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1"/>
  </p:notesMasterIdLst>
  <p:sldIdLst>
    <p:sldId id="287" r:id="rId3"/>
    <p:sldId id="320" r:id="rId4"/>
    <p:sldId id="307" r:id="rId5"/>
    <p:sldId id="321" r:id="rId6"/>
    <p:sldId id="345" r:id="rId7"/>
    <p:sldId id="346" r:id="rId8"/>
    <p:sldId id="347" r:id="rId9"/>
    <p:sldId id="348" r:id="rId10"/>
    <p:sldId id="349" r:id="rId11"/>
    <p:sldId id="309" r:id="rId12"/>
    <p:sldId id="327" r:id="rId13"/>
    <p:sldId id="328" r:id="rId14"/>
    <p:sldId id="329" r:id="rId15"/>
    <p:sldId id="363" r:id="rId16"/>
    <p:sldId id="354" r:id="rId17"/>
    <p:sldId id="331" r:id="rId18"/>
    <p:sldId id="350" r:id="rId19"/>
    <p:sldId id="351" r:id="rId20"/>
    <p:sldId id="310" r:id="rId21"/>
    <p:sldId id="334" r:id="rId22"/>
    <p:sldId id="335" r:id="rId23"/>
    <p:sldId id="317" r:id="rId24"/>
    <p:sldId id="318" r:id="rId25"/>
    <p:sldId id="336" r:id="rId26"/>
    <p:sldId id="355" r:id="rId27"/>
    <p:sldId id="311" r:id="rId28"/>
    <p:sldId id="353" r:id="rId29"/>
    <p:sldId id="352" r:id="rId30"/>
    <p:sldId id="340" r:id="rId31"/>
    <p:sldId id="366" r:id="rId32"/>
    <p:sldId id="359" r:id="rId33"/>
    <p:sldId id="360" r:id="rId34"/>
    <p:sldId id="361" r:id="rId35"/>
    <p:sldId id="364" r:id="rId36"/>
    <p:sldId id="370" r:id="rId37"/>
    <p:sldId id="367" r:id="rId38"/>
    <p:sldId id="368" r:id="rId39"/>
    <p:sldId id="299" r:id="rId40"/>
    <p:sldId id="312" r:id="rId41"/>
    <p:sldId id="356" r:id="rId42"/>
    <p:sldId id="357" r:id="rId43"/>
    <p:sldId id="358" r:id="rId44"/>
    <p:sldId id="362" r:id="rId45"/>
    <p:sldId id="313" r:id="rId46"/>
    <p:sldId id="319" r:id="rId47"/>
    <p:sldId id="314" r:id="rId48"/>
    <p:sldId id="316" r:id="rId49"/>
    <p:sldId id="369" r:id="rId5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25"/>
    <p:restoredTop sz="88018" autoAdjust="0"/>
  </p:normalViewPr>
  <p:slideViewPr>
    <p:cSldViewPr>
      <p:cViewPr>
        <p:scale>
          <a:sx n="80" d="100"/>
          <a:sy n="80" d="100"/>
        </p:scale>
        <p:origin x="2320" y="52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50" Type="http://schemas.openxmlformats.org/officeDocument/2006/relationships/slide" Target="slides/slide48.xml"/><Relationship Id="rId51" Type="http://schemas.openxmlformats.org/officeDocument/2006/relationships/notesMaster" Target="notesMasters/notesMaster1.xml"/><Relationship Id="rId52" Type="http://schemas.openxmlformats.org/officeDocument/2006/relationships/presProps" Target="presProps.xml"/><Relationship Id="rId53" Type="http://schemas.openxmlformats.org/officeDocument/2006/relationships/viewProps" Target="viewProps.xml"/><Relationship Id="rId54" Type="http://schemas.openxmlformats.org/officeDocument/2006/relationships/theme" Target="theme/theme1.xml"/><Relationship Id="rId55" Type="http://schemas.openxmlformats.org/officeDocument/2006/relationships/tableStyles" Target="tableStyles.xml"/><Relationship Id="rId40" Type="http://schemas.openxmlformats.org/officeDocument/2006/relationships/slide" Target="slides/slide38.xml"/><Relationship Id="rId41" Type="http://schemas.openxmlformats.org/officeDocument/2006/relationships/slide" Target="slides/slide39.xml"/><Relationship Id="rId42" Type="http://schemas.openxmlformats.org/officeDocument/2006/relationships/slide" Target="slides/slide40.xml"/><Relationship Id="rId43" Type="http://schemas.openxmlformats.org/officeDocument/2006/relationships/slide" Target="slides/slide41.xml"/><Relationship Id="rId44" Type="http://schemas.openxmlformats.org/officeDocument/2006/relationships/slide" Target="slides/slide42.xml"/><Relationship Id="rId45" Type="http://schemas.openxmlformats.org/officeDocument/2006/relationships/slide" Target="slides/slide43.xml"/><Relationship Id="rId46" Type="http://schemas.openxmlformats.org/officeDocument/2006/relationships/slide" Target="slides/slide44.xml"/><Relationship Id="rId47" Type="http://schemas.openxmlformats.org/officeDocument/2006/relationships/slide" Target="slides/slide45.xml"/><Relationship Id="rId48" Type="http://schemas.openxmlformats.org/officeDocument/2006/relationships/slide" Target="slides/slide46.xml"/><Relationship Id="rId49" Type="http://schemas.openxmlformats.org/officeDocument/2006/relationships/slide" Target="slides/slide4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4C32E33-C3DE-404B-8A31-20226CBED893}" type="datetimeFigureOut">
              <a:rPr lang="en-GB" smtClean="0"/>
              <a:pPr/>
              <a:t>25/10/2018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86556FD-C29C-48BE-8237-C19858DB41FA}" type="slidenum">
              <a:rPr lang="en-GB" smtClean="0"/>
              <a:pPr/>
              <a:t>‹#›</a:t>
            </a:fld>
            <a:endParaRPr lang="en-GB"/>
          </a:p>
        </p:txBody>
      </p:sp>
    </p:spTree>
    <p:extLst>
      <p:ext uri="{BB962C8B-B14F-4D97-AF65-F5344CB8AC3E}">
        <p14:creationId xmlns:p14="http://schemas.microsoft.com/office/powerpoint/2010/main" val="416557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 Id="rId3" Type="http://schemas.openxmlformats.org/officeDocument/2006/relationships/hyperlink" Target="http://www.podantur.com/" TargetMode="Externa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6556FD-C29C-48BE-8237-C19858DB41FA}" type="slidenum">
              <a:rPr lang="en-GB" smtClean="0"/>
              <a:pPr/>
              <a:t>1</a:t>
            </a:fld>
            <a:endParaRPr lang="en-GB"/>
          </a:p>
        </p:txBody>
      </p:sp>
    </p:spTree>
    <p:extLst>
      <p:ext uri="{BB962C8B-B14F-4D97-AF65-F5344CB8AC3E}">
        <p14:creationId xmlns:p14="http://schemas.microsoft.com/office/powerpoint/2010/main" val="3551940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cy-GB"/>
              <a:t>Bydd yr erthygl yn cael ei rhoi’n hwyrach yn y flwyddyn.</a:t>
            </a:r>
          </a:p>
          <a:p>
            <a:pPr eaLnBrk="1" hangingPunct="1">
              <a:spcBef>
                <a:spcPct val="0"/>
              </a:spcBef>
            </a:pPr>
            <a:r>
              <a:rPr lang="en-US" altLang="cy-GB"/>
              <a:t>Bydd trafodaeth yn cael ei gynnal mewn sesiwn theori i esbonio ymhellach sut i wneud hyn.</a:t>
            </a: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4622FE3C-6AFA-F944-84DD-BCE79A61DA85}" type="slidenum">
              <a:rPr lang="en-US" altLang="cy-GB"/>
              <a:pPr>
                <a:spcBef>
                  <a:spcPct val="0"/>
                </a:spcBef>
              </a:pPr>
              <a:t>2</a:t>
            </a:fld>
            <a:endParaRPr lang="en-US" altLang="cy-GB"/>
          </a:p>
        </p:txBody>
      </p:sp>
    </p:spTree>
    <p:extLst>
      <p:ext uri="{BB962C8B-B14F-4D97-AF65-F5344CB8AC3E}">
        <p14:creationId xmlns:p14="http://schemas.microsoft.com/office/powerpoint/2010/main" val="1045140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defRPr/>
            </a:pPr>
            <a:r>
              <a:rPr lang="en-GB" sz="1200" dirty="0" smtClean="0">
                <a:solidFill>
                  <a:srgbClr val="231F20"/>
                </a:solidFill>
                <a:latin typeface="Comic Sans MS" panose="030F0702030302020204" pitchFamily="66" charset="0"/>
              </a:rPr>
              <a:t>This is</a:t>
            </a:r>
            <a:r>
              <a:rPr lang="en-GB" sz="1200" baseline="0" dirty="0" smtClean="0">
                <a:solidFill>
                  <a:srgbClr val="231F20"/>
                </a:solidFill>
                <a:latin typeface="Comic Sans MS" panose="030F0702030302020204" pitchFamily="66" charset="0"/>
              </a:rPr>
              <a:t> the curriculum document used – Welsh second language in the National Curriculum for Wales.</a:t>
            </a:r>
          </a:p>
          <a:p>
            <a:pPr marL="0" indent="0">
              <a:buFontTx/>
              <a:buNone/>
              <a:defRPr/>
            </a:pPr>
            <a:endParaRPr lang="en-GB" sz="1200" baseline="0" dirty="0" smtClean="0">
              <a:solidFill>
                <a:srgbClr val="231F20"/>
              </a:solidFill>
              <a:latin typeface="Comic Sans MS" panose="030F0702030302020204" pitchFamily="66" charset="0"/>
            </a:endParaRPr>
          </a:p>
          <a:p>
            <a:pPr marL="0" indent="0">
              <a:buFontTx/>
              <a:buNone/>
              <a:defRPr/>
            </a:pPr>
            <a:r>
              <a:rPr lang="en-GB" sz="1200" dirty="0" smtClean="0">
                <a:solidFill>
                  <a:srgbClr val="231F20"/>
                </a:solidFill>
                <a:latin typeface="Comic Sans MS" panose="030F0702030302020204" pitchFamily="66" charset="0"/>
              </a:rPr>
              <a:t>At Key Stage 2, learners </a:t>
            </a:r>
            <a:r>
              <a:rPr lang="en-GB" sz="1200" dirty="0" smtClean="0">
                <a:solidFill>
                  <a:srgbClr val="FF0000"/>
                </a:solidFill>
                <a:latin typeface="Comic Sans MS" panose="030F0702030302020204" pitchFamily="66" charset="0"/>
              </a:rPr>
              <a:t>build on the skills</a:t>
            </a:r>
            <a:r>
              <a:rPr lang="en-GB" sz="1200" dirty="0" smtClean="0">
                <a:solidFill>
                  <a:srgbClr val="231F20"/>
                </a:solidFill>
                <a:latin typeface="Comic Sans MS" panose="030F0702030302020204" pitchFamily="66" charset="0"/>
              </a:rPr>
              <a:t>, </a:t>
            </a:r>
            <a:r>
              <a:rPr lang="en-GB" sz="1200" dirty="0" smtClean="0">
                <a:solidFill>
                  <a:srgbClr val="FF0000"/>
                </a:solidFill>
                <a:latin typeface="Comic Sans MS" panose="030F0702030302020204" pitchFamily="66" charset="0"/>
              </a:rPr>
              <a:t>knowledge and understanding </a:t>
            </a:r>
            <a:r>
              <a:rPr lang="en-GB" sz="1200" dirty="0" smtClean="0">
                <a:solidFill>
                  <a:srgbClr val="231F20"/>
                </a:solidFill>
                <a:latin typeface="Comic Sans MS" panose="030F0702030302020204" pitchFamily="66" charset="0"/>
              </a:rPr>
              <a:t>acquired during the Foundation Phase</a:t>
            </a:r>
          </a:p>
          <a:p>
            <a:pPr marL="0" indent="0">
              <a:buFontTx/>
              <a:buNone/>
              <a:defRPr/>
            </a:pPr>
            <a:endParaRPr lang="en-GB" sz="1200" dirty="0" smtClean="0">
              <a:solidFill>
                <a:srgbClr val="231F20"/>
              </a:solidFill>
              <a:latin typeface="Comic Sans MS" panose="030F0702030302020204" pitchFamily="66" charset="0"/>
            </a:endParaRPr>
          </a:p>
          <a:p>
            <a:pPr>
              <a:defRPr/>
            </a:pPr>
            <a:r>
              <a:rPr lang="en-GB" sz="1200" dirty="0" smtClean="0">
                <a:solidFill>
                  <a:srgbClr val="231F20"/>
                </a:solidFill>
                <a:latin typeface="Comic Sans MS" panose="030F0702030302020204" pitchFamily="66" charset="0"/>
              </a:rPr>
              <a:t>This progress is achieved through an </a:t>
            </a:r>
            <a:r>
              <a:rPr lang="en-GB" sz="1200" dirty="0" smtClean="0">
                <a:solidFill>
                  <a:srgbClr val="FF0000"/>
                </a:solidFill>
                <a:latin typeface="Comic Sans MS" panose="030F0702030302020204" pitchFamily="66" charset="0"/>
              </a:rPr>
              <a:t>integrated programme of oracy, reading and writing</a:t>
            </a:r>
          </a:p>
          <a:p>
            <a:pPr>
              <a:defRPr/>
            </a:pPr>
            <a:endParaRPr lang="en-GB" sz="1200" dirty="0" smtClean="0">
              <a:solidFill>
                <a:srgbClr val="FF0000"/>
              </a:solidFill>
              <a:latin typeface="Comic Sans MS" panose="030F0702030302020204" pitchFamily="66" charset="0"/>
            </a:endParaRPr>
          </a:p>
          <a:p>
            <a:pPr>
              <a:defRPr/>
            </a:pPr>
            <a:r>
              <a:rPr lang="en-GB" sz="1200" dirty="0" smtClean="0">
                <a:solidFill>
                  <a:srgbClr val="231F20"/>
                </a:solidFill>
                <a:latin typeface="Comic Sans MS" panose="030F0702030302020204" pitchFamily="66" charset="0"/>
              </a:rPr>
              <a:t>Learners are presented with experiences and opportunities that </a:t>
            </a:r>
            <a:r>
              <a:rPr lang="en-GB" sz="1200" dirty="0" smtClean="0">
                <a:solidFill>
                  <a:srgbClr val="FF0000"/>
                </a:solidFill>
                <a:latin typeface="Comic Sans MS" panose="030F0702030302020204" pitchFamily="66" charset="0"/>
              </a:rPr>
              <a:t>interrelate the requirements of the Skills and Range </a:t>
            </a:r>
            <a:r>
              <a:rPr lang="en-GB" sz="1200" dirty="0" smtClean="0">
                <a:solidFill>
                  <a:srgbClr val="231F20"/>
                </a:solidFill>
                <a:latin typeface="Comic Sans MS" panose="030F0702030302020204" pitchFamily="66" charset="0"/>
              </a:rPr>
              <a:t>sections of the programmes of study</a:t>
            </a:r>
            <a:endParaRPr lang="en-GB" sz="1200" dirty="0" smtClean="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3</a:t>
            </a:fld>
            <a:endParaRPr lang="en-GB"/>
          </a:p>
        </p:txBody>
      </p:sp>
    </p:spTree>
    <p:extLst>
      <p:ext uri="{BB962C8B-B14F-4D97-AF65-F5344CB8AC3E}">
        <p14:creationId xmlns:p14="http://schemas.microsoft.com/office/powerpoint/2010/main" val="633336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4237A3A7-CF2B-2C4F-96AB-4E161C735EFA}" type="slidenum">
              <a:rPr lang="en-GB" altLang="cy-GB"/>
              <a:pPr>
                <a:spcBef>
                  <a:spcPct val="0"/>
                </a:spcBef>
              </a:pPr>
              <a:t>4</a:t>
            </a:fld>
            <a:endParaRPr lang="en-GB" altLang="cy-GB"/>
          </a:p>
        </p:txBody>
      </p:sp>
    </p:spTree>
    <p:extLst>
      <p:ext uri="{BB962C8B-B14F-4D97-AF65-F5344CB8AC3E}">
        <p14:creationId xmlns:p14="http://schemas.microsoft.com/office/powerpoint/2010/main" val="1115627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endParaRPr lang="en-GB" dirty="0" smtClean="0"/>
          </a:p>
          <a:p>
            <a:pPr marL="228600" indent="-228600">
              <a:buAutoNum type="arabicPeriod"/>
              <a:defRPr/>
            </a:pPr>
            <a:r>
              <a:rPr lang="en-GB" dirty="0" smtClean="0"/>
              <a:t>Everyone</a:t>
            </a:r>
            <a:r>
              <a:rPr lang="en-GB" baseline="0" dirty="0" smtClean="0"/>
              <a:t> should be part of the planning</a:t>
            </a:r>
          </a:p>
          <a:p>
            <a:pPr marL="228600" indent="-228600">
              <a:buAutoNum type="arabicPeriod"/>
              <a:defRPr/>
            </a:pPr>
            <a:r>
              <a:rPr lang="en-GB" baseline="0" dirty="0" smtClean="0"/>
              <a:t>As </a:t>
            </a:r>
            <a:r>
              <a:rPr lang="en-GB" baseline="0" dirty="0" err="1" smtClean="0"/>
              <a:t>Estyn</a:t>
            </a:r>
            <a:r>
              <a:rPr lang="en-GB" baseline="0" dirty="0" smtClean="0"/>
              <a:t> states – the local area and locality can affect the fluency of the language</a:t>
            </a:r>
          </a:p>
          <a:p>
            <a:pPr marL="228600" indent="-228600">
              <a:buAutoNum type="arabicPeriod"/>
              <a:defRPr/>
            </a:pPr>
            <a:r>
              <a:rPr lang="en-GB" baseline="0" dirty="0" smtClean="0"/>
              <a:t>The ethos of the school is key – often influenced from the ‘top’</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dirty="0" smtClean="0">
                <a:latin typeface="Comic Sans MS" panose="030F0702030302020204" pitchFamily="66" charset="0"/>
              </a:rPr>
              <a:t>Learners </a:t>
            </a:r>
            <a:r>
              <a:rPr lang="en-GB" sz="1200" dirty="0" smtClean="0">
                <a:solidFill>
                  <a:srgbClr val="FF0000"/>
                </a:solidFill>
                <a:latin typeface="Comic Sans MS" panose="030F0702030302020204" pitchFamily="66" charset="0"/>
              </a:rPr>
              <a:t>speak with confidence</a:t>
            </a:r>
            <a:r>
              <a:rPr lang="en-GB" sz="1200" dirty="0" smtClean="0">
                <a:latin typeface="Comic Sans MS" panose="030F0702030302020204" pitchFamily="66" charset="0"/>
              </a:rPr>
              <a:t>, working as individuals and as members of a group and using a </a:t>
            </a:r>
            <a:r>
              <a:rPr lang="en-GB" sz="1200" dirty="0" smtClean="0">
                <a:solidFill>
                  <a:srgbClr val="FF0000"/>
                </a:solidFill>
                <a:latin typeface="Comic Sans MS" panose="030F0702030302020204" pitchFamily="66" charset="0"/>
              </a:rPr>
              <a:t>range of vocabulary, phrases, sentences and questions</a:t>
            </a:r>
            <a:endParaRPr lang="en-GB" sz="1200" dirty="0" smtClean="0">
              <a:latin typeface="Comic Sans MS" panose="030F0702030302020204" pitchFamily="66" charset="0"/>
            </a:endParaRPr>
          </a:p>
          <a:p>
            <a:pPr>
              <a:defRPr/>
            </a:pPr>
            <a:endParaRPr lang="en-GB" sz="1200" dirty="0" smtClean="0">
              <a:latin typeface="Comic Sans MS" panose="030F0702030302020204" pitchFamily="66"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Comic Sans MS" panose="030F0702030302020204" pitchFamily="66"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Comic Sans MS" panose="030F0702030302020204" pitchFamily="66" charset="0"/>
              </a:rPr>
              <a:t>The experiences presented to them </a:t>
            </a:r>
            <a:r>
              <a:rPr lang="en-GB" sz="1200" dirty="0" smtClean="0">
                <a:solidFill>
                  <a:srgbClr val="FF0000"/>
                </a:solidFill>
                <a:latin typeface="Comic Sans MS" panose="030F0702030302020204" pitchFamily="66" charset="0"/>
              </a:rPr>
              <a:t>include opportunities to take part in drama and role-play activities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solidFill>
                <a:srgbClr val="FF0000"/>
              </a:solidFill>
              <a:latin typeface="Comic Sans MS" panose="030F0702030302020204" pitchFamily="66"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solidFill>
                <a:srgbClr val="FF0000"/>
              </a:solidFill>
              <a:latin typeface="Comic Sans MS" panose="030F0702030302020204" pitchFamily="66" charset="0"/>
            </a:endParaRP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Learners should be given opportunities to: </a:t>
            </a:r>
          </a:p>
          <a:p>
            <a:r>
              <a:rPr lang="en-GB" sz="1200" b="1" i="0" u="none" strike="noStrike" kern="1200" baseline="0" dirty="0" smtClean="0">
                <a:solidFill>
                  <a:schemeClr val="tx1"/>
                </a:solidFill>
                <a:latin typeface="+mn-lt"/>
                <a:ea typeface="+mn-ea"/>
                <a:cs typeface="+mn-cs"/>
              </a:rPr>
              <a:t>e.g. –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3. </a:t>
            </a:r>
            <a:r>
              <a:rPr lang="en-GB" sz="1200" b="0" i="0" u="none" strike="noStrike" kern="1200" baseline="0" dirty="0" smtClean="0">
                <a:solidFill>
                  <a:schemeClr val="tx1"/>
                </a:solidFill>
                <a:latin typeface="+mn-lt"/>
                <a:ea typeface="+mn-ea"/>
                <a:cs typeface="+mn-cs"/>
              </a:rPr>
              <a:t>communicate for a variety of purposes including: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asking questions and offering simple comments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giving and following sets of simple instructions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presenting personal and imaginative experiences and straightforward factual information </a:t>
            </a:r>
            <a:endParaRPr lang="en-GB" sz="1200" dirty="0" smtClean="0">
              <a:solidFill>
                <a:srgbClr val="FF0000"/>
              </a:solidFill>
              <a:latin typeface="Comic Sans MS" panose="030F0702030302020204" pitchFamily="66" charset="0"/>
            </a:endParaRPr>
          </a:p>
          <a:p>
            <a:endParaRPr lang="en-GB" sz="1200" dirty="0" smtClean="0">
              <a:solidFill>
                <a:srgbClr val="FF0000"/>
              </a:solidFill>
              <a:latin typeface="Comic Sans MS" panose="030F0702030302020204" pitchFamily="66" charset="0"/>
            </a:endParaRPr>
          </a:p>
          <a:p>
            <a:r>
              <a:rPr lang="en-GB" sz="1200" dirty="0" smtClean="0">
                <a:solidFill>
                  <a:srgbClr val="FF0000"/>
                </a:solidFill>
                <a:latin typeface="Comic Sans MS" panose="030F0702030302020204" pitchFamily="66" charset="0"/>
              </a:rPr>
              <a:t>Example of a language mat included on</a:t>
            </a:r>
            <a:r>
              <a:rPr lang="en-GB" sz="1200" baseline="0" dirty="0" smtClean="0">
                <a:solidFill>
                  <a:srgbClr val="FF0000"/>
                </a:solidFill>
                <a:latin typeface="Comic Sans MS" panose="030F0702030302020204" pitchFamily="66" charset="0"/>
              </a:rPr>
              <a:t> this slide – discuss how it can be used</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10</a:t>
            </a:fld>
            <a:endParaRPr lang="en-GB"/>
          </a:p>
        </p:txBody>
      </p:sp>
    </p:spTree>
    <p:extLst>
      <p:ext uri="{BB962C8B-B14F-4D97-AF65-F5344CB8AC3E}">
        <p14:creationId xmlns:p14="http://schemas.microsoft.com/office/powerpoint/2010/main" val="4026421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GB" altLang="x-none"/>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fld id="{C17368AD-B4F8-DF4E-97D2-D3652CB0EF24}" type="slidenum">
              <a:rPr lang="en-GB" altLang="en-US">
                <a:latin typeface="Calibri" charset="0"/>
              </a:rPr>
              <a:pPr/>
              <a:t>11</a:t>
            </a:fld>
            <a:endParaRPr lang="en-GB" altLang="en-US">
              <a:latin typeface="Calibri" charset="0"/>
            </a:endParaRPr>
          </a:p>
        </p:txBody>
      </p:sp>
    </p:spTree>
    <p:extLst>
      <p:ext uri="{BB962C8B-B14F-4D97-AF65-F5344CB8AC3E}">
        <p14:creationId xmlns:p14="http://schemas.microsoft.com/office/powerpoint/2010/main" val="1494141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Consider writing the sentence patterns themselves</a:t>
            </a: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fld id="{D74B76D0-2E9F-264F-93E4-36DC0F3F34F5}" type="slidenum">
              <a:rPr lang="en-GB" altLang="en-US">
                <a:latin typeface="Calibri" charset="0"/>
              </a:rPr>
              <a:pPr/>
              <a:t>12</a:t>
            </a:fld>
            <a:endParaRPr lang="en-GB" altLang="en-US">
              <a:latin typeface="Calibri" charset="0"/>
            </a:endParaRPr>
          </a:p>
        </p:txBody>
      </p:sp>
    </p:spTree>
    <p:extLst>
      <p:ext uri="{BB962C8B-B14F-4D97-AF65-F5344CB8AC3E}">
        <p14:creationId xmlns:p14="http://schemas.microsoft.com/office/powerpoint/2010/main" val="1231065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Loop game – can be used to reinforce language patterns already introduced, this also supports reading strand</a:t>
            </a:r>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fld id="{2CFF8532-FFE9-134E-B7E4-91E7EFF09009}" type="slidenum">
              <a:rPr lang="en-GB" altLang="en-US">
                <a:latin typeface="Calibri" charset="0"/>
              </a:rPr>
              <a:pPr/>
              <a:t>13</a:t>
            </a:fld>
            <a:endParaRPr lang="en-GB" altLang="en-US">
              <a:latin typeface="Calibri" charset="0"/>
            </a:endParaRPr>
          </a:p>
        </p:txBody>
      </p:sp>
    </p:spTree>
    <p:extLst>
      <p:ext uri="{BB962C8B-B14F-4D97-AF65-F5344CB8AC3E}">
        <p14:creationId xmlns:p14="http://schemas.microsoft.com/office/powerpoint/2010/main" val="48978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40E20263-219A-B947-B7A4-C0E7487325F1}" type="slidenum">
              <a:rPr lang="en-GB" altLang="cy-GB"/>
              <a:pPr>
                <a:spcBef>
                  <a:spcPct val="0"/>
                </a:spcBef>
              </a:pPr>
              <a:t>16</a:t>
            </a:fld>
            <a:endParaRPr lang="en-GB" altLang="cy-GB"/>
          </a:p>
        </p:txBody>
      </p:sp>
    </p:spTree>
    <p:extLst>
      <p:ext uri="{BB962C8B-B14F-4D97-AF65-F5344CB8AC3E}">
        <p14:creationId xmlns:p14="http://schemas.microsoft.com/office/powerpoint/2010/main" val="1147933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200" dirty="0" smtClean="0">
                <a:solidFill>
                  <a:srgbClr val="231F20"/>
                </a:solidFill>
                <a:latin typeface="Comic Sans MS" pitchFamily="66" charset="0"/>
              </a:rPr>
              <a:t>They develop as </a:t>
            </a:r>
            <a:r>
              <a:rPr lang="en-GB" altLang="en-US" sz="1200" dirty="0" smtClean="0">
                <a:solidFill>
                  <a:srgbClr val="FF0000"/>
                </a:solidFill>
                <a:latin typeface="Comic Sans MS" pitchFamily="66" charset="0"/>
              </a:rPr>
              <a:t>active and responsive listeners,</a:t>
            </a:r>
            <a:r>
              <a:rPr lang="en-GB" altLang="en-US" sz="1200" dirty="0" smtClean="0">
                <a:solidFill>
                  <a:srgbClr val="231F20"/>
                </a:solidFill>
                <a:latin typeface="Comic Sans MS" pitchFamily="66" charset="0"/>
              </a:rPr>
              <a:t> and experience a </a:t>
            </a:r>
            <a:r>
              <a:rPr lang="en-GB" altLang="en-US" sz="1200" dirty="0" smtClean="0">
                <a:solidFill>
                  <a:srgbClr val="FF0000"/>
                </a:solidFill>
                <a:latin typeface="Comic Sans MS" pitchFamily="66" charset="0"/>
              </a:rPr>
              <a:t>wide range of texts</a:t>
            </a:r>
            <a:r>
              <a:rPr lang="en-GB" altLang="en-US" sz="1200" dirty="0" smtClean="0">
                <a:solidFill>
                  <a:srgbClr val="231F20"/>
                </a:solidFill>
                <a:latin typeface="Comic Sans MS" pitchFamily="66" charset="0"/>
              </a:rPr>
              <a:t>, including authentic materials, as they </a:t>
            </a:r>
            <a:r>
              <a:rPr lang="en-GB" altLang="en-US" sz="1200" dirty="0" smtClean="0">
                <a:solidFill>
                  <a:srgbClr val="FF0000"/>
                </a:solidFill>
                <a:latin typeface="Comic Sans MS" pitchFamily="66" charset="0"/>
              </a:rPr>
              <a:t>develop as independent and effective readers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altLang="en-US" sz="1200" dirty="0" smtClean="0">
              <a:solidFill>
                <a:srgbClr val="FF0000"/>
              </a:solidFill>
              <a:latin typeface="Comic Sans MS" pitchFamily="66" charset="0"/>
            </a:endParaRPr>
          </a:p>
          <a:p>
            <a:r>
              <a:rPr lang="en-GB" dirty="0" smtClean="0"/>
              <a:t>Make</a:t>
            </a:r>
            <a:r>
              <a:rPr lang="en-GB" baseline="0" dirty="0" smtClean="0"/>
              <a:t> reference to Y Pod-</a:t>
            </a:r>
            <a:r>
              <a:rPr lang="en-GB" baseline="0" dirty="0" err="1" smtClean="0"/>
              <a:t>antur</a:t>
            </a:r>
            <a:r>
              <a:rPr lang="en-GB" baseline="0" dirty="0" smtClean="0"/>
              <a:t> Cymraeg – shown on next slide if you wish to show a clip of it for them?</a:t>
            </a:r>
          </a:p>
          <a:p>
            <a:endParaRPr lang="en-GB" baseline="0" dirty="0" smtClean="0"/>
          </a:p>
          <a:p>
            <a:r>
              <a:rPr lang="en-GB" dirty="0" smtClean="0">
                <a:effectLst/>
              </a:rPr>
              <a:t>Y Pod-</a:t>
            </a:r>
            <a:r>
              <a:rPr lang="en-GB" dirty="0" err="1" smtClean="0">
                <a:effectLst/>
              </a:rPr>
              <a:t>antur</a:t>
            </a:r>
            <a:r>
              <a:rPr lang="en-GB" dirty="0" smtClean="0">
                <a:effectLst/>
              </a:rPr>
              <a:t> </a:t>
            </a:r>
            <a:r>
              <a:rPr lang="en-GB" dirty="0" err="1" smtClean="0">
                <a:effectLst/>
              </a:rPr>
              <a:t>Cymraeg</a:t>
            </a:r>
            <a:r>
              <a:rPr lang="en-GB" dirty="0" smtClean="0">
                <a:effectLst/>
              </a:rPr>
              <a:t>’ is a comprehensive Welsh language series aimed at Key Stage 2 pupils and teachers.  Packed with over 7 hours of video, books, worksheets, discussion cards and an interactive game, it naturally builds on language patterns learnt during the Foundation Phase and introduces new and useful language skills.  All packs feature two characters who embark on fun adventures and take the Welsh language into real situations.</a:t>
            </a:r>
            <a:r>
              <a:rPr lang="en-GB" dirty="0" smtClean="0">
                <a:effectLst/>
                <a:hlinkClick r:id="rId3"/>
              </a:rPr>
              <a:t/>
            </a:r>
            <a:br>
              <a:rPr lang="en-GB" dirty="0" smtClean="0">
                <a:effectLst/>
                <a:hlinkClick r:id="rId3"/>
              </a:rPr>
            </a:br>
            <a:endParaRPr lang="en-GB" baseline="0" dirty="0" smtClean="0"/>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Learners should be given opportunities to: </a:t>
            </a:r>
          </a:p>
          <a:p>
            <a:r>
              <a:rPr lang="en-GB" sz="1200" b="1" i="0" u="none" strike="noStrike" kern="1200" baseline="0" dirty="0" smtClean="0">
                <a:solidFill>
                  <a:schemeClr val="tx1"/>
                </a:solidFill>
                <a:latin typeface="+mn-lt"/>
                <a:ea typeface="+mn-ea"/>
                <a:cs typeface="+mn-cs"/>
              </a:rPr>
              <a:t>e.g.- </a:t>
            </a:r>
            <a:endParaRPr lang="en-GB" dirty="0" smtClean="0"/>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0" i="0" u="none" strike="noStrike" kern="1200" baseline="0" dirty="0" smtClean="0">
                <a:solidFill>
                  <a:schemeClr val="tx1"/>
                </a:solidFill>
                <a:latin typeface="+mn-lt"/>
                <a:ea typeface="+mn-ea"/>
                <a:cs typeface="+mn-cs"/>
              </a:rPr>
              <a:t>develop as enthusiastic, independent and reflective readers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endParaRPr lang="en-GB" altLang="en-US"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3. </a:t>
            </a:r>
            <a:r>
              <a:rPr lang="en-GB" sz="1200" b="0" i="0" u="none" strike="noStrike" kern="1200" baseline="0" dirty="0" smtClean="0">
                <a:solidFill>
                  <a:schemeClr val="tx1"/>
                </a:solidFill>
                <a:latin typeface="+mn-lt"/>
                <a:ea typeface="+mn-ea"/>
                <a:cs typeface="+mn-cs"/>
              </a:rPr>
              <a:t>experience a variety of texts and forms including: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traditional </a:t>
            </a:r>
            <a:r>
              <a:rPr lang="en-GB" sz="1200" b="1" i="0" u="none" strike="noStrike" kern="1200" baseline="0" dirty="0" smtClean="0">
                <a:solidFill>
                  <a:schemeClr val="tx1"/>
                </a:solidFill>
                <a:latin typeface="+mn-lt"/>
                <a:ea typeface="+mn-ea"/>
                <a:cs typeface="+mn-cs"/>
              </a:rPr>
              <a:t>and contemporary poetry </a:t>
            </a:r>
            <a:r>
              <a:rPr lang="en-GB" sz="1200" b="0" i="0" u="none" strike="noStrike" kern="1200" baseline="0" dirty="0" smtClean="0">
                <a:solidFill>
                  <a:schemeClr val="tx1"/>
                </a:solidFill>
                <a:latin typeface="+mn-lt"/>
                <a:ea typeface="+mn-ea"/>
                <a:cs typeface="+mn-cs"/>
              </a:rPr>
              <a:t>and prose including some material written specifically for learners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material which is challenging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material that broadens horizons and expands the mind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material that presents information and reference material including media texts and computer material </a:t>
            </a:r>
          </a:p>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86556FD-C29C-48BE-8237-C19858DB41FA}" type="slidenum">
              <a:rPr lang="en-GB" smtClean="0"/>
              <a:pPr/>
              <a:t>19</a:t>
            </a:fld>
            <a:endParaRPr lang="en-GB"/>
          </a:p>
        </p:txBody>
      </p:sp>
    </p:spTree>
    <p:extLst>
      <p:ext uri="{BB962C8B-B14F-4D97-AF65-F5344CB8AC3E}">
        <p14:creationId xmlns:p14="http://schemas.microsoft.com/office/powerpoint/2010/main" val="1042704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Example of books used mainly in years 3 and 4</a:t>
            </a:r>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fld id="{CA374730-318D-0E47-9B34-C06A5727114F}" type="slidenum">
              <a:rPr lang="en-GB" altLang="en-US">
                <a:latin typeface="Calibri" charset="0"/>
              </a:rPr>
              <a:pPr/>
              <a:t>20</a:t>
            </a:fld>
            <a:endParaRPr lang="en-GB" altLang="en-US">
              <a:latin typeface="Calibri" charset="0"/>
            </a:endParaRPr>
          </a:p>
        </p:txBody>
      </p:sp>
    </p:spTree>
    <p:extLst>
      <p:ext uri="{BB962C8B-B14F-4D97-AF65-F5344CB8AC3E}">
        <p14:creationId xmlns:p14="http://schemas.microsoft.com/office/powerpoint/2010/main" val="233933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Link to central south books page included here</a:t>
            </a:r>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fld id="{54B5F265-5E50-2A48-9633-37C29977C2D2}" type="slidenum">
              <a:rPr lang="en-GB" altLang="en-US">
                <a:latin typeface="Calibri" charset="0"/>
              </a:rPr>
              <a:pPr/>
              <a:t>21</a:t>
            </a:fld>
            <a:endParaRPr lang="en-GB" altLang="en-US">
              <a:latin typeface="Calibri" charset="0"/>
            </a:endParaRPr>
          </a:p>
        </p:txBody>
      </p:sp>
    </p:spTree>
    <p:extLst>
      <p:ext uri="{BB962C8B-B14F-4D97-AF65-F5344CB8AC3E}">
        <p14:creationId xmlns:p14="http://schemas.microsoft.com/office/powerpoint/2010/main" val="1320868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Y Pod-</a:t>
            </a:r>
            <a:r>
              <a:rPr lang="en-GB" sz="1200" b="1" i="0" u="none" strike="noStrike" kern="1200" baseline="0" dirty="0" err="1" smtClean="0">
                <a:solidFill>
                  <a:schemeClr val="tx1"/>
                </a:solidFill>
                <a:latin typeface="+mn-lt"/>
                <a:ea typeface="+mn-ea"/>
                <a:cs typeface="+mn-cs"/>
              </a:rPr>
              <a:t>antur</a:t>
            </a:r>
            <a:r>
              <a:rPr lang="en-GB" sz="1200" b="1" i="0" u="none" strike="noStrike" kern="1200" baseline="0" dirty="0" smtClean="0">
                <a:solidFill>
                  <a:schemeClr val="tx1"/>
                </a:solidFill>
                <a:latin typeface="+mn-lt"/>
                <a:ea typeface="+mn-ea"/>
                <a:cs typeface="+mn-cs"/>
              </a:rPr>
              <a:t> Cymraeg - P-aC1 </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pack has been designed to teach Welsh Second Language at Key Stage 2. The aim is to build upon language patterns and vocabulary already introduced during the Foundation Phase, to develop them further and to transfer them to different contexts, thus enabling pupils to understand written and spoken Welsh, to speak and write in different situations and for different purposes. </a:t>
            </a:r>
            <a:endParaRPr lang="en-GB" dirty="0"/>
          </a:p>
        </p:txBody>
      </p:sp>
      <p:sp>
        <p:nvSpPr>
          <p:cNvPr id="4" name="Slide Number Placeholder 3"/>
          <p:cNvSpPr>
            <a:spLocks noGrp="1"/>
          </p:cNvSpPr>
          <p:nvPr>
            <p:ph type="sldNum" sz="quarter" idx="10"/>
          </p:nvPr>
        </p:nvSpPr>
        <p:spPr/>
        <p:txBody>
          <a:bodyPr/>
          <a:lstStyle/>
          <a:p>
            <a:fld id="{BD2B30EF-EE6F-405E-9653-3552816CF135}"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9727997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Reminder</a:t>
            </a:r>
            <a:r>
              <a:rPr lang="en-GB" baseline="0" dirty="0" smtClean="0"/>
              <a:t> about the</a:t>
            </a:r>
            <a:r>
              <a:rPr lang="en-GB" dirty="0" smtClean="0"/>
              <a:t> QR codes available on the Central South Consortium</a:t>
            </a:r>
            <a:r>
              <a:rPr lang="en-GB" baseline="0" dirty="0" smtClean="0"/>
              <a:t> website and the link to books that are available as power points is on slide 9</a:t>
            </a:r>
            <a:endParaRPr lang="en-GB" dirty="0"/>
          </a:p>
        </p:txBody>
      </p:sp>
      <p:sp>
        <p:nvSpPr>
          <p:cNvPr id="4" name="Slide Number Placeholder 3"/>
          <p:cNvSpPr>
            <a:spLocks noGrp="1"/>
          </p:cNvSpPr>
          <p:nvPr>
            <p:ph type="sldNum" sz="quarter" idx="10"/>
          </p:nvPr>
        </p:nvSpPr>
        <p:spPr/>
        <p:txBody>
          <a:bodyPr/>
          <a:lstStyle/>
          <a:p>
            <a:fld id="{BD2B30EF-EE6F-405E-9653-3552816CF135}"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3771823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cy-GB" altLang="en-US"/>
              <a:t>Wrth ystyried y gair ‘bwrpasol’ – gyda pha ddogfen y cysylltir y gair yma?</a:t>
            </a:r>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FC7BB2F3-6E7E-844F-9380-35C5CC5BA057}" type="slidenum">
              <a:rPr lang="en-GB" altLang="en-US"/>
              <a:pPr>
                <a:spcBef>
                  <a:spcPct val="0"/>
                </a:spcBef>
              </a:pPr>
              <a:t>24</a:t>
            </a:fld>
            <a:endParaRPr lang="en-GB" altLang="en-US"/>
          </a:p>
        </p:txBody>
      </p:sp>
    </p:spTree>
    <p:extLst>
      <p:ext uri="{BB962C8B-B14F-4D97-AF65-F5344CB8AC3E}">
        <p14:creationId xmlns:p14="http://schemas.microsoft.com/office/powerpoint/2010/main" val="9236007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en-US" sz="1200" dirty="0" smtClean="0">
                <a:solidFill>
                  <a:srgbClr val="231F20"/>
                </a:solidFill>
                <a:latin typeface="Comic Sans MS" pitchFamily="66" charset="0"/>
              </a:rPr>
              <a:t>They </a:t>
            </a:r>
            <a:r>
              <a:rPr lang="en-GB" altLang="en-US" sz="1200" dirty="0" smtClean="0">
                <a:solidFill>
                  <a:srgbClr val="FF0000"/>
                </a:solidFill>
                <a:latin typeface="Comic Sans MS" pitchFamily="66" charset="0"/>
              </a:rPr>
              <a:t>write in response to a range of stimuli</a:t>
            </a:r>
            <a:r>
              <a:rPr lang="en-GB" altLang="en-US" sz="1200" dirty="0" smtClean="0">
                <a:solidFill>
                  <a:srgbClr val="231F20"/>
                </a:solidFill>
                <a:latin typeface="Comic Sans MS" pitchFamily="66" charset="0"/>
              </a:rPr>
              <a:t> with a growing understanding of the need to speak and write in a way that is </a:t>
            </a:r>
            <a:r>
              <a:rPr lang="en-GB" altLang="en-US" sz="1200" dirty="0" smtClean="0">
                <a:solidFill>
                  <a:srgbClr val="FF0000"/>
                </a:solidFill>
                <a:latin typeface="Comic Sans MS" pitchFamily="66" charset="0"/>
              </a:rPr>
              <a:t>appropriate to the purpose and audience</a:t>
            </a:r>
          </a:p>
          <a:p>
            <a:endParaRPr lang="en-GB" altLang="en-US" sz="1200" dirty="0" smtClean="0">
              <a:solidFill>
                <a:srgbClr val="FF0000"/>
              </a:solidFill>
              <a:latin typeface="Comic Sans MS" pitchFamily="66" charset="0"/>
            </a:endParaRPr>
          </a:p>
          <a:p>
            <a:r>
              <a:rPr lang="en-GB" sz="1200" b="1" i="0" u="none" strike="noStrike" kern="1200" baseline="0" dirty="0" smtClean="0">
                <a:solidFill>
                  <a:schemeClr val="tx1"/>
                </a:solidFill>
                <a:latin typeface="+mn-lt"/>
                <a:ea typeface="+mn-ea"/>
                <a:cs typeface="+mn-cs"/>
              </a:rPr>
              <a:t>Learners should be given opportunities to: </a:t>
            </a:r>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 e.g.</a:t>
            </a:r>
          </a:p>
          <a:p>
            <a:r>
              <a:rPr lang="en-GB" sz="1200" b="1" i="0" u="none" strike="noStrike" kern="1200" baseline="0" dirty="0" smtClean="0">
                <a:solidFill>
                  <a:schemeClr val="tx1"/>
                </a:solidFill>
                <a:latin typeface="+mn-lt"/>
                <a:ea typeface="+mn-ea"/>
                <a:cs typeface="+mn-cs"/>
              </a:rPr>
              <a:t>1. </a:t>
            </a:r>
            <a:r>
              <a:rPr lang="en-GB" sz="1200" b="0" i="0" u="none" strike="noStrike" kern="1200" baseline="0" dirty="0" smtClean="0">
                <a:solidFill>
                  <a:schemeClr val="tx1"/>
                </a:solidFill>
                <a:latin typeface="+mn-lt"/>
                <a:ea typeface="+mn-ea"/>
                <a:cs typeface="+mn-cs"/>
              </a:rPr>
              <a:t>write for a variety of purposes including: </a:t>
            </a:r>
          </a:p>
          <a:p>
            <a:r>
              <a:rPr lang="en-GB" sz="1200" b="0" i="0" u="none" strike="noStrike" kern="1200" baseline="0" dirty="0" smtClean="0">
                <a:solidFill>
                  <a:schemeClr val="tx1"/>
                </a:solidFill>
                <a:latin typeface="+mn-lt"/>
                <a:ea typeface="+mn-ea"/>
                <a:cs typeface="+mn-cs"/>
              </a:rPr>
              <a:t>• to entertain </a:t>
            </a:r>
          </a:p>
          <a:p>
            <a:r>
              <a:rPr lang="en-GB" sz="1200" b="0" i="0" u="none" strike="noStrike" kern="1200" baseline="0" dirty="0" smtClean="0">
                <a:solidFill>
                  <a:schemeClr val="tx1"/>
                </a:solidFill>
                <a:latin typeface="+mn-lt"/>
                <a:ea typeface="+mn-ea"/>
                <a:cs typeface="+mn-cs"/>
              </a:rPr>
              <a:t>• to present information </a:t>
            </a:r>
          </a:p>
          <a:p>
            <a:r>
              <a:rPr lang="en-GB" sz="1200" b="0" i="0" u="none" strike="noStrike" kern="1200" baseline="0" dirty="0" smtClean="0">
                <a:solidFill>
                  <a:schemeClr val="tx1"/>
                </a:solidFill>
                <a:latin typeface="+mn-lt"/>
                <a:ea typeface="+mn-ea"/>
                <a:cs typeface="+mn-cs"/>
              </a:rPr>
              <a:t>• to express opinions </a:t>
            </a:r>
          </a:p>
          <a:p>
            <a:r>
              <a:rPr lang="en-GB" sz="1200" b="0" i="0" u="none" strike="noStrike" kern="1200" baseline="0" dirty="0" smtClean="0">
                <a:solidFill>
                  <a:schemeClr val="tx1"/>
                </a:solidFill>
                <a:latin typeface="+mn-lt"/>
                <a:ea typeface="+mn-ea"/>
                <a:cs typeface="+mn-cs"/>
              </a:rPr>
              <a:t>• to convey feelings and ideas </a:t>
            </a:r>
            <a:endParaRPr lang="en-GB" altLang="en-US" sz="1200" dirty="0" smtClean="0">
              <a:solidFill>
                <a:srgbClr val="FF0000"/>
              </a:solidFill>
              <a:latin typeface="Comic Sans MS" pitchFamily="66" charset="0"/>
            </a:endParaRPr>
          </a:p>
          <a:p>
            <a:endParaRPr lang="en-GB" altLang="en-US" sz="1200" dirty="0" smtClean="0">
              <a:solidFill>
                <a:srgbClr val="FF0000"/>
              </a:solidFill>
              <a:latin typeface="Comic Sans MS" pitchFamily="66"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Write in a variety of forms e.g. posters, diaries, scripts, notes, reviews, electronic texts such as using ‘book creator’</a:t>
            </a:r>
            <a:endParaRPr lang="en-GB" dirty="0" smtClean="0"/>
          </a:p>
          <a:p>
            <a:endParaRPr lang="en-GB" dirty="0" smtClean="0"/>
          </a:p>
          <a:p>
            <a:r>
              <a:rPr lang="en-GB" dirty="0" smtClean="0"/>
              <a:t>Check spelling using various</a:t>
            </a:r>
            <a:r>
              <a:rPr lang="en-GB" baseline="0" dirty="0" smtClean="0"/>
              <a:t> methods including ICT    Draft and improve work using ICT as required</a:t>
            </a:r>
          </a:p>
          <a:p>
            <a:endParaRPr lang="en-GB" baseline="0" dirty="0" smtClean="0"/>
          </a:p>
          <a:p>
            <a:endParaRPr lang="en-GB" baseline="0" dirty="0" smtClean="0"/>
          </a:p>
          <a:p>
            <a:endParaRPr lang="en-GB" altLang="en-US" sz="1200" dirty="0" smtClean="0">
              <a:solidFill>
                <a:srgbClr val="FF0000"/>
              </a:solidFill>
              <a:latin typeface="Comic Sans MS" pitchFamily="66"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26</a:t>
            </a:fld>
            <a:endParaRPr lang="en-GB"/>
          </a:p>
        </p:txBody>
      </p:sp>
    </p:spTree>
    <p:extLst>
      <p:ext uri="{BB962C8B-B14F-4D97-AF65-F5344CB8AC3E}">
        <p14:creationId xmlns:p14="http://schemas.microsoft.com/office/powerpoint/2010/main" val="28425123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Link top central south writing frames section included on slide – these may be useful for supporting writing in key stage 2?</a:t>
            </a:r>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fld id="{13CE12C4-B15D-6A40-B366-A4B1C80FEBD5}" type="slidenum">
              <a:rPr lang="en-GB" altLang="en-US">
                <a:latin typeface="Calibri" charset="0"/>
              </a:rPr>
              <a:pPr/>
              <a:t>29</a:t>
            </a:fld>
            <a:endParaRPr lang="en-GB" altLang="en-US">
              <a:latin typeface="Calibri" charset="0"/>
            </a:endParaRPr>
          </a:p>
        </p:txBody>
      </p:sp>
    </p:spTree>
    <p:extLst>
      <p:ext uri="{BB962C8B-B14F-4D97-AF65-F5344CB8AC3E}">
        <p14:creationId xmlns:p14="http://schemas.microsoft.com/office/powerpoint/2010/main" val="11816915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effectLst/>
              </a:rPr>
              <a:t>Moving learners from level 3 to level 4</a:t>
            </a:r>
          </a:p>
          <a:p>
            <a:r>
              <a:rPr lang="en-GB" dirty="0" smtClean="0">
                <a:effectLst/>
              </a:rPr>
              <a:t>Welsh Support Team </a:t>
            </a:r>
          </a:p>
          <a:p>
            <a:r>
              <a:rPr lang="en-GB" dirty="0" smtClean="0">
                <a:effectLst/>
              </a:rPr>
              <a:t>KS2 &gt; </a:t>
            </a:r>
          </a:p>
          <a:p>
            <a:r>
              <a:rPr lang="en-GB" sz="1200" kern="1200" dirty="0" smtClean="0">
                <a:solidFill>
                  <a:schemeClr val="tx1"/>
                </a:solidFill>
                <a:effectLst/>
                <a:latin typeface="+mn-lt"/>
                <a:ea typeface="+mn-ea"/>
                <a:cs typeface="+mn-cs"/>
              </a:rPr>
              <a:t>The aim of this training pack is to provide guidance for teachers on how to move learners on from level 3 to level 4.</a:t>
            </a:r>
          </a:p>
          <a:p>
            <a:endParaRPr lang="en-GB" dirty="0" smtClean="0">
              <a:effectLst/>
            </a:endParaRPr>
          </a:p>
          <a:p>
            <a:r>
              <a:rPr lang="en-GB" sz="1200" kern="1200" dirty="0" smtClean="0">
                <a:solidFill>
                  <a:schemeClr val="tx1"/>
                </a:solidFill>
                <a:effectLst/>
                <a:latin typeface="+mn-lt"/>
                <a:ea typeface="+mn-ea"/>
                <a:cs typeface="+mn-cs"/>
              </a:rPr>
              <a:t>The pack contains 7 example teaching units and a series of video clips showing the journey from level 3 to level 4 of learners in two schools.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clips exemplify a number of activities mentioned in the teaching units as well as providing other ideas practitioners can use in the classroom. </a:t>
            </a:r>
            <a:endParaRPr lang="en-GB" dirty="0" smtClean="0">
              <a:effectLst/>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Part 1 contains seven exemplary teaching units: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addition to this, the resource includes video clips of the journey from level 3 to level 4 of learners in two schools.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clips exemplify a number of activities mentioned above as well as providing other</a:t>
            </a:r>
          </a:p>
          <a:p>
            <a:r>
              <a:rPr lang="en-GB" sz="1200" b="0" i="0" u="none" strike="noStrike" kern="1200" baseline="0" dirty="0" smtClean="0">
                <a:solidFill>
                  <a:schemeClr val="tx1"/>
                </a:solidFill>
                <a:latin typeface="+mn-lt"/>
                <a:ea typeface="+mn-ea"/>
                <a:cs typeface="+mn-cs"/>
              </a:rPr>
              <a:t>ideas practitioners can use in the classroom.</a:t>
            </a:r>
          </a:p>
        </p:txBody>
      </p:sp>
      <p:sp>
        <p:nvSpPr>
          <p:cNvPr id="4" name="Slide Number Placeholder 3"/>
          <p:cNvSpPr>
            <a:spLocks noGrp="1"/>
          </p:cNvSpPr>
          <p:nvPr>
            <p:ph type="sldNum" sz="quarter" idx="10"/>
          </p:nvPr>
        </p:nvSpPr>
        <p:spPr/>
        <p:txBody>
          <a:bodyPr/>
          <a:lstStyle/>
          <a:p>
            <a:fld id="{B8BBA43E-8EDE-41D2-9600-AC821BFEDF83}" type="slidenum">
              <a:rPr lang="en-GB" smtClean="0"/>
              <a:pPr/>
              <a:t>38</a:t>
            </a:fld>
            <a:endParaRPr lang="en-GB"/>
          </a:p>
        </p:txBody>
      </p:sp>
    </p:spTree>
    <p:extLst>
      <p:ext uri="{BB962C8B-B14F-4D97-AF65-F5344CB8AC3E}">
        <p14:creationId xmlns:p14="http://schemas.microsoft.com/office/powerpoint/2010/main" val="11857784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Read a story</a:t>
            </a:r>
          </a:p>
          <a:p>
            <a:pPr marL="228600" indent="-228600">
              <a:buAutoNum type="arabicPeriod"/>
            </a:pPr>
            <a:r>
              <a:rPr lang="en-GB" sz="1200" b="0" i="0" u="none" strike="noStrike" kern="1200" baseline="0" dirty="0" smtClean="0">
                <a:solidFill>
                  <a:schemeClr val="tx1"/>
                </a:solidFill>
                <a:latin typeface="+mn-lt"/>
                <a:ea typeface="+mn-ea"/>
                <a:cs typeface="+mn-cs"/>
              </a:rPr>
              <a:t>TPR: (Total physical response)</a:t>
            </a:r>
          </a:p>
          <a:p>
            <a:pPr marL="0" indent="0">
              <a:buNone/>
            </a:pP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When learners are introduced to a new word, they are given a specific action or learners choose their own actions.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Step 1: Teacher says the word / phrase and performs an action</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Step 2: A few learners join teacher. Teacher says and performs actions and learners perform actions only, in front of class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Step 3: A different group of learners join teacher. Teacher says the words and learners perform the actions on hearing the</a:t>
            </a:r>
          </a:p>
          <a:p>
            <a:r>
              <a:rPr lang="en-GB" sz="1200" b="0" i="0" u="none" strike="noStrike" kern="1200" baseline="0" dirty="0" smtClean="0">
                <a:solidFill>
                  <a:schemeClr val="tx1"/>
                </a:solidFill>
                <a:latin typeface="+mn-lt"/>
                <a:ea typeface="+mn-ea"/>
                <a:cs typeface="+mn-cs"/>
              </a:rPr>
              <a:t>words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Step 4: Teacher says words / phrases and whole class perform the actions</a:t>
            </a:r>
          </a:p>
          <a:p>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Variation</a:t>
            </a:r>
          </a:p>
          <a:p>
            <a:r>
              <a:rPr lang="en-GB" sz="1200" b="0" i="0" u="none" strike="noStrike" kern="1200" baseline="0" dirty="0" smtClean="0">
                <a:solidFill>
                  <a:schemeClr val="tx1"/>
                </a:solidFill>
                <a:latin typeface="+mn-lt"/>
                <a:ea typeface="+mn-ea"/>
                <a:cs typeface="+mn-cs"/>
              </a:rPr>
              <a:t>Step 4: Learners say the words / phrases as teacher performs the actions</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39</a:t>
            </a:fld>
            <a:endParaRPr lang="en-GB"/>
          </a:p>
        </p:txBody>
      </p:sp>
    </p:spTree>
    <p:extLst>
      <p:ext uri="{BB962C8B-B14F-4D97-AF65-F5344CB8AC3E}">
        <p14:creationId xmlns:p14="http://schemas.microsoft.com/office/powerpoint/2010/main" val="10190769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Shared reading paying attention to expression and intonation.</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4. Possible reading aloud assessment opportunity. See the </a:t>
            </a:r>
            <a:r>
              <a:rPr lang="en-GB" sz="1200" b="0" i="0" u="none" strike="noStrike" kern="1200" baseline="0" dirty="0" err="1" smtClean="0">
                <a:solidFill>
                  <a:schemeClr val="tx1"/>
                </a:solidFill>
                <a:latin typeface="+mn-lt"/>
                <a:ea typeface="+mn-ea"/>
                <a:cs typeface="+mn-cs"/>
              </a:rPr>
              <a:t>selfassessment</a:t>
            </a:r>
            <a:r>
              <a:rPr lang="en-GB" sz="1200" b="0" i="0" u="none" strike="noStrike" kern="1200" baseline="0" dirty="0" smtClean="0">
                <a:solidFill>
                  <a:schemeClr val="tx1"/>
                </a:solidFill>
                <a:latin typeface="+mn-lt"/>
                <a:ea typeface="+mn-ea"/>
                <a:cs typeface="+mn-cs"/>
              </a:rPr>
              <a:t> sheet in </a:t>
            </a:r>
            <a:r>
              <a:rPr lang="en-GB" sz="1200" b="1" i="0" u="none" strike="noStrike" kern="1200" baseline="0" dirty="0" smtClean="0">
                <a:solidFill>
                  <a:schemeClr val="tx1"/>
                </a:solidFill>
                <a:latin typeface="+mn-lt"/>
                <a:ea typeface="+mn-ea"/>
                <a:cs typeface="+mn-cs"/>
              </a:rPr>
              <a:t>Appendix 2. – </a:t>
            </a:r>
            <a:r>
              <a:rPr lang="en-GB" sz="1200" b="0" i="1" u="sng" strike="noStrike" kern="1200" baseline="0" dirty="0" smtClean="0">
                <a:solidFill>
                  <a:schemeClr val="tx1"/>
                </a:solidFill>
                <a:latin typeface="+mn-lt"/>
                <a:ea typeface="+mn-ea"/>
                <a:cs typeface="+mn-cs"/>
              </a:rPr>
              <a:t>distribute sheets</a:t>
            </a:r>
          </a:p>
          <a:p>
            <a:endParaRPr lang="en-GB" sz="1200" b="0" i="1" u="sng"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9. Pair work - play Flipper game using questions in </a:t>
            </a:r>
            <a:r>
              <a:rPr lang="en-GB" sz="1200" b="1" i="0" u="none" strike="noStrike" kern="1200" baseline="0" dirty="0" smtClean="0">
                <a:solidFill>
                  <a:schemeClr val="tx1"/>
                </a:solidFill>
                <a:latin typeface="+mn-lt"/>
                <a:ea typeface="+mn-ea"/>
                <a:cs typeface="+mn-cs"/>
              </a:rPr>
              <a:t>Appendix 6</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Flipper resources are to be found in </a:t>
            </a:r>
            <a:r>
              <a:rPr lang="en-GB" sz="1200" b="1" i="0" u="none" strike="noStrike" kern="1200" baseline="0" dirty="0" smtClean="0">
                <a:solidFill>
                  <a:schemeClr val="tx1"/>
                </a:solidFill>
                <a:latin typeface="+mn-lt"/>
                <a:ea typeface="+mn-ea"/>
                <a:cs typeface="+mn-cs"/>
              </a:rPr>
              <a:t>Appendix 7</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Learners can be encouraged to create their own flipper by following the instructions in </a:t>
            </a:r>
            <a:r>
              <a:rPr lang="en-GB" sz="1200" b="1" i="0" u="none" strike="noStrike" kern="1200" baseline="0" dirty="0" smtClean="0">
                <a:solidFill>
                  <a:schemeClr val="tx1"/>
                </a:solidFill>
                <a:latin typeface="+mn-lt"/>
                <a:ea typeface="+mn-ea"/>
                <a:cs typeface="+mn-cs"/>
              </a:rPr>
              <a:t>Appendix 7.</a:t>
            </a:r>
          </a:p>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86556FD-C29C-48BE-8237-C19858DB41FA}" type="slidenum">
              <a:rPr lang="en-GB" smtClean="0"/>
              <a:pPr/>
              <a:t>44</a:t>
            </a:fld>
            <a:endParaRPr lang="en-GB"/>
          </a:p>
        </p:txBody>
      </p:sp>
    </p:spTree>
    <p:extLst>
      <p:ext uri="{BB962C8B-B14F-4D97-AF65-F5344CB8AC3E}">
        <p14:creationId xmlns:p14="http://schemas.microsoft.com/office/powerpoint/2010/main" val="40462739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Good opportunity here to use Welsh, </a:t>
            </a:r>
            <a:r>
              <a:rPr lang="en-GB" sz="1200" b="0" i="0" u="none" strike="noStrike" kern="1200" baseline="0" dirty="0" err="1" smtClean="0">
                <a:solidFill>
                  <a:schemeClr val="tx1"/>
                </a:solidFill>
                <a:latin typeface="+mn-lt"/>
                <a:ea typeface="+mn-ea"/>
                <a:cs typeface="+mn-cs"/>
              </a:rPr>
              <a:t>e.g</a:t>
            </a:r>
            <a:r>
              <a:rPr lang="en-GB" sz="1200" b="0" i="0" u="none" strike="noStrike" kern="1200" baseline="0" dirty="0" smtClean="0">
                <a:solidFill>
                  <a:schemeClr val="tx1"/>
                </a:solidFill>
                <a:latin typeface="+mn-lt"/>
                <a:ea typeface="+mn-ea"/>
                <a:cs typeface="+mn-cs"/>
              </a:rPr>
              <a:t>  see vocabulary included in this slide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Distribute Appendix 7 (double sided sheet) with instructions of how to make a flipper – make and use</a:t>
            </a:r>
            <a:endParaRPr lang="en-GB" b="0" i="1" u="sng" dirty="0" smtClean="0"/>
          </a:p>
        </p:txBody>
      </p:sp>
      <p:sp>
        <p:nvSpPr>
          <p:cNvPr id="4" name="Slide Number Placeholder 3"/>
          <p:cNvSpPr>
            <a:spLocks noGrp="1"/>
          </p:cNvSpPr>
          <p:nvPr>
            <p:ph type="sldNum" sz="quarter" idx="10"/>
          </p:nvPr>
        </p:nvSpPr>
        <p:spPr/>
        <p:txBody>
          <a:bodyPr/>
          <a:lstStyle/>
          <a:p>
            <a:fld id="{E86556FD-C29C-48BE-8237-C19858DB41FA}" type="slidenum">
              <a:rPr lang="en-GB" smtClean="0"/>
              <a:pPr/>
              <a:t>45</a:t>
            </a:fld>
            <a:endParaRPr lang="en-GB"/>
          </a:p>
        </p:txBody>
      </p:sp>
    </p:spTree>
    <p:extLst>
      <p:ext uri="{BB962C8B-B14F-4D97-AF65-F5344CB8AC3E}">
        <p14:creationId xmlns:p14="http://schemas.microsoft.com/office/powerpoint/2010/main" val="37915043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Good opportunity here to use Welsh, </a:t>
            </a:r>
            <a:r>
              <a:rPr lang="en-GB" sz="1200" b="0" i="0" u="none" strike="noStrike" kern="1200" baseline="0" dirty="0" err="1" smtClean="0">
                <a:solidFill>
                  <a:schemeClr val="tx1"/>
                </a:solidFill>
                <a:latin typeface="+mn-lt"/>
                <a:ea typeface="+mn-ea"/>
                <a:cs typeface="+mn-cs"/>
              </a:rPr>
              <a:t>e.g</a:t>
            </a:r>
            <a:r>
              <a:rPr lang="en-GB" sz="1200" b="0" i="0" u="none" strike="noStrike" kern="1200" baseline="0" dirty="0" smtClean="0">
                <a:solidFill>
                  <a:schemeClr val="tx1"/>
                </a:solidFill>
                <a:latin typeface="+mn-lt"/>
                <a:ea typeface="+mn-ea"/>
                <a:cs typeface="+mn-cs"/>
              </a:rPr>
              <a:t>  see vocabulary included in this slide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Distribute Appendix 7 (double sided sheet) with instructions of how to make a flipper – make and use</a:t>
            </a:r>
            <a:endParaRPr lang="en-GB" b="0" i="1" u="sng" dirty="0" smtClean="0"/>
          </a:p>
        </p:txBody>
      </p:sp>
      <p:sp>
        <p:nvSpPr>
          <p:cNvPr id="4" name="Slide Number Placeholder 3"/>
          <p:cNvSpPr>
            <a:spLocks noGrp="1"/>
          </p:cNvSpPr>
          <p:nvPr>
            <p:ph type="sldNum" sz="quarter" idx="10"/>
          </p:nvPr>
        </p:nvSpPr>
        <p:spPr/>
        <p:txBody>
          <a:bodyPr/>
          <a:lstStyle/>
          <a:p>
            <a:fld id="{E86556FD-C29C-48BE-8237-C19858DB41FA}" type="slidenum">
              <a:rPr lang="en-GB" smtClean="0"/>
              <a:pPr/>
              <a:t>46</a:t>
            </a:fld>
            <a:endParaRPr lang="en-GB"/>
          </a:p>
        </p:txBody>
      </p:sp>
    </p:spTree>
    <p:extLst>
      <p:ext uri="{BB962C8B-B14F-4D97-AF65-F5344CB8AC3E}">
        <p14:creationId xmlns:p14="http://schemas.microsoft.com/office/powerpoint/2010/main" val="33985063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u="none" strike="noStrike" kern="1200" baseline="0" dirty="0" smtClean="0">
                <a:solidFill>
                  <a:schemeClr val="tx1"/>
                </a:solidFill>
                <a:latin typeface="+mn-lt"/>
                <a:ea typeface="+mn-ea"/>
                <a:cs typeface="+mn-cs"/>
              </a:rPr>
              <a:t>The aim of this training pack is to provide guidance for year 6 and 7 teachers on how to move learners on from level 4 to level 5.</a:t>
            </a:r>
          </a:p>
          <a:p>
            <a:endParaRPr lang="en-GB" sz="1200" b="1"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An important element of the pack is the DVD, which includes:</a:t>
            </a:r>
          </a:p>
          <a:p>
            <a:r>
              <a:rPr lang="en-GB" sz="1200" b="0" i="0" u="none" strike="noStrike" kern="1200" baseline="0" dirty="0" smtClean="0">
                <a:solidFill>
                  <a:schemeClr val="tx1"/>
                </a:solidFill>
                <a:latin typeface="+mn-lt"/>
                <a:ea typeface="+mn-ea"/>
                <a:cs typeface="+mn-cs"/>
              </a:rPr>
              <a:t>four teaching sessions filmed at St Patrick’s School, Newport and St Peter’s School, </a:t>
            </a:r>
            <a:r>
              <a:rPr lang="en-GB" sz="1200" b="0" i="0" u="none" strike="noStrike" kern="1200" baseline="0" dirty="0" err="1" smtClean="0">
                <a:solidFill>
                  <a:schemeClr val="tx1"/>
                </a:solidFill>
                <a:latin typeface="+mn-lt"/>
                <a:ea typeface="+mn-ea"/>
                <a:cs typeface="+mn-cs"/>
              </a:rPr>
              <a:t>Rossett</a:t>
            </a:r>
            <a:r>
              <a:rPr lang="en-GB" sz="1200" b="0" i="0" u="none" strike="noStrike" kern="1200" baseline="0" dirty="0" smtClean="0">
                <a:solidFill>
                  <a:schemeClr val="tx1"/>
                </a:solidFill>
                <a:latin typeface="+mn-lt"/>
                <a:ea typeface="+mn-ea"/>
                <a:cs typeface="+mn-cs"/>
              </a:rPr>
              <a:t>, Wrexham</a:t>
            </a:r>
          </a:p>
          <a:p>
            <a:endParaRPr lang="en-GB" sz="1200" b="0" i="0" u="none" strike="noStrike" kern="1200" baseline="0" dirty="0" smtClean="0">
              <a:solidFill>
                <a:schemeClr val="tx1"/>
              </a:solidFill>
              <a:latin typeface="+mn-lt"/>
              <a:ea typeface="+mn-ea"/>
              <a:cs typeface="+mn-cs"/>
            </a:endParaRPr>
          </a:p>
          <a:p>
            <a:r>
              <a:rPr lang="en-GB" b="1" dirty="0" smtClean="0">
                <a:effectLst/>
              </a:rPr>
              <a:t>Follow the link here to training pack and show </a:t>
            </a:r>
          </a:p>
          <a:p>
            <a:r>
              <a:rPr lang="en-GB" b="0" dirty="0" smtClean="0">
                <a:effectLst/>
              </a:rPr>
              <a:t>number</a:t>
            </a:r>
            <a:r>
              <a:rPr lang="en-GB" b="0" baseline="0" dirty="0" smtClean="0">
                <a:effectLst/>
              </a:rPr>
              <a:t> 4 film - </a:t>
            </a:r>
            <a:r>
              <a:rPr lang="en-GB" b="0" dirty="0" smtClean="0">
                <a:effectLst/>
              </a:rPr>
              <a:t>Codi </a:t>
            </a:r>
            <a:r>
              <a:rPr lang="en-GB" b="0" dirty="0" err="1" smtClean="0">
                <a:effectLst/>
              </a:rPr>
              <a:t>Safonau</a:t>
            </a:r>
            <a:r>
              <a:rPr lang="en-GB" b="0" dirty="0" smtClean="0">
                <a:effectLst/>
              </a:rPr>
              <a:t> </a:t>
            </a:r>
            <a:r>
              <a:rPr lang="en-GB" b="0" dirty="0" err="1" smtClean="0">
                <a:effectLst/>
              </a:rPr>
              <a:t>Llythrennedd</a:t>
            </a:r>
            <a:r>
              <a:rPr lang="en-GB" b="0" dirty="0" smtClean="0">
                <a:effectLst/>
              </a:rPr>
              <a:t> / Raising Standards of Literacy (4) </a:t>
            </a:r>
          </a:p>
          <a:p>
            <a:r>
              <a:rPr lang="en-GB" b="0" dirty="0" smtClean="0">
                <a:effectLst/>
              </a:rPr>
              <a:t>Just</a:t>
            </a:r>
            <a:r>
              <a:rPr lang="en-GB" b="0" baseline="0" dirty="0" smtClean="0">
                <a:effectLst/>
              </a:rPr>
              <a:t> show a little part of the film showing the use of language mats (bear in mind this was filmed in North Wales, hence the use of certain vocabulary) </a:t>
            </a:r>
          </a:p>
          <a:p>
            <a:endParaRPr lang="en-GB" b="0" baseline="0" dirty="0" smtClean="0">
              <a:effectLst/>
            </a:endParaRPr>
          </a:p>
          <a:p>
            <a:r>
              <a:rPr lang="en-GB" b="0" baseline="0" dirty="0" smtClean="0">
                <a:effectLst/>
              </a:rPr>
              <a:t>There are other ideas students may find useful to watch in their own time to show how they can promote Welsh in their lessons at KS2.</a:t>
            </a:r>
          </a:p>
          <a:p>
            <a:endParaRPr lang="en-GB" b="0" baseline="0" dirty="0" smtClean="0">
              <a:effectLst/>
            </a:endParaRPr>
          </a:p>
          <a:p>
            <a:r>
              <a:rPr lang="en-GB" b="0" baseline="0" dirty="0" smtClean="0">
                <a:effectLst/>
              </a:rPr>
              <a:t>Useful ideas and activities in both documents – advise looking at these in their own time!</a:t>
            </a:r>
            <a:endParaRPr lang="en-GB" b="0"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47</a:t>
            </a:fld>
            <a:endParaRPr lang="en-GB"/>
          </a:p>
        </p:txBody>
      </p:sp>
    </p:spTree>
    <p:extLst>
      <p:ext uri="{BB962C8B-B14F-4D97-AF65-F5344CB8AC3E}">
        <p14:creationId xmlns:p14="http://schemas.microsoft.com/office/powerpoint/2010/main" val="2489924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6535927-9745-4CF0-BF19-315087A18A7C}" type="datetimeFigureOut">
              <a:rPr lang="en-GB" smtClean="0"/>
              <a:pPr/>
              <a:t>25/10/2018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37BB9CA-B6ED-4DBE-99DB-66670F380D2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6535927-9745-4CF0-BF19-315087A18A7C}" type="datetimeFigureOut">
              <a:rPr lang="en-GB" smtClean="0"/>
              <a:pPr/>
              <a:t>25/10/2018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6535927-9745-4CF0-BF19-315087A18A7C}" type="datetimeFigureOut">
              <a:rPr lang="en-GB" smtClean="0"/>
              <a:pPr/>
              <a:t>25/10/2018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37BB9CA-B6ED-4DBE-99DB-66670F380D2B}"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25/10/2018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5" name="Footer Placeholder 4"/>
          <p:cNvSpPr>
            <a:spLocks noGrp="1"/>
          </p:cNvSpPr>
          <p:nvPr>
            <p:ph type="ftr" sz="quarter" idx="11"/>
          </p:nvPr>
        </p:nvSpPr>
        <p:spPr/>
        <p:txBody>
          <a:bodyPr/>
          <a:lstStyle/>
          <a:p>
            <a:endParaRPr lang="en-GB">
              <a:solidFill>
                <a:srgbClr val="EEECE1"/>
              </a:solidFill>
            </a:endParaRPr>
          </a:p>
        </p:txBody>
      </p:sp>
      <p:sp>
        <p:nvSpPr>
          <p:cNvPr id="6" name="Slide Number Placeholder 5"/>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2072051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5" name="Footer Placeholder 4"/>
          <p:cNvSpPr>
            <a:spLocks noGrp="1"/>
          </p:cNvSpPr>
          <p:nvPr>
            <p:ph type="ftr" sz="quarter" idx="11"/>
          </p:nvPr>
        </p:nvSpPr>
        <p:spPr/>
        <p:txBody>
          <a:bodyPr/>
          <a:lstStyle/>
          <a:p>
            <a:endParaRPr lang="en-GB">
              <a:solidFill>
                <a:srgbClr val="EEECE1"/>
              </a:solidFill>
            </a:endParaRPr>
          </a:p>
        </p:txBody>
      </p:sp>
      <p:sp>
        <p:nvSpPr>
          <p:cNvPr id="6" name="Slide Number Placeholder 5"/>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3225621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5" name="Footer Placeholder 4"/>
          <p:cNvSpPr>
            <a:spLocks noGrp="1"/>
          </p:cNvSpPr>
          <p:nvPr>
            <p:ph type="ftr" sz="quarter" idx="11"/>
          </p:nvPr>
        </p:nvSpPr>
        <p:spPr/>
        <p:txBody>
          <a:bodyPr/>
          <a:lstStyle/>
          <a:p>
            <a:endParaRPr lang="en-GB">
              <a:solidFill>
                <a:srgbClr val="EEECE1"/>
              </a:solidFill>
            </a:endParaRPr>
          </a:p>
        </p:txBody>
      </p:sp>
      <p:sp>
        <p:nvSpPr>
          <p:cNvPr id="6" name="Slide Number Placeholder 5"/>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227238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6" name="Footer Placeholder 5"/>
          <p:cNvSpPr>
            <a:spLocks noGrp="1"/>
          </p:cNvSpPr>
          <p:nvPr>
            <p:ph type="ftr" sz="quarter" idx="11"/>
          </p:nvPr>
        </p:nvSpPr>
        <p:spPr/>
        <p:txBody>
          <a:bodyPr/>
          <a:lstStyle/>
          <a:p>
            <a:endParaRPr lang="en-GB">
              <a:solidFill>
                <a:srgbClr val="EEECE1"/>
              </a:solidFill>
            </a:endParaRPr>
          </a:p>
        </p:txBody>
      </p:sp>
      <p:sp>
        <p:nvSpPr>
          <p:cNvPr id="7" name="Slide Number Placeholder 6"/>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823900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8" name="Footer Placeholder 7"/>
          <p:cNvSpPr>
            <a:spLocks noGrp="1"/>
          </p:cNvSpPr>
          <p:nvPr>
            <p:ph type="ftr" sz="quarter" idx="11"/>
          </p:nvPr>
        </p:nvSpPr>
        <p:spPr/>
        <p:txBody>
          <a:bodyPr/>
          <a:lstStyle/>
          <a:p>
            <a:endParaRPr lang="en-GB">
              <a:solidFill>
                <a:srgbClr val="EEECE1"/>
              </a:solidFill>
            </a:endParaRPr>
          </a:p>
        </p:txBody>
      </p:sp>
      <p:sp>
        <p:nvSpPr>
          <p:cNvPr id="9" name="Slide Number Placeholder 8"/>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2080433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4" name="Footer Placeholder 3"/>
          <p:cNvSpPr>
            <a:spLocks noGrp="1"/>
          </p:cNvSpPr>
          <p:nvPr>
            <p:ph type="ftr" sz="quarter" idx="11"/>
          </p:nvPr>
        </p:nvSpPr>
        <p:spPr/>
        <p:txBody>
          <a:bodyPr/>
          <a:lstStyle/>
          <a:p>
            <a:endParaRPr lang="en-GB">
              <a:solidFill>
                <a:srgbClr val="EEECE1"/>
              </a:solidFill>
            </a:endParaRPr>
          </a:p>
        </p:txBody>
      </p:sp>
      <p:sp>
        <p:nvSpPr>
          <p:cNvPr id="5" name="Slide Number Placeholder 4"/>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2457351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3" name="Footer Placeholder 2"/>
          <p:cNvSpPr>
            <a:spLocks noGrp="1"/>
          </p:cNvSpPr>
          <p:nvPr>
            <p:ph type="ftr" sz="quarter" idx="11"/>
          </p:nvPr>
        </p:nvSpPr>
        <p:spPr/>
        <p:txBody>
          <a:bodyPr/>
          <a:lstStyle/>
          <a:p>
            <a:endParaRPr lang="en-GB">
              <a:solidFill>
                <a:srgbClr val="EEECE1"/>
              </a:solidFill>
            </a:endParaRPr>
          </a:p>
        </p:txBody>
      </p:sp>
      <p:sp>
        <p:nvSpPr>
          <p:cNvPr id="4" name="Slide Number Placeholder 3"/>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38452844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6" name="Footer Placeholder 5"/>
          <p:cNvSpPr>
            <a:spLocks noGrp="1"/>
          </p:cNvSpPr>
          <p:nvPr>
            <p:ph type="ftr" sz="quarter" idx="11"/>
          </p:nvPr>
        </p:nvSpPr>
        <p:spPr/>
        <p:txBody>
          <a:bodyPr/>
          <a:lstStyle/>
          <a:p>
            <a:endParaRPr lang="en-GB">
              <a:solidFill>
                <a:srgbClr val="EEECE1"/>
              </a:solidFill>
            </a:endParaRPr>
          </a:p>
        </p:txBody>
      </p:sp>
      <p:sp>
        <p:nvSpPr>
          <p:cNvPr id="7" name="Slide Number Placeholder 6"/>
          <p:cNvSpPr>
            <a:spLocks noGrp="1"/>
          </p:cNvSpPr>
          <p:nvPr>
            <p:ph type="sldNum" sz="quarter" idx="12"/>
          </p:nvPr>
        </p:nvSpPr>
        <p:spPr/>
        <p:txBody>
          <a:bodyPr/>
          <a:lstStyle/>
          <a:p>
            <a:fld id="{AD7D0661-7CB3-4C9F-82CA-4F47E14B74E3}"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11120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9" name="Slide Number Placeholder 8"/>
          <p:cNvSpPr>
            <a:spLocks noGrp="1"/>
          </p:cNvSpPr>
          <p:nvPr>
            <p:ph type="sldNum" sz="quarter" idx="11"/>
          </p:nvPr>
        </p:nvSpPr>
        <p:spPr/>
        <p:txBody>
          <a:bodyPr/>
          <a:lstStyle/>
          <a:p>
            <a:fld id="{AD7D0661-7CB3-4C9F-82CA-4F47E14B74E3}" type="slidenum">
              <a:rPr lang="en-GB" smtClean="0"/>
              <a:pPr/>
              <a:t>‹#›</a:t>
            </a:fld>
            <a:endParaRPr lang="en-GB"/>
          </a:p>
        </p:txBody>
      </p:sp>
      <p:sp>
        <p:nvSpPr>
          <p:cNvPr id="10" name="Footer Placeholder 9"/>
          <p:cNvSpPr>
            <a:spLocks noGrp="1"/>
          </p:cNvSpPr>
          <p:nvPr>
            <p:ph type="ftr" sz="quarter" idx="12"/>
          </p:nvPr>
        </p:nvSpPr>
        <p:spPr/>
        <p:txBody>
          <a:bodyPr/>
          <a:lstStyle/>
          <a:p>
            <a:endParaRPr lang="en-GB">
              <a:solidFill>
                <a:srgbClr val="EEECE1"/>
              </a:solidFill>
            </a:endParaRPr>
          </a:p>
        </p:txBody>
      </p:sp>
    </p:spTree>
    <p:extLst>
      <p:ext uri="{BB962C8B-B14F-4D97-AF65-F5344CB8AC3E}">
        <p14:creationId xmlns:p14="http://schemas.microsoft.com/office/powerpoint/2010/main" val="2742069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5" name="Footer Placeholder 4"/>
          <p:cNvSpPr>
            <a:spLocks noGrp="1"/>
          </p:cNvSpPr>
          <p:nvPr>
            <p:ph type="ftr" sz="quarter" idx="11"/>
          </p:nvPr>
        </p:nvSpPr>
        <p:spPr/>
        <p:txBody>
          <a:bodyPr/>
          <a:lstStyle/>
          <a:p>
            <a:endParaRPr lang="en-GB">
              <a:solidFill>
                <a:srgbClr val="EEECE1"/>
              </a:solidFill>
            </a:endParaRPr>
          </a:p>
        </p:txBody>
      </p:sp>
      <p:sp>
        <p:nvSpPr>
          <p:cNvPr id="6" name="Slide Number Placeholder 5"/>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2634894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D92B75-A462-43B6-8D29-B8352F4C9BEC}" type="datetimeFigureOut">
              <a:rPr lang="en-GB" smtClean="0">
                <a:solidFill>
                  <a:srgbClr val="EEECE1"/>
                </a:solidFill>
              </a:rPr>
              <a:pPr/>
              <a:t>25/10/2018</a:t>
            </a:fld>
            <a:endParaRPr lang="en-GB">
              <a:solidFill>
                <a:srgbClr val="EEECE1"/>
              </a:solidFill>
            </a:endParaRPr>
          </a:p>
        </p:txBody>
      </p:sp>
      <p:sp>
        <p:nvSpPr>
          <p:cNvPr id="5" name="Footer Placeholder 4"/>
          <p:cNvSpPr>
            <a:spLocks noGrp="1"/>
          </p:cNvSpPr>
          <p:nvPr>
            <p:ph type="ftr" sz="quarter" idx="11"/>
          </p:nvPr>
        </p:nvSpPr>
        <p:spPr/>
        <p:txBody>
          <a:bodyPr/>
          <a:lstStyle/>
          <a:p>
            <a:endParaRPr lang="en-GB">
              <a:solidFill>
                <a:srgbClr val="EEECE1"/>
              </a:solidFill>
            </a:endParaRPr>
          </a:p>
        </p:txBody>
      </p:sp>
      <p:sp>
        <p:nvSpPr>
          <p:cNvPr id="6" name="Slide Number Placeholder 5"/>
          <p:cNvSpPr>
            <a:spLocks noGrp="1"/>
          </p:cNvSpPr>
          <p:nvPr>
            <p:ph type="sldNum" sz="quarter" idx="12"/>
          </p:nvPr>
        </p:nvSpPr>
        <p:spPr/>
        <p:txBody>
          <a:bodyPr/>
          <a:lstStyle/>
          <a:p>
            <a:fld id="{AD7D0661-7CB3-4C9F-82CA-4F47E14B74E3}" type="slidenum">
              <a:rPr lang="en-GB" smtClean="0"/>
              <a:pPr/>
              <a:t>‹#›</a:t>
            </a:fld>
            <a:endParaRPr lang="en-GB"/>
          </a:p>
        </p:txBody>
      </p:sp>
    </p:spTree>
    <p:extLst>
      <p:ext uri="{BB962C8B-B14F-4D97-AF65-F5344CB8AC3E}">
        <p14:creationId xmlns:p14="http://schemas.microsoft.com/office/powerpoint/2010/main" val="316023598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6535927-9745-4CF0-BF19-315087A18A7C}" type="datetimeFigureOut">
              <a:rPr lang="en-GB" smtClean="0"/>
              <a:pPr/>
              <a:t>25/10/2018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37BB9CA-B6ED-4DBE-99DB-66670F380D2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AD7D0661-7CB3-4C9F-82CA-4F47E14B74E3}"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solidFill>
                <a:srgbClr val="EEECE1"/>
              </a:solidFill>
            </a:endParaRPr>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1BD92B75-A462-43B6-8D29-B8352F4C9BEC}" type="datetimeFigureOut">
              <a:rPr lang="en-GB" smtClean="0">
                <a:solidFill>
                  <a:srgbClr val="EEECE1"/>
                </a:solidFill>
              </a:rPr>
              <a:pPr/>
              <a:t>25/10/2018</a:t>
            </a:fld>
            <a:endParaRPr lang="en-GB">
              <a:solidFill>
                <a:srgbClr val="EEECE1"/>
              </a:solidFill>
            </a:endParaRPr>
          </a:p>
        </p:txBody>
      </p:sp>
    </p:spTree>
    <p:extLst>
      <p:ext uri="{BB962C8B-B14F-4D97-AF65-F5344CB8AC3E}">
        <p14:creationId xmlns:p14="http://schemas.microsoft.com/office/powerpoint/2010/main" val="32365512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7.png"/><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8.png"/><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0.png"/><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jpeg"/><Relationship Id="rId5" Type="http://schemas.openxmlformats.org/officeDocument/2006/relationships/image" Target="../media/image17.jpeg"/><Relationship Id="rId6" Type="http://schemas.openxmlformats.org/officeDocument/2006/relationships/image" Target="../media/image18.jpeg"/><Relationship Id="rId7" Type="http://schemas.openxmlformats.org/officeDocument/2006/relationships/image" Target="../media/image19.jpeg"/><Relationship Id="rId8" Type="http://schemas.openxmlformats.org/officeDocument/2006/relationships/image" Target="../media/image20.jpeg"/><Relationship Id="rId9" Type="http://schemas.openxmlformats.org/officeDocument/2006/relationships/image" Target="../media/image21.jpeg"/><Relationship Id="rId10" Type="http://schemas.openxmlformats.org/officeDocument/2006/relationships/image" Target="../media/image22.jpeg"/><Relationship Id="rId11" Type="http://schemas.openxmlformats.org/officeDocument/2006/relationships/image" Target="../media/image23.jpeg"/><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jpeg"/><Relationship Id="rId5" Type="http://schemas.openxmlformats.org/officeDocument/2006/relationships/image" Target="../media/image26.jpeg"/><Relationship Id="rId6" Type="http://schemas.openxmlformats.org/officeDocument/2006/relationships/image" Target="../media/image27.jpeg"/><Relationship Id="rId7" Type="http://schemas.openxmlformats.org/officeDocument/2006/relationships/image" Target="../media/image28.jpeg"/><Relationship Id="rId8" Type="http://schemas.openxmlformats.org/officeDocument/2006/relationships/image" Target="../media/image29.jpeg"/><Relationship Id="rId9" Type="http://schemas.openxmlformats.org/officeDocument/2006/relationships/image" Target="../media/image30.jpeg"/><Relationship Id="rId10" Type="http://schemas.openxmlformats.org/officeDocument/2006/relationships/image" Target="../media/image31.jpeg"/><Relationship Id="rId11" Type="http://schemas.openxmlformats.org/officeDocument/2006/relationships/image" Target="../media/image32.jpeg"/><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33.wmf"/><Relationship Id="rId4" Type="http://schemas.openxmlformats.org/officeDocument/2006/relationships/image" Target="../media/image34.wmf"/><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png"/><Relationship Id="rId3" Type="http://schemas.openxmlformats.org/officeDocument/2006/relationships/image" Target="../media/image3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4" Type="http://schemas.openxmlformats.org/officeDocument/2006/relationships/image" Target="../media/image41.png"/><Relationship Id="rId5" Type="http://schemas.openxmlformats.org/officeDocument/2006/relationships/image" Target="../media/image42.emf"/><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43.jpeg"/></Relationships>
</file>

<file path=ppt/slides/_rels/slide21.xml.rels><?xml version="1.0" encoding="UTF-8" standalone="yes"?>
<Relationships xmlns="http://schemas.openxmlformats.org/package/2006/relationships"><Relationship Id="rId3" Type="http://schemas.openxmlformats.org/officeDocument/2006/relationships/hyperlink" Target="http://www.cscjes.org.uk/Knowledge-Bank/Welsh/Cymraeg-Ail-Iaith/Welsh-Scheme-of-Work/General-Resources/Books.aspx" TargetMode="External"/><Relationship Id="rId4" Type="http://schemas.openxmlformats.org/officeDocument/2006/relationships/image" Target="../media/image44.jpeg"/><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22.xml.rels><?xml version="1.0" encoding="UTF-8" standalone="yes"?>
<Relationships xmlns="http://schemas.openxmlformats.org/package/2006/relationships"><Relationship Id="rId3" Type="http://schemas.openxmlformats.org/officeDocument/2006/relationships/hyperlink" Target="http://www.podantur.com/packs/pack-1/" TargetMode="External"/><Relationship Id="rId4" Type="http://schemas.openxmlformats.org/officeDocument/2006/relationships/image" Target="../media/image45.png"/><Relationship Id="rId1" Type="http://schemas.openxmlformats.org/officeDocument/2006/relationships/slideLayout" Target="../slideLayouts/slideLayout13.xml"/><Relationship Id="rId2" Type="http://schemas.openxmlformats.org/officeDocument/2006/relationships/notesSlide" Target="../notesSlides/notesSlide14.xml"/></Relationships>
</file>

<file path=ppt/slides/_rels/slide23.xml.rels><?xml version="1.0" encoding="UTF-8" standalone="yes"?>
<Relationships xmlns="http://schemas.openxmlformats.org/package/2006/relationships"><Relationship Id="rId3" Type="http://schemas.openxmlformats.org/officeDocument/2006/relationships/hyperlink" Target="http://www.cscjes.org.uk/Documents/Welsh/Updates-L2/QR-Codes-for-Reading-Books.aspx" TargetMode="External"/><Relationship Id="rId4" Type="http://schemas.openxmlformats.org/officeDocument/2006/relationships/image" Target="../media/image46.png"/><Relationship Id="rId1" Type="http://schemas.openxmlformats.org/officeDocument/2006/relationships/slideLayout" Target="../slideLayouts/slideLayout13.xml"/><Relationship Id="rId2" Type="http://schemas.openxmlformats.org/officeDocument/2006/relationships/notesSlide" Target="../notesSlides/notesSlide15.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4" Type="http://schemas.openxmlformats.org/officeDocument/2006/relationships/image" Target="../media/image48.png"/><Relationship Id="rId1" Type="http://schemas.openxmlformats.org/officeDocument/2006/relationships/slideLayout" Target="../slideLayouts/slideLayout18.xml"/><Relationship Id="rId2" Type="http://schemas.openxmlformats.org/officeDocument/2006/relationships/notesSlide" Target="../notesSlides/notesSlide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49.png"/></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4" Type="http://schemas.openxmlformats.org/officeDocument/2006/relationships/image" Target="../media/image51.png"/><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5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53.png"/></Relationships>
</file>

<file path=ppt/slides/_rels/slide29.xml.rels><?xml version="1.0" encoding="UTF-8" standalone="yes"?>
<Relationships xmlns="http://schemas.openxmlformats.org/package/2006/relationships"><Relationship Id="rId3" Type="http://schemas.openxmlformats.org/officeDocument/2006/relationships/hyperlink" Target="http://www.cscjes.org.uk/Knowledge-Bank/Welsh/Cymraeg-Ail-Iaith/Welsh-Scheme-of-Work/General-Resources/Writing-Frames.aspx" TargetMode="External"/><Relationship Id="rId4" Type="http://schemas.openxmlformats.org/officeDocument/2006/relationships/image" Target="../media/image54.emf"/><Relationship Id="rId5" Type="http://schemas.openxmlformats.org/officeDocument/2006/relationships/image" Target="../media/image55.emf"/><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7.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8.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9.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0.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0.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1.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2.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hyperlink" Target="http://resources.wjec.co.uk/Pages/ResourceSingle.aspx?rIid=764"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hyperlink" Target="http://www.cscjes.org.uk/Documents/Welsh/Updates-L2/QR-Codes-for-Reading-Books.aspx"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3.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5.jpeg"/></Relationships>
</file>

<file path=ppt/slides/_rels/slide44.xml.rels><?xml version="1.0" encoding="UTF-8" standalone="yes"?>
<Relationships xmlns="http://schemas.openxmlformats.org/package/2006/relationships"><Relationship Id="rId3" Type="http://schemas.openxmlformats.org/officeDocument/2006/relationships/image" Target="../media/image66.emf"/><Relationship Id="rId4" Type="http://schemas.openxmlformats.org/officeDocument/2006/relationships/image" Target="../media/image67.png"/><Relationship Id="rId5" Type="http://schemas.openxmlformats.org/officeDocument/2006/relationships/image" Target="../media/image68.png"/><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hyperlink" Target="http://www.wjec.co.uk/teachers/support-team-for-the-welsh-language-in-education/training-packages/training-packs-welsh-second-language-ks3-ks4.html"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52737"/>
            <a:ext cx="7772400" cy="2529626"/>
          </a:xfrm>
        </p:spPr>
        <p:txBody>
          <a:bodyPr>
            <a:normAutofit/>
          </a:bodyPr>
          <a:lstStyle/>
          <a:p>
            <a:r>
              <a:rPr lang="en-GB" dirty="0" smtClean="0"/>
              <a:t>Welsh second language</a:t>
            </a:r>
            <a:br>
              <a:rPr lang="en-GB" dirty="0" smtClean="0"/>
            </a:br>
            <a:r>
              <a:rPr lang="en-GB" sz="3200" dirty="0" smtClean="0"/>
              <a:t>in the National Curriculum for Wales</a:t>
            </a:r>
            <a:endParaRPr lang="en-GB" sz="3200" dirty="0"/>
          </a:p>
        </p:txBody>
      </p:sp>
      <p:sp>
        <p:nvSpPr>
          <p:cNvPr id="3" name="Subtitle 2"/>
          <p:cNvSpPr>
            <a:spLocks noGrp="1"/>
          </p:cNvSpPr>
          <p:nvPr>
            <p:ph type="subTitle" idx="1"/>
          </p:nvPr>
        </p:nvSpPr>
        <p:spPr>
          <a:xfrm>
            <a:off x="4644008" y="4077072"/>
            <a:ext cx="3454152" cy="720080"/>
          </a:xfrm>
        </p:spPr>
        <p:txBody>
          <a:bodyPr>
            <a:normAutofit fontScale="77500" lnSpcReduction="20000"/>
          </a:bodyPr>
          <a:lstStyle/>
          <a:p>
            <a:r>
              <a:rPr lang="en-GB" dirty="0" smtClean="0"/>
              <a:t>Key Stages 2 – 4</a:t>
            </a:r>
          </a:p>
          <a:p>
            <a:r>
              <a:rPr lang="en-GB" sz="1400" dirty="0" err="1" smtClean="0"/>
              <a:t>Blwyddyn</a:t>
            </a:r>
            <a:r>
              <a:rPr lang="en-GB" sz="1400" dirty="0" smtClean="0"/>
              <a:t> 1 </a:t>
            </a:r>
            <a:r>
              <a:rPr lang="mr-IN" sz="1400" dirty="0" smtClean="0"/>
              <a:t>–</a:t>
            </a:r>
            <a:r>
              <a:rPr lang="en-GB" sz="1400" dirty="0" smtClean="0"/>
              <a:t> </a:t>
            </a:r>
            <a:r>
              <a:rPr lang="en-GB" sz="1400" dirty="0" err="1" smtClean="0"/>
              <a:t>Hydref</a:t>
            </a:r>
            <a:r>
              <a:rPr lang="en-GB" sz="1400" dirty="0" smtClean="0"/>
              <a:t> 2018</a:t>
            </a:r>
          </a:p>
          <a:p>
            <a:r>
              <a:rPr lang="en-GB" sz="1400" smtClean="0"/>
              <a:t>Natalie Griffiths</a:t>
            </a:r>
            <a:endParaRPr lang="en-GB" sz="1400" dirty="0" smtClean="0"/>
          </a:p>
          <a:p>
            <a:endParaRPr lang="en-GB" dirty="0"/>
          </a:p>
        </p:txBody>
      </p:sp>
    </p:spTree>
    <p:extLst>
      <p:ext uri="{BB962C8B-B14F-4D97-AF65-F5344CB8AC3E}">
        <p14:creationId xmlns:p14="http://schemas.microsoft.com/office/powerpoint/2010/main" val="834392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eaLnBrk="1" fontAlgn="auto" hangingPunct="1">
              <a:spcAft>
                <a:spcPts val="0"/>
              </a:spcAft>
              <a:defRPr/>
            </a:pPr>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pPr eaLnBrk="1" fontAlgn="auto" hangingPunct="1">
              <a:spcAft>
                <a:spcPts val="0"/>
              </a:spcAft>
              <a:buFont typeface="Wingdings 3"/>
              <a:buNone/>
              <a:defRPr/>
            </a:pPr>
            <a:r>
              <a:rPr lang="en-GB" dirty="0" err="1" smtClean="0"/>
              <a:t>Cyflwyno</a:t>
            </a:r>
            <a:r>
              <a:rPr lang="en-GB" dirty="0" smtClean="0"/>
              <a:t> / Submission</a:t>
            </a:r>
          </a:p>
          <a:p>
            <a:pPr eaLnBrk="1" fontAlgn="auto" hangingPunct="1">
              <a:spcAft>
                <a:spcPts val="0"/>
              </a:spcAft>
              <a:buFont typeface="Wingdings 3"/>
              <a:buNone/>
              <a:defRPr/>
            </a:pPr>
            <a:r>
              <a:rPr lang="en-GB" dirty="0"/>
              <a:t>7</a:t>
            </a:r>
            <a:r>
              <a:rPr lang="en-GB" dirty="0" smtClean="0"/>
              <a:t>/12/20178</a:t>
            </a:r>
            <a:endParaRPr lang="en-US" dirty="0"/>
          </a:p>
        </p:txBody>
      </p:sp>
      <p:sp>
        <p:nvSpPr>
          <p:cNvPr id="12" name="Text Placeholder 11"/>
          <p:cNvSpPr>
            <a:spLocks noGrp="1"/>
          </p:cNvSpPr>
          <p:nvPr>
            <p:ph type="body" sz="half" idx="3"/>
          </p:nvPr>
        </p:nvSpPr>
        <p:spPr>
          <a:xfrm>
            <a:off x="4645025" y="5410200"/>
            <a:ext cx="4041775" cy="762000"/>
          </a:xfrm>
        </p:spPr>
        <p:txBody>
          <a:bodyPr>
            <a:normAutofit fontScale="92500" lnSpcReduction="10000"/>
          </a:bodyPr>
          <a:lstStyle/>
          <a:p>
            <a:pPr eaLnBrk="1" fontAlgn="auto" hangingPunct="1">
              <a:spcAft>
                <a:spcPts val="0"/>
              </a:spcAft>
              <a:buFont typeface="Wingdings 3"/>
              <a:buNone/>
              <a:defRPr/>
            </a:pPr>
            <a:r>
              <a:rPr lang="en-GB" dirty="0" err="1" smtClean="0"/>
              <a:t>Dychwelyd</a:t>
            </a:r>
            <a:r>
              <a:rPr lang="en-GB" dirty="0" smtClean="0"/>
              <a:t> / </a:t>
            </a:r>
            <a:r>
              <a:rPr lang="en-GB" dirty="0" err="1" smtClean="0"/>
              <a:t>Handback</a:t>
            </a:r>
            <a:endParaRPr lang="en-GB" dirty="0" smtClean="0"/>
          </a:p>
          <a:p>
            <a:pPr eaLnBrk="1" fontAlgn="auto" hangingPunct="1">
              <a:spcAft>
                <a:spcPts val="0"/>
              </a:spcAft>
              <a:buFont typeface="Wingdings 3"/>
              <a:buNone/>
              <a:defRPr/>
            </a:pPr>
            <a:r>
              <a:rPr lang="en-GB" dirty="0" smtClean="0"/>
              <a:t>15/01/2019 </a:t>
            </a:r>
            <a:endParaRPr lang="en-US" dirty="0"/>
          </a:p>
        </p:txBody>
      </p:sp>
      <p:sp>
        <p:nvSpPr>
          <p:cNvPr id="11269" name="Content Placeholder 10"/>
          <p:cNvSpPr>
            <a:spLocks noGrp="1"/>
          </p:cNvSpPr>
          <p:nvPr>
            <p:ph sz="quarter" idx="2"/>
          </p:nvPr>
        </p:nvSpPr>
        <p:spPr>
          <a:xfrm>
            <a:off x="457200" y="1416050"/>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eaLnBrk="1" hangingPunct="1">
              <a:buFont typeface="Wingdings 3" charset="2"/>
              <a:buNone/>
            </a:pPr>
            <a:r>
              <a:rPr lang="en-US" altLang="cy-GB"/>
              <a:t>Ymateb i erthygl, gan roi</a:t>
            </a:r>
          </a:p>
          <a:p>
            <a:pPr eaLnBrk="1" hangingPunct="1">
              <a:buFont typeface="Wingdings 3" charset="2"/>
              <a:buNone/>
            </a:pPr>
            <a:r>
              <a:rPr lang="en-US" altLang="cy-GB"/>
              <a:t>tystiolaeth o wybodaeth</a:t>
            </a:r>
          </a:p>
          <a:p>
            <a:pPr eaLnBrk="1" hangingPunct="1">
              <a:buFont typeface="Wingdings 3" charset="2"/>
              <a:buNone/>
            </a:pPr>
            <a:r>
              <a:rPr lang="en-US" altLang="cy-GB"/>
              <a:t>a dealltwriaeth o</a:t>
            </a:r>
          </a:p>
          <a:p>
            <a:pPr eaLnBrk="1" hangingPunct="1">
              <a:buFont typeface="Wingdings 3" charset="2"/>
              <a:buNone/>
            </a:pPr>
            <a:r>
              <a:rPr lang="en-US" altLang="cy-GB"/>
              <a:t>themâu sy’n gysylltiedig</a:t>
            </a:r>
          </a:p>
          <a:p>
            <a:pPr eaLnBrk="1" hangingPunct="1">
              <a:buFont typeface="Wingdings 3" charset="2"/>
              <a:buNone/>
            </a:pPr>
            <a:r>
              <a:rPr lang="en-US" altLang="cy-GB"/>
              <a:t>ag addysgu’r Gymraeg</a:t>
            </a:r>
          </a:p>
          <a:p>
            <a:pPr eaLnBrk="1" hangingPunct="1">
              <a:buFont typeface="Wingdings 3" charset="2"/>
              <a:buNone/>
            </a:pPr>
            <a:r>
              <a:rPr lang="en-US" altLang="cy-GB"/>
              <a:t>yn y sector cyfrwng</a:t>
            </a:r>
          </a:p>
          <a:p>
            <a:pPr eaLnBrk="1" hangingPunct="1">
              <a:buFont typeface="Wingdings 3" charset="2"/>
              <a:buNone/>
            </a:pPr>
            <a:r>
              <a:rPr lang="en-US" altLang="cy-GB"/>
              <a:t>Saesneg.</a:t>
            </a:r>
            <a:endParaRPr lang="en-GB" altLang="cy-GB"/>
          </a:p>
          <a:p>
            <a:pPr eaLnBrk="1" hangingPunct="1"/>
            <a:endParaRPr lang="en-US" altLang="cy-GB"/>
          </a:p>
        </p:txBody>
      </p:sp>
      <p:sp>
        <p:nvSpPr>
          <p:cNvPr id="11270" name="Content Placeholder 12"/>
          <p:cNvSpPr>
            <a:spLocks noGrp="1"/>
          </p:cNvSpPr>
          <p:nvPr>
            <p:ph sz="quarter" idx="4"/>
          </p:nvPr>
        </p:nvSpPr>
        <p:spPr>
          <a:xfrm>
            <a:off x="4645025" y="1444625"/>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eaLnBrk="1" hangingPunct="1">
              <a:spcBef>
                <a:spcPct val="0"/>
              </a:spcBef>
              <a:buFont typeface="Wingdings 3" charset="2"/>
              <a:buNone/>
            </a:pPr>
            <a:r>
              <a:rPr lang="en-US" altLang="cy-GB"/>
              <a:t>A response to an</a:t>
            </a:r>
          </a:p>
          <a:p>
            <a:pPr eaLnBrk="1" hangingPunct="1">
              <a:spcBef>
                <a:spcPct val="0"/>
              </a:spcBef>
              <a:buFont typeface="Wingdings 3" charset="2"/>
              <a:buNone/>
            </a:pPr>
            <a:r>
              <a:rPr lang="en-US" altLang="cy-GB"/>
              <a:t>article that provides</a:t>
            </a:r>
          </a:p>
          <a:p>
            <a:pPr eaLnBrk="1" hangingPunct="1">
              <a:spcBef>
                <a:spcPct val="0"/>
              </a:spcBef>
              <a:buFont typeface="Wingdings 3" charset="2"/>
              <a:buNone/>
            </a:pPr>
            <a:r>
              <a:rPr lang="en-US" altLang="cy-GB"/>
              <a:t>evidence of sound</a:t>
            </a:r>
          </a:p>
          <a:p>
            <a:pPr eaLnBrk="1" hangingPunct="1">
              <a:spcBef>
                <a:spcPct val="0"/>
              </a:spcBef>
              <a:buFont typeface="Wingdings 3" charset="2"/>
              <a:buNone/>
            </a:pPr>
            <a:r>
              <a:rPr lang="en-US" altLang="cy-GB"/>
              <a:t>knowledge and</a:t>
            </a:r>
          </a:p>
          <a:p>
            <a:pPr eaLnBrk="1" hangingPunct="1">
              <a:spcBef>
                <a:spcPct val="0"/>
              </a:spcBef>
              <a:buFont typeface="Wingdings 3" charset="2"/>
              <a:buNone/>
            </a:pPr>
            <a:r>
              <a:rPr lang="en-US" altLang="cy-GB"/>
              <a:t>understanding of themes</a:t>
            </a:r>
          </a:p>
          <a:p>
            <a:pPr eaLnBrk="1" hangingPunct="1">
              <a:spcBef>
                <a:spcPct val="0"/>
              </a:spcBef>
              <a:buFont typeface="Wingdings 3" charset="2"/>
              <a:buNone/>
            </a:pPr>
            <a:r>
              <a:rPr lang="en-US" altLang="cy-GB"/>
              <a:t>related to the teaching of Welsh in the English</a:t>
            </a:r>
          </a:p>
          <a:p>
            <a:pPr eaLnBrk="1" hangingPunct="1">
              <a:spcBef>
                <a:spcPct val="0"/>
              </a:spcBef>
              <a:buFont typeface="Wingdings 3" charset="2"/>
              <a:buNone/>
            </a:pPr>
            <a:r>
              <a:rPr lang="en-US" altLang="cy-GB"/>
              <a:t>medium sector.</a:t>
            </a:r>
            <a:endParaRPr lang="en-GB" altLang="cy-GB"/>
          </a:p>
          <a:p>
            <a:pPr eaLnBrk="1" hangingPunct="1">
              <a:spcBef>
                <a:spcPct val="0"/>
              </a:spcBef>
            </a:pPr>
            <a:endParaRPr lang="en-US" altLang="cy-GB"/>
          </a:p>
        </p:txBody>
      </p:sp>
    </p:spTree>
    <p:extLst>
      <p:ext uri="{BB962C8B-B14F-4D97-AF65-F5344CB8AC3E}">
        <p14:creationId xmlns:p14="http://schemas.microsoft.com/office/powerpoint/2010/main" val="8422151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altLang="en-US" sz="4400" dirty="0" smtClean="0">
                <a:latin typeface="Lucida Sans Unicode" panose="020B0602030504020204" pitchFamily="34" charset="0"/>
                <a:cs typeface="Lucida Sans Unicode" panose="020B0602030504020204" pitchFamily="34" charset="0"/>
              </a:rPr>
              <a:t>Welsh second language in the National Curriculum for Wales</a:t>
            </a:r>
            <a:endParaRPr lang="en-GB" dirty="0">
              <a:latin typeface="Lucida Sans Unicode" panose="020B0602030504020204" pitchFamily="34" charset="0"/>
              <a:cs typeface="Lucida Sans Unicode" panose="020B0602030504020204" pitchFamily="34" charset="0"/>
            </a:endParaRPr>
          </a:p>
        </p:txBody>
      </p:sp>
      <p:pic>
        <p:nvPicPr>
          <p:cNvPr id="3074" name="Picture 2"/>
          <p:cNvPicPr>
            <a:picLocks noGrp="1" noChangeAspect="1" noChangeArrowheads="1"/>
          </p:cNvPicPr>
          <p:nvPr>
            <p:ph idx="1"/>
          </p:nvPr>
        </p:nvPicPr>
        <p:blipFill>
          <a:blip r:embed="rId3" cstate="print"/>
          <a:srcRect l="46313" t="44189" r="45333" b="37648"/>
          <a:stretch>
            <a:fillRect/>
          </a:stretch>
        </p:blipFill>
        <p:spPr bwMode="auto">
          <a:xfrm>
            <a:off x="3203848" y="2132856"/>
            <a:ext cx="2808312" cy="3816424"/>
          </a:xfrm>
          <a:prstGeom prst="rect">
            <a:avLst/>
          </a:prstGeom>
          <a:noFill/>
          <a:ln w="9525">
            <a:noFill/>
            <a:miter lim="800000"/>
            <a:headEnd/>
            <a:tailEnd/>
          </a:ln>
        </p:spPr>
      </p:pic>
    </p:spTree>
    <p:extLst>
      <p:ext uri="{BB962C8B-B14F-4D97-AF65-F5344CB8AC3E}">
        <p14:creationId xmlns:p14="http://schemas.microsoft.com/office/powerpoint/2010/main" val="30329067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l="26747" t="16605" r="9793" b="69075"/>
          <a:stretch>
            <a:fillRect/>
          </a:stretch>
        </p:blipFill>
        <p:spPr bwMode="auto">
          <a:xfrm>
            <a:off x="276225" y="112713"/>
            <a:ext cx="8256588" cy="104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l="26747" t="63918" r="9793" b="9560"/>
          <a:stretch>
            <a:fillRect/>
          </a:stretch>
        </p:blipFill>
        <p:spPr bwMode="auto">
          <a:xfrm>
            <a:off x="277813" y="1146175"/>
            <a:ext cx="8258175" cy="1939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l="33040" t="17754" r="33919" b="6250"/>
          <a:stretch>
            <a:fillRect/>
          </a:stretch>
        </p:blipFill>
        <p:spPr bwMode="auto">
          <a:xfrm>
            <a:off x="5867400" y="2836863"/>
            <a:ext cx="3003550" cy="3883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849328" y="6074970"/>
            <a:ext cx="2323072" cy="646331"/>
          </a:xfrm>
          <a:prstGeom prst="rect">
            <a:avLst/>
          </a:prstGeom>
          <a:noFill/>
        </p:spPr>
        <p:txBody>
          <a:bodyPr wrap="none">
            <a:spAutoFit/>
          </a:bodyPr>
          <a:lstStyle/>
          <a:p>
            <a:pPr algn="ctr" eaLnBrk="1" fontAlgn="auto" hangingPunct="1">
              <a:spcBef>
                <a:spcPts val="0"/>
              </a:spcBef>
              <a:spcAft>
                <a:spcPts val="0"/>
              </a:spcAft>
              <a:defRPr/>
            </a:pPr>
            <a:r>
              <a:rPr lang="en-US" sz="3600" b="1"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latin typeface="+mn-lt"/>
                <a:ea typeface="+mn-ea"/>
                <a:cs typeface="+mn-cs"/>
              </a:rPr>
              <a:t>tud</a:t>
            </a:r>
            <a:r>
              <a:rPr lang="en-US" sz="36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latin typeface="+mn-lt"/>
                <a:ea typeface="+mn-ea"/>
                <a:cs typeface="+mn-cs"/>
              </a:rPr>
              <a:t> 4 + 5</a:t>
            </a:r>
          </a:p>
        </p:txBody>
      </p:sp>
      <p:pic>
        <p:nvPicPr>
          <p:cNvPr id="1536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l="26778" t="25951" r="24333" b="52940"/>
          <a:stretch>
            <a:fillRect/>
          </a:stretch>
        </p:blipFill>
        <p:spPr bwMode="auto">
          <a:xfrm>
            <a:off x="276225" y="3429000"/>
            <a:ext cx="7712075" cy="1871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867400" y="4149725"/>
            <a:ext cx="1368425" cy="431800"/>
          </a:xfrm>
          <a:prstGeom prst="rect">
            <a:avLst/>
          </a:prstGeom>
          <a:noFill/>
          <a:ln w="127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a:p>
        </p:txBody>
      </p:sp>
    </p:spTree>
    <p:extLst>
      <p:ext uri="{BB962C8B-B14F-4D97-AF65-F5344CB8AC3E}">
        <p14:creationId xmlns:p14="http://schemas.microsoft.com/office/powerpoint/2010/main" val="18971146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l="56699" t="22680" r="11171" b="34985"/>
          <a:stretch>
            <a:fillRect/>
          </a:stretch>
        </p:blipFill>
        <p:spPr bwMode="auto">
          <a:xfrm>
            <a:off x="467544" y="332656"/>
            <a:ext cx="7432254" cy="6120680"/>
          </a:xfrm>
          <a:prstGeom prst="rect">
            <a:avLst/>
          </a:prstGeom>
          <a:noFill/>
          <a:ln w="9525">
            <a:noFill/>
            <a:miter lim="800000"/>
            <a:headEnd/>
            <a:tailEnd/>
          </a:ln>
        </p:spPr>
      </p:pic>
      <p:sp>
        <p:nvSpPr>
          <p:cNvPr id="5" name="Oval 4"/>
          <p:cNvSpPr/>
          <p:nvPr/>
        </p:nvSpPr>
        <p:spPr>
          <a:xfrm>
            <a:off x="1979712" y="4293096"/>
            <a:ext cx="2592288" cy="5040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7" name="Picture 3"/>
          <p:cNvPicPr>
            <a:picLocks noChangeAspect="1" noChangeArrowheads="1"/>
          </p:cNvPicPr>
          <p:nvPr/>
        </p:nvPicPr>
        <p:blipFill>
          <a:blip r:embed="rId3" cstate="print"/>
          <a:srcRect l="41399" t="30960" r="40151" b="24401"/>
          <a:stretch>
            <a:fillRect/>
          </a:stretch>
        </p:blipFill>
        <p:spPr bwMode="auto">
          <a:xfrm>
            <a:off x="7380312" y="4293096"/>
            <a:ext cx="1484981" cy="2245582"/>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3" cstate="print"/>
          <a:srcRect l="56835" t="41024" r="9146" b="13617"/>
          <a:stretch>
            <a:fillRect/>
          </a:stretch>
        </p:blipFill>
        <p:spPr bwMode="auto">
          <a:xfrm>
            <a:off x="467543" y="260648"/>
            <a:ext cx="7517635" cy="6264696"/>
          </a:xfrm>
          <a:prstGeom prst="rect">
            <a:avLst/>
          </a:prstGeom>
          <a:noFill/>
          <a:ln w="9525">
            <a:noFill/>
            <a:miter lim="800000"/>
            <a:headEnd/>
            <a:tailEnd/>
          </a:ln>
        </p:spPr>
      </p:pic>
      <p:sp>
        <p:nvSpPr>
          <p:cNvPr id="5" name="Oval 4"/>
          <p:cNvSpPr/>
          <p:nvPr/>
        </p:nvSpPr>
        <p:spPr>
          <a:xfrm>
            <a:off x="5004048" y="1268760"/>
            <a:ext cx="1512168" cy="5040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3"/>
          <p:cNvPicPr>
            <a:picLocks noChangeAspect="1" noChangeArrowheads="1"/>
          </p:cNvPicPr>
          <p:nvPr/>
        </p:nvPicPr>
        <p:blipFill>
          <a:blip r:embed="rId4" cstate="print"/>
          <a:srcRect l="41399" t="30960" r="40151" b="24401"/>
          <a:stretch>
            <a:fillRect/>
          </a:stretch>
        </p:blipFill>
        <p:spPr bwMode="auto">
          <a:xfrm>
            <a:off x="7380312" y="4293096"/>
            <a:ext cx="1484981" cy="2245582"/>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l="52110" t="38000" r="13057" b="19665"/>
          <a:stretch>
            <a:fillRect/>
          </a:stretch>
        </p:blipFill>
        <p:spPr bwMode="auto">
          <a:xfrm>
            <a:off x="467544" y="548680"/>
            <a:ext cx="7488832" cy="5688632"/>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l="46313" t="44189" r="45333" b="37648"/>
          <a:stretch>
            <a:fillRect/>
          </a:stretch>
        </p:blipFill>
        <p:spPr bwMode="auto">
          <a:xfrm>
            <a:off x="7812360" y="4869160"/>
            <a:ext cx="1165714" cy="1584176"/>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l="15300" t="12114" r="30251" b="18767"/>
          <a:stretch>
            <a:fillRect/>
          </a:stretch>
        </p:blipFill>
        <p:spPr bwMode="auto">
          <a:xfrm>
            <a:off x="683568" y="260648"/>
            <a:ext cx="7776864" cy="6170074"/>
          </a:xfrm>
          <a:prstGeom prst="rect">
            <a:avLst/>
          </a:prstGeom>
          <a:noFill/>
          <a:ln w="9525">
            <a:noFill/>
            <a:miter lim="800000"/>
            <a:headEnd/>
            <a:tailEnd/>
          </a:ln>
        </p:spPr>
      </p:pic>
      <p:sp>
        <p:nvSpPr>
          <p:cNvPr id="3" name="Oval 2"/>
          <p:cNvSpPr/>
          <p:nvPr/>
        </p:nvSpPr>
        <p:spPr>
          <a:xfrm>
            <a:off x="3275856" y="3284984"/>
            <a:ext cx="864096" cy="3600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83568" y="3501008"/>
            <a:ext cx="3888432" cy="21602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p:cNvPicPr>
            <a:picLocks noGrp="1" noChangeAspect="1" noChangeArrowheads="1"/>
          </p:cNvPicPr>
          <p:nvPr>
            <p:ph idx="1"/>
          </p:nvPr>
        </p:nvPicPr>
        <p:blipFill>
          <a:blip r:embed="rId2" cstate="print"/>
          <a:srcRect l="16139" t="27128" r="30635" b="15596"/>
          <a:stretch>
            <a:fillRect/>
          </a:stretch>
        </p:blipFill>
        <p:spPr bwMode="auto">
          <a:xfrm>
            <a:off x="290366" y="620688"/>
            <a:ext cx="8458098" cy="5688632"/>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Oracy</a:t>
            </a:r>
            <a:endParaRPr lang="en-GB" dirty="0"/>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68560" y="1124744"/>
            <a:ext cx="5236918" cy="29446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1960" y="3212976"/>
            <a:ext cx="4572000"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66772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650" y="692150"/>
            <a:ext cx="7488238" cy="54006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err="1">
                <a:solidFill>
                  <a:prstClr val="white"/>
                </a:solidFill>
              </a:rPr>
              <a:t>Loi’oih’oih’ioh’p’po’popphpipih’phkujcoc</a:t>
            </a:r>
            <a:endParaRPr lang="en-GB" dirty="0">
              <a:solidFill>
                <a:prstClr val="white"/>
              </a:solidFill>
            </a:endParaRPr>
          </a:p>
        </p:txBody>
      </p:sp>
      <p:sp>
        <p:nvSpPr>
          <p:cNvPr id="3" name="Oval 2"/>
          <p:cNvSpPr/>
          <p:nvPr/>
        </p:nvSpPr>
        <p:spPr>
          <a:xfrm>
            <a:off x="3132138" y="2852738"/>
            <a:ext cx="2808287"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800" dirty="0" err="1">
                <a:solidFill>
                  <a:prstClr val="black"/>
                </a:solidFill>
                <a:latin typeface="Comic Sans MS" pitchFamily="66" charset="0"/>
              </a:rPr>
              <a:t>Fi</a:t>
            </a:r>
            <a:r>
              <a:rPr lang="en-GB" sz="2800" dirty="0">
                <a:solidFill>
                  <a:prstClr val="black"/>
                </a:solidFill>
                <a:latin typeface="Comic Sans MS" pitchFamily="66" charset="0"/>
              </a:rPr>
              <a:t> </a:t>
            </a:r>
            <a:r>
              <a:rPr lang="en-GB" sz="2800" dirty="0" err="1">
                <a:solidFill>
                  <a:prstClr val="black"/>
                </a:solidFill>
                <a:latin typeface="Comic Sans MS" pitchFamily="66" charset="0"/>
              </a:rPr>
              <a:t>Fy</a:t>
            </a:r>
            <a:r>
              <a:rPr lang="en-GB" sz="2800" dirty="0">
                <a:solidFill>
                  <a:prstClr val="black"/>
                </a:solidFill>
                <a:latin typeface="Comic Sans MS" pitchFamily="66" charset="0"/>
              </a:rPr>
              <a:t> Hun</a:t>
            </a:r>
          </a:p>
        </p:txBody>
      </p:sp>
      <p:sp>
        <p:nvSpPr>
          <p:cNvPr id="27" name="Rectangle 26"/>
          <p:cNvSpPr/>
          <p:nvPr/>
        </p:nvSpPr>
        <p:spPr>
          <a:xfrm>
            <a:off x="900113" y="836613"/>
            <a:ext cx="1800225" cy="720725"/>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600" dirty="0">
                <a:solidFill>
                  <a:prstClr val="black"/>
                </a:solidFill>
                <a:latin typeface="Comic Sans MS" pitchFamily="66" charset="0"/>
              </a:rPr>
              <a:t>...... </a:t>
            </a:r>
            <a:r>
              <a:rPr lang="en-GB" sz="1600" dirty="0" err="1">
                <a:solidFill>
                  <a:prstClr val="black"/>
                </a:solidFill>
                <a:latin typeface="Comic Sans MS" pitchFamily="66" charset="0"/>
              </a:rPr>
              <a:t>ydw</a:t>
            </a:r>
            <a:r>
              <a:rPr lang="en-GB" sz="1600" dirty="0">
                <a:solidFill>
                  <a:prstClr val="black"/>
                </a:solidFill>
                <a:latin typeface="Comic Sans MS" pitchFamily="66" charset="0"/>
              </a:rPr>
              <a:t> </a:t>
            </a:r>
            <a:r>
              <a:rPr lang="en-GB" sz="1600" dirty="0" err="1">
                <a:solidFill>
                  <a:prstClr val="black"/>
                </a:solidFill>
                <a:latin typeface="Comic Sans MS" pitchFamily="66" charset="0"/>
              </a:rPr>
              <a:t>i</a:t>
            </a:r>
            <a:r>
              <a:rPr lang="en-GB" sz="1600" dirty="0">
                <a:solidFill>
                  <a:prstClr val="black"/>
                </a:solidFill>
                <a:latin typeface="Comic Sans MS" pitchFamily="66" charset="0"/>
              </a:rPr>
              <a:t>.</a:t>
            </a:r>
          </a:p>
        </p:txBody>
      </p:sp>
      <p:sp>
        <p:nvSpPr>
          <p:cNvPr id="28" name="Rectangle 27"/>
          <p:cNvSpPr/>
          <p:nvPr/>
        </p:nvSpPr>
        <p:spPr>
          <a:xfrm>
            <a:off x="2843213" y="836613"/>
            <a:ext cx="1728787" cy="79216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600" dirty="0" err="1">
                <a:solidFill>
                  <a:prstClr val="black"/>
                </a:solidFill>
                <a:latin typeface="Comic Sans MS" pitchFamily="66" charset="0"/>
              </a:rPr>
              <a:t>Dw</a:t>
            </a:r>
            <a:r>
              <a:rPr lang="en-GB" sz="1600" dirty="0">
                <a:solidFill>
                  <a:prstClr val="black"/>
                </a:solidFill>
                <a:latin typeface="Comic Sans MS" pitchFamily="66" charset="0"/>
              </a:rPr>
              <a:t> </a:t>
            </a:r>
            <a:r>
              <a:rPr lang="en-GB" sz="1600" dirty="0" err="1">
                <a:solidFill>
                  <a:prstClr val="black"/>
                </a:solidFill>
                <a:latin typeface="Comic Sans MS" pitchFamily="66" charset="0"/>
              </a:rPr>
              <a:t>i’n</a:t>
            </a:r>
            <a:r>
              <a:rPr lang="en-GB" sz="1600" dirty="0">
                <a:solidFill>
                  <a:prstClr val="black"/>
                </a:solidFill>
                <a:latin typeface="Comic Sans MS" pitchFamily="66" charset="0"/>
              </a:rPr>
              <a:t> ...... </a:t>
            </a:r>
            <a:r>
              <a:rPr lang="en-GB" sz="1600" dirty="0" err="1">
                <a:solidFill>
                  <a:prstClr val="black"/>
                </a:solidFill>
                <a:latin typeface="Comic Sans MS" pitchFamily="66" charset="0"/>
              </a:rPr>
              <a:t>oed</a:t>
            </a:r>
            <a:r>
              <a:rPr lang="en-GB" sz="1600" dirty="0">
                <a:solidFill>
                  <a:prstClr val="black"/>
                </a:solidFill>
                <a:latin typeface="Comic Sans MS" pitchFamily="66" charset="0"/>
              </a:rPr>
              <a:t>.</a:t>
            </a:r>
          </a:p>
        </p:txBody>
      </p:sp>
      <p:sp>
        <p:nvSpPr>
          <p:cNvPr id="29" name="Rectangle 28"/>
          <p:cNvSpPr/>
          <p:nvPr/>
        </p:nvSpPr>
        <p:spPr>
          <a:xfrm>
            <a:off x="4716463" y="836613"/>
            <a:ext cx="1800225" cy="79216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600" dirty="0" err="1">
                <a:solidFill>
                  <a:prstClr val="black"/>
                </a:solidFill>
                <a:latin typeface="Comic Sans MS" pitchFamily="66" charset="0"/>
              </a:rPr>
              <a:t>Dw</a:t>
            </a:r>
            <a:r>
              <a:rPr lang="en-GB" sz="1600" dirty="0">
                <a:solidFill>
                  <a:prstClr val="black"/>
                </a:solidFill>
                <a:latin typeface="Comic Sans MS" pitchFamily="66" charset="0"/>
              </a:rPr>
              <a:t> </a:t>
            </a:r>
            <a:r>
              <a:rPr lang="en-GB" sz="1600" dirty="0" err="1">
                <a:solidFill>
                  <a:prstClr val="black"/>
                </a:solidFill>
                <a:latin typeface="Comic Sans MS" pitchFamily="66" charset="0"/>
              </a:rPr>
              <a:t>i’n</a:t>
            </a:r>
            <a:r>
              <a:rPr lang="en-GB" sz="1600" dirty="0">
                <a:solidFill>
                  <a:prstClr val="black"/>
                </a:solidFill>
                <a:latin typeface="Comic Sans MS" pitchFamily="66" charset="0"/>
              </a:rPr>
              <a:t> </a:t>
            </a:r>
            <a:r>
              <a:rPr lang="en-GB" sz="1600" dirty="0" err="1">
                <a:solidFill>
                  <a:prstClr val="black"/>
                </a:solidFill>
                <a:latin typeface="Comic Sans MS" pitchFamily="66" charset="0"/>
              </a:rPr>
              <a:t>byw</a:t>
            </a:r>
            <a:r>
              <a:rPr lang="en-GB" sz="1600" dirty="0">
                <a:solidFill>
                  <a:prstClr val="black"/>
                </a:solidFill>
                <a:latin typeface="Comic Sans MS" pitchFamily="66" charset="0"/>
              </a:rPr>
              <a:t> </a:t>
            </a:r>
            <a:r>
              <a:rPr lang="en-GB" sz="1600" dirty="0" err="1">
                <a:solidFill>
                  <a:prstClr val="black"/>
                </a:solidFill>
                <a:latin typeface="Comic Sans MS" pitchFamily="66" charset="0"/>
              </a:rPr>
              <a:t>yn</a:t>
            </a:r>
            <a:r>
              <a:rPr lang="en-GB" sz="1600" dirty="0">
                <a:solidFill>
                  <a:prstClr val="black"/>
                </a:solidFill>
                <a:latin typeface="Comic Sans MS" pitchFamily="66" charset="0"/>
              </a:rPr>
              <a:t> ......</a:t>
            </a:r>
          </a:p>
        </p:txBody>
      </p:sp>
      <p:sp>
        <p:nvSpPr>
          <p:cNvPr id="30" name="Rectangle 29"/>
          <p:cNvSpPr/>
          <p:nvPr/>
        </p:nvSpPr>
        <p:spPr>
          <a:xfrm>
            <a:off x="6659563" y="836613"/>
            <a:ext cx="1441450" cy="79216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600" dirty="0" err="1">
                <a:solidFill>
                  <a:prstClr val="black"/>
                </a:solidFill>
                <a:latin typeface="Comic Sans MS" pitchFamily="66" charset="0"/>
              </a:rPr>
              <a:t>Dw</a:t>
            </a:r>
            <a:r>
              <a:rPr lang="en-GB" sz="1600" dirty="0">
                <a:solidFill>
                  <a:prstClr val="black"/>
                </a:solidFill>
                <a:latin typeface="Comic Sans MS" pitchFamily="66" charset="0"/>
              </a:rPr>
              <a:t> </a:t>
            </a:r>
            <a:r>
              <a:rPr lang="en-GB" sz="1600" dirty="0" err="1">
                <a:solidFill>
                  <a:prstClr val="black"/>
                </a:solidFill>
                <a:latin typeface="Comic Sans MS" pitchFamily="66" charset="0"/>
              </a:rPr>
              <a:t>i’n</a:t>
            </a:r>
            <a:r>
              <a:rPr lang="en-GB" sz="1600" dirty="0">
                <a:solidFill>
                  <a:prstClr val="black"/>
                </a:solidFill>
                <a:latin typeface="Comic Sans MS" pitchFamily="66" charset="0"/>
              </a:rPr>
              <a:t> </a:t>
            </a:r>
            <a:r>
              <a:rPr lang="en-GB" sz="1600" dirty="0" err="1">
                <a:solidFill>
                  <a:prstClr val="black"/>
                </a:solidFill>
                <a:latin typeface="Comic Sans MS" pitchFamily="66" charset="0"/>
              </a:rPr>
              <a:t>mynd</a:t>
            </a:r>
            <a:r>
              <a:rPr lang="en-GB" sz="1600" dirty="0">
                <a:solidFill>
                  <a:prstClr val="black"/>
                </a:solidFill>
                <a:latin typeface="Comic Sans MS" pitchFamily="66" charset="0"/>
              </a:rPr>
              <a:t> </a:t>
            </a:r>
            <a:r>
              <a:rPr lang="en-GB" sz="1600" dirty="0" err="1">
                <a:solidFill>
                  <a:prstClr val="black"/>
                </a:solidFill>
                <a:latin typeface="Comic Sans MS" pitchFamily="66" charset="0"/>
              </a:rPr>
              <a:t>i</a:t>
            </a:r>
            <a:r>
              <a:rPr lang="en-GB" sz="1600" dirty="0">
                <a:solidFill>
                  <a:prstClr val="black"/>
                </a:solidFill>
                <a:latin typeface="Comic Sans MS" pitchFamily="66" charset="0"/>
              </a:rPr>
              <a:t> ......</a:t>
            </a:r>
            <a:endParaRPr lang="en-GB" sz="1600" u="sng" dirty="0">
              <a:solidFill>
                <a:prstClr val="black"/>
              </a:solidFill>
              <a:latin typeface="Comic Sans MS" pitchFamily="66" charset="0"/>
            </a:endParaRPr>
          </a:p>
        </p:txBody>
      </p:sp>
      <p:sp>
        <p:nvSpPr>
          <p:cNvPr id="31" name="Rectangle 30"/>
          <p:cNvSpPr/>
          <p:nvPr/>
        </p:nvSpPr>
        <p:spPr>
          <a:xfrm>
            <a:off x="7164388" y="2636838"/>
            <a:ext cx="985837" cy="1152525"/>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200" dirty="0">
                <a:solidFill>
                  <a:prstClr val="black"/>
                </a:solidFill>
                <a:latin typeface="Comic Sans MS" pitchFamily="66" charset="0"/>
              </a:rPr>
              <a:t>Mae </a:t>
            </a:r>
            <a:r>
              <a:rPr lang="en-GB" sz="1200" dirty="0" err="1">
                <a:solidFill>
                  <a:prstClr val="black"/>
                </a:solidFill>
                <a:latin typeface="Comic Sans MS" pitchFamily="66" charset="0"/>
              </a:rPr>
              <a:t>llygaid</a:t>
            </a:r>
            <a:r>
              <a:rPr lang="en-GB" sz="1200" u="sng" dirty="0">
                <a:solidFill>
                  <a:prstClr val="black"/>
                </a:solidFill>
                <a:latin typeface="Comic Sans MS" pitchFamily="66" charset="0"/>
              </a:rPr>
              <a:t> </a:t>
            </a:r>
            <a:r>
              <a:rPr lang="en-GB" sz="1200" u="sng" dirty="0" err="1">
                <a:solidFill>
                  <a:prstClr val="black"/>
                </a:solidFill>
                <a:latin typeface="Comic Sans MS" pitchFamily="66" charset="0"/>
              </a:rPr>
              <a:t>glas</a:t>
            </a:r>
            <a:r>
              <a:rPr lang="en-GB" sz="1200" u="sng" dirty="0">
                <a:solidFill>
                  <a:prstClr val="black"/>
                </a:solidFill>
                <a:latin typeface="Comic Sans MS" pitchFamily="66" charset="0"/>
              </a:rPr>
              <a:t> </a:t>
            </a:r>
            <a:r>
              <a:rPr lang="en-GB" sz="1200" dirty="0" err="1">
                <a:solidFill>
                  <a:prstClr val="black"/>
                </a:solidFill>
                <a:latin typeface="Comic Sans MS" pitchFamily="66" charset="0"/>
              </a:rPr>
              <a:t>gyda</a:t>
            </a:r>
            <a:r>
              <a:rPr lang="en-GB" sz="1200" dirty="0">
                <a:solidFill>
                  <a:prstClr val="black"/>
                </a:solidFill>
                <a:latin typeface="Comic Sans MS" pitchFamily="66" charset="0"/>
              </a:rPr>
              <a:t> </a:t>
            </a:r>
            <a:r>
              <a:rPr lang="en-GB" sz="1200" dirty="0" err="1">
                <a:solidFill>
                  <a:prstClr val="black"/>
                </a:solidFill>
                <a:latin typeface="Comic Sans MS" pitchFamily="66" charset="0"/>
              </a:rPr>
              <a:t>fi</a:t>
            </a:r>
            <a:r>
              <a:rPr lang="en-GB" sz="1200" dirty="0">
                <a:solidFill>
                  <a:prstClr val="black"/>
                </a:solidFill>
                <a:latin typeface="Comic Sans MS" pitchFamily="66" charset="0"/>
              </a:rPr>
              <a:t>. </a:t>
            </a:r>
          </a:p>
          <a:p>
            <a:pPr algn="ctr" eaLnBrk="1" fontAlgn="auto" hangingPunct="1">
              <a:spcBef>
                <a:spcPts val="0"/>
              </a:spcBef>
              <a:spcAft>
                <a:spcPts val="0"/>
              </a:spcAft>
              <a:defRPr/>
            </a:pPr>
            <a:endParaRPr lang="en-GB" sz="1100" dirty="0">
              <a:solidFill>
                <a:prstClr val="black"/>
              </a:solidFill>
              <a:latin typeface="Comic Sans MS" pitchFamily="66" charset="0"/>
            </a:endParaRPr>
          </a:p>
          <a:p>
            <a:pPr algn="ctr" eaLnBrk="1" fontAlgn="auto" hangingPunct="1">
              <a:spcBef>
                <a:spcPts val="0"/>
              </a:spcBef>
              <a:spcAft>
                <a:spcPts val="0"/>
              </a:spcAft>
              <a:defRPr/>
            </a:pPr>
            <a:r>
              <a:rPr lang="en-GB" sz="1200" dirty="0">
                <a:solidFill>
                  <a:prstClr val="black"/>
                </a:solidFill>
                <a:latin typeface="Comic Sans MS" pitchFamily="66" charset="0"/>
              </a:rPr>
              <a:t>Mae </a:t>
            </a:r>
            <a:r>
              <a:rPr lang="en-GB" sz="1200" dirty="0" err="1">
                <a:solidFill>
                  <a:prstClr val="black"/>
                </a:solidFill>
                <a:latin typeface="Comic Sans MS" pitchFamily="66" charset="0"/>
              </a:rPr>
              <a:t>gwallt</a:t>
            </a:r>
            <a:r>
              <a:rPr lang="en-GB" sz="1200" dirty="0">
                <a:solidFill>
                  <a:prstClr val="black"/>
                </a:solidFill>
                <a:latin typeface="Comic Sans MS" pitchFamily="66" charset="0"/>
              </a:rPr>
              <a:t>  </a:t>
            </a:r>
            <a:r>
              <a:rPr lang="en-GB" sz="1200" u="sng" dirty="0" err="1">
                <a:solidFill>
                  <a:prstClr val="black"/>
                </a:solidFill>
                <a:latin typeface="Comic Sans MS" pitchFamily="66" charset="0"/>
              </a:rPr>
              <a:t>melyn</a:t>
            </a:r>
            <a:r>
              <a:rPr lang="en-GB" sz="1200" dirty="0">
                <a:solidFill>
                  <a:prstClr val="black"/>
                </a:solidFill>
                <a:latin typeface="Comic Sans MS" pitchFamily="66" charset="0"/>
              </a:rPr>
              <a:t> </a:t>
            </a:r>
            <a:r>
              <a:rPr lang="en-GB" sz="1200" dirty="0" err="1">
                <a:solidFill>
                  <a:prstClr val="black"/>
                </a:solidFill>
                <a:latin typeface="Comic Sans MS" pitchFamily="66" charset="0"/>
              </a:rPr>
              <a:t>gyda</a:t>
            </a:r>
            <a:r>
              <a:rPr lang="en-GB" sz="1200" dirty="0">
                <a:solidFill>
                  <a:prstClr val="black"/>
                </a:solidFill>
                <a:latin typeface="Comic Sans MS" pitchFamily="66" charset="0"/>
              </a:rPr>
              <a:t> </a:t>
            </a:r>
            <a:r>
              <a:rPr lang="en-GB" sz="1200" dirty="0" err="1">
                <a:solidFill>
                  <a:prstClr val="black"/>
                </a:solidFill>
                <a:latin typeface="Comic Sans MS" pitchFamily="66" charset="0"/>
              </a:rPr>
              <a:t>fi</a:t>
            </a:r>
            <a:r>
              <a:rPr lang="en-GB" sz="1200" dirty="0">
                <a:solidFill>
                  <a:prstClr val="black"/>
                </a:solidFill>
                <a:latin typeface="Comic Sans MS" pitchFamily="66" charset="0"/>
              </a:rPr>
              <a:t>.</a:t>
            </a:r>
          </a:p>
        </p:txBody>
      </p:sp>
      <p:sp>
        <p:nvSpPr>
          <p:cNvPr id="32" name="Rectangle 31"/>
          <p:cNvSpPr/>
          <p:nvPr/>
        </p:nvSpPr>
        <p:spPr>
          <a:xfrm>
            <a:off x="2195513" y="4724400"/>
            <a:ext cx="1152525" cy="122555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600" dirty="0">
                <a:solidFill>
                  <a:prstClr val="black"/>
                </a:solidFill>
                <a:latin typeface="Comic Sans MS" pitchFamily="66" charset="0"/>
              </a:rPr>
              <a:t>Es </a:t>
            </a:r>
            <a:r>
              <a:rPr lang="en-GB" sz="1600" dirty="0" err="1">
                <a:solidFill>
                  <a:prstClr val="black"/>
                </a:solidFill>
                <a:latin typeface="Comic Sans MS" pitchFamily="66" charset="0"/>
              </a:rPr>
              <a:t>i</a:t>
            </a:r>
            <a:r>
              <a:rPr lang="en-GB" sz="1600" dirty="0">
                <a:solidFill>
                  <a:prstClr val="black"/>
                </a:solidFill>
                <a:latin typeface="Comic Sans MS" pitchFamily="66" charset="0"/>
              </a:rPr>
              <a:t> </a:t>
            </a:r>
            <a:r>
              <a:rPr lang="en-GB" sz="1600" dirty="0" err="1">
                <a:solidFill>
                  <a:prstClr val="black"/>
                </a:solidFill>
                <a:latin typeface="Comic Sans MS" pitchFamily="66" charset="0"/>
              </a:rPr>
              <a:t>i</a:t>
            </a:r>
            <a:r>
              <a:rPr lang="en-GB" sz="1600" dirty="0">
                <a:solidFill>
                  <a:prstClr val="black"/>
                </a:solidFill>
                <a:latin typeface="Comic Sans MS" pitchFamily="66" charset="0"/>
              </a:rPr>
              <a:t> </a:t>
            </a:r>
            <a:r>
              <a:rPr lang="en-GB" sz="1600" u="sng" dirty="0" err="1">
                <a:solidFill>
                  <a:prstClr val="black"/>
                </a:solidFill>
                <a:latin typeface="Comic Sans MS" pitchFamily="66" charset="0"/>
              </a:rPr>
              <a:t>nofio</a:t>
            </a:r>
            <a:r>
              <a:rPr lang="en-GB" sz="1100" dirty="0">
                <a:solidFill>
                  <a:prstClr val="black"/>
                </a:solidFill>
                <a:latin typeface="Comic Sans MS" pitchFamily="66" charset="0"/>
              </a:rPr>
              <a:t>.</a:t>
            </a:r>
          </a:p>
        </p:txBody>
      </p:sp>
      <p:sp>
        <p:nvSpPr>
          <p:cNvPr id="33" name="Rectangle 32"/>
          <p:cNvSpPr/>
          <p:nvPr/>
        </p:nvSpPr>
        <p:spPr>
          <a:xfrm>
            <a:off x="3492500" y="4941888"/>
            <a:ext cx="1295400" cy="985837"/>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400" dirty="0" err="1">
                <a:solidFill>
                  <a:prstClr val="black"/>
                </a:solidFill>
                <a:latin typeface="Comic Sans MS" pitchFamily="66" charset="0"/>
              </a:rPr>
              <a:t>Oes</a:t>
            </a:r>
            <a:r>
              <a:rPr lang="en-GB" sz="1400" dirty="0">
                <a:solidFill>
                  <a:prstClr val="black"/>
                </a:solidFill>
                <a:latin typeface="Comic Sans MS" pitchFamily="66" charset="0"/>
              </a:rPr>
              <a:t>, </a:t>
            </a:r>
            <a:r>
              <a:rPr lang="en-GB" sz="1400" dirty="0" err="1">
                <a:solidFill>
                  <a:prstClr val="black"/>
                </a:solidFill>
                <a:latin typeface="Comic Sans MS" pitchFamily="66" charset="0"/>
              </a:rPr>
              <a:t>mae</a:t>
            </a:r>
            <a:r>
              <a:rPr lang="en-GB" sz="1400" dirty="0">
                <a:solidFill>
                  <a:prstClr val="black"/>
                </a:solidFill>
                <a:latin typeface="Comic Sans MS" pitchFamily="66" charset="0"/>
              </a:rPr>
              <a:t> </a:t>
            </a:r>
            <a:r>
              <a:rPr lang="en-GB" sz="1400" u="sng" dirty="0" err="1">
                <a:solidFill>
                  <a:prstClr val="black"/>
                </a:solidFill>
                <a:latin typeface="Comic Sans MS" pitchFamily="66" charset="0"/>
              </a:rPr>
              <a:t>cath</a:t>
            </a:r>
            <a:r>
              <a:rPr lang="en-GB" sz="1400" dirty="0">
                <a:solidFill>
                  <a:prstClr val="black"/>
                </a:solidFill>
                <a:latin typeface="Comic Sans MS" pitchFamily="66" charset="0"/>
              </a:rPr>
              <a:t> </a:t>
            </a:r>
            <a:r>
              <a:rPr lang="en-GB" sz="1400" dirty="0" err="1">
                <a:solidFill>
                  <a:prstClr val="black"/>
                </a:solidFill>
                <a:latin typeface="Comic Sans MS" pitchFamily="66" charset="0"/>
              </a:rPr>
              <a:t>gyda</a:t>
            </a:r>
            <a:r>
              <a:rPr lang="en-GB" sz="1400" dirty="0">
                <a:solidFill>
                  <a:prstClr val="black"/>
                </a:solidFill>
                <a:latin typeface="Comic Sans MS" pitchFamily="66" charset="0"/>
              </a:rPr>
              <a:t> </a:t>
            </a:r>
            <a:r>
              <a:rPr lang="en-GB" sz="1400" dirty="0" err="1">
                <a:solidFill>
                  <a:prstClr val="black"/>
                </a:solidFill>
                <a:latin typeface="Comic Sans MS" pitchFamily="66" charset="0"/>
              </a:rPr>
              <a:t>fi</a:t>
            </a:r>
            <a:r>
              <a:rPr lang="en-GB" sz="1400" dirty="0">
                <a:solidFill>
                  <a:prstClr val="black"/>
                </a:solidFill>
                <a:latin typeface="Comic Sans MS" pitchFamily="66" charset="0"/>
              </a:rPr>
              <a:t>.</a:t>
            </a:r>
          </a:p>
          <a:p>
            <a:pPr algn="ctr" eaLnBrk="1" fontAlgn="auto" hangingPunct="1">
              <a:spcBef>
                <a:spcPts val="0"/>
              </a:spcBef>
              <a:spcAft>
                <a:spcPts val="0"/>
              </a:spcAft>
              <a:defRPr/>
            </a:pPr>
            <a:endParaRPr lang="en-GB" sz="800" dirty="0">
              <a:solidFill>
                <a:prstClr val="black"/>
              </a:solidFill>
              <a:latin typeface="Comic Sans MS" pitchFamily="66" charset="0"/>
            </a:endParaRPr>
          </a:p>
          <a:p>
            <a:pPr algn="ctr" eaLnBrk="1" fontAlgn="auto" hangingPunct="1">
              <a:spcBef>
                <a:spcPts val="0"/>
              </a:spcBef>
              <a:spcAft>
                <a:spcPts val="0"/>
              </a:spcAft>
              <a:defRPr/>
            </a:pPr>
            <a:r>
              <a:rPr lang="en-GB" sz="1400" dirty="0">
                <a:solidFill>
                  <a:prstClr val="black"/>
                </a:solidFill>
                <a:latin typeface="Comic Sans MS" pitchFamily="66" charset="0"/>
              </a:rPr>
              <a:t>Does dim </a:t>
            </a:r>
            <a:r>
              <a:rPr lang="en-GB" sz="1400" u="sng" dirty="0" err="1">
                <a:solidFill>
                  <a:prstClr val="black"/>
                </a:solidFill>
                <a:latin typeface="Comic Sans MS" pitchFamily="66" charset="0"/>
              </a:rPr>
              <a:t>ci</a:t>
            </a:r>
            <a:r>
              <a:rPr lang="en-GB" sz="1400" dirty="0">
                <a:solidFill>
                  <a:prstClr val="black"/>
                </a:solidFill>
                <a:latin typeface="Comic Sans MS" pitchFamily="66" charset="0"/>
              </a:rPr>
              <a:t> </a:t>
            </a:r>
            <a:r>
              <a:rPr lang="en-GB" sz="1400" dirty="0" err="1">
                <a:solidFill>
                  <a:prstClr val="black"/>
                </a:solidFill>
                <a:latin typeface="Comic Sans MS" pitchFamily="66" charset="0"/>
              </a:rPr>
              <a:t>gyda</a:t>
            </a:r>
            <a:r>
              <a:rPr lang="en-GB" sz="1400" dirty="0">
                <a:solidFill>
                  <a:prstClr val="black"/>
                </a:solidFill>
                <a:latin typeface="Comic Sans MS" pitchFamily="66" charset="0"/>
              </a:rPr>
              <a:t> </a:t>
            </a:r>
            <a:r>
              <a:rPr lang="en-GB" sz="1400" dirty="0" err="1">
                <a:solidFill>
                  <a:prstClr val="black"/>
                </a:solidFill>
                <a:latin typeface="Comic Sans MS" pitchFamily="66" charset="0"/>
              </a:rPr>
              <a:t>fi</a:t>
            </a:r>
            <a:r>
              <a:rPr lang="en-GB" sz="1100" dirty="0">
                <a:solidFill>
                  <a:prstClr val="black"/>
                </a:solidFill>
                <a:latin typeface="Comic Sans MS" pitchFamily="66" charset="0"/>
              </a:rPr>
              <a:t>. </a:t>
            </a:r>
            <a:endParaRPr lang="en-GB" sz="1100" u="sng" dirty="0">
              <a:solidFill>
                <a:prstClr val="black"/>
              </a:solidFill>
              <a:latin typeface="Comic Sans MS" pitchFamily="66" charset="0"/>
            </a:endParaRPr>
          </a:p>
        </p:txBody>
      </p:sp>
      <p:sp>
        <p:nvSpPr>
          <p:cNvPr id="34" name="Rectangle 33"/>
          <p:cNvSpPr/>
          <p:nvPr/>
        </p:nvSpPr>
        <p:spPr>
          <a:xfrm>
            <a:off x="5148263" y="4941888"/>
            <a:ext cx="1295400" cy="985837"/>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400" dirty="0" err="1">
                <a:solidFill>
                  <a:prstClr val="black"/>
                </a:solidFill>
                <a:latin typeface="Comic Sans MS" pitchFamily="66" charset="0"/>
              </a:rPr>
              <a:t>Dw</a:t>
            </a:r>
            <a:r>
              <a:rPr lang="en-GB" sz="1400" dirty="0">
                <a:solidFill>
                  <a:prstClr val="black"/>
                </a:solidFill>
                <a:latin typeface="Comic Sans MS" pitchFamily="66" charset="0"/>
              </a:rPr>
              <a:t> </a:t>
            </a:r>
            <a:r>
              <a:rPr lang="en-GB" sz="1400" dirty="0" err="1">
                <a:solidFill>
                  <a:prstClr val="black"/>
                </a:solidFill>
                <a:latin typeface="Comic Sans MS" pitchFamily="66" charset="0"/>
              </a:rPr>
              <a:t>i’n</a:t>
            </a:r>
            <a:r>
              <a:rPr lang="en-GB" sz="1400" dirty="0">
                <a:solidFill>
                  <a:prstClr val="black"/>
                </a:solidFill>
                <a:latin typeface="Comic Sans MS" pitchFamily="66" charset="0"/>
              </a:rPr>
              <a:t> </a:t>
            </a:r>
            <a:r>
              <a:rPr lang="en-GB" sz="1400" dirty="0" err="1">
                <a:solidFill>
                  <a:prstClr val="black"/>
                </a:solidFill>
                <a:latin typeface="Comic Sans MS" pitchFamily="66" charset="0"/>
              </a:rPr>
              <a:t>hoffi</a:t>
            </a:r>
            <a:r>
              <a:rPr lang="en-GB" sz="1400" dirty="0">
                <a:solidFill>
                  <a:prstClr val="black"/>
                </a:solidFill>
                <a:latin typeface="Comic Sans MS" pitchFamily="66" charset="0"/>
              </a:rPr>
              <a:t> ......</a:t>
            </a:r>
          </a:p>
          <a:p>
            <a:pPr algn="ctr" eaLnBrk="1" fontAlgn="auto" hangingPunct="1">
              <a:spcBef>
                <a:spcPts val="0"/>
              </a:spcBef>
              <a:spcAft>
                <a:spcPts val="0"/>
              </a:spcAft>
              <a:defRPr/>
            </a:pPr>
            <a:endParaRPr lang="en-GB" sz="1400" u="sng" dirty="0">
              <a:solidFill>
                <a:prstClr val="black"/>
              </a:solidFill>
              <a:latin typeface="Comic Sans MS" pitchFamily="66" charset="0"/>
            </a:endParaRPr>
          </a:p>
          <a:p>
            <a:pPr algn="ctr" eaLnBrk="1" fontAlgn="auto" hangingPunct="1">
              <a:spcBef>
                <a:spcPts val="0"/>
              </a:spcBef>
              <a:spcAft>
                <a:spcPts val="0"/>
              </a:spcAft>
              <a:defRPr/>
            </a:pPr>
            <a:r>
              <a:rPr lang="en-GB" sz="1400" dirty="0" err="1">
                <a:solidFill>
                  <a:prstClr val="black"/>
                </a:solidFill>
                <a:latin typeface="Comic Sans MS" pitchFamily="66" charset="0"/>
              </a:rPr>
              <a:t>Dw</a:t>
            </a:r>
            <a:r>
              <a:rPr lang="en-GB" sz="1400" dirty="0">
                <a:solidFill>
                  <a:prstClr val="black"/>
                </a:solidFill>
                <a:latin typeface="Comic Sans MS" pitchFamily="66" charset="0"/>
              </a:rPr>
              <a:t> </a:t>
            </a:r>
            <a:r>
              <a:rPr lang="en-GB" sz="1400" dirty="0" err="1">
                <a:solidFill>
                  <a:prstClr val="black"/>
                </a:solidFill>
                <a:latin typeface="Comic Sans MS" pitchFamily="66" charset="0"/>
              </a:rPr>
              <a:t>i</a:t>
            </a:r>
            <a:r>
              <a:rPr lang="en-GB" sz="1400" dirty="0">
                <a:solidFill>
                  <a:prstClr val="black"/>
                </a:solidFill>
                <a:latin typeface="Comic Sans MS" pitchFamily="66" charset="0"/>
              </a:rPr>
              <a:t> </a:t>
            </a:r>
            <a:r>
              <a:rPr lang="en-GB" sz="1400" dirty="0" err="1">
                <a:solidFill>
                  <a:prstClr val="black"/>
                </a:solidFill>
                <a:latin typeface="Comic Sans MS" pitchFamily="66" charset="0"/>
              </a:rPr>
              <a:t>ddim</a:t>
            </a:r>
            <a:r>
              <a:rPr lang="en-GB" sz="1400" dirty="0">
                <a:solidFill>
                  <a:prstClr val="black"/>
                </a:solidFill>
                <a:latin typeface="Comic Sans MS" pitchFamily="66" charset="0"/>
              </a:rPr>
              <a:t> </a:t>
            </a:r>
            <a:r>
              <a:rPr lang="en-GB" sz="1400" dirty="0" err="1">
                <a:solidFill>
                  <a:prstClr val="black"/>
                </a:solidFill>
                <a:latin typeface="Comic Sans MS" pitchFamily="66" charset="0"/>
              </a:rPr>
              <a:t>yn</a:t>
            </a:r>
            <a:r>
              <a:rPr lang="en-GB" sz="1400" dirty="0">
                <a:solidFill>
                  <a:prstClr val="black"/>
                </a:solidFill>
                <a:latin typeface="Comic Sans MS" pitchFamily="66" charset="0"/>
              </a:rPr>
              <a:t> </a:t>
            </a:r>
            <a:r>
              <a:rPr lang="en-GB" sz="1400" dirty="0" err="1">
                <a:solidFill>
                  <a:prstClr val="black"/>
                </a:solidFill>
                <a:latin typeface="Comic Sans MS" pitchFamily="66" charset="0"/>
              </a:rPr>
              <a:t>hoffi</a:t>
            </a:r>
            <a:r>
              <a:rPr lang="en-GB" sz="1400" dirty="0">
                <a:solidFill>
                  <a:prstClr val="black"/>
                </a:solidFill>
                <a:latin typeface="Comic Sans MS" pitchFamily="66" charset="0"/>
              </a:rPr>
              <a:t> ......</a:t>
            </a:r>
          </a:p>
        </p:txBody>
      </p:sp>
      <p:sp>
        <p:nvSpPr>
          <p:cNvPr id="35" name="Rectangle 34"/>
          <p:cNvSpPr/>
          <p:nvPr/>
        </p:nvSpPr>
        <p:spPr>
          <a:xfrm>
            <a:off x="6588125" y="4941888"/>
            <a:ext cx="1512888" cy="985837"/>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00" dirty="0" err="1">
                <a:solidFill>
                  <a:prstClr val="black"/>
                </a:solidFill>
                <a:latin typeface="Comic Sans MS" pitchFamily="66" charset="0"/>
              </a:rPr>
              <a:t>Oes</a:t>
            </a:r>
            <a:r>
              <a:rPr lang="en-GB" sz="1300" dirty="0">
                <a:solidFill>
                  <a:prstClr val="black"/>
                </a:solidFill>
                <a:latin typeface="Comic Sans MS" pitchFamily="66" charset="0"/>
              </a:rPr>
              <a:t>, </a:t>
            </a:r>
            <a:r>
              <a:rPr lang="en-GB" sz="1300" dirty="0" err="1">
                <a:solidFill>
                  <a:prstClr val="black"/>
                </a:solidFill>
                <a:latin typeface="Comic Sans MS" pitchFamily="66" charset="0"/>
              </a:rPr>
              <a:t>mae</a:t>
            </a:r>
            <a:r>
              <a:rPr lang="en-GB" sz="1300" dirty="0">
                <a:solidFill>
                  <a:prstClr val="black"/>
                </a:solidFill>
                <a:latin typeface="Comic Sans MS" pitchFamily="66" charset="0"/>
              </a:rPr>
              <a:t> </a:t>
            </a:r>
            <a:r>
              <a:rPr lang="en-GB" sz="1300" dirty="0" err="1">
                <a:solidFill>
                  <a:prstClr val="black"/>
                </a:solidFill>
                <a:latin typeface="Comic Sans MS" pitchFamily="66" charset="0"/>
              </a:rPr>
              <a:t>brawd</a:t>
            </a:r>
            <a:r>
              <a:rPr lang="en-GB" sz="1300" dirty="0">
                <a:solidFill>
                  <a:prstClr val="black"/>
                </a:solidFill>
                <a:latin typeface="Comic Sans MS" pitchFamily="66" charset="0"/>
              </a:rPr>
              <a:t> </a:t>
            </a:r>
            <a:r>
              <a:rPr lang="en-GB" sz="1300" dirty="0" err="1">
                <a:solidFill>
                  <a:prstClr val="black"/>
                </a:solidFill>
                <a:latin typeface="Comic Sans MS" pitchFamily="66" charset="0"/>
              </a:rPr>
              <a:t>gyda</a:t>
            </a:r>
            <a:r>
              <a:rPr lang="en-GB" sz="1300" dirty="0">
                <a:solidFill>
                  <a:prstClr val="black"/>
                </a:solidFill>
                <a:latin typeface="Comic Sans MS" pitchFamily="66" charset="0"/>
              </a:rPr>
              <a:t> </a:t>
            </a:r>
            <a:r>
              <a:rPr lang="en-GB" sz="1300" dirty="0" err="1">
                <a:solidFill>
                  <a:prstClr val="black"/>
                </a:solidFill>
                <a:latin typeface="Comic Sans MS" pitchFamily="66" charset="0"/>
              </a:rPr>
              <a:t>fi</a:t>
            </a:r>
            <a:r>
              <a:rPr lang="en-GB" sz="1300" dirty="0">
                <a:solidFill>
                  <a:prstClr val="black"/>
                </a:solidFill>
                <a:latin typeface="Comic Sans MS" pitchFamily="66" charset="0"/>
              </a:rPr>
              <a:t>. </a:t>
            </a:r>
          </a:p>
          <a:p>
            <a:pPr algn="ctr" eaLnBrk="1" fontAlgn="auto" hangingPunct="1">
              <a:spcBef>
                <a:spcPts val="0"/>
              </a:spcBef>
              <a:spcAft>
                <a:spcPts val="0"/>
              </a:spcAft>
              <a:defRPr/>
            </a:pPr>
            <a:endParaRPr lang="en-GB" sz="800" dirty="0">
              <a:solidFill>
                <a:prstClr val="black"/>
              </a:solidFill>
              <a:latin typeface="Comic Sans MS" pitchFamily="66" charset="0"/>
            </a:endParaRPr>
          </a:p>
          <a:p>
            <a:pPr algn="ctr" eaLnBrk="1" fontAlgn="auto" hangingPunct="1">
              <a:spcBef>
                <a:spcPts val="0"/>
              </a:spcBef>
              <a:spcAft>
                <a:spcPts val="0"/>
              </a:spcAft>
              <a:defRPr/>
            </a:pPr>
            <a:r>
              <a:rPr lang="en-GB" sz="1300" dirty="0">
                <a:solidFill>
                  <a:prstClr val="black"/>
                </a:solidFill>
                <a:latin typeface="Comic Sans MS" pitchFamily="66" charset="0"/>
              </a:rPr>
              <a:t>Does dim </a:t>
            </a:r>
            <a:r>
              <a:rPr lang="en-GB" sz="1300" dirty="0" err="1">
                <a:solidFill>
                  <a:prstClr val="black"/>
                </a:solidFill>
                <a:latin typeface="Comic Sans MS" pitchFamily="66" charset="0"/>
              </a:rPr>
              <a:t>chwaer</a:t>
            </a:r>
            <a:r>
              <a:rPr lang="en-GB" sz="1300" dirty="0">
                <a:solidFill>
                  <a:prstClr val="black"/>
                </a:solidFill>
                <a:latin typeface="Comic Sans MS" pitchFamily="66" charset="0"/>
              </a:rPr>
              <a:t> </a:t>
            </a:r>
            <a:r>
              <a:rPr lang="en-GB" sz="1300" dirty="0" err="1">
                <a:solidFill>
                  <a:prstClr val="black"/>
                </a:solidFill>
                <a:latin typeface="Comic Sans MS" pitchFamily="66" charset="0"/>
              </a:rPr>
              <a:t>gyda</a:t>
            </a:r>
            <a:r>
              <a:rPr lang="en-GB" sz="1300" dirty="0">
                <a:solidFill>
                  <a:prstClr val="black"/>
                </a:solidFill>
                <a:latin typeface="Comic Sans MS" pitchFamily="66" charset="0"/>
              </a:rPr>
              <a:t> </a:t>
            </a:r>
            <a:r>
              <a:rPr lang="en-GB" sz="1300" dirty="0" err="1">
                <a:solidFill>
                  <a:prstClr val="black"/>
                </a:solidFill>
                <a:latin typeface="Comic Sans MS" pitchFamily="66" charset="0"/>
              </a:rPr>
              <a:t>fi</a:t>
            </a:r>
            <a:r>
              <a:rPr lang="en-GB" sz="1300" dirty="0">
                <a:solidFill>
                  <a:prstClr val="black"/>
                </a:solidFill>
                <a:latin typeface="Comic Sans MS" pitchFamily="66" charset="0"/>
              </a:rPr>
              <a:t>.</a:t>
            </a:r>
            <a:endParaRPr lang="en-GB" sz="1300" u="sng" dirty="0">
              <a:solidFill>
                <a:prstClr val="black"/>
              </a:solidFill>
              <a:latin typeface="Comic Sans MS" pitchFamily="66" charset="0"/>
            </a:endParaRPr>
          </a:p>
        </p:txBody>
      </p:sp>
      <p:sp>
        <p:nvSpPr>
          <p:cNvPr id="36" name="Rectangle 35"/>
          <p:cNvSpPr/>
          <p:nvPr/>
        </p:nvSpPr>
        <p:spPr>
          <a:xfrm>
            <a:off x="971550" y="2636838"/>
            <a:ext cx="2087563" cy="1871662"/>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1600" u="sng" dirty="0" err="1">
                <a:solidFill>
                  <a:prstClr val="black"/>
                </a:solidFill>
                <a:latin typeface="Comic Sans MS" pitchFamily="66" charset="0"/>
              </a:rPr>
              <a:t>Bocs</a:t>
            </a:r>
            <a:r>
              <a:rPr lang="en-GB" sz="1600" u="sng" dirty="0">
                <a:solidFill>
                  <a:prstClr val="black"/>
                </a:solidFill>
                <a:latin typeface="Comic Sans MS" pitchFamily="66" charset="0"/>
              </a:rPr>
              <a:t> </a:t>
            </a:r>
            <a:r>
              <a:rPr lang="en-GB" sz="1600" u="sng" dirty="0" err="1">
                <a:solidFill>
                  <a:prstClr val="black"/>
                </a:solidFill>
                <a:latin typeface="Comic Sans MS" pitchFamily="66" charset="0"/>
              </a:rPr>
              <a:t>Bendigedig</a:t>
            </a:r>
            <a:endParaRPr lang="en-GB" sz="1200" dirty="0">
              <a:solidFill>
                <a:prstClr val="black"/>
              </a:solidFill>
              <a:latin typeface="Comic Sans MS" pitchFamily="66" charset="0"/>
            </a:endParaRPr>
          </a:p>
          <a:p>
            <a:pPr algn="ctr" eaLnBrk="1" fontAlgn="auto" hangingPunct="1">
              <a:spcBef>
                <a:spcPts val="0"/>
              </a:spcBef>
              <a:spcAft>
                <a:spcPts val="0"/>
              </a:spcAft>
              <a:defRPr/>
            </a:pPr>
            <a:endParaRPr lang="en-GB" sz="1200" dirty="0">
              <a:solidFill>
                <a:prstClr val="black"/>
              </a:solidFill>
              <a:latin typeface="Comic Sans MS" pitchFamily="66" charset="0"/>
            </a:endParaRPr>
          </a:p>
          <a:p>
            <a:pPr algn="ctr" eaLnBrk="1" fontAlgn="auto" hangingPunct="1">
              <a:spcBef>
                <a:spcPts val="0"/>
              </a:spcBef>
              <a:spcAft>
                <a:spcPts val="0"/>
              </a:spcAft>
              <a:defRPr/>
            </a:pPr>
            <a:r>
              <a:rPr lang="en-GB" sz="1600" dirty="0">
                <a:solidFill>
                  <a:prstClr val="black"/>
                </a:solidFill>
                <a:latin typeface="Comic Sans MS" pitchFamily="66" charset="0"/>
              </a:rPr>
              <a:t>a   </a:t>
            </a:r>
            <a:r>
              <a:rPr lang="en-GB" sz="1600" dirty="0" err="1">
                <a:solidFill>
                  <a:prstClr val="black"/>
                </a:solidFill>
                <a:latin typeface="Comic Sans MS" pitchFamily="66" charset="0"/>
              </a:rPr>
              <a:t>ond</a:t>
            </a:r>
            <a:r>
              <a:rPr lang="en-GB" sz="1600" dirty="0">
                <a:solidFill>
                  <a:prstClr val="black"/>
                </a:solidFill>
                <a:latin typeface="Comic Sans MS" pitchFamily="66" charset="0"/>
              </a:rPr>
              <a:t>   </a:t>
            </a:r>
            <a:r>
              <a:rPr lang="en-GB" sz="1600" dirty="0" err="1">
                <a:solidFill>
                  <a:prstClr val="black"/>
                </a:solidFill>
                <a:latin typeface="Comic Sans MS" pitchFamily="66" charset="0"/>
              </a:rPr>
              <a:t>achos</a:t>
            </a:r>
            <a:r>
              <a:rPr lang="en-GB" sz="1600" dirty="0">
                <a:solidFill>
                  <a:prstClr val="black"/>
                </a:solidFill>
                <a:latin typeface="Comic Sans MS" pitchFamily="66" charset="0"/>
              </a:rPr>
              <a:t>   </a:t>
            </a:r>
            <a:r>
              <a:rPr lang="en-GB" sz="1600" dirty="0" err="1">
                <a:solidFill>
                  <a:prstClr val="black"/>
                </a:solidFill>
                <a:latin typeface="Comic Sans MS" pitchFamily="66" charset="0"/>
              </a:rPr>
              <a:t>gyda</a:t>
            </a:r>
            <a:r>
              <a:rPr lang="en-GB" sz="1600" dirty="0">
                <a:solidFill>
                  <a:prstClr val="black"/>
                </a:solidFill>
                <a:latin typeface="Comic Sans MS" pitchFamily="66" charset="0"/>
              </a:rPr>
              <a:t>  </a:t>
            </a:r>
            <a:r>
              <a:rPr lang="en-GB" sz="1600" dirty="0" err="1">
                <a:solidFill>
                  <a:prstClr val="black"/>
                </a:solidFill>
                <a:latin typeface="Comic Sans MS" pitchFamily="66" charset="0"/>
              </a:rPr>
              <a:t>hefyd</a:t>
            </a:r>
            <a:endParaRPr lang="en-GB" sz="1600" dirty="0">
              <a:solidFill>
                <a:prstClr val="black"/>
              </a:solidFill>
              <a:latin typeface="Comic Sans MS" pitchFamily="66" charset="0"/>
            </a:endParaRPr>
          </a:p>
          <a:p>
            <a:pPr algn="ctr" eaLnBrk="1" fontAlgn="auto" hangingPunct="1">
              <a:spcBef>
                <a:spcPts val="0"/>
              </a:spcBef>
              <a:spcAft>
                <a:spcPts val="0"/>
              </a:spcAft>
              <a:defRPr/>
            </a:pPr>
            <a:r>
              <a:rPr lang="en-GB" sz="1600" dirty="0" err="1">
                <a:solidFill>
                  <a:prstClr val="black"/>
                </a:solidFill>
                <a:latin typeface="Comic Sans MS" pitchFamily="66" charset="0"/>
              </a:rPr>
              <a:t>o’r</a:t>
            </a:r>
            <a:r>
              <a:rPr lang="en-GB" sz="1600" dirty="0">
                <a:solidFill>
                  <a:prstClr val="black"/>
                </a:solidFill>
                <a:latin typeface="Comic Sans MS" pitchFamily="66" charset="0"/>
              </a:rPr>
              <a:t> </a:t>
            </a:r>
            <a:r>
              <a:rPr lang="en-GB" sz="1600" dirty="0" err="1">
                <a:solidFill>
                  <a:prstClr val="black"/>
                </a:solidFill>
                <a:latin typeface="Comic Sans MS" pitchFamily="66" charset="0"/>
              </a:rPr>
              <a:t>enw</a:t>
            </a:r>
            <a:endParaRPr lang="en-GB" sz="1600" dirty="0">
              <a:solidFill>
                <a:prstClr val="black"/>
              </a:solidFill>
              <a:latin typeface="Comic Sans MS" pitchFamily="66" charset="0"/>
            </a:endParaRPr>
          </a:p>
        </p:txBody>
      </p:sp>
      <p:sp>
        <p:nvSpPr>
          <p:cNvPr id="37" name="5-Point Star 36"/>
          <p:cNvSpPr/>
          <p:nvPr/>
        </p:nvSpPr>
        <p:spPr>
          <a:xfrm>
            <a:off x="2771775" y="2420938"/>
            <a:ext cx="431800" cy="409575"/>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0" name="5-Point Star 39"/>
          <p:cNvSpPr/>
          <p:nvPr/>
        </p:nvSpPr>
        <p:spPr>
          <a:xfrm>
            <a:off x="827088" y="2420938"/>
            <a:ext cx="431800" cy="409575"/>
          </a:xfrm>
          <a:prstGeom prst="star5">
            <a:avLst>
              <a:gd name="adj" fmla="val 15928"/>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1" name="5-Point Star 40"/>
          <p:cNvSpPr/>
          <p:nvPr/>
        </p:nvSpPr>
        <p:spPr>
          <a:xfrm>
            <a:off x="2771775" y="4149725"/>
            <a:ext cx="431800" cy="40957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2" name="5-Point Star 41"/>
          <p:cNvSpPr/>
          <p:nvPr/>
        </p:nvSpPr>
        <p:spPr>
          <a:xfrm>
            <a:off x="827088" y="4149725"/>
            <a:ext cx="431800" cy="40957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5" name="Oval 44"/>
          <p:cNvSpPr/>
          <p:nvPr/>
        </p:nvSpPr>
        <p:spPr>
          <a:xfrm>
            <a:off x="971550" y="1773238"/>
            <a:ext cx="1728788" cy="6985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400" dirty="0">
                <a:solidFill>
                  <a:prstClr val="black"/>
                </a:solidFill>
                <a:latin typeface="Comic Sans MS" pitchFamily="66" charset="0"/>
              </a:rPr>
              <a:t>Beth </a:t>
            </a:r>
            <a:r>
              <a:rPr lang="en-GB" sz="1400" dirty="0" err="1">
                <a:solidFill>
                  <a:prstClr val="black"/>
                </a:solidFill>
                <a:latin typeface="Comic Sans MS" pitchFamily="66" charset="0"/>
              </a:rPr>
              <a:t>ydy</a:t>
            </a:r>
            <a:r>
              <a:rPr lang="en-GB" sz="1400" dirty="0">
                <a:solidFill>
                  <a:prstClr val="black"/>
                </a:solidFill>
                <a:latin typeface="Comic Sans MS" pitchFamily="66" charset="0"/>
              </a:rPr>
              <a:t> </a:t>
            </a:r>
            <a:r>
              <a:rPr lang="en-GB" sz="1400" dirty="0" err="1">
                <a:solidFill>
                  <a:prstClr val="black"/>
                </a:solidFill>
                <a:latin typeface="Comic Sans MS" pitchFamily="66" charset="0"/>
              </a:rPr>
              <a:t>dy</a:t>
            </a:r>
            <a:r>
              <a:rPr lang="en-GB" sz="1400" dirty="0">
                <a:solidFill>
                  <a:prstClr val="black"/>
                </a:solidFill>
                <a:latin typeface="Comic Sans MS" pitchFamily="66" charset="0"/>
              </a:rPr>
              <a:t> </a:t>
            </a:r>
            <a:r>
              <a:rPr lang="en-GB" sz="1400" dirty="0" err="1">
                <a:solidFill>
                  <a:prstClr val="black"/>
                </a:solidFill>
                <a:latin typeface="Comic Sans MS" pitchFamily="66" charset="0"/>
              </a:rPr>
              <a:t>enw</a:t>
            </a:r>
            <a:r>
              <a:rPr lang="en-GB" sz="1400" dirty="0">
                <a:solidFill>
                  <a:prstClr val="black"/>
                </a:solidFill>
                <a:latin typeface="Comic Sans MS" pitchFamily="66" charset="0"/>
              </a:rPr>
              <a:t> </a:t>
            </a:r>
            <a:r>
              <a:rPr lang="en-GB" sz="1400" dirty="0" err="1">
                <a:solidFill>
                  <a:prstClr val="black"/>
                </a:solidFill>
                <a:latin typeface="Comic Sans MS" pitchFamily="66" charset="0"/>
              </a:rPr>
              <a:t>di</a:t>
            </a:r>
            <a:r>
              <a:rPr lang="en-GB" sz="1400" dirty="0">
                <a:solidFill>
                  <a:prstClr val="black"/>
                </a:solidFill>
                <a:latin typeface="Comic Sans MS" pitchFamily="66" charset="0"/>
              </a:rPr>
              <a:t>?</a:t>
            </a:r>
          </a:p>
        </p:txBody>
      </p:sp>
      <p:sp>
        <p:nvSpPr>
          <p:cNvPr id="46" name="Oval 45"/>
          <p:cNvSpPr/>
          <p:nvPr/>
        </p:nvSpPr>
        <p:spPr>
          <a:xfrm>
            <a:off x="2987675" y="1773238"/>
            <a:ext cx="1584325" cy="7921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400" dirty="0">
                <a:solidFill>
                  <a:prstClr val="black"/>
                </a:solidFill>
                <a:latin typeface="Comic Sans MS" pitchFamily="66" charset="0"/>
              </a:rPr>
              <a:t>Faint </a:t>
            </a:r>
            <a:r>
              <a:rPr lang="en-GB" sz="1400" dirty="0" err="1">
                <a:solidFill>
                  <a:prstClr val="black"/>
                </a:solidFill>
                <a:latin typeface="Comic Sans MS" pitchFamily="66" charset="0"/>
              </a:rPr>
              <a:t>ydy</a:t>
            </a:r>
            <a:r>
              <a:rPr lang="en-GB" sz="1400" dirty="0">
                <a:solidFill>
                  <a:prstClr val="black"/>
                </a:solidFill>
                <a:latin typeface="Comic Sans MS" pitchFamily="66" charset="0"/>
              </a:rPr>
              <a:t> </a:t>
            </a:r>
            <a:r>
              <a:rPr lang="en-GB" sz="1400" dirty="0" err="1">
                <a:solidFill>
                  <a:prstClr val="black"/>
                </a:solidFill>
                <a:latin typeface="Comic Sans MS" pitchFamily="66" charset="0"/>
              </a:rPr>
              <a:t>dy</a:t>
            </a:r>
            <a:r>
              <a:rPr lang="en-GB" sz="1400" dirty="0">
                <a:solidFill>
                  <a:prstClr val="black"/>
                </a:solidFill>
                <a:latin typeface="Comic Sans MS" pitchFamily="66" charset="0"/>
              </a:rPr>
              <a:t> </a:t>
            </a:r>
            <a:r>
              <a:rPr lang="en-GB" sz="1400" dirty="0" err="1">
                <a:solidFill>
                  <a:prstClr val="black"/>
                </a:solidFill>
                <a:latin typeface="Comic Sans MS" pitchFamily="66" charset="0"/>
              </a:rPr>
              <a:t>oed</a:t>
            </a:r>
            <a:r>
              <a:rPr lang="en-GB" sz="1400" dirty="0">
                <a:solidFill>
                  <a:prstClr val="black"/>
                </a:solidFill>
                <a:latin typeface="Comic Sans MS" pitchFamily="66" charset="0"/>
              </a:rPr>
              <a:t> </a:t>
            </a:r>
            <a:r>
              <a:rPr lang="en-GB" sz="1400" dirty="0" err="1">
                <a:solidFill>
                  <a:prstClr val="black"/>
                </a:solidFill>
                <a:latin typeface="Comic Sans MS" pitchFamily="66" charset="0"/>
              </a:rPr>
              <a:t>di</a:t>
            </a:r>
            <a:r>
              <a:rPr lang="en-GB" sz="1400" dirty="0">
                <a:solidFill>
                  <a:prstClr val="black"/>
                </a:solidFill>
                <a:latin typeface="Comic Sans MS" pitchFamily="66" charset="0"/>
              </a:rPr>
              <a:t>?</a:t>
            </a:r>
          </a:p>
        </p:txBody>
      </p:sp>
      <p:sp>
        <p:nvSpPr>
          <p:cNvPr id="47" name="Oval 46"/>
          <p:cNvSpPr/>
          <p:nvPr/>
        </p:nvSpPr>
        <p:spPr>
          <a:xfrm>
            <a:off x="4787900" y="1844675"/>
            <a:ext cx="1584325" cy="72072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400" dirty="0" err="1">
                <a:solidFill>
                  <a:prstClr val="black"/>
                </a:solidFill>
                <a:latin typeface="Comic Sans MS" pitchFamily="66" charset="0"/>
              </a:rPr>
              <a:t>Ble</a:t>
            </a:r>
            <a:r>
              <a:rPr lang="en-GB" sz="1400" dirty="0">
                <a:solidFill>
                  <a:prstClr val="black"/>
                </a:solidFill>
                <a:latin typeface="Comic Sans MS" pitchFamily="66" charset="0"/>
              </a:rPr>
              <a:t> </a:t>
            </a:r>
            <a:r>
              <a:rPr lang="en-GB" sz="1400" dirty="0" err="1">
                <a:solidFill>
                  <a:prstClr val="black"/>
                </a:solidFill>
                <a:latin typeface="Comic Sans MS" pitchFamily="66" charset="0"/>
              </a:rPr>
              <a:t>rwyt</a:t>
            </a:r>
            <a:r>
              <a:rPr lang="en-GB" sz="1400" dirty="0">
                <a:solidFill>
                  <a:prstClr val="black"/>
                </a:solidFill>
                <a:latin typeface="Comic Sans MS" pitchFamily="66" charset="0"/>
              </a:rPr>
              <a:t> </a:t>
            </a:r>
            <a:r>
              <a:rPr lang="en-GB" sz="1400" dirty="0" err="1">
                <a:solidFill>
                  <a:prstClr val="black"/>
                </a:solidFill>
                <a:latin typeface="Comic Sans MS" pitchFamily="66" charset="0"/>
              </a:rPr>
              <a:t>ti’n</a:t>
            </a:r>
            <a:r>
              <a:rPr lang="en-GB" sz="1400" dirty="0">
                <a:solidFill>
                  <a:prstClr val="black"/>
                </a:solidFill>
                <a:latin typeface="Comic Sans MS" pitchFamily="66" charset="0"/>
              </a:rPr>
              <a:t> </a:t>
            </a:r>
            <a:r>
              <a:rPr lang="en-GB" sz="1400" dirty="0" err="1">
                <a:solidFill>
                  <a:prstClr val="black"/>
                </a:solidFill>
                <a:latin typeface="Comic Sans MS" pitchFamily="66" charset="0"/>
              </a:rPr>
              <a:t>byw</a:t>
            </a:r>
            <a:r>
              <a:rPr lang="en-GB" sz="1400" dirty="0">
                <a:solidFill>
                  <a:prstClr val="black"/>
                </a:solidFill>
                <a:latin typeface="Comic Sans MS" pitchFamily="66" charset="0"/>
              </a:rPr>
              <a:t>?</a:t>
            </a:r>
          </a:p>
        </p:txBody>
      </p:sp>
      <p:sp>
        <p:nvSpPr>
          <p:cNvPr id="48" name="Oval 47"/>
          <p:cNvSpPr/>
          <p:nvPr/>
        </p:nvSpPr>
        <p:spPr>
          <a:xfrm>
            <a:off x="6588125" y="1773238"/>
            <a:ext cx="1584325" cy="7921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400" dirty="0" err="1">
                <a:solidFill>
                  <a:prstClr val="black"/>
                </a:solidFill>
                <a:latin typeface="Comic Sans MS" pitchFamily="66" charset="0"/>
              </a:rPr>
              <a:t>Ble</a:t>
            </a:r>
            <a:r>
              <a:rPr lang="en-GB" sz="1400" dirty="0">
                <a:solidFill>
                  <a:prstClr val="black"/>
                </a:solidFill>
                <a:latin typeface="Comic Sans MS" pitchFamily="66" charset="0"/>
              </a:rPr>
              <a:t> </a:t>
            </a:r>
            <a:r>
              <a:rPr lang="en-GB" sz="1400" dirty="0" err="1">
                <a:solidFill>
                  <a:prstClr val="black"/>
                </a:solidFill>
                <a:latin typeface="Comic Sans MS" pitchFamily="66" charset="0"/>
              </a:rPr>
              <a:t>rwyt</a:t>
            </a:r>
            <a:r>
              <a:rPr lang="en-GB" sz="1400" dirty="0">
                <a:solidFill>
                  <a:prstClr val="black"/>
                </a:solidFill>
                <a:latin typeface="Comic Sans MS" pitchFamily="66" charset="0"/>
              </a:rPr>
              <a:t> </a:t>
            </a:r>
            <a:r>
              <a:rPr lang="en-GB" sz="1400" dirty="0" err="1">
                <a:solidFill>
                  <a:prstClr val="black"/>
                </a:solidFill>
                <a:latin typeface="Comic Sans MS" pitchFamily="66" charset="0"/>
              </a:rPr>
              <a:t>ti’n</a:t>
            </a:r>
            <a:r>
              <a:rPr lang="en-GB" sz="1400" dirty="0">
                <a:solidFill>
                  <a:prstClr val="black"/>
                </a:solidFill>
                <a:latin typeface="Comic Sans MS" pitchFamily="66" charset="0"/>
              </a:rPr>
              <a:t> </a:t>
            </a:r>
            <a:r>
              <a:rPr lang="en-GB" sz="1400" dirty="0" err="1">
                <a:solidFill>
                  <a:prstClr val="black"/>
                </a:solidFill>
                <a:latin typeface="Comic Sans MS" pitchFamily="66" charset="0"/>
              </a:rPr>
              <a:t>mynd</a:t>
            </a:r>
            <a:r>
              <a:rPr lang="en-GB" sz="1400" dirty="0">
                <a:solidFill>
                  <a:prstClr val="black"/>
                </a:solidFill>
                <a:latin typeface="Comic Sans MS" pitchFamily="66" charset="0"/>
              </a:rPr>
              <a:t> </a:t>
            </a:r>
            <a:r>
              <a:rPr lang="en-GB" sz="1400" dirty="0" err="1">
                <a:solidFill>
                  <a:prstClr val="black"/>
                </a:solidFill>
                <a:latin typeface="Comic Sans MS" pitchFamily="66" charset="0"/>
              </a:rPr>
              <a:t>i’r</a:t>
            </a:r>
            <a:r>
              <a:rPr lang="en-GB" sz="1400" dirty="0">
                <a:solidFill>
                  <a:prstClr val="black"/>
                </a:solidFill>
                <a:latin typeface="Comic Sans MS" pitchFamily="66" charset="0"/>
              </a:rPr>
              <a:t> </a:t>
            </a:r>
            <a:r>
              <a:rPr lang="en-GB" sz="1400" dirty="0" err="1">
                <a:solidFill>
                  <a:prstClr val="black"/>
                </a:solidFill>
                <a:latin typeface="Comic Sans MS" pitchFamily="66" charset="0"/>
              </a:rPr>
              <a:t>ysgol</a:t>
            </a:r>
            <a:r>
              <a:rPr lang="en-GB" sz="1400" dirty="0">
                <a:solidFill>
                  <a:prstClr val="black"/>
                </a:solidFill>
                <a:latin typeface="Comic Sans MS" pitchFamily="66" charset="0"/>
              </a:rPr>
              <a:t>?</a:t>
            </a:r>
          </a:p>
        </p:txBody>
      </p:sp>
      <p:sp>
        <p:nvSpPr>
          <p:cNvPr id="49" name="Oval 48"/>
          <p:cNvSpPr/>
          <p:nvPr/>
        </p:nvSpPr>
        <p:spPr>
          <a:xfrm>
            <a:off x="6011863" y="2636838"/>
            <a:ext cx="1008062" cy="12747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350" dirty="0">
                <a:solidFill>
                  <a:prstClr val="black"/>
                </a:solidFill>
                <a:latin typeface="Comic Sans MS" pitchFamily="66" charset="0"/>
              </a:rPr>
              <a:t>Pa </a:t>
            </a:r>
            <a:r>
              <a:rPr lang="en-GB" sz="1350" dirty="0" err="1">
                <a:solidFill>
                  <a:prstClr val="black"/>
                </a:solidFill>
                <a:latin typeface="Comic Sans MS" pitchFamily="66" charset="0"/>
              </a:rPr>
              <a:t>liw</a:t>
            </a:r>
            <a:r>
              <a:rPr lang="en-GB" sz="1350" dirty="0">
                <a:solidFill>
                  <a:prstClr val="black"/>
                </a:solidFill>
                <a:latin typeface="Comic Sans MS" pitchFamily="66" charset="0"/>
              </a:rPr>
              <a:t> </a:t>
            </a:r>
            <a:r>
              <a:rPr lang="en-GB" sz="1350" dirty="0" err="1">
                <a:solidFill>
                  <a:prstClr val="black"/>
                </a:solidFill>
                <a:latin typeface="Comic Sans MS" pitchFamily="66" charset="0"/>
              </a:rPr>
              <a:t>ydy</a:t>
            </a:r>
            <a:r>
              <a:rPr lang="en-GB" sz="1350" dirty="0">
                <a:solidFill>
                  <a:prstClr val="black"/>
                </a:solidFill>
                <a:latin typeface="Comic Sans MS" pitchFamily="66" charset="0"/>
              </a:rPr>
              <a:t> </a:t>
            </a:r>
            <a:r>
              <a:rPr lang="en-GB" sz="1350" dirty="0" err="1">
                <a:solidFill>
                  <a:prstClr val="black"/>
                </a:solidFill>
                <a:latin typeface="Comic Sans MS" pitchFamily="66" charset="0"/>
              </a:rPr>
              <a:t>dy</a:t>
            </a:r>
            <a:r>
              <a:rPr lang="en-GB" sz="1350" dirty="0">
                <a:solidFill>
                  <a:prstClr val="black"/>
                </a:solidFill>
                <a:latin typeface="Comic Sans MS" pitchFamily="66" charset="0"/>
              </a:rPr>
              <a:t> </a:t>
            </a:r>
            <a:r>
              <a:rPr lang="en-GB" sz="1350" dirty="0" err="1">
                <a:solidFill>
                  <a:prstClr val="black"/>
                </a:solidFill>
                <a:latin typeface="Comic Sans MS" pitchFamily="66" charset="0"/>
              </a:rPr>
              <a:t>lygaid</a:t>
            </a:r>
            <a:r>
              <a:rPr lang="en-GB" sz="1350" dirty="0">
                <a:solidFill>
                  <a:prstClr val="black"/>
                </a:solidFill>
                <a:latin typeface="Comic Sans MS" pitchFamily="66" charset="0"/>
              </a:rPr>
              <a:t> / </a:t>
            </a:r>
            <a:r>
              <a:rPr lang="en-GB" sz="1350" dirty="0" err="1">
                <a:solidFill>
                  <a:prstClr val="black"/>
                </a:solidFill>
                <a:latin typeface="Comic Sans MS" pitchFamily="66" charset="0"/>
              </a:rPr>
              <a:t>wallt</a:t>
            </a:r>
            <a:r>
              <a:rPr lang="en-GB" sz="1350" dirty="0">
                <a:solidFill>
                  <a:prstClr val="black"/>
                </a:solidFill>
              </a:rPr>
              <a:t>?</a:t>
            </a:r>
          </a:p>
        </p:txBody>
      </p:sp>
      <p:sp>
        <p:nvSpPr>
          <p:cNvPr id="50" name="Oval 49"/>
          <p:cNvSpPr/>
          <p:nvPr/>
        </p:nvSpPr>
        <p:spPr>
          <a:xfrm>
            <a:off x="6659563" y="3860800"/>
            <a:ext cx="1296987" cy="1008063"/>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00" dirty="0" err="1">
                <a:solidFill>
                  <a:prstClr val="black"/>
                </a:solidFill>
                <a:latin typeface="Comic Sans MS" pitchFamily="66" charset="0"/>
              </a:rPr>
              <a:t>Oes</a:t>
            </a:r>
            <a:r>
              <a:rPr lang="en-GB" sz="1300" dirty="0">
                <a:solidFill>
                  <a:prstClr val="black"/>
                </a:solidFill>
                <a:latin typeface="Comic Sans MS" pitchFamily="66" charset="0"/>
              </a:rPr>
              <a:t> </a:t>
            </a:r>
            <a:r>
              <a:rPr lang="en-GB" sz="1300" dirty="0" err="1">
                <a:solidFill>
                  <a:prstClr val="black"/>
                </a:solidFill>
                <a:latin typeface="Comic Sans MS" pitchFamily="66" charset="0"/>
              </a:rPr>
              <a:t>brawd</a:t>
            </a:r>
            <a:r>
              <a:rPr lang="en-GB" sz="1300" dirty="0">
                <a:solidFill>
                  <a:prstClr val="black"/>
                </a:solidFill>
                <a:latin typeface="Comic Sans MS" pitchFamily="66" charset="0"/>
              </a:rPr>
              <a:t> / </a:t>
            </a:r>
            <a:r>
              <a:rPr lang="en-GB" sz="1300" dirty="0" err="1">
                <a:solidFill>
                  <a:prstClr val="black"/>
                </a:solidFill>
                <a:latin typeface="Comic Sans MS" pitchFamily="66" charset="0"/>
              </a:rPr>
              <a:t>chwaer</a:t>
            </a:r>
            <a:r>
              <a:rPr lang="en-GB" sz="1300" dirty="0">
                <a:solidFill>
                  <a:prstClr val="black"/>
                </a:solidFill>
                <a:latin typeface="Comic Sans MS" pitchFamily="66" charset="0"/>
              </a:rPr>
              <a:t> </a:t>
            </a:r>
            <a:r>
              <a:rPr lang="en-GB" sz="1300" dirty="0" err="1">
                <a:solidFill>
                  <a:prstClr val="black"/>
                </a:solidFill>
                <a:latin typeface="Comic Sans MS" pitchFamily="66" charset="0"/>
              </a:rPr>
              <a:t>gyda</a:t>
            </a:r>
            <a:r>
              <a:rPr lang="en-GB" sz="1300" dirty="0">
                <a:solidFill>
                  <a:prstClr val="black"/>
                </a:solidFill>
                <a:latin typeface="Comic Sans MS" pitchFamily="66" charset="0"/>
              </a:rPr>
              <a:t> </a:t>
            </a:r>
            <a:r>
              <a:rPr lang="en-GB" sz="1300" dirty="0" err="1">
                <a:solidFill>
                  <a:prstClr val="black"/>
                </a:solidFill>
                <a:latin typeface="Comic Sans MS" pitchFamily="66" charset="0"/>
              </a:rPr>
              <a:t>ti</a:t>
            </a:r>
            <a:r>
              <a:rPr lang="en-GB" sz="1300" dirty="0">
                <a:solidFill>
                  <a:prstClr val="black"/>
                </a:solidFill>
                <a:latin typeface="Comic Sans MS" pitchFamily="66" charset="0"/>
              </a:rPr>
              <a:t>?</a:t>
            </a:r>
          </a:p>
        </p:txBody>
      </p:sp>
      <p:sp>
        <p:nvSpPr>
          <p:cNvPr id="51" name="Oval 50"/>
          <p:cNvSpPr/>
          <p:nvPr/>
        </p:nvSpPr>
        <p:spPr>
          <a:xfrm>
            <a:off x="4932363" y="3789363"/>
            <a:ext cx="1584325" cy="10080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300" dirty="0">
                <a:solidFill>
                  <a:prstClr val="black"/>
                </a:solidFill>
                <a:latin typeface="Comic Sans MS" pitchFamily="66" charset="0"/>
              </a:rPr>
              <a:t>Beth </a:t>
            </a:r>
            <a:r>
              <a:rPr lang="en-GB" sz="1300" dirty="0" err="1">
                <a:solidFill>
                  <a:prstClr val="black"/>
                </a:solidFill>
                <a:latin typeface="Comic Sans MS" pitchFamily="66" charset="0"/>
              </a:rPr>
              <a:t>wyt</a:t>
            </a:r>
            <a:r>
              <a:rPr lang="en-GB" sz="1300" dirty="0">
                <a:solidFill>
                  <a:prstClr val="black"/>
                </a:solidFill>
                <a:latin typeface="Comic Sans MS" pitchFamily="66" charset="0"/>
              </a:rPr>
              <a:t> </a:t>
            </a:r>
            <a:r>
              <a:rPr lang="en-GB" sz="1300" dirty="0" err="1">
                <a:solidFill>
                  <a:prstClr val="black"/>
                </a:solidFill>
                <a:latin typeface="Comic Sans MS" pitchFamily="66" charset="0"/>
              </a:rPr>
              <a:t>ti’n</a:t>
            </a:r>
            <a:r>
              <a:rPr lang="en-GB" sz="1300" dirty="0">
                <a:solidFill>
                  <a:prstClr val="black"/>
                </a:solidFill>
                <a:latin typeface="Comic Sans MS" pitchFamily="66" charset="0"/>
              </a:rPr>
              <a:t> </a:t>
            </a:r>
            <a:r>
              <a:rPr lang="en-GB" sz="1300" dirty="0" err="1">
                <a:solidFill>
                  <a:prstClr val="black"/>
                </a:solidFill>
                <a:latin typeface="Comic Sans MS" pitchFamily="66" charset="0"/>
              </a:rPr>
              <a:t>hoffi</a:t>
            </a:r>
            <a:r>
              <a:rPr lang="en-GB" sz="1300" dirty="0">
                <a:solidFill>
                  <a:prstClr val="black"/>
                </a:solidFill>
                <a:latin typeface="Comic Sans MS" pitchFamily="66" charset="0"/>
              </a:rPr>
              <a:t>? Beth </a:t>
            </a:r>
            <a:r>
              <a:rPr lang="en-GB" sz="1300" dirty="0" err="1">
                <a:solidFill>
                  <a:prstClr val="black"/>
                </a:solidFill>
                <a:latin typeface="Comic Sans MS" pitchFamily="66" charset="0"/>
              </a:rPr>
              <a:t>dwyt</a:t>
            </a:r>
            <a:r>
              <a:rPr lang="en-GB" sz="1300" dirty="0">
                <a:solidFill>
                  <a:prstClr val="black"/>
                </a:solidFill>
                <a:latin typeface="Comic Sans MS" pitchFamily="66" charset="0"/>
              </a:rPr>
              <a:t> </a:t>
            </a:r>
            <a:r>
              <a:rPr lang="en-GB" sz="1300" dirty="0" err="1">
                <a:solidFill>
                  <a:prstClr val="black"/>
                </a:solidFill>
                <a:latin typeface="Comic Sans MS" pitchFamily="66" charset="0"/>
              </a:rPr>
              <a:t>ti</a:t>
            </a:r>
            <a:r>
              <a:rPr lang="en-GB" sz="1300" dirty="0">
                <a:solidFill>
                  <a:prstClr val="black"/>
                </a:solidFill>
                <a:latin typeface="Comic Sans MS" pitchFamily="66" charset="0"/>
              </a:rPr>
              <a:t> </a:t>
            </a:r>
            <a:r>
              <a:rPr lang="en-GB" sz="1300" dirty="0" err="1">
                <a:solidFill>
                  <a:prstClr val="black"/>
                </a:solidFill>
                <a:latin typeface="Comic Sans MS" pitchFamily="66" charset="0"/>
              </a:rPr>
              <a:t>ddim</a:t>
            </a:r>
            <a:r>
              <a:rPr lang="en-GB" sz="1300" dirty="0">
                <a:solidFill>
                  <a:prstClr val="black"/>
                </a:solidFill>
                <a:latin typeface="Comic Sans MS" pitchFamily="66" charset="0"/>
              </a:rPr>
              <a:t> </a:t>
            </a:r>
            <a:r>
              <a:rPr lang="en-GB" sz="1300" dirty="0" err="1">
                <a:solidFill>
                  <a:prstClr val="black"/>
                </a:solidFill>
                <a:latin typeface="Comic Sans MS" pitchFamily="66" charset="0"/>
              </a:rPr>
              <a:t>yn</a:t>
            </a:r>
            <a:r>
              <a:rPr lang="en-GB" sz="1300" dirty="0">
                <a:solidFill>
                  <a:prstClr val="black"/>
                </a:solidFill>
                <a:latin typeface="Comic Sans MS" pitchFamily="66" charset="0"/>
              </a:rPr>
              <a:t> </a:t>
            </a:r>
            <a:r>
              <a:rPr lang="en-GB" sz="1300" dirty="0" err="1">
                <a:solidFill>
                  <a:prstClr val="black"/>
                </a:solidFill>
                <a:latin typeface="Comic Sans MS" pitchFamily="66" charset="0"/>
              </a:rPr>
              <a:t>hoffi</a:t>
            </a:r>
            <a:r>
              <a:rPr lang="en-GB" sz="1300" dirty="0">
                <a:solidFill>
                  <a:prstClr val="black"/>
                </a:solidFill>
                <a:latin typeface="Comic Sans MS" pitchFamily="66" charset="0"/>
              </a:rPr>
              <a:t>?</a:t>
            </a:r>
          </a:p>
        </p:txBody>
      </p:sp>
      <p:sp>
        <p:nvSpPr>
          <p:cNvPr id="52" name="Oval 51"/>
          <p:cNvSpPr/>
          <p:nvPr/>
        </p:nvSpPr>
        <p:spPr>
          <a:xfrm>
            <a:off x="3276600" y="3860800"/>
            <a:ext cx="1511300" cy="98742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400" dirty="0" err="1">
                <a:solidFill>
                  <a:prstClr val="black"/>
                </a:solidFill>
                <a:latin typeface="Comic Sans MS" pitchFamily="66" charset="0"/>
              </a:rPr>
              <a:t>Oes</a:t>
            </a:r>
            <a:r>
              <a:rPr lang="en-GB" sz="1400" dirty="0">
                <a:solidFill>
                  <a:prstClr val="black"/>
                </a:solidFill>
                <a:latin typeface="Comic Sans MS" pitchFamily="66" charset="0"/>
              </a:rPr>
              <a:t> </a:t>
            </a:r>
            <a:r>
              <a:rPr lang="en-GB" sz="1400" dirty="0" err="1">
                <a:solidFill>
                  <a:prstClr val="black"/>
                </a:solidFill>
                <a:latin typeface="Comic Sans MS" pitchFamily="66" charset="0"/>
              </a:rPr>
              <a:t>anifail</a:t>
            </a:r>
            <a:r>
              <a:rPr lang="en-GB" sz="1400" dirty="0">
                <a:solidFill>
                  <a:prstClr val="black"/>
                </a:solidFill>
                <a:latin typeface="Comic Sans MS" pitchFamily="66" charset="0"/>
              </a:rPr>
              <a:t> </a:t>
            </a:r>
            <a:r>
              <a:rPr lang="en-GB" sz="1400" dirty="0" err="1">
                <a:solidFill>
                  <a:prstClr val="black"/>
                </a:solidFill>
                <a:latin typeface="Comic Sans MS" pitchFamily="66" charset="0"/>
              </a:rPr>
              <a:t>anwes</a:t>
            </a:r>
            <a:r>
              <a:rPr lang="en-GB" sz="1400" dirty="0">
                <a:solidFill>
                  <a:prstClr val="black"/>
                </a:solidFill>
                <a:latin typeface="Comic Sans MS" pitchFamily="66" charset="0"/>
              </a:rPr>
              <a:t>  </a:t>
            </a:r>
            <a:r>
              <a:rPr lang="en-GB" sz="1400" dirty="0" err="1">
                <a:solidFill>
                  <a:prstClr val="black"/>
                </a:solidFill>
                <a:latin typeface="Comic Sans MS" pitchFamily="66" charset="0"/>
              </a:rPr>
              <a:t>gyda</a:t>
            </a:r>
            <a:r>
              <a:rPr lang="en-GB" sz="1400" dirty="0">
                <a:solidFill>
                  <a:prstClr val="black"/>
                </a:solidFill>
                <a:latin typeface="Comic Sans MS" pitchFamily="66" charset="0"/>
              </a:rPr>
              <a:t> </a:t>
            </a:r>
            <a:r>
              <a:rPr lang="en-GB" sz="1400" dirty="0" err="1">
                <a:solidFill>
                  <a:prstClr val="black"/>
                </a:solidFill>
                <a:latin typeface="Comic Sans MS" pitchFamily="66" charset="0"/>
              </a:rPr>
              <a:t>ti</a:t>
            </a:r>
            <a:r>
              <a:rPr lang="en-GB" sz="1400" dirty="0">
                <a:solidFill>
                  <a:prstClr val="black"/>
                </a:solidFill>
                <a:latin typeface="Comic Sans MS" pitchFamily="66" charset="0"/>
              </a:rPr>
              <a:t>?</a:t>
            </a:r>
          </a:p>
        </p:txBody>
      </p:sp>
      <p:sp>
        <p:nvSpPr>
          <p:cNvPr id="53" name="Oval 52"/>
          <p:cNvSpPr/>
          <p:nvPr/>
        </p:nvSpPr>
        <p:spPr>
          <a:xfrm>
            <a:off x="827088" y="4652963"/>
            <a:ext cx="1223962" cy="12239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250" dirty="0">
                <a:solidFill>
                  <a:prstClr val="black"/>
                </a:solidFill>
                <a:latin typeface="Comic Sans MS" pitchFamily="66" charset="0"/>
              </a:rPr>
              <a:t>Beth </a:t>
            </a:r>
            <a:r>
              <a:rPr lang="en-GB" sz="1250" dirty="0" err="1">
                <a:solidFill>
                  <a:prstClr val="black"/>
                </a:solidFill>
                <a:latin typeface="Comic Sans MS" pitchFamily="66" charset="0"/>
              </a:rPr>
              <a:t>wnest</a:t>
            </a:r>
            <a:r>
              <a:rPr lang="en-GB" sz="1250" dirty="0">
                <a:solidFill>
                  <a:prstClr val="black"/>
                </a:solidFill>
                <a:latin typeface="Comic Sans MS" pitchFamily="66" charset="0"/>
              </a:rPr>
              <a:t> </a:t>
            </a:r>
            <a:r>
              <a:rPr lang="en-GB" sz="1250" dirty="0" err="1">
                <a:solidFill>
                  <a:prstClr val="black"/>
                </a:solidFill>
                <a:latin typeface="Comic Sans MS" pitchFamily="66" charset="0"/>
              </a:rPr>
              <a:t>ti</a:t>
            </a:r>
            <a:r>
              <a:rPr lang="en-GB" sz="1250" dirty="0">
                <a:solidFill>
                  <a:prstClr val="black"/>
                </a:solidFill>
                <a:latin typeface="Comic Sans MS" pitchFamily="66" charset="0"/>
              </a:rPr>
              <a:t> </a:t>
            </a:r>
            <a:r>
              <a:rPr lang="en-GB" sz="1250" dirty="0" err="1">
                <a:solidFill>
                  <a:prstClr val="black"/>
                </a:solidFill>
                <a:latin typeface="Comic Sans MS" pitchFamily="66" charset="0"/>
              </a:rPr>
              <a:t>ar</a:t>
            </a:r>
            <a:r>
              <a:rPr lang="en-GB" sz="1250" dirty="0">
                <a:solidFill>
                  <a:prstClr val="black"/>
                </a:solidFill>
                <a:latin typeface="Comic Sans MS" pitchFamily="66" charset="0"/>
              </a:rPr>
              <a:t> y </a:t>
            </a:r>
            <a:r>
              <a:rPr lang="en-GB" sz="1250" dirty="0" err="1">
                <a:solidFill>
                  <a:prstClr val="black"/>
                </a:solidFill>
                <a:latin typeface="Comic Sans MS" pitchFamily="66" charset="0"/>
              </a:rPr>
              <a:t>penwythnos</a:t>
            </a:r>
            <a:endParaRPr lang="en-GB" sz="1250" dirty="0">
              <a:solidFill>
                <a:prstClr val="black"/>
              </a:solidFill>
              <a:latin typeface="Comic Sans MS" pitchFamily="66" charset="0"/>
            </a:endParaRPr>
          </a:p>
          <a:p>
            <a:pPr algn="ctr" eaLnBrk="1" fontAlgn="auto" hangingPunct="1">
              <a:spcBef>
                <a:spcPts val="0"/>
              </a:spcBef>
              <a:spcAft>
                <a:spcPts val="0"/>
              </a:spcAft>
              <a:defRPr/>
            </a:pPr>
            <a:r>
              <a:rPr lang="en-GB" sz="1250" dirty="0">
                <a:solidFill>
                  <a:prstClr val="black"/>
                </a:solidFill>
                <a:latin typeface="Comic Sans MS" pitchFamily="66" charset="0"/>
              </a:rPr>
              <a:t>?</a:t>
            </a:r>
          </a:p>
        </p:txBody>
      </p:sp>
      <p:sp>
        <p:nvSpPr>
          <p:cNvPr id="54" name="Up Arrow 53"/>
          <p:cNvSpPr/>
          <p:nvPr/>
        </p:nvSpPr>
        <p:spPr>
          <a:xfrm>
            <a:off x="1763713" y="1557338"/>
            <a:ext cx="144462" cy="287337"/>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5" name="Up Arrow 54"/>
          <p:cNvSpPr/>
          <p:nvPr/>
        </p:nvSpPr>
        <p:spPr>
          <a:xfrm>
            <a:off x="3563938" y="1628775"/>
            <a:ext cx="144462" cy="287338"/>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6" name="Up Arrow 55"/>
          <p:cNvSpPr/>
          <p:nvPr/>
        </p:nvSpPr>
        <p:spPr>
          <a:xfrm>
            <a:off x="4859338" y="1700213"/>
            <a:ext cx="144462" cy="36036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7" name="Up Arrow 56"/>
          <p:cNvSpPr/>
          <p:nvPr/>
        </p:nvSpPr>
        <p:spPr>
          <a:xfrm>
            <a:off x="6732588" y="1700213"/>
            <a:ext cx="142875" cy="36036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8" name="Right Arrow 57"/>
          <p:cNvSpPr/>
          <p:nvPr/>
        </p:nvSpPr>
        <p:spPr>
          <a:xfrm>
            <a:off x="6804025" y="3573463"/>
            <a:ext cx="360363" cy="142875"/>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9" name="Right Arrow 58"/>
          <p:cNvSpPr/>
          <p:nvPr/>
        </p:nvSpPr>
        <p:spPr>
          <a:xfrm>
            <a:off x="1763713" y="5589588"/>
            <a:ext cx="431800" cy="142875"/>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60" name="Down Arrow 59"/>
          <p:cNvSpPr/>
          <p:nvPr/>
        </p:nvSpPr>
        <p:spPr>
          <a:xfrm>
            <a:off x="4572000" y="4365625"/>
            <a:ext cx="144463" cy="50323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61" name="Down Arrow 60"/>
          <p:cNvSpPr/>
          <p:nvPr/>
        </p:nvSpPr>
        <p:spPr>
          <a:xfrm>
            <a:off x="7740650" y="4508500"/>
            <a:ext cx="144463" cy="360363"/>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solidFill>
                <a:prstClr val="white"/>
              </a:solidFill>
            </a:endParaRPr>
          </a:p>
        </p:txBody>
      </p:sp>
      <p:sp>
        <p:nvSpPr>
          <p:cNvPr id="62" name="Down Arrow 61"/>
          <p:cNvSpPr/>
          <p:nvPr/>
        </p:nvSpPr>
        <p:spPr>
          <a:xfrm>
            <a:off x="6227763" y="4437063"/>
            <a:ext cx="144462" cy="43180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pic>
        <p:nvPicPr>
          <p:cNvPr id="23588" name="Picture 42" descr="CSC-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4138" y="6113463"/>
            <a:ext cx="1439862" cy="74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89" name="Picture 62" descr="C:\Users\daviee5\AppData\Local\Microsoft\Windows\Temporary Internet Files\Content.IE5\137MIUFX\MP90040670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43888" y="2565400"/>
            <a:ext cx="900112"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90" name="Picture 63" descr="C:\Users\daviee5\AppData\Local\Microsoft\Windows\Temporary Internet Files\Content.IE5\30UVLV2V\MP90043873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31188" y="3357563"/>
            <a:ext cx="912812" cy="136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91" name="Picture 64" descr="C:\Users\daviee5\AppData\Local\Microsoft\Windows\Temporary Internet Files\Content.IE5\Q3FF0LC0\MP900439326[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027988" y="0"/>
            <a:ext cx="111601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92" name="Picture 66" descr="C:\Users\daviee5\AppData\Local\Microsoft\Windows\Temporary Internet Files\Content.IE5\30UVLV2V\MP900414038[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924300" y="0"/>
            <a:ext cx="1727200"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93" name="Picture 67" descr="C:\Users\daviee5\AppData\Local\Microsoft\Windows\Temporary Internet Files\Content.IE5\137MIUFX\MP900399510[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1042988"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94" name="Picture 68" descr="C:\Users\daviee5\AppData\Local\Microsoft\Windows\Temporary Internet Files\Content.IE5\30UVLV2V\MP900178656[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924300" y="6094413"/>
            <a:ext cx="1368425" cy="76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95" name="Picture 69" descr="C:\Users\daviee5\AppData\Local\Microsoft\Windows\Temporary Internet Files\Content.IE5\CCSCU2M3\MP900406561[1].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0" y="6092825"/>
            <a:ext cx="147637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96" name="Picture 70" descr="C:\Users\daviee5\AppData\Local\Microsoft\Windows\Temporary Internet Files\Content.IE5\CCSCU2M3\MP900426559[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0" y="2565400"/>
            <a:ext cx="75565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320428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650" y="692150"/>
            <a:ext cx="7488238" cy="54006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err="1">
                <a:solidFill>
                  <a:prstClr val="white"/>
                </a:solidFill>
              </a:rPr>
              <a:t>Loi’oih’oih’ioh’p’po’popphpipih’phkujcoc</a:t>
            </a:r>
            <a:endParaRPr lang="en-GB" dirty="0">
              <a:solidFill>
                <a:prstClr val="white"/>
              </a:solidFill>
            </a:endParaRPr>
          </a:p>
        </p:txBody>
      </p:sp>
      <p:sp>
        <p:nvSpPr>
          <p:cNvPr id="3" name="Oval 2"/>
          <p:cNvSpPr/>
          <p:nvPr/>
        </p:nvSpPr>
        <p:spPr>
          <a:xfrm>
            <a:off x="3132138" y="2852738"/>
            <a:ext cx="2808287"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800" dirty="0" err="1">
                <a:solidFill>
                  <a:prstClr val="black"/>
                </a:solidFill>
                <a:latin typeface="Comic Sans MS" pitchFamily="66" charset="0"/>
              </a:rPr>
              <a:t>Fi</a:t>
            </a:r>
            <a:r>
              <a:rPr lang="en-GB" sz="2800" dirty="0">
                <a:solidFill>
                  <a:prstClr val="black"/>
                </a:solidFill>
                <a:latin typeface="Comic Sans MS" pitchFamily="66" charset="0"/>
              </a:rPr>
              <a:t> </a:t>
            </a:r>
            <a:r>
              <a:rPr lang="en-GB" sz="2800" dirty="0" err="1">
                <a:solidFill>
                  <a:prstClr val="black"/>
                </a:solidFill>
                <a:latin typeface="Comic Sans MS" pitchFamily="66" charset="0"/>
              </a:rPr>
              <a:t>Fy</a:t>
            </a:r>
            <a:r>
              <a:rPr lang="en-GB" sz="2800" dirty="0">
                <a:solidFill>
                  <a:prstClr val="black"/>
                </a:solidFill>
                <a:latin typeface="Comic Sans MS" pitchFamily="66" charset="0"/>
              </a:rPr>
              <a:t> Hun</a:t>
            </a:r>
          </a:p>
        </p:txBody>
      </p:sp>
      <p:sp>
        <p:nvSpPr>
          <p:cNvPr id="27" name="Rectangle 26"/>
          <p:cNvSpPr/>
          <p:nvPr/>
        </p:nvSpPr>
        <p:spPr>
          <a:xfrm>
            <a:off x="900113" y="836613"/>
            <a:ext cx="1800225" cy="720725"/>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endParaRPr lang="en-GB" sz="1600" dirty="0">
              <a:solidFill>
                <a:prstClr val="black"/>
              </a:solidFill>
              <a:latin typeface="Comic Sans MS" pitchFamily="66" charset="0"/>
            </a:endParaRPr>
          </a:p>
        </p:txBody>
      </p:sp>
      <p:sp>
        <p:nvSpPr>
          <p:cNvPr id="28" name="Rectangle 27"/>
          <p:cNvSpPr/>
          <p:nvPr/>
        </p:nvSpPr>
        <p:spPr>
          <a:xfrm>
            <a:off x="2843213" y="836613"/>
            <a:ext cx="1728787" cy="79216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1600" dirty="0">
              <a:solidFill>
                <a:prstClr val="black"/>
              </a:solidFill>
              <a:latin typeface="Comic Sans MS" pitchFamily="66" charset="0"/>
            </a:endParaRPr>
          </a:p>
        </p:txBody>
      </p:sp>
      <p:sp>
        <p:nvSpPr>
          <p:cNvPr id="29" name="Rectangle 28"/>
          <p:cNvSpPr/>
          <p:nvPr/>
        </p:nvSpPr>
        <p:spPr>
          <a:xfrm>
            <a:off x="4716463" y="836613"/>
            <a:ext cx="1800225" cy="79216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1600" dirty="0">
              <a:solidFill>
                <a:prstClr val="black"/>
              </a:solidFill>
              <a:latin typeface="Comic Sans MS" pitchFamily="66" charset="0"/>
            </a:endParaRPr>
          </a:p>
        </p:txBody>
      </p:sp>
      <p:sp>
        <p:nvSpPr>
          <p:cNvPr id="30" name="Rectangle 29"/>
          <p:cNvSpPr/>
          <p:nvPr/>
        </p:nvSpPr>
        <p:spPr>
          <a:xfrm>
            <a:off x="6659563" y="836613"/>
            <a:ext cx="1441450" cy="79216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endParaRPr lang="en-GB" sz="1600" u="sng" dirty="0">
              <a:solidFill>
                <a:prstClr val="black"/>
              </a:solidFill>
              <a:latin typeface="Comic Sans MS" pitchFamily="66" charset="0"/>
            </a:endParaRPr>
          </a:p>
        </p:txBody>
      </p:sp>
      <p:sp>
        <p:nvSpPr>
          <p:cNvPr id="31" name="Rectangle 30"/>
          <p:cNvSpPr/>
          <p:nvPr/>
        </p:nvSpPr>
        <p:spPr>
          <a:xfrm>
            <a:off x="7164388" y="2636838"/>
            <a:ext cx="985837" cy="1152525"/>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endParaRPr lang="en-GB" sz="1200" dirty="0">
              <a:solidFill>
                <a:prstClr val="black"/>
              </a:solidFill>
              <a:latin typeface="Comic Sans MS" pitchFamily="66" charset="0"/>
            </a:endParaRPr>
          </a:p>
        </p:txBody>
      </p:sp>
      <p:sp>
        <p:nvSpPr>
          <p:cNvPr id="32" name="Rectangle 31"/>
          <p:cNvSpPr/>
          <p:nvPr/>
        </p:nvSpPr>
        <p:spPr>
          <a:xfrm>
            <a:off x="2195513" y="4724400"/>
            <a:ext cx="1152525" cy="122555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1100" dirty="0">
              <a:solidFill>
                <a:prstClr val="black"/>
              </a:solidFill>
              <a:latin typeface="Comic Sans MS" pitchFamily="66" charset="0"/>
            </a:endParaRPr>
          </a:p>
        </p:txBody>
      </p:sp>
      <p:sp>
        <p:nvSpPr>
          <p:cNvPr id="33" name="Rectangle 32"/>
          <p:cNvSpPr/>
          <p:nvPr/>
        </p:nvSpPr>
        <p:spPr>
          <a:xfrm>
            <a:off x="3492500" y="4941888"/>
            <a:ext cx="1295400" cy="985837"/>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endParaRPr lang="en-GB" sz="1400" dirty="0">
              <a:solidFill>
                <a:prstClr val="black"/>
              </a:solidFill>
              <a:latin typeface="Comic Sans MS" pitchFamily="66" charset="0"/>
            </a:endParaRPr>
          </a:p>
        </p:txBody>
      </p:sp>
      <p:sp>
        <p:nvSpPr>
          <p:cNvPr id="34" name="Rectangle 33"/>
          <p:cNvSpPr/>
          <p:nvPr/>
        </p:nvSpPr>
        <p:spPr>
          <a:xfrm>
            <a:off x="5148263" y="4941888"/>
            <a:ext cx="1295400" cy="985837"/>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endParaRPr lang="en-GB" sz="1400" dirty="0">
              <a:solidFill>
                <a:prstClr val="black"/>
              </a:solidFill>
              <a:latin typeface="Comic Sans MS" pitchFamily="66" charset="0"/>
            </a:endParaRPr>
          </a:p>
        </p:txBody>
      </p:sp>
      <p:sp>
        <p:nvSpPr>
          <p:cNvPr id="35" name="Rectangle 34"/>
          <p:cNvSpPr/>
          <p:nvPr/>
        </p:nvSpPr>
        <p:spPr>
          <a:xfrm>
            <a:off x="6588125" y="4941888"/>
            <a:ext cx="1512888" cy="985837"/>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1300" dirty="0">
              <a:solidFill>
                <a:prstClr val="black"/>
              </a:solidFill>
              <a:latin typeface="Comic Sans MS" pitchFamily="66" charset="0"/>
            </a:endParaRPr>
          </a:p>
        </p:txBody>
      </p:sp>
      <p:sp>
        <p:nvSpPr>
          <p:cNvPr id="36" name="Rectangle 35"/>
          <p:cNvSpPr/>
          <p:nvPr/>
        </p:nvSpPr>
        <p:spPr>
          <a:xfrm>
            <a:off x="971550" y="2636838"/>
            <a:ext cx="2087563" cy="1871662"/>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1600" u="sng" dirty="0" err="1">
                <a:solidFill>
                  <a:prstClr val="black"/>
                </a:solidFill>
                <a:latin typeface="Comic Sans MS" pitchFamily="66" charset="0"/>
              </a:rPr>
              <a:t>Bocs</a:t>
            </a:r>
            <a:r>
              <a:rPr lang="en-GB" sz="1600" u="sng" dirty="0">
                <a:solidFill>
                  <a:prstClr val="black"/>
                </a:solidFill>
                <a:latin typeface="Comic Sans MS" pitchFamily="66" charset="0"/>
              </a:rPr>
              <a:t> </a:t>
            </a:r>
            <a:r>
              <a:rPr lang="en-GB" sz="1600" u="sng" dirty="0" err="1">
                <a:solidFill>
                  <a:prstClr val="black"/>
                </a:solidFill>
                <a:latin typeface="Comic Sans MS" pitchFamily="66" charset="0"/>
              </a:rPr>
              <a:t>Bendigedig</a:t>
            </a:r>
            <a:endParaRPr lang="en-GB" sz="1200" dirty="0">
              <a:solidFill>
                <a:prstClr val="black"/>
              </a:solidFill>
              <a:latin typeface="Comic Sans MS" pitchFamily="66" charset="0"/>
            </a:endParaRPr>
          </a:p>
          <a:p>
            <a:pPr algn="ctr" eaLnBrk="1" fontAlgn="auto" hangingPunct="1">
              <a:spcBef>
                <a:spcPts val="0"/>
              </a:spcBef>
              <a:spcAft>
                <a:spcPts val="0"/>
              </a:spcAft>
              <a:defRPr/>
            </a:pPr>
            <a:endParaRPr lang="en-GB" sz="1200" dirty="0">
              <a:solidFill>
                <a:prstClr val="black"/>
              </a:solidFill>
              <a:latin typeface="Comic Sans MS" pitchFamily="66" charset="0"/>
            </a:endParaRPr>
          </a:p>
          <a:p>
            <a:pPr algn="ctr" eaLnBrk="1" fontAlgn="auto" hangingPunct="1">
              <a:spcBef>
                <a:spcPts val="0"/>
              </a:spcBef>
              <a:spcAft>
                <a:spcPts val="0"/>
              </a:spcAft>
              <a:defRPr/>
            </a:pPr>
            <a:r>
              <a:rPr lang="en-GB" sz="1600" dirty="0">
                <a:solidFill>
                  <a:prstClr val="black"/>
                </a:solidFill>
                <a:latin typeface="Comic Sans MS" pitchFamily="66" charset="0"/>
              </a:rPr>
              <a:t>a   </a:t>
            </a:r>
            <a:r>
              <a:rPr lang="en-GB" sz="1600" dirty="0" err="1">
                <a:solidFill>
                  <a:prstClr val="black"/>
                </a:solidFill>
                <a:latin typeface="Comic Sans MS" pitchFamily="66" charset="0"/>
              </a:rPr>
              <a:t>ond</a:t>
            </a:r>
            <a:r>
              <a:rPr lang="en-GB" sz="1600" dirty="0">
                <a:solidFill>
                  <a:prstClr val="black"/>
                </a:solidFill>
                <a:latin typeface="Comic Sans MS" pitchFamily="66" charset="0"/>
              </a:rPr>
              <a:t>   </a:t>
            </a:r>
            <a:r>
              <a:rPr lang="en-GB" sz="1600" dirty="0" err="1">
                <a:solidFill>
                  <a:prstClr val="black"/>
                </a:solidFill>
                <a:latin typeface="Comic Sans MS" pitchFamily="66" charset="0"/>
              </a:rPr>
              <a:t>achos</a:t>
            </a:r>
            <a:r>
              <a:rPr lang="en-GB" sz="1600" dirty="0">
                <a:solidFill>
                  <a:prstClr val="black"/>
                </a:solidFill>
                <a:latin typeface="Comic Sans MS" pitchFamily="66" charset="0"/>
              </a:rPr>
              <a:t>   </a:t>
            </a:r>
            <a:r>
              <a:rPr lang="en-GB" sz="1600" dirty="0" err="1">
                <a:solidFill>
                  <a:prstClr val="black"/>
                </a:solidFill>
                <a:latin typeface="Comic Sans MS" pitchFamily="66" charset="0"/>
              </a:rPr>
              <a:t>gyda</a:t>
            </a:r>
            <a:r>
              <a:rPr lang="en-GB" sz="1600" dirty="0">
                <a:solidFill>
                  <a:prstClr val="black"/>
                </a:solidFill>
                <a:latin typeface="Comic Sans MS" pitchFamily="66" charset="0"/>
              </a:rPr>
              <a:t>  </a:t>
            </a:r>
            <a:r>
              <a:rPr lang="en-GB" sz="1600" dirty="0" err="1">
                <a:solidFill>
                  <a:prstClr val="black"/>
                </a:solidFill>
                <a:latin typeface="Comic Sans MS" pitchFamily="66" charset="0"/>
              </a:rPr>
              <a:t>hefyd</a:t>
            </a:r>
            <a:endParaRPr lang="en-GB" sz="1600" dirty="0">
              <a:solidFill>
                <a:prstClr val="black"/>
              </a:solidFill>
              <a:latin typeface="Comic Sans MS" pitchFamily="66" charset="0"/>
            </a:endParaRPr>
          </a:p>
          <a:p>
            <a:pPr algn="ctr" eaLnBrk="1" fontAlgn="auto" hangingPunct="1">
              <a:spcBef>
                <a:spcPts val="0"/>
              </a:spcBef>
              <a:spcAft>
                <a:spcPts val="0"/>
              </a:spcAft>
              <a:defRPr/>
            </a:pPr>
            <a:r>
              <a:rPr lang="en-GB" sz="1600" dirty="0" err="1">
                <a:solidFill>
                  <a:prstClr val="black"/>
                </a:solidFill>
                <a:latin typeface="Comic Sans MS" pitchFamily="66" charset="0"/>
              </a:rPr>
              <a:t>o’r</a:t>
            </a:r>
            <a:r>
              <a:rPr lang="en-GB" sz="1600" dirty="0">
                <a:solidFill>
                  <a:prstClr val="black"/>
                </a:solidFill>
                <a:latin typeface="Comic Sans MS" pitchFamily="66" charset="0"/>
              </a:rPr>
              <a:t> </a:t>
            </a:r>
            <a:r>
              <a:rPr lang="en-GB" sz="1600" dirty="0" err="1">
                <a:solidFill>
                  <a:prstClr val="black"/>
                </a:solidFill>
                <a:latin typeface="Comic Sans MS" pitchFamily="66" charset="0"/>
              </a:rPr>
              <a:t>enw</a:t>
            </a:r>
            <a:endParaRPr lang="en-GB" sz="1600" dirty="0">
              <a:solidFill>
                <a:prstClr val="black"/>
              </a:solidFill>
              <a:latin typeface="Comic Sans MS" pitchFamily="66" charset="0"/>
            </a:endParaRPr>
          </a:p>
        </p:txBody>
      </p:sp>
      <p:sp>
        <p:nvSpPr>
          <p:cNvPr id="37" name="5-Point Star 36"/>
          <p:cNvSpPr/>
          <p:nvPr/>
        </p:nvSpPr>
        <p:spPr>
          <a:xfrm>
            <a:off x="2771775" y="2420938"/>
            <a:ext cx="431800" cy="409575"/>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0" name="5-Point Star 39"/>
          <p:cNvSpPr/>
          <p:nvPr/>
        </p:nvSpPr>
        <p:spPr>
          <a:xfrm>
            <a:off x="827088" y="2420938"/>
            <a:ext cx="431800" cy="409575"/>
          </a:xfrm>
          <a:prstGeom prst="star5">
            <a:avLst>
              <a:gd name="adj" fmla="val 15928"/>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1" name="5-Point Star 40"/>
          <p:cNvSpPr/>
          <p:nvPr/>
        </p:nvSpPr>
        <p:spPr>
          <a:xfrm>
            <a:off x="2771775" y="4149725"/>
            <a:ext cx="431800" cy="40957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2" name="5-Point Star 41"/>
          <p:cNvSpPr/>
          <p:nvPr/>
        </p:nvSpPr>
        <p:spPr>
          <a:xfrm>
            <a:off x="827088" y="4149725"/>
            <a:ext cx="431800" cy="40957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45" name="Oval 44"/>
          <p:cNvSpPr/>
          <p:nvPr/>
        </p:nvSpPr>
        <p:spPr>
          <a:xfrm>
            <a:off x="971550" y="1773238"/>
            <a:ext cx="1728788" cy="6985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dirty="0" err="1">
                <a:solidFill>
                  <a:prstClr val="black"/>
                </a:solidFill>
                <a:latin typeface="Comic Sans MS" pitchFamily="66" charset="0"/>
              </a:rPr>
              <a:t>Enw</a:t>
            </a:r>
            <a:r>
              <a:rPr lang="en-GB" dirty="0">
                <a:solidFill>
                  <a:prstClr val="black"/>
                </a:solidFill>
                <a:latin typeface="Comic Sans MS" pitchFamily="66" charset="0"/>
              </a:rPr>
              <a:t>?</a:t>
            </a:r>
          </a:p>
        </p:txBody>
      </p:sp>
      <p:sp>
        <p:nvSpPr>
          <p:cNvPr id="46" name="Oval 45"/>
          <p:cNvSpPr/>
          <p:nvPr/>
        </p:nvSpPr>
        <p:spPr>
          <a:xfrm>
            <a:off x="2987675" y="1773238"/>
            <a:ext cx="1584325" cy="7921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dirty="0" err="1">
                <a:solidFill>
                  <a:prstClr val="black"/>
                </a:solidFill>
                <a:latin typeface="Comic Sans MS" pitchFamily="66" charset="0"/>
              </a:rPr>
              <a:t>Oed</a:t>
            </a:r>
            <a:r>
              <a:rPr lang="en-GB" dirty="0">
                <a:solidFill>
                  <a:prstClr val="black"/>
                </a:solidFill>
                <a:latin typeface="Comic Sans MS" pitchFamily="66" charset="0"/>
              </a:rPr>
              <a:t>?</a:t>
            </a:r>
          </a:p>
        </p:txBody>
      </p:sp>
      <p:sp>
        <p:nvSpPr>
          <p:cNvPr id="47" name="Oval 46"/>
          <p:cNvSpPr/>
          <p:nvPr/>
        </p:nvSpPr>
        <p:spPr>
          <a:xfrm>
            <a:off x="4787900" y="1844675"/>
            <a:ext cx="1584325" cy="72072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dirty="0" err="1">
                <a:solidFill>
                  <a:prstClr val="black"/>
                </a:solidFill>
                <a:latin typeface="Comic Sans MS" pitchFamily="66" charset="0"/>
              </a:rPr>
              <a:t>Byw</a:t>
            </a:r>
            <a:r>
              <a:rPr lang="en-GB" dirty="0">
                <a:solidFill>
                  <a:prstClr val="black"/>
                </a:solidFill>
                <a:latin typeface="Comic Sans MS" pitchFamily="66" charset="0"/>
              </a:rPr>
              <a:t>?</a:t>
            </a:r>
          </a:p>
        </p:txBody>
      </p:sp>
      <p:sp>
        <p:nvSpPr>
          <p:cNvPr id="48" name="Oval 47"/>
          <p:cNvSpPr/>
          <p:nvPr/>
        </p:nvSpPr>
        <p:spPr>
          <a:xfrm>
            <a:off x="6588125" y="1773238"/>
            <a:ext cx="1584325" cy="7921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dirty="0" err="1">
                <a:solidFill>
                  <a:prstClr val="black"/>
                </a:solidFill>
                <a:latin typeface="Comic Sans MS" pitchFamily="66" charset="0"/>
              </a:rPr>
              <a:t>Ysgol</a:t>
            </a:r>
            <a:r>
              <a:rPr lang="en-GB" dirty="0">
                <a:solidFill>
                  <a:prstClr val="black"/>
                </a:solidFill>
                <a:latin typeface="Comic Sans MS" pitchFamily="66" charset="0"/>
              </a:rPr>
              <a:t>?</a:t>
            </a:r>
          </a:p>
        </p:txBody>
      </p:sp>
      <p:sp>
        <p:nvSpPr>
          <p:cNvPr id="49" name="Oval 48"/>
          <p:cNvSpPr/>
          <p:nvPr/>
        </p:nvSpPr>
        <p:spPr>
          <a:xfrm>
            <a:off x="6011863" y="2636838"/>
            <a:ext cx="1008062" cy="12747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600" dirty="0" err="1">
                <a:solidFill>
                  <a:prstClr val="black"/>
                </a:solidFill>
                <a:latin typeface="Comic Sans MS" pitchFamily="66" charset="0"/>
              </a:rPr>
              <a:t>Llygaid</a:t>
            </a:r>
            <a:r>
              <a:rPr lang="en-GB" sz="1600" dirty="0">
                <a:solidFill>
                  <a:prstClr val="black"/>
                </a:solidFill>
                <a:latin typeface="Comic Sans MS" pitchFamily="66" charset="0"/>
              </a:rPr>
              <a:t> / </a:t>
            </a:r>
            <a:r>
              <a:rPr lang="en-GB" sz="1600" dirty="0" err="1">
                <a:solidFill>
                  <a:prstClr val="black"/>
                </a:solidFill>
                <a:latin typeface="Comic Sans MS" pitchFamily="66" charset="0"/>
              </a:rPr>
              <a:t>gwallt</a:t>
            </a:r>
            <a:r>
              <a:rPr lang="en-GB" sz="1600" dirty="0">
                <a:solidFill>
                  <a:prstClr val="black"/>
                </a:solidFill>
                <a:latin typeface="Comic Sans MS" pitchFamily="66" charset="0"/>
              </a:rPr>
              <a:t>?</a:t>
            </a:r>
          </a:p>
        </p:txBody>
      </p:sp>
      <p:sp>
        <p:nvSpPr>
          <p:cNvPr id="50" name="Oval 49"/>
          <p:cNvSpPr/>
          <p:nvPr/>
        </p:nvSpPr>
        <p:spPr>
          <a:xfrm>
            <a:off x="6659563" y="3860800"/>
            <a:ext cx="1296987" cy="1008063"/>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700" dirty="0" err="1">
                <a:solidFill>
                  <a:prstClr val="black"/>
                </a:solidFill>
                <a:latin typeface="Comic Sans MS" pitchFamily="66" charset="0"/>
              </a:rPr>
              <a:t>Brawd</a:t>
            </a:r>
            <a:r>
              <a:rPr lang="en-GB" sz="1700" dirty="0">
                <a:solidFill>
                  <a:prstClr val="black"/>
                </a:solidFill>
                <a:latin typeface="Comic Sans MS" pitchFamily="66" charset="0"/>
              </a:rPr>
              <a:t> / </a:t>
            </a:r>
            <a:r>
              <a:rPr lang="en-GB" sz="1700" dirty="0" err="1">
                <a:solidFill>
                  <a:prstClr val="black"/>
                </a:solidFill>
                <a:latin typeface="Comic Sans MS" pitchFamily="66" charset="0"/>
              </a:rPr>
              <a:t>chwaer</a:t>
            </a:r>
            <a:endParaRPr lang="en-GB" sz="1700" dirty="0">
              <a:solidFill>
                <a:prstClr val="black"/>
              </a:solidFill>
              <a:latin typeface="Comic Sans MS" pitchFamily="66" charset="0"/>
            </a:endParaRPr>
          </a:p>
        </p:txBody>
      </p:sp>
      <p:sp>
        <p:nvSpPr>
          <p:cNvPr id="51" name="Oval 50"/>
          <p:cNvSpPr/>
          <p:nvPr/>
        </p:nvSpPr>
        <p:spPr>
          <a:xfrm>
            <a:off x="4932363" y="3789363"/>
            <a:ext cx="1584325" cy="10080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dirty="0" err="1">
                <a:solidFill>
                  <a:prstClr val="black"/>
                </a:solidFill>
                <a:latin typeface="Comic Sans MS" pitchFamily="66" charset="0"/>
              </a:rPr>
              <a:t>Hoffi</a:t>
            </a:r>
            <a:r>
              <a:rPr lang="en-GB" dirty="0">
                <a:solidFill>
                  <a:prstClr val="black"/>
                </a:solidFill>
                <a:latin typeface="Comic Sans MS" pitchFamily="66" charset="0"/>
              </a:rPr>
              <a:t> / </a:t>
            </a:r>
            <a:r>
              <a:rPr lang="en-GB" dirty="0" err="1">
                <a:solidFill>
                  <a:prstClr val="black"/>
                </a:solidFill>
                <a:latin typeface="Comic Sans MS" pitchFamily="66" charset="0"/>
              </a:rPr>
              <a:t>ddim</a:t>
            </a:r>
            <a:r>
              <a:rPr lang="en-GB" dirty="0">
                <a:solidFill>
                  <a:prstClr val="black"/>
                </a:solidFill>
                <a:latin typeface="Comic Sans MS" pitchFamily="66" charset="0"/>
              </a:rPr>
              <a:t> </a:t>
            </a:r>
            <a:r>
              <a:rPr lang="en-GB" dirty="0" err="1">
                <a:solidFill>
                  <a:prstClr val="black"/>
                </a:solidFill>
                <a:latin typeface="Comic Sans MS" pitchFamily="66" charset="0"/>
              </a:rPr>
              <a:t>yn</a:t>
            </a:r>
            <a:r>
              <a:rPr lang="en-GB" dirty="0">
                <a:solidFill>
                  <a:prstClr val="black"/>
                </a:solidFill>
                <a:latin typeface="Comic Sans MS" pitchFamily="66" charset="0"/>
              </a:rPr>
              <a:t> </a:t>
            </a:r>
            <a:r>
              <a:rPr lang="en-GB" dirty="0" err="1">
                <a:solidFill>
                  <a:prstClr val="black"/>
                </a:solidFill>
                <a:latin typeface="Comic Sans MS" pitchFamily="66" charset="0"/>
              </a:rPr>
              <a:t>hoffi</a:t>
            </a:r>
            <a:r>
              <a:rPr lang="en-GB" dirty="0">
                <a:solidFill>
                  <a:prstClr val="black"/>
                </a:solidFill>
                <a:latin typeface="Comic Sans MS" pitchFamily="66" charset="0"/>
              </a:rPr>
              <a:t>?</a:t>
            </a:r>
          </a:p>
        </p:txBody>
      </p:sp>
      <p:sp>
        <p:nvSpPr>
          <p:cNvPr id="52" name="Oval 51"/>
          <p:cNvSpPr/>
          <p:nvPr/>
        </p:nvSpPr>
        <p:spPr>
          <a:xfrm>
            <a:off x="3276600" y="3860800"/>
            <a:ext cx="1511300" cy="987425"/>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dirty="0" err="1">
                <a:solidFill>
                  <a:prstClr val="black"/>
                </a:solidFill>
                <a:latin typeface="Comic Sans MS" pitchFamily="66" charset="0"/>
              </a:rPr>
              <a:t>Anifail</a:t>
            </a:r>
            <a:r>
              <a:rPr lang="en-GB" dirty="0">
                <a:solidFill>
                  <a:prstClr val="black"/>
                </a:solidFill>
                <a:latin typeface="Comic Sans MS" pitchFamily="66" charset="0"/>
              </a:rPr>
              <a:t> </a:t>
            </a:r>
            <a:r>
              <a:rPr lang="en-GB" dirty="0" err="1">
                <a:solidFill>
                  <a:prstClr val="black"/>
                </a:solidFill>
                <a:latin typeface="Comic Sans MS" pitchFamily="66" charset="0"/>
              </a:rPr>
              <a:t>anwes</a:t>
            </a:r>
            <a:r>
              <a:rPr lang="en-GB" dirty="0">
                <a:solidFill>
                  <a:prstClr val="black"/>
                </a:solidFill>
                <a:latin typeface="Comic Sans MS" pitchFamily="66" charset="0"/>
              </a:rPr>
              <a:t>?</a:t>
            </a:r>
          </a:p>
        </p:txBody>
      </p:sp>
      <p:sp>
        <p:nvSpPr>
          <p:cNvPr id="53" name="Oval 52"/>
          <p:cNvSpPr/>
          <p:nvPr/>
        </p:nvSpPr>
        <p:spPr>
          <a:xfrm>
            <a:off x="827088" y="4652963"/>
            <a:ext cx="1223962" cy="1223962"/>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chorCtr="1"/>
          <a:lstStyle/>
          <a:p>
            <a:pPr algn="ctr" eaLnBrk="1" fontAlgn="auto" hangingPunct="1">
              <a:spcBef>
                <a:spcPts val="0"/>
              </a:spcBef>
              <a:spcAft>
                <a:spcPts val="0"/>
              </a:spcAft>
              <a:defRPr/>
            </a:pPr>
            <a:r>
              <a:rPr lang="en-GB" sz="1200" dirty="0" err="1">
                <a:solidFill>
                  <a:prstClr val="black"/>
                </a:solidFill>
                <a:latin typeface="Comic Sans MS" pitchFamily="66" charset="0"/>
              </a:rPr>
              <a:t>Penwythnos</a:t>
            </a:r>
            <a:r>
              <a:rPr lang="en-GB" sz="1200" dirty="0">
                <a:solidFill>
                  <a:prstClr val="black"/>
                </a:solidFill>
                <a:latin typeface="Comic Sans MS" pitchFamily="66" charset="0"/>
              </a:rPr>
              <a:t>?</a:t>
            </a:r>
          </a:p>
        </p:txBody>
      </p:sp>
      <p:sp>
        <p:nvSpPr>
          <p:cNvPr id="54" name="Up Arrow 53"/>
          <p:cNvSpPr/>
          <p:nvPr/>
        </p:nvSpPr>
        <p:spPr>
          <a:xfrm>
            <a:off x="1763713" y="1557338"/>
            <a:ext cx="144462" cy="287337"/>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5" name="Up Arrow 54"/>
          <p:cNvSpPr/>
          <p:nvPr/>
        </p:nvSpPr>
        <p:spPr>
          <a:xfrm>
            <a:off x="3563938" y="1628775"/>
            <a:ext cx="144462" cy="287338"/>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6" name="Up Arrow 55"/>
          <p:cNvSpPr/>
          <p:nvPr/>
        </p:nvSpPr>
        <p:spPr>
          <a:xfrm>
            <a:off x="4859338" y="1700213"/>
            <a:ext cx="144462" cy="36036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7" name="Up Arrow 56"/>
          <p:cNvSpPr/>
          <p:nvPr/>
        </p:nvSpPr>
        <p:spPr>
          <a:xfrm>
            <a:off x="6732588" y="1700213"/>
            <a:ext cx="142875" cy="36036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8" name="Right Arrow 57"/>
          <p:cNvSpPr/>
          <p:nvPr/>
        </p:nvSpPr>
        <p:spPr>
          <a:xfrm>
            <a:off x="6804025" y="3644900"/>
            <a:ext cx="360363" cy="144463"/>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59" name="Right Arrow 58"/>
          <p:cNvSpPr/>
          <p:nvPr/>
        </p:nvSpPr>
        <p:spPr>
          <a:xfrm>
            <a:off x="1763713" y="5589588"/>
            <a:ext cx="431800" cy="142875"/>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60" name="Down Arrow 59"/>
          <p:cNvSpPr/>
          <p:nvPr/>
        </p:nvSpPr>
        <p:spPr>
          <a:xfrm>
            <a:off x="4572000" y="4365625"/>
            <a:ext cx="144463" cy="50323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sp>
        <p:nvSpPr>
          <p:cNvPr id="61" name="Down Arrow 60"/>
          <p:cNvSpPr/>
          <p:nvPr/>
        </p:nvSpPr>
        <p:spPr>
          <a:xfrm>
            <a:off x="7740650" y="4508500"/>
            <a:ext cx="144463" cy="360363"/>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solidFill>
                <a:prstClr val="white"/>
              </a:solidFill>
            </a:endParaRPr>
          </a:p>
        </p:txBody>
      </p:sp>
      <p:sp>
        <p:nvSpPr>
          <p:cNvPr id="62" name="Down Arrow 61"/>
          <p:cNvSpPr/>
          <p:nvPr/>
        </p:nvSpPr>
        <p:spPr>
          <a:xfrm>
            <a:off x="6227763" y="4437063"/>
            <a:ext cx="144462" cy="43180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prstClr val="white"/>
              </a:solidFill>
            </a:endParaRPr>
          </a:p>
        </p:txBody>
      </p:sp>
      <p:pic>
        <p:nvPicPr>
          <p:cNvPr id="24612" name="Picture 42" descr="CSC-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4138" y="6113463"/>
            <a:ext cx="1439862" cy="74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3" name="Picture 62" descr="C:\Users\daviee5\AppData\Local\Microsoft\Windows\Temporary Internet Files\Content.IE5\137MIUFX\MP90040670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43888" y="2565400"/>
            <a:ext cx="900112"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4" name="Picture 63" descr="C:\Users\daviee5\AppData\Local\Microsoft\Windows\Temporary Internet Files\Content.IE5\30UVLV2V\MP90043873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31188" y="3357563"/>
            <a:ext cx="912812" cy="136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5" name="Picture 64" descr="C:\Users\daviee5\AppData\Local\Microsoft\Windows\Temporary Internet Files\Content.IE5\Q3FF0LC0\MP900439326[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027988" y="0"/>
            <a:ext cx="111601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6" name="Picture 66" descr="C:\Users\daviee5\AppData\Local\Microsoft\Windows\Temporary Internet Files\Content.IE5\30UVLV2V\MP900414038[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924300" y="0"/>
            <a:ext cx="1727200"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7" name="Picture 67" descr="C:\Users\daviee5\AppData\Local\Microsoft\Windows\Temporary Internet Files\Content.IE5\137MIUFX\MP900399510[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1042988"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8" name="Picture 68" descr="C:\Users\daviee5\AppData\Local\Microsoft\Windows\Temporary Internet Files\Content.IE5\30UVLV2V\MP900178656[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924300" y="6094413"/>
            <a:ext cx="1368425" cy="76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19" name="Picture 69" descr="C:\Users\daviee5\AppData\Local\Microsoft\Windows\Temporary Internet Files\Content.IE5\CCSCU2M3\MP900406561[1].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0" y="6092825"/>
            <a:ext cx="147637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20" name="Picture 70" descr="C:\Users\daviee5\AppData\Local\Microsoft\Windows\Temporary Internet Files\Content.IE5\CCSCU2M3\MP900426559[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0" y="2565400"/>
            <a:ext cx="75565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2900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rol 2"/>
          <p:cNvSpPr>
            <a:spLocks noChangeArrowheads="1" noChangeShapeType="1"/>
          </p:cNvSpPr>
          <p:nvPr/>
        </p:nvSpPr>
        <p:spPr bwMode="auto">
          <a:xfrm>
            <a:off x="3560763" y="1035050"/>
            <a:ext cx="2389187" cy="568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lvl1pPr>
              <a:spcBef>
                <a:spcPts val="400"/>
              </a:spcBef>
              <a:buClr>
                <a:schemeClr val="accent1"/>
              </a:buClr>
              <a:buSzPct val="68000"/>
              <a:buFont typeface="Wingdings 3" charset="2"/>
              <a:buChar char=""/>
              <a:defRPr sz="2700">
                <a:solidFill>
                  <a:schemeClr val="tx1"/>
                </a:solidFill>
                <a:latin typeface="Lucida Sans Unicode" charset="0"/>
              </a:defRPr>
            </a:lvl1pPr>
            <a:lvl2pPr marL="742950" indent="-285750">
              <a:spcBef>
                <a:spcPts val="325"/>
              </a:spcBef>
              <a:buClr>
                <a:schemeClr val="accent1"/>
              </a:buClr>
              <a:buFont typeface="Verdana" charset="0"/>
              <a:buChar char="◦"/>
              <a:defRPr sz="2300">
                <a:solidFill>
                  <a:schemeClr val="tx1"/>
                </a:solidFill>
                <a:latin typeface="Lucida Sans Unicode" charset="0"/>
              </a:defRPr>
            </a:lvl2pPr>
            <a:lvl3pPr marL="1143000" indent="-228600">
              <a:spcBef>
                <a:spcPts val="350"/>
              </a:spcBef>
              <a:buClr>
                <a:schemeClr val="accent2"/>
              </a:buClr>
              <a:buSzPct val="100000"/>
              <a:buFont typeface="Wingdings 2" charset="2"/>
              <a:buChar char=""/>
              <a:defRPr sz="2100">
                <a:solidFill>
                  <a:schemeClr val="tx1"/>
                </a:solidFill>
                <a:latin typeface="Lucida Sans Unicode" charset="0"/>
              </a:defRPr>
            </a:lvl3pPr>
            <a:lvl4pPr marL="1600200" indent="-228600">
              <a:spcBef>
                <a:spcPts val="350"/>
              </a:spcBef>
              <a:buClr>
                <a:schemeClr val="accent2"/>
              </a:buClr>
              <a:buFont typeface="Wingdings 2" charset="2"/>
              <a:buChar char=""/>
              <a:defRPr sz="1900">
                <a:solidFill>
                  <a:schemeClr val="tx1"/>
                </a:solidFill>
                <a:latin typeface="Lucida Sans Unicode" charset="0"/>
              </a:defRPr>
            </a:lvl4pPr>
            <a:lvl5pPr marL="2057400" indent="-228600">
              <a:spcBef>
                <a:spcPts val="350"/>
              </a:spcBef>
              <a:buClr>
                <a:schemeClr val="accent2"/>
              </a:buClr>
              <a:buFont typeface="Wingdings 2" charset="2"/>
              <a:buChar char=""/>
              <a:defRPr>
                <a:solidFill>
                  <a:schemeClr val="tx1"/>
                </a:solidFill>
                <a:latin typeface="Lucida Sans Unicode" charset="0"/>
              </a:defRPr>
            </a:lvl5pPr>
            <a:lvl6pPr marL="25146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6pPr>
            <a:lvl7pPr marL="29718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7pPr>
            <a:lvl8pPr marL="34290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8pPr>
            <a:lvl9pPr marL="38862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9pPr>
          </a:lstStyle>
          <a:p>
            <a:pPr eaLnBrk="1" hangingPunct="1">
              <a:spcBef>
                <a:spcPct val="0"/>
              </a:spcBef>
              <a:buClrTx/>
              <a:buSzTx/>
              <a:buFontTx/>
              <a:buNone/>
            </a:pPr>
            <a:endParaRPr lang="en-US" altLang="en-US" sz="1800">
              <a:solidFill>
                <a:srgbClr val="000000"/>
              </a:solidFill>
              <a:latin typeface="Arial" charset="0"/>
            </a:endParaRPr>
          </a:p>
        </p:txBody>
      </p:sp>
      <p:graphicFrame>
        <p:nvGraphicFramePr>
          <p:cNvPr id="7196" name="Group 28"/>
          <p:cNvGraphicFramePr>
            <a:graphicFrameLocks noGrp="1"/>
          </p:cNvGraphicFramePr>
          <p:nvPr/>
        </p:nvGraphicFramePr>
        <p:xfrm>
          <a:off x="2519363" y="404813"/>
          <a:ext cx="4265612" cy="5686426"/>
        </p:xfrm>
        <a:graphic>
          <a:graphicData uri="http://schemas.openxmlformats.org/drawingml/2006/table">
            <a:tbl>
              <a:tblPr/>
              <a:tblGrid>
                <a:gridCol w="4265612"/>
              </a:tblGrid>
              <a:tr h="2843213">
                <a:tc>
                  <a:txBody>
                    <a:bodyPr/>
                    <a:lstStyle>
                      <a:lvl1pPr>
                        <a:spcBef>
                          <a:spcPts val="400"/>
                        </a:spcBef>
                        <a:buClr>
                          <a:schemeClr val="accent1"/>
                        </a:buClr>
                        <a:buSzPct val="68000"/>
                        <a:buFont typeface="Wingdings 3" charset="2"/>
                        <a:defRPr sz="2300">
                          <a:solidFill>
                            <a:schemeClr val="tx1"/>
                          </a:solidFill>
                          <a:latin typeface="Lucida Sans Unicode" charset="0"/>
                        </a:defRPr>
                      </a:lvl1pPr>
                      <a:lvl2pPr marL="742950" indent="-285750">
                        <a:spcBef>
                          <a:spcPts val="325"/>
                        </a:spcBef>
                        <a:buClr>
                          <a:schemeClr val="accent1"/>
                        </a:buClr>
                        <a:buFont typeface="Verdana" charset="0"/>
                        <a:defRPr sz="2100">
                          <a:solidFill>
                            <a:schemeClr val="tx1"/>
                          </a:solidFill>
                          <a:latin typeface="Lucida Sans Unicode" charset="0"/>
                        </a:defRPr>
                      </a:lvl2pPr>
                      <a:lvl3pPr marL="1143000" indent="-228600">
                        <a:spcBef>
                          <a:spcPts val="350"/>
                        </a:spcBef>
                        <a:buClr>
                          <a:schemeClr val="accent2"/>
                        </a:buClr>
                        <a:buSzPct val="100000"/>
                        <a:buFont typeface="Wingdings 2" charset="2"/>
                        <a:defRPr sz="1900">
                          <a:solidFill>
                            <a:schemeClr val="tx1"/>
                          </a:solidFill>
                          <a:latin typeface="Lucida Sans Unicode" charset="0"/>
                        </a:defRPr>
                      </a:lvl3pPr>
                      <a:lvl4pPr marL="1600200" indent="-228600">
                        <a:spcBef>
                          <a:spcPts val="350"/>
                        </a:spcBef>
                        <a:buClr>
                          <a:schemeClr val="accent2"/>
                        </a:buClr>
                        <a:buFont typeface="Wingdings 2" charset="2"/>
                        <a:defRPr sz="1700">
                          <a:solidFill>
                            <a:schemeClr val="tx1"/>
                          </a:solidFill>
                          <a:latin typeface="Lucida Sans Unicode" charset="0"/>
                        </a:defRPr>
                      </a:lvl4pPr>
                      <a:lvl5pPr marL="2057400" indent="-228600">
                        <a:spcBef>
                          <a:spcPts val="350"/>
                        </a:spcBef>
                        <a:buClr>
                          <a:schemeClr val="accent2"/>
                        </a:buClr>
                        <a:buFont typeface="Wingdings 2" charset="2"/>
                        <a:defRPr sz="1600">
                          <a:solidFill>
                            <a:schemeClr val="tx1"/>
                          </a:solidFill>
                          <a:latin typeface="Lucida Sans Unicode" charset="0"/>
                        </a:defRPr>
                      </a:lvl5pPr>
                      <a:lvl6pPr marL="25146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6pPr>
                      <a:lvl7pPr marL="29718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7pPr>
                      <a:lvl8pPr marL="34290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8pPr>
                      <a:lvl9pPr marL="38862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x-none" sz="2100" b="1" i="0" u="none" strike="noStrike" cap="none" normalizeH="0" baseline="0">
                          <a:ln>
                            <a:noFill/>
                          </a:ln>
                          <a:solidFill>
                            <a:schemeClr val="tx1"/>
                          </a:solidFill>
                          <a:effectLst/>
                          <a:latin typeface="Arial" charset="0"/>
                          <a:ea typeface="Arial" charset="0"/>
                          <a:cs typeface="Arial" charset="0"/>
                        </a:rPr>
                        <a:t>        </a:t>
                      </a:r>
                      <a:r>
                        <a:rPr kumimoji="0" lang="en-GB" altLang="x-none" sz="2100" b="1" i="0" u="none" strike="noStrike" cap="none" normalizeH="0" baseline="0">
                          <a:ln>
                            <a:noFill/>
                          </a:ln>
                          <a:solidFill>
                            <a:schemeClr val="tx1"/>
                          </a:solidFill>
                          <a:effectLst/>
                          <a:latin typeface="Comic Sans MS" charset="0"/>
                          <a:ea typeface="Arial" charset="0"/>
                          <a:cs typeface="Arial" charset="0"/>
                        </a:rPr>
                        <a:t>Dw i’n gwisgo siorts.</a:t>
                      </a:r>
                      <a:endParaRPr kumimoji="0" lang="en-GB" altLang="x-none" sz="2100" b="0" i="0" u="none" strike="noStrike" cap="none" normalizeH="0" baseline="0">
                        <a:ln>
                          <a:noFill/>
                        </a:ln>
                        <a:solidFill>
                          <a:schemeClr val="tx1"/>
                        </a:solidFill>
                        <a:effectLst/>
                        <a:latin typeface="Comic Sans MS" charset="0"/>
                        <a:ea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x-none" sz="1400" b="0" i="0" u="none" strike="noStrike" cap="none" normalizeH="0" baseline="0">
                          <a:ln>
                            <a:noFill/>
                          </a:ln>
                          <a:solidFill>
                            <a:schemeClr val="tx1"/>
                          </a:solidFill>
                          <a:effectLst/>
                          <a:latin typeface="Lucida Sans Unicode" charset="0"/>
                          <a:ea typeface="Arial" charset="0"/>
                          <a:cs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x-none" sz="2100" b="1" i="0" u="none" strike="noStrike" cap="none" normalizeH="0" baseline="0">
                        <a:ln>
                          <a:noFill/>
                        </a:ln>
                        <a:solidFill>
                          <a:schemeClr val="tx1"/>
                        </a:solidFill>
                        <a:effectLst/>
                        <a:latin typeface="Arial" charset="0"/>
                        <a:ea typeface="Arial" charset="0"/>
                        <a:cs typeface="Arial" charset="0"/>
                      </a:endParaRPr>
                    </a:p>
                  </a:txBody>
                  <a:tcPr marL="68574" marR="68574" marT="34290" marB="34290" horzOverflow="overflow">
                    <a:lnL w="50800" cap="flat" cmpd="sng" algn="ctr">
                      <a:solidFill>
                        <a:srgbClr val="000000"/>
                      </a:solidFill>
                      <a:prstDash val="solid"/>
                      <a:round/>
                      <a:headEnd type="none" w="med" len="med"/>
                      <a:tailEnd type="none" w="med" len="med"/>
                    </a:lnL>
                    <a:lnR w="50800" cap="flat" cmpd="sng" algn="ctr">
                      <a:solidFill>
                        <a:srgbClr val="000000"/>
                      </a:solidFill>
                      <a:prstDash val="solid"/>
                      <a:round/>
                      <a:headEnd type="none" w="med" len="med"/>
                      <a:tailEnd type="none" w="med" len="med"/>
                    </a:lnR>
                    <a:lnT w="508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2843213">
                <a:tc>
                  <a:txBody>
                    <a:bodyPr/>
                    <a:lstStyle>
                      <a:lvl1pPr>
                        <a:spcBef>
                          <a:spcPts val="400"/>
                        </a:spcBef>
                        <a:buClr>
                          <a:schemeClr val="accent1"/>
                        </a:buClr>
                        <a:buSzPct val="68000"/>
                        <a:buFont typeface="Wingdings 3" charset="2"/>
                        <a:defRPr sz="2300">
                          <a:solidFill>
                            <a:schemeClr val="tx1"/>
                          </a:solidFill>
                          <a:latin typeface="Lucida Sans Unicode" charset="0"/>
                        </a:defRPr>
                      </a:lvl1pPr>
                      <a:lvl2pPr marL="742950" indent="-285750">
                        <a:spcBef>
                          <a:spcPts val="325"/>
                        </a:spcBef>
                        <a:buClr>
                          <a:schemeClr val="accent1"/>
                        </a:buClr>
                        <a:buFont typeface="Verdana" charset="0"/>
                        <a:defRPr sz="2100">
                          <a:solidFill>
                            <a:schemeClr val="tx1"/>
                          </a:solidFill>
                          <a:latin typeface="Lucida Sans Unicode" charset="0"/>
                        </a:defRPr>
                      </a:lvl2pPr>
                      <a:lvl3pPr marL="1143000" indent="-228600">
                        <a:spcBef>
                          <a:spcPts val="350"/>
                        </a:spcBef>
                        <a:buClr>
                          <a:schemeClr val="accent2"/>
                        </a:buClr>
                        <a:buSzPct val="100000"/>
                        <a:buFont typeface="Wingdings 2" charset="2"/>
                        <a:defRPr sz="1900">
                          <a:solidFill>
                            <a:schemeClr val="tx1"/>
                          </a:solidFill>
                          <a:latin typeface="Lucida Sans Unicode" charset="0"/>
                        </a:defRPr>
                      </a:lvl3pPr>
                      <a:lvl4pPr marL="1600200" indent="-228600">
                        <a:spcBef>
                          <a:spcPts val="350"/>
                        </a:spcBef>
                        <a:buClr>
                          <a:schemeClr val="accent2"/>
                        </a:buClr>
                        <a:buFont typeface="Wingdings 2" charset="2"/>
                        <a:defRPr sz="1700">
                          <a:solidFill>
                            <a:schemeClr val="tx1"/>
                          </a:solidFill>
                          <a:latin typeface="Lucida Sans Unicode" charset="0"/>
                        </a:defRPr>
                      </a:lvl4pPr>
                      <a:lvl5pPr marL="2057400" indent="-228600">
                        <a:spcBef>
                          <a:spcPts val="350"/>
                        </a:spcBef>
                        <a:buClr>
                          <a:schemeClr val="accent2"/>
                        </a:buClr>
                        <a:buFont typeface="Wingdings 2" charset="2"/>
                        <a:defRPr sz="1600">
                          <a:solidFill>
                            <a:schemeClr val="tx1"/>
                          </a:solidFill>
                          <a:latin typeface="Lucida Sans Unicode" charset="0"/>
                        </a:defRPr>
                      </a:lvl5pPr>
                      <a:lvl6pPr marL="25146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6pPr>
                      <a:lvl7pPr marL="29718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7pPr>
                      <a:lvl8pPr marL="34290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8pPr>
                      <a:lvl9pPr marL="3886200" indent="-228600" eaLnBrk="0" fontAlgn="base" hangingPunct="0">
                        <a:spcBef>
                          <a:spcPts val="350"/>
                        </a:spcBef>
                        <a:spcAft>
                          <a:spcPct val="0"/>
                        </a:spcAft>
                        <a:buClr>
                          <a:schemeClr val="accent2"/>
                        </a:buClr>
                        <a:buFont typeface="Wingdings 2" charset="2"/>
                        <a:defRPr sz="1600">
                          <a:solidFill>
                            <a:schemeClr val="tx1"/>
                          </a:solidFill>
                          <a:latin typeface="Lucida Sans Unicode"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x-none" sz="2100" b="1" i="0" u="none" strike="noStrike" cap="none" normalizeH="0" baseline="0">
                          <a:ln>
                            <a:noFill/>
                          </a:ln>
                          <a:solidFill>
                            <a:srgbClr val="000000"/>
                          </a:solidFill>
                          <a:effectLst/>
                          <a:latin typeface="Comic Sans MS" charset="0"/>
                          <a:ea typeface="Arial" charset="0"/>
                          <a:cs typeface="Arial" charset="0"/>
                        </a:rPr>
                        <a:t>Pwy sy’n gwisgo </a:t>
                      </a:r>
                      <a:r>
                        <a:rPr kumimoji="0" lang="en-GB" altLang="x-none" sz="1800" b="1" i="0" u="none" strike="noStrike" cap="none" normalizeH="0" baseline="0">
                          <a:ln>
                            <a:noFill/>
                          </a:ln>
                          <a:solidFill>
                            <a:schemeClr val="tx1"/>
                          </a:solidFill>
                          <a:effectLst/>
                          <a:latin typeface="Comic Sans MS" charset="0"/>
                          <a:ea typeface="Arial" charset="0"/>
                          <a:cs typeface="Arial" charset="0"/>
                        </a:rPr>
                        <a:t>sgert?</a:t>
                      </a:r>
                    </a:p>
                  </a:txBody>
                  <a:tcPr marL="68574" marR="68574" marT="34290" marB="34290" horzOverflow="overflow">
                    <a:lnL w="50800" cap="flat" cmpd="sng" algn="ctr">
                      <a:solidFill>
                        <a:srgbClr val="000000"/>
                      </a:solidFill>
                      <a:prstDash val="solid"/>
                      <a:round/>
                      <a:headEnd type="none" w="med" len="med"/>
                      <a:tailEnd type="none" w="med" len="med"/>
                    </a:lnL>
                    <a:lnR w="508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508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
        <p:nvSpPr>
          <p:cNvPr id="25611" name="Control 17"/>
          <p:cNvSpPr>
            <a:spLocks noChangeArrowheads="1" noChangeShapeType="1"/>
          </p:cNvSpPr>
          <p:nvPr/>
        </p:nvSpPr>
        <p:spPr bwMode="auto">
          <a:xfrm>
            <a:off x="4937125" y="1035050"/>
            <a:ext cx="2389188" cy="568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lvl1pPr>
              <a:spcBef>
                <a:spcPts val="400"/>
              </a:spcBef>
              <a:buClr>
                <a:schemeClr val="accent1"/>
              </a:buClr>
              <a:buSzPct val="68000"/>
              <a:buFont typeface="Wingdings 3" charset="2"/>
              <a:buChar char=""/>
              <a:defRPr sz="2700">
                <a:solidFill>
                  <a:schemeClr val="tx1"/>
                </a:solidFill>
                <a:latin typeface="Lucida Sans Unicode" charset="0"/>
              </a:defRPr>
            </a:lvl1pPr>
            <a:lvl2pPr marL="742950" indent="-285750">
              <a:spcBef>
                <a:spcPts val="325"/>
              </a:spcBef>
              <a:buClr>
                <a:schemeClr val="accent1"/>
              </a:buClr>
              <a:buFont typeface="Verdana" charset="0"/>
              <a:buChar char="◦"/>
              <a:defRPr sz="2300">
                <a:solidFill>
                  <a:schemeClr val="tx1"/>
                </a:solidFill>
                <a:latin typeface="Lucida Sans Unicode" charset="0"/>
              </a:defRPr>
            </a:lvl2pPr>
            <a:lvl3pPr marL="1143000" indent="-228600">
              <a:spcBef>
                <a:spcPts val="350"/>
              </a:spcBef>
              <a:buClr>
                <a:schemeClr val="accent2"/>
              </a:buClr>
              <a:buSzPct val="100000"/>
              <a:buFont typeface="Wingdings 2" charset="2"/>
              <a:buChar char=""/>
              <a:defRPr sz="2100">
                <a:solidFill>
                  <a:schemeClr val="tx1"/>
                </a:solidFill>
                <a:latin typeface="Lucida Sans Unicode" charset="0"/>
              </a:defRPr>
            </a:lvl3pPr>
            <a:lvl4pPr marL="1600200" indent="-228600">
              <a:spcBef>
                <a:spcPts val="350"/>
              </a:spcBef>
              <a:buClr>
                <a:schemeClr val="accent2"/>
              </a:buClr>
              <a:buFont typeface="Wingdings 2" charset="2"/>
              <a:buChar char=""/>
              <a:defRPr sz="1900">
                <a:solidFill>
                  <a:schemeClr val="tx1"/>
                </a:solidFill>
                <a:latin typeface="Lucida Sans Unicode" charset="0"/>
              </a:defRPr>
            </a:lvl4pPr>
            <a:lvl5pPr marL="2057400" indent="-228600">
              <a:spcBef>
                <a:spcPts val="350"/>
              </a:spcBef>
              <a:buClr>
                <a:schemeClr val="accent2"/>
              </a:buClr>
              <a:buFont typeface="Wingdings 2" charset="2"/>
              <a:buChar char=""/>
              <a:defRPr>
                <a:solidFill>
                  <a:schemeClr val="tx1"/>
                </a:solidFill>
                <a:latin typeface="Lucida Sans Unicode" charset="0"/>
              </a:defRPr>
            </a:lvl5pPr>
            <a:lvl6pPr marL="25146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6pPr>
            <a:lvl7pPr marL="29718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7pPr>
            <a:lvl8pPr marL="34290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8pPr>
            <a:lvl9pPr marL="38862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9pPr>
          </a:lstStyle>
          <a:p>
            <a:pPr eaLnBrk="1" hangingPunct="1">
              <a:spcBef>
                <a:spcPct val="0"/>
              </a:spcBef>
              <a:buClrTx/>
              <a:buSzTx/>
              <a:buFontTx/>
              <a:buNone/>
            </a:pPr>
            <a:endParaRPr lang="en-US" altLang="en-US" sz="1800">
              <a:solidFill>
                <a:srgbClr val="000000"/>
              </a:solidFill>
              <a:latin typeface="Arial" charset="0"/>
            </a:endParaRPr>
          </a:p>
        </p:txBody>
      </p:sp>
      <p:pic>
        <p:nvPicPr>
          <p:cNvPr id="25612" name="Picture 12" descr="bd07459_"/>
          <p:cNvPicPr preferRelativeResize="0">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46463" y="1125538"/>
            <a:ext cx="2251075" cy="187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pic>
      <p:pic>
        <p:nvPicPr>
          <p:cNvPr id="25613" name="Picture 13" descr="j0086638"/>
          <p:cNvPicPr preferRelativeResize="0">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68725" y="3857625"/>
            <a:ext cx="2143125" cy="180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pic>
    </p:spTree>
    <p:extLst>
      <p:ext uri="{BB962C8B-B14F-4D97-AF65-F5344CB8AC3E}">
        <p14:creationId xmlns:p14="http://schemas.microsoft.com/office/powerpoint/2010/main" val="15309810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192.JPG"/>
          <p:cNvPicPr>
            <a:picLocks noGrp="1" noChangeAspect="1"/>
          </p:cNvPicPr>
          <p:nvPr>
            <p:ph idx="1"/>
          </p:nvPr>
        </p:nvPicPr>
        <p:blipFill>
          <a:blip r:embed="rId2" cstate="print"/>
          <a:stretch>
            <a:fillRect/>
          </a:stretch>
        </p:blipFill>
        <p:spPr>
          <a:xfrm rot="5400000">
            <a:off x="1585425" y="1230999"/>
            <a:ext cx="6034616" cy="452596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11267" name="Picture 3"/>
          <p:cNvPicPr>
            <a:picLocks noGrp="1" noChangeAspect="1" noChangeArrowheads="1"/>
          </p:cNvPicPr>
          <p:nvPr>
            <p:ph idx="1"/>
          </p:nvPr>
        </p:nvPicPr>
        <p:blipFill>
          <a:blip r:embed="rId2" cstate="print"/>
          <a:srcRect l="15197" t="15991" r="30112" b="2869"/>
          <a:stretch>
            <a:fillRect/>
          </a:stretch>
        </p:blipFill>
        <p:spPr bwMode="auto">
          <a:xfrm>
            <a:off x="251520" y="260648"/>
            <a:ext cx="5125275" cy="4752528"/>
          </a:xfrm>
          <a:prstGeom prst="rect">
            <a:avLst/>
          </a:prstGeom>
          <a:ln w="88900" cap="sq" cmpd="thickThin">
            <a:solidFill>
              <a:srgbClr val="000000"/>
            </a:solidFill>
            <a:prstDash val="solid"/>
            <a:miter lim="800000"/>
          </a:ln>
          <a:effectLst>
            <a:innerShdw blurRad="76200">
              <a:srgbClr val="000000"/>
            </a:innerShdw>
          </a:effectLst>
        </p:spPr>
      </p:pic>
      <p:pic>
        <p:nvPicPr>
          <p:cNvPr id="9" name="Picture 2"/>
          <p:cNvPicPr>
            <a:picLocks noChangeAspect="1" noChangeArrowheads="1"/>
          </p:cNvPicPr>
          <p:nvPr/>
        </p:nvPicPr>
        <p:blipFill>
          <a:blip r:embed="rId3" cstate="print"/>
          <a:srcRect l="16191" t="19173" r="30112" b="41052"/>
          <a:stretch>
            <a:fillRect/>
          </a:stretch>
        </p:blipFill>
        <p:spPr bwMode="auto">
          <a:xfrm>
            <a:off x="4848511" y="4509120"/>
            <a:ext cx="4510581" cy="20882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unched Tape 1"/>
          <p:cNvSpPr/>
          <p:nvPr/>
        </p:nvSpPr>
        <p:spPr>
          <a:xfrm>
            <a:off x="755650" y="981075"/>
            <a:ext cx="7345363" cy="3095625"/>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4000" b="1" dirty="0"/>
              <a:t>‘Reading and writing float on a sea of talk’</a:t>
            </a:r>
          </a:p>
          <a:p>
            <a:pPr algn="r" eaLnBrk="1" fontAlgn="auto" hangingPunct="1">
              <a:spcBef>
                <a:spcPts val="0"/>
              </a:spcBef>
              <a:spcAft>
                <a:spcPts val="0"/>
              </a:spcAft>
              <a:defRPr/>
            </a:pPr>
            <a:r>
              <a:rPr lang="en-GB" sz="4000" b="1" dirty="0"/>
              <a:t>Nancy Martin</a:t>
            </a:r>
            <a:endParaRPr lang="cy-GB" sz="4000" b="1" dirty="0"/>
          </a:p>
        </p:txBody>
      </p:sp>
      <p:sp>
        <p:nvSpPr>
          <p:cNvPr id="28675" name="TextBox 2"/>
          <p:cNvSpPr txBox="1">
            <a:spLocks noChangeArrowheads="1"/>
          </p:cNvSpPr>
          <p:nvPr/>
        </p:nvSpPr>
        <p:spPr bwMode="auto">
          <a:xfrm>
            <a:off x="755650" y="4581525"/>
            <a:ext cx="799281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charset="2"/>
              <a:buChar char=""/>
              <a:defRPr sz="2700">
                <a:solidFill>
                  <a:schemeClr val="tx1"/>
                </a:solidFill>
                <a:latin typeface="Lucida Sans Unicode" charset="0"/>
              </a:defRPr>
            </a:lvl1pPr>
            <a:lvl2pPr marL="742950" indent="-285750">
              <a:spcBef>
                <a:spcPts val="325"/>
              </a:spcBef>
              <a:buClr>
                <a:schemeClr val="accent1"/>
              </a:buClr>
              <a:buFont typeface="Verdana" charset="0"/>
              <a:buChar char="◦"/>
              <a:defRPr sz="2300">
                <a:solidFill>
                  <a:schemeClr val="tx1"/>
                </a:solidFill>
                <a:latin typeface="Lucida Sans Unicode" charset="0"/>
              </a:defRPr>
            </a:lvl2pPr>
            <a:lvl3pPr marL="1143000" indent="-228600">
              <a:spcBef>
                <a:spcPts val="350"/>
              </a:spcBef>
              <a:buClr>
                <a:schemeClr val="accent2"/>
              </a:buClr>
              <a:buSzPct val="100000"/>
              <a:buFont typeface="Wingdings 2" charset="2"/>
              <a:buChar char=""/>
              <a:defRPr sz="2100">
                <a:solidFill>
                  <a:schemeClr val="tx1"/>
                </a:solidFill>
                <a:latin typeface="Lucida Sans Unicode" charset="0"/>
              </a:defRPr>
            </a:lvl3pPr>
            <a:lvl4pPr marL="1600200" indent="-228600">
              <a:spcBef>
                <a:spcPts val="350"/>
              </a:spcBef>
              <a:buClr>
                <a:schemeClr val="accent2"/>
              </a:buClr>
              <a:buFont typeface="Wingdings 2" charset="2"/>
              <a:buChar char=""/>
              <a:defRPr sz="1900">
                <a:solidFill>
                  <a:schemeClr val="tx1"/>
                </a:solidFill>
                <a:latin typeface="Lucida Sans Unicode" charset="0"/>
              </a:defRPr>
            </a:lvl4pPr>
            <a:lvl5pPr marL="2057400" indent="-228600">
              <a:spcBef>
                <a:spcPts val="350"/>
              </a:spcBef>
              <a:buClr>
                <a:schemeClr val="accent2"/>
              </a:buClr>
              <a:buFont typeface="Wingdings 2" charset="2"/>
              <a:buChar char=""/>
              <a:defRPr>
                <a:solidFill>
                  <a:schemeClr val="tx1"/>
                </a:solidFill>
                <a:latin typeface="Lucida Sans Unicode" charset="0"/>
              </a:defRPr>
            </a:lvl5pPr>
            <a:lvl6pPr marL="25146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6pPr>
            <a:lvl7pPr marL="29718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7pPr>
            <a:lvl8pPr marL="34290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8pPr>
            <a:lvl9pPr marL="3886200" indent="-228600" eaLnBrk="0" fontAlgn="base" hangingPunct="0">
              <a:spcBef>
                <a:spcPts val="350"/>
              </a:spcBef>
              <a:spcAft>
                <a:spcPct val="0"/>
              </a:spcAft>
              <a:buClr>
                <a:schemeClr val="accent2"/>
              </a:buClr>
              <a:buFont typeface="Wingdings 2" charset="2"/>
              <a:buChar char=""/>
              <a:defRPr>
                <a:solidFill>
                  <a:schemeClr val="tx1"/>
                </a:solidFill>
                <a:latin typeface="Lucida Sans Unicode" charset="0"/>
              </a:defRPr>
            </a:lvl9pPr>
          </a:lstStyle>
          <a:p>
            <a:pPr eaLnBrk="1" hangingPunct="1">
              <a:spcBef>
                <a:spcPct val="0"/>
              </a:spcBef>
              <a:buClrTx/>
              <a:buSzTx/>
              <a:buFontTx/>
              <a:buNone/>
            </a:pPr>
            <a:r>
              <a:rPr lang="en-GB" altLang="cy-GB" sz="2400" dirty="0" smtClean="0">
                <a:latin typeface="Myriad Pro" charset="0"/>
              </a:rPr>
              <a:t>Book: </a:t>
            </a:r>
            <a:r>
              <a:rPr lang="en-GB" altLang="cy-GB" sz="2400" dirty="0">
                <a:latin typeface="Myriad Pro" charset="0"/>
              </a:rPr>
              <a:t>Traditional Storytelling in the primary </a:t>
            </a:r>
            <a:r>
              <a:rPr lang="en-GB" altLang="cy-GB" sz="2400" dirty="0" smtClean="0">
                <a:latin typeface="Myriad Pro" charset="0"/>
              </a:rPr>
              <a:t>classroom</a:t>
            </a:r>
          </a:p>
          <a:p>
            <a:pPr eaLnBrk="1" hangingPunct="1">
              <a:spcBef>
                <a:spcPct val="0"/>
              </a:spcBef>
              <a:buClrTx/>
              <a:buSzTx/>
              <a:buFontTx/>
              <a:buNone/>
            </a:pPr>
            <a:r>
              <a:rPr lang="en-GB" altLang="cy-GB" sz="2400" dirty="0" smtClean="0">
                <a:latin typeface="Myriad Pro" charset="0"/>
              </a:rPr>
              <a:t> </a:t>
            </a:r>
            <a:endParaRPr lang="en-GB" altLang="cy-GB" sz="2400" dirty="0">
              <a:latin typeface="Myriad Pro" charset="0"/>
            </a:endParaRPr>
          </a:p>
          <a:p>
            <a:pPr eaLnBrk="1" hangingPunct="1">
              <a:spcBef>
                <a:spcPct val="0"/>
              </a:spcBef>
              <a:buClrTx/>
              <a:buSzTx/>
              <a:buFontTx/>
              <a:buNone/>
            </a:pPr>
            <a:r>
              <a:rPr lang="en-GB" altLang="cy-GB" sz="2400" dirty="0" smtClean="0">
                <a:latin typeface="Myriad Pro" charset="0"/>
              </a:rPr>
              <a:t>Library: </a:t>
            </a:r>
            <a:r>
              <a:rPr lang="en-GB" altLang="cy-GB" sz="2400" dirty="0">
                <a:latin typeface="Myriad Pro" charset="0"/>
              </a:rPr>
              <a:t>372.642 GRA</a:t>
            </a:r>
            <a:endParaRPr lang="cy-GB" altLang="cy-GB" sz="2400" dirty="0">
              <a:latin typeface="Myriad Pro" charset="0"/>
            </a:endParaRPr>
          </a:p>
        </p:txBody>
      </p:sp>
    </p:spTree>
    <p:extLst>
      <p:ext uri="{BB962C8B-B14F-4D97-AF65-F5344CB8AC3E}">
        <p14:creationId xmlns:p14="http://schemas.microsoft.com/office/powerpoint/2010/main" val="1795896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170" name="Picture 2"/>
          <p:cNvPicPr>
            <a:picLocks noGrp="1" noChangeAspect="1" noChangeArrowheads="1"/>
          </p:cNvPicPr>
          <p:nvPr>
            <p:ph idx="1"/>
          </p:nvPr>
        </p:nvPicPr>
        <p:blipFill>
          <a:blip r:embed="rId2" cstate="print"/>
          <a:srcRect l="15197" t="12809" r="30112" b="7641"/>
          <a:stretch>
            <a:fillRect/>
          </a:stretch>
        </p:blipFill>
        <p:spPr bwMode="auto">
          <a:xfrm>
            <a:off x="1259632" y="260648"/>
            <a:ext cx="6768752" cy="6153411"/>
          </a:xfrm>
          <a:prstGeom prst="rect">
            <a:avLst/>
          </a:prstGeom>
          <a:noFill/>
          <a:ln w="9525">
            <a:noFill/>
            <a:miter lim="800000"/>
            <a:headEnd/>
            <a:tailEnd/>
          </a:ln>
        </p:spPr>
      </p:pic>
      <p:sp>
        <p:nvSpPr>
          <p:cNvPr id="5" name="Oval 4"/>
          <p:cNvSpPr/>
          <p:nvPr/>
        </p:nvSpPr>
        <p:spPr>
          <a:xfrm>
            <a:off x="2195736" y="2852936"/>
            <a:ext cx="792088" cy="21602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endParaRPr lang="en-GB" dirty="0"/>
          </a:p>
        </p:txBody>
      </p:sp>
      <p:pic>
        <p:nvPicPr>
          <p:cNvPr id="8194" name="Picture 2"/>
          <p:cNvPicPr>
            <a:picLocks noGrp="1" noChangeAspect="1" noChangeArrowheads="1"/>
          </p:cNvPicPr>
          <p:nvPr>
            <p:ph idx="1"/>
          </p:nvPr>
        </p:nvPicPr>
        <p:blipFill>
          <a:blip r:embed="rId2" cstate="print"/>
          <a:srcRect l="16191" t="41447" r="31107" b="15596"/>
          <a:stretch>
            <a:fillRect/>
          </a:stretch>
        </p:blipFill>
        <p:spPr bwMode="auto">
          <a:xfrm>
            <a:off x="539552" y="1700808"/>
            <a:ext cx="8198244" cy="4176464"/>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Reading</a:t>
            </a:r>
            <a:endParaRPr lang="en-GB" dirty="0"/>
          </a:p>
        </p:txBody>
      </p:sp>
      <p:pic>
        <p:nvPicPr>
          <p:cNvPr id="307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140967"/>
            <a:ext cx="5083863" cy="3495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55198" y="3356992"/>
            <a:ext cx="2895638" cy="1551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1520" y="980728"/>
            <a:ext cx="3335314" cy="4152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22307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C:\DOCUME~1\SONIA\LOCALS~1\Temp\\msotw9_temp0.jpg"/>
          <p:cNvPicPr>
            <a:picLocks noChangeAspect="1" noChangeArrowheads="1"/>
          </p:cNvPicPr>
          <p:nvPr/>
        </p:nvPicPr>
        <p:blipFill>
          <a:blip r:embed="rId3" cstate="print">
            <a:extLst>
              <a:ext uri="{28A0092B-C50C-407E-A947-70E740481C1C}">
                <a14:useLocalDpi xmlns:a14="http://schemas.microsoft.com/office/drawing/2010/main" val="0"/>
              </a:ext>
            </a:extLst>
          </a:blip>
          <a:srcRect t="1244" r="2745"/>
          <a:stretch>
            <a:fillRect/>
          </a:stretch>
        </p:blipFill>
        <p:spPr bwMode="auto">
          <a:xfrm>
            <a:off x="2000250" y="0"/>
            <a:ext cx="51435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8114541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C:\DOCUME~1\SONIA\LOCALS~1\Temp\\msotw9_temp0.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t="2632" r="2969" b="1645"/>
          <a:stretch>
            <a:fillRect/>
          </a:stretch>
        </p:blipFill>
        <p:spPr bwMode="auto">
          <a:xfrm>
            <a:off x="2000250" y="0"/>
            <a:ext cx="51435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103468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Comic Sans MS" panose="030F0702030302020204" pitchFamily="66" charset="0"/>
              </a:rPr>
              <a:t>Y Pod-</a:t>
            </a:r>
            <a:r>
              <a:rPr lang="en-GB" dirty="0" err="1">
                <a:latin typeface="Comic Sans MS" panose="030F0702030302020204" pitchFamily="66" charset="0"/>
              </a:rPr>
              <a:t>antur</a:t>
            </a:r>
            <a:r>
              <a:rPr lang="en-GB" dirty="0">
                <a:latin typeface="Comic Sans MS" panose="030F0702030302020204" pitchFamily="66" charset="0"/>
              </a:rPr>
              <a:t> </a:t>
            </a:r>
            <a:r>
              <a:rPr lang="en-GB" dirty="0" err="1">
                <a:latin typeface="Comic Sans MS" panose="030F0702030302020204" pitchFamily="66" charset="0"/>
              </a:rPr>
              <a:t>Cymraeg</a:t>
            </a:r>
            <a:r>
              <a:rPr lang="en-GB" dirty="0">
                <a:latin typeface="Comic Sans MS" panose="030F0702030302020204" pitchFamily="66" charset="0"/>
              </a:rPr>
              <a:t> </a:t>
            </a:r>
          </a:p>
        </p:txBody>
      </p:sp>
      <p:sp>
        <p:nvSpPr>
          <p:cNvPr id="3" name="Content Placeholder 2"/>
          <p:cNvSpPr>
            <a:spLocks noGrp="1"/>
          </p:cNvSpPr>
          <p:nvPr>
            <p:ph idx="1"/>
          </p:nvPr>
        </p:nvSpPr>
        <p:spPr/>
        <p:txBody>
          <a:bodyPr/>
          <a:lstStyle/>
          <a:p>
            <a:r>
              <a:rPr lang="en-GB" dirty="0" smtClean="0">
                <a:hlinkClick r:id="rId3"/>
              </a:rPr>
              <a:t>Y Pod </a:t>
            </a:r>
            <a:r>
              <a:rPr lang="en-GB" dirty="0" err="1" smtClean="0">
                <a:hlinkClick r:id="rId3"/>
              </a:rPr>
              <a:t>Antur</a:t>
            </a:r>
            <a:r>
              <a:rPr lang="en-GB" dirty="0" smtClean="0">
                <a:hlinkClick r:id="rId3"/>
              </a:rPr>
              <a:t> </a:t>
            </a:r>
            <a:r>
              <a:rPr lang="en-GB" dirty="0" err="1" smtClean="0">
                <a:hlinkClick r:id="rId3"/>
              </a:rPr>
              <a:t>Cymraeg</a:t>
            </a:r>
            <a:endParaRPr lang="en-GB" dirty="0"/>
          </a:p>
        </p:txBody>
      </p:sp>
      <p:pic>
        <p:nvPicPr>
          <p:cNvPr id="9217" name="Picture 1" descr="C:\Users\Natalie\Desktop\Cymraeg\Llyfrau\pod antur.png"/>
          <p:cNvPicPr>
            <a:picLocks noChangeAspect="1" noChangeArrowheads="1"/>
          </p:cNvPicPr>
          <p:nvPr/>
        </p:nvPicPr>
        <p:blipFill>
          <a:blip r:embed="rId4" cstate="print"/>
          <a:srcRect/>
          <a:stretch>
            <a:fillRect/>
          </a:stretch>
        </p:blipFill>
        <p:spPr bwMode="auto">
          <a:xfrm>
            <a:off x="2051720" y="2420888"/>
            <a:ext cx="3888432" cy="3888432"/>
          </a:xfrm>
          <a:prstGeom prst="rect">
            <a:avLst/>
          </a:prstGeom>
          <a:noFill/>
        </p:spPr>
      </p:pic>
    </p:spTree>
    <p:extLst>
      <p:ext uri="{BB962C8B-B14F-4D97-AF65-F5344CB8AC3E}">
        <p14:creationId xmlns:p14="http://schemas.microsoft.com/office/powerpoint/2010/main" val="31069789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Comic Sans MS" panose="030F0702030302020204" pitchFamily="66" charset="0"/>
              </a:rPr>
              <a:t>QR codes for reading books</a:t>
            </a:r>
            <a:endParaRPr lang="en-GB" dirty="0">
              <a:latin typeface="Comic Sans MS" panose="030F0702030302020204" pitchFamily="66" charset="0"/>
            </a:endParaRPr>
          </a:p>
        </p:txBody>
      </p:sp>
      <p:sp>
        <p:nvSpPr>
          <p:cNvPr id="3" name="Content Placeholder 2"/>
          <p:cNvSpPr>
            <a:spLocks noGrp="1"/>
          </p:cNvSpPr>
          <p:nvPr>
            <p:ph idx="1"/>
          </p:nvPr>
        </p:nvSpPr>
        <p:spPr/>
        <p:txBody>
          <a:bodyPr/>
          <a:lstStyle/>
          <a:p>
            <a:r>
              <a:rPr lang="en-GB" dirty="0" smtClean="0">
                <a:hlinkClick r:id="rId3"/>
              </a:rPr>
              <a:t>CSCJES - Central South Consortium Joint Education Service</a:t>
            </a:r>
            <a:endParaRPr lang="en-GB" dirty="0"/>
          </a:p>
        </p:txBody>
      </p:sp>
      <p:pic>
        <p:nvPicPr>
          <p:cNvPr id="4" name="Picture 3" descr="C:\Users\gilbertsons\AppData\Local\Microsoft\Windows\Temporary Internet Files\Content.IE5\NUQTCR5C\qrcode.26166445.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67744" y="2276872"/>
            <a:ext cx="3995687" cy="3994484"/>
          </a:xfrm>
          <a:prstGeom prst="rect">
            <a:avLst/>
          </a:prstGeom>
          <a:noFill/>
          <a:ln>
            <a:noFill/>
          </a:ln>
        </p:spPr>
      </p:pic>
    </p:spTree>
    <p:extLst>
      <p:ext uri="{BB962C8B-B14F-4D97-AF65-F5344CB8AC3E}">
        <p14:creationId xmlns:p14="http://schemas.microsoft.com/office/powerpoint/2010/main" val="201066497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l="38322" t="70203" r="29723" b="13867"/>
          <a:stretch>
            <a:fillRect/>
          </a:stretch>
        </p:blipFill>
        <p:spPr bwMode="auto">
          <a:xfrm>
            <a:off x="134938" y="1125538"/>
            <a:ext cx="8836025" cy="2474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l="38322" t="50000" r="29723" b="45944"/>
          <a:stretch>
            <a:fillRect/>
          </a:stretch>
        </p:blipFill>
        <p:spPr bwMode="auto">
          <a:xfrm>
            <a:off x="179388" y="341313"/>
            <a:ext cx="8834437" cy="6302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39455" t="48164" r="32126" b="49603"/>
          <a:stretch>
            <a:fillRect/>
          </a:stretch>
        </p:blipFill>
        <p:spPr bwMode="auto">
          <a:xfrm>
            <a:off x="1163638" y="4149725"/>
            <a:ext cx="7605712" cy="334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9"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65404" t="45117" r="32159" b="51677"/>
          <a:stretch>
            <a:fillRect/>
          </a:stretch>
        </p:blipFill>
        <p:spPr bwMode="auto">
          <a:xfrm>
            <a:off x="539750" y="4002088"/>
            <a:ext cx="652463" cy="48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7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38950" t="63162" r="29723" b="31250"/>
          <a:stretch>
            <a:fillRect/>
          </a:stretch>
        </p:blipFill>
        <p:spPr bwMode="auto">
          <a:xfrm>
            <a:off x="468313" y="5608638"/>
            <a:ext cx="8502650" cy="852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71"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53568" t="61365" r="29723" b="36588"/>
          <a:stretch>
            <a:fillRect/>
          </a:stretch>
        </p:blipFill>
        <p:spPr bwMode="auto">
          <a:xfrm>
            <a:off x="530225" y="5341938"/>
            <a:ext cx="4905375" cy="338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7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39445" t="50397" r="46193" b="47372"/>
          <a:stretch>
            <a:fillRect/>
          </a:stretch>
        </p:blipFill>
        <p:spPr bwMode="auto">
          <a:xfrm>
            <a:off x="611188" y="4484688"/>
            <a:ext cx="3843337" cy="33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795963" y="1916113"/>
            <a:ext cx="1152525" cy="36036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7467141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nodeType="clickEffect">
                                  <p:stCondLst>
                                    <p:cond delay="0"/>
                                  </p:stCondLst>
                                  <p:childTnLst>
                                    <p:set>
                                      <p:cBhvr>
                                        <p:cTn id="6" dur="1" fill="hold">
                                          <p:stCondLst>
                                            <p:cond delay="0"/>
                                          </p:stCondLst>
                                        </p:cTn>
                                        <p:tgtEl>
                                          <p:spTgt spid="120834"/>
                                        </p:tgtEl>
                                        <p:attrNameLst>
                                          <p:attrName>style.visibility</p:attrName>
                                        </p:attrNameLst>
                                      </p:cBhvr>
                                      <p:to>
                                        <p:strVal val="visible"/>
                                      </p:to>
                                    </p:set>
                                    <p:anim calcmode="lin" valueType="num">
                                      <p:cBhvr>
                                        <p:cTn id="7" dur="500" fill="hold"/>
                                        <p:tgtEl>
                                          <p:spTgt spid="120834"/>
                                        </p:tgtEl>
                                        <p:attrNameLst>
                                          <p:attrName>ppt_w</p:attrName>
                                        </p:attrNameLst>
                                      </p:cBhvr>
                                      <p:tavLst>
                                        <p:tav tm="0">
                                          <p:val>
                                            <p:fltVal val="0"/>
                                          </p:val>
                                        </p:tav>
                                        <p:tav tm="100000">
                                          <p:val>
                                            <p:strVal val="#ppt_w"/>
                                          </p:val>
                                        </p:tav>
                                      </p:tavLst>
                                    </p:anim>
                                    <p:anim calcmode="lin" valueType="num">
                                      <p:cBhvr>
                                        <p:cTn id="8" dur="500" fill="hold"/>
                                        <p:tgtEl>
                                          <p:spTgt spid="120834"/>
                                        </p:tgtEl>
                                        <p:attrNameLst>
                                          <p:attrName>ppt_h</p:attrName>
                                        </p:attrNameLst>
                                      </p:cBhvr>
                                      <p:tavLst>
                                        <p:tav tm="0">
                                          <p:val>
                                            <p:fltVal val="0"/>
                                          </p:val>
                                        </p:tav>
                                        <p:tav tm="100000">
                                          <p:val>
                                            <p:strVal val="#ppt_h"/>
                                          </p:val>
                                        </p:tav>
                                      </p:tavLst>
                                    </p:anim>
                                    <p:animEffect transition="in" filter="fade">
                                      <p:cBhvr>
                                        <p:cTn id="9" dur="500"/>
                                        <p:tgtEl>
                                          <p:spTgt spid="120834"/>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5" name="Content Placeholder 4"/>
          <p:cNvSpPr>
            <a:spLocks noGrp="1"/>
          </p:cNvSpPr>
          <p:nvPr>
            <p:ph idx="1"/>
          </p:nvPr>
        </p:nvSpPr>
        <p:spPr/>
        <p:txBody>
          <a:bodyPr/>
          <a:lstStyle/>
          <a:p>
            <a:endParaRPr lang="en-GB"/>
          </a:p>
        </p:txBody>
      </p:sp>
      <p:pic>
        <p:nvPicPr>
          <p:cNvPr id="13315" name="Picture 3"/>
          <p:cNvPicPr>
            <a:picLocks noChangeAspect="1" noChangeArrowheads="1"/>
          </p:cNvPicPr>
          <p:nvPr/>
        </p:nvPicPr>
        <p:blipFill>
          <a:blip r:embed="rId2" cstate="print"/>
          <a:srcRect l="16200" t="12960" r="30701" b="4241"/>
          <a:stretch>
            <a:fillRect/>
          </a:stretch>
        </p:blipFill>
        <p:spPr bwMode="auto">
          <a:xfrm>
            <a:off x="683568" y="260648"/>
            <a:ext cx="6588224" cy="6420727"/>
          </a:xfrm>
          <a:prstGeom prst="rect">
            <a:avLst/>
          </a:prstGeom>
          <a:noFill/>
          <a:ln w="9525">
            <a:noFill/>
            <a:miter lim="800000"/>
            <a:headEnd/>
            <a:tailEnd/>
          </a:ln>
        </p:spPr>
      </p:pic>
      <p:sp>
        <p:nvSpPr>
          <p:cNvPr id="8" name="Right Arrow 7"/>
          <p:cNvSpPr/>
          <p:nvPr/>
        </p:nvSpPr>
        <p:spPr>
          <a:xfrm flipH="1">
            <a:off x="3563888" y="116632"/>
            <a:ext cx="648072" cy="69269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Writing</a:t>
            </a:r>
            <a:endParaRPr lang="en-GB" dirty="0"/>
          </a:p>
        </p:txBody>
      </p:sp>
      <p:pic>
        <p:nvPicPr>
          <p:cNvPr id="410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48800" y="1412776"/>
            <a:ext cx="3024336" cy="42847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idx="1"/>
          </p:nvPr>
        </p:nvSpPr>
        <p:spPr/>
        <p:txBody>
          <a:bodyPr/>
          <a:lstStyle/>
          <a:p>
            <a:endParaRPr lang="en-GB" dirty="0"/>
          </a:p>
        </p:txBody>
      </p:sp>
      <p:pic>
        <p:nvPicPr>
          <p:cNvPr id="4103"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5270" y="2435908"/>
            <a:ext cx="3888730" cy="32806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18264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p:cNvPicPr>
            <a:picLocks noGrp="1" noChangeAspect="1" noChangeArrowheads="1"/>
          </p:cNvPicPr>
          <p:nvPr>
            <p:ph idx="1"/>
          </p:nvPr>
        </p:nvPicPr>
        <p:blipFill>
          <a:blip r:embed="rId2" cstate="print"/>
          <a:srcRect l="15256" t="12296" r="30880" b="9081"/>
          <a:stretch>
            <a:fillRect/>
          </a:stretch>
        </p:blipFill>
        <p:spPr bwMode="auto">
          <a:xfrm>
            <a:off x="467543" y="260648"/>
            <a:ext cx="6867071" cy="6264696"/>
          </a:xfrm>
          <a:prstGeom prst="rect">
            <a:avLst/>
          </a:prstGeom>
          <a:noFill/>
          <a:ln w="9525">
            <a:noFill/>
            <a:miter lim="800000"/>
            <a:headEnd/>
            <a:tailEnd/>
          </a:ln>
        </p:spPr>
      </p:pic>
      <p:sp>
        <p:nvSpPr>
          <p:cNvPr id="5" name="Rectangle 4"/>
          <p:cNvSpPr/>
          <p:nvPr/>
        </p:nvSpPr>
        <p:spPr>
          <a:xfrm>
            <a:off x="3995936" y="1700808"/>
            <a:ext cx="2736304" cy="144016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42" name="Picture 2"/>
          <p:cNvPicPr>
            <a:picLocks noGrp="1" noChangeAspect="1" noChangeArrowheads="1"/>
          </p:cNvPicPr>
          <p:nvPr>
            <p:ph idx="1"/>
          </p:nvPr>
        </p:nvPicPr>
        <p:blipFill>
          <a:blip r:embed="rId2" cstate="print"/>
          <a:srcRect l="15256" t="24392" r="29935" b="28737"/>
          <a:stretch>
            <a:fillRect/>
          </a:stretch>
        </p:blipFill>
        <p:spPr bwMode="auto">
          <a:xfrm>
            <a:off x="467544" y="1268760"/>
            <a:ext cx="7814029" cy="4176464"/>
          </a:xfrm>
          <a:prstGeom prst="rect">
            <a:avLst/>
          </a:prstGeom>
          <a:noFill/>
          <a:ln w="9525">
            <a:noFill/>
            <a:miter lim="800000"/>
            <a:headEnd/>
            <a:tailEnd/>
          </a:ln>
        </p:spPr>
      </p:pic>
      <p:sp>
        <p:nvSpPr>
          <p:cNvPr id="5" name="Rectangle 4"/>
          <p:cNvSpPr/>
          <p:nvPr/>
        </p:nvSpPr>
        <p:spPr>
          <a:xfrm>
            <a:off x="4427984" y="2060848"/>
            <a:ext cx="3096344" cy="115212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Content Placeholder 5">
            <a:hlinkClick r:id="rId3"/>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1449388" y="1790700"/>
            <a:ext cx="6245225" cy="3906838"/>
          </a:xfrm>
        </p:spPr>
      </p:pic>
      <p:sp>
        <p:nvSpPr>
          <p:cNvPr id="4301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pPr eaLnBrk="1" hangingPunct="1"/>
            <a:endParaRPr lang="en-GB" altLang="en-US"/>
          </a:p>
        </p:txBody>
      </p:sp>
      <p:pic>
        <p:nvPicPr>
          <p:cNvPr id="43013" name="Picture 44" descr="Seren"/>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19925" y="2060575"/>
            <a:ext cx="430213" cy="45561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3014" name="Rectangle 3"/>
          <p:cNvSpPr>
            <a:spLocks noChangeArrowheads="1"/>
          </p:cNvSpPr>
          <p:nvPr/>
        </p:nvSpPr>
        <p:spPr bwMode="auto">
          <a:xfrm>
            <a:off x="1331913" y="371475"/>
            <a:ext cx="3476625" cy="1046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a:defRPr>
                <a:solidFill>
                  <a:schemeClr val="tx1"/>
                </a:solidFill>
                <a:latin typeface="Lucida Sans Unicode" charset="0"/>
                <a:ea typeface="Arial" charset="0"/>
                <a:cs typeface="Arial" charset="0"/>
              </a:defRPr>
            </a:lvl1pPr>
            <a:lvl2pPr marL="742950" indent="-285750">
              <a:defRPr>
                <a:solidFill>
                  <a:schemeClr val="tx1"/>
                </a:solidFill>
                <a:latin typeface="Lucida Sans Unicode" charset="0"/>
                <a:ea typeface="Arial" charset="0"/>
                <a:cs typeface="Arial" charset="0"/>
              </a:defRPr>
            </a:lvl2pPr>
            <a:lvl3pPr marL="1143000" indent="-228600">
              <a:defRPr>
                <a:solidFill>
                  <a:schemeClr val="tx1"/>
                </a:solidFill>
                <a:latin typeface="Lucida Sans Unicode" charset="0"/>
                <a:ea typeface="Arial" charset="0"/>
                <a:cs typeface="Arial" charset="0"/>
              </a:defRPr>
            </a:lvl3pPr>
            <a:lvl4pPr marL="1600200" indent="-228600">
              <a:defRPr>
                <a:solidFill>
                  <a:schemeClr val="tx1"/>
                </a:solidFill>
                <a:latin typeface="Lucida Sans Unicode" charset="0"/>
                <a:ea typeface="Arial" charset="0"/>
                <a:cs typeface="Arial" charset="0"/>
              </a:defRPr>
            </a:lvl4pPr>
            <a:lvl5pPr marL="2057400" indent="-228600">
              <a:defRPr>
                <a:solidFill>
                  <a:schemeClr val="tx1"/>
                </a:solidFill>
                <a:latin typeface="Lucida Sans Unicode" charset="0"/>
                <a:ea typeface="Arial" charset="0"/>
                <a:cs typeface="Arial" charset="0"/>
              </a:defRPr>
            </a:lvl5pPr>
            <a:lvl6pPr marL="2514600" indent="-228600" eaLnBrk="0" fontAlgn="base" hangingPunct="0">
              <a:spcBef>
                <a:spcPct val="0"/>
              </a:spcBef>
              <a:spcAft>
                <a:spcPct val="0"/>
              </a:spcAft>
              <a:defRPr>
                <a:solidFill>
                  <a:schemeClr val="tx1"/>
                </a:solidFill>
                <a:latin typeface="Lucida Sans Unicode" charset="0"/>
                <a:ea typeface="Arial" charset="0"/>
                <a:cs typeface="Arial" charset="0"/>
              </a:defRPr>
            </a:lvl6pPr>
            <a:lvl7pPr marL="2971800" indent="-228600" eaLnBrk="0" fontAlgn="base" hangingPunct="0">
              <a:spcBef>
                <a:spcPct val="0"/>
              </a:spcBef>
              <a:spcAft>
                <a:spcPct val="0"/>
              </a:spcAft>
              <a:defRPr>
                <a:solidFill>
                  <a:schemeClr val="tx1"/>
                </a:solidFill>
                <a:latin typeface="Lucida Sans Unicode" charset="0"/>
                <a:ea typeface="Arial" charset="0"/>
                <a:cs typeface="Arial" charset="0"/>
              </a:defRPr>
            </a:lvl7pPr>
            <a:lvl8pPr marL="3429000" indent="-228600" eaLnBrk="0" fontAlgn="base" hangingPunct="0">
              <a:spcBef>
                <a:spcPct val="0"/>
              </a:spcBef>
              <a:spcAft>
                <a:spcPct val="0"/>
              </a:spcAft>
              <a:defRPr>
                <a:solidFill>
                  <a:schemeClr val="tx1"/>
                </a:solidFill>
                <a:latin typeface="Lucida Sans Unicode" charset="0"/>
                <a:ea typeface="Arial" charset="0"/>
                <a:cs typeface="Arial" charset="0"/>
              </a:defRPr>
            </a:lvl8pPr>
            <a:lvl9pPr marL="3886200" indent="-228600" eaLnBrk="0" fontAlgn="base" hangingPunct="0">
              <a:spcBef>
                <a:spcPct val="0"/>
              </a:spcBef>
              <a:spcAft>
                <a:spcPct val="0"/>
              </a:spcAft>
              <a:defRPr>
                <a:solidFill>
                  <a:schemeClr val="tx1"/>
                </a:solidFill>
                <a:latin typeface="Lucida Sans Unicode" charset="0"/>
                <a:ea typeface="Arial" charset="0"/>
                <a:cs typeface="Arial" charset="0"/>
              </a:defRPr>
            </a:lvl9pPr>
          </a:lstStyle>
          <a:p>
            <a:r>
              <a:rPr lang="en-US" altLang="en-US" sz="4400" b="1">
                <a:latin typeface="Arial" charset="0"/>
                <a:ea typeface="Times New Roman" charset="0"/>
                <a:cs typeface="Times New Roman" charset="0"/>
              </a:rPr>
              <a:t>Cerdyn post</a:t>
            </a:r>
            <a:endParaRPr lang="en-GB" altLang="en-US" sz="4400">
              <a:latin typeface="Arial" charset="0"/>
            </a:endParaRPr>
          </a:p>
          <a:p>
            <a:endParaRPr lang="en-GB" altLang="en-US"/>
          </a:p>
        </p:txBody>
      </p:sp>
    </p:spTree>
    <p:extLst>
      <p:ext uri="{BB962C8B-B14F-4D97-AF65-F5344CB8AC3E}">
        <p14:creationId xmlns:p14="http://schemas.microsoft.com/office/powerpoint/2010/main" val="10386106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198.JPG"/>
          <p:cNvPicPr>
            <a:picLocks noGrp="1" noChangeAspect="1"/>
          </p:cNvPicPr>
          <p:nvPr>
            <p:ph idx="1"/>
          </p:nvPr>
        </p:nvPicPr>
        <p:blipFill>
          <a:blip r:embed="rId2" cstate="print"/>
          <a:srcRect t="8634"/>
          <a:stretch>
            <a:fillRect/>
          </a:stretch>
        </p:blipFill>
        <p:spPr>
          <a:xfrm rot="5400000">
            <a:off x="1530432" y="1213984"/>
            <a:ext cx="6515184" cy="4464496"/>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IMG_2187.JPG"/>
          <p:cNvPicPr>
            <a:picLocks noGrp="1" noChangeAspect="1"/>
          </p:cNvPicPr>
          <p:nvPr>
            <p:ph idx="1"/>
          </p:nvPr>
        </p:nvPicPr>
        <p:blipFill>
          <a:blip r:embed="rId2" cstate="print"/>
          <a:srcRect t="9195"/>
          <a:stretch>
            <a:fillRect/>
          </a:stretch>
        </p:blipFill>
        <p:spPr>
          <a:xfrm>
            <a:off x="179512" y="620688"/>
            <a:ext cx="8775861" cy="597666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188.JPG"/>
          <p:cNvPicPr>
            <a:picLocks noGrp="1" noChangeAspect="1"/>
          </p:cNvPicPr>
          <p:nvPr>
            <p:ph idx="1"/>
          </p:nvPr>
        </p:nvPicPr>
        <p:blipFill>
          <a:blip r:embed="rId2" cstate="print"/>
          <a:stretch>
            <a:fillRect/>
          </a:stretch>
        </p:blipFill>
        <p:spPr>
          <a:xfrm>
            <a:off x="467543" y="332656"/>
            <a:ext cx="8160907" cy="612068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195.JPG"/>
          <p:cNvPicPr>
            <a:picLocks noGrp="1" noChangeAspect="1"/>
          </p:cNvPicPr>
          <p:nvPr>
            <p:ph idx="1"/>
          </p:nvPr>
        </p:nvPicPr>
        <p:blipFill>
          <a:blip r:embed="rId2" cstate="print"/>
          <a:stretch>
            <a:fillRect/>
          </a:stretch>
        </p:blipFill>
        <p:spPr>
          <a:xfrm>
            <a:off x="457200" y="274638"/>
            <a:ext cx="8238264" cy="6178698"/>
          </a:xfrm>
        </p:spPr>
      </p:pic>
      <p:sp>
        <p:nvSpPr>
          <p:cNvPr id="3" name="Title 2"/>
          <p:cNvSpPr>
            <a:spLocks noGrp="1"/>
          </p:cNvSpPr>
          <p:nvPr>
            <p:ph type="title"/>
          </p:nvPr>
        </p:nvSpPr>
        <p:spPr/>
        <p:txBody>
          <a:bodyPr/>
          <a:lstStyle/>
          <a:p>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196.JPG"/>
          <p:cNvPicPr>
            <a:picLocks noGrp="1" noChangeAspect="1"/>
          </p:cNvPicPr>
          <p:nvPr>
            <p:ph idx="1"/>
          </p:nvPr>
        </p:nvPicPr>
        <p:blipFill>
          <a:blip r:embed="rId2" cstate="print"/>
          <a:stretch>
            <a:fillRect/>
          </a:stretch>
        </p:blipFill>
        <p:spPr>
          <a:xfrm rot="5400000">
            <a:off x="1451653" y="1145365"/>
            <a:ext cx="6528725" cy="4896544"/>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196.JPG"/>
          <p:cNvPicPr>
            <a:picLocks noGrp="1" noChangeAspect="1"/>
          </p:cNvPicPr>
          <p:nvPr>
            <p:ph idx="1"/>
          </p:nvPr>
        </p:nvPicPr>
        <p:blipFill>
          <a:blip r:embed="rId2" cstate="print"/>
          <a:stretch>
            <a:fillRect/>
          </a:stretch>
        </p:blipFill>
        <p:spPr>
          <a:xfrm rot="5400000">
            <a:off x="-1056625" y="-2967711"/>
            <a:ext cx="11041227" cy="8280920"/>
          </a:xfrm>
        </p:spPr>
      </p:pic>
    </p:spTree>
    <p:extLst>
      <p:ext uri="{BB962C8B-B14F-4D97-AF65-F5344CB8AC3E}">
        <p14:creationId xmlns:p14="http://schemas.microsoft.com/office/powerpoint/2010/main" val="4930228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200.JPG"/>
          <p:cNvPicPr>
            <a:picLocks noGrp="1" noChangeAspect="1"/>
          </p:cNvPicPr>
          <p:nvPr>
            <p:ph idx="1"/>
          </p:nvPr>
        </p:nvPicPr>
        <p:blipFill>
          <a:blip r:embed="rId2" cstate="print"/>
          <a:stretch>
            <a:fillRect/>
          </a:stretch>
        </p:blipFill>
        <p:spPr>
          <a:xfrm rot="5400000">
            <a:off x="990480" y="941492"/>
            <a:ext cx="6761724" cy="5071293"/>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207.JPG"/>
          <p:cNvPicPr>
            <a:picLocks noGrp="1" noChangeAspect="1"/>
          </p:cNvPicPr>
          <p:nvPr>
            <p:ph idx="1"/>
          </p:nvPr>
        </p:nvPicPr>
        <p:blipFill>
          <a:blip r:embed="rId2" cstate="print"/>
          <a:stretch>
            <a:fillRect/>
          </a:stretch>
        </p:blipFill>
        <p:spPr>
          <a:xfrm>
            <a:off x="179512" y="188640"/>
            <a:ext cx="8568952" cy="6426714"/>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normAutofit/>
          </a:bodyPr>
          <a:lstStyle/>
          <a:p>
            <a:r>
              <a:rPr lang="en-GB" sz="3600" dirty="0" smtClean="0"/>
              <a:t>Moving learners from level 3 to level 4</a:t>
            </a:r>
            <a:endParaRPr lang="en-GB" sz="3600" dirty="0"/>
          </a:p>
        </p:txBody>
      </p:sp>
      <p:sp>
        <p:nvSpPr>
          <p:cNvPr id="3" name="Content Placeholder 2"/>
          <p:cNvSpPr>
            <a:spLocks noGrp="1"/>
          </p:cNvSpPr>
          <p:nvPr>
            <p:ph idx="1"/>
          </p:nvPr>
        </p:nvSpPr>
        <p:spPr/>
        <p:txBody>
          <a:bodyPr/>
          <a:lstStyle/>
          <a:p>
            <a:r>
              <a:rPr lang="en-GB" dirty="0" smtClean="0">
                <a:hlinkClick r:id="rId3"/>
              </a:rPr>
              <a:t>Resource WJEC Educational Resources Website</a:t>
            </a:r>
            <a:endParaRPr lang="en-GB" dirty="0"/>
          </a:p>
        </p:txBody>
      </p:sp>
      <p:sp>
        <p:nvSpPr>
          <p:cNvPr id="4" name="Rectangle 3"/>
          <p:cNvSpPr/>
          <p:nvPr/>
        </p:nvSpPr>
        <p:spPr>
          <a:xfrm>
            <a:off x="899592" y="2132856"/>
            <a:ext cx="7848872" cy="3970318"/>
          </a:xfrm>
          <a:prstGeom prst="rect">
            <a:avLst/>
          </a:prstGeom>
        </p:spPr>
        <p:txBody>
          <a:bodyPr wrap="square">
            <a:spAutoFit/>
          </a:bodyPr>
          <a:lstStyle/>
          <a:p>
            <a:r>
              <a:rPr lang="en-GB" sz="2800" dirty="0"/>
              <a:t>Part 1 contains seven exemplary teaching units:</a:t>
            </a:r>
          </a:p>
          <a:p>
            <a:r>
              <a:rPr lang="en-GB" sz="2800" b="1" dirty="0"/>
              <a:t>■ </a:t>
            </a:r>
            <a:r>
              <a:rPr lang="en-GB" sz="2800" dirty="0"/>
              <a:t>Role play</a:t>
            </a:r>
          </a:p>
          <a:p>
            <a:r>
              <a:rPr lang="en-GB" sz="2800" b="1" dirty="0"/>
              <a:t>■ </a:t>
            </a:r>
            <a:r>
              <a:rPr lang="en-GB" sz="2800" dirty="0"/>
              <a:t>Describing a friend</a:t>
            </a:r>
          </a:p>
          <a:p>
            <a:r>
              <a:rPr lang="en-GB" sz="2800" b="1" dirty="0"/>
              <a:t>■ </a:t>
            </a:r>
            <a:r>
              <a:rPr lang="en-GB" sz="2800" dirty="0"/>
              <a:t>Personal news</a:t>
            </a:r>
          </a:p>
          <a:p>
            <a:r>
              <a:rPr lang="en-GB" sz="2800" b="1" dirty="0"/>
              <a:t>■ </a:t>
            </a:r>
            <a:r>
              <a:rPr lang="en-GB" sz="2800" dirty="0"/>
              <a:t>Personal profile</a:t>
            </a:r>
          </a:p>
          <a:p>
            <a:r>
              <a:rPr lang="en-GB" sz="2800" b="1" dirty="0"/>
              <a:t>■ </a:t>
            </a:r>
            <a:r>
              <a:rPr lang="en-GB" sz="2800" dirty="0"/>
              <a:t>Responding to a poem</a:t>
            </a:r>
          </a:p>
          <a:p>
            <a:r>
              <a:rPr lang="en-GB" sz="2800" b="1" dirty="0"/>
              <a:t>■ </a:t>
            </a:r>
            <a:r>
              <a:rPr lang="en-GB" sz="2800" dirty="0"/>
              <a:t>Discussing a book</a:t>
            </a:r>
          </a:p>
          <a:p>
            <a:r>
              <a:rPr lang="en-GB" sz="2800" b="1" dirty="0"/>
              <a:t>■ </a:t>
            </a:r>
            <a:r>
              <a:rPr lang="en-GB" sz="2800" dirty="0"/>
              <a:t>Leisure </a:t>
            </a:r>
            <a:r>
              <a:rPr lang="en-GB" sz="2800" dirty="0" smtClean="0"/>
              <a:t>time</a:t>
            </a:r>
            <a:endParaRPr lang="en-GB" sz="2800" dirty="0"/>
          </a:p>
        </p:txBody>
      </p:sp>
    </p:spTree>
    <p:extLst>
      <p:ext uri="{BB962C8B-B14F-4D97-AF65-F5344CB8AC3E}">
        <p14:creationId xmlns:p14="http://schemas.microsoft.com/office/powerpoint/2010/main" val="306566644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Aim: </a:t>
            </a:r>
            <a:r>
              <a:rPr lang="en-GB" i="1" dirty="0"/>
              <a:t>Read a story and respond to it</a:t>
            </a:r>
            <a:r>
              <a:rPr lang="en-GB" i="1" dirty="0" smtClean="0"/>
              <a:t>.</a:t>
            </a:r>
          </a:p>
          <a:p>
            <a:endParaRPr lang="en-GB" dirty="0" smtClean="0"/>
          </a:p>
          <a:p>
            <a:endParaRPr lang="en-GB" dirty="0"/>
          </a:p>
        </p:txBody>
      </p:sp>
      <p:sp>
        <p:nvSpPr>
          <p:cNvPr id="3" name="Title 2"/>
          <p:cNvSpPr>
            <a:spLocks noGrp="1"/>
          </p:cNvSpPr>
          <p:nvPr>
            <p:ph type="title"/>
          </p:nvPr>
        </p:nvSpPr>
        <p:spPr/>
        <p:txBody>
          <a:bodyPr/>
          <a:lstStyle/>
          <a:p>
            <a:pPr algn="ctr"/>
            <a:r>
              <a:rPr lang="en-GB" b="0" dirty="0"/>
              <a:t>Discussing a book</a:t>
            </a:r>
            <a:endParaRPr lang="en-GB" dirty="0"/>
          </a:p>
        </p:txBody>
      </p:sp>
      <p:sp>
        <p:nvSpPr>
          <p:cNvPr id="5" name="Content Placeholder 2"/>
          <p:cNvSpPr txBox="1">
            <a:spLocks/>
          </p:cNvSpPr>
          <p:nvPr/>
        </p:nvSpPr>
        <p:spPr>
          <a:xfrm>
            <a:off x="609600" y="1633728"/>
            <a:ext cx="8229600"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dirty="0" smtClean="0">
              <a:hlinkClick r:id="rId3"/>
            </a:endParaRPr>
          </a:p>
          <a:p>
            <a:endParaRPr lang="en-GB" dirty="0">
              <a:hlinkClick r:id="rId3"/>
            </a:endParaRPr>
          </a:p>
          <a:p>
            <a:r>
              <a:rPr lang="en-GB" dirty="0" smtClean="0">
                <a:hlinkClick r:id="rId3"/>
              </a:rPr>
              <a:t>CSCJES - Central South Consortium Joint Education Service</a:t>
            </a:r>
            <a:endParaRPr lang="en-GB" dirty="0"/>
          </a:p>
        </p:txBody>
      </p:sp>
    </p:spTree>
    <p:extLst>
      <p:ext uri="{BB962C8B-B14F-4D97-AF65-F5344CB8AC3E}">
        <p14:creationId xmlns:p14="http://schemas.microsoft.com/office/powerpoint/2010/main" val="331000114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4338" name="Picture 2"/>
          <p:cNvPicPr>
            <a:picLocks noGrp="1" noChangeAspect="1" noChangeArrowheads="1"/>
          </p:cNvPicPr>
          <p:nvPr>
            <p:ph idx="1"/>
          </p:nvPr>
        </p:nvPicPr>
        <p:blipFill>
          <a:blip r:embed="rId2" cstate="print"/>
          <a:srcRect l="17185" t="12809" r="31107" b="6050"/>
          <a:stretch>
            <a:fillRect/>
          </a:stretch>
        </p:blipFill>
        <p:spPr bwMode="auto">
          <a:xfrm>
            <a:off x="251520" y="260647"/>
            <a:ext cx="6460954" cy="6336705"/>
          </a:xfrm>
          <a:prstGeom prst="rect">
            <a:avLst/>
          </a:prstGeom>
          <a:noFill/>
          <a:ln w="9525">
            <a:noFill/>
            <a:miter lim="800000"/>
            <a:headEnd/>
            <a:tailEnd/>
          </a:ln>
        </p:spPr>
      </p:pic>
      <p:sp>
        <p:nvSpPr>
          <p:cNvPr id="5" name="Right Arrow 4"/>
          <p:cNvSpPr/>
          <p:nvPr/>
        </p:nvSpPr>
        <p:spPr>
          <a:xfrm flipH="1">
            <a:off x="3059832" y="188640"/>
            <a:ext cx="1008112" cy="48463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Teaching &amp; learning an additional language</a:t>
            </a:r>
            <a:endParaRPr lang="en-GB" sz="2800" dirty="0"/>
          </a:p>
        </p:txBody>
      </p:sp>
      <p:sp>
        <p:nvSpPr>
          <p:cNvPr id="3" name="Content Placeholder 2"/>
          <p:cNvSpPr>
            <a:spLocks noGrp="1"/>
          </p:cNvSpPr>
          <p:nvPr>
            <p:ph idx="1"/>
          </p:nvPr>
        </p:nvSpPr>
        <p:spPr/>
        <p:txBody>
          <a:bodyPr/>
          <a:lstStyle/>
          <a:p>
            <a:r>
              <a:rPr lang="en-GB" dirty="0" smtClean="0"/>
              <a:t>Research tells that all learners are more successful in learning a language if they have learnt it not merely as a subject but have used it as a medium for learning another subject. Learning a new language in a vacuum does not usually produce fluency but using Welsh as a second language in a purposeful way in everyday situations will certainly help to develop the language.</a:t>
            </a:r>
            <a:endParaRPr lang="en-GB" dirty="0"/>
          </a:p>
        </p:txBody>
      </p:sp>
      <p:sp>
        <p:nvSpPr>
          <p:cNvPr id="4" name="5-Point Star 3"/>
          <p:cNvSpPr/>
          <p:nvPr/>
        </p:nvSpPr>
        <p:spPr>
          <a:xfrm>
            <a:off x="6660232" y="4869160"/>
            <a:ext cx="2160240" cy="1728192"/>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3891888"/>
          </a:xfrm>
        </p:spPr>
        <p:txBody>
          <a:bodyPr>
            <a:normAutofit/>
          </a:bodyPr>
          <a:lstStyle/>
          <a:p>
            <a:r>
              <a:rPr lang="en-GB" dirty="0" smtClean="0"/>
              <a:t>When preparing your Welsh lessons, you should focus on the learner, and when choosing the different contexts, you should ask the question 'How relevant is this context for learners in this school?'. </a:t>
            </a:r>
          </a:p>
          <a:p>
            <a:r>
              <a:rPr lang="en-GB" dirty="0" smtClean="0"/>
              <a:t>The Range is designed to offer you flexibility to choose topics and activities that will be relevant, stimulating and interesting             to your learners.</a:t>
            </a:r>
            <a:endParaRPr lang="en-GB" dirty="0"/>
          </a:p>
        </p:txBody>
      </p:sp>
      <p:sp>
        <p:nvSpPr>
          <p:cNvPr id="3" name="Title 2"/>
          <p:cNvSpPr>
            <a:spLocks noGrp="1"/>
          </p:cNvSpPr>
          <p:nvPr>
            <p:ph type="title"/>
          </p:nvPr>
        </p:nvSpPr>
        <p:spPr/>
        <p:txBody>
          <a:bodyPr/>
          <a:lstStyle/>
          <a:p>
            <a:r>
              <a:rPr lang="en-GB" dirty="0" smtClean="0"/>
              <a:t>Planning</a:t>
            </a:r>
            <a:endParaRPr lang="en-GB" dirty="0"/>
          </a:p>
        </p:txBody>
      </p:sp>
      <p:pic>
        <p:nvPicPr>
          <p:cNvPr id="15362" name="Picture 2"/>
          <p:cNvPicPr>
            <a:picLocks noChangeAspect="1" noChangeArrowheads="1"/>
          </p:cNvPicPr>
          <p:nvPr/>
        </p:nvPicPr>
        <p:blipFill>
          <a:blip r:embed="rId2" cstate="print"/>
          <a:srcRect l="20471" t="35006" r="56579" b="19635"/>
          <a:stretch>
            <a:fillRect/>
          </a:stretch>
        </p:blipFill>
        <p:spPr bwMode="auto">
          <a:xfrm>
            <a:off x="7164288" y="4543006"/>
            <a:ext cx="1728192" cy="2134826"/>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189.JPG"/>
          <p:cNvPicPr>
            <a:picLocks noGrp="1" noChangeAspect="1"/>
          </p:cNvPicPr>
          <p:nvPr>
            <p:ph idx="1"/>
          </p:nvPr>
        </p:nvPicPr>
        <p:blipFill>
          <a:blip r:embed="rId2" cstate="print"/>
          <a:stretch>
            <a:fillRect/>
          </a:stretch>
        </p:blipFill>
        <p:spPr>
          <a:xfrm>
            <a:off x="467543" y="260648"/>
            <a:ext cx="8256917" cy="6192688"/>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3600" i="1" dirty="0"/>
              <a:t>Self Assessment Sheet - Reading aloud</a:t>
            </a:r>
            <a:endParaRPr lang="en-GB" sz="3600" dirty="0"/>
          </a:p>
        </p:txBody>
      </p:sp>
      <p:pic>
        <p:nvPicPr>
          <p:cNvPr id="614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2060848"/>
            <a:ext cx="1559333" cy="1655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33800" y="2490788"/>
            <a:ext cx="1676400" cy="1876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0" y="3629025"/>
            <a:ext cx="2305050" cy="1476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999469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32656"/>
            <a:ext cx="8229600" cy="5674635"/>
          </a:xfrm>
        </p:spPr>
        <p:txBody>
          <a:bodyPr>
            <a:normAutofit fontScale="92500" lnSpcReduction="10000"/>
          </a:bodyPr>
          <a:lstStyle/>
          <a:p>
            <a:r>
              <a:rPr lang="en-GB" dirty="0" err="1">
                <a:solidFill>
                  <a:srgbClr val="FF0000"/>
                </a:solidFill>
              </a:rPr>
              <a:t>Gwnewch</a:t>
            </a:r>
            <a:r>
              <a:rPr lang="en-GB" dirty="0">
                <a:solidFill>
                  <a:srgbClr val="FF0000"/>
                </a:solidFill>
              </a:rPr>
              <a:t> </a:t>
            </a:r>
            <a:r>
              <a:rPr lang="en-GB" dirty="0" err="1">
                <a:solidFill>
                  <a:srgbClr val="FF0000"/>
                </a:solidFill>
              </a:rPr>
              <a:t>sgwâr</a:t>
            </a:r>
            <a:r>
              <a:rPr lang="en-GB" dirty="0">
                <a:solidFill>
                  <a:srgbClr val="FF0000"/>
                </a:solidFill>
              </a:rPr>
              <a:t> </a:t>
            </a:r>
            <a:r>
              <a:rPr lang="en-GB" dirty="0" smtClean="0">
                <a:solidFill>
                  <a:srgbClr val="FF0000"/>
                </a:solidFill>
              </a:rPr>
              <a:t>  </a:t>
            </a:r>
          </a:p>
          <a:p>
            <a:r>
              <a:rPr lang="en-GB" dirty="0" err="1" smtClean="0">
                <a:solidFill>
                  <a:srgbClr val="FF0000"/>
                </a:solidFill>
              </a:rPr>
              <a:t>Plygwch</a:t>
            </a:r>
            <a:r>
              <a:rPr lang="en-GB" dirty="0" smtClean="0">
                <a:solidFill>
                  <a:srgbClr val="FF0000"/>
                </a:solidFill>
              </a:rPr>
              <a:t> </a:t>
            </a:r>
            <a:r>
              <a:rPr lang="en-GB" dirty="0" err="1">
                <a:solidFill>
                  <a:srgbClr val="FF0000"/>
                </a:solidFill>
              </a:rPr>
              <a:t>fel</a:t>
            </a:r>
            <a:r>
              <a:rPr lang="en-GB" dirty="0">
                <a:solidFill>
                  <a:srgbClr val="FF0000"/>
                </a:solidFill>
              </a:rPr>
              <a:t> </a:t>
            </a:r>
            <a:r>
              <a:rPr lang="en-GB" dirty="0" err="1">
                <a:solidFill>
                  <a:srgbClr val="FF0000"/>
                </a:solidFill>
              </a:rPr>
              <a:t>hyn</a:t>
            </a:r>
            <a:r>
              <a:rPr lang="en-GB" dirty="0">
                <a:solidFill>
                  <a:srgbClr val="FF0000"/>
                </a:solidFill>
              </a:rPr>
              <a:t> </a:t>
            </a:r>
            <a:r>
              <a:rPr lang="en-GB" dirty="0" smtClean="0">
                <a:solidFill>
                  <a:srgbClr val="FF0000"/>
                </a:solidFill>
              </a:rPr>
              <a:t>  </a:t>
            </a:r>
          </a:p>
          <a:p>
            <a:r>
              <a:rPr lang="en-GB" dirty="0" err="1" smtClean="0">
                <a:solidFill>
                  <a:srgbClr val="FF0000"/>
                </a:solidFill>
              </a:rPr>
              <a:t>Torrwch</a:t>
            </a:r>
            <a:r>
              <a:rPr lang="en-GB" dirty="0" smtClean="0">
                <a:solidFill>
                  <a:srgbClr val="FF0000"/>
                </a:solidFill>
              </a:rPr>
              <a:t> </a:t>
            </a:r>
            <a:r>
              <a:rPr lang="en-GB" dirty="0" err="1">
                <a:solidFill>
                  <a:srgbClr val="FF0000"/>
                </a:solidFill>
              </a:rPr>
              <a:t>fel</a:t>
            </a:r>
            <a:r>
              <a:rPr lang="en-GB" dirty="0">
                <a:solidFill>
                  <a:srgbClr val="FF0000"/>
                </a:solidFill>
              </a:rPr>
              <a:t> </a:t>
            </a:r>
            <a:r>
              <a:rPr lang="en-GB" dirty="0" err="1" smtClean="0">
                <a:solidFill>
                  <a:srgbClr val="FF0000"/>
                </a:solidFill>
              </a:rPr>
              <a:t>hyn</a:t>
            </a:r>
            <a:r>
              <a:rPr lang="en-GB" dirty="0" smtClean="0">
                <a:solidFill>
                  <a:srgbClr val="FF0000"/>
                </a:solidFill>
              </a:rPr>
              <a:t>   </a:t>
            </a:r>
          </a:p>
          <a:p>
            <a:r>
              <a:rPr lang="en-GB" dirty="0" smtClean="0">
                <a:solidFill>
                  <a:srgbClr val="FF0000"/>
                </a:solidFill>
              </a:rPr>
              <a:t>Pa </a:t>
            </a:r>
            <a:r>
              <a:rPr lang="en-GB" dirty="0" err="1">
                <a:solidFill>
                  <a:srgbClr val="FF0000"/>
                </a:solidFill>
              </a:rPr>
              <a:t>liw</a:t>
            </a:r>
            <a:r>
              <a:rPr lang="en-GB" dirty="0">
                <a:solidFill>
                  <a:srgbClr val="FF0000"/>
                </a:solidFill>
              </a:rPr>
              <a:t>? </a:t>
            </a:r>
            <a:endParaRPr lang="en-GB" dirty="0" smtClean="0">
              <a:solidFill>
                <a:srgbClr val="FF0000"/>
              </a:solidFill>
            </a:endParaRPr>
          </a:p>
          <a:p>
            <a:r>
              <a:rPr lang="en-GB" dirty="0" smtClean="0">
                <a:solidFill>
                  <a:srgbClr val="FF0000"/>
                </a:solidFill>
              </a:rPr>
              <a:t>Pa </a:t>
            </a:r>
            <a:r>
              <a:rPr lang="en-GB" dirty="0" err="1">
                <a:solidFill>
                  <a:srgbClr val="FF0000"/>
                </a:solidFill>
              </a:rPr>
              <a:t>siâp</a:t>
            </a:r>
            <a:r>
              <a:rPr lang="en-GB" dirty="0">
                <a:solidFill>
                  <a:srgbClr val="FF0000"/>
                </a:solidFill>
              </a:rPr>
              <a:t>? </a:t>
            </a:r>
            <a:endParaRPr lang="en-GB" dirty="0" smtClean="0">
              <a:solidFill>
                <a:srgbClr val="FF0000"/>
              </a:solidFill>
            </a:endParaRPr>
          </a:p>
          <a:p>
            <a:r>
              <a:rPr lang="en-GB" dirty="0" err="1" smtClean="0">
                <a:solidFill>
                  <a:srgbClr val="FF0000"/>
                </a:solidFill>
              </a:rPr>
              <a:t>Sawl</a:t>
            </a:r>
            <a:r>
              <a:rPr lang="en-GB" dirty="0" smtClean="0">
                <a:solidFill>
                  <a:srgbClr val="FF0000"/>
                </a:solidFill>
              </a:rPr>
              <a:t> </a:t>
            </a:r>
            <a:r>
              <a:rPr lang="en-GB" dirty="0" err="1">
                <a:solidFill>
                  <a:srgbClr val="FF0000"/>
                </a:solidFill>
              </a:rPr>
              <a:t>sgwâr</a:t>
            </a:r>
            <a:r>
              <a:rPr lang="en-GB" dirty="0">
                <a:solidFill>
                  <a:srgbClr val="FF0000"/>
                </a:solidFill>
              </a:rPr>
              <a:t>? </a:t>
            </a:r>
            <a:endParaRPr lang="en-GB" dirty="0" smtClean="0">
              <a:solidFill>
                <a:srgbClr val="FF0000"/>
              </a:solidFill>
            </a:endParaRPr>
          </a:p>
          <a:p>
            <a:r>
              <a:rPr lang="en-GB" dirty="0" err="1" smtClean="0">
                <a:solidFill>
                  <a:srgbClr val="FF0000"/>
                </a:solidFill>
              </a:rPr>
              <a:t>Sawl</a:t>
            </a:r>
            <a:r>
              <a:rPr lang="en-GB" dirty="0" smtClean="0">
                <a:solidFill>
                  <a:srgbClr val="FF0000"/>
                </a:solidFill>
              </a:rPr>
              <a:t> </a:t>
            </a:r>
            <a:r>
              <a:rPr lang="en-GB" dirty="0" err="1">
                <a:solidFill>
                  <a:srgbClr val="FF0000"/>
                </a:solidFill>
              </a:rPr>
              <a:t>triongl</a:t>
            </a:r>
            <a:r>
              <a:rPr lang="en-GB" dirty="0">
                <a:solidFill>
                  <a:srgbClr val="FF0000"/>
                </a:solidFill>
              </a:rPr>
              <a:t>? </a:t>
            </a:r>
            <a:endParaRPr lang="en-GB" dirty="0"/>
          </a:p>
          <a:p>
            <a:r>
              <a:rPr lang="en-GB" dirty="0" err="1" smtClean="0">
                <a:solidFill>
                  <a:srgbClr val="FF0000"/>
                </a:solidFill>
              </a:rPr>
              <a:t>Ysgrifennwch</a:t>
            </a:r>
            <a:r>
              <a:rPr lang="en-GB" dirty="0" smtClean="0">
                <a:solidFill>
                  <a:srgbClr val="FF0000"/>
                </a:solidFill>
              </a:rPr>
              <a:t> </a:t>
            </a:r>
            <a:r>
              <a:rPr lang="en-GB" dirty="0" err="1">
                <a:solidFill>
                  <a:srgbClr val="FF0000"/>
                </a:solidFill>
              </a:rPr>
              <a:t>coch</a:t>
            </a:r>
            <a:r>
              <a:rPr lang="en-GB" dirty="0">
                <a:solidFill>
                  <a:srgbClr val="FF0000"/>
                </a:solidFill>
              </a:rPr>
              <a:t> / </a:t>
            </a:r>
            <a:r>
              <a:rPr lang="en-GB" dirty="0" err="1">
                <a:solidFill>
                  <a:srgbClr val="FF0000"/>
                </a:solidFill>
              </a:rPr>
              <a:t>glas</a:t>
            </a:r>
            <a:r>
              <a:rPr lang="en-GB" dirty="0">
                <a:solidFill>
                  <a:srgbClr val="FF0000"/>
                </a:solidFill>
              </a:rPr>
              <a:t> ... </a:t>
            </a:r>
            <a:r>
              <a:rPr lang="en-GB" dirty="0" err="1">
                <a:solidFill>
                  <a:srgbClr val="FF0000"/>
                </a:solidFill>
              </a:rPr>
              <a:t>yma</a:t>
            </a:r>
            <a:r>
              <a:rPr lang="en-GB" dirty="0">
                <a:solidFill>
                  <a:srgbClr val="FF0000"/>
                </a:solidFill>
              </a:rPr>
              <a:t> </a:t>
            </a:r>
            <a:endParaRPr lang="en-GB" dirty="0" smtClean="0">
              <a:solidFill>
                <a:srgbClr val="FF0000"/>
              </a:solidFill>
            </a:endParaRPr>
          </a:p>
          <a:p>
            <a:r>
              <a:rPr lang="en-GB" dirty="0" err="1" smtClean="0">
                <a:solidFill>
                  <a:srgbClr val="FF0000"/>
                </a:solidFill>
              </a:rPr>
              <a:t>Lliwiwch</a:t>
            </a:r>
            <a:r>
              <a:rPr lang="en-GB" dirty="0" smtClean="0"/>
              <a:t>  </a:t>
            </a:r>
          </a:p>
          <a:p>
            <a:r>
              <a:rPr lang="en-GB" dirty="0" smtClean="0">
                <a:solidFill>
                  <a:srgbClr val="FF0000"/>
                </a:solidFill>
              </a:rPr>
              <a:t>Pa </a:t>
            </a:r>
            <a:r>
              <a:rPr lang="en-GB" dirty="0" err="1">
                <a:solidFill>
                  <a:srgbClr val="FF0000"/>
                </a:solidFill>
              </a:rPr>
              <a:t>rif</a:t>
            </a:r>
            <a:r>
              <a:rPr lang="en-GB" dirty="0" smtClean="0">
                <a:solidFill>
                  <a:srgbClr val="FF0000"/>
                </a:solidFill>
              </a:rPr>
              <a:t>? </a:t>
            </a:r>
          </a:p>
          <a:p>
            <a:r>
              <a:rPr lang="en-GB" dirty="0" err="1" smtClean="0">
                <a:solidFill>
                  <a:srgbClr val="FF0000"/>
                </a:solidFill>
              </a:rPr>
              <a:t>Ysgrifennwch</a:t>
            </a:r>
            <a:r>
              <a:rPr lang="en-GB" dirty="0" smtClean="0">
                <a:solidFill>
                  <a:srgbClr val="FF0000"/>
                </a:solidFill>
              </a:rPr>
              <a:t> </a:t>
            </a:r>
            <a:r>
              <a:rPr lang="en-GB" dirty="0">
                <a:solidFill>
                  <a:srgbClr val="FF0000"/>
                </a:solidFill>
              </a:rPr>
              <a:t>un, </a:t>
            </a:r>
            <a:r>
              <a:rPr lang="en-GB" dirty="0" err="1">
                <a:solidFill>
                  <a:srgbClr val="FF0000"/>
                </a:solidFill>
              </a:rPr>
              <a:t>dau</a:t>
            </a:r>
            <a:r>
              <a:rPr lang="en-GB" dirty="0">
                <a:solidFill>
                  <a:srgbClr val="FF0000"/>
                </a:solidFill>
              </a:rPr>
              <a:t> ... </a:t>
            </a:r>
            <a:r>
              <a:rPr lang="en-GB" dirty="0" err="1">
                <a:solidFill>
                  <a:srgbClr val="FF0000"/>
                </a:solidFill>
              </a:rPr>
              <a:t>yma</a:t>
            </a:r>
            <a:r>
              <a:rPr lang="en-GB" dirty="0">
                <a:solidFill>
                  <a:srgbClr val="FF0000"/>
                </a:solidFill>
              </a:rPr>
              <a:t> </a:t>
            </a:r>
            <a:endParaRPr lang="en-GB" dirty="0" smtClean="0">
              <a:solidFill>
                <a:srgbClr val="FF0000"/>
              </a:solidFill>
            </a:endParaRPr>
          </a:p>
          <a:p>
            <a:r>
              <a:rPr lang="en-GB" dirty="0" err="1" smtClean="0">
                <a:solidFill>
                  <a:srgbClr val="FF0000"/>
                </a:solidFill>
              </a:rPr>
              <a:t>Ysgrifennwch</a:t>
            </a:r>
            <a:r>
              <a:rPr lang="en-GB" dirty="0" smtClean="0">
                <a:solidFill>
                  <a:srgbClr val="FF0000"/>
                </a:solidFill>
              </a:rPr>
              <a:t> </a:t>
            </a:r>
            <a:r>
              <a:rPr lang="en-GB" dirty="0" err="1" smtClean="0">
                <a:solidFill>
                  <a:srgbClr val="FF0000"/>
                </a:solidFill>
              </a:rPr>
              <a:t>gwestiynau</a:t>
            </a:r>
            <a:endParaRPr lang="en-GB" dirty="0"/>
          </a:p>
          <a:p>
            <a:r>
              <a:rPr lang="en-GB" dirty="0" err="1">
                <a:solidFill>
                  <a:srgbClr val="FF0000"/>
                </a:solidFill>
              </a:rPr>
              <a:t>Ffeindiwch</a:t>
            </a:r>
            <a:r>
              <a:rPr lang="en-GB" dirty="0">
                <a:solidFill>
                  <a:srgbClr val="FF0000"/>
                </a:solidFill>
              </a:rPr>
              <a:t> </a:t>
            </a:r>
            <a:r>
              <a:rPr lang="en-GB" dirty="0" err="1" smtClean="0">
                <a:solidFill>
                  <a:srgbClr val="FF0000"/>
                </a:solidFill>
              </a:rPr>
              <a:t>bartner</a:t>
            </a:r>
            <a:r>
              <a:rPr lang="en-GB" dirty="0" smtClean="0">
                <a:solidFill>
                  <a:srgbClr val="FF0000"/>
                </a:solidFill>
              </a:rPr>
              <a:t> </a:t>
            </a:r>
          </a:p>
          <a:p>
            <a:r>
              <a:rPr lang="en-GB" dirty="0" err="1" smtClean="0">
                <a:solidFill>
                  <a:srgbClr val="FF0000"/>
                </a:solidFill>
              </a:rPr>
              <a:t>Bant</a:t>
            </a:r>
            <a:r>
              <a:rPr lang="en-GB" dirty="0" smtClean="0">
                <a:solidFill>
                  <a:srgbClr val="FF0000"/>
                </a:solidFill>
              </a:rPr>
              <a:t> </a:t>
            </a:r>
            <a:r>
              <a:rPr lang="en-GB" dirty="0">
                <a:solidFill>
                  <a:srgbClr val="FF0000"/>
                </a:solidFill>
              </a:rPr>
              <a:t>â </a:t>
            </a:r>
            <a:r>
              <a:rPr lang="en-GB" dirty="0" smtClean="0">
                <a:solidFill>
                  <a:srgbClr val="FF0000"/>
                </a:solidFill>
              </a:rPr>
              <a:t>chi</a:t>
            </a:r>
            <a:endParaRPr lang="en-GB" dirty="0"/>
          </a:p>
        </p:txBody>
      </p:sp>
    </p:spTree>
    <p:extLst>
      <p:ext uri="{BB962C8B-B14F-4D97-AF65-F5344CB8AC3E}">
        <p14:creationId xmlns:p14="http://schemas.microsoft.com/office/powerpoint/2010/main" val="148509882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32656"/>
            <a:ext cx="8229600" cy="5674635"/>
          </a:xfrm>
        </p:spPr>
        <p:txBody>
          <a:bodyPr>
            <a:normAutofit fontScale="92500" lnSpcReduction="20000"/>
          </a:bodyPr>
          <a:lstStyle/>
          <a:p>
            <a:r>
              <a:rPr lang="en-GB" dirty="0" err="1">
                <a:solidFill>
                  <a:srgbClr val="FF0000"/>
                </a:solidFill>
              </a:rPr>
              <a:t>Gwnewch</a:t>
            </a:r>
            <a:r>
              <a:rPr lang="en-GB" dirty="0">
                <a:solidFill>
                  <a:srgbClr val="FF0000"/>
                </a:solidFill>
              </a:rPr>
              <a:t> </a:t>
            </a:r>
            <a:r>
              <a:rPr lang="en-GB" dirty="0" err="1">
                <a:solidFill>
                  <a:srgbClr val="FF0000"/>
                </a:solidFill>
              </a:rPr>
              <a:t>sgwâr</a:t>
            </a:r>
            <a:r>
              <a:rPr lang="en-GB" dirty="0">
                <a:solidFill>
                  <a:srgbClr val="FF0000"/>
                </a:solidFill>
              </a:rPr>
              <a:t> </a:t>
            </a:r>
            <a:r>
              <a:rPr lang="en-GB" dirty="0" smtClean="0">
                <a:solidFill>
                  <a:srgbClr val="FF0000"/>
                </a:solidFill>
              </a:rPr>
              <a:t>  </a:t>
            </a:r>
            <a:r>
              <a:rPr lang="en-GB" dirty="0" smtClean="0"/>
              <a:t>Make </a:t>
            </a:r>
            <a:r>
              <a:rPr lang="en-GB" dirty="0"/>
              <a:t>a square</a:t>
            </a:r>
          </a:p>
          <a:p>
            <a:r>
              <a:rPr lang="en-GB" dirty="0" err="1">
                <a:solidFill>
                  <a:srgbClr val="FF0000"/>
                </a:solidFill>
              </a:rPr>
              <a:t>Plygwch</a:t>
            </a:r>
            <a:r>
              <a:rPr lang="en-GB" dirty="0">
                <a:solidFill>
                  <a:srgbClr val="FF0000"/>
                </a:solidFill>
              </a:rPr>
              <a:t> </a:t>
            </a:r>
            <a:r>
              <a:rPr lang="en-GB" dirty="0" err="1">
                <a:solidFill>
                  <a:srgbClr val="FF0000"/>
                </a:solidFill>
              </a:rPr>
              <a:t>fel</a:t>
            </a:r>
            <a:r>
              <a:rPr lang="en-GB" dirty="0">
                <a:solidFill>
                  <a:srgbClr val="FF0000"/>
                </a:solidFill>
              </a:rPr>
              <a:t> </a:t>
            </a:r>
            <a:r>
              <a:rPr lang="en-GB" dirty="0" err="1">
                <a:solidFill>
                  <a:srgbClr val="FF0000"/>
                </a:solidFill>
              </a:rPr>
              <a:t>hyn</a:t>
            </a:r>
            <a:r>
              <a:rPr lang="en-GB" dirty="0">
                <a:solidFill>
                  <a:srgbClr val="FF0000"/>
                </a:solidFill>
              </a:rPr>
              <a:t> </a:t>
            </a:r>
            <a:r>
              <a:rPr lang="en-GB" dirty="0" smtClean="0">
                <a:solidFill>
                  <a:srgbClr val="FF0000"/>
                </a:solidFill>
              </a:rPr>
              <a:t>  </a:t>
            </a:r>
            <a:r>
              <a:rPr lang="en-GB" dirty="0" smtClean="0"/>
              <a:t>Fold </a:t>
            </a:r>
            <a:r>
              <a:rPr lang="en-GB" dirty="0"/>
              <a:t>like this</a:t>
            </a:r>
          </a:p>
          <a:p>
            <a:r>
              <a:rPr lang="en-GB" dirty="0" err="1">
                <a:solidFill>
                  <a:srgbClr val="FF0000"/>
                </a:solidFill>
              </a:rPr>
              <a:t>Torrwch</a:t>
            </a:r>
            <a:r>
              <a:rPr lang="en-GB" dirty="0">
                <a:solidFill>
                  <a:srgbClr val="FF0000"/>
                </a:solidFill>
              </a:rPr>
              <a:t> </a:t>
            </a:r>
            <a:r>
              <a:rPr lang="en-GB" dirty="0" err="1">
                <a:solidFill>
                  <a:srgbClr val="FF0000"/>
                </a:solidFill>
              </a:rPr>
              <a:t>fel</a:t>
            </a:r>
            <a:r>
              <a:rPr lang="en-GB" dirty="0">
                <a:solidFill>
                  <a:srgbClr val="FF0000"/>
                </a:solidFill>
              </a:rPr>
              <a:t> </a:t>
            </a:r>
            <a:r>
              <a:rPr lang="en-GB" dirty="0" err="1" smtClean="0">
                <a:solidFill>
                  <a:srgbClr val="FF0000"/>
                </a:solidFill>
              </a:rPr>
              <a:t>hyn</a:t>
            </a:r>
            <a:r>
              <a:rPr lang="en-GB" dirty="0" smtClean="0">
                <a:solidFill>
                  <a:srgbClr val="FF0000"/>
                </a:solidFill>
              </a:rPr>
              <a:t>   </a:t>
            </a:r>
            <a:r>
              <a:rPr lang="en-GB" dirty="0"/>
              <a:t>Cut like this</a:t>
            </a:r>
          </a:p>
          <a:p>
            <a:r>
              <a:rPr lang="en-GB" dirty="0">
                <a:solidFill>
                  <a:srgbClr val="FF0000"/>
                </a:solidFill>
              </a:rPr>
              <a:t>Pa </a:t>
            </a:r>
            <a:r>
              <a:rPr lang="en-GB" dirty="0" err="1">
                <a:solidFill>
                  <a:srgbClr val="FF0000"/>
                </a:solidFill>
              </a:rPr>
              <a:t>liw</a:t>
            </a:r>
            <a:r>
              <a:rPr lang="en-GB" dirty="0">
                <a:solidFill>
                  <a:srgbClr val="FF0000"/>
                </a:solidFill>
              </a:rPr>
              <a:t>? </a:t>
            </a:r>
            <a:r>
              <a:rPr lang="en-GB" dirty="0" smtClean="0">
                <a:solidFill>
                  <a:srgbClr val="FF0000"/>
                </a:solidFill>
              </a:rPr>
              <a:t> </a:t>
            </a:r>
            <a:r>
              <a:rPr lang="en-GB" dirty="0" smtClean="0"/>
              <a:t>Which </a:t>
            </a:r>
            <a:r>
              <a:rPr lang="en-GB" dirty="0"/>
              <a:t>colour?</a:t>
            </a:r>
          </a:p>
          <a:p>
            <a:r>
              <a:rPr lang="en-GB" dirty="0">
                <a:solidFill>
                  <a:srgbClr val="FF0000"/>
                </a:solidFill>
              </a:rPr>
              <a:t>Pa </a:t>
            </a:r>
            <a:r>
              <a:rPr lang="en-GB" dirty="0" err="1">
                <a:solidFill>
                  <a:srgbClr val="FF0000"/>
                </a:solidFill>
              </a:rPr>
              <a:t>siâp</a:t>
            </a:r>
            <a:r>
              <a:rPr lang="en-GB" dirty="0">
                <a:solidFill>
                  <a:srgbClr val="FF0000"/>
                </a:solidFill>
              </a:rPr>
              <a:t>? </a:t>
            </a:r>
            <a:r>
              <a:rPr lang="en-GB" dirty="0" smtClean="0">
                <a:solidFill>
                  <a:srgbClr val="FF0000"/>
                </a:solidFill>
              </a:rPr>
              <a:t> </a:t>
            </a:r>
            <a:r>
              <a:rPr lang="en-GB" dirty="0" smtClean="0"/>
              <a:t>Which </a:t>
            </a:r>
            <a:r>
              <a:rPr lang="en-GB" dirty="0"/>
              <a:t>shape?</a:t>
            </a:r>
          </a:p>
          <a:p>
            <a:r>
              <a:rPr lang="en-GB" dirty="0" err="1">
                <a:solidFill>
                  <a:srgbClr val="FF0000"/>
                </a:solidFill>
              </a:rPr>
              <a:t>Sawl</a:t>
            </a:r>
            <a:r>
              <a:rPr lang="en-GB" dirty="0">
                <a:solidFill>
                  <a:srgbClr val="FF0000"/>
                </a:solidFill>
              </a:rPr>
              <a:t> </a:t>
            </a:r>
            <a:r>
              <a:rPr lang="en-GB" dirty="0" err="1">
                <a:solidFill>
                  <a:srgbClr val="FF0000"/>
                </a:solidFill>
              </a:rPr>
              <a:t>sgwâr</a:t>
            </a:r>
            <a:r>
              <a:rPr lang="en-GB" dirty="0">
                <a:solidFill>
                  <a:srgbClr val="FF0000"/>
                </a:solidFill>
              </a:rPr>
              <a:t>? </a:t>
            </a:r>
            <a:r>
              <a:rPr lang="en-GB" dirty="0" smtClean="0">
                <a:solidFill>
                  <a:srgbClr val="FF0000"/>
                </a:solidFill>
              </a:rPr>
              <a:t> </a:t>
            </a:r>
            <a:r>
              <a:rPr lang="en-GB" dirty="0" smtClean="0"/>
              <a:t>How </a:t>
            </a:r>
            <a:r>
              <a:rPr lang="en-GB" dirty="0"/>
              <a:t>many squares?</a:t>
            </a:r>
          </a:p>
          <a:p>
            <a:r>
              <a:rPr lang="en-GB" dirty="0" err="1">
                <a:solidFill>
                  <a:srgbClr val="FF0000"/>
                </a:solidFill>
              </a:rPr>
              <a:t>Sawl</a:t>
            </a:r>
            <a:r>
              <a:rPr lang="en-GB" dirty="0">
                <a:solidFill>
                  <a:srgbClr val="FF0000"/>
                </a:solidFill>
              </a:rPr>
              <a:t> </a:t>
            </a:r>
            <a:r>
              <a:rPr lang="en-GB" dirty="0" err="1">
                <a:solidFill>
                  <a:srgbClr val="FF0000"/>
                </a:solidFill>
              </a:rPr>
              <a:t>triongl</a:t>
            </a:r>
            <a:r>
              <a:rPr lang="en-GB" dirty="0">
                <a:solidFill>
                  <a:srgbClr val="FF0000"/>
                </a:solidFill>
              </a:rPr>
              <a:t>? </a:t>
            </a:r>
            <a:r>
              <a:rPr lang="en-GB" dirty="0"/>
              <a:t>How many triangles?</a:t>
            </a:r>
          </a:p>
          <a:p>
            <a:r>
              <a:rPr lang="en-GB" dirty="0" err="1">
                <a:solidFill>
                  <a:srgbClr val="FF0000"/>
                </a:solidFill>
              </a:rPr>
              <a:t>Ysgrifennwch</a:t>
            </a:r>
            <a:r>
              <a:rPr lang="en-GB" dirty="0">
                <a:solidFill>
                  <a:srgbClr val="FF0000"/>
                </a:solidFill>
              </a:rPr>
              <a:t> </a:t>
            </a:r>
            <a:r>
              <a:rPr lang="en-GB" dirty="0" err="1">
                <a:solidFill>
                  <a:srgbClr val="FF0000"/>
                </a:solidFill>
              </a:rPr>
              <a:t>coch</a:t>
            </a:r>
            <a:r>
              <a:rPr lang="en-GB" dirty="0">
                <a:solidFill>
                  <a:srgbClr val="FF0000"/>
                </a:solidFill>
              </a:rPr>
              <a:t> / </a:t>
            </a:r>
            <a:r>
              <a:rPr lang="en-GB" dirty="0" err="1">
                <a:solidFill>
                  <a:srgbClr val="FF0000"/>
                </a:solidFill>
              </a:rPr>
              <a:t>glas</a:t>
            </a:r>
            <a:r>
              <a:rPr lang="en-GB" dirty="0">
                <a:solidFill>
                  <a:srgbClr val="FF0000"/>
                </a:solidFill>
              </a:rPr>
              <a:t> ... </a:t>
            </a:r>
            <a:r>
              <a:rPr lang="en-GB" dirty="0" err="1">
                <a:solidFill>
                  <a:srgbClr val="FF0000"/>
                </a:solidFill>
              </a:rPr>
              <a:t>yma</a:t>
            </a:r>
            <a:r>
              <a:rPr lang="en-GB" dirty="0">
                <a:solidFill>
                  <a:srgbClr val="FF0000"/>
                </a:solidFill>
              </a:rPr>
              <a:t> </a:t>
            </a:r>
            <a:r>
              <a:rPr lang="en-GB" dirty="0"/>
              <a:t>Write red / blue ... here</a:t>
            </a:r>
          </a:p>
          <a:p>
            <a:r>
              <a:rPr lang="en-GB" dirty="0" err="1">
                <a:solidFill>
                  <a:srgbClr val="FF0000"/>
                </a:solidFill>
              </a:rPr>
              <a:t>Lliwiwch</a:t>
            </a:r>
            <a:r>
              <a:rPr lang="en-GB" dirty="0"/>
              <a:t> </a:t>
            </a:r>
            <a:r>
              <a:rPr lang="en-GB" dirty="0" smtClean="0"/>
              <a:t> Colour </a:t>
            </a:r>
            <a:r>
              <a:rPr lang="en-GB" dirty="0"/>
              <a:t>in</a:t>
            </a:r>
          </a:p>
          <a:p>
            <a:r>
              <a:rPr lang="en-GB" dirty="0">
                <a:solidFill>
                  <a:srgbClr val="FF0000"/>
                </a:solidFill>
              </a:rPr>
              <a:t>Pa </a:t>
            </a:r>
            <a:r>
              <a:rPr lang="en-GB" dirty="0" err="1">
                <a:solidFill>
                  <a:srgbClr val="FF0000"/>
                </a:solidFill>
              </a:rPr>
              <a:t>rif</a:t>
            </a:r>
            <a:r>
              <a:rPr lang="en-GB" dirty="0" smtClean="0">
                <a:solidFill>
                  <a:srgbClr val="FF0000"/>
                </a:solidFill>
              </a:rPr>
              <a:t>?  </a:t>
            </a:r>
            <a:r>
              <a:rPr lang="en-GB" dirty="0"/>
              <a:t>Which number?</a:t>
            </a:r>
          </a:p>
          <a:p>
            <a:r>
              <a:rPr lang="en-GB" dirty="0" err="1">
                <a:solidFill>
                  <a:srgbClr val="FF0000"/>
                </a:solidFill>
              </a:rPr>
              <a:t>Ysgrifennwch</a:t>
            </a:r>
            <a:r>
              <a:rPr lang="en-GB" dirty="0">
                <a:solidFill>
                  <a:srgbClr val="FF0000"/>
                </a:solidFill>
              </a:rPr>
              <a:t> un, </a:t>
            </a:r>
            <a:r>
              <a:rPr lang="en-GB" dirty="0" err="1">
                <a:solidFill>
                  <a:srgbClr val="FF0000"/>
                </a:solidFill>
              </a:rPr>
              <a:t>dau</a:t>
            </a:r>
            <a:r>
              <a:rPr lang="en-GB" dirty="0">
                <a:solidFill>
                  <a:srgbClr val="FF0000"/>
                </a:solidFill>
              </a:rPr>
              <a:t> ... </a:t>
            </a:r>
            <a:r>
              <a:rPr lang="en-GB" dirty="0" err="1">
                <a:solidFill>
                  <a:srgbClr val="FF0000"/>
                </a:solidFill>
              </a:rPr>
              <a:t>yma</a:t>
            </a:r>
            <a:r>
              <a:rPr lang="en-GB" dirty="0">
                <a:solidFill>
                  <a:srgbClr val="FF0000"/>
                </a:solidFill>
              </a:rPr>
              <a:t> </a:t>
            </a:r>
            <a:r>
              <a:rPr lang="en-GB" dirty="0"/>
              <a:t>Write one, two ... here</a:t>
            </a:r>
          </a:p>
          <a:p>
            <a:r>
              <a:rPr lang="en-GB" dirty="0" err="1">
                <a:solidFill>
                  <a:srgbClr val="FF0000"/>
                </a:solidFill>
              </a:rPr>
              <a:t>Ysgrifennwch</a:t>
            </a:r>
            <a:r>
              <a:rPr lang="en-GB" dirty="0">
                <a:solidFill>
                  <a:srgbClr val="FF0000"/>
                </a:solidFill>
              </a:rPr>
              <a:t> </a:t>
            </a:r>
            <a:r>
              <a:rPr lang="en-GB" dirty="0" err="1">
                <a:solidFill>
                  <a:srgbClr val="FF0000"/>
                </a:solidFill>
              </a:rPr>
              <a:t>gwestiynau</a:t>
            </a:r>
            <a:r>
              <a:rPr lang="en-GB" dirty="0">
                <a:solidFill>
                  <a:srgbClr val="FF0000"/>
                </a:solidFill>
              </a:rPr>
              <a:t> </a:t>
            </a:r>
            <a:r>
              <a:rPr lang="en-GB" dirty="0"/>
              <a:t>Write questions</a:t>
            </a:r>
          </a:p>
          <a:p>
            <a:r>
              <a:rPr lang="en-GB" dirty="0" err="1">
                <a:solidFill>
                  <a:srgbClr val="FF0000"/>
                </a:solidFill>
              </a:rPr>
              <a:t>Ffeindiwch</a:t>
            </a:r>
            <a:r>
              <a:rPr lang="en-GB" dirty="0">
                <a:solidFill>
                  <a:srgbClr val="FF0000"/>
                </a:solidFill>
              </a:rPr>
              <a:t> </a:t>
            </a:r>
            <a:r>
              <a:rPr lang="en-GB" dirty="0" err="1" smtClean="0">
                <a:solidFill>
                  <a:srgbClr val="FF0000"/>
                </a:solidFill>
              </a:rPr>
              <a:t>bartner</a:t>
            </a:r>
            <a:r>
              <a:rPr lang="en-GB" dirty="0" smtClean="0">
                <a:solidFill>
                  <a:srgbClr val="FF0000"/>
                </a:solidFill>
              </a:rPr>
              <a:t>  </a:t>
            </a:r>
            <a:r>
              <a:rPr lang="en-GB" dirty="0"/>
              <a:t>Find a partner</a:t>
            </a:r>
          </a:p>
          <a:p>
            <a:r>
              <a:rPr lang="en-GB" dirty="0" err="1">
                <a:solidFill>
                  <a:srgbClr val="FF0000"/>
                </a:solidFill>
              </a:rPr>
              <a:t>Bant</a:t>
            </a:r>
            <a:r>
              <a:rPr lang="en-GB" dirty="0">
                <a:solidFill>
                  <a:srgbClr val="FF0000"/>
                </a:solidFill>
              </a:rPr>
              <a:t> â chi / </a:t>
            </a:r>
            <a:r>
              <a:rPr lang="en-GB" dirty="0" err="1">
                <a:solidFill>
                  <a:srgbClr val="FF0000"/>
                </a:solidFill>
              </a:rPr>
              <a:t>Ffwrdd</a:t>
            </a:r>
            <a:r>
              <a:rPr lang="en-GB" dirty="0">
                <a:solidFill>
                  <a:srgbClr val="FF0000"/>
                </a:solidFill>
              </a:rPr>
              <a:t> â </a:t>
            </a:r>
            <a:r>
              <a:rPr lang="en-GB" dirty="0" smtClean="0">
                <a:solidFill>
                  <a:srgbClr val="FF0000"/>
                </a:solidFill>
              </a:rPr>
              <a:t>chi   </a:t>
            </a:r>
            <a:r>
              <a:rPr lang="en-GB" dirty="0"/>
              <a:t>Off you </a:t>
            </a:r>
            <a:r>
              <a:rPr lang="en-GB" dirty="0" smtClean="0"/>
              <a:t>go</a:t>
            </a:r>
            <a:endParaRPr lang="en-GB" dirty="0"/>
          </a:p>
        </p:txBody>
      </p:sp>
    </p:spTree>
    <p:extLst>
      <p:ext uri="{BB962C8B-B14F-4D97-AF65-F5344CB8AC3E}">
        <p14:creationId xmlns:p14="http://schemas.microsoft.com/office/powerpoint/2010/main" val="425434191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3"/>
              </a:rPr>
              <a:t>Training Packs - Welsh Second Language - KS3/KS4</a:t>
            </a:r>
            <a:endParaRPr lang="en-GB" dirty="0"/>
          </a:p>
        </p:txBody>
      </p:sp>
      <p:sp>
        <p:nvSpPr>
          <p:cNvPr id="3" name="Title 2"/>
          <p:cNvSpPr>
            <a:spLocks noGrp="1"/>
          </p:cNvSpPr>
          <p:nvPr>
            <p:ph type="title"/>
          </p:nvPr>
        </p:nvSpPr>
        <p:spPr>
          <a:xfrm>
            <a:off x="179512" y="274638"/>
            <a:ext cx="8856984" cy="1143000"/>
          </a:xfrm>
        </p:spPr>
        <p:txBody>
          <a:bodyPr>
            <a:noAutofit/>
          </a:bodyPr>
          <a:lstStyle/>
          <a:p>
            <a:r>
              <a:rPr lang="en-GB" sz="3600" b="0" dirty="0"/>
              <a:t>Moving learners from level 4 to level 5</a:t>
            </a:r>
            <a:endParaRPr lang="en-GB" sz="3600" dirty="0"/>
          </a:p>
        </p:txBody>
      </p:sp>
      <p:sp>
        <p:nvSpPr>
          <p:cNvPr id="4" name="Rectangle 3"/>
          <p:cNvSpPr/>
          <p:nvPr/>
        </p:nvSpPr>
        <p:spPr>
          <a:xfrm>
            <a:off x="539552" y="2420888"/>
            <a:ext cx="8064896" cy="5201424"/>
          </a:xfrm>
          <a:prstGeom prst="rect">
            <a:avLst/>
          </a:prstGeom>
        </p:spPr>
        <p:txBody>
          <a:bodyPr wrap="square">
            <a:spAutoFit/>
          </a:bodyPr>
          <a:lstStyle/>
          <a:p>
            <a:r>
              <a:rPr lang="en-GB" sz="2600" b="1" dirty="0">
                <a:solidFill>
                  <a:srgbClr val="000000"/>
                </a:solidFill>
              </a:rPr>
              <a:t>Seven exemplary teaching units are provided:</a:t>
            </a:r>
          </a:p>
          <a:p>
            <a:pPr marL="457200" indent="-457200">
              <a:buFont typeface="Arial" panose="020B0604020202020204" pitchFamily="34" charset="0"/>
              <a:buChar char="•"/>
            </a:pPr>
            <a:r>
              <a:rPr lang="en-GB" sz="2600" dirty="0" smtClean="0">
                <a:solidFill>
                  <a:srgbClr val="00FFFF"/>
                </a:solidFill>
              </a:rPr>
              <a:t> </a:t>
            </a:r>
            <a:r>
              <a:rPr lang="en-GB" sz="2600" dirty="0" err="1">
                <a:solidFill>
                  <a:srgbClr val="000000"/>
                </a:solidFill>
              </a:rPr>
              <a:t>Disgrifio</a:t>
            </a:r>
            <a:r>
              <a:rPr lang="en-GB" sz="2600" dirty="0">
                <a:solidFill>
                  <a:srgbClr val="000000"/>
                </a:solidFill>
              </a:rPr>
              <a:t> </a:t>
            </a:r>
            <a:r>
              <a:rPr lang="en-GB" sz="2600" dirty="0" err="1">
                <a:solidFill>
                  <a:srgbClr val="000000"/>
                </a:solidFill>
              </a:rPr>
              <a:t>ffrind</a:t>
            </a:r>
            <a:r>
              <a:rPr lang="en-GB" sz="2600" dirty="0">
                <a:solidFill>
                  <a:srgbClr val="000000"/>
                </a:solidFill>
              </a:rPr>
              <a:t> / Describing a friend</a:t>
            </a:r>
          </a:p>
          <a:p>
            <a:pPr marL="457200" indent="-457200">
              <a:buFont typeface="Arial" panose="020B0604020202020204" pitchFamily="34" charset="0"/>
              <a:buChar char="•"/>
            </a:pPr>
            <a:r>
              <a:rPr lang="en-GB" sz="2600" dirty="0">
                <a:solidFill>
                  <a:srgbClr val="00FFFF"/>
                </a:solidFill>
              </a:rPr>
              <a:t> </a:t>
            </a:r>
            <a:r>
              <a:rPr lang="en-GB" sz="2600" dirty="0" err="1" smtClean="0">
                <a:solidFill>
                  <a:srgbClr val="000000"/>
                </a:solidFill>
              </a:rPr>
              <a:t>Newyddion</a:t>
            </a:r>
            <a:r>
              <a:rPr lang="en-GB" sz="2600" dirty="0" smtClean="0">
                <a:solidFill>
                  <a:srgbClr val="000000"/>
                </a:solidFill>
              </a:rPr>
              <a:t> </a:t>
            </a:r>
            <a:r>
              <a:rPr lang="en-GB" sz="2600" dirty="0" err="1">
                <a:solidFill>
                  <a:srgbClr val="000000"/>
                </a:solidFill>
              </a:rPr>
              <a:t>personol</a:t>
            </a:r>
            <a:r>
              <a:rPr lang="en-GB" sz="2600" dirty="0">
                <a:solidFill>
                  <a:srgbClr val="000000"/>
                </a:solidFill>
              </a:rPr>
              <a:t> / Personal news</a:t>
            </a:r>
          </a:p>
          <a:p>
            <a:pPr marL="457200" indent="-457200">
              <a:buFont typeface="Arial" panose="020B0604020202020204" pitchFamily="34" charset="0"/>
              <a:buChar char="•"/>
            </a:pPr>
            <a:r>
              <a:rPr lang="it-IT" sz="2600" dirty="0">
                <a:solidFill>
                  <a:srgbClr val="00FFFF"/>
                </a:solidFill>
              </a:rPr>
              <a:t> </a:t>
            </a:r>
            <a:r>
              <a:rPr lang="it-IT" sz="2600" dirty="0" smtClean="0">
                <a:solidFill>
                  <a:srgbClr val="000000"/>
                </a:solidFill>
              </a:rPr>
              <a:t>Proffil </a:t>
            </a:r>
            <a:r>
              <a:rPr lang="it-IT" sz="2600" dirty="0">
                <a:solidFill>
                  <a:srgbClr val="000000"/>
                </a:solidFill>
              </a:rPr>
              <a:t>personol / Personal profile</a:t>
            </a:r>
          </a:p>
          <a:p>
            <a:pPr marL="457200" indent="-457200">
              <a:buFont typeface="Arial" panose="020B0604020202020204" pitchFamily="34" charset="0"/>
              <a:buChar char="•"/>
            </a:pPr>
            <a:r>
              <a:rPr lang="en-GB" sz="2600" dirty="0">
                <a:solidFill>
                  <a:srgbClr val="00FFFF"/>
                </a:solidFill>
              </a:rPr>
              <a:t> </a:t>
            </a:r>
            <a:r>
              <a:rPr lang="en-GB" sz="2600" dirty="0" err="1" smtClean="0">
                <a:solidFill>
                  <a:srgbClr val="000000"/>
                </a:solidFill>
              </a:rPr>
              <a:t>Ymateb</a:t>
            </a:r>
            <a:r>
              <a:rPr lang="en-GB" sz="2600" dirty="0" smtClean="0">
                <a:solidFill>
                  <a:srgbClr val="000000"/>
                </a:solidFill>
              </a:rPr>
              <a:t> </a:t>
            </a:r>
            <a:r>
              <a:rPr lang="en-GB" sz="2600" dirty="0" err="1">
                <a:solidFill>
                  <a:srgbClr val="000000"/>
                </a:solidFill>
              </a:rPr>
              <a:t>i</a:t>
            </a:r>
            <a:r>
              <a:rPr lang="en-GB" sz="2600" dirty="0">
                <a:solidFill>
                  <a:srgbClr val="000000"/>
                </a:solidFill>
              </a:rPr>
              <a:t> </a:t>
            </a:r>
            <a:r>
              <a:rPr lang="en-GB" sz="2600" dirty="0" err="1">
                <a:solidFill>
                  <a:srgbClr val="000000"/>
                </a:solidFill>
              </a:rPr>
              <a:t>gerdd</a:t>
            </a:r>
            <a:r>
              <a:rPr lang="en-GB" sz="2600" dirty="0">
                <a:solidFill>
                  <a:srgbClr val="000000"/>
                </a:solidFill>
              </a:rPr>
              <a:t> / Responding to a poem</a:t>
            </a:r>
          </a:p>
          <a:p>
            <a:pPr marL="457200" indent="-457200">
              <a:buFont typeface="Arial" panose="020B0604020202020204" pitchFamily="34" charset="0"/>
              <a:buChar char="•"/>
            </a:pPr>
            <a:r>
              <a:rPr lang="en-GB" sz="2600" dirty="0">
                <a:solidFill>
                  <a:srgbClr val="00FFFF"/>
                </a:solidFill>
              </a:rPr>
              <a:t> </a:t>
            </a:r>
            <a:r>
              <a:rPr lang="en-GB" sz="2600" dirty="0" err="1" smtClean="0">
                <a:solidFill>
                  <a:srgbClr val="000000"/>
                </a:solidFill>
              </a:rPr>
              <a:t>Chwarae</a:t>
            </a:r>
            <a:r>
              <a:rPr lang="en-GB" sz="2600" dirty="0" smtClean="0">
                <a:solidFill>
                  <a:srgbClr val="000000"/>
                </a:solidFill>
              </a:rPr>
              <a:t> </a:t>
            </a:r>
            <a:r>
              <a:rPr lang="en-GB" sz="2600" dirty="0" err="1">
                <a:solidFill>
                  <a:srgbClr val="000000"/>
                </a:solidFill>
              </a:rPr>
              <a:t>rôl</a:t>
            </a:r>
            <a:r>
              <a:rPr lang="en-GB" sz="2600" dirty="0">
                <a:solidFill>
                  <a:srgbClr val="000000"/>
                </a:solidFill>
              </a:rPr>
              <a:t> / Role play</a:t>
            </a:r>
          </a:p>
          <a:p>
            <a:pPr marL="457200" indent="-457200">
              <a:buFont typeface="Arial" panose="020B0604020202020204" pitchFamily="34" charset="0"/>
              <a:buChar char="•"/>
            </a:pPr>
            <a:r>
              <a:rPr lang="en-GB" sz="2600" dirty="0">
                <a:solidFill>
                  <a:srgbClr val="00FFFF"/>
                </a:solidFill>
              </a:rPr>
              <a:t> </a:t>
            </a:r>
            <a:r>
              <a:rPr lang="en-GB" sz="2600" dirty="0" err="1" smtClean="0">
                <a:solidFill>
                  <a:srgbClr val="000000"/>
                </a:solidFill>
              </a:rPr>
              <a:t>Trafod</a:t>
            </a:r>
            <a:r>
              <a:rPr lang="en-GB" sz="2600" dirty="0" smtClean="0">
                <a:solidFill>
                  <a:srgbClr val="000000"/>
                </a:solidFill>
              </a:rPr>
              <a:t> </a:t>
            </a:r>
            <a:r>
              <a:rPr lang="en-GB" sz="2600" dirty="0" err="1">
                <a:solidFill>
                  <a:srgbClr val="000000"/>
                </a:solidFill>
              </a:rPr>
              <a:t>llyfr</a:t>
            </a:r>
            <a:r>
              <a:rPr lang="en-GB" sz="2600" dirty="0">
                <a:solidFill>
                  <a:srgbClr val="000000"/>
                </a:solidFill>
              </a:rPr>
              <a:t> / Discussing a book</a:t>
            </a:r>
          </a:p>
          <a:p>
            <a:pPr marL="457200" indent="-457200">
              <a:buFont typeface="Arial" panose="020B0604020202020204" pitchFamily="34" charset="0"/>
              <a:buChar char="•"/>
            </a:pPr>
            <a:r>
              <a:rPr lang="en-GB" sz="2600" dirty="0">
                <a:solidFill>
                  <a:srgbClr val="00FFFF"/>
                </a:solidFill>
              </a:rPr>
              <a:t> </a:t>
            </a:r>
            <a:r>
              <a:rPr lang="en-GB" sz="2600" dirty="0" err="1" smtClean="0">
                <a:solidFill>
                  <a:srgbClr val="000000"/>
                </a:solidFill>
              </a:rPr>
              <a:t>Trafod</a:t>
            </a:r>
            <a:r>
              <a:rPr lang="en-GB" sz="2600" dirty="0" smtClean="0">
                <a:solidFill>
                  <a:srgbClr val="000000"/>
                </a:solidFill>
              </a:rPr>
              <a:t> </a:t>
            </a:r>
            <a:r>
              <a:rPr lang="en-GB" sz="2600" dirty="0" err="1">
                <a:solidFill>
                  <a:srgbClr val="000000"/>
                </a:solidFill>
              </a:rPr>
              <a:t>amser</a:t>
            </a:r>
            <a:r>
              <a:rPr lang="en-GB" sz="2600" dirty="0">
                <a:solidFill>
                  <a:srgbClr val="000000"/>
                </a:solidFill>
              </a:rPr>
              <a:t> </a:t>
            </a:r>
            <a:r>
              <a:rPr lang="en-GB" sz="2600" dirty="0" err="1">
                <a:solidFill>
                  <a:srgbClr val="000000"/>
                </a:solidFill>
              </a:rPr>
              <a:t>hamdden</a:t>
            </a:r>
            <a:r>
              <a:rPr lang="en-GB" sz="2600" dirty="0">
                <a:solidFill>
                  <a:srgbClr val="000000"/>
                </a:solidFill>
              </a:rPr>
              <a:t> / Discussing </a:t>
            </a:r>
            <a:r>
              <a:rPr lang="en-GB" sz="2600">
                <a:solidFill>
                  <a:srgbClr val="000000"/>
                </a:solidFill>
              </a:rPr>
              <a:t>leisure </a:t>
            </a:r>
            <a:r>
              <a:rPr lang="en-GB" sz="2600" smtClean="0">
                <a:solidFill>
                  <a:srgbClr val="000000"/>
                </a:solidFill>
              </a:rPr>
              <a:t>  time</a:t>
            </a:r>
            <a:r>
              <a:rPr lang="en-GB" sz="2600" dirty="0" smtClean="0">
                <a:solidFill>
                  <a:srgbClr val="000000"/>
                </a:solidFill>
              </a:rPr>
              <a:t>.</a:t>
            </a:r>
          </a:p>
          <a:p>
            <a:endParaRPr lang="en-GB" sz="2600" dirty="0">
              <a:solidFill>
                <a:srgbClr val="000000"/>
              </a:solidFill>
            </a:endParaRPr>
          </a:p>
          <a:p>
            <a:endParaRPr lang="en-GB" dirty="0" smtClean="0">
              <a:solidFill>
                <a:srgbClr val="000000"/>
              </a:solidFill>
              <a:latin typeface="ArialMT"/>
            </a:endParaRPr>
          </a:p>
          <a:p>
            <a:endParaRPr lang="en-GB" dirty="0">
              <a:solidFill>
                <a:srgbClr val="000000"/>
              </a:solidFill>
              <a:latin typeface="ArialMT"/>
            </a:endParaRPr>
          </a:p>
          <a:p>
            <a:endParaRPr lang="en-GB" dirty="0" smtClean="0">
              <a:solidFill>
                <a:srgbClr val="000000"/>
              </a:solidFill>
              <a:latin typeface="ArialMT"/>
            </a:endParaRPr>
          </a:p>
          <a:p>
            <a:endParaRPr lang="en-GB" dirty="0"/>
          </a:p>
        </p:txBody>
      </p:sp>
    </p:spTree>
    <p:extLst>
      <p:ext uri="{BB962C8B-B14F-4D97-AF65-F5344CB8AC3E}">
        <p14:creationId xmlns:p14="http://schemas.microsoft.com/office/powerpoint/2010/main" val="418184904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2209.JPG"/>
          <p:cNvPicPr>
            <a:picLocks noGrp="1" noChangeAspect="1"/>
          </p:cNvPicPr>
          <p:nvPr>
            <p:ph idx="1"/>
          </p:nvPr>
        </p:nvPicPr>
        <p:blipFill>
          <a:blip r:embed="rId2" cstate="print"/>
          <a:stretch>
            <a:fillRect/>
          </a:stretch>
        </p:blipFill>
        <p:spPr>
          <a:xfrm rot="5400000">
            <a:off x="1086491" y="1012937"/>
            <a:ext cx="6569703" cy="4927277"/>
          </a:xfrm>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3_Adjacenc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757</TotalTime>
  <Words>1948</Words>
  <Application>Microsoft Macintosh PowerPoint</Application>
  <PresentationFormat>On-screen Show (4:3)</PresentationFormat>
  <Paragraphs>311</Paragraphs>
  <Slides>48</Slides>
  <Notes>24</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48</vt:i4>
      </vt:variant>
    </vt:vector>
  </HeadingPairs>
  <TitlesOfParts>
    <vt:vector size="62" baseType="lpstr">
      <vt:lpstr>ArialMT</vt:lpstr>
      <vt:lpstr>Calibri</vt:lpstr>
      <vt:lpstr>Cambria</vt:lpstr>
      <vt:lpstr>Comic Sans MS</vt:lpstr>
      <vt:lpstr>Lucida Sans Unicode</vt:lpstr>
      <vt:lpstr>Mangal</vt:lpstr>
      <vt:lpstr>Myriad Pro</vt:lpstr>
      <vt:lpstr>Times New Roman</vt:lpstr>
      <vt:lpstr>Verdana</vt:lpstr>
      <vt:lpstr>Wingdings 2</vt:lpstr>
      <vt:lpstr>Wingdings 3</vt:lpstr>
      <vt:lpstr>Arial</vt:lpstr>
      <vt:lpstr>Concourse</vt:lpstr>
      <vt:lpstr>3_Adjacency</vt:lpstr>
      <vt:lpstr>Welsh second language in the National Curriculum for Wales</vt:lpstr>
      <vt:lpstr>Aseiniad 1 - 40%</vt:lpstr>
      <vt:lpstr>Welsh second language in the National Curriculum for Wales</vt:lpstr>
      <vt:lpstr>PowerPoint Presentation</vt:lpstr>
      <vt:lpstr>PowerPoint Presentation</vt:lpstr>
      <vt:lpstr>PowerPoint Presentation</vt:lpstr>
      <vt:lpstr>PowerPoint Presentation</vt:lpstr>
      <vt:lpstr>PowerPoint Presentation</vt:lpstr>
      <vt:lpstr>PowerPoint Presentation</vt:lpstr>
      <vt:lpstr>Oracy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Darllen</vt:lpstr>
      <vt:lpstr>Reading</vt:lpstr>
      <vt:lpstr>PowerPoint Presentation</vt:lpstr>
      <vt:lpstr>PowerPoint Presentation</vt:lpstr>
      <vt:lpstr>Y Pod-antur Cymraeg </vt:lpstr>
      <vt:lpstr>QR codes for reading books</vt:lpstr>
      <vt:lpstr>PowerPoint Presentation</vt:lpstr>
      <vt:lpstr>PowerPoint Presentation</vt:lpstr>
      <vt:lpstr>Writing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Moving learners from level 3 to level 4</vt:lpstr>
      <vt:lpstr>Discussing a book</vt:lpstr>
      <vt:lpstr>PowerPoint Presentation</vt:lpstr>
      <vt:lpstr>Teaching &amp; learning an additional language</vt:lpstr>
      <vt:lpstr>Planning</vt:lpstr>
      <vt:lpstr>PowerPoint Presentation</vt:lpstr>
      <vt:lpstr>Self Assessment Sheet - Reading aloud</vt:lpstr>
      <vt:lpstr>PowerPoint Presentation</vt:lpstr>
      <vt:lpstr>PowerPoint Presentation</vt:lpstr>
      <vt:lpstr>Moving learners from level 4 to level 5</vt:lpstr>
      <vt:lpstr>PowerPoint Presentation</vt:lpstr>
    </vt:vector>
  </TitlesOfParts>
  <Company>SIHE</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Language Development</dc:title>
  <dc:creator>Natalie</dc:creator>
  <cp:lastModifiedBy>Natalie Griffiths</cp:lastModifiedBy>
  <cp:revision>52</cp:revision>
  <cp:lastPrinted>2016-10-06T16:45:03Z</cp:lastPrinted>
  <dcterms:created xsi:type="dcterms:W3CDTF">2016-09-27T18:00:59Z</dcterms:created>
  <dcterms:modified xsi:type="dcterms:W3CDTF">2018-10-25T10:35:00Z</dcterms:modified>
</cp:coreProperties>
</file>