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sldIdLst>
    <p:sldId id="256" r:id="rId2"/>
    <p:sldId id="285" r:id="rId3"/>
    <p:sldId id="259" r:id="rId4"/>
    <p:sldId id="257" r:id="rId5"/>
    <p:sldId id="258" r:id="rId6"/>
    <p:sldId id="284" r:id="rId7"/>
    <p:sldId id="261" r:id="rId8"/>
    <p:sldId id="280" r:id="rId9"/>
    <p:sldId id="262" r:id="rId10"/>
    <p:sldId id="270" r:id="rId11"/>
    <p:sldId id="263" r:id="rId12"/>
    <p:sldId id="271" r:id="rId13"/>
    <p:sldId id="264" r:id="rId14"/>
    <p:sldId id="265" r:id="rId15"/>
    <p:sldId id="266" r:id="rId16"/>
    <p:sldId id="267" r:id="rId17"/>
    <p:sldId id="272" r:id="rId18"/>
    <p:sldId id="290" r:id="rId19"/>
    <p:sldId id="291" r:id="rId20"/>
    <p:sldId id="286" r:id="rId21"/>
    <p:sldId id="281" r:id="rId22"/>
    <p:sldId id="282" r:id="rId23"/>
    <p:sldId id="283" r:id="rId24"/>
    <p:sldId id="287" r:id="rId25"/>
    <p:sldId id="288" r:id="rId26"/>
    <p:sldId id="289"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83284890-85D2-4D7B-8EF5-15A9C1DB8F42}" type="datetimeFigureOut">
              <a:rPr lang="en-US" smtClean="0"/>
              <a:t>11/21/19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2942361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2F5661D-6934-4B32-B92C-470368BF1EC6}" type="datetimeFigureOut">
              <a:rPr lang="en-US" smtClean="0"/>
              <a:t>11/21/19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405082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smtClean="0"/>
              <a:t>11/21/19</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3043559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548D31E-DCDA-41A7-9C67-C4B11B94D21D}" type="datetimeFigureOut">
              <a:rPr lang="en-US" smtClean="0"/>
              <a:t>11/21/19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49378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9B3762C0-B258-48F1-ADE6-176B4174CCDD}" type="datetimeFigureOut">
              <a:rPr lang="en-US" smtClean="0"/>
              <a:t>11/21/19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1072378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77919A6-33EB-49BD-A62F-1FA56B9F9712}" type="datetimeFigureOut">
              <a:rPr lang="en-US" smtClean="0"/>
              <a:t>11/21/19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681886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11/21/19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92262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smtClean="0"/>
              <a:t>11/21/19</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483897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11/21/19</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16615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157CC2-0FC8-4686-B024-99790E0F5162}" type="datetimeFigureOut">
              <a:rPr lang="en-US" smtClean="0"/>
              <a:t>11/21/19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536256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F6764DA5-CD3D-4590-A511-FCD3BC7A793E}" type="datetimeFigureOut">
              <a:rPr lang="en-US" smtClean="0"/>
              <a:t>11/21/19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358651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smtClean="0"/>
              <a:t>11/21/19</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387755153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youtube.com/watch?v=0WxOGR6HKFs"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24.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C6A36-6615-5C41-A003-557F8BE0AE15}"/>
              </a:ext>
            </a:extLst>
          </p:cNvPr>
          <p:cNvSpPr>
            <a:spLocks noGrp="1"/>
          </p:cNvSpPr>
          <p:nvPr>
            <p:ph type="ctrTitle"/>
          </p:nvPr>
        </p:nvSpPr>
        <p:spPr/>
        <p:txBody>
          <a:bodyPr/>
          <a:lstStyle/>
          <a:p>
            <a:r>
              <a:rPr lang="en-GB"/>
              <a:t>Morality &amp; Ethics </a:t>
            </a:r>
            <a:endParaRPr lang="en-US"/>
          </a:p>
        </p:txBody>
      </p:sp>
      <p:sp>
        <p:nvSpPr>
          <p:cNvPr id="3" name="Subtitle 2">
            <a:extLst>
              <a:ext uri="{FF2B5EF4-FFF2-40B4-BE49-F238E27FC236}">
                <a16:creationId xmlns:a16="http://schemas.microsoft.com/office/drawing/2014/main" id="{AD31562B-D5BC-D246-8AE0-13DA593C4FC8}"/>
              </a:ext>
            </a:extLst>
          </p:cNvPr>
          <p:cNvSpPr>
            <a:spLocks noGrp="1"/>
          </p:cNvSpPr>
          <p:nvPr>
            <p:ph type="subTitle" idx="1"/>
          </p:nvPr>
        </p:nvSpPr>
        <p:spPr>
          <a:xfrm>
            <a:off x="783996" y="6027830"/>
            <a:ext cx="9073782" cy="496065"/>
          </a:xfrm>
        </p:spPr>
        <p:txBody>
          <a:bodyPr>
            <a:normAutofit/>
          </a:bodyPr>
          <a:lstStyle/>
          <a:p>
            <a:r>
              <a:rPr lang="en-GB" sz="2000"/>
              <a:t>Leah Hooper, Ryan </a:t>
            </a:r>
            <a:r>
              <a:rPr lang="en-GB" sz="2000" err="1"/>
              <a:t>Urch</a:t>
            </a:r>
            <a:r>
              <a:rPr lang="en-GB" sz="2000"/>
              <a:t>, Sophie Morgan and Chloe Harries.</a:t>
            </a:r>
            <a:endParaRPr lang="en-US" sz="2000"/>
          </a:p>
        </p:txBody>
      </p:sp>
      <p:sp>
        <p:nvSpPr>
          <p:cNvPr id="5" name="Subtitle 2">
            <a:extLst>
              <a:ext uri="{FF2B5EF4-FFF2-40B4-BE49-F238E27FC236}">
                <a16:creationId xmlns:a16="http://schemas.microsoft.com/office/drawing/2014/main" id="{F6056399-F8DE-BA4F-B55A-9D5B5CC186A9}"/>
              </a:ext>
            </a:extLst>
          </p:cNvPr>
          <p:cNvSpPr txBox="1">
            <a:spLocks/>
          </p:cNvSpPr>
          <p:nvPr/>
        </p:nvSpPr>
        <p:spPr>
          <a:xfrm>
            <a:off x="576443" y="4574553"/>
            <a:ext cx="8448324" cy="114537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200"/>
              </a:spcBef>
              <a:buClr>
                <a:schemeClr val="accent1">
                  <a:lumMod val="75000"/>
                </a:schemeClr>
              </a:buClr>
              <a:buSzPct val="85000"/>
              <a:buFont typeface="Wingdings" pitchFamily="2" charset="2"/>
              <a:buNone/>
              <a:defRPr sz="2200" kern="1200">
                <a:solidFill>
                  <a:schemeClr val="tx1"/>
                </a:solidFill>
                <a:latin typeface="+mn-lt"/>
                <a:ea typeface="+mn-ea"/>
                <a:cs typeface="+mn-cs"/>
              </a:defRPr>
            </a:lvl1pPr>
            <a:lvl2pPr marL="457200" indent="0" algn="ctr"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2800" kern="1200">
                <a:solidFill>
                  <a:schemeClr val="tx1"/>
                </a:solidFill>
                <a:latin typeface="+mn-lt"/>
                <a:ea typeface="+mn-ea"/>
                <a:cs typeface="+mn-cs"/>
              </a:defRPr>
            </a:lvl2pPr>
            <a:lvl3pPr marL="914400" indent="0" algn="ctr"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2400" kern="1200">
                <a:solidFill>
                  <a:schemeClr val="tx1"/>
                </a:solidFill>
                <a:latin typeface="+mn-lt"/>
                <a:ea typeface="+mn-ea"/>
                <a:cs typeface="+mn-cs"/>
              </a:defRPr>
            </a:lvl3pPr>
            <a:lvl4pPr marL="1371600" indent="0" algn="ctr"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2000" kern="1200">
                <a:solidFill>
                  <a:schemeClr val="tx1"/>
                </a:solidFill>
                <a:latin typeface="+mn-lt"/>
                <a:ea typeface="+mn-ea"/>
                <a:cs typeface="+mn-cs"/>
              </a:defRPr>
            </a:lvl4pPr>
            <a:lvl5pPr marL="1828800" indent="0" algn="ctr"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2000" kern="1200">
                <a:solidFill>
                  <a:schemeClr val="tx1"/>
                </a:solidFill>
                <a:latin typeface="+mn-lt"/>
                <a:ea typeface="+mn-ea"/>
                <a:cs typeface="+mn-cs"/>
              </a:defRPr>
            </a:lvl5pPr>
            <a:lvl6pPr marL="2286000" indent="0" algn="ctr"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2000" kern="1200">
                <a:solidFill>
                  <a:schemeClr val="tx1"/>
                </a:solidFill>
                <a:latin typeface="+mn-lt"/>
                <a:ea typeface="+mn-ea"/>
                <a:cs typeface="+mn-cs"/>
              </a:defRPr>
            </a:lvl6pPr>
            <a:lvl7pPr marL="2743200" indent="0" algn="ctr"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2000" kern="1200">
                <a:solidFill>
                  <a:schemeClr val="tx1"/>
                </a:solidFill>
                <a:latin typeface="+mn-lt"/>
                <a:ea typeface="+mn-ea"/>
                <a:cs typeface="+mn-cs"/>
              </a:defRPr>
            </a:lvl7pPr>
            <a:lvl8pPr marL="3200400" indent="0" algn="ctr"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2000" kern="1200">
                <a:solidFill>
                  <a:schemeClr val="tx1"/>
                </a:solidFill>
                <a:latin typeface="+mn-lt"/>
                <a:ea typeface="+mn-ea"/>
                <a:cs typeface="+mn-cs"/>
              </a:defRPr>
            </a:lvl8pPr>
            <a:lvl9pPr marL="3657600" indent="0" algn="ctr"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2000" kern="1200">
                <a:solidFill>
                  <a:schemeClr val="tx1"/>
                </a:solidFill>
                <a:latin typeface="+mn-lt"/>
                <a:ea typeface="+mn-ea"/>
                <a:cs typeface="+mn-cs"/>
              </a:defRPr>
            </a:lvl9pPr>
          </a:lstStyle>
          <a:p>
            <a:r>
              <a:rPr lang="en-GB" dirty="0"/>
              <a:t>Critically evaluate morality and ethics in relation to how it relates to educational philosophy and practice.  </a:t>
            </a:r>
            <a:endParaRPr lang="en-US" dirty="0"/>
          </a:p>
        </p:txBody>
      </p:sp>
    </p:spTree>
    <p:extLst>
      <p:ext uri="{BB962C8B-B14F-4D97-AF65-F5344CB8AC3E}">
        <p14:creationId xmlns:p14="http://schemas.microsoft.com/office/powerpoint/2010/main" val="15633908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94A0D4EC-F377-495A-A669-9C31F1B4240D}"/>
              </a:ext>
            </a:extLst>
          </p:cNvPr>
          <p:cNvSpPr>
            <a:spLocks noGrp="1"/>
          </p:cNvSpPr>
          <p:nvPr>
            <p:ph type="title"/>
          </p:nvPr>
        </p:nvSpPr>
        <p:spPr/>
        <p:txBody>
          <a:bodyPr/>
          <a:lstStyle/>
          <a:p>
            <a:pPr algn="ctr" eaLnBrk="1" hangingPunct="1"/>
            <a:r>
              <a:rPr lang="en-GB" altLang="en-US"/>
              <a:t>LOOK AT THE ‘MAKING MORAL DECISIONS’ SHEET.</a:t>
            </a:r>
          </a:p>
        </p:txBody>
      </p:sp>
      <p:sp>
        <p:nvSpPr>
          <p:cNvPr id="5123" name="Content Placeholder 2">
            <a:extLst>
              <a:ext uri="{FF2B5EF4-FFF2-40B4-BE49-F238E27FC236}">
                <a16:creationId xmlns:a16="http://schemas.microsoft.com/office/drawing/2014/main" id="{6E682845-1E58-40FC-BF12-64DBC3BE5D53}"/>
              </a:ext>
            </a:extLst>
          </p:cNvPr>
          <p:cNvSpPr>
            <a:spLocks noGrp="1"/>
          </p:cNvSpPr>
          <p:nvPr>
            <p:ph idx="1"/>
          </p:nvPr>
        </p:nvSpPr>
        <p:spPr>
          <a:xfrm>
            <a:off x="878665" y="2893284"/>
            <a:ext cx="10058400" cy="2385043"/>
          </a:xfrm>
        </p:spPr>
        <p:txBody>
          <a:bodyPr/>
          <a:lstStyle/>
          <a:p>
            <a:pPr eaLnBrk="1" hangingPunct="1">
              <a:buFont typeface="Wingdings" panose="05000000000000000000" pitchFamily="2" charset="2"/>
              <a:buNone/>
            </a:pPr>
            <a:r>
              <a:rPr lang="en-GB" altLang="en-US"/>
              <a:t>   In pairs consider each of the moral dilemmas outlined on the sheet.</a:t>
            </a:r>
          </a:p>
          <a:p>
            <a:pPr eaLnBrk="1" hangingPunct="1">
              <a:buFont typeface="Wingdings" panose="05000000000000000000" pitchFamily="2" charset="2"/>
              <a:buNone/>
            </a:pPr>
            <a:endParaRPr lang="en-GB" altLang="en-US"/>
          </a:p>
          <a:p>
            <a:pPr eaLnBrk="1" hangingPunct="1">
              <a:buFont typeface="Wingdings" panose="05000000000000000000" pitchFamily="2" charset="2"/>
              <a:buNone/>
            </a:pPr>
            <a:r>
              <a:rPr lang="en-GB" altLang="en-US"/>
              <a:t>   What would you do in each situation?</a:t>
            </a:r>
          </a:p>
          <a:p>
            <a:pPr eaLnBrk="1" hangingPunct="1">
              <a:buFont typeface="Wingdings" panose="05000000000000000000" pitchFamily="2" charset="2"/>
              <a:buNone/>
            </a:pPr>
            <a:endParaRPr lang="en-GB" altLang="en-US"/>
          </a:p>
          <a:p>
            <a:pPr eaLnBrk="1" hangingPunct="1">
              <a:buFont typeface="Wingdings" panose="05000000000000000000" pitchFamily="2" charset="2"/>
              <a:buNone/>
            </a:pPr>
            <a:r>
              <a:rPr lang="en-GB" altLang="en-US"/>
              <a:t>   How did you reach your conclusions? Did your partner agree with you?</a:t>
            </a:r>
          </a:p>
        </p:txBody>
      </p:sp>
    </p:spTree>
    <p:extLst>
      <p:ext uri="{BB962C8B-B14F-4D97-AF65-F5344CB8AC3E}">
        <p14:creationId xmlns:p14="http://schemas.microsoft.com/office/powerpoint/2010/main" val="18021177"/>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4AA40-B55E-D64D-B372-556393D6CD4E}"/>
              </a:ext>
            </a:extLst>
          </p:cNvPr>
          <p:cNvSpPr>
            <a:spLocks noGrp="1"/>
          </p:cNvSpPr>
          <p:nvPr>
            <p:ph type="title"/>
          </p:nvPr>
        </p:nvSpPr>
        <p:spPr/>
        <p:txBody>
          <a:bodyPr/>
          <a:lstStyle/>
          <a:p>
            <a:r>
              <a:rPr lang="en-GB"/>
              <a:t>Introduction </a:t>
            </a:r>
            <a:endParaRPr lang="en-US"/>
          </a:p>
        </p:txBody>
      </p:sp>
      <p:sp>
        <p:nvSpPr>
          <p:cNvPr id="3" name="Content Placeholder 2">
            <a:extLst>
              <a:ext uri="{FF2B5EF4-FFF2-40B4-BE49-F238E27FC236}">
                <a16:creationId xmlns:a16="http://schemas.microsoft.com/office/drawing/2014/main" id="{C17D586E-622F-9744-BD50-43ECFF99E5AD}"/>
              </a:ext>
            </a:extLst>
          </p:cNvPr>
          <p:cNvSpPr>
            <a:spLocks noGrp="1"/>
          </p:cNvSpPr>
          <p:nvPr>
            <p:ph idx="1"/>
          </p:nvPr>
        </p:nvSpPr>
        <p:spPr>
          <a:xfrm>
            <a:off x="163871" y="2121408"/>
            <a:ext cx="11812366" cy="4050792"/>
          </a:xfrm>
        </p:spPr>
        <p:txBody>
          <a:bodyPr>
            <a:normAutofit lnSpcReduction="10000"/>
          </a:bodyPr>
          <a:lstStyle/>
          <a:p>
            <a:r>
              <a:rPr lang="en-GB" dirty="0"/>
              <a:t>Hand out </a:t>
            </a:r>
          </a:p>
          <a:p>
            <a:endParaRPr lang="en-GB" dirty="0"/>
          </a:p>
          <a:p>
            <a:r>
              <a:rPr lang="en-GB" dirty="0"/>
              <a:t>Please take a minute to answer these questions individually so we can measure your understanding of the topic before we start our presentation. Someone will be round to collect them once you have finished. </a:t>
            </a:r>
          </a:p>
          <a:p>
            <a:endParaRPr lang="en-GB" dirty="0"/>
          </a:p>
          <a:p>
            <a:r>
              <a:rPr lang="en-GB" dirty="0"/>
              <a:t>Do you know what morality and ethics are? Yes / No </a:t>
            </a:r>
          </a:p>
          <a:p>
            <a:endParaRPr lang="en-GB" dirty="0"/>
          </a:p>
          <a:p>
            <a:r>
              <a:rPr lang="en-GB" dirty="0"/>
              <a:t>Where do we learn morality and ethics? Home / Education / Society </a:t>
            </a:r>
          </a:p>
          <a:p>
            <a:endParaRPr lang="en-GB"/>
          </a:p>
          <a:p>
            <a:r>
              <a:rPr lang="en-GB"/>
              <a:t>Is </a:t>
            </a:r>
            <a:r>
              <a:rPr lang="en-GB" dirty="0"/>
              <a:t>it a big part of our lives? Yes / No </a:t>
            </a:r>
            <a:endParaRPr lang="en-US" dirty="0"/>
          </a:p>
        </p:txBody>
      </p:sp>
    </p:spTree>
    <p:extLst>
      <p:ext uri="{BB962C8B-B14F-4D97-AF65-F5344CB8AC3E}">
        <p14:creationId xmlns:p14="http://schemas.microsoft.com/office/powerpoint/2010/main" val="16946908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FA34AC3-7E1E-0549-B422-DC33E80A5D56}"/>
              </a:ext>
            </a:extLst>
          </p:cNvPr>
          <p:cNvSpPr>
            <a:spLocks noGrp="1"/>
          </p:cNvSpPr>
          <p:nvPr>
            <p:ph idx="1"/>
          </p:nvPr>
        </p:nvSpPr>
        <p:spPr>
          <a:xfrm>
            <a:off x="187097" y="464301"/>
            <a:ext cx="7951828" cy="5897038"/>
          </a:xfrm>
        </p:spPr>
        <p:txBody>
          <a:bodyPr>
            <a:normAutofit fontScale="85000" lnSpcReduction="20000"/>
          </a:bodyPr>
          <a:lstStyle/>
          <a:p>
            <a:r>
              <a:rPr lang="en-GB" sz="5800" b="1">
                <a:latin typeface="+mj-lt"/>
              </a:rPr>
              <a:t>What is morality?</a:t>
            </a:r>
          </a:p>
          <a:p>
            <a:endParaRPr lang="en-GB"/>
          </a:p>
          <a:p>
            <a:r>
              <a:rPr lang="en-GB" sz="2200"/>
              <a:t>Harrington (1996) describes morality as 5 different things. </a:t>
            </a:r>
          </a:p>
          <a:p>
            <a:r>
              <a:rPr lang="en-GB" sz="2200"/>
              <a:t>Morality as law. Morality as inner conviction. Morality as personal growth. Morality as love. Morality as social transformation.  Not one can be sufficient to describe morality alone. </a:t>
            </a:r>
          </a:p>
          <a:p>
            <a:r>
              <a:rPr lang="en-GB" sz="2200" err="1"/>
              <a:t>Standford</a:t>
            </a:r>
            <a:r>
              <a:rPr lang="en-GB" sz="2200"/>
              <a:t> Encyclopedia of Philosophy (2002) describes morality as a ‘code of conduct’ set out by society. Takes into account the 5 points above. </a:t>
            </a:r>
          </a:p>
          <a:p>
            <a:r>
              <a:rPr lang="en-GB" sz="2200"/>
              <a:t>We develop morals growing up as we learn right from wrong by guidelines set out by parents and guardians. We become more aware of our inner moral code as we grow up and learn to respect those around us. Reflects the respect expected between teacher and pupil in today education.</a:t>
            </a:r>
          </a:p>
          <a:p>
            <a:r>
              <a:rPr lang="en-GB" sz="2200"/>
              <a:t>Association of Moral Education influenced by moral philosophy. Allows professionals to share and expand on their ideas for educational policies.</a:t>
            </a:r>
          </a:p>
          <a:p>
            <a:r>
              <a:rPr lang="en-GB" sz="2200"/>
              <a:t>Some philosophers we are going to look at in this prevention include Aristotle and Augustine. </a:t>
            </a:r>
          </a:p>
        </p:txBody>
      </p:sp>
      <p:pic>
        <p:nvPicPr>
          <p:cNvPr id="14" name="Picture 13">
            <a:extLst>
              <a:ext uri="{FF2B5EF4-FFF2-40B4-BE49-F238E27FC236}">
                <a16:creationId xmlns:a16="http://schemas.microsoft.com/office/drawing/2014/main" id="{ACDE3BDB-A925-324B-962C-32C2D71EFB4B}"/>
              </a:ext>
            </a:extLst>
          </p:cNvPr>
          <p:cNvPicPr>
            <a:picLocks noChangeAspect="1"/>
          </p:cNvPicPr>
          <p:nvPr/>
        </p:nvPicPr>
        <p:blipFill>
          <a:blip r:embed="rId2"/>
          <a:stretch>
            <a:fillRect/>
          </a:stretch>
        </p:blipFill>
        <p:spPr>
          <a:xfrm>
            <a:off x="8568461" y="464301"/>
            <a:ext cx="3436443" cy="2420030"/>
          </a:xfrm>
          <a:prstGeom prst="rect">
            <a:avLst/>
          </a:prstGeom>
        </p:spPr>
      </p:pic>
      <p:pic>
        <p:nvPicPr>
          <p:cNvPr id="17" name="Picture 16">
            <a:extLst>
              <a:ext uri="{FF2B5EF4-FFF2-40B4-BE49-F238E27FC236}">
                <a16:creationId xmlns:a16="http://schemas.microsoft.com/office/drawing/2014/main" id="{D0768FBC-7FB5-C94D-8108-DD58E1364B65}"/>
              </a:ext>
            </a:extLst>
          </p:cNvPr>
          <p:cNvPicPr>
            <a:picLocks noChangeAspect="1"/>
          </p:cNvPicPr>
          <p:nvPr/>
        </p:nvPicPr>
        <p:blipFill>
          <a:blip r:embed="rId3"/>
          <a:stretch>
            <a:fillRect/>
          </a:stretch>
        </p:blipFill>
        <p:spPr>
          <a:xfrm>
            <a:off x="8556163" y="3646130"/>
            <a:ext cx="3461040" cy="2303210"/>
          </a:xfrm>
          <a:prstGeom prst="rect">
            <a:avLst/>
          </a:prstGeom>
        </p:spPr>
      </p:pic>
    </p:spTree>
    <p:extLst>
      <p:ext uri="{BB962C8B-B14F-4D97-AF65-F5344CB8AC3E}">
        <p14:creationId xmlns:p14="http://schemas.microsoft.com/office/powerpoint/2010/main" val="39210373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25FAF0-37F6-C24D-9E31-BDC7DDF48E95}"/>
              </a:ext>
            </a:extLst>
          </p:cNvPr>
          <p:cNvSpPr>
            <a:spLocks noGrp="1"/>
          </p:cNvSpPr>
          <p:nvPr>
            <p:ph idx="1"/>
          </p:nvPr>
        </p:nvSpPr>
        <p:spPr>
          <a:xfrm>
            <a:off x="327742" y="685799"/>
            <a:ext cx="7222154" cy="5800759"/>
          </a:xfrm>
        </p:spPr>
        <p:txBody>
          <a:bodyPr>
            <a:normAutofit fontScale="92500" lnSpcReduction="20000"/>
          </a:bodyPr>
          <a:lstStyle/>
          <a:p>
            <a:pPr marL="0" indent="0">
              <a:buNone/>
            </a:pPr>
            <a:r>
              <a:rPr lang="en-GB" sz="5800">
                <a:latin typeface="+mj-lt"/>
              </a:rPr>
              <a:t>What is ethics? </a:t>
            </a:r>
          </a:p>
          <a:p>
            <a:pPr marL="0" indent="0">
              <a:buNone/>
            </a:pPr>
            <a:r>
              <a:rPr lang="en-GB"/>
              <a:t> </a:t>
            </a:r>
          </a:p>
          <a:p>
            <a:r>
              <a:rPr lang="en-US" sz="2200">
                <a:solidFill>
                  <a:prstClr val="black"/>
                </a:solidFill>
              </a:rPr>
              <a:t>In philosophy, ethical behavior is that which is </a:t>
            </a:r>
            <a:r>
              <a:rPr lang="en-GB" sz="2200">
                <a:solidFill>
                  <a:prstClr val="black"/>
                </a:solidFill>
              </a:rPr>
              <a:t>considered to be </a:t>
            </a:r>
            <a:r>
              <a:rPr lang="en-US" sz="2200">
                <a:solidFill>
                  <a:prstClr val="black"/>
                </a:solidFill>
              </a:rPr>
              <a:t>good</a:t>
            </a:r>
            <a:r>
              <a:rPr lang="en-GB" sz="2200">
                <a:solidFill>
                  <a:prstClr val="black"/>
                </a:solidFill>
              </a:rPr>
              <a:t> behaviour. </a:t>
            </a:r>
          </a:p>
          <a:p>
            <a:r>
              <a:rPr lang="en-US" sz="2200">
                <a:solidFill>
                  <a:prstClr val="black"/>
                </a:solidFill>
              </a:rPr>
              <a:t> The </a:t>
            </a:r>
            <a:r>
              <a:rPr lang="en-GB" sz="2200">
                <a:solidFill>
                  <a:prstClr val="black"/>
                </a:solidFill>
              </a:rPr>
              <a:t>wide area of ethics </a:t>
            </a:r>
            <a:r>
              <a:rPr lang="en-US" sz="2200">
                <a:solidFill>
                  <a:prstClr val="black"/>
                </a:solidFill>
              </a:rPr>
              <a:t>involves developing and </a:t>
            </a:r>
            <a:r>
              <a:rPr lang="en-GB" sz="2200">
                <a:solidFill>
                  <a:prstClr val="black"/>
                </a:solidFill>
              </a:rPr>
              <a:t>putting forwards ideas</a:t>
            </a:r>
            <a:r>
              <a:rPr lang="en-US" sz="2200">
                <a:solidFill>
                  <a:prstClr val="black"/>
                </a:solidFill>
              </a:rPr>
              <a:t> of </a:t>
            </a:r>
            <a:r>
              <a:rPr lang="en-GB" sz="2200">
                <a:solidFill>
                  <a:prstClr val="black"/>
                </a:solidFill>
              </a:rPr>
              <a:t>what is considered </a:t>
            </a:r>
            <a:r>
              <a:rPr lang="en-US" sz="2200">
                <a:solidFill>
                  <a:prstClr val="black"/>
                </a:solidFill>
              </a:rPr>
              <a:t>right and wrong behavior. </a:t>
            </a:r>
            <a:endParaRPr lang="en-GB" sz="2200">
              <a:solidFill>
                <a:prstClr val="black"/>
              </a:solidFill>
            </a:endParaRPr>
          </a:p>
          <a:p>
            <a:r>
              <a:rPr lang="en-GB" sz="2200"/>
              <a:t>Not how people act but how they should act. </a:t>
            </a:r>
          </a:p>
          <a:p>
            <a:r>
              <a:rPr lang="en-GB" sz="2200"/>
              <a:t>Focus on three types of ethics: </a:t>
            </a:r>
          </a:p>
          <a:p>
            <a:r>
              <a:rPr lang="en-GB" sz="2200"/>
              <a:t>Virtue ethics – Aristotle saw these ethics as the way to be a good person.</a:t>
            </a:r>
          </a:p>
          <a:p>
            <a:r>
              <a:rPr lang="en-GB" sz="2200"/>
              <a:t>Deontological ethics – not the consequences that make something right or wrong but the reason for doing it in the first place. </a:t>
            </a:r>
          </a:p>
          <a:p>
            <a:r>
              <a:rPr lang="en-GB" sz="2200"/>
              <a:t>Consequential ethics – explains when something is right or wrong. </a:t>
            </a:r>
          </a:p>
          <a:p>
            <a:r>
              <a:rPr lang="en-GB" sz="2200"/>
              <a:t>Some philosophers we are going to look at in this presentation include Aristotle and Kant. </a:t>
            </a:r>
            <a:endParaRPr lang="en-US" sz="2200"/>
          </a:p>
        </p:txBody>
      </p:sp>
      <p:pic>
        <p:nvPicPr>
          <p:cNvPr id="7" name="Picture 6">
            <a:extLst>
              <a:ext uri="{FF2B5EF4-FFF2-40B4-BE49-F238E27FC236}">
                <a16:creationId xmlns:a16="http://schemas.microsoft.com/office/drawing/2014/main" id="{2E4E1539-E3D0-A343-868A-12165A6599B1}"/>
              </a:ext>
            </a:extLst>
          </p:cNvPr>
          <p:cNvPicPr>
            <a:picLocks noChangeAspect="1"/>
          </p:cNvPicPr>
          <p:nvPr/>
        </p:nvPicPr>
        <p:blipFill>
          <a:blip r:embed="rId2"/>
          <a:stretch>
            <a:fillRect/>
          </a:stretch>
        </p:blipFill>
        <p:spPr>
          <a:xfrm>
            <a:off x="8447945" y="276191"/>
            <a:ext cx="3543312" cy="2564239"/>
          </a:xfrm>
          <a:prstGeom prst="rect">
            <a:avLst/>
          </a:prstGeom>
        </p:spPr>
      </p:pic>
      <p:pic>
        <p:nvPicPr>
          <p:cNvPr id="10" name="Picture 9">
            <a:extLst>
              <a:ext uri="{FF2B5EF4-FFF2-40B4-BE49-F238E27FC236}">
                <a16:creationId xmlns:a16="http://schemas.microsoft.com/office/drawing/2014/main" id="{B2208B5B-3DB2-BA49-8BDF-3DF34B53329E}"/>
              </a:ext>
            </a:extLst>
          </p:cNvPr>
          <p:cNvPicPr>
            <a:picLocks noChangeAspect="1"/>
          </p:cNvPicPr>
          <p:nvPr/>
        </p:nvPicPr>
        <p:blipFill>
          <a:blip r:embed="rId3"/>
          <a:stretch>
            <a:fillRect/>
          </a:stretch>
        </p:blipFill>
        <p:spPr>
          <a:xfrm>
            <a:off x="8447945" y="3589532"/>
            <a:ext cx="3526155" cy="2348475"/>
          </a:xfrm>
          <a:prstGeom prst="rect">
            <a:avLst/>
          </a:prstGeom>
        </p:spPr>
      </p:pic>
    </p:spTree>
    <p:extLst>
      <p:ext uri="{BB962C8B-B14F-4D97-AF65-F5344CB8AC3E}">
        <p14:creationId xmlns:p14="http://schemas.microsoft.com/office/powerpoint/2010/main" val="29331576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BE6D96F-DD84-A54A-B054-AA4E9E210636}"/>
              </a:ext>
            </a:extLst>
          </p:cNvPr>
          <p:cNvSpPr txBox="1"/>
          <p:nvPr/>
        </p:nvSpPr>
        <p:spPr>
          <a:xfrm>
            <a:off x="2393200" y="6081459"/>
            <a:ext cx="6278306" cy="369332"/>
          </a:xfrm>
          <a:prstGeom prst="rect">
            <a:avLst/>
          </a:prstGeom>
          <a:noFill/>
        </p:spPr>
        <p:txBody>
          <a:bodyPr wrap="square">
            <a:spAutoFit/>
          </a:bodyPr>
          <a:lstStyle/>
          <a:p>
            <a:r>
              <a:rPr lang="en-US" dirty="0">
                <a:hlinkClick r:id="rId2"/>
              </a:rPr>
              <a:t>https://www.youtube.com/watch?v=0WxOGR6HKFs</a:t>
            </a:r>
            <a:r>
              <a:rPr lang="en-GB" dirty="0"/>
              <a:t> </a:t>
            </a:r>
            <a:endParaRPr lang="en-US" dirty="0"/>
          </a:p>
        </p:txBody>
      </p:sp>
      <p:pic>
        <p:nvPicPr>
          <p:cNvPr id="7" name="Picture 7">
            <a:extLst>
              <a:ext uri="{FF2B5EF4-FFF2-40B4-BE49-F238E27FC236}">
                <a16:creationId xmlns:a16="http://schemas.microsoft.com/office/drawing/2014/main" id="{76B76056-4362-BC45-ABE7-DD7890D57566}"/>
              </a:ext>
            </a:extLst>
          </p:cNvPr>
          <p:cNvPicPr>
            <a:picLocks noChangeAspect="1"/>
          </p:cNvPicPr>
          <p:nvPr/>
        </p:nvPicPr>
        <p:blipFill rotWithShape="1">
          <a:blip r:embed="rId3">
            <a:extLst>
              <a:ext uri="{28A0092B-C50C-407E-A947-70E740481C1C}">
                <a14:useLocalDpi xmlns:a14="http://schemas.microsoft.com/office/drawing/2010/main" val="0"/>
              </a:ext>
            </a:extLst>
          </a:blip>
          <a:srcRect l="8295" t="15479" r="18407" b="21346"/>
          <a:stretch/>
        </p:blipFill>
        <p:spPr>
          <a:xfrm>
            <a:off x="2251860" y="1590870"/>
            <a:ext cx="6569862" cy="4249812"/>
          </a:xfrm>
          <a:prstGeom prst="rect">
            <a:avLst/>
          </a:prstGeom>
        </p:spPr>
      </p:pic>
      <p:sp>
        <p:nvSpPr>
          <p:cNvPr id="9" name="TextBox 8">
            <a:extLst>
              <a:ext uri="{FF2B5EF4-FFF2-40B4-BE49-F238E27FC236}">
                <a16:creationId xmlns:a16="http://schemas.microsoft.com/office/drawing/2014/main" id="{C45530C5-8D8F-A445-BD29-29765FF93E1D}"/>
              </a:ext>
            </a:extLst>
          </p:cNvPr>
          <p:cNvSpPr txBox="1"/>
          <p:nvPr/>
        </p:nvSpPr>
        <p:spPr>
          <a:xfrm>
            <a:off x="2662629" y="407209"/>
            <a:ext cx="5722104" cy="924026"/>
          </a:xfrm>
          <a:prstGeom prst="rect">
            <a:avLst/>
          </a:prstGeom>
          <a:noFill/>
        </p:spPr>
        <p:txBody>
          <a:bodyPr wrap="square" rtlCol="0">
            <a:spAutoFit/>
          </a:bodyPr>
          <a:lstStyle/>
          <a:p>
            <a:pPr algn="l"/>
            <a:r>
              <a:rPr lang="en-GB" sz="5400" dirty="0">
                <a:latin typeface="+mj-lt"/>
              </a:rPr>
              <a:t>What do you think?</a:t>
            </a:r>
            <a:endParaRPr lang="en-US" sz="5400" dirty="0">
              <a:latin typeface="+mj-lt"/>
            </a:endParaRPr>
          </a:p>
        </p:txBody>
      </p:sp>
      <p:sp>
        <p:nvSpPr>
          <p:cNvPr id="2" name="TextBox 1">
            <a:extLst>
              <a:ext uri="{FF2B5EF4-FFF2-40B4-BE49-F238E27FC236}">
                <a16:creationId xmlns:a16="http://schemas.microsoft.com/office/drawing/2014/main" id="{2C08D8D5-7DA4-5C49-9679-703089FBF0BE}"/>
              </a:ext>
            </a:extLst>
          </p:cNvPr>
          <p:cNvSpPr txBox="1"/>
          <p:nvPr/>
        </p:nvSpPr>
        <p:spPr>
          <a:xfrm>
            <a:off x="9025740" y="5517516"/>
            <a:ext cx="3166260" cy="646331"/>
          </a:xfrm>
          <a:prstGeom prst="rect">
            <a:avLst/>
          </a:prstGeom>
          <a:noFill/>
        </p:spPr>
        <p:txBody>
          <a:bodyPr wrap="square" rtlCol="0">
            <a:spAutoFit/>
          </a:bodyPr>
          <a:lstStyle/>
          <a:p>
            <a:pPr algn="l"/>
            <a:r>
              <a:rPr lang="en-GB" dirty="0"/>
              <a:t>YouTube (2018) ‘</a:t>
            </a:r>
            <a:r>
              <a:rPr lang="en-GB" i="1" dirty="0"/>
              <a:t>Ethics defined: morals’.  </a:t>
            </a:r>
            <a:endParaRPr lang="en-US" i="1" dirty="0"/>
          </a:p>
        </p:txBody>
      </p:sp>
    </p:spTree>
    <p:extLst>
      <p:ext uri="{BB962C8B-B14F-4D97-AF65-F5344CB8AC3E}">
        <p14:creationId xmlns:p14="http://schemas.microsoft.com/office/powerpoint/2010/main" val="38891970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89B47-AE83-4ACA-B4CA-56B4B3558194}"/>
              </a:ext>
            </a:extLst>
          </p:cNvPr>
          <p:cNvSpPr>
            <a:spLocks noGrp="1"/>
          </p:cNvSpPr>
          <p:nvPr>
            <p:ph type="ctrTitle" idx="4294967295"/>
          </p:nvPr>
        </p:nvSpPr>
        <p:spPr>
          <a:xfrm>
            <a:off x="63884" y="442743"/>
            <a:ext cx="9144000" cy="806450"/>
          </a:xfrm>
        </p:spPr>
        <p:txBody>
          <a:bodyPr>
            <a:noAutofit/>
          </a:bodyPr>
          <a:lstStyle/>
          <a:p>
            <a:r>
              <a:rPr lang="en-GB"/>
              <a:t>Morality</a:t>
            </a:r>
          </a:p>
        </p:txBody>
      </p:sp>
      <p:sp>
        <p:nvSpPr>
          <p:cNvPr id="3" name="Subtitle 2">
            <a:extLst>
              <a:ext uri="{FF2B5EF4-FFF2-40B4-BE49-F238E27FC236}">
                <a16:creationId xmlns:a16="http://schemas.microsoft.com/office/drawing/2014/main" id="{86977A08-7F3C-4C1A-8CD9-AA45D740E565}"/>
              </a:ext>
            </a:extLst>
          </p:cNvPr>
          <p:cNvSpPr>
            <a:spLocks noGrp="1"/>
          </p:cNvSpPr>
          <p:nvPr>
            <p:ph type="subTitle" idx="4294967295"/>
          </p:nvPr>
        </p:nvSpPr>
        <p:spPr>
          <a:xfrm>
            <a:off x="0" y="1249193"/>
            <a:ext cx="8710613" cy="428625"/>
          </a:xfrm>
        </p:spPr>
        <p:txBody>
          <a:bodyPr>
            <a:normAutofit/>
          </a:bodyPr>
          <a:lstStyle/>
          <a:p>
            <a:r>
              <a:rPr lang="en-GB"/>
              <a:t>Morality as applied to the Philosophy of Modern Education. </a:t>
            </a:r>
          </a:p>
        </p:txBody>
      </p:sp>
      <p:pic>
        <p:nvPicPr>
          <p:cNvPr id="7" name="Picture 6">
            <a:extLst>
              <a:ext uri="{FF2B5EF4-FFF2-40B4-BE49-F238E27FC236}">
                <a16:creationId xmlns:a16="http://schemas.microsoft.com/office/drawing/2014/main" id="{1C090BFA-B372-4661-977F-704E71D8B730}"/>
              </a:ext>
            </a:extLst>
          </p:cNvPr>
          <p:cNvPicPr>
            <a:picLocks noChangeAspect="1"/>
          </p:cNvPicPr>
          <p:nvPr/>
        </p:nvPicPr>
        <p:blipFill>
          <a:blip r:embed="rId2"/>
          <a:stretch>
            <a:fillRect/>
          </a:stretch>
        </p:blipFill>
        <p:spPr>
          <a:xfrm>
            <a:off x="10391287" y="54481"/>
            <a:ext cx="1652631" cy="2072264"/>
          </a:xfrm>
          <a:prstGeom prst="rect">
            <a:avLst/>
          </a:prstGeom>
        </p:spPr>
      </p:pic>
      <p:sp>
        <p:nvSpPr>
          <p:cNvPr id="5" name="TextBox 4">
            <a:extLst>
              <a:ext uri="{FF2B5EF4-FFF2-40B4-BE49-F238E27FC236}">
                <a16:creationId xmlns:a16="http://schemas.microsoft.com/office/drawing/2014/main" id="{FD411A39-CEC8-4E41-AF64-C9C88FD8F755}"/>
              </a:ext>
            </a:extLst>
          </p:cNvPr>
          <p:cNvSpPr txBox="1"/>
          <p:nvPr/>
        </p:nvSpPr>
        <p:spPr>
          <a:xfrm>
            <a:off x="-18052" y="1918186"/>
            <a:ext cx="12061970" cy="4939814"/>
          </a:xfrm>
          <a:prstGeom prst="rect">
            <a:avLst/>
          </a:prstGeom>
          <a:noFill/>
        </p:spPr>
        <p:txBody>
          <a:bodyPr wrap="square" rtlCol="0">
            <a:spAutoFit/>
          </a:bodyPr>
          <a:lstStyle/>
          <a:p>
            <a:r>
              <a:rPr lang="en-GB" sz="2000" b="1"/>
              <a:t>Aristotle on Education: </a:t>
            </a:r>
          </a:p>
          <a:p>
            <a:r>
              <a:rPr lang="en-GB" sz="2000"/>
              <a:t>In 1903 John Burnet wrote extensively on Aristotle’s thoughts on Educational Philosophy. During his interpretation of Aristotle’s thoughts on ethics, Burnet defines 3 separate styles of living that are observed in man:</a:t>
            </a:r>
          </a:p>
          <a:p>
            <a:r>
              <a:rPr lang="en-GB" sz="2000"/>
              <a:t>The </a:t>
            </a:r>
            <a:r>
              <a:rPr lang="en-GB" sz="2000" err="1"/>
              <a:t>Apolaustic</a:t>
            </a:r>
            <a:r>
              <a:rPr lang="en-GB" sz="2000"/>
              <a:t> Life (The life of Enjoyment)</a:t>
            </a:r>
          </a:p>
          <a:p>
            <a:r>
              <a:rPr lang="en-GB" sz="2000"/>
              <a:t>The Political Life (To Summarise, the life of acting in a practical manner)</a:t>
            </a:r>
          </a:p>
          <a:p>
            <a:r>
              <a:rPr lang="en-GB" sz="2000"/>
              <a:t>The Speculative (Or Theoretic Life) </a:t>
            </a:r>
          </a:p>
          <a:p>
            <a:r>
              <a:rPr lang="en-GB" sz="2000"/>
              <a:t>Of these, Burnet states, “Aristotle has no doubt that the last of these is the highest.” </a:t>
            </a:r>
          </a:p>
          <a:p>
            <a:r>
              <a:rPr lang="en-GB" sz="2000"/>
              <a:t>It is necessary to clarify that “what </a:t>
            </a:r>
            <a:r>
              <a:rPr lang="en-GB" sz="2000" err="1"/>
              <a:t>Aristole</a:t>
            </a:r>
            <a:r>
              <a:rPr lang="en-GB" sz="2000"/>
              <a:t> calls </a:t>
            </a:r>
            <a:r>
              <a:rPr lang="en-GB" sz="2000" i="1" err="1"/>
              <a:t>Theoria</a:t>
            </a:r>
            <a:r>
              <a:rPr lang="en-GB" sz="2000" i="1"/>
              <a:t> </a:t>
            </a:r>
            <a:r>
              <a:rPr lang="en-GB" sz="2000"/>
              <a:t>is emphatically an activity, and is indeed a typical activity.” (Burnet 1903) </a:t>
            </a:r>
          </a:p>
          <a:p>
            <a:r>
              <a:rPr lang="en-GB" sz="2000"/>
              <a:t>To summarise and leave aside the religious focus of Burnet’s Texts, Aristotle believed that for a man to live the best of his life, he must live as a critically thinking being consistently. When applied to education this ties in with the beliefs of Socrates, or at least the Socrates from Plato’s writings, who believed the burden of education should be placed on the learner. (Paul Woodruff, 1998)</a:t>
            </a:r>
          </a:p>
          <a:p>
            <a:endParaRPr lang="en-GB" sz="1500"/>
          </a:p>
        </p:txBody>
      </p:sp>
    </p:spTree>
    <p:extLst>
      <p:ext uri="{BB962C8B-B14F-4D97-AF65-F5344CB8AC3E}">
        <p14:creationId xmlns:p14="http://schemas.microsoft.com/office/powerpoint/2010/main" val="2791811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FD11EA4-3DAE-4D45-9768-65391E99E9A8}"/>
              </a:ext>
            </a:extLst>
          </p:cNvPr>
          <p:cNvSpPr txBox="1"/>
          <p:nvPr/>
        </p:nvSpPr>
        <p:spPr>
          <a:xfrm>
            <a:off x="136559" y="946032"/>
            <a:ext cx="8767097" cy="5078313"/>
          </a:xfrm>
          <a:prstGeom prst="rect">
            <a:avLst/>
          </a:prstGeom>
          <a:noFill/>
        </p:spPr>
        <p:txBody>
          <a:bodyPr wrap="square" rtlCol="0">
            <a:spAutoFit/>
          </a:bodyPr>
          <a:lstStyle/>
          <a:p>
            <a:r>
              <a:rPr lang="en-GB" sz="5400" i="1">
                <a:latin typeface="+mj-lt"/>
              </a:rPr>
              <a:t>“As it is not one swallow or a fine day that makes a spring, so it is not one day or a short time that makes a man blessed and happy.” </a:t>
            </a:r>
          </a:p>
          <a:p>
            <a:r>
              <a:rPr lang="en-GB" sz="5400" i="1">
                <a:latin typeface="+mj-lt"/>
              </a:rPr>
              <a:t>-Aristotle, 350 BCE (roughly) </a:t>
            </a:r>
            <a:endParaRPr lang="en-GB" sz="5400">
              <a:latin typeface="+mj-lt"/>
            </a:endParaRPr>
          </a:p>
        </p:txBody>
      </p:sp>
      <p:pic>
        <p:nvPicPr>
          <p:cNvPr id="5" name="Picture 4">
            <a:extLst>
              <a:ext uri="{FF2B5EF4-FFF2-40B4-BE49-F238E27FC236}">
                <a16:creationId xmlns:a16="http://schemas.microsoft.com/office/drawing/2014/main" id="{3B23EDDA-2684-9648-8894-BABEF215B6A3}"/>
              </a:ext>
            </a:extLst>
          </p:cNvPr>
          <p:cNvPicPr>
            <a:picLocks noChangeAspect="1"/>
          </p:cNvPicPr>
          <p:nvPr/>
        </p:nvPicPr>
        <p:blipFill>
          <a:blip r:embed="rId2"/>
          <a:stretch>
            <a:fillRect/>
          </a:stretch>
        </p:blipFill>
        <p:spPr>
          <a:xfrm>
            <a:off x="9037484" y="1360902"/>
            <a:ext cx="3017957" cy="3784271"/>
          </a:xfrm>
          <a:prstGeom prst="rect">
            <a:avLst/>
          </a:prstGeom>
        </p:spPr>
      </p:pic>
    </p:spTree>
    <p:extLst>
      <p:ext uri="{BB962C8B-B14F-4D97-AF65-F5344CB8AC3E}">
        <p14:creationId xmlns:p14="http://schemas.microsoft.com/office/powerpoint/2010/main" val="8597307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429C0-3E88-4AB4-86ED-C2D17E763348}"/>
              </a:ext>
            </a:extLst>
          </p:cNvPr>
          <p:cNvSpPr>
            <a:spLocks noGrp="1"/>
          </p:cNvSpPr>
          <p:nvPr>
            <p:ph type="title"/>
          </p:nvPr>
        </p:nvSpPr>
        <p:spPr>
          <a:xfrm>
            <a:off x="0" y="0"/>
            <a:ext cx="8570086" cy="1609344"/>
          </a:xfrm>
        </p:spPr>
        <p:txBody>
          <a:bodyPr>
            <a:normAutofit/>
          </a:bodyPr>
          <a:lstStyle/>
          <a:p>
            <a:pPr algn="ctr"/>
            <a:r>
              <a:rPr lang="en-GB"/>
              <a:t>Evaluating Aristotle’s Ideas</a:t>
            </a:r>
          </a:p>
        </p:txBody>
      </p:sp>
      <p:sp>
        <p:nvSpPr>
          <p:cNvPr id="3" name="Content Placeholder 2">
            <a:extLst>
              <a:ext uri="{FF2B5EF4-FFF2-40B4-BE49-F238E27FC236}">
                <a16:creationId xmlns:a16="http://schemas.microsoft.com/office/drawing/2014/main" id="{CCBAE778-2533-4C78-968E-D94113403899}"/>
              </a:ext>
            </a:extLst>
          </p:cNvPr>
          <p:cNvSpPr>
            <a:spLocks noGrp="1"/>
          </p:cNvSpPr>
          <p:nvPr>
            <p:ph idx="1"/>
          </p:nvPr>
        </p:nvSpPr>
        <p:spPr>
          <a:xfrm>
            <a:off x="95592" y="1398434"/>
            <a:ext cx="9299676" cy="5306620"/>
          </a:xfrm>
        </p:spPr>
        <p:txBody>
          <a:bodyPr>
            <a:noAutofit/>
          </a:bodyPr>
          <a:lstStyle/>
          <a:p>
            <a:pPr marL="0" indent="0">
              <a:buNone/>
            </a:pPr>
            <a:r>
              <a:rPr lang="en-GB" b="1">
                <a:latin typeface="+mj-lt"/>
              </a:rPr>
              <a:t>The Successes:</a:t>
            </a:r>
          </a:p>
          <a:p>
            <a:pPr marL="0" indent="0">
              <a:buNone/>
            </a:pPr>
            <a:r>
              <a:rPr lang="en-GB"/>
              <a:t>When applied to modern education as it exists within the UK, the works of the Greek Philosophers are still relevant today. Encouraging critical thinking in schools is something the Council for Education and Worldwide Citizenship in conjunction with the Welsh Assembly Government supports with its Philosophy For Children (P4C) Programme. The findings from a report on the P4C Programme by the Council for Education and Worldwide Citizenship(CEWC) stated that “At the beginning here the children weren’t independent thinkers which might be to do with where they live and the fact that this is a small school. They’re used to being spoon fed and being attended to because of the school size. I’ve seen a vast improvement since using P4C. Their language skills are much better as is their ability to discuss and respect each other. Their eye contact is also better and their </a:t>
            </a:r>
            <a:r>
              <a:rPr lang="en-GB" err="1"/>
              <a:t>oracy</a:t>
            </a:r>
            <a:r>
              <a:rPr lang="en-GB"/>
              <a:t> and prediction skills have also improved.” – School G” (CWEC, 2012) This shows that by promoting critical thinking and educational philosophy in classrooms, there have been concrete benefits to the pupils of schools affected by the P4C programme. </a:t>
            </a:r>
          </a:p>
        </p:txBody>
      </p:sp>
      <p:pic>
        <p:nvPicPr>
          <p:cNvPr id="5" name="Picture 4">
            <a:extLst>
              <a:ext uri="{FF2B5EF4-FFF2-40B4-BE49-F238E27FC236}">
                <a16:creationId xmlns:a16="http://schemas.microsoft.com/office/drawing/2014/main" id="{3573E3B0-0783-4FB9-BBCE-EF969FFC1AD9}"/>
              </a:ext>
            </a:extLst>
          </p:cNvPr>
          <p:cNvPicPr>
            <a:picLocks noChangeAspect="1"/>
          </p:cNvPicPr>
          <p:nvPr/>
        </p:nvPicPr>
        <p:blipFill rotWithShape="1">
          <a:blip r:embed="rId2"/>
          <a:srcRect l="9612" r="11824" b="3"/>
          <a:stretch/>
        </p:blipFill>
        <p:spPr>
          <a:xfrm>
            <a:off x="9511065" y="1500407"/>
            <a:ext cx="2501157" cy="2093159"/>
          </a:xfrm>
          <a:prstGeom prst="rect">
            <a:avLst/>
          </a:prstGeom>
        </p:spPr>
      </p:pic>
      <p:pic>
        <p:nvPicPr>
          <p:cNvPr id="8" name="Picture 7">
            <a:extLst>
              <a:ext uri="{FF2B5EF4-FFF2-40B4-BE49-F238E27FC236}">
                <a16:creationId xmlns:a16="http://schemas.microsoft.com/office/drawing/2014/main" id="{72646FD1-0EE0-9042-AD34-2FE0E7265213}"/>
              </a:ext>
            </a:extLst>
          </p:cNvPr>
          <p:cNvPicPr>
            <a:picLocks noChangeAspect="1"/>
          </p:cNvPicPr>
          <p:nvPr/>
        </p:nvPicPr>
        <p:blipFill rotWithShape="1">
          <a:blip r:embed="rId3"/>
          <a:srcRect l="11589" r="27766" b="-4"/>
          <a:stretch/>
        </p:blipFill>
        <p:spPr>
          <a:xfrm>
            <a:off x="9511065" y="3794596"/>
            <a:ext cx="2501157" cy="2093159"/>
          </a:xfrm>
          <a:prstGeom prst="rect">
            <a:avLst/>
          </a:prstGeom>
        </p:spPr>
      </p:pic>
    </p:spTree>
    <p:extLst>
      <p:ext uri="{BB962C8B-B14F-4D97-AF65-F5344CB8AC3E}">
        <p14:creationId xmlns:p14="http://schemas.microsoft.com/office/powerpoint/2010/main" val="29327610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469325-BCE7-864B-B32F-52443D594CAC}"/>
              </a:ext>
            </a:extLst>
          </p:cNvPr>
          <p:cNvSpPr>
            <a:spLocks noGrp="1"/>
          </p:cNvSpPr>
          <p:nvPr>
            <p:ph idx="1"/>
          </p:nvPr>
        </p:nvSpPr>
        <p:spPr>
          <a:xfrm>
            <a:off x="278946" y="318826"/>
            <a:ext cx="7914602" cy="6372571"/>
          </a:xfrm>
        </p:spPr>
        <p:txBody>
          <a:bodyPr>
            <a:noAutofit/>
          </a:bodyPr>
          <a:lstStyle/>
          <a:p>
            <a:pPr marL="0" indent="0">
              <a:buNone/>
            </a:pPr>
            <a:r>
              <a:rPr lang="en-GB" b="1" dirty="0">
                <a:latin typeface="+mj-lt"/>
              </a:rPr>
              <a:t>The Points of Contention: </a:t>
            </a:r>
          </a:p>
          <a:p>
            <a:r>
              <a:rPr lang="en-GB" dirty="0"/>
              <a:t>The Issue with using ancient Greek Philosophy as a basis for modern moral philosophy is that the Greeks lived in a very different society to modern standards. Burnet identifies that Aristotle believed that education should focus on the Academic, the Gymnastic and the Musical (or theatrical) in order to achieve a moral lifestyle, and while we can see this influence in Physical Education classes and the mandatory expressive arts GCSE, the balance suggested by Aristotle is not maintained. </a:t>
            </a:r>
          </a:p>
          <a:p>
            <a:r>
              <a:rPr lang="en-GB" dirty="0"/>
              <a:t>It is also necessary to point out, as Burnet does, that “The extracts here (referring to the works of Aristotle, Plato and Socrates referred throughout the text) are only fragments of a larger whole, and that the detached form in which they are present necessarily distorts their general effect to a certain extent.” (Burnet, 1903) Even here within the writings of Burnet, he illustrates a problem with the Ancient Greek Philosophers we have in the modern era: their works have largely been lost to time.</a:t>
            </a:r>
            <a:endParaRPr lang="en-US" dirty="0"/>
          </a:p>
        </p:txBody>
      </p:sp>
      <p:pic>
        <p:nvPicPr>
          <p:cNvPr id="5" name="Picture 4">
            <a:extLst>
              <a:ext uri="{FF2B5EF4-FFF2-40B4-BE49-F238E27FC236}">
                <a16:creationId xmlns:a16="http://schemas.microsoft.com/office/drawing/2014/main" id="{CE670F23-5F23-634E-A183-0C9F9ACC20EA}"/>
              </a:ext>
            </a:extLst>
          </p:cNvPr>
          <p:cNvPicPr>
            <a:picLocks noChangeAspect="1"/>
          </p:cNvPicPr>
          <p:nvPr/>
        </p:nvPicPr>
        <p:blipFill rotWithShape="1">
          <a:blip r:embed="rId2"/>
          <a:srcRect l="9612" r="11824" b="3"/>
          <a:stretch/>
        </p:blipFill>
        <p:spPr>
          <a:xfrm>
            <a:off x="8456189" y="640080"/>
            <a:ext cx="3112997" cy="2605194"/>
          </a:xfrm>
          <a:prstGeom prst="rect">
            <a:avLst/>
          </a:prstGeom>
        </p:spPr>
      </p:pic>
      <p:pic>
        <p:nvPicPr>
          <p:cNvPr id="7" name="Picture 6">
            <a:extLst>
              <a:ext uri="{FF2B5EF4-FFF2-40B4-BE49-F238E27FC236}">
                <a16:creationId xmlns:a16="http://schemas.microsoft.com/office/drawing/2014/main" id="{5AD1684E-0967-7640-9298-13581D7819E3}"/>
              </a:ext>
            </a:extLst>
          </p:cNvPr>
          <p:cNvPicPr>
            <a:picLocks noChangeAspect="1"/>
          </p:cNvPicPr>
          <p:nvPr/>
        </p:nvPicPr>
        <p:blipFill rotWithShape="1">
          <a:blip r:embed="rId3"/>
          <a:srcRect l="11589" r="27766" b="-4"/>
          <a:stretch/>
        </p:blipFill>
        <p:spPr>
          <a:xfrm>
            <a:off x="8456189" y="3423830"/>
            <a:ext cx="3112997" cy="2605194"/>
          </a:xfrm>
          <a:prstGeom prst="rect">
            <a:avLst/>
          </a:prstGeom>
        </p:spPr>
      </p:pic>
    </p:spTree>
    <p:extLst>
      <p:ext uri="{BB962C8B-B14F-4D97-AF65-F5344CB8AC3E}">
        <p14:creationId xmlns:p14="http://schemas.microsoft.com/office/powerpoint/2010/main" val="22589747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873B3-F3E6-4FBA-8903-66CC88C4FD39}"/>
              </a:ext>
            </a:extLst>
          </p:cNvPr>
          <p:cNvSpPr>
            <a:spLocks noGrp="1"/>
          </p:cNvSpPr>
          <p:nvPr>
            <p:ph type="title"/>
          </p:nvPr>
        </p:nvSpPr>
        <p:spPr>
          <a:xfrm>
            <a:off x="634000" y="484632"/>
            <a:ext cx="7495874" cy="1609344"/>
          </a:xfrm>
        </p:spPr>
        <p:txBody>
          <a:bodyPr>
            <a:normAutofit/>
          </a:bodyPr>
          <a:lstStyle/>
          <a:p>
            <a:pPr algn="ctr"/>
            <a:r>
              <a:rPr lang="en-GB"/>
              <a:t>Augustine and the City of God. </a:t>
            </a:r>
          </a:p>
        </p:txBody>
      </p:sp>
      <p:sp>
        <p:nvSpPr>
          <p:cNvPr id="3" name="Content Placeholder 2">
            <a:extLst>
              <a:ext uri="{FF2B5EF4-FFF2-40B4-BE49-F238E27FC236}">
                <a16:creationId xmlns:a16="http://schemas.microsoft.com/office/drawing/2014/main" id="{D51E7979-FEF3-4856-81F5-C4940876C833}"/>
              </a:ext>
            </a:extLst>
          </p:cNvPr>
          <p:cNvSpPr>
            <a:spLocks noGrp="1"/>
          </p:cNvSpPr>
          <p:nvPr>
            <p:ph idx="1"/>
          </p:nvPr>
        </p:nvSpPr>
        <p:spPr>
          <a:xfrm>
            <a:off x="415506" y="2298934"/>
            <a:ext cx="7495874" cy="3339592"/>
          </a:xfrm>
        </p:spPr>
        <p:txBody>
          <a:bodyPr>
            <a:normAutofit/>
          </a:bodyPr>
          <a:lstStyle/>
          <a:p>
            <a:pPr marL="0" indent="0">
              <a:buNone/>
            </a:pPr>
            <a:r>
              <a:rPr lang="en-GB"/>
              <a:t>Augustine of Hippo was a Christian Theologian and Philosopher living during the fall of the Western Roman Empire. During his lifetime he would watch the sacking of Rome by the Goths. (Wasson, 2019) According to an article written for Ancient History Encyclopedia.eu concerning the 410 sacking of Rome, the Goths “raided the pagan temples and the homes of the rich, demanding gold and silver. Many houses of the rich and some, not all, public buildings were burned.” Notably, the Christian Churches and those who took refuge inside them were spared. </a:t>
            </a:r>
          </a:p>
          <a:p>
            <a:pPr marL="0" indent="0">
              <a:buNone/>
            </a:pPr>
            <a:endParaRPr lang="en-GB"/>
          </a:p>
          <a:p>
            <a:pPr marL="0" indent="0">
              <a:buNone/>
            </a:pPr>
            <a:endParaRPr lang="en-GB"/>
          </a:p>
        </p:txBody>
      </p:sp>
      <p:pic>
        <p:nvPicPr>
          <p:cNvPr id="4" name="Picture 3">
            <a:extLst>
              <a:ext uri="{FF2B5EF4-FFF2-40B4-BE49-F238E27FC236}">
                <a16:creationId xmlns:a16="http://schemas.microsoft.com/office/drawing/2014/main" id="{6841D4CC-7040-41D5-B794-7F9AAAA1D0D9}"/>
              </a:ext>
            </a:extLst>
          </p:cNvPr>
          <p:cNvPicPr>
            <a:picLocks noChangeAspect="1"/>
          </p:cNvPicPr>
          <p:nvPr/>
        </p:nvPicPr>
        <p:blipFill rotWithShape="1">
          <a:blip r:embed="rId2"/>
          <a:srcRect l="4108" r="2" b="2"/>
          <a:stretch/>
        </p:blipFill>
        <p:spPr>
          <a:xfrm>
            <a:off x="8456189" y="640080"/>
            <a:ext cx="3112997" cy="2605194"/>
          </a:xfrm>
          <a:prstGeom prst="rect">
            <a:avLst/>
          </a:prstGeom>
        </p:spPr>
      </p:pic>
      <p:pic>
        <p:nvPicPr>
          <p:cNvPr id="7" name="Picture 6">
            <a:extLst>
              <a:ext uri="{FF2B5EF4-FFF2-40B4-BE49-F238E27FC236}">
                <a16:creationId xmlns:a16="http://schemas.microsoft.com/office/drawing/2014/main" id="{904D1405-0A7D-B14F-8FA0-2D5F438EB017}"/>
              </a:ext>
            </a:extLst>
          </p:cNvPr>
          <p:cNvPicPr>
            <a:picLocks noChangeAspect="1"/>
          </p:cNvPicPr>
          <p:nvPr/>
        </p:nvPicPr>
        <p:blipFill rotWithShape="1">
          <a:blip r:embed="rId3"/>
          <a:srcRect l="19834" r="6378" b="-3"/>
          <a:stretch/>
        </p:blipFill>
        <p:spPr>
          <a:xfrm>
            <a:off x="8456189" y="3423830"/>
            <a:ext cx="3112997" cy="2605194"/>
          </a:xfrm>
          <a:prstGeom prst="rect">
            <a:avLst/>
          </a:prstGeom>
        </p:spPr>
      </p:pic>
    </p:spTree>
    <p:extLst>
      <p:ext uri="{BB962C8B-B14F-4D97-AF65-F5344CB8AC3E}">
        <p14:creationId xmlns:p14="http://schemas.microsoft.com/office/powerpoint/2010/main" val="31490496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810E7E-3984-CA40-8A05-B9EEF0B05071}"/>
              </a:ext>
            </a:extLst>
          </p:cNvPr>
          <p:cNvSpPr>
            <a:spLocks noGrp="1"/>
          </p:cNvSpPr>
          <p:nvPr>
            <p:ph idx="1"/>
          </p:nvPr>
        </p:nvSpPr>
        <p:spPr>
          <a:xfrm>
            <a:off x="511096" y="1219877"/>
            <a:ext cx="7495874" cy="4365391"/>
          </a:xfrm>
        </p:spPr>
        <p:txBody>
          <a:bodyPr>
            <a:normAutofit/>
          </a:bodyPr>
          <a:lstStyle/>
          <a:p>
            <a:r>
              <a:rPr lang="en-GB"/>
              <a:t>Simon Harrison, a researcher for Saint Johns College in Cambridge, states that Augustine wrote one of his more famous works, </a:t>
            </a:r>
            <a:r>
              <a:rPr lang="en-GB" i="1"/>
              <a:t>City of God</a:t>
            </a:r>
            <a:r>
              <a:rPr lang="en-GB"/>
              <a:t>, in response to this event. In City of God Augustine looks at the fall of Rome as if it were “merely part of the one damn thing after another” of human life.” (Harrison, 1998) Augustine argues that Rome, or any city for that matter, can only exist because God allows it to, and therefore in Augustine’s ideals he desired a city comprised of Christians, Christian Philosophers and Religious figures. Harrison states “Augustine’s Christian City is made up of those who desire God, whose ultimate value and ultimate end is God.” In this situation Augustine believes that the ideal morality, the every day behaviour to live up to is the teachings of the Bible and the worship of God. </a:t>
            </a:r>
            <a:endParaRPr lang="en-US"/>
          </a:p>
        </p:txBody>
      </p:sp>
      <p:pic>
        <p:nvPicPr>
          <p:cNvPr id="5" name="Picture 4">
            <a:extLst>
              <a:ext uri="{FF2B5EF4-FFF2-40B4-BE49-F238E27FC236}">
                <a16:creationId xmlns:a16="http://schemas.microsoft.com/office/drawing/2014/main" id="{50879D57-4456-3840-ADFA-D6111911E1A9}"/>
              </a:ext>
            </a:extLst>
          </p:cNvPr>
          <p:cNvPicPr>
            <a:picLocks noChangeAspect="1"/>
          </p:cNvPicPr>
          <p:nvPr/>
        </p:nvPicPr>
        <p:blipFill rotWithShape="1">
          <a:blip r:embed="rId2"/>
          <a:srcRect l="4108" r="2" b="2"/>
          <a:stretch/>
        </p:blipFill>
        <p:spPr>
          <a:xfrm>
            <a:off x="8456189" y="640080"/>
            <a:ext cx="3112997" cy="2605194"/>
          </a:xfrm>
          <a:prstGeom prst="rect">
            <a:avLst/>
          </a:prstGeom>
        </p:spPr>
      </p:pic>
      <p:pic>
        <p:nvPicPr>
          <p:cNvPr id="7" name="Picture 6">
            <a:extLst>
              <a:ext uri="{FF2B5EF4-FFF2-40B4-BE49-F238E27FC236}">
                <a16:creationId xmlns:a16="http://schemas.microsoft.com/office/drawing/2014/main" id="{C913C089-D13B-044F-88D3-859BB2E58F08}"/>
              </a:ext>
            </a:extLst>
          </p:cNvPr>
          <p:cNvPicPr>
            <a:picLocks noChangeAspect="1"/>
          </p:cNvPicPr>
          <p:nvPr/>
        </p:nvPicPr>
        <p:blipFill rotWithShape="1">
          <a:blip r:embed="rId3"/>
          <a:srcRect l="19834" r="6378" b="-3"/>
          <a:stretch/>
        </p:blipFill>
        <p:spPr>
          <a:xfrm>
            <a:off x="8456189" y="3423830"/>
            <a:ext cx="3112997" cy="2605194"/>
          </a:xfrm>
          <a:prstGeom prst="rect">
            <a:avLst/>
          </a:prstGeom>
        </p:spPr>
      </p:pic>
    </p:spTree>
    <p:extLst>
      <p:ext uri="{BB962C8B-B14F-4D97-AF65-F5344CB8AC3E}">
        <p14:creationId xmlns:p14="http://schemas.microsoft.com/office/powerpoint/2010/main" val="41472321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4ED9F-7DE2-40AA-898A-9FFD04A8F4E0}"/>
              </a:ext>
            </a:extLst>
          </p:cNvPr>
          <p:cNvSpPr>
            <a:spLocks noGrp="1"/>
          </p:cNvSpPr>
          <p:nvPr>
            <p:ph type="title"/>
          </p:nvPr>
        </p:nvSpPr>
        <p:spPr>
          <a:xfrm>
            <a:off x="286776" y="-65276"/>
            <a:ext cx="10058400" cy="1609344"/>
          </a:xfrm>
        </p:spPr>
        <p:txBody>
          <a:bodyPr/>
          <a:lstStyle/>
          <a:p>
            <a:r>
              <a:rPr lang="en-GB"/>
              <a:t>Augustinian Morality</a:t>
            </a:r>
          </a:p>
        </p:txBody>
      </p:sp>
      <p:sp>
        <p:nvSpPr>
          <p:cNvPr id="3" name="Content Placeholder 2">
            <a:extLst>
              <a:ext uri="{FF2B5EF4-FFF2-40B4-BE49-F238E27FC236}">
                <a16:creationId xmlns:a16="http://schemas.microsoft.com/office/drawing/2014/main" id="{67208D16-1A0F-43D8-8C53-3541DE9035AA}"/>
              </a:ext>
            </a:extLst>
          </p:cNvPr>
          <p:cNvSpPr>
            <a:spLocks noGrp="1"/>
          </p:cNvSpPr>
          <p:nvPr>
            <p:ph idx="1"/>
          </p:nvPr>
        </p:nvSpPr>
        <p:spPr>
          <a:xfrm>
            <a:off x="189817" y="1403604"/>
            <a:ext cx="11812365" cy="5274138"/>
          </a:xfrm>
        </p:spPr>
        <p:txBody>
          <a:bodyPr>
            <a:noAutofit/>
          </a:bodyPr>
          <a:lstStyle/>
          <a:p>
            <a:pPr marL="0" indent="0">
              <a:buNone/>
            </a:pPr>
            <a:r>
              <a:rPr lang="en-GB"/>
              <a:t>Phillip L Quinn states that Augustine believed that “an attempt at persuasion will only succeed if God assists it.” (Quinn, 1998) Quinn quotes Augustine’s </a:t>
            </a:r>
            <a:r>
              <a:rPr lang="en-GB" i="1"/>
              <a:t>On Christian Doctrine </a:t>
            </a:r>
            <a:r>
              <a:rPr lang="en-GB"/>
              <a:t> to state that “anyone who engages in moral teaching should pray that God may place a good speech in their mouth.” To rephrase, Augustine believed that philosophers who wished to impart morality onto others should first be a devoted Christian themselves. Quinn finds that Augustine spoke of a “chasm” between what men know they should do, and what they are actually doing. He attributes this to Original Sin. (Quinn, 1998) </a:t>
            </a:r>
          </a:p>
          <a:p>
            <a:pPr marL="0" indent="0">
              <a:buNone/>
            </a:pPr>
            <a:r>
              <a:rPr lang="en-GB"/>
              <a:t>Augustine concedes that he was not free of sin either, in </a:t>
            </a:r>
            <a:r>
              <a:rPr lang="en-GB" i="1"/>
              <a:t>Confessions </a:t>
            </a:r>
            <a:r>
              <a:rPr lang="en-GB"/>
              <a:t>Augustine confesses that in his youth he committed sinful acts. In </a:t>
            </a:r>
            <a:r>
              <a:rPr lang="en-GB" i="1"/>
              <a:t>Confessions </a:t>
            </a:r>
            <a:r>
              <a:rPr lang="en-GB"/>
              <a:t>Augustine tells of the acts he committed before he joined the Catholic Church. After joining the Catholic Church Augustine’s newfound faith and background in philosophy led him to try and teach others a moral lifestyle. “It seemed to Augustine that God is putting pressure on him to act on his knowledge of what he ought to do, but Augustine does not act yet.” (Quinn, 1998) </a:t>
            </a:r>
          </a:p>
          <a:p>
            <a:pPr marL="0" indent="0">
              <a:buNone/>
            </a:pPr>
            <a:r>
              <a:rPr lang="en-GB"/>
              <a:t>On Augustine’s Beliefs in imparting Morality unto children, Quinn states that “when we teach, we typically facilitate learning but cannot impart knowledge. Second, getting people to cross the gap between knowing what ought to be done and doing what they ought to is an intractable problem for moral education.” (Quinn, 1998)</a:t>
            </a:r>
          </a:p>
        </p:txBody>
      </p:sp>
    </p:spTree>
    <p:extLst>
      <p:ext uri="{BB962C8B-B14F-4D97-AF65-F5344CB8AC3E}">
        <p14:creationId xmlns:p14="http://schemas.microsoft.com/office/powerpoint/2010/main" val="37886812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B540A-7284-4C02-810D-99BE6EEB3492}"/>
              </a:ext>
            </a:extLst>
          </p:cNvPr>
          <p:cNvSpPr>
            <a:spLocks noGrp="1"/>
          </p:cNvSpPr>
          <p:nvPr>
            <p:ph type="title"/>
          </p:nvPr>
        </p:nvSpPr>
        <p:spPr>
          <a:xfrm>
            <a:off x="94269" y="48131"/>
            <a:ext cx="10058400" cy="1609344"/>
          </a:xfrm>
        </p:spPr>
        <p:txBody>
          <a:bodyPr/>
          <a:lstStyle/>
          <a:p>
            <a:pPr algn="ctr"/>
            <a:r>
              <a:rPr lang="en-GB"/>
              <a:t>Augustine’s Relevance to the Modern Era</a:t>
            </a:r>
          </a:p>
        </p:txBody>
      </p:sp>
      <p:sp>
        <p:nvSpPr>
          <p:cNvPr id="3" name="Content Placeholder 2">
            <a:extLst>
              <a:ext uri="{FF2B5EF4-FFF2-40B4-BE49-F238E27FC236}">
                <a16:creationId xmlns:a16="http://schemas.microsoft.com/office/drawing/2014/main" id="{C9F74691-9D16-4AAA-862F-2DD09868B2A1}"/>
              </a:ext>
            </a:extLst>
          </p:cNvPr>
          <p:cNvSpPr>
            <a:spLocks noGrp="1"/>
          </p:cNvSpPr>
          <p:nvPr>
            <p:ph idx="1"/>
          </p:nvPr>
        </p:nvSpPr>
        <p:spPr>
          <a:xfrm>
            <a:off x="127723" y="2025646"/>
            <a:ext cx="8275484" cy="4832354"/>
          </a:xfrm>
        </p:spPr>
        <p:txBody>
          <a:bodyPr>
            <a:noAutofit/>
          </a:bodyPr>
          <a:lstStyle/>
          <a:p>
            <a:pPr marL="0" indent="0">
              <a:buNone/>
            </a:pPr>
            <a:r>
              <a:rPr lang="en-GB"/>
              <a:t>Augustine was a Christian Philosopher primarily, his belief that all imparted knowledge was God given, that the ability to teach others was a divine gift, diminishes his relevance to modern age somewhat, but his difficulties and challenges he writes about are issues still faced today. The difficulty in imparting knowledge to children and the  “chasm” between man knowing what he should do and actually doing it is an issue modern systems of education still struggle with. </a:t>
            </a:r>
          </a:p>
          <a:p>
            <a:pPr marL="0" indent="0">
              <a:buNone/>
            </a:pPr>
            <a:endParaRPr lang="en-GB"/>
          </a:p>
          <a:p>
            <a:pPr marL="0" indent="0">
              <a:buNone/>
            </a:pPr>
            <a:r>
              <a:rPr lang="en-GB"/>
              <a:t>Augustine's belief that God would provide a way to answer these questions, the idea that a higher power of any kind is necessary for Man to think the way he does is still a debated issue. For this I present a question to the Audience: Do you feel that “outside influences” are necessary for morality to develop, or do you feel that morality is simply the word we assign to human nature. </a:t>
            </a:r>
          </a:p>
        </p:txBody>
      </p:sp>
      <p:pic>
        <p:nvPicPr>
          <p:cNvPr id="5" name="Picture 4">
            <a:extLst>
              <a:ext uri="{FF2B5EF4-FFF2-40B4-BE49-F238E27FC236}">
                <a16:creationId xmlns:a16="http://schemas.microsoft.com/office/drawing/2014/main" id="{DCE55971-2A6A-4D6E-85C9-ACA21E95B8BB}"/>
              </a:ext>
            </a:extLst>
          </p:cNvPr>
          <p:cNvPicPr>
            <a:picLocks noChangeAspect="1"/>
          </p:cNvPicPr>
          <p:nvPr/>
        </p:nvPicPr>
        <p:blipFill>
          <a:blip r:embed="rId2"/>
          <a:stretch>
            <a:fillRect/>
          </a:stretch>
        </p:blipFill>
        <p:spPr>
          <a:xfrm>
            <a:off x="8403208" y="1289304"/>
            <a:ext cx="3537796" cy="2625235"/>
          </a:xfrm>
          <a:prstGeom prst="rect">
            <a:avLst/>
          </a:prstGeom>
        </p:spPr>
      </p:pic>
      <p:pic>
        <p:nvPicPr>
          <p:cNvPr id="6" name="Picture 5">
            <a:extLst>
              <a:ext uri="{FF2B5EF4-FFF2-40B4-BE49-F238E27FC236}">
                <a16:creationId xmlns:a16="http://schemas.microsoft.com/office/drawing/2014/main" id="{4EF2FABC-EF85-403F-AEDE-C89EE4FA1D38}"/>
              </a:ext>
            </a:extLst>
          </p:cNvPr>
          <p:cNvPicPr>
            <a:picLocks noChangeAspect="1"/>
          </p:cNvPicPr>
          <p:nvPr/>
        </p:nvPicPr>
        <p:blipFill>
          <a:blip r:embed="rId3"/>
          <a:stretch>
            <a:fillRect/>
          </a:stretch>
        </p:blipFill>
        <p:spPr>
          <a:xfrm>
            <a:off x="8403208" y="3914539"/>
            <a:ext cx="3537795" cy="2854079"/>
          </a:xfrm>
          <a:prstGeom prst="rect">
            <a:avLst/>
          </a:prstGeom>
        </p:spPr>
      </p:pic>
    </p:spTree>
    <p:extLst>
      <p:ext uri="{BB962C8B-B14F-4D97-AF65-F5344CB8AC3E}">
        <p14:creationId xmlns:p14="http://schemas.microsoft.com/office/powerpoint/2010/main" val="27218809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90EB7-C17B-4706-8122-CC49221E802F}"/>
              </a:ext>
            </a:extLst>
          </p:cNvPr>
          <p:cNvSpPr>
            <a:spLocks noGrp="1"/>
          </p:cNvSpPr>
          <p:nvPr>
            <p:ph type="title"/>
          </p:nvPr>
        </p:nvSpPr>
        <p:spPr>
          <a:xfrm>
            <a:off x="1066800" y="-307411"/>
            <a:ext cx="10058400" cy="1609344"/>
          </a:xfrm>
        </p:spPr>
        <p:txBody>
          <a:bodyPr/>
          <a:lstStyle/>
          <a:p>
            <a:r>
              <a:rPr lang="en-GB"/>
              <a:t>Liebniz on Morality:</a:t>
            </a:r>
          </a:p>
        </p:txBody>
      </p:sp>
      <p:sp>
        <p:nvSpPr>
          <p:cNvPr id="3" name="Content Placeholder 2">
            <a:extLst>
              <a:ext uri="{FF2B5EF4-FFF2-40B4-BE49-F238E27FC236}">
                <a16:creationId xmlns:a16="http://schemas.microsoft.com/office/drawing/2014/main" id="{58CF05CD-38A0-407E-9DBC-42339410CA00}"/>
              </a:ext>
            </a:extLst>
          </p:cNvPr>
          <p:cNvSpPr>
            <a:spLocks noGrp="1"/>
          </p:cNvSpPr>
          <p:nvPr>
            <p:ph idx="1"/>
          </p:nvPr>
        </p:nvSpPr>
        <p:spPr>
          <a:xfrm>
            <a:off x="150216" y="921836"/>
            <a:ext cx="8944624" cy="5389927"/>
          </a:xfrm>
        </p:spPr>
        <p:txBody>
          <a:bodyPr>
            <a:noAutofit/>
          </a:bodyPr>
          <a:lstStyle/>
          <a:p>
            <a:pPr marL="0" indent="0">
              <a:buNone/>
            </a:pPr>
            <a:r>
              <a:rPr lang="en-GB"/>
              <a:t>Gottfried </a:t>
            </a:r>
            <a:r>
              <a:rPr lang="en-GB" err="1"/>
              <a:t>Willhelm</a:t>
            </a:r>
            <a:r>
              <a:rPr lang="en-GB"/>
              <a:t> Liebniz was a great thinker and philosopher of the Enlightenment. Though he only wrote one piece focusing on education, in it he outlined his beliefs on why education matters, and to whom it is of the most benefit. Patrick Riley tells us that “Liebniz was concerned principally with the education of Rulers who must care for the general good.” (Riley, 1998) Liebniz believed this was because “it is better to deal with one head and a few high officials than with a community which is incapable of reflection.” (Riley, 1998) Liebniz followed the teachings of Plato on what he felt common good was, “true politics consists in justice and in charity, and a great prince cannot be better served than when the happiness of the people makes up his own.” (Riley, 1998) </a:t>
            </a:r>
          </a:p>
          <a:p>
            <a:pPr marL="0" indent="0">
              <a:buNone/>
            </a:pPr>
            <a:endParaRPr lang="en-GB"/>
          </a:p>
          <a:p>
            <a:pPr marL="0" indent="0">
              <a:buNone/>
            </a:pPr>
            <a:r>
              <a:rPr lang="en-GB"/>
              <a:t>To summarise, Liebniz believed the purpose of Morality in Education was to educate rulers on how to rule in a wise and just manner, which leads us onto another question: Do you feel the leaders of our modern age act in a Moral and Just way or could they perhaps learn something from Liebniz’ Philosophy?</a:t>
            </a:r>
          </a:p>
        </p:txBody>
      </p:sp>
      <p:pic>
        <p:nvPicPr>
          <p:cNvPr id="4" name="Picture 3">
            <a:extLst>
              <a:ext uri="{FF2B5EF4-FFF2-40B4-BE49-F238E27FC236}">
                <a16:creationId xmlns:a16="http://schemas.microsoft.com/office/drawing/2014/main" id="{25375C12-CEBF-48E3-9CE7-CC95ACA6E315}"/>
              </a:ext>
            </a:extLst>
          </p:cNvPr>
          <p:cNvPicPr>
            <a:picLocks noChangeAspect="1"/>
          </p:cNvPicPr>
          <p:nvPr/>
        </p:nvPicPr>
        <p:blipFill>
          <a:blip r:embed="rId2"/>
          <a:stretch>
            <a:fillRect/>
          </a:stretch>
        </p:blipFill>
        <p:spPr>
          <a:xfrm>
            <a:off x="9338944" y="357755"/>
            <a:ext cx="2491531" cy="3071244"/>
          </a:xfrm>
          <a:prstGeom prst="rect">
            <a:avLst/>
          </a:prstGeom>
        </p:spPr>
      </p:pic>
      <p:pic>
        <p:nvPicPr>
          <p:cNvPr id="5" name="Picture 4">
            <a:extLst>
              <a:ext uri="{FF2B5EF4-FFF2-40B4-BE49-F238E27FC236}">
                <a16:creationId xmlns:a16="http://schemas.microsoft.com/office/drawing/2014/main" id="{EBC348FC-DDBB-459C-857A-76F496C9AE6F}"/>
              </a:ext>
            </a:extLst>
          </p:cNvPr>
          <p:cNvPicPr>
            <a:picLocks noChangeAspect="1"/>
          </p:cNvPicPr>
          <p:nvPr/>
        </p:nvPicPr>
        <p:blipFill>
          <a:blip r:embed="rId3"/>
          <a:stretch>
            <a:fillRect/>
          </a:stretch>
        </p:blipFill>
        <p:spPr>
          <a:xfrm>
            <a:off x="9290228" y="3429001"/>
            <a:ext cx="2584157" cy="1992398"/>
          </a:xfrm>
          <a:prstGeom prst="rect">
            <a:avLst/>
          </a:prstGeom>
        </p:spPr>
      </p:pic>
    </p:spTree>
    <p:extLst>
      <p:ext uri="{BB962C8B-B14F-4D97-AF65-F5344CB8AC3E}">
        <p14:creationId xmlns:p14="http://schemas.microsoft.com/office/powerpoint/2010/main" val="12636173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8C98C-0BAA-4236-B707-37B70B125610}"/>
              </a:ext>
            </a:extLst>
          </p:cNvPr>
          <p:cNvSpPr>
            <a:spLocks noGrp="1"/>
          </p:cNvSpPr>
          <p:nvPr>
            <p:ph type="title"/>
          </p:nvPr>
        </p:nvSpPr>
        <p:spPr>
          <a:xfrm>
            <a:off x="1066800" y="0"/>
            <a:ext cx="10058400" cy="1609344"/>
          </a:xfrm>
        </p:spPr>
        <p:txBody>
          <a:bodyPr/>
          <a:lstStyle/>
          <a:p>
            <a:r>
              <a:rPr lang="en-GB"/>
              <a:t>Kantian Moral Philosophy</a:t>
            </a:r>
          </a:p>
        </p:txBody>
      </p:sp>
      <p:sp>
        <p:nvSpPr>
          <p:cNvPr id="3" name="Content Placeholder 2">
            <a:extLst>
              <a:ext uri="{FF2B5EF4-FFF2-40B4-BE49-F238E27FC236}">
                <a16:creationId xmlns:a16="http://schemas.microsoft.com/office/drawing/2014/main" id="{CC304630-C50B-442D-AB7C-1C57600B032E}"/>
              </a:ext>
            </a:extLst>
          </p:cNvPr>
          <p:cNvSpPr>
            <a:spLocks noGrp="1"/>
          </p:cNvSpPr>
          <p:nvPr>
            <p:ph idx="1"/>
          </p:nvPr>
        </p:nvSpPr>
        <p:spPr>
          <a:xfrm>
            <a:off x="838200" y="1627464"/>
            <a:ext cx="10283952" cy="4865411"/>
          </a:xfrm>
        </p:spPr>
        <p:txBody>
          <a:bodyPr>
            <a:normAutofit/>
          </a:bodyPr>
          <a:lstStyle/>
          <a:p>
            <a:pPr marL="0" indent="0">
              <a:buNone/>
            </a:pPr>
            <a:r>
              <a:rPr lang="en-GB"/>
              <a:t>Kantian philosophy is rules based and rather dry, as Barbara Herman puts it, “Kantian Moral Theory does not seem to provide a comfortable environment for thinking about Moral Education.” (Herman, 1998) Moral Education in Kant’s view was more of a strict guideline for how to behave. Kant argued that man as a rational being is capable of rational thought, and therefore, “we are rational agents, insofar as we are rational, we are autonomous, able to act as morality requires.” (Herman, 1998) If this view of Kant’s philosophy on morality and education is correct, then there is no purpose to considering moral philosophy any further. Amusingly this suggests Kant never progressed beyond step 5 of Lawrence Kohlberg's Stages of Moral Development, “Right action tends to be defined in terms of general individual rights and standards that have been critically examined and agreed upon by the whole society.” (Kohlberg, 1971) Under Kant Moral Philosophy the purpose of morality within education is to teach children how to behave like rational beings and no further.  My Question for the class is this: How much would you agree? Are we as a society advanced enough that Morality is well defined, or do we have more to discuss on the matter?</a:t>
            </a:r>
          </a:p>
        </p:txBody>
      </p:sp>
    </p:spTree>
    <p:extLst>
      <p:ext uri="{BB962C8B-B14F-4D97-AF65-F5344CB8AC3E}">
        <p14:creationId xmlns:p14="http://schemas.microsoft.com/office/powerpoint/2010/main" val="23060305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FE6869A-ED3C-4771-8B67-1F0E4E8F0F4D}"/>
              </a:ext>
            </a:extLst>
          </p:cNvPr>
          <p:cNvSpPr txBox="1"/>
          <p:nvPr/>
        </p:nvSpPr>
        <p:spPr>
          <a:xfrm>
            <a:off x="353070" y="137593"/>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400" u="sng" dirty="0">
                <a:latin typeface="+mj-lt"/>
              </a:rPr>
              <a:t>Ethics</a:t>
            </a:r>
            <a:endParaRPr lang="en-US" sz="5400" u="sng" dirty="0">
              <a:latin typeface="+mj-lt"/>
              <a:cs typeface="Arial" panose="020B0604020202020204"/>
            </a:endParaRPr>
          </a:p>
        </p:txBody>
      </p:sp>
      <p:sp>
        <p:nvSpPr>
          <p:cNvPr id="6" name="TextBox 5">
            <a:extLst>
              <a:ext uri="{FF2B5EF4-FFF2-40B4-BE49-F238E27FC236}">
                <a16:creationId xmlns:a16="http://schemas.microsoft.com/office/drawing/2014/main" id="{5B88F7ED-EF35-4E53-8972-B69EE4782E64}"/>
              </a:ext>
            </a:extLst>
          </p:cNvPr>
          <p:cNvSpPr txBox="1"/>
          <p:nvPr/>
        </p:nvSpPr>
        <p:spPr>
          <a:xfrm>
            <a:off x="1430421" y="1973179"/>
            <a:ext cx="8892703"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a:t>The word we use in society today- ethics- is derived from the Greeks. The Greek word </a:t>
            </a:r>
            <a:r>
              <a:rPr lang="en-GB" sz="2000" i="1"/>
              <a:t>'ethos'</a:t>
            </a:r>
            <a:r>
              <a:rPr lang="en-GB" sz="2000"/>
              <a:t> which is defined now as character, combines with the Latin word </a:t>
            </a:r>
            <a:r>
              <a:rPr lang="en-GB" sz="2000" i="1"/>
              <a:t>'mores'</a:t>
            </a:r>
            <a:r>
              <a:rPr lang="en-GB" sz="2000"/>
              <a:t> which translates to customs. Together, the words define the behaviour and interactions individuals choose to make with others.</a:t>
            </a:r>
            <a:endParaRPr lang="en-GB" sz="2000">
              <a:cs typeface="Arial" panose="020B0604020202020204"/>
            </a:endParaRPr>
          </a:p>
        </p:txBody>
      </p:sp>
      <p:sp>
        <p:nvSpPr>
          <p:cNvPr id="7" name="TextBox 6">
            <a:extLst>
              <a:ext uri="{FF2B5EF4-FFF2-40B4-BE49-F238E27FC236}">
                <a16:creationId xmlns:a16="http://schemas.microsoft.com/office/drawing/2014/main" id="{B51982F9-5567-486E-A570-735F0CCA768F}"/>
              </a:ext>
            </a:extLst>
          </p:cNvPr>
          <p:cNvSpPr txBox="1"/>
          <p:nvPr/>
        </p:nvSpPr>
        <p:spPr>
          <a:xfrm>
            <a:off x="125664" y="4884821"/>
            <a:ext cx="5042568" cy="20005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en-US" sz="2000">
                <a:cs typeface="Arial"/>
              </a:rPr>
              <a:t>A definition and critical approach </a:t>
            </a:r>
          </a:p>
          <a:p>
            <a:pPr>
              <a:buFont typeface="Arial"/>
              <a:buChar char="•"/>
            </a:pPr>
            <a:endParaRPr lang="en-US" sz="2000">
              <a:cs typeface="Arial"/>
            </a:endParaRPr>
          </a:p>
          <a:p>
            <a:pPr>
              <a:buFont typeface="Arial"/>
              <a:buChar char="•"/>
            </a:pPr>
            <a:r>
              <a:rPr lang="en-US" sz="2000">
                <a:cs typeface="Arial"/>
              </a:rPr>
              <a:t>An explanation</a:t>
            </a:r>
            <a:endParaRPr lang="en-US" sz="2000"/>
          </a:p>
          <a:p>
            <a:pPr>
              <a:buFont typeface="Arial"/>
              <a:buChar char="•"/>
            </a:pPr>
            <a:endParaRPr lang="en-US" sz="2000">
              <a:cs typeface="Arial"/>
            </a:endParaRPr>
          </a:p>
          <a:p>
            <a:pPr>
              <a:buFont typeface="Arial"/>
              <a:buChar char="•"/>
            </a:pPr>
            <a:r>
              <a:rPr lang="en-US" sz="2000">
                <a:cs typeface="Arial"/>
              </a:rPr>
              <a:t>A questionnaire</a:t>
            </a:r>
          </a:p>
          <a:p>
            <a:pPr>
              <a:buFont typeface="Arial"/>
              <a:buChar char="•"/>
            </a:pPr>
            <a:endParaRPr lang="en-US" sz="2400">
              <a:latin typeface="Arial Narrow"/>
              <a:cs typeface="Arial"/>
            </a:endParaRPr>
          </a:p>
        </p:txBody>
      </p:sp>
      <p:sp>
        <p:nvSpPr>
          <p:cNvPr id="8" name="TextBox 7">
            <a:extLst>
              <a:ext uri="{FF2B5EF4-FFF2-40B4-BE49-F238E27FC236}">
                <a16:creationId xmlns:a16="http://schemas.microsoft.com/office/drawing/2014/main" id="{0C674F6C-A93A-43C8-B8ED-AC60F335A65E}"/>
              </a:ext>
            </a:extLst>
          </p:cNvPr>
          <p:cNvSpPr txBox="1"/>
          <p:nvPr/>
        </p:nvSpPr>
        <p:spPr>
          <a:xfrm>
            <a:off x="5606716" y="4884821"/>
            <a:ext cx="4521198"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a:cs typeface="Arial"/>
              </a:rPr>
              <a:t>Virtue ethics</a:t>
            </a:r>
          </a:p>
          <a:p>
            <a:pPr marL="285750" indent="-285750">
              <a:buFont typeface="Arial"/>
              <a:buChar char="•"/>
            </a:pPr>
            <a:endParaRPr lang="en-GB" sz="2000">
              <a:cs typeface="Arial"/>
            </a:endParaRPr>
          </a:p>
          <a:p>
            <a:pPr marL="285750" indent="-285750">
              <a:buFont typeface="Arial"/>
              <a:buChar char="•"/>
            </a:pPr>
            <a:r>
              <a:rPr lang="en-GB" sz="2000">
                <a:cs typeface="Arial"/>
              </a:rPr>
              <a:t>Deontological (duty-based) ethics</a:t>
            </a:r>
          </a:p>
          <a:p>
            <a:pPr marL="285750" indent="-285750">
              <a:buFont typeface="Arial"/>
              <a:buChar char="•"/>
            </a:pPr>
            <a:endParaRPr lang="en-GB" sz="2000">
              <a:cs typeface="Arial"/>
            </a:endParaRPr>
          </a:p>
          <a:p>
            <a:pPr marL="285750" indent="-285750">
              <a:buFont typeface="Arial"/>
              <a:buChar char="•"/>
            </a:pPr>
            <a:r>
              <a:rPr lang="en-GB" sz="2000">
                <a:cs typeface="Arial"/>
              </a:rPr>
              <a:t>Consequentialism</a:t>
            </a:r>
          </a:p>
        </p:txBody>
      </p:sp>
    </p:spTree>
    <p:extLst>
      <p:ext uri="{BB962C8B-B14F-4D97-AF65-F5344CB8AC3E}">
        <p14:creationId xmlns:p14="http://schemas.microsoft.com/office/powerpoint/2010/main" val="507262276"/>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395C9-B075-4E92-806F-DF494885BCDE}"/>
              </a:ext>
            </a:extLst>
          </p:cNvPr>
          <p:cNvSpPr>
            <a:spLocks noGrp="1"/>
          </p:cNvSpPr>
          <p:nvPr>
            <p:ph type="title"/>
          </p:nvPr>
        </p:nvSpPr>
        <p:spPr>
          <a:xfrm>
            <a:off x="8362481" y="30746"/>
            <a:ext cx="3039978" cy="935255"/>
          </a:xfrm>
        </p:spPr>
        <p:txBody>
          <a:bodyPr>
            <a:noAutofit/>
          </a:bodyPr>
          <a:lstStyle/>
          <a:p>
            <a:r>
              <a:rPr lang="en-GB" sz="6000" u="sng" dirty="0">
                <a:latin typeface="Playbill"/>
              </a:rPr>
              <a:t>Virtue ethics.</a:t>
            </a:r>
          </a:p>
        </p:txBody>
      </p:sp>
      <p:sp>
        <p:nvSpPr>
          <p:cNvPr id="4" name="Text Placeholder 3">
            <a:extLst>
              <a:ext uri="{FF2B5EF4-FFF2-40B4-BE49-F238E27FC236}">
                <a16:creationId xmlns:a16="http://schemas.microsoft.com/office/drawing/2014/main" id="{0908B424-8C71-4588-9FD8-7F779B9DFEA8}"/>
              </a:ext>
            </a:extLst>
          </p:cNvPr>
          <p:cNvSpPr>
            <a:spLocks noGrp="1"/>
          </p:cNvSpPr>
          <p:nvPr>
            <p:ph type="body" sz="half" idx="2"/>
          </p:nvPr>
        </p:nvSpPr>
        <p:spPr>
          <a:xfrm>
            <a:off x="8469429" y="1233371"/>
            <a:ext cx="3561347" cy="2048577"/>
          </a:xfrm>
        </p:spPr>
        <p:txBody>
          <a:bodyPr vert="horz" lIns="91440" tIns="45720" rIns="91440" bIns="45720" rtlCol="0" anchor="t">
            <a:noAutofit/>
          </a:bodyPr>
          <a:lstStyle/>
          <a:p>
            <a:r>
              <a:rPr lang="en-GB" sz="1800" dirty="0">
                <a:solidFill>
                  <a:schemeClr val="tx1"/>
                </a:solidFill>
                <a:latin typeface="Arial Narrow"/>
                <a:cs typeface="Arial"/>
              </a:rPr>
              <a:t>This relates to character development, reflecting the Greek word 'ethos'. It can be defined as how a person decides to live and shape their life. This could include their attitude towards certain people, such as school friends and having respect for them. It can include a person's dispositions- their quality of mind and actions.</a:t>
            </a:r>
          </a:p>
        </p:txBody>
      </p:sp>
      <p:sp>
        <p:nvSpPr>
          <p:cNvPr id="5" name="TextBox 4">
            <a:extLst>
              <a:ext uri="{FF2B5EF4-FFF2-40B4-BE49-F238E27FC236}">
                <a16:creationId xmlns:a16="http://schemas.microsoft.com/office/drawing/2014/main" id="{D4653CF3-13A8-40F2-816C-2F91E25D80A3}"/>
              </a:ext>
            </a:extLst>
          </p:cNvPr>
          <p:cNvSpPr txBox="1"/>
          <p:nvPr/>
        </p:nvSpPr>
        <p:spPr>
          <a:xfrm>
            <a:off x="8467558" y="3949030"/>
            <a:ext cx="3719094"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Narrow"/>
                <a:cs typeface="Arial"/>
              </a:rPr>
              <a:t>Virtue ethics is often described as a 'normative' ethical theory. Through virtue ethics we discuss nature of certain virtues and related problems which then focuses on the consequence of an action. Such as not following an instruction from a teacher and being punished.</a:t>
            </a:r>
            <a:r>
              <a:rPr lang="en-GB" sz="2400" dirty="0">
                <a:latin typeface="Arial Narrow"/>
                <a:cs typeface="Arial"/>
              </a:rPr>
              <a:t> </a:t>
            </a:r>
          </a:p>
        </p:txBody>
      </p:sp>
      <p:pic>
        <p:nvPicPr>
          <p:cNvPr id="6" name="Picture 6" descr="A picture containing bird, flower&#10;&#10;Description generated with very high confidence">
            <a:extLst>
              <a:ext uri="{FF2B5EF4-FFF2-40B4-BE49-F238E27FC236}">
                <a16:creationId xmlns:a16="http://schemas.microsoft.com/office/drawing/2014/main" id="{9849FF4E-127A-437F-A6AD-07E2B6825434}"/>
              </a:ext>
            </a:extLst>
          </p:cNvPr>
          <p:cNvPicPr>
            <a:picLocks noChangeAspect="1"/>
          </p:cNvPicPr>
          <p:nvPr/>
        </p:nvPicPr>
        <p:blipFill>
          <a:blip r:embed="rId2"/>
          <a:stretch>
            <a:fillRect/>
          </a:stretch>
        </p:blipFill>
        <p:spPr>
          <a:xfrm>
            <a:off x="3400927" y="165043"/>
            <a:ext cx="4694989" cy="3626967"/>
          </a:xfrm>
          <a:prstGeom prst="rect">
            <a:avLst/>
          </a:prstGeom>
        </p:spPr>
      </p:pic>
      <p:pic>
        <p:nvPicPr>
          <p:cNvPr id="8" name="Picture 8" descr="A statue of a person&#10;&#10;Description generated with very high confidence">
            <a:extLst>
              <a:ext uri="{FF2B5EF4-FFF2-40B4-BE49-F238E27FC236}">
                <a16:creationId xmlns:a16="http://schemas.microsoft.com/office/drawing/2014/main" id="{4CCAF85A-00D3-421D-AF86-71B6B2AC7425}"/>
              </a:ext>
            </a:extLst>
          </p:cNvPr>
          <p:cNvPicPr>
            <a:picLocks noChangeAspect="1"/>
          </p:cNvPicPr>
          <p:nvPr/>
        </p:nvPicPr>
        <p:blipFill>
          <a:blip r:embed="rId3"/>
          <a:stretch>
            <a:fillRect/>
          </a:stretch>
        </p:blipFill>
        <p:spPr>
          <a:xfrm>
            <a:off x="179137" y="161477"/>
            <a:ext cx="2743200" cy="3433572"/>
          </a:xfrm>
          <a:prstGeom prst="rect">
            <a:avLst/>
          </a:prstGeom>
        </p:spPr>
      </p:pic>
      <p:sp>
        <p:nvSpPr>
          <p:cNvPr id="10" name="TextBox 9">
            <a:extLst>
              <a:ext uri="{FF2B5EF4-FFF2-40B4-BE49-F238E27FC236}">
                <a16:creationId xmlns:a16="http://schemas.microsoft.com/office/drawing/2014/main" id="{DE3D57ED-CF6E-408B-9BF2-9D98E3CF5D6B}"/>
              </a:ext>
            </a:extLst>
          </p:cNvPr>
          <p:cNvSpPr txBox="1"/>
          <p:nvPr/>
        </p:nvSpPr>
        <p:spPr>
          <a:xfrm>
            <a:off x="81381" y="3944854"/>
            <a:ext cx="1847516"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u="sng" dirty="0">
                <a:latin typeface="Arial Narrow"/>
                <a:cs typeface="Arial"/>
              </a:rPr>
              <a:t>Virtue ethics</a:t>
            </a:r>
          </a:p>
          <a:p>
            <a:endParaRPr lang="en-GB" u="sng" dirty="0">
              <a:latin typeface="Arial Narrow"/>
              <a:cs typeface="Arial"/>
            </a:endParaRPr>
          </a:p>
        </p:txBody>
      </p:sp>
      <p:sp>
        <p:nvSpPr>
          <p:cNvPr id="11" name="TextBox 10">
            <a:extLst>
              <a:ext uri="{FF2B5EF4-FFF2-40B4-BE49-F238E27FC236}">
                <a16:creationId xmlns:a16="http://schemas.microsoft.com/office/drawing/2014/main" id="{26B687FB-A53C-4ED3-80D5-E5026BBE996E}"/>
              </a:ext>
            </a:extLst>
          </p:cNvPr>
          <p:cNvSpPr txBox="1"/>
          <p:nvPr/>
        </p:nvSpPr>
        <p:spPr>
          <a:xfrm>
            <a:off x="-8020" y="4630821"/>
            <a:ext cx="810393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Narrow"/>
                <a:cs typeface="Arial"/>
              </a:rPr>
              <a:t>The philosopher Aristotle believed that virtue is needed to become a good person and is practical. He believed that we learn virtue ethics through experience and practice.Aristotle introduced virute ethics when he believed there were flaws in two types of ethics that philosophers were using in his lifetime called deontological and teleogical ethics. The first meaning ethics are judged on how well a person follows rules and the other being ethics based on outcomes. Aristotle believed there was more to ethics.Aristotles presentation of ethics was significant to philosophy as it introduced an entirely new idea. However, it can be argued that </a:t>
            </a:r>
            <a:r>
              <a:rPr lang="en-GB">
                <a:latin typeface="Arial Narrow"/>
                <a:cs typeface="Arial"/>
              </a:rPr>
              <a:t>not everyone will gain the experience they need to gain </a:t>
            </a:r>
            <a:r>
              <a:rPr lang="en-GB" dirty="0">
                <a:latin typeface="Arial Narrow"/>
                <a:cs typeface="Arial"/>
              </a:rPr>
              <a:t>virtual</a:t>
            </a:r>
            <a:r>
              <a:rPr lang="en-GB">
                <a:latin typeface="Arial Narrow"/>
                <a:cs typeface="Arial"/>
              </a:rPr>
              <a:t> ethics. </a:t>
            </a:r>
          </a:p>
        </p:txBody>
      </p:sp>
    </p:spTree>
    <p:extLst>
      <p:ext uri="{BB962C8B-B14F-4D97-AF65-F5344CB8AC3E}">
        <p14:creationId xmlns:p14="http://schemas.microsoft.com/office/powerpoint/2010/main" val="4011842403"/>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02EFA-CBA5-452D-8891-31438F0F9460}"/>
              </a:ext>
            </a:extLst>
          </p:cNvPr>
          <p:cNvSpPr>
            <a:spLocks noGrp="1"/>
          </p:cNvSpPr>
          <p:nvPr>
            <p:ph type="title"/>
          </p:nvPr>
        </p:nvSpPr>
        <p:spPr>
          <a:xfrm>
            <a:off x="8496166" y="338221"/>
            <a:ext cx="3441031" cy="453992"/>
          </a:xfrm>
        </p:spPr>
        <p:txBody>
          <a:bodyPr>
            <a:normAutofit fontScale="90000"/>
          </a:bodyPr>
          <a:lstStyle/>
          <a:p>
            <a:r>
              <a:rPr lang="en-GB" sz="5400">
                <a:latin typeface="Playbill"/>
              </a:rPr>
              <a:t>Deontological ethics</a:t>
            </a:r>
            <a:endParaRPr lang="en-US" sz="5400">
              <a:latin typeface="Playbill"/>
            </a:endParaRPr>
          </a:p>
        </p:txBody>
      </p:sp>
      <p:sp>
        <p:nvSpPr>
          <p:cNvPr id="4" name="Text Placeholder 3">
            <a:extLst>
              <a:ext uri="{FF2B5EF4-FFF2-40B4-BE49-F238E27FC236}">
                <a16:creationId xmlns:a16="http://schemas.microsoft.com/office/drawing/2014/main" id="{306EC7D9-2B53-4A98-8ED1-C83CB52A90A9}"/>
              </a:ext>
            </a:extLst>
          </p:cNvPr>
          <p:cNvSpPr>
            <a:spLocks noGrp="1"/>
          </p:cNvSpPr>
          <p:nvPr>
            <p:ph type="body" sz="half" idx="2"/>
          </p:nvPr>
        </p:nvSpPr>
        <p:spPr>
          <a:xfrm>
            <a:off x="8496166" y="1072949"/>
            <a:ext cx="3200400" cy="3291840"/>
          </a:xfrm>
        </p:spPr>
        <p:txBody>
          <a:bodyPr vert="horz" lIns="91440" tIns="45720" rIns="91440" bIns="45720" rtlCol="0" anchor="t">
            <a:normAutofit/>
          </a:bodyPr>
          <a:lstStyle/>
          <a:p>
            <a:r>
              <a:rPr lang="en-GB" sz="1800" dirty="0">
                <a:solidFill>
                  <a:schemeClr val="tx1"/>
                </a:solidFill>
                <a:latin typeface="Arial Narrow"/>
                <a:cs typeface="Arial"/>
              </a:rPr>
              <a:t>Deontology in ethics presents the theory that actions are governed by rules, obligations and instructions that are determined independently. Deontology is another normative theory that believes an action should be based on whether the action is right </a:t>
            </a:r>
            <a:r>
              <a:rPr lang="en-GB" sz="1800">
                <a:solidFill>
                  <a:schemeClr val="tx1"/>
                </a:solidFill>
                <a:latin typeface="Arial Narrow"/>
                <a:cs typeface="Arial"/>
              </a:rPr>
              <a:t>or wrong rather than the actual consequence of the action.</a:t>
            </a:r>
            <a:endParaRPr lang="en-GB" dirty="0">
              <a:solidFill>
                <a:schemeClr val="tx1"/>
              </a:solidFill>
              <a:latin typeface="Arial Narrow"/>
            </a:endParaRPr>
          </a:p>
        </p:txBody>
      </p:sp>
      <p:pic>
        <p:nvPicPr>
          <p:cNvPr id="15" name="Picture 18" descr="A vintage photo of a person wearing a suit and tie&#10;&#10;Description generated with very high confidence">
            <a:extLst>
              <a:ext uri="{FF2B5EF4-FFF2-40B4-BE49-F238E27FC236}">
                <a16:creationId xmlns:a16="http://schemas.microsoft.com/office/drawing/2014/main" id="{105A31C0-917E-4209-9741-9AD3DD551B2F}"/>
              </a:ext>
            </a:extLst>
          </p:cNvPr>
          <p:cNvPicPr>
            <a:picLocks noGrp="1" noChangeAspect="1"/>
          </p:cNvPicPr>
          <p:nvPr>
            <p:ph type="pic" idx="1"/>
          </p:nvPr>
        </p:nvPicPr>
        <p:blipFill rotWithShape="1">
          <a:blip r:embed="rId2"/>
          <a:srcRect t="8708" b="8708"/>
          <a:stretch/>
        </p:blipFill>
        <p:spPr>
          <a:xfrm>
            <a:off x="81186" y="133684"/>
            <a:ext cx="3154946" cy="3154946"/>
          </a:xfrm>
        </p:spPr>
      </p:pic>
      <p:pic>
        <p:nvPicPr>
          <p:cNvPr id="20" name="Picture 20" descr="A close up of a sign&#10;&#10;Description generated with very high confidence">
            <a:extLst>
              <a:ext uri="{FF2B5EF4-FFF2-40B4-BE49-F238E27FC236}">
                <a16:creationId xmlns:a16="http://schemas.microsoft.com/office/drawing/2014/main" id="{841B7CDF-A10A-41A1-A5DF-30D3E9497D89}"/>
              </a:ext>
            </a:extLst>
          </p:cNvPr>
          <p:cNvPicPr>
            <a:picLocks noChangeAspect="1"/>
          </p:cNvPicPr>
          <p:nvPr/>
        </p:nvPicPr>
        <p:blipFill rotWithShape="1">
          <a:blip r:embed="rId3"/>
          <a:srcRect l="2339" t="5128" r="1462" b="4775"/>
          <a:stretch/>
        </p:blipFill>
        <p:spPr>
          <a:xfrm>
            <a:off x="3307348" y="289539"/>
            <a:ext cx="4962264" cy="2665714"/>
          </a:xfrm>
          <a:prstGeom prst="rect">
            <a:avLst/>
          </a:prstGeom>
        </p:spPr>
      </p:pic>
      <p:sp>
        <p:nvSpPr>
          <p:cNvPr id="22" name="TextBox 21">
            <a:extLst>
              <a:ext uri="{FF2B5EF4-FFF2-40B4-BE49-F238E27FC236}">
                <a16:creationId xmlns:a16="http://schemas.microsoft.com/office/drawing/2014/main" id="{AA8BD362-6C73-4A58-B7C6-8A2352611951}"/>
              </a:ext>
            </a:extLst>
          </p:cNvPr>
          <p:cNvSpPr txBox="1"/>
          <p:nvPr/>
        </p:nvSpPr>
        <p:spPr>
          <a:xfrm>
            <a:off x="45453" y="3761874"/>
            <a:ext cx="27432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u="sng">
                <a:latin typeface="Arial Narrow"/>
                <a:cs typeface="Arial"/>
              </a:rPr>
              <a:t>Deontological ethics</a:t>
            </a:r>
          </a:p>
          <a:p>
            <a:endParaRPr lang="en-GB" sz="2400" u="sng" dirty="0">
              <a:latin typeface="Arial Narrow"/>
              <a:cs typeface="Arial"/>
            </a:endParaRPr>
          </a:p>
        </p:txBody>
      </p:sp>
      <p:sp>
        <p:nvSpPr>
          <p:cNvPr id="23" name="TextBox 22">
            <a:extLst>
              <a:ext uri="{FF2B5EF4-FFF2-40B4-BE49-F238E27FC236}">
                <a16:creationId xmlns:a16="http://schemas.microsoft.com/office/drawing/2014/main" id="{57FD4832-C76D-4473-A3EE-829873B70DF0}"/>
              </a:ext>
            </a:extLst>
          </p:cNvPr>
          <p:cNvSpPr txBox="1"/>
          <p:nvPr/>
        </p:nvSpPr>
        <p:spPr>
          <a:xfrm>
            <a:off x="8387348" y="3989137"/>
            <a:ext cx="3652252"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Narrow"/>
                <a:cs typeface="Arial"/>
              </a:rPr>
              <a:t>An ideal example of this could be if someone in school began to hurt another </a:t>
            </a:r>
            <a:r>
              <a:rPr lang="en-GB">
                <a:latin typeface="Arial Narrow"/>
                <a:cs typeface="Arial"/>
              </a:rPr>
              <a:t>peer it would be acceptable to hurt the </a:t>
            </a:r>
            <a:r>
              <a:rPr lang="en-GB" dirty="0">
                <a:latin typeface="Arial Narrow"/>
                <a:cs typeface="Arial"/>
              </a:rPr>
              <a:t>individual to save the abused peer. Ethically it is not good to hurt another person but due to it being for the protection of another the action is good. It does not consider the consequence however- such as a person being injured from your action.</a:t>
            </a:r>
            <a:endParaRPr lang="en-GB" dirty="0">
              <a:cs typeface="Arial"/>
            </a:endParaRPr>
          </a:p>
        </p:txBody>
      </p:sp>
      <p:sp>
        <p:nvSpPr>
          <p:cNvPr id="24" name="TextBox 23">
            <a:extLst>
              <a:ext uri="{FF2B5EF4-FFF2-40B4-BE49-F238E27FC236}">
                <a16:creationId xmlns:a16="http://schemas.microsoft.com/office/drawing/2014/main" id="{BCC45EA7-6FC3-4808-8EF6-6B3103993003}"/>
              </a:ext>
            </a:extLst>
          </p:cNvPr>
          <p:cNvSpPr txBox="1"/>
          <p:nvPr/>
        </p:nvSpPr>
        <p:spPr>
          <a:xfrm>
            <a:off x="81380" y="4492959"/>
            <a:ext cx="801035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Narrow"/>
                <a:cs typeface="Arial"/>
              </a:rPr>
              <a:t>A philosopher that did intensive work on ethics is Immanuel Kant. His theories on ethics are considered deontological for many reasons, one being that it is not the consequences of an action that make them right or wrong but the motive behind them. Deontological ethics is argued to be the most controversial form of ethics due to the problems it creates after an action is taken. In education it can relate to how a person develops what they believe to be right or wrong in school which moulds their behaviour in general life. Philosophy is seen as out of date in the world of education and in society today educators do not wish to follow </a:t>
            </a:r>
            <a:r>
              <a:rPr lang="en-GB">
                <a:latin typeface="Arial Narrow"/>
                <a:cs typeface="Arial"/>
              </a:rPr>
              <a:t>these concepts. The word </a:t>
            </a:r>
            <a:r>
              <a:rPr lang="en-GB" dirty="0">
                <a:latin typeface="Arial Narrow"/>
                <a:cs typeface="Arial"/>
              </a:rPr>
              <a:t>deontological was first introduced by C. D. Broad in 1930. </a:t>
            </a:r>
            <a:endParaRPr lang="en-GB" dirty="0">
              <a:cs typeface="Arial"/>
            </a:endParaRPr>
          </a:p>
        </p:txBody>
      </p:sp>
    </p:spTree>
    <p:extLst>
      <p:ext uri="{BB962C8B-B14F-4D97-AF65-F5344CB8AC3E}">
        <p14:creationId xmlns:p14="http://schemas.microsoft.com/office/powerpoint/2010/main" val="3469124299"/>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a:extLst>
              <a:ext uri="{FF2B5EF4-FFF2-40B4-BE49-F238E27FC236}">
                <a16:creationId xmlns:a16="http://schemas.microsoft.com/office/drawing/2014/main" id="{B7085405-DA8C-428B-A06F-91EE29F84A43}"/>
              </a:ext>
            </a:extLst>
          </p:cNvPr>
          <p:cNvSpPr>
            <a:spLocks noGrp="1" noChangeArrowheads="1"/>
          </p:cNvSpPr>
          <p:nvPr>
            <p:ph type="body" idx="1"/>
          </p:nvPr>
        </p:nvSpPr>
        <p:spPr>
          <a:xfrm>
            <a:off x="955915" y="131695"/>
            <a:ext cx="9664563" cy="5726112"/>
          </a:xfrm>
        </p:spPr>
        <p:txBody>
          <a:bodyPr/>
          <a:lstStyle/>
          <a:p>
            <a:pPr algn="ctr" eaLnBrk="1" hangingPunct="1">
              <a:lnSpc>
                <a:spcPct val="90000"/>
              </a:lnSpc>
              <a:buFont typeface="Wingdings" panose="05000000000000000000" pitchFamily="2" charset="2"/>
              <a:buNone/>
            </a:pPr>
            <a:r>
              <a:rPr lang="en-GB" altLang="en-US" dirty="0"/>
              <a:t>   </a:t>
            </a:r>
            <a:r>
              <a:rPr lang="en-GB" altLang="en-US" sz="5400" dirty="0">
                <a:latin typeface="+mj-lt"/>
              </a:rPr>
              <a:t>When you are making an ethical decision you must:</a:t>
            </a:r>
          </a:p>
          <a:p>
            <a:pPr marL="457200" indent="-457200" eaLnBrk="1" hangingPunct="1">
              <a:lnSpc>
                <a:spcPct val="90000"/>
              </a:lnSpc>
              <a:buFont typeface="Wingdings" panose="05000000000000000000" pitchFamily="2" charset="2"/>
              <a:buAutoNum type="alphaUcPeriod"/>
            </a:pPr>
            <a:endParaRPr lang="en-GB" altLang="en-US" dirty="0"/>
          </a:p>
          <a:p>
            <a:pPr marL="457200" indent="-457200" eaLnBrk="1" hangingPunct="1">
              <a:lnSpc>
                <a:spcPct val="90000"/>
              </a:lnSpc>
              <a:buFont typeface="Wingdings" panose="05000000000000000000" pitchFamily="2" charset="2"/>
              <a:buAutoNum type="alphaUcPeriod"/>
            </a:pPr>
            <a:r>
              <a:rPr lang="en-GB" altLang="en-US" dirty="0"/>
              <a:t>Decide what action would bring the greatest happiness to the greatest number of people;</a:t>
            </a:r>
          </a:p>
          <a:p>
            <a:pPr marL="457200" indent="-457200" eaLnBrk="1" hangingPunct="1">
              <a:lnSpc>
                <a:spcPct val="90000"/>
              </a:lnSpc>
              <a:buFont typeface="Wingdings" panose="05000000000000000000" pitchFamily="2" charset="2"/>
              <a:buAutoNum type="alphaUcPeriod"/>
            </a:pPr>
            <a:endParaRPr lang="en-GB" altLang="en-US" dirty="0"/>
          </a:p>
          <a:p>
            <a:pPr marL="457200" indent="-457200" eaLnBrk="1" hangingPunct="1">
              <a:lnSpc>
                <a:spcPct val="90000"/>
              </a:lnSpc>
              <a:buFont typeface="Wingdings" panose="05000000000000000000" pitchFamily="2" charset="2"/>
              <a:buAutoNum type="alphaUcPeriod"/>
            </a:pPr>
            <a:r>
              <a:rPr lang="en-GB" altLang="en-US" dirty="0"/>
              <a:t>or what action would bring the least amount of unhappiness to the most people.</a:t>
            </a:r>
          </a:p>
          <a:p>
            <a:pPr marL="457200" indent="-457200" eaLnBrk="1" hangingPunct="1">
              <a:lnSpc>
                <a:spcPct val="90000"/>
              </a:lnSpc>
              <a:buFont typeface="Wingdings" panose="05000000000000000000" pitchFamily="2" charset="2"/>
              <a:buAutoNum type="alphaUcPeriod"/>
            </a:pPr>
            <a:endParaRPr lang="en-GB" altLang="en-US" dirty="0"/>
          </a:p>
          <a:p>
            <a:pPr marL="457200" indent="-457200" eaLnBrk="1" hangingPunct="1">
              <a:lnSpc>
                <a:spcPct val="90000"/>
              </a:lnSpc>
              <a:buFont typeface="Wingdings" panose="05000000000000000000" pitchFamily="2" charset="2"/>
              <a:buAutoNum type="alphaUcPeriod"/>
            </a:pPr>
            <a:r>
              <a:rPr lang="en-GB" altLang="en-US" dirty="0"/>
              <a:t>not take personal relationships into account.</a:t>
            </a:r>
            <a:endParaRPr lang="en-US" altLang="en-US" dirty="0"/>
          </a:p>
        </p:txBody>
      </p:sp>
      <p:pic>
        <p:nvPicPr>
          <p:cNvPr id="13316" name="Picture 5" descr="Trolley_1">
            <a:extLst>
              <a:ext uri="{FF2B5EF4-FFF2-40B4-BE49-F238E27FC236}">
                <a16:creationId xmlns:a16="http://schemas.microsoft.com/office/drawing/2014/main" id="{B3579EDD-ADA3-45A9-860F-1037DA4620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65338" y="4098413"/>
            <a:ext cx="4980198" cy="26278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02908951"/>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DA90C30-B990-4CCA-B584-40F864DA3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4527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8D30D8-DB20-AD4A-80D3-940F4220CDC0}"/>
              </a:ext>
            </a:extLst>
          </p:cNvPr>
          <p:cNvSpPr>
            <a:spLocks noGrp="1"/>
          </p:cNvSpPr>
          <p:nvPr>
            <p:ph type="title"/>
          </p:nvPr>
        </p:nvSpPr>
        <p:spPr>
          <a:xfrm>
            <a:off x="344298" y="0"/>
            <a:ext cx="6743844" cy="1609344"/>
          </a:xfrm>
        </p:spPr>
        <p:txBody>
          <a:bodyPr>
            <a:normAutofit/>
          </a:bodyPr>
          <a:lstStyle/>
          <a:p>
            <a:r>
              <a:rPr lang="en-GB" sz="4800" u="sng"/>
              <a:t>Conclusion</a:t>
            </a:r>
            <a:endParaRPr lang="en-US" sz="4800" u="sng"/>
          </a:p>
        </p:txBody>
      </p:sp>
      <p:sp>
        <p:nvSpPr>
          <p:cNvPr id="3" name="Content Placeholder 2">
            <a:extLst>
              <a:ext uri="{FF2B5EF4-FFF2-40B4-BE49-F238E27FC236}">
                <a16:creationId xmlns:a16="http://schemas.microsoft.com/office/drawing/2014/main" id="{966D6845-70C3-2C4E-8D24-9BB4CB4A47D7}"/>
              </a:ext>
            </a:extLst>
          </p:cNvPr>
          <p:cNvSpPr>
            <a:spLocks noGrp="1"/>
          </p:cNvSpPr>
          <p:nvPr>
            <p:ph idx="1"/>
          </p:nvPr>
        </p:nvSpPr>
        <p:spPr>
          <a:xfrm>
            <a:off x="83727" y="1508734"/>
            <a:ext cx="7377819" cy="4536281"/>
          </a:xfrm>
        </p:spPr>
        <p:txBody>
          <a:bodyPr>
            <a:noAutofit/>
          </a:bodyPr>
          <a:lstStyle/>
          <a:p>
            <a:r>
              <a:rPr lang="en-GB" dirty="0"/>
              <a:t>To conclude, it is evident that Morality and Ethics relate to educational philosophy and practice as in education today schools encourage children to do critical thinking and to ensure that children learn about philosophy for children (P4C).  Whilst learning about P4C it is clear that children have a better understanding and the ability to discuss with one another and also to respect each others views.  On the other hand whilst looking at the society we live in today, it is clear to see it was different for the Greeks.  Whilst looking at ethics it is clear to see that it should have a positive impact on the children and young people from knowing what is right and what is wrong, and it is important that ethics if followed as it ensures that the human satisfying needs are being met for an example being fair and honest.  </a:t>
            </a:r>
            <a:endParaRPr lang="en-US" dirty="0"/>
          </a:p>
        </p:txBody>
      </p:sp>
      <p:pic>
        <p:nvPicPr>
          <p:cNvPr id="9" name="Picture 6">
            <a:extLst>
              <a:ext uri="{FF2B5EF4-FFF2-40B4-BE49-F238E27FC236}">
                <a16:creationId xmlns:a16="http://schemas.microsoft.com/office/drawing/2014/main" id="{616C101C-3F4A-6E45-888A-AFA14FA82F0A}"/>
              </a:ext>
            </a:extLst>
          </p:cNvPr>
          <p:cNvPicPr>
            <a:picLocks noChangeAspect="1"/>
          </p:cNvPicPr>
          <p:nvPr/>
        </p:nvPicPr>
        <p:blipFill rotWithShape="1">
          <a:blip r:embed="rId4">
            <a:extLst>
              <a:ext uri="{28A0092B-C50C-407E-A947-70E740481C1C}">
                <a14:useLocalDpi xmlns:a14="http://schemas.microsoft.com/office/drawing/2010/main" val="0"/>
              </a:ext>
            </a:extLst>
          </a:blip>
          <a:srcRect l="66595" t="19525" r="7522" b="18767"/>
          <a:stretch/>
        </p:blipFill>
        <p:spPr>
          <a:xfrm>
            <a:off x="7620001" y="102839"/>
            <a:ext cx="4544688" cy="6614729"/>
          </a:xfrm>
          <a:prstGeom prst="rect">
            <a:avLst/>
          </a:prstGeom>
        </p:spPr>
      </p:pic>
      <p:grpSp>
        <p:nvGrpSpPr>
          <p:cNvPr id="16" name="Group 15">
            <a:extLst>
              <a:ext uri="{FF2B5EF4-FFF2-40B4-BE49-F238E27FC236}">
                <a16:creationId xmlns:a16="http://schemas.microsoft.com/office/drawing/2014/main" id="{D060B936-2771-48DC-842C-14EE9318E3E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7" name="Oval 16">
              <a:extLst>
                <a:ext uri="{FF2B5EF4-FFF2-40B4-BE49-F238E27FC236}">
                  <a16:creationId xmlns:a16="http://schemas.microsoft.com/office/drawing/2014/main" id="{DB4EC8B4-4BB2-45C2-A68A-28E36AC10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1431D296-F8F1-41C3-A211-E83E243C5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10" name="TextBox 9">
            <a:extLst>
              <a:ext uri="{FF2B5EF4-FFF2-40B4-BE49-F238E27FC236}">
                <a16:creationId xmlns:a16="http://schemas.microsoft.com/office/drawing/2014/main" id="{8DD7CCCC-FCB1-3D42-96DB-685FA850DCEE}"/>
              </a:ext>
            </a:extLst>
          </p:cNvPr>
          <p:cNvSpPr txBox="1"/>
          <p:nvPr/>
        </p:nvSpPr>
        <p:spPr>
          <a:xfrm>
            <a:off x="7834873" y="6045015"/>
            <a:ext cx="3704374" cy="400110"/>
          </a:xfrm>
          <a:prstGeom prst="rect">
            <a:avLst/>
          </a:prstGeom>
          <a:noFill/>
        </p:spPr>
        <p:txBody>
          <a:bodyPr wrap="square" rtlCol="0">
            <a:spAutoFit/>
          </a:bodyPr>
          <a:lstStyle/>
          <a:p>
            <a:pPr algn="l"/>
            <a:r>
              <a:rPr lang="en-GB" sz="2000" dirty="0"/>
              <a:t>Kravis (ND) ‘</a:t>
            </a:r>
            <a:r>
              <a:rPr lang="en-GB" sz="2000" i="1" dirty="0"/>
              <a:t>Ethic quotes’.  </a:t>
            </a:r>
            <a:endParaRPr lang="en-US" sz="2000" dirty="0"/>
          </a:p>
        </p:txBody>
      </p:sp>
    </p:spTree>
    <p:extLst>
      <p:ext uri="{BB962C8B-B14F-4D97-AF65-F5344CB8AC3E}">
        <p14:creationId xmlns:p14="http://schemas.microsoft.com/office/powerpoint/2010/main" val="6922205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BB0F0-B1A1-2145-B0E1-FA92D4E5ABB6}"/>
              </a:ext>
            </a:extLst>
          </p:cNvPr>
          <p:cNvSpPr>
            <a:spLocks noGrp="1"/>
          </p:cNvSpPr>
          <p:nvPr>
            <p:ph type="title"/>
          </p:nvPr>
        </p:nvSpPr>
        <p:spPr>
          <a:xfrm>
            <a:off x="1066800" y="1773144"/>
            <a:ext cx="10058400" cy="3311712"/>
          </a:xfrm>
        </p:spPr>
        <p:txBody>
          <a:bodyPr>
            <a:noAutofit/>
          </a:bodyPr>
          <a:lstStyle/>
          <a:p>
            <a:pPr algn="ctr"/>
            <a:r>
              <a:rPr lang="en-GB" sz="8000" dirty="0"/>
              <a:t>Thank you for listening are there any questions?</a:t>
            </a:r>
            <a:endParaRPr lang="en-US" sz="8000" dirty="0"/>
          </a:p>
        </p:txBody>
      </p:sp>
    </p:spTree>
    <p:extLst>
      <p:ext uri="{BB962C8B-B14F-4D97-AF65-F5344CB8AC3E}">
        <p14:creationId xmlns:p14="http://schemas.microsoft.com/office/powerpoint/2010/main" val="18748410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CF7058D-2EDD-9844-BADA-110495D06C63}"/>
              </a:ext>
            </a:extLst>
          </p:cNvPr>
          <p:cNvSpPr>
            <a:spLocks noGrp="1"/>
          </p:cNvSpPr>
          <p:nvPr>
            <p:ph type="title"/>
          </p:nvPr>
        </p:nvSpPr>
        <p:spPr>
          <a:xfrm>
            <a:off x="0" y="0"/>
            <a:ext cx="6096000" cy="975360"/>
          </a:xfrm>
        </p:spPr>
        <p:txBody>
          <a:bodyPr/>
          <a:lstStyle/>
          <a:p>
            <a:r>
              <a:rPr lang="en-GB" dirty="0"/>
              <a:t>Reference list </a:t>
            </a:r>
            <a:endParaRPr lang="en-US" dirty="0"/>
          </a:p>
        </p:txBody>
      </p:sp>
      <p:sp>
        <p:nvSpPr>
          <p:cNvPr id="4" name="TextBox 3">
            <a:extLst>
              <a:ext uri="{FF2B5EF4-FFF2-40B4-BE49-F238E27FC236}">
                <a16:creationId xmlns:a16="http://schemas.microsoft.com/office/drawing/2014/main" id="{A77CD7EE-9832-6040-B324-341679581CA2}"/>
              </a:ext>
            </a:extLst>
          </p:cNvPr>
          <p:cNvSpPr txBox="1"/>
          <p:nvPr/>
        </p:nvSpPr>
        <p:spPr>
          <a:xfrm>
            <a:off x="189817" y="975360"/>
            <a:ext cx="11812366" cy="6363793"/>
          </a:xfrm>
          <a:prstGeom prst="rect">
            <a:avLst/>
          </a:prstGeom>
          <a:noFill/>
        </p:spPr>
        <p:txBody>
          <a:bodyPr wrap="square">
            <a:spAutoFit/>
          </a:bodyPr>
          <a:lstStyle/>
          <a:p>
            <a:pPr marL="285750" indent="-285750">
              <a:lnSpc>
                <a:spcPct val="90000"/>
              </a:lnSpc>
              <a:spcBef>
                <a:spcPts val="1200"/>
              </a:spcBef>
              <a:spcAft>
                <a:spcPts val="0"/>
              </a:spcAft>
              <a:buFont typeface="Courier New" panose="02070309020205020404" pitchFamily="49" charset="0"/>
              <a:buChar char="o"/>
            </a:pPr>
            <a:r>
              <a:rPr lang="en-GB" dirty="0"/>
              <a:t>Association of moral education (2019) Available at:  https://</a:t>
            </a:r>
            <a:r>
              <a:rPr lang="en-GB" dirty="0" err="1"/>
              <a:t>www.amenetwork.org</a:t>
            </a:r>
            <a:r>
              <a:rPr lang="en-GB" dirty="0"/>
              <a:t>/about-us (Accessed: 13th November 2019). </a:t>
            </a:r>
          </a:p>
          <a:p>
            <a:pPr marL="285750" indent="-285750">
              <a:lnSpc>
                <a:spcPct val="90000"/>
              </a:lnSpc>
              <a:spcBef>
                <a:spcPts val="1200"/>
              </a:spcBef>
              <a:spcAft>
                <a:spcPts val="0"/>
              </a:spcAft>
              <a:buFont typeface="Courier New" panose="02070309020205020404" pitchFamily="49" charset="0"/>
              <a:buChar char="o"/>
            </a:pPr>
            <a:r>
              <a:rPr lang="en-GB" dirty="0" err="1"/>
              <a:t>Anscombe</a:t>
            </a:r>
            <a:r>
              <a:rPr lang="en-GB" dirty="0"/>
              <a:t>, E. (2001) ‘Kantian Ethics’. Available at: https://</a:t>
            </a:r>
            <a:r>
              <a:rPr lang="en-GB" dirty="0" err="1"/>
              <a:t>www.csus.edu</a:t>
            </a:r>
            <a:r>
              <a:rPr lang="en-GB" dirty="0"/>
              <a:t>/</a:t>
            </a:r>
            <a:r>
              <a:rPr lang="en-GB" dirty="0" err="1"/>
              <a:t>indiv</a:t>
            </a:r>
            <a:r>
              <a:rPr lang="en-GB" dirty="0"/>
              <a:t>/g/</a:t>
            </a:r>
            <a:r>
              <a:rPr lang="en-GB" dirty="0" err="1"/>
              <a:t>gaskilld</a:t>
            </a:r>
            <a:r>
              <a:rPr lang="en-GB" dirty="0"/>
              <a:t>/ethics/</a:t>
            </a:r>
            <a:r>
              <a:rPr lang="en-GB" dirty="0" err="1"/>
              <a:t>kantian</a:t>
            </a:r>
            <a:r>
              <a:rPr lang="en-GB" dirty="0"/>
              <a:t>%</a:t>
            </a:r>
            <a:r>
              <a:rPr lang="en-GB" dirty="0" err="1"/>
              <a:t>20ethics.htm</a:t>
            </a:r>
            <a:r>
              <a:rPr lang="en-GB" dirty="0"/>
              <a:t>. (Accessed: 13th November 2019).  </a:t>
            </a:r>
          </a:p>
          <a:p>
            <a:pPr marL="285750" indent="-285750">
              <a:lnSpc>
                <a:spcPct val="90000"/>
              </a:lnSpc>
              <a:spcBef>
                <a:spcPts val="1200"/>
              </a:spcBef>
              <a:spcAft>
                <a:spcPts val="0"/>
              </a:spcAft>
              <a:buFont typeface="Courier New" panose="02070309020205020404" pitchFamily="49" charset="0"/>
              <a:buChar char="o"/>
            </a:pPr>
            <a:r>
              <a:rPr lang="en-GB" dirty="0" err="1"/>
              <a:t>Bostock</a:t>
            </a:r>
            <a:r>
              <a:rPr lang="en-GB" dirty="0"/>
              <a:t>, D. (2000) ‘Aristotle's Ethics’, pp.115-127. Oxford: Oxford University Press Publications.</a:t>
            </a:r>
          </a:p>
          <a:p>
            <a:pPr marL="285750" indent="-285750">
              <a:spcBef>
                <a:spcPts val="1000"/>
              </a:spcBef>
              <a:spcAft>
                <a:spcPts val="0"/>
              </a:spcAft>
              <a:buFont typeface="Courier New" panose="02070309020205020404" pitchFamily="49" charset="0"/>
              <a:buChar char="o"/>
            </a:pPr>
            <a:r>
              <a:rPr lang="en-GB" dirty="0" err="1"/>
              <a:t>Biogropher</a:t>
            </a:r>
            <a:r>
              <a:rPr lang="en-GB" dirty="0"/>
              <a:t>, E. (2014) ‘Immanuel Kant Biography’. Available at: https://www.biography.com/scholar/</a:t>
            </a:r>
            <a:r>
              <a:rPr lang="en-GB" dirty="0" err="1"/>
              <a:t>immanuel-kant</a:t>
            </a:r>
            <a:r>
              <a:rPr lang="en-GB" dirty="0"/>
              <a:t>. (Accessed: 14th November 2019).</a:t>
            </a:r>
          </a:p>
          <a:p>
            <a:pPr marL="285750" indent="-285750">
              <a:spcBef>
                <a:spcPts val="1000"/>
              </a:spcBef>
              <a:spcAft>
                <a:spcPts val="0"/>
              </a:spcAft>
              <a:buFont typeface="Courier New" panose="02070309020205020404" pitchFamily="49" charset="0"/>
              <a:buChar char="o"/>
            </a:pPr>
            <a:r>
              <a:rPr lang="en-GB" dirty="0"/>
              <a:t>Burnet, J. (1967) ’Aristotle on education’. 1st ed. Cambridge: Cambridge University Press.</a:t>
            </a:r>
          </a:p>
          <a:p>
            <a:pPr marL="285750" indent="-285750">
              <a:spcBef>
                <a:spcPts val="1000"/>
              </a:spcBef>
              <a:spcAft>
                <a:spcPts val="0"/>
              </a:spcAft>
              <a:buFont typeface="Courier New" panose="02070309020205020404" pitchFamily="49" charset="0"/>
              <a:buChar char="o"/>
            </a:pPr>
            <a:r>
              <a:rPr lang="en-GB" dirty="0" err="1"/>
              <a:t>Dobrin</a:t>
            </a:r>
            <a:r>
              <a:rPr lang="en-GB" dirty="0"/>
              <a:t>, A. (2012) ‘3 Approaches to ethics; Principles, outcomes and integrity. Psychology Today’. Available at: </a:t>
            </a:r>
            <a:r>
              <a:rPr lang="en-US" dirty="0"/>
              <a:t>https://</a:t>
            </a:r>
            <a:r>
              <a:rPr lang="en-US" dirty="0" err="1"/>
              <a:t>www.psychologytoday.com</a:t>
            </a:r>
            <a:r>
              <a:rPr lang="en-US" dirty="0"/>
              <a:t>/us/blog/am-i-right/201205/3-approaches-ethics-principles-outcomes-and-integrity</a:t>
            </a:r>
            <a:r>
              <a:rPr lang="en-GB" dirty="0"/>
              <a:t> (Accessed: 13th November 2019). </a:t>
            </a:r>
          </a:p>
          <a:p>
            <a:pPr marL="285750" indent="-285750">
              <a:spcBef>
                <a:spcPts val="1000"/>
              </a:spcBef>
              <a:spcAft>
                <a:spcPts val="0"/>
              </a:spcAft>
              <a:buFont typeface="Courier New" panose="02070309020205020404" pitchFamily="49" charset="0"/>
              <a:buChar char="o"/>
            </a:pPr>
            <a:r>
              <a:rPr lang="en-GB" dirty="0"/>
              <a:t>Duignan, B. J, </a:t>
            </a:r>
            <a:r>
              <a:rPr lang="en-GB" dirty="0" err="1"/>
              <a:t>Plamentaz</a:t>
            </a:r>
            <a:r>
              <a:rPr lang="en-GB" dirty="0"/>
              <a:t>. (1998) ‘</a:t>
            </a:r>
            <a:r>
              <a:rPr lang="en-GB" dirty="0" err="1"/>
              <a:t>Jeremey</a:t>
            </a:r>
            <a:r>
              <a:rPr lang="en-GB" dirty="0"/>
              <a:t> Bentham: British Philosopher and </a:t>
            </a:r>
            <a:r>
              <a:rPr lang="en-GB" dirty="0" err="1"/>
              <a:t>Ecomonist</a:t>
            </a:r>
            <a:r>
              <a:rPr lang="en-GB" dirty="0"/>
              <a:t>’. Available at: https://</a:t>
            </a:r>
            <a:r>
              <a:rPr lang="en-GB" dirty="0" err="1"/>
              <a:t>www.britannica.com</a:t>
            </a:r>
            <a:r>
              <a:rPr lang="en-GB" dirty="0"/>
              <a:t>/biography/Jeremy-Bentham.  (Accessed: 18th November 2019). </a:t>
            </a:r>
          </a:p>
          <a:p>
            <a:pPr marL="285750" indent="-285750">
              <a:spcBef>
                <a:spcPts val="1000"/>
              </a:spcBef>
              <a:spcAft>
                <a:spcPts val="0"/>
              </a:spcAft>
              <a:buFont typeface="Courier New" panose="02070309020205020404" pitchFamily="49" charset="0"/>
              <a:buChar char="o"/>
            </a:pPr>
            <a:r>
              <a:rPr lang="en-GB" dirty="0"/>
              <a:t>Friedman, M. Et Al. (1992) ‘The Cambridge Companion to Kant’.  Available at: https://scholar.google.co.uk/scholar?q=</a:t>
            </a:r>
            <a:r>
              <a:rPr lang="en-GB" dirty="0" err="1"/>
              <a:t>immanuel</a:t>
            </a:r>
            <a:r>
              <a:rPr lang="en-GB" dirty="0"/>
              <a:t>+kant+ethics&amp;hl=en&amp;</a:t>
            </a:r>
            <a:r>
              <a:rPr lang="en-GB" dirty="0" err="1"/>
              <a:t>as_sdt</a:t>
            </a:r>
            <a:r>
              <a:rPr lang="en-GB" dirty="0"/>
              <a:t>=0&amp;as_vis=1&amp;</a:t>
            </a:r>
            <a:r>
              <a:rPr lang="en-GB" dirty="0" err="1"/>
              <a:t>oi</a:t>
            </a:r>
            <a:r>
              <a:rPr lang="en-GB" dirty="0"/>
              <a:t>=scholart. (Accessed 14th November 2019). </a:t>
            </a:r>
          </a:p>
          <a:p>
            <a:pPr>
              <a:spcBef>
                <a:spcPts val="1000"/>
              </a:spcBef>
              <a:spcAft>
                <a:spcPts val="0"/>
              </a:spcAft>
            </a:pPr>
            <a:endParaRPr lang="en-GB" dirty="0"/>
          </a:p>
          <a:p>
            <a:pPr>
              <a:spcBef>
                <a:spcPts val="1000"/>
              </a:spcBef>
              <a:spcAft>
                <a:spcPts val="0"/>
              </a:spcAft>
            </a:pPr>
            <a:endParaRPr lang="en-GB" sz="1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103961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BACA33-9203-6245-A582-51AD870C7871}"/>
              </a:ext>
            </a:extLst>
          </p:cNvPr>
          <p:cNvSpPr>
            <a:spLocks noGrp="1"/>
          </p:cNvSpPr>
          <p:nvPr>
            <p:ph idx="1"/>
          </p:nvPr>
        </p:nvSpPr>
        <p:spPr>
          <a:xfrm>
            <a:off x="198988" y="305171"/>
            <a:ext cx="11794023" cy="6552829"/>
          </a:xfrm>
        </p:spPr>
        <p:txBody>
          <a:bodyPr>
            <a:normAutofit/>
          </a:bodyPr>
          <a:lstStyle/>
          <a:p>
            <a:pPr>
              <a:buFont typeface="Courier New" panose="02070309020205020404" pitchFamily="49" charset="0"/>
              <a:buChar char="o"/>
            </a:pPr>
            <a:r>
              <a:rPr lang="en-GB" sz="1800" dirty="0" err="1"/>
              <a:t>Grannan</a:t>
            </a:r>
            <a:r>
              <a:rPr lang="en-GB" sz="1800" dirty="0"/>
              <a:t>, C. (2019) What’s the difference between Morality and Ethics? Available on  </a:t>
            </a:r>
            <a:r>
              <a:rPr lang="en-US" sz="1800" dirty="0"/>
              <a:t>https://</a:t>
            </a:r>
            <a:r>
              <a:rPr lang="en-US" sz="1800" dirty="0" err="1"/>
              <a:t>www.britannica.com</a:t>
            </a:r>
            <a:r>
              <a:rPr lang="en-US" sz="1800" dirty="0"/>
              <a:t>/story/whats-the-difference-between-morality-and-ethics</a:t>
            </a:r>
            <a:r>
              <a:rPr lang="en-GB" sz="1800" dirty="0"/>
              <a:t> (Accessed on 15th November 2019).  </a:t>
            </a:r>
          </a:p>
          <a:p>
            <a:pPr>
              <a:buFont typeface="Courier New" panose="02070309020205020404" pitchFamily="49" charset="0"/>
              <a:buChar char="o"/>
            </a:pPr>
            <a:r>
              <a:rPr lang="en-GB" sz="1800" dirty="0"/>
              <a:t>Harrington, D. (1996) What is Morality? : The light through a different window. Columbia Press. Dublin.</a:t>
            </a:r>
          </a:p>
          <a:p>
            <a:pPr>
              <a:buFont typeface="Courier New" panose="02070309020205020404" pitchFamily="49" charset="0"/>
              <a:buChar char="o"/>
            </a:pPr>
            <a:r>
              <a:rPr lang="en-GB" sz="1800" dirty="0"/>
              <a:t>Hutchinson, D.S. (1986) ‘The Virtues of Aristotle’.  pp. 359. London: Routledge &amp; </a:t>
            </a:r>
            <a:r>
              <a:rPr lang="en-GB" sz="1800" dirty="0" err="1"/>
              <a:t>Kegan</a:t>
            </a:r>
            <a:r>
              <a:rPr lang="en-GB" sz="1800" dirty="0"/>
              <a:t> Paul publications.</a:t>
            </a:r>
          </a:p>
          <a:p>
            <a:pPr>
              <a:buFont typeface="Courier New" panose="02070309020205020404" pitchFamily="49" charset="0"/>
              <a:buChar char="o"/>
            </a:pPr>
            <a:r>
              <a:rPr lang="en-GB" sz="1800" dirty="0"/>
              <a:t>Johnson, R. (2004) ‘</a:t>
            </a:r>
            <a:r>
              <a:rPr lang="en-GB" sz="1800" dirty="0" err="1"/>
              <a:t>Kants</a:t>
            </a:r>
            <a:r>
              <a:rPr lang="en-GB" sz="1800" dirty="0"/>
              <a:t> Moral Philosophy’.  Available at: https://</a:t>
            </a:r>
            <a:r>
              <a:rPr lang="en-GB" sz="1800" dirty="0" err="1"/>
              <a:t>plato.stanford.edu</a:t>
            </a:r>
            <a:r>
              <a:rPr lang="en-GB" sz="1800" dirty="0"/>
              <a:t>/entries/</a:t>
            </a:r>
            <a:r>
              <a:rPr lang="en-GB" sz="1800" dirty="0" err="1"/>
              <a:t>kant-moral</a:t>
            </a:r>
            <a:r>
              <a:rPr lang="en-GB" sz="1800" dirty="0"/>
              <a:t>/.  (Accessed: 14th November 2019).  </a:t>
            </a:r>
          </a:p>
          <a:p>
            <a:pPr>
              <a:buFont typeface="Courier New" panose="02070309020205020404" pitchFamily="49" charset="0"/>
              <a:buChar char="o"/>
            </a:pPr>
            <a:r>
              <a:rPr lang="en-GB" sz="1800" dirty="0"/>
              <a:t>Kravis, H. (ND) ‘Ethic quotes’.  Available at: https://www.pinterest.co.uk/pin/566046246900466423/?</a:t>
            </a:r>
            <a:r>
              <a:rPr lang="en-GB" sz="1800" dirty="0" err="1"/>
              <a:t>lp</a:t>
            </a:r>
            <a:r>
              <a:rPr lang="en-GB" sz="1800" dirty="0"/>
              <a:t>=true. (Accessed: 19th November 2019).  </a:t>
            </a:r>
          </a:p>
          <a:p>
            <a:pPr>
              <a:buFont typeface="Courier New" panose="02070309020205020404" pitchFamily="49" charset="0"/>
              <a:buChar char="o"/>
            </a:pPr>
            <a:r>
              <a:rPr lang="en-GB" sz="1800" dirty="0" err="1"/>
              <a:t>Kitsantonis,K</a:t>
            </a:r>
            <a:r>
              <a:rPr lang="en-GB" sz="1800" dirty="0"/>
              <a:t>. (2016) ‘Greek Archaeologist Says He Has Found Aristotle’s Tomb’.  Available at: https://</a:t>
            </a:r>
            <a:r>
              <a:rPr lang="en-GB" sz="1800" dirty="0" err="1"/>
              <a:t>www.nytimes.com</a:t>
            </a:r>
            <a:r>
              <a:rPr lang="en-GB" sz="1800" dirty="0"/>
              <a:t>/2016/05/27/world/europe/greece-aristotle-tomb.html.  (Accessed: 12th November 2019).  </a:t>
            </a:r>
          </a:p>
          <a:p>
            <a:pPr>
              <a:buFont typeface="Courier New" panose="02070309020205020404" pitchFamily="49" charset="0"/>
              <a:buChar char="o"/>
            </a:pPr>
            <a:r>
              <a:rPr lang="en-GB" sz="1800" dirty="0"/>
              <a:t>Kohlberg, L. (1971) ‘Stages of Moral Development’. [online] </a:t>
            </a:r>
            <a:r>
              <a:rPr lang="en-GB" sz="1800" dirty="0" err="1"/>
              <a:t>Ericmazur.net</a:t>
            </a:r>
            <a:r>
              <a:rPr lang="en-GB" sz="1800" dirty="0"/>
              <a:t>. Available at: http://</a:t>
            </a:r>
            <a:r>
              <a:rPr lang="en-GB" sz="1800" dirty="0" err="1"/>
              <a:t>ericmazur.net</a:t>
            </a:r>
            <a:r>
              <a:rPr lang="en-GB" sz="1800" dirty="0"/>
              <a:t>/</a:t>
            </a:r>
            <a:r>
              <a:rPr lang="en-GB" sz="1800" dirty="0" err="1"/>
              <a:t>wp-content</a:t>
            </a:r>
            <a:r>
              <a:rPr lang="en-GB" sz="1800" dirty="0"/>
              <a:t>/uploads/2018/11/Kohlberg-Moral-Development.pdf. (Accessed:18th November 2019). </a:t>
            </a:r>
          </a:p>
          <a:p>
            <a:pPr>
              <a:buFont typeface="Courier New" panose="02070309020205020404" pitchFamily="49" charset="0"/>
              <a:buChar char="o"/>
            </a:pPr>
            <a:r>
              <a:rPr lang="en-GB" sz="1800" kern="1200" dirty="0">
                <a:solidFill>
                  <a:srgbClr val="000000"/>
                </a:solidFill>
                <a:effectLst/>
                <a:ea typeface="Times New Roman" panose="02020603050405020304" pitchFamily="18" charset="0"/>
                <a:cs typeface="Times New Roman" panose="02020603050405020304" pitchFamily="18" charset="0"/>
              </a:rPr>
              <a:t>Lane, T. (2019) Commentary on Ethics and Morality. Available at </a:t>
            </a:r>
            <a:r>
              <a:rPr lang="en-US" sz="1800" kern="1200" dirty="0">
                <a:solidFill>
                  <a:srgbClr val="000000"/>
                </a:solidFill>
                <a:effectLst/>
                <a:ea typeface="Times New Roman" panose="02020603050405020304" pitchFamily="18" charset="0"/>
                <a:cs typeface="Times New Roman" panose="02020603050405020304" pitchFamily="18" charset="0"/>
              </a:rPr>
              <a:t>https://</a:t>
            </a:r>
            <a:r>
              <a:rPr lang="en-US" sz="1800" kern="1200" dirty="0" err="1">
                <a:solidFill>
                  <a:srgbClr val="000000"/>
                </a:solidFill>
                <a:effectLst/>
                <a:ea typeface="Times New Roman" panose="02020603050405020304" pitchFamily="18" charset="0"/>
                <a:cs typeface="Times New Roman" panose="02020603050405020304" pitchFamily="18" charset="0"/>
              </a:rPr>
              <a:t>www.researchgate.net</a:t>
            </a:r>
            <a:r>
              <a:rPr lang="en-US" sz="1800" kern="1200" dirty="0">
                <a:solidFill>
                  <a:srgbClr val="000000"/>
                </a:solidFill>
                <a:effectLst/>
                <a:ea typeface="Times New Roman" panose="02020603050405020304" pitchFamily="18" charset="0"/>
                <a:cs typeface="Times New Roman" panose="02020603050405020304" pitchFamily="18" charset="0"/>
              </a:rPr>
              <a:t>/profile/</a:t>
            </a:r>
            <a:r>
              <a:rPr lang="en-US" sz="1800" kern="1200" dirty="0" err="1">
                <a:solidFill>
                  <a:srgbClr val="000000"/>
                </a:solidFill>
                <a:effectLst/>
                <a:ea typeface="Times New Roman" panose="02020603050405020304" pitchFamily="18" charset="0"/>
                <a:cs typeface="Times New Roman" panose="02020603050405020304" pitchFamily="18" charset="0"/>
              </a:rPr>
              <a:t>Dariusz_Ropiak3</a:t>
            </a:r>
            <a:r>
              <a:rPr lang="en-US" sz="1800" kern="1200" dirty="0">
                <a:solidFill>
                  <a:srgbClr val="000000"/>
                </a:solidFill>
                <a:effectLst/>
                <a:ea typeface="Times New Roman" panose="02020603050405020304" pitchFamily="18" charset="0"/>
                <a:cs typeface="Times New Roman" panose="02020603050405020304" pitchFamily="18" charset="0"/>
              </a:rPr>
              <a:t>/publication/279685427_Commentary_on_Ethics_and_Morality/links/</a:t>
            </a:r>
            <a:r>
              <a:rPr lang="en-US" sz="1800" kern="1200" dirty="0" err="1">
                <a:solidFill>
                  <a:srgbClr val="000000"/>
                </a:solidFill>
                <a:effectLst/>
                <a:ea typeface="Times New Roman" panose="02020603050405020304" pitchFamily="18" charset="0"/>
                <a:cs typeface="Times New Roman" panose="02020603050405020304" pitchFamily="18" charset="0"/>
              </a:rPr>
              <a:t>5dbc23f9a6fdcc2128f6bd29</a:t>
            </a:r>
            <a:r>
              <a:rPr lang="en-US" sz="1800" kern="1200" dirty="0">
                <a:solidFill>
                  <a:srgbClr val="000000"/>
                </a:solidFill>
                <a:effectLst/>
                <a:ea typeface="Times New Roman" panose="02020603050405020304" pitchFamily="18" charset="0"/>
                <a:cs typeface="Times New Roman" panose="02020603050405020304" pitchFamily="18" charset="0"/>
              </a:rPr>
              <a:t>/Commentary-on-Ethics-and-Morality?origin=publication_detail</a:t>
            </a:r>
            <a:r>
              <a:rPr lang="en-GB" sz="1800" kern="1200" dirty="0">
                <a:solidFill>
                  <a:srgbClr val="000000"/>
                </a:solidFill>
                <a:effectLst/>
                <a:ea typeface="Times New Roman" panose="02020603050405020304" pitchFamily="18" charset="0"/>
                <a:cs typeface="Times New Roman" panose="02020603050405020304" pitchFamily="18" charset="0"/>
              </a:rPr>
              <a:t> (Accessed on 15</a:t>
            </a:r>
            <a:r>
              <a:rPr lang="en-GB" sz="1800" kern="1200" baseline="30000" dirty="0">
                <a:solidFill>
                  <a:srgbClr val="000000"/>
                </a:solidFill>
                <a:effectLst/>
                <a:ea typeface="Times New Roman" panose="02020603050405020304" pitchFamily="18" charset="0"/>
                <a:cs typeface="Times New Roman" panose="02020603050405020304" pitchFamily="18" charset="0"/>
              </a:rPr>
              <a:t>th</a:t>
            </a:r>
            <a:r>
              <a:rPr lang="en-GB" sz="1800" kern="1200" dirty="0">
                <a:solidFill>
                  <a:srgbClr val="000000"/>
                </a:solidFill>
                <a:effectLst/>
                <a:ea typeface="Times New Roman" panose="02020603050405020304" pitchFamily="18" charset="0"/>
                <a:cs typeface="Times New Roman" panose="02020603050405020304" pitchFamily="18" charset="0"/>
              </a:rPr>
              <a:t> November 2019) </a:t>
            </a:r>
            <a:r>
              <a:rPr lang="en-GB" sz="1800" dirty="0"/>
              <a:t> </a:t>
            </a:r>
          </a:p>
          <a:p>
            <a:pPr marL="0" indent="0">
              <a:buNone/>
            </a:pPr>
            <a:endParaRPr lang="en-GB" sz="1800" dirty="0">
              <a:effectLst/>
              <a:ea typeface="Times New Roman" panose="02020603050405020304" pitchFamily="18" charset="0"/>
            </a:endParaRPr>
          </a:p>
          <a:p>
            <a:endParaRPr lang="en-US" dirty="0"/>
          </a:p>
        </p:txBody>
      </p:sp>
    </p:spTree>
    <p:extLst>
      <p:ext uri="{BB962C8B-B14F-4D97-AF65-F5344CB8AC3E}">
        <p14:creationId xmlns:p14="http://schemas.microsoft.com/office/powerpoint/2010/main" val="38895239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2FBF44-D94A-A84C-97CF-5F18AA7EE838}"/>
              </a:ext>
            </a:extLst>
          </p:cNvPr>
          <p:cNvSpPr>
            <a:spLocks noGrp="1"/>
          </p:cNvSpPr>
          <p:nvPr>
            <p:ph idx="1"/>
          </p:nvPr>
        </p:nvSpPr>
        <p:spPr>
          <a:xfrm>
            <a:off x="0" y="379273"/>
            <a:ext cx="11686695" cy="6099454"/>
          </a:xfrm>
        </p:spPr>
        <p:txBody>
          <a:bodyPr>
            <a:normAutofit fontScale="92500"/>
          </a:bodyPr>
          <a:lstStyle/>
          <a:p>
            <a:pPr>
              <a:buFont typeface="Courier New" panose="02070309020205020404" pitchFamily="49" charset="0"/>
              <a:buChar char="o"/>
            </a:pPr>
            <a:endParaRPr lang="en-GB" sz="2300" dirty="0">
              <a:effectLst/>
              <a:ea typeface="Times New Roman" panose="02020603050405020304" pitchFamily="18" charset="0"/>
              <a:cs typeface="Times New Roman" panose="02020603050405020304" pitchFamily="18" charset="0"/>
            </a:endParaRPr>
          </a:p>
          <a:p>
            <a:pPr>
              <a:buFont typeface="Courier New" panose="02070309020205020404" pitchFamily="49" charset="0"/>
              <a:buChar char="o"/>
            </a:pPr>
            <a:r>
              <a:rPr lang="en-GB" sz="1900" dirty="0" err="1"/>
              <a:t>Mizzoni</a:t>
            </a:r>
            <a:r>
              <a:rPr lang="en-GB" sz="1900" dirty="0"/>
              <a:t>, J. (2009) ‘Ethics: The Basics’. New Jersey, US. John Wiley &amp; Sons publications.</a:t>
            </a:r>
          </a:p>
          <a:p>
            <a:pPr>
              <a:buFont typeface="Courier New" panose="02070309020205020404" pitchFamily="49" charset="0"/>
              <a:buChar char="o"/>
            </a:pPr>
            <a:r>
              <a:rPr lang="en-GB" sz="1900" dirty="0" err="1"/>
              <a:t>Plato.stanford.edu</a:t>
            </a:r>
            <a:r>
              <a:rPr lang="en-GB" sz="1900" dirty="0"/>
              <a:t>. (2013) ’Gottfried Wilhelm Leibniz (Stanford </a:t>
            </a:r>
            <a:r>
              <a:rPr lang="en-GB" sz="1900" dirty="0" err="1"/>
              <a:t>Encyclopedia</a:t>
            </a:r>
            <a:r>
              <a:rPr lang="en-GB" sz="1900" dirty="0"/>
              <a:t> of Philosophy)’. [online] Available at: https://</a:t>
            </a:r>
            <a:r>
              <a:rPr lang="en-GB" sz="1900" dirty="0" err="1"/>
              <a:t>plato.stanford.edu</a:t>
            </a:r>
            <a:r>
              <a:rPr lang="en-GB" sz="1900" dirty="0"/>
              <a:t>/entries/</a:t>
            </a:r>
            <a:r>
              <a:rPr lang="en-GB" sz="1900" dirty="0" err="1"/>
              <a:t>leibniz</a:t>
            </a:r>
            <a:r>
              <a:rPr lang="en-GB" sz="1900" dirty="0"/>
              <a:t>/ (Accessed: 18th November 2019).</a:t>
            </a:r>
          </a:p>
          <a:p>
            <a:pPr>
              <a:buFont typeface="Courier New" panose="02070309020205020404" pitchFamily="49" charset="0"/>
              <a:buChar char="o"/>
            </a:pPr>
            <a:r>
              <a:rPr lang="en-GB" sz="1900" dirty="0"/>
              <a:t>Rock, S. (2014) ‘“Omniscient </a:t>
            </a:r>
            <a:r>
              <a:rPr lang="en-GB" sz="1900" dirty="0" err="1"/>
              <a:t>Prole</a:t>
            </a:r>
            <a:r>
              <a:rPr lang="en-GB" sz="1900" dirty="0"/>
              <a:t>” Dilemmas’.  Available at: https://</a:t>
            </a:r>
            <a:r>
              <a:rPr lang="en-GB" sz="1900" dirty="0" err="1"/>
              <a:t>stanrock.net</a:t>
            </a:r>
            <a:r>
              <a:rPr lang="en-GB" sz="1900" dirty="0"/>
              <a:t>/2014/03/07/omniscient-prole-dilemmas.  (Accessed: 18th November 2019).  </a:t>
            </a:r>
          </a:p>
          <a:p>
            <a:pPr>
              <a:buFont typeface="Courier New" panose="02070309020205020404" pitchFamily="49" charset="0"/>
              <a:buChar char="o"/>
            </a:pPr>
            <a:r>
              <a:rPr lang="en-GB" sz="1900" dirty="0"/>
              <a:t>Standford </a:t>
            </a:r>
            <a:r>
              <a:rPr lang="en-GB" sz="1900" dirty="0" err="1"/>
              <a:t>Encyclopedia</a:t>
            </a:r>
            <a:r>
              <a:rPr lang="en-GB" sz="1900" dirty="0"/>
              <a:t> of Philosophy. (2002) The Definition of Morality. Available at https://stanford.library.sydney.edu.au/archives/sum2002/entries/morality-definition/  (Accessed on 15th November 2019). </a:t>
            </a:r>
          </a:p>
          <a:p>
            <a:pPr>
              <a:buFont typeface="Courier New" panose="02070309020205020404" pitchFamily="49" charset="0"/>
              <a:buChar char="o"/>
            </a:pPr>
            <a:r>
              <a:rPr lang="en-GB" sz="1900" dirty="0"/>
              <a:t> </a:t>
            </a:r>
            <a:r>
              <a:rPr lang="en-GB" sz="1900" dirty="0" err="1"/>
              <a:t>Sinnot-Armstrong</a:t>
            </a:r>
            <a:r>
              <a:rPr lang="en-GB" sz="1900" dirty="0"/>
              <a:t>, W. (2003) ‘</a:t>
            </a:r>
            <a:r>
              <a:rPr lang="en-GB" sz="1900" dirty="0" err="1"/>
              <a:t>Consequentalism</a:t>
            </a:r>
            <a:r>
              <a:rPr lang="en-GB" sz="1900" dirty="0"/>
              <a:t>’. Available at: https://</a:t>
            </a:r>
            <a:r>
              <a:rPr lang="en-GB" sz="1900" dirty="0" err="1"/>
              <a:t>plato.stanford.edu</a:t>
            </a:r>
            <a:r>
              <a:rPr lang="en-GB" sz="1900" dirty="0"/>
              <a:t>/entries/consequentialism/. (Accessed: 14th November 2019).  </a:t>
            </a:r>
          </a:p>
          <a:p>
            <a:pPr>
              <a:buFont typeface="Courier New" panose="02070309020205020404" pitchFamily="49" charset="0"/>
              <a:buChar char="o"/>
            </a:pPr>
            <a:r>
              <a:rPr lang="en-GB" sz="1900" dirty="0"/>
              <a:t> </a:t>
            </a:r>
            <a:r>
              <a:rPr lang="en-GB" sz="1900" dirty="0" err="1"/>
              <a:t>Sukkikanen</a:t>
            </a:r>
            <a:r>
              <a:rPr lang="en-GB" sz="1900" dirty="0"/>
              <a:t>, J. (2009) ‘Consequentialism Final’.  Available at: http://</a:t>
            </a:r>
            <a:r>
              <a:rPr lang="en-GB" sz="1900" dirty="0" err="1"/>
              <a:t>www.jesp.org</a:t>
            </a:r>
            <a:r>
              <a:rPr lang="en-GB" sz="1900" dirty="0"/>
              <a:t>/articles/download/Consequentialism.pdf.  (Accessed: 18th November 2019).  </a:t>
            </a:r>
          </a:p>
          <a:p>
            <a:pPr>
              <a:buFont typeface="Courier New" panose="02070309020205020404" pitchFamily="49" charset="0"/>
              <a:buChar char="o"/>
            </a:pPr>
            <a:r>
              <a:rPr lang="en-GB" sz="1900" dirty="0"/>
              <a:t>StudyBay (2011) ‘The Ethics of Virtue’.  Available at: http://ltessayvoic.theresaslakeview.com/the-ethics-of-virtue-jesokox6562.html.  (Accessed: 12th November 2019).  </a:t>
            </a:r>
          </a:p>
          <a:p>
            <a:pPr>
              <a:buFont typeface="Courier New" panose="02070309020205020404" pitchFamily="49" charset="0"/>
              <a:buChar char="o"/>
            </a:pPr>
            <a:r>
              <a:rPr lang="en-GB" sz="1900" kern="1200" dirty="0" err="1">
                <a:solidFill>
                  <a:srgbClr val="000000"/>
                </a:solidFill>
                <a:effectLst/>
                <a:ea typeface="Rockwell" panose="02060503020205020403" pitchFamily="18" charset="0"/>
                <a:cs typeface="Rockwell" panose="02060503020205020403" pitchFamily="18" charset="0"/>
              </a:rPr>
              <a:t>Vitalone</a:t>
            </a:r>
            <a:r>
              <a:rPr lang="en-GB" sz="1900" kern="1200" dirty="0">
                <a:solidFill>
                  <a:srgbClr val="000000"/>
                </a:solidFill>
                <a:effectLst/>
                <a:ea typeface="Rockwell" panose="02060503020205020403" pitchFamily="18" charset="0"/>
                <a:cs typeface="Rockwell" panose="02060503020205020403" pitchFamily="18" charset="0"/>
              </a:rPr>
              <a:t>, M. (2013) ‘Malissa </a:t>
            </a:r>
            <a:r>
              <a:rPr lang="en-GB" sz="1900" kern="1200" dirty="0" err="1">
                <a:solidFill>
                  <a:srgbClr val="000000"/>
                </a:solidFill>
                <a:effectLst/>
                <a:ea typeface="Rockwell" panose="02060503020205020403" pitchFamily="18" charset="0"/>
                <a:cs typeface="Rockwell" panose="02060503020205020403" pitchFamily="18" charset="0"/>
              </a:rPr>
              <a:t>Vitalone</a:t>
            </a:r>
            <a:r>
              <a:rPr lang="en-GB" sz="1900" kern="1200" dirty="0">
                <a:solidFill>
                  <a:srgbClr val="000000"/>
                </a:solidFill>
                <a:effectLst/>
                <a:ea typeface="Rockwell" panose="02060503020205020403" pitchFamily="18" charset="0"/>
                <a:cs typeface="Rockwell" panose="02060503020205020403" pitchFamily="18" charset="0"/>
              </a:rPr>
              <a:t> on Ethics’.  Available at: https://</a:t>
            </a:r>
            <a:r>
              <a:rPr lang="en-GB" sz="1900" kern="1200" dirty="0" err="1">
                <a:solidFill>
                  <a:srgbClr val="000000"/>
                </a:solidFill>
                <a:effectLst/>
                <a:ea typeface="Rockwell" panose="02060503020205020403" pitchFamily="18" charset="0"/>
                <a:cs typeface="Rockwell" panose="02060503020205020403" pitchFamily="18" charset="0"/>
              </a:rPr>
              <a:t>mnv00670.wordpress.com</a:t>
            </a:r>
            <a:r>
              <a:rPr lang="en-GB" sz="1900" kern="1200" dirty="0">
                <a:solidFill>
                  <a:srgbClr val="000000"/>
                </a:solidFill>
                <a:effectLst/>
                <a:ea typeface="Rockwell" panose="02060503020205020403" pitchFamily="18" charset="0"/>
                <a:cs typeface="Rockwell" panose="02060503020205020403" pitchFamily="18" charset="0"/>
              </a:rPr>
              <a:t>/ethics/</a:t>
            </a:r>
            <a:r>
              <a:rPr lang="en-GB" sz="1900" dirty="0">
                <a:solidFill>
                  <a:srgbClr val="000000"/>
                </a:solidFill>
                <a:effectLst/>
                <a:ea typeface="Times New Roman" panose="02020603050405020304" pitchFamily="18" charset="0"/>
              </a:rPr>
              <a:t>.  (</a:t>
            </a:r>
            <a:r>
              <a:rPr lang="en-GB" sz="1900" kern="1200" dirty="0">
                <a:solidFill>
                  <a:srgbClr val="000000"/>
                </a:solidFill>
                <a:effectLst/>
                <a:ea typeface="Rockwell" panose="02060503020205020403" pitchFamily="18" charset="0"/>
                <a:cs typeface="Rockwell" panose="02060503020205020403" pitchFamily="18" charset="0"/>
              </a:rPr>
              <a:t>Accessed: 14th November 2019). </a:t>
            </a:r>
            <a:endParaRPr lang="en-GB" sz="1900" dirty="0">
              <a:effectLst/>
              <a:ea typeface="Times New Roman" panose="02020603050405020304" pitchFamily="18" charset="0"/>
            </a:endParaRPr>
          </a:p>
          <a:p>
            <a:endParaRPr lang="en-US" dirty="0"/>
          </a:p>
        </p:txBody>
      </p:sp>
    </p:spTree>
    <p:extLst>
      <p:ext uri="{BB962C8B-B14F-4D97-AF65-F5344CB8AC3E}">
        <p14:creationId xmlns:p14="http://schemas.microsoft.com/office/powerpoint/2010/main" val="9841167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F716E0-9084-6048-A700-09311466019C}"/>
              </a:ext>
            </a:extLst>
          </p:cNvPr>
          <p:cNvSpPr>
            <a:spLocks noGrp="1"/>
          </p:cNvSpPr>
          <p:nvPr>
            <p:ph idx="1"/>
          </p:nvPr>
        </p:nvSpPr>
        <p:spPr>
          <a:xfrm>
            <a:off x="264149" y="346139"/>
            <a:ext cx="11643808" cy="2507947"/>
          </a:xfrm>
        </p:spPr>
        <p:txBody>
          <a:bodyPr/>
          <a:lstStyle/>
          <a:p>
            <a:pPr>
              <a:buFont typeface="Courier New" panose="02070309020205020404" pitchFamily="49" charset="0"/>
              <a:buChar char="o"/>
            </a:pPr>
            <a:endParaRPr lang="en-GB" sz="1800" dirty="0">
              <a:effectLst/>
              <a:ea typeface="Times New Roman" panose="02020603050405020304" pitchFamily="18" charset="0"/>
            </a:endParaRPr>
          </a:p>
          <a:p>
            <a:pPr>
              <a:buFont typeface="Courier New" panose="02070309020205020404" pitchFamily="49" charset="0"/>
              <a:buChar char="o"/>
            </a:pPr>
            <a:r>
              <a:rPr lang="en-GB" sz="1800" kern="1200" dirty="0" err="1">
                <a:solidFill>
                  <a:srgbClr val="000000"/>
                </a:solidFill>
                <a:effectLst/>
                <a:ea typeface="Times New Roman" panose="02020603050405020304" pitchFamily="18" charset="0"/>
                <a:cs typeface="Times New Roman" panose="02020603050405020304" pitchFamily="18" charset="0"/>
              </a:rPr>
              <a:t>Wasson</a:t>
            </a:r>
            <a:r>
              <a:rPr lang="en-GB" sz="1800" kern="1200" dirty="0">
                <a:solidFill>
                  <a:srgbClr val="000000"/>
                </a:solidFill>
                <a:effectLst/>
                <a:ea typeface="Times New Roman" panose="02020603050405020304" pitchFamily="18" charset="0"/>
                <a:cs typeface="Times New Roman" panose="02020603050405020304" pitchFamily="18" charset="0"/>
              </a:rPr>
              <a:t>, D. (2019) ’Sack of Rome 410 CE. [online] Ancient History </a:t>
            </a:r>
            <a:r>
              <a:rPr lang="en-GB" sz="1800" kern="1200" dirty="0" err="1">
                <a:solidFill>
                  <a:srgbClr val="000000"/>
                </a:solidFill>
                <a:effectLst/>
                <a:ea typeface="Times New Roman" panose="02020603050405020304" pitchFamily="18" charset="0"/>
                <a:cs typeface="Times New Roman" panose="02020603050405020304" pitchFamily="18" charset="0"/>
              </a:rPr>
              <a:t>Encyclopedia</a:t>
            </a:r>
            <a:r>
              <a:rPr lang="en-GB" sz="1800" kern="1200" dirty="0">
                <a:solidFill>
                  <a:srgbClr val="000000"/>
                </a:solidFill>
                <a:effectLst/>
                <a:ea typeface="Times New Roman" panose="02020603050405020304" pitchFamily="18" charset="0"/>
                <a:cs typeface="Times New Roman" panose="02020603050405020304" pitchFamily="18" charset="0"/>
              </a:rPr>
              <a:t>’. Available at: https://www.ancient.eu/article/1449/</a:t>
            </a:r>
            <a:r>
              <a:rPr lang="en-GB" sz="1800" kern="1200" dirty="0" err="1">
                <a:solidFill>
                  <a:srgbClr val="000000"/>
                </a:solidFill>
                <a:effectLst/>
                <a:ea typeface="Times New Roman" panose="02020603050405020304" pitchFamily="18" charset="0"/>
                <a:cs typeface="Times New Roman" panose="02020603050405020304" pitchFamily="18" charset="0"/>
              </a:rPr>
              <a:t>sack-of-rome-410-ce</a:t>
            </a:r>
            <a:r>
              <a:rPr lang="en-GB" sz="1800" kern="1200" dirty="0">
                <a:solidFill>
                  <a:srgbClr val="000000"/>
                </a:solidFill>
                <a:effectLst/>
                <a:ea typeface="Times New Roman" panose="02020603050405020304" pitchFamily="18" charset="0"/>
                <a:cs typeface="Times New Roman" panose="02020603050405020304" pitchFamily="18" charset="0"/>
              </a:rPr>
              <a:t>/ (Accessed: 18th November 2019).</a:t>
            </a:r>
            <a:endParaRPr lang="en-GB" sz="1800" dirty="0">
              <a:effectLst/>
              <a:ea typeface="Times New Roman" panose="02020603050405020304" pitchFamily="18" charset="0"/>
            </a:endParaRPr>
          </a:p>
          <a:p>
            <a:pPr>
              <a:buFont typeface="Courier New" panose="02070309020205020404" pitchFamily="49" charset="0"/>
              <a:buChar char="o"/>
            </a:pPr>
            <a:r>
              <a:rPr lang="en-GB" sz="1800" kern="1200" dirty="0">
                <a:solidFill>
                  <a:srgbClr val="000000"/>
                </a:solidFill>
                <a:effectLst/>
                <a:ea typeface="Times New Roman" panose="02020603050405020304" pitchFamily="18" charset="0"/>
                <a:cs typeface="Times New Roman" panose="02020603050405020304" pitchFamily="18" charset="0"/>
              </a:rPr>
              <a:t>Woodruff, P. Et al. (1998) ’Philosophers on education‘. 1st ed. London: Routledge.</a:t>
            </a:r>
            <a:endParaRPr lang="en-GB" sz="1800" dirty="0">
              <a:effectLst/>
              <a:ea typeface="Times New Roman" panose="02020603050405020304" pitchFamily="18" charset="0"/>
            </a:endParaRPr>
          </a:p>
          <a:p>
            <a:pPr>
              <a:buFont typeface="Courier New" panose="02070309020205020404" pitchFamily="49" charset="0"/>
              <a:buChar char="o"/>
            </a:pPr>
            <a:r>
              <a:rPr lang="en-GB" sz="1800" kern="1200" dirty="0">
                <a:solidFill>
                  <a:srgbClr val="000000"/>
                </a:solidFill>
                <a:effectLst/>
                <a:ea typeface="Times New Roman" panose="02020603050405020304" pitchFamily="18" charset="0"/>
                <a:cs typeface="Times New Roman" panose="02020603050405020304" pitchFamily="18" charset="0"/>
              </a:rPr>
              <a:t>YouTube (2018) ‘Ethics defined: Morals’.  Available at: https://www.youtube.com/watch?v=0WxOGR6HKFs. (Accessed: 19th November 2019).  </a:t>
            </a:r>
            <a:endParaRPr lang="en-GB" sz="1800" dirty="0">
              <a:effectLst/>
              <a:ea typeface="Times New Roman" panose="02020603050405020304" pitchFamily="18" charset="0"/>
            </a:endParaRPr>
          </a:p>
          <a:p>
            <a:endParaRPr lang="en-US" dirty="0"/>
          </a:p>
        </p:txBody>
      </p:sp>
    </p:spTree>
    <p:extLst>
      <p:ext uri="{BB962C8B-B14F-4D97-AF65-F5344CB8AC3E}">
        <p14:creationId xmlns:p14="http://schemas.microsoft.com/office/powerpoint/2010/main" val="23116618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26</Slides>
  <Notes>0</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Wood Type</vt:lpstr>
      <vt:lpstr>Morality &amp; Ethics </vt:lpstr>
      <vt:lpstr>LOOK AT THE ‘MAKING MORAL DECISIONS’ SHEET.</vt:lpstr>
      <vt:lpstr>Introduction </vt:lpstr>
      <vt:lpstr>PowerPoint Presentation</vt:lpstr>
      <vt:lpstr>PowerPoint Presentation</vt:lpstr>
      <vt:lpstr>PowerPoint Presentation</vt:lpstr>
      <vt:lpstr>Morality</vt:lpstr>
      <vt:lpstr>PowerPoint Presentation</vt:lpstr>
      <vt:lpstr>Evaluating Aristotle’s Ideas</vt:lpstr>
      <vt:lpstr>PowerPoint Presentation</vt:lpstr>
      <vt:lpstr>Augustine and the City of God. </vt:lpstr>
      <vt:lpstr>PowerPoint Presentation</vt:lpstr>
      <vt:lpstr>Augustinian Morality</vt:lpstr>
      <vt:lpstr>Augustine’s Relevance to the Modern Era</vt:lpstr>
      <vt:lpstr>Liebniz on Morality:</vt:lpstr>
      <vt:lpstr>Kantian Moral Philosophy</vt:lpstr>
      <vt:lpstr>PowerPoint Presentation</vt:lpstr>
      <vt:lpstr>Virtue ethics.</vt:lpstr>
      <vt:lpstr>Deontological ethics</vt:lpstr>
      <vt:lpstr>PowerPoint Presentation</vt:lpstr>
      <vt:lpstr>Conclusion</vt:lpstr>
      <vt:lpstr>Thank you for listening are there any questions?</vt:lpstr>
      <vt:lpstr>Reference list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Morality &amp; Ethics </dc:title>
  <dc:creator>Leah Hooper (1801100)</dc:creator>
  <cp:lastModifiedBy>Chloe Harries (1803550)</cp:lastModifiedBy>
  <cp:revision>13</cp:revision>
  <dcterms:created xsi:type="dcterms:W3CDTF">2019-11-16T12:02:02Z</dcterms:created>
  <dcterms:modified xsi:type="dcterms:W3CDTF">2019-11-21T19:56:57Z</dcterms:modified>
</cp:coreProperties>
</file>