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94"/>
  </p:notesMasterIdLst>
  <p:sldIdLst>
    <p:sldId id="1751" r:id="rId5"/>
    <p:sldId id="1663" r:id="rId6"/>
    <p:sldId id="2182" r:id="rId7"/>
    <p:sldId id="2158" r:id="rId8"/>
    <p:sldId id="2394" r:id="rId9"/>
    <p:sldId id="2161" r:id="rId10"/>
    <p:sldId id="2162" r:id="rId11"/>
    <p:sldId id="1983" r:id="rId12"/>
    <p:sldId id="268" r:id="rId13"/>
    <p:sldId id="2180" r:id="rId14"/>
    <p:sldId id="1990" r:id="rId15"/>
    <p:sldId id="1992" r:id="rId16"/>
    <p:sldId id="1694" r:id="rId17"/>
    <p:sldId id="2397" r:id="rId18"/>
    <p:sldId id="2396" r:id="rId19"/>
    <p:sldId id="844" r:id="rId20"/>
    <p:sldId id="1996" r:id="rId21"/>
    <p:sldId id="2395" r:id="rId22"/>
    <p:sldId id="2015" r:id="rId23"/>
    <p:sldId id="2198" r:id="rId24"/>
    <p:sldId id="2389" r:id="rId25"/>
    <p:sldId id="2226" r:id="rId26"/>
    <p:sldId id="2227" r:id="rId27"/>
    <p:sldId id="2229" r:id="rId28"/>
    <p:sldId id="2053" r:id="rId29"/>
    <p:sldId id="1899" r:id="rId30"/>
    <p:sldId id="2234" r:id="rId31"/>
    <p:sldId id="2020" r:id="rId32"/>
    <p:sldId id="2240" r:id="rId33"/>
    <p:sldId id="2025" r:id="rId34"/>
    <p:sldId id="2026" r:id="rId35"/>
    <p:sldId id="2027" r:id="rId36"/>
    <p:sldId id="2028" r:id="rId37"/>
    <p:sldId id="2029" r:id="rId38"/>
    <p:sldId id="2030" r:id="rId39"/>
    <p:sldId id="2031" r:id="rId40"/>
    <p:sldId id="2032" r:id="rId41"/>
    <p:sldId id="2033" r:id="rId42"/>
    <p:sldId id="2034" r:id="rId43"/>
    <p:sldId id="2035" r:id="rId44"/>
    <p:sldId id="2036" r:id="rId45"/>
    <p:sldId id="2239" r:id="rId46"/>
    <p:sldId id="333" r:id="rId47"/>
    <p:sldId id="2244" r:id="rId48"/>
    <p:sldId id="2047" r:id="rId49"/>
    <p:sldId id="2024" r:id="rId50"/>
    <p:sldId id="2048" r:id="rId51"/>
    <p:sldId id="2049" r:id="rId52"/>
    <p:sldId id="1891" r:id="rId53"/>
    <p:sldId id="2246" r:id="rId54"/>
    <p:sldId id="1897" r:id="rId55"/>
    <p:sldId id="2386" r:id="rId56"/>
    <p:sldId id="2261" r:id="rId57"/>
    <p:sldId id="294" r:id="rId58"/>
    <p:sldId id="2327" r:id="rId59"/>
    <p:sldId id="2319" r:id="rId60"/>
    <p:sldId id="2377" r:id="rId61"/>
    <p:sldId id="2384" r:id="rId62"/>
    <p:sldId id="2301" r:id="rId63"/>
    <p:sldId id="2380" r:id="rId64"/>
    <p:sldId id="2247" r:id="rId65"/>
    <p:sldId id="2050" r:id="rId66"/>
    <p:sldId id="2054" r:id="rId67"/>
    <p:sldId id="2241" r:id="rId68"/>
    <p:sldId id="2381" r:id="rId69"/>
    <p:sldId id="2382" r:id="rId70"/>
    <p:sldId id="2383" r:id="rId71"/>
    <p:sldId id="2388" r:id="rId72"/>
    <p:sldId id="2259" r:id="rId73"/>
    <p:sldId id="2250" r:id="rId74"/>
    <p:sldId id="2260" r:id="rId75"/>
    <p:sldId id="2385" r:id="rId76"/>
    <p:sldId id="2251" r:id="rId77"/>
    <p:sldId id="2252" r:id="rId78"/>
    <p:sldId id="2387" r:id="rId79"/>
    <p:sldId id="1527" r:id="rId80"/>
    <p:sldId id="2253" r:id="rId81"/>
    <p:sldId id="2254" r:id="rId82"/>
    <p:sldId id="2255" r:id="rId83"/>
    <p:sldId id="1530" r:id="rId84"/>
    <p:sldId id="1507" r:id="rId85"/>
    <p:sldId id="1717" r:id="rId86"/>
    <p:sldId id="2242" r:id="rId87"/>
    <p:sldId id="2243" r:id="rId88"/>
    <p:sldId id="1734" r:id="rId89"/>
    <p:sldId id="2258" r:id="rId90"/>
    <p:sldId id="2257" r:id="rId91"/>
    <p:sldId id="2256" r:id="rId92"/>
    <p:sldId id="2223" r:id="rId9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579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0972" autoAdjust="0"/>
    <p:restoredTop sz="94660"/>
  </p:normalViewPr>
  <p:slideViewPr>
    <p:cSldViewPr snapToGrid="0">
      <p:cViewPr varScale="1">
        <p:scale>
          <a:sx n="91" d="100"/>
          <a:sy n="91" d="100"/>
        </p:scale>
        <p:origin x="200" y="5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84" Type="http://schemas.openxmlformats.org/officeDocument/2006/relationships/slide" Target="slides/slide80.xml"/><Relationship Id="rId89" Type="http://schemas.openxmlformats.org/officeDocument/2006/relationships/slide" Target="slides/slide85.xml"/><Relationship Id="rId16" Type="http://schemas.openxmlformats.org/officeDocument/2006/relationships/slide" Target="slides/slide12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slide" Target="slides/slide70.xml"/><Relationship Id="rId79" Type="http://schemas.openxmlformats.org/officeDocument/2006/relationships/slide" Target="slides/slide75.xml"/><Relationship Id="rId5" Type="http://schemas.openxmlformats.org/officeDocument/2006/relationships/slide" Target="slides/slide1.xml"/><Relationship Id="rId90" Type="http://schemas.openxmlformats.org/officeDocument/2006/relationships/slide" Target="slides/slide86.xml"/><Relationship Id="rId95" Type="http://schemas.openxmlformats.org/officeDocument/2006/relationships/presProps" Target="presProps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80" Type="http://schemas.openxmlformats.org/officeDocument/2006/relationships/slide" Target="slides/slide76.xml"/><Relationship Id="rId85" Type="http://schemas.openxmlformats.org/officeDocument/2006/relationships/slide" Target="slides/slide8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83" Type="http://schemas.openxmlformats.org/officeDocument/2006/relationships/slide" Target="slides/slide79.xml"/><Relationship Id="rId88" Type="http://schemas.openxmlformats.org/officeDocument/2006/relationships/slide" Target="slides/slide84.xml"/><Relationship Id="rId91" Type="http://schemas.openxmlformats.org/officeDocument/2006/relationships/slide" Target="slides/slide87.xml"/><Relationship Id="rId9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slide" Target="slides/slide74.xml"/><Relationship Id="rId81" Type="http://schemas.openxmlformats.org/officeDocument/2006/relationships/slide" Target="slides/slide77.xml"/><Relationship Id="rId86" Type="http://schemas.openxmlformats.org/officeDocument/2006/relationships/slide" Target="slides/slide82.xml"/><Relationship Id="rId9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slide" Target="slides/slide72.xml"/><Relationship Id="rId97" Type="http://schemas.openxmlformats.org/officeDocument/2006/relationships/theme" Target="theme/theme1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92" Type="http://schemas.openxmlformats.org/officeDocument/2006/relationships/slide" Target="slides/slide88.xml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slide" Target="slides/slide62.xml"/><Relationship Id="rId87" Type="http://schemas.openxmlformats.org/officeDocument/2006/relationships/slide" Target="slides/slide83.xml"/><Relationship Id="rId61" Type="http://schemas.openxmlformats.org/officeDocument/2006/relationships/slide" Target="slides/slide57.xml"/><Relationship Id="rId82" Type="http://schemas.openxmlformats.org/officeDocument/2006/relationships/slide" Target="slides/slide78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56" Type="http://schemas.openxmlformats.org/officeDocument/2006/relationships/slide" Target="slides/slide52.xml"/><Relationship Id="rId77" Type="http://schemas.openxmlformats.org/officeDocument/2006/relationships/slide" Target="slides/slide73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93" Type="http://schemas.openxmlformats.org/officeDocument/2006/relationships/slide" Target="slides/slide89.xml"/><Relationship Id="rId98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65B4A3-1A20-4D8F-BEC8-CC9745F1A3C9}" type="datetimeFigureOut">
              <a:t>11/26/25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2FA2F6-B7EC-48D4-ABB4-7199694BCA8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237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43FFB5-6CD0-8D09-3629-2DC7D95F5D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3">
            <a:extLst>
              <a:ext uri="{FF2B5EF4-FFF2-40B4-BE49-F238E27FC236}">
                <a16:creationId xmlns:a16="http://schemas.microsoft.com/office/drawing/2014/main" id="{C38D4C0A-95D3-C921-2CAF-354119488F96}"/>
              </a:ext>
            </a:extLst>
          </p:cNvPr>
          <p:cNvSpPr txBox="1"/>
          <p:nvPr/>
        </p:nvSpPr>
        <p:spPr>
          <a:xfrm>
            <a:off x="3884755" y="8685364"/>
            <a:ext cx="2971800" cy="4586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7B0347A-E6DB-C248-81CD-57C12E576454}" type="slidenum">
              <a:t>1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Segoe UI" pitchFamily="2"/>
              <a:cs typeface="Tahoma" pitchFamily="2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7A26AC-C7B8-4674-B5E3-BD1D0806434C}"/>
              </a:ext>
            </a:extLst>
          </p:cNvPr>
          <p:cNvSpPr txBox="1"/>
          <p:nvPr/>
        </p:nvSpPr>
        <p:spPr>
          <a:xfrm>
            <a:off x="3884755" y="0"/>
            <a:ext cx="2971800" cy="4586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EF0F603-1A58-CC4E-99D8-B6FBBDB69376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Segoe UI" pitchFamily="2"/>
                <a:cs typeface="Tahoma" pitchFamily="2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11/26/25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Segoe UI" pitchFamily="2"/>
              <a:cs typeface="Tahoma" pitchFamily="2"/>
            </a:endParaRPr>
          </a:p>
        </p:txBody>
      </p:sp>
      <p:sp>
        <p:nvSpPr>
          <p:cNvPr id="4" name="Slide Number Placeholder 6">
            <a:extLst>
              <a:ext uri="{FF2B5EF4-FFF2-40B4-BE49-F238E27FC236}">
                <a16:creationId xmlns:a16="http://schemas.microsoft.com/office/drawing/2014/main" id="{77F10CF6-F3CF-18D6-83CC-F752B331AC7C}"/>
              </a:ext>
            </a:extLst>
          </p:cNvPr>
          <p:cNvSpPr txBox="1"/>
          <p:nvPr/>
        </p:nvSpPr>
        <p:spPr>
          <a:xfrm>
            <a:off x="3884755" y="8685364"/>
            <a:ext cx="2971800" cy="4586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5C8FA7-F5EC-034B-B178-40741A0DAC80}" type="slidenum">
              <a:t>1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Segoe UI" pitchFamily="2"/>
              <a:cs typeface="Tahoma" pitchFamily="2"/>
            </a:endParaRPr>
          </a:p>
        </p:txBody>
      </p:sp>
      <p:sp>
        <p:nvSpPr>
          <p:cNvPr id="5" name="Slide Image Placeholder 1">
            <a:extLst>
              <a:ext uri="{FF2B5EF4-FFF2-40B4-BE49-F238E27FC236}">
                <a16:creationId xmlns:a16="http://schemas.microsoft.com/office/drawing/2014/main" id="{A6A455BB-2094-7008-4DDD-3D373CD2F86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solidFill>
            <a:srgbClr val="5B9BD5"/>
          </a:solidFill>
          <a:ln w="12600" cap="flat">
            <a:solidFill>
              <a:srgbClr val="41719C"/>
            </a:solidFill>
            <a:prstDash val="solid"/>
            <a:miter/>
          </a:ln>
        </p:spPr>
      </p:sp>
      <p:sp>
        <p:nvSpPr>
          <p:cNvPr id="6" name="Notes Placeholder 2">
            <a:extLst>
              <a:ext uri="{FF2B5EF4-FFF2-40B4-BE49-F238E27FC236}">
                <a16:creationId xmlns:a16="http://schemas.microsoft.com/office/drawing/2014/main" id="{6E5FE179-B004-9875-1E15-092573B889C2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841316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089970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200937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CC4B7D-E28D-09DF-7201-67BDF78B91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A413053-4A51-CC6C-1191-A2C159C516B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0E75F45-5C42-A087-D43C-BB31F0C30D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372277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748986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8282769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F7BD7B-A7DD-8574-6DE6-927B3936F3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3DE1CD-DA3A-7A70-EC35-8B0AD5AEFA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C855415-62FA-2E52-88BA-425DB8853A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510261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5394625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989952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45444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2692812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395468-33AF-EBDC-8416-2372373EE1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55AB68F-D980-E5F1-BC76-8473D0F8C9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B0E9C0-F299-CDE4-8FBB-EDA09EED69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A8F389-27E6-2497-035E-7DAB3B2CA94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7D9720-2B48-D842-821E-0A78D980E589}" type="slidenum">
              <a:rPr lang="cy-GB" smtClean="0"/>
              <a:t>49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0947396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286AA8-282C-6364-F574-4A3E14B5C4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E2E48E4-E6FC-E084-75C0-F4EEA3FFC5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64FCA0-DD51-DEAF-9D18-616AC3D08B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576357-B73A-757E-7E83-949D699C79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7D9720-2B48-D842-821E-0A78D980E589}" type="slidenum">
              <a:rPr lang="cy-GB" smtClean="0"/>
              <a:t>50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4184457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7EE007-4D12-FA1F-B277-7B290C2662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A1DD494-FB91-3EF3-74B5-0F1D24DE16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F9D791D-706B-FCCC-5BAE-5761308104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5B3CA6-1899-DC9A-A062-764C713A750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195423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A064E5-228E-777C-2C59-FB22C05743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CEFEE15-DD7C-3719-B62E-DE78D0948C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1174ADC-194C-1775-DBC6-8496E6ABA8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8132605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795504-9D84-C86E-352A-93F2BFC111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833131-4A08-EB0B-707A-DDDF8152F4E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EE89FC5-E6C0-8A0C-0DD9-F041830399A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Fi i arwain.  Wedyn nhw i arwain mewn grwpiau / fel dosbarth.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9147C1-156A-35EB-46B3-536077D861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E3995A-DBB0-462A-B99F-80ADEFEF7D8B}" type="slidenum">
              <a:rPr lang="en-GB" smtClean="0"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66898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CEA2AC-5E8C-3F0C-9C11-117BECABEF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F6A8FAF-5BD1-24AF-F9D1-068096FA387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4DF7600-EE72-A033-CC8C-70929E23475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Fi i arwain.  Wedyn nhw i arwain mewn grwpiau / fel dosbarth.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A35738-F707-1F70-B1FF-3D58519FE6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E3995A-DBB0-462A-B99F-80ADEFEF7D8B}" type="slidenum">
              <a:rPr lang="en-GB" smtClean="0"/>
              <a:t>57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25168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C3571A-8FAA-DAFE-16B9-3CB11CF8F9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E7D3CEF-6AB0-F86B-243B-F4885541BA3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0CF16D0-10E8-135A-8789-BBF5AD6C95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BD92F7-B7AC-D7AA-B627-F829111C9A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8574A6-E228-E640-87F6-DE68E41AA1DA}" type="slidenum">
              <a:rPr lang="cy-GB" smtClean="0"/>
              <a:t>59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5777628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18FC14-7D59-58BC-A5DC-A66DA7C845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D3F8A66-FA13-2A5D-DEFD-773E5A081B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C0EE7BD-9B22-2323-55E4-919CB49E7B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11772663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F8BD14-EA48-5542-9D07-4C74D7E911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482A79C-BF8C-2C87-B3E4-3AF36A4EEA4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14E903C-54BE-B66D-C005-43236B4F15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35427829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805C43-C266-E104-5A6A-59C89F2D9A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96B5EE-A889-A4B8-3110-7CB9F905DDB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BDE7F14-16F9-3569-247A-1D42220E1C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3822200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7D9720-2B48-D842-821E-0A78D980E589}" type="slidenum">
              <a:rPr lang="cy-GB" smtClean="0"/>
              <a:t>73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3742165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7D9720-2B48-D842-821E-0A78D980E589}" type="slidenum">
              <a:rPr lang="cy-GB" smtClean="0"/>
              <a:t>74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6450109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2B807C-F6CD-6D58-141A-457622811A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D7FD5B2-447E-6277-1B36-A4E280C3FFD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1266B4F-11E7-10C9-7BCB-172A715BEF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0121768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B5C183-2910-5D7C-09CC-DA039D8538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886DD63-E9DD-7566-0DA8-61FD8A84251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86C88DB-E757-1B04-21AB-C157DEEF05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592709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11/26/25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11/26/25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11/26/25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413855-F87A-027A-616F-DC824BC52B2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35E4DA6-D322-BA46-8CE8-48B4A8544594}" type="datetime1">
              <a:rPr lang="en-US"/>
              <a:pPr lvl="0"/>
              <a:t>11/26/25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8E78F9-9BA9-0EF4-A87A-2BC9FEE2386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999750-B184-77FC-4F39-F4202CB26FF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09B4C6B-CE77-E24F-B687-43AE2C9C0C15}" type="slidenum">
              <a:t>‹#›</a:t>
            </a:fld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31B6237-BB19-063A-AE61-41B72E973983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609484" y="273597"/>
            <a:ext cx="10972443" cy="1144801"/>
          </a:xfrm>
        </p:spPr>
        <p:txBody>
          <a:bodyPr lIns="0" tIns="0" rIns="0" bIns="0" anchorCtr="1"/>
          <a:lstStyle>
            <a:lvl1pPr algn="ctr" hangingPunct="0">
              <a:defRPr lang="cy-GB">
                <a:latin typeface="Liberation Sans" pitchFamily="18"/>
              </a:defRPr>
            </a:lvl1pPr>
          </a:lstStyle>
          <a:p>
            <a:pPr lvl="0"/>
            <a:endParaRPr lang="cy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55153B3-146A-508D-C872-7507F13CF88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09484" y="1604515"/>
            <a:ext cx="10972443" cy="3977283"/>
          </a:xfrm>
        </p:spPr>
        <p:txBody>
          <a:bodyPr lIns="0" tIns="0" rIns="0" bIns="0"/>
          <a:lstStyle>
            <a:lvl1pPr hangingPunct="0">
              <a:spcBef>
                <a:spcPts val="1415"/>
              </a:spcBef>
              <a:defRPr lang="cy-GB" sz="3200">
                <a:latin typeface="Liberation Sans" pitchFamily="18"/>
              </a:defRPr>
            </a:lvl1pPr>
          </a:lstStyle>
          <a:p>
            <a:pPr lvl="0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55559984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988021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11/26/25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34840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4" r:id="rId13"/>
    <p:sldLayoutId id="2147483675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png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png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wordwall.net/resource/102981912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png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s://wordwall.net/resource/102974372" TargetMode="Externa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png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png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.png"/><Relationship Id="rId4" Type="http://schemas.openxmlformats.org/officeDocument/2006/relationships/image" Target="../media/image9.sv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13" Type="http://schemas.openxmlformats.org/officeDocument/2006/relationships/image" Target="../media/image46.pn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12" Type="http://schemas.openxmlformats.org/officeDocument/2006/relationships/image" Target="../media/image45.jpe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11" Type="http://schemas.openxmlformats.org/officeDocument/2006/relationships/image" Target="../media/image44.png"/><Relationship Id="rId5" Type="http://schemas.openxmlformats.org/officeDocument/2006/relationships/image" Target="../media/image38.png"/><Relationship Id="rId10" Type="http://schemas.openxmlformats.org/officeDocument/2006/relationships/image" Target="../media/image43.png"/><Relationship Id="rId4" Type="http://schemas.openxmlformats.org/officeDocument/2006/relationships/image" Target="../media/image37.png"/><Relationship Id="rId9" Type="http://schemas.openxmlformats.org/officeDocument/2006/relationships/image" Target="../media/image42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png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8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13" Type="http://schemas.openxmlformats.org/officeDocument/2006/relationships/hyperlink" Target="https://www.deviantart.com/linux-rules/art/Sheep-Icon-big-764208350" TargetMode="External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12" Type="http://schemas.openxmlformats.org/officeDocument/2006/relationships/image" Target="../media/image5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2.png"/><Relationship Id="rId11" Type="http://schemas.openxmlformats.org/officeDocument/2006/relationships/hyperlink" Target="https://openclipart.org/detail/171084" TargetMode="External"/><Relationship Id="rId5" Type="http://schemas.openxmlformats.org/officeDocument/2006/relationships/image" Target="../media/image51.png"/><Relationship Id="rId10" Type="http://schemas.openxmlformats.org/officeDocument/2006/relationships/image" Target="../media/image56.png"/><Relationship Id="rId4" Type="http://schemas.openxmlformats.org/officeDocument/2006/relationships/image" Target="../media/image50.png"/><Relationship Id="rId9" Type="http://schemas.openxmlformats.org/officeDocument/2006/relationships/image" Target="../media/image55.png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png"/><Relationship Id="rId3" Type="http://schemas.openxmlformats.org/officeDocument/2006/relationships/image" Target="../media/image58.png"/><Relationship Id="rId7" Type="http://schemas.openxmlformats.org/officeDocument/2006/relationships/image" Target="../media/image6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1.png"/><Relationship Id="rId5" Type="http://schemas.openxmlformats.org/officeDocument/2006/relationships/image" Target="../media/image60.png"/><Relationship Id="rId4" Type="http://schemas.openxmlformats.org/officeDocument/2006/relationships/image" Target="../media/image59.png"/><Relationship Id="rId9" Type="http://schemas.openxmlformats.org/officeDocument/2006/relationships/image" Target="../media/image64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13" Type="http://schemas.openxmlformats.org/officeDocument/2006/relationships/image" Target="../media/image55.png"/><Relationship Id="rId18" Type="http://schemas.openxmlformats.org/officeDocument/2006/relationships/image" Target="../media/image54.png"/><Relationship Id="rId3" Type="http://schemas.openxmlformats.org/officeDocument/2006/relationships/image" Target="../media/image66.png"/><Relationship Id="rId21" Type="http://schemas.openxmlformats.org/officeDocument/2006/relationships/image" Target="../media/image79.png"/><Relationship Id="rId7" Type="http://schemas.openxmlformats.org/officeDocument/2006/relationships/image" Target="../media/image70.png"/><Relationship Id="rId12" Type="http://schemas.openxmlformats.org/officeDocument/2006/relationships/image" Target="../media/image72.png"/><Relationship Id="rId17" Type="http://schemas.openxmlformats.org/officeDocument/2006/relationships/image" Target="../media/image76.png"/><Relationship Id="rId2" Type="http://schemas.openxmlformats.org/officeDocument/2006/relationships/notesSlide" Target="../notesSlides/notesSlide18.xml"/><Relationship Id="rId16" Type="http://schemas.openxmlformats.org/officeDocument/2006/relationships/image" Target="../media/image75.png"/><Relationship Id="rId20" Type="http://schemas.openxmlformats.org/officeDocument/2006/relationships/image" Target="../media/image7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9.png"/><Relationship Id="rId11" Type="http://schemas.openxmlformats.org/officeDocument/2006/relationships/image" Target="../media/image50.png"/><Relationship Id="rId5" Type="http://schemas.openxmlformats.org/officeDocument/2006/relationships/image" Target="../media/image68.png"/><Relationship Id="rId15" Type="http://schemas.openxmlformats.org/officeDocument/2006/relationships/image" Target="../media/image74.png"/><Relationship Id="rId10" Type="http://schemas.openxmlformats.org/officeDocument/2006/relationships/image" Target="../media/image53.png"/><Relationship Id="rId19" Type="http://schemas.openxmlformats.org/officeDocument/2006/relationships/image" Target="../media/image77.png"/><Relationship Id="rId4" Type="http://schemas.openxmlformats.org/officeDocument/2006/relationships/image" Target="../media/image67.png"/><Relationship Id="rId9" Type="http://schemas.openxmlformats.org/officeDocument/2006/relationships/image" Target="../media/image71.png"/><Relationship Id="rId14" Type="http://schemas.openxmlformats.org/officeDocument/2006/relationships/image" Target="../media/image73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1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1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7.png"/><Relationship Id="rId13" Type="http://schemas.openxmlformats.org/officeDocument/2006/relationships/image" Target="../media/image10.png"/><Relationship Id="rId3" Type="http://schemas.openxmlformats.org/officeDocument/2006/relationships/image" Target="../media/image9.svg"/><Relationship Id="rId7" Type="http://schemas.openxmlformats.org/officeDocument/2006/relationships/image" Target="../media/image86.png"/><Relationship Id="rId12" Type="http://schemas.openxmlformats.org/officeDocument/2006/relationships/image" Target="../media/image91.png"/><Relationship Id="rId17" Type="http://schemas.openxmlformats.org/officeDocument/2006/relationships/image" Target="../media/image94.png"/><Relationship Id="rId2" Type="http://schemas.openxmlformats.org/officeDocument/2006/relationships/image" Target="../media/image8.png"/><Relationship Id="rId16" Type="http://schemas.openxmlformats.org/officeDocument/2006/relationships/image" Target="../media/image9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5.png"/><Relationship Id="rId11" Type="http://schemas.openxmlformats.org/officeDocument/2006/relationships/image" Target="../media/image90.png"/><Relationship Id="rId5" Type="http://schemas.openxmlformats.org/officeDocument/2006/relationships/image" Target="../media/image84.png"/><Relationship Id="rId15" Type="http://schemas.openxmlformats.org/officeDocument/2006/relationships/image" Target="../media/image92.png"/><Relationship Id="rId10" Type="http://schemas.openxmlformats.org/officeDocument/2006/relationships/image" Target="../media/image89.png"/><Relationship Id="rId4" Type="http://schemas.openxmlformats.org/officeDocument/2006/relationships/image" Target="../media/image83.png"/><Relationship Id="rId9" Type="http://schemas.openxmlformats.org/officeDocument/2006/relationships/image" Target="../media/image88.png"/><Relationship Id="rId14" Type="http://schemas.openxmlformats.org/officeDocument/2006/relationships/image" Target="../media/image11.svg"/></Relationships>
</file>

<file path=ppt/slides/_rels/slide7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9.png"/><Relationship Id="rId13" Type="http://schemas.openxmlformats.org/officeDocument/2006/relationships/image" Target="../media/image97.png"/><Relationship Id="rId3" Type="http://schemas.openxmlformats.org/officeDocument/2006/relationships/image" Target="../media/image9.svg"/><Relationship Id="rId7" Type="http://schemas.openxmlformats.org/officeDocument/2006/relationships/image" Target="../media/image88.png"/><Relationship Id="rId12" Type="http://schemas.openxmlformats.org/officeDocument/2006/relationships/image" Target="../media/image96.png"/><Relationship Id="rId17" Type="http://schemas.openxmlformats.org/officeDocument/2006/relationships/image" Target="../media/image101.png"/><Relationship Id="rId2" Type="http://schemas.openxmlformats.org/officeDocument/2006/relationships/image" Target="../media/image8.png"/><Relationship Id="rId16" Type="http://schemas.openxmlformats.org/officeDocument/2006/relationships/image" Target="../media/image10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5.png"/><Relationship Id="rId11" Type="http://schemas.openxmlformats.org/officeDocument/2006/relationships/image" Target="../media/image95.png"/><Relationship Id="rId5" Type="http://schemas.openxmlformats.org/officeDocument/2006/relationships/image" Target="../media/image84.png"/><Relationship Id="rId15" Type="http://schemas.openxmlformats.org/officeDocument/2006/relationships/image" Target="../media/image99.png"/><Relationship Id="rId10" Type="http://schemas.openxmlformats.org/officeDocument/2006/relationships/image" Target="../media/image11.svg"/><Relationship Id="rId4" Type="http://schemas.openxmlformats.org/officeDocument/2006/relationships/image" Target="../media/image83.png"/><Relationship Id="rId9" Type="http://schemas.openxmlformats.org/officeDocument/2006/relationships/image" Target="../media/image10.png"/><Relationship Id="rId14" Type="http://schemas.openxmlformats.org/officeDocument/2006/relationships/image" Target="../media/image98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.png"/><Relationship Id="rId4" Type="http://schemas.openxmlformats.org/officeDocument/2006/relationships/image" Target="../media/image9.sv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png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png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13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6.svg"/><Relationship Id="rId4" Type="http://schemas.openxmlformats.org/officeDocument/2006/relationships/image" Target="../media/image10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48B777-8105-BBF0-E8EC-449708EFC8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244C501B-FC6C-5B56-56B5-464175A61CF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077"/>
          <a:stretch>
            <a:fillRect/>
          </a:stretch>
        </p:blipFill>
        <p:spPr>
          <a:xfrm>
            <a:off x="-6003" y="0"/>
            <a:ext cx="12192115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514BDE31-8FB5-11EC-C134-0C2B92FA0A88}"/>
              </a:ext>
            </a:extLst>
          </p:cNvPr>
          <p:cNvSpPr txBox="1"/>
          <p:nvPr/>
        </p:nvSpPr>
        <p:spPr>
          <a:xfrm>
            <a:off x="3182820" y="245765"/>
            <a:ext cx="5827579" cy="1180170"/>
          </a:xfrm>
          <a:prstGeom prst="roundRect">
            <a:avLst/>
          </a:prstGeom>
          <a:solidFill>
            <a:schemeClr val="bg1"/>
          </a:solidFill>
          <a:ln w="28575" cap="flat">
            <a:noFill/>
            <a:prstDash val="solid"/>
            <a:miter/>
          </a:ln>
        </p:spPr>
        <p:txBody>
          <a:bodyPr vert="horz" wrap="square" lIns="68762" tIns="34198" rIns="68762" bIns="34198" anchor="ctr" anchorCtr="1" compatLnSpc="0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Cymraeg </a:t>
            </a:r>
            <a:r>
              <a:rPr lang="en-GB" sz="2400" b="1" err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mewn</a:t>
            </a:r>
            <a:r>
              <a:rPr lang="en-GB" sz="2400" b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 </a:t>
            </a:r>
            <a:r>
              <a:rPr lang="en-GB" sz="2400" b="1" err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Ymarfer</a:t>
            </a:r>
            <a:r>
              <a:rPr lang="en-GB" sz="2400" b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 </a:t>
            </a:r>
            <a:r>
              <a:rPr lang="en-GB" sz="2400" b="1" err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Proffesiynol</a:t>
            </a:r>
            <a:r>
              <a:rPr lang="en-GB" sz="2400" b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 1</a:t>
            </a:r>
            <a:endParaRPr lang="en-GB" sz="2400" b="1" i="0" u="none" strike="noStrike" kern="1200" cap="none" spc="0" baseline="0" err="1">
              <a:solidFill>
                <a:srgbClr val="002060"/>
              </a:solidFill>
              <a:uFillTx/>
              <a:latin typeface="Aptos"/>
              <a:ea typeface="Microsoft YaHei"/>
              <a:cs typeface="Lucida Sans" pitchFamily="2"/>
            </a:endParaRP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i="1" u="none" strike="noStrike" kern="1200" cap="none" spc="0" baseline="0">
                <a:solidFill>
                  <a:srgbClr val="002060"/>
                </a:solidFill>
                <a:uFillTx/>
                <a:latin typeface="Aptos"/>
                <a:ea typeface="Microsoft YaHei"/>
                <a:cs typeface="Lucida Sans" pitchFamily="2"/>
              </a:rPr>
              <a:t>Welsh </a:t>
            </a:r>
            <a:r>
              <a:rPr lang="en-GB" sz="2400" i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in Professional Practice 1</a:t>
            </a:r>
            <a:endParaRPr lang="en-GB" sz="2400" i="1" u="none" strike="noStrike" kern="1200" cap="none" spc="0" baseline="0">
              <a:solidFill>
                <a:srgbClr val="002060"/>
              </a:solidFill>
              <a:uFillTx/>
              <a:latin typeface="Aptos"/>
              <a:ea typeface="Microsoft YaHei"/>
              <a:cs typeface="Lucida Sans" pitchFamily="2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2025-26</a:t>
            </a:r>
            <a:endParaRPr lang="en-GB" sz="2400" b="1" i="0" u="none" strike="noStrike" kern="1200" cap="none" spc="0" baseline="0">
              <a:solidFill>
                <a:srgbClr val="002060"/>
              </a:solidFill>
              <a:uFillTx/>
              <a:latin typeface="Aptos"/>
              <a:ea typeface="Microsoft YaHei" pitchFamily="2"/>
              <a:cs typeface="Lucida Sans" pitchFamily="2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1E10F92-76E7-4527-234A-A3899BCCB443}"/>
              </a:ext>
            </a:extLst>
          </p:cNvPr>
          <p:cNvSpPr txBox="1"/>
          <p:nvPr/>
        </p:nvSpPr>
        <p:spPr>
          <a:xfrm>
            <a:off x="3840663" y="3741804"/>
            <a:ext cx="4525677" cy="1897103"/>
          </a:xfrm>
          <a:prstGeom prst="roundRect">
            <a:avLst/>
          </a:prstGeom>
          <a:solidFill>
            <a:schemeClr val="bg1"/>
          </a:solidFill>
          <a:ln w="28575" cap="flat">
            <a:noFill/>
            <a:prstDash val="solid"/>
            <a:miter/>
          </a:ln>
        </p:spPr>
        <p:txBody>
          <a:bodyPr vert="horz" wrap="square" lIns="68762" tIns="34198" rIns="68762" bIns="34198" anchor="t" anchorCtr="1" compatLnSpc="0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dirty="0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BA1 -</a:t>
            </a:r>
            <a:r>
              <a:rPr lang="en-GB" sz="3200" kern="0" dirty="0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 </a:t>
            </a:r>
            <a:r>
              <a:rPr lang="en-GB" sz="3200" i="0" u="none" strike="noStrike" kern="1200" cap="none" spc="0" baseline="0" dirty="0" err="1">
                <a:solidFill>
                  <a:srgbClr val="002060"/>
                </a:solidFill>
                <a:uFillTx/>
                <a:latin typeface="Aptos"/>
                <a:ea typeface="Microsoft YaHei"/>
                <a:cs typeface="Arial"/>
              </a:rPr>
              <a:t>Darlith</a:t>
            </a:r>
            <a:r>
              <a:rPr lang="en-GB" sz="3200" i="0" u="none" strike="noStrike" kern="1200" cap="none" spc="0" baseline="0" dirty="0">
                <a:solidFill>
                  <a:srgbClr val="002060"/>
                </a:solidFill>
                <a:uFillTx/>
                <a:latin typeface="Aptos"/>
                <a:ea typeface="Microsoft YaHei"/>
                <a:cs typeface="Arial"/>
              </a:rPr>
              <a:t> </a:t>
            </a:r>
            <a:r>
              <a:rPr lang="en-GB" sz="3200" dirty="0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9</a:t>
            </a:r>
            <a:endParaRPr lang="en-GB" sz="3200" i="0" u="none" strike="noStrike" kern="0" cap="none" spc="0" baseline="0" dirty="0">
              <a:solidFill>
                <a:srgbClr val="002060"/>
              </a:solidFill>
              <a:uFillTx/>
              <a:latin typeface="Aptos"/>
              <a:ea typeface="Microsoft YaHei"/>
              <a:cs typeface="Arial"/>
            </a:endParaRP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kern="0">
              <a:solidFill>
                <a:srgbClr val="002060"/>
              </a:solidFill>
              <a:latin typeface="Aptos"/>
              <a:ea typeface="Microsoft YaHei"/>
              <a:cs typeface="Arial"/>
            </a:endParaRP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1" dirty="0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Hoffi / </a:t>
            </a:r>
            <a:r>
              <a:rPr lang="en-GB" sz="3200" b="1" dirty="0" err="1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Ddim</a:t>
            </a:r>
            <a:r>
              <a:rPr lang="en-GB" sz="3200" b="1" dirty="0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 </a:t>
            </a:r>
            <a:r>
              <a:rPr lang="en-GB" sz="3200" b="1" dirty="0" err="1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yn</a:t>
            </a:r>
            <a:r>
              <a:rPr lang="en-GB" sz="3200" b="1" dirty="0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 </a:t>
            </a:r>
            <a:r>
              <a:rPr lang="en-GB" sz="3200" b="1" dirty="0" err="1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hoffi</a:t>
            </a:r>
            <a:endParaRPr lang="en-GB" sz="3200" b="1" dirty="0" err="1">
              <a:solidFill>
                <a:srgbClr val="002060"/>
              </a:solidFill>
              <a:latin typeface="Aptos"/>
              <a:ea typeface="Microsoft YaHei"/>
              <a:cs typeface="Arial" panose="020B0604020202020204" pitchFamily="34" charset="0"/>
            </a:endParaRP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i="1" dirty="0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Likes and Dislikes</a:t>
            </a:r>
            <a:endParaRPr lang="en-GB" sz="2400" i="1" dirty="0">
              <a:solidFill>
                <a:srgbClr val="002060"/>
              </a:solidFill>
              <a:latin typeface="Aptos"/>
              <a:ea typeface="Microsoft YaHei"/>
              <a:cs typeface="Arial" panose="020B0604020202020204" pitchFamily="34" charset="0"/>
            </a:endParaRP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3200" b="1">
              <a:solidFill>
                <a:srgbClr val="002060"/>
              </a:solidFill>
              <a:latin typeface="Aptos"/>
              <a:ea typeface="Microsoft YaHei"/>
              <a:cs typeface="Arial" panose="020B0604020202020204" pitchFamily="34" charset="0"/>
            </a:endParaRPr>
          </a:p>
        </p:txBody>
      </p:sp>
      <p:pic>
        <p:nvPicPr>
          <p:cNvPr id="9" name="Picture 8" descr="A pink and white logo&#10;&#10;Description automatically generated">
            <a:extLst>
              <a:ext uri="{FF2B5EF4-FFF2-40B4-BE49-F238E27FC236}">
                <a16:creationId xmlns:a16="http://schemas.microsoft.com/office/drawing/2014/main" id="{4EA0C148-6C33-2999-B57E-FE893C973D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1265" y="5642343"/>
            <a:ext cx="2667000" cy="987172"/>
          </a:xfrm>
          <a:prstGeom prst="rect">
            <a:avLst/>
          </a:prstGeom>
          <a:ln w="28575"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55E2DAE-DCF6-8C64-D208-306B3DB2B351}"/>
              </a:ext>
            </a:extLst>
          </p:cNvPr>
          <p:cNvSpPr txBox="1"/>
          <p:nvPr/>
        </p:nvSpPr>
        <p:spPr>
          <a:xfrm>
            <a:off x="9024318" y="6218517"/>
            <a:ext cx="2957962" cy="408623"/>
          </a:xfrm>
          <a:prstGeom prst="roundRect">
            <a:avLst/>
          </a:prstGeom>
          <a:solidFill>
            <a:schemeClr val="bg1"/>
          </a:solidFill>
          <a:ln w="28575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>
                <a:solidFill>
                  <a:srgbClr val="002060"/>
                </a:solidFill>
                <a:latin typeface="Aptos"/>
              </a:rPr>
              <a:t>mari.powell@uwtsd.ac.uk</a:t>
            </a:r>
          </a:p>
        </p:txBody>
      </p:sp>
    </p:spTree>
    <p:extLst>
      <p:ext uri="{BB962C8B-B14F-4D97-AF65-F5344CB8AC3E}">
        <p14:creationId xmlns:p14="http://schemas.microsoft.com/office/powerpoint/2010/main" val="5824054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1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417163" y="189077"/>
            <a:ext cx="5936136" cy="107721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000" b="1" dirty="0" err="1">
                <a:solidFill>
                  <a:srgbClr val="002060"/>
                </a:solidFill>
                <a:latin typeface="Aptos"/>
                <a:cs typeface="Calibri"/>
              </a:rPr>
              <a:t>Nodau’r</a:t>
            </a:r>
            <a:r>
              <a:rPr lang="en-US" sz="4000" b="1" dirty="0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ptos"/>
                <a:cs typeface="Calibri"/>
              </a:rPr>
              <a:t>ddarlith</a:t>
            </a:r>
            <a:r>
              <a:rPr lang="en-US" sz="4000" b="1" dirty="0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ptos"/>
                <a:cs typeface="Calibri"/>
              </a:rPr>
              <a:t>heddiw</a:t>
            </a:r>
            <a:br>
              <a:rPr lang="en-US" sz="3600" b="1" dirty="0">
                <a:latin typeface="Aptos"/>
              </a:rPr>
            </a:br>
            <a:endParaRPr lang="en-US" sz="2400" i="1" dirty="0">
              <a:solidFill>
                <a:srgbClr val="002060"/>
              </a:solidFill>
              <a:latin typeface="Aptos"/>
              <a:cs typeface="Calibri"/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FB9EAE3-71D4-69A8-1E6C-500537335359}"/>
              </a:ext>
            </a:extLst>
          </p:cNvPr>
          <p:cNvSpPr/>
          <p:nvPr/>
        </p:nvSpPr>
        <p:spPr>
          <a:xfrm>
            <a:off x="652130" y="1266294"/>
            <a:ext cx="5701169" cy="3671465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lvl="1"/>
            <a:endParaRPr lang="en-US" sz="2400" i="1" dirty="0"/>
          </a:p>
          <a:p>
            <a:pPr marL="914400" lvl="1" indent="-457200">
              <a:buFont typeface="Arial"/>
              <a:buChar char="•"/>
            </a:pPr>
            <a:r>
              <a:rPr lang="en-US" sz="2800" b="1" dirty="0"/>
              <a:t> </a:t>
            </a:r>
            <a:r>
              <a:rPr lang="en-US" sz="2800" b="1" dirty="0" err="1"/>
              <a:t>Adolygu</a:t>
            </a:r>
            <a:endParaRPr lang="en-US" sz="2800" b="1" dirty="0"/>
          </a:p>
          <a:p>
            <a:pPr lvl="1"/>
            <a:r>
              <a:rPr lang="en-US" sz="2400" i="1" dirty="0"/>
              <a:t>	 Revision</a:t>
            </a:r>
          </a:p>
          <a:p>
            <a:pPr marL="914400" lvl="1" indent="-457200">
              <a:buFont typeface="Arial"/>
              <a:buChar char="•"/>
            </a:pPr>
            <a:endParaRPr lang="en-US" sz="2800" b="1" dirty="0"/>
          </a:p>
          <a:p>
            <a:pPr marL="914400" lvl="1" indent="-457200">
              <a:buFont typeface="Arial"/>
              <a:buChar char="•"/>
            </a:pPr>
            <a:r>
              <a:rPr lang="en-US" sz="2800" b="1" dirty="0"/>
              <a:t> Amser </a:t>
            </a:r>
            <a:r>
              <a:rPr lang="en-US" sz="2800" b="1" dirty="0" err="1"/>
              <a:t>cofrestru</a:t>
            </a:r>
            <a:r>
              <a:rPr lang="en-US" sz="2800" b="1" dirty="0"/>
              <a:t>!</a:t>
            </a:r>
          </a:p>
          <a:p>
            <a:pPr lvl="1"/>
            <a:endParaRPr lang="en-US" sz="3600" i="1" dirty="0"/>
          </a:p>
          <a:p>
            <a:pPr marL="800100" lvl="1" indent="-342900">
              <a:buFont typeface="Arial"/>
              <a:buChar char="•"/>
            </a:pPr>
            <a:r>
              <a:rPr lang="en-US" sz="2400" i="1" dirty="0"/>
              <a:t>   </a:t>
            </a:r>
            <a:r>
              <a:rPr lang="en-US" sz="2800" b="1" dirty="0"/>
              <a:t>Hoffi / </a:t>
            </a:r>
            <a:r>
              <a:rPr lang="en-US" sz="2800" b="1" dirty="0" err="1"/>
              <a:t>Ddim</a:t>
            </a:r>
            <a:r>
              <a:rPr lang="en-US" sz="2800" b="1" dirty="0"/>
              <a:t> </a:t>
            </a:r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hoffi</a:t>
            </a:r>
          </a:p>
          <a:p>
            <a:pPr lvl="1"/>
            <a:r>
              <a:rPr lang="en-US" sz="2400" i="1" dirty="0"/>
              <a:t>         Likes / Dislikes</a:t>
            </a:r>
          </a:p>
          <a:p>
            <a:pPr lvl="1"/>
            <a:endParaRPr lang="en-US" sz="2400" i="1" dirty="0"/>
          </a:p>
        </p:txBody>
      </p:sp>
      <p:pic>
        <p:nvPicPr>
          <p:cNvPr id="14" name="Picture 13" descr="A pink and white logo&#10;&#10;Description automatically generated">
            <a:extLst>
              <a:ext uri="{FF2B5EF4-FFF2-40B4-BE49-F238E27FC236}">
                <a16:creationId xmlns:a16="http://schemas.microsoft.com/office/drawing/2014/main" id="{DFB68DBE-75FE-87DF-3B00-FD25975366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253" y="188326"/>
            <a:ext cx="2667000" cy="9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7624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FB9EAE3-71D4-69A8-1E6C-500537335359}"/>
              </a:ext>
            </a:extLst>
          </p:cNvPr>
          <p:cNvSpPr/>
          <p:nvPr/>
        </p:nvSpPr>
        <p:spPr>
          <a:xfrm>
            <a:off x="2490438" y="1716395"/>
            <a:ext cx="7211121" cy="302910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400" b="1" dirty="0"/>
              <a:t>Mae </a:t>
            </a:r>
            <a:r>
              <a:rPr lang="en-US" sz="4400" b="1" dirty="0" err="1"/>
              <a:t>hi’n</a:t>
            </a:r>
            <a:r>
              <a:rPr lang="en-US" sz="4400" b="1" dirty="0"/>
              <a:t> </a:t>
            </a:r>
            <a:r>
              <a:rPr lang="en-US" sz="4400" b="1" dirty="0" err="1"/>
              <a:t>amser</a:t>
            </a:r>
            <a:r>
              <a:rPr lang="en-US" sz="4400" b="1" dirty="0"/>
              <a:t> </a:t>
            </a:r>
            <a:r>
              <a:rPr lang="en-US" sz="4400" b="1" dirty="0" err="1"/>
              <a:t>cofrestru</a:t>
            </a:r>
            <a:r>
              <a:rPr lang="en-US" sz="4400" b="1" dirty="0"/>
              <a:t>!</a:t>
            </a:r>
          </a:p>
          <a:p>
            <a:pPr algn="ctr"/>
            <a:endParaRPr lang="en-US" sz="2400" i="1" dirty="0"/>
          </a:p>
          <a:p>
            <a:pPr algn="ctr"/>
            <a:r>
              <a:rPr lang="en-US" sz="2400" i="1" dirty="0"/>
              <a:t>It’s registration time!</a:t>
            </a:r>
          </a:p>
        </p:txBody>
      </p:sp>
      <p:pic>
        <p:nvPicPr>
          <p:cNvPr id="14" name="Picture 13" descr="A pink and white logo&#10;&#10;Description automatically generated">
            <a:extLst>
              <a:ext uri="{FF2B5EF4-FFF2-40B4-BE49-F238E27FC236}">
                <a16:creationId xmlns:a16="http://schemas.microsoft.com/office/drawing/2014/main" id="{DFB68DBE-75FE-87DF-3B00-FD25975366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253" y="188326"/>
            <a:ext cx="2667000" cy="9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95686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Callout 10">
            <a:extLst>
              <a:ext uri="{FF2B5EF4-FFF2-40B4-BE49-F238E27FC236}">
                <a16:creationId xmlns:a16="http://schemas.microsoft.com/office/drawing/2014/main" id="{811ED467-F26B-4229-6C7F-99DC31477C89}"/>
              </a:ext>
            </a:extLst>
          </p:cNvPr>
          <p:cNvSpPr/>
          <p:nvPr/>
        </p:nvSpPr>
        <p:spPr>
          <a:xfrm flipH="1">
            <a:off x="4916130" y="3520662"/>
            <a:ext cx="3844090" cy="1672808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CF38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dirty="0">
                <a:solidFill>
                  <a:srgbClr val="002060"/>
                </a:solidFill>
              </a:rPr>
              <a:t>Lois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sy'n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absennol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heddiw</a:t>
            </a:r>
            <a:r>
              <a:rPr lang="en-US" sz="2400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DC19D9-CBD1-153F-D952-7A7F5DBCDD62}"/>
              </a:ext>
            </a:extLst>
          </p:cNvPr>
          <p:cNvSpPr txBox="1"/>
          <p:nvPr/>
        </p:nvSpPr>
        <p:spPr>
          <a:xfrm>
            <a:off x="2132767" y="171938"/>
            <a:ext cx="8148069" cy="9194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800" b="1">
                <a:solidFill>
                  <a:schemeClr val="bg1"/>
                </a:solidFill>
                <a:latin typeface="Aptos"/>
                <a:cs typeface="Arial"/>
              </a:rPr>
              <a:t>Mae </a:t>
            </a:r>
            <a:r>
              <a:rPr lang="en-US" sz="4800" b="1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8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err="1">
                <a:solidFill>
                  <a:schemeClr val="bg1"/>
                </a:solidFill>
                <a:latin typeface="Aptos"/>
                <a:cs typeface="Arial"/>
              </a:rPr>
              <a:t>amser</a:t>
            </a:r>
            <a:r>
              <a:rPr lang="en-US" sz="48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err="1">
                <a:solidFill>
                  <a:schemeClr val="bg1"/>
                </a:solidFill>
                <a:latin typeface="Aptos"/>
                <a:cs typeface="Arial"/>
              </a:rPr>
              <a:t>cofrestru</a:t>
            </a:r>
            <a:r>
              <a:rPr lang="en-US" sz="4800" b="1">
                <a:solidFill>
                  <a:schemeClr val="bg1"/>
                </a:solidFill>
                <a:latin typeface="Aptos"/>
                <a:cs typeface="Arial"/>
              </a:rPr>
              <a:t>!</a:t>
            </a:r>
          </a:p>
        </p:txBody>
      </p:sp>
      <p:pic>
        <p:nvPicPr>
          <p:cNvPr id="11" name="Picture 10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84534FEF-0B62-69E2-6D09-61720D83424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cartoon of a child wearing glasses&#10;&#10;Description automatically generated">
            <a:extLst>
              <a:ext uri="{FF2B5EF4-FFF2-40B4-BE49-F238E27FC236}">
                <a16:creationId xmlns:a16="http://schemas.microsoft.com/office/drawing/2014/main" id="{25439D1C-2736-0F75-194D-0E6CE0ABF0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619" y="1839816"/>
            <a:ext cx="2850733" cy="4114800"/>
          </a:xfrm>
          <a:prstGeom prst="rect">
            <a:avLst/>
          </a:prstGeom>
        </p:spPr>
      </p:pic>
      <p:sp>
        <p:nvSpPr>
          <p:cNvPr id="3" name="Oval Callout 12">
            <a:extLst>
              <a:ext uri="{FF2B5EF4-FFF2-40B4-BE49-F238E27FC236}">
                <a16:creationId xmlns:a16="http://schemas.microsoft.com/office/drawing/2014/main" id="{D548F2C8-4F1E-D06F-260E-1F4F19E877F7}"/>
              </a:ext>
            </a:extLst>
          </p:cNvPr>
          <p:cNvSpPr/>
          <p:nvPr/>
        </p:nvSpPr>
        <p:spPr>
          <a:xfrm>
            <a:off x="3407310" y="1595281"/>
            <a:ext cx="3981029" cy="1328780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 err="1">
                <a:solidFill>
                  <a:srgbClr val="002060"/>
                </a:solidFill>
              </a:rPr>
              <a:t>Pwy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sy'n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absennol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4" name="Picture 3" descr="A cartoon of a child with pigtails&#10;&#10;Description automatically generated">
            <a:extLst>
              <a:ext uri="{FF2B5EF4-FFF2-40B4-BE49-F238E27FC236}">
                <a16:creationId xmlns:a16="http://schemas.microsoft.com/office/drawing/2014/main" id="{F84C582A-4713-6800-5E0D-9328B35EFED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28487" y="3550760"/>
            <a:ext cx="2676612" cy="2403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8246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140E99-AA83-31F5-8F62-9F8F756FDB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Callout 10">
            <a:extLst>
              <a:ext uri="{FF2B5EF4-FFF2-40B4-BE49-F238E27FC236}">
                <a16:creationId xmlns:a16="http://schemas.microsoft.com/office/drawing/2014/main" id="{09A069A2-5654-8030-F2A4-2A87FCDBFA46}"/>
              </a:ext>
            </a:extLst>
          </p:cNvPr>
          <p:cNvSpPr/>
          <p:nvPr/>
        </p:nvSpPr>
        <p:spPr>
          <a:xfrm>
            <a:off x="3735486" y="1541125"/>
            <a:ext cx="4721028" cy="1366306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Pwy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sy'n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cael</a:t>
            </a:r>
            <a:r>
              <a:rPr lang="en-US" sz="2400" b="1" dirty="0">
                <a:solidFill>
                  <a:srgbClr val="002060"/>
                </a:solidFill>
              </a:rPr>
              <a:t> </a:t>
            </a:r>
            <a:r>
              <a:rPr lang="en-US" sz="2400" b="1" dirty="0" err="1">
                <a:solidFill>
                  <a:srgbClr val="002060"/>
                </a:solidFill>
              </a:rPr>
              <a:t>cinio</a:t>
            </a:r>
            <a:r>
              <a:rPr lang="en-US" sz="2400" b="1" dirty="0">
                <a:solidFill>
                  <a:srgbClr val="002060"/>
                </a:solidFill>
              </a:rPr>
              <a:t> </a:t>
            </a:r>
          </a:p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ysgol</a:t>
            </a:r>
            <a:r>
              <a:rPr lang="en-US" sz="2400" b="1" dirty="0">
                <a:solidFill>
                  <a:srgbClr val="002060"/>
                </a:solidFill>
              </a:rPr>
              <a:t> </a:t>
            </a:r>
            <a:r>
              <a:rPr lang="en-US" sz="2400" b="1" dirty="0" err="1">
                <a:solidFill>
                  <a:srgbClr val="002060"/>
                </a:solidFill>
              </a:rPr>
              <a:t>heddiw</a:t>
            </a:r>
            <a:r>
              <a:rPr lang="en-US" sz="2400" b="1" dirty="0">
                <a:solidFill>
                  <a:srgbClr val="002060"/>
                </a:solidFill>
              </a:rPr>
              <a:t>?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9B84236-76A2-24F1-1E71-1F8137AEE8A0}"/>
              </a:ext>
            </a:extLst>
          </p:cNvPr>
          <p:cNvSpPr txBox="1"/>
          <p:nvPr/>
        </p:nvSpPr>
        <p:spPr>
          <a:xfrm>
            <a:off x="2132767" y="171938"/>
            <a:ext cx="8148069" cy="9194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800" b="1">
                <a:solidFill>
                  <a:schemeClr val="bg1"/>
                </a:solidFill>
                <a:latin typeface="Aptos"/>
                <a:cs typeface="Arial"/>
              </a:rPr>
              <a:t>Mae </a:t>
            </a:r>
            <a:r>
              <a:rPr lang="en-US" sz="4800" b="1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8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err="1">
                <a:solidFill>
                  <a:schemeClr val="bg1"/>
                </a:solidFill>
                <a:latin typeface="Aptos"/>
                <a:cs typeface="Arial"/>
              </a:rPr>
              <a:t>amser</a:t>
            </a:r>
            <a:r>
              <a:rPr lang="en-US" sz="48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err="1">
                <a:solidFill>
                  <a:schemeClr val="bg1"/>
                </a:solidFill>
                <a:latin typeface="Aptos"/>
                <a:cs typeface="Arial"/>
              </a:rPr>
              <a:t>cofrestru</a:t>
            </a:r>
            <a:r>
              <a:rPr lang="en-US" sz="4800" b="1">
                <a:solidFill>
                  <a:schemeClr val="bg1"/>
                </a:solidFill>
                <a:latin typeface="Aptos"/>
                <a:cs typeface="Arial"/>
              </a:rPr>
              <a:t>!</a:t>
            </a:r>
          </a:p>
        </p:txBody>
      </p:sp>
      <p:pic>
        <p:nvPicPr>
          <p:cNvPr id="11" name="Picture 10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F64D0928-A239-C0C3-3E8B-F7207DE40D3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cartoon of a child wearing glasses&#10;&#10;Description automatically generated">
            <a:extLst>
              <a:ext uri="{FF2B5EF4-FFF2-40B4-BE49-F238E27FC236}">
                <a16:creationId xmlns:a16="http://schemas.microsoft.com/office/drawing/2014/main" id="{9E053F36-67A9-96DE-4B7D-6B5679C3FD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400" y="1748176"/>
            <a:ext cx="2850733" cy="4114800"/>
          </a:xfrm>
          <a:prstGeom prst="rect">
            <a:avLst/>
          </a:prstGeom>
        </p:spPr>
      </p:pic>
      <p:pic>
        <p:nvPicPr>
          <p:cNvPr id="9" name="Picture 8" descr="A plate of food and a bowl of soup&#10;&#10;Description automatically generated">
            <a:extLst>
              <a:ext uri="{FF2B5EF4-FFF2-40B4-BE49-F238E27FC236}">
                <a16:creationId xmlns:a16="http://schemas.microsoft.com/office/drawing/2014/main" id="{C1FE983B-8372-2520-8BBD-0DA9BE95E6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58133" y="4312669"/>
            <a:ext cx="2184530" cy="1550307"/>
          </a:xfrm>
          <a:prstGeom prst="rect">
            <a:avLst/>
          </a:prstGeom>
        </p:spPr>
      </p:pic>
      <p:pic>
        <p:nvPicPr>
          <p:cNvPr id="3" name="Picture 2" descr="A cartoon of a child with pigtails&#10;&#10;Description automatically generated">
            <a:extLst>
              <a:ext uri="{FF2B5EF4-FFF2-40B4-BE49-F238E27FC236}">
                <a16:creationId xmlns:a16="http://schemas.microsoft.com/office/drawing/2014/main" id="{A73FEBF4-92BB-B295-4F5D-98AB1E79569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31628" y="3540481"/>
            <a:ext cx="2676612" cy="2403493"/>
          </a:xfrm>
          <a:prstGeom prst="rect">
            <a:avLst/>
          </a:prstGeom>
        </p:spPr>
      </p:pic>
      <p:sp>
        <p:nvSpPr>
          <p:cNvPr id="4" name="Oval Callout 10">
            <a:extLst>
              <a:ext uri="{FF2B5EF4-FFF2-40B4-BE49-F238E27FC236}">
                <a16:creationId xmlns:a16="http://schemas.microsoft.com/office/drawing/2014/main" id="{2FBF322C-F2CE-F994-41EA-D3C911EA0283}"/>
              </a:ext>
            </a:extLst>
          </p:cNvPr>
          <p:cNvSpPr/>
          <p:nvPr/>
        </p:nvSpPr>
        <p:spPr>
          <a:xfrm flipH="1">
            <a:off x="5835639" y="3056651"/>
            <a:ext cx="3695095" cy="1685577"/>
          </a:xfrm>
          <a:prstGeom prst="wedgeEllipseCallout">
            <a:avLst>
              <a:gd name="adj1" fmla="val -48852"/>
              <a:gd name="adj2" fmla="val 39574"/>
            </a:avLst>
          </a:prstGeom>
          <a:solidFill>
            <a:srgbClr val="FCF38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dirty="0">
                <a:solidFill>
                  <a:srgbClr val="002060"/>
                </a:solidFill>
              </a:rPr>
              <a:t>Sam ac Anwen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sy'n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cael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cinio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ysgol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heddiw</a:t>
            </a:r>
            <a:r>
              <a:rPr lang="en-US" sz="2400" b="1" dirty="0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69178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Callout 10">
            <a:extLst>
              <a:ext uri="{FF2B5EF4-FFF2-40B4-BE49-F238E27FC236}">
                <a16:creationId xmlns:a16="http://schemas.microsoft.com/office/drawing/2014/main" id="{811ED467-F26B-4229-6C7F-99DC31477C89}"/>
              </a:ext>
            </a:extLst>
          </p:cNvPr>
          <p:cNvSpPr/>
          <p:nvPr/>
        </p:nvSpPr>
        <p:spPr>
          <a:xfrm>
            <a:off x="3477270" y="1494338"/>
            <a:ext cx="4721028" cy="1366306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Faint </a:t>
            </a:r>
            <a:r>
              <a:rPr lang="en-US" sz="2400" b="1" err="1">
                <a:solidFill>
                  <a:srgbClr val="002060"/>
                </a:solidFill>
              </a:rPr>
              <a:t>sy'n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cael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cinio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</a:p>
          <a:p>
            <a:pPr algn="ctr"/>
            <a:r>
              <a:rPr lang="en-US" sz="2400" b="1" err="1">
                <a:solidFill>
                  <a:srgbClr val="002060"/>
                </a:solidFill>
              </a:rPr>
              <a:t>ysgol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DC19D9-CBD1-153F-D952-7A7F5DBCDD62}"/>
              </a:ext>
            </a:extLst>
          </p:cNvPr>
          <p:cNvSpPr txBox="1"/>
          <p:nvPr/>
        </p:nvSpPr>
        <p:spPr>
          <a:xfrm>
            <a:off x="2132767" y="171938"/>
            <a:ext cx="8148069" cy="9194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800" b="1">
                <a:solidFill>
                  <a:schemeClr val="bg1"/>
                </a:solidFill>
                <a:latin typeface="Aptos"/>
                <a:cs typeface="Arial"/>
              </a:rPr>
              <a:t>Mae </a:t>
            </a:r>
            <a:r>
              <a:rPr lang="en-US" sz="4800" b="1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8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err="1">
                <a:solidFill>
                  <a:schemeClr val="bg1"/>
                </a:solidFill>
                <a:latin typeface="Aptos"/>
                <a:cs typeface="Arial"/>
              </a:rPr>
              <a:t>amser</a:t>
            </a:r>
            <a:r>
              <a:rPr lang="en-US" sz="48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err="1">
                <a:solidFill>
                  <a:schemeClr val="bg1"/>
                </a:solidFill>
                <a:latin typeface="Aptos"/>
                <a:cs typeface="Arial"/>
              </a:rPr>
              <a:t>cofrestru</a:t>
            </a:r>
            <a:r>
              <a:rPr lang="en-US" sz="4800" b="1">
                <a:solidFill>
                  <a:schemeClr val="bg1"/>
                </a:solidFill>
                <a:latin typeface="Aptos"/>
                <a:cs typeface="Arial"/>
              </a:rPr>
              <a:t>!</a:t>
            </a:r>
          </a:p>
        </p:txBody>
      </p:sp>
      <p:pic>
        <p:nvPicPr>
          <p:cNvPr id="11" name="Picture 10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84534FEF-0B62-69E2-6D09-61720D83424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cartoon of a child wearing glasses&#10;&#10;Description automatically generated">
            <a:extLst>
              <a:ext uri="{FF2B5EF4-FFF2-40B4-BE49-F238E27FC236}">
                <a16:creationId xmlns:a16="http://schemas.microsoft.com/office/drawing/2014/main" id="{25439D1C-2736-0F75-194D-0E6CE0ABF0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619" y="1839816"/>
            <a:ext cx="2850733" cy="4114800"/>
          </a:xfrm>
          <a:prstGeom prst="rect">
            <a:avLst/>
          </a:prstGeom>
        </p:spPr>
      </p:pic>
      <p:pic>
        <p:nvPicPr>
          <p:cNvPr id="9" name="Picture 8" descr="A plate of food and a bowl of soup&#10;&#10;Description automatically generated">
            <a:extLst>
              <a:ext uri="{FF2B5EF4-FFF2-40B4-BE49-F238E27FC236}">
                <a16:creationId xmlns:a16="http://schemas.microsoft.com/office/drawing/2014/main" id="{9917C7CB-6F1B-3660-FA62-B40F52E494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6691" y="3969369"/>
            <a:ext cx="2184530" cy="1550307"/>
          </a:xfrm>
          <a:prstGeom prst="rect">
            <a:avLst/>
          </a:prstGeom>
        </p:spPr>
      </p:pic>
      <p:pic>
        <p:nvPicPr>
          <p:cNvPr id="12" name="Picture 11" descr="A cartoon of a child with pigtails&#10;&#10;Description automatically generated">
            <a:extLst>
              <a:ext uri="{FF2B5EF4-FFF2-40B4-BE49-F238E27FC236}">
                <a16:creationId xmlns:a16="http://schemas.microsoft.com/office/drawing/2014/main" id="{831FCE8D-4F85-F95D-7926-0026ADACDE2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90330" y="3550760"/>
            <a:ext cx="2676612" cy="2403493"/>
          </a:xfrm>
          <a:prstGeom prst="rect">
            <a:avLst/>
          </a:prstGeom>
        </p:spPr>
      </p:pic>
      <p:sp>
        <p:nvSpPr>
          <p:cNvPr id="5" name="Oval Callout 10">
            <a:extLst>
              <a:ext uri="{FF2B5EF4-FFF2-40B4-BE49-F238E27FC236}">
                <a16:creationId xmlns:a16="http://schemas.microsoft.com/office/drawing/2014/main" id="{3FF771AE-3547-CFD8-D795-A31262B587D6}"/>
              </a:ext>
            </a:extLst>
          </p:cNvPr>
          <p:cNvSpPr/>
          <p:nvPr/>
        </p:nvSpPr>
        <p:spPr>
          <a:xfrm flipH="1">
            <a:off x="5835639" y="3056651"/>
            <a:ext cx="3695095" cy="1685577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CF38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>
                <a:solidFill>
                  <a:srgbClr val="002060"/>
                </a:solidFill>
              </a:rPr>
              <a:t>22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sy'n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cael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cinio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ysgol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57931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Callout 10">
            <a:extLst>
              <a:ext uri="{FF2B5EF4-FFF2-40B4-BE49-F238E27FC236}">
                <a16:creationId xmlns:a16="http://schemas.microsoft.com/office/drawing/2014/main" id="{811ED467-F26B-4229-6C7F-99DC31477C89}"/>
              </a:ext>
            </a:extLst>
          </p:cNvPr>
          <p:cNvSpPr/>
          <p:nvPr/>
        </p:nvSpPr>
        <p:spPr>
          <a:xfrm>
            <a:off x="3477270" y="1494338"/>
            <a:ext cx="5306466" cy="1366306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Faint </a:t>
            </a:r>
            <a:r>
              <a:rPr lang="en-US" sz="2400" b="1" err="1">
                <a:solidFill>
                  <a:srgbClr val="002060"/>
                </a:solidFill>
              </a:rPr>
              <a:t>sy'n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cael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brechdanau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DC19D9-CBD1-153F-D952-7A7F5DBCDD62}"/>
              </a:ext>
            </a:extLst>
          </p:cNvPr>
          <p:cNvSpPr txBox="1"/>
          <p:nvPr/>
        </p:nvSpPr>
        <p:spPr>
          <a:xfrm>
            <a:off x="2132767" y="171938"/>
            <a:ext cx="8148069" cy="9194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800" b="1">
                <a:solidFill>
                  <a:schemeClr val="bg1"/>
                </a:solidFill>
                <a:latin typeface="Aptos"/>
                <a:cs typeface="Arial"/>
              </a:rPr>
              <a:t>Mae </a:t>
            </a:r>
            <a:r>
              <a:rPr lang="en-US" sz="4800" b="1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8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err="1">
                <a:solidFill>
                  <a:schemeClr val="bg1"/>
                </a:solidFill>
                <a:latin typeface="Aptos"/>
                <a:cs typeface="Arial"/>
              </a:rPr>
              <a:t>amser</a:t>
            </a:r>
            <a:r>
              <a:rPr lang="en-US" sz="48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err="1">
                <a:solidFill>
                  <a:schemeClr val="bg1"/>
                </a:solidFill>
                <a:latin typeface="Aptos"/>
                <a:cs typeface="Arial"/>
              </a:rPr>
              <a:t>cofrestru</a:t>
            </a:r>
            <a:r>
              <a:rPr lang="en-US" sz="4800" b="1">
                <a:solidFill>
                  <a:schemeClr val="bg1"/>
                </a:solidFill>
                <a:latin typeface="Aptos"/>
                <a:cs typeface="Arial"/>
              </a:rPr>
              <a:t>!</a:t>
            </a:r>
          </a:p>
        </p:txBody>
      </p:sp>
      <p:pic>
        <p:nvPicPr>
          <p:cNvPr id="11" name="Picture 10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84534FEF-0B62-69E2-6D09-61720D83424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cartoon of a child wearing glasses&#10;&#10;Description automatically generated">
            <a:extLst>
              <a:ext uri="{FF2B5EF4-FFF2-40B4-BE49-F238E27FC236}">
                <a16:creationId xmlns:a16="http://schemas.microsoft.com/office/drawing/2014/main" id="{25439D1C-2736-0F75-194D-0E6CE0ABF0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619" y="1839816"/>
            <a:ext cx="2850733" cy="4114800"/>
          </a:xfrm>
          <a:prstGeom prst="rect">
            <a:avLst/>
          </a:prstGeom>
        </p:spPr>
      </p:pic>
      <p:pic>
        <p:nvPicPr>
          <p:cNvPr id="12" name="Picture 11" descr="A cartoon of a child with pigtails&#10;&#10;Description automatically generated">
            <a:extLst>
              <a:ext uri="{FF2B5EF4-FFF2-40B4-BE49-F238E27FC236}">
                <a16:creationId xmlns:a16="http://schemas.microsoft.com/office/drawing/2014/main" id="{831FCE8D-4F85-F95D-7926-0026ADACDE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90330" y="3550760"/>
            <a:ext cx="2676612" cy="2403493"/>
          </a:xfrm>
          <a:prstGeom prst="rect">
            <a:avLst/>
          </a:prstGeom>
        </p:spPr>
      </p:pic>
      <p:sp>
        <p:nvSpPr>
          <p:cNvPr id="5" name="Oval Callout 10">
            <a:extLst>
              <a:ext uri="{FF2B5EF4-FFF2-40B4-BE49-F238E27FC236}">
                <a16:creationId xmlns:a16="http://schemas.microsoft.com/office/drawing/2014/main" id="{3FF771AE-3547-CFD8-D795-A31262B587D6}"/>
              </a:ext>
            </a:extLst>
          </p:cNvPr>
          <p:cNvSpPr/>
          <p:nvPr/>
        </p:nvSpPr>
        <p:spPr>
          <a:xfrm flipH="1">
            <a:off x="5835639" y="3056651"/>
            <a:ext cx="3695095" cy="1685577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CF38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>
                <a:solidFill>
                  <a:srgbClr val="002060"/>
                </a:solidFill>
              </a:rPr>
              <a:t>Pump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sy'n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cael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brechdanau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endParaRPr lang="en-US"/>
          </a:p>
          <a:p>
            <a:pPr algn="ctr"/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.</a:t>
            </a:r>
            <a:endParaRPr lang="en-US"/>
          </a:p>
        </p:txBody>
      </p:sp>
      <p:pic>
        <p:nvPicPr>
          <p:cNvPr id="4" name="Picture 3" descr="A food in a container&#10;&#10;Description automatically generated">
            <a:extLst>
              <a:ext uri="{FF2B5EF4-FFF2-40B4-BE49-F238E27FC236}">
                <a16:creationId xmlns:a16="http://schemas.microsoft.com/office/drawing/2014/main" id="{EEBAC1A8-1172-EBAC-5766-D24CDBEE32A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1205" y="3733082"/>
            <a:ext cx="2362654" cy="2036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648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649585" y="1453137"/>
            <a:ext cx="7019347" cy="13791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Ydy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 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000" b="1">
                <a:latin typeface="Aptos"/>
                <a:cs typeface="Arial"/>
              </a:rPr>
              <a:t> </a:t>
            </a:r>
            <a:r>
              <a:rPr lang="en-US" sz="4000" b="1" err="1">
                <a:solidFill>
                  <a:srgbClr val="FF0000"/>
                </a:solidFill>
                <a:latin typeface="Aptos"/>
                <a:cs typeface="Arial"/>
              </a:rPr>
              <a:t>dd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ydd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 Iau 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heddiw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?</a:t>
            </a:r>
          </a:p>
          <a:p>
            <a:pPr algn="ctr"/>
            <a:endParaRPr lang="en-US" sz="1100" b="1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  <a:p>
            <a:pPr algn="ctr"/>
            <a:r>
              <a:rPr lang="en-US" sz="2400" i="1">
                <a:solidFill>
                  <a:schemeClr val="bg1"/>
                </a:solidFill>
                <a:latin typeface="Aptos"/>
                <a:cs typeface="Arial"/>
              </a:rPr>
              <a:t>Is it Thursday today?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642618" y="4151773"/>
            <a:ext cx="4877934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mae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hi'n</a:t>
            </a:r>
            <a:r>
              <a:rPr lang="en-US" sz="3200">
                <a:latin typeface="Aptos"/>
                <a:cs typeface="Arial"/>
              </a:rPr>
              <a:t> 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  <a:p>
            <a:pPr algn="ctr"/>
            <a:r>
              <a:rPr lang="en-US" sz="3200" b="1" err="1">
                <a:solidFill>
                  <a:srgbClr val="FF0000"/>
                </a:solidFill>
                <a:latin typeface="Aptos"/>
                <a:cs typeface="Arial"/>
              </a:rPr>
              <a:t>dd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ydd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Iau</a:t>
            </a:r>
            <a:r>
              <a:rPr lang="en-US" sz="32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heddiw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6787119" y="2859307"/>
            <a:ext cx="1078663" cy="1283154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4443012" y="2845743"/>
            <a:ext cx="1069136" cy="1296568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59449669-D8B9-5D11-CB71-365AE90260A1}"/>
              </a:ext>
            </a:extLst>
          </p:cNvPr>
          <p:cNvSpPr txBox="1"/>
          <p:nvPr/>
        </p:nvSpPr>
        <p:spPr>
          <a:xfrm>
            <a:off x="6430168" y="4153601"/>
            <a:ext cx="5044720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Aptos"/>
                <a:cs typeface="Arial"/>
              </a:rPr>
              <a:t>Nac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dydy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hi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ddim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3200">
                <a:latin typeface="Aptos"/>
                <a:cs typeface="Arial"/>
              </a:rPr>
              <a:t> </a:t>
            </a:r>
            <a:r>
              <a:rPr lang="en-US" sz="3200" b="1" err="1">
                <a:solidFill>
                  <a:srgbClr val="FF0000"/>
                </a:solidFill>
                <a:latin typeface="Aptos"/>
                <a:cs typeface="Arial"/>
              </a:rPr>
              <a:t>dd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ydd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Iau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heddiw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</p:txBody>
      </p:sp>
      <p:sp>
        <p:nvSpPr>
          <p:cNvPr id="15" name="12-Point Star 9">
            <a:extLst>
              <a:ext uri="{FF2B5EF4-FFF2-40B4-BE49-F238E27FC236}">
                <a16:creationId xmlns:a16="http://schemas.microsoft.com/office/drawing/2014/main" id="{2FAA480B-A328-78FA-B903-E90DCE3AEE88}"/>
              </a:ext>
            </a:extLst>
          </p:cNvPr>
          <p:cNvSpPr/>
          <p:nvPr/>
        </p:nvSpPr>
        <p:spPr>
          <a:xfrm>
            <a:off x="451113" y="242569"/>
            <a:ext cx="6599136" cy="680587"/>
          </a:xfrm>
          <a:prstGeom prst="roundRect">
            <a:avLst/>
          </a:prstGeom>
          <a:solidFill>
            <a:srgbClr val="FCD358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y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cwestiwn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=  '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/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Nac 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yr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ateb</a:t>
            </a:r>
            <a:endParaRPr lang="en-US" sz="2400">
              <a:solidFill>
                <a:srgbClr val="002060"/>
              </a:solidFill>
              <a:latin typeface="Aptos"/>
              <a:cs typeface="Arial"/>
            </a:endParaRPr>
          </a:p>
        </p:txBody>
      </p:sp>
      <p:pic>
        <p:nvPicPr>
          <p:cNvPr id="8" name="Graphic 13" descr="Badge Tick1 with solid fill">
            <a:extLst>
              <a:ext uri="{FF2B5EF4-FFF2-40B4-BE49-F238E27FC236}">
                <a16:creationId xmlns:a16="http://schemas.microsoft.com/office/drawing/2014/main" id="{83060379-234C-8996-F04E-2021946FD2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879" y="3173992"/>
            <a:ext cx="914400" cy="914400"/>
          </a:xfrm>
          <a:prstGeom prst="rect">
            <a:avLst/>
          </a:prstGeom>
        </p:spPr>
      </p:pic>
      <p:pic>
        <p:nvPicPr>
          <p:cNvPr id="10" name="Graphic 12" descr="Badge Cross with solid fill">
            <a:extLst>
              <a:ext uri="{FF2B5EF4-FFF2-40B4-BE49-F238E27FC236}">
                <a16:creationId xmlns:a16="http://schemas.microsoft.com/office/drawing/2014/main" id="{AA59AD60-DF9D-C178-B97A-5B0DE0AACF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562142" y="3172566"/>
            <a:ext cx="914400" cy="914400"/>
          </a:xfrm>
          <a:prstGeom prst="rect">
            <a:avLst/>
          </a:prstGeom>
        </p:spPr>
      </p:pic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07071404-1248-6B0C-41C4-AE4D25B1924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1168549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AB8607-B4BB-F362-6100-5BC302B785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E4D9A901-67C0-4E68-1166-9BD3D3A029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3">
            <a:extLst>
              <a:ext uri="{FF2B5EF4-FFF2-40B4-BE49-F238E27FC236}">
                <a16:creationId xmlns:a16="http://schemas.microsoft.com/office/drawing/2014/main" id="{5B5D233E-CA2E-5290-F743-1C6C5D5979D9}"/>
              </a:ext>
            </a:extLst>
          </p:cNvPr>
          <p:cNvSpPr txBox="1"/>
          <p:nvPr/>
        </p:nvSpPr>
        <p:spPr>
          <a:xfrm>
            <a:off x="2247440" y="268315"/>
            <a:ext cx="7698137" cy="1804749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ctr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chemeClr val="bg1"/>
                </a:solidFill>
              </a:rPr>
              <a:t>Pa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FF0000"/>
                </a:solidFill>
              </a:rPr>
              <a:t>dd</a:t>
            </a:r>
            <a:r>
              <a:rPr lang="en-US" sz="4400" b="1" err="1">
                <a:solidFill>
                  <a:schemeClr val="bg1"/>
                </a:solidFill>
              </a:rPr>
              <a:t>ydd</a:t>
            </a:r>
            <a:r>
              <a:rPr lang="en-US" sz="4400" b="1">
                <a:solidFill>
                  <a:schemeClr val="bg1"/>
                </a:solidFill>
              </a:rPr>
              <a:t> </a:t>
            </a:r>
            <a:r>
              <a:rPr lang="en-US" sz="4400" b="1" err="1">
                <a:solidFill>
                  <a:schemeClr val="bg1"/>
                </a:solidFill>
              </a:rPr>
              <a:t>ydy</a:t>
            </a:r>
            <a:r>
              <a:rPr lang="en-US" sz="4400" b="1">
                <a:solidFill>
                  <a:schemeClr val="bg1"/>
                </a:solidFill>
              </a:rPr>
              <a:t> hi </a:t>
            </a:r>
            <a:r>
              <a:rPr lang="en-US" sz="4400" b="1" err="1">
                <a:solidFill>
                  <a:schemeClr val="bg1"/>
                </a:solidFill>
              </a:rPr>
              <a:t>heddiw</a:t>
            </a:r>
            <a:r>
              <a:rPr lang="en-US" sz="4400" b="1">
                <a:solidFill>
                  <a:schemeClr val="bg1"/>
                </a:solidFill>
              </a:rPr>
              <a:t>?</a:t>
            </a:r>
            <a:endParaRPr lang="en-US" sz="4400" b="1">
              <a:solidFill>
                <a:schemeClr val="bg1"/>
              </a:solidFill>
              <a:cs typeface="Calibri"/>
            </a:endParaRPr>
          </a:p>
          <a:p>
            <a:pPr algn="ctr"/>
            <a:endParaRPr lang="en-US" sz="2800" i="1">
              <a:solidFill>
                <a:schemeClr val="bg1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chemeClr val="bg1"/>
                </a:solidFill>
              </a:rPr>
              <a:t>                   Which / What day is it today? </a:t>
            </a:r>
            <a:r>
              <a:rPr lang="en-US" sz="2800" b="1" i="1">
                <a:solidFill>
                  <a:schemeClr val="bg1"/>
                </a:solidFill>
              </a:rPr>
              <a:t>              </a:t>
            </a:r>
            <a:r>
              <a:rPr lang="en-US" sz="2800" b="1" i="1"/>
              <a:t>      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12-Point Star 6">
            <a:extLst>
              <a:ext uri="{FF2B5EF4-FFF2-40B4-BE49-F238E27FC236}">
                <a16:creationId xmlns:a16="http://schemas.microsoft.com/office/drawing/2014/main" id="{581EDAB9-9B23-E715-C119-ED8AC68BE6CA}"/>
              </a:ext>
            </a:extLst>
          </p:cNvPr>
          <p:cNvSpPr/>
          <p:nvPr/>
        </p:nvSpPr>
        <p:spPr>
          <a:xfrm>
            <a:off x="946663" y="2505202"/>
            <a:ext cx="4638995" cy="3355570"/>
          </a:xfrm>
          <a:prstGeom prst="star12">
            <a:avLst/>
          </a:prstGeom>
          <a:solidFill>
            <a:srgbClr val="FFC000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800" b="1" dirty="0" err="1">
                <a:solidFill>
                  <a:srgbClr val="002060"/>
                </a:solidFill>
              </a:rPr>
              <a:t>Dydd</a:t>
            </a:r>
            <a:r>
              <a:rPr lang="en-US" sz="4800" b="1" dirty="0">
                <a:solidFill>
                  <a:srgbClr val="002060"/>
                </a:solidFill>
              </a:rPr>
              <a:t> </a:t>
            </a:r>
            <a:endParaRPr lang="en-US" sz="48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4800" b="1" dirty="0">
                <a:solidFill>
                  <a:srgbClr val="002060"/>
                </a:solidFill>
              </a:rPr>
              <a:t>Mawrth</a:t>
            </a:r>
            <a:endParaRPr lang="en-US" sz="4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5" name="TextBox 2">
            <a:extLst>
              <a:ext uri="{FF2B5EF4-FFF2-40B4-BE49-F238E27FC236}">
                <a16:creationId xmlns:a16="http://schemas.microsoft.com/office/drawing/2014/main" id="{CB555010-B57C-B437-9E77-A252387CA390}"/>
              </a:ext>
            </a:extLst>
          </p:cNvPr>
          <p:cNvSpPr txBox="1"/>
          <p:nvPr/>
        </p:nvSpPr>
        <p:spPr>
          <a:xfrm>
            <a:off x="5491307" y="3518860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 b="1">
                <a:solidFill>
                  <a:srgbClr val="002060"/>
                </a:solidFill>
              </a:rPr>
              <a:t>    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 hi </a:t>
            </a:r>
            <a:r>
              <a:rPr lang="en-US" sz="6600" b="1" err="1">
                <a:solidFill>
                  <a:srgbClr val="002060"/>
                </a:solidFill>
              </a:rPr>
              <a:t>heddiw</a:t>
            </a:r>
            <a:r>
              <a:rPr lang="en-US" sz="66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15038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649585" y="1453137"/>
            <a:ext cx="7019347" cy="13791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Ydy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 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000" b="1">
                <a:latin typeface="Aptos"/>
                <a:cs typeface="Arial"/>
              </a:rPr>
              <a:t> </a:t>
            </a:r>
            <a:r>
              <a:rPr lang="en-US" sz="4000" b="1" err="1">
                <a:solidFill>
                  <a:srgbClr val="FF0000"/>
                </a:solidFill>
                <a:latin typeface="Aptos"/>
                <a:cs typeface="Arial"/>
              </a:rPr>
              <a:t>f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is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Rhagfyr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?</a:t>
            </a:r>
          </a:p>
          <a:p>
            <a:pPr algn="ctr"/>
            <a:endParaRPr lang="en-US" sz="1100" b="1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  <a:p>
            <a:pPr algn="ctr"/>
            <a:r>
              <a:rPr lang="en-US" sz="2400" i="1">
                <a:solidFill>
                  <a:schemeClr val="bg1"/>
                </a:solidFill>
                <a:latin typeface="Aptos"/>
                <a:cs typeface="Arial"/>
              </a:rPr>
              <a:t>Is it December?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642618" y="4151773"/>
            <a:ext cx="4652314" cy="64698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mae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hi'n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b="1" err="1">
                <a:solidFill>
                  <a:srgbClr val="FF0000"/>
                </a:solidFill>
                <a:latin typeface="Aptos"/>
                <a:cs typeface="Arial"/>
              </a:rPr>
              <a:t>f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is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Rhagfyr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6787119" y="2859307"/>
            <a:ext cx="1078663" cy="1283154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4443012" y="2845743"/>
            <a:ext cx="1069136" cy="1296568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59449669-D8B9-5D11-CB71-365AE90260A1}"/>
              </a:ext>
            </a:extLst>
          </p:cNvPr>
          <p:cNvSpPr txBox="1"/>
          <p:nvPr/>
        </p:nvSpPr>
        <p:spPr>
          <a:xfrm>
            <a:off x="6430168" y="4153601"/>
            <a:ext cx="5044720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Aptos"/>
                <a:cs typeface="Arial"/>
              </a:rPr>
              <a:t>Nac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dydy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hi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ddim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3200">
                <a:latin typeface="Aptos"/>
                <a:cs typeface="Arial"/>
              </a:rPr>
              <a:t> </a:t>
            </a:r>
            <a:r>
              <a:rPr lang="en-US" sz="3200" b="1" err="1">
                <a:solidFill>
                  <a:srgbClr val="FF0000"/>
                </a:solidFill>
                <a:latin typeface="Aptos"/>
                <a:cs typeface="Arial"/>
              </a:rPr>
              <a:t>f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is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Rhagfyr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</p:txBody>
      </p:sp>
      <p:sp>
        <p:nvSpPr>
          <p:cNvPr id="15" name="12-Point Star 9">
            <a:extLst>
              <a:ext uri="{FF2B5EF4-FFF2-40B4-BE49-F238E27FC236}">
                <a16:creationId xmlns:a16="http://schemas.microsoft.com/office/drawing/2014/main" id="{2FAA480B-A328-78FA-B903-E90DCE3AEE88}"/>
              </a:ext>
            </a:extLst>
          </p:cNvPr>
          <p:cNvSpPr/>
          <p:nvPr/>
        </p:nvSpPr>
        <p:spPr>
          <a:xfrm>
            <a:off x="451113" y="242569"/>
            <a:ext cx="6599136" cy="680587"/>
          </a:xfrm>
          <a:prstGeom prst="roundRect">
            <a:avLst/>
          </a:prstGeom>
          <a:solidFill>
            <a:srgbClr val="FCD358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y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cwestiwn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=  '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/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Nac 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yr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ateb</a:t>
            </a:r>
            <a:endParaRPr lang="en-US" sz="2400">
              <a:solidFill>
                <a:srgbClr val="002060"/>
              </a:solidFill>
              <a:latin typeface="Aptos"/>
              <a:cs typeface="Arial"/>
            </a:endParaRPr>
          </a:p>
        </p:txBody>
      </p:sp>
      <p:pic>
        <p:nvPicPr>
          <p:cNvPr id="8" name="Graphic 13" descr="Badge Tick1 with solid fill">
            <a:extLst>
              <a:ext uri="{FF2B5EF4-FFF2-40B4-BE49-F238E27FC236}">
                <a16:creationId xmlns:a16="http://schemas.microsoft.com/office/drawing/2014/main" id="{83060379-234C-8996-F04E-2021946FD2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879" y="3173992"/>
            <a:ext cx="914400" cy="914400"/>
          </a:xfrm>
          <a:prstGeom prst="rect">
            <a:avLst/>
          </a:prstGeom>
        </p:spPr>
      </p:pic>
      <p:pic>
        <p:nvPicPr>
          <p:cNvPr id="10" name="Graphic 12" descr="Badge Cross with solid fill">
            <a:extLst>
              <a:ext uri="{FF2B5EF4-FFF2-40B4-BE49-F238E27FC236}">
                <a16:creationId xmlns:a16="http://schemas.microsoft.com/office/drawing/2014/main" id="{AA59AD60-DF9D-C178-B97A-5B0DE0AACF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562142" y="3172566"/>
            <a:ext cx="914400" cy="914400"/>
          </a:xfrm>
          <a:prstGeom prst="rect">
            <a:avLst/>
          </a:prstGeom>
        </p:spPr>
      </p:pic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07071404-1248-6B0C-41C4-AE4D25B1924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884986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3720F2-670B-DBA8-CC23-8D334DFE6A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FB420C9-142C-725A-C346-5B0948BEF7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3">
            <a:extLst>
              <a:ext uri="{FF2B5EF4-FFF2-40B4-BE49-F238E27FC236}">
                <a16:creationId xmlns:a16="http://schemas.microsoft.com/office/drawing/2014/main" id="{B2FA139D-B817-1408-2456-A399E77BEE3B}"/>
              </a:ext>
            </a:extLst>
          </p:cNvPr>
          <p:cNvSpPr txBox="1"/>
          <p:nvPr/>
        </p:nvSpPr>
        <p:spPr>
          <a:xfrm>
            <a:off x="2247440" y="268315"/>
            <a:ext cx="7698137" cy="1804749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ctr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chemeClr val="bg1"/>
                </a:solidFill>
              </a:rPr>
              <a:t>Pa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FF0000"/>
                </a:solidFill>
              </a:rPr>
              <a:t>f</a:t>
            </a:r>
            <a:r>
              <a:rPr lang="en-US" sz="4400" b="1" err="1">
                <a:solidFill>
                  <a:schemeClr val="bg1"/>
                </a:solidFill>
              </a:rPr>
              <a:t>is</a:t>
            </a:r>
            <a:r>
              <a:rPr lang="en-US" sz="4400" b="1">
                <a:solidFill>
                  <a:schemeClr val="bg1"/>
                </a:solidFill>
              </a:rPr>
              <a:t> </a:t>
            </a:r>
            <a:r>
              <a:rPr lang="en-US" sz="4400" b="1" err="1">
                <a:solidFill>
                  <a:schemeClr val="bg1"/>
                </a:solidFill>
              </a:rPr>
              <a:t>ydy</a:t>
            </a:r>
            <a:r>
              <a:rPr lang="en-US" sz="4400" b="1">
                <a:solidFill>
                  <a:schemeClr val="bg1"/>
                </a:solidFill>
              </a:rPr>
              <a:t> hi?</a:t>
            </a:r>
            <a:endParaRPr lang="en-US" sz="4400" b="1">
              <a:solidFill>
                <a:schemeClr val="bg1"/>
              </a:solidFill>
              <a:cs typeface="Calibri"/>
            </a:endParaRPr>
          </a:p>
          <a:p>
            <a:pPr algn="ctr"/>
            <a:endParaRPr lang="en-US" sz="2800" i="1">
              <a:solidFill>
                <a:schemeClr val="bg1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chemeClr val="bg1"/>
                </a:solidFill>
              </a:rPr>
              <a:t>                   Which / What month is it? </a:t>
            </a:r>
            <a:r>
              <a:rPr lang="en-US" sz="2800" b="1" i="1">
                <a:solidFill>
                  <a:schemeClr val="bg1"/>
                </a:solidFill>
              </a:rPr>
              <a:t>              </a:t>
            </a:r>
            <a:r>
              <a:rPr lang="en-US" sz="2800" b="1" i="1"/>
              <a:t>      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12-Point Star 6">
            <a:extLst>
              <a:ext uri="{FF2B5EF4-FFF2-40B4-BE49-F238E27FC236}">
                <a16:creationId xmlns:a16="http://schemas.microsoft.com/office/drawing/2014/main" id="{A65DA523-EBBA-7392-BC66-C651B8FE6D20}"/>
              </a:ext>
            </a:extLst>
          </p:cNvPr>
          <p:cNvSpPr/>
          <p:nvPr/>
        </p:nvSpPr>
        <p:spPr>
          <a:xfrm>
            <a:off x="3584795" y="2493852"/>
            <a:ext cx="5038732" cy="3355570"/>
          </a:xfrm>
          <a:prstGeom prst="star12">
            <a:avLst/>
          </a:prstGeom>
          <a:solidFill>
            <a:srgbClr val="FFC000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 err="1">
                <a:solidFill>
                  <a:srgbClr val="002060"/>
                </a:solidFill>
                <a:cs typeface="Calibri"/>
              </a:rPr>
              <a:t>Tachwedd</a:t>
            </a:r>
            <a:endParaRPr lang="en-US" sz="40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5" name="TextBox 2">
            <a:extLst>
              <a:ext uri="{FF2B5EF4-FFF2-40B4-BE49-F238E27FC236}">
                <a16:creationId xmlns:a16="http://schemas.microsoft.com/office/drawing/2014/main" id="{E1B35B1C-B65F-3592-95A6-4FD955020423}"/>
              </a:ext>
            </a:extLst>
          </p:cNvPr>
          <p:cNvSpPr txBox="1"/>
          <p:nvPr/>
        </p:nvSpPr>
        <p:spPr>
          <a:xfrm>
            <a:off x="8625" y="3323713"/>
            <a:ext cx="12178483" cy="14465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 b="1" dirty="0">
                <a:solidFill>
                  <a:srgbClr val="002060"/>
                </a:solidFill>
              </a:rPr>
              <a:t>           Mis             </a:t>
            </a:r>
            <a:r>
              <a:rPr lang="en-US" sz="8800" b="1" dirty="0">
                <a:solidFill>
                  <a:srgbClr val="002060"/>
                </a:solidFill>
              </a:rPr>
              <a:t>           </a:t>
            </a:r>
            <a:r>
              <a:rPr lang="en-US" sz="6600" b="1" dirty="0">
                <a:solidFill>
                  <a:srgbClr val="002060"/>
                </a:solidFill>
              </a:rPr>
              <a:t>     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 dirty="0">
                <a:solidFill>
                  <a:srgbClr val="002060"/>
                </a:solidFill>
              </a:rPr>
              <a:t> hi.</a:t>
            </a:r>
          </a:p>
        </p:txBody>
      </p:sp>
    </p:spTree>
    <p:extLst>
      <p:ext uri="{BB962C8B-B14F-4D97-AF65-F5344CB8AC3E}">
        <p14:creationId xmlns:p14="http://schemas.microsoft.com/office/powerpoint/2010/main" val="3087630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E3AE8473-9BC3-238E-605C-ED725F9F1A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268315"/>
            <a:ext cx="7698137" cy="1804749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ctr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chemeClr val="bg1"/>
                </a:solidFill>
              </a:rPr>
              <a:t>Pa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FF0000"/>
                </a:solidFill>
              </a:rPr>
              <a:t>d</a:t>
            </a:r>
            <a:r>
              <a:rPr lang="en-US" sz="4400" b="1" err="1">
                <a:solidFill>
                  <a:schemeClr val="bg1"/>
                </a:solidFill>
              </a:rPr>
              <a:t>ymor</a:t>
            </a:r>
            <a:r>
              <a:rPr lang="en-US" sz="4400" b="1">
                <a:solidFill>
                  <a:schemeClr val="bg1"/>
                </a:solidFill>
              </a:rPr>
              <a:t> </a:t>
            </a:r>
            <a:r>
              <a:rPr lang="en-US" sz="4400" b="1" err="1">
                <a:solidFill>
                  <a:schemeClr val="bg1"/>
                </a:solidFill>
              </a:rPr>
              <a:t>ydy</a:t>
            </a:r>
            <a:r>
              <a:rPr lang="en-US" sz="4400" b="1">
                <a:solidFill>
                  <a:schemeClr val="bg1"/>
                </a:solidFill>
              </a:rPr>
              <a:t> hi?</a:t>
            </a:r>
            <a:endParaRPr lang="en-US" sz="4400" b="1">
              <a:solidFill>
                <a:schemeClr val="bg1"/>
              </a:solidFill>
              <a:cs typeface="Calibri"/>
            </a:endParaRPr>
          </a:p>
          <a:p>
            <a:pPr algn="ctr"/>
            <a:endParaRPr lang="en-US" sz="2800" i="1">
              <a:solidFill>
                <a:schemeClr val="bg1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chemeClr val="bg1"/>
                </a:solidFill>
              </a:rPr>
              <a:t>                   Which / What season is it? </a:t>
            </a:r>
            <a:r>
              <a:rPr lang="en-US" sz="2800" b="1" i="1">
                <a:solidFill>
                  <a:schemeClr val="bg1"/>
                </a:solidFill>
              </a:rPr>
              <a:t>              </a:t>
            </a:r>
            <a:r>
              <a:rPr lang="en-US" sz="2800" b="1" i="1"/>
              <a:t>      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2245380" y="2509485"/>
            <a:ext cx="4638995" cy="3355570"/>
          </a:xfrm>
          <a:prstGeom prst="star12">
            <a:avLst/>
          </a:prstGeom>
          <a:solidFill>
            <a:srgbClr val="FFC000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5400" b="1" dirty="0">
                <a:solidFill>
                  <a:srgbClr val="002060"/>
                </a:solidFill>
                <a:cs typeface="Calibri"/>
              </a:rPr>
              <a:t>Hydref</a:t>
            </a:r>
          </a:p>
        </p:txBody>
      </p:sp>
      <p:sp>
        <p:nvSpPr>
          <p:cNvPr id="5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5453306" y="3562104"/>
            <a:ext cx="5784495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 b="1">
                <a:solidFill>
                  <a:srgbClr val="002060"/>
                </a:solidFill>
              </a:rPr>
              <a:t>            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 hi.</a:t>
            </a:r>
          </a:p>
        </p:txBody>
      </p:sp>
    </p:spTree>
    <p:extLst>
      <p:ext uri="{BB962C8B-B14F-4D97-AF65-F5344CB8AC3E}">
        <p14:creationId xmlns:p14="http://schemas.microsoft.com/office/powerpoint/2010/main" val="2462808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5955D86-B99A-4646-A6AD-A388B8B9A77A}"/>
              </a:ext>
            </a:extLst>
          </p:cNvPr>
          <p:cNvSpPr txBox="1"/>
          <p:nvPr/>
        </p:nvSpPr>
        <p:spPr>
          <a:xfrm>
            <a:off x="240378" y="1162929"/>
            <a:ext cx="2671271" cy="3349050"/>
          </a:xfrm>
          <a:prstGeom prst="roundRect">
            <a:avLst/>
          </a:prstGeom>
          <a:solidFill>
            <a:srgbClr val="FFC000"/>
          </a:solidFill>
          <a:ln w="28575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sz="2800">
                <a:latin typeface="Arial"/>
                <a:cs typeface="Arial"/>
              </a:rPr>
              <a:t> </a:t>
            </a:r>
            <a:r>
              <a:rPr lang="cy-GB" sz="2800">
                <a:solidFill>
                  <a:srgbClr val="002060"/>
                </a:solidFill>
                <a:latin typeface="Aptos"/>
                <a:cs typeface="Arial"/>
              </a:rPr>
              <a:t>Dydd Sul</a:t>
            </a:r>
          </a:p>
          <a:p>
            <a:r>
              <a:rPr lang="cy-GB" sz="2800">
                <a:solidFill>
                  <a:srgbClr val="002060"/>
                </a:solidFill>
                <a:latin typeface="Aptos"/>
                <a:cs typeface="Arial"/>
              </a:rPr>
              <a:t> Dydd Llun</a:t>
            </a:r>
          </a:p>
          <a:p>
            <a:r>
              <a:rPr lang="cy-GB" sz="2800">
                <a:solidFill>
                  <a:srgbClr val="002060"/>
                </a:solidFill>
                <a:latin typeface="Aptos"/>
                <a:cs typeface="Arial"/>
              </a:rPr>
              <a:t> Dydd Mawrth</a:t>
            </a:r>
          </a:p>
          <a:p>
            <a:r>
              <a:rPr lang="cy-GB" sz="2800">
                <a:solidFill>
                  <a:srgbClr val="002060"/>
                </a:solidFill>
                <a:latin typeface="Aptos"/>
                <a:cs typeface="Arial"/>
              </a:rPr>
              <a:t> Dydd Mercher</a:t>
            </a:r>
          </a:p>
          <a:p>
            <a:r>
              <a:rPr lang="cy-GB" sz="2800">
                <a:solidFill>
                  <a:srgbClr val="002060"/>
                </a:solidFill>
                <a:latin typeface="Aptos"/>
                <a:cs typeface="Arial"/>
              </a:rPr>
              <a:t> Dydd Iau</a:t>
            </a:r>
          </a:p>
          <a:p>
            <a:r>
              <a:rPr lang="cy-GB" sz="2800">
                <a:solidFill>
                  <a:srgbClr val="002060"/>
                </a:solidFill>
                <a:latin typeface="Aptos"/>
                <a:cs typeface="Arial"/>
              </a:rPr>
              <a:t> Dydd Gwener</a:t>
            </a:r>
          </a:p>
          <a:p>
            <a:r>
              <a:rPr lang="cy-GB" sz="2800">
                <a:solidFill>
                  <a:srgbClr val="002060"/>
                </a:solidFill>
                <a:latin typeface="Aptos"/>
                <a:cs typeface="Arial"/>
              </a:rPr>
              <a:t> Dydd Sadwrn</a:t>
            </a:r>
            <a:endParaRPr lang="cy-GB" sz="1400">
              <a:solidFill>
                <a:srgbClr val="002060"/>
              </a:solidFill>
              <a:latin typeface="Aptos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B4382DB-AE4F-F64F-A7A6-DD6E90D98C12}"/>
              </a:ext>
            </a:extLst>
          </p:cNvPr>
          <p:cNvSpPr txBox="1"/>
          <p:nvPr/>
        </p:nvSpPr>
        <p:spPr>
          <a:xfrm>
            <a:off x="3049880" y="1162929"/>
            <a:ext cx="2035532" cy="4763274"/>
          </a:xfrm>
          <a:prstGeom prst="roundRect">
            <a:avLst/>
          </a:prstGeom>
          <a:solidFill>
            <a:srgbClr val="FFC000"/>
          </a:solidFill>
          <a:ln w="28575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sz="2800">
                <a:latin typeface="Arial"/>
                <a:cs typeface="Arial"/>
              </a:rPr>
              <a:t> </a:t>
            </a:r>
            <a:r>
              <a:rPr lang="cy-GB" sz="2400">
                <a:solidFill>
                  <a:srgbClr val="002060"/>
                </a:solidFill>
                <a:latin typeface="Aptos"/>
                <a:cs typeface="Arial"/>
              </a:rPr>
              <a:t>Ionawr</a:t>
            </a:r>
          </a:p>
          <a:p>
            <a:r>
              <a:rPr lang="cy-GB" sz="2400">
                <a:solidFill>
                  <a:srgbClr val="002060"/>
                </a:solidFill>
                <a:latin typeface="Aptos"/>
                <a:cs typeface="Arial"/>
              </a:rPr>
              <a:t> Chwefror</a:t>
            </a:r>
          </a:p>
          <a:p>
            <a:r>
              <a:rPr lang="cy-GB" sz="2400">
                <a:solidFill>
                  <a:srgbClr val="002060"/>
                </a:solidFill>
                <a:latin typeface="Aptos"/>
                <a:cs typeface="Arial"/>
              </a:rPr>
              <a:t> Mawrth</a:t>
            </a:r>
          </a:p>
          <a:p>
            <a:r>
              <a:rPr lang="cy-GB" sz="2400">
                <a:solidFill>
                  <a:srgbClr val="002060"/>
                </a:solidFill>
                <a:latin typeface="Aptos"/>
                <a:cs typeface="Arial"/>
              </a:rPr>
              <a:t> Ebrill</a:t>
            </a:r>
          </a:p>
          <a:p>
            <a:r>
              <a:rPr lang="cy-GB" sz="2400">
                <a:solidFill>
                  <a:srgbClr val="002060"/>
                </a:solidFill>
                <a:latin typeface="Aptos"/>
                <a:cs typeface="Arial"/>
              </a:rPr>
              <a:t> Mai</a:t>
            </a:r>
          </a:p>
          <a:p>
            <a:r>
              <a:rPr lang="cy-GB" sz="2400">
                <a:solidFill>
                  <a:srgbClr val="002060"/>
                </a:solidFill>
                <a:latin typeface="Aptos"/>
                <a:cs typeface="Arial"/>
              </a:rPr>
              <a:t> Mehefin</a:t>
            </a:r>
          </a:p>
          <a:p>
            <a:r>
              <a:rPr lang="cy-GB" sz="2400">
                <a:solidFill>
                  <a:srgbClr val="002060"/>
                </a:solidFill>
                <a:latin typeface="Aptos"/>
                <a:cs typeface="Arial"/>
              </a:rPr>
              <a:t> Gorffennaf</a:t>
            </a:r>
          </a:p>
          <a:p>
            <a:r>
              <a:rPr lang="cy-GB" sz="2400">
                <a:solidFill>
                  <a:srgbClr val="002060"/>
                </a:solidFill>
                <a:latin typeface="Aptos"/>
                <a:cs typeface="Arial"/>
              </a:rPr>
              <a:t> Awst</a:t>
            </a:r>
          </a:p>
          <a:p>
            <a:r>
              <a:rPr lang="cy-GB" sz="2400">
                <a:solidFill>
                  <a:srgbClr val="002060"/>
                </a:solidFill>
                <a:latin typeface="Aptos"/>
                <a:cs typeface="Arial"/>
              </a:rPr>
              <a:t> Medi</a:t>
            </a:r>
          </a:p>
          <a:p>
            <a:r>
              <a:rPr lang="cy-GB" sz="2400">
                <a:solidFill>
                  <a:srgbClr val="002060"/>
                </a:solidFill>
                <a:latin typeface="Aptos"/>
                <a:cs typeface="Arial"/>
              </a:rPr>
              <a:t> Hydref</a:t>
            </a:r>
          </a:p>
          <a:p>
            <a:r>
              <a:rPr lang="cy-GB" sz="2400">
                <a:solidFill>
                  <a:srgbClr val="002060"/>
                </a:solidFill>
                <a:latin typeface="Aptos"/>
                <a:cs typeface="Arial"/>
              </a:rPr>
              <a:t> Tachwedd</a:t>
            </a:r>
          </a:p>
          <a:p>
            <a:r>
              <a:rPr lang="cy-GB" sz="2400">
                <a:solidFill>
                  <a:srgbClr val="002060"/>
                </a:solidFill>
                <a:latin typeface="Aptos"/>
                <a:cs typeface="Arial"/>
              </a:rPr>
              <a:t> Rhagfyr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0A0616A-4862-E94D-BA1F-256DC5BE2E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16" r="2666"/>
          <a:stretch/>
        </p:blipFill>
        <p:spPr>
          <a:xfrm>
            <a:off x="5633356" y="4390925"/>
            <a:ext cx="6123215" cy="153395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9568FBD-2D34-0F4E-AA0A-4F5119212369}"/>
              </a:ext>
            </a:extLst>
          </p:cNvPr>
          <p:cNvSpPr txBox="1"/>
          <p:nvPr/>
        </p:nvSpPr>
        <p:spPr>
          <a:xfrm>
            <a:off x="5775580" y="4678718"/>
            <a:ext cx="5863424" cy="95410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800" b="1">
                <a:solidFill>
                  <a:srgbClr val="002060"/>
                </a:solidFill>
                <a:latin typeface="Aptos"/>
                <a:ea typeface="Noteworthy Light" panose="02000400000000000000" pitchFamily="2" charset="77"/>
                <a:cs typeface="Apple Chancery"/>
              </a:rPr>
              <a:t>Dydd Mawrth, </a:t>
            </a:r>
          </a:p>
          <a:p>
            <a:pPr algn="ctr"/>
            <a:r>
              <a:rPr lang="cy-GB" sz="2800" b="1">
                <a:solidFill>
                  <a:srgbClr val="002060"/>
                </a:solidFill>
                <a:latin typeface="Aptos"/>
              </a:rPr>
              <a:t>Tachwedd y deunawfed.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39BCD1-3617-CD6D-3AD9-507460C446CD}"/>
              </a:ext>
            </a:extLst>
          </p:cNvPr>
          <p:cNvSpPr txBox="1"/>
          <p:nvPr/>
        </p:nvSpPr>
        <p:spPr>
          <a:xfrm>
            <a:off x="2448718" y="209109"/>
            <a:ext cx="7636971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chemeClr val="bg1"/>
                </a:solidFill>
                <a:latin typeface="Aptos"/>
                <a:cs typeface="Arial"/>
              </a:rPr>
              <a:t>Beth </a:t>
            </a:r>
            <a:r>
              <a:rPr lang="en-US" sz="4400" b="1" err="1">
                <a:solidFill>
                  <a:schemeClr val="bg1"/>
                </a:solidFill>
                <a:latin typeface="Aptos"/>
                <a:cs typeface="Arial"/>
              </a:rPr>
              <a:t>ydy'r</a:t>
            </a:r>
            <a:r>
              <a:rPr lang="en-US" sz="44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400" b="1" err="1">
                <a:solidFill>
                  <a:schemeClr val="bg1"/>
                </a:solidFill>
                <a:latin typeface="Aptos"/>
                <a:cs typeface="Arial"/>
              </a:rPr>
              <a:t>dyddiad</a:t>
            </a:r>
            <a:r>
              <a:rPr lang="en-US" sz="44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400" b="1" err="1">
                <a:solidFill>
                  <a:schemeClr val="bg1"/>
                </a:solidFill>
                <a:latin typeface="Aptos"/>
                <a:cs typeface="Arial"/>
              </a:rPr>
              <a:t>heddiw</a:t>
            </a:r>
            <a:r>
              <a:rPr lang="en-US" sz="4400" b="1">
                <a:solidFill>
                  <a:schemeClr val="bg1"/>
                </a:solidFill>
                <a:latin typeface="Aptos"/>
                <a:cs typeface="Arial"/>
              </a:rPr>
              <a:t>?</a:t>
            </a:r>
            <a:endParaRPr lang="en-US" sz="4400" i="1">
              <a:solidFill>
                <a:schemeClr val="bg1"/>
              </a:solidFill>
              <a:latin typeface="Aptos"/>
              <a:cs typeface="Arial"/>
            </a:endParaRPr>
          </a:p>
        </p:txBody>
      </p:sp>
      <p:pic>
        <p:nvPicPr>
          <p:cNvPr id="1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836B8AFB-B399-CC98-A3F9-786121448BA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6" name="Picture 15" descr="A white squares with black and red text&#10;&#10;Description automatically generated">
            <a:extLst>
              <a:ext uri="{FF2B5EF4-FFF2-40B4-BE49-F238E27FC236}">
                <a16:creationId xmlns:a16="http://schemas.microsoft.com/office/drawing/2014/main" id="{10235004-443E-1C30-B9C6-B9EC995DD5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59244" y="1264233"/>
            <a:ext cx="6096000" cy="2935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22478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518E28-8B2E-D976-DA99-AC20EDAC3D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0F04B8E7-C15B-B1C8-EE3C-3DAA1B25817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FFDF8A3-1740-59E9-5E9D-C4BBE1521B9F}"/>
              </a:ext>
            </a:extLst>
          </p:cNvPr>
          <p:cNvSpPr/>
          <p:nvPr/>
        </p:nvSpPr>
        <p:spPr>
          <a:xfrm>
            <a:off x="2490438" y="1716395"/>
            <a:ext cx="7211121" cy="302910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400" b="1" dirty="0" err="1"/>
              <a:t>Adolygu</a:t>
            </a:r>
            <a:r>
              <a:rPr lang="en-US" sz="4400" b="1" dirty="0"/>
              <a:t>: Y </a:t>
            </a:r>
            <a:r>
              <a:rPr lang="en-US" sz="4400" b="1" dirty="0" err="1"/>
              <a:t>Tywydd</a:t>
            </a:r>
            <a:endParaRPr lang="en-US" sz="4400" b="1" dirty="0"/>
          </a:p>
          <a:p>
            <a:pPr algn="ctr"/>
            <a:endParaRPr lang="en-US" sz="2400" i="1" dirty="0"/>
          </a:p>
          <a:p>
            <a:pPr algn="ctr"/>
            <a:r>
              <a:rPr lang="en-US" sz="2400" i="1" dirty="0"/>
              <a:t>Revision: The Weather</a:t>
            </a:r>
          </a:p>
        </p:txBody>
      </p:sp>
      <p:pic>
        <p:nvPicPr>
          <p:cNvPr id="14" name="Picture 13" descr="A pink and white logo&#10;&#10;Description automatically generated">
            <a:extLst>
              <a:ext uri="{FF2B5EF4-FFF2-40B4-BE49-F238E27FC236}">
                <a16:creationId xmlns:a16="http://schemas.microsoft.com/office/drawing/2014/main" id="{4E59FBEF-BBFF-C429-D94F-8BE44D0752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253" y="188326"/>
            <a:ext cx="2667000" cy="9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4694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9D0B152-02AD-5764-65C5-3C0CE50D86FD}"/>
              </a:ext>
            </a:extLst>
          </p:cNvPr>
          <p:cNvSpPr txBox="1"/>
          <p:nvPr/>
        </p:nvSpPr>
        <p:spPr>
          <a:xfrm>
            <a:off x="4013200" y="528903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>
                <a:hlinkClick r:id="rId2"/>
              </a:rPr>
              <a:t>https://wordwall.net/resource/102981912</a:t>
            </a:r>
            <a:endParaRPr lang="cy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68A7AD-D1CF-EF8B-C265-38E323A0FF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703" y="558800"/>
            <a:ext cx="10752593" cy="445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97716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568926" y="1627774"/>
            <a:ext cx="5837960" cy="46527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Sut </a:t>
            </a:r>
            <a:r>
              <a:rPr lang="en-GB" sz="2800" b="1" dirty="0" err="1">
                <a:solidFill>
                  <a:srgbClr val="002060"/>
                </a:solidFill>
                <a:latin typeface="Arial"/>
                <a:cs typeface="Arial"/>
              </a:rPr>
              <a:t>mae</a:t>
            </a:r>
            <a:r>
              <a:rPr lang="en-GB" sz="2800" dirty="0" err="1">
                <a:solidFill>
                  <a:srgbClr val="002060"/>
                </a:solidFill>
                <a:latin typeface="Arial"/>
                <a:cs typeface="Arial"/>
              </a:rPr>
              <a:t>’r</a:t>
            </a: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/>
                <a:cs typeface="Arial"/>
              </a:rPr>
              <a:t>tywydd</a:t>
            </a: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/>
                <a:cs typeface="Arial"/>
              </a:rPr>
              <a:t>heddiw</a:t>
            </a: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?</a:t>
            </a:r>
          </a:p>
          <a:p>
            <a:pPr marL="0" indent="0">
              <a:buNone/>
            </a:pPr>
            <a:r>
              <a:rPr lang="en-GB" sz="2800" b="1" dirty="0">
                <a:solidFill>
                  <a:srgbClr val="002060"/>
                </a:solidFill>
                <a:latin typeface="Arial"/>
                <a:cs typeface="Arial"/>
              </a:rPr>
              <a:t>Mae</a:t>
            </a: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/>
                <a:cs typeface="Arial"/>
              </a:rPr>
              <a:t>hi’n</a:t>
            </a: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GB" sz="2800" dirty="0" err="1">
                <a:latin typeface="Arial"/>
                <a:cs typeface="Arial"/>
              </a:rPr>
              <a:t>heulog</a:t>
            </a:r>
            <a:r>
              <a:rPr lang="en-GB" sz="2800" dirty="0">
                <a:latin typeface="Arial"/>
                <a:cs typeface="Arial"/>
              </a:rPr>
              <a:t>.</a:t>
            </a:r>
          </a:p>
          <a:p>
            <a:pPr marL="0" indent="0">
              <a:buNone/>
            </a:pPr>
            <a:endParaRPr lang="en-GB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Sut </a:t>
            </a:r>
            <a:r>
              <a:rPr lang="en-GB" sz="2800" b="1" dirty="0" err="1">
                <a:solidFill>
                  <a:srgbClr val="002060"/>
                </a:solidFill>
                <a:latin typeface="Arial"/>
                <a:cs typeface="Arial"/>
              </a:rPr>
              <a:t>oedd</a:t>
            </a: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 y </a:t>
            </a:r>
            <a:r>
              <a:rPr lang="en-GB" sz="2800" dirty="0" err="1">
                <a:solidFill>
                  <a:srgbClr val="002060"/>
                </a:solidFill>
                <a:latin typeface="Arial"/>
                <a:cs typeface="Arial"/>
              </a:rPr>
              <a:t>tywydd</a:t>
            </a: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/>
                <a:cs typeface="Arial"/>
              </a:rPr>
              <a:t>ddoe</a:t>
            </a: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?</a:t>
            </a:r>
          </a:p>
          <a:p>
            <a:pPr marL="0" indent="0">
              <a:buNone/>
            </a:pPr>
            <a:r>
              <a:rPr lang="en-GB" sz="2800" b="1" dirty="0" err="1">
                <a:solidFill>
                  <a:srgbClr val="002060"/>
                </a:solidFill>
                <a:latin typeface="Arial"/>
                <a:cs typeface="Arial"/>
              </a:rPr>
              <a:t>Roedd</a:t>
            </a: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/>
                <a:cs typeface="Arial"/>
              </a:rPr>
              <a:t>hi’n</a:t>
            </a: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/>
                <a:cs typeface="Arial"/>
              </a:rPr>
              <a:t>braf</a:t>
            </a: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.</a:t>
            </a:r>
          </a:p>
          <a:p>
            <a:pPr marL="0" indent="0">
              <a:buNone/>
            </a:pPr>
            <a:endParaRPr lang="en-GB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Sut </a:t>
            </a:r>
            <a:r>
              <a:rPr lang="en-GB" sz="2800" b="1" dirty="0" err="1">
                <a:solidFill>
                  <a:srgbClr val="002060"/>
                </a:solidFill>
                <a:latin typeface="Arial"/>
                <a:cs typeface="Arial"/>
              </a:rPr>
              <a:t>bydd</a:t>
            </a: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 y </a:t>
            </a:r>
            <a:r>
              <a:rPr lang="en-GB" sz="2800" dirty="0" err="1">
                <a:solidFill>
                  <a:srgbClr val="002060"/>
                </a:solidFill>
                <a:latin typeface="Arial"/>
                <a:cs typeface="Arial"/>
              </a:rPr>
              <a:t>tywydd</a:t>
            </a: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/>
                <a:cs typeface="Arial"/>
              </a:rPr>
              <a:t>yfory</a:t>
            </a: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?</a:t>
            </a:r>
          </a:p>
          <a:p>
            <a:pPr marL="0" indent="0">
              <a:buNone/>
            </a:pPr>
            <a:r>
              <a:rPr lang="en-GB" sz="2800" b="1" dirty="0" err="1">
                <a:solidFill>
                  <a:srgbClr val="002060"/>
                </a:solidFill>
                <a:latin typeface="Arial"/>
                <a:cs typeface="Arial"/>
              </a:rPr>
              <a:t>Bydd</a:t>
            </a: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/>
                <a:cs typeface="Arial"/>
              </a:rPr>
              <a:t>hi’n</a:t>
            </a: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/>
                <a:cs typeface="Arial"/>
              </a:rPr>
              <a:t>bwrw</a:t>
            </a:r>
            <a:r>
              <a:rPr lang="en-GB" sz="2800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Arial"/>
                <a:cs typeface="Arial"/>
              </a:rPr>
              <a:t>eira</a:t>
            </a:r>
            <a:r>
              <a:rPr lang="en-GB" dirty="0">
                <a:solidFill>
                  <a:srgbClr val="002060"/>
                </a:solidFill>
                <a:latin typeface="Arial"/>
                <a:cs typeface="Arial"/>
              </a:rPr>
              <a:t>.</a:t>
            </a:r>
            <a:endParaRPr lang="en-GB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12A96F-6534-5441-B32F-08A47B29E6B2}"/>
              </a:ext>
            </a:extLst>
          </p:cNvPr>
          <p:cNvSpPr txBox="1"/>
          <p:nvPr/>
        </p:nvSpPr>
        <p:spPr>
          <a:xfrm>
            <a:off x="7291473" y="1629508"/>
            <a:ext cx="2836985" cy="1123712"/>
          </a:xfrm>
          <a:prstGeom prst="roundRect">
            <a:avLst/>
          </a:prstGeom>
          <a:solidFill>
            <a:srgbClr val="FFC000"/>
          </a:solidFill>
          <a:ln w="381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 dirty="0">
                <a:solidFill>
                  <a:srgbClr val="002060"/>
                </a:solidFill>
                <a:latin typeface="Arial"/>
                <a:cs typeface="Arial"/>
              </a:rPr>
              <a:t>Amser </a:t>
            </a:r>
            <a:r>
              <a:rPr lang="en-US" sz="2400" b="1" err="1">
                <a:solidFill>
                  <a:srgbClr val="002060"/>
                </a:solidFill>
                <a:latin typeface="Arial"/>
                <a:cs typeface="Arial"/>
              </a:rPr>
              <a:t>Presennol</a:t>
            </a:r>
            <a:endParaRPr lang="en-US" sz="2400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1200" i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  <a:latin typeface="Arial"/>
                <a:cs typeface="Arial"/>
              </a:rPr>
              <a:t>Present Tense</a:t>
            </a:r>
            <a:endParaRPr lang="en-US" sz="2400" i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FF736A-6EA4-364F-8CE2-9E504A5F9109}"/>
              </a:ext>
            </a:extLst>
          </p:cNvPr>
          <p:cNvSpPr txBox="1"/>
          <p:nvPr/>
        </p:nvSpPr>
        <p:spPr>
          <a:xfrm>
            <a:off x="7291473" y="3192682"/>
            <a:ext cx="3011521" cy="1123712"/>
          </a:xfrm>
          <a:prstGeom prst="roundRect">
            <a:avLst/>
          </a:prstGeom>
          <a:solidFill>
            <a:srgbClr val="FFC000"/>
          </a:solidFill>
          <a:ln w="381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 dirty="0">
                <a:solidFill>
                  <a:srgbClr val="002060"/>
                </a:solidFill>
                <a:latin typeface="Arial"/>
                <a:cs typeface="Arial"/>
              </a:rPr>
              <a:t>Amser Gorffennol</a:t>
            </a:r>
            <a:endParaRPr lang="en-US" sz="2400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1200" i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  <a:latin typeface="Arial"/>
                <a:cs typeface="Arial"/>
              </a:rPr>
              <a:t>Past tense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17761C-E341-9540-B863-C8AA56CEBF55}"/>
              </a:ext>
            </a:extLst>
          </p:cNvPr>
          <p:cNvSpPr txBox="1"/>
          <p:nvPr/>
        </p:nvSpPr>
        <p:spPr>
          <a:xfrm>
            <a:off x="7291473" y="4734333"/>
            <a:ext cx="2836985" cy="1123712"/>
          </a:xfrm>
          <a:prstGeom prst="roundRect">
            <a:avLst/>
          </a:prstGeom>
          <a:solidFill>
            <a:srgbClr val="FFC000"/>
          </a:solidFill>
          <a:ln w="381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 dirty="0">
                <a:solidFill>
                  <a:srgbClr val="002060"/>
                </a:solidFill>
                <a:latin typeface="Arial"/>
                <a:cs typeface="Arial"/>
              </a:rPr>
              <a:t>Amser </a:t>
            </a:r>
            <a:r>
              <a:rPr lang="en-US" sz="2400" b="1" err="1">
                <a:solidFill>
                  <a:srgbClr val="002060"/>
                </a:solidFill>
                <a:latin typeface="Arial"/>
                <a:cs typeface="Arial"/>
              </a:rPr>
              <a:t>Dyfodol</a:t>
            </a:r>
            <a:endParaRPr lang="en-US" sz="2400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1200" i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  <a:latin typeface="Arial"/>
                <a:cs typeface="Arial"/>
              </a:rPr>
              <a:t>FutureTense</a:t>
            </a:r>
            <a:endParaRPr lang="en-US" sz="2400" i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05E88628-CD94-CD26-80AF-0DF73313DF2C}"/>
              </a:ext>
            </a:extLst>
          </p:cNvPr>
          <p:cNvCxnSpPr>
            <a:cxnSpLocks/>
          </p:cNvCxnSpPr>
          <p:nvPr/>
        </p:nvCxnSpPr>
        <p:spPr>
          <a:xfrm flipH="1">
            <a:off x="6157765" y="2163024"/>
            <a:ext cx="762597" cy="16892"/>
          </a:xfrm>
          <a:prstGeom prst="straightConnector1">
            <a:avLst/>
          </a:prstGeom>
          <a:ln w="762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F74B3822-8470-6DE0-2EBD-FD193DD939CE}"/>
              </a:ext>
            </a:extLst>
          </p:cNvPr>
          <p:cNvCxnSpPr>
            <a:cxnSpLocks/>
          </p:cNvCxnSpPr>
          <p:nvPr/>
        </p:nvCxnSpPr>
        <p:spPr>
          <a:xfrm flipH="1">
            <a:off x="6157765" y="5318978"/>
            <a:ext cx="762597" cy="16892"/>
          </a:xfrm>
          <a:prstGeom prst="straightConnector1">
            <a:avLst/>
          </a:prstGeom>
          <a:ln w="762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7D52DF5E-4691-F594-B217-D1FD8A495449}"/>
              </a:ext>
            </a:extLst>
          </p:cNvPr>
          <p:cNvCxnSpPr>
            <a:cxnSpLocks/>
          </p:cNvCxnSpPr>
          <p:nvPr/>
        </p:nvCxnSpPr>
        <p:spPr>
          <a:xfrm flipH="1">
            <a:off x="6157765" y="3746927"/>
            <a:ext cx="762597" cy="16892"/>
          </a:xfrm>
          <a:prstGeom prst="straightConnector1">
            <a:avLst/>
          </a:prstGeom>
          <a:ln w="762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8702489D-B723-0E99-7555-2B22038A73B9}"/>
              </a:ext>
            </a:extLst>
          </p:cNvPr>
          <p:cNvSpPr txBox="1"/>
          <p:nvPr/>
        </p:nvSpPr>
        <p:spPr>
          <a:xfrm>
            <a:off x="395895" y="261433"/>
            <a:ext cx="11400988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Trafod</a:t>
            </a:r>
            <a:r>
              <a:rPr lang="en-GB" sz="4400" b="1" dirty="0">
                <a:solidFill>
                  <a:schemeClr val="bg1"/>
                </a:solidFill>
                <a:latin typeface="Aptos"/>
                <a:cs typeface="Calibri"/>
              </a:rPr>
              <a:t> y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tywydd</a:t>
            </a:r>
            <a:r>
              <a:rPr lang="en-GB" sz="4400" b="1" dirty="0">
                <a:solidFill>
                  <a:schemeClr val="bg1"/>
                </a:solidFill>
                <a:latin typeface="Aptos"/>
                <a:cs typeface="Calibri"/>
              </a:rPr>
              <a:t>...   </a:t>
            </a:r>
            <a:r>
              <a:rPr lang="en-GB" sz="4400" i="1" dirty="0">
                <a:solidFill>
                  <a:schemeClr val="bg1"/>
                </a:solidFill>
                <a:latin typeface="Aptos"/>
                <a:cs typeface="Calibri"/>
              </a:rPr>
              <a:t>Discussing the weather...</a:t>
            </a:r>
            <a:endParaRPr lang="en-GB" sz="4400" i="1">
              <a:solidFill>
                <a:schemeClr val="bg1"/>
              </a:solidFill>
              <a:cs typeface="Calibri"/>
            </a:endParaRPr>
          </a:p>
        </p:txBody>
      </p:sp>
      <p:pic>
        <p:nvPicPr>
          <p:cNvPr id="15" name="Picture 14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CAA597DE-A2EE-A42D-71F0-63BEF7B2F7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893497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585730" y="720936"/>
            <a:ext cx="7019347" cy="13791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Ydy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 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000" b="1" dirty="0">
                <a:latin typeface="Aptos"/>
                <a:cs typeface="Arial"/>
              </a:rPr>
              <a:t> </a:t>
            </a:r>
            <a:r>
              <a:rPr lang="en-US" sz="4000" b="1" err="1">
                <a:solidFill>
                  <a:srgbClr val="FF0000"/>
                </a:solidFill>
                <a:latin typeface="Aptos"/>
                <a:cs typeface="Arial"/>
              </a:rPr>
              <a:t>g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ymylog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heddiw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  <a:p>
            <a:pPr algn="ctr"/>
            <a:r>
              <a:rPr lang="en-US" sz="2400" i="1" dirty="0">
                <a:solidFill>
                  <a:schemeClr val="bg1"/>
                </a:solidFill>
                <a:latin typeface="Aptos"/>
                <a:cs typeface="Arial"/>
              </a:rPr>
              <a:t>Is it cloudy today?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642618" y="4151773"/>
            <a:ext cx="4652314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mae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hi'n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b="1" err="1">
                <a:solidFill>
                  <a:srgbClr val="FF0000"/>
                </a:solidFill>
                <a:latin typeface="Aptos"/>
                <a:cs typeface="Arial"/>
              </a:rPr>
              <a:t>g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ymylog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Arial"/>
              </a:rPr>
              <a:t> 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  <a:p>
            <a:pPr algn="ctr"/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heddiw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6782863" y="2139877"/>
            <a:ext cx="1082919" cy="2002584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4443012" y="2130570"/>
            <a:ext cx="975483" cy="2011741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59449669-D8B9-5D11-CB71-365AE90260A1}"/>
              </a:ext>
            </a:extLst>
          </p:cNvPr>
          <p:cNvSpPr txBox="1"/>
          <p:nvPr/>
        </p:nvSpPr>
        <p:spPr>
          <a:xfrm>
            <a:off x="6430168" y="4153601"/>
            <a:ext cx="5044720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dirty="0">
                <a:solidFill>
                  <a:srgbClr val="002060"/>
                </a:solidFill>
                <a:latin typeface="Aptos"/>
                <a:cs typeface="Arial"/>
              </a:rPr>
              <a:t>Nac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dydy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hi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ddim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b="1" err="1">
                <a:solidFill>
                  <a:srgbClr val="FF0000"/>
                </a:solidFill>
                <a:latin typeface="Aptos"/>
                <a:cs typeface="Arial"/>
              </a:rPr>
              <a:t>g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ymylog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heddiw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</p:txBody>
      </p:sp>
      <p:pic>
        <p:nvPicPr>
          <p:cNvPr id="8" name="Graphic 13" descr="Badge Tick1 with solid fill">
            <a:extLst>
              <a:ext uri="{FF2B5EF4-FFF2-40B4-BE49-F238E27FC236}">
                <a16:creationId xmlns:a16="http://schemas.microsoft.com/office/drawing/2014/main" id="{83060379-234C-8996-F04E-2021946FD2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879" y="3173992"/>
            <a:ext cx="914400" cy="914400"/>
          </a:xfrm>
          <a:prstGeom prst="rect">
            <a:avLst/>
          </a:prstGeom>
        </p:spPr>
      </p:pic>
      <p:pic>
        <p:nvPicPr>
          <p:cNvPr id="10" name="Graphic 12" descr="Badge Cross with solid fill">
            <a:extLst>
              <a:ext uri="{FF2B5EF4-FFF2-40B4-BE49-F238E27FC236}">
                <a16:creationId xmlns:a16="http://schemas.microsoft.com/office/drawing/2014/main" id="{AA59AD60-DF9D-C178-B97A-5B0DE0AACF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562142" y="3172566"/>
            <a:ext cx="914400" cy="914400"/>
          </a:xfrm>
          <a:prstGeom prst="rect">
            <a:avLst/>
          </a:prstGeom>
        </p:spPr>
      </p:pic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07071404-1248-6B0C-41C4-AE4D25B1924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290166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C7D444C-5AB8-0572-A1DA-F5BEE217223C}"/>
              </a:ext>
            </a:extLst>
          </p:cNvPr>
          <p:cNvSpPr txBox="1"/>
          <p:nvPr/>
        </p:nvSpPr>
        <p:spPr>
          <a:xfrm>
            <a:off x="4089400" y="579703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>
                <a:hlinkClick r:id="rId2"/>
              </a:rPr>
              <a:t>https://wordwall.net/resource/102974372</a:t>
            </a:r>
            <a:endParaRPr lang="cy-GB" dirty="0"/>
          </a:p>
        </p:txBody>
      </p:sp>
      <p:pic>
        <p:nvPicPr>
          <p:cNvPr id="6" name="Picture 5" descr="A blue note with a cartoon cloud on it&#10;&#10;AI-generated content may be incorrect.">
            <a:extLst>
              <a:ext uri="{FF2B5EF4-FFF2-40B4-BE49-F238E27FC236}">
                <a16:creationId xmlns:a16="http://schemas.microsoft.com/office/drawing/2014/main" id="{64ECDFE9-EDB0-AC97-3E62-3B70E0F059E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8500" y="527050"/>
            <a:ext cx="5715000" cy="5092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04238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35816333-ACC5-1044-B092-3F966C3AA30C}"/>
              </a:ext>
            </a:extLst>
          </p:cNvPr>
          <p:cNvSpPr txBox="1"/>
          <p:nvPr/>
        </p:nvSpPr>
        <p:spPr>
          <a:xfrm>
            <a:off x="472262" y="181733"/>
            <a:ext cx="3755174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800" b="1">
                <a:solidFill>
                  <a:srgbClr val="002060"/>
                </a:solidFill>
                <a:latin typeface="Aptos"/>
              </a:rPr>
              <a:t>Y </a:t>
            </a:r>
            <a:r>
              <a:rPr lang="en-US" sz="4800" b="1" err="1">
                <a:solidFill>
                  <a:srgbClr val="002060"/>
                </a:solidFill>
                <a:latin typeface="Aptos"/>
              </a:rPr>
              <a:t>Cwmpawd</a:t>
            </a:r>
            <a:endParaRPr lang="en-US" sz="4800" b="1" err="1">
              <a:solidFill>
                <a:srgbClr val="002060"/>
              </a:solidFill>
            </a:endParaRPr>
          </a:p>
        </p:txBody>
      </p:sp>
      <p:sp>
        <p:nvSpPr>
          <p:cNvPr id="4" name="TextBox 11">
            <a:extLst>
              <a:ext uri="{FF2B5EF4-FFF2-40B4-BE49-F238E27FC236}">
                <a16:creationId xmlns:a16="http://schemas.microsoft.com/office/drawing/2014/main" id="{850CC87B-D05A-8A4F-A91A-3C55255A56A5}"/>
              </a:ext>
            </a:extLst>
          </p:cNvPr>
          <p:cNvSpPr txBox="1"/>
          <p:nvPr/>
        </p:nvSpPr>
        <p:spPr>
          <a:xfrm>
            <a:off x="4896989" y="913907"/>
            <a:ext cx="2403895" cy="76944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err="1">
                <a:solidFill>
                  <a:srgbClr val="002060"/>
                </a:solidFill>
              </a:rPr>
              <a:t>Gogledd</a:t>
            </a:r>
            <a:endParaRPr lang="en-US" sz="4400">
              <a:solidFill>
                <a:srgbClr val="002060"/>
              </a:solidFill>
            </a:endParaRPr>
          </a:p>
        </p:txBody>
      </p:sp>
      <p:sp>
        <p:nvSpPr>
          <p:cNvPr id="8" name="TextBox 11">
            <a:extLst>
              <a:ext uri="{FF2B5EF4-FFF2-40B4-BE49-F238E27FC236}">
                <a16:creationId xmlns:a16="http://schemas.microsoft.com/office/drawing/2014/main" id="{A542CBA6-0112-8C92-7BE0-A4DC4D9CDCB6}"/>
              </a:ext>
            </a:extLst>
          </p:cNvPr>
          <p:cNvSpPr txBox="1"/>
          <p:nvPr/>
        </p:nvSpPr>
        <p:spPr>
          <a:xfrm>
            <a:off x="1501482" y="2961258"/>
            <a:ext cx="2931433" cy="76944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err="1">
                <a:solidFill>
                  <a:srgbClr val="002060"/>
                </a:solidFill>
              </a:rPr>
              <a:t>Gorllewin</a:t>
            </a:r>
            <a:endParaRPr lang="en-US" sz="4400">
              <a:solidFill>
                <a:srgbClr val="000000"/>
              </a:solidFill>
            </a:endParaRPr>
          </a:p>
        </p:txBody>
      </p:sp>
      <p:sp>
        <p:nvSpPr>
          <p:cNvPr id="11" name="TextBox 11">
            <a:extLst>
              <a:ext uri="{FF2B5EF4-FFF2-40B4-BE49-F238E27FC236}">
                <a16:creationId xmlns:a16="http://schemas.microsoft.com/office/drawing/2014/main" id="{5FDBD362-2EEE-4EE9-5A6F-5B8C73AFAEA8}"/>
              </a:ext>
            </a:extLst>
          </p:cNvPr>
          <p:cNvSpPr txBox="1"/>
          <p:nvPr/>
        </p:nvSpPr>
        <p:spPr>
          <a:xfrm>
            <a:off x="5135637" y="5008611"/>
            <a:ext cx="1918225" cy="76944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>
                <a:solidFill>
                  <a:srgbClr val="002060"/>
                </a:solidFill>
              </a:rPr>
              <a:t>De</a:t>
            </a:r>
          </a:p>
        </p:txBody>
      </p:sp>
      <p:sp>
        <p:nvSpPr>
          <p:cNvPr id="15" name="TextBox 11">
            <a:extLst>
              <a:ext uri="{FF2B5EF4-FFF2-40B4-BE49-F238E27FC236}">
                <a16:creationId xmlns:a16="http://schemas.microsoft.com/office/drawing/2014/main" id="{47920FD5-D0C5-F279-6DD4-5ECA786B0C69}"/>
              </a:ext>
            </a:extLst>
          </p:cNvPr>
          <p:cNvSpPr txBox="1"/>
          <p:nvPr/>
        </p:nvSpPr>
        <p:spPr>
          <a:xfrm>
            <a:off x="7517934" y="2961258"/>
            <a:ext cx="2923059" cy="76944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err="1">
                <a:solidFill>
                  <a:srgbClr val="002060"/>
                </a:solidFill>
              </a:rPr>
              <a:t>Dwyrain</a:t>
            </a:r>
            <a:endParaRPr lang="en-US" sz="4400">
              <a:solidFill>
                <a:srgbClr val="002060"/>
              </a:solidFill>
            </a:endParaRPr>
          </a:p>
        </p:txBody>
      </p:sp>
      <p:pic>
        <p:nvPicPr>
          <p:cNvPr id="6" name="Graphic 5" descr="Map compass with solid fill">
            <a:extLst>
              <a:ext uri="{FF2B5EF4-FFF2-40B4-BE49-F238E27FC236}">
                <a16:creationId xmlns:a16="http://schemas.microsoft.com/office/drawing/2014/main" id="{C932E03D-5E83-57B8-6C13-4752609D94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051998" y="1297076"/>
            <a:ext cx="4096377" cy="4096377"/>
          </a:xfrm>
          <a:prstGeom prst="rect">
            <a:avLst/>
          </a:prstGeom>
        </p:spPr>
      </p:pic>
      <p:pic>
        <p:nvPicPr>
          <p:cNvPr id="7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C2336295-6409-C4F0-EB4E-24829CCD5BE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977197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35816333-ACC5-1044-B092-3F966C3AA30C}"/>
              </a:ext>
            </a:extLst>
          </p:cNvPr>
          <p:cNvSpPr txBox="1"/>
          <p:nvPr/>
        </p:nvSpPr>
        <p:spPr>
          <a:xfrm>
            <a:off x="472262" y="181733"/>
            <a:ext cx="3755174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800" b="1">
                <a:solidFill>
                  <a:srgbClr val="002060"/>
                </a:solidFill>
                <a:latin typeface="Aptos"/>
              </a:rPr>
              <a:t>Y </a:t>
            </a:r>
            <a:r>
              <a:rPr lang="en-US" sz="4800" b="1" err="1">
                <a:solidFill>
                  <a:srgbClr val="002060"/>
                </a:solidFill>
                <a:latin typeface="Aptos"/>
              </a:rPr>
              <a:t>Cwmpawd</a:t>
            </a:r>
            <a:endParaRPr lang="en-US" sz="4800" b="1">
              <a:solidFill>
                <a:srgbClr val="002060"/>
              </a:solidFill>
            </a:endParaRPr>
          </a:p>
        </p:txBody>
      </p:sp>
      <p:pic>
        <p:nvPicPr>
          <p:cNvPr id="6" name="Graphic 5" descr="Map compass with solid fill">
            <a:extLst>
              <a:ext uri="{FF2B5EF4-FFF2-40B4-BE49-F238E27FC236}">
                <a16:creationId xmlns:a16="http://schemas.microsoft.com/office/drawing/2014/main" id="{C932E03D-5E83-57B8-6C13-4752609D94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99268" y="1228633"/>
            <a:ext cx="4096377" cy="4096377"/>
          </a:xfrm>
          <a:prstGeom prst="rect">
            <a:avLst/>
          </a:prstGeom>
        </p:spPr>
      </p:pic>
      <p:sp>
        <p:nvSpPr>
          <p:cNvPr id="7" name="TextBox 11">
            <a:extLst>
              <a:ext uri="{FF2B5EF4-FFF2-40B4-BE49-F238E27FC236}">
                <a16:creationId xmlns:a16="http://schemas.microsoft.com/office/drawing/2014/main" id="{30F90C6F-8FF8-EC76-62E7-778101371023}"/>
              </a:ext>
            </a:extLst>
          </p:cNvPr>
          <p:cNvSpPr txBox="1"/>
          <p:nvPr/>
        </p:nvSpPr>
        <p:spPr>
          <a:xfrm>
            <a:off x="470925" y="1476494"/>
            <a:ext cx="8173572" cy="390876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solidFill>
                  <a:srgbClr val="002060"/>
                </a:solidFill>
              </a:rPr>
              <a:t>Heddiw</a:t>
            </a:r>
            <a:r>
              <a:rPr lang="en-US" sz="3200">
                <a:solidFill>
                  <a:srgbClr val="002060"/>
                </a:solidFill>
              </a:rPr>
              <a:t>, </a:t>
            </a:r>
            <a:r>
              <a:rPr lang="en-US" sz="3200" b="1" err="1">
                <a:solidFill>
                  <a:srgbClr val="002060"/>
                </a:solidFill>
              </a:rPr>
              <a:t>mae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err="1">
                <a:solidFill>
                  <a:srgbClr val="002060"/>
                </a:solidFill>
              </a:rPr>
              <a:t>hi'n</a:t>
            </a:r>
            <a:r>
              <a:rPr lang="en-US" sz="3200">
                <a:solidFill>
                  <a:srgbClr val="002060"/>
                </a:solidFill>
              </a:rPr>
              <a:t> </a:t>
            </a:r>
            <a:r>
              <a:rPr lang="en-US" sz="3200" err="1">
                <a:solidFill>
                  <a:srgbClr val="002060"/>
                </a:solidFill>
              </a:rPr>
              <a:t>braf</a:t>
            </a:r>
            <a:r>
              <a:rPr lang="en-US" sz="3200">
                <a:solidFill>
                  <a:srgbClr val="002060"/>
                </a:solidFill>
              </a:rPr>
              <a:t> </a:t>
            </a:r>
            <a:r>
              <a:rPr lang="en-US" sz="3200" err="1">
                <a:solidFill>
                  <a:srgbClr val="002060"/>
                </a:solidFill>
              </a:rPr>
              <a:t>yn</a:t>
            </a:r>
            <a:r>
              <a:rPr lang="en-US" sz="3200">
                <a:solidFill>
                  <a:srgbClr val="002060"/>
                </a:solidFill>
              </a:rPr>
              <a:t> y </a:t>
            </a:r>
            <a:r>
              <a:rPr lang="en-US" sz="3200" err="1">
                <a:solidFill>
                  <a:srgbClr val="002060"/>
                </a:solidFill>
              </a:rPr>
              <a:t>gogledd</a:t>
            </a:r>
            <a:r>
              <a:rPr lang="en-US" sz="3200">
                <a:solidFill>
                  <a:srgbClr val="002060"/>
                </a:solidFill>
              </a:rPr>
              <a:t> </a:t>
            </a:r>
            <a:r>
              <a:rPr lang="en-US" sz="3200" b="1">
                <a:solidFill>
                  <a:srgbClr val="002060"/>
                </a:solidFill>
              </a:rPr>
              <a:t>ac</a:t>
            </a:r>
            <a:r>
              <a:rPr lang="en-US" sz="3200">
                <a:solidFill>
                  <a:srgbClr val="002060"/>
                </a:solidFill>
              </a:rPr>
              <a:t> </a:t>
            </a:r>
            <a:r>
              <a:rPr lang="en-US" sz="3200" b="1" err="1">
                <a:solidFill>
                  <a:srgbClr val="002060"/>
                </a:solidFill>
              </a:rPr>
              <a:t>mae</a:t>
            </a:r>
            <a:r>
              <a:rPr lang="en-US" sz="3200">
                <a:solidFill>
                  <a:srgbClr val="002060"/>
                </a:solidFill>
              </a:rPr>
              <a:t> </a:t>
            </a:r>
            <a:r>
              <a:rPr lang="en-US" sz="3200" err="1">
                <a:solidFill>
                  <a:srgbClr val="002060"/>
                </a:solidFill>
              </a:rPr>
              <a:t>hi'n</a:t>
            </a:r>
            <a:r>
              <a:rPr lang="en-US" sz="3200">
                <a:solidFill>
                  <a:srgbClr val="002060"/>
                </a:solidFill>
              </a:rPr>
              <a:t> </a:t>
            </a:r>
            <a:r>
              <a:rPr lang="en-US" sz="3200" err="1">
                <a:solidFill>
                  <a:srgbClr val="002060"/>
                </a:solidFill>
              </a:rPr>
              <a:t>wyntog</a:t>
            </a:r>
            <a:r>
              <a:rPr lang="en-US" sz="3200">
                <a:solidFill>
                  <a:srgbClr val="002060"/>
                </a:solidFill>
              </a:rPr>
              <a:t> </a:t>
            </a:r>
            <a:r>
              <a:rPr lang="en-US" sz="3200" err="1">
                <a:solidFill>
                  <a:srgbClr val="002060"/>
                </a:solidFill>
              </a:rPr>
              <a:t>yn</a:t>
            </a:r>
            <a:r>
              <a:rPr lang="en-US" sz="3200">
                <a:solidFill>
                  <a:srgbClr val="002060"/>
                </a:solidFill>
              </a:rPr>
              <a:t> y de.</a:t>
            </a:r>
          </a:p>
          <a:p>
            <a:endParaRPr lang="en-US" sz="3200"/>
          </a:p>
          <a:p>
            <a:r>
              <a:rPr lang="en-US" sz="3200" b="1" err="1">
                <a:solidFill>
                  <a:srgbClr val="002060"/>
                </a:solidFill>
              </a:rPr>
              <a:t>Roedd</a:t>
            </a:r>
            <a:r>
              <a:rPr lang="en-US" sz="3200">
                <a:solidFill>
                  <a:srgbClr val="002060"/>
                </a:solidFill>
              </a:rPr>
              <a:t> </a:t>
            </a:r>
            <a:r>
              <a:rPr lang="en-US" sz="3200" err="1">
                <a:solidFill>
                  <a:srgbClr val="002060"/>
                </a:solidFill>
              </a:rPr>
              <a:t>hi'n</a:t>
            </a:r>
            <a:r>
              <a:rPr lang="en-US" sz="3200">
                <a:solidFill>
                  <a:srgbClr val="002060"/>
                </a:solidFill>
              </a:rPr>
              <a:t> </a:t>
            </a:r>
            <a:r>
              <a:rPr lang="en-US" sz="3200" err="1">
                <a:solidFill>
                  <a:srgbClr val="002060"/>
                </a:solidFill>
              </a:rPr>
              <a:t>bwrw</a:t>
            </a:r>
            <a:r>
              <a:rPr lang="en-US" sz="3200">
                <a:solidFill>
                  <a:srgbClr val="002060"/>
                </a:solidFill>
              </a:rPr>
              <a:t> </a:t>
            </a:r>
            <a:r>
              <a:rPr lang="en-US" sz="3200" err="1">
                <a:solidFill>
                  <a:srgbClr val="002060"/>
                </a:solidFill>
              </a:rPr>
              <a:t>glaw</a:t>
            </a:r>
            <a:r>
              <a:rPr lang="en-US" sz="3200">
                <a:solidFill>
                  <a:srgbClr val="002060"/>
                </a:solidFill>
              </a:rPr>
              <a:t> </a:t>
            </a:r>
            <a:r>
              <a:rPr lang="en-US" sz="3200" err="1">
                <a:solidFill>
                  <a:srgbClr val="002060"/>
                </a:solidFill>
              </a:rPr>
              <a:t>yn</a:t>
            </a:r>
            <a:r>
              <a:rPr lang="en-US" sz="3200">
                <a:solidFill>
                  <a:srgbClr val="002060"/>
                </a:solidFill>
              </a:rPr>
              <a:t> y de </a:t>
            </a:r>
            <a:r>
              <a:rPr lang="en-US" sz="3200" b="1" err="1">
                <a:solidFill>
                  <a:srgbClr val="002060"/>
                </a:solidFill>
              </a:rPr>
              <a:t>ddoe</a:t>
            </a:r>
            <a:r>
              <a:rPr lang="en-US" sz="3200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ond</a:t>
            </a:r>
            <a:r>
              <a:rPr lang="en-US" sz="3200">
                <a:solidFill>
                  <a:srgbClr val="002060"/>
                </a:solidFill>
              </a:rPr>
              <a:t> </a:t>
            </a:r>
            <a:r>
              <a:rPr lang="en-US" sz="3200" err="1">
                <a:solidFill>
                  <a:srgbClr val="002060"/>
                </a:solidFill>
              </a:rPr>
              <a:t>roedd</a:t>
            </a:r>
            <a:r>
              <a:rPr lang="en-US" sz="3200">
                <a:solidFill>
                  <a:srgbClr val="002060"/>
                </a:solidFill>
              </a:rPr>
              <a:t> </a:t>
            </a:r>
            <a:r>
              <a:rPr lang="en-US" sz="3200" err="1">
                <a:solidFill>
                  <a:srgbClr val="002060"/>
                </a:solidFill>
              </a:rPr>
              <a:t>hi'n</a:t>
            </a:r>
            <a:r>
              <a:rPr lang="en-US" sz="3200">
                <a:solidFill>
                  <a:srgbClr val="002060"/>
                </a:solidFill>
              </a:rPr>
              <a:t> </a:t>
            </a:r>
            <a:r>
              <a:rPr lang="en-US" sz="3200" err="1">
                <a:solidFill>
                  <a:srgbClr val="002060"/>
                </a:solidFill>
              </a:rPr>
              <a:t>braf</a:t>
            </a:r>
            <a:r>
              <a:rPr lang="en-US" sz="3200">
                <a:solidFill>
                  <a:srgbClr val="002060"/>
                </a:solidFill>
              </a:rPr>
              <a:t> </a:t>
            </a:r>
            <a:r>
              <a:rPr lang="en-US" sz="3200" err="1">
                <a:solidFill>
                  <a:srgbClr val="002060"/>
                </a:solidFill>
              </a:rPr>
              <a:t>yn</a:t>
            </a:r>
            <a:r>
              <a:rPr lang="en-US" sz="3200">
                <a:solidFill>
                  <a:srgbClr val="002060"/>
                </a:solidFill>
              </a:rPr>
              <a:t> y </a:t>
            </a:r>
            <a:r>
              <a:rPr lang="en-US" sz="3200" err="1">
                <a:solidFill>
                  <a:srgbClr val="002060"/>
                </a:solidFill>
              </a:rPr>
              <a:t>gogledd</a:t>
            </a:r>
            <a:r>
              <a:rPr lang="en-US" sz="3200">
                <a:solidFill>
                  <a:srgbClr val="002060"/>
                </a:solidFill>
              </a:rPr>
              <a:t>.</a:t>
            </a:r>
          </a:p>
          <a:p>
            <a:endParaRPr lang="en-US" sz="3200"/>
          </a:p>
          <a:p>
            <a:r>
              <a:rPr lang="en-US" sz="3200" b="1" err="1">
                <a:solidFill>
                  <a:srgbClr val="002060"/>
                </a:solidFill>
              </a:rPr>
              <a:t>Bydd</a:t>
            </a:r>
            <a:r>
              <a:rPr lang="en-US" sz="3200">
                <a:solidFill>
                  <a:srgbClr val="002060"/>
                </a:solidFill>
              </a:rPr>
              <a:t> </a:t>
            </a:r>
            <a:r>
              <a:rPr lang="en-US" sz="3200" err="1">
                <a:solidFill>
                  <a:srgbClr val="002060"/>
                </a:solidFill>
              </a:rPr>
              <a:t>hi'n</a:t>
            </a:r>
            <a:r>
              <a:rPr lang="en-US" sz="3200">
                <a:solidFill>
                  <a:srgbClr val="002060"/>
                </a:solidFill>
              </a:rPr>
              <a:t> </a:t>
            </a:r>
            <a:r>
              <a:rPr lang="en-US" sz="3200" err="1">
                <a:solidFill>
                  <a:srgbClr val="002060"/>
                </a:solidFill>
              </a:rPr>
              <a:t>heulog</a:t>
            </a:r>
            <a:r>
              <a:rPr lang="en-US" sz="3200">
                <a:solidFill>
                  <a:srgbClr val="002060"/>
                </a:solidFill>
              </a:rPr>
              <a:t> </a:t>
            </a:r>
            <a:r>
              <a:rPr lang="en-US" sz="3200" err="1">
                <a:solidFill>
                  <a:srgbClr val="002060"/>
                </a:solidFill>
              </a:rPr>
              <a:t>ar</a:t>
            </a:r>
            <a:r>
              <a:rPr lang="en-US" sz="3200">
                <a:solidFill>
                  <a:srgbClr val="002060"/>
                </a:solidFill>
              </a:rPr>
              <a:t> y </a:t>
            </a:r>
            <a:r>
              <a:rPr lang="en-US" sz="3200" err="1">
                <a:solidFill>
                  <a:srgbClr val="002060"/>
                </a:solidFill>
              </a:rPr>
              <a:t>penwythnos</a:t>
            </a:r>
            <a:r>
              <a:rPr lang="en-US" sz="3200">
                <a:solidFill>
                  <a:srgbClr val="002060"/>
                </a:solidFill>
              </a:rPr>
              <a:t> </a:t>
            </a:r>
            <a:r>
              <a:rPr lang="en-US" sz="3200" err="1">
                <a:solidFill>
                  <a:srgbClr val="002060"/>
                </a:solidFill>
              </a:rPr>
              <a:t>gobeithio</a:t>
            </a:r>
            <a:r>
              <a:rPr lang="en-US" sz="3200">
                <a:solidFill>
                  <a:srgbClr val="002060"/>
                </a:solidFill>
              </a:rPr>
              <a:t>!</a:t>
            </a:r>
          </a:p>
          <a:p>
            <a:r>
              <a:rPr lang="en-US" sz="2400" i="1">
                <a:solidFill>
                  <a:srgbClr val="002060"/>
                </a:solidFill>
              </a:rPr>
              <a:t>It will be sunny on the weekend hopefully!</a:t>
            </a:r>
            <a:endParaRPr lang="en-US">
              <a:solidFill>
                <a:srgbClr val="002060"/>
              </a:solidFill>
            </a:endParaRPr>
          </a:p>
        </p:txBody>
      </p:sp>
      <p:pic>
        <p:nvPicPr>
          <p:cNvPr id="4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FB05DCFC-4A2D-9152-FF0B-44C6DFC9CC5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5329193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FB9EAE3-71D4-69A8-1E6C-500537335359}"/>
              </a:ext>
            </a:extLst>
          </p:cNvPr>
          <p:cNvSpPr/>
          <p:nvPr/>
        </p:nvSpPr>
        <p:spPr>
          <a:xfrm>
            <a:off x="2490438" y="1716395"/>
            <a:ext cx="7211121" cy="302910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400" b="1" dirty="0" err="1"/>
              <a:t>Tasgau</a:t>
            </a:r>
            <a:r>
              <a:rPr lang="en-US" sz="4400" b="1" dirty="0"/>
              <a:t> </a:t>
            </a:r>
            <a:r>
              <a:rPr lang="en-US" sz="4400" b="1" dirty="0" err="1"/>
              <a:t>i’r</a:t>
            </a:r>
            <a:r>
              <a:rPr lang="en-US" sz="4400" b="1" dirty="0"/>
              <a:t> </a:t>
            </a:r>
            <a:r>
              <a:rPr lang="en-US" sz="4400" b="1" dirty="0" err="1"/>
              <a:t>portffolio</a:t>
            </a:r>
            <a:endParaRPr lang="en-US" sz="4400" b="1" dirty="0"/>
          </a:p>
          <a:p>
            <a:pPr algn="ctr"/>
            <a:endParaRPr lang="en-US" sz="2400" i="1" dirty="0"/>
          </a:p>
          <a:p>
            <a:pPr algn="ctr"/>
            <a:r>
              <a:rPr lang="en-US" sz="2400" i="1" dirty="0"/>
              <a:t>Tasks for the portfolio</a:t>
            </a:r>
          </a:p>
        </p:txBody>
      </p:sp>
      <p:pic>
        <p:nvPicPr>
          <p:cNvPr id="5" name="Picture 4" descr="A pink and white logo&#10;&#10;Description automatically generated">
            <a:extLst>
              <a:ext uri="{FF2B5EF4-FFF2-40B4-BE49-F238E27FC236}">
                <a16:creationId xmlns:a16="http://schemas.microsoft.com/office/drawing/2014/main" id="{F97629BF-4EC9-B62F-E4D9-9E0A1E64E8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60204" y="137216"/>
            <a:ext cx="2667000" cy="9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66873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3BCD2-F7CF-9347-B3FC-5C531F77F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44389" y="169452"/>
            <a:ext cx="5703450" cy="664745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y-GB" sz="4000" b="1">
                <a:solidFill>
                  <a:schemeClr val="bg1"/>
                </a:solidFill>
                <a:latin typeface="Aptos"/>
                <a:cs typeface="Arial"/>
              </a:rPr>
              <a:t>Tasg Ddarllen a Deall</a:t>
            </a:r>
          </a:p>
        </p:txBody>
      </p:sp>
      <p:sp>
        <p:nvSpPr>
          <p:cNvPr id="9" name="Rounded Rectangular Callout 14">
            <a:extLst>
              <a:ext uri="{FF2B5EF4-FFF2-40B4-BE49-F238E27FC236}">
                <a16:creationId xmlns:a16="http://schemas.microsoft.com/office/drawing/2014/main" id="{3ABD08E1-F4BC-E84F-A26B-BD8C18A381D8}"/>
              </a:ext>
            </a:extLst>
          </p:cNvPr>
          <p:cNvSpPr/>
          <p:nvPr/>
        </p:nvSpPr>
        <p:spPr>
          <a:xfrm>
            <a:off x="752630" y="1032576"/>
            <a:ext cx="8197639" cy="4098928"/>
          </a:xfrm>
          <a:prstGeom prst="wedgeRoundRectCallout">
            <a:avLst>
              <a:gd name="adj1" fmla="val -56948"/>
              <a:gd name="adj2" fmla="val 68632"/>
              <a:gd name="adj3" fmla="val 16667"/>
            </a:avLst>
          </a:prstGeom>
          <a:solidFill>
            <a:srgbClr val="FCF38B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Prynhawn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da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!  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Croeso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i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fwletin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y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tywydd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! 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Heddiw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mae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hi’n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ddydd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Mercher. Mae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hi’n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braf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y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gogledd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ond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y de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mae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hi’n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wlyb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.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 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Ddoe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,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roedd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hi’n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bwrw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glaw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y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gogledd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ac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gymylog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y de.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Yfory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,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bydd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hi’n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wlyb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y de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a’r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gogledd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.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 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D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dydd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Gwener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,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bydd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hi’n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bwrw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eira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y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gogledd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ac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oer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iawn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y de.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 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Ddydd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Sadwrn.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bydd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hi’n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oer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ac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sych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ym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mhob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man.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  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Hwyl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fawr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!</a:t>
            </a:r>
            <a:endParaRPr lang="en-GB" sz="2400" dirty="0">
              <a:solidFill>
                <a:srgbClr val="002060"/>
              </a:solidFill>
              <a:effectLst/>
              <a:latin typeface="Aptos"/>
              <a:ea typeface="Calibri"/>
              <a:cs typeface="Times New Roman"/>
            </a:endParaRPr>
          </a:p>
        </p:txBody>
      </p:sp>
      <p:sp>
        <p:nvSpPr>
          <p:cNvPr id="3" name="TextBox 12">
            <a:extLst>
              <a:ext uri="{FF2B5EF4-FFF2-40B4-BE49-F238E27FC236}">
                <a16:creationId xmlns:a16="http://schemas.microsoft.com/office/drawing/2014/main" id="{4367880A-4DE3-C74F-B892-B2D150CB654F}"/>
              </a:ext>
            </a:extLst>
          </p:cNvPr>
          <p:cNvSpPr txBox="1"/>
          <p:nvPr/>
        </p:nvSpPr>
        <p:spPr>
          <a:xfrm>
            <a:off x="9350199" y="1966615"/>
            <a:ext cx="2598021" cy="390876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err="1">
                <a:solidFill>
                  <a:srgbClr val="002060"/>
                </a:solidFill>
                <a:latin typeface="Aptos"/>
                <a:cs typeface="Arial"/>
              </a:rPr>
              <a:t>Darllenwch</a:t>
            </a:r>
            <a:r>
              <a:rPr lang="en-GB" sz="2000">
                <a:solidFill>
                  <a:srgbClr val="002060"/>
                </a:solidFill>
                <a:effectLst/>
                <a:latin typeface="Aptos"/>
                <a:cs typeface="Arial"/>
              </a:rPr>
              <a:t> y </a:t>
            </a:r>
            <a:r>
              <a:rPr lang="en-GB" sz="2000" err="1">
                <a:solidFill>
                  <a:srgbClr val="002060"/>
                </a:solidFill>
                <a:latin typeface="Aptos"/>
                <a:cs typeface="Arial"/>
              </a:rPr>
              <a:t>bwletin</a:t>
            </a:r>
            <a:r>
              <a:rPr lang="en-GB" sz="20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000" err="1">
                <a:solidFill>
                  <a:srgbClr val="002060"/>
                </a:solidFill>
                <a:latin typeface="Aptos"/>
                <a:cs typeface="Arial"/>
              </a:rPr>
              <a:t>tywydd</a:t>
            </a:r>
            <a:r>
              <a:rPr lang="en-GB" sz="20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000" err="1">
                <a:solidFill>
                  <a:srgbClr val="002060"/>
                </a:solidFill>
                <a:latin typeface="Aptos"/>
                <a:cs typeface="Arial"/>
              </a:rPr>
              <a:t>yma</a:t>
            </a:r>
            <a:r>
              <a:rPr lang="en-GB" sz="2000">
                <a:solidFill>
                  <a:srgbClr val="002060"/>
                </a:solidFill>
                <a:latin typeface="Aptos"/>
                <a:cs typeface="Arial"/>
              </a:rPr>
              <a:t>, </a:t>
            </a:r>
            <a:r>
              <a:rPr lang="en-GB" sz="2000" err="1">
                <a:solidFill>
                  <a:srgbClr val="002060"/>
                </a:solidFill>
                <a:latin typeface="Aptos"/>
                <a:cs typeface="Arial"/>
              </a:rPr>
              <a:t>yna</a:t>
            </a:r>
            <a:r>
              <a:rPr lang="en-GB" sz="2000">
                <a:solidFill>
                  <a:srgbClr val="002060"/>
                </a:solidFill>
                <a:effectLst/>
                <a:latin typeface="Aptos"/>
                <a:cs typeface="Arial"/>
              </a:rPr>
              <a:t> </a:t>
            </a:r>
            <a:r>
              <a:rPr lang="en-GB" sz="2000" err="1">
                <a:solidFill>
                  <a:srgbClr val="002060"/>
                </a:solidFill>
                <a:effectLst/>
                <a:latin typeface="Aptos"/>
                <a:cs typeface="Arial"/>
              </a:rPr>
              <a:t>atebwch</a:t>
            </a:r>
            <a:r>
              <a:rPr lang="en-GB" sz="2000">
                <a:solidFill>
                  <a:srgbClr val="002060"/>
                </a:solidFill>
                <a:effectLst/>
                <a:latin typeface="Aptos"/>
                <a:cs typeface="Arial"/>
              </a:rPr>
              <a:t> y </a:t>
            </a:r>
            <a:r>
              <a:rPr lang="en-GB" sz="2000" err="1">
                <a:solidFill>
                  <a:srgbClr val="002060"/>
                </a:solidFill>
                <a:effectLst/>
                <a:latin typeface="Aptos"/>
                <a:cs typeface="Arial"/>
              </a:rPr>
              <a:t>cwestiynau</a:t>
            </a:r>
            <a:r>
              <a:rPr lang="en-GB" sz="2000">
                <a:solidFill>
                  <a:srgbClr val="002060"/>
                </a:solidFill>
                <a:effectLst/>
                <a:latin typeface="Aptos"/>
                <a:cs typeface="Arial"/>
              </a:rPr>
              <a:t> </a:t>
            </a:r>
            <a:r>
              <a:rPr lang="en-GB" sz="2000" err="1">
                <a:solidFill>
                  <a:srgbClr val="002060"/>
                </a:solidFill>
                <a:effectLst/>
                <a:latin typeface="Aptos"/>
                <a:cs typeface="Arial"/>
              </a:rPr>
              <a:t>darllen</a:t>
            </a:r>
            <a:r>
              <a:rPr lang="en-GB" sz="2000">
                <a:solidFill>
                  <a:srgbClr val="002060"/>
                </a:solidFill>
                <a:effectLst/>
                <a:latin typeface="Aptos"/>
                <a:cs typeface="Arial"/>
              </a:rPr>
              <a:t> a </a:t>
            </a:r>
            <a:r>
              <a:rPr lang="en-GB" sz="2000" err="1">
                <a:solidFill>
                  <a:srgbClr val="002060"/>
                </a:solidFill>
                <a:latin typeface="Aptos"/>
                <a:cs typeface="Arial"/>
              </a:rPr>
              <a:t>deall</a:t>
            </a:r>
            <a:r>
              <a:rPr lang="en-GB" sz="2000">
                <a:solidFill>
                  <a:srgbClr val="002060"/>
                </a:solidFill>
                <a:effectLst/>
                <a:latin typeface="Aptos"/>
                <a:cs typeface="Arial"/>
              </a:rPr>
              <a:t> </a:t>
            </a:r>
            <a:r>
              <a:rPr lang="en-GB" sz="20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GB" sz="2000">
                <a:solidFill>
                  <a:srgbClr val="002060"/>
                </a:solidFill>
                <a:effectLst/>
                <a:latin typeface="Aptos"/>
                <a:cs typeface="Arial"/>
              </a:rPr>
              <a:t> </a:t>
            </a:r>
            <a:r>
              <a:rPr lang="en-GB" sz="2000" err="1">
                <a:solidFill>
                  <a:srgbClr val="002060"/>
                </a:solidFill>
                <a:effectLst/>
                <a:latin typeface="Aptos"/>
                <a:cs typeface="Arial"/>
              </a:rPr>
              <a:t>Gymraeg</a:t>
            </a:r>
            <a:r>
              <a:rPr lang="en-GB" sz="2000">
                <a:solidFill>
                  <a:srgbClr val="002060"/>
                </a:solidFill>
                <a:effectLst/>
                <a:latin typeface="Aptos"/>
                <a:cs typeface="Arial"/>
              </a:rPr>
              <a:t>.</a:t>
            </a:r>
            <a:r>
              <a:rPr lang="en-GB" sz="2000">
                <a:solidFill>
                  <a:srgbClr val="002060"/>
                </a:solidFill>
                <a:latin typeface="Aptos"/>
                <a:cs typeface="Arial"/>
              </a:rPr>
              <a:t>  </a:t>
            </a:r>
            <a:r>
              <a:rPr lang="en-GB" sz="2000" err="1">
                <a:solidFill>
                  <a:srgbClr val="002060"/>
                </a:solidFill>
                <a:latin typeface="Aptos"/>
                <a:cs typeface="Arial"/>
              </a:rPr>
              <a:t>Atebwch</a:t>
            </a:r>
            <a:r>
              <a:rPr lang="en-GB" sz="20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000" err="1">
                <a:solidFill>
                  <a:srgbClr val="002060"/>
                </a:solidFill>
                <a:latin typeface="Aptos"/>
                <a:cs typeface="Arial"/>
              </a:rPr>
              <a:t>mewn</a:t>
            </a:r>
            <a:r>
              <a:rPr lang="en-GB" sz="20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GB" sz="2000" err="1">
                <a:solidFill>
                  <a:srgbClr val="002060"/>
                </a:solidFill>
                <a:latin typeface="Aptos"/>
                <a:cs typeface="Arial"/>
              </a:rPr>
              <a:t>brawddegau</a:t>
            </a:r>
            <a:r>
              <a:rPr lang="en-GB" sz="20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000" err="1">
                <a:solidFill>
                  <a:srgbClr val="002060"/>
                </a:solidFill>
                <a:latin typeface="Aptos"/>
                <a:cs typeface="Arial"/>
              </a:rPr>
              <a:t>llawn</a:t>
            </a:r>
            <a:r>
              <a:rPr lang="en-GB" sz="200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GB" sz="2000">
              <a:solidFill>
                <a:srgbClr val="002060"/>
              </a:solidFill>
              <a:effectLst/>
              <a:latin typeface="Aptos"/>
              <a:cs typeface="Arial"/>
            </a:endParaRPr>
          </a:p>
          <a:p>
            <a:r>
              <a:rPr lang="en-GB" i="1">
                <a:solidFill>
                  <a:srgbClr val="002060"/>
                </a:solidFill>
                <a:latin typeface="Aptos"/>
                <a:cs typeface="Arial"/>
              </a:rPr>
              <a:t>Read this weather bulletin, then</a:t>
            </a:r>
            <a:r>
              <a:rPr lang="en-GB" i="1">
                <a:solidFill>
                  <a:srgbClr val="002060"/>
                </a:solidFill>
                <a:effectLst/>
                <a:latin typeface="Aptos"/>
                <a:cs typeface="Arial"/>
              </a:rPr>
              <a:t> answer the comprehension questions in Welsh.</a:t>
            </a:r>
            <a:r>
              <a:rPr lang="en-GB" i="1">
                <a:solidFill>
                  <a:srgbClr val="002060"/>
                </a:solidFill>
                <a:latin typeface="Aptos"/>
                <a:cs typeface="Arial"/>
              </a:rPr>
              <a:t> Answer in full sentences.</a:t>
            </a:r>
            <a:endParaRPr lang="en-GB" i="1">
              <a:solidFill>
                <a:srgbClr val="002060"/>
              </a:solidFill>
              <a:effectLst/>
              <a:latin typeface="Aptos"/>
              <a:ea typeface="Calibri"/>
              <a:cs typeface="Arial"/>
            </a:endParaRPr>
          </a:p>
        </p:txBody>
      </p:sp>
      <p:pic>
        <p:nvPicPr>
          <p:cNvPr id="7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06A20A75-2097-E33F-DC95-663350C0FDC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" name="Picture 9" descr="A cartoon of a child reading a book&#10;&#10;Description automatically generated">
            <a:extLst>
              <a:ext uri="{FF2B5EF4-FFF2-40B4-BE49-F238E27FC236}">
                <a16:creationId xmlns:a16="http://schemas.microsoft.com/office/drawing/2014/main" id="{EFFC1C29-3871-F394-9A75-93FE046EC6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20129" y="98502"/>
            <a:ext cx="1667865" cy="1865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17917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3BCD2-F7CF-9347-B3FC-5C531F77F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1924" y="177966"/>
            <a:ext cx="3632636" cy="682500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y-GB" sz="4000" b="1">
                <a:solidFill>
                  <a:srgbClr val="FFFFFF"/>
                </a:solidFill>
                <a:latin typeface="Aptos"/>
                <a:cs typeface="Arial"/>
              </a:rPr>
              <a:t>Cwestiynau</a:t>
            </a:r>
          </a:p>
        </p:txBody>
      </p:sp>
      <p:sp>
        <p:nvSpPr>
          <p:cNvPr id="3" name="TextBox 9">
            <a:extLst>
              <a:ext uri="{FF2B5EF4-FFF2-40B4-BE49-F238E27FC236}">
                <a16:creationId xmlns:a16="http://schemas.microsoft.com/office/drawing/2014/main" id="{84048D29-7285-3243-81A2-C3A8FB7067A2}"/>
              </a:ext>
            </a:extLst>
          </p:cNvPr>
          <p:cNvSpPr txBox="1"/>
          <p:nvPr/>
        </p:nvSpPr>
        <p:spPr>
          <a:xfrm>
            <a:off x="1327570" y="1431959"/>
            <a:ext cx="4697830" cy="446276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>
              <a:buFont typeface="+mj-lt"/>
              <a:buAutoNum type="arabicPeriod"/>
            </a:pP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Pa</a:t>
            </a:r>
            <a:r>
              <a:rPr lang="en-GB" sz="2400" b="1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b="1" u="sng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dd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ydd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ydy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hi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heddiw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?</a:t>
            </a:r>
          </a:p>
          <a:p>
            <a:endParaRPr lang="en-GB" sz="2400" b="1" dirty="0">
              <a:solidFill>
                <a:srgbClr val="002060"/>
              </a:solidFill>
              <a:effectLst/>
              <a:latin typeface="Aptos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2.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 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Pa </a:t>
            </a:r>
            <a:r>
              <a:rPr lang="en-GB" sz="2400" b="1" u="sng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dd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ydd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oedd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hi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ddoe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?</a:t>
            </a:r>
          </a:p>
          <a:p>
            <a:endParaRPr lang="en-GB" sz="2400" b="1" dirty="0">
              <a:solidFill>
                <a:srgbClr val="002060"/>
              </a:solidFill>
              <a:effectLst/>
              <a:latin typeface="Aptos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3.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 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Pa</a:t>
            </a:r>
            <a:r>
              <a:rPr lang="en-GB" sz="2400" b="1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b="1" u="sng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dd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ydd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fydd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hi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yfory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?</a:t>
            </a:r>
          </a:p>
          <a:p>
            <a:pPr marL="457200"/>
            <a:endParaRPr lang="en-GB" sz="2400" b="1" dirty="0">
              <a:solidFill>
                <a:srgbClr val="002060"/>
              </a:solidFill>
              <a:effectLst/>
              <a:latin typeface="Aptos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4.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 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Ydy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hi’n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braf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y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gogledd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 </a:t>
            </a:r>
          </a:p>
          <a:p>
            <a:r>
              <a:rPr lang="en-GB" sz="2400" dirty="0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     </a:t>
            </a:r>
            <a:r>
              <a:rPr lang="en-GB" sz="2400" b="1" u="sng" dirty="0" err="1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dd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ydd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Mercher?</a:t>
            </a:r>
            <a:endParaRPr lang="en-GB" dirty="0">
              <a:solidFill>
                <a:srgbClr val="002060"/>
              </a:solidFill>
              <a:latin typeface="Aptos"/>
            </a:endParaRPr>
          </a:p>
          <a:p>
            <a:pPr marL="457200"/>
            <a:endParaRPr lang="en-GB" sz="2400" b="1" dirty="0">
              <a:solidFill>
                <a:srgbClr val="002060"/>
              </a:solidFill>
              <a:effectLst/>
              <a:latin typeface="Aptos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5.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 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Ydy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hi’n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braf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y de </a:t>
            </a:r>
            <a:r>
              <a:rPr lang="en-GB" sz="2400" b="1" u="sng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dd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ydd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 </a:t>
            </a:r>
            <a:endParaRPr lang="en-GB" dirty="0">
              <a:solidFill>
                <a:srgbClr val="002060"/>
              </a:solidFill>
              <a:latin typeface="Aptos"/>
              <a:ea typeface="Calibri"/>
              <a:cs typeface="Calibri" panose="020F0502020204030204"/>
            </a:endParaRPr>
          </a:p>
          <a:p>
            <a:r>
              <a:rPr lang="en-GB" sz="2400" dirty="0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    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Mercher?</a:t>
            </a:r>
            <a:endParaRPr lang="en-GB" dirty="0">
              <a:solidFill>
                <a:srgbClr val="002060"/>
              </a:solidFill>
              <a:latin typeface="Aptos"/>
              <a:ea typeface="Calibri"/>
              <a:cs typeface="Calibri"/>
            </a:endParaRPr>
          </a:p>
          <a:p>
            <a:pPr marL="457200"/>
            <a:endParaRPr lang="en-GB" sz="2000" b="1" dirty="0">
              <a:solidFill>
                <a:srgbClr val="002060"/>
              </a:solidFill>
              <a:effectLst/>
              <a:latin typeface="Aptos"/>
              <a:ea typeface="Calibri"/>
              <a:cs typeface="Times New Roman"/>
            </a:endParaRPr>
          </a:p>
        </p:txBody>
      </p:sp>
      <p:sp>
        <p:nvSpPr>
          <p:cNvPr id="4" name="TextBox 9">
            <a:extLst>
              <a:ext uri="{FF2B5EF4-FFF2-40B4-BE49-F238E27FC236}">
                <a16:creationId xmlns:a16="http://schemas.microsoft.com/office/drawing/2014/main" id="{ABE8BD8D-A9EE-C4AA-8F6D-B962042AD54F}"/>
              </a:ext>
            </a:extLst>
          </p:cNvPr>
          <p:cNvSpPr txBox="1"/>
          <p:nvPr/>
        </p:nvSpPr>
        <p:spPr>
          <a:xfrm>
            <a:off x="6095926" y="1431959"/>
            <a:ext cx="5957182" cy="452431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6. 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Sut 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roedd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y 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tywydd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yn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y </a:t>
            </a:r>
            <a:endParaRPr lang="en-US" sz="2400" dirty="0">
              <a:solidFill>
                <a:srgbClr val="002060"/>
              </a:solidFill>
              <a:latin typeface="Aptos"/>
              <a:ea typeface="+mn-lt"/>
              <a:cs typeface="+mn-lt"/>
            </a:endParaRPr>
          </a:p>
          <a:p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   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gogledd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</a:t>
            </a:r>
            <a:r>
              <a:rPr lang="en-GB" sz="2400" b="1" u="sng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dd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ydd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Mawrth?</a:t>
            </a:r>
            <a:endParaRPr lang="en-US" sz="2400" dirty="0">
              <a:solidFill>
                <a:srgbClr val="002060"/>
              </a:solidFill>
              <a:latin typeface="Aptos"/>
              <a:ea typeface="+mn-lt"/>
              <a:cs typeface="+mn-lt"/>
            </a:endParaRPr>
          </a:p>
          <a:p>
            <a:pPr marL="457200"/>
            <a:endParaRPr lang="en-GB" sz="2400" dirty="0">
              <a:solidFill>
                <a:srgbClr val="002060"/>
              </a:solidFill>
              <a:latin typeface="Aptos"/>
              <a:ea typeface="+mn-lt"/>
              <a:cs typeface="+mn-lt"/>
            </a:endParaRPr>
          </a:p>
          <a:p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7. Sut 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roedd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y 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tywydd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yn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y de         </a:t>
            </a:r>
            <a:endParaRPr lang="en-US" sz="2400" dirty="0">
              <a:solidFill>
                <a:srgbClr val="002060"/>
              </a:solidFill>
              <a:latin typeface="Aptos"/>
              <a:ea typeface="+mn-lt"/>
              <a:cs typeface="+mn-lt"/>
            </a:endParaRPr>
          </a:p>
          <a:p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   </a:t>
            </a:r>
            <a:r>
              <a:rPr lang="en-GB" sz="2400" b="1" u="sng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dd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ydd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Mawrth?</a:t>
            </a:r>
            <a:endParaRPr lang="en-US" sz="2400" dirty="0">
              <a:solidFill>
                <a:srgbClr val="002060"/>
              </a:solidFill>
              <a:latin typeface="Aptos"/>
              <a:ea typeface="+mn-lt"/>
              <a:cs typeface="+mn-lt"/>
            </a:endParaRPr>
          </a:p>
          <a:p>
            <a:pPr marL="457200"/>
            <a:endParaRPr lang="en-GB" sz="2400" dirty="0">
              <a:solidFill>
                <a:srgbClr val="002060"/>
              </a:solidFill>
              <a:latin typeface="Aptos"/>
              <a:ea typeface="+mn-lt"/>
              <a:cs typeface="+mn-lt"/>
            </a:endParaRPr>
          </a:p>
          <a:p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8. Sut 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bydd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y 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tywydd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</a:t>
            </a:r>
            <a:r>
              <a:rPr lang="en-GB" sz="2400" b="1" u="sng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dd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ydd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Iau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?</a:t>
            </a:r>
            <a:endParaRPr lang="en-US" sz="2400" dirty="0">
              <a:solidFill>
                <a:srgbClr val="002060"/>
              </a:solidFill>
              <a:latin typeface="Aptos"/>
              <a:ea typeface="+mn-lt"/>
              <a:cs typeface="+mn-lt"/>
            </a:endParaRPr>
          </a:p>
          <a:p>
            <a:pPr marL="457200"/>
            <a:endParaRPr lang="en-GB" sz="2400" dirty="0">
              <a:solidFill>
                <a:srgbClr val="002060"/>
              </a:solidFill>
              <a:latin typeface="Aptos"/>
              <a:ea typeface="+mn-lt"/>
              <a:cs typeface="+mn-lt"/>
            </a:endParaRPr>
          </a:p>
          <a:p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9. Pa </a:t>
            </a:r>
            <a:r>
              <a:rPr lang="en-GB" sz="2400" b="1" u="sng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dd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ydd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bydd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hi’n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bwrw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eira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?</a:t>
            </a:r>
            <a:endParaRPr lang="en-US" sz="2400" dirty="0">
              <a:solidFill>
                <a:srgbClr val="002060"/>
              </a:solidFill>
              <a:latin typeface="Aptos"/>
              <a:ea typeface="+mn-lt"/>
              <a:cs typeface="+mn-lt"/>
            </a:endParaRPr>
          </a:p>
          <a:p>
            <a:pPr marL="457200"/>
            <a:endParaRPr lang="en-GB" sz="2400" dirty="0">
              <a:solidFill>
                <a:srgbClr val="002060"/>
              </a:solidFill>
              <a:latin typeface="Aptos"/>
              <a:ea typeface="+mn-lt"/>
              <a:cs typeface="+mn-lt"/>
            </a:endParaRPr>
          </a:p>
          <a:p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10. Sut 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bydd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y 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tywydd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</a:t>
            </a:r>
            <a:r>
              <a:rPr lang="en-GB" sz="2400" b="1" u="sng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dd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ydd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</a:t>
            </a:r>
            <a:endParaRPr lang="en-US" sz="2400" dirty="0">
              <a:solidFill>
                <a:srgbClr val="002060"/>
              </a:solidFill>
              <a:latin typeface="Aptos"/>
              <a:ea typeface="+mn-lt"/>
              <a:cs typeface="+mn-lt"/>
            </a:endParaRPr>
          </a:p>
          <a:p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     Sadwrn?</a:t>
            </a:r>
            <a:endParaRPr lang="en-US" sz="2400" dirty="0">
              <a:solidFill>
                <a:srgbClr val="002060"/>
              </a:solidFill>
              <a:latin typeface="Aptos"/>
              <a:ea typeface="+mn-lt"/>
              <a:cs typeface="+mn-lt"/>
            </a:endParaRPr>
          </a:p>
        </p:txBody>
      </p:sp>
      <p:pic>
        <p:nvPicPr>
          <p:cNvPr id="5" name="Picture 4" descr="A blue question mark on a white background&#10;&#10;Description automatically generated">
            <a:extLst>
              <a:ext uri="{FF2B5EF4-FFF2-40B4-BE49-F238E27FC236}">
                <a16:creationId xmlns:a16="http://schemas.microsoft.com/office/drawing/2014/main" id="{EF47676A-B4EC-33ED-964E-7BC65C5381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30225" y="99541"/>
            <a:ext cx="1462755" cy="2267270"/>
          </a:xfrm>
          <a:prstGeom prst="rect">
            <a:avLst/>
          </a:prstGeom>
        </p:spPr>
      </p:pic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F6B1627F-19D2-DEBC-2CF5-569658C7F72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16537224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3BCD2-F7CF-9347-B3FC-5C531F77F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1022" y="136678"/>
            <a:ext cx="3714817" cy="7205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y-GB" sz="4000" b="1">
                <a:solidFill>
                  <a:schemeClr val="bg1"/>
                </a:solidFill>
                <a:latin typeface="Aptos"/>
                <a:cs typeface="Arial"/>
              </a:rPr>
              <a:t>Tasg Wrando</a:t>
            </a:r>
          </a:p>
        </p:txBody>
      </p:sp>
      <p:pic>
        <p:nvPicPr>
          <p:cNvPr id="4" name="Picture 3" descr="A cartoon of a child with his hand to his ear&#10;&#10;Description automatically generated">
            <a:extLst>
              <a:ext uri="{FF2B5EF4-FFF2-40B4-BE49-F238E27FC236}">
                <a16:creationId xmlns:a16="http://schemas.microsoft.com/office/drawing/2014/main" id="{A6B9014F-AD7D-7370-6FE4-92F1365466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1249" y="135673"/>
            <a:ext cx="1581549" cy="2158691"/>
          </a:xfrm>
          <a:prstGeom prst="rect">
            <a:avLst/>
          </a:prstGeom>
        </p:spPr>
      </p:pic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715903B0-16B3-959D-3552-0A06265B224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2" descr="A screenshot of a blank form&#10;&#10;Description automatically generated">
            <a:extLst>
              <a:ext uri="{FF2B5EF4-FFF2-40B4-BE49-F238E27FC236}">
                <a16:creationId xmlns:a16="http://schemas.microsoft.com/office/drawing/2014/main" id="{927320DA-B6ED-47A7-1CC0-4D4834A526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27551" y="1075762"/>
            <a:ext cx="3627063" cy="4689190"/>
          </a:xfrm>
          <a:prstGeom prst="rect">
            <a:avLst/>
          </a:prstGeom>
          <a:ln w="12700">
            <a:solidFill>
              <a:srgbClr val="00206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6D63E5F-0744-97C3-5A79-FA18D5F1FE6F}"/>
              </a:ext>
            </a:extLst>
          </p:cNvPr>
          <p:cNvSpPr txBox="1"/>
          <p:nvPr/>
        </p:nvSpPr>
        <p:spPr>
          <a:xfrm>
            <a:off x="5314036" y="2499325"/>
            <a:ext cx="5957987" cy="169277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800" b="1" dirty="0" err="1">
                <a:solidFill>
                  <a:srgbClr val="002060"/>
                </a:solidFill>
              </a:rPr>
              <a:t>Gwrandewch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ar</a:t>
            </a:r>
            <a:r>
              <a:rPr lang="en-GB" sz="2800" b="1" dirty="0">
                <a:solidFill>
                  <a:srgbClr val="002060"/>
                </a:solidFill>
              </a:rPr>
              <a:t> y </a:t>
            </a:r>
            <a:r>
              <a:rPr lang="en-GB" sz="2800" b="1" dirty="0" err="1">
                <a:solidFill>
                  <a:srgbClr val="002060"/>
                </a:solidFill>
              </a:rPr>
              <a:t>bwletin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tywydd</a:t>
            </a:r>
            <a:r>
              <a:rPr lang="en-GB" sz="2800" b="1" dirty="0">
                <a:solidFill>
                  <a:srgbClr val="002060"/>
                </a:solidFill>
              </a:rPr>
              <a:t> a </a:t>
            </a:r>
            <a:r>
              <a:rPr lang="en-GB" sz="2800" b="1" dirty="0" err="1">
                <a:solidFill>
                  <a:srgbClr val="002060"/>
                </a:solidFill>
              </a:rPr>
              <a:t>gorffennwch</a:t>
            </a:r>
            <a:r>
              <a:rPr lang="en-GB" sz="2800" b="1" dirty="0">
                <a:solidFill>
                  <a:srgbClr val="002060"/>
                </a:solidFill>
              </a:rPr>
              <a:t> y </a:t>
            </a:r>
            <a:r>
              <a:rPr lang="en-GB" sz="2800" b="1" dirty="0" err="1">
                <a:solidFill>
                  <a:srgbClr val="002060"/>
                </a:solidFill>
              </a:rPr>
              <a:t>tabl</a:t>
            </a:r>
            <a:r>
              <a:rPr lang="en-GB" sz="2800" b="1" dirty="0">
                <a:solidFill>
                  <a:srgbClr val="002060"/>
                </a:solidFill>
              </a:rPr>
              <a:t>.</a:t>
            </a:r>
          </a:p>
          <a:p>
            <a:r>
              <a:rPr lang="en-GB" sz="2400" i="1" dirty="0">
                <a:solidFill>
                  <a:srgbClr val="002060"/>
                </a:solidFill>
              </a:rPr>
              <a:t>Listen to the weather bulletin and complete the table.</a:t>
            </a:r>
            <a:r>
              <a:rPr lang="en-GB" sz="2400" i="1" dirty="0">
                <a:solidFill>
                  <a:srgbClr val="002060"/>
                </a:solidFill>
                <a:effectLst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974288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1822C9B-A18E-CC5E-9B05-C48EA551A4FF}"/>
              </a:ext>
            </a:extLst>
          </p:cNvPr>
          <p:cNvSpPr txBox="1"/>
          <p:nvPr/>
        </p:nvSpPr>
        <p:spPr>
          <a:xfrm>
            <a:off x="795383" y="377573"/>
            <a:ext cx="5837827" cy="715089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Mae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amser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cofrestru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!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28D351C-1059-05E4-7846-4C754376D6E3}"/>
              </a:ext>
            </a:extLst>
          </p:cNvPr>
          <p:cNvSpPr txBox="1"/>
          <p:nvPr/>
        </p:nvSpPr>
        <p:spPr>
          <a:xfrm>
            <a:off x="1229156" y="1743432"/>
            <a:ext cx="4970280" cy="3371136"/>
          </a:xfrm>
          <a:prstGeom prst="roundRect">
            <a:avLst/>
          </a:prstGeom>
          <a:solidFill>
            <a:srgbClr val="FFC000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cy-GB" sz="2400" dirty="0">
                <a:solidFill>
                  <a:srgbClr val="002060"/>
                </a:solidFill>
                <a:cs typeface="Arial"/>
              </a:rPr>
              <a:t>Greet the class!</a:t>
            </a:r>
          </a:p>
          <a:p>
            <a:pPr marL="342900" indent="-342900">
              <a:buFont typeface="Arial"/>
              <a:buChar char="•"/>
            </a:pPr>
            <a:r>
              <a:rPr lang="cy-GB" sz="2400" dirty="0">
                <a:solidFill>
                  <a:srgbClr val="002060"/>
                </a:solidFill>
                <a:cs typeface="Arial"/>
              </a:rPr>
              <a:t>Use commands.</a:t>
            </a:r>
            <a:endParaRPr lang="en-US" dirty="0"/>
          </a:p>
          <a:p>
            <a:pPr marL="342900" indent="-342900">
              <a:buFont typeface="Arial"/>
              <a:buChar char="•"/>
            </a:pPr>
            <a:r>
              <a:rPr lang="cy-GB" sz="2400" dirty="0" err="1">
                <a:solidFill>
                  <a:srgbClr val="002060"/>
                </a:solidFill>
                <a:cs typeface="Arial"/>
              </a:rPr>
              <a:t>It's</a:t>
            </a:r>
            <a:r>
              <a:rPr lang="cy-GB" sz="2400" dirty="0">
                <a:solidFill>
                  <a:srgbClr val="002060"/>
                </a:solidFill>
                <a:cs typeface="Arial"/>
              </a:rPr>
              <a:t> </a:t>
            </a:r>
            <a:r>
              <a:rPr lang="cy-GB" sz="2400" dirty="0" err="1">
                <a:solidFill>
                  <a:srgbClr val="002060"/>
                </a:solidFill>
                <a:cs typeface="Arial"/>
              </a:rPr>
              <a:t>Registration</a:t>
            </a:r>
            <a:r>
              <a:rPr lang="cy-GB" sz="2400" dirty="0">
                <a:solidFill>
                  <a:srgbClr val="002060"/>
                </a:solidFill>
                <a:cs typeface="Arial"/>
              </a:rPr>
              <a:t> </a:t>
            </a:r>
            <a:r>
              <a:rPr lang="cy-GB" sz="2400" dirty="0" err="1">
                <a:solidFill>
                  <a:srgbClr val="002060"/>
                </a:solidFill>
                <a:cs typeface="Arial"/>
              </a:rPr>
              <a:t>Time</a:t>
            </a:r>
            <a:r>
              <a:rPr lang="cy-GB" sz="2400" dirty="0">
                <a:solidFill>
                  <a:srgbClr val="002060"/>
                </a:solidFill>
                <a:cs typeface="Arial"/>
              </a:rPr>
              <a:t>!</a:t>
            </a:r>
            <a:endParaRPr lang="en-US" sz="2400" dirty="0">
              <a:solidFill>
                <a:srgbClr val="000000"/>
              </a:solidFill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cy-GB" sz="2400" dirty="0" err="1">
                <a:solidFill>
                  <a:srgbClr val="002060"/>
                </a:solidFill>
                <a:cs typeface="Arial"/>
              </a:rPr>
              <a:t>Present</a:t>
            </a:r>
            <a:r>
              <a:rPr lang="cy-GB" sz="2400" dirty="0">
                <a:solidFill>
                  <a:srgbClr val="002060"/>
                </a:solidFill>
                <a:cs typeface="Arial"/>
              </a:rPr>
              <a:t> / </a:t>
            </a:r>
            <a:r>
              <a:rPr lang="cy-GB" sz="2400" dirty="0" err="1">
                <a:solidFill>
                  <a:srgbClr val="002060"/>
                </a:solidFill>
                <a:cs typeface="Arial"/>
              </a:rPr>
              <a:t>Absent</a:t>
            </a:r>
            <a:r>
              <a:rPr lang="cy-GB" sz="2400" dirty="0">
                <a:solidFill>
                  <a:srgbClr val="002060"/>
                </a:solidFill>
                <a:cs typeface="Arial"/>
              </a:rPr>
              <a:t>?</a:t>
            </a:r>
            <a:endParaRPr lang="en-US" sz="2400" dirty="0">
              <a:solidFill>
                <a:srgbClr val="000000"/>
              </a:solidFill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cy-GB" sz="2400" dirty="0">
                <a:solidFill>
                  <a:srgbClr val="002060"/>
                </a:solidFill>
                <a:cs typeface="Arial"/>
              </a:rPr>
              <a:t>How are they feeling?</a:t>
            </a:r>
            <a:endParaRPr lang="en-US" sz="2400" dirty="0">
              <a:solidFill>
                <a:srgbClr val="000000"/>
              </a:solidFill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cy-GB" sz="2400" dirty="0" err="1">
                <a:solidFill>
                  <a:srgbClr val="002060"/>
                </a:solidFill>
                <a:cs typeface="Arial"/>
              </a:rPr>
              <a:t>School</a:t>
            </a:r>
            <a:r>
              <a:rPr lang="cy-GB" sz="2400" dirty="0">
                <a:solidFill>
                  <a:srgbClr val="002060"/>
                </a:solidFill>
                <a:cs typeface="Arial"/>
              </a:rPr>
              <a:t> </a:t>
            </a:r>
            <a:r>
              <a:rPr lang="cy-GB" sz="2400" dirty="0" err="1">
                <a:solidFill>
                  <a:srgbClr val="002060"/>
                </a:solidFill>
                <a:cs typeface="Arial"/>
              </a:rPr>
              <a:t>dinner</a:t>
            </a:r>
            <a:r>
              <a:rPr lang="cy-GB" sz="2400" dirty="0">
                <a:solidFill>
                  <a:srgbClr val="002060"/>
                </a:solidFill>
                <a:cs typeface="Arial"/>
              </a:rPr>
              <a:t> or </a:t>
            </a:r>
            <a:r>
              <a:rPr lang="cy-GB" sz="2400" dirty="0" err="1">
                <a:solidFill>
                  <a:srgbClr val="002060"/>
                </a:solidFill>
                <a:cs typeface="Arial"/>
              </a:rPr>
              <a:t>sandwiches</a:t>
            </a:r>
            <a:r>
              <a:rPr lang="cy-GB" sz="2400" dirty="0">
                <a:solidFill>
                  <a:srgbClr val="002060"/>
                </a:solidFill>
                <a:cs typeface="Arial"/>
              </a:rPr>
              <a:t>?</a:t>
            </a:r>
            <a:endParaRPr lang="en-US" sz="2400" dirty="0">
              <a:solidFill>
                <a:srgbClr val="000000"/>
              </a:solidFill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cy-GB" sz="2400" dirty="0" err="1">
                <a:solidFill>
                  <a:srgbClr val="002060"/>
                </a:solidFill>
                <a:cs typeface="Arial"/>
              </a:rPr>
              <a:t>How</a:t>
            </a:r>
            <a:r>
              <a:rPr lang="cy-GB" sz="2400" dirty="0">
                <a:solidFill>
                  <a:srgbClr val="002060"/>
                </a:solidFill>
                <a:cs typeface="Arial"/>
              </a:rPr>
              <a:t> </a:t>
            </a:r>
            <a:r>
              <a:rPr lang="cy-GB" sz="2400" dirty="0" err="1">
                <a:solidFill>
                  <a:srgbClr val="002060"/>
                </a:solidFill>
                <a:cs typeface="Arial"/>
              </a:rPr>
              <a:t>many</a:t>
            </a:r>
            <a:r>
              <a:rPr lang="cy-GB" sz="2400" dirty="0">
                <a:solidFill>
                  <a:srgbClr val="002060"/>
                </a:solidFill>
                <a:cs typeface="Arial"/>
              </a:rPr>
              <a:t>?</a:t>
            </a:r>
            <a:endParaRPr lang="cy-GB" sz="2400" dirty="0">
              <a:solidFill>
                <a:srgbClr val="000000"/>
              </a:solidFill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cy-GB" sz="2400" dirty="0">
                <a:solidFill>
                  <a:srgbClr val="002060"/>
                </a:solidFill>
                <a:cs typeface="Arial"/>
              </a:rPr>
              <a:t>Discuss the weather.</a:t>
            </a:r>
            <a:endParaRPr lang="en-US" sz="2400" dirty="0">
              <a:solidFill>
                <a:srgbClr val="000000"/>
              </a:solidFill>
              <a:cs typeface="Arial"/>
            </a:endParaRPr>
          </a:p>
        </p:txBody>
      </p:sp>
      <p:pic>
        <p:nvPicPr>
          <p:cNvPr id="2" name="Picture 1" descr="A cartoon of a person wearing glasses&#10;&#10;Description automatically generated">
            <a:extLst>
              <a:ext uri="{FF2B5EF4-FFF2-40B4-BE49-F238E27FC236}">
                <a16:creationId xmlns:a16="http://schemas.microsoft.com/office/drawing/2014/main" id="{7107761F-FA88-1145-E045-F4682702CD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03641" y="1371600"/>
            <a:ext cx="2605384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5153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B423F1-31FC-3569-8627-E7C15F8D9E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198F50BB-4273-B20E-E369-A2DC7A5749A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A01CD4A-576F-B6D8-0808-36B452A762B4}"/>
              </a:ext>
            </a:extLst>
          </p:cNvPr>
          <p:cNvSpPr/>
          <p:nvPr/>
        </p:nvSpPr>
        <p:spPr>
          <a:xfrm>
            <a:off x="2490438" y="1716395"/>
            <a:ext cx="7211121" cy="302910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400" b="1" dirty="0"/>
              <a:t>Yr </a:t>
            </a:r>
            <a:r>
              <a:rPr lang="en-US" sz="4400" b="1" dirty="0" err="1"/>
              <a:t>amser</a:t>
            </a:r>
            <a:r>
              <a:rPr lang="en-US" sz="4400" b="1" dirty="0"/>
              <a:t> </a:t>
            </a:r>
            <a:r>
              <a:rPr lang="en-US" sz="4400" b="1" dirty="0" err="1"/>
              <a:t>presennol</a:t>
            </a:r>
            <a:endParaRPr lang="en-US" sz="4400" b="1" dirty="0"/>
          </a:p>
          <a:p>
            <a:pPr algn="ctr"/>
            <a:endParaRPr lang="en-US" sz="2400" i="1" dirty="0"/>
          </a:p>
          <a:p>
            <a:pPr algn="ctr"/>
            <a:r>
              <a:rPr lang="en-US" sz="2400" i="1" dirty="0"/>
              <a:t>The present tense</a:t>
            </a:r>
          </a:p>
        </p:txBody>
      </p:sp>
      <p:pic>
        <p:nvPicPr>
          <p:cNvPr id="14" name="Picture 13" descr="A pink and white logo&#10;&#10;Description automatically generated">
            <a:extLst>
              <a:ext uri="{FF2B5EF4-FFF2-40B4-BE49-F238E27FC236}">
                <a16:creationId xmlns:a16="http://schemas.microsoft.com/office/drawing/2014/main" id="{AE808328-55C5-7F70-817D-97181237FA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253" y="188326"/>
            <a:ext cx="2667000" cy="9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481906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F81A1B-529C-50D0-4996-BFC8D5320F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8DE5DDD-24DE-9654-45A5-FCDB78B670D8}"/>
              </a:ext>
            </a:extLst>
          </p:cNvPr>
          <p:cNvSpPr txBox="1"/>
          <p:nvPr/>
        </p:nvSpPr>
        <p:spPr>
          <a:xfrm>
            <a:off x="2585730" y="1712813"/>
            <a:ext cx="7019347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Wyt 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ti'n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hoffi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darllen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2EF76A8-0B45-68DD-3AAA-53853FD3E0E8}"/>
              </a:ext>
            </a:extLst>
          </p:cNvPr>
          <p:cNvSpPr txBox="1"/>
          <p:nvPr/>
        </p:nvSpPr>
        <p:spPr>
          <a:xfrm>
            <a:off x="642618" y="4151773"/>
            <a:ext cx="4652314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Aptos"/>
                <a:cs typeface="Arial"/>
              </a:rPr>
              <a:t>Ydw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,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rydw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i'n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darllen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F5E1DA2A-409C-F878-A11B-4BDB54980C63}"/>
              </a:ext>
            </a:extLst>
          </p:cNvPr>
          <p:cNvCxnSpPr>
            <a:cxnSpLocks/>
          </p:cNvCxnSpPr>
          <p:nvPr/>
        </p:nvCxnSpPr>
        <p:spPr>
          <a:xfrm>
            <a:off x="6646639" y="2531520"/>
            <a:ext cx="1219143" cy="1610941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FBA8B028-A977-D314-3C63-E324F4E12A14}"/>
              </a:ext>
            </a:extLst>
          </p:cNvPr>
          <p:cNvCxnSpPr>
            <a:cxnSpLocks/>
          </p:cNvCxnSpPr>
          <p:nvPr/>
        </p:nvCxnSpPr>
        <p:spPr>
          <a:xfrm flipH="1">
            <a:off x="4443012" y="2534984"/>
            <a:ext cx="1086163" cy="1607327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AB36FBC9-F94D-C7F0-4DA0-B950B9D5E48D}"/>
              </a:ext>
            </a:extLst>
          </p:cNvPr>
          <p:cNvSpPr txBox="1"/>
          <p:nvPr/>
        </p:nvSpPr>
        <p:spPr>
          <a:xfrm>
            <a:off x="6430168" y="4153601"/>
            <a:ext cx="5044720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Aptos"/>
                <a:cs typeface="Arial"/>
              </a:rPr>
              <a:t>Nac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Arial"/>
              </a:rPr>
              <a:t>ydw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dydw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ddim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darllen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</p:txBody>
      </p:sp>
      <p:sp>
        <p:nvSpPr>
          <p:cNvPr id="15" name="12-Point Star 9">
            <a:extLst>
              <a:ext uri="{FF2B5EF4-FFF2-40B4-BE49-F238E27FC236}">
                <a16:creationId xmlns:a16="http://schemas.microsoft.com/office/drawing/2014/main" id="{5EF17101-6A1F-25A7-26D4-34070BCE583B}"/>
              </a:ext>
            </a:extLst>
          </p:cNvPr>
          <p:cNvSpPr/>
          <p:nvPr/>
        </p:nvSpPr>
        <p:spPr>
          <a:xfrm>
            <a:off x="451113" y="242569"/>
            <a:ext cx="4521729" cy="680587"/>
          </a:xfrm>
          <a:prstGeom prst="roundRect">
            <a:avLst/>
          </a:prstGeom>
          <a:solidFill>
            <a:srgbClr val="FCD358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ti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y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cwestiwn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=  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fi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yr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ateb</a:t>
            </a:r>
            <a:endParaRPr lang="en-US" sz="2400">
              <a:solidFill>
                <a:srgbClr val="002060"/>
              </a:solidFill>
              <a:latin typeface="Aptos"/>
              <a:cs typeface="Arial"/>
            </a:endParaRPr>
          </a:p>
        </p:txBody>
      </p:sp>
      <p:pic>
        <p:nvPicPr>
          <p:cNvPr id="8" name="Graphic 13" descr="Badge Tick1 with solid fill">
            <a:extLst>
              <a:ext uri="{FF2B5EF4-FFF2-40B4-BE49-F238E27FC236}">
                <a16:creationId xmlns:a16="http://schemas.microsoft.com/office/drawing/2014/main" id="{901F7004-06BC-9289-D458-E3ED74BE7E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879" y="3173992"/>
            <a:ext cx="914400" cy="914400"/>
          </a:xfrm>
          <a:prstGeom prst="rect">
            <a:avLst/>
          </a:prstGeom>
        </p:spPr>
      </p:pic>
      <p:pic>
        <p:nvPicPr>
          <p:cNvPr id="10" name="Graphic 12" descr="Badge Cross with solid fill">
            <a:extLst>
              <a:ext uri="{FF2B5EF4-FFF2-40B4-BE49-F238E27FC236}">
                <a16:creationId xmlns:a16="http://schemas.microsoft.com/office/drawing/2014/main" id="{320E188B-AE99-8977-6061-ECF671A9082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562142" y="3172566"/>
            <a:ext cx="914400" cy="914400"/>
          </a:xfrm>
          <a:prstGeom prst="rect">
            <a:avLst/>
          </a:prstGeom>
        </p:spPr>
      </p:pic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72CF89F9-604B-4EE3-CD9E-8966D9C5DFCE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4191961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1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FB9EAE3-71D4-69A8-1E6C-500537335359}"/>
              </a:ext>
            </a:extLst>
          </p:cNvPr>
          <p:cNvSpPr/>
          <p:nvPr/>
        </p:nvSpPr>
        <p:spPr>
          <a:xfrm>
            <a:off x="3596164" y="1716395"/>
            <a:ext cx="4999670" cy="302910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6000" b="1" dirty="0" err="1"/>
              <a:t>Pynciau</a:t>
            </a:r>
          </a:p>
          <a:p>
            <a:pPr algn="ctr"/>
            <a:endParaRPr lang="en-US" sz="2400" i="1" dirty="0"/>
          </a:p>
          <a:p>
            <a:pPr algn="ctr"/>
            <a:r>
              <a:rPr lang="en-US" sz="3600" i="1" dirty="0"/>
              <a:t>Subjects</a:t>
            </a:r>
          </a:p>
        </p:txBody>
      </p:sp>
      <p:pic>
        <p:nvPicPr>
          <p:cNvPr id="14" name="Picture 13" descr="A pink and white logo&#10;&#10;Description automatically generated">
            <a:extLst>
              <a:ext uri="{FF2B5EF4-FFF2-40B4-BE49-F238E27FC236}">
                <a16:creationId xmlns:a16="http://schemas.microsoft.com/office/drawing/2014/main" id="{DFB68DBE-75FE-87DF-3B00-FD25975366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253" y="188326"/>
            <a:ext cx="2667000" cy="9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1131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78356129-C5EA-6EC5-BA73-DF60ACCB44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01C2B92-9EBA-151B-0AA8-76F6AD746107}"/>
              </a:ext>
            </a:extLst>
          </p:cNvPr>
          <p:cNvSpPr txBox="1"/>
          <p:nvPr/>
        </p:nvSpPr>
        <p:spPr>
          <a:xfrm>
            <a:off x="6615038" y="2644884"/>
            <a:ext cx="4769524" cy="112371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 err="1">
                <a:solidFill>
                  <a:schemeClr val="bg1"/>
                </a:solidFill>
              </a:rPr>
              <a:t>Cymraeg</a:t>
            </a:r>
            <a:endParaRPr lang="en-US" sz="6000" b="1">
              <a:solidFill>
                <a:schemeClr val="bg1"/>
              </a:solidFill>
            </a:endParaRPr>
          </a:p>
        </p:txBody>
      </p:sp>
      <p:pic>
        <p:nvPicPr>
          <p:cNvPr id="3" name="Picture 2" descr="A red dragon with a green background&#10;&#10;Description automatically generated">
            <a:extLst>
              <a:ext uri="{FF2B5EF4-FFF2-40B4-BE49-F238E27FC236}">
                <a16:creationId xmlns:a16="http://schemas.microsoft.com/office/drawing/2014/main" id="{1A9229C5-CEC2-DD19-22A3-81818E8934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0073" y="1841683"/>
            <a:ext cx="4692805" cy="2728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5414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78356129-C5EA-6EC5-BA73-DF60ACCB44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01C2B92-9EBA-151B-0AA8-76F6AD746107}"/>
              </a:ext>
            </a:extLst>
          </p:cNvPr>
          <p:cNvSpPr txBox="1"/>
          <p:nvPr/>
        </p:nvSpPr>
        <p:spPr>
          <a:xfrm>
            <a:off x="6680087" y="2644884"/>
            <a:ext cx="4343826" cy="112371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 err="1">
                <a:solidFill>
                  <a:schemeClr val="bg1"/>
                </a:solidFill>
              </a:rPr>
              <a:t>Saesneg</a:t>
            </a:r>
            <a:endParaRPr lang="en-US" sz="6000" b="1">
              <a:solidFill>
                <a:schemeClr val="bg1"/>
              </a:solidFill>
            </a:endParaRPr>
          </a:p>
        </p:txBody>
      </p:sp>
      <p:pic>
        <p:nvPicPr>
          <p:cNvPr id="3" name="Picture 2" descr="A cartoon of a child reading a book&#10;&#10;Description automatically generated">
            <a:extLst>
              <a:ext uri="{FF2B5EF4-FFF2-40B4-BE49-F238E27FC236}">
                <a16:creationId xmlns:a16="http://schemas.microsoft.com/office/drawing/2014/main" id="{8B3DECC0-35E1-7C18-8D51-D69042735D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8261" y="1151639"/>
            <a:ext cx="3858856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8896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78356129-C5EA-6EC5-BA73-DF60ACCB44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01C2B92-9EBA-151B-0AA8-76F6AD746107}"/>
              </a:ext>
            </a:extLst>
          </p:cNvPr>
          <p:cNvSpPr txBox="1"/>
          <p:nvPr/>
        </p:nvSpPr>
        <p:spPr>
          <a:xfrm>
            <a:off x="6197750" y="2410750"/>
            <a:ext cx="5263335" cy="187285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 err="1">
                <a:solidFill>
                  <a:schemeClr val="bg1"/>
                </a:solidFill>
              </a:rPr>
              <a:t>Llythrennedd</a:t>
            </a:r>
            <a:endParaRPr lang="en-US" sz="6000" b="1">
              <a:solidFill>
                <a:schemeClr val="bg1"/>
              </a:solidFill>
            </a:endParaRPr>
          </a:p>
          <a:p>
            <a:pPr algn="ctr"/>
            <a:r>
              <a:rPr lang="en-US" sz="4400" i="1" dirty="0">
                <a:solidFill>
                  <a:schemeClr val="bg1"/>
                </a:solidFill>
              </a:rPr>
              <a:t>Literacy</a:t>
            </a:r>
          </a:p>
        </p:txBody>
      </p:sp>
      <p:pic>
        <p:nvPicPr>
          <p:cNvPr id="4" name="Picture 3" descr="A cartoon of a child reading a book&#10;&#10;Description automatically generated">
            <a:extLst>
              <a:ext uri="{FF2B5EF4-FFF2-40B4-BE49-F238E27FC236}">
                <a16:creationId xmlns:a16="http://schemas.microsoft.com/office/drawing/2014/main" id="{7141EC7F-08AE-F1EA-E974-8A7D0B810D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8261" y="1151639"/>
            <a:ext cx="3858856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5496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78356129-C5EA-6EC5-BA73-DF60ACCB44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01C2B92-9EBA-151B-0AA8-76F6AD746107}"/>
              </a:ext>
            </a:extLst>
          </p:cNvPr>
          <p:cNvSpPr txBox="1"/>
          <p:nvPr/>
        </p:nvSpPr>
        <p:spPr>
          <a:xfrm>
            <a:off x="6410599" y="2644884"/>
            <a:ext cx="4990888" cy="112371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 err="1">
                <a:solidFill>
                  <a:schemeClr val="bg1"/>
                </a:solidFill>
              </a:rPr>
              <a:t>Mathemateg</a:t>
            </a:r>
            <a:endParaRPr lang="en-US" sz="6000" b="1">
              <a:solidFill>
                <a:schemeClr val="bg1"/>
              </a:solidFill>
            </a:endParaRPr>
          </a:p>
        </p:txBody>
      </p:sp>
      <p:pic>
        <p:nvPicPr>
          <p:cNvPr id="3" name="Picture 2" descr="A blue calculator with white numbers&#10;&#10;Description automatically generated">
            <a:extLst>
              <a:ext uri="{FF2B5EF4-FFF2-40B4-BE49-F238E27FC236}">
                <a16:creationId xmlns:a16="http://schemas.microsoft.com/office/drawing/2014/main" id="{C16C5BA8-2C6F-A71F-FF75-DC796616F0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4513" y="1111405"/>
            <a:ext cx="3648974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2451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78356129-C5EA-6EC5-BA73-DF60ACCB44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01C2B92-9EBA-151B-0AA8-76F6AD746107}"/>
              </a:ext>
            </a:extLst>
          </p:cNvPr>
          <p:cNvSpPr txBox="1"/>
          <p:nvPr/>
        </p:nvSpPr>
        <p:spPr>
          <a:xfrm>
            <a:off x="6940282" y="2414228"/>
            <a:ext cx="3960698" cy="187285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 err="1">
                <a:solidFill>
                  <a:schemeClr val="bg1"/>
                </a:solidFill>
              </a:rPr>
              <a:t>Rhifedd</a:t>
            </a:r>
            <a:endParaRPr lang="en-US" sz="6000" b="1">
              <a:solidFill>
                <a:schemeClr val="bg1"/>
              </a:solidFill>
            </a:endParaRPr>
          </a:p>
          <a:p>
            <a:pPr algn="ctr"/>
            <a:r>
              <a:rPr lang="en-US" sz="4400" i="1" dirty="0">
                <a:solidFill>
                  <a:schemeClr val="bg1"/>
                </a:solidFill>
              </a:rPr>
              <a:t>Numeracy</a:t>
            </a:r>
          </a:p>
        </p:txBody>
      </p:sp>
      <p:pic>
        <p:nvPicPr>
          <p:cNvPr id="4" name="Picture 3" descr="A blue calculator with white numbers&#10;&#10;Description automatically generated">
            <a:extLst>
              <a:ext uri="{FF2B5EF4-FFF2-40B4-BE49-F238E27FC236}">
                <a16:creationId xmlns:a16="http://schemas.microsoft.com/office/drawing/2014/main" id="{D7A92876-28F4-357F-1F90-3906D72DD3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4513" y="1111405"/>
            <a:ext cx="3648974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7453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78356129-C5EA-6EC5-BA73-DF60ACCB44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01C2B92-9EBA-151B-0AA8-76F6AD746107}"/>
              </a:ext>
            </a:extLst>
          </p:cNvPr>
          <p:cNvSpPr txBox="1"/>
          <p:nvPr/>
        </p:nvSpPr>
        <p:spPr>
          <a:xfrm>
            <a:off x="6178282" y="2635591"/>
            <a:ext cx="5403815" cy="112371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 err="1">
                <a:solidFill>
                  <a:schemeClr val="bg1"/>
                </a:solidFill>
              </a:rPr>
              <a:t>Gwyddoniaeth</a:t>
            </a:r>
            <a:endParaRPr lang="en-US" sz="6000" b="1">
              <a:solidFill>
                <a:schemeClr val="bg1"/>
              </a:solidFill>
            </a:endParaRPr>
          </a:p>
        </p:txBody>
      </p:sp>
      <p:pic>
        <p:nvPicPr>
          <p:cNvPr id="3" name="Picture 2" descr="A cartoon of a person with a test tube&#10;&#10;Description automatically generated">
            <a:extLst>
              <a:ext uri="{FF2B5EF4-FFF2-40B4-BE49-F238E27FC236}">
                <a16:creationId xmlns:a16="http://schemas.microsoft.com/office/drawing/2014/main" id="{835E9BE4-5E9F-285C-437D-36E7D51A43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1321" y="1046356"/>
            <a:ext cx="4217992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758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78356129-C5EA-6EC5-BA73-DF60ACCB44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01C2B92-9EBA-151B-0AA8-76F6AD746107}"/>
              </a:ext>
            </a:extLst>
          </p:cNvPr>
          <p:cNvSpPr txBox="1"/>
          <p:nvPr/>
        </p:nvSpPr>
        <p:spPr>
          <a:xfrm>
            <a:off x="5919021" y="2644884"/>
            <a:ext cx="5493212" cy="112371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 err="1">
                <a:solidFill>
                  <a:schemeClr val="bg1"/>
                </a:solidFill>
              </a:rPr>
              <a:t>Daearyddiaeth</a:t>
            </a:r>
            <a:endParaRPr lang="en-US" sz="6000" b="1">
              <a:solidFill>
                <a:schemeClr val="bg1"/>
              </a:solidFill>
            </a:endParaRPr>
          </a:p>
        </p:txBody>
      </p:sp>
      <p:pic>
        <p:nvPicPr>
          <p:cNvPr id="3" name="Picture 2" descr="A blue and green globe&#10;&#10;Description automatically generated">
            <a:extLst>
              <a:ext uri="{FF2B5EF4-FFF2-40B4-BE49-F238E27FC236}">
                <a16:creationId xmlns:a16="http://schemas.microsoft.com/office/drawing/2014/main" id="{F0B0F99D-DFA7-0FEF-52D4-1B2B8F10C0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18263" y="1148575"/>
            <a:ext cx="3412593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1194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78356129-C5EA-6EC5-BA73-DF60ACCB44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01C2B92-9EBA-151B-0AA8-76F6AD746107}"/>
              </a:ext>
            </a:extLst>
          </p:cNvPr>
          <p:cNvSpPr txBox="1"/>
          <p:nvPr/>
        </p:nvSpPr>
        <p:spPr>
          <a:xfrm>
            <a:off x="7033209" y="2644884"/>
            <a:ext cx="3543513" cy="112371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</a:rPr>
              <a:t>Hanes</a:t>
            </a:r>
          </a:p>
        </p:txBody>
      </p:sp>
      <p:pic>
        <p:nvPicPr>
          <p:cNvPr id="3" name="Picture 2" descr="A cartoon of a person in armor holding a spear and shield&#10;&#10;Description automatically generated">
            <a:extLst>
              <a:ext uri="{FF2B5EF4-FFF2-40B4-BE49-F238E27FC236}">
                <a16:creationId xmlns:a16="http://schemas.microsoft.com/office/drawing/2014/main" id="{11A2FD91-2C08-BA91-EFE6-29B2AFCA20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5565" y="1148575"/>
            <a:ext cx="508848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8403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78356129-C5EA-6EC5-BA73-DF60ACCB44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01C2B92-9EBA-151B-0AA8-76F6AD746107}"/>
              </a:ext>
            </a:extLst>
          </p:cNvPr>
          <p:cNvSpPr txBox="1"/>
          <p:nvPr/>
        </p:nvSpPr>
        <p:spPr>
          <a:xfrm>
            <a:off x="6410599" y="2644884"/>
            <a:ext cx="5139882" cy="112371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 err="1">
                <a:solidFill>
                  <a:schemeClr val="bg1"/>
                </a:solidFill>
              </a:rPr>
              <a:t>Cerddoriaeth</a:t>
            </a:r>
            <a:endParaRPr lang="en-US" sz="6000" b="1">
              <a:solidFill>
                <a:schemeClr val="bg1"/>
              </a:solidFill>
            </a:endParaRPr>
          </a:p>
        </p:txBody>
      </p:sp>
      <p:pic>
        <p:nvPicPr>
          <p:cNvPr id="3" name="Picture 2" descr="A cartoon of a child holding a pencil and a pen&#10;&#10;Description automatically generated">
            <a:extLst>
              <a:ext uri="{FF2B5EF4-FFF2-40B4-BE49-F238E27FC236}">
                <a16:creationId xmlns:a16="http://schemas.microsoft.com/office/drawing/2014/main" id="{D03A49AB-7B72-6041-7211-7E3680BBF4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4421" y="1150030"/>
            <a:ext cx="4508561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8046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78356129-C5EA-6EC5-BA73-DF60ACCB44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01C2B92-9EBA-151B-0AA8-76F6AD746107}"/>
              </a:ext>
            </a:extLst>
          </p:cNvPr>
          <p:cNvSpPr txBox="1"/>
          <p:nvPr/>
        </p:nvSpPr>
        <p:spPr>
          <a:xfrm>
            <a:off x="7692989" y="2672762"/>
            <a:ext cx="2930508" cy="112371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 err="1">
                <a:solidFill>
                  <a:schemeClr val="bg1"/>
                </a:solidFill>
              </a:rPr>
              <a:t>Celf</a:t>
            </a:r>
            <a:endParaRPr lang="en-US" sz="6000" b="1">
              <a:solidFill>
                <a:schemeClr val="bg1"/>
              </a:solidFill>
            </a:endParaRPr>
          </a:p>
        </p:txBody>
      </p:sp>
      <p:pic>
        <p:nvPicPr>
          <p:cNvPr id="3" name="Picture 2" descr="A bucket and paint brushes and palette&#10;&#10;Description automatically generated">
            <a:extLst>
              <a:ext uri="{FF2B5EF4-FFF2-40B4-BE49-F238E27FC236}">
                <a16:creationId xmlns:a16="http://schemas.microsoft.com/office/drawing/2014/main" id="{3F16CBA9-58FA-A681-C2FC-18A0026F56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4474" y="1074235"/>
            <a:ext cx="5552661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9961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78356129-C5EA-6EC5-BA73-DF60ACCB44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01C2B92-9EBA-151B-0AA8-76F6AD746107}"/>
              </a:ext>
            </a:extLst>
          </p:cNvPr>
          <p:cNvSpPr txBox="1"/>
          <p:nvPr/>
        </p:nvSpPr>
        <p:spPr>
          <a:xfrm>
            <a:off x="6410599" y="2321353"/>
            <a:ext cx="4305513" cy="2145268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 err="1">
                <a:solidFill>
                  <a:schemeClr val="bg1"/>
                </a:solidFill>
              </a:rPr>
              <a:t>Addysg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err="1">
                <a:solidFill>
                  <a:schemeClr val="bg1"/>
                </a:solidFill>
              </a:rPr>
              <a:t>Gorfforol</a:t>
            </a:r>
            <a:endParaRPr lang="en-US" sz="6000" b="1">
              <a:solidFill>
                <a:schemeClr val="bg1"/>
              </a:solidFill>
            </a:endParaRPr>
          </a:p>
        </p:txBody>
      </p:sp>
      <p:pic>
        <p:nvPicPr>
          <p:cNvPr id="3" name="Picture 2" descr="A cartoon of a child playing volleyball&#10;&#10;Description automatically generated">
            <a:extLst>
              <a:ext uri="{FF2B5EF4-FFF2-40B4-BE49-F238E27FC236}">
                <a16:creationId xmlns:a16="http://schemas.microsoft.com/office/drawing/2014/main" id="{DF26FF58-0B84-470D-396B-7BC22CB6E9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9372" y="1250795"/>
            <a:ext cx="3585939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1415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78356129-C5EA-6EC5-BA73-DF60ACCB44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01C2B92-9EBA-151B-0AA8-76F6AD746107}"/>
              </a:ext>
            </a:extLst>
          </p:cNvPr>
          <p:cNvSpPr txBox="1"/>
          <p:nvPr/>
        </p:nvSpPr>
        <p:spPr>
          <a:xfrm>
            <a:off x="6410599" y="2321353"/>
            <a:ext cx="4548161" cy="2145268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 err="1">
                <a:solidFill>
                  <a:schemeClr val="bg1"/>
                </a:solidFill>
              </a:rPr>
              <a:t>Addysg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err="1">
                <a:solidFill>
                  <a:schemeClr val="bg1"/>
                </a:solidFill>
              </a:rPr>
              <a:t>Grefyddol</a:t>
            </a:r>
            <a:endParaRPr lang="en-US" sz="6000" b="1">
              <a:solidFill>
                <a:schemeClr val="bg1"/>
              </a:solidFill>
            </a:endParaRPr>
          </a:p>
        </p:txBody>
      </p:sp>
      <p:pic>
        <p:nvPicPr>
          <p:cNvPr id="3" name="Picture 2" descr="A yellow cross with a white background&#10;&#10;Description automatically generated">
            <a:extLst>
              <a:ext uri="{FF2B5EF4-FFF2-40B4-BE49-F238E27FC236}">
                <a16:creationId xmlns:a16="http://schemas.microsoft.com/office/drawing/2014/main" id="{06B3E475-CBB7-B81A-245D-CF9921F1A3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5337" y="1213624"/>
            <a:ext cx="3060057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270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78356129-C5EA-6EC5-BA73-DF60ACCB44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01C2B92-9EBA-151B-0AA8-76F6AD746107}"/>
              </a:ext>
            </a:extLst>
          </p:cNvPr>
          <p:cNvSpPr txBox="1"/>
          <p:nvPr/>
        </p:nvSpPr>
        <p:spPr>
          <a:xfrm>
            <a:off x="6410599" y="2321353"/>
            <a:ext cx="5105826" cy="2145268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 err="1">
                <a:solidFill>
                  <a:schemeClr val="bg1"/>
                </a:solidFill>
              </a:rPr>
              <a:t>Technoleg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err="1">
                <a:solidFill>
                  <a:schemeClr val="bg1"/>
                </a:solidFill>
              </a:rPr>
              <a:t>Gwybodaeth</a:t>
            </a:r>
            <a:endParaRPr lang="en-US" sz="6000" b="1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FB3C23A-00C9-6823-8C7D-C34B0BFBE5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598" y="1315844"/>
            <a:ext cx="4674705" cy="3882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7420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FB9EAE3-71D4-69A8-1E6C-500537335359}"/>
              </a:ext>
            </a:extLst>
          </p:cNvPr>
          <p:cNvSpPr/>
          <p:nvPr/>
        </p:nvSpPr>
        <p:spPr>
          <a:xfrm>
            <a:off x="2490438" y="1716395"/>
            <a:ext cx="7211121" cy="302910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400" b="1" dirty="0"/>
              <a:t>Hoffi / </a:t>
            </a:r>
            <a:r>
              <a:rPr lang="en-US" sz="4400" b="1" dirty="0" err="1"/>
              <a:t>Ddim</a:t>
            </a:r>
            <a:r>
              <a:rPr lang="en-US" sz="4400" b="1" dirty="0"/>
              <a:t> </a:t>
            </a:r>
            <a:r>
              <a:rPr lang="en-US" sz="4400" b="1" dirty="0" err="1"/>
              <a:t>yn</a:t>
            </a:r>
            <a:r>
              <a:rPr lang="en-US" sz="4400" b="1" dirty="0"/>
              <a:t> </a:t>
            </a:r>
            <a:r>
              <a:rPr lang="en-US" sz="4400" b="1" dirty="0" err="1"/>
              <a:t>hoffi</a:t>
            </a:r>
          </a:p>
          <a:p>
            <a:pPr algn="ctr"/>
            <a:endParaRPr lang="en-US" sz="2400" i="1"/>
          </a:p>
          <a:p>
            <a:pPr algn="ctr"/>
            <a:r>
              <a:rPr lang="en-US" sz="2400" i="1" dirty="0"/>
              <a:t>Likes / Dislikes</a:t>
            </a:r>
          </a:p>
        </p:txBody>
      </p:sp>
      <p:pic>
        <p:nvPicPr>
          <p:cNvPr id="14" name="Picture 13" descr="A pink and white logo&#10;&#10;Description automatically generated">
            <a:extLst>
              <a:ext uri="{FF2B5EF4-FFF2-40B4-BE49-F238E27FC236}">
                <a16:creationId xmlns:a16="http://schemas.microsoft.com/office/drawing/2014/main" id="{DFB68DBE-75FE-87DF-3B00-FD25975366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253" y="188326"/>
            <a:ext cx="2667000" cy="9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043943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Shape 96"/>
          <p:cNvSpPr>
            <a:spLocks noGrp="1"/>
          </p:cNvSpPr>
          <p:nvPr>
            <p:ph type="title"/>
          </p:nvPr>
        </p:nvSpPr>
        <p:spPr>
          <a:xfrm>
            <a:off x="1980841" y="77307"/>
            <a:ext cx="8229600" cy="1143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/>
          <a:lstStyle/>
          <a:p>
            <a:pPr algn="ctr">
              <a:defRPr sz="1800">
                <a:solidFill>
                  <a:srgbClr val="000000"/>
                </a:solidFill>
              </a:defRPr>
            </a:pPr>
            <a:r>
              <a:rPr sz="4000" b="1">
                <a:solidFill>
                  <a:srgbClr val="002060"/>
                </a:solidFill>
                <a:latin typeface="Aptos"/>
                <a:cs typeface="Arial"/>
              </a:rPr>
              <a:t>Dw </a:t>
            </a:r>
            <a:r>
              <a:rPr sz="4000" b="1" err="1">
                <a:solidFill>
                  <a:srgbClr val="002060"/>
                </a:solidFill>
                <a:latin typeface="Aptos"/>
                <a:cs typeface="Arial"/>
              </a:rPr>
              <a:t>i’n</a:t>
            </a:r>
            <a:r>
              <a:rPr sz="4000" b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sz="4000" b="1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GB" sz="4000" b="1">
                <a:solidFill>
                  <a:srgbClr val="002060"/>
                </a:solidFill>
                <a:latin typeface="Aptos"/>
                <a:cs typeface="Arial"/>
              </a:rPr>
              <a:t> ...!</a:t>
            </a:r>
            <a:br>
              <a:rPr lang="en-GB" sz="4000" b="1">
                <a:solidFill>
                  <a:srgbClr val="002060"/>
                </a:solidFill>
                <a:latin typeface="Aptos"/>
                <a:cs typeface="Arial"/>
              </a:rPr>
            </a:br>
            <a:r>
              <a:rPr lang="en-GB" sz="2700">
                <a:solidFill>
                  <a:srgbClr val="002060"/>
                </a:solidFill>
                <a:latin typeface="Aptos"/>
                <a:cs typeface="Arial"/>
              </a:rPr>
              <a:t>(#</a:t>
            </a:r>
            <a:r>
              <a:rPr sz="2700">
                <a:solidFill>
                  <a:srgbClr val="002060"/>
                </a:solidFill>
                <a:latin typeface="Aptos"/>
                <a:cs typeface="Arial"/>
              </a:rPr>
              <a:t>She’ll be coming round the mountain)</a:t>
            </a:r>
            <a:endParaRPr lang="en-US" sz="2700">
              <a:solidFill>
                <a:srgbClr val="002060"/>
              </a:solidFill>
              <a:latin typeface="Aptos"/>
              <a:cs typeface="Arial"/>
            </a:endParaRPr>
          </a:p>
        </p:txBody>
      </p:sp>
      <p:sp>
        <p:nvSpPr>
          <p:cNvPr id="97" name="Shape 97"/>
          <p:cNvSpPr>
            <a:spLocks noGrp="1"/>
          </p:cNvSpPr>
          <p:nvPr>
            <p:ph idx="1"/>
          </p:nvPr>
        </p:nvSpPr>
        <p:spPr>
          <a:xfrm>
            <a:off x="1101780" y="1608146"/>
            <a:ext cx="5801789" cy="409075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  <a:defRPr sz="1800"/>
            </a:pP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Ryd</a:t>
            </a:r>
            <a:r>
              <a:rPr sz="2400" b="1" dirty="0">
                <a:solidFill>
                  <a:srgbClr val="002060"/>
                </a:solidFill>
                <a:latin typeface="Aptos"/>
                <a:cs typeface="Arial"/>
              </a:rPr>
              <a:t>w </a:t>
            </a:r>
            <a:r>
              <a:rPr sz="2400" b="1" dirty="0" err="1">
                <a:solidFill>
                  <a:srgbClr val="002060"/>
                </a:solidFill>
                <a:latin typeface="Aptos"/>
                <a:cs typeface="Arial"/>
              </a:rPr>
              <a:t>i’n</a:t>
            </a:r>
            <a:r>
              <a:rPr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sz="2400" b="1" dirty="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mynd i’r ysgol</a:t>
            </a:r>
            <a:r>
              <a:rPr sz="2400" b="1" dirty="0">
                <a:solidFill>
                  <a:srgbClr val="002060"/>
                </a:solidFill>
                <a:latin typeface="Aptos"/>
                <a:cs typeface="Arial"/>
              </a:rPr>
              <a:t>, </a:t>
            </a:r>
            <a:r>
              <a:rPr sz="2400" b="1" dirty="0" err="1">
                <a:solidFill>
                  <a:srgbClr val="002060"/>
                </a:solidFill>
                <a:latin typeface="Aptos"/>
                <a:cs typeface="Arial"/>
              </a:rPr>
              <a:t>ydw</a:t>
            </a:r>
            <a:r>
              <a:rPr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sz="2400" b="1" dirty="0" err="1">
                <a:solidFill>
                  <a:srgbClr val="002060"/>
                </a:solidFill>
                <a:latin typeface="Aptos"/>
                <a:cs typeface="Arial"/>
              </a:rPr>
              <a:t>wir</a:t>
            </a:r>
            <a:r>
              <a:rPr sz="2400" b="1" dirty="0">
                <a:solidFill>
                  <a:srgbClr val="002060"/>
                </a:solidFill>
                <a:latin typeface="Aptos"/>
                <a:cs typeface="Arial"/>
              </a:rPr>
              <a:t>!</a:t>
            </a:r>
            <a:endParaRPr lang="en-US" sz="2400" b="1" dirty="0">
              <a:solidFill>
                <a:srgbClr val="002060"/>
              </a:solidFill>
              <a:latin typeface="Aptos"/>
              <a:cs typeface="Arial"/>
            </a:endParaRPr>
          </a:p>
          <a:p>
            <a:pPr marL="0" indent="0">
              <a:buNone/>
              <a:defRPr sz="1800"/>
            </a:pP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Ryd</a:t>
            </a:r>
            <a:r>
              <a:rPr sz="2400" b="1" dirty="0">
                <a:solidFill>
                  <a:srgbClr val="002060"/>
                </a:solidFill>
                <a:latin typeface="Aptos"/>
                <a:cs typeface="Arial"/>
              </a:rPr>
              <a:t>w </a:t>
            </a:r>
            <a:r>
              <a:rPr sz="2400" b="1" dirty="0" err="1">
                <a:solidFill>
                  <a:srgbClr val="002060"/>
                </a:solidFill>
                <a:latin typeface="Aptos"/>
                <a:cs typeface="Arial"/>
              </a:rPr>
              <a:t>i’n</a:t>
            </a:r>
            <a:r>
              <a:rPr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sz="2400" b="1" dirty="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mynd i’r ysgol</a:t>
            </a:r>
            <a:r>
              <a:rPr sz="2400" b="1" dirty="0">
                <a:solidFill>
                  <a:srgbClr val="002060"/>
                </a:solidFill>
                <a:latin typeface="Aptos"/>
                <a:cs typeface="Arial"/>
              </a:rPr>
              <a:t>, </a:t>
            </a:r>
            <a:r>
              <a:rPr sz="2400" b="1" dirty="0" err="1">
                <a:solidFill>
                  <a:srgbClr val="002060"/>
                </a:solidFill>
                <a:latin typeface="Aptos"/>
                <a:cs typeface="Arial"/>
              </a:rPr>
              <a:t>ydw</a:t>
            </a:r>
            <a:r>
              <a:rPr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sz="2400" b="1" dirty="0" err="1">
                <a:solidFill>
                  <a:srgbClr val="002060"/>
                </a:solidFill>
                <a:latin typeface="Aptos"/>
                <a:cs typeface="Arial"/>
              </a:rPr>
              <a:t>wir</a:t>
            </a:r>
            <a:r>
              <a:rPr sz="2400" b="1" dirty="0">
                <a:solidFill>
                  <a:srgbClr val="002060"/>
                </a:solidFill>
                <a:latin typeface="Aptos"/>
                <a:cs typeface="Arial"/>
              </a:rPr>
              <a:t>!</a:t>
            </a:r>
          </a:p>
          <a:p>
            <a:pPr marL="0" indent="0">
              <a:buNone/>
              <a:defRPr sz="1800"/>
            </a:pP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Ryd</a:t>
            </a:r>
            <a:r>
              <a:rPr sz="2400" b="1" dirty="0">
                <a:solidFill>
                  <a:srgbClr val="002060"/>
                </a:solidFill>
                <a:latin typeface="Aptos"/>
                <a:cs typeface="Arial"/>
              </a:rPr>
              <a:t>w </a:t>
            </a:r>
            <a:r>
              <a:rPr sz="2400" b="1" dirty="0" err="1">
                <a:solidFill>
                  <a:srgbClr val="002060"/>
                </a:solidFill>
                <a:latin typeface="Aptos"/>
                <a:cs typeface="Arial"/>
              </a:rPr>
              <a:t>i’n</a:t>
            </a:r>
            <a:r>
              <a:rPr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sz="2400" b="1" dirty="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mynd i’r ysgol </a:t>
            </a:r>
          </a:p>
          <a:p>
            <a:pPr marL="0" indent="0">
              <a:buNone/>
              <a:defRPr sz="1800"/>
            </a:pP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Ryd</a:t>
            </a:r>
            <a:r>
              <a:rPr sz="2400" b="1" dirty="0">
                <a:solidFill>
                  <a:srgbClr val="002060"/>
                </a:solidFill>
                <a:latin typeface="Aptos"/>
                <a:cs typeface="Arial"/>
              </a:rPr>
              <a:t>w i’n hoffi </a:t>
            </a: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mynd i’r ysgol </a:t>
            </a:r>
            <a:endParaRPr lang="cy-GB" sz="2400" b="1" dirty="0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  <a:p>
            <a:pPr marL="0" indent="0">
              <a:buNone/>
              <a:defRPr sz="1800"/>
            </a:pP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Ryd</a:t>
            </a:r>
            <a:r>
              <a:rPr sz="2400" b="1" dirty="0">
                <a:solidFill>
                  <a:srgbClr val="002060"/>
                </a:solidFill>
                <a:latin typeface="Aptos"/>
                <a:cs typeface="Arial"/>
              </a:rPr>
              <a:t>w </a:t>
            </a:r>
            <a:r>
              <a:rPr sz="2400" b="1" dirty="0" err="1">
                <a:solidFill>
                  <a:srgbClr val="002060"/>
                </a:solidFill>
                <a:latin typeface="Aptos"/>
                <a:cs typeface="Arial"/>
              </a:rPr>
              <a:t>i’n</a:t>
            </a:r>
            <a:r>
              <a:rPr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sz="2400" b="1" dirty="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mynd i’r ysgol</a:t>
            </a:r>
            <a:r>
              <a:rPr sz="2400" b="1" dirty="0">
                <a:solidFill>
                  <a:srgbClr val="002060"/>
                </a:solidFill>
                <a:latin typeface="Aptos"/>
                <a:cs typeface="Arial"/>
              </a:rPr>
              <a:t>, </a:t>
            </a:r>
            <a:r>
              <a:rPr sz="2400" b="1" dirty="0" err="1">
                <a:solidFill>
                  <a:srgbClr val="002060"/>
                </a:solidFill>
                <a:latin typeface="Aptos"/>
                <a:cs typeface="Arial"/>
              </a:rPr>
              <a:t>ydw</a:t>
            </a:r>
            <a:r>
              <a:rPr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sz="2400" b="1" dirty="0" err="1">
                <a:solidFill>
                  <a:srgbClr val="002060"/>
                </a:solidFill>
                <a:latin typeface="Aptos"/>
                <a:cs typeface="Arial"/>
              </a:rPr>
              <a:t>wir</a:t>
            </a:r>
            <a:r>
              <a:rPr sz="2400" b="1" dirty="0">
                <a:solidFill>
                  <a:srgbClr val="002060"/>
                </a:solidFill>
                <a:latin typeface="Aptos"/>
                <a:cs typeface="Arial"/>
              </a:rPr>
              <a:t>!</a:t>
            </a:r>
          </a:p>
          <a:p>
            <a:pPr marL="0" indent="0">
              <a:buNone/>
              <a:defRPr sz="1800"/>
            </a:pPr>
            <a:endParaRPr sz="2400" b="1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  <a:p>
            <a:pPr>
              <a:defRPr sz="1800"/>
            </a:pPr>
            <a:r>
              <a:rPr lang="cy-GB" sz="2400" b="1">
                <a:solidFill>
                  <a:srgbClr val="002060"/>
                </a:solidFill>
                <a:latin typeface="Aptos"/>
                <a:cs typeface="Arial"/>
              </a:rPr>
              <a:t>bwyta siocled,</a:t>
            </a:r>
          </a:p>
          <a:p>
            <a:pPr>
              <a:defRPr sz="1800"/>
            </a:pPr>
            <a:r>
              <a:rPr sz="2400" b="1" dirty="0" err="1">
                <a:solidFill>
                  <a:srgbClr val="002060"/>
                </a:solidFill>
                <a:latin typeface="Aptos"/>
                <a:cs typeface="Arial"/>
              </a:rPr>
              <a:t>dawnsio</a:t>
            </a:r>
            <a:r>
              <a:rPr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sz="2400" b="1" dirty="0" err="1">
                <a:solidFill>
                  <a:srgbClr val="002060"/>
                </a:solidFill>
                <a:latin typeface="Aptos"/>
                <a:cs typeface="Arial"/>
              </a:rPr>
              <a:t>dis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go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,</a:t>
            </a:r>
            <a:endParaRPr lang="en-GB" sz="2400" b="1" dirty="0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  <a:p>
            <a:pPr>
              <a:defRPr sz="1800"/>
            </a:pP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darllen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llyfr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...</a:t>
            </a:r>
            <a:endParaRPr lang="en-GB" sz="2400" b="1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</p:txBody>
      </p:sp>
      <p:pic>
        <p:nvPicPr>
          <p:cNvPr id="4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4532763A-6DCD-6758-0E6F-355451AB5E9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5" descr="Cartoon of kids singing with microphones&#10;&#10;Description automatically generated">
            <a:extLst>
              <a:ext uri="{FF2B5EF4-FFF2-40B4-BE49-F238E27FC236}">
                <a16:creationId xmlns:a16="http://schemas.microsoft.com/office/drawing/2014/main" id="{16A3452B-CCD1-2992-66FF-3D1E3F7ED12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04321" y="2288133"/>
            <a:ext cx="4939345" cy="3668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4160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75E4D17-2FE1-59AF-96AE-519DB68186F6}"/>
              </a:ext>
            </a:extLst>
          </p:cNvPr>
          <p:cNvSpPr txBox="1"/>
          <p:nvPr/>
        </p:nvSpPr>
        <p:spPr>
          <a:xfrm>
            <a:off x="4645145" y="188982"/>
            <a:ext cx="2778028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Hoffi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1F1F6D-4F7B-5081-34C1-33A577651682}"/>
              </a:ext>
            </a:extLst>
          </p:cNvPr>
          <p:cNvSpPr txBox="1"/>
          <p:nvPr/>
        </p:nvSpPr>
        <p:spPr>
          <a:xfrm>
            <a:off x="1404976" y="2311149"/>
            <a:ext cx="7972424" cy="2308324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r>
              <a:rPr lang="en-US" sz="3600" b="1" dirty="0">
                <a:solidFill>
                  <a:srgbClr val="002060"/>
                </a:solidFill>
                <a:cs typeface="Calibri"/>
              </a:rPr>
              <a:t>Dw 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i'n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Mathemateg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.</a:t>
            </a:r>
          </a:p>
          <a:p>
            <a:endParaRPr lang="en-US" sz="3600" dirty="0">
              <a:solidFill>
                <a:srgbClr val="002060"/>
              </a:solidFill>
              <a:cs typeface="Calibri"/>
            </a:endParaRPr>
          </a:p>
          <a:p>
            <a:endParaRPr lang="en-US" sz="3600" dirty="0">
              <a:solidFill>
                <a:srgbClr val="002060"/>
              </a:solidFill>
              <a:cs typeface="Calibri"/>
            </a:endParaRPr>
          </a:p>
          <a:p>
            <a:r>
              <a:rPr lang="en-US" sz="3600" b="1" dirty="0">
                <a:solidFill>
                  <a:srgbClr val="002060"/>
                </a:solidFill>
                <a:cs typeface="Calibri"/>
              </a:rPr>
              <a:t>Dw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ddim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yn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Gwyddoniaeth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.</a:t>
            </a:r>
          </a:p>
        </p:txBody>
      </p:sp>
      <p:pic>
        <p:nvPicPr>
          <p:cNvPr id="13" name="Picture 12" descr="A blue calculator with white numbers&#10;&#10;Description automatically generated">
            <a:extLst>
              <a:ext uri="{FF2B5EF4-FFF2-40B4-BE49-F238E27FC236}">
                <a16:creationId xmlns:a16="http://schemas.microsoft.com/office/drawing/2014/main" id="{187EBCE2-3090-6A9B-D1E4-5B0D80E1EC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60460" y="1506574"/>
            <a:ext cx="1864779" cy="2098288"/>
          </a:xfrm>
          <a:prstGeom prst="rect">
            <a:avLst/>
          </a:prstGeom>
        </p:spPr>
      </p:pic>
      <p:pic>
        <p:nvPicPr>
          <p:cNvPr id="15" name="Picture 14" descr="A cartoon of a person with a test tube&#10;&#10;Description automatically generated">
            <a:extLst>
              <a:ext uri="{FF2B5EF4-FFF2-40B4-BE49-F238E27FC236}">
                <a16:creationId xmlns:a16="http://schemas.microsoft.com/office/drawing/2014/main" id="{F4E35D15-1C8B-64EE-4F65-3724BC2BFA8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79721" y="3023597"/>
            <a:ext cx="1922699" cy="1838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484825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314666-4EEE-8FBB-DAD6-4C27C2E093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0C33F77-BE6E-7845-317B-668FE74E702F}"/>
              </a:ext>
            </a:extLst>
          </p:cNvPr>
          <p:cNvSpPr txBox="1"/>
          <p:nvPr/>
        </p:nvSpPr>
        <p:spPr>
          <a:xfrm>
            <a:off x="2589183" y="505283"/>
            <a:ext cx="7019347" cy="1617464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Wyt </a:t>
            </a:r>
            <a:r>
              <a:rPr lang="en-US" sz="5400" b="1" err="1">
                <a:solidFill>
                  <a:schemeClr val="bg1"/>
                </a:solidFill>
                <a:latin typeface="Aptos"/>
                <a:cs typeface="Arial"/>
              </a:rPr>
              <a:t>ti'n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err="1">
                <a:solidFill>
                  <a:schemeClr val="bg1"/>
                </a:solidFill>
                <a:latin typeface="Aptos"/>
                <a:cs typeface="Arial"/>
              </a:rPr>
              <a:t>hoffi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… ?</a:t>
            </a:r>
          </a:p>
          <a:p>
            <a:pPr algn="ctr"/>
            <a:endParaRPr lang="en-US" sz="1100" b="1" dirty="0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  <a:p>
            <a:pPr algn="ctr"/>
            <a:r>
              <a:rPr lang="en-US" sz="2400" i="1" dirty="0">
                <a:solidFill>
                  <a:schemeClr val="bg1"/>
                </a:solidFill>
                <a:latin typeface="Aptos"/>
                <a:cs typeface="Arial"/>
              </a:rPr>
              <a:t>Do you like … 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BA96367-FBD1-7B8A-AAEF-D658C73AD94A}"/>
              </a:ext>
            </a:extLst>
          </p:cNvPr>
          <p:cNvSpPr txBox="1"/>
          <p:nvPr/>
        </p:nvSpPr>
        <p:spPr>
          <a:xfrm>
            <a:off x="1079374" y="4156419"/>
            <a:ext cx="4215558" cy="1187170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err="1">
                <a:solidFill>
                  <a:srgbClr val="00B050"/>
                </a:solidFill>
                <a:latin typeface="Aptos"/>
                <a:cs typeface="Arial"/>
              </a:rPr>
              <a:t>Ydw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endParaRPr lang="en-US"/>
          </a:p>
          <a:p>
            <a:pPr algn="ctr"/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dw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i'n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...</a:t>
            </a:r>
            <a:endParaRPr lang="en-US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B757BFB-7D84-C417-04FE-A010C51D3F32}"/>
              </a:ext>
            </a:extLst>
          </p:cNvPr>
          <p:cNvCxnSpPr>
            <a:cxnSpLocks/>
          </p:cNvCxnSpPr>
          <p:nvPr/>
        </p:nvCxnSpPr>
        <p:spPr>
          <a:xfrm>
            <a:off x="6749948" y="2139124"/>
            <a:ext cx="1115834" cy="2003337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8F7AE7CF-90C0-0AD4-1097-E51A6072114D}"/>
              </a:ext>
            </a:extLst>
          </p:cNvPr>
          <p:cNvCxnSpPr>
            <a:cxnSpLocks/>
          </p:cNvCxnSpPr>
          <p:nvPr/>
        </p:nvCxnSpPr>
        <p:spPr>
          <a:xfrm flipH="1">
            <a:off x="4443012" y="2130206"/>
            <a:ext cx="999441" cy="2012105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85D4818F-BA82-7304-D94F-DF67FED42B3E}"/>
              </a:ext>
            </a:extLst>
          </p:cNvPr>
          <p:cNvSpPr txBox="1"/>
          <p:nvPr/>
        </p:nvSpPr>
        <p:spPr>
          <a:xfrm>
            <a:off x="6890156" y="4153601"/>
            <a:ext cx="4217672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dirty="0">
                <a:solidFill>
                  <a:srgbClr val="FF0000"/>
                </a:solidFill>
                <a:latin typeface="Aptos"/>
                <a:cs typeface="Arial"/>
              </a:rPr>
              <a:t>Nac </a:t>
            </a:r>
            <a:r>
              <a:rPr lang="en-US" sz="3200" b="1" dirty="0" err="1">
                <a:solidFill>
                  <a:srgbClr val="FF0000"/>
                </a:solidFill>
                <a:latin typeface="Aptos"/>
                <a:cs typeface="Arial"/>
              </a:rPr>
              <a:t>ydw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endParaRPr lang="en-US" dirty="0"/>
          </a:p>
          <a:p>
            <a:pPr algn="ctr"/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dw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ddim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...</a:t>
            </a:r>
            <a:endParaRPr lang="en-US"/>
          </a:p>
        </p:txBody>
      </p:sp>
      <p:pic>
        <p:nvPicPr>
          <p:cNvPr id="8" name="Graphic 13" descr="Badge Tick1 with solid fill">
            <a:extLst>
              <a:ext uri="{FF2B5EF4-FFF2-40B4-BE49-F238E27FC236}">
                <a16:creationId xmlns:a16="http://schemas.microsoft.com/office/drawing/2014/main" id="{8334FE45-0C79-6B07-2BB8-7091A9BB9F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660391" y="3173992"/>
            <a:ext cx="914400" cy="914400"/>
          </a:xfrm>
          <a:prstGeom prst="rect">
            <a:avLst/>
          </a:prstGeom>
        </p:spPr>
      </p:pic>
      <p:pic>
        <p:nvPicPr>
          <p:cNvPr id="10" name="Graphic 12" descr="Badge Cross with solid fill">
            <a:extLst>
              <a:ext uri="{FF2B5EF4-FFF2-40B4-BE49-F238E27FC236}">
                <a16:creationId xmlns:a16="http://schemas.microsoft.com/office/drawing/2014/main" id="{025B5507-0AD3-334C-1EAC-04C6ED0734D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540983" y="3172566"/>
            <a:ext cx="914400" cy="914400"/>
          </a:xfrm>
          <a:prstGeom prst="rect">
            <a:avLst/>
          </a:prstGeom>
        </p:spPr>
      </p:pic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2CDDF616-90B2-8A06-4585-9B409BEB624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932170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1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2A0401-356F-2B9E-8117-7D7B9F7836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7518DDEA-A753-FB8A-25AA-D201CA2D58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2" descr="A bucket and paint brushes and palette&#10;&#10;Description automatically generated">
            <a:extLst>
              <a:ext uri="{FF2B5EF4-FFF2-40B4-BE49-F238E27FC236}">
                <a16:creationId xmlns:a16="http://schemas.microsoft.com/office/drawing/2014/main" id="{CB19CC42-C8C3-CE13-6222-7851A87B13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80054" y="1301817"/>
            <a:ext cx="3439181" cy="254860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D4B53DD-28CA-955D-F515-BC396AF1EAF1}"/>
              </a:ext>
            </a:extLst>
          </p:cNvPr>
          <p:cNvSpPr txBox="1"/>
          <p:nvPr/>
        </p:nvSpPr>
        <p:spPr>
          <a:xfrm>
            <a:off x="474201" y="518624"/>
            <a:ext cx="4556787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Wyt 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ti'n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hoffi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… ?</a:t>
            </a:r>
          </a:p>
        </p:txBody>
      </p:sp>
      <p:sp>
        <p:nvSpPr>
          <p:cNvPr id="7" name="TextBox 5">
            <a:extLst>
              <a:ext uri="{FF2B5EF4-FFF2-40B4-BE49-F238E27FC236}">
                <a16:creationId xmlns:a16="http://schemas.microsoft.com/office/drawing/2014/main" id="{2ED63110-8E86-5604-F4C7-36EC739171FF}"/>
              </a:ext>
            </a:extLst>
          </p:cNvPr>
          <p:cNvSpPr txBox="1"/>
          <p:nvPr/>
        </p:nvSpPr>
        <p:spPr>
          <a:xfrm>
            <a:off x="470099" y="1787502"/>
            <a:ext cx="4564990" cy="120032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r>
              <a:rPr lang="en-US" sz="3600" b="1" u="none" strike="noStrike" dirty="0" err="1">
                <a:solidFill>
                  <a:srgbClr val="00B050"/>
                </a:solidFill>
                <a:effectLst/>
              </a:rPr>
              <a:t>Ydw</a:t>
            </a:r>
            <a:r>
              <a:rPr lang="en-US" sz="3600" u="none" strike="noStrike" dirty="0">
                <a:solidFill>
                  <a:srgbClr val="002060"/>
                </a:solidFill>
                <a:effectLst/>
              </a:rPr>
              <a:t>.</a:t>
            </a:r>
            <a:endParaRPr lang="en-US" sz="3600" u="none" strike="noStrike" dirty="0">
              <a:solidFill>
                <a:srgbClr val="002060"/>
              </a:solidFill>
              <a:effectLst/>
              <a:cs typeface="Calibri"/>
            </a:endParaRPr>
          </a:p>
          <a:p>
            <a:r>
              <a:rPr lang="en-US" sz="3600" b="1" dirty="0" err="1">
                <a:solidFill>
                  <a:srgbClr val="00B050"/>
                </a:solidFill>
                <a:cs typeface="Calibri"/>
              </a:rPr>
              <a:t>Ydw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i'n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Celf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A42D11D-8E73-F797-CA1C-D144569F8FF5}"/>
              </a:ext>
            </a:extLst>
          </p:cNvPr>
          <p:cNvSpPr txBox="1"/>
          <p:nvPr/>
        </p:nvSpPr>
        <p:spPr>
          <a:xfrm>
            <a:off x="470099" y="3599246"/>
            <a:ext cx="6653011" cy="120032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r>
              <a:rPr lang="en-US" sz="3600" b="1" u="none" strike="noStrike" dirty="0">
                <a:solidFill>
                  <a:srgbClr val="FF0000"/>
                </a:solidFill>
                <a:effectLst/>
              </a:rPr>
              <a:t>Nac</a:t>
            </a:r>
            <a:r>
              <a:rPr lang="en-US" sz="3600" b="1" dirty="0">
                <a:solidFill>
                  <a:srgbClr val="FF0000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ydw</a:t>
            </a:r>
            <a:r>
              <a:rPr lang="en-US" sz="3600" dirty="0">
                <a:solidFill>
                  <a:srgbClr val="002060"/>
                </a:solidFill>
              </a:rPr>
              <a:t>.</a:t>
            </a:r>
            <a:endParaRPr lang="en-US" sz="3600" dirty="0">
              <a:solidFill>
                <a:srgbClr val="002060"/>
              </a:solidFill>
              <a:cs typeface="Calibri"/>
            </a:endParaRPr>
          </a:p>
          <a:p>
            <a:r>
              <a:rPr lang="en-US" sz="3600" b="1" dirty="0">
                <a:solidFill>
                  <a:srgbClr val="FF0000"/>
                </a:solidFill>
                <a:cs typeface="Calibri"/>
              </a:rPr>
              <a:t>Nac </a:t>
            </a:r>
            <a:r>
              <a:rPr lang="en-US" sz="3600" b="1" dirty="0" err="1">
                <a:solidFill>
                  <a:srgbClr val="FF0000"/>
                </a:solidFill>
                <a:cs typeface="Calibri"/>
              </a:rPr>
              <a:t>ydw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ddim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yn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Celf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7624744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D7588E-D17D-1FDB-2026-14033704FC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483B99B2-6E7F-ACA5-DD07-5F8EFAE8D56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479E08A-85DE-AB90-62C5-A7DF4434037D}"/>
              </a:ext>
            </a:extLst>
          </p:cNvPr>
          <p:cNvSpPr txBox="1"/>
          <p:nvPr/>
        </p:nvSpPr>
        <p:spPr>
          <a:xfrm>
            <a:off x="647700" y="486177"/>
            <a:ext cx="4556787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Wyt 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ti'n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hoffi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… ?</a:t>
            </a:r>
          </a:p>
        </p:txBody>
      </p:sp>
      <p:sp>
        <p:nvSpPr>
          <p:cNvPr id="7" name="TextBox 5">
            <a:extLst>
              <a:ext uri="{FF2B5EF4-FFF2-40B4-BE49-F238E27FC236}">
                <a16:creationId xmlns:a16="http://schemas.microsoft.com/office/drawing/2014/main" id="{5C05895B-2404-046C-1643-4CD96D69369D}"/>
              </a:ext>
            </a:extLst>
          </p:cNvPr>
          <p:cNvSpPr txBox="1"/>
          <p:nvPr/>
        </p:nvSpPr>
        <p:spPr>
          <a:xfrm>
            <a:off x="647700" y="1899922"/>
            <a:ext cx="7187295" cy="120032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r>
              <a:rPr lang="en-US" sz="3600" b="1" u="none" strike="noStrike" dirty="0" err="1">
                <a:solidFill>
                  <a:srgbClr val="00B050"/>
                </a:solidFill>
                <a:effectLst/>
              </a:rPr>
              <a:t>Ydw</a:t>
            </a:r>
            <a:r>
              <a:rPr lang="en-US" sz="3600" u="none" strike="noStrike" dirty="0">
                <a:solidFill>
                  <a:srgbClr val="002060"/>
                </a:solidFill>
                <a:effectLst/>
              </a:rPr>
              <a:t>.</a:t>
            </a:r>
            <a:endParaRPr lang="en-US" sz="3600" u="none" strike="noStrike" dirty="0">
              <a:solidFill>
                <a:srgbClr val="002060"/>
              </a:solidFill>
              <a:effectLst/>
              <a:cs typeface="Calibri"/>
            </a:endParaRPr>
          </a:p>
          <a:p>
            <a:r>
              <a:rPr lang="en-US" sz="3600" b="1" dirty="0" err="1">
                <a:solidFill>
                  <a:srgbClr val="00B050"/>
                </a:solidFill>
                <a:cs typeface="Calibri"/>
              </a:rPr>
              <a:t>Ydw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i'n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Daearyddiaeth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9CC5111-1588-AD24-5324-D011A0EFBBFA}"/>
              </a:ext>
            </a:extLst>
          </p:cNvPr>
          <p:cNvSpPr txBox="1"/>
          <p:nvPr/>
        </p:nvSpPr>
        <p:spPr>
          <a:xfrm>
            <a:off x="647700" y="3454400"/>
            <a:ext cx="9194800" cy="120032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r>
              <a:rPr lang="en-US" sz="3600" b="1" u="none" strike="noStrike" dirty="0">
                <a:solidFill>
                  <a:srgbClr val="FF0000"/>
                </a:solidFill>
                <a:effectLst/>
              </a:rPr>
              <a:t>Nac</a:t>
            </a:r>
            <a:r>
              <a:rPr lang="en-US" sz="3600" b="1" dirty="0">
                <a:solidFill>
                  <a:srgbClr val="FF0000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ydw</a:t>
            </a:r>
            <a:r>
              <a:rPr lang="en-US" sz="3600" dirty="0">
                <a:solidFill>
                  <a:srgbClr val="002060"/>
                </a:solidFill>
              </a:rPr>
              <a:t>.</a:t>
            </a:r>
            <a:endParaRPr lang="en-US" sz="3600" dirty="0">
              <a:solidFill>
                <a:srgbClr val="002060"/>
              </a:solidFill>
              <a:cs typeface="Calibri"/>
            </a:endParaRPr>
          </a:p>
          <a:p>
            <a:r>
              <a:rPr lang="en-US" sz="3600" b="1" dirty="0">
                <a:solidFill>
                  <a:srgbClr val="FF0000"/>
                </a:solidFill>
                <a:cs typeface="Calibri"/>
              </a:rPr>
              <a:t>Nac </a:t>
            </a:r>
            <a:r>
              <a:rPr lang="en-US" sz="3600" b="1" dirty="0" err="1">
                <a:solidFill>
                  <a:srgbClr val="FF0000"/>
                </a:solidFill>
                <a:cs typeface="Calibri"/>
              </a:rPr>
              <a:t>ydw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ddim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yn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Daearyddiaeth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.</a:t>
            </a:r>
          </a:p>
        </p:txBody>
      </p:sp>
      <p:pic>
        <p:nvPicPr>
          <p:cNvPr id="4" name="Picture 3" descr="A blue and green globe&#10;&#10;Description automatically generated">
            <a:extLst>
              <a:ext uri="{FF2B5EF4-FFF2-40B4-BE49-F238E27FC236}">
                <a16:creationId xmlns:a16="http://schemas.microsoft.com/office/drawing/2014/main" id="{C7D3B492-D185-837B-DC48-AEF10AC97E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21577" y="226837"/>
            <a:ext cx="2231644" cy="2690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1623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6140B2-31BA-B64C-C5E4-16E8C28870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C17EC754-483D-1592-C4A0-164F86051E7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E621B6D-7E35-F418-CA6C-838BE431610B}"/>
              </a:ext>
            </a:extLst>
          </p:cNvPr>
          <p:cNvSpPr txBox="1"/>
          <p:nvPr/>
        </p:nvSpPr>
        <p:spPr>
          <a:xfrm>
            <a:off x="801889" y="477405"/>
            <a:ext cx="4556787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Wyt 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ti'n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hoffi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… ?</a:t>
            </a:r>
          </a:p>
        </p:txBody>
      </p:sp>
      <p:sp>
        <p:nvSpPr>
          <p:cNvPr id="7" name="TextBox 5">
            <a:extLst>
              <a:ext uri="{FF2B5EF4-FFF2-40B4-BE49-F238E27FC236}">
                <a16:creationId xmlns:a16="http://schemas.microsoft.com/office/drawing/2014/main" id="{B5590BDC-2426-0045-84CB-D990DEF15EE5}"/>
              </a:ext>
            </a:extLst>
          </p:cNvPr>
          <p:cNvSpPr txBox="1"/>
          <p:nvPr/>
        </p:nvSpPr>
        <p:spPr>
          <a:xfrm>
            <a:off x="801889" y="1773352"/>
            <a:ext cx="6572209" cy="120032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r>
              <a:rPr lang="en-US" sz="3600" b="1" u="none" strike="noStrike" dirty="0" err="1">
                <a:solidFill>
                  <a:srgbClr val="00B050"/>
                </a:solidFill>
                <a:effectLst/>
              </a:rPr>
              <a:t>Ydw</a:t>
            </a:r>
            <a:r>
              <a:rPr lang="en-US" sz="3600" u="none" strike="noStrike" dirty="0">
                <a:solidFill>
                  <a:srgbClr val="002060"/>
                </a:solidFill>
                <a:effectLst/>
              </a:rPr>
              <a:t>.</a:t>
            </a:r>
            <a:endParaRPr lang="en-US" sz="3600" u="none" strike="noStrike" dirty="0">
              <a:solidFill>
                <a:srgbClr val="002060"/>
              </a:solidFill>
              <a:effectLst/>
              <a:cs typeface="Calibri"/>
            </a:endParaRPr>
          </a:p>
          <a:p>
            <a:r>
              <a:rPr lang="en-US" sz="3600" b="1" dirty="0" err="1">
                <a:solidFill>
                  <a:srgbClr val="00B050"/>
                </a:solidFill>
                <a:cs typeface="Calibri"/>
              </a:rPr>
              <a:t>Ydw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i'n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Mathemateg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589CD10-D596-E7FC-5A36-A687CA32F87E}"/>
              </a:ext>
            </a:extLst>
          </p:cNvPr>
          <p:cNvSpPr txBox="1"/>
          <p:nvPr/>
        </p:nvSpPr>
        <p:spPr>
          <a:xfrm>
            <a:off x="801889" y="3499584"/>
            <a:ext cx="9345411" cy="120032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r>
              <a:rPr lang="en-US" sz="3600" b="1" u="none" strike="noStrike" dirty="0">
                <a:solidFill>
                  <a:srgbClr val="FF0000"/>
                </a:solidFill>
                <a:effectLst/>
              </a:rPr>
              <a:t>Nac</a:t>
            </a:r>
            <a:r>
              <a:rPr lang="en-US" sz="3600" b="1" dirty="0">
                <a:solidFill>
                  <a:srgbClr val="FF0000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ydw</a:t>
            </a:r>
            <a:r>
              <a:rPr lang="en-US" sz="3600" dirty="0">
                <a:solidFill>
                  <a:srgbClr val="002060"/>
                </a:solidFill>
              </a:rPr>
              <a:t>.</a:t>
            </a:r>
            <a:endParaRPr lang="en-US" sz="3600" dirty="0">
              <a:solidFill>
                <a:srgbClr val="002060"/>
              </a:solidFill>
              <a:cs typeface="Calibri"/>
            </a:endParaRPr>
          </a:p>
          <a:p>
            <a:r>
              <a:rPr lang="en-US" sz="3600" b="1" dirty="0">
                <a:solidFill>
                  <a:srgbClr val="FF0000"/>
                </a:solidFill>
                <a:cs typeface="Calibri"/>
              </a:rPr>
              <a:t>Nac </a:t>
            </a:r>
            <a:r>
              <a:rPr lang="en-US" sz="3600" b="1" dirty="0" err="1">
                <a:solidFill>
                  <a:srgbClr val="FF0000"/>
                </a:solidFill>
                <a:cs typeface="Calibri"/>
              </a:rPr>
              <a:t>ydw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ddim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yn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Mathemateg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.</a:t>
            </a:r>
          </a:p>
        </p:txBody>
      </p:sp>
      <p:pic>
        <p:nvPicPr>
          <p:cNvPr id="3" name="Picture 2" descr="A blue calculator with white numbers&#10;&#10;Description automatically generated">
            <a:extLst>
              <a:ext uri="{FF2B5EF4-FFF2-40B4-BE49-F238E27FC236}">
                <a16:creationId xmlns:a16="http://schemas.microsoft.com/office/drawing/2014/main" id="{E31C7B64-1F3B-FFDF-5487-BE6EAFE8B4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14859" y="230793"/>
            <a:ext cx="1826446" cy="2059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1307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6B8083-725E-FC81-0E14-3D557090F5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2BEB13E-9800-6167-0DB7-B70F7AE41750}"/>
              </a:ext>
            </a:extLst>
          </p:cNvPr>
          <p:cNvSpPr txBox="1"/>
          <p:nvPr/>
        </p:nvSpPr>
        <p:spPr>
          <a:xfrm>
            <a:off x="816409" y="1506121"/>
            <a:ext cx="4899803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800" dirty="0">
                <a:solidFill>
                  <a:srgbClr val="002060"/>
                </a:solidFill>
                <a:latin typeface="Aptos"/>
                <a:cs typeface="Segoe UI"/>
              </a:rPr>
              <a:t>Rydw i’n hoffi ... </a:t>
            </a:r>
            <a:r>
              <a:rPr lang="en-US" sz="2800" dirty="0">
                <a:solidFill>
                  <a:srgbClr val="002060"/>
                </a:solidFill>
                <a:latin typeface="Aptos"/>
                <a:cs typeface="Segoe UI"/>
              </a:rPr>
              <a:t>​</a:t>
            </a:r>
            <a:r>
              <a:rPr lang="en-US" sz="2800" b="1" dirty="0" err="1">
                <a:solidFill>
                  <a:srgbClr val="002060"/>
                </a:solidFill>
                <a:latin typeface="Aptos"/>
                <a:cs typeface="Segoe UI"/>
              </a:rPr>
              <a:t>achos</a:t>
            </a:r>
            <a:r>
              <a:rPr lang="en-US" sz="2800" dirty="0">
                <a:solidFill>
                  <a:srgbClr val="002060"/>
                </a:solidFill>
                <a:latin typeface="Aptos"/>
                <a:cs typeface="Segoe UI"/>
              </a:rPr>
              <a:t>...</a:t>
            </a:r>
          </a:p>
          <a:p>
            <a:r>
              <a:rPr lang="cy-GB" sz="2800" dirty="0">
                <a:solidFill>
                  <a:srgbClr val="002060"/>
                </a:solidFill>
                <a:latin typeface="Aptos"/>
                <a:cs typeface="Segoe UI"/>
              </a:rPr>
              <a:t>Dw i’n hoffi ... </a:t>
            </a:r>
            <a:r>
              <a:rPr lang="en-US" sz="2800" dirty="0">
                <a:solidFill>
                  <a:srgbClr val="002060"/>
                </a:solidFill>
                <a:latin typeface="Aptos"/>
                <a:cs typeface="Segoe UI"/>
              </a:rPr>
              <a:t>​</a:t>
            </a:r>
            <a:r>
              <a:rPr lang="en-US" sz="2800" b="1" dirty="0" err="1">
                <a:solidFill>
                  <a:srgbClr val="002060"/>
                </a:solidFill>
                <a:latin typeface="Aptos"/>
                <a:cs typeface="Segoe UI"/>
              </a:rPr>
              <a:t>achos</a:t>
            </a:r>
            <a:r>
              <a:rPr lang="en-US" sz="2800" dirty="0">
                <a:solidFill>
                  <a:srgbClr val="002060"/>
                </a:solidFill>
                <a:latin typeface="Aptos"/>
                <a:cs typeface="Segoe UI"/>
              </a:rPr>
              <a:t>...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34DFC257-8B4B-7A66-1CC1-9B8C9E4209B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334775"/>
              </p:ext>
            </p:extLst>
          </p:nvPr>
        </p:nvGraphicFramePr>
        <p:xfrm>
          <a:off x="6196360" y="1917434"/>
          <a:ext cx="4984503" cy="270604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984503">
                  <a:extLst>
                    <a:ext uri="{9D8B030D-6E8A-4147-A177-3AD203B41FA5}">
                      <a16:colId xmlns:a16="http://schemas.microsoft.com/office/drawing/2014/main" val="238830166"/>
                    </a:ext>
                  </a:extLst>
                </a:gridCol>
              </a:tblGrid>
              <a:tr h="605832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mae'n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hwyl.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3280508"/>
                  </a:ext>
                </a:extLst>
              </a:tr>
              <a:tr h="525054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mae'n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u="sng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dd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iddorol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.</a:t>
                      </a:r>
                      <a:endParaRPr lang="en-US" sz="2800" b="0" i="0" dirty="0">
                        <a:solidFill>
                          <a:srgbClr val="002060"/>
                        </a:solidFill>
                        <a:effectLst/>
                        <a:highlight>
                          <a:srgbClr val="FFFFFF"/>
                        </a:highlight>
                        <a:latin typeface="Aptos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4059497"/>
                  </a:ext>
                </a:extLst>
              </a:tr>
              <a:tr h="525054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mae'n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u="sng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f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endigedig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.</a:t>
                      </a:r>
                      <a:endParaRPr lang="en-US" sz="2800" b="0" i="0" dirty="0">
                        <a:solidFill>
                          <a:srgbClr val="002060"/>
                        </a:solidFill>
                        <a:effectLst/>
                        <a:highlight>
                          <a:srgbClr val="FFFFFF"/>
                        </a:highlight>
                        <a:latin typeface="Aptos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1979760"/>
                  </a:ext>
                </a:extLst>
              </a:tr>
              <a:tr h="5250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+mn-lt"/>
                        </a:rPr>
                        <a:t>mae’n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+mn-lt"/>
                        </a:rPr>
                        <a:t> </a:t>
                      </a:r>
                      <a:r>
                        <a:rPr lang="en-US" sz="2800" b="1" i="0" u="sng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+mn-lt"/>
                        </a:rPr>
                        <a:t>g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+mn-lt"/>
                        </a:rPr>
                        <a:t>yffrous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+mn-lt"/>
                        </a:rPr>
                        <a:t>.</a:t>
                      </a:r>
                      <a:endParaRPr lang="en-US" sz="2800" b="0" i="0" dirty="0">
                        <a:solidFill>
                          <a:srgbClr val="002060"/>
                        </a:solidFill>
                        <a:effectLst/>
                        <a:highlight>
                          <a:srgbClr val="FFFFFF"/>
                        </a:highlight>
                        <a:latin typeface="+mn-lt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0176010"/>
                  </a:ext>
                </a:extLst>
              </a:tr>
              <a:tr h="525054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dw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i'n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hoffi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cadw'n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heini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.</a:t>
                      </a:r>
                      <a:endParaRPr lang="en-US" sz="2800" b="0" i="0" dirty="0">
                        <a:solidFill>
                          <a:srgbClr val="002060"/>
                        </a:solidFill>
                        <a:effectLst/>
                        <a:highlight>
                          <a:srgbClr val="FFFFFF"/>
                        </a:highlight>
                        <a:latin typeface="Aptos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30494122"/>
                  </a:ext>
                </a:extLst>
              </a:tr>
            </a:tbl>
          </a:graphicData>
        </a:graphic>
      </p:graphicFrame>
      <p:pic>
        <p:nvPicPr>
          <p:cNvPr id="6" name="Graphic 13" descr="Badge Tick1 with solid fill">
            <a:extLst>
              <a:ext uri="{FF2B5EF4-FFF2-40B4-BE49-F238E27FC236}">
                <a16:creationId xmlns:a16="http://schemas.microsoft.com/office/drawing/2014/main" id="{A7E2CA15-2E4B-6DB9-1314-7326024C99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046312" y="2667106"/>
            <a:ext cx="2442962" cy="243383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1330728-1541-F15D-8058-D24C3574F772}"/>
              </a:ext>
            </a:extLst>
          </p:cNvPr>
          <p:cNvSpPr txBox="1"/>
          <p:nvPr/>
        </p:nvSpPr>
        <p:spPr>
          <a:xfrm>
            <a:off x="4645145" y="188982"/>
            <a:ext cx="2778028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Pam?!</a:t>
            </a:r>
          </a:p>
        </p:txBody>
      </p:sp>
      <p:pic>
        <p:nvPicPr>
          <p:cNvPr id="1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D60CDB0D-5E4C-3E42-588C-C5F900A2897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11029157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72D486-80C0-C2E5-5BD0-F30CE4F95C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B096D0B5-A6E0-4621-13B1-5BE0F9CD1C0B}"/>
              </a:ext>
            </a:extLst>
          </p:cNvPr>
          <p:cNvSpPr txBox="1"/>
          <p:nvPr/>
        </p:nvSpPr>
        <p:spPr>
          <a:xfrm>
            <a:off x="4645145" y="188982"/>
            <a:ext cx="2778028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Pam?!</a:t>
            </a:r>
          </a:p>
        </p:txBody>
      </p:sp>
      <p:pic>
        <p:nvPicPr>
          <p:cNvPr id="1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3205285E-6B0F-0831-6C2C-DFCFF9006CB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Graphic 12" descr="Badge Cross with solid fill">
            <a:extLst>
              <a:ext uri="{FF2B5EF4-FFF2-40B4-BE49-F238E27FC236}">
                <a16:creationId xmlns:a16="http://schemas.microsoft.com/office/drawing/2014/main" id="{05F880B3-22BF-288D-7902-F8145CC6323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171399" y="2783091"/>
            <a:ext cx="2474902" cy="2488591"/>
          </a:xfrm>
          <a:prstGeom prst="rect">
            <a:avLst/>
          </a:prstGeom>
        </p:spPr>
      </p:pic>
      <p:sp>
        <p:nvSpPr>
          <p:cNvPr id="3" name="TextBox 4">
            <a:extLst>
              <a:ext uri="{FF2B5EF4-FFF2-40B4-BE49-F238E27FC236}">
                <a16:creationId xmlns:a16="http://schemas.microsoft.com/office/drawing/2014/main" id="{28216382-E4D0-E5DB-313E-A7237FF68CC7}"/>
              </a:ext>
            </a:extLst>
          </p:cNvPr>
          <p:cNvSpPr txBox="1"/>
          <p:nvPr/>
        </p:nvSpPr>
        <p:spPr>
          <a:xfrm>
            <a:off x="486774" y="1508851"/>
            <a:ext cx="5316746" cy="95410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2800">
                <a:solidFill>
                  <a:srgbClr val="002060"/>
                </a:solidFill>
                <a:latin typeface="Aptos"/>
                <a:cs typeface="Segoe UI"/>
              </a:rPr>
              <a:t>Dydw i ddim yn hoffi ... </a:t>
            </a:r>
            <a:r>
              <a:rPr lang="en-US" sz="2800">
                <a:solidFill>
                  <a:srgbClr val="002060"/>
                </a:solidFill>
                <a:latin typeface="Aptos"/>
                <a:cs typeface="Segoe UI"/>
              </a:rPr>
              <a:t>​</a:t>
            </a:r>
            <a:r>
              <a:rPr lang="en-US" sz="2800" b="1" err="1">
                <a:solidFill>
                  <a:srgbClr val="002060"/>
                </a:solidFill>
                <a:latin typeface="Aptos"/>
                <a:cs typeface="Segoe UI"/>
              </a:rPr>
              <a:t>achos</a:t>
            </a:r>
            <a:r>
              <a:rPr lang="en-US" sz="2800">
                <a:solidFill>
                  <a:srgbClr val="002060"/>
                </a:solidFill>
                <a:latin typeface="Aptos"/>
                <a:cs typeface="Segoe UI"/>
              </a:rPr>
              <a:t>...</a:t>
            </a:r>
          </a:p>
          <a:p>
            <a:r>
              <a:rPr lang="cy-GB" sz="2800">
                <a:solidFill>
                  <a:srgbClr val="002060"/>
                </a:solidFill>
                <a:latin typeface="Aptos"/>
                <a:cs typeface="Segoe UI"/>
              </a:rPr>
              <a:t>Dw i ddim yn hoffi ... </a:t>
            </a:r>
            <a:r>
              <a:rPr lang="en-US" sz="2800">
                <a:solidFill>
                  <a:srgbClr val="002060"/>
                </a:solidFill>
                <a:latin typeface="Aptos"/>
                <a:cs typeface="Segoe UI"/>
              </a:rPr>
              <a:t>​</a:t>
            </a:r>
            <a:r>
              <a:rPr lang="en-US" sz="2800" b="1" err="1">
                <a:solidFill>
                  <a:srgbClr val="002060"/>
                </a:solidFill>
                <a:latin typeface="Aptos"/>
                <a:cs typeface="Segoe UI"/>
              </a:rPr>
              <a:t>achos</a:t>
            </a:r>
            <a:r>
              <a:rPr lang="en-US" sz="2800">
                <a:solidFill>
                  <a:srgbClr val="002060"/>
                </a:solidFill>
                <a:latin typeface="Aptos"/>
                <a:cs typeface="Segoe UI"/>
              </a:rPr>
              <a:t>...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4C4E8BF3-B3E5-A87B-2C76-4834ED1A8FC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9875562"/>
              </p:ext>
            </p:extLst>
          </p:nvPr>
        </p:nvGraphicFramePr>
        <p:xfrm>
          <a:off x="5942601" y="1626220"/>
          <a:ext cx="5762625" cy="30340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5762625">
                  <a:extLst>
                    <a:ext uri="{9D8B030D-6E8A-4147-A177-3AD203B41FA5}">
                      <a16:colId xmlns:a16="http://schemas.microsoft.com/office/drawing/2014/main" val="4113804634"/>
                    </a:ext>
                  </a:extLst>
                </a:gridCol>
              </a:tblGrid>
              <a:tr h="659780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mae’n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ofnadwy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.</a:t>
                      </a:r>
                    </a:p>
                  </a:txBody>
                  <a:tcPr>
                    <a:lnL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45129097"/>
                  </a:ext>
                </a:extLst>
              </a:tr>
              <a:tr h="659780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mae'n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ptos"/>
                        </a:rPr>
                        <a:t>dd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iflas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 /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mae’n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rhy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ptos"/>
                        </a:rPr>
                        <a:t>dd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iflas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.</a:t>
                      </a:r>
                    </a:p>
                  </a:txBody>
                  <a:tcPr>
                    <a:lnL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9006626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mae'n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anodd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 /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mae’n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rhy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anodd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.</a:t>
                      </a:r>
                    </a:p>
                  </a:txBody>
                  <a:tcPr>
                    <a:lnL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8123414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mae’n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rhy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heriol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.</a:t>
                      </a:r>
                    </a:p>
                  </a:txBody>
                  <a:tcPr>
                    <a:lnL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94626845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dw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i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ddim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yn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hoffi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cadw'n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heini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.</a:t>
                      </a:r>
                    </a:p>
                  </a:txBody>
                  <a:tcPr>
                    <a:lnL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29861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097184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8B1530-D5FA-E2B2-8159-83146785F2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83BB983-35EC-7EC9-FC63-5D8A22BCB018}"/>
              </a:ext>
            </a:extLst>
          </p:cNvPr>
          <p:cNvGraphicFramePr>
            <a:graphicFrameLocks noGrp="1"/>
          </p:cNvGraphicFramePr>
          <p:nvPr/>
        </p:nvGraphicFramePr>
        <p:xfrm>
          <a:off x="267373" y="239770"/>
          <a:ext cx="11658600" cy="59435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14650">
                  <a:extLst>
                    <a:ext uri="{9D8B030D-6E8A-4147-A177-3AD203B41FA5}">
                      <a16:colId xmlns:a16="http://schemas.microsoft.com/office/drawing/2014/main" val="1901106976"/>
                    </a:ext>
                  </a:extLst>
                </a:gridCol>
                <a:gridCol w="2914650">
                  <a:extLst>
                    <a:ext uri="{9D8B030D-6E8A-4147-A177-3AD203B41FA5}">
                      <a16:colId xmlns:a16="http://schemas.microsoft.com/office/drawing/2014/main" val="1796388790"/>
                    </a:ext>
                  </a:extLst>
                </a:gridCol>
                <a:gridCol w="2914650">
                  <a:extLst>
                    <a:ext uri="{9D8B030D-6E8A-4147-A177-3AD203B41FA5}">
                      <a16:colId xmlns:a16="http://schemas.microsoft.com/office/drawing/2014/main" val="178087501"/>
                    </a:ext>
                  </a:extLst>
                </a:gridCol>
                <a:gridCol w="2914650">
                  <a:extLst>
                    <a:ext uri="{9D8B030D-6E8A-4147-A177-3AD203B41FA5}">
                      <a16:colId xmlns:a16="http://schemas.microsoft.com/office/drawing/2014/main" val="497986798"/>
                    </a:ext>
                  </a:extLst>
                </a:gridCol>
              </a:tblGrid>
              <a:tr h="2003777">
                <a:tc>
                  <a:txBody>
                    <a:bodyPr/>
                    <a:lstStyle/>
                    <a:p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Cymraeg</a:t>
                      </a:r>
                    </a:p>
                    <a:p>
                      <a:pPr lvl="0">
                        <a:buNone/>
                      </a:pPr>
                      <a:endParaRPr lang="cy-GB" dirty="0">
                        <a:solidFill>
                          <a:srgbClr val="002060"/>
                        </a:solidFill>
                        <a:latin typeface="Aptos"/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Saesneg</a:t>
                      </a: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Mathemateg</a:t>
                      </a:r>
                    </a:p>
                    <a:p>
                      <a:endParaRPr lang="cy-GB" sz="2400" b="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Gwyddoniaeth</a:t>
                      </a: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89436384"/>
                  </a:ext>
                </a:extLst>
              </a:tr>
              <a:tr h="1969911">
                <a:tc>
                  <a:txBody>
                    <a:bodyPr/>
                    <a:lstStyle/>
                    <a:p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Daearyddiaeth</a:t>
                      </a: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Hanes</a:t>
                      </a: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Celf</a:t>
                      </a: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Addysg Grefyddol</a:t>
                      </a: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22815354"/>
                  </a:ext>
                </a:extLst>
              </a:tr>
              <a:tr h="1969911">
                <a:tc>
                  <a:txBody>
                    <a:bodyPr/>
                    <a:lstStyle/>
                    <a:p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Cerddoriaeth</a:t>
                      </a: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Addysg Gorfforol</a:t>
                      </a: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9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Technoleg Gwybodaeth</a:t>
                      </a: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Ffrangeg</a:t>
                      </a: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0225120"/>
                  </a:ext>
                </a:extLst>
              </a:tr>
            </a:tbl>
          </a:graphicData>
        </a:graphic>
      </p:graphicFrame>
      <p:pic>
        <p:nvPicPr>
          <p:cNvPr id="4" name="Picture 3" descr="A logo of a musical note&#10;&#10;Description automatically generated">
            <a:extLst>
              <a:ext uri="{FF2B5EF4-FFF2-40B4-BE49-F238E27FC236}">
                <a16:creationId xmlns:a16="http://schemas.microsoft.com/office/drawing/2014/main" id="{DBC09D14-6EDA-53F5-70FB-602078D707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961" b="1000"/>
          <a:stretch/>
        </p:blipFill>
        <p:spPr>
          <a:xfrm>
            <a:off x="1015132" y="4695922"/>
            <a:ext cx="1506629" cy="1420513"/>
          </a:xfrm>
          <a:prstGeom prst="rect">
            <a:avLst/>
          </a:prstGeom>
        </p:spPr>
      </p:pic>
      <p:pic>
        <p:nvPicPr>
          <p:cNvPr id="7" name="Picture 6" descr="A group of test tubes in a circle&#10;&#10;Description automatically generated">
            <a:extLst>
              <a:ext uri="{FF2B5EF4-FFF2-40B4-BE49-F238E27FC236}">
                <a16:creationId xmlns:a16="http://schemas.microsoft.com/office/drawing/2014/main" id="{82FA5819-D04A-0DBE-1006-30EBF9824E6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4255"/>
          <a:stretch/>
        </p:blipFill>
        <p:spPr>
          <a:xfrm>
            <a:off x="9818700" y="684306"/>
            <a:ext cx="1357253" cy="1480869"/>
          </a:xfrm>
          <a:prstGeom prst="rect">
            <a:avLst/>
          </a:prstGeom>
        </p:spPr>
      </p:pic>
      <p:pic>
        <p:nvPicPr>
          <p:cNvPr id="9" name="Picture 8" descr="A globe and compass in a circle&#10;&#10;Description automatically generated">
            <a:extLst>
              <a:ext uri="{FF2B5EF4-FFF2-40B4-BE49-F238E27FC236}">
                <a16:creationId xmlns:a16="http://schemas.microsoft.com/office/drawing/2014/main" id="{2F22D9E6-3830-2D90-E17B-90C179C5675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462" b="1905"/>
          <a:stretch/>
        </p:blipFill>
        <p:spPr>
          <a:xfrm>
            <a:off x="935848" y="2665224"/>
            <a:ext cx="1505102" cy="1478403"/>
          </a:xfrm>
          <a:prstGeom prst="rect">
            <a:avLst/>
          </a:prstGeom>
        </p:spPr>
      </p:pic>
      <p:pic>
        <p:nvPicPr>
          <p:cNvPr id="10" name="Picture 9" descr="A logo of a book and apple&#10;&#10;Description automatically generated">
            <a:extLst>
              <a:ext uri="{FF2B5EF4-FFF2-40B4-BE49-F238E27FC236}">
                <a16:creationId xmlns:a16="http://schemas.microsoft.com/office/drawing/2014/main" id="{A1F7C30D-73E9-6AAF-223F-71A1CA0DF62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302" b="1677"/>
          <a:stretch/>
        </p:blipFill>
        <p:spPr>
          <a:xfrm>
            <a:off x="3919751" y="684104"/>
            <a:ext cx="1511061" cy="1448581"/>
          </a:xfrm>
          <a:prstGeom prst="rect">
            <a:avLst/>
          </a:prstGeom>
        </p:spPr>
      </p:pic>
      <p:pic>
        <p:nvPicPr>
          <p:cNvPr id="11" name="Picture 10" descr="A black circle with colorful objects&#10;&#10;Description automatically generated">
            <a:extLst>
              <a:ext uri="{FF2B5EF4-FFF2-40B4-BE49-F238E27FC236}">
                <a16:creationId xmlns:a16="http://schemas.microsoft.com/office/drawing/2014/main" id="{AD66D289-E3E9-9C2B-439D-BFEBF9A5260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1972" b="2577"/>
          <a:stretch/>
        </p:blipFill>
        <p:spPr>
          <a:xfrm>
            <a:off x="6856635" y="721016"/>
            <a:ext cx="1506420" cy="1445514"/>
          </a:xfrm>
          <a:prstGeom prst="rect">
            <a:avLst/>
          </a:prstGeom>
        </p:spPr>
      </p:pic>
      <p:pic>
        <p:nvPicPr>
          <p:cNvPr id="12" name="Picture 11" descr="A logo of a building and a flag&#10;&#10;Description automatically generated">
            <a:extLst>
              <a:ext uri="{FF2B5EF4-FFF2-40B4-BE49-F238E27FC236}">
                <a16:creationId xmlns:a16="http://schemas.microsoft.com/office/drawing/2014/main" id="{41054810-D10D-50D0-A6DC-1A851606B0E6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2778" b="901"/>
          <a:stretch/>
        </p:blipFill>
        <p:spPr>
          <a:xfrm>
            <a:off x="3897163" y="2573098"/>
            <a:ext cx="1514868" cy="1568154"/>
          </a:xfrm>
          <a:prstGeom prst="rect">
            <a:avLst/>
          </a:prstGeom>
        </p:spPr>
      </p:pic>
      <p:pic>
        <p:nvPicPr>
          <p:cNvPr id="13" name="Picture 12" descr="A logo of a tennis racket and ball&#10;&#10;Description automatically generated">
            <a:extLst>
              <a:ext uri="{FF2B5EF4-FFF2-40B4-BE49-F238E27FC236}">
                <a16:creationId xmlns:a16="http://schemas.microsoft.com/office/drawing/2014/main" id="{88188E17-505C-4385-6A92-AE627C3C02C9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-1119" t="-1010" r="1961" b="1975"/>
          <a:stretch/>
        </p:blipFill>
        <p:spPr>
          <a:xfrm>
            <a:off x="3898072" y="4694712"/>
            <a:ext cx="1459141" cy="1405890"/>
          </a:xfrm>
          <a:prstGeom prst="rect">
            <a:avLst/>
          </a:prstGeom>
        </p:spPr>
      </p:pic>
      <p:pic>
        <p:nvPicPr>
          <p:cNvPr id="14" name="Picture 13" descr="A art palette and paintbrush in a circle&#10;&#10;Description automatically generated">
            <a:extLst>
              <a:ext uri="{FF2B5EF4-FFF2-40B4-BE49-F238E27FC236}">
                <a16:creationId xmlns:a16="http://schemas.microsoft.com/office/drawing/2014/main" id="{FA24F81F-A875-37FC-E275-3021C7C7D6BC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t="273" r="2981" b="688"/>
          <a:stretch/>
        </p:blipFill>
        <p:spPr>
          <a:xfrm>
            <a:off x="6812850" y="2573030"/>
            <a:ext cx="1549018" cy="1567735"/>
          </a:xfrm>
          <a:prstGeom prst="rect">
            <a:avLst/>
          </a:prstGeom>
        </p:spPr>
      </p:pic>
      <p:pic>
        <p:nvPicPr>
          <p:cNvPr id="15" name="Picture 14" descr="A red dragon on a green and white flag&#10;&#10;Description automatically generated">
            <a:extLst>
              <a:ext uri="{FF2B5EF4-FFF2-40B4-BE49-F238E27FC236}">
                <a16:creationId xmlns:a16="http://schemas.microsoft.com/office/drawing/2014/main" id="{69D02516-5865-00B6-EB6D-6364DC674EDD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335" t="-1100" r="4883" b="3445"/>
          <a:stretch/>
        </p:blipFill>
        <p:spPr>
          <a:xfrm>
            <a:off x="1015035" y="633320"/>
            <a:ext cx="1428299" cy="1485456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3D9EC537-7F06-68BE-6A1C-0A608A834A71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-2190" t="1168" r="3650" b="2830"/>
          <a:stretch/>
        </p:blipFill>
        <p:spPr>
          <a:xfrm>
            <a:off x="6610592" y="4694396"/>
            <a:ext cx="1930498" cy="1349385"/>
          </a:xfrm>
          <a:prstGeom prst="rect">
            <a:avLst/>
          </a:prstGeom>
        </p:spPr>
      </p:pic>
      <p:pic>
        <p:nvPicPr>
          <p:cNvPr id="30" name="Picture 29" descr="French Flag Free Stock Photo - Public Domain Pictures">
            <a:extLst>
              <a:ext uri="{FF2B5EF4-FFF2-40B4-BE49-F238E27FC236}">
                <a16:creationId xmlns:a16="http://schemas.microsoft.com/office/drawing/2014/main" id="{34829941-C2F4-D31B-DA87-04C9E44D34E7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r="1638" b="6173"/>
          <a:stretch/>
        </p:blipFill>
        <p:spPr>
          <a:xfrm>
            <a:off x="9773458" y="4828097"/>
            <a:ext cx="1618351" cy="108425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BA2ABD4F-9846-32E2-2CE0-B01FEC216A56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1289" y="2753311"/>
            <a:ext cx="1212074" cy="120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40911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6CD4FF-841B-A4D9-BFEF-0582B923E6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BCAC88-0533-B828-5A05-1C458CC0A0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5291" y="281696"/>
            <a:ext cx="6041418" cy="743915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y-GB" sz="3200" b="1" dirty="0">
                <a:solidFill>
                  <a:schemeClr val="bg1"/>
                </a:solidFill>
                <a:latin typeface="Aptos"/>
                <a:cs typeface="Arial"/>
              </a:rPr>
              <a:t>Wyt ti’n hoffi...?</a:t>
            </a:r>
            <a:endParaRPr lang="cy-GB" sz="3200" b="1" i="1" dirty="0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1BB8947-F601-077A-20EF-0ABF42AF94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7888486"/>
              </p:ext>
            </p:extLst>
          </p:nvPr>
        </p:nvGraphicFramePr>
        <p:xfrm>
          <a:off x="297883" y="1921913"/>
          <a:ext cx="11700528" cy="35931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9710">
                  <a:extLst>
                    <a:ext uri="{9D8B030D-6E8A-4147-A177-3AD203B41FA5}">
                      <a16:colId xmlns:a16="http://schemas.microsoft.com/office/drawing/2014/main" val="2645686407"/>
                    </a:ext>
                  </a:extLst>
                </a:gridCol>
                <a:gridCol w="1828093">
                  <a:extLst>
                    <a:ext uri="{9D8B030D-6E8A-4147-A177-3AD203B41FA5}">
                      <a16:colId xmlns:a16="http://schemas.microsoft.com/office/drawing/2014/main" val="42755735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3833699527"/>
                    </a:ext>
                  </a:extLst>
                </a:gridCol>
                <a:gridCol w="1767017">
                  <a:extLst>
                    <a:ext uri="{9D8B030D-6E8A-4147-A177-3AD203B41FA5}">
                      <a16:colId xmlns:a16="http://schemas.microsoft.com/office/drawing/2014/main" val="2919885620"/>
                    </a:ext>
                  </a:extLst>
                </a:gridCol>
                <a:gridCol w="1883898">
                  <a:extLst>
                    <a:ext uri="{9D8B030D-6E8A-4147-A177-3AD203B41FA5}">
                      <a16:colId xmlns:a16="http://schemas.microsoft.com/office/drawing/2014/main" val="1600036411"/>
                    </a:ext>
                  </a:extLst>
                </a:gridCol>
                <a:gridCol w="1671505">
                  <a:extLst>
                    <a:ext uri="{9D8B030D-6E8A-4147-A177-3AD203B41FA5}">
                      <a16:colId xmlns:a16="http://schemas.microsoft.com/office/drawing/2014/main" val="3265895904"/>
                    </a:ext>
                  </a:extLst>
                </a:gridCol>
                <a:gridCol w="1671505">
                  <a:extLst>
                    <a:ext uri="{9D8B030D-6E8A-4147-A177-3AD203B41FA5}">
                      <a16:colId xmlns:a16="http://schemas.microsoft.com/office/drawing/2014/main" val="2540364519"/>
                    </a:ext>
                  </a:extLst>
                </a:gridCol>
              </a:tblGrid>
              <a:tr h="697513"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Pwy </a:t>
                      </a:r>
                    </a:p>
                    <a:p>
                      <a:pPr algn="ctr"/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wyt ti?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Mathemateg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Gwyddoniaeth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Hanes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Daearyddiaeth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Addysg gorfforol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Celf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4340454"/>
                  </a:ext>
                </a:extLst>
              </a:tr>
              <a:tr h="576206">
                <a:tc>
                  <a:txBody>
                    <a:bodyPr/>
                    <a:lstStyle/>
                    <a:p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1.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57126909"/>
                  </a:ext>
                </a:extLst>
              </a:tr>
              <a:tr h="576206">
                <a:tc>
                  <a:txBody>
                    <a:bodyPr/>
                    <a:lstStyle/>
                    <a:p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2.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51099120"/>
                  </a:ext>
                </a:extLst>
              </a:tr>
              <a:tr h="576206">
                <a:tc>
                  <a:txBody>
                    <a:bodyPr/>
                    <a:lstStyle/>
                    <a:p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3.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0235207"/>
                  </a:ext>
                </a:extLst>
              </a:tr>
              <a:tr h="576206">
                <a:tc>
                  <a:txBody>
                    <a:bodyPr/>
                    <a:lstStyle/>
                    <a:p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4.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58257523"/>
                  </a:ext>
                </a:extLst>
              </a:tr>
              <a:tr h="576206">
                <a:tc>
                  <a:txBody>
                    <a:bodyPr/>
                    <a:lstStyle/>
                    <a:p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5.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9166525"/>
                  </a:ext>
                </a:extLst>
              </a:tr>
            </a:tbl>
          </a:graphicData>
        </a:graphic>
      </p:graphicFrame>
      <p:pic>
        <p:nvPicPr>
          <p:cNvPr id="6" name="Picture 5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44E8D86C-E8FE-F2B1-672F-A70634D3CB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Graphic 13" descr="Badge Tick1 with solid fill">
            <a:extLst>
              <a:ext uri="{FF2B5EF4-FFF2-40B4-BE49-F238E27FC236}">
                <a16:creationId xmlns:a16="http://schemas.microsoft.com/office/drawing/2014/main" id="{EA52141E-9B98-CC82-561C-19A381E07D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97883" y="383605"/>
            <a:ext cx="1039452" cy="1035569"/>
          </a:xfrm>
          <a:prstGeom prst="rect">
            <a:avLst/>
          </a:prstGeom>
        </p:spPr>
      </p:pic>
      <p:pic>
        <p:nvPicPr>
          <p:cNvPr id="5" name="Graphic 12" descr="Badge Cross with solid fill">
            <a:extLst>
              <a:ext uri="{FF2B5EF4-FFF2-40B4-BE49-F238E27FC236}">
                <a16:creationId xmlns:a16="http://schemas.microsoft.com/office/drawing/2014/main" id="{CAD6AD39-6C51-0240-903F-112A8504059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245786" y="383605"/>
            <a:ext cx="1039453" cy="1045202"/>
          </a:xfrm>
          <a:prstGeom prst="rect">
            <a:avLst/>
          </a:prstGeom>
        </p:spPr>
      </p:pic>
      <p:sp>
        <p:nvSpPr>
          <p:cNvPr id="7" name="Oval Callout 6">
            <a:extLst>
              <a:ext uri="{FF2B5EF4-FFF2-40B4-BE49-F238E27FC236}">
                <a16:creationId xmlns:a16="http://schemas.microsoft.com/office/drawing/2014/main" id="{88F7501A-5AAC-BCE4-0DB4-8DBFBA30C587}"/>
              </a:ext>
            </a:extLst>
          </p:cNvPr>
          <p:cNvSpPr/>
          <p:nvPr/>
        </p:nvSpPr>
        <p:spPr>
          <a:xfrm>
            <a:off x="9811265" y="383605"/>
            <a:ext cx="1532238" cy="1045202"/>
          </a:xfrm>
          <a:prstGeom prst="wedgeEllipseCallou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2800" dirty="0"/>
              <a:t>Pam?</a:t>
            </a:r>
          </a:p>
        </p:txBody>
      </p:sp>
    </p:spTree>
    <p:extLst>
      <p:ext uri="{BB962C8B-B14F-4D97-AF65-F5344CB8AC3E}">
        <p14:creationId xmlns:p14="http://schemas.microsoft.com/office/powerpoint/2010/main" val="1978461899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E76E32D-D891-295B-54AD-08DA26AC9293}"/>
              </a:ext>
            </a:extLst>
          </p:cNvPr>
          <p:cNvSpPr txBox="1"/>
          <p:nvPr/>
        </p:nvSpPr>
        <p:spPr>
          <a:xfrm>
            <a:off x="6614556" y="232070"/>
            <a:ext cx="4899803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000" b="1" dirty="0">
                <a:solidFill>
                  <a:srgbClr val="002060"/>
                </a:solidFill>
                <a:latin typeface="Aptos"/>
                <a:cs typeface="Segoe UI"/>
              </a:rPr>
              <a:t>Rydw i’n hoffi ... </a:t>
            </a:r>
            <a:r>
              <a:rPr lang="en-US" sz="2000" b="1" dirty="0">
                <a:solidFill>
                  <a:srgbClr val="002060"/>
                </a:solidFill>
                <a:latin typeface="Aptos"/>
                <a:cs typeface="Segoe UI"/>
              </a:rPr>
              <a:t>​</a:t>
            </a:r>
            <a:r>
              <a:rPr lang="en-US" sz="2000" b="1" dirty="0" err="1">
                <a:solidFill>
                  <a:srgbClr val="002060"/>
                </a:solidFill>
                <a:latin typeface="Aptos"/>
                <a:cs typeface="Segoe UI"/>
              </a:rPr>
              <a:t>achos</a:t>
            </a:r>
            <a:r>
              <a:rPr lang="en-US" sz="2000" b="1" dirty="0">
                <a:solidFill>
                  <a:srgbClr val="002060"/>
                </a:solidFill>
                <a:latin typeface="Aptos"/>
                <a:cs typeface="Segoe UI"/>
              </a:rPr>
              <a:t>...</a:t>
            </a:r>
          </a:p>
          <a:p>
            <a:r>
              <a:rPr lang="cy-GB" sz="2000" b="1" dirty="0">
                <a:solidFill>
                  <a:srgbClr val="002060"/>
                </a:solidFill>
                <a:latin typeface="Aptos"/>
                <a:cs typeface="Segoe UI"/>
              </a:rPr>
              <a:t>Dw i’n hoffi ... </a:t>
            </a:r>
            <a:r>
              <a:rPr lang="en-US" sz="2000" b="1" dirty="0">
                <a:solidFill>
                  <a:srgbClr val="002060"/>
                </a:solidFill>
                <a:latin typeface="Aptos"/>
                <a:cs typeface="Segoe UI"/>
              </a:rPr>
              <a:t>​</a:t>
            </a:r>
            <a:r>
              <a:rPr lang="en-US" sz="2000" b="1" dirty="0" err="1">
                <a:solidFill>
                  <a:srgbClr val="002060"/>
                </a:solidFill>
                <a:latin typeface="Aptos"/>
                <a:cs typeface="Segoe UI"/>
              </a:rPr>
              <a:t>achos</a:t>
            </a:r>
            <a:r>
              <a:rPr lang="en-US" sz="2000" b="1" dirty="0">
                <a:solidFill>
                  <a:srgbClr val="002060"/>
                </a:solidFill>
                <a:latin typeface="Aptos"/>
                <a:cs typeface="Segoe UI"/>
              </a:rPr>
              <a:t>...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5FBFD822-9643-E1B1-1A08-15C7CB9AB3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1475149"/>
              </p:ext>
            </p:extLst>
          </p:nvPr>
        </p:nvGraphicFramePr>
        <p:xfrm>
          <a:off x="6614556" y="976398"/>
          <a:ext cx="5069989" cy="229083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5069989">
                  <a:extLst>
                    <a:ext uri="{9D8B030D-6E8A-4147-A177-3AD203B41FA5}">
                      <a16:colId xmlns:a16="http://schemas.microsoft.com/office/drawing/2014/main" val="238830166"/>
                    </a:ext>
                  </a:extLst>
                </a:gridCol>
              </a:tblGrid>
              <a:tr h="499497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000" b="0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mae'n</a:t>
                      </a:r>
                      <a:r>
                        <a:rPr lang="en-US" sz="20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hwyl.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3280508"/>
                  </a:ext>
                </a:extLst>
              </a:tr>
              <a:tr h="432898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000" b="0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mae’n</a:t>
                      </a:r>
                      <a:r>
                        <a:rPr lang="en-US" sz="20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000" b="0" i="0" u="sng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f</a:t>
                      </a:r>
                      <a:r>
                        <a:rPr lang="en-US" sz="2000" b="0" i="0" u="none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lasus</a:t>
                      </a:r>
                      <a:r>
                        <a:rPr lang="en-US" sz="2000" b="0" i="0" u="none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.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4059497"/>
                  </a:ext>
                </a:extLst>
              </a:tr>
              <a:tr h="492644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000" b="0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mae'n</a:t>
                      </a:r>
                      <a:r>
                        <a:rPr lang="en-US" sz="20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000" b="0" i="0" u="sng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f</a:t>
                      </a:r>
                      <a:r>
                        <a:rPr lang="en-US" sz="2000" b="0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endigedig</a:t>
                      </a:r>
                      <a:r>
                        <a:rPr lang="en-US" sz="20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.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1979760"/>
                  </a:ext>
                </a:extLst>
              </a:tr>
              <a:tr h="43289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0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+mn-lt"/>
                        </a:rPr>
                        <a:t>mae’n</a:t>
                      </a:r>
                      <a:r>
                        <a:rPr lang="en-US" sz="20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+mn-lt"/>
                        </a:rPr>
                        <a:t> </a:t>
                      </a:r>
                      <a:r>
                        <a:rPr lang="en-US" sz="2000" b="0" i="0" u="sng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+mn-lt"/>
                        </a:rPr>
                        <a:t>g</a:t>
                      </a:r>
                      <a:r>
                        <a:rPr lang="en-US" sz="2000" b="0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+mn-lt"/>
                        </a:rPr>
                        <a:t>yffrous</a:t>
                      </a:r>
                      <a:r>
                        <a:rPr lang="en-US" sz="20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+mn-lt"/>
                        </a:rPr>
                        <a:t>.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0176010"/>
                  </a:ext>
                </a:extLst>
              </a:tr>
              <a:tr h="432898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000" b="0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dw</a:t>
                      </a:r>
                      <a:r>
                        <a:rPr lang="en-US" sz="20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000" b="0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i'n</a:t>
                      </a:r>
                      <a:r>
                        <a:rPr lang="en-US" sz="20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000" b="0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hoffi</a:t>
                      </a:r>
                      <a:r>
                        <a:rPr lang="en-US" sz="20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000" b="0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cadw'n</a:t>
                      </a:r>
                      <a:r>
                        <a:rPr lang="en-US" sz="20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000" b="0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heini</a:t>
                      </a:r>
                      <a:r>
                        <a:rPr lang="en-US" sz="20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.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30494122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898537B0-F7C3-96A5-E1FA-EF282B47C06D}"/>
              </a:ext>
            </a:extLst>
          </p:cNvPr>
          <p:cNvSpPr txBox="1"/>
          <p:nvPr/>
        </p:nvSpPr>
        <p:spPr>
          <a:xfrm>
            <a:off x="6614555" y="3434486"/>
            <a:ext cx="4899803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000" b="1" dirty="0">
                <a:solidFill>
                  <a:srgbClr val="002060"/>
                </a:solidFill>
                <a:latin typeface="Aptos"/>
                <a:cs typeface="Segoe UI"/>
              </a:rPr>
              <a:t>Dydw i ddim yn hoffi ... </a:t>
            </a:r>
            <a:r>
              <a:rPr lang="en-US" sz="2000" b="1" dirty="0">
                <a:solidFill>
                  <a:srgbClr val="002060"/>
                </a:solidFill>
                <a:latin typeface="Aptos"/>
                <a:cs typeface="Segoe UI"/>
              </a:rPr>
              <a:t>​</a:t>
            </a:r>
            <a:r>
              <a:rPr lang="en-US" sz="2000" b="1" dirty="0" err="1">
                <a:solidFill>
                  <a:srgbClr val="002060"/>
                </a:solidFill>
                <a:latin typeface="Aptos"/>
                <a:cs typeface="Segoe UI"/>
              </a:rPr>
              <a:t>achos</a:t>
            </a:r>
            <a:r>
              <a:rPr lang="en-US" sz="2000" b="1" dirty="0">
                <a:solidFill>
                  <a:srgbClr val="002060"/>
                </a:solidFill>
                <a:latin typeface="Aptos"/>
                <a:cs typeface="Segoe UI"/>
              </a:rPr>
              <a:t>...</a:t>
            </a:r>
          </a:p>
          <a:p>
            <a:r>
              <a:rPr lang="cy-GB" sz="2000" b="1" dirty="0">
                <a:solidFill>
                  <a:srgbClr val="002060"/>
                </a:solidFill>
                <a:latin typeface="Aptos"/>
                <a:cs typeface="Segoe UI"/>
              </a:rPr>
              <a:t>Dw i ddim yn hoffi... </a:t>
            </a:r>
            <a:r>
              <a:rPr lang="en-US" sz="2000" b="1" dirty="0">
                <a:solidFill>
                  <a:srgbClr val="002060"/>
                </a:solidFill>
                <a:latin typeface="Aptos"/>
                <a:cs typeface="Segoe UI"/>
              </a:rPr>
              <a:t>​</a:t>
            </a:r>
            <a:r>
              <a:rPr lang="en-US" sz="2000" b="1" dirty="0" err="1">
                <a:solidFill>
                  <a:srgbClr val="002060"/>
                </a:solidFill>
                <a:latin typeface="Aptos"/>
                <a:cs typeface="Segoe UI"/>
              </a:rPr>
              <a:t>achos</a:t>
            </a:r>
            <a:r>
              <a:rPr lang="en-US" sz="2000" b="1" dirty="0">
                <a:solidFill>
                  <a:srgbClr val="002060"/>
                </a:solidFill>
                <a:latin typeface="Aptos"/>
                <a:cs typeface="Segoe UI"/>
              </a:rPr>
              <a:t>...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397751C1-9753-9E8D-8B0F-6148646E574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6673980"/>
              </p:ext>
            </p:extLst>
          </p:nvPr>
        </p:nvGraphicFramePr>
        <p:xfrm>
          <a:off x="6614555" y="4198005"/>
          <a:ext cx="5069990" cy="242792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5069990">
                  <a:extLst>
                    <a:ext uri="{9D8B030D-6E8A-4147-A177-3AD203B41FA5}">
                      <a16:colId xmlns:a16="http://schemas.microsoft.com/office/drawing/2014/main" val="4113804634"/>
                    </a:ext>
                  </a:extLst>
                </a:gridCol>
              </a:tblGrid>
              <a:tr h="447697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000" b="0" dirty="0" err="1">
                          <a:solidFill>
                            <a:srgbClr val="002060"/>
                          </a:solidFill>
                          <a:latin typeface="Aptos"/>
                        </a:rPr>
                        <a:t>mae’n</a:t>
                      </a:r>
                      <a:r>
                        <a:rPr lang="en-US" sz="2000" b="0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000" b="0" dirty="0" err="1">
                          <a:solidFill>
                            <a:srgbClr val="002060"/>
                          </a:solidFill>
                          <a:latin typeface="Aptos"/>
                        </a:rPr>
                        <a:t>ofnadwy</a:t>
                      </a:r>
                      <a:r>
                        <a:rPr lang="en-US" sz="2000" b="0" dirty="0">
                          <a:solidFill>
                            <a:srgbClr val="002060"/>
                          </a:solidFill>
                          <a:latin typeface="Aptos"/>
                        </a:rPr>
                        <a:t>.</a:t>
                      </a:r>
                    </a:p>
                  </a:txBody>
                  <a:tcPr>
                    <a:lnL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9006626"/>
                  </a:ext>
                </a:extLst>
              </a:tr>
              <a:tr h="387794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000" b="0" dirty="0" err="1">
                          <a:solidFill>
                            <a:srgbClr val="002060"/>
                          </a:solidFill>
                          <a:latin typeface="+mn-lt"/>
                        </a:rPr>
                        <a:t>ddiflas</a:t>
                      </a:r>
                      <a:r>
                        <a:rPr lang="en-US" sz="2000" b="0" dirty="0">
                          <a:solidFill>
                            <a:srgbClr val="002060"/>
                          </a:solidFill>
                          <a:latin typeface="+mn-lt"/>
                        </a:rPr>
                        <a:t> / </a:t>
                      </a:r>
                      <a:r>
                        <a:rPr lang="en-US" sz="2000" b="0" dirty="0" err="1">
                          <a:solidFill>
                            <a:srgbClr val="002060"/>
                          </a:solidFill>
                          <a:latin typeface="+mn-lt"/>
                        </a:rPr>
                        <a:t>mae’n</a:t>
                      </a:r>
                      <a:r>
                        <a:rPr lang="en-US" sz="2000" b="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000" b="0" dirty="0" err="1">
                          <a:solidFill>
                            <a:srgbClr val="002060"/>
                          </a:solidFill>
                          <a:latin typeface="+mn-lt"/>
                        </a:rPr>
                        <a:t>rhy</a:t>
                      </a:r>
                      <a:r>
                        <a:rPr lang="en-US" sz="2000" b="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000" b="0" dirty="0" err="1">
                          <a:solidFill>
                            <a:srgbClr val="002060"/>
                          </a:solidFill>
                          <a:latin typeface="+mn-lt"/>
                        </a:rPr>
                        <a:t>ddiflas</a:t>
                      </a:r>
                      <a:r>
                        <a:rPr lang="en-US" sz="2000" b="0" dirty="0">
                          <a:solidFill>
                            <a:srgbClr val="002060"/>
                          </a:solidFill>
                          <a:latin typeface="+mn-lt"/>
                        </a:rPr>
                        <a:t>.</a:t>
                      </a:r>
                      <a:endParaRPr lang="en-US" sz="2000" b="0" dirty="0">
                        <a:solidFill>
                          <a:srgbClr val="002060"/>
                        </a:solidFill>
                        <a:latin typeface="Aptos"/>
                      </a:endParaRPr>
                    </a:p>
                  </a:txBody>
                  <a:tcPr>
                    <a:lnL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8123414"/>
                  </a:ext>
                </a:extLst>
              </a:tr>
              <a:tr h="387794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000" b="0" dirty="0" err="1">
                          <a:solidFill>
                            <a:srgbClr val="002060"/>
                          </a:solidFill>
                          <a:latin typeface="Aptos"/>
                        </a:rPr>
                        <a:t>mae’n</a:t>
                      </a:r>
                      <a:r>
                        <a:rPr lang="en-US" sz="2000" b="0" dirty="0">
                          <a:solidFill>
                            <a:srgbClr val="002060"/>
                          </a:solidFill>
                          <a:latin typeface="Aptos"/>
                        </a:rPr>
                        <a:t> </a:t>
                      </a:r>
                      <a:r>
                        <a:rPr lang="en-US" sz="2000" b="0" dirty="0" err="1">
                          <a:solidFill>
                            <a:srgbClr val="002060"/>
                          </a:solidFill>
                          <a:latin typeface="Aptos"/>
                        </a:rPr>
                        <a:t>anodd</a:t>
                      </a:r>
                      <a:r>
                        <a:rPr lang="en-US" sz="2000" b="0" dirty="0">
                          <a:solidFill>
                            <a:srgbClr val="002060"/>
                          </a:solidFill>
                          <a:latin typeface="Aptos"/>
                        </a:rPr>
                        <a:t> / </a:t>
                      </a:r>
                      <a:r>
                        <a:rPr lang="en-US" sz="2000" b="0" dirty="0" err="1">
                          <a:solidFill>
                            <a:srgbClr val="002060"/>
                          </a:solidFill>
                          <a:latin typeface="Aptos"/>
                        </a:rPr>
                        <a:t>rhy</a:t>
                      </a:r>
                      <a:r>
                        <a:rPr lang="en-US" sz="2000" b="0" dirty="0">
                          <a:solidFill>
                            <a:srgbClr val="002060"/>
                          </a:solidFill>
                          <a:latin typeface="Aptos"/>
                        </a:rPr>
                        <a:t> </a:t>
                      </a:r>
                      <a:r>
                        <a:rPr lang="en-US" sz="2000" b="0" dirty="0" err="1">
                          <a:solidFill>
                            <a:srgbClr val="002060"/>
                          </a:solidFill>
                          <a:latin typeface="Aptos"/>
                        </a:rPr>
                        <a:t>anodd</a:t>
                      </a:r>
                      <a:r>
                        <a:rPr lang="en-US" sz="2000" b="0" dirty="0">
                          <a:solidFill>
                            <a:srgbClr val="002060"/>
                          </a:solidFill>
                          <a:latin typeface="Aptos"/>
                        </a:rPr>
                        <a:t>.</a:t>
                      </a:r>
                    </a:p>
                  </a:txBody>
                  <a:tcPr>
                    <a:lnL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05764310"/>
                  </a:ext>
                </a:extLst>
              </a:tr>
              <a:tr h="387794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000" b="0" dirty="0" err="1">
                          <a:solidFill>
                            <a:srgbClr val="002060"/>
                          </a:solidFill>
                          <a:latin typeface="Aptos"/>
                        </a:rPr>
                        <a:t>mae’n</a:t>
                      </a:r>
                      <a:r>
                        <a:rPr lang="en-US" sz="2000" b="0" dirty="0">
                          <a:solidFill>
                            <a:srgbClr val="002060"/>
                          </a:solidFill>
                          <a:latin typeface="Aptos"/>
                        </a:rPr>
                        <a:t> </a:t>
                      </a:r>
                      <a:r>
                        <a:rPr lang="en-US" sz="2000" b="0" dirty="0" err="1">
                          <a:solidFill>
                            <a:srgbClr val="002060"/>
                          </a:solidFill>
                          <a:latin typeface="Aptos"/>
                        </a:rPr>
                        <a:t>rhy</a:t>
                      </a:r>
                      <a:r>
                        <a:rPr lang="en-US" sz="2000" b="0" dirty="0">
                          <a:solidFill>
                            <a:srgbClr val="002060"/>
                          </a:solidFill>
                          <a:latin typeface="Aptos"/>
                        </a:rPr>
                        <a:t> </a:t>
                      </a:r>
                      <a:r>
                        <a:rPr lang="en-US" sz="2000" b="0" dirty="0" err="1">
                          <a:solidFill>
                            <a:srgbClr val="002060"/>
                          </a:solidFill>
                          <a:latin typeface="Aptos"/>
                        </a:rPr>
                        <a:t>heriol</a:t>
                      </a:r>
                      <a:r>
                        <a:rPr lang="en-US" sz="2000" b="0" dirty="0">
                          <a:solidFill>
                            <a:srgbClr val="002060"/>
                          </a:solidFill>
                          <a:latin typeface="Aptos"/>
                        </a:rPr>
                        <a:t>.</a:t>
                      </a:r>
                    </a:p>
                  </a:txBody>
                  <a:tcPr>
                    <a:lnL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94626845"/>
                  </a:ext>
                </a:extLst>
              </a:tr>
              <a:tr h="387794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000" b="0" dirty="0" err="1">
                          <a:solidFill>
                            <a:srgbClr val="002060"/>
                          </a:solidFill>
                          <a:latin typeface="Aptos"/>
                        </a:rPr>
                        <a:t>dw</a:t>
                      </a:r>
                      <a:r>
                        <a:rPr lang="en-US" sz="2000" b="0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000" b="0" dirty="0" err="1">
                          <a:solidFill>
                            <a:srgbClr val="002060"/>
                          </a:solidFill>
                          <a:latin typeface="Aptos"/>
                        </a:rPr>
                        <a:t>i</a:t>
                      </a:r>
                      <a:r>
                        <a:rPr lang="en-US" sz="2000" b="0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000" b="0" dirty="0" err="1">
                          <a:solidFill>
                            <a:srgbClr val="002060"/>
                          </a:solidFill>
                          <a:latin typeface="Aptos"/>
                        </a:rPr>
                        <a:t>ddim</a:t>
                      </a:r>
                      <a:r>
                        <a:rPr lang="en-US" sz="2000" b="0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000" b="0" dirty="0" err="1">
                          <a:solidFill>
                            <a:srgbClr val="002060"/>
                          </a:solidFill>
                          <a:latin typeface="Aptos"/>
                        </a:rPr>
                        <a:t>yn</a:t>
                      </a:r>
                      <a:r>
                        <a:rPr lang="en-US" sz="2000" b="0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000" b="0" dirty="0" err="1">
                          <a:solidFill>
                            <a:srgbClr val="002060"/>
                          </a:solidFill>
                          <a:latin typeface="Aptos"/>
                        </a:rPr>
                        <a:t>hoffi</a:t>
                      </a:r>
                      <a:r>
                        <a:rPr lang="en-US" sz="2000" b="0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000" b="0" dirty="0" err="1">
                          <a:solidFill>
                            <a:srgbClr val="002060"/>
                          </a:solidFill>
                          <a:latin typeface="Aptos"/>
                        </a:rPr>
                        <a:t>cadw'n</a:t>
                      </a:r>
                      <a:r>
                        <a:rPr lang="en-US" sz="2000" b="0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000" b="0" dirty="0" err="1">
                          <a:solidFill>
                            <a:srgbClr val="002060"/>
                          </a:solidFill>
                          <a:latin typeface="Aptos"/>
                        </a:rPr>
                        <a:t>heini</a:t>
                      </a:r>
                      <a:r>
                        <a:rPr lang="en-US" sz="2000" b="0" dirty="0">
                          <a:solidFill>
                            <a:srgbClr val="002060"/>
                          </a:solidFill>
                          <a:latin typeface="Aptos"/>
                        </a:rPr>
                        <a:t>.</a:t>
                      </a:r>
                    </a:p>
                  </a:txBody>
                  <a:tcPr>
                    <a:lnL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2986176"/>
                  </a:ext>
                </a:extLst>
              </a:tr>
            </a:tbl>
          </a:graphicData>
        </a:graphic>
      </p:graphicFrame>
      <p:pic>
        <p:nvPicPr>
          <p:cNvPr id="9" name="Graphic 13" descr="Badge Tick1 with solid fill">
            <a:extLst>
              <a:ext uri="{FF2B5EF4-FFF2-40B4-BE49-F238E27FC236}">
                <a16:creationId xmlns:a16="http://schemas.microsoft.com/office/drawing/2014/main" id="{8BB993B5-F4B2-A889-5D1E-2EDD50F6C4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241753" y="137769"/>
            <a:ext cx="841774" cy="838629"/>
          </a:xfrm>
          <a:prstGeom prst="rect">
            <a:avLst/>
          </a:prstGeom>
        </p:spPr>
      </p:pic>
      <p:pic>
        <p:nvPicPr>
          <p:cNvPr id="10" name="Graphic 12" descr="Badge Cross with solid fill">
            <a:extLst>
              <a:ext uri="{FF2B5EF4-FFF2-40B4-BE49-F238E27FC236}">
                <a16:creationId xmlns:a16="http://schemas.microsoft.com/office/drawing/2014/main" id="{ECB6485B-762B-264F-2051-26E63239663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293434" y="3378625"/>
            <a:ext cx="841772" cy="84642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F0CFD61-5161-049A-E6A5-550AE271043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580" y="309583"/>
            <a:ext cx="5647420" cy="6238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833089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090169-1816-3EB1-3226-D80900302E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73F58F2F-3960-B427-93F6-18E280D94E1D}"/>
              </a:ext>
            </a:extLst>
          </p:cNvPr>
          <p:cNvSpPr txBox="1"/>
          <p:nvPr/>
        </p:nvSpPr>
        <p:spPr>
          <a:xfrm>
            <a:off x="629286" y="874018"/>
            <a:ext cx="19923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rgbClr val="002060"/>
                </a:solidFill>
                <a:effectLst/>
              </a:rPr>
              <a:t>Darllenwch</a:t>
            </a:r>
            <a:r>
              <a:rPr lang="en-US" sz="2400" b="1" dirty="0">
                <a:solidFill>
                  <a:srgbClr val="002060"/>
                </a:solidFill>
                <a:effectLst/>
              </a:rPr>
              <a:t>: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i="1" dirty="0">
                <a:solidFill>
                  <a:srgbClr val="002060"/>
                </a:solidFill>
              </a:rPr>
              <a:t>Read:</a:t>
            </a:r>
            <a:r>
              <a:rPr lang="en-US" sz="2400" b="1" dirty="0">
                <a:solidFill>
                  <a:srgbClr val="002060"/>
                </a:solidFill>
                <a:effectLst/>
              </a:rPr>
              <a:t> </a:t>
            </a:r>
            <a:endParaRPr lang="en-GB" sz="2400" dirty="0">
              <a:effectLst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FC8138C-297B-4E12-4E9D-79DE8D4D7159}"/>
              </a:ext>
            </a:extLst>
          </p:cNvPr>
          <p:cNvSpPr txBox="1"/>
          <p:nvPr/>
        </p:nvSpPr>
        <p:spPr>
          <a:xfrm>
            <a:off x="629286" y="1952664"/>
            <a:ext cx="10933427" cy="2145268"/>
          </a:xfrm>
          <a:prstGeom prst="round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noProof="1">
                <a:solidFill>
                  <a:srgbClr val="002060"/>
                </a:solidFill>
              </a:rPr>
              <a:t>Gareth ydw i. Dw i’n byw yn Abertawe ond dw i’n dod o Gaerdydd yn wreiddiol. Dw i’n byw gyda Bethan. Mae hi’n dod o Lanelli yn wreiddiol. Mae hi’n hoffi salad, ond dydw i ddim yn hoffi salad o gwbl! Dw i’n hoffi bwyta pitsa a sgoldion!  Dw i’n hoffi chwarae pêl-droed ac mae Bethan yn hoffi rhedeg yn fawr.  Rydyn ni’n mwynhau mynd i’r sinema gyda’n gilydd.</a:t>
            </a:r>
          </a:p>
        </p:txBody>
      </p:sp>
      <p:pic>
        <p:nvPicPr>
          <p:cNvPr id="6" name="Picture 5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AA4F7089-F973-2FEE-49F2-314CE6DE474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" name="Picture 9" descr="A red and grey open book&#10;&#10;Description automatically generated">
            <a:extLst>
              <a:ext uri="{FF2B5EF4-FFF2-40B4-BE49-F238E27FC236}">
                <a16:creationId xmlns:a16="http://schemas.microsoft.com/office/drawing/2014/main" id="{185CF736-EED7-6740-313E-22FAE7D8A7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7514" y="782951"/>
            <a:ext cx="1129619" cy="922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9527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1F234F-817D-7AA4-4A87-68F73E325C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CEFDF76C-1B62-C82C-9697-F423C440030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D22AA670-7382-199F-F848-BFBDFE6B561F}"/>
              </a:ext>
            </a:extLst>
          </p:cNvPr>
          <p:cNvSpPr/>
          <p:nvPr/>
        </p:nvSpPr>
        <p:spPr>
          <a:xfrm>
            <a:off x="3307737" y="1517740"/>
            <a:ext cx="5988915" cy="302910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400" b="1" dirty="0" err="1"/>
              <a:t>Ydych</a:t>
            </a:r>
            <a:r>
              <a:rPr lang="en-US" sz="4400" b="1" dirty="0"/>
              <a:t> </a:t>
            </a:r>
            <a:r>
              <a:rPr lang="en-US" sz="4400" b="1" dirty="0" err="1"/>
              <a:t>chi’n</a:t>
            </a:r>
            <a:r>
              <a:rPr lang="en-US" sz="4400" b="1" dirty="0"/>
              <a:t> </a:t>
            </a:r>
            <a:r>
              <a:rPr lang="en-US" sz="4400" b="1" dirty="0" err="1"/>
              <a:t>cofio</a:t>
            </a:r>
            <a:r>
              <a:rPr lang="en-US" sz="4400" b="1" dirty="0"/>
              <a:t>? </a:t>
            </a:r>
          </a:p>
          <a:p>
            <a:pPr algn="ctr"/>
            <a:r>
              <a:rPr lang="en-US" sz="4400" b="1" dirty="0" err="1"/>
              <a:t>Geirfa</a:t>
            </a:r>
            <a:r>
              <a:rPr lang="en-US" sz="4400" b="1" dirty="0"/>
              <a:t> </a:t>
            </a:r>
            <a:r>
              <a:rPr lang="en-US" sz="4400" b="1" dirty="0" err="1"/>
              <a:t>anifeiliaid</a:t>
            </a:r>
            <a:endParaRPr lang="en-US" sz="4400" b="1" dirty="0"/>
          </a:p>
          <a:p>
            <a:pPr algn="ctr"/>
            <a:endParaRPr lang="en-US" sz="2400" i="1" dirty="0"/>
          </a:p>
          <a:p>
            <a:pPr algn="ctr"/>
            <a:r>
              <a:rPr lang="en-US" sz="2400" i="1" dirty="0"/>
              <a:t>Do you remember?</a:t>
            </a:r>
          </a:p>
          <a:p>
            <a:pPr algn="ctr"/>
            <a:r>
              <a:rPr lang="en-US" sz="2400" i="1" dirty="0"/>
              <a:t>Animal vocabulary</a:t>
            </a:r>
          </a:p>
        </p:txBody>
      </p:sp>
      <p:pic>
        <p:nvPicPr>
          <p:cNvPr id="14" name="Picture 13" descr="A pink and white logo&#10;&#10;Description automatically generated">
            <a:extLst>
              <a:ext uri="{FF2B5EF4-FFF2-40B4-BE49-F238E27FC236}">
                <a16:creationId xmlns:a16="http://schemas.microsoft.com/office/drawing/2014/main" id="{5D721DEC-2D6B-9273-31FA-A65F45083C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253" y="188326"/>
            <a:ext cx="2667000" cy="9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0970147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2FBC04-24C4-27CB-474C-5552B19366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DDF1A53-C96E-153A-91DA-4E5FC2055361}"/>
              </a:ext>
            </a:extLst>
          </p:cNvPr>
          <p:cNvGraphicFramePr>
            <a:graphicFrameLocks noGrp="1"/>
          </p:cNvGraphicFramePr>
          <p:nvPr/>
        </p:nvGraphicFramePr>
        <p:xfrm>
          <a:off x="212942" y="175364"/>
          <a:ext cx="11411994" cy="6400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03998">
                  <a:extLst>
                    <a:ext uri="{9D8B030D-6E8A-4147-A177-3AD203B41FA5}">
                      <a16:colId xmlns:a16="http://schemas.microsoft.com/office/drawing/2014/main" val="1836946681"/>
                    </a:ext>
                  </a:extLst>
                </a:gridCol>
                <a:gridCol w="3803998">
                  <a:extLst>
                    <a:ext uri="{9D8B030D-6E8A-4147-A177-3AD203B41FA5}">
                      <a16:colId xmlns:a16="http://schemas.microsoft.com/office/drawing/2014/main" val="3538001156"/>
                    </a:ext>
                  </a:extLst>
                </a:gridCol>
                <a:gridCol w="3803998">
                  <a:extLst>
                    <a:ext uri="{9D8B030D-6E8A-4147-A177-3AD203B41FA5}">
                      <a16:colId xmlns:a16="http://schemas.microsoft.com/office/drawing/2014/main" val="1651821805"/>
                    </a:ext>
                  </a:extLst>
                </a:gridCol>
              </a:tblGrid>
              <a:tr h="2133600">
                <a:tc>
                  <a:txBody>
                    <a:bodyPr/>
                    <a:lstStyle/>
                    <a:p>
                      <a:pPr algn="ctr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2442155"/>
                  </a:ext>
                </a:extLst>
              </a:tr>
              <a:tr h="2133600">
                <a:tc>
                  <a:txBody>
                    <a:bodyPr/>
                    <a:lstStyle/>
                    <a:p>
                      <a:pPr algn="ctr"/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40693416"/>
                  </a:ext>
                </a:extLst>
              </a:tr>
              <a:tr h="2133600">
                <a:tc>
                  <a:txBody>
                    <a:bodyPr/>
                    <a:lstStyle/>
                    <a:p>
                      <a:pPr algn="ctr"/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2310888"/>
                  </a:ext>
                </a:extLst>
              </a:tr>
            </a:tbl>
          </a:graphicData>
        </a:graphic>
      </p:graphicFrame>
      <p:pic>
        <p:nvPicPr>
          <p:cNvPr id="20" name="Picture 19" descr="A couple of horses running&#10;&#10;AI-generated content may be incorrect.">
            <a:extLst>
              <a:ext uri="{FF2B5EF4-FFF2-40B4-BE49-F238E27FC236}">
                <a16:creationId xmlns:a16="http://schemas.microsoft.com/office/drawing/2014/main" id="{C6AAD583-9E73-9A61-13D7-9D63D66A7EC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4205"/>
          <a:stretch>
            <a:fillRect/>
          </a:stretch>
        </p:blipFill>
        <p:spPr>
          <a:xfrm>
            <a:off x="1443038" y="351934"/>
            <a:ext cx="1353978" cy="1249885"/>
          </a:xfrm>
          <a:prstGeom prst="rect">
            <a:avLst/>
          </a:prstGeom>
        </p:spPr>
      </p:pic>
      <p:pic>
        <p:nvPicPr>
          <p:cNvPr id="23" name="Picture 22" descr="A blue bird with a black eye&#10;&#10;AI-generated content may be incorrect.">
            <a:extLst>
              <a:ext uri="{FF2B5EF4-FFF2-40B4-BE49-F238E27FC236}">
                <a16:creationId xmlns:a16="http://schemas.microsoft.com/office/drawing/2014/main" id="{9FE490A3-429A-F64F-2DAA-82F9A6F262B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3038" y="2647133"/>
            <a:ext cx="1186654" cy="105859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46B90B7-E62C-F56C-3FE5-C0C7505AAC0C}"/>
              </a:ext>
            </a:extLst>
          </p:cNvPr>
          <p:cNvSpPr txBox="1"/>
          <p:nvPr/>
        </p:nvSpPr>
        <p:spPr>
          <a:xfrm>
            <a:off x="871690" y="1709715"/>
            <a:ext cx="25858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ceffyl / ceffylau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841EBD-6519-129B-B905-A0D3FE3755F2}"/>
              </a:ext>
            </a:extLst>
          </p:cNvPr>
          <p:cNvSpPr txBox="1"/>
          <p:nvPr/>
        </p:nvSpPr>
        <p:spPr>
          <a:xfrm>
            <a:off x="5102176" y="1709715"/>
            <a:ext cx="16950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ci / cŵn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2CA971-6BBC-0F49-F81D-2999FAED056F}"/>
              </a:ext>
            </a:extLst>
          </p:cNvPr>
          <p:cNvSpPr txBox="1"/>
          <p:nvPr/>
        </p:nvSpPr>
        <p:spPr>
          <a:xfrm>
            <a:off x="8897162" y="1771851"/>
            <a:ext cx="19757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cath / cathod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294A9F-5EC1-256D-A4A1-211F7FA4D36C}"/>
              </a:ext>
            </a:extLst>
          </p:cNvPr>
          <p:cNvSpPr txBox="1"/>
          <p:nvPr/>
        </p:nvSpPr>
        <p:spPr>
          <a:xfrm>
            <a:off x="8393882" y="6080348"/>
            <a:ext cx="26586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eliffant / eliffantod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EB77C27-2A4A-6358-3276-703DFBC2671F}"/>
              </a:ext>
            </a:extLst>
          </p:cNvPr>
          <p:cNvSpPr txBox="1"/>
          <p:nvPr/>
        </p:nvSpPr>
        <p:spPr>
          <a:xfrm>
            <a:off x="4856178" y="3849368"/>
            <a:ext cx="23234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llygoden / llygod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1122D9E-4792-8402-0B24-9AA6D7EE67AD}"/>
              </a:ext>
            </a:extLst>
          </p:cNvPr>
          <p:cNvSpPr txBox="1"/>
          <p:nvPr/>
        </p:nvSpPr>
        <p:spPr>
          <a:xfrm>
            <a:off x="8391429" y="3868604"/>
            <a:ext cx="30757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cwningen / cwningod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5D8B3FC-A2C8-6626-7254-E8F9C95F896E}"/>
              </a:ext>
            </a:extLst>
          </p:cNvPr>
          <p:cNvSpPr txBox="1"/>
          <p:nvPr/>
        </p:nvSpPr>
        <p:spPr>
          <a:xfrm>
            <a:off x="1139488" y="6006603"/>
            <a:ext cx="16950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arth / eirth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497B957-090A-C72A-488A-900DEDC27714}"/>
              </a:ext>
            </a:extLst>
          </p:cNvPr>
          <p:cNvSpPr txBox="1"/>
          <p:nvPr/>
        </p:nvSpPr>
        <p:spPr>
          <a:xfrm>
            <a:off x="4856178" y="6068072"/>
            <a:ext cx="20684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dafad / defaid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1D3F4A2-0307-6AE8-C8AA-6F75266282FD}"/>
              </a:ext>
            </a:extLst>
          </p:cNvPr>
          <p:cNvSpPr txBox="1"/>
          <p:nvPr/>
        </p:nvSpPr>
        <p:spPr>
          <a:xfrm>
            <a:off x="1139488" y="3883725"/>
            <a:ext cx="19150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aderyn / adar</a:t>
            </a:r>
          </a:p>
        </p:txBody>
      </p:sp>
      <p:pic>
        <p:nvPicPr>
          <p:cNvPr id="15" name="Picture 14" descr="A cartoon of a dog&#10;&#10;AI-generated content may be incorrect.">
            <a:extLst>
              <a:ext uri="{FF2B5EF4-FFF2-40B4-BE49-F238E27FC236}">
                <a16:creationId xmlns:a16="http://schemas.microsoft.com/office/drawing/2014/main" id="{6E737874-1671-22C6-B874-DF495267AD6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972" y="369859"/>
            <a:ext cx="1204832" cy="1339856"/>
          </a:xfrm>
          <a:prstGeom prst="rect">
            <a:avLst/>
          </a:prstGeom>
        </p:spPr>
      </p:pic>
      <p:pic>
        <p:nvPicPr>
          <p:cNvPr id="17" name="Picture 16" descr="A close up of a rabbit&#10;&#10;AI-generated content may be incorrect.">
            <a:extLst>
              <a:ext uri="{FF2B5EF4-FFF2-40B4-BE49-F238E27FC236}">
                <a16:creationId xmlns:a16="http://schemas.microsoft.com/office/drawing/2014/main" id="{0EBF6C19-5372-1075-F12D-6350491E2C3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8722" y="2387989"/>
            <a:ext cx="1066800" cy="1460500"/>
          </a:xfrm>
          <a:prstGeom prst="rect">
            <a:avLst/>
          </a:prstGeom>
        </p:spPr>
      </p:pic>
      <p:pic>
        <p:nvPicPr>
          <p:cNvPr id="19" name="Picture 18" descr="A cartoon of an elephant&#10;&#10;AI-generated content may be incorrect.">
            <a:extLst>
              <a:ext uri="{FF2B5EF4-FFF2-40B4-BE49-F238E27FC236}">
                <a16:creationId xmlns:a16="http://schemas.microsoft.com/office/drawing/2014/main" id="{CFE13385-A0F8-0C74-4603-30F81C04715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59961" y="4600767"/>
            <a:ext cx="1526471" cy="1467305"/>
          </a:xfrm>
          <a:prstGeom prst="rect">
            <a:avLst/>
          </a:prstGeom>
        </p:spPr>
      </p:pic>
      <p:pic>
        <p:nvPicPr>
          <p:cNvPr id="21" name="Picture 20" descr="A cartoon of a bear&#10;&#10;AI-generated content may be incorrect.">
            <a:extLst>
              <a:ext uri="{FF2B5EF4-FFF2-40B4-BE49-F238E27FC236}">
                <a16:creationId xmlns:a16="http://schemas.microsoft.com/office/drawing/2014/main" id="{17FDFBF7-3904-72C0-EA5C-89394CE8A63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7708" y="4662235"/>
            <a:ext cx="1398576" cy="1344368"/>
          </a:xfrm>
          <a:prstGeom prst="rect">
            <a:avLst/>
          </a:prstGeom>
        </p:spPr>
      </p:pic>
      <p:pic>
        <p:nvPicPr>
          <p:cNvPr id="22" name="Picture 21" descr="A cartoon mouse sitting on its hind legs&#10;&#10;AI-generated content may be incorrect.">
            <a:extLst>
              <a:ext uri="{FF2B5EF4-FFF2-40B4-BE49-F238E27FC236}">
                <a16:creationId xmlns:a16="http://schemas.microsoft.com/office/drawing/2014/main" id="{0045DDA0-3F29-B0C7-62FA-B94BD8415B2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6566" y="2598043"/>
            <a:ext cx="1333770" cy="1189838"/>
          </a:xfrm>
          <a:prstGeom prst="rect">
            <a:avLst/>
          </a:prstGeom>
        </p:spPr>
      </p:pic>
      <p:pic>
        <p:nvPicPr>
          <p:cNvPr id="26" name="Picture 25" descr="A cat with its eyes closed&#10;&#10;AI-generated content may be incorrect.">
            <a:extLst>
              <a:ext uri="{FF2B5EF4-FFF2-40B4-BE49-F238E27FC236}">
                <a16:creationId xmlns:a16="http://schemas.microsoft.com/office/drawing/2014/main" id="{A295FB23-7937-2921-164F-CDAD5663F07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9104250" y="399511"/>
            <a:ext cx="1237892" cy="1263363"/>
          </a:xfrm>
          <a:prstGeom prst="rect">
            <a:avLst/>
          </a:prstGeom>
        </p:spPr>
      </p:pic>
      <p:pic>
        <p:nvPicPr>
          <p:cNvPr id="29" name="Picture 28" descr="A cartoon sheep with black spots&#10;&#10;AI-generated content may be incorrect.">
            <a:extLst>
              <a:ext uri="{FF2B5EF4-FFF2-40B4-BE49-F238E27FC236}">
                <a16:creationId xmlns:a16="http://schemas.microsoft.com/office/drawing/2014/main" id="{23CA6D55-7A27-FECC-B191-66BC73A38DB8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5495745" y="4744298"/>
            <a:ext cx="907878" cy="1180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580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810792-1330-13AE-7A98-FEC7338BCC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997F9AB-98F8-C77C-6FEA-C52F30C9E263}"/>
              </a:ext>
            </a:extLst>
          </p:cNvPr>
          <p:cNvGraphicFramePr>
            <a:graphicFrameLocks noGrp="1"/>
          </p:cNvGraphicFramePr>
          <p:nvPr/>
        </p:nvGraphicFramePr>
        <p:xfrm>
          <a:off x="212942" y="175364"/>
          <a:ext cx="11411994" cy="6400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03998">
                  <a:extLst>
                    <a:ext uri="{9D8B030D-6E8A-4147-A177-3AD203B41FA5}">
                      <a16:colId xmlns:a16="http://schemas.microsoft.com/office/drawing/2014/main" val="1836946681"/>
                    </a:ext>
                  </a:extLst>
                </a:gridCol>
                <a:gridCol w="3803998">
                  <a:extLst>
                    <a:ext uri="{9D8B030D-6E8A-4147-A177-3AD203B41FA5}">
                      <a16:colId xmlns:a16="http://schemas.microsoft.com/office/drawing/2014/main" val="3538001156"/>
                    </a:ext>
                  </a:extLst>
                </a:gridCol>
                <a:gridCol w="3803998">
                  <a:extLst>
                    <a:ext uri="{9D8B030D-6E8A-4147-A177-3AD203B41FA5}">
                      <a16:colId xmlns:a16="http://schemas.microsoft.com/office/drawing/2014/main" val="1651821805"/>
                    </a:ext>
                  </a:extLst>
                </a:gridCol>
              </a:tblGrid>
              <a:tr h="2133600">
                <a:tc>
                  <a:txBody>
                    <a:bodyPr/>
                    <a:lstStyle/>
                    <a:p>
                      <a:pPr algn="ctr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2442155"/>
                  </a:ext>
                </a:extLst>
              </a:tr>
              <a:tr h="2133600">
                <a:tc>
                  <a:txBody>
                    <a:bodyPr/>
                    <a:lstStyle/>
                    <a:p>
                      <a:pPr algn="ctr"/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40693416"/>
                  </a:ext>
                </a:extLst>
              </a:tr>
              <a:tr h="2133600">
                <a:tc>
                  <a:txBody>
                    <a:bodyPr/>
                    <a:lstStyle/>
                    <a:p>
                      <a:pPr algn="ctr"/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2310888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F64486C-CD59-BAB0-A170-4C98F5FBDB2D}"/>
              </a:ext>
            </a:extLst>
          </p:cNvPr>
          <p:cNvSpPr txBox="1"/>
          <p:nvPr/>
        </p:nvSpPr>
        <p:spPr>
          <a:xfrm>
            <a:off x="871690" y="1709715"/>
            <a:ext cx="25858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llew / llewod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1B8B47A-318B-BD62-FEC4-0CD36B18E807}"/>
              </a:ext>
            </a:extLst>
          </p:cNvPr>
          <p:cNvSpPr txBox="1"/>
          <p:nvPr/>
        </p:nvSpPr>
        <p:spPr>
          <a:xfrm>
            <a:off x="4625996" y="1734429"/>
            <a:ext cx="25858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mwnci / mwncïod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D0630B-C760-2686-7245-D201E55870C4}"/>
              </a:ext>
            </a:extLst>
          </p:cNvPr>
          <p:cNvSpPr txBox="1"/>
          <p:nvPr/>
        </p:nvSpPr>
        <p:spPr>
          <a:xfrm>
            <a:off x="8891123" y="1714164"/>
            <a:ext cx="19757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jiráff / jiraffod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CA710CB-F84B-B7D8-9712-5E3928A80E52}"/>
              </a:ext>
            </a:extLst>
          </p:cNvPr>
          <p:cNvSpPr txBox="1"/>
          <p:nvPr/>
        </p:nvSpPr>
        <p:spPr>
          <a:xfrm>
            <a:off x="4647133" y="3830976"/>
            <a:ext cx="27415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gwiwer / gwiwerod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CA11A11-D803-9CFE-89CB-E4E75C6BEFF8}"/>
              </a:ext>
            </a:extLst>
          </p:cNvPr>
          <p:cNvSpPr txBox="1"/>
          <p:nvPr/>
        </p:nvSpPr>
        <p:spPr>
          <a:xfrm>
            <a:off x="8391429" y="3868604"/>
            <a:ext cx="30757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cranc / crancod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5673854-9ACA-45F6-ACEC-A13737DCA97E}"/>
              </a:ext>
            </a:extLst>
          </p:cNvPr>
          <p:cNvSpPr txBox="1"/>
          <p:nvPr/>
        </p:nvSpPr>
        <p:spPr>
          <a:xfrm>
            <a:off x="4498200" y="6022855"/>
            <a:ext cx="28905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malwen / malwod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D5C17FE-8BB8-6849-E62F-310645F8F8F7}"/>
              </a:ext>
            </a:extLst>
          </p:cNvPr>
          <p:cNvSpPr txBox="1"/>
          <p:nvPr/>
        </p:nvSpPr>
        <p:spPr>
          <a:xfrm>
            <a:off x="871690" y="3868604"/>
            <a:ext cx="23180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mochyn / moch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4076F628-6026-6A81-71C9-A8EBA5D057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1890" y="331522"/>
            <a:ext cx="1663700" cy="1367294"/>
          </a:xfrm>
          <a:prstGeom prst="rect">
            <a:avLst/>
          </a:prstGeom>
        </p:spPr>
      </p:pic>
      <p:pic>
        <p:nvPicPr>
          <p:cNvPr id="17" name="Picture 16" descr="A cartoon monkey holding a branch&#10;&#10;AI-generated content may be incorrect.">
            <a:extLst>
              <a:ext uri="{FF2B5EF4-FFF2-40B4-BE49-F238E27FC236}">
                <a16:creationId xmlns:a16="http://schemas.microsoft.com/office/drawing/2014/main" id="{FCEECEA4-EF3D-E720-806D-780CA00E088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2176" y="229052"/>
            <a:ext cx="1527050" cy="1572234"/>
          </a:xfrm>
          <a:prstGeom prst="rect">
            <a:avLst/>
          </a:prstGeom>
        </p:spPr>
      </p:pic>
      <p:pic>
        <p:nvPicPr>
          <p:cNvPr id="19" name="Picture 18" descr="A giraffe standing on a white background&#10;&#10;AI-generated content may be incorrect.">
            <a:extLst>
              <a:ext uri="{FF2B5EF4-FFF2-40B4-BE49-F238E27FC236}">
                <a16:creationId xmlns:a16="http://schemas.microsoft.com/office/drawing/2014/main" id="{82A63A49-BF43-CCA1-6F51-24978F19742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8258" y="279840"/>
            <a:ext cx="1067728" cy="1337729"/>
          </a:xfrm>
          <a:prstGeom prst="rect">
            <a:avLst/>
          </a:prstGeom>
        </p:spPr>
      </p:pic>
      <p:pic>
        <p:nvPicPr>
          <p:cNvPr id="21" name="Picture 20" descr="A cartoon of a pig&#10;&#10;AI-generated content may be incorrect.">
            <a:extLst>
              <a:ext uri="{FF2B5EF4-FFF2-40B4-BE49-F238E27FC236}">
                <a16:creationId xmlns:a16="http://schemas.microsoft.com/office/drawing/2014/main" id="{7164379C-4ECC-FE38-2FA9-F2745C86345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6688" y="2525735"/>
            <a:ext cx="1520674" cy="1249749"/>
          </a:xfrm>
          <a:prstGeom prst="rect">
            <a:avLst/>
          </a:prstGeom>
        </p:spPr>
      </p:pic>
      <p:pic>
        <p:nvPicPr>
          <p:cNvPr id="22" name="Picture 21" descr="A cartoon of a squirrel&#10;&#10;AI-generated content may be incorrect.">
            <a:extLst>
              <a:ext uri="{FF2B5EF4-FFF2-40B4-BE49-F238E27FC236}">
                <a16:creationId xmlns:a16="http://schemas.microsoft.com/office/drawing/2014/main" id="{348A6984-2B3F-3DBB-7F8B-6C64DA732B1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2626" y="2457160"/>
            <a:ext cx="1170593" cy="1386898"/>
          </a:xfrm>
          <a:prstGeom prst="rect">
            <a:avLst/>
          </a:prstGeom>
        </p:spPr>
      </p:pic>
      <p:pic>
        <p:nvPicPr>
          <p:cNvPr id="25" name="Picture 24" descr="A cartoon of a crab&#10;&#10;AI-generated content may be incorrect.">
            <a:extLst>
              <a:ext uri="{FF2B5EF4-FFF2-40B4-BE49-F238E27FC236}">
                <a16:creationId xmlns:a16="http://schemas.microsoft.com/office/drawing/2014/main" id="{F901AAC3-AD4B-F20A-0647-A07F777FCA9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9435" y="2465426"/>
            <a:ext cx="1579211" cy="1411420"/>
          </a:xfrm>
          <a:prstGeom prst="rect">
            <a:avLst/>
          </a:prstGeom>
        </p:spPr>
      </p:pic>
      <p:pic>
        <p:nvPicPr>
          <p:cNvPr id="26" name="Picture 25" descr="A cartoon of a snail&#10;&#10;AI-generated content may be incorrect.">
            <a:extLst>
              <a:ext uri="{FF2B5EF4-FFF2-40B4-BE49-F238E27FC236}">
                <a16:creationId xmlns:a16="http://schemas.microsoft.com/office/drawing/2014/main" id="{30DCA237-47D3-0858-8852-580B99FA9A6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1436" y="4571018"/>
            <a:ext cx="1575003" cy="1356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0238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BA0BFC-FEA4-FDC6-6E5A-74706AC402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4223120-3AE8-1192-EC5E-77BD56E0B392}"/>
              </a:ext>
            </a:extLst>
          </p:cNvPr>
          <p:cNvSpPr txBox="1"/>
          <p:nvPr/>
        </p:nvSpPr>
        <p:spPr>
          <a:xfrm>
            <a:off x="1706378" y="505283"/>
            <a:ext cx="8775664" cy="120884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Geirfa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anifeiliaid</a:t>
            </a:r>
            <a:endParaRPr lang="en-US" sz="5400" b="1" dirty="0">
              <a:solidFill>
                <a:schemeClr val="bg1"/>
              </a:solidFill>
              <a:latin typeface="Aptos"/>
              <a:cs typeface="Arial"/>
            </a:endParaRPr>
          </a:p>
          <a:p>
            <a:pPr algn="ctr"/>
            <a:endParaRPr lang="en-US" sz="1100" b="1" dirty="0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</p:txBody>
      </p:sp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8BA5CB69-1F53-B107-7F7B-C5204A315E8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5E02DCA-8EE4-314E-ECF6-B3F1AE964787}"/>
              </a:ext>
            </a:extLst>
          </p:cNvPr>
          <p:cNvSpPr txBox="1"/>
          <p:nvPr/>
        </p:nvSpPr>
        <p:spPr>
          <a:xfrm>
            <a:off x="1706378" y="2578257"/>
            <a:ext cx="3906982" cy="193899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y-GB" sz="3200" dirty="0"/>
              <a:t>Profwch eich gilydd mewn parau.</a:t>
            </a:r>
          </a:p>
          <a:p>
            <a:endParaRPr lang="cy-GB" sz="3200" dirty="0"/>
          </a:p>
          <a:p>
            <a:pPr algn="ctr"/>
            <a:r>
              <a:rPr lang="cy-GB" sz="2400" i="1" dirty="0"/>
              <a:t>Test each other in pairs.</a:t>
            </a:r>
          </a:p>
        </p:txBody>
      </p:sp>
      <p:pic>
        <p:nvPicPr>
          <p:cNvPr id="8" name="Picture 7" descr="A blue and yellow chat bubbles&#10;&#10;AI-generated content may be incorrect.">
            <a:extLst>
              <a:ext uri="{FF2B5EF4-FFF2-40B4-BE49-F238E27FC236}">
                <a16:creationId xmlns:a16="http://schemas.microsoft.com/office/drawing/2014/main" id="{427C5D5E-4BD0-4E4E-4F8A-6334000D257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8641" y="2125352"/>
            <a:ext cx="3416373" cy="3123541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99767422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FDDD7C-C5C7-ED0F-BC9F-3F85EE4374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E2E35F0-327F-09DD-2EAF-CBE3024A8EDA}"/>
              </a:ext>
            </a:extLst>
          </p:cNvPr>
          <p:cNvSpPr txBox="1"/>
          <p:nvPr/>
        </p:nvSpPr>
        <p:spPr>
          <a:xfrm>
            <a:off x="485624" y="164777"/>
            <a:ext cx="37703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/>
              <a:t>Mat iaith 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9147DD21-8BEE-D582-0D33-FCED503BE0F2}"/>
              </a:ext>
            </a:extLst>
          </p:cNvPr>
          <p:cNvGraphicFramePr>
            <a:graphicFrameLocks noGrp="1"/>
          </p:cNvGraphicFramePr>
          <p:nvPr/>
        </p:nvGraphicFramePr>
        <p:xfrm>
          <a:off x="318657" y="660253"/>
          <a:ext cx="6026725" cy="1417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6572">
                  <a:extLst>
                    <a:ext uri="{9D8B030D-6E8A-4147-A177-3AD203B41FA5}">
                      <a16:colId xmlns:a16="http://schemas.microsoft.com/office/drawing/2014/main" val="3172806902"/>
                    </a:ext>
                  </a:extLst>
                </a:gridCol>
                <a:gridCol w="3690153">
                  <a:extLst>
                    <a:ext uri="{9D8B030D-6E8A-4147-A177-3AD203B41FA5}">
                      <a16:colId xmlns:a16="http://schemas.microsoft.com/office/drawing/2014/main" val="112949524"/>
                    </a:ext>
                  </a:extLst>
                </a:gridCol>
              </a:tblGrid>
              <a:tr h="392932">
                <a:tc rowSpan="2">
                  <a:txBody>
                    <a:bodyPr/>
                    <a:lstStyle/>
                    <a:p>
                      <a:endParaRPr lang="cy-GB" sz="1200" b="0" i="0" dirty="0">
                        <a:solidFill>
                          <a:schemeClr val="tx1"/>
                        </a:solidFill>
                      </a:endParaRPr>
                    </a:p>
                    <a:p>
                      <a:endParaRPr lang="cy-GB" sz="1200" b="0" i="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Wyt ti’n hoffi...?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Do you like...? </a:t>
                      </a:r>
                      <a:r>
                        <a:rPr lang="cy-GB" sz="1200" b="0" i="0" dirty="0">
                          <a:solidFill>
                            <a:schemeClr val="tx1"/>
                          </a:solidFill>
                        </a:rPr>
                        <a:t>(one learner)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y-GB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cy-GB" sz="1100" b="0" i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DFF">
                        <a:alpha val="588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100" dirty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endParaRPr lang="cy-GB" sz="900" b="0" dirty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r>
                        <a:rPr lang="cy-GB" b="0" dirty="0">
                          <a:solidFill>
                            <a:schemeClr val="tx1"/>
                          </a:solidFill>
                        </a:rPr>
                        <a:t>Ydw, dw i’n hoffi...</a:t>
                      </a:r>
                      <a:r>
                        <a:rPr lang="cy-GB" dirty="0">
                          <a:solidFill>
                            <a:schemeClr val="tx1"/>
                          </a:solidFill>
                        </a:rPr>
                        <a:t>  </a:t>
                      </a:r>
                    </a:p>
                    <a:p>
                      <a:pPr algn="ctr"/>
                      <a:endParaRPr lang="cy-GB" sz="11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02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54135611"/>
                  </a:ext>
                </a:extLst>
              </a:tr>
              <a:tr h="732040">
                <a:tc vMerge="1"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DFF">
                        <a:alpha val="588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10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cy-GB" sz="1050" dirty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r>
                        <a:rPr lang="cy-GB" dirty="0">
                          <a:solidFill>
                            <a:schemeClr val="tx1"/>
                          </a:solidFill>
                        </a:rPr>
                        <a:t>Nac ydw, dw i ddim yn hoffi...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02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6875105"/>
                  </a:ext>
                </a:extLst>
              </a:tr>
            </a:tbl>
          </a:graphicData>
        </a:graphic>
      </p:graphicFrame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F686C57A-03FB-353C-EA23-AE62694A2BF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7688315"/>
              </p:ext>
            </p:extLst>
          </p:nvPr>
        </p:nvGraphicFramePr>
        <p:xfrm>
          <a:off x="318655" y="2243143"/>
          <a:ext cx="8756072" cy="450402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67049">
                  <a:extLst>
                    <a:ext uri="{9D8B030D-6E8A-4147-A177-3AD203B41FA5}">
                      <a16:colId xmlns:a16="http://schemas.microsoft.com/office/drawing/2014/main" val="3172806902"/>
                    </a:ext>
                  </a:extLst>
                </a:gridCol>
                <a:gridCol w="2220686">
                  <a:extLst>
                    <a:ext uri="{9D8B030D-6E8A-4147-A177-3AD203B41FA5}">
                      <a16:colId xmlns:a16="http://schemas.microsoft.com/office/drawing/2014/main" val="112949524"/>
                    </a:ext>
                  </a:extLst>
                </a:gridCol>
                <a:gridCol w="2402774">
                  <a:extLst>
                    <a:ext uri="{9D8B030D-6E8A-4147-A177-3AD203B41FA5}">
                      <a16:colId xmlns:a16="http://schemas.microsoft.com/office/drawing/2014/main" val="406210929"/>
                    </a:ext>
                  </a:extLst>
                </a:gridCol>
                <a:gridCol w="1565563">
                  <a:extLst>
                    <a:ext uri="{9D8B030D-6E8A-4147-A177-3AD203B41FA5}">
                      <a16:colId xmlns:a16="http://schemas.microsoft.com/office/drawing/2014/main" val="3883219385"/>
                    </a:ext>
                  </a:extLst>
                </a:gridCol>
              </a:tblGrid>
              <a:tr h="2293620">
                <a:tc>
                  <a:txBody>
                    <a:bodyPr/>
                    <a:lstStyle/>
                    <a:p>
                      <a:endParaRPr lang="cy-GB" sz="1800" b="0" dirty="0">
                        <a:solidFill>
                          <a:schemeClr val="tx1"/>
                        </a:solidFill>
                      </a:endParaRPr>
                    </a:p>
                    <a:p>
                      <a:endParaRPr lang="cy-GB" sz="1050" b="0" dirty="0">
                        <a:solidFill>
                          <a:schemeClr val="tx1"/>
                        </a:solidFill>
                      </a:endParaRPr>
                    </a:p>
                    <a:p>
                      <a:endParaRPr lang="cy-GB" sz="1050" b="0" dirty="0">
                        <a:solidFill>
                          <a:schemeClr val="tx1"/>
                        </a:solidFill>
                      </a:endParaRPr>
                    </a:p>
                    <a:p>
                      <a:endParaRPr lang="cy-GB" sz="1050" b="0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y-GB" sz="1800" b="0" dirty="0">
                          <a:solidFill>
                            <a:schemeClr val="tx1"/>
                          </a:solidFill>
                        </a:rPr>
                        <a:t>Pam (r)wyt ti’n hoffi...?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200" b="0" i="0" dirty="0">
                          <a:solidFill>
                            <a:schemeClr val="tx1"/>
                          </a:solidFill>
                        </a:rPr>
                        <a:t>Why do you like...?</a:t>
                      </a:r>
                    </a:p>
                    <a:p>
                      <a:endParaRPr lang="cy-GB" sz="1200" b="0" i="0" dirty="0">
                        <a:solidFill>
                          <a:schemeClr val="tx1"/>
                        </a:solidFill>
                      </a:endParaRPr>
                    </a:p>
                    <a:p>
                      <a:endParaRPr lang="cy-GB" sz="1200" b="0" i="0" dirty="0">
                        <a:solidFill>
                          <a:schemeClr val="tx1"/>
                        </a:solidFill>
                      </a:endParaRPr>
                    </a:p>
                    <a:p>
                      <a:endParaRPr lang="cy-GB" sz="1200" b="0" i="0" dirty="0">
                        <a:solidFill>
                          <a:schemeClr val="tx1"/>
                        </a:solidFill>
                      </a:endParaRPr>
                    </a:p>
                    <a:p>
                      <a:endParaRPr lang="cy-GB" sz="1200" b="0" i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DFF">
                        <a:alpha val="588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y-GB" sz="100" dirty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endParaRPr lang="cy-GB" b="0" dirty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endParaRPr lang="cy-GB" b="0" dirty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endParaRPr lang="cy-GB" b="0" dirty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r>
                        <a:rPr lang="cy-GB" b="0" dirty="0">
                          <a:solidFill>
                            <a:schemeClr val="tx1"/>
                          </a:solidFill>
                        </a:rPr>
                        <a:t>Dw i’n hoffi...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 like ... </a:t>
                      </a:r>
                    </a:p>
                    <a:p>
                      <a:pPr algn="l"/>
                      <a:endParaRPr lang="cy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5882"/>
                      </a:srgb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l"/>
                      <a:endParaRPr kumimoji="0" lang="cy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/>
                      <a:endParaRPr kumimoji="0" lang="cy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/>
                      <a:endParaRPr kumimoji="0" lang="cy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/>
                      <a:endParaRPr kumimoji="0" lang="cy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/>
                      <a:endParaRPr kumimoji="0" lang="cy-GB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/>
                      <a:endParaRPr kumimoji="0" lang="cy-GB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/>
                      <a:endParaRPr kumimoji="0" lang="cy-GB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achos </a:t>
                      </a:r>
                      <a:r>
                        <a:rPr kumimoji="0" lang="cy-GB" sz="1800" b="1" i="0" u="sng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maen nhw’n...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because they are...</a:t>
                      </a:r>
                      <a:endParaRPr kumimoji="0" lang="cy-GB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/>
                      <a:endParaRPr lang="cy-GB" sz="100" b="0" dirty="0">
                        <a:solidFill>
                          <a:schemeClr val="tx1"/>
                        </a:solidFill>
                        <a:latin typeface="+mn-lt"/>
                        <a:cs typeface="Calibri" panose="020F0502020204030204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y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y-GB" sz="105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784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136525" indent="0" algn="l">
                        <a:tabLst/>
                      </a:pPr>
                      <a:r>
                        <a:rPr lang="cy-GB" sz="1800" b="1" u="sng" dirty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  <a:latin typeface="+mn-lt"/>
                          <a:cs typeface="Calibri" panose="020F0502020204030204" pitchFamily="34" charset="0"/>
                        </a:rPr>
                        <a:t>w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  <a:latin typeface="+mn-lt"/>
                          <a:cs typeface="Calibri" panose="020F0502020204030204" pitchFamily="34" charset="0"/>
                        </a:rPr>
                        <a:t>ych</a:t>
                      </a:r>
                    </a:p>
                    <a:p>
                      <a:pPr marL="136525" indent="0" algn="l">
                        <a:tabLst/>
                      </a:pPr>
                      <a:r>
                        <a:rPr lang="cy-GB" sz="1050" b="1" dirty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  <a:latin typeface="+mn-lt"/>
                          <a:cs typeface="Calibri" panose="020F0502020204030204" pitchFamily="34" charset="0"/>
                        </a:rPr>
                        <a:t>great, excellent</a:t>
                      </a:r>
                    </a:p>
                    <a:p>
                      <a:pPr marL="136525" indent="0" algn="l">
                        <a:tabLst/>
                      </a:pPr>
                      <a:endParaRPr lang="cy-GB" sz="800" b="1" dirty="0">
                        <a:solidFill>
                          <a:schemeClr val="tx1"/>
                        </a:solidFill>
                        <a:highlight>
                          <a:srgbClr val="FFFF00"/>
                        </a:highlight>
                        <a:latin typeface="+mn-lt"/>
                        <a:cs typeface="Calibri" panose="020F0502020204030204" pitchFamily="34" charset="0"/>
                      </a:endParaRP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1" i="0" u="sng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b</a:t>
                      </a:r>
                      <a:r>
                        <a:rPr kumimoji="0" lang="cy-GB" sz="1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ert</a:t>
                      </a: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5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pretty</a:t>
                      </a: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y-GB" sz="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highlight>
                          <a:srgbClr val="FFFF00"/>
                        </a:highlight>
                        <a:uLnTx/>
                        <a:uFillTx/>
                        <a:latin typeface="+mn-lt"/>
                        <a:ea typeface="+mn-ea"/>
                        <a:cs typeface="Calibri" panose="020F0502020204030204" pitchFamily="34" charset="0"/>
                      </a:endParaRP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1" i="0" u="sng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g</a:t>
                      </a:r>
                      <a:r>
                        <a:rPr kumimoji="0" lang="cy-GB" sz="1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yfeillgar</a:t>
                      </a: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5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friendly</a:t>
                      </a:r>
                    </a:p>
                    <a:p>
                      <a:pPr marL="136525" indent="0" algn="l">
                        <a:tabLst/>
                      </a:pPr>
                      <a:endParaRPr lang="cy-GB" sz="800" b="1" dirty="0">
                        <a:solidFill>
                          <a:schemeClr val="tx1"/>
                        </a:solidFill>
                        <a:highlight>
                          <a:srgbClr val="FFFF00"/>
                        </a:highlight>
                        <a:latin typeface="+mn-lt"/>
                        <a:cs typeface="Calibri" panose="020F0502020204030204" pitchFamily="34" charset="0"/>
                      </a:endParaRP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hoffus</a:t>
                      </a: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5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likeable</a:t>
                      </a:r>
                      <a:endParaRPr lang="cy-GB" sz="1050" b="1" dirty="0">
                        <a:solidFill>
                          <a:schemeClr val="tx1"/>
                        </a:solidFill>
                        <a:highlight>
                          <a:srgbClr val="FFFF00"/>
                        </a:highlight>
                        <a:latin typeface="+mn-lt"/>
                        <a:cs typeface="Calibri" panose="020F0502020204030204" pitchFamily="34" charset="0"/>
                      </a:endParaRPr>
                    </a:p>
                    <a:p>
                      <a:pPr algn="l"/>
                      <a:endParaRPr lang="cy-GB" sz="100" b="1" dirty="0">
                        <a:solidFill>
                          <a:schemeClr val="tx1"/>
                        </a:solidFill>
                        <a:highlight>
                          <a:srgbClr val="FFFF00"/>
                        </a:highlight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FA00">
                        <a:alpha val="7843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54135611"/>
                  </a:ext>
                </a:extLst>
              </a:tr>
              <a:tr h="221040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200" b="0" i="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200" b="0" i="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Pam (d)wyt ti ddim yn hoffi...?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Why don’t you like...?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200" b="0" i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DFF">
                        <a:alpha val="588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y-GB" sz="100" dirty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endParaRPr lang="cy-GB" sz="2400" b="0" dirty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r>
                        <a:rPr lang="cy-GB" b="0" dirty="0">
                          <a:solidFill>
                            <a:schemeClr val="tx1"/>
                          </a:solidFill>
                        </a:rPr>
                        <a:t>Dw i ddim yn hoffi...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 don’t like ... </a:t>
                      </a:r>
                    </a:p>
                    <a:p>
                      <a:pPr algn="l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5882"/>
                      </a:srgb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40FF">
                        <a:alpha val="1961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hyll / salw</a:t>
                      </a: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5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ugly</a:t>
                      </a: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y-GB" sz="800" b="1" i="0" u="sng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highlight>
                          <a:srgbClr val="FFFF00"/>
                        </a:highlight>
                        <a:uLnTx/>
                        <a:uFillTx/>
                        <a:latin typeface="+mn-lt"/>
                        <a:ea typeface="+mn-ea"/>
                        <a:cs typeface="Calibri" panose="020F0502020204030204" pitchFamily="34" charset="0"/>
                      </a:endParaRP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1" i="0" u="sng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f</a:t>
                      </a:r>
                      <a:r>
                        <a:rPr kumimoji="0" lang="cy-GB" sz="1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lewog</a:t>
                      </a: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5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scary</a:t>
                      </a:r>
                    </a:p>
                    <a:p>
                      <a:pPr marL="136525" indent="0" algn="l">
                        <a:tabLst/>
                      </a:pPr>
                      <a:endParaRPr lang="cy-GB" sz="700" b="1" dirty="0">
                        <a:solidFill>
                          <a:schemeClr val="tx1"/>
                        </a:solidFill>
                        <a:highlight>
                          <a:srgbClr val="FFFF00"/>
                        </a:highlight>
                      </a:endParaRP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1" i="0" u="sng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f</a:t>
                      </a:r>
                      <a:r>
                        <a:rPr kumimoji="0" lang="cy-GB" sz="1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rawychus</a:t>
                      </a: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5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scary</a:t>
                      </a: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y-GB" sz="7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highlight>
                          <a:srgbClr val="FFFF00"/>
                        </a:highlight>
                        <a:uLnTx/>
                        <a:uFillTx/>
                        <a:latin typeface="+mn-lt"/>
                        <a:ea typeface="+mn-ea"/>
                        <a:cs typeface="Calibri" panose="020F0502020204030204" pitchFamily="34" charset="0"/>
                      </a:endParaRP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swnllyd</a:t>
                      </a: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5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noisy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FA00">
                        <a:alpha val="7843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9437320"/>
                  </a:ext>
                </a:extLst>
              </a:tr>
            </a:tbl>
          </a:graphicData>
        </a:graphic>
      </p:graphicFrame>
      <p:pic>
        <p:nvPicPr>
          <p:cNvPr id="8" name="Picture 7" descr="A green check mark with a white background&#10;&#10;AI-generated content may be incorrect.">
            <a:extLst>
              <a:ext uri="{FF2B5EF4-FFF2-40B4-BE49-F238E27FC236}">
                <a16:creationId xmlns:a16="http://schemas.microsoft.com/office/drawing/2014/main" id="{DC128263-8D7D-4CDC-61D1-D1B761725E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0887" y="761640"/>
            <a:ext cx="396067" cy="353015"/>
          </a:xfrm>
          <a:prstGeom prst="rect">
            <a:avLst/>
          </a:prstGeom>
        </p:spPr>
      </p:pic>
      <p:pic>
        <p:nvPicPr>
          <p:cNvPr id="9" name="Picture 8" descr="A red circle with a white x in it&#10;&#10;AI-generated content may be incorrect.">
            <a:extLst>
              <a:ext uri="{FF2B5EF4-FFF2-40B4-BE49-F238E27FC236}">
                <a16:creationId xmlns:a16="http://schemas.microsoft.com/office/drawing/2014/main" id="{8ACF30E6-3AA0-48B9-0745-38B44296E8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18266" y="1557565"/>
            <a:ext cx="277734" cy="292100"/>
          </a:xfrm>
          <a:prstGeom prst="rect">
            <a:avLst/>
          </a:prstGeom>
        </p:spPr>
      </p:pic>
      <p:pic>
        <p:nvPicPr>
          <p:cNvPr id="24" name="Picture 23" descr="A yellow hand with thumb up&#10;&#10;Description automatically generated">
            <a:extLst>
              <a:ext uri="{FF2B5EF4-FFF2-40B4-BE49-F238E27FC236}">
                <a16:creationId xmlns:a16="http://schemas.microsoft.com/office/drawing/2014/main" id="{043D1C30-C73A-B1FF-9BCD-E739F559EC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51482" y="3413871"/>
            <a:ext cx="438617" cy="462761"/>
          </a:xfrm>
          <a:prstGeom prst="rect">
            <a:avLst/>
          </a:prstGeom>
        </p:spPr>
      </p:pic>
      <p:pic>
        <p:nvPicPr>
          <p:cNvPr id="25" name="Picture 24" descr="A yellow hand with a thumb down&#10;&#10;Description automatically generated">
            <a:extLst>
              <a:ext uri="{FF2B5EF4-FFF2-40B4-BE49-F238E27FC236}">
                <a16:creationId xmlns:a16="http://schemas.microsoft.com/office/drawing/2014/main" id="{D654BE92-64B1-4CCA-0DC8-F0326271D34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51482" y="5311807"/>
            <a:ext cx="438618" cy="462762"/>
          </a:xfrm>
          <a:prstGeom prst="rect">
            <a:avLst/>
          </a:prstGeom>
        </p:spPr>
      </p:pic>
      <p:graphicFrame>
        <p:nvGraphicFramePr>
          <p:cNvPr id="31" name="Table 30">
            <a:extLst>
              <a:ext uri="{FF2B5EF4-FFF2-40B4-BE49-F238E27FC236}">
                <a16:creationId xmlns:a16="http://schemas.microsoft.com/office/drawing/2014/main" id="{1118995E-4601-E020-7ED7-C584D648C7F2}"/>
              </a:ext>
            </a:extLst>
          </p:cNvPr>
          <p:cNvGraphicFramePr>
            <a:graphicFrameLocks noGrp="1"/>
          </p:cNvGraphicFramePr>
          <p:nvPr/>
        </p:nvGraphicFramePr>
        <p:xfrm>
          <a:off x="6553199" y="290945"/>
          <a:ext cx="5320144" cy="17871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30036">
                  <a:extLst>
                    <a:ext uri="{9D8B030D-6E8A-4147-A177-3AD203B41FA5}">
                      <a16:colId xmlns:a16="http://schemas.microsoft.com/office/drawing/2014/main" val="2518434091"/>
                    </a:ext>
                  </a:extLst>
                </a:gridCol>
                <a:gridCol w="1330036">
                  <a:extLst>
                    <a:ext uri="{9D8B030D-6E8A-4147-A177-3AD203B41FA5}">
                      <a16:colId xmlns:a16="http://schemas.microsoft.com/office/drawing/2014/main" val="3047505473"/>
                    </a:ext>
                  </a:extLst>
                </a:gridCol>
                <a:gridCol w="1330036">
                  <a:extLst>
                    <a:ext uri="{9D8B030D-6E8A-4147-A177-3AD203B41FA5}">
                      <a16:colId xmlns:a16="http://schemas.microsoft.com/office/drawing/2014/main" val="2340025927"/>
                    </a:ext>
                  </a:extLst>
                </a:gridCol>
                <a:gridCol w="1330036">
                  <a:extLst>
                    <a:ext uri="{9D8B030D-6E8A-4147-A177-3AD203B41FA5}">
                      <a16:colId xmlns:a16="http://schemas.microsoft.com/office/drawing/2014/main" val="2792089538"/>
                    </a:ext>
                  </a:extLst>
                </a:gridCol>
              </a:tblGrid>
              <a:tr h="893574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14463058"/>
                  </a:ext>
                </a:extLst>
              </a:tr>
              <a:tr h="893574">
                <a:tc>
                  <a:txBody>
                    <a:bodyPr/>
                    <a:lstStyle/>
                    <a:p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7460123"/>
                  </a:ext>
                </a:extLst>
              </a:tr>
            </a:tbl>
          </a:graphicData>
        </a:graphic>
      </p:graphicFrame>
      <p:graphicFrame>
        <p:nvGraphicFramePr>
          <p:cNvPr id="33" name="Table 32">
            <a:extLst>
              <a:ext uri="{FF2B5EF4-FFF2-40B4-BE49-F238E27FC236}">
                <a16:creationId xmlns:a16="http://schemas.microsoft.com/office/drawing/2014/main" id="{B7C2D844-4F4A-C739-55E3-04A42CD2FAF1}"/>
              </a:ext>
            </a:extLst>
          </p:cNvPr>
          <p:cNvGraphicFramePr>
            <a:graphicFrameLocks noGrp="1"/>
          </p:cNvGraphicFramePr>
          <p:nvPr/>
        </p:nvGraphicFramePr>
        <p:xfrm>
          <a:off x="10543307" y="2243143"/>
          <a:ext cx="1330036" cy="17871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30036">
                  <a:extLst>
                    <a:ext uri="{9D8B030D-6E8A-4147-A177-3AD203B41FA5}">
                      <a16:colId xmlns:a16="http://schemas.microsoft.com/office/drawing/2014/main" val="2126644293"/>
                    </a:ext>
                  </a:extLst>
                </a:gridCol>
              </a:tblGrid>
              <a:tr h="893574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490704"/>
                  </a:ext>
                </a:extLst>
              </a:tr>
              <a:tr h="893574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2445160"/>
                  </a:ext>
                </a:extLst>
              </a:tr>
            </a:tbl>
          </a:graphicData>
        </a:graphic>
      </p:graphicFrame>
      <p:sp>
        <p:nvSpPr>
          <p:cNvPr id="34" name="TextBox 33">
            <a:extLst>
              <a:ext uri="{FF2B5EF4-FFF2-40B4-BE49-F238E27FC236}">
                <a16:creationId xmlns:a16="http://schemas.microsoft.com/office/drawing/2014/main" id="{4DA9C924-79EB-B809-8E4B-16DD3C797D6D}"/>
              </a:ext>
            </a:extLst>
          </p:cNvPr>
          <p:cNvSpPr txBox="1"/>
          <p:nvPr/>
        </p:nvSpPr>
        <p:spPr>
          <a:xfrm>
            <a:off x="6719391" y="815187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llygoden</a:t>
            </a:r>
          </a:p>
        </p:txBody>
      </p:sp>
      <p:pic>
        <p:nvPicPr>
          <p:cNvPr id="35" name="Picture 34" descr="A group of mice silhouettes&#10;&#10;AI-generated content may be incorrect.">
            <a:extLst>
              <a:ext uri="{FF2B5EF4-FFF2-40B4-BE49-F238E27FC236}">
                <a16:creationId xmlns:a16="http://schemas.microsoft.com/office/drawing/2014/main" id="{35DB5A9C-2D46-5BB8-4323-CA0757E5142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5600" y="1213713"/>
            <a:ext cx="1011442" cy="505354"/>
          </a:xfrm>
          <a:prstGeom prst="rect">
            <a:avLst/>
          </a:pr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C5DD6514-3D8A-6408-F07C-EEB0B21C939C}"/>
              </a:ext>
            </a:extLst>
          </p:cNvPr>
          <p:cNvSpPr txBox="1"/>
          <p:nvPr/>
        </p:nvSpPr>
        <p:spPr>
          <a:xfrm>
            <a:off x="6858001" y="1703608"/>
            <a:ext cx="10114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llygod</a:t>
            </a:r>
          </a:p>
        </p:txBody>
      </p:sp>
      <p:pic>
        <p:nvPicPr>
          <p:cNvPr id="37" name="Picture 36" descr="A close up of a rabbit&#10;&#10;AI-generated content may be incorrect.">
            <a:extLst>
              <a:ext uri="{FF2B5EF4-FFF2-40B4-BE49-F238E27FC236}">
                <a16:creationId xmlns:a16="http://schemas.microsoft.com/office/drawing/2014/main" id="{ADB95672-F23B-F6B4-FD4C-863FCEAC3BA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2477" y="337879"/>
            <a:ext cx="421552" cy="577125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755D9C10-7DF5-3279-0D1A-034983926881}"/>
              </a:ext>
            </a:extLst>
          </p:cNvPr>
          <p:cNvSpPr txBox="1"/>
          <p:nvPr/>
        </p:nvSpPr>
        <p:spPr>
          <a:xfrm>
            <a:off x="7973227" y="826093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cwningen</a:t>
            </a:r>
          </a:p>
        </p:txBody>
      </p:sp>
      <p:pic>
        <p:nvPicPr>
          <p:cNvPr id="39" name="Picture 38" descr="Two rabbits touching noses&#10;&#10;AI-generated content may be incorrect.">
            <a:extLst>
              <a:ext uri="{FF2B5EF4-FFF2-40B4-BE49-F238E27FC236}">
                <a16:creationId xmlns:a16="http://schemas.microsoft.com/office/drawing/2014/main" id="{51B3EDF0-B767-6A01-2478-0F866E54C28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0040" y="1277950"/>
            <a:ext cx="527147" cy="462763"/>
          </a:xfrm>
          <a:prstGeom prst="rect">
            <a:avLst/>
          </a:prstGeom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F174D857-4C9E-4E10-C932-7A6582AA4D43}"/>
              </a:ext>
            </a:extLst>
          </p:cNvPr>
          <p:cNvSpPr txBox="1"/>
          <p:nvPr/>
        </p:nvSpPr>
        <p:spPr>
          <a:xfrm>
            <a:off x="7973227" y="1719067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cwningod</a:t>
            </a:r>
          </a:p>
        </p:txBody>
      </p:sp>
      <p:pic>
        <p:nvPicPr>
          <p:cNvPr id="41" name="Picture 40" descr="A cartoon of an elephant&#10;&#10;AI-generated content may be incorrect.">
            <a:extLst>
              <a:ext uri="{FF2B5EF4-FFF2-40B4-BE49-F238E27FC236}">
                <a16:creationId xmlns:a16="http://schemas.microsoft.com/office/drawing/2014/main" id="{5B753EDF-ECC0-5631-00EB-8A7E7E1AD8F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446" y="406405"/>
            <a:ext cx="480281" cy="461665"/>
          </a:xfrm>
          <a:prstGeom prst="rect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0681E613-46FE-CB99-236B-FB49230B1D16}"/>
              </a:ext>
            </a:extLst>
          </p:cNvPr>
          <p:cNvSpPr txBox="1"/>
          <p:nvPr/>
        </p:nvSpPr>
        <p:spPr>
          <a:xfrm>
            <a:off x="9227063" y="826093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eliffant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9D905DED-F472-8128-0CB5-B8EFAAC54C2A}"/>
              </a:ext>
            </a:extLst>
          </p:cNvPr>
          <p:cNvSpPr txBox="1"/>
          <p:nvPr/>
        </p:nvSpPr>
        <p:spPr>
          <a:xfrm>
            <a:off x="9240854" y="1703608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eliffantod</a:t>
            </a:r>
          </a:p>
        </p:txBody>
      </p:sp>
      <p:pic>
        <p:nvPicPr>
          <p:cNvPr id="45" name="Picture 44" descr="A blue bird with a black eye&#10;&#10;AI-generated content may be incorrect.">
            <a:extLst>
              <a:ext uri="{FF2B5EF4-FFF2-40B4-BE49-F238E27FC236}">
                <a16:creationId xmlns:a16="http://schemas.microsoft.com/office/drawing/2014/main" id="{36AFBEA5-B0DB-D9CC-84C6-BA89864672F4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3067" y="342055"/>
            <a:ext cx="480281" cy="428452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C89E5EB2-4394-E957-2B83-011B68FBA681}"/>
              </a:ext>
            </a:extLst>
          </p:cNvPr>
          <p:cNvSpPr txBox="1"/>
          <p:nvPr/>
        </p:nvSpPr>
        <p:spPr>
          <a:xfrm>
            <a:off x="10531287" y="815187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aderyn</a:t>
            </a:r>
          </a:p>
        </p:txBody>
      </p:sp>
      <p:pic>
        <p:nvPicPr>
          <p:cNvPr id="48" name="Picture 47" descr="A couple of blue birds&#10;&#10;AI-generated content may be incorrect.">
            <a:extLst>
              <a:ext uri="{FF2B5EF4-FFF2-40B4-BE49-F238E27FC236}">
                <a16:creationId xmlns:a16="http://schemas.microsoft.com/office/drawing/2014/main" id="{293B0744-6421-3FE0-C747-49FC117C1614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12718" y="1268097"/>
            <a:ext cx="600978" cy="504242"/>
          </a:xfrm>
          <a:prstGeom prst="rect">
            <a:avLst/>
          </a:prstGeom>
        </p:spPr>
      </p:pic>
      <p:sp>
        <p:nvSpPr>
          <p:cNvPr id="49" name="TextBox 48">
            <a:extLst>
              <a:ext uri="{FF2B5EF4-FFF2-40B4-BE49-F238E27FC236}">
                <a16:creationId xmlns:a16="http://schemas.microsoft.com/office/drawing/2014/main" id="{C4C264DD-73B0-43B5-AF9B-FE35DC02E2A4}"/>
              </a:ext>
            </a:extLst>
          </p:cNvPr>
          <p:cNvSpPr txBox="1"/>
          <p:nvPr/>
        </p:nvSpPr>
        <p:spPr>
          <a:xfrm>
            <a:off x="10557098" y="1703608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adar</a:t>
            </a:r>
          </a:p>
        </p:txBody>
      </p:sp>
      <p:pic>
        <p:nvPicPr>
          <p:cNvPr id="50" name="Picture 49" descr="A cartoon mouse sitting on its hind legs&#10;&#10;AI-generated content may be incorrect.">
            <a:extLst>
              <a:ext uri="{FF2B5EF4-FFF2-40B4-BE49-F238E27FC236}">
                <a16:creationId xmlns:a16="http://schemas.microsoft.com/office/drawing/2014/main" id="{04DB9830-DDA9-4D17-3E2E-77DAECE1E962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2115" y="388663"/>
            <a:ext cx="538078" cy="480012"/>
          </a:xfrm>
          <a:prstGeom prst="rect">
            <a:avLst/>
          </a:prstGeom>
        </p:spPr>
      </p:pic>
      <p:pic>
        <p:nvPicPr>
          <p:cNvPr id="52" name="Picture 51" descr="A silhouette of a couple of elephants&#10;&#10;AI-generated content may be incorrect.">
            <a:extLst>
              <a:ext uri="{FF2B5EF4-FFF2-40B4-BE49-F238E27FC236}">
                <a16:creationId xmlns:a16="http://schemas.microsoft.com/office/drawing/2014/main" id="{99B57EB6-252B-36E5-F24B-65F1101D7CAB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3271" y="1277951"/>
            <a:ext cx="643843" cy="462762"/>
          </a:xfrm>
          <a:prstGeom prst="rect">
            <a:avLst/>
          </a:prstGeom>
        </p:spPr>
      </p:pic>
      <p:pic>
        <p:nvPicPr>
          <p:cNvPr id="53" name="Picture 52" descr="A cartoon of a cat&#10;&#10;AI-generated content may be incorrect.">
            <a:extLst>
              <a:ext uri="{FF2B5EF4-FFF2-40B4-BE49-F238E27FC236}">
                <a16:creationId xmlns:a16="http://schemas.microsoft.com/office/drawing/2014/main" id="{557DD8A2-781C-9DED-40B3-8A87AF50C5EA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1482" y="2302057"/>
            <a:ext cx="481866" cy="489028"/>
          </a:xfrm>
          <a:prstGeom prst="rect">
            <a:avLst/>
          </a:prstGeom>
        </p:spPr>
      </p:pic>
      <p:sp>
        <p:nvSpPr>
          <p:cNvPr id="54" name="TextBox 53">
            <a:extLst>
              <a:ext uri="{FF2B5EF4-FFF2-40B4-BE49-F238E27FC236}">
                <a16:creationId xmlns:a16="http://schemas.microsoft.com/office/drawing/2014/main" id="{3C7270B0-51AA-CB9C-1B18-1E9407338170}"/>
              </a:ext>
            </a:extLst>
          </p:cNvPr>
          <p:cNvSpPr txBox="1"/>
          <p:nvPr/>
        </p:nvSpPr>
        <p:spPr>
          <a:xfrm>
            <a:off x="10557098" y="2767385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cath</a:t>
            </a:r>
          </a:p>
        </p:txBody>
      </p:sp>
      <p:pic>
        <p:nvPicPr>
          <p:cNvPr id="55" name="Picture 54" descr="A couple of cats sitting together&#10;&#10;AI-generated content may be incorrect.">
            <a:extLst>
              <a:ext uri="{FF2B5EF4-FFF2-40B4-BE49-F238E27FC236}">
                <a16:creationId xmlns:a16="http://schemas.microsoft.com/office/drawing/2014/main" id="{547C800E-B70A-43E7-1843-633D62724075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3067" y="3195561"/>
            <a:ext cx="603474" cy="580083"/>
          </a:xfrm>
          <a:prstGeom prst="rect">
            <a:avLst/>
          </a:prstGeom>
        </p:spPr>
      </p:pic>
      <p:sp>
        <p:nvSpPr>
          <p:cNvPr id="56" name="TextBox 55">
            <a:extLst>
              <a:ext uri="{FF2B5EF4-FFF2-40B4-BE49-F238E27FC236}">
                <a16:creationId xmlns:a16="http://schemas.microsoft.com/office/drawing/2014/main" id="{A9AD1F6D-BBB7-34F1-3FDE-D327231944B5}"/>
              </a:ext>
            </a:extLst>
          </p:cNvPr>
          <p:cNvSpPr txBox="1"/>
          <p:nvPr/>
        </p:nvSpPr>
        <p:spPr>
          <a:xfrm>
            <a:off x="10557098" y="3691966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cathod</a:t>
            </a:r>
          </a:p>
        </p:txBody>
      </p:sp>
      <p:graphicFrame>
        <p:nvGraphicFramePr>
          <p:cNvPr id="58" name="Table 57">
            <a:extLst>
              <a:ext uri="{FF2B5EF4-FFF2-40B4-BE49-F238E27FC236}">
                <a16:creationId xmlns:a16="http://schemas.microsoft.com/office/drawing/2014/main" id="{E37A018D-3514-465E-0918-4D148948B659}"/>
              </a:ext>
            </a:extLst>
          </p:cNvPr>
          <p:cNvGraphicFramePr>
            <a:graphicFrameLocks noGrp="1"/>
          </p:cNvGraphicFramePr>
          <p:nvPr/>
        </p:nvGraphicFramePr>
        <p:xfrm>
          <a:off x="9227062" y="2243143"/>
          <a:ext cx="1330036" cy="17871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30036">
                  <a:extLst>
                    <a:ext uri="{9D8B030D-6E8A-4147-A177-3AD203B41FA5}">
                      <a16:colId xmlns:a16="http://schemas.microsoft.com/office/drawing/2014/main" val="2126644293"/>
                    </a:ext>
                  </a:extLst>
                </a:gridCol>
              </a:tblGrid>
              <a:tr h="893574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490704"/>
                  </a:ext>
                </a:extLst>
              </a:tr>
              <a:tr h="893574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2445160"/>
                  </a:ext>
                </a:extLst>
              </a:tr>
            </a:tbl>
          </a:graphicData>
        </a:graphic>
      </p:graphicFrame>
      <p:pic>
        <p:nvPicPr>
          <p:cNvPr id="59" name="Picture 58" descr="A cartoon of a dog&#10;&#10;AI-generated content may be incorrect.">
            <a:extLst>
              <a:ext uri="{FF2B5EF4-FFF2-40B4-BE49-F238E27FC236}">
                <a16:creationId xmlns:a16="http://schemas.microsoft.com/office/drawing/2014/main" id="{AA057E5E-26A2-98DD-39E2-BD34132C5A94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446" y="2280733"/>
            <a:ext cx="531058" cy="570987"/>
          </a:xfrm>
          <a:prstGeom prst="rect">
            <a:avLst/>
          </a:prstGeom>
        </p:spPr>
      </p:pic>
      <p:sp>
        <p:nvSpPr>
          <p:cNvPr id="60" name="TextBox 59">
            <a:extLst>
              <a:ext uri="{FF2B5EF4-FFF2-40B4-BE49-F238E27FC236}">
                <a16:creationId xmlns:a16="http://schemas.microsoft.com/office/drawing/2014/main" id="{BB0B5B51-1CED-47BA-CAF3-EF5201B444BE}"/>
              </a:ext>
            </a:extLst>
          </p:cNvPr>
          <p:cNvSpPr txBox="1"/>
          <p:nvPr/>
        </p:nvSpPr>
        <p:spPr>
          <a:xfrm>
            <a:off x="9233991" y="2792778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ci</a:t>
            </a:r>
          </a:p>
        </p:txBody>
      </p:sp>
      <p:pic>
        <p:nvPicPr>
          <p:cNvPr id="61" name="Picture 60" descr="A cartoon of a dog&#10;&#10;AI-generated content may be incorrect.">
            <a:extLst>
              <a:ext uri="{FF2B5EF4-FFF2-40B4-BE49-F238E27FC236}">
                <a16:creationId xmlns:a16="http://schemas.microsoft.com/office/drawing/2014/main" id="{8723FE76-B664-368A-B2C7-421B77E04C03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5506" y="3153376"/>
            <a:ext cx="531058" cy="570987"/>
          </a:xfrm>
          <a:prstGeom prst="rect">
            <a:avLst/>
          </a:prstGeom>
        </p:spPr>
      </p:pic>
      <p:pic>
        <p:nvPicPr>
          <p:cNvPr id="62" name="Picture 61" descr="A cartoon of a dog&#10;&#10;AI-generated content may be incorrect.">
            <a:extLst>
              <a:ext uri="{FF2B5EF4-FFF2-40B4-BE49-F238E27FC236}">
                <a16:creationId xmlns:a16="http://schemas.microsoft.com/office/drawing/2014/main" id="{43103A03-6BFF-7D77-972F-C3DDBB68DF65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37757" y="3153376"/>
            <a:ext cx="531058" cy="570987"/>
          </a:xfrm>
          <a:prstGeom prst="rect">
            <a:avLst/>
          </a:prstGeom>
        </p:spPr>
      </p:pic>
      <p:sp>
        <p:nvSpPr>
          <p:cNvPr id="63" name="TextBox 62">
            <a:extLst>
              <a:ext uri="{FF2B5EF4-FFF2-40B4-BE49-F238E27FC236}">
                <a16:creationId xmlns:a16="http://schemas.microsoft.com/office/drawing/2014/main" id="{4EFF8C71-B050-BBC7-2B98-BA405EA59D5A}"/>
              </a:ext>
            </a:extLst>
          </p:cNvPr>
          <p:cNvSpPr txBox="1"/>
          <p:nvPr/>
        </p:nvSpPr>
        <p:spPr>
          <a:xfrm>
            <a:off x="9257304" y="3655404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cŵn</a:t>
            </a:r>
          </a:p>
        </p:txBody>
      </p:sp>
      <p:graphicFrame>
        <p:nvGraphicFramePr>
          <p:cNvPr id="64" name="Table 63">
            <a:extLst>
              <a:ext uri="{FF2B5EF4-FFF2-40B4-BE49-F238E27FC236}">
                <a16:creationId xmlns:a16="http://schemas.microsoft.com/office/drawing/2014/main" id="{09322469-407B-7D58-EF3E-D5A614F12DC0}"/>
              </a:ext>
            </a:extLst>
          </p:cNvPr>
          <p:cNvGraphicFramePr>
            <a:graphicFrameLocks noGrp="1"/>
          </p:cNvGraphicFramePr>
          <p:nvPr/>
        </p:nvGraphicFramePr>
        <p:xfrm>
          <a:off x="9227062" y="4202259"/>
          <a:ext cx="1330036" cy="17871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30036">
                  <a:extLst>
                    <a:ext uri="{9D8B030D-6E8A-4147-A177-3AD203B41FA5}">
                      <a16:colId xmlns:a16="http://schemas.microsoft.com/office/drawing/2014/main" val="2126644293"/>
                    </a:ext>
                  </a:extLst>
                </a:gridCol>
              </a:tblGrid>
              <a:tr h="893574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490704"/>
                  </a:ext>
                </a:extLst>
              </a:tr>
              <a:tr h="893574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2445160"/>
                  </a:ext>
                </a:extLst>
              </a:tr>
            </a:tbl>
          </a:graphicData>
        </a:graphic>
      </p:graphicFrame>
      <p:graphicFrame>
        <p:nvGraphicFramePr>
          <p:cNvPr id="65" name="Table 64">
            <a:extLst>
              <a:ext uri="{FF2B5EF4-FFF2-40B4-BE49-F238E27FC236}">
                <a16:creationId xmlns:a16="http://schemas.microsoft.com/office/drawing/2014/main" id="{86811354-D9A0-07D2-8EE4-32C1F5337A80}"/>
              </a:ext>
            </a:extLst>
          </p:cNvPr>
          <p:cNvGraphicFramePr>
            <a:graphicFrameLocks noGrp="1"/>
          </p:cNvGraphicFramePr>
          <p:nvPr/>
        </p:nvGraphicFramePr>
        <p:xfrm>
          <a:off x="10557098" y="4205879"/>
          <a:ext cx="1330036" cy="17871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30036">
                  <a:extLst>
                    <a:ext uri="{9D8B030D-6E8A-4147-A177-3AD203B41FA5}">
                      <a16:colId xmlns:a16="http://schemas.microsoft.com/office/drawing/2014/main" val="2126644293"/>
                    </a:ext>
                  </a:extLst>
                </a:gridCol>
              </a:tblGrid>
              <a:tr h="893574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490704"/>
                  </a:ext>
                </a:extLst>
              </a:tr>
              <a:tr h="893574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2445160"/>
                  </a:ext>
                </a:extLst>
              </a:tr>
            </a:tbl>
          </a:graphicData>
        </a:graphic>
      </p:graphicFrame>
      <p:pic>
        <p:nvPicPr>
          <p:cNvPr id="66" name="Picture 65" descr="A cartoon of a bear&#10;&#10;AI-generated content may be incorrect.">
            <a:extLst>
              <a:ext uri="{FF2B5EF4-FFF2-40B4-BE49-F238E27FC236}">
                <a16:creationId xmlns:a16="http://schemas.microsoft.com/office/drawing/2014/main" id="{721C532B-622A-418B-7947-835F5FA0BB96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71035" y="4217657"/>
            <a:ext cx="554924" cy="533415"/>
          </a:xfrm>
          <a:prstGeom prst="rect">
            <a:avLst/>
          </a:prstGeom>
        </p:spPr>
      </p:pic>
      <p:pic>
        <p:nvPicPr>
          <p:cNvPr id="67" name="Picture 66" descr="A group of cartoon bears&#10;&#10;AI-generated content may be incorrect.">
            <a:extLst>
              <a:ext uri="{FF2B5EF4-FFF2-40B4-BE49-F238E27FC236}">
                <a16:creationId xmlns:a16="http://schemas.microsoft.com/office/drawing/2014/main" id="{A7770C2C-C849-2E3B-73A1-D796921A61E7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446" y="5136624"/>
            <a:ext cx="677912" cy="577533"/>
          </a:xfrm>
          <a:prstGeom prst="rect">
            <a:avLst/>
          </a:prstGeom>
        </p:spPr>
      </p:pic>
      <p:sp>
        <p:nvSpPr>
          <p:cNvPr id="68" name="TextBox 67">
            <a:extLst>
              <a:ext uri="{FF2B5EF4-FFF2-40B4-BE49-F238E27FC236}">
                <a16:creationId xmlns:a16="http://schemas.microsoft.com/office/drawing/2014/main" id="{5C1A2638-7FFD-B141-219D-CDA9AE81DDB9}"/>
              </a:ext>
            </a:extLst>
          </p:cNvPr>
          <p:cNvSpPr txBox="1"/>
          <p:nvPr/>
        </p:nvSpPr>
        <p:spPr>
          <a:xfrm>
            <a:off x="9266575" y="4704031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arth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E29B1A9A-3098-B0E9-F3D6-DB5E87017172}"/>
              </a:ext>
            </a:extLst>
          </p:cNvPr>
          <p:cNvSpPr txBox="1"/>
          <p:nvPr/>
        </p:nvSpPr>
        <p:spPr>
          <a:xfrm>
            <a:off x="9310158" y="5619661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eirth</a:t>
            </a:r>
          </a:p>
        </p:txBody>
      </p:sp>
      <p:pic>
        <p:nvPicPr>
          <p:cNvPr id="70" name="Picture 69" descr="A group of sheep with white fur&#10;&#10;AI-generated content may be incorrect.">
            <a:extLst>
              <a:ext uri="{FF2B5EF4-FFF2-40B4-BE49-F238E27FC236}">
                <a16:creationId xmlns:a16="http://schemas.microsoft.com/office/drawing/2014/main" id="{C468E3A0-D801-A59B-014D-86DDBC167457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7127" y="5192404"/>
            <a:ext cx="682267" cy="468001"/>
          </a:xfrm>
          <a:prstGeom prst="rect">
            <a:avLst/>
          </a:prstGeom>
        </p:spPr>
      </p:pic>
      <p:sp>
        <p:nvSpPr>
          <p:cNvPr id="71" name="TextBox 70">
            <a:extLst>
              <a:ext uri="{FF2B5EF4-FFF2-40B4-BE49-F238E27FC236}">
                <a16:creationId xmlns:a16="http://schemas.microsoft.com/office/drawing/2014/main" id="{A9704516-8259-5E95-170C-FB869F86F755}"/>
              </a:ext>
            </a:extLst>
          </p:cNvPr>
          <p:cNvSpPr txBox="1"/>
          <p:nvPr/>
        </p:nvSpPr>
        <p:spPr>
          <a:xfrm>
            <a:off x="10626403" y="5589903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defaid</a:t>
            </a:r>
          </a:p>
        </p:txBody>
      </p:sp>
      <p:pic>
        <p:nvPicPr>
          <p:cNvPr id="73" name="Picture 72" descr="A cartoon of a sheep&#10;&#10;AI-generated content may be incorrect.">
            <a:extLst>
              <a:ext uri="{FF2B5EF4-FFF2-40B4-BE49-F238E27FC236}">
                <a16:creationId xmlns:a16="http://schemas.microsoft.com/office/drawing/2014/main" id="{DE1F39DE-4C1C-695F-A1B1-9F9C3C9FE483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90494" y="4289360"/>
            <a:ext cx="643841" cy="462761"/>
          </a:xfrm>
          <a:prstGeom prst="rect">
            <a:avLst/>
          </a:prstGeom>
        </p:spPr>
      </p:pic>
      <p:sp>
        <p:nvSpPr>
          <p:cNvPr id="74" name="TextBox 73">
            <a:extLst>
              <a:ext uri="{FF2B5EF4-FFF2-40B4-BE49-F238E27FC236}">
                <a16:creationId xmlns:a16="http://schemas.microsoft.com/office/drawing/2014/main" id="{C72DF304-00E1-6E26-5127-56826C68175A}"/>
              </a:ext>
            </a:extLst>
          </p:cNvPr>
          <p:cNvSpPr txBox="1"/>
          <p:nvPr/>
        </p:nvSpPr>
        <p:spPr>
          <a:xfrm>
            <a:off x="10596611" y="4729643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dafad</a:t>
            </a: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31257F5A-FCC8-6E40-D73D-304A27D08A82}"/>
              </a:ext>
            </a:extLst>
          </p:cNvPr>
          <p:cNvSpPr txBox="1"/>
          <p:nvPr/>
        </p:nvSpPr>
        <p:spPr>
          <a:xfrm>
            <a:off x="9201887" y="6063740"/>
            <a:ext cx="2646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anifail - </a:t>
            </a:r>
            <a:r>
              <a:rPr lang="cy-GB" sz="1200" dirty="0"/>
              <a:t>animal</a:t>
            </a:r>
            <a:endParaRPr lang="cy-GB" dirty="0"/>
          </a:p>
          <a:p>
            <a:r>
              <a:rPr lang="cy-GB" dirty="0"/>
              <a:t>anifeiliaid – </a:t>
            </a:r>
            <a:r>
              <a:rPr lang="cy-GB" sz="1200" dirty="0"/>
              <a:t>animals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224283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93B8EC-F7EA-CCBB-8760-CA570A4FFB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DF895D7-C06D-542D-DA76-2DB1FB624F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3192" y="1692560"/>
            <a:ext cx="3458063" cy="34724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C9AB483-14E8-8D68-3C2D-B92702FFF71A}"/>
              </a:ext>
            </a:extLst>
          </p:cNvPr>
          <p:cNvSpPr txBox="1"/>
          <p:nvPr/>
        </p:nvSpPr>
        <p:spPr>
          <a:xfrm>
            <a:off x="4821182" y="778252"/>
            <a:ext cx="7121046" cy="5005626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AutoNum type="arabicPeriod"/>
            </a:pPr>
            <a:r>
              <a:rPr lang="cy-GB" sz="2400" dirty="0">
                <a:solidFill>
                  <a:srgbClr val="002060"/>
                </a:solidFill>
                <a:latin typeface="Aptos"/>
                <a:cs typeface="Arial"/>
              </a:rPr>
              <a:t>Bydd angen sach fach arnoch chi.</a:t>
            </a:r>
            <a:endParaRPr lang="cy-GB" sz="2400" b="1" u="sng" dirty="0">
              <a:solidFill>
                <a:srgbClr val="002060"/>
              </a:solidFill>
              <a:latin typeface="Aptos"/>
              <a:cs typeface="Arial"/>
            </a:endParaRPr>
          </a:p>
          <a:p>
            <a:pPr marL="228600" indent="-228600">
              <a:buAutoNum type="arabicPeriod"/>
            </a:pPr>
            <a:r>
              <a:rPr lang="cy-GB" sz="2400" dirty="0">
                <a:solidFill>
                  <a:srgbClr val="002060"/>
                </a:solidFill>
                <a:latin typeface="Aptos"/>
                <a:cs typeface="Arial"/>
              </a:rPr>
              <a:t>   Rhowch y cardiau (sleidiau nesaf) yn y sach.</a:t>
            </a:r>
          </a:p>
          <a:p>
            <a:pPr marL="228600" indent="-228600">
              <a:buAutoNum type="arabicPeriod"/>
            </a:pPr>
            <a:r>
              <a:rPr lang="cy-GB" sz="2400" dirty="0">
                <a:solidFill>
                  <a:srgbClr val="002060"/>
                </a:solidFill>
                <a:latin typeface="Aptos"/>
                <a:cs typeface="Arial"/>
              </a:rPr>
              <a:t>   Rhannwch y myfyrwyr i grwpiau o 3 neu 4.</a:t>
            </a:r>
          </a:p>
          <a:p>
            <a:pPr marL="228600" indent="-228600">
              <a:buAutoNum type="arabicPeriod"/>
            </a:pPr>
            <a:r>
              <a:rPr lang="cy-GB" sz="2400" dirty="0">
                <a:solidFill>
                  <a:srgbClr val="002060"/>
                </a:solidFill>
                <a:latin typeface="Aptos"/>
                <a:cs typeface="Arial"/>
              </a:rPr>
              <a:t>   Rhowch sach i bob grŵp.</a:t>
            </a:r>
          </a:p>
          <a:p>
            <a:pPr marL="228600" indent="-228600">
              <a:buAutoNum type="arabicPeriod"/>
            </a:pPr>
            <a:r>
              <a:rPr lang="cy-GB" sz="2400" dirty="0">
                <a:solidFill>
                  <a:srgbClr val="002060"/>
                </a:solidFill>
                <a:latin typeface="Aptos"/>
                <a:cs typeface="Arial"/>
              </a:rPr>
              <a:t>   Bydd angen i un myfyriwr ddechrau’r gêm  </a:t>
            </a:r>
            <a:endParaRPr lang="cy-GB" dirty="0">
              <a:solidFill>
                <a:srgbClr val="002060"/>
              </a:solidFill>
              <a:latin typeface="Aptos"/>
              <a:ea typeface="Calibri" panose="020F0502020204030204"/>
              <a:cs typeface="Calibri" panose="020F0502020204030204"/>
            </a:endParaRPr>
          </a:p>
          <a:p>
            <a:r>
              <a:rPr lang="cy-GB" sz="2400" dirty="0">
                <a:solidFill>
                  <a:srgbClr val="002060"/>
                </a:solidFill>
                <a:latin typeface="Aptos"/>
                <a:cs typeface="Arial"/>
              </a:rPr>
              <a:t>       drwy holi:  </a:t>
            </a: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"Beth wyt ti’n hoffi, Rhys?"</a:t>
            </a:r>
            <a:endParaRPr lang="cy-GB" sz="2400" dirty="0">
              <a:solidFill>
                <a:srgbClr val="002060"/>
              </a:solidFill>
              <a:latin typeface="Aptos"/>
              <a:ea typeface="Calibri" panose="020F0502020204030204"/>
              <a:cs typeface="Arial"/>
            </a:endParaRPr>
          </a:p>
          <a:p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                              "Wyt ti'n hoffi ...?"</a:t>
            </a:r>
            <a:endParaRPr lang="cy-GB" b="1" dirty="0">
              <a:solidFill>
                <a:srgbClr val="002060"/>
              </a:solidFill>
              <a:latin typeface="Aptos"/>
              <a:ea typeface="Calibri" panose="020F0502020204030204"/>
              <a:cs typeface="Calibri" panose="020F0502020204030204"/>
            </a:endParaRPr>
          </a:p>
          <a:p>
            <a:r>
              <a:rPr lang="cy-GB" sz="2400" dirty="0">
                <a:solidFill>
                  <a:srgbClr val="002060"/>
                </a:solidFill>
                <a:latin typeface="Aptos"/>
                <a:cs typeface="Arial"/>
              </a:rPr>
              <a:t>6. Bydd Rhys yn dewis cerdyn o’r sach ac </a:t>
            </a:r>
            <a:endParaRPr lang="cy-GB" dirty="0">
              <a:solidFill>
                <a:srgbClr val="002060"/>
              </a:solidFill>
              <a:latin typeface="Aptos"/>
              <a:ea typeface="Calibri" panose="020F0502020204030204"/>
              <a:cs typeface="Calibri" panose="020F0502020204030204"/>
            </a:endParaRPr>
          </a:p>
          <a:p>
            <a:r>
              <a:rPr lang="cy-GB" sz="2400">
                <a:solidFill>
                  <a:srgbClr val="002060"/>
                </a:solidFill>
                <a:latin typeface="Aptos"/>
                <a:cs typeface="Arial"/>
              </a:rPr>
              <a:t>     yn ymarfer y patrwm: </a:t>
            </a:r>
            <a:endParaRPr lang="cy-GB" sz="2400" dirty="0">
              <a:solidFill>
                <a:srgbClr val="002060"/>
              </a:solidFill>
              <a:latin typeface="Aptos"/>
              <a:cs typeface="Arial"/>
            </a:endParaRPr>
          </a:p>
          <a:p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                           "Rydw i’n hoffi ..."</a:t>
            </a:r>
            <a:r>
              <a:rPr lang="cy-GB" sz="2400" dirty="0">
                <a:solidFill>
                  <a:srgbClr val="002060"/>
                </a:solidFill>
                <a:latin typeface="Aptos"/>
                <a:cs typeface="Arial"/>
              </a:rPr>
              <a:t> / </a:t>
            </a: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"Dw i’n hoffi ..."</a:t>
            </a:r>
            <a:endParaRPr lang="cy-GB" sz="2400" dirty="0">
              <a:solidFill>
                <a:srgbClr val="002060"/>
              </a:solidFill>
              <a:latin typeface="Aptos"/>
              <a:cs typeface="Arial"/>
            </a:endParaRPr>
          </a:p>
          <a:p>
            <a:r>
              <a:rPr lang="cy-GB" sz="2400" dirty="0">
                <a:solidFill>
                  <a:srgbClr val="002060"/>
                </a:solidFill>
                <a:latin typeface="Aptos"/>
                <a:ea typeface="Calibri" panose="020F0502020204030204"/>
                <a:cs typeface="Arial"/>
              </a:rPr>
              <a:t>                           </a:t>
            </a:r>
            <a:r>
              <a:rPr lang="cy-GB" sz="2400" b="1" dirty="0">
                <a:solidFill>
                  <a:srgbClr val="002060"/>
                </a:solidFill>
                <a:latin typeface="Aptos"/>
                <a:ea typeface="Calibri" panose="020F0502020204030204"/>
                <a:cs typeface="Arial"/>
              </a:rPr>
              <a:t>"Ydw, dw i'n hoffi ..." </a:t>
            </a:r>
            <a:endParaRPr lang="cy-GB" sz="2400" dirty="0">
              <a:solidFill>
                <a:srgbClr val="002060"/>
              </a:solidFill>
              <a:latin typeface="Aptos"/>
              <a:ea typeface="Calibri" panose="020F0502020204030204"/>
              <a:cs typeface="Arial"/>
            </a:endParaRPr>
          </a:p>
          <a:p>
            <a:r>
              <a:rPr lang="cy-GB" sz="2400" b="1" dirty="0">
                <a:solidFill>
                  <a:srgbClr val="002060"/>
                </a:solidFill>
                <a:latin typeface="Aptos"/>
                <a:ea typeface="Calibri" panose="020F0502020204030204"/>
                <a:cs typeface="Arial"/>
              </a:rPr>
              <a:t>                           "Nac ydw, dw i ddim yn hoffi ..."</a:t>
            </a:r>
            <a:endParaRPr lang="cy-GB" dirty="0"/>
          </a:p>
        </p:txBody>
      </p:sp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31F98069-91F2-46F2-7CAA-BDDCD8C2E51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E5EE228-81F1-D8E9-6B62-FB3880A28DEA}"/>
              </a:ext>
            </a:extLst>
          </p:cNvPr>
          <p:cNvSpPr txBox="1"/>
          <p:nvPr/>
        </p:nvSpPr>
        <p:spPr>
          <a:xfrm>
            <a:off x="392864" y="281584"/>
            <a:ext cx="4211972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Wyt 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ti'n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hoffi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… ?</a:t>
            </a:r>
          </a:p>
        </p:txBody>
      </p:sp>
    </p:spTree>
    <p:extLst>
      <p:ext uri="{BB962C8B-B14F-4D97-AF65-F5344CB8AC3E}">
        <p14:creationId xmlns:p14="http://schemas.microsoft.com/office/powerpoint/2010/main" val="2257504475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ECA890-987A-4841-AE92-63684F8E48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895D512-E33B-EEA6-D336-5429C689175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288868" y="1221749"/>
          <a:ext cx="9615032" cy="4415907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49294">
                  <a:extLst>
                    <a:ext uri="{9D8B030D-6E8A-4147-A177-3AD203B41FA5}">
                      <a16:colId xmlns:a16="http://schemas.microsoft.com/office/drawing/2014/main" val="4153631384"/>
                    </a:ext>
                  </a:extLst>
                </a:gridCol>
                <a:gridCol w="8765738">
                  <a:extLst>
                    <a:ext uri="{9D8B030D-6E8A-4147-A177-3AD203B41FA5}">
                      <a16:colId xmlns:a16="http://schemas.microsoft.com/office/drawing/2014/main" val="789688894"/>
                    </a:ext>
                  </a:extLst>
                </a:gridCol>
              </a:tblGrid>
              <a:tr h="424295">
                <a:tc>
                  <a:txBody>
                    <a:bodyPr/>
                    <a:lstStyle/>
                    <a:p>
                      <a:pPr fontAlgn="base"/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Sam:</a:t>
                      </a:r>
                      <a:endParaRPr lang="cy-GB" b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71580" marR="71580" anchor="ctr">
                    <a:lnL w="13249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Beth wyt ti’n hoffi wneud Alex? </a:t>
                      </a:r>
                      <a:endParaRPr lang="cy-GB" b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71580" marR="7158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76163273"/>
                  </a:ext>
                </a:extLst>
              </a:tr>
              <a:tr h="398318">
                <a:tc>
                  <a:txBody>
                    <a:bodyPr/>
                    <a:lstStyle/>
                    <a:p>
                      <a:pPr fontAlgn="base"/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Alex:</a:t>
                      </a:r>
                      <a:endParaRPr lang="cy-GB" b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71580" marR="71580" anchor="ctr">
                    <a:lnL w="13249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Wel, rydw i’n hoffi mynd i’r sinema ac rydw i’n hoffi gwylio pêl-droed.</a:t>
                      </a:r>
                      <a:endParaRPr lang="cy-GB" b="1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71580" marR="7158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47269173"/>
                  </a:ext>
                </a:extLst>
              </a:tr>
              <a:tr h="742277">
                <a:tc>
                  <a:txBody>
                    <a:bodyPr/>
                    <a:lstStyle/>
                    <a:p>
                      <a:pPr fontAlgn="base"/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Sam:</a:t>
                      </a:r>
                      <a:endParaRPr lang="cy-GB" b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71580" marR="71580" anchor="ctr">
                    <a:lnL w="13249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Gwylio pêl-droed!! Dim diolch! Dydw i ddim yn hoffi gwylio pêl-droed. </a:t>
                      </a:r>
                    </a:p>
                    <a:p>
                      <a:pPr fontAlgn="base"/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Beth arall wyt ti’n hoffi wneud?</a:t>
                      </a:r>
                      <a:endParaRPr lang="cy-GB" b="1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71580" marR="7158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4628098"/>
                  </a:ext>
                </a:extLst>
              </a:tr>
              <a:tr h="421748">
                <a:tc>
                  <a:txBody>
                    <a:bodyPr/>
                    <a:lstStyle/>
                    <a:p>
                      <a:pPr fontAlgn="base"/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Alex:</a:t>
                      </a:r>
                      <a:endParaRPr lang="cy-GB" b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71580" marR="71580" anchor="ctr">
                    <a:lnL w="13249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Rydw i’n hoffi dawnsio.</a:t>
                      </a:r>
                      <a:endParaRPr lang="cy-GB" b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71580" marR="7158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04198987"/>
                  </a:ext>
                </a:extLst>
              </a:tr>
              <a:tr h="742277">
                <a:tc>
                  <a:txBody>
                    <a:bodyPr/>
                    <a:lstStyle/>
                    <a:p>
                      <a:pPr fontAlgn="base"/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Sam:</a:t>
                      </a:r>
                      <a:endParaRPr lang="cy-GB" b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71580" marR="71580" anchor="ctr">
                    <a:lnL w="13249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Dawnsio!! Dim diolch! Dydw i ddim yn hoffi dawnsio. Beth arall wyt ti’n hoffi wneud?</a:t>
                      </a:r>
                      <a:endParaRPr lang="cy-GB" b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71580" marR="7158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2854422"/>
                  </a:ext>
                </a:extLst>
              </a:tr>
              <a:tr h="421748">
                <a:tc>
                  <a:txBody>
                    <a:bodyPr/>
                    <a:lstStyle/>
                    <a:p>
                      <a:pPr fontAlgn="base"/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Alex:</a:t>
                      </a:r>
                      <a:endParaRPr lang="cy-GB" b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71580" marR="71580" anchor="ctr">
                    <a:lnL w="13249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Rydw i’n hoffi cadw’n heini.</a:t>
                      </a:r>
                      <a:endParaRPr lang="cy-GB" b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71580" marR="7158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0277842"/>
                  </a:ext>
                </a:extLst>
              </a:tr>
              <a:tr h="421748">
                <a:tc>
                  <a:txBody>
                    <a:bodyPr/>
                    <a:lstStyle/>
                    <a:p>
                      <a:pPr fontAlgn="base"/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Sam:</a:t>
                      </a:r>
                      <a:endParaRPr lang="cy-GB" b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71580" marR="71580" anchor="ctr">
                    <a:lnL w="13249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Cadw’n heini!! Dim diolch! Dydw i ddim yn hoffi cadw’n heini. </a:t>
                      </a:r>
                      <a:endParaRPr lang="cy-GB" b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71580" marR="7158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8158446"/>
                  </a:ext>
                </a:extLst>
              </a:tr>
              <a:tr h="421748">
                <a:tc>
                  <a:txBody>
                    <a:bodyPr/>
                    <a:lstStyle/>
                    <a:p>
                      <a:pPr fontAlgn="base"/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Alex:</a:t>
                      </a:r>
                      <a:endParaRPr lang="cy-GB" b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71580" marR="71580" anchor="ctr">
                    <a:lnL w="13249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Beth wyt ti’n hoffi wneud, Sam? </a:t>
                      </a:r>
                      <a:endParaRPr lang="cy-GB" b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71580" marR="7158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1207192"/>
                  </a:ext>
                </a:extLst>
              </a:tr>
              <a:tr h="421748">
                <a:tc>
                  <a:txBody>
                    <a:bodyPr/>
                    <a:lstStyle/>
                    <a:p>
                      <a:pPr fontAlgn="base"/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Sam:</a:t>
                      </a:r>
                      <a:endParaRPr lang="cy-GB" b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71580" marR="71580" anchor="ctr">
                    <a:lnL w="13249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Wel, rydw i’n hoffi chwarae ar yr X-box!</a:t>
                      </a:r>
                      <a:endParaRPr lang="cy-GB" b="1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71580" marR="7158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82718553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E07569C4-098B-264D-7057-BD8F9C545D64}"/>
              </a:ext>
            </a:extLst>
          </p:cNvPr>
          <p:cNvSpPr txBox="1"/>
          <p:nvPr/>
        </p:nvSpPr>
        <p:spPr>
          <a:xfrm>
            <a:off x="4705547" y="198275"/>
            <a:ext cx="2778028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Sgwrs</a:t>
            </a:r>
          </a:p>
        </p:txBody>
      </p:sp>
      <p:pic>
        <p:nvPicPr>
          <p:cNvPr id="11" name="Picture 10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D6EA99BD-DB8C-9661-AF08-578D9E113EE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1814253789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7ED479-0FE7-39B5-5DCC-C8B8ABEC05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C0DEF454-D929-03F6-C3A8-8FB2365F9E36}"/>
              </a:ext>
            </a:extLst>
          </p:cNvPr>
          <p:cNvSpPr txBox="1"/>
          <p:nvPr/>
        </p:nvSpPr>
        <p:spPr>
          <a:xfrm>
            <a:off x="1706378" y="505283"/>
            <a:ext cx="8775664" cy="1617464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Pa </a:t>
            </a:r>
            <a:r>
              <a:rPr lang="en-US" sz="5400" b="1" u="sng" dirty="0" err="1">
                <a:solidFill>
                  <a:schemeClr val="bg1"/>
                </a:solidFill>
                <a:latin typeface="Aptos"/>
                <a:cs typeface="Arial"/>
              </a:rPr>
              <a:t>b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wnc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wyt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ti'n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hoffi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… ?</a:t>
            </a:r>
          </a:p>
          <a:p>
            <a:pPr algn="ctr"/>
            <a:endParaRPr lang="en-US" sz="1100" b="1" dirty="0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  <a:p>
            <a:pPr algn="ctr"/>
            <a:r>
              <a:rPr lang="en-US" sz="2400" i="1" dirty="0">
                <a:solidFill>
                  <a:schemeClr val="bg1"/>
                </a:solidFill>
                <a:latin typeface="Aptos"/>
                <a:cs typeface="Arial"/>
              </a:rPr>
              <a:t>Which subject do you like … ?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634D32D-09B1-0373-0067-DA711441D6A2}"/>
              </a:ext>
            </a:extLst>
          </p:cNvPr>
          <p:cNvSpPr txBox="1"/>
          <p:nvPr/>
        </p:nvSpPr>
        <p:spPr>
          <a:xfrm>
            <a:off x="3546971" y="4359976"/>
            <a:ext cx="5135533" cy="1021556"/>
          </a:xfrm>
          <a:prstGeom prst="roundRect">
            <a:avLst/>
          </a:prstGeom>
          <a:solidFill>
            <a:srgbClr val="FFC000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dirty="0">
                <a:solidFill>
                  <a:srgbClr val="002060"/>
                </a:solidFill>
                <a:latin typeface="Aptos"/>
                <a:cs typeface="Arial"/>
              </a:rPr>
              <a:t>Dw </a:t>
            </a:r>
            <a:r>
              <a:rPr lang="en-US" sz="5400" err="1">
                <a:solidFill>
                  <a:srgbClr val="002060"/>
                </a:solidFill>
                <a:latin typeface="Aptos"/>
                <a:cs typeface="Arial"/>
              </a:rPr>
              <a:t>i'n</a:t>
            </a:r>
            <a:r>
              <a:rPr lang="en-US" sz="5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540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5400" dirty="0">
                <a:solidFill>
                  <a:srgbClr val="002060"/>
                </a:solidFill>
                <a:latin typeface="Aptos"/>
                <a:cs typeface="Arial"/>
              </a:rPr>
              <a:t> ...</a:t>
            </a:r>
            <a:endParaRPr lang="en-US" sz="540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F5019187-083E-90D7-692E-59A41A99581A}"/>
              </a:ext>
            </a:extLst>
          </p:cNvPr>
          <p:cNvCxnSpPr>
            <a:cxnSpLocks/>
          </p:cNvCxnSpPr>
          <p:nvPr/>
        </p:nvCxnSpPr>
        <p:spPr>
          <a:xfrm flipH="1">
            <a:off x="6115281" y="2133310"/>
            <a:ext cx="7021" cy="2213485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7AC2E3A-195C-538A-66F2-DF7907617A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4" descr="A cartoon of a child&#10;&#10;Description automatically generated">
            <a:extLst>
              <a:ext uri="{FF2B5EF4-FFF2-40B4-BE49-F238E27FC236}">
                <a16:creationId xmlns:a16="http://schemas.microsoft.com/office/drawing/2014/main" id="{4E04AFA8-BBEF-904D-7837-C43B2AC824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36223" y="2993301"/>
            <a:ext cx="2293355" cy="3012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7796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600F2C-7B97-155A-9FFF-398FE022C6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C87C78F6-209F-2933-5437-F36AF4CADF33}"/>
              </a:ext>
            </a:extLst>
          </p:cNvPr>
          <p:cNvSpPr txBox="1"/>
          <p:nvPr/>
        </p:nvSpPr>
        <p:spPr>
          <a:xfrm>
            <a:off x="809634" y="514576"/>
            <a:ext cx="10615615" cy="1617464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Pa 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bwnc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rgbClr val="FF0000"/>
                </a:solidFill>
                <a:latin typeface="Aptos"/>
                <a:cs typeface="Arial"/>
              </a:rPr>
              <a:t>d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wyt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ti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rgbClr val="FF0000"/>
                </a:solidFill>
                <a:latin typeface="Aptos"/>
                <a:cs typeface="Arial"/>
              </a:rPr>
              <a:t>ddim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yn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hoffi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… ?</a:t>
            </a:r>
          </a:p>
          <a:p>
            <a:pPr algn="ctr"/>
            <a:endParaRPr lang="en-US" sz="1100" b="1" dirty="0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  <a:p>
            <a:pPr algn="ctr"/>
            <a:r>
              <a:rPr lang="en-US" sz="2400" i="1" dirty="0">
                <a:solidFill>
                  <a:schemeClr val="bg1"/>
                </a:solidFill>
                <a:latin typeface="Aptos"/>
                <a:cs typeface="Arial"/>
              </a:rPr>
              <a:t>Which subject don't you like … ?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5BBA224-8700-2139-6281-F388891E74D1}"/>
              </a:ext>
            </a:extLst>
          </p:cNvPr>
          <p:cNvSpPr txBox="1"/>
          <p:nvPr/>
        </p:nvSpPr>
        <p:spPr>
          <a:xfrm>
            <a:off x="2850020" y="4350684"/>
            <a:ext cx="6538728" cy="1021556"/>
          </a:xfrm>
          <a:prstGeom prst="roundRect">
            <a:avLst/>
          </a:prstGeom>
          <a:solidFill>
            <a:srgbClr val="FFC000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dirty="0">
                <a:solidFill>
                  <a:srgbClr val="002060"/>
                </a:solidFill>
                <a:latin typeface="Aptos"/>
                <a:cs typeface="Arial"/>
              </a:rPr>
              <a:t>Dw </a:t>
            </a:r>
            <a:r>
              <a:rPr lang="en-US" sz="5400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US" sz="5400" dirty="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5400" dirty="0" err="1">
                <a:solidFill>
                  <a:srgbClr val="002060"/>
                </a:solidFill>
                <a:latin typeface="Aptos"/>
                <a:cs typeface="Arial"/>
              </a:rPr>
              <a:t>ddim</a:t>
            </a:r>
            <a:r>
              <a:rPr lang="en-US" sz="5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5400" dirty="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5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5400" dirty="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5400" dirty="0">
                <a:solidFill>
                  <a:srgbClr val="002060"/>
                </a:solidFill>
                <a:latin typeface="Aptos"/>
                <a:cs typeface="Arial"/>
              </a:rPr>
              <a:t> ...</a:t>
            </a:r>
            <a:endParaRPr lang="en-US" sz="540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7FE436C-2294-894A-FED5-9287DC949F66}"/>
              </a:ext>
            </a:extLst>
          </p:cNvPr>
          <p:cNvCxnSpPr>
            <a:cxnSpLocks/>
          </p:cNvCxnSpPr>
          <p:nvPr/>
        </p:nvCxnSpPr>
        <p:spPr>
          <a:xfrm flipH="1">
            <a:off x="6115281" y="2133310"/>
            <a:ext cx="7021" cy="2213485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F9C3AEB5-EA1F-3158-EA6E-4BECE0C8521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cartoon of a child&#10;&#10;Description automatically generated">
            <a:extLst>
              <a:ext uri="{FF2B5EF4-FFF2-40B4-BE49-F238E27FC236}">
                <a16:creationId xmlns:a16="http://schemas.microsoft.com/office/drawing/2014/main" id="{226F97F2-DEB8-7739-AA5D-E63726615C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36223" y="2993301"/>
            <a:ext cx="2293355" cy="3012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0012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EEAEA5-32FE-369B-6954-AB2C0E9BDF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32ED034C-2892-7E57-B02E-9F98D30D55C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B6B6EFE-9CC6-D56B-4622-526E4F8BE4BC}"/>
              </a:ext>
            </a:extLst>
          </p:cNvPr>
          <p:cNvSpPr txBox="1"/>
          <p:nvPr/>
        </p:nvSpPr>
        <p:spPr>
          <a:xfrm>
            <a:off x="795383" y="377573"/>
            <a:ext cx="5586665" cy="715089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Pa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bwnc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wyt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ti'n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hoffi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… 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FBED715-A5D3-A393-1000-87826E141BED}"/>
              </a:ext>
            </a:extLst>
          </p:cNvPr>
          <p:cNvSpPr txBox="1"/>
          <p:nvPr/>
        </p:nvSpPr>
        <p:spPr>
          <a:xfrm>
            <a:off x="814186" y="3199650"/>
            <a:ext cx="3610288" cy="783193"/>
          </a:xfrm>
          <a:prstGeom prst="roundRect">
            <a:avLst/>
          </a:prstGeom>
          <a:solidFill>
            <a:srgbClr val="FFC000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rgbClr val="002060"/>
                </a:solidFill>
                <a:latin typeface="Aptos"/>
                <a:cs typeface="Arial"/>
              </a:rPr>
              <a:t>Dw </a:t>
            </a:r>
            <a:r>
              <a:rPr lang="en-US" sz="4000" b="1" err="1">
                <a:solidFill>
                  <a:srgbClr val="002060"/>
                </a:solidFill>
                <a:latin typeface="Aptos"/>
                <a:cs typeface="Arial"/>
              </a:rPr>
              <a:t>i'n</a:t>
            </a:r>
            <a:r>
              <a:rPr lang="en-US" sz="40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4000" b="1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4000" b="1" dirty="0">
                <a:solidFill>
                  <a:srgbClr val="002060"/>
                </a:solidFill>
                <a:latin typeface="Aptos"/>
                <a:cs typeface="Arial"/>
              </a:rPr>
              <a:t> ...</a:t>
            </a:r>
            <a:endParaRPr lang="en-US" sz="4000" b="1"/>
          </a:p>
        </p:txBody>
      </p:sp>
      <p:pic>
        <p:nvPicPr>
          <p:cNvPr id="11" name="Picture 10" descr="A cartoon of a child&#10;&#10;Description automatically generated">
            <a:extLst>
              <a:ext uri="{FF2B5EF4-FFF2-40B4-BE49-F238E27FC236}">
                <a16:creationId xmlns:a16="http://schemas.microsoft.com/office/drawing/2014/main" id="{C3620715-08DF-EEA3-52E1-9001D1E984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92496" y="2543938"/>
            <a:ext cx="2200428" cy="287781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20F5E98-9203-C2C0-C67A-6B5CC22D1866}"/>
              </a:ext>
            </a:extLst>
          </p:cNvPr>
          <p:cNvSpPr txBox="1"/>
          <p:nvPr/>
        </p:nvSpPr>
        <p:spPr>
          <a:xfrm>
            <a:off x="795382" y="1525219"/>
            <a:ext cx="7092080" cy="715089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Pa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bwnc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Aptos"/>
                <a:cs typeface="Arial"/>
              </a:rPr>
              <a:t>d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wyt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ti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Aptos"/>
                <a:cs typeface="Arial"/>
              </a:rPr>
              <a:t>ddim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yn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hoffi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… 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91C41A5-F47F-1079-8C19-4A352E8ECB62}"/>
              </a:ext>
            </a:extLst>
          </p:cNvPr>
          <p:cNvSpPr txBox="1"/>
          <p:nvPr/>
        </p:nvSpPr>
        <p:spPr>
          <a:xfrm>
            <a:off x="795382" y="4487364"/>
            <a:ext cx="5022775" cy="783193"/>
          </a:xfrm>
          <a:prstGeom prst="roundRect">
            <a:avLst/>
          </a:prstGeom>
          <a:solidFill>
            <a:srgbClr val="FFC000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rgbClr val="002060"/>
                </a:solidFill>
                <a:latin typeface="Aptos"/>
                <a:cs typeface="Arial"/>
              </a:rPr>
              <a:t>Dw </a:t>
            </a:r>
            <a:r>
              <a:rPr lang="en-US" sz="4000" b="1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US" sz="4000" b="1" dirty="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4000" b="1" err="1">
                <a:solidFill>
                  <a:srgbClr val="002060"/>
                </a:solidFill>
                <a:latin typeface="Aptos"/>
                <a:cs typeface="Arial"/>
              </a:rPr>
              <a:t>ddim</a:t>
            </a:r>
            <a:r>
              <a:rPr lang="en-US" sz="40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4000" b="1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40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4000" b="1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4000" b="1" dirty="0">
                <a:solidFill>
                  <a:srgbClr val="002060"/>
                </a:solidFill>
                <a:latin typeface="Aptos"/>
                <a:cs typeface="Arial"/>
              </a:rPr>
              <a:t> ...</a:t>
            </a:r>
            <a:endParaRPr lang="en-US" sz="4000" b="1"/>
          </a:p>
        </p:txBody>
      </p:sp>
    </p:spTree>
    <p:extLst>
      <p:ext uri="{BB962C8B-B14F-4D97-AF65-F5344CB8AC3E}">
        <p14:creationId xmlns:p14="http://schemas.microsoft.com/office/powerpoint/2010/main" val="2022180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6" grpId="0" animBg="1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0D31A0-1E45-914C-5F90-71C9601A23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4AE779E3-60ED-F1DE-5A33-03776A2C3955}"/>
              </a:ext>
            </a:extLst>
          </p:cNvPr>
          <p:cNvSpPr txBox="1"/>
          <p:nvPr/>
        </p:nvSpPr>
        <p:spPr>
          <a:xfrm>
            <a:off x="1706378" y="505283"/>
            <a:ext cx="8775664" cy="1617464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Pa </a:t>
            </a:r>
            <a:r>
              <a:rPr lang="en-US" sz="5400" b="1" u="sng" dirty="0" err="1">
                <a:solidFill>
                  <a:schemeClr val="bg1"/>
                </a:solidFill>
                <a:latin typeface="Aptos"/>
                <a:cs typeface="Arial"/>
              </a:rPr>
              <a:t>anifail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wyt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ti'n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hoffi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… ?</a:t>
            </a:r>
          </a:p>
          <a:p>
            <a:pPr algn="ctr"/>
            <a:endParaRPr lang="en-US" sz="1100" b="1" dirty="0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  <a:p>
            <a:pPr algn="ctr"/>
            <a:r>
              <a:rPr lang="en-US" sz="2400" i="1" dirty="0">
                <a:solidFill>
                  <a:schemeClr val="bg1"/>
                </a:solidFill>
                <a:latin typeface="Aptos"/>
                <a:cs typeface="Arial"/>
              </a:rPr>
              <a:t>Which animal do you like … ?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25ACEFE-1A80-0066-CF49-87BF440D6496}"/>
              </a:ext>
            </a:extLst>
          </p:cNvPr>
          <p:cNvSpPr txBox="1"/>
          <p:nvPr/>
        </p:nvSpPr>
        <p:spPr>
          <a:xfrm>
            <a:off x="3546971" y="4359976"/>
            <a:ext cx="5135533" cy="1021556"/>
          </a:xfrm>
          <a:prstGeom prst="roundRect">
            <a:avLst/>
          </a:prstGeom>
          <a:solidFill>
            <a:srgbClr val="FFC000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dirty="0">
                <a:solidFill>
                  <a:srgbClr val="002060"/>
                </a:solidFill>
                <a:latin typeface="Aptos"/>
                <a:cs typeface="Arial"/>
              </a:rPr>
              <a:t>Dw </a:t>
            </a:r>
            <a:r>
              <a:rPr lang="en-US" sz="5400" err="1">
                <a:solidFill>
                  <a:srgbClr val="002060"/>
                </a:solidFill>
                <a:latin typeface="Aptos"/>
                <a:cs typeface="Arial"/>
              </a:rPr>
              <a:t>i'n</a:t>
            </a:r>
            <a:r>
              <a:rPr lang="en-US" sz="5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540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5400" dirty="0">
                <a:solidFill>
                  <a:srgbClr val="002060"/>
                </a:solidFill>
                <a:latin typeface="Aptos"/>
                <a:cs typeface="Arial"/>
              </a:rPr>
              <a:t> ...</a:t>
            </a:r>
            <a:endParaRPr lang="en-US" sz="540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69FA956-7503-A055-6E71-439A12E631D2}"/>
              </a:ext>
            </a:extLst>
          </p:cNvPr>
          <p:cNvCxnSpPr>
            <a:cxnSpLocks/>
          </p:cNvCxnSpPr>
          <p:nvPr/>
        </p:nvCxnSpPr>
        <p:spPr>
          <a:xfrm flipH="1">
            <a:off x="6115281" y="2133310"/>
            <a:ext cx="7021" cy="2213485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8022CD54-1FEF-2BA5-53F7-611978E00E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4" descr="A cartoon of a child&#10;&#10;Description automatically generated">
            <a:extLst>
              <a:ext uri="{FF2B5EF4-FFF2-40B4-BE49-F238E27FC236}">
                <a16:creationId xmlns:a16="http://schemas.microsoft.com/office/drawing/2014/main" id="{6B9F40E1-C11F-B867-FC5B-6DA38C7CDF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36223" y="2993301"/>
            <a:ext cx="2293355" cy="3012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9062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67142C-5D07-91FD-7B90-A987419533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D5222F97-7E19-DE5E-2A5F-FFBB82E20578}"/>
              </a:ext>
            </a:extLst>
          </p:cNvPr>
          <p:cNvSpPr txBox="1"/>
          <p:nvPr/>
        </p:nvSpPr>
        <p:spPr>
          <a:xfrm>
            <a:off x="607269" y="513902"/>
            <a:ext cx="11030065" cy="1617464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Pa 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anifail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rgbClr val="FF0000"/>
                </a:solidFill>
                <a:latin typeface="Aptos"/>
                <a:cs typeface="Arial"/>
              </a:rPr>
              <a:t>d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wyt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ti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rgbClr val="FF0000"/>
                </a:solidFill>
                <a:latin typeface="Aptos"/>
                <a:cs typeface="Arial"/>
              </a:rPr>
              <a:t>ddim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yn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hoffi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… ?</a:t>
            </a:r>
          </a:p>
          <a:p>
            <a:pPr algn="ctr"/>
            <a:endParaRPr lang="en-US" sz="1100" b="1" dirty="0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  <a:p>
            <a:pPr algn="ctr"/>
            <a:r>
              <a:rPr lang="en-US" sz="2400" i="1" dirty="0">
                <a:solidFill>
                  <a:schemeClr val="bg1"/>
                </a:solidFill>
                <a:latin typeface="Aptos"/>
                <a:cs typeface="Arial"/>
              </a:rPr>
              <a:t>Which animal don't you like … ?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C98C9D6-7A6D-E4B6-5F21-B54E520AB3A3}"/>
              </a:ext>
            </a:extLst>
          </p:cNvPr>
          <p:cNvSpPr txBox="1"/>
          <p:nvPr/>
        </p:nvSpPr>
        <p:spPr>
          <a:xfrm>
            <a:off x="2850020" y="4350684"/>
            <a:ext cx="6538728" cy="1021556"/>
          </a:xfrm>
          <a:prstGeom prst="roundRect">
            <a:avLst/>
          </a:prstGeom>
          <a:solidFill>
            <a:srgbClr val="FFC000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dirty="0">
                <a:solidFill>
                  <a:srgbClr val="002060"/>
                </a:solidFill>
                <a:latin typeface="Aptos"/>
                <a:cs typeface="Arial"/>
              </a:rPr>
              <a:t>Dw </a:t>
            </a:r>
            <a:r>
              <a:rPr lang="en-US" sz="5400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US" sz="5400" dirty="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5400" dirty="0" err="1">
                <a:solidFill>
                  <a:srgbClr val="002060"/>
                </a:solidFill>
                <a:latin typeface="Aptos"/>
                <a:cs typeface="Arial"/>
              </a:rPr>
              <a:t>ddim</a:t>
            </a:r>
            <a:r>
              <a:rPr lang="en-US" sz="5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5400" dirty="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5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5400" dirty="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5400" dirty="0">
                <a:solidFill>
                  <a:srgbClr val="002060"/>
                </a:solidFill>
                <a:latin typeface="Aptos"/>
                <a:cs typeface="Arial"/>
              </a:rPr>
              <a:t> ...</a:t>
            </a:r>
            <a:endParaRPr lang="en-US" sz="540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8A4FEAE6-3995-0A75-B0DA-45A9B5523231}"/>
              </a:ext>
            </a:extLst>
          </p:cNvPr>
          <p:cNvCxnSpPr>
            <a:cxnSpLocks/>
          </p:cNvCxnSpPr>
          <p:nvPr/>
        </p:nvCxnSpPr>
        <p:spPr>
          <a:xfrm flipH="1">
            <a:off x="6115281" y="2133310"/>
            <a:ext cx="7021" cy="2213485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AD837961-DA4E-58F8-5050-1DF8EBE2EB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cartoon of a child&#10;&#10;Description automatically generated">
            <a:extLst>
              <a:ext uri="{FF2B5EF4-FFF2-40B4-BE49-F238E27FC236}">
                <a16:creationId xmlns:a16="http://schemas.microsoft.com/office/drawing/2014/main" id="{1D9DDB30-FD7D-4B03-D5E9-C3849CE8BB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36223" y="2993301"/>
            <a:ext cx="2293355" cy="3012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7251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C3A498-4C0C-FBD9-690E-6C58EAFE8B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48FB618D-4336-13CC-D328-7A8AE99A38B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7B3373E-8368-46A8-62D5-811F9092D65D}"/>
              </a:ext>
            </a:extLst>
          </p:cNvPr>
          <p:cNvSpPr txBox="1"/>
          <p:nvPr/>
        </p:nvSpPr>
        <p:spPr>
          <a:xfrm>
            <a:off x="795383" y="377573"/>
            <a:ext cx="6009178" cy="715089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Pa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anifail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wyt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ti'n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hoffi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… 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855BA83-EB2D-5AE0-D2B6-267B488CA132}"/>
              </a:ext>
            </a:extLst>
          </p:cNvPr>
          <p:cNvSpPr txBox="1"/>
          <p:nvPr/>
        </p:nvSpPr>
        <p:spPr>
          <a:xfrm>
            <a:off x="814186" y="3199650"/>
            <a:ext cx="3610288" cy="783193"/>
          </a:xfrm>
          <a:prstGeom prst="roundRect">
            <a:avLst/>
          </a:prstGeom>
          <a:solidFill>
            <a:srgbClr val="FFC000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rgbClr val="002060"/>
                </a:solidFill>
                <a:latin typeface="Aptos"/>
                <a:cs typeface="Arial"/>
              </a:rPr>
              <a:t>Dw </a:t>
            </a:r>
            <a:r>
              <a:rPr lang="en-US" sz="4000" b="1" err="1">
                <a:solidFill>
                  <a:srgbClr val="002060"/>
                </a:solidFill>
                <a:latin typeface="Aptos"/>
                <a:cs typeface="Arial"/>
              </a:rPr>
              <a:t>i'n</a:t>
            </a:r>
            <a:r>
              <a:rPr lang="en-US" sz="40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4000" b="1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4000" b="1" dirty="0">
                <a:solidFill>
                  <a:srgbClr val="002060"/>
                </a:solidFill>
                <a:latin typeface="Aptos"/>
                <a:cs typeface="Arial"/>
              </a:rPr>
              <a:t> ...</a:t>
            </a:r>
            <a:endParaRPr lang="en-US" sz="4000" b="1"/>
          </a:p>
        </p:txBody>
      </p:sp>
      <p:pic>
        <p:nvPicPr>
          <p:cNvPr id="11" name="Picture 10" descr="A cartoon of a child&#10;&#10;Description automatically generated">
            <a:extLst>
              <a:ext uri="{FF2B5EF4-FFF2-40B4-BE49-F238E27FC236}">
                <a16:creationId xmlns:a16="http://schemas.microsoft.com/office/drawing/2014/main" id="{9C97B363-372E-3F4F-EF90-333D17C3D6E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92496" y="2543938"/>
            <a:ext cx="2200428" cy="287781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6AB3E93-81D0-3B68-D647-49422509B1D0}"/>
              </a:ext>
            </a:extLst>
          </p:cNvPr>
          <p:cNvSpPr txBox="1"/>
          <p:nvPr/>
        </p:nvSpPr>
        <p:spPr>
          <a:xfrm>
            <a:off x="795381" y="1525219"/>
            <a:ext cx="7529221" cy="715089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Pa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anifail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Aptos"/>
                <a:cs typeface="Arial"/>
              </a:rPr>
              <a:t>d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wyt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ti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Aptos"/>
                <a:cs typeface="Arial"/>
              </a:rPr>
              <a:t>ddim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yn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hoffi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… 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1476223-1E7D-AE49-DEAC-B04E9F19CF3D}"/>
              </a:ext>
            </a:extLst>
          </p:cNvPr>
          <p:cNvSpPr txBox="1"/>
          <p:nvPr/>
        </p:nvSpPr>
        <p:spPr>
          <a:xfrm>
            <a:off x="795382" y="4487364"/>
            <a:ext cx="5022775" cy="783193"/>
          </a:xfrm>
          <a:prstGeom prst="roundRect">
            <a:avLst/>
          </a:prstGeom>
          <a:solidFill>
            <a:srgbClr val="FFC000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rgbClr val="002060"/>
                </a:solidFill>
                <a:latin typeface="Aptos"/>
                <a:cs typeface="Arial"/>
              </a:rPr>
              <a:t>Dw </a:t>
            </a:r>
            <a:r>
              <a:rPr lang="en-US" sz="4000" b="1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US" sz="4000" b="1" dirty="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4000" b="1" err="1">
                <a:solidFill>
                  <a:srgbClr val="002060"/>
                </a:solidFill>
                <a:latin typeface="Aptos"/>
                <a:cs typeface="Arial"/>
              </a:rPr>
              <a:t>ddim</a:t>
            </a:r>
            <a:r>
              <a:rPr lang="en-US" sz="40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4000" b="1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40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4000" b="1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4000" b="1" dirty="0">
                <a:solidFill>
                  <a:srgbClr val="002060"/>
                </a:solidFill>
                <a:latin typeface="Aptos"/>
                <a:cs typeface="Arial"/>
              </a:rPr>
              <a:t> ...</a:t>
            </a:r>
            <a:endParaRPr lang="en-US" sz="4000" b="1"/>
          </a:p>
        </p:txBody>
      </p:sp>
    </p:spTree>
    <p:extLst>
      <p:ext uri="{BB962C8B-B14F-4D97-AF65-F5344CB8AC3E}">
        <p14:creationId xmlns:p14="http://schemas.microsoft.com/office/powerpoint/2010/main" val="3675079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6" grpId="0" animBg="1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1D20E1-8F08-E3FE-A8E6-8110092232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18A59-8792-5E8E-22F8-850E40AA4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5291" y="418656"/>
            <a:ext cx="6041418" cy="89302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y-GB" sz="4000" b="1" dirty="0">
                <a:solidFill>
                  <a:schemeClr val="bg1"/>
                </a:solidFill>
                <a:latin typeface="Aptos"/>
                <a:cs typeface="Arial"/>
              </a:rPr>
              <a:t>Codwch a sgwrsiwch!</a:t>
            </a:r>
            <a:endParaRPr lang="cy-GB" sz="4000" b="1" i="1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1AD3CD3E-73EC-FD34-5C5A-8005C0BCC83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5027699"/>
              </p:ext>
            </p:extLst>
          </p:nvPr>
        </p:nvGraphicFramePr>
        <p:xfrm>
          <a:off x="150082" y="1847462"/>
          <a:ext cx="11891836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5529">
                  <a:extLst>
                    <a:ext uri="{9D8B030D-6E8A-4147-A177-3AD203B41FA5}">
                      <a16:colId xmlns:a16="http://schemas.microsoft.com/office/drawing/2014/main" val="2645686407"/>
                    </a:ext>
                  </a:extLst>
                </a:gridCol>
                <a:gridCol w="2488854">
                  <a:extLst>
                    <a:ext uri="{9D8B030D-6E8A-4147-A177-3AD203B41FA5}">
                      <a16:colId xmlns:a16="http://schemas.microsoft.com/office/drawing/2014/main" val="42755735"/>
                    </a:ext>
                  </a:extLst>
                </a:gridCol>
                <a:gridCol w="2526282">
                  <a:extLst>
                    <a:ext uri="{9D8B030D-6E8A-4147-A177-3AD203B41FA5}">
                      <a16:colId xmlns:a16="http://schemas.microsoft.com/office/drawing/2014/main" val="3833699527"/>
                    </a:ext>
                  </a:extLst>
                </a:gridCol>
                <a:gridCol w="2542804">
                  <a:extLst>
                    <a:ext uri="{9D8B030D-6E8A-4147-A177-3AD203B41FA5}">
                      <a16:colId xmlns:a16="http://schemas.microsoft.com/office/drawing/2014/main" val="2919885620"/>
                    </a:ext>
                  </a:extLst>
                </a:gridCol>
                <a:gridCol w="2378367">
                  <a:extLst>
                    <a:ext uri="{9D8B030D-6E8A-4147-A177-3AD203B41FA5}">
                      <a16:colId xmlns:a16="http://schemas.microsoft.com/office/drawing/2014/main" val="1600036411"/>
                    </a:ext>
                  </a:extLst>
                </a:gridCol>
              </a:tblGrid>
              <a:tr h="381502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Pwy wyt ti?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Pa </a:t>
                      </a:r>
                      <a:r>
                        <a:rPr lang="cy-GB" sz="2800" u="none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anifail</a:t>
                      </a:r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</a:t>
                      </a:r>
                    </a:p>
                    <a:p>
                      <a:pPr algn="ctr"/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wyt ti’n hoffi?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Pa </a:t>
                      </a:r>
                      <a:r>
                        <a:rPr lang="cy-GB" sz="2800" u="sng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f</a:t>
                      </a:r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wyd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wyt ti’n hoffi?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Pa bwnc</a:t>
                      </a:r>
                      <a:r>
                        <a:rPr lang="cy-GB" sz="2800" u="sng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 </a:t>
                      </a:r>
                    </a:p>
                    <a:p>
                      <a:pPr algn="ctr"/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wyt ti’n hoffi?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Pa </a:t>
                      </a:r>
                      <a:r>
                        <a:rPr lang="cy-GB" sz="2800" u="sng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l</a:t>
                      </a:r>
                      <a:r>
                        <a:rPr lang="cy-GB" sz="2800" u="none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iw</a:t>
                      </a:r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</a:t>
                      </a:r>
                    </a:p>
                    <a:p>
                      <a:pPr algn="ctr"/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wyt ti’n hoffi?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43404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32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1.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571269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32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2.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510991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32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3.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02352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32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4.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582575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32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5.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9166525"/>
                  </a:ext>
                </a:extLst>
              </a:tr>
            </a:tbl>
          </a:graphicData>
        </a:graphic>
      </p:graphicFrame>
      <p:pic>
        <p:nvPicPr>
          <p:cNvPr id="6" name="Picture 5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562354C-B9E5-BC18-6A2C-8B82622C655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0B3A39C-A69B-44CE-DAD6-DB9C27672B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64613" y="89210"/>
            <a:ext cx="1829383" cy="1624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9722779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3592DC-EBF9-8253-1A8E-046F1581C2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1F57CBDA-E410-20CE-2DD7-C16FAE4D4FD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53CE9513-3CC6-FF5A-CE87-836DF919281A}"/>
              </a:ext>
            </a:extLst>
          </p:cNvPr>
          <p:cNvSpPr/>
          <p:nvPr/>
        </p:nvSpPr>
        <p:spPr>
          <a:xfrm>
            <a:off x="1979799" y="1728271"/>
            <a:ext cx="8553614" cy="302910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400" b="1" dirty="0"/>
              <a:t>HOFFI – </a:t>
            </a:r>
            <a:r>
              <a:rPr lang="en-US" sz="4400" b="1" dirty="0" err="1"/>
              <a:t>siarad</a:t>
            </a:r>
            <a:r>
              <a:rPr lang="en-US" sz="4400" b="1" dirty="0"/>
              <a:t> am </a:t>
            </a:r>
            <a:r>
              <a:rPr lang="en-US" sz="4400" b="1" dirty="0" err="1"/>
              <a:t>berson</a:t>
            </a:r>
            <a:r>
              <a:rPr lang="en-US" sz="4400" b="1" dirty="0"/>
              <a:t> </a:t>
            </a:r>
            <a:r>
              <a:rPr lang="en-US" sz="4400" b="1" dirty="0" err="1"/>
              <a:t>arall</a:t>
            </a:r>
            <a:endParaRPr lang="en-US" sz="4400" b="1" dirty="0"/>
          </a:p>
          <a:p>
            <a:pPr algn="ctr"/>
            <a:endParaRPr lang="en-US" sz="2400" i="1" dirty="0"/>
          </a:p>
          <a:p>
            <a:pPr algn="ctr"/>
            <a:r>
              <a:rPr lang="en-US" sz="2400" i="1" dirty="0"/>
              <a:t>TO LIKE – talking about another person</a:t>
            </a:r>
          </a:p>
        </p:txBody>
      </p:sp>
      <p:pic>
        <p:nvPicPr>
          <p:cNvPr id="14" name="Picture 13" descr="A pink and white logo&#10;&#10;Description automatically generated">
            <a:extLst>
              <a:ext uri="{FF2B5EF4-FFF2-40B4-BE49-F238E27FC236}">
                <a16:creationId xmlns:a16="http://schemas.microsoft.com/office/drawing/2014/main" id="{8C8DC687-BF1C-7F59-EC2A-FF45D3C2D3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253" y="188326"/>
            <a:ext cx="2667000" cy="9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5066610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13" descr="Badge Tick1 with solid fill">
            <a:extLst>
              <a:ext uri="{FF2B5EF4-FFF2-40B4-BE49-F238E27FC236}">
                <a16:creationId xmlns:a16="http://schemas.microsoft.com/office/drawing/2014/main" id="{5FAE9EE7-E428-99F6-1A0A-F89FEEE7D7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255617" y="101888"/>
            <a:ext cx="1767657" cy="176309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E307585-3C79-6545-2DA5-5B37EBBFFE42}"/>
              </a:ext>
            </a:extLst>
          </p:cNvPr>
          <p:cNvSpPr txBox="1"/>
          <p:nvPr/>
        </p:nvSpPr>
        <p:spPr>
          <a:xfrm>
            <a:off x="2677201" y="202921"/>
            <a:ext cx="6835072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Beth 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mae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e'n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/ 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 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hoffi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?</a:t>
            </a:r>
          </a:p>
        </p:txBody>
      </p:sp>
      <p:pic>
        <p:nvPicPr>
          <p:cNvPr id="1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E9AE1061-5FB3-04DA-ADF0-CBB3C6C933E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8CBDA29B-A87B-9986-87FE-C0EAB6D6C0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98805" y="1594108"/>
            <a:ext cx="4200679" cy="4108328"/>
          </a:xfrm>
          <a:noFill/>
          <a:ln>
            <a:noFill/>
          </a:ln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Beth mae e’n hoffi?</a:t>
            </a:r>
          </a:p>
          <a:p>
            <a:pPr marL="0" indent="0"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Mae e’n hoffi ... .</a:t>
            </a:r>
          </a:p>
          <a:p>
            <a:pPr marL="0" indent="0"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Beth dydy e </a:t>
            </a:r>
            <a:r>
              <a:rPr lang="cy-GB" sz="2400" b="1" u="sng" dirty="0">
                <a:solidFill>
                  <a:srgbClr val="002060"/>
                </a:solidFill>
                <a:latin typeface="Aptos"/>
                <a:cs typeface="Arial"/>
              </a:rPr>
              <a:t>dd</a:t>
            </a: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im yn hoffi?</a:t>
            </a:r>
          </a:p>
          <a:p>
            <a:pPr marL="0" indent="0"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Dydy e </a:t>
            </a:r>
            <a:r>
              <a:rPr lang="cy-GB" sz="2400" b="1" u="sng" dirty="0">
                <a:solidFill>
                  <a:srgbClr val="002060"/>
                </a:solidFill>
                <a:latin typeface="Aptos"/>
                <a:cs typeface="Arial"/>
              </a:rPr>
              <a:t>dd</a:t>
            </a: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im yn hoffi ... . </a:t>
            </a:r>
            <a:endParaRPr lang="cy-GB" sz="2400" b="1" dirty="0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y-GB" sz="2400" b="1" dirty="0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Beth mae hi’n hoffi?</a:t>
            </a:r>
          </a:p>
          <a:p>
            <a:pPr marL="0" indent="0"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Mae hi’n hoffi ... .</a:t>
            </a:r>
          </a:p>
          <a:p>
            <a:pPr marL="0" indent="0"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Beth dydy hi </a:t>
            </a:r>
            <a:r>
              <a:rPr lang="cy-GB" sz="2400" b="1" u="sng" dirty="0">
                <a:solidFill>
                  <a:srgbClr val="002060"/>
                </a:solidFill>
                <a:latin typeface="Aptos"/>
                <a:cs typeface="Arial"/>
              </a:rPr>
              <a:t>dd</a:t>
            </a: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im yn hoffi?</a:t>
            </a:r>
          </a:p>
          <a:p>
            <a:pPr marL="0" indent="0"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Dydy hi </a:t>
            </a:r>
            <a:r>
              <a:rPr lang="cy-GB" sz="2400" b="1" u="sng" dirty="0">
                <a:solidFill>
                  <a:srgbClr val="002060"/>
                </a:solidFill>
                <a:latin typeface="Aptos"/>
                <a:cs typeface="Arial"/>
              </a:rPr>
              <a:t>dd</a:t>
            </a: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im yn hoffi ... .</a:t>
            </a:r>
            <a:endParaRPr lang="cy-GB" b="1" dirty="0">
              <a:solidFill>
                <a:srgbClr val="002060"/>
              </a:solidFill>
              <a:latin typeface="Aptos"/>
              <a:cs typeface="Arial"/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BBD6BDB0-724D-A948-B454-1D03C830E59C}"/>
              </a:ext>
            </a:extLst>
          </p:cNvPr>
          <p:cNvSpPr txBox="1">
            <a:spLocks/>
          </p:cNvSpPr>
          <p:nvPr/>
        </p:nvSpPr>
        <p:spPr>
          <a:xfrm>
            <a:off x="6795160" y="1579192"/>
            <a:ext cx="4921028" cy="450986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en-US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What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 does </a:t>
            </a: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he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like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?  </a:t>
            </a:r>
            <a:endParaRPr lang="cy-GB" sz="2400" i="1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He </a:t>
            </a: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likes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 ... 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What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doesn’t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he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like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?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He </a:t>
            </a: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doesn’t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like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 ...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cy-GB" sz="2400" i="1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What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 does </a:t>
            </a: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she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like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?</a:t>
            </a:r>
          </a:p>
          <a:p>
            <a:pPr marL="0" indent="0">
              <a:buNone/>
            </a:pP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She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likes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 ... 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What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doesn’t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she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like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?</a:t>
            </a:r>
          </a:p>
          <a:p>
            <a:pPr marL="0" indent="0">
              <a:buNone/>
            </a:pP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She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doesn’t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like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 ... </a:t>
            </a:r>
            <a:endParaRPr lang="cy-GB" i="1">
              <a:solidFill>
                <a:srgbClr val="002060"/>
              </a:solidFill>
              <a:latin typeface="Aptos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75936274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0729F655-AF45-E244-700D-2901056E11F9}"/>
              </a:ext>
            </a:extLst>
          </p:cNvPr>
          <p:cNvSpPr txBox="1">
            <a:spLocks/>
          </p:cNvSpPr>
          <p:nvPr/>
        </p:nvSpPr>
        <p:spPr>
          <a:xfrm>
            <a:off x="880589" y="412723"/>
            <a:ext cx="4200679" cy="112347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Beth mae e’n hoffi?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Mae e’n hoffi ... </a:t>
            </a:r>
          </a:p>
        </p:txBody>
      </p:sp>
      <p:pic>
        <p:nvPicPr>
          <p:cNvPr id="3" name="Graphic 13" descr="Badge Tick1 with solid fill">
            <a:extLst>
              <a:ext uri="{FF2B5EF4-FFF2-40B4-BE49-F238E27FC236}">
                <a16:creationId xmlns:a16="http://schemas.microsoft.com/office/drawing/2014/main" id="{463490AB-7662-7871-A7A9-7E6C6364AD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961896" y="3124825"/>
            <a:ext cx="857448" cy="855235"/>
          </a:xfrm>
          <a:prstGeom prst="rect">
            <a:avLst/>
          </a:prstGeom>
        </p:spPr>
      </p:pic>
      <p:pic>
        <p:nvPicPr>
          <p:cNvPr id="7" name="Picture 6" descr="A person reading a book&#10;&#10;AI-generated content may be incorrect.">
            <a:extLst>
              <a:ext uri="{FF2B5EF4-FFF2-40B4-BE49-F238E27FC236}">
                <a16:creationId xmlns:a16="http://schemas.microsoft.com/office/drawing/2014/main" id="{5111E448-36E5-09A0-117F-74BF416DAF5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326" y="2883537"/>
            <a:ext cx="1384300" cy="1282700"/>
          </a:xfrm>
          <a:prstGeom prst="rect">
            <a:avLst/>
          </a:prstGeom>
        </p:spPr>
      </p:pic>
      <p:pic>
        <p:nvPicPr>
          <p:cNvPr id="9" name="Picture 8" descr="A cartoon of a child swimming in water&#10;&#10;AI-generated content may be incorrect.">
            <a:extLst>
              <a:ext uri="{FF2B5EF4-FFF2-40B4-BE49-F238E27FC236}">
                <a16:creationId xmlns:a16="http://schemas.microsoft.com/office/drawing/2014/main" id="{85E6C611-485F-AFEC-3EB4-BB975281565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652" y="4206270"/>
            <a:ext cx="1569974" cy="1236949"/>
          </a:xfrm>
          <a:prstGeom prst="rect">
            <a:avLst/>
          </a:prstGeom>
        </p:spPr>
      </p:pic>
      <p:pic>
        <p:nvPicPr>
          <p:cNvPr id="10" name="Graphic 13" descr="Badge Tick1 with solid fill">
            <a:extLst>
              <a:ext uri="{FF2B5EF4-FFF2-40B4-BE49-F238E27FC236}">
                <a16:creationId xmlns:a16="http://schemas.microsoft.com/office/drawing/2014/main" id="{7A6CA1AC-7070-97AE-149F-7FFBB20BED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987872" y="4587983"/>
            <a:ext cx="857448" cy="855235"/>
          </a:xfrm>
          <a:prstGeom prst="rect">
            <a:avLst/>
          </a:prstGeom>
        </p:spPr>
      </p:pic>
      <p:pic>
        <p:nvPicPr>
          <p:cNvPr id="12" name="Picture 11" descr="A paint palette and a paint brush&#10;&#10;AI-generated content may be incorrect.">
            <a:extLst>
              <a:ext uri="{FF2B5EF4-FFF2-40B4-BE49-F238E27FC236}">
                <a16:creationId xmlns:a16="http://schemas.microsoft.com/office/drawing/2014/main" id="{87F5D834-A10F-BD5F-48C8-B86A710260D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3312" y="3029587"/>
            <a:ext cx="1257300" cy="990600"/>
          </a:xfrm>
          <a:prstGeom prst="rect">
            <a:avLst/>
          </a:prstGeom>
        </p:spPr>
      </p:pic>
      <p:pic>
        <p:nvPicPr>
          <p:cNvPr id="13" name="Graphic 13" descr="Badge Tick1 with solid fill">
            <a:extLst>
              <a:ext uri="{FF2B5EF4-FFF2-40B4-BE49-F238E27FC236}">
                <a16:creationId xmlns:a16="http://schemas.microsoft.com/office/drawing/2014/main" id="{177ADB5B-6EC7-AFC3-275A-DA7B6D5B56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88650" y="3124824"/>
            <a:ext cx="857448" cy="855235"/>
          </a:xfrm>
          <a:prstGeom prst="rect">
            <a:avLst/>
          </a:prstGeom>
        </p:spPr>
      </p:pic>
      <p:pic>
        <p:nvPicPr>
          <p:cNvPr id="15" name="Picture 14" descr="A group of black musical notes&#10;&#10;AI-generated content may be incorrect.">
            <a:extLst>
              <a:ext uri="{FF2B5EF4-FFF2-40B4-BE49-F238E27FC236}">
                <a16:creationId xmlns:a16="http://schemas.microsoft.com/office/drawing/2014/main" id="{65840EF4-89D9-3B19-24B5-3E1EA61ECBD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3935" y="4307594"/>
            <a:ext cx="997313" cy="1221709"/>
          </a:xfrm>
          <a:prstGeom prst="rect">
            <a:avLst/>
          </a:prstGeom>
        </p:spPr>
      </p:pic>
      <p:pic>
        <p:nvPicPr>
          <p:cNvPr id="16" name="Graphic 13" descr="Badge Tick1 with solid fill">
            <a:extLst>
              <a:ext uri="{FF2B5EF4-FFF2-40B4-BE49-F238E27FC236}">
                <a16:creationId xmlns:a16="http://schemas.microsoft.com/office/drawing/2014/main" id="{77ED816E-F9B9-9E43-CE90-274C8D3C2D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83953" y="4587982"/>
            <a:ext cx="857448" cy="855235"/>
          </a:xfrm>
          <a:prstGeom prst="rect">
            <a:avLst/>
          </a:prstGeom>
        </p:spPr>
      </p:pic>
      <p:pic>
        <p:nvPicPr>
          <p:cNvPr id="18" name="Picture 17" descr="A cartoon of a person with his arms crossed&#10;&#10;AI-generated content may be incorrect.">
            <a:extLst>
              <a:ext uri="{FF2B5EF4-FFF2-40B4-BE49-F238E27FC236}">
                <a16:creationId xmlns:a16="http://schemas.microsoft.com/office/drawing/2014/main" id="{4FF1A720-388B-E919-F61A-ABB0CBE7582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7284" y="2771405"/>
            <a:ext cx="1016000" cy="1371600"/>
          </a:xfrm>
          <a:prstGeom prst="rect">
            <a:avLst/>
          </a:prstGeom>
        </p:spPr>
      </p:pic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C86E42E0-2E06-675B-7583-F4C97D86B6DF}"/>
              </a:ext>
            </a:extLst>
          </p:cNvPr>
          <p:cNvSpPr txBox="1">
            <a:spLocks/>
          </p:cNvSpPr>
          <p:nvPr/>
        </p:nvSpPr>
        <p:spPr>
          <a:xfrm>
            <a:off x="7256772" y="412723"/>
            <a:ext cx="4200679" cy="1021622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Beth dydy e </a:t>
            </a:r>
            <a:r>
              <a:rPr lang="cy-GB" sz="2400" b="1" u="sng" dirty="0">
                <a:solidFill>
                  <a:srgbClr val="002060"/>
                </a:solidFill>
                <a:latin typeface="Aptos"/>
                <a:cs typeface="Arial"/>
              </a:rPr>
              <a:t>dd</a:t>
            </a: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im yn hoffi?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Dydy e </a:t>
            </a:r>
            <a:r>
              <a:rPr lang="cy-GB" sz="2400" b="1" u="sng" dirty="0">
                <a:solidFill>
                  <a:srgbClr val="002060"/>
                </a:solidFill>
                <a:latin typeface="Aptos"/>
                <a:cs typeface="Arial"/>
              </a:rPr>
              <a:t>dd</a:t>
            </a: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im yn hoffi ... . </a:t>
            </a:r>
            <a:endParaRPr lang="cy-GB" sz="2400" b="1" dirty="0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659E62A6-B4CA-420A-727B-656796F778B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59" r="6223"/>
          <a:stretch>
            <a:fillRect/>
          </a:stretch>
        </p:blipFill>
        <p:spPr>
          <a:xfrm>
            <a:off x="516348" y="1787962"/>
            <a:ext cx="1286256" cy="1055542"/>
          </a:xfrm>
          <a:prstGeom prst="rect">
            <a:avLst/>
          </a:prstGeom>
        </p:spPr>
      </p:pic>
      <p:pic>
        <p:nvPicPr>
          <p:cNvPr id="23" name="Graphic 13" descr="Badge Tick1 with solid fill">
            <a:extLst>
              <a:ext uri="{FF2B5EF4-FFF2-40B4-BE49-F238E27FC236}">
                <a16:creationId xmlns:a16="http://schemas.microsoft.com/office/drawing/2014/main" id="{9CE81B96-8F8E-EBF0-6EA9-C4AA12C9C3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961896" y="1800682"/>
            <a:ext cx="857448" cy="855235"/>
          </a:xfrm>
          <a:prstGeom prst="rect">
            <a:avLst/>
          </a:prstGeom>
        </p:spPr>
      </p:pic>
      <p:pic>
        <p:nvPicPr>
          <p:cNvPr id="27" name="Picture 26" descr="A black and white pictogram of a person riding a bicycle&#10;&#10;AI-generated content may be incorrect.">
            <a:extLst>
              <a:ext uri="{FF2B5EF4-FFF2-40B4-BE49-F238E27FC236}">
                <a16:creationId xmlns:a16="http://schemas.microsoft.com/office/drawing/2014/main" id="{19EF8A15-4CEB-4896-AF80-742972DF62E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7280" y="1674654"/>
            <a:ext cx="1161636" cy="1079500"/>
          </a:xfrm>
          <a:prstGeom prst="rect">
            <a:avLst/>
          </a:prstGeom>
        </p:spPr>
      </p:pic>
      <p:pic>
        <p:nvPicPr>
          <p:cNvPr id="28" name="Graphic 13" descr="Badge Tick1 with solid fill">
            <a:extLst>
              <a:ext uri="{FF2B5EF4-FFF2-40B4-BE49-F238E27FC236}">
                <a16:creationId xmlns:a16="http://schemas.microsoft.com/office/drawing/2014/main" id="{BDCC81FA-6FD0-D6E5-8842-5C5B520C13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97530" y="1786786"/>
            <a:ext cx="857448" cy="855235"/>
          </a:xfrm>
          <a:prstGeom prst="rect">
            <a:avLst/>
          </a:prstGeom>
        </p:spPr>
      </p:pic>
      <p:pic>
        <p:nvPicPr>
          <p:cNvPr id="30" name="Picture 29" descr="A silhouette of a person dancing&#10;&#10;AI-generated content may be incorrect.">
            <a:extLst>
              <a:ext uri="{FF2B5EF4-FFF2-40B4-BE49-F238E27FC236}">
                <a16:creationId xmlns:a16="http://schemas.microsoft.com/office/drawing/2014/main" id="{A9E739F7-CCA4-8B82-5AF4-7A7CA25DF26F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6634" y="4307594"/>
            <a:ext cx="1257300" cy="1346200"/>
          </a:xfrm>
          <a:prstGeom prst="rect">
            <a:avLst/>
          </a:prstGeom>
        </p:spPr>
      </p:pic>
      <p:pic>
        <p:nvPicPr>
          <p:cNvPr id="33" name="Picture 32" descr="A green broccoli plant&#10;&#10;AI-generated content may be incorrect.">
            <a:extLst>
              <a:ext uri="{FF2B5EF4-FFF2-40B4-BE49-F238E27FC236}">
                <a16:creationId xmlns:a16="http://schemas.microsoft.com/office/drawing/2014/main" id="{E8E6F40C-BC36-F838-5C61-540181BC6207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7967" y="1618699"/>
            <a:ext cx="806910" cy="930188"/>
          </a:xfrm>
          <a:prstGeom prst="rect">
            <a:avLst/>
          </a:prstGeom>
        </p:spPr>
      </p:pic>
      <p:pic>
        <p:nvPicPr>
          <p:cNvPr id="34" name="Graphic 12" descr="Badge Cross with solid fill">
            <a:extLst>
              <a:ext uri="{FF2B5EF4-FFF2-40B4-BE49-F238E27FC236}">
                <a16:creationId xmlns:a16="http://schemas.microsoft.com/office/drawing/2014/main" id="{85293127-7D13-61C7-887E-3B5F75FD92F9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8061050" y="1712140"/>
            <a:ext cx="850530" cy="855235"/>
          </a:xfrm>
          <a:prstGeom prst="rect">
            <a:avLst/>
          </a:prstGeom>
        </p:spPr>
      </p:pic>
      <p:pic>
        <p:nvPicPr>
          <p:cNvPr id="35" name="Graphic 12" descr="Badge Cross with solid fill">
            <a:extLst>
              <a:ext uri="{FF2B5EF4-FFF2-40B4-BE49-F238E27FC236}">
                <a16:creationId xmlns:a16="http://schemas.microsoft.com/office/drawing/2014/main" id="{D82377CA-ECAF-4298-97BD-560307631F13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8033518" y="3097269"/>
            <a:ext cx="850530" cy="855235"/>
          </a:xfrm>
          <a:prstGeom prst="rect">
            <a:avLst/>
          </a:prstGeom>
        </p:spPr>
      </p:pic>
      <p:pic>
        <p:nvPicPr>
          <p:cNvPr id="36" name="Graphic 12" descr="Badge Cross with solid fill">
            <a:extLst>
              <a:ext uri="{FF2B5EF4-FFF2-40B4-BE49-F238E27FC236}">
                <a16:creationId xmlns:a16="http://schemas.microsoft.com/office/drawing/2014/main" id="{D1364E6C-DDE5-281E-056F-334CE8404DF3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8080233" y="4587982"/>
            <a:ext cx="850530" cy="855235"/>
          </a:xfrm>
          <a:prstGeom prst="rect">
            <a:avLst/>
          </a:prstGeom>
        </p:spPr>
      </p:pic>
      <p:pic>
        <p:nvPicPr>
          <p:cNvPr id="38" name="Picture 37" descr="A cartoon of a jar of marmite&#10;&#10;AI-generated content may be incorrect.">
            <a:extLst>
              <a:ext uri="{FF2B5EF4-FFF2-40B4-BE49-F238E27FC236}">
                <a16:creationId xmlns:a16="http://schemas.microsoft.com/office/drawing/2014/main" id="{C564EAC3-2361-2A09-3613-6150073D9E60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59158" y="3124824"/>
            <a:ext cx="741891" cy="855236"/>
          </a:xfrm>
          <a:prstGeom prst="rect">
            <a:avLst/>
          </a:prstGeom>
        </p:spPr>
      </p:pic>
      <p:pic>
        <p:nvPicPr>
          <p:cNvPr id="39" name="Graphic 12" descr="Badge Cross with solid fill">
            <a:extLst>
              <a:ext uri="{FF2B5EF4-FFF2-40B4-BE49-F238E27FC236}">
                <a16:creationId xmlns:a16="http://schemas.microsoft.com/office/drawing/2014/main" id="{7EEA5108-B60E-E918-8A0D-C77873821926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0909758" y="1686138"/>
            <a:ext cx="850530" cy="855235"/>
          </a:xfrm>
          <a:prstGeom prst="rect">
            <a:avLst/>
          </a:prstGeom>
        </p:spPr>
      </p:pic>
      <p:pic>
        <p:nvPicPr>
          <p:cNvPr id="43" name="Picture 42" descr="A black text in a rectangle&#10;&#10;AI-generated content may be incorrect.">
            <a:extLst>
              <a:ext uri="{FF2B5EF4-FFF2-40B4-BE49-F238E27FC236}">
                <a16:creationId xmlns:a16="http://schemas.microsoft.com/office/drawing/2014/main" id="{4BF658F9-992E-AE3A-462C-41CB3E74B214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46411" y="4499131"/>
            <a:ext cx="1131651" cy="838634"/>
          </a:xfrm>
          <a:prstGeom prst="rect">
            <a:avLst/>
          </a:prstGeom>
        </p:spPr>
      </p:pic>
      <p:pic>
        <p:nvPicPr>
          <p:cNvPr id="44" name="Graphic 12" descr="Badge Cross with solid fill">
            <a:extLst>
              <a:ext uri="{FF2B5EF4-FFF2-40B4-BE49-F238E27FC236}">
                <a16:creationId xmlns:a16="http://schemas.microsoft.com/office/drawing/2014/main" id="{27A13CAD-C792-3F19-886A-EBEA866C5702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1032186" y="4587983"/>
            <a:ext cx="850530" cy="855235"/>
          </a:xfrm>
          <a:prstGeom prst="rect">
            <a:avLst/>
          </a:prstGeom>
        </p:spPr>
      </p:pic>
      <p:pic>
        <p:nvPicPr>
          <p:cNvPr id="46" name="Picture 45" descr="A cloud with raindrops&#10;&#10;AI-generated content may be incorrect.">
            <a:extLst>
              <a:ext uri="{FF2B5EF4-FFF2-40B4-BE49-F238E27FC236}">
                <a16:creationId xmlns:a16="http://schemas.microsoft.com/office/drawing/2014/main" id="{6208C54A-08A7-50FA-4F7D-5E2924575896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64289" y="1655151"/>
            <a:ext cx="909296" cy="838573"/>
          </a:xfrm>
          <a:prstGeom prst="rect">
            <a:avLst/>
          </a:prstGeom>
        </p:spPr>
      </p:pic>
      <p:pic>
        <p:nvPicPr>
          <p:cNvPr id="47" name="Graphic 12" descr="Badge Cross with solid fill">
            <a:extLst>
              <a:ext uri="{FF2B5EF4-FFF2-40B4-BE49-F238E27FC236}">
                <a16:creationId xmlns:a16="http://schemas.microsoft.com/office/drawing/2014/main" id="{3FFCF999-AA19-15E5-2E5E-31B1F4CBE19A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0994169" y="3221465"/>
            <a:ext cx="850530" cy="855235"/>
          </a:xfrm>
          <a:prstGeom prst="rect">
            <a:avLst/>
          </a:prstGeom>
        </p:spPr>
      </p:pic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45074EBE-169A-CFCF-F0D0-DD38A2B1CC1F}"/>
              </a:ext>
            </a:extLst>
          </p:cNvPr>
          <p:cNvCxnSpPr/>
          <p:nvPr/>
        </p:nvCxnSpPr>
        <p:spPr>
          <a:xfrm>
            <a:off x="6132576" y="0"/>
            <a:ext cx="0" cy="68580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2953392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E6359B-9E54-8D97-26CB-1F317C13F7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20006E5C-E949-AA68-7027-D5AAE8D44F8B}"/>
              </a:ext>
            </a:extLst>
          </p:cNvPr>
          <p:cNvSpPr txBox="1">
            <a:spLocks/>
          </p:cNvSpPr>
          <p:nvPr/>
        </p:nvSpPr>
        <p:spPr>
          <a:xfrm>
            <a:off x="880589" y="412723"/>
            <a:ext cx="4200679" cy="112347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Beth mae hi’n hoffi?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Mae hi’n hoffi ... </a:t>
            </a:r>
          </a:p>
        </p:txBody>
      </p:sp>
      <p:pic>
        <p:nvPicPr>
          <p:cNvPr id="3" name="Graphic 13" descr="Badge Tick1 with solid fill">
            <a:extLst>
              <a:ext uri="{FF2B5EF4-FFF2-40B4-BE49-F238E27FC236}">
                <a16:creationId xmlns:a16="http://schemas.microsoft.com/office/drawing/2014/main" id="{1A1B8A36-8C7B-922D-9344-AA87469E46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961896" y="3124825"/>
            <a:ext cx="857448" cy="855235"/>
          </a:xfrm>
          <a:prstGeom prst="rect">
            <a:avLst/>
          </a:prstGeom>
        </p:spPr>
      </p:pic>
      <p:pic>
        <p:nvPicPr>
          <p:cNvPr id="7" name="Picture 6" descr="A person reading a book&#10;&#10;AI-generated content may be incorrect.">
            <a:extLst>
              <a:ext uri="{FF2B5EF4-FFF2-40B4-BE49-F238E27FC236}">
                <a16:creationId xmlns:a16="http://schemas.microsoft.com/office/drawing/2014/main" id="{3F520230-5782-5AEB-0458-D64FEF09949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9218" y="4374249"/>
            <a:ext cx="1384300" cy="1282700"/>
          </a:xfrm>
          <a:prstGeom prst="rect">
            <a:avLst/>
          </a:prstGeom>
        </p:spPr>
      </p:pic>
      <p:pic>
        <p:nvPicPr>
          <p:cNvPr id="9" name="Picture 8" descr="A cartoon of a child swimming in water&#10;&#10;AI-generated content may be incorrect.">
            <a:extLst>
              <a:ext uri="{FF2B5EF4-FFF2-40B4-BE49-F238E27FC236}">
                <a16:creationId xmlns:a16="http://schemas.microsoft.com/office/drawing/2014/main" id="{D43E0696-D16D-9854-1A32-1CC6ACA8C1B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903"/>
          <a:stretch>
            <a:fillRect/>
          </a:stretch>
        </p:blipFill>
        <p:spPr>
          <a:xfrm>
            <a:off x="9339784" y="4292354"/>
            <a:ext cx="1414502" cy="1236949"/>
          </a:xfrm>
          <a:prstGeom prst="rect">
            <a:avLst/>
          </a:prstGeom>
        </p:spPr>
      </p:pic>
      <p:pic>
        <p:nvPicPr>
          <p:cNvPr id="10" name="Graphic 13" descr="Badge Tick1 with solid fill">
            <a:extLst>
              <a:ext uri="{FF2B5EF4-FFF2-40B4-BE49-F238E27FC236}">
                <a16:creationId xmlns:a16="http://schemas.microsoft.com/office/drawing/2014/main" id="{90E909B1-E0AD-1771-6C19-2F6A216191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987872" y="4587983"/>
            <a:ext cx="857448" cy="855235"/>
          </a:xfrm>
          <a:prstGeom prst="rect">
            <a:avLst/>
          </a:prstGeom>
        </p:spPr>
      </p:pic>
      <p:pic>
        <p:nvPicPr>
          <p:cNvPr id="12" name="Picture 11" descr="A paint palette and a paint brush&#10;&#10;AI-generated content may be incorrect.">
            <a:extLst>
              <a:ext uri="{FF2B5EF4-FFF2-40B4-BE49-F238E27FC236}">
                <a16:creationId xmlns:a16="http://schemas.microsoft.com/office/drawing/2014/main" id="{03B4AC71-64B7-E080-19B7-FCAD86DA1EF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986" y="1719103"/>
            <a:ext cx="1257300" cy="990600"/>
          </a:xfrm>
          <a:prstGeom prst="rect">
            <a:avLst/>
          </a:prstGeom>
        </p:spPr>
      </p:pic>
      <p:pic>
        <p:nvPicPr>
          <p:cNvPr id="13" name="Graphic 13" descr="Badge Tick1 with solid fill">
            <a:extLst>
              <a:ext uri="{FF2B5EF4-FFF2-40B4-BE49-F238E27FC236}">
                <a16:creationId xmlns:a16="http://schemas.microsoft.com/office/drawing/2014/main" id="{2418329D-12BE-0E82-BBD1-4A67FB21B1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88650" y="3124824"/>
            <a:ext cx="857448" cy="855235"/>
          </a:xfrm>
          <a:prstGeom prst="rect">
            <a:avLst/>
          </a:prstGeom>
        </p:spPr>
      </p:pic>
      <p:pic>
        <p:nvPicPr>
          <p:cNvPr id="16" name="Graphic 13" descr="Badge Tick1 with solid fill">
            <a:extLst>
              <a:ext uri="{FF2B5EF4-FFF2-40B4-BE49-F238E27FC236}">
                <a16:creationId xmlns:a16="http://schemas.microsoft.com/office/drawing/2014/main" id="{37798806-EED1-E621-05E8-8B2E6B4C2D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83953" y="4587982"/>
            <a:ext cx="857448" cy="855235"/>
          </a:xfrm>
          <a:prstGeom prst="rect">
            <a:avLst/>
          </a:prstGeom>
        </p:spPr>
      </p:pic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D12C669C-2941-14C6-9379-C781910CDE70}"/>
              </a:ext>
            </a:extLst>
          </p:cNvPr>
          <p:cNvSpPr txBox="1">
            <a:spLocks/>
          </p:cNvSpPr>
          <p:nvPr/>
        </p:nvSpPr>
        <p:spPr>
          <a:xfrm>
            <a:off x="7256772" y="412723"/>
            <a:ext cx="4200679" cy="1021622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Beth dydy hi </a:t>
            </a:r>
            <a:r>
              <a:rPr lang="cy-GB" sz="2400" b="1" u="sng" dirty="0">
                <a:solidFill>
                  <a:srgbClr val="002060"/>
                </a:solidFill>
                <a:latin typeface="Aptos"/>
                <a:cs typeface="Arial"/>
              </a:rPr>
              <a:t>dd</a:t>
            </a: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im yn hoffi?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Dydy hi </a:t>
            </a:r>
            <a:r>
              <a:rPr lang="cy-GB" sz="2400" b="1" u="sng" dirty="0">
                <a:solidFill>
                  <a:srgbClr val="002060"/>
                </a:solidFill>
                <a:latin typeface="Aptos"/>
                <a:cs typeface="Arial"/>
              </a:rPr>
              <a:t>dd</a:t>
            </a: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im yn hoffi ... . </a:t>
            </a:r>
            <a:endParaRPr lang="cy-GB" sz="2400" b="1" dirty="0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4E77A970-0534-653D-083D-EAAFF45DFE1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59" r="6223"/>
          <a:stretch>
            <a:fillRect/>
          </a:stretch>
        </p:blipFill>
        <p:spPr>
          <a:xfrm>
            <a:off x="9392800" y="1738036"/>
            <a:ext cx="1286256" cy="1055542"/>
          </a:xfrm>
          <a:prstGeom prst="rect">
            <a:avLst/>
          </a:prstGeom>
        </p:spPr>
      </p:pic>
      <p:pic>
        <p:nvPicPr>
          <p:cNvPr id="23" name="Graphic 13" descr="Badge Tick1 with solid fill">
            <a:extLst>
              <a:ext uri="{FF2B5EF4-FFF2-40B4-BE49-F238E27FC236}">
                <a16:creationId xmlns:a16="http://schemas.microsoft.com/office/drawing/2014/main" id="{70B3BD99-002D-8B9C-2EAF-9ED76271BF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961896" y="1800682"/>
            <a:ext cx="857448" cy="855235"/>
          </a:xfrm>
          <a:prstGeom prst="rect">
            <a:avLst/>
          </a:prstGeom>
        </p:spPr>
      </p:pic>
      <p:pic>
        <p:nvPicPr>
          <p:cNvPr id="27" name="Picture 26" descr="A black and white pictogram of a person riding a bicycle&#10;&#10;AI-generated content may be incorrect.">
            <a:extLst>
              <a:ext uri="{FF2B5EF4-FFF2-40B4-BE49-F238E27FC236}">
                <a16:creationId xmlns:a16="http://schemas.microsoft.com/office/drawing/2014/main" id="{C4AF0CE0-FEFB-8BDA-E05E-A7120A570CC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3218" y="3012691"/>
            <a:ext cx="1161636" cy="1079500"/>
          </a:xfrm>
          <a:prstGeom prst="rect">
            <a:avLst/>
          </a:prstGeom>
        </p:spPr>
      </p:pic>
      <p:pic>
        <p:nvPicPr>
          <p:cNvPr id="28" name="Graphic 13" descr="Badge Tick1 with solid fill">
            <a:extLst>
              <a:ext uri="{FF2B5EF4-FFF2-40B4-BE49-F238E27FC236}">
                <a16:creationId xmlns:a16="http://schemas.microsoft.com/office/drawing/2014/main" id="{890F284D-72EA-CED0-30C9-E280E94403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97530" y="1786786"/>
            <a:ext cx="857448" cy="855235"/>
          </a:xfrm>
          <a:prstGeom prst="rect">
            <a:avLst/>
          </a:prstGeom>
        </p:spPr>
      </p:pic>
      <p:pic>
        <p:nvPicPr>
          <p:cNvPr id="34" name="Graphic 12" descr="Badge Cross with solid fill">
            <a:extLst>
              <a:ext uri="{FF2B5EF4-FFF2-40B4-BE49-F238E27FC236}">
                <a16:creationId xmlns:a16="http://schemas.microsoft.com/office/drawing/2014/main" id="{25DCC9BE-D75F-800D-0ECC-422599A751C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061050" y="1712140"/>
            <a:ext cx="850530" cy="855235"/>
          </a:xfrm>
          <a:prstGeom prst="rect">
            <a:avLst/>
          </a:prstGeom>
        </p:spPr>
      </p:pic>
      <p:pic>
        <p:nvPicPr>
          <p:cNvPr id="35" name="Graphic 12" descr="Badge Cross with solid fill">
            <a:extLst>
              <a:ext uri="{FF2B5EF4-FFF2-40B4-BE49-F238E27FC236}">
                <a16:creationId xmlns:a16="http://schemas.microsoft.com/office/drawing/2014/main" id="{90FEE387-A5C5-19F6-CC16-70C2592352D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033518" y="3097269"/>
            <a:ext cx="850530" cy="855235"/>
          </a:xfrm>
          <a:prstGeom prst="rect">
            <a:avLst/>
          </a:prstGeom>
        </p:spPr>
      </p:pic>
      <p:pic>
        <p:nvPicPr>
          <p:cNvPr id="36" name="Graphic 12" descr="Badge Cross with solid fill">
            <a:extLst>
              <a:ext uri="{FF2B5EF4-FFF2-40B4-BE49-F238E27FC236}">
                <a16:creationId xmlns:a16="http://schemas.microsoft.com/office/drawing/2014/main" id="{56A67DB1-195A-D577-D2E8-F66A61EDA7F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080233" y="4587982"/>
            <a:ext cx="850530" cy="855235"/>
          </a:xfrm>
          <a:prstGeom prst="rect">
            <a:avLst/>
          </a:prstGeom>
        </p:spPr>
      </p:pic>
      <p:pic>
        <p:nvPicPr>
          <p:cNvPr id="39" name="Graphic 12" descr="Badge Cross with solid fill">
            <a:extLst>
              <a:ext uri="{FF2B5EF4-FFF2-40B4-BE49-F238E27FC236}">
                <a16:creationId xmlns:a16="http://schemas.microsoft.com/office/drawing/2014/main" id="{25D38F82-DC6E-7869-4C53-010231C4FEC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0909758" y="1686138"/>
            <a:ext cx="850530" cy="855235"/>
          </a:xfrm>
          <a:prstGeom prst="rect">
            <a:avLst/>
          </a:prstGeom>
        </p:spPr>
      </p:pic>
      <p:pic>
        <p:nvPicPr>
          <p:cNvPr id="44" name="Graphic 12" descr="Badge Cross with solid fill">
            <a:extLst>
              <a:ext uri="{FF2B5EF4-FFF2-40B4-BE49-F238E27FC236}">
                <a16:creationId xmlns:a16="http://schemas.microsoft.com/office/drawing/2014/main" id="{EE204114-0B21-D7CC-B326-04B5927EDB6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0909758" y="4588441"/>
            <a:ext cx="850530" cy="855235"/>
          </a:xfrm>
          <a:prstGeom prst="rect">
            <a:avLst/>
          </a:prstGeom>
        </p:spPr>
      </p:pic>
      <p:pic>
        <p:nvPicPr>
          <p:cNvPr id="47" name="Graphic 12" descr="Badge Cross with solid fill">
            <a:extLst>
              <a:ext uri="{FF2B5EF4-FFF2-40B4-BE49-F238E27FC236}">
                <a16:creationId xmlns:a16="http://schemas.microsoft.com/office/drawing/2014/main" id="{39DD2122-B6D9-19ED-0A70-3B306EF2F97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0909758" y="3137060"/>
            <a:ext cx="850530" cy="855235"/>
          </a:xfrm>
          <a:prstGeom prst="rect">
            <a:avLst/>
          </a:prstGeom>
        </p:spPr>
      </p:pic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FA24A41F-9CDC-60F5-8F27-C1A6F5FCF546}"/>
              </a:ext>
            </a:extLst>
          </p:cNvPr>
          <p:cNvCxnSpPr/>
          <p:nvPr/>
        </p:nvCxnSpPr>
        <p:spPr>
          <a:xfrm>
            <a:off x="6132576" y="0"/>
            <a:ext cx="0" cy="68580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B566DD17-5F97-0B44-8E50-6700B9A1A791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3434" y="1739478"/>
            <a:ext cx="1143000" cy="10541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1A56FAB-10D9-6236-B106-08EC6A906577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286" y="4587982"/>
            <a:ext cx="1028700" cy="10541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2901899-74BD-67AC-3F94-6CB43A47BF9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1154" y="1563717"/>
            <a:ext cx="838200" cy="1092200"/>
          </a:xfrm>
          <a:prstGeom prst="rect">
            <a:avLst/>
          </a:prstGeom>
        </p:spPr>
      </p:pic>
      <p:pic>
        <p:nvPicPr>
          <p:cNvPr id="19" name="Picture 18" descr="A cloud and snowflakes&#10;&#10;AI-generated content may be incorrect.">
            <a:extLst>
              <a:ext uri="{FF2B5EF4-FFF2-40B4-BE49-F238E27FC236}">
                <a16:creationId xmlns:a16="http://schemas.microsoft.com/office/drawing/2014/main" id="{F189C852-AB33-1B94-547C-E401B16367B4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4843" y="4549882"/>
            <a:ext cx="1244600" cy="109220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D0A32311-A866-8539-D144-825B0AF3E197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712" y="2852898"/>
            <a:ext cx="1193800" cy="1295400"/>
          </a:xfrm>
          <a:prstGeom prst="rect">
            <a:avLst/>
          </a:prstGeom>
        </p:spPr>
      </p:pic>
      <p:pic>
        <p:nvPicPr>
          <p:cNvPr id="26" name="Picture 25" descr="A person climbing a rock wall&#10;&#10;AI-generated content may be incorrect.">
            <a:extLst>
              <a:ext uri="{FF2B5EF4-FFF2-40B4-BE49-F238E27FC236}">
                <a16:creationId xmlns:a16="http://schemas.microsoft.com/office/drawing/2014/main" id="{0E637165-C523-5743-1256-CF7336BF5B1A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3434" y="3039111"/>
            <a:ext cx="974856" cy="1265238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C0F83BE0-7488-2139-D291-060E99A348EE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52979" y="3237470"/>
            <a:ext cx="1210058" cy="715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5613251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C1F4291-F84A-2A63-1666-C7E53CB4FC46}"/>
              </a:ext>
            </a:extLst>
          </p:cNvPr>
          <p:cNvSpPr txBox="1"/>
          <p:nvPr/>
        </p:nvSpPr>
        <p:spPr>
          <a:xfrm>
            <a:off x="816409" y="1506121"/>
            <a:ext cx="4899803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800" dirty="0">
                <a:solidFill>
                  <a:srgbClr val="002060"/>
                </a:solidFill>
                <a:latin typeface="Aptos"/>
                <a:cs typeface="Segoe UI"/>
              </a:rPr>
              <a:t>Mae </a:t>
            </a:r>
            <a:r>
              <a:rPr lang="cy-GB" sz="2800" dirty="0" err="1">
                <a:solidFill>
                  <a:srgbClr val="002060"/>
                </a:solidFill>
                <a:latin typeface="Aptos"/>
                <a:cs typeface="Segoe UI"/>
              </a:rPr>
              <a:t>e'n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Segoe UI"/>
              </a:rPr>
              <a:t> hoffi ... </a:t>
            </a:r>
            <a:r>
              <a:rPr lang="en-US" sz="2800" dirty="0">
                <a:solidFill>
                  <a:srgbClr val="002060"/>
                </a:solidFill>
                <a:latin typeface="Aptos"/>
                <a:cs typeface="Segoe UI"/>
              </a:rPr>
              <a:t>​</a:t>
            </a:r>
            <a:r>
              <a:rPr lang="en-US" sz="2800" b="1" dirty="0" err="1">
                <a:solidFill>
                  <a:srgbClr val="002060"/>
                </a:solidFill>
                <a:latin typeface="Aptos"/>
                <a:cs typeface="Segoe UI"/>
              </a:rPr>
              <a:t>achos</a:t>
            </a:r>
            <a:r>
              <a:rPr lang="en-US" sz="2800" dirty="0">
                <a:solidFill>
                  <a:srgbClr val="002060"/>
                </a:solidFill>
                <a:latin typeface="Aptos"/>
                <a:cs typeface="Segoe UI"/>
              </a:rPr>
              <a:t>...</a:t>
            </a:r>
          </a:p>
          <a:p>
            <a:endParaRPr lang="cy-GB" sz="2800" dirty="0">
              <a:solidFill>
                <a:srgbClr val="002060"/>
              </a:solidFill>
              <a:latin typeface="Aptos"/>
              <a:cs typeface="Segoe UI"/>
            </a:endParaRPr>
          </a:p>
          <a:p>
            <a:r>
              <a:rPr lang="cy-GB" sz="2800" dirty="0">
                <a:solidFill>
                  <a:srgbClr val="002060"/>
                </a:solidFill>
                <a:latin typeface="Aptos"/>
                <a:cs typeface="Segoe UI"/>
              </a:rPr>
              <a:t>Mae hi’n hoffi ... </a:t>
            </a:r>
            <a:r>
              <a:rPr lang="en-US" sz="2800" dirty="0">
                <a:solidFill>
                  <a:srgbClr val="002060"/>
                </a:solidFill>
                <a:latin typeface="Aptos"/>
                <a:cs typeface="Segoe UI"/>
              </a:rPr>
              <a:t>​</a:t>
            </a:r>
            <a:r>
              <a:rPr lang="en-US" sz="2800" b="1" dirty="0" err="1">
                <a:solidFill>
                  <a:srgbClr val="002060"/>
                </a:solidFill>
                <a:latin typeface="Aptos"/>
                <a:cs typeface="Segoe UI"/>
              </a:rPr>
              <a:t>achos</a:t>
            </a:r>
            <a:r>
              <a:rPr lang="en-US" sz="2800" dirty="0">
                <a:solidFill>
                  <a:srgbClr val="002060"/>
                </a:solidFill>
                <a:latin typeface="Aptos"/>
                <a:cs typeface="Segoe UI"/>
              </a:rPr>
              <a:t>...</a:t>
            </a:r>
            <a:endParaRPr lang="en-US"/>
          </a:p>
        </p:txBody>
      </p:sp>
      <p:pic>
        <p:nvPicPr>
          <p:cNvPr id="6" name="Graphic 13" descr="Badge Tick1 with solid fill">
            <a:extLst>
              <a:ext uri="{FF2B5EF4-FFF2-40B4-BE49-F238E27FC236}">
                <a16:creationId xmlns:a16="http://schemas.microsoft.com/office/drawing/2014/main" id="{5A91C9FD-3AF0-BDD7-AE00-F42862800E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041666" y="3038813"/>
            <a:ext cx="2442962" cy="243383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05B9960-194F-93FB-F74A-3081EA1EC09D}"/>
              </a:ext>
            </a:extLst>
          </p:cNvPr>
          <p:cNvSpPr txBox="1"/>
          <p:nvPr/>
        </p:nvSpPr>
        <p:spPr>
          <a:xfrm>
            <a:off x="4645145" y="188982"/>
            <a:ext cx="2778028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Pam?!</a:t>
            </a:r>
          </a:p>
        </p:txBody>
      </p:sp>
      <p:pic>
        <p:nvPicPr>
          <p:cNvPr id="1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481D14DE-5143-0A69-A50F-766AB41F2F8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E7D4856-A148-073E-F5D7-AE1EEF4966E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2923881"/>
              </p:ext>
            </p:extLst>
          </p:nvPr>
        </p:nvGraphicFramePr>
        <p:xfrm>
          <a:off x="6034159" y="1589356"/>
          <a:ext cx="4984503" cy="270604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984503">
                  <a:extLst>
                    <a:ext uri="{9D8B030D-6E8A-4147-A177-3AD203B41FA5}">
                      <a16:colId xmlns:a16="http://schemas.microsoft.com/office/drawing/2014/main" val="238830166"/>
                    </a:ext>
                  </a:extLst>
                </a:gridCol>
              </a:tblGrid>
              <a:tr h="605832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mae'n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hwyl.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3280508"/>
                  </a:ext>
                </a:extLst>
              </a:tr>
              <a:tr h="525054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mae'n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u="sng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dd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iddorol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.</a:t>
                      </a:r>
                      <a:endParaRPr lang="en-US" sz="2800" b="0" i="0" dirty="0">
                        <a:solidFill>
                          <a:srgbClr val="002060"/>
                        </a:solidFill>
                        <a:effectLst/>
                        <a:highlight>
                          <a:srgbClr val="FFFFFF"/>
                        </a:highlight>
                        <a:latin typeface="Aptos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4059497"/>
                  </a:ext>
                </a:extLst>
              </a:tr>
              <a:tr h="525054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mae'n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u="sng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f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endigedig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.</a:t>
                      </a:r>
                      <a:endParaRPr lang="en-US" sz="2800" b="0" i="0" dirty="0">
                        <a:solidFill>
                          <a:srgbClr val="002060"/>
                        </a:solidFill>
                        <a:effectLst/>
                        <a:highlight>
                          <a:srgbClr val="FFFFFF"/>
                        </a:highlight>
                        <a:latin typeface="Aptos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1979760"/>
                  </a:ext>
                </a:extLst>
              </a:tr>
              <a:tr h="5250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+mn-lt"/>
                        </a:rPr>
                        <a:t>mae’n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+mn-lt"/>
                        </a:rPr>
                        <a:t> </a:t>
                      </a:r>
                      <a:r>
                        <a:rPr lang="en-US" sz="2800" b="1" i="0" u="sng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+mn-lt"/>
                        </a:rPr>
                        <a:t>g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+mn-lt"/>
                        </a:rPr>
                        <a:t>yffrous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+mn-lt"/>
                        </a:rPr>
                        <a:t>.</a:t>
                      </a:r>
                      <a:endParaRPr lang="en-US" sz="2800" b="0" i="0" dirty="0">
                        <a:solidFill>
                          <a:srgbClr val="002060"/>
                        </a:solidFill>
                        <a:effectLst/>
                        <a:highlight>
                          <a:srgbClr val="FFFFFF"/>
                        </a:highlight>
                        <a:latin typeface="+mn-lt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0176010"/>
                  </a:ext>
                </a:extLst>
              </a:tr>
              <a:tr h="525054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dw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i'n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hoffi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cadw'n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heini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.</a:t>
                      </a:r>
                      <a:endParaRPr lang="en-US" sz="2800" b="0" i="0" dirty="0">
                        <a:solidFill>
                          <a:srgbClr val="002060"/>
                        </a:solidFill>
                        <a:effectLst/>
                        <a:highlight>
                          <a:srgbClr val="FFFFFF"/>
                        </a:highlight>
                        <a:latin typeface="Aptos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304941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47667857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B05B9960-194F-93FB-F74A-3081EA1EC09D}"/>
              </a:ext>
            </a:extLst>
          </p:cNvPr>
          <p:cNvSpPr txBox="1"/>
          <p:nvPr/>
        </p:nvSpPr>
        <p:spPr>
          <a:xfrm>
            <a:off x="4645145" y="188982"/>
            <a:ext cx="2778028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Pam?!</a:t>
            </a:r>
          </a:p>
        </p:txBody>
      </p:sp>
      <p:pic>
        <p:nvPicPr>
          <p:cNvPr id="1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481D14DE-5143-0A69-A50F-766AB41F2F8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Graphic 12" descr="Badge Cross with solid fill">
            <a:extLst>
              <a:ext uri="{FF2B5EF4-FFF2-40B4-BE49-F238E27FC236}">
                <a16:creationId xmlns:a16="http://schemas.microsoft.com/office/drawing/2014/main" id="{DA1776CE-EE22-3C5A-14EA-87C58AEFE85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166753" y="3108335"/>
            <a:ext cx="2474902" cy="2488591"/>
          </a:xfrm>
          <a:prstGeom prst="rect">
            <a:avLst/>
          </a:prstGeom>
        </p:spPr>
      </p:pic>
      <p:sp>
        <p:nvSpPr>
          <p:cNvPr id="3" name="TextBox 4">
            <a:extLst>
              <a:ext uri="{FF2B5EF4-FFF2-40B4-BE49-F238E27FC236}">
                <a16:creationId xmlns:a16="http://schemas.microsoft.com/office/drawing/2014/main" id="{7C1F4291-F84A-2A63-1666-C7E53CB4FC46}"/>
              </a:ext>
            </a:extLst>
          </p:cNvPr>
          <p:cNvSpPr txBox="1"/>
          <p:nvPr/>
        </p:nvSpPr>
        <p:spPr>
          <a:xfrm>
            <a:off x="486774" y="1508851"/>
            <a:ext cx="5316746" cy="1384995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2800" dirty="0">
                <a:solidFill>
                  <a:srgbClr val="002060"/>
                </a:solidFill>
                <a:latin typeface="Aptos"/>
                <a:cs typeface="Segoe UI"/>
              </a:rPr>
              <a:t>Dydy e ddim yn hoffi ... </a:t>
            </a:r>
            <a:r>
              <a:rPr lang="en-US" sz="2800" dirty="0">
                <a:solidFill>
                  <a:srgbClr val="002060"/>
                </a:solidFill>
                <a:latin typeface="Aptos"/>
                <a:cs typeface="Segoe UI"/>
              </a:rPr>
              <a:t>​</a:t>
            </a:r>
            <a:r>
              <a:rPr lang="en-US" sz="2800" b="1" dirty="0" err="1">
                <a:solidFill>
                  <a:srgbClr val="002060"/>
                </a:solidFill>
                <a:latin typeface="Aptos"/>
                <a:cs typeface="Segoe UI"/>
              </a:rPr>
              <a:t>achos</a:t>
            </a:r>
            <a:r>
              <a:rPr lang="en-US" sz="2800" dirty="0">
                <a:solidFill>
                  <a:srgbClr val="002060"/>
                </a:solidFill>
                <a:latin typeface="Aptos"/>
                <a:cs typeface="Segoe UI"/>
              </a:rPr>
              <a:t>...</a:t>
            </a:r>
          </a:p>
          <a:p>
            <a:endParaRPr lang="cy-GB" sz="2800" dirty="0">
              <a:solidFill>
                <a:srgbClr val="002060"/>
              </a:solidFill>
              <a:latin typeface="Aptos"/>
              <a:cs typeface="Segoe UI"/>
            </a:endParaRPr>
          </a:p>
          <a:p>
            <a:r>
              <a:rPr lang="cy-GB" sz="2800" dirty="0">
                <a:solidFill>
                  <a:srgbClr val="002060"/>
                </a:solidFill>
                <a:latin typeface="Aptos"/>
                <a:cs typeface="Segoe UI"/>
              </a:rPr>
              <a:t>Dydy hi ddim yn hoffi ... </a:t>
            </a:r>
            <a:r>
              <a:rPr lang="en-US" sz="2800" dirty="0">
                <a:solidFill>
                  <a:srgbClr val="002060"/>
                </a:solidFill>
                <a:latin typeface="Aptos"/>
                <a:cs typeface="Segoe UI"/>
              </a:rPr>
              <a:t>​</a:t>
            </a:r>
            <a:r>
              <a:rPr lang="en-US" sz="2800" b="1" dirty="0" err="1">
                <a:solidFill>
                  <a:srgbClr val="002060"/>
                </a:solidFill>
                <a:latin typeface="Aptos"/>
                <a:cs typeface="Segoe UI"/>
              </a:rPr>
              <a:t>achos</a:t>
            </a:r>
            <a:r>
              <a:rPr lang="en-US" sz="2800" dirty="0">
                <a:solidFill>
                  <a:srgbClr val="002060"/>
                </a:solidFill>
                <a:latin typeface="Aptos"/>
                <a:cs typeface="Segoe UI"/>
              </a:rPr>
              <a:t>...</a:t>
            </a:r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45C18D6-A5D0-51F6-2F5E-DC6F0E2D483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9757278"/>
              </p:ext>
            </p:extLst>
          </p:nvPr>
        </p:nvGraphicFramePr>
        <p:xfrm>
          <a:off x="5942601" y="1626220"/>
          <a:ext cx="5762625" cy="30340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5762625">
                  <a:extLst>
                    <a:ext uri="{9D8B030D-6E8A-4147-A177-3AD203B41FA5}">
                      <a16:colId xmlns:a16="http://schemas.microsoft.com/office/drawing/2014/main" val="4113804634"/>
                    </a:ext>
                  </a:extLst>
                </a:gridCol>
              </a:tblGrid>
              <a:tr h="659780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mae’n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ofnadwy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.</a:t>
                      </a:r>
                    </a:p>
                  </a:txBody>
                  <a:tcPr>
                    <a:lnL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45129097"/>
                  </a:ext>
                </a:extLst>
              </a:tr>
              <a:tr h="659780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mae'n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ddiflas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 /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mae’n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rhy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ddiflas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.</a:t>
                      </a:r>
                    </a:p>
                  </a:txBody>
                  <a:tcPr>
                    <a:lnL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9006626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mae'n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anodd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 /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mae’n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rhy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anodd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.</a:t>
                      </a:r>
                    </a:p>
                  </a:txBody>
                  <a:tcPr>
                    <a:lnL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8123414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mae’n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rhy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heriol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.</a:t>
                      </a:r>
                    </a:p>
                  </a:txBody>
                  <a:tcPr>
                    <a:lnL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94626845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dw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i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ddim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yn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hoffi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cadw'n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heini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.</a:t>
                      </a:r>
                    </a:p>
                  </a:txBody>
                  <a:tcPr>
                    <a:lnL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29861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92843355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FF5592-241A-FB1A-A45A-17FEB0BF7A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E4C0AD-DBA3-DF5D-EAEE-0706C6649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6097" y="383605"/>
            <a:ext cx="6424309" cy="104520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y-GB" sz="3200" b="1" dirty="0">
                <a:solidFill>
                  <a:schemeClr val="bg1"/>
                </a:solidFill>
                <a:latin typeface="Aptos"/>
                <a:cs typeface="Arial"/>
              </a:rPr>
              <a:t>Mae hi’n hoffi ... achos...</a:t>
            </a:r>
            <a:br>
              <a:rPr lang="cy-GB" sz="3200" b="1" dirty="0">
                <a:solidFill>
                  <a:schemeClr val="bg1"/>
                </a:solidFill>
                <a:latin typeface="Aptos"/>
                <a:cs typeface="Arial"/>
              </a:rPr>
            </a:br>
            <a:r>
              <a:rPr lang="cy-GB" sz="3200" b="1" dirty="0">
                <a:solidFill>
                  <a:schemeClr val="bg1"/>
                </a:solidFill>
                <a:latin typeface="Aptos"/>
                <a:cs typeface="Arial"/>
              </a:rPr>
              <a:t>Dydy hi ddim yn hoffi ... achos...</a:t>
            </a:r>
            <a:endParaRPr lang="cy-GB" sz="3200" b="1" i="1" dirty="0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5749F7FD-CCDE-24D5-6195-0D0E2DA01CB9}"/>
              </a:ext>
            </a:extLst>
          </p:cNvPr>
          <p:cNvGraphicFramePr>
            <a:graphicFrameLocks noGrp="1"/>
          </p:cNvGraphicFramePr>
          <p:nvPr/>
        </p:nvGraphicFramePr>
        <p:xfrm>
          <a:off x="297883" y="1921913"/>
          <a:ext cx="11700528" cy="35931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9710">
                  <a:extLst>
                    <a:ext uri="{9D8B030D-6E8A-4147-A177-3AD203B41FA5}">
                      <a16:colId xmlns:a16="http://schemas.microsoft.com/office/drawing/2014/main" val="2645686407"/>
                    </a:ext>
                  </a:extLst>
                </a:gridCol>
                <a:gridCol w="1828093">
                  <a:extLst>
                    <a:ext uri="{9D8B030D-6E8A-4147-A177-3AD203B41FA5}">
                      <a16:colId xmlns:a16="http://schemas.microsoft.com/office/drawing/2014/main" val="42755735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3833699527"/>
                    </a:ext>
                  </a:extLst>
                </a:gridCol>
                <a:gridCol w="1767017">
                  <a:extLst>
                    <a:ext uri="{9D8B030D-6E8A-4147-A177-3AD203B41FA5}">
                      <a16:colId xmlns:a16="http://schemas.microsoft.com/office/drawing/2014/main" val="2919885620"/>
                    </a:ext>
                  </a:extLst>
                </a:gridCol>
                <a:gridCol w="1883898">
                  <a:extLst>
                    <a:ext uri="{9D8B030D-6E8A-4147-A177-3AD203B41FA5}">
                      <a16:colId xmlns:a16="http://schemas.microsoft.com/office/drawing/2014/main" val="1600036411"/>
                    </a:ext>
                  </a:extLst>
                </a:gridCol>
                <a:gridCol w="1671505">
                  <a:extLst>
                    <a:ext uri="{9D8B030D-6E8A-4147-A177-3AD203B41FA5}">
                      <a16:colId xmlns:a16="http://schemas.microsoft.com/office/drawing/2014/main" val="3265895904"/>
                    </a:ext>
                  </a:extLst>
                </a:gridCol>
                <a:gridCol w="1671505">
                  <a:extLst>
                    <a:ext uri="{9D8B030D-6E8A-4147-A177-3AD203B41FA5}">
                      <a16:colId xmlns:a16="http://schemas.microsoft.com/office/drawing/2014/main" val="2540364519"/>
                    </a:ext>
                  </a:extLst>
                </a:gridCol>
              </a:tblGrid>
              <a:tr h="697513"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Pwy </a:t>
                      </a:r>
                    </a:p>
                    <a:p>
                      <a:pPr algn="ctr"/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wyt ti?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Mathemateg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Gwyddoniaeth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Hanes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Daearyddiaeth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Addysg gorfforol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Celf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4340454"/>
                  </a:ext>
                </a:extLst>
              </a:tr>
              <a:tr h="576206">
                <a:tc>
                  <a:txBody>
                    <a:bodyPr/>
                    <a:lstStyle/>
                    <a:p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1.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57126909"/>
                  </a:ext>
                </a:extLst>
              </a:tr>
              <a:tr h="576206">
                <a:tc>
                  <a:txBody>
                    <a:bodyPr/>
                    <a:lstStyle/>
                    <a:p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2.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51099120"/>
                  </a:ext>
                </a:extLst>
              </a:tr>
              <a:tr h="576206">
                <a:tc>
                  <a:txBody>
                    <a:bodyPr/>
                    <a:lstStyle/>
                    <a:p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3.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0235207"/>
                  </a:ext>
                </a:extLst>
              </a:tr>
              <a:tr h="576206">
                <a:tc>
                  <a:txBody>
                    <a:bodyPr/>
                    <a:lstStyle/>
                    <a:p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4.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58257523"/>
                  </a:ext>
                </a:extLst>
              </a:tr>
              <a:tr h="576206">
                <a:tc>
                  <a:txBody>
                    <a:bodyPr/>
                    <a:lstStyle/>
                    <a:p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5.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9166525"/>
                  </a:ext>
                </a:extLst>
              </a:tr>
            </a:tbl>
          </a:graphicData>
        </a:graphic>
      </p:graphicFrame>
      <p:pic>
        <p:nvPicPr>
          <p:cNvPr id="6" name="Picture 5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994C6CF8-04D8-C382-A21D-684EF3BA736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Graphic 13" descr="Badge Tick1 with solid fill">
            <a:extLst>
              <a:ext uri="{FF2B5EF4-FFF2-40B4-BE49-F238E27FC236}">
                <a16:creationId xmlns:a16="http://schemas.microsoft.com/office/drawing/2014/main" id="{3B625976-BEBE-453D-45DE-642B8E541D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97883" y="383605"/>
            <a:ext cx="1039452" cy="1035569"/>
          </a:xfrm>
          <a:prstGeom prst="rect">
            <a:avLst/>
          </a:prstGeom>
        </p:spPr>
      </p:pic>
      <p:pic>
        <p:nvPicPr>
          <p:cNvPr id="5" name="Graphic 12" descr="Badge Cross with solid fill">
            <a:extLst>
              <a:ext uri="{FF2B5EF4-FFF2-40B4-BE49-F238E27FC236}">
                <a16:creationId xmlns:a16="http://schemas.microsoft.com/office/drawing/2014/main" id="{40070D5F-A341-7B62-2699-F4B1240C2F5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245786" y="383605"/>
            <a:ext cx="1039453" cy="1045202"/>
          </a:xfrm>
          <a:prstGeom prst="rect">
            <a:avLst/>
          </a:prstGeom>
        </p:spPr>
      </p:pic>
      <p:sp>
        <p:nvSpPr>
          <p:cNvPr id="7" name="Oval Callout 6">
            <a:extLst>
              <a:ext uri="{FF2B5EF4-FFF2-40B4-BE49-F238E27FC236}">
                <a16:creationId xmlns:a16="http://schemas.microsoft.com/office/drawing/2014/main" id="{BFD5FFCF-361D-3C7D-9234-C19A179B03FF}"/>
              </a:ext>
            </a:extLst>
          </p:cNvPr>
          <p:cNvSpPr/>
          <p:nvPr/>
        </p:nvSpPr>
        <p:spPr>
          <a:xfrm>
            <a:off x="9811265" y="383605"/>
            <a:ext cx="1532238" cy="1045202"/>
          </a:xfrm>
          <a:prstGeom prst="wedgeEllipseCallout">
            <a:avLst>
              <a:gd name="adj1" fmla="val -40994"/>
              <a:gd name="adj2" fmla="val 50678"/>
            </a:avLst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2800" dirty="0"/>
              <a:t>Pam?</a:t>
            </a:r>
          </a:p>
        </p:txBody>
      </p:sp>
    </p:spTree>
    <p:extLst>
      <p:ext uri="{BB962C8B-B14F-4D97-AF65-F5344CB8AC3E}">
        <p14:creationId xmlns:p14="http://schemas.microsoft.com/office/powerpoint/2010/main" val="1573365760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3A552-34DD-0D46-B527-AE75876ADC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4080" y="183784"/>
            <a:ext cx="8318997" cy="951264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y-GB" sz="4000" b="1" dirty="0">
                <a:solidFill>
                  <a:schemeClr val="bg1"/>
                </a:solidFill>
                <a:latin typeface="Aptos"/>
                <a:cs typeface="Arial"/>
              </a:rPr>
              <a:t>Pwy ydy hi?  Beth mae hi’n hoffi?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415BA84-A181-054C-8BCF-66709681FD50}"/>
              </a:ext>
            </a:extLst>
          </p:cNvPr>
          <p:cNvSpPr txBox="1"/>
          <p:nvPr/>
        </p:nvSpPr>
        <p:spPr>
          <a:xfrm>
            <a:off x="5899112" y="2335904"/>
            <a:ext cx="4827128" cy="1938992"/>
          </a:xfrm>
          <a:prstGeom prst="rect">
            <a:avLst/>
          </a:prstGeom>
          <a:noFill/>
          <a:ln w="28575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sz="4000" dirty="0">
                <a:solidFill>
                  <a:srgbClr val="002060"/>
                </a:solidFill>
                <a:latin typeface="Aptos"/>
                <a:cs typeface="Arial"/>
              </a:rPr>
              <a:t>Nerys ydy hi</a:t>
            </a:r>
            <a:r>
              <a:rPr lang="cy-GB" sz="4000">
                <a:solidFill>
                  <a:srgbClr val="002060"/>
                </a:solidFill>
                <a:latin typeface="Aptos"/>
                <a:cs typeface="Arial"/>
              </a:rPr>
              <a:t>.  </a:t>
            </a:r>
          </a:p>
          <a:p>
            <a:r>
              <a:rPr lang="cy-GB" sz="4000">
                <a:solidFill>
                  <a:srgbClr val="002060"/>
                </a:solidFill>
                <a:latin typeface="Aptos"/>
                <a:cs typeface="Arial"/>
              </a:rPr>
              <a:t>Mae </a:t>
            </a:r>
            <a:r>
              <a:rPr lang="cy-GB" sz="4000" dirty="0">
                <a:solidFill>
                  <a:srgbClr val="002060"/>
                </a:solidFill>
                <a:latin typeface="Aptos"/>
                <a:cs typeface="Arial"/>
              </a:rPr>
              <a:t>hi’n hoffi canu achos mae'n hwyl.</a:t>
            </a:r>
          </a:p>
        </p:txBody>
      </p:sp>
      <p:pic>
        <p:nvPicPr>
          <p:cNvPr id="8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A54B2583-0B53-826D-77B4-3A5144443B5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8" descr="A cartoon of a child singing&#10;&#10;Description automatically generated">
            <a:extLst>
              <a:ext uri="{FF2B5EF4-FFF2-40B4-BE49-F238E27FC236}">
                <a16:creationId xmlns:a16="http://schemas.microsoft.com/office/drawing/2014/main" id="{66E10F0D-16C0-3EE2-8B52-A2513D760A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1948" y="1554700"/>
            <a:ext cx="2777979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6107972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3A552-34DD-0D46-B527-AE75876ADC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4080" y="183784"/>
            <a:ext cx="8318997" cy="951264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y-GB" sz="4000" b="1" dirty="0">
                <a:solidFill>
                  <a:schemeClr val="bg1"/>
                </a:solidFill>
                <a:latin typeface="Aptos"/>
                <a:cs typeface="Arial"/>
              </a:rPr>
              <a:t>Pwy ydy e?  Beth mae </a:t>
            </a:r>
            <a:r>
              <a:rPr lang="cy-GB" sz="4000" b="1" dirty="0" err="1">
                <a:solidFill>
                  <a:schemeClr val="bg1"/>
                </a:solidFill>
                <a:latin typeface="Aptos"/>
                <a:cs typeface="Arial"/>
              </a:rPr>
              <a:t>e’n</a:t>
            </a:r>
            <a:r>
              <a:rPr lang="cy-GB" sz="4000" b="1" dirty="0">
                <a:solidFill>
                  <a:schemeClr val="bg1"/>
                </a:solidFill>
                <a:latin typeface="Aptos"/>
                <a:cs typeface="Arial"/>
              </a:rPr>
              <a:t> hoffi?</a:t>
            </a:r>
          </a:p>
        </p:txBody>
      </p:sp>
      <p:pic>
        <p:nvPicPr>
          <p:cNvPr id="8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A54B2583-0B53-826D-77B4-3A5144443B5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2" descr="A cartoon of a child holding a rugby ball&#10;&#10;Description automatically generated">
            <a:extLst>
              <a:ext uri="{FF2B5EF4-FFF2-40B4-BE49-F238E27FC236}">
                <a16:creationId xmlns:a16="http://schemas.microsoft.com/office/drawing/2014/main" id="{B2227AF9-6D97-74E0-5705-4831D0138C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35703" y="1522827"/>
            <a:ext cx="2804063" cy="4114800"/>
          </a:xfrm>
          <a:prstGeom prst="rect">
            <a:avLst/>
          </a:prstGeom>
        </p:spPr>
      </p:pic>
      <p:sp>
        <p:nvSpPr>
          <p:cNvPr id="4" name="TextBox 5">
            <a:extLst>
              <a:ext uri="{FF2B5EF4-FFF2-40B4-BE49-F238E27FC236}">
                <a16:creationId xmlns:a16="http://schemas.microsoft.com/office/drawing/2014/main" id="{8415BA84-A181-054C-8BCF-66709681FD50}"/>
              </a:ext>
            </a:extLst>
          </p:cNvPr>
          <p:cNvSpPr txBox="1"/>
          <p:nvPr/>
        </p:nvSpPr>
        <p:spPr>
          <a:xfrm>
            <a:off x="5855017" y="2151727"/>
            <a:ext cx="5183031" cy="2554545"/>
          </a:xfrm>
          <a:prstGeom prst="rect">
            <a:avLst/>
          </a:prstGeom>
          <a:noFill/>
          <a:ln w="28575"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4000" dirty="0">
                <a:solidFill>
                  <a:srgbClr val="002060"/>
                </a:solidFill>
                <a:latin typeface="Aptos"/>
                <a:cs typeface="Arial"/>
              </a:rPr>
              <a:t>Oliver ydy e.  </a:t>
            </a:r>
            <a:endParaRPr lang="en-US" dirty="0">
              <a:solidFill>
                <a:srgbClr val="002060"/>
              </a:solidFill>
              <a:latin typeface="Aptos"/>
            </a:endParaRPr>
          </a:p>
          <a:p>
            <a:r>
              <a:rPr lang="cy-GB" sz="4000" dirty="0">
                <a:solidFill>
                  <a:srgbClr val="002060"/>
                </a:solidFill>
                <a:latin typeface="Aptos"/>
                <a:cs typeface="Arial"/>
              </a:rPr>
              <a:t>Mae e’n hoffi chwarae rygbi achos mae e’n hoffi cadw’n heini.</a:t>
            </a:r>
            <a:endParaRPr lang="cy-GB" dirty="0">
              <a:solidFill>
                <a:srgbClr val="002060"/>
              </a:solidFill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3585844397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589183" y="505283"/>
            <a:ext cx="7019347" cy="1617464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Ydy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e'n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hoffi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Hanes?</a:t>
            </a:r>
          </a:p>
          <a:p>
            <a:pPr algn="ctr"/>
            <a:endParaRPr lang="en-US" sz="1100" b="1" dirty="0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  <a:p>
            <a:pPr algn="ctr"/>
            <a:r>
              <a:rPr lang="en-US" sz="2400" i="1" dirty="0">
                <a:solidFill>
                  <a:schemeClr val="bg1"/>
                </a:solidFill>
                <a:latin typeface="Aptos"/>
                <a:cs typeface="Arial"/>
              </a:rPr>
              <a:t>Does he like History?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1079374" y="4156419"/>
            <a:ext cx="4215558" cy="1187170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rgbClr val="00B050"/>
                </a:solidFill>
                <a:latin typeface="Aptos"/>
                <a:cs typeface="Arial"/>
              </a:rPr>
              <a:t>Ydy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endParaRPr lang="en-US" dirty="0"/>
          </a:p>
          <a:p>
            <a:pPr algn="ctr"/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mae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e'n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Hanes.</a:t>
            </a:r>
            <a:endParaRPr lang="en-US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6749948" y="2139124"/>
            <a:ext cx="1115834" cy="2003337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4443012" y="2130206"/>
            <a:ext cx="999441" cy="2012105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59449669-D8B9-5D11-CB71-365AE90260A1}"/>
              </a:ext>
            </a:extLst>
          </p:cNvPr>
          <p:cNvSpPr txBox="1"/>
          <p:nvPr/>
        </p:nvSpPr>
        <p:spPr>
          <a:xfrm>
            <a:off x="6211791" y="4153601"/>
            <a:ext cx="5249158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dirty="0">
                <a:solidFill>
                  <a:srgbClr val="FF0000"/>
                </a:solidFill>
                <a:latin typeface="Aptos"/>
                <a:cs typeface="Arial"/>
              </a:rPr>
              <a:t>Nac </a:t>
            </a:r>
            <a:r>
              <a:rPr lang="en-US" sz="3200" b="1" dirty="0" err="1">
                <a:solidFill>
                  <a:srgbClr val="FF0000"/>
                </a:solidFill>
                <a:latin typeface="Aptos"/>
                <a:cs typeface="Arial"/>
              </a:rPr>
              <a:t>ydy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endParaRPr lang="en-US" dirty="0"/>
          </a:p>
          <a:p>
            <a:pPr algn="ctr"/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dydy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e 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ddim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Hanes.</a:t>
            </a:r>
            <a:endParaRPr lang="en-US" dirty="0"/>
          </a:p>
        </p:txBody>
      </p:sp>
      <p:pic>
        <p:nvPicPr>
          <p:cNvPr id="8" name="Graphic 13" descr="Badge Tick1 with solid fill">
            <a:extLst>
              <a:ext uri="{FF2B5EF4-FFF2-40B4-BE49-F238E27FC236}">
                <a16:creationId xmlns:a16="http://schemas.microsoft.com/office/drawing/2014/main" id="{83060379-234C-8996-F04E-2021946FD2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660391" y="3173992"/>
            <a:ext cx="914400" cy="914400"/>
          </a:xfrm>
          <a:prstGeom prst="rect">
            <a:avLst/>
          </a:prstGeom>
        </p:spPr>
      </p:pic>
      <p:pic>
        <p:nvPicPr>
          <p:cNvPr id="10" name="Graphic 12" descr="Badge Cross with solid fill">
            <a:extLst>
              <a:ext uri="{FF2B5EF4-FFF2-40B4-BE49-F238E27FC236}">
                <a16:creationId xmlns:a16="http://schemas.microsoft.com/office/drawing/2014/main" id="{AA59AD60-DF9D-C178-B97A-5B0DE0AACF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540983" y="3172566"/>
            <a:ext cx="914400" cy="914400"/>
          </a:xfrm>
          <a:prstGeom prst="rect">
            <a:avLst/>
          </a:prstGeom>
        </p:spPr>
      </p:pic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07071404-1248-6B0C-41C4-AE4D25B1924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658983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1" grpId="0" animBg="1"/>
    </p:bld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064147" y="505283"/>
            <a:ext cx="8292443" cy="1617464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Ydy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hoffi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Cymraeg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  <a:p>
            <a:pPr algn="ctr"/>
            <a:r>
              <a:rPr lang="en-US" sz="2400" i="1" dirty="0">
                <a:solidFill>
                  <a:schemeClr val="bg1"/>
                </a:solidFill>
                <a:latin typeface="Aptos"/>
                <a:cs typeface="Arial"/>
              </a:rPr>
              <a:t>Does she like Welsh?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837765" y="4156419"/>
            <a:ext cx="4540801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rgbClr val="00B050"/>
                </a:solidFill>
                <a:latin typeface="Aptos"/>
                <a:cs typeface="Arial"/>
              </a:rPr>
              <a:t>Ydy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endParaRPr lang="en-US" dirty="0"/>
          </a:p>
          <a:p>
            <a:pPr algn="ctr"/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mae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hi'n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Cymraeg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6749948" y="2139124"/>
            <a:ext cx="1115834" cy="2003337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4443012" y="2130206"/>
            <a:ext cx="999441" cy="2012105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59449669-D8B9-5D11-CB71-365AE90260A1}"/>
              </a:ext>
            </a:extLst>
          </p:cNvPr>
          <p:cNvSpPr txBox="1"/>
          <p:nvPr/>
        </p:nvSpPr>
        <p:spPr>
          <a:xfrm>
            <a:off x="5923719" y="4153601"/>
            <a:ext cx="5704497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dirty="0">
                <a:solidFill>
                  <a:srgbClr val="FF0000"/>
                </a:solidFill>
                <a:latin typeface="Aptos"/>
                <a:cs typeface="Arial"/>
              </a:rPr>
              <a:t>Nac </a:t>
            </a:r>
            <a:r>
              <a:rPr lang="en-US" sz="3200" b="1" dirty="0" err="1">
                <a:solidFill>
                  <a:srgbClr val="FF0000"/>
                </a:solidFill>
                <a:latin typeface="Aptos"/>
                <a:cs typeface="Arial"/>
              </a:rPr>
              <a:t>ydy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endParaRPr lang="en-US" dirty="0"/>
          </a:p>
          <a:p>
            <a:pPr algn="ctr"/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dydy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hi 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ddim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Cymraeg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 dirty="0"/>
          </a:p>
        </p:txBody>
      </p:sp>
      <p:pic>
        <p:nvPicPr>
          <p:cNvPr id="8" name="Graphic 13" descr="Badge Tick1 with solid fill">
            <a:extLst>
              <a:ext uri="{FF2B5EF4-FFF2-40B4-BE49-F238E27FC236}">
                <a16:creationId xmlns:a16="http://schemas.microsoft.com/office/drawing/2014/main" id="{83060379-234C-8996-F04E-2021946FD2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660391" y="3173992"/>
            <a:ext cx="914400" cy="914400"/>
          </a:xfrm>
          <a:prstGeom prst="rect">
            <a:avLst/>
          </a:prstGeom>
        </p:spPr>
      </p:pic>
      <p:pic>
        <p:nvPicPr>
          <p:cNvPr id="10" name="Graphic 12" descr="Badge Cross with solid fill">
            <a:extLst>
              <a:ext uri="{FF2B5EF4-FFF2-40B4-BE49-F238E27FC236}">
                <a16:creationId xmlns:a16="http://schemas.microsoft.com/office/drawing/2014/main" id="{AA59AD60-DF9D-C178-B97A-5B0DE0AACF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540983" y="3172566"/>
            <a:ext cx="914400" cy="914400"/>
          </a:xfrm>
          <a:prstGeom prst="rect">
            <a:avLst/>
          </a:prstGeom>
        </p:spPr>
      </p:pic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07071404-1248-6B0C-41C4-AE4D25B1924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583604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1" grpId="0" animBg="1"/>
    </p:bld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0252" y="200862"/>
            <a:ext cx="6411022" cy="851288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ptos"/>
                <a:cs typeface="Arial"/>
              </a:rPr>
              <a:t>Pa … </a:t>
            </a:r>
            <a:r>
              <a:rPr lang="en-US" b="1" err="1">
                <a:solidFill>
                  <a:schemeClr val="bg1"/>
                </a:solidFill>
                <a:latin typeface="Aptos"/>
                <a:cs typeface="Arial"/>
              </a:rPr>
              <a:t>mae</a:t>
            </a:r>
            <a:r>
              <a:rPr lang="en-US" b="1" dirty="0">
                <a:solidFill>
                  <a:schemeClr val="bg1"/>
                </a:solidFill>
                <a:latin typeface="Aptos"/>
                <a:cs typeface="Arial"/>
              </a:rPr>
              <a:t> …  </a:t>
            </a:r>
            <a:r>
              <a:rPr lang="en-US" b="1" err="1">
                <a:solidFill>
                  <a:schemeClr val="bg1"/>
                </a:solidFill>
                <a:latin typeface="Aptos"/>
                <a:cs typeface="Arial"/>
              </a:rPr>
              <a:t>hoffi</a:t>
            </a:r>
            <a:r>
              <a:rPr lang="en-US" b="1" dirty="0">
                <a:solidFill>
                  <a:schemeClr val="bg1"/>
                </a:solidFill>
                <a:latin typeface="Aptos"/>
                <a:cs typeface="Arial"/>
              </a:rPr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38350" y="1515347"/>
            <a:ext cx="10452369" cy="343858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200000"/>
              </a:lnSpc>
              <a:spcBef>
                <a:spcPts val="0"/>
              </a:spcBef>
              <a:buNone/>
              <a:defRPr/>
            </a:pP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Pa </a:t>
            </a:r>
            <a:r>
              <a:rPr lang="en-US" sz="2400" b="1" u="sng" dirty="0" err="1">
                <a:solidFill>
                  <a:srgbClr val="FF0000"/>
                </a:solidFill>
                <a:latin typeface="Aptos"/>
                <a:cs typeface="Arial"/>
              </a:rPr>
              <a:t>l</a:t>
            </a:r>
            <a:r>
              <a:rPr lang="en-US" sz="2400" b="1" dirty="0" err="1">
                <a:solidFill>
                  <a:srgbClr val="002060"/>
                </a:solidFill>
                <a:latin typeface="Aptos"/>
                <a:cs typeface="Arial"/>
              </a:rPr>
              <a:t>iw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	</a:t>
            </a:r>
            <a:r>
              <a:rPr lang="en-US" sz="2400" i="1" dirty="0">
                <a:solidFill>
                  <a:srgbClr val="002060"/>
                </a:solidFill>
                <a:latin typeface="Aptos"/>
                <a:cs typeface="Arial"/>
              </a:rPr>
              <a:t>(</a:t>
            </a:r>
            <a:r>
              <a:rPr lang="en-US" sz="2400" i="1" dirty="0" err="1">
                <a:solidFill>
                  <a:srgbClr val="002060"/>
                </a:solidFill>
                <a:latin typeface="Aptos"/>
                <a:cs typeface="Arial"/>
              </a:rPr>
              <a:t>colour</a:t>
            </a:r>
            <a:r>
              <a:rPr lang="en-US" sz="2400" i="1" dirty="0">
                <a:solidFill>
                  <a:srgbClr val="002060"/>
                </a:solidFill>
                <a:latin typeface="Aptos"/>
                <a:cs typeface="Arial"/>
              </a:rPr>
              <a:t>)         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mae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 Rhys 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?                Mae Rhys 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ptos"/>
                <a:cs typeface="Arial"/>
              </a:rPr>
              <a:t>glas</a:t>
            </a:r>
            <a:r>
              <a:rPr lang="en-US" sz="2400" b="1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  <a:p>
            <a:pPr marL="0" indent="0">
              <a:lnSpc>
                <a:spcPct val="200000"/>
              </a:lnSpc>
              <a:spcBef>
                <a:spcPts val="0"/>
              </a:spcBef>
              <a:buNone/>
              <a:defRPr/>
            </a:pP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Pa </a:t>
            </a:r>
            <a:r>
              <a:rPr lang="en-US" sz="2400" b="1" dirty="0" err="1">
                <a:solidFill>
                  <a:srgbClr val="002060"/>
                </a:solidFill>
                <a:latin typeface="Aptos"/>
                <a:cs typeface="Arial"/>
              </a:rPr>
              <a:t>ffrwyth</a:t>
            </a:r>
            <a:r>
              <a:rPr lang="en-US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i="1" dirty="0">
                <a:solidFill>
                  <a:srgbClr val="002060"/>
                </a:solidFill>
                <a:latin typeface="Aptos"/>
                <a:cs typeface="Arial"/>
              </a:rPr>
              <a:t>(fruit)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      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mae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e’n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?                          Mae 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e’n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ptos"/>
                <a:cs typeface="Arial"/>
              </a:rPr>
              <a:t>mefus</a:t>
            </a:r>
            <a:r>
              <a:rPr lang="en-US" sz="2400" b="1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  <a:p>
            <a:pPr marL="0" indent="0">
              <a:lnSpc>
                <a:spcPct val="200000"/>
              </a:lnSpc>
              <a:spcBef>
                <a:spcPts val="0"/>
              </a:spcBef>
              <a:buNone/>
              <a:defRPr/>
            </a:pP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Pa </a:t>
            </a:r>
            <a:r>
              <a:rPr lang="en-US" sz="2400" b="1" u="sng" dirty="0" err="1">
                <a:solidFill>
                  <a:srgbClr val="FF0000"/>
                </a:solidFill>
                <a:latin typeface="Aptos"/>
                <a:cs typeface="Arial"/>
              </a:rPr>
              <a:t>l</a:t>
            </a:r>
            <a:r>
              <a:rPr lang="en-US" sz="2400" b="1" dirty="0" err="1">
                <a:solidFill>
                  <a:srgbClr val="002060"/>
                </a:solidFill>
                <a:latin typeface="Aptos"/>
                <a:cs typeface="Arial"/>
              </a:rPr>
              <a:t>yfr</a:t>
            </a:r>
            <a:r>
              <a:rPr lang="en-US" sz="2400" b="1" dirty="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 i="1" dirty="0">
                <a:solidFill>
                  <a:srgbClr val="002060"/>
                </a:solidFill>
                <a:latin typeface="Aptos"/>
                <a:cs typeface="Arial"/>
              </a:rPr>
              <a:t>(book)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             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mae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Lucy’n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?                  Mae 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Lucy’n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 i="1" dirty="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 i="1" dirty="0">
                <a:solidFill>
                  <a:srgbClr val="002060"/>
                </a:solidFill>
                <a:latin typeface="Aptos"/>
                <a:cs typeface="Arial"/>
              </a:rPr>
              <a:t>The BFG</a:t>
            </a:r>
            <a:r>
              <a:rPr lang="en-US" sz="2400" i="1" dirty="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  <a:p>
            <a:pPr marL="0" indent="0">
              <a:lnSpc>
                <a:spcPct val="200000"/>
              </a:lnSpc>
              <a:spcBef>
                <a:spcPts val="0"/>
              </a:spcBef>
              <a:buNone/>
              <a:defRPr/>
            </a:pP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Pa 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ffilm</a:t>
            </a:r>
            <a:r>
              <a:rPr lang="en-US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i="1" dirty="0">
                <a:solidFill>
                  <a:srgbClr val="002060"/>
                </a:solidFill>
                <a:latin typeface="Aptos"/>
                <a:cs typeface="Arial"/>
              </a:rPr>
              <a:t>(film)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            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mae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hi’n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?                        Mae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hi’n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 i="1" dirty="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 i="1" dirty="0">
                <a:solidFill>
                  <a:srgbClr val="002060"/>
                </a:solidFill>
                <a:latin typeface="Aptos"/>
                <a:cs typeface="Arial"/>
              </a:rPr>
              <a:t>Wonder</a:t>
            </a:r>
            <a:r>
              <a:rPr lang="en-US" sz="2400" i="1" dirty="0">
                <a:solidFill>
                  <a:srgbClr val="002060"/>
                </a:solidFill>
                <a:latin typeface="Aptos"/>
                <a:cs typeface="Arial"/>
              </a:rPr>
              <a:t>'.	</a:t>
            </a:r>
          </a:p>
          <a:p>
            <a:pPr marL="0" indent="0">
              <a:lnSpc>
                <a:spcPct val="200000"/>
              </a:lnSpc>
              <a:spcBef>
                <a:spcPts val="0"/>
              </a:spcBef>
              <a:buNone/>
              <a:defRPr/>
            </a:pP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Pa </a:t>
            </a:r>
            <a:r>
              <a:rPr lang="en-US" sz="2400" b="1" u="sng" dirty="0" err="1">
                <a:solidFill>
                  <a:srgbClr val="FF0000"/>
                </a:solidFill>
                <a:latin typeface="Aptos"/>
                <a:cs typeface="Arial"/>
              </a:rPr>
              <a:t>b</a:t>
            </a:r>
            <a:r>
              <a:rPr lang="en-US" sz="2400" b="1" dirty="0" err="1">
                <a:solidFill>
                  <a:srgbClr val="002060"/>
                </a:solidFill>
                <a:latin typeface="Aptos"/>
                <a:cs typeface="Arial"/>
              </a:rPr>
              <a:t>wnc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i="1" dirty="0">
                <a:solidFill>
                  <a:srgbClr val="002060"/>
                </a:solidFill>
                <a:latin typeface="Aptos"/>
                <a:cs typeface="Arial"/>
              </a:rPr>
              <a:t>(subject) 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   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mae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 Lowri 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?              Mae 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hi'n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Cymraeg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</p:txBody>
      </p:sp>
      <p:pic>
        <p:nvPicPr>
          <p:cNvPr id="6" name="Picture 5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AC90D008-E5C3-E2A5-9D30-6C705200407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669948454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5550A-4BF0-4646-AC52-E5872AEC2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5894" y="219912"/>
            <a:ext cx="6041418" cy="89302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y-GB" sz="4000" b="1" dirty="0">
                <a:solidFill>
                  <a:schemeClr val="bg1"/>
                </a:solidFill>
                <a:latin typeface="Aptos"/>
                <a:cs typeface="Arial"/>
              </a:rPr>
              <a:t>Siaradwch!</a:t>
            </a:r>
            <a:endParaRPr lang="cy-GB" sz="4000" b="1" i="1" dirty="0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</p:txBody>
      </p:sp>
      <p:pic>
        <p:nvPicPr>
          <p:cNvPr id="6" name="Picture 5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E63BE375-3EC9-4349-5E1F-04AEF16941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736F9EE-E768-1C20-1E0F-4959F16470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64613" y="89210"/>
            <a:ext cx="1829383" cy="1624361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3F0DA31-5C9E-80F5-1B82-EE2A29C858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6440720"/>
              </p:ext>
            </p:extLst>
          </p:nvPr>
        </p:nvGraphicFramePr>
        <p:xfrm>
          <a:off x="150082" y="1847462"/>
          <a:ext cx="11891836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5529">
                  <a:extLst>
                    <a:ext uri="{9D8B030D-6E8A-4147-A177-3AD203B41FA5}">
                      <a16:colId xmlns:a16="http://schemas.microsoft.com/office/drawing/2014/main" val="2645686407"/>
                    </a:ext>
                  </a:extLst>
                </a:gridCol>
                <a:gridCol w="2488854">
                  <a:extLst>
                    <a:ext uri="{9D8B030D-6E8A-4147-A177-3AD203B41FA5}">
                      <a16:colId xmlns:a16="http://schemas.microsoft.com/office/drawing/2014/main" val="42755735"/>
                    </a:ext>
                  </a:extLst>
                </a:gridCol>
                <a:gridCol w="2526282">
                  <a:extLst>
                    <a:ext uri="{9D8B030D-6E8A-4147-A177-3AD203B41FA5}">
                      <a16:colId xmlns:a16="http://schemas.microsoft.com/office/drawing/2014/main" val="3833699527"/>
                    </a:ext>
                  </a:extLst>
                </a:gridCol>
                <a:gridCol w="2542804">
                  <a:extLst>
                    <a:ext uri="{9D8B030D-6E8A-4147-A177-3AD203B41FA5}">
                      <a16:colId xmlns:a16="http://schemas.microsoft.com/office/drawing/2014/main" val="2919885620"/>
                    </a:ext>
                  </a:extLst>
                </a:gridCol>
                <a:gridCol w="2378367">
                  <a:extLst>
                    <a:ext uri="{9D8B030D-6E8A-4147-A177-3AD203B41FA5}">
                      <a16:colId xmlns:a16="http://schemas.microsoft.com/office/drawing/2014/main" val="1600036411"/>
                    </a:ext>
                  </a:extLst>
                </a:gridCol>
              </a:tblGrid>
              <a:tr h="381502">
                <a:tc>
                  <a:txBody>
                    <a:bodyPr/>
                    <a:lstStyle/>
                    <a:p>
                      <a:pPr algn="ctr"/>
                      <a:endParaRPr lang="cy-GB" sz="28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Pa </a:t>
                      </a:r>
                      <a:r>
                        <a:rPr lang="cy-GB" sz="2800" u="none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anifail</a:t>
                      </a:r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</a:t>
                      </a:r>
                    </a:p>
                    <a:p>
                      <a:pPr algn="ctr"/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... hoffi?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Pa </a:t>
                      </a:r>
                      <a:r>
                        <a:rPr lang="cy-GB" sz="2800" u="sng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f</a:t>
                      </a:r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wyd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... hoffi?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Pa bwnc</a:t>
                      </a:r>
                      <a:r>
                        <a:rPr lang="cy-GB" sz="2800" u="sng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 </a:t>
                      </a:r>
                    </a:p>
                    <a:p>
                      <a:pPr algn="ctr"/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... hoffi?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Pa </a:t>
                      </a:r>
                      <a:r>
                        <a:rPr lang="cy-GB" sz="2800" u="sng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l</a:t>
                      </a:r>
                      <a:r>
                        <a:rPr lang="cy-GB" sz="2800" u="none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iw</a:t>
                      </a:r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</a:t>
                      </a:r>
                    </a:p>
                    <a:p>
                      <a:pPr algn="ctr"/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... hoffi?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43404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32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1.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571269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32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2.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510991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32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3.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02352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32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4.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582575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32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5.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91665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1799280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DC3569-48DE-012C-685A-D09470E47F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FB8995-06A1-313E-BAD2-6791A7D9274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788999" y="1221424"/>
            <a:ext cx="3396343" cy="4415152"/>
          </a:xfrm>
          <a:solidFill>
            <a:srgbClr val="FFD579">
              <a:alpha val="9804"/>
            </a:srgbClr>
          </a:solidFill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Rydw i	/ Dw i...</a:t>
            </a:r>
            <a:endParaRPr lang="cy-GB" sz="2400" b="1" dirty="0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Rwyt ti...</a:t>
            </a:r>
          </a:p>
          <a:p>
            <a:pPr marL="0" indent="0"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Mae e...</a:t>
            </a:r>
          </a:p>
          <a:p>
            <a:pPr marL="0" indent="0"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Mae hi...</a:t>
            </a:r>
          </a:p>
          <a:p>
            <a:pPr marL="0" indent="0"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Mae Ceri...</a:t>
            </a:r>
          </a:p>
          <a:p>
            <a:pPr marL="0" indent="0"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Mae plant...</a:t>
            </a:r>
          </a:p>
          <a:p>
            <a:pPr marL="0" indent="0"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Mae’r plant...</a:t>
            </a:r>
          </a:p>
          <a:p>
            <a:pPr marL="0" indent="0"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Rydyn ni...</a:t>
            </a:r>
          </a:p>
          <a:p>
            <a:pPr marL="0" indent="0"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Rydych chi...</a:t>
            </a:r>
          </a:p>
          <a:p>
            <a:pPr marL="0" indent="0"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Maen nhw...</a:t>
            </a:r>
            <a:endParaRPr lang="cy-GB" b="1" dirty="0">
              <a:solidFill>
                <a:srgbClr val="002060"/>
              </a:solidFill>
              <a:latin typeface="Aptos"/>
              <a:cs typeface="Arial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40D6975-58E9-1F3B-5E0E-6C5E1EA2013E}"/>
              </a:ext>
            </a:extLst>
          </p:cNvPr>
          <p:cNvSpPr txBox="1">
            <a:spLocks/>
          </p:cNvSpPr>
          <p:nvPr/>
        </p:nvSpPr>
        <p:spPr>
          <a:xfrm>
            <a:off x="7071732" y="1221424"/>
            <a:ext cx="4422920" cy="517686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y-GB" sz="2400" i="1" dirty="0">
                <a:solidFill>
                  <a:srgbClr val="002060"/>
                </a:solidFill>
                <a:latin typeface="Aptos"/>
                <a:cs typeface="Arial"/>
              </a:rPr>
              <a:t>I am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2400" i="1" dirty="0">
                <a:solidFill>
                  <a:srgbClr val="002060"/>
                </a:solidFill>
                <a:latin typeface="Aptos"/>
                <a:cs typeface="Arial"/>
              </a:rPr>
              <a:t>You are (singular)</a:t>
            </a:r>
          </a:p>
          <a:p>
            <a:pPr marL="0" indent="0">
              <a:buNone/>
            </a:pPr>
            <a:r>
              <a:rPr lang="cy-GB" sz="2400" i="1" dirty="0">
                <a:solidFill>
                  <a:srgbClr val="002060"/>
                </a:solidFill>
                <a:latin typeface="Aptos"/>
                <a:cs typeface="Arial"/>
              </a:rPr>
              <a:t>He is / It is    </a:t>
            </a:r>
          </a:p>
          <a:p>
            <a:pPr marL="0" indent="0">
              <a:buNone/>
            </a:pPr>
            <a:r>
              <a:rPr lang="cy-GB" sz="2400" i="1" dirty="0">
                <a:solidFill>
                  <a:srgbClr val="002060"/>
                </a:solidFill>
                <a:latin typeface="Aptos"/>
                <a:cs typeface="Arial"/>
              </a:rPr>
              <a:t>She is / It is   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2400" i="1" dirty="0">
                <a:solidFill>
                  <a:srgbClr val="002060"/>
                </a:solidFill>
                <a:latin typeface="Aptos"/>
                <a:cs typeface="Arial"/>
              </a:rPr>
              <a:t>Ceri is 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2400" i="1" dirty="0">
                <a:solidFill>
                  <a:srgbClr val="002060"/>
                </a:solidFill>
                <a:latin typeface="Aptos"/>
                <a:cs typeface="Arial"/>
              </a:rPr>
              <a:t>Children are 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2400" i="1" dirty="0">
                <a:solidFill>
                  <a:srgbClr val="002060"/>
                </a:solidFill>
                <a:latin typeface="Aptos"/>
                <a:cs typeface="Arial"/>
              </a:rPr>
              <a:t>The children are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2400" i="1" dirty="0">
                <a:solidFill>
                  <a:srgbClr val="002060"/>
                </a:solidFill>
                <a:latin typeface="Aptos"/>
                <a:cs typeface="Arial"/>
              </a:rPr>
              <a:t>We are 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2400" i="1" dirty="0">
                <a:solidFill>
                  <a:srgbClr val="002060"/>
                </a:solidFill>
                <a:latin typeface="Aptos"/>
                <a:cs typeface="Arial"/>
              </a:rPr>
              <a:t>You are  (plural / formal)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2400" i="1" dirty="0">
                <a:solidFill>
                  <a:srgbClr val="002060"/>
                </a:solidFill>
                <a:latin typeface="Aptos"/>
                <a:cs typeface="Arial"/>
              </a:rPr>
              <a:t>They are 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2A53416F-DA1A-C17D-1921-934DC549C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0687"/>
            <a:ext cx="10515600" cy="849493"/>
          </a:xfrm>
        </p:spPr>
        <p:txBody>
          <a:bodyPr>
            <a:normAutofit/>
          </a:bodyPr>
          <a:lstStyle/>
          <a:p>
            <a:pPr algn="ctr"/>
            <a:r>
              <a:rPr lang="cy-GB" b="1">
                <a:solidFill>
                  <a:srgbClr val="002060"/>
                </a:solidFill>
                <a:latin typeface="Aptos"/>
                <a:cs typeface="Arial"/>
              </a:rPr>
              <a:t>Yr Amser Presennol     </a:t>
            </a:r>
            <a:r>
              <a:rPr lang="cy-GB" i="1">
                <a:solidFill>
                  <a:srgbClr val="002060"/>
                </a:solidFill>
                <a:latin typeface="Aptos"/>
                <a:cs typeface="Arial"/>
              </a:rPr>
              <a:t>The </a:t>
            </a:r>
            <a:r>
              <a:rPr lang="cy-GB" i="1" err="1">
                <a:solidFill>
                  <a:srgbClr val="002060"/>
                </a:solidFill>
                <a:latin typeface="Aptos"/>
                <a:cs typeface="Arial"/>
              </a:rPr>
              <a:t>Present</a:t>
            </a:r>
            <a:r>
              <a:rPr lang="cy-GB" i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i="1" err="1">
                <a:solidFill>
                  <a:srgbClr val="002060"/>
                </a:solidFill>
                <a:latin typeface="Aptos"/>
                <a:cs typeface="Arial"/>
              </a:rPr>
              <a:t>Tense</a:t>
            </a:r>
            <a:endParaRPr lang="cy-GB" b="1" i="1">
              <a:solidFill>
                <a:srgbClr val="002060"/>
              </a:solidFill>
              <a:latin typeface="Aptos"/>
              <a:cs typeface="Arial"/>
            </a:endParaRPr>
          </a:p>
        </p:txBody>
      </p:sp>
      <p:pic>
        <p:nvPicPr>
          <p:cNvPr id="1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8EA82221-628A-51C3-7DC1-0F2A13E5FB1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601839707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FD23AE-6BEA-F73E-07B4-0333EBADBF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FCD99D2-FA89-DA20-BFA9-4AD6ACF8C5A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9D21776-7173-80B2-0585-0CDFA343EE7E}"/>
              </a:ext>
            </a:extLst>
          </p:cNvPr>
          <p:cNvSpPr txBox="1"/>
          <p:nvPr/>
        </p:nvSpPr>
        <p:spPr>
          <a:xfrm>
            <a:off x="4918315" y="217736"/>
            <a:ext cx="2375462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Hoffi</a:t>
            </a:r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07C8276D-918D-D73D-422E-E7CDE9A632FE}"/>
              </a:ext>
            </a:extLst>
          </p:cNvPr>
          <p:cNvSpPr txBox="1"/>
          <p:nvPr/>
        </p:nvSpPr>
        <p:spPr>
          <a:xfrm>
            <a:off x="1829209" y="1310702"/>
            <a:ext cx="4184864" cy="458587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lIns="91440" tIns="45720" rIns="91440" bIns="4572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b="1" dirty="0" err="1">
                <a:solidFill>
                  <a:srgbClr val="002060"/>
                </a:solidFill>
              </a:rPr>
              <a:t>Rydw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i’n</a:t>
            </a:r>
            <a:r>
              <a:rPr lang="en-US" sz="2800" b="1" dirty="0">
                <a:solidFill>
                  <a:srgbClr val="002060"/>
                </a:solidFill>
              </a:rPr>
              <a:t>  </a:t>
            </a:r>
            <a:r>
              <a:rPr lang="en-US" sz="2800" dirty="0">
                <a:solidFill>
                  <a:srgbClr val="002060"/>
                </a:solidFill>
              </a:rPr>
              <a:t>/</a:t>
            </a:r>
            <a:r>
              <a:rPr lang="en-US" sz="2800" b="1" dirty="0">
                <a:solidFill>
                  <a:srgbClr val="002060"/>
                </a:solidFill>
              </a:rPr>
              <a:t>  Dw </a:t>
            </a:r>
            <a:r>
              <a:rPr lang="en-US" sz="2800" b="1" dirty="0" err="1">
                <a:solidFill>
                  <a:srgbClr val="002060"/>
                </a:solidFill>
              </a:rPr>
              <a:t>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 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 err="1">
                <a:solidFill>
                  <a:srgbClr val="002060"/>
                </a:solidFill>
              </a:rPr>
              <a:t>Rwyt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ti’n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Mae </a:t>
            </a:r>
            <a:r>
              <a:rPr lang="en-US" sz="2800" b="1" dirty="0" err="1">
                <a:solidFill>
                  <a:srgbClr val="002060"/>
                </a:solidFill>
              </a:rPr>
              <a:t>e’n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Mae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 err="1">
                <a:solidFill>
                  <a:srgbClr val="002060"/>
                </a:solidFill>
              </a:rPr>
              <a:t>Rydyn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ni’n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 err="1">
                <a:solidFill>
                  <a:srgbClr val="002060"/>
                </a:solidFill>
              </a:rPr>
              <a:t>Rydych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chi’n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  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Maen </a:t>
            </a:r>
            <a:r>
              <a:rPr lang="en-US" sz="2800" b="1" dirty="0" err="1">
                <a:solidFill>
                  <a:srgbClr val="002060"/>
                </a:solidFill>
              </a:rPr>
              <a:t>nhw’n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     </a:t>
            </a:r>
          </a:p>
        </p:txBody>
      </p:sp>
      <p:sp>
        <p:nvSpPr>
          <p:cNvPr id="7" name="TextBox 8">
            <a:extLst>
              <a:ext uri="{FF2B5EF4-FFF2-40B4-BE49-F238E27FC236}">
                <a16:creationId xmlns:a16="http://schemas.microsoft.com/office/drawing/2014/main" id="{E685432E-4BAC-CED9-D618-4743D78F470D}"/>
              </a:ext>
            </a:extLst>
          </p:cNvPr>
          <p:cNvSpPr txBox="1"/>
          <p:nvPr/>
        </p:nvSpPr>
        <p:spPr>
          <a:xfrm>
            <a:off x="7364084" y="1310701"/>
            <a:ext cx="3012620" cy="458587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i="1" dirty="0">
                <a:solidFill>
                  <a:srgbClr val="002060"/>
                </a:solidFill>
              </a:rPr>
              <a:t>I like…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You like… </a:t>
            </a:r>
            <a:r>
              <a:rPr lang="en-US" i="1" dirty="0">
                <a:solidFill>
                  <a:srgbClr val="002060"/>
                </a:solidFill>
              </a:rPr>
              <a:t>(singular)</a:t>
            </a: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He likes…</a:t>
            </a: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She likes…</a:t>
            </a: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We like…</a:t>
            </a: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You like… </a:t>
            </a:r>
            <a:r>
              <a:rPr lang="en-US" i="1" dirty="0">
                <a:solidFill>
                  <a:srgbClr val="002060"/>
                </a:solidFill>
              </a:rPr>
              <a:t>(plural, formal)</a:t>
            </a: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They like…</a:t>
            </a:r>
          </a:p>
        </p:txBody>
      </p:sp>
    </p:spTree>
    <p:extLst>
      <p:ext uri="{BB962C8B-B14F-4D97-AF65-F5344CB8AC3E}">
        <p14:creationId xmlns:p14="http://schemas.microsoft.com/office/powerpoint/2010/main" val="805708996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5144B8-7816-A534-D448-06519A5FBA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F85E26BB-EDFC-CD44-F882-EAA1C288A02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3A2FAA0-39B0-94DC-18E6-ACBCEB00FADE}"/>
              </a:ext>
            </a:extLst>
          </p:cNvPr>
          <p:cNvSpPr txBox="1"/>
          <p:nvPr/>
        </p:nvSpPr>
        <p:spPr>
          <a:xfrm>
            <a:off x="4084428" y="203359"/>
            <a:ext cx="4028858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Ddim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yn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hoffi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B171375-FA7E-6848-2848-51D3EFCC9812}"/>
              </a:ext>
            </a:extLst>
          </p:cNvPr>
          <p:cNvSpPr txBox="1"/>
          <p:nvPr/>
        </p:nvSpPr>
        <p:spPr>
          <a:xfrm>
            <a:off x="1038702" y="1296325"/>
            <a:ext cx="6320641" cy="458587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lIns="91440" tIns="45720" rIns="91440" bIns="4572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b="1" dirty="0" err="1">
                <a:solidFill>
                  <a:srgbClr val="002060"/>
                </a:solidFill>
              </a:rPr>
              <a:t>Dydw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dirty="0" err="1">
                <a:solidFill>
                  <a:srgbClr val="002060"/>
                </a:solidFill>
              </a:rPr>
              <a:t>i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dirty="0" err="1">
                <a:solidFill>
                  <a:srgbClr val="FF000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 </a:t>
            </a:r>
            <a:r>
              <a:rPr lang="en-US" sz="2800" dirty="0">
                <a:solidFill>
                  <a:srgbClr val="002060"/>
                </a:solidFill>
              </a:rPr>
              <a:t>/</a:t>
            </a:r>
            <a:r>
              <a:rPr lang="en-US" sz="2800" b="1" dirty="0">
                <a:solidFill>
                  <a:srgbClr val="002060"/>
                </a:solidFill>
              </a:rPr>
              <a:t>  Dw </a:t>
            </a:r>
            <a:r>
              <a:rPr lang="en-US" sz="2800" b="1" dirty="0" err="1">
                <a:solidFill>
                  <a:srgbClr val="002060"/>
                </a:solidFill>
              </a:rPr>
              <a:t>i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dirty="0" err="1">
                <a:solidFill>
                  <a:srgbClr val="FF000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 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err="1">
                <a:solidFill>
                  <a:srgbClr val="002060"/>
                </a:solidFill>
              </a:rPr>
              <a:t>Dwyt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ti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ddim</a:t>
            </a:r>
            <a:r>
              <a:rPr lang="en-US" sz="2800" b="1" dirty="0">
                <a:solidFill>
                  <a:srgbClr val="FF0000"/>
                </a:solidFill>
              </a:rPr>
              <a:t> 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Dydy e </a:t>
            </a:r>
            <a:r>
              <a:rPr lang="en-US" sz="2800" b="1" err="1">
                <a:solidFill>
                  <a:srgbClr val="FF000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Dydy hi </a:t>
            </a:r>
            <a:r>
              <a:rPr lang="en-US" sz="2800" b="1" err="1">
                <a:solidFill>
                  <a:srgbClr val="FF000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err="1">
                <a:solidFill>
                  <a:srgbClr val="002060"/>
                </a:solidFill>
              </a:rPr>
              <a:t>Dydyn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ni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err="1">
                <a:solidFill>
                  <a:srgbClr val="002060"/>
                </a:solidFill>
              </a:rPr>
              <a:t>Dydych</a:t>
            </a:r>
            <a:r>
              <a:rPr lang="en-US" sz="2800" b="1" dirty="0">
                <a:solidFill>
                  <a:srgbClr val="002060"/>
                </a:solidFill>
              </a:rPr>
              <a:t> chi </a:t>
            </a:r>
            <a:r>
              <a:rPr lang="en-US" sz="2800" b="1" err="1">
                <a:solidFill>
                  <a:srgbClr val="FF000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  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err="1">
                <a:solidFill>
                  <a:srgbClr val="002060"/>
                </a:solidFill>
              </a:rPr>
              <a:t>Dydyn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err="1">
                <a:solidFill>
                  <a:srgbClr val="002060"/>
                </a:solidFill>
              </a:rPr>
              <a:t>nhw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     </a:t>
            </a:r>
          </a:p>
        </p:txBody>
      </p:sp>
      <p:sp>
        <p:nvSpPr>
          <p:cNvPr id="4" name="TextBox 8">
            <a:extLst>
              <a:ext uri="{FF2B5EF4-FFF2-40B4-BE49-F238E27FC236}">
                <a16:creationId xmlns:a16="http://schemas.microsoft.com/office/drawing/2014/main" id="{3154D3CA-F120-0A0A-ED2B-ECC7E0983D77}"/>
              </a:ext>
            </a:extLst>
          </p:cNvPr>
          <p:cNvSpPr txBox="1"/>
          <p:nvPr/>
        </p:nvSpPr>
        <p:spPr>
          <a:xfrm>
            <a:off x="8348437" y="1296324"/>
            <a:ext cx="2663806" cy="458587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i="1" dirty="0">
                <a:solidFill>
                  <a:srgbClr val="002060"/>
                </a:solidFill>
              </a:rPr>
              <a:t>I don’t like…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You don’t like…</a:t>
            </a:r>
            <a:endParaRPr lang="en-US" i="1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He doesn't like…</a:t>
            </a:r>
            <a:endParaRPr lang="en-US" sz="2800" i="1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She doesn't like…</a:t>
            </a:r>
            <a:endParaRPr lang="en-US" sz="2800" i="1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We don't like…</a:t>
            </a:r>
            <a:endParaRPr lang="en-US" sz="2800" i="1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You don't like…</a:t>
            </a:r>
            <a:endParaRPr lang="en-US" i="1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They don't like…</a:t>
            </a:r>
            <a:endParaRPr lang="en-US" sz="2800" i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13835282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CCACFC-E994-65EA-7DFD-3328D5D64A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9BCA287-97A9-DE04-06C1-79968A790534}"/>
              </a:ext>
            </a:extLst>
          </p:cNvPr>
          <p:cNvGraphicFramePr>
            <a:graphicFrameLocks noGrp="1"/>
          </p:cNvGraphicFramePr>
          <p:nvPr/>
        </p:nvGraphicFramePr>
        <p:xfrm>
          <a:off x="1215616" y="698943"/>
          <a:ext cx="9765677" cy="5303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76292">
                  <a:extLst>
                    <a:ext uri="{9D8B030D-6E8A-4147-A177-3AD203B41FA5}">
                      <a16:colId xmlns:a16="http://schemas.microsoft.com/office/drawing/2014/main" val="386889367"/>
                    </a:ext>
                  </a:extLst>
                </a:gridCol>
                <a:gridCol w="3549804">
                  <a:extLst>
                    <a:ext uri="{9D8B030D-6E8A-4147-A177-3AD203B41FA5}">
                      <a16:colId xmlns:a16="http://schemas.microsoft.com/office/drawing/2014/main" val="957197344"/>
                    </a:ext>
                  </a:extLst>
                </a:gridCol>
                <a:gridCol w="3539581">
                  <a:extLst>
                    <a:ext uri="{9D8B030D-6E8A-4147-A177-3AD203B41FA5}">
                      <a16:colId xmlns:a16="http://schemas.microsoft.com/office/drawing/2014/main" val="212478887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00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Cwestiwn  ?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Ateb cadarnhaol  +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Ateb negyddol  -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859307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Ydw i...?</a:t>
                      </a:r>
                    </a:p>
                    <a:p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Am I...?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Wyt, rwyt ti...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Yes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,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you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are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...</a:t>
                      </a:r>
                    </a:p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Ydych, rydych chi...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Yes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,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you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are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...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Nac wyt, dwyt ti </a:t>
                      </a:r>
                      <a:r>
                        <a:rPr lang="cy-GB" sz="1400" b="1" u="sng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dd</a:t>
                      </a:r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im...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No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,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you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are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not...</a:t>
                      </a:r>
                    </a:p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Nac ydych, dydych chi </a:t>
                      </a:r>
                      <a:r>
                        <a:rPr lang="cy-GB" sz="1400" b="1" u="sng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dd</a:t>
                      </a:r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im...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No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,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you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are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not...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689505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Wyt ti...?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Are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you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...?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Ydw, rydw i... / dw i...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Yes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, I am...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Nac ydw, dydw i </a:t>
                      </a:r>
                      <a:r>
                        <a:rPr lang="cy-GB" sz="1400" b="1" u="sng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dd</a:t>
                      </a:r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im... / dw i ddim...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No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, I am not...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612668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Ydy e...?</a:t>
                      </a:r>
                    </a:p>
                    <a:p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Is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he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...? / Is it...?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Ydy, mae e...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Yes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,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he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is...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Nac ydy, dydy e </a:t>
                      </a:r>
                      <a:r>
                        <a:rPr lang="cy-GB" sz="1400" b="1" u="sng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dd</a:t>
                      </a:r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im...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No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,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he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is not...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329100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Ydy hi...?</a:t>
                      </a:r>
                    </a:p>
                    <a:p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Is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she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...? / Is it...?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Ydy, mae hi...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Yes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,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she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is...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Nac ydy, dydy hi </a:t>
                      </a:r>
                      <a:r>
                        <a:rPr lang="cy-GB" sz="1400" b="1" u="sng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dd</a:t>
                      </a:r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im...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No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,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she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is not...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472461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Ydyn ni...?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Are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we...? 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Ydyn, rydyn ni...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Yes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, we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are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...</a:t>
                      </a:r>
                    </a:p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Ydych, rydych chi...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Yes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,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you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are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...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Nac ydyn, dydyn ni </a:t>
                      </a:r>
                      <a:r>
                        <a:rPr lang="cy-GB" sz="1400" b="1" u="sng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dd</a:t>
                      </a:r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im...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No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, we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are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not...</a:t>
                      </a:r>
                    </a:p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Nac ydych, dydych chi </a:t>
                      </a:r>
                      <a:r>
                        <a:rPr lang="cy-GB" sz="1400" b="1" u="sng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dd</a:t>
                      </a:r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im...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No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,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you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are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not...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243059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Ydych chi...?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Are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you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...? 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Ydw, rydw i... / dw i...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Yes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, I am...</a:t>
                      </a:r>
                    </a:p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Ydyn, rydyn ni...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Yes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, we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are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...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Nac ydw, dydw i </a:t>
                      </a:r>
                      <a:r>
                        <a:rPr lang="cy-GB" sz="1400" b="1" u="sng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dd</a:t>
                      </a:r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im... / dw i ddim...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No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, I am not...</a:t>
                      </a:r>
                    </a:p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Nac ydyn, dydyn ni </a:t>
                      </a:r>
                      <a:r>
                        <a:rPr lang="cy-GB" sz="1400" b="1" u="sng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dd</a:t>
                      </a:r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im...</a:t>
                      </a:r>
                    </a:p>
                    <a:p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We, we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are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not...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383664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Ydyn nhw...?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Are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they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...? 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Ydyn, maen nhw...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Yes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,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they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are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...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Nac ydyn, dydyn nhw </a:t>
                      </a:r>
                      <a:r>
                        <a:rPr lang="cy-GB" sz="1400" b="1" u="sng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dd</a:t>
                      </a:r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im...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No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,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they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are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not...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07756383"/>
                  </a:ext>
                </a:extLst>
              </a:tr>
            </a:tbl>
          </a:graphicData>
        </a:graphic>
      </p:graphicFrame>
      <p:sp>
        <p:nvSpPr>
          <p:cNvPr id="4" name="Title 1">
            <a:extLst>
              <a:ext uri="{FF2B5EF4-FFF2-40B4-BE49-F238E27FC236}">
                <a16:creationId xmlns:a16="http://schemas.microsoft.com/office/drawing/2014/main" id="{66C36CC0-715C-44D5-CEE5-EEE136133C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6883" y="-71630"/>
            <a:ext cx="10515600" cy="849493"/>
          </a:xfrm>
        </p:spPr>
        <p:txBody>
          <a:bodyPr>
            <a:normAutofit/>
          </a:bodyPr>
          <a:lstStyle/>
          <a:p>
            <a:pPr algn="ctr"/>
            <a:r>
              <a:rPr lang="cy-GB" sz="3600" b="1">
                <a:solidFill>
                  <a:srgbClr val="002060"/>
                </a:solidFill>
                <a:latin typeface="Aptos"/>
                <a:cs typeface="Arial"/>
              </a:rPr>
              <a:t>Cwestiynau     </a:t>
            </a:r>
            <a:r>
              <a:rPr lang="cy-GB" sz="3600" i="1" err="1">
                <a:solidFill>
                  <a:srgbClr val="002060"/>
                </a:solidFill>
                <a:latin typeface="Aptos"/>
                <a:cs typeface="Arial"/>
              </a:rPr>
              <a:t>Questions</a:t>
            </a:r>
            <a:endParaRPr lang="cy-GB" sz="3600" i="1">
              <a:solidFill>
                <a:srgbClr val="002060"/>
              </a:solidFill>
              <a:latin typeface="Aptos"/>
              <a:cs typeface="Arial"/>
            </a:endParaRPr>
          </a:p>
        </p:txBody>
      </p:sp>
      <p:pic>
        <p:nvPicPr>
          <p:cNvPr id="8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F9D9EE6-689B-5A39-F235-205F397DA5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40931698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1FC0765-D902-4AB7-A701-7E66C9F6200F}"/>
              </a:ext>
            </a:extLst>
          </p:cNvPr>
          <p:cNvSpPr txBox="1">
            <a:spLocks/>
          </p:cNvSpPr>
          <p:nvPr/>
        </p:nvSpPr>
        <p:spPr>
          <a:xfrm>
            <a:off x="3105221" y="413787"/>
            <a:ext cx="5744052" cy="678744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4000" b="1" dirty="0">
                <a:solidFill>
                  <a:schemeClr val="bg1"/>
                </a:solidFill>
                <a:latin typeface="Aptos"/>
                <a:cs typeface="Arial"/>
              </a:rPr>
              <a:t>Gwaith pâr</a:t>
            </a:r>
            <a:endParaRPr lang="cy-GB" sz="3600" i="1" dirty="0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</p:txBody>
      </p:sp>
      <p:pic>
        <p:nvPicPr>
          <p:cNvPr id="2" name="Picture 1" descr="A blue and yellow chat bubbles&#10;&#10;AI-generated content may be incorrect.">
            <a:extLst>
              <a:ext uri="{FF2B5EF4-FFF2-40B4-BE49-F238E27FC236}">
                <a16:creationId xmlns:a16="http://schemas.microsoft.com/office/drawing/2014/main" id="{B95B911B-0E84-9192-FB34-ACBE9CFBA0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1086" y="2293537"/>
            <a:ext cx="3416373" cy="3123541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1247C191-8EF9-A596-F20A-E4354F0FE544}"/>
              </a:ext>
            </a:extLst>
          </p:cNvPr>
          <p:cNvSpPr/>
          <p:nvPr/>
        </p:nvSpPr>
        <p:spPr>
          <a:xfrm>
            <a:off x="852959" y="1828799"/>
            <a:ext cx="5523470" cy="4053016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3600" dirty="0"/>
              <a:t>Meddyliwch am o leiaf 10 cwestiwn gwahanol rydych chi’n gallu </a:t>
            </a:r>
          </a:p>
          <a:p>
            <a:pPr algn="ctr"/>
            <a:r>
              <a:rPr lang="cy-GB" sz="3600" dirty="0"/>
              <a:t>gofyn i bartner.</a:t>
            </a:r>
          </a:p>
        </p:txBody>
      </p:sp>
    </p:spTree>
    <p:extLst>
      <p:ext uri="{BB962C8B-B14F-4D97-AF65-F5344CB8AC3E}">
        <p14:creationId xmlns:p14="http://schemas.microsoft.com/office/powerpoint/2010/main" val="1189827366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8B73ED2-ED38-B91F-864F-186B1A09A1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7" descr="A blue file folder with a clip&#10;&#10;Description automatically generated">
            <a:extLst>
              <a:ext uri="{FF2B5EF4-FFF2-40B4-BE49-F238E27FC236}">
                <a16:creationId xmlns:a16="http://schemas.microsoft.com/office/drawing/2014/main" id="{D23BD99D-97FF-BF8A-6423-684BC6719C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12174" y="2045319"/>
            <a:ext cx="2787237" cy="2061118"/>
          </a:xfrm>
          <a:prstGeom prst="rect">
            <a:avLst/>
          </a:prstGeom>
        </p:spPr>
      </p:pic>
      <p:sp>
        <p:nvSpPr>
          <p:cNvPr id="2" name="TextBox 4">
            <a:extLst>
              <a:ext uri="{FF2B5EF4-FFF2-40B4-BE49-F238E27FC236}">
                <a16:creationId xmlns:a16="http://schemas.microsoft.com/office/drawing/2014/main" id="{2A6A6129-4601-0D45-89C0-511608FA4530}"/>
              </a:ext>
            </a:extLst>
          </p:cNvPr>
          <p:cNvSpPr txBox="1"/>
          <p:nvPr/>
        </p:nvSpPr>
        <p:spPr>
          <a:xfrm>
            <a:off x="906688" y="465750"/>
            <a:ext cx="7310211" cy="4937522"/>
          </a:xfrm>
          <a:prstGeom prst="round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4000" b="1" dirty="0">
                <a:solidFill>
                  <a:srgbClr val="002060"/>
                </a:solidFill>
                <a:latin typeface="Aptos"/>
                <a:cs typeface="Arial"/>
              </a:rPr>
              <a:t>Tasg i’r Portffolio</a:t>
            </a:r>
          </a:p>
          <a:p>
            <a:pPr algn="ctr"/>
            <a:endParaRPr lang="cy-GB" sz="2400" b="1" u="sng" dirty="0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  <a:p>
            <a:pPr algn="ctr"/>
            <a:r>
              <a:rPr lang="cy-GB" sz="2800" b="1" dirty="0">
                <a:solidFill>
                  <a:srgbClr val="002060"/>
                </a:solidFill>
                <a:latin typeface="Aptos"/>
                <a:cs typeface="Arial"/>
              </a:rPr>
              <a:t>Tasg Lafar: Sylfaen A2</a:t>
            </a:r>
            <a:endParaRPr lang="cy-GB" dirty="0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  <a:p>
            <a:pPr algn="ctr"/>
            <a:endParaRPr lang="cy-GB" sz="2400" b="1" dirty="0">
              <a:solidFill>
                <a:srgbClr val="002060"/>
              </a:solidFill>
              <a:latin typeface="Aptos"/>
              <a:cs typeface="Arial"/>
            </a:endParaRPr>
          </a:p>
          <a:p>
            <a:pPr algn="ctr"/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Arial"/>
              </a:rPr>
              <a:t>Beth am 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Arial"/>
              </a:rPr>
              <a:t>recordio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Arial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Arial"/>
              </a:rPr>
              <a:t>sgwrs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Arial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Arial"/>
              </a:rPr>
              <a:t>gyda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Arial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Arial"/>
              </a:rPr>
              <a:t>pherson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Arial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Arial"/>
              </a:rPr>
              <a:t>arall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Arial"/>
              </a:rPr>
              <a:t>? Yna 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Arial"/>
              </a:rPr>
              <a:t>siaradwch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Arial"/>
              </a:rPr>
              <a:t> am y person 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Arial"/>
              </a:rPr>
              <a:t>arall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Arial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Arial"/>
              </a:rPr>
              <a:t>gan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Arial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Arial"/>
              </a:rPr>
              <a:t>ddefnyddio’r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Arial"/>
              </a:rPr>
              <a:t> 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Arial"/>
              </a:rPr>
              <a:t>trydydd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Arial"/>
              </a:rPr>
              <a:t> person.</a:t>
            </a:r>
            <a:endParaRPr lang="en-GB" sz="2400" dirty="0">
              <a:solidFill>
                <a:srgbClr val="002060"/>
              </a:solidFill>
              <a:latin typeface="Aptos"/>
              <a:cs typeface="Arial"/>
            </a:endParaRPr>
          </a:p>
          <a:p>
            <a:pPr algn="ctr"/>
            <a:endParaRPr lang="en-GB" sz="2400" dirty="0">
              <a:solidFill>
                <a:srgbClr val="002060"/>
              </a:solidFill>
              <a:latin typeface="Aptos"/>
              <a:ea typeface="Calibri" panose="020F0502020204030204"/>
              <a:cs typeface="Calibri"/>
            </a:endParaRPr>
          </a:p>
          <a:p>
            <a:pPr algn="ctr"/>
            <a:r>
              <a:rPr lang="en-GB" sz="2400" i="1" dirty="0">
                <a:solidFill>
                  <a:srgbClr val="002060"/>
                </a:solidFill>
                <a:ea typeface="Calibri" panose="020F0502020204030204"/>
                <a:cs typeface="Calibri"/>
              </a:rPr>
              <a:t>What about recording a conversation with another person? Then talk about the other person using the third person.</a:t>
            </a:r>
            <a:endParaRPr lang="en-GB" sz="2400" i="1" dirty="0">
              <a:solidFill>
                <a:srgbClr val="002060"/>
              </a:solidFill>
              <a:latin typeface="Aptos"/>
              <a:ea typeface="Calibri" panose="020F0502020204030204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08354682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A6A6129-4601-0D45-89C0-511608FA4530}"/>
              </a:ext>
            </a:extLst>
          </p:cNvPr>
          <p:cNvSpPr txBox="1"/>
          <p:nvPr/>
        </p:nvSpPr>
        <p:spPr>
          <a:xfrm>
            <a:off x="978552" y="711589"/>
            <a:ext cx="6778932" cy="4733211"/>
          </a:xfrm>
          <a:prstGeom prst="round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4000" b="1" dirty="0">
                <a:solidFill>
                  <a:srgbClr val="002060"/>
                </a:solidFill>
                <a:latin typeface="Aptos"/>
                <a:cs typeface="Arial"/>
              </a:rPr>
              <a:t>Tasg i’r Portffolio</a:t>
            </a:r>
          </a:p>
          <a:p>
            <a:pPr algn="ctr"/>
            <a:endParaRPr lang="cy-GB" sz="2400" b="1" u="sng" dirty="0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  <a:p>
            <a:pPr algn="ctr"/>
            <a:r>
              <a:rPr lang="cy-GB" sz="2800" b="1" dirty="0">
                <a:solidFill>
                  <a:srgbClr val="002060"/>
                </a:solidFill>
                <a:latin typeface="Aptos"/>
                <a:cs typeface="Arial"/>
              </a:rPr>
              <a:t>Tasg Ysgrifennu: Sylfaen A2</a:t>
            </a:r>
          </a:p>
          <a:p>
            <a:pPr algn="ctr"/>
            <a:r>
              <a:rPr lang="cy-GB" dirty="0">
                <a:solidFill>
                  <a:srgbClr val="002060"/>
                </a:solidFill>
                <a:latin typeface="Aptos"/>
                <a:cs typeface="Arial" panose="020B0604020202020204" pitchFamily="34" charset="0"/>
              </a:rPr>
              <a:t>(o’r Pecyn Cymorth gan y Coleg Cymraeg Cenedlaethol)</a:t>
            </a:r>
          </a:p>
          <a:p>
            <a:pPr algn="ctr"/>
            <a:endParaRPr lang="cy-GB" dirty="0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  <a:p>
            <a:pPr algn="ctr"/>
            <a:endParaRPr lang="cy-GB" sz="2400" b="1" dirty="0">
              <a:solidFill>
                <a:srgbClr val="002060"/>
              </a:solidFill>
              <a:latin typeface="Aptos"/>
              <a:cs typeface="Arial"/>
            </a:endParaRPr>
          </a:p>
          <a:p>
            <a:pPr algn="ctr"/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Ysgrifennu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 e-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bost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yn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cyflwyno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eich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hun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ar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ddechrau’r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cwrs</a:t>
            </a:r>
            <a:endParaRPr lang="en-GB" sz="2400" dirty="0">
              <a:solidFill>
                <a:srgbClr val="002060"/>
              </a:solidFill>
              <a:latin typeface="Aptos"/>
              <a:ea typeface="+mn-lt"/>
              <a:cs typeface="+mn-lt"/>
            </a:endParaRPr>
          </a:p>
          <a:p>
            <a:pPr algn="ctr"/>
            <a:endParaRPr lang="en-GB" sz="2400" dirty="0">
              <a:solidFill>
                <a:srgbClr val="002060"/>
              </a:solidFill>
              <a:latin typeface="Aptos"/>
              <a:ea typeface="Calibri" panose="020F0502020204030204"/>
              <a:cs typeface="Calibri"/>
            </a:endParaRPr>
          </a:p>
          <a:p>
            <a:pPr algn="ctr"/>
            <a:r>
              <a:rPr lang="en-GB" sz="2400" i="1" dirty="0">
                <a:solidFill>
                  <a:srgbClr val="002060"/>
                </a:solidFill>
                <a:latin typeface="Aptos"/>
                <a:ea typeface="Calibri" panose="020F0502020204030204"/>
                <a:cs typeface="Calibri"/>
              </a:rPr>
              <a:t>Write an e-mail introducing yourself at the beginning of the course</a:t>
            </a:r>
          </a:p>
        </p:txBody>
      </p:sp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8B73ED2-ED38-B91F-864F-186B1A09A1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7" descr="A blue file folder with a clip&#10;&#10;Description automatically generated">
            <a:extLst>
              <a:ext uri="{FF2B5EF4-FFF2-40B4-BE49-F238E27FC236}">
                <a16:creationId xmlns:a16="http://schemas.microsoft.com/office/drawing/2014/main" id="{D23BD99D-97FF-BF8A-6423-684BC6719C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12174" y="2045319"/>
            <a:ext cx="2787237" cy="2061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7575565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78356129-C5EA-6EC5-BA73-DF60ACCB44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A884690-177F-24D5-9775-E88A41DFF7A3}"/>
              </a:ext>
            </a:extLst>
          </p:cNvPr>
          <p:cNvSpPr txBox="1"/>
          <p:nvPr/>
        </p:nvSpPr>
        <p:spPr>
          <a:xfrm>
            <a:off x="2258614" y="1537911"/>
            <a:ext cx="7675459" cy="3779758"/>
          </a:xfrm>
          <a:prstGeom prst="round2Diag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b="1">
                <a:solidFill>
                  <a:schemeClr val="bg1"/>
                </a:solidFill>
                <a:ea typeface="Calibri"/>
                <a:cs typeface="Calibri"/>
              </a:rPr>
              <a:t>Da iawn, </a:t>
            </a:r>
            <a:r>
              <a:rPr lang="en-US" sz="5400" b="1" err="1">
                <a:solidFill>
                  <a:schemeClr val="bg1"/>
                </a:solidFill>
                <a:ea typeface="Calibri"/>
                <a:cs typeface="Calibri"/>
              </a:rPr>
              <a:t>bawb</a:t>
            </a:r>
            <a:r>
              <a:rPr lang="en-US" sz="5400" b="1" dirty="0">
                <a:solidFill>
                  <a:schemeClr val="bg1"/>
                </a:solidFill>
                <a:ea typeface="Calibri"/>
                <a:cs typeface="Calibri"/>
              </a:rPr>
              <a:t>!</a:t>
            </a:r>
          </a:p>
          <a:p>
            <a:pPr algn="ctr"/>
            <a:endParaRPr lang="en-US" sz="5400" b="1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endParaRPr lang="en-US" sz="5400" b="1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r>
              <a:rPr lang="en-US" sz="5400" b="1">
                <a:solidFill>
                  <a:schemeClr val="bg1"/>
                </a:solidFill>
                <a:ea typeface="Calibri"/>
                <a:cs typeface="Calibri"/>
              </a:rPr>
              <a:t>Hwyl </a:t>
            </a:r>
            <a:r>
              <a:rPr lang="en-US" sz="5400" b="1" err="1">
                <a:solidFill>
                  <a:schemeClr val="bg1"/>
                </a:solidFill>
                <a:ea typeface="Calibri"/>
                <a:cs typeface="Calibri"/>
              </a:rPr>
              <a:t>fawr</a:t>
            </a:r>
            <a:r>
              <a:rPr lang="en-US" sz="5400" b="1">
                <a:solidFill>
                  <a:schemeClr val="bg1"/>
                </a:solidFill>
                <a:ea typeface="Calibri"/>
                <a:cs typeface="Calibri"/>
              </a:rPr>
              <a:t>!</a:t>
            </a:r>
            <a:endParaRPr lang="en-US">
              <a:solidFill>
                <a:schemeClr val="bg1"/>
              </a:solidFill>
            </a:endParaRPr>
          </a:p>
        </p:txBody>
      </p:sp>
      <p:pic>
        <p:nvPicPr>
          <p:cNvPr id="6" name="Picture 5" descr="A pink and white logo&#10;&#10;Description automatically generated">
            <a:extLst>
              <a:ext uri="{FF2B5EF4-FFF2-40B4-BE49-F238E27FC236}">
                <a16:creationId xmlns:a16="http://schemas.microsoft.com/office/drawing/2014/main" id="{3277CF68-2EA7-FACD-69A1-02F7786351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25253" y="51919"/>
            <a:ext cx="2667000" cy="987172"/>
          </a:xfrm>
          <a:prstGeom prst="rect">
            <a:avLst/>
          </a:prstGeom>
        </p:spPr>
      </p:pic>
      <p:pic>
        <p:nvPicPr>
          <p:cNvPr id="12" name="Graphic 11" descr="Star with solid fill">
            <a:extLst>
              <a:ext uri="{FF2B5EF4-FFF2-40B4-BE49-F238E27FC236}">
                <a16:creationId xmlns:a16="http://schemas.microsoft.com/office/drawing/2014/main" id="{605EBDFC-1BE8-5B29-7F5E-D2326A88AD3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243861" y="2572215"/>
            <a:ext cx="1713570" cy="1713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8321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fe290860-00c3-4563-84af-61c49c5fda71">
      <Terms xmlns="http://schemas.microsoft.com/office/infopath/2007/PartnerControls"/>
    </lcf76f155ced4ddcb4097134ff3c332f>
    <TaxCatchAll xmlns="6c16a7c9-3119-4e12-91f3-1db7792fc1f1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E4F8DF7EFA3C4498F61FF0193699BE8" ma:contentTypeVersion="11" ma:contentTypeDescription="Create a new document." ma:contentTypeScope="" ma:versionID="10234cc3c17d250a4ead9df5623f07d7">
  <xsd:schema xmlns:xsd="http://www.w3.org/2001/XMLSchema" xmlns:xs="http://www.w3.org/2001/XMLSchema" xmlns:p="http://schemas.microsoft.com/office/2006/metadata/properties" xmlns:ns2="fe290860-00c3-4563-84af-61c49c5fda71" xmlns:ns3="6c16a7c9-3119-4e12-91f3-1db7792fc1f1" targetNamespace="http://schemas.microsoft.com/office/2006/metadata/properties" ma:root="true" ma:fieldsID="df609682d4dfc0742d7eb0f712f28e2c" ns2:_="" ns3:_="">
    <xsd:import namespace="fe290860-00c3-4563-84af-61c49c5fda71"/>
    <xsd:import namespace="6c16a7c9-3119-4e12-91f3-1db7792fc1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e290860-00c3-4563-84af-61c49c5fda7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4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c16a7c9-3119-4e12-91f3-1db7792fc1f1" elementFormDefault="qualified">
    <xsd:import namespace="http://schemas.microsoft.com/office/2006/documentManagement/types"/>
    <xsd:import namespace="http://schemas.microsoft.com/office/infopath/2007/PartnerControls"/>
    <xsd:element name="TaxCatchAll" ma:index="15" nillable="true" ma:displayName="Taxonomy Catch All Column" ma:hidden="true" ma:list="{1abe7ac3-576b-4144-82f8-2adb6e0c25cd}" ma:internalName="TaxCatchAll" ma:showField="CatchAllData" ma:web="6c16a7c9-3119-4e12-91f3-1db7792fc1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285CA44-3342-4A68-BC9D-E84B78909E1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D846A1F-533A-4E3C-B4BB-C1B16552EC3B}">
  <ds:schemaRefs>
    <ds:schemaRef ds:uri="fe290860-00c3-4563-84af-61c49c5fda71"/>
    <ds:schemaRef ds:uri="http://purl.org/dc/terms/"/>
    <ds:schemaRef ds:uri="http://purl.org/dc/dcmitype/"/>
    <ds:schemaRef ds:uri="http://schemas.microsoft.com/office/2006/documentManagement/types"/>
    <ds:schemaRef ds:uri="http://schemas.microsoft.com/office/2006/metadata/properties"/>
    <ds:schemaRef ds:uri="6c16a7c9-3119-4e12-91f3-1db7792fc1f1"/>
    <ds:schemaRef ds:uri="http://schemas.openxmlformats.org/package/2006/metadata/core-properties"/>
    <ds:schemaRef ds:uri="http://www.w3.org/XML/1998/namespace"/>
    <ds:schemaRef ds:uri="http://purl.org/dc/elements/1.1/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2C6EEC08-4A2F-48F5-91BD-DB900D5069E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e290860-00c3-4563-84af-61c49c5fda71"/>
    <ds:schemaRef ds:uri="6c16a7c9-3119-4e12-91f3-1db7792fc1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258</TotalTime>
  <Words>3089</Words>
  <Application>Microsoft Macintosh PowerPoint</Application>
  <PresentationFormat>Widescreen</PresentationFormat>
  <Paragraphs>746</Paragraphs>
  <Slides>89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89</vt:i4>
      </vt:variant>
    </vt:vector>
  </HeadingPairs>
  <TitlesOfParts>
    <vt:vector size="95" baseType="lpstr">
      <vt:lpstr>Aptos</vt:lpstr>
      <vt:lpstr>Aptos Display</vt:lpstr>
      <vt:lpstr>Arial</vt:lpstr>
      <vt:lpstr>Calibri</vt:lpstr>
      <vt:lpstr>Liberation 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Tasg Ddarllen a Deall</vt:lpstr>
      <vt:lpstr>Cwestiynau</vt:lpstr>
      <vt:lpstr>Tasg Wrando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Dw i’n hoffi ...! (#She’ll be coming round the mountain)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Wyt ti’n hoffi...?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Codwch a sgwrsiwch!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Mae hi’n hoffi ... achos... Dydy hi ddim yn hoffi ... achos...</vt:lpstr>
      <vt:lpstr>Pwy ydy hi?  Beth mae hi’n hoffi?</vt:lpstr>
      <vt:lpstr>Pwy ydy e?  Beth mae e’n hoffi?</vt:lpstr>
      <vt:lpstr>PowerPoint Presentation</vt:lpstr>
      <vt:lpstr>PowerPoint Presentation</vt:lpstr>
      <vt:lpstr>Pa … mae …  hoffi?</vt:lpstr>
      <vt:lpstr>Siaradwch!</vt:lpstr>
      <vt:lpstr>Yr Amser Presennol     The Present Tense</vt:lpstr>
      <vt:lpstr>PowerPoint Presentation</vt:lpstr>
      <vt:lpstr>PowerPoint Presentation</vt:lpstr>
      <vt:lpstr>Cwestiynau     Questions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Rhian Abbott</cp:lastModifiedBy>
  <cp:revision>685</cp:revision>
  <dcterms:created xsi:type="dcterms:W3CDTF">2024-11-28T10:25:25Z</dcterms:created>
  <dcterms:modified xsi:type="dcterms:W3CDTF">2025-11-26T15:54:22Z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der">
    <vt:lpwstr>661300.000000000</vt:lpwstr>
  </property>
  <property fmtid="{D5CDD505-2E9C-101B-9397-08002B2CF9AE}" pid="3" name="ContentTypeId">
    <vt:lpwstr>0x010100FE4F8DF7EFA3C4498F61FF0193699BE8</vt:lpwstr>
  </property>
  <property fmtid="{D5CDD505-2E9C-101B-9397-08002B2CF9AE}" pid="4" name="_SourceUrl">
    <vt:lpwstr/>
  </property>
  <property fmtid="{D5CDD505-2E9C-101B-9397-08002B2CF9AE}" pid="5" name="_SharedFileIndex">
    <vt:lpwstr/>
  </property>
  <property fmtid="{D5CDD505-2E9C-101B-9397-08002B2CF9AE}" pid="6" name="ComplianceAssetId">
    <vt:lpwstr/>
  </property>
  <property fmtid="{D5CDD505-2E9C-101B-9397-08002B2CF9AE}" pid="7" name="_ExtendedDescription">
    <vt:lpwstr/>
  </property>
  <property fmtid="{D5CDD505-2E9C-101B-9397-08002B2CF9AE}" pid="8" name="TriggerFlowInfo">
    <vt:lpwstr/>
  </property>
  <property fmtid="{D5CDD505-2E9C-101B-9397-08002B2CF9AE}" pid="9" name="MediaServiceImageTags">
    <vt:lpwstr/>
  </property>
</Properties>
</file>