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63" r:id="rId4"/>
    <p:sldId id="259" r:id="rId5"/>
    <p:sldId id="274" r:id="rId6"/>
    <p:sldId id="275" r:id="rId7"/>
    <p:sldId id="261" r:id="rId8"/>
    <p:sldId id="270" r:id="rId9"/>
    <p:sldId id="278" r:id="rId10"/>
    <p:sldId id="285" r:id="rId11"/>
    <p:sldId id="284" r:id="rId12"/>
    <p:sldId id="281" r:id="rId13"/>
    <p:sldId id="272" r:id="rId14"/>
    <p:sldId id="277" r:id="rId15"/>
    <p:sldId id="286" r:id="rId16"/>
    <p:sldId id="283" r:id="rId17"/>
    <p:sldId id="279" r:id="rId18"/>
    <p:sldId id="282" r:id="rId19"/>
    <p:sldId id="271" r:id="rId20"/>
    <p:sldId id="28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9" autoAdjust="0"/>
    <p:restoredTop sz="94660"/>
  </p:normalViewPr>
  <p:slideViewPr>
    <p:cSldViewPr snapToGrid="0">
      <p:cViewPr varScale="1">
        <p:scale>
          <a:sx n="91" d="100"/>
          <a:sy n="91" d="100"/>
        </p:scale>
        <p:origin x="126" y="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11/5/2019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Gender, Sexuality &amp; Pollution  </a:t>
            </a:r>
            <a:endParaRPr lang="en-GB" dirty="0"/>
          </a:p>
        </p:txBody>
      </p:sp>
      <p:sp>
        <p:nvSpPr>
          <p:cNvPr id="3" name="Subtitle 2"/>
          <p:cNvSpPr>
            <a:spLocks noGrp="1"/>
          </p:cNvSpPr>
          <p:nvPr>
            <p:ph type="subTitle" idx="1"/>
          </p:nvPr>
        </p:nvSpPr>
        <p:spPr/>
        <p:txBody>
          <a:bodyPr/>
          <a:lstStyle/>
          <a:p>
            <a:r>
              <a:rPr lang="en-GB" dirty="0" smtClean="0"/>
              <a:t>Lives &amp; Livelihoods</a:t>
            </a:r>
            <a:endParaRPr lang="en-GB" dirty="0"/>
          </a:p>
        </p:txBody>
      </p:sp>
    </p:spTree>
    <p:extLst>
      <p:ext uri="{BB962C8B-B14F-4D97-AF65-F5344CB8AC3E}">
        <p14:creationId xmlns:p14="http://schemas.microsoft.com/office/powerpoint/2010/main" val="5827132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01532" y="321972"/>
            <a:ext cx="8903080" cy="643943"/>
          </a:xfrm>
        </p:spPr>
        <p:txBody>
          <a:bodyPr>
            <a:normAutofit/>
          </a:bodyPr>
          <a:lstStyle/>
          <a:p>
            <a:pPr algn="ctr"/>
            <a:r>
              <a:rPr lang="en-GB" sz="2800" dirty="0" smtClean="0"/>
              <a:t>Early trends in Feminism</a:t>
            </a:r>
            <a:endParaRPr lang="en-GB" sz="2800" dirty="0"/>
          </a:p>
        </p:txBody>
      </p:sp>
      <p:sp>
        <p:nvSpPr>
          <p:cNvPr id="3" name="Content Placeholder 2"/>
          <p:cNvSpPr>
            <a:spLocks noGrp="1"/>
          </p:cNvSpPr>
          <p:nvPr>
            <p:ph idx="1"/>
          </p:nvPr>
        </p:nvSpPr>
        <p:spPr>
          <a:xfrm>
            <a:off x="2485623" y="991673"/>
            <a:ext cx="8954595" cy="5370489"/>
          </a:xfrm>
        </p:spPr>
        <p:txBody>
          <a:bodyPr>
            <a:normAutofit lnSpcReduction="10000"/>
          </a:bodyPr>
          <a:lstStyle/>
          <a:p>
            <a:r>
              <a:rPr lang="en-GB" sz="2400" dirty="0" smtClean="0"/>
              <a:t>Simone de Beauvoir (1949) </a:t>
            </a:r>
            <a:r>
              <a:rPr lang="en-GB" sz="2400" i="1" dirty="0" smtClean="0"/>
              <a:t>The Second Sex</a:t>
            </a:r>
            <a:r>
              <a:rPr lang="en-GB" sz="2400" dirty="0" smtClean="0"/>
              <a:t>: Is there a universal explanation that can account for the inequality between genders and for women’s subordination worldwide? </a:t>
            </a:r>
          </a:p>
          <a:p>
            <a:r>
              <a:rPr lang="en-GB" sz="2400" dirty="0" smtClean="0"/>
              <a:t>Patriarchy was seen as the outcome of the rise of private property and capitalism, while others argued that patriarchy, or men’s control of women’s productive and reproductive capacities, was the basis for the development of capitalism itself.</a:t>
            </a:r>
          </a:p>
          <a:p>
            <a:r>
              <a:rPr lang="en-GB" sz="2400" dirty="0"/>
              <a:t>Sherry </a:t>
            </a:r>
            <a:r>
              <a:rPr lang="en-GB" sz="2400" dirty="0" err="1"/>
              <a:t>Ortner</a:t>
            </a:r>
            <a:r>
              <a:rPr lang="en-GB" sz="2400" dirty="0"/>
              <a:t> (1974)”Is female to male as nature is to culture?” </a:t>
            </a:r>
            <a:r>
              <a:rPr lang="en-GB" sz="2400" dirty="0" smtClean="0"/>
              <a:t>Culture</a:t>
            </a:r>
            <a:r>
              <a:rPr lang="en-GB" sz="2400" dirty="0"/>
              <a:t> </a:t>
            </a:r>
            <a:r>
              <a:rPr lang="en-GB" sz="2400" dirty="0" smtClean="0"/>
              <a:t>is </a:t>
            </a:r>
            <a:r>
              <a:rPr lang="en-GB" sz="2400" dirty="0"/>
              <a:t>equated relatively unambiguously with </a:t>
            </a:r>
            <a:r>
              <a:rPr lang="en-GB" sz="2400" dirty="0" smtClean="0"/>
              <a:t>men. Women</a:t>
            </a:r>
            <a:r>
              <a:rPr lang="en-GB" sz="2400" b="1" dirty="0" smtClean="0"/>
              <a:t> </a:t>
            </a:r>
            <a:r>
              <a:rPr lang="en-GB" sz="2400" dirty="0"/>
              <a:t>are active participants in </a:t>
            </a:r>
            <a:r>
              <a:rPr lang="en-GB" sz="2400" dirty="0" smtClean="0"/>
              <a:t>cultural </a:t>
            </a:r>
            <a:r>
              <a:rPr lang="en-GB" sz="2400" dirty="0"/>
              <a:t>processes, but at the same time </a:t>
            </a:r>
            <a:r>
              <a:rPr lang="en-GB" sz="2400" dirty="0" smtClean="0"/>
              <a:t>they are </a:t>
            </a:r>
            <a:r>
              <a:rPr lang="en-GB" sz="2400" b="1" dirty="0"/>
              <a:t>more rooted with nature</a:t>
            </a:r>
            <a:r>
              <a:rPr lang="en-GB" sz="2400" dirty="0"/>
              <a:t>. </a:t>
            </a:r>
            <a:r>
              <a:rPr lang="en-GB" sz="2400" dirty="0" smtClean="0"/>
              <a:t> </a:t>
            </a:r>
            <a:endParaRPr lang="en-GB" sz="2400" dirty="0"/>
          </a:p>
          <a:p>
            <a:endParaRPr lang="en-GB" sz="2200" dirty="0"/>
          </a:p>
          <a:p>
            <a:endParaRPr lang="en-GB" sz="2300" dirty="0" smtClean="0"/>
          </a:p>
          <a:p>
            <a:endParaRPr lang="en-GB" sz="2300" dirty="0" smtClean="0"/>
          </a:p>
          <a:p>
            <a:endParaRPr lang="en-GB" sz="2000" dirty="0" smtClean="0"/>
          </a:p>
          <a:p>
            <a:endParaRPr lang="en-GB" sz="2000" dirty="0"/>
          </a:p>
        </p:txBody>
      </p:sp>
    </p:spTree>
    <p:extLst>
      <p:ext uri="{BB962C8B-B14F-4D97-AF65-F5344CB8AC3E}">
        <p14:creationId xmlns:p14="http://schemas.microsoft.com/office/powerpoint/2010/main" val="105090549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89893" y="559716"/>
            <a:ext cx="8911687" cy="1280890"/>
          </a:xfrm>
        </p:spPr>
        <p:txBody>
          <a:bodyPr>
            <a:noAutofit/>
          </a:bodyPr>
          <a:lstStyle/>
          <a:p>
            <a:pPr marL="342900" lvl="0" indent="-342900" algn="ctr">
              <a:spcBef>
                <a:spcPts val="1000"/>
              </a:spcBef>
            </a:pPr>
            <a:r>
              <a:rPr lang="en-GB" sz="2000" dirty="0" smtClean="0"/>
              <a:t/>
            </a:r>
            <a:br>
              <a:rPr lang="en-GB" sz="2000" dirty="0" smtClean="0"/>
            </a:br>
            <a:r>
              <a:rPr lang="en-GB" sz="2000" dirty="0">
                <a:solidFill>
                  <a:prstClr val="black">
                    <a:lumMod val="75000"/>
                    <a:lumOff val="25000"/>
                  </a:prstClr>
                </a:solidFill>
                <a:ea typeface="+mn-ea"/>
                <a:cs typeface="+mn-cs"/>
              </a:rPr>
              <a:t>“What could there be in the generalized structure and conditions of existence, common to every culture, that would lead every culture to place a lower value upon women?”  </a:t>
            </a:r>
            <a:r>
              <a:rPr lang="en-GB" sz="2000" dirty="0" smtClean="0">
                <a:solidFill>
                  <a:prstClr val="black">
                    <a:lumMod val="75000"/>
                    <a:lumOff val="25000"/>
                  </a:prstClr>
                </a:solidFill>
                <a:ea typeface="+mn-ea"/>
                <a:cs typeface="+mn-cs"/>
              </a:rPr>
              <a:t>(</a:t>
            </a:r>
            <a:r>
              <a:rPr lang="en-GB" sz="2000" dirty="0" err="1" smtClean="0">
                <a:solidFill>
                  <a:prstClr val="black">
                    <a:lumMod val="75000"/>
                    <a:lumOff val="25000"/>
                  </a:prstClr>
                </a:solidFill>
                <a:ea typeface="+mn-ea"/>
                <a:cs typeface="+mn-cs"/>
              </a:rPr>
              <a:t>Ortner</a:t>
            </a:r>
            <a:r>
              <a:rPr lang="en-GB" sz="2000" dirty="0" smtClean="0">
                <a:solidFill>
                  <a:prstClr val="black">
                    <a:lumMod val="75000"/>
                    <a:lumOff val="25000"/>
                  </a:prstClr>
                </a:solidFill>
                <a:ea typeface="+mn-ea"/>
                <a:cs typeface="+mn-cs"/>
              </a:rPr>
              <a:t>)</a:t>
            </a:r>
            <a:r>
              <a:rPr lang="en-GB" sz="2000" dirty="0">
                <a:solidFill>
                  <a:prstClr val="black">
                    <a:lumMod val="75000"/>
                    <a:lumOff val="25000"/>
                  </a:prstClr>
                </a:solidFill>
                <a:ea typeface="+mn-ea"/>
                <a:cs typeface="+mn-cs"/>
              </a:rPr>
              <a:t/>
            </a:r>
            <a:br>
              <a:rPr lang="en-GB" sz="2000" dirty="0">
                <a:solidFill>
                  <a:prstClr val="black">
                    <a:lumMod val="75000"/>
                    <a:lumOff val="25000"/>
                  </a:prstClr>
                </a:solidFill>
                <a:ea typeface="+mn-ea"/>
                <a:cs typeface="+mn-cs"/>
              </a:rPr>
            </a:br>
            <a:endParaRPr lang="en-GB" sz="2000" dirty="0"/>
          </a:p>
        </p:txBody>
      </p:sp>
      <p:sp>
        <p:nvSpPr>
          <p:cNvPr id="3" name="Text Placeholder 2"/>
          <p:cNvSpPr>
            <a:spLocks noGrp="1"/>
          </p:cNvSpPr>
          <p:nvPr>
            <p:ph type="body" idx="1"/>
          </p:nvPr>
        </p:nvSpPr>
        <p:spPr/>
        <p:txBody>
          <a:bodyPr/>
          <a:lstStyle/>
          <a:p>
            <a:r>
              <a:rPr lang="en-GB" dirty="0" smtClean="0"/>
              <a:t>Private (female) </a:t>
            </a:r>
            <a:endParaRPr lang="en-GB" dirty="0"/>
          </a:p>
        </p:txBody>
      </p:sp>
      <p:sp>
        <p:nvSpPr>
          <p:cNvPr id="4" name="Content Placeholder 3"/>
          <p:cNvSpPr>
            <a:spLocks noGrp="1"/>
          </p:cNvSpPr>
          <p:nvPr>
            <p:ph sz="half" idx="2"/>
          </p:nvPr>
        </p:nvSpPr>
        <p:spPr>
          <a:xfrm>
            <a:off x="2589212" y="2548966"/>
            <a:ext cx="4342893" cy="3655890"/>
          </a:xfrm>
        </p:spPr>
        <p:txBody>
          <a:bodyPr/>
          <a:lstStyle/>
          <a:p>
            <a:r>
              <a:rPr lang="en-GB" sz="2000" dirty="0" smtClean="0"/>
              <a:t>Domestic, making food</a:t>
            </a:r>
          </a:p>
          <a:p>
            <a:r>
              <a:rPr lang="en-GB" sz="2000" dirty="0" smtClean="0"/>
              <a:t>Rearing children </a:t>
            </a:r>
            <a:endParaRPr lang="en-GB" sz="2000" dirty="0"/>
          </a:p>
          <a:p>
            <a:r>
              <a:rPr lang="en-GB" sz="2000" dirty="0" smtClean="0"/>
              <a:t>Levi-Strauss: “The raw and the cooked” – process of cooking transforms nature into culture. Hence, women have some culture making abilities.</a:t>
            </a:r>
          </a:p>
          <a:p>
            <a:endParaRPr lang="en-GB" dirty="0" smtClean="0"/>
          </a:p>
          <a:p>
            <a:endParaRPr lang="en-GB" dirty="0"/>
          </a:p>
        </p:txBody>
      </p:sp>
      <p:sp>
        <p:nvSpPr>
          <p:cNvPr id="5" name="Text Placeholder 4"/>
          <p:cNvSpPr>
            <a:spLocks noGrp="1"/>
          </p:cNvSpPr>
          <p:nvPr>
            <p:ph type="body" sz="quarter" idx="3"/>
          </p:nvPr>
        </p:nvSpPr>
        <p:spPr/>
        <p:txBody>
          <a:bodyPr/>
          <a:lstStyle/>
          <a:p>
            <a:r>
              <a:rPr lang="en-GB" dirty="0" smtClean="0"/>
              <a:t>Public (male)</a:t>
            </a:r>
            <a:endParaRPr lang="en-GB" dirty="0"/>
          </a:p>
        </p:txBody>
      </p:sp>
      <p:sp>
        <p:nvSpPr>
          <p:cNvPr id="6" name="Content Placeholder 5"/>
          <p:cNvSpPr>
            <a:spLocks noGrp="1"/>
          </p:cNvSpPr>
          <p:nvPr>
            <p:ph sz="quarter" idx="4"/>
          </p:nvPr>
        </p:nvSpPr>
        <p:spPr>
          <a:xfrm>
            <a:off x="7166957" y="2545737"/>
            <a:ext cx="4338674" cy="3659119"/>
          </a:xfrm>
        </p:spPr>
        <p:txBody>
          <a:bodyPr>
            <a:noAutofit/>
          </a:bodyPr>
          <a:lstStyle/>
          <a:p>
            <a:r>
              <a:rPr lang="en-GB" sz="2000" dirty="0" smtClean="0"/>
              <a:t>Creating technology and tools</a:t>
            </a:r>
          </a:p>
          <a:p>
            <a:r>
              <a:rPr lang="en-GB" sz="2000" dirty="0"/>
              <a:t>Warfare (for cattle, land and women)</a:t>
            </a:r>
          </a:p>
          <a:p>
            <a:r>
              <a:rPr lang="en-GB" sz="2000" dirty="0" smtClean="0"/>
              <a:t>Haute cuisine  (privileged form of cooking) reserved for men</a:t>
            </a:r>
            <a:endParaRPr lang="en-GB" sz="2000" dirty="0"/>
          </a:p>
        </p:txBody>
      </p:sp>
    </p:spTree>
    <p:extLst>
      <p:ext uri="{BB962C8B-B14F-4D97-AF65-F5344CB8AC3E}">
        <p14:creationId xmlns:p14="http://schemas.microsoft.com/office/powerpoint/2010/main" val="424300328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dirty="0" err="1" smtClean="0"/>
              <a:t>Ortner</a:t>
            </a:r>
            <a:r>
              <a:rPr lang="en-GB" sz="2800" dirty="0" smtClean="0"/>
              <a:t>: Culture regulates the overall processes of the world and life. This regulation occurs through the concepts of purity and pollution.</a:t>
            </a:r>
            <a:endParaRPr lang="en-GB" sz="2800" dirty="0"/>
          </a:p>
        </p:txBody>
      </p:sp>
      <p:sp>
        <p:nvSpPr>
          <p:cNvPr id="3" name="Text Placeholder 2"/>
          <p:cNvSpPr>
            <a:spLocks noGrp="1"/>
          </p:cNvSpPr>
          <p:nvPr>
            <p:ph type="body" idx="1"/>
          </p:nvPr>
        </p:nvSpPr>
        <p:spPr>
          <a:xfrm>
            <a:off x="7228038" y="1831035"/>
            <a:ext cx="3992732" cy="576262"/>
          </a:xfrm>
        </p:spPr>
        <p:txBody>
          <a:bodyPr/>
          <a:lstStyle/>
          <a:p>
            <a:r>
              <a:rPr lang="en-GB" dirty="0" smtClean="0"/>
              <a:t>Purity   </a:t>
            </a:r>
            <a:endParaRPr lang="en-GB" dirty="0"/>
          </a:p>
        </p:txBody>
      </p:sp>
      <p:sp>
        <p:nvSpPr>
          <p:cNvPr id="4" name="Content Placeholder 3"/>
          <p:cNvSpPr>
            <a:spLocks noGrp="1"/>
          </p:cNvSpPr>
          <p:nvPr>
            <p:ph sz="half" idx="2"/>
          </p:nvPr>
        </p:nvSpPr>
        <p:spPr>
          <a:xfrm>
            <a:off x="7096260" y="2511380"/>
            <a:ext cx="4481848" cy="4121239"/>
          </a:xfrm>
        </p:spPr>
        <p:txBody>
          <a:bodyPr>
            <a:noAutofit/>
          </a:bodyPr>
          <a:lstStyle/>
          <a:p>
            <a:r>
              <a:rPr lang="en-GB" sz="2000" dirty="0" smtClean="0"/>
              <a:t>Purity is effected in initiation rites; purification ritual is more powerful than (polluting)natural energies</a:t>
            </a:r>
          </a:p>
          <a:p>
            <a:r>
              <a:rPr lang="en-GB" sz="2000" dirty="0" smtClean="0"/>
              <a:t>Men avoid polluting women, (male) children must be cleaned from the pollution of their mothers </a:t>
            </a:r>
          </a:p>
          <a:p>
            <a:r>
              <a:rPr lang="en-GB" sz="2000" dirty="0" smtClean="0"/>
              <a:t>Social practices: For females virginity before marriage, modesty </a:t>
            </a:r>
            <a:endParaRPr lang="en-GB" sz="2000" dirty="0"/>
          </a:p>
        </p:txBody>
      </p:sp>
      <p:sp>
        <p:nvSpPr>
          <p:cNvPr id="5" name="Text Placeholder 4"/>
          <p:cNvSpPr>
            <a:spLocks noGrp="1"/>
          </p:cNvSpPr>
          <p:nvPr>
            <p:ph type="body" sz="quarter" idx="3"/>
          </p:nvPr>
        </p:nvSpPr>
        <p:spPr>
          <a:xfrm>
            <a:off x="2509626" y="1943717"/>
            <a:ext cx="3999001" cy="576262"/>
          </a:xfrm>
        </p:spPr>
        <p:txBody>
          <a:bodyPr/>
          <a:lstStyle/>
          <a:p>
            <a:r>
              <a:rPr lang="en-GB" dirty="0" smtClean="0"/>
              <a:t>Pollution </a:t>
            </a:r>
            <a:endParaRPr lang="en-GB" dirty="0"/>
          </a:p>
        </p:txBody>
      </p:sp>
      <p:sp>
        <p:nvSpPr>
          <p:cNvPr id="6" name="Content Placeholder 5"/>
          <p:cNvSpPr>
            <a:spLocks noGrp="1"/>
          </p:cNvSpPr>
          <p:nvPr>
            <p:ph sz="quarter" idx="4"/>
          </p:nvPr>
        </p:nvSpPr>
        <p:spPr>
          <a:xfrm>
            <a:off x="2247226" y="2507102"/>
            <a:ext cx="4424029" cy="3777788"/>
          </a:xfrm>
        </p:spPr>
        <p:txBody>
          <a:bodyPr>
            <a:normAutofit/>
          </a:bodyPr>
          <a:lstStyle/>
          <a:p>
            <a:r>
              <a:rPr lang="en-GB" sz="2000" dirty="0" smtClean="0"/>
              <a:t>Contagion; (unregulated operation of natural energies) spreads and overpowers everything it comes in contact with. </a:t>
            </a:r>
          </a:p>
          <a:p>
            <a:r>
              <a:rPr lang="en-GB" sz="2000" dirty="0" smtClean="0"/>
              <a:t>Female: </a:t>
            </a:r>
            <a:r>
              <a:rPr lang="en-GB" sz="2000" dirty="0" err="1" smtClean="0"/>
              <a:t>mestrual</a:t>
            </a:r>
            <a:r>
              <a:rPr lang="en-GB" sz="2000" dirty="0" smtClean="0"/>
              <a:t> blood, reproductive abilities, giving milk</a:t>
            </a:r>
          </a:p>
          <a:p>
            <a:r>
              <a:rPr lang="en-GB" sz="2000" dirty="0" smtClean="0"/>
              <a:t>New-borns can be polluting (</a:t>
            </a:r>
            <a:r>
              <a:rPr lang="en-GB" sz="2000" dirty="0" err="1" smtClean="0"/>
              <a:t>Herdt</a:t>
            </a:r>
            <a:r>
              <a:rPr lang="en-GB" sz="2000" dirty="0" smtClean="0"/>
              <a:t>)</a:t>
            </a:r>
          </a:p>
          <a:p>
            <a:endParaRPr lang="en-GB" sz="2000" dirty="0" smtClean="0"/>
          </a:p>
        </p:txBody>
      </p:sp>
    </p:spTree>
    <p:extLst>
      <p:ext uri="{BB962C8B-B14F-4D97-AF65-F5344CB8AC3E}">
        <p14:creationId xmlns:p14="http://schemas.microsoft.com/office/powerpoint/2010/main" val="30162034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0046" y="302138"/>
            <a:ext cx="8911687" cy="728172"/>
          </a:xfrm>
        </p:spPr>
        <p:txBody>
          <a:bodyPr>
            <a:normAutofit/>
          </a:bodyPr>
          <a:lstStyle/>
          <a:p>
            <a:pPr algn="ctr"/>
            <a:r>
              <a:rPr lang="en-GB" sz="2800" b="1" dirty="0" smtClean="0"/>
              <a:t>The constructivist turn: critique </a:t>
            </a:r>
            <a:r>
              <a:rPr lang="en-GB" sz="2800" b="1" dirty="0"/>
              <a:t>to </a:t>
            </a:r>
            <a:r>
              <a:rPr lang="en-GB" sz="2800" b="1" dirty="0" err="1"/>
              <a:t>Ortner</a:t>
            </a:r>
            <a:r>
              <a:rPr lang="en-GB" sz="2800" b="1" dirty="0"/>
              <a:t> </a:t>
            </a:r>
          </a:p>
        </p:txBody>
      </p:sp>
      <p:sp>
        <p:nvSpPr>
          <p:cNvPr id="3" name="Content Placeholder 2"/>
          <p:cNvSpPr>
            <a:spLocks noGrp="1"/>
          </p:cNvSpPr>
          <p:nvPr>
            <p:ph idx="1"/>
          </p:nvPr>
        </p:nvSpPr>
        <p:spPr>
          <a:xfrm>
            <a:off x="2343955" y="901521"/>
            <a:ext cx="9160657" cy="5512158"/>
          </a:xfrm>
        </p:spPr>
        <p:txBody>
          <a:bodyPr>
            <a:noAutofit/>
          </a:bodyPr>
          <a:lstStyle/>
          <a:p>
            <a:endParaRPr lang="en-GB" sz="2400" dirty="0" smtClean="0"/>
          </a:p>
          <a:p>
            <a:pPr marL="0" indent="0">
              <a:buNone/>
            </a:pPr>
            <a:endParaRPr lang="en-GB" sz="2400" dirty="0"/>
          </a:p>
          <a:p>
            <a:r>
              <a:rPr lang="en-GB" sz="2400" dirty="0"/>
              <a:t>A</a:t>
            </a:r>
            <a:r>
              <a:rPr lang="en-GB" sz="2400" dirty="0" smtClean="0"/>
              <a:t> critique of universalist theories  of nature/culture and other master narratives e.g. Marxism in political economy </a:t>
            </a:r>
          </a:p>
          <a:p>
            <a:r>
              <a:rPr lang="en-GB" sz="2400" dirty="0" smtClean="0"/>
              <a:t> </a:t>
            </a:r>
            <a:r>
              <a:rPr lang="en-GB" sz="2400" dirty="0"/>
              <a:t>E</a:t>
            </a:r>
            <a:r>
              <a:rPr lang="en-GB" sz="2400" dirty="0" smtClean="0"/>
              <a:t>mphasis in how gender relations are constructed differently in various social contexts, and how subordination is socially constructed. </a:t>
            </a:r>
          </a:p>
          <a:p>
            <a:r>
              <a:rPr lang="en-GB" sz="2400" dirty="0" smtClean="0"/>
              <a:t>The </a:t>
            </a:r>
            <a:r>
              <a:rPr lang="en-GB" sz="2400" dirty="0"/>
              <a:t>initial wave of feminist anthropology prioritized changing the position of women in society and examined changing social relationships. </a:t>
            </a:r>
          </a:p>
          <a:p>
            <a:endParaRPr lang="en-GB" sz="2400" dirty="0" smtClean="0"/>
          </a:p>
        </p:txBody>
      </p:sp>
    </p:spTree>
    <p:extLst>
      <p:ext uri="{BB962C8B-B14F-4D97-AF65-F5344CB8AC3E}">
        <p14:creationId xmlns:p14="http://schemas.microsoft.com/office/powerpoint/2010/main" val="252728028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focus</a:t>
            </a:r>
            <a:endParaRPr lang="en-GB" dirty="0"/>
          </a:p>
        </p:txBody>
      </p:sp>
      <p:sp>
        <p:nvSpPr>
          <p:cNvPr id="3" name="Content Placeholder 2"/>
          <p:cNvSpPr>
            <a:spLocks noGrp="1"/>
          </p:cNvSpPr>
          <p:nvPr>
            <p:ph idx="1"/>
          </p:nvPr>
        </p:nvSpPr>
        <p:spPr>
          <a:xfrm>
            <a:off x="2589212" y="1438141"/>
            <a:ext cx="8808591" cy="4743718"/>
          </a:xfrm>
        </p:spPr>
        <p:txBody>
          <a:bodyPr>
            <a:noAutofit/>
          </a:bodyPr>
          <a:lstStyle/>
          <a:p>
            <a:r>
              <a:rPr lang="en-GB" sz="2400" dirty="0" smtClean="0"/>
              <a:t>The meaning of gender relations, culturally specific representations of gender relations, ideological constructions of femininity and masculinity, the performance of gender, the embodiment of gender and sexuality. </a:t>
            </a:r>
          </a:p>
          <a:p>
            <a:r>
              <a:rPr lang="en-GB" sz="2400" dirty="0" smtClean="0"/>
              <a:t>Judith  Butler, gender performativity (e.g. Gender Trouble: Feminism and the subversion of identity, 1990)</a:t>
            </a:r>
          </a:p>
          <a:p>
            <a:r>
              <a:rPr lang="en-GB" sz="2400" dirty="0" smtClean="0"/>
              <a:t> Global Relations &amp; Gender (Feminization of labour, transnational migration)</a:t>
            </a:r>
          </a:p>
          <a:p>
            <a:r>
              <a:rPr lang="en-GB" sz="2400" dirty="0" smtClean="0"/>
              <a:t>LGBTQ Activism - Queer Theory </a:t>
            </a:r>
            <a:endParaRPr lang="en-GB" sz="2400" dirty="0"/>
          </a:p>
        </p:txBody>
      </p:sp>
    </p:spTree>
    <p:extLst>
      <p:ext uri="{BB962C8B-B14F-4D97-AF65-F5344CB8AC3E}">
        <p14:creationId xmlns:p14="http://schemas.microsoft.com/office/powerpoint/2010/main" val="415310000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Knight, C. 1991 Blood Relations: menstruation and the origins of culture</a:t>
            </a:r>
            <a:endParaRPr lang="en-GB" sz="2800" dirty="0"/>
          </a:p>
        </p:txBody>
      </p:sp>
      <p:sp>
        <p:nvSpPr>
          <p:cNvPr id="3" name="Content Placeholder 2"/>
          <p:cNvSpPr>
            <a:spLocks noGrp="1"/>
          </p:cNvSpPr>
          <p:nvPr>
            <p:ph idx="1"/>
          </p:nvPr>
        </p:nvSpPr>
        <p:spPr>
          <a:xfrm>
            <a:off x="2589212" y="1725769"/>
            <a:ext cx="9207836" cy="4971245"/>
          </a:xfrm>
        </p:spPr>
        <p:txBody>
          <a:bodyPr>
            <a:noAutofit/>
          </a:bodyPr>
          <a:lstStyle/>
          <a:p>
            <a:r>
              <a:rPr lang="en-GB" sz="2400" dirty="0" smtClean="0"/>
              <a:t>Sociobiological (Marxist) approach to hunter-gatherer societies</a:t>
            </a:r>
          </a:p>
          <a:p>
            <a:r>
              <a:rPr lang="en-GB" sz="2400" dirty="0" smtClean="0"/>
              <a:t>At full moon, women synchronized their menstruation and secluded themselves through ritual. Hence why women bleed every month whereas no other non-human species do so. </a:t>
            </a:r>
          </a:p>
          <a:p>
            <a:r>
              <a:rPr lang="en-GB" sz="2400" dirty="0"/>
              <a:t>W</a:t>
            </a:r>
            <a:r>
              <a:rPr lang="en-GB" sz="2400" dirty="0" smtClean="0"/>
              <a:t>omen bled in order to send their men to hunt for them during full moon. During ritual they signalled to men that there is no sex.</a:t>
            </a:r>
          </a:p>
          <a:p>
            <a:r>
              <a:rPr lang="en-GB" sz="2400" dirty="0" smtClean="0"/>
              <a:t>Contrary to belief, women have a key role in the creation of culture (as opposed to men creating culture while women procreate). </a:t>
            </a:r>
            <a:endParaRPr lang="en-GB" sz="2400" dirty="0"/>
          </a:p>
        </p:txBody>
      </p:sp>
    </p:spTree>
    <p:extLst>
      <p:ext uri="{BB962C8B-B14F-4D97-AF65-F5344CB8AC3E}">
        <p14:creationId xmlns:p14="http://schemas.microsoft.com/office/powerpoint/2010/main" val="16751197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539541"/>
          </a:xfrm>
        </p:spPr>
        <p:txBody>
          <a:bodyPr>
            <a:normAutofit/>
          </a:bodyPr>
          <a:lstStyle/>
          <a:p>
            <a:r>
              <a:rPr lang="en-GB" sz="2200" dirty="0" smtClean="0"/>
              <a:t>Pollution concepts nevertheless legitimize female oppression….</a:t>
            </a:r>
            <a:r>
              <a:rPr lang="en-GB" dirty="0" smtClean="0"/>
              <a:t/>
            </a:r>
            <a:br>
              <a:rPr lang="en-GB" dirty="0" smtClean="0"/>
            </a:br>
            <a:r>
              <a:rPr lang="en-GB" dirty="0" smtClean="0"/>
              <a:t/>
            </a:r>
            <a:br>
              <a:rPr lang="en-GB" dirty="0" smtClean="0"/>
            </a:br>
            <a:r>
              <a:rPr lang="en-GB" dirty="0" smtClean="0"/>
              <a:t>The Yanomamo </a:t>
            </a:r>
            <a:r>
              <a:rPr lang="en-GB" sz="2000" dirty="0"/>
              <a:t>(</a:t>
            </a:r>
            <a:r>
              <a:rPr lang="en-GB" sz="2000" dirty="0" smtClean="0"/>
              <a:t>chapter 4)</a:t>
            </a:r>
            <a:endParaRPr lang="en-GB" sz="2000" dirty="0"/>
          </a:p>
        </p:txBody>
      </p:sp>
      <p:sp>
        <p:nvSpPr>
          <p:cNvPr id="3" name="Content Placeholder 2"/>
          <p:cNvSpPr>
            <a:spLocks noGrp="1"/>
          </p:cNvSpPr>
          <p:nvPr>
            <p:ph idx="1"/>
          </p:nvPr>
        </p:nvSpPr>
        <p:spPr>
          <a:xfrm>
            <a:off x="2575775" y="2163651"/>
            <a:ext cx="8928837" cy="4262906"/>
          </a:xfrm>
        </p:spPr>
        <p:txBody>
          <a:bodyPr>
            <a:normAutofit fontScale="92500" lnSpcReduction="10000"/>
          </a:bodyPr>
          <a:lstStyle/>
          <a:p>
            <a:pPr marL="0" indent="0">
              <a:buNone/>
            </a:pPr>
            <a:r>
              <a:rPr lang="en-GB" sz="2000" dirty="0" smtClean="0"/>
              <a:t>Women are Fruit, </a:t>
            </a:r>
            <a:r>
              <a:rPr lang="en-GB" sz="2000" dirty="0"/>
              <a:t>Men are </a:t>
            </a:r>
            <a:r>
              <a:rPr lang="en-GB" sz="2000" dirty="0" smtClean="0"/>
              <a:t>Human</a:t>
            </a:r>
            <a:r>
              <a:rPr lang="en-GB" sz="2000" dirty="0"/>
              <a:t> </a:t>
            </a:r>
            <a:r>
              <a:rPr lang="en-GB" sz="2000" dirty="0" smtClean="0"/>
              <a:t>- Women </a:t>
            </a:r>
            <a:r>
              <a:rPr lang="en-GB" sz="2000" dirty="0"/>
              <a:t>as ‘nature’ </a:t>
            </a:r>
            <a:r>
              <a:rPr lang="en-GB" sz="2000" dirty="0" smtClean="0"/>
              <a:t> or </a:t>
            </a:r>
            <a:r>
              <a:rPr lang="en-GB" sz="2000" dirty="0"/>
              <a:t>the ‘other’; </a:t>
            </a:r>
            <a:r>
              <a:rPr lang="en-GB" sz="2000" dirty="0" smtClean="0"/>
              <a:t> Women are captured </a:t>
            </a:r>
            <a:r>
              <a:rPr lang="en-GB" sz="2000" dirty="0"/>
              <a:t>and </a:t>
            </a:r>
            <a:r>
              <a:rPr lang="en-GB" sz="2000" dirty="0" smtClean="0"/>
              <a:t>stolen in raids.</a:t>
            </a:r>
          </a:p>
          <a:p>
            <a:r>
              <a:rPr lang="en-GB" sz="2000" dirty="0" smtClean="0"/>
              <a:t>Boys are encouraged to learn masculine things by watching their fathers.</a:t>
            </a:r>
          </a:p>
          <a:p>
            <a:r>
              <a:rPr lang="en-GB" sz="2000" dirty="0" smtClean="0"/>
              <a:t>A girl becomes an economic asset to the mother and works by the age of 10.</a:t>
            </a:r>
          </a:p>
          <a:p>
            <a:r>
              <a:rPr lang="en-GB" sz="2000" dirty="0" smtClean="0"/>
              <a:t>At first menstruation girls are confined for a week to their houses and hidden behind a screen of leaves. They get new garments, they are fed sparingly and only allowed to use a stick for eating food. They speak in whispers and only to close kin.</a:t>
            </a:r>
          </a:p>
          <a:p>
            <a:r>
              <a:rPr lang="en-GB" sz="2000" dirty="0" smtClean="0"/>
              <a:t>After puberty confinement, the girl takes up residence with promised husband. </a:t>
            </a:r>
          </a:p>
          <a:p>
            <a:r>
              <a:rPr lang="en-GB" sz="2000" dirty="0" err="1" smtClean="0"/>
              <a:t>Huyas</a:t>
            </a:r>
            <a:r>
              <a:rPr lang="en-GB" sz="2000" dirty="0" smtClean="0"/>
              <a:t> </a:t>
            </a:r>
            <a:r>
              <a:rPr lang="en-GB" sz="2000" dirty="0"/>
              <a:t>(young men) seduce young married </a:t>
            </a:r>
            <a:r>
              <a:rPr lang="en-GB" sz="2000" dirty="0" smtClean="0"/>
              <a:t>women.</a:t>
            </a:r>
            <a:endParaRPr lang="en-GB" sz="2000" dirty="0"/>
          </a:p>
          <a:p>
            <a:endParaRPr lang="en-GB" dirty="0" smtClean="0"/>
          </a:p>
          <a:p>
            <a:endParaRPr lang="en-GB" dirty="0"/>
          </a:p>
        </p:txBody>
      </p:sp>
    </p:spTree>
    <p:extLst>
      <p:ext uri="{BB962C8B-B14F-4D97-AF65-F5344CB8AC3E}">
        <p14:creationId xmlns:p14="http://schemas.microsoft.com/office/powerpoint/2010/main" val="401560734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8532" y="727142"/>
            <a:ext cx="8911687" cy="908476"/>
          </a:xfrm>
        </p:spPr>
        <p:txBody>
          <a:bodyPr>
            <a:noAutofit/>
          </a:bodyPr>
          <a:lstStyle/>
          <a:p>
            <a:r>
              <a:rPr lang="en-GB" sz="2400" dirty="0" err="1" smtClean="0"/>
              <a:t>Herdt</a:t>
            </a:r>
            <a:r>
              <a:rPr lang="en-GB" sz="2400" dirty="0" smtClean="0"/>
              <a:t>, Gilbert 1987 </a:t>
            </a:r>
            <a:r>
              <a:rPr lang="en-GB" sz="2400" i="1" dirty="0" smtClean="0"/>
              <a:t>The </a:t>
            </a:r>
            <a:r>
              <a:rPr lang="en-GB" sz="2400" i="1" dirty="0" err="1" smtClean="0"/>
              <a:t>Sambia</a:t>
            </a:r>
            <a:r>
              <a:rPr lang="en-GB" sz="2400" i="1" dirty="0" smtClean="0"/>
              <a:t>: Ritual and gender in new Guinea</a:t>
            </a:r>
            <a:r>
              <a:rPr lang="en-GB" sz="2400" dirty="0" smtClean="0"/>
              <a:t/>
            </a:r>
            <a:br>
              <a:rPr lang="en-GB" sz="2400" dirty="0" smtClean="0"/>
            </a:br>
            <a:r>
              <a:rPr lang="en-GB" sz="2400" dirty="0" smtClean="0"/>
              <a:t/>
            </a:r>
            <a:br>
              <a:rPr lang="en-GB" sz="2400" dirty="0" smtClean="0"/>
            </a:br>
            <a:r>
              <a:rPr lang="en-GB" sz="2400" dirty="0"/>
              <a:t/>
            </a:r>
            <a:br>
              <a:rPr lang="en-GB" sz="2400" dirty="0"/>
            </a:br>
            <a:endParaRPr lang="en-GB" sz="2400" dirty="0"/>
          </a:p>
        </p:txBody>
      </p:sp>
      <p:sp>
        <p:nvSpPr>
          <p:cNvPr id="3" name="Content Placeholder 2"/>
          <p:cNvSpPr>
            <a:spLocks noGrp="1"/>
          </p:cNvSpPr>
          <p:nvPr>
            <p:ph idx="1"/>
          </p:nvPr>
        </p:nvSpPr>
        <p:spPr>
          <a:xfrm>
            <a:off x="2550016" y="2073498"/>
            <a:ext cx="8915959" cy="3992451"/>
          </a:xfrm>
        </p:spPr>
        <p:txBody>
          <a:bodyPr>
            <a:noAutofit/>
          </a:bodyPr>
          <a:lstStyle/>
          <a:p>
            <a:r>
              <a:rPr lang="en-GB" sz="2400" dirty="0" err="1"/>
              <a:t>Sambia</a:t>
            </a:r>
            <a:r>
              <a:rPr lang="en-GB" sz="2400" dirty="0"/>
              <a:t> have two different worlds (male/female)</a:t>
            </a:r>
          </a:p>
          <a:p>
            <a:r>
              <a:rPr lang="en-GB" sz="2400" dirty="0"/>
              <a:t>The </a:t>
            </a:r>
            <a:r>
              <a:rPr lang="en-GB" sz="2400" dirty="0" err="1"/>
              <a:t>Sambia</a:t>
            </a:r>
            <a:r>
              <a:rPr lang="en-GB" sz="2400" dirty="0"/>
              <a:t> live in hamlets, with extended kin, in nuclear families. Political power with (male) elders, who are former war leaders.</a:t>
            </a:r>
          </a:p>
          <a:p>
            <a:r>
              <a:rPr lang="en-GB" sz="2400" dirty="0" smtClean="0"/>
              <a:t>Gender difference maintained for example by separating male/female compartments in the family hut. </a:t>
            </a:r>
          </a:p>
          <a:p>
            <a:r>
              <a:rPr lang="en-GB" sz="2400" dirty="0" smtClean="0"/>
              <a:t>Emphasis placed in upholding a masculine warrior society (like the Yanomamo)</a:t>
            </a:r>
          </a:p>
          <a:p>
            <a:endParaRPr lang="en-GB" sz="2800" dirty="0" smtClean="0"/>
          </a:p>
          <a:p>
            <a:endParaRPr lang="en-GB" sz="2400" dirty="0"/>
          </a:p>
        </p:txBody>
      </p:sp>
    </p:spTree>
    <p:extLst>
      <p:ext uri="{BB962C8B-B14F-4D97-AF65-F5344CB8AC3E}">
        <p14:creationId xmlns:p14="http://schemas.microsoft.com/office/powerpoint/2010/main" val="413111349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Females</a:t>
            </a:r>
            <a:endParaRPr lang="en-GB" dirty="0"/>
          </a:p>
        </p:txBody>
      </p:sp>
      <p:sp>
        <p:nvSpPr>
          <p:cNvPr id="3" name="Content Placeholder 2"/>
          <p:cNvSpPr>
            <a:spLocks noGrp="1"/>
          </p:cNvSpPr>
          <p:nvPr>
            <p:ph idx="1"/>
          </p:nvPr>
        </p:nvSpPr>
        <p:spPr/>
        <p:txBody>
          <a:bodyPr/>
          <a:lstStyle/>
          <a:p>
            <a:r>
              <a:rPr lang="en-GB" sz="2400" dirty="0"/>
              <a:t>Femaleness rests on the creation and circulation of blood. </a:t>
            </a:r>
            <a:endParaRPr lang="en-GB" sz="2400" dirty="0" smtClean="0"/>
          </a:p>
          <a:p>
            <a:r>
              <a:rPr lang="en-GB" sz="2400" dirty="0" smtClean="0"/>
              <a:t>Women’s </a:t>
            </a:r>
            <a:r>
              <a:rPr lang="en-GB" sz="2400" dirty="0"/>
              <a:t>menses cause pollution. Women go to women’s houses when they are menstruating. </a:t>
            </a:r>
          </a:p>
          <a:p>
            <a:r>
              <a:rPr lang="en-GB" sz="2400" dirty="0"/>
              <a:t>Girls are exchanged with wives to their brothers. Help in garden and rearing children. Have power in domestic sphere. </a:t>
            </a:r>
            <a:endParaRPr lang="en-GB" sz="2400" dirty="0" smtClean="0"/>
          </a:p>
          <a:p>
            <a:r>
              <a:rPr lang="en-GB" sz="2400" dirty="0" smtClean="0"/>
              <a:t>Women </a:t>
            </a:r>
            <a:r>
              <a:rPr lang="en-GB" sz="2400" dirty="0"/>
              <a:t>can also be </a:t>
            </a:r>
            <a:r>
              <a:rPr lang="en-GB" sz="2400" dirty="0" smtClean="0"/>
              <a:t>shamans</a:t>
            </a:r>
            <a:endParaRPr lang="en-GB" dirty="0"/>
          </a:p>
        </p:txBody>
      </p:sp>
    </p:spTree>
    <p:extLst>
      <p:ext uri="{BB962C8B-B14F-4D97-AF65-F5344CB8AC3E}">
        <p14:creationId xmlns:p14="http://schemas.microsoft.com/office/powerpoint/2010/main" val="124259891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Males</a:t>
            </a:r>
            <a:endParaRPr lang="en-GB" dirty="0"/>
          </a:p>
        </p:txBody>
      </p:sp>
      <p:sp>
        <p:nvSpPr>
          <p:cNvPr id="3" name="Content Placeholder 2"/>
          <p:cNvSpPr>
            <a:spLocks noGrp="1"/>
          </p:cNvSpPr>
          <p:nvPr>
            <p:ph idx="1"/>
          </p:nvPr>
        </p:nvSpPr>
        <p:spPr>
          <a:xfrm>
            <a:off x="2459865" y="1287887"/>
            <a:ext cx="9044747" cy="4984124"/>
          </a:xfrm>
        </p:spPr>
        <p:txBody>
          <a:bodyPr>
            <a:normAutofit lnSpcReduction="10000"/>
          </a:bodyPr>
          <a:lstStyle/>
          <a:p>
            <a:pPr lvl="0">
              <a:buClr>
                <a:srgbClr val="E78712"/>
              </a:buClr>
            </a:pPr>
            <a:r>
              <a:rPr lang="en-GB" sz="2400" dirty="0"/>
              <a:t>Boys are taught to be warriors. </a:t>
            </a:r>
            <a:r>
              <a:rPr lang="en-GB" sz="2400" dirty="0">
                <a:solidFill>
                  <a:prstClr val="black">
                    <a:lumMod val="75000"/>
                    <a:lumOff val="25000"/>
                  </a:prstClr>
                </a:solidFill>
              </a:rPr>
              <a:t>Initiation marks separation between mother and child. Boys are prepared for warfare through participating in men’s secret society. </a:t>
            </a:r>
            <a:endParaRPr lang="en-GB" sz="2400" dirty="0" smtClean="0"/>
          </a:p>
          <a:p>
            <a:pPr>
              <a:buClr>
                <a:srgbClr val="E78712"/>
              </a:buClr>
            </a:pPr>
            <a:r>
              <a:rPr lang="en-GB" sz="2400" dirty="0" smtClean="0"/>
              <a:t>Maleness </a:t>
            </a:r>
            <a:r>
              <a:rPr lang="en-GB" sz="2400" dirty="0"/>
              <a:t>is depended on the acquisition of semen. Semen is a vital masculine force, that also makes women’s bodies stronger. </a:t>
            </a:r>
            <a:endParaRPr lang="en-GB" sz="2400" dirty="0">
              <a:solidFill>
                <a:prstClr val="black">
                  <a:lumMod val="75000"/>
                  <a:lumOff val="25000"/>
                </a:prstClr>
              </a:solidFill>
            </a:endParaRPr>
          </a:p>
          <a:p>
            <a:pPr>
              <a:buClr>
                <a:srgbClr val="E78712"/>
              </a:buClr>
            </a:pPr>
            <a:r>
              <a:rPr lang="en-GB" sz="2400" dirty="0" smtClean="0">
                <a:solidFill>
                  <a:prstClr val="black">
                    <a:lumMod val="75000"/>
                    <a:lumOff val="25000"/>
                  </a:prstClr>
                </a:solidFill>
              </a:rPr>
              <a:t>Boys </a:t>
            </a:r>
            <a:r>
              <a:rPr lang="en-GB" sz="2400" dirty="0">
                <a:solidFill>
                  <a:prstClr val="black">
                    <a:lumMod val="75000"/>
                    <a:lumOff val="25000"/>
                  </a:prstClr>
                </a:solidFill>
              </a:rPr>
              <a:t>are socialised as homosexual (providing sexual service), in order to acquire semen. Homosexual activities continue secretly until men become fathers. </a:t>
            </a:r>
          </a:p>
          <a:p>
            <a:pPr>
              <a:buClr>
                <a:srgbClr val="E78712"/>
              </a:buClr>
            </a:pPr>
            <a:r>
              <a:rPr lang="en-GB" sz="2400" dirty="0" smtClean="0">
                <a:solidFill>
                  <a:prstClr val="black">
                    <a:lumMod val="75000"/>
                    <a:lumOff val="25000"/>
                  </a:prstClr>
                </a:solidFill>
              </a:rPr>
              <a:t>Boys </a:t>
            </a:r>
            <a:r>
              <a:rPr lang="en-GB" sz="2400" dirty="0">
                <a:solidFill>
                  <a:prstClr val="black">
                    <a:lumMod val="75000"/>
                    <a:lumOff val="25000"/>
                  </a:prstClr>
                </a:solidFill>
              </a:rPr>
              <a:t>go through several initiation stages until they reach adulthood: secluding into forest houses, purification rituals including </a:t>
            </a:r>
            <a:r>
              <a:rPr lang="en-GB" sz="2400" dirty="0" smtClean="0">
                <a:solidFill>
                  <a:prstClr val="black">
                    <a:lumMod val="75000"/>
                    <a:lumOff val="25000"/>
                  </a:prstClr>
                </a:solidFill>
              </a:rPr>
              <a:t>thrashing, </a:t>
            </a:r>
            <a:r>
              <a:rPr lang="en-GB" sz="2400" dirty="0">
                <a:solidFill>
                  <a:prstClr val="black">
                    <a:lumMod val="75000"/>
                    <a:lumOff val="25000"/>
                  </a:prstClr>
                </a:solidFill>
              </a:rPr>
              <a:t>nose-bleedings and homosexual activities. </a:t>
            </a:r>
          </a:p>
          <a:p>
            <a:endParaRPr lang="en-GB" dirty="0"/>
          </a:p>
        </p:txBody>
      </p:sp>
    </p:spTree>
    <p:extLst>
      <p:ext uri="{BB962C8B-B14F-4D97-AF65-F5344CB8AC3E}">
        <p14:creationId xmlns:p14="http://schemas.microsoft.com/office/powerpoint/2010/main" val="280174548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2773" y="521079"/>
            <a:ext cx="8911687" cy="805445"/>
          </a:xfrm>
        </p:spPr>
        <p:txBody>
          <a:bodyPr/>
          <a:lstStyle/>
          <a:p>
            <a:r>
              <a:rPr lang="en-GB" dirty="0" smtClean="0"/>
              <a:t>Fear of women or nature? </a:t>
            </a:r>
            <a:endParaRPr lang="en-GB" dirty="0"/>
          </a:p>
        </p:txBody>
      </p:sp>
      <p:sp>
        <p:nvSpPr>
          <p:cNvPr id="3" name="Content Placeholder 2"/>
          <p:cNvSpPr>
            <a:spLocks noGrp="1"/>
          </p:cNvSpPr>
          <p:nvPr>
            <p:ph idx="1"/>
          </p:nvPr>
        </p:nvSpPr>
        <p:spPr>
          <a:xfrm>
            <a:off x="2537138" y="1545464"/>
            <a:ext cx="9070505" cy="4790941"/>
          </a:xfrm>
        </p:spPr>
        <p:txBody>
          <a:bodyPr>
            <a:noAutofit/>
          </a:bodyPr>
          <a:lstStyle/>
          <a:p>
            <a:r>
              <a:rPr lang="en-GB" sz="2400" dirty="0">
                <a:solidFill>
                  <a:prstClr val="black">
                    <a:lumMod val="75000"/>
                    <a:lumOff val="25000"/>
                  </a:prstClr>
                </a:solidFill>
              </a:rPr>
              <a:t>Homosexuality forms part of gender socialization for fear of female pollution (caused by her menstrual blood). </a:t>
            </a:r>
          </a:p>
          <a:p>
            <a:r>
              <a:rPr lang="en-GB" sz="2400" dirty="0">
                <a:solidFill>
                  <a:prstClr val="black">
                    <a:lumMod val="75000"/>
                    <a:lumOff val="25000"/>
                  </a:prstClr>
                </a:solidFill>
              </a:rPr>
              <a:t>A secret myth of the men says that women originally hid their first birth, so now men hide homosexuality </a:t>
            </a:r>
          </a:p>
          <a:p>
            <a:r>
              <a:rPr lang="en-GB" sz="2400" dirty="0">
                <a:solidFill>
                  <a:prstClr val="black">
                    <a:lumMod val="75000"/>
                    <a:lumOff val="25000"/>
                  </a:prstClr>
                </a:solidFill>
              </a:rPr>
              <a:t>At rock bottom, males regard femaleness as more powerful than maleness. Rituals must be held secretly, and they express male envy of women’s natural power. </a:t>
            </a:r>
          </a:p>
          <a:p>
            <a:r>
              <a:rPr lang="en-GB" sz="2400" dirty="0">
                <a:solidFill>
                  <a:prstClr val="black">
                    <a:lumMod val="75000"/>
                    <a:lumOff val="25000"/>
                  </a:prstClr>
                </a:solidFill>
              </a:rPr>
              <a:t>Women invented the flutes played in ritual. Sound is creative power </a:t>
            </a:r>
          </a:p>
          <a:p>
            <a:r>
              <a:rPr lang="en-GB" sz="2400" dirty="0">
                <a:solidFill>
                  <a:prstClr val="black">
                    <a:lumMod val="75000"/>
                    <a:lumOff val="25000"/>
                  </a:prstClr>
                </a:solidFill>
              </a:rPr>
              <a:t>Nature/culture dichotomy  does not necessarily mean nature is viewed as less powerful than culture.  </a:t>
            </a:r>
            <a:endParaRPr lang="en-GB" sz="2400" dirty="0"/>
          </a:p>
          <a:p>
            <a:pPr marL="0" indent="0">
              <a:buNone/>
            </a:pPr>
            <a:endParaRPr lang="en-GB" sz="2400" dirty="0" smtClean="0">
              <a:solidFill>
                <a:prstClr val="black">
                  <a:lumMod val="75000"/>
                  <a:lumOff val="25000"/>
                </a:prstClr>
              </a:solidFill>
            </a:endParaRPr>
          </a:p>
        </p:txBody>
      </p:sp>
    </p:spTree>
    <p:extLst>
      <p:ext uri="{BB962C8B-B14F-4D97-AF65-F5344CB8AC3E}">
        <p14:creationId xmlns:p14="http://schemas.microsoft.com/office/powerpoint/2010/main" val="26761299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921355"/>
          </a:xfrm>
        </p:spPr>
        <p:txBody>
          <a:bodyPr/>
          <a:lstStyle/>
          <a:p>
            <a:r>
              <a:rPr lang="en-GB" dirty="0" smtClean="0"/>
              <a:t>The Forest People </a:t>
            </a:r>
            <a:r>
              <a:rPr lang="en-GB" sz="1800" dirty="0" smtClean="0"/>
              <a:t>(chapters 8 &amp; 10)</a:t>
            </a:r>
            <a:endParaRPr lang="en-GB" sz="1800" dirty="0"/>
          </a:p>
        </p:txBody>
      </p:sp>
      <p:sp>
        <p:nvSpPr>
          <p:cNvPr id="3" name="Content Placeholder 2"/>
          <p:cNvSpPr>
            <a:spLocks noGrp="1"/>
          </p:cNvSpPr>
          <p:nvPr>
            <p:ph idx="1"/>
          </p:nvPr>
        </p:nvSpPr>
        <p:spPr>
          <a:xfrm>
            <a:off x="2511380" y="1674254"/>
            <a:ext cx="8993232" cy="4236968"/>
          </a:xfrm>
        </p:spPr>
        <p:txBody>
          <a:bodyPr>
            <a:normAutofit/>
          </a:bodyPr>
          <a:lstStyle/>
          <a:p>
            <a:r>
              <a:rPr lang="en-GB" sz="2000" dirty="0" smtClean="0"/>
              <a:t>Women are not discriminated. They have a full and important role to play, and there is relatively little specialisation according to sex</a:t>
            </a:r>
          </a:p>
          <a:p>
            <a:r>
              <a:rPr lang="en-GB" sz="2000" dirty="0" smtClean="0"/>
              <a:t>A hunt is a joint effort, a man is not ashamed to pick up nuts or mushrooms, or to wash or clean a baby</a:t>
            </a:r>
          </a:p>
          <a:p>
            <a:r>
              <a:rPr lang="en-GB" sz="2000" dirty="0" smtClean="0"/>
              <a:t>A woman is free to take part in discussion with a man</a:t>
            </a:r>
          </a:p>
          <a:p>
            <a:r>
              <a:rPr lang="en-GB" sz="2000" dirty="0" smtClean="0"/>
              <a:t>However, women are not </a:t>
            </a:r>
            <a:r>
              <a:rPr lang="en-GB" sz="2000" dirty="0"/>
              <a:t>allowed to see the </a:t>
            </a:r>
            <a:r>
              <a:rPr lang="en-GB" sz="2000" dirty="0" err="1"/>
              <a:t>molimo</a:t>
            </a:r>
            <a:r>
              <a:rPr lang="en-GB" sz="2000" dirty="0"/>
              <a:t> (they pretend)</a:t>
            </a:r>
          </a:p>
          <a:p>
            <a:r>
              <a:rPr lang="en-GB" sz="2000" b="1" dirty="0" smtClean="0"/>
              <a:t>Story: Once it was women who owned the </a:t>
            </a:r>
            <a:r>
              <a:rPr lang="en-GB" sz="2000" b="1" dirty="0" err="1" smtClean="0"/>
              <a:t>molimo</a:t>
            </a:r>
            <a:r>
              <a:rPr lang="en-GB" sz="2000" b="1" dirty="0" smtClean="0"/>
              <a:t>, but the men stole it from them  </a:t>
            </a:r>
            <a:r>
              <a:rPr lang="en-GB" sz="2000" dirty="0" smtClean="0"/>
              <a:t>(women stole fire from the chimpanzee or from the great forest spirit)</a:t>
            </a:r>
            <a:endParaRPr lang="en-GB" sz="2000" dirty="0"/>
          </a:p>
        </p:txBody>
      </p:sp>
    </p:spTree>
    <p:extLst>
      <p:ext uri="{BB962C8B-B14F-4D97-AF65-F5344CB8AC3E}">
        <p14:creationId xmlns:p14="http://schemas.microsoft.com/office/powerpoint/2010/main" val="26379628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The </a:t>
            </a:r>
            <a:r>
              <a:rPr lang="en-GB" sz="2400" dirty="0" err="1" smtClean="0"/>
              <a:t>Elima</a:t>
            </a:r>
            <a:r>
              <a:rPr lang="en-GB" sz="2400" dirty="0" smtClean="0"/>
              <a:t> – the coming of age, </a:t>
            </a:r>
            <a:br>
              <a:rPr lang="en-GB" sz="2400" dirty="0" smtClean="0"/>
            </a:br>
            <a:r>
              <a:rPr lang="en-GB" sz="2400" dirty="0" smtClean="0"/>
              <a:t>transition from girlhood to womanhood</a:t>
            </a:r>
            <a:endParaRPr lang="en-GB" sz="2400" dirty="0"/>
          </a:p>
        </p:txBody>
      </p:sp>
      <p:sp>
        <p:nvSpPr>
          <p:cNvPr id="3" name="Text Placeholder 2"/>
          <p:cNvSpPr>
            <a:spLocks noGrp="1"/>
          </p:cNvSpPr>
          <p:nvPr>
            <p:ph type="body" idx="1"/>
          </p:nvPr>
        </p:nvSpPr>
        <p:spPr>
          <a:xfrm>
            <a:off x="2978010" y="1547700"/>
            <a:ext cx="3992732" cy="576262"/>
          </a:xfrm>
        </p:spPr>
        <p:txBody>
          <a:bodyPr/>
          <a:lstStyle/>
          <a:p>
            <a:r>
              <a:rPr lang="en-GB" sz="2000" b="1" dirty="0" err="1" smtClean="0"/>
              <a:t>Mbuti</a:t>
            </a:r>
            <a:r>
              <a:rPr lang="en-GB" sz="2000" b="1" dirty="0" smtClean="0"/>
              <a:t> ‘blessed by the moon’</a:t>
            </a:r>
            <a:endParaRPr lang="en-GB" sz="2000" b="1" dirty="0"/>
          </a:p>
        </p:txBody>
      </p:sp>
      <p:sp>
        <p:nvSpPr>
          <p:cNvPr id="4" name="Content Placeholder 3"/>
          <p:cNvSpPr>
            <a:spLocks noGrp="1"/>
          </p:cNvSpPr>
          <p:nvPr>
            <p:ph sz="half" idx="2"/>
          </p:nvPr>
        </p:nvSpPr>
        <p:spPr>
          <a:xfrm>
            <a:off x="2614968" y="2149720"/>
            <a:ext cx="4558563" cy="4392748"/>
          </a:xfrm>
        </p:spPr>
        <p:txBody>
          <a:bodyPr>
            <a:noAutofit/>
          </a:bodyPr>
          <a:lstStyle/>
          <a:p>
            <a:r>
              <a:rPr lang="en-GB" dirty="0" smtClean="0"/>
              <a:t>Blood is symbo</a:t>
            </a:r>
            <a:r>
              <a:rPr lang="en-GB" dirty="0"/>
              <a:t>l</a:t>
            </a:r>
            <a:r>
              <a:rPr lang="en-GB" dirty="0" smtClean="0"/>
              <a:t> of death, but also of life</a:t>
            </a:r>
          </a:p>
          <a:p>
            <a:r>
              <a:rPr lang="en-GB" dirty="0" smtClean="0"/>
              <a:t>Blood comes to the </a:t>
            </a:r>
            <a:r>
              <a:rPr lang="en-GB" dirty="0" err="1" smtClean="0"/>
              <a:t>Mbuti</a:t>
            </a:r>
            <a:r>
              <a:rPr lang="en-GB" dirty="0" smtClean="0"/>
              <a:t> girl as a gift, received with gratitude and rejoicing. The girl is now a potential mother, and she can take a husband.</a:t>
            </a:r>
          </a:p>
          <a:p>
            <a:r>
              <a:rPr lang="en-GB" dirty="0" smtClean="0"/>
              <a:t>Girl enters seclusion in the house of </a:t>
            </a:r>
            <a:r>
              <a:rPr lang="en-GB" dirty="0" err="1" smtClean="0"/>
              <a:t>elima</a:t>
            </a:r>
            <a:r>
              <a:rPr lang="en-GB" dirty="0" smtClean="0"/>
              <a:t> with all her young friends</a:t>
            </a:r>
          </a:p>
          <a:p>
            <a:r>
              <a:rPr lang="en-GB" dirty="0" smtClean="0"/>
              <a:t>Older women teach arts &amp; crafts of motherhood, how to sing songs of adult women. Special </a:t>
            </a:r>
            <a:r>
              <a:rPr lang="en-GB" dirty="0" err="1" smtClean="0"/>
              <a:t>Elima</a:t>
            </a:r>
            <a:r>
              <a:rPr lang="en-GB" dirty="0" smtClean="0"/>
              <a:t> songs sung by girls, men reply with chorus.</a:t>
            </a:r>
            <a:endParaRPr lang="en-GB" dirty="0"/>
          </a:p>
        </p:txBody>
      </p:sp>
      <p:sp>
        <p:nvSpPr>
          <p:cNvPr id="5" name="Text Placeholder 4"/>
          <p:cNvSpPr>
            <a:spLocks noGrp="1"/>
          </p:cNvSpPr>
          <p:nvPr>
            <p:ph type="body" sz="quarter" idx="3"/>
          </p:nvPr>
        </p:nvSpPr>
        <p:spPr>
          <a:xfrm>
            <a:off x="7480872" y="1518714"/>
            <a:ext cx="3999001" cy="576262"/>
          </a:xfrm>
        </p:spPr>
        <p:txBody>
          <a:bodyPr/>
          <a:lstStyle/>
          <a:p>
            <a:r>
              <a:rPr lang="en-GB" sz="2000" b="1" dirty="0" smtClean="0"/>
              <a:t>Villagers</a:t>
            </a:r>
            <a:endParaRPr lang="en-GB" sz="2000" b="1" dirty="0"/>
          </a:p>
        </p:txBody>
      </p:sp>
      <p:sp>
        <p:nvSpPr>
          <p:cNvPr id="6" name="Content Placeholder 5"/>
          <p:cNvSpPr>
            <a:spLocks noGrp="1"/>
          </p:cNvSpPr>
          <p:nvPr>
            <p:ph sz="quarter" idx="4"/>
          </p:nvPr>
        </p:nvSpPr>
        <p:spPr>
          <a:xfrm>
            <a:off x="7179836" y="2094978"/>
            <a:ext cx="4338674" cy="3354060"/>
          </a:xfrm>
        </p:spPr>
        <p:txBody>
          <a:bodyPr>
            <a:normAutofit lnSpcReduction="10000"/>
          </a:bodyPr>
          <a:lstStyle/>
          <a:p>
            <a:r>
              <a:rPr lang="en-GB" dirty="0" smtClean="0"/>
              <a:t>Blood associated with injury, sickness, death</a:t>
            </a:r>
          </a:p>
          <a:p>
            <a:r>
              <a:rPr lang="en-GB" dirty="0" smtClean="0"/>
              <a:t>Menstrual blood’s mysterious, its constant occurrence is a calamity – girl has placed whole family and clan in danger</a:t>
            </a:r>
          </a:p>
          <a:p>
            <a:r>
              <a:rPr lang="en-GB" dirty="0" smtClean="0"/>
              <a:t>Girl has to be cleansed and purified</a:t>
            </a:r>
          </a:p>
          <a:p>
            <a:r>
              <a:rPr lang="en-GB" dirty="0"/>
              <a:t>I</a:t>
            </a:r>
            <a:r>
              <a:rPr lang="en-GB" dirty="0" smtClean="0"/>
              <a:t>llicit intercourse blamed, compensation asked if culprit named</a:t>
            </a:r>
            <a:endParaRPr lang="en-GB" dirty="0"/>
          </a:p>
        </p:txBody>
      </p:sp>
    </p:spTree>
    <p:extLst>
      <p:ext uri="{BB962C8B-B14F-4D97-AF65-F5344CB8AC3E}">
        <p14:creationId xmlns:p14="http://schemas.microsoft.com/office/powerpoint/2010/main" val="117919235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09"/>
            <a:ext cx="8911687" cy="1153175"/>
          </a:xfrm>
        </p:spPr>
        <p:txBody>
          <a:bodyPr>
            <a:normAutofit/>
          </a:bodyPr>
          <a:lstStyle/>
          <a:p>
            <a:r>
              <a:rPr lang="en-GB" sz="2400" dirty="0" err="1">
                <a:solidFill>
                  <a:prstClr val="black">
                    <a:lumMod val="85000"/>
                    <a:lumOff val="15000"/>
                  </a:prstClr>
                </a:solidFill>
              </a:rPr>
              <a:t>Okely</a:t>
            </a:r>
            <a:r>
              <a:rPr lang="en-GB" sz="2400" dirty="0">
                <a:solidFill>
                  <a:prstClr val="black">
                    <a:lumMod val="85000"/>
                    <a:lumOff val="15000"/>
                  </a:prstClr>
                </a:solidFill>
              </a:rPr>
              <a:t>, Judith 1983 </a:t>
            </a:r>
            <a:r>
              <a:rPr lang="en-GB" sz="2400" i="1" dirty="0">
                <a:solidFill>
                  <a:prstClr val="black">
                    <a:lumMod val="85000"/>
                    <a:lumOff val="15000"/>
                  </a:prstClr>
                </a:solidFill>
              </a:rPr>
              <a:t>The Traveller </a:t>
            </a:r>
            <a:r>
              <a:rPr lang="en-GB" sz="2400" i="1" dirty="0" smtClean="0">
                <a:solidFill>
                  <a:prstClr val="black">
                    <a:lumMod val="85000"/>
                    <a:lumOff val="15000"/>
                  </a:prstClr>
                </a:solidFill>
              </a:rPr>
              <a:t>Gypsies  </a:t>
            </a:r>
            <a:br>
              <a:rPr lang="en-GB" sz="2400" i="1" dirty="0" smtClean="0">
                <a:solidFill>
                  <a:prstClr val="black">
                    <a:lumMod val="85000"/>
                    <a:lumOff val="15000"/>
                  </a:prstClr>
                </a:solidFill>
              </a:rPr>
            </a:br>
            <a:r>
              <a:rPr lang="en-GB" sz="2000" dirty="0">
                <a:solidFill>
                  <a:prstClr val="black">
                    <a:lumMod val="85000"/>
                    <a:lumOff val="15000"/>
                  </a:prstClr>
                </a:solidFill>
              </a:rPr>
              <a:t>P</a:t>
            </a:r>
            <a:r>
              <a:rPr lang="en-GB" sz="2000" dirty="0" smtClean="0">
                <a:solidFill>
                  <a:prstClr val="black">
                    <a:lumMod val="85000"/>
                    <a:lumOff val="15000"/>
                  </a:prstClr>
                </a:solidFill>
              </a:rPr>
              <a:t>ollution not necessarily linked with sedentary activities. </a:t>
            </a:r>
            <a:br>
              <a:rPr lang="en-GB" sz="2000" dirty="0" smtClean="0">
                <a:solidFill>
                  <a:prstClr val="black">
                    <a:lumMod val="85000"/>
                    <a:lumOff val="15000"/>
                  </a:prstClr>
                </a:solidFill>
              </a:rPr>
            </a:br>
            <a:r>
              <a:rPr lang="en-GB" sz="2000" dirty="0" smtClean="0">
                <a:solidFill>
                  <a:prstClr val="black">
                    <a:lumMod val="85000"/>
                    <a:lumOff val="15000"/>
                  </a:prstClr>
                </a:solidFill>
              </a:rPr>
              <a:t>Link with pollution and sexuality.   </a:t>
            </a:r>
            <a:endParaRPr lang="en-GB" sz="2000" dirty="0"/>
          </a:p>
        </p:txBody>
      </p:sp>
      <p:sp>
        <p:nvSpPr>
          <p:cNvPr id="3" name="Content Placeholder 2"/>
          <p:cNvSpPr>
            <a:spLocks noGrp="1"/>
          </p:cNvSpPr>
          <p:nvPr>
            <p:ph idx="1"/>
          </p:nvPr>
        </p:nvSpPr>
        <p:spPr>
          <a:xfrm>
            <a:off x="2446986" y="1944710"/>
            <a:ext cx="9057626" cy="3966512"/>
          </a:xfrm>
        </p:spPr>
        <p:txBody>
          <a:bodyPr/>
          <a:lstStyle/>
          <a:p>
            <a:pPr lvl="0"/>
            <a:r>
              <a:rPr lang="en-GB" sz="2000" dirty="0" smtClean="0">
                <a:solidFill>
                  <a:prstClr val="black">
                    <a:lumMod val="75000"/>
                    <a:lumOff val="25000"/>
                  </a:prstClr>
                </a:solidFill>
              </a:rPr>
              <a:t>Gypsies view Giorgio as </a:t>
            </a:r>
            <a:r>
              <a:rPr lang="en-GB" sz="2000" dirty="0">
                <a:solidFill>
                  <a:prstClr val="black">
                    <a:lumMod val="75000"/>
                    <a:lumOff val="25000"/>
                  </a:prstClr>
                </a:solidFill>
              </a:rPr>
              <a:t>‘nature’ and vice versa </a:t>
            </a:r>
            <a:endParaRPr lang="en-GB" sz="1600" dirty="0"/>
          </a:p>
          <a:p>
            <a:r>
              <a:rPr lang="en-GB" sz="2000" dirty="0" smtClean="0"/>
              <a:t>Marriage </a:t>
            </a:r>
            <a:r>
              <a:rPr lang="en-GB" sz="2000" dirty="0"/>
              <a:t>to </a:t>
            </a:r>
            <a:r>
              <a:rPr lang="en-GB" sz="2000" dirty="0" smtClean="0"/>
              <a:t>Giorgio </a:t>
            </a:r>
            <a:r>
              <a:rPr lang="en-GB" sz="2000" dirty="0"/>
              <a:t>threat to </a:t>
            </a:r>
            <a:r>
              <a:rPr lang="en-GB" sz="2000" dirty="0" smtClean="0"/>
              <a:t>‘race’, must </a:t>
            </a:r>
            <a:r>
              <a:rPr lang="en-GB" sz="2000" dirty="0"/>
              <a:t>marry ‘right race</a:t>
            </a:r>
            <a:r>
              <a:rPr lang="en-GB" sz="2000" dirty="0" smtClean="0"/>
              <a:t>’</a:t>
            </a:r>
            <a:endParaRPr lang="en-GB" sz="2000" dirty="0"/>
          </a:p>
          <a:p>
            <a:r>
              <a:rPr lang="en-GB" sz="2000" dirty="0" smtClean="0"/>
              <a:t>Marriage </a:t>
            </a:r>
            <a:r>
              <a:rPr lang="en-GB" sz="2000" dirty="0"/>
              <a:t>between generations not viewed well for status differentials. </a:t>
            </a:r>
          </a:p>
          <a:p>
            <a:r>
              <a:rPr lang="en-GB" sz="2000" dirty="0"/>
              <a:t>Children learn by going out with mother. </a:t>
            </a:r>
          </a:p>
          <a:p>
            <a:r>
              <a:rPr lang="en-GB" sz="2000" dirty="0" smtClean="0"/>
              <a:t>Pollution </a:t>
            </a:r>
            <a:r>
              <a:rPr lang="en-GB" sz="2000" dirty="0"/>
              <a:t>taboos make aware of women’s sexuality. </a:t>
            </a:r>
          </a:p>
          <a:p>
            <a:r>
              <a:rPr lang="en-GB" sz="2000" dirty="0" smtClean="0"/>
              <a:t>Fears </a:t>
            </a:r>
            <a:r>
              <a:rPr lang="en-GB" sz="2000" dirty="0"/>
              <a:t>of pollution and ritual power control activities. </a:t>
            </a:r>
            <a:r>
              <a:rPr lang="en-GB" sz="2000" dirty="0" smtClean="0"/>
              <a:t>Woman </a:t>
            </a:r>
            <a:r>
              <a:rPr lang="en-GB" sz="2000" dirty="0"/>
              <a:t>need to control her sexuality in certain contexts, and maintain boundary with Giorgio men.</a:t>
            </a:r>
          </a:p>
          <a:p>
            <a:endParaRPr lang="en-GB" sz="2000" dirty="0"/>
          </a:p>
          <a:p>
            <a:endParaRPr lang="en-GB" dirty="0"/>
          </a:p>
        </p:txBody>
      </p:sp>
    </p:spTree>
    <p:extLst>
      <p:ext uri="{BB962C8B-B14F-4D97-AF65-F5344CB8AC3E}">
        <p14:creationId xmlns:p14="http://schemas.microsoft.com/office/powerpoint/2010/main" val="403981990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50017" y="1300766"/>
            <a:ext cx="8925059" cy="4958365"/>
          </a:xfrm>
        </p:spPr>
        <p:txBody>
          <a:bodyPr>
            <a:normAutofit/>
          </a:bodyPr>
          <a:lstStyle/>
          <a:p>
            <a:pPr lvl="0">
              <a:buClr>
                <a:srgbClr val="E78712"/>
              </a:buClr>
            </a:pPr>
            <a:r>
              <a:rPr lang="en-GB" sz="2200" dirty="0" smtClean="0">
                <a:solidFill>
                  <a:prstClr val="black">
                    <a:lumMod val="75000"/>
                    <a:lumOff val="25000"/>
                  </a:prstClr>
                </a:solidFill>
              </a:rPr>
              <a:t>Women’s </a:t>
            </a:r>
            <a:r>
              <a:rPr lang="en-GB" sz="2200" dirty="0">
                <a:solidFill>
                  <a:prstClr val="black">
                    <a:lumMod val="75000"/>
                    <a:lumOff val="25000"/>
                  </a:prstClr>
                </a:solidFill>
              </a:rPr>
              <a:t>ability to pollute men is ever-present. But also, </a:t>
            </a:r>
            <a:r>
              <a:rPr lang="en-GB" sz="2200" dirty="0" smtClean="0">
                <a:solidFill>
                  <a:prstClr val="black">
                    <a:lumMod val="75000"/>
                    <a:lumOff val="25000"/>
                  </a:prstClr>
                </a:solidFill>
              </a:rPr>
              <a:t>they are vulnerable </a:t>
            </a:r>
            <a:r>
              <a:rPr lang="en-GB" sz="2200" dirty="0">
                <a:solidFill>
                  <a:prstClr val="black">
                    <a:lumMod val="75000"/>
                    <a:lumOff val="25000"/>
                  </a:prstClr>
                </a:solidFill>
              </a:rPr>
              <a:t>to sexual contamination by </a:t>
            </a:r>
            <a:r>
              <a:rPr lang="en-GB" sz="2200" dirty="0" err="1" smtClean="0">
                <a:solidFill>
                  <a:prstClr val="black">
                    <a:lumMod val="75000"/>
                    <a:lumOff val="25000"/>
                  </a:prstClr>
                </a:solidFill>
              </a:rPr>
              <a:t>Giorgios</a:t>
            </a:r>
            <a:r>
              <a:rPr lang="en-GB" sz="2200" dirty="0" smtClean="0">
                <a:solidFill>
                  <a:prstClr val="black">
                    <a:lumMod val="75000"/>
                    <a:lumOff val="25000"/>
                  </a:prstClr>
                </a:solidFill>
              </a:rPr>
              <a:t>.</a:t>
            </a:r>
            <a:endParaRPr lang="en-GB" sz="2200" dirty="0" smtClean="0"/>
          </a:p>
          <a:p>
            <a:r>
              <a:rPr lang="en-GB" sz="2200" dirty="0"/>
              <a:t>Women’s underwear may be polluting and it needs to be separated from men’s clothes. </a:t>
            </a:r>
          </a:p>
          <a:p>
            <a:r>
              <a:rPr lang="en-GB" sz="2200" dirty="0"/>
              <a:t>In some groups, women are not allowed to cook during menses. </a:t>
            </a:r>
          </a:p>
          <a:p>
            <a:r>
              <a:rPr lang="en-GB" sz="2200" dirty="0"/>
              <a:t>Women are the greatest source of danger during and following childbirth. </a:t>
            </a:r>
          </a:p>
          <a:p>
            <a:r>
              <a:rPr lang="en-GB" sz="2200" dirty="0" smtClean="0"/>
              <a:t>Gypsy </a:t>
            </a:r>
            <a:r>
              <a:rPr lang="en-GB" sz="2200" dirty="0"/>
              <a:t>women retain sexual purity </a:t>
            </a:r>
            <a:r>
              <a:rPr lang="en-GB" sz="2200" dirty="0" smtClean="0"/>
              <a:t>through </a:t>
            </a:r>
            <a:r>
              <a:rPr lang="en-GB" sz="2200" dirty="0"/>
              <a:t>right kind of </a:t>
            </a:r>
            <a:r>
              <a:rPr lang="en-GB" sz="2200" dirty="0" smtClean="0"/>
              <a:t>clothing, and deportment (e.g. breastfeeding avoided in case a man may see) </a:t>
            </a:r>
            <a:r>
              <a:rPr lang="en-GB" sz="2200" dirty="0"/>
              <a:t>and virginity before marriage. </a:t>
            </a:r>
          </a:p>
          <a:p>
            <a:endParaRPr lang="en-GB" dirty="0" smtClean="0"/>
          </a:p>
          <a:p>
            <a:endParaRPr lang="en-GB" dirty="0"/>
          </a:p>
          <a:p>
            <a:endParaRPr lang="en-GB" dirty="0"/>
          </a:p>
        </p:txBody>
      </p:sp>
    </p:spTree>
    <p:extLst>
      <p:ext uri="{BB962C8B-B14F-4D97-AF65-F5344CB8AC3E}">
        <p14:creationId xmlns:p14="http://schemas.microsoft.com/office/powerpoint/2010/main" val="194385558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612262"/>
          </a:xfrm>
        </p:spPr>
        <p:txBody>
          <a:bodyPr>
            <a:normAutofit/>
          </a:bodyPr>
          <a:lstStyle/>
          <a:p>
            <a:r>
              <a:rPr lang="en-GB" sz="2000" dirty="0" smtClean="0"/>
              <a:t>Mead, Margaret 1928  </a:t>
            </a:r>
            <a:r>
              <a:rPr lang="en-GB" sz="2000" i="1" dirty="0" smtClean="0"/>
              <a:t>Coming </a:t>
            </a:r>
            <a:r>
              <a:rPr lang="en-GB" sz="2000" i="1" dirty="0"/>
              <a:t>of Age in Samoa</a:t>
            </a:r>
            <a:r>
              <a:rPr lang="en-GB" sz="2000" dirty="0"/>
              <a:t> </a:t>
            </a:r>
          </a:p>
        </p:txBody>
      </p:sp>
      <p:sp>
        <p:nvSpPr>
          <p:cNvPr id="3" name="Content Placeholder 2"/>
          <p:cNvSpPr>
            <a:spLocks noGrp="1"/>
          </p:cNvSpPr>
          <p:nvPr>
            <p:ph idx="1"/>
          </p:nvPr>
        </p:nvSpPr>
        <p:spPr>
          <a:xfrm>
            <a:off x="2640728" y="1262129"/>
            <a:ext cx="8915400" cy="5203065"/>
          </a:xfrm>
        </p:spPr>
        <p:txBody>
          <a:bodyPr>
            <a:normAutofit/>
          </a:bodyPr>
          <a:lstStyle/>
          <a:p>
            <a:r>
              <a:rPr lang="en-GB" sz="2000" dirty="0"/>
              <a:t>More comfortable with menstruation than Westerners</a:t>
            </a:r>
          </a:p>
          <a:p>
            <a:r>
              <a:rPr lang="en-GB" sz="2000" dirty="0" smtClean="0"/>
              <a:t>Samoan adolescents do not experience social and mental conflict associated with puberty that is well known in Western culture</a:t>
            </a:r>
            <a:r>
              <a:rPr lang="en-GB" sz="2000" dirty="0"/>
              <a:t>. </a:t>
            </a:r>
            <a:endParaRPr lang="en-GB" sz="2000" dirty="0" smtClean="0"/>
          </a:p>
          <a:p>
            <a:r>
              <a:rPr lang="en-GB" sz="2000" dirty="0" smtClean="0"/>
              <a:t>The </a:t>
            </a:r>
            <a:r>
              <a:rPr lang="en-GB" sz="2000" dirty="0"/>
              <a:t>community ignores both girls and boys from birth until they are 15-16 years old. </a:t>
            </a:r>
            <a:endParaRPr lang="en-GB" sz="2000" dirty="0" smtClean="0"/>
          </a:p>
          <a:p>
            <a:r>
              <a:rPr lang="en-GB" sz="2000" dirty="0"/>
              <a:t>Whereas Westerners conceal  feelings associated with sex, birth and death, Samoan child learns of them by participating in the lives of host of </a:t>
            </a:r>
            <a:r>
              <a:rPr lang="en-GB" sz="2000" dirty="0" smtClean="0"/>
              <a:t>relatives.</a:t>
            </a:r>
            <a:endParaRPr lang="en-GB" sz="2000" dirty="0"/>
          </a:p>
          <a:p>
            <a:r>
              <a:rPr lang="en-GB" sz="2000" dirty="0" smtClean="0"/>
              <a:t>While </a:t>
            </a:r>
            <a:r>
              <a:rPr lang="en-GB" sz="2000" dirty="0"/>
              <a:t>girls future status depends on who she marries, she often escapes to have illicit </a:t>
            </a:r>
            <a:r>
              <a:rPr lang="en-GB" sz="2000" dirty="0" smtClean="0"/>
              <a:t>affairs.</a:t>
            </a:r>
            <a:endParaRPr lang="en-GB" sz="2000" dirty="0"/>
          </a:p>
          <a:p>
            <a:r>
              <a:rPr lang="en-GB" sz="2000" dirty="0" smtClean="0"/>
              <a:t>Lack </a:t>
            </a:r>
            <a:r>
              <a:rPr lang="en-GB" sz="2000" dirty="0"/>
              <a:t>of </a:t>
            </a:r>
            <a:r>
              <a:rPr lang="en-GB" sz="2000" dirty="0" smtClean="0"/>
              <a:t>difficulty in adjusting to </a:t>
            </a:r>
            <a:r>
              <a:rPr lang="en-GB" sz="2000" dirty="0"/>
              <a:t>a marriage of convenience, as well as lack of sexual problems. </a:t>
            </a:r>
            <a:endParaRPr lang="en-GB" sz="2000" dirty="0" smtClean="0"/>
          </a:p>
          <a:p>
            <a:pPr marL="0" indent="0">
              <a:buNone/>
            </a:pPr>
            <a:endParaRPr lang="en-GB" dirty="0"/>
          </a:p>
        </p:txBody>
      </p:sp>
    </p:spTree>
    <p:extLst>
      <p:ext uri="{BB962C8B-B14F-4D97-AF65-F5344CB8AC3E}">
        <p14:creationId xmlns:p14="http://schemas.microsoft.com/office/powerpoint/2010/main" val="417954645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a:xfrm>
            <a:off x="2589212" y="1313793"/>
            <a:ext cx="8915400" cy="5097517"/>
          </a:xfrm>
        </p:spPr>
        <p:txBody>
          <a:bodyPr>
            <a:normAutofit lnSpcReduction="10000"/>
          </a:bodyPr>
          <a:lstStyle/>
          <a:p>
            <a:r>
              <a:rPr lang="en-GB" sz="2400" dirty="0" smtClean="0"/>
              <a:t>Gender is associated with constructing and maintaining dichotomies: female/male; nature/culture;  private/public. These dichotomies have served to legitimize the dominance of one (‘culture’/ male) over the other (‘nature’/female).</a:t>
            </a:r>
          </a:p>
          <a:p>
            <a:r>
              <a:rPr lang="en-GB" sz="2400" dirty="0" smtClean="0"/>
              <a:t>There is a universal association of female menstruation with pollution. Female bodies (and sexuality) are viewed as polluting.  </a:t>
            </a:r>
            <a:endParaRPr lang="en-GB" sz="2400" dirty="0"/>
          </a:p>
          <a:p>
            <a:r>
              <a:rPr lang="en-GB" sz="2400" dirty="0" smtClean="0"/>
              <a:t>Nature/culture divide plays out in societies in different ways. Nature is not necessarily to be associated with a ‘weaker’ sex, but it can even be more powerful than ‘culture’ as the ambiguous meanings given to menstruation show.</a:t>
            </a:r>
          </a:p>
          <a:p>
            <a:endParaRPr lang="en-GB" sz="2000" dirty="0" smtClean="0"/>
          </a:p>
          <a:p>
            <a:endParaRPr lang="en-GB" sz="2000"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293494386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7139" y="624110"/>
            <a:ext cx="8967474" cy="1037265"/>
          </a:xfrm>
        </p:spPr>
        <p:txBody>
          <a:bodyPr>
            <a:normAutofit fontScale="90000"/>
          </a:bodyPr>
          <a:lstStyle/>
          <a:p>
            <a:r>
              <a:rPr lang="en-GB" dirty="0" smtClean="0"/>
              <a:t>How Gender &amp; Sexuality shape social life? </a:t>
            </a:r>
            <a:br>
              <a:rPr lang="en-GB" dirty="0" smtClean="0"/>
            </a:br>
            <a:r>
              <a:rPr lang="en-GB" sz="3100" dirty="0" smtClean="0"/>
              <a:t>The Nuer</a:t>
            </a:r>
            <a:endParaRPr lang="en-GB" sz="3100" dirty="0"/>
          </a:p>
        </p:txBody>
      </p:sp>
      <p:sp>
        <p:nvSpPr>
          <p:cNvPr id="3" name="Content Placeholder 2"/>
          <p:cNvSpPr>
            <a:spLocks noGrp="1"/>
          </p:cNvSpPr>
          <p:nvPr>
            <p:ph idx="1"/>
          </p:nvPr>
        </p:nvSpPr>
        <p:spPr>
          <a:xfrm>
            <a:off x="2563454" y="1700010"/>
            <a:ext cx="8915400" cy="4301545"/>
          </a:xfrm>
        </p:spPr>
        <p:txBody>
          <a:bodyPr>
            <a:normAutofit/>
          </a:bodyPr>
          <a:lstStyle/>
          <a:p>
            <a:r>
              <a:rPr lang="en-GB" sz="2400" dirty="0" smtClean="0"/>
              <a:t>A girl is separated from the herd on marriage, the boy remains as its owner.</a:t>
            </a:r>
          </a:p>
          <a:p>
            <a:r>
              <a:rPr lang="en-GB" sz="2400" dirty="0" smtClean="0"/>
              <a:t>A man marries with cows from the herd. When a daughter is married, her family receives bride-wealth</a:t>
            </a:r>
          </a:p>
          <a:p>
            <a:r>
              <a:rPr lang="en-GB" sz="2400" dirty="0" smtClean="0"/>
              <a:t>Sexual affairs are not hidden, but an unmarried girls’ brother may ask cattle as compensation, or if the girl is pregnant, insist the man/boy marries her.</a:t>
            </a:r>
          </a:p>
          <a:p>
            <a:r>
              <a:rPr lang="en-GB" sz="2400" dirty="0" smtClean="0"/>
              <a:t>Social life revolves around cattle, and sexuality is thus also regulated through cattle ownership</a:t>
            </a:r>
            <a:endParaRPr lang="en-GB" sz="2400" dirty="0"/>
          </a:p>
        </p:txBody>
      </p:sp>
    </p:spTree>
    <p:extLst>
      <p:ext uri="{BB962C8B-B14F-4D97-AF65-F5344CB8AC3E}">
        <p14:creationId xmlns:p14="http://schemas.microsoft.com/office/powerpoint/2010/main" val="102430859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Compare &amp; Contrast</a:t>
            </a:r>
            <a:endParaRPr lang="en-GB" dirty="0"/>
          </a:p>
        </p:txBody>
      </p:sp>
      <p:sp>
        <p:nvSpPr>
          <p:cNvPr id="3" name="Text Placeholder 2"/>
          <p:cNvSpPr>
            <a:spLocks noGrp="1"/>
          </p:cNvSpPr>
          <p:nvPr>
            <p:ph type="body" idx="1"/>
          </p:nvPr>
        </p:nvSpPr>
        <p:spPr/>
        <p:txBody>
          <a:bodyPr/>
          <a:lstStyle/>
          <a:p>
            <a:r>
              <a:rPr lang="en-GB" dirty="0" smtClean="0"/>
              <a:t>Gender roles</a:t>
            </a:r>
            <a:endParaRPr lang="en-GB" dirty="0"/>
          </a:p>
        </p:txBody>
      </p:sp>
      <p:sp>
        <p:nvSpPr>
          <p:cNvPr id="4" name="Content Placeholder 3"/>
          <p:cNvSpPr>
            <a:spLocks noGrp="1"/>
          </p:cNvSpPr>
          <p:nvPr>
            <p:ph sz="half" idx="2"/>
          </p:nvPr>
        </p:nvSpPr>
        <p:spPr/>
        <p:txBody>
          <a:bodyPr/>
          <a:lstStyle/>
          <a:p>
            <a:pPr marL="0" indent="0">
              <a:buNone/>
            </a:pPr>
            <a:r>
              <a:rPr lang="en-GB" dirty="0" smtClean="0"/>
              <a:t>What did the women and men do for livelihood? </a:t>
            </a:r>
          </a:p>
          <a:p>
            <a:pPr marL="0" indent="0">
              <a:buNone/>
            </a:pPr>
            <a:r>
              <a:rPr lang="en-GB" dirty="0" smtClean="0"/>
              <a:t>How were the men and women defined in myth? </a:t>
            </a:r>
          </a:p>
          <a:p>
            <a:pPr marL="0" indent="0">
              <a:buNone/>
            </a:pPr>
            <a:r>
              <a:rPr lang="en-GB" dirty="0" smtClean="0"/>
              <a:t>What adjectives are used for men and women?</a:t>
            </a:r>
          </a:p>
          <a:p>
            <a:pPr marL="0" indent="0">
              <a:buNone/>
            </a:pPr>
            <a:r>
              <a:rPr lang="en-GB" dirty="0" smtClean="0"/>
              <a:t>How were the domestic duties arranged? </a:t>
            </a:r>
          </a:p>
          <a:p>
            <a:pPr marL="0" indent="0">
              <a:buNone/>
            </a:pPr>
            <a:r>
              <a:rPr lang="en-GB" dirty="0" smtClean="0"/>
              <a:t>What was the main role of man/woman in the society?  </a:t>
            </a:r>
          </a:p>
          <a:p>
            <a:pPr marL="0" indent="0">
              <a:buNone/>
            </a:pPr>
            <a:endParaRPr lang="en-GB" dirty="0"/>
          </a:p>
        </p:txBody>
      </p:sp>
      <p:sp>
        <p:nvSpPr>
          <p:cNvPr id="5" name="Text Placeholder 4"/>
          <p:cNvSpPr>
            <a:spLocks noGrp="1"/>
          </p:cNvSpPr>
          <p:nvPr>
            <p:ph type="body" sz="quarter" idx="3"/>
          </p:nvPr>
        </p:nvSpPr>
        <p:spPr/>
        <p:txBody>
          <a:bodyPr/>
          <a:lstStyle/>
          <a:p>
            <a:r>
              <a:rPr lang="en-GB" dirty="0" smtClean="0"/>
              <a:t>Social life</a:t>
            </a:r>
            <a:endParaRPr lang="en-GB" dirty="0"/>
          </a:p>
        </p:txBody>
      </p:sp>
      <p:sp>
        <p:nvSpPr>
          <p:cNvPr id="6" name="Content Placeholder 5"/>
          <p:cNvSpPr>
            <a:spLocks noGrp="1"/>
          </p:cNvSpPr>
          <p:nvPr>
            <p:ph sz="quarter" idx="4"/>
          </p:nvPr>
        </p:nvSpPr>
        <p:spPr/>
        <p:txBody>
          <a:bodyPr/>
          <a:lstStyle/>
          <a:p>
            <a:pPr marL="0" indent="0">
              <a:buNone/>
            </a:pPr>
            <a:r>
              <a:rPr lang="en-GB" dirty="0" smtClean="0"/>
              <a:t>What </a:t>
            </a:r>
            <a:r>
              <a:rPr lang="en-GB" dirty="0"/>
              <a:t>roles did the women and the men have in rituals? </a:t>
            </a:r>
          </a:p>
          <a:p>
            <a:pPr marL="0" indent="0">
              <a:buNone/>
            </a:pPr>
            <a:r>
              <a:rPr lang="en-GB" dirty="0" smtClean="0"/>
              <a:t>How did parents rear children</a:t>
            </a:r>
            <a:r>
              <a:rPr lang="en-GB" dirty="0"/>
              <a:t>? </a:t>
            </a:r>
            <a:endParaRPr lang="en-GB" dirty="0" smtClean="0"/>
          </a:p>
          <a:p>
            <a:pPr marL="0" indent="0">
              <a:buNone/>
            </a:pPr>
            <a:r>
              <a:rPr lang="en-GB" dirty="0" smtClean="0"/>
              <a:t>How did men and women communicate with each other? </a:t>
            </a:r>
          </a:p>
          <a:p>
            <a:pPr marL="0" indent="0">
              <a:buNone/>
            </a:pPr>
            <a:r>
              <a:rPr lang="en-GB" dirty="0" smtClean="0"/>
              <a:t>What kinds of conflicts existed between men and women? </a:t>
            </a:r>
            <a:endParaRPr lang="en-GB" dirty="0"/>
          </a:p>
          <a:p>
            <a:pPr marL="0" indent="0">
              <a:buNone/>
            </a:pPr>
            <a:r>
              <a:rPr lang="en-GB" dirty="0" smtClean="0"/>
              <a:t>What kinds of sexual tension existed? Was it playful or restrictive? </a:t>
            </a:r>
          </a:p>
          <a:p>
            <a:pPr marL="0" indent="0">
              <a:buNone/>
            </a:pPr>
            <a:endParaRPr lang="en-GB" dirty="0"/>
          </a:p>
          <a:p>
            <a:pPr marL="0" indent="0">
              <a:buNone/>
            </a:pPr>
            <a:endParaRPr lang="en-GB" dirty="0" smtClean="0"/>
          </a:p>
        </p:txBody>
      </p:sp>
    </p:spTree>
    <p:extLst>
      <p:ext uri="{BB962C8B-B14F-4D97-AF65-F5344CB8AC3E}">
        <p14:creationId xmlns:p14="http://schemas.microsoft.com/office/powerpoint/2010/main" val="264318199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docProps/app.xml><?xml version="1.0" encoding="utf-8"?>
<Properties xmlns="http://schemas.openxmlformats.org/officeDocument/2006/extended-properties" xmlns:vt="http://schemas.openxmlformats.org/officeDocument/2006/docPropsVTypes">
  <Template>Wisp</Template>
  <TotalTime>1253</TotalTime>
  <Words>1850</Words>
  <Application>Microsoft Office PowerPoint</Application>
  <PresentationFormat>Widescreen</PresentationFormat>
  <Paragraphs>133</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Century Gothic</vt:lpstr>
      <vt:lpstr>Wingdings 3</vt:lpstr>
      <vt:lpstr>Wisp</vt:lpstr>
      <vt:lpstr>Gender, Sexuality &amp; Pollution  </vt:lpstr>
      <vt:lpstr>Early trends in Feminism</vt:lpstr>
      <vt:lpstr> “What could there be in the generalized structure and conditions of existence, common to every culture, that would lead every culture to place a lower value upon women?”  (Ortner) </vt:lpstr>
      <vt:lpstr>Ortner: Culture regulates the overall processes of the world and life. This regulation occurs through the concepts of purity and pollution.</vt:lpstr>
      <vt:lpstr>The constructivist turn: critique to Ortner </vt:lpstr>
      <vt:lpstr>New focus</vt:lpstr>
      <vt:lpstr>Knight, C. 1991 Blood Relations: menstruation and the origins of culture</vt:lpstr>
      <vt:lpstr>Pollution concepts nevertheless legitimize female oppression….  The Yanomamo (chapter 4)</vt:lpstr>
      <vt:lpstr>Herdt, Gilbert 1987 The Sambia: Ritual and gender in new Guinea   </vt:lpstr>
      <vt:lpstr>Females</vt:lpstr>
      <vt:lpstr>Males</vt:lpstr>
      <vt:lpstr>Fear of women or nature? </vt:lpstr>
      <vt:lpstr>The Forest People (chapters 8 &amp; 10)</vt:lpstr>
      <vt:lpstr>The Elima – the coming of age,  transition from girlhood to womanhood</vt:lpstr>
      <vt:lpstr>Okely, Judith 1983 The Traveller Gypsies   Pollution not necessarily linked with sedentary activities.  Link with pollution and sexuality.   </vt:lpstr>
      <vt:lpstr>PowerPoint Presentation</vt:lpstr>
      <vt:lpstr>Mead, Margaret 1928  Coming of Age in Samoa </vt:lpstr>
      <vt:lpstr>Summary</vt:lpstr>
      <vt:lpstr>How Gender &amp; Sexuality shape social life?  The Nuer</vt:lpstr>
      <vt:lpstr>Compare &amp; Contrast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&amp; Sexuality</dc:title>
  <dc:creator>Trainer01</dc:creator>
  <cp:lastModifiedBy>Trainer01</cp:lastModifiedBy>
  <cp:revision>201</cp:revision>
  <dcterms:created xsi:type="dcterms:W3CDTF">2019-11-02T12:28:23Z</dcterms:created>
  <dcterms:modified xsi:type="dcterms:W3CDTF">2019-11-05T13:54:30Z</dcterms:modified>
</cp:coreProperties>
</file>