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6" r:id="rId2"/>
    <p:sldId id="257" r:id="rId3"/>
    <p:sldId id="258" r:id="rId4"/>
    <p:sldId id="261" r:id="rId5"/>
    <p:sldId id="259" r:id="rId6"/>
    <p:sldId id="260" r:id="rId7"/>
    <p:sldId id="262" r:id="rId8"/>
    <p:sldId id="263" r:id="rId9"/>
    <p:sldId id="264" r:id="rId10"/>
    <p:sldId id="265" r:id="rId11"/>
    <p:sldId id="266" r:id="rId12"/>
    <p:sldId id="295" r:id="rId13"/>
    <p:sldId id="267" r:id="rId14"/>
    <p:sldId id="268" r:id="rId15"/>
    <p:sldId id="269" r:id="rId16"/>
    <p:sldId id="270" r:id="rId17"/>
    <p:sldId id="271" r:id="rId18"/>
    <p:sldId id="272" r:id="rId19"/>
    <p:sldId id="273" r:id="rId20"/>
    <p:sldId id="274" r:id="rId21"/>
    <p:sldId id="275" r:id="rId22"/>
    <p:sldId id="276" r:id="rId23"/>
    <p:sldId id="277"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2" r:id="rId37"/>
    <p:sldId id="293" r:id="rId38"/>
    <p:sldId id="294"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3CFB8FC-E922-4D9B-A1CF-288E10C73166}">
          <p14:sldIdLst>
            <p14:sldId id="256"/>
            <p14:sldId id="257"/>
            <p14:sldId id="258"/>
            <p14:sldId id="261"/>
            <p14:sldId id="259"/>
            <p14:sldId id="260"/>
            <p14:sldId id="262"/>
            <p14:sldId id="263"/>
            <p14:sldId id="264"/>
            <p14:sldId id="265"/>
            <p14:sldId id="266"/>
            <p14:sldId id="295"/>
            <p14:sldId id="267"/>
            <p14:sldId id="268"/>
            <p14:sldId id="269"/>
            <p14:sldId id="270"/>
            <p14:sldId id="271"/>
            <p14:sldId id="272"/>
            <p14:sldId id="273"/>
            <p14:sldId id="274"/>
            <p14:sldId id="275"/>
            <p14:sldId id="276"/>
            <p14:sldId id="277"/>
            <p14:sldId id="279"/>
            <p14:sldId id="280"/>
            <p14:sldId id="281"/>
            <p14:sldId id="282"/>
            <p14:sldId id="283"/>
            <p14:sldId id="284"/>
            <p14:sldId id="285"/>
            <p14:sldId id="286"/>
            <p14:sldId id="287"/>
            <p14:sldId id="288"/>
            <p14:sldId id="289"/>
            <p14:sldId id="290"/>
            <p14:sldId id="292"/>
            <p14:sldId id="293"/>
            <p14:sldId id="294"/>
          </p14:sldIdLst>
        </p14:section>
        <p14:section name="Untitled Section" id="{73124AD3-39D9-4FA4-AA12-50D6A47E073D}">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110"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53F8E51-C77D-430B-99D6-0FEDE6D6DBE9}" type="datetimeFigureOut">
              <a:rPr lang="en-GB" smtClean="0"/>
              <a:t>28/03/2019</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5976704-7C44-4C90-983C-A57DC5634242}" type="slidenum">
              <a:rPr lang="en-GB" smtClean="0"/>
              <a:t>‹#›</a:t>
            </a:fld>
            <a:endParaRPr lang="en-GB" dirty="0"/>
          </a:p>
        </p:txBody>
      </p:sp>
    </p:spTree>
    <p:extLst>
      <p:ext uri="{BB962C8B-B14F-4D97-AF65-F5344CB8AC3E}">
        <p14:creationId xmlns:p14="http://schemas.microsoft.com/office/powerpoint/2010/main" val="5500158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976704-7C44-4C90-983C-A57DC5634242}" type="slidenum">
              <a:rPr lang="en-GB" smtClean="0"/>
              <a:t>2</a:t>
            </a:fld>
            <a:endParaRPr lang="en-GB" dirty="0"/>
          </a:p>
        </p:txBody>
      </p:sp>
    </p:spTree>
    <p:extLst>
      <p:ext uri="{BB962C8B-B14F-4D97-AF65-F5344CB8AC3E}">
        <p14:creationId xmlns:p14="http://schemas.microsoft.com/office/powerpoint/2010/main" val="225465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9BAF9961-1D66-490B-99A9-A313F87D0D50}" type="datetimeFigureOut">
              <a:rPr lang="en-GB" smtClean="0"/>
              <a:t>28/03/2019</a:t>
            </a:fld>
            <a:endParaRPr lang="en-GB" dirty="0"/>
          </a:p>
        </p:txBody>
      </p:sp>
      <p:sp>
        <p:nvSpPr>
          <p:cNvPr id="17" name="Footer Placeholder 16"/>
          <p:cNvSpPr>
            <a:spLocks noGrp="1"/>
          </p:cNvSpPr>
          <p:nvPr>
            <p:ph type="ftr" sz="quarter" idx="11"/>
          </p:nvPr>
        </p:nvSpPr>
        <p:spPr>
          <a:xfrm>
            <a:off x="2898648" y="6355080"/>
            <a:ext cx="3474720" cy="365760"/>
          </a:xfrm>
        </p:spPr>
        <p:txBody>
          <a:bodyPr/>
          <a:lstStyle/>
          <a:p>
            <a:endParaRPr lang="en-GB" dirty="0"/>
          </a:p>
        </p:txBody>
      </p:sp>
      <p:sp>
        <p:nvSpPr>
          <p:cNvPr id="29" name="Slide Number Placeholder 28"/>
          <p:cNvSpPr>
            <a:spLocks noGrp="1"/>
          </p:cNvSpPr>
          <p:nvPr>
            <p:ph type="sldNum" sz="quarter" idx="12"/>
          </p:nvPr>
        </p:nvSpPr>
        <p:spPr>
          <a:xfrm>
            <a:off x="1216152" y="6355080"/>
            <a:ext cx="1219200" cy="365760"/>
          </a:xfrm>
        </p:spPr>
        <p:txBody>
          <a:bodyPr/>
          <a:lstStyle/>
          <a:p>
            <a:fld id="{24CF3A49-4225-4E09-A003-02AC0F80A3F2}" type="slidenum">
              <a:rPr lang="en-GB" smtClean="0"/>
              <a:t>‹#›</a:t>
            </a:fld>
            <a:endParaRPr lang="en-GB" dirty="0"/>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BAF9961-1D66-490B-99A9-A313F87D0D50}" type="datetimeFigureOut">
              <a:rPr lang="en-GB" smtClean="0"/>
              <a:t>28/03/2019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CF3A49-4225-4E09-A003-02AC0F80A3F2}" type="slidenum">
              <a:rPr lang="en-GB" smtClean="0"/>
              <a:t>‹#›</a:t>
            </a:fld>
            <a:endParaRPr lang="en-GB" dirty="0"/>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9BAF9961-1D66-490B-99A9-A313F87D0D50}" type="datetimeFigureOut">
              <a:rPr lang="en-GB" smtClean="0"/>
              <a:t>28/03/2019</a:t>
            </a:fld>
            <a:endParaRPr lang="en-GB" dirty="0"/>
          </a:p>
        </p:txBody>
      </p:sp>
      <p:sp>
        <p:nvSpPr>
          <p:cNvPr id="5" name="Footer Placeholder 4"/>
          <p:cNvSpPr>
            <a:spLocks noGrp="1"/>
          </p:cNvSpPr>
          <p:nvPr>
            <p:ph type="ftr" sz="quarter" idx="11"/>
          </p:nvPr>
        </p:nvSpPr>
        <p:spPr>
          <a:xfrm>
            <a:off x="2898648" y="6355080"/>
            <a:ext cx="3474720" cy="365760"/>
          </a:xfrm>
        </p:spPr>
        <p:txBody>
          <a:bodyPr/>
          <a:lstStyle/>
          <a:p>
            <a:endParaRPr lang="en-GB" dirty="0"/>
          </a:p>
        </p:txBody>
      </p:sp>
      <p:sp>
        <p:nvSpPr>
          <p:cNvPr id="6" name="Slide Number Placeholder 5"/>
          <p:cNvSpPr>
            <a:spLocks noGrp="1"/>
          </p:cNvSpPr>
          <p:nvPr>
            <p:ph type="sldNum" sz="quarter" idx="12"/>
          </p:nvPr>
        </p:nvSpPr>
        <p:spPr>
          <a:xfrm>
            <a:off x="1069848" y="6355080"/>
            <a:ext cx="1520952" cy="365760"/>
          </a:xfrm>
        </p:spPr>
        <p:txBody>
          <a:bodyPr/>
          <a:lstStyle/>
          <a:p>
            <a:fld id="{24CF3A49-4225-4E09-A003-02AC0F80A3F2}" type="slidenum">
              <a:rPr lang="en-GB" smtClean="0"/>
              <a:t>‹#›</a:t>
            </a:fld>
            <a:endParaRPr lang="en-GB" dirty="0"/>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BAF9961-1D66-490B-99A9-A313F87D0D50}" type="datetimeFigureOut">
              <a:rPr lang="en-GB" smtClean="0"/>
              <a:t>28/03/2019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CF3A49-4225-4E09-A003-02AC0F80A3F2}" type="slidenum">
              <a:rPr lang="en-GB" smtClean="0"/>
              <a:t>‹#›</a:t>
            </a:fld>
            <a:endParaRPr lang="en-GB" dirty="0"/>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9BAF9961-1D66-490B-99A9-A313F87D0D50}" type="datetimeFigureOut">
              <a:rPr lang="en-GB" smtClean="0"/>
              <a:t>28/03/2019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4CF3A49-4225-4E09-A003-02AC0F80A3F2}" type="slidenum">
              <a:rPr lang="en-GB" smtClean="0"/>
              <a:t>‹#›</a:t>
            </a:fld>
            <a:endParaRPr lang="en-GB" dirty="0"/>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BAF9961-1D66-490B-99A9-A313F87D0D50}" type="datetimeFigureOut">
              <a:rPr lang="en-GB" smtClean="0"/>
              <a:t>28/03/2019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4CF3A49-4225-4E09-A003-02AC0F80A3F2}" type="slidenum">
              <a:rPr lang="en-GB" smtClean="0"/>
              <a:t>‹#›</a:t>
            </a:fld>
            <a:endParaRPr lang="en-GB"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AF9961-1D66-490B-99A9-A313F87D0D50}" type="datetimeFigureOut">
              <a:rPr lang="en-GB" smtClean="0"/>
              <a:t>28/03/2019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4CF3A49-4225-4E09-A003-02AC0F80A3F2}" type="slidenum">
              <a:rPr lang="en-GB" smtClean="0"/>
              <a:t>‹#›</a:t>
            </a:fld>
            <a:endParaRPr lang="en-GB" dirty="0"/>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BAF9961-1D66-490B-99A9-A313F87D0D50}" type="datetimeFigureOut">
              <a:rPr lang="en-GB" smtClean="0"/>
              <a:t>28/03/2019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CF3A49-4225-4E09-A003-02AC0F80A3F2}" type="slidenum">
              <a:rPr lang="en-GB" smtClean="0"/>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BAF9961-1D66-490B-99A9-A313F87D0D50}" type="datetimeFigureOut">
              <a:rPr lang="en-GB" smtClean="0"/>
              <a:t>28/03/2019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CF3A49-4225-4E09-A003-02AC0F80A3F2}" type="slidenum">
              <a:rPr lang="en-GB" smtClean="0"/>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BAF9961-1D66-490B-99A9-A313F87D0D50}" type="datetimeFigureOut">
              <a:rPr lang="en-GB" smtClean="0"/>
              <a:t>28/03/2019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CF3A49-4225-4E09-A003-02AC0F80A3F2}"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BAF9961-1D66-490B-99A9-A313F87D0D50}" type="datetimeFigureOut">
              <a:rPr lang="en-GB" smtClean="0"/>
              <a:t>28/03/2019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CF3A49-4225-4E09-A003-02AC0F80A3F2}" type="slidenum">
              <a:rPr lang="en-GB" smtClean="0"/>
              <a:t>‹#›</a:t>
            </a:fld>
            <a:endParaRPr lang="en-GB" dirty="0"/>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9BAF9961-1D66-490B-99A9-A313F87D0D50}" type="datetimeFigureOut">
              <a:rPr lang="en-GB" smtClean="0"/>
              <a:t>28/03/2019</a:t>
            </a:fld>
            <a:endParaRPr lang="en-GB" dirty="0"/>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dirty="0"/>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24CF3A49-4225-4E09-A003-02AC0F80A3F2}" type="slidenum">
              <a:rPr lang="en-GB" smtClean="0"/>
              <a:t>‹#›</a:t>
            </a:fld>
            <a:endParaRPr lang="en-GB" dirty="0"/>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Professional Boundaries</a:t>
            </a:r>
            <a:endParaRPr lang="en-GB" dirty="0"/>
          </a:p>
        </p:txBody>
      </p:sp>
      <p:sp>
        <p:nvSpPr>
          <p:cNvPr id="3" name="Subtitle 2"/>
          <p:cNvSpPr>
            <a:spLocks noGrp="1"/>
          </p:cNvSpPr>
          <p:nvPr>
            <p:ph type="subTitle" idx="1"/>
          </p:nvPr>
        </p:nvSpPr>
        <p:spPr/>
        <p:txBody>
          <a:bodyPr/>
          <a:lstStyle/>
          <a:p>
            <a:r>
              <a:rPr lang="en-GB" dirty="0" smtClean="0"/>
              <a:t>SJYW4013</a:t>
            </a:r>
            <a:endParaRPr lang="en-GB" dirty="0"/>
          </a:p>
        </p:txBody>
      </p:sp>
    </p:spTree>
    <p:extLst>
      <p:ext uri="{BB962C8B-B14F-4D97-AF65-F5344CB8AC3E}">
        <p14:creationId xmlns:p14="http://schemas.microsoft.com/office/powerpoint/2010/main" val="20729765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Boundaries</a:t>
            </a:r>
            <a:endParaRPr lang="en-GB" dirty="0"/>
          </a:p>
        </p:txBody>
      </p:sp>
      <p:sp>
        <p:nvSpPr>
          <p:cNvPr id="3" name="Content Placeholder 2"/>
          <p:cNvSpPr>
            <a:spLocks noGrp="1"/>
          </p:cNvSpPr>
          <p:nvPr>
            <p:ph sz="quarter" idx="1"/>
          </p:nvPr>
        </p:nvSpPr>
        <p:spPr/>
        <p:txBody>
          <a:bodyPr/>
          <a:lstStyle/>
          <a:p>
            <a:r>
              <a:rPr lang="en-GB" dirty="0" smtClean="0"/>
              <a:t>Youth workers, like other professionals, need to be clear about their boundaries, both in terms of the way that their professional relationship is constructed and the extension of the relationship with a young person into private time and space.</a:t>
            </a:r>
          </a:p>
          <a:p>
            <a:pPr marL="0" indent="0">
              <a:buNone/>
            </a:pPr>
            <a:endParaRPr lang="en-GB" dirty="0" smtClean="0"/>
          </a:p>
          <a:p>
            <a:r>
              <a:rPr lang="en-GB" dirty="0"/>
              <a:t>Youth workers have a commitment to recognise the boundaries between personal and professional life and be aware of the need to balance a caring and supportive relationship with young people with appropriate professional distance. </a:t>
            </a:r>
          </a:p>
          <a:p>
            <a:endParaRPr lang="en-GB" dirty="0" smtClean="0"/>
          </a:p>
          <a:p>
            <a:endParaRPr lang="en-GB" dirty="0"/>
          </a:p>
        </p:txBody>
      </p:sp>
    </p:spTree>
    <p:extLst>
      <p:ext uri="{BB962C8B-B14F-4D97-AF65-F5344CB8AC3E}">
        <p14:creationId xmlns:p14="http://schemas.microsoft.com/office/powerpoint/2010/main" val="3375106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Boundary management: </a:t>
            </a:r>
            <a:br>
              <a:rPr lang="en-GB" dirty="0"/>
            </a:br>
            <a:r>
              <a:rPr lang="en-GB" dirty="0"/>
              <a:t>The Theory</a:t>
            </a:r>
          </a:p>
        </p:txBody>
      </p:sp>
      <p:sp>
        <p:nvSpPr>
          <p:cNvPr id="3" name="Content Placeholder 2"/>
          <p:cNvSpPr>
            <a:spLocks noGrp="1"/>
          </p:cNvSpPr>
          <p:nvPr>
            <p:ph sz="quarter" idx="1"/>
          </p:nvPr>
        </p:nvSpPr>
        <p:spPr/>
        <p:txBody>
          <a:bodyPr>
            <a:normAutofit lnSpcReduction="10000"/>
          </a:bodyPr>
          <a:lstStyle/>
          <a:p>
            <a:r>
              <a:rPr lang="en-GB" dirty="0"/>
              <a:t>No-one’s job is limitless, we all have boundaries that define:</a:t>
            </a:r>
          </a:p>
          <a:p>
            <a:r>
              <a:rPr lang="en-GB" dirty="0"/>
              <a:t>What work we do</a:t>
            </a:r>
          </a:p>
          <a:p>
            <a:r>
              <a:rPr lang="en-GB" dirty="0"/>
              <a:t>Who we work with </a:t>
            </a:r>
          </a:p>
          <a:p>
            <a:r>
              <a:rPr lang="en-GB" dirty="0"/>
              <a:t>Where and when we work</a:t>
            </a:r>
          </a:p>
          <a:p>
            <a:r>
              <a:rPr lang="en-GB" dirty="0"/>
              <a:t>How we deliver that work</a:t>
            </a:r>
          </a:p>
          <a:p>
            <a:endParaRPr lang="en-GB" dirty="0"/>
          </a:p>
          <a:p>
            <a:r>
              <a:rPr lang="en-GB" dirty="0"/>
              <a:t>Youth and community work may appear to be more difficult than other jobs to ‘tie down,’ but it is essential for your effectiveness and well being that you do so. </a:t>
            </a:r>
          </a:p>
          <a:p>
            <a:pPr marL="2011680" lvl="8" indent="0">
              <a:buNone/>
            </a:pPr>
            <a:r>
              <a:rPr lang="sv-SE" sz="1800" dirty="0" smtClean="0"/>
              <a:t>			</a:t>
            </a:r>
          </a:p>
          <a:p>
            <a:pPr marL="2011680" lvl="8" indent="0">
              <a:buNone/>
            </a:pPr>
            <a:r>
              <a:rPr lang="sv-SE" sz="1800" dirty="0"/>
              <a:t>	</a:t>
            </a:r>
            <a:r>
              <a:rPr lang="sv-SE" sz="1800" dirty="0" smtClean="0"/>
              <a:t>		(</a:t>
            </a:r>
            <a:r>
              <a:rPr lang="sv-SE" sz="1800" dirty="0"/>
              <a:t>Ingram &amp; Harris 2001, p. 58)</a:t>
            </a:r>
          </a:p>
          <a:p>
            <a:pPr lvl="8"/>
            <a:endParaRPr lang="en-GB" dirty="0"/>
          </a:p>
        </p:txBody>
      </p:sp>
    </p:spTree>
    <p:extLst>
      <p:ext uri="{BB962C8B-B14F-4D97-AF65-F5344CB8AC3E}">
        <p14:creationId xmlns:p14="http://schemas.microsoft.com/office/powerpoint/2010/main" val="3118545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Distinguishes your Professional </a:t>
            </a:r>
            <a:r>
              <a:rPr lang="en-GB" dirty="0"/>
              <a:t>B</a:t>
            </a:r>
            <a:r>
              <a:rPr lang="en-GB" dirty="0" smtClean="0"/>
              <a:t>oundaries</a:t>
            </a:r>
            <a:endParaRPr lang="en-GB" dirty="0"/>
          </a:p>
        </p:txBody>
      </p:sp>
      <p:sp>
        <p:nvSpPr>
          <p:cNvPr id="3" name="Content Placeholder 2"/>
          <p:cNvSpPr>
            <a:spLocks noGrp="1"/>
          </p:cNvSpPr>
          <p:nvPr>
            <p:ph sz="quarter" idx="1"/>
          </p:nvPr>
        </p:nvSpPr>
        <p:spPr/>
        <p:txBody>
          <a:bodyPr/>
          <a:lstStyle/>
          <a:p>
            <a:r>
              <a:rPr lang="en-GB" dirty="0" smtClean="0"/>
              <a:t>Any Ideas?</a:t>
            </a:r>
          </a:p>
          <a:p>
            <a:endParaRPr lang="en-GB" dirty="0"/>
          </a:p>
          <a:p>
            <a:r>
              <a:rPr lang="en-GB" dirty="0" smtClean="0"/>
              <a:t>Discuss.</a:t>
            </a:r>
            <a:endParaRPr lang="en-GB" dirty="0"/>
          </a:p>
        </p:txBody>
      </p:sp>
    </p:spTree>
    <p:extLst>
      <p:ext uri="{BB962C8B-B14F-4D97-AF65-F5344CB8AC3E}">
        <p14:creationId xmlns:p14="http://schemas.microsoft.com/office/powerpoint/2010/main" val="1256417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Boundary Management: Your Job</a:t>
            </a:r>
            <a:endParaRPr lang="en-GB" dirty="0"/>
          </a:p>
        </p:txBody>
      </p:sp>
      <p:sp>
        <p:nvSpPr>
          <p:cNvPr id="3" name="Content Placeholder 2"/>
          <p:cNvSpPr>
            <a:spLocks noGrp="1"/>
          </p:cNvSpPr>
          <p:nvPr>
            <p:ph sz="quarter" idx="1"/>
          </p:nvPr>
        </p:nvSpPr>
        <p:spPr/>
        <p:txBody>
          <a:bodyPr/>
          <a:lstStyle/>
          <a:p>
            <a:r>
              <a:rPr lang="en-GB" dirty="0"/>
              <a:t>Your values and ethics</a:t>
            </a:r>
          </a:p>
          <a:p>
            <a:r>
              <a:rPr lang="en-GB" dirty="0"/>
              <a:t>The law of the land</a:t>
            </a:r>
          </a:p>
          <a:p>
            <a:r>
              <a:rPr lang="en-GB" dirty="0"/>
              <a:t>Polices and practice of your organisation</a:t>
            </a:r>
          </a:p>
          <a:p>
            <a:r>
              <a:rPr lang="en-GB" dirty="0"/>
              <a:t>Your contract and job description</a:t>
            </a:r>
          </a:p>
          <a:p>
            <a:r>
              <a:rPr lang="en-GB" dirty="0"/>
              <a:t>Resources you have </a:t>
            </a:r>
            <a:r>
              <a:rPr lang="en-GB" dirty="0" smtClean="0"/>
              <a:t>available</a:t>
            </a:r>
          </a:p>
        </p:txBody>
      </p:sp>
      <p:pic>
        <p:nvPicPr>
          <p:cNvPr id="4" name="Picture 3" descr="IMG_0387.JPG"/>
          <p:cNvPicPr>
            <a:picLocks noChangeAspect="1"/>
          </p:cNvPicPr>
          <p:nvPr/>
        </p:nvPicPr>
        <p:blipFill rotWithShape="1">
          <a:blip r:embed="rId2" cstate="print">
            <a:extLst>
              <a:ext uri="{28A0092B-C50C-407E-A947-70E740481C1C}">
                <a14:useLocalDpi xmlns:a14="http://schemas.microsoft.com/office/drawing/2010/main" val="0"/>
              </a:ext>
            </a:extLst>
          </a:blip>
          <a:srcRect l="5819" t="15691" r="4329" b="10996"/>
          <a:stretch/>
        </p:blipFill>
        <p:spPr>
          <a:xfrm>
            <a:off x="4788024" y="3212976"/>
            <a:ext cx="3682915" cy="3096344"/>
          </a:xfrm>
          <a:prstGeom prst="rect">
            <a:avLst/>
          </a:prstGeom>
        </p:spPr>
      </p:pic>
    </p:spTree>
    <p:extLst>
      <p:ext uri="{BB962C8B-B14F-4D97-AF65-F5344CB8AC3E}">
        <p14:creationId xmlns:p14="http://schemas.microsoft.com/office/powerpoint/2010/main" val="2964447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Policies &amp; Guidance</a:t>
            </a:r>
          </a:p>
        </p:txBody>
      </p:sp>
      <p:sp>
        <p:nvSpPr>
          <p:cNvPr id="3" name="Content Placeholder 2"/>
          <p:cNvSpPr>
            <a:spLocks noGrp="1"/>
          </p:cNvSpPr>
          <p:nvPr>
            <p:ph sz="quarter" idx="1"/>
          </p:nvPr>
        </p:nvSpPr>
        <p:spPr/>
        <p:txBody>
          <a:bodyPr>
            <a:normAutofit fontScale="92500" lnSpcReduction="10000"/>
          </a:bodyPr>
          <a:lstStyle/>
          <a:p>
            <a:pPr marL="342900" indent="-342900">
              <a:buFont typeface="Arial"/>
              <a:buChar char="•"/>
            </a:pPr>
            <a:r>
              <a:rPr lang="en-US" dirty="0"/>
              <a:t>Christmas Party Season </a:t>
            </a:r>
            <a:r>
              <a:rPr lang="en-US" dirty="0" smtClean="0"/>
              <a:t>Guidance</a:t>
            </a:r>
          </a:p>
          <a:p>
            <a:pPr marL="342900" indent="-342900">
              <a:buFont typeface="Arial"/>
              <a:buChar char="•"/>
            </a:pPr>
            <a:r>
              <a:rPr lang="en-US" dirty="0" smtClean="0"/>
              <a:t>Confidentiality and Safeguarding</a:t>
            </a:r>
          </a:p>
          <a:p>
            <a:pPr marL="342900" indent="-342900">
              <a:buFont typeface="Arial"/>
              <a:buChar char="•"/>
            </a:pPr>
            <a:r>
              <a:rPr lang="en-US" dirty="0" smtClean="0"/>
              <a:t>Supervision Policy</a:t>
            </a:r>
            <a:endParaRPr lang="en-US" dirty="0"/>
          </a:p>
          <a:p>
            <a:pPr marL="342900" indent="-342900">
              <a:buFont typeface="Arial"/>
              <a:buChar char="•"/>
            </a:pPr>
            <a:r>
              <a:rPr lang="en-US" dirty="0"/>
              <a:t>Code of conduct</a:t>
            </a:r>
          </a:p>
          <a:p>
            <a:pPr marL="342900" indent="-342900">
              <a:buFont typeface="Arial"/>
              <a:buChar char="•"/>
            </a:pPr>
            <a:r>
              <a:rPr lang="en-US" dirty="0"/>
              <a:t>Conflict at work</a:t>
            </a:r>
          </a:p>
          <a:p>
            <a:pPr marL="342900" indent="-342900">
              <a:buFont typeface="Arial"/>
              <a:buChar char="•"/>
            </a:pPr>
            <a:r>
              <a:rPr lang="en-US" dirty="0"/>
              <a:t>Disability information and reasonable adjustments</a:t>
            </a:r>
          </a:p>
          <a:p>
            <a:pPr marL="342900" indent="-342900">
              <a:buFont typeface="Arial"/>
              <a:buChar char="•"/>
            </a:pPr>
            <a:r>
              <a:rPr lang="en-US" dirty="0"/>
              <a:t>Disrupted travel arrangements</a:t>
            </a:r>
          </a:p>
          <a:p>
            <a:pPr marL="342900" indent="-342900">
              <a:buFont typeface="Arial"/>
              <a:buChar char="•"/>
            </a:pPr>
            <a:r>
              <a:rPr lang="en-US" dirty="0"/>
              <a:t>Equality and diversity</a:t>
            </a:r>
          </a:p>
          <a:p>
            <a:pPr marL="342900" indent="-342900">
              <a:buFont typeface="Arial"/>
              <a:buChar char="•"/>
            </a:pPr>
            <a:r>
              <a:rPr lang="en-US" dirty="0" smtClean="0"/>
              <a:t>Flexi time</a:t>
            </a:r>
            <a:endParaRPr lang="en-US" dirty="0"/>
          </a:p>
          <a:p>
            <a:pPr marL="342900" indent="-342900">
              <a:buFont typeface="Arial"/>
              <a:buChar char="•"/>
            </a:pPr>
            <a:r>
              <a:rPr lang="en-US" dirty="0"/>
              <a:t>Social networking</a:t>
            </a:r>
          </a:p>
          <a:p>
            <a:pPr marL="342900" indent="-342900">
              <a:buFont typeface="Arial"/>
              <a:buChar char="•"/>
            </a:pPr>
            <a:r>
              <a:rPr lang="en-US" dirty="0"/>
              <a:t>Travel and subsistence</a:t>
            </a:r>
          </a:p>
          <a:p>
            <a:pPr marL="342900" indent="-342900">
              <a:buFont typeface="Arial"/>
              <a:buChar char="•"/>
            </a:pPr>
            <a:r>
              <a:rPr lang="en-US" dirty="0"/>
              <a:t>Whistleblowing</a:t>
            </a:r>
          </a:p>
          <a:p>
            <a:endParaRPr lang="en-GB" dirty="0"/>
          </a:p>
        </p:txBody>
      </p:sp>
    </p:spTree>
    <p:extLst>
      <p:ext uri="{BB962C8B-B14F-4D97-AF65-F5344CB8AC3E}">
        <p14:creationId xmlns:p14="http://schemas.microsoft.com/office/powerpoint/2010/main" val="283734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Maintaining Professional Boundaries</a:t>
            </a:r>
            <a:endParaRPr lang="en-GB" dirty="0"/>
          </a:p>
        </p:txBody>
      </p:sp>
      <p:sp>
        <p:nvSpPr>
          <p:cNvPr id="3" name="Content Placeholder 2"/>
          <p:cNvSpPr>
            <a:spLocks noGrp="1"/>
          </p:cNvSpPr>
          <p:nvPr>
            <p:ph sz="quarter" idx="1"/>
          </p:nvPr>
        </p:nvSpPr>
        <p:spPr/>
        <p:txBody>
          <a:bodyPr/>
          <a:lstStyle/>
          <a:p>
            <a:r>
              <a:rPr lang="en-GB" dirty="0" smtClean="0"/>
              <a:t>Boundaries for appropriate youth work practice are established by youth work principles and defined by youth workers through reflection on practice with experienced supervisors.</a:t>
            </a:r>
          </a:p>
          <a:p>
            <a:r>
              <a:rPr lang="en-GB" dirty="0" smtClean="0"/>
              <a:t>Professional boundaries ensure that youth workers can be trusted to work for the benefit of young people in ways that foster their independence.</a:t>
            </a:r>
          </a:p>
          <a:p>
            <a:r>
              <a:rPr lang="en-GB" dirty="0" smtClean="0"/>
              <a:t>To maintain these boundaries, attention needs to be paid to power and autonomy so that an attentive and sometimes supportive and caring relationship does not slide into close personal involvement.</a:t>
            </a:r>
            <a:endParaRPr lang="en-GB" dirty="0"/>
          </a:p>
        </p:txBody>
      </p:sp>
    </p:spTree>
    <p:extLst>
      <p:ext uri="{BB962C8B-B14F-4D97-AF65-F5344CB8AC3E}">
        <p14:creationId xmlns:p14="http://schemas.microsoft.com/office/powerpoint/2010/main" val="639317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Maintaining Professional Boundaries</a:t>
            </a:r>
          </a:p>
        </p:txBody>
      </p:sp>
      <p:sp>
        <p:nvSpPr>
          <p:cNvPr id="3" name="Content Placeholder 2"/>
          <p:cNvSpPr>
            <a:spLocks noGrp="1"/>
          </p:cNvSpPr>
          <p:nvPr>
            <p:ph sz="quarter" idx="1"/>
          </p:nvPr>
        </p:nvSpPr>
        <p:spPr/>
        <p:txBody>
          <a:bodyPr/>
          <a:lstStyle/>
          <a:p>
            <a:r>
              <a:rPr lang="en-GB" dirty="0" smtClean="0"/>
              <a:t>This requires youth workers to remain aware of their role as workers, establishing their boundaries at ‘the edge of the playing field’ and not becoming embroiled in young people’s lives as another ‘player’.</a:t>
            </a:r>
          </a:p>
          <a:p>
            <a:r>
              <a:rPr lang="en-GB" dirty="0" smtClean="0"/>
              <a:t>In order to maintain appropriate boundaries, youth workers need to reflect on their practice in the light of youth work principles and make use of supervision sessions to discuss any situation where ‘dependency,’ ‘sexual desires’ or friendship are impacting on youth work relationships.     </a:t>
            </a:r>
            <a:endParaRPr lang="en-GB" dirty="0"/>
          </a:p>
        </p:txBody>
      </p:sp>
    </p:spTree>
    <p:extLst>
      <p:ext uri="{BB962C8B-B14F-4D97-AF65-F5344CB8AC3E}">
        <p14:creationId xmlns:p14="http://schemas.microsoft.com/office/powerpoint/2010/main" val="781016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Examples of ways to maintain professional boundaries</a:t>
            </a:r>
            <a:endParaRPr lang="en-GB" dirty="0"/>
          </a:p>
        </p:txBody>
      </p:sp>
      <p:sp>
        <p:nvSpPr>
          <p:cNvPr id="3" name="Content Placeholder 2"/>
          <p:cNvSpPr>
            <a:spLocks noGrp="1"/>
          </p:cNvSpPr>
          <p:nvPr>
            <p:ph sz="quarter" idx="1"/>
          </p:nvPr>
        </p:nvSpPr>
        <p:spPr/>
        <p:txBody>
          <a:bodyPr/>
          <a:lstStyle/>
          <a:p>
            <a:r>
              <a:rPr lang="en-GB" dirty="0" smtClean="0"/>
              <a:t>To ensure that professional relationships are developed and maintained, youth workers:</a:t>
            </a:r>
          </a:p>
          <a:p>
            <a:pPr lvl="1"/>
            <a:r>
              <a:rPr lang="en-GB" dirty="0" smtClean="0"/>
              <a:t>Spend time with various young people rather than allowing an exclusive clique to develop: encourage and support young people to engage with other young people and activities and with other youth workers.</a:t>
            </a:r>
          </a:p>
          <a:p>
            <a:pPr lvl="1"/>
            <a:r>
              <a:rPr lang="en-GB" dirty="0" smtClean="0"/>
              <a:t>Steer away from preferential treatment for individuals: if one young person is informed about a job or educational opportunity, find ways to share this information more widely.</a:t>
            </a:r>
          </a:p>
          <a:p>
            <a:pPr lvl="1"/>
            <a:r>
              <a:rPr lang="en-GB" dirty="0" smtClean="0"/>
              <a:t>Make sure that their own well-being is not dependent on a young person: if a youth worker’s mood is strongly affected by a young person’s action or progress, they should focus on work with other young people.</a:t>
            </a:r>
          </a:p>
          <a:p>
            <a:pPr lvl="1"/>
            <a:endParaRPr lang="en-GB" dirty="0" smtClean="0"/>
          </a:p>
          <a:p>
            <a:endParaRPr lang="en-GB" dirty="0"/>
          </a:p>
        </p:txBody>
      </p:sp>
    </p:spTree>
    <p:extLst>
      <p:ext uri="{BB962C8B-B14F-4D97-AF65-F5344CB8AC3E}">
        <p14:creationId xmlns:p14="http://schemas.microsoft.com/office/powerpoint/2010/main" val="1506504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Maintaining Boundaries</a:t>
            </a:r>
            <a:endParaRPr lang="en-GB" dirty="0"/>
          </a:p>
        </p:txBody>
      </p:sp>
      <p:sp>
        <p:nvSpPr>
          <p:cNvPr id="3" name="Content Placeholder 2"/>
          <p:cNvSpPr>
            <a:spLocks noGrp="1"/>
          </p:cNvSpPr>
          <p:nvPr>
            <p:ph sz="quarter" idx="1"/>
          </p:nvPr>
        </p:nvSpPr>
        <p:spPr/>
        <p:txBody>
          <a:bodyPr>
            <a:normAutofit lnSpcReduction="10000"/>
          </a:bodyPr>
          <a:lstStyle/>
          <a:p>
            <a:pPr lvl="1"/>
            <a:r>
              <a:rPr lang="en-GB" dirty="0" smtClean="0"/>
              <a:t>Retain a level of detachment from close or personal relationships with the young people, particularly any sexual interactions however minor: </a:t>
            </a:r>
          </a:p>
          <a:p>
            <a:pPr lvl="1"/>
            <a:r>
              <a:rPr lang="en-GB" dirty="0"/>
              <a:t>A</a:t>
            </a:r>
            <a:r>
              <a:rPr lang="en-GB" dirty="0" smtClean="0"/>
              <a:t>void being alone with any young person addressing suggestive behaviour towards oneself and alert other workers about the need for access to be limited.</a:t>
            </a:r>
          </a:p>
          <a:p>
            <a:pPr lvl="1"/>
            <a:r>
              <a:rPr lang="en-GB" dirty="0" smtClean="0"/>
              <a:t>Take care to maintain some limit on the time that individuals discuss personal and private matters: identify alternate support structures together and inform young people about any limitations to confidentiality, such as legal or safeguarding information that may nee to be passed on to others.</a:t>
            </a:r>
          </a:p>
          <a:p>
            <a:pPr lvl="1"/>
            <a:r>
              <a:rPr lang="en-GB" dirty="0" smtClean="0"/>
              <a:t>Take reasonable measures to avoid extensive individual private time with a young person, particularly when out of sight of others.</a:t>
            </a:r>
            <a:endParaRPr lang="en-GB" dirty="0"/>
          </a:p>
        </p:txBody>
      </p:sp>
    </p:spTree>
    <p:extLst>
      <p:ext uri="{BB962C8B-B14F-4D97-AF65-F5344CB8AC3E}">
        <p14:creationId xmlns:p14="http://schemas.microsoft.com/office/powerpoint/2010/main" val="2643055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Maintaining </a:t>
            </a:r>
            <a:r>
              <a:rPr lang="en-GB" dirty="0" smtClean="0"/>
              <a:t>Boundaries</a:t>
            </a:r>
            <a:endParaRPr lang="en-GB" dirty="0"/>
          </a:p>
        </p:txBody>
      </p:sp>
      <p:sp>
        <p:nvSpPr>
          <p:cNvPr id="3" name="Content Placeholder 2"/>
          <p:cNvSpPr>
            <a:spLocks noGrp="1"/>
          </p:cNvSpPr>
          <p:nvPr>
            <p:ph sz="quarter" idx="1"/>
          </p:nvPr>
        </p:nvSpPr>
        <p:spPr>
          <a:xfrm>
            <a:off x="179512" y="1196752"/>
            <a:ext cx="8640960" cy="5256584"/>
          </a:xfrm>
        </p:spPr>
        <p:txBody>
          <a:bodyPr>
            <a:normAutofit/>
          </a:bodyPr>
          <a:lstStyle/>
          <a:p>
            <a:pPr lvl="2"/>
            <a:r>
              <a:rPr lang="en-GB" sz="2400" dirty="0" smtClean="0"/>
              <a:t>Understand and communicate the difference between an inappropriate gift (e.g. one that is expensive or used in anticipation of preferential treatment) and an allowable token acknowledgement (e.g. a card or small, inexpensive item).</a:t>
            </a:r>
          </a:p>
          <a:p>
            <a:pPr lvl="2"/>
            <a:r>
              <a:rPr lang="en-GB" sz="2400" dirty="0" smtClean="0"/>
              <a:t>Take care that behaviour (inside and outside of work) does not undermine young people’s confidence in the profession: consider what they learn from a youth worker’s actions and the potential impact of that behaviour on others.</a:t>
            </a:r>
          </a:p>
          <a:p>
            <a:pPr lvl="2"/>
            <a:r>
              <a:rPr lang="en-GB" sz="2400" dirty="0" smtClean="0"/>
              <a:t>Use personal social media with caution: in general, young people attending youth work should not have access to a youth worker’s personal information: set up an organisation or group facility instead. </a:t>
            </a:r>
          </a:p>
          <a:p>
            <a:pPr lvl="2"/>
            <a:endParaRPr lang="en-GB" dirty="0"/>
          </a:p>
        </p:txBody>
      </p:sp>
    </p:spTree>
    <p:extLst>
      <p:ext uri="{BB962C8B-B14F-4D97-AF65-F5344CB8AC3E}">
        <p14:creationId xmlns:p14="http://schemas.microsoft.com/office/powerpoint/2010/main" val="3688747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Maintaining Boundaries</a:t>
            </a:r>
            <a:endParaRPr lang="en-GB" dirty="0"/>
          </a:p>
        </p:txBody>
      </p:sp>
      <p:sp>
        <p:nvSpPr>
          <p:cNvPr id="3" name="Content Placeholder 2"/>
          <p:cNvSpPr>
            <a:spLocks noGrp="1"/>
          </p:cNvSpPr>
          <p:nvPr>
            <p:ph sz="quarter" idx="1"/>
          </p:nvPr>
        </p:nvSpPr>
        <p:spPr/>
        <p:txBody>
          <a:bodyPr/>
          <a:lstStyle/>
          <a:p>
            <a:pPr lvl="2"/>
            <a:r>
              <a:rPr lang="en-GB" sz="2400" dirty="0"/>
              <a:t>Discuses responses to individuals with a supervision, particularly any concern or questions about the appropriateness of relationships.</a:t>
            </a:r>
          </a:p>
          <a:p>
            <a:pPr lvl="2"/>
            <a:r>
              <a:rPr lang="en-GB" sz="2400" dirty="0"/>
              <a:t>Reflect on their position of power and responsibility in young people’s lives, being careful not to abuse or exploit this through unreasonable or personal expectations or demands. </a:t>
            </a:r>
          </a:p>
          <a:p>
            <a:endParaRPr lang="en-GB" dirty="0"/>
          </a:p>
        </p:txBody>
      </p:sp>
    </p:spTree>
    <p:extLst>
      <p:ext uri="{BB962C8B-B14F-4D97-AF65-F5344CB8AC3E}">
        <p14:creationId xmlns:p14="http://schemas.microsoft.com/office/powerpoint/2010/main" val="2839865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Inappropriate relationship</a:t>
            </a:r>
            <a:endParaRPr lang="en-GB" dirty="0"/>
          </a:p>
        </p:txBody>
      </p:sp>
      <p:sp>
        <p:nvSpPr>
          <p:cNvPr id="3" name="Content Placeholder 2"/>
          <p:cNvSpPr>
            <a:spLocks noGrp="1"/>
          </p:cNvSpPr>
          <p:nvPr>
            <p:ph sz="quarter" idx="1"/>
          </p:nvPr>
        </p:nvSpPr>
        <p:spPr/>
        <p:txBody>
          <a:bodyPr/>
          <a:lstStyle/>
          <a:p>
            <a:r>
              <a:rPr lang="en-GB" dirty="0" smtClean="0"/>
              <a:t>Inappropriate relationship with young people abuse the trust that they, other youth workers and society as a whole should be able to place in an individual youth worker. </a:t>
            </a:r>
          </a:p>
          <a:p>
            <a:r>
              <a:rPr lang="en-GB" dirty="0" smtClean="0"/>
              <a:t>Particular care and attention needs to be paid to ensuring a strict boundary is maintained within youth work.</a:t>
            </a:r>
          </a:p>
          <a:p>
            <a:r>
              <a:rPr lang="en-GB" dirty="0" smtClean="0"/>
              <a:t>What you will not do in a relationship is just as important as what you will.</a:t>
            </a:r>
            <a:endParaRPr lang="en-GB" dirty="0"/>
          </a:p>
        </p:txBody>
      </p:sp>
    </p:spTree>
    <p:extLst>
      <p:ext uri="{BB962C8B-B14F-4D97-AF65-F5344CB8AC3E}">
        <p14:creationId xmlns:p14="http://schemas.microsoft.com/office/powerpoint/2010/main" val="383822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limited relationship</a:t>
            </a:r>
            <a:endParaRPr lang="en-GB" dirty="0"/>
          </a:p>
        </p:txBody>
      </p:sp>
      <p:sp>
        <p:nvSpPr>
          <p:cNvPr id="3" name="Content Placeholder 2"/>
          <p:cNvSpPr>
            <a:spLocks noGrp="1"/>
          </p:cNvSpPr>
          <p:nvPr>
            <p:ph sz="quarter" idx="1"/>
          </p:nvPr>
        </p:nvSpPr>
        <p:spPr/>
        <p:txBody>
          <a:bodyPr/>
          <a:lstStyle/>
          <a:p>
            <a:r>
              <a:rPr lang="en-GB" dirty="0"/>
              <a:t>D</a:t>
            </a:r>
            <a:r>
              <a:rPr lang="en-GB" dirty="0" smtClean="0"/>
              <a:t>ifferent kinds of relationships (a marriage, for example, versus a friendship) have different codes for what you will and won’t do.</a:t>
            </a:r>
          </a:p>
          <a:p>
            <a:r>
              <a:rPr lang="en-GB" dirty="0" smtClean="0"/>
              <a:t>You need to know what your youth work relationship is about: what you are doing, and perhaps even more, what you are not doing. </a:t>
            </a:r>
            <a:endParaRPr lang="en-GB" dirty="0"/>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3730628"/>
            <a:ext cx="3331071" cy="2434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4005064"/>
            <a:ext cx="3312368" cy="2304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74299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limited relationship</a:t>
            </a:r>
          </a:p>
        </p:txBody>
      </p:sp>
      <p:sp>
        <p:nvSpPr>
          <p:cNvPr id="3" name="Content Placeholder 2"/>
          <p:cNvSpPr>
            <a:spLocks noGrp="1"/>
          </p:cNvSpPr>
          <p:nvPr>
            <p:ph sz="quarter" idx="1"/>
          </p:nvPr>
        </p:nvSpPr>
        <p:spPr/>
        <p:txBody>
          <a:bodyPr/>
          <a:lstStyle/>
          <a:p>
            <a:r>
              <a:rPr lang="en-GB" dirty="0" smtClean="0"/>
              <a:t>While our relationships with young people are open, friendly and respectful, and young people feel treated as an equal, there are some activities, some kinds of partnership, even some kind of conversations that we won’t get into with young people.</a:t>
            </a:r>
          </a:p>
          <a:p>
            <a:r>
              <a:rPr lang="en-GB" dirty="0" smtClean="0"/>
              <a:t>Any ideas?</a:t>
            </a:r>
          </a:p>
          <a:p>
            <a:r>
              <a:rPr lang="en-GB" dirty="0" smtClean="0"/>
              <a:t>Examples from practice?</a:t>
            </a:r>
            <a:endParaRPr lang="en-GB" dirty="0"/>
          </a:p>
        </p:txBody>
      </p:sp>
    </p:spTree>
    <p:extLst>
      <p:ext uri="{BB962C8B-B14F-4D97-AF65-F5344CB8AC3E}">
        <p14:creationId xmlns:p14="http://schemas.microsoft.com/office/powerpoint/2010/main" val="983924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Boundaries</a:t>
            </a:r>
            <a:endParaRPr lang="en-GB" dirty="0"/>
          </a:p>
        </p:txBody>
      </p:sp>
      <p:sp>
        <p:nvSpPr>
          <p:cNvPr id="3" name="Content Placeholder 2"/>
          <p:cNvSpPr>
            <a:spLocks noGrp="1"/>
          </p:cNvSpPr>
          <p:nvPr>
            <p:ph sz="quarter" idx="1"/>
          </p:nvPr>
        </p:nvSpPr>
        <p:spPr/>
        <p:txBody>
          <a:bodyPr/>
          <a:lstStyle/>
          <a:p>
            <a:r>
              <a:rPr lang="en-GB" dirty="0" smtClean="0"/>
              <a:t>However, that isn’t the only set of boundaries or limitations in the relationship, and there are characteristics of youth work as a profession which sometimes make the boundaries difficult to specify, and sometimes difficult for young people to recognise.</a:t>
            </a:r>
          </a:p>
          <a:p>
            <a:r>
              <a:rPr lang="en-GB" dirty="0" smtClean="0"/>
              <a:t> The youth work relationship can feel like a friendship, with lots of the elements of friendship, such as a good natured kidding and play.</a:t>
            </a:r>
          </a:p>
          <a:p>
            <a:r>
              <a:rPr lang="en-GB" dirty="0" smtClean="0"/>
              <a:t>Language codes are often those that the young people use, so it can feel to them and to you like you are one of the gang.</a:t>
            </a:r>
            <a:endParaRPr lang="en-GB" dirty="0"/>
          </a:p>
        </p:txBody>
      </p:sp>
    </p:spTree>
    <p:extLst>
      <p:ext uri="{BB962C8B-B14F-4D97-AF65-F5344CB8AC3E}">
        <p14:creationId xmlns:p14="http://schemas.microsoft.com/office/powerpoint/2010/main" val="1416709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a:t>
            </a:r>
            <a:r>
              <a:rPr lang="en-GB" dirty="0"/>
              <a:t>B</a:t>
            </a:r>
            <a:r>
              <a:rPr lang="en-GB" dirty="0" smtClean="0"/>
              <a:t>oundaries</a:t>
            </a:r>
            <a:endParaRPr lang="en-GB" dirty="0"/>
          </a:p>
        </p:txBody>
      </p:sp>
      <p:sp>
        <p:nvSpPr>
          <p:cNvPr id="3" name="Content Placeholder 2"/>
          <p:cNvSpPr>
            <a:spLocks noGrp="1"/>
          </p:cNvSpPr>
          <p:nvPr>
            <p:ph sz="quarter" idx="1"/>
          </p:nvPr>
        </p:nvSpPr>
        <p:spPr>
          <a:xfrm>
            <a:off x="457200" y="1299552"/>
            <a:ext cx="8229600" cy="4937760"/>
          </a:xfrm>
        </p:spPr>
        <p:txBody>
          <a:bodyPr/>
          <a:lstStyle/>
          <a:p>
            <a:r>
              <a:rPr lang="en-GB" dirty="0" smtClean="0"/>
              <a:t>In such context, youth workers need to be clear about the nature of their relationship, and especially the limits of the relationship. </a:t>
            </a:r>
          </a:p>
          <a:p>
            <a:r>
              <a:rPr lang="en-GB" dirty="0" smtClean="0"/>
              <a:t>This relates both to </a:t>
            </a:r>
            <a:r>
              <a:rPr lang="en-GB" b="1" i="1" dirty="0" smtClean="0"/>
              <a:t>roles</a:t>
            </a:r>
            <a:r>
              <a:rPr lang="en-GB" i="1" dirty="0" smtClean="0"/>
              <a:t> </a:t>
            </a:r>
            <a:r>
              <a:rPr lang="en-GB" dirty="0" smtClean="0"/>
              <a:t>– what kind of relationship template (e.g. friend, mother, confidante, teacher, peer-group leader) is projected and reproduced in the relationship – and </a:t>
            </a:r>
            <a:r>
              <a:rPr lang="en-GB" b="1" i="1" dirty="0" smtClean="0"/>
              <a:t>domains </a:t>
            </a:r>
            <a:r>
              <a:rPr lang="en-GB" dirty="0" smtClean="0"/>
              <a:t>– what will be the limits in different aspects of the relationship (such as time, space, money, emotion, availability).</a:t>
            </a:r>
          </a:p>
          <a:p>
            <a:r>
              <a:rPr lang="en-GB" dirty="0" smtClean="0"/>
              <a:t>These interconnect, so that certain role templates will project certain domain boundaries and expectations.</a:t>
            </a:r>
            <a:endParaRPr lang="en-GB" dirty="0"/>
          </a:p>
        </p:txBody>
      </p:sp>
    </p:spTree>
    <p:extLst>
      <p:ext uri="{BB962C8B-B14F-4D97-AF65-F5344CB8AC3E}">
        <p14:creationId xmlns:p14="http://schemas.microsoft.com/office/powerpoint/2010/main" val="37796133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Example</a:t>
            </a:r>
            <a:endParaRPr lang="en-GB" dirty="0"/>
          </a:p>
        </p:txBody>
      </p:sp>
      <p:sp>
        <p:nvSpPr>
          <p:cNvPr id="3" name="Content Placeholder 2"/>
          <p:cNvSpPr>
            <a:spLocks noGrp="1"/>
          </p:cNvSpPr>
          <p:nvPr>
            <p:ph sz="quarter" idx="1"/>
          </p:nvPr>
        </p:nvSpPr>
        <p:spPr/>
        <p:txBody>
          <a:bodyPr/>
          <a:lstStyle/>
          <a:p>
            <a:r>
              <a:rPr lang="en-GB" dirty="0" smtClean="0"/>
              <a:t>Friends are generally available to each other in leisure time. Professionals and clients are not available to each other in leisure time.</a:t>
            </a:r>
          </a:p>
          <a:p>
            <a:r>
              <a:rPr lang="en-GB" dirty="0" smtClean="0"/>
              <a:t>Family creates obligations regardless of affinity (i.e. whether you like them, friendship doesn’t. </a:t>
            </a:r>
          </a:p>
          <a:p>
            <a:pPr marL="0" indent="0">
              <a:buNone/>
            </a:pPr>
            <a:endParaRPr lang="en-GB" dirty="0"/>
          </a:p>
        </p:txBody>
      </p:sp>
    </p:spTree>
    <p:extLst>
      <p:ext uri="{BB962C8B-B14F-4D97-AF65-F5344CB8AC3E}">
        <p14:creationId xmlns:p14="http://schemas.microsoft.com/office/powerpoint/2010/main" val="40999155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friend?</a:t>
            </a:r>
            <a:endParaRPr lang="en-GB" dirty="0"/>
          </a:p>
        </p:txBody>
      </p:sp>
      <p:sp>
        <p:nvSpPr>
          <p:cNvPr id="3" name="Content Placeholder 2"/>
          <p:cNvSpPr>
            <a:spLocks noGrp="1"/>
          </p:cNvSpPr>
          <p:nvPr>
            <p:ph sz="quarter" idx="1"/>
          </p:nvPr>
        </p:nvSpPr>
        <p:spPr/>
        <p:txBody>
          <a:bodyPr/>
          <a:lstStyle/>
          <a:p>
            <a:r>
              <a:rPr lang="en-GB" dirty="0" smtClean="0"/>
              <a:t>This role approximation can be appealing both to young people and to youth workers.</a:t>
            </a:r>
          </a:p>
          <a:p>
            <a:r>
              <a:rPr lang="en-GB" dirty="0" smtClean="0"/>
              <a:t>However, it is not accurate, and is misleading sometimes to the point of being dangerous.</a:t>
            </a:r>
          </a:p>
          <a:p>
            <a:r>
              <a:rPr lang="en-GB" dirty="0" smtClean="0"/>
              <a:t>If, for example, you count the young people you work with as friends, and they see you in the same way, what are the rules?</a:t>
            </a:r>
          </a:p>
          <a:p>
            <a:r>
              <a:rPr lang="en-GB" dirty="0" smtClean="0"/>
              <a:t>Do you invite them to your parties? Do you go to the movies together, other that as a youth service activity? Do you go to the pub together? If you do, do you buy each other alcohol?</a:t>
            </a:r>
          </a:p>
          <a:p>
            <a:endParaRPr lang="en-GB" dirty="0"/>
          </a:p>
        </p:txBody>
      </p:sp>
    </p:spTree>
    <p:extLst>
      <p:ext uri="{BB962C8B-B14F-4D97-AF65-F5344CB8AC3E}">
        <p14:creationId xmlns:p14="http://schemas.microsoft.com/office/powerpoint/2010/main" val="3202423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friend?</a:t>
            </a:r>
          </a:p>
        </p:txBody>
      </p:sp>
      <p:sp>
        <p:nvSpPr>
          <p:cNvPr id="3" name="Content Placeholder 2"/>
          <p:cNvSpPr>
            <a:spLocks noGrp="1"/>
          </p:cNvSpPr>
          <p:nvPr>
            <p:ph sz="quarter" idx="1"/>
          </p:nvPr>
        </p:nvSpPr>
        <p:spPr/>
        <p:txBody>
          <a:bodyPr>
            <a:normAutofit fontScale="92500" lnSpcReduction="10000"/>
          </a:bodyPr>
          <a:lstStyle/>
          <a:p>
            <a:r>
              <a:rPr lang="en-GB" dirty="0" smtClean="0"/>
              <a:t>There is also the fact that we are generally paid or other wise mandated to be there.</a:t>
            </a:r>
          </a:p>
          <a:p>
            <a:r>
              <a:rPr lang="en-GB" dirty="0" smtClean="0"/>
              <a:t>There is something a bit wrong about being paid to be someone’s friend.</a:t>
            </a:r>
          </a:p>
          <a:p>
            <a:r>
              <a:rPr lang="en-GB" dirty="0" smtClean="0"/>
              <a:t>As a generalisation, you are not your client's friend. You are their youth worker.</a:t>
            </a:r>
          </a:p>
          <a:p>
            <a:r>
              <a:rPr lang="en-GB" dirty="0" smtClean="0"/>
              <a:t>It is no less a warm caring relationship, but there are obligations and responsibilities you have as their youth worker that you do not have as their friend and vice versa.</a:t>
            </a:r>
          </a:p>
          <a:p>
            <a:r>
              <a:rPr lang="en-GB" dirty="0" smtClean="0"/>
              <a:t>Your answer to a young person saying ‘But I thought you were my friend!’ should always be clear and unequivocal. That was never what is was about.</a:t>
            </a:r>
          </a:p>
          <a:p>
            <a:r>
              <a:rPr lang="en-GB" dirty="0" smtClean="0"/>
              <a:t>You were never their friend: you are their youth worker.</a:t>
            </a:r>
          </a:p>
          <a:p>
            <a:endParaRPr lang="en-GB" dirty="0"/>
          </a:p>
        </p:txBody>
      </p:sp>
    </p:spTree>
    <p:extLst>
      <p:ext uri="{BB962C8B-B14F-4D97-AF65-F5344CB8AC3E}">
        <p14:creationId xmlns:p14="http://schemas.microsoft.com/office/powerpoint/2010/main" val="41969392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 second mum?</a:t>
            </a:r>
            <a:endParaRPr lang="en-GB" dirty="0"/>
          </a:p>
        </p:txBody>
      </p:sp>
      <p:sp>
        <p:nvSpPr>
          <p:cNvPr id="3" name="Content Placeholder 2"/>
          <p:cNvSpPr>
            <a:spLocks noGrp="1"/>
          </p:cNvSpPr>
          <p:nvPr>
            <p:ph sz="quarter" idx="1"/>
          </p:nvPr>
        </p:nvSpPr>
        <p:spPr/>
        <p:txBody>
          <a:bodyPr>
            <a:normAutofit/>
          </a:bodyPr>
          <a:lstStyle/>
          <a:p>
            <a:r>
              <a:rPr lang="en-GB" dirty="0" smtClean="0"/>
              <a:t>Another template for some workers is that of ‘mum’ (for some reason, the ‘dad’ approximation doesn’t seem so common). </a:t>
            </a:r>
          </a:p>
          <a:p>
            <a:r>
              <a:rPr lang="en-GB" dirty="0" smtClean="0"/>
              <a:t>This is an appealing, caring and nurturing role, and many of the young people that we work with may not have great relationships with their own mums.</a:t>
            </a:r>
          </a:p>
          <a:p>
            <a:r>
              <a:rPr lang="en-GB" dirty="0" smtClean="0"/>
              <a:t>It is easy for workers to be drawn into surrogate motherhood as a template for their relationship. </a:t>
            </a:r>
          </a:p>
          <a:p>
            <a:r>
              <a:rPr lang="en-GB" dirty="0" smtClean="0"/>
              <a:t>It is fine to have mum-type workers as volunteers in youth agencies, but it is important to be careful in both the naming and explaining of such roles.</a:t>
            </a:r>
          </a:p>
          <a:p>
            <a:endParaRPr lang="en-GB" dirty="0"/>
          </a:p>
        </p:txBody>
      </p:sp>
    </p:spTree>
    <p:extLst>
      <p:ext uri="{BB962C8B-B14F-4D97-AF65-F5344CB8AC3E}">
        <p14:creationId xmlns:p14="http://schemas.microsoft.com/office/powerpoint/2010/main" val="3176323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second mum?</a:t>
            </a:r>
          </a:p>
        </p:txBody>
      </p:sp>
      <p:sp>
        <p:nvSpPr>
          <p:cNvPr id="3" name="Content Placeholder 2"/>
          <p:cNvSpPr>
            <a:spLocks noGrp="1"/>
          </p:cNvSpPr>
          <p:nvPr>
            <p:ph sz="quarter" idx="1"/>
          </p:nvPr>
        </p:nvSpPr>
        <p:spPr/>
        <p:txBody>
          <a:bodyPr>
            <a:normAutofit fontScale="92500" lnSpcReduction="20000"/>
          </a:bodyPr>
          <a:lstStyle/>
          <a:p>
            <a:r>
              <a:rPr lang="en-GB" dirty="0" smtClean="0"/>
              <a:t>Some youth accommodation services have worked with role descriptions of workers as ‘house parents’ or similar designations.</a:t>
            </a:r>
          </a:p>
          <a:p>
            <a:r>
              <a:rPr lang="en-GB" dirty="0" smtClean="0"/>
              <a:t>There isn’t anything wrong with that, and the way many care agencies are set up to evoke short term foster family models.</a:t>
            </a:r>
          </a:p>
          <a:p>
            <a:r>
              <a:rPr lang="en-GB" dirty="0" smtClean="0"/>
              <a:t>But the limitations and boundaries of these relationships need to be clear, including the way that they differ from real parents.</a:t>
            </a:r>
          </a:p>
          <a:p>
            <a:r>
              <a:rPr lang="en-GB" dirty="0" smtClean="0"/>
              <a:t>This doesn’t necessarily need to be explained in explicit detail to young people, except when boundaries are being crossed or there are boundary mistakes being made.</a:t>
            </a:r>
          </a:p>
          <a:p>
            <a:r>
              <a:rPr lang="en-GB" dirty="0" smtClean="0"/>
              <a:t>Generally, if the youth worker is clear, is acting consistently within their role, and corrects boundary crossing when they occur, young people will work out pretty quickly how to find the complementary role.</a:t>
            </a:r>
            <a:endParaRPr lang="en-GB" dirty="0"/>
          </a:p>
        </p:txBody>
      </p:sp>
    </p:spTree>
    <p:extLst>
      <p:ext uri="{BB962C8B-B14F-4D97-AF65-F5344CB8AC3E}">
        <p14:creationId xmlns:p14="http://schemas.microsoft.com/office/powerpoint/2010/main" val="807354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Domain limitations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Alongside role boundaries, and often connected strongly to them, the professional relationship also involves initiations in the kind of domain that the relationship will enter into, and to the extent to which the relationship is allowed to enter into that domain.</a:t>
            </a:r>
          </a:p>
          <a:p>
            <a:r>
              <a:rPr lang="en-GB" dirty="0" smtClean="0"/>
              <a:t>For example, the professional relationship is a relationship in the public world. The extend to which young people are given access to our private worlds will be limited.</a:t>
            </a:r>
          </a:p>
          <a:p>
            <a:r>
              <a:rPr lang="en-GB" dirty="0" smtClean="0"/>
              <a:t>As we have suggested previously, we wouldn’t generally invite young people to our parties or to go out socially. </a:t>
            </a:r>
          </a:p>
          <a:p>
            <a:r>
              <a:rPr lang="en-GB" dirty="0" smtClean="0"/>
              <a:t>Unlike parents, the kind of time and the amount of time we would spend with a young person will also be limited</a:t>
            </a:r>
            <a:endParaRPr lang="en-GB" dirty="0"/>
          </a:p>
        </p:txBody>
      </p:sp>
    </p:spTree>
    <p:extLst>
      <p:ext uri="{BB962C8B-B14F-4D97-AF65-F5344CB8AC3E}">
        <p14:creationId xmlns:p14="http://schemas.microsoft.com/office/powerpoint/2010/main" val="5780411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concept of professional distance</a:t>
            </a:r>
            <a:endParaRPr lang="en-GB" dirty="0"/>
          </a:p>
        </p:txBody>
      </p:sp>
      <p:sp>
        <p:nvSpPr>
          <p:cNvPr id="3" name="Content Placeholder 2"/>
          <p:cNvSpPr>
            <a:spLocks noGrp="1"/>
          </p:cNvSpPr>
          <p:nvPr>
            <p:ph sz="quarter" idx="1"/>
          </p:nvPr>
        </p:nvSpPr>
        <p:spPr/>
        <p:txBody>
          <a:bodyPr/>
          <a:lstStyle/>
          <a:p>
            <a:r>
              <a:rPr lang="en-GB" dirty="0" smtClean="0"/>
              <a:t>One of the ways that domain limitations are sometimes talked about is through the concept of professional distance (National Youth Agency 2002).</a:t>
            </a:r>
          </a:p>
          <a:p>
            <a:r>
              <a:rPr lang="en-GB" dirty="0" smtClean="0"/>
              <a:t>This can refer to any of the domains mentioned in this lecture, but especially the degree of emotional connection or investment made in the relationship. </a:t>
            </a:r>
          </a:p>
          <a:p>
            <a:r>
              <a:rPr lang="en-GB" dirty="0" smtClean="0"/>
              <a:t>You will hear workers talking about people becoming ‘too emotionally involved’, for example.</a:t>
            </a:r>
          </a:p>
          <a:p>
            <a:endParaRPr lang="en-GB" dirty="0" smtClean="0"/>
          </a:p>
          <a:p>
            <a:endParaRPr lang="en-GB" dirty="0"/>
          </a:p>
        </p:txBody>
      </p:sp>
    </p:spTree>
    <p:extLst>
      <p:ext uri="{BB962C8B-B14F-4D97-AF65-F5344CB8AC3E}">
        <p14:creationId xmlns:p14="http://schemas.microsoft.com/office/powerpoint/2010/main" val="21926366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professional distance</a:t>
            </a:r>
          </a:p>
        </p:txBody>
      </p:sp>
      <p:sp>
        <p:nvSpPr>
          <p:cNvPr id="3" name="Content Placeholder 2"/>
          <p:cNvSpPr>
            <a:spLocks noGrp="1"/>
          </p:cNvSpPr>
          <p:nvPr>
            <p:ph sz="quarter" idx="1"/>
          </p:nvPr>
        </p:nvSpPr>
        <p:spPr/>
        <p:txBody>
          <a:bodyPr/>
          <a:lstStyle/>
          <a:p>
            <a:r>
              <a:rPr lang="en-GB" dirty="0" smtClean="0"/>
              <a:t>In some professions, this way of understanding emotional boundaries makes sense. </a:t>
            </a:r>
          </a:p>
          <a:p>
            <a:r>
              <a:rPr lang="en-GB" dirty="0" smtClean="0"/>
              <a:t>A surgeon, perhaps, needs to disregard the emotional life patient as they cut the patient open.</a:t>
            </a:r>
          </a:p>
          <a:p>
            <a:r>
              <a:rPr lang="en-GB" dirty="0" smtClean="0"/>
              <a:t>A lawyer need to find appreciation for the logic of the narrative and which arguments will work in court, independently of a clients' outrage or feelings of injustice.</a:t>
            </a:r>
          </a:p>
          <a:p>
            <a:r>
              <a:rPr lang="en-GB" dirty="0" smtClean="0"/>
              <a:t>Engineers need to put aside the wishful thinking of clients in making design recommendations.</a:t>
            </a:r>
          </a:p>
          <a:p>
            <a:r>
              <a:rPr lang="en-GB" dirty="0" smtClean="0"/>
              <a:t>Youth work is not like that.</a:t>
            </a:r>
            <a:endParaRPr lang="en-GB" dirty="0"/>
          </a:p>
        </p:txBody>
      </p:sp>
    </p:spTree>
    <p:extLst>
      <p:ext uri="{BB962C8B-B14F-4D97-AF65-F5344CB8AC3E}">
        <p14:creationId xmlns:p14="http://schemas.microsoft.com/office/powerpoint/2010/main" val="11785091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professional distance</a:t>
            </a:r>
          </a:p>
        </p:txBody>
      </p:sp>
      <p:sp>
        <p:nvSpPr>
          <p:cNvPr id="3" name="Content Placeholder 2"/>
          <p:cNvSpPr>
            <a:spLocks noGrp="1"/>
          </p:cNvSpPr>
          <p:nvPr>
            <p:ph sz="quarter" idx="1"/>
          </p:nvPr>
        </p:nvSpPr>
        <p:spPr/>
        <p:txBody>
          <a:bodyPr/>
          <a:lstStyle/>
          <a:p>
            <a:r>
              <a:rPr lang="en-GB" dirty="0" smtClean="0"/>
              <a:t>The kind of transformation that we are interested in, as youth workers involves the emotions.</a:t>
            </a:r>
          </a:p>
          <a:p>
            <a:r>
              <a:rPr lang="en-GB" dirty="0" smtClean="0"/>
              <a:t>Our capacity for empathy, to be able to connect with the emotional state of the young person we are working with, to understand the emotional space and to work with a young person in it – these are core skills of youth workers.</a:t>
            </a:r>
          </a:p>
          <a:p>
            <a:r>
              <a:rPr lang="en-GB" dirty="0" smtClean="0"/>
              <a:t>You can’t do it if you are not emotionally available.</a:t>
            </a:r>
          </a:p>
          <a:p>
            <a:endParaRPr lang="en-GB" dirty="0"/>
          </a:p>
        </p:txBody>
      </p:sp>
    </p:spTree>
    <p:extLst>
      <p:ext uri="{BB962C8B-B14F-4D97-AF65-F5344CB8AC3E}">
        <p14:creationId xmlns:p14="http://schemas.microsoft.com/office/powerpoint/2010/main" val="34378705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professional distance</a:t>
            </a:r>
          </a:p>
        </p:txBody>
      </p:sp>
      <p:sp>
        <p:nvSpPr>
          <p:cNvPr id="3" name="Content Placeholder 2"/>
          <p:cNvSpPr>
            <a:spLocks noGrp="1"/>
          </p:cNvSpPr>
          <p:nvPr>
            <p:ph sz="quarter" idx="1"/>
          </p:nvPr>
        </p:nvSpPr>
        <p:spPr/>
        <p:txBody>
          <a:bodyPr/>
          <a:lstStyle/>
          <a:p>
            <a:r>
              <a:rPr lang="en-GB" dirty="0" smtClean="0"/>
              <a:t>Young people’s disclosures  can often be shocking, and  a worker’s immediate emotional reactions can spill over in ways that aren’t helpful.</a:t>
            </a:r>
          </a:p>
          <a:p>
            <a:r>
              <a:rPr lang="en-GB" dirty="0" smtClean="0"/>
              <a:t>For a variety of reasons, a worker’s emotional reactions can be disproportionate, for example, a worker’s grief reaction at hearing of a young person’ s loss may be bigger than the young person’s. </a:t>
            </a:r>
          </a:p>
          <a:p>
            <a:r>
              <a:rPr lang="en-GB" dirty="0" smtClean="0"/>
              <a:t>Or in a crisis we can be immobilised by our emotional reaction when young people need us to be cool and decisive and just to get things sorted.</a:t>
            </a:r>
          </a:p>
          <a:p>
            <a:endParaRPr lang="en-GB" dirty="0"/>
          </a:p>
        </p:txBody>
      </p:sp>
    </p:spTree>
    <p:extLst>
      <p:ext uri="{BB962C8B-B14F-4D97-AF65-F5344CB8AC3E}">
        <p14:creationId xmlns:p14="http://schemas.microsoft.com/office/powerpoint/2010/main" val="31202039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professional distance</a:t>
            </a:r>
          </a:p>
        </p:txBody>
      </p:sp>
      <p:sp>
        <p:nvSpPr>
          <p:cNvPr id="3" name="Content Placeholder 2"/>
          <p:cNvSpPr>
            <a:spLocks noGrp="1"/>
          </p:cNvSpPr>
          <p:nvPr>
            <p:ph sz="quarter" idx="1"/>
          </p:nvPr>
        </p:nvSpPr>
        <p:spPr/>
        <p:txBody>
          <a:bodyPr/>
          <a:lstStyle/>
          <a:p>
            <a:r>
              <a:rPr lang="en-GB" dirty="0" smtClean="0"/>
              <a:t>In positions where there is high emotional traffic, we may also need to discipline our emotional engagement so that we are not emotionally exhausted and burnt out.</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2708920"/>
            <a:ext cx="4775489" cy="34603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686739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r>
              <a:rPr lang="en-GB" dirty="0" smtClean="0"/>
              <a:t>Sometimes our emotional state can be more about ourselves, our own histories, about unresolved conflicts or losses or disappointments in our own lives.</a:t>
            </a:r>
          </a:p>
          <a:p>
            <a:r>
              <a:rPr lang="en-GB" dirty="0" smtClean="0"/>
              <a:t>Emotional expressiveness can be indulgent, and some people enjoy the drama of emotional connectedness with a young person.</a:t>
            </a:r>
          </a:p>
          <a:p>
            <a:r>
              <a:rPr lang="en-GB" dirty="0" smtClean="0"/>
              <a:t>Then, the intervention is no longer about the young person, but about us.</a:t>
            </a:r>
            <a:endParaRPr lang="en-GB" dirty="0"/>
          </a:p>
        </p:txBody>
      </p:sp>
    </p:spTree>
    <p:extLst>
      <p:ext uri="{BB962C8B-B14F-4D97-AF65-F5344CB8AC3E}">
        <p14:creationId xmlns:p14="http://schemas.microsoft.com/office/powerpoint/2010/main" val="34569300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You may also have emotional reactions against the things young people say and do.</a:t>
            </a:r>
          </a:p>
          <a:p>
            <a:r>
              <a:rPr lang="en-GB" dirty="0" smtClean="0"/>
              <a:t>This again needs to be disciplined.</a:t>
            </a:r>
          </a:p>
          <a:p>
            <a:r>
              <a:rPr lang="en-GB" dirty="0" smtClean="0"/>
              <a:t>Young people may express opinions and lifestyles of which we disapprove, but our task is to work with young people on these things.</a:t>
            </a:r>
          </a:p>
          <a:p>
            <a:r>
              <a:rPr lang="en-GB" dirty="0" smtClean="0"/>
              <a:t>Giving full rein to our emotional reactions may prevent effective intervention rather than facilitating it. </a:t>
            </a:r>
          </a:p>
          <a:p>
            <a:endParaRPr lang="en-GB" dirty="0"/>
          </a:p>
        </p:txBody>
      </p:sp>
    </p:spTree>
    <p:extLst>
      <p:ext uri="{BB962C8B-B14F-4D97-AF65-F5344CB8AC3E}">
        <p14:creationId xmlns:p14="http://schemas.microsoft.com/office/powerpoint/2010/main" val="28007382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This discipline is not about ‘distance’. A youth worker may be the ‘closest’ person in a young person’s life. The youth work relationship is often deeply emotionally engaged; the youth worker is emotionally present,</a:t>
            </a:r>
          </a:p>
          <a:p>
            <a:r>
              <a:rPr lang="en-GB" dirty="0" smtClean="0"/>
              <a:t>It isn’t unprofessional to care about the young people you work with. On the contrary, it is precisely this kind of connection that can open up possibilities for life to be different.</a:t>
            </a:r>
          </a:p>
          <a:p>
            <a:r>
              <a:rPr lang="en-GB" dirty="0" smtClean="0"/>
              <a:t>However, this real, authentic emotional reaction to young people happens within the context of a youth work relationship, and is shaped and disciplined by that relationship.</a:t>
            </a:r>
          </a:p>
        </p:txBody>
      </p:sp>
    </p:spTree>
    <p:extLst>
      <p:ext uri="{BB962C8B-B14F-4D97-AF65-F5344CB8AC3E}">
        <p14:creationId xmlns:p14="http://schemas.microsoft.com/office/powerpoint/2010/main" val="27014516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your boundaries</a:t>
            </a:r>
          </a:p>
        </p:txBody>
      </p:sp>
      <p:sp>
        <p:nvSpPr>
          <p:cNvPr id="3" name="Content Placeholder 2"/>
          <p:cNvSpPr>
            <a:spLocks noGrp="1"/>
          </p:cNvSpPr>
          <p:nvPr>
            <p:ph sz="quarter" idx="1"/>
          </p:nvPr>
        </p:nvSpPr>
        <p:spPr/>
        <p:txBody>
          <a:bodyPr/>
          <a:lstStyle/>
          <a:p>
            <a:pPr marL="342900" indent="-342900">
              <a:buFont typeface="Arial" panose="020B0604020202020204" pitchFamily="34" charset="0"/>
              <a:buChar char="•"/>
            </a:pPr>
            <a:r>
              <a:rPr lang="en-GB" dirty="0"/>
              <a:t>Read your job description and identify what each statement means for your role.</a:t>
            </a:r>
          </a:p>
          <a:p>
            <a:pPr marL="342900" indent="-342900">
              <a:buFont typeface="Arial" panose="020B0604020202020204" pitchFamily="34" charset="0"/>
              <a:buChar char="•"/>
            </a:pPr>
            <a:r>
              <a:rPr lang="en-GB" dirty="0"/>
              <a:t>Clarify your job description with your line manager. </a:t>
            </a:r>
          </a:p>
          <a:p>
            <a:pPr marL="342900" indent="-342900">
              <a:buFont typeface="Arial" panose="020B0604020202020204" pitchFamily="34" charset="0"/>
              <a:buChar char="•"/>
            </a:pPr>
            <a:r>
              <a:rPr lang="en-GB" dirty="0"/>
              <a:t>Understand the documents that act as boundaries to your work e.g. organisational policy, youth work related policy documents or statements, equal opportunities policies, child protection policy, health and safety policy, financial regulations. </a:t>
            </a:r>
          </a:p>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4288" y="4293096"/>
            <a:ext cx="1682750" cy="2328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6908" y="4448002"/>
            <a:ext cx="1632883" cy="21739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84819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 statement</a:t>
            </a:r>
          </a:p>
        </p:txBody>
      </p:sp>
      <p:sp>
        <p:nvSpPr>
          <p:cNvPr id="3" name="Content Placeholder 2"/>
          <p:cNvSpPr>
            <a:spLocks noGrp="1"/>
          </p:cNvSpPr>
          <p:nvPr>
            <p:ph sz="quarter" idx="1"/>
          </p:nvPr>
        </p:nvSpPr>
        <p:spPr/>
        <p:txBody>
          <a:bodyPr/>
          <a:lstStyle/>
          <a:p>
            <a:r>
              <a:rPr lang="en-GB" dirty="0"/>
              <a:t>Roughly speaking you cannot be asked to do anything which:</a:t>
            </a:r>
          </a:p>
          <a:p>
            <a:r>
              <a:rPr lang="en-GB" dirty="0"/>
              <a:t>Contradicts the purpose of the post.</a:t>
            </a:r>
          </a:p>
          <a:p>
            <a:r>
              <a:rPr lang="en-GB" dirty="0"/>
              <a:t>Requires regular work that is usually done by someone more senior or junior to your post.</a:t>
            </a:r>
          </a:p>
          <a:p>
            <a:r>
              <a:rPr lang="en-GB" dirty="0"/>
              <a:t>Takes more than 10-15 % of your time. </a:t>
            </a:r>
          </a:p>
          <a:p>
            <a:r>
              <a:rPr lang="en-GB" dirty="0"/>
              <a:t>If the additional duties take longer than this and they are a permanent part of the work, then it can be considered a change in your job description for which your agreement is required. </a:t>
            </a:r>
          </a:p>
          <a:p>
            <a:endParaRPr lang="en-GB" dirty="0"/>
          </a:p>
        </p:txBody>
      </p:sp>
    </p:spTree>
    <p:extLst>
      <p:ext uri="{BB962C8B-B14F-4D97-AF65-F5344CB8AC3E}">
        <p14:creationId xmlns:p14="http://schemas.microsoft.com/office/powerpoint/2010/main" val="18982137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Boundary Management</a:t>
            </a:r>
          </a:p>
        </p:txBody>
      </p:sp>
      <p:sp>
        <p:nvSpPr>
          <p:cNvPr id="3" name="Content Placeholder 2"/>
          <p:cNvSpPr>
            <a:spLocks noGrp="1"/>
          </p:cNvSpPr>
          <p:nvPr>
            <p:ph sz="quarter" idx="1"/>
          </p:nvPr>
        </p:nvSpPr>
        <p:spPr/>
        <p:txBody>
          <a:bodyPr/>
          <a:lstStyle/>
          <a:p>
            <a:r>
              <a:rPr lang="en-GB" dirty="0"/>
              <a:t>Accept responsibility for everything that happens within your boundary.</a:t>
            </a:r>
          </a:p>
          <a:p>
            <a:r>
              <a:rPr lang="en-GB" dirty="0"/>
              <a:t>Mark your boundary so others know where it lies. Make sure that you are the one to manage the four movements across your boundaries to and from the outside world. </a:t>
            </a:r>
            <a:endParaRPr lang="en-GB" dirty="0" smtClean="0"/>
          </a:p>
          <a:p>
            <a:endParaRPr lang="en-GB" dirty="0"/>
          </a:p>
          <a:p>
            <a:pPr marL="0" indent="0">
              <a:buNone/>
            </a:pPr>
            <a:r>
              <a:rPr lang="en-GB" dirty="0" smtClean="0"/>
              <a:t>		resources      </a:t>
            </a:r>
            <a:r>
              <a:rPr lang="en-GB" dirty="0"/>
              <a:t>– </a:t>
            </a:r>
            <a:r>
              <a:rPr lang="en-GB" dirty="0" smtClean="0"/>
              <a:t> services</a:t>
            </a:r>
            <a:endParaRPr lang="en-GB" dirty="0"/>
          </a:p>
          <a:p>
            <a:pPr marL="0" indent="0">
              <a:buNone/>
            </a:pPr>
            <a:r>
              <a:rPr lang="en-GB" dirty="0" smtClean="0"/>
              <a:t>		image      </a:t>
            </a:r>
            <a:r>
              <a:rPr lang="en-GB" dirty="0"/>
              <a:t>- </a:t>
            </a:r>
            <a:r>
              <a:rPr lang="en-GB" dirty="0" smtClean="0"/>
              <a:t>       relationships</a:t>
            </a:r>
          </a:p>
          <a:p>
            <a:pPr marL="0" indent="0">
              <a:buNone/>
            </a:pPr>
            <a:endParaRPr lang="en-GB" dirty="0"/>
          </a:p>
          <a:p>
            <a:r>
              <a:rPr lang="en-GB" dirty="0"/>
              <a:t>Never let anyone add to your boundaries or remove   pieces of your boundary without your agreement. </a:t>
            </a:r>
          </a:p>
          <a:p>
            <a:endParaRPr lang="en-GB" dirty="0"/>
          </a:p>
        </p:txBody>
      </p:sp>
    </p:spTree>
    <p:extLst>
      <p:ext uri="{BB962C8B-B14F-4D97-AF65-F5344CB8AC3E}">
        <p14:creationId xmlns:p14="http://schemas.microsoft.com/office/powerpoint/2010/main" val="325996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 of boundary management</a:t>
            </a:r>
          </a:p>
        </p:txBody>
      </p:sp>
      <p:pic>
        <p:nvPicPr>
          <p:cNvPr id="4098" name="Picture 2"/>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761670" y="1502157"/>
            <a:ext cx="7620660" cy="48791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529612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Steps to follow</a:t>
            </a:r>
          </a:p>
        </p:txBody>
      </p:sp>
      <p:sp>
        <p:nvSpPr>
          <p:cNvPr id="3" name="Content Placeholder 2"/>
          <p:cNvSpPr>
            <a:spLocks noGrp="1"/>
          </p:cNvSpPr>
          <p:nvPr>
            <p:ph sz="quarter" idx="1"/>
          </p:nvPr>
        </p:nvSpPr>
        <p:spPr/>
        <p:txBody>
          <a:bodyPr>
            <a:normAutofit fontScale="92500"/>
          </a:bodyPr>
          <a:lstStyle/>
          <a:p>
            <a:r>
              <a:rPr lang="en-GB" dirty="0"/>
              <a:t>Corey et al (1993) suggest a reflective process to follow:</a:t>
            </a:r>
          </a:p>
          <a:p>
            <a:r>
              <a:rPr lang="en-GB" dirty="0"/>
              <a:t>Identify the problem or dilemma in clear terms.</a:t>
            </a:r>
          </a:p>
          <a:p>
            <a:r>
              <a:rPr lang="en-GB" dirty="0"/>
              <a:t>Identify the potential issues involved.</a:t>
            </a:r>
          </a:p>
          <a:p>
            <a:r>
              <a:rPr lang="en-GB" dirty="0"/>
              <a:t>Review relevant ethical guidelines, codes and legal requirements. </a:t>
            </a:r>
          </a:p>
          <a:p>
            <a:r>
              <a:rPr lang="en-GB" dirty="0"/>
              <a:t>Discuss and consult with colleagues.</a:t>
            </a:r>
          </a:p>
          <a:p>
            <a:r>
              <a:rPr lang="en-GB" dirty="0"/>
              <a:t>Consider possible and probable courses of action.</a:t>
            </a:r>
          </a:p>
          <a:p>
            <a:r>
              <a:rPr lang="en-GB" dirty="0"/>
              <a:t>Enumerate the possible consequences of various decisions.</a:t>
            </a:r>
          </a:p>
          <a:p>
            <a:r>
              <a:rPr lang="en-GB" dirty="0"/>
              <a:t>Decide what appears to be the best course of action.</a:t>
            </a:r>
          </a:p>
          <a:p>
            <a:r>
              <a:rPr lang="en-GB" dirty="0"/>
              <a:t>Document each step so that the decision-making process can be shown to be sound. </a:t>
            </a:r>
          </a:p>
        </p:txBody>
      </p:sp>
    </p:spTree>
    <p:extLst>
      <p:ext uri="{BB962C8B-B14F-4D97-AF65-F5344CB8AC3E}">
        <p14:creationId xmlns:p14="http://schemas.microsoft.com/office/powerpoint/2010/main" val="19795386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Grey </a:t>
            </a:r>
            <a:r>
              <a:rPr lang="en-GB" dirty="0" smtClean="0"/>
              <a:t>Areas</a:t>
            </a:r>
            <a:endParaRPr lang="en-GB" dirty="0"/>
          </a:p>
        </p:txBody>
      </p:sp>
      <p:sp>
        <p:nvSpPr>
          <p:cNvPr id="3" name="Content Placeholder 2"/>
          <p:cNvSpPr>
            <a:spLocks noGrp="1"/>
          </p:cNvSpPr>
          <p:nvPr>
            <p:ph sz="quarter" idx="1"/>
          </p:nvPr>
        </p:nvSpPr>
        <p:spPr/>
        <p:txBody>
          <a:bodyPr/>
          <a:lstStyle/>
          <a:p>
            <a:r>
              <a:rPr lang="en-GB" dirty="0"/>
              <a:t>We will not have the answers for all of them! Don’t panic!!!</a:t>
            </a:r>
          </a:p>
          <a:p>
            <a:r>
              <a:rPr lang="en-GB" dirty="0"/>
              <a:t>Always check your </a:t>
            </a:r>
            <a:r>
              <a:rPr lang="en-GB" dirty="0" smtClean="0"/>
              <a:t>organisation’s </a:t>
            </a:r>
            <a:r>
              <a:rPr lang="en-GB" dirty="0"/>
              <a:t>policies and procedures</a:t>
            </a:r>
          </a:p>
          <a:p>
            <a:r>
              <a:rPr lang="en-GB" dirty="0"/>
              <a:t>If you don’t know always talk to your line manager including using supervision</a:t>
            </a:r>
          </a:p>
          <a:p>
            <a:r>
              <a:rPr lang="en-GB" dirty="0"/>
              <a:t>Combination </a:t>
            </a:r>
            <a:r>
              <a:rPr lang="en-GB" dirty="0" smtClean="0"/>
              <a:t>of: </a:t>
            </a:r>
            <a:r>
              <a:rPr lang="en-GB" dirty="0"/>
              <a:t>Policies, experience, professional judgement, organisational support and expert help</a:t>
            </a:r>
          </a:p>
          <a:p>
            <a:endParaRPr lang="en-GB" dirty="0"/>
          </a:p>
        </p:txBody>
      </p:sp>
    </p:spTree>
    <p:extLst>
      <p:ext uri="{BB962C8B-B14F-4D97-AF65-F5344CB8AC3E}">
        <p14:creationId xmlns:p14="http://schemas.microsoft.com/office/powerpoint/2010/main" val="36030683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sz="quarter" idx="1"/>
          </p:nvPr>
        </p:nvSpPr>
        <p:spPr/>
        <p:txBody>
          <a:bodyPr/>
          <a:lstStyle/>
          <a:p>
            <a:r>
              <a:rPr lang="en-GB" dirty="0"/>
              <a:t>Corey, G., COREY, M.S and </a:t>
            </a:r>
            <a:r>
              <a:rPr lang="en-GB" dirty="0" err="1"/>
              <a:t>Callanan</a:t>
            </a:r>
            <a:r>
              <a:rPr lang="en-GB" dirty="0"/>
              <a:t>, P. (1993)  Issues and Ethics in the Helping Professions (4TH </a:t>
            </a:r>
            <a:r>
              <a:rPr lang="en-GB" dirty="0" err="1"/>
              <a:t>Edn</a:t>
            </a:r>
            <a:r>
              <a:rPr lang="en-GB" dirty="0"/>
              <a:t>.) California: Brooks/Cole. </a:t>
            </a:r>
          </a:p>
          <a:p>
            <a:r>
              <a:rPr lang="en-GB" dirty="0"/>
              <a:t>Ingram, G. &amp; Harris, J. (2001) Delivering Good Youth Work, Dorset: Russell House Publishing Ltd. </a:t>
            </a:r>
          </a:p>
          <a:p>
            <a:endParaRPr lang="en-GB" dirty="0"/>
          </a:p>
        </p:txBody>
      </p:sp>
    </p:spTree>
    <p:extLst>
      <p:ext uri="{BB962C8B-B14F-4D97-AF65-F5344CB8AC3E}">
        <p14:creationId xmlns:p14="http://schemas.microsoft.com/office/powerpoint/2010/main" val="33337030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299</TotalTime>
  <Words>2838</Words>
  <Application>Microsoft Office PowerPoint</Application>
  <PresentationFormat>On-screen Show (4:3)</PresentationFormat>
  <Paragraphs>182</Paragraphs>
  <Slides>38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Arial</vt:lpstr>
      <vt:lpstr>Bookman Old Style</vt:lpstr>
      <vt:lpstr>Calibri</vt:lpstr>
      <vt:lpstr>Gill Sans MT</vt:lpstr>
      <vt:lpstr>Wingdings</vt:lpstr>
      <vt:lpstr>Wingdings 3</vt:lpstr>
      <vt:lpstr>Origin</vt:lpstr>
      <vt:lpstr>Professional Boundaries</vt:lpstr>
      <vt:lpstr>Professional Boundaries</vt:lpstr>
      <vt:lpstr>Boundary management:  The Theory</vt:lpstr>
      <vt:lpstr>What Distinguishes your Professional Boundaries</vt:lpstr>
      <vt:lpstr>Boundary Management: Your Job</vt:lpstr>
      <vt:lpstr>Policies &amp; Guidance</vt:lpstr>
      <vt:lpstr>Maintaining Professional Boundaries</vt:lpstr>
      <vt:lpstr>Maintaining Professional Boundaries</vt:lpstr>
      <vt:lpstr>Examples of ways to maintain professional boundaries</vt:lpstr>
      <vt:lpstr>Maintaining Boundaries</vt:lpstr>
      <vt:lpstr>Maintaining Boundaries</vt:lpstr>
      <vt:lpstr>Maintaining Boundaries</vt:lpstr>
      <vt:lpstr>Inappropriate relationship</vt:lpstr>
      <vt:lpstr>The limited relationship</vt:lpstr>
      <vt:lpstr>The limited relationship</vt:lpstr>
      <vt:lpstr>Professional Boundaries</vt:lpstr>
      <vt:lpstr>Professional Boundaries</vt:lpstr>
      <vt:lpstr>For Example</vt:lpstr>
      <vt:lpstr>A friend?</vt:lpstr>
      <vt:lpstr>A friend?</vt:lpstr>
      <vt:lpstr>A second mum?</vt:lpstr>
      <vt:lpstr>A second mum?</vt:lpstr>
      <vt:lpstr>Domain limitations</vt:lpstr>
      <vt:lpstr>The concept of professional distance</vt:lpstr>
      <vt:lpstr>The concept of professional distance</vt:lpstr>
      <vt:lpstr>The concept of professional distance</vt:lpstr>
      <vt:lpstr>The concept of professional distance</vt:lpstr>
      <vt:lpstr>The concept of professional distance</vt:lpstr>
      <vt:lpstr>PowerPoint Presentation</vt:lpstr>
      <vt:lpstr>PowerPoint Presentation</vt:lpstr>
      <vt:lpstr>Youth Work</vt:lpstr>
      <vt:lpstr>Defining your boundaries</vt:lpstr>
      <vt:lpstr>Final statement</vt:lpstr>
      <vt:lpstr>Principles of Boundary Management</vt:lpstr>
      <vt:lpstr>Model of boundary management</vt:lpstr>
      <vt:lpstr>Steps to follow</vt:lpstr>
      <vt:lpstr>The Grey Areas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Boundaries</dc:title>
  <dc:creator>Administrator</dc:creator>
  <cp:lastModifiedBy>Angharad Lewis</cp:lastModifiedBy>
  <cp:revision>22</cp:revision>
  <dcterms:created xsi:type="dcterms:W3CDTF">2016-03-10T10:00:12Z</dcterms:created>
  <dcterms:modified xsi:type="dcterms:W3CDTF">2019-03-28T10:49:02Z</dcterms:modified>
</cp:coreProperties>
</file>