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20"/>
  </p:notesMasterIdLst>
  <p:sldIdLst>
    <p:sldId id="257" r:id="rId2"/>
    <p:sldId id="258" r:id="rId3"/>
    <p:sldId id="262" r:id="rId4"/>
    <p:sldId id="261" r:id="rId5"/>
    <p:sldId id="263" r:id="rId6"/>
    <p:sldId id="264" r:id="rId7"/>
    <p:sldId id="267" r:id="rId8"/>
    <p:sldId id="269" r:id="rId9"/>
    <p:sldId id="274" r:id="rId10"/>
    <p:sldId id="292" r:id="rId11"/>
    <p:sldId id="275" r:id="rId12"/>
    <p:sldId id="290" r:id="rId13"/>
    <p:sldId id="279" r:id="rId14"/>
    <p:sldId id="284" r:id="rId15"/>
    <p:sldId id="286" r:id="rId16"/>
    <p:sldId id="285" r:id="rId17"/>
    <p:sldId id="294" r:id="rId18"/>
    <p:sldId id="295"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54171" autoAdjust="0"/>
  </p:normalViewPr>
  <p:slideViewPr>
    <p:cSldViewPr snapToGrid="0">
      <p:cViewPr varScale="1">
        <p:scale>
          <a:sx n="56" d="100"/>
          <a:sy n="56" d="100"/>
        </p:scale>
        <p:origin x="1209"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Akers" userId="fb3c9d12-5c8c-42d7-8dc7-d872d7a3d202" providerId="ADAL" clId="{A9272E99-3DC6-4A2B-BE31-74877DA99C0E}"/>
    <pc:docChg chg="delSld">
      <pc:chgData name="Rhiannon Akers" userId="fb3c9d12-5c8c-42d7-8dc7-d872d7a3d202" providerId="ADAL" clId="{A9272E99-3DC6-4A2B-BE31-74877DA99C0E}" dt="2025-04-01T08:40:59.098" v="0" actId="47"/>
      <pc:docMkLst>
        <pc:docMk/>
      </pc:docMkLst>
      <pc:sldChg chg="del">
        <pc:chgData name="Rhiannon Akers" userId="fb3c9d12-5c8c-42d7-8dc7-d872d7a3d202" providerId="ADAL" clId="{A9272E99-3DC6-4A2B-BE31-74877DA99C0E}" dt="2025-04-01T08:40:59.098" v="0" actId="47"/>
        <pc:sldMkLst>
          <pc:docMk/>
          <pc:sldMk cId="3116045714" sldId="26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63993F-002D-44E6-8843-BA8D49E92D66}" type="datetimeFigureOut">
              <a:rPr lang="en-GB" smtClean="0"/>
              <a:t>01/04/2025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FEEF61-C6F2-4645-8D70-ECEEA89B1CE3}" type="slidenum">
              <a:rPr lang="en-GB" smtClean="0"/>
              <a:t>‹#›</a:t>
            </a:fld>
            <a:endParaRPr lang="en-GB"/>
          </a:p>
        </p:txBody>
      </p:sp>
    </p:spTree>
    <p:extLst>
      <p:ext uri="{BB962C8B-B14F-4D97-AF65-F5344CB8AC3E}">
        <p14:creationId xmlns:p14="http://schemas.microsoft.com/office/powerpoint/2010/main" val="38012653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5E43DBC-073C-4AB9-9B7E-763DDAD352F9}" type="slidenum">
              <a:rPr lang="en-GB" smtClean="0"/>
              <a:t>1</a:t>
            </a:fld>
            <a:endParaRPr lang="en-GB"/>
          </a:p>
        </p:txBody>
      </p:sp>
    </p:spTree>
    <p:extLst>
      <p:ext uri="{BB962C8B-B14F-4D97-AF65-F5344CB8AC3E}">
        <p14:creationId xmlns:p14="http://schemas.microsoft.com/office/powerpoint/2010/main" val="1338378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FEEF61-C6F2-4645-8D70-ECEEA89B1CE3}" type="slidenum">
              <a:rPr lang="en-GB" smtClean="0"/>
              <a:t>2</a:t>
            </a:fld>
            <a:endParaRPr lang="en-GB"/>
          </a:p>
        </p:txBody>
      </p:sp>
    </p:spTree>
    <p:extLst>
      <p:ext uri="{BB962C8B-B14F-4D97-AF65-F5344CB8AC3E}">
        <p14:creationId xmlns:p14="http://schemas.microsoft.com/office/powerpoint/2010/main" val="14828236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a:lnSpc>
                <a:spcPct val="200000"/>
              </a:lnSpc>
            </a:pPr>
            <a:r>
              <a:rPr lang="en-GB" sz="1800" b="1" dirty="0">
                <a:effectLst/>
                <a:latin typeface="Arial" panose="020B0604020202020204" pitchFamily="34" charset="0"/>
                <a:ea typeface="Times New Roman" panose="02020603050405020304" pitchFamily="18" charset="0"/>
                <a:cs typeface="Arial" panose="020B0604020202020204" pitchFamily="34" charset="0"/>
              </a:rPr>
              <a:t>Task 1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200000"/>
              </a:lnSpc>
            </a:pPr>
            <a:r>
              <a:rPr lang="en-GB" sz="1800" b="1" dirty="0">
                <a:effectLst/>
                <a:latin typeface="Arial" panose="020B0604020202020204" pitchFamily="34" charset="0"/>
                <a:ea typeface="Times New Roman" panose="02020603050405020304" pitchFamily="18" charset="0"/>
                <a:cs typeface="Arial" panose="020B0604020202020204" pitchFamily="34" charset="0"/>
              </a:rPr>
              <a:t>Conduct primary and secondary research on a HR topic that is relevant to your organisation. The learner will then provide a formal report on their research (supplemental notes) accompanied with an AO sized poster which provides an overview of the research as noted below: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200000"/>
              </a:lnSpc>
            </a:pPr>
            <a:r>
              <a:rPr lang="en-GB" sz="1800" b="1"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200000"/>
              </a:lnSpc>
            </a:pPr>
            <a:r>
              <a:rPr lang="en-GB" sz="1800" dirty="0">
                <a:effectLst/>
                <a:latin typeface="Arial" panose="020B0604020202020204" pitchFamily="34" charset="0"/>
                <a:ea typeface="Times New Roman" panose="02020603050405020304" pitchFamily="18" charset="0"/>
                <a:cs typeface="Arial" panose="020B0604020202020204" pitchFamily="34" charset="0"/>
              </a:rPr>
              <a:t>Create an academic poster accompanied with a report based on the following: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Identify a suitable HR topic for investigation that has relevance to your organisation.</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Design a research strategy, using contextualisation, clear aims and objectives, and an appropriate methodology.</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Conduct secondary research (literature review) including relevant existing knowledge drawn from theory, research and contemporary practice.</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Conduct primary research based on your own organisation within the ethical guidelines and regulations of the University.</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Engage in systematic data analysis and locating findings and discussion within a framework drawn from the literature.</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Formulate conclusions.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228600" algn="just">
              <a:lnSpc>
                <a:spcPct val="200000"/>
              </a:lnSpc>
            </a:pPr>
            <a:r>
              <a:rPr lang="en-GB" sz="1800" dirty="0">
                <a:effectLst/>
                <a:latin typeface="Arial" panose="020B0604020202020204" pitchFamily="34" charset="0"/>
                <a:ea typeface="Times New Roman" panose="02020603050405020304" pitchFamily="18" charset="0"/>
                <a:cs typeface="Arial" panose="020B0604020202020204" pitchFamily="34" charset="0"/>
              </a:rPr>
              <a:t>The above will then be presented in an A0 sized research poster that summarises the outputs of your research and contains the following sections: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mj-lt"/>
              <a:buAutoNum type="arabicPeriod"/>
            </a:pPr>
            <a:r>
              <a:rPr lang="en-GB" sz="1800" dirty="0">
                <a:effectLst/>
                <a:latin typeface="Arial" panose="020B0604020202020204" pitchFamily="34" charset="0"/>
                <a:ea typeface="Times New Roman" panose="02020603050405020304" pitchFamily="18" charset="0"/>
                <a:cs typeface="Arial" panose="020B0604020202020204" pitchFamily="34" charset="0"/>
              </a:rPr>
              <a:t>Introduction – which must include the rationale for your investigation.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mj-lt"/>
              <a:buAutoNum type="arabicPeriod"/>
            </a:pPr>
            <a:r>
              <a:rPr lang="en-GB" sz="1800" dirty="0">
                <a:effectLst/>
                <a:latin typeface="Arial" panose="020B0604020202020204" pitchFamily="34" charset="0"/>
                <a:ea typeface="Times New Roman" panose="02020603050405020304" pitchFamily="18" charset="0"/>
                <a:cs typeface="Arial" panose="020B0604020202020204" pitchFamily="34" charset="0"/>
              </a:rPr>
              <a:t>Literature - A summary of the key findings from your review of the literature.</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mj-lt"/>
              <a:buAutoNum type="arabicPeriod"/>
            </a:pPr>
            <a:r>
              <a:rPr lang="en-GB" sz="1800" dirty="0">
                <a:effectLst/>
                <a:latin typeface="Arial" panose="020B0604020202020204" pitchFamily="34" charset="0"/>
                <a:ea typeface="Times New Roman" panose="02020603050405020304" pitchFamily="18" charset="0"/>
                <a:cs typeface="Arial" panose="020B0604020202020204" pitchFamily="34" charset="0"/>
              </a:rPr>
              <a:t>Methodology – An overview of how you conducted your primary research.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mj-lt"/>
              <a:buAutoNum type="arabicPeriod"/>
            </a:pPr>
            <a:r>
              <a:rPr lang="en-GB" sz="1800" dirty="0">
                <a:effectLst/>
                <a:latin typeface="Arial" panose="020B0604020202020204" pitchFamily="34" charset="0"/>
                <a:ea typeface="Times New Roman" panose="02020603050405020304" pitchFamily="18" charset="0"/>
                <a:cs typeface="Arial" panose="020B0604020202020204" pitchFamily="34" charset="0"/>
              </a:rPr>
              <a:t>Findings – An analysis of your findings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mj-lt"/>
              <a:buAutoNum type="arabicPeriod"/>
            </a:pPr>
            <a:r>
              <a:rPr lang="en-GB" sz="1800" dirty="0">
                <a:effectLst/>
                <a:latin typeface="Arial" panose="020B0604020202020204" pitchFamily="34" charset="0"/>
                <a:ea typeface="Times New Roman" panose="02020603050405020304" pitchFamily="18" charset="0"/>
                <a:cs typeface="Arial" panose="020B0604020202020204" pitchFamily="34" charset="0"/>
              </a:rPr>
              <a:t>Conclusions – What you have concluded are the key points of interest to your organisation.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200000"/>
              </a:lnSpc>
            </a:pPr>
            <a:r>
              <a:rPr lang="en-GB" sz="1800"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200000"/>
              </a:lnSpc>
            </a:pPr>
            <a:r>
              <a:rPr lang="en-GB" sz="1800" dirty="0">
                <a:effectLst/>
                <a:latin typeface="Arial" panose="020B0604020202020204" pitchFamily="34" charset="0"/>
                <a:ea typeface="Times New Roman" panose="02020603050405020304" pitchFamily="18" charset="0"/>
                <a:cs typeface="Arial" panose="020B0604020202020204" pitchFamily="34" charset="0"/>
              </a:rPr>
              <a:t>(Word count for both is 3500; we would recommend the report be at least 2700 words and would recommend you do not go over 800 words for the poster).</a:t>
            </a:r>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3</a:t>
            </a:fld>
            <a:endParaRPr lang="en-GB"/>
          </a:p>
        </p:txBody>
      </p:sp>
    </p:spTree>
    <p:extLst>
      <p:ext uri="{BB962C8B-B14F-4D97-AF65-F5344CB8AC3E}">
        <p14:creationId xmlns:p14="http://schemas.microsoft.com/office/powerpoint/2010/main" val="31648756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4</a:t>
            </a:fld>
            <a:endParaRPr lang="en-GB"/>
          </a:p>
        </p:txBody>
      </p:sp>
    </p:spTree>
    <p:extLst>
      <p:ext uri="{BB962C8B-B14F-4D97-AF65-F5344CB8AC3E}">
        <p14:creationId xmlns:p14="http://schemas.microsoft.com/office/powerpoint/2010/main" val="4834575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US" dirty="0"/>
              <a:t>Research assumptions – research philosophies. Researchers differ in terms of how free they believe individuals are to change their lives and the world around them, and conversely how constraining the societal structures are on the lives and actions of individuals. </a:t>
            </a:r>
          </a:p>
          <a:p>
            <a:endParaRPr lang="en-US" dirty="0"/>
          </a:p>
          <a:p>
            <a:r>
              <a:rPr lang="en-US" dirty="0"/>
              <a:t>Our beliefs and assumptions, our research philosophies, all impact on research design.</a:t>
            </a:r>
          </a:p>
          <a:p>
            <a:endParaRPr lang="en-US" dirty="0"/>
          </a:p>
          <a:p>
            <a:r>
              <a:rPr lang="en-US" dirty="0"/>
              <a:t>Ontology – refers to the assumptions about the nature of reality, how you see the business world, management and choice of research project.  Differences of opinion, EU membership = over bureaucratic whilst others see as providing legal protections for workplace rights and the environment.</a:t>
            </a:r>
          </a:p>
          <a:p>
            <a:endParaRPr lang="en-US" dirty="0"/>
          </a:p>
          <a:p>
            <a:r>
              <a:rPr lang="en-US" dirty="0"/>
              <a:t>Epistemology – refers to the assumptions about knowledge, what constitutes as acceptable, valid and legitimate knowledge, and how we communicate that to others. Brexit – different types of knowledge – ranging from numerical data to textual and visual, facts and opinions, narrative, stories – could all be considered legitimate. </a:t>
            </a:r>
          </a:p>
          <a:p>
            <a:endParaRPr lang="en-US" dirty="0"/>
          </a:p>
          <a:p>
            <a:r>
              <a:rPr lang="en-US" dirty="0"/>
              <a:t>Axiology – role of values and ethics. Brexit example – feelings of being ignored by politicians. One of the key axiological choices that researchers face is the extent to which to view the impact of your own values and beliefs on your research as a positive thin as well as the values of those you are researching.</a:t>
            </a:r>
          </a:p>
          <a:p>
            <a:endParaRPr lang="en-US" dirty="0"/>
          </a:p>
          <a:p>
            <a:r>
              <a:rPr lang="en-US" dirty="0"/>
              <a:t>Philosophies in management</a:t>
            </a:r>
          </a:p>
          <a:p>
            <a:endParaRPr lang="en-US" dirty="0"/>
          </a:p>
          <a:p>
            <a:r>
              <a:rPr lang="en-US" dirty="0"/>
              <a:t>In groups, research Positivism, Interpretivism and Constructivism/Pragmatism.</a:t>
            </a:r>
          </a:p>
          <a:p>
            <a:endParaRPr lang="en-US" dirty="0"/>
          </a:p>
          <a:p>
            <a:r>
              <a:rPr lang="en-US" dirty="0"/>
              <a:t>Inductive – theory follows data: e.g. retail store absence, interviewing a </a:t>
            </a:r>
            <a:r>
              <a:rPr lang="en-US" dirty="0" err="1"/>
              <a:t>sampe</a:t>
            </a:r>
            <a:r>
              <a:rPr lang="en-US" dirty="0"/>
              <a:t> of employees and their line managers, get a feel for what is going on, better understand the problem, </a:t>
            </a:r>
            <a:r>
              <a:rPr lang="en-US" dirty="0" err="1"/>
              <a:t>analyse</a:t>
            </a:r>
            <a:r>
              <a:rPr lang="en-US" dirty="0"/>
              <a:t> the data, formulate a theory. May be a relationship between absence and length of service, or there may be other reasons not related to age or length of service. </a:t>
            </a:r>
          </a:p>
          <a:p>
            <a:endParaRPr lang="en-US" dirty="0"/>
          </a:p>
          <a:p>
            <a:r>
              <a:rPr lang="en-US" dirty="0"/>
              <a:t>Deductive: developing a theory and then subjecting it to rigorous testing – i.e. data follows theory.</a:t>
            </a:r>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5</a:t>
            </a:fld>
            <a:endParaRPr lang="en-GB"/>
          </a:p>
        </p:txBody>
      </p:sp>
    </p:spTree>
    <p:extLst>
      <p:ext uri="{BB962C8B-B14F-4D97-AF65-F5344CB8AC3E}">
        <p14:creationId xmlns:p14="http://schemas.microsoft.com/office/powerpoint/2010/main" val="4834575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6</a:t>
            </a:fld>
            <a:endParaRPr lang="en-GB"/>
          </a:p>
        </p:txBody>
      </p:sp>
    </p:spTree>
    <p:extLst>
      <p:ext uri="{BB962C8B-B14F-4D97-AF65-F5344CB8AC3E}">
        <p14:creationId xmlns:p14="http://schemas.microsoft.com/office/powerpoint/2010/main" val="21470931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algn="l"/>
            <a:r>
              <a:rPr lang="en-GB" b="0" i="0" dirty="0">
                <a:solidFill>
                  <a:srgbClr val="082C64"/>
                </a:solidFill>
                <a:effectLst/>
                <a:latin typeface="Fira Sans" panose="020B0503050000020004" pitchFamily="34" charset="0"/>
              </a:rPr>
              <a:t>What is deductive research?</a:t>
            </a:r>
          </a:p>
          <a:p>
            <a:pPr algn="l"/>
            <a:r>
              <a:rPr lang="en-GB" b="0" i="0" dirty="0">
                <a:effectLst/>
                <a:latin typeface="Fira Sans" panose="020B0503050000020004" pitchFamily="34" charset="0"/>
              </a:rPr>
              <a:t>Deductive research is a type of research in which the researcher starts with a theory, hypothesis, or generalization and then tests it through observations and data collection.</a:t>
            </a:r>
          </a:p>
          <a:p>
            <a:pPr algn="l"/>
            <a:r>
              <a:rPr lang="en-GB" b="0" i="0" dirty="0">
                <a:effectLst/>
                <a:latin typeface="Fira Sans" panose="020B0503050000020004" pitchFamily="34" charset="0"/>
              </a:rPr>
              <a:t>It uses a top-down method in which the researcher starts with a general idea and then tests it through specific observations. Deductive research is often used to confirm a theory or test a well-known hypothesis.</a:t>
            </a:r>
          </a:p>
          <a:p>
            <a:pPr algn="l"/>
            <a:endParaRPr lang="en-GB" b="0" i="0" dirty="0">
              <a:effectLst/>
              <a:latin typeface="Fira Sans" panose="020B0503050000020004" pitchFamily="34" charset="0"/>
            </a:endParaRPr>
          </a:p>
          <a:p>
            <a:pPr algn="l"/>
            <a:r>
              <a:rPr lang="en-GB" b="0" i="0" dirty="0">
                <a:solidFill>
                  <a:srgbClr val="082C64"/>
                </a:solidFill>
                <a:effectLst/>
                <a:latin typeface="Fira Sans" panose="020F0502020204030204" pitchFamily="34" charset="0"/>
              </a:rPr>
              <a:t>What is inductive research?</a:t>
            </a:r>
          </a:p>
          <a:p>
            <a:pPr algn="l"/>
            <a:r>
              <a:rPr lang="en-GB" b="0" i="0" dirty="0">
                <a:effectLst/>
                <a:latin typeface="Fira Sans" panose="020F0502020204030204" pitchFamily="34" charset="0"/>
              </a:rPr>
              <a:t>Inductive research is a method in which the researcher collects and </a:t>
            </a:r>
            <a:r>
              <a:rPr lang="en-GB" b="0" i="0" dirty="0" err="1">
                <a:effectLst/>
                <a:latin typeface="Fira Sans" panose="020F0502020204030204" pitchFamily="34" charset="0"/>
              </a:rPr>
              <a:t>analyzes</a:t>
            </a:r>
            <a:r>
              <a:rPr lang="en-GB" b="0" i="0" dirty="0">
                <a:effectLst/>
                <a:latin typeface="Fira Sans" panose="020F0502020204030204" pitchFamily="34" charset="0"/>
              </a:rPr>
              <a:t> data to develop theories, concepts, or hypotheses based on patterns and observations seen in the data. </a:t>
            </a:r>
          </a:p>
          <a:p>
            <a:pPr algn="l"/>
            <a:r>
              <a:rPr lang="en-GB" b="0" i="0" dirty="0">
                <a:effectLst/>
                <a:latin typeface="Fira Sans" panose="020F0502020204030204" pitchFamily="34" charset="0"/>
              </a:rPr>
              <a:t>It uses a “bottom-up” method in which the researcher starts with specific observations and then moves on to more general theories or ideas. Inductive research is often used in exploratory studies or when not much research has been done on a topic before.</a:t>
            </a:r>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7</a:t>
            </a:fld>
            <a:endParaRPr lang="en-GB"/>
          </a:p>
        </p:txBody>
      </p:sp>
    </p:spTree>
    <p:extLst>
      <p:ext uri="{BB962C8B-B14F-4D97-AF65-F5344CB8AC3E}">
        <p14:creationId xmlns:p14="http://schemas.microsoft.com/office/powerpoint/2010/main" val="25218109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dirty="0"/>
              <a:t>Which will you collect first? </a:t>
            </a:r>
          </a:p>
        </p:txBody>
      </p:sp>
      <p:sp>
        <p:nvSpPr>
          <p:cNvPr id="4" name="Slide Number Placeholder 3"/>
          <p:cNvSpPr>
            <a:spLocks noGrp="1"/>
          </p:cNvSpPr>
          <p:nvPr>
            <p:ph type="sldNum" sz="quarter" idx="5"/>
          </p:nvPr>
        </p:nvSpPr>
        <p:spPr/>
        <p:txBody>
          <a:bodyPr/>
          <a:lstStyle/>
          <a:p>
            <a:fld id="{15E43DBC-073C-4AB9-9B7E-763DDAD352F9}" type="slidenum">
              <a:rPr lang="en-GB" smtClean="0"/>
              <a:t>8</a:t>
            </a:fld>
            <a:endParaRPr lang="en-GB"/>
          </a:p>
        </p:txBody>
      </p:sp>
    </p:spTree>
    <p:extLst>
      <p:ext uri="{BB962C8B-B14F-4D97-AF65-F5344CB8AC3E}">
        <p14:creationId xmlns:p14="http://schemas.microsoft.com/office/powerpoint/2010/main" val="39782112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a:lnSpc>
                <a:spcPct val="90000"/>
              </a:lnSpc>
              <a:spcBef>
                <a:spcPct val="60000"/>
              </a:spcBef>
              <a:spcAft>
                <a:spcPts val="600"/>
              </a:spcAft>
            </a:pPr>
            <a:r>
              <a:rPr lang="en-GB" dirty="0"/>
              <a:t>Methods are the research tools that allow you to implement your methodology</a:t>
            </a:r>
          </a:p>
          <a:p>
            <a:pPr>
              <a:lnSpc>
                <a:spcPct val="90000"/>
              </a:lnSpc>
              <a:spcBef>
                <a:spcPct val="60000"/>
              </a:spcBef>
              <a:spcAft>
                <a:spcPts val="600"/>
              </a:spcAft>
            </a:pPr>
            <a:endParaRPr lang="en-US" dirty="0"/>
          </a:p>
          <a:p>
            <a:pPr marL="285750" indent="-285750">
              <a:lnSpc>
                <a:spcPct val="90000"/>
              </a:lnSpc>
              <a:spcBef>
                <a:spcPct val="60000"/>
              </a:spcBef>
              <a:spcAft>
                <a:spcPts val="600"/>
              </a:spcAft>
              <a:buFont typeface="Arial"/>
              <a:buChar char="•"/>
            </a:pPr>
            <a:r>
              <a:rPr lang="en-GB" dirty="0"/>
              <a:t>Is your research descriptive, exploratory or causal?</a:t>
            </a:r>
            <a:endParaRPr lang="en-US" dirty="0"/>
          </a:p>
          <a:p>
            <a:pPr marL="285750" indent="-285750">
              <a:lnSpc>
                <a:spcPct val="90000"/>
              </a:lnSpc>
              <a:spcBef>
                <a:spcPct val="60000"/>
              </a:spcBef>
              <a:spcAft>
                <a:spcPts val="600"/>
              </a:spcAft>
              <a:buFont typeface="Arial"/>
              <a:buChar char="•"/>
            </a:pPr>
            <a:r>
              <a:rPr lang="en-GB" dirty="0"/>
              <a:t>Will asking the question bias the answer?</a:t>
            </a:r>
            <a:endParaRPr lang="en-US" dirty="0"/>
          </a:p>
          <a:p>
            <a:pPr marL="285750" indent="-285750">
              <a:lnSpc>
                <a:spcPct val="90000"/>
              </a:lnSpc>
              <a:spcBef>
                <a:spcPct val="60000"/>
              </a:spcBef>
              <a:spcAft>
                <a:spcPts val="600"/>
              </a:spcAft>
              <a:buFont typeface="Arial"/>
              <a:buChar char="•"/>
            </a:pPr>
            <a:r>
              <a:rPr lang="en-GB" dirty="0"/>
              <a:t>Can the question be answered by observation?</a:t>
            </a:r>
            <a:endParaRPr lang="en-US" dirty="0"/>
          </a:p>
          <a:p>
            <a:pPr marL="285750" indent="-285750">
              <a:lnSpc>
                <a:spcPct val="90000"/>
              </a:lnSpc>
              <a:spcBef>
                <a:spcPct val="60000"/>
              </a:spcBef>
              <a:spcAft>
                <a:spcPts val="600"/>
              </a:spcAft>
              <a:buFont typeface="Arial"/>
              <a:buChar char="•"/>
            </a:pPr>
            <a:r>
              <a:rPr lang="en-GB" dirty="0"/>
              <a:t>Will knowing that research is occurring have an impact on what is recorded?</a:t>
            </a:r>
            <a:endParaRPr lang="en-US" dirty="0"/>
          </a:p>
          <a:p>
            <a:pPr marL="285750" indent="-285750">
              <a:lnSpc>
                <a:spcPct val="90000"/>
              </a:lnSpc>
              <a:spcBef>
                <a:spcPct val="60000"/>
              </a:spcBef>
              <a:spcAft>
                <a:spcPts val="600"/>
              </a:spcAft>
              <a:buFont typeface="Arial"/>
              <a:buChar char="•"/>
            </a:pPr>
            <a:r>
              <a:rPr lang="en-GB" dirty="0"/>
              <a:t>Will knowing what research is about have an impact on responses?</a:t>
            </a:r>
            <a:endParaRPr lang="en-US" dirty="0"/>
          </a:p>
          <a:p>
            <a:pPr marL="285750" indent="-285750">
              <a:lnSpc>
                <a:spcPct val="90000"/>
              </a:lnSpc>
              <a:spcBef>
                <a:spcPct val="60000"/>
              </a:spcBef>
              <a:spcAft>
                <a:spcPts val="600"/>
              </a:spcAft>
              <a:buFont typeface="Arial"/>
              <a:buChar char="•"/>
            </a:pPr>
            <a:r>
              <a:rPr lang="en-GB" dirty="0"/>
              <a:t>What type of data do you need to solve your research problem?</a:t>
            </a:r>
            <a:endParaRPr lang="en-US" dirty="0"/>
          </a:p>
        </p:txBody>
      </p:sp>
      <p:sp>
        <p:nvSpPr>
          <p:cNvPr id="4" name="Slide Number Placeholder 3"/>
          <p:cNvSpPr>
            <a:spLocks noGrp="1"/>
          </p:cNvSpPr>
          <p:nvPr>
            <p:ph type="sldNum" sz="quarter" idx="5"/>
          </p:nvPr>
        </p:nvSpPr>
        <p:spPr/>
        <p:txBody>
          <a:bodyPr/>
          <a:lstStyle/>
          <a:p>
            <a:fld id="{15E43DBC-073C-4AB9-9B7E-763DDAD352F9}" type="slidenum">
              <a:rPr lang="en-GB" smtClean="0"/>
              <a:t>9</a:t>
            </a:fld>
            <a:endParaRPr lang="en-GB"/>
          </a:p>
        </p:txBody>
      </p:sp>
    </p:spTree>
    <p:extLst>
      <p:ext uri="{BB962C8B-B14F-4D97-AF65-F5344CB8AC3E}">
        <p14:creationId xmlns:p14="http://schemas.microsoft.com/office/powerpoint/2010/main" val="6549438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a:lnSpc>
                <a:spcPct val="90000"/>
              </a:lnSpc>
              <a:spcBef>
                <a:spcPct val="60000"/>
              </a:spcBef>
              <a:spcAft>
                <a:spcPts val="600"/>
              </a:spcAft>
            </a:pPr>
            <a:endParaRPr lang="en-US" dirty="0"/>
          </a:p>
        </p:txBody>
      </p:sp>
      <p:sp>
        <p:nvSpPr>
          <p:cNvPr id="4" name="Slide Number Placeholder 3"/>
          <p:cNvSpPr>
            <a:spLocks noGrp="1"/>
          </p:cNvSpPr>
          <p:nvPr>
            <p:ph type="sldNum" sz="quarter" idx="5"/>
          </p:nvPr>
        </p:nvSpPr>
        <p:spPr/>
        <p:txBody>
          <a:bodyPr/>
          <a:lstStyle/>
          <a:p>
            <a:fld id="{15E43DBC-073C-4AB9-9B7E-763DDAD352F9}" type="slidenum">
              <a:rPr lang="en-GB" smtClean="0"/>
              <a:t>10</a:t>
            </a:fld>
            <a:endParaRPr lang="en-GB"/>
          </a:p>
        </p:txBody>
      </p:sp>
    </p:spTree>
    <p:extLst>
      <p:ext uri="{BB962C8B-B14F-4D97-AF65-F5344CB8AC3E}">
        <p14:creationId xmlns:p14="http://schemas.microsoft.com/office/powerpoint/2010/main" val="33692533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eaLnBrk="1" hangingPunct="1">
              <a:spcBef>
                <a:spcPct val="0"/>
              </a:spcBef>
            </a:pPr>
            <a:r>
              <a:rPr lang="en-GB" altLang="en-US" dirty="0"/>
              <a:t>Ordinal scale – level of satisfaction, ranking possible answers</a:t>
            </a:r>
          </a:p>
          <a:p>
            <a:pPr eaLnBrk="1" hangingPunct="1">
              <a:spcBef>
                <a:spcPct val="0"/>
              </a:spcBef>
            </a:pPr>
            <a:r>
              <a:rPr lang="en-GB" altLang="en-US" dirty="0"/>
              <a:t>Interval scale (Likert) strongly agree given a numerical value to strongly disagree – decide if you are going to force a response for those who are quite indifferent or are likely to </a:t>
            </a:r>
            <a:r>
              <a:rPr lang="en-GB" altLang="en-US" dirty="0" err="1"/>
              <a:t>satifcing</a:t>
            </a:r>
            <a:r>
              <a:rPr lang="en-GB" altLang="en-US" dirty="0"/>
              <a:t>. </a:t>
            </a:r>
          </a:p>
          <a:p>
            <a:pPr eaLnBrk="1" hangingPunct="1">
              <a:spcBef>
                <a:spcPct val="0"/>
              </a:spcBef>
            </a:pPr>
            <a:endParaRPr lang="en-GB" altLang="en-US" dirty="0"/>
          </a:p>
          <a:p>
            <a:pPr eaLnBrk="1" hangingPunct="1">
              <a:spcBef>
                <a:spcPct val="0"/>
              </a:spcBef>
            </a:pPr>
            <a:r>
              <a:rPr lang="en-GB" altLang="en-US" dirty="0"/>
              <a:t>Will also need to talk briefly around how you plan to issue the tool, and why over other options – considering anonymity </a:t>
            </a:r>
            <a:endParaRPr lang="en-US" dirty="0"/>
          </a:p>
        </p:txBody>
      </p:sp>
      <p:sp>
        <p:nvSpPr>
          <p:cNvPr id="4" name="Slide Number Placeholder 3"/>
          <p:cNvSpPr>
            <a:spLocks noGrp="1"/>
          </p:cNvSpPr>
          <p:nvPr>
            <p:ph type="sldNum" sz="quarter" idx="5"/>
          </p:nvPr>
        </p:nvSpPr>
        <p:spPr/>
        <p:txBody>
          <a:bodyPr/>
          <a:lstStyle/>
          <a:p>
            <a:fld id="{15E43DBC-073C-4AB9-9B7E-763DDAD352F9}" type="slidenum">
              <a:rPr lang="en-GB" smtClean="0"/>
              <a:t>11</a:t>
            </a:fld>
            <a:endParaRPr lang="en-GB"/>
          </a:p>
        </p:txBody>
      </p:sp>
    </p:spTree>
    <p:extLst>
      <p:ext uri="{BB962C8B-B14F-4D97-AF65-F5344CB8AC3E}">
        <p14:creationId xmlns:p14="http://schemas.microsoft.com/office/powerpoint/2010/main" val="25868892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eaLnBrk="1" hangingPunct="1">
              <a:spcBef>
                <a:spcPct val="0"/>
              </a:spcBef>
            </a:pPr>
            <a:endParaRPr lang="en-US" dirty="0"/>
          </a:p>
        </p:txBody>
      </p:sp>
      <p:sp>
        <p:nvSpPr>
          <p:cNvPr id="4" name="Slide Number Placeholder 3"/>
          <p:cNvSpPr>
            <a:spLocks noGrp="1"/>
          </p:cNvSpPr>
          <p:nvPr>
            <p:ph type="sldNum" sz="quarter" idx="5"/>
          </p:nvPr>
        </p:nvSpPr>
        <p:spPr/>
        <p:txBody>
          <a:bodyPr/>
          <a:lstStyle/>
          <a:p>
            <a:fld id="{15E43DBC-073C-4AB9-9B7E-763DDAD352F9}" type="slidenum">
              <a:rPr lang="en-GB" smtClean="0"/>
              <a:t>12</a:t>
            </a:fld>
            <a:endParaRPr lang="en-GB"/>
          </a:p>
        </p:txBody>
      </p:sp>
    </p:spTree>
    <p:extLst>
      <p:ext uri="{BB962C8B-B14F-4D97-AF65-F5344CB8AC3E}">
        <p14:creationId xmlns:p14="http://schemas.microsoft.com/office/powerpoint/2010/main" val="39160642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b="0" i="0" dirty="0">
                <a:solidFill>
                  <a:srgbClr val="1F1F1F"/>
                </a:solidFill>
                <a:effectLst/>
                <a:latin typeface="Google Sans"/>
              </a:rPr>
              <a:t>Probability sampling </a:t>
            </a:r>
            <a:r>
              <a:rPr lang="en-GB" b="0" i="0" dirty="0">
                <a:solidFill>
                  <a:srgbClr val="040C28"/>
                </a:solidFill>
                <a:effectLst/>
                <a:latin typeface="Google Sans"/>
              </a:rPr>
              <a:t>uses statistical theory to randomly select a small group of people (sample) from an existing large population and then predict that all their responses will match the overall population</a:t>
            </a:r>
            <a:r>
              <a:rPr lang="en-GB" b="0" i="0" dirty="0">
                <a:solidFill>
                  <a:srgbClr val="1F1F1F"/>
                </a:solidFill>
                <a:effectLst/>
                <a:latin typeface="Google Sans"/>
              </a:rPr>
              <a:t>. </a:t>
            </a:r>
            <a:r>
              <a:rPr lang="en-GB" b="0" i="0" dirty="0">
                <a:solidFill>
                  <a:srgbClr val="040C28"/>
                </a:solidFill>
                <a:effectLst/>
                <a:latin typeface="Google Sans"/>
              </a:rPr>
              <a:t>Everyone in a population has a chance of getting selected, in non-probability sampling, not all population members can participate</a:t>
            </a:r>
            <a:r>
              <a:rPr lang="en-GB" b="0" i="0" dirty="0">
                <a:solidFill>
                  <a:srgbClr val="474747"/>
                </a:solidFill>
                <a:effectLst/>
                <a:latin typeface="Google Sans"/>
              </a:rPr>
              <a:t>.</a:t>
            </a:r>
            <a:endParaRPr lang="en-GB" b="0" i="0" dirty="0">
              <a:solidFill>
                <a:srgbClr val="1F1F1F"/>
              </a:solidFill>
              <a:effectLst/>
              <a:latin typeface="Google Sans"/>
            </a:endParaRPr>
          </a:p>
          <a:p>
            <a:endParaRPr lang="en-US" dirty="0"/>
          </a:p>
          <a:p>
            <a:r>
              <a:rPr lang="en-GB" b="0" i="0" dirty="0">
                <a:solidFill>
                  <a:srgbClr val="1F1F1F"/>
                </a:solidFill>
                <a:effectLst/>
                <a:latin typeface="Google Sans"/>
              </a:rPr>
              <a:t>Selective sampling is </a:t>
            </a:r>
            <a:r>
              <a:rPr lang="en-GB" b="0" i="0" dirty="0">
                <a:solidFill>
                  <a:srgbClr val="040C28"/>
                </a:solidFill>
                <a:effectLst/>
                <a:latin typeface="Google Sans"/>
              </a:rPr>
              <a:t>the process of picking samples from a larger sample size depending on the survey taker's or researcher's assessment</a:t>
            </a:r>
            <a:r>
              <a:rPr lang="en-GB" b="0" i="0" dirty="0">
                <a:solidFill>
                  <a:srgbClr val="1F1F1F"/>
                </a:solidFill>
                <a:effectLst/>
                <a:latin typeface="Google Sans"/>
              </a:rPr>
              <a:t>. To put it simply, a selective sample is collected based on the needs of the exam, survey, or study for which it will be utilised.</a:t>
            </a:r>
          </a:p>
          <a:p>
            <a:r>
              <a:rPr lang="en-GB" b="0" i="0" dirty="0">
                <a:solidFill>
                  <a:srgbClr val="040C28"/>
                </a:solidFill>
                <a:effectLst/>
                <a:latin typeface="Google Sans"/>
              </a:rPr>
              <a:t>A researcher wants to study the eating habits of people living in a particular city</a:t>
            </a:r>
            <a:r>
              <a:rPr lang="en-GB" b="0" i="0" dirty="0">
                <a:solidFill>
                  <a:srgbClr val="474747"/>
                </a:solidFill>
                <a:effectLst/>
                <a:latin typeface="Google Sans"/>
              </a:rPr>
              <a:t>. To do this, they use convenience sampling to select people who are easily accessible such as those living in the downtown area.</a:t>
            </a:r>
            <a:endParaRPr lang="en-US" dirty="0"/>
          </a:p>
          <a:p>
            <a:pPr eaLnBrk="1" hangingPunct="1">
              <a:spcBef>
                <a:spcPct val="0"/>
              </a:spcBef>
            </a:pPr>
            <a:endParaRPr lang="en-US" dirty="0"/>
          </a:p>
        </p:txBody>
      </p:sp>
      <p:sp>
        <p:nvSpPr>
          <p:cNvPr id="4" name="Slide Number Placeholder 3"/>
          <p:cNvSpPr>
            <a:spLocks noGrp="1"/>
          </p:cNvSpPr>
          <p:nvPr>
            <p:ph type="sldNum" sz="quarter" idx="5"/>
          </p:nvPr>
        </p:nvSpPr>
        <p:spPr/>
        <p:txBody>
          <a:bodyPr/>
          <a:lstStyle/>
          <a:p>
            <a:fld id="{15E43DBC-073C-4AB9-9B7E-763DDAD352F9}" type="slidenum">
              <a:rPr lang="en-GB" smtClean="0"/>
              <a:t>13</a:t>
            </a:fld>
            <a:endParaRPr lang="en-GB"/>
          </a:p>
        </p:txBody>
      </p:sp>
    </p:spTree>
    <p:extLst>
      <p:ext uri="{BB962C8B-B14F-4D97-AF65-F5344CB8AC3E}">
        <p14:creationId xmlns:p14="http://schemas.microsoft.com/office/powerpoint/2010/main" val="31988664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marL="285750" indent="-285750" algn="l">
              <a:spcBef>
                <a:spcPts val="0"/>
              </a:spcBef>
              <a:spcAft>
                <a:spcPts val="0"/>
              </a:spcAft>
              <a:buFont typeface="Wingdings,Sans-Serif"/>
              <a:buChar char="§"/>
            </a:pPr>
            <a:r>
              <a:rPr lang="en-US" dirty="0">
                <a:ln>
                  <a:solidFill>
                    <a:srgbClr val="000000">
                      <a:lumMod val="75000"/>
                      <a:lumOff val="25000"/>
                      <a:alpha val="10000"/>
                    </a:srgbClr>
                  </a:solidFill>
                </a:ln>
                <a:effectLst>
                  <a:outerShdw blurRad="9525" dist="25400" dir="14640000" algn="tl" rotWithShape="0">
                    <a:srgbClr val="000000">
                      <a:alpha val="30000"/>
                    </a:srgbClr>
                  </a:outerShdw>
                </a:effectLst>
                <a:ea typeface="+mn-lt"/>
                <a:cs typeface="+mn-lt"/>
              </a:rPr>
              <a:t>To what extent will your data collection techniques or analysis procedures yield consistent findings? Is your study replicable?</a:t>
            </a:r>
          </a:p>
          <a:p>
            <a:pPr marL="285750" indent="-305435" algn="l">
              <a:lnSpc>
                <a:spcPct val="90000"/>
              </a:lnSpc>
              <a:buFont typeface="Wingdings 2" charset="2"/>
              <a:buChar char="•"/>
            </a:pPr>
            <a:r>
              <a:rPr lang="en-US" sz="1200" b="1" dirty="0"/>
              <a:t>Internal validity</a:t>
            </a:r>
            <a:r>
              <a:rPr lang="en-US" sz="1200" dirty="0"/>
              <a:t> - the instruments or procedures used in the research measured what they were supposed to measure. Example: As part of a stress experiment, people are shown photos of war atrocities. After the study, they are asked how the pictures made them feel, and they respond that the pictures were very upsetting. In this study, the photos have good internal validity as stress producers. </a:t>
            </a:r>
          </a:p>
          <a:p>
            <a:pPr marL="285750" indent="-305435" algn="l">
              <a:lnSpc>
                <a:spcPct val="90000"/>
              </a:lnSpc>
              <a:buFont typeface="Wingdings 2" charset="2"/>
              <a:buChar char="•"/>
            </a:pPr>
            <a:r>
              <a:rPr lang="en-US" sz="1200" b="1" dirty="0"/>
              <a:t>External validity</a:t>
            </a:r>
            <a:r>
              <a:rPr lang="en-US" sz="1200" dirty="0"/>
              <a:t> - the results can be generalized beyond the immediate study. In order to have external validity, the claim that spaced study (studying in several sessions ahead of time) is better than cramming for exams should apply to more than one subject (e.g., to math as well as history). It should also apply to people beyond the sample in the study.</a:t>
            </a:r>
          </a:p>
          <a:p>
            <a:pPr marL="285750" indent="-305435" algn="l">
              <a:lnSpc>
                <a:spcPct val="90000"/>
              </a:lnSpc>
              <a:buFont typeface="Wingdings 2" charset="2"/>
              <a:buChar char="•"/>
            </a:pPr>
            <a:endParaRPr lang="en-US" sz="1200" dirty="0"/>
          </a:p>
          <a:p>
            <a:pPr marL="285750" indent="-305435" algn="l">
              <a:lnSpc>
                <a:spcPct val="90000"/>
              </a:lnSpc>
              <a:buFont typeface="Wingdings 2" charset="2"/>
              <a:buChar char="•"/>
            </a:pPr>
            <a:endParaRPr lang="en-US" sz="1200" dirty="0"/>
          </a:p>
          <a:p>
            <a:pPr marL="0" indent="0" algn="l">
              <a:lnSpc>
                <a:spcPct val="90000"/>
              </a:lnSpc>
              <a:buFont typeface="Wingdings 2" charset="2"/>
              <a:buNone/>
            </a:pPr>
            <a:endParaRPr lang="en-US" sz="1200" dirty="0"/>
          </a:p>
          <a:p>
            <a:pPr algn="l"/>
            <a:r>
              <a:rPr lang="en-US" sz="1200" dirty="0"/>
              <a:t>How far can your findings be </a:t>
            </a:r>
            <a:r>
              <a:rPr lang="en-US" sz="1200" dirty="0" err="1"/>
              <a:t>generalised</a:t>
            </a:r>
            <a:r>
              <a:rPr lang="en-US" sz="1200" dirty="0"/>
              <a:t>? </a:t>
            </a:r>
            <a:endParaRPr lang="en-US" dirty="0"/>
          </a:p>
          <a:p>
            <a:pPr marL="285750" indent="-285750" algn="l">
              <a:buFont typeface="Arial" charset="2"/>
              <a:buChar char="•"/>
            </a:pPr>
            <a:r>
              <a:rPr lang="en-US" sz="1200" dirty="0"/>
              <a:t>Within your </a:t>
            </a:r>
            <a:r>
              <a:rPr lang="en-US" sz="1200" dirty="0" err="1"/>
              <a:t>organisation</a:t>
            </a:r>
            <a:endParaRPr lang="en-US" dirty="0">
              <a:ln>
                <a:solidFill>
                  <a:srgbClr val="000000">
                    <a:lumMod val="75000"/>
                    <a:lumOff val="25000"/>
                    <a:alpha val="10000"/>
                  </a:srgbClr>
                </a:solidFill>
              </a:ln>
              <a:effectLst>
                <a:outerShdw blurRad="9525" dist="25400" dir="14640000" algn="tl" rotWithShape="0">
                  <a:srgbClr val="000000">
                    <a:alpha val="30000"/>
                  </a:srgbClr>
                </a:outerShdw>
              </a:effectLst>
            </a:endParaRPr>
          </a:p>
          <a:p>
            <a:pPr marL="285750" indent="-285750" algn="l">
              <a:buFont typeface="Arial" charset="2"/>
              <a:buChar char="•"/>
            </a:pPr>
            <a:r>
              <a:rPr lang="en-US" sz="1200" dirty="0"/>
              <a:t>Within the wider industry</a:t>
            </a:r>
            <a:endParaRPr lang="en-US" sz="1200" dirty="0">
              <a:ln>
                <a:solidFill>
                  <a:srgbClr val="000000">
                    <a:lumMod val="75000"/>
                    <a:lumOff val="25000"/>
                    <a:alpha val="10000"/>
                  </a:srgbClr>
                </a:solidFill>
              </a:ln>
              <a:effectLst>
                <a:outerShdw blurRad="9525" dist="25400" dir="14640000" algn="tl" rotWithShape="0">
                  <a:srgbClr val="000000">
                    <a:alpha val="30000"/>
                  </a:srgbClr>
                </a:outerShdw>
              </a:effectLst>
            </a:endParaRPr>
          </a:p>
          <a:p>
            <a:pPr marL="285750" indent="-285750" algn="l">
              <a:buFont typeface="Arial" charset="2"/>
              <a:buChar char="•"/>
            </a:pPr>
            <a:r>
              <a:rPr lang="en-US" sz="1200" dirty="0"/>
              <a:t>Across industries</a:t>
            </a:r>
            <a:endParaRPr lang="en-US" sz="1200" dirty="0">
              <a:ln>
                <a:solidFill>
                  <a:srgbClr val="000000">
                    <a:lumMod val="75000"/>
                    <a:lumOff val="25000"/>
                    <a:alpha val="10000"/>
                  </a:srgbClr>
                </a:solidFill>
              </a:ln>
              <a:effectLst>
                <a:outerShdw blurRad="9525" dist="25400" dir="14640000" algn="tl" rotWithShape="0">
                  <a:srgbClr val="000000">
                    <a:alpha val="30000"/>
                  </a:srgbClr>
                </a:outerShdw>
              </a:effectLst>
            </a:endParaRPr>
          </a:p>
          <a:p>
            <a:pPr marL="285750" indent="-285750" algn="l">
              <a:buFont typeface="Arial" charset="2"/>
              <a:buChar char="•"/>
            </a:pPr>
            <a:r>
              <a:rPr lang="en-US" sz="1200" dirty="0"/>
              <a:t>Within geographical areas</a:t>
            </a:r>
            <a:endParaRPr lang="en-US" sz="1200" dirty="0">
              <a:ln>
                <a:solidFill>
                  <a:srgbClr val="000000">
                    <a:lumMod val="75000"/>
                    <a:lumOff val="25000"/>
                    <a:alpha val="10000"/>
                  </a:srgbClr>
                </a:solidFill>
              </a:ln>
              <a:effectLst>
                <a:outerShdw blurRad="9525" dist="25400" dir="14640000" algn="tl" rotWithShape="0">
                  <a:srgbClr val="000000">
                    <a:alpha val="30000"/>
                  </a:srgbClr>
                </a:outerShdw>
              </a:effectLst>
            </a:endParaRPr>
          </a:p>
          <a:p>
            <a:pPr marL="285750" indent="-285750" algn="l">
              <a:buFont typeface="Arial" charset="2"/>
              <a:buChar char="•"/>
            </a:pPr>
            <a:r>
              <a:rPr lang="en-US" sz="1200" b="1" dirty="0">
                <a:ln>
                  <a:solidFill>
                    <a:srgbClr val="000000">
                      <a:lumMod val="75000"/>
                      <a:lumOff val="25000"/>
                      <a:alpha val="10000"/>
                    </a:srgbClr>
                  </a:solidFill>
                </a:ln>
                <a:effectLst>
                  <a:outerShdw blurRad="9525" dist="25400" dir="14640000" algn="tl" rotWithShape="0">
                    <a:srgbClr val="000000">
                      <a:alpha val="30000"/>
                    </a:srgbClr>
                  </a:outerShdw>
                </a:effectLst>
              </a:rPr>
              <a:t>Across different demographics (WEIRD) </a:t>
            </a:r>
          </a:p>
          <a:p>
            <a:pPr marL="285750" marR="0" lvl="0" indent="-285750" algn="l" defTabSz="914400" rtl="0" eaLnBrk="1" fontAlgn="auto" latinLnBrk="0" hangingPunct="1">
              <a:lnSpc>
                <a:spcPct val="100000"/>
              </a:lnSpc>
              <a:spcBef>
                <a:spcPts val="0"/>
              </a:spcBef>
              <a:spcAft>
                <a:spcPts val="0"/>
              </a:spcAft>
              <a:buClrTx/>
              <a:buSzTx/>
              <a:buFont typeface="Wingdings,Sans-Serif"/>
              <a:buChar char="§"/>
              <a:tabLst/>
              <a:defRPr/>
            </a:pPr>
            <a:r>
              <a:rPr lang="en-US" dirty="0">
                <a:cs typeface="Calibri"/>
              </a:rPr>
              <a:t>Most people who take part in surveys are WEIRD: </a:t>
            </a:r>
            <a:r>
              <a:rPr lang="en-US" dirty="0"/>
              <a:t>western, educated, industrialized, rich and democratic"</a:t>
            </a:r>
            <a:endParaRPr lang="en-US" dirty="0">
              <a:cs typeface="Calibri"/>
            </a:endParaRPr>
          </a:p>
          <a:p>
            <a:pPr marL="0" indent="0" algn="l">
              <a:spcBef>
                <a:spcPts val="0"/>
              </a:spcBef>
              <a:spcAft>
                <a:spcPts val="0"/>
              </a:spcAft>
              <a:buFont typeface="Wingdings,Sans-Serif"/>
              <a:buNone/>
            </a:pPr>
            <a:endParaRPr lang="en-US" dirty="0"/>
          </a:p>
          <a:p>
            <a:pPr marL="0" indent="0" algn="l">
              <a:spcBef>
                <a:spcPts val="0"/>
              </a:spcBef>
              <a:spcAft>
                <a:spcPts val="0"/>
              </a:spcAft>
              <a:buFont typeface="Wingdings,Sans-Serif"/>
              <a:buNone/>
            </a:pPr>
            <a:endParaRPr lang="en-US" dirty="0"/>
          </a:p>
          <a:p>
            <a:pPr indent="-305435"/>
            <a:r>
              <a:rPr lang="en-US" dirty="0">
                <a:ln>
                  <a:solidFill>
                    <a:srgbClr val="000000">
                      <a:lumMod val="75000"/>
                      <a:lumOff val="25000"/>
                      <a:alpha val="10000"/>
                    </a:srgbClr>
                  </a:solidFill>
                </a:ln>
                <a:effectLst>
                  <a:outerShdw blurRad="9525" dist="25400" dir="14640000" algn="tl" rotWithShape="0">
                    <a:srgbClr val="000000">
                      <a:alpha val="30000"/>
                    </a:srgbClr>
                  </a:outerShdw>
                </a:effectLst>
              </a:rPr>
              <a:t>Within the scope of this project it is not possible to conduct a longitudinal study.</a:t>
            </a:r>
            <a:endParaRPr lang="en-US" dirty="0"/>
          </a:p>
          <a:p>
            <a:pPr indent="-305435"/>
            <a:r>
              <a:rPr lang="en-US" dirty="0">
                <a:ln>
                  <a:solidFill>
                    <a:srgbClr val="000000">
                      <a:lumMod val="75000"/>
                      <a:lumOff val="25000"/>
                      <a:alpha val="10000"/>
                    </a:srgbClr>
                  </a:solidFill>
                </a:ln>
                <a:effectLst>
                  <a:outerShdw blurRad="9525" dist="25400" dir="14640000" algn="tl" rotWithShape="0">
                    <a:srgbClr val="000000">
                      <a:alpha val="30000"/>
                    </a:srgbClr>
                  </a:outerShdw>
                </a:effectLst>
              </a:rPr>
              <a:t>All projects will be cross-sectional:</a:t>
            </a:r>
          </a:p>
          <a:p>
            <a:pPr marL="719455" lvl="1" indent="-269875"/>
            <a:r>
              <a:rPr lang="en-US" dirty="0">
                <a:ln>
                  <a:solidFill>
                    <a:srgbClr val="000000">
                      <a:lumMod val="75000"/>
                      <a:lumOff val="25000"/>
                      <a:alpha val="10000"/>
                    </a:srgbClr>
                  </a:solidFill>
                </a:ln>
                <a:effectLst>
                  <a:outerShdw blurRad="9525" dist="25400" dir="14640000" algn="tl" rotWithShape="0">
                    <a:srgbClr val="000000">
                      <a:alpha val="30000"/>
                    </a:srgbClr>
                  </a:outerShdw>
                </a:effectLst>
                <a:ea typeface="+mn-lt"/>
                <a:cs typeface="+mn-lt"/>
              </a:rPr>
              <a:t>based on data gathered for a specific point in time. </a:t>
            </a:r>
          </a:p>
          <a:p>
            <a:pPr marL="719455" lvl="1" indent="-269875"/>
            <a:r>
              <a:rPr lang="en-US" dirty="0">
                <a:ln>
                  <a:solidFill>
                    <a:srgbClr val="000000">
                      <a:lumMod val="75000"/>
                      <a:lumOff val="25000"/>
                      <a:alpha val="10000"/>
                    </a:srgbClr>
                  </a:solidFill>
                </a:ln>
                <a:effectLst>
                  <a:outerShdw blurRad="9525" dist="25400" dir="14640000" algn="tl" rotWithShape="0">
                    <a:srgbClr val="000000">
                      <a:alpha val="30000"/>
                    </a:srgbClr>
                  </a:outerShdw>
                </a:effectLst>
                <a:ea typeface="+mn-lt"/>
                <a:cs typeface="+mn-lt"/>
              </a:rPr>
              <a:t>from a pool of participants with varied characteristics and demographics known as variables.</a:t>
            </a:r>
          </a:p>
          <a:p>
            <a:pPr marL="719455" lvl="1" indent="-269875"/>
            <a:r>
              <a:rPr lang="en-US" dirty="0">
                <a:ln>
                  <a:solidFill>
                    <a:srgbClr val="000000">
                      <a:lumMod val="75000"/>
                      <a:lumOff val="25000"/>
                      <a:alpha val="10000"/>
                    </a:srgbClr>
                  </a:solidFill>
                </a:ln>
                <a:effectLst>
                  <a:outerShdw blurRad="9525" dist="25400" dir="14640000" algn="tl" rotWithShape="0">
                    <a:srgbClr val="000000">
                      <a:alpha val="30000"/>
                    </a:srgbClr>
                  </a:outerShdw>
                </a:effectLst>
                <a:ea typeface="+mn-lt"/>
                <a:cs typeface="+mn-lt"/>
              </a:rPr>
              <a:t>findings help remove assumptions and replace them with actual data on the specific variables studied during the time period accounted for in the cross-sectional study.</a:t>
            </a:r>
          </a:p>
          <a:p>
            <a:pPr marL="719455" lvl="1" indent="-269875"/>
            <a:r>
              <a:rPr lang="en-US" dirty="0">
                <a:ln>
                  <a:solidFill>
                    <a:srgbClr val="000000">
                      <a:lumMod val="75000"/>
                      <a:lumOff val="25000"/>
                      <a:alpha val="10000"/>
                    </a:srgbClr>
                  </a:solidFill>
                </a:ln>
                <a:effectLst>
                  <a:outerShdw blurRad="9525" dist="25400" dir="14640000" algn="tl" rotWithShape="0">
                    <a:srgbClr val="000000">
                      <a:alpha val="30000"/>
                    </a:srgbClr>
                  </a:outerShdw>
                </a:effectLst>
                <a:ea typeface="+mn-lt"/>
                <a:cs typeface="+mn-lt"/>
              </a:rPr>
              <a:t>Triangulation may be possible – data from different sources are used to ‘cross check’ the findings </a:t>
            </a:r>
            <a:r>
              <a:rPr lang="en-US" dirty="0" err="1">
                <a:ln>
                  <a:solidFill>
                    <a:srgbClr val="000000">
                      <a:lumMod val="75000"/>
                      <a:lumOff val="25000"/>
                      <a:alpha val="10000"/>
                    </a:srgbClr>
                  </a:solidFill>
                </a:ln>
                <a:effectLst>
                  <a:outerShdw blurRad="9525" dist="25400" dir="14640000" algn="tl" rotWithShape="0">
                    <a:srgbClr val="000000">
                      <a:alpha val="30000"/>
                    </a:srgbClr>
                  </a:outerShdw>
                </a:effectLst>
                <a:ea typeface="+mn-lt"/>
                <a:cs typeface="+mn-lt"/>
              </a:rPr>
              <a:t>e.g</a:t>
            </a:r>
            <a:r>
              <a:rPr lang="en-US" dirty="0">
                <a:ln>
                  <a:solidFill>
                    <a:srgbClr val="000000">
                      <a:lumMod val="75000"/>
                      <a:lumOff val="25000"/>
                      <a:alpha val="10000"/>
                    </a:srgbClr>
                  </a:solidFill>
                </a:ln>
                <a:effectLst>
                  <a:outerShdw blurRad="9525" dist="25400" dir="14640000" algn="tl" rotWithShape="0">
                    <a:srgbClr val="000000">
                      <a:alpha val="30000"/>
                    </a:srgbClr>
                  </a:outerShdw>
                </a:effectLst>
                <a:ea typeface="+mn-lt"/>
                <a:cs typeface="+mn-lt"/>
              </a:rPr>
              <a:t> an initial survey with follow up interviews. </a:t>
            </a:r>
            <a:endParaRPr lang="en-US" dirty="0">
              <a:ln>
                <a:solidFill>
                  <a:srgbClr val="000000">
                    <a:lumMod val="75000"/>
                    <a:lumOff val="25000"/>
                    <a:alpha val="10000"/>
                  </a:srgbClr>
                </a:solidFill>
              </a:ln>
              <a:effectLst>
                <a:outerShdw blurRad="9525" dist="25400" dir="14640000" algn="tl" rotWithShape="0">
                  <a:srgbClr val="000000">
                    <a:alpha val="30000"/>
                  </a:srgbClr>
                </a:outerShdw>
              </a:effectLst>
            </a:endParaRPr>
          </a:p>
          <a:p>
            <a:pPr marL="0" indent="0" algn="l">
              <a:spcBef>
                <a:spcPts val="0"/>
              </a:spcBef>
              <a:spcAft>
                <a:spcPts val="0"/>
              </a:spcAft>
              <a:buFont typeface="Wingdings,Sans-Serif"/>
              <a:buNone/>
            </a:pPr>
            <a:endParaRPr lang="en-US" dirty="0"/>
          </a:p>
        </p:txBody>
      </p:sp>
      <p:sp>
        <p:nvSpPr>
          <p:cNvPr id="4" name="Slide Number Placeholder 3"/>
          <p:cNvSpPr>
            <a:spLocks noGrp="1"/>
          </p:cNvSpPr>
          <p:nvPr>
            <p:ph type="sldNum" sz="quarter" idx="5"/>
          </p:nvPr>
        </p:nvSpPr>
        <p:spPr/>
        <p:txBody>
          <a:bodyPr/>
          <a:lstStyle/>
          <a:p>
            <a:fld id="{15E43DBC-073C-4AB9-9B7E-763DDAD352F9}" type="slidenum">
              <a:rPr lang="en-GB" smtClean="0"/>
              <a:t>14</a:t>
            </a:fld>
            <a:endParaRPr lang="en-GB"/>
          </a:p>
        </p:txBody>
      </p:sp>
    </p:spTree>
    <p:extLst>
      <p:ext uri="{BB962C8B-B14F-4D97-AF65-F5344CB8AC3E}">
        <p14:creationId xmlns:p14="http://schemas.microsoft.com/office/powerpoint/2010/main" val="23981971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marL="0" indent="0" algn="l">
              <a:spcBef>
                <a:spcPts val="0"/>
              </a:spcBef>
              <a:spcAft>
                <a:spcPts val="0"/>
              </a:spcAft>
              <a:buFont typeface="Wingdings,Sans-Serif"/>
              <a:buNone/>
            </a:pPr>
            <a:r>
              <a:rPr lang="en-GB" b="0" i="0" dirty="0">
                <a:solidFill>
                  <a:srgbClr val="040C28"/>
                </a:solidFill>
                <a:effectLst/>
                <a:latin typeface="Google Sans"/>
              </a:rPr>
              <a:t>Correlation analysis</a:t>
            </a:r>
            <a:r>
              <a:rPr lang="en-GB" b="0" i="0" dirty="0">
                <a:solidFill>
                  <a:srgbClr val="1F1F1F"/>
                </a:solidFill>
                <a:effectLst/>
                <a:latin typeface="Google Sans"/>
              </a:rPr>
              <a:t> in research is a statistical method used to measure the strength of the linear relationship between two variables and compute their association. Simply put - correlation analysis calculates the level of change in one variable due to the change in the other.</a:t>
            </a:r>
          </a:p>
          <a:p>
            <a:pPr marL="0" indent="0" algn="l">
              <a:spcBef>
                <a:spcPts val="0"/>
              </a:spcBef>
              <a:spcAft>
                <a:spcPts val="0"/>
              </a:spcAft>
              <a:buFont typeface="Wingdings,Sans-Serif"/>
              <a:buNone/>
            </a:pPr>
            <a:endParaRPr lang="en-GB" b="0" i="0" dirty="0">
              <a:solidFill>
                <a:srgbClr val="1F1F1F"/>
              </a:solidFill>
              <a:effectLst/>
              <a:latin typeface="Google Sans"/>
            </a:endParaRPr>
          </a:p>
          <a:p>
            <a:pPr marL="285750" indent="-285750">
              <a:lnSpc>
                <a:spcPct val="90000"/>
              </a:lnSpc>
              <a:buFont typeface="Arial" panose="020B0604020202020204" pitchFamily="34" charset="0"/>
              <a:buChar char="•"/>
            </a:pPr>
            <a:r>
              <a:rPr lang="en-US" sz="1200" dirty="0"/>
              <a:t>If you have used Google forms, Survey Monkey etc., will populate within an CSV file that can be exported to Excel for manipulation and analysis.</a:t>
            </a:r>
          </a:p>
          <a:p>
            <a:pPr marL="285750" indent="-285750">
              <a:lnSpc>
                <a:spcPct val="90000"/>
              </a:lnSpc>
              <a:buFont typeface="Arial" panose="020B0604020202020204" pitchFamily="34" charset="0"/>
              <a:buChar char="•"/>
            </a:pPr>
            <a:r>
              <a:rPr lang="en-US" sz="1200" dirty="0"/>
              <a:t>‘Clean’ the data set e.g. check over for impossible codes, e.g. in a scale of 1-5 a value of 6 would be an error in the case of manual input.</a:t>
            </a:r>
          </a:p>
          <a:p>
            <a:pPr marL="285750" indent="-285750">
              <a:lnSpc>
                <a:spcPct val="90000"/>
              </a:lnSpc>
              <a:buFont typeface="Arial" panose="020B0604020202020204" pitchFamily="34" charset="0"/>
              <a:buChar char="•"/>
            </a:pPr>
            <a:r>
              <a:rPr lang="en-US" sz="1200" dirty="0" err="1"/>
              <a:t>Organise</a:t>
            </a:r>
            <a:r>
              <a:rPr lang="en-US" sz="1200" dirty="0"/>
              <a:t> your data – consider ways in which you will label it up. </a:t>
            </a:r>
          </a:p>
          <a:p>
            <a:pPr marL="285750" indent="-285750">
              <a:lnSpc>
                <a:spcPct val="90000"/>
              </a:lnSpc>
              <a:buFont typeface="Arial" panose="020B0604020202020204" pitchFamily="34" charset="0"/>
              <a:buChar char="•"/>
            </a:pPr>
            <a:r>
              <a:rPr lang="en-US" sz="1200" dirty="0"/>
              <a:t>Consider how to present it using tables and charts (Pivot table function).</a:t>
            </a:r>
          </a:p>
          <a:p>
            <a:pPr marL="285750" indent="-285750">
              <a:lnSpc>
                <a:spcPct val="90000"/>
              </a:lnSpc>
              <a:buFont typeface="Arial" panose="020B0604020202020204" pitchFamily="34" charset="0"/>
              <a:buChar char="•"/>
            </a:pPr>
            <a:r>
              <a:rPr lang="en-US" sz="1200" dirty="0"/>
              <a:t>Consider the chart options and layouts within Excel, ensure your approach is consistent, using consistent </a:t>
            </a:r>
            <a:r>
              <a:rPr lang="en-US" sz="1200" dirty="0" err="1"/>
              <a:t>colour</a:t>
            </a:r>
            <a:r>
              <a:rPr lang="en-US" sz="1200" dirty="0"/>
              <a:t> themes throughout.</a:t>
            </a:r>
          </a:p>
          <a:p>
            <a:pPr marL="285750" indent="-285750">
              <a:lnSpc>
                <a:spcPct val="90000"/>
              </a:lnSpc>
              <a:buFont typeface="Arial" panose="020B0604020202020204" pitchFamily="34" charset="0"/>
              <a:buChar char="•"/>
            </a:pPr>
            <a:r>
              <a:rPr lang="en-US" sz="1200" dirty="0"/>
              <a:t>Consider statistical analysis: Variables: probability and significance, tests of correlation etc. </a:t>
            </a:r>
          </a:p>
          <a:p>
            <a:pPr marL="285750" indent="-285750">
              <a:lnSpc>
                <a:spcPct val="90000"/>
              </a:lnSpc>
              <a:buFont typeface="Arial" panose="020B0604020202020204" pitchFamily="34" charset="0"/>
              <a:buChar char="•"/>
            </a:pPr>
            <a:r>
              <a:rPr lang="en-US" sz="1200" dirty="0"/>
              <a:t>Excel has some statistical functionality. For in-depth </a:t>
            </a:r>
            <a:r>
              <a:rPr lang="en-US" sz="1200" dirty="0" err="1"/>
              <a:t>programmes</a:t>
            </a:r>
            <a:r>
              <a:rPr lang="en-US" sz="1200" dirty="0"/>
              <a:t> include SPSS and </a:t>
            </a:r>
            <a:r>
              <a:rPr lang="en-US" sz="1200" dirty="0" err="1"/>
              <a:t>StatPlus</a:t>
            </a:r>
            <a:r>
              <a:rPr lang="en-US" sz="1200" dirty="0"/>
              <a:t>.</a:t>
            </a:r>
          </a:p>
          <a:p>
            <a:pPr marL="285750" indent="-285750">
              <a:lnSpc>
                <a:spcPct val="90000"/>
              </a:lnSpc>
              <a:buFont typeface="Arial" panose="020B0604020202020204" pitchFamily="34" charset="0"/>
              <a:buChar char="•"/>
            </a:pPr>
            <a:endParaRPr lang="en-US" sz="1200" dirty="0"/>
          </a:p>
          <a:p>
            <a:pPr marL="0" indent="0" algn="l">
              <a:spcBef>
                <a:spcPts val="0"/>
              </a:spcBef>
              <a:spcAft>
                <a:spcPts val="0"/>
              </a:spcAft>
              <a:buFont typeface="Wingdings,Sans-Serif"/>
              <a:buNone/>
            </a:pPr>
            <a:r>
              <a:rPr lang="en-GB" b="0" i="0" dirty="0">
                <a:effectLst/>
                <a:latin typeface="fkGroteskNeue"/>
              </a:rPr>
              <a:t>Cross triangulation refers to the process of using multiple methods, data sources, theories, or investigators to validate research findings and ensure their credibility. It is a form of triangulation aimed at cross-verifying data from different perspectives, thus reducing bias and enhancing validity. You could apply this by linking your findings to relevant theory. </a:t>
            </a:r>
            <a:endParaRPr lang="en-US" dirty="0"/>
          </a:p>
        </p:txBody>
      </p:sp>
      <p:sp>
        <p:nvSpPr>
          <p:cNvPr id="4" name="Slide Number Placeholder 3"/>
          <p:cNvSpPr>
            <a:spLocks noGrp="1"/>
          </p:cNvSpPr>
          <p:nvPr>
            <p:ph type="sldNum" sz="quarter" idx="5"/>
          </p:nvPr>
        </p:nvSpPr>
        <p:spPr/>
        <p:txBody>
          <a:bodyPr/>
          <a:lstStyle/>
          <a:p>
            <a:fld id="{15E43DBC-073C-4AB9-9B7E-763DDAD352F9}" type="slidenum">
              <a:rPr lang="en-GB" smtClean="0"/>
              <a:t>15</a:t>
            </a:fld>
            <a:endParaRPr lang="en-GB"/>
          </a:p>
        </p:txBody>
      </p:sp>
    </p:spTree>
    <p:extLst>
      <p:ext uri="{BB962C8B-B14F-4D97-AF65-F5344CB8AC3E}">
        <p14:creationId xmlns:p14="http://schemas.microsoft.com/office/powerpoint/2010/main" val="39838994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marL="0" indent="0" algn="l">
              <a:spcBef>
                <a:spcPts val="0"/>
              </a:spcBef>
              <a:spcAft>
                <a:spcPts val="0"/>
              </a:spcAft>
              <a:buFont typeface="Wingdings,Sans-Serif"/>
              <a:buNone/>
            </a:pPr>
            <a:endParaRPr lang="en-US" dirty="0"/>
          </a:p>
        </p:txBody>
      </p:sp>
      <p:sp>
        <p:nvSpPr>
          <p:cNvPr id="4" name="Slide Number Placeholder 3"/>
          <p:cNvSpPr>
            <a:spLocks noGrp="1"/>
          </p:cNvSpPr>
          <p:nvPr>
            <p:ph type="sldNum" sz="quarter" idx="5"/>
          </p:nvPr>
        </p:nvSpPr>
        <p:spPr/>
        <p:txBody>
          <a:bodyPr/>
          <a:lstStyle/>
          <a:p>
            <a:fld id="{15E43DBC-073C-4AB9-9B7E-763DDAD352F9}" type="slidenum">
              <a:rPr lang="en-GB" smtClean="0"/>
              <a:t>16</a:t>
            </a:fld>
            <a:endParaRPr lang="en-GB"/>
          </a:p>
        </p:txBody>
      </p:sp>
    </p:spTree>
    <p:extLst>
      <p:ext uri="{BB962C8B-B14F-4D97-AF65-F5344CB8AC3E}">
        <p14:creationId xmlns:p14="http://schemas.microsoft.com/office/powerpoint/2010/main" val="25422847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GB" sz="1200" dirty="0"/>
              <a:t>The aim of the results section is to create an argument to accept or reject your hypothesis, or to answer positively or negatively to your research question(s). Therefore, only include the information that helps to develop the argument. You may place a presentation of "raw data" as an appendix if necessary.</a:t>
            </a:r>
          </a:p>
          <a:p>
            <a:pPr marL="285750" indent="-285750">
              <a:buFont typeface="Arial" panose="020B0604020202020204" pitchFamily="34" charset="0"/>
              <a:buChar char="•"/>
            </a:pPr>
            <a:r>
              <a:rPr lang="en-GB" sz="1200" dirty="0"/>
              <a:t>In presenting the results, you should ensure that the approach you have used, whether it be pie charts, tables, or graphs, is the most appropriate. It is easier for the reader if there is consistency of approach throughout the chapter, so keep your presentation easy to read and follow. </a:t>
            </a:r>
          </a:p>
          <a:p>
            <a:pPr marL="285750" indent="-285750">
              <a:buFont typeface="Arial" panose="020B0604020202020204" pitchFamily="34" charset="0"/>
              <a:buChar char="•"/>
            </a:pPr>
            <a:r>
              <a:rPr lang="en-GB" sz="1200" dirty="0"/>
              <a:t>You need to plan and organise carefully the presentation of your results and the analysis. You can either present and analyse issue by issue or have separate sections where you first present your findings and then secondly discuss them. If you are presenting and analysing qualitative data such as responses to interviews, you must include quotes as evidence. Quantitative data will usually be presented as graphs or charts and figures.</a:t>
            </a:r>
          </a:p>
          <a:p>
            <a:pPr marL="285750" indent="-285750">
              <a:buFont typeface="Arial" panose="020B0604020202020204" pitchFamily="34" charset="0"/>
              <a:buChar char="•"/>
            </a:pPr>
            <a:r>
              <a:rPr lang="en-GB" sz="1200" dirty="0"/>
              <a:t>Consider your audience at all times, and how it will be presented on your A0 poster effectively in summary form. </a:t>
            </a:r>
          </a:p>
          <a:p>
            <a:pPr marL="0" indent="0" algn="l">
              <a:spcBef>
                <a:spcPts val="0"/>
              </a:spcBef>
              <a:spcAft>
                <a:spcPts val="0"/>
              </a:spcAft>
              <a:buFont typeface="Wingdings,Sans-Serif"/>
              <a:buNone/>
            </a:pPr>
            <a:endParaRPr lang="en-US" dirty="0"/>
          </a:p>
        </p:txBody>
      </p:sp>
      <p:sp>
        <p:nvSpPr>
          <p:cNvPr id="4" name="Slide Number Placeholder 3"/>
          <p:cNvSpPr>
            <a:spLocks noGrp="1"/>
          </p:cNvSpPr>
          <p:nvPr>
            <p:ph type="sldNum" sz="quarter" idx="5"/>
          </p:nvPr>
        </p:nvSpPr>
        <p:spPr/>
        <p:txBody>
          <a:bodyPr/>
          <a:lstStyle/>
          <a:p>
            <a:fld id="{15E43DBC-073C-4AB9-9B7E-763DDAD352F9}" type="slidenum">
              <a:rPr lang="en-GB" smtClean="0"/>
              <a:t>17</a:t>
            </a:fld>
            <a:endParaRPr lang="en-GB"/>
          </a:p>
        </p:txBody>
      </p:sp>
    </p:spTree>
    <p:extLst>
      <p:ext uri="{BB962C8B-B14F-4D97-AF65-F5344CB8AC3E}">
        <p14:creationId xmlns:p14="http://schemas.microsoft.com/office/powerpoint/2010/main" val="3100700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01/04/2025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01/04/2025</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01/04/2025</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52" r:id="rId1"/>
    <p:sldLayoutId id="2147483649" r:id="rId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hyperlink" Target="https://svgsilh.com/image/2026084.html" TargetMode="External"/><Relationship Id="rId4" Type="http://schemas.openxmlformats.org/officeDocument/2006/relationships/image" Target="../media/image5.sv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87880" y="1484785"/>
            <a:ext cx="9180512" cy="3846289"/>
          </a:xfrm>
        </p:spPr>
        <p:txBody>
          <a:bodyPr>
            <a:normAutofit/>
          </a:bodyPr>
          <a:lstStyle/>
          <a:p>
            <a:r>
              <a:rPr lang="en-GB" i="1" dirty="0">
                <a:solidFill>
                  <a:schemeClr val="bg1"/>
                </a:solidFill>
              </a:rPr>
              <a:t>Driving Change and Building a Business Case</a:t>
            </a:r>
            <a:br>
              <a:rPr lang="en-GB" i="1" dirty="0">
                <a:solidFill>
                  <a:schemeClr val="bg1"/>
                </a:solidFill>
              </a:rPr>
            </a:br>
            <a:br>
              <a:rPr lang="en-GB" i="1" dirty="0">
                <a:solidFill>
                  <a:schemeClr val="bg1"/>
                </a:solidFill>
              </a:rPr>
            </a:br>
            <a:r>
              <a:rPr lang="en-GB" sz="3100" i="1" dirty="0">
                <a:solidFill>
                  <a:schemeClr val="bg1"/>
                </a:solidFill>
              </a:rPr>
              <a:t>Rhiannon Akers, April 2025</a:t>
            </a:r>
            <a:endParaRPr lang="en-GB" sz="3100" dirty="0">
              <a:solidFill>
                <a:schemeClr val="bg1"/>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Agenda </a:t>
            </a:r>
          </a:p>
        </p:txBody>
      </p:sp>
      <p:sp>
        <p:nvSpPr>
          <p:cNvPr id="6" name="Rectangle 1027"/>
          <p:cNvSpPr txBox="1">
            <a:spLocks noChangeArrowheads="1"/>
          </p:cNvSpPr>
          <p:nvPr/>
        </p:nvSpPr>
        <p:spPr>
          <a:xfrm>
            <a:off x="2103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Presentations</a:t>
            </a:r>
          </a:p>
          <a:p>
            <a:r>
              <a:rPr lang="en-GB" altLang="en-US" sz="2400" dirty="0">
                <a:latin typeface="Arial" panose="020B0604020202020204" pitchFamily="34" charset="0"/>
                <a:cs typeface="Arial" panose="020B0604020202020204" pitchFamily="34" charset="0"/>
              </a:rPr>
              <a:t>Overview of assignment brief</a:t>
            </a:r>
          </a:p>
          <a:p>
            <a:r>
              <a:rPr lang="en-GB" altLang="en-US" sz="2400" dirty="0">
                <a:latin typeface="Arial" panose="020B0604020202020204" pitchFamily="34" charset="0"/>
                <a:cs typeface="Arial" panose="020B0604020202020204" pitchFamily="34" charset="0"/>
              </a:rPr>
              <a:t>Project Initiation Document (PID)</a:t>
            </a:r>
          </a:p>
          <a:p>
            <a:r>
              <a:rPr lang="en-GB" altLang="en-US" sz="2400" dirty="0">
                <a:latin typeface="Arial" panose="020B0604020202020204" pitchFamily="34" charset="0"/>
                <a:cs typeface="Arial" panose="020B0604020202020204" pitchFamily="34" charset="0"/>
              </a:rPr>
              <a:t>Research methods recap</a:t>
            </a:r>
          </a:p>
          <a:p>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44296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Tasks</a:t>
            </a:r>
          </a:p>
        </p:txBody>
      </p:sp>
      <p:sp>
        <p:nvSpPr>
          <p:cNvPr id="6" name="Rectangle 1027"/>
          <p:cNvSpPr txBox="1">
            <a:spLocks noChangeArrowheads="1"/>
          </p:cNvSpPr>
          <p:nvPr/>
        </p:nvSpPr>
        <p:spPr>
          <a:xfrm>
            <a:off x="2103474" y="1417638"/>
            <a:ext cx="7772400" cy="4114800"/>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Task 1 – Conduct primary and secondary research on an HR topic that is relevant to your organisation. Create an academic poster accompanied by a report (3500 words for both, no more than 800 words for the poster).</a:t>
            </a:r>
          </a:p>
          <a:p>
            <a:r>
              <a:rPr lang="en-GB" altLang="en-US" sz="2400" dirty="0">
                <a:latin typeface="Arial" panose="020B0604020202020204" pitchFamily="34" charset="0"/>
                <a:cs typeface="Arial" panose="020B0604020202020204" pitchFamily="34" charset="0"/>
              </a:rPr>
              <a:t>Task 2 – Participate in a conference style event in which you will make a 10-minute presentation that proposes the recommendations for improvement/development related to your research. Support this with an implementation plan based on a cost-benefit analysis (1000 words for both, allocate 400 words to the implementation plan).</a:t>
            </a:r>
          </a:p>
        </p:txBody>
      </p:sp>
    </p:spTree>
    <p:extLst>
      <p:ext uri="{BB962C8B-B14F-4D97-AF65-F5344CB8AC3E}">
        <p14:creationId xmlns:p14="http://schemas.microsoft.com/office/powerpoint/2010/main" val="19354849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Submissions</a:t>
            </a:r>
          </a:p>
        </p:txBody>
      </p:sp>
      <p:sp>
        <p:nvSpPr>
          <p:cNvPr id="6" name="Rectangle 1027"/>
          <p:cNvSpPr txBox="1">
            <a:spLocks noChangeArrowheads="1"/>
          </p:cNvSpPr>
          <p:nvPr/>
        </p:nvSpPr>
        <p:spPr>
          <a:xfrm>
            <a:off x="2103474" y="1417638"/>
            <a:ext cx="7772400" cy="4114800"/>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Academic Poster that summarises your research.</a:t>
            </a:r>
          </a:p>
          <a:p>
            <a:r>
              <a:rPr lang="en-GB" altLang="en-US" sz="2400" dirty="0">
                <a:latin typeface="Arial" panose="020B0604020202020204" pitchFamily="34" charset="0"/>
                <a:cs typeface="Arial" panose="020B0604020202020204" pitchFamily="34" charset="0"/>
              </a:rPr>
              <a:t>Supplementary notes in the form of a report, providing more detail on your research.</a:t>
            </a:r>
          </a:p>
          <a:p>
            <a:r>
              <a:rPr lang="en-GB" altLang="en-US" sz="2400" dirty="0">
                <a:latin typeface="Arial" panose="020B0604020202020204" pitchFamily="34" charset="0"/>
                <a:cs typeface="Arial" panose="020B0604020202020204" pitchFamily="34" charset="0"/>
              </a:rPr>
              <a:t>Presentation slides.</a:t>
            </a:r>
          </a:p>
          <a:p>
            <a:r>
              <a:rPr lang="en-GB" altLang="en-US" sz="2400" dirty="0">
                <a:latin typeface="Arial" panose="020B0604020202020204" pitchFamily="34" charset="0"/>
                <a:cs typeface="Arial" panose="020B0604020202020204" pitchFamily="34" charset="0"/>
              </a:rPr>
              <a:t>One page implementation plan, with costings.</a:t>
            </a:r>
          </a:p>
          <a:p>
            <a:r>
              <a:rPr lang="en-GB" altLang="en-US" sz="2400" dirty="0">
                <a:latin typeface="Arial" panose="020B0604020202020204" pitchFamily="34" charset="0"/>
                <a:cs typeface="Arial" panose="020B0604020202020204" pitchFamily="34" charset="0"/>
              </a:rPr>
              <a:t>PID submission date 19/05/25. </a:t>
            </a:r>
          </a:p>
          <a:p>
            <a:r>
              <a:rPr lang="en-GB" altLang="en-US" sz="2400" dirty="0">
                <a:latin typeface="Arial" panose="020B0604020202020204" pitchFamily="34" charset="0"/>
                <a:cs typeface="Arial" panose="020B0604020202020204" pitchFamily="34" charset="0"/>
              </a:rPr>
              <a:t>Tutorials will be arranged for Tuesday afternoons throughout the Summer (first tutorials 27/05/25). </a:t>
            </a:r>
          </a:p>
          <a:p>
            <a:r>
              <a:rPr lang="en-GB" altLang="en-US" sz="2400" dirty="0">
                <a:latin typeface="Arial" panose="020B0604020202020204" pitchFamily="34" charset="0"/>
                <a:cs typeface="Arial" panose="020B0604020202020204" pitchFamily="34" charset="0"/>
              </a:rPr>
              <a:t>Deadline for drafts 18/09/25.  </a:t>
            </a:r>
          </a:p>
          <a:p>
            <a:r>
              <a:rPr lang="en-GB" altLang="en-US" sz="2400" dirty="0">
                <a:latin typeface="Arial" panose="020B0604020202020204" pitchFamily="34" charset="0"/>
                <a:cs typeface="Arial" panose="020B0604020202020204" pitchFamily="34" charset="0"/>
              </a:rPr>
              <a:t>Submission date 29/09/25.</a:t>
            </a:r>
          </a:p>
          <a:p>
            <a:r>
              <a:rPr lang="en-GB" altLang="en-US" sz="2400" dirty="0">
                <a:latin typeface="Arial" panose="020B0604020202020204" pitchFamily="34" charset="0"/>
                <a:cs typeface="Arial" panose="020B0604020202020204" pitchFamily="34" charset="0"/>
              </a:rPr>
              <a:t>Conference style event 30/09/25.</a:t>
            </a: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6240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Research Methodology</a:t>
            </a:r>
          </a:p>
        </p:txBody>
      </p:sp>
      <p:sp>
        <p:nvSpPr>
          <p:cNvPr id="6" name="Rectangle 1027"/>
          <p:cNvSpPr txBox="1">
            <a:spLocks noChangeArrowheads="1"/>
          </p:cNvSpPr>
          <p:nvPr/>
        </p:nvSpPr>
        <p:spPr>
          <a:xfrm>
            <a:off x="515834" y="1368217"/>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Your research philosophy will inform </a:t>
            </a:r>
          </a:p>
          <a:p>
            <a:pPr marL="0" indent="0">
              <a:buNone/>
            </a:pPr>
            <a:r>
              <a:rPr lang="en-GB" altLang="en-US" sz="2400" dirty="0">
                <a:latin typeface="Arial" panose="020B0604020202020204" pitchFamily="34" charset="0"/>
                <a:cs typeface="Arial" panose="020B0604020202020204" pitchFamily="34" charset="0"/>
              </a:rPr>
              <a:t>	your approach to research. </a:t>
            </a:r>
          </a:p>
          <a:p>
            <a:r>
              <a:rPr lang="en-GB" altLang="en-US" sz="2400" dirty="0">
                <a:latin typeface="Arial" panose="020B0604020202020204" pitchFamily="34" charset="0"/>
                <a:cs typeface="Arial" panose="020B0604020202020204" pitchFamily="34" charset="0"/>
              </a:rPr>
              <a:t>Inductive or deductive</a:t>
            </a:r>
          </a:p>
          <a:p>
            <a:r>
              <a:rPr lang="en-GB" altLang="en-US" sz="2400" dirty="0">
                <a:latin typeface="Arial" panose="020B0604020202020204" pitchFamily="34" charset="0"/>
                <a:cs typeface="Arial" panose="020B0604020202020204" pitchFamily="34" charset="0"/>
              </a:rPr>
              <a:t>Research strategy</a:t>
            </a:r>
          </a:p>
          <a:p>
            <a:r>
              <a:rPr lang="en-GB" altLang="en-US" sz="2400" dirty="0">
                <a:latin typeface="Arial" panose="020B0604020202020204" pitchFamily="34" charset="0"/>
                <a:cs typeface="Arial" panose="020B0604020202020204" pitchFamily="34" charset="0"/>
              </a:rPr>
              <a:t>Research choices</a:t>
            </a:r>
          </a:p>
          <a:p>
            <a:r>
              <a:rPr lang="en-GB" altLang="en-US" sz="2400" dirty="0">
                <a:latin typeface="Arial" panose="020B0604020202020204" pitchFamily="34" charset="0"/>
                <a:cs typeface="Arial" panose="020B0604020202020204" pitchFamily="34" charset="0"/>
              </a:rPr>
              <a:t>Timing</a:t>
            </a:r>
          </a:p>
          <a:p>
            <a:r>
              <a:rPr lang="en-GB" altLang="en-US" sz="2400" dirty="0">
                <a:latin typeface="Arial" panose="020B0604020202020204" pitchFamily="34" charset="0"/>
                <a:cs typeface="Arial" panose="020B0604020202020204" pitchFamily="34" charset="0"/>
              </a:rPr>
              <a:t>Data collection </a:t>
            </a: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pic>
        <p:nvPicPr>
          <p:cNvPr id="1026" name="Picture 2" descr="The research onion (Saunders et al., 2012) | Download Scientific Diagram">
            <a:extLst>
              <a:ext uri="{FF2B5EF4-FFF2-40B4-BE49-F238E27FC236}">
                <a16:creationId xmlns:a16="http://schemas.microsoft.com/office/drawing/2014/main" id="{1C8B413F-97EA-4A8F-4CFE-053ABAF66C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417638"/>
            <a:ext cx="4834629" cy="3628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0188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nchor="ctr">
            <a:normAutofit/>
          </a:bodyPr>
          <a:lstStyle/>
          <a:p>
            <a:r>
              <a:rPr lang="en-GB" b="1"/>
              <a:t>Activity</a:t>
            </a:r>
          </a:p>
        </p:txBody>
      </p:sp>
      <p:sp>
        <p:nvSpPr>
          <p:cNvPr id="6" name="Rectangle 1027"/>
          <p:cNvSpPr txBox="1">
            <a:spLocks noChangeArrowheads="1"/>
          </p:cNvSpPr>
          <p:nvPr/>
        </p:nvSpPr>
        <p:spPr>
          <a:xfrm>
            <a:off x="609600" y="1600201"/>
            <a:ext cx="5391150" cy="391703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altLang="en-US" kern="1200"/>
              <a:t>In groups, research Positivism, Interpretivism and Constructivism/Pragmatism in relation to completing research. </a:t>
            </a:r>
          </a:p>
          <a:p>
            <a:endParaRPr lang="en-US" altLang="en-US" kern="1200"/>
          </a:p>
          <a:p>
            <a:endParaRPr lang="en-US" altLang="en-US" kern="1200"/>
          </a:p>
          <a:p>
            <a:endParaRPr lang="en-US" altLang="en-US" kern="1200"/>
          </a:p>
        </p:txBody>
      </p:sp>
      <p:pic>
        <p:nvPicPr>
          <p:cNvPr id="7" name="Graphic 6">
            <a:extLst>
              <a:ext uri="{FF2B5EF4-FFF2-40B4-BE49-F238E27FC236}">
                <a16:creationId xmlns:a16="http://schemas.microsoft.com/office/drawing/2014/main" id="{EEE84C8C-4715-5705-F9FF-84F583052F0D}"/>
              </a:ext>
            </a:extLst>
          </p:cNvPr>
          <p:cNvPicPr>
            <a:picLocks noChangeAspect="1"/>
          </p:cNvPicPr>
          <p:nvPr/>
        </p:nvPicPr>
        <p:blipFill>
          <a:blip r:embed="rId3">
            <a:extLst>
              <a:ext uri="{96DAC541-7B7A-43D3-8B79-37D633B846F1}">
                <asvg:svgBlip xmlns:asvg="http://schemas.microsoft.com/office/drawing/2016/SVG/main" r:embed="rId4"/>
              </a:ext>
              <a:ext uri="{837473B0-CC2E-450A-ABE3-18F120FF3D39}">
                <a1611:picAttrSrcUrl xmlns:a1611="http://schemas.microsoft.com/office/drawing/2016/11/main" r:id="rId5"/>
              </a:ext>
            </a:extLst>
          </a:blip>
          <a:stretch>
            <a:fillRect/>
          </a:stretch>
        </p:blipFill>
        <p:spPr>
          <a:xfrm>
            <a:off x="6294689" y="410199"/>
            <a:ext cx="4854011" cy="4854011"/>
          </a:xfrm>
          <a:prstGeom prst="rect">
            <a:avLst/>
          </a:prstGeom>
        </p:spPr>
      </p:pic>
    </p:spTree>
    <p:extLst>
      <p:ext uri="{BB962C8B-B14F-4D97-AF65-F5344CB8AC3E}">
        <p14:creationId xmlns:p14="http://schemas.microsoft.com/office/powerpoint/2010/main" val="4738643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Inductive Vs Deductive</a:t>
            </a:r>
          </a:p>
        </p:txBody>
      </p:sp>
      <p:sp>
        <p:nvSpPr>
          <p:cNvPr id="6" name="Rectangle 1027"/>
          <p:cNvSpPr txBox="1">
            <a:spLocks noChangeArrowheads="1"/>
          </p:cNvSpPr>
          <p:nvPr/>
        </p:nvSpPr>
        <p:spPr>
          <a:xfrm>
            <a:off x="515833" y="1368217"/>
            <a:ext cx="10119341"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6DEFBA2E-24A0-6A17-E45C-5098DEC3A1CF}"/>
              </a:ext>
            </a:extLst>
          </p:cNvPr>
          <p:cNvPicPr>
            <a:picLocks noChangeAspect="1"/>
          </p:cNvPicPr>
          <p:nvPr/>
        </p:nvPicPr>
        <p:blipFill>
          <a:blip r:embed="rId3"/>
          <a:stretch>
            <a:fillRect/>
          </a:stretch>
        </p:blipFill>
        <p:spPr>
          <a:xfrm>
            <a:off x="3924300" y="1390650"/>
            <a:ext cx="4343400" cy="4076700"/>
          </a:xfrm>
          <a:prstGeom prst="rect">
            <a:avLst/>
          </a:prstGeom>
        </p:spPr>
      </p:pic>
    </p:spTree>
    <p:extLst>
      <p:ext uri="{BB962C8B-B14F-4D97-AF65-F5344CB8AC3E}">
        <p14:creationId xmlns:p14="http://schemas.microsoft.com/office/powerpoint/2010/main" val="36084218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Primary and Secondary data</a:t>
            </a:r>
          </a:p>
        </p:txBody>
      </p:sp>
      <p:sp>
        <p:nvSpPr>
          <p:cNvPr id="6" name="Rectangle 1027"/>
          <p:cNvSpPr txBox="1">
            <a:spLocks noChangeArrowheads="1"/>
          </p:cNvSpPr>
          <p:nvPr/>
        </p:nvSpPr>
        <p:spPr>
          <a:xfrm>
            <a:off x="515833" y="1368217"/>
            <a:ext cx="10119341"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3CA9FACE-D706-B170-81B6-CED7A00D3402}"/>
              </a:ext>
            </a:extLst>
          </p:cNvPr>
          <p:cNvSpPr txBox="1"/>
          <p:nvPr/>
        </p:nvSpPr>
        <p:spPr>
          <a:xfrm>
            <a:off x="1055077" y="1344144"/>
            <a:ext cx="9214338" cy="3054682"/>
          </a:xfrm>
          <a:prstGeom prst="rect">
            <a:avLst/>
          </a:prstGeom>
          <a:noFill/>
        </p:spPr>
        <p:txBody>
          <a:bodyPr wrap="square">
            <a:spAutoFit/>
          </a:bodyPr>
          <a:lstStyle/>
          <a:p>
            <a:pPr marL="0" indent="0">
              <a:spcBef>
                <a:spcPts val="281"/>
              </a:spcBef>
              <a:buClr>
                <a:srgbClr val="000000"/>
              </a:buClr>
              <a:buNone/>
            </a:pPr>
            <a:r>
              <a:rPr lang="en-US" altLang="en-US" b="1" dirty="0">
                <a:latin typeface="Arial" pitchFamily="34" charset="0"/>
                <a:ea typeface="Helvetica" charset="0"/>
                <a:cs typeface="Arial" pitchFamily="34" charset="0"/>
                <a:sym typeface="Helvetica" charset="0"/>
              </a:rPr>
              <a:t>Primary: </a:t>
            </a:r>
            <a:r>
              <a:rPr lang="en-US" altLang="en-US" dirty="0">
                <a:latin typeface="Arial" pitchFamily="34" charset="0"/>
                <a:ea typeface="Helvetica" charset="0"/>
                <a:cs typeface="Arial" pitchFamily="34" charset="0"/>
                <a:sym typeface="Helvetica" charset="0"/>
              </a:rPr>
              <a:t>collected first-hand for the study in which it will be used (e.g. questionnaires, observation, focus groups, interviews, brainstorms)</a:t>
            </a:r>
          </a:p>
          <a:p>
            <a:pPr marL="0" indent="0">
              <a:spcBef>
                <a:spcPts val="281"/>
              </a:spcBef>
              <a:buClr>
                <a:srgbClr val="000000"/>
              </a:buClr>
              <a:buNone/>
            </a:pPr>
            <a:r>
              <a:rPr lang="en-GB" dirty="0"/>
              <a:t>This is the information that you collect by doing  your own research. It is not data you analyse from pre-collected information e.g. a company survey.</a:t>
            </a:r>
            <a:endParaRPr lang="en-US" altLang="en-US" b="1" dirty="0">
              <a:latin typeface="Arial" pitchFamily="34" charset="0"/>
              <a:ea typeface="Helvetica" charset="0"/>
              <a:cs typeface="Arial" pitchFamily="34" charset="0"/>
              <a:sym typeface="Helvetica" charset="0"/>
            </a:endParaRPr>
          </a:p>
          <a:p>
            <a:pPr marL="0" indent="0">
              <a:spcBef>
                <a:spcPts val="281"/>
              </a:spcBef>
              <a:buClr>
                <a:srgbClr val="000000"/>
              </a:buClr>
              <a:buNone/>
            </a:pPr>
            <a:endParaRPr lang="en-US" altLang="en-US" b="1" dirty="0">
              <a:latin typeface="Arial" pitchFamily="34" charset="0"/>
              <a:ea typeface="Helvetica" charset="0"/>
              <a:cs typeface="Arial" pitchFamily="34" charset="0"/>
              <a:sym typeface="Helvetica" charset="0"/>
            </a:endParaRPr>
          </a:p>
          <a:p>
            <a:pPr marL="0" indent="0">
              <a:spcBef>
                <a:spcPts val="281"/>
              </a:spcBef>
              <a:buClr>
                <a:srgbClr val="000000"/>
              </a:buClr>
              <a:buNone/>
            </a:pPr>
            <a:endParaRPr lang="en-US" altLang="en-US" b="1" dirty="0">
              <a:latin typeface="Arial" pitchFamily="34" charset="0"/>
              <a:ea typeface="Helvetica" charset="0"/>
              <a:cs typeface="Arial" pitchFamily="34" charset="0"/>
              <a:sym typeface="Helvetica" charset="0"/>
            </a:endParaRPr>
          </a:p>
          <a:p>
            <a:pPr marL="0" indent="0">
              <a:spcBef>
                <a:spcPts val="281"/>
              </a:spcBef>
              <a:buClr>
                <a:srgbClr val="000000"/>
              </a:buClr>
              <a:buNone/>
            </a:pPr>
            <a:r>
              <a:rPr lang="en-US" altLang="en-US" b="1" dirty="0">
                <a:latin typeface="Arial" pitchFamily="34" charset="0"/>
                <a:ea typeface="Helvetica" charset="0"/>
                <a:cs typeface="Arial" pitchFamily="34" charset="0"/>
                <a:sym typeface="Helvetica" charset="0"/>
              </a:rPr>
              <a:t>Secondary: </a:t>
            </a:r>
            <a:r>
              <a:rPr lang="en-US" altLang="en-US" dirty="0">
                <a:latin typeface="Arial" pitchFamily="34" charset="0"/>
                <a:ea typeface="Helvetica" charset="0"/>
                <a:cs typeface="Arial" pitchFamily="34" charset="0"/>
                <a:sym typeface="Helvetica" charset="0"/>
              </a:rPr>
              <a:t>already published sources from other studies to draw a conclusion </a:t>
            </a:r>
          </a:p>
          <a:p>
            <a:pPr marL="0" indent="0">
              <a:spcBef>
                <a:spcPts val="281"/>
              </a:spcBef>
              <a:buClr>
                <a:srgbClr val="000000"/>
              </a:buClr>
              <a:buNone/>
            </a:pPr>
            <a:r>
              <a:rPr lang="en-US" altLang="en-US" dirty="0">
                <a:latin typeface="Arial" pitchFamily="34" charset="0"/>
                <a:ea typeface="Helvetica" charset="0"/>
                <a:cs typeface="Arial" pitchFamily="34" charset="0"/>
                <a:sym typeface="Helvetica" charset="0"/>
              </a:rPr>
              <a:t>(e.g. academic journals, online databases, industry reports, the Internet , governmental reports, market research, studies, podcasts, website articles). Can also be raw data from your </a:t>
            </a:r>
            <a:r>
              <a:rPr lang="en-US" altLang="en-US" dirty="0" err="1">
                <a:latin typeface="Arial" pitchFamily="34" charset="0"/>
                <a:ea typeface="Helvetica" charset="0"/>
                <a:cs typeface="Arial" pitchFamily="34" charset="0"/>
                <a:sym typeface="Helvetica" charset="0"/>
              </a:rPr>
              <a:t>organisation</a:t>
            </a:r>
            <a:r>
              <a:rPr lang="en-US" altLang="en-US" dirty="0">
                <a:latin typeface="Arial" pitchFamily="34" charset="0"/>
                <a:ea typeface="Helvetica" charset="0"/>
                <a:cs typeface="Arial" pitchFamily="34" charset="0"/>
                <a:sym typeface="Helvetica" charset="0"/>
              </a:rPr>
              <a:t> such as absence data</a:t>
            </a:r>
            <a:endParaRPr lang="en-US" altLang="en-US" dirty="0">
              <a:latin typeface="Arial" pitchFamily="34" charset="0"/>
              <a:ea typeface="Helvetica" charset="0"/>
              <a:cs typeface="Arial" pitchFamily="34" charset="0"/>
              <a:sym typeface="Arial" pitchFamily="34" charset="0"/>
            </a:endParaRPr>
          </a:p>
        </p:txBody>
      </p:sp>
    </p:spTree>
    <p:extLst>
      <p:ext uri="{BB962C8B-B14F-4D97-AF65-F5344CB8AC3E}">
        <p14:creationId xmlns:p14="http://schemas.microsoft.com/office/powerpoint/2010/main" val="1460581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Commonly used methods</a:t>
            </a:r>
          </a:p>
        </p:txBody>
      </p:sp>
      <p:sp>
        <p:nvSpPr>
          <p:cNvPr id="6" name="Rectangle 1027"/>
          <p:cNvSpPr txBox="1">
            <a:spLocks noChangeArrowheads="1"/>
          </p:cNvSpPr>
          <p:nvPr/>
        </p:nvSpPr>
        <p:spPr>
          <a:xfrm>
            <a:off x="515833" y="1368217"/>
            <a:ext cx="10119341"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C06C88D3-3D1B-6E0A-CAC6-83C675B84252}"/>
              </a:ext>
            </a:extLst>
          </p:cNvPr>
          <p:cNvSpPr txBox="1"/>
          <p:nvPr/>
        </p:nvSpPr>
        <p:spPr>
          <a:xfrm>
            <a:off x="2321169" y="1417638"/>
            <a:ext cx="6826347" cy="2585323"/>
          </a:xfrm>
          <a:prstGeom prst="rect">
            <a:avLst/>
          </a:prstGeom>
          <a:noFill/>
        </p:spPr>
        <p:txBody>
          <a:bodyPr wrap="square">
            <a:spAutoFit/>
          </a:bodyPr>
          <a:lstStyle/>
          <a:p>
            <a:pPr marL="457200" indent="-457200">
              <a:lnSpc>
                <a:spcPct val="90000"/>
              </a:lnSpc>
              <a:spcBef>
                <a:spcPts val="0"/>
              </a:spcBef>
              <a:buFont typeface="Wingdings,Sans-Serif"/>
              <a:buChar char="§"/>
            </a:pPr>
            <a:r>
              <a:rPr lang="en-GB" sz="1800" dirty="0">
                <a:ea typeface="+mn-lt"/>
                <a:cs typeface="+mn-lt"/>
              </a:rPr>
              <a:t>Questionnaires, surveys</a:t>
            </a:r>
            <a:endParaRPr lang="en-GB" sz="1800" dirty="0">
              <a:ln>
                <a:solidFill>
                  <a:srgbClr val="000000">
                    <a:lumMod val="75000"/>
                    <a:lumOff val="25000"/>
                    <a:alpha val="10000"/>
                  </a:srgbClr>
                </a:solidFill>
              </a:ln>
              <a:effectLst>
                <a:outerShdw blurRad="9525" dist="25400" dir="14640000" algn="tl" rotWithShape="0">
                  <a:srgbClr val="000000">
                    <a:alpha val="30000"/>
                  </a:srgbClr>
                </a:outerShdw>
              </a:effectLst>
              <a:ea typeface="+mn-lt"/>
              <a:cs typeface="+mn-lt"/>
            </a:endParaRPr>
          </a:p>
          <a:p>
            <a:pPr marL="457200" indent="-457200">
              <a:lnSpc>
                <a:spcPct val="90000"/>
              </a:lnSpc>
              <a:spcBef>
                <a:spcPts val="0"/>
              </a:spcBef>
              <a:buFont typeface="Wingdings,Sans-Serif"/>
              <a:buChar char="§"/>
            </a:pPr>
            <a:r>
              <a:rPr lang="en-GB" sz="1800" dirty="0">
                <a:ea typeface="+mn-lt"/>
                <a:cs typeface="+mn-lt"/>
              </a:rPr>
              <a:t>Interviews</a:t>
            </a:r>
            <a:endParaRPr lang="en-GB" sz="1800" dirty="0">
              <a:ln>
                <a:solidFill>
                  <a:srgbClr val="000000">
                    <a:lumMod val="75000"/>
                    <a:lumOff val="25000"/>
                    <a:alpha val="10000"/>
                  </a:srgbClr>
                </a:solidFill>
              </a:ln>
              <a:effectLst>
                <a:outerShdw blurRad="9525" dist="25400" dir="14640000" algn="tl" rotWithShape="0">
                  <a:srgbClr val="000000">
                    <a:alpha val="30000"/>
                  </a:srgbClr>
                </a:outerShdw>
              </a:effectLst>
              <a:ea typeface="+mn-lt"/>
              <a:cs typeface="+mn-lt"/>
            </a:endParaRPr>
          </a:p>
          <a:p>
            <a:pPr marL="457200" indent="-457200">
              <a:lnSpc>
                <a:spcPct val="90000"/>
              </a:lnSpc>
              <a:spcBef>
                <a:spcPts val="0"/>
              </a:spcBef>
              <a:buFont typeface="Wingdings,Sans-Serif"/>
              <a:buChar char="§"/>
            </a:pPr>
            <a:r>
              <a:rPr lang="en-GB" sz="1800" dirty="0">
                <a:ea typeface="+mn-lt"/>
                <a:cs typeface="+mn-lt"/>
              </a:rPr>
              <a:t>Documentation review</a:t>
            </a:r>
            <a:endParaRPr lang="en-GB" sz="1800" dirty="0">
              <a:ln>
                <a:solidFill>
                  <a:srgbClr val="000000">
                    <a:lumMod val="75000"/>
                    <a:lumOff val="25000"/>
                    <a:alpha val="10000"/>
                  </a:srgbClr>
                </a:solidFill>
              </a:ln>
              <a:effectLst>
                <a:outerShdw blurRad="9525" dist="25400" dir="14640000" algn="tl" rotWithShape="0">
                  <a:srgbClr val="000000">
                    <a:alpha val="30000"/>
                  </a:srgbClr>
                </a:outerShdw>
              </a:effectLst>
              <a:ea typeface="+mn-lt"/>
              <a:cs typeface="+mn-lt"/>
            </a:endParaRPr>
          </a:p>
          <a:p>
            <a:pPr marL="457200" indent="-457200">
              <a:lnSpc>
                <a:spcPct val="90000"/>
              </a:lnSpc>
              <a:spcBef>
                <a:spcPts val="0"/>
              </a:spcBef>
              <a:buFont typeface="Wingdings,Sans-Serif"/>
              <a:buChar char="§"/>
            </a:pPr>
            <a:r>
              <a:rPr lang="en-GB" sz="1800" dirty="0">
                <a:ea typeface="+mn-lt"/>
                <a:cs typeface="+mn-lt"/>
              </a:rPr>
              <a:t>Observation</a:t>
            </a:r>
            <a:endParaRPr lang="en-GB" sz="1800" dirty="0">
              <a:ln>
                <a:solidFill>
                  <a:srgbClr val="000000">
                    <a:lumMod val="75000"/>
                    <a:lumOff val="25000"/>
                    <a:alpha val="10000"/>
                  </a:srgbClr>
                </a:solidFill>
              </a:ln>
              <a:effectLst>
                <a:outerShdw blurRad="9525" dist="25400" dir="14640000" algn="tl" rotWithShape="0">
                  <a:srgbClr val="000000">
                    <a:alpha val="30000"/>
                  </a:srgbClr>
                </a:outerShdw>
              </a:effectLst>
              <a:ea typeface="+mn-lt"/>
              <a:cs typeface="+mn-lt"/>
            </a:endParaRPr>
          </a:p>
          <a:p>
            <a:pPr marL="457200" indent="-457200">
              <a:lnSpc>
                <a:spcPct val="90000"/>
              </a:lnSpc>
              <a:spcBef>
                <a:spcPts val="0"/>
              </a:spcBef>
              <a:buFont typeface="Wingdings,Sans-Serif"/>
              <a:buChar char="§"/>
            </a:pPr>
            <a:r>
              <a:rPr lang="en-GB" sz="1800" dirty="0">
                <a:ea typeface="+mn-lt"/>
                <a:cs typeface="+mn-lt"/>
              </a:rPr>
              <a:t>Focus Groups</a:t>
            </a:r>
            <a:endParaRPr lang="en-GB" sz="1800" dirty="0">
              <a:ln>
                <a:solidFill>
                  <a:srgbClr val="000000">
                    <a:lumMod val="75000"/>
                    <a:lumOff val="25000"/>
                    <a:alpha val="10000"/>
                  </a:srgbClr>
                </a:solidFill>
              </a:ln>
              <a:effectLst>
                <a:outerShdw blurRad="9525" dist="25400" dir="14640000" algn="tl" rotWithShape="0">
                  <a:srgbClr val="000000">
                    <a:alpha val="30000"/>
                  </a:srgbClr>
                </a:outerShdw>
              </a:effectLst>
              <a:ea typeface="+mn-lt"/>
              <a:cs typeface="+mn-lt"/>
            </a:endParaRPr>
          </a:p>
          <a:p>
            <a:pPr marL="0" indent="0">
              <a:lnSpc>
                <a:spcPct val="90000"/>
              </a:lnSpc>
              <a:buNone/>
            </a:pPr>
            <a:endParaRPr lang="en-GB" sz="1800" dirty="0"/>
          </a:p>
          <a:p>
            <a:pPr marL="0" indent="0">
              <a:lnSpc>
                <a:spcPct val="90000"/>
              </a:lnSpc>
              <a:buNone/>
            </a:pPr>
            <a:r>
              <a:rPr lang="en-GB" sz="1800" dirty="0">
                <a:ln>
                  <a:solidFill>
                    <a:srgbClr val="000000">
                      <a:lumMod val="75000"/>
                      <a:lumOff val="25000"/>
                      <a:alpha val="10000"/>
                    </a:srgbClr>
                  </a:solidFill>
                </a:ln>
                <a:effectLst>
                  <a:outerShdw blurRad="9525" dist="25400" dir="14640000" algn="tl" rotWithShape="0">
                    <a:srgbClr val="000000">
                      <a:alpha val="30000"/>
                    </a:srgbClr>
                  </a:outerShdw>
                </a:effectLst>
                <a:ea typeface="+mn-lt"/>
                <a:cs typeface="+mn-lt"/>
              </a:rPr>
              <a:t>Tip:  </a:t>
            </a:r>
            <a:r>
              <a:rPr lang="en-GB" sz="1800" i="1" dirty="0">
                <a:ln>
                  <a:solidFill>
                    <a:srgbClr val="000000">
                      <a:lumMod val="75000"/>
                      <a:lumOff val="25000"/>
                      <a:alpha val="10000"/>
                    </a:srgbClr>
                  </a:solidFill>
                </a:ln>
                <a:effectLst>
                  <a:outerShdw blurRad="9525" dist="25400" dir="14640000" algn="tl" rotWithShape="0">
                    <a:srgbClr val="000000">
                      <a:alpha val="30000"/>
                    </a:srgbClr>
                  </a:outerShdw>
                </a:effectLst>
                <a:ea typeface="+mn-lt"/>
                <a:cs typeface="+mn-lt"/>
              </a:rPr>
              <a:t>You will need to justify your selection, so write up the advantages and disadvantages of different research methods, why you decided on the method you chose </a:t>
            </a:r>
            <a:r>
              <a:rPr lang="en-GB" sz="1800" b="1" i="1" dirty="0">
                <a:ln>
                  <a:solidFill>
                    <a:srgbClr val="000000">
                      <a:lumMod val="75000"/>
                      <a:lumOff val="25000"/>
                      <a:alpha val="10000"/>
                    </a:srgbClr>
                  </a:solidFill>
                </a:ln>
                <a:effectLst>
                  <a:outerShdw blurRad="9525" dist="25400" dir="14640000" algn="tl" rotWithShape="0">
                    <a:srgbClr val="000000">
                      <a:alpha val="30000"/>
                    </a:srgbClr>
                  </a:outerShdw>
                </a:effectLst>
                <a:ea typeface="+mn-lt"/>
                <a:cs typeface="+mn-lt"/>
              </a:rPr>
              <a:t>and </a:t>
            </a:r>
            <a:r>
              <a:rPr lang="en-GB" sz="1800" i="1" dirty="0">
                <a:ln>
                  <a:solidFill>
                    <a:srgbClr val="000000">
                      <a:lumMod val="75000"/>
                      <a:lumOff val="25000"/>
                      <a:alpha val="10000"/>
                    </a:srgbClr>
                  </a:solidFill>
                </a:ln>
                <a:effectLst>
                  <a:outerShdw blurRad="9525" dist="25400" dir="14640000" algn="tl" rotWithShape="0">
                    <a:srgbClr val="000000">
                      <a:alpha val="30000"/>
                    </a:srgbClr>
                  </a:outerShdw>
                </a:effectLst>
                <a:ea typeface="+mn-lt"/>
                <a:cs typeface="+mn-lt"/>
              </a:rPr>
              <a:t>why you didn’t choose the other possible methods.</a:t>
            </a:r>
            <a:endParaRPr lang="en-GB" sz="1800" dirty="0"/>
          </a:p>
        </p:txBody>
      </p:sp>
    </p:spTree>
    <p:extLst>
      <p:ext uri="{BB962C8B-B14F-4D97-AF65-F5344CB8AC3E}">
        <p14:creationId xmlns:p14="http://schemas.microsoft.com/office/powerpoint/2010/main" val="32826150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Interview Design Process</a:t>
            </a:r>
          </a:p>
        </p:txBody>
      </p:sp>
      <p:sp>
        <p:nvSpPr>
          <p:cNvPr id="6" name="Rectangle 1027"/>
          <p:cNvSpPr txBox="1">
            <a:spLocks noChangeArrowheads="1"/>
          </p:cNvSpPr>
          <p:nvPr/>
        </p:nvSpPr>
        <p:spPr>
          <a:xfrm>
            <a:off x="515833" y="1368217"/>
            <a:ext cx="10119341"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C06C88D3-3D1B-6E0A-CAC6-83C675B84252}"/>
              </a:ext>
            </a:extLst>
          </p:cNvPr>
          <p:cNvSpPr txBox="1"/>
          <p:nvPr/>
        </p:nvSpPr>
        <p:spPr>
          <a:xfrm>
            <a:off x="2321169" y="1417638"/>
            <a:ext cx="6826347" cy="1837426"/>
          </a:xfrm>
          <a:prstGeom prst="rect">
            <a:avLst/>
          </a:prstGeom>
          <a:noFill/>
        </p:spPr>
        <p:txBody>
          <a:bodyPr wrap="square">
            <a:spAutoFit/>
          </a:bodyPr>
          <a:lstStyle/>
          <a:p>
            <a:pPr marL="457200" indent="-457200">
              <a:lnSpc>
                <a:spcPct val="90000"/>
              </a:lnSpc>
              <a:spcBef>
                <a:spcPts val="0"/>
              </a:spcBef>
              <a:buFont typeface="Wingdings,Sans-Serif"/>
              <a:buChar char="§"/>
            </a:pPr>
            <a:r>
              <a:rPr lang="en-GB" sz="1800" dirty="0">
                <a:ea typeface="+mn-lt"/>
                <a:cs typeface="+mn-lt"/>
              </a:rPr>
              <a:t>Structured or Semi-Structured</a:t>
            </a:r>
          </a:p>
          <a:p>
            <a:pPr marL="457200" indent="-457200">
              <a:lnSpc>
                <a:spcPct val="90000"/>
              </a:lnSpc>
              <a:spcBef>
                <a:spcPts val="0"/>
              </a:spcBef>
              <a:buFont typeface="Wingdings,Sans-Serif"/>
              <a:buChar char="§"/>
            </a:pPr>
            <a:r>
              <a:rPr lang="en-GB" dirty="0">
                <a:ea typeface="+mn-lt"/>
                <a:cs typeface="+mn-lt"/>
              </a:rPr>
              <a:t>What type of questions will you use? Open, closed, probing etc.</a:t>
            </a:r>
            <a:endParaRPr lang="en-GB" sz="1800" dirty="0">
              <a:ea typeface="+mn-lt"/>
              <a:cs typeface="+mn-lt"/>
            </a:endParaRPr>
          </a:p>
          <a:p>
            <a:pPr marL="457200" indent="-457200">
              <a:lnSpc>
                <a:spcPct val="90000"/>
              </a:lnSpc>
              <a:spcBef>
                <a:spcPts val="0"/>
              </a:spcBef>
              <a:buFont typeface="Wingdings,Sans-Serif"/>
              <a:buChar char="§"/>
            </a:pPr>
            <a:r>
              <a:rPr lang="en-GB" dirty="0">
                <a:ea typeface="+mn-lt"/>
                <a:cs typeface="+mn-lt"/>
              </a:rPr>
              <a:t>How will interviews be recorded?</a:t>
            </a:r>
          </a:p>
          <a:p>
            <a:pPr marL="457200" indent="-457200">
              <a:lnSpc>
                <a:spcPct val="90000"/>
              </a:lnSpc>
              <a:spcBef>
                <a:spcPts val="0"/>
              </a:spcBef>
              <a:buFont typeface="Wingdings,Sans-Serif"/>
              <a:buChar char="§"/>
            </a:pPr>
            <a:r>
              <a:rPr lang="en-GB" dirty="0">
                <a:ea typeface="+mn-lt"/>
                <a:cs typeface="+mn-lt"/>
              </a:rPr>
              <a:t>How will you ensure anonymity?</a:t>
            </a:r>
          </a:p>
          <a:p>
            <a:pPr>
              <a:lnSpc>
                <a:spcPct val="90000"/>
              </a:lnSpc>
              <a:spcBef>
                <a:spcPts val="0"/>
              </a:spcBef>
            </a:pPr>
            <a:endParaRPr lang="en-GB" sz="1800" dirty="0">
              <a:ea typeface="+mn-lt"/>
              <a:cs typeface="+mn-lt"/>
            </a:endParaRPr>
          </a:p>
          <a:p>
            <a:pPr marL="457200" indent="-457200">
              <a:lnSpc>
                <a:spcPct val="90000"/>
              </a:lnSpc>
              <a:spcBef>
                <a:spcPts val="0"/>
              </a:spcBef>
              <a:buFont typeface="Wingdings,Sans-Serif"/>
              <a:buChar char="§"/>
            </a:pPr>
            <a:endParaRPr lang="en-GB" sz="1800" dirty="0"/>
          </a:p>
        </p:txBody>
      </p:sp>
      <p:pic>
        <p:nvPicPr>
          <p:cNvPr id="2050" name="Picture 2" descr="Top HireVue Interview Questions for Freshers">
            <a:extLst>
              <a:ext uri="{FF2B5EF4-FFF2-40B4-BE49-F238E27FC236}">
                <a16:creationId xmlns:a16="http://schemas.microsoft.com/office/drawing/2014/main" id="{5AEA2D9F-124F-F84D-32A2-5C94363F96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5788" y="2158939"/>
            <a:ext cx="5296612" cy="3281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04939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Questionnaire Design Process</a:t>
            </a:r>
          </a:p>
        </p:txBody>
      </p:sp>
      <p:sp>
        <p:nvSpPr>
          <p:cNvPr id="6" name="Rectangle 1027"/>
          <p:cNvSpPr txBox="1">
            <a:spLocks noChangeArrowheads="1"/>
          </p:cNvSpPr>
          <p:nvPr/>
        </p:nvSpPr>
        <p:spPr>
          <a:xfrm>
            <a:off x="515833" y="1368217"/>
            <a:ext cx="10119341"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BAC241E6-7599-B367-57D9-E6E04610EC4F}"/>
              </a:ext>
            </a:extLst>
          </p:cNvPr>
          <p:cNvSpPr txBox="1"/>
          <p:nvPr/>
        </p:nvSpPr>
        <p:spPr>
          <a:xfrm>
            <a:off x="3046828" y="1572291"/>
            <a:ext cx="6098344" cy="2862322"/>
          </a:xfrm>
          <a:prstGeom prst="rect">
            <a:avLst/>
          </a:prstGeom>
          <a:noFill/>
        </p:spPr>
        <p:txBody>
          <a:bodyPr wrap="square">
            <a:spAutoFit/>
          </a:bodyPr>
          <a:lstStyle/>
          <a:p>
            <a:pPr marL="533400" indent="-533400">
              <a:spcBef>
                <a:spcPct val="50000"/>
              </a:spcBef>
              <a:buFontTx/>
              <a:buAutoNum type="arabicPeriod"/>
            </a:pPr>
            <a:r>
              <a:rPr lang="en-US" altLang="en-US" sz="1800" dirty="0"/>
              <a:t>Questionnaire objectives</a:t>
            </a:r>
          </a:p>
          <a:p>
            <a:pPr marL="533400" indent="-533400">
              <a:spcBef>
                <a:spcPct val="50000"/>
              </a:spcBef>
              <a:buFontTx/>
              <a:buAutoNum type="arabicPeriod"/>
            </a:pPr>
            <a:r>
              <a:rPr lang="en-US" altLang="en-US" sz="1800" dirty="0"/>
              <a:t>Data collection method (in person, by post, online)</a:t>
            </a:r>
          </a:p>
          <a:p>
            <a:pPr marL="533400" indent="-533400">
              <a:spcBef>
                <a:spcPct val="50000"/>
              </a:spcBef>
              <a:buFontTx/>
              <a:buAutoNum type="arabicPeriod"/>
            </a:pPr>
            <a:r>
              <a:rPr lang="en-US" altLang="en-US" sz="1800" dirty="0"/>
              <a:t>Question response format and question wording</a:t>
            </a:r>
          </a:p>
          <a:p>
            <a:pPr marL="533400" indent="-533400">
              <a:spcBef>
                <a:spcPct val="50000"/>
              </a:spcBef>
              <a:buFontTx/>
              <a:buAutoNum type="arabicPeriod"/>
            </a:pPr>
            <a:r>
              <a:rPr lang="en-US" altLang="en-US" sz="1800" dirty="0"/>
              <a:t>Questionnaire flow and layout (satisficing)</a:t>
            </a:r>
          </a:p>
          <a:p>
            <a:pPr marL="533400" indent="-533400">
              <a:spcBef>
                <a:spcPct val="50000"/>
              </a:spcBef>
              <a:buFontTx/>
              <a:buAutoNum type="arabicPeriod"/>
            </a:pPr>
            <a:r>
              <a:rPr lang="en-US" altLang="en-US" sz="1800" dirty="0"/>
              <a:t>Reliability and validity</a:t>
            </a:r>
            <a:endParaRPr lang="en-US" dirty="0"/>
          </a:p>
          <a:p>
            <a:pPr marL="533400" indent="-533400">
              <a:spcBef>
                <a:spcPct val="50000"/>
              </a:spcBef>
              <a:buFontTx/>
              <a:buAutoNum type="arabicPeriod"/>
            </a:pPr>
            <a:r>
              <a:rPr lang="en-US" altLang="en-US" sz="1800" dirty="0"/>
              <a:t>Testing &amp; revision</a:t>
            </a:r>
          </a:p>
          <a:p>
            <a:pPr marL="533400" indent="-533400">
              <a:spcBef>
                <a:spcPct val="50000"/>
              </a:spcBef>
              <a:buFontTx/>
              <a:buAutoNum type="arabicPeriod"/>
            </a:pPr>
            <a:r>
              <a:rPr lang="en-US" altLang="en-US" sz="1800" dirty="0" err="1"/>
              <a:t>Finalisation</a:t>
            </a:r>
            <a:r>
              <a:rPr lang="en-US" altLang="en-US" sz="1800" dirty="0"/>
              <a:t> &amp; implementation</a:t>
            </a:r>
          </a:p>
        </p:txBody>
      </p:sp>
    </p:spTree>
    <p:extLst>
      <p:ext uri="{BB962C8B-B14F-4D97-AF65-F5344CB8AC3E}">
        <p14:creationId xmlns:p14="http://schemas.microsoft.com/office/powerpoint/2010/main" val="7132163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Important to note</a:t>
            </a:r>
          </a:p>
        </p:txBody>
      </p:sp>
      <p:sp>
        <p:nvSpPr>
          <p:cNvPr id="6" name="Rectangle 1027"/>
          <p:cNvSpPr txBox="1">
            <a:spLocks noChangeArrowheads="1"/>
          </p:cNvSpPr>
          <p:nvPr/>
        </p:nvSpPr>
        <p:spPr>
          <a:xfrm>
            <a:off x="515833" y="1368217"/>
            <a:ext cx="10119341"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BAC241E6-7599-B367-57D9-E6E04610EC4F}"/>
              </a:ext>
            </a:extLst>
          </p:cNvPr>
          <p:cNvSpPr txBox="1"/>
          <p:nvPr/>
        </p:nvSpPr>
        <p:spPr>
          <a:xfrm>
            <a:off x="1486968" y="1572291"/>
            <a:ext cx="7931669" cy="3111621"/>
          </a:xfrm>
          <a:prstGeom prst="rect">
            <a:avLst/>
          </a:prstGeom>
          <a:noFill/>
        </p:spPr>
        <p:txBody>
          <a:bodyPr wrap="square">
            <a:spAutoFit/>
          </a:bodyPr>
          <a:lstStyle/>
          <a:p>
            <a:pPr indent="-305435">
              <a:lnSpc>
                <a:spcPct val="90000"/>
              </a:lnSpc>
              <a:spcBef>
                <a:spcPct val="50000"/>
              </a:spcBef>
              <a:defRPr/>
            </a:pPr>
            <a:r>
              <a:rPr lang="en-US" sz="1800" dirty="0"/>
              <a:t>Are the response options clear and complete?</a:t>
            </a:r>
            <a:endParaRPr lang="en-GB" sz="1800" dirty="0">
              <a:ln>
                <a:solidFill>
                  <a:srgbClr val="000000">
                    <a:lumMod val="75000"/>
                    <a:lumOff val="25000"/>
                    <a:alpha val="10000"/>
                  </a:srgbClr>
                </a:solidFill>
              </a:ln>
              <a:effectLst>
                <a:outerShdw blurRad="9525" dist="25400" dir="14640000" algn="tl" rotWithShape="0">
                  <a:srgbClr val="000000">
                    <a:alpha val="30000"/>
                  </a:srgbClr>
                </a:outerShdw>
              </a:effectLst>
            </a:endParaRPr>
          </a:p>
          <a:p>
            <a:pPr indent="-305435">
              <a:lnSpc>
                <a:spcPct val="90000"/>
              </a:lnSpc>
              <a:spcBef>
                <a:spcPct val="50000"/>
              </a:spcBef>
              <a:defRPr/>
            </a:pPr>
            <a:r>
              <a:rPr lang="en-GB" sz="1800" dirty="0"/>
              <a:t>How many response categories are required?</a:t>
            </a:r>
            <a:endParaRPr lang="en-GB" sz="1800" dirty="0">
              <a:ln>
                <a:solidFill>
                  <a:srgbClr val="000000">
                    <a:lumMod val="75000"/>
                    <a:lumOff val="25000"/>
                    <a:alpha val="10000"/>
                  </a:srgbClr>
                </a:solidFill>
              </a:ln>
              <a:effectLst>
                <a:outerShdw blurRad="9525" dist="25400" dir="14640000" algn="tl" rotWithShape="0">
                  <a:srgbClr val="000000">
                    <a:alpha val="30000"/>
                  </a:srgbClr>
                </a:outerShdw>
              </a:effectLst>
            </a:endParaRPr>
          </a:p>
          <a:p>
            <a:pPr indent="-305435">
              <a:lnSpc>
                <a:spcPct val="90000"/>
              </a:lnSpc>
              <a:spcBef>
                <a:spcPct val="50000"/>
              </a:spcBef>
              <a:defRPr/>
            </a:pPr>
            <a:r>
              <a:rPr lang="en-GB" sz="1800" dirty="0"/>
              <a:t>How do the response options link with the planned analysis? (Will you get what you need?)</a:t>
            </a:r>
            <a:endParaRPr lang="en-GB" sz="1800" dirty="0">
              <a:ln>
                <a:solidFill>
                  <a:srgbClr val="000000">
                    <a:lumMod val="75000"/>
                    <a:lumOff val="25000"/>
                    <a:alpha val="10000"/>
                  </a:srgbClr>
                </a:solidFill>
              </a:ln>
              <a:effectLst>
                <a:outerShdw blurRad="9525" dist="25400" dir="14640000" algn="tl" rotWithShape="0">
                  <a:srgbClr val="000000">
                    <a:alpha val="30000"/>
                  </a:srgbClr>
                </a:outerShdw>
              </a:effectLst>
            </a:endParaRPr>
          </a:p>
          <a:p>
            <a:pPr indent="-305435">
              <a:lnSpc>
                <a:spcPct val="90000"/>
              </a:lnSpc>
              <a:defRPr/>
            </a:pPr>
            <a:r>
              <a:rPr lang="en-US" sz="1800" dirty="0"/>
              <a:t>Is the question necessary?</a:t>
            </a:r>
            <a:endParaRPr lang="en-US" sz="1800" dirty="0">
              <a:ln>
                <a:solidFill>
                  <a:srgbClr val="000000">
                    <a:lumMod val="75000"/>
                    <a:lumOff val="25000"/>
                    <a:alpha val="10000"/>
                  </a:srgbClr>
                </a:solidFill>
              </a:ln>
              <a:effectLst>
                <a:outerShdw blurRad="9525" dist="25400" dir="14640000" algn="tl" rotWithShape="0">
                  <a:srgbClr val="000000">
                    <a:alpha val="30000"/>
                  </a:srgbClr>
                </a:outerShdw>
              </a:effectLst>
            </a:endParaRPr>
          </a:p>
          <a:p>
            <a:pPr indent="-305435">
              <a:lnSpc>
                <a:spcPct val="90000"/>
              </a:lnSpc>
              <a:defRPr/>
            </a:pPr>
            <a:r>
              <a:rPr lang="en-US" sz="1800" dirty="0"/>
              <a:t>Several questions or just one?</a:t>
            </a:r>
            <a:endParaRPr lang="en-US" sz="1800" dirty="0">
              <a:ln>
                <a:solidFill>
                  <a:srgbClr val="000000">
                    <a:lumMod val="75000"/>
                    <a:lumOff val="25000"/>
                    <a:alpha val="10000"/>
                  </a:srgbClr>
                </a:solidFill>
              </a:ln>
              <a:effectLst>
                <a:outerShdw blurRad="9525" dist="25400" dir="14640000" algn="tl" rotWithShape="0">
                  <a:srgbClr val="000000">
                    <a:alpha val="30000"/>
                  </a:srgbClr>
                </a:outerShdw>
              </a:effectLst>
            </a:endParaRPr>
          </a:p>
          <a:p>
            <a:pPr indent="-305435">
              <a:lnSpc>
                <a:spcPct val="90000"/>
              </a:lnSpc>
              <a:defRPr/>
            </a:pPr>
            <a:r>
              <a:rPr lang="en-US" sz="1800" i="1" dirty="0">
                <a:effectLst>
                  <a:outerShdw blurRad="38100" dist="38100" dir="2700000" algn="tl">
                    <a:srgbClr val="C0C0C0"/>
                  </a:outerShdw>
                </a:effectLst>
              </a:rPr>
              <a:t>Can</a:t>
            </a:r>
            <a:r>
              <a:rPr lang="en-US" sz="1800" dirty="0"/>
              <a:t> respondents answer the question?</a:t>
            </a:r>
            <a:endParaRPr lang="en-US" sz="1800" dirty="0">
              <a:ln>
                <a:solidFill>
                  <a:srgbClr val="000000">
                    <a:lumMod val="75000"/>
                    <a:lumOff val="25000"/>
                    <a:alpha val="10000"/>
                  </a:srgbClr>
                </a:solidFill>
              </a:ln>
              <a:effectLst>
                <a:outerShdw blurRad="9525" dist="25400" dir="14640000" algn="tl" rotWithShape="0">
                  <a:srgbClr val="000000">
                    <a:alpha val="30000"/>
                  </a:srgbClr>
                </a:outerShdw>
              </a:effectLst>
            </a:endParaRPr>
          </a:p>
          <a:p>
            <a:pPr indent="-305435">
              <a:lnSpc>
                <a:spcPct val="90000"/>
              </a:lnSpc>
              <a:defRPr/>
            </a:pPr>
            <a:r>
              <a:rPr lang="en-US" sz="1800" i="1" dirty="0">
                <a:effectLst>
                  <a:outerShdw blurRad="38100" dist="38100" dir="2700000" algn="tl">
                    <a:srgbClr val="C0C0C0"/>
                  </a:outerShdw>
                </a:effectLst>
              </a:rPr>
              <a:t>Will</a:t>
            </a:r>
            <a:r>
              <a:rPr lang="en-US" sz="1800" dirty="0"/>
              <a:t> respondents answer the question?</a:t>
            </a:r>
            <a:endParaRPr lang="en-US" sz="1800" dirty="0">
              <a:ln>
                <a:solidFill>
                  <a:srgbClr val="000000">
                    <a:lumMod val="75000"/>
                    <a:lumOff val="25000"/>
                    <a:alpha val="10000"/>
                  </a:srgbClr>
                </a:solidFill>
              </a:ln>
              <a:effectLst>
                <a:outerShdw blurRad="9525" dist="25400" dir="14640000" algn="tl" rotWithShape="0">
                  <a:srgbClr val="000000">
                    <a:alpha val="30000"/>
                  </a:srgbClr>
                </a:outerShdw>
              </a:effectLst>
            </a:endParaRPr>
          </a:p>
          <a:p>
            <a:pPr indent="-305435">
              <a:lnSpc>
                <a:spcPct val="90000"/>
              </a:lnSpc>
              <a:defRPr/>
            </a:pPr>
            <a:r>
              <a:rPr lang="en-US" sz="1800" dirty="0"/>
              <a:t>Is the question clear and unbiased?</a:t>
            </a:r>
            <a:endParaRPr lang="en-US" sz="1800" dirty="0">
              <a:ln>
                <a:solidFill>
                  <a:srgbClr val="000000">
                    <a:lumMod val="75000"/>
                    <a:lumOff val="25000"/>
                    <a:alpha val="10000"/>
                  </a:srgbClr>
                </a:solidFill>
              </a:ln>
              <a:effectLst>
                <a:outerShdw blurRad="9525" dist="25400" dir="14640000" algn="tl" rotWithShape="0">
                  <a:srgbClr val="000000">
                    <a:alpha val="30000"/>
                  </a:srgbClr>
                </a:outerShdw>
              </a:effectLst>
            </a:endParaRPr>
          </a:p>
          <a:p>
            <a:pPr indent="-305435">
              <a:lnSpc>
                <a:spcPct val="90000"/>
              </a:lnSpc>
              <a:defRPr/>
            </a:pPr>
            <a:endParaRPr lang="en-US" sz="1800" dirty="0">
              <a:ln>
                <a:solidFill>
                  <a:srgbClr val="000000">
                    <a:lumMod val="75000"/>
                    <a:lumOff val="25000"/>
                    <a:alpha val="10000"/>
                  </a:srgbClr>
                </a:solidFill>
              </a:ln>
              <a:effectLst>
                <a:outerShdw blurRad="9525" dist="25400" dir="14640000" algn="tl" rotWithShape="0">
                  <a:srgbClr val="000000">
                    <a:alpha val="30000"/>
                  </a:srgbClr>
                </a:outerShdw>
              </a:effectLst>
            </a:endParaRPr>
          </a:p>
          <a:p>
            <a:pPr marL="37465" indent="0">
              <a:lnSpc>
                <a:spcPct val="90000"/>
              </a:lnSpc>
              <a:buNone/>
              <a:defRPr/>
            </a:pPr>
            <a:r>
              <a:rPr lang="en-US" sz="1800" dirty="0">
                <a:ln>
                  <a:solidFill>
                    <a:srgbClr val="000000">
                      <a:lumMod val="75000"/>
                      <a:lumOff val="25000"/>
                      <a:alpha val="10000"/>
                    </a:srgbClr>
                  </a:solidFill>
                </a:ln>
                <a:effectLst>
                  <a:outerShdw blurRad="9525" dist="25400" dir="14640000" algn="tl" rotWithShape="0">
                    <a:srgbClr val="000000">
                      <a:alpha val="30000"/>
                    </a:srgbClr>
                  </a:outerShdw>
                </a:effectLst>
              </a:rPr>
              <a:t>You can find out the answers to the questions by completing a pilot</a:t>
            </a:r>
            <a:endParaRPr lang="en-US" altLang="en-US" sz="1800" dirty="0"/>
          </a:p>
        </p:txBody>
      </p:sp>
    </p:spTree>
    <p:extLst>
      <p:ext uri="{BB962C8B-B14F-4D97-AF65-F5344CB8AC3E}">
        <p14:creationId xmlns:p14="http://schemas.microsoft.com/office/powerpoint/2010/main" val="28189800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Sampling Strategy</a:t>
            </a:r>
          </a:p>
        </p:txBody>
      </p:sp>
      <p:sp>
        <p:nvSpPr>
          <p:cNvPr id="6" name="Rectangle 1027"/>
          <p:cNvSpPr txBox="1">
            <a:spLocks noChangeArrowheads="1"/>
          </p:cNvSpPr>
          <p:nvPr/>
        </p:nvSpPr>
        <p:spPr>
          <a:xfrm>
            <a:off x="515833" y="1368217"/>
            <a:ext cx="10119341"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588EE9F8-E711-89C7-7A9E-76199DA0AA51}"/>
              </a:ext>
            </a:extLst>
          </p:cNvPr>
          <p:cNvSpPr txBox="1"/>
          <p:nvPr/>
        </p:nvSpPr>
        <p:spPr>
          <a:xfrm>
            <a:off x="1885070" y="1417637"/>
            <a:ext cx="8301517" cy="1477328"/>
          </a:xfrm>
          <a:prstGeom prst="rect">
            <a:avLst/>
          </a:prstGeom>
          <a:noFill/>
        </p:spPr>
        <p:txBody>
          <a:bodyPr wrap="square">
            <a:spAutoFit/>
          </a:bodyPr>
          <a:lstStyle/>
          <a:p>
            <a:pPr indent="-305435">
              <a:buFont typeface="Arial" panose="020B0604020202020204" pitchFamily="34" charset="0"/>
              <a:buChar char="•"/>
            </a:pPr>
            <a:r>
              <a:rPr lang="en-GB" dirty="0">
                <a:ln>
                  <a:solidFill>
                    <a:srgbClr val="000000">
                      <a:lumMod val="75000"/>
                      <a:lumOff val="25000"/>
                      <a:alpha val="10000"/>
                    </a:srgbClr>
                  </a:solidFill>
                </a:ln>
                <a:effectLst>
                  <a:outerShdw blurRad="9525" dist="25400" dir="14640000" algn="tl" rotWithShape="0">
                    <a:srgbClr val="000000">
                      <a:alpha val="30000"/>
                    </a:srgbClr>
                  </a:outerShdw>
                </a:effectLst>
                <a:ea typeface="+mn-lt"/>
                <a:cs typeface="+mn-lt"/>
              </a:rPr>
              <a:t>Who is your research population (overall who are the people being researched) and the sample (who is targeted as a participant); sample strategy used (how you selected the participants) &amp; size explanation &amp; justification.</a:t>
            </a:r>
            <a:endParaRPr lang="en-GB" dirty="0">
              <a:ln>
                <a:solidFill>
                  <a:srgbClr val="000000">
                    <a:lumMod val="75000"/>
                    <a:lumOff val="25000"/>
                    <a:alpha val="10000"/>
                  </a:srgbClr>
                </a:solidFill>
              </a:ln>
              <a:effectLst>
                <a:outerShdw blurRad="9525" dist="25400" dir="14640000" algn="tl" rotWithShape="0">
                  <a:srgbClr val="000000">
                    <a:alpha val="30000"/>
                  </a:srgbClr>
                </a:outerShdw>
              </a:effectLst>
            </a:endParaRPr>
          </a:p>
          <a:p>
            <a:pPr indent="-305435">
              <a:buFont typeface="Arial" panose="020B0604020202020204" pitchFamily="34" charset="0"/>
              <a:buChar char="•"/>
            </a:pPr>
            <a:r>
              <a:rPr lang="en-GB" dirty="0">
                <a:ln>
                  <a:solidFill>
                    <a:srgbClr val="000000">
                      <a:lumMod val="75000"/>
                      <a:lumOff val="25000"/>
                      <a:alpha val="10000"/>
                    </a:srgbClr>
                  </a:solidFill>
                </a:ln>
                <a:effectLst>
                  <a:outerShdw blurRad="9525" dist="25400" dir="14640000" algn="tl" rotWithShape="0">
                    <a:srgbClr val="000000">
                      <a:alpha val="30000"/>
                    </a:srgbClr>
                  </a:outerShdw>
                </a:effectLst>
              </a:rPr>
              <a:t>Methods include probability sampling and selective sampling.</a:t>
            </a:r>
          </a:p>
          <a:p>
            <a:pPr indent="-305435">
              <a:buFont typeface="Arial" panose="020B0604020202020204" pitchFamily="34" charset="0"/>
              <a:buChar char="•"/>
            </a:pPr>
            <a:r>
              <a:rPr lang="en-GB" dirty="0">
                <a:ln>
                  <a:solidFill>
                    <a:srgbClr val="000000">
                      <a:lumMod val="75000"/>
                      <a:lumOff val="25000"/>
                      <a:alpha val="10000"/>
                    </a:srgbClr>
                  </a:solidFill>
                </a:ln>
                <a:effectLst>
                  <a:outerShdw blurRad="9525" dist="25400" dir="14640000" algn="tl" rotWithShape="0">
                    <a:srgbClr val="000000">
                      <a:alpha val="30000"/>
                    </a:srgbClr>
                  </a:outerShdw>
                </a:effectLst>
              </a:rPr>
              <a:t>Your selected sample will impact on the generalisability of your findings</a:t>
            </a:r>
            <a:endParaRPr lang="en-GB" dirty="0"/>
          </a:p>
        </p:txBody>
      </p:sp>
      <p:pic>
        <p:nvPicPr>
          <p:cNvPr id="8" name="Picture 7">
            <a:extLst>
              <a:ext uri="{FF2B5EF4-FFF2-40B4-BE49-F238E27FC236}">
                <a16:creationId xmlns:a16="http://schemas.microsoft.com/office/drawing/2014/main" id="{B1AAD55F-1DE9-CF86-EF83-F5736E42123B}"/>
              </a:ext>
            </a:extLst>
          </p:cNvPr>
          <p:cNvPicPr>
            <a:picLocks noChangeAspect="1"/>
          </p:cNvPicPr>
          <p:nvPr/>
        </p:nvPicPr>
        <p:blipFill>
          <a:blip r:embed="rId3"/>
          <a:stretch>
            <a:fillRect/>
          </a:stretch>
        </p:blipFill>
        <p:spPr>
          <a:xfrm>
            <a:off x="3790804" y="3364657"/>
            <a:ext cx="4019550" cy="1247775"/>
          </a:xfrm>
          <a:prstGeom prst="rect">
            <a:avLst/>
          </a:prstGeom>
        </p:spPr>
      </p:pic>
    </p:spTree>
    <p:extLst>
      <p:ext uri="{BB962C8B-B14F-4D97-AF65-F5344CB8AC3E}">
        <p14:creationId xmlns:p14="http://schemas.microsoft.com/office/powerpoint/2010/main" val="810655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Other considerations</a:t>
            </a:r>
          </a:p>
        </p:txBody>
      </p:sp>
      <p:sp>
        <p:nvSpPr>
          <p:cNvPr id="6" name="Rectangle 1027"/>
          <p:cNvSpPr txBox="1">
            <a:spLocks noChangeArrowheads="1"/>
          </p:cNvSpPr>
          <p:nvPr/>
        </p:nvSpPr>
        <p:spPr>
          <a:xfrm>
            <a:off x="515833" y="1368217"/>
            <a:ext cx="10119341"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07B40F62-BABA-2D2F-D437-72B74B677C15}"/>
              </a:ext>
            </a:extLst>
          </p:cNvPr>
          <p:cNvSpPr txBox="1"/>
          <p:nvPr/>
        </p:nvSpPr>
        <p:spPr>
          <a:xfrm>
            <a:off x="1790146" y="1417638"/>
            <a:ext cx="8011880" cy="2554545"/>
          </a:xfrm>
          <a:prstGeom prst="rect">
            <a:avLst/>
          </a:prstGeom>
          <a:noFill/>
        </p:spPr>
        <p:txBody>
          <a:bodyPr wrap="square">
            <a:spAutoFit/>
          </a:bodyPr>
          <a:lstStyle/>
          <a:p>
            <a:pPr marL="285750" indent="-285750">
              <a:buFont typeface="Arial" panose="020B0604020202020204" pitchFamily="34" charset="0"/>
              <a:buChar char="•"/>
            </a:pPr>
            <a:r>
              <a:rPr lang="en-GB" altLang="en-US" sz="3200" dirty="0">
                <a:latin typeface="Arial" panose="020B0604020202020204" pitchFamily="34" charset="0"/>
                <a:cs typeface="Arial" panose="020B0604020202020204" pitchFamily="34" charset="0"/>
              </a:rPr>
              <a:t>Reliability and Validity (Internal and External)</a:t>
            </a:r>
          </a:p>
          <a:p>
            <a:pPr marL="285750" indent="-285750">
              <a:buFont typeface="Arial" panose="020B0604020202020204" pitchFamily="34" charset="0"/>
              <a:buChar char="•"/>
            </a:pPr>
            <a:r>
              <a:rPr lang="en-GB" altLang="en-US" sz="3200" dirty="0">
                <a:latin typeface="Arial" panose="020B0604020202020204" pitchFamily="34" charset="0"/>
                <a:cs typeface="Arial" panose="020B0604020202020204" pitchFamily="34" charset="0"/>
              </a:rPr>
              <a:t>Generalisability</a:t>
            </a:r>
          </a:p>
          <a:p>
            <a:pPr marL="285750" indent="-285750">
              <a:buFont typeface="Arial" panose="020B0604020202020204" pitchFamily="34" charset="0"/>
              <a:buChar char="•"/>
            </a:pPr>
            <a:r>
              <a:rPr lang="en-GB" altLang="en-US" sz="3200" dirty="0">
                <a:latin typeface="Arial" panose="020B0604020202020204" pitchFamily="34" charset="0"/>
                <a:cs typeface="Arial" panose="020B0604020202020204" pitchFamily="34" charset="0"/>
              </a:rPr>
              <a:t>Timing – Longitudinal study not possible due to time frame</a:t>
            </a:r>
          </a:p>
        </p:txBody>
      </p:sp>
    </p:spTree>
    <p:extLst>
      <p:ext uri="{BB962C8B-B14F-4D97-AF65-F5344CB8AC3E}">
        <p14:creationId xmlns:p14="http://schemas.microsoft.com/office/powerpoint/2010/main" val="391770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Analysing Quantitative Data</a:t>
            </a:r>
          </a:p>
        </p:txBody>
      </p:sp>
      <p:sp>
        <p:nvSpPr>
          <p:cNvPr id="6" name="Rectangle 1027"/>
          <p:cNvSpPr txBox="1">
            <a:spLocks noChangeArrowheads="1"/>
          </p:cNvSpPr>
          <p:nvPr/>
        </p:nvSpPr>
        <p:spPr>
          <a:xfrm>
            <a:off x="515833" y="1368217"/>
            <a:ext cx="10119341"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C41B9A35-C594-3049-E217-93990A429267}"/>
              </a:ext>
            </a:extLst>
          </p:cNvPr>
          <p:cNvSpPr txBox="1"/>
          <p:nvPr/>
        </p:nvSpPr>
        <p:spPr>
          <a:xfrm>
            <a:off x="1140404" y="1540051"/>
            <a:ext cx="9228406" cy="2806922"/>
          </a:xfrm>
          <a:prstGeom prst="rect">
            <a:avLst/>
          </a:prstGeom>
          <a:noFill/>
        </p:spPr>
        <p:txBody>
          <a:bodyPr wrap="square">
            <a:spAutoFit/>
          </a:bodyPr>
          <a:lstStyle/>
          <a:p>
            <a:pPr marL="285750" indent="-285750">
              <a:lnSpc>
                <a:spcPct val="90000"/>
              </a:lnSpc>
              <a:buFont typeface="Arial" panose="020B0604020202020204" pitchFamily="34" charset="0"/>
              <a:buChar char="•"/>
            </a:pPr>
            <a:r>
              <a:rPr lang="en-US" sz="2800" dirty="0"/>
              <a:t>What approach will you take?</a:t>
            </a:r>
          </a:p>
          <a:p>
            <a:pPr marL="285750" indent="-285750">
              <a:lnSpc>
                <a:spcPct val="90000"/>
              </a:lnSpc>
              <a:buFont typeface="Arial" panose="020B0604020202020204" pitchFamily="34" charset="0"/>
              <a:buChar char="•"/>
            </a:pPr>
            <a:r>
              <a:rPr lang="en-US" sz="2800" dirty="0"/>
              <a:t>This may depend on what program you use to collate your data.</a:t>
            </a:r>
          </a:p>
          <a:p>
            <a:pPr marL="285750" indent="-285750">
              <a:lnSpc>
                <a:spcPct val="90000"/>
              </a:lnSpc>
              <a:buFont typeface="Arial" panose="020B0604020202020204" pitchFamily="34" charset="0"/>
              <a:buChar char="•"/>
            </a:pPr>
            <a:r>
              <a:rPr lang="en-US" sz="2800" dirty="0"/>
              <a:t>‘Clean’ the data set.</a:t>
            </a:r>
          </a:p>
          <a:p>
            <a:pPr marL="285750" indent="-285750">
              <a:lnSpc>
                <a:spcPct val="90000"/>
              </a:lnSpc>
              <a:buFont typeface="Arial" panose="020B0604020202020204" pitchFamily="34" charset="0"/>
              <a:buChar char="•"/>
            </a:pPr>
            <a:r>
              <a:rPr lang="en-US" sz="2800" dirty="0" err="1"/>
              <a:t>Organise</a:t>
            </a:r>
            <a:r>
              <a:rPr lang="en-US" sz="2800" dirty="0"/>
              <a:t> your data.</a:t>
            </a:r>
          </a:p>
          <a:p>
            <a:pPr marL="285750" indent="-285750">
              <a:lnSpc>
                <a:spcPct val="90000"/>
              </a:lnSpc>
              <a:buFont typeface="Arial" panose="020B0604020202020204" pitchFamily="34" charset="0"/>
              <a:buChar char="•"/>
            </a:pPr>
            <a:r>
              <a:rPr lang="en-US" sz="2800" dirty="0"/>
              <a:t>Statistical analysis.</a:t>
            </a:r>
          </a:p>
          <a:p>
            <a:pPr marL="285750" indent="-285750">
              <a:lnSpc>
                <a:spcPct val="90000"/>
              </a:lnSpc>
              <a:buFont typeface="Arial" panose="020B0604020202020204" pitchFamily="34" charset="0"/>
              <a:buChar char="•"/>
            </a:pPr>
            <a:r>
              <a:rPr lang="en-US" sz="2800" dirty="0"/>
              <a:t>Cross triangulation. </a:t>
            </a:r>
          </a:p>
        </p:txBody>
      </p:sp>
    </p:spTree>
    <p:extLst>
      <p:ext uri="{BB962C8B-B14F-4D97-AF65-F5344CB8AC3E}">
        <p14:creationId xmlns:p14="http://schemas.microsoft.com/office/powerpoint/2010/main" val="36907761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Analysing Qualitative Data</a:t>
            </a:r>
          </a:p>
        </p:txBody>
      </p:sp>
      <p:sp>
        <p:nvSpPr>
          <p:cNvPr id="6" name="Rectangle 1027"/>
          <p:cNvSpPr txBox="1">
            <a:spLocks noChangeArrowheads="1"/>
          </p:cNvSpPr>
          <p:nvPr/>
        </p:nvSpPr>
        <p:spPr>
          <a:xfrm>
            <a:off x="515833" y="1368217"/>
            <a:ext cx="10119341"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ABC20289-2B8F-4569-6A4E-F135614C3954}"/>
              </a:ext>
            </a:extLst>
          </p:cNvPr>
          <p:cNvPicPr>
            <a:picLocks noChangeAspect="1"/>
          </p:cNvPicPr>
          <p:nvPr/>
        </p:nvPicPr>
        <p:blipFill>
          <a:blip r:embed="rId3"/>
          <a:stretch>
            <a:fillRect/>
          </a:stretch>
        </p:blipFill>
        <p:spPr>
          <a:xfrm>
            <a:off x="1556826" y="1213778"/>
            <a:ext cx="9032024" cy="4114800"/>
          </a:xfrm>
          <a:prstGeom prst="rect">
            <a:avLst/>
          </a:prstGeom>
        </p:spPr>
      </p:pic>
    </p:spTree>
    <p:extLst>
      <p:ext uri="{BB962C8B-B14F-4D97-AF65-F5344CB8AC3E}">
        <p14:creationId xmlns:p14="http://schemas.microsoft.com/office/powerpoint/2010/main" val="129699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Results</a:t>
            </a:r>
          </a:p>
        </p:txBody>
      </p:sp>
      <p:sp>
        <p:nvSpPr>
          <p:cNvPr id="6" name="Rectangle 1027"/>
          <p:cNvSpPr txBox="1">
            <a:spLocks noChangeArrowheads="1"/>
          </p:cNvSpPr>
          <p:nvPr/>
        </p:nvSpPr>
        <p:spPr>
          <a:xfrm>
            <a:off x="515833" y="1368217"/>
            <a:ext cx="10119341"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96E7C195-3AF6-12B8-8499-D83DDE632957}"/>
              </a:ext>
            </a:extLst>
          </p:cNvPr>
          <p:cNvSpPr txBox="1"/>
          <p:nvPr/>
        </p:nvSpPr>
        <p:spPr>
          <a:xfrm>
            <a:off x="966584" y="1549243"/>
            <a:ext cx="10615816" cy="2308324"/>
          </a:xfrm>
          <a:prstGeom prst="rect">
            <a:avLst/>
          </a:prstGeom>
          <a:noFill/>
        </p:spPr>
        <p:txBody>
          <a:bodyPr wrap="square">
            <a:spAutoFit/>
          </a:bodyPr>
          <a:lstStyle/>
          <a:p>
            <a:pPr marL="285750" indent="-285750">
              <a:buFont typeface="Arial" panose="020B0604020202020204" pitchFamily="34" charset="0"/>
              <a:buChar char="•"/>
            </a:pPr>
            <a:r>
              <a:rPr lang="en-GB" sz="3600" dirty="0"/>
              <a:t>Accept or reject your hypothesis.</a:t>
            </a:r>
          </a:p>
          <a:p>
            <a:pPr marL="285750" indent="-285750">
              <a:buFont typeface="Arial" panose="020B0604020202020204" pitchFamily="34" charset="0"/>
              <a:buChar char="•"/>
            </a:pPr>
            <a:r>
              <a:rPr lang="en-GB" sz="3600" dirty="0"/>
              <a:t>Use appropriate presentation methods.</a:t>
            </a:r>
          </a:p>
          <a:p>
            <a:pPr marL="285750" indent="-285750">
              <a:buFont typeface="Arial" panose="020B0604020202020204" pitchFamily="34" charset="0"/>
              <a:buChar char="•"/>
            </a:pPr>
            <a:r>
              <a:rPr lang="en-GB" sz="3600" dirty="0"/>
              <a:t>Plan and organise how you will present them</a:t>
            </a:r>
          </a:p>
          <a:p>
            <a:pPr marL="285750" indent="-285750">
              <a:buFont typeface="Arial" panose="020B0604020202020204" pitchFamily="34" charset="0"/>
              <a:buChar char="•"/>
            </a:pPr>
            <a:r>
              <a:rPr lang="en-GB" sz="3600" dirty="0"/>
              <a:t>Consider your audience at all times.</a:t>
            </a:r>
          </a:p>
        </p:txBody>
      </p:sp>
    </p:spTree>
    <p:extLst>
      <p:ext uri="{BB962C8B-B14F-4D97-AF65-F5344CB8AC3E}">
        <p14:creationId xmlns:p14="http://schemas.microsoft.com/office/powerpoint/2010/main" val="15968990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D069D-80D1-CA86-27F4-E18210D19AAE}"/>
              </a:ext>
            </a:extLst>
          </p:cNvPr>
          <p:cNvSpPr>
            <a:spLocks noGrp="1"/>
          </p:cNvSpPr>
          <p:nvPr>
            <p:ph type="ctrTitle"/>
          </p:nvPr>
        </p:nvSpPr>
        <p:spPr/>
        <p:txBody>
          <a:bodyPr/>
          <a:lstStyle/>
          <a:p>
            <a:r>
              <a:rPr lang="en-GB" dirty="0"/>
              <a:t>Any questions? </a:t>
            </a:r>
          </a:p>
        </p:txBody>
      </p:sp>
      <p:sp>
        <p:nvSpPr>
          <p:cNvPr id="3" name="Subtitle 2">
            <a:extLst>
              <a:ext uri="{FF2B5EF4-FFF2-40B4-BE49-F238E27FC236}">
                <a16:creationId xmlns:a16="http://schemas.microsoft.com/office/drawing/2014/main" id="{3C4099F6-12A7-3B6D-6360-92FE4EBF9137}"/>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382096169"/>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2572</Words>
  <Application>Microsoft Office PowerPoint</Application>
  <PresentationFormat>Widescreen</PresentationFormat>
  <Paragraphs>216</Paragraphs>
  <Slides>18</Slides>
  <Notes>17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fkGroteskNeue</vt:lpstr>
      <vt:lpstr>Google Sans</vt:lpstr>
      <vt:lpstr>Myriad Pro</vt:lpstr>
      <vt:lpstr>Wingdings,Sans-Serif</vt:lpstr>
      <vt:lpstr>Arial</vt:lpstr>
      <vt:lpstr>Calibri</vt:lpstr>
      <vt:lpstr>Fira Sans</vt:lpstr>
      <vt:lpstr>Symbol</vt:lpstr>
      <vt:lpstr>Wingdings 2</vt:lpstr>
      <vt:lpstr>20140311PresentationUWTSDTemplate</vt:lpstr>
      <vt:lpstr>Driving Change and Building a Business Case  Rhiannon Akers, April 2025</vt:lpstr>
      <vt:lpstr>Agenda </vt:lpstr>
      <vt:lpstr>Tasks</vt:lpstr>
      <vt:lpstr>Submissions</vt:lpstr>
      <vt:lpstr>Research Methodology</vt:lpstr>
      <vt:lpstr>Activity</vt:lpstr>
      <vt:lpstr>Inductive Vs Deductive</vt:lpstr>
      <vt:lpstr>Primary and Secondary data</vt:lpstr>
      <vt:lpstr>Commonly used methods</vt:lpstr>
      <vt:lpstr>Interview Design Process</vt:lpstr>
      <vt:lpstr>Questionnaire Design Process</vt:lpstr>
      <vt:lpstr>Important to note</vt:lpstr>
      <vt:lpstr>Sampling Strategy</vt:lpstr>
      <vt:lpstr>Other considerations</vt:lpstr>
      <vt:lpstr>Analysing Quantitative Data</vt:lpstr>
      <vt:lpstr>Analysing Qualitative Data</vt:lpstr>
      <vt:lpstr>Results</vt:lpstr>
      <vt:lpstr>Any questions?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Driving Change and Building a Business Case  Rhiannon Akers, April 2024</dc:title>
  <dc:creator>Rhiannon Akers</dc:creator>
  <cp:lastModifiedBy>Rhiannon Akers</cp:lastModifiedBy>
  <cp:revision>3</cp:revision>
  <dcterms:created xsi:type="dcterms:W3CDTF">2024-04-24T08:13:19Z</dcterms:created>
  <dcterms:modified xsi:type="dcterms:W3CDTF">2025-04-01T08:41:08Z</dcterms:modified>
</cp:coreProperties>
</file>