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4"/>
  </p:sldMasterIdLst>
  <p:sldIdLst>
    <p:sldId id="256" r:id="rId5"/>
    <p:sldId id="257" r:id="rId6"/>
    <p:sldId id="258" r:id="rId7"/>
    <p:sldId id="272" r:id="rId8"/>
    <p:sldId id="274" r:id="rId9"/>
    <p:sldId id="259" r:id="rId10"/>
    <p:sldId id="262" r:id="rId11"/>
    <p:sldId id="265" r:id="rId12"/>
    <p:sldId id="267" r:id="rId13"/>
    <p:sldId id="268" r:id="rId14"/>
    <p:sldId id="270" r:id="rId15"/>
    <p:sldId id="271" r:id="rId16"/>
    <p:sldId id="266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 Rose (2311072)" userId="75e6d811-bc29-44fb-a42a-23379461c9f8" providerId="ADAL" clId="{77320A5F-4F8C-4214-96E8-A3A4D9111A43}"/>
    <pc:docChg chg="modSld">
      <pc:chgData name="Bev Rose (2311072)" userId="75e6d811-bc29-44fb-a42a-23379461c9f8" providerId="ADAL" clId="{77320A5F-4F8C-4214-96E8-A3A4D9111A43}" dt="2023-11-05T15:01:07.534" v="28" actId="20577"/>
      <pc:docMkLst>
        <pc:docMk/>
      </pc:docMkLst>
      <pc:sldChg chg="modSp mod">
        <pc:chgData name="Bev Rose (2311072)" userId="75e6d811-bc29-44fb-a42a-23379461c9f8" providerId="ADAL" clId="{77320A5F-4F8C-4214-96E8-A3A4D9111A43}" dt="2023-11-05T15:00:53.037" v="12" actId="20577"/>
        <pc:sldMkLst>
          <pc:docMk/>
          <pc:sldMk cId="2920162613" sldId="272"/>
        </pc:sldMkLst>
        <pc:spChg chg="mod">
          <ac:chgData name="Bev Rose (2311072)" userId="75e6d811-bc29-44fb-a42a-23379461c9f8" providerId="ADAL" clId="{77320A5F-4F8C-4214-96E8-A3A4D9111A43}" dt="2023-11-05T15:00:53.037" v="12" actId="20577"/>
          <ac:spMkLst>
            <pc:docMk/>
            <pc:sldMk cId="2920162613" sldId="272"/>
            <ac:spMk id="3" creationId="{912030A1-36D3-FF3A-72CB-6216A752B851}"/>
          </ac:spMkLst>
        </pc:spChg>
      </pc:sldChg>
      <pc:sldChg chg="modSp mod">
        <pc:chgData name="Bev Rose (2311072)" userId="75e6d811-bc29-44fb-a42a-23379461c9f8" providerId="ADAL" clId="{77320A5F-4F8C-4214-96E8-A3A4D9111A43}" dt="2023-11-05T15:01:07.534" v="28" actId="20577"/>
        <pc:sldMkLst>
          <pc:docMk/>
          <pc:sldMk cId="1969877022" sldId="274"/>
        </pc:sldMkLst>
        <pc:spChg chg="mod">
          <ac:chgData name="Bev Rose (2311072)" userId="75e6d811-bc29-44fb-a42a-23379461c9f8" providerId="ADAL" clId="{77320A5F-4F8C-4214-96E8-A3A4D9111A43}" dt="2023-11-05T15:01:07.534" v="28" actId="20577"/>
          <ac:spMkLst>
            <pc:docMk/>
            <pc:sldMk cId="1969877022" sldId="274"/>
            <ac:spMk id="4" creationId="{DE9E2B42-8A52-1DEF-BDF0-B87F08D94CF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92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084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612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338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19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864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922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5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600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02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5476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38908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840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271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6600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851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127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764DE79-268F-4C1A-8933-263129D2AF90}" type="datetimeFigureOut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928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94" r:id="rId16"/>
    <p:sldLayoutId id="21474838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ea typeface="Calibri Light"/>
                <a:cs typeface="Calibri Light"/>
              </a:rPr>
              <a:t>Reflective </a:t>
            </a:r>
            <a:r>
              <a:rPr lang="en-US">
                <a:solidFill>
                  <a:schemeClr val="tx1"/>
                </a:solidFill>
                <a:ea typeface="Calibri Light"/>
                <a:cs typeface="Calibri Light"/>
              </a:rPr>
              <a:t>practiceCopy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D4E11C7-7BD5-4045-AC27-3F529BEC7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24F8F-5CA8-9DC7-3E34-7E2CFCB91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786"/>
            <a:ext cx="3473851" cy="4626428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US" sz="4400" dirty="0">
                <a:solidFill>
                  <a:schemeClr val="tx1">
                    <a:lumMod val="95000"/>
                  </a:schemeClr>
                </a:solidFill>
                <a:cs typeface="Calibri Light"/>
              </a:rPr>
              <a:t>In this presentation:</a:t>
            </a:r>
            <a:endParaRPr lang="en-US" sz="4400" dirty="0">
              <a:solidFill>
                <a:schemeClr val="tx1">
                  <a:lumMod val="95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32907"/>
            <a:ext cx="0" cy="27921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A5C48-A34E-6396-21FD-626DB0437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543" y="1115786"/>
            <a:ext cx="5713790" cy="462642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solidFill>
                <a:schemeClr val="tx1">
                  <a:lumMod val="95000"/>
                </a:schemeClr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cs typeface="Calibri" panose="020F0502020204030204"/>
              </a:rPr>
              <a:t>Introduction to reflective practice and its importance for counsellors and therapists.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95000"/>
                </a:schemeClr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cs typeface="Calibri" panose="020F0502020204030204"/>
              </a:rPr>
              <a:t>Reflections on my personal story and recurring themes in my life.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95000"/>
                </a:schemeClr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95000"/>
                  </a:schemeClr>
                </a:solidFill>
                <a:cs typeface="Calibri" panose="020F0502020204030204"/>
              </a:rPr>
              <a:t>Critical reflections on a significant transition in my life using the ERA model and how this relates to my growing edge.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95000"/>
                </a:schemeClr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>
                    <a:lumMod val="95000"/>
                  </a:schemeClr>
                </a:solidFill>
                <a:cs typeface="Calibri" panose="020F0502020204030204"/>
              </a:rPr>
              <a:t>Conclusion and moving forward.</a:t>
            </a:r>
          </a:p>
          <a:p>
            <a:endParaRPr lang="en-US" sz="2000" dirty="0">
              <a:solidFill>
                <a:schemeClr val="tx1">
                  <a:lumMod val="95000"/>
                </a:schemeClr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5555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7E522-A222-436C-D4A7-68C920ECD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2628" y="365125"/>
            <a:ext cx="665117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Reflective</a:t>
            </a:r>
            <a:r>
              <a:rPr lang="en-US" sz="5400" dirty="0"/>
              <a:t>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EC658-DACD-2041-6813-EDF8AA20E9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83480" y="1825625"/>
            <a:ext cx="6487886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Exploring and examining experiences - dialectical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Reflecting on and reflecting-in-action (Schon, 1983)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2000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Not navel-gazing or rumination (Fogel, 2009)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Regular + systematic = professional development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2000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Inquiring into problems rather than escaping them (</a:t>
            </a:r>
            <a:r>
              <a:rPr lang="en-US" sz="2000" dirty="0" err="1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Bager</a:t>
            </a:r>
            <a:r>
              <a:rPr lang="en-US" sz="2000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-Charleson, 2010)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rPr>
              <a:t>Promotes self-awareness and growth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</p:txBody>
      </p:sp>
      <p:pic>
        <p:nvPicPr>
          <p:cNvPr id="6" name="Picture Placeholder 5" descr="Close-up of a succulent plant&#10;&#10;Description automatically generated">
            <a:extLst>
              <a:ext uri="{FF2B5EF4-FFF2-40B4-BE49-F238E27FC236}">
                <a16:creationId xmlns:a16="http://schemas.microsoft.com/office/drawing/2014/main" id="{549BF510-4BEE-862D-AE39-E181ADF945E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33" r="30891" b="-1"/>
          <a:stretch/>
        </p:blipFill>
        <p:spPr>
          <a:xfrm>
            <a:off x="20" y="10"/>
            <a:ext cx="43433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A47610-EB43-17E6-C2E8-AAEB4BD9544C}"/>
              </a:ext>
            </a:extLst>
          </p:cNvPr>
          <p:cNvSpPr txBox="1"/>
          <p:nvPr/>
        </p:nvSpPr>
        <p:spPr>
          <a:xfrm>
            <a:off x="162560" y="6324600"/>
            <a:ext cx="3159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(Image: </a:t>
            </a:r>
            <a:r>
              <a:rPr lang="en-GB" sz="1200" dirty="0" err="1"/>
              <a:t>Katiarodriguez</a:t>
            </a:r>
            <a:r>
              <a:rPr lang="en-GB" sz="1200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4262597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C26A3-F29B-0FDF-1077-7CF8FE947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dirty="0"/>
              <a:t>Why is it important?</a:t>
            </a:r>
            <a:br>
              <a:rPr lang="en-GB" sz="4800" dirty="0"/>
            </a:b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030A1-36D3-FF3A-72CB-6216A752B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825625"/>
            <a:ext cx="9805666" cy="4351338"/>
          </a:xfrm>
        </p:spPr>
        <p:txBody>
          <a:bodyPr/>
          <a:lstStyle/>
          <a:p>
            <a:r>
              <a:rPr lang="en-GB" dirty="0"/>
              <a:t>Identify personal assumptions, beliefs, motives.</a:t>
            </a:r>
          </a:p>
          <a:p>
            <a:r>
              <a:rPr lang="en-GB" dirty="0"/>
              <a:t>Awareness of how this affects therapy (Willig, 2019)</a:t>
            </a:r>
          </a:p>
          <a:p>
            <a:r>
              <a:rPr lang="en-GB" dirty="0"/>
              <a:t>Helps shape identity as a therapist</a:t>
            </a:r>
          </a:p>
          <a:p>
            <a:r>
              <a:rPr lang="en-GB" dirty="0"/>
              <a:t>Prevents complacency in your practice</a:t>
            </a:r>
          </a:p>
          <a:p>
            <a:r>
              <a:rPr lang="en-GB" dirty="0"/>
              <a:t>Brings our theory-in-action into line with espoused theory (Argyris and Schon, 1992)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162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93671-3DA7-7CF2-CC85-0FB266186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284" y="681037"/>
            <a:ext cx="7625482" cy="869623"/>
          </a:xfrm>
        </p:spPr>
        <p:txBody>
          <a:bodyPr>
            <a:normAutofit/>
          </a:bodyPr>
          <a:lstStyle/>
          <a:p>
            <a:r>
              <a:rPr lang="en-GB" sz="4800" dirty="0"/>
              <a:t>My reflective practice</a:t>
            </a:r>
          </a:p>
        </p:txBody>
      </p:sp>
      <p:pic>
        <p:nvPicPr>
          <p:cNvPr id="10" name="Picture Placeholder 9" descr="Close-up of a succulent plant">
            <a:extLst>
              <a:ext uri="{FF2B5EF4-FFF2-40B4-BE49-F238E27FC236}">
                <a16:creationId xmlns:a16="http://schemas.microsoft.com/office/drawing/2014/main" id="{3113179F-7041-2FC9-D46C-FBF08F0F120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2" r="7752"/>
          <a:stretch>
            <a:fillRect/>
          </a:stretch>
        </p:blipFill>
        <p:spPr>
          <a:xfrm>
            <a:off x="9407950" y="4690032"/>
            <a:ext cx="2124173" cy="1677267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DB1E7-D917-AF65-F931-7297BD3EC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20001" y="2057399"/>
            <a:ext cx="4976000" cy="43098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/>
              <a:t>“Perhaps it’s protective to look at this experience again? In my autobiog I see the same pattern all over it – not listening to how I feel. Not knowing even. I can feel that I would like to present a time when I “got things right”, to present a good version of myself (someone who figures stuff out etc). I want to get a good grade, so am I reflecting for insights or for marks? (v. interesting...) Who will see this presentation? What should I choose for them? Am I trying to show self-improvement in my story?”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E2B42-8A52-1DEF-BDF0-B87F08D94CF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762113" y="2057399"/>
            <a:ext cx="5033962" cy="4351338"/>
          </a:xfrm>
        </p:spPr>
        <p:txBody>
          <a:bodyPr>
            <a:normAutofit/>
          </a:bodyPr>
          <a:lstStyle/>
          <a:p>
            <a:r>
              <a:rPr lang="en-GB" sz="2400" dirty="0"/>
              <a:t>Barriers to genuine reflection (</a:t>
            </a:r>
            <a:r>
              <a:rPr lang="en-GB" sz="2400" dirty="0" err="1"/>
              <a:t>Gathu</a:t>
            </a:r>
            <a:r>
              <a:rPr lang="en-GB" sz="2400" dirty="0"/>
              <a:t>, 2022)</a:t>
            </a:r>
          </a:p>
          <a:p>
            <a:r>
              <a:rPr lang="en-GB" sz="2400" dirty="0"/>
              <a:t>Agendas and motives (Chinn, 2007)</a:t>
            </a:r>
          </a:p>
          <a:p>
            <a:r>
              <a:rPr lang="en-GB" sz="2400" dirty="0"/>
              <a:t>Rationalisation/justification </a:t>
            </a:r>
            <a:r>
              <a:rPr lang="en-GB" sz="2400"/>
              <a:t>(Cushion, 2018)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69877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62B74-DD19-9B9D-4770-06084BEA2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893" y="614157"/>
            <a:ext cx="8645887" cy="749710"/>
          </a:xfrm>
        </p:spPr>
        <p:txBody>
          <a:bodyPr>
            <a:noAutofit/>
          </a:bodyPr>
          <a:lstStyle/>
          <a:p>
            <a:r>
              <a:rPr lang="en-US" sz="4800" dirty="0">
                <a:solidFill>
                  <a:schemeClr val="tx1"/>
                </a:solidFill>
                <a:cs typeface="Calibri Light"/>
              </a:rPr>
              <a:t>My personal story and journey</a:t>
            </a:r>
            <a:endParaRPr lang="en-US" sz="4800" dirty="0">
              <a:solidFill>
                <a:schemeClr val="tx1"/>
              </a:solidFill>
            </a:endParaRPr>
          </a:p>
        </p:txBody>
      </p:sp>
      <p:pic>
        <p:nvPicPr>
          <p:cNvPr id="11" name="Picture Placeholder 10" descr="Sunlight shining through the water&#10;&#10;Description automatically generated">
            <a:extLst>
              <a:ext uri="{FF2B5EF4-FFF2-40B4-BE49-F238E27FC236}">
                <a16:creationId xmlns:a16="http://schemas.microsoft.com/office/drawing/2014/main" id="{CC0EC0EA-321B-F759-8F04-CCFD7599527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01" r="14501"/>
          <a:stretch>
            <a:fillRect/>
          </a:stretch>
        </p:blipFill>
        <p:spPr>
          <a:xfrm>
            <a:off x="6772333" y="1815910"/>
            <a:ext cx="4552795" cy="3594928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BBC93-7403-D640-463B-FBD77AD666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5280800" cy="3811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cs typeface="Calibri"/>
              </a:rPr>
              <a:t>Controlling, needy mother</a:t>
            </a:r>
            <a:endParaRPr lang="en-US" sz="28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cs typeface="Calibri"/>
              </a:rPr>
              <a:t>Temperamental father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cs typeface="Calibri"/>
              </a:rPr>
              <a:t>Being the sensible/reasonable/clever one</a:t>
            </a:r>
            <a:endParaRPr lang="en-US" sz="28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cs typeface="Calibri"/>
              </a:rPr>
              <a:t>Moved house and  school a lot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2A26C0-30C8-549A-0BB7-16BEA9C68D7A}"/>
              </a:ext>
            </a:extLst>
          </p:cNvPr>
          <p:cNvSpPr txBox="1"/>
          <p:nvPr/>
        </p:nvSpPr>
        <p:spPr>
          <a:xfrm>
            <a:off x="7669830" y="5410838"/>
            <a:ext cx="365202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/>
              <a:t>(</a:t>
            </a:r>
            <a:r>
              <a:rPr lang="en-GB" sz="1200" dirty="0" err="1"/>
              <a:t>Studioaccendo</a:t>
            </a:r>
            <a:r>
              <a:rPr lang="en-GB" sz="120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335595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B4565-2B03-7966-A2ED-C2026846C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9904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dirty="0">
                <a:cs typeface="Calibri Light"/>
              </a:rPr>
              <a:t>Patterns and themes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627D0-FCE5-F881-A99D-F31DB76BB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2636330"/>
            <a:ext cx="10233800" cy="35099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cs typeface="Calibri"/>
              </a:rPr>
              <a:t>Getting into relationships that I didn't want to be in</a:t>
            </a:r>
          </a:p>
          <a:p>
            <a:r>
              <a:rPr lang="en-US" sz="2400" dirty="0">
                <a:cs typeface="Calibri"/>
              </a:rPr>
              <a:t>Choosing partners with problematic personal issues and mental health needs</a:t>
            </a:r>
            <a:endParaRPr lang="en-GB" sz="2400" dirty="0">
              <a:cs typeface="Calibri"/>
            </a:endParaRPr>
          </a:p>
          <a:p>
            <a:r>
              <a:rPr lang="en-US" sz="2400" dirty="0">
                <a:cs typeface="Calibri"/>
              </a:rPr>
              <a:t>Feeling responsible for other's feelings</a:t>
            </a:r>
          </a:p>
          <a:p>
            <a:r>
              <a:rPr lang="en-US" sz="2400" dirty="0">
                <a:cs typeface="Calibri"/>
              </a:rPr>
              <a:t>No boundaries</a:t>
            </a:r>
          </a:p>
          <a:p>
            <a:r>
              <a:rPr lang="en-US" sz="2400" dirty="0">
                <a:cs typeface="Calibri"/>
              </a:rPr>
              <a:t>A denial of and a disconnect from my actual feelings to present a surface appearance of things being good</a:t>
            </a:r>
          </a:p>
        </p:txBody>
      </p:sp>
    </p:spTree>
    <p:extLst>
      <p:ext uri="{BB962C8B-B14F-4D97-AF65-F5344CB8AC3E}">
        <p14:creationId xmlns:p14="http://schemas.microsoft.com/office/powerpoint/2010/main" val="2420595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D8FC-52C6-E472-7C4E-42C1BCE1E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893" y="705678"/>
            <a:ext cx="5967559" cy="755374"/>
          </a:xfrm>
        </p:spPr>
        <p:txBody>
          <a:bodyPr>
            <a:noAutofit/>
          </a:bodyPr>
          <a:lstStyle/>
          <a:p>
            <a:r>
              <a:rPr lang="en-US" sz="4800" dirty="0">
                <a:cs typeface="Calibri Light"/>
              </a:rPr>
              <a:t>Muddling through…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8922619-E24D-3050-4F95-ADAEBB7FECE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2" r="7422"/>
          <a:stretch/>
        </p:blipFill>
        <p:spPr>
          <a:xfrm>
            <a:off x="1534434" y="2027128"/>
            <a:ext cx="4320000" cy="3384659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03473-6710-7F19-8FEB-55EF7C1501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69078" y="2524539"/>
            <a:ext cx="5201287" cy="3811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cs typeface="Calibri"/>
              </a:rPr>
              <a:t>Like holding most of the pieces of a jigsaw, but the pattern is unclear, and I don’t know how the pieces fit together, or which ones might be missing.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0CE905-BA2D-09F9-CAE9-7526BFCD01D1}"/>
              </a:ext>
            </a:extLst>
          </p:cNvPr>
          <p:cNvSpPr txBox="1"/>
          <p:nvPr/>
        </p:nvSpPr>
        <p:spPr>
          <a:xfrm>
            <a:off x="6351105" y="4996289"/>
            <a:ext cx="46912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800" dirty="0"/>
              <a:t>…the final straw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6F330F-9709-FEBE-9B4A-893337220A8A}"/>
              </a:ext>
            </a:extLst>
          </p:cNvPr>
          <p:cNvSpPr txBox="1"/>
          <p:nvPr/>
        </p:nvSpPr>
        <p:spPr>
          <a:xfrm>
            <a:off x="1432560" y="5514955"/>
            <a:ext cx="3342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Wounds_and_Cracks</a:t>
            </a:r>
            <a:r>
              <a:rPr lang="en-GB" sz="12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5279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4E11C7-7BD5-4045-AC27-3F529BEC7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814C59D-DC1D-71EE-3DB4-09A1F96E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786"/>
            <a:ext cx="3473851" cy="4626428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4400" dirty="0">
                <a:solidFill>
                  <a:schemeClr val="tx1">
                    <a:lumMod val="95000"/>
                  </a:schemeClr>
                </a:solidFill>
              </a:rPr>
              <a:t>Experience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1FCCE20-1E4F-44FF-87B4-379D391A2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32907"/>
            <a:ext cx="0" cy="27921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24FE82-19FD-F795-AF1E-5C98F1490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543" y="1115786"/>
            <a:ext cx="5713790" cy="4626428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>
                    <a:lumMod val="95000"/>
                  </a:schemeClr>
                </a:solidFill>
              </a:rPr>
              <a:t>2016 - Began a relationship with someone with mental health and alcohol addiction problems in their past.</a:t>
            </a:r>
          </a:p>
          <a:p>
            <a:r>
              <a:rPr lang="en-GB" sz="2400" dirty="0">
                <a:solidFill>
                  <a:schemeClr val="tx1">
                    <a:lumMod val="95000"/>
                  </a:schemeClr>
                </a:solidFill>
              </a:rPr>
              <a:t>Red flags from very early on, but I didn’t heed these.</a:t>
            </a:r>
          </a:p>
          <a:p>
            <a:r>
              <a:rPr lang="en-GB" sz="2400" dirty="0">
                <a:solidFill>
                  <a:schemeClr val="tx1">
                    <a:lumMod val="95000"/>
                  </a:schemeClr>
                </a:solidFill>
              </a:rPr>
              <a:t>I stayed as things got worse after his Mum died.</a:t>
            </a:r>
          </a:p>
          <a:p>
            <a:r>
              <a:rPr lang="en-GB" sz="2400" dirty="0">
                <a:solidFill>
                  <a:schemeClr val="tx1">
                    <a:lumMod val="95000"/>
                  </a:schemeClr>
                </a:solidFill>
              </a:rPr>
              <a:t>Four years later I started seeing a therapist and ended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976359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B6B7E-235A-89E2-651D-5EB2994FE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Reflection: feelings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AB622-29D9-298F-91A2-2DAC142BB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Single – lonely, bored, unmotivated, waiting….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I really wanted to have found “the one”.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Red flags – confused, shocked. They didn’t fit the narrative.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Drinking and paranoid episodes – I thought I could “make him better”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Denial – embarrassed, ashamed, alone, out of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133B18-44FB-77FC-3B9C-66618D55CE0D}"/>
              </a:ext>
            </a:extLst>
          </p:cNvPr>
          <p:cNvSpPr txBox="1"/>
          <p:nvPr/>
        </p:nvSpPr>
        <p:spPr>
          <a:xfrm>
            <a:off x="7874000" y="5344160"/>
            <a:ext cx="3169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b="1" dirty="0">
                <a:solidFill>
                  <a:schemeClr val="bg1"/>
                </a:solidFill>
              </a:rPr>
              <a:t>(Image: </a:t>
            </a:r>
            <a:r>
              <a:rPr lang="en-GB" sz="1200" b="1" dirty="0" err="1">
                <a:solidFill>
                  <a:schemeClr val="bg1"/>
                </a:solidFill>
              </a:rPr>
              <a:t>MonikaP</a:t>
            </a:r>
            <a:r>
              <a:rPr lang="en-GB" sz="1200" b="1" dirty="0">
                <a:solidFill>
                  <a:schemeClr val="bg1"/>
                </a:solidFill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777255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C9CA0-0588-90D9-AA88-13CCFD6B2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Reflection: sense-making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06605-3842-785F-FE85-49B79D621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Childhood family dynamics repeating themselves</a:t>
            </a:r>
          </a:p>
          <a:p>
            <a:r>
              <a:rPr lang="en-GB" sz="2400" dirty="0"/>
              <a:t>The happy-ever-after narrative</a:t>
            </a:r>
          </a:p>
          <a:p>
            <a:r>
              <a:rPr lang="en-GB" sz="2400" dirty="0"/>
              <a:t>Wanted to get it right, for this to be right this time</a:t>
            </a:r>
          </a:p>
          <a:p>
            <a:r>
              <a:rPr lang="en-GB" sz="2400" dirty="0"/>
              <a:t>I equate “getting it wrong” with “being stupid”</a:t>
            </a:r>
          </a:p>
          <a:p>
            <a:r>
              <a:rPr lang="en-GB" sz="2400" dirty="0"/>
              <a:t>Value coupledom over singledom</a:t>
            </a:r>
          </a:p>
          <a:p>
            <a:r>
              <a:rPr lang="en-GB" sz="2400" dirty="0"/>
              <a:t>Feelings and boundaries are important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585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E7ABB-E9ED-FEA5-A134-1A372F22C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Action: growing 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EE7E3-6F39-8862-9587-9ABA99BBF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/>
              <a:t>       Trusting my feelings</a:t>
            </a:r>
          </a:p>
          <a:p>
            <a:pPr lvl="1"/>
            <a:endParaRPr lang="en-GB" dirty="0"/>
          </a:p>
        </p:txBody>
      </p:sp>
      <p:pic>
        <p:nvPicPr>
          <p:cNvPr id="5" name="Picture 4" descr="A person lying on water with flowers">
            <a:extLst>
              <a:ext uri="{FF2B5EF4-FFF2-40B4-BE49-F238E27FC236}">
                <a16:creationId xmlns:a16="http://schemas.microsoft.com/office/drawing/2014/main" id="{56C419D3-458E-37B1-51C0-75D474D1A6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3696" y="2471718"/>
            <a:ext cx="5351282" cy="35703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E2455D-15CD-B7F8-7187-081A7C38FC1A}"/>
              </a:ext>
            </a:extLst>
          </p:cNvPr>
          <p:cNvSpPr txBox="1"/>
          <p:nvPr/>
        </p:nvSpPr>
        <p:spPr>
          <a:xfrm>
            <a:off x="7364896" y="4256872"/>
            <a:ext cx="410817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Signposts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Reality vs narratives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Safety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Boundaries</a:t>
            </a:r>
          </a:p>
          <a:p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7299AB-D13A-AF7E-7241-EE3763FB04F1}"/>
              </a:ext>
            </a:extLst>
          </p:cNvPr>
          <p:cNvSpPr txBox="1"/>
          <p:nvPr/>
        </p:nvSpPr>
        <p:spPr>
          <a:xfrm>
            <a:off x="1483360" y="6057390"/>
            <a:ext cx="3078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Pexels</a:t>
            </a:r>
            <a:r>
              <a:rPr lang="en-GB" sz="1200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1362403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BF430-C356-6AE3-8189-AB5D9E6F4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>
                <a:cs typeface="Calibri Light"/>
              </a:rPr>
              <a:t>Conclusion and moving forwards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9D579-420C-F713-AFB0-7B0FBB9AA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100" y="1845945"/>
            <a:ext cx="10233800" cy="4351338"/>
          </a:xfrm>
        </p:spPr>
        <p:txBody>
          <a:bodyPr>
            <a:normAutofit/>
          </a:bodyPr>
          <a:lstStyle/>
          <a:p>
            <a:r>
              <a:rPr lang="en-US" sz="2400" dirty="0"/>
              <a:t>Reflective practice for personal and professional reasons</a:t>
            </a:r>
          </a:p>
          <a:p>
            <a:endParaRPr lang="en-US" sz="2400" dirty="0"/>
          </a:p>
          <a:p>
            <a:r>
              <a:rPr lang="en-US" sz="2400" dirty="0"/>
              <a:t>Childhood experiences contributing to repeated patterns in my life</a:t>
            </a:r>
          </a:p>
          <a:p>
            <a:endParaRPr lang="en-US" sz="2400" dirty="0"/>
          </a:p>
          <a:p>
            <a:r>
              <a:rPr lang="en-US" sz="2400" dirty="0"/>
              <a:t>A difficult transition and the consequent learning/awareness that came from it</a:t>
            </a:r>
          </a:p>
          <a:p>
            <a:endParaRPr lang="en-US" sz="2400" dirty="0"/>
          </a:p>
          <a:p>
            <a:r>
              <a:rPr lang="en-US" sz="2400" dirty="0"/>
              <a:t>Trusting my feelings to guide me in difficult times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578709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20AF8D-529D-4B73-83A5-3AA5B9A2B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98970"/>
          </a:xfrm>
        </p:spPr>
        <p:txBody>
          <a:bodyPr>
            <a:normAutofit/>
          </a:bodyPr>
          <a:lstStyle/>
          <a:p>
            <a:r>
              <a:rPr lang="en-GB" sz="2800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2BBDAF-AF6F-BC55-33E8-E06ABF1A2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100" y="1272619"/>
            <a:ext cx="10233800" cy="4904344"/>
          </a:xfrm>
        </p:spPr>
        <p:txBody>
          <a:bodyPr>
            <a:normAutofit fontScale="92500" lnSpcReduction="10000"/>
          </a:bodyPr>
          <a:lstStyle/>
          <a:p>
            <a:endParaRPr lang="en-GB" sz="1400" dirty="0"/>
          </a:p>
          <a:p>
            <a:r>
              <a:rPr lang="en-GB" sz="1400" dirty="0"/>
              <a:t>Argyris, C. and Schon, D.A., (1992) </a:t>
            </a:r>
            <a:r>
              <a:rPr lang="en-GB" sz="1400" i="1" dirty="0"/>
              <a:t>Theory in practice: Increasing professional effectiveness</a:t>
            </a:r>
            <a:r>
              <a:rPr lang="en-GB" sz="1400" dirty="0"/>
              <a:t>. John Wiley &amp; Sons.</a:t>
            </a:r>
          </a:p>
          <a:p>
            <a:r>
              <a:rPr lang="en-GB" sz="1400" dirty="0" err="1"/>
              <a:t>Bager</a:t>
            </a:r>
            <a:r>
              <a:rPr lang="en-GB" sz="1400" dirty="0"/>
              <a:t>-Charleson, S (2010) </a:t>
            </a:r>
            <a:r>
              <a:rPr lang="en-GB" sz="1400" i="1" dirty="0"/>
              <a:t>Reflective Practice in Counselling and Psychotherapy</a:t>
            </a:r>
            <a:r>
              <a:rPr lang="en-GB" sz="1400" dirty="0"/>
              <a:t>. Exeter: Learning Matters.</a:t>
            </a:r>
          </a:p>
          <a:p>
            <a:r>
              <a:rPr lang="en-GB" sz="1400" dirty="0"/>
              <a:t>Chinn, D., (2007) ‘Reflection and reflexivity’, </a:t>
            </a:r>
            <a:r>
              <a:rPr lang="en-GB" sz="1400" i="1" dirty="0"/>
              <a:t>Clinical Psychology Forum. </a:t>
            </a:r>
            <a:r>
              <a:rPr lang="en-GB" sz="1400" dirty="0"/>
              <a:t>no. 178, pp. 13-16. British Psychological Society (BPS).</a:t>
            </a:r>
          </a:p>
          <a:p>
            <a:r>
              <a:rPr lang="en-GB" sz="1400" dirty="0"/>
              <a:t>Cushion, C.J., (2018) Reflection and reflective practice discourses in coaching: A critical analysis. Sport, education and society, 23(1), pp.82-94. Available at: https://www.tandfonline.com/doi/full/10.1080/13573322.2016.1142961 (Accessed on: 01 November 2023).</a:t>
            </a:r>
          </a:p>
          <a:p>
            <a:r>
              <a:rPr lang="en-GB" sz="1400" dirty="0"/>
              <a:t>Fogel, A., (2009) </a:t>
            </a:r>
            <a:r>
              <a:rPr lang="en-GB" sz="1400" i="1" dirty="0"/>
              <a:t>The psychophysiology of self-awareness: Rediscovering the lost art of body sense</a:t>
            </a:r>
            <a:r>
              <a:rPr lang="en-GB" sz="1400" dirty="0"/>
              <a:t>. WW Norton &amp; Co.</a:t>
            </a:r>
          </a:p>
          <a:p>
            <a:r>
              <a:rPr lang="en-GB" sz="1400" dirty="0" err="1"/>
              <a:t>Gathu</a:t>
            </a:r>
            <a:r>
              <a:rPr lang="en-GB" sz="1400" dirty="0"/>
              <a:t>, C., (2022) Facilitators and barriers of reflective learning in postgraduate medical education: A narrative review. </a:t>
            </a:r>
            <a:r>
              <a:rPr lang="en-GB" sz="1400" i="1" dirty="0"/>
              <a:t>Journal of Medical Education and Curricular Development,</a:t>
            </a:r>
            <a:r>
              <a:rPr lang="en-GB" sz="1400" dirty="0"/>
              <a:t> 9. Available at: https://doi.org/10.1177/23821205221096106  (Accessed on: 30 October 2023).</a:t>
            </a:r>
          </a:p>
          <a:p>
            <a:r>
              <a:rPr lang="en-GB" sz="1400" dirty="0" err="1"/>
              <a:t>Katiarodriguez</a:t>
            </a:r>
            <a:r>
              <a:rPr lang="en-GB" sz="1400" dirty="0"/>
              <a:t>, (2017) Available at: https://pixabay.com/photos/succulent-plant-green-green-flower-2763668/ (Accessed: 01 November 2023).</a:t>
            </a:r>
          </a:p>
          <a:p>
            <a:r>
              <a:rPr lang="en-GB" sz="1400" dirty="0" err="1"/>
              <a:t>MonikaP</a:t>
            </a:r>
            <a:r>
              <a:rPr lang="en-GB" sz="1400" dirty="0"/>
              <a:t>, (2017) Available at: https://pixabay.com/photos/rain-thunderstorm-raindrop-2811639/ (Accessed on 30 October 2023).</a:t>
            </a:r>
          </a:p>
          <a:p>
            <a:r>
              <a:rPr lang="en-GB" sz="1400" dirty="0" err="1"/>
              <a:t>Pexels</a:t>
            </a:r>
            <a:r>
              <a:rPr lang="en-GB" sz="1400" dirty="0"/>
              <a:t>, (2016) Available at: https://pixabay.com/photos/floating-flowers-woman-float-1845571/ </a:t>
            </a:r>
          </a:p>
          <a:p>
            <a:r>
              <a:rPr lang="en-GB" sz="1400" dirty="0"/>
              <a:t>Schön, DA (1983)  </a:t>
            </a:r>
            <a:r>
              <a:rPr lang="en-GB" sz="1400" i="1" dirty="0"/>
              <a:t>The reflective practitioner: how professionals think in action</a:t>
            </a:r>
            <a:r>
              <a:rPr lang="en-GB" sz="1400" dirty="0"/>
              <a:t>. New York: Basic Books.</a:t>
            </a:r>
          </a:p>
          <a:p>
            <a:r>
              <a:rPr lang="en-GB" sz="1400" dirty="0" err="1"/>
              <a:t>Studioaccendo</a:t>
            </a:r>
            <a:r>
              <a:rPr lang="en-GB" sz="1400" dirty="0"/>
              <a:t>, (2023) Available at: https://www.123rf.com/free-photo_205107060_underwater-view-of-the-coral-reef-with-sunlight-3d-render.html# (Accessed on: 04 November 2023).</a:t>
            </a:r>
          </a:p>
          <a:p>
            <a:r>
              <a:rPr lang="en-GB" sz="1400" dirty="0"/>
              <a:t>Willig, C. (2019) ‘Ontological and epistemological reflexivity: A core skill for therapists’, </a:t>
            </a:r>
            <a:r>
              <a:rPr lang="en-GB" sz="1400" i="1" dirty="0"/>
              <a:t>Counselling and Psychotherapy Research</a:t>
            </a:r>
            <a:r>
              <a:rPr lang="en-GB" sz="1400" dirty="0"/>
              <a:t>, 19(3), pp. 186-194. Available at: https://doi.org.10.1002/capr.12204 (Accessed on: 02 November 2023).</a:t>
            </a:r>
          </a:p>
          <a:p>
            <a:r>
              <a:rPr lang="en-GB" sz="1400" dirty="0" err="1"/>
              <a:t>Wounds_and_Cracks</a:t>
            </a:r>
            <a:r>
              <a:rPr lang="en-GB" sz="1400" dirty="0"/>
              <a:t>, (2018) Available at: https://pixabay.com/photos/puzzle-piece-tile-jig-jigsaw-game-3306859/ (Accessed on: 29 October 2023). </a:t>
            </a:r>
          </a:p>
        </p:txBody>
      </p:sp>
    </p:spTree>
    <p:extLst>
      <p:ext uri="{BB962C8B-B14F-4D97-AF65-F5344CB8AC3E}">
        <p14:creationId xmlns:p14="http://schemas.microsoft.com/office/powerpoint/2010/main" val="4171432318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4" ma:contentTypeDescription="Create a new document." ma:contentTypeScope="" ma:versionID="cadff08ee95f2e3e64cd70feb99b69ee">
  <xsd:schema xmlns:xsd="http://www.w3.org/2001/XMLSchema" xmlns:xs="http://www.w3.org/2001/XMLSchema" xmlns:p="http://schemas.microsoft.com/office/2006/metadata/properties" xmlns:ns3="0ebdf10f-b5a3-45b6-acdb-7dc1eb398785" targetNamespace="http://schemas.microsoft.com/office/2006/metadata/properties" ma:root="true" ma:fieldsID="4239b6aed4f3aa0ac526961f1e663839" ns3:_="">
    <xsd:import namespace="0ebdf10f-b5a3-45b6-acdb-7dc1eb39878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BBCB7F-5924-4F0D-A917-603A9CA34899}">
  <ds:schemaRefs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0ebdf10f-b5a3-45b6-acdb-7dc1eb39878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A170BEC-5948-4FBC-8306-686B0AB448E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0E16C1-11C9-4890-8CFA-37E05106F6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2242</TotalTime>
  <Words>1074</Words>
  <Application>Microsoft Office PowerPoint</Application>
  <PresentationFormat>Widescreen</PresentationFormat>
  <Paragraphs>105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Corbel</vt:lpstr>
      <vt:lpstr>Depth</vt:lpstr>
      <vt:lpstr>Reflective practiceCopy</vt:lpstr>
      <vt:lpstr>In this presentation:</vt:lpstr>
      <vt:lpstr>Reflective practice</vt:lpstr>
      <vt:lpstr>Why is it important? </vt:lpstr>
      <vt:lpstr>My reflective practice</vt:lpstr>
      <vt:lpstr>My personal story and journey</vt:lpstr>
      <vt:lpstr>Patterns and themes</vt:lpstr>
      <vt:lpstr>Muddling through…</vt:lpstr>
      <vt:lpstr>Experience</vt:lpstr>
      <vt:lpstr>Reflection: feelings</vt:lpstr>
      <vt:lpstr>Reflection: sense-making</vt:lpstr>
      <vt:lpstr>Action: growing edge</vt:lpstr>
      <vt:lpstr>Conclusion and moving forwards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Bev Rose (2311072)</cp:lastModifiedBy>
  <cp:revision>192</cp:revision>
  <dcterms:created xsi:type="dcterms:W3CDTF">2023-10-09T13:54:55Z</dcterms:created>
  <dcterms:modified xsi:type="dcterms:W3CDTF">2023-11-05T15:01:12Z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