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4"/>
  </p:sldMasterIdLst>
  <p:notesMasterIdLst>
    <p:notesMasterId r:id="rId13"/>
  </p:notesMasterIdLst>
  <p:handoutMasterIdLst>
    <p:handoutMasterId r:id="rId14"/>
  </p:handoutMasterIdLst>
  <p:sldIdLst>
    <p:sldId id="289" r:id="rId5"/>
    <p:sldId id="286" r:id="rId6"/>
    <p:sldId id="292" r:id="rId7"/>
    <p:sldId id="291" r:id="rId8"/>
    <p:sldId id="270" r:id="rId9"/>
    <p:sldId id="271" r:id="rId10"/>
    <p:sldId id="287" r:id="rId11"/>
    <p:sldId id="28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guide pos="3840"/>
        <p:guide orient="horz" pos="2160"/>
      </p:guideLst>
    </p:cSldViewPr>
  </p:slideViewPr>
  <p:notesTextViewPr>
    <p:cViewPr>
      <p:scale>
        <a:sx n="1" d="1"/>
        <a:sy n="1" d="1"/>
      </p:scale>
      <p:origin x="0" y="0"/>
    </p:cViewPr>
  </p:notesText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ln>
              <a:noFill/>
            </a:ln>
          </c:spPr>
          <c:dPt>
            <c:idx val="0"/>
            <c:bubble3D val="0"/>
            <c:spPr>
              <a:solidFill>
                <a:schemeClr val="accent3"/>
              </a:solidFill>
              <a:ln w="19050">
                <a:noFill/>
              </a:ln>
              <a:effectLst/>
            </c:spPr>
            <c:extLst>
              <c:ext xmlns:c16="http://schemas.microsoft.com/office/drawing/2014/chart" uri="{C3380CC4-5D6E-409C-BE32-E72D297353CC}">
                <c16:uniqueId val="{00000001-38C1-46BF-8440-AEFD0DA39D91}"/>
              </c:ext>
            </c:extLst>
          </c:dPt>
          <c:dPt>
            <c:idx val="1"/>
            <c:bubble3D val="0"/>
            <c:spPr>
              <a:solidFill>
                <a:schemeClr val="bg2"/>
              </a:solidFill>
              <a:ln w="19050">
                <a:noFill/>
              </a:ln>
              <a:effectLst/>
            </c:spPr>
            <c:extLst>
              <c:ext xmlns:c16="http://schemas.microsoft.com/office/drawing/2014/chart" uri="{C3380CC4-5D6E-409C-BE32-E72D297353CC}">
                <c16:uniqueId val="{00000002-38C1-46BF-8440-AEFD0DA39D91}"/>
              </c:ext>
            </c:extLst>
          </c:dPt>
          <c:cat>
            <c:strRef>
              <c:f>Sheet1!$A$2:$A$3</c:f>
              <c:strCache>
                <c:ptCount val="2"/>
                <c:pt idx="0">
                  <c:v>1st Qtr</c:v>
                </c:pt>
                <c:pt idx="1">
                  <c:v>2nd Qtr</c:v>
                </c:pt>
              </c:strCache>
            </c:strRef>
          </c:cat>
          <c:val>
            <c:numRef>
              <c:f>Sheet1!$B$2:$B$3</c:f>
              <c:numCache>
                <c:formatCode>General</c:formatCode>
                <c:ptCount val="2"/>
                <c:pt idx="0">
                  <c:v>36</c:v>
                </c:pt>
                <c:pt idx="1">
                  <c:v>53</c:v>
                </c:pt>
              </c:numCache>
            </c:numRef>
          </c:val>
          <c:extLst>
            <c:ext xmlns:c16="http://schemas.microsoft.com/office/drawing/2014/chart" uri="{C3380CC4-5D6E-409C-BE32-E72D297353CC}">
              <c16:uniqueId val="{00000000-38C1-46BF-8440-AEFD0DA39D91}"/>
            </c:ext>
          </c:extLst>
        </c:ser>
        <c:dLbls>
          <c:showLegendKey val="0"/>
          <c:showVal val="0"/>
          <c:showCatName val="0"/>
          <c:showSerName val="0"/>
          <c:showPercent val="0"/>
          <c:showBubbleSize val="0"/>
          <c:showLeaderLines val="1"/>
        </c:dLbls>
        <c:firstSliceAng val="0"/>
        <c:holeSize val="59"/>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364E-4D58-81DC-2B1385B5A2BF}"/>
              </c:ext>
            </c:extLst>
          </c:dPt>
          <c:dPt>
            <c:idx val="1"/>
            <c:bubble3D val="0"/>
            <c:spPr>
              <a:solidFill>
                <a:schemeClr val="bg2"/>
              </a:solidFill>
              <a:ln w="19050">
                <a:noFill/>
              </a:ln>
              <a:effectLst/>
            </c:spPr>
            <c:extLst>
              <c:ext xmlns:c16="http://schemas.microsoft.com/office/drawing/2014/chart" uri="{C3380CC4-5D6E-409C-BE32-E72D297353CC}">
                <c16:uniqueId val="{00000003-364E-4D58-81DC-2B1385B5A2BF}"/>
              </c:ext>
            </c:extLst>
          </c:dPt>
          <c:cat>
            <c:strRef>
              <c:f>Sheet1!$A$2:$A$3</c:f>
              <c:strCache>
                <c:ptCount val="2"/>
                <c:pt idx="0">
                  <c:v>1st Qtr</c:v>
                </c:pt>
                <c:pt idx="1">
                  <c:v>2nd Qtr</c:v>
                </c:pt>
              </c:strCache>
            </c:strRef>
          </c:cat>
          <c:val>
            <c:numRef>
              <c:f>Sheet1!$B$2:$B$3</c:f>
              <c:numCache>
                <c:formatCode>General</c:formatCode>
                <c:ptCount val="2"/>
                <c:pt idx="0">
                  <c:v>21</c:v>
                </c:pt>
                <c:pt idx="1">
                  <c:v>79</c:v>
                </c:pt>
              </c:numCache>
            </c:numRef>
          </c:val>
          <c:extLst>
            <c:ext xmlns:c16="http://schemas.microsoft.com/office/drawing/2014/chart" uri="{C3380CC4-5D6E-409C-BE32-E72D297353CC}">
              <c16:uniqueId val="{00000004-364E-4D58-81DC-2B1385B5A2BF}"/>
            </c:ext>
          </c:extLst>
        </c:ser>
        <c:dLbls>
          <c:showLegendKey val="0"/>
          <c:showVal val="0"/>
          <c:showCatName val="0"/>
          <c:showSerName val="0"/>
          <c:showPercent val="0"/>
          <c:showBubbleSize val="0"/>
          <c:showLeaderLines val="1"/>
        </c:dLbls>
        <c:firstSliceAng val="0"/>
        <c:holeSize val="67"/>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3974-451F-922D-5036AF7DB1A6}"/>
              </c:ext>
            </c:extLst>
          </c:dPt>
          <c:dPt>
            <c:idx val="1"/>
            <c:bubble3D val="0"/>
            <c:spPr>
              <a:solidFill>
                <a:schemeClr val="bg2"/>
              </a:solidFill>
              <a:ln w="19050">
                <a:noFill/>
              </a:ln>
              <a:effectLst/>
            </c:spPr>
            <c:extLst>
              <c:ext xmlns:c16="http://schemas.microsoft.com/office/drawing/2014/chart" uri="{C3380CC4-5D6E-409C-BE32-E72D297353CC}">
                <c16:uniqueId val="{00000003-3974-451F-922D-5036AF7DB1A6}"/>
              </c:ext>
            </c:extLst>
          </c:dPt>
          <c:cat>
            <c:strRef>
              <c:f>Sheet1!$A$2:$A$3</c:f>
              <c:strCache>
                <c:ptCount val="2"/>
                <c:pt idx="0">
                  <c:v>1st Qtr</c:v>
                </c:pt>
                <c:pt idx="1">
                  <c:v>2nd Qtr</c:v>
                </c:pt>
              </c:strCache>
            </c:strRef>
          </c:cat>
          <c:val>
            <c:numRef>
              <c:f>Sheet1!$B$2:$B$3</c:f>
              <c:numCache>
                <c:formatCode>General</c:formatCode>
                <c:ptCount val="2"/>
                <c:pt idx="0">
                  <c:v>18</c:v>
                </c:pt>
                <c:pt idx="1">
                  <c:v>83</c:v>
                </c:pt>
              </c:numCache>
            </c:numRef>
          </c:val>
          <c:extLst>
            <c:ext xmlns:c16="http://schemas.microsoft.com/office/drawing/2014/chart" uri="{C3380CC4-5D6E-409C-BE32-E72D297353CC}">
              <c16:uniqueId val="{00000004-3974-451F-922D-5036AF7DB1A6}"/>
            </c:ext>
          </c:extLst>
        </c:ser>
        <c:dLbls>
          <c:showLegendKey val="0"/>
          <c:showVal val="0"/>
          <c:showCatName val="0"/>
          <c:showSerName val="0"/>
          <c:showPercent val="0"/>
          <c:showBubbleSize val="0"/>
          <c:showLeaderLines val="1"/>
        </c:dLbls>
        <c:firstSliceAng val="0"/>
        <c:holeSize val="67"/>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0011-4772-93FF-8CF059B07177}"/>
              </c:ext>
            </c:extLst>
          </c:dPt>
          <c:dPt>
            <c:idx val="1"/>
            <c:bubble3D val="0"/>
            <c:spPr>
              <a:solidFill>
                <a:schemeClr val="bg2"/>
              </a:solidFill>
              <a:ln w="19050">
                <a:noFill/>
              </a:ln>
              <a:effectLst/>
            </c:spPr>
            <c:extLst>
              <c:ext xmlns:c16="http://schemas.microsoft.com/office/drawing/2014/chart" uri="{C3380CC4-5D6E-409C-BE32-E72D297353CC}">
                <c16:uniqueId val="{00000003-0011-4772-93FF-8CF059B07177}"/>
              </c:ext>
            </c:extLst>
          </c:dPt>
          <c:cat>
            <c:strRef>
              <c:f>Sheet1!$A$2:$A$3</c:f>
              <c:strCache>
                <c:ptCount val="2"/>
                <c:pt idx="0">
                  <c:v>1st Qtr</c:v>
                </c:pt>
                <c:pt idx="1">
                  <c:v>2nd Qtr</c:v>
                </c:pt>
              </c:strCache>
            </c:strRef>
          </c:cat>
          <c:val>
            <c:numRef>
              <c:f>Sheet1!$B$2:$B$3</c:f>
              <c:numCache>
                <c:formatCode>General</c:formatCode>
                <c:ptCount val="2"/>
                <c:pt idx="0">
                  <c:v>14</c:v>
                </c:pt>
                <c:pt idx="1">
                  <c:v>63</c:v>
                </c:pt>
              </c:numCache>
            </c:numRef>
          </c:val>
          <c:extLst>
            <c:ext xmlns:c16="http://schemas.microsoft.com/office/drawing/2014/chart" uri="{C3380CC4-5D6E-409C-BE32-E72D297353CC}">
              <c16:uniqueId val="{00000004-0011-4772-93FF-8CF059B07177}"/>
            </c:ext>
          </c:extLst>
        </c:ser>
        <c:dLbls>
          <c:showLegendKey val="0"/>
          <c:showVal val="0"/>
          <c:showCatName val="0"/>
          <c:showSerName val="0"/>
          <c:showPercent val="0"/>
          <c:showBubbleSize val="0"/>
          <c:showLeaderLines val="1"/>
        </c:dLbls>
        <c:firstSliceAng val="0"/>
        <c:holeSize val="67"/>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B7EF-486F-B9C3-BB44DDE740B7}"/>
              </c:ext>
            </c:extLst>
          </c:dPt>
          <c:dPt>
            <c:idx val="1"/>
            <c:bubble3D val="0"/>
            <c:spPr>
              <a:solidFill>
                <a:schemeClr val="bg2"/>
              </a:solidFill>
              <a:ln w="19050">
                <a:noFill/>
              </a:ln>
              <a:effectLst/>
            </c:spPr>
            <c:extLst>
              <c:ext xmlns:c16="http://schemas.microsoft.com/office/drawing/2014/chart" uri="{C3380CC4-5D6E-409C-BE32-E72D297353CC}">
                <c16:uniqueId val="{00000003-B7EF-486F-B9C3-BB44DDE740B7}"/>
              </c:ext>
            </c:extLst>
          </c:dPt>
          <c:cat>
            <c:strRef>
              <c:f>Sheet1!$A$2:$A$3</c:f>
              <c:strCache>
                <c:ptCount val="2"/>
                <c:pt idx="0">
                  <c:v>1st Qtr</c:v>
                </c:pt>
                <c:pt idx="1">
                  <c:v>2nd Qtr</c:v>
                </c:pt>
              </c:strCache>
            </c:strRef>
          </c:cat>
          <c:val>
            <c:numRef>
              <c:f>Sheet1!$B$2:$B$3</c:f>
              <c:numCache>
                <c:formatCode>General</c:formatCode>
                <c:ptCount val="2"/>
                <c:pt idx="0">
                  <c:v>20</c:v>
                </c:pt>
                <c:pt idx="1">
                  <c:v>55</c:v>
                </c:pt>
              </c:numCache>
            </c:numRef>
          </c:val>
          <c:extLst>
            <c:ext xmlns:c16="http://schemas.microsoft.com/office/drawing/2014/chart" uri="{C3380CC4-5D6E-409C-BE32-E72D297353CC}">
              <c16:uniqueId val="{00000004-B7EF-486F-B9C3-BB44DDE740B7}"/>
            </c:ext>
          </c:extLst>
        </c:ser>
        <c:dLbls>
          <c:showLegendKey val="0"/>
          <c:showVal val="0"/>
          <c:showCatName val="0"/>
          <c:showSerName val="0"/>
          <c:showPercent val="0"/>
          <c:showBubbleSize val="0"/>
          <c:showLeaderLines val="1"/>
        </c:dLbls>
        <c:firstSliceAng val="0"/>
        <c:holeSize val="67"/>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solidFill>
              <a:schemeClr val="accent2"/>
            </a:solidFill>
          </c:spPr>
          <c:dPt>
            <c:idx val="0"/>
            <c:bubble3D val="0"/>
            <c:spPr>
              <a:solidFill>
                <a:schemeClr val="accent3"/>
              </a:solidFill>
              <a:ln w="19050">
                <a:noFill/>
              </a:ln>
              <a:effectLst/>
            </c:spPr>
            <c:extLst>
              <c:ext xmlns:c16="http://schemas.microsoft.com/office/drawing/2014/chart" uri="{C3380CC4-5D6E-409C-BE32-E72D297353CC}">
                <c16:uniqueId val="{00000001-D42E-4A67-ABB7-DD78A2E787CE}"/>
              </c:ext>
            </c:extLst>
          </c:dPt>
          <c:dPt>
            <c:idx val="1"/>
            <c:bubble3D val="0"/>
            <c:spPr>
              <a:solidFill>
                <a:schemeClr val="accent5"/>
              </a:solidFill>
              <a:ln w="19050">
                <a:noFill/>
              </a:ln>
              <a:effectLst/>
            </c:spPr>
            <c:extLst>
              <c:ext xmlns:c16="http://schemas.microsoft.com/office/drawing/2014/chart" uri="{C3380CC4-5D6E-409C-BE32-E72D297353CC}">
                <c16:uniqueId val="{00000003-D42E-4A67-ABB7-DD78A2E787CE}"/>
              </c:ext>
            </c:extLst>
          </c:dPt>
          <c:dPt>
            <c:idx val="2"/>
            <c:bubble3D val="0"/>
            <c:spPr>
              <a:solidFill>
                <a:schemeClr val="accent4"/>
              </a:solidFill>
              <a:ln w="19050">
                <a:noFill/>
              </a:ln>
              <a:effectLst/>
            </c:spPr>
            <c:extLst>
              <c:ext xmlns:c16="http://schemas.microsoft.com/office/drawing/2014/chart" uri="{C3380CC4-5D6E-409C-BE32-E72D297353CC}">
                <c16:uniqueId val="{00000005-D42E-4A67-ABB7-DD78A2E787CE}"/>
              </c:ext>
            </c:extLst>
          </c:dPt>
          <c:dPt>
            <c:idx val="3"/>
            <c:bubble3D val="0"/>
            <c:spPr>
              <a:solidFill>
                <a:schemeClr val="accent6"/>
              </a:solidFill>
              <a:ln w="19050">
                <a:noFill/>
              </a:ln>
              <a:effectLst/>
            </c:spPr>
            <c:extLst>
              <c:ext xmlns:c16="http://schemas.microsoft.com/office/drawing/2014/chart" uri="{C3380CC4-5D6E-409C-BE32-E72D297353CC}">
                <c16:uniqueId val="{00000007-D42E-4A67-ABB7-DD78A2E787CE}"/>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30</c:v>
                </c:pt>
                <c:pt idx="1">
                  <c:v>15</c:v>
                </c:pt>
                <c:pt idx="2">
                  <c:v>10</c:v>
                </c:pt>
                <c:pt idx="3">
                  <c:v>20</c:v>
                </c:pt>
              </c:numCache>
            </c:numRef>
          </c:val>
          <c:extLst>
            <c:ext xmlns:c16="http://schemas.microsoft.com/office/drawing/2014/chart" uri="{C3380CC4-5D6E-409C-BE32-E72D297353CC}">
              <c16:uniqueId val="{00000008-D42E-4A67-ABB7-DD78A2E787CE}"/>
            </c:ext>
          </c:extLst>
        </c:ser>
        <c:dLbls>
          <c:showLegendKey val="0"/>
          <c:showVal val="0"/>
          <c:showCatName val="0"/>
          <c:showSerName val="0"/>
          <c:showPercent val="0"/>
          <c:showBubbleSize val="0"/>
          <c:showLeaderLines val="1"/>
        </c:dLbls>
        <c:firstSliceAng val="12"/>
        <c:holeSize val="71"/>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4/29/2019</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4/29/2019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4/29/2019</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4/29/2019</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4/29/2019</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4/29/2019</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4/29/2019</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4/29/2019</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a:extLst>
              <a:ext uri="{FF2B5EF4-FFF2-40B4-BE49-F238E27FC236}">
                <a16:creationId xmlns:a16="http://schemas.microsoft.com/office/drawing/2014/main" id="{E4FD2CFF-0F3D-42BB-BBFF-903727B32640}"/>
              </a:ext>
            </a:extLst>
          </p:cNvPr>
          <p:cNvSpPr/>
          <p:nvPr userDrawn="1"/>
        </p:nvSpPr>
        <p:spPr>
          <a:xfrm>
            <a:off x="0" y="1562188"/>
            <a:ext cx="11269980" cy="2359660"/>
          </a:xfrm>
          <a:custGeom>
            <a:avLst/>
            <a:gdLst/>
            <a:ahLst/>
            <a:cxn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endParaRPr lang="en-US" noProof="0" dirty="0"/>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4133087"/>
            <a:ext cx="10431780" cy="204387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9" name="Content Placeholder 3">
            <a:extLst>
              <a:ext uri="{FF2B5EF4-FFF2-40B4-BE49-F238E27FC236}">
                <a16:creationId xmlns:a16="http://schemas.microsoft.com/office/drawing/2014/main" id="{C1B0D46C-2987-401A-A0C4-CFB6F73E9D23}"/>
              </a:ext>
            </a:extLst>
          </p:cNvPr>
          <p:cNvSpPr>
            <a:spLocks noGrp="1"/>
          </p:cNvSpPr>
          <p:nvPr>
            <p:ph sz="half" idx="13"/>
          </p:nvPr>
        </p:nvSpPr>
        <p:spPr>
          <a:xfrm>
            <a:off x="844296" y="1788579"/>
            <a:ext cx="10425684" cy="190687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989795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202246-9B90-4CE1-AAF1-3328E51AE0A5}"/>
              </a:ext>
            </a:extLst>
          </p:cNvPr>
          <p:cNvSpPr>
            <a:spLocks noGrp="1"/>
          </p:cNvSpPr>
          <p:nvPr>
            <p:ph type="pic" sz="quarter" idx="13"/>
          </p:nvPr>
        </p:nvSpPr>
        <p:spPr>
          <a:xfrm>
            <a:off x="0" y="0"/>
            <a:ext cx="12192000" cy="6858000"/>
          </a:xfrm>
        </p:spPr>
        <p:txBody>
          <a:bodyPr/>
          <a:lstStyle>
            <a:lvl1pPr marL="0" indent="0" algn="ctr">
              <a:buNone/>
              <a:defRPr/>
            </a:lvl1pPr>
          </a:lstStyle>
          <a:p>
            <a:r>
              <a:rPr lang="en-US" noProof="0"/>
              <a:t>Click icon to add picture</a:t>
            </a:r>
            <a:endParaRPr lang="en-US" noProof="0" dirty="0"/>
          </a:p>
        </p:txBody>
      </p:sp>
      <p:sp>
        <p:nvSpPr>
          <p:cNvPr id="18" name="Content Placeholder 2">
            <a:extLst>
              <a:ext uri="{FF2B5EF4-FFF2-40B4-BE49-F238E27FC236}">
                <a16:creationId xmlns:a16="http://schemas.microsoft.com/office/drawing/2014/main" id="{843DF42B-5E6A-409A-A205-0B59AE5FBD98}"/>
              </a:ext>
            </a:extLst>
          </p:cNvPr>
          <p:cNvSpPr>
            <a:spLocks noGrp="1"/>
          </p:cNvSpPr>
          <p:nvPr>
            <p:ph sz="half" idx="15"/>
          </p:nvPr>
        </p:nvSpPr>
        <p:spPr>
          <a:xfrm>
            <a:off x="8530301" y="1690689"/>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9C7A202D-9C81-48E9-AC0B-E4DDE20AE14F}"/>
              </a:ext>
            </a:extLst>
          </p:cNvPr>
          <p:cNvSpPr>
            <a:spLocks noGrp="1"/>
          </p:cNvSpPr>
          <p:nvPr>
            <p:ph sz="half" idx="14"/>
          </p:nvPr>
        </p:nvSpPr>
        <p:spPr>
          <a:xfrm>
            <a:off x="4888689"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1337076"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25" name="Content Placeholder 2">
            <a:extLst>
              <a:ext uri="{FF2B5EF4-FFF2-40B4-BE49-F238E27FC236}">
                <a16:creationId xmlns:a16="http://schemas.microsoft.com/office/drawing/2014/main" id="{70506441-775A-4D93-ADE3-695C86D6699F}"/>
              </a:ext>
            </a:extLst>
          </p:cNvPr>
          <p:cNvSpPr>
            <a:spLocks noGrp="1"/>
          </p:cNvSpPr>
          <p:nvPr>
            <p:ph sz="half" idx="16"/>
          </p:nvPr>
        </p:nvSpPr>
        <p:spPr>
          <a:xfrm>
            <a:off x="8530301"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a:extLst>
              <a:ext uri="{FF2B5EF4-FFF2-40B4-BE49-F238E27FC236}">
                <a16:creationId xmlns:a16="http://schemas.microsoft.com/office/drawing/2014/main" id="{FA00A08C-FA2D-44B5-9451-63F193A3E7B3}"/>
              </a:ext>
            </a:extLst>
          </p:cNvPr>
          <p:cNvSpPr>
            <a:spLocks noGrp="1"/>
          </p:cNvSpPr>
          <p:nvPr>
            <p:ph sz="half" idx="17"/>
          </p:nvPr>
        </p:nvSpPr>
        <p:spPr>
          <a:xfrm>
            <a:off x="4888689"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a:extLst>
              <a:ext uri="{FF2B5EF4-FFF2-40B4-BE49-F238E27FC236}">
                <a16:creationId xmlns:a16="http://schemas.microsoft.com/office/drawing/2014/main" id="{6A8F9540-8D26-4ADA-88E6-B9A742232C2D}"/>
              </a:ext>
            </a:extLst>
          </p:cNvPr>
          <p:cNvSpPr>
            <a:spLocks noGrp="1"/>
          </p:cNvSpPr>
          <p:nvPr>
            <p:ph sz="half" idx="18"/>
          </p:nvPr>
        </p:nvSpPr>
        <p:spPr>
          <a:xfrm>
            <a:off x="1337076"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a:extLst>
              <a:ext uri="{FF2B5EF4-FFF2-40B4-BE49-F238E27FC236}">
                <a16:creationId xmlns:a16="http://schemas.microsoft.com/office/drawing/2014/main" id="{3D7801BA-80A8-4F2C-90C8-155E6210A852}"/>
              </a:ext>
            </a:extLst>
          </p:cNvPr>
          <p:cNvSpPr>
            <a:spLocks noGrp="1"/>
          </p:cNvSpPr>
          <p:nvPr>
            <p:ph type="pic" sz="quarter" idx="19"/>
          </p:nvPr>
        </p:nvSpPr>
        <p:spPr>
          <a:xfrm>
            <a:off x="947634"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0" name="Picture Placeholder 28">
            <a:extLst>
              <a:ext uri="{FF2B5EF4-FFF2-40B4-BE49-F238E27FC236}">
                <a16:creationId xmlns:a16="http://schemas.microsoft.com/office/drawing/2014/main" id="{99C7ED62-8CE2-417B-9E03-DB47D419110B}"/>
              </a:ext>
            </a:extLst>
          </p:cNvPr>
          <p:cNvSpPr>
            <a:spLocks noGrp="1"/>
          </p:cNvSpPr>
          <p:nvPr>
            <p:ph type="pic" sz="quarter" idx="20"/>
          </p:nvPr>
        </p:nvSpPr>
        <p:spPr>
          <a:xfrm>
            <a:off x="4499246"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1" name="Picture Placeholder 28">
            <a:extLst>
              <a:ext uri="{FF2B5EF4-FFF2-40B4-BE49-F238E27FC236}">
                <a16:creationId xmlns:a16="http://schemas.microsoft.com/office/drawing/2014/main" id="{96383197-4013-4D5E-BF47-64BD2386A4D6}"/>
              </a:ext>
            </a:extLst>
          </p:cNvPr>
          <p:cNvSpPr>
            <a:spLocks noGrp="1"/>
          </p:cNvSpPr>
          <p:nvPr>
            <p:ph type="pic" sz="quarter" idx="21"/>
          </p:nvPr>
        </p:nvSpPr>
        <p:spPr>
          <a:xfrm>
            <a:off x="8126282"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2" name="Picture Placeholder 28">
            <a:extLst>
              <a:ext uri="{FF2B5EF4-FFF2-40B4-BE49-F238E27FC236}">
                <a16:creationId xmlns:a16="http://schemas.microsoft.com/office/drawing/2014/main" id="{B2568099-B430-4F70-A248-1840860FFEED}"/>
              </a:ext>
            </a:extLst>
          </p:cNvPr>
          <p:cNvSpPr>
            <a:spLocks noGrp="1"/>
          </p:cNvSpPr>
          <p:nvPr>
            <p:ph type="pic" sz="quarter" idx="22"/>
          </p:nvPr>
        </p:nvSpPr>
        <p:spPr>
          <a:xfrm>
            <a:off x="947634"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3" name="Picture Placeholder 28">
            <a:extLst>
              <a:ext uri="{FF2B5EF4-FFF2-40B4-BE49-F238E27FC236}">
                <a16:creationId xmlns:a16="http://schemas.microsoft.com/office/drawing/2014/main" id="{82A0F640-3653-4074-BEAA-B09FF6E0B391}"/>
              </a:ext>
            </a:extLst>
          </p:cNvPr>
          <p:cNvSpPr>
            <a:spLocks noGrp="1"/>
          </p:cNvSpPr>
          <p:nvPr>
            <p:ph type="pic" sz="quarter" idx="23"/>
          </p:nvPr>
        </p:nvSpPr>
        <p:spPr>
          <a:xfrm>
            <a:off x="4499246"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4" name="Picture Placeholder 28">
            <a:extLst>
              <a:ext uri="{FF2B5EF4-FFF2-40B4-BE49-F238E27FC236}">
                <a16:creationId xmlns:a16="http://schemas.microsoft.com/office/drawing/2014/main" id="{1723BD4F-261F-418F-B763-09039D2CA7B6}"/>
              </a:ext>
            </a:extLst>
          </p:cNvPr>
          <p:cNvSpPr>
            <a:spLocks noGrp="1"/>
          </p:cNvSpPr>
          <p:nvPr>
            <p:ph type="pic" sz="quarter" idx="24"/>
          </p:nvPr>
        </p:nvSpPr>
        <p:spPr>
          <a:xfrm>
            <a:off x="8126282"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667104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4/29/2019</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329438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4/29/2019</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0.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jpg"/><Relationship Id="rId1" Type="http://schemas.openxmlformats.org/officeDocument/2006/relationships/slideLayout" Target="../slideLayouts/slideLayout6.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p:txBody>
          <a:bodyPr>
            <a:normAutofit/>
          </a:bodyPr>
          <a:lstStyle/>
          <a:p>
            <a:pPr>
              <a:lnSpc>
                <a:spcPct val="125000"/>
              </a:lnSpc>
            </a:pPr>
            <a:r>
              <a:rPr lang="en-US" sz="5000" dirty="0">
                <a:solidFill>
                  <a:schemeClr val="bg1"/>
                </a:solidFill>
              </a:rPr>
              <a:t>Leadership Development</a:t>
            </a:r>
            <a:br>
              <a:rPr lang="en-US" sz="5000" dirty="0">
                <a:solidFill>
                  <a:schemeClr val="bg1"/>
                </a:solidFill>
              </a:rPr>
            </a:br>
            <a:r>
              <a:rPr lang="en-US" sz="5000" dirty="0" err="1">
                <a:solidFill>
                  <a:schemeClr val="bg1"/>
                </a:solidFill>
              </a:rPr>
              <a:t>Programme</a:t>
            </a:r>
            <a:endParaRPr lang="en-US" sz="5000" dirty="0">
              <a:solidFill>
                <a:schemeClr val="bg1"/>
              </a:solidFill>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4044000" y="4221162"/>
            <a:ext cx="4104000" cy="882001"/>
          </a:xfrm>
          <a:solidFill>
            <a:schemeClr val="accent2">
              <a:alpha val="90000"/>
            </a:schemeClr>
          </a:solidFill>
        </p:spPr>
        <p:txBody>
          <a:bodyPr anchor="ctr" anchorCtr="0">
            <a:normAutofit/>
          </a:bodyPr>
          <a:lstStyle/>
          <a:p>
            <a:r>
              <a:rPr lang="en-US" sz="2500" b="1" i="1" spc="65" dirty="0">
                <a:solidFill>
                  <a:schemeClr val="accent1"/>
                </a:solidFill>
                <a:cs typeface="Arial"/>
              </a:rPr>
              <a:t>Brent Jones</a:t>
            </a: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22986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499893" y="1242234"/>
            <a:ext cx="6689725" cy="4866423"/>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bwMode="white">
          <a:xfrm>
            <a:off x="6096000" y="1416179"/>
            <a:ext cx="5165558" cy="833856"/>
          </a:xfrm>
        </p:spPr>
        <p:txBody>
          <a:bodyPr/>
          <a:lstStyle/>
          <a:p>
            <a:r>
              <a:rPr lang="en-US" dirty="0">
                <a:solidFill>
                  <a:schemeClr val="bg1"/>
                </a:solidFill>
              </a:rPr>
              <a:t>What is a Leader?</a:t>
            </a:r>
            <a:endParaRPr lang="en-US" dirty="0"/>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2</a:t>
            </a:fld>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bwMode="white">
          <a:xfrm>
            <a:off x="6261288" y="2568911"/>
            <a:ext cx="2970000" cy="0"/>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bwMode="white">
          <a:xfrm>
            <a:off x="6096000" y="3020857"/>
            <a:ext cx="5181600" cy="339960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i="1" spc="-25" dirty="0">
                <a:solidFill>
                  <a:schemeClr val="bg2">
                    <a:lumMod val="20000"/>
                    <a:lumOff val="80000"/>
                  </a:schemeClr>
                </a:solidFill>
                <a:cs typeface="Arial"/>
              </a:rPr>
              <a:t>- A person that can motivate a group of people to act towards achieving a common goal (Ward, 2019)</a:t>
            </a:r>
          </a:p>
          <a:p>
            <a:pPr marL="0" indent="0">
              <a:buNone/>
            </a:pPr>
            <a:r>
              <a:rPr lang="en-US" sz="1800" i="1" spc="-25" dirty="0">
                <a:solidFill>
                  <a:schemeClr val="bg2">
                    <a:lumMod val="20000"/>
                    <a:lumOff val="80000"/>
                  </a:schemeClr>
                </a:solidFill>
                <a:cs typeface="Arial"/>
              </a:rPr>
              <a:t>- A process of social influence which maximizes the efforts of others towards achievements of a greater good (Bradberry, 2015)</a:t>
            </a:r>
          </a:p>
          <a:p>
            <a:pPr marL="0" indent="0">
              <a:buNone/>
            </a:pPr>
            <a:r>
              <a:rPr lang="en-US" sz="1800" i="1" spc="-25" dirty="0">
                <a:solidFill>
                  <a:schemeClr val="bg2">
                    <a:lumMod val="20000"/>
                    <a:lumOff val="80000"/>
                  </a:schemeClr>
                </a:solidFill>
                <a:cs typeface="Arial"/>
              </a:rPr>
              <a:t>- An innovative visionary, motivating teams to meet and surpass goals.</a:t>
            </a:r>
          </a:p>
          <a:p>
            <a:pPr marL="0" indent="0">
              <a:buNone/>
            </a:pPr>
            <a:endParaRPr lang="en-US" sz="1800" i="1" spc="-25" dirty="0">
              <a:solidFill>
                <a:schemeClr val="bg2">
                  <a:lumMod val="20000"/>
                  <a:lumOff val="80000"/>
                </a:schemeClr>
              </a:solidFill>
              <a:cs typeface="Arial"/>
            </a:endParaRPr>
          </a:p>
        </p:txBody>
      </p:sp>
    </p:spTree>
    <p:extLst>
      <p:ext uri="{BB962C8B-B14F-4D97-AF65-F5344CB8AC3E}">
        <p14:creationId xmlns:p14="http://schemas.microsoft.com/office/powerpoint/2010/main" val="1793949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a:extLst>
              <a:ext uri="{FF2B5EF4-FFF2-40B4-BE49-F238E27FC236}">
                <a16:creationId xmlns:a16="http://schemas.microsoft.com/office/drawing/2014/main" id="{1191A09B-8CB4-416A-B1F9-ABC3B476DE1F}"/>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bwMode="white">
          <a:xfrm>
            <a:off x="838200" y="329956"/>
            <a:ext cx="10515600" cy="1325563"/>
          </a:xfrm>
        </p:spPr>
        <p:txBody>
          <a:bodyPr/>
          <a:lstStyle/>
          <a:p>
            <a:r>
              <a:rPr lang="en-US" dirty="0">
                <a:solidFill>
                  <a:schemeClr val="bg1"/>
                </a:solidFill>
              </a:rPr>
              <a:t>Leadership Skills</a:t>
            </a:r>
            <a:endParaRPr lang="en-US"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fld id="{82EE24B5-652C-4DB5-B7C3-B5BBEC1280B1}" type="slidenum">
              <a:rPr lang="en-US" smtClean="0"/>
              <a:t>3</a:t>
            </a:fld>
            <a:endParaRPr lang="en-US" dirty="0"/>
          </a:p>
        </p:txBody>
      </p:sp>
      <p:graphicFrame>
        <p:nvGraphicFramePr>
          <p:cNvPr id="13" name="Content Placeholder 12" descr="Table">
            <a:extLst>
              <a:ext uri="{FF2B5EF4-FFF2-40B4-BE49-F238E27FC236}">
                <a16:creationId xmlns:a16="http://schemas.microsoft.com/office/drawing/2014/main" id="{1D6AB21B-0AB3-44DD-AD8E-D2EDD77DEA42}"/>
              </a:ext>
            </a:extLst>
          </p:cNvPr>
          <p:cNvGraphicFramePr>
            <a:graphicFrameLocks noGrp="1"/>
          </p:cNvGraphicFramePr>
          <p:nvPr>
            <p:ph sz="half" idx="4294967295"/>
            <p:extLst>
              <p:ext uri="{D42A27DB-BD31-4B8C-83A1-F6EECF244321}">
                <p14:modId xmlns:p14="http://schemas.microsoft.com/office/powerpoint/2010/main" val="4113027286"/>
              </p:ext>
            </p:extLst>
          </p:nvPr>
        </p:nvGraphicFramePr>
        <p:xfrm>
          <a:off x="247062" y="2041561"/>
          <a:ext cx="11937492" cy="1830960"/>
        </p:xfrm>
        <a:graphic>
          <a:graphicData uri="http://schemas.openxmlformats.org/drawingml/2006/table">
            <a:tbl>
              <a:tblPr firstRow="1" bandRow="1">
                <a:tableStyleId>{5C22544A-7EE6-4342-B048-85BDC9FD1C3A}</a:tableStyleId>
              </a:tblPr>
              <a:tblGrid>
                <a:gridCol w="2581783">
                  <a:extLst>
                    <a:ext uri="{9D8B030D-6E8A-4147-A177-3AD203B41FA5}">
                      <a16:colId xmlns:a16="http://schemas.microsoft.com/office/drawing/2014/main" val="3572385518"/>
                    </a:ext>
                  </a:extLst>
                </a:gridCol>
                <a:gridCol w="1969008">
                  <a:extLst>
                    <a:ext uri="{9D8B030D-6E8A-4147-A177-3AD203B41FA5}">
                      <a16:colId xmlns:a16="http://schemas.microsoft.com/office/drawing/2014/main" val="1440817424"/>
                    </a:ext>
                  </a:extLst>
                </a:gridCol>
                <a:gridCol w="1945513">
                  <a:extLst>
                    <a:ext uri="{9D8B030D-6E8A-4147-A177-3AD203B41FA5}">
                      <a16:colId xmlns:a16="http://schemas.microsoft.com/office/drawing/2014/main" val="1835666774"/>
                    </a:ext>
                  </a:extLst>
                </a:gridCol>
                <a:gridCol w="3140075">
                  <a:extLst>
                    <a:ext uri="{9D8B030D-6E8A-4147-A177-3AD203B41FA5}">
                      <a16:colId xmlns:a16="http://schemas.microsoft.com/office/drawing/2014/main" val="3312468757"/>
                    </a:ext>
                  </a:extLst>
                </a:gridCol>
                <a:gridCol w="2301113">
                  <a:extLst>
                    <a:ext uri="{9D8B030D-6E8A-4147-A177-3AD203B41FA5}">
                      <a16:colId xmlns:a16="http://schemas.microsoft.com/office/drawing/2014/main" val="388103177"/>
                    </a:ext>
                  </a:extLst>
                </a:gridCol>
              </a:tblGrid>
              <a:tr h="767111">
                <a:tc>
                  <a:txBody>
                    <a:bodyPr/>
                    <a:lstStyle/>
                    <a:p>
                      <a:pPr algn="ctr"/>
                      <a:r>
                        <a:rPr lang="en-US" sz="2400" b="1" dirty="0">
                          <a:solidFill>
                            <a:schemeClr val="accent1"/>
                          </a:solidFill>
                          <a:latin typeface="+mj-lt"/>
                        </a:rPr>
                        <a:t>Communication</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2400" b="1" dirty="0">
                          <a:solidFill>
                            <a:schemeClr val="accent1"/>
                          </a:solidFill>
                          <a:latin typeface="+mj-lt"/>
                        </a:rPr>
                        <a:t>Negotiation</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2400" b="1" dirty="0">
                          <a:solidFill>
                            <a:schemeClr val="accent1"/>
                          </a:solidFill>
                          <a:latin typeface="+mj-lt"/>
                        </a:rPr>
                        <a:t>Developing </a:t>
                      </a:r>
                      <a:br>
                        <a:rPr lang="en-US" sz="2400" b="1" dirty="0">
                          <a:solidFill>
                            <a:schemeClr val="accent1"/>
                          </a:solidFill>
                          <a:latin typeface="+mj-lt"/>
                        </a:rPr>
                      </a:br>
                      <a:r>
                        <a:rPr lang="en-US" sz="2400" b="1" dirty="0">
                          <a:solidFill>
                            <a:schemeClr val="accent1"/>
                          </a:solidFill>
                          <a:latin typeface="+mj-lt"/>
                        </a:rPr>
                        <a:t>Team Goals</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2400" b="1" dirty="0">
                          <a:solidFill>
                            <a:schemeClr val="accent1"/>
                          </a:solidFill>
                          <a:latin typeface="+mj-lt"/>
                        </a:rPr>
                        <a:t>Positive Recognition</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2400" b="1" dirty="0">
                          <a:solidFill>
                            <a:schemeClr val="accent1"/>
                          </a:solidFill>
                          <a:latin typeface="+mj-lt"/>
                        </a:rPr>
                        <a:t>Team Building</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88120738"/>
                  </a:ext>
                </a:extLst>
              </a:tr>
              <a:tr h="1008000">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Clear</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Concise</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Results Driven</a:t>
                      </a:r>
                      <a:endParaRPr kumimoji="0" lang="en-US"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Face To Face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Telephone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Online</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i="1" kern="1200" spc="-25" dirty="0">
                          <a:solidFill>
                            <a:schemeClr val="bg2">
                              <a:lumMod val="20000"/>
                              <a:lumOff val="80000"/>
                            </a:schemeClr>
                          </a:solidFill>
                          <a:latin typeface="+mn-lt"/>
                          <a:ea typeface="+mn-ea"/>
                          <a:cs typeface="Arial"/>
                        </a:rPr>
                        <a:t>Engage</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i="1" kern="1200" spc="-25" dirty="0">
                          <a:solidFill>
                            <a:schemeClr val="bg2">
                              <a:lumMod val="20000"/>
                              <a:lumOff val="80000"/>
                            </a:schemeClr>
                          </a:solidFill>
                          <a:latin typeface="+mn-lt"/>
                          <a:ea typeface="+mn-ea"/>
                          <a:cs typeface="Arial"/>
                        </a:rPr>
                        <a:t>Brainstorm</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i="1" kern="1200" spc="-25" dirty="0">
                          <a:solidFill>
                            <a:schemeClr val="bg2">
                              <a:lumMod val="20000"/>
                              <a:lumOff val="80000"/>
                            </a:schemeClr>
                          </a:solidFill>
                          <a:latin typeface="+mn-lt"/>
                          <a:ea typeface="+mn-ea"/>
                          <a:cs typeface="Arial"/>
                        </a:rPr>
                        <a:t>Empower</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Reward Based</a:t>
                      </a: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Less Punishment</a:t>
                      </a: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Positive Reinforcement</a:t>
                      </a:r>
                      <a:endParaRPr lang="en-US" sz="1800" i="1" kern="1200" spc="-25" dirty="0">
                        <a:solidFill>
                          <a:schemeClr val="bg2">
                            <a:lumMod val="20000"/>
                            <a:lumOff val="80000"/>
                          </a:schemeClr>
                        </a:solidFill>
                        <a:latin typeface="+mn-lt"/>
                        <a:ea typeface="+mn-ea"/>
                        <a:cs typeface="Arial"/>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Delegate</a:t>
                      </a: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Increase Productivity</a:t>
                      </a:r>
                    </a:p>
                    <a:p>
                      <a:pPr marL="0" marR="0" lvl="0" indent="0" algn="ctr" defTabSz="914400" rtl="0" eaLnBrk="1" fontAlgn="auto" latinLnBrk="0" hangingPunct="1">
                        <a:lnSpc>
                          <a:spcPct val="100000"/>
                        </a:lnSpc>
                        <a:spcBef>
                          <a:spcPts val="0"/>
                        </a:spcBef>
                        <a:spcAft>
                          <a:spcPts val="0"/>
                        </a:spcAft>
                        <a:buClrTx/>
                        <a:buSzTx/>
                        <a:buFontTx/>
                        <a:buNone/>
                        <a:tabLst/>
                        <a:defRPr/>
                      </a:pPr>
                      <a:r>
                        <a:rPr lang="da-DK" sz="1800" i="1" kern="1200" spc="-25" dirty="0">
                          <a:solidFill>
                            <a:schemeClr val="bg2">
                              <a:lumMod val="20000"/>
                              <a:lumOff val="80000"/>
                            </a:schemeClr>
                          </a:solidFill>
                          <a:latin typeface="+mn-lt"/>
                          <a:ea typeface="+mn-ea"/>
                          <a:cs typeface="Arial"/>
                        </a:rPr>
                        <a:t>Motivate</a:t>
                      </a:r>
                      <a:endParaRPr lang="en-US" sz="1800" i="1" kern="1200" spc="-25" dirty="0">
                        <a:solidFill>
                          <a:schemeClr val="bg2">
                            <a:lumMod val="20000"/>
                            <a:lumOff val="80000"/>
                          </a:schemeClr>
                        </a:solidFill>
                        <a:latin typeface="+mn-lt"/>
                        <a:ea typeface="+mn-ea"/>
                        <a:cs typeface="Arial"/>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001753"/>
                  </a:ext>
                </a:extLst>
              </a:tr>
            </a:tbl>
          </a:graphicData>
        </a:graphic>
      </p:graphicFrame>
      <p:sp>
        <p:nvSpPr>
          <p:cNvPr id="11" name="object 5" descr="Beige rectangle">
            <a:extLst>
              <a:ext uri="{FF2B5EF4-FFF2-40B4-BE49-F238E27FC236}">
                <a16:creationId xmlns:a16="http://schemas.microsoft.com/office/drawing/2014/main" id="{B07BA1F9-2C19-4C07-B29B-18B9FBCC4755}"/>
              </a:ext>
            </a:extLst>
          </p:cNvPr>
          <p:cNvSpPr/>
          <p:nvPr/>
        </p:nvSpPr>
        <p:spPr bwMode="white">
          <a:xfrm>
            <a:off x="947607" y="1324563"/>
            <a:ext cx="3230110" cy="45719"/>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cxnSp>
        <p:nvCxnSpPr>
          <p:cNvPr id="12" name="Straight Connector 11" descr="Line">
            <a:extLst>
              <a:ext uri="{FF2B5EF4-FFF2-40B4-BE49-F238E27FC236}">
                <a16:creationId xmlns:a16="http://schemas.microsoft.com/office/drawing/2014/main" id="{0D4D8421-B427-472B-95AE-FBBC914ACC5F}"/>
              </a:ext>
            </a:extLst>
          </p:cNvPr>
          <p:cNvCxnSpPr/>
          <p:nvPr/>
        </p:nvCxnSpPr>
        <p:spPr>
          <a:xfrm>
            <a:off x="6096000" y="4101403"/>
            <a:ext cx="0" cy="39600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C81554E6-FFC7-4D10-8E15-D72915B89452}"/>
              </a:ext>
            </a:extLst>
          </p:cNvPr>
          <p:cNvSpPr/>
          <p:nvPr/>
        </p:nvSpPr>
        <p:spPr>
          <a:xfrm>
            <a:off x="4583907" y="4487445"/>
            <a:ext cx="3024187" cy="647700"/>
          </a:xfrm>
          <a:prstGeom prst="rect">
            <a:avLst/>
          </a:prstGeom>
          <a:solidFill>
            <a:schemeClr val="accent1"/>
          </a:solidFill>
        </p:spPr>
        <p:txBody>
          <a:bodyPr wrap="square" anchor="ctr" anchorCtr="0">
            <a:noAutofit/>
          </a:bodyPr>
          <a:lstStyle/>
          <a:p>
            <a:pPr algn="ctr">
              <a:lnSpc>
                <a:spcPct val="100000"/>
              </a:lnSpc>
              <a:spcBef>
                <a:spcPts val="1055"/>
              </a:spcBef>
            </a:pPr>
            <a:r>
              <a:rPr lang="en-US" sz="3000" dirty="0">
                <a:solidFill>
                  <a:schemeClr val="tx2"/>
                </a:solidFill>
                <a:latin typeface="+mj-lt"/>
              </a:rPr>
              <a:t>SUCCESS</a:t>
            </a:r>
          </a:p>
        </p:txBody>
      </p:sp>
    </p:spTree>
    <p:extLst>
      <p:ext uri="{BB962C8B-B14F-4D97-AF65-F5344CB8AC3E}">
        <p14:creationId xmlns:p14="http://schemas.microsoft.com/office/powerpoint/2010/main" val="2165367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8AF702-A859-4D49-823E-455702872718}"/>
              </a:ext>
            </a:extLst>
          </p:cNvPr>
          <p:cNvSpPr>
            <a:spLocks noGrp="1"/>
          </p:cNvSpPr>
          <p:nvPr>
            <p:ph type="sldNum" sz="quarter" idx="12"/>
          </p:nvPr>
        </p:nvSpPr>
        <p:spPr/>
        <p:txBody>
          <a:bodyPr/>
          <a:lstStyle/>
          <a:p>
            <a:fld id="{82EE24B5-652C-4DB5-B7C3-B5BBEC1280B1}" type="slidenum">
              <a:rPr lang="en-US" smtClean="0"/>
              <a:t>4</a:t>
            </a:fld>
            <a:endParaRPr lang="en-US" dirty="0"/>
          </a:p>
        </p:txBody>
      </p:sp>
      <p:sp>
        <p:nvSpPr>
          <p:cNvPr id="3" name="Title 2">
            <a:extLst>
              <a:ext uri="{FF2B5EF4-FFF2-40B4-BE49-F238E27FC236}">
                <a16:creationId xmlns:a16="http://schemas.microsoft.com/office/drawing/2014/main" id="{6D5D9271-B659-4A45-8868-BAEC4EF7D1F1}"/>
              </a:ext>
            </a:extLst>
          </p:cNvPr>
          <p:cNvSpPr>
            <a:spLocks noGrp="1"/>
          </p:cNvSpPr>
          <p:nvPr>
            <p:ph type="title"/>
          </p:nvPr>
        </p:nvSpPr>
        <p:spPr>
          <a:xfrm>
            <a:off x="824752" y="365125"/>
            <a:ext cx="10515600" cy="1325563"/>
          </a:xfrm>
        </p:spPr>
        <p:txBody>
          <a:bodyPr>
            <a:normAutofit/>
          </a:bodyPr>
          <a:lstStyle/>
          <a:p>
            <a:r>
              <a:rPr lang="en-US" dirty="0"/>
              <a:t>THE BENEFITS: Leader Development </a:t>
            </a:r>
          </a:p>
        </p:txBody>
      </p:sp>
      <p:graphicFrame>
        <p:nvGraphicFramePr>
          <p:cNvPr id="27" name="Content Placeholder 26" descr="Chart">
            <a:extLst>
              <a:ext uri="{FF2B5EF4-FFF2-40B4-BE49-F238E27FC236}">
                <a16:creationId xmlns:a16="http://schemas.microsoft.com/office/drawing/2014/main" id="{8B7962D3-FAFD-4B86-A9C4-A868A9DF6045}"/>
              </a:ext>
            </a:extLst>
          </p:cNvPr>
          <p:cNvGraphicFramePr>
            <a:graphicFrameLocks noGrp="1"/>
          </p:cNvGraphicFramePr>
          <p:nvPr>
            <p:ph sz="half" idx="13"/>
            <p:extLst>
              <p:ext uri="{D42A27DB-BD31-4B8C-83A1-F6EECF244321}">
                <p14:modId xmlns:p14="http://schemas.microsoft.com/office/powerpoint/2010/main" val="403878911"/>
              </p:ext>
            </p:extLst>
          </p:nvPr>
        </p:nvGraphicFramePr>
        <p:xfrm>
          <a:off x="1009142" y="1724978"/>
          <a:ext cx="1971675" cy="17388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ontent Placeholder 5" descr="Table">
            <a:extLst>
              <a:ext uri="{FF2B5EF4-FFF2-40B4-BE49-F238E27FC236}">
                <a16:creationId xmlns:a16="http://schemas.microsoft.com/office/drawing/2014/main" id="{4B0BCC78-A7E9-4210-BED1-FB0F136FA0BF}"/>
              </a:ext>
            </a:extLst>
          </p:cNvPr>
          <p:cNvGraphicFramePr>
            <a:graphicFrameLocks noGrp="1"/>
          </p:cNvGraphicFramePr>
          <p:nvPr>
            <p:ph sz="half" idx="1"/>
            <p:extLst>
              <p:ext uri="{D42A27DB-BD31-4B8C-83A1-F6EECF244321}">
                <p14:modId xmlns:p14="http://schemas.microsoft.com/office/powerpoint/2010/main" val="443267710"/>
              </p:ext>
            </p:extLst>
          </p:nvPr>
        </p:nvGraphicFramePr>
        <p:xfrm>
          <a:off x="2584580" y="4184635"/>
          <a:ext cx="5085183" cy="1932983"/>
        </p:xfrm>
        <a:graphic>
          <a:graphicData uri="http://schemas.openxmlformats.org/drawingml/2006/table">
            <a:tbl>
              <a:tblPr firstRow="1" bandRow="1">
                <a:tableStyleId>{5C22544A-7EE6-4342-B048-85BDC9FD1C3A}</a:tableStyleId>
              </a:tblPr>
              <a:tblGrid>
                <a:gridCol w="2992196">
                  <a:extLst>
                    <a:ext uri="{9D8B030D-6E8A-4147-A177-3AD203B41FA5}">
                      <a16:colId xmlns:a16="http://schemas.microsoft.com/office/drawing/2014/main" val="413496124"/>
                    </a:ext>
                  </a:extLst>
                </a:gridCol>
                <a:gridCol w="2092987">
                  <a:extLst>
                    <a:ext uri="{9D8B030D-6E8A-4147-A177-3AD203B41FA5}">
                      <a16:colId xmlns:a16="http://schemas.microsoft.com/office/drawing/2014/main" val="1609701450"/>
                    </a:ext>
                  </a:extLst>
                </a:gridCol>
              </a:tblGrid>
              <a:tr h="302029">
                <a:tc>
                  <a:txBody>
                    <a:bodyPr/>
                    <a:lstStyle/>
                    <a:p>
                      <a:pPr marL="216000" algn="l">
                        <a:lnSpc>
                          <a:spcPct val="100000"/>
                        </a:lnSpc>
                        <a:spcBef>
                          <a:spcPts val="785"/>
                        </a:spcBef>
                      </a:pPr>
                      <a:r>
                        <a:rPr lang="en-US" sz="1400" b="1" spc="-5" dirty="0">
                          <a:solidFill>
                            <a:schemeClr val="bg2">
                              <a:lumMod val="20000"/>
                              <a:lumOff val="80000"/>
                            </a:schemeClr>
                          </a:solidFill>
                          <a:latin typeface="+mn-lt"/>
                          <a:cs typeface="Arial"/>
                        </a:rPr>
                        <a:t>Value</a:t>
                      </a:r>
                      <a:endParaRPr sz="1400" dirty="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l">
                        <a:lnSpc>
                          <a:spcPct val="100000"/>
                        </a:lnSpc>
                        <a:spcBef>
                          <a:spcPts val="785"/>
                        </a:spcBef>
                      </a:pPr>
                      <a:r>
                        <a:rPr sz="1400" b="1" dirty="0">
                          <a:solidFill>
                            <a:schemeClr val="bg2">
                              <a:lumMod val="20000"/>
                              <a:lumOff val="80000"/>
                            </a:schemeClr>
                          </a:solidFill>
                          <a:latin typeface="+mn-lt"/>
                          <a:cs typeface="Arial"/>
                        </a:rPr>
                        <a:t>GROWTH</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913940839"/>
                  </a:ext>
                </a:extLst>
              </a:tr>
              <a:tr h="317130">
                <a:tc>
                  <a:txBody>
                    <a:bodyPr/>
                    <a:lstStyle/>
                    <a:p>
                      <a:pPr marL="227965">
                        <a:lnSpc>
                          <a:spcPct val="100000"/>
                        </a:lnSpc>
                        <a:spcBef>
                          <a:spcPts val="415"/>
                        </a:spcBef>
                      </a:pPr>
                      <a:r>
                        <a:rPr lang="en-US" sz="1200" dirty="0">
                          <a:solidFill>
                            <a:schemeClr val="tx2">
                              <a:alpha val="70000"/>
                            </a:schemeClr>
                          </a:solidFill>
                          <a:latin typeface="+mn-lt"/>
                          <a:cs typeface="Arial"/>
                        </a:rPr>
                        <a:t>Employee Retention</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6800">
                        <a:lnSpc>
                          <a:spcPct val="100000"/>
                        </a:lnSpc>
                        <a:spcBef>
                          <a:spcPts val="415"/>
                        </a:spcBef>
                      </a:pPr>
                      <a:r>
                        <a:rPr lang="en-GB" sz="1200" spc="-5" dirty="0">
                          <a:solidFill>
                            <a:schemeClr val="tx2">
                              <a:alpha val="70000"/>
                            </a:schemeClr>
                          </a:solidFill>
                          <a:latin typeface="+mn-lt"/>
                          <a:cs typeface="Arial"/>
                        </a:rPr>
                        <a:t>76</a:t>
                      </a:r>
                      <a:r>
                        <a:rPr sz="1200" spc="-5" dirty="0">
                          <a:solidFill>
                            <a:schemeClr val="tx2">
                              <a:alpha val="70000"/>
                            </a:schemeClr>
                          </a:solidFill>
                          <a:latin typeface="+mn-lt"/>
                          <a:cs typeface="Arial"/>
                        </a:rPr>
                        <a:t>%</a:t>
                      </a:r>
                      <a:r>
                        <a:rPr lang="en-GB" sz="1200" spc="-5" dirty="0">
                          <a:solidFill>
                            <a:schemeClr val="tx2">
                              <a:alpha val="70000"/>
                            </a:schemeClr>
                          </a:solidFill>
                          <a:latin typeface="+mn-lt"/>
                          <a:cs typeface="Arial"/>
                        </a:rPr>
                        <a:t>*</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82684356"/>
                  </a:ext>
                </a:extLst>
              </a:tr>
              <a:tr h="317130">
                <a:tc>
                  <a:txBody>
                    <a:bodyPr/>
                    <a:lstStyle/>
                    <a:p>
                      <a:pPr marL="227965">
                        <a:lnSpc>
                          <a:spcPct val="100000"/>
                        </a:lnSpc>
                        <a:spcBef>
                          <a:spcPts val="370"/>
                        </a:spcBef>
                      </a:pPr>
                      <a:r>
                        <a:rPr lang="en-US" sz="1200" spc="-5" dirty="0">
                          <a:solidFill>
                            <a:schemeClr val="tx2">
                              <a:alpha val="70000"/>
                            </a:schemeClr>
                          </a:solidFill>
                          <a:latin typeface="+mn-lt"/>
                          <a:cs typeface="Arial"/>
                        </a:rPr>
                        <a:t>Increased Productivity</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6800">
                        <a:lnSpc>
                          <a:spcPct val="100000"/>
                        </a:lnSpc>
                        <a:spcBef>
                          <a:spcPts val="370"/>
                        </a:spcBef>
                      </a:pPr>
                      <a:r>
                        <a:rPr lang="en-GB" sz="1200" spc="-5" dirty="0">
                          <a:solidFill>
                            <a:schemeClr val="tx2">
                              <a:alpha val="70000"/>
                            </a:schemeClr>
                          </a:solidFill>
                          <a:latin typeface="+mn-lt"/>
                          <a:cs typeface="Arial"/>
                        </a:rPr>
                        <a:t>68</a:t>
                      </a:r>
                      <a:r>
                        <a:rPr sz="1200" spc="-5" dirty="0">
                          <a:solidFill>
                            <a:schemeClr val="tx2">
                              <a:alpha val="70000"/>
                            </a:schemeClr>
                          </a:solidFill>
                          <a:latin typeface="+mn-lt"/>
                          <a:cs typeface="Arial"/>
                        </a:rPr>
                        <a:t>%</a:t>
                      </a:r>
                      <a:r>
                        <a:rPr lang="en-GB" sz="1200" spc="-5" dirty="0">
                          <a:solidFill>
                            <a:schemeClr val="tx2">
                              <a:alpha val="70000"/>
                            </a:schemeClr>
                          </a:solidFill>
                          <a:latin typeface="+mn-lt"/>
                          <a:cs typeface="Arial"/>
                        </a:rPr>
                        <a:t>*</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49552476"/>
                  </a:ext>
                </a:extLst>
              </a:tr>
              <a:tr h="317130">
                <a:tc>
                  <a:txBody>
                    <a:bodyPr/>
                    <a:lstStyle/>
                    <a:p>
                      <a:pPr marL="227965">
                        <a:lnSpc>
                          <a:spcPct val="100000"/>
                        </a:lnSpc>
                        <a:spcBef>
                          <a:spcPts val="370"/>
                        </a:spcBef>
                      </a:pPr>
                      <a:r>
                        <a:rPr lang="en-US" sz="1200" dirty="0">
                          <a:solidFill>
                            <a:schemeClr val="tx2">
                              <a:alpha val="70000"/>
                            </a:schemeClr>
                          </a:solidFill>
                          <a:latin typeface="+mn-lt"/>
                          <a:cs typeface="Arial"/>
                        </a:rPr>
                        <a:t>Better Decision Making</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6800">
                        <a:lnSpc>
                          <a:spcPct val="100000"/>
                        </a:lnSpc>
                        <a:spcBef>
                          <a:spcPts val="370"/>
                        </a:spcBef>
                      </a:pPr>
                      <a:r>
                        <a:rPr lang="en-GB" sz="1200" spc="-5" dirty="0">
                          <a:solidFill>
                            <a:schemeClr val="tx2">
                              <a:alpha val="70000"/>
                            </a:schemeClr>
                          </a:solidFill>
                          <a:latin typeface="+mn-lt"/>
                          <a:cs typeface="Arial"/>
                        </a:rPr>
                        <a:t>65</a:t>
                      </a:r>
                      <a:r>
                        <a:rPr sz="1200" spc="-5" dirty="0">
                          <a:solidFill>
                            <a:schemeClr val="tx2">
                              <a:alpha val="70000"/>
                            </a:schemeClr>
                          </a:solidFill>
                          <a:latin typeface="+mn-lt"/>
                          <a:cs typeface="Arial"/>
                        </a:rPr>
                        <a:t>%</a:t>
                      </a:r>
                      <a:r>
                        <a:rPr lang="en-GB" sz="1200" spc="-5" dirty="0">
                          <a:solidFill>
                            <a:schemeClr val="tx2">
                              <a:alpha val="70000"/>
                            </a:schemeClr>
                          </a:solidFill>
                          <a:latin typeface="+mn-lt"/>
                          <a:cs typeface="Arial"/>
                        </a:rPr>
                        <a:t>*</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612765872"/>
                  </a:ext>
                </a:extLst>
              </a:tr>
              <a:tr h="362434">
                <a:tc>
                  <a:txBody>
                    <a:bodyPr/>
                    <a:lstStyle/>
                    <a:p>
                      <a:pPr marL="227965">
                        <a:lnSpc>
                          <a:spcPct val="100000"/>
                        </a:lnSpc>
                        <a:spcBef>
                          <a:spcPts val="300"/>
                        </a:spcBef>
                      </a:pPr>
                      <a:r>
                        <a:rPr lang="en-US" sz="1200" spc="-5" dirty="0">
                          <a:solidFill>
                            <a:schemeClr val="tx2">
                              <a:alpha val="70000"/>
                            </a:schemeClr>
                          </a:solidFill>
                          <a:latin typeface="+mn-lt"/>
                          <a:cs typeface="Arial"/>
                        </a:rPr>
                        <a:t>Networking Opportunities</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6800">
                        <a:lnSpc>
                          <a:spcPct val="100000"/>
                        </a:lnSpc>
                        <a:spcBef>
                          <a:spcPts val="300"/>
                        </a:spcBef>
                      </a:pPr>
                      <a:r>
                        <a:rPr lang="en-GB" sz="1200" spc="-5" dirty="0">
                          <a:solidFill>
                            <a:schemeClr val="tx2">
                              <a:alpha val="70000"/>
                            </a:schemeClr>
                          </a:solidFill>
                          <a:latin typeface="+mn-lt"/>
                          <a:cs typeface="Arial"/>
                        </a:rPr>
                        <a:t>33</a:t>
                      </a:r>
                      <a:r>
                        <a:rPr sz="1200" spc="-5" dirty="0">
                          <a:solidFill>
                            <a:schemeClr val="tx2">
                              <a:alpha val="70000"/>
                            </a:schemeClr>
                          </a:solidFill>
                          <a:latin typeface="+mn-lt"/>
                          <a:cs typeface="Arial"/>
                        </a:rPr>
                        <a:t>%*</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655265811"/>
                  </a:ext>
                </a:extLst>
              </a:tr>
              <a:tr h="317130">
                <a:tc>
                  <a:txBody>
                    <a:bodyPr/>
                    <a:lstStyle/>
                    <a:p>
                      <a:pPr marL="227965">
                        <a:lnSpc>
                          <a:spcPct val="100000"/>
                        </a:lnSpc>
                        <a:spcBef>
                          <a:spcPts val="340"/>
                        </a:spcBef>
                      </a:pPr>
                      <a:r>
                        <a:rPr lang="en-US" sz="1200" spc="-5" dirty="0">
                          <a:solidFill>
                            <a:schemeClr val="tx2">
                              <a:alpha val="70000"/>
                            </a:schemeClr>
                          </a:solidFill>
                          <a:latin typeface="+mn-lt"/>
                          <a:cs typeface="Arial"/>
                        </a:rPr>
                        <a:t>Recruitment</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6800">
                        <a:lnSpc>
                          <a:spcPct val="100000"/>
                        </a:lnSpc>
                        <a:spcBef>
                          <a:spcPts val="340"/>
                        </a:spcBef>
                      </a:pPr>
                      <a:r>
                        <a:rPr lang="en-GB" sz="1200" spc="-5" dirty="0">
                          <a:solidFill>
                            <a:schemeClr val="tx2">
                              <a:alpha val="70000"/>
                            </a:schemeClr>
                          </a:solidFill>
                          <a:latin typeface="+mn-lt"/>
                          <a:cs typeface="Arial"/>
                        </a:rPr>
                        <a:t>15</a:t>
                      </a:r>
                      <a:r>
                        <a:rPr sz="1200" spc="-5" dirty="0">
                          <a:solidFill>
                            <a:schemeClr val="tx2">
                              <a:alpha val="70000"/>
                            </a:schemeClr>
                          </a:solidFill>
                          <a:latin typeface="+mn-lt"/>
                          <a:cs typeface="Arial"/>
                        </a:rPr>
                        <a:t>%</a:t>
                      </a:r>
                      <a:r>
                        <a:rPr lang="en-GB" sz="1200" spc="-5" dirty="0">
                          <a:solidFill>
                            <a:schemeClr val="tx2">
                              <a:alpha val="70000"/>
                            </a:schemeClr>
                          </a:solidFill>
                          <a:latin typeface="+mn-lt"/>
                          <a:cs typeface="Arial"/>
                        </a:rPr>
                        <a:t>*</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16156338"/>
                  </a:ext>
                </a:extLst>
              </a:tr>
            </a:tbl>
          </a:graphicData>
        </a:graphic>
      </p:graphicFrame>
      <p:graphicFrame>
        <p:nvGraphicFramePr>
          <p:cNvPr id="12" name="Content Placeholder 11" descr="Chart">
            <a:extLst>
              <a:ext uri="{FF2B5EF4-FFF2-40B4-BE49-F238E27FC236}">
                <a16:creationId xmlns:a16="http://schemas.microsoft.com/office/drawing/2014/main" id="{B880674A-C407-4235-A8D0-4F3C148E035B}"/>
              </a:ext>
            </a:extLst>
          </p:cNvPr>
          <p:cNvGraphicFramePr>
            <a:graphicFrameLocks/>
          </p:cNvGraphicFramePr>
          <p:nvPr>
            <p:extLst>
              <p:ext uri="{D42A27DB-BD31-4B8C-83A1-F6EECF244321}">
                <p14:modId xmlns:p14="http://schemas.microsoft.com/office/powerpoint/2010/main" val="3932725493"/>
              </p:ext>
            </p:extLst>
          </p:nvPr>
        </p:nvGraphicFramePr>
        <p:xfrm>
          <a:off x="2957453" y="1724978"/>
          <a:ext cx="2217419" cy="173831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3" name="Content Placeholder 11" descr="Chart">
            <a:extLst>
              <a:ext uri="{FF2B5EF4-FFF2-40B4-BE49-F238E27FC236}">
                <a16:creationId xmlns:a16="http://schemas.microsoft.com/office/drawing/2014/main" id="{4965B496-2DD8-4644-BD32-C792562A4A9B}"/>
              </a:ext>
            </a:extLst>
          </p:cNvPr>
          <p:cNvGraphicFramePr>
            <a:graphicFrameLocks/>
          </p:cNvGraphicFramePr>
          <p:nvPr>
            <p:extLst>
              <p:ext uri="{D42A27DB-BD31-4B8C-83A1-F6EECF244321}">
                <p14:modId xmlns:p14="http://schemas.microsoft.com/office/powerpoint/2010/main" val="1158496107"/>
              </p:ext>
            </p:extLst>
          </p:nvPr>
        </p:nvGraphicFramePr>
        <p:xfrm>
          <a:off x="5000505" y="1731491"/>
          <a:ext cx="2217419" cy="1738312"/>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Content Placeholder 11" descr="Chart">
            <a:extLst>
              <a:ext uri="{FF2B5EF4-FFF2-40B4-BE49-F238E27FC236}">
                <a16:creationId xmlns:a16="http://schemas.microsoft.com/office/drawing/2014/main" id="{929A89A4-A764-4573-A43E-D883B54D5791}"/>
              </a:ext>
            </a:extLst>
          </p:cNvPr>
          <p:cNvGraphicFramePr>
            <a:graphicFrameLocks/>
          </p:cNvGraphicFramePr>
          <p:nvPr>
            <p:extLst>
              <p:ext uri="{D42A27DB-BD31-4B8C-83A1-F6EECF244321}">
                <p14:modId xmlns:p14="http://schemas.microsoft.com/office/powerpoint/2010/main" val="1238976842"/>
              </p:ext>
            </p:extLst>
          </p:nvPr>
        </p:nvGraphicFramePr>
        <p:xfrm>
          <a:off x="7043557" y="1706873"/>
          <a:ext cx="2217419" cy="1738312"/>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5" name="Content Placeholder 11" descr="Chart">
            <a:extLst>
              <a:ext uri="{FF2B5EF4-FFF2-40B4-BE49-F238E27FC236}">
                <a16:creationId xmlns:a16="http://schemas.microsoft.com/office/drawing/2014/main" id="{F8366091-405D-481E-B7F7-8B8F64FD1C87}"/>
              </a:ext>
            </a:extLst>
          </p:cNvPr>
          <p:cNvGraphicFramePr>
            <a:graphicFrameLocks/>
          </p:cNvGraphicFramePr>
          <p:nvPr>
            <p:extLst>
              <p:ext uri="{D42A27DB-BD31-4B8C-83A1-F6EECF244321}">
                <p14:modId xmlns:p14="http://schemas.microsoft.com/office/powerpoint/2010/main" val="1213277915"/>
              </p:ext>
            </p:extLst>
          </p:nvPr>
        </p:nvGraphicFramePr>
        <p:xfrm>
          <a:off x="9086607" y="1690688"/>
          <a:ext cx="2217419" cy="1738312"/>
        </p:xfrm>
        <a:graphic>
          <a:graphicData uri="http://schemas.openxmlformats.org/drawingml/2006/chart">
            <c:chart xmlns:c="http://schemas.openxmlformats.org/drawingml/2006/chart" xmlns:r="http://schemas.openxmlformats.org/officeDocument/2006/relationships" r:id="rId6"/>
          </a:graphicData>
        </a:graphic>
      </p:graphicFrame>
      <p:sp>
        <p:nvSpPr>
          <p:cNvPr id="16" name="object 21">
            <a:extLst>
              <a:ext uri="{FF2B5EF4-FFF2-40B4-BE49-F238E27FC236}">
                <a16:creationId xmlns:a16="http://schemas.microsoft.com/office/drawing/2014/main" id="{FDFE3336-0975-4022-813D-426DF2A2CDE3}"/>
              </a:ext>
            </a:extLst>
          </p:cNvPr>
          <p:cNvSpPr txBox="1"/>
          <p:nvPr/>
        </p:nvSpPr>
        <p:spPr bwMode="white">
          <a:xfrm>
            <a:off x="3060445" y="3450135"/>
            <a:ext cx="1762304" cy="228268"/>
          </a:xfrm>
          <a:prstGeom prst="rect">
            <a:avLst/>
          </a:prstGeom>
        </p:spPr>
        <p:txBody>
          <a:bodyPr vert="horz" wrap="square" lIns="0" tIns="12700" rIns="0" bIns="0" rtlCol="0">
            <a:spAutoFit/>
          </a:bodyPr>
          <a:lstStyle/>
          <a:p>
            <a:pPr marL="12700">
              <a:lnSpc>
                <a:spcPct val="100000"/>
              </a:lnSpc>
              <a:spcBef>
                <a:spcPts val="100"/>
              </a:spcBef>
            </a:pPr>
            <a:r>
              <a:rPr lang="en-US" sz="1400" spc="-5" dirty="0">
                <a:solidFill>
                  <a:schemeClr val="bg2">
                    <a:lumMod val="20000"/>
                    <a:lumOff val="80000"/>
                  </a:schemeClr>
                </a:solidFill>
                <a:cs typeface="Arial"/>
              </a:rPr>
              <a:t>Increased Productivity </a:t>
            </a:r>
            <a:endParaRPr lang="en-US" sz="1400" dirty="0">
              <a:solidFill>
                <a:schemeClr val="bg2">
                  <a:lumMod val="20000"/>
                  <a:lumOff val="80000"/>
                </a:schemeClr>
              </a:solidFill>
              <a:cs typeface="Arial"/>
            </a:endParaRPr>
          </a:p>
        </p:txBody>
      </p:sp>
      <p:sp>
        <p:nvSpPr>
          <p:cNvPr id="17" name="object 22">
            <a:extLst>
              <a:ext uri="{FF2B5EF4-FFF2-40B4-BE49-F238E27FC236}">
                <a16:creationId xmlns:a16="http://schemas.microsoft.com/office/drawing/2014/main" id="{D0254F3B-D1FC-4502-9765-D274E419877A}"/>
              </a:ext>
            </a:extLst>
          </p:cNvPr>
          <p:cNvSpPr txBox="1"/>
          <p:nvPr/>
        </p:nvSpPr>
        <p:spPr bwMode="white">
          <a:xfrm>
            <a:off x="5352628" y="3450135"/>
            <a:ext cx="1841932" cy="228268"/>
          </a:xfrm>
          <a:prstGeom prst="rect">
            <a:avLst/>
          </a:prstGeom>
        </p:spPr>
        <p:txBody>
          <a:bodyPr vert="horz" wrap="square" lIns="0" tIns="12700" rIns="0" bIns="0" rtlCol="0">
            <a:spAutoFit/>
          </a:bodyPr>
          <a:lstStyle/>
          <a:p>
            <a:pPr marL="12700">
              <a:lnSpc>
                <a:spcPct val="100000"/>
              </a:lnSpc>
              <a:spcBef>
                <a:spcPts val="100"/>
              </a:spcBef>
            </a:pPr>
            <a:r>
              <a:rPr lang="en-US" sz="1400" dirty="0">
                <a:solidFill>
                  <a:schemeClr val="bg2">
                    <a:lumMod val="20000"/>
                    <a:lumOff val="80000"/>
                  </a:schemeClr>
                </a:solidFill>
                <a:cs typeface="Arial"/>
              </a:rPr>
              <a:t>Better Decision Making</a:t>
            </a:r>
          </a:p>
        </p:txBody>
      </p:sp>
      <p:sp>
        <p:nvSpPr>
          <p:cNvPr id="18" name="object 23">
            <a:extLst>
              <a:ext uri="{FF2B5EF4-FFF2-40B4-BE49-F238E27FC236}">
                <a16:creationId xmlns:a16="http://schemas.microsoft.com/office/drawing/2014/main" id="{04B2FD88-02F5-4328-AB03-EB8EC1A481F7}"/>
              </a:ext>
            </a:extLst>
          </p:cNvPr>
          <p:cNvSpPr txBox="1"/>
          <p:nvPr/>
        </p:nvSpPr>
        <p:spPr bwMode="white">
          <a:xfrm>
            <a:off x="7369253" y="3450135"/>
            <a:ext cx="1957920" cy="228268"/>
          </a:xfrm>
          <a:prstGeom prst="rect">
            <a:avLst/>
          </a:prstGeom>
        </p:spPr>
        <p:txBody>
          <a:bodyPr vert="horz" wrap="square" lIns="0" tIns="12700" rIns="0" bIns="0" rtlCol="0">
            <a:spAutoFit/>
          </a:bodyPr>
          <a:lstStyle/>
          <a:p>
            <a:pPr marL="12700">
              <a:lnSpc>
                <a:spcPct val="100000"/>
              </a:lnSpc>
              <a:spcBef>
                <a:spcPts val="100"/>
              </a:spcBef>
            </a:pPr>
            <a:r>
              <a:rPr lang="en-US" sz="1400" spc="-5" dirty="0">
                <a:solidFill>
                  <a:schemeClr val="bg2">
                    <a:lumMod val="20000"/>
                    <a:lumOff val="80000"/>
                  </a:schemeClr>
                </a:solidFill>
                <a:cs typeface="Arial"/>
              </a:rPr>
              <a:t>Networking Opportunity</a:t>
            </a:r>
            <a:endParaRPr lang="en-US" sz="1400" dirty="0">
              <a:solidFill>
                <a:schemeClr val="bg2">
                  <a:lumMod val="20000"/>
                  <a:lumOff val="80000"/>
                </a:schemeClr>
              </a:solidFill>
              <a:cs typeface="Arial"/>
            </a:endParaRPr>
          </a:p>
        </p:txBody>
      </p:sp>
      <p:sp>
        <p:nvSpPr>
          <p:cNvPr id="19" name="object 24">
            <a:extLst>
              <a:ext uri="{FF2B5EF4-FFF2-40B4-BE49-F238E27FC236}">
                <a16:creationId xmlns:a16="http://schemas.microsoft.com/office/drawing/2014/main" id="{7A33CD89-F67A-4378-8AFD-C60011F6DBB4}"/>
              </a:ext>
            </a:extLst>
          </p:cNvPr>
          <p:cNvSpPr txBox="1"/>
          <p:nvPr/>
        </p:nvSpPr>
        <p:spPr bwMode="white">
          <a:xfrm>
            <a:off x="9653275" y="3443110"/>
            <a:ext cx="1092835" cy="228268"/>
          </a:xfrm>
          <a:prstGeom prst="rect">
            <a:avLst/>
          </a:prstGeom>
        </p:spPr>
        <p:txBody>
          <a:bodyPr vert="horz" wrap="square" lIns="0" tIns="12700" rIns="0" bIns="0" rtlCol="0">
            <a:spAutoFit/>
          </a:bodyPr>
          <a:lstStyle/>
          <a:p>
            <a:pPr marL="12700">
              <a:lnSpc>
                <a:spcPct val="100000"/>
              </a:lnSpc>
              <a:spcBef>
                <a:spcPts val="100"/>
              </a:spcBef>
            </a:pPr>
            <a:r>
              <a:rPr lang="en-US" sz="1400" spc="-5" dirty="0">
                <a:solidFill>
                  <a:schemeClr val="bg2">
                    <a:lumMod val="20000"/>
                    <a:lumOff val="80000"/>
                  </a:schemeClr>
                </a:solidFill>
                <a:cs typeface="Arial"/>
              </a:rPr>
              <a:t>Recruitment</a:t>
            </a:r>
            <a:endParaRPr lang="en-US" sz="1400" dirty="0">
              <a:solidFill>
                <a:schemeClr val="bg2">
                  <a:lumMod val="20000"/>
                  <a:lumOff val="80000"/>
                </a:schemeClr>
              </a:solidFill>
              <a:cs typeface="Arial"/>
            </a:endParaRPr>
          </a:p>
        </p:txBody>
      </p:sp>
      <p:sp>
        <p:nvSpPr>
          <p:cNvPr id="20" name="object 20">
            <a:extLst>
              <a:ext uri="{FF2B5EF4-FFF2-40B4-BE49-F238E27FC236}">
                <a16:creationId xmlns:a16="http://schemas.microsoft.com/office/drawing/2014/main" id="{2306528A-EF2E-492E-846A-8645AF605E9C}"/>
              </a:ext>
            </a:extLst>
          </p:cNvPr>
          <p:cNvSpPr txBox="1"/>
          <p:nvPr/>
        </p:nvSpPr>
        <p:spPr bwMode="white">
          <a:xfrm>
            <a:off x="1352467" y="2360515"/>
            <a:ext cx="1359535" cy="474489"/>
          </a:xfrm>
          <a:prstGeom prst="rect">
            <a:avLst/>
          </a:prstGeom>
        </p:spPr>
        <p:txBody>
          <a:bodyPr vert="horz" wrap="square" lIns="0" tIns="12700" rIns="0" bIns="0" rtlCol="0">
            <a:spAutoFit/>
          </a:bodyPr>
          <a:lstStyle/>
          <a:p>
            <a:pPr marL="12700" algn="ctr">
              <a:lnSpc>
                <a:spcPct val="100000"/>
              </a:lnSpc>
              <a:spcBef>
                <a:spcPts val="100"/>
              </a:spcBef>
            </a:pPr>
            <a:r>
              <a:rPr lang="en-US" sz="3000" dirty="0">
                <a:solidFill>
                  <a:schemeClr val="accent1"/>
                </a:solidFill>
                <a:latin typeface="+mj-lt"/>
                <a:cs typeface="Arial"/>
              </a:rPr>
              <a:t>36%</a:t>
            </a:r>
          </a:p>
        </p:txBody>
      </p:sp>
      <p:sp>
        <p:nvSpPr>
          <p:cNvPr id="21" name="object 21">
            <a:extLst>
              <a:ext uri="{FF2B5EF4-FFF2-40B4-BE49-F238E27FC236}">
                <a16:creationId xmlns:a16="http://schemas.microsoft.com/office/drawing/2014/main" id="{2E9BBF33-FFEE-40F5-A249-CEA0DCAE3BE2}"/>
              </a:ext>
            </a:extLst>
          </p:cNvPr>
          <p:cNvSpPr txBox="1"/>
          <p:nvPr/>
        </p:nvSpPr>
        <p:spPr bwMode="white">
          <a:xfrm>
            <a:off x="3314623" y="2361419"/>
            <a:ext cx="1508125" cy="474489"/>
          </a:xfrm>
          <a:prstGeom prst="rect">
            <a:avLst/>
          </a:prstGeom>
        </p:spPr>
        <p:txBody>
          <a:bodyPr vert="horz" wrap="square" lIns="0" tIns="12700" rIns="0" bIns="0" rtlCol="0">
            <a:spAutoFit/>
          </a:bodyPr>
          <a:lstStyle/>
          <a:p>
            <a:pPr marL="12700" algn="ctr">
              <a:lnSpc>
                <a:spcPct val="100000"/>
              </a:lnSpc>
              <a:spcBef>
                <a:spcPts val="100"/>
              </a:spcBef>
            </a:pPr>
            <a:r>
              <a:rPr lang="en-US" sz="3000" spc="-5" dirty="0">
                <a:solidFill>
                  <a:schemeClr val="accent1"/>
                </a:solidFill>
                <a:latin typeface="+mj-lt"/>
                <a:cs typeface="Arial"/>
              </a:rPr>
              <a:t>21%</a:t>
            </a:r>
            <a:endParaRPr lang="en-US" sz="3000" dirty="0">
              <a:solidFill>
                <a:schemeClr val="accent1"/>
              </a:solidFill>
              <a:latin typeface="+mj-lt"/>
              <a:cs typeface="Arial"/>
            </a:endParaRPr>
          </a:p>
        </p:txBody>
      </p:sp>
      <p:sp>
        <p:nvSpPr>
          <p:cNvPr id="22" name="object 22">
            <a:extLst>
              <a:ext uri="{FF2B5EF4-FFF2-40B4-BE49-F238E27FC236}">
                <a16:creationId xmlns:a16="http://schemas.microsoft.com/office/drawing/2014/main" id="{891776FB-6173-49D8-9F32-944FBC4EABB1}"/>
              </a:ext>
            </a:extLst>
          </p:cNvPr>
          <p:cNvSpPr txBox="1"/>
          <p:nvPr/>
        </p:nvSpPr>
        <p:spPr bwMode="white">
          <a:xfrm>
            <a:off x="5587782" y="2361419"/>
            <a:ext cx="1053465" cy="474489"/>
          </a:xfrm>
          <a:prstGeom prst="rect">
            <a:avLst/>
          </a:prstGeom>
        </p:spPr>
        <p:txBody>
          <a:bodyPr vert="horz" wrap="square" lIns="0" tIns="12700" rIns="0" bIns="0" rtlCol="0">
            <a:spAutoFit/>
          </a:bodyPr>
          <a:lstStyle/>
          <a:p>
            <a:pPr marL="12700" algn="ctr">
              <a:lnSpc>
                <a:spcPct val="100000"/>
              </a:lnSpc>
              <a:spcBef>
                <a:spcPts val="100"/>
              </a:spcBef>
            </a:pPr>
            <a:r>
              <a:rPr lang="en-US" sz="3000" dirty="0">
                <a:solidFill>
                  <a:schemeClr val="accent1"/>
                </a:solidFill>
                <a:latin typeface="+mj-lt"/>
                <a:cs typeface="Arial"/>
              </a:rPr>
              <a:t>18%</a:t>
            </a:r>
          </a:p>
        </p:txBody>
      </p:sp>
      <p:sp>
        <p:nvSpPr>
          <p:cNvPr id="23" name="object 23">
            <a:extLst>
              <a:ext uri="{FF2B5EF4-FFF2-40B4-BE49-F238E27FC236}">
                <a16:creationId xmlns:a16="http://schemas.microsoft.com/office/drawing/2014/main" id="{3689D36F-0E74-439C-8BF7-BE388B2B4545}"/>
              </a:ext>
            </a:extLst>
          </p:cNvPr>
          <p:cNvSpPr txBox="1"/>
          <p:nvPr/>
        </p:nvSpPr>
        <p:spPr bwMode="white">
          <a:xfrm>
            <a:off x="7485241" y="2361419"/>
            <a:ext cx="1349375" cy="474489"/>
          </a:xfrm>
          <a:prstGeom prst="rect">
            <a:avLst/>
          </a:prstGeom>
        </p:spPr>
        <p:txBody>
          <a:bodyPr vert="horz" wrap="square" lIns="0" tIns="12700" rIns="0" bIns="0" rtlCol="0">
            <a:spAutoFit/>
          </a:bodyPr>
          <a:lstStyle/>
          <a:p>
            <a:pPr marL="12700" algn="ctr">
              <a:lnSpc>
                <a:spcPct val="100000"/>
              </a:lnSpc>
              <a:spcBef>
                <a:spcPts val="100"/>
              </a:spcBef>
            </a:pPr>
            <a:r>
              <a:rPr lang="en-US" sz="3000" spc="-5" dirty="0">
                <a:solidFill>
                  <a:schemeClr val="accent1"/>
                </a:solidFill>
                <a:latin typeface="+mj-lt"/>
                <a:cs typeface="Arial"/>
              </a:rPr>
              <a:t>14%</a:t>
            </a:r>
            <a:endParaRPr lang="en-US" sz="3000" dirty="0">
              <a:solidFill>
                <a:schemeClr val="accent1"/>
              </a:solidFill>
              <a:latin typeface="+mj-lt"/>
              <a:cs typeface="Arial"/>
            </a:endParaRPr>
          </a:p>
        </p:txBody>
      </p:sp>
      <p:sp>
        <p:nvSpPr>
          <p:cNvPr id="24" name="object 24">
            <a:extLst>
              <a:ext uri="{FF2B5EF4-FFF2-40B4-BE49-F238E27FC236}">
                <a16:creationId xmlns:a16="http://schemas.microsoft.com/office/drawing/2014/main" id="{9396CD8C-7E7D-4CBC-AFB3-A4424860B64E}"/>
              </a:ext>
            </a:extLst>
          </p:cNvPr>
          <p:cNvSpPr txBox="1"/>
          <p:nvPr/>
        </p:nvSpPr>
        <p:spPr bwMode="white">
          <a:xfrm>
            <a:off x="9653275" y="2354394"/>
            <a:ext cx="1092835" cy="474489"/>
          </a:xfrm>
          <a:prstGeom prst="rect">
            <a:avLst/>
          </a:prstGeom>
        </p:spPr>
        <p:txBody>
          <a:bodyPr vert="horz" wrap="square" lIns="0" tIns="12700" rIns="0" bIns="0" rtlCol="0">
            <a:spAutoFit/>
          </a:bodyPr>
          <a:lstStyle/>
          <a:p>
            <a:pPr marL="12700" algn="ctr">
              <a:lnSpc>
                <a:spcPct val="100000"/>
              </a:lnSpc>
              <a:spcBef>
                <a:spcPts val="100"/>
              </a:spcBef>
            </a:pPr>
            <a:r>
              <a:rPr lang="en-US" sz="3000" spc="-5" dirty="0">
                <a:solidFill>
                  <a:schemeClr val="accent1"/>
                </a:solidFill>
                <a:latin typeface="+mj-lt"/>
                <a:cs typeface="Arial"/>
              </a:rPr>
              <a:t>20%</a:t>
            </a:r>
            <a:endParaRPr lang="en-US" sz="3000" dirty="0">
              <a:solidFill>
                <a:schemeClr val="accent1"/>
              </a:solidFill>
              <a:latin typeface="+mj-lt"/>
              <a:cs typeface="Arial"/>
            </a:endParaRPr>
          </a:p>
        </p:txBody>
      </p:sp>
      <p:sp>
        <p:nvSpPr>
          <p:cNvPr id="28" name="object 20">
            <a:extLst>
              <a:ext uri="{FF2B5EF4-FFF2-40B4-BE49-F238E27FC236}">
                <a16:creationId xmlns:a16="http://schemas.microsoft.com/office/drawing/2014/main" id="{B36D2764-7743-4684-BE95-4AE88B7DB06A}"/>
              </a:ext>
            </a:extLst>
          </p:cNvPr>
          <p:cNvSpPr txBox="1"/>
          <p:nvPr/>
        </p:nvSpPr>
        <p:spPr bwMode="white">
          <a:xfrm>
            <a:off x="1088769" y="3449231"/>
            <a:ext cx="1623234" cy="228268"/>
          </a:xfrm>
          <a:prstGeom prst="rect">
            <a:avLst/>
          </a:prstGeom>
        </p:spPr>
        <p:txBody>
          <a:bodyPr vert="horz" wrap="square" lIns="0" tIns="12700" rIns="0" bIns="0" rtlCol="0">
            <a:spAutoFit/>
          </a:bodyPr>
          <a:lstStyle/>
          <a:p>
            <a:pPr marL="12700">
              <a:lnSpc>
                <a:spcPct val="100000"/>
              </a:lnSpc>
              <a:spcBef>
                <a:spcPts val="100"/>
              </a:spcBef>
            </a:pPr>
            <a:r>
              <a:rPr lang="en-US" sz="1400" dirty="0">
                <a:solidFill>
                  <a:schemeClr val="bg2">
                    <a:lumMod val="20000"/>
                    <a:lumOff val="80000"/>
                  </a:schemeClr>
                </a:solidFill>
                <a:cs typeface="Arial"/>
              </a:rPr>
              <a:t>Employee Retention</a:t>
            </a:r>
          </a:p>
        </p:txBody>
      </p:sp>
      <p:sp>
        <p:nvSpPr>
          <p:cNvPr id="29" name="object 27" descr="Beige rectangle">
            <a:extLst>
              <a:ext uri="{FF2B5EF4-FFF2-40B4-BE49-F238E27FC236}">
                <a16:creationId xmlns:a16="http://schemas.microsoft.com/office/drawing/2014/main" id="{CE178D24-EC15-4677-8CE4-B6FAE887C7CE}"/>
              </a:ext>
            </a:extLst>
          </p:cNvPr>
          <p:cNvSpPr/>
          <p:nvPr/>
        </p:nvSpPr>
        <p:spPr>
          <a:xfrm>
            <a:off x="947015" y="1341198"/>
            <a:ext cx="2808000" cy="0"/>
          </a:xfrm>
          <a:custGeom>
            <a:avLst/>
            <a:gdLst/>
            <a:ahLst/>
            <a:cxnLst/>
            <a:rect l="l" t="t" r="r" b="b"/>
            <a:pathLst>
              <a:path w="2501265">
                <a:moveTo>
                  <a:pt x="0" y="0"/>
                </a:moveTo>
                <a:lnTo>
                  <a:pt x="2500883" y="0"/>
                </a:lnTo>
              </a:path>
            </a:pathLst>
          </a:custGeom>
          <a:ln w="54863">
            <a:solidFill>
              <a:schemeClr val="accent1"/>
            </a:solidFill>
          </a:ln>
        </p:spPr>
        <p:txBody>
          <a:bodyPr wrap="square" lIns="0" tIns="0" rIns="0" bIns="0" rtlCol="0"/>
          <a:lstStyle/>
          <a:p>
            <a:endParaRPr lang="en-US" dirty="0"/>
          </a:p>
        </p:txBody>
      </p:sp>
      <p:sp>
        <p:nvSpPr>
          <p:cNvPr id="26" name="Rectangle 25">
            <a:extLst>
              <a:ext uri="{FF2B5EF4-FFF2-40B4-BE49-F238E27FC236}">
                <a16:creationId xmlns:a16="http://schemas.microsoft.com/office/drawing/2014/main" id="{447A1645-EFC8-4537-A5ED-3F261355CC99}"/>
              </a:ext>
            </a:extLst>
          </p:cNvPr>
          <p:cNvSpPr/>
          <p:nvPr/>
        </p:nvSpPr>
        <p:spPr>
          <a:xfrm>
            <a:off x="8834616" y="4965727"/>
            <a:ext cx="2566023" cy="370800"/>
          </a:xfrm>
          <a:prstGeom prst="rect">
            <a:avLst/>
          </a:prstGeom>
          <a:noFill/>
        </p:spPr>
        <p:txBody>
          <a:bodyPr wrap="square" anchor="ctr" anchorCtr="0">
            <a:noAutofit/>
          </a:bodyPr>
          <a:lstStyle/>
          <a:p>
            <a:pPr marL="12700">
              <a:lnSpc>
                <a:spcPct val="100000"/>
              </a:lnSpc>
              <a:spcBef>
                <a:spcPts val="509"/>
              </a:spcBef>
            </a:pPr>
            <a:r>
              <a:rPr lang="en-US" sz="1200" i="1" spc="-5" dirty="0">
                <a:solidFill>
                  <a:schemeClr val="tx2">
                    <a:alpha val="70000"/>
                  </a:schemeClr>
                </a:solidFill>
                <a:cs typeface="Arial"/>
              </a:rPr>
              <a:t>* Estimated total growth in 5 years</a:t>
            </a:r>
            <a:endParaRPr lang="en-US" sz="1200" dirty="0">
              <a:solidFill>
                <a:schemeClr val="tx2">
                  <a:alpha val="70000"/>
                </a:schemeClr>
              </a:solidFill>
              <a:cs typeface="Arial"/>
            </a:endParaRPr>
          </a:p>
        </p:txBody>
      </p:sp>
    </p:spTree>
    <p:extLst>
      <p:ext uri="{BB962C8B-B14F-4D97-AF65-F5344CB8AC3E}">
        <p14:creationId xmlns:p14="http://schemas.microsoft.com/office/powerpoint/2010/main" val="2212090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8479503" y="1690689"/>
            <a:ext cx="2983732" cy="1922438"/>
          </a:xfrm>
        </p:spPr>
        <p:txBody>
          <a:bodyPr>
            <a:noAutofit/>
          </a:bodyPr>
          <a:lstStyle/>
          <a:p>
            <a:pPr marL="12700" algn="ctr">
              <a:lnSpc>
                <a:spcPct val="120000"/>
              </a:lnSpc>
              <a:spcBef>
                <a:spcPts val="100"/>
              </a:spcBef>
            </a:pPr>
            <a:r>
              <a:rPr lang="en-US" sz="1900" b="1" dirty="0">
                <a:solidFill>
                  <a:schemeClr val="bg1"/>
                </a:solidFill>
              </a:rPr>
              <a:t>Custom Solutions</a:t>
            </a:r>
          </a:p>
          <a:p>
            <a:pPr marR="5080">
              <a:lnSpc>
                <a:spcPct val="100000"/>
              </a:lnSpc>
              <a:spcBef>
                <a:spcPts val="600"/>
              </a:spcBef>
            </a:pPr>
            <a:r>
              <a:rPr lang="en-US" sz="2000" i="1" spc="-15" dirty="0">
                <a:solidFill>
                  <a:schemeClr val="bg2">
                    <a:lumMod val="20000"/>
                    <a:lumOff val="80000"/>
                  </a:schemeClr>
                </a:solidFill>
                <a:cs typeface="Arial"/>
              </a:rPr>
              <a:t>No pen and paper</a:t>
            </a:r>
          </a:p>
          <a:p>
            <a:pPr marR="5080">
              <a:lnSpc>
                <a:spcPct val="100000"/>
              </a:lnSpc>
              <a:spcBef>
                <a:spcPts val="600"/>
              </a:spcBef>
            </a:pPr>
            <a:r>
              <a:rPr lang="en-US" sz="2000" i="1" spc="-15" dirty="0">
                <a:solidFill>
                  <a:schemeClr val="bg2">
                    <a:lumMod val="20000"/>
                    <a:lumOff val="80000"/>
                  </a:schemeClr>
                </a:solidFill>
                <a:cs typeface="Arial"/>
              </a:rPr>
              <a:t>Recruits are engaged in team-building exercises, games, and difficult scenarios </a:t>
            </a:r>
          </a:p>
        </p:txBody>
      </p:sp>
      <p:sp>
        <p:nvSpPr>
          <p:cNvPr id="9" name="Content Placeholder 8">
            <a:extLst>
              <a:ext uri="{FF2B5EF4-FFF2-40B4-BE49-F238E27FC236}">
                <a16:creationId xmlns:a16="http://schemas.microsoft.com/office/drawing/2014/main" id="{2AF9D9A5-149E-4118-AAE3-8EF91B9C5B7D}"/>
              </a:ext>
            </a:extLst>
          </p:cNvPr>
          <p:cNvSpPr>
            <a:spLocks noGrp="1"/>
          </p:cNvSpPr>
          <p:nvPr>
            <p:ph sz="half" idx="14"/>
          </p:nvPr>
        </p:nvSpPr>
        <p:spPr bwMode="white">
          <a:xfrm>
            <a:off x="4843363" y="1702826"/>
            <a:ext cx="3148965" cy="1922438"/>
          </a:xfrm>
        </p:spPr>
        <p:txBody>
          <a:bodyPr>
            <a:noAutofit/>
          </a:bodyPr>
          <a:lstStyle/>
          <a:p>
            <a:pPr marL="12700" algn="ctr">
              <a:lnSpc>
                <a:spcPct val="120000"/>
              </a:lnSpc>
              <a:spcBef>
                <a:spcPts val="100"/>
              </a:spcBef>
            </a:pPr>
            <a:r>
              <a:rPr lang="en-US" sz="1900" b="1" dirty="0">
                <a:solidFill>
                  <a:schemeClr val="bg1"/>
                </a:solidFill>
              </a:rPr>
              <a:t>Size</a:t>
            </a:r>
          </a:p>
          <a:p>
            <a:pPr marR="5080">
              <a:lnSpc>
                <a:spcPct val="100000"/>
              </a:lnSpc>
              <a:spcBef>
                <a:spcPts val="600"/>
              </a:spcBef>
            </a:pPr>
            <a:r>
              <a:rPr lang="en-US" sz="2000" i="1" spc="-15" dirty="0">
                <a:solidFill>
                  <a:schemeClr val="bg2">
                    <a:lumMod val="20000"/>
                    <a:lumOff val="80000"/>
                  </a:schemeClr>
                </a:solidFill>
                <a:cs typeface="Arial"/>
              </a:rPr>
              <a:t>Small classrooms of 16 recruits, four leaders and one leader to oversee operations</a:t>
            </a:r>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5</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5"/>
            <a:ext cx="10515600" cy="1325563"/>
          </a:xfrm>
        </p:spPr>
        <p:txBody>
          <a:bodyPr/>
          <a:lstStyle/>
          <a:p>
            <a:r>
              <a:rPr lang="en-US" dirty="0">
                <a:solidFill>
                  <a:schemeClr val="bg1"/>
                </a:solidFill>
              </a:rPr>
              <a:t>Services Provided</a:t>
            </a:r>
            <a:endParaRPr lang="en-US" dirty="0"/>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5"/>
            <a:ext cx="3148965" cy="2146629"/>
          </a:xfrm>
        </p:spPr>
        <p:txBody>
          <a:bodyPr>
            <a:noAutofit/>
          </a:bodyPr>
          <a:lstStyle/>
          <a:p>
            <a:pPr marL="12700" algn="ctr">
              <a:lnSpc>
                <a:spcPct val="120000"/>
              </a:lnSpc>
              <a:spcBef>
                <a:spcPts val="100"/>
              </a:spcBef>
            </a:pPr>
            <a:r>
              <a:rPr lang="en-US" sz="1900" b="1" dirty="0">
                <a:solidFill>
                  <a:schemeClr val="bg1"/>
                </a:solidFill>
              </a:rPr>
              <a:t>Personalized Service</a:t>
            </a:r>
          </a:p>
          <a:p>
            <a:pPr marR="5080">
              <a:lnSpc>
                <a:spcPct val="100000"/>
              </a:lnSpc>
              <a:spcBef>
                <a:spcPts val="600"/>
              </a:spcBef>
            </a:pPr>
            <a:r>
              <a:rPr lang="en-US" sz="2000" i="1" spc="-15" dirty="0">
                <a:solidFill>
                  <a:schemeClr val="bg2">
                    <a:lumMod val="20000"/>
                    <a:lumOff val="80000"/>
                  </a:schemeClr>
                </a:solidFill>
                <a:cs typeface="Arial"/>
              </a:rPr>
              <a:t>Classroom setting</a:t>
            </a:r>
          </a:p>
          <a:p>
            <a:pPr marR="5080">
              <a:lnSpc>
                <a:spcPct val="100000"/>
              </a:lnSpc>
              <a:spcBef>
                <a:spcPts val="600"/>
              </a:spcBef>
            </a:pPr>
            <a:r>
              <a:rPr lang="en-US" sz="2000" i="1" spc="-15" dirty="0">
                <a:solidFill>
                  <a:schemeClr val="bg2">
                    <a:lumMod val="20000"/>
                    <a:lumOff val="80000"/>
                  </a:schemeClr>
                </a:solidFill>
                <a:cs typeface="Arial"/>
              </a:rPr>
              <a:t>Engaging staff</a:t>
            </a:r>
          </a:p>
          <a:p>
            <a:pPr marR="5080">
              <a:lnSpc>
                <a:spcPct val="100000"/>
              </a:lnSpc>
              <a:spcBef>
                <a:spcPts val="600"/>
              </a:spcBef>
            </a:pPr>
            <a:r>
              <a:rPr lang="en-US" sz="2000" i="1" spc="-15" dirty="0">
                <a:solidFill>
                  <a:schemeClr val="bg2">
                    <a:lumMod val="20000"/>
                    <a:lumOff val="80000"/>
                  </a:schemeClr>
                </a:solidFill>
                <a:cs typeface="Arial"/>
              </a:rPr>
              <a:t>One leader to every four recruits</a:t>
            </a:r>
          </a:p>
          <a:p>
            <a:pPr marR="5080">
              <a:lnSpc>
                <a:spcPct val="100000"/>
              </a:lnSpc>
              <a:spcBef>
                <a:spcPts val="600"/>
              </a:spcBef>
            </a:pPr>
            <a:endParaRPr lang="en-US" sz="1400" i="1" spc="-15" dirty="0">
              <a:solidFill>
                <a:schemeClr val="bg2">
                  <a:lumMod val="20000"/>
                  <a:lumOff val="80000"/>
                </a:schemeClr>
              </a:solidFill>
              <a:cs typeface="Arial"/>
            </a:endParaRPr>
          </a:p>
          <a:p>
            <a:pPr marR="5080">
              <a:lnSpc>
                <a:spcPct val="100000"/>
              </a:lnSpc>
              <a:spcBef>
                <a:spcPts val="600"/>
              </a:spcBef>
            </a:pPr>
            <a:endParaRPr lang="en-US" sz="1400" i="1" spc="-15" dirty="0">
              <a:solidFill>
                <a:schemeClr val="bg2">
                  <a:lumMod val="20000"/>
                  <a:lumOff val="80000"/>
                </a:schemeClr>
              </a:solidFill>
              <a:cs typeface="Arial"/>
            </a:endParaRPr>
          </a:p>
          <a:p>
            <a:pPr marR="5080">
              <a:lnSpc>
                <a:spcPct val="120000"/>
              </a:lnSpc>
              <a:spcBef>
                <a:spcPts val="600"/>
              </a:spcBef>
            </a:pPr>
            <a:endParaRPr lang="en-US" sz="1800" i="1" spc="-15" dirty="0">
              <a:solidFill>
                <a:schemeClr val="bg2">
                  <a:lumMod val="20000"/>
                  <a:lumOff val="80000"/>
                </a:schemeClr>
              </a:solidFill>
              <a:cs typeface="Arial"/>
            </a:endParaRPr>
          </a:p>
        </p:txBody>
      </p:sp>
      <p:sp>
        <p:nvSpPr>
          <p:cNvPr id="11" name="Content Placeholder 10">
            <a:extLst>
              <a:ext uri="{FF2B5EF4-FFF2-40B4-BE49-F238E27FC236}">
                <a16:creationId xmlns:a16="http://schemas.microsoft.com/office/drawing/2014/main" id="{DBCC020E-50A1-4B26-95EE-F180516D8BD8}"/>
              </a:ext>
            </a:extLst>
          </p:cNvPr>
          <p:cNvSpPr>
            <a:spLocks noGrp="1"/>
          </p:cNvSpPr>
          <p:nvPr>
            <p:ph sz="half" idx="16"/>
          </p:nvPr>
        </p:nvSpPr>
        <p:spPr bwMode="white">
          <a:xfrm>
            <a:off x="8479502" y="3849456"/>
            <a:ext cx="3148965" cy="1922438"/>
          </a:xfrm>
        </p:spPr>
        <p:txBody>
          <a:bodyPr>
            <a:noAutofit/>
          </a:bodyPr>
          <a:lstStyle/>
          <a:p>
            <a:pPr marL="12700">
              <a:lnSpc>
                <a:spcPct val="120000"/>
              </a:lnSpc>
              <a:spcBef>
                <a:spcPts val="100"/>
              </a:spcBef>
            </a:pPr>
            <a:r>
              <a:rPr lang="en-US" sz="1900" b="1" dirty="0">
                <a:solidFill>
                  <a:schemeClr val="bg1"/>
                </a:solidFill>
              </a:rPr>
              <a:t>Breaks</a:t>
            </a:r>
          </a:p>
          <a:p>
            <a:pPr marR="5080">
              <a:lnSpc>
                <a:spcPct val="100000"/>
              </a:lnSpc>
              <a:spcBef>
                <a:spcPts val="600"/>
              </a:spcBef>
            </a:pPr>
            <a:r>
              <a:rPr lang="en-US" i="1" spc="-15" dirty="0">
                <a:solidFill>
                  <a:schemeClr val="bg2">
                    <a:lumMod val="20000"/>
                    <a:lumOff val="80000"/>
                  </a:schemeClr>
                </a:solidFill>
                <a:cs typeface="Arial"/>
              </a:rPr>
              <a:t>Two short breaks and a one hour lunch break will be provided</a:t>
            </a:r>
          </a:p>
          <a:p>
            <a:pPr marR="5080">
              <a:lnSpc>
                <a:spcPct val="100000"/>
              </a:lnSpc>
              <a:spcBef>
                <a:spcPts val="600"/>
              </a:spcBef>
            </a:pPr>
            <a:r>
              <a:rPr lang="en-US" i="1" spc="-15" dirty="0">
                <a:solidFill>
                  <a:schemeClr val="bg2">
                    <a:lumMod val="20000"/>
                    <a:lumOff val="80000"/>
                  </a:schemeClr>
                </a:solidFill>
                <a:cs typeface="Arial"/>
              </a:rPr>
              <a:t>Bringing in own food is recommended as not all locations will have food facilities nearby</a:t>
            </a:r>
          </a:p>
          <a:p>
            <a:pPr marR="5080">
              <a:lnSpc>
                <a:spcPct val="100000"/>
              </a:lnSpc>
              <a:spcBef>
                <a:spcPts val="600"/>
              </a:spcBef>
            </a:pPr>
            <a:r>
              <a:rPr lang="en-US" i="1" spc="-15" dirty="0">
                <a:solidFill>
                  <a:schemeClr val="bg2">
                    <a:lumMod val="20000"/>
                    <a:lumOff val="80000"/>
                  </a:schemeClr>
                </a:solidFill>
                <a:cs typeface="Arial"/>
              </a:rPr>
              <a:t>Coffee and Tea provided in all service locations</a:t>
            </a:r>
          </a:p>
        </p:txBody>
      </p:sp>
      <p:sp>
        <p:nvSpPr>
          <p:cNvPr id="12" name="Content Placeholder 11">
            <a:extLst>
              <a:ext uri="{FF2B5EF4-FFF2-40B4-BE49-F238E27FC236}">
                <a16:creationId xmlns:a16="http://schemas.microsoft.com/office/drawing/2014/main" id="{72176240-9D71-46A9-959A-FFCF84DC04A3}"/>
              </a:ext>
            </a:extLst>
          </p:cNvPr>
          <p:cNvSpPr>
            <a:spLocks noGrp="1"/>
          </p:cNvSpPr>
          <p:nvPr>
            <p:ph sz="half" idx="17"/>
          </p:nvPr>
        </p:nvSpPr>
        <p:spPr bwMode="white">
          <a:xfrm>
            <a:off x="4843363" y="3849456"/>
            <a:ext cx="3690011" cy="1922438"/>
          </a:xfrm>
        </p:spPr>
        <p:txBody>
          <a:bodyPr>
            <a:noAutofit/>
          </a:bodyPr>
          <a:lstStyle/>
          <a:p>
            <a:pPr marL="12700">
              <a:lnSpc>
                <a:spcPct val="120000"/>
              </a:lnSpc>
              <a:spcBef>
                <a:spcPts val="100"/>
              </a:spcBef>
            </a:pPr>
            <a:r>
              <a:rPr lang="en-US" sz="1900" b="1" dirty="0">
                <a:solidFill>
                  <a:schemeClr val="bg1"/>
                </a:solidFill>
              </a:rPr>
              <a:t>Quality Learning Experience</a:t>
            </a:r>
          </a:p>
          <a:p>
            <a:pPr marR="5080">
              <a:lnSpc>
                <a:spcPct val="100000"/>
              </a:lnSpc>
              <a:spcBef>
                <a:spcPts val="600"/>
              </a:spcBef>
            </a:pPr>
            <a:r>
              <a:rPr lang="en-US" sz="1800" i="1" spc="-15" dirty="0">
                <a:solidFill>
                  <a:schemeClr val="bg2">
                    <a:lumMod val="20000"/>
                    <a:lumOff val="80000"/>
                  </a:schemeClr>
                </a:solidFill>
                <a:cs typeface="Arial"/>
              </a:rPr>
              <a:t>‘The Apprentice’  styled games allow for recruits to take a leadership role and to delegate members to accomplish tasks.</a:t>
            </a:r>
          </a:p>
          <a:p>
            <a:pPr marR="5080">
              <a:lnSpc>
                <a:spcPct val="100000"/>
              </a:lnSpc>
              <a:spcBef>
                <a:spcPts val="600"/>
              </a:spcBef>
            </a:pPr>
            <a:r>
              <a:rPr lang="en-US" sz="1800" i="1" spc="-15" dirty="0">
                <a:solidFill>
                  <a:schemeClr val="bg2">
                    <a:lumMod val="20000"/>
                    <a:lumOff val="80000"/>
                  </a:schemeClr>
                </a:solidFill>
                <a:cs typeface="Arial"/>
              </a:rPr>
              <a:t>Feedback to be provided from all participants including surveying leaders to help develop further leadership skills of participants</a:t>
            </a:r>
          </a:p>
        </p:txBody>
      </p:sp>
      <p:sp>
        <p:nvSpPr>
          <p:cNvPr id="13" name="Content Placeholder 12">
            <a:extLst>
              <a:ext uri="{FF2B5EF4-FFF2-40B4-BE49-F238E27FC236}">
                <a16:creationId xmlns:a16="http://schemas.microsoft.com/office/drawing/2014/main" id="{77C0FED8-C734-4A93-8023-C7053E036A1E}"/>
              </a:ext>
            </a:extLst>
          </p:cNvPr>
          <p:cNvSpPr>
            <a:spLocks noGrp="1"/>
          </p:cNvSpPr>
          <p:nvPr>
            <p:ph sz="half" idx="18"/>
          </p:nvPr>
        </p:nvSpPr>
        <p:spPr bwMode="white">
          <a:xfrm>
            <a:off x="1337076" y="3849455"/>
            <a:ext cx="3259789" cy="2377977"/>
          </a:xfrm>
        </p:spPr>
        <p:txBody>
          <a:bodyPr>
            <a:noAutofit/>
          </a:bodyPr>
          <a:lstStyle/>
          <a:p>
            <a:pPr marL="12700" algn="ctr">
              <a:lnSpc>
                <a:spcPct val="120000"/>
              </a:lnSpc>
              <a:spcBef>
                <a:spcPts val="100"/>
              </a:spcBef>
            </a:pPr>
            <a:r>
              <a:rPr lang="en-US" sz="1900" b="1" dirty="0">
                <a:solidFill>
                  <a:schemeClr val="bg1"/>
                </a:solidFill>
              </a:rPr>
              <a:t>Allocation</a:t>
            </a:r>
          </a:p>
          <a:p>
            <a:pPr marR="5080">
              <a:lnSpc>
                <a:spcPct val="100000"/>
              </a:lnSpc>
              <a:spcBef>
                <a:spcPts val="600"/>
              </a:spcBef>
            </a:pPr>
            <a:r>
              <a:rPr lang="en-US" sz="2000" i="1" spc="-15" dirty="0">
                <a:solidFill>
                  <a:schemeClr val="bg2">
                    <a:lumMod val="20000"/>
                    <a:lumOff val="80000"/>
                  </a:schemeClr>
                </a:solidFill>
                <a:cs typeface="Arial"/>
              </a:rPr>
              <a:t>Classes are to commence once per week for two months</a:t>
            </a:r>
          </a:p>
          <a:p>
            <a:pPr marR="5080">
              <a:lnSpc>
                <a:spcPct val="100000"/>
              </a:lnSpc>
              <a:spcBef>
                <a:spcPts val="600"/>
              </a:spcBef>
            </a:pPr>
            <a:r>
              <a:rPr lang="en-US" sz="2000" i="1" spc="-15" dirty="0">
                <a:solidFill>
                  <a:schemeClr val="bg2">
                    <a:lumMod val="20000"/>
                    <a:lumOff val="80000"/>
                  </a:schemeClr>
                </a:solidFill>
                <a:cs typeface="Arial"/>
              </a:rPr>
              <a:t>Results to be seen as soon as the completion of the first two sessions of training</a:t>
            </a:r>
          </a:p>
          <a:p>
            <a:pPr marL="0" indent="0">
              <a:lnSpc>
                <a:spcPct val="100000"/>
              </a:lnSpc>
              <a:spcBef>
                <a:spcPts val="600"/>
              </a:spcBef>
              <a:buNone/>
            </a:pPr>
            <a:endParaRPr lang="en-US" dirty="0"/>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38" name="Picture Placeholder 37" descr="Check icon">
            <a:extLst>
              <a:ext uri="{FF2B5EF4-FFF2-40B4-BE49-F238E27FC236}">
                <a16:creationId xmlns:a16="http://schemas.microsoft.com/office/drawing/2014/main" id="{D15B4FC9-0788-4E4C-9F5A-FCFAF69E7E7F}"/>
              </a:ext>
            </a:extLst>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a:stretch>
            <a:fillRect/>
          </a:stretch>
        </p:blipFill>
        <p:spPr bwMode="white">
          <a:xfrm>
            <a:off x="4378157"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3">
            <a:extLst>
              <a:ext uri="{28A0092B-C50C-407E-A947-70E740481C1C}">
                <a14:useLocalDpi xmlns:a14="http://schemas.microsoft.com/office/drawing/2010/main" val="0"/>
              </a:ext>
            </a:extLst>
          </a:blip>
          <a:srcRect/>
          <a:stretch>
            <a:fillRect/>
          </a:stretch>
        </p:blipFill>
        <p:spPr bwMode="white">
          <a:xfrm>
            <a:off x="8015029" y="1679575"/>
            <a:ext cx="576000" cy="576000"/>
          </a:xfrm>
        </p:spPr>
      </p:pic>
      <p:pic>
        <p:nvPicPr>
          <p:cNvPr id="34" name="Picture Placeholder 33" descr="Check icon">
            <a:extLst>
              <a:ext uri="{FF2B5EF4-FFF2-40B4-BE49-F238E27FC236}">
                <a16:creationId xmlns:a16="http://schemas.microsoft.com/office/drawing/2014/main" id="{EA6876F1-58FD-4237-BE75-C15655445FE1}"/>
              </a:ext>
            </a:extLst>
          </p:cNvPr>
          <p:cNvPicPr>
            <a:picLocks noGrp="1" noChangeAspect="1"/>
          </p:cNvPicPr>
          <p:nvPr>
            <p:ph type="pic" sz="quarter" idx="22"/>
          </p:nvPr>
        </p:nvPicPr>
        <p:blipFill>
          <a:blip r:embed="rId3">
            <a:extLst>
              <a:ext uri="{28A0092B-C50C-407E-A947-70E740481C1C}">
                <a14:useLocalDpi xmlns:a14="http://schemas.microsoft.com/office/drawing/2010/main" val="0"/>
              </a:ext>
            </a:extLst>
          </a:blip>
          <a:srcRect/>
          <a:stretch>
            <a:fillRect/>
          </a:stretch>
        </p:blipFill>
        <p:spPr bwMode="white">
          <a:xfrm>
            <a:off x="838200" y="3792079"/>
            <a:ext cx="576000" cy="576000"/>
          </a:xfrm>
        </p:spPr>
      </p:pic>
      <p:pic>
        <p:nvPicPr>
          <p:cNvPr id="42" name="Picture Placeholder 41" descr="Check icon">
            <a:extLst>
              <a:ext uri="{FF2B5EF4-FFF2-40B4-BE49-F238E27FC236}">
                <a16:creationId xmlns:a16="http://schemas.microsoft.com/office/drawing/2014/main" id="{C9B2F2DF-F5C3-47DD-B3B0-43E328A2AAAB}"/>
              </a:ext>
            </a:extLst>
          </p:cNvPr>
          <p:cNvPicPr>
            <a:picLocks noGrp="1" noChangeAspect="1"/>
          </p:cNvPicPr>
          <p:nvPr>
            <p:ph type="pic" sz="quarter" idx="24"/>
          </p:nvPr>
        </p:nvPicPr>
        <p:blipFill>
          <a:blip r:embed="rId3">
            <a:extLst>
              <a:ext uri="{28A0092B-C50C-407E-A947-70E740481C1C}">
                <a14:useLocalDpi xmlns:a14="http://schemas.microsoft.com/office/drawing/2010/main" val="0"/>
              </a:ext>
            </a:extLst>
          </a:blip>
          <a:srcRect/>
          <a:stretch>
            <a:fillRect/>
          </a:stretch>
        </p:blipFill>
        <p:spPr bwMode="white">
          <a:xfrm>
            <a:off x="8015029" y="3792078"/>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flipV="1">
            <a:off x="929704" y="1293403"/>
            <a:ext cx="3371707" cy="45719"/>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32" name="Picture Placeholder 31" descr="Check icon">
            <a:extLst>
              <a:ext uri="{FF2B5EF4-FFF2-40B4-BE49-F238E27FC236}">
                <a16:creationId xmlns:a16="http://schemas.microsoft.com/office/drawing/2014/main" id="{6054A700-8461-40AD-8429-6C9F6EEEEC4C}"/>
              </a:ext>
            </a:extLst>
          </p:cNvPr>
          <p:cNvPicPr>
            <a:picLocks noGrp="1" noChangeAspect="1"/>
          </p:cNvPicPr>
          <p:nvPr>
            <p:ph type="pic" sz="quarter" idx="23"/>
          </p:nvPr>
        </p:nvPicPr>
        <p:blipFill>
          <a:blip r:embed="rId4">
            <a:extLst>
              <a:ext uri="{28A0092B-C50C-407E-A947-70E740481C1C}">
                <a14:useLocalDpi xmlns:a14="http://schemas.microsoft.com/office/drawing/2010/main" val="0"/>
              </a:ext>
            </a:extLst>
          </a:blip>
          <a:srcRect/>
          <a:stretch>
            <a:fillRect/>
          </a:stretch>
        </p:blipFill>
        <p:spPr bwMode="white">
          <a:xfrm>
            <a:off x="4378157" y="3792078"/>
            <a:ext cx="576000" cy="576000"/>
          </a:xfrm>
        </p:spPr>
      </p:pic>
    </p:spTree>
    <p:extLst>
      <p:ext uri="{BB962C8B-B14F-4D97-AF65-F5344CB8AC3E}">
        <p14:creationId xmlns:p14="http://schemas.microsoft.com/office/powerpoint/2010/main" val="3366032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1129330" y="335112"/>
            <a:ext cx="2900100" cy="696012"/>
          </a:xfrm>
        </p:spPr>
        <p:txBody>
          <a:bodyPr/>
          <a:lstStyle/>
          <a:p>
            <a:r>
              <a:rPr lang="en-US" dirty="0"/>
              <a:t>Brent Jones</a:t>
            </a:r>
          </a:p>
        </p:txBody>
      </p:sp>
      <p:sp>
        <p:nvSpPr>
          <p:cNvPr id="3" name="Text Placeholder 2">
            <a:extLst>
              <a:ext uri="{FF2B5EF4-FFF2-40B4-BE49-F238E27FC236}">
                <a16:creationId xmlns:a16="http://schemas.microsoft.com/office/drawing/2014/main" id="{C6B07B54-E3ED-4BBF-91BB-9F611C440199}"/>
              </a:ext>
            </a:extLst>
          </p:cNvPr>
          <p:cNvSpPr>
            <a:spLocks noGrp="1"/>
          </p:cNvSpPr>
          <p:nvPr>
            <p:ph type="body" sz="half" idx="2"/>
          </p:nvPr>
        </p:nvSpPr>
        <p:spPr bwMode="ltGray">
          <a:xfrm>
            <a:off x="7055712" y="767360"/>
            <a:ext cx="4531709" cy="1431234"/>
          </a:xfrm>
        </p:spPr>
        <p:txBody>
          <a:bodyPr>
            <a:normAutofit/>
          </a:bodyPr>
          <a:lstStyle/>
          <a:p>
            <a:pPr>
              <a:lnSpc>
                <a:spcPct val="110000"/>
              </a:lnSpc>
              <a:spcBef>
                <a:spcPts val="425"/>
              </a:spcBef>
            </a:pPr>
            <a:r>
              <a:rPr lang="en-US" sz="2200" b="1" dirty="0">
                <a:solidFill>
                  <a:schemeClr val="bg1"/>
                </a:solidFill>
                <a:latin typeface="+mj-lt"/>
              </a:rPr>
              <a:t>Qualifications</a:t>
            </a:r>
          </a:p>
          <a:p>
            <a:pPr marR="417195">
              <a:lnSpc>
                <a:spcPct val="107100"/>
              </a:lnSpc>
              <a:spcBef>
                <a:spcPts val="0"/>
              </a:spcBef>
              <a:spcAft>
                <a:spcPts val="1000"/>
              </a:spcAft>
            </a:pPr>
            <a:r>
              <a:rPr lang="en-US" sz="1500" i="1" spc="-15" dirty="0">
                <a:solidFill>
                  <a:schemeClr val="bg2">
                    <a:lumMod val="20000"/>
                    <a:lumOff val="80000"/>
                  </a:schemeClr>
                </a:solidFill>
                <a:cs typeface="Arial"/>
              </a:rPr>
              <a:t>Completing final year at the university of Trinity St. David for the BA in Business Management </a:t>
            </a:r>
          </a:p>
          <a:p>
            <a:pPr marR="417195">
              <a:lnSpc>
                <a:spcPct val="107100"/>
              </a:lnSpc>
              <a:spcBef>
                <a:spcPts val="0"/>
              </a:spcBef>
              <a:spcAft>
                <a:spcPts val="1000"/>
              </a:spcAft>
            </a:pPr>
            <a:r>
              <a:rPr lang="en-US" sz="1500" i="1" spc="-15" dirty="0">
                <a:solidFill>
                  <a:schemeClr val="bg2">
                    <a:lumMod val="20000"/>
                    <a:lumOff val="80000"/>
                  </a:schemeClr>
                </a:solidFill>
                <a:cs typeface="Arial"/>
              </a:rPr>
              <a:t>OSSD E. L. Crossley, Canada</a:t>
            </a:r>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6</a:t>
            </a:fld>
            <a:endParaRPr lang="en-US" dirty="0"/>
          </a:p>
        </p:txBody>
      </p:sp>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2">
            <a:extLst>
              <a:ext uri="{28A0092B-C50C-407E-A947-70E740481C1C}">
                <a14:useLocalDpi xmlns:a14="http://schemas.microsoft.com/office/drawing/2010/main" val="0"/>
              </a:ext>
            </a:extLst>
          </a:blip>
          <a:srcRect/>
          <a:stretch>
            <a:fillRect/>
          </a:stretch>
        </p:blipFill>
        <p:spPr bwMode="ltGray">
          <a:xfrm>
            <a:off x="6544137" y="119497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2">
            <a:extLst>
              <a:ext uri="{28A0092B-C50C-407E-A947-70E740481C1C}">
                <a14:useLocalDpi xmlns:a14="http://schemas.microsoft.com/office/drawing/2010/main" val="0"/>
              </a:ext>
            </a:extLst>
          </a:blip>
          <a:srcRect/>
          <a:stretch>
            <a:fillRect/>
          </a:stretch>
        </p:blipFill>
        <p:spPr bwMode="ltGray">
          <a:xfrm>
            <a:off x="6480475" y="2845867"/>
            <a:ext cx="576000" cy="576001"/>
          </a:xfrm>
        </p:spPr>
      </p:pic>
      <p:sp>
        <p:nvSpPr>
          <p:cNvPr id="11" name="Text Placeholder 10">
            <a:extLst>
              <a:ext uri="{FF2B5EF4-FFF2-40B4-BE49-F238E27FC236}">
                <a16:creationId xmlns:a16="http://schemas.microsoft.com/office/drawing/2014/main" id="{81D93562-F631-4ADB-AB50-4D5ECF40F8A1}"/>
              </a:ext>
            </a:extLst>
          </p:cNvPr>
          <p:cNvSpPr>
            <a:spLocks noGrp="1"/>
          </p:cNvSpPr>
          <p:nvPr>
            <p:ph type="body" sz="half" idx="23"/>
          </p:nvPr>
        </p:nvSpPr>
        <p:spPr bwMode="ltGray">
          <a:xfrm>
            <a:off x="7055711" y="2195740"/>
            <a:ext cx="4531709" cy="2678264"/>
          </a:xfrm>
        </p:spPr>
        <p:txBody>
          <a:bodyPr>
            <a:normAutofit fontScale="92500" lnSpcReduction="20000"/>
          </a:bodyPr>
          <a:lstStyle/>
          <a:p>
            <a:pPr>
              <a:lnSpc>
                <a:spcPct val="110000"/>
              </a:lnSpc>
              <a:spcBef>
                <a:spcPts val="425"/>
              </a:spcBef>
            </a:pPr>
            <a:r>
              <a:rPr lang="en-US" sz="2200" b="1" dirty="0">
                <a:solidFill>
                  <a:schemeClr val="bg1"/>
                </a:solidFill>
                <a:latin typeface="+mj-lt"/>
              </a:rPr>
              <a:t>Hobbies</a:t>
            </a:r>
          </a:p>
          <a:p>
            <a:pPr marR="417195">
              <a:lnSpc>
                <a:spcPct val="107100"/>
              </a:lnSpc>
              <a:spcBef>
                <a:spcPts val="0"/>
              </a:spcBef>
              <a:spcAft>
                <a:spcPts val="1000"/>
              </a:spcAft>
            </a:pPr>
            <a:r>
              <a:rPr lang="en-US" i="1" spc="-15" dirty="0">
                <a:solidFill>
                  <a:schemeClr val="bg2">
                    <a:lumMod val="20000"/>
                    <a:lumOff val="80000"/>
                  </a:schemeClr>
                </a:solidFill>
                <a:cs typeface="Arial"/>
              </a:rPr>
              <a:t>Write, produce, film, and edit short stories as well as a feature length film</a:t>
            </a:r>
          </a:p>
          <a:p>
            <a:pPr marR="417195">
              <a:lnSpc>
                <a:spcPct val="107100"/>
              </a:lnSpc>
              <a:spcBef>
                <a:spcPts val="0"/>
              </a:spcBef>
              <a:spcAft>
                <a:spcPts val="1000"/>
              </a:spcAft>
            </a:pPr>
            <a:r>
              <a:rPr lang="en-US" i="1" spc="-15" dirty="0">
                <a:solidFill>
                  <a:schemeClr val="bg2">
                    <a:lumMod val="20000"/>
                    <a:lumOff val="80000"/>
                  </a:schemeClr>
                </a:solidFill>
                <a:cs typeface="Arial"/>
              </a:rPr>
              <a:t>Production included leading and managing several volunteers to complete filming projects including sponsorships, securing and scouting locations and buildings, motels for crew and actors, ensuring food services provided, and motivating actors and crew members to complete projects before the scheduled deadline</a:t>
            </a:r>
          </a:p>
        </p:txBody>
      </p:sp>
      <p:pic>
        <p:nvPicPr>
          <p:cNvPr id="19" name="Picture Placeholder 18" descr="Check icon">
            <a:extLst>
              <a:ext uri="{FF2B5EF4-FFF2-40B4-BE49-F238E27FC236}">
                <a16:creationId xmlns:a16="http://schemas.microsoft.com/office/drawing/2014/main" id="{D0EA9FF8-E112-4BA0-B552-7EC47F10324A}"/>
              </a:ext>
            </a:extLst>
          </p:cNvPr>
          <p:cNvPicPr>
            <a:picLocks noGrp="1" noChangeAspect="1"/>
          </p:cNvPicPr>
          <p:nvPr>
            <p:ph type="pic" sz="quarter" idx="24"/>
          </p:nvPr>
        </p:nvPicPr>
        <p:blipFill>
          <a:blip r:embed="rId2">
            <a:extLst>
              <a:ext uri="{28A0092B-C50C-407E-A947-70E740481C1C}">
                <a14:useLocalDpi xmlns:a14="http://schemas.microsoft.com/office/drawing/2010/main" val="0"/>
              </a:ext>
            </a:extLst>
          </a:blip>
          <a:srcRect/>
          <a:stretch>
            <a:fillRect/>
          </a:stretch>
        </p:blipFill>
        <p:spPr bwMode="ltGray">
          <a:xfrm>
            <a:off x="6478270" y="4973739"/>
            <a:ext cx="576000" cy="576001"/>
          </a:xfrm>
        </p:spPr>
      </p:pic>
      <p:sp>
        <p:nvSpPr>
          <p:cNvPr id="13" name="Text Placeholder 12">
            <a:extLst>
              <a:ext uri="{FF2B5EF4-FFF2-40B4-BE49-F238E27FC236}">
                <a16:creationId xmlns:a16="http://schemas.microsoft.com/office/drawing/2014/main" id="{F254C44F-43DD-4310-BB15-9C29C646DB24}"/>
              </a:ext>
            </a:extLst>
          </p:cNvPr>
          <p:cNvSpPr>
            <a:spLocks noGrp="1"/>
          </p:cNvSpPr>
          <p:nvPr>
            <p:ph type="body" sz="half" idx="25"/>
          </p:nvPr>
        </p:nvSpPr>
        <p:spPr bwMode="ltGray">
          <a:xfrm>
            <a:off x="7055713" y="4627653"/>
            <a:ext cx="4672463" cy="2230347"/>
          </a:xfrm>
        </p:spPr>
        <p:txBody>
          <a:bodyPr>
            <a:normAutofit/>
          </a:bodyPr>
          <a:lstStyle/>
          <a:p>
            <a:pPr>
              <a:lnSpc>
                <a:spcPct val="110000"/>
              </a:lnSpc>
              <a:spcBef>
                <a:spcPts val="425"/>
              </a:spcBef>
            </a:pPr>
            <a:r>
              <a:rPr lang="en-US" sz="2200" b="1" dirty="0">
                <a:solidFill>
                  <a:schemeClr val="bg1"/>
                </a:solidFill>
                <a:latin typeface="+mj-lt"/>
              </a:rPr>
              <a:t>Adaptive Leader</a:t>
            </a:r>
          </a:p>
          <a:p>
            <a:pPr marR="417195">
              <a:lnSpc>
                <a:spcPct val="107100"/>
              </a:lnSpc>
              <a:spcBef>
                <a:spcPts val="0"/>
              </a:spcBef>
              <a:spcAft>
                <a:spcPts val="1000"/>
              </a:spcAft>
            </a:pPr>
            <a:r>
              <a:rPr lang="en-US" sz="1500" i="1" spc="-15" dirty="0">
                <a:solidFill>
                  <a:schemeClr val="bg2">
                    <a:lumMod val="20000"/>
                    <a:lumOff val="80000"/>
                  </a:schemeClr>
                </a:solidFill>
                <a:cs typeface="Arial"/>
              </a:rPr>
              <a:t>At 15 I moved to Canada, leaving behind friends and family. I thrived in high school and went on to College and held numerous jobs. At 27 I decided to move back to Wales to complete my degree, I have made new friends, procured new jobs, and enjoy being in new scenarios where I can adapt to new surroundings and create careers. </a:t>
            </a:r>
          </a:p>
        </p:txBody>
      </p:sp>
      <p:sp>
        <p:nvSpPr>
          <p:cNvPr id="8" name="object 13" descr="Beige rectangle">
            <a:extLst>
              <a:ext uri="{FF2B5EF4-FFF2-40B4-BE49-F238E27FC236}">
                <a16:creationId xmlns:a16="http://schemas.microsoft.com/office/drawing/2014/main" id="{DFB86A96-0959-48CB-911E-06E243290C23}"/>
              </a:ext>
            </a:extLst>
          </p:cNvPr>
          <p:cNvSpPr/>
          <p:nvPr/>
        </p:nvSpPr>
        <p:spPr>
          <a:xfrm>
            <a:off x="1199626" y="1030274"/>
            <a:ext cx="2248249" cy="45719"/>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pic>
        <p:nvPicPr>
          <p:cNvPr id="18" name="Picture 17">
            <a:extLst>
              <a:ext uri="{FF2B5EF4-FFF2-40B4-BE49-F238E27FC236}">
                <a16:creationId xmlns:a16="http://schemas.microsoft.com/office/drawing/2014/main" id="{6FE46C5A-4031-431B-B390-E6D9C72595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9330" y="1248752"/>
            <a:ext cx="2676525" cy="4743450"/>
          </a:xfrm>
          <a:prstGeom prst="rect">
            <a:avLst/>
          </a:prstGeom>
        </p:spPr>
      </p:pic>
      <p:sp>
        <p:nvSpPr>
          <p:cNvPr id="21" name="Rectangle 20">
            <a:extLst>
              <a:ext uri="{FF2B5EF4-FFF2-40B4-BE49-F238E27FC236}">
                <a16:creationId xmlns:a16="http://schemas.microsoft.com/office/drawing/2014/main" id="{AB288987-A027-47BE-9E4B-B9640F4AE662}"/>
              </a:ext>
            </a:extLst>
          </p:cNvPr>
          <p:cNvSpPr/>
          <p:nvPr/>
        </p:nvSpPr>
        <p:spPr>
          <a:xfrm>
            <a:off x="0" y="2289834"/>
            <a:ext cx="1129330" cy="3885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3812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3" descr="People's hands">
            <a:extLst>
              <a:ext uri="{FF2B5EF4-FFF2-40B4-BE49-F238E27FC236}">
                <a16:creationId xmlns:a16="http://schemas.microsoft.com/office/drawing/2014/main" id="{3473867A-FBFD-45C7-BD5B-FDE711A8EC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0" y="0"/>
            <a:ext cx="12192000" cy="6858000"/>
          </a:xfrm>
          <a:prstGeom prst="rect">
            <a:avLst/>
          </a:prstGeom>
        </p:spPr>
      </p:pic>
      <p:sp>
        <p:nvSpPr>
          <p:cNvPr id="5" name="object 3" descr="Blue rectangle">
            <a:extLst>
              <a:ext uri="{FF2B5EF4-FFF2-40B4-BE49-F238E27FC236}">
                <a16:creationId xmlns:a16="http://schemas.microsoft.com/office/drawing/2014/main" id="{33BB357B-B238-4C43-8242-F33D9E1D4905}"/>
              </a:ext>
            </a:extLst>
          </p:cNvPr>
          <p:cNvSpPr/>
          <p:nvPr/>
        </p:nvSpPr>
        <p:spPr>
          <a:xfrm>
            <a:off x="12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7" name="Oval 6" descr="Beige oval">
            <a:extLst>
              <a:ext uri="{FF2B5EF4-FFF2-40B4-BE49-F238E27FC236}">
                <a16:creationId xmlns:a16="http://schemas.microsoft.com/office/drawing/2014/main" id="{5E8475D7-5EB4-4E70-AD4D-D32B1FB40E6E}"/>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itle 18">
            <a:extLst>
              <a:ext uri="{FF2B5EF4-FFF2-40B4-BE49-F238E27FC236}">
                <a16:creationId xmlns:a16="http://schemas.microsoft.com/office/drawing/2014/main" id="{592443CF-1BB0-4648-AEBA-9AFB75D72A99}"/>
              </a:ext>
            </a:extLst>
          </p:cNvPr>
          <p:cNvSpPr>
            <a:spLocks noGrp="1"/>
          </p:cNvSpPr>
          <p:nvPr>
            <p:ph type="title"/>
          </p:nvPr>
        </p:nvSpPr>
        <p:spPr bwMode="white"/>
        <p:txBody>
          <a:bodyPr/>
          <a:lstStyle/>
          <a:p>
            <a:r>
              <a:rPr lang="en-US" dirty="0">
                <a:solidFill>
                  <a:schemeClr val="bg1"/>
                </a:solidFill>
              </a:rPr>
              <a:t>Timeline</a:t>
            </a:r>
            <a:endParaRPr lang="en-US" dirty="0"/>
          </a:p>
        </p:txBody>
      </p:sp>
      <p:sp>
        <p:nvSpPr>
          <p:cNvPr id="3" name="Slide Number Placeholder 2">
            <a:extLst>
              <a:ext uri="{FF2B5EF4-FFF2-40B4-BE49-F238E27FC236}">
                <a16:creationId xmlns:a16="http://schemas.microsoft.com/office/drawing/2014/main" id="{1F16D174-C1FB-4494-B78F-EFF7C645AE67}"/>
              </a:ext>
            </a:extLst>
          </p:cNvPr>
          <p:cNvSpPr>
            <a:spLocks noGrp="1"/>
          </p:cNvSpPr>
          <p:nvPr>
            <p:ph type="sldNum" sz="quarter" idx="12"/>
          </p:nvPr>
        </p:nvSpPr>
        <p:spPr>
          <a:xfrm>
            <a:off x="11482912" y="6174902"/>
            <a:ext cx="357116" cy="365125"/>
          </a:xfrm>
        </p:spPr>
        <p:txBody>
          <a:bodyPr/>
          <a:lstStyle/>
          <a:p>
            <a:fld id="{82EE24B5-652C-4DB5-B7C3-B5BBEC1280B1}" type="slidenum">
              <a:rPr lang="en-US" smtClean="0"/>
              <a:t>7</a:t>
            </a:fld>
            <a:endParaRPr lang="en-US" dirty="0"/>
          </a:p>
        </p:txBody>
      </p:sp>
      <p:sp>
        <p:nvSpPr>
          <p:cNvPr id="6" name="Oval 5" descr="White circle">
            <a:extLst>
              <a:ext uri="{FF2B5EF4-FFF2-40B4-BE49-F238E27FC236}">
                <a16:creationId xmlns:a16="http://schemas.microsoft.com/office/drawing/2014/main" id="{18308D5A-12F5-4BB2-A4E0-37BA17CB1AB5}"/>
              </a:ext>
            </a:extLst>
          </p:cNvPr>
          <p:cNvSpPr/>
          <p:nvPr/>
        </p:nvSpPr>
        <p:spPr>
          <a:xfrm>
            <a:off x="3848746" y="1611824"/>
            <a:ext cx="4494508" cy="449450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bject 5" descr="Beige rectangle">
            <a:extLst>
              <a:ext uri="{FF2B5EF4-FFF2-40B4-BE49-F238E27FC236}">
                <a16:creationId xmlns:a16="http://schemas.microsoft.com/office/drawing/2014/main" id="{3C19A568-7E73-443A-A183-2C3EDA0087DF}"/>
              </a:ext>
            </a:extLst>
          </p:cNvPr>
          <p:cNvSpPr/>
          <p:nvPr/>
        </p:nvSpPr>
        <p:spPr bwMode="white">
          <a:xfrm flipV="1">
            <a:off x="944410" y="1300128"/>
            <a:ext cx="1639399" cy="45719"/>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graphicFrame>
        <p:nvGraphicFramePr>
          <p:cNvPr id="10" name="Content Placeholder 24" descr="Chart">
            <a:extLst>
              <a:ext uri="{FF2B5EF4-FFF2-40B4-BE49-F238E27FC236}">
                <a16:creationId xmlns:a16="http://schemas.microsoft.com/office/drawing/2014/main" id="{4AF4332F-83BC-4DC5-9516-227508BC570F}"/>
              </a:ext>
            </a:extLst>
          </p:cNvPr>
          <p:cNvGraphicFramePr>
            <a:graphicFrameLocks/>
          </p:cNvGraphicFramePr>
          <p:nvPr>
            <p:extLst>
              <p:ext uri="{D42A27DB-BD31-4B8C-83A1-F6EECF244321}">
                <p14:modId xmlns:p14="http://schemas.microsoft.com/office/powerpoint/2010/main" val="374373764"/>
              </p:ext>
            </p:extLst>
          </p:nvPr>
        </p:nvGraphicFramePr>
        <p:xfrm>
          <a:off x="2533475" y="1690688"/>
          <a:ext cx="7151687" cy="4319587"/>
        </p:xfrm>
        <a:graphic>
          <a:graphicData uri="http://schemas.openxmlformats.org/drawingml/2006/chart">
            <c:chart xmlns:c="http://schemas.openxmlformats.org/drawingml/2006/chart" xmlns:r="http://schemas.openxmlformats.org/officeDocument/2006/relationships" r:id="rId3"/>
          </a:graphicData>
        </a:graphic>
      </p:graphicFrame>
      <p:sp>
        <p:nvSpPr>
          <p:cNvPr id="11" name="object 7">
            <a:extLst>
              <a:ext uri="{FF2B5EF4-FFF2-40B4-BE49-F238E27FC236}">
                <a16:creationId xmlns:a16="http://schemas.microsoft.com/office/drawing/2014/main" id="{ADD866C3-A26F-4579-B7C3-5EFD9B87C03B}"/>
              </a:ext>
            </a:extLst>
          </p:cNvPr>
          <p:cNvSpPr txBox="1"/>
          <p:nvPr/>
        </p:nvSpPr>
        <p:spPr>
          <a:xfrm>
            <a:off x="8649050" y="2469616"/>
            <a:ext cx="3464627" cy="2136482"/>
          </a:xfrm>
          <a:prstGeom prst="rect">
            <a:avLst/>
          </a:prstGeom>
        </p:spPr>
        <p:txBody>
          <a:bodyPr vert="horz" wrap="square" lIns="0" tIns="43180" rIns="0" bIns="0" rtlCol="0">
            <a:spAutoFit/>
          </a:bodyPr>
          <a:lstStyle/>
          <a:p>
            <a:pPr marL="12700">
              <a:spcBef>
                <a:spcPts val="340"/>
              </a:spcBef>
            </a:pPr>
            <a:r>
              <a:rPr lang="en-US" sz="1400" i="1" spc="15" dirty="0">
                <a:solidFill>
                  <a:schemeClr val="bg2"/>
                </a:solidFill>
                <a:cs typeface="Arial"/>
              </a:rPr>
              <a:t>Leader Development Training </a:t>
            </a:r>
            <a:r>
              <a:rPr lang="en-US" sz="1400" i="1" spc="15" dirty="0" err="1">
                <a:solidFill>
                  <a:schemeClr val="bg2"/>
                </a:solidFill>
                <a:cs typeface="Arial"/>
              </a:rPr>
              <a:t>Programme</a:t>
            </a:r>
            <a:endParaRPr lang="en-US" sz="1400" i="1" spc="15" dirty="0">
              <a:solidFill>
                <a:schemeClr val="bg2"/>
              </a:solidFill>
              <a:cs typeface="Arial"/>
            </a:endParaRPr>
          </a:p>
          <a:p>
            <a:pPr marL="12700">
              <a:spcBef>
                <a:spcPts val="340"/>
              </a:spcBef>
            </a:pPr>
            <a:r>
              <a:rPr lang="en-US" sz="1400" b="1" i="1" spc="15" dirty="0">
                <a:solidFill>
                  <a:schemeClr val="bg1"/>
                </a:solidFill>
                <a:cs typeface="Arial"/>
              </a:rPr>
              <a:t>Continuous</a:t>
            </a:r>
          </a:p>
          <a:p>
            <a:pPr marL="12700">
              <a:spcBef>
                <a:spcPts val="340"/>
              </a:spcBef>
            </a:pPr>
            <a:endParaRPr lang="en-US" sz="1400" i="1" spc="15" dirty="0">
              <a:solidFill>
                <a:schemeClr val="bg1"/>
              </a:solidFill>
              <a:cs typeface="Arial"/>
            </a:endParaRPr>
          </a:p>
          <a:p>
            <a:pPr marL="12700">
              <a:spcBef>
                <a:spcPts val="340"/>
              </a:spcBef>
            </a:pPr>
            <a:r>
              <a:rPr lang="en-US" sz="1400" spc="15" dirty="0">
                <a:solidFill>
                  <a:schemeClr val="bg1"/>
                </a:solidFill>
                <a:cs typeface="Arial"/>
              </a:rPr>
              <a:t>Continue to adapt and develop Leader development training </a:t>
            </a:r>
            <a:r>
              <a:rPr lang="en-US" sz="1400" spc="15" dirty="0" err="1">
                <a:solidFill>
                  <a:schemeClr val="bg1"/>
                </a:solidFill>
                <a:cs typeface="Arial"/>
              </a:rPr>
              <a:t>programme</a:t>
            </a:r>
            <a:r>
              <a:rPr lang="en-US" sz="1400" spc="15" dirty="0">
                <a:solidFill>
                  <a:schemeClr val="bg1"/>
                </a:solidFill>
                <a:cs typeface="Arial"/>
              </a:rPr>
              <a:t> to deliver the best experience to our supervisors and managers in the United States and Canada</a:t>
            </a:r>
          </a:p>
          <a:p>
            <a:pPr marL="12700">
              <a:spcBef>
                <a:spcPts val="340"/>
              </a:spcBef>
            </a:pPr>
            <a:endParaRPr lang="en-US" sz="1400" i="1" spc="15" dirty="0">
              <a:solidFill>
                <a:schemeClr val="bg2"/>
              </a:solidFill>
              <a:cs typeface="Arial"/>
            </a:endParaRPr>
          </a:p>
        </p:txBody>
      </p:sp>
      <p:sp>
        <p:nvSpPr>
          <p:cNvPr id="12" name="object 8">
            <a:extLst>
              <a:ext uri="{FF2B5EF4-FFF2-40B4-BE49-F238E27FC236}">
                <a16:creationId xmlns:a16="http://schemas.microsoft.com/office/drawing/2014/main" id="{9443DAA2-8BB3-4983-BE18-DE25682FF713}"/>
              </a:ext>
            </a:extLst>
          </p:cNvPr>
          <p:cNvSpPr txBox="1"/>
          <p:nvPr/>
        </p:nvSpPr>
        <p:spPr>
          <a:xfrm>
            <a:off x="520117" y="4946920"/>
            <a:ext cx="2593720" cy="1921039"/>
          </a:xfrm>
          <a:prstGeom prst="rect">
            <a:avLst/>
          </a:prstGeom>
        </p:spPr>
        <p:txBody>
          <a:bodyPr vert="horz" wrap="square" lIns="0" tIns="43180" rIns="0" bIns="0" rtlCol="0">
            <a:spAutoFit/>
          </a:bodyPr>
          <a:lstStyle/>
          <a:p>
            <a:pPr marL="12700">
              <a:lnSpc>
                <a:spcPct val="100000"/>
              </a:lnSpc>
              <a:spcBef>
                <a:spcPts val="340"/>
              </a:spcBef>
            </a:pPr>
            <a:r>
              <a:rPr lang="en-US" sz="1400" i="1" spc="15" dirty="0">
                <a:solidFill>
                  <a:schemeClr val="bg2"/>
                </a:solidFill>
                <a:cs typeface="Arial"/>
              </a:rPr>
              <a:t>Results</a:t>
            </a:r>
          </a:p>
          <a:p>
            <a:pPr marL="12700">
              <a:lnSpc>
                <a:spcPct val="100000"/>
              </a:lnSpc>
              <a:spcBef>
                <a:spcPts val="425"/>
              </a:spcBef>
            </a:pPr>
            <a:r>
              <a:rPr lang="en-US" sz="1400" dirty="0">
                <a:solidFill>
                  <a:schemeClr val="bg1"/>
                </a:solidFill>
              </a:rPr>
              <a:t>First results of training </a:t>
            </a:r>
            <a:r>
              <a:rPr lang="en-US" sz="1400" dirty="0" err="1">
                <a:solidFill>
                  <a:schemeClr val="bg1"/>
                </a:solidFill>
              </a:rPr>
              <a:t>programme</a:t>
            </a:r>
            <a:r>
              <a:rPr lang="en-US" sz="1400" dirty="0">
                <a:solidFill>
                  <a:schemeClr val="bg1"/>
                </a:solidFill>
              </a:rPr>
              <a:t> to be shown within the first two weeks of the initial training session</a:t>
            </a:r>
          </a:p>
          <a:p>
            <a:pPr marL="298450" indent="-285750">
              <a:lnSpc>
                <a:spcPct val="100000"/>
              </a:lnSpc>
              <a:spcBef>
                <a:spcPts val="425"/>
              </a:spcBef>
              <a:buFont typeface="Arial" panose="020B0604020202020204" pitchFamily="34" charset="0"/>
              <a:buChar char="•"/>
            </a:pPr>
            <a:r>
              <a:rPr lang="en-US" sz="1400" dirty="0">
                <a:solidFill>
                  <a:schemeClr val="bg1"/>
                </a:solidFill>
              </a:rPr>
              <a:t>Increased supervisor attendance</a:t>
            </a:r>
          </a:p>
          <a:p>
            <a:pPr marL="298450" indent="-285750">
              <a:lnSpc>
                <a:spcPct val="100000"/>
              </a:lnSpc>
              <a:spcBef>
                <a:spcPts val="425"/>
              </a:spcBef>
              <a:buFont typeface="Arial" panose="020B0604020202020204" pitchFamily="34" charset="0"/>
              <a:buChar char="•"/>
            </a:pPr>
            <a:r>
              <a:rPr lang="en-US" sz="1400" dirty="0">
                <a:solidFill>
                  <a:schemeClr val="bg1"/>
                </a:solidFill>
              </a:rPr>
              <a:t>Higher customer satisfaction </a:t>
            </a:r>
          </a:p>
        </p:txBody>
      </p:sp>
      <p:sp>
        <p:nvSpPr>
          <p:cNvPr id="13" name="object 9">
            <a:extLst>
              <a:ext uri="{FF2B5EF4-FFF2-40B4-BE49-F238E27FC236}">
                <a16:creationId xmlns:a16="http://schemas.microsoft.com/office/drawing/2014/main" id="{45E34A9E-134A-42FD-820E-74C9C4A6E06E}"/>
              </a:ext>
            </a:extLst>
          </p:cNvPr>
          <p:cNvSpPr txBox="1"/>
          <p:nvPr/>
        </p:nvSpPr>
        <p:spPr>
          <a:xfrm>
            <a:off x="8977094" y="4946920"/>
            <a:ext cx="2862933" cy="1159292"/>
          </a:xfrm>
          <a:prstGeom prst="rect">
            <a:avLst/>
          </a:prstGeom>
        </p:spPr>
        <p:txBody>
          <a:bodyPr vert="horz" wrap="square" lIns="0" tIns="43180" rIns="0" bIns="0" rtlCol="0">
            <a:spAutoFit/>
          </a:bodyPr>
          <a:lstStyle/>
          <a:p>
            <a:pPr algn="ctr">
              <a:lnSpc>
                <a:spcPct val="100000"/>
              </a:lnSpc>
              <a:spcBef>
                <a:spcPts val="340"/>
              </a:spcBef>
            </a:pPr>
            <a:r>
              <a:rPr lang="en-US" sz="1400" i="1" spc="15" dirty="0">
                <a:solidFill>
                  <a:schemeClr val="bg2"/>
                </a:solidFill>
                <a:cs typeface="Arial"/>
              </a:rPr>
              <a:t>Global Project</a:t>
            </a:r>
          </a:p>
          <a:p>
            <a:pPr marL="12700">
              <a:lnSpc>
                <a:spcPct val="100000"/>
              </a:lnSpc>
              <a:spcBef>
                <a:spcPts val="340"/>
              </a:spcBef>
            </a:pPr>
            <a:r>
              <a:rPr lang="en-US" sz="1400" dirty="0">
                <a:solidFill>
                  <a:schemeClr val="bg1"/>
                </a:solidFill>
              </a:rPr>
              <a:t>Spread</a:t>
            </a:r>
            <a:r>
              <a:rPr lang="en-US" sz="1400" b="1" dirty="0">
                <a:solidFill>
                  <a:schemeClr val="bg1"/>
                </a:solidFill>
              </a:rPr>
              <a:t> </a:t>
            </a:r>
            <a:r>
              <a:rPr lang="en-US" sz="1400" dirty="0">
                <a:solidFill>
                  <a:schemeClr val="bg1"/>
                </a:solidFill>
              </a:rPr>
              <a:t>the training </a:t>
            </a:r>
            <a:r>
              <a:rPr lang="en-US" sz="1400" dirty="0" err="1">
                <a:solidFill>
                  <a:schemeClr val="bg1"/>
                </a:solidFill>
              </a:rPr>
              <a:t>programme</a:t>
            </a:r>
            <a:r>
              <a:rPr lang="en-US" sz="1400" dirty="0">
                <a:solidFill>
                  <a:schemeClr val="bg1"/>
                </a:solidFill>
              </a:rPr>
              <a:t> globally to our 150 countries in order to achieve maximum employee retention</a:t>
            </a:r>
            <a:endParaRPr lang="en-US" sz="1400" b="1" dirty="0">
              <a:solidFill>
                <a:schemeClr val="bg1"/>
              </a:solidFill>
            </a:endParaRPr>
          </a:p>
        </p:txBody>
      </p:sp>
      <p:sp>
        <p:nvSpPr>
          <p:cNvPr id="14" name="object 7">
            <a:extLst>
              <a:ext uri="{FF2B5EF4-FFF2-40B4-BE49-F238E27FC236}">
                <a16:creationId xmlns:a16="http://schemas.microsoft.com/office/drawing/2014/main" id="{FFC4D6E5-F39D-4148-8E29-64D0DE6071D2}"/>
              </a:ext>
            </a:extLst>
          </p:cNvPr>
          <p:cNvSpPr txBox="1"/>
          <p:nvPr/>
        </p:nvSpPr>
        <p:spPr>
          <a:xfrm>
            <a:off x="1503507" y="2469616"/>
            <a:ext cx="1793571" cy="512961"/>
          </a:xfrm>
          <a:prstGeom prst="rect">
            <a:avLst/>
          </a:prstGeom>
        </p:spPr>
        <p:txBody>
          <a:bodyPr vert="horz" wrap="square" lIns="0" tIns="43180" rIns="0" bIns="0" rtlCol="0">
            <a:spAutoFit/>
          </a:bodyPr>
          <a:lstStyle/>
          <a:p>
            <a:pPr marL="12700">
              <a:lnSpc>
                <a:spcPct val="100000"/>
              </a:lnSpc>
              <a:spcBef>
                <a:spcPts val="340"/>
              </a:spcBef>
            </a:pPr>
            <a:r>
              <a:rPr lang="en-US" sz="1400" i="1" spc="15" dirty="0">
                <a:solidFill>
                  <a:schemeClr val="bg2"/>
                </a:solidFill>
                <a:cs typeface="Arial"/>
              </a:rPr>
              <a:t>Set up requirements</a:t>
            </a:r>
            <a:endParaRPr lang="en-US" sz="1400" i="1" spc="20" dirty="0">
              <a:solidFill>
                <a:schemeClr val="bg2"/>
              </a:solidFill>
              <a:cs typeface="Arial"/>
            </a:endParaRPr>
          </a:p>
          <a:p>
            <a:pPr marL="12700">
              <a:lnSpc>
                <a:spcPct val="100000"/>
              </a:lnSpc>
              <a:spcBef>
                <a:spcPts val="340"/>
              </a:spcBef>
            </a:pPr>
            <a:r>
              <a:rPr lang="en-US" sz="1400" b="1" dirty="0">
                <a:solidFill>
                  <a:schemeClr val="bg1"/>
                </a:solidFill>
                <a:cs typeface="Avenir Black"/>
              </a:rPr>
              <a:t>Four Months</a:t>
            </a:r>
          </a:p>
        </p:txBody>
      </p:sp>
      <p:cxnSp>
        <p:nvCxnSpPr>
          <p:cNvPr id="15" name="Straight Connector 14" descr="White line">
            <a:extLst>
              <a:ext uri="{FF2B5EF4-FFF2-40B4-BE49-F238E27FC236}">
                <a16:creationId xmlns:a16="http://schemas.microsoft.com/office/drawing/2014/main" id="{8F10C47F-8DB6-4F10-999F-9F0945EF1066}"/>
              </a:ext>
            </a:extLst>
          </p:cNvPr>
          <p:cNvCxnSpPr/>
          <p:nvPr/>
        </p:nvCxnSpPr>
        <p:spPr>
          <a:xfrm>
            <a:off x="3255441" y="2944678"/>
            <a:ext cx="936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descr="White line">
            <a:extLst>
              <a:ext uri="{FF2B5EF4-FFF2-40B4-BE49-F238E27FC236}">
                <a16:creationId xmlns:a16="http://schemas.microsoft.com/office/drawing/2014/main" id="{ABF823CE-8F30-44E8-A4F3-B87E440DA298}"/>
              </a:ext>
            </a:extLst>
          </p:cNvPr>
          <p:cNvCxnSpPr>
            <a:cxnSpLocks/>
          </p:cNvCxnSpPr>
          <p:nvPr/>
        </p:nvCxnSpPr>
        <p:spPr>
          <a:xfrm>
            <a:off x="3255441" y="5406326"/>
            <a:ext cx="1404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descr="White line">
            <a:extLst>
              <a:ext uri="{FF2B5EF4-FFF2-40B4-BE49-F238E27FC236}">
                <a16:creationId xmlns:a16="http://schemas.microsoft.com/office/drawing/2014/main" id="{1EC67F4A-791B-465C-A6D0-425D45D4BDC4}"/>
              </a:ext>
            </a:extLst>
          </p:cNvPr>
          <p:cNvCxnSpPr>
            <a:cxnSpLocks/>
          </p:cNvCxnSpPr>
          <p:nvPr/>
        </p:nvCxnSpPr>
        <p:spPr>
          <a:xfrm>
            <a:off x="7961864" y="2944678"/>
            <a:ext cx="60329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descr="White line">
            <a:extLst>
              <a:ext uri="{FF2B5EF4-FFF2-40B4-BE49-F238E27FC236}">
                <a16:creationId xmlns:a16="http://schemas.microsoft.com/office/drawing/2014/main" id="{21CEE569-9C3A-4C5E-A777-4A90772E84F2}"/>
              </a:ext>
            </a:extLst>
          </p:cNvPr>
          <p:cNvCxnSpPr>
            <a:cxnSpLocks/>
          </p:cNvCxnSpPr>
          <p:nvPr/>
        </p:nvCxnSpPr>
        <p:spPr>
          <a:xfrm>
            <a:off x="7680960" y="5406326"/>
            <a:ext cx="125290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789E56F-1F3F-4ED1-A438-C33A8174F293}"/>
              </a:ext>
            </a:extLst>
          </p:cNvPr>
          <p:cNvSpPr txBox="1"/>
          <p:nvPr/>
        </p:nvSpPr>
        <p:spPr>
          <a:xfrm>
            <a:off x="944410" y="3280095"/>
            <a:ext cx="2755135" cy="1815882"/>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Prototype Training</a:t>
            </a:r>
          </a:p>
          <a:p>
            <a:pPr marL="285750" indent="-285750">
              <a:buFont typeface="Arial" panose="020B0604020202020204" pitchFamily="34" charset="0"/>
              <a:buChar char="•"/>
            </a:pPr>
            <a:r>
              <a:rPr lang="en-GB" sz="1400" dirty="0">
                <a:solidFill>
                  <a:schemeClr val="bg1"/>
                </a:solidFill>
              </a:rPr>
              <a:t>Booking Leader Consultants</a:t>
            </a:r>
          </a:p>
          <a:p>
            <a:pPr marL="285750" indent="-285750">
              <a:buFont typeface="Arial" panose="020B0604020202020204" pitchFamily="34" charset="0"/>
              <a:buChar char="•"/>
            </a:pPr>
            <a:r>
              <a:rPr lang="en-GB" sz="1400" dirty="0">
                <a:solidFill>
                  <a:schemeClr val="bg1"/>
                </a:solidFill>
              </a:rPr>
              <a:t>In house training at primary headquarters</a:t>
            </a:r>
          </a:p>
          <a:p>
            <a:pPr marL="285750" indent="-285750">
              <a:buFont typeface="Arial" panose="020B0604020202020204" pitchFamily="34" charset="0"/>
              <a:buChar char="•"/>
            </a:pPr>
            <a:r>
              <a:rPr lang="en-GB" sz="1400" dirty="0">
                <a:solidFill>
                  <a:schemeClr val="bg1"/>
                </a:solidFill>
              </a:rPr>
              <a:t>First wave of supervisor and manager recruits from lowest achieving call centres</a:t>
            </a:r>
          </a:p>
          <a:p>
            <a:endParaRPr lang="en-GB" sz="1400" dirty="0">
              <a:solidFill>
                <a:schemeClr val="bg1"/>
              </a:solidFill>
            </a:endParaRPr>
          </a:p>
        </p:txBody>
      </p:sp>
    </p:spTree>
    <p:extLst>
      <p:ext uri="{BB962C8B-B14F-4D97-AF65-F5344CB8AC3E}">
        <p14:creationId xmlns:p14="http://schemas.microsoft.com/office/powerpoint/2010/main" val="1662811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1" y="1341439"/>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1100"/>
              </a:spcBef>
              <a:buFont typeface="Arial" panose="020B0604020202020204" pitchFamily="34" charset="0"/>
              <a:buNone/>
            </a:pPr>
            <a:r>
              <a:rPr lang="en-US" sz="2500" b="1" i="1" spc="60" dirty="0">
                <a:solidFill>
                  <a:schemeClr val="bg2">
                    <a:lumMod val="20000"/>
                    <a:lumOff val="80000"/>
                    <a:alpha val="75000"/>
                  </a:schemeClr>
                </a:solidFill>
                <a:cs typeface="Arial"/>
              </a:rPr>
              <a:t>Brent Jones</a:t>
            </a:r>
            <a:endParaRPr lang="en-US" sz="2500" b="1" i="1" dirty="0">
              <a:solidFill>
                <a:schemeClr val="bg2">
                  <a:lumMod val="20000"/>
                  <a:lumOff val="80000"/>
                  <a:alpha val="75000"/>
                </a:schemeClr>
              </a:solidFill>
              <a:cs typeface="Arial"/>
            </a:endParaRPr>
          </a:p>
          <a:p>
            <a:pPr marL="0" marR="5080" indent="0">
              <a:buFont typeface="Arial" panose="020B0604020202020204" pitchFamily="34" charset="0"/>
              <a:buNone/>
            </a:pPr>
            <a:r>
              <a:rPr lang="en-US" sz="2500" b="1" i="1" spc="70" dirty="0">
                <a:solidFill>
                  <a:schemeClr val="bg2">
                    <a:lumMod val="20000"/>
                    <a:lumOff val="80000"/>
                    <a:alpha val="75000"/>
                  </a:schemeClr>
                </a:solidFill>
                <a:cs typeface="Arial"/>
              </a:rPr>
              <a:t>bjones.synnex@synnex.com</a:t>
            </a:r>
          </a:p>
          <a:p>
            <a:pPr marL="0" marR="5080" indent="0">
              <a:buFont typeface="Arial" panose="020B0604020202020204" pitchFamily="34" charset="0"/>
              <a:buNone/>
            </a:pPr>
            <a:r>
              <a:rPr lang="en-US" sz="2500" b="1" i="1" spc="45" dirty="0">
                <a:solidFill>
                  <a:schemeClr val="bg2">
                    <a:lumMod val="20000"/>
                    <a:lumOff val="80000"/>
                    <a:alpha val="75000"/>
                  </a:schemeClr>
                </a:solidFill>
                <a:cs typeface="Arial"/>
              </a:rPr>
              <a:t>905-650-9843</a:t>
            </a:r>
            <a:endParaRPr lang="en-US" sz="2500" b="1" i="1" dirty="0">
              <a:solidFill>
                <a:schemeClr val="bg2">
                  <a:lumMod val="20000"/>
                  <a:lumOff val="80000"/>
                  <a:alpha val="75000"/>
                </a:schemeClr>
              </a:solidFill>
              <a:cs typeface="Arial"/>
            </a:endParaRPr>
          </a:p>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931203" y="2894901"/>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838200" y="1701559"/>
            <a:ext cx="4859215" cy="1325563"/>
          </a:xfrm>
        </p:spPr>
        <p:txBody>
          <a:bodyPr>
            <a:normAutofit/>
          </a:bodyPr>
          <a:lstStyle/>
          <a:p>
            <a:r>
              <a:rPr lang="en-US" sz="5000" dirty="0">
                <a:solidFill>
                  <a:schemeClr val="bg1"/>
                </a:solidFill>
              </a:rPr>
              <a:t>THANK YOU!</a:t>
            </a:r>
            <a:endParaRPr lang="en-US" sz="5000" dirty="0"/>
          </a:p>
        </p:txBody>
      </p:sp>
      <p:pic>
        <p:nvPicPr>
          <p:cNvPr id="11" name="Graphic 10" descr="Person icon">
            <a:extLst>
              <a:ext uri="{FF2B5EF4-FFF2-40B4-BE49-F238E27FC236}">
                <a16:creationId xmlns:a16="http://schemas.microsoft.com/office/drawing/2014/main" id="{623730AD-04DB-4D31-90B9-486007BC48F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5237" y="3470503"/>
            <a:ext cx="342900" cy="352425"/>
          </a:xfrm>
          <a:prstGeom prst="rect">
            <a:avLst/>
          </a:prstGeom>
        </p:spPr>
      </p:pic>
      <p:pic>
        <p:nvPicPr>
          <p:cNvPr id="12" name="Graphic 11" descr="Mail icon">
            <a:extLst>
              <a:ext uri="{FF2B5EF4-FFF2-40B4-BE49-F238E27FC236}">
                <a16:creationId xmlns:a16="http://schemas.microsoft.com/office/drawing/2014/main" id="{A19DD78C-1BBA-435D-AB9C-910A5A3B509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5237" y="3965704"/>
            <a:ext cx="342900" cy="342900"/>
          </a:xfrm>
          <a:prstGeom prst="rect">
            <a:avLst/>
          </a:prstGeom>
        </p:spPr>
      </p:pic>
      <p:pic>
        <p:nvPicPr>
          <p:cNvPr id="13" name="Graphic 12" descr="Phone icon">
            <a:extLst>
              <a:ext uri="{FF2B5EF4-FFF2-40B4-BE49-F238E27FC236}">
                <a16:creationId xmlns:a16="http://schemas.microsoft.com/office/drawing/2014/main" id="{E1FE68E0-BC77-4B86-BF40-6A4FF5062F5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5237" y="4451380"/>
            <a:ext cx="342900" cy="342900"/>
          </a:xfrm>
          <a:prstGeom prst="rect">
            <a:avLst/>
          </a:prstGeom>
        </p:spPr>
      </p:pic>
    </p:spTree>
    <p:extLst>
      <p:ext uri="{BB962C8B-B14F-4D97-AF65-F5344CB8AC3E}">
        <p14:creationId xmlns:p14="http://schemas.microsoft.com/office/powerpoint/2010/main" val="1486951216"/>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MB Services Pitch Deck_MO - v10" id="{BE6CC1D4-D64C-46CB-8BC0-5874DDBB885B}" vid="{2AA31E7E-A964-4F03-8D0B-B47A9DF1F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1A13BA-9651-4713-BA0A-09C9C0F5E8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83E4A2-7B15-4AA1-9595-76BF3442F658}">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16c05727-aa75-4e4a-9b5f-8a80a1165891"/>
    <ds:schemaRef ds:uri="http://purl.org/dc/elements/1.1/"/>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2F702824-8A20-49C1-9B5A-C57E1D970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0</TotalTime>
  <Words>593</Words>
  <Application>Microsoft Office PowerPoint</Application>
  <PresentationFormat>Widescreen</PresentationFormat>
  <Paragraphs>109</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vt:lpstr>
      <vt:lpstr>Avenir Black</vt:lpstr>
      <vt:lpstr>Calibri</vt:lpstr>
      <vt:lpstr>Gill Sans MT</vt:lpstr>
      <vt:lpstr>Office Theme</vt:lpstr>
      <vt:lpstr>Leadership Development Programme</vt:lpstr>
      <vt:lpstr>What is a Leader?</vt:lpstr>
      <vt:lpstr>Leadership Skills</vt:lpstr>
      <vt:lpstr>THE BENEFITS: Leader Development </vt:lpstr>
      <vt:lpstr>Services Provided</vt:lpstr>
      <vt:lpstr>Brent Jones</vt:lpstr>
      <vt:lpstr>Timeline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2019-04-29T11:53:24Z</dcterms:created>
  <dcterms:modified xsi:type="dcterms:W3CDTF">2019-04-29T15:55:11Z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