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10" r:id="rId1"/>
  </p:sldMasterIdLst>
  <p:notesMasterIdLst>
    <p:notesMasterId r:id="rId12"/>
  </p:notesMasterIdLst>
  <p:sldIdLst>
    <p:sldId id="257" r:id="rId2"/>
    <p:sldId id="258" r:id="rId3"/>
    <p:sldId id="259" r:id="rId4"/>
    <p:sldId id="260" r:id="rId5"/>
    <p:sldId id="261" r:id="rId6"/>
    <p:sldId id="263" r:id="rId7"/>
    <p:sldId id="596" r:id="rId8"/>
    <p:sldId id="597" r:id="rId9"/>
    <p:sldId id="268" r:id="rId10"/>
    <p:sldId id="59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329" autoAdjust="0"/>
    <p:restoredTop sz="95694" autoAdjust="0"/>
  </p:normalViewPr>
  <p:slideViewPr>
    <p:cSldViewPr snapToGrid="0">
      <p:cViewPr varScale="1">
        <p:scale>
          <a:sx n="108" d="100"/>
          <a:sy n="108" d="100"/>
        </p:scale>
        <p:origin x="64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61ACB4-14E9-4216-88F2-9AADEA0D8CB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D3C3CD3-FC46-4F92-AB7F-556B6835A48B}">
      <dgm:prSet/>
      <dgm:spPr/>
      <dgm:t>
        <a:bodyPr/>
        <a:lstStyle/>
        <a:p>
          <a:r>
            <a:rPr lang="en-US" baseline="0"/>
            <a:t>Introduction</a:t>
          </a:r>
          <a:endParaRPr lang="en-US"/>
        </a:p>
      </dgm:t>
    </dgm:pt>
    <dgm:pt modelId="{94E7DA17-9FD9-455F-9B96-F7FB311B741C}" type="parTrans" cxnId="{39CA7312-AA81-4D50-B447-9F082D2372E5}">
      <dgm:prSet/>
      <dgm:spPr/>
      <dgm:t>
        <a:bodyPr/>
        <a:lstStyle/>
        <a:p>
          <a:endParaRPr lang="en-US"/>
        </a:p>
      </dgm:t>
    </dgm:pt>
    <dgm:pt modelId="{B0A95512-5DE4-402D-8AC5-38A5BA934E26}" type="sibTrans" cxnId="{39CA7312-AA81-4D50-B447-9F082D2372E5}">
      <dgm:prSet/>
      <dgm:spPr/>
      <dgm:t>
        <a:bodyPr/>
        <a:lstStyle/>
        <a:p>
          <a:endParaRPr lang="en-US"/>
        </a:p>
      </dgm:t>
    </dgm:pt>
    <dgm:pt modelId="{BF493FC4-7243-44CA-A58C-8F12C55ACB92}">
      <dgm:prSet/>
      <dgm:spPr/>
      <dgm:t>
        <a:bodyPr/>
        <a:lstStyle/>
        <a:p>
          <a:r>
            <a:rPr lang="en-US" baseline="0"/>
            <a:t>Business Overview</a:t>
          </a:r>
          <a:endParaRPr lang="en-US"/>
        </a:p>
      </dgm:t>
    </dgm:pt>
    <dgm:pt modelId="{95B2BF73-2F22-4C94-9067-DCE072A594B6}" type="parTrans" cxnId="{835F62EC-FA4F-4C97-BE19-4946DCCDBA2E}">
      <dgm:prSet/>
      <dgm:spPr/>
      <dgm:t>
        <a:bodyPr/>
        <a:lstStyle/>
        <a:p>
          <a:endParaRPr lang="en-US"/>
        </a:p>
      </dgm:t>
    </dgm:pt>
    <dgm:pt modelId="{193246D8-2DB3-440E-AF6C-9833E0668675}" type="sibTrans" cxnId="{835F62EC-FA4F-4C97-BE19-4946DCCDBA2E}">
      <dgm:prSet/>
      <dgm:spPr/>
      <dgm:t>
        <a:bodyPr/>
        <a:lstStyle/>
        <a:p>
          <a:endParaRPr lang="en-US"/>
        </a:p>
      </dgm:t>
    </dgm:pt>
    <dgm:pt modelId="{4D0FD691-61CF-4815-B9EA-38631E1322CE}">
      <dgm:prSet/>
      <dgm:spPr/>
      <dgm:t>
        <a:bodyPr/>
        <a:lstStyle/>
        <a:p>
          <a:r>
            <a:rPr lang="en-US" baseline="0"/>
            <a:t>Legal Structure &amp; Management</a:t>
          </a:r>
          <a:endParaRPr lang="en-US"/>
        </a:p>
      </dgm:t>
    </dgm:pt>
    <dgm:pt modelId="{AAD15E0A-5815-4254-9CD8-3F1960E871AF}" type="parTrans" cxnId="{CB067EFC-5662-4CDF-B524-79EB1B6B31E5}">
      <dgm:prSet/>
      <dgm:spPr/>
      <dgm:t>
        <a:bodyPr/>
        <a:lstStyle/>
        <a:p>
          <a:endParaRPr lang="en-US"/>
        </a:p>
      </dgm:t>
    </dgm:pt>
    <dgm:pt modelId="{539B0996-0DC3-411B-94FA-4F9DD71433CA}" type="sibTrans" cxnId="{CB067EFC-5662-4CDF-B524-79EB1B6B31E5}">
      <dgm:prSet/>
      <dgm:spPr/>
      <dgm:t>
        <a:bodyPr/>
        <a:lstStyle/>
        <a:p>
          <a:endParaRPr lang="en-US"/>
        </a:p>
      </dgm:t>
    </dgm:pt>
    <dgm:pt modelId="{CB3943CE-EC70-4307-8A18-A2698D032847}">
      <dgm:prSet/>
      <dgm:spPr/>
      <dgm:t>
        <a:bodyPr/>
        <a:lstStyle/>
        <a:p>
          <a:r>
            <a:rPr lang="en-US" baseline="0"/>
            <a:t>PESTLE Analysis</a:t>
          </a:r>
          <a:endParaRPr lang="en-US"/>
        </a:p>
      </dgm:t>
    </dgm:pt>
    <dgm:pt modelId="{8B6A8E3E-9872-4230-B316-F5C7081DBEC6}" type="parTrans" cxnId="{D3ACD58F-6FFD-498D-96E5-ACAF44FA290C}">
      <dgm:prSet/>
      <dgm:spPr/>
      <dgm:t>
        <a:bodyPr/>
        <a:lstStyle/>
        <a:p>
          <a:endParaRPr lang="en-US"/>
        </a:p>
      </dgm:t>
    </dgm:pt>
    <dgm:pt modelId="{06021358-54BF-42A7-8BF7-4A89C2488833}" type="sibTrans" cxnId="{D3ACD58F-6FFD-498D-96E5-ACAF44FA290C}">
      <dgm:prSet/>
      <dgm:spPr/>
      <dgm:t>
        <a:bodyPr/>
        <a:lstStyle/>
        <a:p>
          <a:endParaRPr lang="en-US"/>
        </a:p>
      </dgm:t>
    </dgm:pt>
    <dgm:pt modelId="{3E238C73-82F1-4BBC-B304-9C92A98076DE}">
      <dgm:prSet/>
      <dgm:spPr/>
      <dgm:t>
        <a:bodyPr/>
        <a:lstStyle/>
        <a:p>
          <a:r>
            <a:rPr lang="en-US" baseline="0"/>
            <a:t>Marketing Strategy</a:t>
          </a:r>
          <a:endParaRPr lang="en-US"/>
        </a:p>
      </dgm:t>
    </dgm:pt>
    <dgm:pt modelId="{9FC2D45C-71B8-4D30-9C99-32E47BF1BA36}" type="parTrans" cxnId="{608BACAF-95D3-48F3-BB14-8ADF5C6E4AC5}">
      <dgm:prSet/>
      <dgm:spPr/>
      <dgm:t>
        <a:bodyPr/>
        <a:lstStyle/>
        <a:p>
          <a:endParaRPr lang="en-US"/>
        </a:p>
      </dgm:t>
    </dgm:pt>
    <dgm:pt modelId="{8DF581A3-BE9D-4232-8622-753EB945E81D}" type="sibTrans" cxnId="{608BACAF-95D3-48F3-BB14-8ADF5C6E4AC5}">
      <dgm:prSet/>
      <dgm:spPr/>
      <dgm:t>
        <a:bodyPr/>
        <a:lstStyle/>
        <a:p>
          <a:endParaRPr lang="en-US"/>
        </a:p>
      </dgm:t>
    </dgm:pt>
    <dgm:pt modelId="{C3F616B0-5368-4ABD-89D2-50FA50DEBA32}">
      <dgm:prSet/>
      <dgm:spPr/>
      <dgm:t>
        <a:bodyPr/>
        <a:lstStyle/>
        <a:p>
          <a:r>
            <a:rPr lang="en-US" baseline="0"/>
            <a:t>Financial Plan</a:t>
          </a:r>
          <a:endParaRPr lang="en-US"/>
        </a:p>
      </dgm:t>
    </dgm:pt>
    <dgm:pt modelId="{DD0A78EE-4EE0-4586-AB13-61EB5A39C2CF}" type="parTrans" cxnId="{278A579E-D883-4F06-AF68-36C8F128F570}">
      <dgm:prSet/>
      <dgm:spPr/>
      <dgm:t>
        <a:bodyPr/>
        <a:lstStyle/>
        <a:p>
          <a:endParaRPr lang="en-US"/>
        </a:p>
      </dgm:t>
    </dgm:pt>
    <dgm:pt modelId="{7CDA8915-15F4-43D5-9490-61D3BAD052DC}" type="sibTrans" cxnId="{278A579E-D883-4F06-AF68-36C8F128F570}">
      <dgm:prSet/>
      <dgm:spPr/>
      <dgm:t>
        <a:bodyPr/>
        <a:lstStyle/>
        <a:p>
          <a:endParaRPr lang="en-US"/>
        </a:p>
      </dgm:t>
    </dgm:pt>
    <dgm:pt modelId="{5750ACB4-19ED-9B4D-BD58-FB81F41D2116}" type="pres">
      <dgm:prSet presAssocID="{1961ACB4-14E9-4216-88F2-9AADEA0D8CB9}" presName="vert0" presStyleCnt="0">
        <dgm:presLayoutVars>
          <dgm:dir/>
          <dgm:animOne val="branch"/>
          <dgm:animLvl val="lvl"/>
        </dgm:presLayoutVars>
      </dgm:prSet>
      <dgm:spPr/>
    </dgm:pt>
    <dgm:pt modelId="{80D3D7C6-7C9A-DA42-B8B3-6F2EDA07A159}" type="pres">
      <dgm:prSet presAssocID="{ED3C3CD3-FC46-4F92-AB7F-556B6835A48B}" presName="thickLine" presStyleLbl="alignNode1" presStyleIdx="0" presStyleCnt="6"/>
      <dgm:spPr/>
    </dgm:pt>
    <dgm:pt modelId="{90094FB0-F368-6749-BC9F-BDF88DF08362}" type="pres">
      <dgm:prSet presAssocID="{ED3C3CD3-FC46-4F92-AB7F-556B6835A48B}" presName="horz1" presStyleCnt="0"/>
      <dgm:spPr/>
    </dgm:pt>
    <dgm:pt modelId="{48F63260-07E4-E446-9207-B00837DA8DB4}" type="pres">
      <dgm:prSet presAssocID="{ED3C3CD3-FC46-4F92-AB7F-556B6835A48B}" presName="tx1" presStyleLbl="revTx" presStyleIdx="0" presStyleCnt="6"/>
      <dgm:spPr/>
    </dgm:pt>
    <dgm:pt modelId="{680A8259-CA8A-E64E-AF3C-833967330466}" type="pres">
      <dgm:prSet presAssocID="{ED3C3CD3-FC46-4F92-AB7F-556B6835A48B}" presName="vert1" presStyleCnt="0"/>
      <dgm:spPr/>
    </dgm:pt>
    <dgm:pt modelId="{027BB269-90D7-274E-ABD3-D23F1F14851E}" type="pres">
      <dgm:prSet presAssocID="{BF493FC4-7243-44CA-A58C-8F12C55ACB92}" presName="thickLine" presStyleLbl="alignNode1" presStyleIdx="1" presStyleCnt="6"/>
      <dgm:spPr/>
    </dgm:pt>
    <dgm:pt modelId="{3E197545-9A42-8142-B389-075E6657E0FF}" type="pres">
      <dgm:prSet presAssocID="{BF493FC4-7243-44CA-A58C-8F12C55ACB92}" presName="horz1" presStyleCnt="0"/>
      <dgm:spPr/>
    </dgm:pt>
    <dgm:pt modelId="{D9C02C60-BB35-F44B-AAEC-AA820A6AE2DA}" type="pres">
      <dgm:prSet presAssocID="{BF493FC4-7243-44CA-A58C-8F12C55ACB92}" presName="tx1" presStyleLbl="revTx" presStyleIdx="1" presStyleCnt="6"/>
      <dgm:spPr/>
    </dgm:pt>
    <dgm:pt modelId="{EC76BA9F-DAD6-3640-9E2C-52BE75392595}" type="pres">
      <dgm:prSet presAssocID="{BF493FC4-7243-44CA-A58C-8F12C55ACB92}" presName="vert1" presStyleCnt="0"/>
      <dgm:spPr/>
    </dgm:pt>
    <dgm:pt modelId="{913A3270-E41E-4C49-B390-BCFA22E6B12D}" type="pres">
      <dgm:prSet presAssocID="{4D0FD691-61CF-4815-B9EA-38631E1322CE}" presName="thickLine" presStyleLbl="alignNode1" presStyleIdx="2" presStyleCnt="6"/>
      <dgm:spPr/>
    </dgm:pt>
    <dgm:pt modelId="{0207D406-F93F-0548-8A45-1BF8EA636A62}" type="pres">
      <dgm:prSet presAssocID="{4D0FD691-61CF-4815-B9EA-38631E1322CE}" presName="horz1" presStyleCnt="0"/>
      <dgm:spPr/>
    </dgm:pt>
    <dgm:pt modelId="{FBDE22BF-A8E6-BB42-A0BF-C28C4AFF2BCC}" type="pres">
      <dgm:prSet presAssocID="{4D0FD691-61CF-4815-B9EA-38631E1322CE}" presName="tx1" presStyleLbl="revTx" presStyleIdx="2" presStyleCnt="6"/>
      <dgm:spPr/>
    </dgm:pt>
    <dgm:pt modelId="{96716A31-4675-2A49-8DC8-1DAA864F07D2}" type="pres">
      <dgm:prSet presAssocID="{4D0FD691-61CF-4815-B9EA-38631E1322CE}" presName="vert1" presStyleCnt="0"/>
      <dgm:spPr/>
    </dgm:pt>
    <dgm:pt modelId="{5E5A003C-9589-024C-815A-6E8AA7BF1095}" type="pres">
      <dgm:prSet presAssocID="{CB3943CE-EC70-4307-8A18-A2698D032847}" presName="thickLine" presStyleLbl="alignNode1" presStyleIdx="3" presStyleCnt="6"/>
      <dgm:spPr/>
    </dgm:pt>
    <dgm:pt modelId="{F5E69BA0-8B41-CE48-A616-5CAF9C504517}" type="pres">
      <dgm:prSet presAssocID="{CB3943CE-EC70-4307-8A18-A2698D032847}" presName="horz1" presStyleCnt="0"/>
      <dgm:spPr/>
    </dgm:pt>
    <dgm:pt modelId="{1704684B-5C93-9746-AA7D-343462ABF505}" type="pres">
      <dgm:prSet presAssocID="{CB3943CE-EC70-4307-8A18-A2698D032847}" presName="tx1" presStyleLbl="revTx" presStyleIdx="3" presStyleCnt="6"/>
      <dgm:spPr/>
    </dgm:pt>
    <dgm:pt modelId="{E2D45F34-7AFA-2646-8105-D545B7E4A164}" type="pres">
      <dgm:prSet presAssocID="{CB3943CE-EC70-4307-8A18-A2698D032847}" presName="vert1" presStyleCnt="0"/>
      <dgm:spPr/>
    </dgm:pt>
    <dgm:pt modelId="{ABA795C9-72C3-7D4A-9390-C2E4FA08AC42}" type="pres">
      <dgm:prSet presAssocID="{3E238C73-82F1-4BBC-B304-9C92A98076DE}" presName="thickLine" presStyleLbl="alignNode1" presStyleIdx="4" presStyleCnt="6"/>
      <dgm:spPr/>
    </dgm:pt>
    <dgm:pt modelId="{EE97AE88-C271-2D44-A013-0F86FCE96901}" type="pres">
      <dgm:prSet presAssocID="{3E238C73-82F1-4BBC-B304-9C92A98076DE}" presName="horz1" presStyleCnt="0"/>
      <dgm:spPr/>
    </dgm:pt>
    <dgm:pt modelId="{39B79D17-5A39-D74A-8E2E-A35B731D4F39}" type="pres">
      <dgm:prSet presAssocID="{3E238C73-82F1-4BBC-B304-9C92A98076DE}" presName="tx1" presStyleLbl="revTx" presStyleIdx="4" presStyleCnt="6"/>
      <dgm:spPr/>
    </dgm:pt>
    <dgm:pt modelId="{B77DA6A1-F666-FD4D-A382-B6E8A6C9DC12}" type="pres">
      <dgm:prSet presAssocID="{3E238C73-82F1-4BBC-B304-9C92A98076DE}" presName="vert1" presStyleCnt="0"/>
      <dgm:spPr/>
    </dgm:pt>
    <dgm:pt modelId="{D0F6FB01-93D7-B74C-9855-65E887CEAE6E}" type="pres">
      <dgm:prSet presAssocID="{C3F616B0-5368-4ABD-89D2-50FA50DEBA32}" presName="thickLine" presStyleLbl="alignNode1" presStyleIdx="5" presStyleCnt="6"/>
      <dgm:spPr/>
    </dgm:pt>
    <dgm:pt modelId="{366D93EE-8A7B-0349-B8ED-9A9C39F30E42}" type="pres">
      <dgm:prSet presAssocID="{C3F616B0-5368-4ABD-89D2-50FA50DEBA32}" presName="horz1" presStyleCnt="0"/>
      <dgm:spPr/>
    </dgm:pt>
    <dgm:pt modelId="{7AD5A700-58D9-9B48-ABC4-9F9DFA8A6CFA}" type="pres">
      <dgm:prSet presAssocID="{C3F616B0-5368-4ABD-89D2-50FA50DEBA32}" presName="tx1" presStyleLbl="revTx" presStyleIdx="5" presStyleCnt="6"/>
      <dgm:spPr/>
    </dgm:pt>
    <dgm:pt modelId="{DB937201-1DE1-A54A-BA14-AAE80CA9A94E}" type="pres">
      <dgm:prSet presAssocID="{C3F616B0-5368-4ABD-89D2-50FA50DEBA32}" presName="vert1" presStyleCnt="0"/>
      <dgm:spPr/>
    </dgm:pt>
  </dgm:ptLst>
  <dgm:cxnLst>
    <dgm:cxn modelId="{C0B7600B-FAD2-CE47-9F56-0E6B1D061EBC}" type="presOf" srcId="{C3F616B0-5368-4ABD-89D2-50FA50DEBA32}" destId="{7AD5A700-58D9-9B48-ABC4-9F9DFA8A6CFA}" srcOrd="0" destOrd="0" presId="urn:microsoft.com/office/officeart/2008/layout/LinedList"/>
    <dgm:cxn modelId="{6854A00D-841C-3740-9873-DA2BCBB31E45}" type="presOf" srcId="{1961ACB4-14E9-4216-88F2-9AADEA0D8CB9}" destId="{5750ACB4-19ED-9B4D-BD58-FB81F41D2116}" srcOrd="0" destOrd="0" presId="urn:microsoft.com/office/officeart/2008/layout/LinedList"/>
    <dgm:cxn modelId="{39CA7312-AA81-4D50-B447-9F082D2372E5}" srcId="{1961ACB4-14E9-4216-88F2-9AADEA0D8CB9}" destId="{ED3C3CD3-FC46-4F92-AB7F-556B6835A48B}" srcOrd="0" destOrd="0" parTransId="{94E7DA17-9FD9-455F-9B96-F7FB311B741C}" sibTransId="{B0A95512-5DE4-402D-8AC5-38A5BA934E26}"/>
    <dgm:cxn modelId="{88F75764-8265-AC4C-B4C5-8EF91383E4DC}" type="presOf" srcId="{CB3943CE-EC70-4307-8A18-A2698D032847}" destId="{1704684B-5C93-9746-AA7D-343462ABF505}" srcOrd="0" destOrd="0" presId="urn:microsoft.com/office/officeart/2008/layout/LinedList"/>
    <dgm:cxn modelId="{D3ACD58F-6FFD-498D-96E5-ACAF44FA290C}" srcId="{1961ACB4-14E9-4216-88F2-9AADEA0D8CB9}" destId="{CB3943CE-EC70-4307-8A18-A2698D032847}" srcOrd="3" destOrd="0" parTransId="{8B6A8E3E-9872-4230-B316-F5C7081DBEC6}" sibTransId="{06021358-54BF-42A7-8BF7-4A89C2488833}"/>
    <dgm:cxn modelId="{0DC36294-150D-1B43-9DDB-08AA349F5D82}" type="presOf" srcId="{4D0FD691-61CF-4815-B9EA-38631E1322CE}" destId="{FBDE22BF-A8E6-BB42-A0BF-C28C4AFF2BCC}" srcOrd="0" destOrd="0" presId="urn:microsoft.com/office/officeart/2008/layout/LinedList"/>
    <dgm:cxn modelId="{624E7195-1741-B44B-AA7C-52657FD34182}" type="presOf" srcId="{ED3C3CD3-FC46-4F92-AB7F-556B6835A48B}" destId="{48F63260-07E4-E446-9207-B00837DA8DB4}" srcOrd="0" destOrd="0" presId="urn:microsoft.com/office/officeart/2008/layout/LinedList"/>
    <dgm:cxn modelId="{278A579E-D883-4F06-AF68-36C8F128F570}" srcId="{1961ACB4-14E9-4216-88F2-9AADEA0D8CB9}" destId="{C3F616B0-5368-4ABD-89D2-50FA50DEBA32}" srcOrd="5" destOrd="0" parTransId="{DD0A78EE-4EE0-4586-AB13-61EB5A39C2CF}" sibTransId="{7CDA8915-15F4-43D5-9490-61D3BAD052DC}"/>
    <dgm:cxn modelId="{608BACAF-95D3-48F3-BB14-8ADF5C6E4AC5}" srcId="{1961ACB4-14E9-4216-88F2-9AADEA0D8CB9}" destId="{3E238C73-82F1-4BBC-B304-9C92A98076DE}" srcOrd="4" destOrd="0" parTransId="{9FC2D45C-71B8-4D30-9C99-32E47BF1BA36}" sibTransId="{8DF581A3-BE9D-4232-8622-753EB945E81D}"/>
    <dgm:cxn modelId="{DC67B3B4-BC7C-5B4D-9CE2-8C0DB9574B83}" type="presOf" srcId="{BF493FC4-7243-44CA-A58C-8F12C55ACB92}" destId="{D9C02C60-BB35-F44B-AAEC-AA820A6AE2DA}" srcOrd="0" destOrd="0" presId="urn:microsoft.com/office/officeart/2008/layout/LinedList"/>
    <dgm:cxn modelId="{835F62EC-FA4F-4C97-BE19-4946DCCDBA2E}" srcId="{1961ACB4-14E9-4216-88F2-9AADEA0D8CB9}" destId="{BF493FC4-7243-44CA-A58C-8F12C55ACB92}" srcOrd="1" destOrd="0" parTransId="{95B2BF73-2F22-4C94-9067-DCE072A594B6}" sibTransId="{193246D8-2DB3-440E-AF6C-9833E0668675}"/>
    <dgm:cxn modelId="{9F7A03F3-EA08-4645-9333-F9AFA4DA29DB}" type="presOf" srcId="{3E238C73-82F1-4BBC-B304-9C92A98076DE}" destId="{39B79D17-5A39-D74A-8E2E-A35B731D4F39}" srcOrd="0" destOrd="0" presId="urn:microsoft.com/office/officeart/2008/layout/LinedList"/>
    <dgm:cxn modelId="{CB067EFC-5662-4CDF-B524-79EB1B6B31E5}" srcId="{1961ACB4-14E9-4216-88F2-9AADEA0D8CB9}" destId="{4D0FD691-61CF-4815-B9EA-38631E1322CE}" srcOrd="2" destOrd="0" parTransId="{AAD15E0A-5815-4254-9CD8-3F1960E871AF}" sibTransId="{539B0996-0DC3-411B-94FA-4F9DD71433CA}"/>
    <dgm:cxn modelId="{D2997063-7F07-E04D-BD79-9F93E6CA7B22}" type="presParOf" srcId="{5750ACB4-19ED-9B4D-BD58-FB81F41D2116}" destId="{80D3D7C6-7C9A-DA42-B8B3-6F2EDA07A159}" srcOrd="0" destOrd="0" presId="urn:microsoft.com/office/officeart/2008/layout/LinedList"/>
    <dgm:cxn modelId="{698982C5-4F23-E044-9254-8505B7901056}" type="presParOf" srcId="{5750ACB4-19ED-9B4D-BD58-FB81F41D2116}" destId="{90094FB0-F368-6749-BC9F-BDF88DF08362}" srcOrd="1" destOrd="0" presId="urn:microsoft.com/office/officeart/2008/layout/LinedList"/>
    <dgm:cxn modelId="{8A3895E1-969E-8347-BEA4-D64A3B828BB1}" type="presParOf" srcId="{90094FB0-F368-6749-BC9F-BDF88DF08362}" destId="{48F63260-07E4-E446-9207-B00837DA8DB4}" srcOrd="0" destOrd="0" presId="urn:microsoft.com/office/officeart/2008/layout/LinedList"/>
    <dgm:cxn modelId="{65F5ACA9-853C-FE46-907E-CA3FA15DBCCB}" type="presParOf" srcId="{90094FB0-F368-6749-BC9F-BDF88DF08362}" destId="{680A8259-CA8A-E64E-AF3C-833967330466}" srcOrd="1" destOrd="0" presId="urn:microsoft.com/office/officeart/2008/layout/LinedList"/>
    <dgm:cxn modelId="{1BAC4737-5FBE-4943-ACDD-9A36DCDA51F2}" type="presParOf" srcId="{5750ACB4-19ED-9B4D-BD58-FB81F41D2116}" destId="{027BB269-90D7-274E-ABD3-D23F1F14851E}" srcOrd="2" destOrd="0" presId="urn:microsoft.com/office/officeart/2008/layout/LinedList"/>
    <dgm:cxn modelId="{FAD3670F-2A17-3D4A-958E-3236532A769F}" type="presParOf" srcId="{5750ACB4-19ED-9B4D-BD58-FB81F41D2116}" destId="{3E197545-9A42-8142-B389-075E6657E0FF}" srcOrd="3" destOrd="0" presId="urn:microsoft.com/office/officeart/2008/layout/LinedList"/>
    <dgm:cxn modelId="{B10CE414-C439-484C-9459-0B8B43B09484}" type="presParOf" srcId="{3E197545-9A42-8142-B389-075E6657E0FF}" destId="{D9C02C60-BB35-F44B-AAEC-AA820A6AE2DA}" srcOrd="0" destOrd="0" presId="urn:microsoft.com/office/officeart/2008/layout/LinedList"/>
    <dgm:cxn modelId="{75744FD2-995C-844A-85F6-622E557B4374}" type="presParOf" srcId="{3E197545-9A42-8142-B389-075E6657E0FF}" destId="{EC76BA9F-DAD6-3640-9E2C-52BE75392595}" srcOrd="1" destOrd="0" presId="urn:microsoft.com/office/officeart/2008/layout/LinedList"/>
    <dgm:cxn modelId="{BEC7DAFF-73A6-054E-8D6A-5E3F793420C4}" type="presParOf" srcId="{5750ACB4-19ED-9B4D-BD58-FB81F41D2116}" destId="{913A3270-E41E-4C49-B390-BCFA22E6B12D}" srcOrd="4" destOrd="0" presId="urn:microsoft.com/office/officeart/2008/layout/LinedList"/>
    <dgm:cxn modelId="{63951A70-ACFE-A34E-9B85-98D66C2AB812}" type="presParOf" srcId="{5750ACB4-19ED-9B4D-BD58-FB81F41D2116}" destId="{0207D406-F93F-0548-8A45-1BF8EA636A62}" srcOrd="5" destOrd="0" presId="urn:microsoft.com/office/officeart/2008/layout/LinedList"/>
    <dgm:cxn modelId="{67736F72-8D05-2A4E-A467-CF9D703C5398}" type="presParOf" srcId="{0207D406-F93F-0548-8A45-1BF8EA636A62}" destId="{FBDE22BF-A8E6-BB42-A0BF-C28C4AFF2BCC}" srcOrd="0" destOrd="0" presId="urn:microsoft.com/office/officeart/2008/layout/LinedList"/>
    <dgm:cxn modelId="{5620FF02-789C-E14B-9CD5-443CD7CC3AB3}" type="presParOf" srcId="{0207D406-F93F-0548-8A45-1BF8EA636A62}" destId="{96716A31-4675-2A49-8DC8-1DAA864F07D2}" srcOrd="1" destOrd="0" presId="urn:microsoft.com/office/officeart/2008/layout/LinedList"/>
    <dgm:cxn modelId="{6FA88348-10EE-A74A-94EC-33DDA5B4DFE8}" type="presParOf" srcId="{5750ACB4-19ED-9B4D-BD58-FB81F41D2116}" destId="{5E5A003C-9589-024C-815A-6E8AA7BF1095}" srcOrd="6" destOrd="0" presId="urn:microsoft.com/office/officeart/2008/layout/LinedList"/>
    <dgm:cxn modelId="{875A1F46-9DA3-8E4E-AF03-A505C85F4811}" type="presParOf" srcId="{5750ACB4-19ED-9B4D-BD58-FB81F41D2116}" destId="{F5E69BA0-8B41-CE48-A616-5CAF9C504517}" srcOrd="7" destOrd="0" presId="urn:microsoft.com/office/officeart/2008/layout/LinedList"/>
    <dgm:cxn modelId="{46987A41-21AB-1348-AD5A-1ACC37D4EEE4}" type="presParOf" srcId="{F5E69BA0-8B41-CE48-A616-5CAF9C504517}" destId="{1704684B-5C93-9746-AA7D-343462ABF505}" srcOrd="0" destOrd="0" presId="urn:microsoft.com/office/officeart/2008/layout/LinedList"/>
    <dgm:cxn modelId="{A19A3489-0FDF-8049-BB28-97653B272ECF}" type="presParOf" srcId="{F5E69BA0-8B41-CE48-A616-5CAF9C504517}" destId="{E2D45F34-7AFA-2646-8105-D545B7E4A164}" srcOrd="1" destOrd="0" presId="urn:microsoft.com/office/officeart/2008/layout/LinedList"/>
    <dgm:cxn modelId="{5FAE77A4-DA97-5F40-8C40-F3818B1FE6D3}" type="presParOf" srcId="{5750ACB4-19ED-9B4D-BD58-FB81F41D2116}" destId="{ABA795C9-72C3-7D4A-9390-C2E4FA08AC42}" srcOrd="8" destOrd="0" presId="urn:microsoft.com/office/officeart/2008/layout/LinedList"/>
    <dgm:cxn modelId="{E6C07396-189C-B842-83F8-0808CEF49019}" type="presParOf" srcId="{5750ACB4-19ED-9B4D-BD58-FB81F41D2116}" destId="{EE97AE88-C271-2D44-A013-0F86FCE96901}" srcOrd="9" destOrd="0" presId="urn:microsoft.com/office/officeart/2008/layout/LinedList"/>
    <dgm:cxn modelId="{3449CB9F-209B-664B-9D16-AFBCE47970D0}" type="presParOf" srcId="{EE97AE88-C271-2D44-A013-0F86FCE96901}" destId="{39B79D17-5A39-D74A-8E2E-A35B731D4F39}" srcOrd="0" destOrd="0" presId="urn:microsoft.com/office/officeart/2008/layout/LinedList"/>
    <dgm:cxn modelId="{0FD1AF1D-DD36-704B-A656-E8E2F80A3507}" type="presParOf" srcId="{EE97AE88-C271-2D44-A013-0F86FCE96901}" destId="{B77DA6A1-F666-FD4D-A382-B6E8A6C9DC12}" srcOrd="1" destOrd="0" presId="urn:microsoft.com/office/officeart/2008/layout/LinedList"/>
    <dgm:cxn modelId="{EB754F32-A8DF-7642-8BFD-DB59955A1C78}" type="presParOf" srcId="{5750ACB4-19ED-9B4D-BD58-FB81F41D2116}" destId="{D0F6FB01-93D7-B74C-9855-65E887CEAE6E}" srcOrd="10" destOrd="0" presId="urn:microsoft.com/office/officeart/2008/layout/LinedList"/>
    <dgm:cxn modelId="{C2EACD25-CDAD-7849-B8EA-1B6717D8203A}" type="presParOf" srcId="{5750ACB4-19ED-9B4D-BD58-FB81F41D2116}" destId="{366D93EE-8A7B-0349-B8ED-9A9C39F30E42}" srcOrd="11" destOrd="0" presId="urn:microsoft.com/office/officeart/2008/layout/LinedList"/>
    <dgm:cxn modelId="{B6110216-754A-014A-AB14-9241F9E2383E}" type="presParOf" srcId="{366D93EE-8A7B-0349-B8ED-9A9C39F30E42}" destId="{7AD5A700-58D9-9B48-ABC4-9F9DFA8A6CFA}" srcOrd="0" destOrd="0" presId="urn:microsoft.com/office/officeart/2008/layout/LinedList"/>
    <dgm:cxn modelId="{FEA36815-A079-234F-83EA-672C9756FE2D}" type="presParOf" srcId="{366D93EE-8A7B-0349-B8ED-9A9C39F30E42}" destId="{DB937201-1DE1-A54A-BA14-AAE80CA9A94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E30D38-76E0-4C50-B659-DA38D67A3C2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611CC08-0E9C-4BD1-BA53-27024B2FDD1E}">
      <dgm:prSet/>
      <dgm:spPr/>
      <dgm:t>
        <a:bodyPr/>
        <a:lstStyle/>
        <a:p>
          <a:r>
            <a:rPr lang="en-US" dirty="0"/>
            <a:t>The business will operate as a </a:t>
          </a:r>
          <a:r>
            <a:rPr lang="en-US" b="1" u="sng" dirty="0"/>
            <a:t>Sole Trader</a:t>
          </a:r>
          <a:r>
            <a:rPr lang="en-US" dirty="0"/>
            <a:t>, as it is simple and suitable for a new business</a:t>
          </a:r>
        </a:p>
      </dgm:t>
    </dgm:pt>
    <dgm:pt modelId="{4CA473CC-06FC-488F-BDDE-CB58031737DE}" type="parTrans" cxnId="{0A004890-6395-42BE-84D3-428CDDBD2AB3}">
      <dgm:prSet/>
      <dgm:spPr/>
      <dgm:t>
        <a:bodyPr/>
        <a:lstStyle/>
        <a:p>
          <a:endParaRPr lang="en-US"/>
        </a:p>
      </dgm:t>
    </dgm:pt>
    <dgm:pt modelId="{D53FE77E-4AD7-4EF2-A6D1-3FBF72B1E37A}" type="sibTrans" cxnId="{0A004890-6395-42BE-84D3-428CDDBD2AB3}">
      <dgm:prSet/>
      <dgm:spPr/>
      <dgm:t>
        <a:bodyPr/>
        <a:lstStyle/>
        <a:p>
          <a:endParaRPr lang="en-US"/>
        </a:p>
      </dgm:t>
    </dgm:pt>
    <dgm:pt modelId="{5784078C-ABDD-407A-9604-5DF3F64F6A92}">
      <dgm:prSet/>
      <dgm:spPr/>
      <dgm:t>
        <a:bodyPr/>
        <a:lstStyle/>
        <a:p>
          <a:r>
            <a:rPr lang="en-US" dirty="0"/>
            <a:t>This structure is common in the cleaning industry and allows flexibility and low start-up costs</a:t>
          </a:r>
        </a:p>
      </dgm:t>
    </dgm:pt>
    <dgm:pt modelId="{E9590AF2-E702-4C7D-BA5F-25E70FC699C3}" type="parTrans" cxnId="{7621E26A-95D4-4B92-8172-81FF7F6ACA7D}">
      <dgm:prSet/>
      <dgm:spPr/>
      <dgm:t>
        <a:bodyPr/>
        <a:lstStyle/>
        <a:p>
          <a:endParaRPr lang="en-US"/>
        </a:p>
      </dgm:t>
    </dgm:pt>
    <dgm:pt modelId="{FF576312-B790-4B0C-92E4-7649B3A76E54}" type="sibTrans" cxnId="{7621E26A-95D4-4B92-8172-81FF7F6ACA7D}">
      <dgm:prSet/>
      <dgm:spPr/>
      <dgm:t>
        <a:bodyPr/>
        <a:lstStyle/>
        <a:p>
          <a:endParaRPr lang="en-US"/>
        </a:p>
      </dgm:t>
    </dgm:pt>
    <dgm:pt modelId="{0E8A949E-3734-4554-91EB-3AD658D279DF}">
      <dgm:prSet/>
      <dgm:spPr/>
      <dgm:t>
        <a:bodyPr/>
        <a:lstStyle/>
        <a:p>
          <a:r>
            <a:rPr lang="en-US"/>
            <a:t>The business will be managed by the owner, who is responsible for daily operations, customer service, and scheduling</a:t>
          </a:r>
        </a:p>
      </dgm:t>
    </dgm:pt>
    <dgm:pt modelId="{CFFE0F43-ED00-44FA-A525-1441B75DAC17}" type="parTrans" cxnId="{1EA49371-C4BE-468A-843D-34530B5304F3}">
      <dgm:prSet/>
      <dgm:spPr/>
      <dgm:t>
        <a:bodyPr/>
        <a:lstStyle/>
        <a:p>
          <a:endParaRPr lang="en-US"/>
        </a:p>
      </dgm:t>
    </dgm:pt>
    <dgm:pt modelId="{D3D371DF-9CF0-4FF5-AF58-1909CFC4A9B0}" type="sibTrans" cxnId="{1EA49371-C4BE-468A-843D-34530B5304F3}">
      <dgm:prSet/>
      <dgm:spPr/>
      <dgm:t>
        <a:bodyPr/>
        <a:lstStyle/>
        <a:p>
          <a:endParaRPr lang="en-US"/>
        </a:p>
      </dgm:t>
    </dgm:pt>
    <dgm:pt modelId="{8BDEC459-6598-486F-AF57-9176EAA218B7}">
      <dgm:prSet/>
      <dgm:spPr/>
      <dgm:t>
        <a:bodyPr/>
        <a:lstStyle/>
        <a:p>
          <a:r>
            <a:rPr lang="en-US" dirty="0"/>
            <a:t>As the business grows, additional support will be added on a part-time or self-employed basis</a:t>
          </a:r>
        </a:p>
      </dgm:t>
    </dgm:pt>
    <dgm:pt modelId="{877C09BD-5C49-40FF-B47C-6CDA4E8271B7}" type="parTrans" cxnId="{5E1636B1-2239-41F3-B07E-D8ED50B4A37C}">
      <dgm:prSet/>
      <dgm:spPr/>
      <dgm:t>
        <a:bodyPr/>
        <a:lstStyle/>
        <a:p>
          <a:endParaRPr lang="en-US"/>
        </a:p>
      </dgm:t>
    </dgm:pt>
    <dgm:pt modelId="{D5630D04-BFBF-487C-B0E8-796F3933EA95}" type="sibTrans" cxnId="{5E1636B1-2239-41F3-B07E-D8ED50B4A37C}">
      <dgm:prSet/>
      <dgm:spPr/>
      <dgm:t>
        <a:bodyPr/>
        <a:lstStyle/>
        <a:p>
          <a:endParaRPr lang="en-US"/>
        </a:p>
      </dgm:t>
    </dgm:pt>
    <dgm:pt modelId="{BE4292DE-F4DF-454A-8CB3-EF6C57DD4A27}" type="pres">
      <dgm:prSet presAssocID="{0BE30D38-76E0-4C50-B659-DA38D67A3C2B}" presName="linear" presStyleCnt="0">
        <dgm:presLayoutVars>
          <dgm:animLvl val="lvl"/>
          <dgm:resizeHandles val="exact"/>
        </dgm:presLayoutVars>
      </dgm:prSet>
      <dgm:spPr/>
    </dgm:pt>
    <dgm:pt modelId="{C9CE0D8A-FAFF-CD4E-A257-210C953AE239}" type="pres">
      <dgm:prSet presAssocID="{D611CC08-0E9C-4BD1-BA53-27024B2FDD1E}" presName="parentText" presStyleLbl="node1" presStyleIdx="0" presStyleCnt="4">
        <dgm:presLayoutVars>
          <dgm:chMax val="0"/>
          <dgm:bulletEnabled val="1"/>
        </dgm:presLayoutVars>
      </dgm:prSet>
      <dgm:spPr/>
    </dgm:pt>
    <dgm:pt modelId="{B9E0E9DC-D62D-A24C-A2BC-F8457B3F05C5}" type="pres">
      <dgm:prSet presAssocID="{D53FE77E-4AD7-4EF2-A6D1-3FBF72B1E37A}" presName="spacer" presStyleCnt="0"/>
      <dgm:spPr/>
    </dgm:pt>
    <dgm:pt modelId="{5382C480-2AD9-314F-8AEC-3EDE4BD7A40F}" type="pres">
      <dgm:prSet presAssocID="{5784078C-ABDD-407A-9604-5DF3F64F6A92}" presName="parentText" presStyleLbl="node1" presStyleIdx="1" presStyleCnt="4">
        <dgm:presLayoutVars>
          <dgm:chMax val="0"/>
          <dgm:bulletEnabled val="1"/>
        </dgm:presLayoutVars>
      </dgm:prSet>
      <dgm:spPr/>
    </dgm:pt>
    <dgm:pt modelId="{A2A0CEE3-1E85-5C4E-B9FA-E5A95B9EFE76}" type="pres">
      <dgm:prSet presAssocID="{FF576312-B790-4B0C-92E4-7649B3A76E54}" presName="spacer" presStyleCnt="0"/>
      <dgm:spPr/>
    </dgm:pt>
    <dgm:pt modelId="{A251BE34-2938-FA4E-B10B-6A5B5EDB1773}" type="pres">
      <dgm:prSet presAssocID="{0E8A949E-3734-4554-91EB-3AD658D279DF}" presName="parentText" presStyleLbl="node1" presStyleIdx="2" presStyleCnt="4">
        <dgm:presLayoutVars>
          <dgm:chMax val="0"/>
          <dgm:bulletEnabled val="1"/>
        </dgm:presLayoutVars>
      </dgm:prSet>
      <dgm:spPr/>
    </dgm:pt>
    <dgm:pt modelId="{771392D9-D31D-394B-B95A-097243A73647}" type="pres">
      <dgm:prSet presAssocID="{D3D371DF-9CF0-4FF5-AF58-1909CFC4A9B0}" presName="spacer" presStyleCnt="0"/>
      <dgm:spPr/>
    </dgm:pt>
    <dgm:pt modelId="{ECB4E9C9-CFAE-EB4D-A5FE-C1931E014AB2}" type="pres">
      <dgm:prSet presAssocID="{8BDEC459-6598-486F-AF57-9176EAA218B7}" presName="parentText" presStyleLbl="node1" presStyleIdx="3" presStyleCnt="4">
        <dgm:presLayoutVars>
          <dgm:chMax val="0"/>
          <dgm:bulletEnabled val="1"/>
        </dgm:presLayoutVars>
      </dgm:prSet>
      <dgm:spPr/>
    </dgm:pt>
  </dgm:ptLst>
  <dgm:cxnLst>
    <dgm:cxn modelId="{FBB56356-A069-8442-BADE-9319FF8CD449}" type="presOf" srcId="{8BDEC459-6598-486F-AF57-9176EAA218B7}" destId="{ECB4E9C9-CFAE-EB4D-A5FE-C1931E014AB2}" srcOrd="0" destOrd="0" presId="urn:microsoft.com/office/officeart/2005/8/layout/vList2"/>
    <dgm:cxn modelId="{7621E26A-95D4-4B92-8172-81FF7F6ACA7D}" srcId="{0BE30D38-76E0-4C50-B659-DA38D67A3C2B}" destId="{5784078C-ABDD-407A-9604-5DF3F64F6A92}" srcOrd="1" destOrd="0" parTransId="{E9590AF2-E702-4C7D-BA5F-25E70FC699C3}" sibTransId="{FF576312-B790-4B0C-92E4-7649B3A76E54}"/>
    <dgm:cxn modelId="{1EA49371-C4BE-468A-843D-34530B5304F3}" srcId="{0BE30D38-76E0-4C50-B659-DA38D67A3C2B}" destId="{0E8A949E-3734-4554-91EB-3AD658D279DF}" srcOrd="2" destOrd="0" parTransId="{CFFE0F43-ED00-44FA-A525-1441B75DAC17}" sibTransId="{D3D371DF-9CF0-4FF5-AF58-1909CFC4A9B0}"/>
    <dgm:cxn modelId="{0A004890-6395-42BE-84D3-428CDDBD2AB3}" srcId="{0BE30D38-76E0-4C50-B659-DA38D67A3C2B}" destId="{D611CC08-0E9C-4BD1-BA53-27024B2FDD1E}" srcOrd="0" destOrd="0" parTransId="{4CA473CC-06FC-488F-BDDE-CB58031737DE}" sibTransId="{D53FE77E-4AD7-4EF2-A6D1-3FBF72B1E37A}"/>
    <dgm:cxn modelId="{99991497-FBB5-3F4C-998E-E2391524CE84}" type="presOf" srcId="{0BE30D38-76E0-4C50-B659-DA38D67A3C2B}" destId="{BE4292DE-F4DF-454A-8CB3-EF6C57DD4A27}" srcOrd="0" destOrd="0" presId="urn:microsoft.com/office/officeart/2005/8/layout/vList2"/>
    <dgm:cxn modelId="{5E1636B1-2239-41F3-B07E-D8ED50B4A37C}" srcId="{0BE30D38-76E0-4C50-B659-DA38D67A3C2B}" destId="{8BDEC459-6598-486F-AF57-9176EAA218B7}" srcOrd="3" destOrd="0" parTransId="{877C09BD-5C49-40FF-B47C-6CDA4E8271B7}" sibTransId="{D5630D04-BFBF-487C-B0E8-796F3933EA95}"/>
    <dgm:cxn modelId="{90E714BA-56C3-0D46-B5FC-0FCD25AE7651}" type="presOf" srcId="{D611CC08-0E9C-4BD1-BA53-27024B2FDD1E}" destId="{C9CE0D8A-FAFF-CD4E-A257-210C953AE239}" srcOrd="0" destOrd="0" presId="urn:microsoft.com/office/officeart/2005/8/layout/vList2"/>
    <dgm:cxn modelId="{E25B97C4-AFEC-914B-922C-F5A1A27D47FE}" type="presOf" srcId="{5784078C-ABDD-407A-9604-5DF3F64F6A92}" destId="{5382C480-2AD9-314F-8AEC-3EDE4BD7A40F}" srcOrd="0" destOrd="0" presId="urn:microsoft.com/office/officeart/2005/8/layout/vList2"/>
    <dgm:cxn modelId="{26B101C8-FB84-1D4D-AC31-61907FA1AB7A}" type="presOf" srcId="{0E8A949E-3734-4554-91EB-3AD658D279DF}" destId="{A251BE34-2938-FA4E-B10B-6A5B5EDB1773}" srcOrd="0" destOrd="0" presId="urn:microsoft.com/office/officeart/2005/8/layout/vList2"/>
    <dgm:cxn modelId="{04317AB9-411F-3B46-BD9D-33B00FE27284}" type="presParOf" srcId="{BE4292DE-F4DF-454A-8CB3-EF6C57DD4A27}" destId="{C9CE0D8A-FAFF-CD4E-A257-210C953AE239}" srcOrd="0" destOrd="0" presId="urn:microsoft.com/office/officeart/2005/8/layout/vList2"/>
    <dgm:cxn modelId="{504FD8FF-9519-4349-9E95-4857D3C447A7}" type="presParOf" srcId="{BE4292DE-F4DF-454A-8CB3-EF6C57DD4A27}" destId="{B9E0E9DC-D62D-A24C-A2BC-F8457B3F05C5}" srcOrd="1" destOrd="0" presId="urn:microsoft.com/office/officeart/2005/8/layout/vList2"/>
    <dgm:cxn modelId="{F3F7EBEA-406A-564F-967B-F296CF9817B9}" type="presParOf" srcId="{BE4292DE-F4DF-454A-8CB3-EF6C57DD4A27}" destId="{5382C480-2AD9-314F-8AEC-3EDE4BD7A40F}" srcOrd="2" destOrd="0" presId="urn:microsoft.com/office/officeart/2005/8/layout/vList2"/>
    <dgm:cxn modelId="{58885844-A308-D14A-8993-9F0D82DB075E}" type="presParOf" srcId="{BE4292DE-F4DF-454A-8CB3-EF6C57DD4A27}" destId="{A2A0CEE3-1E85-5C4E-B9FA-E5A95B9EFE76}" srcOrd="3" destOrd="0" presId="urn:microsoft.com/office/officeart/2005/8/layout/vList2"/>
    <dgm:cxn modelId="{27CCF35A-3507-1249-8246-8AE0357EA317}" type="presParOf" srcId="{BE4292DE-F4DF-454A-8CB3-EF6C57DD4A27}" destId="{A251BE34-2938-FA4E-B10B-6A5B5EDB1773}" srcOrd="4" destOrd="0" presId="urn:microsoft.com/office/officeart/2005/8/layout/vList2"/>
    <dgm:cxn modelId="{EB279394-46FE-F94F-86F4-9EE15FA0141D}" type="presParOf" srcId="{BE4292DE-F4DF-454A-8CB3-EF6C57DD4A27}" destId="{771392D9-D31D-394B-B95A-097243A73647}" srcOrd="5" destOrd="0" presId="urn:microsoft.com/office/officeart/2005/8/layout/vList2"/>
    <dgm:cxn modelId="{8DD511FF-62C7-DA42-93B0-5ABE34D4F31A}" type="presParOf" srcId="{BE4292DE-F4DF-454A-8CB3-EF6C57DD4A27}" destId="{ECB4E9C9-CFAE-EB4D-A5FE-C1931E014AB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91A542-F59B-C64F-82A8-F19AFA3ABDB6}"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GB"/>
        </a:p>
      </dgm:t>
    </dgm:pt>
    <dgm:pt modelId="{56590AE0-7A82-AE41-B5F3-6EC624ACAB2B}">
      <dgm:prSet phldrT="[Text]" custT="1"/>
      <dgm:spPr/>
      <dgm:t>
        <a:bodyPr/>
        <a:lstStyle/>
        <a:p>
          <a:pPr>
            <a:buClr>
              <a:schemeClr val="accent1">
                <a:lumMod val="75000"/>
              </a:schemeClr>
            </a:buClr>
            <a:buSzPct val="85000"/>
          </a:pPr>
          <a:r>
            <a:rPr lang="en-US" sz="2400" b="1" dirty="0">
              <a:solidFill>
                <a:schemeClr val="tx2"/>
              </a:solidFill>
            </a:rPr>
            <a:t>Economic</a:t>
          </a:r>
          <a:endParaRPr lang="en-GB" sz="2400" b="1" dirty="0"/>
        </a:p>
      </dgm:t>
    </dgm:pt>
    <dgm:pt modelId="{EBE54EE2-F7EF-0F4A-8D8F-626525E3FB9C}" type="parTrans" cxnId="{88CBB11E-113F-F945-9999-38E6B418DC17}">
      <dgm:prSet/>
      <dgm:spPr/>
      <dgm:t>
        <a:bodyPr/>
        <a:lstStyle/>
        <a:p>
          <a:endParaRPr lang="en-GB"/>
        </a:p>
      </dgm:t>
    </dgm:pt>
    <dgm:pt modelId="{47DA4F56-4D37-8243-A7F9-93D2E23A1FEC}" type="sibTrans" cxnId="{88CBB11E-113F-F945-9999-38E6B418DC17}">
      <dgm:prSet/>
      <dgm:spPr/>
      <dgm:t>
        <a:bodyPr/>
        <a:lstStyle/>
        <a:p>
          <a:endParaRPr lang="en-GB"/>
        </a:p>
      </dgm:t>
    </dgm:pt>
    <dgm:pt modelId="{2B68F2D9-D2DF-664F-BC83-DE29ECD97539}">
      <dgm:prSet phldrT="[Text]" custT="1"/>
      <dgm:spPr/>
      <dgm:t>
        <a:bodyPr/>
        <a:lstStyle/>
        <a:p>
          <a:r>
            <a:rPr lang="en-US" sz="2000" b="1" u="sng" dirty="0">
              <a:solidFill>
                <a:schemeClr val="tx2"/>
              </a:solidFill>
            </a:rPr>
            <a:t>Customer spending affects demand. </a:t>
          </a:r>
          <a:endParaRPr lang="en-GB" sz="1800" b="0" dirty="0"/>
        </a:p>
      </dgm:t>
    </dgm:pt>
    <dgm:pt modelId="{4994FBD6-3E91-004E-8CAD-8E2D283F3CF6}" type="parTrans" cxnId="{4E94E77A-FCE6-C74A-80DF-A3CBE83A7C6A}">
      <dgm:prSet/>
      <dgm:spPr/>
      <dgm:t>
        <a:bodyPr/>
        <a:lstStyle/>
        <a:p>
          <a:endParaRPr lang="en-GB"/>
        </a:p>
      </dgm:t>
    </dgm:pt>
    <dgm:pt modelId="{E88B83CB-058D-B448-A79D-E3CA5571B3DB}" type="sibTrans" cxnId="{4E94E77A-FCE6-C74A-80DF-A3CBE83A7C6A}">
      <dgm:prSet/>
      <dgm:spPr/>
      <dgm:t>
        <a:bodyPr/>
        <a:lstStyle/>
        <a:p>
          <a:endParaRPr lang="en-GB"/>
        </a:p>
      </dgm:t>
    </dgm:pt>
    <dgm:pt modelId="{E536525D-8906-C443-A391-D4EE8E3776ED}">
      <dgm:prSet phldrT="[Text]" custT="1"/>
      <dgm:spPr/>
      <dgm:t>
        <a:bodyPr/>
        <a:lstStyle/>
        <a:p>
          <a:pPr>
            <a:buClr>
              <a:schemeClr val="accent1">
                <a:lumMod val="75000"/>
              </a:schemeClr>
            </a:buClr>
            <a:buSzPct val="85000"/>
          </a:pPr>
          <a:r>
            <a:rPr lang="en-US" sz="1800" dirty="0">
              <a:solidFill>
                <a:schemeClr val="tx2"/>
              </a:solidFill>
            </a:rPr>
            <a:t>The business will offer flexible and competitive pricing to attract clients.</a:t>
          </a:r>
          <a:endParaRPr lang="en-GB" sz="1800" dirty="0"/>
        </a:p>
      </dgm:t>
    </dgm:pt>
    <dgm:pt modelId="{4F659343-AA91-B54D-A6CB-91731A814AD5}" type="parTrans" cxnId="{ADE5DE35-9A34-2C40-9880-F46D26BAA327}">
      <dgm:prSet/>
      <dgm:spPr/>
      <dgm:t>
        <a:bodyPr/>
        <a:lstStyle/>
        <a:p>
          <a:endParaRPr lang="en-GB"/>
        </a:p>
      </dgm:t>
    </dgm:pt>
    <dgm:pt modelId="{AD30BC19-05AD-BE4A-8058-E174F23A1C35}" type="sibTrans" cxnId="{ADE5DE35-9A34-2C40-9880-F46D26BAA327}">
      <dgm:prSet/>
      <dgm:spPr/>
      <dgm:t>
        <a:bodyPr/>
        <a:lstStyle/>
        <a:p>
          <a:endParaRPr lang="en-GB"/>
        </a:p>
      </dgm:t>
    </dgm:pt>
    <dgm:pt modelId="{3616C460-15A0-4B4D-882F-E862184EBE62}">
      <dgm:prSet phldrT="[Text]" custT="1"/>
      <dgm:spPr/>
      <dgm:t>
        <a:bodyPr/>
        <a:lstStyle/>
        <a:p>
          <a:r>
            <a:rPr lang="en-US" sz="2400" b="1" dirty="0">
              <a:solidFill>
                <a:schemeClr val="tx2"/>
              </a:solidFill>
            </a:rPr>
            <a:t>Social </a:t>
          </a:r>
          <a:endParaRPr lang="en-GB" sz="2400" b="1" dirty="0"/>
        </a:p>
      </dgm:t>
    </dgm:pt>
    <dgm:pt modelId="{1AFFE7BD-5BF8-DE46-B64D-05004341592D}" type="parTrans" cxnId="{264AC33B-2BDF-4848-AEB7-62D4150E72D7}">
      <dgm:prSet/>
      <dgm:spPr/>
      <dgm:t>
        <a:bodyPr/>
        <a:lstStyle/>
        <a:p>
          <a:endParaRPr lang="en-GB"/>
        </a:p>
      </dgm:t>
    </dgm:pt>
    <dgm:pt modelId="{8C581AB0-98C9-F94A-87FF-4842A4FDE43B}" type="sibTrans" cxnId="{264AC33B-2BDF-4848-AEB7-62D4150E72D7}">
      <dgm:prSet/>
      <dgm:spPr/>
      <dgm:t>
        <a:bodyPr/>
        <a:lstStyle/>
        <a:p>
          <a:endParaRPr lang="en-GB"/>
        </a:p>
      </dgm:t>
    </dgm:pt>
    <dgm:pt modelId="{7FF6BC76-210B-D54E-BB41-1DF0162272CD}">
      <dgm:prSet phldrT="[Text]" custT="1"/>
      <dgm:spPr/>
      <dgm:t>
        <a:bodyPr/>
        <a:lstStyle/>
        <a:p>
          <a:pPr algn="l">
            <a:buClr>
              <a:schemeClr val="accent1">
                <a:lumMod val="75000"/>
              </a:schemeClr>
            </a:buClr>
            <a:buSzPct val="85000"/>
          </a:pPr>
          <a:r>
            <a:rPr lang="en-US" sz="2000" b="1" u="sng" dirty="0">
              <a:solidFill>
                <a:schemeClr val="tx2"/>
              </a:solidFill>
            </a:rPr>
            <a:t>Many people have busy lifestyles</a:t>
          </a:r>
          <a:r>
            <a:rPr lang="en-US" sz="2000" b="1" dirty="0">
              <a:solidFill>
                <a:schemeClr val="tx2"/>
              </a:solidFill>
            </a:rPr>
            <a:t>. </a:t>
          </a:r>
          <a:endParaRPr lang="en-GB" sz="1800" b="0" dirty="0"/>
        </a:p>
      </dgm:t>
    </dgm:pt>
    <dgm:pt modelId="{0796D2E1-37F4-CA44-B683-B1325BBBFCDA}" type="parTrans" cxnId="{9C72CCE4-E25E-5C4B-9731-77610F0FC112}">
      <dgm:prSet/>
      <dgm:spPr/>
      <dgm:t>
        <a:bodyPr/>
        <a:lstStyle/>
        <a:p>
          <a:endParaRPr lang="en-GB"/>
        </a:p>
      </dgm:t>
    </dgm:pt>
    <dgm:pt modelId="{DC86E71E-A851-044E-8920-5645ACF39755}" type="sibTrans" cxnId="{9C72CCE4-E25E-5C4B-9731-77610F0FC112}">
      <dgm:prSet/>
      <dgm:spPr/>
      <dgm:t>
        <a:bodyPr/>
        <a:lstStyle/>
        <a:p>
          <a:endParaRPr lang="en-GB"/>
        </a:p>
      </dgm:t>
    </dgm:pt>
    <dgm:pt modelId="{0A79A630-13F3-2A4B-8271-BDD1A1F94102}">
      <dgm:prSet phldrT="[Text]" custT="1"/>
      <dgm:spPr/>
      <dgm:t>
        <a:bodyPr/>
        <a:lstStyle/>
        <a:p>
          <a:pPr algn="just"/>
          <a:r>
            <a:rPr lang="en-US" sz="1800" b="0" dirty="0">
              <a:solidFill>
                <a:schemeClr val="tx2"/>
              </a:solidFill>
            </a:rPr>
            <a:t>The business will promote services as a time-saving solution for families and professionals</a:t>
          </a:r>
          <a:endParaRPr lang="en-GB" sz="1800" b="0" dirty="0"/>
        </a:p>
      </dgm:t>
    </dgm:pt>
    <dgm:pt modelId="{FAD991A1-807B-6749-9C5D-3FF89EA0274D}" type="parTrans" cxnId="{316EEB57-2843-3445-BECD-2CA7DB317833}">
      <dgm:prSet/>
      <dgm:spPr/>
      <dgm:t>
        <a:bodyPr/>
        <a:lstStyle/>
        <a:p>
          <a:endParaRPr lang="en-GB"/>
        </a:p>
      </dgm:t>
    </dgm:pt>
    <dgm:pt modelId="{37E22444-7295-B147-B1CB-1AEF337BE0EE}" type="sibTrans" cxnId="{316EEB57-2843-3445-BECD-2CA7DB317833}">
      <dgm:prSet/>
      <dgm:spPr/>
      <dgm:t>
        <a:bodyPr/>
        <a:lstStyle/>
        <a:p>
          <a:endParaRPr lang="en-GB"/>
        </a:p>
      </dgm:t>
    </dgm:pt>
    <dgm:pt modelId="{D279B4F0-4CA1-B94C-A94B-04D2DDB300FF}">
      <dgm:prSet phldrT="[Text]" custT="1"/>
      <dgm:spPr/>
      <dgm:t>
        <a:bodyPr/>
        <a:lstStyle/>
        <a:p>
          <a:r>
            <a:rPr lang="en-US" sz="2400" b="1" dirty="0">
              <a:solidFill>
                <a:schemeClr val="tx2"/>
              </a:solidFill>
            </a:rPr>
            <a:t>Technological</a:t>
          </a:r>
          <a:endParaRPr lang="en-GB" sz="2400" b="1" dirty="0"/>
        </a:p>
      </dgm:t>
    </dgm:pt>
    <dgm:pt modelId="{7E0B4861-A6F8-E045-9CCD-D1D355F3C885}" type="parTrans" cxnId="{0B2CB127-5DE5-DA44-A4E6-8FB9F083C7B7}">
      <dgm:prSet/>
      <dgm:spPr/>
      <dgm:t>
        <a:bodyPr/>
        <a:lstStyle/>
        <a:p>
          <a:endParaRPr lang="en-GB"/>
        </a:p>
      </dgm:t>
    </dgm:pt>
    <dgm:pt modelId="{6A664F83-053A-C54A-BF1D-4A7B4C44FC53}" type="sibTrans" cxnId="{0B2CB127-5DE5-DA44-A4E6-8FB9F083C7B7}">
      <dgm:prSet/>
      <dgm:spPr/>
      <dgm:t>
        <a:bodyPr/>
        <a:lstStyle/>
        <a:p>
          <a:endParaRPr lang="en-GB"/>
        </a:p>
      </dgm:t>
    </dgm:pt>
    <dgm:pt modelId="{195D3CE2-F122-6840-A8DF-69F28998EE15}">
      <dgm:prSet phldrT="[Text]" custT="1"/>
      <dgm:spPr/>
      <dgm:t>
        <a:bodyPr/>
        <a:lstStyle/>
        <a:p>
          <a:pPr>
            <a:buClr>
              <a:schemeClr val="accent1">
                <a:lumMod val="75000"/>
              </a:schemeClr>
            </a:buClr>
            <a:buSzPct val="85000"/>
          </a:pPr>
          <a:r>
            <a:rPr lang="en-US" sz="2000" b="1" u="sng" dirty="0">
              <a:solidFill>
                <a:schemeClr val="tx2"/>
              </a:solidFill>
            </a:rPr>
            <a:t>Digital platforms support communication and marketing</a:t>
          </a:r>
          <a:r>
            <a:rPr lang="en-US" sz="2000" b="1" dirty="0">
              <a:solidFill>
                <a:schemeClr val="tx2"/>
              </a:solidFill>
            </a:rPr>
            <a:t>.</a:t>
          </a:r>
          <a:endParaRPr lang="en-GB" sz="2000" b="1" dirty="0"/>
        </a:p>
      </dgm:t>
    </dgm:pt>
    <dgm:pt modelId="{07D2916D-02FF-2E4D-B8BC-652AF8BFA860}" type="parTrans" cxnId="{BF21A7F6-7FC0-C04C-8836-A0EC288CD5D1}">
      <dgm:prSet/>
      <dgm:spPr/>
      <dgm:t>
        <a:bodyPr/>
        <a:lstStyle/>
        <a:p>
          <a:endParaRPr lang="en-GB"/>
        </a:p>
      </dgm:t>
    </dgm:pt>
    <dgm:pt modelId="{791F0DB3-9760-FC42-9EC6-1143437C2E25}" type="sibTrans" cxnId="{BF21A7F6-7FC0-C04C-8836-A0EC288CD5D1}">
      <dgm:prSet/>
      <dgm:spPr/>
      <dgm:t>
        <a:bodyPr/>
        <a:lstStyle/>
        <a:p>
          <a:endParaRPr lang="en-GB"/>
        </a:p>
      </dgm:t>
    </dgm:pt>
    <dgm:pt modelId="{F54E2763-BF95-0249-89F2-9BC75497A3E6}">
      <dgm:prSet phldrT="[Text]" custT="1"/>
      <dgm:spPr/>
      <dgm:t>
        <a:bodyPr/>
        <a:lstStyle/>
        <a:p>
          <a:pPr>
            <a:buClr>
              <a:schemeClr val="accent1">
                <a:lumMod val="75000"/>
              </a:schemeClr>
            </a:buClr>
            <a:buSzPct val="85000"/>
          </a:pPr>
          <a:r>
            <a:rPr lang="en-US" sz="1700" dirty="0">
              <a:solidFill>
                <a:schemeClr val="tx2"/>
              </a:solidFill>
            </a:rPr>
            <a:t>The business will use social media and messaging apps to reach and communicate with customers.</a:t>
          </a:r>
        </a:p>
        <a:p>
          <a:pPr>
            <a:buClr>
              <a:schemeClr val="accent1">
                <a:lumMod val="75000"/>
              </a:schemeClr>
            </a:buClr>
            <a:buSzPct val="85000"/>
          </a:pPr>
          <a:endParaRPr lang="en-GB" sz="1200" dirty="0"/>
        </a:p>
      </dgm:t>
    </dgm:pt>
    <dgm:pt modelId="{ED43F74E-29F7-3443-9B57-25F1F09A6658}" type="parTrans" cxnId="{F90F77ED-42C1-1048-81AD-5B454FDE35B4}">
      <dgm:prSet/>
      <dgm:spPr/>
      <dgm:t>
        <a:bodyPr/>
        <a:lstStyle/>
        <a:p>
          <a:endParaRPr lang="en-GB"/>
        </a:p>
      </dgm:t>
    </dgm:pt>
    <dgm:pt modelId="{F975FB77-C90C-E14E-8F7E-9BCC150A50D2}" type="sibTrans" cxnId="{F90F77ED-42C1-1048-81AD-5B454FDE35B4}">
      <dgm:prSet/>
      <dgm:spPr/>
      <dgm:t>
        <a:bodyPr/>
        <a:lstStyle/>
        <a:p>
          <a:endParaRPr lang="en-GB"/>
        </a:p>
      </dgm:t>
    </dgm:pt>
    <dgm:pt modelId="{6508D5DA-6C86-1543-85F9-843B5C4C5A46}">
      <dgm:prSet phldrT="[Text]" custT="1"/>
      <dgm:spPr/>
      <dgm:t>
        <a:bodyPr/>
        <a:lstStyle/>
        <a:p>
          <a:pPr>
            <a:buClr>
              <a:schemeClr val="accent1">
                <a:lumMod val="75000"/>
              </a:schemeClr>
            </a:buClr>
            <a:buSzPct val="85000"/>
          </a:pPr>
          <a:r>
            <a:rPr lang="en-GB" sz="1700" b="0" dirty="0"/>
            <a:t>Technology helps the business grow and reach more customers.</a:t>
          </a:r>
        </a:p>
      </dgm:t>
    </dgm:pt>
    <dgm:pt modelId="{50930DA5-5795-E84D-903F-8BFA9B99E51D}" type="parTrans" cxnId="{FF677C7C-C7E4-3B48-9A62-4F910139A626}">
      <dgm:prSet/>
      <dgm:spPr/>
      <dgm:t>
        <a:bodyPr/>
        <a:lstStyle/>
        <a:p>
          <a:endParaRPr lang="en-GB"/>
        </a:p>
      </dgm:t>
    </dgm:pt>
    <dgm:pt modelId="{CF393D40-C935-0049-9625-118AD0804589}" type="sibTrans" cxnId="{FF677C7C-C7E4-3B48-9A62-4F910139A626}">
      <dgm:prSet/>
      <dgm:spPr/>
      <dgm:t>
        <a:bodyPr/>
        <a:lstStyle/>
        <a:p>
          <a:endParaRPr lang="en-GB"/>
        </a:p>
      </dgm:t>
    </dgm:pt>
    <dgm:pt modelId="{842598C4-3C83-1D4E-9D7F-45A7BE6A2D5D}">
      <dgm:prSet phldrT="[Text]" custT="1"/>
      <dgm:spPr/>
      <dgm:t>
        <a:bodyPr/>
        <a:lstStyle/>
        <a:p>
          <a:r>
            <a:rPr lang="en-US" sz="1800" b="0" dirty="0">
              <a:solidFill>
                <a:schemeClr val="tx2"/>
              </a:solidFill>
            </a:rPr>
            <a:t>When the economy is weak, customers may spend less and look for cheaper services.</a:t>
          </a:r>
          <a:endParaRPr lang="en-GB" sz="1800" b="0" dirty="0"/>
        </a:p>
      </dgm:t>
    </dgm:pt>
    <dgm:pt modelId="{2642AAB4-C67E-494B-9DA1-AD54BDCEBB7B}" type="parTrans" cxnId="{ABFC4220-4CA7-A54D-824E-3A6327A4B5DB}">
      <dgm:prSet/>
      <dgm:spPr/>
      <dgm:t>
        <a:bodyPr/>
        <a:lstStyle/>
        <a:p>
          <a:endParaRPr lang="en-GB"/>
        </a:p>
      </dgm:t>
    </dgm:pt>
    <dgm:pt modelId="{66CEEA15-AA3D-334F-890C-7D1205294EA3}" type="sibTrans" cxnId="{ABFC4220-4CA7-A54D-824E-3A6327A4B5DB}">
      <dgm:prSet/>
      <dgm:spPr/>
      <dgm:t>
        <a:bodyPr/>
        <a:lstStyle/>
        <a:p>
          <a:endParaRPr lang="en-GB"/>
        </a:p>
      </dgm:t>
    </dgm:pt>
    <dgm:pt modelId="{11B27D27-034B-004D-957A-A68C971C5E06}">
      <dgm:prSet phldrT="[Text]" custT="1"/>
      <dgm:spPr/>
      <dgm:t>
        <a:bodyPr/>
        <a:lstStyle/>
        <a:p>
          <a:pPr algn="l">
            <a:buClr>
              <a:schemeClr val="accent1">
                <a:lumMod val="75000"/>
              </a:schemeClr>
            </a:buClr>
            <a:buSzPct val="85000"/>
          </a:pPr>
          <a:r>
            <a:rPr lang="en-US" sz="1800" b="0" dirty="0">
              <a:solidFill>
                <a:schemeClr val="tx2"/>
              </a:solidFill>
            </a:rPr>
            <a:t>People have less time and prefer convenient services.</a:t>
          </a:r>
          <a:endParaRPr lang="en-GB" sz="1800" b="0" dirty="0"/>
        </a:p>
      </dgm:t>
    </dgm:pt>
    <dgm:pt modelId="{DC273D35-30E4-D143-A358-972F1F300F50}" type="parTrans" cxnId="{0C0F8205-507C-D541-963D-035682D4AC78}">
      <dgm:prSet/>
      <dgm:spPr/>
      <dgm:t>
        <a:bodyPr/>
        <a:lstStyle/>
        <a:p>
          <a:endParaRPr lang="en-GB"/>
        </a:p>
      </dgm:t>
    </dgm:pt>
    <dgm:pt modelId="{6D35E3BF-EA13-314B-A7D7-3F3F33B8D761}" type="sibTrans" cxnId="{0C0F8205-507C-D541-963D-035682D4AC78}">
      <dgm:prSet/>
      <dgm:spPr/>
      <dgm:t>
        <a:bodyPr/>
        <a:lstStyle/>
        <a:p>
          <a:endParaRPr lang="en-GB"/>
        </a:p>
      </dgm:t>
    </dgm:pt>
    <dgm:pt modelId="{4B980927-16C2-5C4B-BCF9-C5E16F108A3E}" type="pres">
      <dgm:prSet presAssocID="{B491A542-F59B-C64F-82A8-F19AFA3ABDB6}" presName="Name0" presStyleCnt="0">
        <dgm:presLayoutVars>
          <dgm:dir/>
          <dgm:animLvl val="lvl"/>
          <dgm:resizeHandles val="exact"/>
        </dgm:presLayoutVars>
      </dgm:prSet>
      <dgm:spPr/>
    </dgm:pt>
    <dgm:pt modelId="{52C5044B-CA54-E646-87E5-E7957B0B6276}" type="pres">
      <dgm:prSet presAssocID="{56590AE0-7A82-AE41-B5F3-6EC624ACAB2B}" presName="linNode" presStyleCnt="0"/>
      <dgm:spPr/>
    </dgm:pt>
    <dgm:pt modelId="{1D073636-FAAB-144C-9BEA-76D0AF6B28EE}" type="pres">
      <dgm:prSet presAssocID="{56590AE0-7A82-AE41-B5F3-6EC624ACAB2B}" presName="parentText" presStyleLbl="node1" presStyleIdx="0" presStyleCnt="3">
        <dgm:presLayoutVars>
          <dgm:chMax val="1"/>
          <dgm:bulletEnabled val="1"/>
        </dgm:presLayoutVars>
      </dgm:prSet>
      <dgm:spPr/>
    </dgm:pt>
    <dgm:pt modelId="{7A923471-A7E4-984E-A25C-70A1BCB0C71F}" type="pres">
      <dgm:prSet presAssocID="{56590AE0-7A82-AE41-B5F3-6EC624ACAB2B}" presName="descendantText" presStyleLbl="alignAccFollowNode1" presStyleIdx="0" presStyleCnt="3">
        <dgm:presLayoutVars>
          <dgm:bulletEnabled val="1"/>
        </dgm:presLayoutVars>
      </dgm:prSet>
      <dgm:spPr/>
    </dgm:pt>
    <dgm:pt modelId="{3FE6C88D-FAAF-3E4F-89E9-965A03D61F9A}" type="pres">
      <dgm:prSet presAssocID="{47DA4F56-4D37-8243-A7F9-93D2E23A1FEC}" presName="sp" presStyleCnt="0"/>
      <dgm:spPr/>
    </dgm:pt>
    <dgm:pt modelId="{31054426-19D7-E94C-A98F-6DED469A62B6}" type="pres">
      <dgm:prSet presAssocID="{3616C460-15A0-4B4D-882F-E862184EBE62}" presName="linNode" presStyleCnt="0"/>
      <dgm:spPr/>
    </dgm:pt>
    <dgm:pt modelId="{16888C10-FABE-5F41-BFBE-5A499BC481CD}" type="pres">
      <dgm:prSet presAssocID="{3616C460-15A0-4B4D-882F-E862184EBE62}" presName="parentText" presStyleLbl="node1" presStyleIdx="1" presStyleCnt="3">
        <dgm:presLayoutVars>
          <dgm:chMax val="1"/>
          <dgm:bulletEnabled val="1"/>
        </dgm:presLayoutVars>
      </dgm:prSet>
      <dgm:spPr/>
    </dgm:pt>
    <dgm:pt modelId="{AE44FBCD-E726-6A44-9F8A-01C80CE7710C}" type="pres">
      <dgm:prSet presAssocID="{3616C460-15A0-4B4D-882F-E862184EBE62}" presName="descendantText" presStyleLbl="alignAccFollowNode1" presStyleIdx="1" presStyleCnt="3">
        <dgm:presLayoutVars>
          <dgm:bulletEnabled val="1"/>
        </dgm:presLayoutVars>
      </dgm:prSet>
      <dgm:spPr/>
    </dgm:pt>
    <dgm:pt modelId="{64AE9FF8-4CE1-BE45-BAA0-927CFDFB705B}" type="pres">
      <dgm:prSet presAssocID="{8C581AB0-98C9-F94A-87FF-4842A4FDE43B}" presName="sp" presStyleCnt="0"/>
      <dgm:spPr/>
    </dgm:pt>
    <dgm:pt modelId="{110AEEA1-81F9-F649-93A7-34F745373759}" type="pres">
      <dgm:prSet presAssocID="{D279B4F0-4CA1-B94C-A94B-04D2DDB300FF}" presName="linNode" presStyleCnt="0"/>
      <dgm:spPr/>
    </dgm:pt>
    <dgm:pt modelId="{BF6609AD-F9D0-8049-A9A8-3C87587CCC77}" type="pres">
      <dgm:prSet presAssocID="{D279B4F0-4CA1-B94C-A94B-04D2DDB300FF}" presName="parentText" presStyleLbl="node1" presStyleIdx="2" presStyleCnt="3">
        <dgm:presLayoutVars>
          <dgm:chMax val="1"/>
          <dgm:bulletEnabled val="1"/>
        </dgm:presLayoutVars>
      </dgm:prSet>
      <dgm:spPr/>
    </dgm:pt>
    <dgm:pt modelId="{D7A1B5B2-AB46-6A4A-9C24-129285305104}" type="pres">
      <dgm:prSet presAssocID="{D279B4F0-4CA1-B94C-A94B-04D2DDB300FF}" presName="descendantText" presStyleLbl="alignAccFollowNode1" presStyleIdx="2" presStyleCnt="3">
        <dgm:presLayoutVars>
          <dgm:bulletEnabled val="1"/>
        </dgm:presLayoutVars>
      </dgm:prSet>
      <dgm:spPr/>
    </dgm:pt>
  </dgm:ptLst>
  <dgm:cxnLst>
    <dgm:cxn modelId="{BFA24D03-5D43-1B41-8CCE-A172A4ADD256}" type="presOf" srcId="{56590AE0-7A82-AE41-B5F3-6EC624ACAB2B}" destId="{1D073636-FAAB-144C-9BEA-76D0AF6B28EE}" srcOrd="0" destOrd="0" presId="urn:microsoft.com/office/officeart/2005/8/layout/vList5"/>
    <dgm:cxn modelId="{C85E5A04-9C86-0D43-BFD3-E337E861A725}" type="presOf" srcId="{D279B4F0-4CA1-B94C-A94B-04D2DDB300FF}" destId="{BF6609AD-F9D0-8049-A9A8-3C87587CCC77}" srcOrd="0" destOrd="0" presId="urn:microsoft.com/office/officeart/2005/8/layout/vList5"/>
    <dgm:cxn modelId="{0C0F8205-507C-D541-963D-035682D4AC78}" srcId="{3616C460-15A0-4B4D-882F-E862184EBE62}" destId="{11B27D27-034B-004D-957A-A68C971C5E06}" srcOrd="1" destOrd="0" parTransId="{DC273D35-30E4-D143-A358-972F1F300F50}" sibTransId="{6D35E3BF-EA13-314B-A7D7-3F3F33B8D761}"/>
    <dgm:cxn modelId="{7897D01C-B603-BC4C-B491-1D20D0BF10D7}" type="presOf" srcId="{0A79A630-13F3-2A4B-8271-BDD1A1F94102}" destId="{AE44FBCD-E726-6A44-9F8A-01C80CE7710C}" srcOrd="0" destOrd="2" presId="urn:microsoft.com/office/officeart/2005/8/layout/vList5"/>
    <dgm:cxn modelId="{88CBB11E-113F-F945-9999-38E6B418DC17}" srcId="{B491A542-F59B-C64F-82A8-F19AFA3ABDB6}" destId="{56590AE0-7A82-AE41-B5F3-6EC624ACAB2B}" srcOrd="0" destOrd="0" parTransId="{EBE54EE2-F7EF-0F4A-8D8F-626525E3FB9C}" sibTransId="{47DA4F56-4D37-8243-A7F9-93D2E23A1FEC}"/>
    <dgm:cxn modelId="{ABFC4220-4CA7-A54D-824E-3A6327A4B5DB}" srcId="{56590AE0-7A82-AE41-B5F3-6EC624ACAB2B}" destId="{842598C4-3C83-1D4E-9D7F-45A7BE6A2D5D}" srcOrd="1" destOrd="0" parTransId="{2642AAB4-C67E-494B-9DA1-AD54BDCEBB7B}" sibTransId="{66CEEA15-AA3D-334F-890C-7D1205294EA3}"/>
    <dgm:cxn modelId="{ADBAC423-326E-E242-B38C-FB200C18E53A}" type="presOf" srcId="{E536525D-8906-C443-A391-D4EE8E3776ED}" destId="{7A923471-A7E4-984E-A25C-70A1BCB0C71F}" srcOrd="0" destOrd="2" presId="urn:microsoft.com/office/officeart/2005/8/layout/vList5"/>
    <dgm:cxn modelId="{0B2CB127-5DE5-DA44-A4E6-8FB9F083C7B7}" srcId="{B491A542-F59B-C64F-82A8-F19AFA3ABDB6}" destId="{D279B4F0-4CA1-B94C-A94B-04D2DDB300FF}" srcOrd="2" destOrd="0" parTransId="{7E0B4861-A6F8-E045-9CCD-D1D355F3C885}" sibTransId="{6A664F83-053A-C54A-BF1D-4A7B4C44FC53}"/>
    <dgm:cxn modelId="{ADE5DE35-9A34-2C40-9880-F46D26BAA327}" srcId="{56590AE0-7A82-AE41-B5F3-6EC624ACAB2B}" destId="{E536525D-8906-C443-A391-D4EE8E3776ED}" srcOrd="2" destOrd="0" parTransId="{4F659343-AA91-B54D-A6CB-91731A814AD5}" sibTransId="{AD30BC19-05AD-BE4A-8058-E174F23A1C35}"/>
    <dgm:cxn modelId="{264AC33B-2BDF-4848-AEB7-62D4150E72D7}" srcId="{B491A542-F59B-C64F-82A8-F19AFA3ABDB6}" destId="{3616C460-15A0-4B4D-882F-E862184EBE62}" srcOrd="1" destOrd="0" parTransId="{1AFFE7BD-5BF8-DE46-B64D-05004341592D}" sibTransId="{8C581AB0-98C9-F94A-87FF-4842A4FDE43B}"/>
    <dgm:cxn modelId="{316EEB57-2843-3445-BECD-2CA7DB317833}" srcId="{3616C460-15A0-4B4D-882F-E862184EBE62}" destId="{0A79A630-13F3-2A4B-8271-BDD1A1F94102}" srcOrd="2" destOrd="0" parTransId="{FAD991A1-807B-6749-9C5D-3FF89EA0274D}" sibTransId="{37E22444-7295-B147-B1CB-1AEF337BE0EE}"/>
    <dgm:cxn modelId="{B85C5170-C9B6-694B-B223-2681516A51FA}" type="presOf" srcId="{B491A542-F59B-C64F-82A8-F19AFA3ABDB6}" destId="{4B980927-16C2-5C4B-BCF9-C5E16F108A3E}" srcOrd="0" destOrd="0" presId="urn:microsoft.com/office/officeart/2005/8/layout/vList5"/>
    <dgm:cxn modelId="{3AED5671-0133-8B4C-89CD-7F2255F583C3}" type="presOf" srcId="{842598C4-3C83-1D4E-9D7F-45A7BE6A2D5D}" destId="{7A923471-A7E4-984E-A25C-70A1BCB0C71F}" srcOrd="0" destOrd="1" presId="urn:microsoft.com/office/officeart/2005/8/layout/vList5"/>
    <dgm:cxn modelId="{4E94E77A-FCE6-C74A-80DF-A3CBE83A7C6A}" srcId="{56590AE0-7A82-AE41-B5F3-6EC624ACAB2B}" destId="{2B68F2D9-D2DF-664F-BC83-DE29ECD97539}" srcOrd="0" destOrd="0" parTransId="{4994FBD6-3E91-004E-8CAD-8E2D283F3CF6}" sibTransId="{E88B83CB-058D-B448-A79D-E3CA5571B3DB}"/>
    <dgm:cxn modelId="{FF677C7C-C7E4-3B48-9A62-4F910139A626}" srcId="{D279B4F0-4CA1-B94C-A94B-04D2DDB300FF}" destId="{6508D5DA-6C86-1543-85F9-843B5C4C5A46}" srcOrd="1" destOrd="0" parTransId="{50930DA5-5795-E84D-903F-8BFA9B99E51D}" sibTransId="{CF393D40-C935-0049-9625-118AD0804589}"/>
    <dgm:cxn modelId="{A32AAC88-4EDB-C74B-BD72-C0A5DC80FCD0}" type="presOf" srcId="{3616C460-15A0-4B4D-882F-E862184EBE62}" destId="{16888C10-FABE-5F41-BFBE-5A499BC481CD}" srcOrd="0" destOrd="0" presId="urn:microsoft.com/office/officeart/2005/8/layout/vList5"/>
    <dgm:cxn modelId="{39B1408D-35AE-1C46-8376-8BF5DFAEC7A9}" type="presOf" srcId="{6508D5DA-6C86-1543-85F9-843B5C4C5A46}" destId="{D7A1B5B2-AB46-6A4A-9C24-129285305104}" srcOrd="0" destOrd="1" presId="urn:microsoft.com/office/officeart/2005/8/layout/vList5"/>
    <dgm:cxn modelId="{608BF698-6945-0E43-B107-D1C8D9B69C46}" type="presOf" srcId="{11B27D27-034B-004D-957A-A68C971C5E06}" destId="{AE44FBCD-E726-6A44-9F8A-01C80CE7710C}" srcOrd="0" destOrd="1" presId="urn:microsoft.com/office/officeart/2005/8/layout/vList5"/>
    <dgm:cxn modelId="{FD2FDDB2-9F86-344F-9339-86F209CFB74E}" type="presOf" srcId="{F54E2763-BF95-0249-89F2-9BC75497A3E6}" destId="{D7A1B5B2-AB46-6A4A-9C24-129285305104}" srcOrd="0" destOrd="2" presId="urn:microsoft.com/office/officeart/2005/8/layout/vList5"/>
    <dgm:cxn modelId="{9971EBC7-35A7-BF48-8BC7-99CC41E5524F}" type="presOf" srcId="{7FF6BC76-210B-D54E-BB41-1DF0162272CD}" destId="{AE44FBCD-E726-6A44-9F8A-01C80CE7710C}" srcOrd="0" destOrd="0" presId="urn:microsoft.com/office/officeart/2005/8/layout/vList5"/>
    <dgm:cxn modelId="{A53A65D1-772F-DC4C-BE64-ECA9E09AFCEF}" type="presOf" srcId="{2B68F2D9-D2DF-664F-BC83-DE29ECD97539}" destId="{7A923471-A7E4-984E-A25C-70A1BCB0C71F}" srcOrd="0" destOrd="0" presId="urn:microsoft.com/office/officeart/2005/8/layout/vList5"/>
    <dgm:cxn modelId="{9C72CCE4-E25E-5C4B-9731-77610F0FC112}" srcId="{3616C460-15A0-4B4D-882F-E862184EBE62}" destId="{7FF6BC76-210B-D54E-BB41-1DF0162272CD}" srcOrd="0" destOrd="0" parTransId="{0796D2E1-37F4-CA44-B683-B1325BBBFCDA}" sibTransId="{DC86E71E-A851-044E-8920-5645ACF39755}"/>
    <dgm:cxn modelId="{F90F77ED-42C1-1048-81AD-5B454FDE35B4}" srcId="{D279B4F0-4CA1-B94C-A94B-04D2DDB300FF}" destId="{F54E2763-BF95-0249-89F2-9BC75497A3E6}" srcOrd="2" destOrd="0" parTransId="{ED43F74E-29F7-3443-9B57-25F1F09A6658}" sibTransId="{F975FB77-C90C-E14E-8F7E-9BCC150A50D2}"/>
    <dgm:cxn modelId="{032253F5-EF42-D147-87F8-2E93F0172395}" type="presOf" srcId="{195D3CE2-F122-6840-A8DF-69F28998EE15}" destId="{D7A1B5B2-AB46-6A4A-9C24-129285305104}" srcOrd="0" destOrd="0" presId="urn:microsoft.com/office/officeart/2005/8/layout/vList5"/>
    <dgm:cxn modelId="{BF21A7F6-7FC0-C04C-8836-A0EC288CD5D1}" srcId="{D279B4F0-4CA1-B94C-A94B-04D2DDB300FF}" destId="{195D3CE2-F122-6840-A8DF-69F28998EE15}" srcOrd="0" destOrd="0" parTransId="{07D2916D-02FF-2E4D-B8BC-652AF8BFA860}" sibTransId="{791F0DB3-9760-FC42-9EC6-1143437C2E25}"/>
    <dgm:cxn modelId="{7013D12F-23BE-9E45-8531-2E90D9A1911B}" type="presParOf" srcId="{4B980927-16C2-5C4B-BCF9-C5E16F108A3E}" destId="{52C5044B-CA54-E646-87E5-E7957B0B6276}" srcOrd="0" destOrd="0" presId="urn:microsoft.com/office/officeart/2005/8/layout/vList5"/>
    <dgm:cxn modelId="{D24F4839-7ED0-2448-A321-54F92A7307BE}" type="presParOf" srcId="{52C5044B-CA54-E646-87E5-E7957B0B6276}" destId="{1D073636-FAAB-144C-9BEA-76D0AF6B28EE}" srcOrd="0" destOrd="0" presId="urn:microsoft.com/office/officeart/2005/8/layout/vList5"/>
    <dgm:cxn modelId="{3BCBD459-4DB5-9E42-8CC6-4010937DBD58}" type="presParOf" srcId="{52C5044B-CA54-E646-87E5-E7957B0B6276}" destId="{7A923471-A7E4-984E-A25C-70A1BCB0C71F}" srcOrd="1" destOrd="0" presId="urn:microsoft.com/office/officeart/2005/8/layout/vList5"/>
    <dgm:cxn modelId="{73104E1A-3E96-2449-AEF8-48DEF677141C}" type="presParOf" srcId="{4B980927-16C2-5C4B-BCF9-C5E16F108A3E}" destId="{3FE6C88D-FAAF-3E4F-89E9-965A03D61F9A}" srcOrd="1" destOrd="0" presId="urn:microsoft.com/office/officeart/2005/8/layout/vList5"/>
    <dgm:cxn modelId="{AF122D62-094A-C947-B885-DA7F1A528034}" type="presParOf" srcId="{4B980927-16C2-5C4B-BCF9-C5E16F108A3E}" destId="{31054426-19D7-E94C-A98F-6DED469A62B6}" srcOrd="2" destOrd="0" presId="urn:microsoft.com/office/officeart/2005/8/layout/vList5"/>
    <dgm:cxn modelId="{42BFE63B-3B33-9541-A5BD-DAB93AE050E2}" type="presParOf" srcId="{31054426-19D7-E94C-A98F-6DED469A62B6}" destId="{16888C10-FABE-5F41-BFBE-5A499BC481CD}" srcOrd="0" destOrd="0" presId="urn:microsoft.com/office/officeart/2005/8/layout/vList5"/>
    <dgm:cxn modelId="{8EB56B95-2950-8C46-980D-951FFC207755}" type="presParOf" srcId="{31054426-19D7-E94C-A98F-6DED469A62B6}" destId="{AE44FBCD-E726-6A44-9F8A-01C80CE7710C}" srcOrd="1" destOrd="0" presId="urn:microsoft.com/office/officeart/2005/8/layout/vList5"/>
    <dgm:cxn modelId="{F7A7F213-AA7C-8B48-AAE8-077EBAD4B48F}" type="presParOf" srcId="{4B980927-16C2-5C4B-BCF9-C5E16F108A3E}" destId="{64AE9FF8-4CE1-BE45-BAA0-927CFDFB705B}" srcOrd="3" destOrd="0" presId="urn:microsoft.com/office/officeart/2005/8/layout/vList5"/>
    <dgm:cxn modelId="{978FB54F-253F-D942-BCD6-ED106F28A2B6}" type="presParOf" srcId="{4B980927-16C2-5C4B-BCF9-C5E16F108A3E}" destId="{110AEEA1-81F9-F649-93A7-34F745373759}" srcOrd="4" destOrd="0" presId="urn:microsoft.com/office/officeart/2005/8/layout/vList5"/>
    <dgm:cxn modelId="{8746C0C2-CADA-9345-BBA3-83E77350A895}" type="presParOf" srcId="{110AEEA1-81F9-F649-93A7-34F745373759}" destId="{BF6609AD-F9D0-8049-A9A8-3C87587CCC77}" srcOrd="0" destOrd="0" presId="urn:microsoft.com/office/officeart/2005/8/layout/vList5"/>
    <dgm:cxn modelId="{96944A33-9B61-AA4D-9A6F-5020CA1A4B6D}" type="presParOf" srcId="{110AEEA1-81F9-F649-93A7-34F745373759}" destId="{D7A1B5B2-AB46-6A4A-9C24-129285305104}"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D3D7C6-7C9A-DA42-B8B3-6F2EDA07A159}">
      <dsp:nvSpPr>
        <dsp:cNvPr id="0" name=""/>
        <dsp:cNvSpPr/>
      </dsp:nvSpPr>
      <dsp:spPr>
        <a:xfrm>
          <a:off x="0" y="1748"/>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F63260-07E4-E446-9207-B00837DA8DB4}">
      <dsp:nvSpPr>
        <dsp:cNvPr id="0" name=""/>
        <dsp:cNvSpPr/>
      </dsp:nvSpPr>
      <dsp:spPr>
        <a:xfrm>
          <a:off x="0" y="1748"/>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Introduction</a:t>
          </a:r>
          <a:endParaRPr lang="en-US" sz="2800" kern="1200"/>
        </a:p>
      </dsp:txBody>
      <dsp:txXfrm>
        <a:off x="0" y="1748"/>
        <a:ext cx="9601200" cy="596317"/>
      </dsp:txXfrm>
    </dsp:sp>
    <dsp:sp modelId="{027BB269-90D7-274E-ABD3-D23F1F14851E}">
      <dsp:nvSpPr>
        <dsp:cNvPr id="0" name=""/>
        <dsp:cNvSpPr/>
      </dsp:nvSpPr>
      <dsp:spPr>
        <a:xfrm>
          <a:off x="0" y="598065"/>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C02C60-BB35-F44B-AAEC-AA820A6AE2DA}">
      <dsp:nvSpPr>
        <dsp:cNvPr id="0" name=""/>
        <dsp:cNvSpPr/>
      </dsp:nvSpPr>
      <dsp:spPr>
        <a:xfrm>
          <a:off x="0" y="598065"/>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Business Overview</a:t>
          </a:r>
          <a:endParaRPr lang="en-US" sz="2800" kern="1200"/>
        </a:p>
      </dsp:txBody>
      <dsp:txXfrm>
        <a:off x="0" y="598065"/>
        <a:ext cx="9601200" cy="596317"/>
      </dsp:txXfrm>
    </dsp:sp>
    <dsp:sp modelId="{913A3270-E41E-4C49-B390-BCFA22E6B12D}">
      <dsp:nvSpPr>
        <dsp:cNvPr id="0" name=""/>
        <dsp:cNvSpPr/>
      </dsp:nvSpPr>
      <dsp:spPr>
        <a:xfrm>
          <a:off x="0" y="119438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DE22BF-A8E6-BB42-A0BF-C28C4AFF2BCC}">
      <dsp:nvSpPr>
        <dsp:cNvPr id="0" name=""/>
        <dsp:cNvSpPr/>
      </dsp:nvSpPr>
      <dsp:spPr>
        <a:xfrm>
          <a:off x="0" y="1194382"/>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Legal Structure &amp; Management</a:t>
          </a:r>
          <a:endParaRPr lang="en-US" sz="2800" kern="1200"/>
        </a:p>
      </dsp:txBody>
      <dsp:txXfrm>
        <a:off x="0" y="1194382"/>
        <a:ext cx="9601200" cy="596317"/>
      </dsp:txXfrm>
    </dsp:sp>
    <dsp:sp modelId="{5E5A003C-9589-024C-815A-6E8AA7BF1095}">
      <dsp:nvSpPr>
        <dsp:cNvPr id="0" name=""/>
        <dsp:cNvSpPr/>
      </dsp:nvSpPr>
      <dsp:spPr>
        <a:xfrm>
          <a:off x="0" y="1790700"/>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04684B-5C93-9746-AA7D-343462ABF505}">
      <dsp:nvSpPr>
        <dsp:cNvPr id="0" name=""/>
        <dsp:cNvSpPr/>
      </dsp:nvSpPr>
      <dsp:spPr>
        <a:xfrm>
          <a:off x="0" y="1790700"/>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PESTLE Analysis</a:t>
          </a:r>
          <a:endParaRPr lang="en-US" sz="2800" kern="1200"/>
        </a:p>
      </dsp:txBody>
      <dsp:txXfrm>
        <a:off x="0" y="1790700"/>
        <a:ext cx="9601200" cy="596317"/>
      </dsp:txXfrm>
    </dsp:sp>
    <dsp:sp modelId="{ABA795C9-72C3-7D4A-9390-C2E4FA08AC42}">
      <dsp:nvSpPr>
        <dsp:cNvPr id="0" name=""/>
        <dsp:cNvSpPr/>
      </dsp:nvSpPr>
      <dsp:spPr>
        <a:xfrm>
          <a:off x="0" y="238701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B79D17-5A39-D74A-8E2E-A35B731D4F39}">
      <dsp:nvSpPr>
        <dsp:cNvPr id="0" name=""/>
        <dsp:cNvSpPr/>
      </dsp:nvSpPr>
      <dsp:spPr>
        <a:xfrm>
          <a:off x="0" y="2387017"/>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Marketing Strategy</a:t>
          </a:r>
          <a:endParaRPr lang="en-US" sz="2800" kern="1200"/>
        </a:p>
      </dsp:txBody>
      <dsp:txXfrm>
        <a:off x="0" y="2387017"/>
        <a:ext cx="9601200" cy="596317"/>
      </dsp:txXfrm>
    </dsp:sp>
    <dsp:sp modelId="{D0F6FB01-93D7-B74C-9855-65E887CEAE6E}">
      <dsp:nvSpPr>
        <dsp:cNvPr id="0" name=""/>
        <dsp:cNvSpPr/>
      </dsp:nvSpPr>
      <dsp:spPr>
        <a:xfrm>
          <a:off x="0" y="2983334"/>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D5A700-58D9-9B48-ABC4-9F9DFA8A6CFA}">
      <dsp:nvSpPr>
        <dsp:cNvPr id="0" name=""/>
        <dsp:cNvSpPr/>
      </dsp:nvSpPr>
      <dsp:spPr>
        <a:xfrm>
          <a:off x="0" y="2983334"/>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Financial Plan</a:t>
          </a:r>
          <a:endParaRPr lang="en-US" sz="2800" kern="1200"/>
        </a:p>
      </dsp:txBody>
      <dsp:txXfrm>
        <a:off x="0" y="2983334"/>
        <a:ext cx="9601200" cy="5963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CE0D8A-FAFF-CD4E-A257-210C953AE239}">
      <dsp:nvSpPr>
        <dsp:cNvPr id="0" name=""/>
        <dsp:cNvSpPr/>
      </dsp:nvSpPr>
      <dsp:spPr>
        <a:xfrm>
          <a:off x="0" y="20250"/>
          <a:ext cx="10571747" cy="936000"/>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The business will operate as a </a:t>
          </a:r>
          <a:r>
            <a:rPr lang="en-US" sz="2500" b="1" u="sng" kern="1200" dirty="0"/>
            <a:t>Sole Trader</a:t>
          </a:r>
          <a:r>
            <a:rPr lang="en-US" sz="2500" kern="1200" dirty="0"/>
            <a:t>, as it is simple and suitable for a new business</a:t>
          </a:r>
        </a:p>
      </dsp:txBody>
      <dsp:txXfrm>
        <a:off x="45692" y="65942"/>
        <a:ext cx="10480363" cy="844616"/>
      </dsp:txXfrm>
    </dsp:sp>
    <dsp:sp modelId="{5382C480-2AD9-314F-8AEC-3EDE4BD7A40F}">
      <dsp:nvSpPr>
        <dsp:cNvPr id="0" name=""/>
        <dsp:cNvSpPr/>
      </dsp:nvSpPr>
      <dsp:spPr>
        <a:xfrm>
          <a:off x="0" y="1028250"/>
          <a:ext cx="10571747" cy="936000"/>
        </a:xfrm>
        <a:prstGeom prst="roundRect">
          <a:avLst/>
        </a:prstGeom>
        <a:solidFill>
          <a:schemeClr val="accent2">
            <a:hueOff val="-55218"/>
            <a:satOff val="-18112"/>
            <a:lumOff val="-6601"/>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This structure is common in the cleaning industry and allows flexibility and low start-up costs</a:t>
          </a:r>
        </a:p>
      </dsp:txBody>
      <dsp:txXfrm>
        <a:off x="45692" y="1073942"/>
        <a:ext cx="10480363" cy="844616"/>
      </dsp:txXfrm>
    </dsp:sp>
    <dsp:sp modelId="{A251BE34-2938-FA4E-B10B-6A5B5EDB1773}">
      <dsp:nvSpPr>
        <dsp:cNvPr id="0" name=""/>
        <dsp:cNvSpPr/>
      </dsp:nvSpPr>
      <dsp:spPr>
        <a:xfrm>
          <a:off x="0" y="2036250"/>
          <a:ext cx="10571747" cy="936000"/>
        </a:xfrm>
        <a:prstGeom prst="roundRect">
          <a:avLst/>
        </a:prstGeom>
        <a:solidFill>
          <a:schemeClr val="accent2">
            <a:hueOff val="-110435"/>
            <a:satOff val="-36223"/>
            <a:lumOff val="-13202"/>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business will be managed by the owner, who is responsible for daily operations, customer service, and scheduling</a:t>
          </a:r>
        </a:p>
      </dsp:txBody>
      <dsp:txXfrm>
        <a:off x="45692" y="2081942"/>
        <a:ext cx="10480363" cy="844616"/>
      </dsp:txXfrm>
    </dsp:sp>
    <dsp:sp modelId="{ECB4E9C9-CFAE-EB4D-A5FE-C1931E014AB2}">
      <dsp:nvSpPr>
        <dsp:cNvPr id="0" name=""/>
        <dsp:cNvSpPr/>
      </dsp:nvSpPr>
      <dsp:spPr>
        <a:xfrm>
          <a:off x="0" y="3044250"/>
          <a:ext cx="10571747" cy="936000"/>
        </a:xfrm>
        <a:prstGeom prst="roundRect">
          <a:avLst/>
        </a:prstGeom>
        <a:solidFill>
          <a:schemeClr val="accent2">
            <a:hueOff val="-165653"/>
            <a:satOff val="-54335"/>
            <a:lumOff val="-1980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As the business grows, additional support will be added on a part-time or self-employed basis</a:t>
          </a:r>
        </a:p>
      </dsp:txBody>
      <dsp:txXfrm>
        <a:off x="45692" y="3089942"/>
        <a:ext cx="10480363" cy="8446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923471-A7E4-984E-A25C-70A1BCB0C71F}">
      <dsp:nvSpPr>
        <dsp:cNvPr id="0" name=""/>
        <dsp:cNvSpPr/>
      </dsp:nvSpPr>
      <dsp:spPr>
        <a:xfrm rot="5400000">
          <a:off x="6811722" y="-2696607"/>
          <a:ext cx="1299563" cy="7022592"/>
        </a:xfrm>
        <a:prstGeom prst="round2SameRect">
          <a:avLst/>
        </a:prstGeom>
        <a:solidFill>
          <a:schemeClr val="accent2">
            <a:tint val="40000"/>
            <a:alpha val="90000"/>
            <a:hueOff val="0"/>
            <a:satOff val="0"/>
            <a:lumOff val="0"/>
            <a:alphaOff val="0"/>
          </a:schemeClr>
        </a:solidFill>
        <a:ln w="34925"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b="1" u="sng" kern="1200" dirty="0">
              <a:solidFill>
                <a:schemeClr val="tx2"/>
              </a:solidFill>
            </a:rPr>
            <a:t>Customer spending affects demand. </a:t>
          </a:r>
          <a:endParaRPr lang="en-GB" sz="1800" b="0" kern="1200" dirty="0"/>
        </a:p>
        <a:p>
          <a:pPr marL="171450" lvl="1" indent="-171450" algn="l" defTabSz="800100">
            <a:lnSpc>
              <a:spcPct val="90000"/>
            </a:lnSpc>
            <a:spcBef>
              <a:spcPct val="0"/>
            </a:spcBef>
            <a:spcAft>
              <a:spcPct val="15000"/>
            </a:spcAft>
            <a:buChar char="•"/>
          </a:pPr>
          <a:r>
            <a:rPr lang="en-US" sz="1800" b="0" kern="1200" dirty="0">
              <a:solidFill>
                <a:schemeClr val="tx2"/>
              </a:solidFill>
            </a:rPr>
            <a:t>When the economy is weak, customers may spend less and look for cheaper services.</a:t>
          </a:r>
          <a:endParaRPr lang="en-GB" sz="1800" b="0" kern="1200" dirty="0"/>
        </a:p>
        <a:p>
          <a:pPr marL="171450" lvl="1" indent="-171450" algn="l" defTabSz="800100">
            <a:lnSpc>
              <a:spcPct val="90000"/>
            </a:lnSpc>
            <a:spcBef>
              <a:spcPct val="0"/>
            </a:spcBef>
            <a:spcAft>
              <a:spcPct val="15000"/>
            </a:spcAft>
            <a:buClr>
              <a:schemeClr val="accent1">
                <a:lumMod val="75000"/>
              </a:schemeClr>
            </a:buClr>
            <a:buSzPct val="85000"/>
            <a:buChar char="•"/>
          </a:pPr>
          <a:r>
            <a:rPr lang="en-US" sz="1800" kern="1200" dirty="0">
              <a:solidFill>
                <a:schemeClr val="tx2"/>
              </a:solidFill>
            </a:rPr>
            <a:t>The business will offer flexible and competitive pricing to attract clients.</a:t>
          </a:r>
          <a:endParaRPr lang="en-GB" sz="1800" kern="1200" dirty="0"/>
        </a:p>
      </dsp:txBody>
      <dsp:txXfrm rot="-5400000">
        <a:off x="3950208" y="228346"/>
        <a:ext cx="6959153" cy="1172685"/>
      </dsp:txXfrm>
    </dsp:sp>
    <dsp:sp modelId="{1D073636-FAAB-144C-9BEA-76D0AF6B28EE}">
      <dsp:nvSpPr>
        <dsp:cNvPr id="0" name=""/>
        <dsp:cNvSpPr/>
      </dsp:nvSpPr>
      <dsp:spPr>
        <a:xfrm>
          <a:off x="0" y="2461"/>
          <a:ext cx="3950208" cy="1624454"/>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Clr>
              <a:schemeClr val="accent1">
                <a:lumMod val="75000"/>
              </a:schemeClr>
            </a:buClr>
            <a:buSzPct val="85000"/>
            <a:buNone/>
          </a:pPr>
          <a:r>
            <a:rPr lang="en-US" sz="2400" b="1" kern="1200" dirty="0">
              <a:solidFill>
                <a:schemeClr val="tx2"/>
              </a:solidFill>
            </a:rPr>
            <a:t>Economic</a:t>
          </a:r>
          <a:endParaRPr lang="en-GB" sz="2400" b="1" kern="1200" dirty="0"/>
        </a:p>
      </dsp:txBody>
      <dsp:txXfrm>
        <a:off x="79299" y="81760"/>
        <a:ext cx="3791610" cy="1465856"/>
      </dsp:txXfrm>
    </dsp:sp>
    <dsp:sp modelId="{AE44FBCD-E726-6A44-9F8A-01C80CE7710C}">
      <dsp:nvSpPr>
        <dsp:cNvPr id="0" name=""/>
        <dsp:cNvSpPr/>
      </dsp:nvSpPr>
      <dsp:spPr>
        <a:xfrm rot="5400000">
          <a:off x="6811722" y="-990930"/>
          <a:ext cx="1299563" cy="7022592"/>
        </a:xfrm>
        <a:prstGeom prst="round2SameRect">
          <a:avLst/>
        </a:prstGeom>
        <a:solidFill>
          <a:schemeClr val="accent2">
            <a:tint val="40000"/>
            <a:alpha val="90000"/>
            <a:hueOff val="-17911"/>
            <a:satOff val="-27334"/>
            <a:lumOff val="-2823"/>
            <a:alphaOff val="0"/>
          </a:schemeClr>
        </a:solidFill>
        <a:ln w="34925" cap="flat" cmpd="sng" algn="in">
          <a:solidFill>
            <a:schemeClr val="accent2">
              <a:tint val="40000"/>
              <a:alpha val="90000"/>
              <a:hueOff val="-17911"/>
              <a:satOff val="-27334"/>
              <a:lumOff val="-282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lr>
              <a:schemeClr val="accent1">
                <a:lumMod val="75000"/>
              </a:schemeClr>
            </a:buClr>
            <a:buSzPct val="85000"/>
            <a:buChar char="•"/>
          </a:pPr>
          <a:r>
            <a:rPr lang="en-US" sz="2000" b="1" u="sng" kern="1200" dirty="0">
              <a:solidFill>
                <a:schemeClr val="tx2"/>
              </a:solidFill>
            </a:rPr>
            <a:t>Many people have busy lifestyles</a:t>
          </a:r>
          <a:r>
            <a:rPr lang="en-US" sz="2000" b="1" kern="1200" dirty="0">
              <a:solidFill>
                <a:schemeClr val="tx2"/>
              </a:solidFill>
            </a:rPr>
            <a:t>. </a:t>
          </a:r>
          <a:endParaRPr lang="en-GB" sz="1800" b="0" kern="1200" dirty="0"/>
        </a:p>
        <a:p>
          <a:pPr marL="171450" lvl="1" indent="-171450" algn="l" defTabSz="800100">
            <a:lnSpc>
              <a:spcPct val="90000"/>
            </a:lnSpc>
            <a:spcBef>
              <a:spcPct val="0"/>
            </a:spcBef>
            <a:spcAft>
              <a:spcPct val="15000"/>
            </a:spcAft>
            <a:buClr>
              <a:schemeClr val="accent1">
                <a:lumMod val="75000"/>
              </a:schemeClr>
            </a:buClr>
            <a:buSzPct val="85000"/>
            <a:buChar char="•"/>
          </a:pPr>
          <a:r>
            <a:rPr lang="en-US" sz="1800" b="0" kern="1200" dirty="0">
              <a:solidFill>
                <a:schemeClr val="tx2"/>
              </a:solidFill>
            </a:rPr>
            <a:t>People have less time and prefer convenient services.</a:t>
          </a:r>
          <a:endParaRPr lang="en-GB" sz="1800" b="0" kern="1200" dirty="0"/>
        </a:p>
        <a:p>
          <a:pPr marL="171450" lvl="1" indent="-171450" algn="just" defTabSz="800100">
            <a:lnSpc>
              <a:spcPct val="90000"/>
            </a:lnSpc>
            <a:spcBef>
              <a:spcPct val="0"/>
            </a:spcBef>
            <a:spcAft>
              <a:spcPct val="15000"/>
            </a:spcAft>
            <a:buChar char="•"/>
          </a:pPr>
          <a:r>
            <a:rPr lang="en-US" sz="1800" b="0" kern="1200" dirty="0">
              <a:solidFill>
                <a:schemeClr val="tx2"/>
              </a:solidFill>
            </a:rPr>
            <a:t>The business will promote services as a time-saving solution for families and professionals</a:t>
          </a:r>
          <a:endParaRPr lang="en-GB" sz="1800" b="0" kern="1200" dirty="0"/>
        </a:p>
      </dsp:txBody>
      <dsp:txXfrm rot="-5400000">
        <a:off x="3950208" y="1934023"/>
        <a:ext cx="6959153" cy="1172685"/>
      </dsp:txXfrm>
    </dsp:sp>
    <dsp:sp modelId="{16888C10-FABE-5F41-BFBE-5A499BC481CD}">
      <dsp:nvSpPr>
        <dsp:cNvPr id="0" name=""/>
        <dsp:cNvSpPr/>
      </dsp:nvSpPr>
      <dsp:spPr>
        <a:xfrm>
          <a:off x="0" y="1708138"/>
          <a:ext cx="3950208" cy="1624454"/>
        </a:xfrm>
        <a:prstGeom prst="roundRect">
          <a:avLst/>
        </a:prstGeom>
        <a:solidFill>
          <a:schemeClr val="accent2">
            <a:hueOff val="-82826"/>
            <a:satOff val="-27168"/>
            <a:lumOff val="-9901"/>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2"/>
              </a:solidFill>
            </a:rPr>
            <a:t>Social </a:t>
          </a:r>
          <a:endParaRPr lang="en-GB" sz="2400" b="1" kern="1200" dirty="0"/>
        </a:p>
      </dsp:txBody>
      <dsp:txXfrm>
        <a:off x="79299" y="1787437"/>
        <a:ext cx="3791610" cy="1465856"/>
      </dsp:txXfrm>
    </dsp:sp>
    <dsp:sp modelId="{D7A1B5B2-AB46-6A4A-9C24-129285305104}">
      <dsp:nvSpPr>
        <dsp:cNvPr id="0" name=""/>
        <dsp:cNvSpPr/>
      </dsp:nvSpPr>
      <dsp:spPr>
        <a:xfrm rot="5400000">
          <a:off x="6811722" y="714746"/>
          <a:ext cx="1299563" cy="7022592"/>
        </a:xfrm>
        <a:prstGeom prst="round2SameRect">
          <a:avLst/>
        </a:prstGeom>
        <a:solidFill>
          <a:schemeClr val="accent2">
            <a:tint val="40000"/>
            <a:alpha val="90000"/>
            <a:hueOff val="-35823"/>
            <a:satOff val="-54667"/>
            <a:lumOff val="-5646"/>
            <a:alphaOff val="0"/>
          </a:schemeClr>
        </a:solidFill>
        <a:ln w="34925" cap="flat" cmpd="sng" algn="in">
          <a:solidFill>
            <a:schemeClr val="accent2">
              <a:tint val="40000"/>
              <a:alpha val="90000"/>
              <a:hueOff val="-35823"/>
              <a:satOff val="-54667"/>
              <a:lumOff val="-564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lr>
              <a:schemeClr val="accent1">
                <a:lumMod val="75000"/>
              </a:schemeClr>
            </a:buClr>
            <a:buSzPct val="85000"/>
            <a:buChar char="•"/>
          </a:pPr>
          <a:r>
            <a:rPr lang="en-US" sz="2000" b="1" u="sng" kern="1200" dirty="0">
              <a:solidFill>
                <a:schemeClr val="tx2"/>
              </a:solidFill>
            </a:rPr>
            <a:t>Digital platforms support communication and marketing</a:t>
          </a:r>
          <a:r>
            <a:rPr lang="en-US" sz="2000" b="1" kern="1200" dirty="0">
              <a:solidFill>
                <a:schemeClr val="tx2"/>
              </a:solidFill>
            </a:rPr>
            <a:t>.</a:t>
          </a:r>
          <a:endParaRPr lang="en-GB" sz="2000" b="1" kern="1200" dirty="0"/>
        </a:p>
        <a:p>
          <a:pPr marL="171450" lvl="1" indent="-171450" algn="l" defTabSz="755650">
            <a:lnSpc>
              <a:spcPct val="90000"/>
            </a:lnSpc>
            <a:spcBef>
              <a:spcPct val="0"/>
            </a:spcBef>
            <a:spcAft>
              <a:spcPct val="15000"/>
            </a:spcAft>
            <a:buClr>
              <a:schemeClr val="accent1">
                <a:lumMod val="75000"/>
              </a:schemeClr>
            </a:buClr>
            <a:buSzPct val="85000"/>
            <a:buChar char="•"/>
          </a:pPr>
          <a:r>
            <a:rPr lang="en-GB" sz="1700" b="0" kern="1200" dirty="0"/>
            <a:t>Technology helps the business grow and reach more customers.</a:t>
          </a:r>
        </a:p>
        <a:p>
          <a:pPr marL="171450" lvl="1" indent="-171450" algn="l" defTabSz="755650">
            <a:lnSpc>
              <a:spcPct val="90000"/>
            </a:lnSpc>
            <a:spcBef>
              <a:spcPct val="0"/>
            </a:spcBef>
            <a:spcAft>
              <a:spcPct val="15000"/>
            </a:spcAft>
            <a:buClr>
              <a:schemeClr val="accent1">
                <a:lumMod val="75000"/>
              </a:schemeClr>
            </a:buClr>
            <a:buSzPct val="85000"/>
            <a:buChar char="•"/>
          </a:pPr>
          <a:r>
            <a:rPr lang="en-US" sz="1700" kern="1200" dirty="0">
              <a:solidFill>
                <a:schemeClr val="tx2"/>
              </a:solidFill>
            </a:rPr>
            <a:t>The business will use social media and messaging apps to reach and communicate with customers.</a:t>
          </a:r>
        </a:p>
        <a:p>
          <a:pPr marL="171450" lvl="1" indent="-171450" algn="l" defTabSz="755650">
            <a:lnSpc>
              <a:spcPct val="90000"/>
            </a:lnSpc>
            <a:spcBef>
              <a:spcPct val="0"/>
            </a:spcBef>
            <a:spcAft>
              <a:spcPct val="15000"/>
            </a:spcAft>
            <a:buClr>
              <a:schemeClr val="accent1">
                <a:lumMod val="75000"/>
              </a:schemeClr>
            </a:buClr>
            <a:buSzPct val="85000"/>
            <a:buChar char="•"/>
          </a:pPr>
          <a:endParaRPr lang="en-GB" sz="1200" kern="1200" dirty="0"/>
        </a:p>
      </dsp:txBody>
      <dsp:txXfrm rot="-5400000">
        <a:off x="3950208" y="3639700"/>
        <a:ext cx="6959153" cy="1172685"/>
      </dsp:txXfrm>
    </dsp:sp>
    <dsp:sp modelId="{BF6609AD-F9D0-8049-A9A8-3C87587CCC77}">
      <dsp:nvSpPr>
        <dsp:cNvPr id="0" name=""/>
        <dsp:cNvSpPr/>
      </dsp:nvSpPr>
      <dsp:spPr>
        <a:xfrm>
          <a:off x="0" y="3413815"/>
          <a:ext cx="3950208" cy="1624454"/>
        </a:xfrm>
        <a:prstGeom prst="roundRect">
          <a:avLst/>
        </a:prstGeom>
        <a:solidFill>
          <a:schemeClr val="accent2">
            <a:hueOff val="-165653"/>
            <a:satOff val="-54335"/>
            <a:lumOff val="-1980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2"/>
              </a:solidFill>
            </a:rPr>
            <a:t>Technological</a:t>
          </a:r>
          <a:endParaRPr lang="en-GB" sz="2400" b="1" kern="1200" dirty="0"/>
        </a:p>
      </dsp:txBody>
      <dsp:txXfrm>
        <a:off x="79299" y="3493114"/>
        <a:ext cx="3791610" cy="146585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13/04/2026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EC124A7F-636A-4441-8E5A-F364BBDE539F}" type="datetimeFigureOut">
              <a:rPr lang="en-GB" smtClean="0"/>
              <a:t>13/04/2026</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2EC73818-8A25-48BB-BD29-7DA87A852273}"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Tree>
    <p:extLst>
      <p:ext uri="{BB962C8B-B14F-4D97-AF65-F5344CB8AC3E}">
        <p14:creationId xmlns:p14="http://schemas.microsoft.com/office/powerpoint/2010/main" val="270453893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718541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EC124A7F-636A-4441-8E5A-F364BBDE539F}" type="datetimeFigureOut">
              <a:rPr lang="en-GB" smtClean="0"/>
              <a:t>13/04/2026</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2EC73818-8A25-48BB-BD29-7DA87A852273}"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0202782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C124A7F-636A-4441-8E5A-F364BBDE539F}" type="datetimeFigureOut">
              <a:rPr lang="en-GB" smtClean="0"/>
              <a:t>13/04/2026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15758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C124A7F-636A-4441-8E5A-F364BBDE539F}" type="datetimeFigureOut">
              <a:rPr lang="en-GB" smtClean="0"/>
              <a:t>13/04/2026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23946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C124A7F-636A-4441-8E5A-F364BBDE539F}" type="datetimeFigureOut">
              <a:rPr lang="en-GB" smtClean="0"/>
              <a:t>13/04/2026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730987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124A7F-636A-4441-8E5A-F364BBDE539F}" type="datetimeFigureOut">
              <a:rPr lang="en-GB" smtClean="0"/>
              <a:t>13/04/2026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974866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C124A7F-636A-4441-8E5A-F364BBDE539F}" type="datetimeFigureOut">
              <a:rPr lang="en-GB" smtClean="0"/>
              <a:t>13/04/2026</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2EC73818-8A25-48BB-BD29-7DA87A852273}"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59131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C124A7F-636A-4441-8E5A-F364BBDE539F}" type="datetimeFigureOut">
              <a:rPr lang="en-GB" smtClean="0"/>
              <a:t>13/04/2026</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2EC73818-8A25-48BB-BD29-7DA87A852273}"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6771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984207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566006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EC124A7F-636A-4441-8E5A-F364BBDE539F}" type="datetimeFigureOut">
              <a:rPr lang="en-GB" smtClean="0"/>
              <a:t>13/04/2026</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2EC73818-8A25-48BB-BD29-7DA87A852273}"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168169399"/>
      </p:ext>
    </p:extLst>
  </p:cSld>
  <p:clrMap bg1="lt1" tx1="dk1" bg2="lt2" tx2="dk2" accent1="accent1" accent2="accent2" accent3="accent3" accent4="accent4" accent5="accent5" accent6="accent6" hlink="hlink" folHlink="folHlink"/>
  <p:sldLayoutIdLst>
    <p:sldLayoutId id="2147484711" r:id="rId1"/>
    <p:sldLayoutId id="2147484712" r:id="rId2"/>
    <p:sldLayoutId id="2147484713" r:id="rId3"/>
    <p:sldLayoutId id="2147484714" r:id="rId4"/>
    <p:sldLayoutId id="2147484715" r:id="rId5"/>
    <p:sldLayoutId id="2147484716" r:id="rId6"/>
    <p:sldLayoutId id="2147484717" r:id="rId7"/>
    <p:sldLayoutId id="2147484718" r:id="rId8"/>
    <p:sldLayoutId id="2147484719" r:id="rId9"/>
    <p:sldLayoutId id="2147484720" r:id="rId10"/>
    <p:sldLayoutId id="214748472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4657345" y="1115249"/>
            <a:ext cx="6251110" cy="1783080"/>
          </a:xfrm>
        </p:spPr>
        <p:txBody>
          <a:bodyPr anchor="b">
            <a:normAutofit/>
          </a:bodyPr>
          <a:lstStyle/>
          <a:p>
            <a:r>
              <a:rPr lang="en-US" sz="5400" b="1" cap="all" dirty="0">
                <a:blipFill>
                  <a:blip r:embed="rId2">
                    <a:extLst>
                      <a:ext uri="{28A0092B-C50C-407E-A947-70E740481C1C}">
                        <a14:useLocalDpi xmlns:a14="http://schemas.microsoft.com/office/drawing/2010/main" val="0"/>
                      </a:ext>
                    </a:extLst>
                  </a:blip>
                  <a:tile tx="6350" ty="-127000" sx="65000" sy="64000" flip="none" algn="tl"/>
                </a:blipFill>
              </a:rPr>
              <a:t>Business plan</a:t>
            </a:r>
            <a:br>
              <a:rPr lang="en-GB" sz="5400" dirty="0"/>
            </a:br>
            <a:endParaRPr lang="en-GB" sz="5400" dirty="0"/>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4828674" y="2697480"/>
            <a:ext cx="6523825" cy="3831335"/>
          </a:xfrm>
        </p:spPr>
        <p:txBody>
          <a:bodyPr>
            <a:normAutofit/>
          </a:bodyPr>
          <a:lstStyle/>
          <a:p>
            <a:pPr marL="0" indent="0">
              <a:buNone/>
            </a:pPr>
            <a:r>
              <a:rPr lang="en-GB" sz="2400" dirty="0"/>
              <a:t>Valdice Cristina Albuquerque Sousa</a:t>
            </a:r>
          </a:p>
          <a:p>
            <a:pPr marL="0" indent="0">
              <a:buNone/>
            </a:pPr>
            <a:r>
              <a:rPr lang="en-GB" sz="2400" dirty="0"/>
              <a:t>2435221</a:t>
            </a:r>
          </a:p>
          <a:p>
            <a:pPr marL="0" indent="0">
              <a:buNone/>
            </a:pPr>
            <a:endParaRPr lang="en-GB" sz="2200" dirty="0"/>
          </a:p>
          <a:p>
            <a:pPr marL="0" indent="0">
              <a:buNone/>
            </a:pPr>
            <a:r>
              <a:rPr lang="en-GB" sz="2400" b="1" dirty="0"/>
              <a:t>Module: Enterprise and Entrepreneurship</a:t>
            </a:r>
            <a:endParaRPr lang="en-GB" sz="2200" b="1" dirty="0"/>
          </a:p>
          <a:p>
            <a:pPr marL="0" indent="0">
              <a:buNone/>
            </a:pPr>
            <a:r>
              <a:rPr lang="en-GB" sz="2200" b="1" dirty="0"/>
              <a:t>Lecturer:</a:t>
            </a:r>
            <a:r>
              <a:rPr lang="en-GB" sz="2200" dirty="0"/>
              <a:t> </a:t>
            </a:r>
            <a:r>
              <a:rPr lang="en-GB" sz="2400" b="1" dirty="0"/>
              <a:t>Dr Charles </a:t>
            </a:r>
            <a:r>
              <a:rPr lang="en-GB" sz="2400" b="1" dirty="0" err="1"/>
              <a:t>Oham</a:t>
            </a:r>
            <a:endParaRPr lang="en-GB" sz="2400" b="1" dirty="0"/>
          </a:p>
          <a:p>
            <a:endParaRPr lang="en-GB" sz="2200" dirty="0"/>
          </a:p>
          <a:p>
            <a:pPr marL="0" indent="0">
              <a:buNone/>
            </a:pPr>
            <a:endParaRPr lang="en-GB" sz="2200" dirty="0"/>
          </a:p>
          <a:p>
            <a:pPr marL="0" indent="0">
              <a:buNone/>
            </a:pPr>
            <a:endParaRPr lang="en-GB" sz="2200" dirty="0"/>
          </a:p>
        </p:txBody>
      </p:sp>
      <p:pic>
        <p:nvPicPr>
          <p:cNvPr id="6" name="Picture 5" descr="A logo for a cleaning company&#10;&#10;AI-generated content may be incorrect.">
            <a:extLst>
              <a:ext uri="{FF2B5EF4-FFF2-40B4-BE49-F238E27FC236}">
                <a16:creationId xmlns:a16="http://schemas.microsoft.com/office/drawing/2014/main" id="{BAAE3034-BBE1-1CDD-AAFE-59CF164948CF}"/>
              </a:ext>
            </a:extLst>
          </p:cNvPr>
          <p:cNvPicPr>
            <a:picLocks noChangeAspect="1"/>
          </p:cNvPicPr>
          <p:nvPr/>
        </p:nvPicPr>
        <p:blipFill>
          <a:blip r:embed="rId3" cstate="print">
            <a:extLst>
              <a:ext uri="{28A0092B-C50C-407E-A947-70E740481C1C}">
                <a14:useLocalDpi xmlns:a14="http://schemas.microsoft.com/office/drawing/2010/main" val="0"/>
              </a:ext>
            </a:extLst>
          </a:blip>
          <a:srcRect l="18241" r="18432"/>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4" name="Picture 3" descr="Text&#10;&#10;Description automatically generated">
            <a:extLst>
              <a:ext uri="{FF2B5EF4-FFF2-40B4-BE49-F238E27FC236}">
                <a16:creationId xmlns:a16="http://schemas.microsoft.com/office/drawing/2014/main" id="{1C6E1D2E-97F7-D0B8-2F91-4789BFBF1C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24687" y="5567478"/>
            <a:ext cx="2883338" cy="961337"/>
          </a:xfrm>
          <a:prstGeom prst="rect">
            <a:avLst/>
          </a:prstGeom>
        </p:spPr>
      </p:pic>
    </p:spTree>
    <p:extLst>
      <p:ext uri="{BB962C8B-B14F-4D97-AF65-F5344CB8AC3E}">
        <p14:creationId xmlns:p14="http://schemas.microsoft.com/office/powerpoint/2010/main" val="383219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Desk with productivity items">
            <a:extLst>
              <a:ext uri="{FF2B5EF4-FFF2-40B4-BE49-F238E27FC236}">
                <a16:creationId xmlns:a16="http://schemas.microsoft.com/office/drawing/2014/main" id="{81C02FE6-7BF8-15CA-B925-0468039A515F}"/>
              </a:ext>
            </a:extLst>
          </p:cNvPr>
          <p:cNvPicPr>
            <a:picLocks noChangeAspect="1"/>
          </p:cNvPicPr>
          <p:nvPr/>
        </p:nvPicPr>
        <p:blipFill>
          <a:blip r:embed="rId2"/>
          <a:srcRect r="1" b="15708"/>
          <a:stretch>
            <a:fillRect/>
          </a:stretch>
        </p:blipFill>
        <p:spPr>
          <a:xfrm>
            <a:off x="-1" y="10"/>
            <a:ext cx="12188652" cy="6857990"/>
          </a:xfrm>
          <a:prstGeom prst="rect">
            <a:avLst/>
          </a:prstGeom>
        </p:spPr>
      </p:pic>
      <p:sp>
        <p:nvSpPr>
          <p:cNvPr id="10" name="Rectangle 9">
            <a:extLst>
              <a:ext uri="{FF2B5EF4-FFF2-40B4-BE49-F238E27FC236}">
                <a16:creationId xmlns:a16="http://schemas.microsoft.com/office/drawing/2014/main" id="{BC46CD03-D076-40A3-9AA4-2B7BB288B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 y="0"/>
            <a:ext cx="12192000" cy="6858000"/>
          </a:xfrm>
          <a:prstGeom prst="rect">
            <a:avLst/>
          </a:prstGeom>
          <a:gradFill flip="none" rotWithShape="1">
            <a:gsLst>
              <a:gs pos="30000">
                <a:schemeClr val="bg2">
                  <a:alpha val="75000"/>
                </a:schemeClr>
              </a:gs>
              <a:gs pos="100000">
                <a:schemeClr val="bg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1371600" y="685800"/>
            <a:ext cx="9601200" cy="1485900"/>
          </a:xfrm>
          <a:prstGeom prst="rect">
            <a:avLst/>
          </a:prstGeom>
        </p:spPr>
        <p:txBody>
          <a:bodyPr vert="horz" lIns="91440" tIns="45720" rIns="91440" bIns="45720" rtlCol="0" anchor="t">
            <a:normAutofit/>
          </a:bodyPr>
          <a:lstStyle/>
          <a:p>
            <a:pPr defTabSz="914400">
              <a:lnSpc>
                <a:spcPct val="89000"/>
              </a:lnSpc>
              <a:spcBef>
                <a:spcPct val="0"/>
              </a:spcBef>
              <a:spcAft>
                <a:spcPts val="600"/>
              </a:spcAft>
            </a:pPr>
            <a:r>
              <a:rPr lang="en-US" sz="4400" b="1" i="0">
                <a:solidFill>
                  <a:schemeClr val="tx2"/>
                </a:solidFill>
                <a:effectLst/>
                <a:latin typeface="+mj-lt"/>
                <a:ea typeface="+mj-ea"/>
                <a:cs typeface="+mj-cs"/>
              </a:rPr>
              <a:t>TABLE OF CONTENTS</a:t>
            </a:r>
            <a:endParaRPr lang="en-US" sz="4400" b="1">
              <a:solidFill>
                <a:schemeClr val="tx2"/>
              </a:solidFill>
              <a:latin typeface="+mj-lt"/>
              <a:ea typeface="+mj-ea"/>
              <a:cs typeface="+mj-cs"/>
            </a:endParaRPr>
          </a:p>
          <a:p>
            <a:pPr defTabSz="914400">
              <a:lnSpc>
                <a:spcPct val="89000"/>
              </a:lnSpc>
              <a:spcBef>
                <a:spcPct val="0"/>
              </a:spcBef>
              <a:spcAft>
                <a:spcPts val="600"/>
              </a:spcAft>
            </a:pPr>
            <a:endParaRPr lang="en-US" sz="4400" b="1">
              <a:solidFill>
                <a:schemeClr val="tx2"/>
              </a:solidFill>
              <a:latin typeface="+mj-lt"/>
              <a:ea typeface="+mj-ea"/>
              <a:cs typeface="+mj-cs"/>
            </a:endParaRPr>
          </a:p>
        </p:txBody>
      </p:sp>
      <p:sp>
        <p:nvSpPr>
          <p:cNvPr id="12" name="Rectangle 11">
            <a:extLst>
              <a:ext uri="{FF2B5EF4-FFF2-40B4-BE49-F238E27FC236}">
                <a16:creationId xmlns:a16="http://schemas.microsoft.com/office/drawing/2014/main" id="{88D28697-83F7-4C09-A9B2-6CAA58855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14" name="Content Placeholder 2">
            <a:extLst>
              <a:ext uri="{FF2B5EF4-FFF2-40B4-BE49-F238E27FC236}">
                <a16:creationId xmlns:a16="http://schemas.microsoft.com/office/drawing/2014/main" id="{74773C18-8AEE-D1EF-2504-BEAAF5009530}"/>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9" name="Picture 48" descr="Blurry photo of sofa">
            <a:extLst>
              <a:ext uri="{FF2B5EF4-FFF2-40B4-BE49-F238E27FC236}">
                <a16:creationId xmlns:a16="http://schemas.microsoft.com/office/drawing/2014/main" id="{8823B673-80A7-F5F2-C71D-86EAEC8D2754}"/>
              </a:ext>
            </a:extLst>
          </p:cNvPr>
          <p:cNvPicPr>
            <a:picLocks noChangeAspect="1"/>
          </p:cNvPicPr>
          <p:nvPr/>
        </p:nvPicPr>
        <p:blipFill>
          <a:blip r:embed="rId3"/>
          <a:srcRect t="15707" r="1" b="1"/>
          <a:stretch>
            <a:fillRect/>
          </a:stretch>
        </p:blipFill>
        <p:spPr>
          <a:xfrm>
            <a:off x="3348" y="10"/>
            <a:ext cx="12188652" cy="6857990"/>
          </a:xfrm>
          <a:prstGeom prst="rect">
            <a:avLst/>
          </a:prstGeom>
        </p:spPr>
      </p:pic>
      <p:sp>
        <p:nvSpPr>
          <p:cNvPr id="53" name="Rectangle 52">
            <a:extLst>
              <a:ext uri="{FF2B5EF4-FFF2-40B4-BE49-F238E27FC236}">
                <a16:creationId xmlns:a16="http://schemas.microsoft.com/office/drawing/2014/main" id="{BC46CD03-D076-40A3-9AA4-2B7BB288B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 y="0"/>
            <a:ext cx="12192000" cy="6858000"/>
          </a:xfrm>
          <a:prstGeom prst="rect">
            <a:avLst/>
          </a:prstGeom>
          <a:gradFill flip="none" rotWithShape="1">
            <a:gsLst>
              <a:gs pos="30000">
                <a:schemeClr val="bg2">
                  <a:alpha val="75000"/>
                </a:schemeClr>
              </a:gs>
              <a:gs pos="100000">
                <a:schemeClr val="bg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1371600" y="685800"/>
            <a:ext cx="9601200" cy="1485900"/>
          </a:xfrm>
          <a:prstGeom prst="rect">
            <a:avLst/>
          </a:prstGeom>
        </p:spPr>
        <p:txBody>
          <a:bodyPr vert="horz" lIns="91440" tIns="45720" rIns="91440" bIns="45720" rtlCol="0" anchor="t">
            <a:normAutofit/>
          </a:bodyPr>
          <a:lstStyle/>
          <a:p>
            <a:pPr defTabSz="914400">
              <a:lnSpc>
                <a:spcPct val="89000"/>
              </a:lnSpc>
              <a:spcBef>
                <a:spcPct val="0"/>
              </a:spcBef>
              <a:spcAft>
                <a:spcPts val="600"/>
              </a:spcAft>
            </a:pPr>
            <a:r>
              <a:rPr lang="en-US" sz="4400" b="1" i="0" cap="all" dirty="0">
                <a:solidFill>
                  <a:schemeClr val="tx2"/>
                </a:solidFill>
                <a:effectLst/>
                <a:latin typeface="+mj-lt"/>
                <a:ea typeface="+mj-ea"/>
                <a:cs typeface="+mj-cs"/>
              </a:rPr>
              <a:t>Introduction</a:t>
            </a:r>
          </a:p>
          <a:p>
            <a:pPr defTabSz="914400">
              <a:lnSpc>
                <a:spcPct val="89000"/>
              </a:lnSpc>
              <a:spcBef>
                <a:spcPct val="0"/>
              </a:spcBef>
              <a:spcAft>
                <a:spcPts val="600"/>
              </a:spcAft>
            </a:pPr>
            <a:endParaRPr lang="en-US" sz="4400" b="1" cap="all" dirty="0">
              <a:solidFill>
                <a:schemeClr val="tx2"/>
              </a:solidFill>
              <a:latin typeface="+mj-lt"/>
              <a:ea typeface="+mj-ea"/>
              <a:cs typeface="+mj-cs"/>
            </a:endParaRPr>
          </a:p>
          <a:p>
            <a:pPr defTabSz="914400">
              <a:lnSpc>
                <a:spcPct val="89000"/>
              </a:lnSpc>
              <a:spcBef>
                <a:spcPct val="0"/>
              </a:spcBef>
              <a:spcAft>
                <a:spcPts val="600"/>
              </a:spcAft>
            </a:pPr>
            <a:endParaRPr lang="en-US" sz="4400" b="1" cap="all" dirty="0">
              <a:solidFill>
                <a:schemeClr val="tx2"/>
              </a:solidFill>
              <a:latin typeface="+mj-lt"/>
              <a:ea typeface="+mj-ea"/>
              <a:cs typeface="+mj-cs"/>
            </a:endParaRPr>
          </a:p>
        </p:txBody>
      </p:sp>
      <p:sp>
        <p:nvSpPr>
          <p:cNvPr id="55" name="Rectangle 54">
            <a:extLst>
              <a:ext uri="{FF2B5EF4-FFF2-40B4-BE49-F238E27FC236}">
                <a16:creationId xmlns:a16="http://schemas.microsoft.com/office/drawing/2014/main" id="{88D28697-83F7-4C09-A9B2-6CAA58855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7" name="Content Placeholder 2">
            <a:extLst>
              <a:ext uri="{FF2B5EF4-FFF2-40B4-BE49-F238E27FC236}">
                <a16:creationId xmlns:a16="http://schemas.microsoft.com/office/drawing/2014/main" id="{0EBD14DB-EC94-B394-2340-BDCEC7C1CCFB}"/>
              </a:ext>
            </a:extLst>
          </p:cNvPr>
          <p:cNvSpPr>
            <a:spLocks noGrp="1"/>
          </p:cNvSpPr>
          <p:nvPr>
            <p:ph idx="1"/>
          </p:nvPr>
        </p:nvSpPr>
        <p:spPr>
          <a:xfrm>
            <a:off x="1295142" y="1953491"/>
            <a:ext cx="9601200" cy="3581400"/>
          </a:xfrm>
        </p:spPr>
        <p:txBody>
          <a:bodyPr vert="horz" lIns="91440" tIns="45720" rIns="91440" bIns="45720" rtlCol="0">
            <a:normAutofit lnSpcReduction="10000"/>
          </a:bodyPr>
          <a:lstStyle/>
          <a:p>
            <a:pPr marL="0" indent="0" algn="just">
              <a:buNone/>
            </a:pPr>
            <a:r>
              <a:rPr lang="en-US" dirty="0"/>
              <a:t>My name is Valdice Cristina Albuquerque Sousa, and I’m the founder of </a:t>
            </a:r>
            <a:r>
              <a:rPr lang="en-US" b="1" dirty="0"/>
              <a:t>Reset Home</a:t>
            </a:r>
            <a:r>
              <a:rPr lang="en-US" dirty="0"/>
              <a:t> Co.</a:t>
            </a:r>
          </a:p>
          <a:p>
            <a:pPr marL="0" indent="0" algn="just">
              <a:buNone/>
            </a:pPr>
            <a:r>
              <a:rPr lang="en-US" dirty="0"/>
              <a:t>I have more than 5 years of experience in cleaning and </a:t>
            </a:r>
            <a:r>
              <a:rPr lang="en-US" dirty="0" err="1"/>
              <a:t>organising</a:t>
            </a:r>
            <a:r>
              <a:rPr lang="en-US" dirty="0"/>
              <a:t> services. This was my first job when I moved to London, which helped me gain valuable experience in this industry.</a:t>
            </a:r>
          </a:p>
          <a:p>
            <a:pPr marL="0" indent="0" algn="just">
              <a:buNone/>
            </a:pPr>
            <a:r>
              <a:rPr lang="en-US" dirty="0"/>
              <a:t>I enjoy helping people keep their homes clean, </a:t>
            </a:r>
            <a:r>
              <a:rPr lang="en-US" dirty="0" err="1"/>
              <a:t>organised</a:t>
            </a:r>
            <a:r>
              <a:rPr lang="en-US" dirty="0"/>
              <a:t>, and comfortable. This is also a flexible job with good income potential.</a:t>
            </a:r>
          </a:p>
          <a:p>
            <a:pPr marL="0" indent="0" algn="just">
              <a:buNone/>
            </a:pPr>
            <a:r>
              <a:rPr lang="en-US" dirty="0"/>
              <a:t>Cleaning services are in high demand in London due to busy lifestyles. This creates strong opportunities for this business.</a:t>
            </a:r>
          </a:p>
          <a:p>
            <a:pPr marL="0" indent="0" algn="just">
              <a:buNone/>
            </a:pPr>
            <a:r>
              <a:rPr lang="en-US" dirty="0"/>
              <a:t>This presentation explains what the business offers and how it works. It also presents  a business opportunity in a growing market with high demand. The aim is to show how the business will grow and meet customer needs.</a:t>
            </a:r>
          </a:p>
        </p:txBody>
      </p: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midsection of a person holding a miniature house">
            <a:extLst>
              <a:ext uri="{FF2B5EF4-FFF2-40B4-BE49-F238E27FC236}">
                <a16:creationId xmlns:a16="http://schemas.microsoft.com/office/drawing/2014/main" id="{4C7D7645-72B4-9BB4-7440-7870D3A6F20B}"/>
              </a:ext>
            </a:extLst>
          </p:cNvPr>
          <p:cNvPicPr>
            <a:picLocks noChangeAspect="1"/>
          </p:cNvPicPr>
          <p:nvPr/>
        </p:nvPicPr>
        <p:blipFill>
          <a:blip r:embed="rId3"/>
          <a:srcRect t="9371" r="1" b="1320"/>
          <a:stretch>
            <a:fillRect/>
          </a:stretch>
        </p:blipFill>
        <p:spPr>
          <a:xfrm>
            <a:off x="-1" y="10"/>
            <a:ext cx="12188652" cy="6857990"/>
          </a:xfrm>
          <a:prstGeom prst="rect">
            <a:avLst/>
          </a:prstGeom>
        </p:spPr>
      </p:pic>
      <p:sp>
        <p:nvSpPr>
          <p:cNvPr id="10" name="Rectangle 9">
            <a:extLst>
              <a:ext uri="{FF2B5EF4-FFF2-40B4-BE49-F238E27FC236}">
                <a16:creationId xmlns:a16="http://schemas.microsoft.com/office/drawing/2014/main" id="{BC46CD03-D076-40A3-9AA4-2B7BB288B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 y="0"/>
            <a:ext cx="12192000" cy="6858000"/>
          </a:xfrm>
          <a:prstGeom prst="rect">
            <a:avLst/>
          </a:prstGeom>
          <a:gradFill flip="none" rotWithShape="1">
            <a:gsLst>
              <a:gs pos="30000">
                <a:schemeClr val="bg2">
                  <a:alpha val="75000"/>
                </a:schemeClr>
              </a:gs>
              <a:gs pos="100000">
                <a:schemeClr val="bg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1371600" y="685800"/>
            <a:ext cx="9601200" cy="1485900"/>
          </a:xfrm>
          <a:prstGeom prst="rect">
            <a:avLst/>
          </a:prstGeom>
        </p:spPr>
        <p:txBody>
          <a:bodyPr vert="horz" lIns="91440" tIns="45720" rIns="91440" bIns="45720" rtlCol="0" anchor="t">
            <a:normAutofit/>
          </a:bodyPr>
          <a:lstStyle/>
          <a:p>
            <a:pPr defTabSz="914400">
              <a:lnSpc>
                <a:spcPct val="89000"/>
              </a:lnSpc>
              <a:spcBef>
                <a:spcPct val="0"/>
              </a:spcBef>
              <a:spcAft>
                <a:spcPts val="600"/>
              </a:spcAft>
            </a:pPr>
            <a:r>
              <a:rPr lang="en-US" sz="4400" b="1" cap="all">
                <a:solidFill>
                  <a:schemeClr val="tx2"/>
                </a:solidFill>
                <a:latin typeface="+mj-lt"/>
                <a:ea typeface="+mj-ea"/>
                <a:cs typeface="+mj-cs"/>
              </a:rPr>
              <a:t> </a:t>
            </a:r>
            <a:r>
              <a:rPr lang="en-US" sz="4400" b="1" i="0" cap="all">
                <a:solidFill>
                  <a:schemeClr val="tx2"/>
                </a:solidFill>
                <a:effectLst/>
                <a:latin typeface="+mj-lt"/>
                <a:ea typeface="+mj-ea"/>
                <a:cs typeface="+mj-cs"/>
              </a:rPr>
              <a:t>Overview of the Business Idea</a:t>
            </a:r>
            <a:endParaRPr lang="en-US" sz="4400" b="1" cap="all">
              <a:solidFill>
                <a:schemeClr val="tx2"/>
              </a:solidFill>
              <a:latin typeface="+mj-lt"/>
              <a:ea typeface="+mj-ea"/>
              <a:cs typeface="+mj-cs"/>
            </a:endParaRPr>
          </a:p>
        </p:txBody>
      </p:sp>
      <p:sp>
        <p:nvSpPr>
          <p:cNvPr id="12" name="Rectangle 11">
            <a:extLst>
              <a:ext uri="{FF2B5EF4-FFF2-40B4-BE49-F238E27FC236}">
                <a16:creationId xmlns:a16="http://schemas.microsoft.com/office/drawing/2014/main" id="{88D28697-83F7-4C09-A9B2-6CAA58855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1371600" y="2024743"/>
            <a:ext cx="10467474" cy="3581400"/>
          </a:xfrm>
        </p:spPr>
        <p:txBody>
          <a:bodyPr vert="horz" lIns="91440" tIns="45720" rIns="91440" bIns="45720" rtlCol="0">
            <a:normAutofit/>
          </a:bodyPr>
          <a:lstStyle/>
          <a:p>
            <a:pPr marL="0" indent="0" algn="just">
              <a:buNone/>
            </a:pPr>
            <a:r>
              <a:rPr lang="en-US" sz="2400" b="1" dirty="0"/>
              <a:t>Reset Home </a:t>
            </a:r>
            <a:r>
              <a:rPr lang="en-US" sz="2400" dirty="0"/>
              <a:t>Co. offers residential cleaning and home </a:t>
            </a:r>
            <a:r>
              <a:rPr lang="en-US" sz="2400" dirty="0" err="1"/>
              <a:t>organising</a:t>
            </a:r>
            <a:r>
              <a:rPr lang="en-US" sz="2400" dirty="0"/>
              <a:t> services, including regular cleaning, deep cleaning, and support to improve home </a:t>
            </a:r>
            <a:r>
              <a:rPr lang="en-US" sz="2400" dirty="0" err="1"/>
              <a:t>organisation</a:t>
            </a:r>
            <a:r>
              <a:rPr lang="en-US" sz="2400" dirty="0"/>
              <a:t> and comfort.</a:t>
            </a:r>
          </a:p>
          <a:p>
            <a:pPr marL="0" indent="0" algn="just">
              <a:buNone/>
            </a:pPr>
            <a:r>
              <a:rPr lang="en-US" sz="2400" dirty="0"/>
              <a:t>The business is designed for busy professionals and families who do not have time to manage their homes, providing a practical, flexible, and time-saving solution to meet growing customer demand.</a:t>
            </a:r>
          </a:p>
          <a:p>
            <a:pPr marL="0" indent="0" algn="just">
              <a:buNone/>
            </a:pPr>
            <a:r>
              <a:rPr lang="en-US" sz="2400" dirty="0"/>
              <a:t>The business focuses on providing reliable and good quality services to customers. </a:t>
            </a:r>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1665A6-74DB-4F44-A6EF-F01205E87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64F5224-38DF-9A0E-ED62-37C8785B3FBD}"/>
              </a:ext>
            </a:extLst>
          </p:cNvPr>
          <p:cNvSpPr txBox="1"/>
          <p:nvPr/>
        </p:nvSpPr>
        <p:spPr>
          <a:xfrm>
            <a:off x="643467" y="685800"/>
            <a:ext cx="10905066" cy="1485900"/>
          </a:xfrm>
          <a:prstGeom prst="rect">
            <a:avLst/>
          </a:prstGeom>
          <a:noFill/>
        </p:spPr>
        <p:txBody>
          <a:bodyPr vert="horz" lIns="91440" tIns="45720" rIns="91440" bIns="45720" rtlCol="0" anchor="t">
            <a:normAutofit/>
          </a:bodyPr>
          <a:lstStyle/>
          <a:p>
            <a:pPr algn="ctr" defTabSz="914400">
              <a:lnSpc>
                <a:spcPct val="89000"/>
              </a:lnSpc>
              <a:spcBef>
                <a:spcPct val="0"/>
              </a:spcBef>
              <a:spcAft>
                <a:spcPts val="600"/>
              </a:spcAft>
            </a:pPr>
            <a:r>
              <a:rPr lang="en-US" sz="4400" b="1" cap="all" dirty="0">
                <a:solidFill>
                  <a:schemeClr val="tx2"/>
                </a:solidFill>
                <a:latin typeface="+mj-lt"/>
                <a:ea typeface="+mj-ea"/>
                <a:cs typeface="+mj-cs"/>
              </a:rPr>
              <a:t>  </a:t>
            </a:r>
            <a:r>
              <a:rPr lang="en-US" sz="4400" cap="all" dirty="0">
                <a:solidFill>
                  <a:schemeClr val="tx2"/>
                </a:solidFill>
                <a:latin typeface="+mj-lt"/>
                <a:ea typeface="+mj-ea"/>
                <a:cs typeface="+mj-cs"/>
              </a:rPr>
              <a:t>Legal Format and Management Structure</a:t>
            </a:r>
          </a:p>
          <a:p>
            <a:pPr algn="ctr" defTabSz="914400">
              <a:lnSpc>
                <a:spcPct val="89000"/>
              </a:lnSpc>
              <a:spcBef>
                <a:spcPct val="0"/>
              </a:spcBef>
              <a:spcAft>
                <a:spcPts val="600"/>
              </a:spcAft>
            </a:pPr>
            <a:endParaRPr lang="en-US" sz="4400" b="1" cap="all" dirty="0">
              <a:solidFill>
                <a:schemeClr val="tx2"/>
              </a:solidFill>
              <a:latin typeface="+mj-lt"/>
              <a:ea typeface="+mj-ea"/>
              <a:cs typeface="+mj-cs"/>
            </a:endParaRPr>
          </a:p>
        </p:txBody>
      </p:sp>
      <p:graphicFrame>
        <p:nvGraphicFramePr>
          <p:cNvPr id="6" name="Content Placeholder 2">
            <a:extLst>
              <a:ext uri="{FF2B5EF4-FFF2-40B4-BE49-F238E27FC236}">
                <a16:creationId xmlns:a16="http://schemas.microsoft.com/office/drawing/2014/main" id="{C916EA79-30BA-3959-76F8-8B972D405A1F}"/>
              </a:ext>
            </a:extLst>
          </p:cNvPr>
          <p:cNvGraphicFramePr>
            <a:graphicFrameLocks noGrp="1"/>
          </p:cNvGraphicFramePr>
          <p:nvPr>
            <p:ph idx="1"/>
            <p:extLst>
              <p:ext uri="{D42A27DB-BD31-4B8C-83A1-F6EECF244321}">
                <p14:modId xmlns:p14="http://schemas.microsoft.com/office/powerpoint/2010/main" val="1687397072"/>
              </p:ext>
            </p:extLst>
          </p:nvPr>
        </p:nvGraphicFramePr>
        <p:xfrm>
          <a:off x="850231" y="2171700"/>
          <a:ext cx="10571747" cy="4000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C46CD03-D076-40A3-9AA4-2B7BB288B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 y="0"/>
            <a:ext cx="12192000" cy="6858000"/>
          </a:xfrm>
          <a:prstGeom prst="rect">
            <a:avLst/>
          </a:prstGeom>
          <a:gradFill flip="none" rotWithShape="1">
            <a:gsLst>
              <a:gs pos="30000">
                <a:schemeClr val="bg2">
                  <a:alpha val="75000"/>
                </a:schemeClr>
              </a:gs>
              <a:gs pos="100000">
                <a:schemeClr val="bg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1371600" y="685800"/>
            <a:ext cx="9601200" cy="1485900"/>
          </a:xfrm>
          <a:prstGeom prst="rect">
            <a:avLst/>
          </a:prstGeom>
        </p:spPr>
        <p:txBody>
          <a:bodyPr vert="horz" lIns="91440" tIns="45720" rIns="91440" bIns="45720" rtlCol="0" anchor="t">
            <a:normAutofit/>
          </a:bodyPr>
          <a:lstStyle/>
          <a:p>
            <a:pPr defTabSz="914400">
              <a:lnSpc>
                <a:spcPct val="89000"/>
              </a:lnSpc>
              <a:spcBef>
                <a:spcPct val="0"/>
              </a:spcBef>
              <a:spcAft>
                <a:spcPts val="600"/>
              </a:spcAft>
            </a:pPr>
            <a:r>
              <a:rPr lang="en-US" sz="3600" cap="all" dirty="0">
                <a:solidFill>
                  <a:schemeClr val="tx2"/>
                </a:solidFill>
                <a:ea typeface="+mj-ea"/>
                <a:cs typeface="+mj-cs"/>
              </a:rPr>
              <a:t>PESTEL Analysis</a:t>
            </a:r>
            <a:endParaRPr lang="en-US" sz="3600" b="1" cap="all" dirty="0">
              <a:solidFill>
                <a:schemeClr val="tx2"/>
              </a:solidFill>
              <a:ea typeface="+mj-ea"/>
              <a:cs typeface="+mj-cs"/>
            </a:endParaRPr>
          </a:p>
        </p:txBody>
      </p:sp>
      <p:sp>
        <p:nvSpPr>
          <p:cNvPr id="12" name="Rectangle 11">
            <a:extLst>
              <a:ext uri="{FF2B5EF4-FFF2-40B4-BE49-F238E27FC236}">
                <a16:creationId xmlns:a16="http://schemas.microsoft.com/office/drawing/2014/main" id="{88D28697-83F7-4C09-A9B2-6CAA58855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Box 2">
            <a:extLst>
              <a:ext uri="{FF2B5EF4-FFF2-40B4-BE49-F238E27FC236}">
                <a16:creationId xmlns:a16="http://schemas.microsoft.com/office/drawing/2014/main" id="{85BF6541-B0FA-9297-3DE4-B13C722629AE}"/>
              </a:ext>
            </a:extLst>
          </p:cNvPr>
          <p:cNvSpPr txBox="1"/>
          <p:nvPr/>
        </p:nvSpPr>
        <p:spPr>
          <a:xfrm>
            <a:off x="1371600" y="1208672"/>
            <a:ext cx="10972800" cy="440155"/>
          </a:xfrm>
          <a:prstGeom prst="rect">
            <a:avLst/>
          </a:prstGeom>
        </p:spPr>
        <p:txBody>
          <a:bodyPr vert="horz" lIns="91440" tIns="45720" rIns="91440" bIns="45720" rtlCol="0">
            <a:normAutofit/>
          </a:bodyPr>
          <a:lstStyle/>
          <a:p>
            <a:pPr defTabSz="914400">
              <a:lnSpc>
                <a:spcPct val="94000"/>
              </a:lnSpc>
              <a:spcAft>
                <a:spcPts val="200"/>
              </a:spcAft>
              <a:buClr>
                <a:schemeClr val="accent1">
                  <a:lumMod val="75000"/>
                </a:schemeClr>
              </a:buClr>
              <a:buSzPct val="85000"/>
            </a:pPr>
            <a:r>
              <a:rPr lang="en-US" b="1" dirty="0">
                <a:solidFill>
                  <a:schemeClr val="tx2"/>
                </a:solidFill>
              </a:rPr>
              <a:t>Conduct a PESTEL Analysis and Align it with Business Strategy</a:t>
            </a:r>
          </a:p>
          <a:p>
            <a:pPr marL="285750" indent="-285750" defTabSz="914400">
              <a:lnSpc>
                <a:spcPct val="94000"/>
              </a:lnSpc>
              <a:spcAft>
                <a:spcPts val="200"/>
              </a:spcAft>
              <a:buClr>
                <a:schemeClr val="accent1">
                  <a:lumMod val="75000"/>
                </a:schemeClr>
              </a:buClr>
              <a:buSzPct val="85000"/>
              <a:buFont typeface="Arial" panose="020B0604020202020204" pitchFamily="34" charset="0"/>
              <a:buChar char="•"/>
            </a:pPr>
            <a:endParaRPr lang="en-US" dirty="0">
              <a:solidFill>
                <a:schemeClr val="tx2"/>
              </a:solidFill>
            </a:endParaRPr>
          </a:p>
          <a:p>
            <a:pPr defTabSz="914400">
              <a:lnSpc>
                <a:spcPct val="94000"/>
              </a:lnSpc>
              <a:spcAft>
                <a:spcPts val="200"/>
              </a:spcAft>
              <a:buClr>
                <a:schemeClr val="accent1">
                  <a:lumMod val="75000"/>
                </a:schemeClr>
              </a:buClr>
              <a:buSzPct val="85000"/>
            </a:pPr>
            <a:endParaRPr lang="en-US" dirty="0">
              <a:solidFill>
                <a:schemeClr val="tx2"/>
              </a:solidFill>
            </a:endParaRPr>
          </a:p>
          <a:p>
            <a:pPr defTabSz="914400">
              <a:lnSpc>
                <a:spcPct val="94000"/>
              </a:lnSpc>
              <a:spcAft>
                <a:spcPts val="200"/>
              </a:spcAft>
              <a:buClr>
                <a:schemeClr val="accent1">
                  <a:lumMod val="75000"/>
                </a:schemeClr>
              </a:buClr>
              <a:buSzPct val="85000"/>
            </a:pPr>
            <a:endParaRPr lang="en-US" dirty="0">
              <a:solidFill>
                <a:schemeClr val="tx2"/>
              </a:solidFill>
            </a:endParaRPr>
          </a:p>
          <a:p>
            <a:pPr defTabSz="914400">
              <a:lnSpc>
                <a:spcPct val="94000"/>
              </a:lnSpc>
              <a:spcAft>
                <a:spcPts val="200"/>
              </a:spcAft>
              <a:buClr>
                <a:schemeClr val="accent1">
                  <a:lumMod val="75000"/>
                </a:schemeClr>
              </a:buClr>
              <a:buSzPct val="85000"/>
            </a:pPr>
            <a:endParaRPr lang="en-US" dirty="0">
              <a:solidFill>
                <a:schemeClr val="tx2"/>
              </a:solidFill>
            </a:endParaRPr>
          </a:p>
          <a:p>
            <a:pPr defTabSz="914400">
              <a:lnSpc>
                <a:spcPct val="94000"/>
              </a:lnSpc>
              <a:spcAft>
                <a:spcPts val="200"/>
              </a:spcAft>
              <a:buClr>
                <a:schemeClr val="accent1">
                  <a:lumMod val="75000"/>
                </a:schemeClr>
              </a:buClr>
              <a:buSzPct val="85000"/>
            </a:pPr>
            <a:endParaRPr lang="en-US" dirty="0">
              <a:solidFill>
                <a:schemeClr val="tx2"/>
              </a:solidFill>
            </a:endParaRPr>
          </a:p>
          <a:p>
            <a:pPr defTabSz="914400">
              <a:lnSpc>
                <a:spcPct val="94000"/>
              </a:lnSpc>
              <a:spcAft>
                <a:spcPts val="200"/>
              </a:spcAft>
              <a:buClr>
                <a:schemeClr val="accent1">
                  <a:lumMod val="75000"/>
                </a:schemeClr>
              </a:buClr>
              <a:buSzPct val="85000"/>
            </a:pPr>
            <a:endParaRPr lang="en-US" dirty="0">
              <a:solidFill>
                <a:schemeClr val="tx2"/>
              </a:solidFill>
            </a:endParaRPr>
          </a:p>
          <a:p>
            <a:pPr defTabSz="914400">
              <a:lnSpc>
                <a:spcPct val="94000"/>
              </a:lnSpc>
              <a:spcAft>
                <a:spcPts val="200"/>
              </a:spcAft>
              <a:buClr>
                <a:schemeClr val="accent1">
                  <a:lumMod val="75000"/>
                </a:schemeClr>
              </a:buClr>
              <a:buSzPct val="85000"/>
            </a:pPr>
            <a:endParaRPr lang="en-US" dirty="0">
              <a:solidFill>
                <a:schemeClr val="tx2"/>
              </a:solidFill>
            </a:endParaRPr>
          </a:p>
          <a:p>
            <a:pPr defTabSz="914400">
              <a:lnSpc>
                <a:spcPct val="94000"/>
              </a:lnSpc>
              <a:spcAft>
                <a:spcPts val="200"/>
              </a:spcAft>
              <a:buClr>
                <a:schemeClr val="accent1">
                  <a:lumMod val="75000"/>
                </a:schemeClr>
              </a:buClr>
              <a:buSzPct val="85000"/>
            </a:pPr>
            <a:endParaRPr lang="en-US" dirty="0">
              <a:solidFill>
                <a:schemeClr val="tx2"/>
              </a:solidFill>
            </a:endParaRPr>
          </a:p>
          <a:p>
            <a:pPr marL="384048" indent="-384048" defTabSz="914400">
              <a:lnSpc>
                <a:spcPct val="94000"/>
              </a:lnSpc>
              <a:spcAft>
                <a:spcPts val="200"/>
              </a:spcAft>
              <a:buClr>
                <a:schemeClr val="accent1">
                  <a:lumMod val="75000"/>
                </a:schemeClr>
              </a:buClr>
              <a:buSzPct val="85000"/>
              <a:buFont typeface="Franklin Gothic Book" panose="020B0503020102020204" pitchFamily="34" charset="0"/>
              <a:buChar char="§"/>
            </a:pPr>
            <a:endParaRPr lang="en-US" dirty="0">
              <a:solidFill>
                <a:schemeClr val="tx2"/>
              </a:solidFill>
            </a:endParaRPr>
          </a:p>
        </p:txBody>
      </p:sp>
      <p:graphicFrame>
        <p:nvGraphicFramePr>
          <p:cNvPr id="5" name="Diagram 4">
            <a:extLst>
              <a:ext uri="{FF2B5EF4-FFF2-40B4-BE49-F238E27FC236}">
                <a16:creationId xmlns:a16="http://schemas.microsoft.com/office/drawing/2014/main" id="{7A6965C1-F821-353B-6BC1-14470AA1C85F}"/>
              </a:ext>
            </a:extLst>
          </p:cNvPr>
          <p:cNvGraphicFramePr/>
          <p:nvPr>
            <p:extLst>
              <p:ext uri="{D42A27DB-BD31-4B8C-83A1-F6EECF244321}">
                <p14:modId xmlns:p14="http://schemas.microsoft.com/office/powerpoint/2010/main" val="4165767211"/>
              </p:ext>
            </p:extLst>
          </p:nvPr>
        </p:nvGraphicFramePr>
        <p:xfrm>
          <a:off x="741106" y="1648827"/>
          <a:ext cx="10972800" cy="50407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4246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159B63-C56D-4E4E-8B07-40A1346DC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7DEF201-077E-444A-A3F0-66E14253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6" name="Table 5">
            <a:extLst>
              <a:ext uri="{FF2B5EF4-FFF2-40B4-BE49-F238E27FC236}">
                <a16:creationId xmlns:a16="http://schemas.microsoft.com/office/drawing/2014/main" id="{2E636E75-EACE-5CFE-1FF2-64040C87DF22}"/>
              </a:ext>
            </a:extLst>
          </p:cNvPr>
          <p:cNvGraphicFramePr>
            <a:graphicFrameLocks noGrp="1"/>
          </p:cNvGraphicFramePr>
          <p:nvPr>
            <p:extLst>
              <p:ext uri="{D42A27DB-BD31-4B8C-83A1-F6EECF244321}">
                <p14:modId xmlns:p14="http://schemas.microsoft.com/office/powerpoint/2010/main" val="428814664"/>
              </p:ext>
            </p:extLst>
          </p:nvPr>
        </p:nvGraphicFramePr>
        <p:xfrm>
          <a:off x="973394" y="751840"/>
          <a:ext cx="9741309" cy="5787744"/>
        </p:xfrm>
        <a:graphic>
          <a:graphicData uri="http://schemas.openxmlformats.org/drawingml/2006/table">
            <a:tbl>
              <a:tblPr firstRow="1" bandRow="1">
                <a:tableStyleId>{21E4AEA4-8DFA-4A89-87EB-49C32662AFE0}</a:tableStyleId>
              </a:tblPr>
              <a:tblGrid>
                <a:gridCol w="2446148">
                  <a:extLst>
                    <a:ext uri="{9D8B030D-6E8A-4147-A177-3AD203B41FA5}">
                      <a16:colId xmlns:a16="http://schemas.microsoft.com/office/drawing/2014/main" val="1391487192"/>
                    </a:ext>
                  </a:extLst>
                </a:gridCol>
                <a:gridCol w="7295161">
                  <a:extLst>
                    <a:ext uri="{9D8B030D-6E8A-4147-A177-3AD203B41FA5}">
                      <a16:colId xmlns:a16="http://schemas.microsoft.com/office/drawing/2014/main" val="3280062698"/>
                    </a:ext>
                  </a:extLst>
                </a:gridCol>
              </a:tblGrid>
              <a:tr h="67998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u="sng">
                          <a:solidFill>
                            <a:schemeClr val="tx1"/>
                          </a:solidFill>
                        </a:rPr>
                        <a:t>Target Market</a:t>
                      </a:r>
                    </a:p>
                    <a:p>
                      <a:endParaRPr lang="en-US" sz="1400" b="0" dirty="0">
                        <a:solidFill>
                          <a:schemeClr val="tx1"/>
                        </a:solidFill>
                      </a:endParaRPr>
                    </a:p>
                  </a:txBody>
                  <a:tcPr>
                    <a:solidFill>
                      <a:schemeClr val="accent2">
                        <a:lumMod val="60000"/>
                        <a:lumOff val="40000"/>
                      </a:schemeClr>
                    </a:solidFill>
                  </a:tcPr>
                </a:tc>
                <a:tc>
                  <a:txBody>
                    <a:bodyPr/>
                    <a:lstStyle/>
                    <a:p>
                      <a:pPr lvl="0" algn="just">
                        <a:buFont typeface="Arial" panose="020B0604020202020204" pitchFamily="34" charset="0"/>
                        <a:buChar char="•"/>
                      </a:pPr>
                      <a:r>
                        <a:rPr lang="en-GB" sz="1400" b="1" dirty="0">
                          <a:solidFill>
                            <a:schemeClr val="tx1"/>
                          </a:solidFill>
                        </a:rPr>
                        <a:t>Busy professionals and families</a:t>
                      </a:r>
                    </a:p>
                    <a:p>
                      <a:pPr lvl="0" algn="just">
                        <a:buFont typeface="Arial" panose="020B0604020202020204" pitchFamily="34" charset="0"/>
                        <a:buChar char="•"/>
                      </a:pPr>
                      <a:r>
                        <a:rPr lang="en-GB" sz="1400" b="1" dirty="0">
                          <a:solidFill>
                            <a:schemeClr val="tx1"/>
                          </a:solidFill>
                        </a:rPr>
                        <a:t>People with limited time for cleaning and organising</a:t>
                      </a:r>
                    </a:p>
                    <a:p>
                      <a:endParaRPr lang="en-US" sz="1400" b="0" dirty="0">
                        <a:solidFill>
                          <a:schemeClr val="tx1"/>
                        </a:solidFill>
                      </a:endParaRPr>
                    </a:p>
                  </a:txBody>
                  <a:tcPr>
                    <a:solidFill>
                      <a:schemeClr val="accent2">
                        <a:lumMod val="60000"/>
                        <a:lumOff val="40000"/>
                      </a:schemeClr>
                    </a:solidFill>
                  </a:tcPr>
                </a:tc>
                <a:extLst>
                  <a:ext uri="{0D108BD9-81ED-4DB2-BD59-A6C34878D82A}">
                    <a16:rowId xmlns:a16="http://schemas.microsoft.com/office/drawing/2014/main" val="2799708216"/>
                  </a:ext>
                </a:extLst>
              </a:tr>
              <a:tr h="8783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u="sng">
                          <a:solidFill>
                            <a:schemeClr val="tx1"/>
                          </a:solidFill>
                        </a:rPr>
                        <a:t>Customer Segments</a:t>
                      </a:r>
                    </a:p>
                    <a:p>
                      <a:endParaRPr lang="en-US" sz="1400" b="0" dirty="0">
                        <a:solidFill>
                          <a:schemeClr val="tx1"/>
                        </a:solidFill>
                      </a:endParaRPr>
                    </a:p>
                  </a:txBody>
                  <a:tcPr>
                    <a:solidFill>
                      <a:schemeClr val="accent2">
                        <a:lumMod val="60000"/>
                        <a:lumOff val="40000"/>
                      </a:schemeClr>
                    </a:solidFill>
                  </a:tcPr>
                </a:tc>
                <a:tc>
                  <a:txBody>
                    <a:bodyPr/>
                    <a:lstStyle/>
                    <a:p>
                      <a:pPr lvl="0" algn="just">
                        <a:buFont typeface="Arial" panose="020B0604020202020204" pitchFamily="34" charset="0"/>
                        <a:buChar char="•"/>
                      </a:pPr>
                      <a:r>
                        <a:rPr lang="en-GB" sz="1400" b="1" dirty="0">
                          <a:solidFill>
                            <a:schemeClr val="tx1"/>
                          </a:solidFill>
                        </a:rPr>
                        <a:t>Working families</a:t>
                      </a:r>
                    </a:p>
                    <a:p>
                      <a:pPr lvl="0" algn="just">
                        <a:buFont typeface="Arial" panose="020B0604020202020204" pitchFamily="34" charset="0"/>
                        <a:buChar char="•"/>
                      </a:pPr>
                      <a:r>
                        <a:rPr lang="en-GB" sz="1400" b="1" dirty="0">
                          <a:solidFill>
                            <a:schemeClr val="tx1"/>
                          </a:solidFill>
                        </a:rPr>
                        <a:t>Professionals</a:t>
                      </a:r>
                    </a:p>
                    <a:p>
                      <a:pPr lvl="0" algn="just">
                        <a:buFont typeface="Arial" panose="020B0604020202020204" pitchFamily="34" charset="0"/>
                        <a:buChar char="•"/>
                      </a:pPr>
                      <a:r>
                        <a:rPr lang="en-GB" sz="1400" b="1" dirty="0">
                          <a:solidFill>
                            <a:schemeClr val="tx1"/>
                          </a:solidFill>
                        </a:rPr>
                        <a:t>Households needing cleaning and organising services</a:t>
                      </a:r>
                    </a:p>
                    <a:p>
                      <a:endParaRPr lang="en-US" sz="1400" b="1" dirty="0">
                        <a:solidFill>
                          <a:schemeClr val="tx1"/>
                        </a:solidFill>
                      </a:endParaRPr>
                    </a:p>
                  </a:txBody>
                  <a:tcPr>
                    <a:solidFill>
                      <a:schemeClr val="accent2">
                        <a:lumMod val="60000"/>
                        <a:lumOff val="40000"/>
                      </a:schemeClr>
                    </a:solidFill>
                  </a:tcPr>
                </a:tc>
                <a:extLst>
                  <a:ext uri="{0D108BD9-81ED-4DB2-BD59-A6C34878D82A}">
                    <a16:rowId xmlns:a16="http://schemas.microsoft.com/office/drawing/2014/main" val="4091966506"/>
                  </a:ext>
                </a:extLst>
              </a:tr>
              <a:tr h="107664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u="sng">
                          <a:solidFill>
                            <a:schemeClr val="tx1"/>
                          </a:solidFill>
                        </a:rPr>
                        <a:t>Marketing Strategy</a:t>
                      </a:r>
                    </a:p>
                    <a:p>
                      <a:endParaRPr lang="en-US" sz="1400" b="0" dirty="0">
                        <a:solidFill>
                          <a:schemeClr val="tx1"/>
                        </a:solidFill>
                      </a:endParaRPr>
                    </a:p>
                  </a:txBody>
                  <a:tcPr>
                    <a:solidFill>
                      <a:schemeClr val="accent2">
                        <a:lumMod val="60000"/>
                        <a:lumOff val="40000"/>
                      </a:schemeClr>
                    </a:solidFill>
                  </a:tcPr>
                </a:tc>
                <a:tc>
                  <a:txBody>
                    <a:bodyPr/>
                    <a:lstStyle/>
                    <a:p>
                      <a:pPr marL="285750" indent="-285750">
                        <a:buFont typeface="Arial" panose="020B0604020202020204" pitchFamily="34" charset="0"/>
                        <a:buChar char="•"/>
                      </a:pPr>
                      <a:r>
                        <a:rPr lang="en-GB" sz="1400" b="1" dirty="0">
                          <a:solidFill>
                            <a:schemeClr val="tx1"/>
                          </a:solidFill>
                        </a:rPr>
                        <a:t>Social media (Instagram and Facebook)</a:t>
                      </a:r>
                    </a:p>
                    <a:p>
                      <a:pPr marL="285750" indent="-285750">
                        <a:buFont typeface="Arial" panose="020B0604020202020204" pitchFamily="34" charset="0"/>
                        <a:buChar char="•"/>
                      </a:pPr>
                      <a:r>
                        <a:rPr lang="en-GB" sz="1400" b="1" dirty="0">
                          <a:solidFill>
                            <a:schemeClr val="tx1"/>
                          </a:solidFill>
                        </a:rPr>
                        <a:t>Word-of-mouth and recommendations</a:t>
                      </a:r>
                    </a:p>
                    <a:p>
                      <a:pPr marL="285750" indent="-285750">
                        <a:buFont typeface="Arial" panose="020B0604020202020204" pitchFamily="34" charset="0"/>
                        <a:buChar char="•"/>
                      </a:pPr>
                      <a:r>
                        <a:rPr lang="en-GB" sz="1400" b="1" dirty="0">
                          <a:solidFill>
                            <a:schemeClr val="tx1"/>
                          </a:solidFill>
                        </a:rPr>
                        <a:t>Flyers in local areas</a:t>
                      </a:r>
                    </a:p>
                    <a:p>
                      <a:pPr marL="285750" indent="-285750">
                        <a:buFont typeface="Arial" panose="020B0604020202020204" pitchFamily="34" charset="0"/>
                        <a:buChar char="•"/>
                      </a:pPr>
                      <a:r>
                        <a:rPr lang="en-GB" sz="1400" b="1" dirty="0">
                          <a:solidFill>
                            <a:schemeClr val="tx1"/>
                          </a:solidFill>
                        </a:rPr>
                        <a:t>Discounts for regular clients</a:t>
                      </a:r>
                    </a:p>
                    <a:p>
                      <a:endParaRPr lang="en-US" sz="1400" b="1" dirty="0">
                        <a:solidFill>
                          <a:schemeClr val="tx1"/>
                        </a:solidFill>
                      </a:endParaRPr>
                    </a:p>
                  </a:txBody>
                  <a:tcPr>
                    <a:solidFill>
                      <a:schemeClr val="accent2">
                        <a:lumMod val="60000"/>
                        <a:lumOff val="40000"/>
                      </a:schemeClr>
                    </a:solidFill>
                  </a:tcPr>
                </a:tc>
                <a:extLst>
                  <a:ext uri="{0D108BD9-81ED-4DB2-BD59-A6C34878D82A}">
                    <a16:rowId xmlns:a16="http://schemas.microsoft.com/office/drawing/2014/main" val="370159190"/>
                  </a:ext>
                </a:extLst>
              </a:tr>
              <a:tr h="8783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u="sng">
                          <a:solidFill>
                            <a:schemeClr val="tx1"/>
                          </a:solidFill>
                        </a:rPr>
                        <a:t>Unique Selling Points (USP):</a:t>
                      </a:r>
                    </a:p>
                    <a:p>
                      <a:endParaRPr lang="en-US" sz="1400" b="0" dirty="0">
                        <a:solidFill>
                          <a:schemeClr val="tx1"/>
                        </a:solidFill>
                      </a:endParaRPr>
                    </a:p>
                  </a:txBody>
                  <a:tcPr>
                    <a:solidFill>
                      <a:schemeClr val="accent2">
                        <a:lumMod val="60000"/>
                        <a:lumOff val="40000"/>
                      </a:schemeClr>
                    </a:solidFill>
                  </a:tcPr>
                </a:tc>
                <a:tc>
                  <a:txBody>
                    <a:bodyPr/>
                    <a:lstStyle/>
                    <a:p>
                      <a:pPr marL="171450" lvl="0" indent="-171450">
                        <a:buFont typeface="Arial" panose="020B0604020202020204" pitchFamily="34" charset="0"/>
                        <a:buChar char="•"/>
                      </a:pPr>
                      <a:r>
                        <a:rPr lang="en-GB" sz="1400" b="1" dirty="0">
                          <a:solidFill>
                            <a:schemeClr val="tx1"/>
                          </a:solidFill>
                        </a:rPr>
                        <a:t>Cleaning and organising services in one solution</a:t>
                      </a:r>
                    </a:p>
                    <a:p>
                      <a:pPr marL="171450" lvl="0" indent="-171450">
                        <a:buFont typeface="Arial" panose="020B0604020202020204" pitchFamily="34" charset="0"/>
                        <a:buChar char="•"/>
                      </a:pPr>
                      <a:r>
                        <a:rPr lang="en-GB" sz="1400" b="1" dirty="0">
                          <a:solidFill>
                            <a:schemeClr val="tx1"/>
                          </a:solidFill>
                        </a:rPr>
                        <a:t>Attention to detail and personalised service</a:t>
                      </a:r>
                    </a:p>
                    <a:p>
                      <a:pPr marL="171450" lvl="0" indent="-171450">
                        <a:buFont typeface="Arial" panose="020B0604020202020204" pitchFamily="34" charset="0"/>
                        <a:buChar char="•"/>
                      </a:pPr>
                      <a:r>
                        <a:rPr lang="en-GB" sz="1400" b="1" dirty="0">
                          <a:solidFill>
                            <a:schemeClr val="tx1"/>
                          </a:solidFill>
                        </a:rPr>
                        <a:t>Use of colour-coded cleaning system for hygiene</a:t>
                      </a:r>
                    </a:p>
                    <a:p>
                      <a:pPr marL="171450" lvl="0" indent="-171450">
                        <a:buFont typeface="Arial" panose="020B0604020202020204" pitchFamily="34" charset="0"/>
                        <a:buChar char="•"/>
                      </a:pPr>
                      <a:r>
                        <a:rPr lang="en-GB" sz="1400" b="1" dirty="0">
                          <a:solidFill>
                            <a:schemeClr val="tx1"/>
                          </a:solidFill>
                        </a:rPr>
                        <a:t>Flexible and reliable service</a:t>
                      </a:r>
                      <a:endParaRPr lang="en-US" sz="1400" b="1" dirty="0">
                        <a:solidFill>
                          <a:schemeClr val="tx1"/>
                        </a:solidFill>
                      </a:endParaRPr>
                    </a:p>
                  </a:txBody>
                  <a:tcPr>
                    <a:solidFill>
                      <a:schemeClr val="accent2">
                        <a:lumMod val="60000"/>
                        <a:lumOff val="40000"/>
                      </a:schemeClr>
                    </a:solidFill>
                  </a:tcPr>
                </a:tc>
                <a:extLst>
                  <a:ext uri="{0D108BD9-81ED-4DB2-BD59-A6C34878D82A}">
                    <a16:rowId xmlns:a16="http://schemas.microsoft.com/office/drawing/2014/main" val="454885995"/>
                  </a:ext>
                </a:extLst>
              </a:tr>
              <a:tr h="8499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u="sng">
                          <a:solidFill>
                            <a:schemeClr val="tx1"/>
                          </a:solidFill>
                        </a:rPr>
                        <a:t>Value and Benefits</a:t>
                      </a:r>
                    </a:p>
                    <a:p>
                      <a:endParaRPr lang="en-US" sz="1400" b="0" dirty="0">
                        <a:solidFill>
                          <a:schemeClr val="tx1"/>
                        </a:solidFill>
                      </a:endParaRPr>
                    </a:p>
                  </a:txBody>
                  <a:tcPr>
                    <a:solidFill>
                      <a:schemeClr val="accent2">
                        <a:lumMod val="60000"/>
                        <a:lumOff val="40000"/>
                      </a:schemeClr>
                    </a:solidFill>
                  </a:tcPr>
                </a:tc>
                <a:tc>
                  <a:txBody>
                    <a:bodyPr/>
                    <a:lstStyle/>
                    <a:p>
                      <a:pPr marL="285750" indent="-285750" algn="just">
                        <a:buFont typeface="Arial" panose="020B0604020202020204" pitchFamily="34" charset="0"/>
                        <a:buChar char="•"/>
                      </a:pPr>
                      <a:r>
                        <a:rPr lang="en-GB" sz="1400" b="1" dirty="0">
                          <a:solidFill>
                            <a:schemeClr val="tx1"/>
                          </a:solidFill>
                        </a:rPr>
                        <a:t>Saves time and reduces stress</a:t>
                      </a:r>
                    </a:p>
                    <a:p>
                      <a:pPr marL="285750" indent="-285750" algn="just">
                        <a:buFont typeface="Arial" panose="020B0604020202020204" pitchFamily="34" charset="0"/>
                        <a:buChar char="•"/>
                      </a:pPr>
                      <a:r>
                        <a:rPr lang="en-GB" sz="1400" b="1" dirty="0">
                          <a:solidFill>
                            <a:schemeClr val="tx1"/>
                          </a:solidFill>
                        </a:rPr>
                        <a:t>Creates a clean, organised, and comfortable home</a:t>
                      </a:r>
                    </a:p>
                    <a:p>
                      <a:endParaRPr lang="en-US" sz="1400" b="0" dirty="0">
                        <a:solidFill>
                          <a:schemeClr val="tx1"/>
                        </a:solidFill>
                      </a:endParaRPr>
                    </a:p>
                  </a:txBody>
                  <a:tcPr>
                    <a:solidFill>
                      <a:schemeClr val="accent2">
                        <a:lumMod val="60000"/>
                        <a:lumOff val="40000"/>
                      </a:schemeClr>
                    </a:solidFill>
                  </a:tcPr>
                </a:tc>
                <a:extLst>
                  <a:ext uri="{0D108BD9-81ED-4DB2-BD59-A6C34878D82A}">
                    <a16:rowId xmlns:a16="http://schemas.microsoft.com/office/drawing/2014/main" val="43342914"/>
                  </a:ext>
                </a:extLst>
              </a:tr>
              <a:tr h="113331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0" u="sng">
                          <a:solidFill>
                            <a:schemeClr val="tx1"/>
                          </a:solidFill>
                        </a:rPr>
                        <a:t>Service</a:t>
                      </a:r>
                    </a:p>
                    <a:p>
                      <a:endParaRPr lang="en-US" sz="1400" b="0" dirty="0">
                        <a:solidFill>
                          <a:schemeClr val="tx1"/>
                        </a:solidFill>
                      </a:endParaRPr>
                    </a:p>
                  </a:txBody>
                  <a:tcPr>
                    <a:solidFill>
                      <a:schemeClr val="accent2">
                        <a:lumMod val="60000"/>
                        <a:lumOff val="40000"/>
                      </a:schemeClr>
                    </a:solidFill>
                  </a:tcPr>
                </a:tc>
                <a:tc>
                  <a:txBody>
                    <a:bodyPr/>
                    <a:lstStyle/>
                    <a:p>
                      <a:pPr marL="285750" lvl="0" indent="-285750" algn="l">
                        <a:buFont typeface="Arial" panose="020B0604020202020204" pitchFamily="34" charset="0"/>
                        <a:buChar char="•"/>
                      </a:pPr>
                      <a:r>
                        <a:rPr lang="en-US" sz="1400" b="1" dirty="0">
                          <a:solidFill>
                            <a:schemeClr val="tx1"/>
                          </a:solidFill>
                        </a:rPr>
                        <a:t>Standard Cleaning - £20/hour</a:t>
                      </a:r>
                    </a:p>
                    <a:p>
                      <a:pPr marL="285750" lvl="0" indent="-285750" algn="l">
                        <a:buFont typeface="Arial" panose="020B0604020202020204" pitchFamily="34" charset="0"/>
                        <a:buChar char="•"/>
                      </a:pPr>
                      <a:r>
                        <a:rPr lang="en-US" sz="1400" b="1" dirty="0">
                          <a:solidFill>
                            <a:schemeClr val="tx1"/>
                          </a:solidFill>
                        </a:rPr>
                        <a:t>Deep Cleaning/£60–£80</a:t>
                      </a:r>
                    </a:p>
                    <a:p>
                      <a:pPr marL="285750" lvl="0" indent="-285750" algn="l">
                        <a:buFont typeface="Arial" panose="020B0604020202020204" pitchFamily="34" charset="0"/>
                        <a:buChar char="•"/>
                      </a:pPr>
                      <a:r>
                        <a:rPr lang="en-US" sz="1400" b="1" dirty="0">
                          <a:solidFill>
                            <a:schemeClr val="tx1"/>
                          </a:solidFill>
                        </a:rPr>
                        <a:t>Weekly Service /£70–£100</a:t>
                      </a:r>
                    </a:p>
                    <a:p>
                      <a:pPr marL="285750" lvl="0" indent="-285750" algn="l">
                        <a:buFont typeface="Arial" panose="020B0604020202020204" pitchFamily="34" charset="0"/>
                        <a:buChar char="•"/>
                      </a:pPr>
                      <a:r>
                        <a:rPr lang="en-US" sz="1400" b="1" dirty="0">
                          <a:solidFill>
                            <a:schemeClr val="tx1"/>
                          </a:solidFill>
                        </a:rPr>
                        <a:t>Home </a:t>
                      </a:r>
                      <a:r>
                        <a:rPr lang="en-US" sz="1400" b="1" dirty="0" err="1">
                          <a:solidFill>
                            <a:schemeClr val="tx1"/>
                          </a:solidFill>
                        </a:rPr>
                        <a:t>Organisation</a:t>
                      </a:r>
                      <a:r>
                        <a:rPr lang="en-US" sz="1400" b="1" dirty="0">
                          <a:solidFill>
                            <a:schemeClr val="tx1"/>
                          </a:solidFill>
                        </a:rPr>
                        <a:t>-£25/hour</a:t>
                      </a:r>
                      <a:endParaRPr lang="en-GB" sz="1400" b="1" dirty="0">
                        <a:solidFill>
                          <a:schemeClr val="tx1"/>
                        </a:solidFill>
                      </a:endParaRPr>
                    </a:p>
                    <a:p>
                      <a:endParaRPr lang="en-US" sz="1400" b="0" dirty="0">
                        <a:solidFill>
                          <a:schemeClr val="tx1"/>
                        </a:solidFill>
                      </a:endParaRPr>
                    </a:p>
                  </a:txBody>
                  <a:tcPr>
                    <a:solidFill>
                      <a:schemeClr val="accent2">
                        <a:lumMod val="60000"/>
                        <a:lumOff val="40000"/>
                      </a:schemeClr>
                    </a:solidFill>
                  </a:tcPr>
                </a:tc>
                <a:extLst>
                  <a:ext uri="{0D108BD9-81ED-4DB2-BD59-A6C34878D82A}">
                    <a16:rowId xmlns:a16="http://schemas.microsoft.com/office/drawing/2014/main" val="820192073"/>
                  </a:ext>
                </a:extLst>
              </a:tr>
            </a:tbl>
          </a:graphicData>
        </a:graphic>
      </p:graphicFrame>
      <p:sp>
        <p:nvSpPr>
          <p:cNvPr id="7" name="TextBox 6">
            <a:extLst>
              <a:ext uri="{FF2B5EF4-FFF2-40B4-BE49-F238E27FC236}">
                <a16:creationId xmlns:a16="http://schemas.microsoft.com/office/drawing/2014/main" id="{D6AE4CF3-4D92-DBC8-923D-C6680AC9BEAB}"/>
              </a:ext>
            </a:extLst>
          </p:cNvPr>
          <p:cNvSpPr txBox="1"/>
          <p:nvPr/>
        </p:nvSpPr>
        <p:spPr>
          <a:xfrm>
            <a:off x="833898" y="91437"/>
            <a:ext cx="10020300" cy="923330"/>
          </a:xfrm>
          <a:prstGeom prst="rect">
            <a:avLst/>
          </a:prstGeom>
          <a:noFill/>
        </p:spPr>
        <p:txBody>
          <a:bodyPr wrap="square" rtlCol="0">
            <a:spAutoFit/>
          </a:bodyPr>
          <a:lstStyle/>
          <a:p>
            <a:r>
              <a:rPr lang="en-GB" sz="3600" dirty="0"/>
              <a:t>MARKETING STRATEGIES</a:t>
            </a:r>
          </a:p>
          <a:p>
            <a:endParaRPr lang="en-US" dirty="0"/>
          </a:p>
        </p:txBody>
      </p:sp>
    </p:spTree>
    <p:extLst>
      <p:ext uri="{BB962C8B-B14F-4D97-AF65-F5344CB8AC3E}">
        <p14:creationId xmlns:p14="http://schemas.microsoft.com/office/powerpoint/2010/main" val="2612853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46CD03-D076-40A3-9AA4-2B7BB288B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 y="0"/>
            <a:ext cx="12192000" cy="6858000"/>
          </a:xfrm>
          <a:prstGeom prst="rect">
            <a:avLst/>
          </a:prstGeom>
          <a:gradFill flip="none" rotWithShape="1">
            <a:gsLst>
              <a:gs pos="30000">
                <a:schemeClr val="bg2">
                  <a:alpha val="75000"/>
                </a:schemeClr>
              </a:gs>
              <a:gs pos="100000">
                <a:schemeClr val="bg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C5A407-B79C-2C6C-1EC3-4E4013DB2318}"/>
              </a:ext>
            </a:extLst>
          </p:cNvPr>
          <p:cNvSpPr>
            <a:spLocks noGrp="1"/>
          </p:cNvSpPr>
          <p:nvPr>
            <p:ph type="title"/>
          </p:nvPr>
        </p:nvSpPr>
        <p:spPr>
          <a:xfrm>
            <a:off x="990600" y="393700"/>
            <a:ext cx="9601200" cy="1485900"/>
          </a:xfrm>
        </p:spPr>
        <p:txBody>
          <a:bodyPr>
            <a:normAutofit/>
          </a:bodyPr>
          <a:lstStyle/>
          <a:p>
            <a:r>
              <a:rPr lang="en-GB" sz="3600" b="1" dirty="0">
                <a:latin typeface="+mn-lt"/>
              </a:rPr>
              <a:t>FUNDING REQUIREMENTS AND ALLOCATION</a:t>
            </a:r>
            <a:br>
              <a:rPr lang="en-GB" sz="3400" b="1" dirty="0"/>
            </a:br>
            <a:endParaRPr lang="en-US" sz="3400" dirty="0"/>
          </a:p>
        </p:txBody>
      </p:sp>
      <p:sp>
        <p:nvSpPr>
          <p:cNvPr id="11" name="Rectangle 10">
            <a:extLst>
              <a:ext uri="{FF2B5EF4-FFF2-40B4-BE49-F238E27FC236}">
                <a16:creationId xmlns:a16="http://schemas.microsoft.com/office/drawing/2014/main" id="{88D28697-83F7-4C09-A9B2-6CAA58855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0478B4C2-BEEE-AD30-FA43-6C0D93341802}"/>
              </a:ext>
            </a:extLst>
          </p:cNvPr>
          <p:cNvSpPr>
            <a:spLocks noGrp="1"/>
          </p:cNvSpPr>
          <p:nvPr>
            <p:ph idx="1"/>
          </p:nvPr>
        </p:nvSpPr>
        <p:spPr>
          <a:xfrm>
            <a:off x="889000" y="1054100"/>
            <a:ext cx="11099800" cy="5689600"/>
          </a:xfrm>
        </p:spPr>
        <p:txBody>
          <a:bodyPr>
            <a:normAutofit fontScale="92500" lnSpcReduction="20000"/>
          </a:bodyPr>
          <a:lstStyle/>
          <a:p>
            <a:pPr marL="0" indent="0">
              <a:buNone/>
            </a:pPr>
            <a:r>
              <a:rPr lang="en-GB" sz="2300" b="1" u="sng" dirty="0"/>
              <a:t>Total funding required</a:t>
            </a:r>
          </a:p>
          <a:p>
            <a:pPr>
              <a:spcBef>
                <a:spcPts val="0"/>
              </a:spcBef>
              <a:spcAft>
                <a:spcPts val="0"/>
              </a:spcAft>
            </a:pPr>
            <a:r>
              <a:rPr lang="en-GB" sz="2100" dirty="0"/>
              <a:t>The business requires a total of £500 to start</a:t>
            </a:r>
          </a:p>
          <a:p>
            <a:pPr>
              <a:spcBef>
                <a:spcPts val="0"/>
              </a:spcBef>
              <a:spcAft>
                <a:spcPts val="0"/>
              </a:spcAft>
            </a:pPr>
            <a:r>
              <a:rPr lang="en-GB" sz="2100" dirty="0"/>
              <a:t>This includes £300 from personal savings and £200 in existing equipment</a:t>
            </a:r>
          </a:p>
          <a:p>
            <a:pPr marL="0" indent="0">
              <a:buNone/>
            </a:pPr>
            <a:r>
              <a:rPr lang="en-GB" sz="2300" b="1" u="sng" dirty="0"/>
              <a:t>Breakdown the allocation of funds</a:t>
            </a:r>
          </a:p>
          <a:p>
            <a:pPr marL="0" indent="0">
              <a:buNone/>
            </a:pPr>
            <a:r>
              <a:rPr lang="en-GB" sz="2100" b="1" dirty="0"/>
              <a:t>Startup Costs</a:t>
            </a:r>
            <a:r>
              <a:rPr lang="en-GB" sz="2100" dirty="0"/>
              <a:t>: </a:t>
            </a:r>
          </a:p>
          <a:p>
            <a:pPr>
              <a:spcBef>
                <a:spcPts val="0"/>
              </a:spcBef>
              <a:spcAft>
                <a:spcPts val="0"/>
              </a:spcAft>
              <a:buFont typeface="Courier New" panose="02070309020205020404" pitchFamily="49" charset="0"/>
              <a:buChar char="o"/>
            </a:pPr>
            <a:r>
              <a:rPr lang="en-GB" sz="2100" dirty="0"/>
              <a:t>Cleaning materials and basic equipment</a:t>
            </a:r>
          </a:p>
          <a:p>
            <a:pPr marL="0" indent="0">
              <a:buNone/>
            </a:pPr>
            <a:r>
              <a:rPr lang="en-GB" sz="2100" b="1" i="0" dirty="0"/>
              <a:t>Fixed costs:</a:t>
            </a:r>
          </a:p>
          <a:p>
            <a:pPr>
              <a:spcBef>
                <a:spcPts val="0"/>
              </a:spcBef>
              <a:spcAft>
                <a:spcPts val="0"/>
              </a:spcAft>
              <a:buFont typeface="Courier New" panose="02070309020205020404" pitchFamily="49" charset="0"/>
              <a:buChar char="o"/>
            </a:pPr>
            <a:r>
              <a:rPr lang="en-GB" sz="2100" i="0" dirty="0"/>
              <a:t>Transport </a:t>
            </a:r>
          </a:p>
          <a:p>
            <a:pPr>
              <a:spcBef>
                <a:spcPts val="0"/>
              </a:spcBef>
              <a:spcAft>
                <a:spcPts val="0"/>
              </a:spcAft>
              <a:buFont typeface="Courier New" panose="02070309020205020404" pitchFamily="49" charset="0"/>
              <a:buChar char="o"/>
            </a:pPr>
            <a:r>
              <a:rPr lang="en-GB" sz="2100" i="0" dirty="0"/>
              <a:t>Mobile phone and communication expenses</a:t>
            </a:r>
          </a:p>
          <a:p>
            <a:pPr marL="0" indent="0">
              <a:buNone/>
            </a:pPr>
            <a:r>
              <a:rPr lang="en-GB" sz="2100" b="1" i="0" dirty="0"/>
              <a:t>Variable costs:</a:t>
            </a:r>
          </a:p>
          <a:p>
            <a:pPr marL="0">
              <a:spcBef>
                <a:spcPts val="0"/>
              </a:spcBef>
              <a:spcAft>
                <a:spcPts val="0"/>
              </a:spcAft>
              <a:buFont typeface="Courier New" panose="02070309020205020404" pitchFamily="49" charset="0"/>
              <a:buChar char="o"/>
            </a:pPr>
            <a:r>
              <a:rPr lang="en-GB" sz="2100" i="0" dirty="0"/>
              <a:t>Cleaning supplies</a:t>
            </a:r>
          </a:p>
          <a:p>
            <a:pPr marL="0">
              <a:spcBef>
                <a:spcPts val="0"/>
              </a:spcBef>
              <a:spcAft>
                <a:spcPts val="0"/>
              </a:spcAft>
              <a:buFont typeface="Courier New" panose="02070309020205020404" pitchFamily="49" charset="0"/>
              <a:buChar char="o"/>
            </a:pPr>
            <a:r>
              <a:rPr lang="en-GB" sz="2100" i="0" dirty="0"/>
              <a:t>Occasional support staff as the business grows</a:t>
            </a:r>
          </a:p>
          <a:p>
            <a:pPr marL="0" indent="0">
              <a:spcBef>
                <a:spcPts val="0"/>
              </a:spcBef>
              <a:spcAft>
                <a:spcPts val="0"/>
              </a:spcAft>
              <a:buNone/>
            </a:pPr>
            <a:endParaRPr lang="en-GB" sz="2100" dirty="0"/>
          </a:p>
          <a:p>
            <a:pPr marL="0" indent="0">
              <a:buNone/>
            </a:pPr>
            <a:r>
              <a:rPr lang="en-GB" sz="2300" b="1" u="sng" dirty="0"/>
              <a:t>Provide a monthly financial forecast </a:t>
            </a:r>
          </a:p>
          <a:p>
            <a:pPr marL="0" indent="0">
              <a:spcBef>
                <a:spcPts val="0"/>
              </a:spcBef>
              <a:spcAft>
                <a:spcPts val="0"/>
              </a:spcAft>
              <a:buNone/>
            </a:pPr>
            <a:r>
              <a:rPr lang="en-GB" sz="2100" dirty="0"/>
              <a:t>The business will start small and grow gradually , expected income is between £2,000 and £4,000 per month.</a:t>
            </a:r>
          </a:p>
          <a:p>
            <a:pPr marL="0" indent="0">
              <a:spcBef>
                <a:spcPts val="0"/>
              </a:spcBef>
              <a:spcAft>
                <a:spcPts val="0"/>
              </a:spcAft>
              <a:buNone/>
            </a:pPr>
            <a:r>
              <a:rPr lang="en-GB" sz="2100" dirty="0"/>
              <a:t>Income will increase as I get more clients</a:t>
            </a:r>
          </a:p>
          <a:p>
            <a:pPr marL="0" indent="0">
              <a:buNone/>
            </a:pPr>
            <a:r>
              <a:rPr lang="en-GB" sz="2300" b="1" u="sng" dirty="0"/>
              <a:t>Include your break-even analysis</a:t>
            </a:r>
          </a:p>
          <a:p>
            <a:pPr marL="0" indent="0">
              <a:spcBef>
                <a:spcPts val="0"/>
              </a:spcBef>
              <a:spcAft>
                <a:spcPts val="0"/>
              </a:spcAft>
              <a:buNone/>
            </a:pPr>
            <a:r>
              <a:rPr lang="en-GB" sz="2100" dirty="0"/>
              <a:t>The business is expected to break even in the first month. This means all costs are covered, and the business will generate profit from the first month.</a:t>
            </a:r>
          </a:p>
          <a:p>
            <a:pPr marL="0" indent="0">
              <a:spcBef>
                <a:spcPts val="0"/>
              </a:spcBef>
              <a:spcAft>
                <a:spcPts val="0"/>
              </a:spcAft>
              <a:buNone/>
            </a:pPr>
            <a:r>
              <a:rPr lang="en-GB" sz="2100" dirty="0"/>
              <a:t>This is possible because the business has low startup costs and high demand.</a:t>
            </a:r>
          </a:p>
          <a:p>
            <a:pPr>
              <a:spcBef>
                <a:spcPts val="0"/>
              </a:spcBef>
              <a:spcAft>
                <a:spcPts val="0"/>
              </a:spcAft>
            </a:pPr>
            <a:endParaRPr lang="en-GB" sz="2100" dirty="0"/>
          </a:p>
          <a:p>
            <a:endParaRPr lang="en-US" sz="700" dirty="0"/>
          </a:p>
        </p:txBody>
      </p:sp>
    </p:spTree>
    <p:extLst>
      <p:ext uri="{BB962C8B-B14F-4D97-AF65-F5344CB8AC3E}">
        <p14:creationId xmlns:p14="http://schemas.microsoft.com/office/powerpoint/2010/main" val="2165629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4294490354"/>
              </p:ext>
            </p:extLst>
          </p:nvPr>
        </p:nvGraphicFramePr>
        <p:xfrm>
          <a:off x="1068400" y="1381890"/>
          <a:ext cx="10241279" cy="4598814"/>
        </p:xfrm>
        <a:graphic>
          <a:graphicData uri="http://schemas.openxmlformats.org/drawingml/2006/table">
            <a:tbl>
              <a:tblPr/>
              <a:tblGrid>
                <a:gridCol w="2010081">
                  <a:extLst>
                    <a:ext uri="{9D8B030D-6E8A-4147-A177-3AD203B41FA5}">
                      <a16:colId xmlns:a16="http://schemas.microsoft.com/office/drawing/2014/main" val="2231490072"/>
                    </a:ext>
                  </a:extLst>
                </a:gridCol>
                <a:gridCol w="1372526">
                  <a:extLst>
                    <a:ext uri="{9D8B030D-6E8A-4147-A177-3AD203B41FA5}">
                      <a16:colId xmlns:a16="http://schemas.microsoft.com/office/drawing/2014/main" val="188148330"/>
                    </a:ext>
                  </a:extLst>
                </a:gridCol>
                <a:gridCol w="1372526">
                  <a:extLst>
                    <a:ext uri="{9D8B030D-6E8A-4147-A177-3AD203B41FA5}">
                      <a16:colId xmlns:a16="http://schemas.microsoft.com/office/drawing/2014/main" val="2562362153"/>
                    </a:ext>
                  </a:extLst>
                </a:gridCol>
                <a:gridCol w="1372526">
                  <a:extLst>
                    <a:ext uri="{9D8B030D-6E8A-4147-A177-3AD203B41FA5}">
                      <a16:colId xmlns:a16="http://schemas.microsoft.com/office/drawing/2014/main" val="2352855495"/>
                    </a:ext>
                  </a:extLst>
                </a:gridCol>
                <a:gridCol w="1370547">
                  <a:extLst>
                    <a:ext uri="{9D8B030D-6E8A-4147-A177-3AD203B41FA5}">
                      <a16:colId xmlns:a16="http://schemas.microsoft.com/office/drawing/2014/main" val="1421131222"/>
                    </a:ext>
                  </a:extLst>
                </a:gridCol>
                <a:gridCol w="1370547">
                  <a:extLst>
                    <a:ext uri="{9D8B030D-6E8A-4147-A177-3AD203B41FA5}">
                      <a16:colId xmlns:a16="http://schemas.microsoft.com/office/drawing/2014/main" val="1789028460"/>
                    </a:ext>
                  </a:extLst>
                </a:gridCol>
                <a:gridCol w="1372526">
                  <a:extLst>
                    <a:ext uri="{9D8B030D-6E8A-4147-A177-3AD203B41FA5}">
                      <a16:colId xmlns:a16="http://schemas.microsoft.com/office/drawing/2014/main" val="2007591605"/>
                    </a:ext>
                  </a:extLst>
                </a:gridCol>
              </a:tblGrid>
              <a:tr h="485445">
                <a:tc>
                  <a:txBody>
                    <a:bodyPr/>
                    <a:lstStyle/>
                    <a:p>
                      <a:pPr algn="l" fontAlgn="b">
                        <a:spcBef>
                          <a:spcPts val="0"/>
                        </a:spcBef>
                        <a:spcAft>
                          <a:spcPts val="0"/>
                        </a:spcAft>
                      </a:pPr>
                      <a:endParaRPr lang="en-GB" sz="2300" b="0" i="0" u="none" strike="noStrike">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May</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1433545">
                <a:tc>
                  <a:txBody>
                    <a:bodyPr/>
                    <a:lstStyle/>
                    <a:p>
                      <a:pPr algn="l" fontAlgn="b">
                        <a:spcBef>
                          <a:spcPts val="0"/>
                        </a:spcBef>
                        <a:spcAft>
                          <a:spcPts val="0"/>
                        </a:spcAft>
                      </a:pPr>
                      <a:r>
                        <a:rPr lang="en-GB" sz="3300" b="1" i="0" u="none" strike="noStrike" dirty="0">
                          <a:solidFill>
                            <a:srgbClr val="000000"/>
                          </a:solidFill>
                          <a:effectLst/>
                          <a:highlight>
                            <a:srgbClr val="CAEDFB"/>
                          </a:highlight>
                          <a:latin typeface="Aptos Narrow" panose="020B0004020202020204" pitchFamily="34" charset="0"/>
                        </a:rPr>
                        <a:t>Estimated Fixed Costs</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£80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£90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£100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£110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£120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£130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959495">
                <a:tc>
                  <a:txBody>
                    <a:bodyPr/>
                    <a:lstStyle/>
                    <a:p>
                      <a:pPr algn="l" fontAlgn="b">
                        <a:spcBef>
                          <a:spcPts val="0"/>
                        </a:spcBef>
                        <a:spcAft>
                          <a:spcPts val="0"/>
                        </a:spcAft>
                      </a:pPr>
                      <a:r>
                        <a:rPr lang="en-GB" sz="3300" b="1" i="0" u="none" strike="noStrike">
                          <a:solidFill>
                            <a:srgbClr val="000000"/>
                          </a:solidFill>
                          <a:effectLst/>
                          <a:highlight>
                            <a:srgbClr val="FBE2D5"/>
                          </a:highlight>
                          <a:latin typeface="Aptos Narrow" panose="020B0004020202020204" pitchFamily="34" charset="0"/>
                        </a:rPr>
                        <a:t>Variable cost</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£80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£80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£80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£120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£160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£180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485445">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£160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£140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£180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£230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£280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£310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485445">
                <a:tc>
                  <a:txBody>
                    <a:bodyPr/>
                    <a:lstStyle/>
                    <a:p>
                      <a:pPr algn="l" fontAlgn="b">
                        <a:spcBef>
                          <a:spcPts val="0"/>
                        </a:spcBef>
                        <a:spcAft>
                          <a:spcPts val="0"/>
                        </a:spcAft>
                      </a:pPr>
                      <a:r>
                        <a:rPr lang="en-GB" sz="3300" b="0" i="0" u="none" strike="noStrike">
                          <a:solidFill>
                            <a:srgbClr val="000000"/>
                          </a:solidFill>
                          <a:effectLst/>
                          <a:latin typeface="Aptos Narrow" panose="020B0004020202020204" pitchFamily="34" charset="0"/>
                        </a:rPr>
                        <a:t>Revenue</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£1,000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£2,200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£2,400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£2,600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£2,600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485445">
                <a:tc>
                  <a:txBody>
                    <a:bodyPr/>
                    <a:lstStyle/>
                    <a:p>
                      <a:pPr algn="l" fontAlgn="b">
                        <a:spcBef>
                          <a:spcPts val="0"/>
                        </a:spcBef>
                        <a:spcAft>
                          <a:spcPts val="0"/>
                        </a:spcAft>
                      </a:pPr>
                      <a:r>
                        <a:rPr lang="en-GB" sz="3300" b="1" i="0" u="none" strike="noStrike">
                          <a:solidFill>
                            <a:srgbClr val="000000"/>
                          </a:solidFill>
                          <a:effectLst/>
                          <a:highlight>
                            <a:srgbClr val="FFFF00"/>
                          </a:highlight>
                          <a:latin typeface="Aptos Narrow" panose="020B0004020202020204" pitchFamily="34" charset="0"/>
                        </a:rPr>
                        <a:t>Profit/loss</a:t>
                      </a:r>
                      <a:endParaRPr lang="en-GB" sz="2300" b="0" i="0" u="none" strike="noStrike">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£840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£1,860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£2,050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£2,200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£2,350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£2,320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965199" y="5988132"/>
            <a:ext cx="10241280" cy="523220"/>
          </a:xfrm>
          <a:prstGeom prst="rect">
            <a:avLst/>
          </a:prstGeom>
          <a:noFill/>
        </p:spPr>
        <p:txBody>
          <a:bodyPr wrap="square" rtlCol="0">
            <a:spAutoFit/>
          </a:bodyPr>
          <a:lstStyle/>
          <a:p>
            <a:r>
              <a:rPr lang="en-GB" sz="2800" b="1" i="0" u="none" strike="noStrike" dirty="0">
                <a:solidFill>
                  <a:srgbClr val="000000"/>
                </a:solidFill>
                <a:effectLst/>
                <a:latin typeface="Aptos Narrow" panose="020B0004020202020204" pitchFamily="34" charset="0"/>
              </a:rPr>
              <a:t>Investment capital needed = £500</a:t>
            </a:r>
            <a:r>
              <a:rPr lang="en-GB" sz="2800" dirty="0"/>
              <a:t>                         </a:t>
            </a:r>
            <a:endParaRPr lang="en-GB" sz="1200" dirty="0"/>
          </a:p>
        </p:txBody>
      </p:sp>
      <p:sp>
        <p:nvSpPr>
          <p:cNvPr id="2" name="TextBox 1">
            <a:extLst>
              <a:ext uri="{FF2B5EF4-FFF2-40B4-BE49-F238E27FC236}">
                <a16:creationId xmlns:a16="http://schemas.microsoft.com/office/drawing/2014/main" id="{5096F333-4F22-EEC4-C5EE-12B846D9E0D1}"/>
              </a:ext>
            </a:extLst>
          </p:cNvPr>
          <p:cNvSpPr txBox="1"/>
          <p:nvPr/>
        </p:nvSpPr>
        <p:spPr>
          <a:xfrm>
            <a:off x="965199" y="174133"/>
            <a:ext cx="10947401" cy="1200329"/>
          </a:xfrm>
          <a:prstGeom prst="rect">
            <a:avLst/>
          </a:prstGeom>
          <a:noFill/>
        </p:spPr>
        <p:txBody>
          <a:bodyPr wrap="square" rtlCol="0">
            <a:spAutoFit/>
          </a:bodyPr>
          <a:lstStyle/>
          <a:p>
            <a:r>
              <a:rPr lang="en-GB" sz="3600" b="1" dirty="0"/>
              <a:t>FINANCIAL FORECAST AND BREAK-EVEN ANALYSIS (First 6 Months)</a:t>
            </a:r>
            <a:endParaRPr lang="en-US" dirty="0"/>
          </a:p>
        </p:txBody>
      </p:sp>
    </p:spTree>
    <p:extLst>
      <p:ext uri="{BB962C8B-B14F-4D97-AF65-F5344CB8AC3E}">
        <p14:creationId xmlns:p14="http://schemas.microsoft.com/office/powerpoint/2010/main" val="330153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pic>
        <p:nvPicPr>
          <p:cNvPr id="5" name="Picture 4" descr="Bright modern kitchen">
            <a:extLst>
              <a:ext uri="{FF2B5EF4-FFF2-40B4-BE49-F238E27FC236}">
                <a16:creationId xmlns:a16="http://schemas.microsoft.com/office/drawing/2014/main" id="{6792E72A-D975-694C-2E0E-AF4074F19383}"/>
              </a:ext>
            </a:extLst>
          </p:cNvPr>
          <p:cNvPicPr>
            <a:picLocks noChangeAspect="1"/>
          </p:cNvPicPr>
          <p:nvPr/>
        </p:nvPicPr>
        <p:blipFill>
          <a:blip r:embed="rId2"/>
          <a:srcRect t="15714"/>
          <a:stretch>
            <a:fillRect/>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US"/>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US"/>
          </a:p>
        </p:txBody>
      </p:sp>
      <p:sp>
        <p:nvSpPr>
          <p:cNvPr id="2" name="Title 1">
            <a:extLst>
              <a:ext uri="{FF2B5EF4-FFF2-40B4-BE49-F238E27FC236}">
                <a16:creationId xmlns:a16="http://schemas.microsoft.com/office/drawing/2014/main" id="{DAA08D31-A0A3-3381-2B1C-CFCA602C34E6}"/>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THANK YOU</a:t>
            </a:r>
            <a:endParaRPr lang="en-US" sz="7200" cap="all" dirty="0">
              <a:solidFill>
                <a:schemeClr val="bg2"/>
              </a:solidFill>
            </a:endParaRPr>
          </a:p>
        </p:txBody>
      </p:sp>
      <p:pic>
        <p:nvPicPr>
          <p:cNvPr id="4" name="Picture 3" descr="A logo for a cleaning company&#10;&#10;AI-generated content may be incorrect.">
            <a:extLst>
              <a:ext uri="{FF2B5EF4-FFF2-40B4-BE49-F238E27FC236}">
                <a16:creationId xmlns:a16="http://schemas.microsoft.com/office/drawing/2014/main" id="{CD3E7A44-781A-B2B4-AE5A-0D1F572507B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90796" y="3886680"/>
            <a:ext cx="1838325" cy="1710690"/>
          </a:xfrm>
          <a:prstGeom prst="rect">
            <a:avLst/>
          </a:prstGeom>
        </p:spPr>
      </p:pic>
    </p:spTree>
    <p:extLst>
      <p:ext uri="{BB962C8B-B14F-4D97-AF65-F5344CB8AC3E}">
        <p14:creationId xmlns:p14="http://schemas.microsoft.com/office/powerpoint/2010/main" val="97870745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944</TotalTime>
  <Words>1222</Words>
  <Application>Microsoft Macintosh PowerPoint</Application>
  <PresentationFormat>Widescreen</PresentationFormat>
  <Paragraphs>179</Paragraphs>
  <Slides>10</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Aptos</vt:lpstr>
      <vt:lpstr>Aptos Narrow</vt:lpstr>
      <vt:lpstr>Arial</vt:lpstr>
      <vt:lpstr>Calibri</vt:lpstr>
      <vt:lpstr>Courier New</vt:lpstr>
      <vt:lpstr>Franklin Gothic Book</vt:lpstr>
      <vt:lpstr>Söhne</vt:lpstr>
      <vt:lpstr>Crop</vt:lpstr>
      <vt:lpstr>Business plan </vt:lpstr>
      <vt:lpstr>PowerPoint Presentation</vt:lpstr>
      <vt:lpstr>PowerPoint Presentation</vt:lpstr>
      <vt:lpstr>PowerPoint Presentation</vt:lpstr>
      <vt:lpstr>PowerPoint Presentation</vt:lpstr>
      <vt:lpstr>PowerPoint Presentation</vt:lpstr>
      <vt:lpstr>PowerPoint Presentation</vt:lpstr>
      <vt:lpstr>FUNDING REQUIREMENTS AND ALLOCATION </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Valdice Cristina Albuquerque Sousa (2435221)</cp:lastModifiedBy>
  <cp:revision>96</cp:revision>
  <dcterms:created xsi:type="dcterms:W3CDTF">2023-07-31T07:37:43Z</dcterms:created>
  <dcterms:modified xsi:type="dcterms:W3CDTF">2026-04-13T08:14:04Z</dcterms:modified>
</cp:coreProperties>
</file>