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jxrojUpUBOg4T/wWEWw6xiFOr5U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726" y="7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notesMaster" Target="notesMasters/notesMaster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327905592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26250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 name="Google Shape;5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Good morning, everyone. My name is Elvis, and today I will be presenting my work on the subject of the mental health crisis of the hospitality industry, but in the context of my placement at Novotel Sheffield. This presentation is a brief summary of the key strengths, the findings, and the recommendations of my 2,500-word research paper. I will begin with the reasons why mental health has become an acute issue among hotels and then the theoretical background, the design of the research, the results of the analysis and the recommendations of the industry. I would like to highlight how my goals can be attained through leadership, culture, and wellbeing as an organised support that may be required to improve the staff welfare and quality of the guest service.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Mental health has already been regarded as a topmost working concern in the hospitality sector. Employees also experience continuous presence of visitors, emotional and abnormal shifts, the majority of which are not sufficiently covered by rest and psychological support (Mensah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My internship at Novotel Sheffield gave me an eye-opener into how stress and emotional burnout can affect the service delivery. This is not a mere personal issue alone, but a basic structural issue of management practice and culture in the industry. A remedy for these factors in regards to organisational restructuring is essential to both the interests of the employees and the sustainability of the business in the long run (Facilitate, 2022).</a:t>
            </a: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602467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Novotel Sheffield's buildings were actually an ideal setting where the realities of day-to-day operation could be witnessed. The welcoming culture in the hotel promotes teamwork, though some of the stress sources, such as work overload and the complete absence of autonomy, follow this profession in housekeeping (Cooper and Hall, 2019). The informal peer support is characterised as a normal aspect among the employees as opposed to formal avenues of support provided by the employers. As a part of my placement, I noticed that the priority of safety and cleanliness is high, but there is no mental health awareness. It is indicative of greater tendencies within the hospitality industry where wellbeing has been brought up as a rhetorical priority without a real-life allocation of money.</a:t>
            </a:r>
            <a:endParaRPr/>
          </a:p>
        </p:txBody>
      </p:sp>
    </p:spTree>
    <p:extLst>
      <p:ext uri="{BB962C8B-B14F-4D97-AF65-F5344CB8AC3E}">
        <p14:creationId xmlns:p14="http://schemas.microsoft.com/office/powerpoint/2010/main" val="1239754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3" name="Google Shape;7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emotional labour explains the pressure of professional appearance despite the stress of any kind. Karasek model illustrates the growing tension in the event that the decision-making autonomy is low, which is particular to housekeeping (Gameiro, Chambel and Carvalho, 2019). The Maslach and Leiter burnout model emphasises emotional exhaustion that is bound to be occasioned by a prolonged exposure to such strains. Implementation of the said theories in the operations of Novotel Sheffield helped me to explore how the structure, leadership approach, and communication in the workplace would influence the psychological health of workers and the performance of such workers and service providers.</a:t>
            </a:r>
            <a:endParaRPr/>
          </a:p>
        </p:txBody>
      </p:sp>
    </p:spTree>
    <p:extLst>
      <p:ext uri="{BB962C8B-B14F-4D97-AF65-F5344CB8AC3E}">
        <p14:creationId xmlns:p14="http://schemas.microsoft.com/office/powerpoint/2010/main" val="317290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Ford and Sturman's (2020) research proves that the level of stress among the staff of the hotel is higher in comparison to the services of the similar sphere. McKinsey (2023) discovered that understanding and communicative leadership is directly connected with reduced staff turnover. Stigma is, however, a covering issue; a number of workers would be obsessed with the notion that opening up about mental conditions may hurt their career or even employment. This culture of silence is the bane of wellbeing activities. The results explain why psychologically safe environments should be established urgently and promote open conversations and encourage backlash at all organisational levels.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526251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 used a qualitative and interpretive approach to testing the outcomes relating the lived placement experience to the academic theory. PESTEL assisted in analysing the external factors, which are political, economical and social pressures, whereas SWOT analysed the internal forces and weaknesses of Novotel. The mix was positive in terms of the cataclysm of macro-environmental factors and finer-grained managerial executions. All observations in the workplace were anonymised to ensure a feeling of ethical integrity. Such an approach is consistent with the requirements of academic reflective research and provides credible and practice-orientated results applicable in the hospitality field.</a:t>
            </a:r>
            <a:endParaRPr/>
          </a:p>
        </p:txBody>
      </p:sp>
    </p:spTree>
    <p:extLst>
      <p:ext uri="{BB962C8B-B14F-4D97-AF65-F5344CB8AC3E}">
        <p14:creationId xmlns:p14="http://schemas.microsoft.com/office/powerpoint/2010/main" val="3226030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PESTEL analysis has shown the influence of the external forces on the workplace stress. The laws safeguard the security of the body and seldom concern the well-being of people (Health and Safety Executive, 2024). With less staff to perform more jobs since the impact of economic pressures occurred in the post-COVID-19 times, employees experience fatigue and absenteeism. Employees and guests are now socially demanding that the company should ensure responsible wellbeing management in its nurturing of corporate ethics. Novotel is under the pressure of a trade-off between profit recovery and care of employees. To deal with these aspects, it is important to incorporate a mental-health strategy in the operation plan of the hotel.</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67521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Novotel Sheffield has a great internal atmosphere that is based on a friendly and multicultural climate that stimulates team spirit naturally (Novotel Sheffield , 2019). But the weakness of this strength is reflected in the non-formalised mental-health policies. There are openings for articulated employee assistance programmes and wellbeing coaching for supervisors. When these gaps continue to exist, the hotel is at risk of high turnover rates and poor guest satisfaction due to fatigue of the staff. There should be a strategic transition from informal support to institutionalised wellbeing practice to maintain employee and business performance.</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502751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can be seen that progress towards wellbeing management is being realised in the industry. Other international chains and Accor have increased their awareness and digital wellness tools. However, as observed by</a:t>
            </a:r>
            <a:r>
              <a:rPr lang="en-GB" sz="1200" i="1">
                <a:solidFill>
                  <a:schemeClr val="dk1"/>
                </a:solidFill>
                <a:latin typeface="Times New Roman"/>
                <a:ea typeface="Times New Roman"/>
                <a:cs typeface="Times New Roman"/>
                <a:sym typeface="Times New Roman"/>
              </a:rPr>
              <a:t> Nuno et al </a:t>
            </a:r>
            <a:r>
              <a:rPr lang="en-GB" sz="1200">
                <a:solidFill>
                  <a:schemeClr val="dk1"/>
                </a:solidFill>
                <a:latin typeface="Times New Roman"/>
                <a:ea typeface="Times New Roman"/>
                <a:cs typeface="Times New Roman"/>
                <a:sym typeface="Times New Roman"/>
              </a:rPr>
              <a:t>. (2025), there are a lot of schemes that lack regular on-site implementation despite remaining symbolic. Middle-management ownership and embodiment in the day-to-day operations is the way to truly be successful. This would involve training supervisors on ways to identify signs of stress and investing in post-training support instead of regarding wellbeing as a one-off campaign.</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113847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Although big brands establish corporate values, there are still loopholes in implementation at the property level, particularly in mid-scale franchises, i.e., Novotel Sheffield. Peer support groups are naturally emerging and are not attained through any formal training or evaluation. Chang (2024) demonstrates fewer turnover rates and higher guest ratings in hotels where KPIs of wellbeing are implemented in the performance reviews. The future direction thus should unite corporate policy with action on the ground, which is real and quantifiable, with leadership being accountable.</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19817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mental health is no marginal concept but a fundamental approach to measuring operational success. As the example of Novotel Sheffield shows, the supportive culture cannot do it without the formal structures. Integrating the men's wellbeing into leadership and HR strategies is critical in retaining the staff and the guests (Maluegha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2024). Service excellence will automatically be attained when employees are made to feel valued and heard. The next step of hospitality will keep focusing on transforming the feelings of empathy and awareness into action.</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794227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last recommendations that I will make deal with actionable change. First, promote the use of EAPs to provide professional assistance in a confidential way. Second, train managers and supervisors in emotional intelligence to identify and deal with signs of stress at the onset. Third, make wellbeing audits a part of the institution to keep the findings accountable in relation to performance measures. Such measures would reinstate employee commitment levels, lower the turnover rate, and improve the visibility of the Novotel company on responsible treatment of its employees. Lastly, the baseline of a good and successful hospitality operation is a healthy workforce, both mentally.</a:t>
            </a:r>
            <a:endParaRPr/>
          </a:p>
        </p:txBody>
      </p:sp>
    </p:spTree>
    <p:extLst>
      <p:ext uri="{BB962C8B-B14F-4D97-AF65-F5344CB8AC3E}">
        <p14:creationId xmlns:p14="http://schemas.microsoft.com/office/powerpoint/2010/main" val="336081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356521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2" name="Google Shape;14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504777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2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2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mckinsey.com/capabilities/mckinsey-digital/our-insights/employee-experience-still-matters-talent-retention-at-gccs" TargetMode="External"/><Relationship Id="rId3" Type="http://schemas.openxmlformats.org/officeDocument/2006/relationships/hyperlink" Target="https://www.researchgate.net/publication/380092454_The_Impact_of_Employees" TargetMode="External"/><Relationship Id="rId7" Type="http://schemas.openxmlformats.org/officeDocument/2006/relationships/hyperlink" Target="https://advancesinresearch.id/index.php/AJEB/article/view/18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hse.gov.uk/legislation/hswa.htm" TargetMode="External"/><Relationship Id="rId11" Type="http://schemas.openxmlformats.org/officeDocument/2006/relationships/hyperlink" Target="https://www.sciencedirect.com/science/article/pii/S2352485524006157" TargetMode="External"/><Relationship Id="rId5" Type="http://schemas.openxmlformats.org/officeDocument/2006/relationships/hyperlink" Target="https://res.mdpi.com/ijerph/ijerph-17-08871/article_deploy/ijerph-17-08871.pdf" TargetMode="External"/><Relationship Id="rId10" Type="http://schemas.openxmlformats.org/officeDocument/2006/relationships/hyperlink" Target="https://www.h-rez.com/aboutus.html?gad_source=1&amp;gad_campaignid=13077227725&amp;gbraid=0AAAAADu5n2QqNpmukovHNcJdnrmRem7te&amp;gclid=Cj0KCQjw9JLHBhC-ARIsAK4PhcoTn6FDp60ZNsZWrWaKXW4c3vBEVmhHFqBmwTpmjVb8VjY3RQ8sl9QaAlriEALw_wcB" TargetMode="External"/><Relationship Id="rId4" Type="http://schemas.openxmlformats.org/officeDocument/2006/relationships/hyperlink" Target="https://www.facilitatemagazine.com/content/news/2022/08/03/hospitality-most-stressful-industry" TargetMode="External"/><Relationship Id="rId9" Type="http://schemas.openxmlformats.org/officeDocument/2006/relationships/hyperlink" Target="https://www.academia.edu/download/106202066/10963758.2020.172676920231004-1-wuw3fa.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
          <p:cNvPicPr preferRelativeResize="0"/>
          <p:nvPr/>
        </p:nvPicPr>
        <p:blipFill rotWithShape="1">
          <a:blip r:embed="rId3">
            <a:alphaModFix/>
          </a:blip>
          <a:srcRect/>
          <a:stretch/>
        </p:blipFill>
        <p:spPr>
          <a:xfrm>
            <a:off x="116975" y="88075"/>
            <a:ext cx="2834575" cy="685800"/>
          </a:xfrm>
          <a:prstGeom prst="rect">
            <a:avLst/>
          </a:prstGeom>
          <a:noFill/>
          <a:ln>
            <a:noFill/>
          </a:ln>
        </p:spPr>
      </p:pic>
      <p:sp>
        <p:nvSpPr>
          <p:cNvPr id="55" name="Google Shape;55;p1"/>
          <p:cNvSpPr txBox="1"/>
          <p:nvPr/>
        </p:nvSpPr>
        <p:spPr>
          <a:xfrm>
            <a:off x="0" y="2160389"/>
            <a:ext cx="4161000" cy="1666556"/>
          </a:xfrm>
          <a:prstGeom prst="rect">
            <a:avLst/>
          </a:prstGeom>
          <a:noFill/>
          <a:ln>
            <a:noFill/>
          </a:ln>
        </p:spPr>
        <p:txBody>
          <a:bodyPr spcFirstLastPara="1" wrap="square" lIns="91425" tIns="91425" rIns="91425" bIns="91425" anchor="ctr" anchorCtr="0">
            <a:noAutofit/>
          </a:bodyPr>
          <a:lstStyle/>
          <a:p>
            <a:pPr marL="0" marR="0" lvl="0" indent="0" algn="ctr" rtl="0">
              <a:lnSpc>
                <a:spcPct val="150000"/>
              </a:lnSpc>
              <a:spcBef>
                <a:spcPts val="1200"/>
              </a:spcBef>
              <a:spcAft>
                <a:spcPts val="0"/>
              </a:spcAft>
              <a:buClr>
                <a:srgbClr val="000000"/>
              </a:buClr>
              <a:buSzPts val="1200"/>
              <a:buFont typeface="Arial"/>
              <a:buNone/>
            </a:pP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Student name</a:t>
            </a:r>
            <a:r>
              <a:rPr lang="en-GB" sz="1200" b="1" i="0" u="none" strike="noStrike" cap="none">
                <a:solidFill>
                  <a:srgbClr val="000000"/>
                </a:solidFill>
                <a:latin typeface="Times New Roman"/>
                <a:ea typeface="Times New Roman"/>
                <a:cs typeface="Times New Roman"/>
                <a:sym typeface="Times New Roman"/>
              </a:rPr>
              <a:t>: </a:t>
            </a:r>
            <a:r>
              <a:rPr lang="es-ES" sz="1200" b="1" i="0" u="none" strike="noStrike" cap="none">
                <a:solidFill>
                  <a:srgbClr val="000000"/>
                </a:solidFill>
                <a:latin typeface="Times New Roman"/>
                <a:ea typeface="Times New Roman"/>
                <a:cs typeface="Times New Roman"/>
                <a:sym typeface="Times New Roman"/>
              </a:rPr>
              <a:t>Tanya Gue Ferreira Amaro </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Student ID </a:t>
            </a:r>
            <a:r>
              <a:rPr lang="en-GB" sz="1200" b="1" i="0" u="none" strike="noStrike" cap="none">
                <a:solidFill>
                  <a:srgbClr val="000000"/>
                </a:solidFill>
                <a:latin typeface="Times New Roman"/>
                <a:ea typeface="Times New Roman"/>
                <a:cs typeface="Times New Roman"/>
                <a:sym typeface="Times New Roman"/>
              </a:rPr>
              <a:t>number:</a:t>
            </a:r>
            <a:r>
              <a:rPr lang="es-ES" sz="1200" b="1" i="0" u="none" strike="noStrike" cap="none">
                <a:solidFill>
                  <a:srgbClr val="000000"/>
                </a:solidFill>
                <a:latin typeface="Times New Roman"/>
                <a:ea typeface="Times New Roman"/>
                <a:cs typeface="Times New Roman"/>
                <a:sym typeface="Times New Roman"/>
              </a:rPr>
              <a:t> 2209539</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Programme: BA International Hotel Management</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Module: Contemporary Themes in the Hotel and Hospitality Sector</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Module code: BMIH6001</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Assignment Title: Assignment One Conference Presentation</a:t>
            </a:r>
            <a:endParaRPr sz="12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1200"/>
              <a:buFont typeface="Arial"/>
              <a:buNone/>
            </a:pPr>
            <a:r>
              <a:rPr lang="en-GB" sz="1200" b="1" i="0" u="none" strike="noStrike" cap="none" dirty="0">
                <a:solidFill>
                  <a:srgbClr val="000000"/>
                </a:solidFill>
                <a:latin typeface="Times New Roman"/>
                <a:ea typeface="Times New Roman"/>
                <a:cs typeface="Times New Roman"/>
                <a:sym typeface="Times New Roman"/>
              </a:rPr>
              <a:t>Word count (or equivalent): 1000</a:t>
            </a:r>
            <a:endParaRPr sz="1400" b="0" i="0" u="none" strike="noStrike" cap="none" dirty="0">
              <a:solidFill>
                <a:srgbClr val="000000"/>
              </a:solidFill>
              <a:latin typeface="Arial"/>
              <a:ea typeface="Arial"/>
              <a:cs typeface="Arial"/>
              <a:sym typeface="Arial"/>
            </a:endParaRPr>
          </a:p>
        </p:txBody>
      </p:sp>
      <p:sp>
        <p:nvSpPr>
          <p:cNvPr id="56" name="Google Shape;56;p1"/>
          <p:cNvSpPr txBox="1"/>
          <p:nvPr/>
        </p:nvSpPr>
        <p:spPr>
          <a:xfrm>
            <a:off x="3719400" y="158125"/>
            <a:ext cx="5424600" cy="12315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1700"/>
              <a:buFont typeface="Arial"/>
              <a:buNone/>
            </a:pPr>
            <a:r>
              <a:rPr lang="en-GB" sz="1700" b="1" i="0" u="none" strike="noStrike" cap="none" dirty="0">
                <a:solidFill>
                  <a:srgbClr val="000000"/>
                </a:solidFill>
                <a:latin typeface="Times New Roman"/>
                <a:ea typeface="Times New Roman"/>
                <a:cs typeface="Times New Roman"/>
                <a:sym typeface="Times New Roman"/>
              </a:rPr>
              <a:t>Addressing the Deepening Mental Health Crisis in the Hospitality Industry: A Case</a:t>
            </a:r>
            <a:endParaRPr sz="17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1700"/>
              <a:buFont typeface="Arial"/>
              <a:buNone/>
            </a:pPr>
            <a:r>
              <a:rPr lang="en-GB" sz="1700" b="1" i="0" u="none" strike="noStrike" cap="none" dirty="0">
                <a:solidFill>
                  <a:srgbClr val="000000"/>
                </a:solidFill>
                <a:latin typeface="Times New Roman"/>
                <a:ea typeface="Times New Roman"/>
                <a:cs typeface="Times New Roman"/>
                <a:sym typeface="Times New Roman"/>
              </a:rPr>
              <a:t>Study of Workplace Wellbeing within </a:t>
            </a:r>
            <a:r>
              <a:rPr lang="en-GB" sz="1700" b="1" i="0" u="none" strike="noStrike" cap="none" dirty="0" err="1">
                <a:solidFill>
                  <a:srgbClr val="000000"/>
                </a:solidFill>
                <a:latin typeface="Times New Roman"/>
                <a:ea typeface="Times New Roman"/>
                <a:cs typeface="Times New Roman"/>
                <a:sym typeface="Times New Roman"/>
              </a:rPr>
              <a:t>Novotel</a:t>
            </a:r>
            <a:r>
              <a:rPr lang="en-GB" sz="1700" b="1" i="0" u="none" strike="noStrike" cap="none" dirty="0">
                <a:solidFill>
                  <a:srgbClr val="000000"/>
                </a:solidFill>
                <a:latin typeface="Times New Roman"/>
                <a:ea typeface="Times New Roman"/>
                <a:cs typeface="Times New Roman"/>
                <a:sym typeface="Times New Roman"/>
              </a:rPr>
              <a:t> Sheffield’s Housekeeping Department</a:t>
            </a:r>
            <a:endParaRPr sz="17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990"/>
              <a:buFont typeface="Arial"/>
              <a:buNone/>
            </a:pPr>
            <a:r>
              <a:rPr lang="en-GB" sz="1879" b="1">
                <a:latin typeface="Times New Roman"/>
                <a:ea typeface="Times New Roman"/>
                <a:cs typeface="Times New Roman"/>
                <a:sym typeface="Times New Roman"/>
              </a:rPr>
              <a:t>Introduction</a:t>
            </a:r>
            <a:endParaRPr sz="1879"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3320" b="1"/>
          </a:p>
        </p:txBody>
      </p:sp>
      <p:sp>
        <p:nvSpPr>
          <p:cNvPr id="62" name="Google Shape;62;p2"/>
          <p:cNvSpPr txBox="1">
            <a:spLocks noGrp="1"/>
          </p:cNvSpPr>
          <p:nvPr>
            <p:ph type="body" idx="1"/>
          </p:nvPr>
        </p:nvSpPr>
        <p:spPr>
          <a:xfrm>
            <a:off x="311700" y="1152475"/>
            <a:ext cx="3622200" cy="34164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Hospitality is one of the highest work-related stresses in the world (Mensah </a:t>
            </a:r>
            <a:r>
              <a:rPr lang="en-GB" sz="1500" i="1">
                <a:solidFill>
                  <a:schemeClr val="dk1"/>
                </a:solidFill>
                <a:latin typeface="Times New Roman"/>
                <a:ea typeface="Times New Roman"/>
                <a:cs typeface="Times New Roman"/>
                <a:sym typeface="Times New Roman"/>
              </a:rPr>
              <a:t>et al.</a:t>
            </a:r>
            <a:r>
              <a:rPr lang="en-GB" sz="1500">
                <a:solidFill>
                  <a:schemeClr val="dk1"/>
                </a:solidFill>
                <a:latin typeface="Times New Roman"/>
                <a:ea typeface="Times New Roman"/>
                <a:cs typeface="Times New Roman"/>
                <a:sym typeface="Times New Roman"/>
              </a:rPr>
              <a:t> 2021).</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Emotional labour, long hours of work, and the needs of the guests increase burnout (Facilitate,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hotel operations are in need of reform, not only in certain countries but also in all of them, and on a systemic level.</a:t>
            </a:r>
            <a:endParaRPr sz="2100">
              <a:solidFill>
                <a:schemeClr val="dk1"/>
              </a:solidFill>
              <a:latin typeface="Times New Roman"/>
              <a:ea typeface="Times New Roman"/>
              <a:cs typeface="Times New Roman"/>
              <a:sym typeface="Times New Roman"/>
            </a:endParaRPr>
          </a:p>
        </p:txBody>
      </p:sp>
      <p:pic>
        <p:nvPicPr>
          <p:cNvPr id="63" name="Google Shape;63;p2"/>
          <p:cNvPicPr preferRelativeResize="0"/>
          <p:nvPr/>
        </p:nvPicPr>
        <p:blipFill rotWithShape="1">
          <a:blip r:embed="rId3">
            <a:alphaModFix/>
          </a:blip>
          <a:srcRect/>
          <a:stretch/>
        </p:blipFill>
        <p:spPr>
          <a:xfrm>
            <a:off x="5378825" y="1516875"/>
            <a:ext cx="3699450" cy="24645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900" b="1">
                <a:latin typeface="Times New Roman"/>
                <a:ea typeface="Times New Roman"/>
                <a:cs typeface="Times New Roman"/>
                <a:sym typeface="Times New Roman"/>
              </a:rPr>
              <a:t>Case Background: Novotel Sheffield</a:t>
            </a:r>
            <a:endParaRPr sz="3500" b="1"/>
          </a:p>
        </p:txBody>
      </p:sp>
      <p:sp>
        <p:nvSpPr>
          <p:cNvPr id="69" name="Google Shape;69;p3"/>
          <p:cNvSpPr txBox="1">
            <a:spLocks noGrp="1"/>
          </p:cNvSpPr>
          <p:nvPr>
            <p:ph type="body" idx="1"/>
          </p:nvPr>
        </p:nvSpPr>
        <p:spPr>
          <a:xfrm>
            <a:off x="164900" y="1152475"/>
            <a:ext cx="3043800" cy="34164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Middle-range Accor brand has a multicultural workforce.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housekeeping company is quite punctual and strict in services (Cooper and Hall, 2019).</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Recommendations on placement: collaboration with minimal welfare provision.</a:t>
            </a:r>
            <a:endParaRPr sz="2100">
              <a:solidFill>
                <a:schemeClr val="dk1"/>
              </a:solidFill>
              <a:latin typeface="Times New Roman"/>
              <a:ea typeface="Times New Roman"/>
              <a:cs typeface="Times New Roman"/>
              <a:sym typeface="Times New Roman"/>
            </a:endParaRPr>
          </a:p>
        </p:txBody>
      </p:sp>
      <p:pic>
        <p:nvPicPr>
          <p:cNvPr id="70" name="Google Shape;70;p3"/>
          <p:cNvPicPr preferRelativeResize="0"/>
          <p:nvPr/>
        </p:nvPicPr>
        <p:blipFill rotWithShape="1">
          <a:blip r:embed="rId3">
            <a:alphaModFix/>
          </a:blip>
          <a:srcRect/>
          <a:stretch/>
        </p:blipFill>
        <p:spPr>
          <a:xfrm>
            <a:off x="5349925" y="1251225"/>
            <a:ext cx="3728374" cy="25423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4"/>
          <p:cNvSpPr txBox="1">
            <a:spLocks noGrp="1"/>
          </p:cNvSpPr>
          <p:nvPr>
            <p:ph type="title"/>
          </p:nvPr>
        </p:nvSpPr>
        <p:spPr>
          <a:xfrm>
            <a:off x="311700" y="171700"/>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GB" sz="1700" b="1">
                <a:latin typeface="Times New Roman"/>
                <a:ea typeface="Times New Roman"/>
                <a:cs typeface="Times New Roman"/>
                <a:sym typeface="Times New Roman"/>
              </a:rPr>
              <a:t>Influential Conjectural Frameworks</a:t>
            </a:r>
            <a:endParaRPr sz="4000" b="1"/>
          </a:p>
        </p:txBody>
      </p:sp>
      <p:sp>
        <p:nvSpPr>
          <p:cNvPr id="76" name="Google Shape;76;p4"/>
          <p:cNvSpPr txBox="1">
            <a:spLocks noGrp="1"/>
          </p:cNvSpPr>
          <p:nvPr>
            <p:ph type="body" idx="1"/>
          </p:nvPr>
        </p:nvSpPr>
        <p:spPr>
          <a:xfrm>
            <a:off x="202175" y="744400"/>
            <a:ext cx="3106200" cy="34164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Emotional Labour Theory: fatigue on each page makes one tired.</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Job Demand Control Model (Karasek, 1979): high demand and low control.</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Maslach Burnout Framework (2016): depersonalisation, less efficacy, exhaustion.</a:t>
            </a:r>
            <a:endParaRPr sz="2200">
              <a:solidFill>
                <a:schemeClr val="dk1"/>
              </a:solidFill>
              <a:latin typeface="Times New Roman"/>
              <a:ea typeface="Times New Roman"/>
              <a:cs typeface="Times New Roman"/>
              <a:sym typeface="Times New Roman"/>
            </a:endParaRPr>
          </a:p>
        </p:txBody>
      </p:sp>
      <p:pic>
        <p:nvPicPr>
          <p:cNvPr id="77" name="Google Shape;77;p4"/>
          <p:cNvPicPr preferRelativeResize="0"/>
          <p:nvPr/>
        </p:nvPicPr>
        <p:blipFill rotWithShape="1">
          <a:blip r:embed="rId3">
            <a:alphaModFix/>
          </a:blip>
          <a:srcRect/>
          <a:stretch/>
        </p:blipFill>
        <p:spPr>
          <a:xfrm>
            <a:off x="5203524" y="1017725"/>
            <a:ext cx="3781201" cy="327413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2000" b="1">
                <a:latin typeface="Times New Roman"/>
                <a:ea typeface="Times New Roman"/>
                <a:cs typeface="Times New Roman"/>
                <a:sym typeface="Times New Roman"/>
              </a:rPr>
              <a:t>Literary Sector Evidence</a:t>
            </a:r>
            <a:endParaRPr sz="3600" b="1"/>
          </a:p>
        </p:txBody>
      </p:sp>
      <p:sp>
        <p:nvSpPr>
          <p:cNvPr id="83" name="Google Shape;83;p5"/>
          <p:cNvSpPr txBox="1">
            <a:spLocks noGrp="1"/>
          </p:cNvSpPr>
          <p:nvPr>
            <p:ph type="body" idx="1"/>
          </p:nvPr>
        </p:nvSpPr>
        <p:spPr>
          <a:xfrm>
            <a:off x="311700" y="1152475"/>
            <a:ext cx="4633800" cy="3416400"/>
          </a:xfrm>
          <a:prstGeom prst="rect">
            <a:avLst/>
          </a:prstGeom>
          <a:noFill/>
          <a:ln>
            <a:noFill/>
          </a:ln>
        </p:spPr>
        <p:txBody>
          <a:bodyPr spcFirstLastPara="1" wrap="square" lIns="91425" tIns="91425" rIns="91425" bIns="91425" anchor="t" anchorCtr="0">
            <a:normAutofit/>
          </a:bodyPr>
          <a:lstStyle/>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Moderate-high levels of anxiety are reported in 60-70% of employees in the hotel (Ford and Sturman, 2020).</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Emphatic leadership will reduce turnover and improve engagement.</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The consistent stigma discourages help-seeking in the hospitality positions.</a:t>
            </a:r>
            <a:endParaRPr sz="2500"/>
          </a:p>
        </p:txBody>
      </p:sp>
      <p:pic>
        <p:nvPicPr>
          <p:cNvPr id="84" name="Google Shape;84;p5"/>
          <p:cNvPicPr preferRelativeResize="0"/>
          <p:nvPr/>
        </p:nvPicPr>
        <p:blipFill rotWithShape="1">
          <a:blip r:embed="rId3">
            <a:alphaModFix/>
          </a:blip>
          <a:srcRect/>
          <a:stretch/>
        </p:blipFill>
        <p:spPr>
          <a:xfrm>
            <a:off x="5560225" y="881175"/>
            <a:ext cx="3461689" cy="38209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Analytical Tools and Methodology</a:t>
            </a:r>
            <a:endParaRPr sz="3400" b="1"/>
          </a:p>
        </p:txBody>
      </p:sp>
      <p:sp>
        <p:nvSpPr>
          <p:cNvPr id="90" name="Google Shape;90;p6"/>
          <p:cNvSpPr txBox="1">
            <a:spLocks noGrp="1"/>
          </p:cNvSpPr>
          <p:nvPr>
            <p:ph type="body" idx="1"/>
          </p:nvPr>
        </p:nvSpPr>
        <p:spPr>
          <a:xfrm>
            <a:off x="311700" y="1152475"/>
            <a:ext cx="4446000" cy="3416400"/>
          </a:xfrm>
          <a:prstGeom prst="rect">
            <a:avLst/>
          </a:prstGeom>
          <a:noFill/>
          <a:ln>
            <a:noFill/>
          </a:ln>
        </p:spPr>
        <p:txBody>
          <a:bodyPr spcFirstLastPara="1" wrap="square" lIns="91425" tIns="91425" rIns="91425" bIns="91425" anchor="t" anchorCtr="0">
            <a:normAutofit lnSpcReduction="10000"/>
          </a:bodyPr>
          <a:lstStyle/>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Methodology: a case study of qualitative research based on reflective placement and secondary research.</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Both external and internal factors PESTEL framework, SWOT framework.</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Ethics: no primary data; all thoughts were anonymised and reviewed by academics.</a:t>
            </a:r>
            <a:endParaRPr sz="2400"/>
          </a:p>
        </p:txBody>
      </p:sp>
      <p:pic>
        <p:nvPicPr>
          <p:cNvPr id="91" name="Google Shape;91;p6"/>
          <p:cNvPicPr preferRelativeResize="0"/>
          <p:nvPr/>
        </p:nvPicPr>
        <p:blipFill rotWithShape="1">
          <a:blip r:embed="rId3">
            <a:alphaModFix/>
          </a:blip>
          <a:srcRect/>
          <a:stretch/>
        </p:blipFill>
        <p:spPr>
          <a:xfrm>
            <a:off x="4982350" y="1589100"/>
            <a:ext cx="4081501" cy="218843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7"/>
          <p:cNvSpPr txBox="1">
            <a:spLocks noGrp="1"/>
          </p:cNvSpPr>
          <p:nvPr>
            <p:ph type="title"/>
          </p:nvPr>
        </p:nvSpPr>
        <p:spPr>
          <a:xfrm>
            <a:off x="291151" y="260090"/>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dirty="0">
                <a:latin typeface="Times New Roman"/>
                <a:ea typeface="Times New Roman"/>
                <a:cs typeface="Times New Roman"/>
                <a:sym typeface="Times New Roman"/>
              </a:rPr>
              <a:t>Results (1): External PESTEL Factors</a:t>
            </a:r>
            <a:endParaRPr sz="3400" b="1" dirty="0"/>
          </a:p>
        </p:txBody>
      </p:sp>
      <p:sp>
        <p:nvSpPr>
          <p:cNvPr id="97" name="Google Shape;97;p7"/>
          <p:cNvSpPr txBox="1">
            <a:spLocks noGrp="1"/>
          </p:cNvSpPr>
          <p:nvPr>
            <p:ph type="body" idx="1"/>
          </p:nvPr>
        </p:nvSpPr>
        <p:spPr>
          <a:xfrm>
            <a:off x="-195210" y="731375"/>
            <a:ext cx="4974300" cy="3416400"/>
          </a:xfrm>
          <a:prstGeom prst="rect">
            <a:avLst/>
          </a:prstGeom>
          <a:noFill/>
          <a:ln>
            <a:noFill/>
          </a:ln>
        </p:spPr>
        <p:txBody>
          <a:bodyPr spcFirstLastPara="1" wrap="square" lIns="91425" tIns="91425" rIns="91425" bIns="91425" anchor="t" anchorCtr="0">
            <a:normAutofit fontScale="92500" lnSpcReduction="10000"/>
          </a:bodyPr>
          <a:lstStyle/>
          <a:p>
            <a:pPr marL="457200" lvl="0" indent="-328484" algn="just" rtl="0">
              <a:lnSpc>
                <a:spcPct val="150000"/>
              </a:lnSpc>
              <a:spcBef>
                <a:spcPts val="0"/>
              </a:spcBef>
              <a:spcAft>
                <a:spcPts val="0"/>
              </a:spcAft>
              <a:buClr>
                <a:schemeClr val="dk1"/>
              </a:buClr>
              <a:buSzPct val="100000"/>
              <a:buFont typeface="Times New Roman"/>
              <a:buChar char="●"/>
            </a:pPr>
            <a:r>
              <a:rPr lang="en-GB" sz="1700" dirty="0">
                <a:solidFill>
                  <a:schemeClr val="dk1"/>
                </a:solidFill>
                <a:latin typeface="Times New Roman"/>
                <a:ea typeface="Times New Roman"/>
                <a:cs typeface="Times New Roman"/>
                <a:sym typeface="Times New Roman"/>
              </a:rPr>
              <a:t>Political/Legal: There is promotion of safety in the work environments through the Health and Safety Act 1974, but limited policies concerning mental health issues are followed (Health and Safety Executive, 2024).</a:t>
            </a:r>
            <a:endParaRPr sz="1700" dirty="0">
              <a:solidFill>
                <a:schemeClr val="dk1"/>
              </a:solidFill>
              <a:latin typeface="Times New Roman"/>
              <a:ea typeface="Times New Roman"/>
              <a:cs typeface="Times New Roman"/>
              <a:sym typeface="Times New Roman"/>
            </a:endParaRPr>
          </a:p>
          <a:p>
            <a:pPr marL="457200" lvl="0" indent="-328484" algn="just" rtl="0">
              <a:lnSpc>
                <a:spcPct val="150000"/>
              </a:lnSpc>
              <a:spcBef>
                <a:spcPts val="0"/>
              </a:spcBef>
              <a:spcAft>
                <a:spcPts val="0"/>
              </a:spcAft>
              <a:buClr>
                <a:schemeClr val="dk1"/>
              </a:buClr>
              <a:buSzPct val="100000"/>
              <a:buFont typeface="Times New Roman"/>
              <a:buChar char="●"/>
            </a:pPr>
            <a:r>
              <a:rPr lang="en-GB" sz="1700" dirty="0">
                <a:solidFill>
                  <a:schemeClr val="dk1"/>
                </a:solidFill>
                <a:latin typeface="Times New Roman"/>
                <a:ea typeface="Times New Roman"/>
                <a:cs typeface="Times New Roman"/>
                <a:sym typeface="Times New Roman"/>
              </a:rPr>
              <a:t>Economic: Burnout and workload grow as a result of the labour shortages that occur after Covid.</a:t>
            </a:r>
            <a:endParaRPr sz="1700" dirty="0">
              <a:solidFill>
                <a:schemeClr val="dk1"/>
              </a:solidFill>
              <a:latin typeface="Times New Roman"/>
              <a:ea typeface="Times New Roman"/>
              <a:cs typeface="Times New Roman"/>
              <a:sym typeface="Times New Roman"/>
            </a:endParaRPr>
          </a:p>
          <a:p>
            <a:pPr marL="457200" lvl="0" indent="-328484" algn="just" rtl="0">
              <a:lnSpc>
                <a:spcPct val="150000"/>
              </a:lnSpc>
              <a:spcBef>
                <a:spcPts val="0"/>
              </a:spcBef>
              <a:spcAft>
                <a:spcPts val="0"/>
              </a:spcAft>
              <a:buClr>
                <a:schemeClr val="dk1"/>
              </a:buClr>
              <a:buSzPct val="100000"/>
              <a:buFont typeface="Times New Roman"/>
              <a:buChar char="●"/>
            </a:pPr>
            <a:r>
              <a:rPr lang="en-GB" sz="1700" dirty="0">
                <a:solidFill>
                  <a:schemeClr val="dk1"/>
                </a:solidFill>
                <a:latin typeface="Times New Roman"/>
                <a:ea typeface="Times New Roman"/>
                <a:cs typeface="Times New Roman"/>
                <a:sym typeface="Times New Roman"/>
              </a:rPr>
              <a:t>Social: Increasing corporate wellbeing expectations amongst the population.</a:t>
            </a:r>
            <a:endParaRPr sz="2300" dirty="0"/>
          </a:p>
        </p:txBody>
      </p:sp>
      <p:pic>
        <p:nvPicPr>
          <p:cNvPr id="98" name="Google Shape;98;p7"/>
          <p:cNvPicPr preferRelativeResize="0"/>
          <p:nvPr/>
        </p:nvPicPr>
        <p:blipFill rotWithShape="1">
          <a:blip r:embed="rId3">
            <a:alphaModFix/>
          </a:blip>
          <a:srcRect/>
          <a:stretch/>
        </p:blipFill>
        <p:spPr>
          <a:xfrm>
            <a:off x="5938463" y="1623317"/>
            <a:ext cx="3110938" cy="232788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Results (2): Internal SWOT Insights</a:t>
            </a:r>
            <a:endParaRPr sz="3400" b="1"/>
          </a:p>
        </p:txBody>
      </p:sp>
      <p:sp>
        <p:nvSpPr>
          <p:cNvPr id="104" name="Google Shape;104;p8"/>
          <p:cNvSpPr txBox="1">
            <a:spLocks noGrp="1"/>
          </p:cNvSpPr>
          <p:nvPr>
            <p:ph type="body" idx="1"/>
          </p:nvPr>
        </p:nvSpPr>
        <p:spPr>
          <a:xfrm>
            <a:off x="311700" y="1152475"/>
            <a:ext cx="49950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strength: employee culture and staff backing (Novotel , 2019).</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Weaknesses: lack of official wellbeing policy of the housekeeping team.</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Opportunities/Threats: possibility to introduce EAP programmes and threat of high turnover and inconsistency of the services provided.</a:t>
            </a:r>
            <a:endParaRPr sz="2300"/>
          </a:p>
        </p:txBody>
      </p:sp>
      <p:pic>
        <p:nvPicPr>
          <p:cNvPr id="105" name="Google Shape;105;p8"/>
          <p:cNvPicPr preferRelativeResize="0"/>
          <p:nvPr/>
        </p:nvPicPr>
        <p:blipFill rotWithShape="1">
          <a:blip r:embed="rId3">
            <a:alphaModFix/>
          </a:blip>
          <a:srcRect/>
          <a:stretch/>
        </p:blipFill>
        <p:spPr>
          <a:xfrm>
            <a:off x="5473550" y="1386850"/>
            <a:ext cx="3532499" cy="20742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900" b="1">
                <a:latin typeface="Times New Roman"/>
                <a:ea typeface="Times New Roman"/>
                <a:cs typeface="Times New Roman"/>
                <a:sym typeface="Times New Roman"/>
              </a:rPr>
              <a:t>Industry Response (1): Existing Trends</a:t>
            </a:r>
            <a:endParaRPr sz="3500" b="1"/>
          </a:p>
        </p:txBody>
      </p:sp>
      <p:sp>
        <p:nvSpPr>
          <p:cNvPr id="111" name="Google Shape;111;p9"/>
          <p:cNvSpPr txBox="1">
            <a:spLocks noGrp="1"/>
          </p:cNvSpPr>
          <p:nvPr>
            <p:ph type="body" idx="1"/>
          </p:nvPr>
        </p:nvSpPr>
        <p:spPr>
          <a:xfrm>
            <a:off x="311700" y="1152475"/>
            <a:ext cx="46770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Multinational hotel companies (Accor, Hilton, Marriott, etc.) are launching wellbeing and EAP programmes.</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ambassador programmes include mindfulness applications and mental-health ambassador programmes.</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Managerial buy-in and local implementation is success.</a:t>
            </a:r>
            <a:endParaRPr sz="2300"/>
          </a:p>
        </p:txBody>
      </p:sp>
      <p:pic>
        <p:nvPicPr>
          <p:cNvPr id="112" name="Google Shape;112;p9"/>
          <p:cNvPicPr preferRelativeResize="0"/>
          <p:nvPr/>
        </p:nvPicPr>
        <p:blipFill rotWithShape="1">
          <a:blip r:embed="rId3">
            <a:alphaModFix/>
          </a:blip>
          <a:srcRect/>
          <a:stretch/>
        </p:blipFill>
        <p:spPr>
          <a:xfrm>
            <a:off x="5178825" y="1017725"/>
            <a:ext cx="3850500" cy="271768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Industry Response (2): Gaps and Future Direction</a:t>
            </a:r>
            <a:endParaRPr sz="3400" b="1"/>
          </a:p>
        </p:txBody>
      </p:sp>
      <p:sp>
        <p:nvSpPr>
          <p:cNvPr id="118" name="Google Shape;118;p10"/>
          <p:cNvSpPr txBox="1">
            <a:spLocks noGrp="1"/>
          </p:cNvSpPr>
          <p:nvPr>
            <p:ph type="body" idx="1"/>
          </p:nvPr>
        </p:nvSpPr>
        <p:spPr>
          <a:xfrm>
            <a:off x="311700" y="1152475"/>
            <a:ext cx="47205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Most middle-tier franchise hotels do not have the resources (money and skills) to implement complete wellness programmes.</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There are peer-support networks, although they are not formal and are not monitored (Chang, 2024).</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Wellbeing KPIs should be embedded in HR systems because this will create an effect.</a:t>
            </a:r>
            <a:endParaRPr sz="2300"/>
          </a:p>
        </p:txBody>
      </p:sp>
      <p:pic>
        <p:nvPicPr>
          <p:cNvPr id="119" name="Google Shape;119;p10"/>
          <p:cNvPicPr preferRelativeResize="0"/>
          <p:nvPr/>
        </p:nvPicPr>
        <p:blipFill rotWithShape="1">
          <a:blip r:embed="rId3">
            <a:alphaModFix/>
          </a:blip>
          <a:srcRect/>
          <a:stretch/>
        </p:blipFill>
        <p:spPr>
          <a:xfrm>
            <a:off x="5227925" y="1343500"/>
            <a:ext cx="3806999" cy="269914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Conclusion</a:t>
            </a:r>
            <a:endParaRPr sz="3400" b="1"/>
          </a:p>
        </p:txBody>
      </p:sp>
      <p:sp>
        <p:nvSpPr>
          <p:cNvPr id="125" name="Google Shape;125;p11"/>
          <p:cNvSpPr txBox="1">
            <a:spLocks noGrp="1"/>
          </p:cNvSpPr>
          <p:nvPr>
            <p:ph type="body" idx="1"/>
          </p:nvPr>
        </p:nvSpPr>
        <p:spPr>
          <a:xfrm>
            <a:off x="311700" y="1152475"/>
            <a:ext cx="4503600" cy="3416400"/>
          </a:xfrm>
          <a:prstGeom prst="rect">
            <a:avLst/>
          </a:prstGeom>
          <a:noFill/>
          <a:ln>
            <a:noFill/>
          </a:ln>
        </p:spPr>
        <p:txBody>
          <a:bodyPr spcFirstLastPara="1" wrap="square" lIns="91425" tIns="91425" rIns="91425" bIns="91425" anchor="t" anchorCtr="0">
            <a:normAutofit fontScale="92500" lnSpcReduction="10000"/>
          </a:bodyPr>
          <a:lstStyle/>
          <a:p>
            <a:pPr marL="457200" lvl="0" indent="-328484" algn="just" rtl="0">
              <a:lnSpc>
                <a:spcPct val="150000"/>
              </a:lnSpc>
              <a:spcBef>
                <a:spcPts val="0"/>
              </a:spcBef>
              <a:spcAft>
                <a:spcPts val="0"/>
              </a:spcAft>
              <a:buClr>
                <a:schemeClr val="dk1"/>
              </a:buClr>
              <a:buSzPct val="100000"/>
              <a:buFont typeface="Times New Roman"/>
              <a:buChar char="●"/>
            </a:pPr>
            <a:r>
              <a:rPr lang="en-GB" sz="1700">
                <a:solidFill>
                  <a:schemeClr val="dk1"/>
                </a:solidFill>
                <a:latin typeface="Times New Roman"/>
                <a:ea typeface="Times New Roman"/>
                <a:cs typeface="Times New Roman"/>
                <a:sym typeface="Times New Roman"/>
              </a:rPr>
              <a:t>The hospitality mental health is institutionalised and aggravated by post-pandemic challenges.</a:t>
            </a:r>
            <a:endParaRPr sz="1700">
              <a:solidFill>
                <a:schemeClr val="dk1"/>
              </a:solidFill>
              <a:latin typeface="Times New Roman"/>
              <a:ea typeface="Times New Roman"/>
              <a:cs typeface="Times New Roman"/>
              <a:sym typeface="Times New Roman"/>
            </a:endParaRPr>
          </a:p>
          <a:p>
            <a:pPr marL="457200" lvl="0" indent="-328484" algn="just" rtl="0">
              <a:lnSpc>
                <a:spcPct val="150000"/>
              </a:lnSpc>
              <a:spcBef>
                <a:spcPts val="0"/>
              </a:spcBef>
              <a:spcAft>
                <a:spcPts val="0"/>
              </a:spcAft>
              <a:buClr>
                <a:schemeClr val="dk1"/>
              </a:buClr>
              <a:buSzPct val="100000"/>
              <a:buFont typeface="Times New Roman"/>
              <a:buChar char="●"/>
            </a:pPr>
            <a:r>
              <a:rPr lang="en-GB" sz="1700">
                <a:solidFill>
                  <a:schemeClr val="dk1"/>
                </a:solidFill>
                <a:latin typeface="Times New Roman"/>
                <a:ea typeface="Times New Roman"/>
                <a:cs typeface="Times New Roman"/>
                <a:sym typeface="Times New Roman"/>
              </a:rPr>
              <a:t>At Novotel Sheffield, there is a solid set of values which should be formalised into systems.</a:t>
            </a:r>
            <a:endParaRPr sz="1700">
              <a:solidFill>
                <a:schemeClr val="dk1"/>
              </a:solidFill>
              <a:latin typeface="Times New Roman"/>
              <a:ea typeface="Times New Roman"/>
              <a:cs typeface="Times New Roman"/>
              <a:sym typeface="Times New Roman"/>
            </a:endParaRPr>
          </a:p>
          <a:p>
            <a:pPr marL="457200" lvl="0" indent="-328484" algn="just" rtl="0">
              <a:lnSpc>
                <a:spcPct val="150000"/>
              </a:lnSpc>
              <a:spcBef>
                <a:spcPts val="0"/>
              </a:spcBef>
              <a:spcAft>
                <a:spcPts val="0"/>
              </a:spcAft>
              <a:buClr>
                <a:schemeClr val="dk1"/>
              </a:buClr>
              <a:buSzPct val="100000"/>
              <a:buFont typeface="Times New Roman"/>
              <a:buChar char="●"/>
            </a:pPr>
            <a:r>
              <a:rPr lang="en-GB" sz="1700">
                <a:solidFill>
                  <a:schemeClr val="dk1"/>
                </a:solidFill>
                <a:latin typeface="Times New Roman"/>
                <a:ea typeface="Times New Roman"/>
                <a:cs typeface="Times New Roman"/>
                <a:sym typeface="Times New Roman"/>
              </a:rPr>
              <a:t>The sustainable reform consists of ethical leadership and an open world (Maluegha </a:t>
            </a:r>
            <a:r>
              <a:rPr lang="en-GB" sz="1700" i="1">
                <a:solidFill>
                  <a:schemeClr val="dk1"/>
                </a:solidFill>
                <a:latin typeface="Times New Roman"/>
                <a:ea typeface="Times New Roman"/>
                <a:cs typeface="Times New Roman"/>
                <a:sym typeface="Times New Roman"/>
              </a:rPr>
              <a:t>et al. </a:t>
            </a:r>
            <a:r>
              <a:rPr lang="en-GB" sz="1700">
                <a:solidFill>
                  <a:schemeClr val="dk1"/>
                </a:solidFill>
                <a:latin typeface="Times New Roman"/>
                <a:ea typeface="Times New Roman"/>
                <a:cs typeface="Times New Roman"/>
                <a:sym typeface="Times New Roman"/>
              </a:rPr>
              <a:t>2024).</a:t>
            </a:r>
            <a:endParaRPr sz="17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84606"/>
              <a:buNone/>
            </a:pPr>
            <a:endParaRPr sz="2300"/>
          </a:p>
        </p:txBody>
      </p:sp>
      <p:pic>
        <p:nvPicPr>
          <p:cNvPr id="126" name="Google Shape;126;p11"/>
          <p:cNvPicPr preferRelativeResize="0"/>
          <p:nvPr/>
        </p:nvPicPr>
        <p:blipFill rotWithShape="1">
          <a:blip r:embed="rId3">
            <a:alphaModFix/>
          </a:blip>
          <a:srcRect/>
          <a:stretch/>
        </p:blipFill>
        <p:spPr>
          <a:xfrm>
            <a:off x="5762375" y="1556200"/>
            <a:ext cx="3381625" cy="2031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900" b="1">
                <a:latin typeface="Times New Roman"/>
                <a:ea typeface="Times New Roman"/>
                <a:cs typeface="Times New Roman"/>
                <a:sym typeface="Times New Roman"/>
              </a:rPr>
              <a:t>Key Recommendations</a:t>
            </a:r>
            <a:endParaRPr sz="3500" b="1"/>
          </a:p>
        </p:txBody>
      </p:sp>
      <p:sp>
        <p:nvSpPr>
          <p:cNvPr id="132" name="Google Shape;132;p12"/>
          <p:cNvSpPr txBox="1">
            <a:spLocks noGrp="1"/>
          </p:cNvSpPr>
          <p:nvPr>
            <p:ph type="body" idx="1"/>
          </p:nvPr>
        </p:nvSpPr>
        <p:spPr>
          <a:xfrm>
            <a:off x="311700" y="1152475"/>
            <a:ext cx="46338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Introduce Employee Assistance Programmes (EAP) of confidential counselling.</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Supervision of emotional intelligence and listening in trainees.</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Complete mental-mental health audits on HR KPI.</a:t>
            </a:r>
            <a:endParaRPr sz="2400"/>
          </a:p>
        </p:txBody>
      </p:sp>
      <p:pic>
        <p:nvPicPr>
          <p:cNvPr id="133" name="Google Shape;133;p12"/>
          <p:cNvPicPr preferRelativeResize="0"/>
          <p:nvPr/>
        </p:nvPicPr>
        <p:blipFill rotWithShape="1">
          <a:blip r:embed="rId3">
            <a:alphaModFix/>
          </a:blip>
          <a:srcRect/>
          <a:stretch/>
        </p:blipFill>
        <p:spPr>
          <a:xfrm>
            <a:off x="5112350" y="1271275"/>
            <a:ext cx="3893700" cy="20744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References</a:t>
            </a:r>
            <a:endParaRPr sz="3400" b="1"/>
          </a:p>
        </p:txBody>
      </p:sp>
      <p:sp>
        <p:nvSpPr>
          <p:cNvPr id="139" name="Google Shape;139;p13"/>
          <p:cNvSpPr txBox="1">
            <a:spLocks noGrp="1"/>
          </p:cNvSpPr>
          <p:nvPr>
            <p:ph type="body" idx="1"/>
          </p:nvPr>
        </p:nvSpPr>
        <p:spPr>
          <a:xfrm>
            <a:off x="311700" y="918425"/>
            <a:ext cx="8520600" cy="3944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Chang, R. (2024). </a:t>
            </a:r>
            <a:r>
              <a:rPr lang="en-GB" sz="570" i="1">
                <a:solidFill>
                  <a:schemeClr val="dk1"/>
                </a:solidFill>
                <a:latin typeface="Times New Roman"/>
                <a:ea typeface="Times New Roman"/>
                <a:cs typeface="Times New Roman"/>
                <a:sym typeface="Times New Roman"/>
              </a:rPr>
              <a:t>The Impact of Employees’ Health and Well-being on Job Performance</a:t>
            </a:r>
            <a:r>
              <a:rPr lang="en-GB" sz="570">
                <a:solidFill>
                  <a:schemeClr val="dk1"/>
                </a:solidFill>
                <a:latin typeface="Times New Roman"/>
                <a:ea typeface="Times New Roman"/>
                <a:cs typeface="Times New Roman"/>
                <a:sym typeface="Times New Roman"/>
              </a:rPr>
              <a:t>. [online] ResearchGate. Available at:</a:t>
            </a:r>
            <a:r>
              <a:rPr lang="en-GB" sz="57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https://www.researchgate.net/publication/380092454_The_Impact_of_Employees</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Cooper, C. and Hall, M. (2019) Contemporary Tourism: An International Approach, 4th Edn. Goodfellows, Oxford.</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Facilitate (2022). </a:t>
            </a:r>
            <a:r>
              <a:rPr lang="en-GB" sz="570" i="1">
                <a:solidFill>
                  <a:schemeClr val="dk1"/>
                </a:solidFill>
                <a:latin typeface="Times New Roman"/>
                <a:ea typeface="Times New Roman"/>
                <a:cs typeface="Times New Roman"/>
                <a:sym typeface="Times New Roman"/>
              </a:rPr>
              <a:t>Hospitality is the ‘most stressful industry’</a:t>
            </a:r>
            <a:r>
              <a:rPr lang="en-GB" sz="570">
                <a:solidFill>
                  <a:schemeClr val="dk1"/>
                </a:solidFill>
                <a:latin typeface="Times New Roman"/>
                <a:ea typeface="Times New Roman"/>
                <a:cs typeface="Times New Roman"/>
                <a:sym typeface="Times New Roman"/>
              </a:rPr>
              <a:t>. [online] Facilitate Magazine. Available at:</a:t>
            </a:r>
            <a:r>
              <a:rPr lang="en-GB" sz="57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https://www.facilitatemagazine.com/content/news/2022/08/03/hospitality-most-stressful-industry</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Ford. R.C &amp; Sturman, M.C (2020) Managing Hospitality Organizations 2nd Edn. Sage, London.</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Gameiro, M., Chambel, M.J. and Carvalho, V.S. (2020). A Person-Centered Approach to the Job Demands–Control Model: A Multifunctioning Test of Addictive and Buffer Hypotheses to Explain Burnout. </a:t>
            </a:r>
            <a:r>
              <a:rPr lang="en-GB" sz="570" i="1">
                <a:solidFill>
                  <a:schemeClr val="dk1"/>
                </a:solidFill>
                <a:latin typeface="Times New Roman"/>
                <a:ea typeface="Times New Roman"/>
                <a:cs typeface="Times New Roman"/>
                <a:sym typeface="Times New Roman"/>
              </a:rPr>
              <a:t>International Journal of Environmental Research and Public Health</a:t>
            </a:r>
            <a:r>
              <a:rPr lang="en-GB" sz="570">
                <a:solidFill>
                  <a:schemeClr val="dk1"/>
                </a:solidFill>
                <a:latin typeface="Times New Roman"/>
                <a:ea typeface="Times New Roman"/>
                <a:cs typeface="Times New Roman"/>
                <a:sym typeface="Times New Roman"/>
              </a:rPr>
              <a:t>, [online] 17(23), p.8871. Available at:</a:t>
            </a:r>
            <a:r>
              <a:rPr lang="en-GB" sz="57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https://res.mdpi.com/ijerph/ijerph-17-08871/article_deploy/ijerph-17-08871.pdf</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Health and safety Executive (2024). </a:t>
            </a:r>
            <a:r>
              <a:rPr lang="en-GB" sz="570" i="1">
                <a:solidFill>
                  <a:schemeClr val="dk1"/>
                </a:solidFill>
                <a:latin typeface="Times New Roman"/>
                <a:ea typeface="Times New Roman"/>
                <a:cs typeface="Times New Roman"/>
                <a:sym typeface="Times New Roman"/>
              </a:rPr>
              <a:t>Health and safety at work act 1974</a:t>
            </a:r>
            <a:r>
              <a:rPr lang="en-GB" sz="570">
                <a:solidFill>
                  <a:schemeClr val="dk1"/>
                </a:solidFill>
                <a:latin typeface="Times New Roman"/>
                <a:ea typeface="Times New Roman"/>
                <a:cs typeface="Times New Roman"/>
                <a:sym typeface="Times New Roman"/>
              </a:rPr>
              <a:t>. [online] Hse.gov.uk. Available at:</a:t>
            </a:r>
            <a:r>
              <a:rPr lang="en-GB" sz="57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https://www.hse.gov.uk/legislation/hswa.htm</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Maluegha, M.I., Ibrahim, M.B.H., Irawan, A., Yendra, Y. and Lina, R. (2024). Integrating Physical, Mental, and Emotional Wellbeing into HR Practices. </a:t>
            </a:r>
            <a:r>
              <a:rPr lang="en-GB" sz="570" i="1">
                <a:solidFill>
                  <a:schemeClr val="dk1"/>
                </a:solidFill>
                <a:latin typeface="Times New Roman"/>
                <a:ea typeface="Times New Roman"/>
                <a:cs typeface="Times New Roman"/>
                <a:sym typeface="Times New Roman"/>
              </a:rPr>
              <a:t>Advances: Jurnal Ekonomi &amp; Bisnis</a:t>
            </a:r>
            <a:r>
              <a:rPr lang="en-GB" sz="570">
                <a:solidFill>
                  <a:schemeClr val="dk1"/>
                </a:solidFill>
                <a:latin typeface="Times New Roman"/>
                <a:ea typeface="Times New Roman"/>
                <a:cs typeface="Times New Roman"/>
                <a:sym typeface="Times New Roman"/>
              </a:rPr>
              <a:t>, [online] 2(2), pp.84–96. Available at:</a:t>
            </a:r>
            <a:r>
              <a:rPr lang="en-GB" sz="57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https://advancesinresearch.id/index.php/AJEB/article/view/189</a:t>
            </a:r>
            <a:r>
              <a:rPr lang="en-GB" sz="570">
                <a:solidFill>
                  <a:schemeClr val="dk1"/>
                </a:solidFill>
                <a:latin typeface="Times New Roman"/>
                <a:ea typeface="Times New Roman"/>
                <a:cs typeface="Times New Roman"/>
                <a:sym typeface="Times New Roman"/>
              </a:rPr>
              <a:t> [Accessed 8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McKinsey (2023). </a:t>
            </a:r>
            <a:r>
              <a:rPr lang="en-GB" sz="570" i="1">
                <a:solidFill>
                  <a:schemeClr val="dk1"/>
                </a:solidFill>
                <a:latin typeface="Times New Roman"/>
                <a:ea typeface="Times New Roman"/>
                <a:cs typeface="Times New Roman"/>
                <a:sym typeface="Times New Roman"/>
              </a:rPr>
              <a:t>How to make ‘hybrid’ work at GCCs | McKinsey</a:t>
            </a:r>
            <a:r>
              <a:rPr lang="en-GB" sz="570">
                <a:solidFill>
                  <a:schemeClr val="dk1"/>
                </a:solidFill>
                <a:latin typeface="Times New Roman"/>
                <a:ea typeface="Times New Roman"/>
                <a:cs typeface="Times New Roman"/>
                <a:sym typeface="Times New Roman"/>
              </a:rPr>
              <a:t>. [online] www.mckinsey.com. Available at:</a:t>
            </a:r>
            <a:r>
              <a:rPr lang="en-GB" sz="57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https://www.mckinsey.com/capabilities/mckinsey-digital/our-insights/employee-experience-still-matters-talent-retention-at-gccs</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Mensah, C., Azila-Gbettor, E.M., Appietu, M.E. and Agbodza, J.S., (2021). Internship work-related stress: a comparative study between hospitality and marketing students. </a:t>
            </a:r>
            <a:r>
              <a:rPr lang="en-GB" sz="570" i="1">
                <a:solidFill>
                  <a:schemeClr val="dk1"/>
                </a:solidFill>
                <a:latin typeface="Times New Roman"/>
                <a:ea typeface="Times New Roman"/>
                <a:cs typeface="Times New Roman"/>
                <a:sym typeface="Times New Roman"/>
              </a:rPr>
              <a:t>Journal of Hospitality &amp; Tourism Education</a:t>
            </a:r>
            <a:r>
              <a:rPr lang="en-GB" sz="570">
                <a:solidFill>
                  <a:schemeClr val="dk1"/>
                </a:solidFill>
                <a:latin typeface="Times New Roman"/>
                <a:ea typeface="Times New Roman"/>
                <a:cs typeface="Times New Roman"/>
                <a:sym typeface="Times New Roman"/>
              </a:rPr>
              <a:t>, </a:t>
            </a:r>
            <a:r>
              <a:rPr lang="en-GB" sz="570" i="1">
                <a:solidFill>
                  <a:schemeClr val="dk1"/>
                </a:solidFill>
                <a:latin typeface="Times New Roman"/>
                <a:ea typeface="Times New Roman"/>
                <a:cs typeface="Times New Roman"/>
                <a:sym typeface="Times New Roman"/>
              </a:rPr>
              <a:t>33</a:t>
            </a:r>
            <a:r>
              <a:rPr lang="en-GB" sz="570">
                <a:solidFill>
                  <a:schemeClr val="dk1"/>
                </a:solidFill>
                <a:latin typeface="Times New Roman"/>
                <a:ea typeface="Times New Roman"/>
                <a:cs typeface="Times New Roman"/>
                <a:sym typeface="Times New Roman"/>
              </a:rPr>
              <a:t>(1), pp.29-42. Available at:</a:t>
            </a:r>
            <a:r>
              <a:rPr lang="en-GB" sz="57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https://www.academia.edu/download/106202066/10963758.2020.172676920231004-1-wuw3fa.pdf</a:t>
            </a:r>
            <a:r>
              <a:rPr lang="en-GB" sz="570">
                <a:solidFill>
                  <a:schemeClr val="dk1"/>
                </a:solidFill>
                <a:latin typeface="Times New Roman"/>
                <a:ea typeface="Times New Roman"/>
                <a:cs typeface="Times New Roman"/>
                <a:sym typeface="Times New Roman"/>
              </a:rPr>
              <a:t> [Accessed on 7 October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523"/>
              <a:buFont typeface="Arial"/>
              <a:buNone/>
            </a:pPr>
            <a:r>
              <a:rPr lang="en-GB" sz="570">
                <a:solidFill>
                  <a:schemeClr val="dk1"/>
                </a:solidFill>
                <a:latin typeface="Times New Roman"/>
                <a:ea typeface="Times New Roman"/>
                <a:cs typeface="Times New Roman"/>
                <a:sym typeface="Times New Roman"/>
              </a:rPr>
              <a:t>Novotel Sheffield (2019). </a:t>
            </a:r>
            <a:r>
              <a:rPr lang="en-GB" sz="570" i="1">
                <a:solidFill>
                  <a:schemeClr val="dk1"/>
                </a:solidFill>
                <a:latin typeface="Times New Roman"/>
                <a:ea typeface="Times New Roman"/>
                <a:cs typeface="Times New Roman"/>
                <a:sym typeface="Times New Roman"/>
              </a:rPr>
              <a:t>H-REZ.COM Your hotel reservation network.</a:t>
            </a:r>
            <a:r>
              <a:rPr lang="en-GB" sz="570">
                <a:solidFill>
                  <a:schemeClr val="dk1"/>
                </a:solidFill>
                <a:latin typeface="Times New Roman"/>
                <a:ea typeface="Times New Roman"/>
                <a:cs typeface="Times New Roman"/>
                <a:sym typeface="Times New Roman"/>
              </a:rPr>
              <a:t> [online] H-REZ.COM Your hotel reservation network. Available at:</a:t>
            </a:r>
            <a:r>
              <a:rPr lang="en-GB" sz="57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https://www.h-rez.com/aboutus.html?gad_source=1&amp;gad_campaignid=13077227725&amp;gbraid=0AAAAADu5n2QqNpmukovHNcJdnrmRem7te&amp;gclid=Cj0KCQjw9JLHBhC-ARIsAK4PhcoTn6FDp60ZNsZWrWaKXW4c3vBEVmhHFqBmwTpmjVb8VjY3RQ8sl9QaAlriEALw_wcB</a:t>
            </a:r>
            <a:r>
              <a:rPr lang="en-GB" sz="570">
                <a:solidFill>
                  <a:schemeClr val="dk1"/>
                </a:solidFill>
                <a:latin typeface="Times New Roman"/>
                <a:ea typeface="Times New Roman"/>
                <a:cs typeface="Times New Roman"/>
                <a:sym typeface="Times New Roman"/>
              </a:rPr>
              <a:t>  [Accessed 7 Oct. 2025].</a:t>
            </a:r>
            <a:endParaRPr sz="57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523"/>
              <a:buFont typeface="Arial"/>
              <a:buNone/>
            </a:pPr>
            <a:r>
              <a:rPr lang="en-GB" sz="570">
                <a:solidFill>
                  <a:schemeClr val="dk1"/>
                </a:solidFill>
                <a:latin typeface="Times New Roman"/>
                <a:ea typeface="Times New Roman"/>
                <a:cs typeface="Times New Roman"/>
                <a:sym typeface="Times New Roman"/>
              </a:rPr>
              <a:t>Nuno, A., Duncan, E.M., Dias, D., dos Santos, Y., Ramilo-Henry, M. and Matilde, E. (2025). Understanding plastic pollution at a remote tropical island (Príncipe Island, Gulf of Guinea): Consumer behaviour and management preferences. </a:t>
            </a:r>
            <a:r>
              <a:rPr lang="en-GB" sz="570" i="1">
                <a:solidFill>
                  <a:schemeClr val="dk1"/>
                </a:solidFill>
                <a:latin typeface="Times New Roman"/>
                <a:ea typeface="Times New Roman"/>
                <a:cs typeface="Times New Roman"/>
                <a:sym typeface="Times New Roman"/>
              </a:rPr>
              <a:t>Regional Studies in Marine Science</a:t>
            </a:r>
            <a:r>
              <a:rPr lang="en-GB" sz="570">
                <a:solidFill>
                  <a:schemeClr val="dk1"/>
                </a:solidFill>
                <a:latin typeface="Times New Roman"/>
                <a:ea typeface="Times New Roman"/>
                <a:cs typeface="Times New Roman"/>
                <a:sym typeface="Times New Roman"/>
              </a:rPr>
              <a:t>, [online] 81, p.103982. Available at:</a:t>
            </a:r>
            <a:r>
              <a:rPr lang="en-GB" sz="57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GB" sz="570"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https://www.sciencedirect.com/science/article/pii/S2352485524006157</a:t>
            </a:r>
            <a:r>
              <a:rPr lang="en-GB" sz="570">
                <a:solidFill>
                  <a:schemeClr val="dk1"/>
                </a:solidFill>
                <a:latin typeface="Times New Roman"/>
                <a:ea typeface="Times New Roman"/>
                <a:cs typeface="Times New Roman"/>
                <a:sym typeface="Times New Roman"/>
              </a:rPr>
              <a:t> [Accessed 7 Oct. 2025].</a:t>
            </a:r>
            <a:endParaRPr sz="855"/>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p14"/>
          <p:cNvPicPr preferRelativeResize="0"/>
          <p:nvPr/>
        </p:nvPicPr>
        <p:blipFill rotWithShape="1">
          <a:blip r:embed="rId3">
            <a:alphaModFix/>
          </a:blip>
          <a:srcRect/>
          <a:stretch/>
        </p:blipFill>
        <p:spPr>
          <a:xfrm>
            <a:off x="2362950" y="586125"/>
            <a:ext cx="4821875" cy="455737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2465</Words>
  <Application>Microsoft Office PowerPoint</Application>
  <PresentationFormat>On-screen Show (16:9)</PresentationFormat>
  <Paragraphs>78</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Simple Light</vt:lpstr>
      <vt:lpstr>PowerPoint Presentation</vt:lpstr>
      <vt:lpstr>Introduction </vt:lpstr>
      <vt:lpstr>Case Background: Novotel Sheffield</vt:lpstr>
      <vt:lpstr>Influential Conjectural Frameworks</vt:lpstr>
      <vt:lpstr>Literary Sector Evidence</vt:lpstr>
      <vt:lpstr>Analytical Tools and Methodology</vt:lpstr>
      <vt:lpstr>Results (1): External PESTEL Factors</vt:lpstr>
      <vt:lpstr>Results (2): Internal SWOT Insights</vt:lpstr>
      <vt:lpstr>Industry Response (1): Existing Trends</vt:lpstr>
      <vt:lpstr>Industry Response (2): Gaps and Future Direction</vt:lpstr>
      <vt:lpstr>Conclusion</vt:lpstr>
      <vt:lpstr>Key 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447842099972</cp:lastModifiedBy>
  <cp:revision>3</cp:revision>
  <dcterms:modified xsi:type="dcterms:W3CDTF">2025-11-04T09:18:14Z</dcterms:modified>
</cp:coreProperties>
</file>