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Lst>
  <p:sldSz cx="9144000" cy="6858000" type="screen4x3"/>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d="100" n="69"/>
          <a:sy d="100" n="69"/>
        </p:scale>
        <p:origin x="1416" y="66"/>
      </p:cViewPr>
      <p:guideLst>
        <p:guide orient="horz" pos="2160"/>
        <p:guide pos="2880"/>
      </p:guideLst>
    </p:cSldViewPr>
  </p:slideViewPr>
  <p:notesTextViewPr>
    <p:cViewPr>
      <p:scale>
        <a:sx d="100" n="100"/>
        <a:sy d="100" n="100"/>
      </p:scale>
      <p:origin x="0" y="0"/>
    </p:cViewPr>
  </p:notesTextViewPr>
  <p:gridSpacing cx="72008" cy="72008"/>
</p:viewPr>
</file>

<file path=ppt/_rels/presentation.xml.rels><?xml version="1.0" encoding="UTF-8" standalone="yes"?><Relationships xmlns="http://schemas.openxmlformats.org/package/2006/relationships"><Relationship Id="rId19" Target="slides/slide13.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2.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7200"/>
          </a:xfrm>
          <a:prstGeom prst="rect">
            <a:avLst/>
          </a:prstGeom>
        </p:spPr>
        <p:txBody>
          <a:bodyPr bIns="45720" lIns="91440" numCol="1" rIns="91440" rtlCol="0" tIns="45720" vert="horz"/>
          <a:lstStyle>
            <a:lvl1pPr algn="l">
              <a:defRPr sz="1200"/>
            </a:lvl1pPr>
          </a:lstStyle>
          <a:p>
            <a:endParaRPr altLang="en-IN" lang="en-IN"/>
          </a:p>
        </p:txBody>
      </p:sp>
      <p:sp>
        <p:nvSpPr>
          <p:cNvPr id="3" name="Date Placeholder 2"/>
          <p:cNvSpPr>
            <a:spLocks noGrp="1"/>
          </p:cNvSpPr>
          <p:nvPr>
            <p:ph idx="1" type="dt"/>
          </p:nvPr>
        </p:nvSpPr>
        <p:spPr>
          <a:xfrm>
            <a:off x="3884613" y="0"/>
            <a:ext cx="2971800" cy="457200"/>
          </a:xfrm>
          <a:prstGeom prst="rect">
            <a:avLst/>
          </a:prstGeom>
        </p:spPr>
        <p:txBody>
          <a:bodyPr bIns="45720" lIns="91440" numCol="1" rIns="91440" rtlCol="0" tIns="45720" vert="horz"/>
          <a:lstStyle>
            <a:lvl1pPr algn="r">
              <a:defRPr sz="1200"/>
            </a:lvl1pPr>
          </a:lstStyle>
          <a:p>
            <a:fld id="{49F4F791-7B6D-444F-B797-A4B79DF50399}" type="datetimeFigureOut">
              <a:rPr lang="en-US" smtClean="0"/>
              <a:pPr/>
              <a:t>2/3/2023</a:t>
            </a:fld>
            <a:endParaRPr altLang="en-IN" lang="en-IN"/>
          </a:p>
        </p:txBody>
      </p:sp>
      <p:sp>
        <p:nvSpPr>
          <p:cNvPr id="4" name="Slide Image Placeholder 3"/>
          <p:cNvSpPr>
            <a:spLocks noChangeAspect="1" noGrp="1" noRot="1"/>
          </p:cNvSpPr>
          <p:nvPr>
            <p:ph idx="2" type="sldImg"/>
          </p:nvPr>
        </p:nvSpPr>
        <p:spPr>
          <a:xfrm>
            <a:off x="1143000" y="685800"/>
            <a:ext cx="4572000" cy="3429000"/>
          </a:xfrm>
          <a:prstGeom prst="rect">
            <a:avLst/>
          </a:prstGeom>
          <a:noFill/>
          <a:ln w="12700">
            <a:solidFill>
              <a:prstClr val="black"/>
            </a:solidFill>
          </a:ln>
        </p:spPr>
        <p:txBody>
          <a:bodyPr anchor="ctr" bIns="45720" lIns="91440" numCol="1" rIns="91440" rtlCol="0" tIns="45720" vert="horz"/>
          <a:lstStyle/>
          <a:p>
            <a:endParaRPr altLang="en-IN" lang="en-IN"/>
          </a:p>
        </p:txBody>
      </p:sp>
      <p:sp>
        <p:nvSpPr>
          <p:cNvPr id="5" name="Notes Placeholder 4"/>
          <p:cNvSpPr>
            <a:spLocks noGrp="1"/>
          </p:cNvSpPr>
          <p:nvPr>
            <p:ph idx="3" sz="quarter" type="body"/>
          </p:nvPr>
        </p:nvSpPr>
        <p:spPr>
          <a:xfrm>
            <a:off x="685800" y="4343400"/>
            <a:ext cx="5486400" cy="4114800"/>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IN" lang="en-IN"/>
          </a:p>
        </p:txBody>
      </p:sp>
      <p:sp>
        <p:nvSpPr>
          <p:cNvPr id="6" name="Footer Placeholder 5"/>
          <p:cNvSpPr>
            <a:spLocks noGrp="1"/>
          </p:cNvSpPr>
          <p:nvPr>
            <p:ph idx="4" sz="quarter" type="ftr"/>
          </p:nvPr>
        </p:nvSpPr>
        <p:spPr>
          <a:xfrm>
            <a:off x="0" y="8685213"/>
            <a:ext cx="2971800" cy="457200"/>
          </a:xfrm>
          <a:prstGeom prst="rect">
            <a:avLst/>
          </a:prstGeom>
        </p:spPr>
        <p:txBody>
          <a:bodyPr anchor="b" bIns="45720" lIns="91440" numCol="1" rIns="91440" rtlCol="0" tIns="45720" vert="horz"/>
          <a:lstStyle>
            <a:lvl1pPr algn="l">
              <a:defRPr sz="1200"/>
            </a:lvl1pPr>
          </a:lstStyle>
          <a:p>
            <a:endParaRPr altLang="en-IN" lang="en-IN"/>
          </a:p>
        </p:txBody>
      </p:sp>
      <p:sp>
        <p:nvSpPr>
          <p:cNvPr id="7" name="Slide Number Placeholder 6"/>
          <p:cNvSpPr>
            <a:spLocks noGrp="1"/>
          </p:cNvSpPr>
          <p:nvPr>
            <p:ph idx="5" sz="quarter" type="sldNum"/>
          </p:nvPr>
        </p:nvSpPr>
        <p:spPr>
          <a:xfrm>
            <a:off x="3884613" y="8685213"/>
            <a:ext cx="2971800" cy="457200"/>
          </a:xfrm>
          <a:prstGeom prst="rect">
            <a:avLst/>
          </a:prstGeom>
        </p:spPr>
        <p:txBody>
          <a:bodyPr anchor="b" bIns="45720" lIns="91440" numCol="1" rIns="91440" rtlCol="0" tIns="45720" vert="horz"/>
          <a:lstStyle>
            <a:lvl1pPr algn="r">
              <a:defRPr sz="1200"/>
            </a:lvl1pPr>
          </a:lstStyle>
          <a:p>
            <a:fld id="{DD44D139-CAD0-4062-8EF7-C83F843D857C}" type="slidenum">
              <a:rPr altLang="en-IN" lang="en-IN" smtClean="0"/>
              <a:pPr/>
              <a:t>‹#›</a:t>
            </a:fld>
            <a:endParaRPr altLang="en-IN" lang="en-IN"/>
          </a:p>
        </p:txBody>
      </p:sp>
    </p:spTree>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altLang="en-IN" b="0" dirty="0" i="0" kern="1200" lang="en-IN" strike="noStrike" sz="1200" u="none">
                <a:solidFill>
                  <a:schemeClr val="tx1"/>
                </a:solidFill>
                <a:latin typeface="+mn-lt"/>
                <a:ea typeface="+mn-ea"/>
                <a:cs typeface="+mn-cs"/>
              </a:rPr>
              <a:t>“Hilton Hotels &amp; Resorts” is a flagship brand of “Hilton Worldwide". It is one of the leading and largest hotel brands in the world. The first hotels of “Hilton” were first established by its founder Conrad Hilton in 1925 in Texas, US (Mark Young, 2023). The founder had the mission of operating the best hotel in the city and his commitment, leadership and innovation have led the Hilton hotel group to be known to be one of the luxury brands in the world. </a:t>
            </a:r>
            <a:r>
              <a:rPr altLang="en-IN" b="1" dirty="0" i="0" kern="1200" lang="en-IN" strike="noStrike" sz="1200" u="none">
                <a:solidFill>
                  <a:schemeClr val="tx1"/>
                </a:solidFill>
                <a:latin typeface="+mn-lt"/>
                <a:ea typeface="+mn-ea"/>
                <a:cs typeface="+mn-cs"/>
              </a:rPr>
              <a:t>HILTON</a:t>
            </a:r>
            <a:r>
              <a:rPr altLang="en-IN" b="0" dirty="0" i="0" kern="1200" lang="en-IN" strike="noStrike" sz="1200" u="none">
                <a:solidFill>
                  <a:schemeClr val="tx1"/>
                </a:solidFill>
                <a:latin typeface="+mn-lt"/>
                <a:ea typeface="+mn-ea"/>
                <a:cs typeface="+mn-cs"/>
              </a:rPr>
              <a:t> is the acronym for “Hospitality, Integrity, Leadership, Teamwork, Ownership and Now”. Hence, the hotel aims to offer the values it has derived from its initials. “Hilton Hotels &amp; Resorts” is one of the portfolio brands among the 19 brands of “Hilton Worldwide”. The hotels’ group has 7,061 properties and operates across 123 countries and territories throughout the planet (Hilton Brands, 2023). There are around 601 hotels on six continents under “Hilton Hotels &amp; Resorts”.</a:t>
            </a:r>
            <a:endParaRPr altLang="en-IN" dirty="0" lang="en-IN"/>
          </a:p>
        </p:txBody>
      </p:sp>
      <p:sp>
        <p:nvSpPr>
          <p:cNvPr id="4" name="Slide Number Placeholder 3"/>
          <p:cNvSpPr>
            <a:spLocks noGrp="1"/>
          </p:cNvSpPr>
          <p:nvPr>
            <p:ph idx="10" sz="quarter" type="sldNum"/>
          </p:nvPr>
        </p:nvSpPr>
        <p:spPr/>
        <p:txBody>
          <a:bodyPr numCol="1"/>
          <a:lstStyle/>
          <a:p>
            <a:fld id="{DD44D139-CAD0-4062-8EF7-C83F843D857C}" type="slidenum">
              <a:rPr altLang="en-IN" lang="en-IN" smtClean="0"/>
              <a:pPr/>
              <a:t>3</a:t>
            </a:fld>
            <a:endParaRPr altLang="en-IN"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altLang="en-IN" b="0" dirty="0" i="0" kern="1200" lang="en-IN" strike="noStrike" sz="1200" u="none">
                <a:solidFill>
                  <a:schemeClr val="tx1"/>
                </a:solidFill>
                <a:latin typeface="+mn-lt"/>
                <a:ea typeface="+mn-ea"/>
                <a:cs typeface="+mn-cs"/>
              </a:rPr>
              <a:t>Hilton Hotels &amp; Resorts is a hotel brand that operates across the globe. Hence, it can be said that the brand operates in the hospitality sector and also has a negligible connection with the tourism industry. It offers food and accommodation facilities to people all over the world. Thus, the main consumers of the hotel group are travellers and tourists who travel to different destinations for various purposes. The main consumers of “Hilton Hotels &amp; Resorts” can be identified by studying the hotel’s market segmentation (</a:t>
            </a:r>
            <a:r>
              <a:rPr altLang="en-IN" b="0" dirty="0" err="1" i="0" kern="1200" lang="en-IN" strike="noStrike" sz="1200" u="none">
                <a:solidFill>
                  <a:schemeClr val="tx1"/>
                </a:solidFill>
                <a:latin typeface="+mn-lt"/>
                <a:ea typeface="+mn-ea"/>
                <a:cs typeface="+mn-cs"/>
              </a:rPr>
              <a:t>Lamo</a:t>
            </a:r>
            <a:r>
              <a:rPr altLang="en-IN" b="0" dirty="0" i="0" kern="1200" lang="en-IN" strike="noStrike" sz="1200" u="none">
                <a:solidFill>
                  <a:schemeClr val="tx1"/>
                </a:solidFill>
                <a:latin typeface="+mn-lt"/>
                <a:ea typeface="+mn-ea"/>
                <a:cs typeface="+mn-cs"/>
              </a:rPr>
              <a:t>, 2019).  . It has been found that the hotel has segmented its customers on the basis of “geographic, demographic, psychographic and benefits segmentation”. The hotels’ target customers are based around popular businesses and travel locations. For instance, “Hilton Hotels” in London are found around business and travel hubs such as </a:t>
            </a:r>
            <a:r>
              <a:rPr altLang="en-IN" b="0" dirty="0" err="1" i="0" kern="1200" lang="en-IN" strike="noStrike" sz="1200" u="none">
                <a:solidFill>
                  <a:schemeClr val="tx1"/>
                </a:solidFill>
                <a:latin typeface="+mn-lt"/>
                <a:ea typeface="+mn-ea"/>
                <a:cs typeface="+mn-cs"/>
              </a:rPr>
              <a:t>Bankside</a:t>
            </a:r>
            <a:r>
              <a:rPr altLang="en-IN" b="0" dirty="0" i="0" kern="1200" lang="en-IN" strike="noStrike" sz="1200" u="none">
                <a:solidFill>
                  <a:schemeClr val="tx1"/>
                </a:solidFill>
                <a:latin typeface="+mn-lt"/>
                <a:ea typeface="+mn-ea"/>
                <a:cs typeface="+mn-cs"/>
              </a:rPr>
              <a:t>, Tower Bridge, </a:t>
            </a:r>
            <a:r>
              <a:rPr altLang="en-IN" b="0" dirty="0" err="1" i="0" kern="1200" lang="en-IN" strike="noStrike" sz="1200" u="none">
                <a:solidFill>
                  <a:schemeClr val="tx1"/>
                </a:solidFill>
                <a:latin typeface="+mn-lt"/>
                <a:ea typeface="+mn-ea"/>
                <a:cs typeface="+mn-cs"/>
              </a:rPr>
              <a:t>Aldwych</a:t>
            </a:r>
            <a:r>
              <a:rPr altLang="en-IN" b="0" dirty="0" i="0" kern="1200" lang="en-IN" strike="noStrike" sz="1200" u="none">
                <a:solidFill>
                  <a:schemeClr val="tx1"/>
                </a:solidFill>
                <a:latin typeface="+mn-lt"/>
                <a:ea typeface="+mn-ea"/>
                <a:cs typeface="+mn-cs"/>
              </a:rPr>
              <a:t> and Trafalgar Square (Hilton, 2023).  </a:t>
            </a:r>
            <a:endParaRPr altLang="en-IN" dirty="0" lang="en-IN"/>
          </a:p>
        </p:txBody>
      </p:sp>
      <p:sp>
        <p:nvSpPr>
          <p:cNvPr id="4" name="Slide Number Placeholder 3"/>
          <p:cNvSpPr>
            <a:spLocks noGrp="1"/>
          </p:cNvSpPr>
          <p:nvPr>
            <p:ph idx="10" sz="quarter" type="sldNum"/>
          </p:nvPr>
        </p:nvSpPr>
        <p:spPr/>
        <p:txBody>
          <a:bodyPr numCol="1"/>
          <a:lstStyle/>
          <a:p>
            <a:fld id="{DD44D139-CAD0-4062-8EF7-C83F843D857C}" type="slidenum">
              <a:rPr altLang="en-IN" lang="en-IN" smtClean="0"/>
              <a:pPr/>
              <a:t>4</a:t>
            </a:fld>
            <a:endParaRPr altLang="en-IN"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altLang="en-IN" b="0" dirty="0" i="0" kern="1200" lang="en-IN" strike="noStrike" sz="1200" u="none">
                <a:solidFill>
                  <a:schemeClr val="tx1"/>
                </a:solidFill>
                <a:latin typeface="+mn-lt"/>
                <a:ea typeface="+mn-ea"/>
                <a:cs typeface="+mn-cs"/>
              </a:rPr>
              <a:t>“Hilton Hotels &amp; Resorts” offers different kinds of products and services to its guests. It has a large chain of hotels with different brands that provides distinct services to its customers. The hotel chain here provides drinks and foods that are integral parts of the stay in their properties. It provides accommodation facilities to various segments of people on the basis of their benefits and preferences. “Hilton Hotels &amp; Resorts” has excellent guest satisfaction by meeting customer needs and demands such as gym and spa facilities (Su and Reynolds, 2019). It also looks deeply into the health and safety of its guests and ensures that everyone is safe within their properties. “Hilton Hotels &amp; Resorts” also complies with the Discrimination Act and has inclusive accessibility (Su and Reynolds, 2019). The hotel group also offers loyalty to customers who stay for longer duration by offering them a night free of charge.</a:t>
            </a:r>
            <a:endParaRPr altLang="en-IN" dirty="0" lang="en-IN"/>
          </a:p>
        </p:txBody>
      </p:sp>
      <p:sp>
        <p:nvSpPr>
          <p:cNvPr id="4" name="Slide Number Placeholder 3"/>
          <p:cNvSpPr>
            <a:spLocks noGrp="1"/>
          </p:cNvSpPr>
          <p:nvPr>
            <p:ph idx="10" sz="quarter" type="sldNum"/>
          </p:nvPr>
        </p:nvSpPr>
        <p:spPr/>
        <p:txBody>
          <a:bodyPr numCol="1"/>
          <a:lstStyle/>
          <a:p>
            <a:fld id="{DD44D139-CAD0-4062-8EF7-C83F843D857C}" type="slidenum">
              <a:rPr altLang="en-IN" lang="en-IN" smtClean="0"/>
              <a:pPr/>
              <a:t>5</a:t>
            </a:fld>
            <a:endParaRPr altLang="en-IN"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altLang="en-IN" b="0" dirty="0" i="0" kern="1200" lang="en-IN" strike="noStrike" sz="1200" u="none">
                <a:solidFill>
                  <a:schemeClr val="tx1"/>
                </a:solidFill>
                <a:latin typeface="+mn-lt"/>
                <a:ea typeface="+mn-ea"/>
                <a:cs typeface="+mn-cs"/>
              </a:rPr>
              <a:t>The main aim of “Hilton Hotels &amp; Resorts” is to gain profits by offering various products and services such as meals and room service. It has allowed the hotel group to boost its sales, expand itself and attract more customers. This has led to the growth and success of “Hilton Hotels &amp; Resorts” all over the world. The hotel group offers quality guest services for both leisure and business travellers. It provides Guest Loyalty Program to its customers which allows consumers to accumulate points when they stay in different brands of “Hilton Hotels &amp; Resorts” (Ma, 2021). It offers a range of meal options and exquisite customer service that satisfies its guests.  </a:t>
            </a:r>
            <a:endParaRPr altLang="en-IN" dirty="0" lang="en-IN"/>
          </a:p>
        </p:txBody>
      </p:sp>
      <p:sp>
        <p:nvSpPr>
          <p:cNvPr id="4" name="Slide Number Placeholder 3"/>
          <p:cNvSpPr>
            <a:spLocks noGrp="1"/>
          </p:cNvSpPr>
          <p:nvPr>
            <p:ph idx="10" sz="quarter" type="sldNum"/>
          </p:nvPr>
        </p:nvSpPr>
        <p:spPr/>
        <p:txBody>
          <a:bodyPr numCol="1"/>
          <a:lstStyle/>
          <a:p>
            <a:fld id="{DD44D139-CAD0-4062-8EF7-C83F843D857C}" type="slidenum">
              <a:rPr altLang="en-IN" lang="en-IN" smtClean="0"/>
              <a:pPr/>
              <a:t>6</a:t>
            </a:fld>
            <a:endParaRPr altLang="en-IN"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altLang="en-IN" b="0" dirty="0" i="0" kern="1200" lang="en-IN" strike="noStrike" sz="1200" u="none">
                <a:solidFill>
                  <a:schemeClr val="tx1"/>
                </a:solidFill>
                <a:latin typeface="+mn-lt"/>
                <a:ea typeface="+mn-ea"/>
                <a:cs typeface="+mn-cs"/>
              </a:rPr>
              <a:t>“Hilton Hotels &amp; Resorts” is a full-service hotel that provides a different range of customer services. It offers services that include meeting, banquet and wedding facilities. The hotel chain also offers customer service and facilities for special events. Since food and beverage services are a prominent part of the hotel, it offers excellent services in these aspects in its exclusive restaurants and lounges (Arroyo Herrera, 2022). The hotel group has swimming pools, retail facilities and souvenir shops among other guest services and facilities such as free newspapers, magazines, etc. The hotel chain has integrated the internet into its system for online reservations as well as assistance with event planning, etc. (</a:t>
            </a:r>
            <a:r>
              <a:rPr altLang="en-IN" b="0" dirty="0" err="1" i="0" kern="1200" lang="en-IN" strike="noStrike" sz="1200" u="none">
                <a:solidFill>
                  <a:schemeClr val="tx1"/>
                </a:solidFill>
                <a:latin typeface="+mn-lt"/>
                <a:ea typeface="+mn-ea"/>
                <a:cs typeface="+mn-cs"/>
              </a:rPr>
              <a:t>Lukanova</a:t>
            </a:r>
            <a:r>
              <a:rPr altLang="en-IN" b="0" dirty="0" i="0" kern="1200" lang="en-IN" strike="noStrike" sz="1200" u="none">
                <a:solidFill>
                  <a:schemeClr val="tx1"/>
                </a:solidFill>
                <a:latin typeface="+mn-lt"/>
                <a:ea typeface="+mn-ea"/>
                <a:cs typeface="+mn-cs"/>
              </a:rPr>
              <a:t> and </a:t>
            </a:r>
            <a:r>
              <a:rPr altLang="en-IN" b="0" dirty="0" err="1" i="0" kern="1200" lang="en-IN" strike="noStrike" sz="1200" u="none">
                <a:solidFill>
                  <a:schemeClr val="tx1"/>
                </a:solidFill>
                <a:latin typeface="+mn-lt"/>
                <a:ea typeface="+mn-ea"/>
                <a:cs typeface="+mn-cs"/>
              </a:rPr>
              <a:t>Ilieva</a:t>
            </a:r>
            <a:r>
              <a:rPr altLang="en-IN" b="0" dirty="0" i="0" kern="1200" lang="en-IN" strike="noStrike" sz="1200" u="none">
                <a:solidFill>
                  <a:schemeClr val="tx1"/>
                </a:solidFill>
                <a:latin typeface="+mn-lt"/>
                <a:ea typeface="+mn-ea"/>
                <a:cs typeface="+mn-cs"/>
              </a:rPr>
              <a:t>, 2019).  </a:t>
            </a:r>
            <a:endParaRPr altLang="en-IN" dirty="0" lang="en-IN"/>
          </a:p>
        </p:txBody>
      </p:sp>
      <p:sp>
        <p:nvSpPr>
          <p:cNvPr id="4" name="Slide Number Placeholder 3"/>
          <p:cNvSpPr>
            <a:spLocks noGrp="1"/>
          </p:cNvSpPr>
          <p:nvPr>
            <p:ph idx="10" sz="quarter" type="sldNum"/>
          </p:nvPr>
        </p:nvSpPr>
        <p:spPr/>
        <p:txBody>
          <a:bodyPr numCol="1"/>
          <a:lstStyle/>
          <a:p>
            <a:fld id="{DD44D139-CAD0-4062-8EF7-C83F843D857C}" type="slidenum">
              <a:rPr altLang="en-IN" lang="en-IN" smtClean="0"/>
              <a:pPr/>
              <a:t>7</a:t>
            </a:fld>
            <a:endParaRPr altLang="en-IN"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r>
              <a:rPr altLang="en-IN" b="0" dirty="0" i="0" kern="1200" lang="en-IN" strike="noStrike" sz="1200" u="none">
                <a:solidFill>
                  <a:schemeClr val="tx1"/>
                </a:solidFill>
                <a:latin typeface="+mn-lt"/>
                <a:ea typeface="+mn-ea"/>
                <a:cs typeface="+mn-cs"/>
              </a:rPr>
              <a:t>The significant role of guest services in hotels is related to assisting guests with check-in and checkout processes. The guest services in hotels are also responsible for providing the necessary information about hotel services. It is their duty to offer accomplished services and attention to guests during their stay in a courteous and friendly manner (Baum, 2019). The major functions of guest services are to welcome and greet guests at their first meeting. It is their role to assign rooms, issue keys and collect payments and information from guests (Baum, 2019). </a:t>
            </a:r>
            <a:endParaRPr altLang="en-IN" dirty="0" lang="en-IN"/>
          </a:p>
        </p:txBody>
      </p:sp>
      <p:sp>
        <p:nvSpPr>
          <p:cNvPr id="4" name="Slide Number Placeholder 3"/>
          <p:cNvSpPr>
            <a:spLocks noGrp="1"/>
          </p:cNvSpPr>
          <p:nvPr>
            <p:ph idx="10" sz="quarter" type="sldNum"/>
          </p:nvPr>
        </p:nvSpPr>
        <p:spPr/>
        <p:txBody>
          <a:bodyPr numCol="1"/>
          <a:lstStyle/>
          <a:p>
            <a:fld id="{DD44D139-CAD0-4062-8EF7-C83F843D857C}" type="slidenum">
              <a:rPr altLang="en-IN" lang="en-IN" smtClean="0"/>
              <a:pPr/>
              <a:t>8</a:t>
            </a:fld>
            <a:endParaRPr altLang="en-IN"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altLang="en-IN" b="0" dirty="0" i="0" kern="1200" lang="en-IN" strike="noStrike" sz="1200" u="none">
                <a:solidFill>
                  <a:schemeClr val="tx1"/>
                </a:solidFill>
                <a:latin typeface="+mn-lt"/>
                <a:ea typeface="+mn-ea"/>
                <a:cs typeface="+mn-cs"/>
              </a:rPr>
              <a:t>The hospitality industry is broadly divided into four divisions, namely food and beverages, travel and tourism, lodging and recreation. Hence, hotels, restaurants, entertainment, events and cruises are included in the hospitality industry. This sector plays a significant role in multiple areas including the country’s economy and development.  The hospitality sector helps to boost the economy of the country and also contributes to the global GDP. It is also an important source of employment generation and accounts for 9.9% of total employment worldwide (Ehl.edu, 2022). This sector also provides excellent services to its customers by meeting their needs and demands. </a:t>
            </a:r>
            <a:endParaRPr altLang="en-IN" dirty="0" lang="en-IN"/>
          </a:p>
        </p:txBody>
      </p:sp>
      <p:sp>
        <p:nvSpPr>
          <p:cNvPr id="4" name="Slide Number Placeholder 3"/>
          <p:cNvSpPr>
            <a:spLocks noGrp="1"/>
          </p:cNvSpPr>
          <p:nvPr>
            <p:ph idx="10" sz="quarter" type="sldNum"/>
          </p:nvPr>
        </p:nvSpPr>
        <p:spPr/>
        <p:txBody>
          <a:bodyPr numCol="1"/>
          <a:lstStyle/>
          <a:p>
            <a:fld id="{DD44D139-CAD0-4062-8EF7-C83F843D857C}" type="slidenum">
              <a:rPr altLang="en-IN" lang="en-IN" smtClean="0"/>
              <a:pPr/>
              <a:t>9</a:t>
            </a:fld>
            <a:endParaRPr altLang="en-IN"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altLang="en-IN" b="0" dirty="0" i="0" kern="1200" lang="en-IN" strike="noStrike" sz="1200" u="none">
                <a:solidFill>
                  <a:schemeClr val="tx1"/>
                </a:solidFill>
                <a:latin typeface="+mn-lt"/>
                <a:ea typeface="+mn-ea"/>
                <a:cs typeface="+mn-cs"/>
              </a:rPr>
              <a:t>The approach to meeting and exceeding guest expectations by hotels starts with identifying customers’ expectations, needs and preferences. Then the hotel needs to set realistic customer expectations which the hotel should aim to exceed. Customers expect hotels to be clean, reliable, safe and have a variety and value for money (</a:t>
            </a:r>
            <a:r>
              <a:rPr altLang="en-IN" b="0" dirty="0" err="1" i="0" kern="1200" lang="en-IN" strike="noStrike" sz="1200" u="none">
                <a:solidFill>
                  <a:schemeClr val="tx1"/>
                </a:solidFill>
                <a:latin typeface="+mn-lt"/>
                <a:ea typeface="+mn-ea"/>
                <a:cs typeface="+mn-cs"/>
              </a:rPr>
              <a:t>Mohsin</a:t>
            </a:r>
            <a:r>
              <a:rPr altLang="en-IN" b="0" dirty="0" i="0" kern="1200" lang="en-IN" strike="noStrike" sz="1200" u="none">
                <a:solidFill>
                  <a:schemeClr val="tx1"/>
                </a:solidFill>
                <a:latin typeface="+mn-lt"/>
                <a:ea typeface="+mn-ea"/>
                <a:cs typeface="+mn-cs"/>
              </a:rPr>
              <a:t> </a:t>
            </a:r>
            <a:r>
              <a:rPr altLang="en-IN" b="0" dirty="0" i="1" kern="1200" lang="en-IN" strike="noStrike" sz="1200" u="none">
                <a:solidFill>
                  <a:schemeClr val="tx1"/>
                </a:solidFill>
                <a:latin typeface="+mn-lt"/>
                <a:ea typeface="+mn-ea"/>
                <a:cs typeface="+mn-cs"/>
              </a:rPr>
              <a:t>et al</a:t>
            </a:r>
            <a:r>
              <a:rPr altLang="en-IN" b="0" dirty="0" i="0" kern="1200" lang="en-IN" strike="noStrike" sz="1200" u="none">
                <a:solidFill>
                  <a:schemeClr val="tx1"/>
                </a:solidFill>
                <a:latin typeface="+mn-lt"/>
                <a:ea typeface="+mn-ea"/>
                <a:cs typeface="+mn-cs"/>
              </a:rPr>
              <a:t>., 2019). Guests also expect mobile check-ins and digital keys in modern hotels. They also want to feel personalised and have great experiences in the hotels. Hence, hotels must integrate digital solutions into their systems to enhance the guest experience. It is very essential to be attentive to guests and anticipate their needs. Customising guests’ experience allows them to feel valued and it also helps hotels to retain their guests. Guest feedback is also one of the ways that allow hotels to understand their customers and their expectations and meet them accordingly (</a:t>
            </a:r>
            <a:r>
              <a:rPr altLang="en-IN" b="0" dirty="0" err="1" i="0" kern="1200" lang="en-IN" strike="noStrike" sz="1200" u="none">
                <a:solidFill>
                  <a:schemeClr val="tx1"/>
                </a:solidFill>
                <a:latin typeface="+mn-lt"/>
                <a:ea typeface="+mn-ea"/>
                <a:cs typeface="+mn-cs"/>
              </a:rPr>
              <a:t>Mohsin</a:t>
            </a:r>
            <a:r>
              <a:rPr altLang="en-IN" b="0" dirty="0" i="0" kern="1200" lang="en-IN" strike="noStrike" sz="1200" u="none">
                <a:solidFill>
                  <a:schemeClr val="tx1"/>
                </a:solidFill>
                <a:latin typeface="+mn-lt"/>
                <a:ea typeface="+mn-ea"/>
                <a:cs typeface="+mn-cs"/>
              </a:rPr>
              <a:t> </a:t>
            </a:r>
            <a:r>
              <a:rPr altLang="en-IN" b="0" dirty="0" i="1" kern="1200" lang="en-IN" strike="noStrike" sz="1200" u="none">
                <a:solidFill>
                  <a:schemeClr val="tx1"/>
                </a:solidFill>
                <a:latin typeface="+mn-lt"/>
                <a:ea typeface="+mn-ea"/>
                <a:cs typeface="+mn-cs"/>
              </a:rPr>
              <a:t>et al</a:t>
            </a:r>
            <a:r>
              <a:rPr altLang="en-IN" b="0" dirty="0" i="0" kern="1200" lang="en-IN" strike="noStrike" sz="1200" u="none">
                <a:solidFill>
                  <a:schemeClr val="tx1"/>
                </a:solidFill>
                <a:latin typeface="+mn-lt"/>
                <a:ea typeface="+mn-ea"/>
                <a:cs typeface="+mn-cs"/>
              </a:rPr>
              <a:t>., 2019). </a:t>
            </a:r>
            <a:endParaRPr altLang="en-IN" dirty="0" lang="en-IN"/>
          </a:p>
        </p:txBody>
      </p:sp>
      <p:sp>
        <p:nvSpPr>
          <p:cNvPr id="4" name="Slide Number Placeholder 3"/>
          <p:cNvSpPr>
            <a:spLocks noGrp="1"/>
          </p:cNvSpPr>
          <p:nvPr>
            <p:ph idx="10" sz="quarter" type="sldNum"/>
          </p:nvPr>
        </p:nvSpPr>
        <p:spPr/>
        <p:txBody>
          <a:bodyPr numCol="1"/>
          <a:lstStyle/>
          <a:p>
            <a:fld id="{DD44D139-CAD0-4062-8EF7-C83F843D857C}" type="slidenum">
              <a:rPr altLang="en-IN" lang="en-IN" smtClean="0"/>
              <a:pPr/>
              <a:t>10</a:t>
            </a:fld>
            <a:endParaRPr altLang="en-IN"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altLang="en-IN" b="0" dirty="0" i="0" kern="1200" lang="en-IN" strike="noStrike" sz="1200" u="none">
                <a:solidFill>
                  <a:schemeClr val="tx1"/>
                </a:solidFill>
                <a:latin typeface="+mn-lt"/>
                <a:ea typeface="+mn-ea"/>
                <a:cs typeface="+mn-cs"/>
              </a:rPr>
              <a:t>It has been found that the hospitality sector is one of the fastest-growing industries and it offers great contributions to the national as well as international economy. It is essential for the hospitality sector to meet customer expectations to thrive and succeed in their business. It has been found that “Hilton Worldwide” is one of the leading international chains of hotels. Its success lies in its objectives to deliver exceptional guest services through cooperation, responsibility and a sense of urgency and discipline. The aim and objectives are correlated to all brands included in the hotel group which has also led to the development and success of “Hilton Hotels &amp; Resorts” and other Hilton brands. </a:t>
            </a:r>
            <a:endParaRPr altLang="en-IN" dirty="0" lang="en-IN"/>
          </a:p>
        </p:txBody>
      </p:sp>
      <p:sp>
        <p:nvSpPr>
          <p:cNvPr id="4" name="Slide Number Placeholder 3"/>
          <p:cNvSpPr>
            <a:spLocks noGrp="1"/>
          </p:cNvSpPr>
          <p:nvPr>
            <p:ph idx="10" sz="quarter" type="sldNum"/>
          </p:nvPr>
        </p:nvSpPr>
        <p:spPr/>
        <p:txBody>
          <a:bodyPr numCol="1"/>
          <a:lstStyle/>
          <a:p>
            <a:fld id="{DD44D139-CAD0-4062-8EF7-C83F843D857C}" type="slidenum">
              <a:rPr altLang="en-IN" lang="en-IN" smtClean="0"/>
              <a:pPr/>
              <a:t>11</a:t>
            </a:fld>
            <a:endParaRPr altLang="en-IN" lang="en-IN"/>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fmla="val 51323" name="adj"/>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algn="ctr" cap="rnd" cmpd="sng" w="38100">
            <a:noFill/>
            <a:prstDash val="solid"/>
          </a:ln>
          <a:effectLst/>
        </p:spPr>
        <p:style>
          <a:lnRef idx="3">
            <a:schemeClr val="lt1"/>
          </a:lnRef>
          <a:fillRef idx="1">
            <a:schemeClr val="accent1"/>
          </a:fillRef>
          <a:effectRef idx="1">
            <a:schemeClr val="accent1"/>
          </a:effectRef>
          <a:fontRef idx="minor">
            <a:schemeClr val="lt1"/>
          </a:fontRef>
        </p:style>
        <p:txBody>
          <a:bodyPr anchor="ctr" numCol="1"/>
          <a:lstStyle/>
          <a:p>
            <a:pPr algn="ctr" eaLnBrk="1" hangingPunct="1" latinLnBrk="0"/>
            <a:endParaRPr kumimoji="0" lang="en-US"/>
          </a:p>
        </p:txBody>
      </p:sp>
      <p:sp>
        <p:nvSpPr>
          <p:cNvPr id="8" name="Title 7"/>
          <p:cNvSpPr>
            <a:spLocks noGrp="1"/>
          </p:cNvSpPr>
          <p:nvPr>
            <p:ph type="ctrTitle"/>
          </p:nvPr>
        </p:nvSpPr>
        <p:spPr>
          <a:xfrm>
            <a:off x="540544" y="776288"/>
            <a:ext cx="8062912" cy="1470025"/>
          </a:xfrm>
        </p:spPr>
        <p:txBody>
          <a:bodyPr anchor="b" numCol="1">
            <a:normAutofit/>
          </a:bodyPr>
          <a:lstStyle>
            <a:lvl1pPr algn="r">
              <a:defRPr sz="4400"/>
            </a:lvl1pPr>
          </a:lstStyle>
          <a:p>
            <a:r>
              <a:rPr kumimoji="0" lang="en-US"/>
              <a:t>Click to edit Master title style</a:t>
            </a:r>
          </a:p>
        </p:txBody>
      </p:sp>
      <p:sp>
        <p:nvSpPr>
          <p:cNvPr id="9" name="Subtitle 8"/>
          <p:cNvSpPr>
            <a:spLocks noGrp="1"/>
          </p:cNvSpPr>
          <p:nvPr>
            <p:ph idx="1" type="subTitle"/>
          </p:nvPr>
        </p:nvSpPr>
        <p:spPr>
          <a:xfrm>
            <a:off x="540544" y="2250280"/>
            <a:ext cx="8062912" cy="1752600"/>
          </a:xfrm>
        </p:spPr>
        <p:txBody>
          <a:bodyPr numCol="1"/>
          <a:lstStyle>
            <a:lvl1pPr algn="r" indent="0" marL="0" marR="36576">
              <a:spcBef>
                <a:spcPts val="0"/>
              </a:spcBef>
              <a:buNone/>
              <a:defRPr>
                <a:ln>
                  <a:solidFill>
                    <a:schemeClr val="bg2"/>
                  </a:solidFill>
                </a:ln>
                <a:solidFill>
                  <a:schemeClr val="tx1">
                    <a:tint val="75000"/>
                  </a:schemeClr>
                </a:solidFill>
              </a:defRPr>
            </a:lvl1pPr>
            <a:lvl2pPr algn="ctr" indent="0" marL="457200">
              <a:buNone/>
            </a:lvl2pPr>
            <a:lvl3pPr algn="ctr" indent="0" marL="914400">
              <a:buNone/>
            </a:lvl3pPr>
            <a:lvl4pPr algn="ctr" indent="0" marL="1371600">
              <a:buNone/>
            </a:lvl4pPr>
            <a:lvl5pPr algn="ctr" indent="0" marL="1828800">
              <a:buNone/>
            </a:lvl5pPr>
            <a:lvl6pPr algn="ctr" indent="0" marL="2286000">
              <a:buNone/>
            </a:lvl6pPr>
            <a:lvl7pPr algn="ctr" indent="0" marL="2743200">
              <a:buNone/>
            </a:lvl7pPr>
            <a:lvl8pPr algn="ctr" indent="0" marL="3200400">
              <a:buNone/>
            </a:lvl8pPr>
            <a:lvl9pPr algn="ctr" indent="0" marL="3657600">
              <a:buNone/>
            </a:lvl9pPr>
          </a:lstStyle>
          <a:p>
            <a:r>
              <a:rPr kumimoji="0" lang="en-US"/>
              <a:t>Click to edit Master subtitle style</a:t>
            </a:r>
          </a:p>
        </p:txBody>
      </p:sp>
      <p:sp>
        <p:nvSpPr>
          <p:cNvPr id="28" name="Date Placeholder 27"/>
          <p:cNvSpPr>
            <a:spLocks noGrp="1"/>
          </p:cNvSpPr>
          <p:nvPr>
            <p:ph idx="10" sz="half" type="dt"/>
          </p:nvPr>
        </p:nvSpPr>
        <p:spPr>
          <a:xfrm>
            <a:off x="1371600" y="6012656"/>
            <a:ext cx="5791200" cy="365125"/>
          </a:xfrm>
        </p:spPr>
        <p:txBody>
          <a:bodyPr anchor="t" bIns="0" numCol="1" tIns="0"/>
          <a:lstStyle>
            <a:lvl1pPr algn="r">
              <a:defRPr sz="1000"/>
            </a:lvl1pPr>
          </a:lstStyle>
          <a:p>
            <a:fld id="{B578EE77-34E4-426C-A15A-790D438166AE}" type="datetimeFigureOut">
              <a:rPr lang="en-US" smtClean="0"/>
              <a:pPr/>
              <a:t>2/3/2023</a:t>
            </a:fld>
            <a:endParaRPr altLang="en-IN" lang="en-IN"/>
          </a:p>
        </p:txBody>
      </p:sp>
      <p:sp>
        <p:nvSpPr>
          <p:cNvPr id="17" name="Footer Placeholder 16"/>
          <p:cNvSpPr>
            <a:spLocks noGrp="1"/>
          </p:cNvSpPr>
          <p:nvPr>
            <p:ph idx="11" sz="quarter" type="ftr"/>
          </p:nvPr>
        </p:nvSpPr>
        <p:spPr>
          <a:xfrm>
            <a:off x="1371600" y="5650704"/>
            <a:ext cx="5791200" cy="365125"/>
          </a:xfrm>
        </p:spPr>
        <p:txBody>
          <a:bodyPr anchor="b" bIns="0" numCol="1" tIns="0"/>
          <a:lstStyle>
            <a:lvl1pPr algn="r">
              <a:defRPr sz="1100"/>
            </a:lvl1pPr>
          </a:lstStyle>
          <a:p>
            <a:endParaRPr altLang="en-IN" lang="en-IN"/>
          </a:p>
        </p:txBody>
      </p:sp>
      <p:sp>
        <p:nvSpPr>
          <p:cNvPr id="29" name="Slide Number Placeholder 28"/>
          <p:cNvSpPr>
            <a:spLocks noGrp="1"/>
          </p:cNvSpPr>
          <p:nvPr>
            <p:ph idx="12" sz="quarter" type="sldNum"/>
          </p:nvPr>
        </p:nvSpPr>
        <p:spPr>
          <a:xfrm>
            <a:off x="8392247" y="5752307"/>
            <a:ext cx="502920" cy="365125"/>
          </a:xfrm>
        </p:spPr>
        <p:txBody>
          <a:bodyPr anchor="ctr" numCol="1"/>
          <a:lstStyle>
            <a:lvl1pPr algn="ctr">
              <a:defRPr sz="1300">
                <a:solidFill>
                  <a:srgbClr val="FFFFFF"/>
                </a:solidFill>
              </a:defRPr>
            </a:lvl1pPr>
          </a:lstStyle>
          <a:p>
            <a:fld id="{0C77BEA1-C6D5-4BB7-B8DC-4B4E690437AE}" type="slidenum">
              <a:rPr altLang="en-IN" lang="en-IN" smtClean="0"/>
              <a:pPr/>
              <a:t>‹#›</a:t>
            </a:fld>
            <a:endParaRPr altLang="en-IN"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numCol="1"/>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numCol="1"/>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4" name="Date Placeholder 3"/>
          <p:cNvSpPr>
            <a:spLocks noGrp="1"/>
          </p:cNvSpPr>
          <p:nvPr>
            <p:ph idx="10" sz="half" type="dt"/>
          </p:nvPr>
        </p:nvSpPr>
        <p:spPr>
          <a:xfrm>
            <a:off x="4791456" y="6480048"/>
            <a:ext cx="2133600" cy="301752"/>
          </a:xfrm>
        </p:spPr>
        <p:txBody>
          <a:bodyPr numCol="1"/>
          <a:lstStyle/>
          <a:p>
            <a:fld id="{B578EE77-34E4-426C-A15A-790D438166AE}" type="datetimeFigureOut">
              <a:rPr lang="en-US" smtClean="0"/>
              <a:pPr/>
              <a:t>2/3/2023</a:t>
            </a:fld>
            <a:endParaRPr altLang="en-IN" lang="en-IN"/>
          </a:p>
        </p:txBody>
      </p:sp>
      <p:sp>
        <p:nvSpPr>
          <p:cNvPr id="5" name="Footer Placeholder 4"/>
          <p:cNvSpPr>
            <a:spLocks noGrp="1"/>
          </p:cNvSpPr>
          <p:nvPr>
            <p:ph idx="11" sz="quarter" type="ftr"/>
          </p:nvPr>
        </p:nvSpPr>
        <p:spPr>
          <a:xfrm>
            <a:off x="457200" y="6480969"/>
            <a:ext cx="4260056" cy="300831"/>
          </a:xfrm>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0C77BEA1-C6D5-4BB7-B8DC-4B4E690437AE}" type="slidenum">
              <a:rPr altLang="en-IN" lang="en-IN" smtClean="0"/>
              <a:pPr/>
              <a:t>‹#›</a:t>
            </a:fld>
            <a:endParaRPr altLang="en-IN"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showMasterSp="0" type="secHead">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algn="ctr" cap="rnd" cmpd="sng" w="38100">
            <a:noFill/>
            <a:prstDash val="solid"/>
          </a:ln>
          <a:effectLst/>
        </p:spPr>
        <p:style>
          <a:lnRef idx="3">
            <a:schemeClr val="lt1"/>
          </a:lnRef>
          <a:fillRef idx="1">
            <a:schemeClr val="accent1"/>
          </a:fillRef>
          <a:effectRef idx="1">
            <a:schemeClr val="accent1"/>
          </a:effectRef>
          <a:fontRef idx="minor">
            <a:schemeClr val="lt1"/>
          </a:fontRef>
        </p:style>
        <p:txBody>
          <a:bodyPr anchor="ctr" numCol="1"/>
          <a:lstStyle/>
          <a:p>
            <a:pPr algn="ctr" defTabSz="914400" eaLnBrk="1" hangingPunct="1" latinLnBrk="0" marL="0" rtl="0"/>
            <a:endParaRPr kern="1200" kumimoji="0" lang="en-US" sz="1800">
              <a:solidFill>
                <a:schemeClr val="lt1"/>
              </a:solidFill>
              <a:latin typeface="+mn-lt"/>
              <a:ea typeface="+mn-ea"/>
              <a:cs typeface="+mn-cs"/>
            </a:endParaRPr>
          </a:p>
        </p:txBody>
      </p:sp>
      <p:sp>
        <p:nvSpPr>
          <p:cNvPr id="8" name="Isosceles Triangle 7"/>
          <p:cNvSpPr/>
          <p:nvPr/>
        </p:nvSpPr>
        <p:spPr>
          <a:xfrm flipV="1" rot="5400000">
            <a:off x="7554353" y="309490"/>
            <a:ext cx="1892949" cy="1294228"/>
          </a:xfrm>
          <a:prstGeom prst="triangle">
            <a:avLst>
              <a:gd fmla="val 51323" name="adj"/>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algn="ctr" cap="rnd" cmpd="sng" w="38100">
            <a:noFill/>
            <a:prstDash val="solid"/>
          </a:ln>
          <a:effectLst/>
        </p:spPr>
        <p:style>
          <a:lnRef idx="3">
            <a:schemeClr val="lt1"/>
          </a:lnRef>
          <a:fillRef idx="1">
            <a:schemeClr val="accent1"/>
          </a:fillRef>
          <a:effectRef idx="1">
            <a:schemeClr val="accent1"/>
          </a:effectRef>
          <a:fontRef idx="minor">
            <a:schemeClr val="lt1"/>
          </a:fontRef>
        </p:style>
        <p:txBody>
          <a:bodyPr anchor="ctr" numCol="1"/>
          <a:lstStyle/>
          <a:p>
            <a:pPr algn="ctr" eaLnBrk="1" hangingPunct="1" latinLnBrk="0"/>
            <a:endParaRPr kumimoji="0" lang="en-US"/>
          </a:p>
        </p:txBody>
      </p:sp>
      <p:sp>
        <p:nvSpPr>
          <p:cNvPr id="4" name="Date Placeholder 3"/>
          <p:cNvSpPr>
            <a:spLocks noGrp="1"/>
          </p:cNvSpPr>
          <p:nvPr>
            <p:ph idx="10" sz="half" type="dt"/>
          </p:nvPr>
        </p:nvSpPr>
        <p:spPr>
          <a:xfrm>
            <a:off x="6955632" y="6477000"/>
            <a:ext cx="2133600" cy="304800"/>
          </a:xfrm>
        </p:spPr>
        <p:txBody>
          <a:bodyPr numCol="1"/>
          <a:lstStyle/>
          <a:p>
            <a:fld id="{B578EE77-34E4-426C-A15A-790D438166AE}" type="datetimeFigureOut">
              <a:rPr lang="en-US" smtClean="0"/>
              <a:pPr/>
              <a:t>2/3/2023</a:t>
            </a:fld>
            <a:endParaRPr altLang="en-IN" lang="en-IN"/>
          </a:p>
        </p:txBody>
      </p:sp>
      <p:sp>
        <p:nvSpPr>
          <p:cNvPr id="5" name="Footer Placeholder 4"/>
          <p:cNvSpPr>
            <a:spLocks noGrp="1"/>
          </p:cNvSpPr>
          <p:nvPr>
            <p:ph idx="11" sz="quarter" type="ftr"/>
          </p:nvPr>
        </p:nvSpPr>
        <p:spPr>
          <a:xfrm>
            <a:off x="2619376" y="6480969"/>
            <a:ext cx="4260056" cy="300831"/>
          </a:xfrm>
        </p:spPr>
        <p:txBody>
          <a:bodyPr numCol="1"/>
          <a:lstStyle/>
          <a:p>
            <a:endParaRPr altLang="en-IN" lang="en-IN"/>
          </a:p>
        </p:txBody>
      </p:sp>
      <p:sp>
        <p:nvSpPr>
          <p:cNvPr id="6" name="Slide Number Placeholder 5"/>
          <p:cNvSpPr>
            <a:spLocks noGrp="1"/>
          </p:cNvSpPr>
          <p:nvPr>
            <p:ph idx="12" sz="quarter" type="sldNum"/>
          </p:nvPr>
        </p:nvSpPr>
        <p:spPr>
          <a:xfrm>
            <a:off x="8451056" y="809624"/>
            <a:ext cx="502920" cy="300831"/>
          </a:xfrm>
        </p:spPr>
        <p:txBody>
          <a:bodyPr numCol="1"/>
          <a:lstStyle/>
          <a:p>
            <a:fld id="{0C77BEA1-C6D5-4BB7-B8DC-4B4E690437AE}" type="slidenum">
              <a:rPr altLang="en-IN" lang="en-IN" smtClean="0"/>
              <a:pPr/>
              <a:t>‹#›</a:t>
            </a:fld>
            <a:endParaRPr altLang="en-IN" lang="en-IN"/>
          </a:p>
        </p:txBody>
      </p:sp>
      <p:cxnSp>
        <p:nvCxnSpPr>
          <p:cNvPr id="11" name="Straight Connector 10"/>
          <p:cNvCxnSpPr/>
          <p:nvPr/>
        </p:nvCxnSpPr>
        <p:spPr>
          <a:xfrm rot="10800000">
            <a:off x="6468794" y="9381"/>
            <a:ext cx="2672861" cy="1900210"/>
          </a:xfrm>
          <a:prstGeom prst="line">
            <a:avLst/>
          </a:prstGeom>
          <a:noFill/>
          <a:ln algn="ctr" cap="rnd" cmpd="sng" w="6000">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algn="ctr" cap="rnd" cmpd="sng" w="5000">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numCol="1"/>
          <a:lstStyle>
            <a:lvl1pPr algn="l" marL="0">
              <a:buNone/>
              <a:defRPr b="1" baseline="0" cap="none" sz="3600"/>
            </a:lvl1pPr>
          </a:lstStyle>
          <a:p>
            <a:r>
              <a:rPr kumimoji="0" lang="en-US"/>
              <a:t>Click to edit Master title style</a:t>
            </a:r>
          </a:p>
        </p:txBody>
      </p:sp>
      <p:sp>
        <p:nvSpPr>
          <p:cNvPr id="3" name="Text Placeholder 2"/>
          <p:cNvSpPr>
            <a:spLocks noGrp="1"/>
          </p:cNvSpPr>
          <p:nvPr>
            <p:ph idx="1" type="body"/>
          </p:nvPr>
        </p:nvSpPr>
        <p:spPr>
          <a:xfrm>
            <a:off x="381000" y="1633536"/>
            <a:ext cx="3886200" cy="2286000"/>
          </a:xfrm>
        </p:spPr>
        <p:txBody>
          <a:bodyPr anchor="t" numCol="1"/>
          <a:lstStyle>
            <a:lvl1pPr algn="l" indent="0" marL="54864">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eaLnBrk="1" hangingPunct="1" latinLnBrk="0" lvl="0"/>
            <a:r>
              <a:rPr kumimoji="0" lang="en-US"/>
              <a:t>Click to edit Master text styles</a:t>
            </a:r>
          </a:p>
        </p:txBody>
      </p:sp>
    </p:spTree>
  </p:cSld>
  <p:clrMapOvr>
    <a:overrideClrMapping accent1="accent1" accent2="accent2" accent3="accent3" accent4="accent4" accent5="accent5" accent6="accent6" bg1="dk1" bg2="dk2" folHlink="folHlink" hlink="hlink" tx1="lt1" tx2="lt2"/>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lgn="l" marL="0">
              <a:defRPr/>
            </a:lvl1pPr>
          </a:lstStyle>
          <a:p>
            <a:r>
              <a:rPr kumimoji="0" lang="en-US"/>
              <a:t>Click to edit Master title style</a:t>
            </a:r>
          </a:p>
        </p:txBody>
      </p:sp>
      <p:sp>
        <p:nvSpPr>
          <p:cNvPr id="3" name="Content Placeholder 2"/>
          <p:cNvSpPr>
            <a:spLocks noGrp="1"/>
          </p:cNvSpPr>
          <p:nvPr>
            <p:ph idx="1" sz="half"/>
          </p:nvPr>
        </p:nvSpPr>
        <p:spPr>
          <a:xfrm>
            <a:off x="457200" y="1722437"/>
            <a:ext cx="4038600" cy="4525963"/>
          </a:xfrm>
        </p:spPr>
        <p:txBody>
          <a:bodyPr numCol="1"/>
          <a:lstStyle>
            <a:lvl1pPr>
              <a:defRPr sz="2600"/>
            </a:lvl1pPr>
            <a:lvl2pPr>
              <a:defRPr sz="2400"/>
            </a:lvl2pPr>
            <a:lvl3pPr>
              <a:defRPr sz="2000"/>
            </a:lvl3pPr>
            <a:lvl4pPr>
              <a:defRPr sz="1800"/>
            </a:lvl4pPr>
            <a:lvl5pPr>
              <a:defRPr sz="1800"/>
            </a:lvl5pPr>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4" name="Content Placeholder 3"/>
          <p:cNvSpPr>
            <a:spLocks noGrp="1"/>
          </p:cNvSpPr>
          <p:nvPr>
            <p:ph idx="2" sz="half"/>
          </p:nvPr>
        </p:nvSpPr>
        <p:spPr>
          <a:xfrm>
            <a:off x="4648200" y="1722437"/>
            <a:ext cx="4038600" cy="4525963"/>
          </a:xfrm>
        </p:spPr>
        <p:txBody>
          <a:bodyPr numCol="1"/>
          <a:lstStyle>
            <a:lvl1pPr>
              <a:defRPr sz="2600"/>
            </a:lvl1pPr>
            <a:lvl2pPr>
              <a:defRPr sz="2400"/>
            </a:lvl2pPr>
            <a:lvl3pPr>
              <a:defRPr sz="2000"/>
            </a:lvl3pPr>
            <a:lvl4pPr>
              <a:defRPr sz="1800"/>
            </a:lvl4pPr>
            <a:lvl5pPr>
              <a:defRPr sz="1800"/>
            </a:lvl5pPr>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5" name="Date Placeholder 4"/>
          <p:cNvSpPr>
            <a:spLocks noGrp="1"/>
          </p:cNvSpPr>
          <p:nvPr>
            <p:ph idx="10" sz="half" type="dt"/>
          </p:nvPr>
        </p:nvSpPr>
        <p:spPr>
          <a:xfrm>
            <a:off x="4791456" y="6480969"/>
            <a:ext cx="2133600" cy="301752"/>
          </a:xfrm>
        </p:spPr>
        <p:txBody>
          <a:bodyPr numCol="1"/>
          <a:lstStyle/>
          <a:p>
            <a:fld id="{B578EE77-34E4-426C-A15A-790D438166AE}" type="datetimeFigureOut">
              <a:rPr lang="en-US" smtClean="0"/>
              <a:pPr/>
              <a:t>2/3/2023</a:t>
            </a:fld>
            <a:endParaRPr altLang="en-IN" lang="en-IN"/>
          </a:p>
        </p:txBody>
      </p:sp>
      <p:sp>
        <p:nvSpPr>
          <p:cNvPr id="6" name="Footer Placeholder 5"/>
          <p:cNvSpPr>
            <a:spLocks noGrp="1"/>
          </p:cNvSpPr>
          <p:nvPr>
            <p:ph idx="11" sz="quarter" type="ftr"/>
          </p:nvPr>
        </p:nvSpPr>
        <p:spPr>
          <a:xfrm>
            <a:off x="457200" y="6480969"/>
            <a:ext cx="4260056" cy="301752"/>
          </a:xfrm>
        </p:spPr>
        <p:txBody>
          <a:bodyPr numCol="1"/>
          <a:lstStyle/>
          <a:p>
            <a:endParaRPr altLang="en-IN" lang="en-IN"/>
          </a:p>
        </p:txBody>
      </p:sp>
      <p:sp>
        <p:nvSpPr>
          <p:cNvPr id="7" name="Slide Number Placeholder 6"/>
          <p:cNvSpPr>
            <a:spLocks noGrp="1"/>
          </p:cNvSpPr>
          <p:nvPr>
            <p:ph idx="12" sz="quarter" type="sldNum"/>
          </p:nvPr>
        </p:nvSpPr>
        <p:spPr>
          <a:xfrm>
            <a:off x="7589520" y="6480969"/>
            <a:ext cx="502920" cy="301752"/>
          </a:xfrm>
        </p:spPr>
        <p:txBody>
          <a:bodyPr numCol="1"/>
          <a:lstStyle/>
          <a:p>
            <a:fld id="{0C77BEA1-C6D5-4BB7-B8DC-4B4E690437AE}" type="slidenum">
              <a:rPr altLang="en-IN" lang="en-IN" smtClean="0"/>
              <a:pPr/>
              <a:t>‹#›</a:t>
            </a:fld>
            <a:endParaRPr altLang="en-IN"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showMasterSp="0" type="twoTxTwoObj">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anchor="b" numCol="1" vert="vert270"/>
          <a:lstStyle>
            <a:lvl1pPr algn="ctr" marL="0">
              <a:defRPr b="1" sz="3300">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idx="1" type="body"/>
          </p:nvPr>
        </p:nvSpPr>
        <p:spPr>
          <a:xfrm>
            <a:off x="1365006" y="290732"/>
            <a:ext cx="581024" cy="3017520"/>
          </a:xfrm>
          <a:solidFill>
            <a:schemeClr val="bg1"/>
          </a:solidFill>
          <a:ln w="12700">
            <a:noFill/>
          </a:ln>
        </p:spPr>
        <p:txBody>
          <a:bodyPr anchor="ctr" numCol="1" vert="vert270"/>
          <a:lstStyle>
            <a:lvl1pPr algn="ctr" indent="0" marL="0">
              <a:buNone/>
              <a:defRPr b="0" sz="1600">
                <a:solidFill>
                  <a:schemeClr val="tx1"/>
                </a:solidFill>
              </a:defRPr>
            </a:lvl1pPr>
            <a:lvl2pPr>
              <a:buNone/>
              <a:defRPr b="1" sz="2000"/>
            </a:lvl2pPr>
            <a:lvl3pPr>
              <a:buNone/>
              <a:defRPr b="1" sz="1800"/>
            </a:lvl3pPr>
            <a:lvl4pPr>
              <a:buNone/>
              <a:defRPr b="1" sz="1600"/>
            </a:lvl4pPr>
            <a:lvl5pPr>
              <a:buNone/>
              <a:defRPr b="1" sz="1600"/>
            </a:lvl5pPr>
          </a:lstStyle>
          <a:p>
            <a:pPr eaLnBrk="1" hangingPunct="1" latinLnBrk="0" lvl="0"/>
            <a:r>
              <a:rPr kumimoji="0" lang="en-US"/>
              <a:t>Click to edit Master text styles</a:t>
            </a:r>
          </a:p>
        </p:txBody>
      </p:sp>
      <p:sp>
        <p:nvSpPr>
          <p:cNvPr id="4" name="Text Placeholder 3"/>
          <p:cNvSpPr>
            <a:spLocks noGrp="1"/>
          </p:cNvSpPr>
          <p:nvPr>
            <p:ph idx="3" sz="half" type="body"/>
          </p:nvPr>
        </p:nvSpPr>
        <p:spPr>
          <a:xfrm>
            <a:off x="1365006" y="3427124"/>
            <a:ext cx="581024" cy="3017520"/>
          </a:xfrm>
          <a:solidFill>
            <a:schemeClr val="bg1"/>
          </a:solidFill>
          <a:ln w="12700">
            <a:noFill/>
          </a:ln>
        </p:spPr>
        <p:txBody>
          <a:bodyPr anchor="ctr" numCol="1" vert="vert270"/>
          <a:lstStyle>
            <a:lvl1pPr algn="ctr" indent="0" marL="0">
              <a:buNone/>
              <a:defRPr b="0" sz="1600">
                <a:solidFill>
                  <a:schemeClr val="tx1"/>
                </a:solidFill>
              </a:defRPr>
            </a:lvl1pPr>
            <a:lvl2pPr>
              <a:buNone/>
              <a:defRPr b="1" sz="2000"/>
            </a:lvl2pPr>
            <a:lvl3pPr>
              <a:buNone/>
              <a:defRPr b="1" sz="1800"/>
            </a:lvl3pPr>
            <a:lvl4pPr>
              <a:buNone/>
              <a:defRPr b="1" sz="1600"/>
            </a:lvl4pPr>
            <a:lvl5pPr>
              <a:buNone/>
              <a:defRPr b="1" sz="1600"/>
            </a:lvl5pPr>
          </a:lstStyle>
          <a:p>
            <a:pPr eaLnBrk="1" hangingPunct="1" latinLnBrk="0" lvl="0"/>
            <a:r>
              <a:rPr kumimoji="0" lang="en-US"/>
              <a:t>Click to edit Master text styles</a:t>
            </a:r>
          </a:p>
        </p:txBody>
      </p:sp>
      <p:sp>
        <p:nvSpPr>
          <p:cNvPr id="5" name="Content Placeholder 4"/>
          <p:cNvSpPr>
            <a:spLocks noGrp="1"/>
          </p:cNvSpPr>
          <p:nvPr>
            <p:ph idx="2" sz="quarter"/>
          </p:nvPr>
        </p:nvSpPr>
        <p:spPr>
          <a:xfrm>
            <a:off x="2022230" y="290732"/>
            <a:ext cx="6858000" cy="3017520"/>
          </a:xfrm>
        </p:spPr>
        <p:txBody>
          <a:bodyPr numCol="1"/>
          <a:lstStyle>
            <a:lvl1pPr algn="l">
              <a:defRPr sz="2400"/>
            </a:lvl1pPr>
            <a:lvl2pPr algn="l">
              <a:defRPr sz="2000"/>
            </a:lvl2pPr>
            <a:lvl3pPr algn="l">
              <a:defRPr sz="1800"/>
            </a:lvl3pPr>
            <a:lvl4pPr algn="l">
              <a:defRPr sz="1600"/>
            </a:lvl4pPr>
            <a:lvl5pPr algn="l">
              <a:defRPr sz="1600"/>
            </a:lvl5pPr>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6" name="Content Placeholder 5"/>
          <p:cNvSpPr>
            <a:spLocks noGrp="1"/>
          </p:cNvSpPr>
          <p:nvPr>
            <p:ph idx="4" sz="quarter"/>
          </p:nvPr>
        </p:nvSpPr>
        <p:spPr>
          <a:xfrm>
            <a:off x="2022230" y="3427124"/>
            <a:ext cx="6858000" cy="3017520"/>
          </a:xfrm>
        </p:spPr>
        <p:txBody>
          <a:bodyPr numCol="1"/>
          <a:lstStyle>
            <a:lvl1pPr>
              <a:defRPr sz="2400"/>
            </a:lvl1pPr>
            <a:lvl2pPr>
              <a:defRPr sz="2000"/>
            </a:lvl2pPr>
            <a:lvl3pPr>
              <a:defRPr sz="1800"/>
            </a:lvl3pPr>
            <a:lvl4pPr>
              <a:defRPr sz="1600"/>
            </a:lvl4pPr>
            <a:lvl5pPr>
              <a:defRPr sz="1600"/>
            </a:lvl5pPr>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7" name="Date Placeholder 6"/>
          <p:cNvSpPr>
            <a:spLocks noGrp="1"/>
          </p:cNvSpPr>
          <p:nvPr>
            <p:ph idx="10" sz="half" type="dt"/>
          </p:nvPr>
        </p:nvSpPr>
        <p:spPr>
          <a:xfrm>
            <a:off x="4791456" y="6480969"/>
            <a:ext cx="2130552" cy="301752"/>
          </a:xfrm>
        </p:spPr>
        <p:txBody>
          <a:bodyPr numCol="1"/>
          <a:lstStyle/>
          <a:p>
            <a:fld id="{B578EE77-34E4-426C-A15A-790D438166AE}" type="datetimeFigureOut">
              <a:rPr lang="en-US" smtClean="0"/>
              <a:pPr/>
              <a:t>2/3/2023</a:t>
            </a:fld>
            <a:endParaRPr altLang="en-IN" lang="en-IN"/>
          </a:p>
        </p:txBody>
      </p:sp>
      <p:sp>
        <p:nvSpPr>
          <p:cNvPr id="8" name="Footer Placeholder 7"/>
          <p:cNvSpPr>
            <a:spLocks noGrp="1"/>
          </p:cNvSpPr>
          <p:nvPr>
            <p:ph idx="11" sz="quarter" type="ftr"/>
          </p:nvPr>
        </p:nvSpPr>
        <p:spPr>
          <a:xfrm>
            <a:off x="457200" y="6480969"/>
            <a:ext cx="4261104" cy="301752"/>
          </a:xfrm>
        </p:spPr>
        <p:txBody>
          <a:bodyPr numCol="1"/>
          <a:lstStyle/>
          <a:p>
            <a:endParaRPr altLang="en-IN" lang="en-IN"/>
          </a:p>
        </p:txBody>
      </p:sp>
      <p:sp>
        <p:nvSpPr>
          <p:cNvPr id="9" name="Slide Number Placeholder 8"/>
          <p:cNvSpPr>
            <a:spLocks noGrp="1"/>
          </p:cNvSpPr>
          <p:nvPr>
            <p:ph idx="12" sz="quarter" type="sldNum"/>
          </p:nvPr>
        </p:nvSpPr>
        <p:spPr>
          <a:xfrm>
            <a:off x="7589520" y="6483096"/>
            <a:ext cx="502920" cy="301752"/>
          </a:xfrm>
        </p:spPr>
        <p:txBody>
          <a:bodyPr numCol="1"/>
          <a:lstStyle>
            <a:lvl1pPr algn="ctr">
              <a:defRPr/>
            </a:lvl1pPr>
          </a:lstStyle>
          <a:p>
            <a:fld id="{0C77BEA1-C6D5-4BB7-B8DC-4B4E690437AE}" type="slidenum">
              <a:rPr altLang="en-IN" lang="en-IN" smtClean="0"/>
              <a:pPr/>
              <a:t>‹#›</a:t>
            </a:fld>
            <a:endParaRPr altLang="en-IN" lang="en-IN"/>
          </a:p>
        </p:txBody>
      </p:sp>
    </p:spTree>
  </p:cSld>
  <p:clrMapOvr>
    <a:overrideClrMapping accent1="accent1" accent2="accent2" accent3="accent3" accent4="accent4" accent5="accent5" accent6="accent6" bg1="dk1" bg2="dk2" folHlink="folHlink" hlink="hlink" tx1="lt1" tx2="lt2"/>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b="0"/>
            </a:lvl1pPr>
          </a:lstStyle>
          <a:p>
            <a:r>
              <a:rPr kumimoji="0" lang="en-US"/>
              <a:t>Click to edit Master title style</a:t>
            </a:r>
          </a:p>
        </p:txBody>
      </p:sp>
      <p:sp>
        <p:nvSpPr>
          <p:cNvPr id="3" name="Date Placeholder 2"/>
          <p:cNvSpPr>
            <a:spLocks noGrp="1"/>
          </p:cNvSpPr>
          <p:nvPr>
            <p:ph idx="10" sz="half" type="dt"/>
          </p:nvPr>
        </p:nvSpPr>
        <p:spPr/>
        <p:txBody>
          <a:bodyPr numCol="1"/>
          <a:lstStyle/>
          <a:p>
            <a:fld id="{B578EE77-34E4-426C-A15A-790D438166AE}" type="datetimeFigureOut">
              <a:rPr lang="en-US" smtClean="0"/>
              <a:pPr/>
              <a:t>2/3/2023</a:t>
            </a:fld>
            <a:endParaRPr altLang="en-IN" lang="en-IN"/>
          </a:p>
        </p:txBody>
      </p:sp>
      <p:sp>
        <p:nvSpPr>
          <p:cNvPr id="4" name="Footer Placeholder 3"/>
          <p:cNvSpPr>
            <a:spLocks noGrp="1"/>
          </p:cNvSpPr>
          <p:nvPr>
            <p:ph idx="11" sz="quarter" type="ftr"/>
          </p:nvPr>
        </p:nvSpPr>
        <p:spPr/>
        <p:txBody>
          <a:bodyPr numCol="1"/>
          <a:lstStyle/>
          <a:p>
            <a:endParaRPr altLang="en-IN" lang="en-IN"/>
          </a:p>
        </p:txBody>
      </p:sp>
      <p:sp>
        <p:nvSpPr>
          <p:cNvPr id="5" name="Slide Number Placeholder 4"/>
          <p:cNvSpPr>
            <a:spLocks noGrp="1"/>
          </p:cNvSpPr>
          <p:nvPr>
            <p:ph idx="12" sz="quarter" type="sldNum"/>
          </p:nvPr>
        </p:nvSpPr>
        <p:spPr/>
        <p:txBody>
          <a:bodyPr numCol="1"/>
          <a:lstStyle/>
          <a:p>
            <a:fld id="{0C77BEA1-C6D5-4BB7-B8DC-4B4E690437AE}" type="slidenum">
              <a:rPr altLang="en-IN" lang="en-IN" smtClean="0"/>
              <a:pPr/>
              <a:t>‹#›</a:t>
            </a:fld>
            <a:endParaRPr altLang="en-IN"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a:xfrm>
            <a:off x="4791456" y="6480969"/>
            <a:ext cx="2133600" cy="301752"/>
          </a:xfrm>
        </p:spPr>
        <p:txBody>
          <a:bodyPr numCol="1"/>
          <a:lstStyle/>
          <a:p>
            <a:fld id="{B578EE77-34E4-426C-A15A-790D438166AE}" type="datetimeFigureOut">
              <a:rPr lang="en-US" smtClean="0"/>
              <a:pPr/>
              <a:t>2/3/2023</a:t>
            </a:fld>
            <a:endParaRPr altLang="en-IN" lang="en-IN"/>
          </a:p>
        </p:txBody>
      </p:sp>
      <p:sp>
        <p:nvSpPr>
          <p:cNvPr id="3" name="Footer Placeholder 2"/>
          <p:cNvSpPr>
            <a:spLocks noGrp="1"/>
          </p:cNvSpPr>
          <p:nvPr>
            <p:ph idx="11" sz="quarter" type="ftr"/>
          </p:nvPr>
        </p:nvSpPr>
        <p:spPr>
          <a:xfrm>
            <a:off x="457200" y="6481890"/>
            <a:ext cx="4260056" cy="300831"/>
          </a:xfrm>
        </p:spPr>
        <p:txBody>
          <a:bodyPr numCol="1"/>
          <a:lstStyle/>
          <a:p>
            <a:endParaRPr altLang="en-IN" lang="en-IN"/>
          </a:p>
        </p:txBody>
      </p:sp>
      <p:sp>
        <p:nvSpPr>
          <p:cNvPr id="4" name="Slide Number Placeholder 3"/>
          <p:cNvSpPr>
            <a:spLocks noGrp="1"/>
          </p:cNvSpPr>
          <p:nvPr>
            <p:ph idx="12" sz="quarter" type="sldNum"/>
          </p:nvPr>
        </p:nvSpPr>
        <p:spPr>
          <a:xfrm>
            <a:off x="7589520" y="6480969"/>
            <a:ext cx="502920" cy="301752"/>
          </a:xfrm>
        </p:spPr>
        <p:txBody>
          <a:bodyPr numCol="1"/>
          <a:lstStyle/>
          <a:p>
            <a:fld id="{0C77BEA1-C6D5-4BB7-B8DC-4B4E690437AE}" type="slidenum">
              <a:rPr altLang="en-IN" lang="en-IN" smtClean="0"/>
              <a:pPr/>
              <a:t>‹#›</a:t>
            </a:fld>
            <a:endParaRPr altLang="en-IN"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showMasterSp="0" type="objTx">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anchor="b" numCol="1" vert="vert270"/>
          <a:lstStyle>
            <a:lvl1pPr algn="r" marL="0" marR="18288">
              <a:spcBef>
                <a:spcPts val="0"/>
              </a:spcBef>
              <a:buNone/>
              <a:defRPr b="0" baseline="0" cap="all" sz="2900"/>
            </a:lvl1pPr>
          </a:lstStyle>
          <a:p>
            <a:r>
              <a:rPr kumimoji="0" lang="en-US"/>
              <a:t>Click to edit Master title style</a:t>
            </a:r>
          </a:p>
        </p:txBody>
      </p:sp>
      <p:sp>
        <p:nvSpPr>
          <p:cNvPr id="3" name="Text Placeholder 2"/>
          <p:cNvSpPr>
            <a:spLocks noGrp="1"/>
          </p:cNvSpPr>
          <p:nvPr>
            <p:ph idx="2" type="body"/>
          </p:nvPr>
        </p:nvSpPr>
        <p:spPr>
          <a:xfrm>
            <a:off x="1135856" y="367664"/>
            <a:ext cx="2438400" cy="5943600"/>
          </a:xfrm>
        </p:spPr>
        <p:txBody>
          <a:bodyPr anchor="t" numCol="1"/>
          <a:lstStyle>
            <a:lvl1pPr indent="0" marL="0">
              <a:spcBef>
                <a:spcPts val="0"/>
              </a:spcBef>
              <a:buNone/>
              <a:defRPr sz="1400"/>
            </a:lvl1pPr>
            <a:lvl2pPr>
              <a:buNone/>
              <a:defRPr sz="1200"/>
            </a:lvl2pPr>
            <a:lvl3pPr>
              <a:buNone/>
              <a:defRPr sz="1000"/>
            </a:lvl3pPr>
            <a:lvl4pPr>
              <a:buNone/>
              <a:defRPr sz="900"/>
            </a:lvl4pPr>
            <a:lvl5pPr>
              <a:buNone/>
              <a:defRPr sz="900"/>
            </a:lvl5pPr>
          </a:lstStyle>
          <a:p>
            <a:pPr eaLnBrk="1" hangingPunct="1" latinLnBrk="0" lvl="0"/>
            <a:r>
              <a:rPr kumimoji="0" lang="en-US"/>
              <a:t>Click to edit Master text styles</a:t>
            </a:r>
          </a:p>
        </p:txBody>
      </p:sp>
      <p:sp>
        <p:nvSpPr>
          <p:cNvPr id="4" name="Content Placeholder 3"/>
          <p:cNvSpPr>
            <a:spLocks noGrp="1"/>
          </p:cNvSpPr>
          <p:nvPr>
            <p:ph idx="1" sz="half"/>
          </p:nvPr>
        </p:nvSpPr>
        <p:spPr>
          <a:xfrm>
            <a:off x="3651250" y="320040"/>
            <a:ext cx="5276088" cy="5989320"/>
          </a:xfrm>
        </p:spPr>
        <p:txBody>
          <a:bodyPr numCol="1"/>
          <a:lstStyle>
            <a:lvl1pPr>
              <a:spcBef>
                <a:spcPts val="0"/>
              </a:spcBef>
              <a:defRPr sz="3000"/>
            </a:lvl1pPr>
            <a:lvl2pPr>
              <a:defRPr sz="2600"/>
            </a:lvl2pPr>
            <a:lvl3pPr>
              <a:defRPr sz="2400"/>
            </a:lvl3pPr>
            <a:lvl4pPr>
              <a:defRPr sz="2000"/>
            </a:lvl4pPr>
            <a:lvl5pPr>
              <a:defRPr sz="2000"/>
            </a:lvl5pPr>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5" name="Date Placeholder 4"/>
          <p:cNvSpPr>
            <a:spLocks noGrp="1"/>
          </p:cNvSpPr>
          <p:nvPr>
            <p:ph idx="10" sz="half" type="dt"/>
          </p:nvPr>
        </p:nvSpPr>
        <p:spPr>
          <a:xfrm>
            <a:off x="6278976" y="6556248"/>
            <a:ext cx="2133600" cy="301752"/>
          </a:xfrm>
        </p:spPr>
        <p:txBody>
          <a:bodyPr numCol="1"/>
          <a:lstStyle>
            <a:lvl1pPr>
              <a:defRPr sz="900"/>
            </a:lvl1pPr>
          </a:lstStyle>
          <a:p>
            <a:fld id="{B578EE77-34E4-426C-A15A-790D438166AE}" type="datetimeFigureOut">
              <a:rPr lang="en-US" smtClean="0"/>
              <a:pPr/>
              <a:t>2/3/2023</a:t>
            </a:fld>
            <a:endParaRPr altLang="en-IN" lang="en-IN"/>
          </a:p>
        </p:txBody>
      </p:sp>
      <p:sp>
        <p:nvSpPr>
          <p:cNvPr id="6" name="Footer Placeholder 5"/>
          <p:cNvSpPr>
            <a:spLocks noGrp="1"/>
          </p:cNvSpPr>
          <p:nvPr>
            <p:ph idx="11" sz="quarter" type="ftr"/>
          </p:nvPr>
        </p:nvSpPr>
        <p:spPr>
          <a:xfrm>
            <a:off x="1135856" y="6556248"/>
            <a:ext cx="5143120" cy="301752"/>
          </a:xfrm>
        </p:spPr>
        <p:txBody>
          <a:bodyPr numCol="1"/>
          <a:lstStyle>
            <a:lvl1pPr>
              <a:defRPr sz="900"/>
            </a:lvl1pPr>
          </a:lstStyle>
          <a:p>
            <a:endParaRPr altLang="en-IN" lang="en-IN"/>
          </a:p>
        </p:txBody>
      </p:sp>
      <p:sp>
        <p:nvSpPr>
          <p:cNvPr id="7" name="Slide Number Placeholder 6"/>
          <p:cNvSpPr>
            <a:spLocks noGrp="1"/>
          </p:cNvSpPr>
          <p:nvPr>
            <p:ph idx="12" sz="quarter" type="sldNum"/>
          </p:nvPr>
        </p:nvSpPr>
        <p:spPr>
          <a:xfrm>
            <a:off x="8410576" y="6556248"/>
            <a:ext cx="502920" cy="301752"/>
          </a:xfrm>
        </p:spPr>
        <p:txBody>
          <a:bodyPr numCol="1"/>
          <a:lstStyle>
            <a:lvl1pPr>
              <a:defRPr sz="900"/>
            </a:lvl1pPr>
          </a:lstStyle>
          <a:p>
            <a:fld id="{0C77BEA1-C6D5-4BB7-B8DC-4B4E690437AE}" type="slidenum">
              <a:rPr altLang="en-IN" lang="en-IN" smtClean="0"/>
              <a:pPr/>
              <a:t>‹#›</a:t>
            </a:fld>
            <a:endParaRPr altLang="en-IN" lang="en-IN"/>
          </a:p>
        </p:txBody>
      </p:sp>
    </p:spTree>
  </p:cSld>
  <p:clrMapOvr>
    <a:overrideClrMapping accent1="accent1" accent2="accent2" accent3="accent3" accent4="accent4" accent5="accent5" accent6="accent6" bg1="dk1" bg2="dk2" folHlink="folHlink" hlink="hlink" tx1="lt1" tx2="lt2"/>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showMasterSp="0" type="picTx">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anchor="b" numCol="1" vert="vert270"/>
          <a:lstStyle>
            <a:lvl1pPr algn="l" marL="0">
              <a:buNone/>
              <a:defRPr b="0" baseline="0" cap="all" sz="3000"/>
            </a:lvl1pPr>
          </a:lstStyle>
          <a:p>
            <a:r>
              <a:rPr kumimoji="0" lang="en-US"/>
              <a:t>Click to edit Master title style</a:t>
            </a:r>
          </a:p>
        </p:txBody>
      </p:sp>
      <p:sp>
        <p:nvSpPr>
          <p:cNvPr id="3" name="Picture Placeholder 2"/>
          <p:cNvSpPr>
            <a:spLocks noGrp="1"/>
          </p:cNvSpPr>
          <p:nvPr>
            <p:ph idx="1" type="pic"/>
          </p:nvPr>
        </p:nvSpPr>
        <p:spPr>
          <a:xfrm>
            <a:off x="1138237" y="373966"/>
            <a:ext cx="7333488" cy="5486400"/>
          </a:xfrm>
          <a:solidFill>
            <a:schemeClr val="bg2">
              <a:shade val="50000"/>
            </a:schemeClr>
          </a:solidFill>
        </p:spPr>
        <p:txBody>
          <a:bodyPr numCol="1"/>
          <a:lstStyle>
            <a:lvl1pPr indent="0" marL="0">
              <a:buNone/>
              <a:defRPr sz="3200"/>
            </a:lvl1pPr>
          </a:lstStyle>
          <a:p>
            <a:r>
              <a:rPr kumimoji="0" lang="en-US"/>
              <a:t>Click icon to add picture</a:t>
            </a:r>
            <a:endParaRPr dirty="0" kumimoji="0" lang="en-US"/>
          </a:p>
        </p:txBody>
      </p:sp>
      <p:sp>
        <p:nvSpPr>
          <p:cNvPr id="4" name="Text Placeholder 3"/>
          <p:cNvSpPr>
            <a:spLocks noGrp="1"/>
          </p:cNvSpPr>
          <p:nvPr>
            <p:ph idx="2" sz="half" type="body"/>
          </p:nvPr>
        </p:nvSpPr>
        <p:spPr>
          <a:xfrm>
            <a:off x="1143000" y="5867400"/>
            <a:ext cx="7333488" cy="685800"/>
          </a:xfrm>
          <a:solidFill>
            <a:schemeClr val="accent1">
              <a:alpha val="15000"/>
            </a:schemeClr>
          </a:solidFill>
          <a:ln>
            <a:solidFill>
              <a:schemeClr val="accent1"/>
            </a:solidFill>
            <a:miter lim="800000"/>
          </a:ln>
        </p:spPr>
        <p:txBody>
          <a:bodyPr numCol="1"/>
          <a:lstStyle>
            <a:lvl1pPr indent="0" marL="0">
              <a:spcBef>
                <a:spcPts val="0"/>
              </a:spcBef>
              <a:buNone/>
              <a:defRPr sz="1400"/>
            </a:lvl1pPr>
            <a:lvl2pPr>
              <a:defRPr sz="1200"/>
            </a:lvl2pPr>
            <a:lvl3pPr>
              <a:defRPr sz="1000"/>
            </a:lvl3pPr>
            <a:lvl4pPr>
              <a:defRPr sz="900"/>
            </a:lvl4pPr>
            <a:lvl5pPr>
              <a:defRPr sz="900"/>
            </a:lvl5pPr>
          </a:lstStyle>
          <a:p>
            <a:pPr eaLnBrk="1" hangingPunct="1" latinLnBrk="0" lvl="0"/>
            <a:r>
              <a:rPr kumimoji="0" lang="en-US"/>
              <a:t>Click to edit Master text styles</a:t>
            </a:r>
          </a:p>
        </p:txBody>
      </p:sp>
      <p:sp>
        <p:nvSpPr>
          <p:cNvPr id="5" name="Date Placeholder 4"/>
          <p:cNvSpPr>
            <a:spLocks noGrp="1"/>
          </p:cNvSpPr>
          <p:nvPr>
            <p:ph idx="10" sz="half" type="dt"/>
          </p:nvPr>
        </p:nvSpPr>
        <p:spPr>
          <a:xfrm>
            <a:off x="6108192" y="6556248"/>
            <a:ext cx="2103120" cy="301752"/>
          </a:xfrm>
        </p:spPr>
        <p:txBody>
          <a:bodyPr numCol="1"/>
          <a:lstStyle>
            <a:lvl1pPr>
              <a:defRPr sz="900"/>
            </a:lvl1pPr>
          </a:lstStyle>
          <a:p>
            <a:fld id="{B578EE77-34E4-426C-A15A-790D438166AE}" type="datetimeFigureOut">
              <a:rPr lang="en-US" smtClean="0"/>
              <a:pPr/>
              <a:t>2/3/2023</a:t>
            </a:fld>
            <a:endParaRPr altLang="en-IN" lang="en-IN"/>
          </a:p>
        </p:txBody>
      </p:sp>
      <p:sp>
        <p:nvSpPr>
          <p:cNvPr id="6" name="Footer Placeholder 5"/>
          <p:cNvSpPr>
            <a:spLocks noGrp="1"/>
          </p:cNvSpPr>
          <p:nvPr>
            <p:ph idx="11" sz="quarter" type="ftr"/>
          </p:nvPr>
        </p:nvSpPr>
        <p:spPr>
          <a:xfrm>
            <a:off x="1170432" y="6557169"/>
            <a:ext cx="4948072" cy="301752"/>
          </a:xfrm>
        </p:spPr>
        <p:txBody>
          <a:bodyPr numCol="1"/>
          <a:lstStyle>
            <a:lvl1pPr>
              <a:defRPr sz="900"/>
            </a:lvl1pPr>
          </a:lstStyle>
          <a:p>
            <a:endParaRPr altLang="en-IN" lang="en-IN"/>
          </a:p>
        </p:txBody>
      </p:sp>
      <p:sp>
        <p:nvSpPr>
          <p:cNvPr id="7" name="Slide Number Placeholder 6"/>
          <p:cNvSpPr>
            <a:spLocks noGrp="1"/>
          </p:cNvSpPr>
          <p:nvPr>
            <p:ph idx="12" sz="quarter" type="sldNum"/>
          </p:nvPr>
        </p:nvSpPr>
        <p:spPr>
          <a:xfrm>
            <a:off x="8217192" y="6556248"/>
            <a:ext cx="365760" cy="301752"/>
          </a:xfrm>
        </p:spPr>
        <p:txBody>
          <a:bodyPr numCol="1"/>
          <a:lstStyle>
            <a:lvl1pPr algn="ctr">
              <a:defRPr sz="900"/>
            </a:lvl1pPr>
          </a:lstStyle>
          <a:p>
            <a:fld id="{0C77BEA1-C6D5-4BB7-B8DC-4B4E690437AE}" type="slidenum">
              <a:rPr altLang="en-IN" lang="en-IN" smtClean="0"/>
              <a:pPr/>
              <a:t>‹#›</a:t>
            </a:fld>
            <a:endParaRPr altLang="en-IN" lang="en-IN"/>
          </a:p>
        </p:txBody>
      </p:sp>
    </p:spTree>
  </p:cSld>
  <p:clrMapOvr>
    <a:overrideClrMapping accent1="accent1" accent2="accent2" accent3="accent3" accent4="accent4" accent5="accent5" accent6="accent6" bg1="dk1" bg2="dk2" folHlink="folHlink" hlink="hlink" tx1="lt1" tx2="lt2"/>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kumimoji="0" lang="en-US"/>
              <a:t>Click to edit Master title style</a:t>
            </a:r>
          </a:p>
        </p:txBody>
      </p:sp>
      <p:sp>
        <p:nvSpPr>
          <p:cNvPr id="3" name="Vertical Text Placeholder 2"/>
          <p:cNvSpPr>
            <a:spLocks noGrp="1"/>
          </p:cNvSpPr>
          <p:nvPr>
            <p:ph idx="1" orient="vert" type="body"/>
          </p:nvPr>
        </p:nvSpPr>
        <p:spPr/>
        <p:txBody>
          <a:bodyPr numCol="1" vert="eaVert"/>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4" name="Date Placeholder 3"/>
          <p:cNvSpPr>
            <a:spLocks noGrp="1"/>
          </p:cNvSpPr>
          <p:nvPr>
            <p:ph idx="10" sz="half" type="dt"/>
          </p:nvPr>
        </p:nvSpPr>
        <p:spPr/>
        <p:txBody>
          <a:bodyPr numCol="1"/>
          <a:lstStyle/>
          <a:p>
            <a:fld id="{B578EE77-34E4-426C-A15A-790D438166AE}" type="datetimeFigureOut">
              <a:rPr lang="en-US" smtClean="0"/>
              <a:pPr/>
              <a:t>2/3/2023</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0C77BEA1-C6D5-4BB7-B8DC-4B4E690437AE}" type="slidenum">
              <a:rPr altLang="en-IN" lang="en-IN" smtClean="0"/>
              <a:pPr/>
              <a:t>‹#›</a:t>
            </a:fld>
            <a:endParaRPr altLang="en-IN"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6781800" y="381000"/>
            <a:ext cx="1905000" cy="5486400"/>
          </a:xfrm>
        </p:spPr>
        <p:txBody>
          <a:bodyPr numCol="1" vert="eaVert"/>
          <a:lstStyle/>
          <a:p>
            <a:r>
              <a:rPr kumimoji="0" lang="en-US"/>
              <a:t>Click to edit Master title style</a:t>
            </a:r>
          </a:p>
        </p:txBody>
      </p:sp>
      <p:sp>
        <p:nvSpPr>
          <p:cNvPr id="3" name="Vertical Text Placeholder 2"/>
          <p:cNvSpPr>
            <a:spLocks noGrp="1"/>
          </p:cNvSpPr>
          <p:nvPr>
            <p:ph idx="1" orient="vert" type="body"/>
          </p:nvPr>
        </p:nvSpPr>
        <p:spPr>
          <a:xfrm>
            <a:off x="457200" y="381000"/>
            <a:ext cx="6248400" cy="5486400"/>
          </a:xfrm>
        </p:spPr>
        <p:txBody>
          <a:bodyPr numCol="1" vert="eaVert"/>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4" name="Date Placeholder 3"/>
          <p:cNvSpPr>
            <a:spLocks noGrp="1"/>
          </p:cNvSpPr>
          <p:nvPr>
            <p:ph idx="10" sz="half" type="dt"/>
          </p:nvPr>
        </p:nvSpPr>
        <p:spPr/>
        <p:txBody>
          <a:bodyPr numCol="1"/>
          <a:lstStyle/>
          <a:p>
            <a:fld id="{B578EE77-34E4-426C-A15A-790D438166AE}" type="datetimeFigureOut">
              <a:rPr lang="en-US" smtClean="0"/>
              <a:pPr/>
              <a:t>2/3/2023</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0C77BEA1-C6D5-4BB7-B8DC-4B4E690437AE}" type="slidenum">
              <a:rPr altLang="en-IN" lang="en-IN" smtClean="0"/>
              <a:pPr/>
              <a:t>‹#›</a:t>
            </a:fld>
            <a:endParaRPr altLang="en-IN" lang="en-IN"/>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algn="ctr" cap="rnd" cmpd="sng" w="38100">
            <a:noFill/>
            <a:prstDash val="solid"/>
          </a:ln>
          <a:effectLst/>
        </p:spPr>
        <p:style>
          <a:lnRef idx="3">
            <a:schemeClr val="lt1"/>
          </a:lnRef>
          <a:fillRef idx="1">
            <a:schemeClr val="accent1"/>
          </a:fillRef>
          <a:effectRef idx="1">
            <a:schemeClr val="accent1"/>
          </a:effectRef>
          <a:fontRef idx="minor">
            <a:schemeClr val="lt1"/>
          </a:fontRef>
        </p:style>
        <p:txBody>
          <a:bodyPr anchor="ctr" numCol="1"/>
          <a:lstStyle/>
          <a:p>
            <a:pPr algn="ctr" eaLnBrk="1" hangingPunct="1" latinLnBrk="0"/>
            <a:endParaRPr kumimoji="0" lang="en-US"/>
          </a:p>
        </p:txBody>
      </p:sp>
      <p:cxnSp>
        <p:nvCxnSpPr>
          <p:cNvPr id="8" name="Straight Connector 7"/>
          <p:cNvCxnSpPr/>
          <p:nvPr/>
        </p:nvCxnSpPr>
        <p:spPr>
          <a:xfrm>
            <a:off x="0" y="7034"/>
            <a:ext cx="9136966" cy="6843933"/>
          </a:xfrm>
          <a:prstGeom prst="line">
            <a:avLst/>
          </a:prstGeom>
          <a:noFill/>
          <a:ln algn="ctr" cap="rnd" cmpd="sng" w="5000">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V="1" rot="10800000">
            <a:off x="6468794" y="4948410"/>
            <a:ext cx="2672861" cy="1900210"/>
          </a:xfrm>
          <a:prstGeom prst="line">
            <a:avLst/>
          </a:prstGeom>
          <a:noFill/>
          <a:ln algn="ctr" cap="rnd" cmpd="sng" w="6000">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anchor="ctr" numCol="1" vert="horz">
            <a:normAutofit/>
          </a:bodyPr>
          <a:lstStyle/>
          <a:p>
            <a:r>
              <a:rPr kumimoji="0" lang="en-US"/>
              <a:t>Click to edit Master title style</a:t>
            </a:r>
          </a:p>
        </p:txBody>
      </p:sp>
      <p:sp>
        <p:nvSpPr>
          <p:cNvPr id="13" name="Text Placeholder 12"/>
          <p:cNvSpPr>
            <a:spLocks noGrp="1"/>
          </p:cNvSpPr>
          <p:nvPr>
            <p:ph idx="1" type="body"/>
          </p:nvPr>
        </p:nvSpPr>
        <p:spPr>
          <a:xfrm>
            <a:off x="457200" y="1882808"/>
            <a:ext cx="8229600" cy="4572000"/>
          </a:xfrm>
          <a:prstGeom prst="rect">
            <a:avLst/>
          </a:prstGeom>
        </p:spPr>
        <p:txBody>
          <a:bodyPr anchor="t" numCol="1" vert="horz">
            <a:normAutofit/>
          </a:bodyPr>
          <a:lstStyle/>
          <a:p>
            <a:pPr eaLnBrk="1" hangingPunct="1" latinLnBrk="0" lvl="0"/>
            <a:r>
              <a:rPr kumimoji="0" lang="en-US"/>
              <a:t>Click to edit Master text styles</a:t>
            </a:r>
          </a:p>
          <a:p>
            <a:pPr eaLnBrk="1" hangingPunct="1" latinLnBrk="0" lvl="1"/>
            <a:r>
              <a:rPr kumimoji="0" lang="en-US"/>
              <a:t>Second level</a:t>
            </a:r>
          </a:p>
          <a:p>
            <a:pPr eaLnBrk="1" hangingPunct="1" latinLnBrk="0" lvl="2"/>
            <a:r>
              <a:rPr kumimoji="0" lang="en-US"/>
              <a:t>Third level</a:t>
            </a:r>
          </a:p>
          <a:p>
            <a:pPr eaLnBrk="1" hangingPunct="1" latinLnBrk="0" lvl="3"/>
            <a:r>
              <a:rPr kumimoji="0" lang="en-US"/>
              <a:t>Fourth level</a:t>
            </a:r>
          </a:p>
          <a:p>
            <a:pPr eaLnBrk="1" hangingPunct="1" latinLnBrk="0" lvl="4"/>
            <a:r>
              <a:rPr kumimoji="0" lang="en-US"/>
              <a:t>Fifth level</a:t>
            </a:r>
          </a:p>
        </p:txBody>
      </p:sp>
      <p:sp>
        <p:nvSpPr>
          <p:cNvPr id="14" name="Date Placeholder 13"/>
          <p:cNvSpPr>
            <a:spLocks noGrp="1"/>
          </p:cNvSpPr>
          <p:nvPr>
            <p:ph idx="2" sz="half" type="dt"/>
          </p:nvPr>
        </p:nvSpPr>
        <p:spPr>
          <a:xfrm>
            <a:off x="4791456" y="6480969"/>
            <a:ext cx="2133600" cy="301752"/>
          </a:xfrm>
          <a:prstGeom prst="rect">
            <a:avLst/>
          </a:prstGeom>
        </p:spPr>
        <p:txBody>
          <a:bodyPr anchor="b" numCol="1" vert="horz"/>
          <a:lstStyle>
            <a:lvl1pPr algn="l" eaLnBrk="1" hangingPunct="1" latinLnBrk="0">
              <a:defRPr b="0" kumimoji="0" sz="1000">
                <a:solidFill>
                  <a:schemeClr val="tx1"/>
                </a:solidFill>
              </a:defRPr>
            </a:lvl1pPr>
          </a:lstStyle>
          <a:p>
            <a:fld id="{B578EE77-34E4-426C-A15A-790D438166AE}" type="datetimeFigureOut">
              <a:rPr lang="en-US" smtClean="0"/>
              <a:pPr/>
              <a:t>2/3/2023</a:t>
            </a:fld>
            <a:endParaRPr altLang="en-IN" lang="en-IN"/>
          </a:p>
        </p:txBody>
      </p:sp>
      <p:sp>
        <p:nvSpPr>
          <p:cNvPr id="3" name="Footer Placeholder 2"/>
          <p:cNvSpPr>
            <a:spLocks noGrp="1"/>
          </p:cNvSpPr>
          <p:nvPr>
            <p:ph idx="3" sz="quarter" type="ftr"/>
          </p:nvPr>
        </p:nvSpPr>
        <p:spPr>
          <a:xfrm>
            <a:off x="457200" y="6481890"/>
            <a:ext cx="4260056" cy="300831"/>
          </a:xfrm>
          <a:prstGeom prst="rect">
            <a:avLst/>
          </a:prstGeom>
        </p:spPr>
        <p:txBody>
          <a:bodyPr anchor="b" numCol="1" vert="horz"/>
          <a:lstStyle>
            <a:lvl1pPr algn="r" eaLnBrk="1" hangingPunct="1" latinLnBrk="0">
              <a:defRPr kumimoji="0" sz="1000">
                <a:solidFill>
                  <a:schemeClr val="tx1"/>
                </a:solidFill>
              </a:defRPr>
            </a:lvl1pPr>
          </a:lstStyle>
          <a:p>
            <a:endParaRPr altLang="en-IN" lang="en-IN"/>
          </a:p>
        </p:txBody>
      </p:sp>
      <p:sp>
        <p:nvSpPr>
          <p:cNvPr id="23" name="Slide Number Placeholder 22"/>
          <p:cNvSpPr>
            <a:spLocks noGrp="1"/>
          </p:cNvSpPr>
          <p:nvPr>
            <p:ph idx="4" sz="quarter" type="sldNum"/>
          </p:nvPr>
        </p:nvSpPr>
        <p:spPr>
          <a:xfrm>
            <a:off x="7589520" y="6480969"/>
            <a:ext cx="502920" cy="301752"/>
          </a:xfrm>
          <a:prstGeom prst="rect">
            <a:avLst/>
          </a:prstGeom>
        </p:spPr>
        <p:txBody>
          <a:bodyPr anchor="b" numCol="1" vert="horz"/>
          <a:lstStyle>
            <a:lvl1pPr algn="ctr" eaLnBrk="1" hangingPunct="1" latinLnBrk="0">
              <a:defRPr kumimoji="0" sz="1200">
                <a:solidFill>
                  <a:schemeClr val="tx1"/>
                </a:solidFill>
              </a:defRPr>
            </a:lvl1pPr>
          </a:lstStyle>
          <a:p>
            <a:fld id="{0C77BEA1-C6D5-4BB7-B8DC-4B4E690437AE}" type="slidenum">
              <a:rPr altLang="en-IN" lang="en-IN" smtClean="0"/>
              <a:pPr/>
              <a:t>‹#›</a:t>
            </a:fld>
            <a:endParaRPr altLang="en-IN" lang="en-IN"/>
          </a:p>
        </p:txBody>
      </p:sp>
    </p:spTree>
  </p:cSld>
  <p:clrMap accent1="accent1" accent2="accent2" accent3="accent3" accent4="accent4" accent5="accent5" accent6="accent6" bg1="dk1" bg2="dk2" folHlink="folHlink" hlink="hlink" tx1="lt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l" eaLnBrk="1" hangingPunct="1" latinLnBrk="0" marL="484632" rtl="0">
        <a:spcBef>
          <a:spcPct val="0"/>
        </a:spcBef>
        <a:buNone/>
        <a:defRPr kern="1200" kumimoji="0" sz="4200">
          <a:ln w="6350">
            <a:solidFill>
              <a:schemeClr val="accent1">
                <a:shade val="43000"/>
              </a:schemeClr>
            </a:solidFill>
          </a:ln>
          <a:solidFill>
            <a:schemeClr val="accent1">
              <a:tint val="83000"/>
              <a:satMod val="150000"/>
            </a:schemeClr>
          </a:solidFill>
          <a:effectLst>
            <a:outerShdw algn="tl" blurRad="26000" dir="14500000" dist="26000" rotWithShape="0">
              <a:srgbClr val="000000">
                <a:alpha val="40000"/>
              </a:srgbClr>
            </a:outerShdw>
          </a:effectLst>
          <a:latin typeface="+mj-lt"/>
          <a:ea typeface="+mj-ea"/>
          <a:cs typeface="+mj-cs"/>
        </a:defRPr>
      </a:lvl1pPr>
    </p:titleStyle>
    <p:bodyStyle>
      <a:lvl1pPr algn="l" eaLnBrk="1" hangingPunct="1" indent="-384048" latinLnBrk="0" marL="448056" rtl="0">
        <a:spcBef>
          <a:spcPct val="20000"/>
        </a:spcBef>
        <a:buClr>
          <a:schemeClr val="accent1"/>
        </a:buClr>
        <a:buSzPct val="80000"/>
        <a:buFont typeface="Wingdings 2"/>
        <a:buChar char=""/>
        <a:defRPr kern="1200" kumimoji="0" sz="3000">
          <a:solidFill>
            <a:schemeClr val="tx1"/>
          </a:solidFill>
          <a:latin typeface="+mn-lt"/>
          <a:ea typeface="+mn-ea"/>
          <a:cs typeface="+mn-cs"/>
        </a:defRPr>
      </a:lvl1pPr>
      <a:lvl2pPr algn="l" eaLnBrk="1" hangingPunct="1" indent="-285750" latinLnBrk="0" marL="822960" rtl="0">
        <a:spcBef>
          <a:spcPct val="20000"/>
        </a:spcBef>
        <a:buClr>
          <a:schemeClr val="accent1"/>
        </a:buClr>
        <a:buSzPct val="95000"/>
        <a:buFont typeface="Verdana"/>
        <a:buChar char="›"/>
        <a:defRPr kern="1200" kumimoji="0" sz="2600">
          <a:solidFill>
            <a:schemeClr val="tx1"/>
          </a:solidFill>
          <a:latin typeface="+mn-lt"/>
          <a:ea typeface="+mn-ea"/>
          <a:cs typeface="+mn-cs"/>
        </a:defRPr>
      </a:lvl2pPr>
      <a:lvl3pPr algn="l" eaLnBrk="1" hangingPunct="1" indent="-228600" latinLnBrk="0" marL="1106424" rtl="0">
        <a:spcBef>
          <a:spcPct val="20000"/>
        </a:spcBef>
        <a:buClr>
          <a:schemeClr val="accent1"/>
        </a:buClr>
        <a:buFont typeface="Wingdings 2"/>
        <a:buChar char=""/>
        <a:defRPr kern="1200" kumimoji="0" sz="2400">
          <a:solidFill>
            <a:schemeClr val="tx1"/>
          </a:solidFill>
          <a:latin typeface="+mn-lt"/>
          <a:ea typeface="+mn-ea"/>
          <a:cs typeface="+mn-cs"/>
        </a:defRPr>
      </a:lvl3pPr>
      <a:lvl4pPr algn="l" eaLnBrk="1" hangingPunct="1" indent="-210312" latinLnBrk="0" marL="1371600" rtl="0">
        <a:spcBef>
          <a:spcPct val="20000"/>
        </a:spcBef>
        <a:buClr>
          <a:schemeClr val="accent1"/>
        </a:buClr>
        <a:buFont typeface="Wingdings 2"/>
        <a:buChar char=""/>
        <a:defRPr kern="1200" kumimoji="0" sz="2000">
          <a:solidFill>
            <a:schemeClr val="tx1"/>
          </a:solidFill>
          <a:latin typeface="+mn-lt"/>
          <a:ea typeface="+mn-ea"/>
          <a:cs typeface="+mn-cs"/>
        </a:defRPr>
      </a:lvl4pPr>
      <a:lvl5pPr algn="l" eaLnBrk="1" hangingPunct="1" indent="-210312" latinLnBrk="0" marL="1600200" rtl="0">
        <a:spcBef>
          <a:spcPct val="20000"/>
        </a:spcBef>
        <a:buClr>
          <a:schemeClr val="accent1">
            <a:tint val="75000"/>
          </a:schemeClr>
        </a:buClr>
        <a:buFont typeface="Wingdings 2"/>
        <a:buChar char=""/>
        <a:defRPr kern="1200" kumimoji="0" sz="1900">
          <a:solidFill>
            <a:schemeClr val="tx1"/>
          </a:solidFill>
          <a:latin typeface="+mn-lt"/>
          <a:ea typeface="+mn-ea"/>
          <a:cs typeface="+mn-cs"/>
        </a:defRPr>
      </a:lvl5pPr>
      <a:lvl6pPr algn="l" eaLnBrk="1" hangingPunct="1" indent="-210312" latinLnBrk="0" marL="1828800" rtl="0">
        <a:spcBef>
          <a:spcPct val="20000"/>
        </a:spcBef>
        <a:buClr>
          <a:schemeClr val="accent1">
            <a:tint val="75000"/>
          </a:schemeClr>
        </a:buClr>
        <a:buFont typeface="Wingdings 2"/>
        <a:buChar char=""/>
        <a:defRPr kern="1200" kumimoji="0" sz="1800">
          <a:solidFill>
            <a:schemeClr val="tx1"/>
          </a:solidFill>
          <a:latin typeface="+mn-lt"/>
          <a:ea typeface="+mn-ea"/>
          <a:cs typeface="+mn-cs"/>
        </a:defRPr>
      </a:lvl6pPr>
      <a:lvl7pPr algn="l" eaLnBrk="1" hangingPunct="1" indent="-210312" latinLnBrk="0" marL="2084832" rtl="0">
        <a:spcBef>
          <a:spcPct val="20000"/>
        </a:spcBef>
        <a:buClr>
          <a:schemeClr val="accent1">
            <a:tint val="75000"/>
          </a:schemeClr>
        </a:buClr>
        <a:buFont typeface="Wingdings 2"/>
        <a:buChar char=""/>
        <a:defRPr kern="1200" kumimoji="0" sz="1600">
          <a:solidFill>
            <a:schemeClr val="tx1"/>
          </a:solidFill>
          <a:latin typeface="+mn-lt"/>
          <a:ea typeface="+mn-ea"/>
          <a:cs typeface="+mn-cs"/>
        </a:defRPr>
      </a:lvl7pPr>
      <a:lvl8pPr algn="l" eaLnBrk="1" hangingPunct="1" indent="-182880" latinLnBrk="0" marL="2286000" rtl="0">
        <a:spcBef>
          <a:spcPct val="20000"/>
        </a:spcBef>
        <a:buClr>
          <a:schemeClr val="accent1">
            <a:tint val="75000"/>
          </a:schemeClr>
        </a:buClr>
        <a:buFont typeface="Wingdings 2"/>
        <a:buChar char=""/>
        <a:defRPr kern="1200" kumimoji="0" sz="1600">
          <a:solidFill>
            <a:schemeClr val="tx1"/>
          </a:solidFill>
          <a:latin typeface="+mn-lt"/>
          <a:ea typeface="+mn-ea"/>
          <a:cs typeface="+mn-cs"/>
        </a:defRPr>
      </a:lvl8pPr>
      <a:lvl9pPr algn="l" eaLnBrk="1" hangingPunct="1" indent="-182880" latinLnBrk="0" marL="2514600" rtl="0">
        <a:spcBef>
          <a:spcPct val="20000"/>
        </a:spcBef>
        <a:buClr>
          <a:schemeClr val="accent1">
            <a:tint val="75000"/>
          </a:schemeClr>
        </a:buClr>
        <a:buFont typeface="Wingdings 2"/>
        <a:buChar char=""/>
        <a:defRPr kern="1200" kumimoji="0" sz="1600">
          <a:solidFill>
            <a:schemeClr val="tx1"/>
          </a:solidFill>
          <a:latin typeface="+mn-lt"/>
          <a:ea typeface="+mn-ea"/>
          <a:cs typeface="+mn-cs"/>
        </a:defRPr>
      </a:lvl9pPr>
    </p:bodyStyle>
    <p:otherStyle>
      <a:lvl1pPr algn="l" eaLnBrk="1" hangingPunct="1" latinLnBrk="0" marL="0" rtl="0">
        <a:defRPr kern="1200" kumimoji="0">
          <a:solidFill>
            <a:schemeClr val="tx1"/>
          </a:solidFill>
          <a:latin typeface="+mn-lt"/>
          <a:ea typeface="+mn-ea"/>
          <a:cs typeface="+mn-cs"/>
        </a:defRPr>
      </a:lvl1pPr>
      <a:lvl2pPr algn="l" eaLnBrk="1" hangingPunct="1" latinLnBrk="0" marL="457200" rtl="0">
        <a:defRPr kern="1200" kumimoji="0">
          <a:solidFill>
            <a:schemeClr val="tx1"/>
          </a:solidFill>
          <a:latin typeface="+mn-lt"/>
          <a:ea typeface="+mn-ea"/>
          <a:cs typeface="+mn-cs"/>
        </a:defRPr>
      </a:lvl2pPr>
      <a:lvl3pPr algn="l" eaLnBrk="1" hangingPunct="1" latinLnBrk="0" marL="914400" rtl="0">
        <a:defRPr kern="1200" kumimoji="0">
          <a:solidFill>
            <a:schemeClr val="tx1"/>
          </a:solidFill>
          <a:latin typeface="+mn-lt"/>
          <a:ea typeface="+mn-ea"/>
          <a:cs typeface="+mn-cs"/>
        </a:defRPr>
      </a:lvl3pPr>
      <a:lvl4pPr algn="l" eaLnBrk="1" hangingPunct="1" latinLnBrk="0" marL="1371600" rtl="0">
        <a:defRPr kern="1200" kumimoji="0">
          <a:solidFill>
            <a:schemeClr val="tx1"/>
          </a:solidFill>
          <a:latin typeface="+mn-lt"/>
          <a:ea typeface="+mn-ea"/>
          <a:cs typeface="+mn-cs"/>
        </a:defRPr>
      </a:lvl4pPr>
      <a:lvl5pPr algn="l" eaLnBrk="1" hangingPunct="1" latinLnBrk="0" marL="1828800" rtl="0">
        <a:defRPr kern="1200" kumimoji="0">
          <a:solidFill>
            <a:schemeClr val="tx1"/>
          </a:solidFill>
          <a:latin typeface="+mn-lt"/>
          <a:ea typeface="+mn-ea"/>
          <a:cs typeface="+mn-cs"/>
        </a:defRPr>
      </a:lvl5pPr>
      <a:lvl6pPr algn="l" eaLnBrk="1" hangingPunct="1" latinLnBrk="0" marL="2286000" rtl="0">
        <a:defRPr kern="1200" kumimoji="0">
          <a:solidFill>
            <a:schemeClr val="tx1"/>
          </a:solidFill>
          <a:latin typeface="+mn-lt"/>
          <a:ea typeface="+mn-ea"/>
          <a:cs typeface="+mn-cs"/>
        </a:defRPr>
      </a:lvl6pPr>
      <a:lvl7pPr algn="l" eaLnBrk="1" hangingPunct="1" latinLnBrk="0" marL="2743200" rtl="0">
        <a:defRPr kern="1200" kumimoji="0">
          <a:solidFill>
            <a:schemeClr val="tx1"/>
          </a:solidFill>
          <a:latin typeface="+mn-lt"/>
          <a:ea typeface="+mn-ea"/>
          <a:cs typeface="+mn-cs"/>
        </a:defRPr>
      </a:lvl7pPr>
      <a:lvl8pPr algn="l" eaLnBrk="1" hangingPunct="1" latinLnBrk="0" marL="3200400" rtl="0">
        <a:defRPr kern="1200" kumimoji="0">
          <a:solidFill>
            <a:schemeClr val="tx1"/>
          </a:solidFill>
          <a:latin typeface="+mn-lt"/>
          <a:ea typeface="+mn-ea"/>
          <a:cs typeface="+mn-cs"/>
        </a:defRPr>
      </a:lvl8pPr>
      <a:lvl9pPr algn="l" eaLnBrk="1" hangingPunct="1" latinLnBrk="0" marL="3657600" rtl="0">
        <a:defRPr kern="1200" kumimoji="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2.png" Type="http://schemas.openxmlformats.org/officeDocument/2006/relationships/image"/><Relationship Id="rId2" Target="../notesSlides/notesSlide1.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3.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4.pn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5.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6.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7.pn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8.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9.pn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10.pn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3.xml.rels><?xml version="1.0" encoding="UTF-8" standalone="yes"?><Relationships xmlns="http://schemas.openxmlformats.org/package/2006/relationships"><Relationship Id="rId2" Target="../media/image11.png" Type="http://schemas.openxmlformats.org/officeDocument/2006/relationships/image"/><Relationship Id="rId1" Target="../slideLayouts/slideLayout7.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ctrTitle"/>
          </p:nvPr>
        </p:nvSpPr>
        <p:spPr>
          <a:xfrm>
            <a:off x="500034" y="4714884"/>
            <a:ext cx="8062912" cy="1470025"/>
          </a:xfrm>
        </p:spPr>
        <p:txBody>
          <a:bodyPr numCol="1">
            <a:normAutofit fontScale="90000"/>
          </a:bodyPr>
          <a:lstStyle/>
          <a:p>
            <a:br>
              <a:rPr altLang="en-IN" b="1" dirty="0" lang="en-IN" sz="3600"/>
            </a:br>
            <a:br>
              <a:rPr altLang="en-IN" b="1" dirty="0" lang="en-IN" sz="3600"/>
            </a:br>
            <a:br>
              <a:rPr altLang="en-IN" b="1" dirty="0" lang="en-IN" sz="3600"/>
            </a:br>
            <a:br>
              <a:rPr altLang="en-IN" b="1" dirty="0" lang="en-IN" sz="3600"/>
            </a:br>
            <a:r>
              <a:rPr altLang="en-IN" b="1" dirty="0" lang="en-IN" sz="3600"/>
              <a:t>Module Title: Hospitality and Guest Services</a:t>
            </a:r>
            <a:br>
              <a:rPr altLang="en-IN" b="0" dirty="0" lang="en-IN" sz="3600"/>
            </a:br>
            <a:r>
              <a:rPr altLang="en-IN" b="1" dirty="0" lang="en-IN" sz="3600"/>
              <a:t>Module Code: BMIH4003</a:t>
            </a:r>
            <a:br>
              <a:rPr altLang="en-IN" b="0" dirty="0" lang="en-IN" sz="3600"/>
            </a:br>
            <a:r>
              <a:rPr altLang="en-IN" b="1" dirty="0" lang="en-IN" sz="3600"/>
              <a:t>Programme: International Hotel Management</a:t>
            </a:r>
            <a:br>
              <a:rPr altLang="en-IN" b="0" dirty="0" lang="en-IN" sz="3600"/>
            </a:br>
            <a:r>
              <a:rPr altLang="en-IN" b="1" dirty="0" lang="en-IN" sz="3600"/>
              <a:t>Assignment Title: The role and importance of quality service, hospitality, and guest services within the hotel industry</a:t>
            </a:r>
            <a:br>
              <a:rPr altLang="en-IN" b="0" dirty="0" lang="en-IN"/>
            </a:br>
            <a:br>
              <a:rPr altLang="en-IN" dirty="0" lang="en-IN"/>
            </a:br>
            <a:endParaRPr altLang="en-IN" dirty="0" lang="en-IN"/>
          </a:p>
        </p:txBody>
      </p:sp>
      <p:sp>
        <p:nvSpPr>
          <p:cNvPr id="3" name="Subtitle 2"/>
          <p:cNvSpPr>
            <a:spLocks noGrp="1"/>
          </p:cNvSpPr>
          <p:nvPr>
            <p:ph idx="1" type="subTitle"/>
          </p:nvPr>
        </p:nvSpPr>
        <p:spPr>
          <a:xfrm>
            <a:off x="857224" y="5357826"/>
            <a:ext cx="8062912" cy="1752600"/>
          </a:xfrm>
        </p:spPr>
        <p:txBody>
          <a:bodyPr numCol="1">
            <a:normAutofit fontScale="85000" lnSpcReduction="20000"/>
          </a:bodyPr>
          <a:lstStyle/>
          <a:p>
            <a:endParaRPr altLang="en-IN" b="1" dirty="0" lang="en-IN"/>
          </a:p>
          <a:p>
            <a:pPr algn="l"/>
            <a:r>
              <a:rPr altLang="en-IN" b="1" dirty="0" lang="en-IN"/>
              <a:t>Student Name:Georgiana Poteaca</a:t>
            </a:r>
            <a:endParaRPr altLang="en-IN" b="0" dirty="0" lang="en-IN"/>
          </a:p>
          <a:p>
            <a:pPr algn="l"/>
            <a:r>
              <a:rPr altLang="en-IN" b="1" dirty="0" lang="en-IN"/>
              <a:t>Student ID:2206484</a:t>
            </a:r>
            <a:endParaRPr altLang="en-IN" b="0" dirty="0" lang="en-IN"/>
          </a:p>
          <a:p>
            <a:br>
              <a:rPr altLang="en-IN" dirty="0" lang="en-IN"/>
            </a:br>
            <a:endParaRPr altLang="en-IN" dirty="0" lang="en-IN"/>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dirty="0" lang="en-US"/>
              <a:t>Table of contents</a:t>
            </a:r>
            <a:endParaRPr altLang="en-IN" dirty="0" lang="en-IN"/>
          </a:p>
        </p:txBody>
      </p:sp>
      <p:sp>
        <p:nvSpPr>
          <p:cNvPr id="3" name="Content Placeholder 2"/>
          <p:cNvSpPr>
            <a:spLocks noGrp="1"/>
          </p:cNvSpPr>
          <p:nvPr>
            <p:ph idx="1"/>
          </p:nvPr>
        </p:nvSpPr>
        <p:spPr/>
        <p:txBody>
          <a:bodyPr numCol="1">
            <a:normAutofit fontScale="70000" lnSpcReduction="20000"/>
          </a:bodyPr>
          <a:lstStyle/>
          <a:p>
            <a:r>
              <a:rPr altLang="en-GB" dirty="0" lang="en-GB"/>
              <a:t>Introduction	</a:t>
            </a:r>
            <a:endParaRPr altLang="en-IN" dirty="0" lang="en-IN"/>
          </a:p>
          <a:p>
            <a:r>
              <a:rPr altLang="en-GB" dirty="0" lang="en-GB"/>
              <a:t>Identification of the Hilton Hotels &amp; Resorts’ main consumers	</a:t>
            </a:r>
            <a:endParaRPr altLang="en-IN" dirty="0" lang="en-IN"/>
          </a:p>
          <a:p>
            <a:r>
              <a:rPr altLang="en-GB" dirty="0" lang="en-GB"/>
              <a:t>Nature of guest service provided by Hilton Hotels &amp; Resorts 	</a:t>
            </a:r>
            <a:endParaRPr altLang="en-IN" dirty="0" lang="en-IN"/>
          </a:p>
          <a:p>
            <a:r>
              <a:rPr altLang="en-GB" dirty="0" lang="en-GB"/>
              <a:t>Scope of the guest services offered by Hilton Hotels &amp; Resorts</a:t>
            </a:r>
            <a:endParaRPr altLang="en-IN" dirty="0" lang="en-IN"/>
          </a:p>
          <a:p>
            <a:r>
              <a:rPr altLang="en-GB" dirty="0" lang="en-GB"/>
              <a:t>Role of customer services and facilities provided by Hilton Hotels &amp; Resorts</a:t>
            </a:r>
            <a:endParaRPr altLang="en-IN" dirty="0" lang="en-IN"/>
          </a:p>
          <a:p>
            <a:r>
              <a:rPr altLang="en-GB" dirty="0" lang="en-GB"/>
              <a:t>Role and functions of guest services in hotels	</a:t>
            </a:r>
            <a:endParaRPr altLang="en-IN" dirty="0" lang="en-IN"/>
          </a:p>
          <a:p>
            <a:r>
              <a:rPr altLang="en-GB" dirty="0" lang="en-GB"/>
              <a:t>The significance of the hospitality sector</a:t>
            </a:r>
            <a:endParaRPr altLang="en-IN" dirty="0" lang="en-IN"/>
          </a:p>
          <a:p>
            <a:r>
              <a:rPr altLang="en-GB" dirty="0" lang="en-GB"/>
              <a:t>The ways hotels meet and exceed guest expectations	</a:t>
            </a:r>
            <a:endParaRPr altLang="en-IN" dirty="0" lang="en-IN"/>
          </a:p>
          <a:p>
            <a:r>
              <a:rPr altLang="en-GB" dirty="0" lang="en-GB"/>
              <a:t>Conclusion	</a:t>
            </a:r>
            <a:endParaRPr altLang="en-IN" dirty="0" lang="en-IN"/>
          </a:p>
          <a:p>
            <a:r>
              <a:rPr altLang="en-GB" dirty="0" lang="en-GB"/>
              <a:t>References</a:t>
            </a:r>
            <a:endParaRPr altLang="en-IN" dirty="0" lang="en-IN"/>
          </a:p>
          <a:p>
            <a:endParaRPr altLang="en-IN" dirty="0" lang="en-IN"/>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IN" b="1" dirty="0" lang="en-IN"/>
              <a:t>Introduction</a:t>
            </a:r>
            <a:endParaRPr altLang="en-IN" dirty="0" lang="en-IN"/>
          </a:p>
        </p:txBody>
      </p:sp>
      <p:sp>
        <p:nvSpPr>
          <p:cNvPr id="3" name="Content Placeholder 2"/>
          <p:cNvSpPr>
            <a:spLocks noGrp="1"/>
          </p:cNvSpPr>
          <p:nvPr>
            <p:ph idx="1"/>
          </p:nvPr>
        </p:nvSpPr>
        <p:spPr>
          <a:xfrm>
            <a:off x="457200" y="1600200"/>
            <a:ext cx="4186238" cy="4525963"/>
          </a:xfrm>
        </p:spPr>
        <p:txBody>
          <a:bodyPr numCol="1">
            <a:normAutofit fontScale="70000" lnSpcReduction="20000"/>
          </a:bodyPr>
          <a:lstStyle/>
          <a:p>
            <a:pPr algn="just"/>
            <a:r>
              <a:rPr altLang="en-IN" dirty="0" lang="en-IN"/>
              <a:t>Hilton Hotels &amp; Resorts is a flagship brand of Hilton Worldwide.</a:t>
            </a:r>
          </a:p>
          <a:p>
            <a:pPr algn="just"/>
            <a:r>
              <a:rPr altLang="en-IN" dirty="0" lang="en-IN"/>
              <a:t>The first hotels of “Hilton” were first established by its founder Conrad Hilton (Hilton Brands, 2023).</a:t>
            </a:r>
          </a:p>
          <a:p>
            <a:pPr algn="just"/>
            <a:r>
              <a:rPr altLang="en-IN" dirty="0" lang="en-IN"/>
              <a:t>Hilton Hotels &amp; Resorts has around 601 hotels on six continent.</a:t>
            </a:r>
          </a:p>
          <a:p>
            <a:pPr algn="just"/>
            <a:r>
              <a:rPr altLang="en-IN" dirty="0" lang="en-IN"/>
              <a:t>It is one of the largest and fastest growing hotel brands under the chain of Hilton Worldwide.</a:t>
            </a:r>
          </a:p>
          <a:p>
            <a:pPr algn="just"/>
            <a:endParaRPr altLang="en-IN" dirty="0" lang="en-IN"/>
          </a:p>
        </p:txBody>
      </p:sp>
      <p:pic>
        <p:nvPicPr>
          <p:cNvPr id="1026" name="Picture 2"/>
          <p:cNvPicPr>
            <a:picLocks noChangeArrowheads="1" noChangeAspect="1"/>
          </p:cNvPicPr>
          <p:nvPr/>
        </p:nvPicPr>
        <p:blipFill>
          <a:blip r:embed="rId3"/>
          <a:srcRect/>
          <a:stretch>
            <a:fillRect/>
          </a:stretch>
        </p:blipFill>
        <p:spPr>
          <a:xfrm>
            <a:off x="6000760" y="2000240"/>
            <a:ext cx="2257425" cy="1666875"/>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br>
              <a:rPr altLang="en-IN" b="1" dirty="0" lang="en-IN"/>
            </a:br>
            <a:br>
              <a:rPr altLang="en-IN" b="1" dirty="0" lang="en-IN"/>
            </a:br>
            <a:r>
              <a:rPr altLang="en-IN" b="1" dirty="0" lang="en-IN"/>
              <a:t>Identification of the Hilton Hotels and Resorts’ main consumers</a:t>
            </a:r>
            <a:br>
              <a:rPr altLang="en-IN" b="0" dirty="0" lang="en-IN"/>
            </a:br>
            <a:br>
              <a:rPr altLang="en-IN" dirty="0" lang="en-IN"/>
            </a:br>
            <a:endParaRPr altLang="en-IN" dirty="0" lang="en-IN"/>
          </a:p>
        </p:txBody>
      </p:sp>
      <p:sp>
        <p:nvSpPr>
          <p:cNvPr id="3" name="Content Placeholder 2"/>
          <p:cNvSpPr>
            <a:spLocks noGrp="1"/>
          </p:cNvSpPr>
          <p:nvPr>
            <p:ph idx="1"/>
          </p:nvPr>
        </p:nvSpPr>
        <p:spPr>
          <a:xfrm>
            <a:off x="457200" y="1600200"/>
            <a:ext cx="4043362" cy="4525963"/>
          </a:xfrm>
        </p:spPr>
        <p:txBody>
          <a:bodyPr numCol="1">
            <a:normAutofit fontScale="70000" lnSpcReduction="20000"/>
          </a:bodyPr>
          <a:lstStyle/>
          <a:p>
            <a:pPr algn="just"/>
            <a:r>
              <a:rPr dirty="0" lang="en-US"/>
              <a:t>The main consumers of Hilton Hotels &amp; Resorts are travelers and tourists</a:t>
            </a:r>
            <a:r>
              <a:rPr altLang="en-IN" dirty="0" lang="en-IN"/>
              <a:t>  (Hilton, 2023)</a:t>
            </a:r>
            <a:r>
              <a:rPr dirty="0" lang="en-US"/>
              <a:t>. </a:t>
            </a:r>
          </a:p>
          <a:p>
            <a:pPr algn="just"/>
            <a:r>
              <a:rPr dirty="0" lang="en-US"/>
              <a:t>The hotel brand targets both business and leisure travelers. </a:t>
            </a:r>
          </a:p>
          <a:p>
            <a:pPr algn="just"/>
            <a:r>
              <a:rPr dirty="0" lang="en-US"/>
              <a:t>The high class people are the target customers of the hotel group. </a:t>
            </a:r>
          </a:p>
          <a:p>
            <a:pPr algn="just"/>
            <a:r>
              <a:rPr dirty="0" lang="en-US"/>
              <a:t>Hilton Hotels &amp; Resorts mostly targets business professional and they have established themselves around major business hubs. </a:t>
            </a:r>
            <a:endParaRPr altLang="en-IN" dirty="0" lang="en-IN"/>
          </a:p>
          <a:p>
            <a:pPr algn="just"/>
            <a:endParaRPr altLang="en-IN" dirty="0" lang="en-IN"/>
          </a:p>
        </p:txBody>
      </p:sp>
      <p:pic>
        <p:nvPicPr>
          <p:cNvPr id="2050" name="Picture 2"/>
          <p:cNvPicPr>
            <a:picLocks noChangeArrowheads="1" noChangeAspect="1"/>
          </p:cNvPicPr>
          <p:nvPr/>
        </p:nvPicPr>
        <p:blipFill>
          <a:blip r:embed="rId3"/>
          <a:srcRect/>
          <a:stretch>
            <a:fillRect/>
          </a:stretch>
        </p:blipFill>
        <p:spPr>
          <a:xfrm>
            <a:off x="5643570" y="2500306"/>
            <a:ext cx="2886075" cy="15621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altLang="en-IN" b="1" dirty="0" lang="en-IN"/>
              <a:t>Nature of guest service provided by Hilton Hotels &amp; Resorts</a:t>
            </a:r>
            <a:endParaRPr altLang="en-IN" dirty="0" lang="en-IN"/>
          </a:p>
        </p:txBody>
      </p:sp>
      <p:sp>
        <p:nvSpPr>
          <p:cNvPr id="3" name="Content Placeholder 2"/>
          <p:cNvSpPr>
            <a:spLocks noGrp="1"/>
          </p:cNvSpPr>
          <p:nvPr>
            <p:ph idx="1"/>
          </p:nvPr>
        </p:nvSpPr>
        <p:spPr>
          <a:xfrm>
            <a:off x="500034" y="1928802"/>
            <a:ext cx="4186238" cy="4525963"/>
          </a:xfrm>
        </p:spPr>
        <p:txBody>
          <a:bodyPr numCol="1">
            <a:normAutofit fontScale="85000" lnSpcReduction="20000"/>
          </a:bodyPr>
          <a:lstStyle/>
          <a:p>
            <a:pPr algn="just"/>
            <a:r>
              <a:rPr altLang="en-IN" dirty="0" lang="en-IN"/>
              <a:t>Hilton Hotels &amp; Resorts provides a range food and drinks.</a:t>
            </a:r>
          </a:p>
          <a:p>
            <a:pPr algn="just"/>
            <a:r>
              <a:rPr dirty="0" lang="en-US"/>
              <a:t>It offers accommodation facilities.</a:t>
            </a:r>
          </a:p>
          <a:p>
            <a:pPr algn="just"/>
            <a:r>
              <a:rPr dirty="0" lang="en-US"/>
              <a:t>It offers inclusive access to all its guests</a:t>
            </a:r>
            <a:r>
              <a:rPr altLang="en-IN" dirty="0" lang="en-IN"/>
              <a:t>  (Su and Reynolds, 2019)</a:t>
            </a:r>
            <a:r>
              <a:rPr dirty="0" lang="en-US"/>
              <a:t>.</a:t>
            </a:r>
          </a:p>
          <a:p>
            <a:pPr algn="just"/>
            <a:r>
              <a:rPr dirty="0" lang="en-US"/>
              <a:t>It provides customer loyalty points to regular customers. </a:t>
            </a:r>
          </a:p>
          <a:p>
            <a:pPr algn="just" fontAlgn="base"/>
            <a:endParaRPr altLang="en-IN" dirty="0" lang="en-IN"/>
          </a:p>
        </p:txBody>
      </p:sp>
      <p:pic>
        <p:nvPicPr>
          <p:cNvPr id="3074" name="Picture 2"/>
          <p:cNvPicPr>
            <a:picLocks noChangeArrowheads="1" noChangeAspect="1"/>
          </p:cNvPicPr>
          <p:nvPr/>
        </p:nvPicPr>
        <p:blipFill>
          <a:blip r:embed="rId3"/>
          <a:srcRect/>
          <a:stretch>
            <a:fillRect/>
          </a:stretch>
        </p:blipFill>
        <p:spPr>
          <a:xfrm>
            <a:off x="5786446" y="2500306"/>
            <a:ext cx="2762250" cy="154305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br>
              <a:rPr altLang="en-IN" b="1" dirty="0" lang="en-IN"/>
            </a:br>
            <a:br>
              <a:rPr altLang="en-IN" b="1" dirty="0" lang="en-IN"/>
            </a:br>
            <a:r>
              <a:rPr altLang="en-IN" b="1" dirty="0" lang="en-IN" sz="4000"/>
              <a:t>Scope of the guest services offered by Hilton Hotels &amp; Resorts</a:t>
            </a:r>
            <a:br>
              <a:rPr altLang="en-IN" b="0" dirty="0" lang="en-IN"/>
            </a:br>
            <a:br>
              <a:rPr altLang="en-IN" dirty="0" lang="en-IN"/>
            </a:br>
            <a:endParaRPr altLang="en-IN" dirty="0" lang="en-IN"/>
          </a:p>
        </p:txBody>
      </p:sp>
      <p:sp>
        <p:nvSpPr>
          <p:cNvPr id="3" name="Content Placeholder 2"/>
          <p:cNvSpPr>
            <a:spLocks noGrp="1"/>
          </p:cNvSpPr>
          <p:nvPr>
            <p:ph idx="1"/>
          </p:nvPr>
        </p:nvSpPr>
        <p:spPr>
          <a:xfrm>
            <a:off x="457200" y="1600200"/>
            <a:ext cx="4043362" cy="4525963"/>
          </a:xfrm>
        </p:spPr>
        <p:txBody>
          <a:bodyPr numCol="1">
            <a:normAutofit fontScale="85000" lnSpcReduction="10000"/>
          </a:bodyPr>
          <a:lstStyle/>
          <a:p>
            <a:pPr algn="just"/>
            <a:r>
              <a:rPr dirty="0" lang="en-US"/>
              <a:t>Hilton Hotel &amp; Resorts offer meals and room services.</a:t>
            </a:r>
          </a:p>
          <a:p>
            <a:pPr algn="just"/>
            <a:r>
              <a:rPr dirty="0" lang="en-US"/>
              <a:t>It caters to the needs of leisure as well as business travelers. </a:t>
            </a:r>
          </a:p>
          <a:p>
            <a:pPr algn="just"/>
            <a:r>
              <a:rPr dirty="0" lang="en-US"/>
              <a:t>It offers guests loyalty programs</a:t>
            </a:r>
            <a:r>
              <a:rPr altLang="en-IN" dirty="0" lang="en-IN"/>
              <a:t>  (Ma, 2021)</a:t>
            </a:r>
            <a:r>
              <a:rPr dirty="0" lang="en-US"/>
              <a:t>.</a:t>
            </a:r>
          </a:p>
          <a:p>
            <a:pPr algn="just"/>
            <a:r>
              <a:rPr dirty="0" lang="en-US"/>
              <a:t>It provides excellent service to the guests.</a:t>
            </a:r>
          </a:p>
          <a:p>
            <a:pPr algn="just" fontAlgn="base"/>
            <a:endParaRPr altLang="en-IN" dirty="0" lang="en-IN"/>
          </a:p>
        </p:txBody>
      </p:sp>
      <p:pic>
        <p:nvPicPr>
          <p:cNvPr id="4098" name="Picture 2"/>
          <p:cNvPicPr>
            <a:picLocks noChangeArrowheads="1" noChangeAspect="1"/>
          </p:cNvPicPr>
          <p:nvPr/>
        </p:nvPicPr>
        <p:blipFill>
          <a:blip r:embed="rId3"/>
          <a:srcRect/>
          <a:stretch>
            <a:fillRect/>
          </a:stretch>
        </p:blipFill>
        <p:spPr>
          <a:xfrm>
            <a:off x="5929322" y="2357430"/>
            <a:ext cx="2438400" cy="173355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br>
              <a:rPr altLang="en-IN" b="1" dirty="0" lang="en-IN"/>
            </a:br>
            <a:br>
              <a:rPr altLang="en-IN" b="1" dirty="0" lang="en-IN"/>
            </a:br>
            <a:r>
              <a:rPr altLang="en-IN" b="1" dirty="0" lang="en-IN"/>
              <a:t>Role of customer services and facilities provided by Hilton Hotels &amp; Resorts</a:t>
            </a:r>
            <a:br>
              <a:rPr altLang="en-IN" b="0" dirty="0" lang="en-IN"/>
            </a:br>
            <a:br>
              <a:rPr altLang="en-IN" dirty="0" lang="en-IN"/>
            </a:br>
            <a:endParaRPr altLang="en-IN" dirty="0" lang="en-IN"/>
          </a:p>
        </p:txBody>
      </p:sp>
      <p:sp>
        <p:nvSpPr>
          <p:cNvPr id="3" name="Content Placeholder 2"/>
          <p:cNvSpPr>
            <a:spLocks noGrp="1"/>
          </p:cNvSpPr>
          <p:nvPr>
            <p:ph idx="1"/>
          </p:nvPr>
        </p:nvSpPr>
        <p:spPr>
          <a:xfrm>
            <a:off x="428596" y="2000240"/>
            <a:ext cx="4114800" cy="4525963"/>
          </a:xfrm>
        </p:spPr>
        <p:txBody>
          <a:bodyPr numCol="1">
            <a:normAutofit fontScale="77500" lnSpcReduction="20000"/>
          </a:bodyPr>
          <a:lstStyle/>
          <a:p>
            <a:r>
              <a:rPr dirty="0" lang="en-US"/>
              <a:t>Hilton Hotels &amp; Resorts offers meeting, banquet and wedding facilities.</a:t>
            </a:r>
          </a:p>
          <a:p>
            <a:r>
              <a:rPr dirty="0" lang="en-US"/>
              <a:t>It also organises special events</a:t>
            </a:r>
            <a:r>
              <a:rPr altLang="en-IN" dirty="0" lang="en-IN"/>
              <a:t> (Arroyo Herrera, 2022)</a:t>
            </a:r>
            <a:r>
              <a:rPr dirty="0" lang="en-US"/>
              <a:t>.</a:t>
            </a:r>
          </a:p>
          <a:p>
            <a:r>
              <a:rPr dirty="0" lang="en-US"/>
              <a:t>The hotels offer free newspapers and magazines.</a:t>
            </a:r>
          </a:p>
          <a:p>
            <a:r>
              <a:rPr dirty="0" lang="en-US"/>
              <a:t>Booking and reservation can be done through online platforms. </a:t>
            </a:r>
            <a:endParaRPr altLang="en-IN" dirty="0" lang="en-IN"/>
          </a:p>
          <a:p>
            <a:endParaRPr altLang="en-IN" dirty="0" lang="en-IN"/>
          </a:p>
        </p:txBody>
      </p:sp>
      <p:pic>
        <p:nvPicPr>
          <p:cNvPr id="5122" name="Picture 2"/>
          <p:cNvPicPr>
            <a:picLocks noChangeArrowheads="1" noChangeAspect="1"/>
          </p:cNvPicPr>
          <p:nvPr/>
        </p:nvPicPr>
        <p:blipFill>
          <a:blip r:embed="rId3"/>
          <a:srcRect/>
          <a:stretch>
            <a:fillRect/>
          </a:stretch>
        </p:blipFill>
        <p:spPr>
          <a:xfrm>
            <a:off x="5857884" y="2500306"/>
            <a:ext cx="2705100" cy="1495425"/>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br>
              <a:rPr altLang="en-IN" b="1" dirty="0" lang="en-IN"/>
            </a:br>
            <a:br>
              <a:rPr altLang="en-IN" b="1" dirty="0" lang="en-IN"/>
            </a:br>
            <a:r>
              <a:rPr altLang="en-IN" b="1" dirty="0" lang="en-IN"/>
              <a:t>Role and functions of guest services in hotels </a:t>
            </a:r>
            <a:br>
              <a:rPr altLang="en-IN" b="0" dirty="0" lang="en-IN"/>
            </a:br>
            <a:br>
              <a:rPr altLang="en-IN" dirty="0" lang="en-IN"/>
            </a:br>
            <a:endParaRPr altLang="en-IN" dirty="0" lang="en-IN"/>
          </a:p>
        </p:txBody>
      </p:sp>
      <p:sp>
        <p:nvSpPr>
          <p:cNvPr id="3" name="Content Placeholder 2"/>
          <p:cNvSpPr>
            <a:spLocks noGrp="1"/>
          </p:cNvSpPr>
          <p:nvPr>
            <p:ph idx="1"/>
          </p:nvPr>
        </p:nvSpPr>
        <p:spPr>
          <a:xfrm>
            <a:off x="457200" y="1600200"/>
            <a:ext cx="4043362" cy="4525963"/>
          </a:xfrm>
        </p:spPr>
        <p:txBody>
          <a:bodyPr numCol="1">
            <a:normAutofit fontScale="77500" lnSpcReduction="20000"/>
          </a:bodyPr>
          <a:lstStyle/>
          <a:p>
            <a:pPr algn="just" fontAlgn="base"/>
            <a:r>
              <a:rPr altLang="en-IN" dirty="0" lang="en-IN"/>
              <a:t>Guest services help customers with check-ins and checkouts.</a:t>
            </a:r>
            <a:endParaRPr altLang="en-IN" b="1" dirty="0" lang="en-IN"/>
          </a:p>
          <a:p>
            <a:pPr algn="just" fontAlgn="base"/>
            <a:r>
              <a:rPr altLang="en-IN" dirty="0" lang="en-IN"/>
              <a:t>It provides essential information about hotel services (Baum, 2019).</a:t>
            </a:r>
            <a:endParaRPr altLang="en-IN" b="1" dirty="0" lang="en-IN"/>
          </a:p>
          <a:p>
            <a:pPr algn="just" fontAlgn="base"/>
            <a:r>
              <a:rPr altLang="en-IN" dirty="0" lang="en-IN"/>
              <a:t>It assists customers to feel comfortable in the hotel.</a:t>
            </a:r>
          </a:p>
          <a:p>
            <a:pPr algn="just" fontAlgn="base"/>
            <a:r>
              <a:rPr altLang="en-IN" dirty="0" lang="en-IN"/>
              <a:t>They also collect information and data about guests for future reference. </a:t>
            </a:r>
            <a:endParaRPr altLang="en-IN" b="1" dirty="0" lang="en-IN"/>
          </a:p>
        </p:txBody>
      </p:sp>
      <p:pic>
        <p:nvPicPr>
          <p:cNvPr id="6146" name="Picture 2"/>
          <p:cNvPicPr>
            <a:picLocks noChangeArrowheads="1" noChangeAspect="1"/>
          </p:cNvPicPr>
          <p:nvPr/>
        </p:nvPicPr>
        <p:blipFill>
          <a:blip r:embed="rId3"/>
          <a:srcRect/>
          <a:stretch>
            <a:fillRect/>
          </a:stretch>
        </p:blipFill>
        <p:spPr>
          <a:xfrm>
            <a:off x="5715008" y="2428868"/>
            <a:ext cx="2686050" cy="14097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br>
              <a:rPr altLang="en-IN" b="1" dirty="0" lang="en-IN"/>
            </a:br>
            <a:br>
              <a:rPr altLang="en-IN" b="1" dirty="0" lang="en-IN"/>
            </a:br>
            <a:r>
              <a:rPr altLang="en-IN" b="1" dirty="0" lang="en-IN"/>
              <a:t>The significance of the hospitality sector</a:t>
            </a:r>
            <a:br>
              <a:rPr altLang="en-IN" b="0" dirty="0" lang="en-IN"/>
            </a:br>
            <a:br>
              <a:rPr altLang="en-IN" dirty="0" lang="en-IN"/>
            </a:br>
            <a:endParaRPr altLang="en-IN" dirty="0" lang="en-IN"/>
          </a:p>
        </p:txBody>
      </p:sp>
      <p:sp>
        <p:nvSpPr>
          <p:cNvPr id="3" name="Content Placeholder 2"/>
          <p:cNvSpPr>
            <a:spLocks noGrp="1"/>
          </p:cNvSpPr>
          <p:nvPr>
            <p:ph idx="1"/>
          </p:nvPr>
        </p:nvSpPr>
        <p:spPr>
          <a:xfrm>
            <a:off x="457200" y="1600200"/>
            <a:ext cx="4114800" cy="4525963"/>
          </a:xfrm>
        </p:spPr>
        <p:txBody>
          <a:bodyPr numCol="1">
            <a:normAutofit fontScale="77500" lnSpcReduction="20000"/>
          </a:bodyPr>
          <a:lstStyle/>
          <a:p>
            <a:pPr algn="just" fontAlgn="base"/>
            <a:r>
              <a:rPr altLang="en-IN" dirty="0" lang="en-IN"/>
              <a:t>The hospitality sector operated under four categories.</a:t>
            </a:r>
          </a:p>
          <a:p>
            <a:pPr algn="just" fontAlgn="base"/>
            <a:r>
              <a:rPr altLang="en-IN" dirty="0" lang="en-IN"/>
              <a:t>The four categories are food and beverages, travel and tourism, lodging and recreation.</a:t>
            </a:r>
          </a:p>
          <a:p>
            <a:pPr algn="just" fontAlgn="base"/>
            <a:r>
              <a:rPr altLang="en-IN" dirty="0" lang="en-IN"/>
              <a:t>The hospitality sector helps to generate employment opportunities. </a:t>
            </a:r>
          </a:p>
          <a:p>
            <a:pPr algn="just" fontAlgn="base"/>
            <a:r>
              <a:rPr altLang="en-IN" dirty="0" lang="en-IN"/>
              <a:t>It is also a major contributor to the national and world GDP (Ehl.edu, 2022).</a:t>
            </a:r>
          </a:p>
          <a:p>
            <a:pPr algn="just"/>
            <a:endParaRPr altLang="en-IN" dirty="0" lang="en-IN"/>
          </a:p>
        </p:txBody>
      </p:sp>
      <p:pic>
        <p:nvPicPr>
          <p:cNvPr id="7170" name="Picture 2"/>
          <p:cNvPicPr>
            <a:picLocks noChangeArrowheads="1" noChangeAspect="1"/>
          </p:cNvPicPr>
          <p:nvPr/>
        </p:nvPicPr>
        <p:blipFill>
          <a:blip r:embed="rId3"/>
          <a:srcRect/>
          <a:stretch>
            <a:fillRect/>
          </a:stretch>
        </p:blipFill>
        <p:spPr>
          <a:xfrm>
            <a:off x="5643570" y="2428868"/>
            <a:ext cx="2838450" cy="1438275"/>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br>
              <a:rPr altLang="en-IN" b="1" dirty="0" lang="en-IN"/>
            </a:br>
            <a:br>
              <a:rPr altLang="en-IN" b="1" dirty="0" lang="en-IN"/>
            </a:br>
            <a:r>
              <a:rPr altLang="en-IN" b="1" dirty="0" lang="en-IN"/>
              <a:t>The ways hotels meet and exceed guest expectations</a:t>
            </a:r>
            <a:br>
              <a:rPr altLang="en-IN" b="0" dirty="0" lang="en-IN"/>
            </a:br>
            <a:br>
              <a:rPr altLang="en-IN" dirty="0" lang="en-IN"/>
            </a:br>
            <a:endParaRPr altLang="en-IN" dirty="0" lang="en-IN"/>
          </a:p>
        </p:txBody>
      </p:sp>
      <p:sp>
        <p:nvSpPr>
          <p:cNvPr id="3" name="Content Placeholder 2"/>
          <p:cNvSpPr>
            <a:spLocks noGrp="1"/>
          </p:cNvSpPr>
          <p:nvPr>
            <p:ph idx="1"/>
          </p:nvPr>
        </p:nvSpPr>
        <p:spPr>
          <a:xfrm>
            <a:off x="457200" y="1600200"/>
            <a:ext cx="4114800" cy="4525963"/>
          </a:xfrm>
        </p:spPr>
        <p:txBody>
          <a:bodyPr numCol="1">
            <a:normAutofit fontScale="77500" lnSpcReduction="20000"/>
          </a:bodyPr>
          <a:lstStyle/>
          <a:p>
            <a:pPr algn="just" fontAlgn="base"/>
            <a:r>
              <a:rPr altLang="en-IN" dirty="0" lang="en-IN"/>
              <a:t>It is essential for hotels to identify customers’ expectations, needs and preferences.</a:t>
            </a:r>
          </a:p>
          <a:p>
            <a:pPr algn="just" fontAlgn="base"/>
            <a:r>
              <a:rPr altLang="en-IN" dirty="0" lang="en-IN"/>
              <a:t>The hotels should be clean, safe and reliable.</a:t>
            </a:r>
          </a:p>
          <a:p>
            <a:pPr algn="just" fontAlgn="base"/>
            <a:r>
              <a:rPr altLang="en-IN" dirty="0" lang="en-IN"/>
              <a:t>It should offer suitable value and experience to the customers (</a:t>
            </a:r>
            <a:r>
              <a:rPr altLang="en-IN" dirty="0" err="1" lang="en-IN"/>
              <a:t>Mohsin</a:t>
            </a:r>
            <a:r>
              <a:rPr altLang="en-IN" dirty="0" lang="en-IN"/>
              <a:t> </a:t>
            </a:r>
            <a:r>
              <a:rPr altLang="en-IN" dirty="0" i="1" lang="en-IN"/>
              <a:t>et al</a:t>
            </a:r>
            <a:r>
              <a:rPr altLang="en-IN" dirty="0" lang="en-IN"/>
              <a:t>., 2019). </a:t>
            </a:r>
          </a:p>
          <a:p>
            <a:pPr algn="just" fontAlgn="base"/>
            <a:r>
              <a:rPr altLang="en-IN" dirty="0" lang="en-IN"/>
              <a:t>It should ask for guests feedback and respond to them accordingly. </a:t>
            </a:r>
          </a:p>
          <a:p>
            <a:pPr algn="just"/>
            <a:endParaRPr altLang="en-IN" dirty="0" lang="en-IN"/>
          </a:p>
        </p:txBody>
      </p:sp>
      <p:pic>
        <p:nvPicPr>
          <p:cNvPr id="8194" name="Picture 2"/>
          <p:cNvPicPr>
            <a:picLocks noChangeArrowheads="1" noChangeAspect="1"/>
          </p:cNvPicPr>
          <p:nvPr/>
        </p:nvPicPr>
        <p:blipFill>
          <a:blip r:embed="rId3"/>
          <a:srcRect/>
          <a:stretch>
            <a:fillRect/>
          </a:stretch>
        </p:blipFill>
        <p:spPr>
          <a:xfrm>
            <a:off x="5786446" y="2428868"/>
            <a:ext cx="2867025" cy="135255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br>
              <a:rPr altLang="en-IN" b="1" dirty="0" lang="en-IN"/>
            </a:br>
            <a:br>
              <a:rPr altLang="en-IN" b="1" dirty="0" lang="en-IN"/>
            </a:br>
            <a:r>
              <a:rPr altLang="en-IN" b="1" dirty="0" lang="en-IN"/>
              <a:t>Conclusion</a:t>
            </a:r>
            <a:br>
              <a:rPr altLang="en-IN" b="0" dirty="0" lang="en-IN"/>
            </a:br>
            <a:br>
              <a:rPr altLang="en-IN" dirty="0" lang="en-IN"/>
            </a:br>
            <a:endParaRPr altLang="en-IN" dirty="0" lang="en-IN"/>
          </a:p>
        </p:txBody>
      </p:sp>
      <p:sp>
        <p:nvSpPr>
          <p:cNvPr id="3" name="Content Placeholder 2"/>
          <p:cNvSpPr>
            <a:spLocks noGrp="1"/>
          </p:cNvSpPr>
          <p:nvPr>
            <p:ph idx="1"/>
          </p:nvPr>
        </p:nvSpPr>
        <p:spPr>
          <a:xfrm>
            <a:off x="457200" y="1600200"/>
            <a:ext cx="4043362" cy="4525963"/>
          </a:xfrm>
        </p:spPr>
        <p:txBody>
          <a:bodyPr numCol="1">
            <a:normAutofit fontScale="85000" lnSpcReduction="20000"/>
          </a:bodyPr>
          <a:lstStyle/>
          <a:p>
            <a:r>
              <a:rPr dirty="0" lang="en-US"/>
              <a:t>The hospitality sector is one of the fastest growing industries.</a:t>
            </a:r>
          </a:p>
          <a:p>
            <a:r>
              <a:rPr dirty="0" lang="en-US"/>
              <a:t>It should aim to meet customer expectations to achieve success.</a:t>
            </a:r>
          </a:p>
          <a:p>
            <a:r>
              <a:rPr dirty="0" lang="en-US"/>
              <a:t>Hilton Hotel &amp; Resorts is one of the leading hotel brands. </a:t>
            </a:r>
          </a:p>
          <a:p>
            <a:pPr algn="just"/>
            <a:r>
              <a:rPr dirty="0" lang="en-US"/>
              <a:t>It offers excellent quality services to its customers. </a:t>
            </a:r>
            <a:endParaRPr altLang="en-IN" dirty="0" lang="en-IN"/>
          </a:p>
        </p:txBody>
      </p:sp>
      <p:pic>
        <p:nvPicPr>
          <p:cNvPr id="9218" name="Picture 2"/>
          <p:cNvPicPr>
            <a:picLocks noChangeArrowheads="1" noChangeAspect="1"/>
          </p:cNvPicPr>
          <p:nvPr/>
        </p:nvPicPr>
        <p:blipFill>
          <a:blip r:embed="rId3"/>
          <a:srcRect/>
          <a:stretch>
            <a:fillRect/>
          </a:stretch>
        </p:blipFill>
        <p:spPr>
          <a:xfrm>
            <a:off x="5429256" y="2571744"/>
            <a:ext cx="3152775" cy="146685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IN" b="1" dirty="0" lang="en-IN"/>
              <a:t>References</a:t>
            </a:r>
            <a:endParaRPr altLang="en-IN" dirty="0" lang="en-IN"/>
          </a:p>
        </p:txBody>
      </p:sp>
      <p:sp>
        <p:nvSpPr>
          <p:cNvPr id="3" name="Content Placeholder 2"/>
          <p:cNvSpPr>
            <a:spLocks noGrp="1"/>
          </p:cNvSpPr>
          <p:nvPr>
            <p:ph idx="1"/>
          </p:nvPr>
        </p:nvSpPr>
        <p:spPr>
          <a:xfrm>
            <a:off x="357158" y="1285860"/>
            <a:ext cx="8229600" cy="4572000"/>
          </a:xfrm>
        </p:spPr>
        <p:txBody>
          <a:bodyPr numCol="1">
            <a:normAutofit fontScale="25000" lnSpcReduction="20000"/>
          </a:bodyPr>
          <a:lstStyle/>
          <a:p>
            <a:r>
              <a:rPr altLang="en-GB" dirty="0" lang="en-GB" sz="5600"/>
              <a:t>Arroyo Herrera, Y., 2022. How to overcome maintenance issues complaints in a hotel and obtain guest satisfaction.</a:t>
            </a:r>
            <a:endParaRPr altLang="en-IN" dirty="0" lang="en-IN" sz="5600"/>
          </a:p>
          <a:p>
            <a:r>
              <a:rPr altLang="en-GB" dirty="0" lang="en-GB" sz="5600"/>
              <a:t>Baum, T., 2019. Does the hospitality industry need or deserve talent?. </a:t>
            </a:r>
            <a:r>
              <a:rPr altLang="en-GB" dirty="0" i="1" lang="en-GB" sz="5600"/>
              <a:t>International Journal of Contemporary Hospitality Management</a:t>
            </a:r>
            <a:r>
              <a:rPr altLang="en-GB" dirty="0" lang="en-GB" sz="5600"/>
              <a:t>.</a:t>
            </a:r>
            <a:endParaRPr altLang="en-IN" dirty="0" lang="en-IN" sz="5600"/>
          </a:p>
          <a:p>
            <a:r>
              <a:rPr altLang="en-GB" dirty="0" lang="en-GB" sz="5600"/>
              <a:t>Ehl.edu., 2022. </a:t>
            </a:r>
            <a:r>
              <a:rPr altLang="en-GB" dirty="0" i="1" lang="en-GB" sz="5600"/>
              <a:t>Hospitality Industry statistics to have on your radar in 2022</a:t>
            </a:r>
            <a:r>
              <a:rPr altLang="en-GB" dirty="0" lang="en-GB" sz="5600"/>
              <a:t>. [online] Available at: https://hospitalityinsights.ehl.edu/hospitality-industry-statistics-you-need-to-know-in-2022 [Accessed 31 Jan. 2023].</a:t>
            </a:r>
            <a:endParaRPr altLang="en-IN" dirty="0" lang="en-IN" sz="5600"/>
          </a:p>
          <a:p>
            <a:r>
              <a:rPr altLang="en-GB" dirty="0" lang="en-GB" sz="5600"/>
              <a:t>Hilton Brands., 2023. </a:t>
            </a:r>
            <a:r>
              <a:rPr altLang="en-GB" dirty="0" i="1" lang="en-GB" sz="5600"/>
              <a:t>Welcome to Hilton</a:t>
            </a:r>
            <a:r>
              <a:rPr altLang="en-GB" dirty="0" lang="en-GB" sz="5600"/>
              <a:t>, </a:t>
            </a:r>
            <a:r>
              <a:rPr altLang="en-GB" dirty="0" i="1" lang="en-GB" sz="5600"/>
              <a:t>Hilton Brands | Global Hospitality Company</a:t>
            </a:r>
            <a:r>
              <a:rPr altLang="en-GB" dirty="0" lang="en-GB" sz="5600"/>
              <a:t>. Available at: https://www.hilton.com/en/corporate/ (Accessed: January 31, 2023). </a:t>
            </a:r>
            <a:endParaRPr altLang="en-IN" dirty="0" lang="en-IN" sz="5600"/>
          </a:p>
          <a:p>
            <a:r>
              <a:rPr altLang="en-GB" dirty="0" lang="en-GB" sz="5600"/>
              <a:t>Hilton., 2023. </a:t>
            </a:r>
            <a:r>
              <a:rPr altLang="en-GB" dirty="0" i="1" lang="en-GB" sz="5600"/>
              <a:t>Hilton Hotels in United Kingdom - find hotels</a:t>
            </a:r>
            <a:r>
              <a:rPr altLang="en-GB" dirty="0" lang="en-GB" sz="5600"/>
              <a:t>, </a:t>
            </a:r>
            <a:r>
              <a:rPr altLang="en-GB" dirty="0" i="1" lang="en-GB" sz="5600"/>
              <a:t>Hilton</a:t>
            </a:r>
            <a:r>
              <a:rPr altLang="en-GB" dirty="0" lang="en-GB" sz="5600"/>
              <a:t>. Available at: https://www.hilton.com/en/locations/united-kingdom/hilton/ (Accessed: January 31, 2023). </a:t>
            </a:r>
            <a:endParaRPr altLang="en-IN" dirty="0" lang="en-IN" sz="5600"/>
          </a:p>
          <a:p>
            <a:r>
              <a:rPr altLang="en-GB" dirty="0" err="1" lang="en-GB" sz="5600"/>
              <a:t>Lamo</a:t>
            </a:r>
            <a:r>
              <a:rPr altLang="en-GB" dirty="0" lang="en-GB" sz="5600"/>
              <a:t>, E.G., 2019. The </a:t>
            </a:r>
            <a:r>
              <a:rPr altLang="en-GB" dirty="0" err="1" lang="en-GB" sz="5600"/>
              <a:t>Center</a:t>
            </a:r>
            <a:r>
              <a:rPr altLang="en-GB" dirty="0" lang="en-GB" sz="5600"/>
              <a:t> of Success: A Case Study on Hilton's Company Culture.</a:t>
            </a:r>
            <a:endParaRPr altLang="en-IN" dirty="0" lang="en-IN" sz="5600"/>
          </a:p>
          <a:p>
            <a:r>
              <a:rPr altLang="en-GB" dirty="0" err="1" lang="en-GB" sz="5600"/>
              <a:t>Lukanova</a:t>
            </a:r>
            <a:r>
              <a:rPr altLang="en-GB" dirty="0" lang="en-GB" sz="5600"/>
              <a:t>, G. and </a:t>
            </a:r>
            <a:r>
              <a:rPr altLang="en-GB" dirty="0" err="1" lang="en-GB" sz="5600"/>
              <a:t>Ilieva</a:t>
            </a:r>
            <a:r>
              <a:rPr altLang="en-GB" dirty="0" lang="en-GB" sz="5600"/>
              <a:t>, G., 2019. Robots, artificial intelligence, and service automation in hotels. In </a:t>
            </a:r>
            <a:r>
              <a:rPr altLang="en-GB" dirty="0" i="1" lang="en-GB" sz="5600"/>
              <a:t>Robots, artificial intelligence, and service automation in travel, tourism and hospitality</a:t>
            </a:r>
            <a:r>
              <a:rPr altLang="en-GB" dirty="0" lang="en-GB" sz="5600"/>
              <a:t> (pp. 157-183). Emerald Publishing Limited.</a:t>
            </a:r>
            <a:endParaRPr altLang="en-IN" dirty="0" lang="en-IN" sz="5600"/>
          </a:p>
          <a:p>
            <a:r>
              <a:rPr altLang="en-GB" dirty="0" lang="en-GB" sz="5600"/>
              <a:t>Ma, R., 2021. Human resource management in multinational companies——from the perspective of Hilton Hotels. In </a:t>
            </a:r>
            <a:r>
              <a:rPr altLang="en-GB" dirty="0" i="1" lang="en-GB" sz="5600"/>
              <a:t>E3S Web of Conferences</a:t>
            </a:r>
            <a:r>
              <a:rPr altLang="en-GB" dirty="0" lang="en-GB" sz="5600"/>
              <a:t> (Vol. 235, p. 02058). EDP Sciences.</a:t>
            </a:r>
            <a:endParaRPr altLang="en-IN" dirty="0" lang="en-IN" sz="5600"/>
          </a:p>
          <a:p>
            <a:r>
              <a:rPr altLang="en-GB" dirty="0" lang="en-GB" sz="5600"/>
              <a:t>Mark Young Historian and archivist at the University’s Hospitality Industry Archives, Young, M. and Historian and archivist at the University’s Hospitality Industry Archives., 2023. </a:t>
            </a:r>
            <a:r>
              <a:rPr altLang="en-GB" dirty="0" i="1" lang="en-GB" sz="5600"/>
              <a:t>The story of </a:t>
            </a:r>
            <a:r>
              <a:rPr altLang="en-GB" dirty="0" err="1" i="1" lang="en-GB" sz="5600"/>
              <a:t>hilton</a:t>
            </a:r>
            <a:r>
              <a:rPr altLang="en-GB" dirty="0" lang="en-GB" sz="5600"/>
              <a:t>, </a:t>
            </a:r>
            <a:r>
              <a:rPr altLang="en-GB" dirty="0" i="1" lang="en-GB" sz="5600"/>
              <a:t>Stories From Hilton</a:t>
            </a:r>
            <a:r>
              <a:rPr altLang="en-GB" dirty="0" lang="en-GB" sz="5600"/>
              <a:t>. Available at: https://stories.hilton.com/history (Accessed: January 31, 2023). </a:t>
            </a:r>
            <a:endParaRPr altLang="en-IN" dirty="0" lang="en-IN" sz="5600"/>
          </a:p>
          <a:p>
            <a:r>
              <a:rPr altLang="en-GB" dirty="0" err="1" lang="en-GB" sz="5600"/>
              <a:t>Mohsin</a:t>
            </a:r>
            <a:r>
              <a:rPr altLang="en-GB" dirty="0" lang="en-GB" sz="5600"/>
              <a:t>, A., </a:t>
            </a:r>
            <a:r>
              <a:rPr altLang="en-GB" dirty="0" err="1" lang="en-GB" sz="5600"/>
              <a:t>Rodrigues</a:t>
            </a:r>
            <a:r>
              <a:rPr altLang="en-GB" dirty="0" lang="en-GB" sz="5600"/>
              <a:t>, H. and </a:t>
            </a:r>
            <a:r>
              <a:rPr altLang="en-GB" dirty="0" err="1" lang="en-GB" sz="5600"/>
              <a:t>Brochado</a:t>
            </a:r>
            <a:r>
              <a:rPr altLang="en-GB" dirty="0" lang="en-GB" sz="5600"/>
              <a:t>, A., 2019. Shine bright like a star: Hotel performance and guests’ expectations based on star ratings. </a:t>
            </a:r>
            <a:r>
              <a:rPr altLang="en-GB" dirty="0" i="1" lang="en-GB" sz="5600"/>
              <a:t>International Journal of Hospitality Management</a:t>
            </a:r>
            <a:r>
              <a:rPr altLang="en-GB" dirty="0" lang="en-GB" sz="5600"/>
              <a:t>, </a:t>
            </a:r>
            <a:r>
              <a:rPr altLang="en-GB" dirty="0" i="1" lang="en-GB" sz="5600"/>
              <a:t>83</a:t>
            </a:r>
            <a:r>
              <a:rPr altLang="en-GB" dirty="0" lang="en-GB" sz="5600"/>
              <a:t>, pp.103-114.</a:t>
            </a:r>
            <a:endParaRPr altLang="en-IN" dirty="0" lang="en-IN" sz="5600"/>
          </a:p>
          <a:p>
            <a:r>
              <a:rPr altLang="en-GB" dirty="0" lang="en-GB" sz="5600"/>
              <a:t>Su, N. and Reynolds, D., 2019. Categorical differences of hotel brand personality: Identifying competition across hotel categories. </a:t>
            </a:r>
            <a:r>
              <a:rPr altLang="en-GB" dirty="0" i="1" lang="en-GB" sz="5600"/>
              <a:t>International Journal of Contemporary Hospitality Management</a:t>
            </a:r>
            <a:r>
              <a:rPr altLang="en-GB" dirty="0" lang="en-GB" sz="5600"/>
              <a:t>, </a:t>
            </a:r>
            <a:r>
              <a:rPr altLang="en-GB" dirty="0" i="1" lang="en-GB" sz="5600"/>
              <a:t>31</a:t>
            </a:r>
            <a:r>
              <a:rPr altLang="en-GB" dirty="0" lang="en-GB" sz="5600"/>
              <a:t>(4), pp.1801-1818.</a:t>
            </a:r>
            <a:endParaRPr altLang="en-IN" dirty="0" lang="en-IN" sz="5600"/>
          </a:p>
          <a:p>
            <a:endParaRPr altLang="en-IN" dirty="0" lang="en-IN"/>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descr="Thank you Vectors &amp; Illustrations for Free Download | Freepik" id="10242" name="AutoShape 2"/>
          <p:cNvSpPr>
            <a:spLocks noChangeArrowheads="1" noChangeAspect="1"/>
          </p:cNvSpPr>
          <p:nvPr/>
        </p:nvSpPr>
        <p:spPr>
          <a:xfrm>
            <a:off x="155575" y="-144463"/>
            <a:ext cx="304800" cy="304801"/>
          </a:xfrm>
          <a:prstGeom prst="rect">
            <a:avLst/>
          </a:prstGeom>
          <a:noFill/>
        </p:spPr>
        <p:txBody>
          <a:bodyPr anchor="t" anchorCtr="0" bIns="45720" compatLnSpc="1" lIns="91440" numCol="1" rIns="91440" tIns="45720" vert="horz" wrap="square">
            <a:prstTxWarp prst="textNoShape">
              <a:avLst/>
            </a:prstTxWarp>
          </a:bodyPr>
          <a:lstStyle/>
          <a:p>
            <a:endParaRPr altLang="en-IN" lang="en-IN"/>
          </a:p>
        </p:txBody>
      </p:sp>
      <p:pic>
        <p:nvPicPr>
          <p:cNvPr id="10243" name="Picture 3"/>
          <p:cNvPicPr>
            <a:picLocks noChangeArrowheads="1" noChangeAspect="1"/>
          </p:cNvPicPr>
          <p:nvPr/>
        </p:nvPicPr>
        <p:blipFill>
          <a:blip r:embed="rId2"/>
          <a:srcRect/>
          <a:stretch>
            <a:fillRect/>
          </a:stretch>
        </p:blipFill>
        <p:spPr>
          <a:xfrm>
            <a:off x="2459476" y="1785926"/>
            <a:ext cx="3582106" cy="2786082"/>
          </a:xfrm>
          <a:prstGeom prst="rect">
            <a:avLst/>
          </a:prstGeom>
          <a:noFill/>
          <a:ln w="9525">
            <a:noFill/>
            <a:miter lim="800000"/>
            <a:headEnd/>
            <a:tailEnd/>
          </a:ln>
          <a:effectLst/>
        </p:spPr>
      </p:pic>
    </p:spTree>
  </p:cSld>
  <p:clrMapOvr>
    <a:masterClrMapping/>
  </p:clrMapOvr>
</p:sld>
</file>

<file path=ppt/theme/_rels/theme2.xml.rels><?xml version="1.0" encoding="UTF-8" standalone="yes"?><Relationships xmlns="http://schemas.openxmlformats.org/package/2006/relationships"><Relationship Id="rId1" Target="../media/image1.jpeg" Type="http://schemas.openxmlformats.org/officeDocument/2006/relationships/image"/></Relationships>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ppt/theme/theme2.xml><?xml version="1.0" encoding="utf-8"?>
<a:theme xmlns:a="http://schemas.openxmlformats.org/drawingml/2006/main" name="Verve">
  <a:themeElements>
    <a:clrScheme name="Verve">
      <a:dk1>
        <a:sysClr lastClr="000000" val="windowText"/>
      </a:dk1>
      <a:lt1>
        <a:sysClr lastClr="FFFFFF" val="window"/>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b="-55000" l="50000" r="50000" t="1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b="-55000" l="50000" r="50000" t="155000"/>
          </a:path>
        </a:gradFill>
      </a:fillStyleLst>
      <a:lnStyleLst>
        <a:ln algn="ctr" cap="flat" cmpd="sng" w="9525">
          <a:solidFill>
            <a:schemeClr val="phClr">
              <a:satMod val="120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algn="t" blurRad="63500" dir="14700000" dist="25400" rotWithShape="0">
              <a:srgbClr val="000000">
                <a:alpha val="50000"/>
              </a:srgbClr>
            </a:outerShdw>
          </a:effectLst>
        </a:effectStyle>
        <a:effectStyle>
          <a:effectLst>
            <a:outerShdw algn="t" blurRad="50800" dir="14700000" dist="38100" rotWithShape="0">
              <a:srgbClr val="000000">
                <a:alpha val="60000"/>
              </a:srgbClr>
            </a:outerShdw>
          </a:effectLst>
        </a:effectStyle>
        <a:effectStyle>
          <a:effectLst>
            <a:outerShdw algn="t" blurRad="50800" dir="14700000" dist="38100" rotWithShape="0">
              <a:srgbClr val="000000">
                <a:alpha val="60000"/>
              </a:srgbClr>
            </a:outerShdw>
          </a:effectLst>
          <a:scene3d>
            <a:camera fov="0" prst="orthographicFront">
              <a:rot lat="0" lon="0" rev="0"/>
            </a:camera>
            <a:lightRig dir="t" rig="contrasting">
              <a:rot lat="0" lon="0" rev="3600000"/>
            </a:lightRig>
          </a:scene3d>
          <a:sp3d prstMaterial="plastic">
            <a:bevelT h="38200" prst="relaxedInset" w="127000"/>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algn="tl" flip="none" sx="70000" sy="70000" tx="0" ty="0"/>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Words>1830</Words>
  <Paragraphs>91</Paragraphs>
  <Slides>13</Slides>
  <Notes>9</Notes>
  <TotalTime>35</TotalTime>
  <HiddenSlides>0</HiddenSlides>
  <MMClips>0</MMClips>
  <ScaleCrop>false</ScaleCrop>
  <HeadingPairs>
    <vt:vector baseType="variant" size="4">
      <vt:variant>
        <vt:lpstr>Theme</vt:lpstr>
      </vt:variant>
      <vt:variant>
        <vt:i4>1</vt:i4>
      </vt:variant>
      <vt:variant>
        <vt:lpstr>Slide Titles</vt:lpstr>
      </vt:variant>
      <vt:variant>
        <vt:i4>13</vt:i4>
      </vt:variant>
    </vt:vector>
  </HeadingPairs>
  <TitlesOfParts>
    <vt:vector baseType="lpstr" size="14">
      <vt:lpstr>Verve</vt:lpstr>
      <vt:lpstr>Module Title: Hospitality and Guest Services Module Code: BMIH4003 Programme: International Hotel Management Assignment Title: The role and importance of quality service, hospitality, and guest services within the hotel industry</vt:lpstr>
      <vt:lpstr>Table of contents</vt:lpstr>
      <vt:lpstr>Introduction</vt:lpstr>
      <vt:lpstr>Identification of the Hilton Hotels and Resorts’ main consumers</vt:lpstr>
      <vt:lpstr>Nature of guest service provided by Hilton Hotels &amp; Resorts</vt:lpstr>
      <vt:lpstr>Scope of the guest services offered by Hilton Hotels &amp; Resorts</vt:lpstr>
      <vt:lpstr>Role of customer services and facilities provided by Hilton Hotels &amp; Resorts</vt:lpstr>
      <vt:lpstr>Role and functions of guest services in hotels </vt:lpstr>
      <vt:lpstr>The significance of the hospitality sector</vt:lpstr>
      <vt:lpstr>The ways hotels meet and exceed guest expectations</vt:lpstr>
      <vt:lpstr>Conclusion</vt:lpstr>
      <vt:lpstr>References</vt:lpstr>
      <vt:lpstr>PowerPoint Presentation</vt:lpstr>
    </vt:vector>
  </TitlesOfParts>
  <LinksUpToDate>false</LinksUpToDate>
  <SharedDoc>false</SharedDoc>
  <HyperlinksChanged>false</HyperlinksChanged>
  <Application>Microsoft Office PowerPoint</Application>
  <AppVersion>16.0000</AppVersion>
  <PresentationFormat>On-screen Show (4:3)</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2023-01-31T10:32:11Z</dcterms:created>
  <dc:creator>mac</dc:creator>
  <cp:lastModifiedBy>home pc</cp:lastModifiedBy>
  <dcterms:modified xsi:type="dcterms:W3CDTF">2023-02-03T08:25:27Z</dcterms:modified>
  <cp:revision>6</cp:revision>
  <dc:title>Module Title: Hospitality and Guest Services Module Code: BMIH4003 Programme: International Hotel Management Assignment Title: The role and importance of quality service, hospitality, and guest services within the hotel industry</dc:title>
</cp:coreProperties>
</file>