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392" r:id="rId2"/>
    <p:sldId id="369" r:id="rId3"/>
    <p:sldId id="394" r:id="rId4"/>
    <p:sldId id="395" r:id="rId5"/>
    <p:sldId id="396" r:id="rId6"/>
    <p:sldId id="397" r:id="rId7"/>
    <p:sldId id="398" r:id="rId8"/>
    <p:sldId id="399" r:id="rId9"/>
    <p:sldId id="400" r:id="rId10"/>
    <p:sldId id="401" r:id="rId11"/>
    <p:sldId id="402" r:id="rId12"/>
    <p:sldId id="393" r:id="rId13"/>
    <p:sldId id="403" r:id="rId1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 varScale="1">
        <p:scale>
          <a:sx n="81" d="100"/>
          <a:sy n="81" d="100"/>
        </p:scale>
        <p:origin x="1572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47009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81604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56392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458966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45880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3129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531245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151384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827309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16/11/2021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5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Defining and Measuring Individual Work Performance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556792"/>
            <a:ext cx="10657184" cy="4104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defining work performance 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key criteria for effective performance measurement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main types of performance measurement: </a:t>
            </a:r>
          </a:p>
          <a:p>
            <a:pPr marL="742950" lvl="1" indent="-28575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output based approaches</a:t>
            </a:r>
          </a:p>
          <a:p>
            <a:pPr marL="742950" lvl="1" indent="-28575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behavioural approaches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ethics of </a:t>
            </a:r>
            <a:r>
              <a:rPr lang="en-GB" sz="3200">
                <a:solidFill>
                  <a:prstClr val="black"/>
                </a:solidFill>
                <a:latin typeface="Arial"/>
                <a:cs typeface="Times New Roman"/>
              </a:rPr>
              <a:t>performance measurement </a:t>
            </a:r>
            <a:endParaRPr lang="en-GB" sz="3200" dirty="0">
              <a:solidFill>
                <a:prstClr val="black"/>
              </a:solidFill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Defining Work Performance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None/>
            </a:pPr>
            <a:r>
              <a:rPr lang="en-GB" sz="3200" b="1" dirty="0">
                <a:solidFill>
                  <a:prstClr val="black"/>
                </a:solidFill>
                <a:latin typeface="Arial"/>
                <a:cs typeface="Times New Roman"/>
              </a:rPr>
              <a:t>Some key questions:</a:t>
            </a:r>
          </a:p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None/>
            </a:pPr>
            <a:endParaRPr lang="en-GB" sz="1800" dirty="0">
              <a:solidFill>
                <a:prstClr val="black"/>
              </a:solidFill>
              <a:latin typeface="Arial"/>
              <a:cs typeface="Times New Roman"/>
            </a:endParaRPr>
          </a:p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What are the relevant performance dimensions?</a:t>
            </a:r>
          </a:p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What are the performance standards or expectations associated with alternative performance levels?</a:t>
            </a:r>
          </a:p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How can situational constraints be taken into account?</a:t>
            </a:r>
          </a:p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How many performance levels are there?</a:t>
            </a:r>
          </a:p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Absolute or relative comparison measures?</a:t>
            </a:r>
          </a:p>
        </p:txBody>
      </p:sp>
    </p:spTree>
    <p:extLst>
      <p:ext uri="{BB962C8B-B14F-4D97-AF65-F5344CB8AC3E}">
        <p14:creationId xmlns:p14="http://schemas.microsoft.com/office/powerpoint/2010/main" val="226675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Design Issues in Measurement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850392" lvl="1" indent="-4572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validity:</a:t>
            </a:r>
          </a:p>
          <a:p>
            <a:pPr marL="1124712" lvl="2" indent="-4572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construct validity</a:t>
            </a:r>
          </a:p>
          <a:p>
            <a:pPr marL="1124712" lvl="2" indent="-4572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content validity</a:t>
            </a:r>
          </a:p>
          <a:p>
            <a:pPr marL="1124712" lvl="2" indent="-4572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criterion related validity</a:t>
            </a:r>
          </a:p>
          <a:p>
            <a:pPr marL="850392" lvl="1" indent="-4572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reliability</a:t>
            </a:r>
          </a:p>
          <a:p>
            <a:pPr marL="850392" lvl="1" indent="-4572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fairness</a:t>
            </a:r>
          </a:p>
          <a:p>
            <a:pPr marL="850392" lvl="1" indent="-4572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practicability.</a:t>
            </a:r>
          </a:p>
        </p:txBody>
      </p:sp>
    </p:spTree>
    <p:extLst>
      <p:ext uri="{BB962C8B-B14F-4D97-AF65-F5344CB8AC3E}">
        <p14:creationId xmlns:p14="http://schemas.microsoft.com/office/powerpoint/2010/main" val="259024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Main Approaches to Measuring Performance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US" sz="2800" b="1" dirty="0">
                <a:solidFill>
                  <a:prstClr val="black"/>
                </a:solidFill>
                <a:latin typeface="Arial"/>
                <a:cs typeface="Times New Roman"/>
              </a:rPr>
              <a:t>Output or outcome based approach:</a:t>
            </a:r>
          </a:p>
          <a:p>
            <a:pPr marL="514350" lvl="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US" sz="2800" dirty="0">
                <a:solidFill>
                  <a:prstClr val="black"/>
                </a:solidFill>
                <a:latin typeface="Arial"/>
                <a:cs typeface="Times New Roman"/>
              </a:rPr>
              <a:t>	outcomes produced; quantitative results, for example s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ales figures, service duration (length of call), </a:t>
            </a:r>
            <a:r>
              <a:rPr lang="en-US" sz="2800" dirty="0">
                <a:solidFill>
                  <a:prstClr val="black"/>
                </a:solidFill>
                <a:latin typeface="Arial"/>
                <a:cs typeface="Times New Roman"/>
              </a:rPr>
              <a:t>productivity measures, 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utilisations, </a:t>
            </a:r>
            <a:r>
              <a:rPr lang="en-US" sz="2800" dirty="0">
                <a:solidFill>
                  <a:prstClr val="black"/>
                </a:solidFill>
                <a:latin typeface="Arial"/>
                <a:cs typeface="Times New Roman"/>
              </a:rPr>
              <a:t>quality measures.</a:t>
            </a:r>
          </a:p>
          <a:p>
            <a:pPr marL="514350" lvl="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endParaRPr lang="en-GB" sz="2800" dirty="0">
              <a:solidFill>
                <a:prstClr val="black"/>
              </a:solidFill>
              <a:latin typeface="Arial"/>
              <a:cs typeface="Times New Roman"/>
            </a:endParaRPr>
          </a:p>
          <a:p>
            <a:pPr marL="342900" lvl="0" indent="-342900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/>
              <a:buChar char="•"/>
              <a:defRPr/>
            </a:pPr>
            <a:r>
              <a:rPr lang="en-GB" sz="2800" b="1" dirty="0">
                <a:solidFill>
                  <a:prstClr val="black"/>
                </a:solidFill>
                <a:latin typeface="Arial"/>
                <a:cs typeface="Times New Roman"/>
              </a:rPr>
              <a:t> Behavioural approach: </a:t>
            </a:r>
          </a:p>
          <a:p>
            <a:pPr marL="457200" lvl="0" indent="-457200" eaLnBrk="1" fontAlgn="auto" hangingPunct="1">
              <a:spcBef>
                <a:spcPts val="6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GB" sz="2800" b="1" dirty="0">
                <a:solidFill>
                  <a:prstClr val="black"/>
                </a:solidFill>
                <a:latin typeface="Arial"/>
                <a:cs typeface="Times New Roman"/>
              </a:rPr>
              <a:t>	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process orientated approach emphasising </a:t>
            </a:r>
            <a:r>
              <a:rPr lang="en-GB" sz="2800" i="1" dirty="0">
                <a:solidFill>
                  <a:prstClr val="black"/>
                </a:solidFill>
                <a:latin typeface="Arial"/>
                <a:cs typeface="Times New Roman"/>
              </a:rPr>
              <a:t>how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 an employee does the job – qualitative.</a:t>
            </a:r>
            <a:endParaRPr lang="en-US" sz="2800" dirty="0">
              <a:solidFill>
                <a:prstClr val="black"/>
              </a:solidFill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9595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Goal Setting Theory in Practice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340768"/>
            <a:ext cx="4104456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274320" lvl="0" indent="-274320" eaLnBrk="1" fontAlgn="auto" hangingPunct="1">
              <a:spcBef>
                <a:spcPct val="500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Setting objectives:</a:t>
            </a:r>
          </a:p>
          <a:p>
            <a:pPr marL="274320" lvl="0" indent="-274320" eaLnBrk="1" fontAlgn="auto" hangingPunct="1">
              <a:spcBef>
                <a:spcPct val="500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	</a:t>
            </a:r>
            <a:r>
              <a:rPr lang="en-GB" sz="2800" b="1" dirty="0">
                <a:solidFill>
                  <a:prstClr val="black"/>
                </a:solidFill>
                <a:latin typeface="Arial"/>
                <a:cs typeface="Times New Roman"/>
              </a:rPr>
              <a:t>S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 		specific</a:t>
            </a:r>
          </a:p>
          <a:p>
            <a:pPr marL="274320" lvl="0" indent="-274320" eaLnBrk="1" fontAlgn="auto" hangingPunct="1">
              <a:spcBef>
                <a:spcPct val="500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	</a:t>
            </a:r>
            <a:r>
              <a:rPr lang="en-GB" sz="2800" b="1" dirty="0">
                <a:solidFill>
                  <a:prstClr val="black"/>
                </a:solidFill>
                <a:latin typeface="Arial"/>
                <a:cs typeface="Times New Roman"/>
              </a:rPr>
              <a:t>M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 		measurable</a:t>
            </a:r>
          </a:p>
          <a:p>
            <a:pPr marL="274320" lvl="0" indent="-274320" eaLnBrk="1" fontAlgn="auto" hangingPunct="1">
              <a:spcBef>
                <a:spcPct val="500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	</a:t>
            </a:r>
            <a:r>
              <a:rPr lang="en-GB" sz="2800" b="1" dirty="0">
                <a:solidFill>
                  <a:prstClr val="black"/>
                </a:solidFill>
                <a:latin typeface="Arial"/>
                <a:cs typeface="Times New Roman"/>
              </a:rPr>
              <a:t>A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 		agreed</a:t>
            </a:r>
          </a:p>
          <a:p>
            <a:pPr marL="274320" lvl="0" indent="-274320" eaLnBrk="1" fontAlgn="auto" hangingPunct="1">
              <a:spcBef>
                <a:spcPct val="500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	</a:t>
            </a:r>
            <a:r>
              <a:rPr lang="en-GB" sz="2800" b="1" dirty="0">
                <a:solidFill>
                  <a:prstClr val="black"/>
                </a:solidFill>
                <a:latin typeface="Arial"/>
                <a:cs typeface="Times New Roman"/>
              </a:rPr>
              <a:t>R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 		realistic</a:t>
            </a:r>
          </a:p>
          <a:p>
            <a:pPr marL="274320" lvl="0" indent="-274320" eaLnBrk="1" fontAlgn="auto" hangingPunct="1">
              <a:spcBef>
                <a:spcPct val="50000"/>
              </a:spcBef>
              <a:spcAft>
                <a:spcPts val="0"/>
              </a:spcAft>
              <a:buClr>
                <a:srgbClr val="9BBB59"/>
              </a:buClr>
              <a:buSzTx/>
              <a:buNone/>
              <a:defRPr/>
            </a:pP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	</a:t>
            </a:r>
            <a:r>
              <a:rPr lang="en-GB" sz="2800" b="1" dirty="0">
                <a:solidFill>
                  <a:prstClr val="black"/>
                </a:solidFill>
                <a:latin typeface="Arial"/>
                <a:cs typeface="Times New Roman"/>
              </a:rPr>
              <a:t>T </a:t>
            </a:r>
            <a:r>
              <a:rPr lang="en-GB" sz="2800" dirty="0">
                <a:solidFill>
                  <a:prstClr val="black"/>
                </a:solidFill>
                <a:latin typeface="Arial"/>
                <a:cs typeface="Times New Roman"/>
              </a:rPr>
              <a:t>		time related</a:t>
            </a:r>
            <a:endParaRPr lang="en-US" sz="2800" dirty="0">
              <a:solidFill>
                <a:prstClr val="black"/>
              </a:solidFill>
              <a:latin typeface="Arial"/>
              <a:cs typeface="Times New Roman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C67A48-4BE8-49E0-A1B6-435EADEE17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29" t="15971" r="6295" b="18915"/>
          <a:stretch/>
        </p:blipFill>
        <p:spPr>
          <a:xfrm>
            <a:off x="4655840" y="1340768"/>
            <a:ext cx="6984776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75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Benefits of Output Based Approach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reassurance in measurement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simple and easy to understand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clarity in what is required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objective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motivational (e.g. provides a ‘line of sight’) </a:t>
            </a:r>
          </a:p>
          <a:p>
            <a:pPr marL="342900" lvl="0" indent="-342900" eaLnBrk="1" fontAlgn="auto" hangingPunct="1">
              <a:spcBef>
                <a:spcPts val="12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uses a language familiar to all key stakeholders.</a:t>
            </a:r>
          </a:p>
        </p:txBody>
      </p:sp>
    </p:spTree>
    <p:extLst>
      <p:ext uri="{BB962C8B-B14F-4D97-AF65-F5344CB8AC3E}">
        <p14:creationId xmlns:p14="http://schemas.microsoft.com/office/powerpoint/2010/main" val="209496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Problems with Output Based Approach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‘what gets measured gets done’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‘what is measured is what’s easy to measure not what is most important’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can result in unintended consequences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not all jobs can be measured in this way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fails to take account of contextual constraints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fails to explain the process or means by which achievements are made.</a:t>
            </a:r>
          </a:p>
        </p:txBody>
      </p:sp>
    </p:spTree>
    <p:extLst>
      <p:ext uri="{BB962C8B-B14F-4D97-AF65-F5344CB8AC3E}">
        <p14:creationId xmlns:p14="http://schemas.microsoft.com/office/powerpoint/2010/main" val="319997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Behavioural Approaches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narratives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critical incidents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performance ratings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simple rank order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alternation rank order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paired comparisons</a:t>
            </a:r>
          </a:p>
        </p:txBody>
      </p:sp>
    </p:spTree>
    <p:extLst>
      <p:ext uri="{BB962C8B-B14F-4D97-AF65-F5344CB8AC3E}">
        <p14:creationId xmlns:p14="http://schemas.microsoft.com/office/powerpoint/2010/main" val="1042651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Ethical Approach to Performance Measurement/Management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To avoid problems of perceived control and lack of fairness: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build in respect for individual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procedural fairness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transparency in decision making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ongoing dialogue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training for </a:t>
            </a:r>
            <a:r>
              <a:rPr lang="en-GB" sz="3200" dirty="0" err="1">
                <a:solidFill>
                  <a:prstClr val="black"/>
                </a:solidFill>
                <a:latin typeface="Arial"/>
                <a:cs typeface="Times New Roman"/>
              </a:rPr>
              <a:t>raters</a:t>
            </a: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limit the amount of measurement.</a:t>
            </a:r>
            <a:endParaRPr lang="en-GB" sz="2000" dirty="0">
              <a:solidFill>
                <a:prstClr val="black"/>
              </a:solidFill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7161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Performance is a multidimensional concept comprising outputs and behaviours.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Ideally methods need to be reliable, valid, cost effective and practical. 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There are two main methods: output or outcome-based and behavioural approach.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There is no one ideal method.</a:t>
            </a:r>
          </a:p>
          <a:p>
            <a:pPr marL="342900" lvl="0" indent="-342900" algn="just" eaLnBrk="1" fontAlgn="auto" hangingPunct="1">
              <a:spcBef>
                <a:spcPts val="6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  <a:latin typeface="Arial"/>
                <a:cs typeface="Times New Roman"/>
              </a:rPr>
              <a:t>Measures are highly contextual and job specific.</a:t>
            </a:r>
          </a:p>
        </p:txBody>
      </p:sp>
    </p:spTree>
    <p:extLst>
      <p:ext uri="{BB962C8B-B14F-4D97-AF65-F5344CB8AC3E}">
        <p14:creationId xmlns:p14="http://schemas.microsoft.com/office/powerpoint/2010/main" val="135198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90993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563</Words>
  <Application>Microsoft Office PowerPoint</Application>
  <PresentationFormat>Widescreen</PresentationFormat>
  <Paragraphs>101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Arial</vt:lpstr>
      <vt:lpstr>Candara</vt:lpstr>
      <vt:lpstr>Myriad Pro</vt:lpstr>
      <vt:lpstr>Symbol</vt:lpstr>
      <vt:lpstr>Verdana</vt:lpstr>
      <vt:lpstr>20140311PresentationUWTSDTemplate</vt:lpstr>
      <vt:lpstr>LCMB7013</vt:lpstr>
      <vt:lpstr>Overview</vt:lpstr>
      <vt:lpstr>Defining Work Performance</vt:lpstr>
      <vt:lpstr>Design Issues in Measurement</vt:lpstr>
      <vt:lpstr>Main Approaches to Measuring Performance </vt:lpstr>
      <vt:lpstr>Goal Setting Theory in Practice</vt:lpstr>
      <vt:lpstr>Benefits of Output Based Approach</vt:lpstr>
      <vt:lpstr>Problems with Output Based Approach</vt:lpstr>
      <vt:lpstr>Behavioural Approaches</vt:lpstr>
      <vt:lpstr>Ethical Approach to Performance Measurement/Management</vt:lpstr>
      <vt:lpstr>Conclusion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Hossein Shokri</cp:lastModifiedBy>
  <cp:revision>63</cp:revision>
  <dcterms:created xsi:type="dcterms:W3CDTF">2020-09-30T03:06:41Z</dcterms:created>
  <dcterms:modified xsi:type="dcterms:W3CDTF">2021-11-16T00:03:27Z</dcterms:modified>
</cp:coreProperties>
</file>