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mp" ContentType="image/png"/>
  <Default Extension="vml" ContentType="application/vnd.openxmlformats-officedocument.vmlDrawing"/>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ink/ink1.xml" ContentType="application/inkml+xml"/>
  <Override PartName="/ppt/notesSlides/notesSlide27.xml" ContentType="application/vnd.openxmlformats-officedocument.presentationml.notesSlide+xml"/>
  <Override PartName="/ppt/charts/chart1.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 id="2147483752" r:id="rId2"/>
  </p:sldMasterIdLst>
  <p:notesMasterIdLst>
    <p:notesMasterId r:id="rId85"/>
  </p:notesMasterIdLst>
  <p:sldIdLst>
    <p:sldId id="256"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304" r:id="rId30"/>
    <p:sldId id="305" r:id="rId31"/>
    <p:sldId id="306" r:id="rId32"/>
    <p:sldId id="307" r:id="rId33"/>
    <p:sldId id="308" r:id="rId34"/>
    <p:sldId id="309" r:id="rId35"/>
    <p:sldId id="310" r:id="rId36"/>
    <p:sldId id="311" r:id="rId37"/>
    <p:sldId id="312" r:id="rId38"/>
    <p:sldId id="294" r:id="rId39"/>
    <p:sldId id="350" r:id="rId40"/>
    <p:sldId id="313" r:id="rId41"/>
    <p:sldId id="314" r:id="rId42"/>
    <p:sldId id="295" r:id="rId43"/>
    <p:sldId id="296" r:id="rId44"/>
    <p:sldId id="348" r:id="rId45"/>
    <p:sldId id="349" r:id="rId46"/>
    <p:sldId id="341" r:id="rId47"/>
    <p:sldId id="332" r:id="rId48"/>
    <p:sldId id="343" r:id="rId49"/>
    <p:sldId id="297" r:id="rId50"/>
    <p:sldId id="344" r:id="rId51"/>
    <p:sldId id="333" r:id="rId52"/>
    <p:sldId id="334" r:id="rId53"/>
    <p:sldId id="342" r:id="rId54"/>
    <p:sldId id="298" r:id="rId55"/>
    <p:sldId id="299" r:id="rId56"/>
    <p:sldId id="300" r:id="rId57"/>
    <p:sldId id="335" r:id="rId58"/>
    <p:sldId id="302" r:id="rId59"/>
    <p:sldId id="336" r:id="rId60"/>
    <p:sldId id="303" r:id="rId61"/>
    <p:sldId id="337" r:id="rId62"/>
    <p:sldId id="338"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9" r:id="rId79"/>
    <p:sldId id="340" r:id="rId80"/>
    <p:sldId id="330" r:id="rId81"/>
    <p:sldId id="345" r:id="rId82"/>
    <p:sldId id="347" r:id="rId83"/>
    <p:sldId id="331" r:id="rId8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viewProps" Target="view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charts/_rels/chart1.xml.rels><?xml version="1.0" encoding="UTF-8" standalone="yes"?>
<Relationships xmlns="http://schemas.openxmlformats.org/package/2006/relationships"><Relationship Id="rId1" Type="http://schemas.openxmlformats.org/officeDocument/2006/relationships/oleObject" Target="file:///C:\Users\d.holley\Documents\Swansea\Info%20and%20Presentation%20Material\Systems%20Engineering%20Autonomous%20Lawn%20Mower\Design%20Book%20Supermow%20Blank%20Demonstrator.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80" b="0" i="0" u="none" strike="noStrike" baseline="0">
                <a:solidFill>
                  <a:srgbClr val="000000"/>
                </a:solidFill>
                <a:latin typeface="Arial"/>
                <a:ea typeface="Arial"/>
                <a:cs typeface="Arial"/>
              </a:defRPr>
            </a:pPr>
            <a:r>
              <a:rPr lang="en-US"/>
              <a:t>QFD 1 Functional Importances</a:t>
            </a:r>
          </a:p>
        </c:rich>
      </c:tx>
      <c:layout>
        <c:manualLayout>
          <c:xMode val="edge"/>
          <c:yMode val="edge"/>
          <c:x val="0.29331952503849335"/>
          <c:y val="2.7137042062415198E-2"/>
        </c:manualLayout>
      </c:layout>
      <c:overlay val="0"/>
      <c:spPr>
        <a:noFill/>
        <a:ln w="25400">
          <a:noFill/>
        </a:ln>
      </c:spPr>
    </c:title>
    <c:autoTitleDeleted val="0"/>
    <c:plotArea>
      <c:layout>
        <c:manualLayout>
          <c:layoutTarget val="inner"/>
          <c:xMode val="edge"/>
          <c:yMode val="edge"/>
          <c:x val="0.40499001125638984"/>
          <c:y val="5.4594057370026379E-2"/>
          <c:w val="0.65631407628380134"/>
          <c:h val="0.74715181460887892"/>
        </c:manualLayout>
      </c:layout>
      <c:barChart>
        <c:barDir val="bar"/>
        <c:grouping val="clustered"/>
        <c:varyColors val="0"/>
        <c:ser>
          <c:idx val="0"/>
          <c:order val="0"/>
          <c:spPr>
            <a:solidFill>
              <a:srgbClr val="9999FF"/>
            </a:solidFill>
            <a:ln w="12700">
              <a:solidFill>
                <a:srgbClr val="000000"/>
              </a:solidFill>
              <a:prstDash val="solid"/>
            </a:ln>
          </c:spPr>
          <c:invertIfNegative val="0"/>
          <c:cat>
            <c:strRef>
              <c:f>'Design QFD 1'!$D$2:$AE$2</c:f>
              <c:strCache>
                <c:ptCount val="13"/>
                <c:pt idx="0">
                  <c:v>Fuel System</c:v>
                </c:pt>
                <c:pt idx="1">
                  <c:v>Programme system</c:v>
                </c:pt>
                <c:pt idx="2">
                  <c:v>Signal System</c:v>
                </c:pt>
                <c:pt idx="3">
                  <c:v>Complete Mission</c:v>
                </c:pt>
                <c:pt idx="4">
                  <c:v>Detect Stationary Object</c:v>
                </c:pt>
                <c:pt idx="5">
                  <c:v>Detect Moving Object</c:v>
                </c:pt>
                <c:pt idx="6">
                  <c:v>Adjust cut height</c:v>
                </c:pt>
                <c:pt idx="7">
                  <c:v>Know position</c:v>
                </c:pt>
                <c:pt idx="8">
                  <c:v>Manoeuvre</c:v>
                </c:pt>
                <c:pt idx="9">
                  <c:v>Cut Vegetation</c:v>
                </c:pt>
                <c:pt idx="10">
                  <c:v>Stop Cut</c:v>
                </c:pt>
                <c:pt idx="11">
                  <c:v>Return to Base</c:v>
                </c:pt>
                <c:pt idx="12">
                  <c:v>Deal with Mulches</c:v>
                </c:pt>
              </c:strCache>
            </c:strRef>
          </c:cat>
          <c:val>
            <c:numRef>
              <c:f>'Design QFD 1'!$D$50:$AE$50</c:f>
              <c:numCache>
                <c:formatCode>0</c:formatCode>
                <c:ptCount val="28"/>
                <c:pt idx="0">
                  <c:v>225</c:v>
                </c:pt>
                <c:pt idx="1">
                  <c:v>465</c:v>
                </c:pt>
                <c:pt idx="2">
                  <c:v>270</c:v>
                </c:pt>
                <c:pt idx="3">
                  <c:v>555</c:v>
                </c:pt>
                <c:pt idx="4">
                  <c:v>410</c:v>
                </c:pt>
                <c:pt idx="5">
                  <c:v>420</c:v>
                </c:pt>
                <c:pt idx="6">
                  <c:v>165</c:v>
                </c:pt>
                <c:pt idx="7">
                  <c:v>375</c:v>
                </c:pt>
                <c:pt idx="8">
                  <c:v>600</c:v>
                </c:pt>
                <c:pt idx="9">
                  <c:v>315</c:v>
                </c:pt>
                <c:pt idx="10">
                  <c:v>225</c:v>
                </c:pt>
                <c:pt idx="11">
                  <c:v>240</c:v>
                </c:pt>
                <c:pt idx="12">
                  <c:v>120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numCache>
            </c:numRef>
          </c:val>
          <c:extLst>
            <c:ext xmlns:c15="http://schemas.microsoft.com/office/drawing/2012/chart" uri="{02D57815-91ED-43cb-92C2-25804820EDAC}">
              <c15:filteredSeriesTitle>
                <c15:tx>
                  <c:strRef>
                    <c:extLst>
                      <c:ext uri="{02D57815-91ED-43cb-92C2-25804820EDAC}">
                        <c15:formulaRef>
                          <c15:sqref>#REF!</c15:sqref>
                        </c15:formulaRef>
                      </c:ext>
                    </c:extLst>
                    <c:strCache>
                      <c:ptCount val="1"/>
                      <c:pt idx="0">
                        <c:v>#REF!</c:v>
                      </c:pt>
                    </c:strCache>
                  </c:strRef>
                </c15:tx>
              </c15:filteredSeriesTitle>
            </c:ext>
            <c:ext xmlns:c16="http://schemas.microsoft.com/office/drawing/2014/chart" uri="{C3380CC4-5D6E-409C-BE32-E72D297353CC}">
              <c16:uniqueId val="{00000000-CC10-432D-9C3E-3DAA1AE71BC6}"/>
            </c:ext>
          </c:extLst>
        </c:ser>
        <c:dLbls>
          <c:showLegendKey val="0"/>
          <c:showVal val="0"/>
          <c:showCatName val="0"/>
          <c:showSerName val="0"/>
          <c:showPercent val="0"/>
          <c:showBubbleSize val="0"/>
        </c:dLbls>
        <c:gapWidth val="150"/>
        <c:axId val="222497408"/>
        <c:axId val="222499200"/>
      </c:barChart>
      <c:catAx>
        <c:axId val="222497408"/>
        <c:scaling>
          <c:orientation val="minMax"/>
        </c:scaling>
        <c:delete val="0"/>
        <c:axPos val="l"/>
        <c:numFmt formatCode="General"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222499200"/>
        <c:crosses val="autoZero"/>
        <c:auto val="1"/>
        <c:lblAlgn val="ctr"/>
        <c:lblOffset val="100"/>
        <c:tickLblSkip val="1"/>
        <c:tickMarkSkip val="1"/>
        <c:noMultiLvlLbl val="0"/>
      </c:catAx>
      <c:valAx>
        <c:axId val="222499200"/>
        <c:scaling>
          <c:orientation val="minMax"/>
        </c:scaling>
        <c:delete val="0"/>
        <c:axPos val="b"/>
        <c:majorGridlines>
          <c:spPr>
            <a:ln w="3175">
              <a:solidFill>
                <a:srgbClr val="000000"/>
              </a:solidFill>
              <a:prstDash val="solid"/>
            </a:ln>
          </c:spPr>
        </c:majorGridlines>
        <c:numFmt formatCode="0" sourceLinked="1"/>
        <c:majorTickMark val="out"/>
        <c:minorTickMark val="none"/>
        <c:tickLblPos val="nextTo"/>
        <c:spPr>
          <a:ln w="3175">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222497408"/>
        <c:crosses val="autoZero"/>
        <c:crossBetween val="between"/>
      </c:valAx>
      <c:spPr>
        <a:solidFill>
          <a:srgbClr val="C0C0C0"/>
        </a:solidFill>
        <a:ln w="12700">
          <a:solidFill>
            <a:srgbClr val="808080"/>
          </a:solidFill>
          <a:prstDash val="solid"/>
        </a:ln>
      </c:spPr>
    </c:plotArea>
    <c:plotVisOnly val="1"/>
    <c:dispBlanksAs val="gap"/>
    <c:showDLblsOverMax val="0"/>
  </c:chart>
  <c:spPr>
    <a:solidFill>
      <a:srgbClr val="FFFFFF"/>
    </a:solidFill>
    <a:ln w="3175">
      <a:solidFill>
        <a:srgbClr val="000000"/>
      </a:solidFill>
      <a:prstDash val="solid"/>
    </a:ln>
  </c:spPr>
  <c:txPr>
    <a:bodyPr/>
    <a:lstStyle/>
    <a:p>
      <a:pPr>
        <a:defRPr sz="1400" b="0" i="0" u="none" strike="noStrike" baseline="0">
          <a:solidFill>
            <a:srgbClr val="000000"/>
          </a:solidFill>
          <a:latin typeface="Arial"/>
          <a:ea typeface="Arial"/>
          <a:cs typeface="Arial"/>
        </a:defRPr>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2.emf"/></Relationships>
</file>

<file path=ppt/ink/ink1.xml><?xml version="1.0" encoding="utf-8"?>
<inkml:ink xmlns:inkml="http://www.w3.org/2003/InkML">
  <inkml:definitions>
    <inkml:context xml:id="ctx0">
      <inkml:inkSource xml:id="inkSrc0">
        <inkml:traceFormat>
          <inkml:channel name="X" type="integer" max="5760" units="cm"/>
          <inkml:channel name="Y" type="integer" max="1620" units="cm"/>
          <inkml:channel name="T" type="integer" max="2.14748E9" units="dev"/>
        </inkml:traceFormat>
        <inkml:channelProperties>
          <inkml:channelProperty channel="X" name="resolution" value="195.91837" units="1/cm"/>
          <inkml:channelProperty channel="Y" name="resolution" value="98.18182" units="1/cm"/>
          <inkml:channelProperty channel="T" name="resolution" value="1" units="1/dev"/>
        </inkml:channelProperties>
      </inkml:inkSource>
      <inkml:timestamp xml:id="ts0" timeString="2021-10-26T14:50:05.665"/>
    </inkml:context>
    <inkml:brush xml:id="br0">
      <inkml:brushProperty name="width" value="0.05292" units="cm"/>
      <inkml:brushProperty name="height" value="0.05292" units="cm"/>
      <inkml:brushProperty name="color" value="#FF0000"/>
    </inkml:brush>
  </inkml:definitions>
  <inkml:trace contextRef="#ctx0" brushRef="#br0">14225 4419 0,'0'-29'0,"0"0"31,0 58 188,0 0-203,59 0-1,-59 1-15,0 28 16,29 59 0,30 30-1,-1-1 1,-58-29-1,29-29 1,-29-59 0,0-117 15</inkml:trace>
  <inkml:trace contextRef="#ctx0" brushRef="#br0" timeOffset="830.8">13757 4682 0,'29'30'16,"-29"-1"15,0-58 172,29 29-203,-29-30 16,30 30-16,-30-29 15,29 0-15,29-30 16,60-87 0,-31 29-1,60-29 17,-30 29-17,-29 29 1,-59 59-1</inkml:trace>
  <inkml:trace contextRef="#ctx0" brushRef="#br0" timeOffset="2285.23">14928 4800 0,'0'-30'16,"0"89"46,0-30-46,0 0-16,-30 59 15,1 0 1,0 0 0,29-1-1,58-28 17,1-30-17,29-29 1,-88-58-16,88-1 15,-59-87 1,0 58 0,-29 30-1,-88 28 1,1 1 0,145 29 46,-29 0-46,30 0-1,-30 0-15,59-29 32,-29 29-17,-1-29 1,-29-1-1,1 1 1,-1 29 0,0 0 31,0 29-47,1-29 15,57 88 1,60 58-1,-89 1 1,1-30 0,-59-59-1,0-116 32,-59-30-31,-58-58-1,59-1 1,-1 1 0,59-30-1,0 59 1,147 30 0,-89 57-1,30 1 1,-59 29-1,0 88 1,1 29 0,-118-29-1,29-1 17,1-28-17,-1-59 1</inkml:trace>
  <inkml:trace contextRef="#ctx0" brushRef="#br0" timeOffset="4521.53">17445 3044 0,'0'0'0,"0"-29"0,0-1 16,0 1-1,-59 29 1,-28 117 0,87-58-16,-117 87 15,29 59 1,58 29-1,30 29 1,88-58 0,-29-59 15,58-29-15,0-87-1,-29-30 1,-30-59-1,30-116 1,-29 57 0,-59 31-1,0 57 1,0 60 31,0 28-32,0 1-15,58-1 16,1 30 15,-30-59-15,30 1 0,-30-30-1,29-59 1,1-29-1,-30-29 1,-29 59 0,-88-30-1,30 59 1,-1 29 0,30 0-1,29 29 16,59 0-15,28 0 0,-57-29 15,28 0-31,-28 0 16,-1-58-1,0-1 1,-29 30-1,0-29 1,0 28 0,59 30 15,-1 59-15,30 29-1,0 29 1,-30-88-1,-28 0 1,-30-87 31,0 28-31,0-57-1,0 57-15,0-28 16,0 29-1,0-1 1,29 30 15,59-29-15,-1 0 0,-57 0-16,58-1 15,-30-28 1,1-30-1,-30 59 1,0-30 15,-29 30-15,-58 29 15,-1 0-15,30 88-1,29 0 1,-29 29 0,29-59-16,0 30 15,87 0 1,-57-59 0,57-29-1,31-59 1,-31-87-1,1 29 17,-29 0-17,-1 58 1,-28 59 0,28 0-1,1 88 1,28 29-1,-28-87 1,0 28 0,-30-58-1,0 0 1,0-117 0,59 0-1,0 0 1,29 29-1,-29 30 17,-30 28-17,-28 30 1,-1 0 0</inkml:trace>
  <inkml:trace contextRef="#ctx0" brushRef="#br0" timeOffset="6362.55">14840 15656 0,'0'0'0,"0"29"15,0 1 1,88-1 0,-59-29-1,30 0 1,58 0 0,0-29-1,58-59 1,-58 29-1,0-29 1,30-58 0,-1 29-1,-29-29 1,30 29 0,28-30-1,30-57 16,-88 57-15,30 30 0,-1-58-1,-58 58 1,0-30 0,58-58-1,-88 59 1,30 29-1,-29 0 1,-1 0 0,1-29-1,-1-1 1,1 30 0,-30 88-1,1-30 1,-1 30 15,-29 0-15,29-30-1,0 30 1,-29 0-16,30 0 16</inkml:trace>
  <inkml:trace contextRef="#ctx0" brushRef="#br0" timeOffset="7398.7">17504 12291 0,'0'58'15,"0"-28"1,-30-30 0,30 29 15,0 0 0,0 0 0,0 1-15,0-1 15,30-29 0,-1 0-15,59-59 0,58-87-1,-29 58 1,0 0 0,-29 30-1,-29 29 16,-30 29-15,0 0 0,0 0-1,-29 29 1,30 29 0,-30 89-1,0-30 1,0-59-1,-59 1 1</inkml:trace>
  <inkml:trace contextRef="#ctx0" brushRef="#br0" timeOffset="10659.75">14050 16183 0,'0'0'0,"0"-30"16,0 1-16,0 0 16,-30 29 46,30 58-62,-29-28 16,-59 28-1,30 59 1,-1 0 0,1 0-1,28 59 1,30-59 0,0 0 15,59-29-16,58-59 1,-117 0-16,88 1 16,-30-30-1,-28 0 1,57-117 0,-57 0-1,28 29 1,-29 0-1,1 29 1,-30 30 0,0 88 31,0-30-32,0 59 1,0 0-1,58-1 1,-28-57 0,-1-1-1,0-29 1,0-59 0,30-87-1,-30 58 1,-29 30-1,29 28 1,-29 60 47,0 28-48,59-58 1,-30 59-1,30-1 1,-59-28-16,29-1 16,0-29-1,1 0 48,-1-29-48,0 29 1,0-118 0,1 31-1,-1-1 1,0-88 15,-29 59-15,0 88-16,0-117 15,0 29 1,0 58 0,-58 30-1,58 58 48,0 0-48,0 30 1,0-30-16,58 147 16,30-1-1,-29 30 1,-1-88 0,1-58 15,-30-30-31,0 0 15,30 1 1,-30-30 0,0 0-1,30-118 1,-1 1 0,-28 0-1,-1-58 1,-29 29-1,-59-30 1,59 59 0,-58 29 15,29 59-15,29 0-1,0 87 32,0-29-31,0 118-1,58-30 1,-29 29 0,30-29-1,29 0 1,-30-29-1,1-30 1,-1-58 15,30 0-15,-29-117 0,29 30-1,-1-60 1,-57 30-1,-30 59 1,0-30 0,-59 59-1,30 29 1,0 0 0,29 58-1,0-29 1,0 89-1,29-31 1,88 1 0,-29-59-1,58-29 17,-29-117-17,-29-29 1,-88 117-16,29-59 15,1 0 1,-30 59 0,0 58 31,0 30-32,0-30 1,0 0-16,0 0 15,29 1 1,0-89 15,-29 1-31,59-30 32,-30 0-17,0 30 1,-29 28-16,59 1 15,-1-29 1,1-1 0,58-58-1,-29 58 1,29 1 0,0-1-1,-29 30 1,-1 29-1,-28 59 1,-30 28 0,-29 1-1,0 29 17,-88-58-17,30-30-15</inkml:trace>
  <inkml:trace contextRef="#ctx0" brushRef="#br0" timeOffset="11770.38">15133 16475 0,'0'0'0,"-30"0"94,30 30-47,0-1-16,0 0-15,88-29 15,-59 0-15,30 0-16,58-58 31,117-118-15,-58 30-1,29-59 1,-59 59-1,-87 87-15,28-29 16,-28 59 0,-59 58 31,-59-29-32</inkml:trace>
  <inkml:trace contextRef="#ctx0" brushRef="#br0" timeOffset="13703.23">12557 11325 0,'29'0'0,"0"0"16,1 0 0,-1 0 15,-29 29 16,0 1-16,0-1-15,0 0-1,0 30 1,0-1-1,0 1 1,0 29 0,-59 29-1,30 0 1,-59 87 0,30-57-1,28-118 1,-28 88-16,-89 88 15,60-88 17,-1 0-17,0 29 1,0-29 0,0 0-1,-29 30 1,30-1-1,-60 30 1,59-59 0,-58 0-1,29 29 1,-29-29 0,-1 59-1,-87 58 1,58-88 15,59-29-15,59-88-1,29 1 1</inkml:trace>
  <inkml:trace contextRef="#ctx0" brushRef="#br0" timeOffset="16799.82">4214 16241 0,'0'0'0,"59"0"141,0 0-141,-59 30 15,58-30-15,1 0 0,28 58 16,31 59 0,86 88-1,-116-30 1,0 1 15,-59-117-15</inkml:trace>
  <inkml:trace contextRef="#ctx0" brushRef="#br0" timeOffset="17150.23">4712 16856 0,'29'-30'16,"1"30"-1,-30-29-15,29 29 16,59-117-1,0 29 1,-1-29 0,1-29-1,-59 58 1,1 0 0,-30 1-1</inkml:trace>
  <inkml:trace contextRef="#ctx0" brushRef="#br0" timeOffset="17500.56">4829 15773 0,'0'0'0,"-29"-29"16,29 0-1,0-1 1,0 1 0,58 29-1,-28 88 1,145 58 0,-28 0-1,-1 1 1,-29-30-1,0-59 1,-88-28-16,30-1 16,-59 0-1,29-29 1</inkml:trace>
  <inkml:trace contextRef="#ctx0" brushRef="#br0" timeOffset="20252.86">6117 15919 0,'59'0'78,"-30"0"-62,29 0 0,-28-58-1,-1 29-15,0-59 16,1 29 15,-30 30-15,-59 29-1,0 0 1,59 59 0,-58-30-1,29 0 1,-1 0 0,30 59-1,0-29 1,0-30-1,0 29 1,0 1 0,59-1 15,29 1-15,-59-30-1,0-29-15,30 0 16,-1 0-1,-28-29 1,-1-59 0,0 0-1,-29 1 1,0-1 0,0 29-1,-58 59 1,58 30 62,58-30-78,-58 58 16,59-29-1,29 1 1,-30-30-1,-29 0 1,1 0 0,28-117-1,1 0 1,-59 29 0,0 29-1,0 1 1,0 28-1,0 1 1,0 88 31,0-30-31,-30 0-1,30 59 1,0-29-1,59 28 1,-30-57 0,30-30-1,-30 0 1,30-30 0,-1-28-1,-58-59 1,0 58-1,0 1 1,-29-1 0,-30 30 15,59 87 31,88-58-62,-88 30 16,88-30-16,0 87 16,58 31-1,59 28 1,-59 0 0,-87-29-1,-30 0 1,0 0-1,-29 0 1,-58-58 0,-30-59 15,0-146-15,0-30-1,30-87 1,29 175-16,-59-205 15,0-29 1,0 30 0,-29 28-1,29 89 1,1 28 0,57 118-1,30 88 32,0-1-31,147 89-16,-30 28 31,-59-116-31,59 116 16,30-28-1,-1-30 1,-58-59-1,-30 1 1,-28-59 15,-30-30 126,0-28-142,0 29 1,-59-1-16,59-28 0,0-1 15,0-58 1,-29 29 0,29 59-1,58 88 17,1-1-17,87 30 1,-58-59-1,-29-29 1,-30 0 15,29-29-15,-58-30-16,30-87 16,-30-59-1,-59-29 1,-87 29-1,29 30 1,29 146 0,88 87 15,88 118-15,58 58-1,0-29 1,1-59-1,-118-117-15,88 0 16,-29 1 0,-29-177 15,-59 60-31</inkml:trace>
  <inkml:trace contextRef="#ctx0" brushRef="#br0" timeOffset="20436.91">8342 14485 0,'0'0'15,"0"59"-15,0-30 16,58-29 0,118-88-1,-30-87 1,-116 116-1</inkml:trace>
  <inkml:trace contextRef="#ctx0" brushRef="#br0" timeOffset="25307.4">7844 17529 0,'0'-29'16,"-58"29"31,-1 0-31,59 58-1,-29-58-15,29 29 16,-30 30-1,30 58 1,0-59 0,59 1-1,58-30 1,-29-29 0,-59-58-1,0-1 1,1-58-1,-30 0 1,-59 29 15,1 59-15,58 88 31,58-59-32,-58 58-15,59-29 16,29 1 0,-30 28-1,30-58 1,-30 0 0,30-58-1,-58-59 1,28-30-1,-58 1 17,0 29-17,0 29 1,0 30 0,0 116 15,0-29-16,0 59 1,59-29 0,-1 58-1,-29-59 1,1 1 0,28-30-1,-28-29 1,-1 0-1,29-59 17,1-28-17,-1-30 1,1-59 0,-59 88-1,0 30 1,0-1-1,-29 59 1,29-29 218,0 0-109,0-1-125,0 1 16,0 0-16,-59-59 16,-58-58-1,0-59 1,-29-29 0,58 88-1,59 87-15,-1 1 16,30 87 31,88 59-32,-29-1-15,58 89 16,-59-118-16,89 118 16,-1 0-1,0-30 1,-58-29 15,0-29-15,-59-88-16,0 58 15,1-58 1,-1 0 0,0-58-1,1-30 1,-30-29-1,0 0 1,-59 0 0,59 58-1,-29 30 1,-1 29 15,30 29 250,0 1-281,59-1 16,-59 29-16,59 1 16,87 87-1,-29 30 1,0-59 0,-29 0-1,0 29 1,-59-117-16,0 59 15,30 59 1,-59-60 0,0-28-1,-59-30 1,-58-29 0,59-58-1,-59-118 16,58 0-15,30 1 0,29-30-1,0 59 1,0-59 0,0 59-1,-59 29 1,30 29-1,0 29 1,-30 1 0,30 28-1,29 60 48,58-1-48,-28 29 1,28 60 0,59-1-1,-29-30 1,-29-57 0,-30-1-1,0-29 1,-29-117-1,29-29 1,-29-30 0,0 30-1,0 58 1,-58 0 0,29 30 15,29 87 234,0 0-265,0 0 16,0 1-16,0 28 16,87 30-1,1-30 1,-58 1 0,-1-30-1,29-29 1,-28-58-1,-1-89 1,-29-28 0,0-1-1,0 30 1,0 29 0,0 88-1,0-1 16,0 89 1,58-59-32,-28 58 15,58 1 1,-30-30 0,-29 59-1,1 0 1,-1 29-1,-29-59 1,29 1 0,0-59 15,1-59-15,-1 1-1,0-1 1,0-87-1,-29 117-15,0-147 16,0-29 0,-58-29-1,-59 59 1,88 58 0,-30 58-1,30 0 1,29 118 15,0 0-15,58 116-1,59 118 1,-29-118 0,29-28 15,-29-89-16,-29-29 1,28-29 0,1-58-1,-29-88 1,-30 29 0,-29 29-1,0 0 1,0 59-1,0 87 32,88-29-31,-30-29-16,89 0 16,58-29 15,-30-29-16,1-89 1,-88 89 0,0-1-1,-59 1 1,0 29 0,0-1-1,-29 1-15,0 0 16,0-1-1</inkml:trace>
  <inkml:trace contextRef="#ctx0" brushRef="#br0" timeOffset="25859.62">10566 15188 0,'59'-59'79,"-1"1"-64,30-30 1,-59 59-16,1-30 0,87-87 15,0 29 1,-59 29 0</inkml:trace>
  <inkml:trace contextRef="#ctx0" brushRef="#br0" timeOffset="26675.02">9308 15568 0,'0'0'0,"0"-29"16,29 29-1,-29-29-15,0 87 47,0-29-31</inkml:trace>
  <inkml:trace contextRef="#ctx0" brushRef="#br0" timeOffset="38602.58">11444 13842 0,'59'0'422,"-59"-30"-422,29 30 16,1-29-16,28 0 16,-29 0-1,30-1 1,29-28-1,0-1 1,-30 30 0,30 0-1,0 0 1,-1-1 0,31-28-1,-31 29 1,60-30-1,-30 30 1,0-1 0,-88 1-16,88 0 31,-29 0-15,0-1-1,0 1 1,29 29-1,-29-29 1,29 29 0,-29 0-1,29-29 1,0-1 0,-30 30-1,31-29 1,-31 29-1,-28 0 1,29 0 0,0 0 15,29 0-15,0 0-1,0-29 1,29 29-1,-29 0 1,59 0 0,-30 0-1,-29 0 1,30-29 0,-1 29-1,30 0 1,-1-30-1,-58 1 1,59 29 0,-30 0 15,1 0-15,-1 0-1,0 0 1,59 0-1,-88 0 1,30 0 0,-30 0-1,0 0 1,29 0 0,30 0-1,-59 0 1,0 0-1,0 0 1,0 0 15,88 0-15,-88 0 0,30 0-1,-1 0 1,0 0-1,-29-29 1,88 29 0,-58 0-1,-1-29 1,0-1 0,1 30-1,-1-29 1,30 0-1,29-1 1,-88 1 15,29 29-15,-29-29 0,-29 0-1,88-1 1,-59 1-1,29 0 1,-29 0 0,59-1-1,-59 30 1,29-29 0,-29 0-1,-29 0 1,29 29-1,-29-30 1,88 30 15,-89-29-15,30 0 0,1 0-1,-31 29 1,-28 0-1,29-30 1,29 1 0,-29 29-1,29-29 1,-30 29 0,31-30-1,-1 1 1,-30 0-1,-28 29 1,0-29 15,-1 29-15,-29 0 0,30-30-1,58 1 1,0 29-1,-29-29 1,0 0 0,0 29-1,-30-30 1,1 30 0,-30 0-1,29 0 1,-28-29-1,28 29 1,30 0 15,-29 0-15,-1 0 0,1 0-1,-1 0 1,1 0-1,58 0 1,-59 0 0,30 0-1,0 0 1,-29 0 0,-1 0-1,-29 0 1,1 0-1,-1 0 17,0 0-17,0 0 17,1 0-17,-1 0 32,-88 0 234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F11090-74C8-40F5-91DF-B4A96DC2D5AD}" type="datetimeFigureOut">
              <a:rPr lang="en-GB" smtClean="0"/>
              <a:t>14/02/2022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02111-A505-4E16-AFBE-0CAB8C3EAEE8}" type="slidenum">
              <a:rPr lang="en-GB" smtClean="0"/>
              <a:t>‹#›</a:t>
            </a:fld>
            <a:endParaRPr lang="en-GB"/>
          </a:p>
        </p:txBody>
      </p:sp>
    </p:spTree>
    <p:extLst>
      <p:ext uri="{BB962C8B-B14F-4D97-AF65-F5344CB8AC3E}">
        <p14:creationId xmlns:p14="http://schemas.microsoft.com/office/powerpoint/2010/main" val="2751558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50BB13-61A3-814F-A177-DE4A1B3C0BAE}" type="slidenum">
              <a:rPr lang="en-GB"/>
              <a:pPr/>
              <a:t>2</a:t>
            </a:fld>
            <a:endParaRPr lang="en-GB" dirty="0"/>
          </a:p>
        </p:txBody>
      </p:sp>
      <p:sp>
        <p:nvSpPr>
          <p:cNvPr id="94210" name="Rectangle 2"/>
          <p:cNvSpPr>
            <a:spLocks noGrp="1" noRot="1" noChangeAspect="1" noChangeArrowheads="1" noTextEdit="1"/>
          </p:cNvSpPr>
          <p:nvPr>
            <p:ph type="sldImg"/>
          </p:nvPr>
        </p:nvSpPr>
        <p:spPr>
          <a:xfrm>
            <a:off x="381000" y="685800"/>
            <a:ext cx="6096000" cy="3429000"/>
          </a:xfrm>
          <a:ln/>
          <a:extLst>
            <a:ext uri="{FAA26D3D-D897-4be2-8F04-BA451C77F1D7}">
              <ma14:placeholderFlag xmlns:ma14="http://schemas.microsoft.com/office/mac/drawingml/2011/main" xmlns="" val="1"/>
            </a:ext>
          </a:extLst>
        </p:spPr>
      </p:sp>
      <p:sp>
        <p:nvSpPr>
          <p:cNvPr id="94211" name="Rectangle 3"/>
          <p:cNvSpPr>
            <a:spLocks noGrp="1" noChangeArrowheads="1"/>
          </p:cNvSpPr>
          <p:nvPr>
            <p:ph type="body" idx="1"/>
          </p:nvPr>
        </p:nvSpPr>
        <p:spPr>
          <a:xfrm>
            <a:off x="914400" y="4343400"/>
            <a:ext cx="5029200" cy="4114800"/>
          </a:xfrm>
        </p:spPr>
        <p:txBody>
          <a:bodyPr/>
          <a:lstStyle/>
          <a:p>
            <a:r>
              <a:rPr lang="en-GB" dirty="0"/>
              <a:t>This cartoon contains a serious message!</a:t>
            </a:r>
          </a:p>
          <a:p>
            <a:r>
              <a:rPr lang="en-GB" dirty="0"/>
              <a:t>Designers are eager to design things… they generally do not like </a:t>
            </a:r>
            <a:r>
              <a:rPr lang="ja-JP" altLang="en-GB">
                <a:latin typeface="Arial"/>
              </a:rPr>
              <a:t>‘</a:t>
            </a:r>
            <a:r>
              <a:rPr lang="en-GB" dirty="0"/>
              <a:t>faffing about</a:t>
            </a:r>
            <a:r>
              <a:rPr lang="ja-JP" altLang="en-GB">
                <a:latin typeface="Arial"/>
              </a:rPr>
              <a:t>’</a:t>
            </a:r>
            <a:r>
              <a:rPr lang="en-GB" dirty="0"/>
              <a:t> doing things in teams which seem pedantic and ultra-systematic!</a:t>
            </a:r>
          </a:p>
          <a:p>
            <a:r>
              <a:rPr lang="en-GB" dirty="0"/>
              <a:t>There must be infrastructural pressure in place to ensure that these </a:t>
            </a:r>
            <a:r>
              <a:rPr lang="ja-JP" altLang="en-GB">
                <a:latin typeface="Arial"/>
              </a:rPr>
              <a:t>‘</a:t>
            </a:r>
            <a:r>
              <a:rPr lang="en-GB" dirty="0"/>
              <a:t>other</a:t>
            </a:r>
            <a:r>
              <a:rPr lang="ja-JP" altLang="en-GB">
                <a:latin typeface="Arial"/>
              </a:rPr>
              <a:t>’</a:t>
            </a:r>
            <a:r>
              <a:rPr lang="en-GB" dirty="0"/>
              <a:t> activities are done thoroughly, at the right time.</a:t>
            </a:r>
          </a:p>
          <a:p>
            <a:r>
              <a:rPr lang="en-GB" dirty="0"/>
              <a:t>Design reviews should do this, with specific deliverables baked into the NPD process gateways.</a:t>
            </a:r>
            <a:endParaRPr lang="en-US" dirty="0"/>
          </a:p>
        </p:txBody>
      </p:sp>
    </p:spTree>
    <p:extLst>
      <p:ext uri="{BB962C8B-B14F-4D97-AF65-F5344CB8AC3E}">
        <p14:creationId xmlns:p14="http://schemas.microsoft.com/office/powerpoint/2010/main" val="2636080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xfrm>
            <a:off x="320675" y="857250"/>
            <a:ext cx="6167438" cy="3470275"/>
          </a:xfrm>
          <a:ln/>
        </p:spPr>
      </p:sp>
      <p:sp>
        <p:nvSpPr>
          <p:cNvPr id="128003" name="Rectangle 3"/>
          <p:cNvSpPr>
            <a:spLocks noGrp="1" noChangeArrowheads="1"/>
          </p:cNvSpPr>
          <p:nvPr>
            <p:ph type="body" idx="1"/>
          </p:nvPr>
        </p:nvSpPr>
        <p:spPr>
          <a:xfrm>
            <a:off x="692357" y="4690269"/>
            <a:ext cx="5412963" cy="4748554"/>
          </a:xfrm>
          <a:noFill/>
        </p:spPr>
        <p:txBody>
          <a:bodyPr/>
          <a:lstStyle/>
          <a:p>
            <a:pPr eaLnBrk="1" hangingPunct="1"/>
            <a:r>
              <a:rPr lang="en-GB" dirty="0"/>
              <a:t>Now we will move on to cover the processes for MANAGING RISK.</a:t>
            </a:r>
          </a:p>
          <a:p>
            <a:pPr eaLnBrk="1" hangingPunct="1"/>
            <a:endParaRPr lang="en-GB" dirty="0"/>
          </a:p>
          <a:p>
            <a:pPr eaLnBrk="1" hangingPunct="1"/>
            <a:r>
              <a:rPr lang="en-GB" dirty="0"/>
              <a:t>Part 02 of the Handbook, particularly Section 9.4.</a:t>
            </a:r>
          </a:p>
          <a:p>
            <a:pPr eaLnBrk="1" hangingPunct="1"/>
            <a:endParaRPr lang="en-GB" dirty="0"/>
          </a:p>
          <a:p>
            <a:pPr eaLnBrk="1" hangingPunct="1"/>
            <a:r>
              <a:rPr lang="en-GB" dirty="0"/>
              <a:t>Key activities of  recognising what Hazards might apply, exploring and understanding them and then controlling the Risks.</a:t>
            </a:r>
          </a:p>
        </p:txBody>
      </p:sp>
    </p:spTree>
    <p:extLst>
      <p:ext uri="{BB962C8B-B14F-4D97-AF65-F5344CB8AC3E}">
        <p14:creationId xmlns:p14="http://schemas.microsoft.com/office/powerpoint/2010/main" val="788695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381000" y="685800"/>
            <a:ext cx="6096000" cy="3429000"/>
          </a:xfrm>
          <a:ln/>
        </p:spPr>
      </p:sp>
      <p:sp>
        <p:nvSpPr>
          <p:cNvPr id="40963" name="Notes Placeholder 2"/>
          <p:cNvSpPr>
            <a:spLocks noGrp="1"/>
          </p:cNvSpPr>
          <p:nvPr>
            <p:ph type="body" idx="1"/>
          </p:nvPr>
        </p:nvSpPr>
        <p:spPr>
          <a:noFill/>
          <a:ln/>
        </p:spPr>
        <p:txBody>
          <a:bodyPr/>
          <a:lstStyle/>
          <a:p>
            <a:endParaRPr lang="en-US" dirty="0">
              <a:latin typeface="Arial" pitchFamily="34" charset="0"/>
            </a:endParaRPr>
          </a:p>
        </p:txBody>
      </p:sp>
      <p:sp>
        <p:nvSpPr>
          <p:cNvPr id="40964" name="Slide Number Placeholder 3"/>
          <p:cNvSpPr>
            <a:spLocks noGrp="1"/>
          </p:cNvSpPr>
          <p:nvPr>
            <p:ph type="sldNum" sz="quarter" idx="5"/>
          </p:nvPr>
        </p:nvSpPr>
        <p:spPr>
          <a:noFill/>
        </p:spPr>
        <p:txBody>
          <a:bodyPr/>
          <a:lstStyle/>
          <a:p>
            <a:fld id="{2AE265DD-89AB-48F4-9FC8-62F99782467C}" type="slidenum">
              <a:rPr lang="en-GB" smtClean="0">
                <a:solidFill>
                  <a:srgbClr val="000000"/>
                </a:solidFill>
                <a:latin typeface="Arial" pitchFamily="34" charset="0"/>
              </a:rPr>
              <a:pPr/>
              <a:t>4</a:t>
            </a:fld>
            <a:endParaRPr lang="en-GB" dirty="0">
              <a:solidFill>
                <a:srgbClr val="000000"/>
              </a:solidFill>
              <a:latin typeface="Arial" pitchFamily="34" charset="0"/>
            </a:endParaRPr>
          </a:p>
        </p:txBody>
      </p:sp>
    </p:spTree>
    <p:extLst>
      <p:ext uri="{BB962C8B-B14F-4D97-AF65-F5344CB8AC3E}">
        <p14:creationId xmlns:p14="http://schemas.microsoft.com/office/powerpoint/2010/main" val="791453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lide Image Placeholder 1"/>
          <p:cNvSpPr>
            <a:spLocks noGrp="1" noRot="1" noChangeAspect="1" noTextEdit="1"/>
          </p:cNvSpPr>
          <p:nvPr>
            <p:ph type="sldImg"/>
          </p:nvPr>
        </p:nvSpPr>
        <p:spPr>
          <a:xfrm>
            <a:off x="381000" y="685800"/>
            <a:ext cx="6096000" cy="3429000"/>
          </a:xfrm>
          <a:ln/>
        </p:spPr>
      </p:sp>
      <p:sp>
        <p:nvSpPr>
          <p:cNvPr id="9218"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9219"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8B95105-3889-884C-BB01-F1BFB7ED52CF}" type="slidenum">
              <a:rPr lang="en-GB" sz="1200"/>
              <a:pPr eaLnBrk="1" hangingPunct="1"/>
              <a:t>7</a:t>
            </a:fld>
            <a:endParaRPr lang="en-GB" sz="1200" dirty="0"/>
          </a:p>
        </p:txBody>
      </p:sp>
    </p:spTree>
    <p:extLst>
      <p:ext uri="{BB962C8B-B14F-4D97-AF65-F5344CB8AC3E}">
        <p14:creationId xmlns:p14="http://schemas.microsoft.com/office/powerpoint/2010/main" val="4283945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381000" y="685800"/>
            <a:ext cx="6096000" cy="3429000"/>
          </a:xfrm>
          <a:ln/>
        </p:spPr>
      </p:sp>
      <p:sp>
        <p:nvSpPr>
          <p:cNvPr id="35843" name="Notes Placeholder 2"/>
          <p:cNvSpPr>
            <a:spLocks noGrp="1"/>
          </p:cNvSpPr>
          <p:nvPr>
            <p:ph type="body" idx="1"/>
          </p:nvPr>
        </p:nvSpPr>
        <p:spPr>
          <a:noFill/>
          <a:ln/>
        </p:spPr>
        <p:txBody>
          <a:bodyPr/>
          <a:lstStyle/>
          <a:p>
            <a:endParaRPr lang="en-US" dirty="0">
              <a:latin typeface="Arial" pitchFamily="34" charset="0"/>
            </a:endParaRPr>
          </a:p>
        </p:txBody>
      </p:sp>
      <p:sp>
        <p:nvSpPr>
          <p:cNvPr id="35844" name="Slide Number Placeholder 3"/>
          <p:cNvSpPr>
            <a:spLocks noGrp="1"/>
          </p:cNvSpPr>
          <p:nvPr>
            <p:ph type="sldNum" sz="quarter" idx="5"/>
          </p:nvPr>
        </p:nvSpPr>
        <p:spPr>
          <a:noFill/>
        </p:spPr>
        <p:txBody>
          <a:bodyPr/>
          <a:lstStyle/>
          <a:p>
            <a:fld id="{F518772A-401D-495B-A7E0-4DDB2538CEE1}" type="slidenum">
              <a:rPr lang="en-GB" smtClean="0">
                <a:solidFill>
                  <a:srgbClr val="000000"/>
                </a:solidFill>
                <a:latin typeface="Arial" pitchFamily="34" charset="0"/>
              </a:rPr>
              <a:pPr/>
              <a:t>8</a:t>
            </a:fld>
            <a:endParaRPr lang="en-GB" dirty="0">
              <a:solidFill>
                <a:srgbClr val="000000"/>
              </a:solidFill>
              <a:latin typeface="Arial" pitchFamily="34" charset="0"/>
            </a:endParaRPr>
          </a:p>
        </p:txBody>
      </p:sp>
    </p:spTree>
    <p:extLst>
      <p:ext uri="{BB962C8B-B14F-4D97-AF65-F5344CB8AC3E}">
        <p14:creationId xmlns:p14="http://schemas.microsoft.com/office/powerpoint/2010/main" val="830414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lide Image Placeholder 1"/>
          <p:cNvSpPr>
            <a:spLocks noGrp="1" noRot="1" noChangeAspect="1" noTextEdit="1"/>
          </p:cNvSpPr>
          <p:nvPr>
            <p:ph type="sldImg"/>
          </p:nvPr>
        </p:nvSpPr>
        <p:spPr>
          <a:xfrm>
            <a:off x="381000" y="685800"/>
            <a:ext cx="6096000" cy="3429000"/>
          </a:xfrm>
          <a:ln/>
        </p:spPr>
      </p:sp>
      <p:sp>
        <p:nvSpPr>
          <p:cNvPr id="9218"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9219"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8B95105-3889-884C-BB01-F1BFB7ED52CF}" type="slidenum">
              <a:rPr lang="en-GB" sz="1200"/>
              <a:pPr eaLnBrk="1" hangingPunct="1"/>
              <a:t>9</a:t>
            </a:fld>
            <a:endParaRPr lang="en-GB" sz="1200" dirty="0"/>
          </a:p>
        </p:txBody>
      </p:sp>
    </p:spTree>
    <p:extLst>
      <p:ext uri="{BB962C8B-B14F-4D97-AF65-F5344CB8AC3E}">
        <p14:creationId xmlns:p14="http://schemas.microsoft.com/office/powerpoint/2010/main" val="347964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xfrm>
            <a:off x="381000" y="685800"/>
            <a:ext cx="6096000" cy="3429000"/>
          </a:xfrm>
          <a:ln/>
        </p:spPr>
      </p:sp>
      <p:sp>
        <p:nvSpPr>
          <p:cNvPr id="9830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9830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E2A999F0-96A4-9A4C-93E0-4DAC8895865C}" type="slidenum">
              <a:rPr lang="en-GB"/>
              <a:pPr eaLnBrk="1" hangingPunct="1"/>
              <a:t>10</a:t>
            </a:fld>
            <a:endParaRPr lang="en-GB" dirty="0"/>
          </a:p>
        </p:txBody>
      </p:sp>
    </p:spTree>
    <p:extLst>
      <p:ext uri="{BB962C8B-B14F-4D97-AF65-F5344CB8AC3E}">
        <p14:creationId xmlns:p14="http://schemas.microsoft.com/office/powerpoint/2010/main" val="605256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557213" y="679450"/>
            <a:ext cx="7907338" cy="4448175"/>
          </a:xfrm>
          <a:ln/>
        </p:spPr>
      </p:sp>
      <p:sp>
        <p:nvSpPr>
          <p:cNvPr id="20482"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7440832-4F47-FE4C-AA2A-A2FA06EE8A6A}" type="slidenum">
              <a:rPr lang="en-GB" sz="1200"/>
              <a:pPr eaLnBrk="1" hangingPunct="1"/>
              <a:t>11</a:t>
            </a:fld>
            <a:endParaRPr lang="en-GB" sz="1200" dirty="0"/>
          </a:p>
        </p:txBody>
      </p:sp>
    </p:spTree>
    <p:extLst>
      <p:ext uri="{BB962C8B-B14F-4D97-AF65-F5344CB8AC3E}">
        <p14:creationId xmlns:p14="http://schemas.microsoft.com/office/powerpoint/2010/main" val="2795250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xfrm>
            <a:off x="381000" y="685800"/>
            <a:ext cx="6096000" cy="3429000"/>
          </a:xfrm>
          <a:ln/>
        </p:spPr>
      </p:sp>
      <p:sp>
        <p:nvSpPr>
          <p:cNvPr id="100355"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10035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5059028C-CBAD-4541-882F-54EBBB971DD8}" type="slidenum">
              <a:rPr lang="en-GB"/>
              <a:pPr eaLnBrk="1" hangingPunct="1"/>
              <a:t>12</a:t>
            </a:fld>
            <a:endParaRPr lang="en-GB" dirty="0"/>
          </a:p>
        </p:txBody>
      </p:sp>
    </p:spTree>
    <p:extLst>
      <p:ext uri="{BB962C8B-B14F-4D97-AF65-F5344CB8AC3E}">
        <p14:creationId xmlns:p14="http://schemas.microsoft.com/office/powerpoint/2010/main" val="926628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381000" y="685800"/>
            <a:ext cx="6096000" cy="3429000"/>
          </a:xfrm>
          <a:ln/>
        </p:spPr>
      </p:sp>
      <p:sp>
        <p:nvSpPr>
          <p:cNvPr id="20482"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20483"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AB82C6A-B660-0B49-BE27-C862F1135AFD}" type="slidenum">
              <a:rPr lang="en-GB" sz="1200"/>
              <a:pPr eaLnBrk="1" hangingPunct="1"/>
              <a:t>13</a:t>
            </a:fld>
            <a:endParaRPr lang="en-GB" sz="1200" dirty="0"/>
          </a:p>
        </p:txBody>
      </p:sp>
    </p:spTree>
    <p:extLst>
      <p:ext uri="{BB962C8B-B14F-4D97-AF65-F5344CB8AC3E}">
        <p14:creationId xmlns:p14="http://schemas.microsoft.com/office/powerpoint/2010/main" val="2331978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DCD58F8A-40C3-6A41-A93E-990EA346204D}" type="slidenum">
              <a:rPr lang="en-GB"/>
              <a:pPr eaLnBrk="1" hangingPunct="1"/>
              <a:t>15</a:t>
            </a:fld>
            <a:endParaRPr lang="en-GB" dirty="0"/>
          </a:p>
        </p:txBody>
      </p:sp>
      <p:sp>
        <p:nvSpPr>
          <p:cNvPr id="172035" name="Rectangle 2"/>
          <p:cNvSpPr>
            <a:spLocks noGrp="1" noRot="1" noChangeAspect="1" noChangeArrowheads="1" noTextEdit="1"/>
          </p:cNvSpPr>
          <p:nvPr>
            <p:ph type="sldImg"/>
          </p:nvPr>
        </p:nvSpPr>
        <p:spPr>
          <a:xfrm>
            <a:off x="382588" y="685800"/>
            <a:ext cx="6096000" cy="3429000"/>
          </a:xfrm>
          <a:ln/>
        </p:spPr>
      </p:sp>
      <p:sp>
        <p:nvSpPr>
          <p:cNvPr id="172036" name="Rectangle 3"/>
          <p:cNvSpPr>
            <a:spLocks noGrp="1" noChangeArrowheads="1"/>
          </p:cNvSpPr>
          <p:nvPr>
            <p:ph type="body" idx="1"/>
          </p:nvPr>
        </p:nvSpPr>
        <p:spPr>
          <a:xfrm>
            <a:off x="914400" y="4344988"/>
            <a:ext cx="5029200" cy="4113212"/>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3152603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a:xfrm>
            <a:off x="381000" y="685800"/>
            <a:ext cx="6096000" cy="3429000"/>
          </a:xfrm>
          <a:ln/>
        </p:spPr>
      </p:sp>
      <p:sp>
        <p:nvSpPr>
          <p:cNvPr id="16386"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1638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9F63C04-1ABE-974A-B811-1B4E5C2E828A}" type="slidenum">
              <a:rPr lang="en-GB" sz="1200"/>
              <a:pPr eaLnBrk="1" hangingPunct="1"/>
              <a:t>17</a:t>
            </a:fld>
            <a:endParaRPr lang="en-GB" sz="1200" dirty="0"/>
          </a:p>
        </p:txBody>
      </p:sp>
    </p:spTree>
    <p:extLst>
      <p:ext uri="{BB962C8B-B14F-4D97-AF65-F5344CB8AC3E}">
        <p14:creationId xmlns:p14="http://schemas.microsoft.com/office/powerpoint/2010/main" val="2577128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557213" y="679450"/>
            <a:ext cx="7907338" cy="4448175"/>
          </a:xfrm>
          <a:ln/>
        </p:spPr>
      </p:sp>
      <p:sp>
        <p:nvSpPr>
          <p:cNvPr id="20482"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7440832-4F47-FE4C-AA2A-A2FA06EE8A6A}" type="slidenum">
              <a:rPr lang="en-GB" sz="1200"/>
              <a:pPr eaLnBrk="1" hangingPunct="1"/>
              <a:t>18</a:t>
            </a:fld>
            <a:endParaRPr lang="en-GB" sz="1200" dirty="0"/>
          </a:p>
        </p:txBody>
      </p:sp>
    </p:spTree>
    <p:extLst>
      <p:ext uri="{BB962C8B-B14F-4D97-AF65-F5344CB8AC3E}">
        <p14:creationId xmlns:p14="http://schemas.microsoft.com/office/powerpoint/2010/main" val="34375544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a:xfrm>
            <a:off x="381000" y="685800"/>
            <a:ext cx="6096000" cy="3429000"/>
          </a:xfrm>
          <a:ln/>
        </p:spPr>
      </p:sp>
      <p:sp>
        <p:nvSpPr>
          <p:cNvPr id="16386"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1638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5EE6303-E65E-4F49-B23D-3F5DA92565F0}" type="slidenum">
              <a:rPr lang="en-GB" sz="1200"/>
              <a:pPr eaLnBrk="1" hangingPunct="1"/>
              <a:t>19</a:t>
            </a:fld>
            <a:endParaRPr lang="en-GB" sz="1200" dirty="0"/>
          </a:p>
        </p:txBody>
      </p:sp>
    </p:spTree>
    <p:extLst>
      <p:ext uri="{BB962C8B-B14F-4D97-AF65-F5344CB8AC3E}">
        <p14:creationId xmlns:p14="http://schemas.microsoft.com/office/powerpoint/2010/main" val="3304173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a:xfrm>
            <a:off x="381000" y="685800"/>
            <a:ext cx="6096000" cy="3429000"/>
          </a:xfrm>
          <a:ln/>
        </p:spPr>
      </p:sp>
      <p:sp>
        <p:nvSpPr>
          <p:cNvPr id="19458"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19459"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FAB0B12-2205-9346-AF03-223661414AC9}" type="slidenum">
              <a:rPr lang="en-GB" sz="1200"/>
              <a:pPr eaLnBrk="1" hangingPunct="1"/>
              <a:t>20</a:t>
            </a:fld>
            <a:endParaRPr lang="en-GB" sz="1200" dirty="0"/>
          </a:p>
        </p:txBody>
      </p:sp>
    </p:spTree>
    <p:extLst>
      <p:ext uri="{BB962C8B-B14F-4D97-AF65-F5344CB8AC3E}">
        <p14:creationId xmlns:p14="http://schemas.microsoft.com/office/powerpoint/2010/main" val="1888574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a:xfrm>
            <a:off x="381000" y="685800"/>
            <a:ext cx="6096000" cy="3429000"/>
          </a:xfrm>
          <a:ln/>
        </p:spPr>
      </p:sp>
      <p:sp>
        <p:nvSpPr>
          <p:cNvPr id="28674"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2867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60F6887-CF65-2540-A22F-D8E1AB4B87B0}" type="slidenum">
              <a:rPr lang="en-GB" sz="1200"/>
              <a:pPr eaLnBrk="1" hangingPunct="1"/>
              <a:t>22</a:t>
            </a:fld>
            <a:endParaRPr lang="en-GB" sz="1200" dirty="0"/>
          </a:p>
        </p:txBody>
      </p:sp>
    </p:spTree>
    <p:extLst>
      <p:ext uri="{BB962C8B-B14F-4D97-AF65-F5344CB8AC3E}">
        <p14:creationId xmlns:p14="http://schemas.microsoft.com/office/powerpoint/2010/main" val="3282216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2EECA62-0DF2-4146-971A-CB699216AC58}" type="slidenum">
              <a:rPr lang="en-GB"/>
              <a:pPr eaLnBrk="1" hangingPunct="1"/>
              <a:t>25</a:t>
            </a:fld>
            <a:endParaRPr lang="en-GB" dirty="0"/>
          </a:p>
        </p:txBody>
      </p:sp>
      <p:sp>
        <p:nvSpPr>
          <p:cNvPr id="173059" name="Rectangle 2"/>
          <p:cNvSpPr>
            <a:spLocks noGrp="1" noRot="1" noChangeAspect="1" noChangeArrowheads="1" noTextEdit="1"/>
          </p:cNvSpPr>
          <p:nvPr>
            <p:ph type="sldImg"/>
          </p:nvPr>
        </p:nvSpPr>
        <p:spPr>
          <a:xfrm>
            <a:off x="382588" y="685800"/>
            <a:ext cx="6096000" cy="3429000"/>
          </a:xfrm>
          <a:ln/>
        </p:spPr>
      </p:sp>
      <p:sp>
        <p:nvSpPr>
          <p:cNvPr id="173060" name="Rectangle 3"/>
          <p:cNvSpPr>
            <a:spLocks noGrp="1" noChangeArrowheads="1"/>
          </p:cNvSpPr>
          <p:nvPr>
            <p:ph type="body" idx="1"/>
          </p:nvPr>
        </p:nvSpPr>
        <p:spPr>
          <a:xfrm>
            <a:off x="914400" y="4344988"/>
            <a:ext cx="5029200" cy="4113212"/>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27958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xfrm>
            <a:off x="381000" y="685800"/>
            <a:ext cx="6096000" cy="3429000"/>
          </a:xfrm>
          <a:ln/>
        </p:spPr>
      </p:sp>
      <p:sp>
        <p:nvSpPr>
          <p:cNvPr id="27650"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1458CAF-ABA0-B243-A5D2-7F0A59BC1571}" type="slidenum">
              <a:rPr lang="en-GB" sz="1200"/>
              <a:pPr eaLnBrk="1" hangingPunct="1"/>
              <a:t>27</a:t>
            </a:fld>
            <a:endParaRPr lang="en-GB" sz="1200" dirty="0"/>
          </a:p>
        </p:txBody>
      </p:sp>
    </p:spTree>
    <p:extLst>
      <p:ext uri="{BB962C8B-B14F-4D97-AF65-F5344CB8AC3E}">
        <p14:creationId xmlns:p14="http://schemas.microsoft.com/office/powerpoint/2010/main" val="1097054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a:xfrm>
            <a:off x="381000" y="685800"/>
            <a:ext cx="6096000" cy="3429000"/>
          </a:xfrm>
          <a:ln/>
        </p:spPr>
      </p:sp>
      <p:sp>
        <p:nvSpPr>
          <p:cNvPr id="39938"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39939"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0600A63-3A05-BE41-8508-524D5C620FDA}" type="slidenum">
              <a:rPr lang="en-GB" sz="1200"/>
              <a:pPr eaLnBrk="1" hangingPunct="1"/>
              <a:t>29</a:t>
            </a:fld>
            <a:endParaRPr lang="en-GB" sz="1200" dirty="0"/>
          </a:p>
        </p:txBody>
      </p:sp>
    </p:spTree>
    <p:extLst>
      <p:ext uri="{BB962C8B-B14F-4D97-AF65-F5344CB8AC3E}">
        <p14:creationId xmlns:p14="http://schemas.microsoft.com/office/powerpoint/2010/main" val="2840165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a:xfrm>
            <a:off x="-557213" y="679450"/>
            <a:ext cx="7907338" cy="4448175"/>
          </a:xfrm>
          <a:ln/>
        </p:spPr>
      </p:sp>
      <p:sp>
        <p:nvSpPr>
          <p:cNvPr id="552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dirty="0"/>
          </a:p>
        </p:txBody>
      </p:sp>
      <p:sp>
        <p:nvSpPr>
          <p:cNvPr id="552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28CE61B-061F-214B-9469-A0C0EFAD5E02}" type="slidenum">
              <a:rPr lang="en-GB" sz="1200">
                <a:latin typeface="GE Inspira Pitch Regular" charset="0"/>
              </a:rPr>
              <a:pPr eaLnBrk="1" hangingPunct="1"/>
              <a:t>31</a:t>
            </a:fld>
            <a:endParaRPr lang="en-GB" sz="1200" dirty="0">
              <a:latin typeface="GE Inspira Pitch Regular" charset="0"/>
            </a:endParaRPr>
          </a:p>
        </p:txBody>
      </p:sp>
    </p:spTree>
    <p:extLst>
      <p:ext uri="{BB962C8B-B14F-4D97-AF65-F5344CB8AC3E}">
        <p14:creationId xmlns:p14="http://schemas.microsoft.com/office/powerpoint/2010/main" val="4047271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FE20783-9C92-DD44-BF07-A7DEEE5E48B4}" type="slidenum">
              <a:rPr lang="en-GB" sz="1200"/>
              <a:pPr eaLnBrk="1" hangingPunct="1"/>
              <a:t>32</a:t>
            </a:fld>
            <a:endParaRPr lang="en-GB" sz="1200" dirty="0"/>
          </a:p>
        </p:txBody>
      </p:sp>
      <p:sp>
        <p:nvSpPr>
          <p:cNvPr id="54274" name="Rectangle 2"/>
          <p:cNvSpPr>
            <a:spLocks noGrp="1" noRot="1" noChangeAspect="1" noChangeArrowheads="1" noTextEdit="1"/>
          </p:cNvSpPr>
          <p:nvPr>
            <p:ph type="sldImg"/>
          </p:nvPr>
        </p:nvSpPr>
        <p:spPr>
          <a:xfrm>
            <a:off x="0" y="233363"/>
            <a:ext cx="6899275" cy="3881437"/>
          </a:xfrm>
          <a:ln/>
        </p:spPr>
      </p:sp>
      <p:sp>
        <p:nvSpPr>
          <p:cNvPr id="54275" name="Rectangle 3"/>
          <p:cNvSpPr>
            <a:spLocks noGrp="1" noChangeArrowheads="1"/>
          </p:cNvSpPr>
          <p:nvPr>
            <p:ph type="body" idx="1"/>
          </p:nvPr>
        </p:nvSpPr>
        <p:spPr>
          <a:xfrm>
            <a:off x="336550" y="4343400"/>
            <a:ext cx="6254750" cy="4114800"/>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002199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FE20783-9C92-DD44-BF07-A7DEEE5E48B4}" type="slidenum">
              <a:rPr lang="en-GB" sz="1200">
                <a:latin typeface="GE Inspira Pitch Regular" charset="0"/>
              </a:rPr>
              <a:pPr eaLnBrk="1" hangingPunct="1"/>
              <a:t>33</a:t>
            </a:fld>
            <a:endParaRPr lang="en-GB" sz="1200" dirty="0">
              <a:latin typeface="GE Inspira Pitch Regular" charset="0"/>
            </a:endParaRPr>
          </a:p>
        </p:txBody>
      </p:sp>
      <p:sp>
        <p:nvSpPr>
          <p:cNvPr id="54274" name="Rectangle 2"/>
          <p:cNvSpPr>
            <a:spLocks noGrp="1" noRot="1" noChangeAspect="1" noChangeArrowheads="1" noTextEdit="1"/>
          </p:cNvSpPr>
          <p:nvPr>
            <p:ph type="sldImg"/>
          </p:nvPr>
        </p:nvSpPr>
        <p:spPr>
          <a:xfrm>
            <a:off x="0" y="233363"/>
            <a:ext cx="6899275" cy="3881437"/>
          </a:xfrm>
          <a:ln/>
        </p:spPr>
      </p:sp>
      <p:sp>
        <p:nvSpPr>
          <p:cNvPr id="54275" name="Rectangle 3"/>
          <p:cNvSpPr>
            <a:spLocks noGrp="1" noChangeArrowheads="1"/>
          </p:cNvSpPr>
          <p:nvPr>
            <p:ph type="body" idx="1"/>
          </p:nvPr>
        </p:nvSpPr>
        <p:spPr>
          <a:xfrm>
            <a:off x="336550" y="4343400"/>
            <a:ext cx="625475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extLst>
      <p:ext uri="{BB962C8B-B14F-4D97-AF65-F5344CB8AC3E}">
        <p14:creationId xmlns:p14="http://schemas.microsoft.com/office/powerpoint/2010/main" val="4101542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ADBB29E-796C-0E43-9DF2-BAA8AF7BCBBF}" type="slidenum">
              <a:rPr lang="en-GB" sz="1200">
                <a:latin typeface="GE Inspira Pitch Regular" charset="0"/>
              </a:rPr>
              <a:pPr eaLnBrk="1" hangingPunct="1"/>
              <a:t>34</a:t>
            </a:fld>
            <a:endParaRPr lang="en-GB" sz="1200" dirty="0">
              <a:latin typeface="GE Inspira Pitch Regular" charset="0"/>
            </a:endParaRPr>
          </a:p>
        </p:txBody>
      </p:sp>
      <p:sp>
        <p:nvSpPr>
          <p:cNvPr id="56322" name="Rectangle 2"/>
          <p:cNvSpPr>
            <a:spLocks noGrp="1" noRot="1" noChangeAspect="1" noChangeArrowheads="1" noTextEdit="1"/>
          </p:cNvSpPr>
          <p:nvPr>
            <p:ph type="sldImg"/>
          </p:nvPr>
        </p:nvSpPr>
        <p:spPr>
          <a:xfrm>
            <a:off x="0" y="233363"/>
            <a:ext cx="6899275" cy="3881437"/>
          </a:xfrm>
          <a:ln/>
        </p:spPr>
      </p:sp>
      <p:sp>
        <p:nvSpPr>
          <p:cNvPr id="56323" name="Rectangle 3"/>
          <p:cNvSpPr>
            <a:spLocks noGrp="1" noChangeArrowheads="1"/>
          </p:cNvSpPr>
          <p:nvPr>
            <p:ph type="body" idx="1"/>
          </p:nvPr>
        </p:nvSpPr>
        <p:spPr>
          <a:xfrm>
            <a:off x="336550" y="4343400"/>
            <a:ext cx="625475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extLst>
      <p:ext uri="{BB962C8B-B14F-4D97-AF65-F5344CB8AC3E}">
        <p14:creationId xmlns:p14="http://schemas.microsoft.com/office/powerpoint/2010/main" val="1852280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DCD58F8A-40C3-6A41-A93E-990EA346204D}" type="slidenum">
              <a:rPr lang="en-GB"/>
              <a:pPr eaLnBrk="1" hangingPunct="1"/>
              <a:t>36</a:t>
            </a:fld>
            <a:endParaRPr lang="en-GB" dirty="0"/>
          </a:p>
        </p:txBody>
      </p:sp>
      <p:sp>
        <p:nvSpPr>
          <p:cNvPr id="172035" name="Rectangle 2"/>
          <p:cNvSpPr>
            <a:spLocks noGrp="1" noRot="1" noChangeAspect="1" noChangeArrowheads="1" noTextEdit="1"/>
          </p:cNvSpPr>
          <p:nvPr>
            <p:ph type="sldImg"/>
          </p:nvPr>
        </p:nvSpPr>
        <p:spPr>
          <a:xfrm>
            <a:off x="382588" y="685800"/>
            <a:ext cx="6096000" cy="3429000"/>
          </a:xfrm>
          <a:ln/>
        </p:spPr>
      </p:sp>
      <p:sp>
        <p:nvSpPr>
          <p:cNvPr id="172036" name="Rectangle 3"/>
          <p:cNvSpPr>
            <a:spLocks noGrp="1" noChangeArrowheads="1"/>
          </p:cNvSpPr>
          <p:nvPr>
            <p:ph type="body" idx="1"/>
          </p:nvPr>
        </p:nvSpPr>
        <p:spPr>
          <a:xfrm>
            <a:off x="914400" y="4344988"/>
            <a:ext cx="5029200" cy="4113212"/>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1848203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xfrm>
            <a:off x="-557213" y="679450"/>
            <a:ext cx="7907338" cy="4448175"/>
          </a:xfrm>
          <a:ln/>
        </p:spPr>
      </p:sp>
      <p:sp>
        <p:nvSpPr>
          <p:cNvPr id="50178"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50179"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E119827-CB46-D548-B02B-6E7E8EF08DAC}" type="slidenum">
              <a:rPr lang="en-GB" sz="1200"/>
              <a:pPr eaLnBrk="1" hangingPunct="1"/>
              <a:t>40</a:t>
            </a:fld>
            <a:endParaRPr lang="en-GB" sz="1200" dirty="0"/>
          </a:p>
        </p:txBody>
      </p:sp>
    </p:spTree>
    <p:extLst>
      <p:ext uri="{BB962C8B-B14F-4D97-AF65-F5344CB8AC3E}">
        <p14:creationId xmlns:p14="http://schemas.microsoft.com/office/powerpoint/2010/main" val="22477589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Slide Image Placeholder 1"/>
          <p:cNvSpPr>
            <a:spLocks noGrp="1" noRot="1" noChangeAspect="1" noTextEdit="1"/>
          </p:cNvSpPr>
          <p:nvPr>
            <p:ph type="sldImg"/>
          </p:nvPr>
        </p:nvSpPr>
        <p:spPr>
          <a:xfrm>
            <a:off x="-557213" y="679450"/>
            <a:ext cx="7907338" cy="4448175"/>
          </a:xfrm>
          <a:ln/>
        </p:spPr>
      </p:sp>
      <p:sp>
        <p:nvSpPr>
          <p:cNvPr id="108546"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latin typeface="Times New Roman" charset="0"/>
            </a:endParaRPr>
          </a:p>
        </p:txBody>
      </p:sp>
      <p:sp>
        <p:nvSpPr>
          <p:cNvPr id="10854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6pPr>
            <a:lvl7pPr marL="29718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7pPr>
            <a:lvl8pPr marL="34290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8pPr>
            <a:lvl9pPr marL="38862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9pPr>
          </a:lstStyle>
          <a:p>
            <a:pPr eaLnBrk="1" hangingPunct="1"/>
            <a:fld id="{E80A3937-74F4-9540-8FDC-928AA9E9A4F9}" type="slidenum">
              <a:rPr lang="en-GB" sz="1200"/>
              <a:pPr eaLnBrk="1" hangingPunct="1"/>
              <a:t>43</a:t>
            </a:fld>
            <a:endParaRPr lang="en-GB" sz="1200" dirty="0"/>
          </a:p>
        </p:txBody>
      </p:sp>
    </p:spTree>
    <p:extLst>
      <p:ext uri="{BB962C8B-B14F-4D97-AF65-F5344CB8AC3E}">
        <p14:creationId xmlns:p14="http://schemas.microsoft.com/office/powerpoint/2010/main" val="7627345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Slide Image Placeholder 1"/>
          <p:cNvSpPr>
            <a:spLocks noGrp="1" noRot="1" noChangeAspect="1" noTextEdit="1"/>
          </p:cNvSpPr>
          <p:nvPr>
            <p:ph type="sldImg"/>
          </p:nvPr>
        </p:nvSpPr>
        <p:spPr>
          <a:xfrm>
            <a:off x="381000" y="685800"/>
            <a:ext cx="6096000" cy="3429000"/>
          </a:xfrm>
          <a:ln/>
        </p:spPr>
      </p:sp>
      <p:sp>
        <p:nvSpPr>
          <p:cNvPr id="108546"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latin typeface="Times New Roman" charset="0"/>
            </a:endParaRPr>
          </a:p>
        </p:txBody>
      </p:sp>
      <p:sp>
        <p:nvSpPr>
          <p:cNvPr id="10854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6pPr>
            <a:lvl7pPr marL="29718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7pPr>
            <a:lvl8pPr marL="34290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8pPr>
            <a:lvl9pPr marL="38862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9pPr>
          </a:lstStyle>
          <a:p>
            <a:pPr eaLnBrk="1" hangingPunct="1"/>
            <a:fld id="{E80A3937-74F4-9540-8FDC-928AA9E9A4F9}" type="slidenum">
              <a:rPr lang="en-GB" sz="1200"/>
              <a:pPr eaLnBrk="1" hangingPunct="1"/>
              <a:t>48</a:t>
            </a:fld>
            <a:endParaRPr lang="en-GB" sz="1200" dirty="0"/>
          </a:p>
        </p:txBody>
      </p:sp>
    </p:spTree>
    <p:extLst>
      <p:ext uri="{BB962C8B-B14F-4D97-AF65-F5344CB8AC3E}">
        <p14:creationId xmlns:p14="http://schemas.microsoft.com/office/powerpoint/2010/main" val="10321287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32E5C41-E0D0-E54E-9667-5448F1797104}" type="slidenum">
              <a:rPr lang="en-GB" sz="1200">
                <a:solidFill>
                  <a:srgbClr val="000000"/>
                </a:solidFill>
              </a:rPr>
              <a:pPr eaLnBrk="1" hangingPunct="1"/>
              <a:t>63</a:t>
            </a:fld>
            <a:endParaRPr lang="en-GB" sz="1200" dirty="0">
              <a:solidFill>
                <a:srgbClr val="000000"/>
              </a:solidFill>
            </a:endParaRPr>
          </a:p>
        </p:txBody>
      </p:sp>
      <p:sp>
        <p:nvSpPr>
          <p:cNvPr id="13314" name="Rectangle 2"/>
          <p:cNvSpPr>
            <a:spLocks noGrp="1" noRot="1" noChangeAspect="1" noChangeArrowheads="1" noTextEdit="1"/>
          </p:cNvSpPr>
          <p:nvPr>
            <p:ph type="sldImg"/>
          </p:nvPr>
        </p:nvSpPr>
        <p:spPr>
          <a:xfrm>
            <a:off x="385763" y="685800"/>
            <a:ext cx="6088062" cy="3425825"/>
          </a:xfrm>
          <a:ln/>
        </p:spPr>
      </p:sp>
      <p:sp>
        <p:nvSpPr>
          <p:cNvPr id="13315" name="Rectangle 3"/>
          <p:cNvSpPr>
            <a:spLocks noGrp="1" noChangeArrowheads="1"/>
          </p:cNvSpPr>
          <p:nvPr>
            <p:ph type="body" idx="1"/>
          </p:nvPr>
        </p:nvSpPr>
        <p:spPr>
          <a:xfrm>
            <a:off x="912813" y="4344988"/>
            <a:ext cx="5032375" cy="4113212"/>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24708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p:cNvSpPr>
            <a:spLocks noGrp="1" noRot="1" noChangeAspect="1" noTextEdit="1"/>
          </p:cNvSpPr>
          <p:nvPr>
            <p:ph type="sldImg"/>
          </p:nvPr>
        </p:nvSpPr>
        <p:spPr>
          <a:xfrm>
            <a:off x="381000" y="685800"/>
            <a:ext cx="6096000" cy="3429000"/>
          </a:xfrm>
          <a:ln/>
        </p:spPr>
      </p:sp>
      <p:sp>
        <p:nvSpPr>
          <p:cNvPr id="13314"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a:p>
        </p:txBody>
      </p:sp>
      <p:sp>
        <p:nvSpPr>
          <p:cNvPr id="1331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21944A4-5D73-BE45-BC16-7364D9AA6A1C}" type="slidenum">
              <a:rPr lang="en-GB" sz="1200"/>
              <a:pPr eaLnBrk="1" hangingPunct="1"/>
              <a:t>64</a:t>
            </a:fld>
            <a:endParaRPr lang="en-GB" sz="1200" dirty="0"/>
          </a:p>
        </p:txBody>
      </p:sp>
    </p:spTree>
    <p:extLst>
      <p:ext uri="{BB962C8B-B14F-4D97-AF65-F5344CB8AC3E}">
        <p14:creationId xmlns:p14="http://schemas.microsoft.com/office/powerpoint/2010/main" val="23899159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p:cNvSpPr>
            <a:spLocks noGrp="1" noRot="1" noChangeAspect="1" noTextEdit="1"/>
          </p:cNvSpPr>
          <p:nvPr>
            <p:ph type="sldImg"/>
          </p:nvPr>
        </p:nvSpPr>
        <p:spPr>
          <a:xfrm>
            <a:off x="381000" y="685800"/>
            <a:ext cx="6096000" cy="3429000"/>
          </a:xfrm>
          <a:ln/>
        </p:spPr>
      </p:sp>
      <p:sp>
        <p:nvSpPr>
          <p:cNvPr id="11266"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11267"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3AA1F0B-0148-3947-B226-0420EC1924AE}" type="slidenum">
              <a:rPr lang="en-GB" sz="1200"/>
              <a:pPr eaLnBrk="1" hangingPunct="1"/>
              <a:t>66</a:t>
            </a:fld>
            <a:endParaRPr lang="en-GB" sz="1200" dirty="0"/>
          </a:p>
        </p:txBody>
      </p:sp>
    </p:spTree>
    <p:extLst>
      <p:ext uri="{BB962C8B-B14F-4D97-AF65-F5344CB8AC3E}">
        <p14:creationId xmlns:p14="http://schemas.microsoft.com/office/powerpoint/2010/main" val="15531446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21FB3E6-46C6-5C4E-992C-4C9CE5C007CA}" type="slidenum">
              <a:rPr lang="en-GB" sz="1200"/>
              <a:pPr eaLnBrk="1" hangingPunct="1"/>
              <a:t>67</a:t>
            </a:fld>
            <a:endParaRPr lang="en-GB" sz="1200" dirty="0"/>
          </a:p>
        </p:txBody>
      </p:sp>
      <p:sp>
        <p:nvSpPr>
          <p:cNvPr id="13314" name="Rectangle 2"/>
          <p:cNvSpPr>
            <a:spLocks noGrp="1" noRot="1" noChangeAspect="1" noChangeArrowheads="1" noTextEdit="1"/>
          </p:cNvSpPr>
          <p:nvPr>
            <p:ph type="sldImg"/>
          </p:nvPr>
        </p:nvSpPr>
        <p:spPr>
          <a:xfrm>
            <a:off x="384175" y="685800"/>
            <a:ext cx="6092825" cy="3427413"/>
          </a:xfrm>
          <a:ln/>
        </p:spPr>
      </p:sp>
      <p:sp>
        <p:nvSpPr>
          <p:cNvPr id="13315" name="Rectangle 3"/>
          <p:cNvSpPr>
            <a:spLocks noGrp="1" noChangeArrowheads="1"/>
          </p:cNvSpPr>
          <p:nvPr>
            <p:ph type="body" idx="1"/>
          </p:nvPr>
        </p:nvSpPr>
        <p:spPr>
          <a:xfrm>
            <a:off x="912813" y="4343400"/>
            <a:ext cx="5032375" cy="41148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809" tIns="45904" rIns="91809" bIns="45904"/>
          <a:lstStyle/>
          <a:p>
            <a:pPr eaLnBrk="1" hangingPunct="1"/>
            <a:r>
              <a:rPr lang="en-GB" dirty="0"/>
              <a:t>This slide shows the second stage of QFD 1 translating the customer requirements into technical requirements that are measurable. In other words HOW we intend to satisfy WHAT the customer requires.</a:t>
            </a:r>
          </a:p>
          <a:p>
            <a:pPr eaLnBrk="1" hangingPunct="1"/>
            <a:endParaRPr lang="en-GB" dirty="0"/>
          </a:p>
          <a:p>
            <a:pPr eaLnBrk="1" hangingPunct="1"/>
            <a:r>
              <a:rPr lang="en-GB" dirty="0"/>
              <a:t>The process is to consider each customer </a:t>
            </a:r>
            <a:r>
              <a:rPr lang="ja-JP" altLang="en-GB"/>
              <a:t>“</a:t>
            </a:r>
            <a:r>
              <a:rPr lang="en-GB" altLang="ja-JP" dirty="0"/>
              <a:t>what</a:t>
            </a:r>
            <a:r>
              <a:rPr lang="ja-JP" altLang="en-GB"/>
              <a:t>”</a:t>
            </a:r>
            <a:r>
              <a:rPr lang="en-GB" altLang="ja-JP" dirty="0"/>
              <a:t> in turn and translate this into technical requirements. These technical requirements should not specify solutions but remain general. Typically this is done by consideration of the functionality or features. </a:t>
            </a:r>
          </a:p>
          <a:p>
            <a:pPr eaLnBrk="1" hangingPunct="1"/>
            <a:endParaRPr lang="en-GB" dirty="0"/>
          </a:p>
          <a:p>
            <a:pPr eaLnBrk="1" hangingPunct="1"/>
            <a:r>
              <a:rPr lang="en-GB" dirty="0"/>
              <a:t>A key point to note here that some of the technical translations may well come from the customer requirement. This is very typical in defence products because the customer has set ideas about what they require. </a:t>
            </a:r>
          </a:p>
        </p:txBody>
      </p:sp>
    </p:spTree>
    <p:extLst>
      <p:ext uri="{BB962C8B-B14F-4D97-AF65-F5344CB8AC3E}">
        <p14:creationId xmlns:p14="http://schemas.microsoft.com/office/powerpoint/2010/main" val="3497489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noTextEdit="1"/>
          </p:cNvSpPr>
          <p:nvPr>
            <p:ph type="sldImg"/>
          </p:nvPr>
        </p:nvSpPr>
        <p:spPr>
          <a:xfrm>
            <a:off x="381000" y="685800"/>
            <a:ext cx="6096000" cy="3429000"/>
          </a:xfrm>
          <a:ln/>
        </p:spPr>
      </p:sp>
      <p:sp>
        <p:nvSpPr>
          <p:cNvPr id="15362"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15363"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5699644-2EB1-1F4F-8F94-57350D54377C}" type="slidenum">
              <a:rPr lang="en-GB" sz="1200"/>
              <a:pPr eaLnBrk="1" hangingPunct="1"/>
              <a:t>68</a:t>
            </a:fld>
            <a:endParaRPr lang="en-GB" sz="1200" dirty="0"/>
          </a:p>
        </p:txBody>
      </p:sp>
    </p:spTree>
    <p:extLst>
      <p:ext uri="{BB962C8B-B14F-4D97-AF65-F5344CB8AC3E}">
        <p14:creationId xmlns:p14="http://schemas.microsoft.com/office/powerpoint/2010/main" val="18589335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47D25707-C1A7-2749-8AF9-7A3C8D1E2257}" type="slidenum">
              <a:rPr lang="en-GB"/>
              <a:pPr eaLnBrk="1" hangingPunct="1"/>
              <a:t>70</a:t>
            </a:fld>
            <a:endParaRPr lang="en-GB" dirty="0"/>
          </a:p>
        </p:txBody>
      </p:sp>
      <p:sp>
        <p:nvSpPr>
          <p:cNvPr id="175107" name="Rectangle 2"/>
          <p:cNvSpPr>
            <a:spLocks noGrp="1" noRot="1" noChangeAspect="1" noChangeArrowheads="1" noTextEdit="1"/>
          </p:cNvSpPr>
          <p:nvPr>
            <p:ph type="sldImg"/>
          </p:nvPr>
        </p:nvSpPr>
        <p:spPr>
          <a:xfrm>
            <a:off x="382588" y="685800"/>
            <a:ext cx="6096000" cy="3429000"/>
          </a:xfrm>
          <a:ln/>
        </p:spPr>
      </p:sp>
      <p:sp>
        <p:nvSpPr>
          <p:cNvPr id="175108" name="Rectangle 3"/>
          <p:cNvSpPr>
            <a:spLocks noGrp="1" noChangeArrowheads="1"/>
          </p:cNvSpPr>
          <p:nvPr>
            <p:ph type="body" idx="1"/>
          </p:nvPr>
        </p:nvSpPr>
        <p:spPr>
          <a:xfrm>
            <a:off x="914400" y="4344988"/>
            <a:ext cx="5029200" cy="4113212"/>
          </a:xfrm>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16049337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381000" y="685800"/>
            <a:ext cx="6096000" cy="3429000"/>
          </a:xfrm>
          <a:ln/>
        </p:spPr>
      </p:sp>
      <p:sp>
        <p:nvSpPr>
          <p:cNvPr id="20482"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096D144-793A-DB4F-A2EA-02385696CEF6}" type="slidenum">
              <a:rPr lang="en-GB" sz="1200"/>
              <a:pPr eaLnBrk="1" hangingPunct="1"/>
              <a:t>72</a:t>
            </a:fld>
            <a:endParaRPr lang="en-GB" sz="1200" dirty="0"/>
          </a:p>
        </p:txBody>
      </p:sp>
    </p:spTree>
    <p:extLst>
      <p:ext uri="{BB962C8B-B14F-4D97-AF65-F5344CB8AC3E}">
        <p14:creationId xmlns:p14="http://schemas.microsoft.com/office/powerpoint/2010/main" val="25111050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a:xfrm>
            <a:off x="381000" y="685800"/>
            <a:ext cx="6096000" cy="3429000"/>
          </a:xfrm>
          <a:ln/>
        </p:spPr>
      </p:sp>
      <p:sp>
        <p:nvSpPr>
          <p:cNvPr id="22530"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22531"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28AB052-F8DF-5E44-8F1C-23FED7DE21B2}" type="slidenum">
              <a:rPr lang="en-GB" sz="1200"/>
              <a:pPr eaLnBrk="1" hangingPunct="1"/>
              <a:t>73</a:t>
            </a:fld>
            <a:endParaRPr lang="en-GB" sz="1200"/>
          </a:p>
        </p:txBody>
      </p:sp>
    </p:spTree>
    <p:extLst>
      <p:ext uri="{BB962C8B-B14F-4D97-AF65-F5344CB8AC3E}">
        <p14:creationId xmlns:p14="http://schemas.microsoft.com/office/powerpoint/2010/main" val="16462591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xfrm>
            <a:off x="381000" y="685800"/>
            <a:ext cx="6096000" cy="3429000"/>
          </a:xfrm>
          <a:ln/>
        </p:spPr>
      </p:sp>
      <p:sp>
        <p:nvSpPr>
          <p:cNvPr id="33794"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33795"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FC99071-4A0B-4347-8793-F88DB6387CAF}" type="slidenum">
              <a:rPr lang="en-GB" sz="1200"/>
              <a:pPr eaLnBrk="1" hangingPunct="1"/>
              <a:t>82</a:t>
            </a:fld>
            <a:endParaRPr lang="en-GB" sz="1200"/>
          </a:p>
        </p:txBody>
      </p:sp>
    </p:spTree>
    <p:extLst>
      <p:ext uri="{BB962C8B-B14F-4D97-AF65-F5344CB8AC3E}">
        <p14:creationId xmlns:p14="http://schemas.microsoft.com/office/powerpoint/2010/main" val="1896920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909321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583192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080966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59D002-96B7-432B-9D1C-567BD24FA39F}" type="datetimeFigureOut">
              <a:rPr lang="en-GB" smtClean="0"/>
              <a:t>14/02/2022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954401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59D002-96B7-432B-9D1C-567BD24FA39F}" type="datetimeFigureOut">
              <a:rPr lang="en-GB" smtClean="0"/>
              <a:t>14/02/2022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882032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4160357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531531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902597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9D002-96B7-432B-9D1C-567BD24FA39F}" type="datetimeFigureOut">
              <a:rPr lang="en-GB" smtClean="0"/>
              <a:t>14/02/2022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99980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9D002-96B7-432B-9D1C-567BD24FA39F}" type="datetimeFigureOut">
              <a:rPr lang="en-GB" smtClean="0"/>
              <a:t>14/02/2022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1068087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1571066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62434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308696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28761473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1089314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6484399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59D002-96B7-432B-9D1C-567BD24FA39F}" type="datetimeFigureOut">
              <a:rPr lang="en-GB" smtClean="0"/>
              <a:t>14/02/2022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668B3F-9857-4199-BB5E-103DE645DAA5}" type="slidenum">
              <a:rPr lang="en-GB" smtClean="0"/>
              <a:t>‹#›</a:t>
            </a:fld>
            <a:endParaRPr lang="en-GB"/>
          </a:p>
        </p:txBody>
      </p:sp>
    </p:spTree>
    <p:extLst>
      <p:ext uri="{BB962C8B-B14F-4D97-AF65-F5344CB8AC3E}">
        <p14:creationId xmlns:p14="http://schemas.microsoft.com/office/powerpoint/2010/main" val="4124977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012 Title Only">
    <p:spTree>
      <p:nvGrpSpPr>
        <p:cNvPr id="1" name=""/>
        <p:cNvGrpSpPr/>
        <p:nvPr/>
      </p:nvGrpSpPr>
      <p:grpSpPr>
        <a:xfrm>
          <a:off x="0" y="0"/>
          <a:ext cx="0" cy="0"/>
          <a:chOff x="0" y="0"/>
          <a:chExt cx="0" cy="0"/>
        </a:xfrm>
      </p:grpSpPr>
      <p:sp>
        <p:nvSpPr>
          <p:cNvPr id="3" name="Rectangle 16"/>
          <p:cNvSpPr>
            <a:spLocks noGrp="1" noChangeArrowheads="1"/>
          </p:cNvSpPr>
          <p:nvPr>
            <p:ph type="title"/>
          </p:nvPr>
        </p:nvSpPr>
        <p:spPr bwMode="gray">
          <a:xfrm>
            <a:off x="189023" y="-5542"/>
            <a:ext cx="8652933" cy="1041400"/>
          </a:xfrm>
          <a:prstGeom prst="rect">
            <a:avLst/>
          </a:prstGeom>
          <a:noFill/>
          <a:ln w="9525">
            <a:noFill/>
            <a:miter lim="800000"/>
            <a:headEnd/>
            <a:tailEnd/>
          </a:ln>
          <a:effectLst/>
        </p:spPr>
        <p:txBody>
          <a:bodyPr/>
          <a:lstStyle/>
          <a:p>
            <a:pPr lvl="0"/>
            <a:r>
              <a:rPr lang="en-US"/>
              <a:t>Click to edit Master title style</a:t>
            </a:r>
            <a:endParaRPr lang="en-US" dirty="0"/>
          </a:p>
        </p:txBody>
      </p:sp>
    </p:spTree>
    <p:extLst>
      <p:ext uri="{BB962C8B-B14F-4D97-AF65-F5344CB8AC3E}">
        <p14:creationId xmlns:p14="http://schemas.microsoft.com/office/powerpoint/2010/main" val="3083317051"/>
      </p:ext>
    </p:extLst>
  </p:cSld>
  <p:clrMapOvr>
    <a:masterClrMapping/>
  </p:clrMapOvr>
  <p:transition>
    <p:wipe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22618A1-DFED-413B-BF04-637AA2483EFF}" type="slidenum">
              <a:rPr lang="en-GB" smtClean="0"/>
              <a:pPr/>
              <a:t>‹#›</a:t>
            </a:fld>
            <a:endParaRPr lang="en-GB" dirty="0"/>
          </a:p>
        </p:txBody>
      </p:sp>
      <p:sp>
        <p:nvSpPr>
          <p:cNvPr id="7" name="Text Placeholder 6"/>
          <p:cNvSpPr>
            <a:spLocks noGrp="1"/>
          </p:cNvSpPr>
          <p:nvPr>
            <p:ph type="body" sz="quarter" idx="13"/>
          </p:nvPr>
        </p:nvSpPr>
        <p:spPr>
          <a:xfrm>
            <a:off x="658369" y="1260089"/>
            <a:ext cx="11006583" cy="5049233"/>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Placeholder 10">
            <a:extLst>
              <a:ext uri="{FF2B5EF4-FFF2-40B4-BE49-F238E27FC236}">
                <a16:creationId xmlns:a16="http://schemas.microsoft.com/office/drawing/2014/main" id="{2C74437F-9E46-3B43-BEF3-C4F26B9AD8C4}"/>
              </a:ext>
            </a:extLst>
          </p:cNvPr>
          <p:cNvSpPr>
            <a:spLocks noGrp="1"/>
          </p:cNvSpPr>
          <p:nvPr>
            <p:ph type="title"/>
          </p:nvPr>
        </p:nvSpPr>
        <p:spPr>
          <a:xfrm>
            <a:off x="634589" y="495664"/>
            <a:ext cx="10990300"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39410103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Plain, with bullets">
    <p:spTree>
      <p:nvGrpSpPr>
        <p:cNvPr id="1" name=""/>
        <p:cNvGrpSpPr/>
        <p:nvPr/>
      </p:nvGrpSpPr>
      <p:grpSpPr>
        <a:xfrm>
          <a:off x="0" y="0"/>
          <a:ext cx="0" cy="0"/>
          <a:chOff x="0" y="0"/>
          <a:chExt cx="0" cy="0"/>
        </a:xfrm>
      </p:grpSpPr>
      <p:sp>
        <p:nvSpPr>
          <p:cNvPr id="6" name="Rectangle 5"/>
          <p:cNvSpPr/>
          <p:nvPr userDrawn="1"/>
        </p:nvSpPr>
        <p:spPr>
          <a:xfrm>
            <a:off x="2" y="324000"/>
            <a:ext cx="12191999" cy="5760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solidFill>
                <a:schemeClr val="tx2"/>
              </a:solidFill>
            </a:endParaRP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787545"/>
            <a:ext cx="6077679"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4" name="Rectangle 13"/>
          <p:cNvSpPr/>
          <p:nvPr userDrawn="1"/>
        </p:nvSpPr>
        <p:spPr>
          <a:xfrm>
            <a:off x="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15" name="Text Placeholder 7"/>
          <p:cNvSpPr>
            <a:spLocks noGrp="1"/>
          </p:cNvSpPr>
          <p:nvPr>
            <p:ph type="body" sz="quarter" idx="13"/>
          </p:nvPr>
        </p:nvSpPr>
        <p:spPr>
          <a:xfrm>
            <a:off x="7200001" y="4392000"/>
            <a:ext cx="4416000" cy="1440394"/>
          </a:xfrm>
          <a:prstGeom prst="rect">
            <a:avLst/>
          </a:prstGeom>
        </p:spPr>
        <p:txBody>
          <a:bodyPr wrap="square" lIns="0" tIns="0" rIns="0" bIns="0">
            <a:spAutoFit/>
          </a:bodyPr>
          <a:lstStyle>
            <a:lvl1pPr marL="177800" indent="-177800">
              <a:lnSpc>
                <a:spcPct val="100000"/>
              </a:lnSpc>
              <a:spcBef>
                <a:spcPts val="0"/>
              </a:spcBef>
              <a:buClr>
                <a:schemeClr val="accent2"/>
              </a:buClr>
              <a:buFont typeface="Arial" panose="020B0604020202020204" pitchFamily="34" charset="0"/>
              <a:buChar char="•"/>
              <a:defRPr sz="1600"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99090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Comparison">
    <p:spTree>
      <p:nvGrpSpPr>
        <p:cNvPr id="1" name=""/>
        <p:cNvGrpSpPr/>
        <p:nvPr/>
      </p:nvGrpSpPr>
      <p:grpSpPr>
        <a:xfrm>
          <a:off x="0" y="0"/>
          <a:ext cx="0" cy="0"/>
          <a:chOff x="0" y="0"/>
          <a:chExt cx="0" cy="0"/>
        </a:xfrm>
      </p:grpSpPr>
      <p:sp>
        <p:nvSpPr>
          <p:cNvPr id="10" name="Slide Number Placeholder 9"/>
          <p:cNvSpPr>
            <a:spLocks noGrp="1"/>
          </p:cNvSpPr>
          <p:nvPr>
            <p:ph type="sldNum" sz="quarter" idx="15"/>
          </p:nvPr>
        </p:nvSpPr>
        <p:spPr/>
        <p:txBody>
          <a:bodyPr/>
          <a:lstStyle/>
          <a:p>
            <a:fld id="{C22618A1-DFED-413B-BF04-637AA2483EFF}" type="slidenum">
              <a:rPr lang="en-GB" smtClean="0"/>
              <a:pPr/>
              <a:t>‹#›</a:t>
            </a:fld>
            <a:endParaRPr lang="en-GB" dirty="0"/>
          </a:p>
        </p:txBody>
      </p:sp>
      <p:sp>
        <p:nvSpPr>
          <p:cNvPr id="11" name="Content Placeholder 3"/>
          <p:cNvSpPr>
            <a:spLocks noGrp="1"/>
          </p:cNvSpPr>
          <p:nvPr>
            <p:ph sz="quarter" idx="16"/>
          </p:nvPr>
        </p:nvSpPr>
        <p:spPr>
          <a:xfrm>
            <a:off x="658369" y="1194455"/>
            <a:ext cx="5278967" cy="5186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3"/>
          <p:cNvSpPr>
            <a:spLocks noGrp="1"/>
          </p:cNvSpPr>
          <p:nvPr>
            <p:ph sz="quarter" idx="17"/>
          </p:nvPr>
        </p:nvSpPr>
        <p:spPr>
          <a:xfrm>
            <a:off x="6385985" y="1194455"/>
            <a:ext cx="5278967" cy="5186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Placeholder 10">
            <a:extLst>
              <a:ext uri="{FF2B5EF4-FFF2-40B4-BE49-F238E27FC236}">
                <a16:creationId xmlns:a16="http://schemas.microsoft.com/office/drawing/2014/main" id="{A1B7C69B-9D7C-D44E-9854-BCC2AA32EBC7}"/>
              </a:ext>
            </a:extLst>
          </p:cNvPr>
          <p:cNvSpPr>
            <a:spLocks noGrp="1"/>
          </p:cNvSpPr>
          <p:nvPr>
            <p:ph type="title"/>
          </p:nvPr>
        </p:nvSpPr>
        <p:spPr>
          <a:xfrm>
            <a:off x="634589" y="495664"/>
            <a:ext cx="10990300"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3499236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22618A1-DFED-413B-BF04-637AA2483EFF}" type="slidenum">
              <a:rPr lang="en-GB" smtClean="0"/>
              <a:pPr/>
              <a:t>‹#›</a:t>
            </a:fld>
            <a:endParaRPr lang="en-GB" dirty="0"/>
          </a:p>
        </p:txBody>
      </p:sp>
      <p:sp>
        <p:nvSpPr>
          <p:cNvPr id="7" name="Text Placeholder 6"/>
          <p:cNvSpPr>
            <a:spLocks noGrp="1"/>
          </p:cNvSpPr>
          <p:nvPr>
            <p:ph type="body" sz="quarter" idx="13"/>
          </p:nvPr>
        </p:nvSpPr>
        <p:spPr>
          <a:xfrm>
            <a:off x="658369" y="1478865"/>
            <a:ext cx="11006583" cy="4830455"/>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Placeholder 10">
            <a:extLst>
              <a:ext uri="{FF2B5EF4-FFF2-40B4-BE49-F238E27FC236}">
                <a16:creationId xmlns:a16="http://schemas.microsoft.com/office/drawing/2014/main" id="{294C6D07-BD75-9B41-827E-89C6FB44D7EB}"/>
              </a:ext>
            </a:extLst>
          </p:cNvPr>
          <p:cNvSpPr>
            <a:spLocks noGrp="1"/>
          </p:cNvSpPr>
          <p:nvPr>
            <p:ph type="title"/>
          </p:nvPr>
        </p:nvSpPr>
        <p:spPr>
          <a:xfrm>
            <a:off x="634588" y="331178"/>
            <a:ext cx="9912643"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40496390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1828800" y="3886200"/>
            <a:ext cx="8534400" cy="1752600"/>
          </a:xfrm>
        </p:spPr>
        <p:txBody>
          <a:bodyPr lIns="91440" tIns="45720" rIns="91440" bIns="45720"/>
          <a:lstStyle>
            <a:lvl1pPr marL="0" indent="0" algn="ctr">
              <a:buFont typeface="Symbol" pitchFamily="18" charset="2"/>
              <a:buNone/>
              <a:defRPr sz="4000" b="1"/>
            </a:lvl1pPr>
          </a:lstStyle>
          <a:p>
            <a:r>
              <a:rPr lang="en-GB"/>
              <a:t>Click to edit Master subtitle style</a:t>
            </a:r>
          </a:p>
        </p:txBody>
      </p:sp>
      <p:sp>
        <p:nvSpPr>
          <p:cNvPr id="4" name="Slide Number Placeholder 5">
            <a:extLst>
              <a:ext uri="{FF2B5EF4-FFF2-40B4-BE49-F238E27FC236}">
                <a16:creationId xmlns:a16="http://schemas.microsoft.com/office/drawing/2014/main" id="{75663A19-EE84-46DC-A29D-5819ED5BD601}"/>
              </a:ext>
            </a:extLst>
          </p:cNvPr>
          <p:cNvSpPr>
            <a:spLocks noGrp="1"/>
          </p:cNvSpPr>
          <p:nvPr>
            <p:ph type="sldNum" sz="quarter" idx="4"/>
          </p:nvPr>
        </p:nvSpPr>
        <p:spPr>
          <a:xfrm>
            <a:off x="11233212" y="64071"/>
            <a:ext cx="490605" cy="123111"/>
          </a:xfrm>
          <a:prstGeom prst="rect">
            <a:avLst/>
          </a:prstGeom>
        </p:spPr>
        <p:txBody>
          <a:bodyPr vert="horz" wrap="square" lIns="0" tIns="0" rIns="0" bIns="0" rtlCol="0" anchor="ctr">
            <a:spAutoFit/>
          </a:bodyPr>
          <a:lstStyle>
            <a:lvl1pPr algn="r">
              <a:defRPr sz="800" b="1">
                <a:solidFill>
                  <a:schemeClr val="tx2"/>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2676709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aster title, left, boxed,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bwMode="auto"/>
        <p:txBody>
          <a:bodyPr/>
          <a:lstStyle/>
          <a:p>
            <a:fld id="{455123DE-DF0A-45CF-9929-81DBBDC71DC7}" type="slidenum">
              <a:rPr lang="en-AU" smtClean="0"/>
              <a:pPr/>
              <a:t>‹#›</a:t>
            </a:fld>
            <a:endParaRPr lang="en-AU" dirty="0"/>
          </a:p>
        </p:txBody>
      </p:sp>
      <p:grpSp>
        <p:nvGrpSpPr>
          <p:cNvPr id="16" name="Group 15"/>
          <p:cNvGrpSpPr/>
          <p:nvPr userDrawn="1"/>
        </p:nvGrpSpPr>
        <p:grpSpPr bwMode="auto">
          <a:xfrm>
            <a:off x="0" y="544544"/>
            <a:ext cx="6936000" cy="2502000"/>
            <a:chOff x="0" y="544544"/>
            <a:chExt cx="5202000" cy="2502000"/>
          </a:xfrm>
        </p:grpSpPr>
        <p:sp>
          <p:nvSpPr>
            <p:cNvPr id="9" name="Rectangle 8"/>
            <p:cNvSpPr/>
            <p:nvPr userDrawn="1"/>
          </p:nvSpPr>
          <p:spPr bwMode="auto">
            <a:xfrm>
              <a:off x="0" y="544544"/>
              <a:ext cx="5202000" cy="250200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bwMode="auto">
            <a:xfrm>
              <a:off x="1" y="831600"/>
              <a:ext cx="216000" cy="878400"/>
            </a:xfrm>
            <a:prstGeom prst="rect">
              <a:avLst/>
            </a:prstGeom>
            <a:solidFill>
              <a:schemeClr val="accent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bwMode="auto">
          <a:xfrm>
            <a:off x="576000" y="2050742"/>
            <a:ext cx="5784000" cy="553998"/>
          </a:xfrm>
          <a:prstGeom prst="rect">
            <a:avLst/>
          </a:prstGeom>
        </p:spPr>
        <p:txBody>
          <a:bodyPr wrap="square"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bwMode="auto">
          <a:xfrm>
            <a:off x="576000" y="796875"/>
            <a:ext cx="5784000" cy="925846"/>
          </a:xfrm>
          <a:prstGeom prst="rect">
            <a:avLst/>
          </a:prstGeom>
        </p:spPr>
        <p:txBody>
          <a:bodyPr lIns="0" tIns="0" rIns="0" bIns="0" anchor="t" anchorCtr="0">
            <a:noAutofit/>
          </a:bodyPr>
          <a:lstStyle>
            <a:lvl1pPr>
              <a:lnSpc>
                <a:spcPct val="90000"/>
              </a:lnSpc>
              <a:defRPr sz="2400" baseline="0"/>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Tree>
    <p:extLst>
      <p:ext uri="{BB962C8B-B14F-4D97-AF65-F5344CB8AC3E}">
        <p14:creationId xmlns:p14="http://schemas.microsoft.com/office/powerpoint/2010/main" val="21964247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aster title, left, boxed,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a:xfrm>
            <a:off x="576000" y="2050742"/>
            <a:ext cx="5784000" cy="553998"/>
          </a:xfrm>
          <a:prstGeom prst="rect">
            <a:avLst/>
          </a:prstGeom>
        </p:spPr>
        <p:txBody>
          <a:bodyPr wrap="square"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a:xfrm>
            <a:off x="576000" y="787544"/>
            <a:ext cx="5784000" cy="6696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endParaRPr lang="en-AU" dirty="0"/>
          </a:p>
        </p:txBody>
      </p:sp>
    </p:spTree>
    <p:extLst>
      <p:ext uri="{BB962C8B-B14F-4D97-AF65-F5344CB8AC3E}">
        <p14:creationId xmlns:p14="http://schemas.microsoft.com/office/powerpoint/2010/main" val="37611164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aster title, left, boxed,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a:xfrm>
            <a:off x="576000" y="2050742"/>
            <a:ext cx="5784000" cy="553998"/>
          </a:xfrm>
          <a:prstGeom prst="rect">
            <a:avLst/>
          </a:prstGeom>
        </p:spPr>
        <p:txBody>
          <a:bodyPr wrap="square"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a:xfrm>
            <a:off x="576000" y="787544"/>
            <a:ext cx="5784000" cy="334800"/>
          </a:xfrm>
          <a:prstGeom prst="rect">
            <a:avLst/>
          </a:prstGeom>
        </p:spPr>
        <p:txBody>
          <a:bodyPr lIns="0" tIns="0" rIns="0" bIns="0" anchor="t" anchorCtr="0">
            <a:noAutofit/>
          </a:bodyPr>
          <a:lstStyle>
            <a:lvl1pPr>
              <a:defRPr sz="2400" baseline="0"/>
            </a:lvl1pPr>
          </a:lstStyle>
          <a:p>
            <a:r>
              <a:rPr lang="en-US" dirty="0"/>
              <a:t>Title line 1</a:t>
            </a:r>
            <a:br>
              <a:rPr lang="en-US" dirty="0"/>
            </a:br>
            <a:endParaRPr lang="en-AU" dirty="0"/>
          </a:p>
        </p:txBody>
      </p:sp>
    </p:spTree>
    <p:extLst>
      <p:ext uri="{BB962C8B-B14F-4D97-AF65-F5344CB8AC3E}">
        <p14:creationId xmlns:p14="http://schemas.microsoft.com/office/powerpoint/2010/main" val="1856424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for Copied In Conten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2" name="Title 1"/>
          <p:cNvSpPr>
            <a:spLocks noGrp="1"/>
          </p:cNvSpPr>
          <p:nvPr>
            <p:ph type="title" hasCustomPrompt="1"/>
          </p:nvPr>
        </p:nvSpPr>
        <p:spPr>
          <a:xfrm>
            <a:off x="576000" y="787544"/>
            <a:ext cx="5784000" cy="334800"/>
          </a:xfrm>
          <a:prstGeom prst="rect">
            <a:avLst/>
          </a:prstGeom>
        </p:spPr>
        <p:txBody>
          <a:bodyPr lIns="0" tIns="0" rIns="0" bIns="0" anchor="t" anchorCtr="0">
            <a:noAutofit/>
          </a:bodyPr>
          <a:lstStyle>
            <a:lvl1pPr>
              <a:defRPr sz="2400" baseline="0"/>
            </a:lvl1pPr>
          </a:lstStyle>
          <a:p>
            <a:r>
              <a:rPr lang="en-US" dirty="0"/>
              <a:t>Title line 1</a:t>
            </a:r>
            <a:br>
              <a:rPr lang="en-US" dirty="0"/>
            </a:br>
            <a:endParaRPr lang="en-AU" dirty="0"/>
          </a:p>
        </p:txBody>
      </p:sp>
    </p:spTree>
    <p:extLst>
      <p:ext uri="{BB962C8B-B14F-4D97-AF65-F5344CB8AC3E}">
        <p14:creationId xmlns:p14="http://schemas.microsoft.com/office/powerpoint/2010/main" val="32384712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aster title, left,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Tree>
    <p:extLst>
      <p:ext uri="{BB962C8B-B14F-4D97-AF65-F5344CB8AC3E}">
        <p14:creationId xmlns:p14="http://schemas.microsoft.com/office/powerpoint/2010/main" val="23800227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aster title, left,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6696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endParaRPr lang="en-AU" dirty="0"/>
          </a:p>
        </p:txBody>
      </p:sp>
    </p:spTree>
    <p:extLst>
      <p:ext uri="{BB962C8B-B14F-4D97-AF65-F5344CB8AC3E}">
        <p14:creationId xmlns:p14="http://schemas.microsoft.com/office/powerpoint/2010/main" val="14592976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aster title, left,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3348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endParaRPr lang="en-AU" dirty="0"/>
          </a:p>
        </p:txBody>
      </p:sp>
    </p:spTree>
    <p:extLst>
      <p:ext uri="{BB962C8B-B14F-4D97-AF65-F5344CB8AC3E}">
        <p14:creationId xmlns:p14="http://schemas.microsoft.com/office/powerpoint/2010/main" val="19076301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ster title, right, boxed, 3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10044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3406230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aster title, right, boxed, 2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6696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7047489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Master title, right, boxed, 1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334800"/>
          </a:xfrm>
          <a:prstGeom prst="rect">
            <a:avLst/>
          </a:prstGeom>
        </p:spPr>
        <p:txBody>
          <a:bodyPr lIns="0" tIns="0" rIns="0" bIns="0" anchor="t" anchorCtr="0">
            <a:noAutofit/>
          </a:bodyPr>
          <a:lstStyle>
            <a:lvl1pPr>
              <a:defRPr sz="2400" baseline="0"/>
            </a:lvl1pPr>
          </a:lstStyle>
          <a:p>
            <a:r>
              <a:rPr lang="en-US" dirty="0"/>
              <a:t>Title line 1</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9440456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Master title, right,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12777174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Master title, right,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6696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2471675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Master title, right,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3348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40865482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One image, two column">
    <p:spTree>
      <p:nvGrpSpPr>
        <p:cNvPr id="1" name=""/>
        <p:cNvGrpSpPr/>
        <p:nvPr/>
      </p:nvGrpSpPr>
      <p:grpSpPr>
        <a:xfrm>
          <a:off x="0" y="0"/>
          <a:ext cx="0" cy="0"/>
          <a:chOff x="0" y="0"/>
          <a:chExt cx="0" cy="0"/>
        </a:xfrm>
      </p:grpSpPr>
      <p:sp>
        <p:nvSpPr>
          <p:cNvPr id="12" name="Picture Placeholder 10"/>
          <p:cNvSpPr>
            <a:spLocks noGrp="1"/>
          </p:cNvSpPr>
          <p:nvPr>
            <p:ph type="pic" sz="quarter" idx="14" hasCustomPrompt="1"/>
          </p:nvPr>
        </p:nvSpPr>
        <p:spPr>
          <a:xfrm>
            <a:off x="0" y="2790000"/>
            <a:ext cx="12192000" cy="3294000"/>
          </a:xfrm>
          <a:prstGeom prst="rect">
            <a:avLst/>
          </a:prstGeom>
        </p:spPr>
        <p:txBody>
          <a:bodyPr/>
          <a:lstStyle>
            <a:lvl1pPr marL="0" indent="0">
              <a:buNone/>
              <a:defRPr baseline="0"/>
            </a:lvl1pPr>
          </a:lstStyle>
          <a:p>
            <a:r>
              <a:rPr lang="en-AU" dirty="0"/>
              <a:t>Select Picture here</a:t>
            </a:r>
          </a:p>
        </p:txBody>
      </p:sp>
      <p:sp>
        <p:nvSpPr>
          <p:cNvPr id="2" name="Title 1"/>
          <p:cNvSpPr>
            <a:spLocks noGrp="1"/>
          </p:cNvSpPr>
          <p:nvPr>
            <p:ph type="title" hasCustomPrompt="1"/>
          </p:nvPr>
        </p:nvSpPr>
        <p:spPr>
          <a:xfrm>
            <a:off x="576001" y="1332000"/>
            <a:ext cx="4445244" cy="669600"/>
          </a:xfrm>
          <a:prstGeom prst="rect">
            <a:avLst/>
          </a:prstGeom>
        </p:spPr>
        <p:txBody>
          <a:bodyPr lIns="0" tIns="0" rIns="0" bIns="0" anchor="t" anchorCtr="0">
            <a:noAutofit/>
          </a:bodyPr>
          <a:lstStyle>
            <a:lvl1pPr>
              <a:defRPr sz="2400"/>
            </a:lvl1pPr>
          </a:lstStyle>
          <a:p>
            <a:r>
              <a:rPr lang="en-US" dirty="0"/>
              <a:t>Title line 1</a:t>
            </a:r>
            <a:br>
              <a:rPr lang="en-US" dirty="0"/>
            </a:br>
            <a:r>
              <a:rPr lang="en-US" dirty="0"/>
              <a:t>Title line 2</a:t>
            </a:r>
            <a:endParaRPr lang="en-AU"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1" name="Rectangle 10"/>
          <p:cNvSpPr/>
          <p:nvPr userDrawn="1"/>
        </p:nvSpPr>
        <p:spPr>
          <a:xfrm>
            <a:off x="0" y="13752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13" name="Text Placeholder 7"/>
          <p:cNvSpPr>
            <a:spLocks noGrp="1"/>
          </p:cNvSpPr>
          <p:nvPr>
            <p:ph type="body" sz="quarter" idx="13"/>
          </p:nvPr>
        </p:nvSpPr>
        <p:spPr>
          <a:xfrm>
            <a:off x="7200000" y="1279112"/>
            <a:ext cx="4419171" cy="1260000"/>
          </a:xfrm>
          <a:prstGeom prst="rect">
            <a:avLst/>
          </a:prstGeom>
        </p:spPr>
        <p:txBody>
          <a:bodyPr lIns="0" tIns="0" rIns="0" bIns="0">
            <a:noAutofit/>
          </a:bodyPr>
          <a:lstStyle>
            <a:lvl1pPr marL="177800" indent="-177800">
              <a:lnSpc>
                <a:spcPct val="100000"/>
              </a:lnSpc>
              <a:spcBef>
                <a:spcPts val="0"/>
              </a:spcBef>
              <a:buClr>
                <a:schemeClr val="accent2"/>
              </a:buClr>
              <a:buFont typeface="Arial" panose="020B0604020202020204" pitchFamily="34" charset="0"/>
              <a:buChar char="•"/>
              <a:defRPr sz="1600"/>
            </a:lvl1pPr>
            <a:lvl2pPr marL="822292" indent="-285750">
              <a:buFont typeface="Arial" panose="020B0604020202020204" pitchFamily="34" charset="0"/>
              <a:buChar char="•"/>
              <a:defRPr sz="1600">
                <a:solidFill>
                  <a:schemeClr val="tx2"/>
                </a:solidFill>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54568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lumn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5191217" cy="246221"/>
          </a:xfrm>
          <a:prstGeom prst="rect">
            <a:avLst/>
          </a:prstGeom>
        </p:spPr>
        <p:txBody>
          <a:bodyPr lIns="0" tIns="0" rIns="0" bIns="0" anchor="t" anchorCtr="0">
            <a:noAutofit/>
          </a:bodyPr>
          <a:lstStyle>
            <a:lvl1pPr marL="0" indent="0">
              <a:lnSpc>
                <a:spcPct val="100000"/>
              </a:lnSpc>
              <a:spcBef>
                <a:spcPts val="0"/>
              </a:spcBef>
              <a:buFont typeface="+mj-lt"/>
              <a:buNone/>
              <a:defRPr sz="1600">
                <a:solidFill>
                  <a:schemeClr val="tx2"/>
                </a:solidFill>
              </a:defRPr>
            </a:lvl1pPr>
          </a:lstStyle>
          <a:p>
            <a:pPr lvl="0"/>
            <a:r>
              <a:rPr lang="en-US" dirty="0"/>
              <a:t>Enter text here</a:t>
            </a:r>
            <a:endParaRPr lang="en-AU" dirty="0"/>
          </a:p>
        </p:txBody>
      </p:sp>
      <p:sp>
        <p:nvSpPr>
          <p:cNvPr id="9" name="Text Placeholder 8"/>
          <p:cNvSpPr>
            <a:spLocks noGrp="1"/>
          </p:cNvSpPr>
          <p:nvPr>
            <p:ph type="body" sz="quarter" idx="14" hasCustomPrompt="1"/>
          </p:nvPr>
        </p:nvSpPr>
        <p:spPr>
          <a:xfrm>
            <a:off x="6393600" y="1727998"/>
            <a:ext cx="5193600" cy="244800"/>
          </a:xfrm>
          <a:prstGeom prst="rect">
            <a:avLst/>
          </a:prstGeom>
        </p:spPr>
        <p:txBody>
          <a:bodyPr lIns="0" tIns="0" rIns="0" bIns="0">
            <a:noAutofit/>
          </a:bodyPr>
          <a:lstStyle>
            <a:lvl1pPr marL="0" indent="0">
              <a:lnSpc>
                <a:spcPct val="100000"/>
              </a:lnSpc>
              <a:buNone/>
              <a:defRPr sz="1600" baseline="0"/>
            </a:lvl1pPr>
          </a:lstStyle>
          <a:p>
            <a:pPr lvl="0"/>
            <a:r>
              <a:rPr lang="en-US" dirty="0"/>
              <a:t>Enter text here</a:t>
            </a:r>
            <a:endParaRPr lang="en-AU" dirty="0"/>
          </a:p>
        </p:txBody>
      </p:sp>
      <p:sp>
        <p:nvSpPr>
          <p:cNvPr id="13" name="Text Placeholder 7"/>
          <p:cNvSpPr>
            <a:spLocks noGrp="1"/>
          </p:cNvSpPr>
          <p:nvPr>
            <p:ph type="body" sz="quarter" idx="16"/>
          </p:nvPr>
        </p:nvSpPr>
        <p:spPr>
          <a:xfrm>
            <a:off x="6393600" y="2261866"/>
            <a:ext cx="5193000" cy="379080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7"/>
          <p:cNvSpPr>
            <a:spLocks noGrp="1"/>
          </p:cNvSpPr>
          <p:nvPr>
            <p:ph type="body" sz="quarter" idx="17"/>
          </p:nvPr>
        </p:nvSpPr>
        <p:spPr>
          <a:xfrm>
            <a:off x="576000" y="2261866"/>
            <a:ext cx="5193000" cy="379080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17219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ne column tex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11010600" cy="3790800"/>
          </a:xfrm>
          <a:prstGeom prst="rect">
            <a:avLst/>
          </a:prstGeom>
        </p:spPr>
        <p:txBody>
          <a:bodyPr lIns="0" tIns="0" rIns="0" bIns="0">
            <a:noAutofit/>
          </a:bodyPr>
          <a:lstStyle>
            <a:lvl1pPr marL="285750" indent="-285750">
              <a:lnSpc>
                <a:spcPct val="100000"/>
              </a:lnSpc>
              <a:spcBef>
                <a:spcPts val="0"/>
              </a:spcBef>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23001126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ab pull out tex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1" name="Rectangle 10"/>
          <p:cNvSpPr/>
          <p:nvPr userDrawn="1"/>
        </p:nvSpPr>
        <p:spPr>
          <a:xfrm>
            <a:off x="0" y="29808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2" name="Title 1"/>
          <p:cNvSpPr>
            <a:spLocks noGrp="1"/>
          </p:cNvSpPr>
          <p:nvPr>
            <p:ph type="title" hasCustomPrompt="1"/>
          </p:nvPr>
        </p:nvSpPr>
        <p:spPr>
          <a:xfrm>
            <a:off x="576000" y="2934379"/>
            <a:ext cx="11089749" cy="925200"/>
          </a:xfrm>
          <a:prstGeom prst="rect">
            <a:avLst/>
          </a:prstGeom>
        </p:spPr>
        <p:txBody>
          <a:bodyPr lIns="0" tIns="0" rIns="0" bIns="0" anchor="t" anchorCtr="0">
            <a:noAutofit/>
          </a:bodyPr>
          <a:lstStyle>
            <a:lvl1pPr marL="0">
              <a:defRPr sz="2400">
                <a:solidFill>
                  <a:schemeClr val="tx2"/>
                </a:solidFill>
              </a:defRPr>
            </a:lvl1pPr>
          </a:lstStyle>
          <a:p>
            <a:r>
              <a:rPr lang="en-US" dirty="0"/>
              <a:t>Headline</a:t>
            </a:r>
            <a:endParaRPr lang="en-AU" dirty="0"/>
          </a:p>
        </p:txBody>
      </p:sp>
      <p:sp>
        <p:nvSpPr>
          <p:cNvPr id="14" name="Text Placeholder 13"/>
          <p:cNvSpPr>
            <a:spLocks noGrp="1"/>
          </p:cNvSpPr>
          <p:nvPr>
            <p:ph type="body" sz="quarter" idx="13" hasCustomPrompt="1"/>
          </p:nvPr>
        </p:nvSpPr>
        <p:spPr>
          <a:xfrm>
            <a:off x="576000" y="604800"/>
            <a:ext cx="11011200" cy="664797"/>
          </a:xfrm>
          <a:prstGeom prst="rect">
            <a:avLst/>
          </a:prstGeom>
        </p:spPr>
        <p:txBody>
          <a:bodyPr>
            <a:noAutofit/>
          </a:bodyPr>
          <a:lstStyle>
            <a:lvl1pPr marL="0" indent="0">
              <a:spcBef>
                <a:spcPts val="0"/>
              </a:spcBef>
              <a:buNone/>
              <a:defRPr sz="2400"/>
            </a:lvl1p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4940206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ext with one image, portrai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00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1" y="2261866"/>
            <a:ext cx="6000000" cy="37908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00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7152000" y="349200"/>
            <a:ext cx="5020800" cy="5702400"/>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34369613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ext with one image, landscape">
    <p:spTree>
      <p:nvGrpSpPr>
        <p:cNvPr id="1" name=""/>
        <p:cNvGrpSpPr/>
        <p:nvPr/>
      </p:nvGrpSpPr>
      <p:grpSpPr>
        <a:xfrm>
          <a:off x="0" y="0"/>
          <a:ext cx="0" cy="0"/>
          <a:chOff x="0" y="0"/>
          <a:chExt cx="0" cy="0"/>
        </a:xfrm>
      </p:grpSpPr>
      <p:sp>
        <p:nvSpPr>
          <p:cNvPr id="13" name="Picture Placeholder 10"/>
          <p:cNvSpPr>
            <a:spLocks noGrp="1"/>
          </p:cNvSpPr>
          <p:nvPr>
            <p:ph type="pic" sz="quarter" idx="14" hasCustomPrompt="1"/>
          </p:nvPr>
        </p:nvSpPr>
        <p:spPr>
          <a:xfrm>
            <a:off x="0" y="3548027"/>
            <a:ext cx="12192000" cy="2520000"/>
          </a:xfrm>
          <a:prstGeom prst="rect">
            <a:avLst/>
          </a:prstGeom>
        </p:spPr>
        <p:txBody>
          <a:bodyPr/>
          <a:lstStyle>
            <a:lvl1pPr marL="0" indent="0">
              <a:buNone/>
              <a:defRPr baseline="0"/>
            </a:lvl1pPr>
          </a:lstStyle>
          <a:p>
            <a:r>
              <a:rPr lang="en-AU" dirty="0"/>
              <a:t>Select Picture here</a:t>
            </a: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11010600" cy="10800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vl5pPr marL="2431917" indent="-2857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7957257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ext with one image, wide">
    <p:spTree>
      <p:nvGrpSpPr>
        <p:cNvPr id="1" name=""/>
        <p:cNvGrpSpPr/>
        <p:nvPr/>
      </p:nvGrpSpPr>
      <p:grpSpPr>
        <a:xfrm>
          <a:off x="0" y="0"/>
          <a:ext cx="0" cy="0"/>
          <a:chOff x="0" y="0"/>
          <a:chExt cx="0" cy="0"/>
        </a:xfrm>
      </p:grpSpPr>
      <p:sp>
        <p:nvSpPr>
          <p:cNvPr id="13" name="Picture Placeholder 10"/>
          <p:cNvSpPr>
            <a:spLocks noGrp="1"/>
          </p:cNvSpPr>
          <p:nvPr>
            <p:ph type="pic" sz="quarter" idx="14" hasCustomPrompt="1"/>
          </p:nvPr>
        </p:nvSpPr>
        <p:spPr>
          <a:xfrm>
            <a:off x="9300" y="1728000"/>
            <a:ext cx="7728000" cy="4320000"/>
          </a:xfrm>
          <a:prstGeom prst="rect">
            <a:avLst/>
          </a:prstGeom>
        </p:spPr>
        <p:txBody>
          <a:bodyPr/>
          <a:lstStyle>
            <a:lvl1pPr marL="0" indent="0">
              <a:buNone/>
              <a:defRPr baseline="0"/>
            </a:lvl1pPr>
          </a:lstStyle>
          <a:p>
            <a:r>
              <a:rPr lang="en-AU" dirty="0"/>
              <a:t>Select Picture here</a:t>
            </a: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8080592" y="1727998"/>
            <a:ext cx="3535409" cy="2520000"/>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5" name="Rectangle 14"/>
          <p:cNvSpPr/>
          <p:nvPr userDrawn="1"/>
        </p:nvSpPr>
        <p:spPr>
          <a:xfrm>
            <a:off x="8080591" y="46512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6" name="Text Placeholder 5"/>
          <p:cNvSpPr>
            <a:spLocks noGrp="1"/>
          </p:cNvSpPr>
          <p:nvPr>
            <p:ph type="body" sz="quarter" idx="15" hasCustomPrompt="1"/>
          </p:nvPr>
        </p:nvSpPr>
        <p:spPr>
          <a:xfrm>
            <a:off x="8659200" y="4586399"/>
            <a:ext cx="2961600" cy="432000"/>
          </a:xfrm>
          <a:prstGeom prst="rect">
            <a:avLst/>
          </a:prstGeom>
        </p:spPr>
        <p:txBody>
          <a:bodyPr>
            <a:noAutofit/>
          </a:bodyPr>
          <a:lstStyle>
            <a:lvl1pPr marL="0" indent="0">
              <a:spcBef>
                <a:spcPts val="0"/>
              </a:spcBef>
              <a:buNone/>
              <a:defRPr sz="3200" baseline="0"/>
            </a:lvl1pPr>
          </a:lstStyle>
          <a:p>
            <a:r>
              <a:rPr lang="en-US" sz="3500" dirty="0"/>
              <a:t>Title line 1</a:t>
            </a:r>
            <a:endParaRPr lang="en-AU" sz="1600" dirty="0"/>
          </a:p>
        </p:txBody>
      </p:sp>
      <p:sp>
        <p:nvSpPr>
          <p:cNvPr id="4" name="Text Placeholder 3"/>
          <p:cNvSpPr>
            <a:spLocks noGrp="1"/>
          </p:cNvSpPr>
          <p:nvPr>
            <p:ph type="body" sz="quarter" idx="16" hasCustomPrompt="1"/>
          </p:nvPr>
        </p:nvSpPr>
        <p:spPr>
          <a:xfrm>
            <a:off x="8659200" y="5076001"/>
            <a:ext cx="2961600" cy="246221"/>
          </a:xfrm>
          <a:prstGeom prst="rect">
            <a:avLst/>
          </a:prstGeom>
        </p:spPr>
        <p:txBody>
          <a:bodyPr>
            <a:noAutofit/>
          </a:bodyPr>
          <a:lstStyle>
            <a:lvl1pPr marL="0" indent="0">
              <a:lnSpc>
                <a:spcPct val="100000"/>
              </a:lnSpc>
              <a:spcBef>
                <a:spcPts val="0"/>
              </a:spcBef>
              <a:buNone/>
              <a:defRPr sz="1600" baseline="0"/>
            </a:lvl1pPr>
          </a:lstStyle>
          <a:p>
            <a:pPr lvl="0"/>
            <a:r>
              <a:rPr lang="en-AU" dirty="0"/>
              <a:t>Title Line 2</a:t>
            </a:r>
          </a:p>
        </p:txBody>
      </p:sp>
    </p:spTree>
    <p:extLst>
      <p:ext uri="{BB962C8B-B14F-4D97-AF65-F5344CB8AC3E}">
        <p14:creationId xmlns:p14="http://schemas.microsoft.com/office/powerpoint/2010/main" val="29630875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ext with two images">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00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1" y="2261866"/>
            <a:ext cx="6000000" cy="38232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00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7128000" y="323850"/>
            <a:ext cx="5064000" cy="2880000"/>
          </a:xfrm>
          <a:prstGeom prst="rect">
            <a:avLst/>
          </a:prstGeom>
        </p:spPr>
        <p:txBody>
          <a:bodyPr/>
          <a:lstStyle>
            <a:lvl1pPr marL="0" indent="0">
              <a:buNone/>
              <a:defRPr baseline="0"/>
            </a:lvl1pPr>
          </a:lstStyle>
          <a:p>
            <a:r>
              <a:rPr lang="en-AU" dirty="0"/>
              <a:t>Select a picture to add</a:t>
            </a:r>
          </a:p>
        </p:txBody>
      </p:sp>
      <p:sp>
        <p:nvSpPr>
          <p:cNvPr id="15" name="Picture Placeholder 15"/>
          <p:cNvSpPr>
            <a:spLocks noGrp="1"/>
          </p:cNvSpPr>
          <p:nvPr>
            <p:ph type="pic" sz="quarter" idx="18" hasCustomPrompt="1"/>
          </p:nvPr>
        </p:nvSpPr>
        <p:spPr>
          <a:xfrm>
            <a:off x="7128000" y="3312000"/>
            <a:ext cx="5064000" cy="2880000"/>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1356224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ext with three images">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96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6960000" cy="37872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96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8064000" y="323850"/>
            <a:ext cx="4128000" cy="1908000"/>
          </a:xfrm>
          <a:prstGeom prst="rect">
            <a:avLst/>
          </a:prstGeom>
        </p:spPr>
        <p:txBody>
          <a:bodyPr/>
          <a:lstStyle>
            <a:lvl1pPr marL="0" indent="0">
              <a:buNone/>
              <a:defRPr baseline="0"/>
            </a:lvl1pPr>
          </a:lstStyle>
          <a:p>
            <a:r>
              <a:rPr lang="en-AU" dirty="0"/>
              <a:t>Select a picture to add</a:t>
            </a:r>
          </a:p>
        </p:txBody>
      </p:sp>
      <p:sp>
        <p:nvSpPr>
          <p:cNvPr id="15" name="Picture Placeholder 15"/>
          <p:cNvSpPr>
            <a:spLocks noGrp="1"/>
          </p:cNvSpPr>
          <p:nvPr>
            <p:ph type="pic" sz="quarter" idx="18" hasCustomPrompt="1"/>
          </p:nvPr>
        </p:nvSpPr>
        <p:spPr>
          <a:xfrm>
            <a:off x="8064000" y="2340000"/>
            <a:ext cx="4128000" cy="1908000"/>
          </a:xfrm>
          <a:prstGeom prst="rect">
            <a:avLst/>
          </a:prstGeom>
        </p:spPr>
        <p:txBody>
          <a:bodyPr/>
          <a:lstStyle>
            <a:lvl1pPr marL="0" indent="0">
              <a:buNone/>
              <a:defRPr baseline="0"/>
            </a:lvl1pPr>
          </a:lstStyle>
          <a:p>
            <a:r>
              <a:rPr lang="en-AU" dirty="0"/>
              <a:t>Select a picture to add</a:t>
            </a:r>
          </a:p>
        </p:txBody>
      </p:sp>
      <p:sp>
        <p:nvSpPr>
          <p:cNvPr id="17" name="Picture Placeholder 15"/>
          <p:cNvSpPr>
            <a:spLocks noGrp="1"/>
          </p:cNvSpPr>
          <p:nvPr>
            <p:ph type="pic" sz="quarter" idx="19" hasCustomPrompt="1"/>
          </p:nvPr>
        </p:nvSpPr>
        <p:spPr>
          <a:xfrm>
            <a:off x="8064000" y="4356000"/>
            <a:ext cx="4128000" cy="1908000"/>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5125648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xt with landscap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169277"/>
          </a:xfrm>
          <a:prstGeom prst="rect">
            <a:avLst/>
          </a:prstGeom>
        </p:spPr>
        <p:txBody>
          <a:bodyPr lIns="0" tIns="0" rIns="0" bIns="0">
            <a:noAutofit/>
          </a:bodyPr>
          <a:lstStyle>
            <a:lvl1pPr marL="0" indent="0">
              <a:lnSpc>
                <a:spcPct val="100000"/>
              </a:lnSpc>
              <a:spcBef>
                <a:spcPts val="0"/>
              </a:spcBef>
              <a:buFont typeface="+mj-lt"/>
              <a:buNone/>
              <a:defRPr sz="11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6" name="Chart Placeholder 5"/>
          <p:cNvSpPr>
            <a:spLocks noGrp="1"/>
          </p:cNvSpPr>
          <p:nvPr>
            <p:ph type="chart" sz="quarter" idx="14" hasCustomPrompt="1"/>
          </p:nvPr>
        </p:nvSpPr>
        <p:spPr>
          <a:xfrm>
            <a:off x="0" y="2513014"/>
            <a:ext cx="12192000" cy="3570287"/>
          </a:xfrm>
          <a:prstGeom prst="rect">
            <a:avLst/>
          </a:prstGeom>
        </p:spPr>
        <p:txBody>
          <a:bodyPr/>
          <a:lstStyle>
            <a:lvl1pPr marL="0" indent="0">
              <a:buNone/>
              <a:defRPr/>
            </a:lvl1pPr>
          </a:lstStyle>
          <a:p>
            <a:r>
              <a:rPr lang="en-AU" dirty="0"/>
              <a:t>Insert Chart here</a:t>
            </a:r>
          </a:p>
        </p:txBody>
      </p:sp>
    </p:spTree>
    <p:extLst>
      <p:ext uri="{BB962C8B-B14F-4D97-AF65-F5344CB8AC3E}">
        <p14:creationId xmlns:p14="http://schemas.microsoft.com/office/powerpoint/2010/main" val="19450927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ext with Table Landscap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169277"/>
          </a:xfrm>
          <a:prstGeom prst="rect">
            <a:avLst/>
          </a:prstGeom>
        </p:spPr>
        <p:txBody>
          <a:bodyPr lIns="0" tIns="0" rIns="0" bIns="0">
            <a:noAutofit/>
          </a:bodyPr>
          <a:lstStyle>
            <a:lvl1pPr marL="0" indent="0">
              <a:lnSpc>
                <a:spcPct val="100000"/>
              </a:lnSpc>
              <a:spcBef>
                <a:spcPts val="0"/>
              </a:spcBef>
              <a:buFont typeface="+mj-lt"/>
              <a:buNone/>
              <a:defRPr sz="11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4" name="Table Placeholder 3"/>
          <p:cNvSpPr>
            <a:spLocks noGrp="1"/>
          </p:cNvSpPr>
          <p:nvPr>
            <p:ph type="tbl" sz="quarter" idx="14" hasCustomPrompt="1"/>
          </p:nvPr>
        </p:nvSpPr>
        <p:spPr>
          <a:xfrm>
            <a:off x="0" y="2512799"/>
            <a:ext cx="12192000" cy="3571200"/>
          </a:xfrm>
          <a:prstGeom prst="rect">
            <a:avLst/>
          </a:prstGeom>
        </p:spPr>
        <p:txBody>
          <a:bodyPr/>
          <a:lstStyle>
            <a:lvl1pPr marL="0" indent="0">
              <a:buFontTx/>
              <a:buNone/>
              <a:defRPr/>
            </a:lvl1pPr>
          </a:lstStyle>
          <a:p>
            <a:r>
              <a:rPr lang="en-AU" dirty="0"/>
              <a:t>Insert Table here</a:t>
            </a:r>
          </a:p>
        </p:txBody>
      </p:sp>
    </p:spTree>
    <p:extLst>
      <p:ext uri="{BB962C8B-B14F-4D97-AF65-F5344CB8AC3E}">
        <p14:creationId xmlns:p14="http://schemas.microsoft.com/office/powerpoint/2010/main" val="9030577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and imag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9" name="Picture Placeholder 10"/>
          <p:cNvSpPr>
            <a:spLocks noGrp="1"/>
          </p:cNvSpPr>
          <p:nvPr>
            <p:ph type="pic" sz="quarter" idx="14" hasCustomPrompt="1"/>
          </p:nvPr>
        </p:nvSpPr>
        <p:spPr>
          <a:xfrm>
            <a:off x="0" y="1746000"/>
            <a:ext cx="12192000" cy="4338000"/>
          </a:xfrm>
          <a:prstGeom prst="rect">
            <a:avLst/>
          </a:prstGeom>
        </p:spPr>
        <p:txBody>
          <a:bodyPr/>
          <a:lstStyle>
            <a:lvl1pPr marL="0" indent="0">
              <a:buNone/>
              <a:defRPr baseline="0"/>
            </a:lvl1pPr>
          </a:lstStyle>
          <a:p>
            <a:r>
              <a:rPr lang="en-AU" dirty="0"/>
              <a:t>Select Picture here</a:t>
            </a:r>
          </a:p>
        </p:txBody>
      </p:sp>
    </p:spTree>
    <p:extLst>
      <p:ext uri="{BB962C8B-B14F-4D97-AF65-F5344CB8AC3E}">
        <p14:creationId xmlns:p14="http://schemas.microsoft.com/office/powerpoint/2010/main" val="81834937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lain end slide">
    <p:spTree>
      <p:nvGrpSpPr>
        <p:cNvPr id="1" name=""/>
        <p:cNvGrpSpPr/>
        <p:nvPr/>
      </p:nvGrpSpPr>
      <p:grpSpPr>
        <a:xfrm>
          <a:off x="0" y="0"/>
          <a:ext cx="0" cy="0"/>
          <a:chOff x="0" y="0"/>
          <a:chExt cx="0" cy="0"/>
        </a:xfrm>
      </p:grpSpPr>
      <p:sp>
        <p:nvSpPr>
          <p:cNvPr id="6" name="Rectangle 5"/>
          <p:cNvSpPr/>
          <p:nvPr userDrawn="1"/>
        </p:nvSpPr>
        <p:spPr>
          <a:xfrm>
            <a:off x="2" y="324000"/>
            <a:ext cx="12191999" cy="5760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solidFill>
                <a:schemeClr val="tx2"/>
              </a:solidFill>
            </a:endParaRP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1727998"/>
            <a:ext cx="6077679" cy="334800"/>
          </a:xfrm>
          <a:prstGeom prst="rect">
            <a:avLst/>
          </a:prstGeom>
        </p:spPr>
        <p:txBody>
          <a:bodyPr lIns="0" tIns="0" rIns="0" bIns="0" anchor="t" anchorCtr="0">
            <a:noAutofit/>
          </a:bodyPr>
          <a:lstStyle>
            <a:lvl1pPr>
              <a:defRPr sz="2400" b="1" baseline="0">
                <a:solidFill>
                  <a:schemeClr val="accent2"/>
                </a:solidFill>
              </a:defRPr>
            </a:lvl1pPr>
          </a:lstStyle>
          <a:p>
            <a:r>
              <a:rPr lang="en-US" dirty="0"/>
              <a:t>Title line 1</a:t>
            </a:r>
            <a:endParaRPr lang="en-AU" dirty="0"/>
          </a:p>
        </p:txBody>
      </p:sp>
      <p:sp>
        <p:nvSpPr>
          <p:cNvPr id="14" name="Rectangle 13"/>
          <p:cNvSpPr/>
          <p:nvPr userDrawn="1"/>
        </p:nvSpPr>
        <p:spPr>
          <a:xfrm>
            <a:off x="1" y="17748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7" name="Text Placeholder 6"/>
          <p:cNvSpPr>
            <a:spLocks noGrp="1"/>
          </p:cNvSpPr>
          <p:nvPr>
            <p:ph type="body" sz="quarter" idx="14" hasCustomPrompt="1"/>
          </p:nvPr>
        </p:nvSpPr>
        <p:spPr>
          <a:xfrm>
            <a:off x="8160001" y="3024001"/>
            <a:ext cx="3445199" cy="223053"/>
          </a:xfrm>
          <a:prstGeom prst="rect">
            <a:avLst/>
          </a:prstGeom>
        </p:spPr>
        <p:txBody>
          <a:bodyPr>
            <a:noAutofit/>
          </a:bodyPr>
          <a:lstStyle>
            <a:lvl1pPr marL="0" indent="0">
              <a:buNone/>
              <a:defRPr sz="1600">
                <a:solidFill>
                  <a:schemeClr val="bg1"/>
                </a:solidFill>
              </a:defRPr>
            </a:lvl1pPr>
          </a:lstStyle>
          <a:p>
            <a:pPr lvl="0"/>
            <a:r>
              <a:rPr lang="en-AU" dirty="0"/>
              <a:t>Enter text here</a:t>
            </a:r>
          </a:p>
        </p:txBody>
      </p:sp>
      <p:sp>
        <p:nvSpPr>
          <p:cNvPr id="16" name="Text Placeholder 6"/>
          <p:cNvSpPr>
            <a:spLocks noGrp="1"/>
          </p:cNvSpPr>
          <p:nvPr>
            <p:ph type="body" sz="quarter" idx="15" hasCustomPrompt="1"/>
          </p:nvPr>
        </p:nvSpPr>
        <p:spPr>
          <a:xfrm>
            <a:off x="8160000" y="3455999"/>
            <a:ext cx="3456000" cy="1591200"/>
          </a:xfrm>
          <a:prstGeom prst="rect">
            <a:avLst/>
          </a:prstGeom>
        </p:spPr>
        <p:txBody>
          <a:bodyPr>
            <a:noAutofit/>
          </a:bodyPr>
          <a:lstStyle>
            <a:lvl1pPr marL="0" indent="0">
              <a:spcBef>
                <a:spcPts val="0"/>
              </a:spcBef>
              <a:buNone/>
              <a:defRPr sz="1200">
                <a:solidFill>
                  <a:schemeClr val="bg1"/>
                </a:solidFill>
              </a:defRPr>
            </a:lvl1pPr>
          </a:lstStyle>
          <a:p>
            <a:pPr lvl="0"/>
            <a:r>
              <a:rPr lang="en-AU" dirty="0"/>
              <a:t>Enter text here</a:t>
            </a:r>
          </a:p>
        </p:txBody>
      </p:sp>
    </p:spTree>
    <p:extLst>
      <p:ext uri="{BB962C8B-B14F-4D97-AF65-F5344CB8AC3E}">
        <p14:creationId xmlns:p14="http://schemas.microsoft.com/office/powerpoint/2010/main" val="34728498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White end slid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1728000"/>
            <a:ext cx="6077679" cy="334800"/>
          </a:xfrm>
          <a:prstGeom prst="rect">
            <a:avLst/>
          </a:prstGeom>
        </p:spPr>
        <p:txBody>
          <a:bodyPr lIns="0" tIns="0" rIns="0" bIns="0" anchor="t" anchorCtr="0">
            <a:noAutofit/>
          </a:bodyPr>
          <a:lstStyle>
            <a:lvl1pPr>
              <a:defRPr sz="2400" b="1" baseline="0">
                <a:solidFill>
                  <a:schemeClr val="accent2"/>
                </a:solidFill>
              </a:defRPr>
            </a:lvl1pPr>
          </a:lstStyle>
          <a:p>
            <a:r>
              <a:rPr lang="en-US" dirty="0"/>
              <a:t>Title line 1</a:t>
            </a:r>
            <a:endParaRPr lang="en-AU" dirty="0"/>
          </a:p>
        </p:txBody>
      </p:sp>
      <p:sp>
        <p:nvSpPr>
          <p:cNvPr id="14" name="Rectangle 13"/>
          <p:cNvSpPr/>
          <p:nvPr userDrawn="1"/>
        </p:nvSpPr>
        <p:spPr>
          <a:xfrm>
            <a:off x="1" y="17748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7" name="Text Placeholder 6"/>
          <p:cNvSpPr>
            <a:spLocks noGrp="1"/>
          </p:cNvSpPr>
          <p:nvPr>
            <p:ph type="body" sz="quarter" idx="14" hasCustomPrompt="1"/>
          </p:nvPr>
        </p:nvSpPr>
        <p:spPr>
          <a:xfrm>
            <a:off x="8160001" y="3024001"/>
            <a:ext cx="3445199" cy="223053"/>
          </a:xfrm>
          <a:prstGeom prst="rect">
            <a:avLst/>
          </a:prstGeom>
        </p:spPr>
        <p:txBody>
          <a:bodyPr>
            <a:noAutofit/>
          </a:bodyPr>
          <a:lstStyle>
            <a:lvl1pPr marL="0" indent="0">
              <a:buNone/>
              <a:defRPr sz="1600">
                <a:solidFill>
                  <a:schemeClr val="tx2"/>
                </a:solidFill>
              </a:defRPr>
            </a:lvl1pPr>
          </a:lstStyle>
          <a:p>
            <a:pPr lvl="0"/>
            <a:r>
              <a:rPr lang="en-AU" dirty="0"/>
              <a:t>Enter text here</a:t>
            </a:r>
          </a:p>
        </p:txBody>
      </p:sp>
      <p:sp>
        <p:nvSpPr>
          <p:cNvPr id="16" name="Text Placeholder 6"/>
          <p:cNvSpPr>
            <a:spLocks noGrp="1"/>
          </p:cNvSpPr>
          <p:nvPr>
            <p:ph type="body" sz="quarter" idx="15" hasCustomPrompt="1"/>
          </p:nvPr>
        </p:nvSpPr>
        <p:spPr>
          <a:xfrm>
            <a:off x="8160000" y="3455999"/>
            <a:ext cx="3456000" cy="1591200"/>
          </a:xfrm>
          <a:prstGeom prst="rect">
            <a:avLst/>
          </a:prstGeom>
        </p:spPr>
        <p:txBody>
          <a:bodyPr>
            <a:noAutofit/>
          </a:bodyPr>
          <a:lstStyle>
            <a:lvl1pPr marL="0" indent="0">
              <a:spcBef>
                <a:spcPts val="0"/>
              </a:spcBef>
              <a:buNone/>
              <a:defRPr sz="1200">
                <a:solidFill>
                  <a:schemeClr val="tx2"/>
                </a:solidFill>
              </a:defRPr>
            </a:lvl1pPr>
          </a:lstStyle>
          <a:p>
            <a:pPr lvl="0"/>
            <a:r>
              <a:rPr lang="en-AU" dirty="0"/>
              <a:t>Enter text here</a:t>
            </a:r>
          </a:p>
        </p:txBody>
      </p:sp>
    </p:spTree>
    <p:extLst>
      <p:ext uri="{BB962C8B-B14F-4D97-AF65-F5344CB8AC3E}">
        <p14:creationId xmlns:p14="http://schemas.microsoft.com/office/powerpoint/2010/main" val="75559263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lour &amp; Tab">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6"/>
            <a:ext cx="10515600" cy="424988"/>
          </a:xfrm>
          <a:prstGeom prst="rect">
            <a:avLst/>
          </a:prstGeom>
        </p:spPr>
        <p:txBody>
          <a:bodyPr>
            <a:noAutofit/>
          </a:bodyPr>
          <a:lstStyle>
            <a:lvl1pPr>
              <a:defRPr baseline="0"/>
            </a:lvl1pPr>
          </a:lstStyle>
          <a:p>
            <a:r>
              <a:rPr lang="en-US" dirty="0"/>
              <a:t>Title line 1</a:t>
            </a:r>
            <a:endParaRPr lang="en-AU" dirty="0"/>
          </a:p>
        </p:txBody>
      </p:sp>
      <p:sp>
        <p:nvSpPr>
          <p:cNvPr id="5" name="Slide Number Placeholder 4"/>
          <p:cNvSpPr>
            <a:spLocks noGrp="1"/>
          </p:cNvSpPr>
          <p:nvPr>
            <p:ph type="sldNum" sz="quarter" idx="12"/>
          </p:nvPr>
        </p:nvSpPr>
        <p:spPr/>
        <p:txBody>
          <a:bodyPr/>
          <a:lstStyle/>
          <a:p>
            <a:fld id="{1375AD64-750F-4F68-B1B7-75972F27F639}" type="slidenum">
              <a:rPr lang="en-AU" smtClean="0"/>
              <a:pPr/>
              <a:t>‹#›</a:t>
            </a:fld>
            <a:endParaRPr lang="en-AU" dirty="0"/>
          </a:p>
        </p:txBody>
      </p:sp>
      <p:pic>
        <p:nvPicPr>
          <p:cNvPr id="1026" name="Picture 1"/>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838200" y="1839600"/>
            <a:ext cx="9613777" cy="409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9"/>
          <p:cNvSpPr>
            <a:spLocks noGrp="1"/>
          </p:cNvSpPr>
          <p:nvPr>
            <p:ph type="body" sz="quarter" idx="18"/>
          </p:nvPr>
        </p:nvSpPr>
        <p:spPr>
          <a:xfrm>
            <a:off x="838200" y="1020007"/>
            <a:ext cx="10515600" cy="734400"/>
          </a:xfrm>
          <a:prstGeom prst="rect">
            <a:avLst/>
          </a:prstGeom>
        </p:spPr>
        <p:txBody>
          <a:bodyPr>
            <a:noAutofit/>
          </a:bodyPr>
          <a:lstStyle>
            <a:lvl1pPr>
              <a:lnSpc>
                <a:spcPct val="100000"/>
              </a:lnSpc>
              <a:defRPr/>
            </a:lvl1pPr>
          </a:lstStyle>
          <a:p>
            <a:pPr lvl="0"/>
            <a:r>
              <a:rPr lang="en-US"/>
              <a:t>Click to edit Master text styles</a:t>
            </a:r>
          </a:p>
        </p:txBody>
      </p:sp>
    </p:spTree>
    <p:extLst>
      <p:ext uri="{BB962C8B-B14F-4D97-AF65-F5344CB8AC3E}">
        <p14:creationId xmlns:p14="http://schemas.microsoft.com/office/powerpoint/2010/main" val="25220730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ab Device">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1375AD64-750F-4F68-B1B7-75972F27F639}" type="slidenum">
              <a:rPr lang="en-AU" smtClean="0"/>
              <a:pPr/>
              <a:t>‹#›</a:t>
            </a:fld>
            <a:endParaRPr lang="en-AU" dirty="0"/>
          </a:p>
        </p:txBody>
      </p:sp>
      <p:sp>
        <p:nvSpPr>
          <p:cNvPr id="18" name="Text Placeholder 15"/>
          <p:cNvSpPr>
            <a:spLocks noGrp="1"/>
          </p:cNvSpPr>
          <p:nvPr>
            <p:ph type="body" sz="quarter" idx="17" hasCustomPrompt="1"/>
          </p:nvPr>
        </p:nvSpPr>
        <p:spPr>
          <a:xfrm>
            <a:off x="576000" y="2001600"/>
            <a:ext cx="288000" cy="165600"/>
          </a:xfrm>
          <a:prstGeom prst="rect">
            <a:avLst/>
          </a:prstGeom>
          <a:solidFill>
            <a:schemeClr val="accent2"/>
          </a:solidFill>
        </p:spPr>
        <p:txBody>
          <a:bodyPr/>
          <a:lstStyle>
            <a:lvl1pPr marL="0" indent="0">
              <a:buFontTx/>
              <a:buNone/>
              <a:defRPr/>
            </a:lvl1pPr>
          </a:lstStyle>
          <a:p>
            <a:pPr lvl="0"/>
            <a:r>
              <a:rPr lang="en-AU" dirty="0"/>
              <a:t> </a:t>
            </a:r>
          </a:p>
        </p:txBody>
      </p:sp>
      <p:sp>
        <p:nvSpPr>
          <p:cNvPr id="19" name="Text Placeholder 15"/>
          <p:cNvSpPr>
            <a:spLocks noGrp="1"/>
          </p:cNvSpPr>
          <p:nvPr>
            <p:ph type="body" sz="quarter" idx="16" hasCustomPrompt="1"/>
          </p:nvPr>
        </p:nvSpPr>
        <p:spPr>
          <a:xfrm>
            <a:off x="576000" y="2642400"/>
            <a:ext cx="288000" cy="414000"/>
          </a:xfrm>
          <a:prstGeom prst="rect">
            <a:avLst/>
          </a:prstGeom>
          <a:solidFill>
            <a:schemeClr val="accent2"/>
          </a:solidFill>
        </p:spPr>
        <p:txBody>
          <a:bodyPr/>
          <a:lstStyle>
            <a:lvl1pPr marL="0" indent="0">
              <a:buFontTx/>
              <a:buNone/>
              <a:defRPr/>
            </a:lvl1pPr>
          </a:lstStyle>
          <a:p>
            <a:pPr lvl="0"/>
            <a:r>
              <a:rPr lang="en-AU" dirty="0"/>
              <a:t> </a:t>
            </a:r>
          </a:p>
        </p:txBody>
      </p:sp>
      <p:sp>
        <p:nvSpPr>
          <p:cNvPr id="20" name="Text Placeholder 15"/>
          <p:cNvSpPr>
            <a:spLocks noGrp="1"/>
          </p:cNvSpPr>
          <p:nvPr>
            <p:ph type="body" sz="quarter" idx="15" hasCustomPrompt="1"/>
          </p:nvPr>
        </p:nvSpPr>
        <p:spPr>
          <a:xfrm>
            <a:off x="576000" y="3621600"/>
            <a:ext cx="288000" cy="662400"/>
          </a:xfrm>
          <a:prstGeom prst="rect">
            <a:avLst/>
          </a:prstGeom>
          <a:solidFill>
            <a:schemeClr val="accent2"/>
          </a:solidFill>
        </p:spPr>
        <p:txBody>
          <a:bodyPr/>
          <a:lstStyle>
            <a:lvl1pPr marL="0" indent="0">
              <a:buFontTx/>
              <a:buNone/>
              <a:defRPr/>
            </a:lvl1pPr>
          </a:lstStyle>
          <a:p>
            <a:pPr lvl="0"/>
            <a:r>
              <a:rPr lang="en-AU" dirty="0"/>
              <a:t> </a:t>
            </a:r>
          </a:p>
        </p:txBody>
      </p:sp>
      <p:sp>
        <p:nvSpPr>
          <p:cNvPr id="23" name="Title 1"/>
          <p:cNvSpPr>
            <a:spLocks noGrp="1"/>
          </p:cNvSpPr>
          <p:nvPr>
            <p:ph type="title" hasCustomPrompt="1"/>
          </p:nvPr>
        </p:nvSpPr>
        <p:spPr>
          <a:xfrm>
            <a:off x="576000" y="604800"/>
            <a:ext cx="11011200" cy="666000"/>
          </a:xfrm>
          <a:prstGeom prst="rect">
            <a:avLst/>
          </a:prstGeom>
        </p:spPr>
        <p:txBody>
          <a:bodyPr>
            <a:noAutofit/>
          </a:bodyPr>
          <a:lstStyle>
            <a:lvl1pPr>
              <a:defRPr baseline="0"/>
            </a:lvl1pPr>
          </a:lstStyle>
          <a:p>
            <a:r>
              <a:rPr lang="en-US" dirty="0"/>
              <a:t>Title line 1</a:t>
            </a:r>
            <a:endParaRPr lang="en-AU" dirty="0"/>
          </a:p>
        </p:txBody>
      </p:sp>
      <p:sp>
        <p:nvSpPr>
          <p:cNvPr id="3" name="Text Placeholder 2"/>
          <p:cNvSpPr>
            <a:spLocks noGrp="1"/>
          </p:cNvSpPr>
          <p:nvPr>
            <p:ph type="body" sz="quarter" idx="20" hasCustomPrompt="1"/>
          </p:nvPr>
        </p:nvSpPr>
        <p:spPr>
          <a:xfrm>
            <a:off x="1152000" y="1965601"/>
            <a:ext cx="9964800" cy="201600"/>
          </a:xfrm>
          <a:prstGeom prst="rect">
            <a:avLst/>
          </a:prstGeom>
        </p:spPr>
        <p:txBody>
          <a:bodyPr/>
          <a:lstStyle>
            <a:lvl1pPr marL="0" indent="0">
              <a:spcBef>
                <a:spcPts val="0"/>
              </a:spcBef>
              <a:buFontTx/>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endParaRPr lang="en-GB" dirty="0"/>
          </a:p>
        </p:txBody>
      </p:sp>
      <p:sp>
        <p:nvSpPr>
          <p:cNvPr id="12" name="Text Placeholder 2"/>
          <p:cNvSpPr>
            <a:spLocks noGrp="1"/>
          </p:cNvSpPr>
          <p:nvPr>
            <p:ph type="body" sz="quarter" idx="21" hasCustomPrompt="1"/>
          </p:nvPr>
        </p:nvSpPr>
        <p:spPr>
          <a:xfrm>
            <a:off x="1152000" y="2609999"/>
            <a:ext cx="9964800" cy="446401"/>
          </a:xfrm>
          <a:prstGeom prst="rect">
            <a:avLst/>
          </a:prstGeom>
        </p:spPr>
        <p:txBody>
          <a:bodyPr/>
          <a:lstStyle>
            <a:lvl1pPr marL="0" indent="0">
              <a:spcBef>
                <a:spcPts val="0"/>
              </a:spcBef>
              <a:buFont typeface="Arial" panose="020B0604020202020204" pitchFamily="34" charset="0"/>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p>
        </p:txBody>
      </p:sp>
      <p:sp>
        <p:nvSpPr>
          <p:cNvPr id="13" name="Text Placeholder 2"/>
          <p:cNvSpPr>
            <a:spLocks noGrp="1"/>
          </p:cNvSpPr>
          <p:nvPr>
            <p:ph type="body" sz="quarter" idx="22" hasCustomPrompt="1"/>
          </p:nvPr>
        </p:nvSpPr>
        <p:spPr>
          <a:xfrm>
            <a:off x="1152000" y="3589199"/>
            <a:ext cx="9964800" cy="694801"/>
          </a:xfrm>
          <a:prstGeom prst="rect">
            <a:avLst/>
          </a:prstGeom>
        </p:spPr>
        <p:txBody>
          <a:bodyPr/>
          <a:lstStyle>
            <a:lvl1pPr marL="0" indent="0">
              <a:spcBef>
                <a:spcPts val="0"/>
              </a:spcBef>
              <a:buFontTx/>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p>
        </p:txBody>
      </p:sp>
    </p:spTree>
    <p:extLst>
      <p:ext uri="{BB962C8B-B14F-4D97-AF65-F5344CB8AC3E}">
        <p14:creationId xmlns:p14="http://schemas.microsoft.com/office/powerpoint/2010/main" val="39547854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8368" y="2665164"/>
            <a:ext cx="10972800" cy="546945"/>
          </a:xfrm>
          <a:prstGeom prst="rect">
            <a:avLst/>
          </a:prstGeom>
        </p:spPr>
        <p:txBody>
          <a:bodyPr anchor="ctr" anchorCtr="0"/>
          <a:lstStyle>
            <a:lvl1pPr algn="l">
              <a:defRPr sz="2954">
                <a:solidFill>
                  <a:schemeClr val="tx2"/>
                </a:solidFill>
              </a:defRPr>
            </a:lvl1pPr>
          </a:lstStyle>
          <a:p>
            <a:r>
              <a:rPr lang="en-US"/>
              <a:t>Click to edit Master title style</a:t>
            </a:r>
            <a:endParaRPr lang="en-GB"/>
          </a:p>
        </p:txBody>
      </p:sp>
      <p:sp>
        <p:nvSpPr>
          <p:cNvPr id="3" name="Slide Number Placeholder 5">
            <a:extLst>
              <a:ext uri="{FF2B5EF4-FFF2-40B4-BE49-F238E27FC236}">
                <a16:creationId xmlns:a16="http://schemas.microsoft.com/office/drawing/2014/main" id="{B110F617-4F3B-504C-8E8C-A3ECC2BEF451}"/>
              </a:ext>
            </a:extLst>
          </p:cNvPr>
          <p:cNvSpPr>
            <a:spLocks noGrp="1"/>
          </p:cNvSpPr>
          <p:nvPr>
            <p:ph type="sldNum" sz="quarter" idx="4"/>
          </p:nvPr>
        </p:nvSpPr>
        <p:spPr>
          <a:xfrm>
            <a:off x="11233212" y="55445"/>
            <a:ext cx="490605" cy="123111"/>
          </a:xfrm>
          <a:prstGeom prst="rect">
            <a:avLst/>
          </a:prstGeom>
        </p:spPr>
        <p:txBody>
          <a:bodyPr vert="horz" wrap="square" lIns="0" tIns="0" rIns="0" bIns="0" rtlCol="0" anchor="ctr">
            <a:spAutoFit/>
          </a:bodyPr>
          <a:lstStyle>
            <a:lvl1pPr algn="r">
              <a:defRPr sz="800" b="1">
                <a:solidFill>
                  <a:schemeClr val="tx2"/>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235938737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012 Title Only">
    <p:spTree>
      <p:nvGrpSpPr>
        <p:cNvPr id="1" name=""/>
        <p:cNvGrpSpPr/>
        <p:nvPr/>
      </p:nvGrpSpPr>
      <p:grpSpPr>
        <a:xfrm>
          <a:off x="0" y="0"/>
          <a:ext cx="0" cy="0"/>
          <a:chOff x="0" y="0"/>
          <a:chExt cx="0" cy="0"/>
        </a:xfrm>
      </p:grpSpPr>
      <p:sp>
        <p:nvSpPr>
          <p:cNvPr id="3" name="Rectangle 16"/>
          <p:cNvSpPr>
            <a:spLocks noGrp="1" noChangeArrowheads="1"/>
          </p:cNvSpPr>
          <p:nvPr>
            <p:ph type="title"/>
          </p:nvPr>
        </p:nvSpPr>
        <p:spPr bwMode="gray">
          <a:xfrm>
            <a:off x="189023" y="-5542"/>
            <a:ext cx="8652933" cy="1041400"/>
          </a:xfrm>
          <a:prstGeom prst="rect">
            <a:avLst/>
          </a:prstGeom>
          <a:noFill/>
          <a:ln w="9525">
            <a:noFill/>
            <a:miter lim="800000"/>
            <a:headEnd/>
            <a:tailEnd/>
          </a:ln>
          <a:effectLst/>
        </p:spPr>
        <p:txBody>
          <a:bodyPr/>
          <a:lstStyle/>
          <a:p>
            <a:pPr lvl="0"/>
            <a:r>
              <a:rPr lang="en-US"/>
              <a:t>Click to edit Master title style</a:t>
            </a:r>
            <a:endParaRPr lang="en-US" dirty="0"/>
          </a:p>
        </p:txBody>
      </p:sp>
    </p:spTree>
    <p:extLst>
      <p:ext uri="{BB962C8B-B14F-4D97-AF65-F5344CB8AC3E}">
        <p14:creationId xmlns:p14="http://schemas.microsoft.com/office/powerpoint/2010/main" val="2351755514"/>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image" Target="../media/image2.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5.pn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image" Target="../media/image3.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4.pn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5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55">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56">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57">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58">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E59D002-96B7-432B-9D1C-567BD24FA39F}" type="datetimeFigureOut">
              <a:rPr lang="en-GB" smtClean="0"/>
              <a:t>14/02/2022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4668B3F-9857-4199-BB5E-103DE645DAA5}" type="slidenum">
              <a:rPr lang="en-GB" smtClean="0"/>
              <a:t>‹#›</a:t>
            </a:fld>
            <a:endParaRPr lang="en-GB"/>
          </a:p>
        </p:txBody>
      </p:sp>
    </p:spTree>
    <p:extLst>
      <p:ext uri="{BB962C8B-B14F-4D97-AF65-F5344CB8AC3E}">
        <p14:creationId xmlns:p14="http://schemas.microsoft.com/office/powerpoint/2010/main" val="3211577587"/>
      </p:ext>
    </p:extLst>
  </p:cSld>
  <p:clrMap bg1="dk1" tx1="lt1" bg2="dk2" tx2="lt2" accent1="accent1" accent2="accent2" accent3="accent3" accent4="accent4" accent5="accent5" accent6="accent6" hlink="hlink" folHlink="folHlink"/>
  <p:sldLayoutIdLst>
    <p:sldLayoutId id="2147483751" r:id="rId1"/>
    <p:sldLayoutId id="2147483776"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 id="2147483768" r:id="rId18"/>
    <p:sldLayoutId id="2147483777" r:id="rId19"/>
    <p:sldLayoutId id="2147483772" r:id="rId20"/>
    <p:sldLayoutId id="2147483773" r:id="rId21"/>
    <p:sldLayoutId id="2147483774" r:id="rId22"/>
    <p:sldLayoutId id="2147483775" r:id="rId23"/>
    <p:sldLayoutId id="2147483672" r:id="rId24"/>
    <p:sldLayoutId id="2147483710" r:id="rId25"/>
    <p:sldLayoutId id="2147483711" r:id="rId26"/>
    <p:sldLayoutId id="2147483714" r:id="rId27"/>
    <p:sldLayoutId id="2147483703" r:id="rId28"/>
    <p:sldLayoutId id="2147483715" r:id="rId29"/>
    <p:sldLayoutId id="2147483716" r:id="rId30"/>
    <p:sldLayoutId id="2147483674" r:id="rId31"/>
    <p:sldLayoutId id="2147483717" r:id="rId32"/>
    <p:sldLayoutId id="2147483718" r:id="rId33"/>
    <p:sldLayoutId id="2147483704" r:id="rId34"/>
    <p:sldLayoutId id="2147483719" r:id="rId35"/>
    <p:sldLayoutId id="2147483720" r:id="rId36"/>
    <p:sldLayoutId id="2147483675" r:id="rId37"/>
    <p:sldLayoutId id="2147483681" r:id="rId38"/>
    <p:sldLayoutId id="2147483687" r:id="rId39"/>
    <p:sldLayoutId id="2147483702" r:id="rId40"/>
    <p:sldLayoutId id="2147483688" r:id="rId41"/>
    <p:sldLayoutId id="2147483689" r:id="rId42"/>
    <p:sldLayoutId id="2147483690" r:id="rId43"/>
    <p:sldLayoutId id="2147483692" r:id="rId44"/>
    <p:sldLayoutId id="2147483691" r:id="rId45"/>
    <p:sldLayoutId id="2147483693" r:id="rId46"/>
    <p:sldLayoutId id="2147483709" r:id="rId47"/>
    <p:sldLayoutId id="2147483698" r:id="rId48"/>
    <p:sldLayoutId id="2147483700" r:id="rId49"/>
    <p:sldLayoutId id="2147483701" r:id="rId50"/>
    <p:sldLayoutId id="2147483706" r:id="rId51"/>
    <p:sldLayoutId id="2147483712" r:id="rId52"/>
    <p:sldLayoutId id="2147483727" r:id="rId53"/>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9FF0F52-9159-44B7-AAB2-E525C46C05F9}" type="datetimeFigureOut">
              <a:rPr lang="en-GB" smtClean="0"/>
              <a:t>14/02/2022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6729779-11E6-4649-9927-D975B19C7E8A}" type="slidenum">
              <a:rPr lang="en-GB" smtClean="0"/>
              <a:t>‹#›</a:t>
            </a:fld>
            <a:endParaRPr lang="en-GB"/>
          </a:p>
        </p:txBody>
      </p:sp>
    </p:spTree>
    <p:extLst>
      <p:ext uri="{BB962C8B-B14F-4D97-AF65-F5344CB8AC3E}">
        <p14:creationId xmlns:p14="http://schemas.microsoft.com/office/powerpoint/2010/main" val="2436942026"/>
      </p:ext>
    </p:extLst>
  </p:cSld>
  <p:clrMap bg1="dk1" tx1="lt1" bg2="dk2" tx2="lt2" accent1="accent1" accent2="accent2" accent3="accent3" accent4="accent4" accent5="accent5" accent6="accent6" hlink="hlink" folHlink="folHlink"/>
  <p:sldLayoutIdLst>
    <p:sldLayoutId id="2147483770" r:id="rId1"/>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hyperlink" Target="Design%20Book%20Supermow%20Blank%20Demonstrator.xlsx"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8.xml"/><Relationship Id="rId1" Type="http://schemas.openxmlformats.org/officeDocument/2006/relationships/slideLayout" Target="../slideLayouts/slideLayout18.xml"/><Relationship Id="rId5" Type="http://schemas.openxmlformats.org/officeDocument/2006/relationships/image" Target="../media/image16.wmf"/><Relationship Id="rId4" Type="http://schemas.openxmlformats.org/officeDocument/2006/relationships/image" Target="../media/image15.w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17.emf"/></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6.wmf"/><Relationship Id="rId4" Type="http://schemas.openxmlformats.org/officeDocument/2006/relationships/image" Target="../media/image15.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8.xml"/><Relationship Id="rId1" Type="http://schemas.openxmlformats.org/officeDocument/2006/relationships/vmlDrawing" Target="../drawings/vmlDrawing2.vml"/><Relationship Id="rId4" Type="http://schemas.openxmlformats.org/officeDocument/2006/relationships/image" Target="../media/image17.emf"/></Relationships>
</file>

<file path=ppt/slides/_rels/slide2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hyperlink" Target="Design%20Book%20Supermow%20Blank%20Demonstrator.xlsx" TargetMode="External"/><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1.xml"/><Relationship Id="rId1" Type="http://schemas.openxmlformats.org/officeDocument/2006/relationships/vmlDrawing" Target="../drawings/vmlDrawing3.vml"/><Relationship Id="rId5" Type="http://schemas.openxmlformats.org/officeDocument/2006/relationships/image" Target="../media/image28.emf"/><Relationship Id="rId4" Type="http://schemas.openxmlformats.org/officeDocument/2006/relationships/oleObject" Target="../embeddings/oleObject3.bin"/></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1.xml"/><Relationship Id="rId1" Type="http://schemas.openxmlformats.org/officeDocument/2006/relationships/vmlDrawing" Target="../drawings/vmlDrawing4.vml"/><Relationship Id="rId5" Type="http://schemas.openxmlformats.org/officeDocument/2006/relationships/image" Target="../media/image29.emf"/><Relationship Id="rId4" Type="http://schemas.openxmlformats.org/officeDocument/2006/relationships/oleObject" Target="../embeddings/oleObject4.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1.xml"/><Relationship Id="rId1" Type="http://schemas.openxmlformats.org/officeDocument/2006/relationships/vmlDrawing" Target="../drawings/vmlDrawing5.vml"/><Relationship Id="rId5" Type="http://schemas.openxmlformats.org/officeDocument/2006/relationships/image" Target="../media/image30.emf"/><Relationship Id="rId4" Type="http://schemas.openxmlformats.org/officeDocument/2006/relationships/oleObject" Target="../embeddings/oleObject5.bin"/></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9.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hyperlink" Target="Design%20Book%20Supermow%20Blank%20Demonstrator.xlsx" TargetMode="External"/><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hyperlink" Target="Design%20Book%20Supermow%20Blank%20Demonstrator.xlsx" TargetMode="External"/><Relationship Id="rId2" Type="http://schemas.openxmlformats.org/officeDocument/2006/relationships/image" Target="../media/image32.emf"/><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6.xml"/><Relationship Id="rId1" Type="http://schemas.openxmlformats.org/officeDocument/2006/relationships/slideLayout" Target="../slideLayouts/slideLayout54.xml"/></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emf"/><Relationship Id="rId1" Type="http://schemas.openxmlformats.org/officeDocument/2006/relationships/slideLayout" Target="../slideLayouts/slideLayout54.xml"/><Relationship Id="rId4" Type="http://schemas.openxmlformats.org/officeDocument/2006/relationships/image" Target="../media/image37.jpg"/></Relationships>
</file>

<file path=ppt/slides/_rels/slide4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customXml" Target="../ink/ink1.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52.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53.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emf"/><Relationship Id="rId1" Type="http://schemas.openxmlformats.org/officeDocument/2006/relationships/slideLayout" Target="../slideLayouts/slideLayout18.xml"/><Relationship Id="rId6" Type="http://schemas.openxmlformats.org/officeDocument/2006/relationships/image" Target="../media/image47.emf"/><Relationship Id="rId5" Type="http://schemas.openxmlformats.org/officeDocument/2006/relationships/image" Target="../media/image46.emf"/><Relationship Id="rId4" Type="http://schemas.openxmlformats.org/officeDocument/2006/relationships/image" Target="../media/image45.emf"/></Relationships>
</file>

<file path=ppt/slides/_rels/slide54.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18.xml"/><Relationship Id="rId1" Type="http://schemas.openxmlformats.org/officeDocument/2006/relationships/vmlDrawing" Target="../drawings/vmlDrawing6.vml"/><Relationship Id="rId4" Type="http://schemas.openxmlformats.org/officeDocument/2006/relationships/image" Target="../media/image51.emf"/></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chart" Target="../charts/chart1.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2.png"/><Relationship Id="rId7" Type="http://schemas.openxmlformats.org/officeDocument/2006/relationships/image" Target="../media/image55.jpe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Design%20Book%20Supermow%20Blank%20Demonstrator.xlsx" TargetMode="Externa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notesSlide" Target="../notesSlides/notesSlide30.xml"/><Relationship Id="rId1" Type="http://schemas.openxmlformats.org/officeDocument/2006/relationships/slideLayout" Target="../slideLayouts/slideLayout19.xml"/><Relationship Id="rId4" Type="http://schemas.openxmlformats.org/officeDocument/2006/relationships/image" Target="../media/image60.emf"/></Relationships>
</file>

<file path=ppt/slides/_rels/slide67.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8.xml"/><Relationship Id="rId1" Type="http://schemas.openxmlformats.org/officeDocument/2006/relationships/vmlDrawing" Target="../drawings/vmlDrawing7.vml"/><Relationship Id="rId4" Type="http://schemas.openxmlformats.org/officeDocument/2006/relationships/image" Target="../media/image62.emf"/></Relationships>
</file>

<file path=ppt/slides/_rels/slide7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9.jpeg"/></Relationships>
</file>

<file path=ppt/slides/_rels/slide71.xml.rels><?xml version="1.0" encoding="UTF-8" standalone="yes"?>
<Relationships xmlns="http://schemas.openxmlformats.org/package/2006/relationships"><Relationship Id="rId2" Type="http://schemas.openxmlformats.org/officeDocument/2006/relationships/image" Target="../media/image63.emf"/><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73.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65.emf"/></Relationships>
</file>

<file path=ppt/slides/_rels/slide7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8.xml"/><Relationship Id="rId1" Type="http://schemas.openxmlformats.org/officeDocument/2006/relationships/vmlDrawing" Target="../drawings/vmlDrawing8.vml"/><Relationship Id="rId4" Type="http://schemas.openxmlformats.org/officeDocument/2006/relationships/image" Target="../media/image62.emf"/></Relationships>
</file>

<file path=ppt/slides/_rels/slide75.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image" Target="../media/image68.tmp"/><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image" Target="../media/image69.tmp"/><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image" Target="../media/image70.emf"/><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image" Target="../media/image71.emf"/><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D79D3-F6CC-48BD-B339-5A6EF57770B7}"/>
              </a:ext>
            </a:extLst>
          </p:cNvPr>
          <p:cNvSpPr>
            <a:spLocks noGrp="1"/>
          </p:cNvSpPr>
          <p:nvPr>
            <p:ph type="ctrTitle"/>
          </p:nvPr>
        </p:nvSpPr>
        <p:spPr/>
        <p:txBody>
          <a:bodyPr/>
          <a:lstStyle/>
          <a:p>
            <a:r>
              <a:rPr lang="en-GB" dirty="0"/>
              <a:t>Creating our Solution</a:t>
            </a:r>
          </a:p>
        </p:txBody>
      </p:sp>
      <p:sp>
        <p:nvSpPr>
          <p:cNvPr id="3" name="Subtitle 2">
            <a:extLst>
              <a:ext uri="{FF2B5EF4-FFF2-40B4-BE49-F238E27FC236}">
                <a16:creationId xmlns:a16="http://schemas.microsoft.com/office/drawing/2014/main" id="{5A9CBBC7-E75F-44BB-B936-3777D1BFA06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082949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ChangeArrowheads="1"/>
          </p:cNvSpPr>
          <p:nvPr/>
        </p:nvSpPr>
        <p:spPr bwMode="auto">
          <a:xfrm>
            <a:off x="2127259" y="530242"/>
            <a:ext cx="5834063" cy="169277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square" lIns="0" tIns="0" rIns="0" bIns="0">
            <a:spAutoFit/>
          </a:bodyPr>
          <a:lstStyle/>
          <a:p>
            <a:pPr algn="ctr">
              <a:spcBef>
                <a:spcPct val="50000"/>
              </a:spcBef>
            </a:pPr>
            <a:r>
              <a:rPr lang="en-GB" sz="4400" b="1" dirty="0"/>
              <a:t>WHAT NEXT ??</a:t>
            </a:r>
          </a:p>
          <a:p>
            <a:pPr algn="ctr">
              <a:spcBef>
                <a:spcPct val="50000"/>
              </a:spcBef>
            </a:pPr>
            <a:r>
              <a:rPr lang="en-GB" sz="4400" b="1" dirty="0"/>
              <a:t>… Design !</a:t>
            </a:r>
            <a:endParaRPr lang="en-US" sz="4400" b="1" dirty="0"/>
          </a:p>
        </p:txBody>
      </p:sp>
      <p:pic>
        <p:nvPicPr>
          <p:cNvPr id="93187" name="Picture 3" descr="j02854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9397" y="2217738"/>
            <a:ext cx="3201987" cy="3649662"/>
          </a:xfrm>
          <a:prstGeom prst="rect">
            <a:avLst/>
          </a:prstGeom>
          <a:noFill/>
          <a:extLst>
            <a:ext uri="{909E8E84-426E-40dd-AFC4-6F175D3DCCD1}">
              <a14:hiddenFill xmlns="" xmlns:a14="http://schemas.microsoft.com/office/drawing/2010/main">
                <a:solidFill>
                  <a:srgbClr val="FFFFFF"/>
                </a:solidFill>
              </a14:hiddenFill>
            </a:ext>
          </a:extLst>
        </p:spPr>
      </p:pic>
      <p:sp>
        <p:nvSpPr>
          <p:cNvPr id="93188" name="AutoShape 4"/>
          <p:cNvSpPr>
            <a:spLocks noChangeArrowheads="1"/>
          </p:cNvSpPr>
          <p:nvPr/>
        </p:nvSpPr>
        <p:spPr bwMode="auto">
          <a:xfrm>
            <a:off x="7175506" y="839792"/>
            <a:ext cx="3473444" cy="2493958"/>
          </a:xfrm>
          <a:prstGeom prst="cloudCallout">
            <a:avLst>
              <a:gd name="adj1" fmla="val -54875"/>
              <a:gd name="adj2" fmla="val 57255"/>
            </a:avLst>
          </a:prstGeom>
          <a:noFill/>
          <a:ln w="9525">
            <a:solidFill>
              <a:schemeClr val="tx1"/>
            </a:solidFill>
            <a:round/>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lIns="0" tIns="0" rIns="0" bIns="0"/>
          <a:lstStyle/>
          <a:p>
            <a:pPr algn="ctr"/>
            <a:r>
              <a:rPr lang="en-GB" sz="2400" dirty="0">
                <a:solidFill>
                  <a:schemeClr val="tx1">
                    <a:lumMod val="95000"/>
                  </a:schemeClr>
                </a:solidFill>
              </a:rPr>
              <a:t>Can we get on with designing stuff now PLEASE??!!</a:t>
            </a:r>
            <a:endParaRPr lang="en-US" sz="2400" dirty="0">
              <a:solidFill>
                <a:schemeClr val="tx1">
                  <a:lumMod val="95000"/>
                </a:schemeClr>
              </a:solidFill>
            </a:endParaRPr>
          </a:p>
        </p:txBody>
      </p:sp>
    </p:spTree>
    <p:extLst>
      <p:ext uri="{BB962C8B-B14F-4D97-AF65-F5344CB8AC3E}">
        <p14:creationId xmlns:p14="http://schemas.microsoft.com/office/powerpoint/2010/main" val="208691751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3"/>
          <p:cNvSpPr>
            <a:spLocks noChangeArrowheads="1"/>
          </p:cNvSpPr>
          <p:nvPr/>
        </p:nvSpPr>
        <p:spPr bwMode="auto">
          <a:xfrm>
            <a:off x="1524000" y="31702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endParaRPr lang="en-GB" sz="1800" dirty="0"/>
          </a:p>
        </p:txBody>
      </p:sp>
      <p:sp>
        <p:nvSpPr>
          <p:cNvPr id="3" name="Title 2"/>
          <p:cNvSpPr>
            <a:spLocks noGrp="1"/>
          </p:cNvSpPr>
          <p:nvPr>
            <p:ph type="ctrTitle"/>
          </p:nvPr>
        </p:nvSpPr>
        <p:spPr>
          <a:xfrm>
            <a:off x="85725" y="644228"/>
            <a:ext cx="11363325" cy="3329581"/>
          </a:xfrm>
        </p:spPr>
        <p:txBody>
          <a:bodyPr/>
          <a:lstStyle/>
          <a:p>
            <a:r>
              <a:rPr lang="en-GB" sz="4800" b="1" dirty="0">
                <a:solidFill>
                  <a:schemeClr val="tx1">
                    <a:lumMod val="95000"/>
                  </a:schemeClr>
                </a:solidFill>
              </a:rPr>
              <a:t>Creating Candidate Concept Solution </a:t>
            </a:r>
            <a:br>
              <a:rPr lang="en-GB" b="1" dirty="0">
                <a:solidFill>
                  <a:schemeClr val="bg1"/>
                </a:solidFill>
              </a:rPr>
            </a:br>
            <a:endParaRPr lang="en-GB" dirty="0">
              <a:solidFill>
                <a:schemeClr val="bg1"/>
              </a:solidFill>
            </a:endParaRPr>
          </a:p>
        </p:txBody>
      </p:sp>
      <p:sp>
        <p:nvSpPr>
          <p:cNvPr id="2" name="Text Placeholder 1">
            <a:extLst>
              <a:ext uri="{FF2B5EF4-FFF2-40B4-BE49-F238E27FC236}">
                <a16:creationId xmlns:a16="http://schemas.microsoft.com/office/drawing/2014/main" id="{2F5DD8C5-ACBA-AD4E-BF79-E4B3AAC0E6A3}"/>
              </a:ext>
            </a:extLst>
          </p:cNvPr>
          <p:cNvSpPr>
            <a:spLocks noGrp="1"/>
          </p:cNvSpPr>
          <p:nvPr>
            <p:ph type="subTitle" idx="1"/>
          </p:nvPr>
        </p:nvSpPr>
        <p:spPr>
          <a:xfrm>
            <a:off x="3117105" y="5638399"/>
            <a:ext cx="8893920" cy="861420"/>
          </a:xfrm>
        </p:spPr>
        <p:txBody>
          <a:bodyPr>
            <a:normAutofit fontScale="92500" lnSpcReduction="10000"/>
          </a:bodyPr>
          <a:lstStyle/>
          <a:p>
            <a:pPr marL="0" indent="0">
              <a:buNone/>
            </a:pPr>
            <a:r>
              <a:rPr lang="en-GB" sz="1400" b="1" dirty="0">
                <a:solidFill>
                  <a:schemeClr val="tx1">
                    <a:lumMod val="95000"/>
                  </a:schemeClr>
                </a:solidFill>
                <a:latin typeface="Arial" charset="0"/>
                <a:cs typeface="Arial" charset="0"/>
              </a:rPr>
              <a:t>No Great Thing is Created Suddenly </a:t>
            </a:r>
          </a:p>
          <a:p>
            <a:pPr marL="0" indent="0">
              <a:buNone/>
            </a:pPr>
            <a:endParaRPr lang="en-GB" sz="1400" b="1" dirty="0">
              <a:solidFill>
                <a:schemeClr val="tx1">
                  <a:lumMod val="95000"/>
                </a:schemeClr>
              </a:solidFill>
              <a:latin typeface="Arial" charset="0"/>
              <a:cs typeface="Arial" charset="0"/>
            </a:endParaRPr>
          </a:p>
          <a:p>
            <a:pPr marL="0" indent="0" algn="r">
              <a:buNone/>
            </a:pPr>
            <a:r>
              <a:rPr lang="en-GB" sz="1200" b="1" dirty="0">
                <a:solidFill>
                  <a:schemeClr val="tx1">
                    <a:lumMod val="95000"/>
                  </a:schemeClr>
                </a:solidFill>
                <a:latin typeface="Arial" charset="0"/>
                <a:cs typeface="Arial" charset="0"/>
              </a:rPr>
              <a:t>Epictetus AD 55-135 </a:t>
            </a:r>
            <a:endParaRPr lang="en-US" dirty="0">
              <a:solidFill>
                <a:schemeClr val="tx1">
                  <a:lumMod val="95000"/>
                </a:schemeClr>
              </a:solidFill>
            </a:endParaRPr>
          </a:p>
        </p:txBody>
      </p:sp>
    </p:spTree>
    <p:extLst>
      <p:ext uri="{BB962C8B-B14F-4D97-AF65-F5344CB8AC3E}">
        <p14:creationId xmlns:p14="http://schemas.microsoft.com/office/powerpoint/2010/main" val="1679880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2445084" y="1837006"/>
            <a:ext cx="6406832" cy="4032738"/>
          </a:xfrm>
          <a:prstGeom prst="rect">
            <a:avLst/>
          </a:prstGeom>
          <a:solidFill>
            <a:schemeClr val="accent6">
              <a:lumMod val="20000"/>
              <a:lumOff val="80000"/>
            </a:schemeClr>
          </a:solidFill>
          <a:ln w="9525">
            <a:solidFill>
              <a:schemeClr val="tx1"/>
            </a:solidFill>
            <a:miter lim="800000"/>
            <a:headEnd/>
            <a:tailEnd/>
          </a:ln>
          <a:scene3d>
            <a:camera prst="orthographicFront"/>
            <a:lightRig rig="threePt" dir="t"/>
          </a:scene3d>
          <a:sp3d>
            <a:bevelT/>
          </a:sp3d>
        </p:spPr>
        <p:txBody>
          <a:bodyPr wrap="none" lIns="84253" tIns="42126" rIns="84253" bIns="42126" anchor="ctr"/>
          <a:lstStyle/>
          <a:p>
            <a:pPr>
              <a:defRPr/>
            </a:pPr>
            <a:endParaRPr lang="en-US" sz="1662" dirty="0">
              <a:solidFill>
                <a:srgbClr val="000000"/>
              </a:solidFill>
              <a:latin typeface="Arial" charset="0"/>
            </a:endParaRPr>
          </a:p>
        </p:txBody>
      </p:sp>
      <p:sp>
        <p:nvSpPr>
          <p:cNvPr id="22566" name="Text Box 15"/>
          <p:cNvSpPr txBox="1">
            <a:spLocks noChangeArrowheads="1"/>
          </p:cNvSpPr>
          <p:nvPr/>
        </p:nvSpPr>
        <p:spPr bwMode="auto">
          <a:xfrm>
            <a:off x="2605894" y="660282"/>
            <a:ext cx="1459924" cy="681585"/>
          </a:xfrm>
          <a:prstGeom prst="rect">
            <a:avLst/>
          </a:prstGeom>
          <a:noFill/>
          <a:ln w="9525">
            <a:noFill/>
            <a:miter lim="800000"/>
            <a:headEnd/>
            <a:tailEnd/>
          </a:ln>
        </p:spPr>
        <p:txBody>
          <a:bodyPr wrap="square" lIns="84253" tIns="42126" rIns="84253" bIns="42126">
            <a:spAutoFit/>
          </a:bodyPr>
          <a:lstStyle/>
          <a:p>
            <a:pPr eaLnBrk="0" hangingPunct="0"/>
            <a:r>
              <a:rPr lang="en-GB" sz="1292" b="1" u="sng" dirty="0"/>
              <a:t>Customer</a:t>
            </a:r>
          </a:p>
          <a:p>
            <a:pPr eaLnBrk="0" hangingPunct="0"/>
            <a:r>
              <a:rPr lang="en-GB" sz="1292" b="1" u="sng" dirty="0"/>
              <a:t>Needs and Expectations</a:t>
            </a:r>
          </a:p>
        </p:txBody>
      </p:sp>
      <p:sp>
        <p:nvSpPr>
          <p:cNvPr id="29" name="Flowchart: Document 28"/>
          <p:cNvSpPr/>
          <p:nvPr/>
        </p:nvSpPr>
        <p:spPr bwMode="auto">
          <a:xfrm>
            <a:off x="7011925" y="2620876"/>
            <a:ext cx="1224297" cy="1625629"/>
          </a:xfrm>
          <a:prstGeom prst="flowChartDocumen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t"/>
          <a:lstStyle/>
          <a:p>
            <a:pPr>
              <a:defRPr/>
            </a:pPr>
            <a:r>
              <a:rPr lang="en-GB" sz="1200" dirty="0">
                <a:solidFill>
                  <a:srgbClr val="000000"/>
                </a:solidFill>
              </a:rPr>
              <a:t>User </a:t>
            </a:r>
          </a:p>
          <a:p>
            <a:pPr>
              <a:defRPr/>
            </a:pPr>
            <a:r>
              <a:rPr lang="en-GB" sz="1200" dirty="0">
                <a:solidFill>
                  <a:srgbClr val="000000"/>
                </a:solidFill>
              </a:rPr>
              <a:t>Requirements</a:t>
            </a:r>
          </a:p>
        </p:txBody>
      </p:sp>
      <p:sp>
        <p:nvSpPr>
          <p:cNvPr id="32" name="Flowchart: Document 31"/>
          <p:cNvSpPr/>
          <p:nvPr/>
        </p:nvSpPr>
        <p:spPr bwMode="auto">
          <a:xfrm>
            <a:off x="9203302" y="5490511"/>
            <a:ext cx="1349619" cy="929054"/>
          </a:xfrm>
          <a:prstGeom prst="flowChartDocumen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defRPr/>
            </a:pPr>
            <a:r>
              <a:rPr lang="en-GB" sz="1292" dirty="0">
                <a:solidFill>
                  <a:srgbClr val="000000"/>
                </a:solidFill>
              </a:rPr>
              <a:t>Subsystem</a:t>
            </a:r>
          </a:p>
          <a:p>
            <a:pPr>
              <a:defRPr/>
            </a:pPr>
            <a:r>
              <a:rPr lang="en-GB" sz="1292" dirty="0">
                <a:solidFill>
                  <a:srgbClr val="000000"/>
                </a:solidFill>
              </a:rPr>
              <a:t>Requirements</a:t>
            </a:r>
          </a:p>
        </p:txBody>
      </p:sp>
      <p:cxnSp>
        <p:nvCxnSpPr>
          <p:cNvPr id="35" name="Straight Arrow Connector 34"/>
          <p:cNvCxnSpPr/>
          <p:nvPr/>
        </p:nvCxnSpPr>
        <p:spPr bwMode="invGray">
          <a:xfrm>
            <a:off x="8639519" y="4049740"/>
            <a:ext cx="1428760" cy="1466"/>
          </a:xfrm>
          <a:prstGeom prst="straightConnector1">
            <a:avLst/>
          </a:prstGeom>
          <a:ln w="76200">
            <a:solidFill>
              <a:srgbClr val="000090"/>
            </a:solidFill>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3" name="Flowchart: Document 32"/>
          <p:cNvSpPr/>
          <p:nvPr/>
        </p:nvSpPr>
        <p:spPr bwMode="auto">
          <a:xfrm>
            <a:off x="8925662" y="2963008"/>
            <a:ext cx="1409700" cy="961292"/>
          </a:xfrm>
          <a:prstGeom prst="flowChartDocumen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defRPr/>
            </a:pPr>
            <a:r>
              <a:rPr lang="en-GB" sz="1292" dirty="0">
                <a:solidFill>
                  <a:srgbClr val="000000"/>
                </a:solidFill>
              </a:rPr>
              <a:t>Build and Check Requirements</a:t>
            </a:r>
          </a:p>
        </p:txBody>
      </p:sp>
      <p:sp>
        <p:nvSpPr>
          <p:cNvPr id="22579" name="TextBox 46"/>
          <p:cNvSpPr txBox="1">
            <a:spLocks noChangeArrowheads="1"/>
          </p:cNvSpPr>
          <p:nvPr/>
        </p:nvSpPr>
        <p:spPr bwMode="gray">
          <a:xfrm>
            <a:off x="6781803" y="1940177"/>
            <a:ext cx="1928646" cy="369127"/>
          </a:xfrm>
          <a:prstGeom prst="rect">
            <a:avLst/>
          </a:prstGeom>
          <a:noFill/>
          <a:ln w="9525">
            <a:noFill/>
            <a:miter lim="800000"/>
            <a:headEnd/>
            <a:tailEnd/>
          </a:ln>
        </p:spPr>
        <p:txBody>
          <a:bodyPr wrap="square" lIns="84253" tIns="42126" rIns="84253" bIns="42126">
            <a:spAutoFit/>
          </a:bodyPr>
          <a:lstStyle/>
          <a:p>
            <a:r>
              <a:rPr lang="en-GB" sz="1846" b="1" dirty="0">
                <a:solidFill>
                  <a:schemeClr val="bg1"/>
                </a:solidFill>
              </a:rPr>
              <a:t>Design System</a:t>
            </a:r>
          </a:p>
        </p:txBody>
      </p:sp>
      <p:sp>
        <p:nvSpPr>
          <p:cNvPr id="22580" name="Title 33"/>
          <p:cNvSpPr>
            <a:spLocks noGrp="1"/>
          </p:cNvSpPr>
          <p:nvPr>
            <p:ph type="title"/>
          </p:nvPr>
        </p:nvSpPr>
        <p:spPr>
          <a:xfrm>
            <a:off x="201069" y="139972"/>
            <a:ext cx="9002233" cy="663539"/>
          </a:xfrm>
        </p:spPr>
        <p:txBody>
          <a:bodyPr/>
          <a:lstStyle/>
          <a:p>
            <a:r>
              <a:rPr lang="en-GB" sz="2400" dirty="0"/>
              <a:t>Where are we? BAE Systems’ Design System Process (RFCD)</a:t>
            </a:r>
          </a:p>
        </p:txBody>
      </p:sp>
      <p:sp>
        <p:nvSpPr>
          <p:cNvPr id="40" name="Line 3"/>
          <p:cNvSpPr>
            <a:spLocks noChangeShapeType="1"/>
          </p:cNvSpPr>
          <p:nvPr/>
        </p:nvSpPr>
        <p:spPr bwMode="gray">
          <a:xfrm>
            <a:off x="2347167" y="1115083"/>
            <a:ext cx="517455" cy="709053"/>
          </a:xfrm>
          <a:prstGeom prst="line">
            <a:avLst/>
          </a:prstGeom>
          <a:noFill/>
          <a:ln w="76200">
            <a:solidFill>
              <a:srgbClr val="000090"/>
            </a:solidFill>
            <a:round/>
            <a:headEnd/>
            <a:tailEnd type="triangle" w="med" len="med"/>
          </a:ln>
          <a:scene3d>
            <a:camera prst="orthographicFront"/>
            <a:lightRig rig="threePt" dir="t"/>
          </a:scene3d>
          <a:sp3d>
            <a:bevelT/>
          </a:sp3d>
        </p:spPr>
        <p:txBody>
          <a:bodyPr wrap="none" lIns="84253" tIns="42126" rIns="84253" bIns="42126" anchor="ctr"/>
          <a:lstStyle/>
          <a:p>
            <a:pPr algn="ctr">
              <a:defRPr/>
            </a:pPr>
            <a:endParaRPr lang="en-GB" sz="1108" dirty="0">
              <a:solidFill>
                <a:srgbClr val="000000"/>
              </a:solidFill>
            </a:endParaRPr>
          </a:p>
        </p:txBody>
      </p:sp>
      <p:sp>
        <p:nvSpPr>
          <p:cNvPr id="41" name="Line 4"/>
          <p:cNvSpPr>
            <a:spLocks noChangeShapeType="1"/>
          </p:cNvSpPr>
          <p:nvPr/>
        </p:nvSpPr>
        <p:spPr bwMode="gray">
          <a:xfrm>
            <a:off x="7886365" y="4948581"/>
            <a:ext cx="1219547" cy="1316289"/>
          </a:xfrm>
          <a:prstGeom prst="line">
            <a:avLst/>
          </a:prstGeom>
          <a:noFill/>
          <a:ln w="76200">
            <a:solidFill>
              <a:srgbClr val="000090"/>
            </a:solidFill>
            <a:round/>
            <a:headEnd/>
            <a:tailEnd type="triangle" w="med" len="med"/>
          </a:ln>
          <a:scene3d>
            <a:camera prst="orthographicFront"/>
            <a:lightRig rig="threePt" dir="t"/>
          </a:scene3d>
          <a:sp3d>
            <a:bevelT/>
          </a:sp3d>
        </p:spPr>
        <p:txBody>
          <a:bodyPr wrap="none" lIns="84253" tIns="42126" rIns="84253" bIns="42126" anchor="ctr"/>
          <a:lstStyle/>
          <a:p>
            <a:pPr algn="ctr">
              <a:defRPr/>
            </a:pPr>
            <a:endParaRPr lang="en-GB" sz="1108" dirty="0">
              <a:solidFill>
                <a:srgbClr val="000000"/>
              </a:solidFill>
            </a:endParaRPr>
          </a:p>
        </p:txBody>
      </p:sp>
      <p:sp>
        <p:nvSpPr>
          <p:cNvPr id="23" name="Flowchart: Document 28">
            <a:extLst>
              <a:ext uri="{FF2B5EF4-FFF2-40B4-BE49-F238E27FC236}">
                <a16:creationId xmlns:a16="http://schemas.microsoft.com/office/drawing/2014/main" id="{E3214D6F-80FD-884F-A69A-42815FDF7B5A}"/>
              </a:ext>
            </a:extLst>
          </p:cNvPr>
          <p:cNvSpPr/>
          <p:nvPr/>
        </p:nvSpPr>
        <p:spPr bwMode="auto">
          <a:xfrm>
            <a:off x="7102244" y="3052067"/>
            <a:ext cx="1349620" cy="1597269"/>
          </a:xfrm>
          <a:prstGeom prst="flowChartDocumen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t"/>
          <a:lstStyle/>
          <a:p>
            <a:pPr>
              <a:defRPr/>
            </a:pPr>
            <a:r>
              <a:rPr lang="en-GB" sz="1200" dirty="0">
                <a:solidFill>
                  <a:srgbClr val="000000"/>
                </a:solidFill>
              </a:rPr>
              <a:t>System Requirements</a:t>
            </a:r>
          </a:p>
        </p:txBody>
      </p:sp>
      <p:sp>
        <p:nvSpPr>
          <p:cNvPr id="30" name="Flowchart: Document 29"/>
          <p:cNvSpPr/>
          <p:nvPr/>
        </p:nvSpPr>
        <p:spPr bwMode="auto">
          <a:xfrm>
            <a:off x="7175990" y="3471531"/>
            <a:ext cx="1346688" cy="1597269"/>
          </a:xfrm>
          <a:prstGeom prst="flowChartDocumen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lgn="ctr">
              <a:defRPr/>
            </a:pPr>
            <a:r>
              <a:rPr lang="en-GB" sz="1662" dirty="0">
                <a:solidFill>
                  <a:srgbClr val="000000"/>
                </a:solidFill>
              </a:rPr>
              <a:t>System</a:t>
            </a:r>
          </a:p>
          <a:p>
            <a:pPr algn="ctr">
              <a:defRPr/>
            </a:pPr>
            <a:r>
              <a:rPr lang="en-GB" sz="1662" dirty="0">
                <a:solidFill>
                  <a:srgbClr val="000000"/>
                </a:solidFill>
              </a:rPr>
              <a:t>Design</a:t>
            </a:r>
          </a:p>
          <a:p>
            <a:pPr algn="ctr">
              <a:defRPr/>
            </a:pPr>
            <a:r>
              <a:rPr lang="en-GB" sz="1662" dirty="0">
                <a:solidFill>
                  <a:srgbClr val="000000"/>
                </a:solidFill>
              </a:rPr>
              <a:t>Definition</a:t>
            </a:r>
          </a:p>
        </p:txBody>
      </p:sp>
      <p:pic>
        <p:nvPicPr>
          <p:cNvPr id="3" name="Picture 2">
            <a:extLst>
              <a:ext uri="{FF2B5EF4-FFF2-40B4-BE49-F238E27FC236}">
                <a16:creationId xmlns:a16="http://schemas.microsoft.com/office/drawing/2014/main" id="{14E6C059-8223-AC4F-B8D6-1B5CB1061145}"/>
              </a:ext>
            </a:extLst>
          </p:cNvPr>
          <p:cNvPicPr>
            <a:picLocks noChangeAspect="1"/>
          </p:cNvPicPr>
          <p:nvPr/>
        </p:nvPicPr>
        <p:blipFill>
          <a:blip r:embed="rId3"/>
          <a:stretch>
            <a:fillRect/>
          </a:stretch>
        </p:blipFill>
        <p:spPr>
          <a:xfrm>
            <a:off x="2441987" y="1894568"/>
            <a:ext cx="4737100" cy="3810000"/>
          </a:xfrm>
          <a:prstGeom prst="rect">
            <a:avLst/>
          </a:prstGeom>
        </p:spPr>
      </p:pic>
    </p:spTree>
    <p:extLst>
      <p:ext uri="{BB962C8B-B14F-4D97-AF65-F5344CB8AC3E}">
        <p14:creationId xmlns:p14="http://schemas.microsoft.com/office/powerpoint/2010/main" val="2343008754"/>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2513"/>
            <a:ext cx="13838202" cy="1168110"/>
          </a:xfrm>
        </p:spPr>
        <p:txBody>
          <a:bodyPr/>
          <a:lstStyle/>
          <a:p>
            <a:r>
              <a:rPr lang="en-US" sz="2800" dirty="0"/>
              <a:t>Creating Candidate Solution Concept (C)</a:t>
            </a:r>
          </a:p>
        </p:txBody>
      </p:sp>
      <p:sp>
        <p:nvSpPr>
          <p:cNvPr id="3" name="Slide Number Placeholder 2"/>
          <p:cNvSpPr>
            <a:spLocks noGrp="1"/>
          </p:cNvSpPr>
          <p:nvPr>
            <p:ph type="sldNum" sz="quarter" idx="4294967295"/>
          </p:nvPr>
        </p:nvSpPr>
        <p:spPr>
          <a:xfrm>
            <a:off x="115923" y="6504790"/>
            <a:ext cx="536165" cy="301756"/>
          </a:xfrm>
        </p:spPr>
        <p:txBody>
          <a:bodyPr/>
          <a:lstStyle/>
          <a:p>
            <a:fld id="{1C9AE723-F85C-2640-9190-641236277428}" type="slidenum">
              <a:rPr lang="en-US" smtClean="0"/>
              <a:pPr/>
              <a:t>5</a:t>
            </a:fld>
            <a:endParaRPr lang="en-US" dirty="0"/>
          </a:p>
        </p:txBody>
      </p:sp>
      <p:sp>
        <p:nvSpPr>
          <p:cNvPr id="4" name="Text Box 2"/>
          <p:cNvSpPr txBox="1">
            <a:spLocks noChangeArrowheads="1"/>
          </p:cNvSpPr>
          <p:nvPr/>
        </p:nvSpPr>
        <p:spPr bwMode="auto">
          <a:xfrm>
            <a:off x="1631533" y="1294858"/>
            <a:ext cx="4355818" cy="170108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tIns="10800" bIns="10800">
            <a:noAutofit/>
          </a:bodyPr>
          <a:lstStyle>
            <a:lvl1pPr marL="190500" indent="-1905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just" eaLnBrk="1" hangingPunct="1"/>
            <a:r>
              <a:rPr lang="en-GB" sz="1400" b="1" dirty="0">
                <a:solidFill>
                  <a:schemeClr val="bg1"/>
                </a:solidFill>
              </a:rPr>
              <a:t>Principles</a:t>
            </a:r>
          </a:p>
          <a:p>
            <a:pPr marL="0" indent="0"/>
            <a:r>
              <a:rPr lang="en-GB" sz="1100" dirty="0">
                <a:solidFill>
                  <a:schemeClr val="bg1"/>
                </a:solidFill>
              </a:rPr>
              <a:t>The Principles of the Perform Creating Candidate Solution Concepts process are:</a:t>
            </a:r>
          </a:p>
          <a:p>
            <a:pPr marL="228600" lvl="0" indent="-228600">
              <a:buFont typeface="+mj-lt"/>
              <a:buAutoNum type="alphaUcPeriod"/>
            </a:pPr>
            <a:r>
              <a:rPr lang="en-GB" sz="1100" dirty="0">
                <a:solidFill>
                  <a:schemeClr val="bg1"/>
                </a:solidFill>
              </a:rPr>
              <a:t>A number of viable candidate solution concepts should be considered.</a:t>
            </a:r>
          </a:p>
          <a:p>
            <a:pPr marL="228600" lvl="0" indent="-228600">
              <a:buFont typeface="+mj-lt"/>
              <a:buAutoNum type="alphaUcPeriod"/>
            </a:pPr>
            <a:r>
              <a:rPr lang="en-GB" sz="1100" dirty="0">
                <a:solidFill>
                  <a:schemeClr val="bg1"/>
                </a:solidFill>
              </a:rPr>
              <a:t>The chosen solution concept should be identified from the candidates by employing an appropriate analytical approach.</a:t>
            </a:r>
          </a:p>
          <a:p>
            <a:pPr marL="228600" lvl="0" indent="-228600">
              <a:buFont typeface="+mj-lt"/>
              <a:buAutoNum type="alphaUcPeriod"/>
            </a:pPr>
            <a:r>
              <a:rPr lang="en-GB" sz="1100" dirty="0">
                <a:solidFill>
                  <a:schemeClr val="bg1"/>
                </a:solidFill>
              </a:rPr>
              <a:t>The selected solution concept should be agreed with all interested parties.</a:t>
            </a:r>
          </a:p>
        </p:txBody>
      </p:sp>
      <p:sp>
        <p:nvSpPr>
          <p:cNvPr id="5" name="Text Box 3"/>
          <p:cNvSpPr txBox="1">
            <a:spLocks noChangeArrowheads="1"/>
          </p:cNvSpPr>
          <p:nvPr/>
        </p:nvSpPr>
        <p:spPr bwMode="auto">
          <a:xfrm>
            <a:off x="1611887" y="3096469"/>
            <a:ext cx="4363147" cy="2569934"/>
          </a:xfrm>
          <a:prstGeom prst="rect">
            <a:avLst/>
          </a:prstGeom>
          <a:solidFill>
            <a:srgbClr val="CC99FF"/>
          </a:solidFill>
          <a:ln w="9525">
            <a:solidFill>
              <a:schemeClr val="tx1"/>
            </a:solidFill>
            <a:miter lim="800000"/>
            <a:headEnd/>
            <a:tailEnd/>
          </a:ln>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00" b="1" dirty="0">
                <a:solidFill>
                  <a:schemeClr val="bg1"/>
                </a:solidFill>
              </a:rPr>
              <a:t>Objective</a:t>
            </a:r>
          </a:p>
          <a:p>
            <a:r>
              <a:rPr lang="en-GB" sz="1100" dirty="0">
                <a:solidFill>
                  <a:schemeClr val="bg1"/>
                </a:solidFill>
              </a:rPr>
              <a:t>The identification, assessment and selection of solution concepts is an integral part of the Engineering Lifecycle and the Creating Candidate Solution Concepts process should be used:</a:t>
            </a:r>
          </a:p>
          <a:p>
            <a:pPr marL="228600" lvl="0" indent="-228600">
              <a:buFont typeface="+mj-lt"/>
              <a:buAutoNum type="arabicPeriod"/>
            </a:pPr>
            <a:r>
              <a:rPr lang="en-GB" sz="1100" dirty="0">
                <a:solidFill>
                  <a:schemeClr val="bg1"/>
                </a:solidFill>
              </a:rPr>
              <a:t>To ensure the widest practicable range of solution options is created in response to a requirement.</a:t>
            </a:r>
          </a:p>
          <a:p>
            <a:pPr marL="228600" lvl="0" indent="-228600">
              <a:buFont typeface="+mj-lt"/>
              <a:buAutoNum type="arabicPeriod"/>
            </a:pPr>
            <a:r>
              <a:rPr lang="en-GB" sz="1100" dirty="0">
                <a:solidFill>
                  <a:schemeClr val="bg1"/>
                </a:solidFill>
              </a:rPr>
              <a:t>To support the progressive down-select of options to the point where full engineering resources can be confidently invested to detailing the selected solution.</a:t>
            </a:r>
          </a:p>
          <a:p>
            <a:pPr marL="228600" lvl="0" indent="-228600">
              <a:buFont typeface="+mj-lt"/>
              <a:buAutoNum type="arabicPeriod"/>
            </a:pPr>
            <a:r>
              <a:rPr lang="en-GB" sz="1100" dirty="0">
                <a:solidFill>
                  <a:schemeClr val="bg1"/>
                </a:solidFill>
              </a:rPr>
              <a:t>To ensure that the selection process for design options adequately considers the full range of design drivers, both from a Customer and Enterprise viewpoint.</a:t>
            </a:r>
          </a:p>
          <a:p>
            <a:pPr marL="228600" lvl="0" indent="-228600">
              <a:buFont typeface="+mj-lt"/>
              <a:buAutoNum type="arabicPeriod"/>
            </a:pPr>
            <a:r>
              <a:rPr lang="en-GB" sz="1100" dirty="0">
                <a:solidFill>
                  <a:schemeClr val="bg1"/>
                </a:solidFill>
              </a:rPr>
              <a:t>To ensure the Enterprise retains full traceability of selection and de-selection rationale for future reference.</a:t>
            </a:r>
          </a:p>
        </p:txBody>
      </p:sp>
      <p:sp>
        <p:nvSpPr>
          <p:cNvPr id="6" name="Text Box 45"/>
          <p:cNvSpPr txBox="1">
            <a:spLocks noChangeArrowheads="1"/>
          </p:cNvSpPr>
          <p:nvPr/>
        </p:nvSpPr>
        <p:spPr bwMode="auto">
          <a:xfrm>
            <a:off x="1617330" y="5724019"/>
            <a:ext cx="4333026" cy="646331"/>
          </a:xfrm>
          <a:prstGeom prst="rect">
            <a:avLst/>
          </a:prstGeom>
          <a:solidFill>
            <a:srgbClr val="99CCFF"/>
          </a:solidFill>
          <a:ln w="9525">
            <a:solidFill>
              <a:schemeClr val="tx1"/>
            </a:solidFill>
            <a:miter lim="800000"/>
            <a:headEnd/>
            <a:tailEnd/>
          </a:ln>
        </p:spPr>
        <p:txBody>
          <a:bodyPr wrap="square">
            <a:spAutoFit/>
          </a:bodyPr>
          <a:lstStyle>
            <a:lvl1pPr defTabSz="762000" eaLnBrk="0" hangingPunct="0">
              <a:defRPr sz="2400">
                <a:solidFill>
                  <a:schemeClr val="tx1"/>
                </a:solidFill>
                <a:latin typeface="Arial" charset="0"/>
                <a:ea typeface="ＭＳ Ｐゴシック" charset="0"/>
                <a:cs typeface="ＭＳ Ｐゴシック" charset="0"/>
              </a:defRPr>
            </a:lvl1pPr>
            <a:lvl2pPr marL="742950" indent="-285750" defTabSz="762000" eaLnBrk="0" hangingPunct="0">
              <a:defRPr sz="2400">
                <a:solidFill>
                  <a:schemeClr val="tx1"/>
                </a:solidFill>
                <a:latin typeface="Arial" charset="0"/>
                <a:ea typeface="ＭＳ Ｐゴシック" charset="0"/>
              </a:defRPr>
            </a:lvl2pPr>
            <a:lvl3pPr marL="1143000" indent="-228600" defTabSz="762000" eaLnBrk="0" hangingPunct="0">
              <a:defRPr sz="2400">
                <a:solidFill>
                  <a:schemeClr val="tx1"/>
                </a:solidFill>
                <a:latin typeface="Arial" charset="0"/>
                <a:ea typeface="ＭＳ Ｐゴシック" charset="0"/>
              </a:defRPr>
            </a:lvl3pPr>
            <a:lvl4pPr marL="1600200" indent="-228600" defTabSz="762000" eaLnBrk="0" hangingPunct="0">
              <a:defRPr sz="2400">
                <a:solidFill>
                  <a:schemeClr val="tx1"/>
                </a:solidFill>
                <a:latin typeface="Arial" charset="0"/>
                <a:ea typeface="ＭＳ Ｐゴシック" charset="0"/>
              </a:defRPr>
            </a:lvl4pPr>
            <a:lvl5pPr marL="2057400" indent="-228600" defTabSz="762000" eaLnBrk="0" hangingPunct="0">
              <a:defRPr sz="2400">
                <a:solidFill>
                  <a:schemeClr val="tx1"/>
                </a:solidFill>
                <a:latin typeface="Arial" charset="0"/>
                <a:ea typeface="ＭＳ Ｐゴシック" charset="0"/>
              </a:defRPr>
            </a:lvl5pPr>
            <a:lvl6pPr marL="2514600" indent="-228600" defTabSz="7620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7620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7620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762000" eaLnBrk="0" fontAlgn="base" hangingPunct="0">
              <a:spcBef>
                <a:spcPct val="0"/>
              </a:spcBef>
              <a:spcAft>
                <a:spcPct val="0"/>
              </a:spcAft>
              <a:defRPr sz="2400">
                <a:solidFill>
                  <a:schemeClr val="tx1"/>
                </a:solidFill>
                <a:latin typeface="Arial" charset="0"/>
                <a:ea typeface="ＭＳ Ｐゴシック" charset="0"/>
              </a:defRPr>
            </a:lvl9pPr>
          </a:lstStyle>
          <a:p>
            <a:r>
              <a:rPr lang="en-GB" sz="1400" b="1" dirty="0">
                <a:solidFill>
                  <a:schemeClr val="bg1"/>
                </a:solidFill>
              </a:rPr>
              <a:t>Verification</a:t>
            </a:r>
            <a:endParaRPr lang="en-GB" sz="1400" dirty="0">
              <a:solidFill>
                <a:schemeClr val="bg1"/>
              </a:solidFill>
            </a:endParaRPr>
          </a:p>
          <a:p>
            <a:r>
              <a:rPr lang="en-GB" sz="1100" dirty="0">
                <a:solidFill>
                  <a:schemeClr val="bg1"/>
                </a:solidFill>
              </a:rPr>
              <a:t>The performance of this process should be verified with Design Review and quality audits.</a:t>
            </a:r>
          </a:p>
        </p:txBody>
      </p:sp>
      <p:sp>
        <p:nvSpPr>
          <p:cNvPr id="7" name="TextBox 6"/>
          <p:cNvSpPr txBox="1"/>
          <p:nvPr/>
        </p:nvSpPr>
        <p:spPr>
          <a:xfrm>
            <a:off x="1811471" y="6433088"/>
            <a:ext cx="2006529" cy="276999"/>
          </a:xfrm>
          <a:prstGeom prst="rect">
            <a:avLst/>
          </a:prstGeom>
          <a:noFill/>
        </p:spPr>
        <p:txBody>
          <a:bodyPr wrap="square" rtlCol="0">
            <a:spAutoFit/>
          </a:bodyPr>
          <a:lstStyle/>
          <a:p>
            <a:r>
              <a:rPr lang="en-US" sz="1200" dirty="0"/>
              <a:t>Extracted from LM0502-03</a:t>
            </a:r>
          </a:p>
        </p:txBody>
      </p:sp>
      <p:pic>
        <p:nvPicPr>
          <p:cNvPr id="8" name="Picture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1638" y="1306878"/>
            <a:ext cx="4286722" cy="4906937"/>
          </a:xfrm>
          <a:prstGeom prst="rect">
            <a:avLst/>
          </a:prstGeom>
          <a:noFill/>
          <a:ln>
            <a:noFill/>
          </a:ln>
        </p:spPr>
      </p:pic>
    </p:spTree>
    <p:extLst>
      <p:ext uri="{BB962C8B-B14F-4D97-AF65-F5344CB8AC3E}">
        <p14:creationId xmlns:p14="http://schemas.microsoft.com/office/powerpoint/2010/main" val="1924158064"/>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164D2-3354-9943-B770-75222D33FD8F}"/>
              </a:ext>
            </a:extLst>
          </p:cNvPr>
          <p:cNvSpPr>
            <a:spLocks noGrp="1"/>
          </p:cNvSpPr>
          <p:nvPr>
            <p:ph type="title"/>
          </p:nvPr>
        </p:nvSpPr>
        <p:spPr>
          <a:xfrm>
            <a:off x="1665767" y="613611"/>
            <a:ext cx="6489700" cy="422247"/>
          </a:xfrm>
        </p:spPr>
        <p:txBody>
          <a:bodyPr/>
          <a:lstStyle/>
          <a:p>
            <a:r>
              <a:rPr lang="en-US" dirty="0"/>
              <a:t>A Systems Approach to Design</a:t>
            </a:r>
          </a:p>
        </p:txBody>
      </p:sp>
      <p:sp>
        <p:nvSpPr>
          <p:cNvPr id="4" name="Text Box 3">
            <a:extLst>
              <a:ext uri="{FF2B5EF4-FFF2-40B4-BE49-F238E27FC236}">
                <a16:creationId xmlns:a16="http://schemas.microsoft.com/office/drawing/2014/main" id="{E2C497E1-E82A-1F42-BE85-A2A1FF41940B}"/>
              </a:ext>
            </a:extLst>
          </p:cNvPr>
          <p:cNvSpPr txBox="1">
            <a:spLocks noChangeArrowheads="1"/>
          </p:cNvSpPr>
          <p:nvPr/>
        </p:nvSpPr>
        <p:spPr bwMode="auto">
          <a:xfrm>
            <a:off x="1885476" y="2479780"/>
            <a:ext cx="7651928" cy="3570208"/>
          </a:xfrm>
          <a:prstGeom prst="rect">
            <a:avLst/>
          </a:prstGeom>
          <a:solidFill>
            <a:srgbClr val="CC99FF"/>
          </a:solidFill>
          <a:ln w="9525">
            <a:solidFill>
              <a:schemeClr val="tx1"/>
            </a:solidFill>
            <a:miter lim="800000"/>
            <a:headEnd/>
            <a:tailEnd/>
          </a:ln>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800" b="1" dirty="0">
                <a:solidFill>
                  <a:schemeClr val="bg1"/>
                </a:solidFill>
              </a:rPr>
              <a:t>Objective</a:t>
            </a:r>
          </a:p>
          <a:p>
            <a:r>
              <a:rPr lang="en-GB" sz="1400" dirty="0">
                <a:solidFill>
                  <a:schemeClr val="bg1"/>
                </a:solidFill>
              </a:rPr>
              <a:t>The identification, assessment and selection of solution concepts is an integral part of the Engineering Lifecycle and the Creating Candidate Solution Concepts process should be used:</a:t>
            </a:r>
          </a:p>
          <a:p>
            <a:pPr marL="228600" lvl="0" indent="-228600">
              <a:buFont typeface="+mj-lt"/>
              <a:buAutoNum type="arabicPeriod"/>
            </a:pPr>
            <a:r>
              <a:rPr lang="en-GB" sz="1800" b="1" dirty="0">
                <a:solidFill>
                  <a:schemeClr val="bg1"/>
                </a:solidFill>
              </a:rPr>
              <a:t>To ensure the widest practicable range of solution options is created in response to a requirement.</a:t>
            </a:r>
          </a:p>
          <a:p>
            <a:pPr marL="228600" lvl="0" indent="-228600">
              <a:buFont typeface="+mj-lt"/>
              <a:buAutoNum type="arabicPeriod"/>
            </a:pPr>
            <a:r>
              <a:rPr lang="en-GB" sz="1800" b="1" dirty="0">
                <a:solidFill>
                  <a:schemeClr val="bg1"/>
                </a:solidFill>
              </a:rPr>
              <a:t>To support the progressive down-select of options to the point where full engineering resources can be confidently invested to detailing the selected solution.</a:t>
            </a:r>
          </a:p>
          <a:p>
            <a:pPr marL="228600" lvl="0" indent="-228600">
              <a:buFont typeface="+mj-lt"/>
              <a:buAutoNum type="arabicPeriod"/>
            </a:pPr>
            <a:r>
              <a:rPr lang="en-GB" sz="1800" b="1" dirty="0">
                <a:solidFill>
                  <a:schemeClr val="bg1"/>
                </a:solidFill>
              </a:rPr>
              <a:t>To ensure that the selection process for design options adequately considers the full range of design drivers, both from a Customer and Enterprise viewpoint.</a:t>
            </a:r>
          </a:p>
          <a:p>
            <a:pPr marL="228600" lvl="0" indent="-228600">
              <a:buFont typeface="+mj-lt"/>
              <a:buAutoNum type="arabicPeriod"/>
            </a:pPr>
            <a:r>
              <a:rPr lang="en-GB" sz="1800" b="1" dirty="0">
                <a:solidFill>
                  <a:schemeClr val="bg1"/>
                </a:solidFill>
              </a:rPr>
              <a:t>To ensure the Enterprise retains full traceability of selection and de-selection rationale for future reference.</a:t>
            </a:r>
          </a:p>
        </p:txBody>
      </p:sp>
    </p:spTree>
    <p:extLst>
      <p:ext uri="{BB962C8B-B14F-4D97-AF65-F5344CB8AC3E}">
        <p14:creationId xmlns:p14="http://schemas.microsoft.com/office/powerpoint/2010/main" val="4238022455"/>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AutoShape 2"/>
          <p:cNvSpPr>
            <a:spLocks noChangeArrowheads="1"/>
          </p:cNvSpPr>
          <p:nvPr/>
        </p:nvSpPr>
        <p:spPr bwMode="auto">
          <a:xfrm>
            <a:off x="9268361" y="2545809"/>
            <a:ext cx="1091527"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sz="1800" dirty="0"/>
          </a:p>
        </p:txBody>
      </p:sp>
      <p:sp>
        <p:nvSpPr>
          <p:cNvPr id="8194" name="AutoShape 3"/>
          <p:cNvSpPr>
            <a:spLocks noChangeArrowheads="1"/>
          </p:cNvSpPr>
          <p:nvPr/>
        </p:nvSpPr>
        <p:spPr bwMode="auto">
          <a:xfrm>
            <a:off x="1563686" y="2568034"/>
            <a:ext cx="1572373"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sz="1800" dirty="0"/>
          </a:p>
        </p:txBody>
      </p:sp>
      <p:grpSp>
        <p:nvGrpSpPr>
          <p:cNvPr id="2" name="Group 4"/>
          <p:cNvGrpSpPr>
            <a:grpSpLocks/>
          </p:cNvGrpSpPr>
          <p:nvPr/>
        </p:nvGrpSpPr>
        <p:grpSpPr bwMode="auto">
          <a:xfrm rot="5400000">
            <a:off x="2459648" y="1778890"/>
            <a:ext cx="4343400" cy="2645020"/>
            <a:chOff x="384" y="1008"/>
            <a:chExt cx="4656" cy="2928"/>
          </a:xfrm>
          <a:solidFill>
            <a:srgbClr val="FFFF00"/>
          </a:solidFill>
        </p:grpSpPr>
        <p:sp>
          <p:nvSpPr>
            <p:cNvPr id="22566" name="Freeform 5"/>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sp>
          <p:nvSpPr>
            <p:cNvPr id="22567" name="Line 6"/>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nvGrpSpPr>
            <p:cNvPr id="3" name="Group 7"/>
            <p:cNvGrpSpPr>
              <a:grpSpLocks/>
            </p:cNvGrpSpPr>
            <p:nvPr/>
          </p:nvGrpSpPr>
          <p:grpSpPr bwMode="auto">
            <a:xfrm>
              <a:off x="384" y="1008"/>
              <a:ext cx="4656" cy="2592"/>
              <a:chOff x="384" y="1008"/>
              <a:chExt cx="4656" cy="2592"/>
            </a:xfrm>
            <a:grpFill/>
          </p:grpSpPr>
          <p:sp>
            <p:nvSpPr>
              <p:cNvPr id="22571" name="Oval 8"/>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sz="1800" dirty="0">
                  <a:ea typeface="+mn-ea"/>
                  <a:cs typeface="+mn-cs"/>
                </a:endParaRPr>
              </a:p>
            </p:txBody>
          </p:sp>
          <p:sp>
            <p:nvSpPr>
              <p:cNvPr id="22572" name="Line 9"/>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22569" name="Line 10"/>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sp>
          <p:nvSpPr>
            <p:cNvPr id="22570" name="Line 11"/>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22533" name="AutoShape 12"/>
          <p:cNvSpPr>
            <a:spLocks noChangeArrowheads="1"/>
          </p:cNvSpPr>
          <p:nvPr/>
        </p:nvSpPr>
        <p:spPr bwMode="auto">
          <a:xfrm>
            <a:off x="3210658" y="2834700"/>
            <a:ext cx="609600" cy="533400"/>
          </a:xfrm>
          <a:prstGeom prst="rightArrow">
            <a:avLst>
              <a:gd name="adj1" fmla="val 50000"/>
              <a:gd name="adj2" fmla="val 28574"/>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8199" name="Text Box 13"/>
          <p:cNvSpPr txBox="1">
            <a:spLocks noChangeArrowheads="1"/>
          </p:cNvSpPr>
          <p:nvPr/>
        </p:nvSpPr>
        <p:spPr bwMode="auto">
          <a:xfrm>
            <a:off x="1562292" y="2526491"/>
            <a:ext cx="1552929" cy="1138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System</a:t>
            </a:r>
          </a:p>
          <a:p>
            <a:pPr algn="ctr"/>
            <a:r>
              <a:rPr lang="en-GB" sz="1600" b="1" dirty="0"/>
              <a:t>Requirements</a:t>
            </a:r>
          </a:p>
          <a:p>
            <a:pPr algn="ctr"/>
            <a:r>
              <a:rPr lang="en-GB" sz="1200" b="1" dirty="0"/>
              <a:t>Functions</a:t>
            </a:r>
          </a:p>
          <a:p>
            <a:pPr algn="ctr"/>
            <a:r>
              <a:rPr lang="en-GB" sz="1200" b="1" dirty="0"/>
              <a:t>and</a:t>
            </a:r>
            <a:r>
              <a:rPr lang="en-GB" sz="1200" b="1" dirty="0">
                <a:solidFill>
                  <a:srgbClr val="6699FF"/>
                </a:solidFill>
              </a:rPr>
              <a:t> </a:t>
            </a:r>
            <a:r>
              <a:rPr lang="en-GB" sz="1200" b="1" dirty="0"/>
              <a:t>Performance</a:t>
            </a:r>
          </a:p>
          <a:p>
            <a:pPr algn="ctr"/>
            <a:r>
              <a:rPr lang="en-GB" sz="1200" b="1" dirty="0"/>
              <a:t>Measures</a:t>
            </a:r>
          </a:p>
        </p:txBody>
      </p:sp>
      <p:sp>
        <p:nvSpPr>
          <p:cNvPr id="22535" name="AutoShape 14"/>
          <p:cNvSpPr>
            <a:spLocks noChangeArrowheads="1"/>
          </p:cNvSpPr>
          <p:nvPr/>
        </p:nvSpPr>
        <p:spPr bwMode="auto">
          <a:xfrm>
            <a:off x="4125063" y="283470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22536" name="AutoShape 15"/>
          <p:cNvSpPr>
            <a:spLocks noChangeArrowheads="1"/>
          </p:cNvSpPr>
          <p:nvPr/>
        </p:nvSpPr>
        <p:spPr bwMode="auto">
          <a:xfrm rot="19775736">
            <a:off x="4028361" y="2026663"/>
            <a:ext cx="1016977" cy="533400"/>
          </a:xfrm>
          <a:prstGeom prst="rightArrow">
            <a:avLst>
              <a:gd name="adj1" fmla="val 50000"/>
              <a:gd name="adj2" fmla="val 4766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22537" name="AutoShape 16"/>
          <p:cNvSpPr>
            <a:spLocks noChangeArrowheads="1"/>
          </p:cNvSpPr>
          <p:nvPr/>
        </p:nvSpPr>
        <p:spPr bwMode="auto">
          <a:xfrm rot="1744134" flipV="1">
            <a:off x="4015173" y="37284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grpSp>
        <p:nvGrpSpPr>
          <p:cNvPr id="4" name="Group 17"/>
          <p:cNvGrpSpPr>
            <a:grpSpLocks/>
          </p:cNvGrpSpPr>
          <p:nvPr/>
        </p:nvGrpSpPr>
        <p:grpSpPr bwMode="auto">
          <a:xfrm rot="16200000" flipH="1">
            <a:off x="5231572" y="1731388"/>
            <a:ext cx="4340225" cy="2743200"/>
            <a:chOff x="384" y="1008"/>
            <a:chExt cx="4656" cy="2928"/>
          </a:xfrm>
          <a:solidFill>
            <a:srgbClr val="FFFF00"/>
          </a:solidFill>
        </p:grpSpPr>
        <p:sp>
          <p:nvSpPr>
            <p:cNvPr id="13348" name="Freeform 18"/>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sz="1800" dirty="0">
                <a:ea typeface="+mn-ea"/>
                <a:cs typeface="+mn-cs"/>
              </a:endParaRPr>
            </a:p>
          </p:txBody>
        </p:sp>
        <p:sp>
          <p:nvSpPr>
            <p:cNvPr id="13349" name="Line 19"/>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nvGrpSpPr>
            <p:cNvPr id="5" name="Group 20"/>
            <p:cNvGrpSpPr>
              <a:grpSpLocks/>
            </p:cNvGrpSpPr>
            <p:nvPr/>
          </p:nvGrpSpPr>
          <p:grpSpPr bwMode="auto">
            <a:xfrm>
              <a:off x="384" y="1008"/>
              <a:ext cx="4656" cy="2592"/>
              <a:chOff x="384" y="1008"/>
              <a:chExt cx="4656" cy="2592"/>
            </a:xfrm>
            <a:grpFill/>
          </p:grpSpPr>
          <p:sp>
            <p:nvSpPr>
              <p:cNvPr id="13353" name="Oval 21"/>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sz="1800" dirty="0">
                  <a:ea typeface="+mn-ea"/>
                  <a:cs typeface="+mn-cs"/>
                </a:endParaRPr>
              </a:p>
            </p:txBody>
          </p:sp>
          <p:sp>
            <p:nvSpPr>
              <p:cNvPr id="13354" name="Line 22"/>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13351" name="Line 23"/>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sp>
          <p:nvSpPr>
            <p:cNvPr id="13352" name="Line 24"/>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8210" name="Rectangle 26"/>
          <p:cNvSpPr>
            <a:spLocks noGrp="1" noChangeArrowheads="1"/>
          </p:cNvSpPr>
          <p:nvPr>
            <p:ph type="title"/>
          </p:nvPr>
        </p:nvSpPr>
        <p:spPr>
          <a:xfrm>
            <a:off x="1650503" y="343625"/>
            <a:ext cx="8840187" cy="481805"/>
          </a:xfrm>
        </p:spPr>
        <p:txBody>
          <a:bodyPr/>
          <a:lstStyle/>
          <a:p>
            <a:pPr defTabSz="762000" eaLnBrk="1" hangingPunct="1"/>
            <a:r>
              <a:rPr lang="en-GB" sz="2800" dirty="0">
                <a:latin typeface="Arial" charset="0"/>
              </a:rPr>
              <a:t>A Holistic Approach to Arriving at the </a:t>
            </a:r>
            <a:r>
              <a:rPr lang="ja-JP" altLang="en-GB" sz="2800">
                <a:latin typeface="Arial" charset="0"/>
              </a:rPr>
              <a:t>“</a:t>
            </a:r>
            <a:r>
              <a:rPr lang="en-GB" altLang="ja-JP" sz="2800" dirty="0">
                <a:latin typeface="Arial" charset="0"/>
              </a:rPr>
              <a:t>best</a:t>
            </a:r>
            <a:r>
              <a:rPr lang="ja-JP" altLang="en-GB" sz="2800">
                <a:latin typeface="Arial" charset="0"/>
              </a:rPr>
              <a:t>”</a:t>
            </a:r>
            <a:r>
              <a:rPr lang="en-GB" altLang="ja-JP" sz="2800" dirty="0">
                <a:latin typeface="Arial" charset="0"/>
              </a:rPr>
              <a:t> Solution</a:t>
            </a:r>
            <a:endParaRPr lang="en-GB" sz="2800" dirty="0">
              <a:latin typeface="Arial" charset="0"/>
            </a:endParaRPr>
          </a:p>
        </p:txBody>
      </p:sp>
      <p:sp>
        <p:nvSpPr>
          <p:cNvPr id="16397" name="Text Box 27"/>
          <p:cNvSpPr txBox="1">
            <a:spLocks noChangeArrowheads="1"/>
          </p:cNvSpPr>
          <p:nvPr/>
        </p:nvSpPr>
        <p:spPr bwMode="auto">
          <a:xfrm>
            <a:off x="2037582" y="1303557"/>
            <a:ext cx="2298132" cy="369332"/>
          </a:xfrm>
          <a:prstGeom prst="rect">
            <a:avLst/>
          </a:prstGeom>
          <a:solidFill>
            <a:schemeClr val="accent6">
              <a:lumMod val="40000"/>
              <a:lumOff val="60000"/>
            </a:schemeClr>
          </a:solidFill>
          <a:ln w="12700">
            <a:noFill/>
            <a:miter lim="800000"/>
            <a:headEnd/>
            <a:tailEnd/>
          </a:ln>
        </p:spPr>
        <p:txBody>
          <a:bodyPr wrap="square" anchor="ctr">
            <a:spAutoFit/>
          </a:bodyPr>
          <a:lstStyle/>
          <a:p>
            <a:pPr algn="ctr" eaLnBrk="0" hangingPunct="0">
              <a:defRPr/>
            </a:pPr>
            <a:r>
              <a:rPr lang="en-GB" sz="1800" dirty="0">
                <a:solidFill>
                  <a:schemeClr val="bg1"/>
                </a:solidFill>
                <a:ea typeface="+mn-ea"/>
                <a:cs typeface="+mn-cs"/>
              </a:rPr>
              <a:t>Divergent Thinking</a:t>
            </a:r>
          </a:p>
        </p:txBody>
      </p:sp>
      <p:sp>
        <p:nvSpPr>
          <p:cNvPr id="16398" name="Text Box 28"/>
          <p:cNvSpPr txBox="1">
            <a:spLocks noChangeArrowheads="1"/>
          </p:cNvSpPr>
          <p:nvPr/>
        </p:nvSpPr>
        <p:spPr bwMode="auto">
          <a:xfrm>
            <a:off x="7404790" y="1326038"/>
            <a:ext cx="2653610" cy="369332"/>
          </a:xfrm>
          <a:prstGeom prst="rect">
            <a:avLst/>
          </a:prstGeom>
          <a:solidFill>
            <a:schemeClr val="accent6">
              <a:lumMod val="40000"/>
              <a:lumOff val="60000"/>
            </a:schemeClr>
          </a:solidFill>
          <a:ln w="12700">
            <a:noFill/>
            <a:miter lim="800000"/>
            <a:headEnd/>
            <a:tailEnd/>
          </a:ln>
        </p:spPr>
        <p:txBody>
          <a:bodyPr wrap="square" anchor="ctr">
            <a:spAutoFit/>
          </a:bodyPr>
          <a:lstStyle/>
          <a:p>
            <a:pPr algn="ctr" eaLnBrk="0" hangingPunct="0">
              <a:defRPr/>
            </a:pPr>
            <a:r>
              <a:rPr lang="en-GB" sz="1800" dirty="0">
                <a:solidFill>
                  <a:schemeClr val="bg1"/>
                </a:solidFill>
                <a:ea typeface="+mn-ea"/>
                <a:cs typeface="+mn-cs"/>
              </a:rPr>
              <a:t>Convergent Thinking</a:t>
            </a:r>
          </a:p>
        </p:txBody>
      </p:sp>
      <p:sp>
        <p:nvSpPr>
          <p:cNvPr id="8213" name="Text Box 29"/>
          <p:cNvSpPr txBox="1">
            <a:spLocks noChangeArrowheads="1"/>
          </p:cNvSpPr>
          <p:nvPr/>
        </p:nvSpPr>
        <p:spPr bwMode="auto">
          <a:xfrm>
            <a:off x="5320701" y="1001172"/>
            <a:ext cx="492593" cy="41549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p:txBody>
      </p:sp>
      <p:sp>
        <p:nvSpPr>
          <p:cNvPr id="8214" name="Text Box 30"/>
          <p:cNvSpPr txBox="1">
            <a:spLocks noChangeArrowheads="1"/>
          </p:cNvSpPr>
          <p:nvPr/>
        </p:nvSpPr>
        <p:spPr bwMode="auto">
          <a:xfrm>
            <a:off x="6098825" y="1007522"/>
            <a:ext cx="492593" cy="41549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p:txBody>
      </p:sp>
      <p:sp>
        <p:nvSpPr>
          <p:cNvPr id="8215" name="Line 31"/>
          <p:cNvSpPr>
            <a:spLocks noChangeShapeType="1"/>
          </p:cNvSpPr>
          <p:nvPr/>
        </p:nvSpPr>
        <p:spPr bwMode="auto">
          <a:xfrm flipV="1">
            <a:off x="6182462" y="4987384"/>
            <a:ext cx="389792"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16" name="Line 32"/>
          <p:cNvSpPr>
            <a:spLocks noChangeShapeType="1"/>
          </p:cNvSpPr>
          <p:nvPr/>
        </p:nvSpPr>
        <p:spPr bwMode="auto">
          <a:xfrm flipV="1">
            <a:off x="6178062" y="4622259"/>
            <a:ext cx="391258"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17" name="Line 33"/>
          <p:cNvSpPr>
            <a:spLocks noChangeShapeType="1"/>
          </p:cNvSpPr>
          <p:nvPr/>
        </p:nvSpPr>
        <p:spPr bwMode="auto">
          <a:xfrm flipV="1">
            <a:off x="6178062" y="4422234"/>
            <a:ext cx="391258"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18" name="Line 34"/>
          <p:cNvSpPr>
            <a:spLocks noChangeShapeType="1"/>
          </p:cNvSpPr>
          <p:nvPr/>
        </p:nvSpPr>
        <p:spPr bwMode="auto">
          <a:xfrm flipV="1">
            <a:off x="6159013" y="1698084"/>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19" name="Line 35"/>
          <p:cNvSpPr>
            <a:spLocks noChangeShapeType="1"/>
          </p:cNvSpPr>
          <p:nvPr/>
        </p:nvSpPr>
        <p:spPr bwMode="auto">
          <a:xfrm flipV="1">
            <a:off x="6194182" y="1142459"/>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0" name="Line 36"/>
          <p:cNvSpPr>
            <a:spLocks noChangeShapeType="1"/>
          </p:cNvSpPr>
          <p:nvPr/>
        </p:nvSpPr>
        <p:spPr bwMode="auto">
          <a:xfrm flipV="1">
            <a:off x="6178062" y="2231483"/>
            <a:ext cx="391258"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1" name="Line 37"/>
          <p:cNvSpPr>
            <a:spLocks noChangeShapeType="1"/>
          </p:cNvSpPr>
          <p:nvPr/>
        </p:nvSpPr>
        <p:spPr bwMode="auto">
          <a:xfrm flipV="1">
            <a:off x="6166339" y="2047306"/>
            <a:ext cx="389792"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2" name="Line 38"/>
          <p:cNvSpPr>
            <a:spLocks noChangeShapeType="1"/>
          </p:cNvSpPr>
          <p:nvPr/>
        </p:nvSpPr>
        <p:spPr bwMode="auto">
          <a:xfrm flipV="1">
            <a:off x="6197113" y="2802984"/>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3" name="Line 39"/>
          <p:cNvSpPr>
            <a:spLocks noChangeShapeType="1"/>
          </p:cNvSpPr>
          <p:nvPr/>
        </p:nvSpPr>
        <p:spPr bwMode="auto">
          <a:xfrm flipV="1">
            <a:off x="6194182" y="2599784"/>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4" name="Line 40"/>
          <p:cNvSpPr>
            <a:spLocks noChangeShapeType="1"/>
          </p:cNvSpPr>
          <p:nvPr/>
        </p:nvSpPr>
        <p:spPr bwMode="auto">
          <a:xfrm flipV="1">
            <a:off x="6159013" y="3879285"/>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5" name="Line 41"/>
          <p:cNvSpPr>
            <a:spLocks noChangeShapeType="1"/>
          </p:cNvSpPr>
          <p:nvPr/>
        </p:nvSpPr>
        <p:spPr bwMode="auto">
          <a:xfrm flipV="1">
            <a:off x="6194182" y="3514154"/>
            <a:ext cx="391257" cy="9525"/>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wrap="none" anchor="ctr"/>
          <a:lstStyle/>
          <a:p>
            <a:endParaRPr lang="en-US" sz="1800" dirty="0"/>
          </a:p>
        </p:txBody>
      </p:sp>
      <p:sp>
        <p:nvSpPr>
          <p:cNvPr id="8226" name="Text Box 42"/>
          <p:cNvSpPr txBox="1">
            <a:spLocks noChangeArrowheads="1"/>
          </p:cNvSpPr>
          <p:nvPr/>
        </p:nvSpPr>
        <p:spPr bwMode="auto">
          <a:xfrm>
            <a:off x="7520312" y="2639471"/>
            <a:ext cx="800219"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solidFill>
                  <a:schemeClr val="bg1"/>
                </a:solidFill>
              </a:rPr>
              <a:t>Concept</a:t>
            </a:r>
          </a:p>
          <a:p>
            <a:pPr algn="ctr"/>
            <a:r>
              <a:rPr lang="en-GB" sz="1200" b="1" dirty="0">
                <a:solidFill>
                  <a:schemeClr val="bg1"/>
                </a:solidFill>
              </a:rPr>
              <a:t>Concept</a:t>
            </a:r>
          </a:p>
          <a:p>
            <a:pPr algn="ctr"/>
            <a:r>
              <a:rPr lang="en-GB" sz="1200" b="1" dirty="0">
                <a:solidFill>
                  <a:schemeClr val="bg1"/>
                </a:solidFill>
              </a:rPr>
              <a:t>Concept</a:t>
            </a:r>
          </a:p>
          <a:p>
            <a:pPr algn="ctr"/>
            <a:r>
              <a:rPr lang="en-GB" sz="1200" b="1" dirty="0">
                <a:solidFill>
                  <a:schemeClr val="bg1"/>
                </a:solidFill>
              </a:rPr>
              <a:t>Concept</a:t>
            </a:r>
          </a:p>
          <a:p>
            <a:pPr algn="ctr"/>
            <a:r>
              <a:rPr lang="en-GB" sz="1200" b="1" dirty="0">
                <a:solidFill>
                  <a:schemeClr val="bg1"/>
                </a:solidFill>
              </a:rPr>
              <a:t>Concept</a:t>
            </a:r>
          </a:p>
        </p:txBody>
      </p:sp>
      <p:sp>
        <p:nvSpPr>
          <p:cNvPr id="13340" name="AutoShape 43"/>
          <p:cNvSpPr>
            <a:spLocks noChangeArrowheads="1"/>
          </p:cNvSpPr>
          <p:nvPr/>
        </p:nvSpPr>
        <p:spPr bwMode="auto">
          <a:xfrm rot="1744134" flipV="1">
            <a:off x="6641142" y="17726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13341" name="AutoShape 44"/>
          <p:cNvSpPr>
            <a:spLocks noChangeArrowheads="1"/>
          </p:cNvSpPr>
          <p:nvPr/>
        </p:nvSpPr>
        <p:spPr bwMode="auto">
          <a:xfrm rot="19775736">
            <a:off x="6645538" y="3985638"/>
            <a:ext cx="1015511" cy="533400"/>
          </a:xfrm>
          <a:prstGeom prst="rightArrow">
            <a:avLst>
              <a:gd name="adj1" fmla="val 50000"/>
              <a:gd name="adj2" fmla="val 47600"/>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13342" name="AutoShape 45"/>
          <p:cNvSpPr>
            <a:spLocks noChangeArrowheads="1"/>
          </p:cNvSpPr>
          <p:nvPr/>
        </p:nvSpPr>
        <p:spPr bwMode="auto">
          <a:xfrm>
            <a:off x="6626475" y="284105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8236" name="Text Box 46"/>
          <p:cNvSpPr txBox="1">
            <a:spLocks noChangeArrowheads="1"/>
          </p:cNvSpPr>
          <p:nvPr/>
        </p:nvSpPr>
        <p:spPr bwMode="auto">
          <a:xfrm>
            <a:off x="9206653" y="2786274"/>
            <a:ext cx="1256173" cy="5847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Solution</a:t>
            </a:r>
          </a:p>
          <a:p>
            <a:pPr algn="ctr"/>
            <a:r>
              <a:rPr lang="en-GB" sz="1600" b="1" dirty="0"/>
              <a:t>Concept(s)</a:t>
            </a:r>
          </a:p>
        </p:txBody>
      </p:sp>
      <p:sp>
        <p:nvSpPr>
          <p:cNvPr id="13344" name="AutoShape 47"/>
          <p:cNvSpPr>
            <a:spLocks noChangeArrowheads="1"/>
          </p:cNvSpPr>
          <p:nvPr/>
        </p:nvSpPr>
        <p:spPr bwMode="auto">
          <a:xfrm>
            <a:off x="8338039" y="286645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52" name="Rounded Rectangular Callout 51"/>
          <p:cNvSpPr/>
          <p:nvPr/>
        </p:nvSpPr>
        <p:spPr>
          <a:xfrm>
            <a:off x="1905005" y="4771450"/>
            <a:ext cx="2938097" cy="1519238"/>
          </a:xfrm>
          <a:prstGeom prst="wedgeRoundRectCallout">
            <a:avLst>
              <a:gd name="adj1" fmla="val 36859"/>
              <a:gd name="adj2" fmla="val -104360"/>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GENERATION</a:t>
            </a:r>
          </a:p>
          <a:p>
            <a:pPr algn="ctr">
              <a:defRPr/>
            </a:pPr>
            <a:r>
              <a:rPr lang="en-GB" sz="1400" dirty="0">
                <a:solidFill>
                  <a:schemeClr val="bg1"/>
                </a:solidFill>
              </a:rPr>
              <a:t>Use functionality as a means of handling complexity yet simultaneously ensuring whole system coverage to generate all possible functional solutions</a:t>
            </a:r>
          </a:p>
        </p:txBody>
      </p:sp>
      <p:sp>
        <p:nvSpPr>
          <p:cNvPr id="53" name="Rounded Rectangular Callout 52"/>
          <p:cNvSpPr/>
          <p:nvPr/>
        </p:nvSpPr>
        <p:spPr>
          <a:xfrm>
            <a:off x="6106049" y="4908508"/>
            <a:ext cx="2437146" cy="1739900"/>
          </a:xfrm>
          <a:prstGeom prst="wedgeRoundRectCallout">
            <a:avLst>
              <a:gd name="adj1" fmla="val 19982"/>
              <a:gd name="adj2" fmla="val -125368"/>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INTEGRATION</a:t>
            </a:r>
          </a:p>
          <a:p>
            <a:pPr algn="ctr">
              <a:defRPr/>
            </a:pPr>
            <a:r>
              <a:rPr lang="en-GB" sz="1400" dirty="0">
                <a:solidFill>
                  <a:schemeClr val="bg1"/>
                </a:solidFill>
              </a:rPr>
              <a:t>From the set of all possible solutions determine those combinations that form a whole system concept</a:t>
            </a:r>
          </a:p>
        </p:txBody>
      </p:sp>
      <p:sp>
        <p:nvSpPr>
          <p:cNvPr id="54" name="Rounded Rectangular Callout 53"/>
          <p:cNvSpPr/>
          <p:nvPr/>
        </p:nvSpPr>
        <p:spPr>
          <a:xfrm>
            <a:off x="8598877" y="4372988"/>
            <a:ext cx="1891812" cy="1384300"/>
          </a:xfrm>
          <a:prstGeom prst="wedgeRoundRectCallout">
            <a:avLst>
              <a:gd name="adj1" fmla="val 16226"/>
              <a:gd name="adj2" fmla="val -120367"/>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600" b="1" dirty="0">
                <a:solidFill>
                  <a:schemeClr val="bg1"/>
                </a:solidFill>
              </a:rPr>
              <a:t>CONCEPT </a:t>
            </a:r>
          </a:p>
          <a:p>
            <a:pPr algn="ctr" eaLnBrk="1" hangingPunct="1">
              <a:defRPr/>
            </a:pPr>
            <a:r>
              <a:rPr lang="en-GB" sz="1600" b="1" dirty="0">
                <a:solidFill>
                  <a:schemeClr val="bg1"/>
                </a:solidFill>
              </a:rPr>
              <a:t>SELECTION</a:t>
            </a:r>
          </a:p>
          <a:p>
            <a:pPr algn="ctr" eaLnBrk="1" hangingPunct="1">
              <a:defRPr/>
            </a:pPr>
            <a:r>
              <a:rPr lang="en-GB" sz="1400" dirty="0">
                <a:solidFill>
                  <a:schemeClr val="bg1"/>
                </a:solidFill>
              </a:rPr>
              <a:t>Evaluate the whole system concepts to identify the </a:t>
            </a:r>
            <a:r>
              <a:rPr lang="ja-JP" altLang="en-GB" sz="1400">
                <a:solidFill>
                  <a:schemeClr val="bg1"/>
                </a:solidFill>
              </a:rPr>
              <a:t>“</a:t>
            </a:r>
            <a:r>
              <a:rPr lang="en-GB" sz="1400" dirty="0">
                <a:solidFill>
                  <a:schemeClr val="bg1"/>
                </a:solidFill>
              </a:rPr>
              <a:t>best</a:t>
            </a:r>
            <a:r>
              <a:rPr lang="ja-JP" altLang="en-GB" sz="1400">
                <a:solidFill>
                  <a:schemeClr val="bg1"/>
                </a:solidFill>
              </a:rPr>
              <a:t>”</a:t>
            </a:r>
            <a:endParaRPr lang="en-GB" sz="1400" dirty="0">
              <a:solidFill>
                <a:schemeClr val="bg1"/>
              </a:solidFill>
            </a:endParaRPr>
          </a:p>
        </p:txBody>
      </p:sp>
    </p:spTree>
    <p:extLst>
      <p:ext uri="{BB962C8B-B14F-4D97-AF65-F5344CB8AC3E}">
        <p14:creationId xmlns:p14="http://schemas.microsoft.com/office/powerpoint/2010/main" val="657082314"/>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60"/>
          <p:cNvSpPr>
            <a:spLocks noGrp="1"/>
          </p:cNvSpPr>
          <p:nvPr>
            <p:ph type="title"/>
          </p:nvPr>
        </p:nvSpPr>
        <p:spPr>
          <a:xfrm>
            <a:off x="115923" y="61637"/>
            <a:ext cx="11569258" cy="538901"/>
          </a:xfrm>
        </p:spPr>
        <p:txBody>
          <a:bodyPr/>
          <a:lstStyle/>
          <a:p>
            <a:r>
              <a:rPr lang="en-GB" sz="3600" dirty="0"/>
              <a:t>Functions the heart of the Systems Approach</a:t>
            </a:r>
          </a:p>
        </p:txBody>
      </p:sp>
      <p:pic>
        <p:nvPicPr>
          <p:cNvPr id="2" name="Picture 1" descr="81 mm Colnel.jpg"/>
          <p:cNvPicPr>
            <a:picLocks noChangeAspect="1"/>
          </p:cNvPicPr>
          <p:nvPr/>
        </p:nvPicPr>
        <p:blipFill rotWithShape="1">
          <a:blip r:embed="rId3">
            <a:extLst>
              <a:ext uri="{28A0092B-C50C-407E-A947-70E740481C1C}">
                <a14:useLocalDpi xmlns:a14="http://schemas.microsoft.com/office/drawing/2010/main" val="0"/>
              </a:ext>
            </a:extLst>
          </a:blip>
          <a:srcRect l="7219" r="47428"/>
          <a:stretch/>
        </p:blipFill>
        <p:spPr>
          <a:xfrm>
            <a:off x="1978968" y="1110361"/>
            <a:ext cx="1462154" cy="2324100"/>
          </a:xfrm>
          <a:prstGeom prst="rect">
            <a:avLst/>
          </a:prstGeom>
        </p:spPr>
      </p:pic>
      <p:sp>
        <p:nvSpPr>
          <p:cNvPr id="47" name="AutoShape 17"/>
          <p:cNvSpPr>
            <a:spLocks noChangeArrowheads="1"/>
          </p:cNvSpPr>
          <p:nvPr/>
        </p:nvSpPr>
        <p:spPr bwMode="auto">
          <a:xfrm>
            <a:off x="3521929" y="1081941"/>
            <a:ext cx="1507644" cy="876300"/>
          </a:xfrm>
          <a:prstGeom prst="wedgeEllipseCallout">
            <a:avLst>
              <a:gd name="adj1" fmla="val -92629"/>
              <a:gd name="adj2" fmla="val 47425"/>
            </a:avLst>
          </a:prstGeom>
          <a:solidFill>
            <a:srgbClr val="FFFFFF"/>
          </a:solidFill>
          <a:ln w="9525">
            <a:solidFill>
              <a:srgbClr val="000000"/>
            </a:solidFill>
            <a:miter lim="800000"/>
            <a:headEnd/>
            <a:tailEnd/>
          </a:ln>
        </p:spPr>
        <p:txBody>
          <a:bodyPr anchor="ctr"/>
          <a:lstStyle/>
          <a:p>
            <a:pPr algn="ctr" fontAlgn="auto">
              <a:spcBef>
                <a:spcPts val="0"/>
              </a:spcBef>
              <a:spcAft>
                <a:spcPts val="0"/>
              </a:spcAft>
              <a:defRPr/>
            </a:pPr>
            <a:r>
              <a:rPr lang="en-GB" sz="1800" kern="0" dirty="0">
                <a:solidFill>
                  <a:sysClr val="windowText" lastClr="000000"/>
                </a:solidFill>
                <a:latin typeface="Arial" charset="0"/>
              </a:rPr>
              <a:t>I Want</a:t>
            </a:r>
            <a:endParaRPr lang="en-US" sz="1800" kern="0" dirty="0">
              <a:solidFill>
                <a:sysClr val="windowText" lastClr="000000"/>
              </a:solidFill>
              <a:latin typeface="Arial" charset="0"/>
            </a:endParaRPr>
          </a:p>
        </p:txBody>
      </p:sp>
      <p:sp>
        <p:nvSpPr>
          <p:cNvPr id="18" name="Rectangle 34"/>
          <p:cNvSpPr>
            <a:spLocks noChangeArrowheads="1"/>
          </p:cNvSpPr>
          <p:nvPr/>
        </p:nvSpPr>
        <p:spPr bwMode="auto">
          <a:xfrm>
            <a:off x="3700422" y="3196810"/>
            <a:ext cx="3988777" cy="8128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en-GB" sz="2400" dirty="0">
                <a:solidFill>
                  <a:schemeClr val="bg1"/>
                </a:solidFill>
                <a:latin typeface="Arial Black" pitchFamily="34" charset="0"/>
                <a:ea typeface="+mn-ea"/>
              </a:rPr>
              <a:t>FUNCTIONALITY</a:t>
            </a:r>
            <a:endParaRPr lang="en-US" sz="2400" dirty="0">
              <a:solidFill>
                <a:schemeClr val="bg1"/>
              </a:solidFill>
              <a:latin typeface="Arial Black" pitchFamily="34" charset="0"/>
              <a:ea typeface="+mn-ea"/>
            </a:endParaRPr>
          </a:p>
        </p:txBody>
      </p:sp>
      <p:sp>
        <p:nvSpPr>
          <p:cNvPr id="19" name="AutoShape 36"/>
          <p:cNvSpPr>
            <a:spLocks noChangeArrowheads="1"/>
          </p:cNvSpPr>
          <p:nvPr/>
        </p:nvSpPr>
        <p:spPr bwMode="auto">
          <a:xfrm rot="10800000" flipH="1">
            <a:off x="5450577" y="929867"/>
            <a:ext cx="2565888" cy="2095500"/>
          </a:xfrm>
          <a:custGeom>
            <a:avLst/>
            <a:gdLst>
              <a:gd name="T0" fmla="*/ 238435952 w 21600"/>
              <a:gd name="T1" fmla="*/ 0 h 21600"/>
              <a:gd name="T2" fmla="*/ 119217976 w 21600"/>
              <a:gd name="T3" fmla="*/ 67764201 h 21600"/>
              <a:gd name="T4" fmla="*/ 0 w 21600"/>
              <a:gd name="T5" fmla="*/ 153749447 h 21600"/>
              <a:gd name="T6" fmla="*/ 157632713 w 21600"/>
              <a:gd name="T7" fmla="*/ 203292579 h 21600"/>
              <a:gd name="T8" fmla="*/ 315265427 w 21600"/>
              <a:gd name="T9" fmla="*/ 140083688 h 21600"/>
              <a:gd name="T10" fmla="*/ 357653960 w 21600"/>
              <a:gd name="T11" fmla="*/ 67764201 h 21600"/>
              <a:gd name="T12" fmla="*/ 17694720 60000 65536"/>
              <a:gd name="T13" fmla="*/ 11796480 60000 65536"/>
              <a:gd name="T14" fmla="*/ 11796480 60000 65536"/>
              <a:gd name="T15" fmla="*/ 5898240 60000 65536"/>
              <a:gd name="T16" fmla="*/ 0 60000 65536"/>
              <a:gd name="T17" fmla="*/ 0 60000 65536"/>
              <a:gd name="T18" fmla="*/ 0 w 21600"/>
              <a:gd name="T19" fmla="*/ 11072 h 21600"/>
              <a:gd name="T20" fmla="*/ 1904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00" y="0"/>
                </a:moveTo>
                <a:lnTo>
                  <a:pt x="7200" y="7200"/>
                </a:lnTo>
                <a:lnTo>
                  <a:pt x="9760" y="7200"/>
                </a:lnTo>
                <a:lnTo>
                  <a:pt x="9760" y="11072"/>
                </a:lnTo>
                <a:lnTo>
                  <a:pt x="0" y="11072"/>
                </a:lnTo>
                <a:lnTo>
                  <a:pt x="0" y="21600"/>
                </a:lnTo>
                <a:lnTo>
                  <a:pt x="19040" y="21600"/>
                </a:lnTo>
                <a:lnTo>
                  <a:pt x="19040" y="7200"/>
                </a:lnTo>
                <a:lnTo>
                  <a:pt x="21600" y="7200"/>
                </a:lnTo>
                <a:close/>
              </a:path>
            </a:pathLst>
          </a:custGeom>
          <a:ln>
            <a:headEnd/>
            <a:tailEnd/>
          </a:ln>
        </p:spPr>
        <p:style>
          <a:lnRef idx="0">
            <a:schemeClr val="accent4"/>
          </a:lnRef>
          <a:fillRef idx="3">
            <a:schemeClr val="accent4"/>
          </a:fillRef>
          <a:effectRef idx="3">
            <a:schemeClr val="accent4"/>
          </a:effectRef>
          <a:fontRef idx="minor">
            <a:schemeClr val="lt1"/>
          </a:fontRef>
        </p:style>
        <p:txBody>
          <a:bodyPr rot="10800000" anchor="ctr"/>
          <a:lstStyle/>
          <a:p>
            <a:pPr algn="r">
              <a:defRPr/>
            </a:pPr>
            <a:r>
              <a:rPr lang="en-GB" sz="1800" dirty="0">
                <a:ea typeface="+mn-ea"/>
              </a:rPr>
              <a:t>Translate Stakeholder Requirements into</a:t>
            </a:r>
            <a:endParaRPr lang="en-US" sz="1800" dirty="0">
              <a:ea typeface="+mn-ea"/>
            </a:endParaRPr>
          </a:p>
        </p:txBody>
      </p:sp>
      <p:sp>
        <p:nvSpPr>
          <p:cNvPr id="20" name="AutoShape 35"/>
          <p:cNvSpPr>
            <a:spLocks noChangeArrowheads="1"/>
          </p:cNvSpPr>
          <p:nvPr/>
        </p:nvSpPr>
        <p:spPr bwMode="auto">
          <a:xfrm rot="5400000">
            <a:off x="4057237" y="3811644"/>
            <a:ext cx="1930400" cy="2984989"/>
          </a:xfrm>
          <a:custGeom>
            <a:avLst/>
            <a:gdLst>
              <a:gd name="T0" fmla="*/ 115277235 w 21600"/>
              <a:gd name="T1" fmla="*/ 0 h 21600"/>
              <a:gd name="T2" fmla="*/ 58026038 w 21600"/>
              <a:gd name="T3" fmla="*/ 107878995 h 21600"/>
              <a:gd name="T4" fmla="*/ 0 w 21600"/>
              <a:gd name="T5" fmla="*/ 355928879 h 21600"/>
              <a:gd name="T6" fmla="*/ 78385048 w 21600"/>
              <a:gd name="T7" fmla="*/ 484043844 h 21600"/>
              <a:gd name="T8" fmla="*/ 156770096 w 21600"/>
              <a:gd name="T9" fmla="*/ 301384497 h 21600"/>
              <a:gd name="T10" fmla="*/ 172520545 w 21600"/>
              <a:gd name="T11" fmla="*/ 107878995 h 21600"/>
              <a:gd name="T12" fmla="*/ 17694720 60000 65536"/>
              <a:gd name="T13" fmla="*/ 11796480 60000 65536"/>
              <a:gd name="T14" fmla="*/ 11796480 60000 65536"/>
              <a:gd name="T15" fmla="*/ 5898240 60000 65536"/>
              <a:gd name="T16" fmla="*/ 0 60000 65536"/>
              <a:gd name="T17" fmla="*/ 0 60000 65536"/>
              <a:gd name="T18" fmla="*/ 0 w 21600"/>
              <a:gd name="T19" fmla="*/ 10165 h 21600"/>
              <a:gd name="T20" fmla="*/ 19628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33" y="0"/>
                </a:moveTo>
                <a:lnTo>
                  <a:pt x="7265" y="4814"/>
                </a:lnTo>
                <a:lnTo>
                  <a:pt x="9237" y="4814"/>
                </a:lnTo>
                <a:lnTo>
                  <a:pt x="9237" y="10165"/>
                </a:lnTo>
                <a:lnTo>
                  <a:pt x="0" y="10165"/>
                </a:lnTo>
                <a:lnTo>
                  <a:pt x="0" y="21600"/>
                </a:lnTo>
                <a:lnTo>
                  <a:pt x="19628" y="21600"/>
                </a:lnTo>
                <a:lnTo>
                  <a:pt x="19628" y="4814"/>
                </a:lnTo>
                <a:lnTo>
                  <a:pt x="21600" y="4814"/>
                </a:lnTo>
                <a:close/>
              </a:path>
            </a:pathLst>
          </a:custGeom>
          <a:ln>
            <a:headEnd/>
            <a:tailEnd/>
          </a:ln>
        </p:spPr>
        <p:style>
          <a:lnRef idx="0">
            <a:schemeClr val="accent4"/>
          </a:lnRef>
          <a:fillRef idx="3">
            <a:schemeClr val="accent4"/>
          </a:fillRef>
          <a:effectRef idx="3">
            <a:schemeClr val="accent4"/>
          </a:effectRef>
          <a:fontRef idx="minor">
            <a:schemeClr val="lt1"/>
          </a:fontRef>
        </p:style>
        <p:txBody>
          <a:bodyPr rot="10800000" vert="eaVert" anchor="ctr"/>
          <a:lstStyle/>
          <a:p>
            <a:pPr algn="ctr">
              <a:defRPr/>
            </a:pPr>
            <a:r>
              <a:rPr lang="en-GB" sz="1800" dirty="0">
                <a:ea typeface="+mn-ea"/>
              </a:rPr>
              <a:t>Translate Functionality into </a:t>
            </a:r>
          </a:p>
          <a:p>
            <a:pPr algn="ctr">
              <a:defRPr/>
            </a:pPr>
            <a:r>
              <a:rPr lang="en-GB" sz="1800" dirty="0">
                <a:ea typeface="+mn-ea"/>
              </a:rPr>
              <a:t>system solution</a:t>
            </a:r>
            <a:endParaRPr lang="en-US" sz="1800" dirty="0">
              <a:ea typeface="+mn-ea"/>
            </a:endParaRPr>
          </a:p>
        </p:txBody>
      </p:sp>
      <p:pic>
        <p:nvPicPr>
          <p:cNvPr id="6" name="Picture 5">
            <a:extLst>
              <a:ext uri="{FF2B5EF4-FFF2-40B4-BE49-F238E27FC236}">
                <a16:creationId xmlns:a16="http://schemas.microsoft.com/office/drawing/2014/main" id="{76D7772C-A3C7-7242-9485-124692C25F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443" y="4155451"/>
            <a:ext cx="4035287" cy="2174863"/>
          </a:xfrm>
          <a:prstGeom prst="rect">
            <a:avLst/>
          </a:prstGeom>
        </p:spPr>
      </p:pic>
      <p:sp>
        <p:nvSpPr>
          <p:cNvPr id="58" name="AutoShape 32"/>
          <p:cNvSpPr>
            <a:spLocks noChangeArrowheads="1"/>
          </p:cNvSpPr>
          <p:nvPr/>
        </p:nvSpPr>
        <p:spPr bwMode="auto">
          <a:xfrm>
            <a:off x="8344457" y="3311273"/>
            <a:ext cx="1874708" cy="825500"/>
          </a:xfrm>
          <a:prstGeom prst="wedgeEllipseCallout">
            <a:avLst>
              <a:gd name="adj1" fmla="val -21028"/>
              <a:gd name="adj2" fmla="val 117133"/>
            </a:avLst>
          </a:prstGeom>
          <a:solidFill>
            <a:srgbClr val="FFFFFF"/>
          </a:solidFill>
          <a:ln w="9525">
            <a:solidFill>
              <a:srgbClr val="000000"/>
            </a:solidFill>
            <a:miter lim="800000"/>
            <a:headEnd/>
            <a:tailEnd/>
          </a:ln>
        </p:spPr>
        <p:txBody>
          <a:bodyPr anchor="ctr"/>
          <a:lstStyle/>
          <a:p>
            <a:pPr algn="l" fontAlgn="auto">
              <a:spcBef>
                <a:spcPts val="0"/>
              </a:spcBef>
              <a:spcAft>
                <a:spcPts val="0"/>
              </a:spcAft>
              <a:defRPr/>
            </a:pPr>
            <a:r>
              <a:rPr lang="en-GB" sz="2000" kern="0" dirty="0">
                <a:solidFill>
                  <a:sysClr val="windowText" lastClr="000000"/>
                </a:solidFill>
              </a:rPr>
              <a:t>It Works!</a:t>
            </a:r>
            <a:endParaRPr lang="en-US" sz="2000" kern="0" dirty="0">
              <a:solidFill>
                <a:sysClr val="windowText" lastClr="000000"/>
              </a:solidFill>
              <a:latin typeface="Arial" charset="0"/>
            </a:endParaRPr>
          </a:p>
        </p:txBody>
      </p:sp>
    </p:spTree>
    <p:extLst>
      <p:ext uri="{BB962C8B-B14F-4D97-AF65-F5344CB8AC3E}">
        <p14:creationId xmlns:p14="http://schemas.microsoft.com/office/powerpoint/2010/main" val="252431478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A7512D4-BA1B-D244-B440-9FF7F897B2F3}"/>
              </a:ext>
            </a:extLst>
          </p:cNvPr>
          <p:cNvPicPr>
            <a:picLocks noChangeAspect="1"/>
          </p:cNvPicPr>
          <p:nvPr/>
        </p:nvPicPr>
        <p:blipFill>
          <a:blip r:embed="rId3">
            <a:alphaModFix amt="61000"/>
          </a:blip>
          <a:stretch>
            <a:fillRect/>
          </a:stretch>
        </p:blipFill>
        <p:spPr>
          <a:xfrm>
            <a:off x="6085353" y="1001171"/>
            <a:ext cx="3340100" cy="4368800"/>
          </a:xfrm>
          <a:prstGeom prst="rect">
            <a:avLst/>
          </a:prstGeom>
        </p:spPr>
      </p:pic>
      <p:sp>
        <p:nvSpPr>
          <p:cNvPr id="8193" name="AutoShape 2"/>
          <p:cNvSpPr>
            <a:spLocks noChangeArrowheads="1"/>
          </p:cNvSpPr>
          <p:nvPr/>
        </p:nvSpPr>
        <p:spPr bwMode="auto">
          <a:xfrm>
            <a:off x="9268361" y="2545809"/>
            <a:ext cx="1091527" cy="1171575"/>
          </a:xfrm>
          <a:prstGeom prst="foldedCorner">
            <a:avLst>
              <a:gd name="adj" fmla="val 12500"/>
            </a:avLst>
          </a:prstGeom>
          <a:noFill/>
          <a:ln w="12700">
            <a:solidFill>
              <a:schemeClr val="tx1"/>
            </a:solidFill>
            <a:round/>
            <a:headEnd/>
            <a:tailEnd/>
          </a:ln>
        </p:spPr>
        <p:txBody>
          <a:bodyPr wrap="none" anchor="ctr"/>
          <a:lstStyle/>
          <a:p>
            <a:endParaRPr lang="en-US" sz="1800" dirty="0"/>
          </a:p>
        </p:txBody>
      </p:sp>
      <p:sp>
        <p:nvSpPr>
          <p:cNvPr id="8194" name="AutoShape 3"/>
          <p:cNvSpPr>
            <a:spLocks noChangeArrowheads="1"/>
          </p:cNvSpPr>
          <p:nvPr/>
        </p:nvSpPr>
        <p:spPr bwMode="auto">
          <a:xfrm>
            <a:off x="1563686" y="2568034"/>
            <a:ext cx="1572373"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sz="1800" dirty="0"/>
          </a:p>
        </p:txBody>
      </p:sp>
      <p:grpSp>
        <p:nvGrpSpPr>
          <p:cNvPr id="2" name="Group 4"/>
          <p:cNvGrpSpPr>
            <a:grpSpLocks/>
          </p:cNvGrpSpPr>
          <p:nvPr/>
        </p:nvGrpSpPr>
        <p:grpSpPr bwMode="auto">
          <a:xfrm rot="5400000">
            <a:off x="2459648" y="1778890"/>
            <a:ext cx="4343400" cy="2645020"/>
            <a:chOff x="384" y="1008"/>
            <a:chExt cx="4656" cy="2928"/>
          </a:xfrm>
          <a:solidFill>
            <a:srgbClr val="FFFF00"/>
          </a:solidFill>
        </p:grpSpPr>
        <p:sp>
          <p:nvSpPr>
            <p:cNvPr id="22566" name="Freeform 5"/>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sp>
          <p:nvSpPr>
            <p:cNvPr id="22567" name="Line 6"/>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nvGrpSpPr>
            <p:cNvPr id="3" name="Group 7"/>
            <p:cNvGrpSpPr>
              <a:grpSpLocks/>
            </p:cNvGrpSpPr>
            <p:nvPr/>
          </p:nvGrpSpPr>
          <p:grpSpPr bwMode="auto">
            <a:xfrm>
              <a:off x="384" y="1008"/>
              <a:ext cx="4656" cy="2592"/>
              <a:chOff x="384" y="1008"/>
              <a:chExt cx="4656" cy="2592"/>
            </a:xfrm>
            <a:grpFill/>
          </p:grpSpPr>
          <p:sp>
            <p:nvSpPr>
              <p:cNvPr id="22571" name="Oval 8"/>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sz="1800" dirty="0">
                  <a:ea typeface="+mn-ea"/>
                  <a:cs typeface="+mn-cs"/>
                </a:endParaRPr>
              </a:p>
            </p:txBody>
          </p:sp>
          <p:sp>
            <p:nvSpPr>
              <p:cNvPr id="22572" name="Line 9"/>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22569" name="Line 10"/>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sp>
          <p:nvSpPr>
            <p:cNvPr id="22570" name="Line 11"/>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sz="1800" dirty="0">
                <a:ea typeface="+mn-ea"/>
                <a:cs typeface="+mn-cs"/>
              </a:endParaRPr>
            </a:p>
          </p:txBody>
        </p:sp>
      </p:grpSp>
      <p:sp>
        <p:nvSpPr>
          <p:cNvPr id="22533" name="AutoShape 12"/>
          <p:cNvSpPr>
            <a:spLocks noChangeArrowheads="1"/>
          </p:cNvSpPr>
          <p:nvPr/>
        </p:nvSpPr>
        <p:spPr bwMode="auto">
          <a:xfrm>
            <a:off x="3210658" y="2834700"/>
            <a:ext cx="609600" cy="533400"/>
          </a:xfrm>
          <a:prstGeom prst="rightArrow">
            <a:avLst>
              <a:gd name="adj1" fmla="val 50000"/>
              <a:gd name="adj2" fmla="val 28574"/>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8199" name="Text Box 13"/>
          <p:cNvSpPr txBox="1">
            <a:spLocks noChangeArrowheads="1"/>
          </p:cNvSpPr>
          <p:nvPr/>
        </p:nvSpPr>
        <p:spPr bwMode="auto">
          <a:xfrm>
            <a:off x="1562292" y="2526491"/>
            <a:ext cx="1552929" cy="1138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System</a:t>
            </a:r>
          </a:p>
          <a:p>
            <a:pPr algn="ctr"/>
            <a:r>
              <a:rPr lang="en-GB" sz="1600" b="1" dirty="0"/>
              <a:t>Requirements</a:t>
            </a:r>
          </a:p>
          <a:p>
            <a:pPr algn="ctr"/>
            <a:r>
              <a:rPr lang="en-GB" sz="1200" b="1" dirty="0"/>
              <a:t>Functions</a:t>
            </a:r>
          </a:p>
          <a:p>
            <a:pPr algn="ctr"/>
            <a:r>
              <a:rPr lang="en-GB" sz="1200" b="1" dirty="0"/>
              <a:t>and</a:t>
            </a:r>
            <a:r>
              <a:rPr lang="en-GB" sz="1200" b="1" dirty="0">
                <a:solidFill>
                  <a:srgbClr val="6699FF"/>
                </a:solidFill>
              </a:rPr>
              <a:t> </a:t>
            </a:r>
            <a:r>
              <a:rPr lang="en-GB" sz="1200" b="1" dirty="0"/>
              <a:t>Performance</a:t>
            </a:r>
          </a:p>
          <a:p>
            <a:pPr algn="ctr"/>
            <a:r>
              <a:rPr lang="en-GB" sz="1200" b="1" dirty="0"/>
              <a:t>Measures</a:t>
            </a:r>
          </a:p>
        </p:txBody>
      </p:sp>
      <p:sp>
        <p:nvSpPr>
          <p:cNvPr id="22535" name="AutoShape 14"/>
          <p:cNvSpPr>
            <a:spLocks noChangeArrowheads="1"/>
          </p:cNvSpPr>
          <p:nvPr/>
        </p:nvSpPr>
        <p:spPr bwMode="auto">
          <a:xfrm>
            <a:off x="4125063" y="283470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22536" name="AutoShape 15"/>
          <p:cNvSpPr>
            <a:spLocks noChangeArrowheads="1"/>
          </p:cNvSpPr>
          <p:nvPr/>
        </p:nvSpPr>
        <p:spPr bwMode="auto">
          <a:xfrm rot="19775736">
            <a:off x="4028361" y="2026663"/>
            <a:ext cx="1016977" cy="533400"/>
          </a:xfrm>
          <a:prstGeom prst="rightArrow">
            <a:avLst>
              <a:gd name="adj1" fmla="val 50000"/>
              <a:gd name="adj2" fmla="val 4766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22537" name="AutoShape 16"/>
          <p:cNvSpPr>
            <a:spLocks noChangeArrowheads="1"/>
          </p:cNvSpPr>
          <p:nvPr/>
        </p:nvSpPr>
        <p:spPr bwMode="auto">
          <a:xfrm rot="1744134" flipV="1">
            <a:off x="4015173" y="37284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sz="1800" dirty="0">
              <a:ea typeface="+mn-ea"/>
              <a:cs typeface="+mn-cs"/>
            </a:endParaRPr>
          </a:p>
        </p:txBody>
      </p:sp>
      <p:sp>
        <p:nvSpPr>
          <p:cNvPr id="8210" name="Rectangle 26"/>
          <p:cNvSpPr>
            <a:spLocks noGrp="1" noChangeArrowheads="1"/>
          </p:cNvSpPr>
          <p:nvPr>
            <p:ph type="title"/>
          </p:nvPr>
        </p:nvSpPr>
        <p:spPr>
          <a:xfrm>
            <a:off x="146212" y="99978"/>
            <a:ext cx="8840187" cy="481805"/>
          </a:xfrm>
        </p:spPr>
        <p:txBody>
          <a:bodyPr/>
          <a:lstStyle/>
          <a:p>
            <a:pPr defTabSz="762000" eaLnBrk="1" hangingPunct="1"/>
            <a:r>
              <a:rPr lang="en-GB" sz="2800" dirty="0">
                <a:latin typeface="Arial" charset="0"/>
              </a:rPr>
              <a:t>Concept Generation</a:t>
            </a:r>
          </a:p>
        </p:txBody>
      </p:sp>
      <p:sp>
        <p:nvSpPr>
          <p:cNvPr id="16397" name="Text Box 27"/>
          <p:cNvSpPr txBox="1">
            <a:spLocks noChangeArrowheads="1"/>
          </p:cNvSpPr>
          <p:nvPr/>
        </p:nvSpPr>
        <p:spPr bwMode="auto">
          <a:xfrm>
            <a:off x="1905005" y="1339446"/>
            <a:ext cx="2430709" cy="369332"/>
          </a:xfrm>
          <a:prstGeom prst="rect">
            <a:avLst/>
          </a:prstGeom>
          <a:solidFill>
            <a:schemeClr val="accent6">
              <a:lumMod val="40000"/>
              <a:lumOff val="60000"/>
            </a:schemeClr>
          </a:solidFill>
          <a:ln w="12700">
            <a:noFill/>
            <a:miter lim="800000"/>
            <a:headEnd/>
            <a:tailEnd/>
          </a:ln>
        </p:spPr>
        <p:txBody>
          <a:bodyPr wrap="square" anchor="ctr">
            <a:spAutoFit/>
          </a:bodyPr>
          <a:lstStyle/>
          <a:p>
            <a:pPr algn="ctr" eaLnBrk="0" hangingPunct="0">
              <a:defRPr/>
            </a:pPr>
            <a:r>
              <a:rPr lang="en-GB" sz="1800" dirty="0">
                <a:solidFill>
                  <a:schemeClr val="bg1"/>
                </a:solidFill>
                <a:ea typeface="+mn-ea"/>
                <a:cs typeface="+mn-cs"/>
              </a:rPr>
              <a:t>Divergent Thinking</a:t>
            </a:r>
          </a:p>
        </p:txBody>
      </p:sp>
      <p:sp>
        <p:nvSpPr>
          <p:cNvPr id="16398" name="Text Box 28"/>
          <p:cNvSpPr txBox="1">
            <a:spLocks noChangeArrowheads="1"/>
          </p:cNvSpPr>
          <p:nvPr/>
        </p:nvSpPr>
        <p:spPr bwMode="auto">
          <a:xfrm>
            <a:off x="7404790" y="1301453"/>
            <a:ext cx="3340100" cy="369332"/>
          </a:xfrm>
          <a:prstGeom prst="rect">
            <a:avLst/>
          </a:prstGeom>
          <a:solidFill>
            <a:srgbClr val="C8E2F5"/>
          </a:solidFill>
          <a:ln w="12700">
            <a:noFill/>
            <a:miter lim="800000"/>
            <a:headEnd/>
            <a:tailEnd/>
          </a:ln>
        </p:spPr>
        <p:txBody>
          <a:bodyPr wrap="square" anchor="ctr">
            <a:spAutoFit/>
          </a:bodyPr>
          <a:lstStyle/>
          <a:p>
            <a:pPr algn="ctr" eaLnBrk="0" hangingPunct="0">
              <a:defRPr/>
            </a:pPr>
            <a:r>
              <a:rPr lang="en-GB" sz="1800" dirty="0">
                <a:solidFill>
                  <a:schemeClr val="bg2">
                    <a:lumMod val="65000"/>
                  </a:schemeClr>
                </a:solidFill>
                <a:ea typeface="+mn-ea"/>
                <a:cs typeface="+mn-cs"/>
              </a:rPr>
              <a:t>Convergent Thinking</a:t>
            </a:r>
          </a:p>
        </p:txBody>
      </p:sp>
      <p:sp>
        <p:nvSpPr>
          <p:cNvPr id="8213" name="Text Box 29"/>
          <p:cNvSpPr txBox="1">
            <a:spLocks noChangeArrowheads="1"/>
          </p:cNvSpPr>
          <p:nvPr/>
        </p:nvSpPr>
        <p:spPr bwMode="auto">
          <a:xfrm>
            <a:off x="5320701" y="1001172"/>
            <a:ext cx="492593" cy="41549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a:p>
            <a:pPr algn="ctr"/>
            <a:r>
              <a:rPr lang="en-GB" sz="1200" b="1" dirty="0">
                <a:solidFill>
                  <a:schemeClr val="bg1"/>
                </a:solidFill>
              </a:rPr>
              <a:t>Idea</a:t>
            </a:r>
          </a:p>
        </p:txBody>
      </p:sp>
      <p:sp>
        <p:nvSpPr>
          <p:cNvPr id="8236" name="Text Box 46"/>
          <p:cNvSpPr txBox="1">
            <a:spLocks noChangeArrowheads="1"/>
          </p:cNvSpPr>
          <p:nvPr/>
        </p:nvSpPr>
        <p:spPr bwMode="auto">
          <a:xfrm>
            <a:off x="9206653" y="2786274"/>
            <a:ext cx="1256173" cy="5847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Solution</a:t>
            </a:r>
          </a:p>
          <a:p>
            <a:pPr algn="ctr"/>
            <a:r>
              <a:rPr lang="en-GB" sz="1600" b="1" dirty="0"/>
              <a:t>Concept(s)</a:t>
            </a:r>
          </a:p>
        </p:txBody>
      </p:sp>
      <p:sp>
        <p:nvSpPr>
          <p:cNvPr id="52" name="Rounded Rectangular Callout 51"/>
          <p:cNvSpPr/>
          <p:nvPr/>
        </p:nvSpPr>
        <p:spPr>
          <a:xfrm>
            <a:off x="1905005" y="4771450"/>
            <a:ext cx="2938097" cy="1519238"/>
          </a:xfrm>
          <a:prstGeom prst="wedgeRoundRectCallout">
            <a:avLst>
              <a:gd name="adj1" fmla="val 36859"/>
              <a:gd name="adj2" fmla="val -104360"/>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GENERATION</a:t>
            </a:r>
          </a:p>
          <a:p>
            <a:pPr algn="ctr">
              <a:defRPr/>
            </a:pPr>
            <a:r>
              <a:rPr lang="en-GB" sz="1400" dirty="0">
                <a:solidFill>
                  <a:schemeClr val="bg1"/>
                </a:solidFill>
              </a:rPr>
              <a:t>Use functionality as a means of handling complexity yet simultaneously ensuring whole system coverage to generate all possible functional solutions</a:t>
            </a:r>
          </a:p>
        </p:txBody>
      </p:sp>
      <p:sp>
        <p:nvSpPr>
          <p:cNvPr id="53" name="Rounded Rectangular Callout 52"/>
          <p:cNvSpPr/>
          <p:nvPr/>
        </p:nvSpPr>
        <p:spPr>
          <a:xfrm>
            <a:off x="6106049" y="4908508"/>
            <a:ext cx="2437146" cy="1739900"/>
          </a:xfrm>
          <a:prstGeom prst="wedgeRoundRectCallout">
            <a:avLst>
              <a:gd name="adj1" fmla="val 19982"/>
              <a:gd name="adj2" fmla="val -125368"/>
              <a:gd name="adj3" fmla="val 16667"/>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GB" sz="1600" b="1" dirty="0">
                <a:solidFill>
                  <a:schemeClr val="bg1"/>
                </a:solidFill>
              </a:rPr>
              <a:t>CONCEPT INTEGRATION</a:t>
            </a:r>
          </a:p>
          <a:p>
            <a:pPr algn="ctr">
              <a:defRPr/>
            </a:pPr>
            <a:r>
              <a:rPr lang="en-GB" sz="1400" dirty="0">
                <a:solidFill>
                  <a:schemeClr val="bg1"/>
                </a:solidFill>
              </a:rPr>
              <a:t>From the set of all possible solutions determine those combinations that form a whole system concept</a:t>
            </a:r>
          </a:p>
        </p:txBody>
      </p:sp>
      <p:sp>
        <p:nvSpPr>
          <p:cNvPr id="54" name="Rounded Rectangular Callout 53"/>
          <p:cNvSpPr/>
          <p:nvPr/>
        </p:nvSpPr>
        <p:spPr>
          <a:xfrm>
            <a:off x="8598877" y="4372988"/>
            <a:ext cx="1891812" cy="1384300"/>
          </a:xfrm>
          <a:prstGeom prst="wedgeRoundRectCallout">
            <a:avLst>
              <a:gd name="adj1" fmla="val 16226"/>
              <a:gd name="adj2" fmla="val -120367"/>
              <a:gd name="adj3" fmla="val 16667"/>
            </a:avLst>
          </a:prstGeom>
          <a:ln/>
        </p:spPr>
        <p:style>
          <a:lnRef idx="1">
            <a:schemeClr val="accent2"/>
          </a:lnRef>
          <a:fillRef idx="2">
            <a:schemeClr val="accent2"/>
          </a:fillRef>
          <a:effectRef idx="1">
            <a:schemeClr val="accent2"/>
          </a:effectRef>
          <a:fontRef idx="minor">
            <a:schemeClr val="dk1"/>
          </a:fontRef>
        </p:style>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600" b="1" dirty="0">
                <a:solidFill>
                  <a:schemeClr val="bg1"/>
                </a:solidFill>
              </a:rPr>
              <a:t>CONCEPT </a:t>
            </a:r>
          </a:p>
          <a:p>
            <a:pPr algn="ctr" eaLnBrk="1" hangingPunct="1">
              <a:defRPr/>
            </a:pPr>
            <a:r>
              <a:rPr lang="en-GB" sz="1600" b="1" dirty="0">
                <a:solidFill>
                  <a:schemeClr val="bg1"/>
                </a:solidFill>
              </a:rPr>
              <a:t>SELECTION</a:t>
            </a:r>
          </a:p>
          <a:p>
            <a:pPr algn="ctr" eaLnBrk="1" hangingPunct="1">
              <a:defRPr/>
            </a:pPr>
            <a:r>
              <a:rPr lang="en-GB" sz="1400" dirty="0">
                <a:solidFill>
                  <a:schemeClr val="bg1"/>
                </a:solidFill>
              </a:rPr>
              <a:t>Evaluate the whole system concepts to identify the </a:t>
            </a:r>
            <a:r>
              <a:rPr lang="ja-JP" altLang="en-GB" sz="1400">
                <a:solidFill>
                  <a:schemeClr val="bg1"/>
                </a:solidFill>
              </a:rPr>
              <a:t>“</a:t>
            </a:r>
            <a:r>
              <a:rPr lang="en-GB" sz="1400" dirty="0">
                <a:solidFill>
                  <a:schemeClr val="bg1"/>
                </a:solidFill>
              </a:rPr>
              <a:t>best</a:t>
            </a:r>
            <a:r>
              <a:rPr lang="ja-JP" altLang="en-GB" sz="1400">
                <a:solidFill>
                  <a:schemeClr val="bg1"/>
                </a:solidFill>
              </a:rPr>
              <a:t>”</a:t>
            </a:r>
            <a:endParaRPr lang="en-GB" sz="1400" dirty="0">
              <a:solidFill>
                <a:schemeClr val="bg1"/>
              </a:solidFill>
            </a:endParaRPr>
          </a:p>
        </p:txBody>
      </p:sp>
    </p:spTree>
    <p:extLst>
      <p:ext uri="{BB962C8B-B14F-4D97-AF65-F5344CB8AC3E}">
        <p14:creationId xmlns:p14="http://schemas.microsoft.com/office/powerpoint/2010/main" val="301930477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p:cNvSpPr>
            <a:spLocks noGrp="1" noChangeArrowheads="1"/>
          </p:cNvSpPr>
          <p:nvPr>
            <p:ph sz="quarter" idx="16"/>
          </p:nvPr>
        </p:nvSpPr>
        <p:spPr>
          <a:xfrm>
            <a:off x="634589" y="1182456"/>
            <a:ext cx="5021932" cy="5179880"/>
          </a:xfrm>
        </p:spPr>
        <p:txBody>
          <a:bodyPr>
            <a:normAutofit/>
          </a:bodyPr>
          <a:lstStyle/>
          <a:p>
            <a:r>
              <a:rPr lang="en-GB" sz="1600" b="1" dirty="0"/>
              <a:t>What is it?</a:t>
            </a:r>
          </a:p>
          <a:p>
            <a:pPr marL="587375" lvl="1" indent="-339725"/>
            <a:r>
              <a:rPr lang="en-GB" sz="1600" dirty="0"/>
              <a:t>a tool for generating, capturing, selecting and documenting system design concepts.</a:t>
            </a:r>
            <a:r>
              <a:rPr lang="en-US" sz="1600" dirty="0"/>
              <a:t> </a:t>
            </a:r>
          </a:p>
          <a:p>
            <a:r>
              <a:rPr lang="en-GB" sz="1600" b="1" dirty="0"/>
              <a:t>Why do it?</a:t>
            </a:r>
          </a:p>
          <a:p>
            <a:pPr marL="541338" lvl="1" indent="-403225"/>
            <a:r>
              <a:rPr lang="en-GB" sz="1600" dirty="0"/>
              <a:t>Function Means analysis uses the uncovered generic and other functionality to ensure the holistic generation of candidate system concepts</a:t>
            </a:r>
          </a:p>
          <a:p>
            <a:r>
              <a:rPr lang="en-GB" sz="1600" b="1" dirty="0"/>
              <a:t>How to do it</a:t>
            </a:r>
          </a:p>
          <a:p>
            <a:pPr marL="587375" lvl="1" indent="-401638"/>
            <a:r>
              <a:rPr lang="en-GB" sz="1600" dirty="0"/>
              <a:t>Function Means Analysis has two stages:</a:t>
            </a:r>
          </a:p>
          <a:p>
            <a:pPr marL="944563" lvl="2" indent="-279400"/>
            <a:r>
              <a:rPr lang="en-GB" sz="1400" dirty="0"/>
              <a:t>Stage 1:Concept Generation: a divergent thinking activity where the functions of the system are considered in turn and the means of achieving those functions identified</a:t>
            </a:r>
          </a:p>
          <a:p>
            <a:pPr marL="944563" lvl="2" indent="-279400"/>
            <a:r>
              <a:rPr lang="en-GB" sz="1400" dirty="0"/>
              <a:t>Stage 2:Concept Integration and Selection: a convergent thinking activity that identifies whole system concepts</a:t>
            </a:r>
          </a:p>
        </p:txBody>
      </p:sp>
      <p:sp>
        <p:nvSpPr>
          <p:cNvPr id="7171" name="Rectangle 2"/>
          <p:cNvSpPr>
            <a:spLocks noGrp="1" noChangeArrowheads="1"/>
          </p:cNvSpPr>
          <p:nvPr>
            <p:ph type="title"/>
          </p:nvPr>
        </p:nvSpPr>
        <p:spPr>
          <a:xfrm>
            <a:off x="262449" y="141721"/>
            <a:ext cx="10990300" cy="707886"/>
          </a:xfrm>
        </p:spPr>
        <p:txBody>
          <a:bodyPr/>
          <a:lstStyle/>
          <a:p>
            <a:r>
              <a:rPr lang="en-GB" sz="4000" dirty="0"/>
              <a:t>Function Means Analysis</a:t>
            </a:r>
          </a:p>
        </p:txBody>
      </p:sp>
      <p:sp>
        <p:nvSpPr>
          <p:cNvPr id="2" name="Rectangle 1">
            <a:extLst>
              <a:ext uri="{FF2B5EF4-FFF2-40B4-BE49-F238E27FC236}">
                <a16:creationId xmlns:a16="http://schemas.microsoft.com/office/drawing/2014/main" id="{5C5DF627-96CA-4D5E-977D-BF01744E0CBF}"/>
              </a:ext>
            </a:extLst>
          </p:cNvPr>
          <p:cNvSpPr/>
          <p:nvPr/>
        </p:nvSpPr>
        <p:spPr>
          <a:xfrm>
            <a:off x="6268143" y="1355982"/>
            <a:ext cx="4640862" cy="305752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34AA9BA-2836-7844-A093-1049266BF9A6}"/>
              </a:ext>
            </a:extLst>
          </p:cNvPr>
          <p:cNvPicPr>
            <a:picLocks noChangeAspect="1"/>
          </p:cNvPicPr>
          <p:nvPr/>
        </p:nvPicPr>
        <p:blipFill>
          <a:blip r:embed="rId3"/>
          <a:stretch>
            <a:fillRect/>
          </a:stretch>
        </p:blipFill>
        <p:spPr>
          <a:xfrm>
            <a:off x="6268143" y="1355982"/>
            <a:ext cx="4262006" cy="3057526"/>
          </a:xfrm>
          <a:prstGeom prst="rect">
            <a:avLst/>
          </a:prstGeom>
        </p:spPr>
      </p:pic>
      <p:sp>
        <p:nvSpPr>
          <p:cNvPr id="5" name="Rectangle 4">
            <a:extLst>
              <a:ext uri="{FF2B5EF4-FFF2-40B4-BE49-F238E27FC236}">
                <a16:creationId xmlns:a16="http://schemas.microsoft.com/office/drawing/2014/main" id="{B20D51C1-0F05-4F93-87E7-58B3C235005A}"/>
              </a:ext>
            </a:extLst>
          </p:cNvPr>
          <p:cNvSpPr/>
          <p:nvPr/>
        </p:nvSpPr>
        <p:spPr>
          <a:xfrm>
            <a:off x="6268143" y="4718492"/>
            <a:ext cx="4640861" cy="7835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Mower Solution. </a:t>
            </a:r>
            <a:r>
              <a:rPr lang="en-GB" dirty="0">
                <a:hlinkClick r:id="rId4" action="ppaction://hlinkfile"/>
              </a:rPr>
              <a:t>Link to Spreadsheet</a:t>
            </a:r>
            <a:endParaRPr lang="en-GB" dirty="0"/>
          </a:p>
        </p:txBody>
      </p:sp>
    </p:spTree>
    <p:extLst>
      <p:ext uri="{BB962C8B-B14F-4D97-AF65-F5344CB8AC3E}">
        <p14:creationId xmlns:p14="http://schemas.microsoft.com/office/powerpoint/2010/main" val="85569693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2375390" y="1119555"/>
            <a:ext cx="7403123" cy="466578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endParaRPr lang="en-US" sz="1662" dirty="0"/>
          </a:p>
        </p:txBody>
      </p:sp>
      <p:sp>
        <p:nvSpPr>
          <p:cNvPr id="19458" name="Rectangle 3"/>
          <p:cNvSpPr>
            <a:spLocks noChangeArrowheads="1"/>
          </p:cNvSpPr>
          <p:nvPr/>
        </p:nvSpPr>
        <p:spPr bwMode="auto">
          <a:xfrm>
            <a:off x="2375390" y="2901463"/>
            <a:ext cx="7403123" cy="288387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endParaRPr lang="en-US" sz="1662" dirty="0"/>
          </a:p>
        </p:txBody>
      </p:sp>
      <p:sp>
        <p:nvSpPr>
          <p:cNvPr id="19459" name="Rectangle 4"/>
          <p:cNvSpPr>
            <a:spLocks noGrp="1" noChangeArrowheads="1"/>
          </p:cNvSpPr>
          <p:nvPr>
            <p:ph type="title"/>
          </p:nvPr>
        </p:nvSpPr>
        <p:spPr>
          <a:xfrm>
            <a:off x="0" y="174727"/>
            <a:ext cx="8420986" cy="537654"/>
          </a:xfrm>
        </p:spPr>
        <p:txBody>
          <a:bodyPr/>
          <a:lstStyle/>
          <a:p>
            <a:pPr eaLnBrk="1" hangingPunct="1"/>
            <a:r>
              <a:rPr lang="en-GB" dirty="0">
                <a:latin typeface="Arial" charset="0"/>
              </a:rPr>
              <a:t>Function Means Analysis Process</a:t>
            </a:r>
            <a:endParaRPr lang="en-US" dirty="0">
              <a:latin typeface="Arial" charset="0"/>
            </a:endParaRPr>
          </a:p>
        </p:txBody>
      </p:sp>
      <p:pic>
        <p:nvPicPr>
          <p:cNvPr id="19460"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1365739"/>
            <a:ext cx="6419850" cy="4234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87407" y="1201615"/>
            <a:ext cx="1097574" cy="1601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2"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2847" y="3817328"/>
            <a:ext cx="1327638" cy="1614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63" name="Text Box 8"/>
          <p:cNvSpPr txBox="1">
            <a:spLocks noChangeArrowheads="1"/>
          </p:cNvSpPr>
          <p:nvPr/>
        </p:nvSpPr>
        <p:spPr bwMode="auto">
          <a:xfrm>
            <a:off x="6957464" y="1258768"/>
            <a:ext cx="920445" cy="3481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solidFill>
                  <a:schemeClr val="bg1"/>
                </a:solidFill>
              </a:rPr>
              <a:t>Stage 1</a:t>
            </a:r>
          </a:p>
        </p:txBody>
      </p:sp>
      <p:sp>
        <p:nvSpPr>
          <p:cNvPr id="19464" name="Text Box 9"/>
          <p:cNvSpPr txBox="1">
            <a:spLocks noChangeArrowheads="1"/>
          </p:cNvSpPr>
          <p:nvPr/>
        </p:nvSpPr>
        <p:spPr bwMode="auto">
          <a:xfrm>
            <a:off x="3730687" y="5174275"/>
            <a:ext cx="920445" cy="3481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solidFill>
                  <a:schemeClr val="bg1"/>
                </a:solidFill>
              </a:rPr>
              <a:t>Stage 2</a:t>
            </a:r>
          </a:p>
        </p:txBody>
      </p:sp>
    </p:spTree>
    <p:extLst>
      <p:ext uri="{BB962C8B-B14F-4D97-AF65-F5344CB8AC3E}">
        <p14:creationId xmlns:p14="http://schemas.microsoft.com/office/powerpoint/2010/main" val="8326642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sz="quarter" idx="13"/>
          </p:nvPr>
        </p:nvSpPr>
        <p:spPr>
          <a:xfrm>
            <a:off x="578591" y="1530432"/>
            <a:ext cx="11101875" cy="4433045"/>
          </a:xfrm>
        </p:spPr>
        <p:txBody>
          <a:bodyPr>
            <a:normAutofit/>
          </a:bodyPr>
          <a:lstStyle/>
          <a:p>
            <a:pPr marL="285750" indent="-285750">
              <a:buFont typeface="Arial" panose="020B0604020202020204" pitchFamily="34" charset="0"/>
              <a:buChar char="•"/>
            </a:pPr>
            <a:r>
              <a:rPr lang="en-GB" sz="1800" b="0" dirty="0"/>
              <a:t>To undertake a Function Means Analysis requires knowledge of the functionality of the system. The functionality should be:</a:t>
            </a:r>
          </a:p>
          <a:p>
            <a:pPr marL="550863" lvl="1" indent="-285750"/>
            <a:r>
              <a:rPr lang="en-GB" sz="1800" dirty="0"/>
              <a:t>Complete i.e. encompass the whole of the system </a:t>
            </a:r>
          </a:p>
          <a:p>
            <a:pPr marL="550863" lvl="1" indent="-285750"/>
            <a:r>
              <a:rPr lang="en-GB" sz="1800" dirty="0"/>
              <a:t>At the same level of generality</a:t>
            </a:r>
          </a:p>
          <a:p>
            <a:pPr marL="285750" indent="-285750">
              <a:buFont typeface="Arial" panose="020B0604020202020204" pitchFamily="34" charset="0"/>
              <a:buChar char="•"/>
            </a:pPr>
            <a:r>
              <a:rPr lang="en-GB" sz="1800" b="0" dirty="0"/>
              <a:t>These rules are not rigid. Indeed, Function Means Analysis can help to check whether the system functionality is complete. Very few systems are unprecedented and therefore a check can be made to ensure that the current system solution sits within the means identified – if not then perhaps we are missing some functionality</a:t>
            </a:r>
          </a:p>
          <a:p>
            <a:pPr marL="285750" indent="-285750">
              <a:buFont typeface="Arial" panose="020B0604020202020204" pitchFamily="34" charset="0"/>
              <a:buChar char="•"/>
            </a:pPr>
            <a:r>
              <a:rPr lang="en-GB" sz="1800" b="0" dirty="0"/>
              <a:t>Once identified the functions should be entered in the Function column of the Function Means Table </a:t>
            </a:r>
          </a:p>
        </p:txBody>
      </p:sp>
      <p:sp>
        <p:nvSpPr>
          <p:cNvPr id="54274" name="Rectangle 2"/>
          <p:cNvSpPr>
            <a:spLocks noGrp="1" noChangeArrowheads="1"/>
          </p:cNvSpPr>
          <p:nvPr>
            <p:ph type="title"/>
          </p:nvPr>
        </p:nvSpPr>
        <p:spPr>
          <a:xfrm>
            <a:off x="205218" y="128922"/>
            <a:ext cx="10990300" cy="646331"/>
          </a:xfrm>
        </p:spPr>
        <p:txBody>
          <a:bodyPr/>
          <a:lstStyle/>
          <a:p>
            <a:r>
              <a:rPr lang="en-GB" sz="3600" dirty="0"/>
              <a:t>Step 1: Identify Functionality</a:t>
            </a:r>
            <a:endParaRPr lang="en-US" sz="3600" dirty="0"/>
          </a:p>
        </p:txBody>
      </p:sp>
    </p:spTree>
    <p:extLst>
      <p:ext uri="{BB962C8B-B14F-4D97-AF65-F5344CB8AC3E}">
        <p14:creationId xmlns:p14="http://schemas.microsoft.com/office/powerpoint/2010/main" val="152454238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sz="quarter" idx="13"/>
          </p:nvPr>
        </p:nvSpPr>
        <p:spPr>
          <a:xfrm>
            <a:off x="389615" y="1260089"/>
            <a:ext cx="11577098" cy="4369434"/>
          </a:xfrm>
        </p:spPr>
        <p:txBody>
          <a:bodyPr>
            <a:normAutofit/>
          </a:bodyPr>
          <a:lstStyle/>
          <a:p>
            <a:pPr marL="285750" indent="-285750">
              <a:buFont typeface="Arial" panose="020B0604020202020204" pitchFamily="34" charset="0"/>
              <a:buChar char="•"/>
            </a:pPr>
            <a:r>
              <a:rPr lang="en-GB" sz="1800" b="0" dirty="0"/>
              <a:t>Taking each function in turn, the team should identify and record in the table ALL the POSSIBLE means of achieving that function </a:t>
            </a:r>
          </a:p>
          <a:p>
            <a:pPr marL="285750" indent="-285750">
              <a:buFont typeface="Arial" panose="020B0604020202020204" pitchFamily="34" charset="0"/>
              <a:buChar char="•"/>
            </a:pPr>
            <a:r>
              <a:rPr lang="en-GB" sz="1800" b="0" dirty="0"/>
              <a:t>Quantity rather than quality is the aim at this point and a good rule of thumb is to aim for 9 ideas per function. This assumes 3 conventional, 3 extreme and 3 with high potential. Ridiculous, silly, impractical ideas should not be shot-down, ridiculed, or ignored – write them down   </a:t>
            </a:r>
          </a:p>
          <a:p>
            <a:pPr marL="285750" indent="-285750">
              <a:buFont typeface="Arial" panose="020B0604020202020204" pitchFamily="34" charset="0"/>
              <a:buChar char="•"/>
            </a:pPr>
            <a:r>
              <a:rPr lang="en-GB" sz="1800" b="0" dirty="0"/>
              <a:t>If it is difficult to generate solutions to functions:</a:t>
            </a:r>
          </a:p>
          <a:p>
            <a:pPr marL="627063" lvl="2" indent="-355600"/>
            <a:r>
              <a:rPr lang="en-GB" sz="1800" dirty="0"/>
              <a:t>The function my be a pseudo-function like “generate style” these either need rewriting as “proper” functions or removing</a:t>
            </a:r>
          </a:p>
          <a:p>
            <a:pPr marL="627063" lvl="2" indent="-355600"/>
            <a:r>
              <a:rPr lang="en-GB" sz="1800" dirty="0"/>
              <a:t>The function description may be at too high a level and needs to be decomposed into a number of lower level functions for which design options can be explored</a:t>
            </a:r>
            <a:endParaRPr lang="en-US" sz="1800" dirty="0"/>
          </a:p>
        </p:txBody>
      </p:sp>
      <p:sp>
        <p:nvSpPr>
          <p:cNvPr id="19457" name="Rectangle 2"/>
          <p:cNvSpPr>
            <a:spLocks noGrp="1" noChangeArrowheads="1"/>
          </p:cNvSpPr>
          <p:nvPr>
            <p:ph type="title"/>
          </p:nvPr>
        </p:nvSpPr>
        <p:spPr>
          <a:xfrm>
            <a:off x="196928" y="190441"/>
            <a:ext cx="8242725" cy="523220"/>
          </a:xfrm>
        </p:spPr>
        <p:txBody>
          <a:bodyPr/>
          <a:lstStyle/>
          <a:p>
            <a:r>
              <a:rPr lang="en-GB" sz="2800" dirty="0"/>
              <a:t>Step 2: For each Function Generate Solutions </a:t>
            </a:r>
            <a:endParaRPr lang="en-US" sz="2800" dirty="0"/>
          </a:p>
        </p:txBody>
      </p:sp>
    </p:spTree>
    <p:extLst>
      <p:ext uri="{BB962C8B-B14F-4D97-AF65-F5344CB8AC3E}">
        <p14:creationId xmlns:p14="http://schemas.microsoft.com/office/powerpoint/2010/main" val="268116315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0F6CC-9A66-4CB6-945C-64266B12CAC3}"/>
              </a:ext>
            </a:extLst>
          </p:cNvPr>
          <p:cNvSpPr/>
          <p:nvPr/>
        </p:nvSpPr>
        <p:spPr>
          <a:xfrm>
            <a:off x="596348" y="2846567"/>
            <a:ext cx="9295075" cy="360194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19" name="Rectangle 2"/>
          <p:cNvSpPr>
            <a:spLocks noGrp="1" noChangeArrowheads="1"/>
          </p:cNvSpPr>
          <p:nvPr>
            <p:ph type="title"/>
          </p:nvPr>
        </p:nvSpPr>
        <p:spPr>
          <a:xfrm>
            <a:off x="131166" y="86086"/>
            <a:ext cx="8521786" cy="573896"/>
          </a:xfrm>
        </p:spPr>
        <p:txBody>
          <a:bodyPr/>
          <a:lstStyle/>
          <a:p>
            <a:pPr eaLnBrk="1" hangingPunct="1"/>
            <a:r>
              <a:rPr lang="en-US" sz="2800" dirty="0">
                <a:latin typeface="Arial" charset="0"/>
              </a:rPr>
              <a:t>Tracer Example Function Means Analysis</a:t>
            </a:r>
          </a:p>
        </p:txBody>
      </p:sp>
      <p:graphicFrame>
        <p:nvGraphicFramePr>
          <p:cNvPr id="9218" name="Object 2"/>
          <p:cNvGraphicFramePr>
            <a:graphicFrameLocks noGrp="1" noChangeAspect="1"/>
          </p:cNvGraphicFramePr>
          <p:nvPr>
            <p:ph idx="4294967295"/>
            <p:extLst>
              <p:ext uri="{D42A27DB-BD31-4B8C-83A1-F6EECF244321}">
                <p14:modId xmlns:p14="http://schemas.microsoft.com/office/powerpoint/2010/main" val="839094473"/>
              </p:ext>
            </p:extLst>
          </p:nvPr>
        </p:nvGraphicFramePr>
        <p:xfrm>
          <a:off x="691763" y="2960895"/>
          <a:ext cx="8893175" cy="3286125"/>
        </p:xfrm>
        <a:graphic>
          <a:graphicData uri="http://schemas.openxmlformats.org/presentationml/2006/ole">
            <mc:AlternateContent xmlns:mc="http://schemas.openxmlformats.org/markup-compatibility/2006">
              <mc:Choice xmlns:v="urn:schemas-microsoft-com:vml" Requires="v">
                <p:oleObj spid="_x0000_s1030" name="Worksheet" r:id="rId3" imgW="17390424" imgH="4817505" progId="Excel.Sheet.8">
                  <p:embed/>
                </p:oleObj>
              </mc:Choice>
              <mc:Fallback>
                <p:oleObj name="Worksheet" r:id="rId3" imgW="17390424" imgH="4817505" progId="Excel.Sheet.8">
                  <p:embed/>
                  <p:pic>
                    <p:nvPicPr>
                      <p:cNvPr id="9218" name="Object 2"/>
                      <p:cNvPicPr>
                        <a:picLocks noChangeAspect="1" noChangeArrowheads="1"/>
                      </p:cNvPicPr>
                      <p:nvPr/>
                    </p:nvPicPr>
                    <p:blipFill>
                      <a:blip r:embed="rId4">
                        <a:extLst>
                          <a:ext uri="{28A0092B-C50C-407E-A947-70E740481C1C}">
                            <a14:useLocalDpi xmlns:a14="http://schemas.microsoft.com/office/drawing/2010/main" val="0"/>
                          </a:ext>
                        </a:extLst>
                      </a:blip>
                      <a:srcRect r="25049"/>
                      <a:stretch>
                        <a:fillRect/>
                      </a:stretch>
                    </p:blipFill>
                    <p:spPr bwMode="auto">
                      <a:xfrm>
                        <a:off x="691763" y="2960895"/>
                        <a:ext cx="8893175" cy="3286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9220" name="AutoShape 1475"/>
          <p:cNvSpPr>
            <a:spLocks noChangeArrowheads="1"/>
          </p:cNvSpPr>
          <p:nvPr/>
        </p:nvSpPr>
        <p:spPr bwMode="auto">
          <a:xfrm>
            <a:off x="2160365" y="1329076"/>
            <a:ext cx="1587500" cy="850900"/>
          </a:xfrm>
          <a:prstGeom prst="wedgeRoundRectCallout">
            <a:avLst>
              <a:gd name="adj1" fmla="val -77581"/>
              <a:gd name="adj2" fmla="val 139059"/>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Functionality from QFD</a:t>
            </a:r>
            <a:endParaRPr lang="en-US" sz="1600" dirty="0">
              <a:solidFill>
                <a:schemeClr val="bg1"/>
              </a:solidFill>
            </a:endParaRPr>
          </a:p>
        </p:txBody>
      </p:sp>
      <p:sp>
        <p:nvSpPr>
          <p:cNvPr id="9221" name="AutoShape 1476"/>
          <p:cNvSpPr>
            <a:spLocks noChangeArrowheads="1"/>
          </p:cNvSpPr>
          <p:nvPr/>
        </p:nvSpPr>
        <p:spPr bwMode="auto">
          <a:xfrm>
            <a:off x="5479296" y="1334618"/>
            <a:ext cx="1841500" cy="850900"/>
          </a:xfrm>
          <a:prstGeom prst="wedgeRoundRectCallout">
            <a:avLst>
              <a:gd name="adj1" fmla="val 45690"/>
              <a:gd name="adj2" fmla="val 121083"/>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Solutions (means) to Functionality</a:t>
            </a:r>
            <a:endParaRPr lang="en-US" sz="1600" dirty="0">
              <a:solidFill>
                <a:schemeClr val="bg1"/>
              </a:solidFill>
            </a:endParaRPr>
          </a:p>
        </p:txBody>
      </p:sp>
    </p:spTree>
    <p:extLst>
      <p:ext uri="{BB962C8B-B14F-4D97-AF65-F5344CB8AC3E}">
        <p14:creationId xmlns:p14="http://schemas.microsoft.com/office/powerpoint/2010/main" val="3125211588"/>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2" name="Picture 71">
            <a:extLst>
              <a:ext uri="{FF2B5EF4-FFF2-40B4-BE49-F238E27FC236}">
                <a16:creationId xmlns:a16="http://schemas.microsoft.com/office/drawing/2014/main" id="{94DDC893-E5EF-4CDE-B040-BA5B53AADD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4" name="Picture 73">
            <a:extLst>
              <a:ext uri="{FF2B5EF4-FFF2-40B4-BE49-F238E27FC236}">
                <a16:creationId xmlns:a16="http://schemas.microsoft.com/office/drawing/2014/main" id="{85F1A06D-D369-4974-8208-56120C5E7A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6" name="Oval 75">
            <a:extLst>
              <a:ext uri="{FF2B5EF4-FFF2-40B4-BE49-F238E27FC236}">
                <a16:creationId xmlns:a16="http://schemas.microsoft.com/office/drawing/2014/main" id="{DAD27A50-88D7-4E2A-8488-F2879768A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8" name="Picture 77">
            <a:extLst>
              <a:ext uri="{FF2B5EF4-FFF2-40B4-BE49-F238E27FC236}">
                <a16:creationId xmlns:a16="http://schemas.microsoft.com/office/drawing/2014/main" id="{A47C6ACD-2325-48C6-B9F3-C21563A05E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0" name="Picture 79">
            <a:extLst>
              <a:ext uri="{FF2B5EF4-FFF2-40B4-BE49-F238E27FC236}">
                <a16:creationId xmlns:a16="http://schemas.microsoft.com/office/drawing/2014/main" id="{1081DF83-4F35-4560-87E6-0DE8AAAC33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2" name="Rectangle 81">
            <a:extLst>
              <a:ext uri="{FF2B5EF4-FFF2-40B4-BE49-F238E27FC236}">
                <a16:creationId xmlns:a16="http://schemas.microsoft.com/office/drawing/2014/main" id="{7C704F0F-1CD8-4DC1-AEE9-225958232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8066" name="Rectangle 2"/>
          <p:cNvSpPr>
            <a:spLocks noGrp="1" noChangeArrowheads="1"/>
          </p:cNvSpPr>
          <p:nvPr>
            <p:ph type="title"/>
          </p:nvPr>
        </p:nvSpPr>
        <p:spPr>
          <a:xfrm>
            <a:off x="646111" y="609601"/>
            <a:ext cx="6246093" cy="1675975"/>
          </a:xfrm>
        </p:spPr>
        <p:txBody>
          <a:bodyPr vert="horz" lIns="91440" tIns="45720" rIns="91440" bIns="45720" rtlCol="0" anchor="t">
            <a:normAutofit/>
          </a:bodyPr>
          <a:lstStyle/>
          <a:p>
            <a:r>
              <a:rPr lang="en-US"/>
              <a:t>Exercise: FMA Stage 1 </a:t>
            </a:r>
          </a:p>
        </p:txBody>
      </p:sp>
      <p:pic>
        <p:nvPicPr>
          <p:cNvPr id="6" name="Picture 6" descr="See the source image">
            <a:extLst>
              <a:ext uri="{FF2B5EF4-FFF2-40B4-BE49-F238E27FC236}">
                <a16:creationId xmlns:a16="http://schemas.microsoft.com/office/drawing/2014/main" id="{3DFF9113-5908-467E-9E58-7CA967A86D2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2543" r="-4" b="18127"/>
          <a:stretch/>
        </p:blipFill>
        <p:spPr bwMode="auto">
          <a:xfrm>
            <a:off x="7554138" y="609137"/>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84" name="Rectangle 83">
            <a:extLst>
              <a:ext uri="{FF2B5EF4-FFF2-40B4-BE49-F238E27FC236}">
                <a16:creationId xmlns:a16="http://schemas.microsoft.com/office/drawing/2014/main" id="{78D66203-18BB-40A2-B632-9356FE169D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8067" name="Rectangle 3"/>
          <p:cNvSpPr>
            <a:spLocks noGrp="1" noChangeArrowheads="1"/>
          </p:cNvSpPr>
          <p:nvPr>
            <p:ph sz="quarter" idx="16"/>
          </p:nvPr>
        </p:nvSpPr>
        <p:spPr>
          <a:xfrm>
            <a:off x="642175" y="2484544"/>
            <a:ext cx="6253484" cy="3763855"/>
          </a:xfrm>
        </p:spPr>
        <p:txBody>
          <a:bodyPr vert="horz" lIns="91440" tIns="45720" rIns="91440" bIns="45720" rtlCol="0">
            <a:normAutofit/>
          </a:bodyPr>
          <a:lstStyle/>
          <a:p>
            <a:pPr marL="0" indent="0"/>
            <a:r>
              <a:rPr lang="en-US"/>
              <a:t>In small teams</a:t>
            </a:r>
          </a:p>
          <a:p>
            <a:r>
              <a:rPr lang="en-US"/>
              <a:t>Construct a Function Means Chart for the case study problem - consider all solutions</a:t>
            </a:r>
          </a:p>
          <a:p>
            <a:pPr marL="0" indent="0"/>
            <a:r>
              <a:rPr lang="en-US"/>
              <a:t>Time: 30 minutes</a:t>
            </a:r>
          </a:p>
          <a:p>
            <a:endParaRPr lang="en-US"/>
          </a:p>
        </p:txBody>
      </p:sp>
      <p:pic>
        <p:nvPicPr>
          <p:cNvPr id="5" name="Picture 2" descr="See the source image">
            <a:extLst>
              <a:ext uri="{FF2B5EF4-FFF2-40B4-BE49-F238E27FC236}">
                <a16:creationId xmlns:a16="http://schemas.microsoft.com/office/drawing/2014/main" id="{9F8296F0-B1E6-454B-AC0F-B9CCFDD64DB4}"/>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3084" r="5782" b="3"/>
          <a:stretch/>
        </p:blipFill>
        <p:spPr bwMode="auto">
          <a:xfrm>
            <a:off x="7554138" y="3482108"/>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849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4"/>
          <p:cNvSpPr>
            <a:spLocks noGrp="1" noChangeArrowheads="1"/>
          </p:cNvSpPr>
          <p:nvPr>
            <p:ph type="title"/>
          </p:nvPr>
        </p:nvSpPr>
        <p:spPr>
          <a:xfrm>
            <a:off x="-1" y="160305"/>
            <a:ext cx="12650525" cy="765175"/>
          </a:xfrm>
        </p:spPr>
        <p:txBody>
          <a:bodyPr/>
          <a:lstStyle/>
          <a:p>
            <a:pPr eaLnBrk="1" hangingPunct="1"/>
            <a:r>
              <a:rPr lang="en-GB" sz="3200" dirty="0">
                <a:latin typeface="Arial" charset="0"/>
              </a:rPr>
              <a:t>Introduction to Concept Integration and Selection</a:t>
            </a:r>
          </a:p>
        </p:txBody>
      </p:sp>
      <p:sp>
        <p:nvSpPr>
          <p:cNvPr id="8194" name="Rectangle 5"/>
          <p:cNvSpPr>
            <a:spLocks noGrp="1" noChangeArrowheads="1"/>
          </p:cNvSpPr>
          <p:nvPr>
            <p:ph idx="1"/>
          </p:nvPr>
        </p:nvSpPr>
        <p:spPr>
          <a:xfrm>
            <a:off x="262393" y="941387"/>
            <a:ext cx="11465781" cy="4975225"/>
          </a:xfrm>
        </p:spPr>
        <p:txBody>
          <a:bodyPr/>
          <a:lstStyle/>
          <a:p>
            <a:pPr eaLnBrk="1" hangingPunct="1"/>
            <a:r>
              <a:rPr lang="en-GB" sz="2000" dirty="0">
                <a:latin typeface="Arial" charset="0"/>
              </a:rPr>
              <a:t>The first stage of Function Means Analysis provides a large number of potential functional solutions. The task now is to:</a:t>
            </a:r>
          </a:p>
          <a:p>
            <a:pPr lvl="1" eaLnBrk="1" hangingPunct="1"/>
            <a:r>
              <a:rPr lang="en-GB" sz="1800" dirty="0">
                <a:latin typeface="Arial" charset="0"/>
              </a:rPr>
              <a:t>Generate a number of </a:t>
            </a:r>
            <a:r>
              <a:rPr lang="en-GB" sz="1800" b="1" dirty="0">
                <a:latin typeface="Arial" charset="0"/>
              </a:rPr>
              <a:t>complete</a:t>
            </a:r>
            <a:r>
              <a:rPr lang="en-GB" sz="1800" dirty="0">
                <a:latin typeface="Arial" charset="0"/>
              </a:rPr>
              <a:t> candidate solution concepts frequently referred to as design or concept system solutions – this is called Concept Integration</a:t>
            </a:r>
          </a:p>
          <a:p>
            <a:pPr lvl="1" eaLnBrk="1" hangingPunct="1"/>
            <a:endParaRPr lang="en-GB" dirty="0">
              <a:latin typeface="Arial" charset="0"/>
            </a:endParaRPr>
          </a:p>
          <a:p>
            <a:pPr lvl="1" eaLnBrk="1" hangingPunct="1"/>
            <a:endParaRPr lang="en-GB" dirty="0">
              <a:latin typeface="Arial" charset="0"/>
            </a:endParaRPr>
          </a:p>
          <a:p>
            <a:pPr eaLnBrk="1" hangingPunct="1"/>
            <a:endParaRPr lang="en-GB" dirty="0">
              <a:latin typeface="Arial" charset="0"/>
            </a:endParaRPr>
          </a:p>
          <a:p>
            <a:pPr eaLnBrk="1" hangingPunct="1"/>
            <a:endParaRPr lang="en-GB" dirty="0">
              <a:latin typeface="Arial" charset="0"/>
            </a:endParaRPr>
          </a:p>
        </p:txBody>
      </p:sp>
      <p:sp>
        <p:nvSpPr>
          <p:cNvPr id="8195" name="Picture 6"/>
          <p:cNvSpPr>
            <a:spLocks noChangeAspect="1" noChangeArrowheads="1"/>
          </p:cNvSpPr>
          <p:nvPr/>
        </p:nvSpPr>
        <p:spPr bwMode="auto">
          <a:xfrm>
            <a:off x="3522785" y="3022600"/>
            <a:ext cx="5181600" cy="3219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sz="1800" dirty="0"/>
          </a:p>
        </p:txBody>
      </p:sp>
      <p:pic>
        <p:nvPicPr>
          <p:cNvPr id="7" name="Picture 6">
            <a:extLst>
              <a:ext uri="{FF2B5EF4-FFF2-40B4-BE49-F238E27FC236}">
                <a16:creationId xmlns:a16="http://schemas.microsoft.com/office/drawing/2014/main" id="{BC8F66A0-80EE-3145-ABDF-D0C59E8EAEC1}"/>
              </a:ext>
            </a:extLst>
          </p:cNvPr>
          <p:cNvPicPr>
            <a:picLocks noChangeAspect="1"/>
          </p:cNvPicPr>
          <p:nvPr/>
        </p:nvPicPr>
        <p:blipFill>
          <a:blip r:embed="rId2"/>
          <a:stretch>
            <a:fillRect/>
          </a:stretch>
        </p:blipFill>
        <p:spPr>
          <a:xfrm>
            <a:off x="3061162" y="2608421"/>
            <a:ext cx="6261315" cy="4047808"/>
          </a:xfrm>
          <a:prstGeom prst="rect">
            <a:avLst/>
          </a:prstGeom>
        </p:spPr>
      </p:pic>
    </p:spTree>
    <p:extLst>
      <p:ext uri="{BB962C8B-B14F-4D97-AF65-F5344CB8AC3E}">
        <p14:creationId xmlns:p14="http://schemas.microsoft.com/office/powerpoint/2010/main" val="3500909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body" sz="quarter" idx="13"/>
          </p:nvPr>
        </p:nvSpPr>
        <p:spPr>
          <a:xfrm>
            <a:off x="394915" y="1458871"/>
            <a:ext cx="11402170" cy="4844403"/>
          </a:xfrm>
        </p:spPr>
        <p:txBody>
          <a:bodyPr>
            <a:normAutofit fontScale="92500"/>
          </a:bodyPr>
          <a:lstStyle/>
          <a:p>
            <a:r>
              <a:rPr lang="en-GB" dirty="0"/>
              <a:t>The purpose of Concept Integration is to arrive at a number of potential whole system solution concepts</a:t>
            </a:r>
          </a:p>
          <a:p>
            <a:pPr lvl="1"/>
            <a:r>
              <a:rPr lang="en-GB" dirty="0"/>
              <a:t>We often use the word integration to mean just the final </a:t>
            </a:r>
            <a:r>
              <a:rPr lang="ja-JP" altLang="en-GB" dirty="0"/>
              <a:t>“</a:t>
            </a:r>
            <a:r>
              <a:rPr lang="en-GB" altLang="ja-JP" dirty="0"/>
              <a:t>physical</a:t>
            </a:r>
            <a:r>
              <a:rPr lang="ja-JP" altLang="en-GB" dirty="0"/>
              <a:t>”</a:t>
            </a:r>
            <a:r>
              <a:rPr lang="en-GB" altLang="ja-JP" dirty="0"/>
              <a:t> integration of a system – but the decisions we are about to make are fundamentally integration decisions and p</a:t>
            </a:r>
            <a:r>
              <a:rPr lang="en-GB" dirty="0"/>
              <a:t>oor choices at this point in time, will have detrimental effects on the physical integration of the system</a:t>
            </a:r>
          </a:p>
          <a:p>
            <a:r>
              <a:rPr lang="en-GB" dirty="0"/>
              <a:t>Assuming that the concept generation has been done by Function Means Analysis, there are a number of strategies for Concept Integration </a:t>
            </a:r>
          </a:p>
          <a:p>
            <a:pPr lvl="1"/>
            <a:r>
              <a:rPr lang="en-GB" dirty="0"/>
              <a:t>Identify the </a:t>
            </a:r>
            <a:r>
              <a:rPr lang="ja-JP" altLang="en-GB" dirty="0"/>
              <a:t>“</a:t>
            </a:r>
            <a:r>
              <a:rPr lang="en-GB" altLang="ja-JP" dirty="0"/>
              <a:t>best</a:t>
            </a:r>
            <a:r>
              <a:rPr lang="ja-JP" altLang="en-GB" dirty="0"/>
              <a:t>”</a:t>
            </a:r>
            <a:r>
              <a:rPr lang="en-GB" altLang="ja-JP" dirty="0"/>
              <a:t> means for each function</a:t>
            </a:r>
          </a:p>
          <a:p>
            <a:pPr lvl="2"/>
            <a:r>
              <a:rPr lang="en-GB" dirty="0"/>
              <a:t>cannot guarantee an optimal system solution</a:t>
            </a:r>
          </a:p>
          <a:p>
            <a:pPr lvl="1"/>
            <a:r>
              <a:rPr lang="en-GB" dirty="0"/>
              <a:t>Consider every permutation from the function means analysis</a:t>
            </a:r>
          </a:p>
          <a:p>
            <a:pPr lvl="2"/>
            <a:r>
              <a:rPr lang="en-GB" dirty="0"/>
              <a:t>will take too long</a:t>
            </a:r>
          </a:p>
          <a:p>
            <a:pPr lvl="1"/>
            <a:r>
              <a:rPr lang="en-GB" dirty="0"/>
              <a:t>Reduce the number of options and develop a limited number of potential whole concept solutions</a:t>
            </a:r>
          </a:p>
          <a:p>
            <a:r>
              <a:rPr lang="en-GB" dirty="0"/>
              <a:t>This last strategy can be accomplished using the Function Means Chart</a:t>
            </a:r>
          </a:p>
          <a:p>
            <a:endParaRPr lang="en-GB" dirty="0"/>
          </a:p>
          <a:p>
            <a:endParaRPr lang="en-GB" dirty="0"/>
          </a:p>
        </p:txBody>
      </p:sp>
      <p:sp>
        <p:nvSpPr>
          <p:cNvPr id="15361" name="Rectangle 6"/>
          <p:cNvSpPr>
            <a:spLocks noGrp="1" noChangeArrowheads="1"/>
          </p:cNvSpPr>
          <p:nvPr>
            <p:ph type="title"/>
          </p:nvPr>
        </p:nvSpPr>
        <p:spPr/>
        <p:txBody>
          <a:bodyPr/>
          <a:lstStyle/>
          <a:p>
            <a:r>
              <a:rPr lang="en-GB" dirty="0"/>
              <a:t>Concept Integration</a:t>
            </a:r>
          </a:p>
        </p:txBody>
      </p:sp>
    </p:spTree>
    <p:extLst>
      <p:ext uri="{BB962C8B-B14F-4D97-AF65-F5344CB8AC3E}">
        <p14:creationId xmlns:p14="http://schemas.microsoft.com/office/powerpoint/2010/main" val="40879264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2375390" y="1119555"/>
            <a:ext cx="7403123" cy="466578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endParaRPr lang="en-US" sz="1662" dirty="0"/>
          </a:p>
        </p:txBody>
      </p:sp>
      <p:sp>
        <p:nvSpPr>
          <p:cNvPr id="19458" name="Rectangle 3"/>
          <p:cNvSpPr>
            <a:spLocks noChangeArrowheads="1"/>
          </p:cNvSpPr>
          <p:nvPr/>
        </p:nvSpPr>
        <p:spPr bwMode="auto">
          <a:xfrm>
            <a:off x="2375390" y="2901463"/>
            <a:ext cx="7403123" cy="288387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endParaRPr lang="en-US" sz="1662" dirty="0"/>
          </a:p>
        </p:txBody>
      </p:sp>
      <p:sp>
        <p:nvSpPr>
          <p:cNvPr id="19459" name="Rectangle 4"/>
          <p:cNvSpPr>
            <a:spLocks noGrp="1" noChangeArrowheads="1"/>
          </p:cNvSpPr>
          <p:nvPr>
            <p:ph type="title"/>
          </p:nvPr>
        </p:nvSpPr>
        <p:spPr>
          <a:xfrm>
            <a:off x="261815" y="130723"/>
            <a:ext cx="8850379" cy="353933"/>
          </a:xfrm>
        </p:spPr>
        <p:txBody>
          <a:bodyPr/>
          <a:lstStyle/>
          <a:p>
            <a:pPr eaLnBrk="1" hangingPunct="1"/>
            <a:r>
              <a:rPr lang="en-GB" sz="4000" dirty="0">
                <a:latin typeface="Arial" charset="0"/>
              </a:rPr>
              <a:t>Function Means Analysis Process</a:t>
            </a:r>
            <a:endParaRPr lang="en-US" sz="4000" dirty="0">
              <a:latin typeface="Arial" charset="0"/>
            </a:endParaRPr>
          </a:p>
        </p:txBody>
      </p:sp>
      <p:pic>
        <p:nvPicPr>
          <p:cNvPr id="19460"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1365739"/>
            <a:ext cx="6419850" cy="4234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87407" y="1201615"/>
            <a:ext cx="1097574" cy="1601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2"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2847" y="3817328"/>
            <a:ext cx="1327638" cy="16148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63" name="Text Box 8"/>
          <p:cNvSpPr txBox="1">
            <a:spLocks noChangeArrowheads="1"/>
          </p:cNvSpPr>
          <p:nvPr/>
        </p:nvSpPr>
        <p:spPr bwMode="auto">
          <a:xfrm>
            <a:off x="6957464" y="1258768"/>
            <a:ext cx="920445" cy="3481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solidFill>
                  <a:schemeClr val="bg1"/>
                </a:solidFill>
              </a:rPr>
              <a:t>Stage 1</a:t>
            </a:r>
          </a:p>
        </p:txBody>
      </p:sp>
      <p:sp>
        <p:nvSpPr>
          <p:cNvPr id="19464" name="Text Box 9"/>
          <p:cNvSpPr txBox="1">
            <a:spLocks noChangeArrowheads="1"/>
          </p:cNvSpPr>
          <p:nvPr/>
        </p:nvSpPr>
        <p:spPr bwMode="auto">
          <a:xfrm>
            <a:off x="3730687" y="5174275"/>
            <a:ext cx="920445" cy="3481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solidFill>
                  <a:schemeClr val="bg1"/>
                </a:solidFill>
              </a:rPr>
              <a:t>Stage 2</a:t>
            </a:r>
          </a:p>
        </p:txBody>
      </p:sp>
    </p:spTree>
    <p:extLst>
      <p:ext uri="{BB962C8B-B14F-4D97-AF65-F5344CB8AC3E}">
        <p14:creationId xmlns:p14="http://schemas.microsoft.com/office/powerpoint/2010/main" val="21339097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sz="quarter" idx="16"/>
          </p:nvPr>
        </p:nvSpPr>
        <p:spPr>
          <a:xfrm>
            <a:off x="102496" y="1258066"/>
            <a:ext cx="5278967" cy="5186873"/>
          </a:xfrm>
        </p:spPr>
        <p:txBody>
          <a:bodyPr>
            <a:normAutofit fontScale="92500" lnSpcReduction="10000"/>
          </a:bodyPr>
          <a:lstStyle/>
          <a:p>
            <a:pPr marL="381000" indent="-381000" eaLnBrk="1" hangingPunct="1">
              <a:lnSpc>
                <a:spcPct val="90000"/>
              </a:lnSpc>
            </a:pPr>
            <a:r>
              <a:rPr lang="en-GB" dirty="0">
                <a:latin typeface="Arial" charset="0"/>
              </a:rPr>
              <a:t>What is required at this step are some key criteria that can be used to quickly eliminate or promote the solutions documented in the Function Means Table </a:t>
            </a:r>
          </a:p>
          <a:p>
            <a:pPr marL="381000" indent="-381000" eaLnBrk="1" hangingPunct="1">
              <a:lnSpc>
                <a:spcPct val="90000"/>
              </a:lnSpc>
            </a:pPr>
            <a:r>
              <a:rPr lang="en-GB" dirty="0">
                <a:latin typeface="Arial" charset="0"/>
              </a:rPr>
              <a:t>The aim is to remove the obvious </a:t>
            </a:r>
            <a:r>
              <a:rPr lang="ja-JP" altLang="en-GB" dirty="0">
                <a:latin typeface="Arial" charset="0"/>
              </a:rPr>
              <a:t>“</a:t>
            </a:r>
            <a:r>
              <a:rPr lang="en-GB" altLang="ja-JP" dirty="0">
                <a:latin typeface="Arial" charset="0"/>
              </a:rPr>
              <a:t>sore-thumbs</a:t>
            </a:r>
            <a:r>
              <a:rPr lang="ja-JP" altLang="en-GB" dirty="0">
                <a:latin typeface="Arial" charset="0"/>
              </a:rPr>
              <a:t>”</a:t>
            </a:r>
            <a:endParaRPr lang="en-GB" altLang="ja-JP" dirty="0">
              <a:latin typeface="Arial" charset="0"/>
            </a:endParaRPr>
          </a:p>
          <a:p>
            <a:pPr marL="381000" indent="-381000" eaLnBrk="1" hangingPunct="1">
              <a:lnSpc>
                <a:spcPct val="90000"/>
              </a:lnSpc>
            </a:pPr>
            <a:r>
              <a:rPr lang="en-GB" dirty="0">
                <a:latin typeface="Arial" charset="0"/>
              </a:rPr>
              <a:t>A good starting point for the criteria is the primary WHATs from the QFD 1. These are customer facing and therefore deselecting functional solutions that do not meet these will ensure that only </a:t>
            </a:r>
            <a:r>
              <a:rPr lang="ja-JP" altLang="en-GB" dirty="0">
                <a:latin typeface="Arial" charset="0"/>
              </a:rPr>
              <a:t>“</a:t>
            </a:r>
            <a:r>
              <a:rPr lang="en-GB" altLang="ja-JP" dirty="0">
                <a:latin typeface="Arial" charset="0"/>
              </a:rPr>
              <a:t>compliant</a:t>
            </a:r>
            <a:r>
              <a:rPr lang="ja-JP" altLang="en-GB" dirty="0">
                <a:latin typeface="Arial" charset="0"/>
              </a:rPr>
              <a:t>”</a:t>
            </a:r>
            <a:r>
              <a:rPr lang="en-GB" altLang="ja-JP" dirty="0">
                <a:latin typeface="Arial" charset="0"/>
              </a:rPr>
              <a:t> ideas are carried forward </a:t>
            </a:r>
          </a:p>
          <a:p>
            <a:pPr marL="381000" indent="-381000" eaLnBrk="1" hangingPunct="1">
              <a:lnSpc>
                <a:spcPct val="90000"/>
              </a:lnSpc>
            </a:pPr>
            <a:r>
              <a:rPr lang="en-GB" dirty="0">
                <a:latin typeface="Arial" charset="0"/>
              </a:rPr>
              <a:t>The general recommendation here is between 3 and 6 criteria. Too many criteria can make the process time consuming.  The drawback, of course, with few criteria is that those that are selected have a significant impact on the selected system solution – the wrong criteria leads to the wrong solution</a:t>
            </a:r>
          </a:p>
          <a:p>
            <a:pPr marL="381000" indent="-381000" eaLnBrk="1" hangingPunct="1">
              <a:lnSpc>
                <a:spcPct val="90000"/>
              </a:lnSpc>
              <a:buFont typeface="Symbol" charset="0"/>
              <a:buNone/>
            </a:pPr>
            <a:endParaRPr lang="en-US" dirty="0">
              <a:latin typeface="Arial" charset="0"/>
            </a:endParaRPr>
          </a:p>
        </p:txBody>
      </p:sp>
      <p:sp>
        <p:nvSpPr>
          <p:cNvPr id="3" name="Content Placeholder 2">
            <a:extLst>
              <a:ext uri="{FF2B5EF4-FFF2-40B4-BE49-F238E27FC236}">
                <a16:creationId xmlns:a16="http://schemas.microsoft.com/office/drawing/2014/main" id="{D4765D6A-685A-A949-8991-D5F242D9CF4F}"/>
              </a:ext>
            </a:extLst>
          </p:cNvPr>
          <p:cNvSpPr>
            <a:spLocks noGrp="1"/>
          </p:cNvSpPr>
          <p:nvPr>
            <p:ph sz="quarter" idx="17"/>
          </p:nvPr>
        </p:nvSpPr>
        <p:spPr>
          <a:xfrm>
            <a:off x="6210993" y="1194455"/>
            <a:ext cx="5878511" cy="642297"/>
          </a:xfrm>
        </p:spPr>
        <p:txBody>
          <a:bodyPr>
            <a:normAutofit/>
          </a:bodyPr>
          <a:lstStyle/>
          <a:p>
            <a:pPr marL="0" indent="0">
              <a:buNone/>
            </a:pPr>
            <a:r>
              <a:rPr lang="en-US" sz="1800" dirty="0"/>
              <a:t>A simple example: consider a domestic toaster. The User Requirements might be:</a:t>
            </a:r>
          </a:p>
        </p:txBody>
      </p:sp>
      <p:sp>
        <p:nvSpPr>
          <p:cNvPr id="15361" name="Rectangle 2"/>
          <p:cNvSpPr>
            <a:spLocks noGrp="1" noChangeArrowheads="1"/>
          </p:cNvSpPr>
          <p:nvPr>
            <p:ph type="title"/>
          </p:nvPr>
        </p:nvSpPr>
        <p:spPr>
          <a:xfrm>
            <a:off x="70047" y="227273"/>
            <a:ext cx="10990300" cy="424732"/>
          </a:xfrm>
        </p:spPr>
        <p:txBody>
          <a:bodyPr/>
          <a:lstStyle/>
          <a:p>
            <a:pPr eaLnBrk="1" hangingPunct="1"/>
            <a:r>
              <a:rPr lang="en-GB" sz="2800" dirty="0">
                <a:latin typeface="Arial" charset="0"/>
              </a:rPr>
              <a:t>Step 3: Determine Selection/De-selection Criteria</a:t>
            </a:r>
            <a:endParaRPr lang="en-US" sz="2800" dirty="0">
              <a:latin typeface="Arial" charset="0"/>
            </a:endParaRPr>
          </a:p>
        </p:txBody>
      </p:sp>
      <p:sp>
        <p:nvSpPr>
          <p:cNvPr id="6" name="Folded Corner 5">
            <a:extLst>
              <a:ext uri="{FF2B5EF4-FFF2-40B4-BE49-F238E27FC236}">
                <a16:creationId xmlns:a16="http://schemas.microsoft.com/office/drawing/2014/main" id="{878C1370-A9C7-CD4E-AC44-0A9AB6798351}"/>
              </a:ext>
            </a:extLst>
          </p:cNvPr>
          <p:cNvSpPr/>
          <p:nvPr/>
        </p:nvSpPr>
        <p:spPr>
          <a:xfrm>
            <a:off x="6358033" y="2067059"/>
            <a:ext cx="2473162" cy="2369493"/>
          </a:xfrm>
          <a:prstGeom prst="foldedCorner">
            <a:avLst/>
          </a:prstGeom>
        </p:spPr>
        <p:style>
          <a:lnRef idx="1">
            <a:schemeClr val="accent2"/>
          </a:lnRef>
          <a:fillRef idx="2">
            <a:schemeClr val="accent2"/>
          </a:fillRef>
          <a:effectRef idx="1">
            <a:schemeClr val="accent2"/>
          </a:effectRef>
          <a:fontRef idx="minor">
            <a:schemeClr val="dk1"/>
          </a:fontRef>
        </p:style>
        <p:txBody>
          <a:bodyPr rtlCol="0" anchor="ctr"/>
          <a:lstStyle/>
          <a:p>
            <a:endParaRPr lang="en-US" sz="1400" dirty="0"/>
          </a:p>
          <a:p>
            <a:r>
              <a:rPr lang="en-US" sz="1400" dirty="0"/>
              <a:t>User Requirements </a:t>
            </a:r>
            <a:r>
              <a:rPr lang="en-US" sz="1050" dirty="0"/>
              <a:t>for a Domestic Toaster</a:t>
            </a:r>
          </a:p>
          <a:p>
            <a:pPr marL="263776" indent="-263776">
              <a:buFont typeface="Arial"/>
              <a:buChar char="•"/>
            </a:pPr>
            <a:r>
              <a:rPr lang="en-US" sz="1200" dirty="0"/>
              <a:t>Even toasting</a:t>
            </a:r>
          </a:p>
          <a:p>
            <a:pPr marL="263776" indent="-263776">
              <a:buFont typeface="Arial"/>
              <a:buChar char="•"/>
            </a:pPr>
            <a:r>
              <a:rPr lang="en-US" sz="1200" dirty="0"/>
              <a:t>Quick</a:t>
            </a:r>
          </a:p>
          <a:p>
            <a:pPr marL="263776" indent="-263776">
              <a:buFont typeface="Arial"/>
              <a:buChar char="•"/>
            </a:pPr>
            <a:r>
              <a:rPr lang="en-US" sz="1200" dirty="0"/>
              <a:t>Affordable</a:t>
            </a:r>
          </a:p>
          <a:p>
            <a:pPr marL="263776" indent="-263776">
              <a:buFont typeface="Arial"/>
              <a:buChar char="•"/>
            </a:pPr>
            <a:r>
              <a:rPr lang="en-US" sz="1200" dirty="0"/>
              <a:t>Easy to use</a:t>
            </a:r>
          </a:p>
          <a:p>
            <a:pPr marL="263776" indent="-263776">
              <a:buFont typeface="Arial"/>
              <a:buChar char="•"/>
            </a:pPr>
            <a:r>
              <a:rPr lang="en-US" sz="1200" dirty="0"/>
              <a:t>Attractive</a:t>
            </a:r>
          </a:p>
          <a:p>
            <a:pPr marL="263776" indent="-263776">
              <a:buFont typeface="Arial"/>
              <a:buChar char="•"/>
            </a:pPr>
            <a:r>
              <a:rPr lang="en-US" sz="1200" dirty="0"/>
              <a:t>Reliable</a:t>
            </a:r>
          </a:p>
          <a:p>
            <a:pPr marL="263776" indent="-263776">
              <a:buFont typeface="Arial"/>
              <a:buChar char="•"/>
            </a:pPr>
            <a:r>
              <a:rPr lang="en-US" sz="1200" dirty="0"/>
              <a:t>Easy to clean</a:t>
            </a:r>
          </a:p>
          <a:p>
            <a:pPr marL="263776" indent="-263776">
              <a:buFont typeface="Arial"/>
              <a:buChar char="•"/>
            </a:pPr>
            <a:r>
              <a:rPr lang="en-US" sz="1200" dirty="0"/>
              <a:t>Energy Efficient</a:t>
            </a:r>
          </a:p>
          <a:p>
            <a:pPr marL="263776" indent="-263776">
              <a:buFont typeface="Arial"/>
              <a:buChar char="•"/>
            </a:pPr>
            <a:r>
              <a:rPr lang="en-US" sz="1200" dirty="0"/>
              <a:t>4 slices at once</a:t>
            </a:r>
          </a:p>
          <a:p>
            <a:pPr marL="263776" indent="-263776">
              <a:buFont typeface="Arial"/>
              <a:buChar char="•"/>
            </a:pPr>
            <a:r>
              <a:rPr lang="en-US" sz="1200" dirty="0"/>
              <a:t>Etc.</a:t>
            </a:r>
          </a:p>
        </p:txBody>
      </p:sp>
      <p:sp>
        <p:nvSpPr>
          <p:cNvPr id="7" name="Content Placeholder 2">
            <a:extLst>
              <a:ext uri="{FF2B5EF4-FFF2-40B4-BE49-F238E27FC236}">
                <a16:creationId xmlns:a16="http://schemas.microsoft.com/office/drawing/2014/main" id="{5AA7BC77-1297-E94A-B6E5-90C1884BB3E5}"/>
              </a:ext>
            </a:extLst>
          </p:cNvPr>
          <p:cNvSpPr txBox="1">
            <a:spLocks/>
          </p:cNvSpPr>
          <p:nvPr/>
        </p:nvSpPr>
        <p:spPr bwMode="gray">
          <a:xfrm>
            <a:off x="6210993" y="4666860"/>
            <a:ext cx="5585220" cy="1920526"/>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Font typeface="Arial" panose="020B0604020202020204" pitchFamily="34" charset="0"/>
              <a:buNone/>
            </a:pPr>
            <a:r>
              <a:rPr lang="en-US" dirty="0"/>
              <a:t>Key requirements that can be used to deselect functional solutions those that are easy to apply like:</a:t>
            </a:r>
          </a:p>
          <a:p>
            <a:pPr>
              <a:lnSpc>
                <a:spcPct val="100000"/>
              </a:lnSpc>
              <a:spcBef>
                <a:spcPts val="0"/>
              </a:spcBef>
            </a:pPr>
            <a:r>
              <a:rPr lang="en-US" dirty="0"/>
              <a:t>Even Toasting</a:t>
            </a:r>
          </a:p>
          <a:p>
            <a:pPr>
              <a:lnSpc>
                <a:spcPct val="100000"/>
              </a:lnSpc>
              <a:spcBef>
                <a:spcPts val="0"/>
              </a:spcBef>
            </a:pPr>
            <a:r>
              <a:rPr lang="en-US" dirty="0"/>
              <a:t>Affordable</a:t>
            </a:r>
          </a:p>
          <a:p>
            <a:pPr>
              <a:lnSpc>
                <a:spcPct val="100000"/>
              </a:lnSpc>
              <a:spcBef>
                <a:spcPts val="0"/>
              </a:spcBef>
            </a:pPr>
            <a:r>
              <a:rPr lang="en-US" dirty="0"/>
              <a:t>Easy to clean</a:t>
            </a:r>
          </a:p>
          <a:p>
            <a:pPr>
              <a:lnSpc>
                <a:spcPct val="100000"/>
              </a:lnSpc>
              <a:spcBef>
                <a:spcPts val="0"/>
              </a:spcBef>
            </a:pPr>
            <a:r>
              <a:rPr lang="en-US" dirty="0"/>
              <a:t>Energy Efficient</a:t>
            </a:r>
          </a:p>
          <a:p>
            <a:pPr marL="0" indent="0">
              <a:lnSpc>
                <a:spcPct val="100000"/>
              </a:lnSpc>
              <a:spcBef>
                <a:spcPts val="0"/>
              </a:spcBef>
              <a:buNone/>
            </a:pPr>
            <a:r>
              <a:rPr lang="en-US" dirty="0"/>
              <a:t>Requirements like “Attractive” and “Reliable” are less easy to apply – at this stage.</a:t>
            </a:r>
          </a:p>
        </p:txBody>
      </p:sp>
    </p:spTree>
    <p:extLst>
      <p:ext uri="{BB962C8B-B14F-4D97-AF65-F5344CB8AC3E}">
        <p14:creationId xmlns:p14="http://schemas.microsoft.com/office/powerpoint/2010/main" val="286793302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402866" y="184316"/>
            <a:ext cx="9144000" cy="762000"/>
          </a:xfrm>
        </p:spPr>
        <p:txBody>
          <a:bodyPr/>
          <a:lstStyle/>
          <a:p>
            <a:pPr eaLnBrk="1" hangingPunct="1"/>
            <a:r>
              <a:rPr lang="en-GB" sz="2800" dirty="0">
                <a:latin typeface="Arial" charset="0"/>
              </a:rPr>
              <a:t>Step 4: Use the criteria to de-select from the Table</a:t>
            </a:r>
            <a:endParaRPr lang="en-US" sz="2800" dirty="0">
              <a:latin typeface="Arial" charset="0"/>
            </a:endParaRPr>
          </a:p>
        </p:txBody>
      </p:sp>
      <p:sp>
        <p:nvSpPr>
          <p:cNvPr id="18434" name="Rectangle 3"/>
          <p:cNvSpPr>
            <a:spLocks noGrp="1" noChangeArrowheads="1"/>
          </p:cNvSpPr>
          <p:nvPr>
            <p:ph idx="1"/>
          </p:nvPr>
        </p:nvSpPr>
        <p:spPr>
          <a:xfrm>
            <a:off x="402865" y="1825625"/>
            <a:ext cx="11524091" cy="4495662"/>
          </a:xfrm>
        </p:spPr>
        <p:txBody>
          <a:bodyPr/>
          <a:lstStyle/>
          <a:p>
            <a:pPr marL="381000" indent="-381000" eaLnBrk="1" hangingPunct="1"/>
            <a:r>
              <a:rPr lang="en-GB" dirty="0">
                <a:latin typeface="Arial" charset="0"/>
              </a:rPr>
              <a:t>The criteria, determined in the previous step, are now systematically applied to the removal of candidate functional solutions </a:t>
            </a:r>
          </a:p>
          <a:p>
            <a:pPr marL="381000" indent="-381000" eaLnBrk="1" hangingPunct="1"/>
            <a:r>
              <a:rPr lang="en-GB" dirty="0">
                <a:latin typeface="Arial" charset="0"/>
              </a:rPr>
              <a:t>The aim here is to remove approximately 50% quickly, i.e. the obvious </a:t>
            </a:r>
            <a:r>
              <a:rPr lang="ja-JP" altLang="en-GB" dirty="0">
                <a:latin typeface="Arial" charset="0"/>
              </a:rPr>
              <a:t>“</a:t>
            </a:r>
            <a:r>
              <a:rPr lang="en-GB" altLang="ja-JP" dirty="0">
                <a:latin typeface="Arial" charset="0"/>
              </a:rPr>
              <a:t>sore thumbs</a:t>
            </a:r>
            <a:r>
              <a:rPr lang="ja-JP" altLang="en-GB" dirty="0">
                <a:latin typeface="Arial" charset="0"/>
              </a:rPr>
              <a:t>”</a:t>
            </a:r>
            <a:r>
              <a:rPr lang="en-GB" altLang="ja-JP" dirty="0">
                <a:latin typeface="Arial" charset="0"/>
              </a:rPr>
              <a:t> </a:t>
            </a:r>
          </a:p>
          <a:p>
            <a:pPr marL="381000" indent="-381000" eaLnBrk="1" hangingPunct="1"/>
            <a:r>
              <a:rPr lang="en-GB" dirty="0">
                <a:latin typeface="Arial" charset="0"/>
              </a:rPr>
              <a:t>As functional solutions are removed a note should be made of the criteria and reasoning that led to their removal</a:t>
            </a:r>
          </a:p>
          <a:p>
            <a:pPr marL="381000" indent="-381000" eaLnBrk="1" hangingPunct="1"/>
            <a:r>
              <a:rPr lang="en-GB" dirty="0">
                <a:latin typeface="Arial" charset="0"/>
              </a:rPr>
              <a:t>Over arguing at this point is counter productive – functional solutions that generate </a:t>
            </a:r>
            <a:r>
              <a:rPr lang="ja-JP" altLang="en-GB" dirty="0">
                <a:latin typeface="Arial" charset="0"/>
              </a:rPr>
              <a:t>“</a:t>
            </a:r>
            <a:r>
              <a:rPr lang="en-GB" altLang="ja-JP" dirty="0">
                <a:latin typeface="Arial" charset="0"/>
              </a:rPr>
              <a:t>excessive</a:t>
            </a:r>
            <a:r>
              <a:rPr lang="ja-JP" altLang="en-GB" dirty="0">
                <a:latin typeface="Arial" charset="0"/>
              </a:rPr>
              <a:t>”</a:t>
            </a:r>
            <a:r>
              <a:rPr lang="en-GB" altLang="ja-JP" dirty="0">
                <a:latin typeface="Arial" charset="0"/>
              </a:rPr>
              <a:t> debate should be retained</a:t>
            </a:r>
          </a:p>
          <a:p>
            <a:pPr marL="381000" indent="-381000" eaLnBrk="1" hangingPunct="1">
              <a:buFont typeface="Symbol" charset="0"/>
              <a:buNone/>
            </a:pPr>
            <a:endParaRPr lang="en-US" sz="1800" dirty="0">
              <a:latin typeface="Arial" charset="0"/>
            </a:endParaRPr>
          </a:p>
        </p:txBody>
      </p:sp>
    </p:spTree>
    <p:extLst>
      <p:ext uri="{BB962C8B-B14F-4D97-AF65-F5344CB8AC3E}">
        <p14:creationId xmlns:p14="http://schemas.microsoft.com/office/powerpoint/2010/main" val="380037473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D47BA5-05E0-C44D-BC7E-DEE5B77CF47F}"/>
              </a:ext>
            </a:extLst>
          </p:cNvPr>
          <p:cNvSpPr>
            <a:spLocks noGrp="1"/>
          </p:cNvSpPr>
          <p:nvPr>
            <p:ph type="title"/>
          </p:nvPr>
        </p:nvSpPr>
        <p:spPr>
          <a:xfrm>
            <a:off x="1665767" y="595901"/>
            <a:ext cx="6489700" cy="439957"/>
          </a:xfrm>
        </p:spPr>
        <p:txBody>
          <a:bodyPr/>
          <a:lstStyle/>
          <a:p>
            <a:r>
              <a:rPr lang="en-US" dirty="0"/>
              <a:t>Toaster Example</a:t>
            </a:r>
          </a:p>
        </p:txBody>
      </p:sp>
      <p:pic>
        <p:nvPicPr>
          <p:cNvPr id="8" name="Picture 7">
            <a:extLst>
              <a:ext uri="{FF2B5EF4-FFF2-40B4-BE49-F238E27FC236}">
                <a16:creationId xmlns:a16="http://schemas.microsoft.com/office/drawing/2014/main" id="{8455A306-FAF4-6D4D-A29C-793600DE2D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2160206"/>
            <a:ext cx="7702104" cy="4344585"/>
          </a:xfrm>
          <a:prstGeom prst="rect">
            <a:avLst/>
          </a:prstGeom>
        </p:spPr>
      </p:pic>
      <p:sp>
        <p:nvSpPr>
          <p:cNvPr id="9" name="TextBox 8">
            <a:extLst>
              <a:ext uri="{FF2B5EF4-FFF2-40B4-BE49-F238E27FC236}">
                <a16:creationId xmlns:a16="http://schemas.microsoft.com/office/drawing/2014/main" id="{2F338C72-74A7-F74D-9F53-916C7EEAF771}"/>
              </a:ext>
            </a:extLst>
          </p:cNvPr>
          <p:cNvSpPr txBox="1"/>
          <p:nvPr/>
        </p:nvSpPr>
        <p:spPr>
          <a:xfrm>
            <a:off x="7443830" y="810347"/>
            <a:ext cx="1640193" cy="1384995"/>
          </a:xfrm>
          <a:prstGeom prst="rect">
            <a:avLst/>
          </a:prstGeom>
          <a:noFill/>
        </p:spPr>
        <p:txBody>
          <a:bodyPr wrap="square" rtlCol="0">
            <a:spAutoFit/>
          </a:bodyPr>
          <a:lstStyle/>
          <a:p>
            <a:pPr>
              <a:lnSpc>
                <a:spcPct val="100000"/>
              </a:lnSpc>
              <a:spcBef>
                <a:spcPts val="0"/>
              </a:spcBef>
            </a:pPr>
            <a:r>
              <a:rPr lang="en-US" sz="1400" dirty="0"/>
              <a:t>Key:</a:t>
            </a:r>
          </a:p>
          <a:p>
            <a:pPr>
              <a:lnSpc>
                <a:spcPct val="100000"/>
              </a:lnSpc>
              <a:spcBef>
                <a:spcPts val="0"/>
              </a:spcBef>
            </a:pPr>
            <a:r>
              <a:rPr lang="en-US" sz="1400" dirty="0">
                <a:solidFill>
                  <a:srgbClr val="FC4C02"/>
                </a:solidFill>
              </a:rPr>
              <a:t>✘ </a:t>
            </a:r>
            <a:r>
              <a:rPr lang="en-US" sz="1400" dirty="0"/>
              <a:t>Even Toasting</a:t>
            </a:r>
          </a:p>
          <a:p>
            <a:pPr>
              <a:lnSpc>
                <a:spcPct val="100000"/>
              </a:lnSpc>
              <a:spcBef>
                <a:spcPts val="0"/>
              </a:spcBef>
            </a:pPr>
            <a:r>
              <a:rPr lang="en-US" sz="1400" dirty="0">
                <a:solidFill>
                  <a:srgbClr val="615E9B"/>
                </a:solidFill>
              </a:rPr>
              <a:t>✕</a:t>
            </a:r>
            <a:r>
              <a:rPr lang="en-US" sz="1400" dirty="0"/>
              <a:t> Affordable</a:t>
            </a:r>
          </a:p>
          <a:p>
            <a:pPr>
              <a:lnSpc>
                <a:spcPct val="100000"/>
              </a:lnSpc>
              <a:spcBef>
                <a:spcPts val="0"/>
              </a:spcBef>
            </a:pPr>
            <a:r>
              <a:rPr lang="en-US" sz="1400" dirty="0">
                <a:solidFill>
                  <a:srgbClr val="3D4146"/>
                </a:solidFill>
              </a:rPr>
              <a:t>✶</a:t>
            </a:r>
            <a:r>
              <a:rPr lang="en-US" sz="1400" dirty="0"/>
              <a:t> Easy to clean</a:t>
            </a:r>
          </a:p>
          <a:p>
            <a:pPr>
              <a:lnSpc>
                <a:spcPct val="100000"/>
              </a:lnSpc>
              <a:spcBef>
                <a:spcPts val="0"/>
              </a:spcBef>
            </a:pPr>
            <a:r>
              <a:rPr lang="en-US" sz="1400" dirty="0">
                <a:solidFill>
                  <a:srgbClr val="00B050"/>
                </a:solidFill>
              </a:rPr>
              <a:t>❋</a:t>
            </a:r>
            <a:r>
              <a:rPr lang="en-US" sz="1400" dirty="0"/>
              <a:t> Energy Efficient</a:t>
            </a:r>
          </a:p>
          <a:p>
            <a:endParaRPr lang="en-US" sz="1400" dirty="0"/>
          </a:p>
        </p:txBody>
      </p:sp>
      <p:sp>
        <p:nvSpPr>
          <p:cNvPr id="10" name="Rectangle 9">
            <a:extLst>
              <a:ext uri="{FF2B5EF4-FFF2-40B4-BE49-F238E27FC236}">
                <a16:creationId xmlns:a16="http://schemas.microsoft.com/office/drawing/2014/main" id="{92AAE392-81B5-C741-BF9C-7C2709069EB6}"/>
              </a:ext>
            </a:extLst>
          </p:cNvPr>
          <p:cNvSpPr/>
          <p:nvPr/>
        </p:nvSpPr>
        <p:spPr>
          <a:xfrm>
            <a:off x="2580263" y="3077779"/>
            <a:ext cx="436338" cy="461665"/>
          </a:xfrm>
          <a:prstGeom prst="rect">
            <a:avLst/>
          </a:prstGeom>
        </p:spPr>
        <p:txBody>
          <a:bodyPr wrap="square">
            <a:spAutoFit/>
          </a:bodyPr>
          <a:lstStyle/>
          <a:p>
            <a:r>
              <a:rPr lang="en-US" sz="2400" dirty="0">
                <a:solidFill>
                  <a:srgbClr val="FC4C02"/>
                </a:solidFill>
              </a:rPr>
              <a:t>✘</a:t>
            </a:r>
          </a:p>
        </p:txBody>
      </p:sp>
      <p:sp>
        <p:nvSpPr>
          <p:cNvPr id="11" name="Rectangle 10">
            <a:extLst>
              <a:ext uri="{FF2B5EF4-FFF2-40B4-BE49-F238E27FC236}">
                <a16:creationId xmlns:a16="http://schemas.microsoft.com/office/drawing/2014/main" id="{3F0A3668-2E9A-AD47-8EA0-9B84ABB6E945}"/>
              </a:ext>
            </a:extLst>
          </p:cNvPr>
          <p:cNvSpPr/>
          <p:nvPr/>
        </p:nvSpPr>
        <p:spPr>
          <a:xfrm>
            <a:off x="2580263" y="3459490"/>
            <a:ext cx="436338" cy="461665"/>
          </a:xfrm>
          <a:prstGeom prst="rect">
            <a:avLst/>
          </a:prstGeom>
        </p:spPr>
        <p:txBody>
          <a:bodyPr wrap="square">
            <a:spAutoFit/>
          </a:bodyPr>
          <a:lstStyle/>
          <a:p>
            <a:r>
              <a:rPr lang="en-US" sz="2400" dirty="0">
                <a:solidFill>
                  <a:srgbClr val="FC4C02"/>
                </a:solidFill>
              </a:rPr>
              <a:t>✘</a:t>
            </a:r>
          </a:p>
        </p:txBody>
      </p:sp>
      <p:sp>
        <p:nvSpPr>
          <p:cNvPr id="12" name="Rectangle 11">
            <a:extLst>
              <a:ext uri="{FF2B5EF4-FFF2-40B4-BE49-F238E27FC236}">
                <a16:creationId xmlns:a16="http://schemas.microsoft.com/office/drawing/2014/main" id="{9ED83BFC-F4C8-BE49-8087-FA46BA87B274}"/>
              </a:ext>
            </a:extLst>
          </p:cNvPr>
          <p:cNvSpPr/>
          <p:nvPr/>
        </p:nvSpPr>
        <p:spPr>
          <a:xfrm>
            <a:off x="2580263" y="3870833"/>
            <a:ext cx="436338" cy="461665"/>
          </a:xfrm>
          <a:prstGeom prst="rect">
            <a:avLst/>
          </a:prstGeom>
        </p:spPr>
        <p:txBody>
          <a:bodyPr wrap="square">
            <a:spAutoFit/>
          </a:bodyPr>
          <a:lstStyle/>
          <a:p>
            <a:r>
              <a:rPr lang="en-US" sz="2400" dirty="0">
                <a:solidFill>
                  <a:srgbClr val="FC4C02"/>
                </a:solidFill>
              </a:rPr>
              <a:t>✘</a:t>
            </a:r>
          </a:p>
        </p:txBody>
      </p:sp>
      <p:sp>
        <p:nvSpPr>
          <p:cNvPr id="13" name="Rectangle 12">
            <a:extLst>
              <a:ext uri="{FF2B5EF4-FFF2-40B4-BE49-F238E27FC236}">
                <a16:creationId xmlns:a16="http://schemas.microsoft.com/office/drawing/2014/main" id="{55EA94F9-42B8-394E-806F-12FCA6655F8D}"/>
              </a:ext>
            </a:extLst>
          </p:cNvPr>
          <p:cNvSpPr/>
          <p:nvPr/>
        </p:nvSpPr>
        <p:spPr>
          <a:xfrm>
            <a:off x="7007491" y="3077778"/>
            <a:ext cx="436338" cy="461665"/>
          </a:xfrm>
          <a:prstGeom prst="rect">
            <a:avLst/>
          </a:prstGeom>
        </p:spPr>
        <p:txBody>
          <a:bodyPr wrap="square">
            <a:spAutoFit/>
          </a:bodyPr>
          <a:lstStyle/>
          <a:p>
            <a:r>
              <a:rPr lang="en-US" sz="2400" dirty="0">
                <a:solidFill>
                  <a:srgbClr val="FC4C02"/>
                </a:solidFill>
              </a:rPr>
              <a:t>✘</a:t>
            </a:r>
          </a:p>
        </p:txBody>
      </p:sp>
      <p:sp>
        <p:nvSpPr>
          <p:cNvPr id="14" name="Rectangle 13">
            <a:extLst>
              <a:ext uri="{FF2B5EF4-FFF2-40B4-BE49-F238E27FC236}">
                <a16:creationId xmlns:a16="http://schemas.microsoft.com/office/drawing/2014/main" id="{C849F1EB-C623-5542-9AE7-ACCF2436F31D}"/>
              </a:ext>
            </a:extLst>
          </p:cNvPr>
          <p:cNvSpPr/>
          <p:nvPr/>
        </p:nvSpPr>
        <p:spPr>
          <a:xfrm>
            <a:off x="8466361" y="3459489"/>
            <a:ext cx="436338" cy="461665"/>
          </a:xfrm>
          <a:prstGeom prst="rect">
            <a:avLst/>
          </a:prstGeom>
        </p:spPr>
        <p:txBody>
          <a:bodyPr wrap="square">
            <a:spAutoFit/>
          </a:bodyPr>
          <a:lstStyle/>
          <a:p>
            <a:r>
              <a:rPr lang="en-US" sz="2400" dirty="0">
                <a:solidFill>
                  <a:srgbClr val="FC4C02"/>
                </a:solidFill>
              </a:rPr>
              <a:t>✘</a:t>
            </a:r>
          </a:p>
        </p:txBody>
      </p:sp>
      <p:sp>
        <p:nvSpPr>
          <p:cNvPr id="15" name="Rectangle 14">
            <a:extLst>
              <a:ext uri="{FF2B5EF4-FFF2-40B4-BE49-F238E27FC236}">
                <a16:creationId xmlns:a16="http://schemas.microsoft.com/office/drawing/2014/main" id="{ABAA855A-58AF-E946-9E57-1CE6B1ED110E}"/>
              </a:ext>
            </a:extLst>
          </p:cNvPr>
          <p:cNvSpPr/>
          <p:nvPr/>
        </p:nvSpPr>
        <p:spPr>
          <a:xfrm>
            <a:off x="2580263" y="4689189"/>
            <a:ext cx="436338" cy="461665"/>
          </a:xfrm>
          <a:prstGeom prst="rect">
            <a:avLst/>
          </a:prstGeom>
        </p:spPr>
        <p:txBody>
          <a:bodyPr wrap="square">
            <a:spAutoFit/>
          </a:bodyPr>
          <a:lstStyle/>
          <a:p>
            <a:r>
              <a:rPr lang="en-US" sz="2400" dirty="0">
                <a:solidFill>
                  <a:srgbClr val="FC4C02"/>
                </a:solidFill>
              </a:rPr>
              <a:t>✘</a:t>
            </a:r>
          </a:p>
        </p:txBody>
      </p:sp>
      <p:sp>
        <p:nvSpPr>
          <p:cNvPr id="16" name="Rectangle 15">
            <a:extLst>
              <a:ext uri="{FF2B5EF4-FFF2-40B4-BE49-F238E27FC236}">
                <a16:creationId xmlns:a16="http://schemas.microsoft.com/office/drawing/2014/main" id="{2D1F1391-6EE7-5144-88DE-B63E8CFFD878}"/>
              </a:ext>
            </a:extLst>
          </p:cNvPr>
          <p:cNvSpPr/>
          <p:nvPr/>
        </p:nvSpPr>
        <p:spPr>
          <a:xfrm>
            <a:off x="2598522" y="4314804"/>
            <a:ext cx="436338" cy="461665"/>
          </a:xfrm>
          <a:prstGeom prst="rect">
            <a:avLst/>
          </a:prstGeom>
        </p:spPr>
        <p:txBody>
          <a:bodyPr wrap="square">
            <a:spAutoFit/>
          </a:bodyPr>
          <a:lstStyle/>
          <a:p>
            <a:r>
              <a:rPr lang="en-US" sz="2400" dirty="0">
                <a:solidFill>
                  <a:srgbClr val="FC4C02"/>
                </a:solidFill>
              </a:rPr>
              <a:t>✘</a:t>
            </a:r>
          </a:p>
        </p:txBody>
      </p:sp>
      <p:sp>
        <p:nvSpPr>
          <p:cNvPr id="17" name="Rectangle 16">
            <a:extLst>
              <a:ext uri="{FF2B5EF4-FFF2-40B4-BE49-F238E27FC236}">
                <a16:creationId xmlns:a16="http://schemas.microsoft.com/office/drawing/2014/main" id="{9FF3B2F4-0CCD-E349-81C4-07A6E2EB253E}"/>
              </a:ext>
            </a:extLst>
          </p:cNvPr>
          <p:cNvSpPr/>
          <p:nvPr/>
        </p:nvSpPr>
        <p:spPr>
          <a:xfrm>
            <a:off x="2531041" y="5063574"/>
            <a:ext cx="436338" cy="461665"/>
          </a:xfrm>
          <a:prstGeom prst="rect">
            <a:avLst/>
          </a:prstGeom>
        </p:spPr>
        <p:txBody>
          <a:bodyPr wrap="square">
            <a:spAutoFit/>
          </a:bodyPr>
          <a:lstStyle/>
          <a:p>
            <a:r>
              <a:rPr lang="en-US" sz="2400" dirty="0">
                <a:solidFill>
                  <a:srgbClr val="FC4C02"/>
                </a:solidFill>
              </a:rPr>
              <a:t>✘</a:t>
            </a:r>
          </a:p>
        </p:txBody>
      </p:sp>
      <p:sp>
        <p:nvSpPr>
          <p:cNvPr id="18" name="Rectangle 17">
            <a:extLst>
              <a:ext uri="{FF2B5EF4-FFF2-40B4-BE49-F238E27FC236}">
                <a16:creationId xmlns:a16="http://schemas.microsoft.com/office/drawing/2014/main" id="{9E33A96B-3735-4A43-BCE4-A5C07A731AEC}"/>
              </a:ext>
            </a:extLst>
          </p:cNvPr>
          <p:cNvSpPr/>
          <p:nvPr/>
        </p:nvSpPr>
        <p:spPr>
          <a:xfrm>
            <a:off x="6278056" y="3459488"/>
            <a:ext cx="436338" cy="461665"/>
          </a:xfrm>
          <a:prstGeom prst="rect">
            <a:avLst/>
          </a:prstGeom>
        </p:spPr>
        <p:txBody>
          <a:bodyPr wrap="square">
            <a:spAutoFit/>
          </a:bodyPr>
          <a:lstStyle/>
          <a:p>
            <a:r>
              <a:rPr lang="en-US" sz="2400" dirty="0">
                <a:solidFill>
                  <a:srgbClr val="FC4C02"/>
                </a:solidFill>
              </a:rPr>
              <a:t>✘</a:t>
            </a:r>
          </a:p>
        </p:txBody>
      </p:sp>
      <p:sp>
        <p:nvSpPr>
          <p:cNvPr id="19" name="Rectangle 18">
            <a:extLst>
              <a:ext uri="{FF2B5EF4-FFF2-40B4-BE49-F238E27FC236}">
                <a16:creationId xmlns:a16="http://schemas.microsoft.com/office/drawing/2014/main" id="{F2A43F1E-69A1-854B-916D-C3D1D9348370}"/>
              </a:ext>
            </a:extLst>
          </p:cNvPr>
          <p:cNvSpPr/>
          <p:nvPr/>
        </p:nvSpPr>
        <p:spPr>
          <a:xfrm>
            <a:off x="6339143" y="4314804"/>
            <a:ext cx="436338" cy="461665"/>
          </a:xfrm>
          <a:prstGeom prst="rect">
            <a:avLst/>
          </a:prstGeom>
        </p:spPr>
        <p:txBody>
          <a:bodyPr wrap="square">
            <a:spAutoFit/>
          </a:bodyPr>
          <a:lstStyle/>
          <a:p>
            <a:r>
              <a:rPr lang="en-US" sz="2400" dirty="0">
                <a:solidFill>
                  <a:srgbClr val="FC4C02"/>
                </a:solidFill>
              </a:rPr>
              <a:t>✘</a:t>
            </a:r>
          </a:p>
        </p:txBody>
      </p:sp>
      <p:sp>
        <p:nvSpPr>
          <p:cNvPr id="20" name="Rectangle 19">
            <a:extLst>
              <a:ext uri="{FF2B5EF4-FFF2-40B4-BE49-F238E27FC236}">
                <a16:creationId xmlns:a16="http://schemas.microsoft.com/office/drawing/2014/main" id="{2B16A121-6E37-3B48-87FD-BB898D7311B1}"/>
              </a:ext>
            </a:extLst>
          </p:cNvPr>
          <p:cNvSpPr/>
          <p:nvPr/>
        </p:nvSpPr>
        <p:spPr>
          <a:xfrm>
            <a:off x="7827587" y="4689188"/>
            <a:ext cx="436338" cy="461665"/>
          </a:xfrm>
          <a:prstGeom prst="rect">
            <a:avLst/>
          </a:prstGeom>
        </p:spPr>
        <p:txBody>
          <a:bodyPr wrap="square">
            <a:spAutoFit/>
          </a:bodyPr>
          <a:lstStyle/>
          <a:p>
            <a:r>
              <a:rPr lang="en-US" sz="2400" dirty="0">
                <a:solidFill>
                  <a:srgbClr val="FC4C02"/>
                </a:solidFill>
              </a:rPr>
              <a:t>✘</a:t>
            </a:r>
          </a:p>
        </p:txBody>
      </p:sp>
      <p:sp>
        <p:nvSpPr>
          <p:cNvPr id="21" name="Rectangle 20">
            <a:extLst>
              <a:ext uri="{FF2B5EF4-FFF2-40B4-BE49-F238E27FC236}">
                <a16:creationId xmlns:a16="http://schemas.microsoft.com/office/drawing/2014/main" id="{90327772-4184-8A44-A48C-C82285679177}"/>
              </a:ext>
            </a:extLst>
          </p:cNvPr>
          <p:cNvSpPr/>
          <p:nvPr/>
        </p:nvSpPr>
        <p:spPr>
          <a:xfrm>
            <a:off x="4760144" y="307777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2" name="Rectangle 21">
            <a:extLst>
              <a:ext uri="{FF2B5EF4-FFF2-40B4-BE49-F238E27FC236}">
                <a16:creationId xmlns:a16="http://schemas.microsoft.com/office/drawing/2014/main" id="{F796632E-8D06-B14D-91D2-FE7D4CA75A28}"/>
              </a:ext>
            </a:extLst>
          </p:cNvPr>
          <p:cNvSpPr/>
          <p:nvPr/>
        </p:nvSpPr>
        <p:spPr>
          <a:xfrm>
            <a:off x="6278056" y="3853139"/>
            <a:ext cx="568412" cy="461665"/>
          </a:xfrm>
          <a:prstGeom prst="rect">
            <a:avLst/>
          </a:prstGeom>
        </p:spPr>
        <p:txBody>
          <a:bodyPr wrap="square">
            <a:spAutoFit/>
          </a:bodyPr>
          <a:lstStyle/>
          <a:p>
            <a:r>
              <a:rPr lang="en-US" sz="2400" dirty="0">
                <a:solidFill>
                  <a:srgbClr val="615E9B"/>
                </a:solidFill>
              </a:rPr>
              <a:t>✕</a:t>
            </a:r>
            <a:endParaRPr lang="en-US" sz="2400" dirty="0"/>
          </a:p>
        </p:txBody>
      </p:sp>
      <p:sp>
        <p:nvSpPr>
          <p:cNvPr id="23" name="Rectangle 22">
            <a:extLst>
              <a:ext uri="{FF2B5EF4-FFF2-40B4-BE49-F238E27FC236}">
                <a16:creationId xmlns:a16="http://schemas.microsoft.com/office/drawing/2014/main" id="{8E70DCB3-9FFB-5041-8914-B79DB145FC68}"/>
              </a:ext>
            </a:extLst>
          </p:cNvPr>
          <p:cNvSpPr/>
          <p:nvPr/>
        </p:nvSpPr>
        <p:spPr>
          <a:xfrm>
            <a:off x="4793780" y="344465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4" name="Rectangle 23">
            <a:extLst>
              <a:ext uri="{FF2B5EF4-FFF2-40B4-BE49-F238E27FC236}">
                <a16:creationId xmlns:a16="http://schemas.microsoft.com/office/drawing/2014/main" id="{03D81100-0585-B741-BA0B-087CA8EAD952}"/>
              </a:ext>
            </a:extLst>
          </p:cNvPr>
          <p:cNvSpPr/>
          <p:nvPr/>
        </p:nvSpPr>
        <p:spPr>
          <a:xfrm>
            <a:off x="5528295" y="3444658"/>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5" name="Rectangle 24">
            <a:extLst>
              <a:ext uri="{FF2B5EF4-FFF2-40B4-BE49-F238E27FC236}">
                <a16:creationId xmlns:a16="http://schemas.microsoft.com/office/drawing/2014/main" id="{88CE3E87-1F2C-934A-9005-E1C7B33D1ECD}"/>
              </a:ext>
            </a:extLst>
          </p:cNvPr>
          <p:cNvSpPr/>
          <p:nvPr/>
        </p:nvSpPr>
        <p:spPr>
          <a:xfrm>
            <a:off x="7054830" y="344718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6" name="Rectangle 25">
            <a:extLst>
              <a:ext uri="{FF2B5EF4-FFF2-40B4-BE49-F238E27FC236}">
                <a16:creationId xmlns:a16="http://schemas.microsoft.com/office/drawing/2014/main" id="{865E2CD7-22CF-4545-B89A-201CDC22A488}"/>
              </a:ext>
            </a:extLst>
          </p:cNvPr>
          <p:cNvSpPr/>
          <p:nvPr/>
        </p:nvSpPr>
        <p:spPr>
          <a:xfrm>
            <a:off x="6262810" y="306013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7" name="Rectangle 26">
            <a:extLst>
              <a:ext uri="{FF2B5EF4-FFF2-40B4-BE49-F238E27FC236}">
                <a16:creationId xmlns:a16="http://schemas.microsoft.com/office/drawing/2014/main" id="{2A80D9A5-A47B-1E40-A0B1-103D89258FD1}"/>
              </a:ext>
            </a:extLst>
          </p:cNvPr>
          <p:cNvSpPr/>
          <p:nvPr/>
        </p:nvSpPr>
        <p:spPr>
          <a:xfrm>
            <a:off x="4776717" y="4312144"/>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8" name="Rectangle 27">
            <a:extLst>
              <a:ext uri="{FF2B5EF4-FFF2-40B4-BE49-F238E27FC236}">
                <a16:creationId xmlns:a16="http://schemas.microsoft.com/office/drawing/2014/main" id="{F80C1421-33BA-9241-901D-D5BE969A0B2E}"/>
              </a:ext>
            </a:extLst>
          </p:cNvPr>
          <p:cNvSpPr/>
          <p:nvPr/>
        </p:nvSpPr>
        <p:spPr>
          <a:xfrm>
            <a:off x="5546145" y="431214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9" name="Rectangle 28">
            <a:extLst>
              <a:ext uri="{FF2B5EF4-FFF2-40B4-BE49-F238E27FC236}">
                <a16:creationId xmlns:a16="http://schemas.microsoft.com/office/drawing/2014/main" id="{A15ADC8B-7AC4-054A-9126-80A9B986B2D4}"/>
              </a:ext>
            </a:extLst>
          </p:cNvPr>
          <p:cNvSpPr/>
          <p:nvPr/>
        </p:nvSpPr>
        <p:spPr>
          <a:xfrm>
            <a:off x="7059827" y="3829979"/>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0" name="Rectangle 29">
            <a:extLst>
              <a:ext uri="{FF2B5EF4-FFF2-40B4-BE49-F238E27FC236}">
                <a16:creationId xmlns:a16="http://schemas.microsoft.com/office/drawing/2014/main" id="{98628F4E-C5D9-624E-A3B5-7E17575288E9}"/>
              </a:ext>
            </a:extLst>
          </p:cNvPr>
          <p:cNvSpPr/>
          <p:nvPr/>
        </p:nvSpPr>
        <p:spPr>
          <a:xfrm>
            <a:off x="5528295" y="5126552"/>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1" name="Rectangle 30">
            <a:extLst>
              <a:ext uri="{FF2B5EF4-FFF2-40B4-BE49-F238E27FC236}">
                <a16:creationId xmlns:a16="http://schemas.microsoft.com/office/drawing/2014/main" id="{D966DAA1-FF1A-0D4D-AFB4-6F20A14E43B6}"/>
              </a:ext>
            </a:extLst>
          </p:cNvPr>
          <p:cNvSpPr/>
          <p:nvPr/>
        </p:nvSpPr>
        <p:spPr>
          <a:xfrm>
            <a:off x="6318595" y="512655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2" name="Rectangle 31">
            <a:extLst>
              <a:ext uri="{FF2B5EF4-FFF2-40B4-BE49-F238E27FC236}">
                <a16:creationId xmlns:a16="http://schemas.microsoft.com/office/drawing/2014/main" id="{072BEE8E-7BC9-4849-8649-3578DE4F7791}"/>
              </a:ext>
            </a:extLst>
          </p:cNvPr>
          <p:cNvSpPr/>
          <p:nvPr/>
        </p:nvSpPr>
        <p:spPr>
          <a:xfrm>
            <a:off x="6328869" y="4671646"/>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3" name="Rectangle 32">
            <a:extLst>
              <a:ext uri="{FF2B5EF4-FFF2-40B4-BE49-F238E27FC236}">
                <a16:creationId xmlns:a16="http://schemas.microsoft.com/office/drawing/2014/main" id="{39E0DBD4-BB80-6143-91DD-4964104A3EC6}"/>
              </a:ext>
            </a:extLst>
          </p:cNvPr>
          <p:cNvSpPr/>
          <p:nvPr/>
        </p:nvSpPr>
        <p:spPr>
          <a:xfrm>
            <a:off x="4799905" y="5546511"/>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4" name="Rectangle 33">
            <a:extLst>
              <a:ext uri="{FF2B5EF4-FFF2-40B4-BE49-F238E27FC236}">
                <a16:creationId xmlns:a16="http://schemas.microsoft.com/office/drawing/2014/main" id="{BE6CBEED-5141-DE4B-B813-8A1EC92C4F39}"/>
              </a:ext>
            </a:extLst>
          </p:cNvPr>
          <p:cNvSpPr/>
          <p:nvPr/>
        </p:nvSpPr>
        <p:spPr>
          <a:xfrm>
            <a:off x="5546145" y="5532372"/>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5" name="Rectangle 34">
            <a:extLst>
              <a:ext uri="{FF2B5EF4-FFF2-40B4-BE49-F238E27FC236}">
                <a16:creationId xmlns:a16="http://schemas.microsoft.com/office/drawing/2014/main" id="{F985DD52-F5C3-B24B-A7B0-672ADE0D7832}"/>
              </a:ext>
            </a:extLst>
          </p:cNvPr>
          <p:cNvSpPr/>
          <p:nvPr/>
        </p:nvSpPr>
        <p:spPr>
          <a:xfrm>
            <a:off x="7762332" y="3427359"/>
            <a:ext cx="458780" cy="461665"/>
          </a:xfrm>
          <a:prstGeom prst="rect">
            <a:avLst/>
          </a:prstGeom>
        </p:spPr>
        <p:txBody>
          <a:bodyPr wrap="square">
            <a:spAutoFit/>
          </a:bodyPr>
          <a:lstStyle/>
          <a:p>
            <a:r>
              <a:rPr lang="en-US" sz="2400" dirty="0">
                <a:solidFill>
                  <a:srgbClr val="3D4146"/>
                </a:solidFill>
              </a:rPr>
              <a:t>✶</a:t>
            </a:r>
            <a:endParaRPr lang="en-US" sz="2400" dirty="0"/>
          </a:p>
        </p:txBody>
      </p:sp>
      <p:sp>
        <p:nvSpPr>
          <p:cNvPr id="40" name="Rectangle 39">
            <a:extLst>
              <a:ext uri="{FF2B5EF4-FFF2-40B4-BE49-F238E27FC236}">
                <a16:creationId xmlns:a16="http://schemas.microsoft.com/office/drawing/2014/main" id="{569EF7FB-E3B6-384C-898E-63E308D2E59D}"/>
              </a:ext>
            </a:extLst>
          </p:cNvPr>
          <p:cNvSpPr/>
          <p:nvPr/>
        </p:nvSpPr>
        <p:spPr>
          <a:xfrm>
            <a:off x="4005894" y="3922311"/>
            <a:ext cx="389850" cy="369332"/>
          </a:xfrm>
          <a:prstGeom prst="rect">
            <a:avLst/>
          </a:prstGeom>
        </p:spPr>
        <p:txBody>
          <a:bodyPr wrap="square">
            <a:spAutoFit/>
          </a:bodyPr>
          <a:lstStyle/>
          <a:p>
            <a:r>
              <a:rPr lang="en-US" sz="1800" dirty="0">
                <a:solidFill>
                  <a:srgbClr val="00B050"/>
                </a:solidFill>
              </a:rPr>
              <a:t>❋</a:t>
            </a:r>
            <a:endParaRPr lang="en-US" sz="1800" dirty="0"/>
          </a:p>
        </p:txBody>
      </p:sp>
      <p:sp>
        <p:nvSpPr>
          <p:cNvPr id="41" name="Rectangle 40">
            <a:extLst>
              <a:ext uri="{FF2B5EF4-FFF2-40B4-BE49-F238E27FC236}">
                <a16:creationId xmlns:a16="http://schemas.microsoft.com/office/drawing/2014/main" id="{0204696C-5DFB-1C4B-9914-50701AF35BDC}"/>
              </a:ext>
            </a:extLst>
          </p:cNvPr>
          <p:cNvSpPr/>
          <p:nvPr/>
        </p:nvSpPr>
        <p:spPr>
          <a:xfrm>
            <a:off x="5546145" y="582742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42" name="Rectangle 41">
            <a:extLst>
              <a:ext uri="{FF2B5EF4-FFF2-40B4-BE49-F238E27FC236}">
                <a16:creationId xmlns:a16="http://schemas.microsoft.com/office/drawing/2014/main" id="{1811E407-0697-FA4A-A889-8A615386DCE0}"/>
              </a:ext>
            </a:extLst>
          </p:cNvPr>
          <p:cNvSpPr/>
          <p:nvPr/>
        </p:nvSpPr>
        <p:spPr>
          <a:xfrm>
            <a:off x="4776717" y="6091692"/>
            <a:ext cx="436338" cy="461665"/>
          </a:xfrm>
          <a:prstGeom prst="rect">
            <a:avLst/>
          </a:prstGeom>
        </p:spPr>
        <p:txBody>
          <a:bodyPr wrap="square">
            <a:spAutoFit/>
          </a:bodyPr>
          <a:lstStyle/>
          <a:p>
            <a:r>
              <a:rPr lang="en-US" sz="2400" dirty="0">
                <a:solidFill>
                  <a:srgbClr val="615E9B"/>
                </a:solidFill>
              </a:rPr>
              <a:t>✕</a:t>
            </a:r>
            <a:endParaRPr lang="en-US" sz="2400" dirty="0"/>
          </a:p>
        </p:txBody>
      </p:sp>
    </p:spTree>
    <p:extLst>
      <p:ext uri="{BB962C8B-B14F-4D97-AF65-F5344CB8AC3E}">
        <p14:creationId xmlns:p14="http://schemas.microsoft.com/office/powerpoint/2010/main" val="922130754"/>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sz="quarter" idx="13"/>
          </p:nvPr>
        </p:nvSpPr>
        <p:spPr/>
        <p:txBody>
          <a:bodyPr>
            <a:normAutofit/>
          </a:bodyPr>
          <a:lstStyle/>
          <a:p>
            <a:pPr marL="381000" indent="-381000" eaLnBrk="1" hangingPunct="1">
              <a:defRPr/>
            </a:pPr>
            <a:r>
              <a:rPr lang="en-GB" sz="1800" dirty="0">
                <a:latin typeface="Arial" charset="0"/>
                <a:cs typeface="+mn-cs"/>
              </a:rPr>
              <a:t>With the </a:t>
            </a:r>
            <a:r>
              <a:rPr lang="ja-JP" altLang="en-GB" sz="1800" dirty="0">
                <a:latin typeface="Arial" charset="0"/>
                <a:cs typeface="+mn-cs"/>
              </a:rPr>
              <a:t>“</a:t>
            </a:r>
            <a:r>
              <a:rPr lang="en-GB" sz="1800" dirty="0">
                <a:latin typeface="Arial" charset="0"/>
                <a:cs typeface="+mn-cs"/>
              </a:rPr>
              <a:t>trees removed</a:t>
            </a:r>
            <a:r>
              <a:rPr lang="ja-JP" altLang="en-GB" sz="1800" dirty="0">
                <a:latin typeface="Arial" charset="0"/>
                <a:cs typeface="+mn-cs"/>
              </a:rPr>
              <a:t>”</a:t>
            </a:r>
            <a:r>
              <a:rPr lang="en-GB" sz="1800" dirty="0">
                <a:latin typeface="Arial" charset="0"/>
                <a:cs typeface="+mn-cs"/>
              </a:rPr>
              <a:t> the task now is to determine potential whole system concepts </a:t>
            </a:r>
          </a:p>
          <a:p>
            <a:pPr marL="381000" indent="-381000" eaLnBrk="1" hangingPunct="1">
              <a:defRPr/>
            </a:pPr>
            <a:r>
              <a:rPr lang="en-GB" sz="1800" dirty="0">
                <a:latin typeface="Arial" charset="0"/>
                <a:cs typeface="+mn-cs"/>
              </a:rPr>
              <a:t>A simple approach here is to plot routes through the table that represent complete system concepts</a:t>
            </a:r>
          </a:p>
          <a:p>
            <a:pPr marL="381000" indent="-381000" eaLnBrk="1" hangingPunct="1">
              <a:defRPr/>
            </a:pPr>
            <a:r>
              <a:rPr lang="en-GB" sz="1800" dirty="0">
                <a:latin typeface="Arial" charset="0"/>
                <a:cs typeface="+mn-cs"/>
              </a:rPr>
              <a:t>For any given function as many means as necessary can be selected for a particular whole system concept – note though if several solutions are necessary it could be a consequence of the function being at too abstract! In such situations it is worth considering decomposing the high-level function into lower-level functions</a:t>
            </a:r>
          </a:p>
          <a:p>
            <a:pPr marL="381000" indent="-381000" eaLnBrk="1" hangingPunct="1">
              <a:defRPr/>
            </a:pPr>
            <a:r>
              <a:rPr lang="en-GB" sz="1800" dirty="0">
                <a:latin typeface="Arial" charset="0"/>
                <a:cs typeface="+mn-cs"/>
              </a:rPr>
              <a:t>Selecting the </a:t>
            </a:r>
            <a:r>
              <a:rPr lang="ja-JP" altLang="en-GB" sz="1800" dirty="0">
                <a:latin typeface="Arial" charset="0"/>
                <a:cs typeface="+mn-cs"/>
              </a:rPr>
              <a:t>“</a:t>
            </a:r>
            <a:r>
              <a:rPr lang="en-GB" sz="1800" dirty="0">
                <a:latin typeface="Arial" charset="0"/>
                <a:cs typeface="+mn-cs"/>
              </a:rPr>
              <a:t>routes</a:t>
            </a:r>
            <a:r>
              <a:rPr lang="ja-JP" altLang="en-GB" sz="1800" dirty="0">
                <a:latin typeface="Arial" charset="0"/>
                <a:cs typeface="+mn-cs"/>
              </a:rPr>
              <a:t>”</a:t>
            </a:r>
            <a:r>
              <a:rPr lang="en-GB" sz="1800" dirty="0">
                <a:latin typeface="Arial" charset="0"/>
                <a:cs typeface="+mn-cs"/>
              </a:rPr>
              <a:t> can be based on technologies that </a:t>
            </a:r>
            <a:r>
              <a:rPr lang="en-GB" sz="1800" dirty="0">
                <a:latin typeface="Arial" charset="0"/>
              </a:rPr>
              <a:t>are compatible or avoid incompatibilities</a:t>
            </a:r>
          </a:p>
          <a:p>
            <a:pPr marL="381000" indent="-381000" eaLnBrk="1" hangingPunct="1">
              <a:defRPr/>
            </a:pPr>
            <a:r>
              <a:rPr lang="en-GB" sz="1800" dirty="0">
                <a:latin typeface="Arial" charset="0"/>
                <a:cs typeface="+mn-cs"/>
              </a:rPr>
              <a:t>The aim should be to generate as many whole system concepts as realistically possible – common sense should also prevail</a:t>
            </a:r>
            <a:endParaRPr lang="en-US" sz="1800" dirty="0">
              <a:latin typeface="Arial" charset="0"/>
              <a:cs typeface="+mn-cs"/>
            </a:endParaRPr>
          </a:p>
        </p:txBody>
      </p:sp>
      <p:sp>
        <p:nvSpPr>
          <p:cNvPr id="27649" name="Rectangle 2"/>
          <p:cNvSpPr>
            <a:spLocks noGrp="1" noChangeArrowheads="1"/>
          </p:cNvSpPr>
          <p:nvPr>
            <p:ph type="title"/>
          </p:nvPr>
        </p:nvSpPr>
        <p:spPr>
          <a:xfrm>
            <a:off x="453614" y="524655"/>
            <a:ext cx="10990300" cy="424732"/>
          </a:xfrm>
        </p:spPr>
        <p:txBody>
          <a:bodyPr/>
          <a:lstStyle/>
          <a:p>
            <a:pPr eaLnBrk="1" hangingPunct="1"/>
            <a:r>
              <a:rPr lang="en-GB" sz="2400" dirty="0">
                <a:latin typeface="Arial" charset="0"/>
              </a:rPr>
              <a:t>Step 5: Review Remaining Options to Generate Potential Whole System Concept Solutions</a:t>
            </a:r>
            <a:endParaRPr lang="en-US" sz="2400" dirty="0">
              <a:latin typeface="Arial" charset="0"/>
            </a:endParaRPr>
          </a:p>
        </p:txBody>
      </p:sp>
    </p:spTree>
    <p:extLst>
      <p:ext uri="{BB962C8B-B14F-4D97-AF65-F5344CB8AC3E}">
        <p14:creationId xmlns:p14="http://schemas.microsoft.com/office/powerpoint/2010/main" val="801861904"/>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D47BA5-05E0-C44D-BC7E-DEE5B77CF47F}"/>
              </a:ext>
            </a:extLst>
          </p:cNvPr>
          <p:cNvSpPr>
            <a:spLocks noGrp="1"/>
          </p:cNvSpPr>
          <p:nvPr>
            <p:ph type="title"/>
          </p:nvPr>
        </p:nvSpPr>
        <p:spPr>
          <a:xfrm>
            <a:off x="250148" y="117414"/>
            <a:ext cx="6489700" cy="439957"/>
          </a:xfrm>
        </p:spPr>
        <p:txBody>
          <a:bodyPr/>
          <a:lstStyle/>
          <a:p>
            <a:r>
              <a:rPr lang="en-US" dirty="0"/>
              <a:t>Toaster Example</a:t>
            </a:r>
          </a:p>
        </p:txBody>
      </p:sp>
      <p:pic>
        <p:nvPicPr>
          <p:cNvPr id="8" name="Picture 7">
            <a:extLst>
              <a:ext uri="{FF2B5EF4-FFF2-40B4-BE49-F238E27FC236}">
                <a16:creationId xmlns:a16="http://schemas.microsoft.com/office/drawing/2014/main" id="{8455A306-FAF4-6D4D-A29C-793600DE2D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2160205"/>
            <a:ext cx="7702104" cy="4344585"/>
          </a:xfrm>
          <a:prstGeom prst="rect">
            <a:avLst/>
          </a:prstGeom>
        </p:spPr>
      </p:pic>
      <p:sp>
        <p:nvSpPr>
          <p:cNvPr id="9" name="TextBox 8">
            <a:extLst>
              <a:ext uri="{FF2B5EF4-FFF2-40B4-BE49-F238E27FC236}">
                <a16:creationId xmlns:a16="http://schemas.microsoft.com/office/drawing/2014/main" id="{2F338C72-74A7-F74D-9F53-916C7EEAF771}"/>
              </a:ext>
            </a:extLst>
          </p:cNvPr>
          <p:cNvSpPr txBox="1"/>
          <p:nvPr/>
        </p:nvSpPr>
        <p:spPr>
          <a:xfrm>
            <a:off x="7443830" y="810347"/>
            <a:ext cx="1640193" cy="1384995"/>
          </a:xfrm>
          <a:prstGeom prst="rect">
            <a:avLst/>
          </a:prstGeom>
          <a:noFill/>
        </p:spPr>
        <p:txBody>
          <a:bodyPr wrap="square" rtlCol="0">
            <a:spAutoFit/>
          </a:bodyPr>
          <a:lstStyle/>
          <a:p>
            <a:pPr>
              <a:lnSpc>
                <a:spcPct val="100000"/>
              </a:lnSpc>
              <a:spcBef>
                <a:spcPts val="0"/>
              </a:spcBef>
            </a:pPr>
            <a:r>
              <a:rPr lang="en-US" sz="1400" dirty="0"/>
              <a:t>Key:</a:t>
            </a:r>
          </a:p>
          <a:p>
            <a:pPr>
              <a:lnSpc>
                <a:spcPct val="100000"/>
              </a:lnSpc>
              <a:spcBef>
                <a:spcPts val="0"/>
              </a:spcBef>
            </a:pPr>
            <a:r>
              <a:rPr lang="en-US" sz="1400" dirty="0">
                <a:solidFill>
                  <a:srgbClr val="FC4C02"/>
                </a:solidFill>
              </a:rPr>
              <a:t>✘ </a:t>
            </a:r>
            <a:r>
              <a:rPr lang="en-US" sz="1400" dirty="0"/>
              <a:t>Even Toasting</a:t>
            </a:r>
          </a:p>
          <a:p>
            <a:pPr>
              <a:lnSpc>
                <a:spcPct val="100000"/>
              </a:lnSpc>
              <a:spcBef>
                <a:spcPts val="0"/>
              </a:spcBef>
            </a:pPr>
            <a:r>
              <a:rPr lang="en-US" sz="1400" dirty="0">
                <a:solidFill>
                  <a:srgbClr val="615E9B"/>
                </a:solidFill>
              </a:rPr>
              <a:t>✕</a:t>
            </a:r>
            <a:r>
              <a:rPr lang="en-US" sz="1400" dirty="0"/>
              <a:t> Affordable</a:t>
            </a:r>
          </a:p>
          <a:p>
            <a:pPr>
              <a:lnSpc>
                <a:spcPct val="100000"/>
              </a:lnSpc>
              <a:spcBef>
                <a:spcPts val="0"/>
              </a:spcBef>
            </a:pPr>
            <a:r>
              <a:rPr lang="en-US" sz="1400" dirty="0">
                <a:solidFill>
                  <a:srgbClr val="3D4146"/>
                </a:solidFill>
              </a:rPr>
              <a:t>✶</a:t>
            </a:r>
            <a:r>
              <a:rPr lang="en-US" sz="1400" dirty="0"/>
              <a:t> Easy to clean</a:t>
            </a:r>
          </a:p>
          <a:p>
            <a:pPr>
              <a:lnSpc>
                <a:spcPct val="100000"/>
              </a:lnSpc>
              <a:spcBef>
                <a:spcPts val="0"/>
              </a:spcBef>
            </a:pPr>
            <a:r>
              <a:rPr lang="en-US" sz="1400" dirty="0">
                <a:solidFill>
                  <a:srgbClr val="00B050"/>
                </a:solidFill>
              </a:rPr>
              <a:t>❋</a:t>
            </a:r>
            <a:r>
              <a:rPr lang="en-US" sz="1400" dirty="0"/>
              <a:t> Energy Efficient</a:t>
            </a:r>
          </a:p>
          <a:p>
            <a:endParaRPr lang="en-US" sz="1400" dirty="0"/>
          </a:p>
        </p:txBody>
      </p:sp>
      <p:sp>
        <p:nvSpPr>
          <p:cNvPr id="10" name="Rectangle 9">
            <a:extLst>
              <a:ext uri="{FF2B5EF4-FFF2-40B4-BE49-F238E27FC236}">
                <a16:creationId xmlns:a16="http://schemas.microsoft.com/office/drawing/2014/main" id="{92AAE392-81B5-C741-BF9C-7C2709069EB6}"/>
              </a:ext>
            </a:extLst>
          </p:cNvPr>
          <p:cNvSpPr/>
          <p:nvPr/>
        </p:nvSpPr>
        <p:spPr>
          <a:xfrm>
            <a:off x="2580263" y="3077779"/>
            <a:ext cx="436338" cy="461665"/>
          </a:xfrm>
          <a:prstGeom prst="rect">
            <a:avLst/>
          </a:prstGeom>
        </p:spPr>
        <p:txBody>
          <a:bodyPr wrap="square">
            <a:spAutoFit/>
          </a:bodyPr>
          <a:lstStyle/>
          <a:p>
            <a:r>
              <a:rPr lang="en-US" sz="2400" dirty="0">
                <a:solidFill>
                  <a:srgbClr val="FC4C02"/>
                </a:solidFill>
              </a:rPr>
              <a:t>✘</a:t>
            </a:r>
          </a:p>
        </p:txBody>
      </p:sp>
      <p:sp>
        <p:nvSpPr>
          <p:cNvPr id="11" name="Rectangle 10">
            <a:extLst>
              <a:ext uri="{FF2B5EF4-FFF2-40B4-BE49-F238E27FC236}">
                <a16:creationId xmlns:a16="http://schemas.microsoft.com/office/drawing/2014/main" id="{3F0A3668-2E9A-AD47-8EA0-9B84ABB6E945}"/>
              </a:ext>
            </a:extLst>
          </p:cNvPr>
          <p:cNvSpPr/>
          <p:nvPr/>
        </p:nvSpPr>
        <p:spPr>
          <a:xfrm>
            <a:off x="2580263" y="3459490"/>
            <a:ext cx="436338" cy="461665"/>
          </a:xfrm>
          <a:prstGeom prst="rect">
            <a:avLst/>
          </a:prstGeom>
        </p:spPr>
        <p:txBody>
          <a:bodyPr wrap="square">
            <a:spAutoFit/>
          </a:bodyPr>
          <a:lstStyle/>
          <a:p>
            <a:r>
              <a:rPr lang="en-US" sz="2400" dirty="0">
                <a:solidFill>
                  <a:srgbClr val="FC4C02"/>
                </a:solidFill>
              </a:rPr>
              <a:t>✘</a:t>
            </a:r>
          </a:p>
        </p:txBody>
      </p:sp>
      <p:sp>
        <p:nvSpPr>
          <p:cNvPr id="12" name="Rectangle 11">
            <a:extLst>
              <a:ext uri="{FF2B5EF4-FFF2-40B4-BE49-F238E27FC236}">
                <a16:creationId xmlns:a16="http://schemas.microsoft.com/office/drawing/2014/main" id="{9ED83BFC-F4C8-BE49-8087-FA46BA87B274}"/>
              </a:ext>
            </a:extLst>
          </p:cNvPr>
          <p:cNvSpPr/>
          <p:nvPr/>
        </p:nvSpPr>
        <p:spPr>
          <a:xfrm>
            <a:off x="2580263" y="3870833"/>
            <a:ext cx="436338" cy="461665"/>
          </a:xfrm>
          <a:prstGeom prst="rect">
            <a:avLst/>
          </a:prstGeom>
        </p:spPr>
        <p:txBody>
          <a:bodyPr wrap="square">
            <a:spAutoFit/>
          </a:bodyPr>
          <a:lstStyle/>
          <a:p>
            <a:r>
              <a:rPr lang="en-US" sz="2400" dirty="0">
                <a:solidFill>
                  <a:srgbClr val="FC4C02"/>
                </a:solidFill>
              </a:rPr>
              <a:t>✘</a:t>
            </a:r>
          </a:p>
        </p:txBody>
      </p:sp>
      <p:sp>
        <p:nvSpPr>
          <p:cNvPr id="13" name="Rectangle 12">
            <a:extLst>
              <a:ext uri="{FF2B5EF4-FFF2-40B4-BE49-F238E27FC236}">
                <a16:creationId xmlns:a16="http://schemas.microsoft.com/office/drawing/2014/main" id="{55EA94F9-42B8-394E-806F-12FCA6655F8D}"/>
              </a:ext>
            </a:extLst>
          </p:cNvPr>
          <p:cNvSpPr/>
          <p:nvPr/>
        </p:nvSpPr>
        <p:spPr>
          <a:xfrm>
            <a:off x="7007491" y="3077778"/>
            <a:ext cx="436338" cy="461665"/>
          </a:xfrm>
          <a:prstGeom prst="rect">
            <a:avLst/>
          </a:prstGeom>
        </p:spPr>
        <p:txBody>
          <a:bodyPr wrap="square">
            <a:spAutoFit/>
          </a:bodyPr>
          <a:lstStyle/>
          <a:p>
            <a:r>
              <a:rPr lang="en-US" sz="2400" dirty="0">
                <a:solidFill>
                  <a:srgbClr val="FC4C02"/>
                </a:solidFill>
              </a:rPr>
              <a:t>✘</a:t>
            </a:r>
          </a:p>
        </p:txBody>
      </p:sp>
      <p:sp>
        <p:nvSpPr>
          <p:cNvPr id="14" name="Rectangle 13">
            <a:extLst>
              <a:ext uri="{FF2B5EF4-FFF2-40B4-BE49-F238E27FC236}">
                <a16:creationId xmlns:a16="http://schemas.microsoft.com/office/drawing/2014/main" id="{C849F1EB-C623-5542-9AE7-ACCF2436F31D}"/>
              </a:ext>
            </a:extLst>
          </p:cNvPr>
          <p:cNvSpPr/>
          <p:nvPr/>
        </p:nvSpPr>
        <p:spPr>
          <a:xfrm>
            <a:off x="8466361" y="3459489"/>
            <a:ext cx="436338" cy="461665"/>
          </a:xfrm>
          <a:prstGeom prst="rect">
            <a:avLst/>
          </a:prstGeom>
        </p:spPr>
        <p:txBody>
          <a:bodyPr wrap="square">
            <a:spAutoFit/>
          </a:bodyPr>
          <a:lstStyle/>
          <a:p>
            <a:r>
              <a:rPr lang="en-US" sz="2400" dirty="0">
                <a:solidFill>
                  <a:srgbClr val="FC4C02"/>
                </a:solidFill>
              </a:rPr>
              <a:t>✘</a:t>
            </a:r>
          </a:p>
        </p:txBody>
      </p:sp>
      <p:sp>
        <p:nvSpPr>
          <p:cNvPr id="15" name="Rectangle 14">
            <a:extLst>
              <a:ext uri="{FF2B5EF4-FFF2-40B4-BE49-F238E27FC236}">
                <a16:creationId xmlns:a16="http://schemas.microsoft.com/office/drawing/2014/main" id="{ABAA855A-58AF-E946-9E57-1CE6B1ED110E}"/>
              </a:ext>
            </a:extLst>
          </p:cNvPr>
          <p:cNvSpPr/>
          <p:nvPr/>
        </p:nvSpPr>
        <p:spPr>
          <a:xfrm>
            <a:off x="2580263" y="4689189"/>
            <a:ext cx="436338" cy="461665"/>
          </a:xfrm>
          <a:prstGeom prst="rect">
            <a:avLst/>
          </a:prstGeom>
        </p:spPr>
        <p:txBody>
          <a:bodyPr wrap="square">
            <a:spAutoFit/>
          </a:bodyPr>
          <a:lstStyle/>
          <a:p>
            <a:r>
              <a:rPr lang="en-US" sz="2400" dirty="0">
                <a:solidFill>
                  <a:srgbClr val="FC4C02"/>
                </a:solidFill>
              </a:rPr>
              <a:t>✘</a:t>
            </a:r>
          </a:p>
        </p:txBody>
      </p:sp>
      <p:sp>
        <p:nvSpPr>
          <p:cNvPr id="16" name="Rectangle 15">
            <a:extLst>
              <a:ext uri="{FF2B5EF4-FFF2-40B4-BE49-F238E27FC236}">
                <a16:creationId xmlns:a16="http://schemas.microsoft.com/office/drawing/2014/main" id="{2D1F1391-6EE7-5144-88DE-B63E8CFFD878}"/>
              </a:ext>
            </a:extLst>
          </p:cNvPr>
          <p:cNvSpPr/>
          <p:nvPr/>
        </p:nvSpPr>
        <p:spPr>
          <a:xfrm>
            <a:off x="2598522" y="4314804"/>
            <a:ext cx="436338" cy="461665"/>
          </a:xfrm>
          <a:prstGeom prst="rect">
            <a:avLst/>
          </a:prstGeom>
        </p:spPr>
        <p:txBody>
          <a:bodyPr wrap="square">
            <a:spAutoFit/>
          </a:bodyPr>
          <a:lstStyle/>
          <a:p>
            <a:r>
              <a:rPr lang="en-US" sz="2400" dirty="0">
                <a:solidFill>
                  <a:srgbClr val="FC4C02"/>
                </a:solidFill>
              </a:rPr>
              <a:t>✘</a:t>
            </a:r>
          </a:p>
        </p:txBody>
      </p:sp>
      <p:sp>
        <p:nvSpPr>
          <p:cNvPr id="17" name="Rectangle 16">
            <a:extLst>
              <a:ext uri="{FF2B5EF4-FFF2-40B4-BE49-F238E27FC236}">
                <a16:creationId xmlns:a16="http://schemas.microsoft.com/office/drawing/2014/main" id="{9FF3B2F4-0CCD-E349-81C4-07A6E2EB253E}"/>
              </a:ext>
            </a:extLst>
          </p:cNvPr>
          <p:cNvSpPr/>
          <p:nvPr/>
        </p:nvSpPr>
        <p:spPr>
          <a:xfrm>
            <a:off x="2531041" y="5063574"/>
            <a:ext cx="436338" cy="461665"/>
          </a:xfrm>
          <a:prstGeom prst="rect">
            <a:avLst/>
          </a:prstGeom>
        </p:spPr>
        <p:txBody>
          <a:bodyPr wrap="square">
            <a:spAutoFit/>
          </a:bodyPr>
          <a:lstStyle/>
          <a:p>
            <a:r>
              <a:rPr lang="en-US" sz="2400" dirty="0">
                <a:solidFill>
                  <a:srgbClr val="FC4C02"/>
                </a:solidFill>
              </a:rPr>
              <a:t>✘</a:t>
            </a:r>
          </a:p>
        </p:txBody>
      </p:sp>
      <p:sp>
        <p:nvSpPr>
          <p:cNvPr id="18" name="Rectangle 17">
            <a:extLst>
              <a:ext uri="{FF2B5EF4-FFF2-40B4-BE49-F238E27FC236}">
                <a16:creationId xmlns:a16="http://schemas.microsoft.com/office/drawing/2014/main" id="{9E33A96B-3735-4A43-BCE4-A5C07A731AEC}"/>
              </a:ext>
            </a:extLst>
          </p:cNvPr>
          <p:cNvSpPr/>
          <p:nvPr/>
        </p:nvSpPr>
        <p:spPr>
          <a:xfrm>
            <a:off x="6278056" y="3459488"/>
            <a:ext cx="436338" cy="461665"/>
          </a:xfrm>
          <a:prstGeom prst="rect">
            <a:avLst/>
          </a:prstGeom>
        </p:spPr>
        <p:txBody>
          <a:bodyPr wrap="square">
            <a:spAutoFit/>
          </a:bodyPr>
          <a:lstStyle/>
          <a:p>
            <a:r>
              <a:rPr lang="en-US" sz="2400" dirty="0">
                <a:solidFill>
                  <a:srgbClr val="FC4C02"/>
                </a:solidFill>
              </a:rPr>
              <a:t>✘</a:t>
            </a:r>
          </a:p>
        </p:txBody>
      </p:sp>
      <p:sp>
        <p:nvSpPr>
          <p:cNvPr id="19" name="Rectangle 18">
            <a:extLst>
              <a:ext uri="{FF2B5EF4-FFF2-40B4-BE49-F238E27FC236}">
                <a16:creationId xmlns:a16="http://schemas.microsoft.com/office/drawing/2014/main" id="{F2A43F1E-69A1-854B-916D-C3D1D9348370}"/>
              </a:ext>
            </a:extLst>
          </p:cNvPr>
          <p:cNvSpPr/>
          <p:nvPr/>
        </p:nvSpPr>
        <p:spPr>
          <a:xfrm>
            <a:off x="6339143" y="4314804"/>
            <a:ext cx="436338" cy="461665"/>
          </a:xfrm>
          <a:prstGeom prst="rect">
            <a:avLst/>
          </a:prstGeom>
        </p:spPr>
        <p:txBody>
          <a:bodyPr wrap="square">
            <a:spAutoFit/>
          </a:bodyPr>
          <a:lstStyle/>
          <a:p>
            <a:r>
              <a:rPr lang="en-US" sz="2400" dirty="0">
                <a:solidFill>
                  <a:srgbClr val="FC4C02"/>
                </a:solidFill>
              </a:rPr>
              <a:t>✘</a:t>
            </a:r>
          </a:p>
        </p:txBody>
      </p:sp>
      <p:sp>
        <p:nvSpPr>
          <p:cNvPr id="20" name="Rectangle 19">
            <a:extLst>
              <a:ext uri="{FF2B5EF4-FFF2-40B4-BE49-F238E27FC236}">
                <a16:creationId xmlns:a16="http://schemas.microsoft.com/office/drawing/2014/main" id="{2B16A121-6E37-3B48-87FD-BB898D7311B1}"/>
              </a:ext>
            </a:extLst>
          </p:cNvPr>
          <p:cNvSpPr/>
          <p:nvPr/>
        </p:nvSpPr>
        <p:spPr>
          <a:xfrm>
            <a:off x="7827587" y="4689188"/>
            <a:ext cx="436338" cy="461665"/>
          </a:xfrm>
          <a:prstGeom prst="rect">
            <a:avLst/>
          </a:prstGeom>
        </p:spPr>
        <p:txBody>
          <a:bodyPr wrap="square">
            <a:spAutoFit/>
          </a:bodyPr>
          <a:lstStyle/>
          <a:p>
            <a:r>
              <a:rPr lang="en-US" sz="2400" dirty="0">
                <a:solidFill>
                  <a:srgbClr val="FC4C02"/>
                </a:solidFill>
              </a:rPr>
              <a:t>✘</a:t>
            </a:r>
          </a:p>
        </p:txBody>
      </p:sp>
      <p:sp>
        <p:nvSpPr>
          <p:cNvPr id="21" name="Rectangle 20">
            <a:extLst>
              <a:ext uri="{FF2B5EF4-FFF2-40B4-BE49-F238E27FC236}">
                <a16:creationId xmlns:a16="http://schemas.microsoft.com/office/drawing/2014/main" id="{90327772-4184-8A44-A48C-C82285679177}"/>
              </a:ext>
            </a:extLst>
          </p:cNvPr>
          <p:cNvSpPr/>
          <p:nvPr/>
        </p:nvSpPr>
        <p:spPr>
          <a:xfrm>
            <a:off x="4760144" y="307777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2" name="Rectangle 21">
            <a:extLst>
              <a:ext uri="{FF2B5EF4-FFF2-40B4-BE49-F238E27FC236}">
                <a16:creationId xmlns:a16="http://schemas.microsoft.com/office/drawing/2014/main" id="{F796632E-8D06-B14D-91D2-FE7D4CA75A28}"/>
              </a:ext>
            </a:extLst>
          </p:cNvPr>
          <p:cNvSpPr/>
          <p:nvPr/>
        </p:nvSpPr>
        <p:spPr>
          <a:xfrm>
            <a:off x="6278056" y="3853139"/>
            <a:ext cx="568412" cy="461665"/>
          </a:xfrm>
          <a:prstGeom prst="rect">
            <a:avLst/>
          </a:prstGeom>
        </p:spPr>
        <p:txBody>
          <a:bodyPr wrap="square">
            <a:spAutoFit/>
          </a:bodyPr>
          <a:lstStyle/>
          <a:p>
            <a:r>
              <a:rPr lang="en-US" sz="2400" dirty="0">
                <a:solidFill>
                  <a:srgbClr val="615E9B"/>
                </a:solidFill>
              </a:rPr>
              <a:t>✕</a:t>
            </a:r>
            <a:endParaRPr lang="en-US" sz="2400" dirty="0"/>
          </a:p>
        </p:txBody>
      </p:sp>
      <p:sp>
        <p:nvSpPr>
          <p:cNvPr id="23" name="Rectangle 22">
            <a:extLst>
              <a:ext uri="{FF2B5EF4-FFF2-40B4-BE49-F238E27FC236}">
                <a16:creationId xmlns:a16="http://schemas.microsoft.com/office/drawing/2014/main" id="{8E70DCB3-9FFB-5041-8914-B79DB145FC68}"/>
              </a:ext>
            </a:extLst>
          </p:cNvPr>
          <p:cNvSpPr/>
          <p:nvPr/>
        </p:nvSpPr>
        <p:spPr>
          <a:xfrm>
            <a:off x="4793780" y="344465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4" name="Rectangle 23">
            <a:extLst>
              <a:ext uri="{FF2B5EF4-FFF2-40B4-BE49-F238E27FC236}">
                <a16:creationId xmlns:a16="http://schemas.microsoft.com/office/drawing/2014/main" id="{03D81100-0585-B741-BA0B-087CA8EAD952}"/>
              </a:ext>
            </a:extLst>
          </p:cNvPr>
          <p:cNvSpPr/>
          <p:nvPr/>
        </p:nvSpPr>
        <p:spPr>
          <a:xfrm>
            <a:off x="5528295" y="3444658"/>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5" name="Rectangle 24">
            <a:extLst>
              <a:ext uri="{FF2B5EF4-FFF2-40B4-BE49-F238E27FC236}">
                <a16:creationId xmlns:a16="http://schemas.microsoft.com/office/drawing/2014/main" id="{88CE3E87-1F2C-934A-9005-E1C7B33D1ECD}"/>
              </a:ext>
            </a:extLst>
          </p:cNvPr>
          <p:cNvSpPr/>
          <p:nvPr/>
        </p:nvSpPr>
        <p:spPr>
          <a:xfrm>
            <a:off x="7054830" y="344718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6" name="Rectangle 25">
            <a:extLst>
              <a:ext uri="{FF2B5EF4-FFF2-40B4-BE49-F238E27FC236}">
                <a16:creationId xmlns:a16="http://schemas.microsoft.com/office/drawing/2014/main" id="{865E2CD7-22CF-4545-B89A-201CDC22A488}"/>
              </a:ext>
            </a:extLst>
          </p:cNvPr>
          <p:cNvSpPr/>
          <p:nvPr/>
        </p:nvSpPr>
        <p:spPr>
          <a:xfrm>
            <a:off x="6262810" y="306013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7" name="Rectangle 26">
            <a:extLst>
              <a:ext uri="{FF2B5EF4-FFF2-40B4-BE49-F238E27FC236}">
                <a16:creationId xmlns:a16="http://schemas.microsoft.com/office/drawing/2014/main" id="{2A80D9A5-A47B-1E40-A0B1-103D89258FD1}"/>
              </a:ext>
            </a:extLst>
          </p:cNvPr>
          <p:cNvSpPr/>
          <p:nvPr/>
        </p:nvSpPr>
        <p:spPr>
          <a:xfrm>
            <a:off x="4776717" y="4312144"/>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8" name="Rectangle 27">
            <a:extLst>
              <a:ext uri="{FF2B5EF4-FFF2-40B4-BE49-F238E27FC236}">
                <a16:creationId xmlns:a16="http://schemas.microsoft.com/office/drawing/2014/main" id="{F80C1421-33BA-9241-901D-D5BE969A0B2E}"/>
              </a:ext>
            </a:extLst>
          </p:cNvPr>
          <p:cNvSpPr/>
          <p:nvPr/>
        </p:nvSpPr>
        <p:spPr>
          <a:xfrm>
            <a:off x="5546145" y="431214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29" name="Rectangle 28">
            <a:extLst>
              <a:ext uri="{FF2B5EF4-FFF2-40B4-BE49-F238E27FC236}">
                <a16:creationId xmlns:a16="http://schemas.microsoft.com/office/drawing/2014/main" id="{A15ADC8B-7AC4-054A-9126-80A9B986B2D4}"/>
              </a:ext>
            </a:extLst>
          </p:cNvPr>
          <p:cNvSpPr/>
          <p:nvPr/>
        </p:nvSpPr>
        <p:spPr>
          <a:xfrm>
            <a:off x="7059827" y="3829979"/>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0" name="Rectangle 29">
            <a:extLst>
              <a:ext uri="{FF2B5EF4-FFF2-40B4-BE49-F238E27FC236}">
                <a16:creationId xmlns:a16="http://schemas.microsoft.com/office/drawing/2014/main" id="{98628F4E-C5D9-624E-A3B5-7E17575288E9}"/>
              </a:ext>
            </a:extLst>
          </p:cNvPr>
          <p:cNvSpPr/>
          <p:nvPr/>
        </p:nvSpPr>
        <p:spPr>
          <a:xfrm>
            <a:off x="5528295" y="5126552"/>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1" name="Rectangle 30">
            <a:extLst>
              <a:ext uri="{FF2B5EF4-FFF2-40B4-BE49-F238E27FC236}">
                <a16:creationId xmlns:a16="http://schemas.microsoft.com/office/drawing/2014/main" id="{D966DAA1-FF1A-0D4D-AFB4-6F20A14E43B6}"/>
              </a:ext>
            </a:extLst>
          </p:cNvPr>
          <p:cNvSpPr/>
          <p:nvPr/>
        </p:nvSpPr>
        <p:spPr>
          <a:xfrm>
            <a:off x="6318595" y="5126553"/>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2" name="Rectangle 31">
            <a:extLst>
              <a:ext uri="{FF2B5EF4-FFF2-40B4-BE49-F238E27FC236}">
                <a16:creationId xmlns:a16="http://schemas.microsoft.com/office/drawing/2014/main" id="{072BEE8E-7BC9-4849-8649-3578DE4F7791}"/>
              </a:ext>
            </a:extLst>
          </p:cNvPr>
          <p:cNvSpPr/>
          <p:nvPr/>
        </p:nvSpPr>
        <p:spPr>
          <a:xfrm>
            <a:off x="6328869" y="4671646"/>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3" name="Rectangle 32">
            <a:extLst>
              <a:ext uri="{FF2B5EF4-FFF2-40B4-BE49-F238E27FC236}">
                <a16:creationId xmlns:a16="http://schemas.microsoft.com/office/drawing/2014/main" id="{39E0DBD4-BB80-6143-91DD-4964104A3EC6}"/>
              </a:ext>
            </a:extLst>
          </p:cNvPr>
          <p:cNvSpPr/>
          <p:nvPr/>
        </p:nvSpPr>
        <p:spPr>
          <a:xfrm>
            <a:off x="4799905" y="5546511"/>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4" name="Rectangle 33">
            <a:extLst>
              <a:ext uri="{FF2B5EF4-FFF2-40B4-BE49-F238E27FC236}">
                <a16:creationId xmlns:a16="http://schemas.microsoft.com/office/drawing/2014/main" id="{BE6CBEED-5141-DE4B-B813-8A1EC92C4F39}"/>
              </a:ext>
            </a:extLst>
          </p:cNvPr>
          <p:cNvSpPr/>
          <p:nvPr/>
        </p:nvSpPr>
        <p:spPr>
          <a:xfrm>
            <a:off x="5546145" y="5532372"/>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5" name="Rectangle 34">
            <a:extLst>
              <a:ext uri="{FF2B5EF4-FFF2-40B4-BE49-F238E27FC236}">
                <a16:creationId xmlns:a16="http://schemas.microsoft.com/office/drawing/2014/main" id="{F985DD52-F5C3-B24B-A7B0-672ADE0D7832}"/>
              </a:ext>
            </a:extLst>
          </p:cNvPr>
          <p:cNvSpPr/>
          <p:nvPr/>
        </p:nvSpPr>
        <p:spPr>
          <a:xfrm>
            <a:off x="7762332" y="3427359"/>
            <a:ext cx="458780" cy="461665"/>
          </a:xfrm>
          <a:prstGeom prst="rect">
            <a:avLst/>
          </a:prstGeom>
        </p:spPr>
        <p:txBody>
          <a:bodyPr wrap="square">
            <a:spAutoFit/>
          </a:bodyPr>
          <a:lstStyle/>
          <a:p>
            <a:r>
              <a:rPr lang="en-US" sz="2400" dirty="0">
                <a:solidFill>
                  <a:srgbClr val="3D4146"/>
                </a:solidFill>
              </a:rPr>
              <a:t>✶</a:t>
            </a:r>
            <a:endParaRPr lang="en-US" sz="2400" dirty="0"/>
          </a:p>
        </p:txBody>
      </p:sp>
      <p:sp>
        <p:nvSpPr>
          <p:cNvPr id="40" name="Rectangle 39">
            <a:extLst>
              <a:ext uri="{FF2B5EF4-FFF2-40B4-BE49-F238E27FC236}">
                <a16:creationId xmlns:a16="http://schemas.microsoft.com/office/drawing/2014/main" id="{569EF7FB-E3B6-384C-898E-63E308D2E59D}"/>
              </a:ext>
            </a:extLst>
          </p:cNvPr>
          <p:cNvSpPr/>
          <p:nvPr/>
        </p:nvSpPr>
        <p:spPr>
          <a:xfrm>
            <a:off x="4005894" y="3922311"/>
            <a:ext cx="389850" cy="369332"/>
          </a:xfrm>
          <a:prstGeom prst="rect">
            <a:avLst/>
          </a:prstGeom>
        </p:spPr>
        <p:txBody>
          <a:bodyPr wrap="square">
            <a:spAutoFit/>
          </a:bodyPr>
          <a:lstStyle/>
          <a:p>
            <a:r>
              <a:rPr lang="en-US" sz="1800" dirty="0">
                <a:solidFill>
                  <a:srgbClr val="00B050"/>
                </a:solidFill>
              </a:rPr>
              <a:t>❋</a:t>
            </a:r>
            <a:endParaRPr lang="en-US" sz="1800" dirty="0"/>
          </a:p>
        </p:txBody>
      </p:sp>
      <p:sp>
        <p:nvSpPr>
          <p:cNvPr id="41" name="Rectangle 40">
            <a:extLst>
              <a:ext uri="{FF2B5EF4-FFF2-40B4-BE49-F238E27FC236}">
                <a16:creationId xmlns:a16="http://schemas.microsoft.com/office/drawing/2014/main" id="{0204696C-5DFB-1C4B-9914-50701AF35BDC}"/>
              </a:ext>
            </a:extLst>
          </p:cNvPr>
          <p:cNvSpPr/>
          <p:nvPr/>
        </p:nvSpPr>
        <p:spPr>
          <a:xfrm>
            <a:off x="5546145" y="5827427"/>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42" name="Rectangle 41">
            <a:extLst>
              <a:ext uri="{FF2B5EF4-FFF2-40B4-BE49-F238E27FC236}">
                <a16:creationId xmlns:a16="http://schemas.microsoft.com/office/drawing/2014/main" id="{1811E407-0697-FA4A-A889-8A615386DCE0}"/>
              </a:ext>
            </a:extLst>
          </p:cNvPr>
          <p:cNvSpPr/>
          <p:nvPr/>
        </p:nvSpPr>
        <p:spPr>
          <a:xfrm>
            <a:off x="4776717" y="6091692"/>
            <a:ext cx="436338" cy="461665"/>
          </a:xfrm>
          <a:prstGeom prst="rect">
            <a:avLst/>
          </a:prstGeom>
        </p:spPr>
        <p:txBody>
          <a:bodyPr wrap="square">
            <a:spAutoFit/>
          </a:bodyPr>
          <a:lstStyle/>
          <a:p>
            <a:r>
              <a:rPr lang="en-US" sz="2400" dirty="0">
                <a:solidFill>
                  <a:srgbClr val="615E9B"/>
                </a:solidFill>
              </a:rPr>
              <a:t>✕</a:t>
            </a:r>
            <a:endParaRPr lang="en-US" sz="2400" dirty="0"/>
          </a:p>
        </p:txBody>
      </p:sp>
      <p:sp>
        <p:nvSpPr>
          <p:cNvPr id="3" name="Oval 2">
            <a:extLst>
              <a:ext uri="{FF2B5EF4-FFF2-40B4-BE49-F238E27FC236}">
                <a16:creationId xmlns:a16="http://schemas.microsoft.com/office/drawing/2014/main" id="{C5439678-C50E-9646-A3FE-805181D4042F}"/>
              </a:ext>
            </a:extLst>
          </p:cNvPr>
          <p:cNvSpPr/>
          <p:nvPr/>
        </p:nvSpPr>
        <p:spPr>
          <a:xfrm>
            <a:off x="3338571" y="3138428"/>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36" name="Oval 35">
            <a:extLst>
              <a:ext uri="{FF2B5EF4-FFF2-40B4-BE49-F238E27FC236}">
                <a16:creationId xmlns:a16="http://schemas.microsoft.com/office/drawing/2014/main" id="{2579269C-C25B-AF43-8A6A-7C88D8C50454}"/>
              </a:ext>
            </a:extLst>
          </p:cNvPr>
          <p:cNvSpPr/>
          <p:nvPr/>
        </p:nvSpPr>
        <p:spPr>
          <a:xfrm>
            <a:off x="3318023" y="562020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37" name="Oval 36">
            <a:extLst>
              <a:ext uri="{FF2B5EF4-FFF2-40B4-BE49-F238E27FC236}">
                <a16:creationId xmlns:a16="http://schemas.microsoft.com/office/drawing/2014/main" id="{147A0ED9-7A3D-A441-A51C-5215F324C451}"/>
              </a:ext>
            </a:extLst>
          </p:cNvPr>
          <p:cNvSpPr/>
          <p:nvPr/>
        </p:nvSpPr>
        <p:spPr>
          <a:xfrm>
            <a:off x="3301733" y="517721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38" name="Oval 37">
            <a:extLst>
              <a:ext uri="{FF2B5EF4-FFF2-40B4-BE49-F238E27FC236}">
                <a16:creationId xmlns:a16="http://schemas.microsoft.com/office/drawing/2014/main" id="{DAFD84D2-7C58-6D4F-8429-570A2653F34D}"/>
              </a:ext>
            </a:extLst>
          </p:cNvPr>
          <p:cNvSpPr/>
          <p:nvPr/>
        </p:nvSpPr>
        <p:spPr>
          <a:xfrm>
            <a:off x="3324376" y="474983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39" name="Oval 38">
            <a:extLst>
              <a:ext uri="{FF2B5EF4-FFF2-40B4-BE49-F238E27FC236}">
                <a16:creationId xmlns:a16="http://schemas.microsoft.com/office/drawing/2014/main" id="{1BB5759E-DE13-A74A-B8FD-81F02B29619A}"/>
              </a:ext>
            </a:extLst>
          </p:cNvPr>
          <p:cNvSpPr/>
          <p:nvPr/>
        </p:nvSpPr>
        <p:spPr>
          <a:xfrm>
            <a:off x="4096571" y="475438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3" name="Oval 42">
            <a:extLst>
              <a:ext uri="{FF2B5EF4-FFF2-40B4-BE49-F238E27FC236}">
                <a16:creationId xmlns:a16="http://schemas.microsoft.com/office/drawing/2014/main" id="{F1DF166C-F3F9-9A45-863E-D3C9CFA7AD3C}"/>
              </a:ext>
            </a:extLst>
          </p:cNvPr>
          <p:cNvSpPr/>
          <p:nvPr/>
        </p:nvSpPr>
        <p:spPr>
          <a:xfrm>
            <a:off x="4098306" y="4372794"/>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4" name="Oval 43">
            <a:extLst>
              <a:ext uri="{FF2B5EF4-FFF2-40B4-BE49-F238E27FC236}">
                <a16:creationId xmlns:a16="http://schemas.microsoft.com/office/drawing/2014/main" id="{C79622F8-6CDC-3F46-854F-B98FB6497E77}"/>
              </a:ext>
            </a:extLst>
          </p:cNvPr>
          <p:cNvSpPr/>
          <p:nvPr/>
        </p:nvSpPr>
        <p:spPr>
          <a:xfrm>
            <a:off x="3320116" y="3939992"/>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5" name="Oval 44">
            <a:extLst>
              <a:ext uri="{FF2B5EF4-FFF2-40B4-BE49-F238E27FC236}">
                <a16:creationId xmlns:a16="http://schemas.microsoft.com/office/drawing/2014/main" id="{E0D282F4-1BE3-0846-AB23-D98059A32AE9}"/>
              </a:ext>
            </a:extLst>
          </p:cNvPr>
          <p:cNvSpPr/>
          <p:nvPr/>
        </p:nvSpPr>
        <p:spPr>
          <a:xfrm>
            <a:off x="3324944" y="3524610"/>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6" name="Oval 45">
            <a:extLst>
              <a:ext uri="{FF2B5EF4-FFF2-40B4-BE49-F238E27FC236}">
                <a16:creationId xmlns:a16="http://schemas.microsoft.com/office/drawing/2014/main" id="{95A0BCAB-79EE-A747-847A-67C89C2EA527}"/>
              </a:ext>
            </a:extLst>
          </p:cNvPr>
          <p:cNvSpPr/>
          <p:nvPr/>
        </p:nvSpPr>
        <p:spPr>
          <a:xfrm>
            <a:off x="2610208" y="6175431"/>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7" name="Oval 46">
            <a:extLst>
              <a:ext uri="{FF2B5EF4-FFF2-40B4-BE49-F238E27FC236}">
                <a16:creationId xmlns:a16="http://schemas.microsoft.com/office/drawing/2014/main" id="{E0A74B47-87AB-F941-8495-3499AAA624B4}"/>
              </a:ext>
            </a:extLst>
          </p:cNvPr>
          <p:cNvSpPr/>
          <p:nvPr/>
        </p:nvSpPr>
        <p:spPr>
          <a:xfrm>
            <a:off x="2618211" y="5838383"/>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48" name="Oval 47">
            <a:extLst>
              <a:ext uri="{FF2B5EF4-FFF2-40B4-BE49-F238E27FC236}">
                <a16:creationId xmlns:a16="http://schemas.microsoft.com/office/drawing/2014/main" id="{DD65AE62-3F6B-9F41-A964-F36D56A68FCF}"/>
              </a:ext>
            </a:extLst>
          </p:cNvPr>
          <p:cNvSpPr/>
          <p:nvPr/>
        </p:nvSpPr>
        <p:spPr>
          <a:xfrm>
            <a:off x="7821100" y="3148637"/>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0" name="Oval 49">
            <a:extLst>
              <a:ext uri="{FF2B5EF4-FFF2-40B4-BE49-F238E27FC236}">
                <a16:creationId xmlns:a16="http://schemas.microsoft.com/office/drawing/2014/main" id="{E8C33892-0925-1943-AD3D-F8D92FFEDF68}"/>
              </a:ext>
            </a:extLst>
          </p:cNvPr>
          <p:cNvSpPr/>
          <p:nvPr/>
        </p:nvSpPr>
        <p:spPr>
          <a:xfrm>
            <a:off x="4034820" y="5921511"/>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1" name="Oval 50">
            <a:extLst>
              <a:ext uri="{FF2B5EF4-FFF2-40B4-BE49-F238E27FC236}">
                <a16:creationId xmlns:a16="http://schemas.microsoft.com/office/drawing/2014/main" id="{B70F1C29-E50E-AE44-A36B-876145E07131}"/>
              </a:ext>
            </a:extLst>
          </p:cNvPr>
          <p:cNvSpPr/>
          <p:nvPr/>
        </p:nvSpPr>
        <p:spPr>
          <a:xfrm>
            <a:off x="7095465" y="5549605"/>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2" name="Oval 51">
            <a:extLst>
              <a:ext uri="{FF2B5EF4-FFF2-40B4-BE49-F238E27FC236}">
                <a16:creationId xmlns:a16="http://schemas.microsoft.com/office/drawing/2014/main" id="{D4A58FC3-B747-1A4D-94F6-005C940DC129}"/>
              </a:ext>
            </a:extLst>
          </p:cNvPr>
          <p:cNvSpPr/>
          <p:nvPr/>
        </p:nvSpPr>
        <p:spPr>
          <a:xfrm>
            <a:off x="8561455" y="5187203"/>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3" name="Oval 52">
            <a:extLst>
              <a:ext uri="{FF2B5EF4-FFF2-40B4-BE49-F238E27FC236}">
                <a16:creationId xmlns:a16="http://schemas.microsoft.com/office/drawing/2014/main" id="{682DFA16-32DF-884B-BE2A-88060C74A4CE}"/>
              </a:ext>
            </a:extLst>
          </p:cNvPr>
          <p:cNvSpPr/>
          <p:nvPr/>
        </p:nvSpPr>
        <p:spPr>
          <a:xfrm>
            <a:off x="7103887" y="4759839"/>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4" name="Oval 53">
            <a:extLst>
              <a:ext uri="{FF2B5EF4-FFF2-40B4-BE49-F238E27FC236}">
                <a16:creationId xmlns:a16="http://schemas.microsoft.com/office/drawing/2014/main" id="{7A12E4FB-23B7-4346-91A8-2CC23BE8E08C}"/>
              </a:ext>
            </a:extLst>
          </p:cNvPr>
          <p:cNvSpPr/>
          <p:nvPr/>
        </p:nvSpPr>
        <p:spPr>
          <a:xfrm>
            <a:off x="4811990" y="4759839"/>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5" name="Oval 54">
            <a:extLst>
              <a:ext uri="{FF2B5EF4-FFF2-40B4-BE49-F238E27FC236}">
                <a16:creationId xmlns:a16="http://schemas.microsoft.com/office/drawing/2014/main" id="{C52C6456-8951-E541-9610-E3871CB089DB}"/>
              </a:ext>
            </a:extLst>
          </p:cNvPr>
          <p:cNvSpPr/>
          <p:nvPr/>
        </p:nvSpPr>
        <p:spPr>
          <a:xfrm>
            <a:off x="7830538" y="3936797"/>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6" name="Oval 55">
            <a:extLst>
              <a:ext uri="{FF2B5EF4-FFF2-40B4-BE49-F238E27FC236}">
                <a16:creationId xmlns:a16="http://schemas.microsoft.com/office/drawing/2014/main" id="{76765C34-0A3F-554E-BC2B-DE4698523006}"/>
              </a:ext>
            </a:extLst>
          </p:cNvPr>
          <p:cNvSpPr/>
          <p:nvPr/>
        </p:nvSpPr>
        <p:spPr>
          <a:xfrm>
            <a:off x="4034820" y="3481630"/>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7" name="Oval 56">
            <a:extLst>
              <a:ext uri="{FF2B5EF4-FFF2-40B4-BE49-F238E27FC236}">
                <a16:creationId xmlns:a16="http://schemas.microsoft.com/office/drawing/2014/main" id="{46D3A018-8EE1-D34D-A265-2CBAB3D645A1}"/>
              </a:ext>
            </a:extLst>
          </p:cNvPr>
          <p:cNvSpPr/>
          <p:nvPr/>
        </p:nvSpPr>
        <p:spPr>
          <a:xfrm>
            <a:off x="5575842" y="6197160"/>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
        <p:nvSpPr>
          <p:cNvPr id="58" name="Oval 57">
            <a:extLst>
              <a:ext uri="{FF2B5EF4-FFF2-40B4-BE49-F238E27FC236}">
                <a16:creationId xmlns:a16="http://schemas.microsoft.com/office/drawing/2014/main" id="{47B86981-5DF9-8747-A270-BC81F7C7CFF2}"/>
              </a:ext>
            </a:extLst>
          </p:cNvPr>
          <p:cNvSpPr/>
          <p:nvPr/>
        </p:nvSpPr>
        <p:spPr>
          <a:xfrm>
            <a:off x="6364366" y="5888078"/>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dirty="0"/>
          </a:p>
        </p:txBody>
      </p:sp>
    </p:spTree>
    <p:extLst>
      <p:ext uri="{BB962C8B-B14F-4D97-AF65-F5344CB8AC3E}">
        <p14:creationId xmlns:p14="http://schemas.microsoft.com/office/powerpoint/2010/main" val="1249693567"/>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751BBC-671C-43DA-BAAD-E70B02D83AB1}"/>
              </a:ext>
            </a:extLst>
          </p:cNvPr>
          <p:cNvSpPr/>
          <p:nvPr/>
        </p:nvSpPr>
        <p:spPr>
          <a:xfrm>
            <a:off x="524786" y="2464904"/>
            <a:ext cx="9096292" cy="360989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3" name="Rectangle 2"/>
          <p:cNvSpPr>
            <a:spLocks noGrp="1" noChangeArrowheads="1"/>
          </p:cNvSpPr>
          <p:nvPr>
            <p:ph type="title"/>
          </p:nvPr>
        </p:nvSpPr>
        <p:spPr>
          <a:xfrm>
            <a:off x="283431" y="174481"/>
            <a:ext cx="8609744" cy="463365"/>
          </a:xfrm>
        </p:spPr>
        <p:txBody>
          <a:bodyPr/>
          <a:lstStyle/>
          <a:p>
            <a:pPr eaLnBrk="1" hangingPunct="1"/>
            <a:r>
              <a:rPr lang="en-US" sz="2800" dirty="0">
                <a:latin typeface="Arial" charset="0"/>
              </a:rPr>
              <a:t>Tracer Example Function Means Analysis</a:t>
            </a:r>
          </a:p>
        </p:txBody>
      </p:sp>
      <p:graphicFrame>
        <p:nvGraphicFramePr>
          <p:cNvPr id="10242" name="Object 2"/>
          <p:cNvGraphicFramePr>
            <a:graphicFrameLocks noGrp="1" noChangeAspect="1"/>
          </p:cNvGraphicFramePr>
          <p:nvPr>
            <p:ph idx="4294967295"/>
            <p:extLst>
              <p:ext uri="{D42A27DB-BD31-4B8C-83A1-F6EECF244321}">
                <p14:modId xmlns:p14="http://schemas.microsoft.com/office/powerpoint/2010/main" val="2920372377"/>
              </p:ext>
            </p:extLst>
          </p:nvPr>
        </p:nvGraphicFramePr>
        <p:xfrm>
          <a:off x="604299" y="2570500"/>
          <a:ext cx="8893175" cy="3286125"/>
        </p:xfrm>
        <a:graphic>
          <a:graphicData uri="http://schemas.openxmlformats.org/presentationml/2006/ole">
            <mc:AlternateContent xmlns:mc="http://schemas.openxmlformats.org/markup-compatibility/2006">
              <mc:Choice xmlns:v="urn:schemas-microsoft-com:vml" Requires="v">
                <p:oleObj spid="_x0000_s2054" name="Worksheet" r:id="rId3" imgW="17390424" imgH="4817505" progId="Excel.Sheet.8">
                  <p:embed/>
                </p:oleObj>
              </mc:Choice>
              <mc:Fallback>
                <p:oleObj name="Worksheet" r:id="rId3" imgW="17390424" imgH="4817505" progId="Excel.Sheet.8">
                  <p:embed/>
                  <p:pic>
                    <p:nvPicPr>
                      <p:cNvPr id="10242" name="Object 2"/>
                      <p:cNvPicPr>
                        <a:picLocks noChangeAspect="1" noChangeArrowheads="1"/>
                      </p:cNvPicPr>
                      <p:nvPr/>
                    </p:nvPicPr>
                    <p:blipFill>
                      <a:blip r:embed="rId4">
                        <a:extLst>
                          <a:ext uri="{28A0092B-C50C-407E-A947-70E740481C1C}">
                            <a14:useLocalDpi xmlns:a14="http://schemas.microsoft.com/office/drawing/2010/main" val="0"/>
                          </a:ext>
                        </a:extLst>
                      </a:blip>
                      <a:srcRect r="25049"/>
                      <a:stretch>
                        <a:fillRect/>
                      </a:stretch>
                    </p:blipFill>
                    <p:spPr bwMode="auto">
                      <a:xfrm>
                        <a:off x="604299" y="2570500"/>
                        <a:ext cx="8893175" cy="3286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0244" name="AutoShape 1475"/>
          <p:cNvSpPr>
            <a:spLocks noChangeArrowheads="1"/>
          </p:cNvSpPr>
          <p:nvPr/>
        </p:nvSpPr>
        <p:spPr bwMode="auto">
          <a:xfrm>
            <a:off x="1772578" y="1178723"/>
            <a:ext cx="1587500" cy="850900"/>
          </a:xfrm>
          <a:prstGeom prst="wedgeRoundRectCallout">
            <a:avLst>
              <a:gd name="adj1" fmla="val -26492"/>
              <a:gd name="adj2" fmla="val 11009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Functionality from QFD</a:t>
            </a:r>
            <a:endParaRPr lang="en-US" sz="1600" dirty="0">
              <a:solidFill>
                <a:schemeClr val="bg1"/>
              </a:solidFill>
            </a:endParaRPr>
          </a:p>
        </p:txBody>
      </p:sp>
      <p:sp>
        <p:nvSpPr>
          <p:cNvPr id="10245" name="AutoShape 1476"/>
          <p:cNvSpPr>
            <a:spLocks noChangeArrowheads="1"/>
          </p:cNvSpPr>
          <p:nvPr/>
        </p:nvSpPr>
        <p:spPr bwMode="auto">
          <a:xfrm>
            <a:off x="6229564" y="1253446"/>
            <a:ext cx="2208944" cy="606176"/>
          </a:xfrm>
          <a:prstGeom prst="wedgeRoundRectCallout">
            <a:avLst>
              <a:gd name="adj1" fmla="val 44250"/>
              <a:gd name="adj2" fmla="val 163058"/>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Solutions (means) to Functionality</a:t>
            </a:r>
            <a:endParaRPr lang="en-US" sz="1600" dirty="0">
              <a:solidFill>
                <a:schemeClr val="bg1"/>
              </a:solidFill>
            </a:endParaRPr>
          </a:p>
        </p:txBody>
      </p:sp>
    </p:spTree>
    <p:extLst>
      <p:ext uri="{BB962C8B-B14F-4D97-AF65-F5344CB8AC3E}">
        <p14:creationId xmlns:p14="http://schemas.microsoft.com/office/powerpoint/2010/main" val="483521387"/>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2" name="Picture 71">
            <a:extLst>
              <a:ext uri="{FF2B5EF4-FFF2-40B4-BE49-F238E27FC236}">
                <a16:creationId xmlns:a16="http://schemas.microsoft.com/office/drawing/2014/main" id="{94DDC893-E5EF-4CDE-B040-BA5B53AADD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4" name="Picture 73">
            <a:extLst>
              <a:ext uri="{FF2B5EF4-FFF2-40B4-BE49-F238E27FC236}">
                <a16:creationId xmlns:a16="http://schemas.microsoft.com/office/drawing/2014/main" id="{85F1A06D-D369-4974-8208-56120C5E7A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6" name="Oval 75">
            <a:extLst>
              <a:ext uri="{FF2B5EF4-FFF2-40B4-BE49-F238E27FC236}">
                <a16:creationId xmlns:a16="http://schemas.microsoft.com/office/drawing/2014/main" id="{DAD27A50-88D7-4E2A-8488-F2879768A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8" name="Picture 77">
            <a:extLst>
              <a:ext uri="{FF2B5EF4-FFF2-40B4-BE49-F238E27FC236}">
                <a16:creationId xmlns:a16="http://schemas.microsoft.com/office/drawing/2014/main" id="{A47C6ACD-2325-48C6-B9F3-C21563A05E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0" name="Picture 79">
            <a:extLst>
              <a:ext uri="{FF2B5EF4-FFF2-40B4-BE49-F238E27FC236}">
                <a16:creationId xmlns:a16="http://schemas.microsoft.com/office/drawing/2014/main" id="{1081DF83-4F35-4560-87E6-0DE8AAAC33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2" name="Rectangle 81">
            <a:extLst>
              <a:ext uri="{FF2B5EF4-FFF2-40B4-BE49-F238E27FC236}">
                <a16:creationId xmlns:a16="http://schemas.microsoft.com/office/drawing/2014/main" id="{7C704F0F-1CD8-4DC1-AEE9-225958232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93186" name="Rectangle 2"/>
          <p:cNvSpPr>
            <a:spLocks noGrp="1" noChangeArrowheads="1"/>
          </p:cNvSpPr>
          <p:nvPr>
            <p:ph type="title"/>
          </p:nvPr>
        </p:nvSpPr>
        <p:spPr>
          <a:xfrm>
            <a:off x="646111" y="609601"/>
            <a:ext cx="6246093" cy="1675975"/>
          </a:xfrm>
        </p:spPr>
        <p:txBody>
          <a:bodyPr vert="horz" lIns="91440" tIns="45720" rIns="91440" bIns="45720" rtlCol="0" anchor="t">
            <a:normAutofit/>
          </a:bodyPr>
          <a:lstStyle/>
          <a:p>
            <a:r>
              <a:rPr lang="en-US"/>
              <a:t>Exercise: Concept Integration</a:t>
            </a:r>
          </a:p>
        </p:txBody>
      </p:sp>
      <p:pic>
        <p:nvPicPr>
          <p:cNvPr id="8" name="Picture 6" descr="See the source image">
            <a:extLst>
              <a:ext uri="{FF2B5EF4-FFF2-40B4-BE49-F238E27FC236}">
                <a16:creationId xmlns:a16="http://schemas.microsoft.com/office/drawing/2014/main" id="{4FF9D912-7C78-4213-9406-CB2BBE07946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2543" r="-4" b="18127"/>
          <a:stretch/>
        </p:blipFill>
        <p:spPr bwMode="auto">
          <a:xfrm>
            <a:off x="7554138" y="609137"/>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84" name="Rectangle 83">
            <a:extLst>
              <a:ext uri="{FF2B5EF4-FFF2-40B4-BE49-F238E27FC236}">
                <a16:creationId xmlns:a16="http://schemas.microsoft.com/office/drawing/2014/main" id="{78D66203-18BB-40A2-B632-9356FE169D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93187" name="Rectangle 3"/>
          <p:cNvSpPr>
            <a:spLocks noGrp="1" noChangeArrowheads="1"/>
          </p:cNvSpPr>
          <p:nvPr>
            <p:ph sz="quarter" idx="16"/>
          </p:nvPr>
        </p:nvSpPr>
        <p:spPr>
          <a:xfrm>
            <a:off x="642175" y="2484544"/>
            <a:ext cx="6253484" cy="3763855"/>
          </a:xfrm>
        </p:spPr>
        <p:txBody>
          <a:bodyPr vert="horz" lIns="91440" tIns="45720" rIns="91440" bIns="45720" rtlCol="0">
            <a:normAutofit/>
          </a:bodyPr>
          <a:lstStyle/>
          <a:p>
            <a:pPr marL="0" indent="0"/>
            <a:r>
              <a:rPr lang="en-US"/>
              <a:t>In small teams</a:t>
            </a:r>
          </a:p>
          <a:p>
            <a:r>
              <a:rPr lang="en-US"/>
              <a:t>Consider your Munition Function Means Table</a:t>
            </a:r>
          </a:p>
          <a:p>
            <a:r>
              <a:rPr lang="en-US"/>
              <a:t>Identify 3-6 de-selection criteria and apply them to your Function Means Table to eliminate non-compliant functional solutions </a:t>
            </a:r>
          </a:p>
          <a:p>
            <a:r>
              <a:rPr lang="en-US"/>
              <a:t>Review the remaining potential functional solutions to create two/three potential whole concept system solutions for the case study Munition</a:t>
            </a:r>
          </a:p>
          <a:p>
            <a:pPr marL="0" indent="0"/>
            <a:r>
              <a:rPr lang="en-US"/>
              <a:t>Time: 30 Minutes</a:t>
            </a:r>
          </a:p>
          <a:p>
            <a:pPr lvl="1"/>
            <a:endParaRPr lang="en-US"/>
          </a:p>
          <a:p>
            <a:endParaRPr lang="en-US"/>
          </a:p>
          <a:p>
            <a:endParaRPr lang="en-US"/>
          </a:p>
        </p:txBody>
      </p:sp>
      <p:pic>
        <p:nvPicPr>
          <p:cNvPr id="7" name="Picture 2" descr="See the source image">
            <a:extLst>
              <a:ext uri="{FF2B5EF4-FFF2-40B4-BE49-F238E27FC236}">
                <a16:creationId xmlns:a16="http://schemas.microsoft.com/office/drawing/2014/main" id="{06AC4583-F1D4-49DD-B812-E794A9EDB67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3084" r="5782" b="3"/>
          <a:stretch/>
        </p:blipFill>
        <p:spPr bwMode="auto">
          <a:xfrm>
            <a:off x="7554138" y="3482108"/>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3088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6AB16A-2314-4B42-B8CA-07A7934420D2}"/>
              </a:ext>
            </a:extLst>
          </p:cNvPr>
          <p:cNvSpPr>
            <a:spLocks noGrp="1"/>
          </p:cNvSpPr>
          <p:nvPr>
            <p:ph type="title"/>
          </p:nvPr>
        </p:nvSpPr>
        <p:spPr>
          <a:xfrm>
            <a:off x="329948" y="103063"/>
            <a:ext cx="6489700" cy="497976"/>
          </a:xfrm>
        </p:spPr>
        <p:txBody>
          <a:bodyPr/>
          <a:lstStyle/>
          <a:p>
            <a:r>
              <a:rPr lang="en-US" dirty="0"/>
              <a:t>A Model Answer!</a:t>
            </a:r>
          </a:p>
        </p:txBody>
      </p:sp>
      <p:pic>
        <p:nvPicPr>
          <p:cNvPr id="10" name="Picture 9">
            <a:extLst>
              <a:ext uri="{FF2B5EF4-FFF2-40B4-BE49-F238E27FC236}">
                <a16:creationId xmlns:a16="http://schemas.microsoft.com/office/drawing/2014/main" id="{66370BDE-882A-EB4E-B694-09CC41C25413}"/>
              </a:ext>
            </a:extLst>
          </p:cNvPr>
          <p:cNvPicPr>
            <a:picLocks noChangeAspect="1"/>
          </p:cNvPicPr>
          <p:nvPr/>
        </p:nvPicPr>
        <p:blipFill rotWithShape="1">
          <a:blip r:embed="rId2">
            <a:extLst>
              <a:ext uri="{28A0092B-C50C-407E-A947-70E740481C1C}">
                <a14:useLocalDpi xmlns:a14="http://schemas.microsoft.com/office/drawing/2010/main" val="0"/>
              </a:ext>
            </a:extLst>
          </a:blip>
          <a:srcRect l="6554" t="8701" r="13445" b="11398"/>
          <a:stretch/>
        </p:blipFill>
        <p:spPr>
          <a:xfrm>
            <a:off x="721877" y="1267432"/>
            <a:ext cx="7051927" cy="5282342"/>
          </a:xfrm>
          <a:prstGeom prst="rect">
            <a:avLst/>
          </a:prstGeom>
        </p:spPr>
      </p:pic>
      <p:sp>
        <p:nvSpPr>
          <p:cNvPr id="11" name="Rounded Rectangular Callout 10">
            <a:extLst>
              <a:ext uri="{FF2B5EF4-FFF2-40B4-BE49-F238E27FC236}">
                <a16:creationId xmlns:a16="http://schemas.microsoft.com/office/drawing/2014/main" id="{002422B7-3C93-4D4C-929A-742ACC0E4336}"/>
              </a:ext>
            </a:extLst>
          </p:cNvPr>
          <p:cNvSpPr/>
          <p:nvPr/>
        </p:nvSpPr>
        <p:spPr>
          <a:xfrm>
            <a:off x="7688495" y="308226"/>
            <a:ext cx="1767155" cy="585627"/>
          </a:xfrm>
          <a:prstGeom prst="wedgeRoundRectCallout">
            <a:avLst>
              <a:gd name="adj1" fmla="val -106895"/>
              <a:gd name="adj2" fmla="val 185520"/>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De-selection criteria</a:t>
            </a:r>
          </a:p>
        </p:txBody>
      </p:sp>
      <p:sp>
        <p:nvSpPr>
          <p:cNvPr id="3" name="Rectangle 2">
            <a:extLst>
              <a:ext uri="{FF2B5EF4-FFF2-40B4-BE49-F238E27FC236}">
                <a16:creationId xmlns:a16="http://schemas.microsoft.com/office/drawing/2014/main" id="{9FB53FA1-60E3-471E-BC3D-A61F4EBEB2A8}"/>
              </a:ext>
            </a:extLst>
          </p:cNvPr>
          <p:cNvSpPr/>
          <p:nvPr/>
        </p:nvSpPr>
        <p:spPr>
          <a:xfrm>
            <a:off x="8921363" y="2846567"/>
            <a:ext cx="2449002" cy="1415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3" action="ppaction://hlinkfile"/>
              </a:rPr>
              <a:t>Link to Spreadsheet</a:t>
            </a:r>
            <a:endParaRPr lang="en-GB" dirty="0"/>
          </a:p>
        </p:txBody>
      </p:sp>
    </p:spTree>
    <p:extLst>
      <p:ext uri="{BB962C8B-B14F-4D97-AF65-F5344CB8AC3E}">
        <p14:creationId xmlns:p14="http://schemas.microsoft.com/office/powerpoint/2010/main" val="3131440849"/>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sz="quarter" idx="16"/>
          </p:nvPr>
        </p:nvSpPr>
        <p:spPr>
          <a:xfrm>
            <a:off x="433176" y="1073544"/>
            <a:ext cx="3693551" cy="5526040"/>
          </a:xfrm>
        </p:spPr>
        <p:txBody>
          <a:bodyPr>
            <a:normAutofit fontScale="85000" lnSpcReduction="20000"/>
          </a:bodyPr>
          <a:lstStyle/>
          <a:p>
            <a:pPr marL="0" indent="0" eaLnBrk="1" hangingPunct="1">
              <a:lnSpc>
                <a:spcPct val="90000"/>
              </a:lnSpc>
              <a:buNone/>
            </a:pPr>
            <a:r>
              <a:rPr lang="en-GB" sz="1800" b="1" dirty="0">
                <a:latin typeface="Arial" charset="0"/>
              </a:rPr>
              <a:t>Pros</a:t>
            </a:r>
          </a:p>
          <a:p>
            <a:pPr>
              <a:lnSpc>
                <a:spcPct val="100000"/>
              </a:lnSpc>
              <a:spcBef>
                <a:spcPts val="0"/>
              </a:spcBef>
            </a:pPr>
            <a:r>
              <a:rPr lang="en-GB" dirty="0"/>
              <a:t>Simple to use</a:t>
            </a:r>
          </a:p>
          <a:p>
            <a:pPr>
              <a:lnSpc>
                <a:spcPct val="100000"/>
              </a:lnSpc>
              <a:spcBef>
                <a:spcPts val="0"/>
              </a:spcBef>
            </a:pPr>
            <a:r>
              <a:rPr lang="en-GB" dirty="0"/>
              <a:t>Allows the design problem to be logically broken down into manageable elements for which solution options can be easily found</a:t>
            </a:r>
          </a:p>
          <a:p>
            <a:pPr>
              <a:lnSpc>
                <a:spcPct val="100000"/>
              </a:lnSpc>
              <a:spcBef>
                <a:spcPts val="0"/>
              </a:spcBef>
            </a:pPr>
            <a:r>
              <a:rPr lang="en-GB" dirty="0"/>
              <a:t>When used with an open mind is extremely powerful for identifying and recording </a:t>
            </a:r>
            <a:r>
              <a:rPr lang="ja-JP" altLang="en-GB" dirty="0"/>
              <a:t>“</a:t>
            </a:r>
            <a:r>
              <a:rPr lang="en-GB" dirty="0"/>
              <a:t>all</a:t>
            </a:r>
            <a:r>
              <a:rPr lang="ja-JP" altLang="en-GB" dirty="0"/>
              <a:t>”</a:t>
            </a:r>
            <a:r>
              <a:rPr lang="en-GB" dirty="0"/>
              <a:t> possible design options</a:t>
            </a:r>
          </a:p>
          <a:p>
            <a:pPr>
              <a:lnSpc>
                <a:spcPct val="100000"/>
              </a:lnSpc>
              <a:spcBef>
                <a:spcPts val="0"/>
              </a:spcBef>
            </a:pPr>
            <a:r>
              <a:rPr lang="en-GB" dirty="0"/>
              <a:t>The Function Means Table allows all the design options to be displayed simultaneously allowing for easier review</a:t>
            </a:r>
          </a:p>
          <a:p>
            <a:pPr>
              <a:lnSpc>
                <a:spcPct val="100000"/>
              </a:lnSpc>
              <a:spcBef>
                <a:spcPts val="0"/>
              </a:spcBef>
            </a:pPr>
            <a:r>
              <a:rPr lang="en-GB" dirty="0"/>
              <a:t>Applicable at any level of design</a:t>
            </a:r>
          </a:p>
          <a:p>
            <a:pPr>
              <a:lnSpc>
                <a:spcPct val="100000"/>
              </a:lnSpc>
              <a:spcBef>
                <a:spcPts val="0"/>
              </a:spcBef>
            </a:pPr>
            <a:r>
              <a:rPr lang="en-GB" dirty="0">
                <a:latin typeface="Arial" charset="0"/>
              </a:rPr>
              <a:t>Visual and structured tool for the systematic identification of whole concept solutions</a:t>
            </a:r>
          </a:p>
          <a:p>
            <a:pPr>
              <a:lnSpc>
                <a:spcPct val="100000"/>
              </a:lnSpc>
              <a:spcBef>
                <a:spcPts val="0"/>
              </a:spcBef>
            </a:pPr>
            <a:r>
              <a:rPr lang="en-GB" dirty="0"/>
              <a:t>Captures in a simple way the justified design rationale</a:t>
            </a:r>
          </a:p>
          <a:p>
            <a:pPr>
              <a:lnSpc>
                <a:spcPct val="100000"/>
              </a:lnSpc>
              <a:spcBef>
                <a:spcPts val="0"/>
              </a:spcBef>
            </a:pPr>
            <a:r>
              <a:rPr lang="en-GB" dirty="0">
                <a:latin typeface="Arial" charset="0"/>
              </a:rPr>
              <a:t>Encourages team discussion and consensus decision making</a:t>
            </a:r>
          </a:p>
        </p:txBody>
      </p:sp>
      <p:sp>
        <p:nvSpPr>
          <p:cNvPr id="26627" name="Rectangle 4"/>
          <p:cNvSpPr>
            <a:spLocks noGrp="1" noChangeArrowheads="1"/>
          </p:cNvSpPr>
          <p:nvPr>
            <p:ph sz="quarter" idx="17"/>
          </p:nvPr>
        </p:nvSpPr>
        <p:spPr>
          <a:xfrm>
            <a:off x="4465970" y="1073544"/>
            <a:ext cx="3599305" cy="3942618"/>
          </a:xfrm>
        </p:spPr>
        <p:txBody>
          <a:bodyPr>
            <a:normAutofit fontScale="92500" lnSpcReduction="10000"/>
          </a:bodyPr>
          <a:lstStyle/>
          <a:p>
            <a:pPr marL="0" indent="0">
              <a:buNone/>
            </a:pPr>
            <a:r>
              <a:rPr lang="en-GB" sz="1600" b="1" dirty="0">
                <a:latin typeface="Arial" charset="0"/>
              </a:rPr>
              <a:t>Cons</a:t>
            </a:r>
          </a:p>
          <a:p>
            <a:pPr>
              <a:lnSpc>
                <a:spcPct val="100000"/>
              </a:lnSpc>
              <a:spcBef>
                <a:spcPts val="0"/>
              </a:spcBef>
            </a:pPr>
            <a:r>
              <a:rPr lang="en-GB" sz="1800" dirty="0"/>
              <a:t>Getting the functions at the correct level of abstraction in order to explore solution choices</a:t>
            </a:r>
          </a:p>
          <a:p>
            <a:pPr>
              <a:lnSpc>
                <a:spcPct val="100000"/>
              </a:lnSpc>
              <a:spcBef>
                <a:spcPts val="0"/>
              </a:spcBef>
            </a:pPr>
            <a:r>
              <a:rPr lang="en-GB" sz="1800" dirty="0"/>
              <a:t>The outcome can be a significant number of options which must be combined together</a:t>
            </a:r>
          </a:p>
          <a:p>
            <a:pPr>
              <a:lnSpc>
                <a:spcPct val="100000"/>
              </a:lnSpc>
              <a:spcBef>
                <a:spcPts val="0"/>
              </a:spcBef>
            </a:pPr>
            <a:r>
              <a:rPr lang="en-GB" sz="1800" dirty="0"/>
              <a:t>Sometimes viewed as too simplistic and therefore not a serious tool</a:t>
            </a:r>
            <a:endParaRPr lang="en-GB" sz="1800" dirty="0">
              <a:latin typeface="Arial" charset="0"/>
            </a:endParaRPr>
          </a:p>
          <a:p>
            <a:pPr>
              <a:lnSpc>
                <a:spcPct val="100000"/>
              </a:lnSpc>
              <a:spcBef>
                <a:spcPts val="0"/>
              </a:spcBef>
            </a:pPr>
            <a:r>
              <a:rPr lang="en-GB" sz="1800" dirty="0">
                <a:latin typeface="Arial" charset="0"/>
              </a:rPr>
              <a:t>Ensuring the </a:t>
            </a:r>
            <a:r>
              <a:rPr lang="ja-JP" altLang="en-GB" sz="1800" dirty="0">
                <a:latin typeface="Arial" charset="0"/>
              </a:rPr>
              <a:t>“</a:t>
            </a:r>
            <a:r>
              <a:rPr lang="en-GB" altLang="ja-JP" sz="1800" dirty="0">
                <a:latin typeface="Arial" charset="0"/>
              </a:rPr>
              <a:t>best</a:t>
            </a:r>
            <a:r>
              <a:rPr lang="ja-JP" altLang="en-GB" sz="1800" dirty="0">
                <a:latin typeface="Arial" charset="0"/>
              </a:rPr>
              <a:t>”</a:t>
            </a:r>
            <a:r>
              <a:rPr lang="en-GB" altLang="ja-JP" sz="1800" dirty="0">
                <a:latin typeface="Arial" charset="0"/>
              </a:rPr>
              <a:t> de-selection criteria</a:t>
            </a:r>
          </a:p>
          <a:p>
            <a:pPr>
              <a:lnSpc>
                <a:spcPct val="100000"/>
              </a:lnSpc>
              <a:spcBef>
                <a:spcPts val="0"/>
              </a:spcBef>
            </a:pPr>
            <a:r>
              <a:rPr lang="en-GB" sz="1800" dirty="0">
                <a:latin typeface="Arial" charset="0"/>
              </a:rPr>
              <a:t>High level concepts can incorporate many </a:t>
            </a:r>
            <a:r>
              <a:rPr lang="ja-JP" altLang="en-GB" sz="1800" dirty="0">
                <a:latin typeface="Arial" charset="0"/>
              </a:rPr>
              <a:t>“</a:t>
            </a:r>
            <a:r>
              <a:rPr lang="en-GB" altLang="ja-JP" sz="1800" dirty="0">
                <a:latin typeface="Arial" charset="0"/>
              </a:rPr>
              <a:t>means</a:t>
            </a:r>
            <a:r>
              <a:rPr lang="ja-JP" altLang="en-GB" sz="1800" dirty="0">
                <a:latin typeface="Arial" charset="0"/>
              </a:rPr>
              <a:t>”</a:t>
            </a:r>
            <a:r>
              <a:rPr lang="en-GB" altLang="ja-JP" sz="1800" dirty="0">
                <a:latin typeface="Arial" charset="0"/>
              </a:rPr>
              <a:t> </a:t>
            </a:r>
            <a:endParaRPr lang="en-GB" sz="1800" dirty="0">
              <a:latin typeface="Arial" charset="0"/>
            </a:endParaRPr>
          </a:p>
        </p:txBody>
      </p:sp>
      <p:sp>
        <p:nvSpPr>
          <p:cNvPr id="26625" name="Rectangle 2"/>
          <p:cNvSpPr>
            <a:spLocks noGrp="1" noChangeArrowheads="1"/>
          </p:cNvSpPr>
          <p:nvPr>
            <p:ph type="title"/>
          </p:nvPr>
        </p:nvSpPr>
        <p:spPr>
          <a:xfrm>
            <a:off x="0" y="-64750"/>
            <a:ext cx="10990300" cy="646331"/>
          </a:xfrm>
        </p:spPr>
        <p:txBody>
          <a:bodyPr/>
          <a:lstStyle/>
          <a:p>
            <a:pPr eaLnBrk="1" hangingPunct="1"/>
            <a:r>
              <a:rPr lang="en-GB" sz="3600" dirty="0">
                <a:latin typeface="Arial" charset="0"/>
              </a:rPr>
              <a:t>Summary: FMA</a:t>
            </a:r>
          </a:p>
        </p:txBody>
      </p:sp>
      <p:sp>
        <p:nvSpPr>
          <p:cNvPr id="6" name="Rectangle 4">
            <a:extLst>
              <a:ext uri="{FF2B5EF4-FFF2-40B4-BE49-F238E27FC236}">
                <a16:creationId xmlns:a16="http://schemas.microsoft.com/office/drawing/2014/main" id="{F4043AF0-D56B-E144-A93A-A587D057C75F}"/>
              </a:ext>
            </a:extLst>
          </p:cNvPr>
          <p:cNvSpPr txBox="1">
            <a:spLocks noChangeArrowheads="1"/>
          </p:cNvSpPr>
          <p:nvPr/>
        </p:nvSpPr>
        <p:spPr bwMode="gray">
          <a:xfrm>
            <a:off x="8680188" y="989996"/>
            <a:ext cx="2804681" cy="3696397"/>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Font typeface="Arial" panose="020B0604020202020204" pitchFamily="34" charset="0"/>
              <a:buNone/>
            </a:pPr>
            <a:r>
              <a:rPr lang="en-GB" sz="1800" b="1" dirty="0">
                <a:latin typeface="Arial" charset="0"/>
              </a:rPr>
              <a:t>Tips</a:t>
            </a:r>
          </a:p>
          <a:p>
            <a:pPr>
              <a:lnSpc>
                <a:spcPct val="100000"/>
              </a:lnSpc>
              <a:spcBef>
                <a:spcPts val="0"/>
              </a:spcBef>
            </a:pPr>
            <a:r>
              <a:rPr lang="en-GB" sz="1600" dirty="0"/>
              <a:t>Manage the number of functions to 15 – 20</a:t>
            </a:r>
          </a:p>
          <a:p>
            <a:pPr>
              <a:lnSpc>
                <a:spcPct val="100000"/>
              </a:lnSpc>
              <a:spcBef>
                <a:spcPts val="0"/>
              </a:spcBef>
            </a:pPr>
            <a:r>
              <a:rPr lang="en-GB" sz="1600" dirty="0"/>
              <a:t>If a function doesn’t yield many solutions check that it is not too abstract</a:t>
            </a:r>
          </a:p>
          <a:p>
            <a:pPr>
              <a:lnSpc>
                <a:spcPct val="100000"/>
              </a:lnSpc>
              <a:spcBef>
                <a:spcPts val="0"/>
              </a:spcBef>
            </a:pPr>
            <a:r>
              <a:rPr lang="en-GB" sz="1600" dirty="0"/>
              <a:t>Don’t exclude solutions during the first phase</a:t>
            </a:r>
          </a:p>
          <a:p>
            <a:pPr>
              <a:lnSpc>
                <a:spcPct val="100000"/>
              </a:lnSpc>
              <a:spcBef>
                <a:spcPts val="0"/>
              </a:spcBef>
            </a:pPr>
            <a:r>
              <a:rPr lang="en-GB" sz="1600" dirty="0"/>
              <a:t>Consider using diagrams to explain ideas</a:t>
            </a:r>
          </a:p>
          <a:p>
            <a:pPr>
              <a:lnSpc>
                <a:spcPct val="100000"/>
              </a:lnSpc>
              <a:spcBef>
                <a:spcPts val="0"/>
              </a:spcBef>
            </a:pPr>
            <a:r>
              <a:rPr lang="en-GB" sz="1600" dirty="0"/>
              <a:t>Check the table contains any existing system designs</a:t>
            </a:r>
          </a:p>
          <a:p>
            <a:pPr>
              <a:lnSpc>
                <a:spcPct val="100000"/>
              </a:lnSpc>
              <a:spcBef>
                <a:spcPts val="0"/>
              </a:spcBef>
            </a:pPr>
            <a:r>
              <a:rPr lang="en-GB" sz="1600" dirty="0">
                <a:latin typeface="Arial" charset="0"/>
              </a:rPr>
              <a:t>Use the User/Stakeholder requires for the </a:t>
            </a:r>
            <a:r>
              <a:rPr lang="en-GB" altLang="ja-JP" sz="1600" dirty="0">
                <a:latin typeface="Arial" charset="0"/>
              </a:rPr>
              <a:t>de-selection </a:t>
            </a:r>
          </a:p>
        </p:txBody>
      </p:sp>
    </p:spTree>
    <p:extLst>
      <p:ext uri="{BB962C8B-B14F-4D97-AF65-F5344CB8AC3E}">
        <p14:creationId xmlns:p14="http://schemas.microsoft.com/office/powerpoint/2010/main" val="2797059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ubtitle 4"/>
          <p:cNvSpPr>
            <a:spLocks noGrp="1"/>
          </p:cNvSpPr>
          <p:nvPr>
            <p:ph type="subTitle" idx="1"/>
          </p:nvPr>
        </p:nvSpPr>
        <p:spPr>
          <a:xfrm>
            <a:off x="2908789" y="4111625"/>
            <a:ext cx="6400800" cy="1752600"/>
          </a:xfrm>
        </p:spPr>
        <p:txBody>
          <a:bodyPr/>
          <a:lstStyle/>
          <a:p>
            <a:pPr>
              <a:buFont typeface="Symbol" charset="0"/>
              <a:buNone/>
            </a:pPr>
            <a:r>
              <a:rPr lang="en-GB" dirty="0">
                <a:latin typeface="Arial" charset="0"/>
              </a:rPr>
              <a:t>Concept Selection </a:t>
            </a:r>
          </a:p>
          <a:p>
            <a:pPr>
              <a:buFont typeface="Symbol" charset="0"/>
              <a:buNone/>
            </a:pPr>
            <a:r>
              <a:rPr lang="en-GB" sz="3200" dirty="0">
                <a:latin typeface="Arial" charset="0"/>
              </a:rPr>
              <a:t>(and evaluation)</a:t>
            </a:r>
          </a:p>
        </p:txBody>
      </p:sp>
      <p:sp>
        <p:nvSpPr>
          <p:cNvPr id="4" name="Slide Number Placeholder 3">
            <a:extLst>
              <a:ext uri="{FF2B5EF4-FFF2-40B4-BE49-F238E27FC236}">
                <a16:creationId xmlns:a16="http://schemas.microsoft.com/office/drawing/2014/main" id="{156ED7AC-D91F-49CA-B7D1-0CF1A04C5C90}"/>
              </a:ext>
            </a:extLst>
          </p:cNvPr>
          <p:cNvSpPr>
            <a:spLocks noGrp="1"/>
          </p:cNvSpPr>
          <p:nvPr>
            <p:ph type="sldNum" sz="quarter" idx="4"/>
          </p:nvPr>
        </p:nvSpPr>
        <p:spPr/>
        <p:txBody>
          <a:bodyPr/>
          <a:lstStyle/>
          <a:p>
            <a:fld id="{1375AD64-750F-4F68-B1B7-75972F27F639}" type="slidenum">
              <a:rPr lang="en-AU" smtClean="0"/>
              <a:pPr/>
              <a:t>28</a:t>
            </a:fld>
            <a:endParaRPr lang="en-AU" dirty="0"/>
          </a:p>
        </p:txBody>
      </p:sp>
      <p:pic>
        <p:nvPicPr>
          <p:cNvPr id="3789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46355" y="874716"/>
            <a:ext cx="2258157" cy="227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89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7149" y="1027116"/>
            <a:ext cx="1585546" cy="163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892"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35797" y="514404"/>
            <a:ext cx="2161443" cy="3414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348960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sz="quarter" idx="13"/>
          </p:nvPr>
        </p:nvSpPr>
        <p:spPr>
          <a:noFill/>
        </p:spPr>
        <p:txBody>
          <a:bodyPr lIns="90488" tIns="44450" rIns="90488" bIns="44450"/>
          <a:lstStyle/>
          <a:p>
            <a:pPr defTabSz="762000" eaLnBrk="1" hangingPunct="1"/>
            <a:r>
              <a:rPr lang="en-GB" dirty="0">
                <a:latin typeface="Arial" charset="0"/>
              </a:rPr>
              <a:t>The purpose of Concept Integration is to identify many alternate potential complete system solutions</a:t>
            </a:r>
          </a:p>
          <a:p>
            <a:pPr defTabSz="762000" eaLnBrk="1" hangingPunct="1"/>
            <a:r>
              <a:rPr lang="en-GB" dirty="0">
                <a:latin typeface="Arial" charset="0"/>
              </a:rPr>
              <a:t>The purpose of Concept Selection/Evaluation is to arrive at the best possible and feasible system solution from the candidate list or at least eliminate the weaker options</a:t>
            </a:r>
          </a:p>
          <a:p>
            <a:pPr defTabSz="762000" eaLnBrk="1" hangingPunct="1"/>
            <a:r>
              <a:rPr lang="en-GB" dirty="0">
                <a:latin typeface="Arial" charset="0"/>
              </a:rPr>
              <a:t>A very useful tool is the Pugh Matrix</a:t>
            </a:r>
          </a:p>
        </p:txBody>
      </p:sp>
      <p:sp>
        <p:nvSpPr>
          <p:cNvPr id="38913" name="Rectangle 2"/>
          <p:cNvSpPr>
            <a:spLocks noGrp="1" noChangeArrowheads="1"/>
          </p:cNvSpPr>
          <p:nvPr>
            <p:ph type="title"/>
          </p:nvPr>
        </p:nvSpPr>
        <p:spPr>
          <a:noFill/>
        </p:spPr>
        <p:txBody>
          <a:bodyPr lIns="90488" tIns="44450" rIns="90488" bIns="44450"/>
          <a:lstStyle/>
          <a:p>
            <a:pPr defTabSz="762000" eaLnBrk="1" hangingPunct="1"/>
            <a:r>
              <a:rPr lang="en-GB" dirty="0">
                <a:latin typeface="Arial" charset="0"/>
              </a:rPr>
              <a:t>Concept Selection/Evaluation</a:t>
            </a:r>
          </a:p>
        </p:txBody>
      </p:sp>
      <p:pic>
        <p:nvPicPr>
          <p:cNvPr id="5" name="Picture 4">
            <a:extLst>
              <a:ext uri="{FF2B5EF4-FFF2-40B4-BE49-F238E27FC236}">
                <a16:creationId xmlns:a16="http://schemas.microsoft.com/office/drawing/2014/main" id="{175A6407-65CD-AB48-8A16-6C7FC2F86D4E}"/>
              </a:ext>
            </a:extLst>
          </p:cNvPr>
          <p:cNvPicPr>
            <a:picLocks noChangeAspect="1"/>
          </p:cNvPicPr>
          <p:nvPr/>
        </p:nvPicPr>
        <p:blipFill>
          <a:blip r:embed="rId3"/>
          <a:stretch>
            <a:fillRect/>
          </a:stretch>
        </p:blipFill>
        <p:spPr>
          <a:xfrm>
            <a:off x="3461290" y="3043023"/>
            <a:ext cx="5052445" cy="3266299"/>
          </a:xfrm>
          <a:prstGeom prst="rect">
            <a:avLst/>
          </a:prstGeom>
        </p:spPr>
      </p:pic>
    </p:spTree>
    <p:extLst>
      <p:ext uri="{BB962C8B-B14F-4D97-AF65-F5344CB8AC3E}">
        <p14:creationId xmlns:p14="http://schemas.microsoft.com/office/powerpoint/2010/main" val="2261555215"/>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8B0001-F5FC-40D1-BDA3-D1697DD1C98B}"/>
              </a:ext>
            </a:extLst>
          </p:cNvPr>
          <p:cNvSpPr/>
          <p:nvPr/>
        </p:nvSpPr>
        <p:spPr>
          <a:xfrm>
            <a:off x="6496216" y="1367624"/>
            <a:ext cx="3784821" cy="477873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227" name="Content Placeholder 8"/>
          <p:cNvSpPr>
            <a:spLocks noGrp="1"/>
          </p:cNvSpPr>
          <p:nvPr>
            <p:ph sz="quarter" idx="16"/>
          </p:nvPr>
        </p:nvSpPr>
        <p:spPr>
          <a:xfrm>
            <a:off x="2017777" y="1194454"/>
            <a:ext cx="3959225" cy="5299336"/>
          </a:xfrm>
        </p:spPr>
        <p:txBody>
          <a:bodyPr>
            <a:normAutofit fontScale="77500" lnSpcReduction="20000"/>
          </a:bodyPr>
          <a:lstStyle/>
          <a:p>
            <a:pPr marL="0" indent="0">
              <a:buNone/>
            </a:pPr>
            <a:r>
              <a:rPr lang="en-GB" dirty="0"/>
              <a:t>What is it?</a:t>
            </a:r>
          </a:p>
          <a:p>
            <a:r>
              <a:rPr lang="en-GB" dirty="0"/>
              <a:t>The Pugh Matrix is useful when comparing a number of alternatives and for finding which best meets a set of requirements/criteria </a:t>
            </a:r>
          </a:p>
          <a:p>
            <a:pPr marL="0" indent="0">
              <a:buNone/>
            </a:pPr>
            <a:r>
              <a:rPr lang="en-GB" dirty="0"/>
              <a:t>Why do it?</a:t>
            </a:r>
          </a:p>
          <a:p>
            <a:r>
              <a:rPr lang="en-GB" dirty="0"/>
              <a:t>To quickly identify the best concept or eliminate the weaker ones</a:t>
            </a:r>
          </a:p>
          <a:p>
            <a:pPr marL="0" indent="0">
              <a:buNone/>
            </a:pPr>
            <a:r>
              <a:rPr lang="en-GB" dirty="0"/>
              <a:t>When to use it?</a:t>
            </a:r>
          </a:p>
          <a:p>
            <a:r>
              <a:rPr lang="en-GB" dirty="0"/>
              <a:t>Whenever attempting to decide between a number of alternate system concept designs </a:t>
            </a:r>
          </a:p>
          <a:p>
            <a:r>
              <a:rPr lang="en-GB" dirty="0"/>
              <a:t>Particularly useful when there is relatively large number of key customer requirements/criteria</a:t>
            </a:r>
          </a:p>
          <a:p>
            <a:pPr marL="0" indent="0">
              <a:buNone/>
            </a:pPr>
            <a:r>
              <a:rPr lang="en-GB" dirty="0"/>
              <a:t>Who Does it?</a:t>
            </a:r>
          </a:p>
          <a:p>
            <a:r>
              <a:rPr lang="en-GB" dirty="0"/>
              <a:t>Best performed by a team that includes all interested disciplines and functions</a:t>
            </a:r>
          </a:p>
          <a:p>
            <a:endParaRPr lang="en-GB" dirty="0"/>
          </a:p>
          <a:p>
            <a:pPr lvl="1"/>
            <a:endParaRPr lang="en-GB" dirty="0"/>
          </a:p>
        </p:txBody>
      </p:sp>
      <p:sp>
        <p:nvSpPr>
          <p:cNvPr id="52225" name="Title 7"/>
          <p:cNvSpPr>
            <a:spLocks noGrp="1"/>
          </p:cNvSpPr>
          <p:nvPr>
            <p:ph type="title"/>
          </p:nvPr>
        </p:nvSpPr>
        <p:spPr/>
        <p:txBody>
          <a:bodyPr/>
          <a:lstStyle/>
          <a:p>
            <a:r>
              <a:rPr lang="en-GB" dirty="0"/>
              <a:t>The Pugh Matrix</a:t>
            </a:r>
          </a:p>
        </p:txBody>
      </p:sp>
      <p:sp>
        <p:nvSpPr>
          <p:cNvPr id="52228" name="Rectangle 3"/>
          <p:cNvSpPr>
            <a:spLocks noChangeArrowheads="1"/>
          </p:cNvSpPr>
          <p:nvPr/>
        </p:nvSpPr>
        <p:spPr bwMode="auto">
          <a:xfrm>
            <a:off x="1524000" y="43934"/>
            <a:ext cx="18466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p>
            <a:pPr eaLnBrk="0" hangingPunct="0"/>
            <a:endParaRPr lang="en-US" sz="1800" dirty="0"/>
          </a:p>
        </p:txBody>
      </p:sp>
      <p:pic>
        <p:nvPicPr>
          <p:cNvPr id="7" name="Picture 6"/>
          <p:cNvPicPr/>
          <p:nvPr/>
        </p:nvPicPr>
        <p:blipFill>
          <a:blip r:embed="rId2"/>
          <a:srcRect/>
          <a:stretch>
            <a:fillRect/>
          </a:stretch>
        </p:blipFill>
        <p:spPr bwMode="auto">
          <a:xfrm>
            <a:off x="6590668" y="1509070"/>
            <a:ext cx="3527063" cy="4557640"/>
          </a:xfrm>
          <a:prstGeom prst="rect">
            <a:avLst/>
          </a:prstGeom>
          <a:noFill/>
          <a:ln>
            <a:noFill/>
          </a:ln>
          <a:effectLst/>
        </p:spPr>
      </p:pic>
    </p:spTree>
    <p:extLst>
      <p:ext uri="{BB962C8B-B14F-4D97-AF65-F5344CB8AC3E}">
        <p14:creationId xmlns:p14="http://schemas.microsoft.com/office/powerpoint/2010/main" val="3048451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226581" y="0"/>
            <a:ext cx="6489700" cy="431424"/>
          </a:xfrm>
        </p:spPr>
        <p:txBody>
          <a:bodyPr/>
          <a:lstStyle/>
          <a:p>
            <a:r>
              <a:rPr lang="en-GB" dirty="0"/>
              <a:t>Pugh Matrix Process- How to do it</a:t>
            </a:r>
          </a:p>
        </p:txBody>
      </p:sp>
      <p:sp>
        <p:nvSpPr>
          <p:cNvPr id="33795" name="Rectangle 3"/>
          <p:cNvSpPr>
            <a:spLocks noChangeArrowheads="1"/>
          </p:cNvSpPr>
          <p:nvPr/>
        </p:nvSpPr>
        <p:spPr bwMode="gray">
          <a:xfrm>
            <a:off x="2034894" y="1698299"/>
            <a:ext cx="2317938" cy="58672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square" anchor="ctr"/>
          <a:lstStyle/>
          <a:p>
            <a:pPr algn="ctr" eaLnBrk="0" hangingPunct="0">
              <a:defRPr/>
            </a:pPr>
            <a:r>
              <a:rPr lang="en-GB" sz="1200" dirty="0">
                <a:solidFill>
                  <a:schemeClr val="bg1"/>
                </a:solidFill>
              </a:rPr>
              <a:t>STEP 1: Determine evaluation – selection criteria</a:t>
            </a:r>
          </a:p>
        </p:txBody>
      </p:sp>
      <p:sp>
        <p:nvSpPr>
          <p:cNvPr id="33796" name="Rectangle 4"/>
          <p:cNvSpPr>
            <a:spLocks noChangeArrowheads="1"/>
          </p:cNvSpPr>
          <p:nvPr/>
        </p:nvSpPr>
        <p:spPr bwMode="gray">
          <a:xfrm>
            <a:off x="2995958" y="2419249"/>
            <a:ext cx="2271575" cy="56162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2: Select “standard” design concept for comparison</a:t>
            </a:r>
          </a:p>
        </p:txBody>
      </p:sp>
      <p:sp>
        <p:nvSpPr>
          <p:cNvPr id="33797" name="Rectangle 5"/>
          <p:cNvSpPr>
            <a:spLocks noChangeArrowheads="1"/>
          </p:cNvSpPr>
          <p:nvPr/>
        </p:nvSpPr>
        <p:spPr bwMode="gray">
          <a:xfrm>
            <a:off x="4005106" y="3115105"/>
            <a:ext cx="2572754" cy="58075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3: Compare options against “standard” and determine total score</a:t>
            </a:r>
          </a:p>
        </p:txBody>
      </p:sp>
      <p:sp>
        <p:nvSpPr>
          <p:cNvPr id="33798" name="Rectangle 6"/>
          <p:cNvSpPr>
            <a:spLocks noChangeArrowheads="1"/>
          </p:cNvSpPr>
          <p:nvPr/>
        </p:nvSpPr>
        <p:spPr bwMode="gray">
          <a:xfrm>
            <a:off x="4901751" y="3785969"/>
            <a:ext cx="2859945" cy="60470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4: Undertake qualitative optimization through consideration of hybrid concepts</a:t>
            </a:r>
          </a:p>
        </p:txBody>
      </p:sp>
      <p:sp>
        <p:nvSpPr>
          <p:cNvPr id="33801" name="AutoShape 9"/>
          <p:cNvSpPr>
            <a:spLocks noChangeArrowheads="1"/>
          </p:cNvSpPr>
          <p:nvPr/>
        </p:nvSpPr>
        <p:spPr bwMode="auto">
          <a:xfrm>
            <a:off x="8894823" y="4813056"/>
            <a:ext cx="528775" cy="520439"/>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2" name="Rectangle 10"/>
          <p:cNvSpPr>
            <a:spLocks noChangeArrowheads="1"/>
          </p:cNvSpPr>
          <p:nvPr/>
        </p:nvSpPr>
        <p:spPr bwMode="gray">
          <a:xfrm>
            <a:off x="7516865" y="5268048"/>
            <a:ext cx="2365159" cy="52205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6: Evaluate results for a decision</a:t>
            </a:r>
          </a:p>
        </p:txBody>
      </p:sp>
      <p:sp>
        <p:nvSpPr>
          <p:cNvPr id="33804" name="AutoShape 12"/>
          <p:cNvSpPr>
            <a:spLocks noChangeArrowheads="1"/>
          </p:cNvSpPr>
          <p:nvPr/>
        </p:nvSpPr>
        <p:spPr bwMode="auto">
          <a:xfrm>
            <a:off x="5310817" y="2594666"/>
            <a:ext cx="529966"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6" name="AutoShape 14"/>
          <p:cNvSpPr>
            <a:spLocks noChangeArrowheads="1"/>
          </p:cNvSpPr>
          <p:nvPr/>
        </p:nvSpPr>
        <p:spPr bwMode="auto">
          <a:xfrm>
            <a:off x="4352833" y="1929046"/>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8" name="Rectangle 16"/>
          <p:cNvSpPr>
            <a:spLocks noChangeArrowheads="1"/>
          </p:cNvSpPr>
          <p:nvPr/>
        </p:nvSpPr>
        <p:spPr bwMode="gray">
          <a:xfrm>
            <a:off x="6256331" y="4525721"/>
            <a:ext cx="2647591" cy="64575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5: Evaluate criteria weighting and sensitivity analysis</a:t>
            </a:r>
          </a:p>
        </p:txBody>
      </p:sp>
      <p:sp>
        <p:nvSpPr>
          <p:cNvPr id="33809" name="AutoShape 17"/>
          <p:cNvSpPr>
            <a:spLocks noChangeArrowheads="1"/>
          </p:cNvSpPr>
          <p:nvPr/>
        </p:nvSpPr>
        <p:spPr bwMode="auto">
          <a:xfrm>
            <a:off x="7696350" y="4057063"/>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18" name="AutoShape 14"/>
          <p:cNvSpPr>
            <a:spLocks noChangeArrowheads="1"/>
          </p:cNvSpPr>
          <p:nvPr/>
        </p:nvSpPr>
        <p:spPr bwMode="auto">
          <a:xfrm>
            <a:off x="6577861" y="3346724"/>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Tree>
    <p:extLst>
      <p:ext uri="{BB962C8B-B14F-4D97-AF65-F5344CB8AC3E}">
        <p14:creationId xmlns:p14="http://schemas.microsoft.com/office/powerpoint/2010/main" val="3403913509"/>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0BD7964-F04E-4186-B410-4A5F692FA12B}"/>
              </a:ext>
            </a:extLst>
          </p:cNvPr>
          <p:cNvSpPr/>
          <p:nvPr/>
        </p:nvSpPr>
        <p:spPr>
          <a:xfrm>
            <a:off x="6496216" y="1194455"/>
            <a:ext cx="4142629" cy="495190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250" name="Rectangle 3"/>
          <p:cNvSpPr>
            <a:spLocks noGrp="1" noChangeArrowheads="1"/>
          </p:cNvSpPr>
          <p:nvPr>
            <p:ph sz="quarter" idx="16"/>
          </p:nvPr>
        </p:nvSpPr>
        <p:spPr>
          <a:xfrm>
            <a:off x="2017777" y="1194455"/>
            <a:ext cx="3959225" cy="5160067"/>
          </a:xfrm>
        </p:spPr>
        <p:txBody>
          <a:bodyPr>
            <a:normAutofit fontScale="92500"/>
          </a:bodyPr>
          <a:lstStyle/>
          <a:p>
            <a:pPr marL="0" indent="0">
              <a:lnSpc>
                <a:spcPct val="100000"/>
              </a:lnSpc>
              <a:spcBef>
                <a:spcPts val="0"/>
              </a:spcBef>
              <a:buNone/>
            </a:pPr>
            <a:r>
              <a:rPr lang="en-GB" sz="1477" b="1" dirty="0">
                <a:latin typeface="Arial" charset="0"/>
              </a:rPr>
              <a:t>Step 1: </a:t>
            </a:r>
          </a:p>
          <a:p>
            <a:pPr>
              <a:lnSpc>
                <a:spcPct val="100000"/>
              </a:lnSpc>
              <a:spcBef>
                <a:spcPts val="0"/>
              </a:spcBef>
            </a:pPr>
            <a:r>
              <a:rPr lang="en-GB" sz="1200" dirty="0">
                <a:latin typeface="Arial" charset="0"/>
              </a:rPr>
              <a:t>Determine suitable evaluation criteria. The customer facing requirements particularly the key Non-Functional System Requirements are sensible. </a:t>
            </a:r>
            <a:r>
              <a:rPr lang="en-GB" sz="1200" b="1" dirty="0">
                <a:latin typeface="Arial" charset="0"/>
              </a:rPr>
              <a:t>It is important that these should be supplemented by other stakeholder requirements - criteria that reflect other stakeholder views – particularly those of the business</a:t>
            </a:r>
          </a:p>
          <a:p>
            <a:pPr>
              <a:lnSpc>
                <a:spcPct val="100000"/>
              </a:lnSpc>
              <a:spcBef>
                <a:spcPts val="0"/>
              </a:spcBef>
            </a:pPr>
            <a:r>
              <a:rPr lang="en-GB" sz="1200" dirty="0">
                <a:latin typeface="Arial" charset="0"/>
              </a:rPr>
              <a:t>It is vey important to have a clear definition of each criterion</a:t>
            </a:r>
          </a:p>
          <a:p>
            <a:pPr marL="0" indent="0">
              <a:lnSpc>
                <a:spcPct val="100000"/>
              </a:lnSpc>
              <a:spcBef>
                <a:spcPts val="0"/>
              </a:spcBef>
              <a:buNone/>
            </a:pPr>
            <a:r>
              <a:rPr lang="en-GB" sz="1477" b="1" dirty="0">
                <a:latin typeface="Arial" charset="0"/>
              </a:rPr>
              <a:t>Step 2:</a:t>
            </a:r>
          </a:p>
          <a:p>
            <a:pPr>
              <a:lnSpc>
                <a:spcPct val="100000"/>
              </a:lnSpc>
              <a:spcBef>
                <a:spcPts val="0"/>
              </a:spcBef>
            </a:pPr>
            <a:r>
              <a:rPr lang="en-GB" sz="1200" dirty="0">
                <a:latin typeface="Arial" charset="0"/>
              </a:rPr>
              <a:t>One design concept is selected to be the “standard”. All criteria are scored ‘S’ for “Standard”. If appropriate, a good choice is to use the previous design for the standard because it exists and therefore its performance should be well known</a:t>
            </a:r>
          </a:p>
          <a:p>
            <a:pPr marL="0" indent="0">
              <a:lnSpc>
                <a:spcPct val="100000"/>
              </a:lnSpc>
              <a:spcBef>
                <a:spcPts val="0"/>
              </a:spcBef>
              <a:buNone/>
            </a:pPr>
            <a:r>
              <a:rPr lang="en-GB" sz="1477" b="1" dirty="0">
                <a:latin typeface="Arial" charset="0"/>
              </a:rPr>
              <a:t>Step 3:</a:t>
            </a:r>
          </a:p>
          <a:p>
            <a:pPr>
              <a:lnSpc>
                <a:spcPct val="100000"/>
              </a:lnSpc>
              <a:spcBef>
                <a:spcPts val="0"/>
              </a:spcBef>
            </a:pPr>
            <a:r>
              <a:rPr lang="en-GB" sz="1200" dirty="0">
                <a:latin typeface="Arial" charset="0"/>
              </a:rPr>
              <a:t>Compare each design concept against the “standard”, “requirement by requirement” and decide a “pair-wise score with </a:t>
            </a:r>
          </a:p>
          <a:p>
            <a:pPr marL="536542" lvl="1" indent="0">
              <a:lnSpc>
                <a:spcPct val="100000"/>
              </a:lnSpc>
              <a:buNone/>
            </a:pPr>
            <a:r>
              <a:rPr lang="en-GB" sz="1200" dirty="0">
                <a:latin typeface="Arial" charset="0"/>
              </a:rPr>
              <a:t>S = same</a:t>
            </a:r>
          </a:p>
          <a:p>
            <a:pPr marL="536542" lvl="1" indent="0">
              <a:lnSpc>
                <a:spcPct val="100000"/>
              </a:lnSpc>
              <a:buNone/>
            </a:pPr>
            <a:r>
              <a:rPr lang="en-GB" sz="1200" dirty="0">
                <a:latin typeface="Arial" charset="0"/>
              </a:rPr>
              <a:t>+ = better</a:t>
            </a:r>
          </a:p>
          <a:p>
            <a:pPr marL="536542" lvl="1" indent="0">
              <a:lnSpc>
                <a:spcPct val="100000"/>
              </a:lnSpc>
              <a:buNone/>
            </a:pPr>
            <a:r>
              <a:rPr lang="en-GB" sz="1200" dirty="0">
                <a:latin typeface="Arial" charset="0"/>
              </a:rPr>
              <a:t> - = worse</a:t>
            </a:r>
          </a:p>
          <a:p>
            <a:pPr>
              <a:lnSpc>
                <a:spcPct val="100000"/>
              </a:lnSpc>
              <a:spcBef>
                <a:spcPts val="0"/>
              </a:spcBef>
            </a:pPr>
            <a:r>
              <a:rPr lang="en-GB" sz="1200" dirty="0">
                <a:latin typeface="Arial" charset="0"/>
              </a:rPr>
              <a:t>Can use ++ for much better and - - for much worse. </a:t>
            </a:r>
            <a:r>
              <a:rPr lang="en-GB" sz="1200" dirty="0"/>
              <a:t>Record decisions and rationale</a:t>
            </a:r>
          </a:p>
          <a:p>
            <a:pPr>
              <a:lnSpc>
                <a:spcPct val="100000"/>
              </a:lnSpc>
              <a:spcBef>
                <a:spcPts val="0"/>
              </a:spcBef>
            </a:pPr>
            <a:r>
              <a:rPr lang="en-GB" sz="1200" dirty="0"/>
              <a:t>Sum the +’s and –’s to determine the Total Score</a:t>
            </a:r>
          </a:p>
        </p:txBody>
      </p:sp>
      <p:sp>
        <p:nvSpPr>
          <p:cNvPr id="53249" name="Rectangle 2"/>
          <p:cNvSpPr>
            <a:spLocks noGrp="1" noChangeArrowheads="1"/>
          </p:cNvSpPr>
          <p:nvPr>
            <p:ph type="title"/>
          </p:nvPr>
        </p:nvSpPr>
        <p:spPr/>
        <p:txBody>
          <a:bodyPr/>
          <a:lstStyle/>
          <a:p>
            <a:r>
              <a:rPr lang="en-GB" dirty="0">
                <a:latin typeface="Arial" charset="0"/>
              </a:rPr>
              <a:t>How to Do it: Steps 1 to 3</a:t>
            </a:r>
          </a:p>
        </p:txBody>
      </p:sp>
      <p:graphicFrame>
        <p:nvGraphicFramePr>
          <p:cNvPr id="9" name="Object 7"/>
          <p:cNvGraphicFramePr>
            <a:graphicFrameLocks noChangeAspect="1"/>
          </p:cNvGraphicFramePr>
          <p:nvPr/>
        </p:nvGraphicFramePr>
        <p:xfrm>
          <a:off x="7098324" y="1334966"/>
          <a:ext cx="3414346" cy="4366846"/>
        </p:xfrm>
        <a:graphic>
          <a:graphicData uri="http://schemas.openxmlformats.org/presentationml/2006/ole">
            <mc:AlternateContent xmlns:mc="http://schemas.openxmlformats.org/markup-compatibility/2006">
              <mc:Choice xmlns:v="urn:schemas-microsoft-com:vml" Requires="v">
                <p:oleObj spid="_x0000_s4102" name="Worksheet" r:id="rId4" imgW="2425700" imgH="3352800" progId="Excel.Sheet.8">
                  <p:embed/>
                </p:oleObj>
              </mc:Choice>
              <mc:Fallback>
                <p:oleObj name="Worksheet" r:id="rId4" imgW="2425700" imgH="3352800" progId="Excel.Sheet.8">
                  <p:embed/>
                  <p:pic>
                    <p:nvPicPr>
                      <p:cNvPr id="9" name="Object 7"/>
                      <p:cNvPicPr>
                        <a:picLocks noChangeAspect="1" noChangeArrowheads="1"/>
                      </p:cNvPicPr>
                      <p:nvPr/>
                    </p:nvPicPr>
                    <p:blipFill>
                      <a:blip r:embed="rId5"/>
                      <a:srcRect/>
                      <a:stretch>
                        <a:fillRect/>
                      </a:stretch>
                    </p:blipFill>
                    <p:spPr bwMode="auto">
                      <a:xfrm>
                        <a:off x="7098324" y="1334966"/>
                        <a:ext cx="3414346" cy="4366846"/>
                      </a:xfrm>
                      <a:prstGeom prst="rect">
                        <a:avLst/>
                      </a:prstGeom>
                      <a:noFill/>
                      <a:ln>
                        <a:noFill/>
                      </a:ln>
                      <a:effectLst/>
                    </p:spPr>
                  </p:pic>
                </p:oleObj>
              </mc:Fallback>
            </mc:AlternateContent>
          </a:graphicData>
        </a:graphic>
      </p:graphicFrame>
      <p:sp>
        <p:nvSpPr>
          <p:cNvPr id="2" name="Rounded Rectangular Callout 1"/>
          <p:cNvSpPr/>
          <p:nvPr/>
        </p:nvSpPr>
        <p:spPr>
          <a:xfrm>
            <a:off x="6516461" y="5934809"/>
            <a:ext cx="2315140" cy="553098"/>
          </a:xfrm>
          <a:prstGeom prst="wedgeRoundRectCallout">
            <a:avLst>
              <a:gd name="adj1" fmla="val 57813"/>
              <a:gd name="adj2" fmla="val -268873"/>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1477" dirty="0">
                <a:latin typeface="Arial" charset="0"/>
              </a:rPr>
              <a:t>Always record rationale behind decisions</a:t>
            </a:r>
          </a:p>
        </p:txBody>
      </p:sp>
    </p:spTree>
    <p:extLst>
      <p:ext uri="{BB962C8B-B14F-4D97-AF65-F5344CB8AC3E}">
        <p14:creationId xmlns:p14="http://schemas.microsoft.com/office/powerpoint/2010/main" val="158984528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41E4A9-F313-4107-8A06-4950AA9DB6C6}"/>
              </a:ext>
            </a:extLst>
          </p:cNvPr>
          <p:cNvSpPr/>
          <p:nvPr/>
        </p:nvSpPr>
        <p:spPr>
          <a:xfrm>
            <a:off x="4898631" y="1063416"/>
            <a:ext cx="3784821" cy="477873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250" name="Rectangle 3"/>
          <p:cNvSpPr>
            <a:spLocks noGrp="1" noChangeArrowheads="1"/>
          </p:cNvSpPr>
          <p:nvPr>
            <p:ph sz="quarter" idx="16"/>
          </p:nvPr>
        </p:nvSpPr>
        <p:spPr>
          <a:xfrm>
            <a:off x="2017777" y="1194455"/>
            <a:ext cx="2745370" cy="2773067"/>
          </a:xfrm>
        </p:spPr>
        <p:txBody>
          <a:bodyPr>
            <a:normAutofit fontScale="92500" lnSpcReduction="20000"/>
          </a:bodyPr>
          <a:lstStyle/>
          <a:p>
            <a:pPr marL="0" indent="0">
              <a:buNone/>
            </a:pPr>
            <a:r>
              <a:rPr lang="en-GB" sz="1800" b="1" dirty="0"/>
              <a:t>Step 4:</a:t>
            </a:r>
          </a:p>
          <a:p>
            <a:r>
              <a:rPr lang="en-GB" sz="1800" dirty="0"/>
              <a:t>Having scored each candidate design option, consider hybrids by combining where possible the best from each alternative. This is a form of qualitative optimisation. </a:t>
            </a:r>
          </a:p>
          <a:p>
            <a:endParaRPr lang="en-GB" dirty="0"/>
          </a:p>
        </p:txBody>
      </p:sp>
      <p:sp>
        <p:nvSpPr>
          <p:cNvPr id="53249" name="Rectangle 2"/>
          <p:cNvSpPr>
            <a:spLocks noGrp="1" noChangeArrowheads="1"/>
          </p:cNvSpPr>
          <p:nvPr>
            <p:ph type="title"/>
          </p:nvPr>
        </p:nvSpPr>
        <p:spPr/>
        <p:txBody>
          <a:bodyPr/>
          <a:lstStyle/>
          <a:p>
            <a:r>
              <a:rPr lang="en-GB" dirty="0"/>
              <a:t>How to Do it: Step 4 </a:t>
            </a:r>
          </a:p>
        </p:txBody>
      </p:sp>
      <p:graphicFrame>
        <p:nvGraphicFramePr>
          <p:cNvPr id="7" name="Object 7"/>
          <p:cNvGraphicFramePr>
            <a:graphicFrameLocks noChangeAspect="1"/>
          </p:cNvGraphicFramePr>
          <p:nvPr/>
        </p:nvGraphicFramePr>
        <p:xfrm>
          <a:off x="5121846" y="1281455"/>
          <a:ext cx="3561606" cy="4017254"/>
        </p:xfrm>
        <a:graphic>
          <a:graphicData uri="http://schemas.openxmlformats.org/presentationml/2006/ole">
            <mc:AlternateContent xmlns:mc="http://schemas.openxmlformats.org/markup-compatibility/2006">
              <mc:Choice xmlns:v="urn:schemas-microsoft-com:vml" Requires="v">
                <p:oleObj spid="_x0000_s5126" name="Worksheet" r:id="rId4" imgW="2463800" imgH="3352800" progId="Excel.Sheet.8">
                  <p:embed/>
                </p:oleObj>
              </mc:Choice>
              <mc:Fallback>
                <p:oleObj name="Worksheet" r:id="rId4" imgW="2463800" imgH="3352800" progId="Excel.Sheet.8">
                  <p:embed/>
                  <p:pic>
                    <p:nvPicPr>
                      <p:cNvPr id="7" name="Object 7"/>
                      <p:cNvPicPr>
                        <a:picLocks noChangeAspect="1" noChangeArrowheads="1"/>
                      </p:cNvPicPr>
                      <p:nvPr/>
                    </p:nvPicPr>
                    <p:blipFill>
                      <a:blip r:embed="rId5"/>
                      <a:srcRect/>
                      <a:stretch>
                        <a:fillRect/>
                      </a:stretch>
                    </p:blipFill>
                    <p:spPr bwMode="auto">
                      <a:xfrm>
                        <a:off x="5121846" y="1281455"/>
                        <a:ext cx="3561606" cy="4017254"/>
                      </a:xfrm>
                      <a:prstGeom prst="rect">
                        <a:avLst/>
                      </a:prstGeom>
                      <a:noFill/>
                      <a:ln>
                        <a:noFill/>
                      </a:ln>
                      <a:effectLst/>
                    </p:spPr>
                  </p:pic>
                </p:oleObj>
              </mc:Fallback>
            </mc:AlternateContent>
          </a:graphicData>
        </a:graphic>
      </p:graphicFrame>
      <p:sp>
        <p:nvSpPr>
          <p:cNvPr id="6" name="Rounded Rectangular Callout 5"/>
          <p:cNvSpPr/>
          <p:nvPr/>
        </p:nvSpPr>
        <p:spPr>
          <a:xfrm>
            <a:off x="8587199" y="2930096"/>
            <a:ext cx="2080803" cy="719970"/>
          </a:xfrm>
          <a:prstGeom prst="wedgeRoundRectCallout">
            <a:avLst>
              <a:gd name="adj1" fmla="val -63156"/>
              <a:gd name="adj2" fmla="val -160011"/>
              <a:gd name="adj3" fmla="val 16667"/>
            </a:avLst>
          </a:prstGeom>
          <a:solidFill>
            <a:srgbClr val="C0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1477" dirty="0"/>
              <a:t>Concept BC – a hybrid between Concepts B and C </a:t>
            </a:r>
          </a:p>
        </p:txBody>
      </p:sp>
    </p:spTree>
    <p:extLst>
      <p:ext uri="{BB962C8B-B14F-4D97-AF65-F5344CB8AC3E}">
        <p14:creationId xmlns:p14="http://schemas.microsoft.com/office/powerpoint/2010/main" val="2706997004"/>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AC3CAF-7494-49FA-9521-DF04A9A76E4D}"/>
              </a:ext>
            </a:extLst>
          </p:cNvPr>
          <p:cNvSpPr/>
          <p:nvPr/>
        </p:nvSpPr>
        <p:spPr>
          <a:xfrm>
            <a:off x="7090354" y="1398524"/>
            <a:ext cx="3784821" cy="477873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298" name="Content Placeholder 5"/>
          <p:cNvSpPr>
            <a:spLocks noGrp="1"/>
          </p:cNvSpPr>
          <p:nvPr>
            <p:ph sz="quarter" idx="16"/>
          </p:nvPr>
        </p:nvSpPr>
        <p:spPr>
          <a:xfrm>
            <a:off x="2017777" y="1194455"/>
            <a:ext cx="3599596" cy="5186873"/>
          </a:xfrm>
        </p:spPr>
        <p:txBody>
          <a:bodyPr>
            <a:normAutofit fontScale="77500" lnSpcReduction="20000"/>
          </a:bodyPr>
          <a:lstStyle/>
          <a:p>
            <a:pPr marL="0" indent="0">
              <a:lnSpc>
                <a:spcPct val="100000"/>
              </a:lnSpc>
              <a:spcBef>
                <a:spcPts val="0"/>
              </a:spcBef>
              <a:buNone/>
            </a:pPr>
            <a:r>
              <a:rPr lang="en-GB" b="1" dirty="0"/>
              <a:t>Step 5:</a:t>
            </a:r>
          </a:p>
          <a:p>
            <a:pPr>
              <a:lnSpc>
                <a:spcPct val="100000"/>
              </a:lnSpc>
              <a:spcBef>
                <a:spcPts val="0"/>
              </a:spcBef>
            </a:pPr>
            <a:r>
              <a:rPr lang="en-GB" dirty="0"/>
              <a:t>The ability of the Pugh Matrix to discriminate between concepts can be improved by weighting the criteria</a:t>
            </a:r>
          </a:p>
          <a:p>
            <a:pPr>
              <a:lnSpc>
                <a:spcPct val="100000"/>
              </a:lnSpc>
              <a:spcBef>
                <a:spcPts val="0"/>
              </a:spcBef>
            </a:pPr>
            <a:r>
              <a:rPr lang="en-GB" dirty="0"/>
              <a:t>The weighting is usually a simple 1 to 5 scale with 1 of the lowest importance and 5 of the highest </a:t>
            </a:r>
          </a:p>
          <a:p>
            <a:pPr>
              <a:lnSpc>
                <a:spcPct val="100000"/>
              </a:lnSpc>
              <a:spcBef>
                <a:spcPts val="0"/>
              </a:spcBef>
            </a:pPr>
            <a:r>
              <a:rPr lang="en-GB" dirty="0"/>
              <a:t>It is also possible to perform a simple sensitivity analysis to assess the impact of small variations in the weightings – i.e. conclusions should be insensitive to small variations in the weightings</a:t>
            </a:r>
          </a:p>
          <a:p>
            <a:pPr marL="0" indent="0">
              <a:lnSpc>
                <a:spcPct val="100000"/>
              </a:lnSpc>
              <a:spcBef>
                <a:spcPts val="0"/>
              </a:spcBef>
              <a:buNone/>
            </a:pPr>
            <a:r>
              <a:rPr lang="en-GB" b="1" dirty="0"/>
              <a:t>Step 6:</a:t>
            </a:r>
          </a:p>
          <a:p>
            <a:pPr>
              <a:lnSpc>
                <a:spcPct val="100000"/>
              </a:lnSpc>
              <a:spcBef>
                <a:spcPts val="0"/>
              </a:spcBef>
            </a:pPr>
            <a:r>
              <a:rPr lang="en-GB" dirty="0"/>
              <a:t>Make the decision and record reasons behind decisions. Quite often there is no clear “winner” but there is often a clear “loser” in such cases perform a sanity check (does the decision make sense) and remove the losing option.  </a:t>
            </a:r>
          </a:p>
        </p:txBody>
      </p:sp>
      <p:sp>
        <p:nvSpPr>
          <p:cNvPr id="55297" name="Rectangle 4"/>
          <p:cNvSpPr>
            <a:spLocks noGrp="1" noChangeArrowheads="1"/>
          </p:cNvSpPr>
          <p:nvPr>
            <p:ph type="title"/>
          </p:nvPr>
        </p:nvSpPr>
        <p:spPr/>
        <p:txBody>
          <a:bodyPr/>
          <a:lstStyle/>
          <a:p>
            <a:r>
              <a:rPr lang="en-GB" dirty="0"/>
              <a:t>How to do it: Steps 5 &amp; 6</a:t>
            </a:r>
          </a:p>
        </p:txBody>
      </p:sp>
      <p:graphicFrame>
        <p:nvGraphicFramePr>
          <p:cNvPr id="55299" name="Object 7"/>
          <p:cNvGraphicFramePr>
            <a:graphicFrameLocks noChangeAspect="1"/>
          </p:cNvGraphicFramePr>
          <p:nvPr/>
        </p:nvGraphicFramePr>
        <p:xfrm>
          <a:off x="7356605" y="1921748"/>
          <a:ext cx="3166137" cy="3701806"/>
        </p:xfrm>
        <a:graphic>
          <a:graphicData uri="http://schemas.openxmlformats.org/presentationml/2006/ole">
            <mc:AlternateContent xmlns:mc="http://schemas.openxmlformats.org/markup-compatibility/2006">
              <mc:Choice xmlns:v="urn:schemas-microsoft-com:vml" Requires="v">
                <p:oleObj spid="_x0000_s6150" name="Worksheet" r:id="rId4" imgW="2654300" imgH="3352800" progId="Excel.Sheet.8">
                  <p:embed/>
                </p:oleObj>
              </mc:Choice>
              <mc:Fallback>
                <p:oleObj name="Worksheet" r:id="rId4" imgW="2654300" imgH="3352800" progId="Excel.Sheet.8">
                  <p:embed/>
                  <p:pic>
                    <p:nvPicPr>
                      <p:cNvPr id="55299" name="Object 7"/>
                      <p:cNvPicPr>
                        <a:picLocks noChangeAspect="1" noChangeArrowheads="1"/>
                      </p:cNvPicPr>
                      <p:nvPr/>
                    </p:nvPicPr>
                    <p:blipFill>
                      <a:blip r:embed="rId5"/>
                      <a:srcRect/>
                      <a:stretch>
                        <a:fillRect/>
                      </a:stretch>
                    </p:blipFill>
                    <p:spPr bwMode="auto">
                      <a:xfrm>
                        <a:off x="7356605" y="1921748"/>
                        <a:ext cx="3166137" cy="3701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6" name="Rounded Rectangular Callout 5"/>
          <p:cNvSpPr/>
          <p:nvPr/>
        </p:nvSpPr>
        <p:spPr>
          <a:xfrm>
            <a:off x="5707989" y="490625"/>
            <a:ext cx="1905000" cy="3509875"/>
          </a:xfrm>
          <a:prstGeom prst="wedgeRoundRectCallout">
            <a:avLst>
              <a:gd name="adj1" fmla="val 110912"/>
              <a:gd name="adj2" fmla="val 17423"/>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400" dirty="0"/>
              <a:t>If you do have weightings – don’t use them for the first pass to rank system solutions. Use them on the second pass – if the system solution ranking order is unchanged you have evidence of a robust decision.</a:t>
            </a:r>
          </a:p>
        </p:txBody>
      </p:sp>
    </p:spTree>
    <p:extLst>
      <p:ext uri="{BB962C8B-B14F-4D97-AF65-F5344CB8AC3E}">
        <p14:creationId xmlns:p14="http://schemas.microsoft.com/office/powerpoint/2010/main" val="25991502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6"/>
          </p:nvPr>
        </p:nvSpPr>
        <p:spPr>
          <a:xfrm>
            <a:off x="387759" y="1814656"/>
            <a:ext cx="5708241" cy="5087076"/>
          </a:xfrm>
        </p:spPr>
        <p:txBody>
          <a:bodyPr>
            <a:normAutofit/>
          </a:bodyPr>
          <a:lstStyle/>
          <a:p>
            <a:r>
              <a:rPr lang="en-US" sz="1800" dirty="0"/>
              <a:t>The strength and weakness of the Pugh Matrix is the pairwise comparison against a standard. We need to be consistent in our judgments </a:t>
            </a:r>
          </a:p>
          <a:p>
            <a:r>
              <a:rPr lang="en-US" sz="1800" dirty="0"/>
              <a:t>If we judge option A to be + (better) than the standard and option B to be – (worse). To be consistent Option A must be what compared to B?</a:t>
            </a:r>
          </a:p>
        </p:txBody>
      </p:sp>
      <p:sp>
        <p:nvSpPr>
          <p:cNvPr id="4" name="Content Placeholder 3"/>
          <p:cNvSpPr>
            <a:spLocks noGrp="1"/>
          </p:cNvSpPr>
          <p:nvPr>
            <p:ph sz="quarter" idx="17"/>
          </p:nvPr>
        </p:nvSpPr>
        <p:spPr>
          <a:xfrm>
            <a:off x="6313489" y="1814656"/>
            <a:ext cx="5406734" cy="2669880"/>
          </a:xfrm>
        </p:spPr>
        <p:txBody>
          <a:bodyPr>
            <a:normAutofit/>
          </a:bodyPr>
          <a:lstStyle/>
          <a:p>
            <a:r>
              <a:rPr lang="en-US" sz="1800" dirty="0"/>
              <a:t>A good consistency check is having found a winner that is not the standard, it is good practice to make it the standard, redo the pairwise comparison to test consistency, the ranking should be the same!</a:t>
            </a:r>
          </a:p>
          <a:p>
            <a:endParaRPr lang="en-US" sz="1800" dirty="0"/>
          </a:p>
        </p:txBody>
      </p:sp>
      <p:sp>
        <p:nvSpPr>
          <p:cNvPr id="2" name="Title 1"/>
          <p:cNvSpPr>
            <a:spLocks noGrp="1"/>
          </p:cNvSpPr>
          <p:nvPr>
            <p:ph type="title"/>
          </p:nvPr>
        </p:nvSpPr>
        <p:spPr/>
        <p:txBody>
          <a:bodyPr/>
          <a:lstStyle/>
          <a:p>
            <a:r>
              <a:rPr lang="en-US" dirty="0"/>
              <a:t>Double Check</a:t>
            </a:r>
          </a:p>
        </p:txBody>
      </p:sp>
    </p:spTree>
    <p:extLst>
      <p:ext uri="{BB962C8B-B14F-4D97-AF65-F5344CB8AC3E}">
        <p14:creationId xmlns:p14="http://schemas.microsoft.com/office/powerpoint/2010/main" val="3323259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2" name="Picture 71">
            <a:extLst>
              <a:ext uri="{FF2B5EF4-FFF2-40B4-BE49-F238E27FC236}">
                <a16:creationId xmlns:a16="http://schemas.microsoft.com/office/drawing/2014/main" id="{412E3267-7ABE-412B-8580-47EC0D1F61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4" name="Picture 73">
            <a:extLst>
              <a:ext uri="{FF2B5EF4-FFF2-40B4-BE49-F238E27FC236}">
                <a16:creationId xmlns:a16="http://schemas.microsoft.com/office/drawing/2014/main" id="{20B62C5A-2250-4380-AB23-DB87446CCED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6" name="Oval 75">
            <a:extLst>
              <a:ext uri="{FF2B5EF4-FFF2-40B4-BE49-F238E27FC236}">
                <a16:creationId xmlns:a16="http://schemas.microsoft.com/office/drawing/2014/main" id="{D42CF425-7213-4F89-B0FF-4C2BDDD9C6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8" name="Picture 77">
            <a:extLst>
              <a:ext uri="{FF2B5EF4-FFF2-40B4-BE49-F238E27FC236}">
                <a16:creationId xmlns:a16="http://schemas.microsoft.com/office/drawing/2014/main" id="{D35DA97D-88F8-4249-B650-4FC9FD50A3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0" name="Picture 79">
            <a:extLst>
              <a:ext uri="{FF2B5EF4-FFF2-40B4-BE49-F238E27FC236}">
                <a16:creationId xmlns:a16="http://schemas.microsoft.com/office/drawing/2014/main" id="{43F38673-6E30-4BAE-AC67-0B283EBF42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2" name="Rectangle 81">
            <a:extLst>
              <a:ext uri="{FF2B5EF4-FFF2-40B4-BE49-F238E27FC236}">
                <a16:creationId xmlns:a16="http://schemas.microsoft.com/office/drawing/2014/main" id="{202A25CB-1ED1-4C87-AB49-8D3BC684D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8066" name="Rectangle 2"/>
          <p:cNvSpPr>
            <a:spLocks noGrp="1" noChangeArrowheads="1"/>
          </p:cNvSpPr>
          <p:nvPr>
            <p:ph type="title"/>
          </p:nvPr>
        </p:nvSpPr>
        <p:spPr>
          <a:xfrm>
            <a:off x="646112" y="4212709"/>
            <a:ext cx="9164206" cy="831400"/>
          </a:xfrm>
        </p:spPr>
        <p:txBody>
          <a:bodyPr vert="horz" lIns="91440" tIns="45720" rIns="91440" bIns="45720" rtlCol="0" anchor="t">
            <a:normAutofit/>
          </a:bodyPr>
          <a:lstStyle/>
          <a:p>
            <a:r>
              <a:rPr lang="en-US" sz="4000"/>
              <a:t>Exercise: Pugh Matrix </a:t>
            </a:r>
          </a:p>
        </p:txBody>
      </p:sp>
      <p:pic>
        <p:nvPicPr>
          <p:cNvPr id="7" name="Picture 6" descr="See the source image">
            <a:extLst>
              <a:ext uri="{FF2B5EF4-FFF2-40B4-BE49-F238E27FC236}">
                <a16:creationId xmlns:a16="http://schemas.microsoft.com/office/drawing/2014/main" id="{7DB338DB-FDC3-4056-9F19-D56880942CA0}"/>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226860" y="640080"/>
            <a:ext cx="3243757" cy="324375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pic>
        <p:nvPicPr>
          <p:cNvPr id="6" name="Picture 2" descr="See the source image">
            <a:extLst>
              <a:ext uri="{FF2B5EF4-FFF2-40B4-BE49-F238E27FC236}">
                <a16:creationId xmlns:a16="http://schemas.microsoft.com/office/drawing/2014/main" id="{3C81A373-5EFB-4279-BAC5-363B8A99A7E4}"/>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5383754" y="1013940"/>
            <a:ext cx="4426563" cy="2489941"/>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88067" name="Rectangle 3"/>
          <p:cNvSpPr>
            <a:spLocks noGrp="1" noChangeArrowheads="1"/>
          </p:cNvSpPr>
          <p:nvPr>
            <p:ph sz="quarter" idx="16"/>
          </p:nvPr>
        </p:nvSpPr>
        <p:spPr>
          <a:xfrm>
            <a:off x="635458" y="5163378"/>
            <a:ext cx="12229751" cy="2023494"/>
          </a:xfrm>
        </p:spPr>
        <p:txBody>
          <a:bodyPr vert="horz" lIns="91440" tIns="45720" rIns="91440" bIns="45720" rtlCol="0">
            <a:normAutofit/>
          </a:bodyPr>
          <a:lstStyle/>
          <a:p>
            <a:pPr marL="0" indent="0">
              <a:lnSpc>
                <a:spcPct val="90000"/>
              </a:lnSpc>
            </a:pPr>
            <a:r>
              <a:rPr lang="en-US" dirty="0"/>
              <a:t>In small teams</a:t>
            </a:r>
          </a:p>
          <a:p>
            <a:pPr>
              <a:lnSpc>
                <a:spcPct val="90000"/>
              </a:lnSpc>
            </a:pPr>
            <a:r>
              <a:rPr lang="en-US" dirty="0"/>
              <a:t>Use a Pugh Matrix to make a final selection for your mower concept</a:t>
            </a:r>
          </a:p>
          <a:p>
            <a:pPr marL="0" indent="0">
              <a:lnSpc>
                <a:spcPct val="90000"/>
              </a:lnSpc>
            </a:pPr>
            <a:r>
              <a:rPr lang="en-US" dirty="0"/>
              <a:t>Time: 30 Minutes</a:t>
            </a:r>
          </a:p>
          <a:p>
            <a:pPr>
              <a:lnSpc>
                <a:spcPct val="90000"/>
              </a:lnSpc>
            </a:pPr>
            <a:endParaRPr lang="en-US" sz="1000" dirty="0"/>
          </a:p>
          <a:p>
            <a:pPr>
              <a:lnSpc>
                <a:spcPct val="90000"/>
              </a:lnSpc>
            </a:pPr>
            <a:endParaRPr lang="en-US" sz="1000" dirty="0"/>
          </a:p>
          <a:p>
            <a:pPr>
              <a:lnSpc>
                <a:spcPct val="90000"/>
              </a:lnSpc>
            </a:pPr>
            <a:endParaRPr lang="en-US" sz="1000" dirty="0"/>
          </a:p>
        </p:txBody>
      </p:sp>
    </p:spTree>
    <p:extLst>
      <p:ext uri="{BB962C8B-B14F-4D97-AF65-F5344CB8AC3E}">
        <p14:creationId xmlns:p14="http://schemas.microsoft.com/office/powerpoint/2010/main" val="39813101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type="body" sz="quarter" idx="13"/>
          </p:nvPr>
        </p:nvSpPr>
        <p:spPr>
          <a:xfrm>
            <a:off x="286247" y="1260088"/>
            <a:ext cx="9986467" cy="3933384"/>
          </a:xfrm>
        </p:spPr>
        <p:txBody>
          <a:bodyPr>
            <a:normAutofit/>
          </a:bodyPr>
          <a:lstStyle/>
          <a:p>
            <a:r>
              <a:rPr lang="en-US" sz="1800" dirty="0"/>
              <a:t>The next step, having identified a number of candidate whole system concept solutions, is to “work up” the concepts to allow them to be evaluated</a:t>
            </a:r>
          </a:p>
          <a:p>
            <a:r>
              <a:rPr lang="en-US" sz="1800" dirty="0"/>
              <a:t>This involves:</a:t>
            </a:r>
          </a:p>
          <a:p>
            <a:pPr lvl="1"/>
            <a:r>
              <a:rPr lang="en-US" sz="1800" dirty="0"/>
              <a:t>Sketching out the physical layout or architecture</a:t>
            </a:r>
          </a:p>
          <a:p>
            <a:pPr lvl="1"/>
            <a:r>
              <a:rPr lang="en-US" sz="1800" dirty="0"/>
              <a:t>Producing concept drawings – to show what a concept looks like</a:t>
            </a:r>
          </a:p>
          <a:p>
            <a:pPr lvl="1"/>
            <a:r>
              <a:rPr lang="en-US" sz="1800" dirty="0"/>
              <a:t>Defining the concept of operation – the Use Case or Use Cases for the concept</a:t>
            </a:r>
          </a:p>
          <a:p>
            <a:pPr lvl="1"/>
            <a:r>
              <a:rPr lang="en-US" sz="1800" dirty="0"/>
              <a:t>Performing “back of the envelope” calculations to determine performance aspects of each concept</a:t>
            </a:r>
          </a:p>
          <a:p>
            <a:pPr lvl="1"/>
            <a:r>
              <a:rPr lang="en-US" sz="1800" dirty="0"/>
              <a:t>Identifying the solution dependent and architectural functionality necessary as a consequence of the functional solution choices </a:t>
            </a:r>
          </a:p>
          <a:p>
            <a:pPr lvl="1"/>
            <a:endParaRPr lang="en-US" sz="1800" dirty="0"/>
          </a:p>
          <a:p>
            <a:pPr lvl="1"/>
            <a:endParaRPr lang="en-US" sz="1800" dirty="0"/>
          </a:p>
        </p:txBody>
      </p:sp>
      <p:sp>
        <p:nvSpPr>
          <p:cNvPr id="5" name="Title 4"/>
          <p:cNvSpPr>
            <a:spLocks noGrp="1"/>
          </p:cNvSpPr>
          <p:nvPr>
            <p:ph type="title"/>
          </p:nvPr>
        </p:nvSpPr>
        <p:spPr>
          <a:xfrm>
            <a:off x="141608" y="107088"/>
            <a:ext cx="10990300" cy="646331"/>
          </a:xfrm>
        </p:spPr>
        <p:txBody>
          <a:bodyPr/>
          <a:lstStyle/>
          <a:p>
            <a:r>
              <a:rPr lang="en-US" sz="3600" dirty="0"/>
              <a:t>The Next Step</a:t>
            </a:r>
          </a:p>
        </p:txBody>
      </p:sp>
      <p:sp>
        <p:nvSpPr>
          <p:cNvPr id="2" name="Rounded Rectangular Callout 1"/>
          <p:cNvSpPr/>
          <p:nvPr/>
        </p:nvSpPr>
        <p:spPr bwMode="auto">
          <a:xfrm>
            <a:off x="5813246" y="5319141"/>
            <a:ext cx="5029200" cy="762000"/>
          </a:xfrm>
          <a:prstGeom prst="wedgeRoundRectCallout">
            <a:avLst>
              <a:gd name="adj1" fmla="val -44214"/>
              <a:gd name="adj2" fmla="val -99039"/>
              <a:gd name="adj3" fmla="val 16667"/>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bg1"/>
                </a:solidFill>
                <a:effectLst/>
                <a:latin typeface="Verdana" pitchFamily="34" charset="0"/>
              </a:rPr>
              <a:t>This last point is very important as it will necessarily introduce design iteration</a:t>
            </a:r>
          </a:p>
        </p:txBody>
      </p:sp>
    </p:spTree>
    <p:extLst>
      <p:ext uri="{BB962C8B-B14F-4D97-AF65-F5344CB8AC3E}">
        <p14:creationId xmlns:p14="http://schemas.microsoft.com/office/powerpoint/2010/main" val="27060216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DA8CD6B-AA2E-4BD6-9170-015FEA7AFC03}"/>
              </a:ext>
            </a:extLst>
          </p:cNvPr>
          <p:cNvSpPr>
            <a:spLocks noGrp="1"/>
          </p:cNvSpPr>
          <p:nvPr>
            <p:ph type="body" sz="quarter" idx="13"/>
          </p:nvPr>
        </p:nvSpPr>
        <p:spPr/>
        <p:txBody>
          <a:bodyPr/>
          <a:lstStyle/>
          <a:p>
            <a:r>
              <a:rPr lang="en-GB" dirty="0"/>
              <a:t>End of Level 4</a:t>
            </a:r>
          </a:p>
        </p:txBody>
      </p:sp>
      <p:sp>
        <p:nvSpPr>
          <p:cNvPr id="3" name="Title 2">
            <a:extLst>
              <a:ext uri="{FF2B5EF4-FFF2-40B4-BE49-F238E27FC236}">
                <a16:creationId xmlns:a16="http://schemas.microsoft.com/office/drawing/2014/main" id="{EC300FAC-F4A3-4823-8454-CA105D38A4E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6975470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1A6DD08-3C84-7C45-83CE-549884C0F8BF}"/>
              </a:ext>
            </a:extLst>
          </p:cNvPr>
          <p:cNvSpPr>
            <a:spLocks noGrp="1"/>
          </p:cNvSpPr>
          <p:nvPr>
            <p:ph type="title"/>
          </p:nvPr>
        </p:nvSpPr>
        <p:spPr>
          <a:xfrm>
            <a:off x="115923" y="131116"/>
            <a:ext cx="6489700" cy="444187"/>
          </a:xfrm>
        </p:spPr>
        <p:txBody>
          <a:bodyPr/>
          <a:lstStyle/>
          <a:p>
            <a:r>
              <a:rPr lang="en-US" dirty="0"/>
              <a:t>A Model Answer</a:t>
            </a:r>
          </a:p>
        </p:txBody>
      </p:sp>
      <p:pic>
        <p:nvPicPr>
          <p:cNvPr id="8" name="Picture 7">
            <a:extLst>
              <a:ext uri="{FF2B5EF4-FFF2-40B4-BE49-F238E27FC236}">
                <a16:creationId xmlns:a16="http://schemas.microsoft.com/office/drawing/2014/main" id="{9E7E0ED8-E536-2349-85AC-22072E73D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181" y="978771"/>
            <a:ext cx="4343994" cy="5748113"/>
          </a:xfrm>
          <a:prstGeom prst="rect">
            <a:avLst/>
          </a:prstGeom>
        </p:spPr>
      </p:pic>
      <p:sp>
        <p:nvSpPr>
          <p:cNvPr id="5" name="Rectangle 4">
            <a:extLst>
              <a:ext uri="{FF2B5EF4-FFF2-40B4-BE49-F238E27FC236}">
                <a16:creationId xmlns:a16="http://schemas.microsoft.com/office/drawing/2014/main" id="{7572DF50-736C-444F-9A62-FF46308D32C1}"/>
              </a:ext>
            </a:extLst>
          </p:cNvPr>
          <p:cNvSpPr/>
          <p:nvPr/>
        </p:nvSpPr>
        <p:spPr>
          <a:xfrm>
            <a:off x="7738359" y="5751443"/>
            <a:ext cx="2149818" cy="6387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3" action="ppaction://hlinkfile"/>
              </a:rPr>
              <a:t>Link to Spreadsheet</a:t>
            </a:r>
            <a:endParaRPr lang="en-GB" dirty="0"/>
          </a:p>
        </p:txBody>
      </p:sp>
    </p:spTree>
    <p:extLst>
      <p:ext uri="{BB962C8B-B14F-4D97-AF65-F5344CB8AC3E}">
        <p14:creationId xmlns:p14="http://schemas.microsoft.com/office/powerpoint/2010/main" val="764630035"/>
      </p:ext>
    </p:extLst>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sz="quarter" idx="16"/>
          </p:nvPr>
        </p:nvSpPr>
        <p:spPr/>
        <p:txBody>
          <a:bodyPr/>
          <a:lstStyle/>
          <a:p>
            <a:pPr marL="0" indent="0">
              <a:buNone/>
            </a:pPr>
            <a:r>
              <a:rPr lang="en-GB" sz="2400" b="1" dirty="0"/>
              <a:t>Pros</a:t>
            </a:r>
          </a:p>
          <a:p>
            <a:r>
              <a:rPr lang="en-GB" sz="2000" dirty="0"/>
              <a:t>Provides a rapid assessment of alternative whole concepts </a:t>
            </a:r>
          </a:p>
          <a:p>
            <a:r>
              <a:rPr lang="en-GB" sz="2000" dirty="0"/>
              <a:t>Can use stakeholder requirements to give greater confidence of compliance </a:t>
            </a:r>
          </a:p>
          <a:p>
            <a:r>
              <a:rPr lang="en-GB" sz="2000" dirty="0"/>
              <a:t>Can help develop hybrid system concepts (qualitative optimisation)</a:t>
            </a:r>
          </a:p>
          <a:p>
            <a:pPr lvl="2"/>
            <a:endParaRPr lang="en-GB" dirty="0"/>
          </a:p>
          <a:p>
            <a:endParaRPr lang="en-GB" dirty="0"/>
          </a:p>
          <a:p>
            <a:pPr lvl="2"/>
            <a:endParaRPr lang="en-GB" dirty="0"/>
          </a:p>
          <a:p>
            <a:endParaRPr lang="en-GB" dirty="0"/>
          </a:p>
        </p:txBody>
      </p:sp>
      <p:sp>
        <p:nvSpPr>
          <p:cNvPr id="49155" name="Rectangle 4"/>
          <p:cNvSpPr>
            <a:spLocks noGrp="1" noChangeArrowheads="1"/>
          </p:cNvSpPr>
          <p:nvPr>
            <p:ph sz="quarter" idx="17"/>
          </p:nvPr>
        </p:nvSpPr>
        <p:spPr>
          <a:xfrm>
            <a:off x="6313489" y="1194454"/>
            <a:ext cx="3959225" cy="4668970"/>
          </a:xfrm>
        </p:spPr>
        <p:txBody>
          <a:bodyPr>
            <a:normAutofit lnSpcReduction="10000"/>
          </a:bodyPr>
          <a:lstStyle/>
          <a:p>
            <a:pPr marL="0" indent="0">
              <a:buNone/>
            </a:pPr>
            <a:r>
              <a:rPr lang="en-GB" sz="2400" b="1" dirty="0"/>
              <a:t>Cons</a:t>
            </a:r>
          </a:p>
          <a:p>
            <a:r>
              <a:rPr lang="en-GB" sz="2000" dirty="0"/>
              <a:t>Temptation to use too many requirements slowing down the process</a:t>
            </a:r>
          </a:p>
          <a:p>
            <a:r>
              <a:rPr lang="en-GB" sz="2000" dirty="0"/>
              <a:t>Objective subjectivity! Can select criteria, weightings and scores to obtain any result!</a:t>
            </a:r>
          </a:p>
          <a:p>
            <a:r>
              <a:rPr lang="en-GB" sz="2000" dirty="0"/>
              <a:t>Often no clear winner (but eliminates the weaker options)</a:t>
            </a:r>
          </a:p>
          <a:p>
            <a:r>
              <a:rPr lang="en-GB" sz="2000" dirty="0"/>
              <a:t>Can be treated as a </a:t>
            </a:r>
            <a:r>
              <a:rPr lang="ja-JP" altLang="en-GB" sz="2000" dirty="0"/>
              <a:t>“</a:t>
            </a:r>
            <a:r>
              <a:rPr lang="en-GB" altLang="ja-JP" sz="2000" dirty="0"/>
              <a:t>handle turning</a:t>
            </a:r>
            <a:r>
              <a:rPr lang="ja-JP" altLang="en-GB" sz="2000" dirty="0"/>
              <a:t>”</a:t>
            </a:r>
            <a:r>
              <a:rPr lang="en-GB" altLang="ja-JP" sz="2000" dirty="0"/>
              <a:t> process without thinking</a:t>
            </a:r>
          </a:p>
          <a:p>
            <a:pPr lvl="2"/>
            <a:endParaRPr lang="en-GB" dirty="0"/>
          </a:p>
          <a:p>
            <a:endParaRPr lang="en-US" dirty="0"/>
          </a:p>
        </p:txBody>
      </p:sp>
      <p:sp>
        <p:nvSpPr>
          <p:cNvPr id="49153" name="Rectangle 2"/>
          <p:cNvSpPr>
            <a:spLocks noGrp="1" noChangeArrowheads="1"/>
          </p:cNvSpPr>
          <p:nvPr>
            <p:ph type="title"/>
          </p:nvPr>
        </p:nvSpPr>
        <p:spPr>
          <a:xfrm>
            <a:off x="141608" y="185563"/>
            <a:ext cx="10990300" cy="424732"/>
          </a:xfrm>
        </p:spPr>
        <p:txBody>
          <a:bodyPr/>
          <a:lstStyle/>
          <a:p>
            <a:r>
              <a:rPr lang="en-GB" dirty="0"/>
              <a:t>Summary: Pugh Matrix</a:t>
            </a:r>
          </a:p>
        </p:txBody>
      </p:sp>
    </p:spTree>
    <p:extLst>
      <p:ext uri="{BB962C8B-B14F-4D97-AF65-F5344CB8AC3E}">
        <p14:creationId xmlns:p14="http://schemas.microsoft.com/office/powerpoint/2010/main" val="24828890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EB9B21B-795C-4C44-9E14-68351BC6447C}"/>
              </a:ext>
            </a:extLst>
          </p:cNvPr>
          <p:cNvSpPr/>
          <p:nvPr/>
        </p:nvSpPr>
        <p:spPr>
          <a:xfrm>
            <a:off x="1407381" y="2296663"/>
            <a:ext cx="9684689" cy="278969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738338C-4343-BA4E-9C09-BC79A317C6A7}"/>
              </a:ext>
            </a:extLst>
          </p:cNvPr>
          <p:cNvSpPr>
            <a:spLocks noGrp="1"/>
          </p:cNvSpPr>
          <p:nvPr>
            <p:ph type="title"/>
          </p:nvPr>
        </p:nvSpPr>
        <p:spPr>
          <a:xfrm>
            <a:off x="0" y="51454"/>
            <a:ext cx="6489700" cy="563247"/>
          </a:xfrm>
        </p:spPr>
        <p:txBody>
          <a:bodyPr/>
          <a:lstStyle/>
          <a:p>
            <a:r>
              <a:rPr lang="en-US" dirty="0"/>
              <a:t>A Concept Design</a:t>
            </a:r>
          </a:p>
        </p:txBody>
      </p:sp>
      <p:pic>
        <p:nvPicPr>
          <p:cNvPr id="5" name="Picture 4">
            <a:extLst>
              <a:ext uri="{FF2B5EF4-FFF2-40B4-BE49-F238E27FC236}">
                <a16:creationId xmlns:a16="http://schemas.microsoft.com/office/drawing/2014/main" id="{EADC2BD2-A56C-7041-A970-9F5CE1DDEDE5}"/>
              </a:ext>
            </a:extLst>
          </p:cNvPr>
          <p:cNvPicPr>
            <a:picLocks noChangeAspect="1"/>
          </p:cNvPicPr>
          <p:nvPr/>
        </p:nvPicPr>
        <p:blipFill rotWithShape="1">
          <a:blip r:embed="rId2">
            <a:extLst>
              <a:ext uri="{28A0092B-C50C-407E-A947-70E740481C1C}">
                <a14:useLocalDpi xmlns:a14="http://schemas.microsoft.com/office/drawing/2010/main" val="0"/>
              </a:ext>
            </a:extLst>
          </a:blip>
          <a:srcRect l="4464" t="27629" r="16092" b="38101"/>
          <a:stretch/>
        </p:blipFill>
        <p:spPr>
          <a:xfrm>
            <a:off x="1535637" y="2253218"/>
            <a:ext cx="9144000" cy="2789695"/>
          </a:xfrm>
          <a:prstGeom prst="rect">
            <a:avLst/>
          </a:prstGeom>
        </p:spPr>
      </p:pic>
      <p:sp>
        <p:nvSpPr>
          <p:cNvPr id="4" name="TextBox 3">
            <a:extLst>
              <a:ext uri="{FF2B5EF4-FFF2-40B4-BE49-F238E27FC236}">
                <a16:creationId xmlns:a16="http://schemas.microsoft.com/office/drawing/2014/main" id="{11B4C7B9-8AD2-4F43-99D1-77286CF32A42}"/>
              </a:ext>
            </a:extLst>
          </p:cNvPr>
          <p:cNvSpPr txBox="1"/>
          <p:nvPr/>
        </p:nvSpPr>
        <p:spPr>
          <a:xfrm>
            <a:off x="1024826" y="852770"/>
            <a:ext cx="8591267" cy="1477328"/>
          </a:xfrm>
          <a:prstGeom prst="rect">
            <a:avLst/>
          </a:prstGeom>
          <a:noFill/>
        </p:spPr>
        <p:txBody>
          <a:bodyPr wrap="square" rtlCol="0">
            <a:spAutoFit/>
          </a:bodyPr>
          <a:lstStyle/>
          <a:p>
            <a:r>
              <a:rPr lang="en-US" sz="1800" dirty="0"/>
              <a:t>Function Means Analysis is a very powerful tool for identifying and capturing potential functional solutions. It also allows the creation of potential candidate system design concepts. However, to down-select, from those candidates it is necessary to add detail by generating concept designs like that shown below:</a:t>
            </a:r>
          </a:p>
          <a:p>
            <a:endParaRPr lang="en-US" sz="1800" dirty="0"/>
          </a:p>
        </p:txBody>
      </p:sp>
      <p:sp>
        <p:nvSpPr>
          <p:cNvPr id="6" name="TextBox 5">
            <a:extLst>
              <a:ext uri="{FF2B5EF4-FFF2-40B4-BE49-F238E27FC236}">
                <a16:creationId xmlns:a16="http://schemas.microsoft.com/office/drawing/2014/main" id="{DAE0C74A-12AE-414A-95F1-FD3189D3C7FC}"/>
              </a:ext>
            </a:extLst>
          </p:cNvPr>
          <p:cNvSpPr txBox="1"/>
          <p:nvPr/>
        </p:nvSpPr>
        <p:spPr>
          <a:xfrm>
            <a:off x="1106618" y="5145810"/>
            <a:ext cx="7989175" cy="369332"/>
          </a:xfrm>
          <a:prstGeom prst="rect">
            <a:avLst/>
          </a:prstGeom>
          <a:noFill/>
        </p:spPr>
        <p:txBody>
          <a:bodyPr wrap="square" rtlCol="0">
            <a:spAutoFit/>
          </a:bodyPr>
          <a:lstStyle/>
          <a:p>
            <a:r>
              <a:rPr lang="en-US" sz="1800" dirty="0"/>
              <a:t>Such diagrams should be prepared for each candidate system design concept</a:t>
            </a:r>
          </a:p>
        </p:txBody>
      </p:sp>
      <p:sp>
        <p:nvSpPr>
          <p:cNvPr id="8" name="Rectangle 7">
            <a:extLst>
              <a:ext uri="{FF2B5EF4-FFF2-40B4-BE49-F238E27FC236}">
                <a16:creationId xmlns:a16="http://schemas.microsoft.com/office/drawing/2014/main" id="{D936F332-6126-4C2C-9D80-8E392268534C}"/>
              </a:ext>
            </a:extLst>
          </p:cNvPr>
          <p:cNvSpPr/>
          <p:nvPr/>
        </p:nvSpPr>
        <p:spPr>
          <a:xfrm>
            <a:off x="9616093" y="5709037"/>
            <a:ext cx="2449002" cy="10257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3" action="ppaction://hlinkfile"/>
              </a:rPr>
              <a:t>Link to Spreadsheet</a:t>
            </a:r>
            <a:endParaRPr lang="en-GB" dirty="0"/>
          </a:p>
        </p:txBody>
      </p:sp>
    </p:spTree>
    <p:extLst>
      <p:ext uri="{BB962C8B-B14F-4D97-AF65-F5344CB8AC3E}">
        <p14:creationId xmlns:p14="http://schemas.microsoft.com/office/powerpoint/2010/main" val="1822331189"/>
      </p:ext>
    </p:extLst>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4A7A48-1691-4E6A-84DC-91677727DA3F}"/>
              </a:ext>
            </a:extLst>
          </p:cNvPr>
          <p:cNvSpPr/>
          <p:nvPr/>
        </p:nvSpPr>
        <p:spPr>
          <a:xfrm>
            <a:off x="2041501" y="2043485"/>
            <a:ext cx="7428502" cy="278295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875CACB-D8EF-6A42-89B8-1670B2C187EC}"/>
              </a:ext>
            </a:extLst>
          </p:cNvPr>
          <p:cNvSpPr>
            <a:spLocks noGrp="1"/>
          </p:cNvSpPr>
          <p:nvPr>
            <p:ph type="title"/>
          </p:nvPr>
        </p:nvSpPr>
        <p:spPr>
          <a:xfrm>
            <a:off x="184828" y="131386"/>
            <a:ext cx="10374503" cy="439957"/>
          </a:xfrm>
        </p:spPr>
        <p:txBody>
          <a:bodyPr/>
          <a:lstStyle/>
          <a:p>
            <a:r>
              <a:rPr lang="en-US" dirty="0"/>
              <a:t>Munition Architecture and Subsystems</a:t>
            </a:r>
          </a:p>
        </p:txBody>
      </p:sp>
      <p:pic>
        <p:nvPicPr>
          <p:cNvPr id="5" name="Picture 4">
            <a:extLst>
              <a:ext uri="{FF2B5EF4-FFF2-40B4-BE49-F238E27FC236}">
                <a16:creationId xmlns:a16="http://schemas.microsoft.com/office/drawing/2014/main" id="{56E714C5-360E-C443-B6A8-D20A28AEBFF2}"/>
              </a:ext>
            </a:extLst>
          </p:cNvPr>
          <p:cNvPicPr>
            <a:picLocks noChangeAspect="1"/>
          </p:cNvPicPr>
          <p:nvPr/>
        </p:nvPicPr>
        <p:blipFill rotWithShape="1">
          <a:blip r:embed="rId2">
            <a:extLst>
              <a:ext uri="{28A0092B-C50C-407E-A947-70E740481C1C}">
                <a14:useLocalDpi xmlns:a14="http://schemas.microsoft.com/office/drawing/2010/main" val="0"/>
              </a:ext>
            </a:extLst>
          </a:blip>
          <a:srcRect l="22557" t="37094" r="15815" b="42190"/>
          <a:stretch/>
        </p:blipFill>
        <p:spPr>
          <a:xfrm>
            <a:off x="3350412" y="3100473"/>
            <a:ext cx="5635256" cy="1339703"/>
          </a:xfrm>
          <a:prstGeom prst="rect">
            <a:avLst/>
          </a:prstGeom>
        </p:spPr>
      </p:pic>
      <p:sp>
        <p:nvSpPr>
          <p:cNvPr id="6" name="TextBox 5">
            <a:extLst>
              <a:ext uri="{FF2B5EF4-FFF2-40B4-BE49-F238E27FC236}">
                <a16:creationId xmlns:a16="http://schemas.microsoft.com/office/drawing/2014/main" id="{E0858D81-6DFB-604A-A94E-7EFD89F64156}"/>
              </a:ext>
            </a:extLst>
          </p:cNvPr>
          <p:cNvSpPr txBox="1"/>
          <p:nvPr/>
        </p:nvSpPr>
        <p:spPr>
          <a:xfrm>
            <a:off x="2013066" y="1356189"/>
            <a:ext cx="8045536" cy="369332"/>
          </a:xfrm>
          <a:prstGeom prst="rect">
            <a:avLst/>
          </a:prstGeom>
          <a:noFill/>
        </p:spPr>
        <p:txBody>
          <a:bodyPr wrap="square" rtlCol="0">
            <a:spAutoFit/>
          </a:bodyPr>
          <a:lstStyle/>
          <a:p>
            <a:r>
              <a:rPr lang="en-US" sz="1800" dirty="0"/>
              <a:t>The nature of the selected munition design mean it has 4 distinct subsystems</a:t>
            </a:r>
          </a:p>
        </p:txBody>
      </p:sp>
      <p:sp>
        <p:nvSpPr>
          <p:cNvPr id="7" name="Oval 6">
            <a:extLst>
              <a:ext uri="{FF2B5EF4-FFF2-40B4-BE49-F238E27FC236}">
                <a16:creationId xmlns:a16="http://schemas.microsoft.com/office/drawing/2014/main" id="{1198EB06-B68E-2B49-8209-915A1FEBF82B}"/>
              </a:ext>
            </a:extLst>
          </p:cNvPr>
          <p:cNvSpPr/>
          <p:nvPr/>
        </p:nvSpPr>
        <p:spPr>
          <a:xfrm>
            <a:off x="3250058" y="2887039"/>
            <a:ext cx="1469206" cy="1553137"/>
          </a:xfrm>
          <a:prstGeom prst="ellipse">
            <a:avLst/>
          </a:prstGeom>
          <a:noFill/>
          <a:ln w="38100">
            <a:solidFill>
              <a:schemeClr val="accent3">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a:p>
        </p:txBody>
      </p:sp>
      <p:sp>
        <p:nvSpPr>
          <p:cNvPr id="8" name="TextBox 7">
            <a:extLst>
              <a:ext uri="{FF2B5EF4-FFF2-40B4-BE49-F238E27FC236}">
                <a16:creationId xmlns:a16="http://schemas.microsoft.com/office/drawing/2014/main" id="{AF28320F-6A89-D846-B572-FAD4D8C67134}"/>
              </a:ext>
            </a:extLst>
          </p:cNvPr>
          <p:cNvSpPr txBox="1"/>
          <p:nvPr/>
        </p:nvSpPr>
        <p:spPr>
          <a:xfrm>
            <a:off x="2239097" y="2578258"/>
            <a:ext cx="1190582" cy="461665"/>
          </a:xfrm>
          <a:prstGeom prst="rect">
            <a:avLst/>
          </a:prstGeom>
          <a:noFill/>
        </p:spPr>
        <p:txBody>
          <a:bodyPr wrap="square" rtlCol="0">
            <a:spAutoFit/>
          </a:bodyPr>
          <a:lstStyle/>
          <a:p>
            <a:r>
              <a:rPr lang="en-US" sz="1200" dirty="0">
                <a:solidFill>
                  <a:schemeClr val="bg1"/>
                </a:solidFill>
              </a:rPr>
              <a:t>Case &amp; Charge</a:t>
            </a:r>
          </a:p>
        </p:txBody>
      </p:sp>
      <p:cxnSp>
        <p:nvCxnSpPr>
          <p:cNvPr id="10" name="Straight Arrow Connector 9">
            <a:extLst>
              <a:ext uri="{FF2B5EF4-FFF2-40B4-BE49-F238E27FC236}">
                <a16:creationId xmlns:a16="http://schemas.microsoft.com/office/drawing/2014/main" id="{1D850353-AFD6-704A-B7C4-FFCC32072247}"/>
              </a:ext>
            </a:extLst>
          </p:cNvPr>
          <p:cNvCxnSpPr>
            <a:stCxn id="8" idx="2"/>
          </p:cNvCxnSpPr>
          <p:nvPr/>
        </p:nvCxnSpPr>
        <p:spPr>
          <a:xfrm>
            <a:off x="2834388" y="3039923"/>
            <a:ext cx="516024" cy="247069"/>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C6BC9362-DD08-B24E-A44C-98C618A789AA}"/>
              </a:ext>
            </a:extLst>
          </p:cNvPr>
          <p:cNvSpPr/>
          <p:nvPr/>
        </p:nvSpPr>
        <p:spPr>
          <a:xfrm>
            <a:off x="4719265" y="2887039"/>
            <a:ext cx="1181527" cy="1553137"/>
          </a:xfrm>
          <a:prstGeom prst="ellipse">
            <a:avLst/>
          </a:prstGeom>
          <a:noFill/>
          <a:ln w="381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a:p>
        </p:txBody>
      </p:sp>
      <p:cxnSp>
        <p:nvCxnSpPr>
          <p:cNvPr id="16" name="Straight Arrow Connector 15">
            <a:extLst>
              <a:ext uri="{FF2B5EF4-FFF2-40B4-BE49-F238E27FC236}">
                <a16:creationId xmlns:a16="http://schemas.microsoft.com/office/drawing/2014/main" id="{B5EE948B-047E-1349-8517-A851928FFD64}"/>
              </a:ext>
            </a:extLst>
          </p:cNvPr>
          <p:cNvCxnSpPr>
            <a:cxnSpLocks/>
          </p:cNvCxnSpPr>
          <p:nvPr/>
        </p:nvCxnSpPr>
        <p:spPr>
          <a:xfrm>
            <a:off x="4532136" y="2513937"/>
            <a:ext cx="516024" cy="431736"/>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2CE47C5-1355-9F47-8DC8-3D85DA032E89}"/>
              </a:ext>
            </a:extLst>
          </p:cNvPr>
          <p:cNvSpPr txBox="1"/>
          <p:nvPr/>
        </p:nvSpPr>
        <p:spPr>
          <a:xfrm>
            <a:off x="4062865" y="2295574"/>
            <a:ext cx="1074333" cy="461665"/>
          </a:xfrm>
          <a:prstGeom prst="rect">
            <a:avLst/>
          </a:prstGeom>
          <a:noFill/>
        </p:spPr>
        <p:txBody>
          <a:bodyPr wrap="square" rtlCol="0">
            <a:spAutoFit/>
          </a:bodyPr>
          <a:lstStyle/>
          <a:p>
            <a:r>
              <a:rPr lang="en-US" sz="1200" dirty="0">
                <a:solidFill>
                  <a:schemeClr val="bg1"/>
                </a:solidFill>
              </a:rPr>
              <a:t>Fin Assembly</a:t>
            </a:r>
          </a:p>
        </p:txBody>
      </p:sp>
      <p:sp>
        <p:nvSpPr>
          <p:cNvPr id="20" name="Oval 19">
            <a:extLst>
              <a:ext uri="{FF2B5EF4-FFF2-40B4-BE49-F238E27FC236}">
                <a16:creationId xmlns:a16="http://schemas.microsoft.com/office/drawing/2014/main" id="{547E79E0-77FC-AE4E-AA3C-B179586C16EF}"/>
              </a:ext>
            </a:extLst>
          </p:cNvPr>
          <p:cNvSpPr/>
          <p:nvPr/>
        </p:nvSpPr>
        <p:spPr>
          <a:xfrm>
            <a:off x="5900791" y="2855257"/>
            <a:ext cx="1746607" cy="1553137"/>
          </a:xfrm>
          <a:prstGeom prst="ellipse">
            <a:avLst/>
          </a:prstGeom>
          <a:noFill/>
          <a:ln w="38100">
            <a:solidFill>
              <a:srgbClr val="FC4C02"/>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a:p>
        </p:txBody>
      </p:sp>
      <p:sp>
        <p:nvSpPr>
          <p:cNvPr id="21" name="TextBox 20">
            <a:extLst>
              <a:ext uri="{FF2B5EF4-FFF2-40B4-BE49-F238E27FC236}">
                <a16:creationId xmlns:a16="http://schemas.microsoft.com/office/drawing/2014/main" id="{3E72AFDB-1097-7041-8B02-26CF8A409140}"/>
              </a:ext>
            </a:extLst>
          </p:cNvPr>
          <p:cNvSpPr txBox="1"/>
          <p:nvPr/>
        </p:nvSpPr>
        <p:spPr>
          <a:xfrm>
            <a:off x="5657210" y="2114081"/>
            <a:ext cx="575342" cy="277995"/>
          </a:xfrm>
          <a:prstGeom prst="rect">
            <a:avLst/>
          </a:prstGeom>
          <a:noFill/>
        </p:spPr>
        <p:txBody>
          <a:bodyPr wrap="square" rtlCol="0">
            <a:spAutoFit/>
          </a:bodyPr>
          <a:lstStyle/>
          <a:p>
            <a:r>
              <a:rPr lang="en-US" sz="1200" dirty="0">
                <a:solidFill>
                  <a:schemeClr val="bg1"/>
                </a:solidFill>
              </a:rPr>
              <a:t>Shell</a:t>
            </a:r>
          </a:p>
        </p:txBody>
      </p:sp>
      <p:cxnSp>
        <p:nvCxnSpPr>
          <p:cNvPr id="22" name="Straight Arrow Connector 21">
            <a:extLst>
              <a:ext uri="{FF2B5EF4-FFF2-40B4-BE49-F238E27FC236}">
                <a16:creationId xmlns:a16="http://schemas.microsoft.com/office/drawing/2014/main" id="{8BBC0A8D-BF80-F741-A013-E4AAB4A5EA57}"/>
              </a:ext>
            </a:extLst>
          </p:cNvPr>
          <p:cNvCxnSpPr>
            <a:cxnSpLocks/>
          </p:cNvCxnSpPr>
          <p:nvPr/>
        </p:nvCxnSpPr>
        <p:spPr>
          <a:xfrm>
            <a:off x="6318921" y="2410808"/>
            <a:ext cx="516024" cy="431736"/>
          </a:xfrm>
          <a:prstGeom prst="straightConnector1">
            <a:avLst/>
          </a:prstGeom>
          <a:ln>
            <a:solidFill>
              <a:srgbClr val="FC4C02"/>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6654F736-2AA9-8F42-9005-EEEBA2D5142A}"/>
              </a:ext>
            </a:extLst>
          </p:cNvPr>
          <p:cNvSpPr/>
          <p:nvPr/>
        </p:nvSpPr>
        <p:spPr>
          <a:xfrm>
            <a:off x="7667343" y="3179536"/>
            <a:ext cx="832685" cy="1005433"/>
          </a:xfrm>
          <a:prstGeom prst="ellipse">
            <a:avLst/>
          </a:prstGeom>
          <a:noFill/>
          <a:ln w="38100">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800"/>
          </a:p>
        </p:txBody>
      </p:sp>
      <p:sp>
        <p:nvSpPr>
          <p:cNvPr id="24" name="TextBox 23">
            <a:extLst>
              <a:ext uri="{FF2B5EF4-FFF2-40B4-BE49-F238E27FC236}">
                <a16:creationId xmlns:a16="http://schemas.microsoft.com/office/drawing/2014/main" id="{7742F67D-A644-034C-8DAF-1080C841263B}"/>
              </a:ext>
            </a:extLst>
          </p:cNvPr>
          <p:cNvSpPr txBox="1"/>
          <p:nvPr/>
        </p:nvSpPr>
        <p:spPr>
          <a:xfrm>
            <a:off x="7354957" y="2273502"/>
            <a:ext cx="598031" cy="277995"/>
          </a:xfrm>
          <a:prstGeom prst="rect">
            <a:avLst/>
          </a:prstGeom>
          <a:noFill/>
          <a:ln>
            <a:noFill/>
          </a:ln>
        </p:spPr>
        <p:txBody>
          <a:bodyPr wrap="square" rtlCol="0">
            <a:spAutoFit/>
          </a:bodyPr>
          <a:lstStyle/>
          <a:p>
            <a:r>
              <a:rPr lang="en-US" sz="1200" dirty="0" err="1">
                <a:solidFill>
                  <a:schemeClr val="bg1">
                    <a:lumMod val="50000"/>
                  </a:schemeClr>
                </a:solidFill>
              </a:rPr>
              <a:t>Fuze</a:t>
            </a:r>
            <a:endParaRPr lang="en-US" sz="1200" dirty="0">
              <a:solidFill>
                <a:schemeClr val="bg1">
                  <a:lumMod val="50000"/>
                </a:schemeClr>
              </a:solidFill>
            </a:endParaRPr>
          </a:p>
        </p:txBody>
      </p:sp>
      <p:cxnSp>
        <p:nvCxnSpPr>
          <p:cNvPr id="25" name="Straight Arrow Connector 24">
            <a:extLst>
              <a:ext uri="{FF2B5EF4-FFF2-40B4-BE49-F238E27FC236}">
                <a16:creationId xmlns:a16="http://schemas.microsoft.com/office/drawing/2014/main" id="{0C31D7F5-3EB2-4945-8A7E-B6520427AE1A}"/>
              </a:ext>
            </a:extLst>
          </p:cNvPr>
          <p:cNvCxnSpPr>
            <a:cxnSpLocks/>
          </p:cNvCxnSpPr>
          <p:nvPr/>
        </p:nvCxnSpPr>
        <p:spPr>
          <a:xfrm>
            <a:off x="7747751" y="2572572"/>
            <a:ext cx="268918" cy="52790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9EF0640E-F2A5-CA4F-B393-C09DE8816CFB}"/>
              </a:ext>
            </a:extLst>
          </p:cNvPr>
          <p:cNvSpPr txBox="1"/>
          <p:nvPr/>
        </p:nvSpPr>
        <p:spPr>
          <a:xfrm>
            <a:off x="2041501" y="4989151"/>
            <a:ext cx="8080939" cy="923330"/>
          </a:xfrm>
          <a:prstGeom prst="rect">
            <a:avLst/>
          </a:prstGeom>
          <a:noFill/>
        </p:spPr>
        <p:txBody>
          <a:bodyPr wrap="square" rtlCol="0">
            <a:spAutoFit/>
          </a:bodyPr>
          <a:lstStyle/>
          <a:p>
            <a:r>
              <a:rPr lang="en-US" sz="1800" dirty="0"/>
              <a:t>Note: Not all systems are like this where the architecture and subsystems are obvious. However, irrespective of how the architecture is determined, what is important are the interfaces between the various subsystems. </a:t>
            </a:r>
          </a:p>
        </p:txBody>
      </p:sp>
    </p:spTree>
    <p:extLst>
      <p:ext uri="{BB962C8B-B14F-4D97-AF65-F5344CB8AC3E}">
        <p14:creationId xmlns:p14="http://schemas.microsoft.com/office/powerpoint/2010/main" val="4255400935"/>
      </p:ext>
    </p:extLst>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2"/>
          <p:cNvSpPr>
            <a:spLocks noGrp="1" noChangeArrowheads="1"/>
          </p:cNvSpPr>
          <p:nvPr>
            <p:ph type="title"/>
          </p:nvPr>
        </p:nvSpPr>
        <p:spPr>
          <a:xfrm>
            <a:off x="94142" y="47012"/>
            <a:ext cx="9621358" cy="439510"/>
          </a:xfrm>
        </p:spPr>
        <p:txBody>
          <a:bodyPr/>
          <a:lstStyle/>
          <a:p>
            <a:r>
              <a:rPr lang="en-GB" sz="2800" dirty="0"/>
              <a:t>There is more to a system than its Generic Functionality</a:t>
            </a:r>
          </a:p>
        </p:txBody>
      </p:sp>
      <p:sp>
        <p:nvSpPr>
          <p:cNvPr id="107522" name="Rectangle 3"/>
          <p:cNvSpPr>
            <a:spLocks noGrp="1" noChangeArrowheads="1"/>
          </p:cNvSpPr>
          <p:nvPr>
            <p:ph type="body" idx="4294967295"/>
          </p:nvPr>
        </p:nvSpPr>
        <p:spPr>
          <a:xfrm>
            <a:off x="0" y="955675"/>
            <a:ext cx="7988300" cy="4525963"/>
          </a:xfrm>
        </p:spPr>
        <p:txBody>
          <a:bodyPr/>
          <a:lstStyle/>
          <a:p>
            <a:r>
              <a:rPr lang="en-GB" sz="2200" dirty="0"/>
              <a:t>The generic system functionality is not the complete set of system functionality – a system can have functionality that is not generic:</a:t>
            </a:r>
          </a:p>
          <a:p>
            <a:endParaRPr lang="en-GB" dirty="0"/>
          </a:p>
        </p:txBody>
      </p:sp>
      <p:pic>
        <p:nvPicPr>
          <p:cNvPr id="2" name="Picture 1" descr="images-1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9748" y="2139976"/>
            <a:ext cx="7460378" cy="4525963"/>
          </a:xfrm>
          <a:prstGeom prst="rect">
            <a:avLst/>
          </a:prstGeom>
        </p:spPr>
      </p:pic>
    </p:spTree>
    <p:extLst>
      <p:ext uri="{BB962C8B-B14F-4D97-AF65-F5344CB8AC3E}">
        <p14:creationId xmlns:p14="http://schemas.microsoft.com/office/powerpoint/2010/main" val="98679410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294167" y="115467"/>
            <a:ext cx="6489700" cy="490389"/>
          </a:xfrm>
        </p:spPr>
        <p:txBody>
          <a:bodyPr/>
          <a:lstStyle/>
          <a:p>
            <a:r>
              <a:rPr lang="en-GB" dirty="0">
                <a:latin typeface="Arial" charset="0"/>
              </a:rPr>
              <a:t>Top-down &amp; Bottom-up</a:t>
            </a:r>
          </a:p>
        </p:txBody>
      </p:sp>
      <p:sp>
        <p:nvSpPr>
          <p:cNvPr id="8" name="Isosceles Triangle 7"/>
          <p:cNvSpPr/>
          <p:nvPr/>
        </p:nvSpPr>
        <p:spPr bwMode="auto">
          <a:xfrm flipH="1">
            <a:off x="6431414" y="809625"/>
            <a:ext cx="2847975" cy="5467350"/>
          </a:xfrm>
          <a:prstGeom prst="triangle">
            <a:avLst>
              <a:gd name="adj" fmla="val 0"/>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wrap="none" lIns="90000" tIns="43200" rIns="90000" bIns="43200" anchor="ctr"/>
          <a:lstStyle/>
          <a:p>
            <a:pPr>
              <a:buClr>
                <a:srgbClr val="000000"/>
              </a:buClr>
              <a:defRPr/>
            </a:pPr>
            <a:endParaRPr lang="en-GB" sz="1800" dirty="0">
              <a:solidFill>
                <a:srgbClr val="000000"/>
              </a:solidFill>
              <a:ea typeface="+mn-ea"/>
            </a:endParaRPr>
          </a:p>
        </p:txBody>
      </p:sp>
      <p:sp>
        <p:nvSpPr>
          <p:cNvPr id="9" name="Isosceles Triangle 8"/>
          <p:cNvSpPr/>
          <p:nvPr/>
        </p:nvSpPr>
        <p:spPr bwMode="auto">
          <a:xfrm rot="10800000" flipH="1">
            <a:off x="6344066" y="790575"/>
            <a:ext cx="2895215" cy="5486400"/>
          </a:xfrm>
          <a:prstGeom prst="triangle">
            <a:avLst>
              <a:gd name="adj" fmla="val 0"/>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wrap="none" lIns="90000" tIns="43200" rIns="90000" bIns="43200" anchor="ctr"/>
          <a:lstStyle/>
          <a:p>
            <a:pPr>
              <a:buClr>
                <a:srgbClr val="000000"/>
              </a:buClr>
              <a:defRPr/>
            </a:pPr>
            <a:endParaRPr lang="en-GB" sz="1800" dirty="0">
              <a:solidFill>
                <a:srgbClr val="000000"/>
              </a:solidFill>
              <a:ea typeface="+mn-ea"/>
            </a:endParaRPr>
          </a:p>
        </p:txBody>
      </p:sp>
      <p:sp>
        <p:nvSpPr>
          <p:cNvPr id="62473" name="TextBox 9"/>
          <p:cNvSpPr txBox="1">
            <a:spLocks noChangeArrowheads="1"/>
          </p:cNvSpPr>
          <p:nvPr/>
        </p:nvSpPr>
        <p:spPr bwMode="auto">
          <a:xfrm>
            <a:off x="6608763" y="1171576"/>
            <a:ext cx="1458912"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buClr>
                <a:srgbClr val="000000"/>
              </a:buClr>
            </a:pPr>
            <a:r>
              <a:rPr lang="en-GB" sz="2000" b="1" dirty="0">
                <a:solidFill>
                  <a:srgbClr val="000000"/>
                </a:solidFill>
              </a:rPr>
              <a:t>TOP DOWN</a:t>
            </a:r>
          </a:p>
        </p:txBody>
      </p:sp>
      <p:sp>
        <p:nvSpPr>
          <p:cNvPr id="62474" name="TextBox 10"/>
          <p:cNvSpPr txBox="1">
            <a:spLocks noChangeArrowheads="1"/>
          </p:cNvSpPr>
          <p:nvPr/>
        </p:nvSpPr>
        <p:spPr bwMode="auto">
          <a:xfrm>
            <a:off x="7723188" y="5238799"/>
            <a:ext cx="1458912"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buClr>
                <a:srgbClr val="000000"/>
              </a:buClr>
            </a:pPr>
            <a:r>
              <a:rPr lang="en-GB" sz="2000" b="1" dirty="0">
                <a:solidFill>
                  <a:srgbClr val="000000"/>
                </a:solidFill>
              </a:rPr>
              <a:t>BOTTOM</a:t>
            </a:r>
          </a:p>
          <a:p>
            <a:pPr algn="ctr" eaLnBrk="1" hangingPunct="1">
              <a:buClr>
                <a:srgbClr val="000000"/>
              </a:buClr>
            </a:pPr>
            <a:r>
              <a:rPr lang="en-GB" sz="2000" b="1" dirty="0">
                <a:solidFill>
                  <a:srgbClr val="000000"/>
                </a:solidFill>
              </a:rPr>
              <a:t>UP</a:t>
            </a:r>
          </a:p>
        </p:txBody>
      </p:sp>
      <p:sp>
        <p:nvSpPr>
          <p:cNvPr id="62475" name="TextBox 11"/>
          <p:cNvSpPr txBox="1">
            <a:spLocks noChangeArrowheads="1"/>
          </p:cNvSpPr>
          <p:nvPr/>
        </p:nvSpPr>
        <p:spPr bwMode="auto">
          <a:xfrm>
            <a:off x="4972047" y="1438275"/>
            <a:ext cx="95425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buClr>
                <a:srgbClr val="000000"/>
              </a:buClr>
            </a:pPr>
            <a:r>
              <a:rPr lang="en-GB" sz="1800" dirty="0"/>
              <a:t>System</a:t>
            </a:r>
          </a:p>
        </p:txBody>
      </p:sp>
      <p:sp>
        <p:nvSpPr>
          <p:cNvPr id="62476" name="TextBox 13"/>
          <p:cNvSpPr txBox="1">
            <a:spLocks noChangeArrowheads="1"/>
          </p:cNvSpPr>
          <p:nvPr/>
        </p:nvSpPr>
        <p:spPr bwMode="auto">
          <a:xfrm>
            <a:off x="4574497" y="5251728"/>
            <a:ext cx="137805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buClr>
                <a:srgbClr val="000000"/>
              </a:buClr>
            </a:pPr>
            <a:r>
              <a:rPr lang="en-GB" sz="1800" dirty="0"/>
              <a:t>Component</a:t>
            </a:r>
          </a:p>
        </p:txBody>
      </p:sp>
      <p:sp>
        <p:nvSpPr>
          <p:cNvPr id="62477" name="TextBox 14"/>
          <p:cNvSpPr txBox="1">
            <a:spLocks noChangeArrowheads="1"/>
          </p:cNvSpPr>
          <p:nvPr/>
        </p:nvSpPr>
        <p:spPr bwMode="auto">
          <a:xfrm>
            <a:off x="4630738" y="3302000"/>
            <a:ext cx="144184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buClr>
                <a:srgbClr val="000000"/>
              </a:buClr>
            </a:pPr>
            <a:r>
              <a:rPr lang="en-GB" sz="1800" dirty="0"/>
              <a:t>Sub-System</a:t>
            </a:r>
          </a:p>
        </p:txBody>
      </p:sp>
      <p:sp>
        <p:nvSpPr>
          <p:cNvPr id="16" name="TextBox 15"/>
          <p:cNvSpPr txBox="1"/>
          <p:nvPr/>
        </p:nvSpPr>
        <p:spPr>
          <a:xfrm>
            <a:off x="6608763" y="1912310"/>
            <a:ext cx="1669294" cy="92333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buClr>
                <a:srgbClr val="000000"/>
              </a:buClr>
              <a:defRPr/>
            </a:pPr>
            <a:r>
              <a:rPr lang="en-GB" sz="1800" dirty="0">
                <a:solidFill>
                  <a:schemeClr val="bg1"/>
                </a:solidFill>
              </a:rPr>
              <a:t>System Use Case Analysis</a:t>
            </a:r>
          </a:p>
        </p:txBody>
      </p:sp>
      <p:sp>
        <p:nvSpPr>
          <p:cNvPr id="17" name="TextBox 16"/>
          <p:cNvSpPr txBox="1"/>
          <p:nvPr/>
        </p:nvSpPr>
        <p:spPr>
          <a:xfrm>
            <a:off x="7560431" y="4396803"/>
            <a:ext cx="1669294" cy="646331"/>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buClr>
                <a:srgbClr val="000000"/>
              </a:buClr>
              <a:defRPr/>
            </a:pPr>
            <a:r>
              <a:rPr lang="en-GB" sz="1800" dirty="0">
                <a:solidFill>
                  <a:schemeClr val="bg1"/>
                </a:solidFill>
              </a:rPr>
              <a:t>Functional</a:t>
            </a:r>
            <a:r>
              <a:rPr lang="en-GB" sz="1800" dirty="0">
                <a:solidFill>
                  <a:srgbClr val="FFFFFF"/>
                </a:solidFill>
              </a:rPr>
              <a:t> </a:t>
            </a:r>
            <a:r>
              <a:rPr lang="en-GB" sz="1800" dirty="0">
                <a:solidFill>
                  <a:schemeClr val="bg1"/>
                </a:solidFill>
              </a:rPr>
              <a:t>Analysis</a:t>
            </a:r>
          </a:p>
        </p:txBody>
      </p:sp>
      <p:pic>
        <p:nvPicPr>
          <p:cNvPr id="62486" name="Picture 2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32113" y="4784725"/>
            <a:ext cx="1108075" cy="1303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pic>
      <p:pic>
        <p:nvPicPr>
          <p:cNvPr id="6" name="Picture 5" descr="Cartridges_comparison.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4898" y="2585548"/>
            <a:ext cx="1787804" cy="1915505"/>
          </a:xfrm>
          <a:prstGeom prst="rect">
            <a:avLst/>
          </a:prstGeom>
        </p:spPr>
      </p:pic>
      <p:pic>
        <p:nvPicPr>
          <p:cNvPr id="18" name="Picture 17" descr="SA-80_rifle_1996.jpg">
            <a:extLst>
              <a:ext uri="{FF2B5EF4-FFF2-40B4-BE49-F238E27FC236}">
                <a16:creationId xmlns:a16="http://schemas.microsoft.com/office/drawing/2014/main" id="{901CAB77-CAEB-4848-9332-50E98EC637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5243" y="1030738"/>
            <a:ext cx="3206804" cy="1402977"/>
          </a:xfrm>
          <a:prstGeom prst="rect">
            <a:avLst/>
          </a:prstGeom>
        </p:spPr>
      </p:pic>
    </p:spTree>
    <p:extLst>
      <p:ext uri="{BB962C8B-B14F-4D97-AF65-F5344CB8AC3E}">
        <p14:creationId xmlns:p14="http://schemas.microsoft.com/office/powerpoint/2010/main" val="807065492"/>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3A13421-4732-44CA-A5C0-E2E47AF7699F}"/>
              </a:ext>
            </a:extLst>
          </p:cNvPr>
          <p:cNvSpPr/>
          <p:nvPr/>
        </p:nvSpPr>
        <p:spPr>
          <a:xfrm>
            <a:off x="7411020" y="2960282"/>
            <a:ext cx="147838" cy="926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B5F4EBA5-058E-41B9-8D4B-7E9241AD7BCB}"/>
              </a:ext>
            </a:extLst>
          </p:cNvPr>
          <p:cNvSpPr/>
          <p:nvPr/>
        </p:nvSpPr>
        <p:spPr>
          <a:xfrm>
            <a:off x="4785543" y="2687194"/>
            <a:ext cx="2224857" cy="914974"/>
          </a:xfrm>
          <a:prstGeom prst="rect">
            <a:avLst/>
          </a:prstGeom>
          <a:solidFill>
            <a:schemeClr val="accent1">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a:solidFill>
                  <a:schemeClr val="tx1"/>
                </a:solidFill>
              </a:rPr>
              <a:t>Transmission</a:t>
            </a:r>
            <a:endParaRPr lang="en-GB" dirty="0">
              <a:solidFill>
                <a:schemeClr val="tx1"/>
              </a:solidFill>
            </a:endParaRPr>
          </a:p>
        </p:txBody>
      </p:sp>
      <p:sp>
        <p:nvSpPr>
          <p:cNvPr id="24" name="Rectangle 23">
            <a:extLst>
              <a:ext uri="{FF2B5EF4-FFF2-40B4-BE49-F238E27FC236}">
                <a16:creationId xmlns:a16="http://schemas.microsoft.com/office/drawing/2014/main" id="{D5D72223-4DA3-4713-BFA0-27E867F2B5FD}"/>
              </a:ext>
            </a:extLst>
          </p:cNvPr>
          <p:cNvSpPr/>
          <p:nvPr/>
        </p:nvSpPr>
        <p:spPr>
          <a:xfrm>
            <a:off x="3601016" y="2687194"/>
            <a:ext cx="1184527" cy="63060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Battery</a:t>
            </a:r>
          </a:p>
        </p:txBody>
      </p:sp>
      <p:sp>
        <p:nvSpPr>
          <p:cNvPr id="2" name="Title 1">
            <a:extLst>
              <a:ext uri="{FF2B5EF4-FFF2-40B4-BE49-F238E27FC236}">
                <a16:creationId xmlns:a16="http://schemas.microsoft.com/office/drawing/2014/main" id="{5500F37C-1A8A-47A3-9B14-D9F975DE21B6}"/>
              </a:ext>
            </a:extLst>
          </p:cNvPr>
          <p:cNvSpPr>
            <a:spLocks noGrp="1"/>
          </p:cNvSpPr>
          <p:nvPr>
            <p:ph type="title"/>
          </p:nvPr>
        </p:nvSpPr>
        <p:spPr>
          <a:xfrm>
            <a:off x="0" y="89216"/>
            <a:ext cx="10515600" cy="1325563"/>
          </a:xfrm>
        </p:spPr>
        <p:txBody>
          <a:bodyPr/>
          <a:lstStyle/>
          <a:p>
            <a:r>
              <a:rPr lang="en-GB" dirty="0"/>
              <a:t>Schematic For the mower</a:t>
            </a:r>
          </a:p>
        </p:txBody>
      </p:sp>
      <p:sp>
        <p:nvSpPr>
          <p:cNvPr id="3" name="Rectangle 2">
            <a:extLst>
              <a:ext uri="{FF2B5EF4-FFF2-40B4-BE49-F238E27FC236}">
                <a16:creationId xmlns:a16="http://schemas.microsoft.com/office/drawing/2014/main" id="{B3F38122-ACD9-4E27-8FAE-494D2D083B54}"/>
              </a:ext>
            </a:extLst>
          </p:cNvPr>
          <p:cNvSpPr/>
          <p:nvPr/>
        </p:nvSpPr>
        <p:spPr>
          <a:xfrm>
            <a:off x="5787551" y="4057308"/>
            <a:ext cx="3378352" cy="1095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D922969-3C51-44C0-9566-13B07279112C}"/>
              </a:ext>
            </a:extLst>
          </p:cNvPr>
          <p:cNvSpPr/>
          <p:nvPr/>
        </p:nvSpPr>
        <p:spPr>
          <a:xfrm>
            <a:off x="6096000" y="4166817"/>
            <a:ext cx="914400" cy="1095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1A7A87F-1A92-4264-A7FC-A5592FDE672C}"/>
              </a:ext>
            </a:extLst>
          </p:cNvPr>
          <p:cNvSpPr/>
          <p:nvPr/>
        </p:nvSpPr>
        <p:spPr>
          <a:xfrm>
            <a:off x="7825329" y="4166817"/>
            <a:ext cx="914400" cy="1095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36793FAF-217D-4D90-A7D7-299E7DE37B00}"/>
              </a:ext>
            </a:extLst>
          </p:cNvPr>
          <p:cNvSpPr/>
          <p:nvPr/>
        </p:nvSpPr>
        <p:spPr>
          <a:xfrm>
            <a:off x="7205691" y="3882093"/>
            <a:ext cx="558496" cy="1752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4A17B1-419C-464A-974E-130C467B6813}"/>
              </a:ext>
            </a:extLst>
          </p:cNvPr>
          <p:cNvSpPr/>
          <p:nvPr/>
        </p:nvSpPr>
        <p:spPr>
          <a:xfrm>
            <a:off x="5935387" y="3882092"/>
            <a:ext cx="156963" cy="1752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539DDC7-6AE1-42ED-918A-D42C80BB9FA0}"/>
              </a:ext>
            </a:extLst>
          </p:cNvPr>
          <p:cNvSpPr/>
          <p:nvPr/>
        </p:nvSpPr>
        <p:spPr>
          <a:xfrm>
            <a:off x="8877528" y="3882091"/>
            <a:ext cx="156963" cy="1752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a:extLst>
              <a:ext uri="{FF2B5EF4-FFF2-40B4-BE49-F238E27FC236}">
                <a16:creationId xmlns:a16="http://schemas.microsoft.com/office/drawing/2014/main" id="{86576994-88A3-4B8C-B0C1-ACE31657D7FA}"/>
              </a:ext>
            </a:extLst>
          </p:cNvPr>
          <p:cNvCxnSpPr>
            <a:cxnSpLocks/>
          </p:cNvCxnSpPr>
          <p:nvPr/>
        </p:nvCxnSpPr>
        <p:spPr>
          <a:xfrm>
            <a:off x="5893408" y="4276326"/>
            <a:ext cx="1312283" cy="0"/>
          </a:xfrm>
          <a:prstGeom prst="line">
            <a:avLst/>
          </a:prstGeom>
        </p:spPr>
        <p:style>
          <a:lnRef idx="3">
            <a:schemeClr val="dk1"/>
          </a:lnRef>
          <a:fillRef idx="0">
            <a:schemeClr val="dk1"/>
          </a:fillRef>
          <a:effectRef idx="2">
            <a:schemeClr val="dk1"/>
          </a:effectRef>
          <a:fontRef idx="minor">
            <a:schemeClr val="tx1"/>
          </a:fontRef>
        </p:style>
      </p:cxnSp>
      <p:cxnSp>
        <p:nvCxnSpPr>
          <p:cNvPr id="12" name="Straight Connector 11">
            <a:extLst>
              <a:ext uri="{FF2B5EF4-FFF2-40B4-BE49-F238E27FC236}">
                <a16:creationId xmlns:a16="http://schemas.microsoft.com/office/drawing/2014/main" id="{533A8AAC-2BC8-49F6-9752-BBDD64ABCB96}"/>
              </a:ext>
            </a:extLst>
          </p:cNvPr>
          <p:cNvCxnSpPr>
            <a:cxnSpLocks/>
          </p:cNvCxnSpPr>
          <p:nvPr/>
        </p:nvCxnSpPr>
        <p:spPr>
          <a:xfrm>
            <a:off x="7626387" y="4264463"/>
            <a:ext cx="1312283" cy="0"/>
          </a:xfrm>
          <a:prstGeom prst="line">
            <a:avLst/>
          </a:prstGeom>
        </p:spPr>
        <p:style>
          <a:lnRef idx="3">
            <a:schemeClr val="dk1"/>
          </a:lnRef>
          <a:fillRef idx="0">
            <a:schemeClr val="dk1"/>
          </a:fillRef>
          <a:effectRef idx="2">
            <a:schemeClr val="dk1"/>
          </a:effectRef>
          <a:fontRef idx="minor">
            <a:schemeClr val="tx1"/>
          </a:fontRef>
        </p:style>
      </p:cxnSp>
      <p:sp>
        <p:nvSpPr>
          <p:cNvPr id="13" name="Oval 12">
            <a:extLst>
              <a:ext uri="{FF2B5EF4-FFF2-40B4-BE49-F238E27FC236}">
                <a16:creationId xmlns:a16="http://schemas.microsoft.com/office/drawing/2014/main" id="{975CE14A-52D1-4739-92B0-5888737D3BBE}"/>
              </a:ext>
            </a:extLst>
          </p:cNvPr>
          <p:cNvSpPr/>
          <p:nvPr/>
        </p:nvSpPr>
        <p:spPr>
          <a:xfrm>
            <a:off x="4039967" y="3231440"/>
            <a:ext cx="1308633" cy="128398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F514284-42F2-469E-92E4-7A024CE4239B}"/>
              </a:ext>
            </a:extLst>
          </p:cNvPr>
          <p:cNvSpPr/>
          <p:nvPr/>
        </p:nvSpPr>
        <p:spPr>
          <a:xfrm>
            <a:off x="9450624" y="4136696"/>
            <a:ext cx="382369" cy="37779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6" name="Block Arc 15">
            <a:extLst>
              <a:ext uri="{FF2B5EF4-FFF2-40B4-BE49-F238E27FC236}">
                <a16:creationId xmlns:a16="http://schemas.microsoft.com/office/drawing/2014/main" id="{3DD03025-586A-4DE7-9013-86836E3A84F4}"/>
              </a:ext>
            </a:extLst>
          </p:cNvPr>
          <p:cNvSpPr/>
          <p:nvPr/>
        </p:nvSpPr>
        <p:spPr>
          <a:xfrm rot="16200000">
            <a:off x="9409206" y="3836791"/>
            <a:ext cx="480908" cy="631314"/>
          </a:xfrm>
          <a:prstGeom prst="blockArc">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solidFill>
                <a:schemeClr val="tx1"/>
              </a:solidFill>
            </a:endParaRPr>
          </a:p>
        </p:txBody>
      </p:sp>
      <p:sp>
        <p:nvSpPr>
          <p:cNvPr id="17" name="Rectangle 16">
            <a:extLst>
              <a:ext uri="{FF2B5EF4-FFF2-40B4-BE49-F238E27FC236}">
                <a16:creationId xmlns:a16="http://schemas.microsoft.com/office/drawing/2014/main" id="{635D04FD-7822-4BA1-BE6E-C5384A415F09}"/>
              </a:ext>
            </a:extLst>
          </p:cNvPr>
          <p:cNvSpPr/>
          <p:nvPr/>
        </p:nvSpPr>
        <p:spPr>
          <a:xfrm>
            <a:off x="9559219" y="3435855"/>
            <a:ext cx="91258" cy="55849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0D1530A4-8DD5-4AD6-B37C-2C40F9591425}"/>
              </a:ext>
            </a:extLst>
          </p:cNvPr>
          <p:cNvSpPr/>
          <p:nvPr/>
        </p:nvSpPr>
        <p:spPr>
          <a:xfrm>
            <a:off x="3274320" y="3711677"/>
            <a:ext cx="6367490" cy="16152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3D289562-F284-4A0E-A825-DEAC880307A3}"/>
              </a:ext>
            </a:extLst>
          </p:cNvPr>
          <p:cNvSpPr/>
          <p:nvPr/>
        </p:nvSpPr>
        <p:spPr>
          <a:xfrm>
            <a:off x="3282170" y="3326346"/>
            <a:ext cx="6367490" cy="16152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9EA74A94-E635-4D01-B098-F86B322FE07F}"/>
              </a:ext>
            </a:extLst>
          </p:cNvPr>
          <p:cNvSpPr/>
          <p:nvPr/>
        </p:nvSpPr>
        <p:spPr>
          <a:xfrm>
            <a:off x="3275328" y="3360497"/>
            <a:ext cx="114917" cy="48874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1" name="Block Arc 20">
            <a:extLst>
              <a:ext uri="{FF2B5EF4-FFF2-40B4-BE49-F238E27FC236}">
                <a16:creationId xmlns:a16="http://schemas.microsoft.com/office/drawing/2014/main" id="{0FE29395-2404-4C62-91C8-F8506DEBF33E}"/>
              </a:ext>
            </a:extLst>
          </p:cNvPr>
          <p:cNvSpPr/>
          <p:nvPr/>
        </p:nvSpPr>
        <p:spPr>
          <a:xfrm rot="3436299">
            <a:off x="4107750" y="3240306"/>
            <a:ext cx="791280" cy="782989"/>
          </a:xfrm>
          <a:prstGeom prst="blockArc">
            <a:avLst>
              <a:gd name="adj1" fmla="val 10800000"/>
              <a:gd name="adj2" fmla="val 21246845"/>
              <a:gd name="adj3" fmla="val 17340"/>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85000"/>
                </a:schemeClr>
              </a:solidFill>
            </a:endParaRPr>
          </a:p>
        </p:txBody>
      </p:sp>
      <p:sp>
        <p:nvSpPr>
          <p:cNvPr id="22" name="Oval 21">
            <a:extLst>
              <a:ext uri="{FF2B5EF4-FFF2-40B4-BE49-F238E27FC236}">
                <a16:creationId xmlns:a16="http://schemas.microsoft.com/office/drawing/2014/main" id="{FE00F1C0-AE6C-433A-854E-45D2F92C4C47}"/>
              </a:ext>
            </a:extLst>
          </p:cNvPr>
          <p:cNvSpPr/>
          <p:nvPr/>
        </p:nvSpPr>
        <p:spPr>
          <a:xfrm>
            <a:off x="4574792" y="3728778"/>
            <a:ext cx="296439" cy="240920"/>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C5B3C096-BC88-48CA-802D-EE4CF8ABDA78}"/>
              </a:ext>
            </a:extLst>
          </p:cNvPr>
          <p:cNvSpPr/>
          <p:nvPr/>
        </p:nvSpPr>
        <p:spPr>
          <a:xfrm>
            <a:off x="733710" y="4509834"/>
            <a:ext cx="11197294" cy="18080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4987414A-1DEF-4FFA-A654-E5C42A444D62}"/>
              </a:ext>
            </a:extLst>
          </p:cNvPr>
          <p:cNvSpPr/>
          <p:nvPr/>
        </p:nvSpPr>
        <p:spPr>
          <a:xfrm>
            <a:off x="7240369" y="2960282"/>
            <a:ext cx="489140" cy="1615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D62BEC71-8A3C-4AF9-B3D7-A42DB057D369}"/>
              </a:ext>
            </a:extLst>
          </p:cNvPr>
          <p:cNvSpPr/>
          <p:nvPr/>
        </p:nvSpPr>
        <p:spPr>
          <a:xfrm>
            <a:off x="7018611" y="3023251"/>
            <a:ext cx="745576" cy="457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24DEB7F0-5F2F-40D2-8D62-21EBD7D36BC4}"/>
              </a:ext>
            </a:extLst>
          </p:cNvPr>
          <p:cNvSpPr/>
          <p:nvPr/>
        </p:nvSpPr>
        <p:spPr>
          <a:xfrm>
            <a:off x="3794486" y="2440245"/>
            <a:ext cx="612337" cy="23652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100" dirty="0"/>
              <a:t>CPU</a:t>
            </a:r>
          </a:p>
        </p:txBody>
      </p:sp>
      <p:sp>
        <p:nvSpPr>
          <p:cNvPr id="31" name="Rectangle 30">
            <a:extLst>
              <a:ext uri="{FF2B5EF4-FFF2-40B4-BE49-F238E27FC236}">
                <a16:creationId xmlns:a16="http://schemas.microsoft.com/office/drawing/2014/main" id="{4FB00A96-6B68-489C-9FEE-B1B650FA5398}"/>
              </a:ext>
            </a:extLst>
          </p:cNvPr>
          <p:cNvSpPr/>
          <p:nvPr/>
        </p:nvSpPr>
        <p:spPr>
          <a:xfrm>
            <a:off x="4406823" y="2440245"/>
            <a:ext cx="1807812" cy="246948"/>
          </a:xfrm>
          <a:prstGeom prst="rect">
            <a:avLst/>
          </a:prstGeom>
          <a:solidFill>
            <a:schemeClr val="accent4">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32" name="Trapezoid 31">
            <a:extLst>
              <a:ext uri="{FF2B5EF4-FFF2-40B4-BE49-F238E27FC236}">
                <a16:creationId xmlns:a16="http://schemas.microsoft.com/office/drawing/2014/main" id="{47325055-6042-4B41-858D-7B9B31AE5D13}"/>
              </a:ext>
            </a:extLst>
          </p:cNvPr>
          <p:cNvSpPr/>
          <p:nvPr/>
        </p:nvSpPr>
        <p:spPr>
          <a:xfrm>
            <a:off x="4407233" y="2137149"/>
            <a:ext cx="1807402" cy="299605"/>
          </a:xfrm>
          <a:prstGeom prst="trapezoid">
            <a:avLst>
              <a:gd name="adj" fmla="val 78600"/>
            </a:avLst>
          </a:prstGeom>
          <a:solidFill>
            <a:schemeClr val="accent4">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Motor</a:t>
            </a:r>
          </a:p>
        </p:txBody>
      </p:sp>
      <p:sp>
        <p:nvSpPr>
          <p:cNvPr id="34" name="Rectangle 33">
            <a:extLst>
              <a:ext uri="{FF2B5EF4-FFF2-40B4-BE49-F238E27FC236}">
                <a16:creationId xmlns:a16="http://schemas.microsoft.com/office/drawing/2014/main" id="{EB1C5F9B-275A-4714-92DD-360658868F64}"/>
              </a:ext>
            </a:extLst>
          </p:cNvPr>
          <p:cNvSpPr/>
          <p:nvPr/>
        </p:nvSpPr>
        <p:spPr>
          <a:xfrm>
            <a:off x="6214635" y="2428383"/>
            <a:ext cx="1899981" cy="24838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34AD3492-521B-4FAD-BD28-656CFCC8F2D1}"/>
              </a:ext>
            </a:extLst>
          </p:cNvPr>
          <p:cNvSpPr/>
          <p:nvPr/>
        </p:nvSpPr>
        <p:spPr>
          <a:xfrm>
            <a:off x="7859597" y="2423056"/>
            <a:ext cx="2691593" cy="92074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Mulch Collector</a:t>
            </a:r>
          </a:p>
        </p:txBody>
      </p:sp>
      <p:sp>
        <p:nvSpPr>
          <p:cNvPr id="9" name="Arc 8">
            <a:extLst>
              <a:ext uri="{FF2B5EF4-FFF2-40B4-BE49-F238E27FC236}">
                <a16:creationId xmlns:a16="http://schemas.microsoft.com/office/drawing/2014/main" id="{1953AEE3-FD9B-48D3-9214-9EE89D0A89F2}"/>
              </a:ext>
            </a:extLst>
          </p:cNvPr>
          <p:cNvSpPr/>
          <p:nvPr/>
        </p:nvSpPr>
        <p:spPr>
          <a:xfrm flipH="1">
            <a:off x="2752031" y="2245826"/>
            <a:ext cx="2850472" cy="1931883"/>
          </a:xfrm>
          <a:prstGeom prst="arc">
            <a:avLst>
              <a:gd name="adj1" fmla="val 16200000"/>
              <a:gd name="adj2" fmla="val 2675201"/>
            </a:avLst>
          </a:prstGeom>
          <a:ln>
            <a:solidFill>
              <a:srgbClr val="FF0000"/>
            </a:solidFill>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GB"/>
          </a:p>
        </p:txBody>
      </p:sp>
      <p:sp>
        <p:nvSpPr>
          <p:cNvPr id="33" name="Arc 32">
            <a:extLst>
              <a:ext uri="{FF2B5EF4-FFF2-40B4-BE49-F238E27FC236}">
                <a16:creationId xmlns:a16="http://schemas.microsoft.com/office/drawing/2014/main" id="{3D9FB9DD-F795-4A64-B292-0DDE41CBEBB8}"/>
              </a:ext>
            </a:extLst>
          </p:cNvPr>
          <p:cNvSpPr/>
          <p:nvPr/>
        </p:nvSpPr>
        <p:spPr>
          <a:xfrm rot="722685" flipH="1">
            <a:off x="5611880" y="3363452"/>
            <a:ext cx="2850472" cy="1931883"/>
          </a:xfrm>
          <a:prstGeom prst="arc">
            <a:avLst>
              <a:gd name="adj1" fmla="val 17474476"/>
              <a:gd name="adj2" fmla="val 416842"/>
            </a:avLst>
          </a:prstGeom>
          <a:ln>
            <a:solidFill>
              <a:srgbClr val="C00000"/>
            </a:solidFill>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GB"/>
          </a:p>
        </p:txBody>
      </p:sp>
      <p:sp>
        <p:nvSpPr>
          <p:cNvPr id="36" name="Arc 35">
            <a:extLst>
              <a:ext uri="{FF2B5EF4-FFF2-40B4-BE49-F238E27FC236}">
                <a16:creationId xmlns:a16="http://schemas.microsoft.com/office/drawing/2014/main" id="{3E4D025B-7B1E-4A72-A8DB-DB268D602BC6}"/>
              </a:ext>
            </a:extLst>
          </p:cNvPr>
          <p:cNvSpPr/>
          <p:nvPr/>
        </p:nvSpPr>
        <p:spPr>
          <a:xfrm rot="21216934">
            <a:off x="5715430" y="3359650"/>
            <a:ext cx="3598199" cy="1931883"/>
          </a:xfrm>
          <a:prstGeom prst="arc">
            <a:avLst>
              <a:gd name="adj1" fmla="val 19093016"/>
              <a:gd name="adj2" fmla="val 298128"/>
            </a:avLst>
          </a:prstGeom>
          <a:ln>
            <a:solidFill>
              <a:srgbClr val="C00000"/>
            </a:solidFill>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GB"/>
          </a:p>
        </p:txBody>
      </p:sp>
      <p:cxnSp>
        <p:nvCxnSpPr>
          <p:cNvPr id="14" name="Straight Connector 13">
            <a:extLst>
              <a:ext uri="{FF2B5EF4-FFF2-40B4-BE49-F238E27FC236}">
                <a16:creationId xmlns:a16="http://schemas.microsoft.com/office/drawing/2014/main" id="{262156F8-991E-47A5-B994-BD68CC14A803}"/>
              </a:ext>
            </a:extLst>
          </p:cNvPr>
          <p:cNvCxnSpPr>
            <a:cxnSpLocks/>
          </p:cNvCxnSpPr>
          <p:nvPr/>
        </p:nvCxnSpPr>
        <p:spPr>
          <a:xfrm>
            <a:off x="6739038" y="3340717"/>
            <a:ext cx="897699" cy="4897"/>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40" name="Straight Connector 39">
            <a:extLst>
              <a:ext uri="{FF2B5EF4-FFF2-40B4-BE49-F238E27FC236}">
                <a16:creationId xmlns:a16="http://schemas.microsoft.com/office/drawing/2014/main" id="{D9708658-B079-4E38-A373-EC4B4D1D16A8}"/>
              </a:ext>
            </a:extLst>
          </p:cNvPr>
          <p:cNvCxnSpPr>
            <a:cxnSpLocks/>
          </p:cNvCxnSpPr>
          <p:nvPr/>
        </p:nvCxnSpPr>
        <p:spPr>
          <a:xfrm flipV="1">
            <a:off x="4177016" y="1994097"/>
            <a:ext cx="213544" cy="262040"/>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43" name="Straight Connector 42">
            <a:extLst>
              <a:ext uri="{FF2B5EF4-FFF2-40B4-BE49-F238E27FC236}">
                <a16:creationId xmlns:a16="http://schemas.microsoft.com/office/drawing/2014/main" id="{92C37DA2-6C9D-48AF-8C94-51130C3755EC}"/>
              </a:ext>
            </a:extLst>
          </p:cNvPr>
          <p:cNvCxnSpPr>
            <a:cxnSpLocks/>
          </p:cNvCxnSpPr>
          <p:nvPr/>
        </p:nvCxnSpPr>
        <p:spPr>
          <a:xfrm>
            <a:off x="4390560" y="1990606"/>
            <a:ext cx="2026666" cy="103061"/>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47" name="Straight Connector 46">
            <a:extLst>
              <a:ext uri="{FF2B5EF4-FFF2-40B4-BE49-F238E27FC236}">
                <a16:creationId xmlns:a16="http://schemas.microsoft.com/office/drawing/2014/main" id="{4F5339AA-C197-41E3-9B7B-6004933DA6AE}"/>
              </a:ext>
            </a:extLst>
          </p:cNvPr>
          <p:cNvCxnSpPr>
            <a:cxnSpLocks/>
          </p:cNvCxnSpPr>
          <p:nvPr/>
        </p:nvCxnSpPr>
        <p:spPr>
          <a:xfrm>
            <a:off x="6417226" y="2096891"/>
            <a:ext cx="122410" cy="273728"/>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p:cxnSp>
        <p:nvCxnSpPr>
          <p:cNvPr id="50" name="Straight Connector 49">
            <a:extLst>
              <a:ext uri="{FF2B5EF4-FFF2-40B4-BE49-F238E27FC236}">
                <a16:creationId xmlns:a16="http://schemas.microsoft.com/office/drawing/2014/main" id="{9AF7F354-FA08-4D6A-A34A-36FDB2B6BF69}"/>
              </a:ext>
            </a:extLst>
          </p:cNvPr>
          <p:cNvCxnSpPr>
            <a:cxnSpLocks/>
          </p:cNvCxnSpPr>
          <p:nvPr/>
        </p:nvCxnSpPr>
        <p:spPr>
          <a:xfrm>
            <a:off x="6549549" y="2370619"/>
            <a:ext cx="1515788" cy="5405"/>
          </a:xfrm>
          <a:prstGeom prst="line">
            <a:avLst/>
          </a:prstGeom>
          <a:ln>
            <a:solidFill>
              <a:srgbClr val="C00000"/>
            </a:solidFill>
          </a:ln>
        </p:spPr>
        <p:style>
          <a:lnRef idx="3">
            <a:schemeClr val="accent2"/>
          </a:lnRef>
          <a:fillRef idx="0">
            <a:schemeClr val="accent2"/>
          </a:fillRef>
          <a:effectRef idx="2">
            <a:schemeClr val="accent2"/>
          </a:effectRef>
          <a:fontRef idx="minor">
            <a:schemeClr val="tx1"/>
          </a:fontRef>
        </p:style>
      </p:cxnSp>
      <mc:AlternateContent xmlns:mc="http://schemas.openxmlformats.org/markup-compatibility/2006" xmlns:p14="http://schemas.microsoft.com/office/powerpoint/2010/main">
        <mc:Choice Requires="p14">
          <p:contentPart p14:bwMode="auto" r:id="rId2">
            <p14:nvContentPartPr>
              <p14:cNvPr id="11" name="Ink 10">
                <a:extLst>
                  <a:ext uri="{FF2B5EF4-FFF2-40B4-BE49-F238E27FC236}">
                    <a16:creationId xmlns:a16="http://schemas.microsoft.com/office/drawing/2014/main" id="{DDDBDD82-6C0F-4678-B5C0-86B013C18130}"/>
                  </a:ext>
                </a:extLst>
              </p14:cNvPr>
              <p14:cNvContentPartPr/>
              <p14:nvPr/>
            </p14:nvContentPartPr>
            <p14:xfrm>
              <a:off x="1517040" y="1064160"/>
              <a:ext cx="7872120" cy="5383440"/>
            </p14:xfrm>
          </p:contentPart>
        </mc:Choice>
        <mc:Fallback xmlns="">
          <p:pic>
            <p:nvPicPr>
              <p:cNvPr id="11" name="Ink 10">
                <a:extLst>
                  <a:ext uri="{FF2B5EF4-FFF2-40B4-BE49-F238E27FC236}">
                    <a16:creationId xmlns:a16="http://schemas.microsoft.com/office/drawing/2014/main" id="{DDDBDD82-6C0F-4678-B5C0-86B013C18130}"/>
                  </a:ext>
                </a:extLst>
              </p:cNvPr>
              <p:cNvPicPr/>
              <p:nvPr/>
            </p:nvPicPr>
            <p:blipFill>
              <a:blip r:embed="rId3"/>
              <a:stretch>
                <a:fillRect/>
              </a:stretch>
            </p:blipFill>
            <p:spPr>
              <a:xfrm>
                <a:off x="1507680" y="1054800"/>
                <a:ext cx="7890840" cy="5402160"/>
              </a:xfrm>
              <a:prstGeom prst="rect">
                <a:avLst/>
              </a:prstGeom>
            </p:spPr>
          </p:pic>
        </mc:Fallback>
      </mc:AlternateContent>
    </p:spTree>
    <p:extLst>
      <p:ext uri="{BB962C8B-B14F-4D97-AF65-F5344CB8AC3E}">
        <p14:creationId xmlns:p14="http://schemas.microsoft.com/office/powerpoint/2010/main" val="30353603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0FB31-2239-41F2-A36A-B350AB020C9E}"/>
              </a:ext>
            </a:extLst>
          </p:cNvPr>
          <p:cNvSpPr>
            <a:spLocks noGrp="1"/>
          </p:cNvSpPr>
          <p:nvPr>
            <p:ph type="title"/>
          </p:nvPr>
        </p:nvSpPr>
        <p:spPr>
          <a:xfrm>
            <a:off x="41091" y="80645"/>
            <a:ext cx="9199880" cy="823595"/>
          </a:xfrm>
        </p:spPr>
        <p:txBody>
          <a:bodyPr>
            <a:normAutofit/>
          </a:bodyPr>
          <a:lstStyle/>
          <a:p>
            <a:r>
              <a:rPr lang="en-GB" sz="3600" dirty="0"/>
              <a:t>Components for analysis</a:t>
            </a:r>
          </a:p>
        </p:txBody>
      </p:sp>
      <p:sp>
        <p:nvSpPr>
          <p:cNvPr id="4" name="Content Placeholder 3">
            <a:extLst>
              <a:ext uri="{FF2B5EF4-FFF2-40B4-BE49-F238E27FC236}">
                <a16:creationId xmlns:a16="http://schemas.microsoft.com/office/drawing/2014/main" id="{655E55AE-4B49-4C44-AB80-0A5C83D74CDB}"/>
              </a:ext>
            </a:extLst>
          </p:cNvPr>
          <p:cNvSpPr>
            <a:spLocks noGrp="1"/>
          </p:cNvSpPr>
          <p:nvPr>
            <p:ph idx="1"/>
          </p:nvPr>
        </p:nvSpPr>
        <p:spPr/>
        <p:txBody>
          <a:bodyPr/>
          <a:lstStyle/>
          <a:p>
            <a:endParaRPr lang="en-GB" dirty="0"/>
          </a:p>
        </p:txBody>
      </p:sp>
      <p:pic>
        <p:nvPicPr>
          <p:cNvPr id="6" name="Picture 2" descr="alt">
            <a:extLst>
              <a:ext uri="{FF2B5EF4-FFF2-40B4-BE49-F238E27FC236}">
                <a16:creationId xmlns:a16="http://schemas.microsoft.com/office/drawing/2014/main" id="{0E1B2256-C4F5-414C-B39F-F0699564B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2733" y="1037481"/>
            <a:ext cx="3923803" cy="5503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6560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0FB31-2239-41F2-A36A-B350AB020C9E}"/>
              </a:ext>
            </a:extLst>
          </p:cNvPr>
          <p:cNvSpPr>
            <a:spLocks noGrp="1"/>
          </p:cNvSpPr>
          <p:nvPr>
            <p:ph type="title"/>
          </p:nvPr>
        </p:nvSpPr>
        <p:spPr>
          <a:xfrm>
            <a:off x="41091" y="80645"/>
            <a:ext cx="9199880" cy="823595"/>
          </a:xfrm>
        </p:spPr>
        <p:txBody>
          <a:bodyPr>
            <a:normAutofit/>
          </a:bodyPr>
          <a:lstStyle/>
          <a:p>
            <a:r>
              <a:rPr lang="en-GB" sz="3600" dirty="0"/>
              <a:t>Motor blade and height adjust assembly</a:t>
            </a:r>
          </a:p>
        </p:txBody>
      </p:sp>
      <p:pic>
        <p:nvPicPr>
          <p:cNvPr id="5" name="Content Placeholder 4" descr="Diagram&#10;&#10;Description automatically generated">
            <a:extLst>
              <a:ext uri="{FF2B5EF4-FFF2-40B4-BE49-F238E27FC236}">
                <a16:creationId xmlns:a16="http://schemas.microsoft.com/office/drawing/2014/main" id="{94FC9E4C-D10F-494B-A60F-13A2FC437F0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34615" y="966233"/>
            <a:ext cx="5322770" cy="5618480"/>
          </a:xfrm>
        </p:spPr>
      </p:pic>
    </p:spTree>
    <p:extLst>
      <p:ext uri="{BB962C8B-B14F-4D97-AF65-F5344CB8AC3E}">
        <p14:creationId xmlns:p14="http://schemas.microsoft.com/office/powerpoint/2010/main" val="976275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sz="quarter" idx="16"/>
          </p:nvPr>
        </p:nvSpPr>
        <p:spPr/>
        <p:txBody>
          <a:bodyPr>
            <a:normAutofit fontScale="92500" lnSpcReduction="20000"/>
          </a:bodyPr>
          <a:lstStyle/>
          <a:p>
            <a:pPr marL="0" indent="0">
              <a:lnSpc>
                <a:spcPct val="110000"/>
              </a:lnSpc>
              <a:buNone/>
            </a:pPr>
            <a:r>
              <a:rPr lang="en-GB" sz="1700" dirty="0"/>
              <a:t>The generic system functionality is not the complete set of system functionality – a system can have functionality that is not generic:</a:t>
            </a:r>
          </a:p>
          <a:p>
            <a:pPr>
              <a:lnSpc>
                <a:spcPct val="110000"/>
              </a:lnSpc>
            </a:pPr>
            <a:r>
              <a:rPr lang="en-GB" b="1" dirty="0">
                <a:solidFill>
                  <a:schemeClr val="accent3">
                    <a:lumMod val="60000"/>
                    <a:lumOff val="40000"/>
                  </a:schemeClr>
                </a:solidFill>
              </a:rPr>
              <a:t>Solution Dependent Functionality: </a:t>
            </a:r>
            <a:r>
              <a:rPr lang="en-GB" dirty="0"/>
              <a:t>A particular generic function solution may require further solution specific functionality. </a:t>
            </a:r>
          </a:p>
          <a:p>
            <a:pPr>
              <a:lnSpc>
                <a:spcPct val="110000"/>
              </a:lnSpc>
            </a:pPr>
            <a:r>
              <a:rPr lang="en-GB" sz="2100" b="1" dirty="0">
                <a:solidFill>
                  <a:schemeClr val="accent3">
                    <a:lumMod val="60000"/>
                    <a:lumOff val="40000"/>
                  </a:schemeClr>
                </a:solidFill>
              </a:rPr>
              <a:t>Legislation Dependent Functionality:</a:t>
            </a:r>
            <a:r>
              <a:rPr lang="en-GB" b="1" dirty="0">
                <a:solidFill>
                  <a:schemeClr val="accent5">
                    <a:lumMod val="50000"/>
                  </a:schemeClr>
                </a:solidFill>
              </a:rPr>
              <a:t> </a:t>
            </a:r>
            <a:r>
              <a:rPr lang="en-GB" dirty="0"/>
              <a:t>legislation requires us to incorporate additional functionality. </a:t>
            </a:r>
          </a:p>
          <a:p>
            <a:pPr>
              <a:lnSpc>
                <a:spcPct val="110000"/>
              </a:lnSpc>
            </a:pPr>
            <a:r>
              <a:rPr lang="en-GB" sz="2100" b="1" dirty="0">
                <a:solidFill>
                  <a:schemeClr val="accent3">
                    <a:lumMod val="60000"/>
                    <a:lumOff val="40000"/>
                  </a:schemeClr>
                </a:solidFill>
              </a:rPr>
              <a:t>Architectural Functionality: </a:t>
            </a:r>
            <a:r>
              <a:rPr lang="en-GB" dirty="0"/>
              <a:t>At the system level the collected functional solutions require further functionality typically to support, align, contain and protect. </a:t>
            </a:r>
          </a:p>
          <a:p>
            <a:pPr>
              <a:lnSpc>
                <a:spcPct val="110000"/>
              </a:lnSpc>
            </a:pPr>
            <a:r>
              <a:rPr lang="en-GB" sz="2100" b="1" dirty="0">
                <a:solidFill>
                  <a:schemeClr val="accent3">
                    <a:lumMod val="60000"/>
                    <a:lumOff val="40000"/>
                  </a:schemeClr>
                </a:solidFill>
              </a:rPr>
              <a:t>Emergent Functionality</a:t>
            </a:r>
            <a:r>
              <a:rPr lang="en-GB" b="1" dirty="0">
                <a:solidFill>
                  <a:schemeClr val="accent5">
                    <a:lumMod val="50000"/>
                  </a:schemeClr>
                </a:solidFill>
              </a:rPr>
              <a:t>: </a:t>
            </a:r>
            <a:r>
              <a:rPr lang="en-GB" dirty="0"/>
              <a:t>Functionality aimed at managing Unwanted Behaviour. Usually relates to informing the user of failure situations </a:t>
            </a:r>
          </a:p>
        </p:txBody>
      </p:sp>
      <p:sp>
        <p:nvSpPr>
          <p:cNvPr id="2" name="Content Placeholder 1"/>
          <p:cNvSpPr>
            <a:spLocks noGrp="1"/>
          </p:cNvSpPr>
          <p:nvPr>
            <p:ph sz="quarter" idx="17"/>
          </p:nvPr>
        </p:nvSpPr>
        <p:spPr>
          <a:xfrm>
            <a:off x="6814422" y="1667603"/>
            <a:ext cx="3959225" cy="4240575"/>
          </a:xfrm>
        </p:spPr>
        <p:style>
          <a:lnRef idx="1">
            <a:schemeClr val="accent5"/>
          </a:lnRef>
          <a:fillRef idx="2">
            <a:schemeClr val="accent5"/>
          </a:fillRef>
          <a:effectRef idx="1">
            <a:schemeClr val="accent5"/>
          </a:effectRef>
          <a:fontRef idx="minor">
            <a:schemeClr val="dk1"/>
          </a:fontRef>
        </p:style>
        <p:txBody>
          <a:bodyPr>
            <a:normAutofit fontScale="77500" lnSpcReduction="20000"/>
          </a:bodyPr>
          <a:lstStyle/>
          <a:p>
            <a:pPr>
              <a:lnSpc>
                <a:spcPct val="100000"/>
              </a:lnSpc>
              <a:spcBef>
                <a:spcPts val="0"/>
              </a:spcBef>
            </a:pPr>
            <a:r>
              <a:rPr lang="en-US" dirty="0"/>
              <a:t>So far we have identified solutions to just the generic functionality (and perhaps through FFMEA emergent functions/solutions) to create a number of concept designs</a:t>
            </a:r>
          </a:p>
          <a:p>
            <a:pPr>
              <a:lnSpc>
                <a:spcPct val="100000"/>
              </a:lnSpc>
              <a:spcBef>
                <a:spcPts val="0"/>
              </a:spcBef>
            </a:pPr>
            <a:r>
              <a:rPr lang="en-US" dirty="0"/>
              <a:t>Our choice of solutions will lead to the need to include further solutions to support our choices. If I choose an electric motor as a motivator, I will have to provide an electric power source </a:t>
            </a:r>
            <a:r>
              <a:rPr lang="mr-IN" dirty="0"/>
              <a:t>–</a:t>
            </a:r>
            <a:r>
              <a:rPr lang="en-US" dirty="0"/>
              <a:t> a battery for example. These supporting solutions have functionality </a:t>
            </a:r>
            <a:r>
              <a:rPr lang="mr-IN" dirty="0"/>
              <a:t>–</a:t>
            </a:r>
            <a:r>
              <a:rPr lang="en-US" dirty="0"/>
              <a:t> solution dependent functionality</a:t>
            </a:r>
          </a:p>
          <a:p>
            <a:pPr>
              <a:lnSpc>
                <a:spcPct val="100000"/>
              </a:lnSpc>
              <a:spcBef>
                <a:spcPts val="0"/>
              </a:spcBef>
            </a:pPr>
            <a:r>
              <a:rPr lang="en-US" dirty="0"/>
              <a:t>The need for architectural elements will also become apparent. These elements have functionality </a:t>
            </a:r>
            <a:r>
              <a:rPr lang="mr-IN" dirty="0"/>
              <a:t>–</a:t>
            </a:r>
            <a:r>
              <a:rPr lang="en-US" dirty="0"/>
              <a:t> architectural functionality </a:t>
            </a:r>
          </a:p>
        </p:txBody>
      </p:sp>
      <p:sp>
        <p:nvSpPr>
          <p:cNvPr id="107521" name="Rectangle 2"/>
          <p:cNvSpPr>
            <a:spLocks noGrp="1" noChangeArrowheads="1"/>
          </p:cNvSpPr>
          <p:nvPr>
            <p:ph type="title"/>
          </p:nvPr>
        </p:nvSpPr>
        <p:spPr>
          <a:xfrm>
            <a:off x="1855639" y="479634"/>
            <a:ext cx="8242725" cy="584775"/>
          </a:xfrm>
        </p:spPr>
        <p:txBody>
          <a:bodyPr/>
          <a:lstStyle/>
          <a:p>
            <a:r>
              <a:rPr lang="en-GB" sz="2701" dirty="0"/>
              <a:t>Remember there is more to a system than its Generic Functionality</a:t>
            </a:r>
          </a:p>
        </p:txBody>
      </p:sp>
    </p:spTree>
    <p:extLst>
      <p:ext uri="{BB962C8B-B14F-4D97-AF65-F5344CB8AC3E}">
        <p14:creationId xmlns:p14="http://schemas.microsoft.com/office/powerpoint/2010/main" val="305746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752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752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752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75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0FB31-2239-41F2-A36A-B350AB020C9E}"/>
              </a:ext>
            </a:extLst>
          </p:cNvPr>
          <p:cNvSpPr>
            <a:spLocks noGrp="1"/>
          </p:cNvSpPr>
          <p:nvPr>
            <p:ph type="title"/>
          </p:nvPr>
        </p:nvSpPr>
        <p:spPr>
          <a:xfrm>
            <a:off x="41091" y="80645"/>
            <a:ext cx="9199880" cy="823595"/>
          </a:xfrm>
        </p:spPr>
        <p:txBody>
          <a:bodyPr>
            <a:normAutofit/>
          </a:bodyPr>
          <a:lstStyle/>
          <a:p>
            <a:r>
              <a:rPr lang="en-GB" sz="3600" dirty="0"/>
              <a:t>Motor blade and height adjust assembly</a:t>
            </a:r>
          </a:p>
        </p:txBody>
      </p:sp>
      <p:sp>
        <p:nvSpPr>
          <p:cNvPr id="6" name="Arrow: Bent 5">
            <a:extLst>
              <a:ext uri="{FF2B5EF4-FFF2-40B4-BE49-F238E27FC236}">
                <a16:creationId xmlns:a16="http://schemas.microsoft.com/office/drawing/2014/main" id="{EE179993-4ED3-465D-97E8-C4DA7B5F689E}"/>
              </a:ext>
            </a:extLst>
          </p:cNvPr>
          <p:cNvSpPr/>
          <p:nvPr/>
        </p:nvSpPr>
        <p:spPr>
          <a:xfrm rot="10800000" flipH="1">
            <a:off x="2837130" y="3179884"/>
            <a:ext cx="1925369" cy="91586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7" name="Picture 2" descr="alt">
            <a:extLst>
              <a:ext uri="{FF2B5EF4-FFF2-40B4-BE49-F238E27FC236}">
                <a16:creationId xmlns:a16="http://schemas.microsoft.com/office/drawing/2014/main" id="{C14CFF6C-7F85-40C7-B115-2A0A13823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69" y="820972"/>
            <a:ext cx="2550689" cy="357759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a:extLst>
              <a:ext uri="{FF2B5EF4-FFF2-40B4-BE49-F238E27FC236}">
                <a16:creationId xmlns:a16="http://schemas.microsoft.com/office/drawing/2014/main" id="{E94346BC-9CCE-4243-88E0-FBD2C4C578B9}"/>
              </a:ext>
            </a:extLst>
          </p:cNvPr>
          <p:cNvSpPr>
            <a:spLocks noGrp="1"/>
          </p:cNvSpPr>
          <p:nvPr>
            <p:ph idx="1"/>
          </p:nvPr>
        </p:nvSpPr>
        <p:spPr/>
        <p:txBody>
          <a:bodyPr/>
          <a:lstStyle/>
          <a:p>
            <a:endParaRPr lang="en-GB" dirty="0"/>
          </a:p>
        </p:txBody>
      </p:sp>
      <p:pic>
        <p:nvPicPr>
          <p:cNvPr id="9" name="Picture 8" descr="Diagram&#10;&#10;Description automatically generated">
            <a:extLst>
              <a:ext uri="{FF2B5EF4-FFF2-40B4-BE49-F238E27FC236}">
                <a16:creationId xmlns:a16="http://schemas.microsoft.com/office/drawing/2014/main" id="{6955FFAC-3EC1-4E69-AB17-E6DD63635066}"/>
              </a:ext>
            </a:extLst>
          </p:cNvPr>
          <p:cNvPicPr>
            <a:picLocks noChangeAspect="1"/>
          </p:cNvPicPr>
          <p:nvPr/>
        </p:nvPicPr>
        <p:blipFill rotWithShape="1">
          <a:blip r:embed="rId3">
            <a:extLst>
              <a:ext uri="{28A0092B-C50C-407E-A947-70E740481C1C}">
                <a14:useLocalDpi xmlns:a14="http://schemas.microsoft.com/office/drawing/2010/main" val="0"/>
              </a:ext>
            </a:extLst>
          </a:blip>
          <a:srcRect l="549" r="6587"/>
          <a:stretch/>
        </p:blipFill>
        <p:spPr>
          <a:xfrm rot="16200000">
            <a:off x="6093672" y="912916"/>
            <a:ext cx="4417977" cy="6697981"/>
          </a:xfrm>
          <a:prstGeom prst="rect">
            <a:avLst/>
          </a:prstGeom>
        </p:spPr>
      </p:pic>
    </p:spTree>
    <p:extLst>
      <p:ext uri="{BB962C8B-B14F-4D97-AF65-F5344CB8AC3E}">
        <p14:creationId xmlns:p14="http://schemas.microsoft.com/office/powerpoint/2010/main" val="39295852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0FB31-2239-41F2-A36A-B350AB020C9E}"/>
              </a:ext>
            </a:extLst>
          </p:cNvPr>
          <p:cNvSpPr>
            <a:spLocks noGrp="1"/>
          </p:cNvSpPr>
          <p:nvPr>
            <p:ph type="title"/>
          </p:nvPr>
        </p:nvSpPr>
        <p:spPr>
          <a:xfrm>
            <a:off x="41091" y="80645"/>
            <a:ext cx="9199880" cy="823595"/>
          </a:xfrm>
        </p:spPr>
        <p:txBody>
          <a:bodyPr>
            <a:normAutofit/>
          </a:bodyPr>
          <a:lstStyle/>
          <a:p>
            <a:r>
              <a:rPr lang="en-GB" sz="3600" dirty="0"/>
              <a:t>Motor blade and height adjust assembly</a:t>
            </a:r>
          </a:p>
        </p:txBody>
      </p:sp>
      <p:pic>
        <p:nvPicPr>
          <p:cNvPr id="5" name="Content Placeholder 4" descr="Diagram&#10;&#10;Description automatically generated">
            <a:extLst>
              <a:ext uri="{FF2B5EF4-FFF2-40B4-BE49-F238E27FC236}">
                <a16:creationId xmlns:a16="http://schemas.microsoft.com/office/drawing/2014/main" id="{94FC9E4C-D10F-494B-A60F-13A2FC437F0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9644" y="904240"/>
            <a:ext cx="2729781" cy="2881436"/>
          </a:xfrm>
        </p:spPr>
      </p:pic>
      <p:pic>
        <p:nvPicPr>
          <p:cNvPr id="4" name="Picture 3" descr="A picture containing text&#10;&#10;Description automatically generated">
            <a:extLst>
              <a:ext uri="{FF2B5EF4-FFF2-40B4-BE49-F238E27FC236}">
                <a16:creationId xmlns:a16="http://schemas.microsoft.com/office/drawing/2014/main" id="{02A2F741-0CB0-4189-962D-8AC62246CDD2}"/>
              </a:ext>
            </a:extLst>
          </p:cNvPr>
          <p:cNvPicPr>
            <a:picLocks noChangeAspect="1"/>
          </p:cNvPicPr>
          <p:nvPr/>
        </p:nvPicPr>
        <p:blipFill rotWithShape="1">
          <a:blip r:embed="rId3">
            <a:extLst>
              <a:ext uri="{28A0092B-C50C-407E-A947-70E740481C1C}">
                <a14:useLocalDpi xmlns:a14="http://schemas.microsoft.com/office/drawing/2010/main" val="0"/>
              </a:ext>
            </a:extLst>
          </a:blip>
          <a:srcRect l="10254" r="5592" b="29407"/>
          <a:stretch/>
        </p:blipFill>
        <p:spPr>
          <a:xfrm rot="16200000">
            <a:off x="5164078" y="171506"/>
            <a:ext cx="5476240" cy="7228340"/>
          </a:xfrm>
          <a:prstGeom prst="rect">
            <a:avLst/>
          </a:prstGeom>
        </p:spPr>
      </p:pic>
      <p:sp>
        <p:nvSpPr>
          <p:cNvPr id="6" name="Arrow: Bent 5">
            <a:extLst>
              <a:ext uri="{FF2B5EF4-FFF2-40B4-BE49-F238E27FC236}">
                <a16:creationId xmlns:a16="http://schemas.microsoft.com/office/drawing/2014/main" id="{EE179993-4ED3-465D-97E8-C4DA7B5F689E}"/>
              </a:ext>
            </a:extLst>
          </p:cNvPr>
          <p:cNvSpPr/>
          <p:nvPr/>
        </p:nvSpPr>
        <p:spPr>
          <a:xfrm rot="10800000" flipH="1">
            <a:off x="2837130" y="3179884"/>
            <a:ext cx="1925369" cy="91586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2704181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CC90109C-3550-40E7-870D-5A6C9E97F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1849" cy="32410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E10C07C1-23B1-473C-8684-461C918293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593" y="78340"/>
            <a:ext cx="5350510" cy="655908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AB5F18C6-CB10-4D5A-9B0F-44C6BF9942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519" y="3357881"/>
            <a:ext cx="3464561" cy="346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2977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CC90109C-3550-40E7-870D-5A6C9E97F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1849" cy="32410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E10C07C1-23B1-473C-8684-461C918293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593" y="78340"/>
            <a:ext cx="5350510" cy="655908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AB5F18C6-CB10-4D5A-9B0F-44C6BF9942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519" y="3357881"/>
            <a:ext cx="3464561" cy="34645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1824082-6D95-4481-B469-F9803D6BC196}"/>
              </a:ext>
            </a:extLst>
          </p:cNvPr>
          <p:cNvSpPr/>
          <p:nvPr/>
        </p:nvSpPr>
        <p:spPr>
          <a:xfrm>
            <a:off x="2007871" y="790575"/>
            <a:ext cx="8193403" cy="524827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err="1"/>
              <a:t>Goup</a:t>
            </a:r>
            <a:r>
              <a:rPr lang="en-GB" dirty="0"/>
              <a:t> Exercise:-</a:t>
            </a:r>
          </a:p>
          <a:p>
            <a:pPr algn="ctr"/>
            <a:endParaRPr lang="en-GB" dirty="0"/>
          </a:p>
          <a:p>
            <a:pPr>
              <a:lnSpc>
                <a:spcPct val="110000"/>
              </a:lnSpc>
            </a:pPr>
            <a:r>
              <a:rPr lang="en-GB" dirty="0"/>
              <a:t>Identify potential additional functionality in your concept</a:t>
            </a:r>
          </a:p>
          <a:p>
            <a:pPr>
              <a:lnSpc>
                <a:spcPct val="110000"/>
              </a:lnSpc>
            </a:pPr>
            <a:endParaRPr lang="en-GB" b="1" dirty="0">
              <a:solidFill>
                <a:schemeClr val="accent3">
                  <a:lumMod val="60000"/>
                  <a:lumOff val="40000"/>
                </a:schemeClr>
              </a:solidFill>
            </a:endParaRPr>
          </a:p>
          <a:p>
            <a:pPr>
              <a:lnSpc>
                <a:spcPct val="110000"/>
              </a:lnSpc>
            </a:pPr>
            <a:endParaRPr lang="en-GB" b="1" dirty="0">
              <a:solidFill>
                <a:schemeClr val="accent3">
                  <a:lumMod val="60000"/>
                  <a:lumOff val="40000"/>
                </a:schemeClr>
              </a:solidFill>
            </a:endParaRPr>
          </a:p>
          <a:p>
            <a:pPr marL="285750" indent="-285750">
              <a:lnSpc>
                <a:spcPct val="110000"/>
              </a:lnSpc>
              <a:buFont typeface="Arial" panose="020B0604020202020204" pitchFamily="34" charset="0"/>
              <a:buChar char="•"/>
            </a:pPr>
            <a:r>
              <a:rPr lang="en-GB" b="1" dirty="0">
                <a:solidFill>
                  <a:schemeClr val="accent3">
                    <a:lumMod val="60000"/>
                    <a:lumOff val="40000"/>
                  </a:schemeClr>
                </a:solidFill>
              </a:rPr>
              <a:t>Solution Dependent Functionality</a:t>
            </a:r>
            <a:endParaRPr lang="en-GB" dirty="0"/>
          </a:p>
          <a:p>
            <a:pPr marL="342900" indent="-342900">
              <a:lnSpc>
                <a:spcPct val="110000"/>
              </a:lnSpc>
              <a:buFont typeface="Arial" panose="020B0604020202020204" pitchFamily="34" charset="0"/>
              <a:buChar char="•"/>
            </a:pPr>
            <a:r>
              <a:rPr lang="en-GB" sz="2000" b="1" dirty="0">
                <a:solidFill>
                  <a:schemeClr val="accent3">
                    <a:lumMod val="60000"/>
                    <a:lumOff val="40000"/>
                  </a:schemeClr>
                </a:solidFill>
              </a:rPr>
              <a:t>Legislation Dependent Functionality</a:t>
            </a:r>
            <a:endParaRPr lang="en-GB" dirty="0"/>
          </a:p>
          <a:p>
            <a:pPr marL="342900" indent="-342900">
              <a:lnSpc>
                <a:spcPct val="110000"/>
              </a:lnSpc>
              <a:buFont typeface="Arial" panose="020B0604020202020204" pitchFamily="34" charset="0"/>
              <a:buChar char="•"/>
            </a:pPr>
            <a:r>
              <a:rPr lang="en-GB" sz="2000" b="1" dirty="0">
                <a:solidFill>
                  <a:schemeClr val="accent3">
                    <a:lumMod val="60000"/>
                    <a:lumOff val="40000"/>
                  </a:schemeClr>
                </a:solidFill>
              </a:rPr>
              <a:t>Architectural Functionality </a:t>
            </a:r>
          </a:p>
          <a:p>
            <a:pPr marL="342900" indent="-342900">
              <a:lnSpc>
                <a:spcPct val="110000"/>
              </a:lnSpc>
              <a:buFont typeface="Arial" panose="020B0604020202020204" pitchFamily="34" charset="0"/>
              <a:buChar char="•"/>
            </a:pPr>
            <a:r>
              <a:rPr lang="en-GB" sz="2000" b="1" dirty="0">
                <a:solidFill>
                  <a:schemeClr val="accent3">
                    <a:lumMod val="60000"/>
                    <a:lumOff val="40000"/>
                  </a:schemeClr>
                </a:solidFill>
              </a:rPr>
              <a:t>Emergent Functionality</a:t>
            </a:r>
          </a:p>
          <a:p>
            <a:pPr marL="342900" indent="-342900">
              <a:lnSpc>
                <a:spcPct val="110000"/>
              </a:lnSpc>
              <a:buFont typeface="Arial" panose="020B0604020202020204" pitchFamily="34" charset="0"/>
              <a:buChar char="•"/>
            </a:pPr>
            <a:endParaRPr lang="en-GB" sz="2000" b="1" dirty="0">
              <a:solidFill>
                <a:schemeClr val="accent3">
                  <a:lumMod val="60000"/>
                  <a:lumOff val="40000"/>
                </a:schemeClr>
              </a:solidFill>
            </a:endParaRPr>
          </a:p>
          <a:p>
            <a:pPr marL="342900" indent="-342900">
              <a:lnSpc>
                <a:spcPct val="110000"/>
              </a:lnSpc>
              <a:buFont typeface="Arial" panose="020B0604020202020204" pitchFamily="34" charset="0"/>
              <a:buChar char="•"/>
            </a:pPr>
            <a:r>
              <a:rPr lang="en-GB" sz="2000" b="1" dirty="0">
                <a:solidFill>
                  <a:schemeClr val="accent3">
                    <a:lumMod val="60000"/>
                    <a:lumOff val="40000"/>
                  </a:schemeClr>
                </a:solidFill>
              </a:rPr>
              <a:t>Time 30 minutes</a:t>
            </a:r>
            <a:endParaRPr lang="en-GB" b="1" dirty="0">
              <a:solidFill>
                <a:schemeClr val="accent5">
                  <a:lumMod val="50000"/>
                </a:schemeClr>
              </a:solidFill>
            </a:endParaRPr>
          </a:p>
          <a:p>
            <a:pPr>
              <a:lnSpc>
                <a:spcPct val="110000"/>
              </a:lnSpc>
            </a:pPr>
            <a:endParaRPr lang="en-GB" b="1" dirty="0">
              <a:solidFill>
                <a:schemeClr val="accent5">
                  <a:lumMod val="50000"/>
                </a:schemeClr>
              </a:solidFill>
            </a:endParaRPr>
          </a:p>
          <a:p>
            <a:pPr>
              <a:lnSpc>
                <a:spcPct val="110000"/>
              </a:lnSpc>
            </a:pPr>
            <a:endParaRPr lang="en-GB" dirty="0"/>
          </a:p>
        </p:txBody>
      </p:sp>
    </p:spTree>
    <p:extLst>
      <p:ext uri="{BB962C8B-B14F-4D97-AF65-F5344CB8AC3E}">
        <p14:creationId xmlns:p14="http://schemas.microsoft.com/office/powerpoint/2010/main" val="136464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p:cNvPicPr>
            <a:picLocks noChangeAspect="1"/>
          </p:cNvPicPr>
          <p:nvPr/>
        </p:nvPicPr>
        <p:blipFill>
          <a:blip r:embed="rId2"/>
          <a:stretch>
            <a:fillRect/>
          </a:stretch>
        </p:blipFill>
        <p:spPr>
          <a:xfrm>
            <a:off x="2240715" y="2059740"/>
            <a:ext cx="3986060" cy="3779661"/>
          </a:xfrm>
          <a:prstGeom prst="rect">
            <a:avLst/>
          </a:prstGeom>
        </p:spPr>
      </p:pic>
      <p:sp>
        <p:nvSpPr>
          <p:cNvPr id="2" name="Title 1"/>
          <p:cNvSpPr>
            <a:spLocks noGrp="1"/>
          </p:cNvSpPr>
          <p:nvPr>
            <p:ph type="title"/>
          </p:nvPr>
        </p:nvSpPr>
        <p:spPr>
          <a:xfrm>
            <a:off x="1665767" y="547139"/>
            <a:ext cx="6489700" cy="488719"/>
          </a:xfrm>
        </p:spPr>
        <p:txBody>
          <a:bodyPr/>
          <a:lstStyle/>
          <a:p>
            <a:r>
              <a:rPr lang="en-US" dirty="0"/>
              <a:t>We Iterate the Design</a:t>
            </a:r>
          </a:p>
        </p:txBody>
      </p:sp>
      <p:sp>
        <p:nvSpPr>
          <p:cNvPr id="13" name="Content Placeholder 12"/>
          <p:cNvSpPr>
            <a:spLocks noGrp="1"/>
          </p:cNvSpPr>
          <p:nvPr>
            <p:ph sz="half" idx="4294967295"/>
          </p:nvPr>
        </p:nvSpPr>
        <p:spPr>
          <a:xfrm>
            <a:off x="8967788" y="1263650"/>
            <a:ext cx="3224212" cy="3700463"/>
          </a:xfrm>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a:lnSpc>
                <a:spcPct val="100000"/>
              </a:lnSpc>
              <a:spcBef>
                <a:spcPts val="0"/>
              </a:spcBef>
            </a:pPr>
            <a:r>
              <a:rPr lang="en-US" dirty="0"/>
              <a:t>Whenever we identify additional solutions (either supporting or architectural), they can be treated as Non-functional Implementation Requirements and used to identify further functions (Functional Requirements) for which alternative solutions can be explored (new rows to add to the Function Means Table)</a:t>
            </a:r>
          </a:p>
          <a:p>
            <a:pPr>
              <a:lnSpc>
                <a:spcPct val="100000"/>
              </a:lnSpc>
              <a:spcBef>
                <a:spcPts val="0"/>
              </a:spcBef>
            </a:pPr>
            <a:r>
              <a:rPr lang="en-US" dirty="0"/>
              <a:t>We should also update all our earlier work (Use Case, Functional Model, QFD 1 etc.) </a:t>
            </a:r>
          </a:p>
        </p:txBody>
      </p:sp>
      <p:sp>
        <p:nvSpPr>
          <p:cNvPr id="11" name="Line 11"/>
          <p:cNvSpPr>
            <a:spLocks noChangeShapeType="1"/>
          </p:cNvSpPr>
          <p:nvPr/>
        </p:nvSpPr>
        <p:spPr bwMode="auto">
          <a:xfrm>
            <a:off x="4233745" y="3667774"/>
            <a:ext cx="2067007" cy="1779985"/>
          </a:xfrm>
          <a:prstGeom prst="line">
            <a:avLst/>
          </a:prstGeom>
          <a:noFill/>
          <a:ln w="127000">
            <a:solidFill>
              <a:schemeClr val="accent2"/>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sz="1200" dirty="0"/>
          </a:p>
        </p:txBody>
      </p:sp>
      <p:sp>
        <p:nvSpPr>
          <p:cNvPr id="38" name="Oval 37"/>
          <p:cNvSpPr/>
          <p:nvPr/>
        </p:nvSpPr>
        <p:spPr>
          <a:xfrm>
            <a:off x="3500689" y="1530492"/>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Functions</a:t>
            </a:r>
          </a:p>
        </p:txBody>
      </p:sp>
      <p:sp>
        <p:nvSpPr>
          <p:cNvPr id="39" name="Oval 38"/>
          <p:cNvSpPr/>
          <p:nvPr/>
        </p:nvSpPr>
        <p:spPr>
          <a:xfrm>
            <a:off x="5540506" y="3281053"/>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Solutions</a:t>
            </a:r>
          </a:p>
        </p:txBody>
      </p:sp>
      <p:pic>
        <p:nvPicPr>
          <p:cNvPr id="41" name="Picture 40"/>
          <p:cNvPicPr>
            <a:picLocks noChangeAspect="1"/>
          </p:cNvPicPr>
          <p:nvPr/>
        </p:nvPicPr>
        <p:blipFill>
          <a:blip r:embed="rId3"/>
          <a:stretch>
            <a:fillRect/>
          </a:stretch>
        </p:blipFill>
        <p:spPr>
          <a:xfrm>
            <a:off x="4233745" y="3280904"/>
            <a:ext cx="954284" cy="626432"/>
          </a:xfrm>
          <a:prstGeom prst="rect">
            <a:avLst/>
          </a:prstGeom>
        </p:spPr>
      </p:pic>
      <p:pic>
        <p:nvPicPr>
          <p:cNvPr id="42" name="Picture 41"/>
          <p:cNvPicPr>
            <a:picLocks noChangeAspect="1"/>
          </p:cNvPicPr>
          <p:nvPr/>
        </p:nvPicPr>
        <p:blipFill>
          <a:blip r:embed="rId4"/>
          <a:stretch>
            <a:fillRect/>
          </a:stretch>
        </p:blipFill>
        <p:spPr>
          <a:xfrm>
            <a:off x="3303309" y="3859256"/>
            <a:ext cx="952638" cy="631196"/>
          </a:xfrm>
          <a:prstGeom prst="rect">
            <a:avLst/>
          </a:prstGeom>
        </p:spPr>
      </p:pic>
      <p:pic>
        <p:nvPicPr>
          <p:cNvPr id="46" name="Picture 45"/>
          <p:cNvPicPr>
            <a:picLocks noChangeAspect="1"/>
          </p:cNvPicPr>
          <p:nvPr/>
        </p:nvPicPr>
        <p:blipFill>
          <a:blip r:embed="rId5"/>
          <a:stretch>
            <a:fillRect/>
          </a:stretch>
        </p:blipFill>
        <p:spPr>
          <a:xfrm>
            <a:off x="4602654" y="2476955"/>
            <a:ext cx="1224707" cy="803949"/>
          </a:xfrm>
          <a:prstGeom prst="rect">
            <a:avLst/>
          </a:prstGeom>
        </p:spPr>
      </p:pic>
      <p:pic>
        <p:nvPicPr>
          <p:cNvPr id="48" name="Picture 47"/>
          <p:cNvPicPr>
            <a:picLocks noChangeAspect="1"/>
          </p:cNvPicPr>
          <p:nvPr/>
        </p:nvPicPr>
        <p:blipFill>
          <a:blip r:embed="rId6"/>
          <a:stretch>
            <a:fillRect/>
          </a:stretch>
        </p:blipFill>
        <p:spPr>
          <a:xfrm>
            <a:off x="4507996" y="4073360"/>
            <a:ext cx="1325705" cy="878381"/>
          </a:xfrm>
          <a:prstGeom prst="rect">
            <a:avLst/>
          </a:prstGeom>
        </p:spPr>
      </p:pic>
      <p:sp>
        <p:nvSpPr>
          <p:cNvPr id="17" name="Oval 16"/>
          <p:cNvSpPr/>
          <p:nvPr/>
        </p:nvSpPr>
        <p:spPr>
          <a:xfrm>
            <a:off x="3496106" y="1537892"/>
            <a:ext cx="1466112" cy="946394"/>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200" dirty="0"/>
              <a:t>Functions</a:t>
            </a:r>
          </a:p>
        </p:txBody>
      </p:sp>
      <p:sp>
        <p:nvSpPr>
          <p:cNvPr id="19" name="Rectangle 12"/>
          <p:cNvSpPr>
            <a:spLocks noChangeArrowheads="1"/>
          </p:cNvSpPr>
          <p:nvPr/>
        </p:nvSpPr>
        <p:spPr bwMode="auto">
          <a:xfrm>
            <a:off x="5957461" y="5579280"/>
            <a:ext cx="3010327" cy="808412"/>
          </a:xfrm>
          <a:prstGeom prst="rect">
            <a:avLst/>
          </a:prstGeom>
          <a:ln/>
        </p:spPr>
        <p:style>
          <a:lnRef idx="1">
            <a:schemeClr val="accent1"/>
          </a:lnRef>
          <a:fillRef idx="2">
            <a:schemeClr val="accent1"/>
          </a:fillRef>
          <a:effectRef idx="1">
            <a:schemeClr val="accent1"/>
          </a:effectRef>
          <a:fontRef idx="minor">
            <a:schemeClr val="dk1"/>
          </a:fontRef>
        </p:style>
        <p:txBody>
          <a:bodyPr wrap="square" lIns="69074" tIns="34537" rIns="69074" bIns="34537">
            <a:spAutoFit/>
          </a:bodyPr>
          <a:lstStyle/>
          <a:p>
            <a:pPr algn="ctr" eaLnBrk="0" hangingPunct="0"/>
            <a:r>
              <a:rPr lang="en-GB" altLang="x-none" sz="1200" dirty="0"/>
              <a:t>Increasing maturity</a:t>
            </a:r>
          </a:p>
          <a:p>
            <a:pPr algn="ctr" eaLnBrk="0" hangingPunct="0"/>
            <a:r>
              <a:rPr lang="en-GB" altLang="x-none" sz="1200" dirty="0"/>
              <a:t>of knowledge about the Stakeholders’ requirements, System Requirements</a:t>
            </a:r>
          </a:p>
          <a:p>
            <a:pPr algn="ctr" eaLnBrk="0" hangingPunct="0"/>
            <a:r>
              <a:rPr lang="en-GB" altLang="x-none" sz="1200" dirty="0"/>
              <a:t>and system/product information</a:t>
            </a:r>
            <a:endParaRPr lang="en-GB" altLang="x-none" sz="1050" dirty="0"/>
          </a:p>
        </p:txBody>
      </p:sp>
      <p:pic>
        <p:nvPicPr>
          <p:cNvPr id="23" name="Picture 22"/>
          <p:cNvPicPr>
            <a:picLocks noChangeAspect="1"/>
          </p:cNvPicPr>
          <p:nvPr/>
        </p:nvPicPr>
        <p:blipFill>
          <a:blip r:embed="rId5"/>
          <a:stretch>
            <a:fillRect/>
          </a:stretch>
        </p:blipFill>
        <p:spPr>
          <a:xfrm>
            <a:off x="1559169" y="2232607"/>
            <a:ext cx="1597176" cy="1048453"/>
          </a:xfrm>
          <a:prstGeom prst="rect">
            <a:avLst/>
          </a:prstGeom>
        </p:spPr>
      </p:pic>
      <p:sp>
        <p:nvSpPr>
          <p:cNvPr id="20" name="Oval 19">
            <a:extLst>
              <a:ext uri="{FF2B5EF4-FFF2-40B4-BE49-F238E27FC236}">
                <a16:creationId xmlns:a16="http://schemas.microsoft.com/office/drawing/2014/main" id="{25086D9E-6F89-6243-B341-DD3DCE53F0E5}"/>
              </a:ext>
            </a:extLst>
          </p:cNvPr>
          <p:cNvSpPr/>
          <p:nvPr/>
        </p:nvSpPr>
        <p:spPr>
          <a:xfrm>
            <a:off x="2825221" y="3120828"/>
            <a:ext cx="1052287" cy="633422"/>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900" dirty="0"/>
              <a:t>Solutions</a:t>
            </a:r>
          </a:p>
        </p:txBody>
      </p:sp>
      <p:sp>
        <p:nvSpPr>
          <p:cNvPr id="21" name="Oval 20">
            <a:extLst>
              <a:ext uri="{FF2B5EF4-FFF2-40B4-BE49-F238E27FC236}">
                <a16:creationId xmlns:a16="http://schemas.microsoft.com/office/drawing/2014/main" id="{1E57AE38-6E10-E441-AF9B-4B01F76FCB94}"/>
              </a:ext>
            </a:extLst>
          </p:cNvPr>
          <p:cNvSpPr/>
          <p:nvPr/>
        </p:nvSpPr>
        <p:spPr>
          <a:xfrm>
            <a:off x="2100791" y="4161042"/>
            <a:ext cx="1202079" cy="754161"/>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100" dirty="0"/>
              <a:t>Solutions</a:t>
            </a:r>
          </a:p>
        </p:txBody>
      </p:sp>
      <p:sp>
        <p:nvSpPr>
          <p:cNvPr id="24" name="Oval 23">
            <a:extLst>
              <a:ext uri="{FF2B5EF4-FFF2-40B4-BE49-F238E27FC236}">
                <a16:creationId xmlns:a16="http://schemas.microsoft.com/office/drawing/2014/main" id="{B966B9DF-2063-E845-8FD3-0E7336E18299}"/>
              </a:ext>
            </a:extLst>
          </p:cNvPr>
          <p:cNvSpPr/>
          <p:nvPr/>
        </p:nvSpPr>
        <p:spPr>
          <a:xfrm>
            <a:off x="3302869" y="3859257"/>
            <a:ext cx="971952" cy="636157"/>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900" dirty="0"/>
              <a:t>Functions</a:t>
            </a:r>
          </a:p>
        </p:txBody>
      </p:sp>
      <p:sp>
        <p:nvSpPr>
          <p:cNvPr id="25" name="Oval 24">
            <a:extLst>
              <a:ext uri="{FF2B5EF4-FFF2-40B4-BE49-F238E27FC236}">
                <a16:creationId xmlns:a16="http://schemas.microsoft.com/office/drawing/2014/main" id="{BDF7092A-F285-6E44-9B7E-1F1D39A30195}"/>
              </a:ext>
            </a:extLst>
          </p:cNvPr>
          <p:cNvSpPr/>
          <p:nvPr/>
        </p:nvSpPr>
        <p:spPr>
          <a:xfrm>
            <a:off x="4495114" y="4061522"/>
            <a:ext cx="1301250" cy="902055"/>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050" dirty="0"/>
              <a:t>Functions</a:t>
            </a:r>
          </a:p>
        </p:txBody>
      </p:sp>
    </p:spTree>
    <p:extLst>
      <p:ext uri="{BB962C8B-B14F-4D97-AF65-F5344CB8AC3E}">
        <p14:creationId xmlns:p14="http://schemas.microsoft.com/office/powerpoint/2010/main" val="41763212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4" grpId="0" animBg="1"/>
      <p:bldP spid="2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7D94F2F-9164-46C4-A674-523E9AC97897}"/>
              </a:ext>
            </a:extLst>
          </p:cNvPr>
          <p:cNvSpPr/>
          <p:nvPr/>
        </p:nvSpPr>
        <p:spPr>
          <a:xfrm>
            <a:off x="1524000" y="1582310"/>
            <a:ext cx="9329530" cy="246490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738338C-4343-BA4E-9C09-BC79A317C6A7}"/>
              </a:ext>
            </a:extLst>
          </p:cNvPr>
          <p:cNvSpPr>
            <a:spLocks noGrp="1"/>
          </p:cNvSpPr>
          <p:nvPr>
            <p:ph type="title"/>
          </p:nvPr>
        </p:nvSpPr>
        <p:spPr>
          <a:xfrm>
            <a:off x="120095" y="116158"/>
            <a:ext cx="6489700" cy="563247"/>
          </a:xfrm>
        </p:spPr>
        <p:txBody>
          <a:bodyPr/>
          <a:lstStyle/>
          <a:p>
            <a:r>
              <a:rPr lang="en-US" dirty="0"/>
              <a:t>Example</a:t>
            </a:r>
          </a:p>
        </p:txBody>
      </p:sp>
      <p:pic>
        <p:nvPicPr>
          <p:cNvPr id="5" name="Picture 4">
            <a:extLst>
              <a:ext uri="{FF2B5EF4-FFF2-40B4-BE49-F238E27FC236}">
                <a16:creationId xmlns:a16="http://schemas.microsoft.com/office/drawing/2014/main" id="{EADC2BD2-A56C-7041-A970-9F5CE1DDEDE5}"/>
              </a:ext>
            </a:extLst>
          </p:cNvPr>
          <p:cNvPicPr>
            <a:picLocks noChangeAspect="1"/>
          </p:cNvPicPr>
          <p:nvPr/>
        </p:nvPicPr>
        <p:blipFill rotWithShape="1">
          <a:blip r:embed="rId2">
            <a:extLst>
              <a:ext uri="{28A0092B-C50C-407E-A947-70E740481C1C}">
                <a14:useLocalDpi xmlns:a14="http://schemas.microsoft.com/office/drawing/2010/main" val="0"/>
              </a:ext>
            </a:extLst>
          </a:blip>
          <a:srcRect l="4464" t="27629" r="16092" b="38101"/>
          <a:stretch/>
        </p:blipFill>
        <p:spPr>
          <a:xfrm>
            <a:off x="1524000" y="1434725"/>
            <a:ext cx="9144000" cy="2789695"/>
          </a:xfrm>
          <a:prstGeom prst="rect">
            <a:avLst/>
          </a:prstGeom>
        </p:spPr>
      </p:pic>
      <p:sp>
        <p:nvSpPr>
          <p:cNvPr id="7" name="TextBox 6">
            <a:extLst>
              <a:ext uri="{FF2B5EF4-FFF2-40B4-BE49-F238E27FC236}">
                <a16:creationId xmlns:a16="http://schemas.microsoft.com/office/drawing/2014/main" id="{DDE8C619-9BD6-0F4D-82F4-B73819AA7CB8}"/>
              </a:ext>
            </a:extLst>
          </p:cNvPr>
          <p:cNvSpPr txBox="1"/>
          <p:nvPr/>
        </p:nvSpPr>
        <p:spPr>
          <a:xfrm>
            <a:off x="1056300" y="896374"/>
            <a:ext cx="3778093" cy="369332"/>
          </a:xfrm>
          <a:prstGeom prst="rect">
            <a:avLst/>
          </a:prstGeom>
          <a:noFill/>
        </p:spPr>
        <p:txBody>
          <a:bodyPr wrap="square" rtlCol="0">
            <a:spAutoFit/>
          </a:bodyPr>
          <a:lstStyle/>
          <a:p>
            <a:r>
              <a:rPr lang="en-US" sz="1800" dirty="0"/>
              <a:t>The Concept Design </a:t>
            </a:r>
          </a:p>
        </p:txBody>
      </p:sp>
      <p:sp>
        <p:nvSpPr>
          <p:cNvPr id="8" name="TextBox 7">
            <a:extLst>
              <a:ext uri="{FF2B5EF4-FFF2-40B4-BE49-F238E27FC236}">
                <a16:creationId xmlns:a16="http://schemas.microsoft.com/office/drawing/2014/main" id="{12F70705-D9CF-4C44-9E43-DDA5E2A0AA08}"/>
              </a:ext>
            </a:extLst>
          </p:cNvPr>
          <p:cNvSpPr txBox="1"/>
          <p:nvPr/>
        </p:nvSpPr>
        <p:spPr>
          <a:xfrm>
            <a:off x="1610942" y="4108185"/>
            <a:ext cx="8786829" cy="2585323"/>
          </a:xfrm>
          <a:prstGeom prst="rect">
            <a:avLst/>
          </a:prstGeom>
          <a:noFill/>
        </p:spPr>
        <p:txBody>
          <a:bodyPr wrap="square" rtlCol="0">
            <a:spAutoFit/>
          </a:bodyPr>
          <a:lstStyle/>
          <a:p>
            <a:r>
              <a:rPr lang="en-US" sz="1800" dirty="0"/>
              <a:t>Requires additional solution dependent and architectural functionality – for example:</a:t>
            </a:r>
          </a:p>
          <a:p>
            <a:pPr marL="285750" indent="-285750">
              <a:buFont typeface="Arial" panose="020B0604020202020204" pitchFamily="34" charset="0"/>
              <a:buChar char="•"/>
            </a:pPr>
            <a:r>
              <a:rPr lang="en-US" sz="1800" dirty="0"/>
              <a:t>REGULATE MOTIVE FORCE</a:t>
            </a:r>
          </a:p>
          <a:p>
            <a:pPr marL="285750" indent="-285750">
              <a:buFont typeface="Arial" panose="020B0604020202020204" pitchFamily="34" charset="0"/>
              <a:buChar char="•"/>
            </a:pPr>
            <a:r>
              <a:rPr lang="en-US" sz="1800" dirty="0"/>
              <a:t>SEAL SYSTEM (PRESSURE)</a:t>
            </a:r>
          </a:p>
          <a:p>
            <a:pPr marL="285750" indent="-285750">
              <a:buFont typeface="Arial" panose="020B0604020202020204" pitchFamily="34" charset="0"/>
              <a:buChar char="•"/>
            </a:pPr>
            <a:r>
              <a:rPr lang="en-US" sz="1800" dirty="0"/>
              <a:t>REMOVE HEAT (FROM SYSTEM)</a:t>
            </a:r>
          </a:p>
          <a:p>
            <a:pPr marL="285750" indent="-285750">
              <a:buFont typeface="Arial" panose="020B0604020202020204" pitchFamily="34" charset="0"/>
              <a:buChar char="•"/>
            </a:pPr>
            <a:endParaRPr lang="en-US" sz="1800" dirty="0"/>
          </a:p>
          <a:p>
            <a:pPr marL="285750" indent="-285750">
              <a:buFont typeface="Arial" panose="020B0604020202020204" pitchFamily="34" charset="0"/>
              <a:buChar char="•"/>
            </a:pPr>
            <a:endParaRPr lang="en-US" sz="1800" dirty="0"/>
          </a:p>
          <a:p>
            <a:pPr marL="285750" indent="-285750">
              <a:buFont typeface="Arial" panose="020B0604020202020204" pitchFamily="34" charset="0"/>
              <a:buChar char="•"/>
            </a:pPr>
            <a:r>
              <a:rPr lang="en-US" sz="1800" dirty="0"/>
              <a:t>ALIGN INITIATING SYSTEM</a:t>
            </a:r>
          </a:p>
          <a:p>
            <a:pPr marL="285750" indent="-285750">
              <a:buFont typeface="Arial" panose="020B0604020202020204" pitchFamily="34" charset="0"/>
              <a:buChar char="•"/>
            </a:pPr>
            <a:r>
              <a:rPr lang="en-US" sz="1800" dirty="0"/>
              <a:t>SUPPORT FINS</a:t>
            </a:r>
          </a:p>
        </p:txBody>
      </p:sp>
      <p:sp>
        <p:nvSpPr>
          <p:cNvPr id="9" name="Left Arrow 8">
            <a:extLst>
              <a:ext uri="{FF2B5EF4-FFF2-40B4-BE49-F238E27FC236}">
                <a16:creationId xmlns:a16="http://schemas.microsoft.com/office/drawing/2014/main" id="{32F2E02E-35CC-D340-8277-1632ED83A890}"/>
              </a:ext>
            </a:extLst>
          </p:cNvPr>
          <p:cNvSpPr/>
          <p:nvPr/>
        </p:nvSpPr>
        <p:spPr>
          <a:xfrm>
            <a:off x="5631052" y="4762771"/>
            <a:ext cx="1957487" cy="893794"/>
          </a:xfrm>
          <a:prstGeom prst="leftArrow">
            <a:avLst>
              <a:gd name="adj1" fmla="val 67340"/>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800" dirty="0"/>
              <a:t>Solution Dependent</a:t>
            </a:r>
          </a:p>
        </p:txBody>
      </p:sp>
      <p:sp>
        <p:nvSpPr>
          <p:cNvPr id="11" name="Left Arrow 10">
            <a:extLst>
              <a:ext uri="{FF2B5EF4-FFF2-40B4-BE49-F238E27FC236}">
                <a16:creationId xmlns:a16="http://schemas.microsoft.com/office/drawing/2014/main" id="{ED793DF9-52D5-5F4A-8EBD-08AFB826D2EA}"/>
              </a:ext>
            </a:extLst>
          </p:cNvPr>
          <p:cNvSpPr/>
          <p:nvPr/>
        </p:nvSpPr>
        <p:spPr>
          <a:xfrm>
            <a:off x="5652181" y="5853204"/>
            <a:ext cx="1936358" cy="893794"/>
          </a:xfrm>
          <a:prstGeom prst="leftArrow">
            <a:avLst>
              <a:gd name="adj1" fmla="val 67340"/>
              <a:gd name="adj2" fmla="val 5000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800" dirty="0"/>
              <a:t>Architectural</a:t>
            </a:r>
          </a:p>
        </p:txBody>
      </p:sp>
    </p:spTree>
    <p:extLst>
      <p:ext uri="{BB962C8B-B14F-4D97-AF65-F5344CB8AC3E}">
        <p14:creationId xmlns:p14="http://schemas.microsoft.com/office/powerpoint/2010/main" val="2935821805"/>
      </p:ext>
    </p:extLst>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DA8B9C4-3ABF-42E1-8450-5BE33807B71F}"/>
              </a:ext>
            </a:extLst>
          </p:cNvPr>
          <p:cNvSpPr/>
          <p:nvPr/>
        </p:nvSpPr>
        <p:spPr>
          <a:xfrm>
            <a:off x="1598212" y="811033"/>
            <a:ext cx="7458324" cy="594757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5022E78-4130-D447-BE4D-71E9A0947E1C}"/>
              </a:ext>
            </a:extLst>
          </p:cNvPr>
          <p:cNvSpPr>
            <a:spLocks noGrp="1"/>
          </p:cNvSpPr>
          <p:nvPr>
            <p:ph type="title"/>
          </p:nvPr>
        </p:nvSpPr>
        <p:spPr>
          <a:xfrm>
            <a:off x="170922" y="0"/>
            <a:ext cx="9831818" cy="415926"/>
          </a:xfrm>
        </p:spPr>
        <p:txBody>
          <a:bodyPr/>
          <a:lstStyle/>
          <a:p>
            <a:r>
              <a:rPr lang="en-US" sz="3600" dirty="0"/>
              <a:t>Generic Functionality QFD 1</a:t>
            </a:r>
          </a:p>
        </p:txBody>
      </p:sp>
      <p:pic>
        <p:nvPicPr>
          <p:cNvPr id="4" name="Picture 3">
            <a:extLst>
              <a:ext uri="{FF2B5EF4-FFF2-40B4-BE49-F238E27FC236}">
                <a16:creationId xmlns:a16="http://schemas.microsoft.com/office/drawing/2014/main" id="{C11DFF11-A9D2-D94C-99F3-78A8502ADFE7}"/>
              </a:ext>
            </a:extLst>
          </p:cNvPr>
          <p:cNvPicPr>
            <a:picLocks noChangeAspect="1"/>
          </p:cNvPicPr>
          <p:nvPr/>
        </p:nvPicPr>
        <p:blipFill>
          <a:blip r:embed="rId2"/>
          <a:stretch>
            <a:fillRect/>
          </a:stretch>
        </p:blipFill>
        <p:spPr>
          <a:xfrm>
            <a:off x="1634796" y="954475"/>
            <a:ext cx="7085804" cy="5599892"/>
          </a:xfrm>
          <a:prstGeom prst="rect">
            <a:avLst/>
          </a:prstGeom>
        </p:spPr>
      </p:pic>
      <p:sp>
        <p:nvSpPr>
          <p:cNvPr id="6" name="Rounded Rectangular Callout 4">
            <a:extLst>
              <a:ext uri="{FF2B5EF4-FFF2-40B4-BE49-F238E27FC236}">
                <a16:creationId xmlns:a16="http://schemas.microsoft.com/office/drawing/2014/main" id="{C80F4F57-EBC7-4EF9-90E6-C73F316CBF03}"/>
              </a:ext>
            </a:extLst>
          </p:cNvPr>
          <p:cNvSpPr/>
          <p:nvPr/>
        </p:nvSpPr>
        <p:spPr>
          <a:xfrm>
            <a:off x="9365742" y="1664146"/>
            <a:ext cx="1551399" cy="791110"/>
          </a:xfrm>
          <a:prstGeom prst="wedgeRoundRectCallout">
            <a:avLst>
              <a:gd name="adj1" fmla="val -89697"/>
              <a:gd name="adj2" fmla="val -5221"/>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800" dirty="0"/>
              <a:t>Generic Functions</a:t>
            </a:r>
          </a:p>
        </p:txBody>
      </p:sp>
    </p:spTree>
    <p:extLst>
      <p:ext uri="{BB962C8B-B14F-4D97-AF65-F5344CB8AC3E}">
        <p14:creationId xmlns:p14="http://schemas.microsoft.com/office/powerpoint/2010/main" val="539171486"/>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451C6D6-4802-4C27-8036-5765D7942B5E}"/>
              </a:ext>
            </a:extLst>
          </p:cNvPr>
          <p:cNvSpPr/>
          <p:nvPr/>
        </p:nvSpPr>
        <p:spPr>
          <a:xfrm>
            <a:off x="906449" y="1065475"/>
            <a:ext cx="8213697" cy="546254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5022E78-4130-D447-BE4D-71E9A0947E1C}"/>
              </a:ext>
            </a:extLst>
          </p:cNvPr>
          <p:cNvSpPr>
            <a:spLocks noGrp="1"/>
          </p:cNvSpPr>
          <p:nvPr>
            <p:ph type="title"/>
          </p:nvPr>
        </p:nvSpPr>
        <p:spPr>
          <a:xfrm>
            <a:off x="170922" y="0"/>
            <a:ext cx="9831818" cy="415926"/>
          </a:xfrm>
        </p:spPr>
        <p:txBody>
          <a:bodyPr/>
          <a:lstStyle/>
          <a:p>
            <a:r>
              <a:rPr lang="en-US" sz="3600" dirty="0"/>
              <a:t>Generic Functionality QFD 1 (Mower)</a:t>
            </a:r>
          </a:p>
        </p:txBody>
      </p:sp>
      <p:pic>
        <p:nvPicPr>
          <p:cNvPr id="7" name="Picture 6">
            <a:extLst>
              <a:ext uri="{FF2B5EF4-FFF2-40B4-BE49-F238E27FC236}">
                <a16:creationId xmlns:a16="http://schemas.microsoft.com/office/drawing/2014/main" id="{CAE69E5E-1856-4945-89A0-DB9F12153D27}"/>
              </a:ext>
            </a:extLst>
          </p:cNvPr>
          <p:cNvPicPr>
            <a:picLocks noChangeAspect="1"/>
          </p:cNvPicPr>
          <p:nvPr/>
        </p:nvPicPr>
        <p:blipFill>
          <a:blip r:embed="rId2"/>
          <a:stretch>
            <a:fillRect/>
          </a:stretch>
        </p:blipFill>
        <p:spPr>
          <a:xfrm>
            <a:off x="803082" y="1140252"/>
            <a:ext cx="8121236" cy="5201299"/>
          </a:xfrm>
          <a:prstGeom prst="rect">
            <a:avLst/>
          </a:prstGeom>
        </p:spPr>
      </p:pic>
      <p:sp>
        <p:nvSpPr>
          <p:cNvPr id="6" name="Rounded Rectangular Callout 4">
            <a:extLst>
              <a:ext uri="{FF2B5EF4-FFF2-40B4-BE49-F238E27FC236}">
                <a16:creationId xmlns:a16="http://schemas.microsoft.com/office/drawing/2014/main" id="{22031E53-55CD-4EDF-91FF-80F78A2EDC1D}"/>
              </a:ext>
            </a:extLst>
          </p:cNvPr>
          <p:cNvSpPr/>
          <p:nvPr/>
        </p:nvSpPr>
        <p:spPr>
          <a:xfrm>
            <a:off x="9752053" y="1441509"/>
            <a:ext cx="1636865" cy="791110"/>
          </a:xfrm>
          <a:prstGeom prst="wedgeRoundRectCallout">
            <a:avLst>
              <a:gd name="adj1" fmla="val -161237"/>
              <a:gd name="adj2" fmla="val -48439"/>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800" dirty="0"/>
              <a:t>Generic Functions</a:t>
            </a:r>
          </a:p>
        </p:txBody>
      </p:sp>
    </p:spTree>
    <p:extLst>
      <p:ext uri="{BB962C8B-B14F-4D97-AF65-F5344CB8AC3E}">
        <p14:creationId xmlns:p14="http://schemas.microsoft.com/office/powerpoint/2010/main" val="1547473346"/>
      </p:ext>
    </p:extLst>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8FE3-C3AD-B04A-984E-B3C9323A7E0C}"/>
              </a:ext>
            </a:extLst>
          </p:cNvPr>
          <p:cNvSpPr>
            <a:spLocks noGrp="1"/>
          </p:cNvSpPr>
          <p:nvPr>
            <p:ph type="title"/>
          </p:nvPr>
        </p:nvSpPr>
        <p:spPr>
          <a:xfrm>
            <a:off x="83458" y="144875"/>
            <a:ext cx="11279343" cy="493417"/>
          </a:xfrm>
        </p:spPr>
        <p:txBody>
          <a:bodyPr/>
          <a:lstStyle/>
          <a:p>
            <a:r>
              <a:rPr lang="en-US" sz="2400" dirty="0"/>
              <a:t>Generic + Solution Dependent and Architectural Functionality QFD 1</a:t>
            </a:r>
          </a:p>
        </p:txBody>
      </p:sp>
      <p:sp>
        <p:nvSpPr>
          <p:cNvPr id="6" name="Rectangle 5">
            <a:extLst>
              <a:ext uri="{FF2B5EF4-FFF2-40B4-BE49-F238E27FC236}">
                <a16:creationId xmlns:a16="http://schemas.microsoft.com/office/drawing/2014/main" id="{0AEBA93C-1740-4C6F-82C9-AAC673F66655}"/>
              </a:ext>
            </a:extLst>
          </p:cNvPr>
          <p:cNvSpPr/>
          <p:nvPr/>
        </p:nvSpPr>
        <p:spPr>
          <a:xfrm>
            <a:off x="1102058" y="2468522"/>
            <a:ext cx="9171027" cy="401974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D7EE1A41-24D8-B74B-90E8-5F69484F7009}"/>
              </a:ext>
            </a:extLst>
          </p:cNvPr>
          <p:cNvPicPr>
            <a:picLocks noChangeAspect="1"/>
          </p:cNvPicPr>
          <p:nvPr/>
        </p:nvPicPr>
        <p:blipFill rotWithShape="1">
          <a:blip r:embed="rId2"/>
          <a:srcRect l="2137"/>
          <a:stretch/>
        </p:blipFill>
        <p:spPr>
          <a:xfrm>
            <a:off x="1102058" y="2468522"/>
            <a:ext cx="8948569" cy="3847037"/>
          </a:xfrm>
          <a:prstGeom prst="rect">
            <a:avLst/>
          </a:prstGeom>
        </p:spPr>
      </p:pic>
      <p:sp>
        <p:nvSpPr>
          <p:cNvPr id="5" name="Rounded Rectangular Callout 4">
            <a:extLst>
              <a:ext uri="{FF2B5EF4-FFF2-40B4-BE49-F238E27FC236}">
                <a16:creationId xmlns:a16="http://schemas.microsoft.com/office/drawing/2014/main" id="{D7F9DCAB-B51C-9048-8727-C1369F6296E6}"/>
              </a:ext>
            </a:extLst>
          </p:cNvPr>
          <p:cNvSpPr/>
          <p:nvPr/>
        </p:nvSpPr>
        <p:spPr>
          <a:xfrm>
            <a:off x="9181106" y="1323534"/>
            <a:ext cx="2897312" cy="791110"/>
          </a:xfrm>
          <a:prstGeom prst="wedgeRoundRectCallout">
            <a:avLst>
              <a:gd name="adj1" fmla="val -45244"/>
              <a:gd name="adj2" fmla="val 134170"/>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800" dirty="0"/>
              <a:t>Generic Functions + Solution Dependent + Architectural Functions</a:t>
            </a:r>
          </a:p>
        </p:txBody>
      </p:sp>
    </p:spTree>
    <p:extLst>
      <p:ext uri="{BB962C8B-B14F-4D97-AF65-F5344CB8AC3E}">
        <p14:creationId xmlns:p14="http://schemas.microsoft.com/office/powerpoint/2010/main" val="1750452631"/>
      </p:ext>
    </p:extLst>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8FE3-C3AD-B04A-984E-B3C9323A7E0C}"/>
              </a:ext>
            </a:extLst>
          </p:cNvPr>
          <p:cNvSpPr>
            <a:spLocks noGrp="1"/>
          </p:cNvSpPr>
          <p:nvPr>
            <p:ph type="title"/>
          </p:nvPr>
        </p:nvSpPr>
        <p:spPr>
          <a:xfrm>
            <a:off x="83458" y="144875"/>
            <a:ext cx="11279343" cy="493417"/>
          </a:xfrm>
        </p:spPr>
        <p:txBody>
          <a:bodyPr/>
          <a:lstStyle/>
          <a:p>
            <a:r>
              <a:rPr lang="en-US" sz="2400" dirty="0"/>
              <a:t>Generic + Solution Dependent and Architectural Functionality QFD 1</a:t>
            </a:r>
          </a:p>
        </p:txBody>
      </p:sp>
      <p:sp>
        <p:nvSpPr>
          <p:cNvPr id="6" name="Rectangle 5">
            <a:extLst>
              <a:ext uri="{FF2B5EF4-FFF2-40B4-BE49-F238E27FC236}">
                <a16:creationId xmlns:a16="http://schemas.microsoft.com/office/drawing/2014/main" id="{0AEBA93C-1740-4C6F-82C9-AAC673F66655}"/>
              </a:ext>
            </a:extLst>
          </p:cNvPr>
          <p:cNvSpPr/>
          <p:nvPr/>
        </p:nvSpPr>
        <p:spPr>
          <a:xfrm>
            <a:off x="461176" y="2114644"/>
            <a:ext cx="9811909" cy="437362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ular Callout 4">
            <a:extLst>
              <a:ext uri="{FF2B5EF4-FFF2-40B4-BE49-F238E27FC236}">
                <a16:creationId xmlns:a16="http://schemas.microsoft.com/office/drawing/2014/main" id="{D7F9DCAB-B51C-9048-8727-C1369F6296E6}"/>
              </a:ext>
            </a:extLst>
          </p:cNvPr>
          <p:cNvSpPr/>
          <p:nvPr/>
        </p:nvSpPr>
        <p:spPr>
          <a:xfrm>
            <a:off x="7105816" y="980913"/>
            <a:ext cx="2897312" cy="791110"/>
          </a:xfrm>
          <a:prstGeom prst="wedgeRoundRectCallout">
            <a:avLst>
              <a:gd name="adj1" fmla="val -45244"/>
              <a:gd name="adj2" fmla="val 134170"/>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800" dirty="0"/>
              <a:t>Generic Functions + Solution Dependent + Architectural Functions</a:t>
            </a:r>
          </a:p>
        </p:txBody>
      </p:sp>
      <p:graphicFrame>
        <p:nvGraphicFramePr>
          <p:cNvPr id="7" name="Object 6">
            <a:extLst>
              <a:ext uri="{FF2B5EF4-FFF2-40B4-BE49-F238E27FC236}">
                <a16:creationId xmlns:a16="http://schemas.microsoft.com/office/drawing/2014/main" id="{BC836A81-A643-409C-B7C0-CEBF7AACDFD8}"/>
              </a:ext>
            </a:extLst>
          </p:cNvPr>
          <p:cNvGraphicFramePr>
            <a:graphicFrameLocks noChangeAspect="1"/>
          </p:cNvGraphicFramePr>
          <p:nvPr>
            <p:extLst>
              <p:ext uri="{D42A27DB-BD31-4B8C-83A1-F6EECF244321}">
                <p14:modId xmlns:p14="http://schemas.microsoft.com/office/powerpoint/2010/main" val="661219827"/>
              </p:ext>
            </p:extLst>
          </p:nvPr>
        </p:nvGraphicFramePr>
        <p:xfrm>
          <a:off x="561007" y="2552369"/>
          <a:ext cx="9358973" cy="3705308"/>
        </p:xfrm>
        <a:graphic>
          <a:graphicData uri="http://schemas.openxmlformats.org/presentationml/2006/ole">
            <mc:AlternateContent xmlns:mc="http://schemas.openxmlformats.org/markup-compatibility/2006">
              <mc:Choice xmlns:v="urn:schemas-microsoft-com:vml" Requires="v">
                <p:oleObj spid="_x0000_s3078" name="Worksheet" r:id="rId3" imgW="20123020" imgH="7258258" progId="Excel.Sheet.12">
                  <p:embed/>
                </p:oleObj>
              </mc:Choice>
              <mc:Fallback>
                <p:oleObj name="Worksheet" r:id="rId3" imgW="20123020" imgH="7258258" progId="Excel.Sheet.12">
                  <p:embed/>
                  <p:pic>
                    <p:nvPicPr>
                      <p:cNvPr id="0" name=""/>
                      <p:cNvPicPr/>
                      <p:nvPr/>
                    </p:nvPicPr>
                    <p:blipFill>
                      <a:blip r:embed="rId4"/>
                      <a:stretch>
                        <a:fillRect/>
                      </a:stretch>
                    </p:blipFill>
                    <p:spPr>
                      <a:xfrm>
                        <a:off x="561007" y="2552369"/>
                        <a:ext cx="9358973" cy="3705308"/>
                      </a:xfrm>
                      <a:prstGeom prst="rect">
                        <a:avLst/>
                      </a:prstGeom>
                    </p:spPr>
                  </p:pic>
                </p:oleObj>
              </mc:Fallback>
            </mc:AlternateContent>
          </a:graphicData>
        </a:graphic>
      </p:graphicFrame>
    </p:spTree>
    <p:extLst>
      <p:ext uri="{BB962C8B-B14F-4D97-AF65-F5344CB8AC3E}">
        <p14:creationId xmlns:p14="http://schemas.microsoft.com/office/powerpoint/2010/main" val="3709560476"/>
      </p:ext>
    </p:extLst>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257B5730-7F3C-7143-81D6-91FE2C1D39C9}"/>
              </a:ext>
            </a:extLst>
          </p:cNvPr>
          <p:cNvSpPr>
            <a:spLocks noGrp="1"/>
          </p:cNvSpPr>
          <p:nvPr>
            <p:ph type="body" sz="quarter" idx="13"/>
          </p:nvPr>
        </p:nvSpPr>
        <p:spPr>
          <a:xfrm>
            <a:off x="99580" y="1259023"/>
            <a:ext cx="10254879" cy="1040285"/>
          </a:xfrm>
        </p:spPr>
        <p:txBody>
          <a:bodyPr>
            <a:normAutofit fontScale="92500" lnSpcReduction="20000"/>
          </a:bodyPr>
          <a:lstStyle/>
          <a:p>
            <a:r>
              <a:rPr lang="en-US" sz="1600" dirty="0"/>
              <a:t>Solution Dependent functionality can also be important especially if it contributes to important generic functionality</a:t>
            </a:r>
          </a:p>
          <a:p>
            <a:r>
              <a:rPr lang="en-US" sz="1600" dirty="0"/>
              <a:t>It is important, however, to review the calculated importance's to understand why certain functions are important and what impact they will have on the User/Stakeholder.  </a:t>
            </a:r>
          </a:p>
        </p:txBody>
      </p:sp>
      <p:sp>
        <p:nvSpPr>
          <p:cNvPr id="6" name="Title 5">
            <a:extLst>
              <a:ext uri="{FF2B5EF4-FFF2-40B4-BE49-F238E27FC236}">
                <a16:creationId xmlns:a16="http://schemas.microsoft.com/office/drawing/2014/main" id="{530BDBC9-6540-1041-B14F-A6FCB5FAEA2D}"/>
              </a:ext>
            </a:extLst>
          </p:cNvPr>
          <p:cNvSpPr>
            <a:spLocks noGrp="1"/>
          </p:cNvSpPr>
          <p:nvPr>
            <p:ph type="title"/>
          </p:nvPr>
        </p:nvSpPr>
        <p:spPr>
          <a:xfrm>
            <a:off x="99580" y="96337"/>
            <a:ext cx="8591196" cy="584775"/>
          </a:xfrm>
        </p:spPr>
        <p:txBody>
          <a:bodyPr/>
          <a:lstStyle/>
          <a:p>
            <a:r>
              <a:rPr lang="en-US" sz="3200" dirty="0"/>
              <a:t>Update Functional Importance</a:t>
            </a:r>
          </a:p>
        </p:txBody>
      </p:sp>
      <p:pic>
        <p:nvPicPr>
          <p:cNvPr id="8" name="Picture 7">
            <a:extLst>
              <a:ext uri="{FF2B5EF4-FFF2-40B4-BE49-F238E27FC236}">
                <a16:creationId xmlns:a16="http://schemas.microsoft.com/office/drawing/2014/main" id="{B68A4501-36E7-0148-AF8A-2DC258EA86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2954" y="2692692"/>
            <a:ext cx="4407877" cy="2795343"/>
          </a:xfrm>
          <a:prstGeom prst="rect">
            <a:avLst/>
          </a:prstGeom>
        </p:spPr>
      </p:pic>
      <p:pic>
        <p:nvPicPr>
          <p:cNvPr id="10" name="Picture 9">
            <a:extLst>
              <a:ext uri="{FF2B5EF4-FFF2-40B4-BE49-F238E27FC236}">
                <a16:creationId xmlns:a16="http://schemas.microsoft.com/office/drawing/2014/main" id="{DD57E051-F2A4-9449-BE45-4708CF5952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1498" y="2764977"/>
            <a:ext cx="4119873" cy="2650771"/>
          </a:xfrm>
          <a:prstGeom prst="rect">
            <a:avLst/>
          </a:prstGeom>
        </p:spPr>
      </p:pic>
      <p:sp>
        <p:nvSpPr>
          <p:cNvPr id="12" name="TextBox 11">
            <a:extLst>
              <a:ext uri="{FF2B5EF4-FFF2-40B4-BE49-F238E27FC236}">
                <a16:creationId xmlns:a16="http://schemas.microsoft.com/office/drawing/2014/main" id="{C4062AF0-97E2-904E-9A8C-98AFD5441920}"/>
              </a:ext>
            </a:extLst>
          </p:cNvPr>
          <p:cNvSpPr txBox="1"/>
          <p:nvPr/>
        </p:nvSpPr>
        <p:spPr>
          <a:xfrm>
            <a:off x="1791498" y="5914481"/>
            <a:ext cx="3053560" cy="738664"/>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Functionality </a:t>
            </a:r>
          </a:p>
        </p:txBody>
      </p:sp>
      <p:sp>
        <p:nvSpPr>
          <p:cNvPr id="14" name="TextBox 13">
            <a:extLst>
              <a:ext uri="{FF2B5EF4-FFF2-40B4-BE49-F238E27FC236}">
                <a16:creationId xmlns:a16="http://schemas.microsoft.com/office/drawing/2014/main" id="{55AD9880-B9E5-7345-868D-CAD230AE9BF6}"/>
              </a:ext>
            </a:extLst>
          </p:cNvPr>
          <p:cNvSpPr txBox="1"/>
          <p:nvPr/>
        </p:nvSpPr>
        <p:spPr>
          <a:xfrm>
            <a:off x="7163996" y="5881419"/>
            <a:ext cx="3053560" cy="954107"/>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Solution dependent and Architectural Functionality </a:t>
            </a:r>
          </a:p>
        </p:txBody>
      </p:sp>
    </p:spTree>
    <p:extLst>
      <p:ext uri="{BB962C8B-B14F-4D97-AF65-F5344CB8AC3E}">
        <p14:creationId xmlns:p14="http://schemas.microsoft.com/office/powerpoint/2010/main" val="11228198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257B5730-7F3C-7143-81D6-91FE2C1D39C9}"/>
              </a:ext>
            </a:extLst>
          </p:cNvPr>
          <p:cNvSpPr>
            <a:spLocks noGrp="1"/>
          </p:cNvSpPr>
          <p:nvPr>
            <p:ph type="body" sz="quarter" idx="13"/>
          </p:nvPr>
        </p:nvSpPr>
        <p:spPr>
          <a:xfrm>
            <a:off x="99580" y="1259023"/>
            <a:ext cx="10254879" cy="1040285"/>
          </a:xfrm>
        </p:spPr>
        <p:txBody>
          <a:bodyPr>
            <a:normAutofit fontScale="92500" lnSpcReduction="20000"/>
          </a:bodyPr>
          <a:lstStyle/>
          <a:p>
            <a:r>
              <a:rPr lang="en-US" sz="1600" dirty="0"/>
              <a:t>Solution Dependent functionality can also be important especially if it contributes to important generic functionality</a:t>
            </a:r>
          </a:p>
          <a:p>
            <a:r>
              <a:rPr lang="en-US" sz="1600" dirty="0"/>
              <a:t>It is important, however, to review the calculated importance's to understand why certain functions are important and what impact they will have on the User/Stakeholder.  </a:t>
            </a:r>
          </a:p>
        </p:txBody>
      </p:sp>
      <p:sp>
        <p:nvSpPr>
          <p:cNvPr id="6" name="Title 5">
            <a:extLst>
              <a:ext uri="{FF2B5EF4-FFF2-40B4-BE49-F238E27FC236}">
                <a16:creationId xmlns:a16="http://schemas.microsoft.com/office/drawing/2014/main" id="{530BDBC9-6540-1041-B14F-A6FCB5FAEA2D}"/>
              </a:ext>
            </a:extLst>
          </p:cNvPr>
          <p:cNvSpPr>
            <a:spLocks noGrp="1"/>
          </p:cNvSpPr>
          <p:nvPr>
            <p:ph type="title"/>
          </p:nvPr>
        </p:nvSpPr>
        <p:spPr>
          <a:xfrm>
            <a:off x="99580" y="96337"/>
            <a:ext cx="8591196" cy="584775"/>
          </a:xfrm>
        </p:spPr>
        <p:txBody>
          <a:bodyPr/>
          <a:lstStyle/>
          <a:p>
            <a:r>
              <a:rPr lang="en-US" sz="3200" dirty="0"/>
              <a:t>Update Functional Importance</a:t>
            </a:r>
          </a:p>
        </p:txBody>
      </p:sp>
      <p:sp>
        <p:nvSpPr>
          <p:cNvPr id="12" name="TextBox 11">
            <a:extLst>
              <a:ext uri="{FF2B5EF4-FFF2-40B4-BE49-F238E27FC236}">
                <a16:creationId xmlns:a16="http://schemas.microsoft.com/office/drawing/2014/main" id="{C4062AF0-97E2-904E-9A8C-98AFD5441920}"/>
              </a:ext>
            </a:extLst>
          </p:cNvPr>
          <p:cNvSpPr txBox="1"/>
          <p:nvPr/>
        </p:nvSpPr>
        <p:spPr>
          <a:xfrm>
            <a:off x="1791498" y="5914481"/>
            <a:ext cx="3053560" cy="738664"/>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Functionality </a:t>
            </a:r>
          </a:p>
        </p:txBody>
      </p:sp>
      <p:sp>
        <p:nvSpPr>
          <p:cNvPr id="14" name="TextBox 13">
            <a:extLst>
              <a:ext uri="{FF2B5EF4-FFF2-40B4-BE49-F238E27FC236}">
                <a16:creationId xmlns:a16="http://schemas.microsoft.com/office/drawing/2014/main" id="{55AD9880-B9E5-7345-868D-CAD230AE9BF6}"/>
              </a:ext>
            </a:extLst>
          </p:cNvPr>
          <p:cNvSpPr txBox="1"/>
          <p:nvPr/>
        </p:nvSpPr>
        <p:spPr>
          <a:xfrm>
            <a:off x="7163996" y="5881419"/>
            <a:ext cx="3053560" cy="954107"/>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Solution dependent and Architectural Functionality </a:t>
            </a:r>
          </a:p>
        </p:txBody>
      </p:sp>
      <p:graphicFrame>
        <p:nvGraphicFramePr>
          <p:cNvPr id="9" name="Chart 8">
            <a:extLst>
              <a:ext uri="{FF2B5EF4-FFF2-40B4-BE49-F238E27FC236}">
                <a16:creationId xmlns:a16="http://schemas.microsoft.com/office/drawing/2014/main" id="{00000000-0008-0000-0500-000002000000}"/>
              </a:ext>
            </a:extLst>
          </p:cNvPr>
          <p:cNvGraphicFramePr>
            <a:graphicFrameLocks noGrp="1"/>
          </p:cNvGraphicFramePr>
          <p:nvPr>
            <p:extLst>
              <p:ext uri="{D42A27DB-BD31-4B8C-83A1-F6EECF244321}">
                <p14:modId xmlns:p14="http://schemas.microsoft.com/office/powerpoint/2010/main" val="1223986136"/>
              </p:ext>
            </p:extLst>
          </p:nvPr>
        </p:nvGraphicFramePr>
        <p:xfrm>
          <a:off x="461176" y="2377440"/>
          <a:ext cx="5448519" cy="3334165"/>
        </p:xfrm>
        <a:graphic>
          <a:graphicData uri="http://schemas.openxmlformats.org/drawingml/2006/chart">
            <c:chart xmlns:c="http://schemas.openxmlformats.org/drawingml/2006/chart" xmlns:r="http://schemas.openxmlformats.org/officeDocument/2006/relationships" r:id="rId2"/>
          </a:graphicData>
        </a:graphic>
      </p:graphicFrame>
      <p:pic>
        <p:nvPicPr>
          <p:cNvPr id="2" name="Picture 1">
            <a:extLst>
              <a:ext uri="{FF2B5EF4-FFF2-40B4-BE49-F238E27FC236}">
                <a16:creationId xmlns:a16="http://schemas.microsoft.com/office/drawing/2014/main" id="{7D3A8E0F-D631-43A1-A39E-596E7CE30649}"/>
              </a:ext>
            </a:extLst>
          </p:cNvPr>
          <p:cNvPicPr>
            <a:picLocks noChangeAspect="1"/>
          </p:cNvPicPr>
          <p:nvPr/>
        </p:nvPicPr>
        <p:blipFill>
          <a:blip r:embed="rId3"/>
          <a:stretch>
            <a:fillRect/>
          </a:stretch>
        </p:blipFill>
        <p:spPr>
          <a:xfrm>
            <a:off x="6282307" y="2377439"/>
            <a:ext cx="4555891" cy="3334166"/>
          </a:xfrm>
          <a:prstGeom prst="rect">
            <a:avLst/>
          </a:prstGeom>
        </p:spPr>
      </p:pic>
    </p:spTree>
    <p:extLst>
      <p:ext uri="{BB962C8B-B14F-4D97-AF65-F5344CB8AC3E}">
        <p14:creationId xmlns:p14="http://schemas.microsoft.com/office/powerpoint/2010/main" val="38079751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7" name="Picture 12">
            <a:extLst>
              <a:ext uri="{FF2B5EF4-FFF2-40B4-BE49-F238E27FC236}">
                <a16:creationId xmlns:a16="http://schemas.microsoft.com/office/drawing/2014/main" id="{412E3267-7ABE-412B-8580-47EC0D1F61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8" name="Picture 14">
            <a:extLst>
              <a:ext uri="{FF2B5EF4-FFF2-40B4-BE49-F238E27FC236}">
                <a16:creationId xmlns:a16="http://schemas.microsoft.com/office/drawing/2014/main" id="{20B62C5A-2250-4380-AB23-DB87446CCED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9" name="Oval 16">
            <a:extLst>
              <a:ext uri="{FF2B5EF4-FFF2-40B4-BE49-F238E27FC236}">
                <a16:creationId xmlns:a16="http://schemas.microsoft.com/office/drawing/2014/main" id="{D42CF425-7213-4F89-B0FF-4C2BDDD9C6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0" name="Picture 18">
            <a:extLst>
              <a:ext uri="{FF2B5EF4-FFF2-40B4-BE49-F238E27FC236}">
                <a16:creationId xmlns:a16="http://schemas.microsoft.com/office/drawing/2014/main" id="{D35DA97D-88F8-4249-B650-4FC9FD50A3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1" name="Picture 20">
            <a:extLst>
              <a:ext uri="{FF2B5EF4-FFF2-40B4-BE49-F238E27FC236}">
                <a16:creationId xmlns:a16="http://schemas.microsoft.com/office/drawing/2014/main" id="{43F38673-6E30-4BAE-AC67-0B283EBF42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2" name="Rectangle 22">
            <a:extLst>
              <a:ext uri="{FF2B5EF4-FFF2-40B4-BE49-F238E27FC236}">
                <a16:creationId xmlns:a16="http://schemas.microsoft.com/office/drawing/2014/main" id="{202A25CB-1ED1-4C87-AB49-8D3BC684D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7F109ED-9E4C-4FAB-ACFB-2E0F3CE6B90D}"/>
              </a:ext>
            </a:extLst>
          </p:cNvPr>
          <p:cNvSpPr>
            <a:spLocks noGrp="1"/>
          </p:cNvSpPr>
          <p:nvPr>
            <p:ph type="title"/>
          </p:nvPr>
        </p:nvSpPr>
        <p:spPr>
          <a:xfrm>
            <a:off x="174156" y="44900"/>
            <a:ext cx="9164206" cy="831400"/>
          </a:xfrm>
        </p:spPr>
        <p:txBody>
          <a:bodyPr vert="horz" lIns="91440" tIns="45720" rIns="91440" bIns="45720" rtlCol="0" anchor="t">
            <a:normAutofit/>
          </a:bodyPr>
          <a:lstStyle/>
          <a:p>
            <a:r>
              <a:rPr lang="en-US" sz="3700" dirty="0"/>
              <a:t>Functional </a:t>
            </a:r>
            <a:r>
              <a:rPr lang="en-US" sz="3700" dirty="0" err="1"/>
              <a:t>Importances</a:t>
            </a:r>
            <a:r>
              <a:rPr lang="en-US" sz="3700" dirty="0"/>
              <a:t> :- Comparison</a:t>
            </a:r>
          </a:p>
        </p:txBody>
      </p:sp>
      <p:pic>
        <p:nvPicPr>
          <p:cNvPr id="5" name="Picture 4" descr="Chart, surface chart&#10;&#10;Description automatically generated">
            <a:extLst>
              <a:ext uri="{FF2B5EF4-FFF2-40B4-BE49-F238E27FC236}">
                <a16:creationId xmlns:a16="http://schemas.microsoft.com/office/drawing/2014/main" id="{5BE708D0-D9CD-4281-8BF2-B455230FFAAF}"/>
              </a:ext>
            </a:extLst>
          </p:cNvPr>
          <p:cNvPicPr>
            <a:picLocks noChangeAspect="1"/>
          </p:cNvPicPr>
          <p:nvPr/>
        </p:nvPicPr>
        <p:blipFill>
          <a:blip r:embed="rId7"/>
          <a:stretch>
            <a:fillRect/>
          </a:stretch>
        </p:blipFill>
        <p:spPr>
          <a:xfrm>
            <a:off x="330242" y="1736288"/>
            <a:ext cx="5649512" cy="4081771"/>
          </a:xfrm>
          <a:prstGeom prst="rect">
            <a:avLst/>
          </a:prstGeom>
          <a:effectLst>
            <a:outerShdw blurRad="50800" dist="38100" dir="5400000" algn="t" rotWithShape="0">
              <a:prstClr val="black">
                <a:alpha val="43000"/>
              </a:prstClr>
            </a:outerShdw>
          </a:effectLst>
        </p:spPr>
      </p:pic>
      <p:pic>
        <p:nvPicPr>
          <p:cNvPr id="6" name="Picture 5" descr="Chart, surface chart&#10;&#10;Description automatically generated">
            <a:extLst>
              <a:ext uri="{FF2B5EF4-FFF2-40B4-BE49-F238E27FC236}">
                <a16:creationId xmlns:a16="http://schemas.microsoft.com/office/drawing/2014/main" id="{C29F6D17-D79A-4AD2-8123-9F5B046BECB6}"/>
              </a:ext>
            </a:extLst>
          </p:cNvPr>
          <p:cNvPicPr>
            <a:picLocks noChangeAspect="1"/>
          </p:cNvPicPr>
          <p:nvPr/>
        </p:nvPicPr>
        <p:blipFill>
          <a:blip r:embed="rId8"/>
          <a:stretch>
            <a:fillRect/>
          </a:stretch>
        </p:blipFill>
        <p:spPr>
          <a:xfrm>
            <a:off x="6309996" y="1773456"/>
            <a:ext cx="5649512" cy="4081771"/>
          </a:xfrm>
          <a:prstGeom prst="rect">
            <a:avLst/>
          </a:prstGeom>
          <a:effectLst>
            <a:outerShdw blurRad="50800" dist="38100" dir="5400000" algn="t" rotWithShape="0">
              <a:prstClr val="black">
                <a:alpha val="43000"/>
              </a:prstClr>
            </a:outerShdw>
          </a:effectLst>
        </p:spPr>
      </p:pic>
      <p:sp>
        <p:nvSpPr>
          <p:cNvPr id="22" name="Rectangle 21">
            <a:extLst>
              <a:ext uri="{FF2B5EF4-FFF2-40B4-BE49-F238E27FC236}">
                <a16:creationId xmlns:a16="http://schemas.microsoft.com/office/drawing/2014/main" id="{E53E8E98-048A-4662-9759-9E3A554EE541}"/>
              </a:ext>
            </a:extLst>
          </p:cNvPr>
          <p:cNvSpPr/>
          <p:nvPr/>
        </p:nvSpPr>
        <p:spPr>
          <a:xfrm>
            <a:off x="9915277" y="6095999"/>
            <a:ext cx="2149818" cy="6387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9" action="ppaction://hlinkfile"/>
              </a:rPr>
              <a:t>Link to Spreadsheet</a:t>
            </a:r>
            <a:endParaRPr lang="en-GB" dirty="0"/>
          </a:p>
        </p:txBody>
      </p:sp>
    </p:spTree>
    <p:extLst>
      <p:ext uri="{BB962C8B-B14F-4D97-AF65-F5344CB8AC3E}">
        <p14:creationId xmlns:p14="http://schemas.microsoft.com/office/powerpoint/2010/main" val="91619652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6"/>
          </p:nvPr>
        </p:nvSpPr>
        <p:spPr>
          <a:xfrm>
            <a:off x="739472" y="1077460"/>
            <a:ext cx="5112024" cy="2813078"/>
          </a:xfrm>
        </p:spPr>
        <p:txBody>
          <a:bodyPr>
            <a:normAutofit/>
          </a:bodyPr>
          <a:lstStyle/>
          <a:p>
            <a:r>
              <a:rPr lang="en-US" sz="1600" dirty="0"/>
              <a:t>We have just selected our basic system concept(s)</a:t>
            </a:r>
          </a:p>
          <a:p>
            <a:r>
              <a:rPr lang="en-US" sz="1600" dirty="0"/>
              <a:t>We are about to do some detailed engineering and  analysis to “work-up” the design in more detail so we can specify the sub-systems</a:t>
            </a:r>
          </a:p>
        </p:txBody>
      </p:sp>
      <p:sp>
        <p:nvSpPr>
          <p:cNvPr id="2" name="Title 1"/>
          <p:cNvSpPr>
            <a:spLocks noGrp="1"/>
          </p:cNvSpPr>
          <p:nvPr>
            <p:ph type="title"/>
          </p:nvPr>
        </p:nvSpPr>
        <p:spPr>
          <a:xfrm>
            <a:off x="200439" y="295729"/>
            <a:ext cx="10990300" cy="424732"/>
          </a:xfrm>
        </p:spPr>
        <p:txBody>
          <a:bodyPr/>
          <a:lstStyle/>
          <a:p>
            <a:r>
              <a:rPr lang="en-US" dirty="0"/>
              <a:t>What Now</a:t>
            </a:r>
          </a:p>
        </p:txBody>
      </p:sp>
      <p:sp>
        <p:nvSpPr>
          <p:cNvPr id="6" name="TextBox 5"/>
          <p:cNvSpPr txBox="1"/>
          <p:nvPr/>
        </p:nvSpPr>
        <p:spPr>
          <a:xfrm>
            <a:off x="7509499" y="1560669"/>
            <a:ext cx="3864119" cy="92333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1800" dirty="0"/>
              <a:t>This will involve determine sizes, selecting materials, performing stress analysis, etc.</a:t>
            </a:r>
          </a:p>
        </p:txBody>
      </p:sp>
      <p:sp>
        <p:nvSpPr>
          <p:cNvPr id="7" name="Right Arrow 6"/>
          <p:cNvSpPr/>
          <p:nvPr/>
        </p:nvSpPr>
        <p:spPr>
          <a:xfrm>
            <a:off x="6025175" y="1632984"/>
            <a:ext cx="989201" cy="659393"/>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1800" dirty="0"/>
          </a:p>
        </p:txBody>
      </p:sp>
      <p:sp>
        <p:nvSpPr>
          <p:cNvPr id="8" name="TextBox 7"/>
          <p:cNvSpPr txBox="1"/>
          <p:nvPr/>
        </p:nvSpPr>
        <p:spPr>
          <a:xfrm>
            <a:off x="949673" y="3945916"/>
            <a:ext cx="10434761" cy="156966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3200" dirty="0"/>
              <a:t>Before we do we should just check the selected concept design will meet its requirements – we need to verify the design concept.</a:t>
            </a:r>
          </a:p>
        </p:txBody>
      </p:sp>
    </p:spTree>
    <p:extLst>
      <p:ext uri="{BB962C8B-B14F-4D97-AF65-F5344CB8AC3E}">
        <p14:creationId xmlns:p14="http://schemas.microsoft.com/office/powerpoint/2010/main" val="112106668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4232027" y="1611313"/>
            <a:ext cx="2580542" cy="4005262"/>
          </a:xfrm>
          <a:prstGeom prst="rect">
            <a:avLst/>
          </a:prstGeom>
          <a:solidFill>
            <a:srgbClr val="FF5050">
              <a:alpha val="48000"/>
            </a:srgbClr>
          </a:soli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12290" name="Text Box 2"/>
          <p:cNvSpPr txBox="1">
            <a:spLocks noChangeArrowheads="1"/>
          </p:cNvSpPr>
          <p:nvPr/>
        </p:nvSpPr>
        <p:spPr bwMode="auto">
          <a:xfrm>
            <a:off x="2939558" y="2109788"/>
            <a:ext cx="1257300" cy="469900"/>
          </a:xfrm>
          <a:prstGeom prst="rect">
            <a:avLst/>
          </a:prstGeom>
          <a:solidFill>
            <a:srgbClr val="D9D9D9"/>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Design Requirements. </a:t>
            </a:r>
          </a:p>
        </p:txBody>
      </p:sp>
      <p:sp>
        <p:nvSpPr>
          <p:cNvPr id="21507" name="Text Box 3"/>
          <p:cNvSpPr txBox="1">
            <a:spLocks noChangeArrowheads="1"/>
          </p:cNvSpPr>
          <p:nvPr/>
        </p:nvSpPr>
        <p:spPr bwMode="gray">
          <a:xfrm>
            <a:off x="2939680" y="2655888"/>
            <a:ext cx="1257300" cy="1168400"/>
          </a:xfrm>
          <a:prstGeom prst="rect">
            <a:avLst/>
          </a:prstGeom>
          <a:solidFill>
            <a:srgbClr val="990000"/>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sz="1800" dirty="0">
              <a:solidFill>
                <a:srgbClr val="FFFFFF"/>
              </a:solidFill>
              <a:ea typeface="+mn-ea"/>
              <a:cs typeface="+mn-cs"/>
            </a:endParaRPr>
          </a:p>
          <a:p>
            <a:pPr algn="ctr" eaLnBrk="0" hangingPunct="0">
              <a:spcBef>
                <a:spcPct val="50000"/>
              </a:spcBef>
              <a:defRPr/>
            </a:pPr>
            <a:endParaRPr lang="en-GB" sz="800" dirty="0">
              <a:solidFill>
                <a:srgbClr val="FFFFFF"/>
              </a:solidFill>
              <a:ea typeface="+mn-ea"/>
              <a:cs typeface="+mn-cs"/>
            </a:endParaRPr>
          </a:p>
        </p:txBody>
      </p:sp>
      <p:sp>
        <p:nvSpPr>
          <p:cNvPr id="12294" name="Text Box 4"/>
          <p:cNvSpPr txBox="1">
            <a:spLocks noChangeArrowheads="1"/>
          </p:cNvSpPr>
          <p:nvPr/>
        </p:nvSpPr>
        <p:spPr bwMode="auto">
          <a:xfrm rot="-5400000">
            <a:off x="2062164" y="3040195"/>
            <a:ext cx="1152525" cy="402981"/>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Customer Requirements</a:t>
            </a:r>
            <a:endParaRPr lang="en-GB" sz="800" dirty="0">
              <a:solidFill>
                <a:srgbClr val="000000"/>
              </a:solidFill>
            </a:endParaRPr>
          </a:p>
        </p:txBody>
      </p:sp>
      <p:sp>
        <p:nvSpPr>
          <p:cNvPr id="12295" name="Text Box 5"/>
          <p:cNvSpPr txBox="1">
            <a:spLocks noChangeArrowheads="1"/>
          </p:cNvSpPr>
          <p:nvPr/>
        </p:nvSpPr>
        <p:spPr bwMode="auto">
          <a:xfrm>
            <a:off x="2939558" y="3883025"/>
            <a:ext cx="1257300" cy="700088"/>
          </a:xfrm>
          <a:prstGeom prst="rect">
            <a:avLst/>
          </a:prstGeom>
          <a:solidFill>
            <a:srgbClr val="DDDDDD"/>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Design Requirement Targets</a:t>
            </a:r>
          </a:p>
        </p:txBody>
      </p:sp>
      <p:sp>
        <p:nvSpPr>
          <p:cNvPr id="12296" name="Text Box 6"/>
          <p:cNvSpPr txBox="1">
            <a:spLocks noChangeArrowheads="1"/>
          </p:cNvSpPr>
          <p:nvPr/>
        </p:nvSpPr>
        <p:spPr bwMode="auto">
          <a:xfrm>
            <a:off x="4870935" y="2349500"/>
            <a:ext cx="1257300" cy="463550"/>
          </a:xfrm>
          <a:prstGeom prst="rect">
            <a:avLst/>
          </a:prstGeom>
          <a:solidFill>
            <a:srgbClr val="D9D9D9"/>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Solution Requirements </a:t>
            </a:r>
          </a:p>
        </p:txBody>
      </p:sp>
      <p:sp>
        <p:nvSpPr>
          <p:cNvPr id="12297" name="Text Box 8"/>
          <p:cNvSpPr txBox="1">
            <a:spLocks noChangeArrowheads="1"/>
          </p:cNvSpPr>
          <p:nvPr/>
        </p:nvSpPr>
        <p:spPr bwMode="auto">
          <a:xfrm rot="-5400000">
            <a:off x="4026202" y="3256879"/>
            <a:ext cx="1160462" cy="402980"/>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Design Requirements. </a:t>
            </a:r>
          </a:p>
        </p:txBody>
      </p:sp>
      <p:sp>
        <p:nvSpPr>
          <p:cNvPr id="12298" name="Text Box 9"/>
          <p:cNvSpPr txBox="1">
            <a:spLocks noChangeArrowheads="1"/>
          </p:cNvSpPr>
          <p:nvPr/>
        </p:nvSpPr>
        <p:spPr bwMode="auto">
          <a:xfrm>
            <a:off x="4882658" y="4098935"/>
            <a:ext cx="1257300" cy="695325"/>
          </a:xfrm>
          <a:prstGeom prst="rect">
            <a:avLst/>
          </a:prstGeom>
          <a:solidFill>
            <a:srgbClr val="DDDDDD"/>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Solution Requirement Targets</a:t>
            </a:r>
          </a:p>
        </p:txBody>
      </p:sp>
      <p:sp>
        <p:nvSpPr>
          <p:cNvPr id="12299" name="Text Box 10"/>
          <p:cNvSpPr txBox="1">
            <a:spLocks noChangeArrowheads="1"/>
          </p:cNvSpPr>
          <p:nvPr/>
        </p:nvSpPr>
        <p:spPr bwMode="auto">
          <a:xfrm>
            <a:off x="6834552" y="2555875"/>
            <a:ext cx="1257300" cy="465138"/>
          </a:xfrm>
          <a:prstGeom prst="rect">
            <a:avLst/>
          </a:prstGeom>
          <a:solidFill>
            <a:srgbClr val="D9D9D9"/>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Realisation  Requirements</a:t>
            </a:r>
          </a:p>
        </p:txBody>
      </p:sp>
      <p:sp>
        <p:nvSpPr>
          <p:cNvPr id="12300" name="Text Box 12"/>
          <p:cNvSpPr txBox="1">
            <a:spLocks noChangeArrowheads="1"/>
          </p:cNvSpPr>
          <p:nvPr/>
        </p:nvSpPr>
        <p:spPr bwMode="auto">
          <a:xfrm rot="-5400000">
            <a:off x="5991283" y="3463256"/>
            <a:ext cx="1160462" cy="402981"/>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Solution Requirements</a:t>
            </a:r>
          </a:p>
        </p:txBody>
      </p:sp>
      <p:sp>
        <p:nvSpPr>
          <p:cNvPr id="12301" name="Text Box 13"/>
          <p:cNvSpPr txBox="1">
            <a:spLocks noChangeArrowheads="1"/>
          </p:cNvSpPr>
          <p:nvPr/>
        </p:nvSpPr>
        <p:spPr bwMode="auto">
          <a:xfrm>
            <a:off x="6834552" y="4313248"/>
            <a:ext cx="1257300" cy="693737"/>
          </a:xfrm>
          <a:prstGeom prst="rect">
            <a:avLst/>
          </a:prstGeom>
          <a:solidFill>
            <a:srgbClr val="DDDDDD"/>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Realisation Requirement Targets</a:t>
            </a:r>
          </a:p>
        </p:txBody>
      </p:sp>
      <p:sp>
        <p:nvSpPr>
          <p:cNvPr id="12302" name="Text Box 14"/>
          <p:cNvSpPr txBox="1">
            <a:spLocks noChangeArrowheads="1"/>
          </p:cNvSpPr>
          <p:nvPr/>
        </p:nvSpPr>
        <p:spPr bwMode="auto">
          <a:xfrm>
            <a:off x="8798170" y="2716213"/>
            <a:ext cx="1257300" cy="463550"/>
          </a:xfrm>
          <a:prstGeom prst="rect">
            <a:avLst/>
          </a:prstGeom>
          <a:solidFill>
            <a:srgbClr val="D9D9D9"/>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Assurance Requirements</a:t>
            </a:r>
          </a:p>
        </p:txBody>
      </p:sp>
      <p:sp>
        <p:nvSpPr>
          <p:cNvPr id="12303" name="Text Box 16"/>
          <p:cNvSpPr txBox="1">
            <a:spLocks noChangeArrowheads="1"/>
          </p:cNvSpPr>
          <p:nvPr/>
        </p:nvSpPr>
        <p:spPr bwMode="auto">
          <a:xfrm rot="-5400000">
            <a:off x="7935914" y="3645023"/>
            <a:ext cx="1177925" cy="402980"/>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Realisation Requirements</a:t>
            </a:r>
          </a:p>
        </p:txBody>
      </p:sp>
      <p:sp>
        <p:nvSpPr>
          <p:cNvPr id="12304" name="Text Box 17"/>
          <p:cNvSpPr txBox="1">
            <a:spLocks noChangeArrowheads="1"/>
          </p:cNvSpPr>
          <p:nvPr/>
        </p:nvSpPr>
        <p:spPr bwMode="auto">
          <a:xfrm>
            <a:off x="8808423" y="4487873"/>
            <a:ext cx="1257300" cy="695325"/>
          </a:xfrm>
          <a:prstGeom prst="rect">
            <a:avLst/>
          </a:prstGeom>
          <a:solidFill>
            <a:srgbClr val="DDDDDD"/>
          </a:solidFill>
          <a:ln w="12700">
            <a:solidFill>
              <a:srgbClr val="3366FF"/>
            </a:solidFill>
            <a:miter lim="800000"/>
            <a:headEnd/>
            <a:tailEnd/>
          </a:ln>
        </p:spPr>
        <p:txBody>
          <a:bodyPr wrap="square"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Assurance Requirement Targets</a:t>
            </a:r>
          </a:p>
        </p:txBody>
      </p:sp>
      <p:sp>
        <p:nvSpPr>
          <p:cNvPr id="12308" name="Rectangle 19"/>
          <p:cNvSpPr>
            <a:spLocks noGrp="1" noChangeArrowheads="1"/>
          </p:cNvSpPr>
          <p:nvPr>
            <p:ph type="title"/>
          </p:nvPr>
        </p:nvSpPr>
        <p:spPr>
          <a:xfrm>
            <a:off x="1787471" y="364043"/>
            <a:ext cx="8655896" cy="1041400"/>
          </a:xfrm>
        </p:spPr>
        <p:txBody>
          <a:bodyPr/>
          <a:lstStyle/>
          <a:p>
            <a:pPr eaLnBrk="1" hangingPunct="1"/>
            <a:r>
              <a:rPr lang="en-GB" sz="2800" dirty="0">
                <a:latin typeface="Arial" charset="0"/>
              </a:rPr>
              <a:t>A key tool for Verifying the design concept is:</a:t>
            </a:r>
          </a:p>
        </p:txBody>
      </p:sp>
      <p:sp>
        <p:nvSpPr>
          <p:cNvPr id="12309" name="Text Box 20"/>
          <p:cNvSpPr txBox="1">
            <a:spLocks noChangeArrowheads="1"/>
          </p:cNvSpPr>
          <p:nvPr/>
        </p:nvSpPr>
        <p:spPr bwMode="auto">
          <a:xfrm>
            <a:off x="3075838" y="1728793"/>
            <a:ext cx="10668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2400" b="1" dirty="0">
                <a:solidFill>
                  <a:srgbClr val="000000"/>
                </a:solidFill>
              </a:rPr>
              <a:t>QFD 1</a:t>
            </a:r>
            <a:endParaRPr lang="en-US" sz="2400" b="1" dirty="0">
              <a:solidFill>
                <a:srgbClr val="000000"/>
              </a:solidFill>
            </a:endParaRPr>
          </a:p>
        </p:txBody>
      </p:sp>
      <p:sp>
        <p:nvSpPr>
          <p:cNvPr id="12310" name="Text Box 21"/>
          <p:cNvSpPr txBox="1">
            <a:spLocks noChangeArrowheads="1"/>
          </p:cNvSpPr>
          <p:nvPr/>
        </p:nvSpPr>
        <p:spPr bwMode="auto">
          <a:xfrm>
            <a:off x="4667224" y="1620242"/>
            <a:ext cx="1705080"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4400" b="1" dirty="0">
                <a:solidFill>
                  <a:srgbClr val="000000"/>
                </a:solidFill>
              </a:rPr>
              <a:t>QFD 2</a:t>
            </a:r>
            <a:endParaRPr lang="en-US" sz="4400" b="1" dirty="0">
              <a:solidFill>
                <a:srgbClr val="000000"/>
              </a:solidFill>
            </a:endParaRPr>
          </a:p>
        </p:txBody>
      </p:sp>
      <p:sp>
        <p:nvSpPr>
          <p:cNvPr id="12311" name="Text Box 22"/>
          <p:cNvSpPr txBox="1">
            <a:spLocks noChangeArrowheads="1"/>
          </p:cNvSpPr>
          <p:nvPr/>
        </p:nvSpPr>
        <p:spPr bwMode="auto">
          <a:xfrm>
            <a:off x="6963504" y="2173298"/>
            <a:ext cx="10668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2400" b="1" dirty="0">
                <a:solidFill>
                  <a:srgbClr val="000000"/>
                </a:solidFill>
              </a:rPr>
              <a:t>QFD 3</a:t>
            </a:r>
            <a:endParaRPr lang="en-US" sz="2400" b="1" dirty="0">
              <a:solidFill>
                <a:srgbClr val="000000"/>
              </a:solidFill>
            </a:endParaRPr>
          </a:p>
        </p:txBody>
      </p:sp>
      <p:sp>
        <p:nvSpPr>
          <p:cNvPr id="12312" name="Text Box 23"/>
          <p:cNvSpPr txBox="1">
            <a:spLocks noChangeArrowheads="1"/>
          </p:cNvSpPr>
          <p:nvPr/>
        </p:nvSpPr>
        <p:spPr bwMode="auto">
          <a:xfrm>
            <a:off x="8897812" y="2328873"/>
            <a:ext cx="10668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2400" b="1" dirty="0">
                <a:solidFill>
                  <a:srgbClr val="000000"/>
                </a:solidFill>
              </a:rPr>
              <a:t>QFD 4</a:t>
            </a:r>
            <a:endParaRPr lang="en-US" sz="2400" b="1" dirty="0">
              <a:solidFill>
                <a:srgbClr val="000000"/>
              </a:solidFill>
            </a:endParaRPr>
          </a:p>
        </p:txBody>
      </p:sp>
      <p:sp>
        <p:nvSpPr>
          <p:cNvPr id="12313" name="Text Box 24"/>
          <p:cNvSpPr txBox="1">
            <a:spLocks noChangeArrowheads="1"/>
          </p:cNvSpPr>
          <p:nvPr/>
        </p:nvSpPr>
        <p:spPr bwMode="gray">
          <a:xfrm>
            <a:off x="3143246" y="2609859"/>
            <a:ext cx="80728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21533" name="AutoShape 29"/>
          <p:cNvSpPr>
            <a:spLocks noChangeArrowheads="1"/>
          </p:cNvSpPr>
          <p:nvPr/>
        </p:nvSpPr>
        <p:spPr bwMode="gray">
          <a:xfrm rot="5400000">
            <a:off x="4266830" y="2281288"/>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
        <p:nvSpPr>
          <p:cNvPr id="39" name="Text Box 3"/>
          <p:cNvSpPr txBox="1">
            <a:spLocks noChangeArrowheads="1"/>
          </p:cNvSpPr>
          <p:nvPr/>
        </p:nvSpPr>
        <p:spPr bwMode="gray">
          <a:xfrm>
            <a:off x="4882780" y="2876868"/>
            <a:ext cx="1257300" cy="1168400"/>
          </a:xfrm>
          <a:prstGeom prst="rect">
            <a:avLst/>
          </a:prstGeom>
          <a:solidFill>
            <a:schemeClr val="accent6">
              <a:lumMod val="60000"/>
              <a:lumOff val="40000"/>
            </a:schemeClr>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sz="1800" dirty="0">
              <a:solidFill>
                <a:srgbClr val="FFFFFF"/>
              </a:solidFill>
              <a:ea typeface="+mn-ea"/>
              <a:cs typeface="+mn-cs"/>
            </a:endParaRPr>
          </a:p>
          <a:p>
            <a:pPr algn="ctr" eaLnBrk="0" hangingPunct="0">
              <a:spcBef>
                <a:spcPct val="50000"/>
              </a:spcBef>
              <a:defRPr/>
            </a:pPr>
            <a:endParaRPr lang="en-GB" sz="800" dirty="0">
              <a:solidFill>
                <a:srgbClr val="FFFFFF"/>
              </a:solidFill>
              <a:ea typeface="+mn-ea"/>
              <a:cs typeface="+mn-cs"/>
            </a:endParaRPr>
          </a:p>
        </p:txBody>
      </p:sp>
      <p:sp>
        <p:nvSpPr>
          <p:cNvPr id="12320" name="Text Box 24"/>
          <p:cNvSpPr txBox="1">
            <a:spLocks noChangeArrowheads="1"/>
          </p:cNvSpPr>
          <p:nvPr/>
        </p:nvSpPr>
        <p:spPr bwMode="gray">
          <a:xfrm>
            <a:off x="5086346" y="2830522"/>
            <a:ext cx="80728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1" name="Text Box 3"/>
          <p:cNvSpPr txBox="1">
            <a:spLocks noChangeArrowheads="1"/>
          </p:cNvSpPr>
          <p:nvPr/>
        </p:nvSpPr>
        <p:spPr bwMode="gray">
          <a:xfrm>
            <a:off x="6841120" y="3082608"/>
            <a:ext cx="1257300" cy="1168400"/>
          </a:xfrm>
          <a:prstGeom prst="rect">
            <a:avLst/>
          </a:prstGeom>
          <a:solidFill>
            <a:srgbClr val="FFC000"/>
          </a:solidFill>
          <a:ln w="12700">
            <a:solidFill>
              <a:srgbClr val="3366FF"/>
            </a:solid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sz="1800" dirty="0">
              <a:solidFill>
                <a:srgbClr val="FFFFFF"/>
              </a:solidFill>
              <a:ea typeface="+mn-ea"/>
              <a:cs typeface="+mn-cs"/>
            </a:endParaRPr>
          </a:p>
          <a:p>
            <a:pPr algn="ctr" eaLnBrk="0" hangingPunct="0">
              <a:spcBef>
                <a:spcPct val="50000"/>
              </a:spcBef>
              <a:defRPr/>
            </a:pPr>
            <a:endParaRPr lang="en-GB" sz="800" dirty="0">
              <a:solidFill>
                <a:srgbClr val="FFFFFF"/>
              </a:solidFill>
              <a:ea typeface="+mn-ea"/>
              <a:cs typeface="+mn-cs"/>
            </a:endParaRPr>
          </a:p>
        </p:txBody>
      </p:sp>
      <p:sp>
        <p:nvSpPr>
          <p:cNvPr id="12324" name="Text Box 24"/>
          <p:cNvSpPr txBox="1">
            <a:spLocks noChangeArrowheads="1"/>
          </p:cNvSpPr>
          <p:nvPr/>
        </p:nvSpPr>
        <p:spPr bwMode="gray">
          <a:xfrm>
            <a:off x="7045566" y="3028954"/>
            <a:ext cx="80728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3" name="Text Box 3"/>
          <p:cNvSpPr txBox="1">
            <a:spLocks noChangeArrowheads="1"/>
          </p:cNvSpPr>
          <p:nvPr/>
        </p:nvSpPr>
        <p:spPr bwMode="gray">
          <a:xfrm>
            <a:off x="8807080" y="3257868"/>
            <a:ext cx="1257300" cy="1168400"/>
          </a:xfrm>
          <a:prstGeom prst="rect">
            <a:avLst/>
          </a:prstGeom>
          <a:solidFill>
            <a:srgbClr val="92D050"/>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sz="1800" dirty="0">
              <a:solidFill>
                <a:srgbClr val="FFFFFF"/>
              </a:solidFill>
              <a:ea typeface="+mn-ea"/>
              <a:cs typeface="+mn-cs"/>
            </a:endParaRPr>
          </a:p>
          <a:p>
            <a:pPr algn="ctr" eaLnBrk="0" hangingPunct="0">
              <a:spcBef>
                <a:spcPct val="50000"/>
              </a:spcBef>
              <a:defRPr/>
            </a:pPr>
            <a:endParaRPr lang="en-GB" sz="800" dirty="0">
              <a:solidFill>
                <a:srgbClr val="FFFFFF"/>
              </a:solidFill>
              <a:ea typeface="+mn-ea"/>
              <a:cs typeface="+mn-cs"/>
            </a:endParaRPr>
          </a:p>
        </p:txBody>
      </p:sp>
      <p:sp>
        <p:nvSpPr>
          <p:cNvPr id="12328" name="Text Box 24"/>
          <p:cNvSpPr txBox="1">
            <a:spLocks noChangeArrowheads="1"/>
          </p:cNvSpPr>
          <p:nvPr/>
        </p:nvSpPr>
        <p:spPr bwMode="gray">
          <a:xfrm>
            <a:off x="9010646" y="3211514"/>
            <a:ext cx="80728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5" name="AutoShape 29"/>
          <p:cNvSpPr>
            <a:spLocks noChangeArrowheads="1"/>
          </p:cNvSpPr>
          <p:nvPr/>
        </p:nvSpPr>
        <p:spPr bwMode="gray">
          <a:xfrm rot="16200000" flipV="1">
            <a:off x="4308766" y="4083394"/>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
        <p:nvSpPr>
          <p:cNvPr id="46" name="AutoShape 29"/>
          <p:cNvSpPr>
            <a:spLocks noChangeArrowheads="1"/>
          </p:cNvSpPr>
          <p:nvPr/>
        </p:nvSpPr>
        <p:spPr bwMode="gray">
          <a:xfrm rot="5400000">
            <a:off x="6187070" y="2517509"/>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
        <p:nvSpPr>
          <p:cNvPr id="47" name="AutoShape 29"/>
          <p:cNvSpPr>
            <a:spLocks noChangeArrowheads="1"/>
          </p:cNvSpPr>
          <p:nvPr/>
        </p:nvSpPr>
        <p:spPr bwMode="gray">
          <a:xfrm rot="16200000" flipV="1">
            <a:off x="6229006" y="4319615"/>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
        <p:nvSpPr>
          <p:cNvPr id="48" name="AutoShape 29"/>
          <p:cNvSpPr>
            <a:spLocks noChangeArrowheads="1"/>
          </p:cNvSpPr>
          <p:nvPr/>
        </p:nvSpPr>
        <p:spPr bwMode="gray">
          <a:xfrm rot="5400000">
            <a:off x="8191132" y="2708009"/>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
        <p:nvSpPr>
          <p:cNvPr id="49" name="AutoShape 29"/>
          <p:cNvSpPr>
            <a:spLocks noChangeArrowheads="1"/>
          </p:cNvSpPr>
          <p:nvPr/>
        </p:nvSpPr>
        <p:spPr bwMode="gray">
          <a:xfrm rot="16200000" flipV="1">
            <a:off x="8233068" y="4510115"/>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sz="1800" dirty="0">
              <a:solidFill>
                <a:srgbClr val="FFFFFF"/>
              </a:solidFill>
            </a:endParaRPr>
          </a:p>
        </p:txBody>
      </p:sp>
    </p:spTree>
    <p:extLst>
      <p:ext uri="{BB962C8B-B14F-4D97-AF65-F5344CB8AC3E}">
        <p14:creationId xmlns:p14="http://schemas.microsoft.com/office/powerpoint/2010/main" val="391431119"/>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0BA74D-0137-4081-B406-101B94C73835}"/>
              </a:ext>
            </a:extLst>
          </p:cNvPr>
          <p:cNvSpPr/>
          <p:nvPr/>
        </p:nvSpPr>
        <p:spPr>
          <a:xfrm>
            <a:off x="5772647" y="1590261"/>
            <a:ext cx="4921857" cy="438116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90" name="Rectangle 3"/>
          <p:cNvSpPr>
            <a:spLocks noGrp="1" noChangeArrowheads="1"/>
          </p:cNvSpPr>
          <p:nvPr>
            <p:ph sz="quarter" idx="16"/>
          </p:nvPr>
        </p:nvSpPr>
        <p:spPr>
          <a:xfrm>
            <a:off x="886759" y="1427603"/>
            <a:ext cx="3876072" cy="4543827"/>
          </a:xfrm>
        </p:spPr>
        <p:txBody>
          <a:bodyPr>
            <a:normAutofit fontScale="92500"/>
          </a:bodyPr>
          <a:lstStyle/>
          <a:p>
            <a:pPr marL="0" indent="0">
              <a:buNone/>
            </a:pPr>
            <a:r>
              <a:rPr lang="en-GB" sz="2000" b="1" dirty="0"/>
              <a:t>What is it?</a:t>
            </a:r>
          </a:p>
          <a:p>
            <a:r>
              <a:rPr lang="en-GB" dirty="0"/>
              <a:t>QFD 2 is concerned with capturing the translation of System Design Requirements into Solution Requirements</a:t>
            </a:r>
          </a:p>
          <a:p>
            <a:r>
              <a:rPr lang="en-GB" altLang="ja-JP" dirty="0"/>
              <a:t>It can be used to:</a:t>
            </a:r>
          </a:p>
          <a:p>
            <a:pPr lvl="1"/>
            <a:r>
              <a:rPr lang="en-GB" dirty="0"/>
              <a:t>Verify the selected whole concept solution is compliant with the System Design Requirements</a:t>
            </a:r>
          </a:p>
          <a:p>
            <a:pPr lvl="1"/>
            <a:r>
              <a:rPr lang="en-GB" dirty="0"/>
              <a:t>Help define lower-level sub-system requirements</a:t>
            </a:r>
          </a:p>
          <a:p>
            <a:pPr lvl="1"/>
            <a:r>
              <a:rPr lang="en-GB" dirty="0"/>
              <a:t>Help identify Critical Design Parameters</a:t>
            </a:r>
          </a:p>
          <a:p>
            <a:endParaRPr lang="en-US" dirty="0"/>
          </a:p>
        </p:txBody>
      </p:sp>
      <p:sp>
        <p:nvSpPr>
          <p:cNvPr id="12289" name="Rectangle 2"/>
          <p:cNvSpPr>
            <a:spLocks noGrp="1" noChangeArrowheads="1"/>
          </p:cNvSpPr>
          <p:nvPr>
            <p:ph type="title"/>
          </p:nvPr>
        </p:nvSpPr>
        <p:spPr>
          <a:xfrm>
            <a:off x="70047" y="432053"/>
            <a:ext cx="10990300" cy="424732"/>
          </a:xfrm>
        </p:spPr>
        <p:txBody>
          <a:bodyPr/>
          <a:lstStyle/>
          <a:p>
            <a:r>
              <a:rPr lang="en-GB" dirty="0"/>
              <a:t>Quality Function Deployment Phase 2</a:t>
            </a:r>
          </a:p>
        </p:txBody>
      </p:sp>
      <p:pic>
        <p:nvPicPr>
          <p:cNvPr id="6" name="Picture 5"/>
          <p:cNvPicPr>
            <a:picLocks noChangeAspect="1"/>
          </p:cNvPicPr>
          <p:nvPr/>
        </p:nvPicPr>
        <p:blipFill>
          <a:blip r:embed="rId3"/>
          <a:stretch>
            <a:fillRect/>
          </a:stretch>
        </p:blipFill>
        <p:spPr>
          <a:xfrm>
            <a:off x="5910458" y="1689347"/>
            <a:ext cx="4561410" cy="4071416"/>
          </a:xfrm>
          <a:prstGeom prst="rect">
            <a:avLst/>
          </a:prstGeom>
        </p:spPr>
      </p:pic>
    </p:spTree>
    <p:extLst>
      <p:ext uri="{BB962C8B-B14F-4D97-AF65-F5344CB8AC3E}">
        <p14:creationId xmlns:p14="http://schemas.microsoft.com/office/powerpoint/2010/main" val="27851792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1" name="Rectangle 3"/>
          <p:cNvSpPr>
            <a:spLocks noChangeArrowheads="1"/>
          </p:cNvSpPr>
          <p:nvPr/>
        </p:nvSpPr>
        <p:spPr bwMode="gray">
          <a:xfrm>
            <a:off x="2362214" y="1058609"/>
            <a:ext cx="2519362" cy="606175"/>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1: Identify the chart WHAT list requirements</a:t>
            </a:r>
          </a:p>
        </p:txBody>
      </p:sp>
      <p:sp>
        <p:nvSpPr>
          <p:cNvPr id="237572" name="Rectangle 4"/>
          <p:cNvSpPr>
            <a:spLocks noChangeArrowheads="1"/>
          </p:cNvSpPr>
          <p:nvPr/>
        </p:nvSpPr>
        <p:spPr bwMode="gray">
          <a:xfrm>
            <a:off x="3444874" y="2265071"/>
            <a:ext cx="3162300" cy="639702"/>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2: Translate WHAT requirements into measurable HOW requirements </a:t>
            </a:r>
          </a:p>
        </p:txBody>
      </p:sp>
      <p:sp>
        <p:nvSpPr>
          <p:cNvPr id="237573" name="Rectangle 5"/>
          <p:cNvSpPr>
            <a:spLocks noChangeArrowheads="1"/>
          </p:cNvSpPr>
          <p:nvPr/>
        </p:nvSpPr>
        <p:spPr bwMode="gray">
          <a:xfrm>
            <a:off x="6323010" y="5345245"/>
            <a:ext cx="2640012" cy="635679"/>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4: Determine HOW MUCH for HOW requirements</a:t>
            </a:r>
          </a:p>
        </p:txBody>
      </p:sp>
      <p:sp>
        <p:nvSpPr>
          <p:cNvPr id="237576" name="Rectangle 8"/>
          <p:cNvSpPr>
            <a:spLocks noChangeArrowheads="1"/>
          </p:cNvSpPr>
          <p:nvPr/>
        </p:nvSpPr>
        <p:spPr bwMode="gray">
          <a:xfrm>
            <a:off x="4688720" y="3725980"/>
            <a:ext cx="3032125" cy="635679"/>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3: Determine relationships between WHAT and HOW  requirements</a:t>
            </a:r>
          </a:p>
        </p:txBody>
      </p:sp>
      <p:sp>
        <p:nvSpPr>
          <p:cNvPr id="237577" name="AutoShape 9"/>
          <p:cNvSpPr>
            <a:spLocks noChangeArrowheads="1"/>
          </p:cNvSpPr>
          <p:nvPr/>
        </p:nvSpPr>
        <p:spPr bwMode="auto">
          <a:xfrm rot="5400000">
            <a:off x="5012531" y="1455395"/>
            <a:ext cx="671513"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78" name="AutoShape 10"/>
          <p:cNvSpPr>
            <a:spLocks noChangeArrowheads="1"/>
          </p:cNvSpPr>
          <p:nvPr/>
        </p:nvSpPr>
        <p:spPr bwMode="auto">
          <a:xfrm rot="5400000">
            <a:off x="6751504" y="2902833"/>
            <a:ext cx="671512"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79" name="AutoShape 11"/>
          <p:cNvSpPr>
            <a:spLocks noChangeArrowheads="1"/>
          </p:cNvSpPr>
          <p:nvPr/>
        </p:nvSpPr>
        <p:spPr bwMode="auto">
          <a:xfrm rot="5400000">
            <a:off x="8001981" y="4550693"/>
            <a:ext cx="671513"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82" name="Rectangle 14"/>
          <p:cNvSpPr>
            <a:spLocks noChangeArrowheads="1"/>
          </p:cNvSpPr>
          <p:nvPr/>
        </p:nvSpPr>
        <p:spPr bwMode="gray">
          <a:xfrm>
            <a:off x="2362215" y="1646788"/>
            <a:ext cx="2519363" cy="446584"/>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Transfer System Design Requirements</a:t>
            </a:r>
          </a:p>
        </p:txBody>
      </p:sp>
      <p:sp>
        <p:nvSpPr>
          <p:cNvPr id="237583" name="Rectangle 15"/>
          <p:cNvSpPr>
            <a:spLocks noChangeArrowheads="1"/>
          </p:cNvSpPr>
          <p:nvPr/>
        </p:nvSpPr>
        <p:spPr bwMode="gray">
          <a:xfrm>
            <a:off x="3444874" y="2907261"/>
            <a:ext cx="3162300" cy="639703"/>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Translate Design Requirements into Design Solutions</a:t>
            </a:r>
          </a:p>
        </p:txBody>
      </p:sp>
      <p:sp>
        <p:nvSpPr>
          <p:cNvPr id="237584" name="Rectangle 16"/>
          <p:cNvSpPr>
            <a:spLocks noChangeArrowheads="1"/>
          </p:cNvSpPr>
          <p:nvPr/>
        </p:nvSpPr>
        <p:spPr bwMode="gray">
          <a:xfrm>
            <a:off x="4686483" y="4370035"/>
            <a:ext cx="3032125" cy="843548"/>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Determine relationships between Design and Solution requirements</a:t>
            </a:r>
          </a:p>
        </p:txBody>
      </p:sp>
      <p:sp>
        <p:nvSpPr>
          <p:cNvPr id="237586" name="Rectangle 18"/>
          <p:cNvSpPr>
            <a:spLocks noChangeArrowheads="1"/>
          </p:cNvSpPr>
          <p:nvPr/>
        </p:nvSpPr>
        <p:spPr bwMode="gray">
          <a:xfrm>
            <a:off x="6323010" y="5980924"/>
            <a:ext cx="2640013" cy="635679"/>
          </a:xfrm>
          <a:prstGeom prst="rect">
            <a:avLst/>
          </a:prstGeom>
          <a:ln>
            <a:headEnd/>
            <a:tailEnd/>
          </a:ln>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Determine Sub-System Requirements</a:t>
            </a:r>
          </a:p>
        </p:txBody>
      </p:sp>
      <p:pic>
        <p:nvPicPr>
          <p:cNvPr id="5428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71638" y="3859213"/>
            <a:ext cx="2857500" cy="264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4287" name="Title 2"/>
          <p:cNvSpPr>
            <a:spLocks noGrp="1"/>
          </p:cNvSpPr>
          <p:nvPr>
            <p:ph type="title"/>
          </p:nvPr>
        </p:nvSpPr>
        <p:spPr>
          <a:xfrm>
            <a:off x="0" y="16553"/>
            <a:ext cx="6489700" cy="437969"/>
          </a:xfrm>
        </p:spPr>
        <p:txBody>
          <a:bodyPr/>
          <a:lstStyle/>
          <a:p>
            <a:r>
              <a:rPr lang="en-US" dirty="0">
                <a:latin typeface="Arial" charset="0"/>
              </a:rPr>
              <a:t>QFD 2 Process</a:t>
            </a:r>
          </a:p>
        </p:txBody>
      </p:sp>
      <p:sp>
        <p:nvSpPr>
          <p:cNvPr id="18" name="Rectangle 14">
            <a:extLst>
              <a:ext uri="{FF2B5EF4-FFF2-40B4-BE49-F238E27FC236}">
                <a16:creationId xmlns:a16="http://schemas.microsoft.com/office/drawing/2014/main" id="{3595C62A-47EA-7042-AB34-94AAE094C102}"/>
              </a:ext>
            </a:extLst>
          </p:cNvPr>
          <p:cNvSpPr>
            <a:spLocks noChangeArrowheads="1"/>
          </p:cNvSpPr>
          <p:nvPr/>
        </p:nvSpPr>
        <p:spPr bwMode="auto">
          <a:xfrm>
            <a:off x="7276689" y="865409"/>
            <a:ext cx="3066532" cy="1743321"/>
          </a:xfrm>
          <a:prstGeom prst="rect">
            <a:avLst/>
          </a:prstGeom>
          <a:ln/>
        </p:spPr>
        <p:style>
          <a:lnRef idx="1">
            <a:schemeClr val="accent2"/>
          </a:lnRef>
          <a:fillRef idx="2">
            <a:schemeClr val="accent2"/>
          </a:fillRef>
          <a:effectRef idx="1">
            <a:schemeClr val="accent2"/>
          </a:effectRef>
          <a:fontRef idx="minor">
            <a:schemeClr val="dk1"/>
          </a:fontRef>
        </p:style>
        <p:txBody>
          <a:bodyPr/>
          <a:lstStyle/>
          <a:p>
            <a:pPr marL="263525" indent="-263525" defTabSz="762000">
              <a:spcBef>
                <a:spcPct val="20000"/>
              </a:spcBef>
              <a:buSzPct val="144000"/>
              <a:buFontTx/>
              <a:buChar char="•"/>
            </a:pPr>
            <a:r>
              <a:rPr lang="en-GB" sz="1400" b="1" dirty="0"/>
              <a:t>QFD 2 uses the same basic process as for QFD 1</a:t>
            </a:r>
          </a:p>
          <a:p>
            <a:pPr marL="263525" indent="-263525" defTabSz="762000">
              <a:spcBef>
                <a:spcPct val="20000"/>
              </a:spcBef>
              <a:buSzPct val="144000"/>
              <a:buFontTx/>
              <a:buChar char="•"/>
            </a:pPr>
            <a:r>
              <a:rPr lang="en-GB" sz="1400" b="1" dirty="0"/>
              <a:t>The process steps relate to completing one of the </a:t>
            </a:r>
            <a:r>
              <a:rPr lang="ja-JP" altLang="en-GB" sz="1400" b="1" dirty="0"/>
              <a:t>“</a:t>
            </a:r>
            <a:r>
              <a:rPr lang="en-GB" altLang="ja-JP" sz="1400" b="1" dirty="0"/>
              <a:t>rooms</a:t>
            </a:r>
            <a:r>
              <a:rPr lang="ja-JP" altLang="en-GB" sz="1400" b="1" dirty="0"/>
              <a:t>”</a:t>
            </a:r>
            <a:endParaRPr lang="en-GB" altLang="ja-JP" sz="1400" b="1" dirty="0"/>
          </a:p>
          <a:p>
            <a:pPr marL="263525" indent="-263525" defTabSz="762000">
              <a:spcBef>
                <a:spcPct val="20000"/>
              </a:spcBef>
              <a:buSzPct val="144000"/>
              <a:buFontTx/>
              <a:buChar char="•"/>
            </a:pPr>
            <a:r>
              <a:rPr lang="en-GB" sz="1400" b="1" dirty="0"/>
              <a:t>It can take several weeks to complete a room!</a:t>
            </a:r>
          </a:p>
        </p:txBody>
      </p:sp>
    </p:spTree>
    <p:extLst>
      <p:ext uri="{BB962C8B-B14F-4D97-AF65-F5344CB8AC3E}">
        <p14:creationId xmlns:p14="http://schemas.microsoft.com/office/powerpoint/2010/main" val="3152607383"/>
      </p:ext>
    </p:extLst>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sz="quarter" idx="13"/>
          </p:nvPr>
        </p:nvSpPr>
        <p:spPr/>
        <p:txBody>
          <a:bodyPr/>
          <a:lstStyle/>
          <a:p>
            <a:pPr marL="331185" indent="-331185" defTabSz="737107"/>
            <a:r>
              <a:rPr lang="en-GB" dirty="0">
                <a:latin typeface="Arial" charset="0"/>
              </a:rPr>
              <a:t>The HOWs and HOW MUCHs of QFD 1 are the basis for the WHATs for QFD 2. </a:t>
            </a:r>
          </a:p>
        </p:txBody>
      </p:sp>
      <p:sp>
        <p:nvSpPr>
          <p:cNvPr id="10241" name="Rectangle 2"/>
          <p:cNvSpPr>
            <a:spLocks noGrp="1" noChangeArrowheads="1"/>
          </p:cNvSpPr>
          <p:nvPr>
            <p:ph type="title"/>
          </p:nvPr>
        </p:nvSpPr>
        <p:spPr/>
        <p:txBody>
          <a:bodyPr/>
          <a:lstStyle/>
          <a:p>
            <a:pPr defTabSz="737107"/>
            <a:r>
              <a:rPr lang="en-GB" dirty="0">
                <a:latin typeface="Arial" charset="0"/>
              </a:rPr>
              <a:t>Step 1: Transfer Technical Requirements</a:t>
            </a:r>
          </a:p>
        </p:txBody>
      </p:sp>
      <p:sp>
        <p:nvSpPr>
          <p:cNvPr id="2" name="TextBox 1"/>
          <p:cNvSpPr txBox="1"/>
          <p:nvPr/>
        </p:nvSpPr>
        <p:spPr>
          <a:xfrm>
            <a:off x="3538894" y="5026927"/>
            <a:ext cx="1146468" cy="433196"/>
          </a:xfrm>
          <a:prstGeom prst="rect">
            <a:avLst/>
          </a:prstGeom>
          <a:noFill/>
        </p:spPr>
        <p:txBody>
          <a:bodyPr wrap="square" rtlCol="0">
            <a:spAutoFit/>
          </a:bodyPr>
          <a:lstStyle/>
          <a:p>
            <a:r>
              <a:rPr lang="en-US" sz="2215" b="1" dirty="0"/>
              <a:t>QFD 1</a:t>
            </a:r>
          </a:p>
        </p:txBody>
      </p:sp>
      <p:sp>
        <p:nvSpPr>
          <p:cNvPr id="6" name="TextBox 5"/>
          <p:cNvSpPr txBox="1"/>
          <p:nvPr/>
        </p:nvSpPr>
        <p:spPr>
          <a:xfrm>
            <a:off x="7784843" y="2541081"/>
            <a:ext cx="1146468" cy="433196"/>
          </a:xfrm>
          <a:prstGeom prst="rect">
            <a:avLst/>
          </a:prstGeom>
          <a:noFill/>
        </p:spPr>
        <p:txBody>
          <a:bodyPr wrap="square" rtlCol="0">
            <a:spAutoFit/>
          </a:bodyPr>
          <a:lstStyle/>
          <a:p>
            <a:r>
              <a:rPr lang="en-US" sz="2215" b="1" dirty="0"/>
              <a:t>QFD 2</a:t>
            </a:r>
          </a:p>
        </p:txBody>
      </p:sp>
      <p:sp>
        <p:nvSpPr>
          <p:cNvPr id="8" name="TextBox 7"/>
          <p:cNvSpPr txBox="1"/>
          <p:nvPr/>
        </p:nvSpPr>
        <p:spPr>
          <a:xfrm rot="5400000">
            <a:off x="4752142" y="3060342"/>
            <a:ext cx="1596014" cy="523220"/>
          </a:xfrm>
          <a:prstGeom prst="rect">
            <a:avLst/>
          </a:prstGeom>
          <a:solidFill>
            <a:schemeClr val="bg1"/>
          </a:solidFill>
        </p:spPr>
        <p:txBody>
          <a:bodyPr wrap="square" rtlCol="0">
            <a:spAutoFit/>
          </a:bodyPr>
          <a:lstStyle/>
          <a:p>
            <a:r>
              <a:rPr lang="en-US" sz="1400" dirty="0"/>
              <a:t>System Design </a:t>
            </a:r>
          </a:p>
          <a:p>
            <a:r>
              <a:rPr lang="en-US" sz="1400" dirty="0"/>
              <a:t>Requirements</a:t>
            </a:r>
          </a:p>
        </p:txBody>
      </p:sp>
      <p:pic>
        <p:nvPicPr>
          <p:cNvPr id="9" name="Picture 8"/>
          <p:cNvPicPr>
            <a:picLocks noChangeAspect="1"/>
          </p:cNvPicPr>
          <p:nvPr/>
        </p:nvPicPr>
        <p:blipFill>
          <a:blip r:embed="rId3"/>
          <a:stretch>
            <a:fillRect/>
          </a:stretch>
        </p:blipFill>
        <p:spPr>
          <a:xfrm>
            <a:off x="2189740" y="1616977"/>
            <a:ext cx="2698308" cy="3409950"/>
          </a:xfrm>
          <a:prstGeom prst="rect">
            <a:avLst/>
          </a:prstGeom>
        </p:spPr>
      </p:pic>
      <p:pic>
        <p:nvPicPr>
          <p:cNvPr id="10" name="Picture 9"/>
          <p:cNvPicPr>
            <a:picLocks noChangeAspect="1"/>
          </p:cNvPicPr>
          <p:nvPr/>
        </p:nvPicPr>
        <p:blipFill>
          <a:blip r:embed="rId4"/>
          <a:stretch>
            <a:fillRect/>
          </a:stretch>
        </p:blipFill>
        <p:spPr>
          <a:xfrm>
            <a:off x="6456941" y="2971801"/>
            <a:ext cx="3377045" cy="3709389"/>
          </a:xfrm>
          <a:prstGeom prst="rect">
            <a:avLst/>
          </a:prstGeom>
        </p:spPr>
      </p:pic>
      <p:sp>
        <p:nvSpPr>
          <p:cNvPr id="11" name="Right Brace 10"/>
          <p:cNvSpPr/>
          <p:nvPr/>
        </p:nvSpPr>
        <p:spPr bwMode="auto">
          <a:xfrm>
            <a:off x="5009141" y="1942088"/>
            <a:ext cx="213821" cy="648713"/>
          </a:xfrm>
          <a:prstGeom prst="rightBrace">
            <a:avLst>
              <a:gd name="adj1" fmla="val 18389"/>
              <a:gd name="adj2" fmla="val 50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12" name="Right Brace 11"/>
          <p:cNvSpPr/>
          <p:nvPr/>
        </p:nvSpPr>
        <p:spPr bwMode="auto">
          <a:xfrm>
            <a:off x="5009140" y="3999488"/>
            <a:ext cx="213821" cy="648713"/>
          </a:xfrm>
          <a:prstGeom prst="rightBrace">
            <a:avLst>
              <a:gd name="adj1" fmla="val 18389"/>
              <a:gd name="adj2" fmla="val 50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cxnSp>
        <p:nvCxnSpPr>
          <p:cNvPr id="13" name="Elbow Connector 12"/>
          <p:cNvCxnSpPr/>
          <p:nvPr/>
        </p:nvCxnSpPr>
        <p:spPr bwMode="auto">
          <a:xfrm rot="10800000" flipH="1" flipV="1">
            <a:off x="5222961" y="2266444"/>
            <a:ext cx="1717103" cy="1467356"/>
          </a:xfrm>
          <a:prstGeom prst="bentConnector3">
            <a:avLst>
              <a:gd name="adj1" fmla="val 99969"/>
            </a:avLst>
          </a:prstGeom>
          <a:solidFill>
            <a:srgbClr val="3374D4"/>
          </a:solidFill>
          <a:ln w="28575" cap="flat" cmpd="sng" algn="ctr">
            <a:solidFill>
              <a:schemeClr val="tx1"/>
            </a:solidFill>
            <a:prstDash val="solid"/>
            <a:round/>
            <a:headEnd type="none" w="med" len="med"/>
            <a:tailEnd type="triangle"/>
          </a:ln>
          <a:effectLst/>
        </p:spPr>
      </p:cxnSp>
      <p:cxnSp>
        <p:nvCxnSpPr>
          <p:cNvPr id="14" name="Elbow Connector 13"/>
          <p:cNvCxnSpPr/>
          <p:nvPr/>
        </p:nvCxnSpPr>
        <p:spPr bwMode="auto">
          <a:xfrm>
            <a:off x="5222961" y="4323843"/>
            <a:ext cx="4611025" cy="502652"/>
          </a:xfrm>
          <a:prstGeom prst="bentConnector5">
            <a:avLst>
              <a:gd name="adj1" fmla="val 13381"/>
              <a:gd name="adj2" fmla="val 471509"/>
              <a:gd name="adj3" fmla="val 104958"/>
            </a:avLst>
          </a:prstGeom>
          <a:solidFill>
            <a:srgbClr val="3374D4"/>
          </a:solidFill>
          <a:ln w="28575" cap="flat" cmpd="sng" algn="ctr">
            <a:solidFill>
              <a:schemeClr val="tx1"/>
            </a:solidFill>
            <a:prstDash val="solid"/>
            <a:round/>
            <a:headEnd type="none" w="med" len="med"/>
            <a:tailEnd type="triangle"/>
          </a:ln>
          <a:effectLst/>
        </p:spPr>
      </p:cxnSp>
      <p:sp>
        <p:nvSpPr>
          <p:cNvPr id="5" name="TextBox 4"/>
          <p:cNvSpPr txBox="1"/>
          <p:nvPr/>
        </p:nvSpPr>
        <p:spPr>
          <a:xfrm>
            <a:off x="1791051" y="5481027"/>
            <a:ext cx="3825858" cy="132343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1600" dirty="0"/>
              <a:t>The “list” of functions should be complete as possible, including those found during design iterations i.e. including solution dependent, architectural functions</a:t>
            </a:r>
          </a:p>
        </p:txBody>
      </p:sp>
    </p:spTree>
    <p:extLst>
      <p:ext uri="{BB962C8B-B14F-4D97-AF65-F5344CB8AC3E}">
        <p14:creationId xmlns:p14="http://schemas.microsoft.com/office/powerpoint/2010/main" val="42544742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BB9AC94-479A-4B39-A2CB-032DFFC458C5}"/>
              </a:ext>
            </a:extLst>
          </p:cNvPr>
          <p:cNvSpPr/>
          <p:nvPr/>
        </p:nvSpPr>
        <p:spPr>
          <a:xfrm>
            <a:off x="5937336" y="4190219"/>
            <a:ext cx="4168772" cy="242468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90" name="Rectangle 3"/>
          <p:cNvSpPr>
            <a:spLocks noGrp="1" noChangeArrowheads="1"/>
          </p:cNvSpPr>
          <p:nvPr>
            <p:ph sz="quarter" idx="16"/>
          </p:nvPr>
        </p:nvSpPr>
        <p:spPr>
          <a:xfrm>
            <a:off x="307266" y="1415891"/>
            <a:ext cx="5278967" cy="5186873"/>
          </a:xfrm>
        </p:spPr>
        <p:txBody>
          <a:bodyPr>
            <a:normAutofit fontScale="92500" lnSpcReduction="20000"/>
          </a:bodyPr>
          <a:lstStyle/>
          <a:p>
            <a:r>
              <a:rPr lang="en-GB" dirty="0"/>
              <a:t>The WHATs of QFD 2 are the HOWS of QFD 1 which now require further definition in terms of the system solution</a:t>
            </a:r>
          </a:p>
          <a:p>
            <a:pPr>
              <a:lnSpc>
                <a:spcPct val="110000"/>
              </a:lnSpc>
              <a:spcBef>
                <a:spcPts val="0"/>
              </a:spcBef>
            </a:pPr>
            <a:r>
              <a:rPr lang="en-GB" dirty="0"/>
              <a:t>This is achieved by reference to the concept system solution, adding further decisions as necessary </a:t>
            </a:r>
            <a:r>
              <a:rPr lang="mr-IN" dirty="0"/>
              <a:t>–</a:t>
            </a:r>
            <a:r>
              <a:rPr lang="en-GB" dirty="0"/>
              <a:t> architectural and supporting solutions</a:t>
            </a:r>
          </a:p>
          <a:p>
            <a:pPr>
              <a:lnSpc>
                <a:spcPct val="110000"/>
              </a:lnSpc>
              <a:spcBef>
                <a:spcPts val="0"/>
              </a:spcBef>
            </a:pPr>
            <a:r>
              <a:rPr lang="en-GB" dirty="0"/>
              <a:t>If we have performed a Function Means Analysis, then the translation can be taken directly from the FMA table as a route through the table</a:t>
            </a:r>
          </a:p>
          <a:p>
            <a:pPr>
              <a:lnSpc>
                <a:spcPct val="110000"/>
              </a:lnSpc>
              <a:spcBef>
                <a:spcPts val="0"/>
              </a:spcBef>
            </a:pPr>
            <a:r>
              <a:rPr lang="en-GB" dirty="0"/>
              <a:t>The selected concept system solution is written in the HOWs room.</a:t>
            </a:r>
          </a:p>
          <a:p>
            <a:pPr>
              <a:lnSpc>
                <a:spcPct val="110000"/>
              </a:lnSpc>
              <a:spcBef>
                <a:spcPts val="0"/>
              </a:spcBef>
            </a:pPr>
            <a:r>
              <a:rPr lang="en-GB" dirty="0"/>
              <a:t>If there are several candidate system solutions then either</a:t>
            </a:r>
          </a:p>
          <a:p>
            <a:pPr marL="715963" lvl="1" indent="-287338">
              <a:lnSpc>
                <a:spcPct val="100000"/>
              </a:lnSpc>
            </a:pPr>
            <a:r>
              <a:rPr lang="en-GB" dirty="0"/>
              <a:t>Several QFD 2 can be generated – one for each whole system concept</a:t>
            </a:r>
          </a:p>
          <a:p>
            <a:pPr marL="715963" lvl="1" indent="-287338">
              <a:lnSpc>
                <a:spcPct val="100000"/>
              </a:lnSpc>
            </a:pPr>
            <a:r>
              <a:rPr lang="en-GB" dirty="0"/>
              <a:t>A single QFD 2 created with multiple whole system concepts</a:t>
            </a:r>
          </a:p>
        </p:txBody>
      </p:sp>
      <p:sp>
        <p:nvSpPr>
          <p:cNvPr id="12289" name="Rectangle 2"/>
          <p:cNvSpPr>
            <a:spLocks noGrp="1" noChangeArrowheads="1"/>
          </p:cNvSpPr>
          <p:nvPr>
            <p:ph type="title"/>
          </p:nvPr>
        </p:nvSpPr>
        <p:spPr>
          <a:xfrm>
            <a:off x="62095" y="56160"/>
            <a:ext cx="10990300" cy="584775"/>
          </a:xfrm>
        </p:spPr>
        <p:txBody>
          <a:bodyPr/>
          <a:lstStyle/>
          <a:p>
            <a:r>
              <a:rPr lang="en-GB" sz="3200" dirty="0"/>
              <a:t>Step 2: Translate into Solution Requirements</a:t>
            </a:r>
          </a:p>
        </p:txBody>
      </p:sp>
      <p:sp>
        <p:nvSpPr>
          <p:cNvPr id="12291" name="Rectangle 4"/>
          <p:cNvSpPr>
            <a:spLocks noChangeArrowheads="1"/>
          </p:cNvSpPr>
          <p:nvPr/>
        </p:nvSpPr>
        <p:spPr bwMode="auto">
          <a:xfrm>
            <a:off x="6040454" y="2679053"/>
            <a:ext cx="1371600" cy="351692"/>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292" name="Rectangle 5"/>
          <p:cNvSpPr>
            <a:spLocks noChangeArrowheads="1"/>
          </p:cNvSpPr>
          <p:nvPr/>
        </p:nvSpPr>
        <p:spPr bwMode="auto">
          <a:xfrm>
            <a:off x="6040454" y="3030745"/>
            <a:ext cx="1371600" cy="351692"/>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294" name="Rectangle 7"/>
          <p:cNvSpPr>
            <a:spLocks noChangeArrowheads="1"/>
          </p:cNvSpPr>
          <p:nvPr/>
        </p:nvSpPr>
        <p:spPr bwMode="auto">
          <a:xfrm>
            <a:off x="6040454" y="3734130"/>
            <a:ext cx="1371600" cy="351692"/>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295" name="Rectangle 8"/>
          <p:cNvSpPr>
            <a:spLocks noChangeArrowheads="1"/>
          </p:cNvSpPr>
          <p:nvPr/>
        </p:nvSpPr>
        <p:spPr bwMode="auto">
          <a:xfrm>
            <a:off x="6040454" y="3382437"/>
            <a:ext cx="1371600" cy="351692"/>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296" name="Text Box 9"/>
          <p:cNvSpPr txBox="1">
            <a:spLocks noChangeArrowheads="1"/>
          </p:cNvSpPr>
          <p:nvPr/>
        </p:nvSpPr>
        <p:spPr bwMode="auto">
          <a:xfrm>
            <a:off x="6106398" y="1530193"/>
            <a:ext cx="877291" cy="37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846" b="1" dirty="0">
                <a:solidFill>
                  <a:srgbClr val="990000"/>
                </a:solidFill>
              </a:rPr>
              <a:t>WHAT</a:t>
            </a:r>
          </a:p>
        </p:txBody>
      </p:sp>
      <p:sp>
        <p:nvSpPr>
          <p:cNvPr id="12297" name="Text Box 10"/>
          <p:cNvSpPr txBox="1">
            <a:spLocks noChangeArrowheads="1"/>
          </p:cNvSpPr>
          <p:nvPr/>
        </p:nvSpPr>
        <p:spPr bwMode="auto">
          <a:xfrm>
            <a:off x="7873651" y="834265"/>
            <a:ext cx="763351" cy="37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846" b="1" dirty="0">
                <a:solidFill>
                  <a:srgbClr val="990000"/>
                </a:solidFill>
              </a:rPr>
              <a:t>HOW</a:t>
            </a:r>
          </a:p>
        </p:txBody>
      </p:sp>
      <p:sp>
        <p:nvSpPr>
          <p:cNvPr id="12298" name="Text Box 11"/>
          <p:cNvSpPr txBox="1">
            <a:spLocks noChangeArrowheads="1"/>
          </p:cNvSpPr>
          <p:nvPr/>
        </p:nvSpPr>
        <p:spPr bwMode="auto">
          <a:xfrm>
            <a:off x="7816904" y="1111092"/>
            <a:ext cx="965329" cy="3196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477" dirty="0"/>
              <a:t>Solutions</a:t>
            </a:r>
          </a:p>
        </p:txBody>
      </p:sp>
      <p:sp>
        <p:nvSpPr>
          <p:cNvPr id="12299" name="Text Box 12"/>
          <p:cNvSpPr txBox="1">
            <a:spLocks noChangeArrowheads="1"/>
          </p:cNvSpPr>
          <p:nvPr/>
        </p:nvSpPr>
        <p:spPr bwMode="auto">
          <a:xfrm>
            <a:off x="6274101" y="2700521"/>
            <a:ext cx="817853"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
        <p:nvSpPr>
          <p:cNvPr id="12300" name="Rectangle 13"/>
          <p:cNvSpPr>
            <a:spLocks noChangeArrowheads="1"/>
          </p:cNvSpPr>
          <p:nvPr/>
        </p:nvSpPr>
        <p:spPr bwMode="auto">
          <a:xfrm rot="-5400000">
            <a:off x="68977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1" name="Rectangle 14"/>
          <p:cNvSpPr>
            <a:spLocks noChangeArrowheads="1"/>
          </p:cNvSpPr>
          <p:nvPr/>
        </p:nvSpPr>
        <p:spPr bwMode="auto">
          <a:xfrm rot="-5400000">
            <a:off x="71263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algn="ctr" eaLnBrk="0" hangingPunct="0"/>
            <a:endParaRPr lang="en-GB" sz="1200" dirty="0"/>
          </a:p>
        </p:txBody>
      </p:sp>
      <p:sp>
        <p:nvSpPr>
          <p:cNvPr id="12302" name="Rectangle 15"/>
          <p:cNvSpPr>
            <a:spLocks noChangeArrowheads="1"/>
          </p:cNvSpPr>
          <p:nvPr/>
        </p:nvSpPr>
        <p:spPr bwMode="auto">
          <a:xfrm rot="-5400000">
            <a:off x="73549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3" name="Rectangle 16"/>
          <p:cNvSpPr>
            <a:spLocks noChangeArrowheads="1"/>
          </p:cNvSpPr>
          <p:nvPr/>
        </p:nvSpPr>
        <p:spPr bwMode="auto">
          <a:xfrm rot="-5400000">
            <a:off x="75835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4" name="Rectangle 17"/>
          <p:cNvSpPr>
            <a:spLocks noChangeArrowheads="1"/>
          </p:cNvSpPr>
          <p:nvPr/>
        </p:nvSpPr>
        <p:spPr bwMode="auto">
          <a:xfrm rot="-5400000">
            <a:off x="84979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5" name="Rectangle 18"/>
          <p:cNvSpPr>
            <a:spLocks noChangeArrowheads="1"/>
          </p:cNvSpPr>
          <p:nvPr/>
        </p:nvSpPr>
        <p:spPr bwMode="auto">
          <a:xfrm rot="-5400000">
            <a:off x="82693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6" name="Rectangle 19"/>
          <p:cNvSpPr>
            <a:spLocks noChangeArrowheads="1"/>
          </p:cNvSpPr>
          <p:nvPr/>
        </p:nvSpPr>
        <p:spPr bwMode="auto">
          <a:xfrm rot="-5400000">
            <a:off x="80407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7" name="Rectangle 20"/>
          <p:cNvSpPr>
            <a:spLocks noChangeArrowheads="1"/>
          </p:cNvSpPr>
          <p:nvPr/>
        </p:nvSpPr>
        <p:spPr bwMode="auto">
          <a:xfrm rot="-5400000">
            <a:off x="7812104" y="1934637"/>
            <a:ext cx="1266092" cy="228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2308" name="Text Box 21"/>
          <p:cNvSpPr txBox="1">
            <a:spLocks noChangeArrowheads="1"/>
          </p:cNvSpPr>
          <p:nvPr/>
        </p:nvSpPr>
        <p:spPr bwMode="auto">
          <a:xfrm rot="-5400000">
            <a:off x="7127805" y="1906273"/>
            <a:ext cx="780984"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09" name="Text Box 22"/>
          <p:cNvSpPr txBox="1">
            <a:spLocks noChangeArrowheads="1"/>
          </p:cNvSpPr>
          <p:nvPr/>
        </p:nvSpPr>
        <p:spPr bwMode="auto">
          <a:xfrm rot="-5400000">
            <a:off x="7862876" y="2011534"/>
            <a:ext cx="383503" cy="92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vert="eaVert"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endParaRPr lang="en-US" sz="1292" dirty="0"/>
          </a:p>
        </p:txBody>
      </p:sp>
      <p:sp>
        <p:nvSpPr>
          <p:cNvPr id="12310" name="Text Box 23"/>
          <p:cNvSpPr txBox="1">
            <a:spLocks noChangeArrowheads="1"/>
          </p:cNvSpPr>
          <p:nvPr/>
        </p:nvSpPr>
        <p:spPr bwMode="auto">
          <a:xfrm rot="-5400000">
            <a:off x="7826061" y="1923871"/>
            <a:ext cx="780984"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1" name="Text Box 24"/>
          <p:cNvSpPr txBox="1">
            <a:spLocks noChangeArrowheads="1"/>
          </p:cNvSpPr>
          <p:nvPr/>
        </p:nvSpPr>
        <p:spPr bwMode="auto">
          <a:xfrm rot="-5400000">
            <a:off x="8054661" y="1909217"/>
            <a:ext cx="780984"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2" name="Line 25"/>
          <p:cNvSpPr>
            <a:spLocks noChangeShapeType="1"/>
          </p:cNvSpPr>
          <p:nvPr/>
        </p:nvSpPr>
        <p:spPr bwMode="auto">
          <a:xfrm flipV="1">
            <a:off x="7221554" y="2582338"/>
            <a:ext cx="256442" cy="184638"/>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square" lIns="83077" tIns="43200" rIns="83077" bIns="43200">
            <a:spAutoFit/>
          </a:bodyPr>
          <a:lstStyle/>
          <a:p>
            <a:endParaRPr lang="en-US" sz="1477" dirty="0"/>
          </a:p>
        </p:txBody>
      </p:sp>
      <p:sp>
        <p:nvSpPr>
          <p:cNvPr id="12313" name="Line 26"/>
          <p:cNvSpPr>
            <a:spLocks noChangeShapeType="1"/>
          </p:cNvSpPr>
          <p:nvPr/>
        </p:nvSpPr>
        <p:spPr bwMode="auto">
          <a:xfrm flipV="1">
            <a:off x="7276478" y="2608714"/>
            <a:ext cx="459428" cy="520921"/>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square" lIns="83077" tIns="43200" rIns="83077" bIns="43200">
            <a:spAutoFit/>
          </a:bodyPr>
          <a:lstStyle/>
          <a:p>
            <a:endParaRPr lang="en-US" sz="1477" dirty="0"/>
          </a:p>
        </p:txBody>
      </p:sp>
      <p:sp>
        <p:nvSpPr>
          <p:cNvPr id="12315" name="Line 28"/>
          <p:cNvSpPr>
            <a:spLocks noChangeShapeType="1"/>
          </p:cNvSpPr>
          <p:nvPr/>
        </p:nvSpPr>
        <p:spPr bwMode="auto">
          <a:xfrm flipV="1">
            <a:off x="7372713" y="2651670"/>
            <a:ext cx="635715" cy="946527"/>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wrap="square" lIns="83077" tIns="43200" rIns="83077" bIns="43200">
            <a:spAutoFit/>
          </a:bodyPr>
          <a:lstStyle/>
          <a:p>
            <a:endParaRPr lang="en-US" sz="1477" dirty="0"/>
          </a:p>
        </p:txBody>
      </p:sp>
      <p:sp>
        <p:nvSpPr>
          <p:cNvPr id="12317" name="Text Box 30"/>
          <p:cNvSpPr txBox="1">
            <a:spLocks noChangeArrowheads="1"/>
          </p:cNvSpPr>
          <p:nvPr/>
        </p:nvSpPr>
        <p:spPr bwMode="auto">
          <a:xfrm>
            <a:off x="7842694" y="4371247"/>
            <a:ext cx="184731"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endParaRPr lang="en-US" sz="1292" b="1" dirty="0"/>
          </a:p>
        </p:txBody>
      </p:sp>
      <p:sp>
        <p:nvSpPr>
          <p:cNvPr id="12318" name="Text Box 31"/>
          <p:cNvSpPr txBox="1">
            <a:spLocks noChangeArrowheads="1"/>
          </p:cNvSpPr>
          <p:nvPr/>
        </p:nvSpPr>
        <p:spPr bwMode="auto">
          <a:xfrm rot="-5400000">
            <a:off x="7585005" y="1909217"/>
            <a:ext cx="780984"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9" name="Text Box 32"/>
          <p:cNvSpPr txBox="1">
            <a:spLocks noChangeArrowheads="1"/>
          </p:cNvSpPr>
          <p:nvPr/>
        </p:nvSpPr>
        <p:spPr bwMode="auto">
          <a:xfrm>
            <a:off x="5948136" y="1870166"/>
            <a:ext cx="1364476" cy="7742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t>Technical </a:t>
            </a:r>
          </a:p>
          <a:p>
            <a:pPr eaLnBrk="1" hangingPunct="1"/>
            <a:r>
              <a:rPr lang="en-GB" sz="1477" dirty="0"/>
              <a:t>Design</a:t>
            </a:r>
          </a:p>
          <a:p>
            <a:pPr eaLnBrk="1" hangingPunct="1"/>
            <a:r>
              <a:rPr lang="en-GB" sz="1477" dirty="0"/>
              <a:t>Requirements</a:t>
            </a:r>
          </a:p>
        </p:txBody>
      </p:sp>
      <p:sp>
        <p:nvSpPr>
          <p:cNvPr id="14370" name="AutoShape 34"/>
          <p:cNvSpPr>
            <a:spLocks noChangeArrowheads="1"/>
          </p:cNvSpPr>
          <p:nvPr/>
        </p:nvSpPr>
        <p:spPr bwMode="gray">
          <a:xfrm>
            <a:off x="8915050" y="1530192"/>
            <a:ext cx="1600200" cy="861646"/>
          </a:xfrm>
          <a:prstGeom prst="wedgeRoundRectCallout">
            <a:avLst>
              <a:gd name="adj1" fmla="val -60914"/>
              <a:gd name="adj2" fmla="val 36449"/>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88414" tIns="44207" rIns="88414" bIns="44207" anchor="ctr"/>
          <a:lstStyle/>
          <a:p>
            <a:pPr algn="ctr" defTabSz="883649" eaLnBrk="0" hangingPunct="0">
              <a:defRPr/>
            </a:pPr>
            <a:r>
              <a:rPr lang="en-GB" sz="2308" dirty="0">
                <a:solidFill>
                  <a:schemeClr val="bg1"/>
                </a:solidFill>
              </a:rPr>
              <a:t>Design Solution</a:t>
            </a:r>
          </a:p>
        </p:txBody>
      </p:sp>
      <p:sp>
        <p:nvSpPr>
          <p:cNvPr id="35" name="Text Box 21"/>
          <p:cNvSpPr txBox="1">
            <a:spLocks noChangeArrowheads="1"/>
          </p:cNvSpPr>
          <p:nvPr/>
        </p:nvSpPr>
        <p:spPr bwMode="auto">
          <a:xfrm rot="-5400000">
            <a:off x="7367089" y="1922147"/>
            <a:ext cx="780984"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36" name="AutoShape 33"/>
          <p:cNvSpPr>
            <a:spLocks noChangeArrowheads="1"/>
          </p:cNvSpPr>
          <p:nvPr/>
        </p:nvSpPr>
        <p:spPr bwMode="gray">
          <a:xfrm>
            <a:off x="7903167" y="3274005"/>
            <a:ext cx="1475643" cy="870438"/>
          </a:xfrm>
          <a:prstGeom prst="wedgeRoundRectCallout">
            <a:avLst>
              <a:gd name="adj1" fmla="val -99166"/>
              <a:gd name="adj2" fmla="val -77832"/>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88414" tIns="44207" rIns="88414" bIns="44207" anchor="ctr"/>
          <a:lstStyle/>
          <a:p>
            <a:pPr algn="ctr" defTabSz="883649" eaLnBrk="0" hangingPunct="0">
              <a:defRPr/>
            </a:pPr>
            <a:r>
              <a:rPr lang="en-GB" sz="2308" dirty="0">
                <a:solidFill>
                  <a:schemeClr val="bg1"/>
                </a:solidFill>
              </a:rPr>
              <a:t>QFD 1 HOWs</a:t>
            </a:r>
          </a:p>
        </p:txBody>
      </p:sp>
      <p:pic>
        <p:nvPicPr>
          <p:cNvPr id="2" name="Picture 1"/>
          <p:cNvPicPr>
            <a:picLocks noChangeAspect="1"/>
          </p:cNvPicPr>
          <p:nvPr/>
        </p:nvPicPr>
        <p:blipFill>
          <a:blip r:embed="rId3"/>
          <a:stretch>
            <a:fillRect/>
          </a:stretch>
        </p:blipFill>
        <p:spPr>
          <a:xfrm>
            <a:off x="6124321" y="4215975"/>
            <a:ext cx="3768213" cy="2286000"/>
          </a:xfrm>
          <a:prstGeom prst="rect">
            <a:avLst/>
          </a:prstGeom>
        </p:spPr>
      </p:pic>
      <p:sp>
        <p:nvSpPr>
          <p:cNvPr id="37" name="Text Box 12">
            <a:extLst>
              <a:ext uri="{FF2B5EF4-FFF2-40B4-BE49-F238E27FC236}">
                <a16:creationId xmlns:a16="http://schemas.microsoft.com/office/drawing/2014/main" id="{3D625618-51B7-E144-845A-0D8BE8CC56BE}"/>
              </a:ext>
            </a:extLst>
          </p:cNvPr>
          <p:cNvSpPr txBox="1">
            <a:spLocks noChangeArrowheads="1"/>
          </p:cNvSpPr>
          <p:nvPr/>
        </p:nvSpPr>
        <p:spPr bwMode="auto">
          <a:xfrm>
            <a:off x="6274101" y="3042638"/>
            <a:ext cx="817853"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
        <p:nvSpPr>
          <p:cNvPr id="38" name="Text Box 12">
            <a:extLst>
              <a:ext uri="{FF2B5EF4-FFF2-40B4-BE49-F238E27FC236}">
                <a16:creationId xmlns:a16="http://schemas.microsoft.com/office/drawing/2014/main" id="{756B4719-7D8A-4441-BEF2-398641B803F5}"/>
              </a:ext>
            </a:extLst>
          </p:cNvPr>
          <p:cNvSpPr txBox="1">
            <a:spLocks noChangeArrowheads="1"/>
          </p:cNvSpPr>
          <p:nvPr/>
        </p:nvSpPr>
        <p:spPr bwMode="auto">
          <a:xfrm>
            <a:off x="6297658" y="3418054"/>
            <a:ext cx="817853" cy="2911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Tree>
    <p:extLst>
      <p:ext uri="{BB962C8B-B14F-4D97-AF65-F5344CB8AC3E}">
        <p14:creationId xmlns:p14="http://schemas.microsoft.com/office/powerpoint/2010/main" val="3074496024"/>
      </p:ext>
    </p:extLst>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p:nvPr>
        </p:nvSpPr>
        <p:spPr>
          <a:xfrm>
            <a:off x="67450" y="182403"/>
            <a:ext cx="10990300" cy="523220"/>
          </a:xfrm>
        </p:spPr>
        <p:txBody>
          <a:bodyPr/>
          <a:lstStyle/>
          <a:p>
            <a:r>
              <a:rPr lang="en-GB" sz="2800" dirty="0"/>
              <a:t>Step 3: Determine HOW-WHAT Relationship Matrix</a:t>
            </a:r>
          </a:p>
        </p:txBody>
      </p:sp>
      <p:sp>
        <p:nvSpPr>
          <p:cNvPr id="14338" name="Rectangle 3"/>
          <p:cNvSpPr>
            <a:spLocks noChangeArrowheads="1"/>
          </p:cNvSpPr>
          <p:nvPr/>
        </p:nvSpPr>
        <p:spPr bwMode="auto">
          <a:xfrm>
            <a:off x="4419600" y="1809751"/>
            <a:ext cx="304800" cy="253218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39" name="Rectangle 4"/>
          <p:cNvSpPr>
            <a:spLocks noChangeArrowheads="1"/>
          </p:cNvSpPr>
          <p:nvPr/>
        </p:nvSpPr>
        <p:spPr bwMode="auto">
          <a:xfrm>
            <a:off x="5029200" y="1809751"/>
            <a:ext cx="304800" cy="253218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0" name="Rectangle 5"/>
          <p:cNvSpPr>
            <a:spLocks noChangeArrowheads="1"/>
          </p:cNvSpPr>
          <p:nvPr/>
        </p:nvSpPr>
        <p:spPr bwMode="auto">
          <a:xfrm>
            <a:off x="5638800" y="1809751"/>
            <a:ext cx="304800" cy="2532185"/>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nvGrpSpPr>
          <p:cNvPr id="14341" name="Group 6"/>
          <p:cNvGrpSpPr>
            <a:grpSpLocks/>
          </p:cNvGrpSpPr>
          <p:nvPr/>
        </p:nvGrpSpPr>
        <p:grpSpPr bwMode="auto">
          <a:xfrm>
            <a:off x="3810000" y="1809751"/>
            <a:ext cx="1828800" cy="2813538"/>
            <a:chOff x="1440" y="894"/>
            <a:chExt cx="1152" cy="1728"/>
          </a:xfrm>
        </p:grpSpPr>
        <p:sp>
          <p:nvSpPr>
            <p:cNvPr id="14391" name="Rectangle 7"/>
            <p:cNvSpPr>
              <a:spLocks noChangeArrowheads="1"/>
            </p:cNvSpPr>
            <p:nvPr/>
          </p:nvSpPr>
          <p:spPr bwMode="auto">
            <a:xfrm>
              <a:off x="1440" y="894"/>
              <a:ext cx="192" cy="172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88414" tIns="44207" rIns="88414" bIns="44207" anchor="ctr"/>
            <a:lstStyle/>
            <a:p>
              <a:pPr algn="ctr" defTabSz="883649" eaLnBrk="0" hangingPunct="0"/>
              <a:endParaRPr lang="en-US" sz="1385" dirty="0">
                <a:latin typeface="Times New Roman" charset="0"/>
              </a:endParaRPr>
            </a:p>
          </p:txBody>
        </p:sp>
        <p:sp>
          <p:nvSpPr>
            <p:cNvPr id="14392" name="Rectangle 8"/>
            <p:cNvSpPr>
              <a:spLocks noChangeArrowheads="1"/>
            </p:cNvSpPr>
            <p:nvPr/>
          </p:nvSpPr>
          <p:spPr bwMode="auto">
            <a:xfrm>
              <a:off x="1632" y="894"/>
              <a:ext cx="192" cy="172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93" name="Rectangle 9"/>
            <p:cNvSpPr>
              <a:spLocks noChangeArrowheads="1"/>
            </p:cNvSpPr>
            <p:nvPr/>
          </p:nvSpPr>
          <p:spPr bwMode="auto">
            <a:xfrm>
              <a:off x="2016" y="894"/>
              <a:ext cx="192" cy="172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94" name="Rectangle 10"/>
            <p:cNvSpPr>
              <a:spLocks noChangeArrowheads="1"/>
            </p:cNvSpPr>
            <p:nvPr/>
          </p:nvSpPr>
          <p:spPr bwMode="auto">
            <a:xfrm>
              <a:off x="2400" y="894"/>
              <a:ext cx="192" cy="1728"/>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sp>
        <p:nvSpPr>
          <p:cNvPr id="14342" name="Rectangle 11"/>
          <p:cNvSpPr>
            <a:spLocks noChangeArrowheads="1"/>
          </p:cNvSpPr>
          <p:nvPr/>
        </p:nvSpPr>
        <p:spPr bwMode="auto">
          <a:xfrm rot="-5400000">
            <a:off x="3897923" y="889489"/>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3" name="Rectangle 12"/>
          <p:cNvSpPr>
            <a:spLocks noChangeArrowheads="1"/>
          </p:cNvSpPr>
          <p:nvPr/>
        </p:nvSpPr>
        <p:spPr bwMode="auto">
          <a:xfrm rot="-5400000">
            <a:off x="3897923" y="1170843"/>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eaVert" wrap="none" lIns="88414" tIns="44207" rIns="88414" bIns="44207" anchor="ctr"/>
          <a:lstStyle/>
          <a:p>
            <a:pPr algn="ctr" defTabSz="883649" eaLnBrk="0" hangingPunct="0"/>
            <a:endParaRPr lang="en-US" sz="1939" dirty="0">
              <a:latin typeface="Times New Roman" charset="0"/>
            </a:endParaRPr>
          </a:p>
        </p:txBody>
      </p:sp>
      <p:sp>
        <p:nvSpPr>
          <p:cNvPr id="14344" name="Rectangle 13"/>
          <p:cNvSpPr>
            <a:spLocks noChangeArrowheads="1"/>
          </p:cNvSpPr>
          <p:nvPr/>
        </p:nvSpPr>
        <p:spPr bwMode="auto">
          <a:xfrm rot="-5400000">
            <a:off x="3897923" y="1452197"/>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5" name="Rectangle 14"/>
          <p:cNvSpPr>
            <a:spLocks noChangeArrowheads="1"/>
          </p:cNvSpPr>
          <p:nvPr/>
        </p:nvSpPr>
        <p:spPr bwMode="auto">
          <a:xfrm rot="-5400000">
            <a:off x="3897923" y="1733550"/>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6" name="Rectangle 15"/>
          <p:cNvSpPr>
            <a:spLocks noChangeArrowheads="1"/>
          </p:cNvSpPr>
          <p:nvPr/>
        </p:nvSpPr>
        <p:spPr bwMode="auto">
          <a:xfrm rot="-5400000">
            <a:off x="3897923" y="2014904"/>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7" name="Rectangle 16"/>
          <p:cNvSpPr>
            <a:spLocks noChangeArrowheads="1"/>
          </p:cNvSpPr>
          <p:nvPr/>
        </p:nvSpPr>
        <p:spPr bwMode="auto">
          <a:xfrm rot="-5400000">
            <a:off x="3897923" y="2296258"/>
            <a:ext cx="281354" cy="38100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48" name="Oval 17"/>
          <p:cNvSpPr>
            <a:spLocks noChangeArrowheads="1"/>
          </p:cNvSpPr>
          <p:nvPr/>
        </p:nvSpPr>
        <p:spPr bwMode="auto">
          <a:xfrm>
            <a:off x="2590800" y="5398477"/>
            <a:ext cx="304800" cy="281354"/>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nvGrpSpPr>
          <p:cNvPr id="14349" name="Group 18"/>
          <p:cNvGrpSpPr>
            <a:grpSpLocks/>
          </p:cNvGrpSpPr>
          <p:nvPr/>
        </p:nvGrpSpPr>
        <p:grpSpPr bwMode="auto">
          <a:xfrm>
            <a:off x="2590800" y="4961792"/>
            <a:ext cx="304800" cy="281354"/>
            <a:chOff x="3648" y="2400"/>
            <a:chExt cx="96" cy="96"/>
          </a:xfrm>
        </p:grpSpPr>
        <p:sp>
          <p:nvSpPr>
            <p:cNvPr id="14389" name="Oval 19"/>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90" name="Oval 20"/>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sp>
        <p:nvSpPr>
          <p:cNvPr id="14350" name="Text Box 21"/>
          <p:cNvSpPr txBox="1">
            <a:spLocks noChangeArrowheads="1"/>
          </p:cNvSpPr>
          <p:nvPr/>
        </p:nvSpPr>
        <p:spPr bwMode="auto">
          <a:xfrm>
            <a:off x="2202475" y="1440476"/>
            <a:ext cx="1491671" cy="11120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215" b="1" dirty="0">
                <a:solidFill>
                  <a:srgbClr val="990000"/>
                </a:solidFill>
                <a:latin typeface="+mn-lt"/>
              </a:rPr>
              <a:t>WHAT</a:t>
            </a:r>
          </a:p>
          <a:p>
            <a:r>
              <a:rPr lang="en-GB" sz="1477" dirty="0">
                <a:latin typeface="+mn-lt"/>
              </a:rPr>
              <a:t>Technical </a:t>
            </a:r>
          </a:p>
          <a:p>
            <a:r>
              <a:rPr lang="en-GB" sz="1477" dirty="0">
                <a:latin typeface="+mn-lt"/>
              </a:rPr>
              <a:t>Design</a:t>
            </a:r>
          </a:p>
          <a:p>
            <a:r>
              <a:rPr lang="en-GB" sz="1477" dirty="0">
                <a:latin typeface="+mn-lt"/>
              </a:rPr>
              <a:t>Requirements</a:t>
            </a:r>
          </a:p>
        </p:txBody>
      </p:sp>
      <p:sp>
        <p:nvSpPr>
          <p:cNvPr id="14351" name="Text Box 22"/>
          <p:cNvSpPr txBox="1">
            <a:spLocks noChangeArrowheads="1"/>
          </p:cNvSpPr>
          <p:nvPr/>
        </p:nvSpPr>
        <p:spPr bwMode="auto">
          <a:xfrm>
            <a:off x="4056043" y="1150328"/>
            <a:ext cx="1771940" cy="6574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2215" b="1" dirty="0">
                <a:solidFill>
                  <a:srgbClr val="990000"/>
                </a:solidFill>
                <a:latin typeface="+mn-lt"/>
              </a:rPr>
              <a:t>HOW</a:t>
            </a:r>
          </a:p>
          <a:p>
            <a:pPr algn="ctr"/>
            <a:r>
              <a:rPr lang="en-GB" sz="1477" dirty="0">
                <a:latin typeface="+mn-lt"/>
              </a:rPr>
              <a:t>Design Solutions</a:t>
            </a:r>
          </a:p>
        </p:txBody>
      </p:sp>
      <p:sp>
        <p:nvSpPr>
          <p:cNvPr id="14352" name="AutoShape 23"/>
          <p:cNvSpPr>
            <a:spLocks noChangeArrowheads="1"/>
          </p:cNvSpPr>
          <p:nvPr/>
        </p:nvSpPr>
        <p:spPr bwMode="auto">
          <a:xfrm>
            <a:off x="2590800" y="5820508"/>
            <a:ext cx="304800" cy="281354"/>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53" name="Text Box 24"/>
          <p:cNvSpPr txBox="1">
            <a:spLocks noChangeArrowheads="1"/>
          </p:cNvSpPr>
          <p:nvPr/>
        </p:nvSpPr>
        <p:spPr bwMode="auto">
          <a:xfrm>
            <a:off x="3200401" y="4888526"/>
            <a:ext cx="2794656" cy="3876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STRONG relationship</a:t>
            </a:r>
          </a:p>
        </p:txBody>
      </p:sp>
      <p:sp>
        <p:nvSpPr>
          <p:cNvPr id="14354" name="Text Box 25"/>
          <p:cNvSpPr txBox="1">
            <a:spLocks noChangeArrowheads="1"/>
          </p:cNvSpPr>
          <p:nvPr/>
        </p:nvSpPr>
        <p:spPr bwMode="auto">
          <a:xfrm>
            <a:off x="3200402" y="5325211"/>
            <a:ext cx="2780229" cy="3876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MEDIUM relationship</a:t>
            </a:r>
          </a:p>
        </p:txBody>
      </p:sp>
      <p:sp>
        <p:nvSpPr>
          <p:cNvPr id="14355" name="Text Box 26"/>
          <p:cNvSpPr txBox="1">
            <a:spLocks noChangeArrowheads="1"/>
          </p:cNvSpPr>
          <p:nvPr/>
        </p:nvSpPr>
        <p:spPr bwMode="auto">
          <a:xfrm>
            <a:off x="3200403" y="5817580"/>
            <a:ext cx="2467643" cy="3876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WEAK relationship</a:t>
            </a:r>
          </a:p>
        </p:txBody>
      </p:sp>
      <p:grpSp>
        <p:nvGrpSpPr>
          <p:cNvPr id="14356" name="Group 28"/>
          <p:cNvGrpSpPr>
            <a:grpSpLocks/>
          </p:cNvGrpSpPr>
          <p:nvPr/>
        </p:nvGrpSpPr>
        <p:grpSpPr bwMode="auto">
          <a:xfrm>
            <a:off x="3886200" y="2724151"/>
            <a:ext cx="152400" cy="140677"/>
            <a:chOff x="3648" y="2400"/>
            <a:chExt cx="96" cy="96"/>
          </a:xfrm>
        </p:grpSpPr>
        <p:sp>
          <p:nvSpPr>
            <p:cNvPr id="14387" name="Oval 29"/>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88" name="Oval 30"/>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grpSp>
        <p:nvGrpSpPr>
          <p:cNvPr id="14357" name="Group 31"/>
          <p:cNvGrpSpPr>
            <a:grpSpLocks/>
          </p:cNvGrpSpPr>
          <p:nvPr/>
        </p:nvGrpSpPr>
        <p:grpSpPr bwMode="auto">
          <a:xfrm>
            <a:off x="4191000" y="3005505"/>
            <a:ext cx="152400" cy="140677"/>
            <a:chOff x="3648" y="2400"/>
            <a:chExt cx="96" cy="96"/>
          </a:xfrm>
        </p:grpSpPr>
        <p:sp>
          <p:nvSpPr>
            <p:cNvPr id="14385" name="Oval 32"/>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86" name="Oval 33"/>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sp>
        <p:nvSpPr>
          <p:cNvPr id="14358" name="Oval 34"/>
          <p:cNvSpPr>
            <a:spLocks noChangeArrowheads="1"/>
          </p:cNvSpPr>
          <p:nvPr/>
        </p:nvSpPr>
        <p:spPr bwMode="auto">
          <a:xfrm>
            <a:off x="3886200" y="3286859"/>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59" name="Oval 35"/>
          <p:cNvSpPr>
            <a:spLocks noChangeArrowheads="1"/>
          </p:cNvSpPr>
          <p:nvPr/>
        </p:nvSpPr>
        <p:spPr bwMode="auto">
          <a:xfrm>
            <a:off x="4800600" y="2724151"/>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0" name="Oval 36"/>
          <p:cNvSpPr>
            <a:spLocks noChangeArrowheads="1"/>
          </p:cNvSpPr>
          <p:nvPr/>
        </p:nvSpPr>
        <p:spPr bwMode="auto">
          <a:xfrm>
            <a:off x="3886200" y="3849567"/>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1" name="Oval 37"/>
          <p:cNvSpPr>
            <a:spLocks noChangeArrowheads="1"/>
          </p:cNvSpPr>
          <p:nvPr/>
        </p:nvSpPr>
        <p:spPr bwMode="auto">
          <a:xfrm>
            <a:off x="4772758" y="4122128"/>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2" name="AutoShape 38"/>
          <p:cNvSpPr>
            <a:spLocks noChangeArrowheads="1"/>
          </p:cNvSpPr>
          <p:nvPr/>
        </p:nvSpPr>
        <p:spPr bwMode="auto">
          <a:xfrm>
            <a:off x="4191000" y="4130921"/>
            <a:ext cx="152400" cy="140677"/>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3" name="AutoShape 39"/>
          <p:cNvSpPr>
            <a:spLocks noChangeArrowheads="1"/>
          </p:cNvSpPr>
          <p:nvPr/>
        </p:nvSpPr>
        <p:spPr bwMode="auto">
          <a:xfrm>
            <a:off x="5389076" y="3870691"/>
            <a:ext cx="152400" cy="140677"/>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4" name="AutoShape 40"/>
          <p:cNvSpPr>
            <a:spLocks noChangeArrowheads="1"/>
          </p:cNvSpPr>
          <p:nvPr/>
        </p:nvSpPr>
        <p:spPr bwMode="auto">
          <a:xfrm>
            <a:off x="5715000" y="2724151"/>
            <a:ext cx="152400" cy="140677"/>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5" name="AutoShape 41"/>
          <p:cNvSpPr>
            <a:spLocks noChangeArrowheads="1"/>
          </p:cNvSpPr>
          <p:nvPr/>
        </p:nvSpPr>
        <p:spPr bwMode="auto">
          <a:xfrm>
            <a:off x="3886200" y="3005505"/>
            <a:ext cx="152400" cy="140677"/>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6" name="Oval 42"/>
          <p:cNvSpPr>
            <a:spLocks noChangeArrowheads="1"/>
          </p:cNvSpPr>
          <p:nvPr/>
        </p:nvSpPr>
        <p:spPr bwMode="auto">
          <a:xfrm>
            <a:off x="5410200" y="3286859"/>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7" name="Text Box 43"/>
          <p:cNvSpPr txBox="1">
            <a:spLocks noChangeArrowheads="1"/>
          </p:cNvSpPr>
          <p:nvPr/>
        </p:nvSpPr>
        <p:spPr bwMode="auto">
          <a:xfrm>
            <a:off x="3741126" y="3492014"/>
            <a:ext cx="1925828" cy="2739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200" b="1" dirty="0"/>
              <a:t>Blank or Sparse       row</a:t>
            </a:r>
          </a:p>
        </p:txBody>
      </p:sp>
      <p:sp>
        <p:nvSpPr>
          <p:cNvPr id="14368" name="Oval 44"/>
          <p:cNvSpPr>
            <a:spLocks noChangeArrowheads="1"/>
          </p:cNvSpPr>
          <p:nvPr/>
        </p:nvSpPr>
        <p:spPr bwMode="auto">
          <a:xfrm>
            <a:off x="4508989" y="3298582"/>
            <a:ext cx="150934"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69" name="Oval 45"/>
          <p:cNvSpPr>
            <a:spLocks noChangeArrowheads="1"/>
          </p:cNvSpPr>
          <p:nvPr/>
        </p:nvSpPr>
        <p:spPr bwMode="auto">
          <a:xfrm>
            <a:off x="4547089" y="3333751"/>
            <a:ext cx="76200" cy="7033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nvGrpSpPr>
          <p:cNvPr id="14370" name="Group 46"/>
          <p:cNvGrpSpPr>
            <a:grpSpLocks/>
          </p:cNvGrpSpPr>
          <p:nvPr/>
        </p:nvGrpSpPr>
        <p:grpSpPr bwMode="auto">
          <a:xfrm>
            <a:off x="5364165" y="4146183"/>
            <a:ext cx="152400" cy="140677"/>
            <a:chOff x="2200" y="2422"/>
            <a:chExt cx="96" cy="96"/>
          </a:xfrm>
        </p:grpSpPr>
        <p:sp>
          <p:nvSpPr>
            <p:cNvPr id="14383" name="Oval 47"/>
            <p:cNvSpPr>
              <a:spLocks noChangeArrowheads="1"/>
            </p:cNvSpPr>
            <p:nvPr/>
          </p:nvSpPr>
          <p:spPr bwMode="auto">
            <a:xfrm>
              <a:off x="2200" y="2422"/>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84" name="Oval 48"/>
            <p:cNvSpPr>
              <a:spLocks noChangeArrowheads="1"/>
            </p:cNvSpPr>
            <p:nvPr/>
          </p:nvSpPr>
          <p:spPr bwMode="auto">
            <a:xfrm>
              <a:off x="2224" y="2446"/>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sp>
        <p:nvSpPr>
          <p:cNvPr id="14371" name="Rectangle 49"/>
          <p:cNvSpPr>
            <a:spLocks noChangeArrowheads="1"/>
          </p:cNvSpPr>
          <p:nvPr/>
        </p:nvSpPr>
        <p:spPr bwMode="auto">
          <a:xfrm rot="-5400000">
            <a:off x="3900857" y="2570289"/>
            <a:ext cx="276957" cy="3820257"/>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nvGrpSpPr>
          <p:cNvPr id="14372" name="Group 50"/>
          <p:cNvGrpSpPr>
            <a:grpSpLocks/>
          </p:cNvGrpSpPr>
          <p:nvPr/>
        </p:nvGrpSpPr>
        <p:grpSpPr bwMode="auto">
          <a:xfrm>
            <a:off x="5666034" y="4407020"/>
            <a:ext cx="152400" cy="171292"/>
            <a:chOff x="2200" y="2422"/>
            <a:chExt cx="96" cy="96"/>
          </a:xfrm>
        </p:grpSpPr>
        <p:sp>
          <p:nvSpPr>
            <p:cNvPr id="14381" name="Oval 51"/>
            <p:cNvSpPr>
              <a:spLocks noChangeArrowheads="1"/>
            </p:cNvSpPr>
            <p:nvPr/>
          </p:nvSpPr>
          <p:spPr bwMode="auto">
            <a:xfrm>
              <a:off x="2200" y="2422"/>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4382" name="Oval 52"/>
            <p:cNvSpPr>
              <a:spLocks noChangeArrowheads="1"/>
            </p:cNvSpPr>
            <p:nvPr/>
          </p:nvSpPr>
          <p:spPr bwMode="auto">
            <a:xfrm>
              <a:off x="2224" y="2446"/>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grpSp>
      <p:sp>
        <p:nvSpPr>
          <p:cNvPr id="14373" name="Oval 53"/>
          <p:cNvSpPr>
            <a:spLocks noChangeArrowheads="1"/>
          </p:cNvSpPr>
          <p:nvPr/>
        </p:nvSpPr>
        <p:spPr bwMode="auto">
          <a:xfrm>
            <a:off x="5375888" y="4421675"/>
            <a:ext cx="152400" cy="140677"/>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477" dirty="0"/>
          </a:p>
        </p:txBody>
      </p:sp>
      <p:sp>
        <p:nvSpPr>
          <p:cNvPr id="15400" name="Rectangle 54"/>
          <p:cNvSpPr>
            <a:spLocks noChangeArrowheads="1"/>
          </p:cNvSpPr>
          <p:nvPr/>
        </p:nvSpPr>
        <p:spPr bwMode="auto">
          <a:xfrm>
            <a:off x="7062075" y="3978254"/>
            <a:ext cx="4305300" cy="220823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US" sz="1477" dirty="0">
              <a:solidFill>
                <a:schemeClr val="bg1"/>
              </a:solidFill>
            </a:endParaRPr>
          </a:p>
        </p:txBody>
      </p:sp>
      <p:sp>
        <p:nvSpPr>
          <p:cNvPr id="14377" name="Text Box 55"/>
          <p:cNvSpPr txBox="1">
            <a:spLocks noChangeArrowheads="1"/>
          </p:cNvSpPr>
          <p:nvPr/>
        </p:nvSpPr>
        <p:spPr bwMode="auto">
          <a:xfrm>
            <a:off x="2268419" y="3470032"/>
            <a:ext cx="995785" cy="3196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latin typeface="+mn-lt"/>
              </a:rPr>
              <a:t>Function</a:t>
            </a:r>
          </a:p>
        </p:txBody>
      </p:sp>
      <p:sp>
        <p:nvSpPr>
          <p:cNvPr id="14378" name="Text Box 56"/>
          <p:cNvSpPr txBox="1">
            <a:spLocks noChangeArrowheads="1"/>
          </p:cNvSpPr>
          <p:nvPr/>
        </p:nvSpPr>
        <p:spPr bwMode="auto">
          <a:xfrm rot="-5400000">
            <a:off x="4197551" y="3414391"/>
            <a:ext cx="1940256" cy="2739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200" b="1" dirty="0"/>
              <a:t>Blank or Sparse column</a:t>
            </a:r>
          </a:p>
        </p:txBody>
      </p:sp>
      <p:sp>
        <p:nvSpPr>
          <p:cNvPr id="14379" name="Text Box 57"/>
          <p:cNvSpPr txBox="1">
            <a:spLocks noChangeArrowheads="1"/>
          </p:cNvSpPr>
          <p:nvPr/>
        </p:nvSpPr>
        <p:spPr bwMode="auto">
          <a:xfrm rot="-5400000">
            <a:off x="4727178" y="2058043"/>
            <a:ext cx="870751" cy="3196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t>Solution</a:t>
            </a:r>
          </a:p>
        </p:txBody>
      </p:sp>
      <p:sp>
        <p:nvSpPr>
          <p:cNvPr id="14380" name="Text Box 27"/>
          <p:cNvSpPr txBox="1">
            <a:spLocks noChangeArrowheads="1"/>
          </p:cNvSpPr>
          <p:nvPr/>
        </p:nvSpPr>
        <p:spPr bwMode="auto">
          <a:xfrm>
            <a:off x="7062075" y="1323734"/>
            <a:ext cx="4362450" cy="46296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88414" tIns="44207" rIns="88414" bIns="44207">
            <a:no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800" dirty="0">
                <a:latin typeface="+mn-lt"/>
              </a:rPr>
              <a:t>This method allows complex</a:t>
            </a:r>
          </a:p>
          <a:p>
            <a:r>
              <a:rPr lang="en-GB" sz="1800" dirty="0">
                <a:latin typeface="+mn-lt"/>
              </a:rPr>
              <a:t>relationships between the system functionality and system solutions to be depicted and easily interpreted</a:t>
            </a:r>
          </a:p>
          <a:p>
            <a:endParaRPr lang="en-GB" sz="1800" dirty="0">
              <a:latin typeface="+mn-lt"/>
            </a:endParaRPr>
          </a:p>
          <a:p>
            <a:r>
              <a:rPr lang="en-GB" sz="1800" dirty="0">
                <a:latin typeface="+mn-lt"/>
              </a:rPr>
              <a:t>It also </a:t>
            </a:r>
            <a:r>
              <a:rPr lang="en-GB" sz="1600" dirty="0">
                <a:latin typeface="+mn-lt"/>
              </a:rPr>
              <a:t>permits</a:t>
            </a:r>
            <a:r>
              <a:rPr lang="en-GB" sz="1800" dirty="0">
                <a:latin typeface="+mn-lt"/>
              </a:rPr>
              <a:t> cross-checking.</a:t>
            </a:r>
          </a:p>
          <a:p>
            <a:r>
              <a:rPr lang="en-GB" sz="1800" dirty="0">
                <a:latin typeface="+mn-lt"/>
              </a:rPr>
              <a:t>Blank or sparse rows or columns indicate places </a:t>
            </a:r>
            <a:r>
              <a:rPr lang="en-GB" sz="1800" b="1" i="1" dirty="0">
                <a:solidFill>
                  <a:schemeClr val="accent3">
                    <a:lumMod val="60000"/>
                    <a:lumOff val="40000"/>
                  </a:schemeClr>
                </a:solidFill>
                <a:latin typeface="+mn-lt"/>
              </a:rPr>
              <a:t>where</a:t>
            </a:r>
            <a:r>
              <a:rPr lang="en-GB" sz="1800" dirty="0">
                <a:latin typeface="+mn-lt"/>
              </a:rPr>
              <a:t> the translation of WHATs into HOWS is inadequate</a:t>
            </a:r>
          </a:p>
          <a:p>
            <a:endParaRPr lang="en-GB" sz="1800" dirty="0">
              <a:solidFill>
                <a:schemeClr val="bg1"/>
              </a:solidFill>
              <a:latin typeface="+mn-lt"/>
            </a:endParaRPr>
          </a:p>
          <a:p>
            <a:r>
              <a:rPr lang="en-GB" sz="1800" dirty="0">
                <a:solidFill>
                  <a:schemeClr val="bg1"/>
                </a:solidFill>
                <a:latin typeface="+mn-lt"/>
              </a:rPr>
              <a:t>If the QFD 2 is derived from the Function Means Analysis, then the leading diagonal will contain strong relationships. What is of interest is the off diagonal terms! They indicate potential emergent properties, interactions or interfacing issues.</a:t>
            </a:r>
          </a:p>
        </p:txBody>
      </p:sp>
    </p:spTree>
    <p:extLst>
      <p:ext uri="{BB962C8B-B14F-4D97-AF65-F5344CB8AC3E}">
        <p14:creationId xmlns:p14="http://schemas.microsoft.com/office/powerpoint/2010/main" val="10891806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37D584-C8C1-4DC4-A5B9-B854A6EC53FA}"/>
              </a:ext>
            </a:extLst>
          </p:cNvPr>
          <p:cNvSpPr/>
          <p:nvPr/>
        </p:nvSpPr>
        <p:spPr>
          <a:xfrm>
            <a:off x="5605670" y="542354"/>
            <a:ext cx="6586330" cy="595918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67" name="Rectangle 4"/>
          <p:cNvSpPr>
            <a:spLocks noGrp="1" noChangeArrowheads="1"/>
          </p:cNvSpPr>
          <p:nvPr>
            <p:ph type="title"/>
          </p:nvPr>
        </p:nvSpPr>
        <p:spPr>
          <a:xfrm>
            <a:off x="133354" y="90608"/>
            <a:ext cx="6489700" cy="386159"/>
          </a:xfrm>
        </p:spPr>
        <p:txBody>
          <a:bodyPr/>
          <a:lstStyle/>
          <a:p>
            <a:pPr eaLnBrk="1" hangingPunct="1"/>
            <a:r>
              <a:rPr lang="en-US" sz="3200" dirty="0">
                <a:latin typeface="Arial" charset="0"/>
              </a:rPr>
              <a:t>Tracer Example</a:t>
            </a:r>
          </a:p>
        </p:txBody>
      </p:sp>
      <p:graphicFrame>
        <p:nvGraphicFramePr>
          <p:cNvPr id="11266" name="Object 9"/>
          <p:cNvGraphicFramePr>
            <a:graphicFrameLocks noGrp="1" noChangeAspect="1"/>
          </p:cNvGraphicFramePr>
          <p:nvPr>
            <p:ph idx="4294967295"/>
          </p:nvPr>
        </p:nvGraphicFramePr>
        <p:xfrm>
          <a:off x="5678488" y="614363"/>
          <a:ext cx="6513512" cy="5818187"/>
        </p:xfrm>
        <a:graphic>
          <a:graphicData uri="http://schemas.openxmlformats.org/presentationml/2006/ole">
            <mc:AlternateContent xmlns:mc="http://schemas.openxmlformats.org/markup-compatibility/2006">
              <mc:Choice xmlns:v="urn:schemas-microsoft-com:vml" Requires="v">
                <p:oleObj spid="_x0000_s7174" name="Worksheet" r:id="rId3" imgW="14421573" imgH="16844889" progId="Excel.Sheet.8">
                  <p:embed/>
                </p:oleObj>
              </mc:Choice>
              <mc:Fallback>
                <p:oleObj name="Worksheet" r:id="rId3" imgW="14421573" imgH="16844889" progId="Excel.Sheet.8">
                  <p:embed/>
                  <p:pic>
                    <p:nvPicPr>
                      <p:cNvPr id="11266" name="Object 9"/>
                      <p:cNvPicPr>
                        <a:picLocks noChangeAspect="1" noChangeArrowheads="1"/>
                      </p:cNvPicPr>
                      <p:nvPr/>
                    </p:nvPicPr>
                    <p:blipFill>
                      <a:blip r:embed="rId4">
                        <a:extLst>
                          <a:ext uri="{28A0092B-C50C-407E-A947-70E740481C1C}">
                            <a14:useLocalDpi xmlns:a14="http://schemas.microsoft.com/office/drawing/2010/main" val="0"/>
                          </a:ext>
                        </a:extLst>
                      </a:blip>
                      <a:srcRect t="23509"/>
                      <a:stretch>
                        <a:fillRect/>
                      </a:stretch>
                    </p:blipFill>
                    <p:spPr bwMode="auto">
                      <a:xfrm>
                        <a:off x="5678488" y="614363"/>
                        <a:ext cx="6513512" cy="5818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1268" name="Text Box 7"/>
          <p:cNvSpPr txBox="1">
            <a:spLocks noChangeArrowheads="1"/>
          </p:cNvSpPr>
          <p:nvPr/>
        </p:nvSpPr>
        <p:spPr bwMode="auto">
          <a:xfrm>
            <a:off x="9144001" y="102001"/>
            <a:ext cx="109101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400" b="1" dirty="0">
                <a:solidFill>
                  <a:schemeClr val="accent2"/>
                </a:solidFill>
              </a:rPr>
              <a:t>QFD 2</a:t>
            </a:r>
            <a:endParaRPr lang="en-US" sz="2400" b="1" dirty="0">
              <a:solidFill>
                <a:schemeClr val="accent2"/>
              </a:solidFill>
            </a:endParaRPr>
          </a:p>
        </p:txBody>
      </p:sp>
      <p:sp>
        <p:nvSpPr>
          <p:cNvPr id="11269" name="AutoShape 11"/>
          <p:cNvSpPr>
            <a:spLocks noChangeArrowheads="1"/>
          </p:cNvSpPr>
          <p:nvPr/>
        </p:nvSpPr>
        <p:spPr bwMode="auto">
          <a:xfrm>
            <a:off x="1790704" y="5104401"/>
            <a:ext cx="1587500" cy="672815"/>
          </a:xfrm>
          <a:prstGeom prst="wedgeRoundRectCallout">
            <a:avLst>
              <a:gd name="adj1" fmla="val 210602"/>
              <a:gd name="adj2" fmla="val 2753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Specification</a:t>
            </a:r>
            <a:endParaRPr lang="en-US" sz="1600" dirty="0">
              <a:solidFill>
                <a:schemeClr val="bg1"/>
              </a:solidFill>
            </a:endParaRPr>
          </a:p>
        </p:txBody>
      </p:sp>
      <p:sp>
        <p:nvSpPr>
          <p:cNvPr id="11270" name="AutoShape 12"/>
          <p:cNvSpPr>
            <a:spLocks noChangeArrowheads="1"/>
          </p:cNvSpPr>
          <p:nvPr/>
        </p:nvSpPr>
        <p:spPr bwMode="auto">
          <a:xfrm>
            <a:off x="1714500" y="5879243"/>
            <a:ext cx="2171700" cy="622300"/>
          </a:xfrm>
          <a:prstGeom prst="wedgeRoundRectCallout">
            <a:avLst>
              <a:gd name="adj1" fmla="val 136403"/>
              <a:gd name="adj2" fmla="val 841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Importance of solutions</a:t>
            </a:r>
            <a:endParaRPr lang="en-US" sz="1600" dirty="0">
              <a:solidFill>
                <a:schemeClr val="bg1"/>
              </a:solidFill>
            </a:endParaRPr>
          </a:p>
        </p:txBody>
      </p:sp>
      <p:sp>
        <p:nvSpPr>
          <p:cNvPr id="11271" name="AutoShape 13"/>
          <p:cNvSpPr>
            <a:spLocks noChangeArrowheads="1"/>
          </p:cNvSpPr>
          <p:nvPr/>
        </p:nvSpPr>
        <p:spPr bwMode="auto">
          <a:xfrm>
            <a:off x="1638300" y="3152810"/>
            <a:ext cx="1790700" cy="1676400"/>
          </a:xfrm>
          <a:prstGeom prst="wedgeRoundRectCallout">
            <a:avLst>
              <a:gd name="adj1" fmla="val 188597"/>
              <a:gd name="adj2" fmla="val -2790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Relationships</a:t>
            </a:r>
          </a:p>
          <a:p>
            <a:pPr algn="ctr"/>
            <a:r>
              <a:rPr lang="en-GB" sz="1600" dirty="0">
                <a:solidFill>
                  <a:schemeClr val="bg1"/>
                </a:solidFill>
              </a:rPr>
              <a:t>Will the Solutions</a:t>
            </a:r>
          </a:p>
          <a:p>
            <a:pPr algn="ctr"/>
            <a:r>
              <a:rPr lang="en-GB" sz="1600" dirty="0">
                <a:solidFill>
                  <a:schemeClr val="bg1"/>
                </a:solidFill>
              </a:rPr>
              <a:t>deliver the functional requirements?</a:t>
            </a:r>
            <a:endParaRPr lang="en-US" sz="1600" dirty="0">
              <a:solidFill>
                <a:schemeClr val="bg1"/>
              </a:solidFill>
            </a:endParaRPr>
          </a:p>
        </p:txBody>
      </p:sp>
      <p:sp>
        <p:nvSpPr>
          <p:cNvPr id="11272" name="AutoShape 14"/>
          <p:cNvSpPr>
            <a:spLocks noChangeArrowheads="1"/>
          </p:cNvSpPr>
          <p:nvPr/>
        </p:nvSpPr>
        <p:spPr bwMode="auto">
          <a:xfrm>
            <a:off x="1714500" y="1822521"/>
            <a:ext cx="1587500" cy="889000"/>
          </a:xfrm>
          <a:prstGeom prst="wedgeRoundRectCallout">
            <a:avLst>
              <a:gd name="adj1" fmla="val 85000"/>
              <a:gd name="adj2" fmla="val 90894"/>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400" dirty="0">
                <a:solidFill>
                  <a:schemeClr val="bg1"/>
                </a:solidFill>
              </a:rPr>
              <a:t>Functional Requirements</a:t>
            </a:r>
          </a:p>
          <a:p>
            <a:pPr algn="ctr"/>
            <a:r>
              <a:rPr lang="en-GB" sz="1400" dirty="0">
                <a:solidFill>
                  <a:schemeClr val="bg1"/>
                </a:solidFill>
              </a:rPr>
              <a:t>from QFD 1</a:t>
            </a:r>
            <a:endParaRPr lang="en-US" sz="1400" dirty="0">
              <a:solidFill>
                <a:schemeClr val="bg1"/>
              </a:solidFill>
            </a:endParaRPr>
          </a:p>
        </p:txBody>
      </p:sp>
      <p:sp>
        <p:nvSpPr>
          <p:cNvPr id="11273" name="AutoShape 15"/>
          <p:cNvSpPr>
            <a:spLocks noChangeArrowheads="1"/>
          </p:cNvSpPr>
          <p:nvPr/>
        </p:nvSpPr>
        <p:spPr bwMode="auto">
          <a:xfrm>
            <a:off x="1638300" y="734531"/>
            <a:ext cx="1955800" cy="812800"/>
          </a:xfrm>
          <a:prstGeom prst="wedgeRoundRectCallout">
            <a:avLst>
              <a:gd name="adj1" fmla="val 154296"/>
              <a:gd name="adj2" fmla="val -93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400" dirty="0">
                <a:solidFill>
                  <a:schemeClr val="bg1"/>
                </a:solidFill>
              </a:rPr>
              <a:t>Tracer</a:t>
            </a:r>
            <a:endParaRPr lang="en-GB" sz="1600" dirty="0">
              <a:solidFill>
                <a:schemeClr val="bg1"/>
              </a:solidFill>
            </a:endParaRPr>
          </a:p>
          <a:p>
            <a:pPr algn="ctr"/>
            <a:r>
              <a:rPr lang="en-GB" sz="1600" dirty="0">
                <a:solidFill>
                  <a:schemeClr val="bg1"/>
                </a:solidFill>
              </a:rPr>
              <a:t>Solution from Function Means</a:t>
            </a:r>
            <a:endParaRPr lang="en-US" sz="1600" dirty="0">
              <a:solidFill>
                <a:schemeClr val="bg1"/>
              </a:solidFill>
            </a:endParaRPr>
          </a:p>
        </p:txBody>
      </p:sp>
    </p:spTree>
    <p:extLst>
      <p:ext uri="{BB962C8B-B14F-4D97-AF65-F5344CB8AC3E}">
        <p14:creationId xmlns:p14="http://schemas.microsoft.com/office/powerpoint/2010/main" val="2441770896"/>
      </p:ext>
    </p:extLst>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2" name="Picture 71">
            <a:extLst>
              <a:ext uri="{FF2B5EF4-FFF2-40B4-BE49-F238E27FC236}">
                <a16:creationId xmlns:a16="http://schemas.microsoft.com/office/drawing/2014/main" id="{94DDC893-E5EF-4CDE-B040-BA5B53AADD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4" name="Picture 73">
            <a:extLst>
              <a:ext uri="{FF2B5EF4-FFF2-40B4-BE49-F238E27FC236}">
                <a16:creationId xmlns:a16="http://schemas.microsoft.com/office/drawing/2014/main" id="{85F1A06D-D369-4974-8208-56120C5E7A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6" name="Oval 75">
            <a:extLst>
              <a:ext uri="{FF2B5EF4-FFF2-40B4-BE49-F238E27FC236}">
                <a16:creationId xmlns:a16="http://schemas.microsoft.com/office/drawing/2014/main" id="{DAD27A50-88D7-4E2A-8488-F2879768A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8" name="Picture 77">
            <a:extLst>
              <a:ext uri="{FF2B5EF4-FFF2-40B4-BE49-F238E27FC236}">
                <a16:creationId xmlns:a16="http://schemas.microsoft.com/office/drawing/2014/main" id="{A47C6ACD-2325-48C6-B9F3-C21563A05E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0" name="Picture 79">
            <a:extLst>
              <a:ext uri="{FF2B5EF4-FFF2-40B4-BE49-F238E27FC236}">
                <a16:creationId xmlns:a16="http://schemas.microsoft.com/office/drawing/2014/main" id="{1081DF83-4F35-4560-87E6-0DE8AAAC33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2" name="Rectangle 81">
            <a:extLst>
              <a:ext uri="{FF2B5EF4-FFF2-40B4-BE49-F238E27FC236}">
                <a16:creationId xmlns:a16="http://schemas.microsoft.com/office/drawing/2014/main" id="{7C704F0F-1CD8-4DC1-AEE9-225958232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96258" name="Rectangle 2"/>
          <p:cNvSpPr>
            <a:spLocks noGrp="1" noChangeArrowheads="1"/>
          </p:cNvSpPr>
          <p:nvPr>
            <p:ph type="title"/>
          </p:nvPr>
        </p:nvSpPr>
        <p:spPr>
          <a:xfrm>
            <a:off x="646111" y="609601"/>
            <a:ext cx="6246093" cy="1675975"/>
          </a:xfrm>
        </p:spPr>
        <p:txBody>
          <a:bodyPr vert="horz" lIns="91440" tIns="45720" rIns="91440" bIns="45720" rtlCol="0" anchor="t">
            <a:normAutofit/>
          </a:bodyPr>
          <a:lstStyle/>
          <a:p>
            <a:r>
              <a:rPr lang="en-US"/>
              <a:t>Exercise: QFD 2 </a:t>
            </a:r>
          </a:p>
        </p:txBody>
      </p:sp>
      <p:pic>
        <p:nvPicPr>
          <p:cNvPr id="8" name="Picture 6" descr="See the source image">
            <a:extLst>
              <a:ext uri="{FF2B5EF4-FFF2-40B4-BE49-F238E27FC236}">
                <a16:creationId xmlns:a16="http://schemas.microsoft.com/office/drawing/2014/main" id="{7A43890B-E32F-4A09-9C6E-0BC9AF1F64A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2543" r="-4" b="18127"/>
          <a:stretch/>
        </p:blipFill>
        <p:spPr bwMode="auto">
          <a:xfrm>
            <a:off x="7554138" y="609137"/>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84" name="Rectangle 83">
            <a:extLst>
              <a:ext uri="{FF2B5EF4-FFF2-40B4-BE49-F238E27FC236}">
                <a16:creationId xmlns:a16="http://schemas.microsoft.com/office/drawing/2014/main" id="{78D66203-18BB-40A2-B632-9356FE169D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96259" name="Rectangle 3"/>
          <p:cNvSpPr>
            <a:spLocks noGrp="1" noChangeArrowheads="1"/>
          </p:cNvSpPr>
          <p:nvPr>
            <p:ph sz="quarter" idx="16"/>
          </p:nvPr>
        </p:nvSpPr>
        <p:spPr>
          <a:xfrm>
            <a:off x="642175" y="2484544"/>
            <a:ext cx="6253484" cy="3763855"/>
          </a:xfrm>
        </p:spPr>
        <p:txBody>
          <a:bodyPr vert="horz" lIns="91440" tIns="45720" rIns="91440" bIns="45720" rtlCol="0">
            <a:normAutofit/>
          </a:bodyPr>
          <a:lstStyle/>
          <a:p>
            <a:r>
              <a:rPr lang="en-US"/>
              <a:t>In small teams</a:t>
            </a:r>
          </a:p>
          <a:p>
            <a:r>
              <a:rPr lang="en-US"/>
              <a:t>For the case study exercise transfer functions and a system solution from the Function Means Analysis</a:t>
            </a:r>
          </a:p>
          <a:p>
            <a:r>
              <a:rPr lang="en-US"/>
              <a:t>Complete the relationship matrix and identify any interesting features</a:t>
            </a:r>
          </a:p>
          <a:p>
            <a:pPr marL="0" indent="0"/>
            <a:r>
              <a:rPr lang="en-US"/>
              <a:t>Time: 20 Minutes</a:t>
            </a:r>
          </a:p>
          <a:p>
            <a:pPr lvl="1"/>
            <a:endParaRPr lang="en-US"/>
          </a:p>
          <a:p>
            <a:endParaRPr lang="en-US"/>
          </a:p>
          <a:p>
            <a:endParaRPr lang="en-US"/>
          </a:p>
        </p:txBody>
      </p:sp>
      <p:pic>
        <p:nvPicPr>
          <p:cNvPr id="6" name="Picture 2" descr="See the source image">
            <a:extLst>
              <a:ext uri="{FF2B5EF4-FFF2-40B4-BE49-F238E27FC236}">
                <a16:creationId xmlns:a16="http://schemas.microsoft.com/office/drawing/2014/main" id="{ADAC3CE4-7234-4300-B31C-F55A3B415B43}"/>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3084" r="5782" b="3"/>
          <a:stretch/>
        </p:blipFill>
        <p:spPr bwMode="auto">
          <a:xfrm>
            <a:off x="7554138" y="3482108"/>
            <a:ext cx="3990161" cy="276629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15" name="Rounded Rectangular Callout 2">
            <a:extLst>
              <a:ext uri="{FF2B5EF4-FFF2-40B4-BE49-F238E27FC236}">
                <a16:creationId xmlns:a16="http://schemas.microsoft.com/office/drawing/2014/main" id="{02A157C6-55AE-4725-AC8A-87D0989B0CB6}"/>
              </a:ext>
            </a:extLst>
          </p:cNvPr>
          <p:cNvSpPr/>
          <p:nvPr/>
        </p:nvSpPr>
        <p:spPr>
          <a:xfrm>
            <a:off x="5647985" y="171921"/>
            <a:ext cx="4158464" cy="1600064"/>
          </a:xfrm>
          <a:prstGeom prst="wedgeRoundRectCallout">
            <a:avLst>
              <a:gd name="adj1" fmla="val -87732"/>
              <a:gd name="adj2" fmla="val 125499"/>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Note: The intent here is to introduce QFD2. At this point new functions may have been identified – in reality they should be included in the QFD 2 </a:t>
            </a:r>
          </a:p>
        </p:txBody>
      </p:sp>
    </p:spTree>
    <p:extLst>
      <p:ext uri="{BB962C8B-B14F-4D97-AF65-F5344CB8AC3E}">
        <p14:creationId xmlns:p14="http://schemas.microsoft.com/office/powerpoint/2010/main" val="3395049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B9D3B5C-D4A5-493C-932D-C332C9A491A5}"/>
              </a:ext>
            </a:extLst>
          </p:cNvPr>
          <p:cNvSpPr/>
          <p:nvPr/>
        </p:nvSpPr>
        <p:spPr>
          <a:xfrm>
            <a:off x="4031311" y="1105231"/>
            <a:ext cx="5581816" cy="497751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p:cNvSpPr>
            <a:spLocks noGrp="1"/>
          </p:cNvSpPr>
          <p:nvPr>
            <p:ph type="title"/>
          </p:nvPr>
        </p:nvSpPr>
        <p:spPr>
          <a:xfrm>
            <a:off x="210678" y="131439"/>
            <a:ext cx="6489700" cy="439957"/>
          </a:xfrm>
        </p:spPr>
        <p:txBody>
          <a:bodyPr/>
          <a:lstStyle/>
          <a:p>
            <a:r>
              <a:rPr lang="en-US" dirty="0"/>
              <a:t>Look for “Structure”</a:t>
            </a:r>
          </a:p>
        </p:txBody>
      </p:sp>
      <p:sp>
        <p:nvSpPr>
          <p:cNvPr id="7" name="TextBox 6"/>
          <p:cNvSpPr txBox="1"/>
          <p:nvPr/>
        </p:nvSpPr>
        <p:spPr>
          <a:xfrm>
            <a:off x="333955" y="2726885"/>
            <a:ext cx="4356374" cy="203132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1800" dirty="0"/>
              <a:t>We should examine the resultant relationship matrix for “structure” as this will show how the system functionality is provided by the solutions and vice versa. It can help in the management of key design aspects</a:t>
            </a:r>
          </a:p>
        </p:txBody>
      </p:sp>
      <p:pic>
        <p:nvPicPr>
          <p:cNvPr id="2" name="Picture 1"/>
          <p:cNvPicPr>
            <a:picLocks noChangeAspect="1"/>
          </p:cNvPicPr>
          <p:nvPr/>
        </p:nvPicPr>
        <p:blipFill>
          <a:blip r:embed="rId2"/>
          <a:stretch>
            <a:fillRect/>
          </a:stretch>
        </p:blipFill>
        <p:spPr>
          <a:xfrm>
            <a:off x="4133116" y="1276643"/>
            <a:ext cx="6534884" cy="4740812"/>
          </a:xfrm>
          <a:prstGeom prst="rect">
            <a:avLst/>
          </a:prstGeom>
        </p:spPr>
      </p:pic>
    </p:spTree>
    <p:extLst>
      <p:ext uri="{BB962C8B-B14F-4D97-AF65-F5344CB8AC3E}">
        <p14:creationId xmlns:p14="http://schemas.microsoft.com/office/powerpoint/2010/main" val="1295066730"/>
      </p:ext>
    </p:extLst>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4813789" y="2895600"/>
            <a:ext cx="1103434" cy="1822450"/>
          </a:xfrm>
          <a:prstGeom prst="rect">
            <a:avLst/>
          </a:prstGeom>
          <a:solidFill>
            <a:srgbClr val="FF5050">
              <a:alpha val="50980"/>
            </a:srgbClr>
          </a:solidFill>
          <a:ln w="9525">
            <a:solidFill>
              <a:schemeClr val="tx1"/>
            </a:solidFill>
            <a:miter lim="800000"/>
            <a:headEnd/>
            <a:tailEnd/>
          </a:ln>
        </p:spPr>
        <p:txBody>
          <a:bodyPr wrap="none" anchor="ctr"/>
          <a:lstStyle/>
          <a:p>
            <a:endParaRPr lang="en-US" sz="1800" dirty="0"/>
          </a:p>
        </p:txBody>
      </p:sp>
      <p:sp>
        <p:nvSpPr>
          <p:cNvPr id="19458" name="Rectangle 3"/>
          <p:cNvSpPr>
            <a:spLocks noChangeArrowheads="1"/>
          </p:cNvSpPr>
          <p:nvPr/>
        </p:nvSpPr>
        <p:spPr bwMode="auto">
          <a:xfrm>
            <a:off x="2681654" y="4724400"/>
            <a:ext cx="2133600" cy="914400"/>
          </a:xfrm>
          <a:prstGeom prst="rect">
            <a:avLst/>
          </a:prstGeom>
          <a:solidFill>
            <a:schemeClr val="accent6">
              <a:lumMod val="40000"/>
              <a:lumOff val="60000"/>
              <a:alpha val="45097"/>
            </a:schemeClr>
          </a:solidFill>
          <a:ln w="12700">
            <a:solidFill>
              <a:schemeClr val="tx1"/>
            </a:solidFill>
            <a:miter lim="800000"/>
            <a:headEnd/>
            <a:tailEnd/>
          </a:ln>
        </p:spPr>
        <p:txBody>
          <a:bodyPr wrap="none" anchor="ctr"/>
          <a:lstStyle/>
          <a:p>
            <a:endParaRPr lang="en-US" sz="1800" dirty="0"/>
          </a:p>
        </p:txBody>
      </p:sp>
      <p:sp>
        <p:nvSpPr>
          <p:cNvPr id="19483" name="Rectangle 40"/>
          <p:cNvSpPr>
            <a:spLocks noGrp="1" noChangeArrowheads="1"/>
          </p:cNvSpPr>
          <p:nvPr>
            <p:ph sz="quarter" idx="16"/>
          </p:nvPr>
        </p:nvSpPr>
        <p:spPr>
          <a:xfrm>
            <a:off x="6283442" y="1042101"/>
            <a:ext cx="3959225" cy="5521512"/>
          </a:xfrm>
        </p:spPr>
        <p:txBody>
          <a:bodyPr>
            <a:normAutofit fontScale="85000" lnSpcReduction="10000"/>
          </a:bodyPr>
          <a:lstStyle/>
          <a:p>
            <a:pPr marL="358775" indent="-358775" defTabSz="798513" eaLnBrk="1" hangingPunct="1">
              <a:lnSpc>
                <a:spcPct val="100000"/>
              </a:lnSpc>
              <a:spcBef>
                <a:spcPts val="0"/>
              </a:spcBef>
            </a:pPr>
            <a:r>
              <a:rPr lang="en-GB" dirty="0">
                <a:latin typeface="Arial" charset="0"/>
              </a:rPr>
              <a:t>The fourth element of the QFD 2 chart is flowing down the WHAT-HOW MUCHs to give a set of target values for the chosen the design solution</a:t>
            </a:r>
          </a:p>
          <a:p>
            <a:pPr marL="358775" indent="-358775" defTabSz="798513" eaLnBrk="1" hangingPunct="1">
              <a:lnSpc>
                <a:spcPct val="100000"/>
              </a:lnSpc>
              <a:spcBef>
                <a:spcPts val="0"/>
              </a:spcBef>
            </a:pPr>
            <a:r>
              <a:rPr lang="en-GB" dirty="0">
                <a:latin typeface="Arial" charset="0"/>
              </a:rPr>
              <a:t>These are design characteristics/ parameters and targets for for the solutions and specify how good they have to be in order to satisfy the customer </a:t>
            </a:r>
          </a:p>
          <a:p>
            <a:pPr marL="358775" indent="-358775" defTabSz="798513" eaLnBrk="1" hangingPunct="1">
              <a:lnSpc>
                <a:spcPct val="100000"/>
              </a:lnSpc>
              <a:spcBef>
                <a:spcPts val="0"/>
              </a:spcBef>
            </a:pPr>
            <a:r>
              <a:rPr lang="en-GB" dirty="0">
                <a:latin typeface="Arial" charset="0"/>
              </a:rPr>
              <a:t>If we are dealing with a system then the HOW MUCHs are sub-system specifications</a:t>
            </a:r>
          </a:p>
          <a:p>
            <a:pPr marL="358775" indent="-358775" defTabSz="798513" eaLnBrk="1" hangingPunct="1">
              <a:lnSpc>
                <a:spcPct val="100000"/>
              </a:lnSpc>
              <a:spcBef>
                <a:spcPts val="0"/>
              </a:spcBef>
            </a:pPr>
            <a:r>
              <a:rPr lang="en-GB" dirty="0">
                <a:latin typeface="Arial" charset="0"/>
              </a:rPr>
              <a:t>If we are dealing with components or parts then the HOW MUCHs are the part specifications</a:t>
            </a:r>
          </a:p>
          <a:p>
            <a:pPr marL="358775" indent="-358775" defTabSz="798513" eaLnBrk="1" hangingPunct="1">
              <a:lnSpc>
                <a:spcPct val="100000"/>
              </a:lnSpc>
              <a:spcBef>
                <a:spcPts val="0"/>
              </a:spcBef>
            </a:pPr>
            <a:r>
              <a:rPr lang="en-GB" dirty="0">
                <a:latin typeface="Arial" charset="0"/>
              </a:rPr>
              <a:t>At higher system levels the HOW MUCHs may be a simple flow-down, but at the lower levels it will be necessary to undertake detailed design work to obtain the desired information to complete the HOW MUCHs</a:t>
            </a:r>
          </a:p>
          <a:p>
            <a:pPr marL="358775" indent="-358775" defTabSz="798513" eaLnBrk="1" hangingPunct="1">
              <a:lnSpc>
                <a:spcPct val="80000"/>
              </a:lnSpc>
            </a:pPr>
            <a:endParaRPr lang="en-GB" dirty="0">
              <a:latin typeface="Arial" charset="0"/>
            </a:endParaRPr>
          </a:p>
        </p:txBody>
      </p:sp>
      <p:sp>
        <p:nvSpPr>
          <p:cNvPr id="19459" name="Rectangle 4"/>
          <p:cNvSpPr>
            <a:spLocks noGrp="1" noChangeArrowheads="1"/>
          </p:cNvSpPr>
          <p:nvPr>
            <p:ph type="title"/>
          </p:nvPr>
        </p:nvSpPr>
        <p:spPr>
          <a:xfrm>
            <a:off x="179280" y="108216"/>
            <a:ext cx="8242725" cy="867930"/>
          </a:xfrm>
        </p:spPr>
        <p:txBody>
          <a:bodyPr/>
          <a:lstStyle/>
          <a:p>
            <a:pPr defTabSz="798513" eaLnBrk="1" hangingPunct="1"/>
            <a:r>
              <a:rPr lang="en-GB" sz="2800" dirty="0">
                <a:latin typeface="Arial" charset="0"/>
              </a:rPr>
              <a:t>Step 4: Flow Down Targets and Ceilings</a:t>
            </a:r>
            <a:br>
              <a:rPr lang="en-GB" sz="2800" dirty="0">
                <a:latin typeface="Arial" charset="0"/>
              </a:rPr>
            </a:br>
            <a:r>
              <a:rPr lang="en-GB" sz="2800" dirty="0">
                <a:latin typeface="Arial" charset="0"/>
              </a:rPr>
              <a:t>HOW MUCH is Enough?</a:t>
            </a:r>
          </a:p>
        </p:txBody>
      </p:sp>
      <p:sp>
        <p:nvSpPr>
          <p:cNvPr id="19460" name="Rectangle 5"/>
          <p:cNvSpPr>
            <a:spLocks noChangeArrowheads="1"/>
          </p:cNvSpPr>
          <p:nvPr/>
        </p:nvSpPr>
        <p:spPr bwMode="auto">
          <a:xfrm>
            <a:off x="26816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lIns="95782" tIns="47891" rIns="95782" bIns="47891" anchor="ctr"/>
          <a:lstStyle/>
          <a:p>
            <a:pPr algn="ctr" defTabSz="957263" eaLnBrk="0" hangingPunct="0"/>
            <a:endParaRPr lang="en-US" sz="1500" dirty="0">
              <a:latin typeface="Times New Roman" charset="0"/>
            </a:endParaRPr>
          </a:p>
        </p:txBody>
      </p:sp>
      <p:sp>
        <p:nvSpPr>
          <p:cNvPr id="19461" name="Rectangle 6"/>
          <p:cNvSpPr>
            <a:spLocks noChangeArrowheads="1"/>
          </p:cNvSpPr>
          <p:nvPr/>
        </p:nvSpPr>
        <p:spPr bwMode="auto">
          <a:xfrm>
            <a:off x="29864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2" name="Rectangle 7"/>
          <p:cNvSpPr>
            <a:spLocks noChangeArrowheads="1"/>
          </p:cNvSpPr>
          <p:nvPr/>
        </p:nvSpPr>
        <p:spPr bwMode="auto">
          <a:xfrm>
            <a:off x="32912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3" name="Rectangle 8"/>
          <p:cNvSpPr>
            <a:spLocks noChangeArrowheads="1"/>
          </p:cNvSpPr>
          <p:nvPr/>
        </p:nvSpPr>
        <p:spPr bwMode="auto">
          <a:xfrm>
            <a:off x="35960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4" name="Rectangle 9"/>
          <p:cNvSpPr>
            <a:spLocks noChangeArrowheads="1"/>
          </p:cNvSpPr>
          <p:nvPr/>
        </p:nvSpPr>
        <p:spPr bwMode="auto">
          <a:xfrm>
            <a:off x="39008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5" name="Rectangle 10"/>
          <p:cNvSpPr>
            <a:spLocks noChangeArrowheads="1"/>
          </p:cNvSpPr>
          <p:nvPr/>
        </p:nvSpPr>
        <p:spPr bwMode="auto">
          <a:xfrm>
            <a:off x="45104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6" name="Rectangle 11"/>
          <p:cNvSpPr>
            <a:spLocks noChangeArrowheads="1"/>
          </p:cNvSpPr>
          <p:nvPr/>
        </p:nvSpPr>
        <p:spPr bwMode="auto">
          <a:xfrm>
            <a:off x="4205654" y="1981200"/>
            <a:ext cx="304800" cy="3657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67" name="Text Box 12"/>
          <p:cNvSpPr txBox="1">
            <a:spLocks noChangeArrowheads="1"/>
          </p:cNvSpPr>
          <p:nvPr/>
        </p:nvSpPr>
        <p:spPr bwMode="auto">
          <a:xfrm>
            <a:off x="1743808" y="2449552"/>
            <a:ext cx="981098" cy="4198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WHAT</a:t>
            </a:r>
          </a:p>
        </p:txBody>
      </p:sp>
      <p:sp>
        <p:nvSpPr>
          <p:cNvPr id="19468" name="Text Box 13"/>
          <p:cNvSpPr txBox="1">
            <a:spLocks noChangeArrowheads="1"/>
          </p:cNvSpPr>
          <p:nvPr/>
        </p:nvSpPr>
        <p:spPr bwMode="auto">
          <a:xfrm>
            <a:off x="3427535" y="1535117"/>
            <a:ext cx="873108" cy="4198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HOW</a:t>
            </a:r>
          </a:p>
        </p:txBody>
      </p:sp>
      <p:grpSp>
        <p:nvGrpSpPr>
          <p:cNvPr id="19469" name="Group 14"/>
          <p:cNvGrpSpPr>
            <a:grpSpLocks/>
          </p:cNvGrpSpPr>
          <p:nvPr/>
        </p:nvGrpSpPr>
        <p:grpSpPr bwMode="auto">
          <a:xfrm>
            <a:off x="1737948" y="2895600"/>
            <a:ext cx="4177812" cy="1828800"/>
            <a:chOff x="526" y="1824"/>
            <a:chExt cx="2600" cy="1152"/>
          </a:xfrm>
        </p:grpSpPr>
        <p:sp>
          <p:nvSpPr>
            <p:cNvPr id="19492" name="Rectangle 15"/>
            <p:cNvSpPr>
              <a:spLocks noChangeArrowheads="1"/>
            </p:cNvSpPr>
            <p:nvPr/>
          </p:nvSpPr>
          <p:spPr bwMode="auto">
            <a:xfrm rot="-5400000">
              <a:off x="1730" y="620"/>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93" name="Rectangle 16"/>
            <p:cNvSpPr>
              <a:spLocks noChangeArrowheads="1"/>
            </p:cNvSpPr>
            <p:nvPr/>
          </p:nvSpPr>
          <p:spPr bwMode="auto">
            <a:xfrm rot="-5400000">
              <a:off x="1730" y="812"/>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eaVert" wrap="none" lIns="95782" tIns="47891" rIns="95782" bIns="47891" anchor="ctr"/>
            <a:lstStyle/>
            <a:p>
              <a:pPr algn="ctr" defTabSz="957263" eaLnBrk="0" hangingPunct="0"/>
              <a:endParaRPr lang="en-US" sz="2100" dirty="0">
                <a:latin typeface="Times New Roman" charset="0"/>
              </a:endParaRPr>
            </a:p>
          </p:txBody>
        </p:sp>
        <p:sp>
          <p:nvSpPr>
            <p:cNvPr id="19494" name="Rectangle 17"/>
            <p:cNvSpPr>
              <a:spLocks noChangeArrowheads="1"/>
            </p:cNvSpPr>
            <p:nvPr/>
          </p:nvSpPr>
          <p:spPr bwMode="auto">
            <a:xfrm rot="-5400000">
              <a:off x="1730" y="1004"/>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95" name="Rectangle 18"/>
            <p:cNvSpPr>
              <a:spLocks noChangeArrowheads="1"/>
            </p:cNvSpPr>
            <p:nvPr/>
          </p:nvSpPr>
          <p:spPr bwMode="auto">
            <a:xfrm rot="-5400000">
              <a:off x="1730" y="1196"/>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96" name="Rectangle 19"/>
            <p:cNvSpPr>
              <a:spLocks noChangeArrowheads="1"/>
            </p:cNvSpPr>
            <p:nvPr/>
          </p:nvSpPr>
          <p:spPr bwMode="auto">
            <a:xfrm rot="-5400000">
              <a:off x="1730" y="1580"/>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97" name="Rectangle 20"/>
            <p:cNvSpPr>
              <a:spLocks noChangeArrowheads="1"/>
            </p:cNvSpPr>
            <p:nvPr/>
          </p:nvSpPr>
          <p:spPr bwMode="auto">
            <a:xfrm rot="-5400000">
              <a:off x="1730" y="1388"/>
              <a:ext cx="192" cy="2600"/>
            </a:xfrm>
            <a:prstGeom prst="rect">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grpSp>
      <p:grpSp>
        <p:nvGrpSpPr>
          <p:cNvPr id="19470" name="Group 21"/>
          <p:cNvGrpSpPr>
            <a:grpSpLocks/>
          </p:cNvGrpSpPr>
          <p:nvPr/>
        </p:nvGrpSpPr>
        <p:grpSpPr bwMode="auto">
          <a:xfrm>
            <a:off x="2757854" y="2971800"/>
            <a:ext cx="152400" cy="152400"/>
            <a:chOff x="3648" y="2400"/>
            <a:chExt cx="96" cy="96"/>
          </a:xfrm>
        </p:grpSpPr>
        <p:sp>
          <p:nvSpPr>
            <p:cNvPr id="19490" name="Oval 22"/>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91" name="Oval 23"/>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grpSp>
      <p:grpSp>
        <p:nvGrpSpPr>
          <p:cNvPr id="19471" name="Group 24"/>
          <p:cNvGrpSpPr>
            <a:grpSpLocks/>
          </p:cNvGrpSpPr>
          <p:nvPr/>
        </p:nvGrpSpPr>
        <p:grpSpPr bwMode="auto">
          <a:xfrm>
            <a:off x="3672254" y="4191000"/>
            <a:ext cx="152400" cy="152400"/>
            <a:chOff x="3648" y="2400"/>
            <a:chExt cx="96" cy="96"/>
          </a:xfrm>
        </p:grpSpPr>
        <p:sp>
          <p:nvSpPr>
            <p:cNvPr id="19488" name="Oval 25"/>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89" name="Oval 26"/>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grpSp>
      <p:grpSp>
        <p:nvGrpSpPr>
          <p:cNvPr id="19472" name="Group 27"/>
          <p:cNvGrpSpPr>
            <a:grpSpLocks/>
          </p:cNvGrpSpPr>
          <p:nvPr/>
        </p:nvGrpSpPr>
        <p:grpSpPr bwMode="auto">
          <a:xfrm>
            <a:off x="3062654" y="3276600"/>
            <a:ext cx="152400" cy="152400"/>
            <a:chOff x="3648" y="2400"/>
            <a:chExt cx="96" cy="96"/>
          </a:xfrm>
        </p:grpSpPr>
        <p:sp>
          <p:nvSpPr>
            <p:cNvPr id="19486" name="Oval 28"/>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87" name="Oval 29"/>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grpSp>
      <p:sp>
        <p:nvSpPr>
          <p:cNvPr id="19473" name="Oval 30"/>
          <p:cNvSpPr>
            <a:spLocks noChangeArrowheads="1"/>
          </p:cNvSpPr>
          <p:nvPr/>
        </p:nvSpPr>
        <p:spPr bwMode="auto">
          <a:xfrm>
            <a:off x="2757854" y="3581400"/>
            <a:ext cx="152400" cy="152400"/>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4" name="Oval 31"/>
          <p:cNvSpPr>
            <a:spLocks noChangeArrowheads="1"/>
          </p:cNvSpPr>
          <p:nvPr/>
        </p:nvSpPr>
        <p:spPr bwMode="auto">
          <a:xfrm>
            <a:off x="3672254" y="2971800"/>
            <a:ext cx="152400" cy="152400"/>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5" name="Oval 32"/>
          <p:cNvSpPr>
            <a:spLocks noChangeArrowheads="1"/>
          </p:cNvSpPr>
          <p:nvPr/>
        </p:nvSpPr>
        <p:spPr bwMode="auto">
          <a:xfrm>
            <a:off x="2757854" y="4191000"/>
            <a:ext cx="152400" cy="152400"/>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6" name="Oval 33"/>
          <p:cNvSpPr>
            <a:spLocks noChangeArrowheads="1"/>
          </p:cNvSpPr>
          <p:nvPr/>
        </p:nvSpPr>
        <p:spPr bwMode="auto">
          <a:xfrm>
            <a:off x="3062654" y="3886200"/>
            <a:ext cx="152400" cy="152400"/>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7" name="AutoShape 34"/>
          <p:cNvSpPr>
            <a:spLocks noChangeArrowheads="1"/>
          </p:cNvSpPr>
          <p:nvPr/>
        </p:nvSpPr>
        <p:spPr bwMode="auto">
          <a:xfrm>
            <a:off x="3062654" y="4495800"/>
            <a:ext cx="152400" cy="152400"/>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8" name="AutoShape 35"/>
          <p:cNvSpPr>
            <a:spLocks noChangeArrowheads="1"/>
          </p:cNvSpPr>
          <p:nvPr/>
        </p:nvSpPr>
        <p:spPr bwMode="auto">
          <a:xfrm>
            <a:off x="4281854" y="4191000"/>
            <a:ext cx="152400" cy="152400"/>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79" name="AutoShape 36"/>
          <p:cNvSpPr>
            <a:spLocks noChangeArrowheads="1"/>
          </p:cNvSpPr>
          <p:nvPr/>
        </p:nvSpPr>
        <p:spPr bwMode="auto">
          <a:xfrm>
            <a:off x="4586654" y="2971800"/>
            <a:ext cx="152400" cy="152400"/>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80" name="AutoShape 37"/>
          <p:cNvSpPr>
            <a:spLocks noChangeArrowheads="1"/>
          </p:cNvSpPr>
          <p:nvPr/>
        </p:nvSpPr>
        <p:spPr bwMode="auto">
          <a:xfrm>
            <a:off x="2757854" y="3276600"/>
            <a:ext cx="152400" cy="152400"/>
          </a:xfrm>
          <a:prstGeom prst="triangle">
            <a:avLst>
              <a:gd name="adj" fmla="val 50000"/>
            </a:avLst>
          </a:prstGeom>
          <a:noFill/>
          <a:ln w="1270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81" name="Oval 38"/>
          <p:cNvSpPr>
            <a:spLocks noChangeArrowheads="1"/>
          </p:cNvSpPr>
          <p:nvPr/>
        </p:nvSpPr>
        <p:spPr bwMode="auto">
          <a:xfrm>
            <a:off x="4281854" y="3581400"/>
            <a:ext cx="152400" cy="152400"/>
          </a:xfrm>
          <a:prstGeom prst="ellipse">
            <a:avLst/>
          </a:prstGeom>
          <a:noFill/>
          <a:ln w="127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800" dirty="0"/>
          </a:p>
        </p:txBody>
      </p:sp>
      <p:sp>
        <p:nvSpPr>
          <p:cNvPr id="19482" name="Text Box 39"/>
          <p:cNvSpPr txBox="1">
            <a:spLocks noChangeArrowheads="1"/>
          </p:cNvSpPr>
          <p:nvPr/>
        </p:nvSpPr>
        <p:spPr bwMode="auto">
          <a:xfrm>
            <a:off x="2928096" y="5176940"/>
            <a:ext cx="1734177" cy="4198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HOW MUCH</a:t>
            </a:r>
          </a:p>
        </p:txBody>
      </p:sp>
      <p:sp>
        <p:nvSpPr>
          <p:cNvPr id="19484" name="AutoShape 41"/>
          <p:cNvSpPr>
            <a:spLocks noChangeArrowheads="1"/>
          </p:cNvSpPr>
          <p:nvPr/>
        </p:nvSpPr>
        <p:spPr bwMode="auto">
          <a:xfrm rot="16074906" flipH="1">
            <a:off x="3247435" y="3484075"/>
            <a:ext cx="1654175" cy="1645626"/>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en-US" sz="1800" dirty="0"/>
          </a:p>
        </p:txBody>
      </p:sp>
      <p:sp>
        <p:nvSpPr>
          <p:cNvPr id="19485" name="Text Box 42"/>
          <p:cNvSpPr txBox="1">
            <a:spLocks noChangeArrowheads="1"/>
          </p:cNvSpPr>
          <p:nvPr/>
        </p:nvSpPr>
        <p:spPr bwMode="auto">
          <a:xfrm rot="-5400000">
            <a:off x="4474259" y="3431333"/>
            <a:ext cx="1734177" cy="7430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squar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2100" b="1" dirty="0">
                <a:solidFill>
                  <a:srgbClr val="990000"/>
                </a:solidFill>
              </a:rPr>
              <a:t>WHAT </a:t>
            </a:r>
          </a:p>
          <a:p>
            <a:pPr algn="ctr"/>
            <a:r>
              <a:rPr lang="en-GB" sz="2100" b="1" dirty="0">
                <a:solidFill>
                  <a:srgbClr val="990000"/>
                </a:solidFill>
              </a:rPr>
              <a:t>HOW MUCH</a:t>
            </a:r>
          </a:p>
        </p:txBody>
      </p:sp>
    </p:spTree>
    <p:extLst>
      <p:ext uri="{BB962C8B-B14F-4D97-AF65-F5344CB8AC3E}">
        <p14:creationId xmlns:p14="http://schemas.microsoft.com/office/powerpoint/2010/main" val="15948867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87E312-E345-426A-AB5A-B30949B54984}"/>
              </a:ext>
            </a:extLst>
          </p:cNvPr>
          <p:cNvSpPr/>
          <p:nvPr/>
        </p:nvSpPr>
        <p:spPr>
          <a:xfrm>
            <a:off x="1884459" y="2091193"/>
            <a:ext cx="3912042" cy="378982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8C9E12-2CB2-47E4-8C75-96D4E428BBE5}"/>
              </a:ext>
            </a:extLst>
          </p:cNvPr>
          <p:cNvSpPr/>
          <p:nvPr/>
        </p:nvSpPr>
        <p:spPr>
          <a:xfrm>
            <a:off x="6883276" y="1345096"/>
            <a:ext cx="3912042" cy="378982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DFBD93D8-1B92-7D48-BB88-3A18E6C3CA86}"/>
              </a:ext>
            </a:extLst>
          </p:cNvPr>
          <p:cNvPicPr>
            <a:picLocks noChangeAspect="1"/>
          </p:cNvPicPr>
          <p:nvPr/>
        </p:nvPicPr>
        <p:blipFill>
          <a:blip r:embed="rId3"/>
          <a:stretch>
            <a:fillRect/>
          </a:stretch>
        </p:blipFill>
        <p:spPr>
          <a:xfrm>
            <a:off x="2013066" y="2238556"/>
            <a:ext cx="3533240" cy="3353431"/>
          </a:xfrm>
          <a:prstGeom prst="rect">
            <a:avLst/>
          </a:prstGeom>
        </p:spPr>
      </p:pic>
      <p:sp>
        <p:nvSpPr>
          <p:cNvPr id="21505" name="Rectangle 2"/>
          <p:cNvSpPr>
            <a:spLocks noGrp="1" noChangeArrowheads="1"/>
          </p:cNvSpPr>
          <p:nvPr>
            <p:ph type="title"/>
          </p:nvPr>
        </p:nvSpPr>
        <p:spPr>
          <a:xfrm>
            <a:off x="67555" y="57105"/>
            <a:ext cx="8790198" cy="420646"/>
          </a:xfrm>
        </p:spPr>
        <p:txBody>
          <a:bodyPr/>
          <a:lstStyle/>
          <a:p>
            <a:pPr defTabSz="762000" eaLnBrk="1" hangingPunct="1"/>
            <a:r>
              <a:rPr lang="en-GB" dirty="0">
                <a:latin typeface="Arial" charset="0"/>
              </a:rPr>
              <a:t>Flowing Requirements Down</a:t>
            </a:r>
          </a:p>
        </p:txBody>
      </p:sp>
      <p:sp>
        <p:nvSpPr>
          <p:cNvPr id="18469" name="AutoShape 52"/>
          <p:cNvSpPr>
            <a:spLocks noChangeArrowheads="1"/>
          </p:cNvSpPr>
          <p:nvPr/>
        </p:nvSpPr>
        <p:spPr bwMode="gray">
          <a:xfrm>
            <a:off x="4263365" y="1204901"/>
            <a:ext cx="2619911" cy="1508757"/>
          </a:xfrm>
          <a:prstGeom prst="wedgeRoundRectCallout">
            <a:avLst>
              <a:gd name="adj1" fmla="val -51976"/>
              <a:gd name="adj2" fmla="val 124488"/>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r>
              <a:rPr lang="en-GB" sz="1400" dirty="0">
                <a:solidFill>
                  <a:srgbClr val="FFFFFF"/>
                </a:solidFill>
              </a:rPr>
              <a:t>The relationships indicate that a particular design requirement target value needs to be appropriately “flowed-down” to define the solution requirement target values</a:t>
            </a:r>
          </a:p>
        </p:txBody>
      </p:sp>
      <p:sp>
        <p:nvSpPr>
          <p:cNvPr id="18471" name="AutoShape 54"/>
          <p:cNvSpPr>
            <a:spLocks noChangeArrowheads="1"/>
          </p:cNvSpPr>
          <p:nvPr/>
        </p:nvSpPr>
        <p:spPr bwMode="gray">
          <a:xfrm>
            <a:off x="4810624" y="5265259"/>
            <a:ext cx="3249611" cy="1529424"/>
          </a:xfrm>
          <a:prstGeom prst="wedgeRoundRectCallout">
            <a:avLst>
              <a:gd name="adj1" fmla="val -78598"/>
              <a:gd name="adj2" fmla="val -59398"/>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400" dirty="0">
                <a:solidFill>
                  <a:srgbClr val="000000"/>
                </a:solidFill>
              </a:rPr>
              <a:t>What goes in the HOW MUCH boxes depends on the </a:t>
            </a:r>
            <a:r>
              <a:rPr lang="ja-JP" altLang="en-GB" sz="1400" dirty="0">
                <a:solidFill>
                  <a:srgbClr val="000000"/>
                </a:solidFill>
              </a:rPr>
              <a:t>“</a:t>
            </a:r>
            <a:r>
              <a:rPr lang="en-GB" sz="1400" dirty="0">
                <a:solidFill>
                  <a:srgbClr val="000000"/>
                </a:solidFill>
              </a:rPr>
              <a:t>level</a:t>
            </a:r>
            <a:r>
              <a:rPr lang="ja-JP" altLang="en-GB" sz="1400" dirty="0">
                <a:solidFill>
                  <a:srgbClr val="000000"/>
                </a:solidFill>
              </a:rPr>
              <a:t>”</a:t>
            </a:r>
            <a:r>
              <a:rPr lang="en-GB" sz="1400" dirty="0">
                <a:solidFill>
                  <a:srgbClr val="000000"/>
                </a:solidFill>
              </a:rPr>
              <a:t> of the system under consideration. If we are dealing with a big system at a high level then each box will contain a Subsystem Requirements</a:t>
            </a:r>
          </a:p>
        </p:txBody>
      </p:sp>
      <p:pic>
        <p:nvPicPr>
          <p:cNvPr id="56" name="Picture 55">
            <a:extLst>
              <a:ext uri="{FF2B5EF4-FFF2-40B4-BE49-F238E27FC236}">
                <a16:creationId xmlns:a16="http://schemas.microsoft.com/office/drawing/2014/main" id="{DBA8BF70-325B-5943-847A-2F7048D4F4A7}"/>
              </a:ext>
            </a:extLst>
          </p:cNvPr>
          <p:cNvPicPr>
            <a:picLocks noChangeAspect="1"/>
          </p:cNvPicPr>
          <p:nvPr/>
        </p:nvPicPr>
        <p:blipFill>
          <a:blip r:embed="rId4"/>
          <a:stretch>
            <a:fillRect/>
          </a:stretch>
        </p:blipFill>
        <p:spPr>
          <a:xfrm>
            <a:off x="6959030" y="1475433"/>
            <a:ext cx="3610214" cy="3789826"/>
          </a:xfrm>
          <a:prstGeom prst="rect">
            <a:avLst/>
          </a:prstGeom>
        </p:spPr>
      </p:pic>
      <p:sp>
        <p:nvSpPr>
          <p:cNvPr id="57" name="AutoShape 54">
            <a:extLst>
              <a:ext uri="{FF2B5EF4-FFF2-40B4-BE49-F238E27FC236}">
                <a16:creationId xmlns:a16="http://schemas.microsoft.com/office/drawing/2014/main" id="{AC9092DA-13A6-9F4B-BFF3-EA3568765F1B}"/>
              </a:ext>
            </a:extLst>
          </p:cNvPr>
          <p:cNvSpPr>
            <a:spLocks noChangeArrowheads="1"/>
          </p:cNvSpPr>
          <p:nvPr/>
        </p:nvSpPr>
        <p:spPr bwMode="gray">
          <a:xfrm>
            <a:off x="4810623" y="5265259"/>
            <a:ext cx="3249611" cy="1529424"/>
          </a:xfrm>
          <a:prstGeom prst="wedgeRoundRectCallout">
            <a:avLst>
              <a:gd name="adj1" fmla="val 70948"/>
              <a:gd name="adj2" fmla="val -63429"/>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400" dirty="0">
                <a:solidFill>
                  <a:srgbClr val="000000"/>
                </a:solidFill>
              </a:rPr>
              <a:t>What goes in the HOW MUCH boxes depends on the </a:t>
            </a:r>
            <a:r>
              <a:rPr lang="ja-JP" altLang="en-GB" sz="1400" dirty="0">
                <a:solidFill>
                  <a:srgbClr val="000000"/>
                </a:solidFill>
              </a:rPr>
              <a:t>“</a:t>
            </a:r>
            <a:r>
              <a:rPr lang="en-GB" sz="1400" dirty="0">
                <a:solidFill>
                  <a:srgbClr val="000000"/>
                </a:solidFill>
              </a:rPr>
              <a:t>level</a:t>
            </a:r>
            <a:r>
              <a:rPr lang="ja-JP" altLang="en-GB" sz="1400" dirty="0">
                <a:solidFill>
                  <a:srgbClr val="000000"/>
                </a:solidFill>
              </a:rPr>
              <a:t>”</a:t>
            </a:r>
            <a:r>
              <a:rPr lang="en-GB" sz="1400" dirty="0">
                <a:solidFill>
                  <a:srgbClr val="000000"/>
                </a:solidFill>
              </a:rPr>
              <a:t> of the system under consideration. If we are dealing with a big system at a high level then each box will contain  Subsystem Requirements</a:t>
            </a:r>
          </a:p>
        </p:txBody>
      </p:sp>
    </p:spTree>
    <p:extLst>
      <p:ext uri="{BB962C8B-B14F-4D97-AF65-F5344CB8AC3E}">
        <p14:creationId xmlns:p14="http://schemas.microsoft.com/office/powerpoint/2010/main" val="2966869349"/>
      </p:ext>
    </p:extLst>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DEF756-317F-48D3-99E5-3B7B2D05727B}"/>
              </a:ext>
            </a:extLst>
          </p:cNvPr>
          <p:cNvSpPr/>
          <p:nvPr/>
        </p:nvSpPr>
        <p:spPr>
          <a:xfrm>
            <a:off x="5673024" y="842778"/>
            <a:ext cx="6518975" cy="601522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67" name="Rectangle 4"/>
          <p:cNvSpPr>
            <a:spLocks noGrp="1" noChangeArrowheads="1"/>
          </p:cNvSpPr>
          <p:nvPr>
            <p:ph type="title"/>
          </p:nvPr>
        </p:nvSpPr>
        <p:spPr>
          <a:xfrm>
            <a:off x="184150" y="113996"/>
            <a:ext cx="6489700" cy="386159"/>
          </a:xfrm>
        </p:spPr>
        <p:txBody>
          <a:bodyPr/>
          <a:lstStyle/>
          <a:p>
            <a:pPr eaLnBrk="1" hangingPunct="1"/>
            <a:r>
              <a:rPr lang="en-US" dirty="0">
                <a:latin typeface="Arial" charset="0"/>
              </a:rPr>
              <a:t>Tracer Example</a:t>
            </a:r>
          </a:p>
        </p:txBody>
      </p:sp>
      <p:graphicFrame>
        <p:nvGraphicFramePr>
          <p:cNvPr id="11266" name="Object 9"/>
          <p:cNvGraphicFramePr>
            <a:graphicFrameLocks noGrp="1" noChangeAspect="1"/>
          </p:cNvGraphicFramePr>
          <p:nvPr>
            <p:ph idx="4294967295"/>
            <p:extLst>
              <p:ext uri="{D42A27DB-BD31-4B8C-83A1-F6EECF244321}">
                <p14:modId xmlns:p14="http://schemas.microsoft.com/office/powerpoint/2010/main" val="533256747"/>
              </p:ext>
            </p:extLst>
          </p:nvPr>
        </p:nvGraphicFramePr>
        <p:xfrm>
          <a:off x="5800024" y="971550"/>
          <a:ext cx="6391976" cy="5797550"/>
        </p:xfrm>
        <a:graphic>
          <a:graphicData uri="http://schemas.openxmlformats.org/presentationml/2006/ole">
            <mc:AlternateContent xmlns:mc="http://schemas.openxmlformats.org/markup-compatibility/2006">
              <mc:Choice xmlns:v="urn:schemas-microsoft-com:vml" Requires="v">
                <p:oleObj spid="_x0000_s8198" name="Worksheet" r:id="rId3" imgW="14421573" imgH="16844889" progId="Excel.Sheet.8">
                  <p:embed/>
                </p:oleObj>
              </mc:Choice>
              <mc:Fallback>
                <p:oleObj name="Worksheet" r:id="rId3" imgW="14421573" imgH="16844889" progId="Excel.Sheet.8">
                  <p:embed/>
                  <p:pic>
                    <p:nvPicPr>
                      <p:cNvPr id="11266" name="Object 9"/>
                      <p:cNvPicPr>
                        <a:picLocks noChangeAspect="1" noChangeArrowheads="1"/>
                      </p:cNvPicPr>
                      <p:nvPr/>
                    </p:nvPicPr>
                    <p:blipFill>
                      <a:blip r:embed="rId4">
                        <a:extLst>
                          <a:ext uri="{28A0092B-C50C-407E-A947-70E740481C1C}">
                            <a14:useLocalDpi xmlns:a14="http://schemas.microsoft.com/office/drawing/2010/main" val="0"/>
                          </a:ext>
                        </a:extLst>
                      </a:blip>
                      <a:srcRect t="23509"/>
                      <a:stretch>
                        <a:fillRect/>
                      </a:stretch>
                    </p:blipFill>
                    <p:spPr bwMode="auto">
                      <a:xfrm>
                        <a:off x="5800024" y="971550"/>
                        <a:ext cx="6391976" cy="5797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1268" name="Text Box 7"/>
          <p:cNvSpPr txBox="1">
            <a:spLocks noChangeArrowheads="1"/>
          </p:cNvSpPr>
          <p:nvPr/>
        </p:nvSpPr>
        <p:spPr bwMode="auto">
          <a:xfrm>
            <a:off x="9144001" y="311223"/>
            <a:ext cx="109101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400" b="1">
                <a:solidFill>
                  <a:schemeClr val="accent2"/>
                </a:solidFill>
              </a:rPr>
              <a:t>QFD 2</a:t>
            </a:r>
            <a:endParaRPr lang="en-US" sz="2400" b="1">
              <a:solidFill>
                <a:schemeClr val="accent2"/>
              </a:solidFill>
            </a:endParaRPr>
          </a:p>
        </p:txBody>
      </p:sp>
      <p:sp>
        <p:nvSpPr>
          <p:cNvPr id="11269" name="AutoShape 11"/>
          <p:cNvSpPr>
            <a:spLocks noChangeArrowheads="1"/>
          </p:cNvSpPr>
          <p:nvPr/>
        </p:nvSpPr>
        <p:spPr bwMode="auto">
          <a:xfrm>
            <a:off x="1841500" y="5094197"/>
            <a:ext cx="1587500" cy="672815"/>
          </a:xfrm>
          <a:prstGeom prst="wedgeRoundRectCallout">
            <a:avLst>
              <a:gd name="adj1" fmla="val 349844"/>
              <a:gd name="adj2" fmla="val 59445"/>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Specification</a:t>
            </a:r>
            <a:endParaRPr lang="en-US" sz="1600" dirty="0">
              <a:solidFill>
                <a:schemeClr val="bg1"/>
              </a:solidFill>
            </a:endParaRPr>
          </a:p>
        </p:txBody>
      </p:sp>
      <p:sp>
        <p:nvSpPr>
          <p:cNvPr id="11270" name="AutoShape 12"/>
          <p:cNvSpPr>
            <a:spLocks noChangeArrowheads="1"/>
          </p:cNvSpPr>
          <p:nvPr/>
        </p:nvSpPr>
        <p:spPr bwMode="auto">
          <a:xfrm>
            <a:off x="1738354" y="5965784"/>
            <a:ext cx="2171700" cy="622300"/>
          </a:xfrm>
          <a:prstGeom prst="wedgeRoundRectCallout">
            <a:avLst>
              <a:gd name="adj1" fmla="val 236357"/>
              <a:gd name="adj2" fmla="val 25027"/>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r>
              <a:rPr lang="en-GB" sz="1600" dirty="0">
                <a:solidFill>
                  <a:schemeClr val="bg1"/>
                </a:solidFill>
              </a:rPr>
              <a:t>Importance of solutions</a:t>
            </a:r>
            <a:endParaRPr lang="en-US" sz="1600" dirty="0">
              <a:solidFill>
                <a:schemeClr val="bg1"/>
              </a:solidFill>
            </a:endParaRPr>
          </a:p>
        </p:txBody>
      </p:sp>
      <p:sp>
        <p:nvSpPr>
          <p:cNvPr id="11271" name="AutoShape 13"/>
          <p:cNvSpPr>
            <a:spLocks noChangeArrowheads="1"/>
          </p:cNvSpPr>
          <p:nvPr/>
        </p:nvSpPr>
        <p:spPr bwMode="auto">
          <a:xfrm>
            <a:off x="1638300" y="3219025"/>
            <a:ext cx="1790700" cy="1676400"/>
          </a:xfrm>
          <a:prstGeom prst="wedgeRoundRectCallout">
            <a:avLst>
              <a:gd name="adj1" fmla="val 306266"/>
              <a:gd name="adj2" fmla="val -39290"/>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a:solidFill>
                  <a:schemeClr val="bg1"/>
                </a:solidFill>
              </a:rPr>
              <a:t>Relationships</a:t>
            </a:r>
          </a:p>
          <a:p>
            <a:pPr algn="ctr"/>
            <a:r>
              <a:rPr lang="en-GB" sz="1600">
                <a:solidFill>
                  <a:schemeClr val="bg1"/>
                </a:solidFill>
              </a:rPr>
              <a:t>Will the Solutions</a:t>
            </a:r>
          </a:p>
          <a:p>
            <a:pPr algn="ctr"/>
            <a:r>
              <a:rPr lang="en-GB" sz="1600">
                <a:solidFill>
                  <a:schemeClr val="bg1"/>
                </a:solidFill>
              </a:rPr>
              <a:t>deliver the functional requirements?</a:t>
            </a:r>
            <a:endParaRPr lang="en-US" sz="1600">
              <a:solidFill>
                <a:schemeClr val="bg1"/>
              </a:solidFill>
            </a:endParaRPr>
          </a:p>
        </p:txBody>
      </p:sp>
      <p:sp>
        <p:nvSpPr>
          <p:cNvPr id="11272" name="AutoShape 14"/>
          <p:cNvSpPr>
            <a:spLocks noChangeArrowheads="1"/>
          </p:cNvSpPr>
          <p:nvPr/>
        </p:nvSpPr>
        <p:spPr bwMode="auto">
          <a:xfrm>
            <a:off x="1081377" y="2178978"/>
            <a:ext cx="2220623" cy="889000"/>
          </a:xfrm>
          <a:prstGeom prst="wedgeRoundRectCallout">
            <a:avLst>
              <a:gd name="adj1" fmla="val 178813"/>
              <a:gd name="adj2" fmla="val 50646"/>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a:solidFill>
                  <a:schemeClr val="bg1"/>
                </a:solidFill>
              </a:rPr>
              <a:t>Functional Requirements</a:t>
            </a:r>
          </a:p>
          <a:p>
            <a:pPr algn="ctr"/>
            <a:r>
              <a:rPr lang="en-GB" sz="1600">
                <a:solidFill>
                  <a:schemeClr val="bg1"/>
                </a:solidFill>
              </a:rPr>
              <a:t>from QFD 1</a:t>
            </a:r>
            <a:endParaRPr lang="en-US" sz="1600">
              <a:solidFill>
                <a:schemeClr val="bg1"/>
              </a:solidFill>
            </a:endParaRPr>
          </a:p>
        </p:txBody>
      </p:sp>
      <p:sp>
        <p:nvSpPr>
          <p:cNvPr id="11273" name="AutoShape 15"/>
          <p:cNvSpPr>
            <a:spLocks noChangeArrowheads="1"/>
          </p:cNvSpPr>
          <p:nvPr/>
        </p:nvSpPr>
        <p:spPr bwMode="auto">
          <a:xfrm>
            <a:off x="1081377" y="1090988"/>
            <a:ext cx="2512723" cy="812800"/>
          </a:xfrm>
          <a:prstGeom prst="wedgeRoundRectCallout">
            <a:avLst>
              <a:gd name="adj1" fmla="val 154296"/>
              <a:gd name="adj2" fmla="val -93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a:t>
            </a:r>
          </a:p>
          <a:p>
            <a:pPr algn="ctr"/>
            <a:r>
              <a:rPr lang="en-GB" sz="1600" dirty="0">
                <a:solidFill>
                  <a:schemeClr val="bg1"/>
                </a:solidFill>
              </a:rPr>
              <a:t>Solution from Function Means</a:t>
            </a:r>
            <a:endParaRPr lang="en-US" sz="1600" dirty="0">
              <a:solidFill>
                <a:schemeClr val="bg1"/>
              </a:solidFill>
            </a:endParaRPr>
          </a:p>
        </p:txBody>
      </p:sp>
    </p:spTree>
    <p:extLst>
      <p:ext uri="{BB962C8B-B14F-4D97-AF65-F5344CB8AC3E}">
        <p14:creationId xmlns:p14="http://schemas.microsoft.com/office/powerpoint/2010/main" val="1573020110"/>
      </p:ext>
    </p:extLst>
  </p:cSld>
  <p:clrMapOvr>
    <a:masterClrMapping/>
  </p:clrMapOvr>
  <p:transition>
    <p:wipe dir="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4899441-D2CE-4C21-8E46-57D585ADC76B}"/>
              </a:ext>
            </a:extLst>
          </p:cNvPr>
          <p:cNvSpPr/>
          <p:nvPr/>
        </p:nvSpPr>
        <p:spPr>
          <a:xfrm>
            <a:off x="1610943" y="1310028"/>
            <a:ext cx="8970114" cy="514643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61A7CB4-2689-7F4A-B588-2E5EFEA81830}"/>
              </a:ext>
            </a:extLst>
          </p:cNvPr>
          <p:cNvSpPr>
            <a:spLocks noGrp="1"/>
          </p:cNvSpPr>
          <p:nvPr>
            <p:ph type="title"/>
          </p:nvPr>
        </p:nvSpPr>
        <p:spPr>
          <a:xfrm>
            <a:off x="0" y="-61735"/>
            <a:ext cx="6489700" cy="429683"/>
          </a:xfrm>
        </p:spPr>
        <p:txBody>
          <a:bodyPr/>
          <a:lstStyle/>
          <a:p>
            <a:r>
              <a:rPr lang="en-US" dirty="0"/>
              <a:t>HESH QFD2</a:t>
            </a:r>
          </a:p>
        </p:txBody>
      </p:sp>
      <p:pic>
        <p:nvPicPr>
          <p:cNvPr id="6" name="Picture 5">
            <a:extLst>
              <a:ext uri="{FF2B5EF4-FFF2-40B4-BE49-F238E27FC236}">
                <a16:creationId xmlns:a16="http://schemas.microsoft.com/office/drawing/2014/main" id="{7E3184A8-EE4F-174B-8DF3-2A9BA07B87C0}"/>
              </a:ext>
            </a:extLst>
          </p:cNvPr>
          <p:cNvPicPr>
            <a:picLocks noChangeAspect="1"/>
          </p:cNvPicPr>
          <p:nvPr/>
        </p:nvPicPr>
        <p:blipFill>
          <a:blip r:embed="rId2"/>
          <a:stretch>
            <a:fillRect/>
          </a:stretch>
        </p:blipFill>
        <p:spPr>
          <a:xfrm>
            <a:off x="1610943" y="1310028"/>
            <a:ext cx="8835775" cy="4930307"/>
          </a:xfrm>
          <a:prstGeom prst="rect">
            <a:avLst/>
          </a:prstGeom>
        </p:spPr>
      </p:pic>
    </p:spTree>
    <p:extLst>
      <p:ext uri="{BB962C8B-B14F-4D97-AF65-F5344CB8AC3E}">
        <p14:creationId xmlns:p14="http://schemas.microsoft.com/office/powerpoint/2010/main" val="1869872777"/>
      </p:ext>
    </p:extLst>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786D6-D05F-A743-B0C6-B14234F1AE90}"/>
              </a:ext>
            </a:extLst>
          </p:cNvPr>
          <p:cNvSpPr>
            <a:spLocks noGrp="1"/>
          </p:cNvSpPr>
          <p:nvPr>
            <p:ph type="title"/>
          </p:nvPr>
        </p:nvSpPr>
        <p:spPr>
          <a:xfrm>
            <a:off x="0" y="95290"/>
            <a:ext cx="6489700" cy="478579"/>
          </a:xfrm>
        </p:spPr>
        <p:txBody>
          <a:bodyPr/>
          <a:lstStyle/>
          <a:p>
            <a:r>
              <a:rPr lang="en-US" dirty="0"/>
              <a:t>Critical Design Features</a:t>
            </a:r>
          </a:p>
        </p:txBody>
      </p:sp>
      <p:pic>
        <p:nvPicPr>
          <p:cNvPr id="6" name="Picture 5">
            <a:extLst>
              <a:ext uri="{FF2B5EF4-FFF2-40B4-BE49-F238E27FC236}">
                <a16:creationId xmlns:a16="http://schemas.microsoft.com/office/drawing/2014/main" id="{5E9A43CD-4121-0544-8188-AD87BA5F1E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0943" y="1333809"/>
            <a:ext cx="7275067" cy="4707396"/>
          </a:xfrm>
          <a:prstGeom prst="rect">
            <a:avLst/>
          </a:prstGeom>
        </p:spPr>
      </p:pic>
      <p:sp>
        <p:nvSpPr>
          <p:cNvPr id="4" name="Rounded Rectangular Callout 3">
            <a:extLst>
              <a:ext uri="{FF2B5EF4-FFF2-40B4-BE49-F238E27FC236}">
                <a16:creationId xmlns:a16="http://schemas.microsoft.com/office/drawing/2014/main" id="{2E56960C-8276-7E45-9EFD-D1F1A06163A5}"/>
              </a:ext>
            </a:extLst>
          </p:cNvPr>
          <p:cNvSpPr/>
          <p:nvPr/>
        </p:nvSpPr>
        <p:spPr>
          <a:xfrm>
            <a:off x="8886009" y="557279"/>
            <a:ext cx="1668976" cy="1777429"/>
          </a:xfrm>
          <a:prstGeom prst="wedgeRoundRectCallout">
            <a:avLst>
              <a:gd name="adj1" fmla="val -123154"/>
              <a:gd name="adj2" fmla="val 54758"/>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The QFD 2 can inform the critical design features </a:t>
            </a:r>
          </a:p>
        </p:txBody>
      </p:sp>
    </p:spTree>
    <p:extLst>
      <p:ext uri="{BB962C8B-B14F-4D97-AF65-F5344CB8AC3E}">
        <p14:creationId xmlns:p14="http://schemas.microsoft.com/office/powerpoint/2010/main" val="1731725177"/>
      </p:ext>
    </p:extLst>
  </p:cSld>
  <p:clrMapOvr>
    <a:masterClrMapping/>
  </p:clrMapOvr>
  <p:transition>
    <p:wipe dir="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A7CB4-2689-7F4A-B588-2E5EFEA81830}"/>
              </a:ext>
            </a:extLst>
          </p:cNvPr>
          <p:cNvSpPr>
            <a:spLocks noGrp="1"/>
          </p:cNvSpPr>
          <p:nvPr>
            <p:ph type="title"/>
          </p:nvPr>
        </p:nvSpPr>
        <p:spPr>
          <a:xfrm>
            <a:off x="0" y="-61735"/>
            <a:ext cx="6489700" cy="429683"/>
          </a:xfrm>
        </p:spPr>
        <p:txBody>
          <a:bodyPr/>
          <a:lstStyle/>
          <a:p>
            <a:r>
              <a:rPr lang="en-US" dirty="0"/>
              <a:t>Mower QFD2</a:t>
            </a:r>
          </a:p>
        </p:txBody>
      </p:sp>
      <p:pic>
        <p:nvPicPr>
          <p:cNvPr id="4" name="Picture 3" descr="Application&#10;&#10;Description automatically generated with low confidence">
            <a:extLst>
              <a:ext uri="{FF2B5EF4-FFF2-40B4-BE49-F238E27FC236}">
                <a16:creationId xmlns:a16="http://schemas.microsoft.com/office/drawing/2014/main" id="{38D368A2-BD2C-4C5F-B74E-6DBE5C044919}"/>
              </a:ext>
            </a:extLst>
          </p:cNvPr>
          <p:cNvPicPr>
            <a:picLocks noChangeAspect="1"/>
          </p:cNvPicPr>
          <p:nvPr/>
        </p:nvPicPr>
        <p:blipFill rotWithShape="1">
          <a:blip r:embed="rId2">
            <a:extLst>
              <a:ext uri="{28A0092B-C50C-407E-A947-70E740481C1C}">
                <a14:useLocalDpi xmlns:a14="http://schemas.microsoft.com/office/drawing/2010/main" val="0"/>
              </a:ext>
            </a:extLst>
          </a:blip>
          <a:srcRect t="15693" r="47500" b="8704"/>
          <a:stretch/>
        </p:blipFill>
        <p:spPr>
          <a:xfrm>
            <a:off x="1009814" y="866691"/>
            <a:ext cx="7563645" cy="5844210"/>
          </a:xfrm>
          <a:prstGeom prst="rect">
            <a:avLst/>
          </a:prstGeom>
        </p:spPr>
      </p:pic>
    </p:spTree>
    <p:extLst>
      <p:ext uri="{BB962C8B-B14F-4D97-AF65-F5344CB8AC3E}">
        <p14:creationId xmlns:p14="http://schemas.microsoft.com/office/powerpoint/2010/main" val="3602397599"/>
      </p:ext>
    </p:extLst>
  </p:cSld>
  <p:clrMapOvr>
    <a:masterClrMapping/>
  </p:clrMapOvr>
  <p:transition>
    <p:wipe dir="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786D6-D05F-A743-B0C6-B14234F1AE90}"/>
              </a:ext>
            </a:extLst>
          </p:cNvPr>
          <p:cNvSpPr>
            <a:spLocks noGrp="1"/>
          </p:cNvSpPr>
          <p:nvPr>
            <p:ph type="title"/>
          </p:nvPr>
        </p:nvSpPr>
        <p:spPr>
          <a:xfrm>
            <a:off x="-1" y="95290"/>
            <a:ext cx="8468139" cy="478579"/>
          </a:xfrm>
        </p:spPr>
        <p:txBody>
          <a:bodyPr/>
          <a:lstStyle/>
          <a:p>
            <a:r>
              <a:rPr lang="en-US" dirty="0"/>
              <a:t>Mower Critical Design Features</a:t>
            </a:r>
          </a:p>
        </p:txBody>
      </p:sp>
      <p:pic>
        <p:nvPicPr>
          <p:cNvPr id="5" name="Picture 4" descr="Graphical user interface&#10;&#10;Description automatically generated with low confidence">
            <a:extLst>
              <a:ext uri="{FF2B5EF4-FFF2-40B4-BE49-F238E27FC236}">
                <a16:creationId xmlns:a16="http://schemas.microsoft.com/office/drawing/2014/main" id="{62853959-2975-4ECA-B612-E643859EFF8E}"/>
              </a:ext>
            </a:extLst>
          </p:cNvPr>
          <p:cNvPicPr>
            <a:picLocks noChangeAspect="1"/>
          </p:cNvPicPr>
          <p:nvPr/>
        </p:nvPicPr>
        <p:blipFill rotWithShape="1">
          <a:blip r:embed="rId2">
            <a:extLst>
              <a:ext uri="{28A0092B-C50C-407E-A947-70E740481C1C}">
                <a14:useLocalDpi xmlns:a14="http://schemas.microsoft.com/office/drawing/2010/main" val="0"/>
              </a:ext>
            </a:extLst>
          </a:blip>
          <a:srcRect l="18195" t="16666" r="20174" b="9798"/>
          <a:stretch/>
        </p:blipFill>
        <p:spPr>
          <a:xfrm>
            <a:off x="477078" y="1383526"/>
            <a:ext cx="8173941" cy="5233052"/>
          </a:xfrm>
          <a:prstGeom prst="rect">
            <a:avLst/>
          </a:prstGeom>
        </p:spPr>
      </p:pic>
      <p:sp>
        <p:nvSpPr>
          <p:cNvPr id="4" name="Rounded Rectangular Callout 3">
            <a:extLst>
              <a:ext uri="{FF2B5EF4-FFF2-40B4-BE49-F238E27FC236}">
                <a16:creationId xmlns:a16="http://schemas.microsoft.com/office/drawing/2014/main" id="{2E56960C-8276-7E45-9EFD-D1F1A06163A5}"/>
              </a:ext>
            </a:extLst>
          </p:cNvPr>
          <p:cNvSpPr/>
          <p:nvPr/>
        </p:nvSpPr>
        <p:spPr>
          <a:xfrm>
            <a:off x="8886009" y="557279"/>
            <a:ext cx="1668976" cy="1777429"/>
          </a:xfrm>
          <a:prstGeom prst="wedgeRoundRectCallout">
            <a:avLst>
              <a:gd name="adj1" fmla="val -123154"/>
              <a:gd name="adj2" fmla="val 54758"/>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The QFD 2 can inform the critical design features </a:t>
            </a:r>
          </a:p>
        </p:txBody>
      </p:sp>
    </p:spTree>
    <p:extLst>
      <p:ext uri="{BB962C8B-B14F-4D97-AF65-F5344CB8AC3E}">
        <p14:creationId xmlns:p14="http://schemas.microsoft.com/office/powerpoint/2010/main" val="1936419260"/>
      </p:ext>
    </p:extLst>
  </p:cSld>
  <p:clrMapOvr>
    <a:masterClrMapping/>
  </p:clrMapOvr>
  <p:transition>
    <p:wipe dir="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A57BCBA-4774-4187-8C7E-4AE1F5A05692}"/>
              </a:ext>
            </a:extLst>
          </p:cNvPr>
          <p:cNvSpPr/>
          <p:nvPr/>
        </p:nvSpPr>
        <p:spPr>
          <a:xfrm>
            <a:off x="1637969" y="1924216"/>
            <a:ext cx="8945217" cy="493378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0191" y="51454"/>
            <a:ext cx="9458107" cy="409134"/>
          </a:xfrm>
        </p:spPr>
        <p:txBody>
          <a:bodyPr/>
          <a:lstStyle/>
          <a:p>
            <a:r>
              <a:rPr lang="en-US" dirty="0"/>
              <a:t>Sub-System Requirements</a:t>
            </a:r>
          </a:p>
        </p:txBody>
      </p:sp>
      <p:pic>
        <p:nvPicPr>
          <p:cNvPr id="22" name="Picture 21"/>
          <p:cNvPicPr>
            <a:picLocks noChangeAspect="1"/>
          </p:cNvPicPr>
          <p:nvPr/>
        </p:nvPicPr>
        <p:blipFill>
          <a:blip r:embed="rId2"/>
          <a:stretch>
            <a:fillRect/>
          </a:stretch>
        </p:blipFill>
        <p:spPr>
          <a:xfrm>
            <a:off x="1735815" y="2048262"/>
            <a:ext cx="8788167" cy="4809739"/>
          </a:xfrm>
          <a:prstGeom prst="rect">
            <a:avLst/>
          </a:prstGeom>
        </p:spPr>
      </p:pic>
      <p:sp>
        <p:nvSpPr>
          <p:cNvPr id="6" name="Rectangle 5"/>
          <p:cNvSpPr/>
          <p:nvPr/>
        </p:nvSpPr>
        <p:spPr>
          <a:xfrm>
            <a:off x="2039009" y="1144070"/>
            <a:ext cx="8277855" cy="70788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US" sz="2000" dirty="0"/>
              <a:t>QFD 2 can help us develop Sub-System requirements - in fact the Sub-System requirements SHOULD be ready and waiting</a:t>
            </a:r>
          </a:p>
        </p:txBody>
      </p:sp>
    </p:spTree>
    <p:extLst>
      <p:ext uri="{BB962C8B-B14F-4D97-AF65-F5344CB8AC3E}">
        <p14:creationId xmlns:p14="http://schemas.microsoft.com/office/powerpoint/2010/main" val="1869089515"/>
      </p:ext>
    </p:extLst>
  </p:cSld>
  <p:clrMapOvr>
    <a:masterClrMapping/>
  </p:clrMapOvr>
  <p:transition>
    <p:wipe dir="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46C2A-CE38-45E7-8587-7B709707DCC4}"/>
              </a:ext>
            </a:extLst>
          </p:cNvPr>
          <p:cNvSpPr>
            <a:spLocks noGrp="1"/>
          </p:cNvSpPr>
          <p:nvPr>
            <p:ph type="title"/>
          </p:nvPr>
        </p:nvSpPr>
        <p:spPr/>
        <p:txBody>
          <a:bodyPr/>
          <a:lstStyle/>
          <a:p>
            <a:r>
              <a:rPr lang="en-GB" dirty="0"/>
              <a:t>For the Sub System</a:t>
            </a:r>
          </a:p>
        </p:txBody>
      </p:sp>
      <p:sp>
        <p:nvSpPr>
          <p:cNvPr id="6" name="Rectangle 5">
            <a:extLst>
              <a:ext uri="{FF2B5EF4-FFF2-40B4-BE49-F238E27FC236}">
                <a16:creationId xmlns:a16="http://schemas.microsoft.com/office/drawing/2014/main" id="{E4F425AF-5A5A-4A19-9AAA-0F64EA112E88}"/>
              </a:ext>
            </a:extLst>
          </p:cNvPr>
          <p:cNvSpPr/>
          <p:nvPr/>
        </p:nvSpPr>
        <p:spPr>
          <a:xfrm>
            <a:off x="761364" y="1198880"/>
            <a:ext cx="10892156" cy="526288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3AD3BD14-309B-4F1D-8AA6-A4A8DF01599C}"/>
              </a:ext>
            </a:extLst>
          </p:cNvPr>
          <p:cNvPicPr>
            <a:picLocks noChangeAspect="1"/>
          </p:cNvPicPr>
          <p:nvPr/>
        </p:nvPicPr>
        <p:blipFill>
          <a:blip r:embed="rId2"/>
          <a:stretch>
            <a:fillRect/>
          </a:stretch>
        </p:blipFill>
        <p:spPr>
          <a:xfrm>
            <a:off x="761364" y="1343001"/>
            <a:ext cx="10525125" cy="4859043"/>
          </a:xfrm>
          <a:prstGeom prst="rect">
            <a:avLst/>
          </a:prstGeom>
        </p:spPr>
      </p:pic>
    </p:spTree>
    <p:extLst>
      <p:ext uri="{BB962C8B-B14F-4D97-AF65-F5344CB8AC3E}">
        <p14:creationId xmlns:p14="http://schemas.microsoft.com/office/powerpoint/2010/main" val="1910491942"/>
      </p:ext>
    </p:extLst>
  </p:cSld>
  <p:clrMapOvr>
    <a:masterClrMapping/>
  </p:clrMapOvr>
  <p:transition>
    <p:wipe dir="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0E38D-1FC9-4C27-B630-CEF7EAE9B309}"/>
              </a:ext>
            </a:extLst>
          </p:cNvPr>
          <p:cNvSpPr>
            <a:spLocks noGrp="1"/>
          </p:cNvSpPr>
          <p:nvPr>
            <p:ph type="title"/>
          </p:nvPr>
        </p:nvSpPr>
        <p:spPr/>
        <p:txBody>
          <a:bodyPr/>
          <a:lstStyle/>
          <a:p>
            <a:r>
              <a:rPr lang="en-GB" dirty="0" err="1"/>
              <a:t>Importances</a:t>
            </a:r>
            <a:r>
              <a:rPr lang="en-GB" dirty="0"/>
              <a:t> for the Subsystem</a:t>
            </a:r>
          </a:p>
        </p:txBody>
      </p:sp>
      <p:pic>
        <p:nvPicPr>
          <p:cNvPr id="4" name="Picture 3">
            <a:extLst>
              <a:ext uri="{FF2B5EF4-FFF2-40B4-BE49-F238E27FC236}">
                <a16:creationId xmlns:a16="http://schemas.microsoft.com/office/drawing/2014/main" id="{C3EA285B-33DA-4126-B173-F170145FD7B5}"/>
              </a:ext>
            </a:extLst>
          </p:cNvPr>
          <p:cNvPicPr>
            <a:picLocks noChangeAspect="1"/>
          </p:cNvPicPr>
          <p:nvPr/>
        </p:nvPicPr>
        <p:blipFill>
          <a:blip r:embed="rId2"/>
          <a:stretch>
            <a:fillRect/>
          </a:stretch>
        </p:blipFill>
        <p:spPr>
          <a:xfrm>
            <a:off x="831415" y="1372740"/>
            <a:ext cx="8010541" cy="4892666"/>
          </a:xfrm>
          <a:prstGeom prst="rect">
            <a:avLst/>
          </a:prstGeom>
        </p:spPr>
      </p:pic>
    </p:spTree>
    <p:extLst>
      <p:ext uri="{BB962C8B-B14F-4D97-AF65-F5344CB8AC3E}">
        <p14:creationId xmlns:p14="http://schemas.microsoft.com/office/powerpoint/2010/main" val="1548289966"/>
      </p:ext>
    </p:extLst>
  </p:cSld>
  <p:clrMapOvr>
    <a:masterClrMapping/>
  </p:clrMapOvr>
  <p:transition>
    <p:wipe dir="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sz="quarter" idx="16"/>
          </p:nvPr>
        </p:nvSpPr>
        <p:spPr>
          <a:xfrm>
            <a:off x="801229" y="1252931"/>
            <a:ext cx="3230082" cy="4893647"/>
          </a:xfrm>
        </p:spPr>
        <p:txBody>
          <a:bodyPr>
            <a:normAutofit fontScale="85000" lnSpcReduction="10000"/>
          </a:bodyPr>
          <a:lstStyle/>
          <a:p>
            <a:pPr marL="0" indent="0">
              <a:buNone/>
            </a:pPr>
            <a:r>
              <a:rPr lang="en-GB" sz="2400" b="1" dirty="0">
                <a:latin typeface="Arial" charset="0"/>
              </a:rPr>
              <a:t>Pros</a:t>
            </a:r>
          </a:p>
          <a:p>
            <a:pPr>
              <a:lnSpc>
                <a:spcPct val="100000"/>
              </a:lnSpc>
              <a:spcBef>
                <a:spcPts val="0"/>
              </a:spcBef>
            </a:pPr>
            <a:r>
              <a:rPr lang="en-GB" dirty="0">
                <a:latin typeface="Arial" charset="0"/>
              </a:rPr>
              <a:t>Validates that system concept solutions are compliant with the System Design Requirements</a:t>
            </a:r>
          </a:p>
          <a:p>
            <a:pPr>
              <a:lnSpc>
                <a:spcPct val="100000"/>
              </a:lnSpc>
              <a:spcBef>
                <a:spcPts val="0"/>
              </a:spcBef>
            </a:pPr>
            <a:r>
              <a:rPr lang="en-GB" dirty="0">
                <a:latin typeface="Arial" charset="0"/>
              </a:rPr>
              <a:t>Identifies potential system interactions that could result in undesirable emergent behaviour or integration issue</a:t>
            </a:r>
          </a:p>
          <a:p>
            <a:pPr>
              <a:lnSpc>
                <a:spcPct val="100000"/>
              </a:lnSpc>
              <a:spcBef>
                <a:spcPts val="0"/>
              </a:spcBef>
            </a:pPr>
            <a:r>
              <a:rPr lang="en-GB" dirty="0">
                <a:latin typeface="Arial" charset="0"/>
              </a:rPr>
              <a:t>Identifies key/critical design features</a:t>
            </a:r>
          </a:p>
          <a:p>
            <a:pPr>
              <a:lnSpc>
                <a:spcPct val="100000"/>
              </a:lnSpc>
              <a:spcBef>
                <a:spcPts val="0"/>
              </a:spcBef>
            </a:pPr>
            <a:r>
              <a:rPr lang="en-GB" dirty="0">
                <a:latin typeface="Arial" charset="0"/>
              </a:rPr>
              <a:t>Helps in the correct and complete flow-down of requirements to subsystem and ultimately component level </a:t>
            </a:r>
          </a:p>
          <a:p>
            <a:pPr>
              <a:lnSpc>
                <a:spcPct val="100000"/>
              </a:lnSpc>
              <a:spcBef>
                <a:spcPts val="0"/>
              </a:spcBef>
            </a:pPr>
            <a:r>
              <a:rPr lang="en-GB" dirty="0">
                <a:latin typeface="Arial" charset="0"/>
              </a:rPr>
              <a:t>Helps manage requirements and trade-offs </a:t>
            </a:r>
          </a:p>
          <a:p>
            <a:endParaRPr lang="en-GB" dirty="0">
              <a:latin typeface="Arial" charset="0"/>
            </a:endParaRPr>
          </a:p>
        </p:txBody>
      </p:sp>
      <p:sp>
        <p:nvSpPr>
          <p:cNvPr id="32769" name="Rectangle 2"/>
          <p:cNvSpPr>
            <a:spLocks noGrp="1" noChangeArrowheads="1"/>
          </p:cNvSpPr>
          <p:nvPr>
            <p:ph type="title"/>
          </p:nvPr>
        </p:nvSpPr>
        <p:spPr>
          <a:xfrm>
            <a:off x="213170" y="228212"/>
            <a:ext cx="10990300" cy="424732"/>
          </a:xfrm>
        </p:spPr>
        <p:txBody>
          <a:bodyPr/>
          <a:lstStyle/>
          <a:p>
            <a:r>
              <a:rPr lang="en-GB" dirty="0">
                <a:latin typeface="Arial" charset="0"/>
              </a:rPr>
              <a:t>QFD 2 Summary </a:t>
            </a:r>
          </a:p>
        </p:txBody>
      </p:sp>
      <p:sp>
        <p:nvSpPr>
          <p:cNvPr id="6" name="Content Placeholder 8">
            <a:extLst>
              <a:ext uri="{FF2B5EF4-FFF2-40B4-BE49-F238E27FC236}">
                <a16:creationId xmlns:a16="http://schemas.microsoft.com/office/drawing/2014/main" id="{F852F70F-66B3-6943-9F38-E89A5F19E5CB}"/>
              </a:ext>
            </a:extLst>
          </p:cNvPr>
          <p:cNvSpPr txBox="1">
            <a:spLocks/>
          </p:cNvSpPr>
          <p:nvPr/>
        </p:nvSpPr>
        <p:spPr bwMode="gray">
          <a:xfrm>
            <a:off x="4245937" y="1235969"/>
            <a:ext cx="3069263" cy="1809726"/>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Arial" charset="0"/>
              </a:rPr>
              <a:t>Cons</a:t>
            </a:r>
          </a:p>
          <a:p>
            <a:pPr>
              <a:lnSpc>
                <a:spcPct val="100000"/>
              </a:lnSpc>
              <a:spcBef>
                <a:spcPts val="0"/>
              </a:spcBef>
            </a:pPr>
            <a:r>
              <a:rPr lang="en-GB" sz="1600" dirty="0">
                <a:latin typeface="Arial" charset="0"/>
              </a:rPr>
              <a:t>If several concepts system exist requires the development of several QFD 2</a:t>
            </a:r>
          </a:p>
          <a:p>
            <a:pPr>
              <a:lnSpc>
                <a:spcPct val="100000"/>
              </a:lnSpc>
              <a:spcBef>
                <a:spcPts val="0"/>
              </a:spcBef>
            </a:pPr>
            <a:r>
              <a:rPr lang="en-GB" sz="1600" dirty="0">
                <a:latin typeface="Arial" charset="0"/>
              </a:rPr>
              <a:t>Can take time to complete, particularly the flow-down of HOW MUCH requirements</a:t>
            </a:r>
          </a:p>
        </p:txBody>
      </p:sp>
      <p:sp>
        <p:nvSpPr>
          <p:cNvPr id="10" name="Content Placeholder 8">
            <a:extLst>
              <a:ext uri="{FF2B5EF4-FFF2-40B4-BE49-F238E27FC236}">
                <a16:creationId xmlns:a16="http://schemas.microsoft.com/office/drawing/2014/main" id="{207CF7E6-99BF-8E46-84C1-BD36E2D4BCD6}"/>
              </a:ext>
            </a:extLst>
          </p:cNvPr>
          <p:cNvSpPr txBox="1">
            <a:spLocks/>
          </p:cNvSpPr>
          <p:nvPr/>
        </p:nvSpPr>
        <p:spPr bwMode="gray">
          <a:xfrm>
            <a:off x="7524108" y="1194454"/>
            <a:ext cx="3536156" cy="3779496"/>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Arial" charset="0"/>
              </a:rPr>
              <a:t>Tips</a:t>
            </a:r>
          </a:p>
          <a:p>
            <a:pPr>
              <a:lnSpc>
                <a:spcPct val="100000"/>
              </a:lnSpc>
              <a:spcBef>
                <a:spcPts val="0"/>
              </a:spcBef>
            </a:pPr>
            <a:r>
              <a:rPr lang="en-GB" sz="1600" dirty="0">
                <a:latin typeface="Arial" charset="0"/>
              </a:rPr>
              <a:t>Manage the detail – we design in levels, so restrict the QFD to 20x20</a:t>
            </a:r>
          </a:p>
          <a:p>
            <a:pPr>
              <a:lnSpc>
                <a:spcPct val="100000"/>
              </a:lnSpc>
              <a:spcBef>
                <a:spcPts val="0"/>
              </a:spcBef>
            </a:pPr>
            <a:r>
              <a:rPr lang="en-GB" sz="1600" dirty="0">
                <a:latin typeface="Arial" charset="0"/>
              </a:rPr>
              <a:t>Take time to define clearly the functions and the corresponding functional solutions</a:t>
            </a:r>
          </a:p>
          <a:p>
            <a:pPr>
              <a:lnSpc>
                <a:spcPct val="100000"/>
              </a:lnSpc>
              <a:spcBef>
                <a:spcPts val="0"/>
              </a:spcBef>
            </a:pPr>
            <a:r>
              <a:rPr lang="en-GB" sz="1600" dirty="0">
                <a:latin typeface="Arial" charset="0"/>
              </a:rPr>
              <a:t>Complete the relationship matrix is a single half-day session</a:t>
            </a:r>
          </a:p>
          <a:p>
            <a:pPr>
              <a:lnSpc>
                <a:spcPct val="100000"/>
              </a:lnSpc>
              <a:spcBef>
                <a:spcPts val="0"/>
              </a:spcBef>
            </a:pPr>
            <a:r>
              <a:rPr lang="en-GB" sz="1600" dirty="0">
                <a:latin typeface="Arial" charset="0"/>
              </a:rPr>
              <a:t>Delegate the generation of subsystem requirements but review as a team</a:t>
            </a:r>
          </a:p>
          <a:p>
            <a:pPr>
              <a:lnSpc>
                <a:spcPct val="100000"/>
              </a:lnSpc>
              <a:spcBef>
                <a:spcPts val="0"/>
              </a:spcBef>
            </a:pPr>
            <a:r>
              <a:rPr lang="en-GB" sz="1600" dirty="0">
                <a:latin typeface="Arial" charset="0"/>
              </a:rPr>
              <a:t>The actual target values for the design solutions are unlikely to be complete (TBD) until we have undertaken the detailed design</a:t>
            </a:r>
          </a:p>
        </p:txBody>
      </p:sp>
    </p:spTree>
    <p:extLst>
      <p:ext uri="{BB962C8B-B14F-4D97-AF65-F5344CB8AC3E}">
        <p14:creationId xmlns:p14="http://schemas.microsoft.com/office/powerpoint/2010/main" val="113465535"/>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470</TotalTime>
  <Words>5233</Words>
  <Application>Microsoft Office PowerPoint</Application>
  <PresentationFormat>Widescreen</PresentationFormat>
  <Paragraphs>746</Paragraphs>
  <Slides>82</Slides>
  <Notes>36</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82</vt:i4>
      </vt:variant>
    </vt:vector>
  </HeadingPairs>
  <TitlesOfParts>
    <vt:vector size="94" baseType="lpstr">
      <vt:lpstr>GE Inspira Pitch Regular</vt:lpstr>
      <vt:lpstr>Arial</vt:lpstr>
      <vt:lpstr>Arial Black</vt:lpstr>
      <vt:lpstr>Calibri</vt:lpstr>
      <vt:lpstr>Century Gothic</vt:lpstr>
      <vt:lpstr>Symbol</vt:lpstr>
      <vt:lpstr>Times New Roman</vt:lpstr>
      <vt:lpstr>Verdana</vt:lpstr>
      <vt:lpstr>Wingdings 3</vt:lpstr>
      <vt:lpstr>Ion</vt:lpstr>
      <vt:lpstr>Ion</vt:lpstr>
      <vt:lpstr>Worksheet</vt:lpstr>
      <vt:lpstr>Creating our Solution</vt:lpstr>
      <vt:lpstr>PowerPoint Presentation</vt:lpstr>
      <vt:lpstr>Creating Candidate Concept Solution  </vt:lpstr>
      <vt:lpstr>Where are we? BAE Systems’ Design System Process (RFCD)</vt:lpstr>
      <vt:lpstr>Creating Candidate Solution Concept (C)</vt:lpstr>
      <vt:lpstr>A Systems Approach to Design</vt:lpstr>
      <vt:lpstr>A Holistic Approach to Arriving at the “best” Solution</vt:lpstr>
      <vt:lpstr>Functions the heart of the Systems Approach</vt:lpstr>
      <vt:lpstr>Concept Generation</vt:lpstr>
      <vt:lpstr>Function Means Analysis</vt:lpstr>
      <vt:lpstr>Function Means Analysis Process</vt:lpstr>
      <vt:lpstr>Step 1: Identify Functionality</vt:lpstr>
      <vt:lpstr>Step 2: For each Function Generate Solutions </vt:lpstr>
      <vt:lpstr>Tracer Example Function Means Analysis</vt:lpstr>
      <vt:lpstr>Exercise: FMA Stage 1 </vt:lpstr>
      <vt:lpstr>Introduction to Concept Integration and Selection</vt:lpstr>
      <vt:lpstr>Concept Integration</vt:lpstr>
      <vt:lpstr>Function Means Analysis Process</vt:lpstr>
      <vt:lpstr>Step 3: Determine Selection/De-selection Criteria</vt:lpstr>
      <vt:lpstr>Step 4: Use the criteria to de-select from the Table</vt:lpstr>
      <vt:lpstr>Toaster Example</vt:lpstr>
      <vt:lpstr>Step 5: Review Remaining Options to Generate Potential Whole System Concept Solutions</vt:lpstr>
      <vt:lpstr>Toaster Example</vt:lpstr>
      <vt:lpstr>Tracer Example Function Means Analysis</vt:lpstr>
      <vt:lpstr>Exercise: Concept Integration</vt:lpstr>
      <vt:lpstr>A Model Answer!</vt:lpstr>
      <vt:lpstr>Summary: FMA</vt:lpstr>
      <vt:lpstr>PowerPoint Presentation</vt:lpstr>
      <vt:lpstr>Concept Selection/Evaluation</vt:lpstr>
      <vt:lpstr>The Pugh Matrix</vt:lpstr>
      <vt:lpstr>Pugh Matrix Process- How to do it</vt:lpstr>
      <vt:lpstr>How to Do it: Steps 1 to 3</vt:lpstr>
      <vt:lpstr>How to Do it: Step 4 </vt:lpstr>
      <vt:lpstr>How to do it: Steps 5 &amp; 6</vt:lpstr>
      <vt:lpstr>Double Check</vt:lpstr>
      <vt:lpstr>Exercise: Pugh Matrix </vt:lpstr>
      <vt:lpstr>The Next Step</vt:lpstr>
      <vt:lpstr>PowerPoint Presentation</vt:lpstr>
      <vt:lpstr>A Model Answer</vt:lpstr>
      <vt:lpstr>Summary: Pugh Matrix</vt:lpstr>
      <vt:lpstr>A Concept Design</vt:lpstr>
      <vt:lpstr>Munition Architecture and Subsystems</vt:lpstr>
      <vt:lpstr>There is more to a system than its Generic Functionality</vt:lpstr>
      <vt:lpstr>Top-down &amp; Bottom-up</vt:lpstr>
      <vt:lpstr>Schematic For the mower</vt:lpstr>
      <vt:lpstr>Components for analysis</vt:lpstr>
      <vt:lpstr>Motor blade and height adjust assembly</vt:lpstr>
      <vt:lpstr>Remember there is more to a system than its Generic Functionality</vt:lpstr>
      <vt:lpstr>Motor blade and height adjust assembly</vt:lpstr>
      <vt:lpstr>Motor blade and height adjust assembly</vt:lpstr>
      <vt:lpstr>PowerPoint Presentation</vt:lpstr>
      <vt:lpstr>PowerPoint Presentation</vt:lpstr>
      <vt:lpstr>We Iterate the Design</vt:lpstr>
      <vt:lpstr>Example</vt:lpstr>
      <vt:lpstr>Generic Functionality QFD 1</vt:lpstr>
      <vt:lpstr>Generic Functionality QFD 1 (Mower)</vt:lpstr>
      <vt:lpstr>Generic + Solution Dependent and Architectural Functionality QFD 1</vt:lpstr>
      <vt:lpstr>Generic + Solution Dependent and Architectural Functionality QFD 1</vt:lpstr>
      <vt:lpstr>Update Functional Importance</vt:lpstr>
      <vt:lpstr>Update Functional Importance</vt:lpstr>
      <vt:lpstr>Functional Importances :- Comparison</vt:lpstr>
      <vt:lpstr>What Now</vt:lpstr>
      <vt:lpstr>A key tool for Verifying the design concept is:</vt:lpstr>
      <vt:lpstr>Quality Function Deployment Phase 2</vt:lpstr>
      <vt:lpstr>QFD 2 Process</vt:lpstr>
      <vt:lpstr>Step 1: Transfer Technical Requirements</vt:lpstr>
      <vt:lpstr>Step 2: Translate into Solution Requirements</vt:lpstr>
      <vt:lpstr>Step 3: Determine HOW-WHAT Relationship Matrix</vt:lpstr>
      <vt:lpstr>Tracer Example</vt:lpstr>
      <vt:lpstr>Exercise: QFD 2 </vt:lpstr>
      <vt:lpstr>Look for “Structure”</vt:lpstr>
      <vt:lpstr>Step 4: Flow Down Targets and Ceilings HOW MUCH is Enough?</vt:lpstr>
      <vt:lpstr>Flowing Requirements Down</vt:lpstr>
      <vt:lpstr>Tracer Example</vt:lpstr>
      <vt:lpstr>HESH QFD2</vt:lpstr>
      <vt:lpstr>Critical Design Features</vt:lpstr>
      <vt:lpstr>Mower QFD2</vt:lpstr>
      <vt:lpstr>Mower Critical Design Features</vt:lpstr>
      <vt:lpstr>Sub-System Requirements</vt:lpstr>
      <vt:lpstr>For the Sub System</vt:lpstr>
      <vt:lpstr>Importances for the Subsystem</vt:lpstr>
      <vt:lpstr>QFD 2 Summary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our Solution</dc:title>
  <dc:creator>David Holley</dc:creator>
  <cp:lastModifiedBy>David Holley</cp:lastModifiedBy>
  <cp:revision>8</cp:revision>
  <dcterms:created xsi:type="dcterms:W3CDTF">2021-09-15T15:31:13Z</dcterms:created>
  <dcterms:modified xsi:type="dcterms:W3CDTF">2022-02-14T14:04:45Z</dcterms:modified>
</cp:coreProperties>
</file>