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9" r:id="rId1"/>
  </p:sldMasterIdLst>
  <p:notesMasterIdLst>
    <p:notesMasterId r:id="rId14"/>
  </p:notesMasterIdLst>
  <p:sldIdLst>
    <p:sldId id="256" r:id="rId2"/>
    <p:sldId id="267" r:id="rId3"/>
    <p:sldId id="283" r:id="rId4"/>
    <p:sldId id="298" r:id="rId5"/>
    <p:sldId id="346" r:id="rId6"/>
    <p:sldId id="397" r:id="rId7"/>
    <p:sldId id="398" r:id="rId8"/>
    <p:sldId id="264" r:id="rId9"/>
    <p:sldId id="383" r:id="rId10"/>
    <p:sldId id="286" r:id="rId11"/>
    <p:sldId id="287" r:id="rId12"/>
    <p:sldId id="351"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08"/>
    <p:restoredTop sz="94576"/>
  </p:normalViewPr>
  <p:slideViewPr>
    <p:cSldViewPr snapToGrid="0" snapToObjects="1">
      <p:cViewPr varScale="1">
        <p:scale>
          <a:sx n="101" d="100"/>
          <a:sy n="101" d="100"/>
        </p:scale>
        <p:origin x="464" y="200"/>
      </p:cViewPr>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AE66ED-CF9F-EC43-9F07-0B4281F88015}" type="datetimeFigureOut">
              <a:rPr lang="en-US" smtClean="0"/>
              <a:t>11/21/18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7DECB8-15CA-0647-ACCD-3767322F300A}" type="slidenum">
              <a:rPr lang="en-US" smtClean="0"/>
              <a:t>‹#›</a:t>
            </a:fld>
            <a:endParaRPr lang="en-US"/>
          </a:p>
        </p:txBody>
      </p:sp>
    </p:spTree>
    <p:extLst>
      <p:ext uri="{BB962C8B-B14F-4D97-AF65-F5344CB8AC3E}">
        <p14:creationId xmlns:p14="http://schemas.microsoft.com/office/powerpoint/2010/main" val="34949131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a:spLocks noGrp="1" noChangeArrowheads="1"/>
          </p:cNvSpPr>
          <p:nvPr>
            <p:ph type="sldNum" sz="quarter" idx="5"/>
          </p:nvPr>
        </p:nvSpPr>
        <p:spPr>
          <a:noFill/>
          <a:ln>
            <a:miter lim="800000"/>
            <a:headEnd/>
            <a:tailEnd/>
          </a:ln>
        </p:spPr>
        <p:txBody>
          <a:bodyPr/>
          <a:lstStyle/>
          <a:p>
            <a:fld id="{0B6B9DD7-52FB-E04A-8BF4-5C95EF571563}" type="slidenum">
              <a:rPr lang="en-GB"/>
              <a:pPr/>
              <a:t>3</a:t>
            </a:fld>
            <a:endParaRPr lang="en-GB"/>
          </a:p>
        </p:txBody>
      </p:sp>
      <p:sp>
        <p:nvSpPr>
          <p:cNvPr id="96259" name="Rectangle 2"/>
          <p:cNvSpPr>
            <a:spLocks noGrp="1" noRot="1" noChangeAspect="1" noChangeArrowheads="1" noTextEdit="1"/>
          </p:cNvSpPr>
          <p:nvPr>
            <p:ph type="sldImg"/>
          </p:nvPr>
        </p:nvSpPr>
        <p:spPr>
          <a:ln/>
        </p:spPr>
      </p:sp>
      <p:sp>
        <p:nvSpPr>
          <p:cNvPr id="96260" name="Rectangle 3"/>
          <p:cNvSpPr>
            <a:spLocks noGrp="1" noChangeArrowheads="1"/>
          </p:cNvSpPr>
          <p:nvPr>
            <p:ph type="body" idx="1"/>
          </p:nvPr>
        </p:nvSpPr>
        <p:spPr>
          <a:noFill/>
        </p:spPr>
        <p:txBody>
          <a:bodyPr/>
          <a:lstStyle/>
          <a:p>
            <a:pPr eaLnBrk="1" hangingPunct="1"/>
            <a:endParaRPr lang="en-US">
              <a:latin typeface="Arial" pitchFamily="-111" charset="0"/>
            </a:endParaRPr>
          </a:p>
        </p:txBody>
      </p:sp>
    </p:spTree>
    <p:extLst>
      <p:ext uri="{BB962C8B-B14F-4D97-AF65-F5344CB8AC3E}">
        <p14:creationId xmlns:p14="http://schemas.microsoft.com/office/powerpoint/2010/main" val="33427970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A230B-DA14-1A48-8FAA-BE156E1C29B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F8EF17D-A43E-8D42-89F9-B3ED6D4D676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B1BAD8D-1874-BA46-B5AD-BCC4E4515F45}"/>
              </a:ext>
            </a:extLst>
          </p:cNvPr>
          <p:cNvSpPr>
            <a:spLocks noGrp="1"/>
          </p:cNvSpPr>
          <p:nvPr>
            <p:ph type="dt" sz="half" idx="10"/>
          </p:nvPr>
        </p:nvSpPr>
        <p:spPr/>
        <p:txBody>
          <a:bodyPr/>
          <a:lstStyle/>
          <a:p>
            <a:fld id="{B61BEF0D-F0BB-DE4B-95CE-6DB70DBA9567}" type="datetimeFigureOut">
              <a:rPr lang="en-US" smtClean="0"/>
              <a:pPr/>
              <a:t>11/21/18</a:t>
            </a:fld>
            <a:endParaRPr lang="en-US" dirty="0"/>
          </a:p>
        </p:txBody>
      </p:sp>
      <p:sp>
        <p:nvSpPr>
          <p:cNvPr id="5" name="Footer Placeholder 4">
            <a:extLst>
              <a:ext uri="{FF2B5EF4-FFF2-40B4-BE49-F238E27FC236}">
                <a16:creationId xmlns:a16="http://schemas.microsoft.com/office/drawing/2014/main" id="{670285C2-B971-144D-A733-9BF56C6A6BA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3210D23-1640-CC4B-B02B-58EE36CE43D5}"/>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274244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D5624-627F-6648-A096-21E6D6D2385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122149A-631A-7F40-9992-04A17BA4C58E}"/>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961FC86-BC3A-BD4A-900B-A6E6BE9D2129}"/>
              </a:ext>
            </a:extLst>
          </p:cNvPr>
          <p:cNvSpPr>
            <a:spLocks noGrp="1"/>
          </p:cNvSpPr>
          <p:nvPr>
            <p:ph type="dt" sz="half" idx="10"/>
          </p:nvPr>
        </p:nvSpPr>
        <p:spPr/>
        <p:txBody>
          <a:bodyPr/>
          <a:lstStyle/>
          <a:p>
            <a:fld id="{B61BEF0D-F0BB-DE4B-95CE-6DB70DBA9567}" type="datetimeFigureOut">
              <a:rPr lang="en-US" smtClean="0"/>
              <a:pPr/>
              <a:t>11/21/18</a:t>
            </a:fld>
            <a:endParaRPr lang="en-US" dirty="0"/>
          </a:p>
        </p:txBody>
      </p:sp>
      <p:sp>
        <p:nvSpPr>
          <p:cNvPr id="5" name="Footer Placeholder 4">
            <a:extLst>
              <a:ext uri="{FF2B5EF4-FFF2-40B4-BE49-F238E27FC236}">
                <a16:creationId xmlns:a16="http://schemas.microsoft.com/office/drawing/2014/main" id="{F439A4F3-0EE1-B94A-BDAF-3B0F3B4F86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081C37E-0B21-BF4E-83C6-946BF4615746}"/>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136471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89C2E-758E-D44D-AEC8-5029EE4F0E7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0367AAE-6C14-DD43-84B7-CBCC710CFD0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46607ED1-8560-4943-8FCF-D09F442C6DC4}"/>
              </a:ext>
            </a:extLst>
          </p:cNvPr>
          <p:cNvSpPr>
            <a:spLocks noGrp="1"/>
          </p:cNvSpPr>
          <p:nvPr>
            <p:ph type="dt" sz="half" idx="10"/>
          </p:nvPr>
        </p:nvSpPr>
        <p:spPr/>
        <p:txBody>
          <a:bodyPr/>
          <a:lstStyle/>
          <a:p>
            <a:fld id="{B61BEF0D-F0BB-DE4B-95CE-6DB70DBA9567}" type="datetimeFigureOut">
              <a:rPr lang="en-US" smtClean="0"/>
              <a:pPr/>
              <a:t>11/21/18</a:t>
            </a:fld>
            <a:endParaRPr lang="en-US" dirty="0"/>
          </a:p>
        </p:txBody>
      </p:sp>
      <p:sp>
        <p:nvSpPr>
          <p:cNvPr id="5" name="Footer Placeholder 4">
            <a:extLst>
              <a:ext uri="{FF2B5EF4-FFF2-40B4-BE49-F238E27FC236}">
                <a16:creationId xmlns:a16="http://schemas.microsoft.com/office/drawing/2014/main" id="{BC98B258-AEF2-C14A-8F6D-D2DD27AC9BD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AEB6B17-A6A1-CC40-A727-880A4EFCE2A9}"/>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455763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DB0AE-EC05-C047-B86A-671771CDC15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C12BB80-B694-B842-90B2-708C08CC459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4CA010F-FFB6-7E49-863F-A5E2F67B2E91}"/>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DD1DD5B-0EA3-C74F-BA45-B319FA62A8D7}"/>
              </a:ext>
            </a:extLst>
          </p:cNvPr>
          <p:cNvSpPr>
            <a:spLocks noGrp="1"/>
          </p:cNvSpPr>
          <p:nvPr>
            <p:ph type="dt" sz="half" idx="10"/>
          </p:nvPr>
        </p:nvSpPr>
        <p:spPr/>
        <p:txBody>
          <a:bodyPr/>
          <a:lstStyle/>
          <a:p>
            <a:fld id="{B61BEF0D-F0BB-DE4B-95CE-6DB70DBA9567}" type="datetimeFigureOut">
              <a:rPr lang="en-US" smtClean="0"/>
              <a:pPr/>
              <a:t>11/21/18</a:t>
            </a:fld>
            <a:endParaRPr lang="en-US" dirty="0"/>
          </a:p>
        </p:txBody>
      </p:sp>
      <p:sp>
        <p:nvSpPr>
          <p:cNvPr id="6" name="Footer Placeholder 5">
            <a:extLst>
              <a:ext uri="{FF2B5EF4-FFF2-40B4-BE49-F238E27FC236}">
                <a16:creationId xmlns:a16="http://schemas.microsoft.com/office/drawing/2014/main" id="{EAF21AF6-611D-A245-B56C-3236E43FB52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E52E5E0-FE5F-9943-84F3-1708734871F3}"/>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046720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694AF-7BFE-294F-BBE2-56AA658FB06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29E0C1C-E70E-344C-AAA8-F7CFD3CB7A8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43C7C83C-B755-B44E-A3C6-4FD79F124567}"/>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40770BE-2B12-3249-824C-81C1AD07A77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766884BA-0EC6-164E-839E-2B1271E8BC0B}"/>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04CB258-12D7-534E-9F83-DD229CA623D4}"/>
              </a:ext>
            </a:extLst>
          </p:cNvPr>
          <p:cNvSpPr>
            <a:spLocks noGrp="1"/>
          </p:cNvSpPr>
          <p:nvPr>
            <p:ph type="dt" sz="half" idx="10"/>
          </p:nvPr>
        </p:nvSpPr>
        <p:spPr/>
        <p:txBody>
          <a:bodyPr/>
          <a:lstStyle/>
          <a:p>
            <a:fld id="{B61BEF0D-F0BB-DE4B-95CE-6DB70DBA9567}" type="datetimeFigureOut">
              <a:rPr lang="en-US" smtClean="0"/>
              <a:pPr/>
              <a:t>11/21/18</a:t>
            </a:fld>
            <a:endParaRPr lang="en-US" dirty="0"/>
          </a:p>
        </p:txBody>
      </p:sp>
      <p:sp>
        <p:nvSpPr>
          <p:cNvPr id="8" name="Footer Placeholder 7">
            <a:extLst>
              <a:ext uri="{FF2B5EF4-FFF2-40B4-BE49-F238E27FC236}">
                <a16:creationId xmlns:a16="http://schemas.microsoft.com/office/drawing/2014/main" id="{56453633-D26D-5E40-B236-5057EADED839}"/>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5FA85FC-4D23-6F49-9DE5-041457463C43}"/>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57057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DEA43-C644-9C46-8987-A8EE311BD7D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464A4811-0F3A-D848-9955-121B40D17073}"/>
              </a:ext>
            </a:extLst>
          </p:cNvPr>
          <p:cNvSpPr>
            <a:spLocks noGrp="1"/>
          </p:cNvSpPr>
          <p:nvPr>
            <p:ph type="dt" sz="half" idx="10"/>
          </p:nvPr>
        </p:nvSpPr>
        <p:spPr/>
        <p:txBody>
          <a:bodyPr/>
          <a:lstStyle/>
          <a:p>
            <a:fld id="{B61BEF0D-F0BB-DE4B-95CE-6DB70DBA9567}" type="datetimeFigureOut">
              <a:rPr lang="en-US" smtClean="0"/>
              <a:pPr/>
              <a:t>11/21/18</a:t>
            </a:fld>
            <a:endParaRPr lang="en-US" dirty="0"/>
          </a:p>
        </p:txBody>
      </p:sp>
      <p:sp>
        <p:nvSpPr>
          <p:cNvPr id="4" name="Footer Placeholder 3">
            <a:extLst>
              <a:ext uri="{FF2B5EF4-FFF2-40B4-BE49-F238E27FC236}">
                <a16:creationId xmlns:a16="http://schemas.microsoft.com/office/drawing/2014/main" id="{2860784A-8FC5-F443-82E0-99969C50E9B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A2B547F-5EFF-804C-A1E7-08C0F8A52083}"/>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006430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32D7CE3-053B-E24A-87E5-B180BD84FB1B}"/>
              </a:ext>
            </a:extLst>
          </p:cNvPr>
          <p:cNvSpPr>
            <a:spLocks noGrp="1"/>
          </p:cNvSpPr>
          <p:nvPr>
            <p:ph type="dt" sz="half" idx="10"/>
          </p:nvPr>
        </p:nvSpPr>
        <p:spPr/>
        <p:txBody>
          <a:bodyPr/>
          <a:lstStyle/>
          <a:p>
            <a:fld id="{B61BEF0D-F0BB-DE4B-95CE-6DB70DBA9567}" type="datetimeFigureOut">
              <a:rPr lang="en-US" smtClean="0"/>
              <a:pPr/>
              <a:t>11/21/18</a:t>
            </a:fld>
            <a:endParaRPr lang="en-US" dirty="0"/>
          </a:p>
        </p:txBody>
      </p:sp>
      <p:sp>
        <p:nvSpPr>
          <p:cNvPr id="3" name="Footer Placeholder 2">
            <a:extLst>
              <a:ext uri="{FF2B5EF4-FFF2-40B4-BE49-F238E27FC236}">
                <a16:creationId xmlns:a16="http://schemas.microsoft.com/office/drawing/2014/main" id="{925AE806-C220-E74A-BB20-60A2B63EAAC1}"/>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D1752638-7C0F-684F-B351-707520204A99}"/>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7783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A0DC5-D2D4-B145-9410-4B3688A73B8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1C5F5D0-E3E9-3D40-819C-8225BA00022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90CD5E8-1BAB-9247-A31E-5EBABF7077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835E0DC-B310-B046-BCF2-BE4FA9DD70E2}"/>
              </a:ext>
            </a:extLst>
          </p:cNvPr>
          <p:cNvSpPr>
            <a:spLocks noGrp="1"/>
          </p:cNvSpPr>
          <p:nvPr>
            <p:ph type="dt" sz="half" idx="10"/>
          </p:nvPr>
        </p:nvSpPr>
        <p:spPr/>
        <p:txBody>
          <a:bodyPr/>
          <a:lstStyle/>
          <a:p>
            <a:fld id="{B61BEF0D-F0BB-DE4B-95CE-6DB70DBA9567}" type="datetimeFigureOut">
              <a:rPr lang="en-US" smtClean="0"/>
              <a:pPr/>
              <a:t>11/21/18</a:t>
            </a:fld>
            <a:endParaRPr lang="en-US" dirty="0"/>
          </a:p>
        </p:txBody>
      </p:sp>
      <p:sp>
        <p:nvSpPr>
          <p:cNvPr id="6" name="Footer Placeholder 5">
            <a:extLst>
              <a:ext uri="{FF2B5EF4-FFF2-40B4-BE49-F238E27FC236}">
                <a16:creationId xmlns:a16="http://schemas.microsoft.com/office/drawing/2014/main" id="{D3C46E40-8343-E84D-A8C7-8289E5290E5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86793F-CE99-F641-B346-1DC4F196F46C}"/>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414859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2EAC7-6549-B842-A6ED-AA6D97C050A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2DEFC8A-8414-564B-82D4-A1E13075586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75EB1F4-009B-3A49-9B02-0053978E63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6890223-EF9F-BB4B-B72F-E86BC9D338DA}"/>
              </a:ext>
            </a:extLst>
          </p:cNvPr>
          <p:cNvSpPr>
            <a:spLocks noGrp="1"/>
          </p:cNvSpPr>
          <p:nvPr>
            <p:ph type="dt" sz="half" idx="10"/>
          </p:nvPr>
        </p:nvSpPr>
        <p:spPr/>
        <p:txBody>
          <a:bodyPr/>
          <a:lstStyle/>
          <a:p>
            <a:fld id="{B61BEF0D-F0BB-DE4B-95CE-6DB70DBA9567}" type="datetimeFigureOut">
              <a:rPr lang="en-US" smtClean="0"/>
              <a:pPr/>
              <a:t>11/21/18</a:t>
            </a:fld>
            <a:endParaRPr lang="en-US" dirty="0"/>
          </a:p>
        </p:txBody>
      </p:sp>
      <p:sp>
        <p:nvSpPr>
          <p:cNvPr id="6" name="Footer Placeholder 5">
            <a:extLst>
              <a:ext uri="{FF2B5EF4-FFF2-40B4-BE49-F238E27FC236}">
                <a16:creationId xmlns:a16="http://schemas.microsoft.com/office/drawing/2014/main" id="{9B220DB6-CADF-A74E-BC3C-9E163E077DD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6F4BF69-0D9E-4647-ACA7-8475F1489B7F}"/>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672054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4AD9C-58ED-EE44-B323-24A8487068C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6E869F1-7D81-D249-8079-195B2527B8DE}"/>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33614EA-D588-8849-8D21-2D1EEC6E3104}"/>
              </a:ext>
            </a:extLst>
          </p:cNvPr>
          <p:cNvSpPr>
            <a:spLocks noGrp="1"/>
          </p:cNvSpPr>
          <p:nvPr>
            <p:ph type="dt" sz="half" idx="10"/>
          </p:nvPr>
        </p:nvSpPr>
        <p:spPr/>
        <p:txBody>
          <a:bodyPr/>
          <a:lstStyle/>
          <a:p>
            <a:fld id="{B61BEF0D-F0BB-DE4B-95CE-6DB70DBA9567}" type="datetimeFigureOut">
              <a:rPr lang="en-US" smtClean="0"/>
              <a:pPr/>
              <a:t>11/21/18</a:t>
            </a:fld>
            <a:endParaRPr lang="en-US" dirty="0"/>
          </a:p>
        </p:txBody>
      </p:sp>
      <p:sp>
        <p:nvSpPr>
          <p:cNvPr id="5" name="Footer Placeholder 4">
            <a:extLst>
              <a:ext uri="{FF2B5EF4-FFF2-40B4-BE49-F238E27FC236}">
                <a16:creationId xmlns:a16="http://schemas.microsoft.com/office/drawing/2014/main" id="{AB3AA60F-D874-A34F-B657-C71DBC16004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A80496D-ABCA-684B-86D6-AE6623C168FC}"/>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330669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8CFD98D-4E5E-D743-A36B-8D026547D0B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3178E45-E672-3844-B3E7-DC169762568D}"/>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0751741-CAF2-2D45-9FA8-092FF725530F}"/>
              </a:ext>
            </a:extLst>
          </p:cNvPr>
          <p:cNvSpPr>
            <a:spLocks noGrp="1"/>
          </p:cNvSpPr>
          <p:nvPr>
            <p:ph type="dt" sz="half" idx="10"/>
          </p:nvPr>
        </p:nvSpPr>
        <p:spPr/>
        <p:txBody>
          <a:bodyPr/>
          <a:lstStyle/>
          <a:p>
            <a:fld id="{B61BEF0D-F0BB-DE4B-95CE-6DB70DBA9567}" type="datetimeFigureOut">
              <a:rPr lang="en-US" smtClean="0"/>
              <a:pPr/>
              <a:t>11/21/18</a:t>
            </a:fld>
            <a:endParaRPr lang="en-US" dirty="0"/>
          </a:p>
        </p:txBody>
      </p:sp>
      <p:sp>
        <p:nvSpPr>
          <p:cNvPr id="5" name="Footer Placeholder 4">
            <a:extLst>
              <a:ext uri="{FF2B5EF4-FFF2-40B4-BE49-F238E27FC236}">
                <a16:creationId xmlns:a16="http://schemas.microsoft.com/office/drawing/2014/main" id="{B766EE87-5EF2-AF4A-B619-3132ECCF573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DC37F59-25A7-A44D-997B-0AC1A81A9268}"/>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062955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6C93D694-C7FB-AC45-954E-119B5D838053}"/>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5">
            <a:extLst>
              <a:ext uri="{FF2B5EF4-FFF2-40B4-BE49-F238E27FC236}">
                <a16:creationId xmlns:a16="http://schemas.microsoft.com/office/drawing/2014/main" id="{D426DD07-3C4C-8E4D-8733-345EFBEFB782}"/>
              </a:ext>
            </a:extLst>
          </p:cNvPr>
          <p:cNvSpPr>
            <a:spLocks noGrp="1" noChangeArrowheads="1"/>
          </p:cNvSpPr>
          <p:nvPr>
            <p:ph type="ftr" sz="quarter" idx="11"/>
          </p:nvPr>
        </p:nvSpPr>
        <p:spPr>
          <a:ln/>
        </p:spPr>
        <p:txBody>
          <a:bodyPr/>
          <a:lstStyle>
            <a:lvl1pPr>
              <a:defRPr/>
            </a:lvl1pPr>
          </a:lstStyle>
          <a:p>
            <a:pPr>
              <a:defRPr/>
            </a:pPr>
            <a:r>
              <a:rPr lang="en-GB"/>
              <a:t>Dr Geraint Davies</a:t>
            </a:r>
          </a:p>
        </p:txBody>
      </p:sp>
      <p:sp>
        <p:nvSpPr>
          <p:cNvPr id="7" name="Rectangle 6">
            <a:extLst>
              <a:ext uri="{FF2B5EF4-FFF2-40B4-BE49-F238E27FC236}">
                <a16:creationId xmlns:a16="http://schemas.microsoft.com/office/drawing/2014/main" id="{058FB196-43F4-964C-ACF0-59054E3C7B07}"/>
              </a:ext>
            </a:extLst>
          </p:cNvPr>
          <p:cNvSpPr>
            <a:spLocks noGrp="1" noChangeArrowheads="1"/>
          </p:cNvSpPr>
          <p:nvPr>
            <p:ph type="sldNum" sz="quarter" idx="12"/>
          </p:nvPr>
        </p:nvSpPr>
        <p:spPr>
          <a:ln/>
        </p:spPr>
        <p:txBody>
          <a:bodyPr/>
          <a:lstStyle>
            <a:lvl1pPr>
              <a:defRPr/>
            </a:lvl1pPr>
          </a:lstStyle>
          <a:p>
            <a:pPr>
              <a:defRPr/>
            </a:pPr>
            <a:fld id="{080B78DA-3C67-2745-ACDD-0682839E4710}" type="slidenum">
              <a:rPr lang="en-GB" altLang="en-US"/>
              <a:pPr>
                <a:defRPr/>
              </a:pPr>
              <a:t>‹#›</a:t>
            </a:fld>
            <a:endParaRPr lang="en-GB" altLang="en-US"/>
          </a:p>
        </p:txBody>
      </p:sp>
    </p:spTree>
    <p:extLst>
      <p:ext uri="{BB962C8B-B14F-4D97-AF65-F5344CB8AC3E}">
        <p14:creationId xmlns:p14="http://schemas.microsoft.com/office/powerpoint/2010/main" val="3874487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5A204F-FF53-C240-84B6-5F510970EB5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3913FAF-6EE7-9B4F-872C-EDA3294440F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D68BBC-FFAA-DB4E-AAEB-F964A49A98E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11/21/18</a:t>
            </a:fld>
            <a:endParaRPr lang="en-US" dirty="0"/>
          </a:p>
        </p:txBody>
      </p:sp>
      <p:sp>
        <p:nvSpPr>
          <p:cNvPr id="5" name="Footer Placeholder 4">
            <a:extLst>
              <a:ext uri="{FF2B5EF4-FFF2-40B4-BE49-F238E27FC236}">
                <a16:creationId xmlns:a16="http://schemas.microsoft.com/office/drawing/2014/main" id="{2BE45C78-F792-A949-9AE5-B65F418CD88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BB1F8897-D7E3-D544-8542-C39425CCFC1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87265455"/>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www.bangor.ac.uk/addysg/publications/transactions.php.en" TargetMode="Externa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hyperlink" Target="http://wales.gov.uk/topics/educationandskills/schoolshome/curriculuminwales/arevisedcurriculumforwales/religiouseducation/?lang=en"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tiff"/></Relationships>
</file>

<file path=ppt/slides/_rels/slide4.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articlesoffaith/" TargetMode="External"/><Relationship Id="rId2" Type="http://schemas.openxmlformats.org/officeDocument/2006/relationships/hyperlink" Target="http://www.parrotfish.co.uk/" TargetMode="External"/><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hyperlink" Target="http://www.persona-doll-training.org/"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www.retoday.org.uk/" TargetMode="External"/><Relationship Id="rId2" Type="http://schemas.openxmlformats.org/officeDocument/2006/relationships/hyperlink" Target="http://www.persona-doll-training.org/" TargetMode="Externa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12.xml.rels><?xml version="1.0" encoding="UTF-8" standalone="yes"?>
<Relationships xmlns="http://schemas.openxmlformats.org/package/2006/relationships"><Relationship Id="rId3" Type="http://schemas.openxmlformats.org/officeDocument/2006/relationships/hyperlink" Target="http://personadoll.uk/the-persona-doll-approach" TargetMode="External"/><Relationship Id="rId2" Type="http://schemas.openxmlformats.org/officeDocument/2006/relationships/hyperlink" Target="https://www.articlesoffaith.co.uk/" TargetMode="External"/><Relationship Id="rId1" Type="http://schemas.openxmlformats.org/officeDocument/2006/relationships/slideLayout" Target="../slideLayouts/slideLayout6.xml"/><Relationship Id="rId5" Type="http://schemas.openxmlformats.org/officeDocument/2006/relationships/hyperlink" Target="https://www.gloucester.anglican.org/wp-content/uploads/2017/08/An-introduction-to-using-persona-dolls.pdf" TargetMode="External"/><Relationship Id="rId4" Type="http://schemas.openxmlformats.org/officeDocument/2006/relationships/hyperlink" Target="https://www.teachingforchange.org/wp-content/uploads/2012/08/ec_personadolls_english.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ECDA6-6A27-BE48-9487-749D6474B476}"/>
              </a:ext>
            </a:extLst>
          </p:cNvPr>
          <p:cNvSpPr>
            <a:spLocks noGrp="1"/>
          </p:cNvSpPr>
          <p:nvPr>
            <p:ph type="ctrTitle"/>
          </p:nvPr>
        </p:nvSpPr>
        <p:spPr>
          <a:xfrm>
            <a:off x="1625599" y="-99480"/>
            <a:ext cx="7197726" cy="2421464"/>
          </a:xfrm>
        </p:spPr>
        <p:txBody>
          <a:bodyPr>
            <a:normAutofit fontScale="90000"/>
          </a:bodyPr>
          <a:lstStyle/>
          <a:p>
            <a:r>
              <a:rPr lang="en-US" dirty="0"/>
              <a:t>RELIGIOUS EDUCATION IN THE PRIMARY SCHOOL</a:t>
            </a:r>
          </a:p>
        </p:txBody>
      </p:sp>
      <p:sp>
        <p:nvSpPr>
          <p:cNvPr id="3" name="Subtitle 2">
            <a:extLst>
              <a:ext uri="{FF2B5EF4-FFF2-40B4-BE49-F238E27FC236}">
                <a16:creationId xmlns:a16="http://schemas.microsoft.com/office/drawing/2014/main" id="{206FB4C4-FD98-CB44-9288-8230FC789A62}"/>
              </a:ext>
            </a:extLst>
          </p:cNvPr>
          <p:cNvSpPr>
            <a:spLocks noGrp="1"/>
          </p:cNvSpPr>
          <p:nvPr>
            <p:ph type="subTitle" idx="1"/>
          </p:nvPr>
        </p:nvSpPr>
        <p:spPr>
          <a:xfrm>
            <a:off x="4660899" y="5173133"/>
            <a:ext cx="7197726" cy="1405467"/>
          </a:xfrm>
        </p:spPr>
        <p:txBody>
          <a:bodyPr>
            <a:normAutofit/>
          </a:bodyPr>
          <a:lstStyle/>
          <a:p>
            <a:r>
              <a:rPr lang="en-US" sz="3600" dirty="0"/>
              <a:t>ECAD4011</a:t>
            </a:r>
          </a:p>
          <a:p>
            <a:r>
              <a:rPr lang="en-US" sz="3600" dirty="0"/>
              <a:t>HUMANITIES</a:t>
            </a:r>
          </a:p>
        </p:txBody>
      </p:sp>
      <p:pic>
        <p:nvPicPr>
          <p:cNvPr id="7" name="Picture 6">
            <a:extLst>
              <a:ext uri="{FF2B5EF4-FFF2-40B4-BE49-F238E27FC236}">
                <a16:creationId xmlns:a16="http://schemas.microsoft.com/office/drawing/2014/main" id="{98AA9397-13C0-EC45-85C3-B03FD9D2C9F3}"/>
              </a:ext>
            </a:extLst>
          </p:cNvPr>
          <p:cNvPicPr>
            <a:picLocks noChangeAspect="1"/>
          </p:cNvPicPr>
          <p:nvPr/>
        </p:nvPicPr>
        <p:blipFill>
          <a:blip r:embed="rId2"/>
          <a:stretch>
            <a:fillRect/>
          </a:stretch>
        </p:blipFill>
        <p:spPr>
          <a:xfrm>
            <a:off x="1231899" y="2581466"/>
            <a:ext cx="5296535" cy="3743134"/>
          </a:xfrm>
          <a:prstGeom prst="rect">
            <a:avLst/>
          </a:prstGeom>
          <a:ln w="76200">
            <a:solidFill>
              <a:schemeClr val="tx1"/>
            </a:solidFill>
          </a:ln>
        </p:spPr>
      </p:pic>
    </p:spTree>
    <p:extLst>
      <p:ext uri="{BB962C8B-B14F-4D97-AF65-F5344CB8AC3E}">
        <p14:creationId xmlns:p14="http://schemas.microsoft.com/office/powerpoint/2010/main" val="4529709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a:extLst>
              <a:ext uri="{FF2B5EF4-FFF2-40B4-BE49-F238E27FC236}">
                <a16:creationId xmlns:a16="http://schemas.microsoft.com/office/drawing/2014/main" id="{CE1C2257-CBF5-B64E-9643-F1CB5505B671}"/>
              </a:ext>
            </a:extLst>
          </p:cNvPr>
          <p:cNvSpPr>
            <a:spLocks noGrp="1" noChangeArrowheads="1"/>
          </p:cNvSpPr>
          <p:nvPr>
            <p:ph type="title"/>
          </p:nvPr>
        </p:nvSpPr>
        <p:spPr/>
        <p:txBody>
          <a:bodyPr/>
          <a:lstStyle/>
          <a:p>
            <a:pPr eaLnBrk="1" hangingPunct="1"/>
            <a:r>
              <a:rPr lang="en-GB" altLang="en-US" sz="4000"/>
              <a:t>Religious Education in the Primary School</a:t>
            </a:r>
          </a:p>
        </p:txBody>
      </p:sp>
      <p:sp>
        <p:nvSpPr>
          <p:cNvPr id="39938" name="Rectangle 3">
            <a:extLst>
              <a:ext uri="{FF2B5EF4-FFF2-40B4-BE49-F238E27FC236}">
                <a16:creationId xmlns:a16="http://schemas.microsoft.com/office/drawing/2014/main" id="{DA54B225-B87C-3544-BDAF-945CD23DE846}"/>
              </a:ext>
            </a:extLst>
          </p:cNvPr>
          <p:cNvSpPr>
            <a:spLocks noGrp="1" noChangeArrowheads="1"/>
          </p:cNvSpPr>
          <p:nvPr>
            <p:ph type="body" sz="half" idx="1"/>
          </p:nvPr>
        </p:nvSpPr>
        <p:spPr>
          <a:xfrm>
            <a:off x="228600" y="1600201"/>
            <a:ext cx="5765800" cy="4525963"/>
          </a:xfrm>
        </p:spPr>
        <p:txBody>
          <a:bodyPr/>
          <a:lstStyle/>
          <a:p>
            <a:pPr eaLnBrk="1" hangingPunct="1">
              <a:lnSpc>
                <a:spcPct val="80000"/>
              </a:lnSpc>
            </a:pPr>
            <a:r>
              <a:rPr lang="en-GB" altLang="en-US" sz="4800" b="1" dirty="0">
                <a:hlinkClick r:id="rId2"/>
              </a:rPr>
              <a:t>http://www.bangor.ac.uk/addysg/publications/transactions.php.en</a:t>
            </a:r>
            <a:r>
              <a:rPr lang="en-GB" altLang="en-US" sz="4800" b="1" dirty="0"/>
              <a:t>?</a:t>
            </a:r>
          </a:p>
          <a:p>
            <a:pPr eaLnBrk="1" hangingPunct="1">
              <a:lnSpc>
                <a:spcPct val="80000"/>
              </a:lnSpc>
            </a:pPr>
            <a:endParaRPr lang="en-GB" altLang="en-US" sz="2400" b="1" dirty="0"/>
          </a:p>
        </p:txBody>
      </p:sp>
      <p:pic>
        <p:nvPicPr>
          <p:cNvPr id="39939" name="Picture 4" descr="bk">
            <a:extLst>
              <a:ext uri="{FF2B5EF4-FFF2-40B4-BE49-F238E27FC236}">
                <a16:creationId xmlns:a16="http://schemas.microsoft.com/office/drawing/2014/main" id="{F78BD85E-B3AC-C94B-B389-44C3EFB7371A}"/>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223000" y="1231901"/>
            <a:ext cx="3421064" cy="5519781"/>
          </a:xfrm>
          <a:noFill/>
        </p:spPr>
      </p:pic>
    </p:spTree>
    <p:extLst>
      <p:ext uri="{BB962C8B-B14F-4D97-AF65-F5344CB8AC3E}">
        <p14:creationId xmlns:p14="http://schemas.microsoft.com/office/powerpoint/2010/main" val="29842721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normAutofit/>
          </a:bodyPr>
          <a:lstStyle/>
          <a:p>
            <a:pPr eaLnBrk="1" hangingPunct="1"/>
            <a:r>
              <a:rPr lang="en-GB" sz="5400" dirty="0"/>
              <a:t>Key document </a:t>
            </a:r>
          </a:p>
        </p:txBody>
      </p:sp>
      <p:sp>
        <p:nvSpPr>
          <p:cNvPr id="30723" name="Rectangle 3"/>
          <p:cNvSpPr>
            <a:spLocks noGrp="1" noChangeArrowheads="1"/>
          </p:cNvSpPr>
          <p:nvPr>
            <p:ph idx="1"/>
          </p:nvPr>
        </p:nvSpPr>
        <p:spPr>
          <a:xfrm>
            <a:off x="685801" y="2142067"/>
            <a:ext cx="8407399" cy="3649133"/>
          </a:xfrm>
        </p:spPr>
        <p:txBody>
          <a:bodyPr>
            <a:normAutofit fontScale="92500"/>
          </a:bodyPr>
          <a:lstStyle/>
          <a:p>
            <a:pPr eaLnBrk="1" hangingPunct="1"/>
            <a:r>
              <a:rPr lang="en-GB" sz="4400" dirty="0"/>
              <a:t>National exemplar framework for religious education for 3 to 19-year-olds in Wales, Welsh Assembly Government, January 2008</a:t>
            </a:r>
          </a:p>
          <a:p>
            <a:pPr eaLnBrk="1" hangingPunct="1"/>
            <a:r>
              <a:rPr lang="en-GB" dirty="0">
                <a:hlinkClick r:id="rId3"/>
              </a:rPr>
              <a:t>http://wales.gov.uk/topics/educationandskills/schoolshome/curriculuminwales/arevisedcurriculumforwales/religiouseducation/?lang=en</a:t>
            </a:r>
            <a:endParaRPr lang="en-GB" dirty="0"/>
          </a:p>
          <a:p>
            <a:pPr eaLnBrk="1" hangingPunct="1"/>
            <a:endParaRPr lang="en-GB" dirty="0"/>
          </a:p>
        </p:txBody>
      </p:sp>
      <p:pic>
        <p:nvPicPr>
          <p:cNvPr id="2" name="Picture 1">
            <a:extLst>
              <a:ext uri="{FF2B5EF4-FFF2-40B4-BE49-F238E27FC236}">
                <a16:creationId xmlns:a16="http://schemas.microsoft.com/office/drawing/2014/main" id="{1055183A-DB5A-7641-A330-31B57664BDB1}"/>
              </a:ext>
            </a:extLst>
          </p:cNvPr>
          <p:cNvPicPr>
            <a:picLocks noChangeAspect="1"/>
          </p:cNvPicPr>
          <p:nvPr/>
        </p:nvPicPr>
        <p:blipFill>
          <a:blip r:embed="rId4"/>
          <a:stretch>
            <a:fillRect/>
          </a:stretch>
        </p:blipFill>
        <p:spPr>
          <a:xfrm>
            <a:off x="8759924" y="345016"/>
            <a:ext cx="2949476" cy="4188883"/>
          </a:xfrm>
          <a:prstGeom prst="rect">
            <a:avLst/>
          </a:prstGeom>
          <a:ln w="57150">
            <a:solidFill>
              <a:schemeClr val="tx1"/>
            </a:solidFill>
          </a:ln>
        </p:spPr>
      </p:pic>
    </p:spTree>
    <p:extLst>
      <p:ext uri="{BB962C8B-B14F-4D97-AF65-F5344CB8AC3E}">
        <p14:creationId xmlns:p14="http://schemas.microsoft.com/office/powerpoint/2010/main" val="8905200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E1293-5014-8E41-A123-34EA7FEE5226}"/>
              </a:ext>
            </a:extLst>
          </p:cNvPr>
          <p:cNvSpPr>
            <a:spLocks noGrp="1"/>
          </p:cNvSpPr>
          <p:nvPr>
            <p:ph type="title"/>
          </p:nvPr>
        </p:nvSpPr>
        <p:spPr>
          <a:xfrm>
            <a:off x="670328" y="0"/>
            <a:ext cx="10131425" cy="1456267"/>
          </a:xfrm>
        </p:spPr>
        <p:txBody>
          <a:bodyPr>
            <a:normAutofit/>
          </a:bodyPr>
          <a:lstStyle/>
          <a:p>
            <a:r>
              <a:rPr lang="en-US" sz="5400" dirty="0"/>
              <a:t>RE in the Foundation Phase</a:t>
            </a:r>
          </a:p>
        </p:txBody>
      </p:sp>
      <p:sp>
        <p:nvSpPr>
          <p:cNvPr id="3" name="Content Placeholder 2">
            <a:extLst>
              <a:ext uri="{FF2B5EF4-FFF2-40B4-BE49-F238E27FC236}">
                <a16:creationId xmlns:a16="http://schemas.microsoft.com/office/drawing/2014/main" id="{720FCC74-4DEA-F441-BE6F-EAF6E3C9CEB9}"/>
              </a:ext>
            </a:extLst>
          </p:cNvPr>
          <p:cNvSpPr>
            <a:spLocks noGrp="1"/>
          </p:cNvSpPr>
          <p:nvPr>
            <p:ph idx="1"/>
          </p:nvPr>
        </p:nvSpPr>
        <p:spPr>
          <a:xfrm>
            <a:off x="998634" y="1646201"/>
            <a:ext cx="2941093" cy="2698845"/>
          </a:xfrm>
        </p:spPr>
        <p:txBody>
          <a:bodyPr>
            <a:normAutofit/>
          </a:bodyPr>
          <a:lstStyle/>
          <a:p>
            <a:r>
              <a:rPr lang="en-US" sz="3600" dirty="0"/>
              <a:t>People</a:t>
            </a:r>
          </a:p>
          <a:p>
            <a:r>
              <a:rPr lang="en-US" sz="3600" dirty="0"/>
              <a:t>Beliefs</a:t>
            </a:r>
          </a:p>
          <a:p>
            <a:r>
              <a:rPr lang="en-US" sz="3600" dirty="0"/>
              <a:t>Questions</a:t>
            </a:r>
          </a:p>
          <a:p>
            <a:pPr marL="0" indent="0">
              <a:buNone/>
            </a:pPr>
            <a:r>
              <a:rPr lang="en-US" sz="3600" dirty="0"/>
              <a:t>                                     </a:t>
            </a:r>
          </a:p>
        </p:txBody>
      </p:sp>
      <p:sp>
        <p:nvSpPr>
          <p:cNvPr id="4" name="Content Placeholder 2">
            <a:extLst>
              <a:ext uri="{FF2B5EF4-FFF2-40B4-BE49-F238E27FC236}">
                <a16:creationId xmlns:a16="http://schemas.microsoft.com/office/drawing/2014/main" id="{B4ADE2D4-0A6A-5A41-BEA7-DDCB343A90EA}"/>
              </a:ext>
            </a:extLst>
          </p:cNvPr>
          <p:cNvSpPr txBox="1">
            <a:spLocks/>
          </p:cNvSpPr>
          <p:nvPr/>
        </p:nvSpPr>
        <p:spPr>
          <a:xfrm>
            <a:off x="7532355" y="1646201"/>
            <a:ext cx="2941093" cy="2698845"/>
          </a:xfrm>
          <a:prstGeom prst="rect">
            <a:avLst/>
          </a:prstGeom>
        </p:spPr>
        <p:txBody>
          <a:bodyPr vert="horz" lIns="91440" tIns="45720" rIns="91440" bIns="45720" rtlCol="0">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US" sz="3600" dirty="0"/>
              <a:t>Stories</a:t>
            </a:r>
          </a:p>
          <a:p>
            <a:r>
              <a:rPr lang="en-US" sz="3600" dirty="0"/>
              <a:t>Activities</a:t>
            </a:r>
          </a:p>
          <a:p>
            <a:r>
              <a:rPr lang="en-US" sz="3600" dirty="0"/>
              <a:t>Experiences</a:t>
            </a:r>
          </a:p>
          <a:p>
            <a:pPr marL="0" indent="0">
              <a:buNone/>
            </a:pPr>
            <a:r>
              <a:rPr lang="en-US" sz="3600" dirty="0"/>
              <a:t>                                     </a:t>
            </a:r>
          </a:p>
        </p:txBody>
      </p:sp>
      <p:sp>
        <p:nvSpPr>
          <p:cNvPr id="5" name="Content Placeholder 2">
            <a:extLst>
              <a:ext uri="{FF2B5EF4-FFF2-40B4-BE49-F238E27FC236}">
                <a16:creationId xmlns:a16="http://schemas.microsoft.com/office/drawing/2014/main" id="{F029BC00-6D8B-DC4E-BCBC-42157ACC7F97}"/>
              </a:ext>
            </a:extLst>
          </p:cNvPr>
          <p:cNvSpPr txBox="1">
            <a:spLocks/>
          </p:cNvSpPr>
          <p:nvPr/>
        </p:nvSpPr>
        <p:spPr>
          <a:xfrm>
            <a:off x="4195550" y="4481608"/>
            <a:ext cx="3555243" cy="2698845"/>
          </a:xfrm>
          <a:prstGeom prst="rect">
            <a:avLst/>
          </a:prstGeom>
        </p:spPr>
        <p:txBody>
          <a:bodyPr vert="horz" lIns="91440" tIns="45720" rIns="91440" bIns="45720" rtlCol="0">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US" sz="3600" dirty="0"/>
              <a:t>Themselves</a:t>
            </a:r>
          </a:p>
          <a:p>
            <a:r>
              <a:rPr lang="en-US" sz="3600" dirty="0"/>
              <a:t>Other people</a:t>
            </a:r>
          </a:p>
          <a:p>
            <a:r>
              <a:rPr lang="en-US" sz="3600" dirty="0"/>
              <a:t>Living things</a:t>
            </a:r>
          </a:p>
          <a:p>
            <a:pPr marL="0" indent="0">
              <a:buNone/>
            </a:pPr>
            <a:r>
              <a:rPr lang="en-US" sz="3600" dirty="0"/>
              <a:t>                                     </a:t>
            </a:r>
          </a:p>
        </p:txBody>
      </p:sp>
      <p:pic>
        <p:nvPicPr>
          <p:cNvPr id="6" name="Picture 5">
            <a:extLst>
              <a:ext uri="{FF2B5EF4-FFF2-40B4-BE49-F238E27FC236}">
                <a16:creationId xmlns:a16="http://schemas.microsoft.com/office/drawing/2014/main" id="{9952F8C7-32B3-144C-BBEB-CA091F956876}"/>
              </a:ext>
            </a:extLst>
          </p:cNvPr>
          <p:cNvPicPr>
            <a:picLocks noChangeAspect="1"/>
          </p:cNvPicPr>
          <p:nvPr/>
        </p:nvPicPr>
        <p:blipFill>
          <a:blip r:embed="rId2"/>
          <a:stretch>
            <a:fillRect/>
          </a:stretch>
        </p:blipFill>
        <p:spPr>
          <a:xfrm>
            <a:off x="4598159" y="1355976"/>
            <a:ext cx="2275764" cy="3034351"/>
          </a:xfrm>
          <a:prstGeom prst="rect">
            <a:avLst/>
          </a:prstGeom>
          <a:ln w="57150">
            <a:solidFill>
              <a:schemeClr val="tx1"/>
            </a:solidFill>
          </a:ln>
        </p:spPr>
      </p:pic>
    </p:spTree>
    <p:extLst>
      <p:ext uri="{BB962C8B-B14F-4D97-AF65-F5344CB8AC3E}">
        <p14:creationId xmlns:p14="http://schemas.microsoft.com/office/powerpoint/2010/main" val="8793881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Rectangle 2">
            <a:extLst>
              <a:ext uri="{FF2B5EF4-FFF2-40B4-BE49-F238E27FC236}">
                <a16:creationId xmlns:a16="http://schemas.microsoft.com/office/drawing/2014/main" id="{CB32BC0A-9E7D-F947-B0F8-D5C0ACDF743B}"/>
              </a:ext>
            </a:extLst>
          </p:cNvPr>
          <p:cNvSpPr>
            <a:spLocks noGrp="1" noChangeArrowheads="1"/>
          </p:cNvSpPr>
          <p:nvPr>
            <p:ph type="title"/>
          </p:nvPr>
        </p:nvSpPr>
        <p:spPr>
          <a:xfrm>
            <a:off x="685800" y="0"/>
            <a:ext cx="10131425" cy="1456267"/>
          </a:xfrm>
        </p:spPr>
        <p:txBody>
          <a:bodyPr/>
          <a:lstStyle/>
          <a:p>
            <a:pPr eaLnBrk="1" hangingPunct="1"/>
            <a:r>
              <a:rPr lang="en-GB" altLang="en-US" b="1" dirty="0"/>
              <a:t>Other people ***</a:t>
            </a:r>
            <a:endParaRPr lang="en-GB" altLang="en-US" dirty="0"/>
          </a:p>
        </p:txBody>
      </p:sp>
      <p:sp>
        <p:nvSpPr>
          <p:cNvPr id="62466" name="Rectangle 3">
            <a:extLst>
              <a:ext uri="{FF2B5EF4-FFF2-40B4-BE49-F238E27FC236}">
                <a16:creationId xmlns:a16="http://schemas.microsoft.com/office/drawing/2014/main" id="{F742B67A-2608-054C-9745-AF1C47023974}"/>
              </a:ext>
            </a:extLst>
          </p:cNvPr>
          <p:cNvSpPr>
            <a:spLocks noGrp="1" noChangeArrowheads="1"/>
          </p:cNvSpPr>
          <p:nvPr>
            <p:ph idx="1"/>
          </p:nvPr>
        </p:nvSpPr>
        <p:spPr>
          <a:xfrm>
            <a:off x="812800" y="1456267"/>
            <a:ext cx="10515600" cy="4351338"/>
          </a:xfrm>
        </p:spPr>
        <p:txBody>
          <a:bodyPr>
            <a:noAutofit/>
          </a:bodyPr>
          <a:lstStyle/>
          <a:p>
            <a:pPr eaLnBrk="1" hangingPunct="1">
              <a:lnSpc>
                <a:spcPct val="90000"/>
              </a:lnSpc>
            </a:pPr>
            <a:r>
              <a:rPr lang="en-GB" altLang="en-US" sz="2800" dirty="0"/>
              <a:t>other people’s homes, families and experiences in order to explore similarities and differences of lifestyle and traditions </a:t>
            </a:r>
          </a:p>
          <a:p>
            <a:pPr eaLnBrk="1" hangingPunct="1">
              <a:lnSpc>
                <a:spcPct val="90000"/>
              </a:lnSpc>
            </a:pPr>
            <a:r>
              <a:rPr lang="en-GB" altLang="en-US" sz="2800" dirty="0"/>
              <a:t>special people and people who help them </a:t>
            </a:r>
          </a:p>
          <a:p>
            <a:pPr eaLnBrk="1" hangingPunct="1">
              <a:lnSpc>
                <a:spcPct val="90000"/>
              </a:lnSpc>
            </a:pPr>
            <a:r>
              <a:rPr lang="en-GB" altLang="en-US" sz="2800" dirty="0"/>
              <a:t>personal responses </a:t>
            </a:r>
          </a:p>
          <a:p>
            <a:pPr eaLnBrk="1" hangingPunct="1">
              <a:lnSpc>
                <a:spcPct val="90000"/>
              </a:lnSpc>
            </a:pPr>
            <a:r>
              <a:rPr lang="en-GB" altLang="en-US" sz="2800" dirty="0"/>
              <a:t>people’s roles and place in the community </a:t>
            </a:r>
          </a:p>
          <a:p>
            <a:pPr eaLnBrk="1" hangingPunct="1">
              <a:lnSpc>
                <a:spcPct val="90000"/>
              </a:lnSpc>
            </a:pPr>
            <a:r>
              <a:rPr lang="en-GB" altLang="en-US" sz="2800" dirty="0"/>
              <a:t>choices and decisions other people make and the resulting consequences</a:t>
            </a:r>
          </a:p>
          <a:p>
            <a:pPr eaLnBrk="1" hangingPunct="1">
              <a:lnSpc>
                <a:spcPct val="90000"/>
              </a:lnSpc>
            </a:pPr>
            <a:r>
              <a:rPr lang="en-GB" altLang="en-US" sz="2800" dirty="0"/>
              <a:t>reasons why some people express a deeper spiritual/moral empathy towards other people </a:t>
            </a:r>
          </a:p>
          <a:p>
            <a:pPr eaLnBrk="1" hangingPunct="1">
              <a:lnSpc>
                <a:spcPct val="90000"/>
              </a:lnSpc>
            </a:pPr>
            <a:r>
              <a:rPr lang="en-GB" altLang="en-US" sz="2800" dirty="0"/>
              <a:t>the need to respect/challenge their own ideas/beliefs and those of other people</a:t>
            </a:r>
          </a:p>
        </p:txBody>
      </p:sp>
    </p:spTree>
    <p:extLst>
      <p:ext uri="{BB962C8B-B14F-4D97-AF65-F5344CB8AC3E}">
        <p14:creationId xmlns:p14="http://schemas.microsoft.com/office/powerpoint/2010/main" val="17794270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5101" y="-88900"/>
            <a:ext cx="10131425" cy="1456267"/>
          </a:xfrm>
        </p:spPr>
        <p:txBody>
          <a:bodyPr/>
          <a:lstStyle/>
          <a:p>
            <a:r>
              <a:rPr lang="en-US" b="1" dirty="0"/>
              <a:t>Setting Goals</a:t>
            </a:r>
            <a:endParaRPr lang="en-GB" dirty="0"/>
          </a:p>
        </p:txBody>
      </p:sp>
      <p:sp>
        <p:nvSpPr>
          <p:cNvPr id="3" name="Content Placeholder 2"/>
          <p:cNvSpPr>
            <a:spLocks noGrp="1"/>
          </p:cNvSpPr>
          <p:nvPr>
            <p:ph idx="1"/>
          </p:nvPr>
        </p:nvSpPr>
        <p:spPr>
          <a:xfrm>
            <a:off x="723901" y="1016000"/>
            <a:ext cx="10461626" cy="5715001"/>
          </a:xfrm>
        </p:spPr>
        <p:txBody>
          <a:bodyPr>
            <a:normAutofit fontScale="55000" lnSpcReduction="20000"/>
          </a:bodyPr>
          <a:lstStyle/>
          <a:p>
            <a:r>
              <a:rPr lang="en-US" sz="4800" dirty="0"/>
              <a:t>Pass a Persona Doll around the circle.</a:t>
            </a:r>
            <a:br>
              <a:rPr lang="en-US" sz="4800" dirty="0"/>
            </a:br>
            <a:r>
              <a:rPr lang="en-US" sz="4800" dirty="0"/>
              <a:t>(Doll’s name) ………… would like to learn something new today. </a:t>
            </a:r>
          </a:p>
          <a:p>
            <a:r>
              <a:rPr lang="en-US" sz="4800" dirty="0"/>
              <a:t>This is her learning goal. </a:t>
            </a:r>
            <a:br>
              <a:rPr lang="en-US" sz="4800" dirty="0"/>
            </a:br>
            <a:br>
              <a:rPr lang="en-US" sz="4800" dirty="0"/>
            </a:br>
            <a:r>
              <a:rPr lang="en-US" sz="4800" dirty="0"/>
              <a:t>She wants to learn to draw a house. She isn’t very good at drawing a square yet. </a:t>
            </a:r>
            <a:br>
              <a:rPr lang="en-US" sz="4800" dirty="0"/>
            </a:br>
            <a:br>
              <a:rPr lang="en-US" sz="4800" dirty="0"/>
            </a:br>
            <a:r>
              <a:rPr lang="en-US" sz="4800" dirty="0"/>
              <a:t>Can you help her learn to do it? What should she do? </a:t>
            </a:r>
            <a:br>
              <a:rPr lang="en-US" sz="4800" dirty="0"/>
            </a:br>
            <a:r>
              <a:rPr lang="en-US" sz="4800" dirty="0"/>
              <a:t>(Children can show her on the whiteboard)</a:t>
            </a:r>
            <a:br>
              <a:rPr lang="en-US" sz="4800" dirty="0"/>
            </a:br>
            <a:br>
              <a:rPr lang="en-US" sz="4800" dirty="0"/>
            </a:br>
            <a:r>
              <a:rPr lang="en-US" sz="4800" dirty="0"/>
              <a:t>Is there anything you would like her to be able to do better?</a:t>
            </a:r>
            <a:br>
              <a:rPr lang="en-US" sz="4800" dirty="0"/>
            </a:br>
            <a:br>
              <a:rPr lang="en-US" sz="4800" dirty="0"/>
            </a:br>
            <a:r>
              <a:rPr lang="en-US" sz="4800" dirty="0"/>
              <a:t>Bring the Persona Doll back to the group with her goal achieved - drawing of a house.</a:t>
            </a:r>
            <a:br>
              <a:rPr lang="en-US" sz="4800" dirty="0"/>
            </a:br>
            <a:br>
              <a:rPr lang="en-US" sz="4800" dirty="0"/>
            </a:br>
            <a:r>
              <a:rPr lang="en-US" sz="4800" dirty="0"/>
              <a:t>Discuss what other children may have achieved.</a:t>
            </a:r>
            <a:br>
              <a:rPr lang="en-US" sz="4800" dirty="0"/>
            </a:br>
            <a:br>
              <a:rPr lang="en-US" dirty="0"/>
            </a:br>
            <a:endParaRPr lang="en-GB" dirty="0"/>
          </a:p>
          <a:p>
            <a:endParaRPr lang="en-GB" dirty="0"/>
          </a:p>
        </p:txBody>
      </p:sp>
      <p:pic>
        <p:nvPicPr>
          <p:cNvPr id="4" name="Picture 3">
            <a:extLst>
              <a:ext uri="{FF2B5EF4-FFF2-40B4-BE49-F238E27FC236}">
                <a16:creationId xmlns:a16="http://schemas.microsoft.com/office/drawing/2014/main" id="{A29CCBC9-C184-9C45-81B6-0D7F14686AFA}"/>
              </a:ext>
            </a:extLst>
          </p:cNvPr>
          <p:cNvPicPr>
            <a:picLocks noChangeAspect="1"/>
          </p:cNvPicPr>
          <p:nvPr/>
        </p:nvPicPr>
        <p:blipFill>
          <a:blip r:embed="rId2"/>
          <a:stretch>
            <a:fillRect/>
          </a:stretch>
        </p:blipFill>
        <p:spPr>
          <a:xfrm>
            <a:off x="10099676" y="221193"/>
            <a:ext cx="1901824" cy="1901824"/>
          </a:xfrm>
          <a:prstGeom prst="rect">
            <a:avLst/>
          </a:prstGeom>
        </p:spPr>
      </p:pic>
    </p:spTree>
    <p:extLst>
      <p:ext uri="{BB962C8B-B14F-4D97-AF65-F5344CB8AC3E}">
        <p14:creationId xmlns:p14="http://schemas.microsoft.com/office/powerpoint/2010/main" val="18234279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1" y="-266700"/>
            <a:ext cx="10131425" cy="1456267"/>
          </a:xfrm>
        </p:spPr>
        <p:txBody>
          <a:bodyPr/>
          <a:lstStyle/>
          <a:p>
            <a:r>
              <a:rPr lang="en-US" b="1" dirty="0"/>
              <a:t>Exploring feelings</a:t>
            </a:r>
            <a:endParaRPr lang="en-GB" dirty="0"/>
          </a:p>
        </p:txBody>
      </p:sp>
      <p:sp>
        <p:nvSpPr>
          <p:cNvPr id="3" name="Content Placeholder 2"/>
          <p:cNvSpPr>
            <a:spLocks noGrp="1"/>
          </p:cNvSpPr>
          <p:nvPr>
            <p:ph idx="1"/>
          </p:nvPr>
        </p:nvSpPr>
        <p:spPr>
          <a:xfrm>
            <a:off x="393701" y="1778001"/>
            <a:ext cx="10423526" cy="4940300"/>
          </a:xfrm>
        </p:spPr>
        <p:txBody>
          <a:bodyPr>
            <a:normAutofit fontScale="77500" lnSpcReduction="20000"/>
          </a:bodyPr>
          <a:lstStyle/>
          <a:p>
            <a:pPr marL="0" indent="0">
              <a:buNone/>
            </a:pPr>
            <a:r>
              <a:rPr lang="en-US" sz="3800" dirty="0"/>
              <a:t>Choose a range of cards with different facial expressions and spread them on the ground for the group to look at and talk about. The children choose a face that might fit a short scenario such as:</a:t>
            </a:r>
            <a:br>
              <a:rPr lang="en-US" sz="3800" dirty="0"/>
            </a:br>
            <a:br>
              <a:rPr lang="en-US" sz="3800" dirty="0"/>
            </a:br>
            <a:r>
              <a:rPr lang="en-US" sz="3800" dirty="0"/>
              <a:t>a. This person feels loved and cared for.</a:t>
            </a:r>
            <a:br>
              <a:rPr lang="en-US" sz="3800" dirty="0"/>
            </a:br>
            <a:br>
              <a:rPr lang="en-US" sz="3800" dirty="0"/>
            </a:br>
            <a:r>
              <a:rPr lang="en-US" sz="3800" dirty="0"/>
              <a:t>b. This person has lost their </a:t>
            </a:r>
            <a:r>
              <a:rPr lang="en-US" sz="3800" dirty="0" err="1"/>
              <a:t>favourite</a:t>
            </a:r>
            <a:r>
              <a:rPr lang="en-US" sz="3800" dirty="0"/>
              <a:t> thing.</a:t>
            </a:r>
            <a:br>
              <a:rPr lang="en-US" sz="3800" dirty="0"/>
            </a:br>
            <a:br>
              <a:rPr lang="en-US" sz="3800" dirty="0"/>
            </a:br>
            <a:r>
              <a:rPr lang="en-US" sz="3800" dirty="0"/>
              <a:t>c. This person has just been given an ice cream</a:t>
            </a:r>
            <a:br>
              <a:rPr lang="en-US" sz="3800" dirty="0"/>
            </a:br>
            <a:br>
              <a:rPr lang="en-US" sz="3800" dirty="0"/>
            </a:br>
            <a:r>
              <a:rPr lang="en-US" sz="3800" dirty="0"/>
              <a:t>d. This person has no one to play with.</a:t>
            </a:r>
            <a:br>
              <a:rPr lang="en-US" sz="3800" dirty="0"/>
            </a:br>
            <a:br>
              <a:rPr lang="en-US" sz="3800" dirty="0"/>
            </a:br>
            <a:r>
              <a:rPr lang="en-US" sz="3800" dirty="0"/>
              <a:t>e. This person has just got into trouble</a:t>
            </a:r>
            <a:br>
              <a:rPr lang="en-US" dirty="0"/>
            </a:br>
            <a:endParaRPr lang="en-GB" dirty="0"/>
          </a:p>
        </p:txBody>
      </p:sp>
    </p:spTree>
    <p:extLst>
      <p:ext uri="{BB962C8B-B14F-4D97-AF65-F5344CB8AC3E}">
        <p14:creationId xmlns:p14="http://schemas.microsoft.com/office/powerpoint/2010/main" val="31790890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6701" y="-101600"/>
            <a:ext cx="10131425" cy="1456267"/>
          </a:xfrm>
        </p:spPr>
        <p:txBody>
          <a:bodyPr>
            <a:normAutofit/>
          </a:bodyPr>
          <a:lstStyle/>
          <a:p>
            <a:r>
              <a:rPr lang="en-GB" sz="6000" dirty="0"/>
              <a:t>Feeling lonely</a:t>
            </a:r>
          </a:p>
        </p:txBody>
      </p:sp>
      <p:sp>
        <p:nvSpPr>
          <p:cNvPr id="3" name="Content Placeholder 2"/>
          <p:cNvSpPr>
            <a:spLocks noGrp="1"/>
          </p:cNvSpPr>
          <p:nvPr>
            <p:ph idx="1"/>
          </p:nvPr>
        </p:nvSpPr>
        <p:spPr>
          <a:xfrm>
            <a:off x="266701" y="1092201"/>
            <a:ext cx="11201399" cy="5651500"/>
          </a:xfrm>
        </p:spPr>
        <p:txBody>
          <a:bodyPr>
            <a:normAutofit fontScale="62500" lnSpcReduction="20000"/>
          </a:bodyPr>
          <a:lstStyle/>
          <a:p>
            <a:r>
              <a:rPr lang="en-US" sz="3800" dirty="0"/>
              <a:t>Pass a Persona Doll around the circle.</a:t>
            </a:r>
            <a:br>
              <a:rPr lang="en-US" sz="3800" dirty="0"/>
            </a:br>
            <a:r>
              <a:rPr lang="en-US" sz="3800" dirty="0"/>
              <a:t>(The Doll’s name) ………… has come to see us today because s/he wants to tell you</a:t>
            </a:r>
            <a:br>
              <a:rPr lang="en-US" sz="3800" dirty="0"/>
            </a:br>
            <a:r>
              <a:rPr lang="en-US" sz="3800" dirty="0"/>
              <a:t>that s/he is feeling a bit lonely because:</a:t>
            </a:r>
            <a:br>
              <a:rPr lang="en-US" sz="3800" dirty="0"/>
            </a:br>
            <a:br>
              <a:rPr lang="en-US" sz="3800" dirty="0"/>
            </a:br>
            <a:r>
              <a:rPr lang="en-US" sz="3800" i="1" dirty="0"/>
              <a:t>Friend has gone on holiday/to a big school</a:t>
            </a:r>
            <a:br>
              <a:rPr lang="en-US" sz="3800" i="1" dirty="0"/>
            </a:br>
            <a:br>
              <a:rPr lang="en-US" sz="3800" i="1" dirty="0"/>
            </a:br>
            <a:r>
              <a:rPr lang="en-US" sz="3800" i="1" dirty="0"/>
              <a:t>Mum and dad have gone to Hajj and s/he is staying at Grandma’s</a:t>
            </a:r>
            <a:br>
              <a:rPr lang="en-US" sz="3800" i="1" dirty="0"/>
            </a:br>
            <a:br>
              <a:rPr lang="en-US" sz="3800" i="1" dirty="0"/>
            </a:br>
            <a:r>
              <a:rPr lang="en-US" sz="3800" i="1" dirty="0"/>
              <a:t>S/he has lost her/his </a:t>
            </a:r>
            <a:r>
              <a:rPr lang="en-US" sz="3800" i="1" dirty="0" err="1"/>
              <a:t>favourite</a:t>
            </a:r>
            <a:r>
              <a:rPr lang="en-US" sz="3800" i="1" dirty="0"/>
              <a:t> teddy</a:t>
            </a:r>
            <a:br>
              <a:rPr lang="en-US" sz="3800" i="1" dirty="0"/>
            </a:br>
            <a:br>
              <a:rPr lang="en-US" sz="3800" i="1" dirty="0"/>
            </a:br>
            <a:r>
              <a:rPr lang="en-US" sz="3800" i="1" dirty="0"/>
              <a:t>Her/his cat has run away</a:t>
            </a:r>
            <a:br>
              <a:rPr lang="en-US" sz="3800" dirty="0"/>
            </a:br>
            <a:br>
              <a:rPr lang="en-US" sz="3800" dirty="0"/>
            </a:br>
            <a:r>
              <a:rPr lang="en-US" sz="3800" dirty="0"/>
              <a:t>What might make him/her feel better?</a:t>
            </a:r>
            <a:br>
              <a:rPr lang="en-US" sz="3800" dirty="0"/>
            </a:br>
            <a:br>
              <a:rPr lang="en-US" sz="3800" dirty="0"/>
            </a:br>
            <a:r>
              <a:rPr lang="en-US" sz="3800" dirty="0"/>
              <a:t>The children are then asked:</a:t>
            </a:r>
            <a:br>
              <a:rPr lang="en-US" sz="3800" dirty="0"/>
            </a:br>
            <a:r>
              <a:rPr lang="en-US" sz="3800" dirty="0"/>
              <a:t>Have you ever felt lonely?</a:t>
            </a:r>
            <a:br>
              <a:rPr lang="en-US" sz="3800" dirty="0"/>
            </a:br>
            <a:br>
              <a:rPr lang="en-US" sz="3800" dirty="0"/>
            </a:br>
            <a:r>
              <a:rPr lang="en-US" sz="3800" dirty="0"/>
              <a:t>What did you do?</a:t>
            </a:r>
            <a:br>
              <a:rPr lang="en-US" dirty="0"/>
            </a:br>
            <a:endParaRPr lang="en-GB" dirty="0"/>
          </a:p>
        </p:txBody>
      </p:sp>
    </p:spTree>
    <p:extLst>
      <p:ext uri="{BB962C8B-B14F-4D97-AF65-F5344CB8AC3E}">
        <p14:creationId xmlns:p14="http://schemas.microsoft.com/office/powerpoint/2010/main" val="10094129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79171-DFF1-0847-AEFB-D666E1C7647F}"/>
              </a:ext>
            </a:extLst>
          </p:cNvPr>
          <p:cNvSpPr>
            <a:spLocks noGrp="1"/>
          </p:cNvSpPr>
          <p:nvPr>
            <p:ph type="title"/>
          </p:nvPr>
        </p:nvSpPr>
        <p:spPr>
          <a:xfrm>
            <a:off x="203201" y="165100"/>
            <a:ext cx="10614026" cy="1456267"/>
          </a:xfrm>
        </p:spPr>
        <p:txBody>
          <a:bodyPr>
            <a:normAutofit/>
          </a:bodyPr>
          <a:lstStyle/>
          <a:p>
            <a:pPr>
              <a:defRPr/>
            </a:pPr>
            <a:r>
              <a:rPr lang="en-GB" sz="4000" b="1" i="1" dirty="0"/>
              <a:t>Some ideas for linking Persona dolls and RE</a:t>
            </a:r>
            <a:endParaRPr lang="en-GB" sz="4000" b="1" dirty="0"/>
          </a:p>
        </p:txBody>
      </p:sp>
      <p:sp>
        <p:nvSpPr>
          <p:cNvPr id="3" name="Content Placeholder 2">
            <a:extLst>
              <a:ext uri="{FF2B5EF4-FFF2-40B4-BE49-F238E27FC236}">
                <a16:creationId xmlns:a16="http://schemas.microsoft.com/office/drawing/2014/main" id="{3CAF9EB2-958A-5A4B-B9BC-455083718936}"/>
              </a:ext>
            </a:extLst>
          </p:cNvPr>
          <p:cNvSpPr>
            <a:spLocks noGrp="1"/>
          </p:cNvSpPr>
          <p:nvPr>
            <p:ph idx="1"/>
          </p:nvPr>
        </p:nvSpPr>
        <p:spPr>
          <a:xfrm>
            <a:off x="292100" y="1422401"/>
            <a:ext cx="11798299" cy="5638800"/>
          </a:xfrm>
        </p:spPr>
        <p:txBody>
          <a:bodyPr>
            <a:normAutofit fontScale="47500" lnSpcReduction="20000"/>
          </a:bodyPr>
          <a:lstStyle/>
          <a:p>
            <a:pPr>
              <a:defRPr/>
            </a:pPr>
            <a:r>
              <a:rPr lang="en-GB" sz="4600" dirty="0"/>
              <a:t> Persona dolls can help children to understand and emphasise with different cultures and religions. </a:t>
            </a:r>
          </a:p>
          <a:p>
            <a:pPr>
              <a:defRPr/>
            </a:pPr>
            <a:r>
              <a:rPr lang="en-GB" sz="4600" dirty="0"/>
              <a:t>If there are few or no members of a faith community the Persona doll can visit to explain about its faith background.</a:t>
            </a:r>
          </a:p>
          <a:p>
            <a:pPr>
              <a:defRPr/>
            </a:pPr>
            <a:r>
              <a:rPr lang="en-GB" sz="4600" dirty="0"/>
              <a:t>Let the Persona doll visit the setting as a new friend and talk about their favourite toy, food, pet etc. for a few visits before introducing the aspects of the faith that you want to teach the children about. </a:t>
            </a:r>
          </a:p>
          <a:p>
            <a:pPr>
              <a:defRPr/>
            </a:pPr>
            <a:r>
              <a:rPr lang="en-GB" sz="4600" dirty="0"/>
              <a:t>The Persona doll could then visit with a story or story book to share.</a:t>
            </a:r>
          </a:p>
          <a:p>
            <a:pPr>
              <a:defRPr/>
            </a:pPr>
            <a:r>
              <a:rPr lang="en-GB" sz="4600" dirty="0"/>
              <a:t>The Persona doll could visit with an artefact to talk about.</a:t>
            </a:r>
          </a:p>
          <a:p>
            <a:pPr>
              <a:defRPr/>
            </a:pPr>
            <a:r>
              <a:rPr lang="en-GB" sz="4600" dirty="0"/>
              <a:t>The Persona doll could visit in traditional dress. </a:t>
            </a:r>
          </a:p>
          <a:p>
            <a:pPr>
              <a:defRPr/>
            </a:pPr>
            <a:r>
              <a:rPr lang="en-GB" sz="4600" dirty="0"/>
              <a:t>The Persona doll could bring special food to share.</a:t>
            </a:r>
          </a:p>
          <a:p>
            <a:pPr>
              <a:defRPr/>
            </a:pPr>
            <a:r>
              <a:rPr lang="en-GB" sz="4600" dirty="0"/>
              <a:t>The Persona doll could explain a special festival.</a:t>
            </a:r>
          </a:p>
          <a:p>
            <a:pPr>
              <a:defRPr/>
            </a:pPr>
            <a:r>
              <a:rPr lang="en-GB" sz="4600" dirty="0"/>
              <a:t>If there are parents/carers from that faith and if possible the local faith community they can be asked to contribute ideas or lend resources, artefacts for the Persona doll to bring to the setting.</a:t>
            </a:r>
          </a:p>
          <a:p>
            <a:pPr>
              <a:defRPr/>
            </a:pPr>
            <a:r>
              <a:rPr lang="en-GB" sz="4600" dirty="0"/>
              <a:t>They will be helpful for example, in explaining the use of these artefacts or how to pronounce a name, if the practitioner is unsure.</a:t>
            </a:r>
          </a:p>
          <a:p>
            <a:pPr>
              <a:defRPr/>
            </a:pPr>
            <a:endParaRPr lang="en-GB" dirty="0"/>
          </a:p>
        </p:txBody>
      </p:sp>
    </p:spTree>
    <p:extLst>
      <p:ext uri="{BB962C8B-B14F-4D97-AF65-F5344CB8AC3E}">
        <p14:creationId xmlns:p14="http://schemas.microsoft.com/office/powerpoint/2010/main" val="11847556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i="1" dirty="0"/>
              <a:t>Persona Dolls and accessories </a:t>
            </a:r>
            <a:endParaRPr lang="en-GB" dirty="0"/>
          </a:p>
        </p:txBody>
      </p:sp>
      <p:sp>
        <p:nvSpPr>
          <p:cNvPr id="5" name="Content Placeholder 4"/>
          <p:cNvSpPr>
            <a:spLocks noGrp="1"/>
          </p:cNvSpPr>
          <p:nvPr>
            <p:ph idx="1"/>
          </p:nvPr>
        </p:nvSpPr>
        <p:spPr/>
        <p:txBody>
          <a:bodyPr>
            <a:normAutofit/>
          </a:bodyPr>
          <a:lstStyle/>
          <a:p>
            <a:pPr lvl="0"/>
            <a:r>
              <a:rPr lang="en-GB" dirty="0"/>
              <a:t>Parrotfish Company</a:t>
            </a:r>
          </a:p>
          <a:p>
            <a:pPr marL="0" indent="0">
              <a:buNone/>
            </a:pPr>
            <a:r>
              <a:rPr lang="en-GB" dirty="0"/>
              <a:t>   </a:t>
            </a:r>
            <a:r>
              <a:rPr lang="en-GB" u="sng" dirty="0">
                <a:hlinkClick r:id="rId2"/>
              </a:rPr>
              <a:t>www.parrotfish.co.uk</a:t>
            </a:r>
            <a:r>
              <a:rPr lang="en-GB" dirty="0"/>
              <a:t> </a:t>
            </a:r>
          </a:p>
          <a:p>
            <a:pPr marL="0" indent="0">
              <a:buNone/>
            </a:pPr>
            <a:endParaRPr lang="en-GB" dirty="0"/>
          </a:p>
          <a:p>
            <a:pPr lvl="0"/>
            <a:r>
              <a:rPr lang="en-GB" dirty="0"/>
              <a:t>Bright and Early Catalogue</a:t>
            </a:r>
          </a:p>
          <a:p>
            <a:pPr marL="0" indent="0">
              <a:buNone/>
            </a:pPr>
            <a:r>
              <a:rPr lang="en-GB" dirty="0"/>
              <a:t>   </a:t>
            </a:r>
            <a:r>
              <a:rPr lang="en-GB" u="sng" dirty="0">
                <a:hlinkClick r:id="rId3"/>
              </a:rPr>
              <a:t>www.articlesoffaith</a:t>
            </a:r>
            <a:r>
              <a:rPr lang="en-GB" u="sng" dirty="0"/>
              <a:t>.co.uk</a:t>
            </a:r>
            <a:endParaRPr lang="en-GB" dirty="0"/>
          </a:p>
          <a:p>
            <a:pPr marL="0" indent="0">
              <a:buNone/>
            </a:pPr>
            <a:endParaRPr lang="en-GB" dirty="0"/>
          </a:p>
          <a:p>
            <a:pPr lvl="0"/>
            <a:r>
              <a:rPr lang="en-GB" dirty="0"/>
              <a:t>Persona Doll Training</a:t>
            </a:r>
          </a:p>
          <a:p>
            <a:pPr marL="0" lvl="0" indent="0">
              <a:buNone/>
            </a:pPr>
            <a:r>
              <a:rPr lang="en-GB" dirty="0"/>
              <a:t> </a:t>
            </a:r>
            <a:r>
              <a:rPr lang="en-GB" u="sng" dirty="0">
                <a:hlinkClick r:id="rId4"/>
              </a:rPr>
              <a:t>www.Persona-doll-training.org</a:t>
            </a:r>
            <a:r>
              <a:rPr lang="en-GB" dirty="0"/>
              <a:t> </a:t>
            </a:r>
          </a:p>
          <a:p>
            <a:endParaRPr lang="en-GB" dirty="0"/>
          </a:p>
        </p:txBody>
      </p:sp>
      <p:pic>
        <p:nvPicPr>
          <p:cNvPr id="6" name="Picture 2" descr="http://ecx.images-amazon.com/images/I/515GVZVG2PL._SL500_AA300_.jpg">
            <a:extLst>
              <a:ext uri="{FF2B5EF4-FFF2-40B4-BE49-F238E27FC236}">
                <a16:creationId xmlns:a16="http://schemas.microsoft.com/office/drawing/2014/main" id="{14FDCF80-CD13-4D42-A90D-370FDBD9AFF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84640" y="1583184"/>
            <a:ext cx="4573860" cy="45738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80545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i="1" dirty="0"/>
              <a:t>To find out more……………………..</a:t>
            </a:r>
            <a:endParaRPr lang="en-GB" dirty="0"/>
          </a:p>
        </p:txBody>
      </p:sp>
      <p:sp>
        <p:nvSpPr>
          <p:cNvPr id="5" name="Content Placeholder 4"/>
          <p:cNvSpPr>
            <a:spLocks noGrp="1"/>
          </p:cNvSpPr>
          <p:nvPr>
            <p:ph idx="1"/>
          </p:nvPr>
        </p:nvSpPr>
        <p:spPr/>
        <p:txBody>
          <a:bodyPr>
            <a:normAutofit fontScale="92500" lnSpcReduction="20000"/>
          </a:bodyPr>
          <a:lstStyle/>
          <a:p>
            <a:pPr marL="0" indent="0">
              <a:buNone/>
            </a:pPr>
            <a:r>
              <a:rPr lang="en-GB" dirty="0"/>
              <a:t>The Little Book of Persona Dolls – Marilyn Bowles</a:t>
            </a:r>
          </a:p>
          <a:p>
            <a:pPr marL="0" indent="0">
              <a:buNone/>
            </a:pPr>
            <a:r>
              <a:rPr lang="en-GB" dirty="0"/>
              <a:t>Featherstone Education</a:t>
            </a:r>
          </a:p>
          <a:p>
            <a:pPr marL="0" indent="0">
              <a:buNone/>
            </a:pPr>
            <a:r>
              <a:rPr lang="en-GB" dirty="0"/>
              <a:t> ISBN: 1-904187-86-2</a:t>
            </a:r>
          </a:p>
          <a:p>
            <a:pPr marL="0" indent="0">
              <a:buNone/>
            </a:pPr>
            <a:r>
              <a:rPr lang="en-GB" dirty="0"/>
              <a:t> </a:t>
            </a:r>
          </a:p>
          <a:p>
            <a:pPr lvl="0"/>
            <a:r>
              <a:rPr lang="en-GB" dirty="0"/>
              <a:t>Celebrating Diversity  DVD and book-Persona Doll training</a:t>
            </a:r>
          </a:p>
          <a:p>
            <a:pPr marL="0" lvl="0" indent="0">
              <a:buNone/>
            </a:pPr>
            <a:r>
              <a:rPr lang="en-GB" dirty="0"/>
              <a:t> </a:t>
            </a:r>
            <a:r>
              <a:rPr lang="en-GB" u="sng" dirty="0">
                <a:hlinkClick r:id="rId2"/>
              </a:rPr>
              <a:t>www.Persona-doll-training.org</a:t>
            </a:r>
            <a:r>
              <a:rPr lang="en-GB" dirty="0"/>
              <a:t> </a:t>
            </a:r>
          </a:p>
          <a:p>
            <a:pPr marL="0" indent="0">
              <a:buNone/>
            </a:pPr>
            <a:r>
              <a:rPr lang="en-GB" dirty="0"/>
              <a:t> </a:t>
            </a:r>
          </a:p>
          <a:p>
            <a:pPr lvl="0"/>
            <a:r>
              <a:rPr lang="en-GB" dirty="0"/>
              <a:t>Persona Dolls in Religious Education – Shane Vickery</a:t>
            </a:r>
          </a:p>
          <a:p>
            <a:pPr marL="0" indent="0">
              <a:buNone/>
            </a:pPr>
            <a:r>
              <a:rPr lang="en-GB" u="sng" dirty="0">
                <a:hlinkClick r:id="rId3"/>
              </a:rPr>
              <a:t>www.retoday.org.uk</a:t>
            </a:r>
            <a:r>
              <a:rPr lang="en-GB" dirty="0"/>
              <a:t> </a:t>
            </a:r>
          </a:p>
          <a:p>
            <a:pPr marL="0" indent="0">
              <a:buNone/>
            </a:pPr>
            <a:r>
              <a:rPr lang="en-GB" dirty="0"/>
              <a:t> </a:t>
            </a:r>
          </a:p>
          <a:p>
            <a:endParaRPr lang="en-GB" dirty="0"/>
          </a:p>
        </p:txBody>
      </p:sp>
      <p:pic>
        <p:nvPicPr>
          <p:cNvPr id="6" name="Picture 2" descr="http://t2.gstatic.com/images?q=tbn:ANd9GcQ1D5gvG7OycH3VI8CsAIormS3_g4P5hs4Gge5rDArLhJ0grQgJ3fYXKSvnCA">
            <a:extLst>
              <a:ext uri="{FF2B5EF4-FFF2-40B4-BE49-F238E27FC236}">
                <a16:creationId xmlns:a16="http://schemas.microsoft.com/office/drawing/2014/main" id="{4062DF2D-DC4C-614B-A7BE-FFB97E672F7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484855" y="431007"/>
            <a:ext cx="1868945" cy="2654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43350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8AB25-BB5F-8F45-8498-1D436A29392E}"/>
              </a:ext>
            </a:extLst>
          </p:cNvPr>
          <p:cNvSpPr>
            <a:spLocks noGrp="1"/>
          </p:cNvSpPr>
          <p:nvPr>
            <p:ph type="title"/>
          </p:nvPr>
        </p:nvSpPr>
        <p:spPr>
          <a:xfrm>
            <a:off x="266701" y="114300"/>
            <a:ext cx="10131425" cy="1456267"/>
          </a:xfrm>
        </p:spPr>
        <p:txBody>
          <a:bodyPr>
            <a:normAutofit/>
          </a:bodyPr>
          <a:lstStyle/>
          <a:p>
            <a:r>
              <a:rPr lang="en-US" sz="4400" dirty="0">
                <a:latin typeface="Arial" panose="020B0604020202020204" pitchFamily="34" charset="0"/>
                <a:cs typeface="Arial" panose="020B0604020202020204" pitchFamily="34" charset="0"/>
              </a:rPr>
              <a:t>Useful references</a:t>
            </a:r>
          </a:p>
        </p:txBody>
      </p:sp>
      <p:sp>
        <p:nvSpPr>
          <p:cNvPr id="3" name="TextBox 2">
            <a:extLst>
              <a:ext uri="{FF2B5EF4-FFF2-40B4-BE49-F238E27FC236}">
                <a16:creationId xmlns:a16="http://schemas.microsoft.com/office/drawing/2014/main" id="{4D9E4B61-D7EA-6A41-A0CC-3ABFB30478DD}"/>
              </a:ext>
            </a:extLst>
          </p:cNvPr>
          <p:cNvSpPr txBox="1"/>
          <p:nvPr/>
        </p:nvSpPr>
        <p:spPr>
          <a:xfrm>
            <a:off x="685801" y="1866900"/>
            <a:ext cx="11074399" cy="4524315"/>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Articles of faith   </a:t>
            </a:r>
            <a:r>
              <a:rPr lang="en-US" sz="2400" dirty="0">
                <a:latin typeface="Arial" panose="020B0604020202020204" pitchFamily="34" charset="0"/>
                <a:cs typeface="Arial" panose="020B0604020202020204" pitchFamily="34" charset="0"/>
                <a:hlinkClick r:id="rId2"/>
              </a:rPr>
              <a:t>https://www.articlesoffaith.co.uk/</a:t>
            </a:r>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The persona dolls approach   </a:t>
            </a:r>
            <a:r>
              <a:rPr lang="en-US" sz="2400" dirty="0">
                <a:latin typeface="Arial" panose="020B0604020202020204" pitchFamily="34" charset="0"/>
                <a:cs typeface="Arial" panose="020B0604020202020204" pitchFamily="34" charset="0"/>
                <a:hlinkClick r:id="rId3"/>
              </a:rPr>
              <a:t>http://personadoll.uk/the-persona-doll-approach</a:t>
            </a:r>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Story telling and persona dolls   </a:t>
            </a:r>
            <a:r>
              <a:rPr lang="en-US" sz="2400" dirty="0">
                <a:latin typeface="Arial" panose="020B0604020202020204" pitchFamily="34" charset="0"/>
                <a:cs typeface="Arial" panose="020B0604020202020204" pitchFamily="34" charset="0"/>
                <a:hlinkClick r:id="rId4"/>
              </a:rPr>
              <a:t>https://www.teachingforchange.org/wp-content/uploads/2012/08/ec_personadolls_english.pdf</a:t>
            </a:r>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Using persona dolls in religious education </a:t>
            </a:r>
            <a:r>
              <a:rPr lang="en-US" sz="2400" dirty="0">
                <a:latin typeface="Arial" panose="020B0604020202020204" pitchFamily="34" charset="0"/>
                <a:cs typeface="Arial" panose="020B0604020202020204" pitchFamily="34" charset="0"/>
                <a:hlinkClick r:id="rId5"/>
              </a:rPr>
              <a:t>https://www.gloucester.anglican.org/wp-content/uploads/2017/08/An-introduction-to-using-persona-dolls.pdf</a:t>
            </a:r>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endParaRPr lang="en-US" sz="2400" dirty="0"/>
          </a:p>
        </p:txBody>
      </p:sp>
    </p:spTree>
    <p:extLst>
      <p:ext uri="{BB962C8B-B14F-4D97-AF65-F5344CB8AC3E}">
        <p14:creationId xmlns:p14="http://schemas.microsoft.com/office/powerpoint/2010/main" val="17939959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243</TotalTime>
  <Words>376</Words>
  <Application>Microsoft Macintosh PowerPoint</Application>
  <PresentationFormat>Widescreen</PresentationFormat>
  <Paragraphs>76</Paragraphs>
  <Slides>12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RELIGIOUS EDUCATION IN THE PRIMARY SCHOOL</vt:lpstr>
      <vt:lpstr>Religious Education in the Primary School</vt:lpstr>
      <vt:lpstr>Key document </vt:lpstr>
      <vt:lpstr>RE in the Foundation Phase</vt:lpstr>
      <vt:lpstr>Other people ***</vt:lpstr>
      <vt:lpstr>Setting Goals</vt:lpstr>
      <vt:lpstr>Exploring feelings</vt:lpstr>
      <vt:lpstr>Feeling lonely</vt:lpstr>
      <vt:lpstr>Some ideas for linking Persona dolls and RE</vt:lpstr>
      <vt:lpstr>Persona Dolls and accessories </vt:lpstr>
      <vt:lpstr>To find out more……………………..</vt:lpstr>
      <vt:lpstr>Useful references</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RELIGIOUS EDUCATION IN THE PRIMARY SCHOOL</dc:title>
  <dc:creator>Microsoft Office User</dc:creator>
  <cp:lastModifiedBy>Sioned Hughes</cp:lastModifiedBy>
  <cp:revision>20</cp:revision>
  <dcterms:created xsi:type="dcterms:W3CDTF">2018-10-30T12:03:06Z</dcterms:created>
  <dcterms:modified xsi:type="dcterms:W3CDTF">2018-11-21T13:47:30Z</dcterms:modified>
</cp:coreProperties>
</file>