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193b26f510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193b26f510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13292e5731b_0_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13292e5731b_0_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13292e5731b_0_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g13292e5731b_0_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g13292e5731b_0_5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5" name="Google Shape;115;g13292e5731b_0_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9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g13292e5731b_0_6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1" name="Google Shape;121;g13292e5731b_0_6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13292e5731b_0_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" name="Google Shape;127;g13292e5731b_0_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13292e5731b_0_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13292e5731b_0_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13292e5731b_0_7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13292e5731b_0_7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13292e5731b_0_25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13292e5731b_0_2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g13292e5731b_0_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" name="Google Shape;159;g13292e5731b_0_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13292e5731b_0_20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" name="Google Shape;164;g13292e5731b_0_20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13292e5731b_0_24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Google Shape;168;g13292e5731b_0_24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g13292e5731b_0_2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2" name="Google Shape;172;g13292e5731b_0_2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13292e5731b_0_2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13292e5731b_0_2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13292e5731b_0_2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0" name="Google Shape;180;g13292e5731b_0_2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g13292e5731b_0_2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4" name="Google Shape;184;g13292e5731b_0_2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g13292e5731b_0_2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" name="Google Shape;188;g13292e5731b_0_2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g13292e5731b_0_20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2" name="Google Shape;192;g13292e5731b_0_2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13292e5731b_0_16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" name="Google Shape;196;g13292e5731b_0_16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13292e5731b_0_16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2" name="Google Shape;202;g13292e5731b_0_16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6" name="Shape 2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g13292e5731b_0_1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8" name="Google Shape;208;g13292e5731b_0_1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g13292e5731b_0_17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4" name="Google Shape;214;g13292e5731b_0_17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13292e5731b_0_26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9" name="Google Shape;219;g13292e5731b_0_26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3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g13292e5731b_0_18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5" name="Google Shape;225;g13292e5731b_0_18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13292e5731b_0_18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" name="Google Shape;229;g13292e5731b_0_18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mc:AlternateContent>
    <mc:Choice Requires="p14">
      <p:transition spd="slow" p14:dur="1000">
        <p:fade/>
      </p:transition>
    </mc:Choice>
    <mc:Fallback>
      <p:transition spd="slow">
        <p:fade/>
      </p:transition>
    </mc:Fallback>
  </mc:AlternateConten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2.jpg"/><Relationship Id="rId4" Type="http://schemas.openxmlformats.org/officeDocument/2006/relationships/image" Target="../media/image5.jpg"/><Relationship Id="rId5" Type="http://schemas.openxmlformats.org/officeDocument/2006/relationships/image" Target="../media/image15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4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3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6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7.png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8.jp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9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14.jp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0.xml"/><Relationship Id="rId3" Type="http://schemas.openxmlformats.org/officeDocument/2006/relationships/hyperlink" Target="https://www.judiciary.uk/about-the-judiciary/the-judiciary-the-government-and-the-constitution/jud-acc-ind/jud-appts/" TargetMode="External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1.xml"/><Relationship Id="rId3" Type="http://schemas.openxmlformats.org/officeDocument/2006/relationships/hyperlink" Target="https://www.judiciary.uk/wp-content/uploads/2010/08/lord-chancellors-directions-advisory-committees-part3.pdf" TargetMode="External"/><Relationship Id="rId4" Type="http://schemas.openxmlformats.org/officeDocument/2006/relationships/hyperlink" Target="https://assets.publishing.service.gov.uk/government/uploads/system/uploads/attachment_data/file/272197/6681.pdf" TargetMode="External"/><Relationship Id="rId5" Type="http://schemas.openxmlformats.org/officeDocument/2006/relationships/hyperlink" Target="https://www.magistrates-association.org.uk/What-we-do/Magistrates-in-the-Community" TargetMode="External"/><Relationship Id="rId6" Type="http://schemas.openxmlformats.org/officeDocument/2006/relationships/hyperlink" Target="https://www.gov.uk/government/speeches/the-role-of-magistrates" TargetMode="Externa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10.jp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13.jp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11.jp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E2B2F"/>
        </a:solidFill>
      </p:bgPr>
    </p:bg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/>
          <p:nvPr/>
        </p:nvSpPr>
        <p:spPr>
          <a:xfrm>
            <a:off x="-3075" y="-6125"/>
            <a:ext cx="5981700" cy="5159131"/>
          </a:xfrm>
          <a:custGeom>
            <a:rect b="b" l="l" r="r" t="t"/>
            <a:pathLst>
              <a:path extrusionOk="0" h="205359" w="239268">
                <a:moveTo>
                  <a:pt x="0" y="0"/>
                </a:moveTo>
                <a:lnTo>
                  <a:pt x="0" y="205359"/>
                </a:lnTo>
                <a:lnTo>
                  <a:pt x="239268" y="205359"/>
                </a:lnTo>
                <a:lnTo>
                  <a:pt x="103632" y="0"/>
                </a:lnTo>
                <a:close/>
              </a:path>
            </a:pathLst>
          </a:custGeom>
          <a:solidFill>
            <a:srgbClr val="FBDFDC"/>
          </a:solidFill>
          <a:ln>
            <a:noFill/>
          </a:ln>
        </p:spPr>
      </p:sp>
      <p:sp>
        <p:nvSpPr>
          <p:cNvPr id="55" name="Google Shape;55;p13"/>
          <p:cNvSpPr/>
          <p:nvPr/>
        </p:nvSpPr>
        <p:spPr>
          <a:xfrm>
            <a:off x="3503925" y="336775"/>
            <a:ext cx="1983600" cy="22794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228600" rotWithShape="0" algn="tl" dir="5400000" dist="50800">
              <a:srgbClr val="000000">
                <a:alpha val="549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56" name="Google Shape;56;p13"/>
          <p:cNvGrpSpPr/>
          <p:nvPr/>
        </p:nvGrpSpPr>
        <p:grpSpPr>
          <a:xfrm>
            <a:off x="7767371" y="8226"/>
            <a:ext cx="930320" cy="2560506"/>
            <a:chOff x="-1435027" y="1362018"/>
            <a:chExt cx="944104" cy="2598443"/>
          </a:xfrm>
        </p:grpSpPr>
        <p:sp>
          <p:nvSpPr>
            <p:cNvPr id="57" name="Google Shape;57;p13"/>
            <p:cNvSpPr/>
            <p:nvPr/>
          </p:nvSpPr>
          <p:spPr>
            <a:xfrm>
              <a:off x="-1079594" y="1663708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8" name="Google Shape;58;p13"/>
            <p:cNvSpPr/>
            <p:nvPr/>
          </p:nvSpPr>
          <p:spPr>
            <a:xfrm>
              <a:off x="-1079594" y="1962964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" name="Google Shape;59;p13"/>
            <p:cNvSpPr/>
            <p:nvPr/>
          </p:nvSpPr>
          <p:spPr>
            <a:xfrm>
              <a:off x="-1079594" y="2262219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0" name="Google Shape;60;p13"/>
            <p:cNvSpPr/>
            <p:nvPr/>
          </p:nvSpPr>
          <p:spPr>
            <a:xfrm>
              <a:off x="-1079594" y="2561474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1" name="Google Shape;61;p13"/>
            <p:cNvSpPr/>
            <p:nvPr/>
          </p:nvSpPr>
          <p:spPr>
            <a:xfrm>
              <a:off x="-1079594" y="2860730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2" name="Google Shape;62;p13"/>
            <p:cNvSpPr/>
            <p:nvPr/>
          </p:nvSpPr>
          <p:spPr>
            <a:xfrm>
              <a:off x="-1079594" y="3159985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3" name="Google Shape;63;p13"/>
            <p:cNvSpPr/>
            <p:nvPr/>
          </p:nvSpPr>
          <p:spPr>
            <a:xfrm>
              <a:off x="-1079594" y="3459240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4" name="Google Shape;64;p13"/>
            <p:cNvSpPr/>
            <p:nvPr/>
          </p:nvSpPr>
          <p:spPr>
            <a:xfrm>
              <a:off x="-1435012" y="1962429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" name="Google Shape;65;p13"/>
            <p:cNvSpPr/>
            <p:nvPr/>
          </p:nvSpPr>
          <p:spPr>
            <a:xfrm>
              <a:off x="-1435012" y="2261684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6" name="Google Shape;66;p13"/>
            <p:cNvSpPr/>
            <p:nvPr/>
          </p:nvSpPr>
          <p:spPr>
            <a:xfrm>
              <a:off x="-1435012" y="2560940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184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7" name="Google Shape;67;p13"/>
            <p:cNvSpPr/>
            <p:nvPr/>
          </p:nvSpPr>
          <p:spPr>
            <a:xfrm>
              <a:off x="-1435012" y="2860195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8" name="Google Shape;68;p13"/>
            <p:cNvSpPr/>
            <p:nvPr/>
          </p:nvSpPr>
          <p:spPr>
            <a:xfrm>
              <a:off x="-1435012" y="3159450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9" name="Google Shape;69;p13"/>
            <p:cNvSpPr/>
            <p:nvPr/>
          </p:nvSpPr>
          <p:spPr>
            <a:xfrm>
              <a:off x="-1435012" y="3458705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184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0" name="Google Shape;70;p13"/>
            <p:cNvSpPr/>
            <p:nvPr/>
          </p:nvSpPr>
          <p:spPr>
            <a:xfrm>
              <a:off x="-1435012" y="3757961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1" name="Google Shape;71;p13"/>
            <p:cNvSpPr/>
            <p:nvPr/>
          </p:nvSpPr>
          <p:spPr>
            <a:xfrm>
              <a:off x="-725224" y="1362018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Google Shape;72;p13"/>
            <p:cNvSpPr/>
            <p:nvPr/>
          </p:nvSpPr>
          <p:spPr>
            <a:xfrm>
              <a:off x="-725224" y="1661273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Google Shape;73;p13"/>
            <p:cNvSpPr/>
            <p:nvPr/>
          </p:nvSpPr>
          <p:spPr>
            <a:xfrm>
              <a:off x="-725224" y="1960529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184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Google Shape;74;p13"/>
            <p:cNvSpPr/>
            <p:nvPr/>
          </p:nvSpPr>
          <p:spPr>
            <a:xfrm>
              <a:off x="-725224" y="2259784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" name="Google Shape;75;p13"/>
            <p:cNvSpPr/>
            <p:nvPr/>
          </p:nvSpPr>
          <p:spPr>
            <a:xfrm>
              <a:off x="-725224" y="2559039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Google Shape;76;p13"/>
            <p:cNvSpPr/>
            <p:nvPr/>
          </p:nvSpPr>
          <p:spPr>
            <a:xfrm>
              <a:off x="-725224" y="2858295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184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" name="Google Shape;77;p13"/>
            <p:cNvSpPr/>
            <p:nvPr/>
          </p:nvSpPr>
          <p:spPr>
            <a:xfrm>
              <a:off x="-725224" y="3157550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" name="Google Shape;78;p13"/>
            <p:cNvSpPr/>
            <p:nvPr/>
          </p:nvSpPr>
          <p:spPr>
            <a:xfrm>
              <a:off x="-1435027" y="1663708"/>
              <a:ext cx="234300" cy="202500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79" name="Google Shape;79;p13"/>
          <p:cNvGrpSpPr/>
          <p:nvPr/>
        </p:nvGrpSpPr>
        <p:grpSpPr>
          <a:xfrm>
            <a:off x="2613540" y="3629703"/>
            <a:ext cx="839275" cy="1510762"/>
            <a:chOff x="-1449485" y="3330463"/>
            <a:chExt cx="839275" cy="1510762"/>
          </a:xfrm>
        </p:grpSpPr>
        <p:sp>
          <p:nvSpPr>
            <p:cNvPr id="80" name="Google Shape;80;p13"/>
            <p:cNvSpPr/>
            <p:nvPr/>
          </p:nvSpPr>
          <p:spPr>
            <a:xfrm>
              <a:off x="-1132920" y="3598363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" name="Google Shape;81;p13"/>
            <p:cNvSpPr/>
            <p:nvPr/>
          </p:nvSpPr>
          <p:spPr>
            <a:xfrm>
              <a:off x="-1132920" y="3864102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13"/>
            <p:cNvSpPr/>
            <p:nvPr/>
          </p:nvSpPr>
          <p:spPr>
            <a:xfrm>
              <a:off x="-1132920" y="4129840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13"/>
            <p:cNvSpPr/>
            <p:nvPr/>
          </p:nvSpPr>
          <p:spPr>
            <a:xfrm>
              <a:off x="-1132920" y="4395578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" name="Google Shape;84;p13"/>
            <p:cNvSpPr/>
            <p:nvPr/>
          </p:nvSpPr>
          <p:spPr>
            <a:xfrm>
              <a:off x="-1132920" y="4661316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" name="Google Shape;85;p13"/>
            <p:cNvSpPr/>
            <p:nvPr/>
          </p:nvSpPr>
          <p:spPr>
            <a:xfrm>
              <a:off x="-1449485" y="3863627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" name="Google Shape;86;p13"/>
            <p:cNvSpPr/>
            <p:nvPr/>
          </p:nvSpPr>
          <p:spPr>
            <a:xfrm>
              <a:off x="-1449485" y="4129365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13"/>
            <p:cNvSpPr/>
            <p:nvPr/>
          </p:nvSpPr>
          <p:spPr>
            <a:xfrm>
              <a:off x="-1449485" y="4395104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184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13"/>
            <p:cNvSpPr/>
            <p:nvPr/>
          </p:nvSpPr>
          <p:spPr>
            <a:xfrm>
              <a:off x="-1449485" y="4660842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9" name="Google Shape;89;p13"/>
            <p:cNvSpPr/>
            <p:nvPr/>
          </p:nvSpPr>
          <p:spPr>
            <a:xfrm>
              <a:off x="-818240" y="3330463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0" name="Google Shape;90;p13"/>
            <p:cNvSpPr/>
            <p:nvPr/>
          </p:nvSpPr>
          <p:spPr>
            <a:xfrm>
              <a:off x="-818240" y="3596201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" name="Google Shape;91;p13"/>
            <p:cNvSpPr/>
            <p:nvPr/>
          </p:nvSpPr>
          <p:spPr>
            <a:xfrm>
              <a:off x="-818240" y="3861939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184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" name="Google Shape;92;p13"/>
            <p:cNvSpPr/>
            <p:nvPr/>
          </p:nvSpPr>
          <p:spPr>
            <a:xfrm>
              <a:off x="-818240" y="4127678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4372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3" name="Google Shape;93;p13"/>
            <p:cNvSpPr/>
            <p:nvPr/>
          </p:nvSpPr>
          <p:spPr>
            <a:xfrm>
              <a:off x="-818240" y="4393416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" name="Google Shape;94;p13"/>
            <p:cNvSpPr/>
            <p:nvPr/>
          </p:nvSpPr>
          <p:spPr>
            <a:xfrm>
              <a:off x="-818240" y="4659154"/>
              <a:ext cx="208030" cy="179908"/>
            </a:xfrm>
            <a:prstGeom prst="triangle">
              <a:avLst>
                <a:gd fmla="val 50000" name="adj"/>
              </a:avLst>
            </a:prstGeom>
            <a:solidFill>
              <a:srgbClr val="FFFFFF">
                <a:alpha val="18460"/>
              </a:srgb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5" name="Google Shape;95;p13"/>
          <p:cNvSpPr/>
          <p:nvPr/>
        </p:nvSpPr>
        <p:spPr>
          <a:xfrm rot="-3489">
            <a:off x="3421424" y="3048922"/>
            <a:ext cx="2069101" cy="2048401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228600" rotWithShape="0" algn="tl" dir="5400000" dist="50800">
              <a:srgbClr val="000000">
                <a:alpha val="5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6" name="Google Shape;96;p13"/>
          <p:cNvSpPr/>
          <p:nvPr/>
        </p:nvSpPr>
        <p:spPr>
          <a:xfrm rot="-3430">
            <a:off x="6104999" y="1715625"/>
            <a:ext cx="2405401" cy="1714501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228600" rotWithShape="0" algn="tl" dir="5400000" dist="50800">
              <a:srgbClr val="000000">
                <a:alpha val="54900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13"/>
          <p:cNvSpPr txBox="1"/>
          <p:nvPr>
            <p:ph idx="4294967295" type="title"/>
          </p:nvPr>
        </p:nvSpPr>
        <p:spPr>
          <a:xfrm>
            <a:off x="518850" y="2084125"/>
            <a:ext cx="2618400" cy="134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" sz="3300" u="sng">
                <a:solidFill>
                  <a:srgbClr val="11323B"/>
                </a:solidFill>
              </a:rPr>
              <a:t>The Judiciary/ Assignment Guidance.</a:t>
            </a:r>
            <a:endParaRPr i="1" sz="3300" u="sng">
              <a:solidFill>
                <a:srgbClr val="11323B"/>
              </a:solidFill>
            </a:endParaRPr>
          </a:p>
        </p:txBody>
      </p:sp>
      <p:pic>
        <p:nvPicPr>
          <p:cNvPr id="98" name="Google Shape;98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553274" y="3267199"/>
            <a:ext cx="1805392" cy="1510775"/>
          </a:xfrm>
          <a:prstGeom prst="rect">
            <a:avLst/>
          </a:prstGeom>
          <a:noFill/>
          <a:ln>
            <a:noFill/>
          </a:ln>
          <a:effectLst>
            <a:outerShdw blurRad="228600" rotWithShape="0" algn="tl" dir="5400000" dist="50800">
              <a:srgbClr val="000000">
                <a:alpha val="54900"/>
              </a:srgbClr>
            </a:outerShdw>
          </a:effectLst>
        </p:spPr>
      </p:pic>
      <p:pic>
        <p:nvPicPr>
          <p:cNvPr id="99" name="Google Shape;99;p1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681525" y="578937"/>
            <a:ext cx="1628400" cy="1419075"/>
          </a:xfrm>
          <a:prstGeom prst="rect">
            <a:avLst/>
          </a:prstGeom>
          <a:noFill/>
          <a:ln>
            <a:noFill/>
          </a:ln>
          <a:effectLst>
            <a:outerShdw blurRad="228600" rotWithShape="0" algn="tl" dir="5400000" dist="50800">
              <a:srgbClr val="000000">
                <a:alpha val="54900"/>
              </a:srgbClr>
            </a:outerShdw>
          </a:effectLst>
        </p:spPr>
      </p:pic>
      <p:pic>
        <p:nvPicPr>
          <p:cNvPr id="100" name="Google Shape;100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299550" y="1816363"/>
            <a:ext cx="2091500" cy="1510775"/>
          </a:xfrm>
          <a:prstGeom prst="rect">
            <a:avLst/>
          </a:prstGeom>
          <a:noFill/>
          <a:ln>
            <a:noFill/>
          </a:ln>
          <a:effectLst>
            <a:outerShdw blurRad="228600" rotWithShape="0" algn="tl" dir="5400000" dist="50800">
              <a:srgbClr val="000000">
                <a:alpha val="54900"/>
              </a:srgb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820" u="sng"/>
              <a:t>Content </a:t>
            </a:r>
            <a:endParaRPr b="1" i="1" sz="3820" u="sng"/>
          </a:p>
        </p:txBody>
      </p:sp>
      <p:sp>
        <p:nvSpPr>
          <p:cNvPr id="106" name="Google Shape;106;p1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20 Minutes for students to fill in the sheet.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Aims and Learning Objectives.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Discussion of the sheet.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Video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Assignment tips.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Summary,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Thank you,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Any questions. 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320" u="sng"/>
              <a:t>Aims and learning objectives </a:t>
            </a:r>
            <a:endParaRPr b="1" i="1" sz="3320" u="sng"/>
          </a:p>
        </p:txBody>
      </p:sp>
      <p:sp>
        <p:nvSpPr>
          <p:cNvPr id="112" name="Google Shape;112;p1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925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Char char="-"/>
            </a:pPr>
            <a:r>
              <a:rPr lang="en" sz="1900">
                <a:solidFill>
                  <a:schemeClr val="dk1"/>
                </a:solidFill>
              </a:rPr>
              <a:t>The aim of today’s lesson is to inform students of the content needed for their assignment. </a:t>
            </a:r>
            <a:endParaRPr sz="1900">
              <a:solidFill>
                <a:schemeClr val="dk1"/>
              </a:solidFill>
            </a:endParaRPr>
          </a:p>
          <a:p>
            <a:pPr indent="-34925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Char char="-"/>
            </a:pPr>
            <a:r>
              <a:rPr lang="en" sz="1900">
                <a:solidFill>
                  <a:schemeClr val="dk1"/>
                </a:solidFill>
              </a:rPr>
              <a:t>By the end of today’s session students should be able to understand the requirements of their assignment. </a:t>
            </a:r>
            <a:endParaRPr sz="19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3688" u="sng"/>
              <a:t>Are they male or female?</a:t>
            </a:r>
            <a:endParaRPr/>
          </a:p>
        </p:txBody>
      </p:sp>
      <p:sp>
        <p:nvSpPr>
          <p:cNvPr id="118" name="Google Shape;118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just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</a:rPr>
              <a:t>Briefly read the biographies of the senior judges to identify the trends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just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 u="sng">
                <a:solidFill>
                  <a:schemeClr val="dk1"/>
                </a:solidFill>
              </a:rPr>
              <a:t>Are they male or female?</a:t>
            </a:r>
            <a:endParaRPr sz="1200" u="sng">
              <a:solidFill>
                <a:schemeClr val="dk1"/>
              </a:solidFill>
            </a:endParaRPr>
          </a:p>
          <a:p>
            <a:pPr indent="-304800" lvl="0" marL="457200" rtl="0" algn="just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200"/>
              <a:buChar char="-"/>
            </a:pPr>
            <a:r>
              <a:rPr lang="en" sz="1200">
                <a:solidFill>
                  <a:schemeClr val="dk1"/>
                </a:solidFill>
              </a:rPr>
              <a:t>The majority are male - 15 male. </a:t>
            </a:r>
            <a:endParaRPr sz="1200">
              <a:solidFill>
                <a:schemeClr val="dk1"/>
              </a:solidFill>
            </a:endParaRPr>
          </a:p>
          <a:p>
            <a:pPr indent="-304800" lvl="0" marL="457200" rtl="0" algn="just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-"/>
            </a:pPr>
            <a:r>
              <a:rPr lang="en" sz="1200">
                <a:solidFill>
                  <a:schemeClr val="dk1"/>
                </a:solidFill>
              </a:rPr>
              <a:t>Some women- 8 Women.</a:t>
            </a:r>
            <a:endParaRPr sz="12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320" u="sng"/>
              <a:t>Where were they educated?</a:t>
            </a:r>
            <a:endParaRPr b="1" i="1" sz="3320" u="sng"/>
          </a:p>
        </p:txBody>
      </p:sp>
      <p:sp>
        <p:nvSpPr>
          <p:cNvPr id="124" name="Google Shape;124;p1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Judge steven Davis - State school; Cambridge.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Mr Justice Chamberlain - Oxford/london.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Upper tribunal judge Plimmer - educated in trinidad and </a:t>
            </a:r>
            <a:r>
              <a:rPr lang="en">
                <a:solidFill>
                  <a:schemeClr val="dk1"/>
                </a:solidFill>
              </a:rPr>
              <a:t>tobago; attended bristol university.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Her Honour Judge Kelly, State School; Queens College Cambridge.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320" u="sng"/>
              <a:t>How old are they?</a:t>
            </a:r>
            <a:endParaRPr b="1" i="1" sz="3320" u="sng"/>
          </a:p>
        </p:txBody>
      </p:sp>
      <p:sp>
        <p:nvSpPr>
          <p:cNvPr id="130" name="Google Shape;130;p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Dame Karen Margaret Steyn DBE- 20.10.70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Dame Naomi - 20.03.70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Sir Nigel Sweeney - 18.03.54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Sir Robin Godfrey Spencer- 08.07.55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9"/>
          <p:cNvSpPr txBox="1"/>
          <p:nvPr>
            <p:ph type="title"/>
          </p:nvPr>
        </p:nvSpPr>
        <p:spPr>
          <a:xfrm>
            <a:off x="311700" y="445025"/>
            <a:ext cx="8520600" cy="251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i="1" sz="4400" u="sng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4400"/>
              <a:t>            </a:t>
            </a:r>
            <a:r>
              <a:rPr b="1" i="1" lang="en" sz="4400" u="sng"/>
              <a:t>Any other trends?</a:t>
            </a:r>
            <a:endParaRPr b="1" i="1" sz="4400" u="sng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" name="Google Shape;140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282557" y="0"/>
            <a:ext cx="4578886" cy="51435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41" name="Google Shape;141;p20"/>
          <p:cNvCxnSpPr/>
          <p:nvPr/>
        </p:nvCxnSpPr>
        <p:spPr>
          <a:xfrm flipH="1">
            <a:off x="1508775" y="775625"/>
            <a:ext cx="795900" cy="2655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142" name="Google Shape;142;p20"/>
          <p:cNvCxnSpPr/>
          <p:nvPr/>
        </p:nvCxnSpPr>
        <p:spPr>
          <a:xfrm>
            <a:off x="4775450" y="785225"/>
            <a:ext cx="2368200" cy="3069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143" name="Google Shape;143;p20"/>
          <p:cNvCxnSpPr/>
          <p:nvPr/>
        </p:nvCxnSpPr>
        <p:spPr>
          <a:xfrm flipH="1">
            <a:off x="1398075" y="1876425"/>
            <a:ext cx="906600" cy="15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144" name="Google Shape;144;p20"/>
          <p:cNvCxnSpPr/>
          <p:nvPr/>
        </p:nvCxnSpPr>
        <p:spPr>
          <a:xfrm flipH="1">
            <a:off x="1459275" y="2937100"/>
            <a:ext cx="845400" cy="21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145" name="Google Shape;145;p20"/>
          <p:cNvCxnSpPr/>
          <p:nvPr/>
        </p:nvCxnSpPr>
        <p:spPr>
          <a:xfrm flipH="1">
            <a:off x="1449075" y="3905925"/>
            <a:ext cx="855600" cy="231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cxnSp>
        <p:nvCxnSpPr>
          <p:cNvPr id="146" name="Google Shape;146;p20"/>
          <p:cNvCxnSpPr/>
          <p:nvPr/>
        </p:nvCxnSpPr>
        <p:spPr>
          <a:xfrm flipH="1">
            <a:off x="1490025" y="4558400"/>
            <a:ext cx="833400" cy="543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147" name="Google Shape;147;p20"/>
          <p:cNvSpPr txBox="1"/>
          <p:nvPr/>
        </p:nvSpPr>
        <p:spPr>
          <a:xfrm>
            <a:off x="1122425" y="823775"/>
            <a:ext cx="4389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12</a:t>
            </a:r>
            <a:endParaRPr/>
          </a:p>
        </p:txBody>
      </p:sp>
      <p:sp>
        <p:nvSpPr>
          <p:cNvPr id="148" name="Google Shape;148;p20"/>
          <p:cNvSpPr txBox="1"/>
          <p:nvPr/>
        </p:nvSpPr>
        <p:spPr>
          <a:xfrm>
            <a:off x="7215200" y="928700"/>
            <a:ext cx="3060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</a:t>
            </a:r>
            <a:endParaRPr/>
          </a:p>
        </p:txBody>
      </p:sp>
      <p:cxnSp>
        <p:nvCxnSpPr>
          <p:cNvPr id="149" name="Google Shape;149;p20"/>
          <p:cNvCxnSpPr/>
          <p:nvPr/>
        </p:nvCxnSpPr>
        <p:spPr>
          <a:xfrm>
            <a:off x="6416750" y="775625"/>
            <a:ext cx="726900" cy="21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150" name="Google Shape;150;p20"/>
          <p:cNvSpPr txBox="1"/>
          <p:nvPr/>
        </p:nvSpPr>
        <p:spPr>
          <a:xfrm>
            <a:off x="7215200" y="528500"/>
            <a:ext cx="4848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4%</a:t>
            </a:r>
            <a:endParaRPr/>
          </a:p>
        </p:txBody>
      </p:sp>
      <p:sp>
        <p:nvSpPr>
          <p:cNvPr id="151" name="Google Shape;151;p20"/>
          <p:cNvSpPr txBox="1"/>
          <p:nvPr/>
        </p:nvSpPr>
        <p:spPr>
          <a:xfrm>
            <a:off x="1081775" y="1755325"/>
            <a:ext cx="3060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21"/>
          <p:cNvSpPr txBox="1"/>
          <p:nvPr>
            <p:ph idx="1" type="body"/>
          </p:nvPr>
        </p:nvSpPr>
        <p:spPr>
          <a:xfrm>
            <a:off x="311700" y="224525"/>
            <a:ext cx="8520600" cy="4344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What does this </a:t>
            </a:r>
            <a:r>
              <a:rPr lang="en" sz="2000">
                <a:solidFill>
                  <a:schemeClr val="dk1"/>
                </a:solidFill>
              </a:rPr>
              <a:t>reveal</a:t>
            </a:r>
            <a:r>
              <a:rPr lang="en" sz="2000">
                <a:solidFill>
                  <a:schemeClr val="dk1"/>
                </a:solidFill>
              </a:rPr>
              <a:t> about the </a:t>
            </a:r>
            <a:r>
              <a:rPr lang="en" sz="2000">
                <a:solidFill>
                  <a:schemeClr val="dk1"/>
                </a:solidFill>
              </a:rPr>
              <a:t>judiciary</a:t>
            </a:r>
            <a:r>
              <a:rPr lang="en" sz="2000">
                <a:solidFill>
                  <a:schemeClr val="dk1"/>
                </a:solidFill>
              </a:rPr>
              <a:t>?</a:t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chemeClr val="dk1"/>
              </a:solidFill>
            </a:endParaRPr>
          </a:p>
          <a:p>
            <a:pPr indent="-3556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  <a:buChar char="-"/>
            </a:pPr>
            <a:r>
              <a:rPr lang="en" sz="2000">
                <a:solidFill>
                  <a:schemeClr val="dk1"/>
                </a:solidFill>
              </a:rPr>
              <a:t>Why do you think that this is the case?</a:t>
            </a:r>
            <a:endParaRPr sz="20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2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u="sng"/>
              <a:t>Judge or not?</a:t>
            </a:r>
            <a:endParaRPr b="1" i="1" u="sng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3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320" u="sng"/>
              <a:t>Which words describe the judiciary?</a:t>
            </a:r>
            <a:endParaRPr b="1" i="1" sz="3320" u="sng"/>
          </a:p>
        </p:txBody>
      </p:sp>
      <p:sp>
        <p:nvSpPr>
          <p:cNvPr id="199" name="Google Shape;199;p3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Old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White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Upper class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Gray haired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Out of touch with reality. 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203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2"/>
          <p:cNvSpPr txBox="1"/>
          <p:nvPr>
            <p:ph type="title"/>
          </p:nvPr>
        </p:nvSpPr>
        <p:spPr>
          <a:xfrm>
            <a:off x="260675" y="1082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320" u="sng"/>
              <a:t>Why are judges from similar backgrounds?</a:t>
            </a:r>
            <a:endParaRPr b="1" i="1" sz="3320" u="sng"/>
          </a:p>
        </p:txBody>
      </p:sp>
      <p:sp>
        <p:nvSpPr>
          <p:cNvPr id="205" name="Google Shape;205;p32"/>
          <p:cNvSpPr txBox="1"/>
          <p:nvPr>
            <p:ph idx="1" type="body"/>
          </p:nvPr>
        </p:nvSpPr>
        <p:spPr>
          <a:xfrm>
            <a:off x="311700" y="123412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"/>
              <a:t>Because of recruitment.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"/>
              <a:t>Because women are usually outside of being judges.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"/>
              <a:t>No because the lack of diversity.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"/>
              <a:t>Yes it should reflect society </a:t>
            </a:r>
            <a:r>
              <a:rPr lang="en"/>
              <a:t>because</a:t>
            </a:r>
            <a:r>
              <a:rPr lang="en"/>
              <a:t> times are changing and views are changing.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"/>
              <a:t>No, everyone who </a:t>
            </a:r>
            <a:r>
              <a:rPr lang="en"/>
              <a:t>passed</a:t>
            </a:r>
            <a:r>
              <a:rPr lang="en"/>
              <a:t> the exams to become a judge I as qualified as any other person regardless of their background.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"/>
              <a:t>Fairly reflect society.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-"/>
            </a:pPr>
            <a:r>
              <a:rPr lang="en" u="sng">
                <a:solidFill>
                  <a:schemeClr val="hlink"/>
                </a:solidFill>
                <a:hlinkClick r:id="rId3"/>
              </a:rPr>
              <a:t>https://www.judiciary.uk/about-the-judiciary/the-judiciary-the-government-and-the-constitution/jud-acc-ind/jud-appts/</a:t>
            </a: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Google Shape;210;p3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320" u="sng"/>
              <a:t>Magistrates </a:t>
            </a:r>
            <a:endParaRPr b="1" i="1" sz="3320" u="sng"/>
          </a:p>
        </p:txBody>
      </p:sp>
      <p:sp>
        <p:nvSpPr>
          <p:cNvPr id="211" name="Google Shape;211;p33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3"/>
              </a:rPr>
              <a:t>https://www.judiciary.uk/wp-content/uploads/2010/08/lord-chancellors-directions-advisory-committees-part3.pdf</a:t>
            </a:r>
            <a:r>
              <a:rPr lang="en"/>
              <a:t>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4"/>
              </a:rPr>
              <a:t>https://assets.publishing.service.gov.uk/government/uploads/system/uploads/attachment_data/file/272197/6681.pdf</a:t>
            </a:r>
            <a:r>
              <a:rPr lang="en"/>
              <a:t>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5"/>
              </a:rPr>
              <a:t>https://www.magistrates-association.org.uk/What-we-do/Magistrates-in-the-Community</a:t>
            </a:r>
            <a:r>
              <a:rPr lang="en"/>
              <a:t>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" u="sng">
                <a:solidFill>
                  <a:schemeClr val="hlink"/>
                </a:solidFill>
                <a:hlinkClick r:id="rId6"/>
              </a:rPr>
              <a:t>https://www.gov.uk/government/speeches/the-role-of-magistrates</a:t>
            </a:r>
            <a:r>
              <a:rPr lang="en"/>
              <a:t> </a:t>
            </a:r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15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34"/>
          <p:cNvSpPr txBox="1"/>
          <p:nvPr/>
        </p:nvSpPr>
        <p:spPr>
          <a:xfrm>
            <a:off x="591925" y="387825"/>
            <a:ext cx="8072400" cy="538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/>
              <a:t>https://consoc.org.uk/the-constitution-explained/the-judiciary/</a:t>
            </a:r>
            <a:endParaRPr sz="23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BDFDC"/>
        </a:solidFill>
      </p:bgPr>
    </p:bg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3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i="1" lang="en" sz="3320" u="sng"/>
              <a:t>Assignment guidance</a:t>
            </a:r>
            <a:endParaRPr b="1" i="1" sz="3320" u="sng"/>
          </a:p>
        </p:txBody>
      </p:sp>
      <p:sp>
        <p:nvSpPr>
          <p:cNvPr id="222" name="Google Shape;222;p3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Let’s look at the assignment brief.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Other tips;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Read over your work.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Check your grammar and spelling.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-"/>
            </a:pPr>
            <a:r>
              <a:rPr lang="en">
                <a:solidFill>
                  <a:schemeClr val="dk1"/>
                </a:solidFill>
              </a:rPr>
              <a:t>Check referencing.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