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1"/>
  </p:sldMasterIdLst>
  <p:notesMasterIdLst>
    <p:notesMasterId r:id="rId52"/>
  </p:notesMasterIdLst>
  <p:sldIdLst>
    <p:sldId id="336" r:id="rId2"/>
    <p:sldId id="378" r:id="rId3"/>
    <p:sldId id="387" r:id="rId4"/>
    <p:sldId id="343" r:id="rId5"/>
    <p:sldId id="385" r:id="rId6"/>
    <p:sldId id="364" r:id="rId7"/>
    <p:sldId id="429" r:id="rId8"/>
    <p:sldId id="365" r:id="rId9"/>
    <p:sldId id="388" r:id="rId10"/>
    <p:sldId id="342" r:id="rId11"/>
    <p:sldId id="386" r:id="rId12"/>
    <p:sldId id="369" r:id="rId13"/>
    <p:sldId id="370" r:id="rId14"/>
    <p:sldId id="371" r:id="rId15"/>
    <p:sldId id="393" r:id="rId16"/>
    <p:sldId id="372" r:id="rId17"/>
    <p:sldId id="373" r:id="rId18"/>
    <p:sldId id="389" r:id="rId19"/>
    <p:sldId id="366" r:id="rId20"/>
    <p:sldId id="384" r:id="rId21"/>
    <p:sldId id="380" r:id="rId22"/>
    <p:sldId id="344" r:id="rId23"/>
    <p:sldId id="356" r:id="rId24"/>
    <p:sldId id="374" r:id="rId25"/>
    <p:sldId id="430" r:id="rId26"/>
    <p:sldId id="428" r:id="rId27"/>
    <p:sldId id="407" r:id="rId28"/>
    <p:sldId id="408" r:id="rId29"/>
    <p:sldId id="425" r:id="rId30"/>
    <p:sldId id="426" r:id="rId31"/>
    <p:sldId id="427" r:id="rId32"/>
    <p:sldId id="432" r:id="rId33"/>
    <p:sldId id="431" r:id="rId34"/>
    <p:sldId id="396" r:id="rId35"/>
    <p:sldId id="397" r:id="rId36"/>
    <p:sldId id="403" r:id="rId37"/>
    <p:sldId id="411" r:id="rId38"/>
    <p:sldId id="412" r:id="rId39"/>
    <p:sldId id="410" r:id="rId40"/>
    <p:sldId id="413" r:id="rId41"/>
    <p:sldId id="415" r:id="rId42"/>
    <p:sldId id="416" r:id="rId43"/>
    <p:sldId id="417" r:id="rId44"/>
    <p:sldId id="419" r:id="rId45"/>
    <p:sldId id="420" r:id="rId46"/>
    <p:sldId id="421" r:id="rId47"/>
    <p:sldId id="390" r:id="rId48"/>
    <p:sldId id="391" r:id="rId49"/>
    <p:sldId id="423" r:id="rId50"/>
    <p:sldId id="354" r:id="rId5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110" charset="0"/>
        <a:ea typeface="Arial" pitchFamily="-110" charset="0"/>
        <a:cs typeface="Arial" pitchFamily="-110" charset="0"/>
      </a:defRPr>
    </a:lvl1pPr>
    <a:lvl2pPr marL="457200" algn="l" rtl="0" fontAlgn="base">
      <a:spcBef>
        <a:spcPct val="0"/>
      </a:spcBef>
      <a:spcAft>
        <a:spcPct val="0"/>
      </a:spcAft>
      <a:defRPr kern="1200">
        <a:solidFill>
          <a:schemeClr val="tx1"/>
        </a:solidFill>
        <a:latin typeface="Arial" pitchFamily="-110" charset="0"/>
        <a:ea typeface="Arial" pitchFamily="-110" charset="0"/>
        <a:cs typeface="Arial" pitchFamily="-110" charset="0"/>
      </a:defRPr>
    </a:lvl2pPr>
    <a:lvl3pPr marL="914400" algn="l" rtl="0" fontAlgn="base">
      <a:spcBef>
        <a:spcPct val="0"/>
      </a:spcBef>
      <a:spcAft>
        <a:spcPct val="0"/>
      </a:spcAft>
      <a:defRPr kern="1200">
        <a:solidFill>
          <a:schemeClr val="tx1"/>
        </a:solidFill>
        <a:latin typeface="Arial" pitchFamily="-110" charset="0"/>
        <a:ea typeface="Arial" pitchFamily="-110" charset="0"/>
        <a:cs typeface="Arial" pitchFamily="-110" charset="0"/>
      </a:defRPr>
    </a:lvl3pPr>
    <a:lvl4pPr marL="1371600" algn="l" rtl="0" fontAlgn="base">
      <a:spcBef>
        <a:spcPct val="0"/>
      </a:spcBef>
      <a:spcAft>
        <a:spcPct val="0"/>
      </a:spcAft>
      <a:defRPr kern="1200">
        <a:solidFill>
          <a:schemeClr val="tx1"/>
        </a:solidFill>
        <a:latin typeface="Arial" pitchFamily="-110" charset="0"/>
        <a:ea typeface="Arial" pitchFamily="-110" charset="0"/>
        <a:cs typeface="Arial" pitchFamily="-110" charset="0"/>
      </a:defRPr>
    </a:lvl4pPr>
    <a:lvl5pPr marL="1828800" algn="l" rtl="0" fontAlgn="base">
      <a:spcBef>
        <a:spcPct val="0"/>
      </a:spcBef>
      <a:spcAft>
        <a:spcPct val="0"/>
      </a:spcAft>
      <a:defRPr kern="1200">
        <a:solidFill>
          <a:schemeClr val="tx1"/>
        </a:solidFill>
        <a:latin typeface="Arial" pitchFamily="-110" charset="0"/>
        <a:ea typeface="Arial" pitchFamily="-110" charset="0"/>
        <a:cs typeface="Arial" pitchFamily="-110" charset="0"/>
      </a:defRPr>
    </a:lvl5pPr>
    <a:lvl6pPr marL="2286000" algn="l" defTabSz="457200" rtl="0" eaLnBrk="1" latinLnBrk="0" hangingPunct="1">
      <a:defRPr kern="1200">
        <a:solidFill>
          <a:schemeClr val="tx1"/>
        </a:solidFill>
        <a:latin typeface="Arial" pitchFamily="-110" charset="0"/>
        <a:ea typeface="Arial" pitchFamily="-110" charset="0"/>
        <a:cs typeface="Arial" pitchFamily="-110" charset="0"/>
      </a:defRPr>
    </a:lvl6pPr>
    <a:lvl7pPr marL="2743200" algn="l" defTabSz="457200" rtl="0" eaLnBrk="1" latinLnBrk="0" hangingPunct="1">
      <a:defRPr kern="1200">
        <a:solidFill>
          <a:schemeClr val="tx1"/>
        </a:solidFill>
        <a:latin typeface="Arial" pitchFamily="-110" charset="0"/>
        <a:ea typeface="Arial" pitchFamily="-110" charset="0"/>
        <a:cs typeface="Arial" pitchFamily="-110" charset="0"/>
      </a:defRPr>
    </a:lvl7pPr>
    <a:lvl8pPr marL="3200400" algn="l" defTabSz="457200" rtl="0" eaLnBrk="1" latinLnBrk="0" hangingPunct="1">
      <a:defRPr kern="1200">
        <a:solidFill>
          <a:schemeClr val="tx1"/>
        </a:solidFill>
        <a:latin typeface="Arial" pitchFamily="-110" charset="0"/>
        <a:ea typeface="Arial" pitchFamily="-110" charset="0"/>
        <a:cs typeface="Arial" pitchFamily="-110" charset="0"/>
      </a:defRPr>
    </a:lvl8pPr>
    <a:lvl9pPr marL="3657600" algn="l" defTabSz="457200" rtl="0" eaLnBrk="1" latinLnBrk="0" hangingPunct="1">
      <a:defRPr kern="1200">
        <a:solidFill>
          <a:schemeClr val="tx1"/>
        </a:solidFill>
        <a:latin typeface="Arial" pitchFamily="-110" charset="0"/>
        <a:ea typeface="Arial" pitchFamily="-110" charset="0"/>
        <a:cs typeface="Arial" pitchFamily="-110"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3CE"/>
    <a:srgbClr val="6600FF"/>
    <a:srgbClr val="C4D8DA"/>
    <a:srgbClr val="FF0000"/>
    <a:srgbClr val="FF3399"/>
    <a:srgbClr val="CC00FF"/>
    <a:srgbClr val="0066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5620"/>
    <p:restoredTop sz="99302" autoAdjust="0"/>
  </p:normalViewPr>
  <p:slideViewPr>
    <p:cSldViewPr>
      <p:cViewPr>
        <p:scale>
          <a:sx n="75" d="100"/>
          <a:sy n="75" d="100"/>
        </p:scale>
        <p:origin x="-960" y="-200"/>
      </p:cViewPr>
      <p:guideLst>
        <p:guide orient="horz" pos="2160"/>
        <p:guide pos="2880"/>
      </p:guideLst>
    </p:cSldViewPr>
  </p:slideViewPr>
  <p:outlineViewPr>
    <p:cViewPr>
      <p:scale>
        <a:sx n="33" d="100"/>
        <a:sy n="33" d="100"/>
      </p:scale>
      <p:origin x="0" y="5484"/>
    </p:cViewPr>
  </p:outlineViewPr>
  <p:notesTextViewPr>
    <p:cViewPr>
      <p:scale>
        <a:sx n="100" d="100"/>
        <a:sy n="100" d="100"/>
      </p:scale>
      <p:origin x="0" y="0"/>
    </p:cViewPr>
  </p:notesTextViewPr>
  <p:sorterViewPr>
    <p:cViewPr>
      <p:scale>
        <a:sx n="102" d="100"/>
        <a:sy n="102" d="100"/>
      </p:scale>
      <p:origin x="0" y="1352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notesMaster" Target="notesMasters/notesMaster1.xml"/><Relationship Id="rId53" Type="http://schemas.openxmlformats.org/officeDocument/2006/relationships/printerSettings" Target="printerSettings/printerSettings1.bin"/><Relationship Id="rId54" Type="http://schemas.openxmlformats.org/officeDocument/2006/relationships/presProps" Target="presProps.xml"/><Relationship Id="rId55" Type="http://schemas.openxmlformats.org/officeDocument/2006/relationships/viewProps" Target="viewProps.xml"/><Relationship Id="rId56" Type="http://schemas.openxmlformats.org/officeDocument/2006/relationships/theme" Target="theme/theme1.xml"/><Relationship Id="rId57"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A5C18A-E5F0-B74A-B27C-4FDBCE690A67}" type="doc">
      <dgm:prSet loTypeId="urn:microsoft.com/office/officeart/2005/8/layout/target3" loCatId="relationship" qsTypeId="urn:microsoft.com/office/officeart/2005/8/quickstyle/simple4" qsCatId="simple" csTypeId="urn:microsoft.com/office/officeart/2005/8/colors/accent1_2" csCatId="accent1" phldr="1"/>
      <dgm:spPr/>
      <dgm:t>
        <a:bodyPr/>
        <a:lstStyle/>
        <a:p>
          <a:endParaRPr lang="en-US"/>
        </a:p>
      </dgm:t>
    </dgm:pt>
    <dgm:pt modelId="{A10A7F0C-2A50-E246-B88C-88B660E13AC7}">
      <dgm:prSet phldrT="[Text]"/>
      <dgm:spPr/>
      <dgm:t>
        <a:bodyPr/>
        <a:lstStyle/>
        <a:p>
          <a:r>
            <a:rPr lang="en-US" dirty="0" smtClean="0"/>
            <a:t>APPROACH</a:t>
          </a:r>
          <a:endParaRPr lang="en-US" dirty="0"/>
        </a:p>
      </dgm:t>
    </dgm:pt>
    <dgm:pt modelId="{DC4043AB-0991-6349-B601-098300BE6D8A}" type="parTrans" cxnId="{279CCFA0-176A-0F43-8CB2-DB593EA460C0}">
      <dgm:prSet/>
      <dgm:spPr/>
      <dgm:t>
        <a:bodyPr/>
        <a:lstStyle/>
        <a:p>
          <a:endParaRPr lang="en-US"/>
        </a:p>
      </dgm:t>
    </dgm:pt>
    <dgm:pt modelId="{57198C56-4153-FB4F-B7D2-5BA0550B4897}" type="sibTrans" cxnId="{279CCFA0-176A-0F43-8CB2-DB593EA460C0}">
      <dgm:prSet/>
      <dgm:spPr/>
      <dgm:t>
        <a:bodyPr/>
        <a:lstStyle/>
        <a:p>
          <a:endParaRPr lang="en-US"/>
        </a:p>
      </dgm:t>
    </dgm:pt>
    <dgm:pt modelId="{C1704319-D073-894A-9CA7-37812AC7B632}">
      <dgm:prSet phldrT="[Text]"/>
      <dgm:spPr/>
      <dgm:t>
        <a:bodyPr/>
        <a:lstStyle/>
        <a:p>
          <a:r>
            <a:rPr lang="en-US" dirty="0" smtClean="0"/>
            <a:t>Wellbeing</a:t>
          </a:r>
          <a:endParaRPr lang="en-US" dirty="0"/>
        </a:p>
      </dgm:t>
    </dgm:pt>
    <dgm:pt modelId="{C5A27955-7C16-5A45-BA48-804A525BFE9E}" type="parTrans" cxnId="{62D42386-42E2-C24F-9D2F-41FAEC8BD056}">
      <dgm:prSet/>
      <dgm:spPr/>
      <dgm:t>
        <a:bodyPr/>
        <a:lstStyle/>
        <a:p>
          <a:endParaRPr lang="en-US"/>
        </a:p>
      </dgm:t>
    </dgm:pt>
    <dgm:pt modelId="{6103B9C1-D122-2C45-8C7E-B702A57FF0B5}" type="sibTrans" cxnId="{62D42386-42E2-C24F-9D2F-41FAEC8BD056}">
      <dgm:prSet/>
      <dgm:spPr/>
      <dgm:t>
        <a:bodyPr/>
        <a:lstStyle/>
        <a:p>
          <a:endParaRPr lang="en-US"/>
        </a:p>
      </dgm:t>
    </dgm:pt>
    <dgm:pt modelId="{655C3EA8-30D1-A340-B32C-0462203ED932}">
      <dgm:prSet phldrT="[Text]"/>
      <dgm:spPr/>
      <dgm:t>
        <a:bodyPr/>
        <a:lstStyle/>
        <a:p>
          <a:r>
            <a:rPr lang="en-US" dirty="0" smtClean="0"/>
            <a:t>PROCESS</a:t>
          </a:r>
          <a:endParaRPr lang="en-US" dirty="0"/>
        </a:p>
      </dgm:t>
    </dgm:pt>
    <dgm:pt modelId="{A4EC4784-A217-204F-A8DC-DFA5E8C80C58}" type="parTrans" cxnId="{B9F6C2C3-B188-E34B-A924-167B588CF66E}">
      <dgm:prSet/>
      <dgm:spPr/>
      <dgm:t>
        <a:bodyPr/>
        <a:lstStyle/>
        <a:p>
          <a:endParaRPr lang="en-US"/>
        </a:p>
      </dgm:t>
    </dgm:pt>
    <dgm:pt modelId="{AD94177F-B609-A841-BFF4-A33CE3FEEBD5}" type="sibTrans" cxnId="{B9F6C2C3-B188-E34B-A924-167B588CF66E}">
      <dgm:prSet/>
      <dgm:spPr/>
      <dgm:t>
        <a:bodyPr/>
        <a:lstStyle/>
        <a:p>
          <a:endParaRPr lang="en-US"/>
        </a:p>
      </dgm:t>
    </dgm:pt>
    <dgm:pt modelId="{58E1B5F9-7723-5E4B-AE58-50DAD066CB4F}">
      <dgm:prSet phldrT="[Text]"/>
      <dgm:spPr/>
      <dgm:t>
        <a:bodyPr/>
        <a:lstStyle/>
        <a:p>
          <a:r>
            <a:rPr lang="en-US" dirty="0" smtClean="0"/>
            <a:t>OUTCOME</a:t>
          </a:r>
          <a:endParaRPr lang="en-US" dirty="0"/>
        </a:p>
      </dgm:t>
    </dgm:pt>
    <dgm:pt modelId="{D852158B-05E9-754E-A499-E50751834354}" type="parTrans" cxnId="{E504612B-B382-5A4A-A616-DD9859EDBEF6}">
      <dgm:prSet/>
      <dgm:spPr/>
      <dgm:t>
        <a:bodyPr/>
        <a:lstStyle/>
        <a:p>
          <a:endParaRPr lang="en-US"/>
        </a:p>
      </dgm:t>
    </dgm:pt>
    <dgm:pt modelId="{A4FE96AF-AADD-DD43-B176-D7F7BD64243B}" type="sibTrans" cxnId="{E504612B-B382-5A4A-A616-DD9859EDBEF6}">
      <dgm:prSet/>
      <dgm:spPr/>
      <dgm:t>
        <a:bodyPr/>
        <a:lstStyle/>
        <a:p>
          <a:endParaRPr lang="en-US"/>
        </a:p>
      </dgm:t>
    </dgm:pt>
    <dgm:pt modelId="{225D668C-BA73-3744-890A-1FC6BDBE0045}">
      <dgm:prSet phldrT="[Text]"/>
      <dgm:spPr/>
      <dgm:t>
        <a:bodyPr/>
        <a:lstStyle/>
        <a:p>
          <a:r>
            <a:rPr lang="en-US" dirty="0" smtClean="0"/>
            <a:t>Involvement</a:t>
          </a:r>
          <a:endParaRPr lang="en-US" dirty="0"/>
        </a:p>
      </dgm:t>
    </dgm:pt>
    <dgm:pt modelId="{B0BE97D2-4ED1-F042-BDA3-015296A205BA}" type="parTrans" cxnId="{808827A2-7B3C-F941-B104-8CE5A7A06BE3}">
      <dgm:prSet/>
      <dgm:spPr/>
      <dgm:t>
        <a:bodyPr/>
        <a:lstStyle/>
        <a:p>
          <a:endParaRPr lang="en-US"/>
        </a:p>
      </dgm:t>
    </dgm:pt>
    <dgm:pt modelId="{35AEA399-D568-7D46-8C65-0923BA8039B5}" type="sibTrans" cxnId="{808827A2-7B3C-F941-B104-8CE5A7A06BE3}">
      <dgm:prSet/>
      <dgm:spPr/>
      <dgm:t>
        <a:bodyPr/>
        <a:lstStyle/>
        <a:p>
          <a:endParaRPr lang="en-US"/>
        </a:p>
      </dgm:t>
    </dgm:pt>
    <dgm:pt modelId="{BD99070D-F4D2-EF40-BA17-79E3074E5DAE}">
      <dgm:prSet/>
      <dgm:spPr/>
      <dgm:t>
        <a:bodyPr/>
        <a:lstStyle/>
        <a:p>
          <a:endParaRPr lang="en-US" dirty="0"/>
        </a:p>
      </dgm:t>
    </dgm:pt>
    <dgm:pt modelId="{16B60CF8-ACEC-0D46-AFE3-85F3EF04EE12}" type="parTrans" cxnId="{94A75B27-E076-474E-ABA1-2288A1D0018A}">
      <dgm:prSet/>
      <dgm:spPr/>
      <dgm:t>
        <a:bodyPr/>
        <a:lstStyle/>
        <a:p>
          <a:endParaRPr lang="en-US"/>
        </a:p>
      </dgm:t>
    </dgm:pt>
    <dgm:pt modelId="{9C82C928-B2E4-AC4E-A9D3-2CE8CD095A41}" type="sibTrans" cxnId="{94A75B27-E076-474E-ABA1-2288A1D0018A}">
      <dgm:prSet/>
      <dgm:spPr/>
      <dgm:t>
        <a:bodyPr/>
        <a:lstStyle/>
        <a:p>
          <a:endParaRPr lang="en-US"/>
        </a:p>
      </dgm:t>
    </dgm:pt>
    <dgm:pt modelId="{32832F04-E920-544A-B321-86825226A8A3}" type="pres">
      <dgm:prSet presAssocID="{8FA5C18A-E5F0-B74A-B27C-4FDBCE690A67}" presName="Name0" presStyleCnt="0">
        <dgm:presLayoutVars>
          <dgm:chMax val="7"/>
          <dgm:dir/>
          <dgm:animLvl val="lvl"/>
          <dgm:resizeHandles val="exact"/>
        </dgm:presLayoutVars>
      </dgm:prSet>
      <dgm:spPr/>
      <dgm:t>
        <a:bodyPr/>
        <a:lstStyle/>
        <a:p>
          <a:endParaRPr lang="en-US"/>
        </a:p>
      </dgm:t>
    </dgm:pt>
    <dgm:pt modelId="{0E262027-8510-E942-8D3E-AEC817A9A213}" type="pres">
      <dgm:prSet presAssocID="{A10A7F0C-2A50-E246-B88C-88B660E13AC7}" presName="circle1" presStyleLbl="node1" presStyleIdx="0" presStyleCnt="3"/>
      <dgm:spPr/>
    </dgm:pt>
    <dgm:pt modelId="{057D2C88-A625-1A4C-8290-7DED5EF75BEC}" type="pres">
      <dgm:prSet presAssocID="{A10A7F0C-2A50-E246-B88C-88B660E13AC7}" presName="space" presStyleCnt="0"/>
      <dgm:spPr/>
    </dgm:pt>
    <dgm:pt modelId="{DF200EAE-6B30-2343-AC4D-B6DD0BE2DBEF}" type="pres">
      <dgm:prSet presAssocID="{A10A7F0C-2A50-E246-B88C-88B660E13AC7}" presName="rect1" presStyleLbl="alignAcc1" presStyleIdx="0" presStyleCnt="3"/>
      <dgm:spPr/>
      <dgm:t>
        <a:bodyPr/>
        <a:lstStyle/>
        <a:p>
          <a:endParaRPr lang="en-US"/>
        </a:p>
      </dgm:t>
    </dgm:pt>
    <dgm:pt modelId="{008F76D1-A830-3C49-A10A-C99075B0B2E6}" type="pres">
      <dgm:prSet presAssocID="{655C3EA8-30D1-A340-B32C-0462203ED932}" presName="vertSpace2" presStyleLbl="node1" presStyleIdx="0" presStyleCnt="3"/>
      <dgm:spPr/>
    </dgm:pt>
    <dgm:pt modelId="{D9B73755-A8E7-A748-A141-B4E2D84DCF5F}" type="pres">
      <dgm:prSet presAssocID="{655C3EA8-30D1-A340-B32C-0462203ED932}" presName="circle2" presStyleLbl="node1" presStyleIdx="1" presStyleCnt="3"/>
      <dgm:spPr/>
    </dgm:pt>
    <dgm:pt modelId="{62328F14-D7CB-C54B-8080-459EE88D4D68}" type="pres">
      <dgm:prSet presAssocID="{655C3EA8-30D1-A340-B32C-0462203ED932}" presName="rect2" presStyleLbl="alignAcc1" presStyleIdx="1" presStyleCnt="3"/>
      <dgm:spPr/>
      <dgm:t>
        <a:bodyPr/>
        <a:lstStyle/>
        <a:p>
          <a:endParaRPr lang="en-US"/>
        </a:p>
      </dgm:t>
    </dgm:pt>
    <dgm:pt modelId="{0E647F23-1E10-2743-8FC1-A046FAC659B9}" type="pres">
      <dgm:prSet presAssocID="{58E1B5F9-7723-5E4B-AE58-50DAD066CB4F}" presName="vertSpace3" presStyleLbl="node1" presStyleIdx="1" presStyleCnt="3"/>
      <dgm:spPr/>
    </dgm:pt>
    <dgm:pt modelId="{C74C1E14-AA53-7646-96B0-F6BFBB4245D3}" type="pres">
      <dgm:prSet presAssocID="{58E1B5F9-7723-5E4B-AE58-50DAD066CB4F}" presName="circle3" presStyleLbl="node1" presStyleIdx="2" presStyleCnt="3"/>
      <dgm:spPr/>
    </dgm:pt>
    <dgm:pt modelId="{5A5C7A73-5B4C-254F-B4E2-A98CCA91FFFA}" type="pres">
      <dgm:prSet presAssocID="{58E1B5F9-7723-5E4B-AE58-50DAD066CB4F}" presName="rect3" presStyleLbl="alignAcc1" presStyleIdx="2" presStyleCnt="3"/>
      <dgm:spPr/>
      <dgm:t>
        <a:bodyPr/>
        <a:lstStyle/>
        <a:p>
          <a:endParaRPr lang="en-US"/>
        </a:p>
      </dgm:t>
    </dgm:pt>
    <dgm:pt modelId="{572AB32F-5CD1-834E-A7EE-E1069DB29DF0}" type="pres">
      <dgm:prSet presAssocID="{A10A7F0C-2A50-E246-B88C-88B660E13AC7}" presName="rect1ParTx" presStyleLbl="alignAcc1" presStyleIdx="2" presStyleCnt="3">
        <dgm:presLayoutVars>
          <dgm:chMax val="1"/>
          <dgm:bulletEnabled val="1"/>
        </dgm:presLayoutVars>
      </dgm:prSet>
      <dgm:spPr/>
      <dgm:t>
        <a:bodyPr/>
        <a:lstStyle/>
        <a:p>
          <a:endParaRPr lang="en-US"/>
        </a:p>
      </dgm:t>
    </dgm:pt>
    <dgm:pt modelId="{57946012-93CE-8D45-9AF6-B1DF68180156}" type="pres">
      <dgm:prSet presAssocID="{A10A7F0C-2A50-E246-B88C-88B660E13AC7}" presName="rect1ChTx" presStyleLbl="alignAcc1" presStyleIdx="2" presStyleCnt="3">
        <dgm:presLayoutVars>
          <dgm:bulletEnabled val="1"/>
        </dgm:presLayoutVars>
      </dgm:prSet>
      <dgm:spPr/>
      <dgm:t>
        <a:bodyPr/>
        <a:lstStyle/>
        <a:p>
          <a:endParaRPr lang="en-US"/>
        </a:p>
      </dgm:t>
    </dgm:pt>
    <dgm:pt modelId="{A64D64A2-06D0-F542-B8DA-66B30FFEB01E}" type="pres">
      <dgm:prSet presAssocID="{655C3EA8-30D1-A340-B32C-0462203ED932}" presName="rect2ParTx" presStyleLbl="alignAcc1" presStyleIdx="2" presStyleCnt="3">
        <dgm:presLayoutVars>
          <dgm:chMax val="1"/>
          <dgm:bulletEnabled val="1"/>
        </dgm:presLayoutVars>
      </dgm:prSet>
      <dgm:spPr/>
      <dgm:t>
        <a:bodyPr/>
        <a:lstStyle/>
        <a:p>
          <a:endParaRPr lang="en-US"/>
        </a:p>
      </dgm:t>
    </dgm:pt>
    <dgm:pt modelId="{16862671-9B6A-E846-A690-EA0299E3B5BD}" type="pres">
      <dgm:prSet presAssocID="{655C3EA8-30D1-A340-B32C-0462203ED932}" presName="rect2ChTx" presStyleLbl="alignAcc1" presStyleIdx="2" presStyleCnt="3">
        <dgm:presLayoutVars>
          <dgm:bulletEnabled val="1"/>
        </dgm:presLayoutVars>
      </dgm:prSet>
      <dgm:spPr/>
      <dgm:t>
        <a:bodyPr/>
        <a:lstStyle/>
        <a:p>
          <a:endParaRPr lang="en-US"/>
        </a:p>
      </dgm:t>
    </dgm:pt>
    <dgm:pt modelId="{154E8D51-AE43-BB47-8109-095A82F86646}" type="pres">
      <dgm:prSet presAssocID="{58E1B5F9-7723-5E4B-AE58-50DAD066CB4F}" presName="rect3ParTx" presStyleLbl="alignAcc1" presStyleIdx="2" presStyleCnt="3">
        <dgm:presLayoutVars>
          <dgm:chMax val="1"/>
          <dgm:bulletEnabled val="1"/>
        </dgm:presLayoutVars>
      </dgm:prSet>
      <dgm:spPr/>
      <dgm:t>
        <a:bodyPr/>
        <a:lstStyle/>
        <a:p>
          <a:endParaRPr lang="en-US"/>
        </a:p>
      </dgm:t>
    </dgm:pt>
    <dgm:pt modelId="{25954CC4-4B23-E249-80AE-EFEE9D526C2E}" type="pres">
      <dgm:prSet presAssocID="{58E1B5F9-7723-5E4B-AE58-50DAD066CB4F}" presName="rect3ChTx" presStyleLbl="alignAcc1" presStyleIdx="2" presStyleCnt="3">
        <dgm:presLayoutVars>
          <dgm:bulletEnabled val="1"/>
        </dgm:presLayoutVars>
      </dgm:prSet>
      <dgm:spPr/>
      <dgm:t>
        <a:bodyPr/>
        <a:lstStyle/>
        <a:p>
          <a:endParaRPr lang="en-US"/>
        </a:p>
      </dgm:t>
    </dgm:pt>
  </dgm:ptLst>
  <dgm:cxnLst>
    <dgm:cxn modelId="{372CF3F0-D746-6048-9964-08DDEBD48810}" type="presOf" srcId="{C1704319-D073-894A-9CA7-37812AC7B632}" destId="{57946012-93CE-8D45-9AF6-B1DF68180156}" srcOrd="0" destOrd="0" presId="urn:microsoft.com/office/officeart/2005/8/layout/target3"/>
    <dgm:cxn modelId="{F598F730-D546-F845-822B-647EEE816576}" type="presOf" srcId="{BD99070D-F4D2-EF40-BA17-79E3074E5DAE}" destId="{16862671-9B6A-E846-A690-EA0299E3B5BD}" srcOrd="0" destOrd="0" presId="urn:microsoft.com/office/officeart/2005/8/layout/target3"/>
    <dgm:cxn modelId="{048873F2-5235-7447-95AA-87BB1B47E614}" type="presOf" srcId="{8FA5C18A-E5F0-B74A-B27C-4FDBCE690A67}" destId="{32832F04-E920-544A-B321-86825226A8A3}" srcOrd="0" destOrd="0" presId="urn:microsoft.com/office/officeart/2005/8/layout/target3"/>
    <dgm:cxn modelId="{E504612B-B382-5A4A-A616-DD9859EDBEF6}" srcId="{8FA5C18A-E5F0-B74A-B27C-4FDBCE690A67}" destId="{58E1B5F9-7723-5E4B-AE58-50DAD066CB4F}" srcOrd="2" destOrd="0" parTransId="{D852158B-05E9-754E-A499-E50751834354}" sibTransId="{A4FE96AF-AADD-DD43-B176-D7F7BD64243B}"/>
    <dgm:cxn modelId="{F28B9FA3-0411-EF4B-872A-81AC9A6CBF93}" type="presOf" srcId="{A10A7F0C-2A50-E246-B88C-88B660E13AC7}" destId="{572AB32F-5CD1-834E-A7EE-E1069DB29DF0}" srcOrd="1" destOrd="0" presId="urn:microsoft.com/office/officeart/2005/8/layout/target3"/>
    <dgm:cxn modelId="{279CCFA0-176A-0F43-8CB2-DB593EA460C0}" srcId="{8FA5C18A-E5F0-B74A-B27C-4FDBCE690A67}" destId="{A10A7F0C-2A50-E246-B88C-88B660E13AC7}" srcOrd="0" destOrd="0" parTransId="{DC4043AB-0991-6349-B601-098300BE6D8A}" sibTransId="{57198C56-4153-FB4F-B7D2-5BA0550B4897}"/>
    <dgm:cxn modelId="{C3C4A6DE-07E5-844D-B30D-5300B1FB7763}" type="presOf" srcId="{225D668C-BA73-3744-890A-1FC6BDBE0045}" destId="{25954CC4-4B23-E249-80AE-EFEE9D526C2E}" srcOrd="0" destOrd="0" presId="urn:microsoft.com/office/officeart/2005/8/layout/target3"/>
    <dgm:cxn modelId="{3D46C51B-5593-DA42-8E9B-E92ED5CDD446}" type="presOf" srcId="{655C3EA8-30D1-A340-B32C-0462203ED932}" destId="{A64D64A2-06D0-F542-B8DA-66B30FFEB01E}" srcOrd="1" destOrd="0" presId="urn:microsoft.com/office/officeart/2005/8/layout/target3"/>
    <dgm:cxn modelId="{7E9A0F95-5FB0-3C4A-B6FF-E7E20DC18652}" type="presOf" srcId="{655C3EA8-30D1-A340-B32C-0462203ED932}" destId="{62328F14-D7CB-C54B-8080-459EE88D4D68}" srcOrd="0" destOrd="0" presId="urn:microsoft.com/office/officeart/2005/8/layout/target3"/>
    <dgm:cxn modelId="{94A75B27-E076-474E-ABA1-2288A1D0018A}" srcId="{655C3EA8-30D1-A340-B32C-0462203ED932}" destId="{BD99070D-F4D2-EF40-BA17-79E3074E5DAE}" srcOrd="0" destOrd="0" parTransId="{16B60CF8-ACEC-0D46-AFE3-85F3EF04EE12}" sibTransId="{9C82C928-B2E4-AC4E-A9D3-2CE8CD095A41}"/>
    <dgm:cxn modelId="{FAA8839E-3D3D-AB49-AF16-C893F664782D}" type="presOf" srcId="{A10A7F0C-2A50-E246-B88C-88B660E13AC7}" destId="{DF200EAE-6B30-2343-AC4D-B6DD0BE2DBEF}" srcOrd="0" destOrd="0" presId="urn:microsoft.com/office/officeart/2005/8/layout/target3"/>
    <dgm:cxn modelId="{808827A2-7B3C-F941-B104-8CE5A7A06BE3}" srcId="{58E1B5F9-7723-5E4B-AE58-50DAD066CB4F}" destId="{225D668C-BA73-3744-890A-1FC6BDBE0045}" srcOrd="0" destOrd="0" parTransId="{B0BE97D2-4ED1-F042-BDA3-015296A205BA}" sibTransId="{35AEA399-D568-7D46-8C65-0923BA8039B5}"/>
    <dgm:cxn modelId="{28C3AFE7-C022-4C47-936B-C2C9315FB7BA}" type="presOf" srcId="{58E1B5F9-7723-5E4B-AE58-50DAD066CB4F}" destId="{154E8D51-AE43-BB47-8109-095A82F86646}" srcOrd="1" destOrd="0" presId="urn:microsoft.com/office/officeart/2005/8/layout/target3"/>
    <dgm:cxn modelId="{34FBBF32-0BEC-904F-BD05-6AD1C5FB5593}" type="presOf" srcId="{58E1B5F9-7723-5E4B-AE58-50DAD066CB4F}" destId="{5A5C7A73-5B4C-254F-B4E2-A98CCA91FFFA}" srcOrd="0" destOrd="0" presId="urn:microsoft.com/office/officeart/2005/8/layout/target3"/>
    <dgm:cxn modelId="{B9F6C2C3-B188-E34B-A924-167B588CF66E}" srcId="{8FA5C18A-E5F0-B74A-B27C-4FDBCE690A67}" destId="{655C3EA8-30D1-A340-B32C-0462203ED932}" srcOrd="1" destOrd="0" parTransId="{A4EC4784-A217-204F-A8DC-DFA5E8C80C58}" sibTransId="{AD94177F-B609-A841-BFF4-A33CE3FEEBD5}"/>
    <dgm:cxn modelId="{62D42386-42E2-C24F-9D2F-41FAEC8BD056}" srcId="{A10A7F0C-2A50-E246-B88C-88B660E13AC7}" destId="{C1704319-D073-894A-9CA7-37812AC7B632}" srcOrd="0" destOrd="0" parTransId="{C5A27955-7C16-5A45-BA48-804A525BFE9E}" sibTransId="{6103B9C1-D122-2C45-8C7E-B702A57FF0B5}"/>
    <dgm:cxn modelId="{B9E09D47-B604-E640-8792-E36217B6D32A}" type="presParOf" srcId="{32832F04-E920-544A-B321-86825226A8A3}" destId="{0E262027-8510-E942-8D3E-AEC817A9A213}" srcOrd="0" destOrd="0" presId="urn:microsoft.com/office/officeart/2005/8/layout/target3"/>
    <dgm:cxn modelId="{A47EC5FA-F2BD-7447-A27F-B72E0A0FA240}" type="presParOf" srcId="{32832F04-E920-544A-B321-86825226A8A3}" destId="{057D2C88-A625-1A4C-8290-7DED5EF75BEC}" srcOrd="1" destOrd="0" presId="urn:microsoft.com/office/officeart/2005/8/layout/target3"/>
    <dgm:cxn modelId="{537EE3C8-0CE0-EE46-8015-6A618075749A}" type="presParOf" srcId="{32832F04-E920-544A-B321-86825226A8A3}" destId="{DF200EAE-6B30-2343-AC4D-B6DD0BE2DBEF}" srcOrd="2" destOrd="0" presId="urn:microsoft.com/office/officeart/2005/8/layout/target3"/>
    <dgm:cxn modelId="{80D45CE4-6CBD-314D-98B0-369F109DDBF5}" type="presParOf" srcId="{32832F04-E920-544A-B321-86825226A8A3}" destId="{008F76D1-A830-3C49-A10A-C99075B0B2E6}" srcOrd="3" destOrd="0" presId="urn:microsoft.com/office/officeart/2005/8/layout/target3"/>
    <dgm:cxn modelId="{48C832F8-1BB5-0D42-A19A-A6AB12D4BE7D}" type="presParOf" srcId="{32832F04-E920-544A-B321-86825226A8A3}" destId="{D9B73755-A8E7-A748-A141-B4E2D84DCF5F}" srcOrd="4" destOrd="0" presId="urn:microsoft.com/office/officeart/2005/8/layout/target3"/>
    <dgm:cxn modelId="{4C49EB73-4710-7145-B193-B0EBFD36C05F}" type="presParOf" srcId="{32832F04-E920-544A-B321-86825226A8A3}" destId="{62328F14-D7CB-C54B-8080-459EE88D4D68}" srcOrd="5" destOrd="0" presId="urn:microsoft.com/office/officeart/2005/8/layout/target3"/>
    <dgm:cxn modelId="{5951C9C7-F105-1242-9B7E-9E0D482FD43F}" type="presParOf" srcId="{32832F04-E920-544A-B321-86825226A8A3}" destId="{0E647F23-1E10-2743-8FC1-A046FAC659B9}" srcOrd="6" destOrd="0" presId="urn:microsoft.com/office/officeart/2005/8/layout/target3"/>
    <dgm:cxn modelId="{B8FD1787-FD7E-724B-AE52-2860B13740EC}" type="presParOf" srcId="{32832F04-E920-544A-B321-86825226A8A3}" destId="{C74C1E14-AA53-7646-96B0-F6BFBB4245D3}" srcOrd="7" destOrd="0" presId="urn:microsoft.com/office/officeart/2005/8/layout/target3"/>
    <dgm:cxn modelId="{0579C76C-C756-FF4F-9EA9-E4B60489A47D}" type="presParOf" srcId="{32832F04-E920-544A-B321-86825226A8A3}" destId="{5A5C7A73-5B4C-254F-B4E2-A98CCA91FFFA}" srcOrd="8" destOrd="0" presId="urn:microsoft.com/office/officeart/2005/8/layout/target3"/>
    <dgm:cxn modelId="{3B6B1F57-DC49-8F49-AF55-DA0FB2309AA8}" type="presParOf" srcId="{32832F04-E920-544A-B321-86825226A8A3}" destId="{572AB32F-5CD1-834E-A7EE-E1069DB29DF0}" srcOrd="9" destOrd="0" presId="urn:microsoft.com/office/officeart/2005/8/layout/target3"/>
    <dgm:cxn modelId="{6B22A6FF-3C5A-8A45-A555-FEE3C065BD51}" type="presParOf" srcId="{32832F04-E920-544A-B321-86825226A8A3}" destId="{57946012-93CE-8D45-9AF6-B1DF68180156}" srcOrd="10" destOrd="0" presId="urn:microsoft.com/office/officeart/2005/8/layout/target3"/>
    <dgm:cxn modelId="{9117731F-9A89-2049-8339-326548F63ABC}" type="presParOf" srcId="{32832F04-E920-544A-B321-86825226A8A3}" destId="{A64D64A2-06D0-F542-B8DA-66B30FFEB01E}" srcOrd="11" destOrd="0" presId="urn:microsoft.com/office/officeart/2005/8/layout/target3"/>
    <dgm:cxn modelId="{D8044C1C-D1F4-FE45-805F-E3FEAB0080FD}" type="presParOf" srcId="{32832F04-E920-544A-B321-86825226A8A3}" destId="{16862671-9B6A-E846-A690-EA0299E3B5BD}" srcOrd="12" destOrd="0" presId="urn:microsoft.com/office/officeart/2005/8/layout/target3"/>
    <dgm:cxn modelId="{1A3AB5B9-E868-0845-805F-14518DE962D7}" type="presParOf" srcId="{32832F04-E920-544A-B321-86825226A8A3}" destId="{154E8D51-AE43-BB47-8109-095A82F86646}" srcOrd="13" destOrd="0" presId="urn:microsoft.com/office/officeart/2005/8/layout/target3"/>
    <dgm:cxn modelId="{4B3C88C0-131D-C044-9ECD-7786C76AC2B3}" type="presParOf" srcId="{32832F04-E920-544A-B321-86825226A8A3}" destId="{25954CC4-4B23-E249-80AE-EFEE9D526C2E}" srcOrd="14"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262027-8510-E942-8D3E-AEC817A9A213}">
      <dsp:nvSpPr>
        <dsp:cNvPr id="0" name=""/>
        <dsp:cNvSpPr/>
      </dsp:nvSpPr>
      <dsp:spPr>
        <a:xfrm>
          <a:off x="0" y="203199"/>
          <a:ext cx="3657600" cy="3657600"/>
        </a:xfrm>
        <a:prstGeom prst="pie">
          <a:avLst>
            <a:gd name="adj1" fmla="val 5400000"/>
            <a:gd name="adj2" fmla="val 1620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DF200EAE-6B30-2343-AC4D-B6DD0BE2DBEF}">
      <dsp:nvSpPr>
        <dsp:cNvPr id="0" name=""/>
        <dsp:cNvSpPr/>
      </dsp:nvSpPr>
      <dsp:spPr>
        <a:xfrm>
          <a:off x="1828800" y="203199"/>
          <a:ext cx="4267200" cy="36576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kern="1200" dirty="0" smtClean="0"/>
            <a:t>APPROACH</a:t>
          </a:r>
          <a:endParaRPr lang="en-US" sz="2700" kern="1200" dirty="0"/>
        </a:p>
      </dsp:txBody>
      <dsp:txXfrm>
        <a:off x="1828800" y="203199"/>
        <a:ext cx="2133600" cy="1097282"/>
      </dsp:txXfrm>
    </dsp:sp>
    <dsp:sp modelId="{D9B73755-A8E7-A748-A141-B4E2D84DCF5F}">
      <dsp:nvSpPr>
        <dsp:cNvPr id="0" name=""/>
        <dsp:cNvSpPr/>
      </dsp:nvSpPr>
      <dsp:spPr>
        <a:xfrm>
          <a:off x="640081" y="1300482"/>
          <a:ext cx="2377437" cy="2377437"/>
        </a:xfrm>
        <a:prstGeom prst="pie">
          <a:avLst>
            <a:gd name="adj1" fmla="val 5400000"/>
            <a:gd name="adj2" fmla="val 1620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62328F14-D7CB-C54B-8080-459EE88D4D68}">
      <dsp:nvSpPr>
        <dsp:cNvPr id="0" name=""/>
        <dsp:cNvSpPr/>
      </dsp:nvSpPr>
      <dsp:spPr>
        <a:xfrm>
          <a:off x="1828800" y="1300482"/>
          <a:ext cx="4267200" cy="2377437"/>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kern="1200" dirty="0" smtClean="0"/>
            <a:t>PROCESS</a:t>
          </a:r>
          <a:endParaRPr lang="en-US" sz="2700" kern="1200" dirty="0"/>
        </a:p>
      </dsp:txBody>
      <dsp:txXfrm>
        <a:off x="1828800" y="1300482"/>
        <a:ext cx="2133600" cy="1097278"/>
      </dsp:txXfrm>
    </dsp:sp>
    <dsp:sp modelId="{C74C1E14-AA53-7646-96B0-F6BFBB4245D3}">
      <dsp:nvSpPr>
        <dsp:cNvPr id="0" name=""/>
        <dsp:cNvSpPr/>
      </dsp:nvSpPr>
      <dsp:spPr>
        <a:xfrm>
          <a:off x="1280160" y="2397761"/>
          <a:ext cx="1097278" cy="1097278"/>
        </a:xfrm>
        <a:prstGeom prst="pie">
          <a:avLst>
            <a:gd name="adj1" fmla="val 5400000"/>
            <a:gd name="adj2" fmla="val 1620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5A5C7A73-5B4C-254F-B4E2-A98CCA91FFFA}">
      <dsp:nvSpPr>
        <dsp:cNvPr id="0" name=""/>
        <dsp:cNvSpPr/>
      </dsp:nvSpPr>
      <dsp:spPr>
        <a:xfrm>
          <a:off x="1828800" y="2397761"/>
          <a:ext cx="4267200" cy="1097278"/>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kern="1200" dirty="0" smtClean="0"/>
            <a:t>OUTCOME</a:t>
          </a:r>
          <a:endParaRPr lang="en-US" sz="2700" kern="1200" dirty="0"/>
        </a:p>
      </dsp:txBody>
      <dsp:txXfrm>
        <a:off x="1828800" y="2397761"/>
        <a:ext cx="2133600" cy="1097278"/>
      </dsp:txXfrm>
    </dsp:sp>
    <dsp:sp modelId="{57946012-93CE-8D45-9AF6-B1DF68180156}">
      <dsp:nvSpPr>
        <dsp:cNvPr id="0" name=""/>
        <dsp:cNvSpPr/>
      </dsp:nvSpPr>
      <dsp:spPr>
        <a:xfrm>
          <a:off x="3962400" y="203199"/>
          <a:ext cx="2133600" cy="1097282"/>
        </a:xfrm>
        <a:prstGeom prst="rect">
          <a:avLst/>
        </a:prstGeom>
        <a:noFill/>
        <a:ln w="9525" cap="flat" cmpd="sng" algn="ctr">
          <a:noFill/>
          <a:prstDash val="solid"/>
        </a:ln>
        <a:effectLst/>
        <a:sp3d/>
      </dsp:spPr>
      <dsp:style>
        <a:lnRef idx="1">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228600" lvl="1" indent="-228600" algn="l" defTabSz="1111250">
            <a:lnSpc>
              <a:spcPct val="90000"/>
            </a:lnSpc>
            <a:spcBef>
              <a:spcPct val="0"/>
            </a:spcBef>
            <a:spcAft>
              <a:spcPct val="15000"/>
            </a:spcAft>
            <a:buChar char="••"/>
          </a:pPr>
          <a:r>
            <a:rPr lang="en-US" sz="2500" kern="1200" dirty="0" smtClean="0"/>
            <a:t>Wellbeing</a:t>
          </a:r>
          <a:endParaRPr lang="en-US" sz="2500" kern="1200" dirty="0"/>
        </a:p>
      </dsp:txBody>
      <dsp:txXfrm>
        <a:off x="3962400" y="203199"/>
        <a:ext cx="2133600" cy="1097282"/>
      </dsp:txXfrm>
    </dsp:sp>
    <dsp:sp modelId="{16862671-9B6A-E846-A690-EA0299E3B5BD}">
      <dsp:nvSpPr>
        <dsp:cNvPr id="0" name=""/>
        <dsp:cNvSpPr/>
      </dsp:nvSpPr>
      <dsp:spPr>
        <a:xfrm>
          <a:off x="3962400" y="1300482"/>
          <a:ext cx="2133600" cy="1097278"/>
        </a:xfrm>
        <a:prstGeom prst="rect">
          <a:avLst/>
        </a:prstGeom>
        <a:noFill/>
        <a:ln w="9525" cap="flat" cmpd="sng" algn="ctr">
          <a:noFill/>
          <a:prstDash val="solid"/>
        </a:ln>
        <a:effectLst/>
        <a:sp3d/>
      </dsp:spPr>
      <dsp:style>
        <a:lnRef idx="1">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228600" lvl="1" indent="-228600" algn="l" defTabSz="1111250">
            <a:lnSpc>
              <a:spcPct val="90000"/>
            </a:lnSpc>
            <a:spcBef>
              <a:spcPct val="0"/>
            </a:spcBef>
            <a:spcAft>
              <a:spcPct val="15000"/>
            </a:spcAft>
            <a:buChar char="••"/>
          </a:pPr>
          <a:endParaRPr lang="en-US" sz="2500" kern="1200" dirty="0"/>
        </a:p>
      </dsp:txBody>
      <dsp:txXfrm>
        <a:off x="3962400" y="1300482"/>
        <a:ext cx="2133600" cy="1097278"/>
      </dsp:txXfrm>
    </dsp:sp>
    <dsp:sp modelId="{25954CC4-4B23-E249-80AE-EFEE9D526C2E}">
      <dsp:nvSpPr>
        <dsp:cNvPr id="0" name=""/>
        <dsp:cNvSpPr/>
      </dsp:nvSpPr>
      <dsp:spPr>
        <a:xfrm>
          <a:off x="3962400" y="2397761"/>
          <a:ext cx="2133600" cy="1097278"/>
        </a:xfrm>
        <a:prstGeom prst="rect">
          <a:avLst/>
        </a:prstGeom>
        <a:noFill/>
        <a:ln w="9525" cap="flat" cmpd="sng" algn="ctr">
          <a:noFill/>
          <a:prstDash val="solid"/>
        </a:ln>
        <a:effectLst/>
        <a:sp3d/>
      </dsp:spPr>
      <dsp:style>
        <a:lnRef idx="1">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228600" lvl="1" indent="-228600" algn="l" defTabSz="1111250">
            <a:lnSpc>
              <a:spcPct val="90000"/>
            </a:lnSpc>
            <a:spcBef>
              <a:spcPct val="0"/>
            </a:spcBef>
            <a:spcAft>
              <a:spcPct val="15000"/>
            </a:spcAft>
            <a:buChar char="••"/>
          </a:pPr>
          <a:r>
            <a:rPr lang="en-US" sz="2500" kern="1200" dirty="0" smtClean="0"/>
            <a:t>Involvement</a:t>
          </a:r>
          <a:endParaRPr lang="en-US" sz="2500" kern="1200" dirty="0"/>
        </a:p>
      </dsp:txBody>
      <dsp:txXfrm>
        <a:off x="3962400" y="2397761"/>
        <a:ext cx="2133600" cy="1097278"/>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ea typeface="Arial" charset="0"/>
                <a:cs typeface="Arial" charset="0"/>
              </a:defRPr>
            </a:lvl1pPr>
          </a:lstStyle>
          <a:p>
            <a:pPr>
              <a:defRPr/>
            </a:pPr>
            <a:endParaRPr lang="en-US"/>
          </a:p>
        </p:txBody>
      </p:sp>
      <p:sp>
        <p:nvSpPr>
          <p:cNvPr id="921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ea typeface="Arial" charset="0"/>
                <a:cs typeface="Arial" charset="0"/>
              </a:defRPr>
            </a:lvl1pPr>
          </a:lstStyle>
          <a:p>
            <a:pPr>
              <a:defRPr/>
            </a:pPr>
            <a:endParaRPr lang="en-US"/>
          </a:p>
        </p:txBody>
      </p:sp>
      <p:sp>
        <p:nvSpPr>
          <p:cNvPr id="3686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922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922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ea typeface="Arial" charset="0"/>
                <a:cs typeface="Arial" charset="0"/>
              </a:defRPr>
            </a:lvl1pPr>
          </a:lstStyle>
          <a:p>
            <a:pPr>
              <a:defRPr/>
            </a:pPr>
            <a:endParaRPr lang="en-US"/>
          </a:p>
        </p:txBody>
      </p:sp>
      <p:sp>
        <p:nvSpPr>
          <p:cNvPr id="922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1C40CA55-E705-BA42-8FD7-3F50220A3A4E}" type="slidenum">
              <a:rPr lang="en-US"/>
              <a:pPr/>
              <a:t>‹#›</a:t>
            </a:fld>
            <a:endParaRPr lang="en-US"/>
          </a:p>
        </p:txBody>
      </p:sp>
    </p:spTree>
    <p:extLst>
      <p:ext uri="{BB962C8B-B14F-4D97-AF65-F5344CB8AC3E}">
        <p14:creationId xmlns:p14="http://schemas.microsoft.com/office/powerpoint/2010/main" val="331809250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Arial" charset="0"/>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Arial" charset="0"/>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Arial" charset="0"/>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Arial" charset="0"/>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Arial" charset="0"/>
        <a:cs typeface="Arial" charset="0"/>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C40CA55-E705-BA42-8FD7-3F50220A3A4E}" type="slidenum">
              <a:rPr lang="en-US" smtClean="0"/>
              <a:pPr/>
              <a:t>1</a:t>
            </a:fld>
            <a:endParaRPr lang="en-US"/>
          </a:p>
        </p:txBody>
      </p:sp>
    </p:spTree>
    <p:extLst>
      <p:ext uri="{BB962C8B-B14F-4D97-AF65-F5344CB8AC3E}">
        <p14:creationId xmlns:p14="http://schemas.microsoft.com/office/powerpoint/2010/main" val="3670843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ln/>
        </p:spPr>
      </p:sp>
      <p:sp>
        <p:nvSpPr>
          <p:cNvPr id="37891" name="Notes Placeholder 2"/>
          <p:cNvSpPr>
            <a:spLocks noGrp="1"/>
          </p:cNvSpPr>
          <p:nvPr>
            <p:ph type="body" idx="1"/>
          </p:nvPr>
        </p:nvSpPr>
        <p:spPr>
          <a:noFill/>
          <a:ln/>
        </p:spPr>
        <p:txBody>
          <a:bodyPr/>
          <a:lstStyle/>
          <a:p>
            <a:r>
              <a:rPr lang="en-US">
                <a:latin typeface="Arial" pitchFamily="-110" charset="0"/>
                <a:ea typeface="Arial" pitchFamily="-110" charset="0"/>
                <a:cs typeface="Arial" pitchFamily="-110" charset="0"/>
              </a:rPr>
              <a:t>Yn perthyn I’w gilydd. </a:t>
            </a:r>
          </a:p>
          <a:p>
            <a:endParaRPr lang="en-US">
              <a:latin typeface="Arial" pitchFamily="-110" charset="0"/>
              <a:ea typeface="Arial" pitchFamily="-110" charset="0"/>
              <a:cs typeface="Arial" pitchFamily="-110" charset="0"/>
            </a:endParaRPr>
          </a:p>
          <a:p>
            <a:endParaRPr lang="en-US">
              <a:latin typeface="Arial" pitchFamily="-110" charset="0"/>
              <a:ea typeface="Arial" pitchFamily="-110" charset="0"/>
              <a:cs typeface="Arial" pitchFamily="-110" charset="0"/>
            </a:endParaRPr>
          </a:p>
        </p:txBody>
      </p:sp>
      <p:sp>
        <p:nvSpPr>
          <p:cNvPr id="37892" name="Slide Number Placeholder 3"/>
          <p:cNvSpPr>
            <a:spLocks noGrp="1"/>
          </p:cNvSpPr>
          <p:nvPr>
            <p:ph type="sldNum" sz="quarter" idx="5"/>
          </p:nvPr>
        </p:nvSpPr>
        <p:spPr>
          <a:noFill/>
        </p:spPr>
        <p:txBody>
          <a:bodyPr/>
          <a:lstStyle/>
          <a:p>
            <a:fld id="{89AFD710-CCF0-7544-9F9C-E005135324AB}" type="slidenum">
              <a:rPr lang="en-GB"/>
              <a:pPr/>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p:spPr>
        <p:txBody>
          <a:bodyPr/>
          <a:lstStyle/>
          <a:p>
            <a:r>
              <a:rPr lang="en-GB">
                <a:latin typeface="Arial" pitchFamily="-110" charset="0"/>
                <a:ea typeface="Arial" pitchFamily="-110" charset="0"/>
                <a:cs typeface="Arial" pitchFamily="-110" charset="0"/>
              </a:rPr>
              <a:t>Work in groups and collect thoughts on sticky notes, stick on white board to make mind map.</a:t>
            </a:r>
          </a:p>
          <a:p>
            <a:r>
              <a:rPr lang="en-GB">
                <a:latin typeface="Arial" pitchFamily="-110" charset="0"/>
                <a:ea typeface="Arial" pitchFamily="-110" charset="0"/>
                <a:cs typeface="Arial" pitchFamily="-110" charset="0"/>
              </a:rPr>
              <a:t>Share variety of pictures of learning environments with trainees. </a:t>
            </a:r>
          </a:p>
          <a:p>
            <a:r>
              <a:rPr lang="en-GB">
                <a:latin typeface="Arial" pitchFamily="-110" charset="0"/>
                <a:ea typeface="Arial" pitchFamily="-110" charset="0"/>
                <a:cs typeface="Arial" pitchFamily="-110" charset="0"/>
              </a:rPr>
              <a:t>Ask them to ….discuss what are the benefits and the disadvantages of the areas? </a:t>
            </a:r>
          </a:p>
          <a:p>
            <a:r>
              <a:rPr lang="en-GB">
                <a:latin typeface="Arial" pitchFamily="-110" charset="0"/>
                <a:ea typeface="Arial" pitchFamily="-110" charset="0"/>
                <a:cs typeface="Arial" pitchFamily="-110" charset="0"/>
              </a:rPr>
              <a:t>After this ask them to feed back briefly what their thoughts are – as going through the photos as shown on the slides</a:t>
            </a:r>
          </a:p>
        </p:txBody>
      </p:sp>
      <p:sp>
        <p:nvSpPr>
          <p:cNvPr id="38916" name="Slide Number Placeholder 3"/>
          <p:cNvSpPr>
            <a:spLocks noGrp="1"/>
          </p:cNvSpPr>
          <p:nvPr>
            <p:ph type="sldNum" sz="quarter" idx="5"/>
          </p:nvPr>
        </p:nvSpPr>
        <p:spPr>
          <a:noFill/>
        </p:spPr>
        <p:txBody>
          <a:bodyPr/>
          <a:lstStyle/>
          <a:p>
            <a:fld id="{D0B17BAB-C4DE-1A46-AC48-9D892DEAE8E1}" type="slidenum">
              <a:rPr lang="en-GB"/>
              <a:pPr/>
              <a:t>12</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ln/>
        </p:spPr>
      </p:sp>
      <p:sp>
        <p:nvSpPr>
          <p:cNvPr id="39939" name="Notes Placeholder 2"/>
          <p:cNvSpPr>
            <a:spLocks noGrp="1"/>
          </p:cNvSpPr>
          <p:nvPr>
            <p:ph type="body" idx="1"/>
          </p:nvPr>
        </p:nvSpPr>
        <p:spPr>
          <a:noFill/>
          <a:ln/>
        </p:spPr>
        <p:txBody>
          <a:bodyPr/>
          <a:lstStyle/>
          <a:p>
            <a:r>
              <a:rPr lang="en-US">
                <a:latin typeface="Arial" pitchFamily="-110" charset="0"/>
                <a:ea typeface="Arial" pitchFamily="-110" charset="0"/>
                <a:cs typeface="Arial" pitchFamily="-110" charset="0"/>
              </a:rPr>
              <a:t>Experience – explore / experiment / through direct experience – they are hands on with the learning. Physical activities.  </a:t>
            </a:r>
          </a:p>
          <a:p>
            <a:r>
              <a:rPr lang="en-US">
                <a:latin typeface="Arial" pitchFamily="-110" charset="0"/>
                <a:ea typeface="Arial" pitchFamily="-110" charset="0"/>
                <a:cs typeface="Arial" pitchFamily="-110" charset="0"/>
              </a:rPr>
              <a:t>Play – opportunity to integrate skills and knowledge learnt / dev creativity / dev personal social communication with others / dramatic play  – integrated approach physical / emotional / cognitive – Shore 1997</a:t>
            </a:r>
          </a:p>
          <a:p>
            <a:r>
              <a:rPr lang="en-US">
                <a:latin typeface="Arial" pitchFamily="-110" charset="0"/>
                <a:ea typeface="Arial" pitchFamily="-110" charset="0"/>
                <a:cs typeface="Arial" pitchFamily="-110" charset="0"/>
              </a:rPr>
              <a:t>Teaching – role model &amp; nurturer of education / learning Also – “Good teachers know that enthusiasm is contagious. What we sometimes forget is that lack of enthusiasm is also contagious” page 37 , Ian Gilbert –”Essential motivation in the classroom”. </a:t>
            </a:r>
          </a:p>
          <a:p>
            <a:r>
              <a:rPr lang="en-US">
                <a:latin typeface="Arial" pitchFamily="-110" charset="0"/>
                <a:ea typeface="Arial" pitchFamily="-110" charset="0"/>
                <a:cs typeface="Arial" pitchFamily="-110" charset="0"/>
              </a:rPr>
              <a:t>People – within classroom / school / community gardener, farmer, carpenter, bricklayer, painter doctor, dentist, etc</a:t>
            </a:r>
          </a:p>
          <a:p>
            <a:r>
              <a:rPr lang="en-US">
                <a:latin typeface="Arial" pitchFamily="-110" charset="0"/>
                <a:ea typeface="Arial" pitchFamily="-110" charset="0"/>
                <a:cs typeface="Arial" pitchFamily="-110" charset="0"/>
              </a:rPr>
              <a:t>Significant – feeling of inclusion and being appreciated / respected and important with regards to their learning journey / pathway and within the environment to have responsibilities – chores / caring for others. </a:t>
            </a:r>
          </a:p>
          <a:p>
            <a:pPr eaLnBrk="1" hangingPunct="1">
              <a:spcBef>
                <a:spcPct val="0"/>
              </a:spcBef>
            </a:pPr>
            <a:r>
              <a:rPr lang="en-US">
                <a:latin typeface="Arial" pitchFamily="-110" charset="0"/>
                <a:ea typeface="Arial" pitchFamily="-110" charset="0"/>
                <a:cs typeface="Arial" pitchFamily="-110" charset="0"/>
              </a:rPr>
              <a:t>ACTIVITY - Trainees to stand up and use their mobile phones to take a close up photo of anything that’s next to them (in the lecture room). Ask trainees to look at the photo and then ask them to kneel beside the object they took a photo of and to take another photo – now what do they see?? Compare both photos – how different do they look ? Need to be aware &amp; have an empathy for this element when planning  activities / furniture / displays / resources within the classroom  </a:t>
            </a:r>
          </a:p>
          <a:p>
            <a:endParaRPr lang="en-US">
              <a:latin typeface="Arial" pitchFamily="-110" charset="0"/>
              <a:ea typeface="Arial" pitchFamily="-110" charset="0"/>
              <a:cs typeface="Arial" pitchFamily="-110" charset="0"/>
            </a:endParaRPr>
          </a:p>
          <a:p>
            <a:r>
              <a:rPr lang="en-US">
                <a:latin typeface="Arial" pitchFamily="-110" charset="0"/>
                <a:ea typeface="Arial" pitchFamily="-110" charset="0"/>
                <a:cs typeface="Arial" pitchFamily="-110" charset="0"/>
              </a:rPr>
              <a:t>Places their own – know that they belong that they are close the the people and have familiar surroundings routine (sessions – furniture – groups) but that are also places that are enhanced and enriched with challenges &amp; equipment  </a:t>
            </a:r>
          </a:p>
          <a:p>
            <a:r>
              <a:rPr lang="en-US">
                <a:latin typeface="Arial" pitchFamily="-110" charset="0"/>
                <a:ea typeface="Arial" pitchFamily="-110" charset="0"/>
                <a:cs typeface="Arial" pitchFamily="-110" charset="0"/>
              </a:rPr>
              <a:t>This also includes an area to meditate – myfyrio – special place to be able to rest – their bodies and minds. </a:t>
            </a:r>
          </a:p>
          <a:p>
            <a:endParaRPr lang="en-US">
              <a:latin typeface="Arial" pitchFamily="-110" charset="0"/>
              <a:ea typeface="Arial" pitchFamily="-110" charset="0"/>
              <a:cs typeface="Arial" pitchFamily="-110" charset="0"/>
            </a:endParaRPr>
          </a:p>
        </p:txBody>
      </p:sp>
      <p:sp>
        <p:nvSpPr>
          <p:cNvPr id="39940" name="Slide Number Placeholder 3"/>
          <p:cNvSpPr>
            <a:spLocks noGrp="1"/>
          </p:cNvSpPr>
          <p:nvPr>
            <p:ph type="sldNum" sz="quarter" idx="5"/>
          </p:nvPr>
        </p:nvSpPr>
        <p:spPr>
          <a:noFill/>
        </p:spPr>
        <p:txBody>
          <a:bodyPr/>
          <a:lstStyle/>
          <a:p>
            <a:fld id="{3AFD06BE-9CBD-B642-856F-DA4FF064BE2F}" type="slidenum">
              <a:rPr lang="en-US"/>
              <a:pPr/>
              <a:t>24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1BC9815-9632-4698-9900-22438DD4A2F5}" type="slidenum">
              <a:rPr lang="en-US" smtClean="0"/>
              <a:pPr/>
              <a:t>27</a:t>
            </a:fld>
            <a:endParaRPr lang="en-US"/>
          </a:p>
        </p:txBody>
      </p:sp>
    </p:spTree>
    <p:extLst>
      <p:ext uri="{BB962C8B-B14F-4D97-AF65-F5344CB8AC3E}">
        <p14:creationId xmlns:p14="http://schemas.microsoft.com/office/powerpoint/2010/main" val="35963999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1BC9815-9632-4698-9900-22438DD4A2F5}" type="slidenum">
              <a:rPr lang="en-US" smtClean="0"/>
              <a:pPr/>
              <a:t>28</a:t>
            </a:fld>
            <a:endParaRPr lang="en-US"/>
          </a:p>
        </p:txBody>
      </p:sp>
    </p:spTree>
    <p:extLst>
      <p:ext uri="{BB962C8B-B14F-4D97-AF65-F5344CB8AC3E}">
        <p14:creationId xmlns:p14="http://schemas.microsoft.com/office/powerpoint/2010/main" val="14366526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Go through each point and ask trainees to think of a situation that can be shared with the group.</a:t>
            </a:r>
          </a:p>
          <a:p>
            <a:r>
              <a:rPr lang="en-US" dirty="0" smtClean="0"/>
              <a:t>Ask for group suggestions of ways</a:t>
            </a:r>
            <a:r>
              <a:rPr lang="en-US" baseline="0" dirty="0" smtClean="0"/>
              <a:t> that we can help such children.</a:t>
            </a:r>
            <a:endParaRPr lang="en-US" dirty="0"/>
          </a:p>
        </p:txBody>
      </p:sp>
      <p:sp>
        <p:nvSpPr>
          <p:cNvPr id="4" name="Slide Number Placeholder 3"/>
          <p:cNvSpPr>
            <a:spLocks noGrp="1"/>
          </p:cNvSpPr>
          <p:nvPr>
            <p:ph type="sldNum" sz="quarter" idx="10"/>
          </p:nvPr>
        </p:nvSpPr>
        <p:spPr/>
        <p:txBody>
          <a:bodyPr/>
          <a:lstStyle/>
          <a:p>
            <a:fld id="{11BC9815-9632-4698-9900-22438DD4A2F5}" type="slidenum">
              <a:rPr lang="en-US" smtClean="0"/>
              <a:pPr/>
              <a:t>35</a:t>
            </a:fld>
            <a:endParaRPr lang="en-US"/>
          </a:p>
        </p:txBody>
      </p:sp>
    </p:spTree>
    <p:extLst>
      <p:ext uri="{BB962C8B-B14F-4D97-AF65-F5344CB8AC3E}">
        <p14:creationId xmlns:p14="http://schemas.microsoft.com/office/powerpoint/2010/main" val="38179109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Talk about examples</a:t>
            </a:r>
            <a:r>
              <a:rPr lang="en-US" baseline="0" dirty="0" smtClean="0"/>
              <a:t> of different children – experiences.</a:t>
            </a:r>
            <a:endParaRPr lang="en-US" dirty="0"/>
          </a:p>
        </p:txBody>
      </p:sp>
      <p:sp>
        <p:nvSpPr>
          <p:cNvPr id="4" name="Slide Number Placeholder 3"/>
          <p:cNvSpPr>
            <a:spLocks noGrp="1"/>
          </p:cNvSpPr>
          <p:nvPr>
            <p:ph type="sldNum" sz="quarter" idx="10"/>
          </p:nvPr>
        </p:nvSpPr>
        <p:spPr/>
        <p:txBody>
          <a:bodyPr/>
          <a:lstStyle/>
          <a:p>
            <a:fld id="{09661347-2158-1E45-B192-D401EB262B2A}" type="slidenum">
              <a:rPr lang="en-US" smtClean="0"/>
              <a:pPr/>
              <a:t>36</a:t>
            </a:fld>
            <a:endParaRPr lang="en-US"/>
          </a:p>
        </p:txBody>
      </p:sp>
    </p:spTree>
    <p:extLst>
      <p:ext uri="{BB962C8B-B14F-4D97-AF65-F5344CB8AC3E}">
        <p14:creationId xmlns:p14="http://schemas.microsoft.com/office/powerpoint/2010/main" val="18305462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1BC9815-9632-4698-9900-22438DD4A2F5}" type="slidenum">
              <a:rPr lang="en-US" smtClean="0"/>
              <a:pPr/>
              <a:t>37</a:t>
            </a:fld>
            <a:endParaRPr lang="en-US"/>
          </a:p>
        </p:txBody>
      </p:sp>
    </p:spTree>
    <p:extLst>
      <p:ext uri="{BB962C8B-B14F-4D97-AF65-F5344CB8AC3E}">
        <p14:creationId xmlns:p14="http://schemas.microsoft.com/office/powerpoint/2010/main" val="6602662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Unless we know what we are</a:t>
            </a:r>
            <a:r>
              <a:rPr lang="en-US" baseline="0" dirty="0" smtClean="0"/>
              <a:t> looking for it is easy to miss important information.</a:t>
            </a:r>
            <a:endParaRPr lang="en-US" dirty="0"/>
          </a:p>
        </p:txBody>
      </p:sp>
      <p:sp>
        <p:nvSpPr>
          <p:cNvPr id="4" name="Slide Number Placeholder 3"/>
          <p:cNvSpPr>
            <a:spLocks noGrp="1"/>
          </p:cNvSpPr>
          <p:nvPr>
            <p:ph type="sldNum" sz="quarter" idx="10"/>
          </p:nvPr>
        </p:nvSpPr>
        <p:spPr/>
        <p:txBody>
          <a:bodyPr/>
          <a:lstStyle/>
          <a:p>
            <a:fld id="{11BC9815-9632-4698-9900-22438DD4A2F5}" type="slidenum">
              <a:rPr lang="en-US" smtClean="0"/>
              <a:pPr/>
              <a:t>39</a:t>
            </a:fld>
            <a:endParaRPr lang="en-US"/>
          </a:p>
        </p:txBody>
      </p:sp>
    </p:spTree>
    <p:extLst>
      <p:ext uri="{BB962C8B-B14F-4D97-AF65-F5344CB8AC3E}">
        <p14:creationId xmlns:p14="http://schemas.microsoft.com/office/powerpoint/2010/main" val="41490554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1BC9815-9632-4698-9900-22438DD4A2F5}" type="slidenum">
              <a:rPr lang="en-US" smtClean="0"/>
              <a:pPr/>
              <a:t>49</a:t>
            </a:fld>
            <a:endParaRPr lang="en-US"/>
          </a:p>
        </p:txBody>
      </p:sp>
    </p:spTree>
    <p:extLst>
      <p:ext uri="{BB962C8B-B14F-4D97-AF65-F5344CB8AC3E}">
        <p14:creationId xmlns:p14="http://schemas.microsoft.com/office/powerpoint/2010/main" val="3138374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GB"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fld id="{B185C9B0-A5D8-B345-99A2-A9130F1815DB}" type="slidenum">
              <a:rPr lang="en-GB"/>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fld id="{43BB09E1-F735-3047-B174-BBE10DCAFFAF}" type="slidenum">
              <a:rPr lang="en-GB"/>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GB"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fld id="{7610A446-D197-3845-8750-F8C105C3C28D}" type="slidenum">
              <a:rPr lang="en-GB"/>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fld id="{0E9E7383-2C72-344D-A6D4-E6CB4F7230FE}" type="slidenum">
              <a:rPr lang="en-GB"/>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5"/>
          <p:cNvSpPr>
            <a:spLocks noGrp="1" noChangeArrowheads="1"/>
          </p:cNvSpPr>
          <p:nvPr>
            <p:ph type="ftr" sz="quarter" idx="11"/>
          </p:nvPr>
        </p:nvSpPr>
        <p:spPr>
          <a:ln/>
        </p:spPr>
        <p:txBody>
          <a:bodyPr/>
          <a:lstStyle>
            <a:lvl1pPr>
              <a:defRPr/>
            </a:lvl1pPr>
          </a:lstStyle>
          <a:p>
            <a:pPr>
              <a:defRPr/>
            </a:pPr>
            <a:endParaRPr lang="en-GB"/>
          </a:p>
        </p:txBody>
      </p:sp>
      <p:sp>
        <p:nvSpPr>
          <p:cNvPr id="9" name="Rectangle 6"/>
          <p:cNvSpPr>
            <a:spLocks noGrp="1" noChangeArrowheads="1"/>
          </p:cNvSpPr>
          <p:nvPr>
            <p:ph type="sldNum" sz="quarter" idx="12"/>
          </p:nvPr>
        </p:nvSpPr>
        <p:spPr>
          <a:ln/>
        </p:spPr>
        <p:txBody>
          <a:bodyPr/>
          <a:lstStyle>
            <a:lvl1pPr>
              <a:defRPr/>
            </a:lvl1pPr>
          </a:lstStyle>
          <a:p>
            <a:fld id="{C72C186C-3CEE-A642-99FA-CCC550567DBE}" type="slidenum">
              <a:rPr lang="en-GB"/>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fld id="{DBC9822F-BCA3-CA4B-9935-3196D5AC70FF}" type="slidenum">
              <a:rPr lang="en-GB"/>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5"/>
          <p:cNvSpPr>
            <a:spLocks noGrp="1" noChangeArrowheads="1"/>
          </p:cNvSpPr>
          <p:nvPr>
            <p:ph type="ftr" sz="quarter" idx="11"/>
          </p:nvPr>
        </p:nvSpPr>
        <p:spPr>
          <a:ln/>
        </p:spPr>
        <p:txBody>
          <a:bodyPr/>
          <a:lstStyle>
            <a:lvl1pPr>
              <a:defRPr/>
            </a:lvl1pPr>
          </a:lstStyle>
          <a:p>
            <a:pPr>
              <a:defRPr/>
            </a:pPr>
            <a:endParaRPr lang="en-GB"/>
          </a:p>
        </p:txBody>
      </p:sp>
      <p:sp>
        <p:nvSpPr>
          <p:cNvPr id="4" name="Rectangle 6"/>
          <p:cNvSpPr>
            <a:spLocks noGrp="1" noChangeArrowheads="1"/>
          </p:cNvSpPr>
          <p:nvPr>
            <p:ph type="sldNum" sz="quarter" idx="12"/>
          </p:nvPr>
        </p:nvSpPr>
        <p:spPr>
          <a:ln/>
        </p:spPr>
        <p:txBody>
          <a:bodyPr/>
          <a:lstStyle>
            <a:lvl1pPr>
              <a:defRPr/>
            </a:lvl1pPr>
          </a:lstStyle>
          <a:p>
            <a:fld id="{6F921067-3D35-0242-B70C-8D0FFBD824A9}" type="slidenum">
              <a:rPr lang="en-GB"/>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fld id="{0C326347-E665-794C-8961-1BEBE5146630}" type="slidenum">
              <a:rPr lang="en-GB"/>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fld id="{26AA30BD-0EAA-CF49-BBC0-5B1F63379787}" type="slidenum">
              <a:rPr lang="en-GB"/>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fld id="{21B53A7D-37BE-354D-B474-7F92FB55160F}" type="slidenum">
              <a:rPr lang="en-GB"/>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fld id="{84C65030-C4E2-7B40-96D8-5C124B54AE0C}" type="slidenum">
              <a:rPr lang="en-GB"/>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GB"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en-GB"/>
          </a:p>
        </p:txBody>
      </p:sp>
      <p:sp>
        <p:nvSpPr>
          <p:cNvPr id="7" name="Rectangle 5"/>
          <p:cNvSpPr>
            <a:spLocks noGrp="1" noChangeArrowheads="1"/>
          </p:cNvSpPr>
          <p:nvPr>
            <p:ph type="ftr" sz="quarter" idx="11"/>
          </p:nvPr>
        </p:nvSpPr>
        <p:spPr>
          <a:ln/>
        </p:spPr>
        <p:txBody>
          <a:bodyPr/>
          <a:lstStyle>
            <a:lvl1pPr>
              <a:defRPr/>
            </a:lvl1pPr>
          </a:lstStyle>
          <a:p>
            <a:pPr>
              <a:defRPr/>
            </a:pPr>
            <a:endParaRPr lang="en-GB"/>
          </a:p>
        </p:txBody>
      </p:sp>
      <p:sp>
        <p:nvSpPr>
          <p:cNvPr id="8" name="Rectangle 6"/>
          <p:cNvSpPr>
            <a:spLocks noGrp="1" noChangeArrowheads="1"/>
          </p:cNvSpPr>
          <p:nvPr>
            <p:ph type="sldNum" sz="quarter" idx="12"/>
          </p:nvPr>
        </p:nvSpPr>
        <p:spPr>
          <a:ln/>
        </p:spPr>
        <p:txBody>
          <a:bodyPr/>
          <a:lstStyle>
            <a:lvl1pPr>
              <a:defRPr/>
            </a:lvl1pPr>
          </a:lstStyle>
          <a:p>
            <a:fld id="{95BED4D7-CB75-874C-8B0A-4E72D0470B2B}" type="slidenum">
              <a:rPr lang="en-GB"/>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3F3CE"/>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ea typeface="+mn-ea"/>
                <a:cs typeface="+mn-cs"/>
              </a:defRPr>
            </a:lvl1pPr>
          </a:lstStyle>
          <a:p>
            <a:pPr>
              <a:defRPr/>
            </a:pPr>
            <a:endParaRPr lang="en-GB"/>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ea typeface="+mn-ea"/>
                <a:cs typeface="+mn-cs"/>
              </a:defRPr>
            </a:lvl1pPr>
          </a:lstStyle>
          <a:p>
            <a:pPr>
              <a:defRPr/>
            </a:pPr>
            <a:endParaRPr lang="en-GB"/>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8FE670C-19F7-4344-B9CA-1DDD4777DC7B}"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Lst>
  <p:txStyles>
    <p:titleStyle>
      <a:lvl1pPr algn="ctr" rtl="0" eaLnBrk="0" fontAlgn="base" hangingPunct="0">
        <a:spcBef>
          <a:spcPct val="0"/>
        </a:spcBef>
        <a:spcAft>
          <a:spcPct val="0"/>
        </a:spcAft>
        <a:defRPr sz="4400">
          <a:solidFill>
            <a:schemeClr val="tx2"/>
          </a:solidFill>
          <a:latin typeface="+mj-lt"/>
          <a:ea typeface="ＭＳ Ｐゴシック" charset="-128"/>
          <a:cs typeface="ＭＳ Ｐゴシック" charset="-128"/>
        </a:defRPr>
      </a:lvl1pPr>
      <a:lvl2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2pPr>
      <a:lvl3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3pPr>
      <a:lvl4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4pPr>
      <a:lvl5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5pPr>
      <a:lvl6pPr marL="457200" algn="ctr" rtl="0" eaLnBrk="0" fontAlgn="base" hangingPunct="0">
        <a:spcBef>
          <a:spcPct val="0"/>
        </a:spcBef>
        <a:spcAft>
          <a:spcPct val="0"/>
        </a:spcAft>
        <a:defRPr sz="4400">
          <a:solidFill>
            <a:schemeClr val="tx2"/>
          </a:solidFill>
          <a:latin typeface="Arial" charset="0"/>
        </a:defRPr>
      </a:lvl6pPr>
      <a:lvl7pPr marL="914400" algn="ctr" rtl="0" eaLnBrk="0" fontAlgn="base" hangingPunct="0">
        <a:spcBef>
          <a:spcPct val="0"/>
        </a:spcBef>
        <a:spcAft>
          <a:spcPct val="0"/>
        </a:spcAft>
        <a:defRPr sz="4400">
          <a:solidFill>
            <a:schemeClr val="tx2"/>
          </a:solidFill>
          <a:latin typeface="Arial" charset="0"/>
        </a:defRPr>
      </a:lvl7pPr>
      <a:lvl8pPr marL="1371600" algn="ctr" rtl="0" eaLnBrk="0" fontAlgn="base" hangingPunct="0">
        <a:spcBef>
          <a:spcPct val="0"/>
        </a:spcBef>
        <a:spcAft>
          <a:spcPct val="0"/>
        </a:spcAft>
        <a:defRPr sz="4400">
          <a:solidFill>
            <a:schemeClr val="tx2"/>
          </a:solidFill>
          <a:latin typeface="Arial" charset="0"/>
        </a:defRPr>
      </a:lvl8pPr>
      <a:lvl9pPr marL="1828800" algn="ctr" rtl="0" eaLnBrk="0" fontAlgn="base" hangingPunct="0">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128"/>
          <a:cs typeface="ＭＳ Ｐゴシック" charset="-128"/>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128"/>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128"/>
        </a:defRPr>
      </a:lvl5pPr>
      <a:lvl6pPr marL="2514600" indent="-228600" algn="l" rtl="0" eaLnBrk="0" fontAlgn="base" hangingPunct="0">
        <a:spcBef>
          <a:spcPct val="20000"/>
        </a:spcBef>
        <a:spcAft>
          <a:spcPct val="0"/>
        </a:spcAft>
        <a:buChar char="»"/>
        <a:defRPr sz="2000">
          <a:solidFill>
            <a:schemeClr val="tx1"/>
          </a:solidFill>
          <a:latin typeface="+mn-lt"/>
          <a:ea typeface="ＭＳ Ｐゴシック" charset="-128"/>
        </a:defRPr>
      </a:lvl6pPr>
      <a:lvl7pPr marL="2971800" indent="-228600" algn="l" rtl="0" eaLnBrk="0" fontAlgn="base" hangingPunct="0">
        <a:spcBef>
          <a:spcPct val="20000"/>
        </a:spcBef>
        <a:spcAft>
          <a:spcPct val="0"/>
        </a:spcAft>
        <a:buChar char="»"/>
        <a:defRPr sz="2000">
          <a:solidFill>
            <a:schemeClr val="tx1"/>
          </a:solidFill>
          <a:latin typeface="+mn-lt"/>
          <a:ea typeface="ＭＳ Ｐゴシック" charset="-128"/>
        </a:defRPr>
      </a:lvl7pPr>
      <a:lvl8pPr marL="3429000" indent="-228600" algn="l" rtl="0" eaLnBrk="0" fontAlgn="base" hangingPunct="0">
        <a:spcBef>
          <a:spcPct val="20000"/>
        </a:spcBef>
        <a:spcAft>
          <a:spcPct val="0"/>
        </a:spcAft>
        <a:buChar char="»"/>
        <a:defRPr sz="2000">
          <a:solidFill>
            <a:schemeClr val="tx1"/>
          </a:solidFill>
          <a:latin typeface="+mn-lt"/>
          <a:ea typeface="ＭＳ Ｐゴシック" charset="-128"/>
        </a:defRPr>
      </a:lvl8pPr>
      <a:lvl9pPr marL="3886200" indent="-228600" algn="l" rtl="0" eaLnBrk="0" fontAlgn="base" hangingPunct="0">
        <a:spcBef>
          <a:spcPct val="20000"/>
        </a:spcBef>
        <a:spcAft>
          <a:spcPct val="0"/>
        </a:spcAft>
        <a:buChar char="»"/>
        <a:defRPr sz="2000">
          <a:solidFill>
            <a:schemeClr val="tx1"/>
          </a:solidFill>
          <a:latin typeface="+mn-lt"/>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2.jpeg"/><Relationship Id="rId5"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5.png"/><Relationship Id="rId3"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4" Type="http://schemas.openxmlformats.org/officeDocument/2006/relationships/image" Target="../media/image9.jpeg"/><Relationship Id="rId1" Type="http://schemas.openxmlformats.org/officeDocument/2006/relationships/slideLayout" Target="../slideLayouts/slideLayout4.xml"/><Relationship Id="rId2" Type="http://schemas.openxmlformats.org/officeDocument/2006/relationships/image" Target="../media/image7.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0.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3.png"/><Relationship Id="rId3" Type="http://schemas.openxmlformats.org/officeDocument/2006/relationships/image" Target="../media/image1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png"/><Relationship Id="rId3" Type="http://schemas.openxmlformats.org/officeDocument/2006/relationships/image" Target="../media/image19.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0.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4.png"/><Relationship Id="rId3" Type="http://schemas.openxmlformats.org/officeDocument/2006/relationships/image" Target="../media/image2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xml"/><Relationship Id="rId3" Type="http://schemas.openxmlformats.org/officeDocument/2006/relationships/image" Target="../media/image2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7.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8.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9.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0.jpeg"/><Relationship Id="rId3" Type="http://schemas.openxmlformats.org/officeDocument/2006/relationships/image" Target="../media/image31.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2.jpeg"/><Relationship Id="rId3" Type="http://schemas.openxmlformats.org/officeDocument/2006/relationships/image" Target="../media/image33.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34.jpe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hyperlink" Target="https://www.youtube.com/watch?v=Ahg6qcgoay4"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35.jpeg"/><Relationship Id="rId4" Type="http://schemas.openxmlformats.org/officeDocument/2006/relationships/hyperlink" Target="https://www.google.com/url?sa=i&amp;rct=j&amp;q=&amp;esrc=s&amp;source=images&amp;cd=&amp;cad=rja&amp;uact=8&amp;ved=0ahUKEwi0z5L_lY_PAhWDaxQKHVIdCswQjRwIBw&amp;url=https://twitter.com/palmyteacher/status/652210882718494720&amp;bvm=bv.132653024,d.ZGg&amp;psig=AFQjCNHGkvNd0n8L4Eq5Ec2LPcLmLRQaXQ&amp;ust=1473953177737962" TargetMode="External"/><Relationship Id="rId5" Type="http://schemas.openxmlformats.org/officeDocument/2006/relationships/image" Target="../media/image36.png"/><Relationship Id="rId1" Type="http://schemas.openxmlformats.org/officeDocument/2006/relationships/slideLayout" Target="../slideLayouts/slideLayout6.xml"/><Relationship Id="rId2" Type="http://schemas.openxmlformats.org/officeDocument/2006/relationships/hyperlink" Target="https://www.google.com/url?sa=i&amp;rct=j&amp;q=&amp;esrc=s&amp;source=images&amp;cd=&amp;cad=rja&amp;uact=8&amp;ved=0ahUKEwiklM3tlY_PAhXK2RoKHYShDE4QjRwIBw&amp;url=https://blogs.glowscotland.org.uk/mc/hawthorndenp4/2015/10/31/the-learning-pit-in-primary-4/&amp;bvm=bv.132653024,d.ZGg&amp;psig=AFQjCNHGkvNd0n8L4Eq5Ec2LPcLmLRQaXQ&amp;ust=1473953177737962" TargetMode="Externa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7.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8.png"/><Relationship Id="rId3" Type="http://schemas.openxmlformats.org/officeDocument/2006/relationships/image" Target="../media/image39.png"/></Relationships>
</file>

<file path=ppt/slides/_rels/slide44.xml.rels><?xml version="1.0" encoding="UTF-8" standalone="yes"?>
<Relationships xmlns="http://schemas.openxmlformats.org/package/2006/relationships"><Relationship Id="rId3" Type="http://schemas.openxmlformats.org/officeDocument/2006/relationships/image" Target="../media/image40.png"/><Relationship Id="rId4" Type="http://schemas.openxmlformats.org/officeDocument/2006/relationships/image" Target="../media/image41.png"/><Relationship Id="rId1" Type="http://schemas.openxmlformats.org/officeDocument/2006/relationships/slideLayout" Target="../slideLayouts/slideLayout2.xml"/><Relationship Id="rId2" Type="http://schemas.openxmlformats.org/officeDocument/2006/relationships/hyperlink" Target="https://www.youtube.com/watch?v=TTXrV0_3UjY" TargetMode="Externa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42.png"/><Relationship Id="rId3" Type="http://schemas.openxmlformats.org/officeDocument/2006/relationships/image" Target="../media/image43.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44.png"/><Relationship Id="rId3" Type="http://schemas.openxmlformats.org/officeDocument/2006/relationships/image" Target="../media/image45.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6.png"/></Relationships>
</file>

<file path=ppt/slides/_rels/slide48.xml.rels><?xml version="1.0" encoding="UTF-8" standalone="yes"?>
<Relationships xmlns="http://schemas.openxmlformats.org/package/2006/relationships"><Relationship Id="rId3" Type="http://schemas.openxmlformats.org/officeDocument/2006/relationships/image" Target="../media/image47.png"/><Relationship Id="rId4" Type="http://schemas.openxmlformats.org/officeDocument/2006/relationships/image" Target="../media/image48.png"/><Relationship Id="rId1" Type="http://schemas.openxmlformats.org/officeDocument/2006/relationships/slideLayout" Target="../slideLayouts/slideLayout6.xml"/><Relationship Id="rId2" Type="http://schemas.openxmlformats.org/officeDocument/2006/relationships/hyperlink" Target="https://www.youtube.com/watch?v=0V13CPSNxeA" TargetMode="External"/></Relationships>
</file>

<file path=ppt/slides/_rels/slide49.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1" Type="http://schemas.openxmlformats.org/officeDocument/2006/relationships/slideLayout" Target="../slideLayouts/slideLayout6.xml"/><Relationship Id="rId2" Type="http://schemas.openxmlformats.org/officeDocument/2006/relationships/notesSlide" Target="../notesSlides/notesSlide1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2"/>
          <p:cNvSpPr>
            <a:spLocks noGrp="1"/>
          </p:cNvSpPr>
          <p:nvPr>
            <p:ph type="ctrTitle"/>
          </p:nvPr>
        </p:nvSpPr>
        <p:spPr>
          <a:xfrm>
            <a:off x="1371600" y="1524000"/>
            <a:ext cx="7772400" cy="1470025"/>
          </a:xfrm>
        </p:spPr>
        <p:txBody>
          <a:bodyPr/>
          <a:lstStyle/>
          <a:p>
            <a:r>
              <a:rPr lang="en-US" dirty="0">
                <a:ea typeface="ＭＳ Ｐゴシック" pitchFamily="-110" charset="-128"/>
                <a:cs typeface="ＭＳ Ｐゴシック" pitchFamily="-110" charset="-128"/>
              </a:rPr>
              <a:t>  The Learning Environment </a:t>
            </a:r>
            <a:r>
              <a:rPr lang="en-US" dirty="0">
                <a:solidFill>
                  <a:srgbClr val="0000FF"/>
                </a:solidFill>
                <a:ea typeface="ＭＳ Ｐゴシック" pitchFamily="-110" charset="-128"/>
                <a:cs typeface="ＭＳ Ｐゴシック" pitchFamily="-110" charset="-128"/>
              </a:rPr>
              <a:t>Yr </a:t>
            </a:r>
            <a:r>
              <a:rPr lang="en-US" dirty="0" err="1">
                <a:solidFill>
                  <a:srgbClr val="0000FF"/>
                </a:solidFill>
                <a:ea typeface="ＭＳ Ｐゴシック" pitchFamily="-110" charset="-128"/>
                <a:cs typeface="ＭＳ Ｐゴシック" pitchFamily="-110" charset="-128"/>
              </a:rPr>
              <a:t>Amgylchedd</a:t>
            </a:r>
            <a:r>
              <a:rPr lang="en-US" dirty="0">
                <a:solidFill>
                  <a:srgbClr val="0000FF"/>
                </a:solidFill>
                <a:ea typeface="ＭＳ Ｐゴシック" pitchFamily="-110" charset="-128"/>
                <a:cs typeface="ＭＳ Ｐゴシック" pitchFamily="-110" charset="-128"/>
              </a:rPr>
              <a:t> </a:t>
            </a:r>
            <a:r>
              <a:rPr lang="en-US" dirty="0" err="1">
                <a:solidFill>
                  <a:srgbClr val="0000FF"/>
                </a:solidFill>
                <a:ea typeface="ＭＳ Ｐゴシック" pitchFamily="-110" charset="-128"/>
                <a:cs typeface="ＭＳ Ｐゴシック" pitchFamily="-110" charset="-128"/>
              </a:rPr>
              <a:t>Dysgu</a:t>
            </a:r>
            <a:endParaRPr lang="en-US" dirty="0">
              <a:solidFill>
                <a:srgbClr val="0000FF"/>
              </a:solidFill>
              <a:ea typeface="ＭＳ Ｐゴシック" pitchFamily="-110" charset="-128"/>
              <a:cs typeface="ＭＳ Ｐゴシック" pitchFamily="-110" charset="-128"/>
            </a:endParaRPr>
          </a:p>
        </p:txBody>
      </p:sp>
      <p:pic>
        <p:nvPicPr>
          <p:cNvPr id="2052" name="Picture 2" descr="seal_proud2"/>
          <p:cNvPicPr>
            <a:picLocks noChangeAspect="1" noChangeArrowheads="1"/>
          </p:cNvPicPr>
          <p:nvPr/>
        </p:nvPicPr>
        <p:blipFill>
          <a:blip r:embed="rId3"/>
          <a:srcRect/>
          <a:stretch>
            <a:fillRect/>
          </a:stretch>
        </p:blipFill>
        <p:spPr bwMode="auto">
          <a:xfrm>
            <a:off x="3581400" y="3657600"/>
            <a:ext cx="3124200" cy="2082800"/>
          </a:xfrm>
          <a:prstGeom prst="rect">
            <a:avLst/>
          </a:prstGeom>
          <a:noFill/>
          <a:ln w="9525">
            <a:noFill/>
            <a:miter lim="800000"/>
            <a:headEnd/>
            <a:tailEnd/>
          </a:ln>
        </p:spPr>
      </p:pic>
      <p:pic>
        <p:nvPicPr>
          <p:cNvPr id="6" name="Object 21"/>
          <p:cNvPicPr>
            <a:picLocks noChangeAspect="1" noChangeArrowheads="1"/>
          </p:cNvPicPr>
          <p:nvPr/>
        </p:nvPicPr>
        <p:blipFill>
          <a:blip r:embed="rId4"/>
          <a:srcRect/>
          <a:stretch>
            <a:fillRect/>
          </a:stretch>
        </p:blipFill>
        <p:spPr bwMode="auto">
          <a:xfrm>
            <a:off x="228600" y="228600"/>
            <a:ext cx="1528763" cy="2286000"/>
          </a:xfrm>
          <a:prstGeom prst="rect">
            <a:avLst/>
          </a:prstGeom>
          <a:noFill/>
          <a:ln w="9525">
            <a:noFill/>
            <a:miter lim="800000"/>
            <a:headEnd/>
            <a:tailEnd/>
          </a:ln>
        </p:spPr>
      </p:pic>
      <p:pic>
        <p:nvPicPr>
          <p:cNvPr id="2054" name="Picture 2"/>
          <p:cNvPicPr>
            <a:picLocks noChangeAspect="1" noChangeArrowheads="1"/>
          </p:cNvPicPr>
          <p:nvPr/>
        </p:nvPicPr>
        <p:blipFill>
          <a:blip r:embed="rId5"/>
          <a:srcRect/>
          <a:stretch>
            <a:fillRect/>
          </a:stretch>
        </p:blipFill>
        <p:spPr bwMode="auto">
          <a:xfrm>
            <a:off x="0" y="5867400"/>
            <a:ext cx="2743200" cy="990600"/>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defRPr/>
            </a:pPr>
            <a:r>
              <a:rPr lang="en-GB" dirty="0" smtClean="0"/>
              <a:t>Learning Objectives</a:t>
            </a:r>
            <a:br>
              <a:rPr lang="en-GB" dirty="0" smtClean="0"/>
            </a:br>
            <a:r>
              <a:rPr lang="en-GB" dirty="0" err="1" smtClean="0">
                <a:solidFill>
                  <a:srgbClr val="0000FF"/>
                </a:solidFill>
              </a:rPr>
              <a:t>Deilliannau</a:t>
            </a:r>
            <a:r>
              <a:rPr lang="en-GB" dirty="0" smtClean="0">
                <a:solidFill>
                  <a:srgbClr val="0000FF"/>
                </a:solidFill>
              </a:rPr>
              <a:t> </a:t>
            </a:r>
            <a:r>
              <a:rPr lang="en-GB" dirty="0" err="1" smtClean="0">
                <a:solidFill>
                  <a:srgbClr val="0000FF"/>
                </a:solidFill>
              </a:rPr>
              <a:t>Dysgu</a:t>
            </a:r>
            <a:endParaRPr lang="en-GB" dirty="0">
              <a:solidFill>
                <a:srgbClr val="0000FF"/>
              </a:solidFill>
            </a:endParaRPr>
          </a:p>
        </p:txBody>
      </p:sp>
      <p:sp>
        <p:nvSpPr>
          <p:cNvPr id="3" name="Content Placeholder 2"/>
          <p:cNvSpPr>
            <a:spLocks noGrp="1"/>
          </p:cNvSpPr>
          <p:nvPr>
            <p:ph sz="half" idx="1"/>
          </p:nvPr>
        </p:nvSpPr>
        <p:spPr>
          <a:xfrm>
            <a:off x="107504" y="1600200"/>
            <a:ext cx="4388296" cy="4525963"/>
          </a:xfrm>
        </p:spPr>
        <p:txBody>
          <a:bodyPr>
            <a:noAutofit/>
          </a:bodyPr>
          <a:lstStyle/>
          <a:p>
            <a:pPr>
              <a:defRPr/>
            </a:pPr>
            <a:r>
              <a:rPr lang="en-GB" sz="2400" dirty="0" smtClean="0"/>
              <a:t>Reflect on how learning theories inform the planning and provision of high quality learning environments</a:t>
            </a:r>
          </a:p>
          <a:p>
            <a:pPr>
              <a:defRPr/>
            </a:pPr>
            <a:r>
              <a:rPr lang="en-GB" sz="2400" dirty="0"/>
              <a:t>D</a:t>
            </a:r>
            <a:r>
              <a:rPr lang="en-GB" sz="2400" dirty="0" smtClean="0"/>
              <a:t>emonstrate a clear understanding of how theory and practice are interrelated</a:t>
            </a:r>
            <a:r>
              <a:rPr lang="en-GB" sz="2400" dirty="0" smtClean="0"/>
              <a:t>.</a:t>
            </a:r>
          </a:p>
          <a:p>
            <a:pPr>
              <a:defRPr/>
            </a:pPr>
            <a:r>
              <a:rPr lang="en-US" sz="2400" dirty="0"/>
              <a:t>Critically discuss the significance of emotional well-being and involvement for successful learning</a:t>
            </a:r>
          </a:p>
          <a:p>
            <a:pPr>
              <a:defRPr/>
            </a:pPr>
            <a:endParaRPr lang="en-GB" sz="2400" dirty="0"/>
          </a:p>
        </p:txBody>
      </p:sp>
      <p:sp>
        <p:nvSpPr>
          <p:cNvPr id="3076" name="Content Placeholder 3"/>
          <p:cNvSpPr>
            <a:spLocks noGrp="1"/>
          </p:cNvSpPr>
          <p:nvPr>
            <p:ph sz="half" idx="2"/>
          </p:nvPr>
        </p:nvSpPr>
        <p:spPr>
          <a:xfrm>
            <a:off x="4648200" y="1600200"/>
            <a:ext cx="4495800" cy="4525963"/>
          </a:xfrm>
        </p:spPr>
        <p:txBody>
          <a:bodyPr/>
          <a:lstStyle/>
          <a:p>
            <a:r>
              <a:rPr lang="en-US" sz="2400" dirty="0" err="1" smtClean="0">
                <a:solidFill>
                  <a:srgbClr val="0000FF"/>
                </a:solidFill>
                <a:ea typeface="ＭＳ Ｐゴシック" pitchFamily="-110" charset="-128"/>
                <a:cs typeface="ＭＳ Ｐゴシック" pitchFamily="-110" charset="-128"/>
              </a:rPr>
              <a:t>Myfyrio</a:t>
            </a:r>
            <a:r>
              <a:rPr lang="en-US" sz="2400" dirty="0" smtClean="0">
                <a:solidFill>
                  <a:srgbClr val="0000FF"/>
                </a:solidFill>
                <a:ea typeface="ＭＳ Ｐゴシック" pitchFamily="-110" charset="-128"/>
                <a:cs typeface="ＭＳ Ｐゴシック" pitchFamily="-110" charset="-128"/>
              </a:rPr>
              <a:t> </a:t>
            </a:r>
            <a:r>
              <a:rPr lang="en-US" sz="2400" dirty="0" err="1" smtClean="0">
                <a:solidFill>
                  <a:srgbClr val="0000FF"/>
                </a:solidFill>
                <a:ea typeface="ＭＳ Ｐゴシック" pitchFamily="-110" charset="-128"/>
                <a:cs typeface="ＭＳ Ｐゴシック" pitchFamily="-110" charset="-128"/>
              </a:rPr>
              <a:t>ar</a:t>
            </a:r>
            <a:r>
              <a:rPr lang="en-US" sz="2400" dirty="0" smtClean="0">
                <a:solidFill>
                  <a:srgbClr val="0000FF"/>
                </a:solidFill>
                <a:ea typeface="ＭＳ Ｐゴシック" pitchFamily="-110" charset="-128"/>
                <a:cs typeface="ＭＳ Ｐゴシック" pitchFamily="-110" charset="-128"/>
              </a:rPr>
              <a:t> </a:t>
            </a:r>
            <a:r>
              <a:rPr lang="en-US" sz="2400" dirty="0" err="1">
                <a:solidFill>
                  <a:srgbClr val="0000FF"/>
                </a:solidFill>
                <a:ea typeface="ＭＳ Ｐゴシック" pitchFamily="-110" charset="-128"/>
                <a:cs typeface="ＭＳ Ｐゴシック" pitchFamily="-110" charset="-128"/>
              </a:rPr>
              <a:t>sut</a:t>
            </a:r>
            <a:r>
              <a:rPr lang="en-US" sz="2400" dirty="0">
                <a:solidFill>
                  <a:srgbClr val="0000FF"/>
                </a:solidFill>
                <a:ea typeface="ＭＳ Ｐゴシック" pitchFamily="-110" charset="-128"/>
                <a:cs typeface="ＭＳ Ｐゴシック" pitchFamily="-110" charset="-128"/>
              </a:rPr>
              <a:t> </a:t>
            </a:r>
            <a:r>
              <a:rPr lang="en-US" sz="2400" dirty="0" err="1">
                <a:solidFill>
                  <a:srgbClr val="0000FF"/>
                </a:solidFill>
                <a:ea typeface="ＭＳ Ｐゴシック" pitchFamily="-110" charset="-128"/>
                <a:cs typeface="ＭＳ Ｐゴシック" pitchFamily="-110" charset="-128"/>
              </a:rPr>
              <a:t>mae</a:t>
            </a:r>
            <a:r>
              <a:rPr lang="en-US" sz="2400" dirty="0">
                <a:solidFill>
                  <a:srgbClr val="0000FF"/>
                </a:solidFill>
                <a:ea typeface="ＭＳ Ｐゴシック" pitchFamily="-110" charset="-128"/>
                <a:cs typeface="ＭＳ Ｐゴシック" pitchFamily="-110" charset="-128"/>
              </a:rPr>
              <a:t> </a:t>
            </a:r>
            <a:r>
              <a:rPr lang="en-US" sz="2400" dirty="0" err="1">
                <a:solidFill>
                  <a:srgbClr val="0000FF"/>
                </a:solidFill>
                <a:ea typeface="ＭＳ Ｐゴシック" pitchFamily="-110" charset="-128"/>
                <a:cs typeface="ＭＳ Ｐゴシック" pitchFamily="-110" charset="-128"/>
              </a:rPr>
              <a:t>damcaniaethau</a:t>
            </a:r>
            <a:r>
              <a:rPr lang="en-US" sz="2400" dirty="0">
                <a:solidFill>
                  <a:srgbClr val="0000FF"/>
                </a:solidFill>
                <a:ea typeface="ＭＳ Ｐゴシック" pitchFamily="-110" charset="-128"/>
                <a:cs typeface="ＭＳ Ｐゴシック" pitchFamily="-110" charset="-128"/>
              </a:rPr>
              <a:t> </a:t>
            </a:r>
            <a:r>
              <a:rPr lang="en-US" sz="2400" dirty="0" err="1">
                <a:solidFill>
                  <a:srgbClr val="0000FF"/>
                </a:solidFill>
                <a:ea typeface="ＭＳ Ｐゴシック" pitchFamily="-110" charset="-128"/>
                <a:cs typeface="ＭＳ Ｐゴシック" pitchFamily="-110" charset="-128"/>
              </a:rPr>
              <a:t>dysgu</a:t>
            </a:r>
            <a:r>
              <a:rPr lang="en-US" sz="2400" dirty="0">
                <a:solidFill>
                  <a:srgbClr val="0000FF"/>
                </a:solidFill>
                <a:ea typeface="ＭＳ Ｐゴシック" pitchFamily="-110" charset="-128"/>
                <a:cs typeface="ＭＳ Ｐゴシック" pitchFamily="-110" charset="-128"/>
              </a:rPr>
              <a:t> </a:t>
            </a:r>
            <a:r>
              <a:rPr lang="en-US" sz="2400" dirty="0" err="1">
                <a:solidFill>
                  <a:srgbClr val="0000FF"/>
                </a:solidFill>
                <a:ea typeface="ＭＳ Ｐゴシック" pitchFamily="-110" charset="-128"/>
                <a:cs typeface="ＭＳ Ｐゴシック" pitchFamily="-110" charset="-128"/>
              </a:rPr>
              <a:t>yn</a:t>
            </a:r>
            <a:r>
              <a:rPr lang="en-US" sz="2400" dirty="0">
                <a:solidFill>
                  <a:srgbClr val="0000FF"/>
                </a:solidFill>
                <a:ea typeface="ＭＳ Ｐゴシック" pitchFamily="-110" charset="-128"/>
                <a:cs typeface="ＭＳ Ｐゴシック" pitchFamily="-110" charset="-128"/>
              </a:rPr>
              <a:t> </a:t>
            </a:r>
            <a:r>
              <a:rPr lang="en-US" sz="2400" dirty="0" err="1">
                <a:solidFill>
                  <a:srgbClr val="0000FF"/>
                </a:solidFill>
                <a:ea typeface="ＭＳ Ｐゴシック" pitchFamily="-110" charset="-128"/>
                <a:cs typeface="ＭＳ Ｐゴシック" pitchFamily="-110" charset="-128"/>
              </a:rPr>
              <a:t>medru</a:t>
            </a:r>
            <a:r>
              <a:rPr lang="en-US" sz="2400" dirty="0">
                <a:solidFill>
                  <a:srgbClr val="0000FF"/>
                </a:solidFill>
                <a:ea typeface="ＭＳ Ｐゴシック" pitchFamily="-110" charset="-128"/>
                <a:cs typeface="ＭＳ Ｐゴシック" pitchFamily="-110" charset="-128"/>
              </a:rPr>
              <a:t> </a:t>
            </a:r>
            <a:r>
              <a:rPr lang="en-US" sz="2400" dirty="0" err="1">
                <a:solidFill>
                  <a:srgbClr val="0000FF"/>
                </a:solidFill>
                <a:ea typeface="ＭＳ Ｐゴシック" pitchFamily="-110" charset="-128"/>
                <a:cs typeface="ＭＳ Ｐゴシック" pitchFamily="-110" charset="-128"/>
              </a:rPr>
              <a:t>dylanwadu</a:t>
            </a:r>
            <a:r>
              <a:rPr lang="en-US" sz="2400" dirty="0">
                <a:solidFill>
                  <a:srgbClr val="0000FF"/>
                </a:solidFill>
                <a:ea typeface="ＭＳ Ｐゴシック" pitchFamily="-110" charset="-128"/>
                <a:cs typeface="ＭＳ Ｐゴシック" pitchFamily="-110" charset="-128"/>
              </a:rPr>
              <a:t> </a:t>
            </a:r>
            <a:r>
              <a:rPr lang="en-US" sz="2400" dirty="0" err="1">
                <a:solidFill>
                  <a:srgbClr val="0000FF"/>
                </a:solidFill>
                <a:ea typeface="ＭＳ Ｐゴシック" pitchFamily="-110" charset="-128"/>
                <a:cs typeface="ＭＳ Ｐゴシック" pitchFamily="-110" charset="-128"/>
              </a:rPr>
              <a:t>ar</a:t>
            </a:r>
            <a:r>
              <a:rPr lang="en-US" sz="2400" dirty="0">
                <a:solidFill>
                  <a:srgbClr val="0000FF"/>
                </a:solidFill>
                <a:ea typeface="ＭＳ Ｐゴシック" pitchFamily="-110" charset="-128"/>
                <a:cs typeface="ＭＳ Ｐゴシック" pitchFamily="-110" charset="-128"/>
              </a:rPr>
              <a:t> </a:t>
            </a:r>
            <a:r>
              <a:rPr lang="en-US" sz="2400" dirty="0" err="1">
                <a:solidFill>
                  <a:srgbClr val="0000FF"/>
                </a:solidFill>
                <a:ea typeface="ＭＳ Ｐゴシック" pitchFamily="-110" charset="-128"/>
                <a:cs typeface="ＭＳ Ｐゴシック" pitchFamily="-110" charset="-128"/>
              </a:rPr>
              <a:t>gynllunio</a:t>
            </a:r>
            <a:r>
              <a:rPr lang="en-US" sz="2400" dirty="0">
                <a:solidFill>
                  <a:srgbClr val="0000FF"/>
                </a:solidFill>
                <a:ea typeface="ＭＳ Ｐゴシック" pitchFamily="-110" charset="-128"/>
                <a:cs typeface="ＭＳ Ｐゴシック" pitchFamily="-110" charset="-128"/>
              </a:rPr>
              <a:t> a </a:t>
            </a:r>
            <a:r>
              <a:rPr lang="en-US" sz="2400" dirty="0" err="1">
                <a:solidFill>
                  <a:srgbClr val="0000FF"/>
                </a:solidFill>
                <a:ea typeface="ＭＳ Ｐゴシック" pitchFamily="-110" charset="-128"/>
                <a:cs typeface="ＭＳ Ｐゴシック" pitchFamily="-110" charset="-128"/>
              </a:rPr>
              <a:t>darpariaeth</a:t>
            </a:r>
            <a:r>
              <a:rPr lang="en-US" sz="2400" dirty="0">
                <a:solidFill>
                  <a:srgbClr val="0000FF"/>
                </a:solidFill>
                <a:ea typeface="ＭＳ Ｐゴシック" pitchFamily="-110" charset="-128"/>
                <a:cs typeface="ＭＳ Ｐゴシック" pitchFamily="-110" charset="-128"/>
              </a:rPr>
              <a:t> </a:t>
            </a:r>
            <a:r>
              <a:rPr lang="en-US" sz="2400" dirty="0" err="1">
                <a:solidFill>
                  <a:srgbClr val="0000FF"/>
                </a:solidFill>
                <a:ea typeface="ＭＳ Ｐゴシック" pitchFamily="-110" charset="-128"/>
                <a:cs typeface="ＭＳ Ｐゴシック" pitchFamily="-110" charset="-128"/>
              </a:rPr>
              <a:t>amgylcheddau</a:t>
            </a:r>
            <a:r>
              <a:rPr lang="en-US" sz="2400" dirty="0">
                <a:solidFill>
                  <a:srgbClr val="0000FF"/>
                </a:solidFill>
                <a:ea typeface="ＭＳ Ｐゴシック" pitchFamily="-110" charset="-128"/>
                <a:cs typeface="ＭＳ Ｐゴシック" pitchFamily="-110" charset="-128"/>
              </a:rPr>
              <a:t> </a:t>
            </a:r>
            <a:r>
              <a:rPr lang="en-US" sz="2400" dirty="0" err="1">
                <a:solidFill>
                  <a:srgbClr val="0000FF"/>
                </a:solidFill>
                <a:ea typeface="ＭＳ Ｐゴシック" pitchFamily="-110" charset="-128"/>
                <a:cs typeface="ＭＳ Ｐゴシック" pitchFamily="-110" charset="-128"/>
              </a:rPr>
              <a:t>dysgu</a:t>
            </a:r>
            <a:r>
              <a:rPr lang="en-US" sz="2400" dirty="0">
                <a:solidFill>
                  <a:srgbClr val="0000FF"/>
                </a:solidFill>
                <a:ea typeface="ＭＳ Ｐゴシック" pitchFamily="-110" charset="-128"/>
                <a:cs typeface="ＭＳ Ｐゴシック" pitchFamily="-110" charset="-128"/>
              </a:rPr>
              <a:t> </a:t>
            </a:r>
            <a:r>
              <a:rPr lang="en-US" sz="2400" dirty="0" err="1">
                <a:solidFill>
                  <a:srgbClr val="0000FF"/>
                </a:solidFill>
                <a:ea typeface="ＭＳ Ｐゴシック" pitchFamily="-110" charset="-128"/>
                <a:cs typeface="ＭＳ Ｐゴシック" pitchFamily="-110" charset="-128"/>
              </a:rPr>
              <a:t>ag</a:t>
            </a:r>
            <a:r>
              <a:rPr lang="en-US" sz="2400" dirty="0">
                <a:solidFill>
                  <a:srgbClr val="0000FF"/>
                </a:solidFill>
                <a:ea typeface="ＭＳ Ｐゴシック" pitchFamily="-110" charset="-128"/>
                <a:cs typeface="ＭＳ Ｐゴシック" pitchFamily="-110" charset="-128"/>
              </a:rPr>
              <a:t> </a:t>
            </a:r>
            <a:r>
              <a:rPr lang="en-US" sz="2400" dirty="0" err="1">
                <a:solidFill>
                  <a:srgbClr val="0000FF"/>
                </a:solidFill>
                <a:ea typeface="ＭＳ Ｐゴシック" pitchFamily="-110" charset="-128"/>
                <a:cs typeface="ＭＳ Ｐゴシック" pitchFamily="-110" charset="-128"/>
              </a:rPr>
              <a:t>ansawdd</a:t>
            </a:r>
            <a:r>
              <a:rPr lang="en-US" sz="2400" dirty="0">
                <a:solidFill>
                  <a:srgbClr val="0000FF"/>
                </a:solidFill>
                <a:ea typeface="ＭＳ Ｐゴシック" pitchFamily="-110" charset="-128"/>
                <a:cs typeface="ＭＳ Ｐゴシック" pitchFamily="-110" charset="-128"/>
              </a:rPr>
              <a:t> </a:t>
            </a:r>
            <a:r>
              <a:rPr lang="en-US" sz="2400" dirty="0" err="1" smtClean="0">
                <a:solidFill>
                  <a:srgbClr val="0000FF"/>
                </a:solidFill>
                <a:ea typeface="ＭＳ Ｐゴシック" pitchFamily="-110" charset="-128"/>
                <a:cs typeface="ＭＳ Ｐゴシック" pitchFamily="-110" charset="-128"/>
              </a:rPr>
              <a:t>uchel</a:t>
            </a:r>
            <a:endParaRPr lang="en-US" sz="2400" dirty="0" smtClean="0">
              <a:solidFill>
                <a:srgbClr val="0000FF"/>
              </a:solidFill>
              <a:ea typeface="ＭＳ Ｐゴシック" pitchFamily="-110" charset="-128"/>
              <a:cs typeface="ＭＳ Ｐゴシック" pitchFamily="-110" charset="-128"/>
            </a:endParaRPr>
          </a:p>
          <a:p>
            <a:r>
              <a:rPr lang="en-US" sz="2400" dirty="0" err="1" smtClean="0">
                <a:solidFill>
                  <a:srgbClr val="0000FF"/>
                </a:solidFill>
                <a:ea typeface="ＭＳ Ｐゴシック" pitchFamily="-110" charset="-128"/>
                <a:cs typeface="ＭＳ Ｐゴシック" pitchFamily="-110" charset="-128"/>
              </a:rPr>
              <a:t>dangos</a:t>
            </a:r>
            <a:r>
              <a:rPr lang="en-US" sz="2400" dirty="0" smtClean="0">
                <a:solidFill>
                  <a:srgbClr val="0000FF"/>
                </a:solidFill>
                <a:ea typeface="ＭＳ Ｐゴシック" pitchFamily="-110" charset="-128"/>
                <a:cs typeface="ＭＳ Ｐゴシック" pitchFamily="-110" charset="-128"/>
              </a:rPr>
              <a:t> </a:t>
            </a:r>
            <a:r>
              <a:rPr lang="en-US" sz="2400" dirty="0" err="1">
                <a:solidFill>
                  <a:srgbClr val="0000FF"/>
                </a:solidFill>
                <a:ea typeface="ＭＳ Ｐゴシック" pitchFamily="-110" charset="-128"/>
                <a:cs typeface="ＭＳ Ｐゴシック" pitchFamily="-110" charset="-128"/>
              </a:rPr>
              <a:t>dealltwriaeth</a:t>
            </a:r>
            <a:r>
              <a:rPr lang="en-US" sz="2400" dirty="0">
                <a:solidFill>
                  <a:srgbClr val="0000FF"/>
                </a:solidFill>
                <a:ea typeface="ＭＳ Ｐゴシック" pitchFamily="-110" charset="-128"/>
                <a:cs typeface="ＭＳ Ｐゴシック" pitchFamily="-110" charset="-128"/>
              </a:rPr>
              <a:t> </a:t>
            </a:r>
            <a:r>
              <a:rPr lang="en-US" sz="2400" dirty="0" err="1">
                <a:solidFill>
                  <a:srgbClr val="0000FF"/>
                </a:solidFill>
                <a:ea typeface="ＭＳ Ｐゴシック" pitchFamily="-110" charset="-128"/>
                <a:cs typeface="ＭＳ Ｐゴシック" pitchFamily="-110" charset="-128"/>
              </a:rPr>
              <a:t>clir</a:t>
            </a:r>
            <a:r>
              <a:rPr lang="en-US" sz="2400" dirty="0">
                <a:solidFill>
                  <a:srgbClr val="0000FF"/>
                </a:solidFill>
                <a:ea typeface="ＭＳ Ｐゴシック" pitchFamily="-110" charset="-128"/>
                <a:cs typeface="ＭＳ Ｐゴシック" pitchFamily="-110" charset="-128"/>
              </a:rPr>
              <a:t> o </a:t>
            </a:r>
            <a:r>
              <a:rPr lang="en-US" sz="2400" dirty="0" err="1">
                <a:solidFill>
                  <a:srgbClr val="0000FF"/>
                </a:solidFill>
                <a:ea typeface="ＭＳ Ｐゴシック" pitchFamily="-110" charset="-128"/>
                <a:cs typeface="ＭＳ Ｐゴシック" pitchFamily="-110" charset="-128"/>
              </a:rPr>
              <a:t>sut</a:t>
            </a:r>
            <a:r>
              <a:rPr lang="en-US" sz="2400" dirty="0">
                <a:solidFill>
                  <a:srgbClr val="0000FF"/>
                </a:solidFill>
                <a:ea typeface="ＭＳ Ｐゴシック" pitchFamily="-110" charset="-128"/>
                <a:cs typeface="ＭＳ Ｐゴシック" pitchFamily="-110" charset="-128"/>
              </a:rPr>
              <a:t> </a:t>
            </a:r>
            <a:r>
              <a:rPr lang="en-US" sz="2400" dirty="0" err="1">
                <a:solidFill>
                  <a:srgbClr val="0000FF"/>
                </a:solidFill>
                <a:ea typeface="ＭＳ Ｐゴシック" pitchFamily="-110" charset="-128"/>
                <a:cs typeface="ＭＳ Ｐゴシック" pitchFamily="-110" charset="-128"/>
              </a:rPr>
              <a:t>mae</a:t>
            </a:r>
            <a:r>
              <a:rPr lang="en-US" sz="2400" dirty="0">
                <a:solidFill>
                  <a:srgbClr val="0000FF"/>
                </a:solidFill>
                <a:ea typeface="ＭＳ Ｐゴシック" pitchFamily="-110" charset="-128"/>
                <a:cs typeface="ＭＳ Ｐゴシック" pitchFamily="-110" charset="-128"/>
              </a:rPr>
              <a:t> </a:t>
            </a:r>
            <a:r>
              <a:rPr lang="en-US" sz="2400" dirty="0" err="1">
                <a:solidFill>
                  <a:srgbClr val="0000FF"/>
                </a:solidFill>
                <a:ea typeface="ＭＳ Ｐゴシック" pitchFamily="-110" charset="-128"/>
                <a:cs typeface="ＭＳ Ｐゴシック" pitchFamily="-110" charset="-128"/>
              </a:rPr>
              <a:t>damcaniaeth</a:t>
            </a:r>
            <a:r>
              <a:rPr lang="en-US" sz="2400" dirty="0">
                <a:solidFill>
                  <a:srgbClr val="0000FF"/>
                </a:solidFill>
                <a:ea typeface="ＭＳ Ｐゴシック" pitchFamily="-110" charset="-128"/>
                <a:cs typeface="ＭＳ Ｐゴシック" pitchFamily="-110" charset="-128"/>
              </a:rPr>
              <a:t> ac </a:t>
            </a:r>
            <a:r>
              <a:rPr lang="en-US" sz="2400" dirty="0" err="1">
                <a:solidFill>
                  <a:srgbClr val="0000FF"/>
                </a:solidFill>
                <a:ea typeface="ＭＳ Ｐゴシック" pitchFamily="-110" charset="-128"/>
                <a:cs typeface="ＭＳ Ｐゴシック" pitchFamily="-110" charset="-128"/>
              </a:rPr>
              <a:t>ymarfer</a:t>
            </a:r>
            <a:r>
              <a:rPr lang="en-US" sz="2400" dirty="0">
                <a:solidFill>
                  <a:srgbClr val="0000FF"/>
                </a:solidFill>
                <a:ea typeface="ＭＳ Ｐゴシック" pitchFamily="-110" charset="-128"/>
                <a:cs typeface="ＭＳ Ｐゴシック" pitchFamily="-110" charset="-128"/>
              </a:rPr>
              <a:t> </a:t>
            </a:r>
            <a:r>
              <a:rPr lang="en-US" sz="2400" dirty="0" err="1">
                <a:solidFill>
                  <a:srgbClr val="0000FF"/>
                </a:solidFill>
                <a:ea typeface="ＭＳ Ｐゴシック" pitchFamily="-110" charset="-128"/>
                <a:cs typeface="ＭＳ Ｐゴシック" pitchFamily="-110" charset="-128"/>
              </a:rPr>
              <a:t>yn</a:t>
            </a:r>
            <a:r>
              <a:rPr lang="en-US" sz="2400" dirty="0">
                <a:solidFill>
                  <a:srgbClr val="0000FF"/>
                </a:solidFill>
                <a:ea typeface="ＭＳ Ｐゴシック" pitchFamily="-110" charset="-128"/>
                <a:cs typeface="ＭＳ Ｐゴシック" pitchFamily="-110" charset="-128"/>
              </a:rPr>
              <a:t> </a:t>
            </a:r>
            <a:r>
              <a:rPr lang="en-US" sz="2400" dirty="0" err="1">
                <a:solidFill>
                  <a:srgbClr val="0000FF"/>
                </a:solidFill>
                <a:ea typeface="ＭＳ Ｐゴシック" pitchFamily="-110" charset="-128"/>
                <a:cs typeface="ＭＳ Ｐゴシック" pitchFamily="-110" charset="-128"/>
              </a:rPr>
              <a:t>rhyngberthnasol</a:t>
            </a:r>
            <a:r>
              <a:rPr lang="en-US" sz="2400" dirty="0" smtClean="0">
                <a:solidFill>
                  <a:srgbClr val="0000FF"/>
                </a:solidFill>
                <a:ea typeface="ＭＳ Ｐゴシック" pitchFamily="-110" charset="-128"/>
                <a:cs typeface="ＭＳ Ｐゴシック" pitchFamily="-110" charset="-128"/>
              </a:rPr>
              <a:t>.</a:t>
            </a:r>
          </a:p>
          <a:p>
            <a:r>
              <a:rPr lang="en-GB" sz="2400" dirty="0" err="1">
                <a:solidFill>
                  <a:srgbClr val="0000FF"/>
                </a:solidFill>
              </a:rPr>
              <a:t>Trafod</a:t>
            </a:r>
            <a:r>
              <a:rPr lang="en-GB" sz="2400" dirty="0">
                <a:solidFill>
                  <a:srgbClr val="0000FF"/>
                </a:solidFill>
              </a:rPr>
              <a:t> </a:t>
            </a:r>
            <a:r>
              <a:rPr lang="en-GB" sz="2400" dirty="0" err="1">
                <a:solidFill>
                  <a:srgbClr val="0000FF"/>
                </a:solidFill>
              </a:rPr>
              <a:t>yn</a:t>
            </a:r>
            <a:r>
              <a:rPr lang="en-GB" sz="2400" dirty="0">
                <a:solidFill>
                  <a:srgbClr val="0000FF"/>
                </a:solidFill>
              </a:rPr>
              <a:t> </a:t>
            </a:r>
            <a:r>
              <a:rPr lang="en-GB" sz="2400" dirty="0" err="1">
                <a:solidFill>
                  <a:srgbClr val="0000FF"/>
                </a:solidFill>
              </a:rPr>
              <a:t>feirniadol</a:t>
            </a:r>
            <a:r>
              <a:rPr lang="en-GB" sz="2400" dirty="0">
                <a:solidFill>
                  <a:srgbClr val="0000FF"/>
                </a:solidFill>
              </a:rPr>
              <a:t> </a:t>
            </a:r>
            <a:r>
              <a:rPr lang="en-GB" sz="2400" dirty="0" err="1">
                <a:solidFill>
                  <a:srgbClr val="0000FF"/>
                </a:solidFill>
              </a:rPr>
              <a:t>pwysigrwydd</a:t>
            </a:r>
            <a:r>
              <a:rPr lang="en-GB" sz="2400" dirty="0">
                <a:solidFill>
                  <a:srgbClr val="0000FF"/>
                </a:solidFill>
              </a:rPr>
              <a:t> </a:t>
            </a:r>
            <a:r>
              <a:rPr lang="en-GB" sz="2400" dirty="0" err="1">
                <a:solidFill>
                  <a:srgbClr val="0000FF"/>
                </a:solidFill>
              </a:rPr>
              <a:t>lles</a:t>
            </a:r>
            <a:r>
              <a:rPr lang="en-GB" sz="2400" dirty="0">
                <a:solidFill>
                  <a:srgbClr val="0000FF"/>
                </a:solidFill>
              </a:rPr>
              <a:t> </a:t>
            </a:r>
            <a:r>
              <a:rPr lang="en-GB" sz="2400" dirty="0" err="1">
                <a:solidFill>
                  <a:srgbClr val="0000FF"/>
                </a:solidFill>
              </a:rPr>
              <a:t>emosiynol</a:t>
            </a:r>
            <a:r>
              <a:rPr lang="en-GB" sz="2400" dirty="0">
                <a:solidFill>
                  <a:srgbClr val="0000FF"/>
                </a:solidFill>
              </a:rPr>
              <a:t> ac </a:t>
            </a:r>
            <a:r>
              <a:rPr lang="en-GB" sz="2400" dirty="0" err="1">
                <a:solidFill>
                  <a:srgbClr val="0000FF"/>
                </a:solidFill>
              </a:rPr>
              <a:t>ymglymiad</a:t>
            </a:r>
            <a:r>
              <a:rPr lang="en-GB" sz="2400" dirty="0">
                <a:solidFill>
                  <a:srgbClr val="0000FF"/>
                </a:solidFill>
              </a:rPr>
              <a:t> </a:t>
            </a:r>
            <a:r>
              <a:rPr lang="en-GB" sz="2400" dirty="0" err="1">
                <a:solidFill>
                  <a:srgbClr val="0000FF"/>
                </a:solidFill>
              </a:rPr>
              <a:t>ar</a:t>
            </a:r>
            <a:r>
              <a:rPr lang="en-GB" sz="2400" dirty="0">
                <a:solidFill>
                  <a:srgbClr val="0000FF"/>
                </a:solidFill>
              </a:rPr>
              <a:t> </a:t>
            </a:r>
            <a:r>
              <a:rPr lang="en-GB" sz="2400" dirty="0" err="1">
                <a:solidFill>
                  <a:srgbClr val="0000FF"/>
                </a:solidFill>
              </a:rPr>
              <a:t>gyfer</a:t>
            </a:r>
            <a:r>
              <a:rPr lang="en-GB" sz="2400" dirty="0">
                <a:solidFill>
                  <a:srgbClr val="0000FF"/>
                </a:solidFill>
              </a:rPr>
              <a:t> </a:t>
            </a:r>
            <a:r>
              <a:rPr lang="en-GB" sz="2400" dirty="0" err="1">
                <a:solidFill>
                  <a:srgbClr val="0000FF"/>
                </a:solidFill>
              </a:rPr>
              <a:t>dysgu</a:t>
            </a:r>
            <a:r>
              <a:rPr lang="en-GB" sz="2400" dirty="0">
                <a:solidFill>
                  <a:srgbClr val="0000FF"/>
                </a:solidFill>
              </a:rPr>
              <a:t> </a:t>
            </a:r>
            <a:r>
              <a:rPr lang="en-GB" sz="2400" dirty="0" err="1">
                <a:solidFill>
                  <a:srgbClr val="0000FF"/>
                </a:solidFill>
              </a:rPr>
              <a:t>llwyddiannus</a:t>
            </a:r>
            <a:endParaRPr lang="en-GB" sz="2400" dirty="0">
              <a:solidFill>
                <a:srgbClr val="0000FF"/>
              </a:solidFill>
            </a:endParaRPr>
          </a:p>
          <a:p>
            <a:pPr marL="0" indent="0">
              <a:buNone/>
            </a:pPr>
            <a:r>
              <a:rPr lang="en-US" dirty="0" smtClean="0">
                <a:solidFill>
                  <a:srgbClr val="0000FF"/>
                </a:solidFill>
                <a:ea typeface="ＭＳ Ｐゴシック" pitchFamily="-110" charset="-128"/>
                <a:cs typeface="ＭＳ Ｐゴシック" pitchFamily="-110" charset="-128"/>
              </a:rPr>
              <a:t> </a:t>
            </a:r>
            <a:endParaRPr lang="en-US" dirty="0">
              <a:solidFill>
                <a:srgbClr val="0000FF"/>
              </a:solidFill>
              <a:ea typeface="ＭＳ Ｐゴシック" pitchFamily="-110" charset="-128"/>
              <a:cs typeface="ＭＳ Ｐゴシック" pitchFamily="-110" charset="-128"/>
            </a:endParaRPr>
          </a:p>
        </p:txBody>
      </p:sp>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1. What is a learning environment? </a:t>
            </a:r>
          </a:p>
        </p:txBody>
      </p:sp>
      <p:sp>
        <p:nvSpPr>
          <p:cNvPr id="3" name="Text Placeholder 2"/>
          <p:cNvSpPr>
            <a:spLocks noGrp="1"/>
          </p:cNvSpPr>
          <p:nvPr>
            <p:ph type="body" idx="1"/>
          </p:nvPr>
        </p:nvSpPr>
        <p:spPr/>
        <p:txBody>
          <a:bodyPr/>
          <a:lstStyle/>
          <a:p>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275" y="2843213"/>
            <a:ext cx="7791450" cy="1169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661723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endParaRPr lang="en-US" dirty="0">
              <a:solidFill>
                <a:srgbClr val="0000FF"/>
              </a:solidFill>
              <a:ea typeface="ＭＳ Ｐゴシック" pitchFamily="-110" charset="-128"/>
              <a:cs typeface="ＭＳ Ｐゴシック" pitchFamily="-110" charset="-128"/>
            </a:endParaRPr>
          </a:p>
        </p:txBody>
      </p:sp>
      <p:sp>
        <p:nvSpPr>
          <p:cNvPr id="4099" name="Content Placeholder 2"/>
          <p:cNvSpPr>
            <a:spLocks noGrp="1"/>
          </p:cNvSpPr>
          <p:nvPr>
            <p:ph idx="1"/>
          </p:nvPr>
        </p:nvSpPr>
        <p:spPr>
          <a:xfrm>
            <a:off x="251520" y="1196752"/>
            <a:ext cx="3827462" cy="4525962"/>
          </a:xfrm>
        </p:spPr>
        <p:txBody>
          <a:bodyPr/>
          <a:lstStyle/>
          <a:p>
            <a:r>
              <a:rPr lang="en-US" sz="2800" dirty="0">
                <a:ea typeface="ＭＳ Ｐゴシック" pitchFamily="-110" charset="-128"/>
                <a:cs typeface="ＭＳ Ｐゴシック" pitchFamily="-110" charset="-128"/>
              </a:rPr>
              <a:t>What are your views</a:t>
            </a:r>
            <a:r>
              <a:rPr lang="en-US" sz="2800" dirty="0" smtClean="0">
                <a:ea typeface="ＭＳ Ｐゴシック" pitchFamily="-110" charset="-128"/>
                <a:cs typeface="ＭＳ Ｐゴシック" pitchFamily="-110" charset="-128"/>
              </a:rPr>
              <a:t>?</a:t>
            </a:r>
            <a:endParaRPr lang="en-US" sz="2800" dirty="0">
              <a:ea typeface="ＭＳ Ｐゴシック" pitchFamily="-110" charset="-128"/>
              <a:cs typeface="ＭＳ Ｐゴシック" pitchFamily="-110" charset="-128"/>
            </a:endParaRPr>
          </a:p>
          <a:p>
            <a:r>
              <a:rPr lang="en-US" sz="2800" dirty="0">
                <a:ea typeface="ＭＳ Ｐゴシック" pitchFamily="-110" charset="-128"/>
                <a:cs typeface="ＭＳ Ｐゴシック" pitchFamily="-110" charset="-128"/>
              </a:rPr>
              <a:t>What did you see on pre-</a:t>
            </a:r>
            <a:r>
              <a:rPr lang="en-US" sz="2800" dirty="0" err="1">
                <a:ea typeface="ＭＳ Ｐゴシック" pitchFamily="-110" charset="-128"/>
                <a:cs typeface="ＭＳ Ｐゴシック" pitchFamily="-110" charset="-128"/>
              </a:rPr>
              <a:t>programme</a:t>
            </a:r>
            <a:r>
              <a:rPr lang="en-US" sz="2800" dirty="0">
                <a:ea typeface="ＭＳ Ｐゴシック" pitchFamily="-110" charset="-128"/>
                <a:cs typeface="ＭＳ Ｐゴシック" pitchFamily="-110" charset="-128"/>
              </a:rPr>
              <a:t> visits and in your previous experiences? </a:t>
            </a:r>
            <a:endParaRPr lang="en-US" sz="2800" dirty="0" smtClean="0">
              <a:ea typeface="ＭＳ Ｐゴシック" pitchFamily="-110" charset="-128"/>
              <a:cs typeface="ＭＳ Ｐゴシック" pitchFamily="-110" charset="-128"/>
            </a:endParaRPr>
          </a:p>
          <a:p>
            <a:r>
              <a:rPr lang="en-US" sz="2800" dirty="0" smtClean="0">
                <a:ea typeface="ＭＳ Ｐゴシック" pitchFamily="-110" charset="-128"/>
                <a:cs typeface="ＭＳ Ｐゴシック" pitchFamily="-110" charset="-128"/>
              </a:rPr>
              <a:t>Create a Circle map with your partner.</a:t>
            </a:r>
            <a:endParaRPr lang="en-US" sz="2800" dirty="0">
              <a:ea typeface="ＭＳ Ｐゴシック" pitchFamily="-110" charset="-128"/>
              <a:cs typeface="ＭＳ Ｐゴシック" pitchFamily="-110" charset="-128"/>
            </a:endParaRPr>
          </a:p>
        </p:txBody>
      </p:sp>
      <p:sp>
        <p:nvSpPr>
          <p:cNvPr id="4100" name="TextBox 3"/>
          <p:cNvSpPr txBox="1">
            <a:spLocks noChangeArrowheads="1"/>
          </p:cNvSpPr>
          <p:nvPr/>
        </p:nvSpPr>
        <p:spPr bwMode="auto">
          <a:xfrm>
            <a:off x="4860032" y="1484784"/>
            <a:ext cx="4032250" cy="3170099"/>
          </a:xfrm>
          <a:prstGeom prst="rect">
            <a:avLst/>
          </a:prstGeom>
          <a:noFill/>
          <a:ln w="9525">
            <a:noFill/>
            <a:miter lim="800000"/>
            <a:headEnd/>
            <a:tailEnd/>
          </a:ln>
        </p:spPr>
        <p:txBody>
          <a:bodyPr>
            <a:prstTxWarp prst="textNoShape">
              <a:avLst/>
            </a:prstTxWarp>
            <a:spAutoFit/>
          </a:bodyPr>
          <a:lstStyle/>
          <a:p>
            <a:pPr>
              <a:buFontTx/>
              <a:buChar char="•"/>
            </a:pPr>
            <a:r>
              <a:rPr lang="en-GB" sz="3200" dirty="0">
                <a:solidFill>
                  <a:srgbClr val="0000FF"/>
                </a:solidFill>
              </a:rPr>
              <a:t> </a:t>
            </a:r>
            <a:r>
              <a:rPr lang="en-GB" sz="2800" dirty="0">
                <a:solidFill>
                  <a:srgbClr val="0000FF"/>
                </a:solidFill>
              </a:rPr>
              <a:t>Beth </a:t>
            </a:r>
            <a:r>
              <a:rPr lang="en-GB" sz="2800" dirty="0" err="1">
                <a:solidFill>
                  <a:srgbClr val="0000FF"/>
                </a:solidFill>
              </a:rPr>
              <a:t>yw</a:t>
            </a:r>
            <a:r>
              <a:rPr lang="en-GB" sz="2800" dirty="0">
                <a:solidFill>
                  <a:srgbClr val="0000FF"/>
                </a:solidFill>
              </a:rPr>
              <a:t> </a:t>
            </a:r>
            <a:r>
              <a:rPr lang="en-GB" sz="2800" dirty="0" err="1">
                <a:solidFill>
                  <a:srgbClr val="0000FF"/>
                </a:solidFill>
              </a:rPr>
              <a:t>eich</a:t>
            </a:r>
            <a:r>
              <a:rPr lang="en-GB" sz="2800" dirty="0">
                <a:solidFill>
                  <a:srgbClr val="0000FF"/>
                </a:solidFill>
              </a:rPr>
              <a:t>  </a:t>
            </a:r>
            <a:br>
              <a:rPr lang="en-GB" sz="2800" dirty="0">
                <a:solidFill>
                  <a:srgbClr val="0000FF"/>
                </a:solidFill>
              </a:rPr>
            </a:br>
            <a:r>
              <a:rPr lang="en-GB" sz="2800" dirty="0">
                <a:solidFill>
                  <a:srgbClr val="0000FF"/>
                </a:solidFill>
              </a:rPr>
              <a:t>  </a:t>
            </a:r>
            <a:r>
              <a:rPr lang="en-GB" sz="2800" dirty="0" err="1">
                <a:solidFill>
                  <a:srgbClr val="0000FF"/>
                </a:solidFill>
              </a:rPr>
              <a:t>safbwyntiau</a:t>
            </a:r>
            <a:r>
              <a:rPr lang="en-GB" sz="2800" dirty="0" smtClean="0">
                <a:solidFill>
                  <a:srgbClr val="0000FF"/>
                </a:solidFill>
              </a:rPr>
              <a:t>?</a:t>
            </a:r>
          </a:p>
          <a:p>
            <a:endParaRPr lang="en-GB" sz="2800" dirty="0" smtClean="0">
              <a:solidFill>
                <a:srgbClr val="0000FF"/>
              </a:solidFill>
            </a:endParaRPr>
          </a:p>
          <a:p>
            <a:pPr>
              <a:buFontTx/>
              <a:buChar char="•"/>
            </a:pPr>
            <a:r>
              <a:rPr lang="en-GB" sz="2800" dirty="0" smtClean="0">
                <a:solidFill>
                  <a:srgbClr val="0000FF"/>
                </a:solidFill>
              </a:rPr>
              <a:t>Beth </a:t>
            </a:r>
            <a:r>
              <a:rPr lang="en-GB" sz="2800" dirty="0" err="1" smtClean="0">
                <a:solidFill>
                  <a:srgbClr val="0000FF"/>
                </a:solidFill>
              </a:rPr>
              <a:t>welsoch</a:t>
            </a:r>
            <a:r>
              <a:rPr lang="en-GB" sz="2800" dirty="0" smtClean="0">
                <a:solidFill>
                  <a:srgbClr val="0000FF"/>
                </a:solidFill>
              </a:rPr>
              <a:t> chi </a:t>
            </a:r>
            <a:r>
              <a:rPr lang="en-GB" sz="2800" dirty="0" err="1" smtClean="0">
                <a:solidFill>
                  <a:srgbClr val="0000FF"/>
                </a:solidFill>
              </a:rPr>
              <a:t>ar</a:t>
            </a:r>
            <a:r>
              <a:rPr lang="en-GB" sz="2800" dirty="0" smtClean="0">
                <a:solidFill>
                  <a:srgbClr val="0000FF"/>
                </a:solidFill>
              </a:rPr>
              <a:t> </a:t>
            </a:r>
            <a:r>
              <a:rPr lang="en-GB" sz="2800" dirty="0" err="1" smtClean="0">
                <a:solidFill>
                  <a:srgbClr val="0000FF"/>
                </a:solidFill>
              </a:rPr>
              <a:t>eich</a:t>
            </a:r>
            <a:r>
              <a:rPr lang="en-GB" sz="2800" dirty="0" smtClean="0">
                <a:solidFill>
                  <a:srgbClr val="0000FF"/>
                </a:solidFill>
              </a:rPr>
              <a:t> </a:t>
            </a:r>
            <a:r>
              <a:rPr lang="en-GB" sz="2800" dirty="0" err="1" smtClean="0">
                <a:solidFill>
                  <a:srgbClr val="0000FF"/>
                </a:solidFill>
              </a:rPr>
              <a:t>ymweliadau</a:t>
            </a:r>
            <a:r>
              <a:rPr lang="en-GB" sz="2800" dirty="0" smtClean="0">
                <a:solidFill>
                  <a:srgbClr val="0000FF"/>
                </a:solidFill>
              </a:rPr>
              <a:t> </a:t>
            </a:r>
            <a:r>
              <a:rPr lang="en-GB" sz="2800" dirty="0" err="1" smtClean="0">
                <a:solidFill>
                  <a:srgbClr val="0000FF"/>
                </a:solidFill>
              </a:rPr>
              <a:t>cyn-rhaglen</a:t>
            </a:r>
            <a:r>
              <a:rPr lang="en-GB" sz="2800" dirty="0" smtClean="0">
                <a:solidFill>
                  <a:srgbClr val="0000FF"/>
                </a:solidFill>
              </a:rPr>
              <a:t> ac </a:t>
            </a:r>
            <a:r>
              <a:rPr lang="en-GB" sz="2800" dirty="0" err="1" smtClean="0">
                <a:solidFill>
                  <a:srgbClr val="0000FF"/>
                </a:solidFill>
              </a:rPr>
              <a:t>yn</a:t>
            </a:r>
            <a:r>
              <a:rPr lang="en-GB" sz="2800" dirty="0" smtClean="0">
                <a:solidFill>
                  <a:srgbClr val="0000FF"/>
                </a:solidFill>
              </a:rPr>
              <a:t> </a:t>
            </a:r>
            <a:r>
              <a:rPr lang="en-GB" sz="2800" dirty="0" err="1" smtClean="0">
                <a:solidFill>
                  <a:srgbClr val="0000FF"/>
                </a:solidFill>
              </a:rPr>
              <a:t>ystod</a:t>
            </a:r>
            <a:r>
              <a:rPr lang="en-GB" sz="2800" dirty="0" smtClean="0">
                <a:solidFill>
                  <a:srgbClr val="0000FF"/>
                </a:solidFill>
              </a:rPr>
              <a:t> </a:t>
            </a:r>
            <a:r>
              <a:rPr lang="en-GB" sz="2800" dirty="0" err="1" smtClean="0">
                <a:solidFill>
                  <a:srgbClr val="0000FF"/>
                </a:solidFill>
              </a:rPr>
              <a:t>eich</a:t>
            </a:r>
            <a:r>
              <a:rPr lang="en-GB" sz="2800" dirty="0" smtClean="0">
                <a:solidFill>
                  <a:srgbClr val="0000FF"/>
                </a:solidFill>
              </a:rPr>
              <a:t> </a:t>
            </a:r>
            <a:r>
              <a:rPr lang="en-GB" sz="2800" dirty="0" err="1" smtClean="0">
                <a:solidFill>
                  <a:srgbClr val="0000FF"/>
                </a:solidFill>
              </a:rPr>
              <a:t>profiadau</a:t>
            </a:r>
            <a:r>
              <a:rPr lang="en-GB" sz="2800" dirty="0" smtClean="0">
                <a:solidFill>
                  <a:srgbClr val="0000FF"/>
                </a:solidFill>
              </a:rPr>
              <a:t> </a:t>
            </a:r>
            <a:r>
              <a:rPr lang="en-GB" sz="2800" dirty="0" err="1" smtClean="0">
                <a:solidFill>
                  <a:srgbClr val="0000FF"/>
                </a:solidFill>
              </a:rPr>
              <a:t>blaenorol</a:t>
            </a:r>
            <a:r>
              <a:rPr lang="en-GB" sz="2800" dirty="0" smtClean="0">
                <a:solidFill>
                  <a:srgbClr val="0000FF"/>
                </a:solidFill>
              </a:rPr>
              <a:t>?</a:t>
            </a:r>
            <a:endParaRPr lang="cy-GB" sz="2800" dirty="0">
              <a:solidFill>
                <a:srgbClr val="0000FF"/>
              </a:solidFill>
            </a:endParaRPr>
          </a:p>
        </p:txBody>
      </p:sp>
    </p:spTree>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Circle </a:t>
            </a:r>
            <a:r>
              <a:rPr lang="en-GB" dirty="0" smtClean="0"/>
              <a:t>Map </a:t>
            </a:r>
            <a:br>
              <a:rPr lang="en-GB" dirty="0" smtClean="0"/>
            </a:br>
            <a:r>
              <a:rPr lang="en-GB" dirty="0" smtClean="0"/>
              <a:t>Map </a:t>
            </a:r>
            <a:r>
              <a:rPr lang="en-GB" dirty="0" err="1" smtClean="0"/>
              <a:t>Cylch</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711" y="1772816"/>
            <a:ext cx="3921666" cy="3024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2206603"/>
            <a:ext cx="3253557" cy="39587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53932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GB" dirty="0">
                <a:ea typeface="ＭＳ Ｐゴシック" pitchFamily="-110" charset="-128"/>
                <a:cs typeface="ＭＳ Ｐゴシック" pitchFamily="-110" charset="-128"/>
              </a:rPr>
              <a:t>Historical </a:t>
            </a:r>
            <a:r>
              <a:rPr lang="en-GB" dirty="0" smtClean="0">
                <a:ea typeface="ＭＳ Ｐゴシック" pitchFamily="-110" charset="-128"/>
                <a:cs typeface="ＭＳ Ｐゴシック" pitchFamily="-110" charset="-128"/>
              </a:rPr>
              <a:t>perspective</a:t>
            </a:r>
            <a:r>
              <a:rPr lang="en-GB" dirty="0" smtClean="0">
                <a:solidFill>
                  <a:srgbClr val="0000FF"/>
                </a:solidFill>
                <a:ea typeface="ＭＳ Ｐゴシック" pitchFamily="-110" charset="-128"/>
                <a:cs typeface="ＭＳ Ｐゴシック" pitchFamily="-110" charset="-128"/>
              </a:rPr>
              <a:t/>
            </a:r>
            <a:br>
              <a:rPr lang="en-GB" dirty="0" smtClean="0">
                <a:solidFill>
                  <a:srgbClr val="0000FF"/>
                </a:solidFill>
                <a:ea typeface="ＭＳ Ｐゴシック" pitchFamily="-110" charset="-128"/>
                <a:cs typeface="ＭＳ Ｐゴシック" pitchFamily="-110" charset="-128"/>
              </a:rPr>
            </a:br>
            <a:r>
              <a:rPr lang="en-GB" dirty="0" smtClean="0">
                <a:solidFill>
                  <a:srgbClr val="0000FF"/>
                </a:solidFill>
                <a:ea typeface="ＭＳ Ｐゴシック" pitchFamily="-110" charset="-128"/>
                <a:cs typeface="ＭＳ Ｐゴシック" pitchFamily="-110" charset="-128"/>
              </a:rPr>
              <a:t>Y </a:t>
            </a:r>
            <a:r>
              <a:rPr lang="en-GB" dirty="0" err="1" smtClean="0">
                <a:solidFill>
                  <a:srgbClr val="0000FF"/>
                </a:solidFill>
                <a:ea typeface="ＭＳ Ｐゴシック" pitchFamily="-110" charset="-128"/>
                <a:cs typeface="ＭＳ Ｐゴシック" pitchFamily="-110" charset="-128"/>
              </a:rPr>
              <a:t>safbwynt</a:t>
            </a:r>
            <a:r>
              <a:rPr lang="en-GB" dirty="0" smtClean="0">
                <a:solidFill>
                  <a:srgbClr val="0000FF"/>
                </a:solidFill>
                <a:ea typeface="ＭＳ Ｐゴシック" pitchFamily="-110" charset="-128"/>
                <a:cs typeface="ＭＳ Ｐゴシック" pitchFamily="-110" charset="-128"/>
              </a:rPr>
              <a:t> </a:t>
            </a:r>
            <a:r>
              <a:rPr lang="en-GB" dirty="0" err="1" smtClean="0">
                <a:solidFill>
                  <a:srgbClr val="0000FF"/>
                </a:solidFill>
                <a:ea typeface="ＭＳ Ｐゴシック" pitchFamily="-110" charset="-128"/>
                <a:cs typeface="ＭＳ Ｐゴシック" pitchFamily="-110" charset="-128"/>
              </a:rPr>
              <a:t>hanesyddol</a:t>
            </a:r>
            <a:endParaRPr lang="en-GB" dirty="0">
              <a:solidFill>
                <a:srgbClr val="0000FF"/>
              </a:solidFill>
              <a:ea typeface="ＭＳ Ｐゴシック" pitchFamily="-110" charset="-128"/>
              <a:cs typeface="ＭＳ Ｐゴシック" pitchFamily="-110" charset="-128"/>
            </a:endParaRPr>
          </a:p>
        </p:txBody>
      </p:sp>
      <p:pic>
        <p:nvPicPr>
          <p:cNvPr id="229380" name="Picture 4" descr="teacher lady"/>
          <p:cNvPicPr>
            <a:picLocks noGrp="1" noChangeAspect="1" noChangeArrowheads="1"/>
          </p:cNvPicPr>
          <p:nvPr>
            <p:ph sz="half" idx="1"/>
          </p:nvPr>
        </p:nvPicPr>
        <p:blipFill>
          <a:blip r:embed="rId2"/>
          <a:srcRect t="-3487" b="-3487"/>
          <a:stretch>
            <a:fillRect/>
          </a:stretch>
        </p:blipFill>
        <p:spPr>
          <a:xfrm>
            <a:off x="2362200" y="1524000"/>
            <a:ext cx="2362200" cy="2647261"/>
          </a:xfrm>
          <a:noFill/>
        </p:spPr>
      </p:pic>
      <p:sp>
        <p:nvSpPr>
          <p:cNvPr id="5123" name="Rectangle 3"/>
          <p:cNvSpPr>
            <a:spLocks noGrp="1" noChangeArrowheads="1"/>
          </p:cNvSpPr>
          <p:nvPr>
            <p:ph sz="half" idx="2"/>
          </p:nvPr>
        </p:nvSpPr>
        <p:spPr/>
        <p:txBody>
          <a:bodyPr/>
          <a:lstStyle/>
          <a:p>
            <a:pPr eaLnBrk="1" hangingPunct="1"/>
            <a:r>
              <a:rPr lang="en-GB" sz="2000" dirty="0">
                <a:ea typeface="ＭＳ Ｐゴシック" pitchFamily="-110" charset="-128"/>
                <a:cs typeface="ＭＳ Ｐゴシック" pitchFamily="-110" charset="-128"/>
              </a:rPr>
              <a:t>Views of education and educators varies over time</a:t>
            </a:r>
            <a:r>
              <a:rPr lang="en-GB" sz="2000" dirty="0" smtClean="0">
                <a:ea typeface="ＭＳ Ｐゴシック" pitchFamily="-110" charset="-128"/>
                <a:cs typeface="ＭＳ Ｐゴシック" pitchFamily="-110" charset="-128"/>
              </a:rPr>
              <a:t>.</a:t>
            </a:r>
          </a:p>
          <a:p>
            <a:pPr eaLnBrk="1" hangingPunct="1"/>
            <a:r>
              <a:rPr lang="en-GB" sz="2000" dirty="0" smtClean="0">
                <a:solidFill>
                  <a:srgbClr val="0000FF"/>
                </a:solidFill>
                <a:ea typeface="ＭＳ Ｐゴシック" pitchFamily="-110" charset="-128"/>
                <a:cs typeface="ＭＳ Ｐゴシック" pitchFamily="-110" charset="-128"/>
              </a:rPr>
              <a:t>Mae </a:t>
            </a:r>
            <a:r>
              <a:rPr lang="en-GB" sz="2000" dirty="0" err="1" smtClean="0">
                <a:solidFill>
                  <a:srgbClr val="0000FF"/>
                </a:solidFill>
                <a:ea typeface="ＭＳ Ｐゴシック" pitchFamily="-110" charset="-128"/>
                <a:cs typeface="ＭＳ Ｐゴシック" pitchFamily="-110" charset="-128"/>
              </a:rPr>
              <a:t>syniadau</a:t>
            </a:r>
            <a:r>
              <a:rPr lang="en-GB" sz="2000" dirty="0" smtClean="0">
                <a:solidFill>
                  <a:srgbClr val="0000FF"/>
                </a:solidFill>
                <a:ea typeface="ＭＳ Ｐゴシック" pitchFamily="-110" charset="-128"/>
                <a:cs typeface="ＭＳ Ｐゴシック" pitchFamily="-110" charset="-128"/>
              </a:rPr>
              <a:t> am </a:t>
            </a:r>
            <a:r>
              <a:rPr lang="en-GB" sz="2000" dirty="0" err="1" smtClean="0">
                <a:solidFill>
                  <a:srgbClr val="0000FF"/>
                </a:solidFill>
                <a:ea typeface="ＭＳ Ｐゴシック" pitchFamily="-110" charset="-128"/>
                <a:cs typeface="ＭＳ Ｐゴシック" pitchFamily="-110" charset="-128"/>
              </a:rPr>
              <a:t>addysg</a:t>
            </a:r>
            <a:r>
              <a:rPr lang="en-GB" sz="2000" dirty="0" smtClean="0">
                <a:solidFill>
                  <a:srgbClr val="0000FF"/>
                </a:solidFill>
                <a:ea typeface="ＭＳ Ｐゴシック" pitchFamily="-110" charset="-128"/>
                <a:cs typeface="ＭＳ Ｐゴシック" pitchFamily="-110" charset="-128"/>
              </a:rPr>
              <a:t> ac </a:t>
            </a:r>
            <a:r>
              <a:rPr lang="en-GB" sz="2000" dirty="0" err="1" smtClean="0">
                <a:solidFill>
                  <a:srgbClr val="0000FF"/>
                </a:solidFill>
                <a:ea typeface="ＭＳ Ｐゴシック" pitchFamily="-110" charset="-128"/>
                <a:cs typeface="ＭＳ Ｐゴシック" pitchFamily="-110" charset="-128"/>
              </a:rPr>
              <a:t>addysgwyr</a:t>
            </a:r>
            <a:r>
              <a:rPr lang="en-GB" sz="2000" dirty="0" smtClean="0">
                <a:solidFill>
                  <a:srgbClr val="0000FF"/>
                </a:solidFill>
                <a:ea typeface="ＭＳ Ｐゴシック" pitchFamily="-110" charset="-128"/>
                <a:cs typeface="ＭＳ Ｐゴシック" pitchFamily="-110" charset="-128"/>
              </a:rPr>
              <a:t> </a:t>
            </a:r>
            <a:r>
              <a:rPr lang="en-GB" sz="2000" dirty="0" err="1" smtClean="0">
                <a:solidFill>
                  <a:srgbClr val="0000FF"/>
                </a:solidFill>
                <a:ea typeface="ＭＳ Ｐゴシック" pitchFamily="-110" charset="-128"/>
                <a:cs typeface="ＭＳ Ｐゴシック" pitchFamily="-110" charset="-128"/>
              </a:rPr>
              <a:t>yn</a:t>
            </a:r>
            <a:r>
              <a:rPr lang="en-GB" sz="2000" dirty="0" smtClean="0">
                <a:solidFill>
                  <a:srgbClr val="0000FF"/>
                </a:solidFill>
                <a:ea typeface="ＭＳ Ｐゴシック" pitchFamily="-110" charset="-128"/>
                <a:cs typeface="ＭＳ Ｐゴシック" pitchFamily="-110" charset="-128"/>
              </a:rPr>
              <a:t> </a:t>
            </a:r>
            <a:r>
              <a:rPr lang="en-GB" sz="2000" dirty="0" err="1" smtClean="0">
                <a:solidFill>
                  <a:srgbClr val="0000FF"/>
                </a:solidFill>
                <a:ea typeface="ＭＳ Ｐゴシック" pitchFamily="-110" charset="-128"/>
                <a:cs typeface="ＭＳ Ｐゴシック" pitchFamily="-110" charset="-128"/>
              </a:rPr>
              <a:t>amrywio</a:t>
            </a:r>
            <a:r>
              <a:rPr lang="en-GB" sz="2000" dirty="0" smtClean="0">
                <a:solidFill>
                  <a:srgbClr val="0000FF"/>
                </a:solidFill>
                <a:ea typeface="ＭＳ Ｐゴシック" pitchFamily="-110" charset="-128"/>
                <a:cs typeface="ＭＳ Ｐゴシック" pitchFamily="-110" charset="-128"/>
              </a:rPr>
              <a:t> </a:t>
            </a:r>
            <a:r>
              <a:rPr lang="en-GB" sz="2000" dirty="0" err="1" smtClean="0">
                <a:solidFill>
                  <a:srgbClr val="0000FF"/>
                </a:solidFill>
                <a:ea typeface="ＭＳ Ｐゴシック" pitchFamily="-110" charset="-128"/>
                <a:cs typeface="ＭＳ Ｐゴシック" pitchFamily="-110" charset="-128"/>
              </a:rPr>
              <a:t>dros</a:t>
            </a:r>
            <a:r>
              <a:rPr lang="en-GB" sz="2000" dirty="0" smtClean="0">
                <a:solidFill>
                  <a:srgbClr val="0000FF"/>
                </a:solidFill>
                <a:ea typeface="ＭＳ Ｐゴシック" pitchFamily="-110" charset="-128"/>
                <a:cs typeface="ＭＳ Ｐゴシック" pitchFamily="-110" charset="-128"/>
              </a:rPr>
              <a:t> </a:t>
            </a:r>
            <a:r>
              <a:rPr lang="en-GB" sz="2000" dirty="0" err="1" smtClean="0">
                <a:solidFill>
                  <a:srgbClr val="0000FF"/>
                </a:solidFill>
                <a:ea typeface="ＭＳ Ｐゴシック" pitchFamily="-110" charset="-128"/>
                <a:cs typeface="ＭＳ Ｐゴシック" pitchFamily="-110" charset="-128"/>
              </a:rPr>
              <a:t>gyfnod</a:t>
            </a:r>
            <a:r>
              <a:rPr lang="en-GB" sz="2000" dirty="0" smtClean="0">
                <a:solidFill>
                  <a:srgbClr val="0000FF"/>
                </a:solidFill>
                <a:ea typeface="ＭＳ Ｐゴシック" pitchFamily="-110" charset="-128"/>
                <a:cs typeface="ＭＳ Ｐゴシック" pitchFamily="-110" charset="-128"/>
              </a:rPr>
              <a:t> </a:t>
            </a:r>
            <a:r>
              <a:rPr lang="en-GB" sz="2000" dirty="0" err="1" smtClean="0">
                <a:solidFill>
                  <a:srgbClr val="0000FF"/>
                </a:solidFill>
                <a:ea typeface="ＭＳ Ｐゴシック" pitchFamily="-110" charset="-128"/>
                <a:cs typeface="ＭＳ Ｐゴシック" pitchFamily="-110" charset="-128"/>
              </a:rPr>
              <a:t>o</a:t>
            </a:r>
            <a:r>
              <a:rPr lang="en-GB" sz="2000" dirty="0" smtClean="0">
                <a:solidFill>
                  <a:srgbClr val="0000FF"/>
                </a:solidFill>
                <a:ea typeface="ＭＳ Ｐゴシック" pitchFamily="-110" charset="-128"/>
                <a:cs typeface="ＭＳ Ｐゴシック" pitchFamily="-110" charset="-128"/>
              </a:rPr>
              <a:t> </a:t>
            </a:r>
            <a:r>
              <a:rPr lang="en-GB" sz="2000" dirty="0" err="1" smtClean="0">
                <a:solidFill>
                  <a:srgbClr val="0000FF"/>
                </a:solidFill>
                <a:ea typeface="ＭＳ Ｐゴシック" pitchFamily="-110" charset="-128"/>
                <a:cs typeface="ＭＳ Ｐゴシック" pitchFamily="-110" charset="-128"/>
              </a:rPr>
              <a:t>amser</a:t>
            </a:r>
            <a:endParaRPr lang="en-GB" sz="2000" dirty="0" smtClean="0">
              <a:solidFill>
                <a:srgbClr val="0000FF"/>
              </a:solidFill>
              <a:ea typeface="ＭＳ Ｐゴシック" pitchFamily="-110" charset="-128"/>
              <a:cs typeface="ＭＳ Ｐゴシック" pitchFamily="-110" charset="-128"/>
            </a:endParaRPr>
          </a:p>
          <a:p>
            <a:pPr eaLnBrk="1" hangingPunct="1">
              <a:buFont typeface="Wingdings" pitchFamily="-110" charset="2"/>
              <a:buNone/>
            </a:pPr>
            <a:endParaRPr lang="en-GB" sz="2400" dirty="0">
              <a:ea typeface="ＭＳ Ｐゴシック" pitchFamily="-110" charset="-128"/>
              <a:cs typeface="ＭＳ Ｐゴシック" pitchFamily="-110" charset="-128"/>
            </a:endParaRPr>
          </a:p>
          <a:p>
            <a:pPr eaLnBrk="1" hangingPunct="1">
              <a:buNone/>
            </a:pPr>
            <a:endParaRPr lang="en-GB" sz="2800" dirty="0">
              <a:ea typeface="ＭＳ Ｐゴシック" pitchFamily="-110" charset="-128"/>
              <a:cs typeface="ＭＳ Ｐゴシック" pitchFamily="-110" charset="-128"/>
            </a:endParaRPr>
          </a:p>
        </p:txBody>
      </p:sp>
      <p:pic>
        <p:nvPicPr>
          <p:cNvPr id="229382" name="Picture 6" descr="DSCF1733"/>
          <p:cNvPicPr>
            <a:picLocks noChangeAspect="1" noChangeArrowheads="1"/>
          </p:cNvPicPr>
          <p:nvPr/>
        </p:nvPicPr>
        <p:blipFill>
          <a:blip r:embed="rId3"/>
          <a:srcRect r="27280"/>
          <a:stretch>
            <a:fillRect/>
          </a:stretch>
        </p:blipFill>
        <p:spPr bwMode="auto">
          <a:xfrm>
            <a:off x="5257800" y="4038600"/>
            <a:ext cx="3240088" cy="2276475"/>
          </a:xfrm>
          <a:prstGeom prst="rect">
            <a:avLst/>
          </a:prstGeom>
          <a:noFill/>
          <a:ln w="9525">
            <a:noFill/>
            <a:miter lim="800000"/>
            <a:headEnd/>
            <a:tailEnd/>
          </a:ln>
        </p:spPr>
      </p:pic>
      <p:pic>
        <p:nvPicPr>
          <p:cNvPr id="229383" name="Picture 7" descr="62"/>
          <p:cNvPicPr>
            <a:picLocks noChangeAspect="1" noChangeArrowheads="1"/>
          </p:cNvPicPr>
          <p:nvPr/>
        </p:nvPicPr>
        <p:blipFill>
          <a:blip r:embed="rId4"/>
          <a:srcRect/>
          <a:stretch>
            <a:fillRect/>
          </a:stretch>
        </p:blipFill>
        <p:spPr bwMode="auto">
          <a:xfrm>
            <a:off x="304800" y="1752600"/>
            <a:ext cx="1931413" cy="1447800"/>
          </a:xfrm>
          <a:prstGeom prst="rect">
            <a:avLst/>
          </a:prstGeom>
          <a:noFill/>
          <a:ln w="9525">
            <a:noFill/>
            <a:miter lim="800000"/>
            <a:headEnd/>
            <a:tailEnd/>
          </a:ln>
        </p:spPr>
      </p:pic>
      <p:sp>
        <p:nvSpPr>
          <p:cNvPr id="5128" name="Text Box 9"/>
          <p:cNvSpPr txBox="1">
            <a:spLocks noChangeArrowheads="1"/>
          </p:cNvSpPr>
          <p:nvPr/>
        </p:nvSpPr>
        <p:spPr bwMode="auto">
          <a:xfrm>
            <a:off x="609600" y="4343400"/>
            <a:ext cx="4648200" cy="1338828"/>
          </a:xfrm>
          <a:prstGeom prst="rect">
            <a:avLst/>
          </a:prstGeom>
          <a:noFill/>
          <a:ln w="12700">
            <a:noFill/>
            <a:miter lim="800000"/>
            <a:headEnd type="none" w="sm" len="sm"/>
            <a:tailEnd type="none" w="sm" len="sm"/>
          </a:ln>
        </p:spPr>
        <p:txBody>
          <a:bodyPr wrap="square">
            <a:prstTxWarp prst="textNoShape">
              <a:avLst/>
            </a:prstTxWarp>
            <a:spAutoFit/>
          </a:bodyPr>
          <a:lstStyle/>
          <a:p>
            <a:pPr>
              <a:spcBef>
                <a:spcPct val="50000"/>
              </a:spcBef>
              <a:buFont typeface="Arial"/>
              <a:buChar char="•"/>
            </a:pPr>
            <a:r>
              <a:rPr lang="en-US" dirty="0"/>
              <a:t>What has changed in classroom</a:t>
            </a:r>
            <a:r>
              <a:rPr lang="en-US" dirty="0" smtClean="0"/>
              <a:t> environments </a:t>
            </a:r>
            <a:r>
              <a:rPr lang="en-US" dirty="0"/>
              <a:t>since you were at school</a:t>
            </a:r>
            <a:r>
              <a:rPr lang="en-US" dirty="0" smtClean="0"/>
              <a:t>?</a:t>
            </a:r>
          </a:p>
          <a:p>
            <a:pPr>
              <a:spcBef>
                <a:spcPct val="50000"/>
              </a:spcBef>
              <a:buFont typeface="Arial"/>
              <a:buChar char="•"/>
            </a:pPr>
            <a:r>
              <a:rPr lang="en-US" dirty="0" smtClean="0">
                <a:solidFill>
                  <a:srgbClr val="0000FF"/>
                </a:solidFill>
              </a:rPr>
              <a:t>Beth </a:t>
            </a:r>
            <a:r>
              <a:rPr lang="en-US" dirty="0" err="1" smtClean="0">
                <a:solidFill>
                  <a:srgbClr val="0000FF"/>
                </a:solidFill>
              </a:rPr>
              <a:t>sydd</a:t>
            </a:r>
            <a:r>
              <a:rPr lang="en-US" dirty="0" smtClean="0">
                <a:solidFill>
                  <a:srgbClr val="0000FF"/>
                </a:solidFill>
              </a:rPr>
              <a:t> </a:t>
            </a:r>
            <a:r>
              <a:rPr lang="en-US" dirty="0" err="1" smtClean="0">
                <a:solidFill>
                  <a:srgbClr val="0000FF"/>
                </a:solidFill>
              </a:rPr>
              <a:t>wedi</a:t>
            </a:r>
            <a:r>
              <a:rPr lang="en-US" dirty="0" smtClean="0">
                <a:solidFill>
                  <a:srgbClr val="0000FF"/>
                </a:solidFill>
              </a:rPr>
              <a:t> </a:t>
            </a:r>
            <a:r>
              <a:rPr lang="en-US" dirty="0" err="1" smtClean="0">
                <a:solidFill>
                  <a:srgbClr val="0000FF"/>
                </a:solidFill>
              </a:rPr>
              <a:t>newid</a:t>
            </a:r>
            <a:r>
              <a:rPr lang="en-US" dirty="0" smtClean="0">
                <a:solidFill>
                  <a:srgbClr val="0000FF"/>
                </a:solidFill>
              </a:rPr>
              <a:t> </a:t>
            </a:r>
            <a:r>
              <a:rPr lang="en-US" dirty="0" err="1" smtClean="0">
                <a:solidFill>
                  <a:srgbClr val="0000FF"/>
                </a:solidFill>
              </a:rPr>
              <a:t>yn</a:t>
            </a:r>
            <a:r>
              <a:rPr lang="en-US" dirty="0" smtClean="0">
                <a:solidFill>
                  <a:srgbClr val="0000FF"/>
                </a:solidFill>
              </a:rPr>
              <a:t> yr </a:t>
            </a:r>
            <a:r>
              <a:rPr lang="en-US" dirty="0" err="1" smtClean="0">
                <a:solidFill>
                  <a:srgbClr val="0000FF"/>
                </a:solidFill>
              </a:rPr>
              <a:t>amgylchedd</a:t>
            </a:r>
            <a:r>
              <a:rPr lang="en-US" dirty="0" smtClean="0">
                <a:solidFill>
                  <a:srgbClr val="0000FF"/>
                </a:solidFill>
              </a:rPr>
              <a:t> </a:t>
            </a:r>
            <a:r>
              <a:rPr lang="en-US" dirty="0" err="1" smtClean="0">
                <a:solidFill>
                  <a:srgbClr val="0000FF"/>
                </a:solidFill>
              </a:rPr>
              <a:t>dosbarth</a:t>
            </a:r>
            <a:r>
              <a:rPr lang="en-US" dirty="0" smtClean="0">
                <a:solidFill>
                  <a:srgbClr val="0000FF"/>
                </a:solidFill>
              </a:rPr>
              <a:t> </a:t>
            </a:r>
            <a:r>
              <a:rPr lang="en-US" dirty="0" err="1" smtClean="0">
                <a:solidFill>
                  <a:srgbClr val="0000FF"/>
                </a:solidFill>
              </a:rPr>
              <a:t>ers</a:t>
            </a:r>
            <a:r>
              <a:rPr lang="en-US" dirty="0" smtClean="0">
                <a:solidFill>
                  <a:srgbClr val="0000FF"/>
                </a:solidFill>
              </a:rPr>
              <a:t> </a:t>
            </a:r>
            <a:r>
              <a:rPr lang="en-US" dirty="0" err="1" smtClean="0">
                <a:solidFill>
                  <a:srgbClr val="0000FF"/>
                </a:solidFill>
              </a:rPr>
              <a:t>eich</a:t>
            </a:r>
            <a:r>
              <a:rPr lang="en-US" dirty="0" smtClean="0">
                <a:solidFill>
                  <a:srgbClr val="0000FF"/>
                </a:solidFill>
              </a:rPr>
              <a:t> </a:t>
            </a:r>
            <a:r>
              <a:rPr lang="en-US" dirty="0" err="1" smtClean="0">
                <a:solidFill>
                  <a:srgbClr val="0000FF"/>
                </a:solidFill>
              </a:rPr>
              <a:t>amser</a:t>
            </a:r>
            <a:r>
              <a:rPr lang="en-US" dirty="0" smtClean="0">
                <a:solidFill>
                  <a:srgbClr val="0000FF"/>
                </a:solidFill>
              </a:rPr>
              <a:t> chi </a:t>
            </a:r>
            <a:r>
              <a:rPr lang="en-US" dirty="0" err="1" smtClean="0">
                <a:solidFill>
                  <a:srgbClr val="0000FF"/>
                </a:solidFill>
              </a:rPr>
              <a:t>yn</a:t>
            </a:r>
            <a:r>
              <a:rPr lang="en-US" dirty="0" smtClean="0">
                <a:solidFill>
                  <a:srgbClr val="0000FF"/>
                </a:solidFill>
              </a:rPr>
              <a:t> yr </a:t>
            </a:r>
            <a:r>
              <a:rPr lang="en-US" dirty="0" err="1" smtClean="0">
                <a:solidFill>
                  <a:srgbClr val="0000FF"/>
                </a:solidFill>
              </a:rPr>
              <a:t>ysgol</a:t>
            </a:r>
            <a:r>
              <a:rPr lang="en-US" dirty="0" smtClean="0">
                <a:solidFill>
                  <a:srgbClr val="0000FF"/>
                </a:solidFill>
              </a:rPr>
              <a:t>?</a:t>
            </a:r>
            <a:endParaRPr lang="en-US" dirty="0">
              <a:solidFill>
                <a:srgbClr val="0000FF"/>
              </a:solidFill>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229380"/>
                                        </p:tgtEl>
                                        <p:attrNameLst>
                                          <p:attrName>style.visibility</p:attrName>
                                        </p:attrNameLst>
                                      </p:cBhvr>
                                      <p:to>
                                        <p:strVal val="visible"/>
                                      </p:to>
                                    </p:set>
                                    <p:anim calcmode="lin" valueType="num">
                                      <p:cBhvr additive="base">
                                        <p:cTn id="7" dur="5000" fill="hold"/>
                                        <p:tgtEl>
                                          <p:spTgt spid="229380"/>
                                        </p:tgtEl>
                                        <p:attrNameLst>
                                          <p:attrName>ppt_x</p:attrName>
                                        </p:attrNameLst>
                                      </p:cBhvr>
                                      <p:tavLst>
                                        <p:tav tm="0">
                                          <p:val>
                                            <p:strVal val="0-#ppt_w/2"/>
                                          </p:val>
                                        </p:tav>
                                        <p:tav tm="100000">
                                          <p:val>
                                            <p:strVal val="#ppt_x"/>
                                          </p:val>
                                        </p:tav>
                                      </p:tavLst>
                                    </p:anim>
                                    <p:anim calcmode="lin" valueType="num">
                                      <p:cBhvr additive="base">
                                        <p:cTn id="8" dur="5000" fill="hold"/>
                                        <p:tgtEl>
                                          <p:spTgt spid="229380"/>
                                        </p:tgtEl>
                                        <p:attrNameLst>
                                          <p:attrName>ppt_y</p:attrName>
                                        </p:attrNameLst>
                                      </p:cBhvr>
                                      <p:tavLst>
                                        <p:tav tm="0">
                                          <p:val>
                                            <p:strVal val="#ppt_y"/>
                                          </p:val>
                                        </p:tav>
                                        <p:tav tm="100000">
                                          <p:val>
                                            <p:strVal val="#ppt_y"/>
                                          </p:val>
                                        </p:tav>
                                      </p:tavLst>
                                    </p:anim>
                                  </p:childTnLst>
                                  <p:subTnLst>
                                    <p:set>
                                      <p:cBhvr override="childStyle">
                                        <p:cTn dur="1" fill="hold" display="0" masterRel="nextClick" afterEffect="1"/>
                                        <p:tgtEl>
                                          <p:spTgt spid="229380"/>
                                        </p:tgtEl>
                                        <p:attrNameLst>
                                          <p:attrName>style.visibility</p:attrName>
                                        </p:attrNameLst>
                                      </p:cBhvr>
                                      <p:to>
                                        <p:strVal val="hidden"/>
                                      </p:to>
                                    </p:set>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229383"/>
                                        </p:tgtEl>
                                        <p:attrNameLst>
                                          <p:attrName>style.visibility</p:attrName>
                                        </p:attrNameLst>
                                      </p:cBhvr>
                                      <p:to>
                                        <p:strVal val="visible"/>
                                      </p:to>
                                    </p:set>
                                    <p:anim calcmode="lin" valueType="num">
                                      <p:cBhvr additive="base">
                                        <p:cTn id="13" dur="5000" fill="hold"/>
                                        <p:tgtEl>
                                          <p:spTgt spid="229383"/>
                                        </p:tgtEl>
                                        <p:attrNameLst>
                                          <p:attrName>ppt_x</p:attrName>
                                        </p:attrNameLst>
                                      </p:cBhvr>
                                      <p:tavLst>
                                        <p:tav tm="0">
                                          <p:val>
                                            <p:strVal val="0-#ppt_w/2"/>
                                          </p:val>
                                        </p:tav>
                                        <p:tav tm="100000">
                                          <p:val>
                                            <p:strVal val="#ppt_x"/>
                                          </p:val>
                                        </p:tav>
                                      </p:tavLst>
                                    </p:anim>
                                    <p:anim calcmode="lin" valueType="num">
                                      <p:cBhvr additive="base">
                                        <p:cTn id="14" dur="5000" fill="hold"/>
                                        <p:tgtEl>
                                          <p:spTgt spid="229383"/>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229382"/>
                                        </p:tgtEl>
                                        <p:attrNameLst>
                                          <p:attrName>style.visibility</p:attrName>
                                        </p:attrNameLst>
                                      </p:cBhvr>
                                      <p:to>
                                        <p:strVal val="visible"/>
                                      </p:to>
                                    </p:set>
                                    <p:anim calcmode="lin" valueType="num">
                                      <p:cBhvr additive="base">
                                        <p:cTn id="19" dur="5000" fill="hold"/>
                                        <p:tgtEl>
                                          <p:spTgt spid="229382"/>
                                        </p:tgtEl>
                                        <p:attrNameLst>
                                          <p:attrName>ppt_x</p:attrName>
                                        </p:attrNameLst>
                                      </p:cBhvr>
                                      <p:tavLst>
                                        <p:tav tm="0">
                                          <p:val>
                                            <p:strVal val="0-#ppt_w/2"/>
                                          </p:val>
                                        </p:tav>
                                        <p:tav tm="100000">
                                          <p:val>
                                            <p:strVal val="#ppt_x"/>
                                          </p:val>
                                        </p:tav>
                                      </p:tavLst>
                                    </p:anim>
                                    <p:anim calcmode="lin" valueType="num">
                                      <p:cBhvr additive="base">
                                        <p:cTn id="20" dur="5000" fill="hold"/>
                                        <p:tgtEl>
                                          <p:spTgt spid="22938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3823.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544" y="197351"/>
            <a:ext cx="8136904" cy="6416530"/>
          </a:xfrm>
          <a:prstGeom prst="rect">
            <a:avLst/>
          </a:prstGeom>
        </p:spPr>
      </p:pic>
    </p:spTree>
    <p:extLst>
      <p:ext uri="{BB962C8B-B14F-4D97-AF65-F5344CB8AC3E}">
        <p14:creationId xmlns:p14="http://schemas.microsoft.com/office/powerpoint/2010/main" val="27231699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GB">
                <a:ea typeface="ＭＳ Ｐゴシック" pitchFamily="-110" charset="-128"/>
                <a:cs typeface="ＭＳ Ｐゴシック" pitchFamily="-110" charset="-128"/>
              </a:rPr>
              <a:t>Reggio Emilia.</a:t>
            </a:r>
            <a:endParaRPr lang="en-US">
              <a:ea typeface="ＭＳ Ｐゴシック" pitchFamily="-110" charset="-128"/>
              <a:cs typeface="ＭＳ Ｐゴシック" pitchFamily="-110" charset="-128"/>
            </a:endParaRPr>
          </a:p>
        </p:txBody>
      </p:sp>
      <p:sp>
        <p:nvSpPr>
          <p:cNvPr id="19459" name="Rectangle 3"/>
          <p:cNvSpPr>
            <a:spLocks noGrp="1" noChangeArrowheads="1"/>
          </p:cNvSpPr>
          <p:nvPr>
            <p:ph type="body" idx="1"/>
          </p:nvPr>
        </p:nvSpPr>
        <p:spPr>
          <a:xfrm>
            <a:off x="539750" y="1341438"/>
            <a:ext cx="7772400" cy="4614862"/>
          </a:xfrm>
        </p:spPr>
        <p:txBody>
          <a:bodyPr/>
          <a:lstStyle/>
          <a:p>
            <a:pPr eaLnBrk="1" hangingPunct="1">
              <a:buFont typeface="Wingdings" pitchFamily="-110" charset="2"/>
              <a:buNone/>
            </a:pPr>
            <a:r>
              <a:rPr lang="en-GB" sz="2800" dirty="0" smtClean="0">
                <a:ea typeface="ＭＳ Ｐゴシック" pitchFamily="-110" charset="-128"/>
                <a:cs typeface="ＭＳ Ｐゴシック" pitchFamily="-110" charset="-128"/>
              </a:rPr>
              <a:t>   ‘</a:t>
            </a:r>
            <a:r>
              <a:rPr lang="en-GB" sz="2800" dirty="0">
                <a:ea typeface="ＭＳ Ｐゴシック" pitchFamily="-110" charset="-128"/>
                <a:cs typeface="ＭＳ Ｐゴシック" pitchFamily="-110" charset="-128"/>
              </a:rPr>
              <a:t>Education must come to be recognised as the product of complex interactions, many of which can be realised when the environment is a fully participating element.’</a:t>
            </a:r>
            <a:endParaRPr lang="en-GB" sz="2800" dirty="0" smtClean="0">
              <a:ea typeface="ＭＳ Ｐゴシック" pitchFamily="-110" charset="-128"/>
              <a:cs typeface="ＭＳ Ｐゴシック" pitchFamily="-110" charset="-128"/>
            </a:endParaRPr>
          </a:p>
          <a:p>
            <a:pPr eaLnBrk="1" hangingPunct="1">
              <a:buFont typeface="Wingdings" pitchFamily="-110" charset="2"/>
              <a:buNone/>
            </a:pPr>
            <a:r>
              <a:rPr lang="en-GB" sz="2000" dirty="0" smtClean="0">
                <a:ea typeface="ＭＳ Ｐゴシック" pitchFamily="-110" charset="-128"/>
                <a:cs typeface="ＭＳ Ｐゴシック" pitchFamily="-110" charset="-128"/>
              </a:rPr>
              <a:t>     </a:t>
            </a:r>
            <a:r>
              <a:rPr lang="en-GB" sz="2000" dirty="0" err="1" smtClean="0">
                <a:ea typeface="ＭＳ Ｐゴシック" pitchFamily="-110" charset="-128"/>
                <a:cs typeface="ＭＳ Ｐゴシック" pitchFamily="-110" charset="-128"/>
              </a:rPr>
              <a:t>Malaguzzi</a:t>
            </a:r>
            <a:r>
              <a:rPr lang="en-GB" sz="2000" dirty="0">
                <a:ea typeface="ＭＳ Ｐゴシック" pitchFamily="-110" charset="-128"/>
                <a:cs typeface="ＭＳ Ｐゴシック" pitchFamily="-110" charset="-128"/>
              </a:rPr>
              <a:t>, </a:t>
            </a:r>
            <a:r>
              <a:rPr lang="en-GB" sz="2000" dirty="0" smtClean="0">
                <a:ea typeface="ＭＳ Ｐゴシック" pitchFamily="-110" charset="-128"/>
                <a:cs typeface="ＭＳ Ｐゴシック" pitchFamily="-110" charset="-128"/>
              </a:rPr>
              <a:t>1998</a:t>
            </a:r>
            <a:endParaRPr lang="en-US" sz="2000" dirty="0">
              <a:ea typeface="ＭＳ Ｐゴシック" pitchFamily="-110" charset="-128"/>
              <a:cs typeface="ＭＳ Ｐゴシック" pitchFamily="-110" charset="-128"/>
            </a:endParaRPr>
          </a:p>
        </p:txBody>
      </p:sp>
      <p:pic>
        <p:nvPicPr>
          <p:cNvPr id="5" name="Picture 4" descr="3485418_2048_1152.jpg"/>
          <p:cNvPicPr>
            <a:picLocks noChangeAspect="1"/>
          </p:cNvPicPr>
          <p:nvPr/>
        </p:nvPicPr>
        <p:blipFill>
          <a:blip r:embed="rId2"/>
          <a:stretch>
            <a:fillRect/>
          </a:stretch>
        </p:blipFill>
        <p:spPr>
          <a:xfrm>
            <a:off x="2819400" y="4038600"/>
            <a:ext cx="4038600" cy="2270062"/>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What makes a good learning environment?</a:t>
            </a:r>
            <a:endParaRPr lang="en-GB" dirty="0"/>
          </a:p>
        </p:txBody>
      </p:sp>
      <p:sp>
        <p:nvSpPr>
          <p:cNvPr id="6" name="Text Placeholder 5"/>
          <p:cNvSpPr>
            <a:spLocks noGrp="1"/>
          </p:cNvSpPr>
          <p:nvPr>
            <p:ph type="body" idx="1"/>
          </p:nvPr>
        </p:nvSpPr>
        <p:spPr/>
        <p:txBody>
          <a:bodyPr/>
          <a:lstStyle/>
          <a:p>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7875" y="2949575"/>
            <a:ext cx="5048250" cy="957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01877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0" y="457200"/>
            <a:ext cx="9144000" cy="1143000"/>
          </a:xfrm>
        </p:spPr>
        <p:txBody>
          <a:bodyPr/>
          <a:lstStyle/>
          <a:p>
            <a:r>
              <a:rPr lang="en-US" sz="3600" dirty="0">
                <a:ea typeface="ＭＳ Ｐゴシック" pitchFamily="-110" charset="-128"/>
                <a:cs typeface="ＭＳ Ｐゴシック" pitchFamily="-110" charset="-128"/>
              </a:rPr>
              <a:t/>
            </a:r>
            <a:br>
              <a:rPr lang="en-US" sz="3600" dirty="0">
                <a:ea typeface="ＭＳ Ｐゴシック" pitchFamily="-110" charset="-128"/>
                <a:cs typeface="ＭＳ Ｐゴシック" pitchFamily="-110" charset="-128"/>
              </a:rPr>
            </a:br>
            <a:r>
              <a:rPr lang="en-US" sz="3200" dirty="0">
                <a:ea typeface="ＭＳ Ｐゴシック" pitchFamily="-110" charset="-128"/>
                <a:cs typeface="ＭＳ Ｐゴシック" pitchFamily="-110" charset="-128"/>
              </a:rPr>
              <a:t>There are many different spaces and places where children can learn.</a:t>
            </a:r>
            <a:r>
              <a:rPr lang="en-US" sz="3200" dirty="0" smtClean="0">
                <a:ea typeface="ＭＳ Ｐゴシック" pitchFamily="-110" charset="-128"/>
                <a:cs typeface="ＭＳ Ｐゴシック" pitchFamily="-110" charset="-128"/>
              </a:rPr>
              <a:t/>
            </a:r>
            <a:br>
              <a:rPr lang="en-US" sz="3200" dirty="0" smtClean="0">
                <a:ea typeface="ＭＳ Ｐゴシック" pitchFamily="-110" charset="-128"/>
                <a:cs typeface="ＭＳ Ｐゴシック" pitchFamily="-110" charset="-128"/>
              </a:rPr>
            </a:br>
            <a:r>
              <a:rPr lang="en-US" sz="3200" dirty="0" smtClean="0">
                <a:solidFill>
                  <a:srgbClr val="0000FF"/>
                </a:solidFill>
                <a:ea typeface="ＭＳ Ｐゴシック" pitchFamily="-110" charset="-128"/>
                <a:cs typeface="ＭＳ Ｐゴシック" pitchFamily="-110" charset="-128"/>
              </a:rPr>
              <a:t>Gall </a:t>
            </a:r>
            <a:r>
              <a:rPr lang="en-US" sz="3200" dirty="0">
                <a:solidFill>
                  <a:srgbClr val="0000FF"/>
                </a:solidFill>
                <a:ea typeface="ＭＳ Ｐゴシック" pitchFamily="-110" charset="-128"/>
                <a:cs typeface="ＭＳ Ｐゴシック" pitchFamily="-110" charset="-128"/>
              </a:rPr>
              <a:t>plant </a:t>
            </a:r>
            <a:r>
              <a:rPr lang="en-US" sz="3200" dirty="0" err="1">
                <a:solidFill>
                  <a:srgbClr val="0000FF"/>
                </a:solidFill>
                <a:ea typeface="ＭＳ Ｐゴシック" pitchFamily="-110" charset="-128"/>
                <a:cs typeface="ＭＳ Ｐゴシック" pitchFamily="-110" charset="-128"/>
              </a:rPr>
              <a:t>ddysgu</a:t>
            </a:r>
            <a:r>
              <a:rPr lang="en-US" sz="3200" dirty="0">
                <a:solidFill>
                  <a:srgbClr val="0000FF"/>
                </a:solidFill>
                <a:ea typeface="ＭＳ Ｐゴシック" pitchFamily="-110" charset="-128"/>
                <a:cs typeface="ＭＳ Ｐゴシック" pitchFamily="-110" charset="-128"/>
              </a:rPr>
              <a:t> </a:t>
            </a:r>
            <a:r>
              <a:rPr lang="en-US" sz="3200" dirty="0" err="1">
                <a:solidFill>
                  <a:srgbClr val="0000FF"/>
                </a:solidFill>
                <a:ea typeface="ＭＳ Ｐゴシック" pitchFamily="-110" charset="-128"/>
                <a:cs typeface="ＭＳ Ｐゴシック" pitchFamily="-110" charset="-128"/>
              </a:rPr>
              <a:t>mewn</a:t>
            </a:r>
            <a:r>
              <a:rPr lang="en-US" sz="3200" dirty="0">
                <a:solidFill>
                  <a:srgbClr val="0000FF"/>
                </a:solidFill>
                <a:ea typeface="ＭＳ Ｐゴシック" pitchFamily="-110" charset="-128"/>
                <a:cs typeface="ＭＳ Ｐゴシック" pitchFamily="-110" charset="-128"/>
              </a:rPr>
              <a:t> </a:t>
            </a:r>
            <a:r>
              <a:rPr lang="en-US" sz="3200" dirty="0" err="1">
                <a:solidFill>
                  <a:srgbClr val="0000FF"/>
                </a:solidFill>
                <a:ea typeface="ＭＳ Ｐゴシック" pitchFamily="-110" charset="-128"/>
                <a:cs typeface="ＭＳ Ｐゴシック" pitchFamily="-110" charset="-128"/>
              </a:rPr>
              <a:t>llawer</a:t>
            </a:r>
            <a:r>
              <a:rPr lang="en-US" sz="3200" dirty="0">
                <a:solidFill>
                  <a:srgbClr val="0000FF"/>
                </a:solidFill>
                <a:ea typeface="ＭＳ Ｐゴシック" pitchFamily="-110" charset="-128"/>
                <a:cs typeface="ＭＳ Ｐゴシック" pitchFamily="-110" charset="-128"/>
              </a:rPr>
              <a:t> </a:t>
            </a:r>
            <a:r>
              <a:rPr lang="en-US" sz="3200" dirty="0" err="1">
                <a:solidFill>
                  <a:srgbClr val="0000FF"/>
                </a:solidFill>
                <a:ea typeface="ＭＳ Ｐゴシック" pitchFamily="-110" charset="-128"/>
                <a:cs typeface="ＭＳ Ｐゴシック" pitchFamily="-110" charset="-128"/>
              </a:rPr>
              <a:t>o</a:t>
            </a:r>
            <a:r>
              <a:rPr lang="en-US" sz="3200" dirty="0">
                <a:solidFill>
                  <a:srgbClr val="0000FF"/>
                </a:solidFill>
                <a:ea typeface="ＭＳ Ｐゴシック" pitchFamily="-110" charset="-128"/>
                <a:cs typeface="ＭＳ Ｐゴシック" pitchFamily="-110" charset="-128"/>
              </a:rPr>
              <a:t> </a:t>
            </a:r>
            <a:r>
              <a:rPr lang="en-US" sz="3200" dirty="0" err="1">
                <a:solidFill>
                  <a:srgbClr val="0000FF"/>
                </a:solidFill>
                <a:ea typeface="ＭＳ Ｐゴシック" pitchFamily="-110" charset="-128"/>
                <a:cs typeface="ＭＳ Ｐゴシック" pitchFamily="-110" charset="-128"/>
              </a:rPr>
              <a:t>wahanol</a:t>
            </a:r>
            <a:r>
              <a:rPr lang="en-US" sz="3200" dirty="0">
                <a:solidFill>
                  <a:srgbClr val="0000FF"/>
                </a:solidFill>
                <a:ea typeface="ＭＳ Ｐゴシック" pitchFamily="-110" charset="-128"/>
                <a:cs typeface="ＭＳ Ｐゴシック" pitchFamily="-110" charset="-128"/>
              </a:rPr>
              <a:t> </a:t>
            </a:r>
            <a:r>
              <a:rPr lang="en-US" sz="3200" dirty="0" err="1">
                <a:solidFill>
                  <a:srgbClr val="0000FF"/>
                </a:solidFill>
                <a:ea typeface="ＭＳ Ｐゴシック" pitchFamily="-110" charset="-128"/>
                <a:cs typeface="ＭＳ Ｐゴシック" pitchFamily="-110" charset="-128"/>
              </a:rPr>
              <a:t>fannau</a:t>
            </a:r>
            <a:r>
              <a:rPr lang="en-US" sz="3200" dirty="0">
                <a:solidFill>
                  <a:srgbClr val="0000FF"/>
                </a:solidFill>
                <a:ea typeface="ＭＳ Ｐゴシック" pitchFamily="-110" charset="-128"/>
                <a:cs typeface="ＭＳ Ｐゴシック" pitchFamily="-110" charset="-128"/>
              </a:rPr>
              <a:t> a </a:t>
            </a:r>
            <a:r>
              <a:rPr lang="en-US" sz="3200" dirty="0" err="1">
                <a:solidFill>
                  <a:srgbClr val="0000FF"/>
                </a:solidFill>
                <a:ea typeface="ＭＳ Ｐゴシック" pitchFamily="-110" charset="-128"/>
                <a:cs typeface="ＭＳ Ｐゴシック" pitchFamily="-110" charset="-128"/>
              </a:rPr>
              <a:t>lleoedd</a:t>
            </a:r>
            <a:r>
              <a:rPr lang="en-US" sz="3200" dirty="0">
                <a:solidFill>
                  <a:srgbClr val="0000FF"/>
                </a:solidFill>
                <a:ea typeface="ＭＳ Ｐゴシック" pitchFamily="-110" charset="-128"/>
                <a:cs typeface="ＭＳ Ｐゴシック" pitchFamily="-110" charset="-128"/>
              </a:rPr>
              <a:t>. </a:t>
            </a:r>
            <a:r>
              <a:rPr lang="en-US" sz="3600" dirty="0">
                <a:ea typeface="ＭＳ Ｐゴシック" pitchFamily="-110" charset="-128"/>
                <a:cs typeface="ＭＳ Ｐゴシック" pitchFamily="-110" charset="-128"/>
              </a:rPr>
              <a:t/>
            </a:r>
            <a:br>
              <a:rPr lang="en-US" sz="3600" dirty="0">
                <a:ea typeface="ＭＳ Ｐゴシック" pitchFamily="-110" charset="-128"/>
                <a:cs typeface="ＭＳ Ｐゴシック" pitchFamily="-110" charset="-128"/>
              </a:rPr>
            </a:br>
            <a:endParaRPr lang="en-US" sz="3600" dirty="0">
              <a:ea typeface="ＭＳ Ｐゴシック" pitchFamily="-110" charset="-128"/>
              <a:cs typeface="ＭＳ Ｐゴシック" pitchFamily="-110" charset="-128"/>
            </a:endParaRPr>
          </a:p>
        </p:txBody>
      </p:sp>
      <p:sp>
        <p:nvSpPr>
          <p:cNvPr id="5" name="Content Placeholder 4"/>
          <p:cNvSpPr>
            <a:spLocks noGrp="1"/>
          </p:cNvSpPr>
          <p:nvPr>
            <p:ph sz="half" idx="1"/>
          </p:nvPr>
        </p:nvSpPr>
        <p:spPr/>
        <p:txBody>
          <a:bodyPr/>
          <a:lstStyle/>
          <a:p>
            <a:pPr>
              <a:buNone/>
            </a:pPr>
            <a:endParaRPr lang="en-US" dirty="0" smtClean="0"/>
          </a:p>
          <a:p>
            <a:pPr>
              <a:buNone/>
            </a:pPr>
            <a:r>
              <a:rPr lang="en-US" sz="2200" dirty="0" smtClean="0"/>
              <a:t>Key Principles:</a:t>
            </a:r>
          </a:p>
          <a:p>
            <a:pPr>
              <a:buFont typeface="Arial"/>
              <a:buChar char="•"/>
            </a:pPr>
            <a:r>
              <a:rPr lang="en-US" sz="2200" dirty="0" smtClean="0"/>
              <a:t>Children are active learners</a:t>
            </a:r>
          </a:p>
          <a:p>
            <a:pPr>
              <a:buFont typeface="Arial"/>
              <a:buChar char="•"/>
            </a:pPr>
            <a:r>
              <a:rPr lang="en-US" sz="2200" dirty="0" smtClean="0"/>
              <a:t>Contexts – real, meaningful and engaging</a:t>
            </a:r>
          </a:p>
          <a:p>
            <a:pPr>
              <a:buFont typeface="Arial"/>
              <a:buChar char="•"/>
            </a:pPr>
            <a:r>
              <a:rPr lang="en-US" sz="2200" dirty="0" smtClean="0"/>
              <a:t>Playful learning opportunities</a:t>
            </a:r>
          </a:p>
          <a:p>
            <a:pPr>
              <a:buFont typeface="Arial"/>
              <a:buChar char="•"/>
            </a:pPr>
            <a:r>
              <a:rPr lang="en-US" sz="2200" dirty="0" smtClean="0"/>
              <a:t>Start from what a child can do</a:t>
            </a:r>
          </a:p>
          <a:p>
            <a:pPr>
              <a:buFont typeface="Arial"/>
              <a:buChar char="•"/>
            </a:pPr>
            <a:r>
              <a:rPr lang="en-US" sz="2200" dirty="0" smtClean="0"/>
              <a:t>Approach learning in a holistic manner</a:t>
            </a:r>
          </a:p>
          <a:p>
            <a:pPr>
              <a:buFont typeface="Arial"/>
              <a:buChar char="•"/>
            </a:pPr>
            <a:r>
              <a:rPr lang="en-US" sz="2200" dirty="0" smtClean="0"/>
              <a:t>Use outdoors and indoors</a:t>
            </a:r>
            <a:endParaRPr lang="en-US" sz="2200" dirty="0"/>
          </a:p>
        </p:txBody>
      </p:sp>
      <p:sp>
        <p:nvSpPr>
          <p:cNvPr id="6" name="Content Placeholder 5"/>
          <p:cNvSpPr>
            <a:spLocks noGrp="1"/>
          </p:cNvSpPr>
          <p:nvPr>
            <p:ph sz="half" idx="2"/>
          </p:nvPr>
        </p:nvSpPr>
        <p:spPr>
          <a:xfrm>
            <a:off x="4724400" y="2133600"/>
            <a:ext cx="4038600" cy="4525963"/>
          </a:xfrm>
        </p:spPr>
        <p:txBody>
          <a:bodyPr/>
          <a:lstStyle/>
          <a:p>
            <a:pPr>
              <a:buNone/>
            </a:pPr>
            <a:r>
              <a:rPr lang="en-US" sz="2200" dirty="0" err="1" smtClean="0">
                <a:solidFill>
                  <a:srgbClr val="0000FF"/>
                </a:solidFill>
              </a:rPr>
              <a:t>Prif</a:t>
            </a:r>
            <a:r>
              <a:rPr lang="en-US" sz="2200" dirty="0" smtClean="0">
                <a:solidFill>
                  <a:srgbClr val="0000FF"/>
                </a:solidFill>
              </a:rPr>
              <a:t> </a:t>
            </a:r>
            <a:r>
              <a:rPr lang="en-US" sz="2200" dirty="0" err="1" smtClean="0">
                <a:solidFill>
                  <a:srgbClr val="0000FF"/>
                </a:solidFill>
              </a:rPr>
              <a:t>egwyddorion</a:t>
            </a:r>
            <a:r>
              <a:rPr lang="en-US" sz="2200" dirty="0" smtClean="0">
                <a:solidFill>
                  <a:srgbClr val="0000FF"/>
                </a:solidFill>
              </a:rPr>
              <a:t>:</a:t>
            </a:r>
          </a:p>
          <a:p>
            <a:pPr>
              <a:buFont typeface="Arial"/>
              <a:buChar char="•"/>
            </a:pPr>
            <a:r>
              <a:rPr lang="en-US" sz="2200" dirty="0" smtClean="0">
                <a:solidFill>
                  <a:srgbClr val="0000FF"/>
                </a:solidFill>
              </a:rPr>
              <a:t>Mae plant </a:t>
            </a:r>
            <a:r>
              <a:rPr lang="en-US" sz="2200" dirty="0" err="1" smtClean="0">
                <a:solidFill>
                  <a:srgbClr val="0000FF"/>
                </a:solidFill>
              </a:rPr>
              <a:t>yn</a:t>
            </a:r>
            <a:r>
              <a:rPr lang="en-US" sz="2200" dirty="0" smtClean="0">
                <a:solidFill>
                  <a:srgbClr val="0000FF"/>
                </a:solidFill>
              </a:rPr>
              <a:t> </a:t>
            </a:r>
            <a:r>
              <a:rPr lang="en-US" sz="2200" dirty="0" err="1" smtClean="0">
                <a:solidFill>
                  <a:srgbClr val="0000FF"/>
                </a:solidFill>
              </a:rPr>
              <a:t>ddysgwyr</a:t>
            </a:r>
            <a:r>
              <a:rPr lang="en-US" sz="2200" dirty="0" smtClean="0">
                <a:solidFill>
                  <a:srgbClr val="0000FF"/>
                </a:solidFill>
              </a:rPr>
              <a:t> </a:t>
            </a:r>
            <a:r>
              <a:rPr lang="en-US" sz="2200" dirty="0" err="1" smtClean="0">
                <a:solidFill>
                  <a:srgbClr val="0000FF"/>
                </a:solidFill>
              </a:rPr>
              <a:t>gweithredol</a:t>
            </a:r>
            <a:endParaRPr lang="en-US" sz="2200" dirty="0" smtClean="0">
              <a:solidFill>
                <a:srgbClr val="0000FF"/>
              </a:solidFill>
            </a:endParaRPr>
          </a:p>
          <a:p>
            <a:pPr>
              <a:buFont typeface="Arial"/>
              <a:buChar char="•"/>
            </a:pPr>
            <a:r>
              <a:rPr lang="en-US" sz="2200" dirty="0" err="1" smtClean="0">
                <a:solidFill>
                  <a:srgbClr val="0000FF"/>
                </a:solidFill>
              </a:rPr>
              <a:t>Cyd-destun</a:t>
            </a:r>
            <a:r>
              <a:rPr lang="en-US" sz="2200" dirty="0" smtClean="0">
                <a:solidFill>
                  <a:srgbClr val="0000FF"/>
                </a:solidFill>
              </a:rPr>
              <a:t> – </a:t>
            </a:r>
            <a:r>
              <a:rPr lang="en-US" sz="2200" dirty="0" err="1" smtClean="0">
                <a:solidFill>
                  <a:srgbClr val="0000FF"/>
                </a:solidFill>
              </a:rPr>
              <a:t>bywyd</a:t>
            </a:r>
            <a:r>
              <a:rPr lang="en-US" sz="2200" dirty="0" smtClean="0">
                <a:solidFill>
                  <a:srgbClr val="0000FF"/>
                </a:solidFill>
              </a:rPr>
              <a:t> go </a:t>
            </a:r>
            <a:r>
              <a:rPr lang="en-US" sz="2200" dirty="0" err="1" smtClean="0">
                <a:solidFill>
                  <a:srgbClr val="0000FF"/>
                </a:solidFill>
              </a:rPr>
              <a:t>iawn</a:t>
            </a:r>
            <a:r>
              <a:rPr lang="en-US" sz="2200" dirty="0" smtClean="0">
                <a:solidFill>
                  <a:srgbClr val="0000FF"/>
                </a:solidFill>
              </a:rPr>
              <a:t>, </a:t>
            </a:r>
            <a:r>
              <a:rPr lang="en-US" sz="2200" dirty="0" err="1" smtClean="0">
                <a:solidFill>
                  <a:srgbClr val="0000FF"/>
                </a:solidFill>
              </a:rPr>
              <a:t>ystyrlon</a:t>
            </a:r>
            <a:r>
              <a:rPr lang="en-US" sz="2200" dirty="0" smtClean="0">
                <a:solidFill>
                  <a:srgbClr val="0000FF"/>
                </a:solidFill>
              </a:rPr>
              <a:t> a </a:t>
            </a:r>
            <a:r>
              <a:rPr lang="en-US" sz="2200" dirty="0" err="1" smtClean="0">
                <a:solidFill>
                  <a:srgbClr val="0000FF"/>
                </a:solidFill>
              </a:rPr>
              <a:t>deniadol</a:t>
            </a:r>
            <a:endParaRPr lang="en-US" sz="2200" dirty="0" smtClean="0">
              <a:solidFill>
                <a:srgbClr val="0000FF"/>
              </a:solidFill>
            </a:endParaRPr>
          </a:p>
          <a:p>
            <a:pPr>
              <a:buFont typeface="Arial"/>
              <a:buChar char="•"/>
            </a:pPr>
            <a:r>
              <a:rPr lang="en-US" sz="2200" dirty="0" err="1" smtClean="0">
                <a:solidFill>
                  <a:srgbClr val="0000FF"/>
                </a:solidFill>
              </a:rPr>
              <a:t>Cyfleodd</a:t>
            </a:r>
            <a:r>
              <a:rPr lang="en-US" sz="2200" dirty="0" smtClean="0">
                <a:solidFill>
                  <a:srgbClr val="0000FF"/>
                </a:solidFill>
              </a:rPr>
              <a:t> </a:t>
            </a:r>
            <a:r>
              <a:rPr lang="en-US" sz="2200" dirty="0" err="1" smtClean="0">
                <a:solidFill>
                  <a:srgbClr val="0000FF"/>
                </a:solidFill>
              </a:rPr>
              <a:t>dysgu</a:t>
            </a:r>
            <a:r>
              <a:rPr lang="en-US" sz="2200" dirty="0" smtClean="0">
                <a:solidFill>
                  <a:srgbClr val="0000FF"/>
                </a:solidFill>
              </a:rPr>
              <a:t> </a:t>
            </a:r>
            <a:r>
              <a:rPr lang="en-US" sz="2200" dirty="0" err="1" smtClean="0">
                <a:solidFill>
                  <a:srgbClr val="0000FF"/>
                </a:solidFill>
              </a:rPr>
              <a:t>chwareus</a:t>
            </a:r>
            <a:endParaRPr lang="en-US" sz="2200" dirty="0" smtClean="0">
              <a:solidFill>
                <a:srgbClr val="0000FF"/>
              </a:solidFill>
            </a:endParaRPr>
          </a:p>
          <a:p>
            <a:pPr>
              <a:buFont typeface="Arial"/>
              <a:buChar char="•"/>
            </a:pPr>
            <a:r>
              <a:rPr lang="en-US" sz="2200" dirty="0" err="1" smtClean="0">
                <a:solidFill>
                  <a:srgbClr val="0000FF"/>
                </a:solidFill>
              </a:rPr>
              <a:t>Dechrau</a:t>
            </a:r>
            <a:r>
              <a:rPr lang="en-US" sz="2200" dirty="0" smtClean="0">
                <a:solidFill>
                  <a:srgbClr val="0000FF"/>
                </a:solidFill>
              </a:rPr>
              <a:t> </a:t>
            </a:r>
            <a:r>
              <a:rPr lang="en-US" sz="2200" dirty="0" err="1" smtClean="0">
                <a:solidFill>
                  <a:srgbClr val="0000FF"/>
                </a:solidFill>
              </a:rPr>
              <a:t>gyda’r</a:t>
            </a:r>
            <a:r>
              <a:rPr lang="en-US" sz="2200" dirty="0" smtClean="0">
                <a:solidFill>
                  <a:srgbClr val="0000FF"/>
                </a:solidFill>
              </a:rPr>
              <a:t> </a:t>
            </a:r>
            <a:r>
              <a:rPr lang="en-US" sz="2200" dirty="0" err="1" smtClean="0">
                <a:solidFill>
                  <a:srgbClr val="0000FF"/>
                </a:solidFill>
              </a:rPr>
              <a:t>hyn</a:t>
            </a:r>
            <a:r>
              <a:rPr lang="en-US" sz="2200" dirty="0" smtClean="0">
                <a:solidFill>
                  <a:srgbClr val="0000FF"/>
                </a:solidFill>
              </a:rPr>
              <a:t> </a:t>
            </a:r>
            <a:r>
              <a:rPr lang="en-US" sz="2200" dirty="0" err="1" smtClean="0">
                <a:solidFill>
                  <a:srgbClr val="0000FF"/>
                </a:solidFill>
              </a:rPr>
              <a:t>mae’r</a:t>
            </a:r>
            <a:r>
              <a:rPr lang="en-US" sz="2200" dirty="0" smtClean="0">
                <a:solidFill>
                  <a:srgbClr val="0000FF"/>
                </a:solidFill>
              </a:rPr>
              <a:t> </a:t>
            </a:r>
            <a:r>
              <a:rPr lang="en-US" sz="2200" dirty="0" err="1" smtClean="0">
                <a:solidFill>
                  <a:srgbClr val="0000FF"/>
                </a:solidFill>
              </a:rPr>
              <a:t>plentyn</a:t>
            </a:r>
            <a:r>
              <a:rPr lang="en-US" sz="2200" dirty="0" smtClean="0">
                <a:solidFill>
                  <a:srgbClr val="0000FF"/>
                </a:solidFill>
              </a:rPr>
              <a:t> </a:t>
            </a:r>
            <a:r>
              <a:rPr lang="en-US" sz="2200" dirty="0" err="1" smtClean="0">
                <a:solidFill>
                  <a:srgbClr val="0000FF"/>
                </a:solidFill>
              </a:rPr>
              <a:t>yn</a:t>
            </a:r>
            <a:r>
              <a:rPr lang="en-US" sz="2200" dirty="0" smtClean="0">
                <a:solidFill>
                  <a:srgbClr val="0000FF"/>
                </a:solidFill>
              </a:rPr>
              <a:t> </a:t>
            </a:r>
            <a:r>
              <a:rPr lang="en-US" sz="2200" dirty="0" err="1" smtClean="0">
                <a:solidFill>
                  <a:srgbClr val="0000FF"/>
                </a:solidFill>
              </a:rPr>
              <a:t>medru</a:t>
            </a:r>
            <a:r>
              <a:rPr lang="en-US" sz="2200" dirty="0" smtClean="0">
                <a:solidFill>
                  <a:srgbClr val="0000FF"/>
                </a:solidFill>
              </a:rPr>
              <a:t> </a:t>
            </a:r>
            <a:r>
              <a:rPr lang="en-US" sz="2200" dirty="0" err="1" smtClean="0">
                <a:solidFill>
                  <a:srgbClr val="0000FF"/>
                </a:solidFill>
              </a:rPr>
              <a:t>ei</a:t>
            </a:r>
            <a:r>
              <a:rPr lang="en-US" sz="2200" dirty="0" smtClean="0">
                <a:solidFill>
                  <a:srgbClr val="0000FF"/>
                </a:solidFill>
              </a:rPr>
              <a:t> </a:t>
            </a:r>
            <a:r>
              <a:rPr lang="en-US" sz="2200" dirty="0" err="1" smtClean="0">
                <a:solidFill>
                  <a:srgbClr val="0000FF"/>
                </a:solidFill>
              </a:rPr>
              <a:t>wneud</a:t>
            </a:r>
            <a:endParaRPr lang="en-US" sz="2200" dirty="0" smtClean="0">
              <a:solidFill>
                <a:srgbClr val="0000FF"/>
              </a:solidFill>
            </a:endParaRPr>
          </a:p>
          <a:p>
            <a:pPr>
              <a:buFont typeface="Arial"/>
              <a:buChar char="•"/>
            </a:pPr>
            <a:r>
              <a:rPr lang="en-US" sz="2200" dirty="0" err="1" smtClean="0">
                <a:solidFill>
                  <a:srgbClr val="0000FF"/>
                </a:solidFill>
              </a:rPr>
              <a:t>Dysgu</a:t>
            </a:r>
            <a:r>
              <a:rPr lang="en-US" sz="2200" dirty="0" smtClean="0">
                <a:solidFill>
                  <a:srgbClr val="0000FF"/>
                </a:solidFill>
              </a:rPr>
              <a:t> </a:t>
            </a:r>
            <a:r>
              <a:rPr lang="en-US" sz="2200" dirty="0" err="1" smtClean="0">
                <a:solidFill>
                  <a:srgbClr val="0000FF"/>
                </a:solidFill>
              </a:rPr>
              <a:t>mewn</a:t>
            </a:r>
            <a:r>
              <a:rPr lang="en-US" sz="2200" dirty="0" smtClean="0">
                <a:solidFill>
                  <a:srgbClr val="0000FF"/>
                </a:solidFill>
              </a:rPr>
              <a:t> </a:t>
            </a:r>
            <a:r>
              <a:rPr lang="en-US" sz="2200" dirty="0" err="1" smtClean="0">
                <a:solidFill>
                  <a:srgbClr val="0000FF"/>
                </a:solidFill>
              </a:rPr>
              <a:t>modd</a:t>
            </a:r>
            <a:r>
              <a:rPr lang="en-US" sz="2200" dirty="0" smtClean="0">
                <a:solidFill>
                  <a:srgbClr val="0000FF"/>
                </a:solidFill>
              </a:rPr>
              <a:t> </a:t>
            </a:r>
            <a:r>
              <a:rPr lang="en-US" sz="2200" dirty="0" err="1" smtClean="0">
                <a:solidFill>
                  <a:srgbClr val="0000FF"/>
                </a:solidFill>
              </a:rPr>
              <a:t>cyfannol</a:t>
            </a:r>
            <a:endParaRPr lang="en-US" sz="2200" dirty="0" smtClean="0">
              <a:solidFill>
                <a:srgbClr val="0000FF"/>
              </a:solidFill>
            </a:endParaRPr>
          </a:p>
          <a:p>
            <a:pPr>
              <a:buFont typeface="Arial"/>
              <a:buChar char="•"/>
            </a:pPr>
            <a:r>
              <a:rPr lang="en-US" sz="2200" dirty="0" err="1" smtClean="0">
                <a:solidFill>
                  <a:srgbClr val="0000FF"/>
                </a:solidFill>
              </a:rPr>
              <a:t>Defnyddio’r</a:t>
            </a:r>
            <a:r>
              <a:rPr lang="en-US" sz="2200" dirty="0" smtClean="0">
                <a:solidFill>
                  <a:srgbClr val="0000FF"/>
                </a:solidFill>
              </a:rPr>
              <a:t> </a:t>
            </a:r>
            <a:r>
              <a:rPr lang="en-US" sz="2200" dirty="0" err="1" smtClean="0">
                <a:solidFill>
                  <a:srgbClr val="0000FF"/>
                </a:solidFill>
              </a:rPr>
              <a:t>tu</a:t>
            </a:r>
            <a:r>
              <a:rPr lang="en-US" sz="2200" dirty="0" smtClean="0">
                <a:solidFill>
                  <a:srgbClr val="0000FF"/>
                </a:solidFill>
              </a:rPr>
              <a:t> </a:t>
            </a:r>
            <a:r>
              <a:rPr lang="en-US" sz="2200" dirty="0" err="1" smtClean="0">
                <a:solidFill>
                  <a:srgbClr val="0000FF"/>
                </a:solidFill>
              </a:rPr>
              <a:t>fewn</a:t>
            </a:r>
            <a:r>
              <a:rPr lang="en-US" sz="2200" dirty="0" smtClean="0">
                <a:solidFill>
                  <a:srgbClr val="0000FF"/>
                </a:solidFill>
              </a:rPr>
              <a:t> </a:t>
            </a:r>
            <a:r>
              <a:rPr lang="en-US" sz="2200" dirty="0" err="1" smtClean="0">
                <a:solidFill>
                  <a:srgbClr val="0000FF"/>
                </a:solidFill>
              </a:rPr>
              <a:t>a’r</a:t>
            </a:r>
            <a:r>
              <a:rPr lang="en-US" sz="2200" dirty="0" smtClean="0">
                <a:solidFill>
                  <a:srgbClr val="0000FF"/>
                </a:solidFill>
              </a:rPr>
              <a:t> </a:t>
            </a:r>
            <a:r>
              <a:rPr lang="en-US" sz="2200" dirty="0" err="1" smtClean="0">
                <a:solidFill>
                  <a:srgbClr val="0000FF"/>
                </a:solidFill>
              </a:rPr>
              <a:t>tu</a:t>
            </a:r>
            <a:r>
              <a:rPr lang="en-US" sz="2200" dirty="0" smtClean="0">
                <a:solidFill>
                  <a:srgbClr val="0000FF"/>
                </a:solidFill>
              </a:rPr>
              <a:t> </a:t>
            </a:r>
            <a:r>
              <a:rPr lang="en-US" sz="2200" dirty="0" err="1" smtClean="0">
                <a:solidFill>
                  <a:srgbClr val="0000FF"/>
                </a:solidFill>
              </a:rPr>
              <a:t>allan</a:t>
            </a:r>
            <a:endParaRPr lang="en-US" sz="2200" dirty="0">
              <a:solidFill>
                <a:srgbClr val="0000FF"/>
              </a:solidFill>
            </a:endParaRPr>
          </a:p>
        </p:txBody>
      </p:sp>
    </p:spTree>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Double Bubble </a:t>
            </a:r>
            <a:r>
              <a:rPr lang="en-GB" dirty="0" smtClean="0"/>
              <a:t>Map</a:t>
            </a:r>
            <a:br>
              <a:rPr lang="en-GB" dirty="0" smtClean="0"/>
            </a:br>
            <a:r>
              <a:rPr lang="en-GB" dirty="0" smtClean="0"/>
              <a:t>Map </a:t>
            </a:r>
            <a:r>
              <a:rPr lang="en-GB" dirty="0" err="1" smtClean="0"/>
              <a:t>swigod</a:t>
            </a:r>
            <a:r>
              <a:rPr lang="en-GB" dirty="0" smtClean="0"/>
              <a:t> </a:t>
            </a:r>
            <a:r>
              <a:rPr lang="en-GB" dirty="0" err="1" smtClean="0"/>
              <a:t>dwbl</a:t>
            </a:r>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01" y="1700808"/>
            <a:ext cx="4112580" cy="3096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4993" y="2636912"/>
            <a:ext cx="4927048" cy="39416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655637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en-GB" sz="3600" dirty="0">
                <a:ea typeface="ＭＳ Ｐゴシック" pitchFamily="-110" charset="-128"/>
                <a:cs typeface="ＭＳ Ｐゴシック" pitchFamily="-110" charset="-128"/>
              </a:rPr>
              <a:t>Task </a:t>
            </a:r>
            <a:r>
              <a:rPr lang="en-GB" sz="3600" dirty="0" smtClean="0">
                <a:ea typeface="ＭＳ Ｐゴシック" pitchFamily="-110" charset="-128"/>
                <a:cs typeface="ＭＳ Ｐゴシック" pitchFamily="-110" charset="-128"/>
              </a:rPr>
              <a:t>2</a:t>
            </a:r>
            <a:endParaRPr lang="en-GB" sz="3600" dirty="0">
              <a:solidFill>
                <a:srgbClr val="0000FF"/>
              </a:solidFill>
              <a:ea typeface="ＭＳ Ｐゴシック" pitchFamily="-110" charset="-128"/>
              <a:cs typeface="ＭＳ Ｐゴシック" pitchFamily="-110" charset="-128"/>
            </a:endParaRPr>
          </a:p>
        </p:txBody>
      </p:sp>
      <p:sp>
        <p:nvSpPr>
          <p:cNvPr id="3" name="Content Placeholder 2"/>
          <p:cNvSpPr>
            <a:spLocks noGrp="1"/>
          </p:cNvSpPr>
          <p:nvPr>
            <p:ph sz="half" idx="1"/>
          </p:nvPr>
        </p:nvSpPr>
        <p:spPr/>
        <p:txBody>
          <a:bodyPr/>
          <a:lstStyle/>
          <a:p>
            <a:pPr marL="0" indent="0">
              <a:buFontTx/>
              <a:buNone/>
            </a:pPr>
            <a:r>
              <a:rPr lang="en-GB" dirty="0">
                <a:ea typeface="ＭＳ Ｐゴシック" pitchFamily="-110" charset="-128"/>
                <a:cs typeface="ＭＳ Ｐゴシック" pitchFamily="-110" charset="-128"/>
              </a:rPr>
              <a:t>In your groups consider:</a:t>
            </a:r>
          </a:p>
          <a:p>
            <a:pPr marL="0" indent="0"/>
            <a:r>
              <a:rPr lang="en-GB" dirty="0" smtClean="0">
                <a:ea typeface="ＭＳ Ｐゴシック" pitchFamily="-110" charset="-128"/>
                <a:cs typeface="ＭＳ Ｐゴシック" pitchFamily="-110" charset="-128"/>
              </a:rPr>
              <a:t>Compare </a:t>
            </a:r>
            <a:r>
              <a:rPr lang="en-GB" dirty="0">
                <a:ea typeface="ＭＳ Ｐゴシック" pitchFamily="-110" charset="-128"/>
                <a:cs typeface="ＭＳ Ｐゴシック" pitchFamily="-110" charset="-128"/>
              </a:rPr>
              <a:t>and contrast the following learning environments to aid discussion.</a:t>
            </a:r>
          </a:p>
          <a:p>
            <a:pPr marL="0" indent="0">
              <a:buFontTx/>
              <a:buNone/>
            </a:pPr>
            <a:endParaRPr lang="en-GB" dirty="0">
              <a:ea typeface="ＭＳ Ｐゴシック" pitchFamily="-110" charset="-128"/>
              <a:cs typeface="ＭＳ Ｐゴシック" pitchFamily="-110" charset="-128"/>
            </a:endParaRPr>
          </a:p>
          <a:p>
            <a:pPr marL="0" indent="0"/>
            <a:endParaRPr lang="en-GB" dirty="0">
              <a:ea typeface="ＭＳ Ｐゴシック" pitchFamily="-110" charset="-128"/>
              <a:cs typeface="ＭＳ Ｐゴシック" pitchFamily="-110" charset="-128"/>
            </a:endParaRPr>
          </a:p>
        </p:txBody>
      </p:sp>
      <p:sp>
        <p:nvSpPr>
          <p:cNvPr id="7172" name="Content Placeholder 3"/>
          <p:cNvSpPr>
            <a:spLocks noGrp="1"/>
          </p:cNvSpPr>
          <p:nvPr>
            <p:ph sz="half" idx="2"/>
          </p:nvPr>
        </p:nvSpPr>
        <p:spPr>
          <a:xfrm>
            <a:off x="4648200" y="1600200"/>
            <a:ext cx="4495800" cy="4525963"/>
          </a:xfrm>
        </p:spPr>
        <p:txBody>
          <a:bodyPr/>
          <a:lstStyle/>
          <a:p>
            <a:pPr>
              <a:buNone/>
            </a:pPr>
            <a:r>
              <a:rPr lang="en-US" dirty="0" err="1" smtClean="0">
                <a:solidFill>
                  <a:srgbClr val="0000FF"/>
                </a:solidFill>
                <a:ea typeface="ＭＳ Ｐゴシック" pitchFamily="-110" charset="-128"/>
                <a:cs typeface="ＭＳ Ｐゴシック" pitchFamily="-110" charset="-128"/>
              </a:rPr>
              <a:t>Yn</a:t>
            </a:r>
            <a:r>
              <a:rPr lang="en-US" dirty="0" smtClean="0">
                <a:solidFill>
                  <a:srgbClr val="0000FF"/>
                </a:solidFill>
                <a:ea typeface="ＭＳ Ｐゴシック" pitchFamily="-110" charset="-128"/>
                <a:cs typeface="ＭＳ Ｐゴシック" pitchFamily="-110" charset="-128"/>
              </a:rPr>
              <a:t> </a:t>
            </a:r>
            <a:r>
              <a:rPr lang="en-US" dirty="0" err="1" smtClean="0">
                <a:solidFill>
                  <a:srgbClr val="0000FF"/>
                </a:solidFill>
                <a:ea typeface="ＭＳ Ｐゴシック" pitchFamily="-110" charset="-128"/>
                <a:cs typeface="ＭＳ Ｐゴシック" pitchFamily="-110" charset="-128"/>
              </a:rPr>
              <a:t>eich</a:t>
            </a:r>
            <a:r>
              <a:rPr lang="en-US" dirty="0" smtClean="0">
                <a:solidFill>
                  <a:srgbClr val="0000FF"/>
                </a:solidFill>
                <a:ea typeface="ＭＳ Ｐゴシック" pitchFamily="-110" charset="-128"/>
                <a:cs typeface="ＭＳ Ｐゴシック" pitchFamily="-110" charset="-128"/>
              </a:rPr>
              <a:t> </a:t>
            </a:r>
            <a:r>
              <a:rPr lang="en-US" dirty="0" err="1" smtClean="0">
                <a:solidFill>
                  <a:srgbClr val="0000FF"/>
                </a:solidFill>
                <a:ea typeface="ＭＳ Ｐゴシック" pitchFamily="-110" charset="-128"/>
                <a:cs typeface="ＭＳ Ｐゴシック" pitchFamily="-110" charset="-128"/>
              </a:rPr>
              <a:t>grwpiau</a:t>
            </a:r>
            <a:r>
              <a:rPr lang="en-US" dirty="0" smtClean="0">
                <a:solidFill>
                  <a:srgbClr val="0000FF"/>
                </a:solidFill>
                <a:ea typeface="ＭＳ Ｐゴシック" pitchFamily="-110" charset="-128"/>
                <a:cs typeface="ＭＳ Ｐゴシック" pitchFamily="-110" charset="-128"/>
              </a:rPr>
              <a:t> </a:t>
            </a:r>
            <a:r>
              <a:rPr lang="en-US" dirty="0" err="1" smtClean="0">
                <a:solidFill>
                  <a:srgbClr val="0000FF"/>
                </a:solidFill>
                <a:ea typeface="ＭＳ Ｐゴシック" pitchFamily="-110" charset="-128"/>
                <a:cs typeface="ＭＳ Ｐゴシック" pitchFamily="-110" charset="-128"/>
              </a:rPr>
              <a:t>ystyriwch</a:t>
            </a:r>
            <a:r>
              <a:rPr lang="en-US" dirty="0" smtClean="0">
                <a:solidFill>
                  <a:srgbClr val="0000FF"/>
                </a:solidFill>
                <a:ea typeface="ＭＳ Ｐゴシック" pitchFamily="-110" charset="-128"/>
                <a:cs typeface="ＭＳ Ｐゴシック" pitchFamily="-110" charset="-128"/>
              </a:rPr>
              <a:t>:</a:t>
            </a:r>
          </a:p>
          <a:p>
            <a:r>
              <a:rPr lang="en-US" dirty="0" err="1" smtClean="0">
                <a:solidFill>
                  <a:srgbClr val="0000FF"/>
                </a:solidFill>
                <a:ea typeface="ＭＳ Ｐゴシック" pitchFamily="-110" charset="-128"/>
                <a:cs typeface="ＭＳ Ｐゴシック" pitchFamily="-110" charset="-128"/>
              </a:rPr>
              <a:t>Er</a:t>
            </a:r>
            <a:r>
              <a:rPr lang="en-US" dirty="0" smtClean="0">
                <a:solidFill>
                  <a:srgbClr val="0000FF"/>
                </a:solidFill>
                <a:ea typeface="ＭＳ Ｐゴシック" pitchFamily="-110" charset="-128"/>
                <a:cs typeface="ＭＳ Ｐゴシック" pitchFamily="-110" charset="-128"/>
              </a:rPr>
              <a:t> </a:t>
            </a:r>
            <a:r>
              <a:rPr lang="en-US" dirty="0" err="1">
                <a:solidFill>
                  <a:srgbClr val="0000FF"/>
                </a:solidFill>
                <a:ea typeface="ＭＳ Ｐゴシック" pitchFamily="-110" charset="-128"/>
                <a:cs typeface="ＭＳ Ｐゴシック" pitchFamily="-110" charset="-128"/>
              </a:rPr>
              <a:t>mwyn</a:t>
            </a:r>
            <a:r>
              <a:rPr lang="en-US" dirty="0">
                <a:solidFill>
                  <a:srgbClr val="0000FF"/>
                </a:solidFill>
                <a:ea typeface="ＭＳ Ｐゴシック" pitchFamily="-110" charset="-128"/>
                <a:cs typeface="ＭＳ Ｐゴシック" pitchFamily="-110" charset="-128"/>
              </a:rPr>
              <a:t> </a:t>
            </a:r>
            <a:r>
              <a:rPr lang="en-US" dirty="0" err="1">
                <a:solidFill>
                  <a:srgbClr val="0000FF"/>
                </a:solidFill>
                <a:ea typeface="ＭＳ Ｐゴシック" pitchFamily="-110" charset="-128"/>
                <a:cs typeface="ＭＳ Ｐゴシック" pitchFamily="-110" charset="-128"/>
              </a:rPr>
              <a:t>hybu’ch</a:t>
            </a:r>
            <a:r>
              <a:rPr lang="en-US" dirty="0">
                <a:solidFill>
                  <a:srgbClr val="0000FF"/>
                </a:solidFill>
                <a:ea typeface="ＭＳ Ｐゴシック" pitchFamily="-110" charset="-128"/>
                <a:cs typeface="ＭＳ Ｐゴシック" pitchFamily="-110" charset="-128"/>
              </a:rPr>
              <a:t> </a:t>
            </a:r>
            <a:r>
              <a:rPr lang="en-US" dirty="0" err="1">
                <a:solidFill>
                  <a:srgbClr val="0000FF"/>
                </a:solidFill>
                <a:ea typeface="ＭＳ Ｐゴシック" pitchFamily="-110" charset="-128"/>
                <a:cs typeface="ＭＳ Ｐゴシック" pitchFamily="-110" charset="-128"/>
              </a:rPr>
              <a:t>trafodaeth</a:t>
            </a:r>
            <a:r>
              <a:rPr lang="en-US" dirty="0">
                <a:solidFill>
                  <a:srgbClr val="0000FF"/>
                </a:solidFill>
                <a:ea typeface="ＭＳ Ｐゴシック" pitchFamily="-110" charset="-128"/>
                <a:cs typeface="ＭＳ Ｐゴシック" pitchFamily="-110" charset="-128"/>
              </a:rPr>
              <a:t>, </a:t>
            </a:r>
            <a:r>
              <a:rPr lang="en-US" dirty="0" err="1">
                <a:solidFill>
                  <a:srgbClr val="0000FF"/>
                </a:solidFill>
                <a:ea typeface="ＭＳ Ｐゴシック" pitchFamily="-110" charset="-128"/>
                <a:cs typeface="ＭＳ Ｐゴシック" pitchFamily="-110" charset="-128"/>
              </a:rPr>
              <a:t>cymharwch</a:t>
            </a:r>
            <a:r>
              <a:rPr lang="en-US" dirty="0">
                <a:solidFill>
                  <a:srgbClr val="0000FF"/>
                </a:solidFill>
                <a:ea typeface="ＭＳ Ｐゴシック" pitchFamily="-110" charset="-128"/>
                <a:cs typeface="ＭＳ Ｐゴシック" pitchFamily="-110" charset="-128"/>
              </a:rPr>
              <a:t> a </a:t>
            </a:r>
            <a:r>
              <a:rPr lang="en-US" dirty="0" err="1">
                <a:solidFill>
                  <a:srgbClr val="0000FF"/>
                </a:solidFill>
                <a:ea typeface="ＭＳ Ｐゴシック" pitchFamily="-110" charset="-128"/>
                <a:cs typeface="ＭＳ Ｐゴシック" pitchFamily="-110" charset="-128"/>
              </a:rPr>
              <a:t>gwahaniaethwch</a:t>
            </a:r>
            <a:r>
              <a:rPr lang="en-US" dirty="0">
                <a:solidFill>
                  <a:srgbClr val="0000FF"/>
                </a:solidFill>
                <a:ea typeface="ＭＳ Ｐゴシック" pitchFamily="-110" charset="-128"/>
                <a:cs typeface="ＭＳ Ｐゴシック" pitchFamily="-110" charset="-128"/>
              </a:rPr>
              <a:t> yr </a:t>
            </a:r>
            <a:r>
              <a:rPr lang="en-US" dirty="0" err="1">
                <a:solidFill>
                  <a:srgbClr val="0000FF"/>
                </a:solidFill>
                <a:ea typeface="ＭＳ Ｐゴシック" pitchFamily="-110" charset="-128"/>
                <a:cs typeface="ＭＳ Ｐゴシック" pitchFamily="-110" charset="-128"/>
              </a:rPr>
              <a:t>ardaloedd</a:t>
            </a:r>
            <a:r>
              <a:rPr lang="en-US" dirty="0">
                <a:solidFill>
                  <a:srgbClr val="0000FF"/>
                </a:solidFill>
                <a:ea typeface="ＭＳ Ｐゴシック" pitchFamily="-110" charset="-128"/>
                <a:cs typeface="ＭＳ Ｐゴシック" pitchFamily="-110" charset="-128"/>
              </a:rPr>
              <a:t> </a:t>
            </a:r>
            <a:r>
              <a:rPr lang="en-US" dirty="0" err="1">
                <a:solidFill>
                  <a:srgbClr val="0000FF"/>
                </a:solidFill>
                <a:ea typeface="ＭＳ Ｐゴシック" pitchFamily="-110" charset="-128"/>
                <a:cs typeface="ＭＳ Ｐゴシック" pitchFamily="-110" charset="-128"/>
              </a:rPr>
              <a:t>dysgu</a:t>
            </a:r>
            <a:r>
              <a:rPr lang="en-US" dirty="0">
                <a:solidFill>
                  <a:srgbClr val="0000FF"/>
                </a:solidFill>
                <a:ea typeface="ＭＳ Ｐゴシック" pitchFamily="-110" charset="-128"/>
                <a:cs typeface="ＭＳ Ｐゴシック" pitchFamily="-110" charset="-128"/>
              </a:rPr>
              <a:t> </a:t>
            </a:r>
            <a:r>
              <a:rPr lang="en-US" dirty="0" err="1">
                <a:solidFill>
                  <a:srgbClr val="0000FF"/>
                </a:solidFill>
                <a:ea typeface="ＭＳ Ｐゴシック" pitchFamily="-110" charset="-128"/>
                <a:cs typeface="ＭＳ Ｐゴシック" pitchFamily="-110" charset="-128"/>
              </a:rPr>
              <a:t>canlynol</a:t>
            </a:r>
            <a:r>
              <a:rPr lang="en-US" dirty="0">
                <a:solidFill>
                  <a:srgbClr val="0000FF"/>
                </a:solidFill>
                <a:ea typeface="ＭＳ Ｐゴシック" pitchFamily="-110" charset="-128"/>
                <a:cs typeface="ＭＳ Ｐゴシック" pitchFamily="-110" charset="-128"/>
              </a:rPr>
              <a:t>. </a:t>
            </a:r>
          </a:p>
        </p:txBody>
      </p:sp>
    </p:spTree>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endParaRPr lang="en-GB">
              <a:ea typeface="ＭＳ Ｐゴシック" pitchFamily="-110" charset="-128"/>
              <a:cs typeface="ＭＳ Ｐゴシック" pitchFamily="-110" charset="-128"/>
            </a:endParaRPr>
          </a:p>
        </p:txBody>
      </p:sp>
      <p:pic>
        <p:nvPicPr>
          <p:cNvPr id="8195" name="Content Placeholder 3"/>
          <p:cNvPicPr>
            <a:picLocks noGrp="1" noChangeAspect="1"/>
          </p:cNvPicPr>
          <p:nvPr>
            <p:ph idx="1"/>
          </p:nvPr>
        </p:nvPicPr>
        <p:blipFill>
          <a:blip r:embed="rId2"/>
          <a:srcRect/>
          <a:stretch>
            <a:fillRect/>
          </a:stretch>
        </p:blipFill>
        <p:spPr>
          <a:xfrm>
            <a:off x="107504" y="0"/>
            <a:ext cx="8999846" cy="6741368"/>
          </a:xfrm>
        </p:spPr>
      </p:pic>
    </p:spTree>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endParaRPr lang="en-GB">
              <a:ea typeface="ＭＳ Ｐゴシック" pitchFamily="-110" charset="-128"/>
              <a:cs typeface="ＭＳ Ｐゴシック" pitchFamily="-110" charset="-128"/>
            </a:endParaRPr>
          </a:p>
        </p:txBody>
      </p:sp>
      <p:pic>
        <p:nvPicPr>
          <p:cNvPr id="9219" name="Content Placeholder 3"/>
          <p:cNvPicPr>
            <a:picLocks noGrp="1" noChangeAspect="1"/>
          </p:cNvPicPr>
          <p:nvPr>
            <p:ph idx="1"/>
          </p:nvPr>
        </p:nvPicPr>
        <p:blipFill>
          <a:blip r:embed="rId2"/>
          <a:srcRect/>
          <a:stretch>
            <a:fillRect/>
          </a:stretch>
        </p:blipFill>
        <p:spPr>
          <a:xfrm>
            <a:off x="0" y="17388"/>
            <a:ext cx="9214885" cy="6840612"/>
          </a:xfrm>
        </p:spPr>
      </p:pic>
    </p:spTree>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a:p>
        </p:txBody>
      </p:sp>
      <p:sp>
        <p:nvSpPr>
          <p:cNvPr id="5" name="Content Placeholder 4"/>
          <p:cNvSpPr>
            <a:spLocks noGrp="1"/>
          </p:cNvSpPr>
          <p:nvPr>
            <p:ph sz="half" idx="1"/>
          </p:nvPr>
        </p:nvSpPr>
        <p:spPr>
          <a:xfrm>
            <a:off x="107504" y="0"/>
            <a:ext cx="4388296" cy="6741368"/>
          </a:xfrm>
          <a:solidFill>
            <a:schemeClr val="tx2"/>
          </a:solidFill>
        </p:spPr>
        <p:txBody>
          <a:bodyPr/>
          <a:lstStyle/>
          <a:p>
            <a:endParaRPr lang="en-US" dirty="0"/>
          </a:p>
        </p:txBody>
      </p:sp>
      <p:sp>
        <p:nvSpPr>
          <p:cNvPr id="6" name="Content Placeholder 5"/>
          <p:cNvSpPr>
            <a:spLocks noGrp="1"/>
          </p:cNvSpPr>
          <p:nvPr>
            <p:ph sz="half" idx="2"/>
          </p:nvPr>
        </p:nvSpPr>
        <p:spPr>
          <a:xfrm>
            <a:off x="4648200" y="0"/>
            <a:ext cx="4388296" cy="6741368"/>
          </a:xfrm>
          <a:solidFill>
            <a:schemeClr val="bg1"/>
          </a:solidFill>
        </p:spPr>
        <p:txBody>
          <a:bodyPr/>
          <a:lstStyle/>
          <a:p>
            <a:endParaRPr lang="en-US" dirty="0"/>
          </a:p>
        </p:txBody>
      </p:sp>
    </p:spTree>
    <p:extLst>
      <p:ext uri="{BB962C8B-B14F-4D97-AF65-F5344CB8AC3E}">
        <p14:creationId xmlns:p14="http://schemas.microsoft.com/office/powerpoint/2010/main" val="36621332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endParaRPr lang="en-GB">
              <a:ea typeface="ＭＳ Ｐゴシック" pitchFamily="-110" charset="-128"/>
              <a:cs typeface="ＭＳ Ｐゴシック" pitchFamily="-110" charset="-128"/>
            </a:endParaRPr>
          </a:p>
        </p:txBody>
      </p:sp>
      <p:pic>
        <p:nvPicPr>
          <p:cNvPr id="10243" name="Content Placeholder 3"/>
          <p:cNvPicPr>
            <a:picLocks noGrp="1" noChangeAspect="1"/>
          </p:cNvPicPr>
          <p:nvPr>
            <p:ph idx="1"/>
          </p:nvPr>
        </p:nvPicPr>
        <p:blipFill>
          <a:blip r:embed="rId2"/>
          <a:srcRect/>
          <a:stretch>
            <a:fillRect/>
          </a:stretch>
        </p:blipFill>
        <p:spPr>
          <a:xfrm>
            <a:off x="107504" y="116632"/>
            <a:ext cx="9011593" cy="6552728"/>
          </a:xfrm>
        </p:spPr>
      </p:pic>
    </p:spTree>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endParaRPr lang="en-GB">
              <a:ea typeface="ＭＳ Ｐゴシック" pitchFamily="-110" charset="-128"/>
              <a:cs typeface="ＭＳ Ｐゴシック" pitchFamily="-110" charset="-128"/>
            </a:endParaRPr>
          </a:p>
        </p:txBody>
      </p:sp>
      <p:pic>
        <p:nvPicPr>
          <p:cNvPr id="11267" name="Content Placeholder 3"/>
          <p:cNvPicPr>
            <a:picLocks noGrp="1" noChangeAspect="1"/>
          </p:cNvPicPr>
          <p:nvPr>
            <p:ph idx="1"/>
          </p:nvPr>
        </p:nvPicPr>
        <p:blipFill>
          <a:blip r:embed="rId2"/>
          <a:srcRect/>
          <a:stretch>
            <a:fillRect/>
          </a:stretch>
        </p:blipFill>
        <p:spPr>
          <a:xfrm>
            <a:off x="0" y="20464"/>
            <a:ext cx="5243529" cy="3912592"/>
          </a:xfrm>
        </p:spPr>
      </p:pic>
      <p:pic>
        <p:nvPicPr>
          <p:cNvPr id="2" name="Picture 1"/>
          <p:cNvPicPr>
            <a:picLocks noChangeAspect="1"/>
          </p:cNvPicPr>
          <p:nvPr/>
        </p:nvPicPr>
        <p:blipFill>
          <a:blip r:embed="rId3"/>
          <a:stretch>
            <a:fillRect/>
          </a:stretch>
        </p:blipFill>
        <p:spPr>
          <a:xfrm>
            <a:off x="4344971" y="3243954"/>
            <a:ext cx="4775200" cy="3593582"/>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Complex concept</a:t>
            </a:r>
            <a:endParaRPr lang="en-GB" dirty="0"/>
          </a:p>
        </p:txBody>
      </p:sp>
      <p:sp>
        <p:nvSpPr>
          <p:cNvPr id="3" name="Text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34449572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eaLnBrk="1" hangingPunct="1"/>
            <a:r>
              <a:rPr lang="en-GB" dirty="0">
                <a:ea typeface="ＭＳ Ｐゴシック" pitchFamily="-110" charset="-128"/>
                <a:cs typeface="ＭＳ Ｐゴシック" pitchFamily="-110" charset="-128"/>
              </a:rPr>
              <a:t>5 minute </a:t>
            </a:r>
            <a:r>
              <a:rPr lang="en-GB" dirty="0" smtClean="0">
                <a:ea typeface="ＭＳ Ｐゴシック" pitchFamily="-110" charset="-128"/>
                <a:cs typeface="ＭＳ Ｐゴシック" pitchFamily="-110" charset="-128"/>
              </a:rPr>
              <a:t>activity</a:t>
            </a:r>
            <a:br>
              <a:rPr lang="en-GB" dirty="0" smtClean="0">
                <a:ea typeface="ＭＳ Ｐゴシック" pitchFamily="-110" charset="-128"/>
                <a:cs typeface="ＭＳ Ｐゴシック" pitchFamily="-110" charset="-128"/>
              </a:rPr>
            </a:br>
            <a:r>
              <a:rPr lang="en-GB" sz="3600" dirty="0" err="1" smtClean="0">
                <a:solidFill>
                  <a:srgbClr val="0000FF"/>
                </a:solidFill>
                <a:ea typeface="ＭＳ Ｐゴシック" pitchFamily="-110" charset="-128"/>
                <a:cs typeface="ＭＳ Ｐゴシック" pitchFamily="-110" charset="-128"/>
              </a:rPr>
              <a:t>Gweithgaredd</a:t>
            </a:r>
            <a:r>
              <a:rPr lang="en-GB" sz="3600" dirty="0" smtClean="0">
                <a:solidFill>
                  <a:srgbClr val="0000FF"/>
                </a:solidFill>
                <a:ea typeface="ＭＳ Ｐゴシック" pitchFamily="-110" charset="-128"/>
                <a:cs typeface="ＭＳ Ｐゴシック" pitchFamily="-110" charset="-128"/>
              </a:rPr>
              <a:t> 5 </a:t>
            </a:r>
            <a:r>
              <a:rPr lang="en-GB" sz="3600" dirty="0" err="1" smtClean="0">
                <a:solidFill>
                  <a:srgbClr val="0000FF"/>
                </a:solidFill>
                <a:ea typeface="ＭＳ Ｐゴシック" pitchFamily="-110" charset="-128"/>
                <a:cs typeface="ＭＳ Ｐゴシック" pitchFamily="-110" charset="-128"/>
              </a:rPr>
              <a:t>munud</a:t>
            </a:r>
            <a:r>
              <a:rPr lang="en-GB" sz="3600" dirty="0" smtClean="0">
                <a:ea typeface="ＭＳ Ｐゴシック" pitchFamily="-110" charset="-128"/>
                <a:cs typeface="ＭＳ Ｐゴシック" pitchFamily="-110" charset="-128"/>
              </a:rPr>
              <a:t> </a:t>
            </a:r>
            <a:endParaRPr lang="en-US" sz="3600" dirty="0">
              <a:ea typeface="ＭＳ Ｐゴシック" pitchFamily="-110" charset="-128"/>
              <a:cs typeface="ＭＳ Ｐゴシック" pitchFamily="-110" charset="-128"/>
            </a:endParaRPr>
          </a:p>
        </p:txBody>
      </p:sp>
      <p:sp>
        <p:nvSpPr>
          <p:cNvPr id="26627" name="Rectangle 3"/>
          <p:cNvSpPr>
            <a:spLocks noGrp="1" noChangeArrowheads="1"/>
          </p:cNvSpPr>
          <p:nvPr>
            <p:ph type="body" idx="1"/>
          </p:nvPr>
        </p:nvSpPr>
        <p:spPr>
          <a:xfrm>
            <a:off x="457200" y="1447800"/>
            <a:ext cx="8229600" cy="4857750"/>
          </a:xfrm>
        </p:spPr>
        <p:txBody>
          <a:bodyPr/>
          <a:lstStyle/>
          <a:p>
            <a:pPr eaLnBrk="1" hangingPunct="1">
              <a:defRPr/>
            </a:pPr>
            <a:r>
              <a:rPr lang="en-GB" altLang="en-US" sz="2000" dirty="0" smtClean="0">
                <a:solidFill>
                  <a:srgbClr val="0000FF"/>
                </a:solidFill>
              </a:rPr>
              <a:t>Consider / </a:t>
            </a:r>
            <a:r>
              <a:rPr lang="en-GB" altLang="en-US" sz="2000" dirty="0" err="1" smtClean="0">
                <a:solidFill>
                  <a:srgbClr val="0000FF"/>
                </a:solidFill>
              </a:rPr>
              <a:t>Ystyriwch</a:t>
            </a:r>
            <a:endParaRPr lang="en-GB" altLang="en-US" sz="2000" dirty="0" smtClean="0">
              <a:solidFill>
                <a:srgbClr val="0000FF"/>
              </a:solidFill>
            </a:endParaRPr>
          </a:p>
          <a:p>
            <a:pPr eaLnBrk="1" hangingPunct="1">
              <a:defRPr/>
            </a:pPr>
            <a:endParaRPr lang="en-GB" altLang="en-US" sz="2000" dirty="0">
              <a:solidFill>
                <a:srgbClr val="0000FF"/>
              </a:solidFill>
            </a:endParaRPr>
          </a:p>
          <a:p>
            <a:pPr eaLnBrk="1" hangingPunct="1">
              <a:defRPr/>
            </a:pPr>
            <a:endParaRPr lang="en-GB" altLang="en-US" sz="2000" dirty="0" smtClean="0">
              <a:solidFill>
                <a:srgbClr val="0000FF"/>
              </a:solidFill>
            </a:endParaRPr>
          </a:p>
          <a:p>
            <a:pPr eaLnBrk="1" hangingPunct="1">
              <a:defRPr/>
            </a:pPr>
            <a:endParaRPr lang="en-GB" altLang="en-US" sz="2000" dirty="0" smtClean="0">
              <a:solidFill>
                <a:srgbClr val="0000FF"/>
              </a:solidFill>
            </a:endParaRPr>
          </a:p>
        </p:txBody>
      </p:sp>
      <p:graphicFrame>
        <p:nvGraphicFramePr>
          <p:cNvPr id="2" name="Table 1"/>
          <p:cNvGraphicFramePr>
            <a:graphicFrameLocks noGrp="1"/>
          </p:cNvGraphicFramePr>
          <p:nvPr>
            <p:extLst>
              <p:ext uri="{D42A27DB-BD31-4B8C-83A1-F6EECF244321}">
                <p14:modId xmlns:p14="http://schemas.microsoft.com/office/powerpoint/2010/main" val="686198157"/>
              </p:ext>
            </p:extLst>
          </p:nvPr>
        </p:nvGraphicFramePr>
        <p:xfrm>
          <a:off x="179513" y="2276872"/>
          <a:ext cx="8856984" cy="3744416"/>
        </p:xfrm>
        <a:graphic>
          <a:graphicData uri="http://schemas.openxmlformats.org/drawingml/2006/table">
            <a:tbl>
              <a:tblPr firstRow="1" bandRow="1">
                <a:tableStyleId>{00A15C55-8517-42AA-B614-E9B94910E393}</a:tableStyleId>
              </a:tblPr>
              <a:tblGrid>
                <a:gridCol w="2952328"/>
                <a:gridCol w="2952328"/>
                <a:gridCol w="2952328"/>
              </a:tblGrid>
              <a:tr h="2370836">
                <a:tc>
                  <a:txBody>
                    <a:bodyPr/>
                    <a:lstStyle/>
                    <a:p>
                      <a:r>
                        <a:rPr lang="en-US" dirty="0" smtClean="0"/>
                        <a:t>Positive</a:t>
                      </a:r>
                    </a:p>
                    <a:p>
                      <a:r>
                        <a:rPr lang="en-US" dirty="0" err="1" smtClean="0"/>
                        <a:t>Cadarnhaol</a:t>
                      </a:r>
                      <a:endParaRPr lang="en-US" dirty="0"/>
                    </a:p>
                  </a:txBody>
                  <a:tcPr/>
                </a:tc>
                <a:tc>
                  <a:txBody>
                    <a:bodyPr/>
                    <a:lstStyle/>
                    <a:p>
                      <a:r>
                        <a:rPr lang="en-US" dirty="0" smtClean="0"/>
                        <a:t>Minus</a:t>
                      </a:r>
                    </a:p>
                    <a:p>
                      <a:r>
                        <a:rPr lang="en-US" dirty="0" err="1" smtClean="0"/>
                        <a:t>Negyddol</a:t>
                      </a:r>
                      <a:endParaRPr lang="en-US" dirty="0"/>
                    </a:p>
                  </a:txBody>
                  <a:tcPr/>
                </a:tc>
                <a:tc>
                  <a:txBody>
                    <a:bodyPr/>
                    <a:lstStyle/>
                    <a:p>
                      <a:r>
                        <a:rPr lang="en-US" dirty="0" smtClean="0"/>
                        <a:t>Interesting</a:t>
                      </a:r>
                    </a:p>
                    <a:p>
                      <a:r>
                        <a:rPr lang="en-US" dirty="0" err="1" smtClean="0"/>
                        <a:t>Diddorol</a:t>
                      </a:r>
                      <a:endParaRPr lang="en-US" dirty="0"/>
                    </a:p>
                  </a:txBody>
                  <a:tcPr/>
                </a:tc>
              </a:tr>
              <a:tr h="1373580">
                <a:tc>
                  <a:txBody>
                    <a:bodyPr/>
                    <a:lstStyle/>
                    <a:p>
                      <a:endParaRPr lang="en-US"/>
                    </a:p>
                  </a:txBody>
                  <a:tcPr/>
                </a:tc>
                <a:tc>
                  <a:txBody>
                    <a:bodyPr/>
                    <a:lstStyle/>
                    <a:p>
                      <a:endParaRPr lang="en-US"/>
                    </a:p>
                  </a:txBody>
                  <a:tcPr/>
                </a:tc>
                <a:tc>
                  <a:txBody>
                    <a:bodyPr/>
                    <a:lstStyle/>
                    <a:p>
                      <a:endParaRPr lang="en-US" dirty="0"/>
                    </a:p>
                  </a:txBody>
                  <a:tcPr/>
                </a:tc>
              </a:tr>
            </a:tbl>
          </a:graphicData>
        </a:graphic>
      </p:graphicFrame>
    </p:spTree>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 y="0"/>
            <a:ext cx="9137089" cy="6858000"/>
          </a:xfrm>
          <a:prstGeom prst="rect">
            <a:avLst/>
          </a:prstGeom>
        </p:spPr>
      </p:pic>
    </p:spTree>
    <p:extLst>
      <p:ext uri="{BB962C8B-B14F-4D97-AF65-F5344CB8AC3E}">
        <p14:creationId xmlns:p14="http://schemas.microsoft.com/office/powerpoint/2010/main" val="17302363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GB" sz="4000" dirty="0" smtClean="0">
                <a:ea typeface="ＭＳ Ｐゴシック" pitchFamily="-110" charset="-128"/>
                <a:cs typeface="ＭＳ Ｐゴシック" pitchFamily="-110" charset="-128"/>
              </a:rPr>
              <a:t> </a:t>
            </a:r>
            <a:r>
              <a:rPr lang="en-GB" sz="4000" dirty="0">
                <a:ea typeface="ＭＳ Ｐゴシック" pitchFamily="-110" charset="-128"/>
                <a:cs typeface="ＭＳ Ｐゴシック" pitchFamily="-110" charset="-128"/>
              </a:rPr>
              <a:t>A</a:t>
            </a:r>
            <a:r>
              <a:rPr lang="en-GB" sz="4000" dirty="0" smtClean="0">
                <a:ea typeface="ＭＳ Ｐゴシック" pitchFamily="-110" charset="-128"/>
                <a:cs typeface="ＭＳ Ｐゴシック" pitchFamily="-110" charset="-128"/>
              </a:rPr>
              <a:t>pproaches</a:t>
            </a:r>
            <a:r>
              <a:rPr lang="en-GB" sz="4000" dirty="0">
                <a:ea typeface="ＭＳ Ｐゴシック" pitchFamily="-110" charset="-128"/>
                <a:cs typeface="ＭＳ Ｐゴシック" pitchFamily="-110" charset="-128"/>
              </a:rPr>
              <a:t>, </a:t>
            </a:r>
            <a:r>
              <a:rPr lang="en-GB" sz="4000" dirty="0" smtClean="0">
                <a:ea typeface="ＭＳ Ｐゴシック" pitchFamily="-110" charset="-128"/>
                <a:cs typeface="ＭＳ Ｐゴシック" pitchFamily="-110" charset="-128"/>
              </a:rPr>
              <a:t>curricula</a:t>
            </a:r>
            <a:br>
              <a:rPr lang="en-GB" sz="4000" dirty="0" smtClean="0">
                <a:ea typeface="ＭＳ Ｐゴシック" pitchFamily="-110" charset="-128"/>
                <a:cs typeface="ＭＳ Ｐゴシック" pitchFamily="-110" charset="-128"/>
              </a:rPr>
            </a:br>
            <a:r>
              <a:rPr lang="en-GB" sz="4000" dirty="0" err="1">
                <a:solidFill>
                  <a:srgbClr val="0000FF"/>
                </a:solidFill>
                <a:ea typeface="ＭＳ Ｐゴシック" pitchFamily="-110" charset="-128"/>
                <a:cs typeface="ＭＳ Ｐゴシック" pitchFamily="-110" charset="-128"/>
              </a:rPr>
              <a:t>Y</a:t>
            </a:r>
            <a:r>
              <a:rPr lang="en-GB" sz="4000" dirty="0" err="1" smtClean="0">
                <a:solidFill>
                  <a:srgbClr val="0000FF"/>
                </a:solidFill>
                <a:ea typeface="ＭＳ Ｐゴシック" pitchFamily="-110" charset="-128"/>
                <a:cs typeface="ＭＳ Ｐゴシック" pitchFamily="-110" charset="-128"/>
              </a:rPr>
              <a:t>mdriniaeth</a:t>
            </a:r>
            <a:r>
              <a:rPr lang="en-GB" sz="4000" dirty="0" smtClean="0">
                <a:solidFill>
                  <a:srgbClr val="0000FF"/>
                </a:solidFill>
                <a:ea typeface="ＭＳ Ｐゴシック" pitchFamily="-110" charset="-128"/>
                <a:cs typeface="ＭＳ Ｐゴシック" pitchFamily="-110" charset="-128"/>
              </a:rPr>
              <a:t> a </a:t>
            </a:r>
            <a:r>
              <a:rPr lang="en-GB" sz="4000" dirty="0" err="1" smtClean="0">
                <a:solidFill>
                  <a:srgbClr val="0000FF"/>
                </a:solidFill>
                <a:ea typeface="ＭＳ Ｐゴシック" pitchFamily="-110" charset="-128"/>
                <a:cs typeface="ＭＳ Ｐゴシック" pitchFamily="-110" charset="-128"/>
              </a:rPr>
              <a:t>chwricwla</a:t>
            </a:r>
            <a:r>
              <a:rPr lang="en-GB" sz="4000" dirty="0" smtClean="0">
                <a:solidFill>
                  <a:srgbClr val="0000FF"/>
                </a:solidFill>
                <a:ea typeface="ＭＳ Ｐゴシック" pitchFamily="-110" charset="-128"/>
                <a:cs typeface="ＭＳ Ｐゴシック" pitchFamily="-110" charset="-128"/>
              </a:rPr>
              <a:t> </a:t>
            </a:r>
            <a:endParaRPr lang="en-GB" sz="4000" dirty="0">
              <a:solidFill>
                <a:srgbClr val="0000FF"/>
              </a:solidFill>
              <a:ea typeface="ＭＳ Ｐゴシック" pitchFamily="-110" charset="-128"/>
              <a:cs typeface="ＭＳ Ｐゴシック" pitchFamily="-110" charset="-128"/>
            </a:endParaRPr>
          </a:p>
        </p:txBody>
      </p:sp>
      <p:sp>
        <p:nvSpPr>
          <p:cNvPr id="18435" name="Content Placeholder 2"/>
          <p:cNvSpPr>
            <a:spLocks noGrp="1"/>
          </p:cNvSpPr>
          <p:nvPr>
            <p:ph sz="half" idx="4294967295"/>
          </p:nvPr>
        </p:nvSpPr>
        <p:spPr>
          <a:xfrm>
            <a:off x="251520" y="2060848"/>
            <a:ext cx="4911725" cy="4525963"/>
          </a:xfrm>
        </p:spPr>
        <p:txBody>
          <a:bodyPr/>
          <a:lstStyle/>
          <a:p>
            <a:endParaRPr lang="en-GB" dirty="0">
              <a:ea typeface="ＭＳ Ｐゴシック" pitchFamily="-110" charset="-128"/>
              <a:cs typeface="ＭＳ Ｐゴシック" pitchFamily="-110" charset="-128"/>
            </a:endParaRPr>
          </a:p>
          <a:p>
            <a:pPr>
              <a:buNone/>
            </a:pPr>
            <a:r>
              <a:rPr lang="en-GB" sz="2400" dirty="0" smtClean="0">
                <a:ea typeface="ＭＳ Ｐゴシック" pitchFamily="-110" charset="-128"/>
                <a:cs typeface="ＭＳ Ｐゴシック" pitchFamily="-110" charset="-128"/>
              </a:rPr>
              <a:t>E.g./ </a:t>
            </a:r>
            <a:r>
              <a:rPr lang="en-GB" sz="2400" dirty="0" err="1" smtClean="0">
                <a:ea typeface="ＭＳ Ｐゴシック" pitchFamily="-110" charset="-128"/>
                <a:cs typeface="ＭＳ Ｐゴシック" pitchFamily="-110" charset="-128"/>
              </a:rPr>
              <a:t>E.e</a:t>
            </a:r>
            <a:endParaRPr lang="en-GB" sz="2400" dirty="0" smtClean="0">
              <a:ea typeface="ＭＳ Ｐゴシック" pitchFamily="-110" charset="-128"/>
              <a:cs typeface="ＭＳ Ｐゴシック" pitchFamily="-110" charset="-128"/>
            </a:endParaRPr>
          </a:p>
          <a:p>
            <a:pPr>
              <a:buFont typeface="Arial"/>
              <a:buChar char="•"/>
            </a:pPr>
            <a:r>
              <a:rPr lang="en-GB" sz="2400" dirty="0" smtClean="0">
                <a:ea typeface="ＭＳ Ｐゴシック" pitchFamily="-110" charset="-128"/>
                <a:cs typeface="ＭＳ Ｐゴシック" pitchFamily="-110" charset="-128"/>
              </a:rPr>
              <a:t>Montessori</a:t>
            </a:r>
            <a:endParaRPr lang="en-GB" sz="2400" dirty="0">
              <a:ea typeface="ＭＳ Ｐゴシック" pitchFamily="-110" charset="-128"/>
              <a:cs typeface="ＭＳ Ｐゴシック" pitchFamily="-110" charset="-128"/>
            </a:endParaRPr>
          </a:p>
          <a:p>
            <a:r>
              <a:rPr lang="en-GB" sz="2400" dirty="0">
                <a:ea typeface="ＭＳ Ｐゴシック" pitchFamily="-110" charset="-128"/>
                <a:cs typeface="ＭＳ Ｐゴシック" pitchFamily="-110" charset="-128"/>
              </a:rPr>
              <a:t>Reggio Emilia</a:t>
            </a:r>
          </a:p>
          <a:p>
            <a:r>
              <a:rPr lang="en-GB" sz="2400" dirty="0">
                <a:ea typeface="ＭＳ Ｐゴシック" pitchFamily="-110" charset="-128"/>
                <a:cs typeface="ＭＳ Ｐゴシック" pitchFamily="-110" charset="-128"/>
              </a:rPr>
              <a:t>Te </a:t>
            </a:r>
            <a:r>
              <a:rPr lang="en-GB" sz="2400" dirty="0" err="1">
                <a:ea typeface="ＭＳ Ｐゴシック" pitchFamily="-110" charset="-128"/>
                <a:cs typeface="ＭＳ Ｐゴシック" pitchFamily="-110" charset="-128"/>
              </a:rPr>
              <a:t>Whariki</a:t>
            </a:r>
            <a:endParaRPr lang="en-GB" sz="2400" dirty="0">
              <a:ea typeface="ＭＳ Ｐゴシック" pitchFamily="-110" charset="-128"/>
              <a:cs typeface="ＭＳ Ｐゴシック" pitchFamily="-110" charset="-128"/>
            </a:endParaRPr>
          </a:p>
          <a:p>
            <a:r>
              <a:rPr lang="en-GB" sz="2400" dirty="0">
                <a:ea typeface="ＭＳ Ｐゴシック" pitchFamily="-110" charset="-128"/>
                <a:cs typeface="ＭＳ Ｐゴシック" pitchFamily="-110" charset="-128"/>
              </a:rPr>
              <a:t>High/</a:t>
            </a:r>
            <a:r>
              <a:rPr lang="en-GB" sz="2400" dirty="0" smtClean="0">
                <a:ea typeface="ＭＳ Ｐゴシック" pitchFamily="-110" charset="-128"/>
                <a:cs typeface="ＭＳ Ｐゴシック" pitchFamily="-110" charset="-128"/>
              </a:rPr>
              <a:t>Scope</a:t>
            </a:r>
          </a:p>
          <a:p>
            <a:r>
              <a:rPr lang="en-GB" sz="2400" dirty="0" smtClean="0">
                <a:ea typeface="ＭＳ Ｐゴシック" pitchFamily="-110" charset="-128"/>
                <a:cs typeface="ＭＳ Ｐゴシック" pitchFamily="-110" charset="-128"/>
              </a:rPr>
              <a:t>Steiner</a:t>
            </a:r>
            <a:endParaRPr lang="en-GB" sz="2400" dirty="0">
              <a:ea typeface="ＭＳ Ｐゴシック" pitchFamily="-110" charset="-128"/>
              <a:cs typeface="ＭＳ Ｐゴシック" pitchFamily="-110" charset="-128"/>
            </a:endParaRPr>
          </a:p>
        </p:txBody>
      </p:sp>
      <p:pic>
        <p:nvPicPr>
          <p:cNvPr id="3" name="Picture 2"/>
          <p:cNvPicPr>
            <a:picLocks noChangeAspect="1"/>
          </p:cNvPicPr>
          <p:nvPr/>
        </p:nvPicPr>
        <p:blipFill>
          <a:blip r:embed="rId2"/>
          <a:stretch>
            <a:fillRect/>
          </a:stretch>
        </p:blipFill>
        <p:spPr>
          <a:xfrm>
            <a:off x="2843808" y="1844824"/>
            <a:ext cx="6288336" cy="4680520"/>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US" dirty="0" smtClean="0">
                <a:solidFill>
                  <a:srgbClr val="0000FF"/>
                </a:solidFill>
                <a:ea typeface="ＭＳ Ｐゴシック" pitchFamily="-110" charset="-128"/>
                <a:cs typeface="ＭＳ Ｐゴシック" pitchFamily="-110" charset="-128"/>
              </a:rPr>
              <a:t>…</a:t>
            </a:r>
            <a:endParaRPr lang="en-US" dirty="0">
              <a:solidFill>
                <a:srgbClr val="0000FF"/>
              </a:solidFill>
              <a:ea typeface="ＭＳ Ｐゴシック" pitchFamily="-110" charset="-128"/>
              <a:cs typeface="ＭＳ Ｐゴシック" pitchFamily="-110" charset="-128"/>
            </a:endParaRPr>
          </a:p>
        </p:txBody>
      </p:sp>
      <p:sp>
        <p:nvSpPr>
          <p:cNvPr id="13315" name="Content Placeholder 2"/>
          <p:cNvSpPr>
            <a:spLocks noGrp="1"/>
          </p:cNvSpPr>
          <p:nvPr>
            <p:ph idx="1"/>
          </p:nvPr>
        </p:nvSpPr>
        <p:spPr/>
        <p:txBody>
          <a:bodyPr/>
          <a:lstStyle/>
          <a:p>
            <a:endParaRPr lang="cy-GB">
              <a:ea typeface="ＭＳ Ｐゴシック" pitchFamily="-110" charset="-128"/>
              <a:cs typeface="ＭＳ Ｐゴシック" pitchFamily="-110" charset="-128"/>
            </a:endParaRPr>
          </a:p>
        </p:txBody>
      </p:sp>
      <p:pic>
        <p:nvPicPr>
          <p:cNvPr id="13316" name="Picture 3"/>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en-US" dirty="0">
                <a:ea typeface="ＭＳ Ｐゴシック" pitchFamily="-110" charset="-128"/>
                <a:cs typeface="ＭＳ Ｐゴシック" pitchFamily="-110" charset="-128"/>
              </a:rPr>
              <a:t>A learning </a:t>
            </a:r>
            <a:r>
              <a:rPr lang="en-US" dirty="0" smtClean="0">
                <a:ea typeface="ＭＳ Ｐゴシック" pitchFamily="-110" charset="-128"/>
                <a:cs typeface="ＭＳ Ｐゴシック" pitchFamily="-110" charset="-128"/>
              </a:rPr>
              <a:t>community</a:t>
            </a:r>
            <a:br>
              <a:rPr lang="en-US" dirty="0" smtClean="0">
                <a:ea typeface="ＭＳ Ｐゴシック" pitchFamily="-110" charset="-128"/>
                <a:cs typeface="ＭＳ Ｐゴシック" pitchFamily="-110" charset="-128"/>
              </a:rPr>
            </a:br>
            <a:r>
              <a:rPr lang="en-US" dirty="0" smtClean="0">
                <a:ea typeface="ＭＳ Ｐゴシック" pitchFamily="-110" charset="-128"/>
                <a:cs typeface="ＭＳ Ｐゴシック" pitchFamily="-110" charset="-128"/>
              </a:rPr>
              <a:t> </a:t>
            </a:r>
            <a:r>
              <a:rPr lang="en-US" sz="4000" dirty="0" err="1">
                <a:solidFill>
                  <a:srgbClr val="0000FF"/>
                </a:solidFill>
                <a:ea typeface="ＭＳ Ｐゴシック" pitchFamily="-110" charset="-128"/>
                <a:cs typeface="ＭＳ Ｐゴシック" pitchFamily="-110" charset="-128"/>
              </a:rPr>
              <a:t>Cymuned</a:t>
            </a:r>
            <a:r>
              <a:rPr lang="en-US" sz="4000" dirty="0">
                <a:solidFill>
                  <a:srgbClr val="0000FF"/>
                </a:solidFill>
                <a:ea typeface="ＭＳ Ｐゴシック" pitchFamily="-110" charset="-128"/>
                <a:cs typeface="ＭＳ Ｐゴシック" pitchFamily="-110" charset="-128"/>
              </a:rPr>
              <a:t> </a:t>
            </a:r>
            <a:r>
              <a:rPr lang="en-US" sz="4000" dirty="0" err="1" smtClean="0">
                <a:solidFill>
                  <a:srgbClr val="0000FF"/>
                </a:solidFill>
                <a:ea typeface="ＭＳ Ｐゴシック" pitchFamily="-110" charset="-128"/>
                <a:cs typeface="ＭＳ Ｐゴシック" pitchFamily="-110" charset="-128"/>
              </a:rPr>
              <a:t>Ddysgu</a:t>
            </a:r>
            <a:endParaRPr lang="en-US" sz="4000" dirty="0">
              <a:solidFill>
                <a:srgbClr val="0000FF"/>
              </a:solidFill>
              <a:ea typeface="ＭＳ Ｐゴシック" pitchFamily="-110" charset="-128"/>
              <a:cs typeface="ＭＳ Ｐゴシック" pitchFamily="-110" charset="-128"/>
            </a:endParaRPr>
          </a:p>
        </p:txBody>
      </p:sp>
      <p:sp>
        <p:nvSpPr>
          <p:cNvPr id="20483" name="Content Placeholder 2"/>
          <p:cNvSpPr>
            <a:spLocks noGrp="1"/>
          </p:cNvSpPr>
          <p:nvPr>
            <p:ph sz="half" idx="1"/>
          </p:nvPr>
        </p:nvSpPr>
        <p:spPr>
          <a:xfrm>
            <a:off x="179388" y="1557338"/>
            <a:ext cx="4191000" cy="4525962"/>
          </a:xfrm>
        </p:spPr>
        <p:txBody>
          <a:bodyPr/>
          <a:lstStyle/>
          <a:p>
            <a:pPr>
              <a:buFontTx/>
              <a:buNone/>
            </a:pPr>
            <a:r>
              <a:rPr lang="en-US" sz="2400" dirty="0">
                <a:ea typeface="ＭＳ Ｐゴシック" pitchFamily="-110" charset="-128"/>
                <a:cs typeface="ＭＳ Ｐゴシック" pitchFamily="-110" charset="-128"/>
              </a:rPr>
              <a:t>Claxton and Carr (2010), describe environments as:</a:t>
            </a:r>
          </a:p>
          <a:p>
            <a:r>
              <a:rPr lang="en-US" sz="2400" dirty="0">
                <a:ea typeface="ＭＳ Ｐゴシック" pitchFamily="-110" charset="-128"/>
                <a:cs typeface="ＭＳ Ｐゴシック" pitchFamily="-110" charset="-128"/>
              </a:rPr>
              <a:t>Prohibitive</a:t>
            </a:r>
          </a:p>
          <a:p>
            <a:r>
              <a:rPr lang="en-US" sz="2400" dirty="0">
                <a:ea typeface="ＭＳ Ｐゴシック" pitchFamily="-110" charset="-128"/>
                <a:cs typeface="ＭＳ Ｐゴシック" pitchFamily="-110" charset="-128"/>
              </a:rPr>
              <a:t>Affording</a:t>
            </a:r>
          </a:p>
          <a:p>
            <a:r>
              <a:rPr lang="en-US" sz="2400" dirty="0">
                <a:ea typeface="ＭＳ Ｐゴシック" pitchFamily="-110" charset="-128"/>
                <a:cs typeface="ＭＳ Ｐゴシック" pitchFamily="-110" charset="-128"/>
              </a:rPr>
              <a:t>Inviting or</a:t>
            </a:r>
          </a:p>
          <a:p>
            <a:r>
              <a:rPr lang="en-US" sz="2400" dirty="0">
                <a:ea typeface="ＭＳ Ｐゴシック" pitchFamily="-110" charset="-128"/>
                <a:cs typeface="ＭＳ Ｐゴシック" pitchFamily="-110" charset="-128"/>
              </a:rPr>
              <a:t>Potentiating </a:t>
            </a:r>
          </a:p>
          <a:p>
            <a:pPr>
              <a:buFontTx/>
              <a:buNone/>
            </a:pPr>
            <a:r>
              <a:rPr lang="en-US" sz="2400" dirty="0">
                <a:ea typeface="ＭＳ Ｐゴシック" pitchFamily="-110" charset="-128"/>
                <a:cs typeface="ＭＳ Ｐゴシック" pitchFamily="-110" charset="-128"/>
              </a:rPr>
              <a:t>We could also consider:</a:t>
            </a:r>
          </a:p>
          <a:p>
            <a:r>
              <a:rPr lang="en-US" sz="2400" dirty="0">
                <a:ea typeface="ＭＳ Ｐゴシック" pitchFamily="-110" charset="-128"/>
                <a:cs typeface="ＭＳ Ｐゴシック" pitchFamily="-110" charset="-128"/>
              </a:rPr>
              <a:t>‘Negotiated’ LEs</a:t>
            </a:r>
          </a:p>
          <a:p>
            <a:r>
              <a:rPr lang="en-US" sz="2400" dirty="0">
                <a:ea typeface="ＭＳ Ｐゴシック" pitchFamily="-110" charset="-128"/>
                <a:cs typeface="ＭＳ Ｐゴシック" pitchFamily="-110" charset="-128"/>
              </a:rPr>
              <a:t>Shapers and inhibitors of classroom culture.</a:t>
            </a:r>
          </a:p>
          <a:p>
            <a:endParaRPr lang="en-US" sz="2400" dirty="0">
              <a:ea typeface="ＭＳ Ｐゴシック" pitchFamily="-110" charset="-128"/>
              <a:cs typeface="ＭＳ Ｐゴシック" pitchFamily="-110" charset="-128"/>
            </a:endParaRPr>
          </a:p>
          <a:p>
            <a:endParaRPr lang="en-US" sz="2400" dirty="0">
              <a:ea typeface="ＭＳ Ｐゴシック" pitchFamily="-110" charset="-128"/>
              <a:cs typeface="ＭＳ Ｐゴシック" pitchFamily="-110" charset="-128"/>
            </a:endParaRPr>
          </a:p>
        </p:txBody>
      </p:sp>
      <p:sp>
        <p:nvSpPr>
          <p:cNvPr id="20484" name="Content Placeholder 3"/>
          <p:cNvSpPr>
            <a:spLocks noGrp="1"/>
          </p:cNvSpPr>
          <p:nvPr>
            <p:ph sz="half" idx="2"/>
          </p:nvPr>
        </p:nvSpPr>
        <p:spPr>
          <a:xfrm>
            <a:off x="4284663" y="1600200"/>
            <a:ext cx="4859337" cy="4525963"/>
          </a:xfrm>
        </p:spPr>
        <p:txBody>
          <a:bodyPr/>
          <a:lstStyle/>
          <a:p>
            <a:pPr>
              <a:buFontTx/>
              <a:buNone/>
            </a:pPr>
            <a:r>
              <a:rPr lang="en-GB" sz="2400" dirty="0">
                <a:solidFill>
                  <a:srgbClr val="0000FF"/>
                </a:solidFill>
                <a:ea typeface="ＭＳ Ｐゴシック" pitchFamily="-110" charset="-128"/>
                <a:cs typeface="ＭＳ Ｐゴシック" pitchFamily="-110" charset="-128"/>
              </a:rPr>
              <a:t>Mae Claxton a Carr (2010), </a:t>
            </a:r>
            <a:r>
              <a:rPr lang="en-GB" sz="2400" dirty="0" err="1">
                <a:solidFill>
                  <a:srgbClr val="0000FF"/>
                </a:solidFill>
                <a:ea typeface="ＭＳ Ｐゴシック" pitchFamily="-110" charset="-128"/>
                <a:cs typeface="ＭＳ Ｐゴシック" pitchFamily="-110" charset="-128"/>
              </a:rPr>
              <a:t>yn</a:t>
            </a:r>
            <a:r>
              <a:rPr lang="en-GB" sz="2400" dirty="0">
                <a:solidFill>
                  <a:srgbClr val="0000FF"/>
                </a:solidFill>
                <a:ea typeface="ＭＳ Ｐゴシック" pitchFamily="-110" charset="-128"/>
                <a:cs typeface="ＭＳ Ｐゴシック" pitchFamily="-110" charset="-128"/>
              </a:rPr>
              <a:t> </a:t>
            </a:r>
            <a:r>
              <a:rPr lang="en-GB" sz="2400" dirty="0" err="1">
                <a:solidFill>
                  <a:srgbClr val="0000FF"/>
                </a:solidFill>
                <a:ea typeface="ＭＳ Ｐゴシック" pitchFamily="-110" charset="-128"/>
                <a:cs typeface="ＭＳ Ｐゴシック" pitchFamily="-110" charset="-128"/>
              </a:rPr>
              <a:t>disgrifio</a:t>
            </a:r>
            <a:r>
              <a:rPr lang="en-GB" sz="2400" dirty="0">
                <a:solidFill>
                  <a:srgbClr val="0000FF"/>
                </a:solidFill>
                <a:ea typeface="ＭＳ Ｐゴシック" pitchFamily="-110" charset="-128"/>
                <a:cs typeface="ＭＳ Ｐゴシック" pitchFamily="-110" charset="-128"/>
              </a:rPr>
              <a:t> </a:t>
            </a:r>
            <a:r>
              <a:rPr lang="en-GB" sz="2400" dirty="0" err="1">
                <a:solidFill>
                  <a:srgbClr val="0000FF"/>
                </a:solidFill>
                <a:ea typeface="ＭＳ Ｐゴシック" pitchFamily="-110" charset="-128"/>
                <a:cs typeface="ＭＳ Ｐゴシック" pitchFamily="-110" charset="-128"/>
              </a:rPr>
              <a:t>amgylchedd</a:t>
            </a:r>
            <a:r>
              <a:rPr lang="en-GB" sz="2400" dirty="0">
                <a:solidFill>
                  <a:srgbClr val="0000FF"/>
                </a:solidFill>
                <a:ea typeface="ＭＳ Ｐゴシック" pitchFamily="-110" charset="-128"/>
                <a:cs typeface="ＭＳ Ｐゴシック" pitchFamily="-110" charset="-128"/>
              </a:rPr>
              <a:t> </a:t>
            </a:r>
            <a:r>
              <a:rPr lang="en-GB" sz="2400" dirty="0" err="1">
                <a:solidFill>
                  <a:srgbClr val="0000FF"/>
                </a:solidFill>
                <a:ea typeface="ＭＳ Ｐゴシック" pitchFamily="-110" charset="-128"/>
                <a:cs typeface="ＭＳ Ｐゴシック" pitchFamily="-110" charset="-128"/>
              </a:rPr>
              <a:t>dysgu</a:t>
            </a:r>
            <a:r>
              <a:rPr lang="en-GB" sz="2400" dirty="0">
                <a:solidFill>
                  <a:srgbClr val="0000FF"/>
                </a:solidFill>
                <a:ea typeface="ＭＳ Ｐゴシック" pitchFamily="-110" charset="-128"/>
                <a:cs typeface="ＭＳ Ｐゴシック" pitchFamily="-110" charset="-128"/>
              </a:rPr>
              <a:t> </a:t>
            </a:r>
            <a:r>
              <a:rPr lang="en-GB" sz="2400" dirty="0" err="1">
                <a:solidFill>
                  <a:srgbClr val="0000FF"/>
                </a:solidFill>
                <a:ea typeface="ＭＳ Ｐゴシック" pitchFamily="-110" charset="-128"/>
                <a:cs typeface="ＭＳ Ｐゴシック" pitchFamily="-110" charset="-128"/>
              </a:rPr>
              <a:t>fel</a:t>
            </a:r>
            <a:r>
              <a:rPr lang="en-GB" sz="2400" dirty="0">
                <a:solidFill>
                  <a:srgbClr val="0000FF"/>
                </a:solidFill>
                <a:ea typeface="ＭＳ Ｐゴシック" pitchFamily="-110" charset="-128"/>
                <a:cs typeface="ＭＳ Ｐゴシック" pitchFamily="-110" charset="-128"/>
              </a:rPr>
              <a:t>:</a:t>
            </a:r>
          </a:p>
          <a:p>
            <a:r>
              <a:rPr lang="en-GB" sz="2400" dirty="0" err="1">
                <a:solidFill>
                  <a:srgbClr val="0000FF"/>
                </a:solidFill>
                <a:ea typeface="ＭＳ Ｐゴシック" pitchFamily="-110" charset="-128"/>
                <a:cs typeface="ＭＳ Ｐゴシック" pitchFamily="-110" charset="-128"/>
              </a:rPr>
              <a:t>Gwaharddol</a:t>
            </a:r>
            <a:endParaRPr lang="en-GB" sz="2400" dirty="0">
              <a:solidFill>
                <a:srgbClr val="0000FF"/>
              </a:solidFill>
              <a:ea typeface="ＭＳ Ｐゴシック" pitchFamily="-110" charset="-128"/>
              <a:cs typeface="ＭＳ Ｐゴシック" pitchFamily="-110" charset="-128"/>
            </a:endParaRPr>
          </a:p>
          <a:p>
            <a:r>
              <a:rPr lang="en-GB" sz="2400" dirty="0" err="1">
                <a:solidFill>
                  <a:srgbClr val="0000FF"/>
                </a:solidFill>
                <a:ea typeface="ＭＳ Ｐゴシック" pitchFamily="-110" charset="-128"/>
                <a:cs typeface="ＭＳ Ｐゴシック" pitchFamily="-110" charset="-128"/>
              </a:rPr>
              <a:t>Galluogi</a:t>
            </a:r>
            <a:endParaRPr lang="en-GB" sz="2400" dirty="0">
              <a:solidFill>
                <a:srgbClr val="0000FF"/>
              </a:solidFill>
              <a:ea typeface="ＭＳ Ｐゴシック" pitchFamily="-110" charset="-128"/>
              <a:cs typeface="ＭＳ Ｐゴシック" pitchFamily="-110" charset="-128"/>
            </a:endParaRPr>
          </a:p>
          <a:p>
            <a:r>
              <a:rPr lang="en-GB" sz="2400" dirty="0" err="1">
                <a:solidFill>
                  <a:srgbClr val="0000FF"/>
                </a:solidFill>
                <a:ea typeface="ＭＳ Ｐゴシック" pitchFamily="-110" charset="-128"/>
                <a:cs typeface="ＭＳ Ｐゴシック" pitchFamily="-110" charset="-128"/>
              </a:rPr>
              <a:t>Deniadol</a:t>
            </a:r>
            <a:r>
              <a:rPr lang="en-GB" sz="2400" dirty="0">
                <a:solidFill>
                  <a:srgbClr val="0000FF"/>
                </a:solidFill>
                <a:ea typeface="ＭＳ Ｐゴシック" pitchFamily="-110" charset="-128"/>
                <a:cs typeface="ＭＳ Ｐゴシック" pitchFamily="-110" charset="-128"/>
              </a:rPr>
              <a:t> </a:t>
            </a:r>
            <a:r>
              <a:rPr lang="en-GB" sz="2400" dirty="0" err="1">
                <a:solidFill>
                  <a:srgbClr val="0000FF"/>
                </a:solidFill>
                <a:ea typeface="ＭＳ Ｐゴシック" pitchFamily="-110" charset="-128"/>
                <a:cs typeface="ＭＳ Ｐゴシック" pitchFamily="-110" charset="-128"/>
              </a:rPr>
              <a:t>neu</a:t>
            </a:r>
            <a:endParaRPr lang="en-GB" sz="2400" dirty="0">
              <a:solidFill>
                <a:srgbClr val="0000FF"/>
              </a:solidFill>
              <a:ea typeface="ＭＳ Ｐゴシック" pitchFamily="-110" charset="-128"/>
              <a:cs typeface="ＭＳ Ｐゴシック" pitchFamily="-110" charset="-128"/>
            </a:endParaRPr>
          </a:p>
          <a:p>
            <a:r>
              <a:rPr lang="en-GB" sz="2400" dirty="0" err="1">
                <a:solidFill>
                  <a:srgbClr val="0000FF"/>
                </a:solidFill>
                <a:ea typeface="ＭＳ Ｐゴシック" pitchFamily="-110" charset="-128"/>
                <a:cs typeface="ＭＳ Ｐゴシック" pitchFamily="-110" charset="-128"/>
              </a:rPr>
              <a:t>Cynnig</a:t>
            </a:r>
            <a:r>
              <a:rPr lang="en-GB" sz="2400" dirty="0">
                <a:solidFill>
                  <a:srgbClr val="0000FF"/>
                </a:solidFill>
                <a:ea typeface="ＭＳ Ｐゴシック" pitchFamily="-110" charset="-128"/>
                <a:cs typeface="ＭＳ Ｐゴシック" pitchFamily="-110" charset="-128"/>
              </a:rPr>
              <a:t> </a:t>
            </a:r>
            <a:r>
              <a:rPr lang="en-GB" sz="2400" dirty="0" err="1">
                <a:solidFill>
                  <a:srgbClr val="0000FF"/>
                </a:solidFill>
                <a:ea typeface="ＭＳ Ｐゴシック" pitchFamily="-110" charset="-128"/>
                <a:cs typeface="ＭＳ Ｐゴシック" pitchFamily="-110" charset="-128"/>
              </a:rPr>
              <a:t>posibilrwydd</a:t>
            </a:r>
            <a:endParaRPr lang="en-GB" sz="2400" dirty="0">
              <a:solidFill>
                <a:srgbClr val="0000FF"/>
              </a:solidFill>
              <a:ea typeface="ＭＳ Ｐゴシック" pitchFamily="-110" charset="-128"/>
              <a:cs typeface="ＭＳ Ｐゴシック" pitchFamily="-110" charset="-128"/>
            </a:endParaRPr>
          </a:p>
          <a:p>
            <a:pPr>
              <a:buFontTx/>
              <a:buNone/>
            </a:pPr>
            <a:r>
              <a:rPr lang="en-GB" sz="2400" dirty="0" err="1">
                <a:solidFill>
                  <a:srgbClr val="0000FF"/>
                </a:solidFill>
                <a:ea typeface="ＭＳ Ｐゴシック" pitchFamily="-110" charset="-128"/>
                <a:cs typeface="ＭＳ Ｐゴシック" pitchFamily="-110" charset="-128"/>
              </a:rPr>
              <a:t>Hefyd</a:t>
            </a:r>
            <a:r>
              <a:rPr lang="en-GB" sz="2400" dirty="0">
                <a:solidFill>
                  <a:srgbClr val="0000FF"/>
                </a:solidFill>
                <a:ea typeface="ＭＳ Ｐゴシック" pitchFamily="-110" charset="-128"/>
                <a:cs typeface="ＭＳ Ｐゴシック" pitchFamily="-110" charset="-128"/>
              </a:rPr>
              <a:t>, </a:t>
            </a:r>
            <a:r>
              <a:rPr lang="en-GB" sz="2400" dirty="0" err="1">
                <a:solidFill>
                  <a:srgbClr val="0000FF"/>
                </a:solidFill>
                <a:ea typeface="ＭＳ Ｐゴシック" pitchFamily="-110" charset="-128"/>
                <a:cs typeface="ＭＳ Ｐゴシック" pitchFamily="-110" charset="-128"/>
              </a:rPr>
              <a:t>byddem</a:t>
            </a:r>
            <a:r>
              <a:rPr lang="en-GB" sz="2400" dirty="0">
                <a:solidFill>
                  <a:srgbClr val="0000FF"/>
                </a:solidFill>
                <a:ea typeface="ＭＳ Ｐゴシック" pitchFamily="-110" charset="-128"/>
                <a:cs typeface="ＭＳ Ｐゴシック" pitchFamily="-110" charset="-128"/>
              </a:rPr>
              <a:t> </a:t>
            </a:r>
            <a:r>
              <a:rPr lang="en-GB" sz="2400" dirty="0" err="1">
                <a:solidFill>
                  <a:srgbClr val="0000FF"/>
                </a:solidFill>
                <a:ea typeface="ＭＳ Ｐゴシック" pitchFamily="-110" charset="-128"/>
                <a:cs typeface="ＭＳ Ｐゴシック" pitchFamily="-110" charset="-128"/>
              </a:rPr>
              <a:t>yn</a:t>
            </a:r>
            <a:r>
              <a:rPr lang="en-GB" sz="2400" dirty="0">
                <a:solidFill>
                  <a:srgbClr val="0000FF"/>
                </a:solidFill>
                <a:ea typeface="ＭＳ Ｐゴシック" pitchFamily="-110" charset="-128"/>
                <a:cs typeface="ＭＳ Ｐゴシック" pitchFamily="-110" charset="-128"/>
              </a:rPr>
              <a:t> </a:t>
            </a:r>
            <a:r>
              <a:rPr lang="en-GB" sz="2400" dirty="0" err="1">
                <a:solidFill>
                  <a:srgbClr val="0000FF"/>
                </a:solidFill>
                <a:ea typeface="ＭＳ Ｐゴシック" pitchFamily="-110" charset="-128"/>
                <a:cs typeface="ＭＳ Ｐゴシック" pitchFamily="-110" charset="-128"/>
              </a:rPr>
              <a:t>ystyried</a:t>
            </a:r>
            <a:r>
              <a:rPr lang="en-GB" sz="2400" dirty="0">
                <a:solidFill>
                  <a:srgbClr val="0000FF"/>
                </a:solidFill>
                <a:ea typeface="ＭＳ Ｐゴシック" pitchFamily="-110" charset="-128"/>
                <a:cs typeface="ＭＳ Ｐゴシック" pitchFamily="-110" charset="-128"/>
              </a:rPr>
              <a:t>:</a:t>
            </a:r>
          </a:p>
          <a:p>
            <a:r>
              <a:rPr lang="en-GB" sz="2400" dirty="0">
                <a:solidFill>
                  <a:srgbClr val="0000FF"/>
                </a:solidFill>
                <a:ea typeface="ＭＳ Ｐゴシック" pitchFamily="-110" charset="-128"/>
                <a:cs typeface="ＭＳ Ｐゴシック" pitchFamily="-110" charset="-128"/>
              </a:rPr>
              <a:t>AD </a:t>
            </a:r>
            <a:r>
              <a:rPr lang="en-GB" sz="2400" dirty="0" err="1">
                <a:solidFill>
                  <a:srgbClr val="0000FF"/>
                </a:solidFill>
                <a:ea typeface="ＭＳ Ｐゴシック" pitchFamily="-110" charset="-128"/>
                <a:cs typeface="ＭＳ Ｐゴシック" pitchFamily="-110" charset="-128"/>
              </a:rPr>
              <a:t>wedi’u</a:t>
            </a:r>
            <a:r>
              <a:rPr lang="en-GB" sz="2400" dirty="0">
                <a:solidFill>
                  <a:srgbClr val="0000FF"/>
                </a:solidFill>
                <a:ea typeface="ＭＳ Ｐゴシック" pitchFamily="-110" charset="-128"/>
                <a:cs typeface="ＭＳ Ｐゴシック" pitchFamily="-110" charset="-128"/>
              </a:rPr>
              <a:t> ‘</a:t>
            </a:r>
            <a:r>
              <a:rPr lang="en-GB" sz="2400" dirty="0" err="1">
                <a:solidFill>
                  <a:srgbClr val="0000FF"/>
                </a:solidFill>
                <a:ea typeface="ＭＳ Ｐゴシック" pitchFamily="-110" charset="-128"/>
                <a:cs typeface="ＭＳ Ｐゴシック" pitchFamily="-110" charset="-128"/>
              </a:rPr>
              <a:t>Negodi</a:t>
            </a:r>
            <a:r>
              <a:rPr lang="en-GB" sz="2400" dirty="0">
                <a:solidFill>
                  <a:srgbClr val="0000FF"/>
                </a:solidFill>
                <a:ea typeface="ＭＳ Ｐゴシック" pitchFamily="-110" charset="-128"/>
                <a:cs typeface="ＭＳ Ｐゴシック" pitchFamily="-110" charset="-128"/>
              </a:rPr>
              <a:t>’</a:t>
            </a:r>
          </a:p>
          <a:p>
            <a:r>
              <a:rPr lang="en-GB" sz="2400" dirty="0" err="1">
                <a:solidFill>
                  <a:srgbClr val="0000FF"/>
                </a:solidFill>
                <a:ea typeface="ＭＳ Ｐゴシック" pitchFamily="-110" charset="-128"/>
                <a:cs typeface="ＭＳ Ｐゴシック" pitchFamily="-110" charset="-128"/>
              </a:rPr>
              <a:t>Elfennau</a:t>
            </a:r>
            <a:r>
              <a:rPr lang="en-GB" sz="2400" dirty="0">
                <a:solidFill>
                  <a:srgbClr val="0000FF"/>
                </a:solidFill>
                <a:ea typeface="ＭＳ Ｐゴシック" pitchFamily="-110" charset="-128"/>
                <a:cs typeface="ＭＳ Ｐゴシック" pitchFamily="-110" charset="-128"/>
              </a:rPr>
              <a:t> </a:t>
            </a:r>
            <a:r>
              <a:rPr lang="en-GB" sz="2400" dirty="0" err="1">
                <a:solidFill>
                  <a:srgbClr val="0000FF"/>
                </a:solidFill>
                <a:ea typeface="ＭＳ Ｐゴシック" pitchFamily="-110" charset="-128"/>
                <a:cs typeface="ＭＳ Ｐゴシック" pitchFamily="-110" charset="-128"/>
              </a:rPr>
              <a:t>sy’n</a:t>
            </a:r>
            <a:r>
              <a:rPr lang="en-GB" sz="2400" dirty="0">
                <a:solidFill>
                  <a:srgbClr val="0000FF"/>
                </a:solidFill>
                <a:ea typeface="ＭＳ Ｐゴシック" pitchFamily="-110" charset="-128"/>
                <a:cs typeface="ＭＳ Ｐゴシック" pitchFamily="-110" charset="-128"/>
              </a:rPr>
              <a:t> </a:t>
            </a:r>
            <a:r>
              <a:rPr lang="en-GB" sz="2400" dirty="0" err="1">
                <a:solidFill>
                  <a:srgbClr val="0000FF"/>
                </a:solidFill>
                <a:ea typeface="ＭＳ Ｐゴシック" pitchFamily="-110" charset="-128"/>
                <a:cs typeface="ＭＳ Ｐゴシック" pitchFamily="-110" charset="-128"/>
              </a:rPr>
              <a:t>llunio</a:t>
            </a:r>
            <a:r>
              <a:rPr lang="en-GB" sz="2400" dirty="0">
                <a:solidFill>
                  <a:srgbClr val="0000FF"/>
                </a:solidFill>
                <a:ea typeface="ＭＳ Ｐゴシック" pitchFamily="-110" charset="-128"/>
                <a:cs typeface="ＭＳ Ｐゴシック" pitchFamily="-110" charset="-128"/>
              </a:rPr>
              <a:t> ac </a:t>
            </a:r>
            <a:r>
              <a:rPr lang="en-GB" sz="2400" dirty="0" err="1">
                <a:solidFill>
                  <a:srgbClr val="0000FF"/>
                </a:solidFill>
                <a:ea typeface="ＭＳ Ｐゴシック" pitchFamily="-110" charset="-128"/>
                <a:cs typeface="ＭＳ Ｐゴシック" pitchFamily="-110" charset="-128"/>
              </a:rPr>
              <a:t>atal</a:t>
            </a:r>
            <a:r>
              <a:rPr lang="en-GB" sz="2400" dirty="0">
                <a:solidFill>
                  <a:srgbClr val="0000FF"/>
                </a:solidFill>
                <a:ea typeface="ＭＳ Ｐゴシック" pitchFamily="-110" charset="-128"/>
                <a:cs typeface="ＭＳ Ｐゴシック" pitchFamily="-110" charset="-128"/>
              </a:rPr>
              <a:t> </a:t>
            </a:r>
            <a:r>
              <a:rPr lang="en-GB" sz="2400" dirty="0" err="1">
                <a:solidFill>
                  <a:srgbClr val="0000FF"/>
                </a:solidFill>
                <a:ea typeface="ＭＳ Ｐゴシック" pitchFamily="-110" charset="-128"/>
                <a:cs typeface="ＭＳ Ｐゴシック" pitchFamily="-110" charset="-128"/>
              </a:rPr>
              <a:t>diwylliant</a:t>
            </a:r>
            <a:r>
              <a:rPr lang="en-GB" sz="2400" dirty="0">
                <a:solidFill>
                  <a:srgbClr val="0000FF"/>
                </a:solidFill>
                <a:ea typeface="ＭＳ Ｐゴシック" pitchFamily="-110" charset="-128"/>
                <a:cs typeface="ＭＳ Ｐゴシック" pitchFamily="-110" charset="-128"/>
              </a:rPr>
              <a:t> </a:t>
            </a:r>
            <a:r>
              <a:rPr lang="en-GB" sz="2400" dirty="0" err="1">
                <a:solidFill>
                  <a:srgbClr val="0000FF"/>
                </a:solidFill>
                <a:ea typeface="ＭＳ Ｐゴシック" pitchFamily="-110" charset="-128"/>
                <a:cs typeface="ＭＳ Ｐゴシック" pitchFamily="-110" charset="-128"/>
              </a:rPr>
              <a:t>ystafell</a:t>
            </a:r>
            <a:r>
              <a:rPr lang="en-GB" sz="2400" dirty="0">
                <a:solidFill>
                  <a:srgbClr val="0000FF"/>
                </a:solidFill>
                <a:ea typeface="ＭＳ Ｐゴシック" pitchFamily="-110" charset="-128"/>
                <a:cs typeface="ＭＳ Ｐゴシック" pitchFamily="-110" charset="-128"/>
              </a:rPr>
              <a:t> </a:t>
            </a:r>
            <a:r>
              <a:rPr lang="en-GB" sz="2400" dirty="0" err="1">
                <a:solidFill>
                  <a:srgbClr val="0000FF"/>
                </a:solidFill>
                <a:ea typeface="ＭＳ Ｐゴシック" pitchFamily="-110" charset="-128"/>
                <a:cs typeface="ＭＳ Ｐゴシック" pitchFamily="-110" charset="-128"/>
              </a:rPr>
              <a:t>ddosbarth</a:t>
            </a:r>
            <a:r>
              <a:rPr lang="en-GB" sz="2400" dirty="0">
                <a:solidFill>
                  <a:srgbClr val="0000FF"/>
                </a:solidFill>
                <a:ea typeface="ＭＳ Ｐゴシック" pitchFamily="-110" charset="-128"/>
                <a:cs typeface="ＭＳ Ｐゴシック" pitchFamily="-110" charset="-128"/>
              </a:rPr>
              <a:t>.</a:t>
            </a:r>
            <a:endParaRPr lang="cy-GB" sz="2400" dirty="0">
              <a:solidFill>
                <a:srgbClr val="0000FF"/>
              </a:solidFill>
              <a:ea typeface="ＭＳ Ｐゴシック" pitchFamily="-110" charset="-128"/>
              <a:cs typeface="ＭＳ Ｐゴシック" pitchFamily="-110" charset="-128"/>
            </a:endParaRPr>
          </a:p>
        </p:txBody>
      </p:sp>
      <p:pic>
        <p:nvPicPr>
          <p:cNvPr id="20485" name="Picture 4"/>
          <p:cNvPicPr>
            <a:picLocks noChangeAspect="1"/>
          </p:cNvPicPr>
          <p:nvPr/>
        </p:nvPicPr>
        <p:blipFill>
          <a:blip r:embed="rId2"/>
          <a:srcRect/>
          <a:stretch>
            <a:fillRect/>
          </a:stretch>
        </p:blipFill>
        <p:spPr bwMode="auto">
          <a:xfrm>
            <a:off x="3203848" y="6029672"/>
            <a:ext cx="2438400" cy="812800"/>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3"/>
          <p:cNvSpPr>
            <a:spLocks noGrp="1"/>
          </p:cNvSpPr>
          <p:nvPr>
            <p:ph type="title"/>
          </p:nvPr>
        </p:nvSpPr>
        <p:spPr/>
        <p:txBody>
          <a:bodyPr/>
          <a:lstStyle/>
          <a:p>
            <a:r>
              <a:rPr lang="en-US" sz="2800" dirty="0">
                <a:ea typeface="ＭＳ Ｐゴシック" pitchFamily="-110" charset="-128"/>
                <a:cs typeface="ＭＳ Ｐゴシック" pitchFamily="-110" charset="-128"/>
              </a:rPr>
              <a:t>What makes an effective learning environment? </a:t>
            </a:r>
            <a:br>
              <a:rPr lang="en-US" sz="2800" dirty="0">
                <a:ea typeface="ＭＳ Ｐゴシック" pitchFamily="-110" charset="-128"/>
                <a:cs typeface="ＭＳ Ｐゴシック" pitchFamily="-110" charset="-128"/>
              </a:rPr>
            </a:br>
            <a:r>
              <a:rPr lang="en-US" sz="2800" dirty="0" smtClean="0">
                <a:solidFill>
                  <a:srgbClr val="0000FF"/>
                </a:solidFill>
                <a:ea typeface="ＭＳ Ｐゴシック" pitchFamily="-110" charset="-128"/>
                <a:cs typeface="ＭＳ Ｐゴシック" pitchFamily="-110" charset="-128"/>
              </a:rPr>
              <a:t>Beth </a:t>
            </a:r>
            <a:r>
              <a:rPr lang="en-US" sz="2800" dirty="0" err="1">
                <a:solidFill>
                  <a:srgbClr val="0000FF"/>
                </a:solidFill>
                <a:ea typeface="ＭＳ Ｐゴシック" pitchFamily="-110" charset="-128"/>
                <a:cs typeface="ＭＳ Ｐゴシック" pitchFamily="-110" charset="-128"/>
              </a:rPr>
              <a:t>sy’n</a:t>
            </a:r>
            <a:r>
              <a:rPr lang="en-US" sz="2800" dirty="0">
                <a:solidFill>
                  <a:srgbClr val="0000FF"/>
                </a:solidFill>
                <a:ea typeface="ＭＳ Ｐゴシック" pitchFamily="-110" charset="-128"/>
                <a:cs typeface="ＭＳ Ｐゴシック" pitchFamily="-110" charset="-128"/>
              </a:rPr>
              <a:t> </a:t>
            </a:r>
            <a:r>
              <a:rPr lang="en-US" sz="2800" dirty="0" err="1">
                <a:solidFill>
                  <a:srgbClr val="0000FF"/>
                </a:solidFill>
                <a:ea typeface="ＭＳ Ｐゴシック" pitchFamily="-110" charset="-128"/>
                <a:cs typeface="ＭＳ Ｐゴシック" pitchFamily="-110" charset="-128"/>
              </a:rPr>
              <a:t>sicrhau</a:t>
            </a:r>
            <a:r>
              <a:rPr lang="en-US" sz="2800" dirty="0">
                <a:solidFill>
                  <a:srgbClr val="0000FF"/>
                </a:solidFill>
                <a:ea typeface="ＭＳ Ｐゴシック" pitchFamily="-110" charset="-128"/>
                <a:cs typeface="ＭＳ Ｐゴシック" pitchFamily="-110" charset="-128"/>
              </a:rPr>
              <a:t> </a:t>
            </a:r>
            <a:r>
              <a:rPr lang="en-US" sz="2800" dirty="0" err="1">
                <a:solidFill>
                  <a:srgbClr val="0000FF"/>
                </a:solidFill>
                <a:ea typeface="ＭＳ Ｐゴシック" pitchFamily="-110" charset="-128"/>
                <a:cs typeface="ＭＳ Ｐゴシック" pitchFamily="-110" charset="-128"/>
              </a:rPr>
              <a:t>amgylchedd</a:t>
            </a:r>
            <a:r>
              <a:rPr lang="en-US" sz="2800" dirty="0">
                <a:solidFill>
                  <a:srgbClr val="0000FF"/>
                </a:solidFill>
                <a:ea typeface="ＭＳ Ｐゴシック" pitchFamily="-110" charset="-128"/>
                <a:cs typeface="ＭＳ Ｐゴシック" pitchFamily="-110" charset="-128"/>
              </a:rPr>
              <a:t> </a:t>
            </a:r>
            <a:r>
              <a:rPr lang="en-US" sz="2800" dirty="0" err="1">
                <a:solidFill>
                  <a:srgbClr val="0000FF"/>
                </a:solidFill>
                <a:ea typeface="ＭＳ Ｐゴシック" pitchFamily="-110" charset="-128"/>
                <a:cs typeface="ＭＳ Ｐゴシック" pitchFamily="-110" charset="-128"/>
              </a:rPr>
              <a:t>effeithiol</a:t>
            </a:r>
            <a:r>
              <a:rPr lang="en-US" sz="2800" dirty="0">
                <a:solidFill>
                  <a:srgbClr val="0000FF"/>
                </a:solidFill>
                <a:ea typeface="ＭＳ Ｐゴシック" pitchFamily="-110" charset="-128"/>
                <a:cs typeface="ＭＳ Ｐゴシック" pitchFamily="-110" charset="-128"/>
              </a:rPr>
              <a:t> </a:t>
            </a:r>
            <a:r>
              <a:rPr lang="en-US" sz="2800" dirty="0" err="1">
                <a:solidFill>
                  <a:srgbClr val="0000FF"/>
                </a:solidFill>
                <a:ea typeface="ＭＳ Ｐゴシック" pitchFamily="-110" charset="-128"/>
                <a:cs typeface="ＭＳ Ｐゴシック" pitchFamily="-110" charset="-128"/>
              </a:rPr>
              <a:t>i</a:t>
            </a:r>
            <a:r>
              <a:rPr lang="en-US" sz="2800" dirty="0">
                <a:solidFill>
                  <a:srgbClr val="0000FF"/>
                </a:solidFill>
                <a:ea typeface="ＭＳ Ｐゴシック" pitchFamily="-110" charset="-128"/>
                <a:cs typeface="ＭＳ Ｐゴシック" pitchFamily="-110" charset="-128"/>
              </a:rPr>
              <a:t> </a:t>
            </a:r>
            <a:r>
              <a:rPr lang="en-US" sz="2800" dirty="0" err="1">
                <a:solidFill>
                  <a:srgbClr val="0000FF"/>
                </a:solidFill>
                <a:ea typeface="ＭＳ Ｐゴシック" pitchFamily="-110" charset="-128"/>
                <a:cs typeface="ＭＳ Ｐゴシック" pitchFamily="-110" charset="-128"/>
              </a:rPr>
              <a:t>ddysgu</a:t>
            </a:r>
            <a:r>
              <a:rPr lang="en-US" sz="2800" dirty="0">
                <a:solidFill>
                  <a:srgbClr val="0000FF"/>
                </a:solidFill>
                <a:ea typeface="ＭＳ Ｐゴシック" pitchFamily="-110" charset="-128"/>
                <a:cs typeface="ＭＳ Ｐゴシック" pitchFamily="-110" charset="-128"/>
              </a:rPr>
              <a:t>?</a:t>
            </a:r>
          </a:p>
        </p:txBody>
      </p:sp>
      <p:sp>
        <p:nvSpPr>
          <p:cNvPr id="5" name="Content Placeholder 4"/>
          <p:cNvSpPr>
            <a:spLocks noGrp="1"/>
          </p:cNvSpPr>
          <p:nvPr>
            <p:ph sz="half" idx="1"/>
          </p:nvPr>
        </p:nvSpPr>
        <p:spPr>
          <a:xfrm>
            <a:off x="4495800" y="1524000"/>
            <a:ext cx="4648200" cy="4525963"/>
          </a:xfrm>
        </p:spPr>
        <p:txBody>
          <a:bodyPr>
            <a:normAutofit/>
          </a:bodyPr>
          <a:lstStyle/>
          <a:p>
            <a:pPr>
              <a:defRPr/>
            </a:pPr>
            <a:r>
              <a:rPr lang="en-US" dirty="0" err="1" smtClean="0">
                <a:solidFill>
                  <a:srgbClr val="0000FF"/>
                </a:solidFill>
              </a:rPr>
              <a:t>Gyfoethog</a:t>
            </a:r>
            <a:r>
              <a:rPr lang="en-US" dirty="0" smtClean="0">
                <a:solidFill>
                  <a:srgbClr val="0000FF"/>
                </a:solidFill>
              </a:rPr>
              <a:t> </a:t>
            </a:r>
            <a:r>
              <a:rPr lang="en-US" dirty="0" err="1" smtClean="0">
                <a:solidFill>
                  <a:srgbClr val="0000FF"/>
                </a:solidFill>
              </a:rPr>
              <a:t>mewn</a:t>
            </a:r>
            <a:r>
              <a:rPr lang="en-US" dirty="0" smtClean="0">
                <a:solidFill>
                  <a:srgbClr val="0000FF"/>
                </a:solidFill>
              </a:rPr>
              <a:t> </a:t>
            </a:r>
            <a:r>
              <a:rPr lang="en-US" dirty="0" err="1" smtClean="0">
                <a:solidFill>
                  <a:srgbClr val="0000FF"/>
                </a:solidFill>
              </a:rPr>
              <a:t>profiadau</a:t>
            </a:r>
            <a:endParaRPr lang="en-US" dirty="0" smtClean="0">
              <a:solidFill>
                <a:srgbClr val="0000FF"/>
              </a:solidFill>
            </a:endParaRPr>
          </a:p>
          <a:p>
            <a:pPr>
              <a:defRPr/>
            </a:pPr>
            <a:r>
              <a:rPr lang="en-US" dirty="0" err="1" smtClean="0">
                <a:solidFill>
                  <a:srgbClr val="0000FF"/>
                </a:solidFill>
              </a:rPr>
              <a:t>Gyfoethog</a:t>
            </a:r>
            <a:r>
              <a:rPr lang="en-US" dirty="0" smtClean="0">
                <a:solidFill>
                  <a:srgbClr val="0000FF"/>
                </a:solidFill>
              </a:rPr>
              <a:t> </a:t>
            </a:r>
            <a:r>
              <a:rPr lang="en-US" dirty="0" err="1" smtClean="0">
                <a:solidFill>
                  <a:srgbClr val="0000FF"/>
                </a:solidFill>
              </a:rPr>
              <a:t>mewn</a:t>
            </a:r>
            <a:r>
              <a:rPr lang="en-US" dirty="0" smtClean="0">
                <a:solidFill>
                  <a:srgbClr val="0000FF"/>
                </a:solidFill>
              </a:rPr>
              <a:t> </a:t>
            </a:r>
            <a:r>
              <a:rPr lang="en-US" dirty="0" err="1" smtClean="0">
                <a:solidFill>
                  <a:srgbClr val="0000FF"/>
                </a:solidFill>
              </a:rPr>
              <a:t>cyfleoedd</a:t>
            </a:r>
            <a:endParaRPr lang="en-US" dirty="0" smtClean="0">
              <a:solidFill>
                <a:srgbClr val="0000FF"/>
              </a:solidFill>
            </a:endParaRPr>
          </a:p>
          <a:p>
            <a:pPr>
              <a:defRPr/>
            </a:pPr>
            <a:r>
              <a:rPr lang="en-US" dirty="0" err="1" smtClean="0">
                <a:solidFill>
                  <a:srgbClr val="0000FF"/>
                </a:solidFill>
              </a:rPr>
              <a:t>Gyfoethog</a:t>
            </a:r>
            <a:r>
              <a:rPr lang="en-US" dirty="0" smtClean="0">
                <a:solidFill>
                  <a:srgbClr val="0000FF"/>
                </a:solidFill>
              </a:rPr>
              <a:t> </a:t>
            </a:r>
            <a:r>
              <a:rPr lang="en-US" dirty="0" err="1" smtClean="0">
                <a:solidFill>
                  <a:srgbClr val="0000FF"/>
                </a:solidFill>
              </a:rPr>
              <a:t>gyda</a:t>
            </a:r>
            <a:r>
              <a:rPr lang="en-US" dirty="0" smtClean="0">
                <a:solidFill>
                  <a:srgbClr val="0000FF"/>
                </a:solidFill>
              </a:rPr>
              <a:t> </a:t>
            </a:r>
            <a:r>
              <a:rPr lang="en-US" dirty="0" err="1" smtClean="0">
                <a:solidFill>
                  <a:srgbClr val="0000FF"/>
                </a:solidFill>
              </a:rPr>
              <a:t>phobl</a:t>
            </a:r>
            <a:endParaRPr lang="en-US" dirty="0" smtClean="0">
              <a:solidFill>
                <a:srgbClr val="0000FF"/>
              </a:solidFill>
            </a:endParaRPr>
          </a:p>
          <a:p>
            <a:pPr>
              <a:defRPr/>
            </a:pPr>
            <a:r>
              <a:rPr lang="en-US" dirty="0" err="1" smtClean="0">
                <a:solidFill>
                  <a:srgbClr val="0000FF"/>
                </a:solidFill>
              </a:rPr>
              <a:t>Allweddol</a:t>
            </a:r>
            <a:r>
              <a:rPr lang="en-US" dirty="0" smtClean="0">
                <a:solidFill>
                  <a:srgbClr val="0000FF"/>
                </a:solidFill>
              </a:rPr>
              <a:t> </a:t>
            </a:r>
            <a:r>
              <a:rPr lang="en-US" dirty="0" err="1" smtClean="0">
                <a:solidFill>
                  <a:srgbClr val="0000FF"/>
                </a:solidFill>
              </a:rPr>
              <a:t>i</a:t>
            </a:r>
            <a:r>
              <a:rPr lang="en-US" dirty="0" smtClean="0">
                <a:solidFill>
                  <a:srgbClr val="0000FF"/>
                </a:solidFill>
              </a:rPr>
              <a:t> </a:t>
            </a:r>
            <a:r>
              <a:rPr lang="en-US" dirty="0" err="1" smtClean="0">
                <a:solidFill>
                  <a:srgbClr val="0000FF"/>
                </a:solidFill>
              </a:rPr>
              <a:t>blant</a:t>
            </a:r>
            <a:endParaRPr lang="en-US" dirty="0" smtClean="0">
              <a:solidFill>
                <a:srgbClr val="0000FF"/>
              </a:solidFill>
            </a:endParaRPr>
          </a:p>
          <a:p>
            <a:pPr>
              <a:defRPr/>
            </a:pPr>
            <a:r>
              <a:rPr lang="en-US" dirty="0" err="1" smtClean="0">
                <a:solidFill>
                  <a:srgbClr val="0000FF"/>
                </a:solidFill>
              </a:rPr>
              <a:t>Mannau</a:t>
            </a:r>
            <a:r>
              <a:rPr lang="en-US" dirty="0" smtClean="0">
                <a:solidFill>
                  <a:srgbClr val="0000FF"/>
                </a:solidFill>
              </a:rPr>
              <a:t> gall plant </a:t>
            </a:r>
            <a:r>
              <a:rPr lang="en-US" dirty="0" err="1" smtClean="0">
                <a:solidFill>
                  <a:srgbClr val="0000FF"/>
                </a:solidFill>
              </a:rPr>
              <a:t>eu</a:t>
            </a:r>
            <a:r>
              <a:rPr lang="en-US" dirty="0" smtClean="0">
                <a:solidFill>
                  <a:srgbClr val="0000FF"/>
                </a:solidFill>
              </a:rPr>
              <a:t> </a:t>
            </a:r>
            <a:r>
              <a:rPr lang="en-US" dirty="0" err="1" smtClean="0">
                <a:solidFill>
                  <a:srgbClr val="0000FF"/>
                </a:solidFill>
              </a:rPr>
              <a:t>perchnogi</a:t>
            </a:r>
            <a:endParaRPr lang="en-US" dirty="0">
              <a:solidFill>
                <a:srgbClr val="0000FF"/>
              </a:solidFill>
            </a:endParaRPr>
          </a:p>
        </p:txBody>
      </p:sp>
      <p:sp>
        <p:nvSpPr>
          <p:cNvPr id="6" name="Content Placeholder 5"/>
          <p:cNvSpPr>
            <a:spLocks noGrp="1"/>
          </p:cNvSpPr>
          <p:nvPr>
            <p:ph sz="half" idx="2"/>
          </p:nvPr>
        </p:nvSpPr>
        <p:spPr>
          <a:xfrm>
            <a:off x="304800" y="1600200"/>
            <a:ext cx="4267200" cy="4525963"/>
          </a:xfrm>
        </p:spPr>
        <p:txBody>
          <a:bodyPr>
            <a:normAutofit/>
          </a:bodyPr>
          <a:lstStyle/>
          <a:p>
            <a:pPr>
              <a:defRPr/>
            </a:pPr>
            <a:r>
              <a:rPr lang="en-US" dirty="0" smtClean="0"/>
              <a:t>Rich </a:t>
            </a:r>
            <a:r>
              <a:rPr lang="en-US" dirty="0" smtClean="0"/>
              <a:t>in experience</a:t>
            </a:r>
          </a:p>
          <a:p>
            <a:pPr>
              <a:defRPr/>
            </a:pPr>
            <a:r>
              <a:rPr lang="en-US" dirty="0" smtClean="0"/>
              <a:t>Rich in opportunities</a:t>
            </a:r>
          </a:p>
          <a:p>
            <a:pPr>
              <a:defRPr/>
            </a:pPr>
            <a:r>
              <a:rPr lang="en-US" dirty="0" smtClean="0"/>
              <a:t>Rich in teaching</a:t>
            </a:r>
          </a:p>
          <a:p>
            <a:pPr>
              <a:defRPr/>
            </a:pPr>
            <a:r>
              <a:rPr lang="en-US" dirty="0" smtClean="0"/>
              <a:t>Rich with people</a:t>
            </a:r>
          </a:p>
          <a:p>
            <a:pPr>
              <a:defRPr/>
            </a:pPr>
            <a:r>
              <a:rPr lang="en-US" dirty="0" smtClean="0"/>
              <a:t>Significant to children</a:t>
            </a:r>
          </a:p>
          <a:p>
            <a:pPr>
              <a:defRPr/>
            </a:pPr>
            <a:r>
              <a:rPr lang="en-US" dirty="0" smtClean="0"/>
              <a:t>Places children can call their own</a:t>
            </a:r>
            <a:endParaRPr lang="en-US" dirty="0"/>
          </a:p>
        </p:txBody>
      </p:sp>
      <p:sp>
        <p:nvSpPr>
          <p:cNvPr id="17413" name="TextBox 6"/>
          <p:cNvSpPr txBox="1">
            <a:spLocks noChangeArrowheads="1"/>
          </p:cNvSpPr>
          <p:nvPr/>
        </p:nvSpPr>
        <p:spPr bwMode="auto">
          <a:xfrm>
            <a:off x="838200" y="6019800"/>
            <a:ext cx="4243388" cy="369888"/>
          </a:xfrm>
          <a:prstGeom prst="rect">
            <a:avLst/>
          </a:prstGeom>
          <a:noFill/>
          <a:ln w="9525">
            <a:noFill/>
            <a:miter lim="800000"/>
            <a:headEnd/>
            <a:tailEnd/>
          </a:ln>
        </p:spPr>
        <p:txBody>
          <a:bodyPr>
            <a:prstTxWarp prst="textNoShape">
              <a:avLst/>
            </a:prstTxWarp>
            <a:spAutoFit/>
          </a:bodyPr>
          <a:lstStyle/>
          <a:p>
            <a:r>
              <a:rPr lang="en-US"/>
              <a:t>Yn ôl / According to : Jim Greenman 1988 </a:t>
            </a:r>
          </a:p>
        </p:txBody>
      </p:sp>
    </p:spTree>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23527" y="332656"/>
            <a:ext cx="4436559" cy="2952328"/>
          </a:xfrm>
          <a:prstGeom prst="rect">
            <a:avLst/>
          </a:prstGeom>
        </p:spPr>
      </p:pic>
      <p:pic>
        <p:nvPicPr>
          <p:cNvPr id="6" name="Picture 5" descr="Unknown-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3808" y="3501007"/>
            <a:ext cx="5635600" cy="3116375"/>
          </a:xfrm>
          <a:prstGeom prst="rect">
            <a:avLst/>
          </a:prstGeom>
        </p:spPr>
      </p:pic>
      <p:sp>
        <p:nvSpPr>
          <p:cNvPr id="7" name="TextBox 6"/>
          <p:cNvSpPr txBox="1"/>
          <p:nvPr/>
        </p:nvSpPr>
        <p:spPr>
          <a:xfrm>
            <a:off x="467544" y="4221088"/>
            <a:ext cx="1584176" cy="1754327"/>
          </a:xfrm>
          <a:prstGeom prst="rect">
            <a:avLst/>
          </a:prstGeom>
          <a:noFill/>
        </p:spPr>
        <p:txBody>
          <a:bodyPr wrap="square" rtlCol="0">
            <a:spAutoFit/>
          </a:bodyPr>
          <a:lstStyle/>
          <a:p>
            <a:r>
              <a:rPr lang="en-US" dirty="0" smtClean="0"/>
              <a:t>‘Breath of Life’ Theory</a:t>
            </a:r>
          </a:p>
          <a:p>
            <a:endParaRPr lang="en-US" dirty="0"/>
          </a:p>
          <a:p>
            <a:r>
              <a:rPr lang="en-US" dirty="0" smtClean="0"/>
              <a:t>Maslow’s Hierarchy of Needs</a:t>
            </a:r>
            <a:endParaRPr lang="en-US" dirty="0"/>
          </a:p>
        </p:txBody>
      </p:sp>
      <p:sp>
        <p:nvSpPr>
          <p:cNvPr id="8" name="Rectangle 7"/>
          <p:cNvSpPr/>
          <p:nvPr/>
        </p:nvSpPr>
        <p:spPr>
          <a:xfrm>
            <a:off x="5148064" y="332656"/>
            <a:ext cx="3707904" cy="2585323"/>
          </a:xfrm>
          <a:prstGeom prst="rect">
            <a:avLst/>
          </a:prstGeom>
        </p:spPr>
        <p:txBody>
          <a:bodyPr wrap="square">
            <a:spAutoFit/>
          </a:bodyPr>
          <a:lstStyle/>
          <a:p>
            <a:r>
              <a:rPr lang="en-US" dirty="0"/>
              <a:t>“The true measure of a nation’s standing is how well it attends to its children – their health and safety, their material security, their education and socialization, and their sense of being loved, valued, and included in the families and societies </a:t>
            </a:r>
            <a:r>
              <a:rPr lang="en-US" dirty="0" smtClean="0"/>
              <a:t>into which </a:t>
            </a:r>
            <a:r>
              <a:rPr lang="en-US" dirty="0"/>
              <a:t>they are born.” (UNICEF, 2007)</a:t>
            </a:r>
            <a:endParaRPr lang="en-US" dirty="0"/>
          </a:p>
        </p:txBody>
      </p:sp>
    </p:spTree>
    <p:extLst>
      <p:ext uri="{BB962C8B-B14F-4D97-AF65-F5344CB8AC3E}">
        <p14:creationId xmlns:p14="http://schemas.microsoft.com/office/powerpoint/2010/main" val="15336851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err="1" smtClean="0"/>
              <a:t>WellbeinG</a:t>
            </a:r>
            <a:r>
              <a:rPr lang="en-US" dirty="0" smtClean="0"/>
              <a:t> and Involvement</a:t>
            </a:r>
            <a:br>
              <a:rPr lang="en-US" dirty="0" smtClean="0"/>
            </a:br>
            <a:r>
              <a:rPr lang="en-GB" dirty="0" err="1" smtClean="0"/>
              <a:t>Lles</a:t>
            </a:r>
            <a:r>
              <a:rPr lang="en-GB" dirty="0" smtClean="0"/>
              <a:t> a YMGLYMIAD</a:t>
            </a:r>
            <a:endParaRPr lang="en-US" dirty="0"/>
          </a:p>
        </p:txBody>
      </p:sp>
      <p:sp>
        <p:nvSpPr>
          <p:cNvPr id="6" name="Text Placeholder 5"/>
          <p:cNvSpPr>
            <a:spLocks noGrp="1"/>
          </p:cNvSpPr>
          <p:nvPr>
            <p:ph type="body" idx="1"/>
          </p:nvPr>
        </p:nvSpPr>
        <p:spPr/>
        <p:txBody>
          <a:bodyPr/>
          <a:lstStyle/>
          <a:p>
            <a:endParaRPr lang="en-US"/>
          </a:p>
        </p:txBody>
      </p:sp>
    </p:spTree>
    <p:extLst>
      <p:ext uri="{BB962C8B-B14F-4D97-AF65-F5344CB8AC3E}">
        <p14:creationId xmlns:p14="http://schemas.microsoft.com/office/powerpoint/2010/main" val="29212812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2300" y="0"/>
            <a:ext cx="7935913" cy="1264024"/>
          </a:xfrm>
        </p:spPr>
        <p:txBody>
          <a:bodyPr>
            <a:normAutofit fontScale="90000"/>
          </a:bodyPr>
          <a:lstStyle/>
          <a:p>
            <a:r>
              <a:rPr lang="en-US" sz="4400" dirty="0" smtClean="0"/>
              <a:t>The Leuven Scale for </a:t>
            </a:r>
            <a:r>
              <a:rPr lang="en-US" dirty="0" smtClean="0"/>
              <a:t>well-being</a:t>
            </a:r>
            <a:br>
              <a:rPr lang="en-US" dirty="0" smtClean="0"/>
            </a:br>
            <a:r>
              <a:rPr lang="en-US" dirty="0" err="1" smtClean="0"/>
              <a:t>Graddfa</a:t>
            </a:r>
            <a:r>
              <a:rPr lang="en-US" dirty="0" smtClean="0"/>
              <a:t> </a:t>
            </a:r>
            <a:r>
              <a:rPr lang="en-US" dirty="0"/>
              <a:t>Leuven - </a:t>
            </a:r>
            <a:r>
              <a:rPr lang="en-US" dirty="0" err="1"/>
              <a:t>lles</a:t>
            </a:r>
            <a:endParaRPr lang="en-US" sz="4400" dirty="0"/>
          </a:p>
        </p:txBody>
      </p:sp>
      <p:graphicFrame>
        <p:nvGraphicFramePr>
          <p:cNvPr id="5" name="Table 4"/>
          <p:cNvGraphicFramePr>
            <a:graphicFrameLocks noGrp="1"/>
          </p:cNvGraphicFramePr>
          <p:nvPr>
            <p:extLst>
              <p:ext uri="{D42A27DB-BD31-4B8C-83A1-F6EECF244321}">
                <p14:modId xmlns:p14="http://schemas.microsoft.com/office/powerpoint/2010/main" val="3362070491"/>
              </p:ext>
            </p:extLst>
          </p:nvPr>
        </p:nvGraphicFramePr>
        <p:xfrm>
          <a:off x="107503" y="1628800"/>
          <a:ext cx="7992890" cy="4893094"/>
        </p:xfrm>
        <a:graphic>
          <a:graphicData uri="http://schemas.openxmlformats.org/drawingml/2006/table">
            <a:tbl>
              <a:tblPr firstRow="1" bandRow="1">
                <a:tableStyleId>{5C22544A-7EE6-4342-B048-85BDC9FD1C3A}</a:tableStyleId>
              </a:tblPr>
              <a:tblGrid>
                <a:gridCol w="765113"/>
                <a:gridCol w="1243886"/>
                <a:gridCol w="5983891"/>
              </a:tblGrid>
              <a:tr h="309045">
                <a:tc>
                  <a:txBody>
                    <a:bodyPr/>
                    <a:lstStyle/>
                    <a:p>
                      <a:r>
                        <a:rPr lang="en-US" dirty="0" smtClean="0"/>
                        <a:t>Level</a:t>
                      </a:r>
                      <a:endParaRPr lang="en-US" dirty="0"/>
                    </a:p>
                  </a:txBody>
                  <a:tcPr/>
                </a:tc>
                <a:tc>
                  <a:txBody>
                    <a:bodyPr/>
                    <a:lstStyle/>
                    <a:p>
                      <a:r>
                        <a:rPr lang="en-US" dirty="0" smtClean="0"/>
                        <a:t>Well-being</a:t>
                      </a:r>
                      <a:endParaRPr lang="en-US" dirty="0"/>
                    </a:p>
                  </a:txBody>
                  <a:tcPr/>
                </a:tc>
                <a:tc>
                  <a:txBody>
                    <a:bodyPr/>
                    <a:lstStyle/>
                    <a:p>
                      <a:r>
                        <a:rPr lang="en-US" dirty="0" smtClean="0"/>
                        <a:t>Signals</a:t>
                      </a:r>
                      <a:endParaRPr lang="en-US" dirty="0"/>
                    </a:p>
                  </a:txBody>
                  <a:tcPr/>
                </a:tc>
              </a:tr>
              <a:tr h="709812">
                <a:tc>
                  <a:txBody>
                    <a:bodyPr/>
                    <a:lstStyle/>
                    <a:p>
                      <a:r>
                        <a:rPr lang="en-US" sz="1400" dirty="0" smtClean="0"/>
                        <a:t>1</a:t>
                      </a:r>
                      <a:endParaRPr lang="en-US" sz="1400" dirty="0"/>
                    </a:p>
                  </a:txBody>
                  <a:tcPr/>
                </a:tc>
                <a:tc>
                  <a:txBody>
                    <a:bodyPr/>
                    <a:lstStyle/>
                    <a:p>
                      <a:r>
                        <a:rPr lang="en-US" sz="1400" dirty="0" smtClean="0"/>
                        <a:t>Extremely low</a:t>
                      </a:r>
                      <a:endParaRPr lang="en-US" sz="1400" dirty="0"/>
                    </a:p>
                  </a:txBody>
                  <a:tcPr/>
                </a:tc>
                <a:tc>
                  <a:txBody>
                    <a:bodyPr/>
                    <a:lstStyle/>
                    <a:p>
                      <a:r>
                        <a:rPr lang="en-US" sz="1400" i="1" dirty="0" smtClean="0"/>
                        <a:t>The child clearly shows signals of discomfort</a:t>
                      </a:r>
                      <a:r>
                        <a:rPr lang="en-US" sz="1400" dirty="0" smtClean="0"/>
                        <a:t>: is angry, cries, screams, looks sad or frightened, hurts him/herself or others, doesn’t respond to the environment and avoids contact.</a:t>
                      </a:r>
                      <a:endParaRPr lang="en-US" sz="1400" dirty="0"/>
                    </a:p>
                  </a:txBody>
                  <a:tcPr/>
                </a:tc>
              </a:tr>
              <a:tr h="922756">
                <a:tc>
                  <a:txBody>
                    <a:bodyPr/>
                    <a:lstStyle/>
                    <a:p>
                      <a:r>
                        <a:rPr lang="en-US" sz="1400" dirty="0" smtClean="0"/>
                        <a:t>2</a:t>
                      </a:r>
                      <a:endParaRPr lang="en-US" sz="1400" dirty="0"/>
                    </a:p>
                  </a:txBody>
                  <a:tcPr/>
                </a:tc>
                <a:tc>
                  <a:txBody>
                    <a:bodyPr/>
                    <a:lstStyle/>
                    <a:p>
                      <a:r>
                        <a:rPr lang="en-US" sz="1400" dirty="0" smtClean="0"/>
                        <a:t>Low</a:t>
                      </a:r>
                      <a:endParaRPr lang="en-US" sz="1400" dirty="0"/>
                    </a:p>
                  </a:txBody>
                  <a:tcPr/>
                </a:tc>
                <a:tc>
                  <a:txBody>
                    <a:bodyPr/>
                    <a:lstStyle/>
                    <a:p>
                      <a:r>
                        <a:rPr lang="en-US" sz="1400" i="1" dirty="0" smtClean="0"/>
                        <a:t>The posture, facial expression and actions indicate that the child does not feel at ease</a:t>
                      </a:r>
                      <a:r>
                        <a:rPr lang="en-US" sz="1400" dirty="0" smtClean="0"/>
                        <a:t>. However, the signals are less explicit than under level 1 or the sense of discomfort is not expressed the whole time.</a:t>
                      </a:r>
                      <a:endParaRPr lang="en-US" sz="1400" dirty="0"/>
                    </a:p>
                  </a:txBody>
                  <a:tcPr/>
                </a:tc>
              </a:tr>
              <a:tr h="709812">
                <a:tc>
                  <a:txBody>
                    <a:bodyPr/>
                    <a:lstStyle/>
                    <a:p>
                      <a:r>
                        <a:rPr lang="en-US" sz="1400" dirty="0" smtClean="0"/>
                        <a:t>3</a:t>
                      </a:r>
                      <a:endParaRPr lang="en-US" sz="1400" dirty="0"/>
                    </a:p>
                  </a:txBody>
                  <a:tcPr/>
                </a:tc>
                <a:tc>
                  <a:txBody>
                    <a:bodyPr/>
                    <a:lstStyle/>
                    <a:p>
                      <a:r>
                        <a:rPr lang="en-US" sz="1400" dirty="0" smtClean="0"/>
                        <a:t>Moderate</a:t>
                      </a:r>
                      <a:endParaRPr lang="en-US" sz="1400" dirty="0"/>
                    </a:p>
                  </a:txBody>
                  <a:tcPr/>
                </a:tc>
                <a:tc>
                  <a:txBody>
                    <a:bodyPr/>
                    <a:lstStyle/>
                    <a:p>
                      <a:r>
                        <a:rPr lang="en-US" sz="1400" i="1" dirty="0" smtClean="0"/>
                        <a:t>The child has a neutral posture. Facial expression and posture show little or no emotion</a:t>
                      </a:r>
                      <a:r>
                        <a:rPr lang="en-US" sz="1400" dirty="0" smtClean="0"/>
                        <a:t>. There are no signals indicating sadness or pleasure, comfort or discomfort</a:t>
                      </a:r>
                      <a:endParaRPr lang="en-US" sz="1400" dirty="0"/>
                    </a:p>
                  </a:txBody>
                  <a:tcPr/>
                </a:tc>
              </a:tr>
              <a:tr h="709812">
                <a:tc>
                  <a:txBody>
                    <a:bodyPr/>
                    <a:lstStyle/>
                    <a:p>
                      <a:r>
                        <a:rPr lang="en-US" sz="1400" dirty="0" smtClean="0"/>
                        <a:t>4</a:t>
                      </a:r>
                      <a:endParaRPr lang="en-US" sz="1400" dirty="0"/>
                    </a:p>
                  </a:txBody>
                  <a:tcPr/>
                </a:tc>
                <a:tc>
                  <a:txBody>
                    <a:bodyPr/>
                    <a:lstStyle/>
                    <a:p>
                      <a:r>
                        <a:rPr lang="en-US" sz="1400" dirty="0" smtClean="0"/>
                        <a:t>High</a:t>
                      </a:r>
                      <a:endParaRPr lang="en-US" sz="1400" dirty="0"/>
                    </a:p>
                  </a:txBody>
                  <a:tcPr/>
                </a:tc>
                <a:tc>
                  <a:txBody>
                    <a:bodyPr/>
                    <a:lstStyle/>
                    <a:p>
                      <a:r>
                        <a:rPr lang="en-US" sz="1400" i="1" dirty="0" smtClean="0"/>
                        <a:t>The child shows obvious signs of satisfaction</a:t>
                      </a:r>
                      <a:r>
                        <a:rPr lang="en-US" sz="1400" dirty="0" smtClean="0"/>
                        <a:t> (as listed under level 5). However, these signals are not constantly present with the same intensity.</a:t>
                      </a:r>
                      <a:endParaRPr lang="en-US" sz="1400" dirty="0"/>
                    </a:p>
                  </a:txBody>
                  <a:tcPr/>
                </a:tc>
              </a:tr>
              <a:tr h="1135699">
                <a:tc>
                  <a:txBody>
                    <a:bodyPr/>
                    <a:lstStyle/>
                    <a:p>
                      <a:r>
                        <a:rPr lang="en-US" sz="1400" dirty="0" smtClean="0"/>
                        <a:t>5</a:t>
                      </a:r>
                      <a:endParaRPr lang="en-US" sz="1400" dirty="0"/>
                    </a:p>
                  </a:txBody>
                  <a:tcPr/>
                </a:tc>
                <a:tc>
                  <a:txBody>
                    <a:bodyPr/>
                    <a:lstStyle/>
                    <a:p>
                      <a:r>
                        <a:rPr lang="en-US" sz="1400" dirty="0" smtClean="0"/>
                        <a:t>Extremely high</a:t>
                      </a:r>
                      <a:endParaRPr lang="en-US" sz="1400" dirty="0"/>
                    </a:p>
                  </a:txBody>
                  <a:tcPr/>
                </a:tc>
                <a:tc>
                  <a:txBody>
                    <a:bodyPr/>
                    <a:lstStyle/>
                    <a:p>
                      <a:r>
                        <a:rPr lang="en-US" sz="1400" i="1" dirty="0" smtClean="0"/>
                        <a:t>During the observation episode, the child enjoys, in fact it feels great</a:t>
                      </a:r>
                      <a:r>
                        <a:rPr lang="en-US" sz="1400" dirty="0" smtClean="0"/>
                        <a:t>: looks happy and smiles, is spontaneous and expressive, talks to him/herself and sings, is relaxed and open, engaging with the environment and is lively and expresses self-confidence and self-assurance.</a:t>
                      </a:r>
                      <a:endParaRPr lang="en-US" sz="1400" dirty="0"/>
                    </a:p>
                  </a:txBody>
                  <a:tcPr/>
                </a:tc>
              </a:tr>
            </a:tbl>
          </a:graphicData>
        </a:graphic>
      </p:graphicFrame>
      <p:pic>
        <p:nvPicPr>
          <p:cNvPr id="4" name="Picture 3"/>
          <p:cNvPicPr>
            <a:picLocks noChangeAspect="1"/>
          </p:cNvPicPr>
          <p:nvPr/>
        </p:nvPicPr>
        <p:blipFill>
          <a:blip r:embed="rId3"/>
          <a:stretch>
            <a:fillRect/>
          </a:stretch>
        </p:blipFill>
        <p:spPr>
          <a:xfrm>
            <a:off x="7812360" y="836713"/>
            <a:ext cx="1331640" cy="1555200"/>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Involvement </a:t>
            </a:r>
            <a:r>
              <a:rPr lang="en-US" dirty="0" err="1" smtClean="0"/>
              <a:t>Ymglymiad</a:t>
            </a:r>
            <a:r>
              <a:rPr lang="en-US" dirty="0" smtClean="0"/>
              <a:t>  </a:t>
            </a:r>
            <a:endParaRPr lang="en-US" dirty="0"/>
          </a:p>
        </p:txBody>
      </p:sp>
      <p:sp>
        <p:nvSpPr>
          <p:cNvPr id="10" name="Content Placeholder 9"/>
          <p:cNvSpPr>
            <a:spLocks noGrp="1"/>
          </p:cNvSpPr>
          <p:nvPr>
            <p:ph idx="1"/>
          </p:nvPr>
        </p:nvSpPr>
        <p:spPr/>
        <p:txBody>
          <a:bodyPr>
            <a:normAutofit fontScale="77500" lnSpcReduction="20000"/>
          </a:bodyPr>
          <a:lstStyle/>
          <a:p>
            <a:r>
              <a:rPr lang="en-US" dirty="0" smtClean="0"/>
              <a:t>Being intensely</a:t>
            </a:r>
          </a:p>
          <a:p>
            <a:pPr>
              <a:buNone/>
            </a:pPr>
            <a:r>
              <a:rPr lang="en-US" dirty="0" smtClean="0"/>
              <a:t>   engaged in activities</a:t>
            </a:r>
          </a:p>
          <a:p>
            <a:r>
              <a:rPr lang="en-US" dirty="0" smtClean="0"/>
              <a:t>A necessary condition</a:t>
            </a:r>
          </a:p>
          <a:p>
            <a:pPr>
              <a:buNone/>
            </a:pPr>
            <a:r>
              <a:rPr lang="en-US" dirty="0" smtClean="0"/>
              <a:t>     for deep level learning</a:t>
            </a:r>
          </a:p>
          <a:p>
            <a:pPr>
              <a:buNone/>
            </a:pPr>
            <a:r>
              <a:rPr lang="en-US" dirty="0" smtClean="0"/>
              <a:t>    and development</a:t>
            </a:r>
          </a:p>
          <a:p>
            <a:pPr>
              <a:buNone/>
            </a:pPr>
            <a:endParaRPr lang="en-US" dirty="0" smtClean="0"/>
          </a:p>
          <a:p>
            <a:pPr>
              <a:buNone/>
            </a:pPr>
            <a:r>
              <a:rPr lang="en-US" dirty="0" smtClean="0"/>
              <a:t>  </a:t>
            </a:r>
            <a:r>
              <a:rPr lang="en-US" dirty="0" err="1" smtClean="0"/>
              <a:t>Cymryd</a:t>
            </a:r>
            <a:r>
              <a:rPr lang="en-US" dirty="0" smtClean="0"/>
              <a:t> </a:t>
            </a:r>
            <a:r>
              <a:rPr lang="en-US" dirty="0" err="1"/>
              <a:t>rhan</a:t>
            </a:r>
            <a:r>
              <a:rPr lang="en-US" dirty="0"/>
              <a:t> </a:t>
            </a:r>
            <a:r>
              <a:rPr lang="en-US" dirty="0" err="1"/>
              <a:t>ddwys</a:t>
            </a:r>
            <a:endParaRPr lang="en-US" dirty="0"/>
          </a:p>
          <a:p>
            <a:pPr>
              <a:buNone/>
            </a:pPr>
            <a:r>
              <a:rPr lang="en-US" dirty="0"/>
              <a:t>    </a:t>
            </a:r>
            <a:r>
              <a:rPr lang="en-US" dirty="0" err="1"/>
              <a:t>mewn</a:t>
            </a:r>
            <a:r>
              <a:rPr lang="en-US" dirty="0"/>
              <a:t> </a:t>
            </a:r>
            <a:r>
              <a:rPr lang="en-US" dirty="0" err="1"/>
              <a:t>gweithgareddau</a:t>
            </a:r>
            <a:endParaRPr lang="en-US" dirty="0"/>
          </a:p>
          <a:p>
            <a:pPr>
              <a:buNone/>
            </a:pPr>
            <a:endParaRPr lang="en-US" dirty="0"/>
          </a:p>
          <a:p>
            <a:pPr>
              <a:buNone/>
            </a:pPr>
            <a:r>
              <a:rPr lang="en-US" dirty="0" err="1"/>
              <a:t>Amod</a:t>
            </a:r>
            <a:r>
              <a:rPr lang="en-US" dirty="0"/>
              <a:t> </a:t>
            </a:r>
            <a:r>
              <a:rPr lang="en-US" dirty="0" err="1"/>
              <a:t>angenrheidiol</a:t>
            </a:r>
            <a:r>
              <a:rPr lang="en-US" dirty="0"/>
              <a:t/>
            </a:r>
            <a:br>
              <a:rPr lang="en-US" dirty="0"/>
            </a:br>
            <a:r>
              <a:rPr lang="en-US" dirty="0" err="1"/>
              <a:t>ar</a:t>
            </a:r>
            <a:r>
              <a:rPr lang="en-US" dirty="0"/>
              <a:t> </a:t>
            </a:r>
            <a:r>
              <a:rPr lang="en-US" dirty="0" err="1"/>
              <a:t>gyfer</a:t>
            </a:r>
            <a:r>
              <a:rPr lang="en-US" dirty="0"/>
              <a:t> </a:t>
            </a:r>
            <a:r>
              <a:rPr lang="en-US" dirty="0" err="1"/>
              <a:t>lefel</a:t>
            </a:r>
            <a:r>
              <a:rPr lang="en-US" dirty="0"/>
              <a:t> </a:t>
            </a:r>
            <a:r>
              <a:rPr lang="en-US" dirty="0" err="1"/>
              <a:t>ddofn</a:t>
            </a:r>
            <a:r>
              <a:rPr lang="en-US" dirty="0"/>
              <a:t> o </a:t>
            </a:r>
            <a:r>
              <a:rPr lang="en-US" dirty="0" err="1"/>
              <a:t>ddysgu</a:t>
            </a:r>
            <a:r>
              <a:rPr lang="en-US" dirty="0"/>
              <a:t> </a:t>
            </a:r>
          </a:p>
          <a:p>
            <a:pPr>
              <a:buNone/>
            </a:pPr>
            <a:r>
              <a:rPr lang="en-US" dirty="0"/>
              <a:t>a </a:t>
            </a:r>
            <a:r>
              <a:rPr lang="en-US" dirty="0" err="1"/>
              <a:t>datblygiad</a:t>
            </a:r>
            <a:endParaRPr lang="en-US" dirty="0" smtClean="0"/>
          </a:p>
          <a:p>
            <a:pPr>
              <a:buNone/>
            </a:pPr>
            <a:endParaRPr lang="en-US" dirty="0" smtClean="0"/>
          </a:p>
          <a:p>
            <a:pPr>
              <a:buNone/>
            </a:pPr>
            <a:endParaRPr lang="en-US" dirty="0"/>
          </a:p>
        </p:txBody>
      </p:sp>
      <p:pic>
        <p:nvPicPr>
          <p:cNvPr id="3" name="Picture 2"/>
          <p:cNvPicPr>
            <a:picLocks noChangeAspect="1"/>
          </p:cNvPicPr>
          <p:nvPr/>
        </p:nvPicPr>
        <p:blipFill>
          <a:blip r:embed="rId3"/>
          <a:stretch>
            <a:fillRect/>
          </a:stretch>
        </p:blipFill>
        <p:spPr>
          <a:xfrm>
            <a:off x="5209309" y="1955800"/>
            <a:ext cx="3553690" cy="3373835"/>
          </a:xfrm>
          <a:prstGeom prst="rect">
            <a:avLst/>
          </a:prstGeom>
        </p:spPr>
      </p:pic>
      <p:sp>
        <p:nvSpPr>
          <p:cNvPr id="5" name="Rectangle 4"/>
          <p:cNvSpPr/>
          <p:nvPr/>
        </p:nvSpPr>
        <p:spPr>
          <a:xfrm>
            <a:off x="4934349" y="6210300"/>
            <a:ext cx="2145502" cy="369332"/>
          </a:xfrm>
          <a:prstGeom prst="rect">
            <a:avLst/>
          </a:prstGeom>
        </p:spPr>
        <p:txBody>
          <a:bodyPr wrap="none">
            <a:spAutoFit/>
          </a:bodyPr>
          <a:lstStyle/>
          <a:p>
            <a:r>
              <a:rPr lang="en-US" dirty="0" smtClean="0"/>
              <a:t>(</a:t>
            </a:r>
            <a:r>
              <a:rPr lang="en-US" dirty="0" err="1" smtClean="0"/>
              <a:t>Laevers</a:t>
            </a:r>
            <a:r>
              <a:rPr lang="en-US" dirty="0" smtClean="0"/>
              <a:t> et al., 2005)</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endParaRPr lang="en-US"/>
          </a:p>
        </p:txBody>
      </p:sp>
      <p:pic>
        <p:nvPicPr>
          <p:cNvPr id="9" name="Content Placeholder 8" descr="Unknown.jpg"/>
          <p:cNvPicPr>
            <a:picLocks noGrp="1" noChangeAspect="1"/>
          </p:cNvPicPr>
          <p:nvPr>
            <p:ph idx="1"/>
          </p:nvPr>
        </p:nvPicPr>
        <p:blipFill>
          <a:blip r:embed="rId2">
            <a:extLst>
              <a:ext uri="{28A0092B-C50C-407E-A947-70E740481C1C}">
                <a14:useLocalDpi xmlns:a14="http://schemas.microsoft.com/office/drawing/2010/main" val="0"/>
              </a:ext>
            </a:extLst>
          </a:blip>
          <a:srcRect t="15040" b="15040"/>
          <a:stretch>
            <a:fillRect/>
          </a:stretch>
        </p:blipFill>
        <p:spPr/>
      </p:pic>
    </p:spTree>
    <p:extLst>
      <p:ext uri="{BB962C8B-B14F-4D97-AF65-F5344CB8AC3E}">
        <p14:creationId xmlns:p14="http://schemas.microsoft.com/office/powerpoint/2010/main" val="30890065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Get creative </a:t>
            </a:r>
            <a:r>
              <a:rPr lang="mr-IN" dirty="0" smtClean="0"/>
              <a:t>…</a:t>
            </a:r>
            <a:endParaRPr lang="en-US" dirty="0"/>
          </a:p>
        </p:txBody>
      </p:sp>
      <p:sp>
        <p:nvSpPr>
          <p:cNvPr id="3" name="Content Placeholder 2"/>
          <p:cNvSpPr>
            <a:spLocks noGrp="1"/>
          </p:cNvSpPr>
          <p:nvPr>
            <p:ph sz="half" idx="1"/>
          </p:nvPr>
        </p:nvSpPr>
        <p:spPr>
          <a:xfrm>
            <a:off x="457200" y="1600200"/>
            <a:ext cx="5122912" cy="4525963"/>
          </a:xfrm>
        </p:spPr>
        <p:txBody>
          <a:bodyPr/>
          <a:lstStyle/>
          <a:p>
            <a:r>
              <a:rPr lang="en-US" dirty="0" smtClean="0"/>
              <a:t>Tweet your idea for an activity relating to any letter</a:t>
            </a:r>
          </a:p>
          <a:p>
            <a:pPr marL="0" indent="0">
              <a:buNone/>
            </a:pPr>
            <a:r>
              <a:rPr lang="en-US" dirty="0" smtClean="0"/>
              <a:t>Include:</a:t>
            </a:r>
          </a:p>
          <a:p>
            <a:r>
              <a:rPr lang="en-US" dirty="0" smtClean="0"/>
              <a:t>@HEL71_</a:t>
            </a:r>
          </a:p>
          <a:p>
            <a:r>
              <a:rPr lang="en-US" dirty="0" smtClean="0"/>
              <a:t>@</a:t>
            </a:r>
            <a:r>
              <a:rPr lang="en-US" dirty="0" err="1" smtClean="0"/>
              <a:t>russellgrigg</a:t>
            </a:r>
            <a:endParaRPr lang="en-US" dirty="0" smtClean="0"/>
          </a:p>
          <a:p>
            <a:r>
              <a:rPr lang="en-US" dirty="0" smtClean="0"/>
              <a:t>@</a:t>
            </a:r>
            <a:r>
              <a:rPr lang="en-US" dirty="0" err="1" smtClean="0"/>
              <a:t>CrownHousePub</a:t>
            </a:r>
            <a:endParaRPr lang="en-US" dirty="0"/>
          </a:p>
          <a:p>
            <a:endParaRPr lang="en-US" dirty="0" smtClean="0"/>
          </a:p>
          <a:p>
            <a:r>
              <a:rPr lang="en-US" dirty="0" smtClean="0"/>
              <a:t>♯</a:t>
            </a:r>
            <a:r>
              <a:rPr lang="en-US" dirty="0" err="1" smtClean="0"/>
              <a:t>TeachingonaShoestring</a:t>
            </a:r>
            <a:endParaRPr lang="en-US" dirty="0" smtClean="0"/>
          </a:p>
          <a:p>
            <a:r>
              <a:rPr lang="en-US" dirty="0" smtClean="0"/>
              <a:t>WIN WIN WIN</a:t>
            </a:r>
          </a:p>
          <a:p>
            <a:endParaRPr lang="en-US" dirty="0"/>
          </a:p>
          <a:p>
            <a:endParaRPr lang="en-US" dirty="0"/>
          </a:p>
        </p:txBody>
      </p:sp>
      <p:pic>
        <p:nvPicPr>
          <p:cNvPr id="8" name="Content Placeholder 7" descr="file2.jpeg"/>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t="6875" b="3677"/>
          <a:stretch/>
        </p:blipFill>
        <p:spPr>
          <a:xfrm>
            <a:off x="5355988" y="2492896"/>
            <a:ext cx="3767465" cy="2527440"/>
          </a:xfrm>
        </p:spPr>
      </p:pic>
    </p:spTree>
    <p:extLst>
      <p:ext uri="{BB962C8B-B14F-4D97-AF65-F5344CB8AC3E}">
        <p14:creationId xmlns:p14="http://schemas.microsoft.com/office/powerpoint/2010/main" val="30321556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file.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3819337" y="1589374"/>
            <a:ext cx="6021287" cy="4515966"/>
          </a:xfrm>
          <a:prstGeom prst="rect">
            <a:avLst/>
          </a:prstGeom>
        </p:spPr>
      </p:pic>
      <p:pic>
        <p:nvPicPr>
          <p:cNvPr id="6" name="Picture 5" descr="file1.jpeg"/>
          <p:cNvPicPr>
            <a:picLocks noChangeAspect="1"/>
          </p:cNvPicPr>
          <p:nvPr/>
        </p:nvPicPr>
        <p:blipFill rotWithShape="1">
          <a:blip r:embed="rId3">
            <a:extLst>
              <a:ext uri="{28A0092B-C50C-407E-A947-70E740481C1C}">
                <a14:useLocalDpi xmlns:a14="http://schemas.microsoft.com/office/drawing/2010/main" val="0"/>
              </a:ext>
            </a:extLst>
          </a:blip>
          <a:srcRect l="9819" r="2975" b="9791"/>
          <a:stretch/>
        </p:blipFill>
        <p:spPr>
          <a:xfrm rot="5400000">
            <a:off x="-665916" y="602365"/>
            <a:ext cx="5940823" cy="4608991"/>
          </a:xfrm>
          <a:prstGeom prst="rect">
            <a:avLst/>
          </a:prstGeom>
        </p:spPr>
      </p:pic>
    </p:spTree>
    <p:extLst>
      <p:ext uri="{BB962C8B-B14F-4D97-AF65-F5344CB8AC3E}">
        <p14:creationId xmlns:p14="http://schemas.microsoft.com/office/powerpoint/2010/main" val="4554605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Unknown-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560" y="620688"/>
            <a:ext cx="2857500" cy="2857500"/>
          </a:xfrm>
          <a:prstGeom prst="rect">
            <a:avLst/>
          </a:prstGeom>
        </p:spPr>
      </p:pic>
      <p:pic>
        <p:nvPicPr>
          <p:cNvPr id="6" name="Picture 5" descr="screen-shot-2018-07-16-at-14-11-11.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95936" y="1628800"/>
            <a:ext cx="4427984" cy="3293988"/>
          </a:xfrm>
          <a:prstGeom prst="rect">
            <a:avLst/>
          </a:prstGeom>
        </p:spPr>
      </p:pic>
      <p:sp>
        <p:nvSpPr>
          <p:cNvPr id="7" name="TextBox 6"/>
          <p:cNvSpPr txBox="1"/>
          <p:nvPr/>
        </p:nvSpPr>
        <p:spPr>
          <a:xfrm>
            <a:off x="611560" y="3933056"/>
            <a:ext cx="5976664" cy="2554545"/>
          </a:xfrm>
          <a:prstGeom prst="rect">
            <a:avLst/>
          </a:prstGeom>
          <a:noFill/>
        </p:spPr>
        <p:txBody>
          <a:bodyPr wrap="square" rtlCol="0">
            <a:spAutoFit/>
          </a:bodyPr>
          <a:lstStyle/>
          <a:p>
            <a:r>
              <a:rPr lang="en-US" sz="4000" dirty="0" smtClean="0">
                <a:solidFill>
                  <a:srgbClr val="0000FF"/>
                </a:solidFill>
              </a:rPr>
              <a:t>Am </a:t>
            </a:r>
            <a:r>
              <a:rPr lang="en-US" sz="4000" dirty="0" err="1" smtClean="0">
                <a:solidFill>
                  <a:srgbClr val="0000FF"/>
                </a:solidFill>
              </a:rPr>
              <a:t>Ddim</a:t>
            </a:r>
            <a:endParaRPr lang="en-US" sz="4000" dirty="0" smtClean="0">
              <a:solidFill>
                <a:srgbClr val="0000FF"/>
              </a:solidFill>
            </a:endParaRPr>
          </a:p>
          <a:p>
            <a:r>
              <a:rPr lang="en-US" sz="4000" dirty="0" smtClean="0">
                <a:solidFill>
                  <a:srgbClr val="0000FF"/>
                </a:solidFill>
              </a:rPr>
              <a:t>For Free</a:t>
            </a:r>
          </a:p>
          <a:p>
            <a:endParaRPr lang="en-US" sz="4000" dirty="0" smtClean="0">
              <a:solidFill>
                <a:srgbClr val="0000FF"/>
              </a:solidFill>
            </a:endParaRPr>
          </a:p>
          <a:p>
            <a:r>
              <a:rPr lang="en-US" sz="4000" dirty="0">
                <a:solidFill>
                  <a:srgbClr val="0000FF"/>
                </a:solidFill>
              </a:rPr>
              <a:t>https://</a:t>
            </a:r>
            <a:r>
              <a:rPr lang="en-US" sz="4000" dirty="0" err="1">
                <a:solidFill>
                  <a:srgbClr val="0000FF"/>
                </a:solidFill>
              </a:rPr>
              <a:t>chartered.college</a:t>
            </a:r>
            <a:endParaRPr lang="en-US" sz="4000" dirty="0">
              <a:solidFill>
                <a:srgbClr val="0000FF"/>
              </a:solidFill>
            </a:endParaRPr>
          </a:p>
        </p:txBody>
      </p:sp>
    </p:spTree>
    <p:extLst>
      <p:ext uri="{BB962C8B-B14F-4D97-AF65-F5344CB8AC3E}">
        <p14:creationId xmlns:p14="http://schemas.microsoft.com/office/powerpoint/2010/main" val="33154214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Problems and possible solutions</a:t>
            </a:r>
            <a:endParaRPr lang="en-US" dirty="0"/>
          </a:p>
        </p:txBody>
      </p:sp>
      <p:sp>
        <p:nvSpPr>
          <p:cNvPr id="5" name="Text Placeholder 4"/>
          <p:cNvSpPr>
            <a:spLocks noGrp="1"/>
          </p:cNvSpPr>
          <p:nvPr>
            <p:ph type="body" idx="1"/>
          </p:nvPr>
        </p:nvSpPr>
        <p:spPr/>
        <p:txBody>
          <a:bodyPr/>
          <a:lstStyle/>
          <a:p>
            <a:endParaRPr lang="en-US"/>
          </a:p>
        </p:txBody>
      </p:sp>
    </p:spTree>
    <p:extLst>
      <p:ext uri="{BB962C8B-B14F-4D97-AF65-F5344CB8AC3E}">
        <p14:creationId xmlns:p14="http://schemas.microsoft.com/office/powerpoint/2010/main" val="4344463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Self-esteem</a:t>
            </a:r>
            <a:br>
              <a:rPr lang="en-US" dirty="0" smtClean="0"/>
            </a:br>
            <a:r>
              <a:rPr lang="en-US" dirty="0" smtClean="0"/>
              <a:t>Beth </a:t>
            </a:r>
            <a:r>
              <a:rPr lang="en-US" dirty="0" err="1"/>
              <a:t>yw</a:t>
            </a:r>
            <a:r>
              <a:rPr lang="en-US" dirty="0"/>
              <a:t> </a:t>
            </a:r>
            <a:r>
              <a:rPr lang="en-US" dirty="0" err="1"/>
              <a:t>hunan-fri</a:t>
            </a:r>
            <a:r>
              <a:rPr lang="en-US" dirty="0"/>
              <a:t>?  </a:t>
            </a:r>
          </a:p>
        </p:txBody>
      </p:sp>
      <p:sp>
        <p:nvSpPr>
          <p:cNvPr id="3" name="Content Placeholder 2"/>
          <p:cNvSpPr>
            <a:spLocks noGrp="1"/>
          </p:cNvSpPr>
          <p:nvPr>
            <p:ph idx="1"/>
          </p:nvPr>
        </p:nvSpPr>
        <p:spPr/>
        <p:txBody>
          <a:bodyPr>
            <a:normAutofit lnSpcReduction="10000"/>
          </a:bodyPr>
          <a:lstStyle/>
          <a:p>
            <a:pPr marL="0" indent="0">
              <a:buNone/>
            </a:pPr>
            <a:r>
              <a:rPr lang="en-US" b="1" dirty="0" smtClean="0">
                <a:solidFill>
                  <a:srgbClr val="FF0000"/>
                </a:solidFill>
              </a:rPr>
              <a:t>Definition</a:t>
            </a:r>
            <a:r>
              <a:rPr lang="en-US" b="1" dirty="0">
                <a:solidFill>
                  <a:srgbClr val="FF0000"/>
                </a:solidFill>
              </a:rPr>
              <a:t>: </a:t>
            </a:r>
            <a:r>
              <a:rPr lang="en-US" dirty="0">
                <a:solidFill>
                  <a:srgbClr val="FF0000"/>
                </a:solidFill>
              </a:rPr>
              <a:t>Self-esteem derives from a person's sense of their own worthiness and competence</a:t>
            </a:r>
            <a:r>
              <a:rPr lang="en-US" dirty="0" smtClean="0">
                <a:solidFill>
                  <a:srgbClr val="FF0000"/>
                </a:solidFill>
              </a:rPr>
              <a:t>.</a:t>
            </a:r>
          </a:p>
          <a:p>
            <a:pPr marL="0" indent="0">
              <a:buNone/>
            </a:pPr>
            <a:r>
              <a:rPr lang="en-US" dirty="0">
                <a:solidFill>
                  <a:srgbClr val="FF0000"/>
                </a:solidFill>
              </a:rPr>
              <a:t>Mae </a:t>
            </a:r>
            <a:r>
              <a:rPr lang="en-US" dirty="0" err="1">
                <a:solidFill>
                  <a:srgbClr val="FF0000"/>
                </a:solidFill>
              </a:rPr>
              <a:t>hunan-fri</a:t>
            </a:r>
            <a:r>
              <a:rPr lang="en-US" dirty="0">
                <a:solidFill>
                  <a:srgbClr val="FF0000"/>
                </a:solidFill>
              </a:rPr>
              <a:t> </a:t>
            </a:r>
            <a:r>
              <a:rPr lang="en-US" dirty="0" err="1">
                <a:solidFill>
                  <a:srgbClr val="FF0000"/>
                </a:solidFill>
              </a:rPr>
              <a:t>yn</a:t>
            </a:r>
            <a:r>
              <a:rPr lang="en-US" dirty="0">
                <a:solidFill>
                  <a:srgbClr val="FF0000"/>
                </a:solidFill>
              </a:rPr>
              <a:t> </a:t>
            </a:r>
            <a:r>
              <a:rPr lang="en-US" dirty="0" err="1">
                <a:solidFill>
                  <a:srgbClr val="FF0000"/>
                </a:solidFill>
              </a:rPr>
              <a:t>deillio</a:t>
            </a:r>
            <a:r>
              <a:rPr lang="en-US" dirty="0">
                <a:solidFill>
                  <a:srgbClr val="FF0000"/>
                </a:solidFill>
              </a:rPr>
              <a:t> o </a:t>
            </a:r>
            <a:r>
              <a:rPr lang="en-US" dirty="0" err="1">
                <a:solidFill>
                  <a:srgbClr val="FF0000"/>
                </a:solidFill>
              </a:rPr>
              <a:t>syniad</a:t>
            </a:r>
            <a:r>
              <a:rPr lang="en-US" dirty="0">
                <a:solidFill>
                  <a:srgbClr val="FF0000"/>
                </a:solidFill>
              </a:rPr>
              <a:t> </a:t>
            </a:r>
            <a:r>
              <a:rPr lang="en-US" dirty="0" err="1">
                <a:solidFill>
                  <a:srgbClr val="FF0000"/>
                </a:solidFill>
              </a:rPr>
              <a:t>unigolyn</a:t>
            </a:r>
            <a:r>
              <a:rPr lang="en-US" dirty="0">
                <a:solidFill>
                  <a:srgbClr val="FF0000"/>
                </a:solidFill>
              </a:rPr>
              <a:t> am </a:t>
            </a:r>
            <a:r>
              <a:rPr lang="en-US" dirty="0" err="1">
                <a:solidFill>
                  <a:srgbClr val="FF0000"/>
                </a:solidFill>
              </a:rPr>
              <a:t>ei</a:t>
            </a:r>
            <a:r>
              <a:rPr lang="en-US" dirty="0">
                <a:solidFill>
                  <a:srgbClr val="FF0000"/>
                </a:solidFill>
              </a:rPr>
              <a:t> </a:t>
            </a:r>
            <a:r>
              <a:rPr lang="en-US" dirty="0" err="1">
                <a:solidFill>
                  <a:srgbClr val="FF0000"/>
                </a:solidFill>
              </a:rPr>
              <a:t>gwerth</a:t>
            </a:r>
            <a:r>
              <a:rPr lang="en-US" dirty="0">
                <a:solidFill>
                  <a:srgbClr val="FF0000"/>
                </a:solidFill>
              </a:rPr>
              <a:t> </a:t>
            </a:r>
            <a:r>
              <a:rPr lang="en-US" dirty="0" err="1">
                <a:solidFill>
                  <a:srgbClr val="FF0000"/>
                </a:solidFill>
              </a:rPr>
              <a:t>a’i</a:t>
            </a:r>
            <a:r>
              <a:rPr lang="en-US" dirty="0">
                <a:solidFill>
                  <a:srgbClr val="FF0000"/>
                </a:solidFill>
              </a:rPr>
              <a:t> </a:t>
            </a:r>
            <a:r>
              <a:rPr lang="en-US" dirty="0" err="1">
                <a:solidFill>
                  <a:srgbClr val="FF0000"/>
                </a:solidFill>
              </a:rPr>
              <a:t>hyfedredd</a:t>
            </a:r>
            <a:r>
              <a:rPr lang="en-US" dirty="0">
                <a:solidFill>
                  <a:srgbClr val="FF0000"/>
                </a:solidFill>
              </a:rPr>
              <a:t> </a:t>
            </a:r>
            <a:r>
              <a:rPr lang="en-US" dirty="0" err="1" smtClean="0">
                <a:solidFill>
                  <a:srgbClr val="FF0000"/>
                </a:solidFill>
              </a:rPr>
              <a:t>personol</a:t>
            </a:r>
            <a:r>
              <a:rPr lang="en-US" dirty="0" smtClean="0">
                <a:solidFill>
                  <a:srgbClr val="FF0000"/>
                </a:solidFill>
              </a:rPr>
              <a:t>.</a:t>
            </a:r>
            <a:endParaRPr lang="en-US" dirty="0">
              <a:solidFill>
                <a:srgbClr val="FF0000"/>
              </a:solidFill>
            </a:endParaRPr>
          </a:p>
          <a:p>
            <a:pPr marL="0" indent="0" algn="ctr">
              <a:buNone/>
            </a:pPr>
            <a:r>
              <a:rPr lang="en-US" dirty="0"/>
              <a:t>It comprises many aspects, but generally involves some comparisons by the individual between how they would like to be and how they think they actually measure </a:t>
            </a:r>
            <a:r>
              <a:rPr lang="en-US" dirty="0" smtClean="0"/>
              <a:t>up.</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2859214950"/>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smtClean="0"/>
              <a:t>A child with low self-esteem will often</a:t>
            </a:r>
            <a:r>
              <a:rPr lang="en-US" sz="3600" dirty="0"/>
              <a:t>:</a:t>
            </a:r>
            <a:br>
              <a:rPr lang="en-US" sz="3600" dirty="0"/>
            </a:br>
            <a:r>
              <a:rPr lang="en-US" sz="3600" dirty="0" err="1"/>
              <a:t>Bydd</a:t>
            </a:r>
            <a:r>
              <a:rPr lang="en-US" sz="3600" dirty="0"/>
              <a:t> </a:t>
            </a:r>
            <a:r>
              <a:rPr lang="en-US" sz="3600" dirty="0" err="1"/>
              <a:t>plentyn</a:t>
            </a:r>
            <a:r>
              <a:rPr lang="en-US" sz="3600" dirty="0"/>
              <a:t> a </a:t>
            </a:r>
            <a:r>
              <a:rPr lang="en-US" sz="3600" dirty="0" err="1"/>
              <a:t>hunan-fri</a:t>
            </a:r>
            <a:r>
              <a:rPr lang="en-US" sz="3600" dirty="0"/>
              <a:t> </a:t>
            </a:r>
            <a:r>
              <a:rPr lang="en-US" sz="3600" dirty="0" err="1"/>
              <a:t>isel</a:t>
            </a:r>
            <a:r>
              <a:rPr lang="en-US" sz="3600" dirty="0"/>
              <a:t> </a:t>
            </a:r>
            <a:r>
              <a:rPr lang="en-US" sz="3600" dirty="0" err="1"/>
              <a:t>yn</a:t>
            </a:r>
            <a:r>
              <a:rPr lang="en-US" sz="3600" dirty="0"/>
              <a:t> </a:t>
            </a:r>
            <a:r>
              <a:rPr lang="en-US" sz="3600" dirty="0" err="1"/>
              <a:t>aml</a:t>
            </a:r>
            <a:r>
              <a:rPr lang="en-US" sz="3600" dirty="0"/>
              <a:t> </a:t>
            </a:r>
            <a:r>
              <a:rPr lang="en-US" sz="3600" dirty="0" err="1"/>
              <a:t>yn</a:t>
            </a:r>
            <a:endParaRPr lang="en-US" sz="3600" dirty="0"/>
          </a:p>
        </p:txBody>
      </p:sp>
      <p:sp>
        <p:nvSpPr>
          <p:cNvPr id="4" name="Content Placeholder 3"/>
          <p:cNvSpPr>
            <a:spLocks noGrp="1"/>
          </p:cNvSpPr>
          <p:nvPr>
            <p:ph sz="half" idx="1"/>
          </p:nvPr>
        </p:nvSpPr>
        <p:spPr>
          <a:xfrm>
            <a:off x="467544" y="1988840"/>
            <a:ext cx="4038600" cy="4525963"/>
          </a:xfrm>
        </p:spPr>
        <p:txBody>
          <a:bodyPr>
            <a:normAutofit fontScale="55000" lnSpcReduction="20000"/>
          </a:bodyPr>
          <a:lstStyle/>
          <a:p>
            <a:r>
              <a:rPr lang="en-US" sz="3800" dirty="0" smtClean="0"/>
              <a:t>Express negative comments about themselves or their work</a:t>
            </a:r>
          </a:p>
          <a:p>
            <a:r>
              <a:rPr lang="en-US" sz="3800" dirty="0" smtClean="0"/>
              <a:t>Appear reluctant to accept praise</a:t>
            </a:r>
          </a:p>
          <a:p>
            <a:pPr>
              <a:buFont typeface="Arial"/>
              <a:buChar char="•"/>
            </a:pPr>
            <a:r>
              <a:rPr lang="en-US" sz="3800" dirty="0" smtClean="0"/>
              <a:t>Appear unable to identify a strength</a:t>
            </a:r>
          </a:p>
          <a:p>
            <a:pPr>
              <a:buFont typeface="Arial"/>
              <a:buChar char="•"/>
            </a:pPr>
            <a:r>
              <a:rPr lang="en-US" sz="3800" dirty="0"/>
              <a:t>S</a:t>
            </a:r>
            <a:r>
              <a:rPr lang="en-US" sz="3800" dirty="0" smtClean="0"/>
              <a:t>ay “I can’t”</a:t>
            </a:r>
          </a:p>
          <a:p>
            <a:r>
              <a:rPr lang="en-US" sz="3800" dirty="0" smtClean="0"/>
              <a:t>‘Put themselves down’</a:t>
            </a:r>
          </a:p>
          <a:p>
            <a:r>
              <a:rPr lang="en-US" sz="3800" dirty="0" smtClean="0"/>
              <a:t>Have difficulties with friendships</a:t>
            </a:r>
          </a:p>
          <a:p>
            <a:r>
              <a:rPr lang="en-US" sz="3800" dirty="0" smtClean="0"/>
              <a:t>Seek reassurance    </a:t>
            </a:r>
            <a:r>
              <a:rPr lang="en-US" sz="3400" dirty="0" smtClean="0"/>
              <a:t>                                  	</a:t>
            </a:r>
          </a:p>
          <a:p>
            <a:pPr marL="0" indent="0">
              <a:buNone/>
            </a:pPr>
            <a:r>
              <a:rPr lang="en-US" dirty="0" smtClean="0"/>
              <a:t>                                                                       </a:t>
            </a:r>
          </a:p>
          <a:p>
            <a:endParaRPr lang="en-US" dirty="0" smtClean="0"/>
          </a:p>
          <a:p>
            <a:endParaRPr lang="en-US" dirty="0" smtClean="0"/>
          </a:p>
          <a:p>
            <a:endParaRPr lang="en-US" dirty="0" smtClean="0"/>
          </a:p>
          <a:p>
            <a:endParaRPr lang="en-US" dirty="0" smtClean="0"/>
          </a:p>
          <a:p>
            <a:endParaRPr lang="en-US" dirty="0"/>
          </a:p>
        </p:txBody>
      </p:sp>
      <p:sp>
        <p:nvSpPr>
          <p:cNvPr id="3" name="Content Placeholder 2"/>
          <p:cNvSpPr>
            <a:spLocks noGrp="1"/>
          </p:cNvSpPr>
          <p:nvPr>
            <p:ph sz="half" idx="2"/>
          </p:nvPr>
        </p:nvSpPr>
        <p:spPr>
          <a:xfrm>
            <a:off x="4644008" y="2060848"/>
            <a:ext cx="4038600" cy="3346450"/>
          </a:xfrm>
        </p:spPr>
        <p:txBody>
          <a:bodyPr>
            <a:noAutofit/>
          </a:bodyPr>
          <a:lstStyle/>
          <a:p>
            <a:r>
              <a:rPr lang="en-GB" sz="2000" dirty="0" err="1"/>
              <a:t>Mynegi</a:t>
            </a:r>
            <a:r>
              <a:rPr lang="en-GB" sz="2000" dirty="0"/>
              <a:t> </a:t>
            </a:r>
            <a:r>
              <a:rPr lang="en-GB" sz="2000" dirty="0" err="1"/>
              <a:t>sylwadau</a:t>
            </a:r>
            <a:r>
              <a:rPr lang="en-GB" sz="2000" dirty="0"/>
              <a:t> </a:t>
            </a:r>
            <a:r>
              <a:rPr lang="en-GB" sz="2000" dirty="0" err="1"/>
              <a:t>negyddol</a:t>
            </a:r>
            <a:r>
              <a:rPr lang="en-GB" sz="2000" dirty="0"/>
              <a:t> am </a:t>
            </a:r>
            <a:r>
              <a:rPr lang="en-GB" sz="2000" dirty="0" err="1"/>
              <a:t>eu</a:t>
            </a:r>
            <a:r>
              <a:rPr lang="en-GB" sz="2000" dirty="0"/>
              <a:t> </a:t>
            </a:r>
            <a:r>
              <a:rPr lang="en-GB" sz="2000" dirty="0" err="1"/>
              <a:t>hunain</a:t>
            </a:r>
            <a:r>
              <a:rPr lang="en-GB" sz="2000" dirty="0"/>
              <a:t> </a:t>
            </a:r>
            <a:r>
              <a:rPr lang="en-GB" sz="2000" dirty="0" err="1"/>
              <a:t>a’u</a:t>
            </a:r>
            <a:r>
              <a:rPr lang="en-GB" sz="2000" dirty="0"/>
              <a:t> </a:t>
            </a:r>
            <a:r>
              <a:rPr lang="en-GB" sz="2000" dirty="0" err="1"/>
              <a:t>gwaith</a:t>
            </a:r>
            <a:endParaRPr lang="en-GB" sz="2000" dirty="0"/>
          </a:p>
          <a:p>
            <a:r>
              <a:rPr lang="en-GB" sz="2000" dirty="0" err="1"/>
              <a:t>Ymddangos</a:t>
            </a:r>
            <a:r>
              <a:rPr lang="en-GB" sz="2000" dirty="0"/>
              <a:t> </a:t>
            </a:r>
            <a:r>
              <a:rPr lang="en-GB" sz="2000" dirty="0" err="1"/>
              <a:t>yn</a:t>
            </a:r>
            <a:r>
              <a:rPr lang="en-GB" sz="2000" dirty="0"/>
              <a:t> </a:t>
            </a:r>
            <a:r>
              <a:rPr lang="en-GB" sz="2000" dirty="0" err="1"/>
              <a:t>amharod</a:t>
            </a:r>
            <a:r>
              <a:rPr lang="en-GB" sz="2000" dirty="0"/>
              <a:t> </a:t>
            </a:r>
            <a:r>
              <a:rPr lang="en-GB" sz="2000" dirty="0" err="1"/>
              <a:t>i</a:t>
            </a:r>
            <a:r>
              <a:rPr lang="en-GB" sz="2000" dirty="0"/>
              <a:t> </a:t>
            </a:r>
            <a:r>
              <a:rPr lang="en-GB" sz="2000" dirty="0" err="1"/>
              <a:t>dderbyn</a:t>
            </a:r>
            <a:r>
              <a:rPr lang="en-GB" sz="2000" dirty="0"/>
              <a:t> </a:t>
            </a:r>
            <a:r>
              <a:rPr lang="en-GB" sz="2000" dirty="0" err="1"/>
              <a:t>canmoliaeth</a:t>
            </a:r>
            <a:r>
              <a:rPr lang="en-GB" sz="2000" dirty="0"/>
              <a:t> </a:t>
            </a:r>
          </a:p>
          <a:p>
            <a:r>
              <a:rPr lang="en-GB" sz="2000" dirty="0" err="1"/>
              <a:t>Methu</a:t>
            </a:r>
            <a:r>
              <a:rPr lang="en-GB" sz="2000" dirty="0"/>
              <a:t> </a:t>
            </a:r>
            <a:r>
              <a:rPr lang="en-GB" sz="2000" dirty="0" err="1"/>
              <a:t>adnabod</a:t>
            </a:r>
            <a:r>
              <a:rPr lang="en-GB" sz="2000" dirty="0"/>
              <a:t> </a:t>
            </a:r>
            <a:r>
              <a:rPr lang="en-GB" sz="2000" dirty="0" err="1"/>
              <a:t>cryfder</a:t>
            </a:r>
            <a:r>
              <a:rPr lang="en-GB" sz="2000" dirty="0"/>
              <a:t> </a:t>
            </a:r>
            <a:r>
              <a:rPr lang="en-GB" sz="2000" dirty="0" err="1"/>
              <a:t>personol</a:t>
            </a:r>
            <a:endParaRPr lang="en-GB" sz="2000" dirty="0"/>
          </a:p>
          <a:p>
            <a:r>
              <a:rPr lang="en-GB" sz="2000" dirty="0" err="1"/>
              <a:t>Dweud</a:t>
            </a:r>
            <a:r>
              <a:rPr lang="en-GB" sz="2000" dirty="0"/>
              <a:t> “</a:t>
            </a:r>
            <a:r>
              <a:rPr lang="en-GB" sz="2000" dirty="0" err="1"/>
              <a:t>alla</a:t>
            </a:r>
            <a:r>
              <a:rPr lang="en-GB" sz="2000" dirty="0"/>
              <a:t> </a:t>
            </a:r>
            <a:r>
              <a:rPr lang="en-GB" sz="2000" dirty="0" err="1"/>
              <a:t>i</a:t>
            </a:r>
            <a:r>
              <a:rPr lang="en-GB" sz="2000" dirty="0"/>
              <a:t> </a:t>
            </a:r>
            <a:r>
              <a:rPr lang="en-GB" sz="2000" dirty="0" err="1"/>
              <a:t>ddim</a:t>
            </a:r>
            <a:r>
              <a:rPr lang="en-GB" sz="2000" dirty="0"/>
              <a:t> …”</a:t>
            </a:r>
          </a:p>
          <a:p>
            <a:r>
              <a:rPr lang="en-GB" sz="2000" dirty="0"/>
              <a:t>‘</a:t>
            </a:r>
            <a:r>
              <a:rPr lang="en-GB" sz="2000" dirty="0" err="1"/>
              <a:t>Rhoi</a:t>
            </a:r>
            <a:r>
              <a:rPr lang="en-GB" sz="2000" dirty="0"/>
              <a:t> </a:t>
            </a:r>
            <a:r>
              <a:rPr lang="en-GB" sz="2000" dirty="0" err="1"/>
              <a:t>eu</a:t>
            </a:r>
            <a:r>
              <a:rPr lang="en-GB" sz="2000" dirty="0"/>
              <a:t> </a:t>
            </a:r>
            <a:r>
              <a:rPr lang="en-GB" sz="2000" dirty="0" err="1"/>
              <a:t>hunain</a:t>
            </a:r>
            <a:r>
              <a:rPr lang="en-GB" sz="2000" dirty="0"/>
              <a:t> </a:t>
            </a:r>
            <a:r>
              <a:rPr lang="en-GB" sz="2000" dirty="0" err="1"/>
              <a:t>lawr</a:t>
            </a:r>
            <a:r>
              <a:rPr lang="en-GB" sz="2000" dirty="0"/>
              <a:t>’</a:t>
            </a:r>
          </a:p>
          <a:p>
            <a:r>
              <a:rPr lang="en-GB" sz="2000" dirty="0"/>
              <a:t>Cael </a:t>
            </a:r>
            <a:r>
              <a:rPr lang="en-GB" sz="2000" dirty="0" err="1"/>
              <a:t>anhawster</a:t>
            </a:r>
            <a:r>
              <a:rPr lang="en-GB" sz="2000" dirty="0"/>
              <a:t> </a:t>
            </a:r>
            <a:r>
              <a:rPr lang="en-GB" sz="2000" dirty="0" err="1"/>
              <a:t>gwneud</a:t>
            </a:r>
            <a:r>
              <a:rPr lang="en-GB" sz="2000" dirty="0"/>
              <a:t> </a:t>
            </a:r>
            <a:r>
              <a:rPr lang="en-GB" sz="2000" dirty="0" err="1"/>
              <a:t>ffrindiau</a:t>
            </a:r>
            <a:endParaRPr lang="en-GB" sz="2000" dirty="0"/>
          </a:p>
          <a:p>
            <a:r>
              <a:rPr lang="en-GB" sz="2000" dirty="0" err="1"/>
              <a:t>Angen</a:t>
            </a:r>
            <a:r>
              <a:rPr lang="en-GB" sz="2000" dirty="0"/>
              <a:t> </a:t>
            </a:r>
            <a:r>
              <a:rPr lang="en-GB" sz="2000" dirty="0" err="1"/>
              <a:t>sicrwydd</a:t>
            </a:r>
            <a:endParaRPr lang="en-GB" sz="2000" dirty="0"/>
          </a:p>
        </p:txBody>
      </p:sp>
    </p:spTree>
    <p:extLst>
      <p:ext uri="{BB962C8B-B14F-4D97-AF65-F5344CB8AC3E}">
        <p14:creationId xmlns:p14="http://schemas.microsoft.com/office/powerpoint/2010/main" val="1037354179"/>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Consider</a:t>
            </a:r>
            <a:br>
              <a:rPr lang="en-US" dirty="0"/>
            </a:br>
            <a:r>
              <a:rPr lang="en-US" dirty="0" err="1"/>
              <a:t>Ystyriwch</a:t>
            </a:r>
            <a:endParaRPr lang="en-US" dirty="0"/>
          </a:p>
        </p:txBody>
      </p:sp>
      <p:sp>
        <p:nvSpPr>
          <p:cNvPr id="3" name="Content Placeholder 2"/>
          <p:cNvSpPr>
            <a:spLocks noGrp="1"/>
          </p:cNvSpPr>
          <p:nvPr>
            <p:ph idx="1"/>
          </p:nvPr>
        </p:nvSpPr>
        <p:spPr>
          <a:xfrm>
            <a:off x="457200" y="1417638"/>
            <a:ext cx="8229600" cy="5286576"/>
          </a:xfrm>
        </p:spPr>
        <p:txBody>
          <a:bodyPr>
            <a:normAutofit/>
          </a:bodyPr>
          <a:lstStyle/>
          <a:p>
            <a:pPr marL="0" indent="0">
              <a:buNone/>
            </a:pPr>
            <a:r>
              <a:rPr lang="en-US" dirty="0"/>
              <a:t> </a:t>
            </a:r>
            <a:r>
              <a:rPr lang="en-US" sz="3600" dirty="0"/>
              <a:t>W</a:t>
            </a:r>
            <a:r>
              <a:rPr lang="en-US" sz="3600" dirty="0" smtClean="0"/>
              <a:t>hat kind of home environment are we assuming that our pupils are coming from each morning?</a:t>
            </a:r>
          </a:p>
          <a:p>
            <a:pPr marL="0" indent="0">
              <a:buNone/>
            </a:pPr>
            <a:r>
              <a:rPr lang="en-US" sz="3600" dirty="0"/>
              <a:t>Have they been safe?</a:t>
            </a:r>
          </a:p>
          <a:p>
            <a:pPr marL="0" indent="0">
              <a:buNone/>
            </a:pPr>
            <a:r>
              <a:rPr lang="en-US" sz="3600" dirty="0" smtClean="0"/>
              <a:t>Have they slept?</a:t>
            </a:r>
          </a:p>
          <a:p>
            <a:pPr marL="0" indent="0">
              <a:buNone/>
            </a:pPr>
            <a:r>
              <a:rPr lang="en-US" sz="3600" dirty="0" smtClean="0"/>
              <a:t>Have they eaten?</a:t>
            </a:r>
          </a:p>
          <a:p>
            <a:pPr marL="0" indent="0">
              <a:buNone/>
            </a:pPr>
            <a:r>
              <a:rPr lang="en-US" sz="3600" dirty="0" smtClean="0"/>
              <a:t>Are they ready to learn?</a:t>
            </a:r>
          </a:p>
        </p:txBody>
      </p:sp>
      <p:pic>
        <p:nvPicPr>
          <p:cNvPr id="5" name="Picture 4"/>
          <p:cNvPicPr/>
          <p:nvPr/>
        </p:nvPicPr>
        <p:blipFill>
          <a:blip r:embed="rId3">
            <a:extLst>
              <a:ext uri="{28A0092B-C50C-407E-A947-70E740481C1C}">
                <a14:useLocalDpi xmlns:a14="http://schemas.microsoft.com/office/drawing/2010/main" val="0"/>
              </a:ext>
            </a:extLst>
          </a:blip>
          <a:srcRect/>
          <a:stretch>
            <a:fillRect/>
          </a:stretch>
        </p:blipFill>
        <p:spPr bwMode="auto">
          <a:xfrm>
            <a:off x="5523346" y="3975012"/>
            <a:ext cx="3163454" cy="2449945"/>
          </a:xfrm>
          <a:prstGeom prst="rect">
            <a:avLst/>
          </a:prstGeom>
          <a:noFill/>
          <a:ln>
            <a:noFill/>
          </a:ln>
        </p:spPr>
      </p:pic>
    </p:spTree>
    <p:extLst>
      <p:ext uri="{BB962C8B-B14F-4D97-AF65-F5344CB8AC3E}">
        <p14:creationId xmlns:p14="http://schemas.microsoft.com/office/powerpoint/2010/main" val="334024679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28601"/>
            <a:ext cx="8750300" cy="1264024"/>
          </a:xfrm>
        </p:spPr>
        <p:txBody>
          <a:bodyPr>
            <a:normAutofit fontScale="90000"/>
          </a:bodyPr>
          <a:lstStyle/>
          <a:p>
            <a:r>
              <a:rPr lang="en-US" dirty="0" smtClean="0"/>
              <a:t>10 action points</a:t>
            </a:r>
            <a:br>
              <a:rPr lang="en-US" dirty="0" smtClean="0"/>
            </a:br>
            <a:r>
              <a:rPr lang="en-US" dirty="0" smtClean="0"/>
              <a:t>10 </a:t>
            </a:r>
            <a:r>
              <a:rPr lang="en-US" dirty="0" err="1"/>
              <a:t>pwynt</a:t>
            </a:r>
            <a:r>
              <a:rPr lang="en-US" dirty="0"/>
              <a:t> </a:t>
            </a:r>
            <a:r>
              <a:rPr lang="en-US" dirty="0" err="1"/>
              <a:t>gweithredu</a:t>
            </a:r>
            <a:r>
              <a:rPr lang="en-US" dirty="0"/>
              <a:t>  </a:t>
            </a:r>
            <a:r>
              <a:rPr lang="en-US" dirty="0" smtClean="0"/>
              <a:t/>
            </a:r>
            <a:br>
              <a:rPr lang="en-US" dirty="0" smtClean="0"/>
            </a:br>
            <a:r>
              <a:rPr lang="en-US" sz="2800" dirty="0" smtClean="0"/>
              <a:t>(Research Centre for Experiential Education – RCEE)</a:t>
            </a:r>
            <a:endParaRPr lang="en-US" sz="2800" dirty="0"/>
          </a:p>
        </p:txBody>
      </p:sp>
      <p:sp>
        <p:nvSpPr>
          <p:cNvPr id="3" name="Content Placeholder 2"/>
          <p:cNvSpPr>
            <a:spLocks noGrp="1"/>
          </p:cNvSpPr>
          <p:nvPr>
            <p:ph idx="1"/>
          </p:nvPr>
        </p:nvSpPr>
        <p:spPr>
          <a:xfrm>
            <a:off x="342900" y="1747838"/>
            <a:ext cx="8801100" cy="4303338"/>
          </a:xfrm>
        </p:spPr>
        <p:txBody>
          <a:bodyPr>
            <a:noAutofit/>
          </a:bodyPr>
          <a:lstStyle/>
          <a:p>
            <a:pPr marL="457200" indent="-457200">
              <a:buFont typeface="+mj-ea"/>
              <a:buAutoNum type="circleNumDbPlain"/>
            </a:pPr>
            <a:r>
              <a:rPr lang="en-US" sz="1800" dirty="0" smtClean="0"/>
              <a:t>Rearrange the classroom in appealing corners/areas</a:t>
            </a:r>
          </a:p>
          <a:p>
            <a:pPr marL="457200" indent="-457200">
              <a:buFont typeface="+mj-ea"/>
              <a:buAutoNum type="circleNumDbPlain"/>
            </a:pPr>
            <a:r>
              <a:rPr lang="en-US" sz="1800" dirty="0" smtClean="0"/>
              <a:t>Check the content of the areas and make them more challenging</a:t>
            </a:r>
          </a:p>
          <a:p>
            <a:pPr marL="457200" indent="-457200">
              <a:buFont typeface="+mj-ea"/>
              <a:buAutoNum type="circleNumDbPlain"/>
            </a:pPr>
            <a:r>
              <a:rPr lang="en-US" sz="1800" dirty="0" smtClean="0"/>
              <a:t>Introduce new and unconventional materials and activities</a:t>
            </a:r>
          </a:p>
          <a:p>
            <a:pPr marL="457200" indent="-457200">
              <a:buFont typeface="+mj-ea"/>
              <a:buAutoNum type="circleNumDbPlain"/>
            </a:pPr>
            <a:r>
              <a:rPr lang="en-US" sz="1800" dirty="0" smtClean="0"/>
              <a:t>Identify children’s interests and offer activities that meet these</a:t>
            </a:r>
          </a:p>
          <a:p>
            <a:pPr marL="457200" indent="-457200">
              <a:buFont typeface="+mj-ea"/>
              <a:buAutoNum type="circleNumDbPlain"/>
            </a:pPr>
            <a:r>
              <a:rPr lang="en-US" sz="1800" dirty="0" smtClean="0"/>
              <a:t>Support activities by stimulating inputs</a:t>
            </a:r>
          </a:p>
          <a:p>
            <a:pPr marL="457200" indent="-457200">
              <a:buFont typeface="+mj-ea"/>
              <a:buAutoNum type="circleNumDbPlain"/>
            </a:pPr>
            <a:r>
              <a:rPr lang="en-US" sz="1800" dirty="0" smtClean="0"/>
              <a:t>Widen the possibilities for free initiative and and support them with sound agreements</a:t>
            </a:r>
          </a:p>
          <a:p>
            <a:pPr marL="457200" indent="-457200">
              <a:buFont typeface="+mj-ea"/>
              <a:buAutoNum type="circleNumDbPlain"/>
            </a:pPr>
            <a:r>
              <a:rPr lang="en-US" sz="1800" dirty="0" smtClean="0"/>
              <a:t>Improve the quality of the relations amongst children and between children and teacher/</a:t>
            </a:r>
            <a:r>
              <a:rPr lang="en-US" sz="1800" dirty="0" err="1" smtClean="0"/>
              <a:t>s</a:t>
            </a:r>
            <a:r>
              <a:rPr lang="en-US" sz="1800" dirty="0" smtClean="0"/>
              <a:t>.</a:t>
            </a:r>
          </a:p>
          <a:p>
            <a:pPr marL="457200" indent="-457200">
              <a:buFont typeface="+mj-ea"/>
              <a:buAutoNum type="circleNumDbPlain"/>
            </a:pPr>
            <a:r>
              <a:rPr lang="en-US" sz="1800" dirty="0" smtClean="0"/>
              <a:t>Introduce activities that help children explore the world of </a:t>
            </a:r>
            <a:r>
              <a:rPr lang="en-US" sz="1800" dirty="0" err="1" smtClean="0"/>
              <a:t>behaviour</a:t>
            </a:r>
            <a:r>
              <a:rPr lang="en-US" sz="1800" dirty="0" smtClean="0"/>
              <a:t>, feelings and values.</a:t>
            </a:r>
          </a:p>
          <a:p>
            <a:pPr marL="457200" indent="-457200">
              <a:buFont typeface="+mj-ea"/>
              <a:buAutoNum type="circleNumDbPlain"/>
            </a:pPr>
            <a:r>
              <a:rPr lang="en-US" sz="1800" dirty="0" smtClean="0"/>
              <a:t>Identify children with emotional problems and work out sustaining interventions.</a:t>
            </a:r>
          </a:p>
          <a:p>
            <a:pPr marL="457200" indent="-457200">
              <a:buFont typeface="+mj-ea"/>
              <a:buAutoNum type="circleNumDbPlain"/>
            </a:pPr>
            <a:r>
              <a:rPr lang="en-US" sz="1800" dirty="0" smtClean="0"/>
              <a:t>Identify children with developmental needs and work out interventions that engender involvement. </a:t>
            </a:r>
          </a:p>
          <a:p>
            <a:pPr marL="457200" indent="-457200">
              <a:buNone/>
            </a:pPr>
            <a:endParaRPr lang="en-US" sz="1600" dirty="0"/>
          </a:p>
        </p:txBody>
      </p:sp>
    </p:spTree>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Setting high </a:t>
            </a:r>
            <a:r>
              <a:rPr lang="en-US" dirty="0"/>
              <a:t>expectations</a:t>
            </a:r>
            <a:br>
              <a:rPr lang="en-US" dirty="0"/>
            </a:br>
            <a:r>
              <a:rPr lang="en-US" dirty="0" err="1"/>
              <a:t>Gosod</a:t>
            </a:r>
            <a:r>
              <a:rPr lang="en-US" dirty="0"/>
              <a:t> </a:t>
            </a:r>
            <a:r>
              <a:rPr lang="en-US" dirty="0" err="1"/>
              <a:t>disgwyliadau</a:t>
            </a:r>
            <a:r>
              <a:rPr lang="en-US" dirty="0"/>
              <a:t> </a:t>
            </a:r>
            <a:r>
              <a:rPr lang="en-US" dirty="0" err="1"/>
              <a:t>uchel</a:t>
            </a:r>
            <a:endParaRPr lang="en-US" dirty="0"/>
          </a:p>
        </p:txBody>
      </p:sp>
      <p:sp>
        <p:nvSpPr>
          <p:cNvPr id="5" name="Content Placeholder 4"/>
          <p:cNvSpPr>
            <a:spLocks noGrp="1"/>
          </p:cNvSpPr>
          <p:nvPr>
            <p:ph idx="1"/>
          </p:nvPr>
        </p:nvSpPr>
        <p:spPr/>
        <p:txBody>
          <a:bodyPr>
            <a:normAutofit fontScale="92500" lnSpcReduction="20000"/>
          </a:bodyPr>
          <a:lstStyle/>
          <a:p>
            <a:r>
              <a:rPr lang="en-US" dirty="0" smtClean="0"/>
              <a:t>Hargreaves and </a:t>
            </a:r>
            <a:r>
              <a:rPr lang="en-US" dirty="0" err="1" smtClean="0"/>
              <a:t>Fullan</a:t>
            </a:r>
            <a:r>
              <a:rPr lang="en-US" dirty="0" smtClean="0"/>
              <a:t>:  ‘</a:t>
            </a:r>
            <a:r>
              <a:rPr lang="en-US" i="1" dirty="0" smtClean="0"/>
              <a:t>A charge to improve learning and achievement for all learners, develop their well-being and character, and close the gap between those from advantaged and those from disadvantaged social backgrounds</a:t>
            </a:r>
            <a:r>
              <a:rPr lang="en-US" dirty="0" smtClean="0"/>
              <a:t>.’</a:t>
            </a:r>
          </a:p>
          <a:p>
            <a:r>
              <a:rPr lang="en-US" dirty="0" smtClean="0"/>
              <a:t>Hattie: the number one influence on how well learners do – their own level of expectation.</a:t>
            </a:r>
            <a:endParaRPr lang="en-US" dirty="0"/>
          </a:p>
          <a:p>
            <a:r>
              <a:rPr lang="en-US" dirty="0"/>
              <a:t>y </a:t>
            </a:r>
            <a:r>
              <a:rPr lang="en-US" dirty="0" err="1"/>
              <a:t>prif</a:t>
            </a:r>
            <a:r>
              <a:rPr lang="en-US" dirty="0"/>
              <a:t> </a:t>
            </a:r>
            <a:r>
              <a:rPr lang="en-US" dirty="0" err="1"/>
              <a:t>ddylanwad</a:t>
            </a:r>
            <a:r>
              <a:rPr lang="en-US" dirty="0"/>
              <a:t> </a:t>
            </a:r>
            <a:r>
              <a:rPr lang="en-US" dirty="0" err="1"/>
              <a:t>ar</a:t>
            </a:r>
            <a:r>
              <a:rPr lang="en-US" dirty="0"/>
              <a:t> </a:t>
            </a:r>
            <a:r>
              <a:rPr lang="en-US" dirty="0" err="1"/>
              <a:t>i</a:t>
            </a:r>
            <a:r>
              <a:rPr lang="en-US" dirty="0"/>
              <a:t> </a:t>
            </a:r>
            <a:r>
              <a:rPr lang="en-US" dirty="0" err="1"/>
              <a:t>ba</a:t>
            </a:r>
            <a:r>
              <a:rPr lang="en-US" dirty="0"/>
              <a:t> </a:t>
            </a:r>
            <a:r>
              <a:rPr lang="en-US" dirty="0" err="1"/>
              <a:t>raddau</a:t>
            </a:r>
            <a:r>
              <a:rPr lang="en-US" dirty="0"/>
              <a:t> </a:t>
            </a:r>
            <a:r>
              <a:rPr lang="en-US" dirty="0" err="1"/>
              <a:t>mae</a:t>
            </a:r>
            <a:r>
              <a:rPr lang="en-US" dirty="0"/>
              <a:t> </a:t>
            </a:r>
            <a:r>
              <a:rPr lang="en-US" dirty="0" err="1"/>
              <a:t>dysgwyr</a:t>
            </a:r>
            <a:r>
              <a:rPr lang="en-US" dirty="0"/>
              <a:t> </a:t>
            </a:r>
            <a:r>
              <a:rPr lang="en-US" dirty="0" err="1"/>
              <a:t>yn</a:t>
            </a:r>
            <a:r>
              <a:rPr lang="en-US" dirty="0"/>
              <a:t> </a:t>
            </a:r>
            <a:r>
              <a:rPr lang="en-US" dirty="0" err="1"/>
              <a:t>llwyddo</a:t>
            </a:r>
            <a:r>
              <a:rPr lang="en-US" dirty="0"/>
              <a:t> – </a:t>
            </a:r>
            <a:r>
              <a:rPr lang="en-US" dirty="0" err="1"/>
              <a:t>eu</a:t>
            </a:r>
            <a:r>
              <a:rPr lang="en-US" dirty="0"/>
              <a:t> </a:t>
            </a:r>
            <a:r>
              <a:rPr lang="en-US" dirty="0" err="1"/>
              <a:t>lefel</a:t>
            </a:r>
            <a:r>
              <a:rPr lang="en-US" dirty="0"/>
              <a:t> </a:t>
            </a:r>
            <a:r>
              <a:rPr lang="en-US" dirty="0" err="1"/>
              <a:t>eu</a:t>
            </a:r>
            <a:r>
              <a:rPr lang="en-US" dirty="0"/>
              <a:t> </a:t>
            </a:r>
            <a:r>
              <a:rPr lang="en-US" dirty="0" err="1"/>
              <a:t>hunain</a:t>
            </a:r>
            <a:r>
              <a:rPr lang="en-US" dirty="0"/>
              <a:t> o </a:t>
            </a:r>
            <a:r>
              <a:rPr lang="en-US" dirty="0" err="1"/>
              <a:t>ddisgwyliadau</a:t>
            </a:r>
            <a:r>
              <a:rPr lang="en-US" dirty="0"/>
              <a:t>.</a:t>
            </a:r>
          </a:p>
          <a:p>
            <a:endParaRPr lang="en-US" dirty="0"/>
          </a:p>
        </p:txBody>
      </p:sp>
    </p:spTree>
    <p:extLst>
      <p:ext uri="{BB962C8B-B14F-4D97-AF65-F5344CB8AC3E}">
        <p14:creationId xmlns:p14="http://schemas.microsoft.com/office/powerpoint/2010/main" val="564951421"/>
      </p:ext>
    </p:extLst>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smtClean="0"/>
              <a:t>TEST </a:t>
            </a:r>
            <a:r>
              <a:rPr lang="en-US" dirty="0" smtClean="0"/>
              <a:t/>
            </a:r>
            <a:br>
              <a:rPr lang="en-US" dirty="0" smtClean="0"/>
            </a:br>
            <a:r>
              <a:rPr lang="en-US" dirty="0" smtClean="0"/>
              <a:t>ASESU </a:t>
            </a:r>
            <a:r>
              <a:rPr lang="en-US" dirty="0"/>
              <a:t>– </a:t>
            </a:r>
            <a:r>
              <a:rPr lang="en-US" dirty="0" err="1"/>
              <a:t>dyma</a:t>
            </a:r>
            <a:r>
              <a:rPr lang="en-US" dirty="0"/>
              <a:t> </a:t>
            </a:r>
            <a:r>
              <a:rPr lang="en-US" dirty="0" err="1"/>
              <a:t>brawf</a:t>
            </a:r>
            <a:r>
              <a:rPr lang="en-US" dirty="0"/>
              <a:t>!</a:t>
            </a:r>
          </a:p>
        </p:txBody>
      </p:sp>
      <p:sp>
        <p:nvSpPr>
          <p:cNvPr id="3" name="Content Placeholder 2"/>
          <p:cNvSpPr>
            <a:spLocks noGrp="1"/>
          </p:cNvSpPr>
          <p:nvPr>
            <p:ph idx="1"/>
          </p:nvPr>
        </p:nvSpPr>
        <p:spPr>
          <a:xfrm>
            <a:off x="539552" y="2924944"/>
            <a:ext cx="8229600" cy="4525963"/>
          </a:xfrm>
        </p:spPr>
        <p:txBody>
          <a:bodyPr/>
          <a:lstStyle/>
          <a:p>
            <a:r>
              <a:rPr lang="en-US" dirty="0">
                <a:hlinkClick r:id="rId3"/>
              </a:rPr>
              <a:t>https://</a:t>
            </a:r>
            <a:r>
              <a:rPr lang="en-US" dirty="0" smtClean="0">
                <a:hlinkClick r:id="rId3"/>
              </a:rPr>
              <a:t>www.youtube.com/watch?v=Ahg6qcgoay4</a:t>
            </a:r>
            <a:r>
              <a:rPr lang="en-US" dirty="0" smtClean="0"/>
              <a:t> </a:t>
            </a:r>
            <a:endParaRPr lang="en-US" dirty="0"/>
          </a:p>
        </p:txBody>
      </p:sp>
    </p:spTree>
    <p:extLst>
      <p:ext uri="{BB962C8B-B14F-4D97-AF65-F5344CB8AC3E}">
        <p14:creationId xmlns:p14="http://schemas.microsoft.com/office/powerpoint/2010/main" val="3184504603"/>
      </p:ext>
    </p:extLst>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5760"/>
            <a:ext cx="8229600" cy="1143000"/>
          </a:xfrm>
        </p:spPr>
        <p:txBody>
          <a:bodyPr/>
          <a:lstStyle/>
          <a:p>
            <a:r>
              <a:rPr lang="en-GB" sz="3600" dirty="0" smtClean="0"/>
              <a:t>The Learning Pit – Nottingham (2003)</a:t>
            </a:r>
            <a:endParaRPr lang="en-GB" sz="3600" dirty="0"/>
          </a:p>
        </p:txBody>
      </p:sp>
      <p:pic>
        <p:nvPicPr>
          <p:cNvPr id="62468" name="Picture 4" descr="Image result for learning pit">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49415" y="4230814"/>
            <a:ext cx="3294585" cy="2470939"/>
          </a:xfrm>
          <a:prstGeom prst="rect">
            <a:avLst/>
          </a:prstGeom>
          <a:noFill/>
          <a:extLst>
            <a:ext uri="{909E8E84-426E-40dd-AFC4-6F175D3DCCD1}">
              <a14:hiddenFill xmlns:a14="http://schemas.microsoft.com/office/drawing/2010/main">
                <a:solidFill>
                  <a:srgbClr val="FFFFFF"/>
                </a:solidFill>
              </a14:hiddenFill>
            </a:ext>
          </a:extLst>
        </p:spPr>
      </p:pic>
      <p:pic>
        <p:nvPicPr>
          <p:cNvPr id="62470" name="Picture 6" descr="Image result for learning pit">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4415" y="1125263"/>
            <a:ext cx="5715000" cy="404812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971600" y="5805264"/>
            <a:ext cx="3528392" cy="369332"/>
          </a:xfrm>
          <a:prstGeom prst="rect">
            <a:avLst/>
          </a:prstGeom>
        </p:spPr>
        <p:txBody>
          <a:bodyPr wrap="square">
            <a:spAutoFit/>
          </a:bodyPr>
          <a:lstStyle/>
          <a:p>
            <a:r>
              <a:rPr lang="en-GB" dirty="0" smtClean="0"/>
              <a:t>https://vimeo.com/128462566</a:t>
            </a:r>
            <a:endParaRPr lang="en-GB" dirty="0"/>
          </a:p>
        </p:txBody>
      </p:sp>
      <p:sp>
        <p:nvSpPr>
          <p:cNvPr id="4" name="Rectangle 3"/>
          <p:cNvSpPr/>
          <p:nvPr/>
        </p:nvSpPr>
        <p:spPr>
          <a:xfrm>
            <a:off x="6038799" y="2636910"/>
            <a:ext cx="2915816" cy="1200329"/>
          </a:xfrm>
          <a:prstGeom prst="rect">
            <a:avLst/>
          </a:prstGeom>
        </p:spPr>
        <p:txBody>
          <a:bodyPr wrap="square">
            <a:spAutoFit/>
          </a:bodyPr>
          <a:lstStyle/>
          <a:p>
            <a:r>
              <a:rPr lang="en-GB" dirty="0" smtClean="0"/>
              <a:t>http://thequohaslostitsstatus.weebly.com/uploads/5/4/2/3/54231535/the_learning_pit.pdf</a:t>
            </a:r>
            <a:endParaRPr lang="en-GB" dirty="0"/>
          </a:p>
        </p:txBody>
      </p:sp>
    </p:spTree>
    <p:extLst>
      <p:ext uri="{BB962C8B-B14F-4D97-AF65-F5344CB8AC3E}">
        <p14:creationId xmlns:p14="http://schemas.microsoft.com/office/powerpoint/2010/main" val="2270845491"/>
      </p:ext>
    </p:extLst>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smtClean="0"/>
              <a:t>Carol </a:t>
            </a:r>
            <a:r>
              <a:rPr lang="en-US" sz="3600" dirty="0" err="1" smtClean="0"/>
              <a:t>Dweck</a:t>
            </a:r>
            <a:r>
              <a:rPr lang="en-US" sz="3600" dirty="0" smtClean="0"/>
              <a:t>: </a:t>
            </a:r>
            <a:r>
              <a:rPr lang="en-US" sz="3600" dirty="0" err="1" smtClean="0"/>
              <a:t>Meddylfryd</a:t>
            </a:r>
            <a:r>
              <a:rPr lang="en-US" sz="3600" dirty="0" smtClean="0"/>
              <a:t> </a:t>
            </a:r>
            <a:r>
              <a:rPr lang="en-US" sz="3600" dirty="0" err="1"/>
              <a:t>tŵf</a:t>
            </a:r>
            <a:r>
              <a:rPr lang="en-US" sz="3600" dirty="0"/>
              <a:t> (Growth Mindset)</a:t>
            </a:r>
            <a:br>
              <a:rPr lang="en-US" sz="3600" dirty="0"/>
            </a:br>
            <a:r>
              <a:rPr lang="en-US" sz="3600" dirty="0" err="1"/>
              <a:t>Meddylfryd</a:t>
            </a:r>
            <a:r>
              <a:rPr lang="en-US" sz="3600" dirty="0"/>
              <a:t> </a:t>
            </a:r>
            <a:r>
              <a:rPr lang="en-US" sz="3600" dirty="0" err="1"/>
              <a:t>sefydlog</a:t>
            </a:r>
            <a:r>
              <a:rPr lang="en-US" sz="3600" dirty="0"/>
              <a:t> (Fixed </a:t>
            </a:r>
            <a:r>
              <a:rPr lang="en-US" sz="3600" dirty="0" smtClean="0"/>
              <a:t>Mindset)</a:t>
            </a:r>
            <a:endParaRPr lang="en-US" sz="3600" dirty="0"/>
          </a:p>
        </p:txBody>
      </p:sp>
      <p:pic>
        <p:nvPicPr>
          <p:cNvPr id="3" name="Picture 2"/>
          <p:cNvPicPr>
            <a:picLocks noChangeAspect="1"/>
          </p:cNvPicPr>
          <p:nvPr/>
        </p:nvPicPr>
        <p:blipFill>
          <a:blip r:embed="rId2"/>
          <a:stretch>
            <a:fillRect/>
          </a:stretch>
        </p:blipFill>
        <p:spPr>
          <a:xfrm>
            <a:off x="323528" y="1412776"/>
            <a:ext cx="8652343" cy="5724171"/>
          </a:xfrm>
          <a:prstGeom prst="rect">
            <a:avLst/>
          </a:prstGeom>
        </p:spPr>
      </p:pic>
    </p:spTree>
    <p:extLst>
      <p:ext uri="{BB962C8B-B14F-4D97-AF65-F5344CB8AC3E}">
        <p14:creationId xmlns:p14="http://schemas.microsoft.com/office/powerpoint/2010/main" val="329483940"/>
      </p:ext>
    </p:extLst>
  </p:cSld>
  <p:clrMapOvr>
    <a:masterClrMapping/>
  </p:clrMapOvr>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1143000"/>
          </a:xfrm>
        </p:spPr>
        <p:txBody>
          <a:bodyPr>
            <a:noAutofit/>
          </a:bodyPr>
          <a:lstStyle/>
          <a:p>
            <a:r>
              <a:rPr lang="en-US" sz="3600" dirty="0" smtClean="0"/>
              <a:t>Mindset is important </a:t>
            </a:r>
            <a:r>
              <a:rPr lang="en-US" sz="3600" dirty="0"/>
              <a:t>because</a:t>
            </a:r>
            <a:r>
              <a:rPr lang="en-US" sz="3600" dirty="0" smtClean="0"/>
              <a:t>…</a:t>
            </a:r>
            <a:br>
              <a:rPr lang="en-US" sz="3600" dirty="0" smtClean="0"/>
            </a:br>
            <a:r>
              <a:rPr lang="en-US" sz="3600" dirty="0" smtClean="0"/>
              <a:t>MAE </a:t>
            </a:r>
            <a:r>
              <a:rPr lang="en-US" sz="3600" dirty="0"/>
              <a:t>MEDDYLFRYD YN BWYSIG OHERWYDD …</a:t>
            </a:r>
          </a:p>
        </p:txBody>
      </p:sp>
      <p:sp>
        <p:nvSpPr>
          <p:cNvPr id="4" name="Content Placeholder 3"/>
          <p:cNvSpPr>
            <a:spLocks noGrp="1"/>
          </p:cNvSpPr>
          <p:nvPr>
            <p:ph sz="half" idx="1"/>
          </p:nvPr>
        </p:nvSpPr>
        <p:spPr>
          <a:xfrm>
            <a:off x="467544" y="2060848"/>
            <a:ext cx="4038600" cy="4525963"/>
          </a:xfrm>
        </p:spPr>
        <p:txBody>
          <a:bodyPr>
            <a:normAutofit fontScale="77500" lnSpcReduction="20000"/>
          </a:bodyPr>
          <a:lstStyle/>
          <a:p>
            <a:pPr marL="82296" indent="0">
              <a:buNone/>
            </a:pPr>
            <a:r>
              <a:rPr lang="en-US" dirty="0" smtClean="0"/>
              <a:t>… with a growth mindset we are more likely to…</a:t>
            </a:r>
          </a:p>
          <a:p>
            <a:r>
              <a:rPr lang="en-US" dirty="0" smtClean="0"/>
              <a:t>Strive for excellence</a:t>
            </a:r>
          </a:p>
          <a:p>
            <a:r>
              <a:rPr lang="en-US" dirty="0" smtClean="0"/>
              <a:t>Embrace challenge</a:t>
            </a:r>
          </a:p>
          <a:p>
            <a:r>
              <a:rPr lang="en-US" dirty="0" smtClean="0"/>
              <a:t>Persist</a:t>
            </a:r>
          </a:p>
          <a:p>
            <a:r>
              <a:rPr lang="en-US" dirty="0" smtClean="0"/>
              <a:t>Understand the need for hard work</a:t>
            </a:r>
          </a:p>
          <a:p>
            <a:r>
              <a:rPr lang="en-US" dirty="0" smtClean="0"/>
              <a:t>Learn from feedback</a:t>
            </a:r>
          </a:p>
          <a:p>
            <a:r>
              <a:rPr lang="en-US" dirty="0" smtClean="0"/>
              <a:t>Be inspired by others</a:t>
            </a:r>
          </a:p>
          <a:p>
            <a:endParaRPr lang="en-US" dirty="0"/>
          </a:p>
          <a:p>
            <a:r>
              <a:rPr lang="en-US" dirty="0" smtClean="0"/>
              <a:t>So – how can we promote this?</a:t>
            </a:r>
          </a:p>
        </p:txBody>
      </p:sp>
      <p:sp>
        <p:nvSpPr>
          <p:cNvPr id="3" name="Content Placeholder 2"/>
          <p:cNvSpPr>
            <a:spLocks noGrp="1"/>
          </p:cNvSpPr>
          <p:nvPr>
            <p:ph sz="half" idx="2"/>
          </p:nvPr>
        </p:nvSpPr>
        <p:spPr>
          <a:xfrm>
            <a:off x="4644008" y="2132856"/>
            <a:ext cx="4038600" cy="4525963"/>
          </a:xfrm>
        </p:spPr>
        <p:txBody>
          <a:bodyPr>
            <a:normAutofit fontScale="77500" lnSpcReduction="20000"/>
          </a:bodyPr>
          <a:lstStyle/>
          <a:p>
            <a:r>
              <a:rPr lang="en-GB" dirty="0" err="1"/>
              <a:t>gyda</a:t>
            </a:r>
            <a:r>
              <a:rPr lang="en-GB" dirty="0"/>
              <a:t> </a:t>
            </a:r>
            <a:r>
              <a:rPr lang="en-GB" dirty="0" err="1"/>
              <a:t>meddylfryd</a:t>
            </a:r>
            <a:r>
              <a:rPr lang="en-GB" dirty="0"/>
              <a:t> </a:t>
            </a:r>
            <a:r>
              <a:rPr lang="en-GB" dirty="0" err="1"/>
              <a:t>tŵf</a:t>
            </a:r>
            <a:r>
              <a:rPr lang="en-GB" dirty="0"/>
              <a:t> </a:t>
            </a:r>
            <a:r>
              <a:rPr lang="en-GB" dirty="0" err="1"/>
              <a:t>rydyn</a:t>
            </a:r>
            <a:r>
              <a:rPr lang="en-GB" dirty="0"/>
              <a:t> </a:t>
            </a:r>
            <a:r>
              <a:rPr lang="en-GB" dirty="0" err="1"/>
              <a:t>ni’n</a:t>
            </a:r>
            <a:r>
              <a:rPr lang="en-GB" dirty="0"/>
              <a:t> </a:t>
            </a:r>
            <a:r>
              <a:rPr lang="en-GB" dirty="0" err="1"/>
              <a:t>fwy</a:t>
            </a:r>
            <a:r>
              <a:rPr lang="en-GB" dirty="0"/>
              <a:t> </a:t>
            </a:r>
            <a:r>
              <a:rPr lang="en-GB" dirty="0" err="1"/>
              <a:t>tebygol</a:t>
            </a:r>
            <a:r>
              <a:rPr lang="en-GB" dirty="0"/>
              <a:t> o …</a:t>
            </a:r>
          </a:p>
          <a:p>
            <a:r>
              <a:rPr lang="en-GB" dirty="0"/>
              <a:t> </a:t>
            </a:r>
            <a:r>
              <a:rPr lang="en-GB" dirty="0" err="1"/>
              <a:t>Ymdrechu</a:t>
            </a:r>
            <a:r>
              <a:rPr lang="en-GB" dirty="0"/>
              <a:t> am </a:t>
            </a:r>
            <a:r>
              <a:rPr lang="en-GB" dirty="0" err="1"/>
              <a:t>ragoriaeth</a:t>
            </a:r>
            <a:endParaRPr lang="en-GB" dirty="0"/>
          </a:p>
          <a:p>
            <a:r>
              <a:rPr lang="en-GB" dirty="0" err="1"/>
              <a:t>Croesawu</a:t>
            </a:r>
            <a:r>
              <a:rPr lang="en-GB" dirty="0"/>
              <a:t> </a:t>
            </a:r>
            <a:r>
              <a:rPr lang="en-GB" dirty="0" err="1"/>
              <a:t>heriau</a:t>
            </a:r>
            <a:endParaRPr lang="en-GB" dirty="0"/>
          </a:p>
          <a:p>
            <a:r>
              <a:rPr lang="en-GB" dirty="0" err="1"/>
              <a:t>Dyfalbarhau</a:t>
            </a:r>
            <a:endParaRPr lang="en-GB" dirty="0"/>
          </a:p>
          <a:p>
            <a:r>
              <a:rPr lang="en-GB" dirty="0" err="1"/>
              <a:t>Deall</a:t>
            </a:r>
            <a:r>
              <a:rPr lang="en-GB" dirty="0"/>
              <a:t> </a:t>
            </a:r>
            <a:r>
              <a:rPr lang="en-GB" dirty="0" err="1"/>
              <a:t>yr</a:t>
            </a:r>
            <a:r>
              <a:rPr lang="en-GB" dirty="0"/>
              <a:t> </a:t>
            </a:r>
            <a:r>
              <a:rPr lang="en-GB" dirty="0" err="1"/>
              <a:t>angen</a:t>
            </a:r>
            <a:r>
              <a:rPr lang="en-GB" dirty="0"/>
              <a:t> am </a:t>
            </a:r>
            <a:r>
              <a:rPr lang="en-GB" dirty="0" err="1"/>
              <a:t>waith</a:t>
            </a:r>
            <a:r>
              <a:rPr lang="en-GB" dirty="0"/>
              <a:t> </a:t>
            </a:r>
            <a:r>
              <a:rPr lang="en-GB" dirty="0" err="1"/>
              <a:t>caled</a:t>
            </a:r>
            <a:endParaRPr lang="en-GB" dirty="0"/>
          </a:p>
          <a:p>
            <a:r>
              <a:rPr lang="en-GB" dirty="0" err="1"/>
              <a:t>Dysgu</a:t>
            </a:r>
            <a:r>
              <a:rPr lang="en-GB" dirty="0"/>
              <a:t> o </a:t>
            </a:r>
            <a:r>
              <a:rPr lang="en-GB" dirty="0" err="1"/>
              <a:t>adborth</a:t>
            </a:r>
            <a:endParaRPr lang="en-GB" dirty="0"/>
          </a:p>
          <a:p>
            <a:r>
              <a:rPr lang="en-GB" dirty="0"/>
              <a:t>Cael </a:t>
            </a:r>
            <a:r>
              <a:rPr lang="en-GB" dirty="0" err="1"/>
              <a:t>ein</a:t>
            </a:r>
            <a:r>
              <a:rPr lang="en-GB" dirty="0"/>
              <a:t> </a:t>
            </a:r>
            <a:r>
              <a:rPr lang="en-GB" dirty="0" err="1"/>
              <a:t>ysbrydoli</a:t>
            </a:r>
            <a:r>
              <a:rPr lang="en-GB" dirty="0"/>
              <a:t> </a:t>
            </a:r>
            <a:r>
              <a:rPr lang="en-GB" dirty="0" err="1"/>
              <a:t>gan</a:t>
            </a:r>
            <a:r>
              <a:rPr lang="en-GB" dirty="0"/>
              <a:t> </a:t>
            </a:r>
            <a:r>
              <a:rPr lang="en-GB" dirty="0" err="1"/>
              <a:t>eraill</a:t>
            </a:r>
            <a:endParaRPr lang="en-GB" dirty="0"/>
          </a:p>
          <a:p>
            <a:endParaRPr lang="en-GB" dirty="0"/>
          </a:p>
          <a:p>
            <a:r>
              <a:rPr lang="en-GB" dirty="0"/>
              <a:t>Felly  – </a:t>
            </a:r>
            <a:r>
              <a:rPr lang="en-GB" dirty="0" err="1"/>
              <a:t>sut</a:t>
            </a:r>
            <a:r>
              <a:rPr lang="en-GB" dirty="0"/>
              <a:t> </a:t>
            </a:r>
            <a:r>
              <a:rPr lang="en-GB" dirty="0" err="1"/>
              <a:t>allwn</a:t>
            </a:r>
            <a:r>
              <a:rPr lang="en-GB" dirty="0"/>
              <a:t> </a:t>
            </a:r>
            <a:r>
              <a:rPr lang="en-GB" dirty="0" err="1"/>
              <a:t>ni</a:t>
            </a:r>
            <a:r>
              <a:rPr lang="en-GB" dirty="0"/>
              <a:t> </a:t>
            </a:r>
            <a:r>
              <a:rPr lang="en-GB" dirty="0" err="1"/>
              <a:t>hybu</a:t>
            </a:r>
            <a:r>
              <a:rPr lang="en-GB" dirty="0"/>
              <a:t> </a:t>
            </a:r>
            <a:r>
              <a:rPr lang="en-GB" dirty="0" err="1"/>
              <a:t>hyn</a:t>
            </a:r>
            <a:r>
              <a:rPr lang="en-GB" dirty="0"/>
              <a:t> ?</a:t>
            </a:r>
          </a:p>
          <a:p>
            <a:endParaRPr lang="en-GB" dirty="0"/>
          </a:p>
        </p:txBody>
      </p:sp>
    </p:spTree>
    <p:extLst>
      <p:ext uri="{BB962C8B-B14F-4D97-AF65-F5344CB8AC3E}">
        <p14:creationId xmlns:p14="http://schemas.microsoft.com/office/powerpoint/2010/main" val="161144393"/>
      </p:ext>
    </p:extLst>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Develop a classroom culture</a:t>
            </a:r>
            <a:br>
              <a:rPr lang="en-US" dirty="0" smtClean="0"/>
            </a:br>
            <a:r>
              <a:rPr lang="en-US" dirty="0" err="1" smtClean="0"/>
              <a:t>Datblygu</a:t>
            </a:r>
            <a:r>
              <a:rPr lang="en-US" dirty="0" smtClean="0"/>
              <a:t> </a:t>
            </a:r>
            <a:r>
              <a:rPr lang="en-US" dirty="0" err="1"/>
              <a:t>diwylliant</a:t>
            </a:r>
            <a:r>
              <a:rPr lang="en-US" dirty="0"/>
              <a:t> y </a:t>
            </a:r>
            <a:r>
              <a:rPr lang="en-US" dirty="0" err="1"/>
              <a:t>dosbarth</a:t>
            </a:r>
            <a:r>
              <a:rPr lang="en-US" dirty="0"/>
              <a:t> </a:t>
            </a:r>
          </a:p>
        </p:txBody>
      </p:sp>
      <p:pic>
        <p:nvPicPr>
          <p:cNvPr id="3" name="Picture 2"/>
          <p:cNvPicPr>
            <a:picLocks noChangeAspect="1"/>
          </p:cNvPicPr>
          <p:nvPr/>
        </p:nvPicPr>
        <p:blipFill>
          <a:blip r:embed="rId2"/>
          <a:stretch>
            <a:fillRect/>
          </a:stretch>
        </p:blipFill>
        <p:spPr>
          <a:xfrm>
            <a:off x="98241" y="1854113"/>
            <a:ext cx="4644255" cy="4883013"/>
          </a:xfrm>
          <a:prstGeom prst="rect">
            <a:avLst/>
          </a:prstGeom>
        </p:spPr>
      </p:pic>
      <p:pic>
        <p:nvPicPr>
          <p:cNvPr id="6" name="Picture 5"/>
          <p:cNvPicPr>
            <a:picLocks noChangeAspect="1"/>
          </p:cNvPicPr>
          <p:nvPr/>
        </p:nvPicPr>
        <p:blipFill>
          <a:blip r:embed="rId3"/>
          <a:stretch>
            <a:fillRect/>
          </a:stretch>
        </p:blipFill>
        <p:spPr>
          <a:xfrm>
            <a:off x="4742498" y="2031459"/>
            <a:ext cx="4401502" cy="3857136"/>
          </a:xfrm>
          <a:prstGeom prst="rect">
            <a:avLst/>
          </a:prstGeom>
        </p:spPr>
      </p:pic>
    </p:spTree>
    <p:extLst>
      <p:ext uri="{BB962C8B-B14F-4D97-AF65-F5344CB8AC3E}">
        <p14:creationId xmlns:p14="http://schemas.microsoft.com/office/powerpoint/2010/main" val="841517568"/>
      </p:ext>
    </p:extLst>
  </p:cSld>
  <p:clrMapOvr>
    <a:masterClrMapping/>
  </p:clrMapOvr>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Praise the right </a:t>
            </a:r>
            <a:r>
              <a:rPr lang="en-US" dirty="0"/>
              <a:t>things</a:t>
            </a:r>
            <a:br>
              <a:rPr lang="en-US" dirty="0"/>
            </a:br>
            <a:r>
              <a:rPr lang="en-US" dirty="0" err="1"/>
              <a:t>Canmol</a:t>
            </a:r>
            <a:r>
              <a:rPr lang="en-US" dirty="0"/>
              <a:t> y </a:t>
            </a:r>
            <a:r>
              <a:rPr lang="en-US" dirty="0" err="1"/>
              <a:t>pethau</a:t>
            </a:r>
            <a:r>
              <a:rPr lang="en-US" dirty="0"/>
              <a:t> </a:t>
            </a:r>
            <a:r>
              <a:rPr lang="en-US" dirty="0" err="1"/>
              <a:t>iawn</a:t>
            </a:r>
            <a:endParaRPr lang="en-US" dirty="0"/>
          </a:p>
        </p:txBody>
      </p:sp>
      <p:sp>
        <p:nvSpPr>
          <p:cNvPr id="3" name="Content Placeholder 2"/>
          <p:cNvSpPr>
            <a:spLocks noGrp="1"/>
          </p:cNvSpPr>
          <p:nvPr>
            <p:ph idx="1"/>
          </p:nvPr>
        </p:nvSpPr>
        <p:spPr/>
        <p:txBody>
          <a:bodyPr>
            <a:normAutofit fontScale="92500" lnSpcReduction="10000"/>
          </a:bodyPr>
          <a:lstStyle/>
          <a:p>
            <a:r>
              <a:rPr lang="en-US" dirty="0">
                <a:hlinkClick r:id="rId2"/>
              </a:rPr>
              <a:t>https://www.youtube.com/watch?v=</a:t>
            </a:r>
            <a:r>
              <a:rPr lang="en-US" dirty="0" smtClean="0">
                <a:hlinkClick r:id="rId2"/>
              </a:rPr>
              <a:t>TTXrV0_3UjY</a:t>
            </a:r>
            <a:r>
              <a:rPr lang="en-US" dirty="0" smtClean="0"/>
              <a:t>  </a:t>
            </a:r>
          </a:p>
          <a:p>
            <a:pPr marL="82296" indent="0">
              <a:buNone/>
            </a:pPr>
            <a:endParaRPr lang="en-US" dirty="0" smtClean="0"/>
          </a:p>
          <a:p>
            <a:r>
              <a:rPr lang="en-US" dirty="0" smtClean="0"/>
              <a:t>Effort</a:t>
            </a:r>
            <a:endParaRPr lang="en-US" dirty="0"/>
          </a:p>
          <a:p>
            <a:r>
              <a:rPr lang="en-US" dirty="0"/>
              <a:t>S</a:t>
            </a:r>
            <a:r>
              <a:rPr lang="en-US" dirty="0" smtClean="0"/>
              <a:t>trategy, </a:t>
            </a:r>
          </a:p>
          <a:p>
            <a:r>
              <a:rPr lang="en-US" dirty="0" smtClean="0"/>
              <a:t>Improvement,</a:t>
            </a:r>
          </a:p>
          <a:p>
            <a:r>
              <a:rPr lang="en-US" dirty="0" smtClean="0"/>
              <a:t>Resilience</a:t>
            </a:r>
            <a:endParaRPr lang="en-US" dirty="0"/>
          </a:p>
          <a:p>
            <a:endParaRPr lang="en-US" dirty="0" smtClean="0"/>
          </a:p>
          <a:p>
            <a:r>
              <a:rPr lang="en-US" sz="2400" dirty="0" smtClean="0"/>
              <a:t>http</a:t>
            </a:r>
            <a:r>
              <a:rPr lang="en-US" sz="2400" dirty="0"/>
              <a:t>://mindsetonline.com/whatisit/about</a:t>
            </a:r>
            <a:r>
              <a:rPr lang="en-US" sz="2400" dirty="0" smtClean="0"/>
              <a:t>/</a:t>
            </a:r>
          </a:p>
          <a:p>
            <a:endParaRPr lang="en-US" dirty="0"/>
          </a:p>
          <a:p>
            <a:pPr marL="82296" indent="0">
              <a:buNone/>
            </a:pPr>
            <a:endParaRPr lang="en-US" dirty="0"/>
          </a:p>
        </p:txBody>
      </p:sp>
      <p:pic>
        <p:nvPicPr>
          <p:cNvPr id="5" name="Picture 4"/>
          <p:cNvPicPr>
            <a:picLocks noChangeAspect="1"/>
          </p:cNvPicPr>
          <p:nvPr/>
        </p:nvPicPr>
        <p:blipFill>
          <a:blip r:embed="rId3"/>
          <a:stretch>
            <a:fillRect/>
          </a:stretch>
        </p:blipFill>
        <p:spPr>
          <a:xfrm>
            <a:off x="7369073" y="274638"/>
            <a:ext cx="1774926" cy="1292954"/>
          </a:xfrm>
          <a:prstGeom prst="rect">
            <a:avLst/>
          </a:prstGeom>
        </p:spPr>
      </p:pic>
      <p:pic>
        <p:nvPicPr>
          <p:cNvPr id="6" name="Picture 5"/>
          <p:cNvPicPr>
            <a:picLocks noChangeAspect="1"/>
          </p:cNvPicPr>
          <p:nvPr/>
        </p:nvPicPr>
        <p:blipFill>
          <a:blip r:embed="rId4"/>
          <a:stretch>
            <a:fillRect/>
          </a:stretch>
        </p:blipFill>
        <p:spPr>
          <a:xfrm>
            <a:off x="4232888" y="2818260"/>
            <a:ext cx="4700800" cy="1915710"/>
          </a:xfrm>
          <a:prstGeom prst="rect">
            <a:avLst/>
          </a:prstGeom>
        </p:spPr>
      </p:pic>
    </p:spTree>
    <p:extLst>
      <p:ext uri="{BB962C8B-B14F-4D97-AF65-F5344CB8AC3E}">
        <p14:creationId xmlns:p14="http://schemas.microsoft.com/office/powerpoint/2010/main" val="1582361089"/>
      </p:ext>
    </p:extLst>
  </p:cSld>
  <p:clrMapOvr>
    <a:masterClrMapping/>
  </p:clrMapOvr>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Talk about effort </a:t>
            </a:r>
            <a:r>
              <a:rPr lang="en-US" dirty="0" smtClean="0"/>
              <a:t/>
            </a:r>
            <a:br>
              <a:rPr lang="en-US" dirty="0" smtClean="0"/>
            </a:br>
            <a:r>
              <a:rPr lang="en-US" dirty="0" err="1" smtClean="0"/>
              <a:t>Trafod</a:t>
            </a:r>
            <a:r>
              <a:rPr lang="en-US" dirty="0" smtClean="0"/>
              <a:t> </a:t>
            </a:r>
            <a:r>
              <a:rPr lang="en-US" dirty="0" err="1"/>
              <a:t>ymdrech</a:t>
            </a:r>
            <a:r>
              <a:rPr lang="en-US" dirty="0"/>
              <a:t> </a:t>
            </a:r>
          </a:p>
        </p:txBody>
      </p:sp>
      <p:sp>
        <p:nvSpPr>
          <p:cNvPr id="6" name="Content Placeholder 5"/>
          <p:cNvSpPr>
            <a:spLocks noGrp="1"/>
          </p:cNvSpPr>
          <p:nvPr>
            <p:ph sz="half" idx="2"/>
          </p:nvPr>
        </p:nvSpPr>
        <p:spPr/>
        <p:txBody>
          <a:bodyPr/>
          <a:lstStyle/>
          <a:p>
            <a:r>
              <a:rPr lang="en-US" dirty="0" smtClean="0"/>
              <a:t>Have a ‘personal best’ classroom ethos</a:t>
            </a:r>
          </a:p>
          <a:p>
            <a:endParaRPr lang="en-US" dirty="0"/>
          </a:p>
          <a:p>
            <a:r>
              <a:rPr lang="en-US" dirty="0" smtClean="0"/>
              <a:t>Create an ‘</a:t>
            </a:r>
            <a:r>
              <a:rPr lang="en-US" dirty="0" err="1" smtClean="0"/>
              <a:t>Honours</a:t>
            </a:r>
            <a:r>
              <a:rPr lang="en-US" dirty="0" smtClean="0"/>
              <a:t> book’ – capture PBs</a:t>
            </a:r>
          </a:p>
          <a:p>
            <a:endParaRPr lang="en-US" dirty="0"/>
          </a:p>
          <a:p>
            <a:r>
              <a:rPr lang="en-US" dirty="0" smtClean="0"/>
              <a:t>‘Grit’</a:t>
            </a:r>
            <a:endParaRPr lang="en-US" dirty="0"/>
          </a:p>
        </p:txBody>
      </p:sp>
      <p:pic>
        <p:nvPicPr>
          <p:cNvPr id="3" name="Picture 2"/>
          <p:cNvPicPr>
            <a:picLocks noChangeAspect="1"/>
          </p:cNvPicPr>
          <p:nvPr/>
        </p:nvPicPr>
        <p:blipFill>
          <a:blip r:embed="rId2"/>
          <a:stretch>
            <a:fillRect/>
          </a:stretch>
        </p:blipFill>
        <p:spPr>
          <a:xfrm>
            <a:off x="467544" y="1700808"/>
            <a:ext cx="4104456" cy="4769262"/>
          </a:xfrm>
          <a:prstGeom prst="rect">
            <a:avLst/>
          </a:prstGeom>
        </p:spPr>
      </p:pic>
      <p:sp>
        <p:nvSpPr>
          <p:cNvPr id="4" name="Rectangle 3"/>
          <p:cNvSpPr/>
          <p:nvPr/>
        </p:nvSpPr>
        <p:spPr>
          <a:xfrm>
            <a:off x="5214147" y="5560354"/>
            <a:ext cx="3871181" cy="369332"/>
          </a:xfrm>
          <a:prstGeom prst="rect">
            <a:avLst/>
          </a:prstGeom>
        </p:spPr>
        <p:txBody>
          <a:bodyPr wrap="square">
            <a:spAutoFit/>
          </a:bodyPr>
          <a:lstStyle/>
          <a:p>
            <a:endParaRPr lang="en-US" dirty="0"/>
          </a:p>
        </p:txBody>
      </p:sp>
      <p:pic>
        <p:nvPicPr>
          <p:cNvPr id="8" name="Picture 7"/>
          <p:cNvPicPr>
            <a:picLocks noChangeAspect="1"/>
          </p:cNvPicPr>
          <p:nvPr/>
        </p:nvPicPr>
        <p:blipFill>
          <a:blip r:embed="rId3"/>
          <a:stretch>
            <a:fillRect/>
          </a:stretch>
        </p:blipFill>
        <p:spPr>
          <a:xfrm>
            <a:off x="8137985" y="1667489"/>
            <a:ext cx="947343" cy="1257565"/>
          </a:xfrm>
          <a:prstGeom prst="rect">
            <a:avLst/>
          </a:prstGeom>
        </p:spPr>
      </p:pic>
      <p:sp>
        <p:nvSpPr>
          <p:cNvPr id="5" name="Content Placeholder 4"/>
          <p:cNvSpPr>
            <a:spLocks noGrp="1"/>
          </p:cNvSpPr>
          <p:nvPr>
            <p:ph sz="half" idx="1"/>
          </p:nvPr>
        </p:nvSpPr>
        <p:spPr/>
        <p:txBody>
          <a:bodyPr/>
          <a:lstStyle/>
          <a:p>
            <a:endParaRPr lang="en-US"/>
          </a:p>
        </p:txBody>
      </p:sp>
    </p:spTree>
    <p:extLst>
      <p:ext uri="{BB962C8B-B14F-4D97-AF65-F5344CB8AC3E}">
        <p14:creationId xmlns:p14="http://schemas.microsoft.com/office/powerpoint/2010/main" val="3468060974"/>
      </p:ext>
    </p:extLst>
  </p:cSld>
  <p:clrMapOvr>
    <a:masterClrMapping/>
  </p:clrMapOvr>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Be inspired by </a:t>
            </a:r>
            <a:r>
              <a:rPr lang="en-US" dirty="0"/>
              <a:t>others </a:t>
            </a:r>
            <a:r>
              <a:rPr lang="en-US" dirty="0" smtClean="0"/>
              <a:t/>
            </a:r>
            <a:br>
              <a:rPr lang="en-US" dirty="0" smtClean="0"/>
            </a:br>
            <a:r>
              <a:rPr lang="en-US" dirty="0" smtClean="0"/>
              <a:t>Cael </a:t>
            </a:r>
            <a:r>
              <a:rPr lang="en-US" dirty="0" err="1"/>
              <a:t>eich</a:t>
            </a:r>
            <a:r>
              <a:rPr lang="en-US" dirty="0"/>
              <a:t> </a:t>
            </a:r>
            <a:r>
              <a:rPr lang="en-US" dirty="0" err="1"/>
              <a:t>ysbrydoli</a:t>
            </a:r>
            <a:r>
              <a:rPr lang="en-US" dirty="0"/>
              <a:t> </a:t>
            </a:r>
            <a:r>
              <a:rPr lang="en-US" dirty="0" err="1"/>
              <a:t>gan</a:t>
            </a:r>
            <a:r>
              <a:rPr lang="en-US" dirty="0"/>
              <a:t> </a:t>
            </a:r>
            <a:r>
              <a:rPr lang="en-US" dirty="0" err="1"/>
              <a:t>eraill</a:t>
            </a:r>
            <a:endParaRPr lang="en-US" dirty="0"/>
          </a:p>
        </p:txBody>
      </p:sp>
      <p:sp>
        <p:nvSpPr>
          <p:cNvPr id="5" name="Content Placeholder 4"/>
          <p:cNvSpPr>
            <a:spLocks noGrp="1"/>
          </p:cNvSpPr>
          <p:nvPr>
            <p:ph sz="half" idx="2"/>
          </p:nvPr>
        </p:nvSpPr>
        <p:spPr/>
        <p:txBody>
          <a:bodyPr/>
          <a:lstStyle/>
          <a:p>
            <a:r>
              <a:rPr lang="en-US" dirty="0" smtClean="0"/>
              <a:t>Talk about errors and misconceptions</a:t>
            </a:r>
          </a:p>
          <a:p>
            <a:r>
              <a:rPr lang="en-US" dirty="0" smtClean="0"/>
              <a:t>Value practice – 10,000 hours</a:t>
            </a:r>
          </a:p>
          <a:p>
            <a:r>
              <a:rPr lang="en-US" dirty="0" smtClean="0"/>
              <a:t>‘Mistakes boards’</a:t>
            </a:r>
          </a:p>
          <a:p>
            <a:r>
              <a:rPr lang="en-US" dirty="0" smtClean="0"/>
              <a:t>‘Hazard signs’</a:t>
            </a:r>
          </a:p>
          <a:p>
            <a:endParaRPr lang="en-US" dirty="0"/>
          </a:p>
          <a:p>
            <a:endParaRPr lang="en-US" dirty="0"/>
          </a:p>
        </p:txBody>
      </p:sp>
      <p:pic>
        <p:nvPicPr>
          <p:cNvPr id="3" name="Picture 2"/>
          <p:cNvPicPr>
            <a:picLocks noChangeAspect="1"/>
          </p:cNvPicPr>
          <p:nvPr/>
        </p:nvPicPr>
        <p:blipFill>
          <a:blip r:embed="rId2"/>
          <a:stretch>
            <a:fillRect/>
          </a:stretch>
        </p:blipFill>
        <p:spPr>
          <a:xfrm>
            <a:off x="566366" y="1417638"/>
            <a:ext cx="3573586" cy="5251722"/>
          </a:xfrm>
          <a:prstGeom prst="rect">
            <a:avLst/>
          </a:prstGeom>
        </p:spPr>
      </p:pic>
      <p:pic>
        <p:nvPicPr>
          <p:cNvPr id="7" name="Picture 6"/>
          <p:cNvPicPr>
            <a:picLocks noChangeAspect="1"/>
          </p:cNvPicPr>
          <p:nvPr/>
        </p:nvPicPr>
        <p:blipFill>
          <a:blip r:embed="rId3"/>
          <a:stretch>
            <a:fillRect/>
          </a:stretch>
        </p:blipFill>
        <p:spPr>
          <a:xfrm>
            <a:off x="5603174" y="5614290"/>
            <a:ext cx="3167785" cy="1051705"/>
          </a:xfrm>
          <a:prstGeom prst="rect">
            <a:avLst/>
          </a:prstGeom>
        </p:spPr>
      </p:pic>
      <p:sp>
        <p:nvSpPr>
          <p:cNvPr id="4" name="Content Placeholder 3"/>
          <p:cNvSpPr>
            <a:spLocks noGrp="1"/>
          </p:cNvSpPr>
          <p:nvPr>
            <p:ph sz="half" idx="1"/>
          </p:nvPr>
        </p:nvSpPr>
        <p:spPr>
          <a:xfrm>
            <a:off x="457200" y="1600201"/>
            <a:ext cx="3826768" cy="4421088"/>
          </a:xfrm>
        </p:spPr>
        <p:txBody>
          <a:bodyPr/>
          <a:lstStyle/>
          <a:p>
            <a:endParaRPr lang="en-US" dirty="0"/>
          </a:p>
        </p:txBody>
      </p:sp>
    </p:spTree>
    <p:extLst>
      <p:ext uri="{BB962C8B-B14F-4D97-AF65-F5344CB8AC3E}">
        <p14:creationId xmlns:p14="http://schemas.microsoft.com/office/powerpoint/2010/main" val="2245030111"/>
      </p:ext>
    </p:extLst>
  </p:cSld>
  <p:clrMapOvr>
    <a:masterClrMapping/>
  </p:clrMapOvr>
  <p:timing>
    <p:tnLst>
      <p:par>
        <p:cTn xmlns:p14="http://schemas.microsoft.com/office/powerpoint/2010/mai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63500"/>
            <a:ext cx="8229600" cy="1143000"/>
          </a:xfrm>
        </p:spPr>
        <p:txBody>
          <a:bodyPr/>
          <a:lstStyle/>
          <a:p>
            <a:r>
              <a:rPr lang="en-GB" dirty="0" smtClean="0"/>
              <a:t>Habits of Mind</a:t>
            </a:r>
            <a:endParaRPr lang="en-GB"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931565"/>
            <a:ext cx="8928992" cy="59264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9513232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GB"/>
          </a:p>
        </p:txBody>
      </p:sp>
      <p:sp>
        <p:nvSpPr>
          <p:cNvPr id="4" name="Content Placeholder 3"/>
          <p:cNvSpPr>
            <a:spLocks noGrp="1"/>
          </p:cNvSpPr>
          <p:nvPr>
            <p:ph idx="4294967295"/>
          </p:nvPr>
        </p:nvSpPr>
        <p:spPr>
          <a:xfrm>
            <a:off x="6176" y="1550171"/>
            <a:ext cx="8229600" cy="4525963"/>
          </a:xfrm>
        </p:spPr>
        <p:txBody>
          <a:bodyPr/>
          <a:lstStyle/>
          <a:p>
            <a:r>
              <a:rPr lang="en-GB" dirty="0">
                <a:hlinkClick r:id="rId2"/>
              </a:rPr>
              <a:t>https://</a:t>
            </a:r>
            <a:r>
              <a:rPr lang="en-GB" dirty="0" smtClean="0">
                <a:hlinkClick r:id="rId2"/>
              </a:rPr>
              <a:t>www.youtube.com/watch?v=0V13CPSNxeA</a:t>
            </a:r>
            <a:r>
              <a:rPr lang="en-GB" dirty="0" smtClean="0"/>
              <a:t> </a:t>
            </a:r>
          </a:p>
          <a:p>
            <a:endParaRPr lang="en-GB" dirty="0"/>
          </a:p>
          <a:p>
            <a:endParaRPr lang="en-GB"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2951642"/>
            <a:ext cx="4139952" cy="31244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61203" y="2400300"/>
            <a:ext cx="3291813" cy="24688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1106990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32976"/>
            <a:ext cx="9144000" cy="1264024"/>
          </a:xfrm>
        </p:spPr>
        <p:txBody>
          <a:bodyPr/>
          <a:lstStyle/>
          <a:p>
            <a:r>
              <a:rPr lang="en-US" dirty="0" smtClean="0"/>
              <a:t>Bringing it all together</a:t>
            </a:r>
            <a:endParaRPr lang="en-US" dirty="0"/>
          </a:p>
        </p:txBody>
      </p:sp>
      <p:graphicFrame>
        <p:nvGraphicFramePr>
          <p:cNvPr id="5" name="Diagram 4"/>
          <p:cNvGraphicFramePr/>
          <p:nvPr>
            <p:extLst>
              <p:ext uri="{D42A27DB-BD31-4B8C-83A1-F6EECF244321}">
                <p14:modId xmlns:p14="http://schemas.microsoft.com/office/powerpoint/2010/main" val="253319991"/>
              </p:ext>
            </p:extLst>
          </p:nvPr>
        </p:nvGraphicFramePr>
        <p:xfrm>
          <a:off x="2832100" y="1397000"/>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p:cNvSpPr txBox="1"/>
          <p:nvPr/>
        </p:nvSpPr>
        <p:spPr>
          <a:xfrm>
            <a:off x="393700" y="1397000"/>
            <a:ext cx="2832100" cy="1754327"/>
          </a:xfrm>
          <a:prstGeom prst="rect">
            <a:avLst/>
          </a:prstGeom>
          <a:noFill/>
          <a:ln w="28575" cmpd="sng">
            <a:solidFill>
              <a:schemeClr val="tx1"/>
            </a:solidFill>
          </a:ln>
        </p:spPr>
        <p:txBody>
          <a:bodyPr wrap="square" rtlCol="0">
            <a:spAutoFit/>
          </a:bodyPr>
          <a:lstStyle/>
          <a:p>
            <a:r>
              <a:rPr lang="en-US" dirty="0" smtClean="0"/>
              <a:t>Space</a:t>
            </a:r>
          </a:p>
          <a:p>
            <a:r>
              <a:rPr lang="en-US" dirty="0" smtClean="0"/>
              <a:t>Material</a:t>
            </a:r>
          </a:p>
          <a:p>
            <a:r>
              <a:rPr lang="en-US" dirty="0" smtClean="0"/>
              <a:t>Activities on offer</a:t>
            </a:r>
          </a:p>
          <a:p>
            <a:r>
              <a:rPr lang="en-US" dirty="0" smtClean="0"/>
              <a:t>Interaction with children</a:t>
            </a:r>
          </a:p>
          <a:p>
            <a:r>
              <a:rPr lang="en-US" dirty="0" err="1" smtClean="0"/>
              <a:t>Organisation</a:t>
            </a:r>
            <a:endParaRPr lang="en-US" dirty="0" smtClean="0"/>
          </a:p>
          <a:p>
            <a:r>
              <a:rPr lang="en-US" dirty="0" smtClean="0"/>
              <a:t>Safety</a:t>
            </a:r>
            <a:endParaRPr lang="en-US" dirty="0"/>
          </a:p>
        </p:txBody>
      </p:sp>
      <p:sp>
        <p:nvSpPr>
          <p:cNvPr id="7" name="TextBox 6"/>
          <p:cNvSpPr txBox="1"/>
          <p:nvPr/>
        </p:nvSpPr>
        <p:spPr>
          <a:xfrm>
            <a:off x="393700" y="4013200"/>
            <a:ext cx="2832100" cy="1754327"/>
          </a:xfrm>
          <a:prstGeom prst="rect">
            <a:avLst/>
          </a:prstGeom>
          <a:noFill/>
          <a:ln w="28575" cmpd="sng">
            <a:solidFill>
              <a:schemeClr val="tx1"/>
            </a:solidFill>
          </a:ln>
        </p:spPr>
        <p:txBody>
          <a:bodyPr wrap="square" rtlCol="0">
            <a:spAutoFit/>
          </a:bodyPr>
          <a:lstStyle/>
          <a:p>
            <a:r>
              <a:rPr lang="en-US" dirty="0" smtClean="0"/>
              <a:t>Motor development</a:t>
            </a:r>
          </a:p>
          <a:p>
            <a:r>
              <a:rPr lang="en-US" dirty="0" smtClean="0"/>
              <a:t>Language skills</a:t>
            </a:r>
          </a:p>
          <a:p>
            <a:r>
              <a:rPr lang="en-US" dirty="0" smtClean="0"/>
              <a:t>Curiosity</a:t>
            </a:r>
          </a:p>
          <a:p>
            <a:r>
              <a:rPr lang="en-US" dirty="0" smtClean="0"/>
              <a:t>Social Competence</a:t>
            </a:r>
          </a:p>
          <a:p>
            <a:r>
              <a:rPr lang="en-US" dirty="0" smtClean="0"/>
              <a:t>Self-reliance</a:t>
            </a:r>
          </a:p>
          <a:p>
            <a:r>
              <a:rPr lang="en-US" dirty="0" smtClean="0"/>
              <a:t>Self-confidence</a:t>
            </a:r>
            <a:endParaRPr lang="en-US" dirty="0"/>
          </a:p>
        </p:txBody>
      </p:sp>
      <p:sp>
        <p:nvSpPr>
          <p:cNvPr id="8" name="TextBox 7"/>
          <p:cNvSpPr txBox="1"/>
          <p:nvPr/>
        </p:nvSpPr>
        <p:spPr>
          <a:xfrm>
            <a:off x="4102100" y="5956300"/>
            <a:ext cx="4203700" cy="369332"/>
          </a:xfrm>
          <a:prstGeom prst="rect">
            <a:avLst/>
          </a:prstGeom>
          <a:noFill/>
        </p:spPr>
        <p:txBody>
          <a:bodyPr wrap="square" rtlCol="0">
            <a:spAutoFit/>
          </a:bodyPr>
          <a:lstStyle/>
          <a:p>
            <a:r>
              <a:rPr lang="en-US" dirty="0" smtClean="0"/>
              <a:t>(</a:t>
            </a:r>
            <a:r>
              <a:rPr lang="en-US" dirty="0" err="1" smtClean="0"/>
              <a:t>Laevers</a:t>
            </a:r>
            <a:r>
              <a:rPr lang="en-US" dirty="0" smtClean="0"/>
              <a:t> et al., 2005)</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r>
              <a:rPr lang="en-US" dirty="0">
                <a:ea typeface="ＭＳ Ｐゴシック" pitchFamily="-110" charset="-128"/>
                <a:cs typeface="ＭＳ Ｐゴシック" pitchFamily="-110" charset="-128"/>
              </a:rPr>
              <a:t>Conclusions /  </a:t>
            </a:r>
            <a:r>
              <a:rPr lang="en-US" dirty="0" err="1">
                <a:solidFill>
                  <a:srgbClr val="0000FF"/>
                </a:solidFill>
                <a:ea typeface="ＭＳ Ｐゴシック" pitchFamily="-110" charset="-128"/>
                <a:cs typeface="ＭＳ Ｐゴシック" pitchFamily="-110" charset="-128"/>
              </a:rPr>
              <a:t>Casgliadau</a:t>
            </a:r>
            <a:r>
              <a:rPr lang="en-US" dirty="0">
                <a:ea typeface="ＭＳ Ｐゴシック" pitchFamily="-110" charset="-128"/>
                <a:cs typeface="ＭＳ Ｐゴシック" pitchFamily="-110" charset="-128"/>
              </a:rPr>
              <a:t> </a:t>
            </a:r>
          </a:p>
        </p:txBody>
      </p:sp>
      <p:sp>
        <p:nvSpPr>
          <p:cNvPr id="35843" name="Content Placeholder 6"/>
          <p:cNvSpPr>
            <a:spLocks noGrp="1"/>
          </p:cNvSpPr>
          <p:nvPr>
            <p:ph sz="half" idx="1"/>
          </p:nvPr>
        </p:nvSpPr>
        <p:spPr/>
        <p:txBody>
          <a:bodyPr/>
          <a:lstStyle/>
          <a:p>
            <a:r>
              <a:rPr lang="en-US" dirty="0">
                <a:ea typeface="ＭＳ Ｐゴシック" pitchFamily="-110" charset="-128"/>
                <a:cs typeface="ＭＳ Ｐゴシック" pitchFamily="-110" charset="-128"/>
              </a:rPr>
              <a:t>What would your conclusions be from today’s session?</a:t>
            </a:r>
          </a:p>
          <a:p>
            <a:endParaRPr lang="en-US" dirty="0">
              <a:ea typeface="ＭＳ Ｐゴシック" pitchFamily="-110" charset="-128"/>
              <a:cs typeface="ＭＳ Ｐゴシック" pitchFamily="-110" charset="-128"/>
            </a:endParaRPr>
          </a:p>
          <a:p>
            <a:r>
              <a:rPr lang="en-US" dirty="0">
                <a:ea typeface="ＭＳ Ｐゴシック" pitchFamily="-110" charset="-128"/>
                <a:cs typeface="ＭＳ Ｐゴシック" pitchFamily="-110" charset="-128"/>
              </a:rPr>
              <a:t>What key messages will you take with you?</a:t>
            </a:r>
          </a:p>
        </p:txBody>
      </p:sp>
      <p:sp>
        <p:nvSpPr>
          <p:cNvPr id="35844" name="Content Placeholder 7"/>
          <p:cNvSpPr>
            <a:spLocks noGrp="1"/>
          </p:cNvSpPr>
          <p:nvPr>
            <p:ph sz="half" idx="2"/>
          </p:nvPr>
        </p:nvSpPr>
        <p:spPr/>
        <p:txBody>
          <a:bodyPr/>
          <a:lstStyle/>
          <a:p>
            <a:r>
              <a:rPr lang="en-GB" dirty="0">
                <a:solidFill>
                  <a:srgbClr val="0000FF"/>
                </a:solidFill>
                <a:ea typeface="ＭＳ Ｐゴシック" pitchFamily="-110" charset="-128"/>
                <a:cs typeface="ＭＳ Ｐゴシック" pitchFamily="-110" charset="-128"/>
              </a:rPr>
              <a:t>Beth </a:t>
            </a:r>
            <a:r>
              <a:rPr lang="en-GB" dirty="0" err="1">
                <a:solidFill>
                  <a:srgbClr val="0000FF"/>
                </a:solidFill>
                <a:ea typeface="ＭＳ Ｐゴシック" pitchFamily="-110" charset="-128"/>
                <a:cs typeface="ＭＳ Ｐゴシック" pitchFamily="-110" charset="-128"/>
              </a:rPr>
              <a:t>fyddai</a:t>
            </a:r>
            <a:r>
              <a:rPr lang="en-GB" dirty="0">
                <a:solidFill>
                  <a:srgbClr val="0000FF"/>
                </a:solidFill>
                <a:ea typeface="ＭＳ Ｐゴシック" pitchFamily="-110" charset="-128"/>
                <a:cs typeface="ＭＳ Ｐゴシック" pitchFamily="-110" charset="-128"/>
              </a:rPr>
              <a:t> </a:t>
            </a:r>
            <a:r>
              <a:rPr lang="en-GB" dirty="0" err="1">
                <a:solidFill>
                  <a:srgbClr val="0000FF"/>
                </a:solidFill>
                <a:ea typeface="ＭＳ Ｐゴシック" pitchFamily="-110" charset="-128"/>
                <a:cs typeface="ＭＳ Ｐゴシック" pitchFamily="-110" charset="-128"/>
              </a:rPr>
              <a:t>eich</a:t>
            </a:r>
            <a:r>
              <a:rPr lang="en-GB" dirty="0">
                <a:solidFill>
                  <a:srgbClr val="0000FF"/>
                </a:solidFill>
                <a:ea typeface="ＭＳ Ｐゴシック" pitchFamily="-110" charset="-128"/>
                <a:cs typeface="ＭＳ Ｐゴシック" pitchFamily="-110" charset="-128"/>
              </a:rPr>
              <a:t> </a:t>
            </a:r>
            <a:r>
              <a:rPr lang="en-GB" dirty="0" err="1">
                <a:solidFill>
                  <a:srgbClr val="0000FF"/>
                </a:solidFill>
                <a:ea typeface="ＭＳ Ｐゴシック" pitchFamily="-110" charset="-128"/>
                <a:cs typeface="ＭＳ Ｐゴシック" pitchFamily="-110" charset="-128"/>
              </a:rPr>
              <a:t>casgliadau</a:t>
            </a:r>
            <a:r>
              <a:rPr lang="en-GB" dirty="0">
                <a:solidFill>
                  <a:srgbClr val="0000FF"/>
                </a:solidFill>
                <a:ea typeface="ＭＳ Ｐゴシック" pitchFamily="-110" charset="-128"/>
                <a:cs typeface="ＭＳ Ｐゴシック" pitchFamily="-110" charset="-128"/>
              </a:rPr>
              <a:t> </a:t>
            </a:r>
            <a:r>
              <a:rPr lang="en-GB" dirty="0" err="1">
                <a:solidFill>
                  <a:srgbClr val="0000FF"/>
                </a:solidFill>
                <a:ea typeface="ＭＳ Ｐゴシック" pitchFamily="-110" charset="-128"/>
                <a:cs typeface="ＭＳ Ｐゴシック" pitchFamily="-110" charset="-128"/>
              </a:rPr>
              <a:t>o’r</a:t>
            </a:r>
            <a:r>
              <a:rPr lang="en-GB" dirty="0">
                <a:solidFill>
                  <a:srgbClr val="0000FF"/>
                </a:solidFill>
                <a:ea typeface="ＭＳ Ｐゴシック" pitchFamily="-110" charset="-128"/>
                <a:cs typeface="ＭＳ Ｐゴシック" pitchFamily="-110" charset="-128"/>
              </a:rPr>
              <a:t> </a:t>
            </a:r>
            <a:r>
              <a:rPr lang="en-GB" dirty="0" err="1">
                <a:solidFill>
                  <a:srgbClr val="0000FF"/>
                </a:solidFill>
                <a:ea typeface="ＭＳ Ｐゴシック" pitchFamily="-110" charset="-128"/>
                <a:cs typeface="ＭＳ Ｐゴシック" pitchFamily="-110" charset="-128"/>
              </a:rPr>
              <a:t>sesiwn</a:t>
            </a:r>
            <a:r>
              <a:rPr lang="en-GB" dirty="0">
                <a:solidFill>
                  <a:srgbClr val="0000FF"/>
                </a:solidFill>
                <a:ea typeface="ＭＳ Ｐゴシック" pitchFamily="-110" charset="-128"/>
                <a:cs typeface="ＭＳ Ｐゴシック" pitchFamily="-110" charset="-128"/>
              </a:rPr>
              <a:t> </a:t>
            </a:r>
            <a:r>
              <a:rPr lang="en-GB" dirty="0" err="1">
                <a:solidFill>
                  <a:srgbClr val="0000FF"/>
                </a:solidFill>
                <a:ea typeface="ＭＳ Ｐゴシック" pitchFamily="-110" charset="-128"/>
                <a:cs typeface="ＭＳ Ｐゴシック" pitchFamily="-110" charset="-128"/>
              </a:rPr>
              <a:t>heddiw</a:t>
            </a:r>
            <a:r>
              <a:rPr lang="en-GB" dirty="0">
                <a:solidFill>
                  <a:srgbClr val="0000FF"/>
                </a:solidFill>
                <a:ea typeface="ＭＳ Ｐゴシック" pitchFamily="-110" charset="-128"/>
                <a:cs typeface="ＭＳ Ｐゴシック" pitchFamily="-110" charset="-128"/>
              </a:rPr>
              <a:t>?</a:t>
            </a:r>
          </a:p>
          <a:p>
            <a:endParaRPr lang="en-GB" dirty="0">
              <a:solidFill>
                <a:srgbClr val="0000FF"/>
              </a:solidFill>
              <a:ea typeface="ＭＳ Ｐゴシック" pitchFamily="-110" charset="-128"/>
              <a:cs typeface="ＭＳ Ｐゴシック" pitchFamily="-110" charset="-128"/>
            </a:endParaRPr>
          </a:p>
          <a:p>
            <a:r>
              <a:rPr lang="en-GB" dirty="0">
                <a:solidFill>
                  <a:srgbClr val="0000FF"/>
                </a:solidFill>
                <a:ea typeface="ＭＳ Ｐゴシック" pitchFamily="-110" charset="-128"/>
                <a:cs typeface="ＭＳ Ｐゴシック" pitchFamily="-110" charset="-128"/>
              </a:rPr>
              <a:t>Pa </a:t>
            </a:r>
            <a:r>
              <a:rPr lang="en-GB" dirty="0" err="1">
                <a:solidFill>
                  <a:srgbClr val="0000FF"/>
                </a:solidFill>
                <a:ea typeface="ＭＳ Ｐゴシック" pitchFamily="-110" charset="-128"/>
                <a:cs typeface="ＭＳ Ｐゴシック" pitchFamily="-110" charset="-128"/>
              </a:rPr>
              <a:t>brif</a:t>
            </a:r>
            <a:r>
              <a:rPr lang="en-GB" dirty="0">
                <a:solidFill>
                  <a:srgbClr val="0000FF"/>
                </a:solidFill>
                <a:ea typeface="ＭＳ Ｐゴシック" pitchFamily="-110" charset="-128"/>
                <a:cs typeface="ＭＳ Ｐゴシック" pitchFamily="-110" charset="-128"/>
              </a:rPr>
              <a:t> </a:t>
            </a:r>
            <a:r>
              <a:rPr lang="en-GB" dirty="0" err="1">
                <a:solidFill>
                  <a:srgbClr val="0000FF"/>
                </a:solidFill>
                <a:ea typeface="ＭＳ Ｐゴシック" pitchFamily="-110" charset="-128"/>
                <a:cs typeface="ＭＳ Ｐゴシック" pitchFamily="-110" charset="-128"/>
              </a:rPr>
              <a:t>negeseuon</a:t>
            </a:r>
            <a:r>
              <a:rPr lang="en-GB" dirty="0">
                <a:solidFill>
                  <a:srgbClr val="0000FF"/>
                </a:solidFill>
                <a:ea typeface="ＭＳ Ｐゴシック" pitchFamily="-110" charset="-128"/>
                <a:cs typeface="ＭＳ Ｐゴシック" pitchFamily="-110" charset="-128"/>
              </a:rPr>
              <a:t> </a:t>
            </a:r>
            <a:r>
              <a:rPr lang="en-GB" dirty="0" err="1">
                <a:solidFill>
                  <a:srgbClr val="0000FF"/>
                </a:solidFill>
                <a:ea typeface="ＭＳ Ｐゴシック" pitchFamily="-110" charset="-128"/>
                <a:cs typeface="ＭＳ Ｐゴシック" pitchFamily="-110" charset="-128"/>
              </a:rPr>
              <a:t>fyddwch</a:t>
            </a:r>
            <a:r>
              <a:rPr lang="en-GB" dirty="0">
                <a:solidFill>
                  <a:srgbClr val="0000FF"/>
                </a:solidFill>
                <a:ea typeface="ＭＳ Ｐゴシック" pitchFamily="-110" charset="-128"/>
                <a:cs typeface="ＭＳ Ｐゴシック" pitchFamily="-110" charset="-128"/>
              </a:rPr>
              <a:t> </a:t>
            </a:r>
            <a:r>
              <a:rPr lang="en-GB" dirty="0" err="1">
                <a:solidFill>
                  <a:srgbClr val="0000FF"/>
                </a:solidFill>
                <a:ea typeface="ＭＳ Ｐゴシック" pitchFamily="-110" charset="-128"/>
                <a:cs typeface="ＭＳ Ｐゴシック" pitchFamily="-110" charset="-128"/>
              </a:rPr>
              <a:t>chi’n</a:t>
            </a:r>
            <a:r>
              <a:rPr lang="en-GB" dirty="0">
                <a:solidFill>
                  <a:srgbClr val="0000FF"/>
                </a:solidFill>
                <a:ea typeface="ＭＳ Ｐゴシック" pitchFamily="-110" charset="-128"/>
                <a:cs typeface="ＭＳ Ｐゴシック" pitchFamily="-110" charset="-128"/>
              </a:rPr>
              <a:t> </a:t>
            </a:r>
            <a:r>
              <a:rPr lang="en-GB" dirty="0" err="1">
                <a:solidFill>
                  <a:srgbClr val="0000FF"/>
                </a:solidFill>
                <a:ea typeface="ＭＳ Ｐゴシック" pitchFamily="-110" charset="-128"/>
                <a:cs typeface="ＭＳ Ｐゴシック" pitchFamily="-110" charset="-128"/>
              </a:rPr>
              <a:t>mynd</a:t>
            </a:r>
            <a:r>
              <a:rPr lang="en-GB" dirty="0">
                <a:solidFill>
                  <a:srgbClr val="0000FF"/>
                </a:solidFill>
                <a:ea typeface="ＭＳ Ｐゴシック" pitchFamily="-110" charset="-128"/>
                <a:cs typeface="ＭＳ Ｐゴシック" pitchFamily="-110" charset="-128"/>
              </a:rPr>
              <a:t> </a:t>
            </a:r>
            <a:r>
              <a:rPr lang="en-GB" dirty="0" err="1">
                <a:solidFill>
                  <a:srgbClr val="0000FF"/>
                </a:solidFill>
                <a:ea typeface="ＭＳ Ｐゴシック" pitchFamily="-110" charset="-128"/>
                <a:cs typeface="ＭＳ Ｐゴシック" pitchFamily="-110" charset="-128"/>
              </a:rPr>
              <a:t>gyda</a:t>
            </a:r>
            <a:r>
              <a:rPr lang="en-GB" dirty="0">
                <a:solidFill>
                  <a:srgbClr val="0000FF"/>
                </a:solidFill>
                <a:ea typeface="ＭＳ Ｐゴシック" pitchFamily="-110" charset="-128"/>
                <a:cs typeface="ＭＳ Ｐゴシック" pitchFamily="-110" charset="-128"/>
              </a:rPr>
              <a:t> chi?</a:t>
            </a:r>
            <a:endParaRPr lang="cy-GB" dirty="0">
              <a:solidFill>
                <a:srgbClr val="0000FF"/>
              </a:solidFill>
              <a:ea typeface="ＭＳ Ｐゴシック" pitchFamily="-110" charset="-128"/>
              <a:cs typeface="ＭＳ Ｐゴシック" pitchFamily="-110" charset="-128"/>
            </a:endParaRPr>
          </a:p>
        </p:txBody>
      </p: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Watermark</Template>
  <TotalTime>3929</TotalTime>
  <Words>2010</Words>
  <Application>Microsoft Macintosh PowerPoint</Application>
  <PresentationFormat>On-screen Show (4:3)</PresentationFormat>
  <Paragraphs>295</Paragraphs>
  <Slides>50</Slides>
  <Notes>11</Notes>
  <HiddenSlides>0</HiddenSlides>
  <MMClips>0</MMClips>
  <ScaleCrop>false</ScaleCrop>
  <HeadingPairs>
    <vt:vector size="4" baseType="variant">
      <vt:variant>
        <vt:lpstr>Theme</vt:lpstr>
      </vt:variant>
      <vt:variant>
        <vt:i4>1</vt:i4>
      </vt:variant>
      <vt:variant>
        <vt:lpstr>Slide Titles</vt:lpstr>
      </vt:variant>
      <vt:variant>
        <vt:i4>50</vt:i4>
      </vt:variant>
    </vt:vector>
  </HeadingPairs>
  <TitlesOfParts>
    <vt:vector size="51" baseType="lpstr">
      <vt:lpstr>Default Design</vt:lpstr>
      <vt:lpstr>  The Learning Environment Yr Amgylchedd Dysgu</vt:lpstr>
      <vt:lpstr>Learning Objectives Deilliannau Dysgu</vt:lpstr>
      <vt:lpstr>1. What is a learning environment? </vt:lpstr>
      <vt:lpstr>PowerPoint Presentation</vt:lpstr>
      <vt:lpstr>Circle Map  Map Cylch</vt:lpstr>
      <vt:lpstr>Historical perspective Y safbwynt hanesyddol</vt:lpstr>
      <vt:lpstr>PowerPoint Presentation</vt:lpstr>
      <vt:lpstr>Reggio Emilia.</vt:lpstr>
      <vt:lpstr>What makes a good learning environment?</vt:lpstr>
      <vt:lpstr> There are many different spaces and places where children can learn. Gall plant ddysgu mewn llawer o wahanol fannau a lleoedd.  </vt:lpstr>
      <vt:lpstr>Double Bubble Map Map swigod dwbl</vt:lpstr>
      <vt:lpstr>Task 2</vt:lpstr>
      <vt:lpstr>PowerPoint Presentation</vt:lpstr>
      <vt:lpstr>PowerPoint Presentation</vt:lpstr>
      <vt:lpstr>PowerPoint Presentation</vt:lpstr>
      <vt:lpstr>PowerPoint Presentation</vt:lpstr>
      <vt:lpstr>PowerPoint Presentation</vt:lpstr>
      <vt:lpstr>Complex concept</vt:lpstr>
      <vt:lpstr>5 minute activity Gweithgaredd 5 munud </vt:lpstr>
      <vt:lpstr>PowerPoint Presentation</vt:lpstr>
      <vt:lpstr> Approaches, curricula Ymdriniaeth a chwricwla </vt:lpstr>
      <vt:lpstr>…</vt:lpstr>
      <vt:lpstr>A learning community  Cymuned Ddysgu</vt:lpstr>
      <vt:lpstr>What makes an effective learning environment?  Beth sy’n sicrhau amgylchedd effeithiol i ddysgu?</vt:lpstr>
      <vt:lpstr>PowerPoint Presentation</vt:lpstr>
      <vt:lpstr>WellbeinG and Involvement Lles a YMGLYMIAD</vt:lpstr>
      <vt:lpstr>The Leuven Scale for well-being Graddfa Leuven - lles</vt:lpstr>
      <vt:lpstr>Involvement Ymglymiad  </vt:lpstr>
      <vt:lpstr>PowerPoint Presentation</vt:lpstr>
      <vt:lpstr>Get creative …</vt:lpstr>
      <vt:lpstr>PowerPoint Presentation</vt:lpstr>
      <vt:lpstr>PowerPoint Presentation</vt:lpstr>
      <vt:lpstr>Problems and possible solutions</vt:lpstr>
      <vt:lpstr>Self-esteem Beth yw hunan-fri?  </vt:lpstr>
      <vt:lpstr>A child with low self-esteem will often: Bydd plentyn a hunan-fri isel yn aml yn</vt:lpstr>
      <vt:lpstr>Consider Ystyriwch</vt:lpstr>
      <vt:lpstr>10 action points 10 pwynt gweithredu   (Research Centre for Experiential Education – RCEE)</vt:lpstr>
      <vt:lpstr>Setting high expectations Gosod disgwyliadau uchel</vt:lpstr>
      <vt:lpstr> TEST  ASESU – dyma brawf!</vt:lpstr>
      <vt:lpstr>The Learning Pit – Nottingham (2003)</vt:lpstr>
      <vt:lpstr>Carol Dweck: Meddylfryd tŵf (Growth Mindset) Meddylfryd sefydlog (Fixed Mindset)</vt:lpstr>
      <vt:lpstr>Mindset is important because… MAE MEDDYLFRYD YN BWYSIG OHERWYDD …</vt:lpstr>
      <vt:lpstr>Develop a classroom culture Datblygu diwylliant y dosbarth </vt:lpstr>
      <vt:lpstr>Praise the right things Canmol y pethau iawn</vt:lpstr>
      <vt:lpstr>Talk about effort  Trafod ymdrech </vt:lpstr>
      <vt:lpstr>Be inspired by others  Cael eich ysbrydoli gan eraill</vt:lpstr>
      <vt:lpstr>Habits of Mind</vt:lpstr>
      <vt:lpstr>PowerPoint Presentation</vt:lpstr>
      <vt:lpstr>Bringing it all together</vt:lpstr>
      <vt:lpstr>Conclusions /  Casgliadau </vt:lpstr>
    </vt:vector>
  </TitlesOfParts>
  <Company>CyD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CyD</dc:creator>
  <cp:lastModifiedBy>Helen Lewis</cp:lastModifiedBy>
  <cp:revision>75</cp:revision>
  <dcterms:created xsi:type="dcterms:W3CDTF">2015-09-14T22:54:51Z</dcterms:created>
  <dcterms:modified xsi:type="dcterms:W3CDTF">2018-09-16T18:07:03Z</dcterms:modified>
</cp:coreProperties>
</file>