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ink/inkAction1.xml" ContentType="application/vnd.ms-office.inkAction+xml"/>
  <Override PartName="/ppt/tags/tag2.xml" ContentType="application/vnd.openxmlformats-officedocument.presentationml.tags+xml"/>
  <Override PartName="/ppt/notesSlides/notesSlide4.xml" ContentType="application/vnd.openxmlformats-officedocument.presentationml.notesSlide+xml"/>
  <Override PartName="/ppt/ink/inkAction2.xml" ContentType="application/vnd.ms-office.inkAction+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ink/inkAction3.xml" ContentType="application/vnd.ms-office.inkAction+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5" r:id="rId9"/>
    <p:sldId id="266" r:id="rId10"/>
    <p:sldId id="267"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164" autoAdjust="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8-06-08T19:16:02.869Z"/>
    </inkml:context>
    <inkml:brush xml:id="br0">
      <inkml:brushProperty name="width" value="0.08099" units="cm"/>
      <inkml:brushProperty name="height" value="0.0809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52258">
    <iact:property name="dataType"/>
    <iact:actionData xml:id="d0">
      <inkml:trace xmlns:inkml="http://www.w3.org/2003/InkML" xml:id="stk0" contextRef="#ctx0" brushRef="#br0">9 9 0</inkml:trace>
    </iact:actionData>
  </iact:action>
  <iact:action type="add" startTime="52259">
    <iact:property name="dataType"/>
    <iact:actionData xml:id="d1">
      <inkml:trace xmlns:inkml="http://www.w3.org/2003/InkML" xml:id="stk1" contextRef="#ctx0" brushRef="#brinv">0 0 0</inkml:trace>
    </iact:actionData>
  </iact:action>
  <iact:action type="add" startTime="52260">
    <iact:property name="dataType"/>
    <iact:actionData xml:id="d2">
      <inkml:trace xmlns:inkml="http://www.w3.org/2003/InkML" xml:id="stk2" contextRef="#ctx0" brushRef="#brinv">18 18 0</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8-06-08T19:17:50.571Z"/>
    </inkml:context>
    <inkml:brush xml:id="br0">
      <inkml:brushProperty name="width" value="0.08099" units="cm"/>
      <inkml:brushProperty name="height" value="0.0809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47391">
    <iact:property name="dataType"/>
    <iact:actionData xml:id="d0">
      <inkml:trace xmlns:inkml="http://www.w3.org/2003/InkML" xml:id="stk0" contextRef="#ctx0" brushRef="#br0">9 9 0</inkml:trace>
    </iact:actionData>
  </iact:action>
  <iact:action type="add" startTime="47547">
    <iact:property name="dataType"/>
    <iact:actionData xml:id="d1">
      <inkml:trace xmlns:inkml="http://www.w3.org/2003/InkML" xml:id="stk1" contextRef="#ctx0" brushRef="#br0">9 9 0</inkml:trace>
    </iact:actionData>
  </iact:action>
  <iact:action type="add" startTime="47548">
    <iact:property name="dataType"/>
    <iact:actionData xml:id="d2">
      <inkml:trace xmlns:inkml="http://www.w3.org/2003/InkML" xml:id="stk2" contextRef="#ctx0" brushRef="#brinv">0 0 0</inkml:trace>
    </iact:actionData>
  </iact:action>
  <iact:action type="add" startTime="47549">
    <iact:property name="dataType"/>
    <iact:actionData xml:id="d3">
      <inkml:trace xmlns:inkml="http://www.w3.org/2003/InkML" xml:id="stk3" contextRef="#ctx0" brushRef="#brinv">18 18 0</inkml:trace>
    </iact:actionData>
  </iact:action>
</iact:actions>
</file>

<file path=ppt/ink/inkAction3.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8-06-08T19:23:47.677Z"/>
    </inkml:context>
    <inkml:brush xml:id="br0">
      <inkml:brushProperty name="width" value="0.08099" units="cm"/>
      <inkml:brushProperty name="height" value="0.0809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114162">
    <iact:property name="dataType"/>
    <iact:actionData xml:id="d0">
      <inkml:trace xmlns:inkml="http://www.w3.org/2003/InkML" xml:id="stk0" contextRef="#ctx0" brushRef="#br0">9 9 0</inkml:trace>
    </iact:actionData>
  </iact:action>
  <iact:action type="add" startTime="114163">
    <iact:property name="dataType"/>
    <iact:actionData xml:id="d1">
      <inkml:trace xmlns:inkml="http://www.w3.org/2003/InkML" xml:id="stk1" contextRef="#ctx0" brushRef="#brinv">0 0 0</inkml:trace>
    </iact:actionData>
  </iact:action>
  <iact:action type="add" startTime="114164">
    <iact:property name="dataType"/>
    <iact:actionData xml:id="d2">
      <inkml:trace xmlns:inkml="http://www.w3.org/2003/InkML" xml:id="stk2" contextRef="#ctx0" brushRef="#brinv">18 18 0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DA6CF6-58D1-41C2-B615-846FDCDBDA65}" type="datetimeFigureOut">
              <a:rPr lang="en-GB" smtClean="0"/>
              <a:t>08/06/2018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158F11-1408-41A5-AFA3-8C91F6A96925}" type="slidenum">
              <a:rPr lang="en-GB" smtClean="0"/>
              <a:t>‹#›</a:t>
            </a:fld>
            <a:endParaRPr lang="en-GB" dirty="0"/>
          </a:p>
        </p:txBody>
      </p:sp>
    </p:spTree>
    <p:extLst>
      <p:ext uri="{BB962C8B-B14F-4D97-AF65-F5344CB8AC3E}">
        <p14:creationId xmlns:p14="http://schemas.microsoft.com/office/powerpoint/2010/main" val="254271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inclusive practice that will be looked at within this assessment is education. The presentation will explore and critically evaluate the Well Being of Future Generations within education and how sustainable and equal communities can be promoting, linking this in with the Well Being of Future Generations (Wales) act 2015 focusing on 3 of the Wellbeing Goals.</a:t>
            </a:r>
          </a:p>
        </p:txBody>
      </p:sp>
      <p:sp>
        <p:nvSpPr>
          <p:cNvPr id="4" name="Slide Number Placeholder 3"/>
          <p:cNvSpPr>
            <a:spLocks noGrp="1"/>
          </p:cNvSpPr>
          <p:nvPr>
            <p:ph type="sldNum" sz="quarter" idx="10"/>
          </p:nvPr>
        </p:nvSpPr>
        <p:spPr/>
        <p:txBody>
          <a:bodyPr/>
          <a:lstStyle/>
          <a:p>
            <a:fld id="{43158F11-1408-41A5-AFA3-8C91F6A96925}" type="slidenum">
              <a:rPr lang="en-GB" smtClean="0"/>
              <a:t>2</a:t>
            </a:fld>
            <a:endParaRPr lang="en-GB" dirty="0"/>
          </a:p>
        </p:txBody>
      </p:sp>
    </p:spTree>
    <p:extLst>
      <p:ext uri="{BB962C8B-B14F-4D97-AF65-F5344CB8AC3E}">
        <p14:creationId xmlns:p14="http://schemas.microsoft.com/office/powerpoint/2010/main" val="1083431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sustainable community can be built and become successful depending on the community members and their commitment and involvement, within the development of sustainable and equal communities (Institute for Sustainable Communities, 2018). To make sure communities are sustainable and equal the events in the long term need to be thought about as well as how can these problems be stopped. It also needs to be though about others within the community work together and how they make sure others are involved in the decision making (Welsh Government, 2016).</a:t>
            </a:r>
          </a:p>
        </p:txBody>
      </p:sp>
      <p:sp>
        <p:nvSpPr>
          <p:cNvPr id="4" name="Slide Number Placeholder 3"/>
          <p:cNvSpPr>
            <a:spLocks noGrp="1"/>
          </p:cNvSpPr>
          <p:nvPr>
            <p:ph type="sldNum" sz="quarter" idx="10"/>
          </p:nvPr>
        </p:nvSpPr>
        <p:spPr/>
        <p:txBody>
          <a:bodyPr/>
          <a:lstStyle/>
          <a:p>
            <a:fld id="{43158F11-1408-41A5-AFA3-8C91F6A96925}" type="slidenum">
              <a:rPr lang="en-GB" smtClean="0"/>
              <a:t>4</a:t>
            </a:fld>
            <a:endParaRPr lang="en-GB" dirty="0"/>
          </a:p>
        </p:txBody>
      </p:sp>
    </p:spTree>
    <p:extLst>
      <p:ext uri="{BB962C8B-B14F-4D97-AF65-F5344CB8AC3E}">
        <p14:creationId xmlns:p14="http://schemas.microsoft.com/office/powerpoint/2010/main" val="1143781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came into place on the 1</a:t>
            </a:r>
            <a:r>
              <a:rPr lang="en-GB" baseline="30000" dirty="0"/>
              <a:t>st</a:t>
            </a:r>
            <a:r>
              <a:rPr lang="en-GB" dirty="0"/>
              <a:t> of April 2016 and it has been put into place to improve the environmental, social, economic and cultural wellbeing of Wales. It has been put in place to make public bodies think more about the long-term plan and work better with communities and those people within the communities to prevent problems and create a more joined-up approach (Welsh Government, 2016). This law has come into place to help change and prevent challenges such as, climate change, poverty and some people with poor health and jobs (Welsh Government, 2016). All of these goals link together to help to improve the Well-being of people in Wales (Welsh Government, 2016).</a:t>
            </a:r>
          </a:p>
        </p:txBody>
      </p:sp>
      <p:sp>
        <p:nvSpPr>
          <p:cNvPr id="4" name="Slide Number Placeholder 3"/>
          <p:cNvSpPr>
            <a:spLocks noGrp="1"/>
          </p:cNvSpPr>
          <p:nvPr>
            <p:ph type="sldNum" sz="quarter" idx="10"/>
          </p:nvPr>
        </p:nvSpPr>
        <p:spPr/>
        <p:txBody>
          <a:bodyPr/>
          <a:lstStyle/>
          <a:p>
            <a:fld id="{43158F11-1408-41A5-AFA3-8C91F6A96925}" type="slidenum">
              <a:rPr lang="en-GB" smtClean="0"/>
              <a:t>5</a:t>
            </a:fld>
            <a:endParaRPr lang="en-GB" dirty="0"/>
          </a:p>
        </p:txBody>
      </p:sp>
    </p:spTree>
    <p:extLst>
      <p:ext uri="{BB962C8B-B14F-4D97-AF65-F5344CB8AC3E}">
        <p14:creationId xmlns:p14="http://schemas.microsoft.com/office/powerpoint/2010/main" val="258020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Wales of vibrant culture and welsh language links with a society that protects and promotes culture, as well as the heritage and welsh language. It is also set out to encourage people to participate in sports, art and recreation (Welsh Government, 2015). </a:t>
            </a:r>
            <a:br>
              <a:rPr lang="en-GB" dirty="0"/>
            </a:br>
            <a:r>
              <a:rPr lang="en-GB" dirty="0"/>
              <a:t>A more equal Wales enables people to fulfil their potential no matter what their background or home life circumstances (Welsh Government, 2015).</a:t>
            </a:r>
          </a:p>
          <a:p>
            <a:r>
              <a:rPr lang="en-GB" dirty="0"/>
              <a:t>A healthier Wales links with a society in which peoples mental and physical well-being is maximised, giving people and putting the choices in place to benefit future health (Welsh Government, 2015).</a:t>
            </a:r>
          </a:p>
        </p:txBody>
      </p:sp>
      <p:sp>
        <p:nvSpPr>
          <p:cNvPr id="4" name="Slide Number Placeholder 3"/>
          <p:cNvSpPr>
            <a:spLocks noGrp="1"/>
          </p:cNvSpPr>
          <p:nvPr>
            <p:ph type="sldNum" sz="quarter" idx="10"/>
          </p:nvPr>
        </p:nvSpPr>
        <p:spPr/>
        <p:txBody>
          <a:bodyPr/>
          <a:lstStyle/>
          <a:p>
            <a:fld id="{43158F11-1408-41A5-AFA3-8C91F6A96925}" type="slidenum">
              <a:rPr lang="en-GB" smtClean="0"/>
              <a:t>6</a:t>
            </a:fld>
            <a:endParaRPr lang="en-GB" dirty="0"/>
          </a:p>
        </p:txBody>
      </p:sp>
    </p:spTree>
    <p:extLst>
      <p:ext uri="{BB962C8B-B14F-4D97-AF65-F5344CB8AC3E}">
        <p14:creationId xmlns:p14="http://schemas.microsoft.com/office/powerpoint/2010/main" val="3233591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Enrichment in schools can include taking basic curriculum subjects and expanding them by looking at them in more depth. A local primary school offer enrichment programmes on a Friday afternoon for all junior classes. This is done through trips to the beach or farm, art, ICT, P.E., science sessions as well as outdoor clubs, cycling or a bike workshop. These are all great ways to help them find a new passion, broaden their learning as well as gaining new friends. This also helps to promote and support the goal that Wales is a vibrant culture and Welsh language because it encourages the children to participate in new and different activities with new people (The School Run, 2018). Other ways that the school support and develop A Wales of Vibrant Culture and Welsh language is through doing a Welsh week, during St </a:t>
            </a:r>
            <a:r>
              <a:rPr lang="en-GB" dirty="0" err="1"/>
              <a:t>Davids</a:t>
            </a:r>
            <a:r>
              <a:rPr lang="en-GB" dirty="0"/>
              <a:t> day, where they look at the historical background, history of Wales and the myths.</a:t>
            </a:r>
            <a:br>
              <a:rPr lang="en-GB" dirty="0"/>
            </a:br>
            <a:endParaRPr lang="en-GB" dirty="0"/>
          </a:p>
        </p:txBody>
      </p:sp>
      <p:sp>
        <p:nvSpPr>
          <p:cNvPr id="4" name="Slide Number Placeholder 3"/>
          <p:cNvSpPr>
            <a:spLocks noGrp="1"/>
          </p:cNvSpPr>
          <p:nvPr>
            <p:ph type="sldNum" sz="quarter" idx="10"/>
          </p:nvPr>
        </p:nvSpPr>
        <p:spPr/>
        <p:txBody>
          <a:bodyPr/>
          <a:lstStyle/>
          <a:p>
            <a:fld id="{43158F11-1408-41A5-AFA3-8C91F6A96925}" type="slidenum">
              <a:rPr lang="en-GB" smtClean="0"/>
              <a:t>7</a:t>
            </a:fld>
            <a:endParaRPr lang="en-GB" dirty="0"/>
          </a:p>
        </p:txBody>
      </p:sp>
    </p:spTree>
    <p:extLst>
      <p:ext uri="{BB962C8B-B14F-4D97-AF65-F5344CB8AC3E}">
        <p14:creationId xmlns:p14="http://schemas.microsoft.com/office/powerpoint/2010/main" val="316394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pupil voice groups that are used within a local school is, playground, curriculum, Welsh, safety, enterprise, ICT, healthy hearts and Eco. These groups help give the children the opportunity to have their own say on things that happen within the school, giving them the opportunity to work together, with different year groups and other people that they wouldn’t normal work with. Pupil voice groups also give children the opportunity to speak up and share their own ideas, this helps to support them all equally. Children’s rights are very important to working towards a sustainable and equal community because their rights give them the guarantee of being safe, health as well as being given rights to help support their well-being. Within the UNICEF rights article 1 states that every child and young person under the age of 18 have these 54 rights and that they need to be respected, this links with article 2 where these rights belong to every child no matter what their home life or family background (Society for Children and Youth of BC, 2010). Making the children aware if these rights throughout their school lives can help promote “a more sustainable and equal community” because they are able to understand their rights giving them the opportunity to fulfil their potential. </a:t>
            </a:r>
          </a:p>
        </p:txBody>
      </p:sp>
      <p:sp>
        <p:nvSpPr>
          <p:cNvPr id="4" name="Slide Number Placeholder 3"/>
          <p:cNvSpPr>
            <a:spLocks noGrp="1"/>
          </p:cNvSpPr>
          <p:nvPr>
            <p:ph type="sldNum" sz="quarter" idx="10"/>
          </p:nvPr>
        </p:nvSpPr>
        <p:spPr/>
        <p:txBody>
          <a:bodyPr/>
          <a:lstStyle/>
          <a:p>
            <a:fld id="{43158F11-1408-41A5-AFA3-8C91F6A96925}" type="slidenum">
              <a:rPr lang="en-GB" smtClean="0"/>
              <a:t>8</a:t>
            </a:fld>
            <a:endParaRPr lang="en-GB" dirty="0"/>
          </a:p>
        </p:txBody>
      </p:sp>
    </p:spTree>
    <p:extLst>
      <p:ext uri="{BB962C8B-B14F-4D97-AF65-F5344CB8AC3E}">
        <p14:creationId xmlns:p14="http://schemas.microsoft.com/office/powerpoint/2010/main" val="4021208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pupil voice groups is linked with health hearts and they work together as a group to come up with different ideas of how the school can develop to being healthier. This gives the children the opportunity to work together and come up with different ideas to help support other children throughout their time in school as well as taking some of the ideas home and generally changing their lifestyle. The local school also gives all year groups the opportunity to do a daily mail within the first play, running around the school playground for 10 minutes, sometime the members of staff will put on music to help motivate the children.</a:t>
            </a:r>
            <a:br>
              <a:rPr lang="en-GB" dirty="0"/>
            </a:br>
            <a:r>
              <a:rPr lang="en-GB" dirty="0"/>
              <a:t>The year 6 enterprise programme, is built on them providing healthy snacks for the junior classes to by, but within this they also need to work on their business skills, because they need to budget, create posters to advertise and also do little bit of market research which helps, build towards a healthier Wales as well as giving them the opportunity to build on their business skills that they can use when they leave school.</a:t>
            </a:r>
            <a:br>
              <a:rPr lang="en-GB" dirty="0"/>
            </a:br>
            <a:r>
              <a:rPr lang="en-GB" dirty="0" err="1"/>
              <a:t>Talkabout</a:t>
            </a:r>
            <a:r>
              <a:rPr lang="en-GB" dirty="0"/>
              <a:t> intervention helps to build on a child’s self-esteem and awareness. The child works in groups of 6 to 7 children to develop their personal awareness, awareness of others, their likes and dislikes as well as their qualities and strengths, all linking together to build on their self-esteem. It is thought that this programme can have a huge impact on the child’s well-being and happiness in school, because they are able to improve their self-esteem and social skills (Kelly, 2018).</a:t>
            </a:r>
          </a:p>
        </p:txBody>
      </p:sp>
      <p:sp>
        <p:nvSpPr>
          <p:cNvPr id="4" name="Slide Number Placeholder 3"/>
          <p:cNvSpPr>
            <a:spLocks noGrp="1"/>
          </p:cNvSpPr>
          <p:nvPr>
            <p:ph type="sldNum" sz="quarter" idx="10"/>
          </p:nvPr>
        </p:nvSpPr>
        <p:spPr/>
        <p:txBody>
          <a:bodyPr/>
          <a:lstStyle/>
          <a:p>
            <a:fld id="{43158F11-1408-41A5-AFA3-8C91F6A96925}" type="slidenum">
              <a:rPr lang="en-GB" smtClean="0"/>
              <a:t>9</a:t>
            </a:fld>
            <a:endParaRPr lang="en-GB" dirty="0"/>
          </a:p>
        </p:txBody>
      </p:sp>
    </p:spTree>
    <p:extLst>
      <p:ext uri="{BB962C8B-B14F-4D97-AF65-F5344CB8AC3E}">
        <p14:creationId xmlns:p14="http://schemas.microsoft.com/office/powerpoint/2010/main" val="969931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 of the close working partnership between schools and parents is highly recognised, it is seen that a parent is a child’s first teacher (Webster-Stratton, 1999; Whalley, 2000). Creating and maintain a home-school relationship is an essential part in raising school standards as well as building and creating a strong community (</a:t>
            </a:r>
            <a:r>
              <a:rPr lang="en-GB" dirty="0" err="1"/>
              <a:t>Hryniewicz</a:t>
            </a:r>
            <a:r>
              <a:rPr lang="en-GB" dirty="0"/>
              <a:t>, 2013). However, there are many issues in creating this relationship having an affect on the pupils, parents and outside agencies might not be able to commit to the enrichment programme everyone having an affect on the routine of the children and causing them to miss out on certain opportunities because some of the groups might need to join together if there isn’t enough volunteers or members of staff to support them. This can also impact the way children look at participating in certain activities because they are being asked to take part in another activity and not the one they choose (</a:t>
            </a:r>
            <a:r>
              <a:rPr lang="en-GB" dirty="0" err="1"/>
              <a:t>Hryniewicz</a:t>
            </a:r>
            <a:r>
              <a:rPr lang="en-GB" dirty="0"/>
              <a:t>, 2013). Something that also affect the promotion of wellbeing is that only certain activities are offered to certain members of staff, meaning that the infants are missing out and not being encouraged to take part in activities they might not always having the opportunity to take part in. This can have a huge affect on the equality of everyone, because all children are not being given the same opportunities. </a:t>
            </a:r>
          </a:p>
          <a:p>
            <a:r>
              <a:rPr lang="en-GB" dirty="0"/>
              <a:t>Due to the busy work load that teachers are facing at the moment, things like the Welsh language and Welsh history are being forgotten and although it is good that schools do St David activities, they don’t always have the time and rush through everything to be able to complete it on time, causing the children to not always have the time to take in what they are learning or really understand why they are learning this (Department of Education, 2018; Smith, 2016). The busy workload can also affect pupils when it comes to the pupil voice groups, because meetings might not happen because other things within the school takes over. This can also impact the time that the children have to give their own views and develop the way the school is substantiated as well as the community. These goals is not always able to be achieved because other things within the school day can be seen as more important, affecting the way that children understand and see the importance within developing this goals relating to the Wellbeing act.</a:t>
            </a:r>
          </a:p>
          <a:p>
            <a:r>
              <a:rPr lang="en-GB" dirty="0"/>
              <a:t>One of the biggest issues that is faced is making sure that all staff are on board, because if they don’t follow the new Wellbeing act 2015 and work as team within the school and the wider community, the promotion of a sustainable and equal community will fall down. It is very important that everyone is on board, works together and looks to the future with the same goals in mind (Welsh Government, 2016). </a:t>
            </a:r>
          </a:p>
          <a:p>
            <a:endParaRPr lang="en-GB" dirty="0"/>
          </a:p>
        </p:txBody>
      </p:sp>
      <p:sp>
        <p:nvSpPr>
          <p:cNvPr id="4" name="Slide Number Placeholder 3"/>
          <p:cNvSpPr>
            <a:spLocks noGrp="1"/>
          </p:cNvSpPr>
          <p:nvPr>
            <p:ph type="sldNum" sz="quarter" idx="10"/>
          </p:nvPr>
        </p:nvSpPr>
        <p:spPr/>
        <p:txBody>
          <a:bodyPr/>
          <a:lstStyle/>
          <a:p>
            <a:fld id="{43158F11-1408-41A5-AFA3-8C91F6A96925}" type="slidenum">
              <a:rPr lang="en-GB" smtClean="0"/>
              <a:t>10</a:t>
            </a:fld>
            <a:endParaRPr lang="en-GB" dirty="0"/>
          </a:p>
        </p:txBody>
      </p:sp>
    </p:spTree>
    <p:extLst>
      <p:ext uri="{BB962C8B-B14F-4D97-AF65-F5344CB8AC3E}">
        <p14:creationId xmlns:p14="http://schemas.microsoft.com/office/powerpoint/2010/main" val="375545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49448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62293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931423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59207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6145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7391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234359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4227910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70926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413196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381A284-833D-4947-8E8F-4262F23B0D4D}"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41277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884142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94752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03228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3689198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5DEFB0-A09A-406D-B456-44E2F77AC4E8}" type="datetimeFigureOut">
              <a:rPr lang="en-GB" smtClean="0"/>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381A284-833D-4947-8E8F-4262F23B0D4D}" type="slidenum">
              <a:rPr lang="en-GB" smtClean="0"/>
              <a:t>‹#›</a:t>
            </a:fld>
            <a:endParaRPr lang="en-GB" dirty="0"/>
          </a:p>
        </p:txBody>
      </p:sp>
    </p:spTree>
    <p:extLst>
      <p:ext uri="{BB962C8B-B14F-4D97-AF65-F5344CB8AC3E}">
        <p14:creationId xmlns:p14="http://schemas.microsoft.com/office/powerpoint/2010/main" val="1493395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C5DEFB0-A09A-406D-B456-44E2F77AC4E8}" type="datetimeFigureOut">
              <a:rPr lang="en-GB" smtClean="0"/>
              <a:t>08/06/2018</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381A284-833D-4947-8E8F-4262F23B0D4D}" type="slidenum">
              <a:rPr lang="en-GB" smtClean="0"/>
              <a:t>‹#›</a:t>
            </a:fld>
            <a:endParaRPr lang="en-GB" dirty="0"/>
          </a:p>
        </p:txBody>
      </p:sp>
    </p:spTree>
    <p:extLst>
      <p:ext uri="{BB962C8B-B14F-4D97-AF65-F5344CB8AC3E}">
        <p14:creationId xmlns:p14="http://schemas.microsoft.com/office/powerpoint/2010/main" val="24416004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2.png"/><Relationship Id="rId5" Type="http://schemas.microsoft.com/office/2011/relationships/inkAction" Target="../ink/inkAction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3.png"/><Relationship Id="rId4" Type="http://schemas.microsoft.com/office/2011/relationships/inkAction" Target="../ink/inkAction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2.png"/><Relationship Id="rId5" Type="http://schemas.microsoft.com/office/2011/relationships/inkAction" Target="../ink/inkAction3.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bera.ac.uk/blog/living-not-just-learning-the-welsh-language" TargetMode="External"/><Relationship Id="rId13" Type="http://schemas.openxmlformats.org/officeDocument/2006/relationships/hyperlink" Target="https://gov.wales/docs/dsjlg/publications/160401-wfg-easy-read-en.pdf" TargetMode="External"/><Relationship Id="rId3" Type="http://schemas.openxmlformats.org/officeDocument/2006/relationships/hyperlink" Target="https://www.gov.uk/government/publications/reducing-teachers-workload/reducing-teachers-workload" TargetMode="External"/><Relationship Id="rId7" Type="http://schemas.openxmlformats.org/officeDocument/2006/relationships/hyperlink" Target="https://www.iscvt.org/about/definition-sustainable-community/" TargetMode="External"/><Relationship Id="rId12" Type="http://schemas.openxmlformats.org/officeDocument/2006/relationships/hyperlink" Target="https://moodle.uwtsd.ac.uk/pluginfile.php/72303/mod_resource/content/1/150623-guide-to-the-fg-act-en.pdf" TargetMode="External"/><Relationship Id="rId2" Type="http://schemas.openxmlformats.org/officeDocument/2006/relationships/hyperlink" Target="http://www.barbadoschildrendirectory.com/crc-child-friendly-version" TargetMode="External"/><Relationship Id="rId1" Type="http://schemas.openxmlformats.org/officeDocument/2006/relationships/slideLayout" Target="../slideLayouts/slideLayout2.xml"/><Relationship Id="rId6" Type="http://schemas.openxmlformats.org/officeDocument/2006/relationships/hyperlink" Target="https://futuregenerations.wales/wp-content/uploads/2017/08/Swansea-2017.pdf" TargetMode="External"/><Relationship Id="rId11" Type="http://schemas.openxmlformats.org/officeDocument/2006/relationships/hyperlink" Target="https://www.wcva.org.uk/what-we-do/the-future-generations-(wales)-act-all-you-need-to-know" TargetMode="External"/><Relationship Id="rId5" Type="http://schemas.openxmlformats.org/officeDocument/2006/relationships/hyperlink" Target="https://www.equalityhumanrights.com/en/secondary-education-resources/useful-information/understanding-equality" TargetMode="External"/><Relationship Id="rId10" Type="http://schemas.openxmlformats.org/officeDocument/2006/relationships/hyperlink" Target="https://www.theschoolrun.com/what-enrichment" TargetMode="External"/><Relationship Id="rId4" Type="http://schemas.openxmlformats.org/officeDocument/2006/relationships/hyperlink" Target="https://www.strath.ac.uk/media/ps/sees/equality/e-and-d-for-academics-factsheet-inclusive-practice.pdf" TargetMode="External"/><Relationship Id="rId9" Type="http://schemas.openxmlformats.org/officeDocument/2006/relationships/hyperlink" Target="http://www.everychild.ca/why_child_rights_are_important" TargetMode="External"/><Relationship Id="rId14" Type="http://schemas.openxmlformats.org/officeDocument/2006/relationships/hyperlink" Target="https://gov.wales/topics/people-and-communities/people/future-generations-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CA444-CC58-4C18-9A63-1C775396FCAE}"/>
              </a:ext>
            </a:extLst>
          </p:cNvPr>
          <p:cNvSpPr>
            <a:spLocks noGrp="1"/>
          </p:cNvSpPr>
          <p:nvPr>
            <p:ph type="ctrTitle"/>
          </p:nvPr>
        </p:nvSpPr>
        <p:spPr/>
        <p:txBody>
          <a:bodyPr/>
          <a:lstStyle/>
          <a:p>
            <a:r>
              <a:rPr lang="en-GB" b="1" dirty="0"/>
              <a:t>SJEQ7004</a:t>
            </a:r>
          </a:p>
        </p:txBody>
      </p:sp>
      <p:sp>
        <p:nvSpPr>
          <p:cNvPr id="3" name="Subtitle 2">
            <a:extLst>
              <a:ext uri="{FF2B5EF4-FFF2-40B4-BE49-F238E27FC236}">
                <a16:creationId xmlns:a16="http://schemas.microsoft.com/office/drawing/2014/main" id="{21F0C03B-A86C-4D36-A834-737AA5A23EE5}"/>
              </a:ext>
            </a:extLst>
          </p:cNvPr>
          <p:cNvSpPr>
            <a:spLocks noGrp="1"/>
          </p:cNvSpPr>
          <p:nvPr>
            <p:ph type="subTitle" idx="1"/>
          </p:nvPr>
        </p:nvSpPr>
        <p:spPr/>
        <p:txBody>
          <a:bodyPr/>
          <a:lstStyle/>
          <a:p>
            <a:r>
              <a:rPr lang="en-GB" dirty="0"/>
              <a:t>Student Number:1601977</a:t>
            </a:r>
          </a:p>
          <a:p>
            <a:r>
              <a:rPr lang="en-GB" dirty="0"/>
              <a:t>Student Name: Zoe Marsh</a:t>
            </a:r>
          </a:p>
        </p:txBody>
      </p:sp>
    </p:spTree>
    <p:extLst>
      <p:ext uri="{BB962C8B-B14F-4D97-AF65-F5344CB8AC3E}">
        <p14:creationId xmlns:p14="http://schemas.microsoft.com/office/powerpoint/2010/main" val="397004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FCD1-CB86-4210-AB4F-0835219F13DF}"/>
              </a:ext>
            </a:extLst>
          </p:cNvPr>
          <p:cNvSpPr>
            <a:spLocks noGrp="1"/>
          </p:cNvSpPr>
          <p:nvPr>
            <p:ph type="title"/>
          </p:nvPr>
        </p:nvSpPr>
        <p:spPr/>
        <p:txBody>
          <a:bodyPr/>
          <a:lstStyle/>
          <a:p>
            <a:r>
              <a:rPr lang="en-GB" b="1" u="sng" dirty="0"/>
              <a:t>Question</a:t>
            </a:r>
          </a:p>
        </p:txBody>
      </p:sp>
      <p:sp>
        <p:nvSpPr>
          <p:cNvPr id="3" name="Content Placeholder 2">
            <a:extLst>
              <a:ext uri="{FF2B5EF4-FFF2-40B4-BE49-F238E27FC236}">
                <a16:creationId xmlns:a16="http://schemas.microsoft.com/office/drawing/2014/main" id="{11AA964C-9E3E-417D-BA81-80475F7E82AB}"/>
              </a:ext>
            </a:extLst>
          </p:cNvPr>
          <p:cNvSpPr>
            <a:spLocks noGrp="1"/>
          </p:cNvSpPr>
          <p:nvPr>
            <p:ph idx="1"/>
          </p:nvPr>
        </p:nvSpPr>
        <p:spPr/>
        <p:txBody>
          <a:bodyPr>
            <a:normAutofit/>
          </a:bodyPr>
          <a:lstStyle/>
          <a:p>
            <a:r>
              <a:rPr lang="en-GB" sz="2400" dirty="0"/>
              <a:t>Consider an area of inclusive practice (related to your interest, practice, pathway) and critically evaluate how the Well Being of Future Generations (Wales) act 2015 may promote a more “sustainable and equal community”. You may wish to choose between 2-3 of the Wellbeing Goals outlined to focus on.</a:t>
            </a:r>
          </a:p>
        </p:txBody>
      </p:sp>
    </p:spTree>
    <p:extLst>
      <p:ext uri="{BB962C8B-B14F-4D97-AF65-F5344CB8AC3E}">
        <p14:creationId xmlns:p14="http://schemas.microsoft.com/office/powerpoint/2010/main" val="2790567006"/>
      </p:ext>
    </p:extLst>
  </p:cSld>
  <p:clrMapOvr>
    <a:masterClrMapping/>
  </p:clrMapOvr>
  <mc:AlternateContent xmlns:mc="http://schemas.openxmlformats.org/markup-compatibility/2006">
    <mc:Choice xmlns:p14="http://schemas.microsoft.com/office/powerpoint/2010/main" Requires="p14">
      <p:transition spd="slow" p14:dur="2000" advTm="50888"/>
    </mc:Choice>
    <mc:Fallback>
      <p:transition spd="slow" advTm="508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2F67-7800-4BC5-9622-606BAF9C1570}"/>
              </a:ext>
            </a:extLst>
          </p:cNvPr>
          <p:cNvSpPr>
            <a:spLocks noGrp="1"/>
          </p:cNvSpPr>
          <p:nvPr>
            <p:ph type="title"/>
          </p:nvPr>
        </p:nvSpPr>
        <p:spPr/>
        <p:txBody>
          <a:bodyPr/>
          <a:lstStyle/>
          <a:p>
            <a:r>
              <a:rPr lang="en-GB" b="1" u="sng" dirty="0"/>
              <a:t>What is meant by inclusive practice?</a:t>
            </a:r>
          </a:p>
        </p:txBody>
      </p:sp>
      <p:sp>
        <p:nvSpPr>
          <p:cNvPr id="3" name="Content Placeholder 2">
            <a:extLst>
              <a:ext uri="{FF2B5EF4-FFF2-40B4-BE49-F238E27FC236}">
                <a16:creationId xmlns:a16="http://schemas.microsoft.com/office/drawing/2014/main" id="{590385CE-219D-425A-B68E-BE96F6216366}"/>
              </a:ext>
            </a:extLst>
          </p:cNvPr>
          <p:cNvSpPr>
            <a:spLocks noGrp="1"/>
          </p:cNvSpPr>
          <p:nvPr>
            <p:ph idx="1"/>
          </p:nvPr>
        </p:nvSpPr>
        <p:spPr/>
        <p:txBody>
          <a:bodyPr/>
          <a:lstStyle/>
          <a:p>
            <a:r>
              <a:rPr lang="en-GB" sz="2400" dirty="0"/>
              <a:t>Inclusive practice is seen as a teaching approach, that recognises the diversity of students, making sure that all children have access to the curriculum and are able to fully participate in all learning activities </a:t>
            </a:r>
            <a:r>
              <a:rPr lang="en-GB" sz="1200" dirty="0"/>
              <a:t>(Equality and Diversity for academics, 2013 &amp; Brown, 2016).</a:t>
            </a:r>
            <a:endParaRPr lang="en-GB" dirty="0"/>
          </a:p>
        </p:txBody>
      </p:sp>
    </p:spTree>
    <p:extLst>
      <p:ext uri="{BB962C8B-B14F-4D97-AF65-F5344CB8AC3E}">
        <p14:creationId xmlns:p14="http://schemas.microsoft.com/office/powerpoint/2010/main" val="1581576948"/>
      </p:ext>
    </p:extLst>
  </p:cSld>
  <p:clrMapOvr>
    <a:masterClrMapping/>
  </p:clrMapOvr>
  <mc:AlternateContent xmlns:mc="http://schemas.openxmlformats.org/markup-compatibility/2006">
    <mc:Choice xmlns:p14="http://schemas.microsoft.com/office/powerpoint/2010/main" Requires="p14">
      <p:transition spd="slow" p14:dur="2000" advTm="38451"/>
    </mc:Choice>
    <mc:Fallback>
      <p:transition spd="slow" advTm="384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8F050-1629-4767-8353-462EB2B513DD}"/>
              </a:ext>
            </a:extLst>
          </p:cNvPr>
          <p:cNvSpPr>
            <a:spLocks noGrp="1"/>
          </p:cNvSpPr>
          <p:nvPr>
            <p:ph type="title"/>
          </p:nvPr>
        </p:nvSpPr>
        <p:spPr/>
        <p:txBody>
          <a:bodyPr/>
          <a:lstStyle/>
          <a:p>
            <a:r>
              <a:rPr lang="en-GB" b="1" u="sng" dirty="0"/>
              <a:t>What is meant by sustainable and equal communities?</a:t>
            </a:r>
          </a:p>
        </p:txBody>
      </p:sp>
      <p:sp>
        <p:nvSpPr>
          <p:cNvPr id="3" name="Content Placeholder 2">
            <a:extLst>
              <a:ext uri="{FF2B5EF4-FFF2-40B4-BE49-F238E27FC236}">
                <a16:creationId xmlns:a16="http://schemas.microsoft.com/office/drawing/2014/main" id="{2C0FCCD8-5913-44BA-8113-258BBE26022B}"/>
              </a:ext>
            </a:extLst>
          </p:cNvPr>
          <p:cNvSpPr>
            <a:spLocks noGrp="1"/>
          </p:cNvSpPr>
          <p:nvPr>
            <p:ph idx="1"/>
          </p:nvPr>
        </p:nvSpPr>
        <p:spPr/>
        <p:txBody>
          <a:bodyPr/>
          <a:lstStyle/>
          <a:p>
            <a:r>
              <a:rPr lang="en-GB" sz="2400" dirty="0"/>
              <a:t>A sustainable community is defined as a community that is environmentally, economically and socially healthy and resilient </a:t>
            </a:r>
            <a:r>
              <a:rPr lang="en-GB" sz="1200" dirty="0"/>
              <a:t>(Institute for Sustainable Communities, 2018)</a:t>
            </a:r>
            <a:r>
              <a:rPr lang="en-GB" dirty="0"/>
              <a:t>.</a:t>
            </a:r>
          </a:p>
          <a:p>
            <a:r>
              <a:rPr lang="en-GB" sz="2400" dirty="0"/>
              <a:t>Equality is about ensuring that everyone has an equal opportunity to make the most of their talents and lives no matter their historical background </a:t>
            </a:r>
            <a:r>
              <a:rPr lang="en-GB" sz="1200" dirty="0"/>
              <a:t>(Equality and Human Rights Commission, 2016)</a:t>
            </a:r>
            <a:r>
              <a:rPr lang="en-GB" dirty="0"/>
              <a:t>.</a:t>
            </a:r>
          </a:p>
        </p:txBody>
      </p:sp>
    </p:spTree>
    <p:extLst>
      <p:ext uri="{BB962C8B-B14F-4D97-AF65-F5344CB8AC3E}">
        <p14:creationId xmlns:p14="http://schemas.microsoft.com/office/powerpoint/2010/main" val="3069749437"/>
      </p:ext>
    </p:extLst>
  </p:cSld>
  <p:clrMapOvr>
    <a:masterClrMapping/>
  </p:clrMapOvr>
  <mc:AlternateContent xmlns:mc="http://schemas.openxmlformats.org/markup-compatibility/2006">
    <mc:Choice xmlns:p14="http://schemas.microsoft.com/office/powerpoint/2010/main" Requires="p14">
      <p:transition spd="slow" p14:dur="2000" advTm="92027"/>
    </mc:Choice>
    <mc:Fallback>
      <p:transition spd="slow" advTm="920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FE0CF-9B97-4E22-A2B7-F6B5A0CB65B3}"/>
              </a:ext>
            </a:extLst>
          </p:cNvPr>
          <p:cNvSpPr>
            <a:spLocks noGrp="1"/>
          </p:cNvSpPr>
          <p:nvPr>
            <p:ph type="title"/>
          </p:nvPr>
        </p:nvSpPr>
        <p:spPr/>
        <p:txBody>
          <a:bodyPr/>
          <a:lstStyle/>
          <a:p>
            <a:r>
              <a:rPr lang="en-GB" b="1" u="sng" dirty="0"/>
              <a:t>What are the Wellbeing goals?</a:t>
            </a:r>
          </a:p>
        </p:txBody>
      </p:sp>
      <p:sp>
        <p:nvSpPr>
          <p:cNvPr id="3" name="Content Placeholder 2">
            <a:extLst>
              <a:ext uri="{FF2B5EF4-FFF2-40B4-BE49-F238E27FC236}">
                <a16:creationId xmlns:a16="http://schemas.microsoft.com/office/drawing/2014/main" id="{277199F2-1F27-42A8-A866-7E5BBB19468C}"/>
              </a:ext>
            </a:extLst>
          </p:cNvPr>
          <p:cNvSpPr>
            <a:spLocks noGrp="1"/>
          </p:cNvSpPr>
          <p:nvPr>
            <p:ph idx="1"/>
          </p:nvPr>
        </p:nvSpPr>
        <p:spPr>
          <a:xfrm>
            <a:off x="2003025" y="1666265"/>
            <a:ext cx="10515600" cy="4351338"/>
          </a:xfrm>
        </p:spPr>
        <p:txBody>
          <a:bodyPr/>
          <a:lstStyle/>
          <a:p>
            <a:r>
              <a:rPr lang="en-GB" sz="2000" dirty="0"/>
              <a:t>The act identifies objectives and goals to improve the Well-being of people in Wales</a:t>
            </a:r>
            <a:br>
              <a:rPr lang="en-GB" dirty="0"/>
            </a:br>
            <a:r>
              <a:rPr lang="en-GB" sz="2000" dirty="0"/>
              <a:t> </a:t>
            </a:r>
            <a:r>
              <a:rPr lang="en-GB" sz="1200" dirty="0"/>
              <a:t>(Welsh Government, 2016)</a:t>
            </a:r>
            <a:r>
              <a:rPr lang="en-GB" dirty="0"/>
              <a:t>.</a:t>
            </a:r>
            <a:br>
              <a:rPr lang="en-GB" dirty="0"/>
            </a:br>
            <a:r>
              <a:rPr lang="en-GB" sz="2000" dirty="0"/>
              <a:t>The 7 goals are:</a:t>
            </a:r>
            <a:br>
              <a:rPr lang="en-GB" sz="2000" dirty="0"/>
            </a:br>
            <a:r>
              <a:rPr lang="en-GB" sz="2000" dirty="0"/>
              <a:t>- A prosperous Wales</a:t>
            </a:r>
            <a:br>
              <a:rPr lang="en-GB" sz="2000" dirty="0"/>
            </a:br>
            <a:r>
              <a:rPr lang="en-GB" sz="2000" dirty="0"/>
              <a:t>- A healthier Wales</a:t>
            </a:r>
            <a:br>
              <a:rPr lang="en-GB" sz="2000" dirty="0"/>
            </a:br>
            <a:r>
              <a:rPr lang="en-GB" sz="2000" dirty="0"/>
              <a:t>- A more equal Wales</a:t>
            </a:r>
            <a:br>
              <a:rPr lang="en-GB" sz="2000" dirty="0"/>
            </a:br>
            <a:r>
              <a:rPr lang="en-GB" sz="2000" dirty="0"/>
              <a:t>- A Wales of cohesive communities</a:t>
            </a:r>
            <a:br>
              <a:rPr lang="en-GB" sz="2000" dirty="0"/>
            </a:br>
            <a:r>
              <a:rPr lang="en-GB" sz="2000" dirty="0"/>
              <a:t>- A Wales of vibrant culture and </a:t>
            </a:r>
            <a:br>
              <a:rPr lang="en-GB" sz="2000" dirty="0"/>
            </a:br>
            <a:r>
              <a:rPr lang="en-GB" sz="2000" dirty="0"/>
              <a:t>Welsh language</a:t>
            </a:r>
            <a:br>
              <a:rPr lang="en-GB" sz="2000" dirty="0"/>
            </a:br>
            <a:r>
              <a:rPr lang="en-GB" sz="2000" dirty="0"/>
              <a:t>- A globally responsible Wales </a:t>
            </a:r>
            <a:r>
              <a:rPr lang="en-GB" sz="1200" dirty="0"/>
              <a:t>(WCVA, 2018)</a:t>
            </a:r>
            <a:r>
              <a:rPr lang="en-GB" dirty="0"/>
              <a:t>.</a:t>
            </a:r>
          </a:p>
        </p:txBody>
      </p:sp>
      <p:pic>
        <p:nvPicPr>
          <p:cNvPr id="4" name="Content Placeholder 7">
            <a:extLst>
              <a:ext uri="{FF2B5EF4-FFF2-40B4-BE49-F238E27FC236}">
                <a16:creationId xmlns:a16="http://schemas.microsoft.com/office/drawing/2014/main" id="{DF10551B-AC61-4EB2-AB67-9E96653F05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2617" y="1264555"/>
            <a:ext cx="6292916" cy="6292916"/>
          </a:xfrm>
          <a:prstGeom prst="rect">
            <a:avLst/>
          </a:prstGeom>
        </p:spPr>
      </p:pic>
      <p:sp>
        <p:nvSpPr>
          <p:cNvPr id="5" name="TextBox 4">
            <a:extLst>
              <a:ext uri="{FF2B5EF4-FFF2-40B4-BE49-F238E27FC236}">
                <a16:creationId xmlns:a16="http://schemas.microsoft.com/office/drawing/2014/main" id="{76F070C9-D9CA-4876-9FB2-07AA7FB0D40C}"/>
              </a:ext>
            </a:extLst>
          </p:cNvPr>
          <p:cNvSpPr txBox="1"/>
          <p:nvPr/>
        </p:nvSpPr>
        <p:spPr>
          <a:xfrm>
            <a:off x="10507579" y="6430984"/>
            <a:ext cx="2181726" cy="276999"/>
          </a:xfrm>
          <a:prstGeom prst="rect">
            <a:avLst/>
          </a:prstGeom>
          <a:noFill/>
        </p:spPr>
        <p:txBody>
          <a:bodyPr wrap="square" rtlCol="0">
            <a:spAutoFit/>
          </a:bodyPr>
          <a:lstStyle/>
          <a:p>
            <a:r>
              <a:rPr lang="en-GB" sz="1200" dirty="0"/>
              <a:t>(WCVA, 2018)</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7" name="Ink 6">
                <a:extLst>
                  <a:ext uri="{FF2B5EF4-FFF2-40B4-BE49-F238E27FC236}">
                    <a16:creationId xmlns:a16="http://schemas.microsoft.com/office/drawing/2014/main" id="{B129D196-C530-4808-A79E-B2DB62A2F0CF}"/>
                  </a:ext>
                </a:extLst>
              </p14:cNvPr>
              <p14:cNvContentPartPr/>
              <p14:nvPr>
                <p:custDataLst>
                  <p:tags r:id="rId1"/>
                </p:custDataLst>
                <p:extLst>
                  <p:ext uri="{42D2F446-02D8-4167-A562-619A0277C38B}">
                    <p15:isNarration xmlns:p15="http://schemas.microsoft.com/office/powerpoint/2012/main" val="1"/>
                  </p:ext>
                </p:extLst>
              </p14:nvPr>
            </p14:nvContentPartPr>
            <p14:xfrm>
              <a:off x="8321518" y="565643"/>
              <a:ext cx="29158" cy="29158"/>
            </p14:xfrm>
          </p:contentPart>
        </mc:Choice>
        <mc:Fallback>
          <p:pic>
            <p:nvPicPr>
              <p:cNvPr id="7" name="Ink 6">
                <a:extLst>
                  <a:ext uri="{FF2B5EF4-FFF2-40B4-BE49-F238E27FC236}">
                    <a16:creationId xmlns:a16="http://schemas.microsoft.com/office/drawing/2014/main" id="{B129D196-C530-4808-A79E-B2DB62A2F0CF}"/>
                  </a:ext>
                </a:extLst>
              </p:cNvPr>
              <p:cNvPicPr>
                <a:picLocks noGrp="1" noRot="1" noChangeAspect="1" noMove="1" noResize="1" noEditPoints="1" noAdjustHandles="1" noChangeArrowheads="1" noChangeShapeType="1"/>
              </p:cNvPicPr>
              <p:nvPr/>
            </p:nvPicPr>
            <p:blipFill>
              <a:blip r:embed="rId6"/>
              <a:stretch>
                <a:fillRect/>
              </a:stretch>
            </p:blipFill>
            <p:spPr>
              <a:xfrm>
                <a:off x="8312172" y="556297"/>
                <a:ext cx="47475" cy="47475"/>
              </a:xfrm>
              <a:prstGeom prst="rect">
                <a:avLst/>
              </a:prstGeom>
            </p:spPr>
          </p:pic>
        </mc:Fallback>
      </mc:AlternateContent>
    </p:spTree>
    <p:extLst>
      <p:ext uri="{BB962C8B-B14F-4D97-AF65-F5344CB8AC3E}">
        <p14:creationId xmlns:p14="http://schemas.microsoft.com/office/powerpoint/2010/main" val="2610381157"/>
      </p:ext>
    </p:extLst>
  </p:cSld>
  <p:clrMapOvr>
    <a:masterClrMapping/>
  </p:clrMapOvr>
  <mc:AlternateContent xmlns:mc="http://schemas.openxmlformats.org/markup-compatibility/2006">
    <mc:Choice xmlns:p14="http://schemas.microsoft.com/office/powerpoint/2010/main" Requires="p14">
      <p:transition spd="slow" p14:dur="2000" advTm="85916"/>
    </mc:Choice>
    <mc:Fallback>
      <p:transition spd="slow" advTm="85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md type="call" cmd="playFrom(0.0)">
                                      <p:cBhvr>
                                        <p:cTn id="7" dur="2" fill="hold"/>
                                        <p:tgtEl>
                                          <p:spTgt spid="7"/>
                                        </p:tgtEl>
                                      </p:cBhvr>
                                    </p:cmd>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878B-1382-4920-A138-9B28E012DF9E}"/>
              </a:ext>
            </a:extLst>
          </p:cNvPr>
          <p:cNvSpPr>
            <a:spLocks noGrp="1"/>
          </p:cNvSpPr>
          <p:nvPr>
            <p:ph type="title"/>
          </p:nvPr>
        </p:nvSpPr>
        <p:spPr/>
        <p:txBody>
          <a:bodyPr/>
          <a:lstStyle/>
          <a:p>
            <a:r>
              <a:rPr lang="en-GB" b="1" u="sng" dirty="0"/>
              <a:t>Which goals are going to be focused on?</a:t>
            </a:r>
          </a:p>
        </p:txBody>
      </p:sp>
      <p:sp>
        <p:nvSpPr>
          <p:cNvPr id="3" name="Content Placeholder 2">
            <a:extLst>
              <a:ext uri="{FF2B5EF4-FFF2-40B4-BE49-F238E27FC236}">
                <a16:creationId xmlns:a16="http://schemas.microsoft.com/office/drawing/2014/main" id="{E1F15ED6-E0CA-4D20-B960-EBC2C826E385}"/>
              </a:ext>
            </a:extLst>
          </p:cNvPr>
          <p:cNvSpPr>
            <a:spLocks noGrp="1"/>
          </p:cNvSpPr>
          <p:nvPr>
            <p:ph idx="1"/>
          </p:nvPr>
        </p:nvSpPr>
        <p:spPr/>
        <p:txBody>
          <a:bodyPr/>
          <a:lstStyle/>
          <a:p>
            <a:r>
              <a:rPr lang="en-GB" sz="2400" dirty="0"/>
              <a:t>The 3 that are going to be the main focus within this presentation are:</a:t>
            </a:r>
            <a:br>
              <a:rPr lang="en-GB" sz="2400" dirty="0"/>
            </a:br>
            <a:r>
              <a:rPr lang="en-GB" sz="2400" dirty="0"/>
              <a:t>- A Wales of vibrant culture and welsh language.</a:t>
            </a:r>
            <a:br>
              <a:rPr lang="en-GB" sz="2400" dirty="0"/>
            </a:br>
            <a:r>
              <a:rPr lang="en-GB" sz="2400" dirty="0"/>
              <a:t>- A more equal Wales.</a:t>
            </a:r>
            <a:br>
              <a:rPr lang="en-GB" sz="2400" dirty="0"/>
            </a:br>
            <a:r>
              <a:rPr lang="en-GB" sz="2400" dirty="0"/>
              <a:t>- A healthier Wales.</a:t>
            </a:r>
            <a:br>
              <a:rPr lang="en-GB" dirty="0"/>
            </a:br>
            <a:r>
              <a:rPr lang="en-GB" sz="1200" dirty="0"/>
              <a:t>(WCVA, 2018)</a:t>
            </a:r>
            <a:endParaRPr lang="en-GB" dirty="0"/>
          </a:p>
        </p:txBody>
      </p:sp>
      <mc:AlternateContent xmlns:mc="http://schemas.openxmlformats.org/markup-compatibility/2006">
        <mc:Choice xmlns:p14="http://schemas.microsoft.com/office/powerpoint/2010/main" xmlns:iact="http://schemas.microsoft.com/office/powerpoint/2014/inkAction" Requires="p14 iact">
          <p:contentPart p14:bwMode="auto" r:id="rId4">
            <p14:nvContentPartPr>
              <p14:cNvPr id="5" name="Ink 4">
                <a:extLst>
                  <a:ext uri="{FF2B5EF4-FFF2-40B4-BE49-F238E27FC236}">
                    <a16:creationId xmlns:a16="http://schemas.microsoft.com/office/drawing/2014/main" id="{17294F2A-CD71-481F-ABEC-608CED4D20A7}"/>
                  </a:ext>
                </a:extLst>
              </p14:cNvPr>
              <p14:cNvContentPartPr/>
              <p14:nvPr>
                <p:custDataLst>
                  <p:tags r:id="rId1"/>
                </p:custDataLst>
                <p:extLst>
                  <p:ext uri="{42D2F446-02D8-4167-A562-619A0277C38B}">
                    <p15:isNarration xmlns:p15="http://schemas.microsoft.com/office/powerpoint/2012/main" val="1"/>
                  </p:ext>
                </p:extLst>
              </p14:nvPr>
            </p14:nvContentPartPr>
            <p14:xfrm>
              <a:off x="8365585" y="690500"/>
              <a:ext cx="29158" cy="29159"/>
            </p14:xfrm>
          </p:contentPart>
        </mc:Choice>
        <mc:Fallback>
          <p:pic>
            <p:nvPicPr>
              <p:cNvPr id="5" name="Ink 4">
                <a:extLst>
                  <a:ext uri="{FF2B5EF4-FFF2-40B4-BE49-F238E27FC236}">
                    <a16:creationId xmlns:a16="http://schemas.microsoft.com/office/drawing/2014/main" id="{17294F2A-CD71-481F-ABEC-608CED4D20A7}"/>
                  </a:ext>
                </a:extLst>
              </p:cNvPr>
              <p:cNvPicPr>
                <a:picLocks noGrp="1" noRot="1" noChangeAspect="1" noMove="1" noResize="1" noEditPoints="1" noAdjustHandles="1" noChangeArrowheads="1" noChangeShapeType="1"/>
              </p:cNvPicPr>
              <p:nvPr/>
            </p:nvPicPr>
            <p:blipFill>
              <a:blip r:embed="rId5"/>
              <a:stretch>
                <a:fillRect/>
              </a:stretch>
            </p:blipFill>
            <p:spPr>
              <a:xfrm>
                <a:off x="8356239" y="681154"/>
                <a:ext cx="47475" cy="47477"/>
              </a:xfrm>
              <a:prstGeom prst="rect">
                <a:avLst/>
              </a:prstGeom>
            </p:spPr>
          </p:pic>
        </mc:Fallback>
      </mc:AlternateContent>
    </p:spTree>
    <p:extLst>
      <p:ext uri="{BB962C8B-B14F-4D97-AF65-F5344CB8AC3E}">
        <p14:creationId xmlns:p14="http://schemas.microsoft.com/office/powerpoint/2010/main" val="2517461114"/>
      </p:ext>
    </p:extLst>
  </p:cSld>
  <p:clrMapOvr>
    <a:masterClrMapping/>
  </p:clrMapOvr>
  <mc:AlternateContent xmlns:mc="http://schemas.openxmlformats.org/markup-compatibility/2006">
    <mc:Choice xmlns:p14="http://schemas.microsoft.com/office/powerpoint/2010/main" Requires="p14">
      <p:transition spd="slow" p14:dur="2000" advTm="73109"/>
    </mc:Choice>
    <mc:Fallback>
      <p:transition spd="slow" advTm="7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md type="call" cmd="playFrom(0.0)">
                                      <p:cBhvr>
                                        <p:cTn id="7" dur="1" fill="hold"/>
                                        <p:tgtEl>
                                          <p:spTgt spid="5"/>
                                        </p:tgtEl>
                                      </p:cBhvr>
                                    </p:cmd>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7154E-8DEC-4C01-A759-FB20C75C5A1C}"/>
              </a:ext>
            </a:extLst>
          </p:cNvPr>
          <p:cNvSpPr>
            <a:spLocks noGrp="1"/>
          </p:cNvSpPr>
          <p:nvPr>
            <p:ph type="title"/>
          </p:nvPr>
        </p:nvSpPr>
        <p:spPr/>
        <p:txBody>
          <a:bodyPr/>
          <a:lstStyle/>
          <a:p>
            <a:r>
              <a:rPr lang="en-GB" b="1" u="sng" dirty="0"/>
              <a:t>A Wales of Vibrant Culture and Welsh Language.</a:t>
            </a:r>
          </a:p>
        </p:txBody>
      </p:sp>
      <p:sp>
        <p:nvSpPr>
          <p:cNvPr id="3" name="Content Placeholder 2">
            <a:extLst>
              <a:ext uri="{FF2B5EF4-FFF2-40B4-BE49-F238E27FC236}">
                <a16:creationId xmlns:a16="http://schemas.microsoft.com/office/drawing/2014/main" id="{FAC03817-E671-47EB-ABB2-65D2AA243BB9}"/>
              </a:ext>
            </a:extLst>
          </p:cNvPr>
          <p:cNvSpPr>
            <a:spLocks noGrp="1"/>
          </p:cNvSpPr>
          <p:nvPr>
            <p:ph idx="1"/>
          </p:nvPr>
        </p:nvSpPr>
        <p:spPr>
          <a:xfrm>
            <a:off x="2133599" y="1905000"/>
            <a:ext cx="10515600" cy="4351338"/>
          </a:xfrm>
        </p:spPr>
        <p:txBody>
          <a:bodyPr>
            <a:normAutofit/>
          </a:bodyPr>
          <a:lstStyle/>
          <a:p>
            <a:r>
              <a:rPr lang="en-GB" sz="3200" b="1" dirty="0"/>
              <a:t>This goal is developed and supported within education through:</a:t>
            </a:r>
          </a:p>
          <a:p>
            <a:r>
              <a:rPr lang="en-GB" sz="3200" dirty="0"/>
              <a:t>Enrichment sessions within the schools </a:t>
            </a:r>
            <a:r>
              <a:rPr lang="en-GB" sz="1600" dirty="0"/>
              <a:t>(</a:t>
            </a:r>
            <a:r>
              <a:rPr lang="en-GB" sz="1200" dirty="0"/>
              <a:t>The School Run, 2018)</a:t>
            </a:r>
            <a:r>
              <a:rPr lang="en-GB" dirty="0"/>
              <a:t>.</a:t>
            </a:r>
            <a:endParaRPr lang="en-GB" sz="3200" dirty="0"/>
          </a:p>
          <a:p>
            <a:r>
              <a:rPr lang="en-GB" sz="3200" dirty="0"/>
              <a:t>Welsh Week</a:t>
            </a:r>
          </a:p>
          <a:p>
            <a:pPr marL="0" indent="0">
              <a:buNone/>
            </a:pPr>
            <a:endParaRPr lang="en-GB" dirty="0"/>
          </a:p>
        </p:txBody>
      </p:sp>
    </p:spTree>
    <p:extLst>
      <p:ext uri="{BB962C8B-B14F-4D97-AF65-F5344CB8AC3E}">
        <p14:creationId xmlns:p14="http://schemas.microsoft.com/office/powerpoint/2010/main" val="2278123"/>
      </p:ext>
    </p:extLst>
  </p:cSld>
  <p:clrMapOvr>
    <a:masterClrMapping/>
  </p:clrMapOvr>
  <mc:AlternateContent xmlns:mc="http://schemas.openxmlformats.org/markup-compatibility/2006">
    <mc:Choice xmlns:p14="http://schemas.microsoft.com/office/powerpoint/2010/main" Requires="p14">
      <p:transition spd="slow" p14:dur="2000" advTm="135253"/>
    </mc:Choice>
    <mc:Fallback>
      <p:transition spd="slow" advTm="1352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AE87-8F24-45C7-AB9D-E8370A0FFFC6}"/>
              </a:ext>
            </a:extLst>
          </p:cNvPr>
          <p:cNvSpPr>
            <a:spLocks noGrp="1"/>
          </p:cNvSpPr>
          <p:nvPr>
            <p:ph type="title"/>
          </p:nvPr>
        </p:nvSpPr>
        <p:spPr/>
        <p:txBody>
          <a:bodyPr/>
          <a:lstStyle/>
          <a:p>
            <a:r>
              <a:rPr lang="en-GB" b="1" u="sng" dirty="0"/>
              <a:t>A More Equal Wales.</a:t>
            </a:r>
          </a:p>
        </p:txBody>
      </p:sp>
      <p:sp>
        <p:nvSpPr>
          <p:cNvPr id="3" name="Content Placeholder 2">
            <a:extLst>
              <a:ext uri="{FF2B5EF4-FFF2-40B4-BE49-F238E27FC236}">
                <a16:creationId xmlns:a16="http://schemas.microsoft.com/office/drawing/2014/main" id="{F27E5E8A-C505-40B9-88DC-AEBAD1A7F61A}"/>
              </a:ext>
            </a:extLst>
          </p:cNvPr>
          <p:cNvSpPr>
            <a:spLocks noGrp="1"/>
          </p:cNvSpPr>
          <p:nvPr>
            <p:ph idx="1"/>
          </p:nvPr>
        </p:nvSpPr>
        <p:spPr>
          <a:xfrm>
            <a:off x="1790968" y="1264555"/>
            <a:ext cx="10515600" cy="4863421"/>
          </a:xfrm>
        </p:spPr>
        <p:txBody>
          <a:bodyPr>
            <a:normAutofit/>
          </a:bodyPr>
          <a:lstStyle/>
          <a:p>
            <a:pPr marL="0" indent="0">
              <a:buNone/>
            </a:pPr>
            <a:endParaRPr lang="en-GB" sz="2800" b="1" u="sng" dirty="0"/>
          </a:p>
          <a:p>
            <a:r>
              <a:rPr lang="en-GB" sz="2800" b="1" dirty="0"/>
              <a:t>This goal is developed and</a:t>
            </a:r>
            <a:br>
              <a:rPr lang="en-GB" sz="2800" b="1" dirty="0"/>
            </a:br>
            <a:r>
              <a:rPr lang="en-GB" sz="2800" b="1" dirty="0"/>
              <a:t>supported within education </a:t>
            </a:r>
            <a:br>
              <a:rPr lang="en-GB" sz="2800" b="1" dirty="0"/>
            </a:br>
            <a:r>
              <a:rPr lang="en-GB" sz="2800" b="1" dirty="0"/>
              <a:t>through:</a:t>
            </a:r>
          </a:p>
          <a:p>
            <a:r>
              <a:rPr lang="en-GB" sz="2800" dirty="0"/>
              <a:t>Pupil voice</a:t>
            </a:r>
          </a:p>
          <a:p>
            <a:r>
              <a:rPr lang="en-GB" sz="2800" dirty="0"/>
              <a:t>Children’s rights </a:t>
            </a:r>
          </a:p>
          <a:p>
            <a:endParaRPr lang="en-GB" b="1" dirty="0"/>
          </a:p>
          <a:p>
            <a:endParaRPr lang="en-GB" dirty="0"/>
          </a:p>
          <a:p>
            <a:endParaRPr lang="en-GB" b="1" dirty="0"/>
          </a:p>
        </p:txBody>
      </p:sp>
      <p:pic>
        <p:nvPicPr>
          <p:cNvPr id="1026" name="Picture 2" descr="https://static.wixstatic.com/media/a4ab1c_584a788a3de241e6b9980f5e036420f5~mv2.png/v1/fill/w_885,h_873,al_c/a4ab1c_584a788a3de241e6b9980f5e036420f5~mv2.png">
            <a:extLst>
              <a:ext uri="{FF2B5EF4-FFF2-40B4-BE49-F238E27FC236}">
                <a16:creationId xmlns:a16="http://schemas.microsoft.com/office/drawing/2014/main" id="{8C2B2A73-B84D-47A9-9CEC-8AA12FF6A8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2300" y="1484133"/>
            <a:ext cx="4933290" cy="48668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49D86E-035E-4918-A7DF-2F7394438593}"/>
              </a:ext>
            </a:extLst>
          </p:cNvPr>
          <p:cNvSpPr txBox="1"/>
          <p:nvPr/>
        </p:nvSpPr>
        <p:spPr>
          <a:xfrm rot="10800000" flipV="1">
            <a:off x="6972300" y="6534833"/>
            <a:ext cx="3733800" cy="276999"/>
          </a:xfrm>
          <a:prstGeom prst="rect">
            <a:avLst/>
          </a:prstGeom>
          <a:noFill/>
        </p:spPr>
        <p:txBody>
          <a:bodyPr wrap="square" rtlCol="0">
            <a:spAutoFit/>
          </a:bodyPr>
          <a:lstStyle/>
          <a:p>
            <a:r>
              <a:rPr lang="en-GB" sz="1200" dirty="0"/>
              <a:t>(Barbados Children Directory, 2013)</a:t>
            </a: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6" name="Ink 5">
                <a:extLst>
                  <a:ext uri="{FF2B5EF4-FFF2-40B4-BE49-F238E27FC236}">
                    <a16:creationId xmlns:a16="http://schemas.microsoft.com/office/drawing/2014/main" id="{1BFA39D0-51C9-4133-B883-6D606B912C3B}"/>
                  </a:ext>
                </a:extLst>
              </p14:cNvPr>
              <p14:cNvContentPartPr/>
              <p14:nvPr>
                <p:custDataLst>
                  <p:tags r:id="rId1"/>
                </p:custDataLst>
                <p:extLst>
                  <p:ext uri="{42D2F446-02D8-4167-A562-619A0277C38B}">
                    <p15:isNarration xmlns:p15="http://schemas.microsoft.com/office/powerpoint/2012/main" val="1"/>
                  </p:ext>
                </p:extLst>
              </p14:nvPr>
            </p14:nvContentPartPr>
            <p14:xfrm>
              <a:off x="8350896" y="668467"/>
              <a:ext cx="29158" cy="29158"/>
            </p14:xfrm>
          </p:contentPart>
        </mc:Choice>
        <mc:Fallback>
          <p:pic>
            <p:nvPicPr>
              <p:cNvPr id="6" name="Ink 5">
                <a:extLst>
                  <a:ext uri="{FF2B5EF4-FFF2-40B4-BE49-F238E27FC236}">
                    <a16:creationId xmlns:a16="http://schemas.microsoft.com/office/drawing/2014/main" id="{1BFA39D0-51C9-4133-B883-6D606B912C3B}"/>
                  </a:ext>
                </a:extLst>
              </p:cNvPr>
              <p:cNvPicPr>
                <a:picLocks noGrp="1" noRot="1" noChangeAspect="1" noMove="1" noResize="1" noEditPoints="1" noAdjustHandles="1" noChangeArrowheads="1" noChangeShapeType="1"/>
              </p:cNvPicPr>
              <p:nvPr/>
            </p:nvPicPr>
            <p:blipFill>
              <a:blip r:embed="rId6"/>
              <a:stretch>
                <a:fillRect/>
              </a:stretch>
            </p:blipFill>
            <p:spPr>
              <a:xfrm>
                <a:off x="8341550" y="659121"/>
                <a:ext cx="47475" cy="47475"/>
              </a:xfrm>
              <a:prstGeom prst="rect">
                <a:avLst/>
              </a:prstGeom>
            </p:spPr>
          </p:pic>
        </mc:Fallback>
      </mc:AlternateContent>
    </p:spTree>
    <p:extLst>
      <p:ext uri="{BB962C8B-B14F-4D97-AF65-F5344CB8AC3E}">
        <p14:creationId xmlns:p14="http://schemas.microsoft.com/office/powerpoint/2010/main" val="4062125721"/>
      </p:ext>
    </p:extLst>
  </p:cSld>
  <p:clrMapOvr>
    <a:masterClrMapping/>
  </p:clrMapOvr>
  <mc:AlternateContent xmlns:mc="http://schemas.openxmlformats.org/markup-compatibility/2006">
    <mc:Choice xmlns:p14="http://schemas.microsoft.com/office/powerpoint/2010/main" Requires="p14">
      <p:transition spd="slow" p14:dur="2000" advTm="170889"/>
    </mc:Choice>
    <mc:Fallback>
      <p:transition spd="slow" advTm="170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cmd type="call" cmd="playFrom(0.0)">
                                      <p:cBhvr>
                                        <p:cTn id="7" dur="2" fill="hold"/>
                                        <p:tgtEl>
                                          <p:spTgt spid="6"/>
                                        </p:tgtEl>
                                      </p:cBhvr>
                                    </p:cmd>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1026"/>
                                        </p:tgtEl>
                                        <p:attrNameLst>
                                          <p:attrName>style.visibility</p:attrName>
                                        </p:attrNameLst>
                                      </p:cBhvr>
                                      <p:to>
                                        <p:strVal val="visible"/>
                                      </p:to>
                                    </p:set>
                                    <p:animEffect transition="in" filter="fade">
                                      <p:cBhvr>
                                        <p:cTn id="36" dur="1000"/>
                                        <p:tgtEl>
                                          <p:spTgt spid="1026"/>
                                        </p:tgtEl>
                                      </p:cBhvr>
                                    </p:animEffect>
                                    <p:anim calcmode="lin" valueType="num">
                                      <p:cBhvr>
                                        <p:cTn id="37" dur="1000" fill="hold"/>
                                        <p:tgtEl>
                                          <p:spTgt spid="1026"/>
                                        </p:tgtEl>
                                        <p:attrNameLst>
                                          <p:attrName>ppt_x</p:attrName>
                                        </p:attrNameLst>
                                      </p:cBhvr>
                                      <p:tavLst>
                                        <p:tav tm="0">
                                          <p:val>
                                            <p:strVal val="#ppt_x"/>
                                          </p:val>
                                        </p:tav>
                                        <p:tav tm="100000">
                                          <p:val>
                                            <p:strVal val="#ppt_x"/>
                                          </p:val>
                                        </p:tav>
                                      </p:tavLst>
                                    </p:anim>
                                    <p:anim calcmode="lin" valueType="num">
                                      <p:cBhvr>
                                        <p:cTn id="38" dur="1000" fill="hold"/>
                                        <p:tgtEl>
                                          <p:spTgt spid="1026"/>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1000"/>
                                        <p:tgtEl>
                                          <p:spTgt spid="4"/>
                                        </p:tgtEl>
                                      </p:cBhvr>
                                    </p:animEffect>
                                    <p:anim calcmode="lin" valueType="num">
                                      <p:cBhvr>
                                        <p:cTn id="42" dur="1000" fill="hold"/>
                                        <p:tgtEl>
                                          <p:spTgt spid="4"/>
                                        </p:tgtEl>
                                        <p:attrNameLst>
                                          <p:attrName>ppt_x</p:attrName>
                                        </p:attrNameLst>
                                      </p:cBhvr>
                                      <p:tavLst>
                                        <p:tav tm="0">
                                          <p:val>
                                            <p:strVal val="#ppt_x"/>
                                          </p:val>
                                        </p:tav>
                                        <p:tav tm="100000">
                                          <p:val>
                                            <p:strVal val="#ppt_x"/>
                                          </p:val>
                                        </p:tav>
                                      </p:tavLst>
                                    </p:anim>
                                    <p:anim calcmode="lin" valueType="num">
                                      <p:cBhvr>
                                        <p:cTn id="4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C97D-CAC6-431A-A395-5783F9130B38}"/>
              </a:ext>
            </a:extLst>
          </p:cNvPr>
          <p:cNvSpPr>
            <a:spLocks noGrp="1"/>
          </p:cNvSpPr>
          <p:nvPr>
            <p:ph type="title"/>
          </p:nvPr>
        </p:nvSpPr>
        <p:spPr/>
        <p:txBody>
          <a:bodyPr/>
          <a:lstStyle/>
          <a:p>
            <a:r>
              <a:rPr lang="en-GB" b="1" u="sng" dirty="0"/>
              <a:t>A Healthier Wales</a:t>
            </a:r>
          </a:p>
        </p:txBody>
      </p:sp>
      <p:sp>
        <p:nvSpPr>
          <p:cNvPr id="3" name="Content Placeholder 2">
            <a:extLst>
              <a:ext uri="{FF2B5EF4-FFF2-40B4-BE49-F238E27FC236}">
                <a16:creationId xmlns:a16="http://schemas.microsoft.com/office/drawing/2014/main" id="{B0D44DD6-1873-4F59-BDDD-09C3FB3A8625}"/>
              </a:ext>
            </a:extLst>
          </p:cNvPr>
          <p:cNvSpPr>
            <a:spLocks noGrp="1"/>
          </p:cNvSpPr>
          <p:nvPr>
            <p:ph idx="1"/>
          </p:nvPr>
        </p:nvSpPr>
        <p:spPr>
          <a:xfrm>
            <a:off x="2061028" y="1905000"/>
            <a:ext cx="10686143" cy="4783592"/>
          </a:xfrm>
        </p:spPr>
        <p:txBody>
          <a:bodyPr>
            <a:normAutofit/>
          </a:bodyPr>
          <a:lstStyle/>
          <a:p>
            <a:r>
              <a:rPr lang="en-GB" sz="3200" b="1" dirty="0"/>
              <a:t>This goal is developed and supported within education through:</a:t>
            </a:r>
          </a:p>
          <a:p>
            <a:r>
              <a:rPr lang="en-GB" sz="3200" dirty="0"/>
              <a:t>Pupil voice</a:t>
            </a:r>
          </a:p>
          <a:p>
            <a:r>
              <a:rPr lang="en-GB" sz="3200" dirty="0"/>
              <a:t>Daily mile</a:t>
            </a:r>
          </a:p>
          <a:p>
            <a:r>
              <a:rPr lang="en-GB" sz="3200" dirty="0"/>
              <a:t>Year 6 enterprise programme</a:t>
            </a:r>
          </a:p>
          <a:p>
            <a:r>
              <a:rPr lang="en-GB" sz="3200" dirty="0" err="1"/>
              <a:t>Talkabout</a:t>
            </a:r>
            <a:r>
              <a:rPr lang="en-GB" sz="3200" dirty="0"/>
              <a:t> intervention</a:t>
            </a:r>
          </a:p>
          <a:p>
            <a:endParaRPr lang="en-GB" dirty="0"/>
          </a:p>
          <a:p>
            <a:endParaRPr lang="en-GB" dirty="0"/>
          </a:p>
        </p:txBody>
      </p:sp>
    </p:spTree>
    <p:extLst>
      <p:ext uri="{BB962C8B-B14F-4D97-AF65-F5344CB8AC3E}">
        <p14:creationId xmlns:p14="http://schemas.microsoft.com/office/powerpoint/2010/main" val="1134547911"/>
      </p:ext>
    </p:extLst>
  </p:cSld>
  <p:clrMapOvr>
    <a:masterClrMapping/>
  </p:clrMapOvr>
  <mc:AlternateContent xmlns:mc="http://schemas.openxmlformats.org/markup-compatibility/2006">
    <mc:Choice xmlns:p14="http://schemas.microsoft.com/office/powerpoint/2010/main" Requires="p14">
      <p:transition spd="slow" p14:dur="2000" advTm="169529"/>
    </mc:Choice>
    <mc:Fallback>
      <p:transition spd="slow" advTm="1695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D64A-3AE1-44D7-9DB3-9DA1F87EC1E1}"/>
              </a:ext>
            </a:extLst>
          </p:cNvPr>
          <p:cNvSpPr>
            <a:spLocks noGrp="1"/>
          </p:cNvSpPr>
          <p:nvPr>
            <p:ph type="title"/>
          </p:nvPr>
        </p:nvSpPr>
        <p:spPr/>
        <p:txBody>
          <a:bodyPr/>
          <a:lstStyle/>
          <a:p>
            <a:r>
              <a:rPr lang="en-GB" b="1" u="sng" dirty="0"/>
              <a:t>Issues that schools may face</a:t>
            </a:r>
          </a:p>
        </p:txBody>
      </p:sp>
      <p:sp>
        <p:nvSpPr>
          <p:cNvPr id="3" name="Content Placeholder 2">
            <a:extLst>
              <a:ext uri="{FF2B5EF4-FFF2-40B4-BE49-F238E27FC236}">
                <a16:creationId xmlns:a16="http://schemas.microsoft.com/office/drawing/2014/main" id="{F384F57E-DC1F-45B6-AE88-2BBFB24F9A3A}"/>
              </a:ext>
            </a:extLst>
          </p:cNvPr>
          <p:cNvSpPr>
            <a:spLocks noGrp="1"/>
          </p:cNvSpPr>
          <p:nvPr>
            <p:ph idx="1"/>
          </p:nvPr>
        </p:nvSpPr>
        <p:spPr/>
        <p:txBody>
          <a:bodyPr>
            <a:normAutofit/>
          </a:bodyPr>
          <a:lstStyle/>
          <a:p>
            <a:r>
              <a:rPr lang="en-GB" dirty="0"/>
              <a:t>Support from parents and other outside agencies </a:t>
            </a:r>
          </a:p>
          <a:p>
            <a:r>
              <a:rPr lang="en-GB" dirty="0"/>
              <a:t>Being able to offer the children the right opportunities</a:t>
            </a:r>
          </a:p>
          <a:p>
            <a:r>
              <a:rPr lang="en-GB" dirty="0"/>
              <a:t>Only being able to offer the enrichment sessions to the juniors</a:t>
            </a:r>
          </a:p>
          <a:p>
            <a:r>
              <a:rPr lang="en-GB" dirty="0"/>
              <a:t>Time</a:t>
            </a:r>
          </a:p>
          <a:p>
            <a:r>
              <a:rPr lang="en-GB" dirty="0"/>
              <a:t>Making sure everyone understands their</a:t>
            </a:r>
            <a:br>
              <a:rPr lang="en-GB" dirty="0"/>
            </a:br>
            <a:r>
              <a:rPr lang="en-GB" dirty="0"/>
              <a:t>rights</a:t>
            </a:r>
            <a:endParaRPr lang="en-GB" b="1" dirty="0"/>
          </a:p>
          <a:p>
            <a:r>
              <a:rPr lang="en-GB" dirty="0"/>
              <a:t>Making sure all members of staff are on board</a:t>
            </a:r>
          </a:p>
          <a:p>
            <a:r>
              <a:rPr lang="en-GB" dirty="0"/>
              <a:t>Finding space</a:t>
            </a:r>
            <a:endParaRPr lang="en-GB" b="1" dirty="0"/>
          </a:p>
          <a:p>
            <a:endParaRPr lang="en-GB" dirty="0"/>
          </a:p>
          <a:p>
            <a:endParaRPr lang="en-GB" dirty="0"/>
          </a:p>
        </p:txBody>
      </p:sp>
    </p:spTree>
    <p:extLst>
      <p:ext uri="{BB962C8B-B14F-4D97-AF65-F5344CB8AC3E}">
        <p14:creationId xmlns:p14="http://schemas.microsoft.com/office/powerpoint/2010/main" val="3183128916"/>
      </p:ext>
    </p:extLst>
  </p:cSld>
  <p:clrMapOvr>
    <a:masterClrMapping/>
  </p:clrMapOvr>
  <mc:AlternateContent xmlns:mc="http://schemas.openxmlformats.org/markup-compatibility/2006">
    <mc:Choice xmlns:p14="http://schemas.microsoft.com/office/powerpoint/2010/main" Requires="p14">
      <p:transition spd="slow" p14:dur="2000" advTm="231210"/>
    </mc:Choice>
    <mc:Fallback>
      <p:transition spd="slow" advTm="2312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81052-2E61-484B-AF3D-BD9734E75ED7}"/>
              </a:ext>
            </a:extLst>
          </p:cNvPr>
          <p:cNvSpPr>
            <a:spLocks noGrp="1"/>
          </p:cNvSpPr>
          <p:nvPr>
            <p:ph type="title"/>
          </p:nvPr>
        </p:nvSpPr>
        <p:spPr/>
        <p:txBody>
          <a:bodyPr/>
          <a:lstStyle/>
          <a:p>
            <a:r>
              <a:rPr lang="en-GB" b="1" u="sng" dirty="0"/>
              <a:t>Conclusion</a:t>
            </a:r>
          </a:p>
        </p:txBody>
      </p:sp>
      <p:sp>
        <p:nvSpPr>
          <p:cNvPr id="3" name="Content Placeholder 2">
            <a:extLst>
              <a:ext uri="{FF2B5EF4-FFF2-40B4-BE49-F238E27FC236}">
                <a16:creationId xmlns:a16="http://schemas.microsoft.com/office/drawing/2014/main" id="{B08D8432-1D2B-4F1D-A366-F1365E8B2473}"/>
              </a:ext>
            </a:extLst>
          </p:cNvPr>
          <p:cNvSpPr>
            <a:spLocks noGrp="1"/>
          </p:cNvSpPr>
          <p:nvPr>
            <p:ph idx="1"/>
          </p:nvPr>
        </p:nvSpPr>
        <p:spPr>
          <a:xfrm>
            <a:off x="2343150" y="1414463"/>
            <a:ext cx="9732962" cy="4296734"/>
          </a:xfrm>
        </p:spPr>
        <p:txBody>
          <a:bodyPr>
            <a:normAutofit fontScale="92500" lnSpcReduction="10000"/>
          </a:bodyPr>
          <a:lstStyle/>
          <a:p>
            <a:pPr marL="0" indent="0">
              <a:buNone/>
            </a:pPr>
            <a:r>
              <a:rPr lang="en-GB" dirty="0"/>
              <a:t> Within this act it is seen that for Wales to be sustainable, all four aspects of our well-being need to be improved. The four aspects relating to this act is well-being, economic, social and environmental. A question that is still asked within this act is that does the act fully address sustainability? Although the act makes sure we are all working towards the same thing, which is creating a Wales that we all want to live in now and in the future. The Well-being of future generations (Wales) act 2015 goals are not always going to be promoted in every inclusive practice because it is also thought that everyone might not be on board with this act, which can make it hard to develop and promote. Some public bodies can struggle to get on board with the act because of the time scale and the amount of work it involves. Every public body must publish a well-being statement that needs to highlight the well-being goals and how they are going to be met (Corbyn, 2018). However, schools can have a huge impact on developing and promoting a sustainable and equal community, because schools are able to give pupils the opportunity to have fun, take chances, explore and experience new things, as well as providing the opportunities to develop language skills and create the environment to feel safe, drink clean water and have healthy food provided for them. This builds on 3 of the 7 goals, and this is important for everyone to recognise to help and support the development of a sustainable and equal community.</a:t>
            </a:r>
          </a:p>
          <a:p>
            <a:endParaRPr lang="en-GB" dirty="0"/>
          </a:p>
        </p:txBody>
      </p:sp>
    </p:spTree>
    <p:extLst>
      <p:ext uri="{BB962C8B-B14F-4D97-AF65-F5344CB8AC3E}">
        <p14:creationId xmlns:p14="http://schemas.microsoft.com/office/powerpoint/2010/main" val="1080958561"/>
      </p:ext>
    </p:extLst>
  </p:cSld>
  <p:clrMapOvr>
    <a:masterClrMapping/>
  </p:clrMapOvr>
  <mc:AlternateContent xmlns:mc="http://schemas.openxmlformats.org/markup-compatibility/2006">
    <mc:Choice xmlns:p14="http://schemas.microsoft.com/office/powerpoint/2010/main" Requires="p14">
      <p:transition spd="slow" p14:dur="2000" advTm="176620"/>
    </mc:Choice>
    <mc:Fallback>
      <p:transition spd="slow" advTm="1766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265C-0230-4AB2-A8B7-97C0C074A44F}"/>
              </a:ext>
            </a:extLst>
          </p:cNvPr>
          <p:cNvSpPr>
            <a:spLocks noGrp="1"/>
          </p:cNvSpPr>
          <p:nvPr>
            <p:ph type="title"/>
          </p:nvPr>
        </p:nvSpPr>
        <p:spPr/>
        <p:txBody>
          <a:bodyPr/>
          <a:lstStyle/>
          <a:p>
            <a:r>
              <a:rPr lang="en-GB" b="1" u="sng" dirty="0"/>
              <a:t>Bibliography</a:t>
            </a:r>
          </a:p>
        </p:txBody>
      </p:sp>
      <p:sp>
        <p:nvSpPr>
          <p:cNvPr id="3" name="Content Placeholder 2">
            <a:extLst>
              <a:ext uri="{FF2B5EF4-FFF2-40B4-BE49-F238E27FC236}">
                <a16:creationId xmlns:a16="http://schemas.microsoft.com/office/drawing/2014/main" id="{45A7BFC9-A61B-46C7-94ED-492CC57995CF}"/>
              </a:ext>
            </a:extLst>
          </p:cNvPr>
          <p:cNvSpPr>
            <a:spLocks noGrp="1"/>
          </p:cNvSpPr>
          <p:nvPr>
            <p:ph idx="1"/>
          </p:nvPr>
        </p:nvSpPr>
        <p:spPr>
          <a:xfrm>
            <a:off x="1428749" y="1271588"/>
            <a:ext cx="10601325" cy="5457825"/>
          </a:xfrm>
        </p:spPr>
        <p:txBody>
          <a:bodyPr>
            <a:normAutofit fontScale="25000" lnSpcReduction="20000"/>
          </a:bodyPr>
          <a:lstStyle/>
          <a:p>
            <a:r>
              <a:rPr lang="en-GB" sz="3200" dirty="0"/>
              <a:t>Barbados Children Directory, (2013). </a:t>
            </a:r>
            <a:r>
              <a:rPr lang="en-GB" sz="3200" i="1" dirty="0"/>
              <a:t>United Nations Convention of The Rights of The Child. </a:t>
            </a:r>
            <a:r>
              <a:rPr lang="en-GB" sz="3200" dirty="0"/>
              <a:t>Available at: </a:t>
            </a:r>
            <a:r>
              <a:rPr lang="en-GB" sz="3200" u="sng" dirty="0">
                <a:hlinkClick r:id="rId2"/>
              </a:rPr>
              <a:t>http://www.barbadoschildrendirectory.com/crc-child-friendly-version</a:t>
            </a:r>
            <a:r>
              <a:rPr lang="en-GB" sz="3200" dirty="0"/>
              <a:t> (Accessed: 29/5/18)</a:t>
            </a:r>
          </a:p>
          <a:p>
            <a:r>
              <a:rPr lang="en-GB" sz="3200" dirty="0"/>
              <a:t>Brown, Z. (2016). </a:t>
            </a:r>
            <a:r>
              <a:rPr lang="en-GB" sz="3200" i="1" dirty="0"/>
              <a:t>Inclusive Education: Perspectives on pedagogy, policy and practice. </a:t>
            </a:r>
            <a:r>
              <a:rPr lang="en-GB" sz="3200" dirty="0"/>
              <a:t>Oxon: Routledge.</a:t>
            </a:r>
          </a:p>
          <a:p>
            <a:r>
              <a:rPr lang="en-GB" sz="3200" dirty="0"/>
              <a:t>Cohen, J. (2006) Social, Emotional, Ethical, and Academic Education: Creating a Climate for Learning, Participation in Democracy, and Well-Being. Harvard Educational Review: July 2006, Vol. 76, No. 2, pp. 201-237.</a:t>
            </a:r>
          </a:p>
          <a:p>
            <a:r>
              <a:rPr lang="en-GB" sz="3200" dirty="0"/>
              <a:t>Corbyn, C. (2018). </a:t>
            </a:r>
            <a:r>
              <a:rPr lang="en-GB" sz="3200" i="1" dirty="0"/>
              <a:t>Research Briefing: The Well-bring of Future Generations Act. </a:t>
            </a:r>
            <a:r>
              <a:rPr lang="en-GB" sz="3200" dirty="0"/>
              <a:t>Cardiff: Research Service</a:t>
            </a:r>
          </a:p>
          <a:p>
            <a:r>
              <a:rPr lang="en-GB" sz="3200" dirty="0"/>
              <a:t>Department for Education, (2018). </a:t>
            </a:r>
            <a:r>
              <a:rPr lang="en-GB" sz="3200" i="1" dirty="0"/>
              <a:t>Policy Paper: Reducing Teacher Workload. </a:t>
            </a:r>
            <a:r>
              <a:rPr lang="en-GB" sz="3200" dirty="0"/>
              <a:t>Available at: </a:t>
            </a:r>
            <a:r>
              <a:rPr lang="en-GB" sz="3200" u="sng" dirty="0">
                <a:hlinkClick r:id="rId3"/>
              </a:rPr>
              <a:t>https://www.gov.uk/government/publications/reducing-teachers-workload/reducing-teachers-workload</a:t>
            </a:r>
            <a:r>
              <a:rPr lang="en-GB" sz="3200" dirty="0"/>
              <a:t> (Accessed: 30/5/18)</a:t>
            </a:r>
          </a:p>
          <a:p>
            <a:r>
              <a:rPr lang="en-GB" sz="3200" dirty="0"/>
              <a:t>Equality and Diversity for academics, (2013). </a:t>
            </a:r>
            <a:r>
              <a:rPr lang="en-GB" sz="3200" i="1" dirty="0"/>
              <a:t>Why does inclusive practice matter? </a:t>
            </a:r>
            <a:r>
              <a:rPr lang="en-GB" sz="3200" dirty="0"/>
              <a:t>Available at: </a:t>
            </a:r>
            <a:r>
              <a:rPr lang="en-GB" sz="3200" u="sng" dirty="0">
                <a:hlinkClick r:id="rId4"/>
              </a:rPr>
              <a:t>https://www.strath.ac.uk/media/ps/sees/equality/e-and-d-for-academics-factsheet-inclusive-practice.pdf</a:t>
            </a:r>
            <a:r>
              <a:rPr lang="en-GB" sz="3200" dirty="0"/>
              <a:t> (Accessed: 29/5/18).</a:t>
            </a:r>
          </a:p>
          <a:p>
            <a:r>
              <a:rPr lang="en-GB" sz="3200" dirty="0"/>
              <a:t>Equality and Human Rights Commission, (2016). </a:t>
            </a:r>
            <a:r>
              <a:rPr lang="en-GB" sz="3200" i="1" dirty="0"/>
              <a:t>Understanding Equality. </a:t>
            </a:r>
            <a:r>
              <a:rPr lang="en-GB" sz="3200" dirty="0"/>
              <a:t>Available at: </a:t>
            </a:r>
            <a:r>
              <a:rPr lang="en-GB" sz="3200" u="sng" dirty="0">
                <a:hlinkClick r:id="rId5"/>
              </a:rPr>
              <a:t>https://www.equalityhumanrights.com/en/secondary-education-resources/useful-information/understanding-equality</a:t>
            </a:r>
            <a:r>
              <a:rPr lang="en-GB" sz="3200" dirty="0"/>
              <a:t> (Accessed: 29/5/18)</a:t>
            </a:r>
          </a:p>
          <a:p>
            <a:r>
              <a:rPr lang="en-GB" sz="3200" dirty="0"/>
              <a:t>Howe, S. (2017). </a:t>
            </a:r>
            <a:r>
              <a:rPr lang="en-GB" sz="3200" i="1" dirty="0"/>
              <a:t>Future Generations Commissioner for Wales. </a:t>
            </a:r>
            <a:r>
              <a:rPr lang="en-GB" sz="3200" dirty="0"/>
              <a:t>Available at: </a:t>
            </a:r>
            <a:r>
              <a:rPr lang="en-GB" sz="3200" u="sng" dirty="0">
                <a:hlinkClick r:id="rId6"/>
              </a:rPr>
              <a:t>https://futuregenerations.wales/wp-content/uploads/2017/08/Swansea-2017.pdf</a:t>
            </a:r>
            <a:r>
              <a:rPr lang="en-GB" sz="3200" dirty="0"/>
              <a:t> (Accessed: 30/5/18)</a:t>
            </a:r>
          </a:p>
          <a:p>
            <a:r>
              <a:rPr lang="en-GB" sz="3200" dirty="0" err="1"/>
              <a:t>Hryniewicz</a:t>
            </a:r>
            <a:r>
              <a:rPr lang="en-GB" sz="3200" dirty="0"/>
              <a:t>, L. (2013). </a:t>
            </a:r>
            <a:r>
              <a:rPr lang="en-GB" sz="3200" i="1" dirty="0"/>
              <a:t>Teaching Assistants: The Complete Handbook. </a:t>
            </a:r>
            <a:r>
              <a:rPr lang="en-GB" sz="3200" dirty="0"/>
              <a:t>3</a:t>
            </a:r>
            <a:r>
              <a:rPr lang="en-GB" sz="3200" baseline="30000" dirty="0"/>
              <a:t>rd</a:t>
            </a:r>
            <a:r>
              <a:rPr lang="en-GB" sz="3200" dirty="0"/>
              <a:t> Ed. Norwich: Adamson Publishing</a:t>
            </a:r>
          </a:p>
          <a:p>
            <a:r>
              <a:rPr lang="en-GB" sz="3200" dirty="0"/>
              <a:t>Institute for Sustainable Communities, (2018). </a:t>
            </a:r>
            <a:r>
              <a:rPr lang="en-GB" sz="3200" i="1" dirty="0"/>
              <a:t>Definition of Sustainable Community.</a:t>
            </a:r>
            <a:r>
              <a:rPr lang="en-GB" sz="3200" dirty="0"/>
              <a:t> Available at: </a:t>
            </a:r>
            <a:r>
              <a:rPr lang="en-GB" sz="3200" u="sng" dirty="0">
                <a:hlinkClick r:id="rId7"/>
              </a:rPr>
              <a:t>https://www.iscvt.org/about/definition-sustainable-community/</a:t>
            </a:r>
            <a:r>
              <a:rPr lang="en-GB" sz="3200" dirty="0"/>
              <a:t> (Accessed: 29/5/18).</a:t>
            </a:r>
          </a:p>
          <a:p>
            <a:r>
              <a:rPr lang="en-GB" sz="3200" dirty="0"/>
              <a:t>Kelly, A. (2018). </a:t>
            </a:r>
            <a:r>
              <a:rPr lang="en-GB" sz="3200" i="1" dirty="0" err="1"/>
              <a:t>Talkabout</a:t>
            </a:r>
            <a:r>
              <a:rPr lang="en-GB" sz="3200" i="1" dirty="0"/>
              <a:t> for Children: Developing Self Awareness and Self Esteem. </a:t>
            </a:r>
            <a:r>
              <a:rPr lang="en-GB" sz="3200" dirty="0"/>
              <a:t>2</a:t>
            </a:r>
            <a:r>
              <a:rPr lang="en-GB" sz="3200" baseline="30000" dirty="0"/>
              <a:t>nd</a:t>
            </a:r>
            <a:r>
              <a:rPr lang="en-GB" sz="3200" dirty="0"/>
              <a:t> Ed. Oxon: Routledge</a:t>
            </a:r>
          </a:p>
          <a:p>
            <a:r>
              <a:rPr lang="en-GB" sz="3200" dirty="0"/>
              <a:t>Smith, K. (2016). Living, not just learning, the Welsh Language. Available at: </a:t>
            </a:r>
            <a:r>
              <a:rPr lang="en-GB" sz="3200" u="sng" dirty="0">
                <a:hlinkClick r:id="rId8"/>
              </a:rPr>
              <a:t>https://www.bera.ac.uk/blog/living-not-just-learning-the-welsh-language</a:t>
            </a:r>
            <a:r>
              <a:rPr lang="en-GB" sz="3200" dirty="0"/>
              <a:t> (Accessed: 30/5/18)</a:t>
            </a:r>
          </a:p>
          <a:p>
            <a:r>
              <a:rPr lang="en-GB" sz="3200" dirty="0"/>
              <a:t>Society of Children and Youth of BC, (2010). </a:t>
            </a:r>
            <a:r>
              <a:rPr lang="en-GB" sz="3200" i="1" dirty="0"/>
              <a:t>Why child rights are Important. </a:t>
            </a:r>
            <a:r>
              <a:rPr lang="en-GB" sz="3200" dirty="0"/>
              <a:t>Available at: </a:t>
            </a:r>
            <a:r>
              <a:rPr lang="en-GB" sz="3200" u="sng" dirty="0">
                <a:hlinkClick r:id="rId9"/>
              </a:rPr>
              <a:t>www.everychild.ca/why_child_rights_are_important</a:t>
            </a:r>
            <a:r>
              <a:rPr lang="en-GB" sz="3200" dirty="0"/>
              <a:t> (Accessed: 29/5/18).</a:t>
            </a:r>
          </a:p>
          <a:p>
            <a:r>
              <a:rPr lang="en-GB" sz="3200" dirty="0"/>
              <a:t>The School Run, (2018). </a:t>
            </a:r>
            <a:r>
              <a:rPr lang="en-GB" sz="3200" i="1" dirty="0"/>
              <a:t>What is Enrichment? </a:t>
            </a:r>
            <a:r>
              <a:rPr lang="en-GB" sz="3200" dirty="0"/>
              <a:t>Available at: </a:t>
            </a:r>
            <a:r>
              <a:rPr lang="en-GB" sz="3200" u="sng" dirty="0">
                <a:hlinkClick r:id="rId10"/>
              </a:rPr>
              <a:t>https://www.theschoolrun.com/what-enrichment</a:t>
            </a:r>
            <a:r>
              <a:rPr lang="en-GB" sz="3200" dirty="0"/>
              <a:t> (Accessed: 29/5/18)</a:t>
            </a:r>
          </a:p>
          <a:p>
            <a:r>
              <a:rPr lang="en-GB" sz="3200" dirty="0" err="1"/>
              <a:t>Tullo</a:t>
            </a:r>
            <a:r>
              <a:rPr lang="en-GB" sz="3200" dirty="0"/>
              <a:t>, C. (2015). </a:t>
            </a:r>
            <a:r>
              <a:rPr lang="en-GB" sz="3200" i="1" dirty="0"/>
              <a:t>Well-being of Future Generations (Wales) Act 2015. </a:t>
            </a:r>
            <a:r>
              <a:rPr lang="en-GB" sz="3200" dirty="0" err="1"/>
              <a:t>Uk</a:t>
            </a:r>
            <a:r>
              <a:rPr lang="en-GB" sz="3200" dirty="0"/>
              <a:t>: The Stationery Office Limited.</a:t>
            </a:r>
          </a:p>
          <a:p>
            <a:r>
              <a:rPr lang="en-GB" sz="3200" dirty="0"/>
              <a:t>WCVA, (2018). </a:t>
            </a:r>
            <a:r>
              <a:rPr lang="en-GB" sz="3200" i="1" dirty="0"/>
              <a:t>The Well-being of Future Generations (Wales) Act- All you need to know. </a:t>
            </a:r>
            <a:r>
              <a:rPr lang="en-GB" sz="3200" dirty="0"/>
              <a:t>Available at: </a:t>
            </a:r>
            <a:r>
              <a:rPr lang="en-GB" sz="3200" u="sng" dirty="0">
                <a:hlinkClick r:id="rId11"/>
              </a:rPr>
              <a:t>https://www.wcva.org.uk/what-we-do/the-future-generations-(wales)-act-all-you-need-to-know</a:t>
            </a:r>
            <a:r>
              <a:rPr lang="en-GB" sz="3200" dirty="0"/>
              <a:t> (Accessed: 29/5/18)</a:t>
            </a:r>
          </a:p>
          <a:p>
            <a:r>
              <a:rPr lang="en-GB" sz="3200" dirty="0"/>
              <a:t>Webster-Stratton, C. (1999). </a:t>
            </a:r>
            <a:r>
              <a:rPr lang="en-GB" sz="3200" i="1" dirty="0"/>
              <a:t>How to Promote Children’s Social and Emotional Competence. </a:t>
            </a:r>
            <a:r>
              <a:rPr lang="en-GB" sz="3200" dirty="0"/>
              <a:t>London: PCP</a:t>
            </a:r>
          </a:p>
          <a:p>
            <a:r>
              <a:rPr lang="en-GB" sz="3200" dirty="0"/>
              <a:t>Welsh Government, (2015). </a:t>
            </a:r>
            <a:r>
              <a:rPr lang="en-GB" sz="3200" i="1" dirty="0"/>
              <a:t>Well-being of Future Generations (Wales) Act 2015: The Essentials. </a:t>
            </a:r>
            <a:r>
              <a:rPr lang="en-GB" sz="3200" dirty="0"/>
              <a:t>Available at: </a:t>
            </a:r>
            <a:r>
              <a:rPr lang="en-GB" sz="3200" u="sng" dirty="0">
                <a:hlinkClick r:id="rId12"/>
              </a:rPr>
              <a:t>https://moodle.uwtsd.ac.uk/pluginfile.php/72303/mod_resource/content/1/150623-guide-to-the-fg-act-en.pdf</a:t>
            </a:r>
            <a:r>
              <a:rPr lang="en-GB" sz="3200" dirty="0"/>
              <a:t> (Accessed: 29/5/18)</a:t>
            </a:r>
          </a:p>
          <a:p>
            <a:r>
              <a:rPr lang="en-GB" sz="3200" dirty="0"/>
              <a:t>Welsh Government, (2016). </a:t>
            </a:r>
            <a:r>
              <a:rPr lang="en-GB" sz="3200" i="1" dirty="0"/>
              <a:t>A Guide to the Wellbeing of Future Generations Act: This is an Easy Read document from the Welsh Government. </a:t>
            </a:r>
            <a:r>
              <a:rPr lang="en-GB" sz="3200" dirty="0"/>
              <a:t>Available at: </a:t>
            </a:r>
            <a:r>
              <a:rPr lang="en-GB" sz="3200" u="sng" dirty="0">
                <a:hlinkClick r:id="rId13"/>
              </a:rPr>
              <a:t>https://gov.wales/docs/dsjlg/publications/160401-wfg-easy-read-en.pdf</a:t>
            </a:r>
            <a:r>
              <a:rPr lang="en-GB" sz="3200" dirty="0"/>
              <a:t> (Accessed: 29/5/18)</a:t>
            </a:r>
          </a:p>
          <a:p>
            <a:r>
              <a:rPr lang="en-GB" sz="3200" dirty="0"/>
              <a:t>Welsh Government, (2016). </a:t>
            </a:r>
            <a:r>
              <a:rPr lang="en-GB" sz="3200" i="1" dirty="0"/>
              <a:t>Well-being of Future Generations (Wales) Act 2015. </a:t>
            </a:r>
            <a:r>
              <a:rPr lang="en-GB" sz="3200" dirty="0"/>
              <a:t>Available at: </a:t>
            </a:r>
            <a:r>
              <a:rPr lang="en-GB" sz="3200" u="sng" dirty="0">
                <a:hlinkClick r:id="rId14"/>
              </a:rPr>
              <a:t>https://gov.wales/topics/people-and-communities/people/future-generations-act/?lang=en</a:t>
            </a:r>
            <a:r>
              <a:rPr lang="en-GB" sz="3200" dirty="0"/>
              <a:t> (Accessed: 29/5/18)</a:t>
            </a:r>
          </a:p>
          <a:p>
            <a:r>
              <a:rPr lang="en-GB" sz="3200" dirty="0"/>
              <a:t>Whalley, M. (2000). </a:t>
            </a:r>
            <a:r>
              <a:rPr lang="en-GB" sz="3200" i="1" dirty="0"/>
              <a:t>Involving Parents in their Children’s Learning. </a:t>
            </a:r>
            <a:r>
              <a:rPr lang="en-GB" sz="3200" dirty="0"/>
              <a:t>London: PCP</a:t>
            </a:r>
          </a:p>
          <a:p>
            <a:r>
              <a:rPr lang="en-GB" dirty="0"/>
              <a:t> </a:t>
            </a:r>
          </a:p>
          <a:p>
            <a:endParaRPr lang="en-GB" dirty="0"/>
          </a:p>
        </p:txBody>
      </p:sp>
    </p:spTree>
    <p:extLst>
      <p:ext uri="{BB962C8B-B14F-4D97-AF65-F5344CB8AC3E}">
        <p14:creationId xmlns:p14="http://schemas.microsoft.com/office/powerpoint/2010/main" val="309903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2" end="12"/>
                                            </p:txEl>
                                          </p:spTgt>
                                        </p:tgtEl>
                                        <p:attrNameLst>
                                          <p:attrName>style.visibility</p:attrName>
                                        </p:attrNameLst>
                                      </p:cBhvr>
                                      <p:to>
                                        <p:strVal val="visible"/>
                                      </p:to>
                                    </p:set>
                                    <p:animEffect transition="in" filter="fade">
                                      <p:cBhvr>
                                        <p:cTn id="98" dur="1000"/>
                                        <p:tgtEl>
                                          <p:spTgt spid="3">
                                            <p:txEl>
                                              <p:pRg st="12" end="12"/>
                                            </p:txEl>
                                          </p:spTgt>
                                        </p:tgtEl>
                                      </p:cBhvr>
                                    </p:animEffect>
                                    <p:anim calcmode="lin" valueType="num">
                                      <p:cBhvr>
                                        <p:cTn id="9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3" end="13"/>
                                            </p:txEl>
                                          </p:spTgt>
                                        </p:tgtEl>
                                        <p:attrNameLst>
                                          <p:attrName>style.visibility</p:attrName>
                                        </p:attrNameLst>
                                      </p:cBhvr>
                                      <p:to>
                                        <p:strVal val="visible"/>
                                      </p:to>
                                    </p:set>
                                    <p:animEffect transition="in" filter="fade">
                                      <p:cBhvr>
                                        <p:cTn id="105" dur="1000"/>
                                        <p:tgtEl>
                                          <p:spTgt spid="3">
                                            <p:txEl>
                                              <p:pRg st="13" end="13"/>
                                            </p:txEl>
                                          </p:spTgt>
                                        </p:tgtEl>
                                      </p:cBhvr>
                                    </p:animEffect>
                                    <p:anim calcmode="lin" valueType="num">
                                      <p:cBhvr>
                                        <p:cTn id="10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4" end="14"/>
                                            </p:txEl>
                                          </p:spTgt>
                                        </p:tgtEl>
                                        <p:attrNameLst>
                                          <p:attrName>style.visibility</p:attrName>
                                        </p:attrNameLst>
                                      </p:cBhvr>
                                      <p:to>
                                        <p:strVal val="visible"/>
                                      </p:to>
                                    </p:set>
                                    <p:animEffect transition="in" filter="fade">
                                      <p:cBhvr>
                                        <p:cTn id="112" dur="1000"/>
                                        <p:tgtEl>
                                          <p:spTgt spid="3">
                                            <p:txEl>
                                              <p:pRg st="14" end="14"/>
                                            </p:txEl>
                                          </p:spTgt>
                                        </p:tgtEl>
                                      </p:cBhvr>
                                    </p:animEffect>
                                    <p:anim calcmode="lin" valueType="num">
                                      <p:cBhvr>
                                        <p:cTn id="113"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3">
                                            <p:txEl>
                                              <p:pRg st="16" end="16"/>
                                            </p:txEl>
                                          </p:spTgt>
                                        </p:tgtEl>
                                        <p:attrNameLst>
                                          <p:attrName>style.visibility</p:attrName>
                                        </p:attrNameLst>
                                      </p:cBhvr>
                                      <p:to>
                                        <p:strVal val="visible"/>
                                      </p:to>
                                    </p:set>
                                    <p:animEffect transition="in" filter="fade">
                                      <p:cBhvr>
                                        <p:cTn id="126" dur="1000"/>
                                        <p:tgtEl>
                                          <p:spTgt spid="3">
                                            <p:txEl>
                                              <p:pRg st="16" end="16"/>
                                            </p:txEl>
                                          </p:spTgt>
                                        </p:tgtEl>
                                      </p:cBhvr>
                                    </p:animEffect>
                                    <p:anim calcmode="lin" valueType="num">
                                      <p:cBhvr>
                                        <p:cTn id="127"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128"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3">
                                            <p:txEl>
                                              <p:pRg st="17" end="17"/>
                                            </p:txEl>
                                          </p:spTgt>
                                        </p:tgtEl>
                                        <p:attrNameLst>
                                          <p:attrName>style.visibility</p:attrName>
                                        </p:attrNameLst>
                                      </p:cBhvr>
                                      <p:to>
                                        <p:strVal val="visible"/>
                                      </p:to>
                                    </p:set>
                                    <p:animEffect transition="in" filter="fade">
                                      <p:cBhvr>
                                        <p:cTn id="133" dur="1000"/>
                                        <p:tgtEl>
                                          <p:spTgt spid="3">
                                            <p:txEl>
                                              <p:pRg st="17" end="17"/>
                                            </p:txEl>
                                          </p:spTgt>
                                        </p:tgtEl>
                                      </p:cBhvr>
                                    </p:animEffect>
                                    <p:anim calcmode="lin" valueType="num">
                                      <p:cBhvr>
                                        <p:cTn id="134"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135"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3">
                                            <p:txEl>
                                              <p:pRg st="18" end="18"/>
                                            </p:txEl>
                                          </p:spTgt>
                                        </p:tgtEl>
                                        <p:attrNameLst>
                                          <p:attrName>style.visibility</p:attrName>
                                        </p:attrNameLst>
                                      </p:cBhvr>
                                      <p:to>
                                        <p:strVal val="visible"/>
                                      </p:to>
                                    </p:set>
                                    <p:animEffect transition="in" filter="fade">
                                      <p:cBhvr>
                                        <p:cTn id="140" dur="1000"/>
                                        <p:tgtEl>
                                          <p:spTgt spid="3">
                                            <p:txEl>
                                              <p:pRg st="18" end="18"/>
                                            </p:txEl>
                                          </p:spTgt>
                                        </p:tgtEl>
                                      </p:cBhvr>
                                    </p:animEffect>
                                    <p:anim calcmode="lin" valueType="num">
                                      <p:cBhvr>
                                        <p:cTn id="141"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142" dur="1000" fill="hold"/>
                                        <p:tgtEl>
                                          <p:spTgt spid="3">
                                            <p:txEl>
                                              <p:pRg st="18" end="18"/>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3">
                                            <p:txEl>
                                              <p:pRg st="19" end="19"/>
                                            </p:txEl>
                                          </p:spTgt>
                                        </p:tgtEl>
                                        <p:attrNameLst>
                                          <p:attrName>style.visibility</p:attrName>
                                        </p:attrNameLst>
                                      </p:cBhvr>
                                      <p:to>
                                        <p:strVal val="visible"/>
                                      </p:to>
                                    </p:set>
                                    <p:animEffect transition="in" filter="fade">
                                      <p:cBhvr>
                                        <p:cTn id="147" dur="1000"/>
                                        <p:tgtEl>
                                          <p:spTgt spid="3">
                                            <p:txEl>
                                              <p:pRg st="19" end="19"/>
                                            </p:txEl>
                                          </p:spTgt>
                                        </p:tgtEl>
                                      </p:cBhvr>
                                    </p:animEffect>
                                    <p:anim calcmode="lin" valueType="num">
                                      <p:cBhvr>
                                        <p:cTn id="148"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149"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3">
                                            <p:txEl>
                                              <p:pRg st="20" end="20"/>
                                            </p:txEl>
                                          </p:spTgt>
                                        </p:tgtEl>
                                        <p:attrNameLst>
                                          <p:attrName>style.visibility</p:attrName>
                                        </p:attrNameLst>
                                      </p:cBhvr>
                                      <p:to>
                                        <p:strVal val="visible"/>
                                      </p:to>
                                    </p:set>
                                    <p:animEffect transition="in" filter="fade">
                                      <p:cBhvr>
                                        <p:cTn id="154" dur="1000"/>
                                        <p:tgtEl>
                                          <p:spTgt spid="3">
                                            <p:txEl>
                                              <p:pRg st="20" end="20"/>
                                            </p:txEl>
                                          </p:spTgt>
                                        </p:tgtEl>
                                      </p:cBhvr>
                                    </p:animEffect>
                                    <p:anim calcmode="lin" valueType="num">
                                      <p:cBhvr>
                                        <p:cTn id="155" dur="1000" fill="hold"/>
                                        <p:tgtEl>
                                          <p:spTgt spid="3">
                                            <p:txEl>
                                              <p:pRg st="20" end="20"/>
                                            </p:txEl>
                                          </p:spTgt>
                                        </p:tgtEl>
                                        <p:attrNameLst>
                                          <p:attrName>ppt_x</p:attrName>
                                        </p:attrNameLst>
                                      </p:cBhvr>
                                      <p:tavLst>
                                        <p:tav tm="0">
                                          <p:val>
                                            <p:strVal val="#ppt_x"/>
                                          </p:val>
                                        </p:tav>
                                        <p:tav tm="100000">
                                          <p:val>
                                            <p:strVal val="#ppt_x"/>
                                          </p:val>
                                        </p:tav>
                                      </p:tavLst>
                                    </p:anim>
                                    <p:anim calcmode="lin" valueType="num">
                                      <p:cBhvr>
                                        <p:cTn id="156" dur="1000" fill="hold"/>
                                        <p:tgtEl>
                                          <p:spTgt spid="3">
                                            <p:txEl>
                                              <p:pRg st="20" end="20"/>
                                            </p:txEl>
                                          </p:spTgt>
                                        </p:tgtEl>
                                        <p:attrNameLst>
                                          <p:attrName>ppt_y</p:attrName>
                                        </p:attrNameLst>
                                      </p:cBhvr>
                                      <p:tavLst>
                                        <p:tav tm="0">
                                          <p:val>
                                            <p:strVal val="#ppt_y+.1"/>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grpId="0" nodeType="clickEffect">
                                  <p:stCondLst>
                                    <p:cond delay="0"/>
                                  </p:stCondLst>
                                  <p:childTnLst>
                                    <p:set>
                                      <p:cBhvr>
                                        <p:cTn id="160" dur="1" fill="hold">
                                          <p:stCondLst>
                                            <p:cond delay="0"/>
                                          </p:stCondLst>
                                        </p:cTn>
                                        <p:tgtEl>
                                          <p:spTgt spid="3">
                                            <p:txEl>
                                              <p:pRg st="21" end="21"/>
                                            </p:txEl>
                                          </p:spTgt>
                                        </p:tgtEl>
                                        <p:attrNameLst>
                                          <p:attrName>style.visibility</p:attrName>
                                        </p:attrNameLst>
                                      </p:cBhvr>
                                      <p:to>
                                        <p:strVal val="visible"/>
                                      </p:to>
                                    </p:set>
                                    <p:animEffect transition="in" filter="fade">
                                      <p:cBhvr>
                                        <p:cTn id="161" dur="1000"/>
                                        <p:tgtEl>
                                          <p:spTgt spid="3">
                                            <p:txEl>
                                              <p:pRg st="21" end="21"/>
                                            </p:txEl>
                                          </p:spTgt>
                                        </p:tgtEl>
                                      </p:cBhvr>
                                    </p:animEffect>
                                    <p:anim calcmode="lin" valueType="num">
                                      <p:cBhvr>
                                        <p:cTn id="162" dur="1000" fill="hold"/>
                                        <p:tgtEl>
                                          <p:spTgt spid="3">
                                            <p:txEl>
                                              <p:pRg st="21" end="21"/>
                                            </p:txEl>
                                          </p:spTgt>
                                        </p:tgtEl>
                                        <p:attrNameLst>
                                          <p:attrName>ppt_x</p:attrName>
                                        </p:attrNameLst>
                                      </p:cBhvr>
                                      <p:tavLst>
                                        <p:tav tm="0">
                                          <p:val>
                                            <p:strVal val="#ppt_x"/>
                                          </p:val>
                                        </p:tav>
                                        <p:tav tm="100000">
                                          <p:val>
                                            <p:strVal val="#ppt_x"/>
                                          </p:val>
                                        </p:tav>
                                      </p:tavLst>
                                    </p:anim>
                                    <p:anim calcmode="lin" valueType="num">
                                      <p:cBhvr>
                                        <p:cTn id="163" dur="1000" fill="hold"/>
                                        <p:tgtEl>
                                          <p:spTgt spid="3">
                                            <p:txEl>
                                              <p:pRg st="21" end="2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YyMzYuMCwgQ3VsdHVyZT1uZXV0cmFsLCBQdWJsaWNLZXlUb2tlbj0zMWJmMzg1NmFkMzY0ZTM1BQEAAAALSW5rTWF0dGVyVjEEAAAABVNjYWxlDUxpc3RgMStfaXRlbXMMTGlzdGAxK19zaXplD0xpc3RgMStfdmVyc2lvbgAEAAALF1NoYXJlZC5JbmtpbmcuSW5rQXRvbVtdAgAAAAgIAgAAABrrQz8JAwAAAAEAAAAEAAAABwMAAAAAAQAAAAQAAAAECUlua0F0b21WMQIAAAAJBAAAAA0DBQQAAAALUGVuU3Ryb2tlVjEEAAAACkF0dHJpYnV0ZXMFVHJhY2UJU3RhcnRUaW1lBFR5cGUEBAAED1BlbkF0dHJpYnV0ZXNWMQIAAAAKSW5rVHJhY2VWMQIAAAAQDEFjdGlvblR5cGVWMQIAAAACAAAACQUAAAAJBgAAACLMAAAAAAAABfn///8MQWN0aW9uVHlwZVYxAQAAAAd2YWx1ZV9fAAgCAAAAAAAAAAUFAAAAD1BlbkF0dHJpYnV0ZXNWMQoAAAAHX2NvbG9yQQdfY29sb3JSB19jb2xvckcHX2NvbG9yQgpGaXRUb0N1cnZlBkhlaWdodA5JZ25vcmVQcmVzc3VyZQ1Jc0hpZ2hsaWdodGVyBVNoYXBlBVdpZHRoAAAAAAAAAAAEAAICAgIBBgEBDEJydXNoU2hhcGVWMQIAAAAGAgAAAP8AAAAAAAAAAAAACEAAAAX4////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A///////fPwAAAD8AAAAAAAAAAAs="/>
</p:tagLst>
</file>

<file path=ppt/tags/tag2.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YyMzYuMCwgQ3VsdHVyZT1uZXV0cmFsLCBQdWJsaWNLZXlUb2tlbj0zMWJmMzg1NmFkMzY0ZTM1BQEAAAALSW5rTWF0dGVyVjEEAAAABVNjYWxlDUxpc3RgMStfaXRlbXMMTGlzdGAxK19zaXplD0xpc3RgMStfdmVyc2lvbgAEAAALF1NoYXJlZC5JbmtpbmcuSW5rQXRvbVtdAgAAAAgIAgAAABrrQz8JAwAAAAIAAAAFAAAABwMAAAAAAQAAAAQAAAAECUlua0F0b21WMQIAAAAJBAAAAAkFAAAADQIFBAAAAAtQZW5TdHJva2VWMQQAAAAKQXR0cmlidXRlcwVUcmFjZQlTdGFydFRpbWUEVHlwZQQEAAQPUGVuQXR0cmlidXRlc1YxAgAAAApJbmtUcmFjZVYxAgAAABAMQWN0aW9uVHlwZVYxAgAAAAIAAAAJBgAAAAkHAAAAH7kAAAAAAAAF+P///wxBY3Rpb25UeXBlVjEBAAAAB3ZhbHVlX18ACAIAAAAAAAAAAQUAAAAEAAAACQkAAAAJCgAAALu5AAAAAAAAAfX////4////AAAAAAUGAAAAD1BlbkF0dHJpYnV0ZXNWMQoAAAAHX2NvbG9yQQdfY29sb3JSB19jb2xvckcHX2NvbG9yQgpGaXRUb0N1cnZlBkhlaWdodA5JZ25vcmVQcmVzc3VyZQ1Jc0hpZ2hsaWdodGVyBVNoYXBlBVdpZHRoAAAAAAAAAAAEAAICAgIBBgEBDEJydXNoU2hhcGVWMQIAAAAGAgAAAP8AAAAAAAAAAAAACEAAAAX0////DEJydXNoU2hhcGVWMQEAAAAHdmFsdWVfXwAIAgAAAAEAAAAAAAAAAAAIQAUHAAAACklua1RyYWNlVjEDAAAADUxpc3RgMStfaXRlbXMMTGlzdGAxK19zaXplD0xpc3RgMStfdmVyc2lvbgQAABhTaGFyZWQuSW5raW5nLklua1BvaW50W10CAAAACAgCAAAACQ0AAAABAAAAAQAAAAEJAAAABgAAAP8AAAAAAAAAAAAACEAAAAHy////9P///wEAAAAAAAAAAAAIQAEKAAAABwAAAAkPAAAAAQAAAAEAAAAHDQAAAAABAAAABAAAAAQKSW5rUG9pbnRWMQIAAAAJEAAAAA0DBw8AAAAAAQAAAAQAAAAECklua1BvaW50VjECAAAACREAAAANAwUQAAAACklua1BvaW50VjEEAAAAAVgBWQ5QcmVzc3VyZUZhY3RvcglUaW1lU3RhbXAAAAAABgYLEAIAAAAAAAAAAADgPwAAAAAAAOA/AAAAPwAAAAAAAAAAAREAAAAQAAAAAAAAAAAA4D8AAAAAAADgPwAAAD8AAAAAAAAAAAs="/>
</p:tagLst>
</file>

<file path=ppt/tags/tag3.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YyMzYuMCwgQ3VsdHVyZT1uZXV0cmFsLCBQdWJsaWNLZXlUb2tlbj0zMWJmMzg1NmFkMzY0ZTM1BQEAAAALSW5rTWF0dGVyVjEEAAAABVNjYWxlDUxpc3RgMStfaXRlbXMMTGlzdGAxK19zaXplD0xpc3RgMStfdmVyc2lvbgAEAAALF1NoYXJlZC5JbmtpbmcuSW5rQXRvbVtdAgAAAAgIAgAAABrrQz8JAwAAAAEAAAAEAAAABwMAAAAAAQAAAAQAAAAECUlua0F0b21WMQIAAAAJBAAAAA0DBQQAAAALUGVuU3Ryb2tlVjEEAAAACkF0dHJpYnV0ZXMFVHJhY2UJU3RhcnRUaW1lBFR5cGUEBAAED1BlbkF0dHJpYnV0ZXNWMQIAAAAKSW5rVHJhY2VWMQIAAAAQDEFjdGlvblR5cGVWMQIAAAACAAAACQUAAAAJBgAAAPK9AQAAAAAABfn///8MQWN0aW9uVHlwZVYxAQAAAAd2YWx1ZV9fAAgCAAAAAAAAAAUFAAAAD1BlbkF0dHJpYnV0ZXNWMQoAAAAHX2NvbG9yQQdfY29sb3JSB19jb2xvckcHX2NvbG9yQgpGaXRUb0N1cnZlBkhlaWdodA5JZ25vcmVQcmVzc3VyZQ1Jc0hpZ2hsaWdodGVyBVNoYXBlBVdpZHRoAAAAAAAAAAAEAAICAgIBBgEBDEJydXNoU2hhcGVWMQIAAAAGAgAAAP8AAAAAAAAAAAAACEAAAAX4////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1425</TotalTime>
  <Words>2095</Words>
  <Application>Microsoft Office PowerPoint</Application>
  <PresentationFormat>Widescreen</PresentationFormat>
  <Paragraphs>84</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SJEQ7004</vt:lpstr>
      <vt:lpstr>Question</vt:lpstr>
      <vt:lpstr>What is meant by inclusive practice?</vt:lpstr>
      <vt:lpstr>What is meant by sustainable and equal communities?</vt:lpstr>
      <vt:lpstr>What are the Wellbeing goals?</vt:lpstr>
      <vt:lpstr>Which goals are going to be focused on?</vt:lpstr>
      <vt:lpstr>A Wales of Vibrant Culture and Welsh Language.</vt:lpstr>
      <vt:lpstr>A More Equal Wales.</vt:lpstr>
      <vt:lpstr>A Healthier Wales</vt:lpstr>
      <vt:lpstr>Issues that schools may face</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SJED7004</dc:title>
  <dc:creator>Zoe Burton</dc:creator>
  <cp:lastModifiedBy>Jacob Marsh</cp:lastModifiedBy>
  <cp:revision>75</cp:revision>
  <dcterms:created xsi:type="dcterms:W3CDTF">2018-05-29T13:19:11Z</dcterms:created>
  <dcterms:modified xsi:type="dcterms:W3CDTF">2018-06-08T20:05:49Z</dcterms:modified>
</cp:coreProperties>
</file>