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92" r:id="rId7"/>
    <p:sldId id="261" r:id="rId8"/>
    <p:sldId id="263"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m Bashford" userId="5fd3d9a1-443c-4717-9608-098946ca22e0" providerId="ADAL" clId="{DE1B4EE4-3413-4BBF-A8B1-D7422F79EB9B}"/>
    <pc:docChg chg="custSel modSld">
      <pc:chgData name="Tim Bashford" userId="5fd3d9a1-443c-4717-9608-098946ca22e0" providerId="ADAL" clId="{DE1B4EE4-3413-4BBF-A8B1-D7422F79EB9B}" dt="2018-11-29T23:55:41.290" v="109" actId="20577"/>
      <pc:docMkLst>
        <pc:docMk/>
      </pc:docMkLst>
      <pc:sldChg chg="modSp">
        <pc:chgData name="Tim Bashford" userId="5fd3d9a1-443c-4717-9608-098946ca22e0" providerId="ADAL" clId="{DE1B4EE4-3413-4BBF-A8B1-D7422F79EB9B}" dt="2018-11-29T23:55:41.290" v="109" actId="20577"/>
        <pc:sldMkLst>
          <pc:docMk/>
          <pc:sldMk cId="312554215" sldId="263"/>
        </pc:sldMkLst>
        <pc:spChg chg="mod">
          <ac:chgData name="Tim Bashford" userId="5fd3d9a1-443c-4717-9608-098946ca22e0" providerId="ADAL" clId="{DE1B4EE4-3413-4BBF-A8B1-D7422F79EB9B}" dt="2018-11-29T23:55:41.290" v="109" actId="20577"/>
          <ac:spMkLst>
            <pc:docMk/>
            <pc:sldMk cId="312554215" sldId="263"/>
            <ac:spMk id="3" creationId="{7FFC34C9-2119-4381-8506-D74ECC01BAD5}"/>
          </ac:spMkLst>
        </pc:spChg>
      </pc:sldChg>
      <pc:sldChg chg="modSp">
        <pc:chgData name="Tim Bashford" userId="5fd3d9a1-443c-4717-9608-098946ca22e0" providerId="ADAL" clId="{DE1B4EE4-3413-4BBF-A8B1-D7422F79EB9B}" dt="2018-11-29T23:37:41.129" v="23" actId="6549"/>
        <pc:sldMkLst>
          <pc:docMk/>
          <pc:sldMk cId="2544110248" sldId="271"/>
        </pc:sldMkLst>
        <pc:spChg chg="mod">
          <ac:chgData name="Tim Bashford" userId="5fd3d9a1-443c-4717-9608-098946ca22e0" providerId="ADAL" clId="{DE1B4EE4-3413-4BBF-A8B1-D7422F79EB9B}" dt="2018-11-29T23:37:41.129" v="23" actId="6549"/>
          <ac:spMkLst>
            <pc:docMk/>
            <pc:sldMk cId="2544110248" sldId="271"/>
            <ac:spMk id="3" creationId="{AC294C88-B04E-4C36-8BDB-291D4BA20315}"/>
          </ac:spMkLst>
        </pc:spChg>
      </pc:sldChg>
      <pc:sldChg chg="modSp">
        <pc:chgData name="Tim Bashford" userId="5fd3d9a1-443c-4717-9608-098946ca22e0" providerId="ADAL" clId="{DE1B4EE4-3413-4BBF-A8B1-D7422F79EB9B}" dt="2018-11-29T23:38:08.682" v="25" actId="20577"/>
        <pc:sldMkLst>
          <pc:docMk/>
          <pc:sldMk cId="1341226974" sldId="273"/>
        </pc:sldMkLst>
        <pc:spChg chg="mod">
          <ac:chgData name="Tim Bashford" userId="5fd3d9a1-443c-4717-9608-098946ca22e0" providerId="ADAL" clId="{DE1B4EE4-3413-4BBF-A8B1-D7422F79EB9B}" dt="2018-11-29T23:38:08.682" v="25" actId="20577"/>
          <ac:spMkLst>
            <pc:docMk/>
            <pc:sldMk cId="1341226974" sldId="273"/>
            <ac:spMk id="3" creationId="{90D9373E-7C66-42E2-9A6F-50E1F53DF78C}"/>
          </ac:spMkLst>
        </pc:spChg>
      </pc:sldChg>
      <pc:sldChg chg="modSp">
        <pc:chgData name="Tim Bashford" userId="5fd3d9a1-443c-4717-9608-098946ca22e0" providerId="ADAL" clId="{DE1B4EE4-3413-4BBF-A8B1-D7422F79EB9B}" dt="2018-11-29T23:36:36.211" v="18" actId="20577"/>
        <pc:sldMkLst>
          <pc:docMk/>
          <pc:sldMk cId="1458257795" sldId="291"/>
        </pc:sldMkLst>
        <pc:spChg chg="mod">
          <ac:chgData name="Tim Bashford" userId="5fd3d9a1-443c-4717-9608-098946ca22e0" providerId="ADAL" clId="{DE1B4EE4-3413-4BBF-A8B1-D7422F79EB9B}" dt="2018-11-29T23:36:36.211" v="18" actId="20577"/>
          <ac:spMkLst>
            <pc:docMk/>
            <pc:sldMk cId="1458257795" sldId="291"/>
            <ac:spMk id="3" creationId="{0EE3F754-A5CE-4D2C-BB56-82DEE84058BF}"/>
          </ac:spMkLst>
        </pc:spChg>
      </pc:sldChg>
    </pc:docChg>
  </pc:docChgLst>
  <pc:docChgLst>
    <pc:chgData name="Tim Bashford" userId="5fd3d9a1-443c-4717-9608-098946ca22e0" providerId="ADAL" clId="{B6A30A3F-3333-498D-AAD6-148FCEEC82AB}"/>
    <pc:docChg chg="custSel addSld modSld">
      <pc:chgData name="Tim Bashford" userId="5fd3d9a1-443c-4717-9608-098946ca22e0" providerId="ADAL" clId="{B6A30A3F-3333-498D-AAD6-148FCEEC82AB}" dt="2020-12-03T10:36:35.977" v="417" actId="20577"/>
      <pc:docMkLst>
        <pc:docMk/>
      </pc:docMkLst>
      <pc:sldChg chg="modSp mod">
        <pc:chgData name="Tim Bashford" userId="5fd3d9a1-443c-4717-9608-098946ca22e0" providerId="ADAL" clId="{B6A30A3F-3333-498D-AAD6-148FCEEC82AB}" dt="2020-12-03T10:36:35.977" v="417" actId="20577"/>
        <pc:sldMkLst>
          <pc:docMk/>
          <pc:sldMk cId="1341226974" sldId="273"/>
        </pc:sldMkLst>
        <pc:spChg chg="mod">
          <ac:chgData name="Tim Bashford" userId="5fd3d9a1-443c-4717-9608-098946ca22e0" providerId="ADAL" clId="{B6A30A3F-3333-498D-AAD6-148FCEEC82AB}" dt="2020-12-03T10:36:35.977" v="417" actId="20577"/>
          <ac:spMkLst>
            <pc:docMk/>
            <pc:sldMk cId="1341226974" sldId="273"/>
            <ac:spMk id="3" creationId="{90D9373E-7C66-42E2-9A6F-50E1F53DF78C}"/>
          </ac:spMkLst>
        </pc:spChg>
      </pc:sldChg>
      <pc:sldChg chg="delSp mod">
        <pc:chgData name="Tim Bashford" userId="5fd3d9a1-443c-4717-9608-098946ca22e0" providerId="ADAL" clId="{B6A30A3F-3333-498D-AAD6-148FCEEC82AB}" dt="2020-12-03T10:35:07.547" v="372" actId="478"/>
        <pc:sldMkLst>
          <pc:docMk/>
          <pc:sldMk cId="1889418048" sldId="286"/>
        </pc:sldMkLst>
        <pc:picChg chg="del">
          <ac:chgData name="Tim Bashford" userId="5fd3d9a1-443c-4717-9608-098946ca22e0" providerId="ADAL" clId="{B6A30A3F-3333-498D-AAD6-148FCEEC82AB}" dt="2020-12-03T10:35:07.547" v="372" actId="478"/>
          <ac:picMkLst>
            <pc:docMk/>
            <pc:sldMk cId="1889418048" sldId="286"/>
            <ac:picMk id="5" creationId="{0FF1A47A-D962-4880-B182-0BDB0A343DC1}"/>
          </ac:picMkLst>
        </pc:picChg>
      </pc:sldChg>
      <pc:sldChg chg="delSp mod">
        <pc:chgData name="Tim Bashford" userId="5fd3d9a1-443c-4717-9608-098946ca22e0" providerId="ADAL" clId="{B6A30A3F-3333-498D-AAD6-148FCEEC82AB}" dt="2020-12-03T10:35:17.936" v="373" actId="478"/>
        <pc:sldMkLst>
          <pc:docMk/>
          <pc:sldMk cId="28113377" sldId="287"/>
        </pc:sldMkLst>
        <pc:picChg chg="del">
          <ac:chgData name="Tim Bashford" userId="5fd3d9a1-443c-4717-9608-098946ca22e0" providerId="ADAL" clId="{B6A30A3F-3333-498D-AAD6-148FCEEC82AB}" dt="2020-12-03T10:35:17.936" v="373" actId="478"/>
          <ac:picMkLst>
            <pc:docMk/>
            <pc:sldMk cId="28113377" sldId="287"/>
            <ac:picMk id="5" creationId="{4F812C32-AC9F-4B63-9F61-AEE7DFA998FF}"/>
          </ac:picMkLst>
        </pc:picChg>
      </pc:sldChg>
      <pc:sldChg chg="modSp mod">
        <pc:chgData name="Tim Bashford" userId="5fd3d9a1-443c-4717-9608-098946ca22e0" providerId="ADAL" clId="{B6A30A3F-3333-498D-AAD6-148FCEEC82AB}" dt="2020-12-03T10:36:09.314" v="412" actId="14"/>
        <pc:sldMkLst>
          <pc:docMk/>
          <pc:sldMk cId="2358279793" sldId="290"/>
        </pc:sldMkLst>
        <pc:spChg chg="mod">
          <ac:chgData name="Tim Bashford" userId="5fd3d9a1-443c-4717-9608-098946ca22e0" providerId="ADAL" clId="{B6A30A3F-3333-498D-AAD6-148FCEEC82AB}" dt="2020-12-03T10:36:09.314" v="412" actId="14"/>
          <ac:spMkLst>
            <pc:docMk/>
            <pc:sldMk cId="2358279793" sldId="290"/>
            <ac:spMk id="3" creationId="{59399FB9-D098-412C-92E0-078A1AE78C9C}"/>
          </ac:spMkLst>
        </pc:spChg>
      </pc:sldChg>
      <pc:sldChg chg="modSp new mod">
        <pc:chgData name="Tim Bashford" userId="5fd3d9a1-443c-4717-9608-098946ca22e0" providerId="ADAL" clId="{B6A30A3F-3333-498D-AAD6-148FCEEC82AB}" dt="2020-12-03T10:32:44.691" v="371" actId="20577"/>
        <pc:sldMkLst>
          <pc:docMk/>
          <pc:sldMk cId="3463686233" sldId="292"/>
        </pc:sldMkLst>
        <pc:spChg chg="mod">
          <ac:chgData name="Tim Bashford" userId="5fd3d9a1-443c-4717-9608-098946ca22e0" providerId="ADAL" clId="{B6A30A3F-3333-498D-AAD6-148FCEEC82AB}" dt="2020-12-03T10:31:20.112" v="17" actId="20577"/>
          <ac:spMkLst>
            <pc:docMk/>
            <pc:sldMk cId="3463686233" sldId="292"/>
            <ac:spMk id="2" creationId="{57CE1E8D-F681-49B2-B973-AFB8E9C108B9}"/>
          </ac:spMkLst>
        </pc:spChg>
        <pc:spChg chg="mod">
          <ac:chgData name="Tim Bashford" userId="5fd3d9a1-443c-4717-9608-098946ca22e0" providerId="ADAL" clId="{B6A30A3F-3333-498D-AAD6-148FCEEC82AB}" dt="2020-12-03T10:32:44.691" v="371" actId="20577"/>
          <ac:spMkLst>
            <pc:docMk/>
            <pc:sldMk cId="3463686233" sldId="292"/>
            <ac:spMk id="3" creationId="{E0E119AD-5883-4A86-8BA5-59A7DE742E7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12/3/2020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git-scm.com/download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codementor.io/citizen428/git-tutorial-10-common-git-problems-and-how-to-fix-them-aajv0katd" TargetMode="External"/><Relationship Id="rId2" Type="http://schemas.openxmlformats.org/officeDocument/2006/relationships/hyperlink" Target="https://learngitbranching.js.org/" TargetMode="External"/><Relationship Id="rId1" Type="http://schemas.openxmlformats.org/officeDocument/2006/relationships/slideLayout" Target="../slideLayouts/slideLayout2.xml"/><Relationship Id="rId4" Type="http://schemas.openxmlformats.org/officeDocument/2006/relationships/hyperlink" Target="https://git-scm.com/do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0E511-086C-422A-934B-BA55D05A966E}"/>
              </a:ext>
            </a:extLst>
          </p:cNvPr>
          <p:cNvSpPr>
            <a:spLocks noGrp="1"/>
          </p:cNvSpPr>
          <p:nvPr>
            <p:ph type="ctrTitle"/>
          </p:nvPr>
        </p:nvSpPr>
        <p:spPr/>
        <p:txBody>
          <a:bodyPr/>
          <a:lstStyle/>
          <a:p>
            <a:r>
              <a:rPr lang="en-GB" dirty="0"/>
              <a:t>GIT in practice</a:t>
            </a:r>
          </a:p>
        </p:txBody>
      </p:sp>
      <p:sp>
        <p:nvSpPr>
          <p:cNvPr id="3" name="Subtitle 2">
            <a:extLst>
              <a:ext uri="{FF2B5EF4-FFF2-40B4-BE49-F238E27FC236}">
                <a16:creationId xmlns:a16="http://schemas.microsoft.com/office/drawing/2014/main" id="{094F8FD1-EC2F-4CBF-9F3E-BB2F7D38A9FF}"/>
              </a:ext>
            </a:extLst>
          </p:cNvPr>
          <p:cNvSpPr>
            <a:spLocks noGrp="1"/>
          </p:cNvSpPr>
          <p:nvPr>
            <p:ph type="subTitle" idx="1"/>
          </p:nvPr>
        </p:nvSpPr>
        <p:spPr/>
        <p:txBody>
          <a:bodyPr/>
          <a:lstStyle/>
          <a:p>
            <a:r>
              <a:rPr lang="en-GB" dirty="0"/>
              <a:t>Dr Tim Bashford</a:t>
            </a:r>
          </a:p>
          <a:p>
            <a:r>
              <a:rPr lang="en-GB" dirty="0"/>
              <a:t>Dr Mike Dacey</a:t>
            </a:r>
          </a:p>
        </p:txBody>
      </p:sp>
    </p:spTree>
    <p:extLst>
      <p:ext uri="{BB962C8B-B14F-4D97-AF65-F5344CB8AC3E}">
        <p14:creationId xmlns:p14="http://schemas.microsoft.com/office/powerpoint/2010/main" val="32485693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6EEE5-CA05-4AC7-BE37-CC96017C8D7E}"/>
              </a:ext>
            </a:extLst>
          </p:cNvPr>
          <p:cNvSpPr>
            <a:spLocks noGrp="1"/>
          </p:cNvSpPr>
          <p:nvPr>
            <p:ph type="title"/>
          </p:nvPr>
        </p:nvSpPr>
        <p:spPr/>
        <p:txBody>
          <a:bodyPr/>
          <a:lstStyle/>
          <a:p>
            <a:r>
              <a:rPr lang="en-GB" dirty="0"/>
              <a:t>Repositories</a:t>
            </a:r>
          </a:p>
        </p:txBody>
      </p:sp>
      <p:sp>
        <p:nvSpPr>
          <p:cNvPr id="3" name="Content Placeholder 2">
            <a:extLst>
              <a:ext uri="{FF2B5EF4-FFF2-40B4-BE49-F238E27FC236}">
                <a16:creationId xmlns:a16="http://schemas.microsoft.com/office/drawing/2014/main" id="{6DF72261-4126-491B-9ADB-72A8B6214C18}"/>
              </a:ext>
            </a:extLst>
          </p:cNvPr>
          <p:cNvSpPr>
            <a:spLocks noGrp="1"/>
          </p:cNvSpPr>
          <p:nvPr>
            <p:ph idx="1"/>
          </p:nvPr>
        </p:nvSpPr>
        <p:spPr/>
        <p:txBody>
          <a:bodyPr/>
          <a:lstStyle/>
          <a:p>
            <a:r>
              <a:rPr lang="en-GB" dirty="0"/>
              <a:t>Storing and managing source code.</a:t>
            </a:r>
          </a:p>
          <a:p>
            <a:pPr lvl="1"/>
            <a:r>
              <a:rPr lang="en-GB" dirty="0"/>
              <a:t>We store code in a “repository”</a:t>
            </a:r>
          </a:p>
          <a:p>
            <a:r>
              <a:rPr lang="en-GB" dirty="0"/>
              <a:t>Tracking different versions of a code base.</a:t>
            </a:r>
          </a:p>
          <a:p>
            <a:r>
              <a:rPr lang="en-GB" dirty="0"/>
              <a:t>Tracking bugs.</a:t>
            </a:r>
          </a:p>
          <a:p>
            <a:r>
              <a:rPr lang="en-GB" dirty="0"/>
              <a:t>Sometimes fits into an entire ecosystem of code management.</a:t>
            </a:r>
          </a:p>
          <a:p>
            <a:pPr lvl="1"/>
            <a:r>
              <a:rPr lang="en-GB" dirty="0"/>
              <a:t>See: “build management”, “build automation” and “continuous integration”.</a:t>
            </a:r>
          </a:p>
          <a:p>
            <a:r>
              <a:rPr lang="en-GB" dirty="0"/>
              <a:t>Useful for solo developers, almost mandatory for more than one.</a:t>
            </a:r>
          </a:p>
          <a:p>
            <a:pPr lvl="1"/>
            <a:r>
              <a:rPr lang="en-GB" dirty="0"/>
              <a:t>Lots of developers potentially working on the same files at the same time.</a:t>
            </a:r>
          </a:p>
          <a:p>
            <a:endParaRPr lang="en-GB" dirty="0"/>
          </a:p>
        </p:txBody>
      </p:sp>
    </p:spTree>
    <p:extLst>
      <p:ext uri="{BB962C8B-B14F-4D97-AF65-F5344CB8AC3E}">
        <p14:creationId xmlns:p14="http://schemas.microsoft.com/office/powerpoint/2010/main" val="1661436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B333E-6594-41E5-9F21-A1FDCBD4ABC0}"/>
              </a:ext>
            </a:extLst>
          </p:cNvPr>
          <p:cNvSpPr>
            <a:spLocks noGrp="1"/>
          </p:cNvSpPr>
          <p:nvPr>
            <p:ph type="title"/>
          </p:nvPr>
        </p:nvSpPr>
        <p:spPr/>
        <p:txBody>
          <a:bodyPr/>
          <a:lstStyle/>
          <a:p>
            <a:r>
              <a:rPr lang="en-GB" dirty="0"/>
              <a:t>Managing code</a:t>
            </a:r>
          </a:p>
        </p:txBody>
      </p:sp>
      <p:sp>
        <p:nvSpPr>
          <p:cNvPr id="3" name="Content Placeholder 2">
            <a:extLst>
              <a:ext uri="{FF2B5EF4-FFF2-40B4-BE49-F238E27FC236}">
                <a16:creationId xmlns:a16="http://schemas.microsoft.com/office/drawing/2014/main" id="{911F487B-5450-4D47-8F46-CEB19288801B}"/>
              </a:ext>
            </a:extLst>
          </p:cNvPr>
          <p:cNvSpPr>
            <a:spLocks noGrp="1"/>
          </p:cNvSpPr>
          <p:nvPr>
            <p:ph idx="1"/>
          </p:nvPr>
        </p:nvSpPr>
        <p:spPr/>
        <p:txBody>
          <a:bodyPr>
            <a:normAutofit/>
          </a:bodyPr>
          <a:lstStyle/>
          <a:p>
            <a:r>
              <a:rPr lang="en-GB" dirty="0"/>
              <a:t>At the most basic, you can think of repositories as creating “snapshots” of our code files.</a:t>
            </a:r>
          </a:p>
          <a:p>
            <a:pPr lvl="1"/>
            <a:r>
              <a:rPr lang="en-GB" dirty="0"/>
              <a:t>We can easily create a snapshot and revert to it if necessary.</a:t>
            </a:r>
          </a:p>
          <a:p>
            <a:pPr lvl="1"/>
            <a:r>
              <a:rPr lang="en-GB" dirty="0"/>
              <a:t>Useful if we want to try something we aren’t entirely sure about – we can revert to a working version of the code if needed.</a:t>
            </a:r>
          </a:p>
          <a:p>
            <a:pPr lvl="1"/>
            <a:r>
              <a:rPr lang="en-GB" dirty="0"/>
              <a:t>Possible to have lots of developers working simultaneously from the same snapshot – then merging all their code back together later.</a:t>
            </a:r>
          </a:p>
          <a:p>
            <a:pPr lvl="2"/>
            <a:r>
              <a:rPr lang="en-GB" dirty="0"/>
              <a:t>We should do this regularly to avoid any nasty surprises </a:t>
            </a:r>
            <a:r>
              <a:rPr lang="en-GB" dirty="0">
                <a:sym typeface="Wingdings" panose="05000000000000000000" pitchFamily="2" charset="2"/>
              </a:rPr>
              <a:t>.</a:t>
            </a:r>
            <a:endParaRPr lang="en-GB" dirty="0"/>
          </a:p>
          <a:p>
            <a:r>
              <a:rPr lang="en-GB" dirty="0"/>
              <a:t>Git is far from the only system for doing this, but it is presently the most popular by a significant margin.</a:t>
            </a:r>
          </a:p>
          <a:p>
            <a:pPr lvl="1"/>
            <a:r>
              <a:rPr lang="en-GB" dirty="0"/>
              <a:t>In this exercise, we’ll be talking about Git – but in practice could be referring to almost any version control/source code hosting system.</a:t>
            </a:r>
          </a:p>
        </p:txBody>
      </p:sp>
    </p:spTree>
    <p:extLst>
      <p:ext uri="{BB962C8B-B14F-4D97-AF65-F5344CB8AC3E}">
        <p14:creationId xmlns:p14="http://schemas.microsoft.com/office/powerpoint/2010/main" val="37867865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90DF-A4C6-42CB-AD2A-E33B6A431339}"/>
              </a:ext>
            </a:extLst>
          </p:cNvPr>
          <p:cNvSpPr>
            <a:spLocks noGrp="1"/>
          </p:cNvSpPr>
          <p:nvPr>
            <p:ph type="title"/>
          </p:nvPr>
        </p:nvSpPr>
        <p:spPr/>
        <p:txBody>
          <a:bodyPr/>
          <a:lstStyle/>
          <a:p>
            <a:r>
              <a:rPr lang="en-GB" dirty="0"/>
              <a:t>Using Git</a:t>
            </a:r>
          </a:p>
        </p:txBody>
      </p:sp>
      <p:sp>
        <p:nvSpPr>
          <p:cNvPr id="3" name="Content Placeholder 2">
            <a:extLst>
              <a:ext uri="{FF2B5EF4-FFF2-40B4-BE49-F238E27FC236}">
                <a16:creationId xmlns:a16="http://schemas.microsoft.com/office/drawing/2014/main" id="{5A88F5B4-6EAA-432B-8727-9E85E559095D}"/>
              </a:ext>
            </a:extLst>
          </p:cNvPr>
          <p:cNvSpPr>
            <a:spLocks noGrp="1"/>
          </p:cNvSpPr>
          <p:nvPr>
            <p:ph idx="1"/>
          </p:nvPr>
        </p:nvSpPr>
        <p:spPr/>
        <p:txBody>
          <a:bodyPr/>
          <a:lstStyle/>
          <a:p>
            <a:r>
              <a:rPr lang="en-GB" dirty="0"/>
              <a:t>We’ll start by using Git through the command line.  There are lots of tools which can do at least some of the heavy lifting for us, but it’s worth getting an appreciation of what’s going on underneath.</a:t>
            </a:r>
          </a:p>
          <a:p>
            <a:r>
              <a:rPr lang="en-GB" dirty="0"/>
              <a:t>We’ll need to install the CLI version of Git from:</a:t>
            </a:r>
          </a:p>
          <a:p>
            <a:pPr marL="0" indent="0">
              <a:buNone/>
            </a:pPr>
            <a:r>
              <a:rPr lang="en-GB" dirty="0">
                <a:hlinkClick r:id="rId2"/>
              </a:rPr>
              <a:t>https://git-scm.com/downloads</a:t>
            </a:r>
            <a:endParaRPr lang="en-GB" dirty="0"/>
          </a:p>
          <a:p>
            <a:endParaRPr lang="en-GB" dirty="0"/>
          </a:p>
        </p:txBody>
      </p:sp>
    </p:spTree>
    <p:extLst>
      <p:ext uri="{BB962C8B-B14F-4D97-AF65-F5344CB8AC3E}">
        <p14:creationId xmlns:p14="http://schemas.microsoft.com/office/powerpoint/2010/main" val="2689571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A5420-6EDE-4BD5-88E6-1DF50D16E4C9}"/>
              </a:ext>
            </a:extLst>
          </p:cNvPr>
          <p:cNvSpPr>
            <a:spLocks noGrp="1"/>
          </p:cNvSpPr>
          <p:nvPr>
            <p:ph type="title"/>
          </p:nvPr>
        </p:nvSpPr>
        <p:spPr/>
        <p:txBody>
          <a:bodyPr/>
          <a:lstStyle/>
          <a:p>
            <a:r>
              <a:rPr lang="en-GB" dirty="0"/>
              <a:t>Navigating in the command line</a:t>
            </a:r>
          </a:p>
        </p:txBody>
      </p:sp>
      <p:sp>
        <p:nvSpPr>
          <p:cNvPr id="3" name="Content Placeholder 2">
            <a:extLst>
              <a:ext uri="{FF2B5EF4-FFF2-40B4-BE49-F238E27FC236}">
                <a16:creationId xmlns:a16="http://schemas.microsoft.com/office/drawing/2014/main" id="{D9BDFB33-2831-41F4-852B-3A83469E907C}"/>
              </a:ext>
            </a:extLst>
          </p:cNvPr>
          <p:cNvSpPr>
            <a:spLocks noGrp="1"/>
          </p:cNvSpPr>
          <p:nvPr>
            <p:ph idx="1"/>
          </p:nvPr>
        </p:nvSpPr>
        <p:spPr/>
        <p:txBody>
          <a:bodyPr>
            <a:normAutofit fontScale="85000" lnSpcReduction="20000"/>
          </a:bodyPr>
          <a:lstStyle/>
          <a:p>
            <a:r>
              <a:rPr lang="en-GB" dirty="0"/>
              <a:t>Git uses a bash emulator in Windows, so provides a pseudo-Linux interface.</a:t>
            </a:r>
          </a:p>
          <a:p>
            <a:pPr lvl="1"/>
            <a:r>
              <a:rPr lang="en-GB" dirty="0"/>
              <a:t>Most of the basic Linux CLI commands work.</a:t>
            </a:r>
          </a:p>
          <a:p>
            <a:pPr marL="0" indent="0">
              <a:buNone/>
            </a:pPr>
            <a:r>
              <a:rPr lang="en-GB" dirty="0"/>
              <a:t>cd path			Change directory to the path specified.</a:t>
            </a:r>
          </a:p>
          <a:p>
            <a:pPr marL="0" indent="0">
              <a:buNone/>
            </a:pPr>
            <a:r>
              <a:rPr lang="en-GB" dirty="0"/>
              <a:t>ls				List structure – show the files and folders in this directory.</a:t>
            </a:r>
          </a:p>
          <a:p>
            <a:pPr marL="0" indent="0">
              <a:buNone/>
            </a:pPr>
            <a:r>
              <a:rPr lang="en-GB" dirty="0"/>
              <a:t>ls –l				A more detailed version of the above.</a:t>
            </a:r>
          </a:p>
          <a:p>
            <a:pPr marL="0" indent="0">
              <a:buNone/>
            </a:pPr>
            <a:r>
              <a:rPr lang="en-GB" dirty="0" err="1"/>
              <a:t>mkdir</a:t>
            </a:r>
            <a:r>
              <a:rPr lang="en-GB" dirty="0"/>
              <a:t> name		Create a directory with the name specified.</a:t>
            </a:r>
          </a:p>
          <a:p>
            <a:pPr marL="0" indent="0">
              <a:buNone/>
            </a:pPr>
            <a:r>
              <a:rPr lang="en-GB" dirty="0"/>
              <a:t>touch name		Create a file with the name specified.</a:t>
            </a:r>
          </a:p>
          <a:p>
            <a:pPr marL="0" indent="0">
              <a:buNone/>
            </a:pPr>
            <a:r>
              <a:rPr lang="en-GB" dirty="0"/>
              <a:t>cat name			Output contents of named file.</a:t>
            </a:r>
          </a:p>
          <a:p>
            <a:pPr marL="0" indent="0">
              <a:buNone/>
            </a:pPr>
            <a:r>
              <a:rPr lang="en-GB" dirty="0"/>
              <a:t>vi name			Open the named file in a very basic, well-known but user 								unfriendly CLI test editor.</a:t>
            </a:r>
          </a:p>
          <a:p>
            <a:pPr marL="0" indent="0">
              <a:buNone/>
            </a:pPr>
            <a:r>
              <a:rPr lang="en-GB" dirty="0"/>
              <a:t>rm name			Remove a file with the name specified.</a:t>
            </a:r>
          </a:p>
          <a:p>
            <a:pPr marL="0" indent="0">
              <a:buNone/>
            </a:pPr>
            <a:r>
              <a:rPr lang="en-GB" dirty="0"/>
              <a:t>rm –rf path		Recursively remove a folder and all files and folders within at the path.  </a:t>
            </a:r>
            <a:r>
              <a:rPr lang="en-GB" b="1" dirty="0">
                <a:solidFill>
                  <a:srgbClr val="FF0000"/>
                </a:solidFill>
              </a:rPr>
              <a:t>Use</a:t>
            </a:r>
          </a:p>
          <a:p>
            <a:pPr marL="0" indent="0">
              <a:buNone/>
            </a:pPr>
            <a:r>
              <a:rPr lang="en-GB" b="1" dirty="0">
                <a:solidFill>
                  <a:srgbClr val="FF0000"/>
                </a:solidFill>
              </a:rPr>
              <a:t>				extreme caution!</a:t>
            </a:r>
          </a:p>
        </p:txBody>
      </p:sp>
    </p:spTree>
    <p:extLst>
      <p:ext uri="{BB962C8B-B14F-4D97-AF65-F5344CB8AC3E}">
        <p14:creationId xmlns:p14="http://schemas.microsoft.com/office/powerpoint/2010/main" val="2355977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E1E8D-F681-49B2-B973-AFB8E9C108B9}"/>
              </a:ext>
            </a:extLst>
          </p:cNvPr>
          <p:cNvSpPr>
            <a:spLocks noGrp="1"/>
          </p:cNvSpPr>
          <p:nvPr>
            <p:ph type="title"/>
          </p:nvPr>
        </p:nvSpPr>
        <p:spPr/>
        <p:txBody>
          <a:bodyPr/>
          <a:lstStyle/>
          <a:p>
            <a:r>
              <a:rPr lang="en-GB" dirty="0"/>
              <a:t>Getting started</a:t>
            </a:r>
          </a:p>
        </p:txBody>
      </p:sp>
      <p:sp>
        <p:nvSpPr>
          <p:cNvPr id="3" name="Content Placeholder 2">
            <a:extLst>
              <a:ext uri="{FF2B5EF4-FFF2-40B4-BE49-F238E27FC236}">
                <a16:creationId xmlns:a16="http://schemas.microsoft.com/office/drawing/2014/main" id="{E0E119AD-5883-4A86-8BA5-59A7DE742E7F}"/>
              </a:ext>
            </a:extLst>
          </p:cNvPr>
          <p:cNvSpPr>
            <a:spLocks noGrp="1"/>
          </p:cNvSpPr>
          <p:nvPr>
            <p:ph idx="1"/>
          </p:nvPr>
        </p:nvSpPr>
        <p:spPr/>
        <p:txBody>
          <a:bodyPr/>
          <a:lstStyle/>
          <a:p>
            <a:r>
              <a:rPr lang="en-GB" dirty="0"/>
              <a:t>The first time we use git, we’ll need to specify who we are. This will become the name and e-mail attached to our config. We do this using:</a:t>
            </a:r>
          </a:p>
          <a:p>
            <a:pPr lvl="1"/>
            <a:r>
              <a:rPr lang="en-GB" dirty="0"/>
              <a:t>git config --global user.name “Username“</a:t>
            </a:r>
          </a:p>
          <a:p>
            <a:pPr lvl="1"/>
            <a:r>
              <a:rPr lang="en-GB" dirty="0"/>
              <a:t>git config --global </a:t>
            </a:r>
            <a:r>
              <a:rPr lang="en-GB" dirty="0" err="1"/>
              <a:t>user.email</a:t>
            </a:r>
            <a:r>
              <a:rPr lang="en-GB" dirty="0"/>
              <a:t> “Email“</a:t>
            </a:r>
          </a:p>
          <a:p>
            <a:r>
              <a:rPr lang="en-GB" dirty="0"/>
              <a:t>Note that there’s no verification on this – you can say what you like. Actual user access to remote repositories is managed at a different level.</a:t>
            </a:r>
          </a:p>
        </p:txBody>
      </p:sp>
    </p:spTree>
    <p:extLst>
      <p:ext uri="{BB962C8B-B14F-4D97-AF65-F5344CB8AC3E}">
        <p14:creationId xmlns:p14="http://schemas.microsoft.com/office/powerpoint/2010/main" val="3463686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6C581-0283-4C12-9A00-0A47ED92FFFF}"/>
              </a:ext>
            </a:extLst>
          </p:cNvPr>
          <p:cNvSpPr>
            <a:spLocks noGrp="1"/>
          </p:cNvSpPr>
          <p:nvPr>
            <p:ph type="title"/>
          </p:nvPr>
        </p:nvSpPr>
        <p:spPr/>
        <p:txBody>
          <a:bodyPr/>
          <a:lstStyle/>
          <a:p>
            <a:r>
              <a:rPr lang="en-GB" dirty="0"/>
              <a:t>Getting started</a:t>
            </a:r>
          </a:p>
        </p:txBody>
      </p:sp>
      <p:sp>
        <p:nvSpPr>
          <p:cNvPr id="3" name="Content Placeholder 2">
            <a:extLst>
              <a:ext uri="{FF2B5EF4-FFF2-40B4-BE49-F238E27FC236}">
                <a16:creationId xmlns:a16="http://schemas.microsoft.com/office/drawing/2014/main" id="{9A5C46EA-A014-49B1-AE7C-727E1687B318}"/>
              </a:ext>
            </a:extLst>
          </p:cNvPr>
          <p:cNvSpPr>
            <a:spLocks noGrp="1"/>
          </p:cNvSpPr>
          <p:nvPr>
            <p:ph idx="1"/>
          </p:nvPr>
        </p:nvSpPr>
        <p:spPr/>
        <p:txBody>
          <a:bodyPr>
            <a:normAutofit lnSpcReduction="10000"/>
          </a:bodyPr>
          <a:lstStyle/>
          <a:p>
            <a:r>
              <a:rPr lang="en-GB" dirty="0"/>
              <a:t>To start working with Git, let’s make a dummy folder to work in.  I’m going to create “</a:t>
            </a:r>
            <a:r>
              <a:rPr lang="en-GB" dirty="0" err="1"/>
              <a:t>gitexample</a:t>
            </a:r>
            <a:r>
              <a:rPr lang="en-GB" dirty="0"/>
              <a:t>” on the C drive.</a:t>
            </a:r>
          </a:p>
          <a:p>
            <a:endParaRPr lang="en-GB" dirty="0"/>
          </a:p>
          <a:p>
            <a:endParaRPr lang="en-GB" dirty="0"/>
          </a:p>
          <a:p>
            <a:endParaRPr lang="en-GB" dirty="0"/>
          </a:p>
          <a:p>
            <a:pPr marL="0" indent="0">
              <a:buNone/>
            </a:pPr>
            <a:endParaRPr lang="en-GB" dirty="0"/>
          </a:p>
          <a:p>
            <a:r>
              <a:rPr lang="en-GB" dirty="0"/>
              <a:t>To create a (local) git repo, use “git </a:t>
            </a:r>
            <a:r>
              <a:rPr lang="en-GB" dirty="0" err="1"/>
              <a:t>init</a:t>
            </a:r>
            <a:r>
              <a:rPr lang="en-GB" dirty="0"/>
              <a:t>”:</a:t>
            </a:r>
          </a:p>
          <a:p>
            <a:endParaRPr lang="en-GB" dirty="0"/>
          </a:p>
          <a:p>
            <a:endParaRPr lang="en-GB" dirty="0"/>
          </a:p>
          <a:p>
            <a:r>
              <a:rPr lang="en-GB" dirty="0"/>
              <a:t>Note that now, the prompt says (master) – this is the name of the branch.  More on this later.</a:t>
            </a:r>
          </a:p>
        </p:txBody>
      </p:sp>
      <p:pic>
        <p:nvPicPr>
          <p:cNvPr id="5" name="Picture 4">
            <a:extLst>
              <a:ext uri="{FF2B5EF4-FFF2-40B4-BE49-F238E27FC236}">
                <a16:creationId xmlns:a16="http://schemas.microsoft.com/office/drawing/2014/main" id="{AF51B0B3-55A1-420E-BC24-FAFB135220E4}"/>
              </a:ext>
            </a:extLst>
          </p:cNvPr>
          <p:cNvPicPr>
            <a:picLocks noChangeAspect="1"/>
          </p:cNvPicPr>
          <p:nvPr/>
        </p:nvPicPr>
        <p:blipFill>
          <a:blip r:embed="rId2"/>
          <a:stretch>
            <a:fillRect/>
          </a:stretch>
        </p:blipFill>
        <p:spPr>
          <a:xfrm>
            <a:off x="6441071" y="2572943"/>
            <a:ext cx="2049786" cy="1557839"/>
          </a:xfrm>
          <a:prstGeom prst="rect">
            <a:avLst/>
          </a:prstGeom>
        </p:spPr>
      </p:pic>
      <p:pic>
        <p:nvPicPr>
          <p:cNvPr id="7" name="Picture 6">
            <a:extLst>
              <a:ext uri="{FF2B5EF4-FFF2-40B4-BE49-F238E27FC236}">
                <a16:creationId xmlns:a16="http://schemas.microsoft.com/office/drawing/2014/main" id="{C41FEEE5-B31A-4F17-8CB2-0E61107E9259}"/>
              </a:ext>
            </a:extLst>
          </p:cNvPr>
          <p:cNvPicPr>
            <a:picLocks noChangeAspect="1"/>
          </p:cNvPicPr>
          <p:nvPr/>
        </p:nvPicPr>
        <p:blipFill>
          <a:blip r:embed="rId3"/>
          <a:stretch>
            <a:fillRect/>
          </a:stretch>
        </p:blipFill>
        <p:spPr>
          <a:xfrm>
            <a:off x="3435041" y="4612806"/>
            <a:ext cx="3375062" cy="769220"/>
          </a:xfrm>
          <a:prstGeom prst="rect">
            <a:avLst/>
          </a:prstGeom>
        </p:spPr>
      </p:pic>
    </p:spTree>
    <p:extLst>
      <p:ext uri="{BB962C8B-B14F-4D97-AF65-F5344CB8AC3E}">
        <p14:creationId xmlns:p14="http://schemas.microsoft.com/office/powerpoint/2010/main" val="1613013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2C30C-8AB2-4FE8-A426-B19D9722816C}"/>
              </a:ext>
            </a:extLst>
          </p:cNvPr>
          <p:cNvSpPr>
            <a:spLocks noGrp="1"/>
          </p:cNvSpPr>
          <p:nvPr>
            <p:ph type="title"/>
          </p:nvPr>
        </p:nvSpPr>
        <p:spPr/>
        <p:txBody>
          <a:bodyPr/>
          <a:lstStyle/>
          <a:p>
            <a:r>
              <a:rPr lang="en-GB" dirty="0"/>
              <a:t>Where is all this stuff going?</a:t>
            </a:r>
          </a:p>
        </p:txBody>
      </p:sp>
      <p:sp>
        <p:nvSpPr>
          <p:cNvPr id="3" name="Content Placeholder 2">
            <a:extLst>
              <a:ext uri="{FF2B5EF4-FFF2-40B4-BE49-F238E27FC236}">
                <a16:creationId xmlns:a16="http://schemas.microsoft.com/office/drawing/2014/main" id="{7FFC34C9-2119-4381-8506-D74ECC01BAD5}"/>
              </a:ext>
            </a:extLst>
          </p:cNvPr>
          <p:cNvSpPr>
            <a:spLocks noGrp="1"/>
          </p:cNvSpPr>
          <p:nvPr>
            <p:ph idx="1"/>
          </p:nvPr>
        </p:nvSpPr>
        <p:spPr/>
        <p:txBody>
          <a:bodyPr/>
          <a:lstStyle/>
          <a:p>
            <a:r>
              <a:rPr lang="en-GB" dirty="0"/>
              <a:t>The eagle-eyed among you may notice that the previous message stated:</a:t>
            </a:r>
          </a:p>
          <a:p>
            <a:endParaRPr lang="en-GB" dirty="0"/>
          </a:p>
          <a:p>
            <a:pPr marL="0" indent="0">
              <a:buNone/>
            </a:pPr>
            <a:r>
              <a:rPr lang="en-GB" dirty="0"/>
              <a:t>but navigating to the C:/gitexample folder may not show it.  This is actually a hidden folder – in Unix, hidden folders start with a .</a:t>
            </a:r>
          </a:p>
          <a:p>
            <a:r>
              <a:rPr lang="en-GB" dirty="0"/>
              <a:t>There are a few more hidden files/folders which git can use – we’ll talk about .</a:t>
            </a:r>
            <a:r>
              <a:rPr lang="en-GB" dirty="0" err="1"/>
              <a:t>gitignore</a:t>
            </a:r>
            <a:r>
              <a:rPr lang="en-GB" dirty="0"/>
              <a:t> later.</a:t>
            </a:r>
          </a:p>
          <a:p>
            <a:r>
              <a:rPr lang="en-GB" dirty="0"/>
              <a:t>You can show these in the filesystem if you wish, but there’s generally no need to see the .git folder – we don’t really interact with it directly.</a:t>
            </a:r>
          </a:p>
          <a:p>
            <a:endParaRPr lang="en-GB" dirty="0"/>
          </a:p>
        </p:txBody>
      </p:sp>
      <p:pic>
        <p:nvPicPr>
          <p:cNvPr id="5" name="Picture 4">
            <a:extLst>
              <a:ext uri="{FF2B5EF4-FFF2-40B4-BE49-F238E27FC236}">
                <a16:creationId xmlns:a16="http://schemas.microsoft.com/office/drawing/2014/main" id="{B9D3D7A5-E145-4C31-AF79-C65050BF2A22}"/>
              </a:ext>
            </a:extLst>
          </p:cNvPr>
          <p:cNvPicPr>
            <a:picLocks noChangeAspect="1"/>
          </p:cNvPicPr>
          <p:nvPr/>
        </p:nvPicPr>
        <p:blipFill rotWithShape="1">
          <a:blip r:embed="rId2"/>
          <a:srcRect t="34510" b="44944"/>
          <a:stretch/>
        </p:blipFill>
        <p:spPr>
          <a:xfrm>
            <a:off x="3115898" y="2629989"/>
            <a:ext cx="3719540" cy="174171"/>
          </a:xfrm>
          <a:prstGeom prst="rect">
            <a:avLst/>
          </a:prstGeom>
        </p:spPr>
      </p:pic>
    </p:spTree>
    <p:extLst>
      <p:ext uri="{BB962C8B-B14F-4D97-AF65-F5344CB8AC3E}">
        <p14:creationId xmlns:p14="http://schemas.microsoft.com/office/powerpoint/2010/main" val="312554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10F7C-009A-4F48-B992-0A091F9868B7}"/>
              </a:ext>
            </a:extLst>
          </p:cNvPr>
          <p:cNvSpPr>
            <a:spLocks noGrp="1"/>
          </p:cNvSpPr>
          <p:nvPr>
            <p:ph type="title"/>
          </p:nvPr>
        </p:nvSpPr>
        <p:spPr/>
        <p:txBody>
          <a:bodyPr/>
          <a:lstStyle/>
          <a:p>
            <a:r>
              <a:rPr lang="en-GB" dirty="0"/>
              <a:t>Working with files</a:t>
            </a:r>
          </a:p>
        </p:txBody>
      </p:sp>
      <p:sp>
        <p:nvSpPr>
          <p:cNvPr id="3" name="Content Placeholder 2">
            <a:extLst>
              <a:ext uri="{FF2B5EF4-FFF2-40B4-BE49-F238E27FC236}">
                <a16:creationId xmlns:a16="http://schemas.microsoft.com/office/drawing/2014/main" id="{4B34811A-F151-44A4-8F2F-051FFCE3D5F2}"/>
              </a:ext>
            </a:extLst>
          </p:cNvPr>
          <p:cNvSpPr>
            <a:spLocks noGrp="1"/>
          </p:cNvSpPr>
          <p:nvPr>
            <p:ph idx="1"/>
          </p:nvPr>
        </p:nvSpPr>
        <p:spPr/>
        <p:txBody>
          <a:bodyPr/>
          <a:lstStyle/>
          <a:p>
            <a:r>
              <a:rPr lang="en-GB" dirty="0"/>
              <a:t>For the sake of keeping this example reasonably simple, we’re going to be working with text files – but everything here is equally applicable to code files.</a:t>
            </a:r>
          </a:p>
          <a:p>
            <a:r>
              <a:rPr lang="en-GB" dirty="0"/>
              <a:t>Let’s make a text file in this folder, which I’ll call “hello.txt”.  I’ll also write “Hello, World” into this file.</a:t>
            </a:r>
          </a:p>
          <a:p>
            <a:pPr lvl="1"/>
            <a:r>
              <a:rPr lang="en-GB" dirty="0"/>
              <a:t>You can do this in or out of the CLI.  Out is easier. </a:t>
            </a:r>
            <a:r>
              <a:rPr lang="en-GB" dirty="0">
                <a:sym typeface="Wingdings" panose="05000000000000000000" pitchFamily="2" charset="2"/>
              </a:rPr>
              <a:t></a:t>
            </a:r>
          </a:p>
          <a:p>
            <a:pPr lvl="1"/>
            <a:endParaRPr lang="en-GB" dirty="0">
              <a:sym typeface="Wingdings" panose="05000000000000000000" pitchFamily="2" charset="2"/>
            </a:endParaRPr>
          </a:p>
          <a:p>
            <a:pPr lvl="1"/>
            <a:endParaRPr lang="en-GB" dirty="0">
              <a:sym typeface="Wingdings" panose="05000000000000000000" pitchFamily="2" charset="2"/>
            </a:endParaRPr>
          </a:p>
          <a:p>
            <a:pPr lvl="1"/>
            <a:endParaRPr lang="en-GB" dirty="0">
              <a:sym typeface="Wingdings" panose="05000000000000000000" pitchFamily="2" charset="2"/>
            </a:endParaRPr>
          </a:p>
          <a:p>
            <a:endParaRPr lang="en-GB" dirty="0">
              <a:sym typeface="Wingdings" panose="05000000000000000000" pitchFamily="2" charset="2"/>
            </a:endParaRPr>
          </a:p>
          <a:p>
            <a:endParaRPr lang="en-GB" dirty="0"/>
          </a:p>
        </p:txBody>
      </p:sp>
      <p:pic>
        <p:nvPicPr>
          <p:cNvPr id="5" name="Picture 4">
            <a:extLst>
              <a:ext uri="{FF2B5EF4-FFF2-40B4-BE49-F238E27FC236}">
                <a16:creationId xmlns:a16="http://schemas.microsoft.com/office/drawing/2014/main" id="{F283773F-A930-47BC-96B6-C74EFA2C92BE}"/>
              </a:ext>
            </a:extLst>
          </p:cNvPr>
          <p:cNvPicPr>
            <a:picLocks noChangeAspect="1"/>
          </p:cNvPicPr>
          <p:nvPr/>
        </p:nvPicPr>
        <p:blipFill>
          <a:blip r:embed="rId2"/>
          <a:stretch>
            <a:fillRect/>
          </a:stretch>
        </p:blipFill>
        <p:spPr>
          <a:xfrm>
            <a:off x="2971446" y="4196772"/>
            <a:ext cx="4008443" cy="1127559"/>
          </a:xfrm>
          <a:prstGeom prst="rect">
            <a:avLst/>
          </a:prstGeom>
        </p:spPr>
      </p:pic>
    </p:spTree>
    <p:extLst>
      <p:ext uri="{BB962C8B-B14F-4D97-AF65-F5344CB8AC3E}">
        <p14:creationId xmlns:p14="http://schemas.microsoft.com/office/powerpoint/2010/main" val="4072451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D29D9-93D6-4EC6-B481-71A6BD0155D2}"/>
              </a:ext>
            </a:extLst>
          </p:cNvPr>
          <p:cNvSpPr>
            <a:spLocks noGrp="1"/>
          </p:cNvSpPr>
          <p:nvPr>
            <p:ph type="title"/>
          </p:nvPr>
        </p:nvSpPr>
        <p:spPr/>
        <p:txBody>
          <a:bodyPr/>
          <a:lstStyle/>
          <a:p>
            <a:r>
              <a:rPr lang="en-GB" dirty="0"/>
              <a:t>Adding a file to Git</a:t>
            </a:r>
          </a:p>
        </p:txBody>
      </p:sp>
      <p:sp>
        <p:nvSpPr>
          <p:cNvPr id="3" name="Content Placeholder 2">
            <a:extLst>
              <a:ext uri="{FF2B5EF4-FFF2-40B4-BE49-F238E27FC236}">
                <a16:creationId xmlns:a16="http://schemas.microsoft.com/office/drawing/2014/main" id="{3FE2B5E0-9A63-47FA-83FC-4D08C59CC51B}"/>
              </a:ext>
            </a:extLst>
          </p:cNvPr>
          <p:cNvSpPr>
            <a:spLocks noGrp="1"/>
          </p:cNvSpPr>
          <p:nvPr>
            <p:ph idx="1"/>
          </p:nvPr>
        </p:nvSpPr>
        <p:spPr/>
        <p:txBody>
          <a:bodyPr/>
          <a:lstStyle/>
          <a:p>
            <a:r>
              <a:rPr lang="en-GB" dirty="0"/>
              <a:t>We can use “git status” to view the current status of files in this folder:</a:t>
            </a:r>
          </a:p>
          <a:p>
            <a:endParaRPr lang="en-GB" dirty="0"/>
          </a:p>
          <a:p>
            <a:endParaRPr lang="en-GB" dirty="0"/>
          </a:p>
          <a:p>
            <a:pPr marL="0" indent="0">
              <a:buNone/>
            </a:pPr>
            <a:endParaRPr lang="en-GB" dirty="0"/>
          </a:p>
          <a:p>
            <a:r>
              <a:rPr lang="en-GB" dirty="0"/>
              <a:t>This is reasonably easy to interpret – to have a file tracked by Git, we need to add it through “git add”.  This is called </a:t>
            </a:r>
            <a:r>
              <a:rPr lang="en-GB" b="1" dirty="0"/>
              <a:t>staging</a:t>
            </a:r>
            <a:r>
              <a:rPr lang="en-GB" dirty="0"/>
              <a:t>.</a:t>
            </a:r>
          </a:p>
        </p:txBody>
      </p:sp>
      <p:pic>
        <p:nvPicPr>
          <p:cNvPr id="5" name="Picture 4">
            <a:extLst>
              <a:ext uri="{FF2B5EF4-FFF2-40B4-BE49-F238E27FC236}">
                <a16:creationId xmlns:a16="http://schemas.microsoft.com/office/drawing/2014/main" id="{A13E3719-BE2B-4F92-B63C-FB780D7EA989}"/>
              </a:ext>
            </a:extLst>
          </p:cNvPr>
          <p:cNvPicPr>
            <a:picLocks noChangeAspect="1"/>
          </p:cNvPicPr>
          <p:nvPr/>
        </p:nvPicPr>
        <p:blipFill>
          <a:blip r:embed="rId2"/>
          <a:stretch>
            <a:fillRect/>
          </a:stretch>
        </p:blipFill>
        <p:spPr>
          <a:xfrm>
            <a:off x="2396756" y="2523848"/>
            <a:ext cx="4178216" cy="1141968"/>
          </a:xfrm>
          <a:prstGeom prst="rect">
            <a:avLst/>
          </a:prstGeom>
        </p:spPr>
      </p:pic>
      <p:pic>
        <p:nvPicPr>
          <p:cNvPr id="7" name="Picture 6">
            <a:extLst>
              <a:ext uri="{FF2B5EF4-FFF2-40B4-BE49-F238E27FC236}">
                <a16:creationId xmlns:a16="http://schemas.microsoft.com/office/drawing/2014/main" id="{0CE58E74-A9A5-4550-9F50-F84A79A80500}"/>
              </a:ext>
            </a:extLst>
          </p:cNvPr>
          <p:cNvPicPr>
            <a:picLocks noChangeAspect="1"/>
          </p:cNvPicPr>
          <p:nvPr/>
        </p:nvPicPr>
        <p:blipFill>
          <a:blip r:embed="rId3"/>
          <a:stretch>
            <a:fillRect/>
          </a:stretch>
        </p:blipFill>
        <p:spPr>
          <a:xfrm>
            <a:off x="3406413" y="4460200"/>
            <a:ext cx="3138510" cy="1581162"/>
          </a:xfrm>
          <a:prstGeom prst="rect">
            <a:avLst/>
          </a:prstGeom>
        </p:spPr>
      </p:pic>
    </p:spTree>
    <p:extLst>
      <p:ext uri="{BB962C8B-B14F-4D97-AF65-F5344CB8AC3E}">
        <p14:creationId xmlns:p14="http://schemas.microsoft.com/office/powerpoint/2010/main" val="2369533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F5A7B-DD92-4B69-B901-58123B1B170C}"/>
              </a:ext>
            </a:extLst>
          </p:cNvPr>
          <p:cNvSpPr>
            <a:spLocks noGrp="1"/>
          </p:cNvSpPr>
          <p:nvPr>
            <p:ph type="title"/>
          </p:nvPr>
        </p:nvSpPr>
        <p:spPr/>
        <p:txBody>
          <a:bodyPr/>
          <a:lstStyle/>
          <a:p>
            <a:r>
              <a:rPr lang="en-GB" dirty="0"/>
              <a:t>Staging</a:t>
            </a:r>
          </a:p>
        </p:txBody>
      </p:sp>
      <p:sp>
        <p:nvSpPr>
          <p:cNvPr id="3" name="Content Placeholder 2">
            <a:extLst>
              <a:ext uri="{FF2B5EF4-FFF2-40B4-BE49-F238E27FC236}">
                <a16:creationId xmlns:a16="http://schemas.microsoft.com/office/drawing/2014/main" id="{DD8C9160-6A00-48E4-AC9D-2F2E85E59770}"/>
              </a:ext>
            </a:extLst>
          </p:cNvPr>
          <p:cNvSpPr>
            <a:spLocks noGrp="1"/>
          </p:cNvSpPr>
          <p:nvPr>
            <p:ph idx="1"/>
          </p:nvPr>
        </p:nvSpPr>
        <p:spPr/>
        <p:txBody>
          <a:bodyPr/>
          <a:lstStyle/>
          <a:p>
            <a:r>
              <a:rPr lang="en-GB" dirty="0"/>
              <a:t>Staging creates a snapshot of the file at that exact moment.  If you were to change the file, then check git status, you’ll see the staged file (in green) but also that it has </a:t>
            </a:r>
            <a:r>
              <a:rPr lang="en-GB" dirty="0" err="1"/>
              <a:t>unstaged</a:t>
            </a:r>
            <a:r>
              <a:rPr lang="en-GB" dirty="0"/>
              <a:t> changes (in red).</a:t>
            </a:r>
          </a:p>
          <a:p>
            <a:r>
              <a:rPr lang="en-GB" dirty="0"/>
              <a:t>If you commit a file which has been modified after being staged, </a:t>
            </a:r>
            <a:r>
              <a:rPr lang="en-GB" b="1" u="sng" dirty="0"/>
              <a:t>the staged version of the file will be committed</a:t>
            </a:r>
            <a:r>
              <a:rPr lang="en-GB" dirty="0"/>
              <a:t>.  This can sometimes cause you problems, so be careful.  It’s generally a good idea to stage your files, then immediately commit them (more on committing shortly).</a:t>
            </a:r>
          </a:p>
        </p:txBody>
      </p:sp>
      <p:pic>
        <p:nvPicPr>
          <p:cNvPr id="7" name="Picture 6">
            <a:extLst>
              <a:ext uri="{FF2B5EF4-FFF2-40B4-BE49-F238E27FC236}">
                <a16:creationId xmlns:a16="http://schemas.microsoft.com/office/drawing/2014/main" id="{521243AB-5CD7-4744-B517-8301E594D69C}"/>
              </a:ext>
            </a:extLst>
          </p:cNvPr>
          <p:cNvPicPr>
            <a:picLocks noChangeAspect="1"/>
          </p:cNvPicPr>
          <p:nvPr/>
        </p:nvPicPr>
        <p:blipFill>
          <a:blip r:embed="rId2"/>
          <a:stretch>
            <a:fillRect/>
          </a:stretch>
        </p:blipFill>
        <p:spPr>
          <a:xfrm>
            <a:off x="831327" y="4280867"/>
            <a:ext cx="4660073" cy="2198310"/>
          </a:xfrm>
          <a:prstGeom prst="rect">
            <a:avLst/>
          </a:prstGeom>
        </p:spPr>
      </p:pic>
      <p:sp>
        <p:nvSpPr>
          <p:cNvPr id="8" name="TextBox 7">
            <a:extLst>
              <a:ext uri="{FF2B5EF4-FFF2-40B4-BE49-F238E27FC236}">
                <a16:creationId xmlns:a16="http://schemas.microsoft.com/office/drawing/2014/main" id="{1F6987A4-CB58-4967-86FA-712617445D36}"/>
              </a:ext>
            </a:extLst>
          </p:cNvPr>
          <p:cNvSpPr txBox="1"/>
          <p:nvPr/>
        </p:nvSpPr>
        <p:spPr>
          <a:xfrm>
            <a:off x="5491400" y="4693919"/>
            <a:ext cx="2891246" cy="2031325"/>
          </a:xfrm>
          <a:prstGeom prst="rect">
            <a:avLst/>
          </a:prstGeom>
          <a:noFill/>
        </p:spPr>
        <p:txBody>
          <a:bodyPr wrap="square" rtlCol="0">
            <a:spAutoFit/>
          </a:bodyPr>
          <a:lstStyle/>
          <a:p>
            <a:r>
              <a:rPr lang="en-GB" dirty="0"/>
              <a:t>Note: I then reverted this file to the staged version with </a:t>
            </a:r>
          </a:p>
          <a:p>
            <a:r>
              <a:rPr lang="en-GB" dirty="0"/>
              <a:t>“git checkout -- hello.txt“</a:t>
            </a:r>
          </a:p>
          <a:p>
            <a:r>
              <a:rPr lang="en-GB" dirty="0"/>
              <a:t>If I wanted to re-stage it, I would use</a:t>
            </a:r>
          </a:p>
          <a:p>
            <a:r>
              <a:rPr lang="en-GB" dirty="0"/>
              <a:t>“git add hello.txt” again.</a:t>
            </a:r>
          </a:p>
        </p:txBody>
      </p:sp>
      <p:pic>
        <p:nvPicPr>
          <p:cNvPr id="10" name="Picture 9">
            <a:extLst>
              <a:ext uri="{FF2B5EF4-FFF2-40B4-BE49-F238E27FC236}">
                <a16:creationId xmlns:a16="http://schemas.microsoft.com/office/drawing/2014/main" id="{949E454D-C9D2-4449-B45E-75194DD38E25}"/>
              </a:ext>
            </a:extLst>
          </p:cNvPr>
          <p:cNvPicPr>
            <a:picLocks noChangeAspect="1"/>
          </p:cNvPicPr>
          <p:nvPr/>
        </p:nvPicPr>
        <p:blipFill>
          <a:blip r:embed="rId3"/>
          <a:stretch>
            <a:fillRect/>
          </a:stretch>
        </p:blipFill>
        <p:spPr>
          <a:xfrm>
            <a:off x="8553642" y="4265375"/>
            <a:ext cx="3195661" cy="2057415"/>
          </a:xfrm>
          <a:prstGeom prst="rect">
            <a:avLst/>
          </a:prstGeom>
        </p:spPr>
      </p:pic>
    </p:spTree>
    <p:extLst>
      <p:ext uri="{BB962C8B-B14F-4D97-AF65-F5344CB8AC3E}">
        <p14:creationId xmlns:p14="http://schemas.microsoft.com/office/powerpoint/2010/main" val="40893352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2855B-DD2B-4E93-AA12-17EAF8CD7AB3}"/>
              </a:ext>
            </a:extLst>
          </p:cNvPr>
          <p:cNvSpPr>
            <a:spLocks noGrp="1"/>
          </p:cNvSpPr>
          <p:nvPr>
            <p:ph type="title"/>
          </p:nvPr>
        </p:nvSpPr>
        <p:spPr/>
        <p:txBody>
          <a:bodyPr/>
          <a:lstStyle/>
          <a:p>
            <a:r>
              <a:rPr lang="en-GB" dirty="0"/>
              <a:t>Committing</a:t>
            </a:r>
          </a:p>
        </p:txBody>
      </p:sp>
      <p:sp>
        <p:nvSpPr>
          <p:cNvPr id="3" name="Content Placeholder 2">
            <a:extLst>
              <a:ext uri="{FF2B5EF4-FFF2-40B4-BE49-F238E27FC236}">
                <a16:creationId xmlns:a16="http://schemas.microsoft.com/office/drawing/2014/main" id="{22B9F009-A27E-4EEA-B27E-53E0042D92DE}"/>
              </a:ext>
            </a:extLst>
          </p:cNvPr>
          <p:cNvSpPr>
            <a:spLocks noGrp="1"/>
          </p:cNvSpPr>
          <p:nvPr>
            <p:ph idx="1"/>
          </p:nvPr>
        </p:nvSpPr>
        <p:spPr/>
        <p:txBody>
          <a:bodyPr/>
          <a:lstStyle/>
          <a:p>
            <a:r>
              <a:rPr lang="en-GB" dirty="0"/>
              <a:t>Once our “code” is at a point we’re happy with, we can commit it to Git.  This creates a complete snapshot of all presently staged files.</a:t>
            </a:r>
          </a:p>
          <a:p>
            <a:r>
              <a:rPr lang="en-GB" dirty="0"/>
              <a:t>You should commit to the local repository at any point you may later wish to come back to.  This should be something you do often – certainly multiple times per day.</a:t>
            </a:r>
          </a:p>
          <a:p>
            <a:pPr lvl="1"/>
            <a:r>
              <a:rPr lang="en-GB" dirty="0"/>
              <a:t>Once you have some code functionality complete, such as a completed function that you’ve tested and are confident in.</a:t>
            </a:r>
          </a:p>
          <a:p>
            <a:pPr lvl="1"/>
            <a:r>
              <a:rPr lang="en-GB" dirty="0"/>
              <a:t>When you’re about to start doing something new in your code project, like implementing a new piece of functionality.</a:t>
            </a:r>
          </a:p>
          <a:p>
            <a:pPr lvl="1"/>
            <a:r>
              <a:rPr lang="en-GB" dirty="0"/>
              <a:t>If you’re about to try something small which may not work.  You can trivially restore your files back to a previous commit.</a:t>
            </a:r>
          </a:p>
          <a:p>
            <a:pPr lvl="2"/>
            <a:r>
              <a:rPr lang="en-GB" dirty="0"/>
              <a:t>For something big which might not work, you’d use a branch – more on this later.</a:t>
            </a:r>
          </a:p>
          <a:p>
            <a:pPr lvl="1"/>
            <a:endParaRPr lang="en-GB" dirty="0"/>
          </a:p>
          <a:p>
            <a:endParaRPr lang="en-GB" dirty="0"/>
          </a:p>
        </p:txBody>
      </p:sp>
    </p:spTree>
    <p:extLst>
      <p:ext uri="{BB962C8B-B14F-4D97-AF65-F5344CB8AC3E}">
        <p14:creationId xmlns:p14="http://schemas.microsoft.com/office/powerpoint/2010/main" val="1254847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FC078-9620-4360-94C5-123620C5CA44}"/>
              </a:ext>
            </a:extLst>
          </p:cNvPr>
          <p:cNvSpPr>
            <a:spLocks noGrp="1"/>
          </p:cNvSpPr>
          <p:nvPr>
            <p:ph type="title"/>
          </p:nvPr>
        </p:nvSpPr>
        <p:spPr/>
        <p:txBody>
          <a:bodyPr/>
          <a:lstStyle/>
          <a:p>
            <a:r>
              <a:rPr lang="en-GB" dirty="0"/>
              <a:t>Committing</a:t>
            </a:r>
          </a:p>
        </p:txBody>
      </p:sp>
      <p:sp>
        <p:nvSpPr>
          <p:cNvPr id="3" name="Content Placeholder 2">
            <a:extLst>
              <a:ext uri="{FF2B5EF4-FFF2-40B4-BE49-F238E27FC236}">
                <a16:creationId xmlns:a16="http://schemas.microsoft.com/office/drawing/2014/main" id="{0A100FA9-BEED-4282-8F7C-511D59A85649}"/>
              </a:ext>
            </a:extLst>
          </p:cNvPr>
          <p:cNvSpPr>
            <a:spLocks noGrp="1"/>
          </p:cNvSpPr>
          <p:nvPr>
            <p:ph idx="1"/>
          </p:nvPr>
        </p:nvSpPr>
        <p:spPr/>
        <p:txBody>
          <a:bodyPr/>
          <a:lstStyle/>
          <a:p>
            <a:r>
              <a:rPr lang="en-GB" dirty="0"/>
              <a:t>To create a commit, you can simply use “git commit”.  You must always write a commit message with your commits, so the easiest way to do this is:</a:t>
            </a:r>
          </a:p>
          <a:p>
            <a:pPr marL="0" indent="0">
              <a:buNone/>
            </a:pPr>
            <a:r>
              <a:rPr lang="en-GB" dirty="0"/>
              <a:t>	git commit –m ‘message’</a:t>
            </a:r>
          </a:p>
          <a:p>
            <a:pPr marL="0" indent="0">
              <a:buNone/>
            </a:pPr>
            <a:r>
              <a:rPr lang="en-GB" dirty="0"/>
              <a:t>Where message should be a meaningful message to help you remember what this commit was.</a:t>
            </a:r>
          </a:p>
          <a:p>
            <a:r>
              <a:rPr lang="en-GB" dirty="0"/>
              <a:t>If you forget to add –m, you’ll end up in a vim interface.  If you aren’t familiar with vim:</a:t>
            </a:r>
          </a:p>
          <a:p>
            <a:pPr lvl="1"/>
            <a:r>
              <a:rPr lang="en-GB" dirty="0"/>
              <a:t>Press the </a:t>
            </a:r>
            <a:r>
              <a:rPr lang="en-GB" dirty="0" err="1"/>
              <a:t>i</a:t>
            </a:r>
            <a:r>
              <a:rPr lang="en-GB" dirty="0"/>
              <a:t> key</a:t>
            </a:r>
          </a:p>
          <a:p>
            <a:pPr lvl="1"/>
            <a:r>
              <a:rPr lang="en-GB" dirty="0"/>
              <a:t>Type your message</a:t>
            </a:r>
          </a:p>
          <a:p>
            <a:pPr lvl="1"/>
            <a:r>
              <a:rPr lang="en-GB" dirty="0"/>
              <a:t>Press the escape key</a:t>
            </a:r>
          </a:p>
          <a:p>
            <a:pPr lvl="1"/>
            <a:r>
              <a:rPr lang="en-GB" dirty="0"/>
              <a:t>Type :</a:t>
            </a:r>
            <a:r>
              <a:rPr lang="en-GB" dirty="0" err="1"/>
              <a:t>wq</a:t>
            </a:r>
            <a:r>
              <a:rPr lang="en-GB" dirty="0"/>
              <a:t> and press return</a:t>
            </a:r>
          </a:p>
        </p:txBody>
      </p:sp>
    </p:spTree>
    <p:extLst>
      <p:ext uri="{BB962C8B-B14F-4D97-AF65-F5344CB8AC3E}">
        <p14:creationId xmlns:p14="http://schemas.microsoft.com/office/powerpoint/2010/main" val="28657495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B417A-6AFE-47A7-82B2-0ECB2978054C}"/>
              </a:ext>
            </a:extLst>
          </p:cNvPr>
          <p:cNvSpPr>
            <a:spLocks noGrp="1"/>
          </p:cNvSpPr>
          <p:nvPr>
            <p:ph type="title"/>
          </p:nvPr>
        </p:nvSpPr>
        <p:spPr/>
        <p:txBody>
          <a:bodyPr/>
          <a:lstStyle/>
          <a:p>
            <a:r>
              <a:rPr lang="en-GB" dirty="0"/>
              <a:t>First commit</a:t>
            </a:r>
          </a:p>
        </p:txBody>
      </p:sp>
      <p:sp>
        <p:nvSpPr>
          <p:cNvPr id="3" name="Content Placeholder 2">
            <a:extLst>
              <a:ext uri="{FF2B5EF4-FFF2-40B4-BE49-F238E27FC236}">
                <a16:creationId xmlns:a16="http://schemas.microsoft.com/office/drawing/2014/main" id="{E151188F-B74C-4FE2-A01F-93A45C9922A0}"/>
              </a:ext>
            </a:extLst>
          </p:cNvPr>
          <p:cNvSpPr>
            <a:spLocks noGrp="1"/>
          </p:cNvSpPr>
          <p:nvPr>
            <p:ph idx="1"/>
          </p:nvPr>
        </p:nvSpPr>
        <p:spPr/>
        <p:txBody>
          <a:bodyPr/>
          <a:lstStyle/>
          <a:p>
            <a:endParaRPr lang="en-GB" dirty="0"/>
          </a:p>
          <a:p>
            <a:endParaRPr lang="en-GB" dirty="0"/>
          </a:p>
          <a:p>
            <a:endParaRPr lang="en-GB" dirty="0"/>
          </a:p>
          <a:p>
            <a:endParaRPr lang="en-GB" dirty="0"/>
          </a:p>
          <a:p>
            <a:r>
              <a:rPr lang="en-GB" dirty="0"/>
              <a:t>The final few lines state that we have inserted hello.txt to the repository.</a:t>
            </a:r>
          </a:p>
          <a:p>
            <a:r>
              <a:rPr lang="en-GB" dirty="0"/>
              <a:t>This is a good reminder to explicitly set our name and e-mail using the commands listed.  We need to do this, because we can use git to figure out who wrote a specific line of code – a very handy (if sometimes misused) tool.</a:t>
            </a:r>
          </a:p>
          <a:p>
            <a:pPr marL="0" indent="0">
              <a:buNone/>
            </a:pPr>
            <a:r>
              <a:rPr lang="en-GB" dirty="0"/>
              <a:t>		We can navigate using the arrow keys, then use the x key to delete the 		hashes.  :</a:t>
            </a:r>
            <a:r>
              <a:rPr lang="en-GB" dirty="0" err="1"/>
              <a:t>wq</a:t>
            </a:r>
            <a:r>
              <a:rPr lang="en-GB" dirty="0"/>
              <a:t> to write quit.</a:t>
            </a:r>
          </a:p>
          <a:p>
            <a:pPr marL="0" indent="0">
              <a:buNone/>
            </a:pPr>
            <a:endParaRPr lang="en-GB" dirty="0"/>
          </a:p>
        </p:txBody>
      </p:sp>
      <p:pic>
        <p:nvPicPr>
          <p:cNvPr id="7" name="Picture 6">
            <a:extLst>
              <a:ext uri="{FF2B5EF4-FFF2-40B4-BE49-F238E27FC236}">
                <a16:creationId xmlns:a16="http://schemas.microsoft.com/office/drawing/2014/main" id="{17CC10C3-E23A-4E70-AB3A-2A4D5C88142C}"/>
              </a:ext>
            </a:extLst>
          </p:cNvPr>
          <p:cNvPicPr>
            <a:picLocks noChangeAspect="1"/>
          </p:cNvPicPr>
          <p:nvPr/>
        </p:nvPicPr>
        <p:blipFill>
          <a:blip r:embed="rId2"/>
          <a:stretch>
            <a:fillRect/>
          </a:stretch>
        </p:blipFill>
        <p:spPr>
          <a:xfrm>
            <a:off x="4611480" y="1270000"/>
            <a:ext cx="4662522" cy="2271729"/>
          </a:xfrm>
          <a:prstGeom prst="rect">
            <a:avLst/>
          </a:prstGeom>
        </p:spPr>
      </p:pic>
    </p:spTree>
    <p:extLst>
      <p:ext uri="{BB962C8B-B14F-4D97-AF65-F5344CB8AC3E}">
        <p14:creationId xmlns:p14="http://schemas.microsoft.com/office/powerpoint/2010/main" val="17008969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6F39E-C288-48A3-9D70-FBA510A316C4}"/>
              </a:ext>
            </a:extLst>
          </p:cNvPr>
          <p:cNvSpPr>
            <a:spLocks noGrp="1"/>
          </p:cNvSpPr>
          <p:nvPr>
            <p:ph type="title"/>
          </p:nvPr>
        </p:nvSpPr>
        <p:spPr/>
        <p:txBody>
          <a:bodyPr/>
          <a:lstStyle/>
          <a:p>
            <a:r>
              <a:rPr lang="en-GB" dirty="0"/>
              <a:t>Second commit</a:t>
            </a:r>
          </a:p>
        </p:txBody>
      </p:sp>
      <p:sp>
        <p:nvSpPr>
          <p:cNvPr id="3" name="Content Placeholder 2">
            <a:extLst>
              <a:ext uri="{FF2B5EF4-FFF2-40B4-BE49-F238E27FC236}">
                <a16:creationId xmlns:a16="http://schemas.microsoft.com/office/drawing/2014/main" id="{9EA77660-774B-4D6E-AA2E-598A9A712190}"/>
              </a:ext>
            </a:extLst>
          </p:cNvPr>
          <p:cNvSpPr>
            <a:spLocks noGrp="1"/>
          </p:cNvSpPr>
          <p:nvPr>
            <p:ph idx="1"/>
          </p:nvPr>
        </p:nvSpPr>
        <p:spPr/>
        <p:txBody>
          <a:bodyPr/>
          <a:lstStyle/>
          <a:p>
            <a:r>
              <a:rPr lang="en-GB" dirty="0"/>
              <a:t>Let’s make a change to our text file.  I’ll add the line “Hello again!” below the first line.</a:t>
            </a:r>
          </a:p>
          <a:p>
            <a:r>
              <a:rPr lang="en-GB" dirty="0"/>
              <a:t>We now need to re-stage the file with git add and perform a new commit.</a:t>
            </a:r>
          </a:p>
          <a:p>
            <a:r>
              <a:rPr lang="en-GB" dirty="0"/>
              <a:t>git log shows us a log of all commits.</a:t>
            </a:r>
          </a:p>
        </p:txBody>
      </p:sp>
      <p:pic>
        <p:nvPicPr>
          <p:cNvPr id="5" name="Picture 4">
            <a:extLst>
              <a:ext uri="{FF2B5EF4-FFF2-40B4-BE49-F238E27FC236}">
                <a16:creationId xmlns:a16="http://schemas.microsoft.com/office/drawing/2014/main" id="{2DB35557-2B80-46E3-AF6B-339124E3AF08}"/>
              </a:ext>
            </a:extLst>
          </p:cNvPr>
          <p:cNvPicPr>
            <a:picLocks noChangeAspect="1"/>
          </p:cNvPicPr>
          <p:nvPr/>
        </p:nvPicPr>
        <p:blipFill>
          <a:blip r:embed="rId2"/>
          <a:stretch>
            <a:fillRect/>
          </a:stretch>
        </p:blipFill>
        <p:spPr>
          <a:xfrm>
            <a:off x="5180699" y="3237816"/>
            <a:ext cx="4338669" cy="3033735"/>
          </a:xfrm>
          <a:prstGeom prst="rect">
            <a:avLst/>
          </a:prstGeom>
        </p:spPr>
      </p:pic>
    </p:spTree>
    <p:extLst>
      <p:ext uri="{BB962C8B-B14F-4D97-AF65-F5344CB8AC3E}">
        <p14:creationId xmlns:p14="http://schemas.microsoft.com/office/powerpoint/2010/main" val="23507598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ED996-C3EC-4940-9FEA-0652C9D4A05E}"/>
              </a:ext>
            </a:extLst>
          </p:cNvPr>
          <p:cNvSpPr>
            <a:spLocks noGrp="1"/>
          </p:cNvSpPr>
          <p:nvPr>
            <p:ph type="title"/>
          </p:nvPr>
        </p:nvSpPr>
        <p:spPr/>
        <p:txBody>
          <a:bodyPr/>
          <a:lstStyle/>
          <a:p>
            <a:r>
              <a:rPr lang="en-GB" dirty="0"/>
              <a:t>Going back in time…</a:t>
            </a:r>
          </a:p>
        </p:txBody>
      </p:sp>
      <p:sp>
        <p:nvSpPr>
          <p:cNvPr id="3" name="Content Placeholder 2">
            <a:extLst>
              <a:ext uri="{FF2B5EF4-FFF2-40B4-BE49-F238E27FC236}">
                <a16:creationId xmlns:a16="http://schemas.microsoft.com/office/drawing/2014/main" id="{D2FECDD6-ABFF-4B2A-BC71-1B00394E2882}"/>
              </a:ext>
            </a:extLst>
          </p:cNvPr>
          <p:cNvSpPr>
            <a:spLocks noGrp="1"/>
          </p:cNvSpPr>
          <p:nvPr>
            <p:ph idx="1"/>
          </p:nvPr>
        </p:nvSpPr>
        <p:spPr/>
        <p:txBody>
          <a:bodyPr/>
          <a:lstStyle/>
          <a:p>
            <a:r>
              <a:rPr lang="en-GB" dirty="0"/>
              <a:t>Sometimes, we want to revisit a previous commit.</a:t>
            </a:r>
          </a:p>
          <a:p>
            <a:r>
              <a:rPr lang="en-GB" dirty="0"/>
              <a:t>To go temporarily go back to an old commit, use “git checkout”:</a:t>
            </a:r>
          </a:p>
          <a:p>
            <a:endParaRPr lang="en-GB" dirty="0"/>
          </a:p>
        </p:txBody>
      </p:sp>
      <p:pic>
        <p:nvPicPr>
          <p:cNvPr id="5" name="Picture 4">
            <a:extLst>
              <a:ext uri="{FF2B5EF4-FFF2-40B4-BE49-F238E27FC236}">
                <a16:creationId xmlns:a16="http://schemas.microsoft.com/office/drawing/2014/main" id="{095DA6C6-F8F3-42FE-A0A9-7A343BE3C896}"/>
              </a:ext>
            </a:extLst>
          </p:cNvPr>
          <p:cNvPicPr>
            <a:picLocks noChangeAspect="1"/>
          </p:cNvPicPr>
          <p:nvPr/>
        </p:nvPicPr>
        <p:blipFill>
          <a:blip r:embed="rId2"/>
          <a:stretch>
            <a:fillRect/>
          </a:stretch>
        </p:blipFill>
        <p:spPr>
          <a:xfrm>
            <a:off x="855444" y="2979065"/>
            <a:ext cx="4535703" cy="3482695"/>
          </a:xfrm>
          <a:prstGeom prst="rect">
            <a:avLst/>
          </a:prstGeom>
        </p:spPr>
      </p:pic>
      <p:sp>
        <p:nvSpPr>
          <p:cNvPr id="6" name="TextBox 5">
            <a:extLst>
              <a:ext uri="{FF2B5EF4-FFF2-40B4-BE49-F238E27FC236}">
                <a16:creationId xmlns:a16="http://schemas.microsoft.com/office/drawing/2014/main" id="{B318B808-5658-4753-8A98-21EB3B38C5A9}"/>
              </a:ext>
            </a:extLst>
          </p:cNvPr>
          <p:cNvSpPr txBox="1"/>
          <p:nvPr/>
        </p:nvSpPr>
        <p:spPr>
          <a:xfrm>
            <a:off x="5677989" y="2979065"/>
            <a:ext cx="5590902" cy="1754326"/>
          </a:xfrm>
          <a:prstGeom prst="rect">
            <a:avLst/>
          </a:prstGeom>
          <a:noFill/>
        </p:spPr>
        <p:txBody>
          <a:bodyPr wrap="square" rtlCol="0">
            <a:spAutoFit/>
          </a:bodyPr>
          <a:lstStyle/>
          <a:p>
            <a:r>
              <a:rPr lang="en-GB" dirty="0"/>
              <a:t>“The HEAD”</a:t>
            </a:r>
          </a:p>
          <a:p>
            <a:r>
              <a:rPr lang="en-GB" dirty="0"/>
              <a:t>Git has the concept of the HEAD – this points to the current commit.  By default, Git has the HEAD commit at the tip of the branch, but using commands like checkout changes this such that the tip of the branch references an older commit.</a:t>
            </a:r>
          </a:p>
        </p:txBody>
      </p:sp>
    </p:spTree>
    <p:extLst>
      <p:ext uri="{BB962C8B-B14F-4D97-AF65-F5344CB8AC3E}">
        <p14:creationId xmlns:p14="http://schemas.microsoft.com/office/powerpoint/2010/main" val="668641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E4EE6-8B19-4CC0-A72A-E2C6A380A345}"/>
              </a:ext>
            </a:extLst>
          </p:cNvPr>
          <p:cNvSpPr>
            <a:spLocks noGrp="1"/>
          </p:cNvSpPr>
          <p:nvPr>
            <p:ph type="title"/>
          </p:nvPr>
        </p:nvSpPr>
        <p:spPr/>
        <p:txBody>
          <a:bodyPr/>
          <a:lstStyle/>
          <a:p>
            <a:r>
              <a:rPr lang="en-GB" dirty="0"/>
              <a:t>Going back in time and rewriting history…</a:t>
            </a:r>
          </a:p>
        </p:txBody>
      </p:sp>
      <p:sp>
        <p:nvSpPr>
          <p:cNvPr id="3" name="Content Placeholder 2">
            <a:extLst>
              <a:ext uri="{FF2B5EF4-FFF2-40B4-BE49-F238E27FC236}">
                <a16:creationId xmlns:a16="http://schemas.microsoft.com/office/drawing/2014/main" id="{AC294C88-B04E-4C36-8BDB-291D4BA20315}"/>
              </a:ext>
            </a:extLst>
          </p:cNvPr>
          <p:cNvSpPr>
            <a:spLocks noGrp="1"/>
          </p:cNvSpPr>
          <p:nvPr>
            <p:ph idx="1"/>
          </p:nvPr>
        </p:nvSpPr>
        <p:spPr/>
        <p:txBody>
          <a:bodyPr>
            <a:normAutofit fontScale="92500" lnSpcReduction="10000"/>
          </a:bodyPr>
          <a:lstStyle/>
          <a:p>
            <a:r>
              <a:rPr lang="en-GB" dirty="0"/>
              <a:t>Or sometimes, if we’ve made a mess, we want to go back in time permanently.  You can do this irretrievably by using</a:t>
            </a:r>
          </a:p>
          <a:p>
            <a:pPr marL="0" indent="0">
              <a:buNone/>
            </a:pPr>
            <a:r>
              <a:rPr lang="en-GB" dirty="0"/>
              <a:t>		git reset --hard </a:t>
            </a:r>
            <a:r>
              <a:rPr lang="en-GB" dirty="0" err="1"/>
              <a:t>commitid</a:t>
            </a:r>
            <a:endParaRPr lang="en-GB" dirty="0"/>
          </a:p>
          <a:p>
            <a:pPr marL="0" indent="0">
              <a:buNone/>
            </a:pPr>
            <a:r>
              <a:rPr lang="en-GB" dirty="0"/>
              <a:t>(though you can only do this if you haven’t published it to a remote repository yet)</a:t>
            </a:r>
          </a:p>
          <a:p>
            <a:pPr marL="0" indent="0">
              <a:buNone/>
            </a:pPr>
            <a:r>
              <a:rPr lang="en-GB" dirty="0"/>
              <a:t>Or retrievably using:</a:t>
            </a:r>
          </a:p>
          <a:p>
            <a:pPr marL="0" indent="0">
              <a:buNone/>
            </a:pPr>
            <a:r>
              <a:rPr lang="en-GB" dirty="0"/>
              <a:t>		git revert </a:t>
            </a:r>
            <a:r>
              <a:rPr lang="en-GB" dirty="0" err="1"/>
              <a:t>commitid</a:t>
            </a:r>
            <a:endParaRPr lang="en-GB" dirty="0"/>
          </a:p>
          <a:p>
            <a:pPr marL="0" indent="0">
              <a:buNone/>
            </a:pPr>
            <a:r>
              <a:rPr lang="en-GB" dirty="0"/>
              <a:t>This effectively performs the inverse of the commit and creates a new commit to the previous point, making that the new HEAD.</a:t>
            </a:r>
          </a:p>
          <a:p>
            <a:r>
              <a:rPr lang="en-GB" dirty="0"/>
              <a:t>We don’t like people to know we’ve made mistakes, but we should pretty much always use revert.  Often useful to be able to revisit our mistakes – especially if they later turn out not </a:t>
            </a:r>
            <a:r>
              <a:rPr lang="en-GB" dirty="0" err="1"/>
              <a:t>to’ve</a:t>
            </a:r>
            <a:r>
              <a:rPr lang="en-GB" dirty="0"/>
              <a:t> really been mistakes!</a:t>
            </a:r>
          </a:p>
          <a:p>
            <a:pPr lvl="1"/>
            <a:r>
              <a:rPr lang="en-GB" dirty="0"/>
              <a:t>We can revert reverts.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25441102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FF168-EB8A-4A6E-9C1C-49664D6B8E2D}"/>
              </a:ext>
            </a:extLst>
          </p:cNvPr>
          <p:cNvSpPr>
            <a:spLocks noGrp="1"/>
          </p:cNvSpPr>
          <p:nvPr>
            <p:ph type="title"/>
          </p:nvPr>
        </p:nvSpPr>
        <p:spPr/>
        <p:txBody>
          <a:bodyPr/>
          <a:lstStyle/>
          <a:p>
            <a:r>
              <a:rPr lang="en-GB" dirty="0"/>
              <a:t>Returning to the present</a:t>
            </a:r>
          </a:p>
        </p:txBody>
      </p:sp>
      <p:sp>
        <p:nvSpPr>
          <p:cNvPr id="3" name="Content Placeholder 2">
            <a:extLst>
              <a:ext uri="{FF2B5EF4-FFF2-40B4-BE49-F238E27FC236}">
                <a16:creationId xmlns:a16="http://schemas.microsoft.com/office/drawing/2014/main" id="{90443471-595E-42F9-A14D-57501E52D1F5}"/>
              </a:ext>
            </a:extLst>
          </p:cNvPr>
          <p:cNvSpPr>
            <a:spLocks noGrp="1"/>
          </p:cNvSpPr>
          <p:nvPr>
            <p:ph idx="1"/>
          </p:nvPr>
        </p:nvSpPr>
        <p:spPr/>
        <p:txBody>
          <a:bodyPr/>
          <a:lstStyle/>
          <a:p>
            <a:r>
              <a:rPr lang="en-GB" dirty="0"/>
              <a:t>We can use:</a:t>
            </a:r>
          </a:p>
          <a:p>
            <a:pPr marL="0" indent="0">
              <a:buNone/>
            </a:pPr>
            <a:r>
              <a:rPr lang="en-GB" dirty="0"/>
              <a:t>		git checkout –</a:t>
            </a:r>
          </a:p>
          <a:p>
            <a:pPr marL="0" indent="0">
              <a:buNone/>
            </a:pPr>
            <a:r>
              <a:rPr lang="en-GB" dirty="0"/>
              <a:t>To go back to wherever we were before the checkout</a:t>
            </a:r>
          </a:p>
          <a:p>
            <a:pPr marL="0" indent="0">
              <a:buNone/>
            </a:pPr>
            <a:r>
              <a:rPr lang="en-GB" dirty="0"/>
              <a:t>Or</a:t>
            </a:r>
          </a:p>
          <a:p>
            <a:pPr marL="0" indent="0">
              <a:buNone/>
            </a:pPr>
            <a:r>
              <a:rPr lang="en-GB" dirty="0"/>
              <a:t>		git checkout </a:t>
            </a:r>
            <a:r>
              <a:rPr lang="en-GB" dirty="0" err="1"/>
              <a:t>branchname</a:t>
            </a:r>
            <a:endParaRPr lang="en-GB" dirty="0"/>
          </a:p>
          <a:p>
            <a:pPr marL="0" indent="0">
              <a:buNone/>
            </a:pPr>
            <a:r>
              <a:rPr lang="en-GB" dirty="0"/>
              <a:t>To check out a particular branch.  In this case, our only branch is called master, so we can use:</a:t>
            </a:r>
          </a:p>
          <a:p>
            <a:pPr marL="0" indent="0">
              <a:buNone/>
            </a:pPr>
            <a:r>
              <a:rPr lang="en-GB" dirty="0"/>
              <a:t>		git checkout master</a:t>
            </a:r>
          </a:p>
          <a:p>
            <a:pPr marL="0" indent="0">
              <a:buNone/>
            </a:pPr>
            <a:r>
              <a:rPr lang="en-GB" dirty="0"/>
              <a:t>To go back to the latest commit in our main branch.</a:t>
            </a:r>
          </a:p>
          <a:p>
            <a:pPr marL="0" indent="0">
              <a:buNone/>
            </a:pPr>
            <a:r>
              <a:rPr lang="en-GB" dirty="0"/>
              <a:t>More on branches coming up…</a:t>
            </a:r>
          </a:p>
        </p:txBody>
      </p:sp>
    </p:spTree>
    <p:extLst>
      <p:ext uri="{BB962C8B-B14F-4D97-AF65-F5344CB8AC3E}">
        <p14:creationId xmlns:p14="http://schemas.microsoft.com/office/powerpoint/2010/main" val="38514166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0E829-6C32-4F35-9889-B94F1CD40167}"/>
              </a:ext>
            </a:extLst>
          </p:cNvPr>
          <p:cNvSpPr>
            <a:spLocks noGrp="1"/>
          </p:cNvSpPr>
          <p:nvPr>
            <p:ph type="title"/>
          </p:nvPr>
        </p:nvSpPr>
        <p:spPr/>
        <p:txBody>
          <a:bodyPr/>
          <a:lstStyle/>
          <a:p>
            <a:r>
              <a:rPr lang="en-GB" dirty="0"/>
              <a:t>Making life easier</a:t>
            </a:r>
          </a:p>
        </p:txBody>
      </p:sp>
      <p:sp>
        <p:nvSpPr>
          <p:cNvPr id="3" name="Content Placeholder 2">
            <a:extLst>
              <a:ext uri="{FF2B5EF4-FFF2-40B4-BE49-F238E27FC236}">
                <a16:creationId xmlns:a16="http://schemas.microsoft.com/office/drawing/2014/main" id="{90D9373E-7C66-42E2-9A6F-50E1F53DF78C}"/>
              </a:ext>
            </a:extLst>
          </p:cNvPr>
          <p:cNvSpPr>
            <a:spLocks noGrp="1"/>
          </p:cNvSpPr>
          <p:nvPr>
            <p:ph idx="1"/>
          </p:nvPr>
        </p:nvSpPr>
        <p:spPr/>
        <p:txBody>
          <a:bodyPr/>
          <a:lstStyle/>
          <a:p>
            <a:r>
              <a:rPr lang="en-GB" dirty="0"/>
              <a:t>Often you want to stage lots of files at once.  Most of your code projects until now are probably made of one file, but believe me, as we enter OO in semester 2, this will swiftly change</a:t>
            </a:r>
            <a:r>
              <a:rPr lang="en-GB" dirty="0">
                <a:sym typeface="Wingdings" panose="05000000000000000000" pitchFamily="2" charset="2"/>
              </a:rPr>
              <a:t>.</a:t>
            </a:r>
          </a:p>
          <a:p>
            <a:pPr marL="0" indent="0">
              <a:buNone/>
            </a:pPr>
            <a:r>
              <a:rPr lang="en-GB" dirty="0">
                <a:sym typeface="Wingdings" panose="05000000000000000000" pitchFamily="2" charset="2"/>
              </a:rPr>
              <a:t>		git add .							Stage everything in the folder</a:t>
            </a:r>
          </a:p>
          <a:p>
            <a:pPr marL="0" indent="0">
              <a:buNone/>
            </a:pPr>
            <a:r>
              <a:rPr lang="en-GB" dirty="0">
                <a:sym typeface="Wingdings" panose="05000000000000000000" pitchFamily="2" charset="2"/>
              </a:rPr>
              <a:t>		git add *.</a:t>
            </a:r>
            <a:r>
              <a:rPr lang="en-GB" dirty="0" err="1">
                <a:sym typeface="Wingdings" panose="05000000000000000000" pitchFamily="2" charset="2"/>
              </a:rPr>
              <a:t>py</a:t>
            </a:r>
            <a:r>
              <a:rPr lang="en-GB" dirty="0">
                <a:sym typeface="Wingdings" panose="05000000000000000000" pitchFamily="2" charset="2"/>
              </a:rPr>
              <a:t>						Stage all .</a:t>
            </a:r>
            <a:r>
              <a:rPr lang="en-GB" dirty="0" err="1">
                <a:sym typeface="Wingdings" panose="05000000000000000000" pitchFamily="2" charset="2"/>
              </a:rPr>
              <a:t>py</a:t>
            </a:r>
            <a:r>
              <a:rPr lang="en-GB" dirty="0">
                <a:sym typeface="Wingdings" panose="05000000000000000000" pitchFamily="2" charset="2"/>
              </a:rPr>
              <a:t> files.  * is a wildcard</a:t>
            </a:r>
          </a:p>
          <a:p>
            <a:pPr marL="0" indent="0">
              <a:buNone/>
            </a:pPr>
            <a:endParaRPr lang="en-GB" dirty="0">
              <a:sym typeface="Wingdings" panose="05000000000000000000" pitchFamily="2" charset="2"/>
            </a:endParaRPr>
          </a:p>
          <a:p>
            <a:pPr marL="0" indent="0">
              <a:buNone/>
            </a:pPr>
            <a:r>
              <a:rPr lang="en-GB" dirty="0">
                <a:sym typeface="Wingdings" panose="05000000000000000000" pitchFamily="2" charset="2"/>
              </a:rPr>
              <a:t>We can also create a special file called .</a:t>
            </a:r>
            <a:r>
              <a:rPr lang="en-GB" dirty="0" err="1">
                <a:sym typeface="Wingdings" panose="05000000000000000000" pitchFamily="2" charset="2"/>
              </a:rPr>
              <a:t>gitignore</a:t>
            </a:r>
            <a:endParaRPr lang="en-GB" dirty="0">
              <a:sym typeface="Wingdings" panose="05000000000000000000" pitchFamily="2" charset="2"/>
            </a:endParaRPr>
          </a:p>
          <a:p>
            <a:pPr marL="0" indent="0">
              <a:buNone/>
            </a:pPr>
            <a:r>
              <a:rPr lang="en-GB" dirty="0">
                <a:sym typeface="Wingdings" panose="05000000000000000000" pitchFamily="2" charset="2"/>
              </a:rPr>
              <a:t>.</a:t>
            </a:r>
            <a:r>
              <a:rPr lang="en-GB" dirty="0" err="1">
                <a:sym typeface="Wingdings" panose="05000000000000000000" pitchFamily="2" charset="2"/>
              </a:rPr>
              <a:t>gitignore</a:t>
            </a:r>
            <a:r>
              <a:rPr lang="en-GB" dirty="0">
                <a:sym typeface="Wingdings" panose="05000000000000000000" pitchFamily="2" charset="2"/>
              </a:rPr>
              <a:t> is a list of files (or wildcard matches) stating which files we will never stage.  This can be useful, because we can build a robust .</a:t>
            </a:r>
            <a:r>
              <a:rPr lang="en-GB" dirty="0" err="1">
                <a:sym typeface="Wingdings" panose="05000000000000000000" pitchFamily="2" charset="2"/>
              </a:rPr>
              <a:t>gitignore</a:t>
            </a:r>
            <a:r>
              <a:rPr lang="en-GB" dirty="0">
                <a:sym typeface="Wingdings" panose="05000000000000000000" pitchFamily="2" charset="2"/>
              </a:rPr>
              <a:t> file then git add . to stage everything else in one go.</a:t>
            </a:r>
          </a:p>
          <a:p>
            <a:pPr marL="0" indent="0">
              <a:buNone/>
            </a:pPr>
            <a:r>
              <a:rPr lang="en-GB" dirty="0">
                <a:sym typeface="Wingdings" panose="05000000000000000000" pitchFamily="2" charset="2"/>
              </a:rPr>
              <a:t>Don’t add . to your </a:t>
            </a:r>
            <a:r>
              <a:rPr lang="en-GB" dirty="0" err="1">
                <a:sym typeface="Wingdings" panose="05000000000000000000" pitchFamily="2" charset="2"/>
              </a:rPr>
              <a:t>gitignore</a:t>
            </a:r>
            <a:r>
              <a:rPr lang="en-GB" dirty="0">
                <a:sym typeface="Wingdings" panose="05000000000000000000" pitchFamily="2" charset="2"/>
              </a:rPr>
              <a:t> file or you’ll never stage anything!</a:t>
            </a:r>
            <a:endParaRPr lang="en-GB" dirty="0"/>
          </a:p>
        </p:txBody>
      </p:sp>
    </p:spTree>
    <p:extLst>
      <p:ext uri="{BB962C8B-B14F-4D97-AF65-F5344CB8AC3E}">
        <p14:creationId xmlns:p14="http://schemas.microsoft.com/office/powerpoint/2010/main" val="1341226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2771B-7293-45BA-87CD-1009735D98FD}"/>
              </a:ext>
            </a:extLst>
          </p:cNvPr>
          <p:cNvSpPr>
            <a:spLocks noGrp="1"/>
          </p:cNvSpPr>
          <p:nvPr>
            <p:ph type="title"/>
          </p:nvPr>
        </p:nvSpPr>
        <p:spPr/>
        <p:txBody>
          <a:bodyPr/>
          <a:lstStyle/>
          <a:p>
            <a:r>
              <a:rPr lang="en-GB" dirty="0"/>
              <a:t>Branches</a:t>
            </a:r>
          </a:p>
        </p:txBody>
      </p:sp>
      <p:sp>
        <p:nvSpPr>
          <p:cNvPr id="3" name="Content Placeholder 2">
            <a:extLst>
              <a:ext uri="{FF2B5EF4-FFF2-40B4-BE49-F238E27FC236}">
                <a16:creationId xmlns:a16="http://schemas.microsoft.com/office/drawing/2014/main" id="{0CF0A829-C436-462B-8DBA-BE500823E996}"/>
              </a:ext>
            </a:extLst>
          </p:cNvPr>
          <p:cNvSpPr>
            <a:spLocks noGrp="1"/>
          </p:cNvSpPr>
          <p:nvPr>
            <p:ph idx="1"/>
          </p:nvPr>
        </p:nvSpPr>
        <p:spPr>
          <a:xfrm>
            <a:off x="677334" y="1628503"/>
            <a:ext cx="8596668" cy="4619897"/>
          </a:xfrm>
        </p:spPr>
        <p:txBody>
          <a:bodyPr>
            <a:normAutofit fontScale="92500"/>
          </a:bodyPr>
          <a:lstStyle/>
          <a:p>
            <a:r>
              <a:rPr lang="en-GB" dirty="0"/>
              <a:t>Branches in git are isolated copies of the development “trunk” (master).</a:t>
            </a:r>
          </a:p>
          <a:p>
            <a:r>
              <a:rPr lang="en-GB" dirty="0"/>
              <a:t>By default, we create and work in the “master” branch – this is expected to be the working portion of the code.</a:t>
            </a:r>
          </a:p>
          <a:p>
            <a:pPr lvl="1"/>
            <a:r>
              <a:rPr lang="en-GB" dirty="0"/>
              <a:t>You can rename the master branch, but there’s no reason to so almost nobody does.</a:t>
            </a:r>
          </a:p>
          <a:p>
            <a:r>
              <a:rPr lang="en-GB" dirty="0"/>
              <a:t>Branches allow us to try out something big and make commits to a completely separate area, without needing to worry about a big revert if things go wrong.</a:t>
            </a:r>
          </a:p>
          <a:p>
            <a:r>
              <a:rPr lang="en-GB" dirty="0"/>
              <a:t>Most software development studios require new features to be developed in a separate branch.</a:t>
            </a:r>
          </a:p>
          <a:p>
            <a:pPr lvl="1"/>
            <a:r>
              <a:rPr lang="en-GB" dirty="0"/>
              <a:t>Reduces potential confusion among developers.</a:t>
            </a:r>
          </a:p>
          <a:p>
            <a:pPr lvl="1"/>
            <a:r>
              <a:rPr lang="en-GB" dirty="0"/>
              <a:t>Easy to go back if things to wrong.</a:t>
            </a:r>
          </a:p>
          <a:p>
            <a:r>
              <a:rPr lang="en-GB" dirty="0"/>
              <a:t>There will usually be multiple simultaneous branches in existence – developers will work in their own branches from master.</a:t>
            </a:r>
          </a:p>
          <a:p>
            <a:pPr lvl="1"/>
            <a:r>
              <a:rPr lang="en-GB" dirty="0"/>
              <a:t>Sometimes a single developer will work on multiple features in different branches at the same time, but this gets very complicated very quickly, so isn’t recommended…</a:t>
            </a:r>
          </a:p>
        </p:txBody>
      </p:sp>
    </p:spTree>
    <p:extLst>
      <p:ext uri="{BB962C8B-B14F-4D97-AF65-F5344CB8AC3E}">
        <p14:creationId xmlns:p14="http://schemas.microsoft.com/office/powerpoint/2010/main" val="8303814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EBC4E-0272-428A-AA4D-C2D1C2DA9D76}"/>
              </a:ext>
            </a:extLst>
          </p:cNvPr>
          <p:cNvSpPr>
            <a:spLocks noGrp="1"/>
          </p:cNvSpPr>
          <p:nvPr>
            <p:ph type="title"/>
          </p:nvPr>
        </p:nvSpPr>
        <p:spPr/>
        <p:txBody>
          <a:bodyPr/>
          <a:lstStyle/>
          <a:p>
            <a:r>
              <a:rPr lang="en-GB" dirty="0"/>
              <a:t>Creating a branch…</a:t>
            </a:r>
          </a:p>
        </p:txBody>
      </p:sp>
      <p:sp>
        <p:nvSpPr>
          <p:cNvPr id="3" name="Content Placeholder 2">
            <a:extLst>
              <a:ext uri="{FF2B5EF4-FFF2-40B4-BE49-F238E27FC236}">
                <a16:creationId xmlns:a16="http://schemas.microsoft.com/office/drawing/2014/main" id="{ED602478-B6D9-4FBF-B47B-2158A5F49005}"/>
              </a:ext>
            </a:extLst>
          </p:cNvPr>
          <p:cNvSpPr>
            <a:spLocks noGrp="1"/>
          </p:cNvSpPr>
          <p:nvPr>
            <p:ph idx="1"/>
          </p:nvPr>
        </p:nvSpPr>
        <p:spPr>
          <a:xfrm>
            <a:off x="677334" y="1576251"/>
            <a:ext cx="8596668" cy="4465111"/>
          </a:xfrm>
        </p:spPr>
        <p:txBody>
          <a:bodyPr/>
          <a:lstStyle/>
          <a:p>
            <a:r>
              <a:rPr lang="en-GB" dirty="0"/>
              <a:t>We can use:</a:t>
            </a:r>
          </a:p>
          <a:p>
            <a:pPr marL="0" indent="0">
              <a:buNone/>
            </a:pPr>
            <a:r>
              <a:rPr lang="en-GB" dirty="0"/>
              <a:t>		git branch </a:t>
            </a:r>
            <a:r>
              <a:rPr lang="en-GB" dirty="0" err="1"/>
              <a:t>branchname</a:t>
            </a:r>
            <a:endParaRPr lang="en-GB" dirty="0"/>
          </a:p>
          <a:p>
            <a:pPr marL="0" indent="0">
              <a:buNone/>
            </a:pPr>
            <a:r>
              <a:rPr lang="en-GB" dirty="0"/>
              <a:t>To create a new branch.</a:t>
            </a:r>
          </a:p>
          <a:p>
            <a:r>
              <a:rPr lang="en-GB" dirty="0"/>
              <a:t>Important: you have to checkout your new branch!</a:t>
            </a:r>
          </a:p>
          <a:p>
            <a:pPr marL="0" indent="0">
              <a:buNone/>
            </a:pPr>
            <a:r>
              <a:rPr lang="en-GB" dirty="0"/>
              <a:t>		git checkout </a:t>
            </a:r>
            <a:r>
              <a:rPr lang="en-GB" dirty="0" err="1"/>
              <a:t>branchname</a:t>
            </a:r>
            <a:endParaRPr lang="en-GB" dirty="0"/>
          </a:p>
          <a:p>
            <a:pPr marL="0" indent="0">
              <a:buNone/>
            </a:pPr>
            <a:r>
              <a:rPr lang="en-GB" dirty="0"/>
              <a:t>Otherwise, you’ll still be working in master (or whichever branch you previously checked out).</a:t>
            </a:r>
          </a:p>
        </p:txBody>
      </p:sp>
      <p:pic>
        <p:nvPicPr>
          <p:cNvPr id="5" name="Picture 4">
            <a:extLst>
              <a:ext uri="{FF2B5EF4-FFF2-40B4-BE49-F238E27FC236}">
                <a16:creationId xmlns:a16="http://schemas.microsoft.com/office/drawing/2014/main" id="{579753E3-870C-4549-AE4A-01DF15CB166E}"/>
              </a:ext>
            </a:extLst>
          </p:cNvPr>
          <p:cNvPicPr>
            <a:picLocks noChangeAspect="1"/>
          </p:cNvPicPr>
          <p:nvPr/>
        </p:nvPicPr>
        <p:blipFill>
          <a:blip r:embed="rId2"/>
          <a:stretch>
            <a:fillRect/>
          </a:stretch>
        </p:blipFill>
        <p:spPr>
          <a:xfrm>
            <a:off x="1281574" y="4358478"/>
            <a:ext cx="3676677" cy="1138246"/>
          </a:xfrm>
          <a:prstGeom prst="rect">
            <a:avLst/>
          </a:prstGeom>
        </p:spPr>
      </p:pic>
      <p:sp>
        <p:nvSpPr>
          <p:cNvPr id="6" name="TextBox 5">
            <a:extLst>
              <a:ext uri="{FF2B5EF4-FFF2-40B4-BE49-F238E27FC236}">
                <a16:creationId xmlns:a16="http://schemas.microsoft.com/office/drawing/2014/main" id="{75D3DD78-F965-4570-90AE-D77F264C7FF7}"/>
              </a:ext>
            </a:extLst>
          </p:cNvPr>
          <p:cNvSpPr txBox="1"/>
          <p:nvPr/>
        </p:nvSpPr>
        <p:spPr>
          <a:xfrm>
            <a:off x="5477691" y="4511040"/>
            <a:ext cx="4789715" cy="923330"/>
          </a:xfrm>
          <a:prstGeom prst="rect">
            <a:avLst/>
          </a:prstGeom>
          <a:noFill/>
        </p:spPr>
        <p:txBody>
          <a:bodyPr wrap="square" rtlCol="0">
            <a:spAutoFit/>
          </a:bodyPr>
          <a:lstStyle/>
          <a:p>
            <a:r>
              <a:rPr lang="en-GB" dirty="0"/>
              <a:t>Note the light blue text containing the branch name – after checking out the new branch, it changes.</a:t>
            </a:r>
          </a:p>
        </p:txBody>
      </p:sp>
    </p:spTree>
    <p:extLst>
      <p:ext uri="{BB962C8B-B14F-4D97-AF65-F5344CB8AC3E}">
        <p14:creationId xmlns:p14="http://schemas.microsoft.com/office/powerpoint/2010/main" val="150088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C88F5-BAD9-4404-AA0E-E4464F079C3A}"/>
              </a:ext>
            </a:extLst>
          </p:cNvPr>
          <p:cNvSpPr>
            <a:spLocks noGrp="1"/>
          </p:cNvSpPr>
          <p:nvPr>
            <p:ph type="title"/>
          </p:nvPr>
        </p:nvSpPr>
        <p:spPr/>
        <p:txBody>
          <a:bodyPr/>
          <a:lstStyle/>
          <a:p>
            <a:r>
              <a:rPr lang="en-GB" dirty="0"/>
              <a:t>Working in a branch</a:t>
            </a:r>
          </a:p>
        </p:txBody>
      </p:sp>
      <p:sp>
        <p:nvSpPr>
          <p:cNvPr id="3" name="Content Placeholder 2">
            <a:extLst>
              <a:ext uri="{FF2B5EF4-FFF2-40B4-BE49-F238E27FC236}">
                <a16:creationId xmlns:a16="http://schemas.microsoft.com/office/drawing/2014/main" id="{8041C563-4D59-418A-8231-A3F75883376D}"/>
              </a:ext>
            </a:extLst>
          </p:cNvPr>
          <p:cNvSpPr>
            <a:spLocks noGrp="1"/>
          </p:cNvSpPr>
          <p:nvPr>
            <p:ph idx="1"/>
          </p:nvPr>
        </p:nvSpPr>
        <p:spPr/>
        <p:txBody>
          <a:bodyPr/>
          <a:lstStyle/>
          <a:p>
            <a:r>
              <a:rPr lang="en-GB" dirty="0"/>
              <a:t>Let’s make a few changes.  I’m going to:</a:t>
            </a:r>
          </a:p>
          <a:p>
            <a:pPr lvl="1"/>
            <a:r>
              <a:rPr lang="en-GB" dirty="0"/>
              <a:t>Add a new file called “hellosecond.txt” with some text and then commit.</a:t>
            </a:r>
          </a:p>
          <a:p>
            <a:pPr lvl="1"/>
            <a:r>
              <a:rPr lang="en-GB" dirty="0"/>
              <a:t>And add a line to “hello.txt” then commit again.</a:t>
            </a:r>
          </a:p>
        </p:txBody>
      </p:sp>
      <p:pic>
        <p:nvPicPr>
          <p:cNvPr id="5" name="Picture 4">
            <a:extLst>
              <a:ext uri="{FF2B5EF4-FFF2-40B4-BE49-F238E27FC236}">
                <a16:creationId xmlns:a16="http://schemas.microsoft.com/office/drawing/2014/main" id="{9E0A5017-3C62-4DBB-9754-9AD7B4E8F0E0}"/>
              </a:ext>
            </a:extLst>
          </p:cNvPr>
          <p:cNvPicPr>
            <a:picLocks noChangeAspect="1"/>
          </p:cNvPicPr>
          <p:nvPr/>
        </p:nvPicPr>
        <p:blipFill>
          <a:blip r:embed="rId2"/>
          <a:stretch>
            <a:fillRect/>
          </a:stretch>
        </p:blipFill>
        <p:spPr>
          <a:xfrm>
            <a:off x="677334" y="3280679"/>
            <a:ext cx="5100675" cy="2990872"/>
          </a:xfrm>
          <a:prstGeom prst="rect">
            <a:avLst/>
          </a:prstGeom>
        </p:spPr>
      </p:pic>
      <p:pic>
        <p:nvPicPr>
          <p:cNvPr id="7" name="Picture 6">
            <a:extLst>
              <a:ext uri="{FF2B5EF4-FFF2-40B4-BE49-F238E27FC236}">
                <a16:creationId xmlns:a16="http://schemas.microsoft.com/office/drawing/2014/main" id="{20D958FB-DE18-4928-828D-86B9A8EF22C4}"/>
              </a:ext>
            </a:extLst>
          </p:cNvPr>
          <p:cNvPicPr>
            <a:picLocks noChangeAspect="1"/>
          </p:cNvPicPr>
          <p:nvPr/>
        </p:nvPicPr>
        <p:blipFill>
          <a:blip r:embed="rId3"/>
          <a:stretch>
            <a:fillRect/>
          </a:stretch>
        </p:blipFill>
        <p:spPr>
          <a:xfrm>
            <a:off x="6065650" y="3384661"/>
            <a:ext cx="5114962" cy="2771795"/>
          </a:xfrm>
          <a:prstGeom prst="rect">
            <a:avLst/>
          </a:prstGeom>
        </p:spPr>
      </p:pic>
    </p:spTree>
    <p:extLst>
      <p:ext uri="{BB962C8B-B14F-4D97-AF65-F5344CB8AC3E}">
        <p14:creationId xmlns:p14="http://schemas.microsoft.com/office/powerpoint/2010/main" val="2376419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D1ECC-AF5E-4ECF-A08B-EF5E2BEE5FC3}"/>
              </a:ext>
            </a:extLst>
          </p:cNvPr>
          <p:cNvSpPr>
            <a:spLocks noGrp="1"/>
          </p:cNvSpPr>
          <p:nvPr>
            <p:ph type="title"/>
          </p:nvPr>
        </p:nvSpPr>
        <p:spPr/>
        <p:txBody>
          <a:bodyPr/>
          <a:lstStyle/>
          <a:p>
            <a:r>
              <a:rPr lang="en-GB" dirty="0"/>
              <a:t>Moving between branches</a:t>
            </a:r>
          </a:p>
        </p:txBody>
      </p:sp>
      <p:sp>
        <p:nvSpPr>
          <p:cNvPr id="3" name="Content Placeholder 2">
            <a:extLst>
              <a:ext uri="{FF2B5EF4-FFF2-40B4-BE49-F238E27FC236}">
                <a16:creationId xmlns:a16="http://schemas.microsoft.com/office/drawing/2014/main" id="{1B3397B9-7F6C-47EC-88C7-701CC11BA615}"/>
              </a:ext>
            </a:extLst>
          </p:cNvPr>
          <p:cNvSpPr>
            <a:spLocks noGrp="1"/>
          </p:cNvSpPr>
          <p:nvPr>
            <p:ph idx="1"/>
          </p:nvPr>
        </p:nvSpPr>
        <p:spPr/>
        <p:txBody>
          <a:bodyPr/>
          <a:lstStyle/>
          <a:p>
            <a:r>
              <a:rPr lang="en-GB" dirty="0"/>
              <a:t>I can easily jump between different branches using checkout.  For example:</a:t>
            </a:r>
          </a:p>
        </p:txBody>
      </p:sp>
      <p:pic>
        <p:nvPicPr>
          <p:cNvPr id="5" name="Picture 4">
            <a:extLst>
              <a:ext uri="{FF2B5EF4-FFF2-40B4-BE49-F238E27FC236}">
                <a16:creationId xmlns:a16="http://schemas.microsoft.com/office/drawing/2014/main" id="{D99F055F-B277-42FF-8329-1831EB78F7DC}"/>
              </a:ext>
            </a:extLst>
          </p:cNvPr>
          <p:cNvPicPr>
            <a:picLocks noChangeAspect="1"/>
          </p:cNvPicPr>
          <p:nvPr/>
        </p:nvPicPr>
        <p:blipFill>
          <a:blip r:embed="rId2"/>
          <a:stretch>
            <a:fillRect/>
          </a:stretch>
        </p:blipFill>
        <p:spPr>
          <a:xfrm>
            <a:off x="3826654" y="2643038"/>
            <a:ext cx="3929091" cy="3505226"/>
          </a:xfrm>
          <a:prstGeom prst="rect">
            <a:avLst/>
          </a:prstGeom>
        </p:spPr>
      </p:pic>
    </p:spTree>
    <p:extLst>
      <p:ext uri="{BB962C8B-B14F-4D97-AF65-F5344CB8AC3E}">
        <p14:creationId xmlns:p14="http://schemas.microsoft.com/office/powerpoint/2010/main" val="488797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7CD6E-B5EC-48C0-8472-5E2D70EE41F7}"/>
              </a:ext>
            </a:extLst>
          </p:cNvPr>
          <p:cNvSpPr>
            <a:spLocks noGrp="1"/>
          </p:cNvSpPr>
          <p:nvPr>
            <p:ph type="title"/>
          </p:nvPr>
        </p:nvSpPr>
        <p:spPr/>
        <p:txBody>
          <a:bodyPr/>
          <a:lstStyle/>
          <a:p>
            <a:r>
              <a:rPr lang="en-GB" dirty="0"/>
              <a:t>Merging branches</a:t>
            </a:r>
          </a:p>
        </p:txBody>
      </p:sp>
      <p:sp>
        <p:nvSpPr>
          <p:cNvPr id="3" name="Content Placeholder 2">
            <a:extLst>
              <a:ext uri="{FF2B5EF4-FFF2-40B4-BE49-F238E27FC236}">
                <a16:creationId xmlns:a16="http://schemas.microsoft.com/office/drawing/2014/main" id="{B5A5E72F-57F6-45BC-8DF8-D86A6CA2192B}"/>
              </a:ext>
            </a:extLst>
          </p:cNvPr>
          <p:cNvSpPr>
            <a:spLocks noGrp="1"/>
          </p:cNvSpPr>
          <p:nvPr>
            <p:ph idx="1"/>
          </p:nvPr>
        </p:nvSpPr>
        <p:spPr/>
        <p:txBody>
          <a:bodyPr/>
          <a:lstStyle/>
          <a:p>
            <a:r>
              <a:rPr lang="en-GB" dirty="0"/>
              <a:t>The end goal for every branch should always be merging it back into master.</a:t>
            </a:r>
          </a:p>
          <a:p>
            <a:pPr lvl="1"/>
            <a:r>
              <a:rPr lang="en-GB" dirty="0"/>
              <a:t>Usually once a feature or idea is successfully implemented.</a:t>
            </a:r>
          </a:p>
          <a:p>
            <a:r>
              <a:rPr lang="en-GB" dirty="0"/>
              <a:t>In performing a merge, we need to be a little careful.</a:t>
            </a:r>
          </a:p>
          <a:p>
            <a:pPr>
              <a:buFont typeface="+mj-lt"/>
              <a:buAutoNum type="arabicPeriod"/>
            </a:pPr>
            <a:r>
              <a:rPr lang="en-GB" b="1" u="sng" dirty="0"/>
              <a:t>You must be on the branch you want to merge into</a:t>
            </a:r>
            <a:r>
              <a:rPr lang="en-GB" dirty="0"/>
              <a:t> (usually master).  This is usually where people go wrong.  I suggest you get used to checking (with git status) before performing a merge.</a:t>
            </a:r>
          </a:p>
          <a:p>
            <a:pPr>
              <a:buFont typeface="+mj-lt"/>
              <a:buAutoNum type="arabicPeriod"/>
            </a:pPr>
            <a:r>
              <a:rPr lang="en-GB" dirty="0"/>
              <a:t>Use “git merge </a:t>
            </a:r>
            <a:r>
              <a:rPr lang="en-GB" dirty="0" err="1"/>
              <a:t>branchname</a:t>
            </a:r>
            <a:r>
              <a:rPr lang="en-GB" dirty="0"/>
              <a:t>” to merge that branch in to the current branch.</a:t>
            </a:r>
          </a:p>
          <a:p>
            <a:pPr>
              <a:buFont typeface="+mj-lt"/>
              <a:buAutoNum type="arabicPeriod"/>
            </a:pPr>
            <a:r>
              <a:rPr lang="en-GB" dirty="0"/>
              <a:t>Resolve conflicts (more on this shortly).</a:t>
            </a:r>
          </a:p>
        </p:txBody>
      </p:sp>
      <p:sp>
        <p:nvSpPr>
          <p:cNvPr id="4" name="TextBox 3">
            <a:extLst>
              <a:ext uri="{FF2B5EF4-FFF2-40B4-BE49-F238E27FC236}">
                <a16:creationId xmlns:a16="http://schemas.microsoft.com/office/drawing/2014/main" id="{9CD576B8-B653-4CF7-9ADD-C9763A346B03}"/>
              </a:ext>
            </a:extLst>
          </p:cNvPr>
          <p:cNvSpPr txBox="1"/>
          <p:nvPr/>
        </p:nvSpPr>
        <p:spPr>
          <a:xfrm>
            <a:off x="1532709" y="5442857"/>
            <a:ext cx="5721531" cy="369332"/>
          </a:xfrm>
          <a:prstGeom prst="rect">
            <a:avLst/>
          </a:prstGeom>
          <a:noFill/>
        </p:spPr>
        <p:txBody>
          <a:bodyPr wrap="square" rtlCol="0">
            <a:spAutoFit/>
          </a:bodyPr>
          <a:lstStyle/>
          <a:p>
            <a:r>
              <a:rPr lang="en-GB" dirty="0"/>
              <a:t>Useful tip: list your branches with “git branch –a”</a:t>
            </a:r>
          </a:p>
        </p:txBody>
      </p:sp>
    </p:spTree>
    <p:extLst>
      <p:ext uri="{BB962C8B-B14F-4D97-AF65-F5344CB8AC3E}">
        <p14:creationId xmlns:p14="http://schemas.microsoft.com/office/powerpoint/2010/main" val="12523106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ED4A7A2-BA8C-448E-8C25-D1BF0DE00417}"/>
              </a:ext>
            </a:extLst>
          </p:cNvPr>
          <p:cNvPicPr>
            <a:picLocks noGrp="1" noChangeAspect="1"/>
          </p:cNvPicPr>
          <p:nvPr>
            <p:ph idx="1"/>
          </p:nvPr>
        </p:nvPicPr>
        <p:blipFill>
          <a:blip r:embed="rId2"/>
          <a:stretch>
            <a:fillRect/>
          </a:stretch>
        </p:blipFill>
        <p:spPr>
          <a:xfrm>
            <a:off x="1019528" y="820260"/>
            <a:ext cx="5712197" cy="5217480"/>
          </a:xfrm>
        </p:spPr>
      </p:pic>
      <p:sp>
        <p:nvSpPr>
          <p:cNvPr id="6" name="TextBox 5">
            <a:extLst>
              <a:ext uri="{FF2B5EF4-FFF2-40B4-BE49-F238E27FC236}">
                <a16:creationId xmlns:a16="http://schemas.microsoft.com/office/drawing/2014/main" id="{BF845C8D-D040-4702-9915-EBA29A7BF0CE}"/>
              </a:ext>
            </a:extLst>
          </p:cNvPr>
          <p:cNvSpPr txBox="1"/>
          <p:nvPr/>
        </p:nvSpPr>
        <p:spPr>
          <a:xfrm>
            <a:off x="7132320" y="2272938"/>
            <a:ext cx="3753394" cy="2585323"/>
          </a:xfrm>
          <a:prstGeom prst="rect">
            <a:avLst/>
          </a:prstGeom>
          <a:noFill/>
        </p:spPr>
        <p:txBody>
          <a:bodyPr wrap="square" rtlCol="0">
            <a:spAutoFit/>
          </a:bodyPr>
          <a:lstStyle/>
          <a:p>
            <a:r>
              <a:rPr lang="en-GB" dirty="0"/>
              <a:t>You might have noticed that the commits from the </a:t>
            </a:r>
            <a:r>
              <a:rPr lang="en-GB" dirty="0" err="1"/>
              <a:t>SomeNewFeature</a:t>
            </a:r>
            <a:r>
              <a:rPr lang="en-GB" dirty="0"/>
              <a:t> branch are now visible in the git log for the master branch.  Next to the final commit, you’ll see HEAD -&gt; master, </a:t>
            </a:r>
            <a:r>
              <a:rPr lang="en-GB" dirty="0" err="1"/>
              <a:t>SomeNewFeature</a:t>
            </a:r>
            <a:r>
              <a:rPr lang="en-GB" dirty="0"/>
              <a:t> which indicates that the branch was merged.</a:t>
            </a:r>
          </a:p>
        </p:txBody>
      </p:sp>
    </p:spTree>
    <p:extLst>
      <p:ext uri="{BB962C8B-B14F-4D97-AF65-F5344CB8AC3E}">
        <p14:creationId xmlns:p14="http://schemas.microsoft.com/office/powerpoint/2010/main" val="4100088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1EFAA-37C7-479F-848F-2DD5CCFA7EE8}"/>
              </a:ext>
            </a:extLst>
          </p:cNvPr>
          <p:cNvSpPr>
            <a:spLocks noGrp="1"/>
          </p:cNvSpPr>
          <p:nvPr>
            <p:ph type="title"/>
          </p:nvPr>
        </p:nvSpPr>
        <p:spPr/>
        <p:txBody>
          <a:bodyPr/>
          <a:lstStyle/>
          <a:p>
            <a:r>
              <a:rPr lang="en-GB" dirty="0"/>
              <a:t>What happens to the branch?</a:t>
            </a:r>
          </a:p>
        </p:txBody>
      </p:sp>
      <p:sp>
        <p:nvSpPr>
          <p:cNvPr id="3" name="Content Placeholder 2">
            <a:extLst>
              <a:ext uri="{FF2B5EF4-FFF2-40B4-BE49-F238E27FC236}">
                <a16:creationId xmlns:a16="http://schemas.microsoft.com/office/drawing/2014/main" id="{295D9B76-CE78-409A-85D5-B8F5AD976BF7}"/>
              </a:ext>
            </a:extLst>
          </p:cNvPr>
          <p:cNvSpPr>
            <a:spLocks noGrp="1"/>
          </p:cNvSpPr>
          <p:nvPr>
            <p:ph idx="1"/>
          </p:nvPr>
        </p:nvSpPr>
        <p:spPr/>
        <p:txBody>
          <a:bodyPr>
            <a:normAutofit fontScale="85000" lnSpcReduction="20000"/>
          </a:bodyPr>
          <a:lstStyle/>
          <a:p>
            <a:r>
              <a:rPr lang="en-GB" dirty="0"/>
              <a:t>Well, actually nothing.  The branch continues to exist and you can continue to use it if you like – it’s still separate to master.</a:t>
            </a:r>
          </a:p>
          <a:p>
            <a:pPr lvl="1"/>
            <a:r>
              <a:rPr lang="en-GB" dirty="0"/>
              <a:t>You can continue to make changes on this branch and commit to it if you’d like.</a:t>
            </a:r>
          </a:p>
          <a:p>
            <a:pPr lvl="1"/>
            <a:r>
              <a:rPr lang="en-GB" dirty="0"/>
              <a:t>Sometimes you might like to perform a merge at a logical point part-way through development of a feature (when there’s enough code for it to make sense by itself).  Note that breaking master is heavily frowned upon.</a:t>
            </a:r>
          </a:p>
          <a:p>
            <a:pPr lvl="1"/>
            <a:r>
              <a:rPr lang="en-GB" dirty="0"/>
              <a:t>Most people go with the branch, develop, merge once at the end approach, but there’s nothing terribly wrong with continuing to develop in a branch if it makes sense.</a:t>
            </a:r>
          </a:p>
          <a:p>
            <a:r>
              <a:rPr lang="en-GB" dirty="0"/>
              <a:t>Alternatively, a branch can be deleted once you’re done with it.</a:t>
            </a:r>
          </a:p>
          <a:p>
            <a:pPr marL="0" indent="0">
              <a:buNone/>
            </a:pPr>
            <a:r>
              <a:rPr lang="en-GB" dirty="0"/>
              <a:t>		git branch –d </a:t>
            </a:r>
            <a:r>
              <a:rPr lang="en-GB" dirty="0" err="1"/>
              <a:t>branchname</a:t>
            </a:r>
            <a:r>
              <a:rPr lang="en-GB" dirty="0"/>
              <a:t>					deletes the branch.</a:t>
            </a:r>
          </a:p>
          <a:p>
            <a:pPr marL="0" indent="0">
              <a:buNone/>
            </a:pPr>
            <a:r>
              <a:rPr lang="en-GB" dirty="0"/>
              <a:t>		git branch –D </a:t>
            </a:r>
            <a:r>
              <a:rPr lang="en-GB" dirty="0" err="1"/>
              <a:t>branchname</a:t>
            </a:r>
            <a:r>
              <a:rPr lang="en-GB" dirty="0"/>
              <a:t>					force deletes the branch.</a:t>
            </a:r>
          </a:p>
          <a:p>
            <a:pPr marL="0" indent="0">
              <a:buNone/>
            </a:pPr>
            <a:r>
              <a:rPr lang="en-GB" dirty="0"/>
              <a:t>Force delete will work even if there are uncommitted/unmerged changes – so be a little careful with it.</a:t>
            </a:r>
          </a:p>
          <a:p>
            <a:r>
              <a:rPr lang="en-GB" dirty="0"/>
              <a:t>Most development studios actually prefer branches to be left undeleted, or archived (additional reading: git tag).</a:t>
            </a:r>
          </a:p>
        </p:txBody>
      </p:sp>
    </p:spTree>
    <p:extLst>
      <p:ext uri="{BB962C8B-B14F-4D97-AF65-F5344CB8AC3E}">
        <p14:creationId xmlns:p14="http://schemas.microsoft.com/office/powerpoint/2010/main" val="24798753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64840-6E18-4A6E-A6FB-F82CD2B04D56}"/>
              </a:ext>
            </a:extLst>
          </p:cNvPr>
          <p:cNvSpPr>
            <a:spLocks noGrp="1"/>
          </p:cNvSpPr>
          <p:nvPr>
            <p:ph type="title"/>
          </p:nvPr>
        </p:nvSpPr>
        <p:spPr/>
        <p:txBody>
          <a:bodyPr/>
          <a:lstStyle/>
          <a:p>
            <a:r>
              <a:rPr lang="en-GB" dirty="0"/>
              <a:t>Dealing with conflict in the workplace</a:t>
            </a:r>
          </a:p>
        </p:txBody>
      </p:sp>
      <p:sp>
        <p:nvSpPr>
          <p:cNvPr id="3" name="Content Placeholder 2">
            <a:extLst>
              <a:ext uri="{FF2B5EF4-FFF2-40B4-BE49-F238E27FC236}">
                <a16:creationId xmlns:a16="http://schemas.microsoft.com/office/drawing/2014/main" id="{290AC294-CF05-421E-8199-ACB72A0280EC}"/>
              </a:ext>
            </a:extLst>
          </p:cNvPr>
          <p:cNvSpPr>
            <a:spLocks noGrp="1"/>
          </p:cNvSpPr>
          <p:nvPr>
            <p:ph idx="1"/>
          </p:nvPr>
        </p:nvSpPr>
        <p:spPr>
          <a:xfrm>
            <a:off x="677334" y="1419497"/>
            <a:ext cx="8596668" cy="4621865"/>
          </a:xfrm>
        </p:spPr>
        <p:txBody>
          <a:bodyPr/>
          <a:lstStyle/>
          <a:p>
            <a:r>
              <a:rPr lang="en-GB" dirty="0"/>
              <a:t>Merge conflict.  Words that strike fear in the heart of every developer.</a:t>
            </a:r>
          </a:p>
          <a:p>
            <a:r>
              <a:rPr lang="en-GB" dirty="0"/>
              <a:t>This usually happens when there’s a new commit on the branch you’d like to merge into.  Let’s set up an example…</a:t>
            </a:r>
          </a:p>
          <a:p>
            <a:endParaRPr lang="en-GB" dirty="0"/>
          </a:p>
        </p:txBody>
      </p:sp>
      <p:pic>
        <p:nvPicPr>
          <p:cNvPr id="5" name="Picture 4">
            <a:extLst>
              <a:ext uri="{FF2B5EF4-FFF2-40B4-BE49-F238E27FC236}">
                <a16:creationId xmlns:a16="http://schemas.microsoft.com/office/drawing/2014/main" id="{3B23408C-FB19-4E01-8392-D33ED70909C5}"/>
              </a:ext>
            </a:extLst>
          </p:cNvPr>
          <p:cNvPicPr>
            <a:picLocks noChangeAspect="1"/>
          </p:cNvPicPr>
          <p:nvPr/>
        </p:nvPicPr>
        <p:blipFill>
          <a:blip r:embed="rId2"/>
          <a:stretch>
            <a:fillRect/>
          </a:stretch>
        </p:blipFill>
        <p:spPr>
          <a:xfrm>
            <a:off x="677334" y="2555257"/>
            <a:ext cx="5172113" cy="3919566"/>
          </a:xfrm>
          <a:prstGeom prst="rect">
            <a:avLst/>
          </a:prstGeom>
        </p:spPr>
      </p:pic>
      <p:pic>
        <p:nvPicPr>
          <p:cNvPr id="7" name="Picture 6">
            <a:extLst>
              <a:ext uri="{FF2B5EF4-FFF2-40B4-BE49-F238E27FC236}">
                <a16:creationId xmlns:a16="http://schemas.microsoft.com/office/drawing/2014/main" id="{1A12FF87-236D-40AE-8372-A50DC274C95F}"/>
              </a:ext>
            </a:extLst>
          </p:cNvPr>
          <p:cNvPicPr>
            <a:picLocks noChangeAspect="1"/>
          </p:cNvPicPr>
          <p:nvPr/>
        </p:nvPicPr>
        <p:blipFill>
          <a:blip r:embed="rId3"/>
          <a:stretch>
            <a:fillRect/>
          </a:stretch>
        </p:blipFill>
        <p:spPr>
          <a:xfrm>
            <a:off x="6240626" y="2752902"/>
            <a:ext cx="5057812" cy="3524276"/>
          </a:xfrm>
          <a:prstGeom prst="rect">
            <a:avLst/>
          </a:prstGeom>
        </p:spPr>
      </p:pic>
    </p:spTree>
    <p:extLst>
      <p:ext uri="{BB962C8B-B14F-4D97-AF65-F5344CB8AC3E}">
        <p14:creationId xmlns:p14="http://schemas.microsoft.com/office/powerpoint/2010/main" val="5678831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084E3-89BA-4FF7-B7B4-F685259B4281}"/>
              </a:ext>
            </a:extLst>
          </p:cNvPr>
          <p:cNvSpPr>
            <a:spLocks noGrp="1"/>
          </p:cNvSpPr>
          <p:nvPr>
            <p:ph type="title"/>
          </p:nvPr>
        </p:nvSpPr>
        <p:spPr/>
        <p:txBody>
          <a:bodyPr/>
          <a:lstStyle/>
          <a:p>
            <a:r>
              <a:rPr lang="en-GB" dirty="0"/>
              <a:t>Resolving a merge conflict</a:t>
            </a:r>
          </a:p>
        </p:txBody>
      </p:sp>
      <p:sp>
        <p:nvSpPr>
          <p:cNvPr id="3" name="Content Placeholder 2">
            <a:extLst>
              <a:ext uri="{FF2B5EF4-FFF2-40B4-BE49-F238E27FC236}">
                <a16:creationId xmlns:a16="http://schemas.microsoft.com/office/drawing/2014/main" id="{859DFB57-DC31-41D9-9A90-AADABC33C84F}"/>
              </a:ext>
            </a:extLst>
          </p:cNvPr>
          <p:cNvSpPr>
            <a:spLocks noGrp="1"/>
          </p:cNvSpPr>
          <p:nvPr>
            <p:ph idx="1"/>
          </p:nvPr>
        </p:nvSpPr>
        <p:spPr>
          <a:xfrm>
            <a:off x="677334" y="1828801"/>
            <a:ext cx="8596668" cy="4212562"/>
          </a:xfrm>
        </p:spPr>
        <p:txBody>
          <a:bodyPr/>
          <a:lstStyle/>
          <a:p>
            <a:r>
              <a:rPr lang="en-GB" dirty="0"/>
              <a:t>You might have realised that I’ve now modified hello.txt on the </a:t>
            </a:r>
            <a:r>
              <a:rPr lang="en-GB" dirty="0" err="1"/>
              <a:t>MergeConflictExample</a:t>
            </a:r>
            <a:r>
              <a:rPr lang="en-GB" dirty="0"/>
              <a:t> branch and committed the change, then, before performing a merge, have simultaneously modified hello.txt on the master branch and committed that change.</a:t>
            </a:r>
          </a:p>
          <a:p>
            <a:r>
              <a:rPr lang="en-GB" dirty="0"/>
              <a:t>Let’s try to merge… </a:t>
            </a:r>
          </a:p>
        </p:txBody>
      </p:sp>
      <p:pic>
        <p:nvPicPr>
          <p:cNvPr id="5" name="Picture 4">
            <a:extLst>
              <a:ext uri="{FF2B5EF4-FFF2-40B4-BE49-F238E27FC236}">
                <a16:creationId xmlns:a16="http://schemas.microsoft.com/office/drawing/2014/main" id="{2FAA48E0-7158-4A0D-8286-A93DD1FD618C}"/>
              </a:ext>
            </a:extLst>
          </p:cNvPr>
          <p:cNvPicPr>
            <a:picLocks noChangeAspect="1"/>
          </p:cNvPicPr>
          <p:nvPr/>
        </p:nvPicPr>
        <p:blipFill>
          <a:blip r:embed="rId2"/>
          <a:stretch>
            <a:fillRect/>
          </a:stretch>
        </p:blipFill>
        <p:spPr>
          <a:xfrm>
            <a:off x="846143" y="3429000"/>
            <a:ext cx="4386295" cy="2695595"/>
          </a:xfrm>
          <a:prstGeom prst="rect">
            <a:avLst/>
          </a:prstGeom>
        </p:spPr>
      </p:pic>
      <p:sp>
        <p:nvSpPr>
          <p:cNvPr id="6" name="TextBox 5">
            <a:extLst>
              <a:ext uri="{FF2B5EF4-FFF2-40B4-BE49-F238E27FC236}">
                <a16:creationId xmlns:a16="http://schemas.microsoft.com/office/drawing/2014/main" id="{27B3FD9D-D201-4393-BF6E-59CDB607D66B}"/>
              </a:ext>
            </a:extLst>
          </p:cNvPr>
          <p:cNvSpPr txBox="1"/>
          <p:nvPr/>
        </p:nvSpPr>
        <p:spPr>
          <a:xfrm>
            <a:off x="5564776" y="3429000"/>
            <a:ext cx="6409509" cy="3139321"/>
          </a:xfrm>
          <a:prstGeom prst="rect">
            <a:avLst/>
          </a:prstGeom>
          <a:noFill/>
        </p:spPr>
        <p:txBody>
          <a:bodyPr wrap="square" rtlCol="0">
            <a:spAutoFit/>
          </a:bodyPr>
          <a:lstStyle/>
          <a:p>
            <a:r>
              <a:rPr lang="en-GB" dirty="0"/>
              <a:t>Here, git is telling us about the conflict.  I have printed the file so we can see that git has modified it, to give us some hints about what came from the master branch and what came from the </a:t>
            </a:r>
            <a:r>
              <a:rPr lang="en-GB" dirty="0" err="1"/>
              <a:t>MergeConflictExample</a:t>
            </a:r>
            <a:r>
              <a:rPr lang="en-GB" dirty="0"/>
              <a:t> branch.</a:t>
            </a:r>
          </a:p>
          <a:p>
            <a:endParaRPr lang="en-GB" dirty="0"/>
          </a:p>
          <a:p>
            <a:r>
              <a:rPr lang="en-GB" dirty="0"/>
              <a:t>We now have to resolve this conflict by manually editing the file… like barbarians.</a:t>
            </a:r>
          </a:p>
          <a:p>
            <a:endParaRPr lang="en-GB" dirty="0"/>
          </a:p>
          <a:p>
            <a:r>
              <a:rPr lang="en-GB" dirty="0"/>
              <a:t>There are also merge resolution tools available (outside the git suite).  git </a:t>
            </a:r>
            <a:r>
              <a:rPr lang="en-GB" dirty="0" err="1"/>
              <a:t>mergetool</a:t>
            </a:r>
            <a:r>
              <a:rPr lang="en-GB" dirty="0"/>
              <a:t> for further reading.  In my experience, these aren’t as helpful as you might hope.</a:t>
            </a:r>
          </a:p>
        </p:txBody>
      </p:sp>
    </p:spTree>
    <p:extLst>
      <p:ext uri="{BB962C8B-B14F-4D97-AF65-F5344CB8AC3E}">
        <p14:creationId xmlns:p14="http://schemas.microsoft.com/office/powerpoint/2010/main" val="27987050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C67D0-B8C8-47E5-AA62-4F15A9D9A5C8}"/>
              </a:ext>
            </a:extLst>
          </p:cNvPr>
          <p:cNvSpPr>
            <a:spLocks noGrp="1"/>
          </p:cNvSpPr>
          <p:nvPr>
            <p:ph type="title"/>
          </p:nvPr>
        </p:nvSpPr>
        <p:spPr/>
        <p:txBody>
          <a:bodyPr/>
          <a:lstStyle/>
          <a:p>
            <a:r>
              <a:rPr lang="en-GB" dirty="0"/>
              <a:t>Conflict resolved!</a:t>
            </a:r>
          </a:p>
        </p:txBody>
      </p:sp>
      <p:pic>
        <p:nvPicPr>
          <p:cNvPr id="5" name="Content Placeholder 4">
            <a:extLst>
              <a:ext uri="{FF2B5EF4-FFF2-40B4-BE49-F238E27FC236}">
                <a16:creationId xmlns:a16="http://schemas.microsoft.com/office/drawing/2014/main" id="{08E5DEC2-7737-4EA8-B095-668AA5523187}"/>
              </a:ext>
            </a:extLst>
          </p:cNvPr>
          <p:cNvPicPr>
            <a:picLocks noGrp="1" noChangeAspect="1"/>
          </p:cNvPicPr>
          <p:nvPr>
            <p:ph idx="1"/>
          </p:nvPr>
        </p:nvPicPr>
        <p:blipFill>
          <a:blip r:embed="rId2"/>
          <a:stretch>
            <a:fillRect/>
          </a:stretch>
        </p:blipFill>
        <p:spPr>
          <a:xfrm>
            <a:off x="677334" y="1411469"/>
            <a:ext cx="4241974" cy="4560887"/>
          </a:xfrm>
        </p:spPr>
      </p:pic>
      <p:sp>
        <p:nvSpPr>
          <p:cNvPr id="6" name="TextBox 5">
            <a:extLst>
              <a:ext uri="{FF2B5EF4-FFF2-40B4-BE49-F238E27FC236}">
                <a16:creationId xmlns:a16="http://schemas.microsoft.com/office/drawing/2014/main" id="{12925A44-E9D4-43EE-BCA1-1A64B394C3A6}"/>
              </a:ext>
            </a:extLst>
          </p:cNvPr>
          <p:cNvSpPr txBox="1"/>
          <p:nvPr/>
        </p:nvSpPr>
        <p:spPr>
          <a:xfrm>
            <a:off x="4919308" y="1411469"/>
            <a:ext cx="7272692" cy="4524315"/>
          </a:xfrm>
          <a:prstGeom prst="rect">
            <a:avLst/>
          </a:prstGeom>
          <a:noFill/>
        </p:spPr>
        <p:txBody>
          <a:bodyPr wrap="square" rtlCol="0">
            <a:spAutoFit/>
          </a:bodyPr>
          <a:lstStyle/>
          <a:p>
            <a:r>
              <a:rPr lang="en-GB" dirty="0"/>
              <a:t>I’ve modified the file manually to resolve the conflict.  Check the branch and you’ll notice I’m in the </a:t>
            </a:r>
            <a:r>
              <a:rPr lang="en-GB" dirty="0" err="1"/>
              <a:t>master|MERGING</a:t>
            </a:r>
            <a:r>
              <a:rPr lang="en-GB" dirty="0"/>
              <a:t> branch, which means I either need to checkout a different branch or resolve the conflict to proceed.</a:t>
            </a:r>
          </a:p>
          <a:p>
            <a:endParaRPr lang="en-GB" dirty="0"/>
          </a:p>
          <a:p>
            <a:r>
              <a:rPr lang="en-GB" dirty="0"/>
              <a:t>To complete the resolution, I need to re-stage the file and commit the final changes.</a:t>
            </a:r>
          </a:p>
          <a:p>
            <a:endParaRPr lang="en-GB" dirty="0"/>
          </a:p>
          <a:p>
            <a:r>
              <a:rPr lang="en-GB" dirty="0"/>
              <a:t>Of course, this was a fairly trivial conflict.  They can get very, very complex and unpleasant to unpick.  This is why we commit often and early, and try not to leave branches unmerged for months.</a:t>
            </a:r>
          </a:p>
          <a:p>
            <a:endParaRPr lang="en-GB" dirty="0"/>
          </a:p>
          <a:p>
            <a:r>
              <a:rPr lang="en-GB" dirty="0"/>
              <a:t>Git will consider a conflict resolved no matter how you edit the file – but deleting a co-worker’s changes to “resolve” a conflict will both get you in trouble with your boss and inspire great antipathy and rage in your co-worker.</a:t>
            </a:r>
          </a:p>
        </p:txBody>
      </p:sp>
    </p:spTree>
    <p:extLst>
      <p:ext uri="{BB962C8B-B14F-4D97-AF65-F5344CB8AC3E}">
        <p14:creationId xmlns:p14="http://schemas.microsoft.com/office/powerpoint/2010/main" val="5478176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21809-997A-4862-B2DE-920EBA98796A}"/>
              </a:ext>
            </a:extLst>
          </p:cNvPr>
          <p:cNvSpPr>
            <a:spLocks noGrp="1"/>
          </p:cNvSpPr>
          <p:nvPr>
            <p:ph type="title"/>
          </p:nvPr>
        </p:nvSpPr>
        <p:spPr/>
        <p:txBody>
          <a:bodyPr/>
          <a:lstStyle/>
          <a:p>
            <a:r>
              <a:rPr lang="en-GB" dirty="0"/>
              <a:t>Working remotely</a:t>
            </a:r>
          </a:p>
        </p:txBody>
      </p:sp>
      <p:sp>
        <p:nvSpPr>
          <p:cNvPr id="3" name="Content Placeholder 2">
            <a:extLst>
              <a:ext uri="{FF2B5EF4-FFF2-40B4-BE49-F238E27FC236}">
                <a16:creationId xmlns:a16="http://schemas.microsoft.com/office/drawing/2014/main" id="{3A9F53ED-95EF-4EF0-8C33-467B871A27F1}"/>
              </a:ext>
            </a:extLst>
          </p:cNvPr>
          <p:cNvSpPr>
            <a:spLocks noGrp="1"/>
          </p:cNvSpPr>
          <p:nvPr>
            <p:ph idx="1"/>
          </p:nvPr>
        </p:nvSpPr>
        <p:spPr/>
        <p:txBody>
          <a:bodyPr/>
          <a:lstStyle/>
          <a:p>
            <a:r>
              <a:rPr lang="en-GB" dirty="0"/>
              <a:t>This is the big topic, which will make a lot of the previous stuff make a lot more sense.</a:t>
            </a:r>
          </a:p>
          <a:p>
            <a:r>
              <a:rPr lang="en-GB" dirty="0"/>
              <a:t>Everything we’ve been doing up until now has involved a local repository – which exists on our computer and is almost certainly only used by us (or at least those with physical access).</a:t>
            </a:r>
          </a:p>
          <a:p>
            <a:r>
              <a:rPr lang="en-GB" dirty="0"/>
              <a:t>Development studios work on remote repositories which exist on servers.  Some large services exist for hosting Git repositories, including </a:t>
            </a:r>
            <a:r>
              <a:rPr lang="en-GB" dirty="0" err="1"/>
              <a:t>Github</a:t>
            </a:r>
            <a:r>
              <a:rPr lang="en-GB" dirty="0"/>
              <a:t> and Bitbucket (though many companies host their own).</a:t>
            </a:r>
          </a:p>
          <a:p>
            <a:endParaRPr lang="en-GB" dirty="0"/>
          </a:p>
        </p:txBody>
      </p:sp>
    </p:spTree>
    <p:extLst>
      <p:ext uri="{BB962C8B-B14F-4D97-AF65-F5344CB8AC3E}">
        <p14:creationId xmlns:p14="http://schemas.microsoft.com/office/powerpoint/2010/main" val="29495353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554CB-E95E-46C9-A7C5-BAE188CC388B}"/>
              </a:ext>
            </a:extLst>
          </p:cNvPr>
          <p:cNvSpPr>
            <a:spLocks noGrp="1"/>
          </p:cNvSpPr>
          <p:nvPr>
            <p:ph type="title"/>
          </p:nvPr>
        </p:nvSpPr>
        <p:spPr/>
        <p:txBody>
          <a:bodyPr/>
          <a:lstStyle/>
          <a:p>
            <a:r>
              <a:rPr lang="en-GB" dirty="0"/>
              <a:t>Working remotely</a:t>
            </a:r>
          </a:p>
        </p:txBody>
      </p:sp>
      <p:sp>
        <p:nvSpPr>
          <p:cNvPr id="3" name="Content Placeholder 2">
            <a:extLst>
              <a:ext uri="{FF2B5EF4-FFF2-40B4-BE49-F238E27FC236}">
                <a16:creationId xmlns:a16="http://schemas.microsoft.com/office/drawing/2014/main" id="{365FA9EB-1E3F-4297-9C59-4A1471251799}"/>
              </a:ext>
            </a:extLst>
          </p:cNvPr>
          <p:cNvSpPr>
            <a:spLocks noGrp="1"/>
          </p:cNvSpPr>
          <p:nvPr>
            <p:ph idx="1"/>
          </p:nvPr>
        </p:nvSpPr>
        <p:spPr/>
        <p:txBody>
          <a:bodyPr/>
          <a:lstStyle/>
          <a:p>
            <a:r>
              <a:rPr lang="en-GB" dirty="0"/>
              <a:t>Thinking all the way back to the start, we, of course, ran the command “git </a:t>
            </a:r>
            <a:r>
              <a:rPr lang="en-GB" dirty="0" err="1"/>
              <a:t>init</a:t>
            </a:r>
            <a:r>
              <a:rPr lang="en-GB" dirty="0"/>
              <a:t>” to create a local repository.  Instead, when working on a remote repo, we begin by issuing a command to clone it to our local filesystem and into our local repo.</a:t>
            </a:r>
          </a:p>
          <a:p>
            <a:pPr marL="0" indent="0">
              <a:buNone/>
            </a:pPr>
            <a:r>
              <a:rPr lang="en-GB" dirty="0"/>
              <a:t>		git clone </a:t>
            </a:r>
            <a:r>
              <a:rPr lang="en-GB" dirty="0" err="1"/>
              <a:t>uri</a:t>
            </a:r>
            <a:endParaRPr lang="en-GB" dirty="0"/>
          </a:p>
          <a:p>
            <a:pPr marL="0" indent="0">
              <a:buNone/>
            </a:pPr>
            <a:endParaRPr lang="en-GB" dirty="0"/>
          </a:p>
        </p:txBody>
      </p:sp>
      <p:pic>
        <p:nvPicPr>
          <p:cNvPr id="5" name="Picture 4">
            <a:extLst>
              <a:ext uri="{FF2B5EF4-FFF2-40B4-BE49-F238E27FC236}">
                <a16:creationId xmlns:a16="http://schemas.microsoft.com/office/drawing/2014/main" id="{F7F7C023-7459-494F-9B94-FD8A9B3B0A21}"/>
              </a:ext>
            </a:extLst>
          </p:cNvPr>
          <p:cNvPicPr>
            <a:picLocks noChangeAspect="1"/>
          </p:cNvPicPr>
          <p:nvPr/>
        </p:nvPicPr>
        <p:blipFill>
          <a:blip r:embed="rId2"/>
          <a:stretch>
            <a:fillRect/>
          </a:stretch>
        </p:blipFill>
        <p:spPr>
          <a:xfrm>
            <a:off x="615912" y="4055385"/>
            <a:ext cx="4271994" cy="1985977"/>
          </a:xfrm>
          <a:prstGeom prst="rect">
            <a:avLst/>
          </a:prstGeom>
        </p:spPr>
      </p:pic>
      <p:pic>
        <p:nvPicPr>
          <p:cNvPr id="7" name="Picture 6">
            <a:extLst>
              <a:ext uri="{FF2B5EF4-FFF2-40B4-BE49-F238E27FC236}">
                <a16:creationId xmlns:a16="http://schemas.microsoft.com/office/drawing/2014/main" id="{758CD615-2E8B-4591-87CC-640934E588BB}"/>
              </a:ext>
            </a:extLst>
          </p:cNvPr>
          <p:cNvPicPr>
            <a:picLocks noChangeAspect="1"/>
          </p:cNvPicPr>
          <p:nvPr/>
        </p:nvPicPr>
        <p:blipFill>
          <a:blip r:embed="rId3"/>
          <a:stretch>
            <a:fillRect/>
          </a:stretch>
        </p:blipFill>
        <p:spPr>
          <a:xfrm>
            <a:off x="4975668" y="3652977"/>
            <a:ext cx="3375318" cy="2618574"/>
          </a:xfrm>
          <a:prstGeom prst="rect">
            <a:avLst/>
          </a:prstGeom>
        </p:spPr>
      </p:pic>
      <p:sp>
        <p:nvSpPr>
          <p:cNvPr id="8" name="TextBox 7">
            <a:extLst>
              <a:ext uri="{FF2B5EF4-FFF2-40B4-BE49-F238E27FC236}">
                <a16:creationId xmlns:a16="http://schemas.microsoft.com/office/drawing/2014/main" id="{E29E15D8-AD7F-4AA3-96FC-9B929E08AC69}"/>
              </a:ext>
            </a:extLst>
          </p:cNvPr>
          <p:cNvSpPr txBox="1"/>
          <p:nvPr/>
        </p:nvSpPr>
        <p:spPr>
          <a:xfrm>
            <a:off x="8482198" y="4223600"/>
            <a:ext cx="3300549" cy="1477328"/>
          </a:xfrm>
          <a:prstGeom prst="rect">
            <a:avLst/>
          </a:prstGeom>
          <a:noFill/>
        </p:spPr>
        <p:txBody>
          <a:bodyPr wrap="square" rtlCol="0">
            <a:spAutoFit/>
          </a:bodyPr>
          <a:lstStyle/>
          <a:p>
            <a:r>
              <a:rPr lang="en-GB" dirty="0"/>
              <a:t>Interestingly, Bitbucket repos throw up a flashy GUI to log in.  Lesser-known repos will just ask you through the console.</a:t>
            </a:r>
          </a:p>
        </p:txBody>
      </p:sp>
    </p:spTree>
    <p:extLst>
      <p:ext uri="{BB962C8B-B14F-4D97-AF65-F5344CB8AC3E}">
        <p14:creationId xmlns:p14="http://schemas.microsoft.com/office/powerpoint/2010/main" val="20370829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138CE-F740-4412-A10E-8B59D92E6771}"/>
              </a:ext>
            </a:extLst>
          </p:cNvPr>
          <p:cNvSpPr>
            <a:spLocks noGrp="1"/>
          </p:cNvSpPr>
          <p:nvPr>
            <p:ph type="title"/>
          </p:nvPr>
        </p:nvSpPr>
        <p:spPr/>
        <p:txBody>
          <a:bodyPr/>
          <a:lstStyle/>
          <a:p>
            <a:r>
              <a:rPr lang="en-GB" dirty="0"/>
              <a:t>Working remotely</a:t>
            </a:r>
          </a:p>
        </p:txBody>
      </p:sp>
      <p:sp>
        <p:nvSpPr>
          <p:cNvPr id="3" name="Content Placeholder 2">
            <a:extLst>
              <a:ext uri="{FF2B5EF4-FFF2-40B4-BE49-F238E27FC236}">
                <a16:creationId xmlns:a16="http://schemas.microsoft.com/office/drawing/2014/main" id="{8123A662-42DE-42A5-B534-2762B87C2888}"/>
              </a:ext>
            </a:extLst>
          </p:cNvPr>
          <p:cNvSpPr>
            <a:spLocks noGrp="1"/>
          </p:cNvSpPr>
          <p:nvPr>
            <p:ph idx="1"/>
          </p:nvPr>
        </p:nvSpPr>
        <p:spPr/>
        <p:txBody>
          <a:bodyPr/>
          <a:lstStyle/>
          <a:p>
            <a:r>
              <a:rPr lang="en-GB" dirty="0"/>
              <a:t>When done, this will clone everything in the repo.  There’s not much in this one because it’s newly created, but if there were code files, they would’ve been downloaded.</a:t>
            </a:r>
          </a:p>
          <a:p>
            <a:endParaRPr lang="en-GB" dirty="0"/>
          </a:p>
          <a:p>
            <a:endParaRPr lang="en-GB" dirty="0"/>
          </a:p>
          <a:p>
            <a:endParaRPr lang="en-GB" dirty="0"/>
          </a:p>
          <a:p>
            <a:endParaRPr lang="en-GB" dirty="0"/>
          </a:p>
          <a:p>
            <a:r>
              <a:rPr lang="en-GB" dirty="0"/>
              <a:t>The file this repo does contain, README.md is a special git file which pretty much all repos have.  It just contains information about the repo.  It uses a fairly well-known format called “markdown”.</a:t>
            </a:r>
          </a:p>
          <a:p>
            <a:endParaRPr lang="en-GB" dirty="0"/>
          </a:p>
        </p:txBody>
      </p:sp>
    </p:spTree>
    <p:extLst>
      <p:ext uri="{BB962C8B-B14F-4D97-AF65-F5344CB8AC3E}">
        <p14:creationId xmlns:p14="http://schemas.microsoft.com/office/powerpoint/2010/main" val="18894180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3E4A0-5F1D-4021-9EE3-2FC0FD09322B}"/>
              </a:ext>
            </a:extLst>
          </p:cNvPr>
          <p:cNvSpPr>
            <a:spLocks noGrp="1"/>
          </p:cNvSpPr>
          <p:nvPr>
            <p:ph type="title"/>
          </p:nvPr>
        </p:nvSpPr>
        <p:spPr/>
        <p:txBody>
          <a:bodyPr/>
          <a:lstStyle/>
          <a:p>
            <a:r>
              <a:rPr lang="en-GB" dirty="0"/>
              <a:t>Working remotely</a:t>
            </a:r>
          </a:p>
        </p:txBody>
      </p:sp>
      <p:sp>
        <p:nvSpPr>
          <p:cNvPr id="3" name="Content Placeholder 2">
            <a:extLst>
              <a:ext uri="{FF2B5EF4-FFF2-40B4-BE49-F238E27FC236}">
                <a16:creationId xmlns:a16="http://schemas.microsoft.com/office/drawing/2014/main" id="{B76CACDF-B3E6-429D-BE2B-B126277ADFC8}"/>
              </a:ext>
            </a:extLst>
          </p:cNvPr>
          <p:cNvSpPr>
            <a:spLocks noGrp="1"/>
          </p:cNvSpPr>
          <p:nvPr>
            <p:ph idx="1"/>
          </p:nvPr>
        </p:nvSpPr>
        <p:spPr/>
        <p:txBody>
          <a:bodyPr/>
          <a:lstStyle/>
          <a:p>
            <a:r>
              <a:rPr lang="en-GB" dirty="0"/>
              <a:t>When we clone from a remote repo, git will retain where the URI, aliased with a name, which is, by default, “origin”.  You can change this, but again, nobody really does.  We can remind ourselves of where the remote repo is with</a:t>
            </a:r>
          </a:p>
          <a:p>
            <a:pPr marL="0" indent="0">
              <a:buNone/>
            </a:pPr>
            <a:r>
              <a:rPr lang="en-GB" dirty="0"/>
              <a:t>git remote							gives us a list of remote aliases</a:t>
            </a:r>
          </a:p>
          <a:p>
            <a:pPr marL="0" indent="0">
              <a:buNone/>
            </a:pPr>
            <a:r>
              <a:rPr lang="en-GB" dirty="0"/>
              <a:t>git remote –v							lists remote aliases with URIs.</a:t>
            </a:r>
          </a:p>
        </p:txBody>
      </p:sp>
    </p:spTree>
    <p:extLst>
      <p:ext uri="{BB962C8B-B14F-4D97-AF65-F5344CB8AC3E}">
        <p14:creationId xmlns:p14="http://schemas.microsoft.com/office/powerpoint/2010/main" val="281133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7D40-8D53-487A-B5D8-619420D7DA7A}"/>
              </a:ext>
            </a:extLst>
          </p:cNvPr>
          <p:cNvSpPr>
            <a:spLocks noGrp="1"/>
          </p:cNvSpPr>
          <p:nvPr>
            <p:ph type="title"/>
          </p:nvPr>
        </p:nvSpPr>
        <p:spPr/>
        <p:txBody>
          <a:bodyPr/>
          <a:lstStyle/>
          <a:p>
            <a:r>
              <a:rPr lang="en-GB" dirty="0"/>
              <a:t>Working remotely</a:t>
            </a:r>
          </a:p>
        </p:txBody>
      </p:sp>
      <p:sp>
        <p:nvSpPr>
          <p:cNvPr id="3" name="Content Placeholder 2">
            <a:extLst>
              <a:ext uri="{FF2B5EF4-FFF2-40B4-BE49-F238E27FC236}">
                <a16:creationId xmlns:a16="http://schemas.microsoft.com/office/drawing/2014/main" id="{DAA22C4F-F7F2-4659-A884-661BA42115BB}"/>
              </a:ext>
            </a:extLst>
          </p:cNvPr>
          <p:cNvSpPr>
            <a:spLocks noGrp="1"/>
          </p:cNvSpPr>
          <p:nvPr>
            <p:ph idx="1"/>
          </p:nvPr>
        </p:nvSpPr>
        <p:spPr/>
        <p:txBody>
          <a:bodyPr>
            <a:normAutofit lnSpcReduction="10000"/>
          </a:bodyPr>
          <a:lstStyle/>
          <a:p>
            <a:r>
              <a:rPr lang="en-GB" dirty="0"/>
              <a:t>There are three commands we mostly need to know about:</a:t>
            </a:r>
          </a:p>
          <a:p>
            <a:pPr marL="0" indent="0">
              <a:buNone/>
            </a:pPr>
            <a:r>
              <a:rPr lang="en-GB" dirty="0"/>
              <a:t>git fetch </a:t>
            </a:r>
            <a:r>
              <a:rPr lang="en-GB" dirty="0" err="1"/>
              <a:t>remotealias</a:t>
            </a:r>
            <a:r>
              <a:rPr lang="en-GB" dirty="0"/>
              <a:t>			Re-downloads the latest data from the repo, but 							does not automatically merge, you’ll need to do 								this yourself.</a:t>
            </a:r>
          </a:p>
          <a:p>
            <a:pPr marL="0" indent="0">
              <a:buNone/>
            </a:pPr>
            <a:r>
              <a:rPr lang="en-GB" dirty="0"/>
              <a:t>git pull </a:t>
            </a:r>
            <a:r>
              <a:rPr lang="en-GB" dirty="0" err="1"/>
              <a:t>remotealias</a:t>
            </a:r>
            <a:r>
              <a:rPr lang="en-GB" dirty="0"/>
              <a:t>			Re-downloads the latest data from the repo and 								automatically merges into the active branch.</a:t>
            </a:r>
          </a:p>
          <a:p>
            <a:pPr marL="0" indent="0">
              <a:buNone/>
            </a:pPr>
            <a:r>
              <a:rPr lang="en-GB" dirty="0"/>
              <a:t>git push </a:t>
            </a:r>
            <a:r>
              <a:rPr lang="en-GB" dirty="0" err="1"/>
              <a:t>remotealias</a:t>
            </a:r>
            <a:r>
              <a:rPr lang="en-GB" dirty="0"/>
              <a:t> branch	Sends changes to remote repo known through 								</a:t>
            </a:r>
            <a:r>
              <a:rPr lang="en-GB" dirty="0" err="1"/>
              <a:t>remotealias</a:t>
            </a:r>
            <a:r>
              <a:rPr lang="en-GB" dirty="0"/>
              <a:t> and commits changes to the named 								branch.</a:t>
            </a:r>
          </a:p>
          <a:p>
            <a:pPr marL="0" indent="0">
              <a:buNone/>
            </a:pPr>
            <a:r>
              <a:rPr lang="en-GB" dirty="0"/>
              <a:t>You cannot git push unless the branch you are committing was up to date with the remote repo.  This means you will have already resolved any merge conflicts on the local repo during the fetch and merge or pull.</a:t>
            </a:r>
          </a:p>
        </p:txBody>
      </p:sp>
    </p:spTree>
    <p:extLst>
      <p:ext uri="{BB962C8B-B14F-4D97-AF65-F5344CB8AC3E}">
        <p14:creationId xmlns:p14="http://schemas.microsoft.com/office/powerpoint/2010/main" val="36032205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A04DE-A795-4345-820E-2C0148D46DEA}"/>
              </a:ext>
            </a:extLst>
          </p:cNvPr>
          <p:cNvSpPr>
            <a:spLocks noGrp="1"/>
          </p:cNvSpPr>
          <p:nvPr>
            <p:ph type="title"/>
          </p:nvPr>
        </p:nvSpPr>
        <p:spPr/>
        <p:txBody>
          <a:bodyPr/>
          <a:lstStyle/>
          <a:p>
            <a:r>
              <a:rPr lang="en-GB" dirty="0"/>
              <a:t>The tip of the iceberg…</a:t>
            </a:r>
          </a:p>
        </p:txBody>
      </p:sp>
      <p:sp>
        <p:nvSpPr>
          <p:cNvPr id="3" name="Content Placeholder 2">
            <a:extLst>
              <a:ext uri="{FF2B5EF4-FFF2-40B4-BE49-F238E27FC236}">
                <a16:creationId xmlns:a16="http://schemas.microsoft.com/office/drawing/2014/main" id="{BA77480F-EECA-45CE-9E0E-7F9D69559281}"/>
              </a:ext>
            </a:extLst>
          </p:cNvPr>
          <p:cNvSpPr>
            <a:spLocks noGrp="1"/>
          </p:cNvSpPr>
          <p:nvPr>
            <p:ph idx="1"/>
          </p:nvPr>
        </p:nvSpPr>
        <p:spPr>
          <a:xfrm>
            <a:off x="677334" y="1393371"/>
            <a:ext cx="8596668" cy="4647991"/>
          </a:xfrm>
        </p:spPr>
        <p:txBody>
          <a:bodyPr>
            <a:normAutofit/>
          </a:bodyPr>
          <a:lstStyle/>
          <a:p>
            <a:r>
              <a:rPr lang="en-GB" dirty="0"/>
              <a:t>Git is a deep, complex topic.  Nearly all developers use it and the workflows here will get you through most situations – but you will occasionally need to think on your feet and learn through experience.</a:t>
            </a:r>
          </a:p>
          <a:p>
            <a:r>
              <a:rPr lang="en-GB" dirty="0"/>
              <a:t>Here are a few more useful commands with specific use cases:</a:t>
            </a:r>
          </a:p>
          <a:p>
            <a:pPr marL="0" indent="0">
              <a:buNone/>
            </a:pPr>
            <a:r>
              <a:rPr lang="en-GB" dirty="0"/>
              <a:t>	git commit –a		Commits, automatically staging all tracked files.</a:t>
            </a:r>
          </a:p>
          <a:p>
            <a:pPr marL="0" indent="0">
              <a:buNone/>
            </a:pPr>
            <a:r>
              <a:rPr lang="en-GB" dirty="0"/>
              <a:t>	git blame			Tells you who changed what in a file.  As the name 							suggests, usually used to figure out who made a mess.</a:t>
            </a:r>
          </a:p>
          <a:p>
            <a:pPr marL="0" indent="0">
              <a:buNone/>
            </a:pPr>
            <a:r>
              <a:rPr lang="en-GB" dirty="0"/>
              <a:t>	git diff				Shows changes from previous commit (whether staged 						or not).</a:t>
            </a:r>
          </a:p>
          <a:p>
            <a:pPr marL="0" indent="0">
              <a:buNone/>
            </a:pPr>
            <a:r>
              <a:rPr lang="en-GB" dirty="0"/>
              <a:t>	git rebase			An alternative to merge.  Take the changes you made 						and apply them to (usually) the latest commit.  This 							helps you manage large merges with numerous 								changes, but should be used carefully and sparingly.</a:t>
            </a:r>
          </a:p>
        </p:txBody>
      </p:sp>
    </p:spTree>
    <p:extLst>
      <p:ext uri="{BB962C8B-B14F-4D97-AF65-F5344CB8AC3E}">
        <p14:creationId xmlns:p14="http://schemas.microsoft.com/office/powerpoint/2010/main" val="25697503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3921B-3FA9-4144-9CD0-3BAED5B7E979}"/>
              </a:ext>
            </a:extLst>
          </p:cNvPr>
          <p:cNvSpPr>
            <a:spLocks noGrp="1"/>
          </p:cNvSpPr>
          <p:nvPr>
            <p:ph type="title"/>
          </p:nvPr>
        </p:nvSpPr>
        <p:spPr/>
        <p:txBody>
          <a:bodyPr/>
          <a:lstStyle/>
          <a:p>
            <a:r>
              <a:rPr lang="en-GB" dirty="0"/>
              <a:t>You mentioned something about tools…</a:t>
            </a:r>
          </a:p>
        </p:txBody>
      </p:sp>
      <p:sp>
        <p:nvSpPr>
          <p:cNvPr id="3" name="Content Placeholder 2">
            <a:extLst>
              <a:ext uri="{FF2B5EF4-FFF2-40B4-BE49-F238E27FC236}">
                <a16:creationId xmlns:a16="http://schemas.microsoft.com/office/drawing/2014/main" id="{59399FB9-D098-412C-92E0-078A1AE78C9C}"/>
              </a:ext>
            </a:extLst>
          </p:cNvPr>
          <p:cNvSpPr>
            <a:spLocks noGrp="1"/>
          </p:cNvSpPr>
          <p:nvPr>
            <p:ph idx="1"/>
          </p:nvPr>
        </p:nvSpPr>
        <p:spPr/>
        <p:txBody>
          <a:bodyPr>
            <a:normAutofit/>
          </a:bodyPr>
          <a:lstStyle/>
          <a:p>
            <a:r>
              <a:rPr lang="en-GB" dirty="0"/>
              <a:t>Well, yes, I suppose I did.  Visual Studio, </a:t>
            </a:r>
            <a:r>
              <a:rPr lang="en-GB" dirty="0" err="1"/>
              <a:t>VSCode</a:t>
            </a:r>
            <a:r>
              <a:rPr lang="en-GB" dirty="0"/>
              <a:t>, plus pretty much every popular IDE you’d care to name has some sort of git plugin or toolbar which does the work for you.</a:t>
            </a:r>
          </a:p>
          <a:p>
            <a:r>
              <a:rPr lang="en-GB" dirty="0"/>
              <a:t>What plugins really do, however, is run the CLI command for you when you press a button.  When we’re familiar with git, they’re a convenient timesaver, but they are not a panacea…</a:t>
            </a:r>
          </a:p>
          <a:p>
            <a:pPr lvl="1"/>
            <a:r>
              <a:rPr lang="en-GB" dirty="0"/>
              <a:t>We will, occasionally, encounter complex situations which the tool cannot resolve.  This will require us to firstly understand the nuance of the problem and secondly delve into the CLI to fix it.</a:t>
            </a:r>
          </a:p>
          <a:p>
            <a:r>
              <a:rPr lang="en-GB" dirty="0"/>
              <a:t>Start working with git for your solo projects too.  Though it might not feel like it initially, it will save you time long-term.</a:t>
            </a:r>
          </a:p>
        </p:txBody>
      </p:sp>
    </p:spTree>
    <p:extLst>
      <p:ext uri="{BB962C8B-B14F-4D97-AF65-F5344CB8AC3E}">
        <p14:creationId xmlns:p14="http://schemas.microsoft.com/office/powerpoint/2010/main" val="23582797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4AD7E-59F9-4230-A802-7E5765FF7F56}"/>
              </a:ext>
            </a:extLst>
          </p:cNvPr>
          <p:cNvSpPr>
            <a:spLocks noGrp="1"/>
          </p:cNvSpPr>
          <p:nvPr>
            <p:ph type="title"/>
          </p:nvPr>
        </p:nvSpPr>
        <p:spPr/>
        <p:txBody>
          <a:bodyPr/>
          <a:lstStyle/>
          <a:p>
            <a:r>
              <a:rPr lang="en-GB" dirty="0"/>
              <a:t>Further learning</a:t>
            </a:r>
          </a:p>
        </p:txBody>
      </p:sp>
      <p:sp>
        <p:nvSpPr>
          <p:cNvPr id="3" name="Content Placeholder 2">
            <a:extLst>
              <a:ext uri="{FF2B5EF4-FFF2-40B4-BE49-F238E27FC236}">
                <a16:creationId xmlns:a16="http://schemas.microsoft.com/office/drawing/2014/main" id="{0EE3F754-A5CE-4D2C-BB56-82DEE84058BF}"/>
              </a:ext>
            </a:extLst>
          </p:cNvPr>
          <p:cNvSpPr>
            <a:spLocks noGrp="1"/>
          </p:cNvSpPr>
          <p:nvPr>
            <p:ph idx="1"/>
          </p:nvPr>
        </p:nvSpPr>
        <p:spPr/>
        <p:txBody>
          <a:bodyPr/>
          <a:lstStyle/>
          <a:p>
            <a:r>
              <a:rPr lang="en-GB" dirty="0"/>
              <a:t>A fun game that can teach you git concepts visually:</a:t>
            </a:r>
          </a:p>
          <a:p>
            <a:pPr marL="0" indent="0">
              <a:buNone/>
            </a:pPr>
            <a:r>
              <a:rPr lang="en-GB" dirty="0">
                <a:hlinkClick r:id="rId2"/>
              </a:rPr>
              <a:t>https://learngitbranching.js.org/</a:t>
            </a:r>
            <a:br>
              <a:rPr lang="en-GB" dirty="0"/>
            </a:br>
            <a:endParaRPr lang="en-GB" dirty="0"/>
          </a:p>
          <a:p>
            <a:pPr marL="0" indent="0">
              <a:buNone/>
            </a:pPr>
            <a:r>
              <a:rPr lang="en-GB" dirty="0"/>
              <a:t>It actually gets reasonably tricky towards the end and explores a few problems we haven’t studied here.  A fun way to semi-productively kill a few hours.</a:t>
            </a:r>
          </a:p>
          <a:p>
            <a:r>
              <a:rPr lang="en-GB" dirty="0"/>
              <a:t>A good list of things you can do wrong and how to fix them: </a:t>
            </a:r>
          </a:p>
          <a:p>
            <a:pPr marL="0" indent="0">
              <a:buNone/>
            </a:pPr>
            <a:r>
              <a:rPr lang="en-GB" dirty="0">
                <a:hlinkClick r:id="rId3"/>
              </a:rPr>
              <a:t>https://www.codementor.io/citizen428/git-tutorial-10-common-git-problems-and-how-to-fix-them-aajv0katd</a:t>
            </a:r>
            <a:endParaRPr lang="en-GB" dirty="0"/>
          </a:p>
          <a:p>
            <a:pPr marL="0" indent="0">
              <a:buNone/>
            </a:pPr>
            <a:r>
              <a:rPr lang="en-GB" dirty="0"/>
              <a:t>Study the list to see if you can understand exactly what’s being done.  You may need the reference manual: </a:t>
            </a:r>
            <a:r>
              <a:rPr lang="en-GB" dirty="0">
                <a:hlinkClick r:id="rId4"/>
              </a:rPr>
              <a:t>https://git-scm.com/docs</a:t>
            </a:r>
            <a:r>
              <a:rPr lang="en-GB" dirty="0"/>
              <a:t> (which is also excellent).</a:t>
            </a:r>
          </a:p>
          <a:p>
            <a:pPr marL="0" indent="0">
              <a:buNone/>
            </a:pPr>
            <a:endParaRPr lang="en-GB" dirty="0"/>
          </a:p>
        </p:txBody>
      </p:sp>
    </p:spTree>
    <p:extLst>
      <p:ext uri="{BB962C8B-B14F-4D97-AF65-F5344CB8AC3E}">
        <p14:creationId xmlns:p14="http://schemas.microsoft.com/office/powerpoint/2010/main" val="145825779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453</TotalTime>
  <Words>3786</Words>
  <Application>Microsoft Office PowerPoint</Application>
  <PresentationFormat>Widescreen</PresentationFormat>
  <Paragraphs>244</Paragraphs>
  <Slides>37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Trebuchet MS</vt:lpstr>
      <vt:lpstr>Wingdings 3</vt:lpstr>
      <vt:lpstr>Facet</vt:lpstr>
      <vt:lpstr>GIT in practice</vt:lpstr>
      <vt:lpstr>Repositories</vt:lpstr>
      <vt:lpstr>Managing code</vt:lpstr>
      <vt:lpstr>Using Git</vt:lpstr>
      <vt:lpstr>Navigating in the command line</vt:lpstr>
      <vt:lpstr>Getting started</vt:lpstr>
      <vt:lpstr>Getting started</vt:lpstr>
      <vt:lpstr>Where is all this stuff going?</vt:lpstr>
      <vt:lpstr>Working with files</vt:lpstr>
      <vt:lpstr>Adding a file to Git</vt:lpstr>
      <vt:lpstr>Staging</vt:lpstr>
      <vt:lpstr>Committing</vt:lpstr>
      <vt:lpstr>Committing</vt:lpstr>
      <vt:lpstr>First commit</vt:lpstr>
      <vt:lpstr>Second commit</vt:lpstr>
      <vt:lpstr>Going back in time…</vt:lpstr>
      <vt:lpstr>Going back in time and rewriting history…</vt:lpstr>
      <vt:lpstr>Returning to the present</vt:lpstr>
      <vt:lpstr>Making life easier</vt:lpstr>
      <vt:lpstr>Branches</vt:lpstr>
      <vt:lpstr>Creating a branch…</vt:lpstr>
      <vt:lpstr>Working in a branch</vt:lpstr>
      <vt:lpstr>Moving between branches</vt:lpstr>
      <vt:lpstr>Merging branches</vt:lpstr>
      <vt:lpstr>PowerPoint Presentation</vt:lpstr>
      <vt:lpstr>What happens to the branch?</vt:lpstr>
      <vt:lpstr>Dealing with conflict in the workplace</vt:lpstr>
      <vt:lpstr>Resolving a merge conflict</vt:lpstr>
      <vt:lpstr>Conflict resolved!</vt:lpstr>
      <vt:lpstr>Working remotely</vt:lpstr>
      <vt:lpstr>Working remotely</vt:lpstr>
      <vt:lpstr>Working remotely</vt:lpstr>
      <vt:lpstr>Working remotely</vt:lpstr>
      <vt:lpstr>Working remotely</vt:lpstr>
      <vt:lpstr>The tip of the iceberg…</vt:lpstr>
      <vt:lpstr>You mentioned something about tools…</vt:lpstr>
      <vt:lpstr>Further learning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GIT in practice</dc:title>
  <dc:creator>Tim Bashford</dc:creator>
  <cp:lastModifiedBy>Tim Bashford</cp:lastModifiedBy>
  <cp:revision>28</cp:revision>
  <dcterms:created xsi:type="dcterms:W3CDTF">2018-11-29T16:30:38Z</dcterms:created>
  <dcterms:modified xsi:type="dcterms:W3CDTF">2020-12-03T10:36:55Z</dcterms:modified>
</cp:coreProperties>
</file>