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3"/>
  </p:notesMasterIdLst>
  <p:sldIdLst>
    <p:sldId id="256" r:id="rId2"/>
    <p:sldId id="257" r:id="rId3"/>
    <p:sldId id="258" r:id="rId4"/>
    <p:sldId id="259" r:id="rId5"/>
    <p:sldId id="260" r:id="rId6"/>
    <p:sldId id="261" r:id="rId7"/>
    <p:sldId id="262" r:id="rId8"/>
    <p:sldId id="263" r:id="rId9"/>
    <p:sldId id="276" r:id="rId10"/>
    <p:sldId id="264" r:id="rId11"/>
    <p:sldId id="275" r:id="rId12"/>
    <p:sldId id="265" r:id="rId13"/>
    <p:sldId id="266" r:id="rId14"/>
    <p:sldId id="267" r:id="rId15"/>
    <p:sldId id="268" r:id="rId16"/>
    <p:sldId id="269" r:id="rId17"/>
    <p:sldId id="271" r:id="rId18"/>
    <p:sldId id="270" r:id="rId19"/>
    <p:sldId id="272" r:id="rId20"/>
    <p:sldId id="273" r:id="rId21"/>
    <p:sldId id="274"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5" d="100"/>
          <a:sy n="115" d="100"/>
        </p:scale>
        <p:origin x="43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246C0B-BCD1-430E-BA5B-65AB412522DF}" type="datetimeFigureOut">
              <a:rPr lang="en-GB" smtClean="0"/>
              <a:t>17/01/2019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881EF2-8D04-41F1-A7A1-3699E38A5E5F}" type="slidenum">
              <a:rPr lang="en-GB" smtClean="0"/>
              <a:t>‹#›</a:t>
            </a:fld>
            <a:endParaRPr lang="en-GB"/>
          </a:p>
        </p:txBody>
      </p:sp>
    </p:spTree>
    <p:extLst>
      <p:ext uri="{BB962C8B-B14F-4D97-AF65-F5344CB8AC3E}">
        <p14:creationId xmlns:p14="http://schemas.microsoft.com/office/powerpoint/2010/main" val="577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1/17/2019</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1/17/2019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1/17/2019</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1/17/2019</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A9637-EDCD-4055-B909-F087358F3A3E}"/>
              </a:ext>
            </a:extLst>
          </p:cNvPr>
          <p:cNvSpPr>
            <a:spLocks noGrp="1"/>
          </p:cNvSpPr>
          <p:nvPr>
            <p:ph type="ctrTitle"/>
          </p:nvPr>
        </p:nvSpPr>
        <p:spPr/>
        <p:txBody>
          <a:bodyPr>
            <a:normAutofit fontScale="90000"/>
          </a:bodyPr>
          <a:lstStyle/>
          <a:p>
            <a:r>
              <a:rPr lang="en-GB" dirty="0"/>
              <a:t>Purgatory- Rome’s happiest invention?</a:t>
            </a:r>
          </a:p>
        </p:txBody>
      </p:sp>
    </p:spTree>
    <p:extLst>
      <p:ext uri="{BB962C8B-B14F-4D97-AF65-F5344CB8AC3E}">
        <p14:creationId xmlns:p14="http://schemas.microsoft.com/office/powerpoint/2010/main" val="2976520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BD759-7336-4B48-9EA1-D50E9B7885BA}"/>
              </a:ext>
            </a:extLst>
          </p:cNvPr>
          <p:cNvSpPr>
            <a:spLocks noGrp="1"/>
          </p:cNvSpPr>
          <p:nvPr>
            <p:ph type="title"/>
          </p:nvPr>
        </p:nvSpPr>
        <p:spPr>
          <a:xfrm>
            <a:off x="8080980" y="1109319"/>
            <a:ext cx="2120296" cy="767105"/>
          </a:xfrm>
        </p:spPr>
        <p:txBody>
          <a:bodyPr>
            <a:normAutofit/>
          </a:bodyPr>
          <a:lstStyle/>
          <a:p>
            <a:r>
              <a:rPr lang="en-GB" dirty="0"/>
              <a:t>Recap:</a:t>
            </a:r>
          </a:p>
        </p:txBody>
      </p:sp>
      <p:sp>
        <p:nvSpPr>
          <p:cNvPr id="3" name="Content Placeholder 2">
            <a:extLst>
              <a:ext uri="{FF2B5EF4-FFF2-40B4-BE49-F238E27FC236}">
                <a16:creationId xmlns:a16="http://schemas.microsoft.com/office/drawing/2014/main" id="{E3C9AED4-FBD5-4238-B53C-BA282B8A8411}"/>
              </a:ext>
            </a:extLst>
          </p:cNvPr>
          <p:cNvSpPr>
            <a:spLocks noGrp="1"/>
          </p:cNvSpPr>
          <p:nvPr>
            <p:ph idx="1"/>
          </p:nvPr>
        </p:nvSpPr>
        <p:spPr>
          <a:xfrm>
            <a:off x="7538054" y="2034782"/>
            <a:ext cx="4272945" cy="4032643"/>
          </a:xfrm>
        </p:spPr>
        <p:txBody>
          <a:bodyPr>
            <a:normAutofit/>
          </a:bodyPr>
          <a:lstStyle/>
          <a:p>
            <a:r>
              <a:rPr lang="en-GB" dirty="0"/>
              <a:t>Death – soul leaves body, goes to an afterlife to wait</a:t>
            </a:r>
          </a:p>
          <a:p>
            <a:r>
              <a:rPr lang="en-GB" dirty="0"/>
              <a:t>Resurrection of the Dead</a:t>
            </a:r>
          </a:p>
          <a:p>
            <a:r>
              <a:rPr lang="en-GB" dirty="0"/>
              <a:t>Time of Judgement</a:t>
            </a:r>
          </a:p>
          <a:p>
            <a:r>
              <a:rPr lang="en-GB" dirty="0"/>
              <a:t>Final destinations: Hell, or Heaven</a:t>
            </a:r>
          </a:p>
          <a:p>
            <a:endParaRPr lang="en-GB" dirty="0"/>
          </a:p>
          <a:p>
            <a:r>
              <a:rPr lang="en-GB" dirty="0"/>
              <a:t>Encountered the idea of a middling place after death with Abraham’s purgatory</a:t>
            </a:r>
          </a:p>
        </p:txBody>
      </p:sp>
      <p:pic>
        <p:nvPicPr>
          <p:cNvPr id="4" name="Picture 3">
            <a:extLst>
              <a:ext uri="{FF2B5EF4-FFF2-40B4-BE49-F238E27FC236}">
                <a16:creationId xmlns:a16="http://schemas.microsoft.com/office/drawing/2014/main" id="{C8A58296-4699-447D-81A3-BC2CF5F758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2939" y="0"/>
            <a:ext cx="6104586" cy="6867659"/>
          </a:xfrm>
          <a:prstGeom prst="rect">
            <a:avLst/>
          </a:prstGeom>
        </p:spPr>
      </p:pic>
    </p:spTree>
    <p:extLst>
      <p:ext uri="{BB962C8B-B14F-4D97-AF65-F5344CB8AC3E}">
        <p14:creationId xmlns:p14="http://schemas.microsoft.com/office/powerpoint/2010/main" val="6785378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8C68F-740B-4527-93BF-3C55FD51DC57}"/>
              </a:ext>
            </a:extLst>
          </p:cNvPr>
          <p:cNvSpPr>
            <a:spLocks noGrp="1"/>
          </p:cNvSpPr>
          <p:nvPr>
            <p:ph type="title"/>
          </p:nvPr>
        </p:nvSpPr>
        <p:spPr>
          <a:xfrm>
            <a:off x="1451579" y="804519"/>
            <a:ext cx="4933179" cy="1049235"/>
          </a:xfrm>
        </p:spPr>
        <p:txBody>
          <a:bodyPr/>
          <a:lstStyle/>
          <a:p>
            <a:r>
              <a:rPr lang="en-GB" dirty="0"/>
              <a:t>Predestination</a:t>
            </a:r>
          </a:p>
        </p:txBody>
      </p:sp>
      <p:sp>
        <p:nvSpPr>
          <p:cNvPr id="3" name="Content Placeholder 2">
            <a:extLst>
              <a:ext uri="{FF2B5EF4-FFF2-40B4-BE49-F238E27FC236}">
                <a16:creationId xmlns:a16="http://schemas.microsoft.com/office/drawing/2014/main" id="{2C802474-F9DB-4EDF-A936-FB6DBE191E9D}"/>
              </a:ext>
            </a:extLst>
          </p:cNvPr>
          <p:cNvSpPr>
            <a:spLocks noGrp="1"/>
          </p:cNvSpPr>
          <p:nvPr>
            <p:ph idx="1"/>
          </p:nvPr>
        </p:nvSpPr>
        <p:spPr>
          <a:xfrm>
            <a:off x="1451579" y="2015732"/>
            <a:ext cx="5590907" cy="4037749"/>
          </a:xfrm>
        </p:spPr>
        <p:txBody>
          <a:bodyPr>
            <a:normAutofit fontScale="92500" lnSpcReduction="10000"/>
          </a:bodyPr>
          <a:lstStyle/>
          <a:p>
            <a:r>
              <a:rPr lang="en-GB" dirty="0"/>
              <a:t>All events are God’s will</a:t>
            </a:r>
          </a:p>
          <a:p>
            <a:r>
              <a:rPr lang="en-GB" dirty="0"/>
              <a:t>Fate</a:t>
            </a:r>
          </a:p>
          <a:p>
            <a:r>
              <a:rPr lang="en-GB" dirty="0"/>
              <a:t>Very problematic!</a:t>
            </a:r>
          </a:p>
          <a:p>
            <a:endParaRPr lang="en-GB" dirty="0"/>
          </a:p>
          <a:p>
            <a:r>
              <a:rPr lang="en-GB" dirty="0"/>
              <a:t>Increasingly unpopular idea</a:t>
            </a:r>
          </a:p>
          <a:p>
            <a:endParaRPr lang="en-GB" dirty="0"/>
          </a:p>
          <a:p>
            <a:endParaRPr lang="en-GB" dirty="0"/>
          </a:p>
          <a:p>
            <a:pPr marL="0" indent="0">
              <a:buNone/>
            </a:pPr>
            <a:r>
              <a:rPr lang="en-GB" dirty="0"/>
              <a:t>Image: </a:t>
            </a:r>
            <a:r>
              <a:rPr lang="en-GB" i="1" dirty="0"/>
              <a:t>Saint Michael Weighing Souls</a:t>
            </a:r>
            <a:r>
              <a:rPr lang="en-GB" dirty="0"/>
              <a:t>, Juan de la </a:t>
            </a:r>
            <a:r>
              <a:rPr lang="en-GB" dirty="0" err="1"/>
              <a:t>Abadia</a:t>
            </a:r>
            <a:r>
              <a:rPr lang="en-GB" dirty="0"/>
              <a:t> el Viejo, c. 1480-1495</a:t>
            </a:r>
          </a:p>
        </p:txBody>
      </p:sp>
      <p:pic>
        <p:nvPicPr>
          <p:cNvPr id="1026" name="Picture 2" descr="https://upload.wikimedia.org/wikipedia/commons/2/26/Juan_de_la_Abad%C3%ADa%2C_%27The_Elder%27_-_Saint_Michael_Weighing_Souls_-_Google_Art_Project.jpg">
            <a:extLst>
              <a:ext uri="{FF2B5EF4-FFF2-40B4-BE49-F238E27FC236}">
                <a16:creationId xmlns:a16="http://schemas.microsoft.com/office/drawing/2014/main" id="{E9CA3AF3-CFC5-4350-A038-6C46D24D7D9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42486" y="21613"/>
            <a:ext cx="436086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2215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2BDDE-6FD8-4DBF-9F4C-E8DC4C722103}"/>
              </a:ext>
            </a:extLst>
          </p:cNvPr>
          <p:cNvSpPr>
            <a:spLocks noGrp="1"/>
          </p:cNvSpPr>
          <p:nvPr>
            <p:ph type="title"/>
          </p:nvPr>
        </p:nvSpPr>
        <p:spPr>
          <a:xfrm>
            <a:off x="125235" y="1845606"/>
            <a:ext cx="2775284" cy="1972415"/>
          </a:xfrm>
        </p:spPr>
        <p:txBody>
          <a:bodyPr/>
          <a:lstStyle/>
          <a:p>
            <a:r>
              <a:rPr lang="en-GB" dirty="0" err="1"/>
              <a:t>Tundale’s</a:t>
            </a:r>
            <a:r>
              <a:rPr lang="en-GB" dirty="0"/>
              <a:t> lesson from hell</a:t>
            </a:r>
          </a:p>
        </p:txBody>
      </p:sp>
      <p:pic>
        <p:nvPicPr>
          <p:cNvPr id="4" name="Picture 3">
            <a:extLst>
              <a:ext uri="{FF2B5EF4-FFF2-40B4-BE49-F238E27FC236}">
                <a16:creationId xmlns:a16="http://schemas.microsoft.com/office/drawing/2014/main" id="{BDF8BC46-6C70-41D1-83C1-42655CEAD8F1}"/>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1030" t="2441" r="11581" b="62629"/>
          <a:stretch/>
        </p:blipFill>
        <p:spPr>
          <a:xfrm>
            <a:off x="2900519" y="0"/>
            <a:ext cx="9291481" cy="6858000"/>
          </a:xfrm>
          <a:prstGeom prst="rect">
            <a:avLst/>
          </a:prstGeom>
        </p:spPr>
      </p:pic>
    </p:spTree>
    <p:extLst>
      <p:ext uri="{BB962C8B-B14F-4D97-AF65-F5344CB8AC3E}">
        <p14:creationId xmlns:p14="http://schemas.microsoft.com/office/powerpoint/2010/main" val="36129913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3FB19F-7B8A-4240-B828-129D9B750502}"/>
              </a:ext>
            </a:extLst>
          </p:cNvPr>
          <p:cNvSpPr>
            <a:spLocks noGrp="1"/>
          </p:cNvSpPr>
          <p:nvPr>
            <p:ph idx="1"/>
          </p:nvPr>
        </p:nvSpPr>
        <p:spPr>
          <a:xfrm>
            <a:off x="8553450" y="1892968"/>
            <a:ext cx="2501404" cy="3573377"/>
          </a:xfrm>
        </p:spPr>
        <p:txBody>
          <a:bodyPr/>
          <a:lstStyle/>
          <a:p>
            <a:pPr marL="0" indent="0">
              <a:buNone/>
            </a:pPr>
            <a:r>
              <a:rPr lang="en-GB" dirty="0"/>
              <a:t>Block Print – The Route to Heaven,  or ‘The Narrow Gate to Heaven’</a:t>
            </a:r>
          </a:p>
          <a:p>
            <a:pPr marL="0" indent="0">
              <a:buNone/>
            </a:pPr>
            <a:endParaRPr lang="en-GB" dirty="0"/>
          </a:p>
          <a:p>
            <a:pPr marL="0" indent="0">
              <a:buNone/>
            </a:pPr>
            <a:r>
              <a:rPr lang="en-GB" dirty="0"/>
              <a:t>(C19th, so a little modern I know!)</a:t>
            </a:r>
          </a:p>
        </p:txBody>
      </p:sp>
      <p:pic>
        <p:nvPicPr>
          <p:cNvPr id="2050" name="Picture 2" descr="http://staffweb.itsligo.ie/staff/awilson/sciencehumanism/heaven&amp;hell.jpg">
            <a:extLst>
              <a:ext uri="{FF2B5EF4-FFF2-40B4-BE49-F238E27FC236}">
                <a16:creationId xmlns:a16="http://schemas.microsoft.com/office/drawing/2014/main" id="{F36946D7-EE0E-41A1-B91C-9F444B292C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855345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55589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084DA-97BF-4E1D-A25F-A90661361BB9}"/>
              </a:ext>
            </a:extLst>
          </p:cNvPr>
          <p:cNvSpPr>
            <a:spLocks noGrp="1"/>
          </p:cNvSpPr>
          <p:nvPr>
            <p:ph type="title"/>
          </p:nvPr>
        </p:nvSpPr>
        <p:spPr>
          <a:xfrm>
            <a:off x="1451580" y="804519"/>
            <a:ext cx="4082946" cy="1049235"/>
          </a:xfrm>
        </p:spPr>
        <p:txBody>
          <a:bodyPr/>
          <a:lstStyle/>
          <a:p>
            <a:r>
              <a:rPr lang="en-GB" dirty="0"/>
              <a:t>Corporal works of mercy</a:t>
            </a:r>
          </a:p>
        </p:txBody>
      </p:sp>
      <p:sp>
        <p:nvSpPr>
          <p:cNvPr id="3" name="Content Placeholder 2">
            <a:extLst>
              <a:ext uri="{FF2B5EF4-FFF2-40B4-BE49-F238E27FC236}">
                <a16:creationId xmlns:a16="http://schemas.microsoft.com/office/drawing/2014/main" id="{C7072BEF-9520-4541-948B-71A2B4D4E6C9}"/>
              </a:ext>
            </a:extLst>
          </p:cNvPr>
          <p:cNvSpPr>
            <a:spLocks noGrp="1"/>
          </p:cNvSpPr>
          <p:nvPr>
            <p:ph idx="1"/>
          </p:nvPr>
        </p:nvSpPr>
        <p:spPr>
          <a:xfrm>
            <a:off x="1451580" y="1802617"/>
            <a:ext cx="4885052" cy="1946668"/>
          </a:xfrm>
        </p:spPr>
        <p:txBody>
          <a:bodyPr/>
          <a:lstStyle/>
          <a:p>
            <a:r>
              <a:rPr lang="en-GB" dirty="0"/>
              <a:t>Feed the hungry</a:t>
            </a:r>
          </a:p>
          <a:p>
            <a:r>
              <a:rPr lang="en-GB" dirty="0"/>
              <a:t>Give water to the thirsty</a:t>
            </a:r>
          </a:p>
          <a:p>
            <a:r>
              <a:rPr lang="en-GB" dirty="0"/>
              <a:t>Clothe the naked</a:t>
            </a:r>
          </a:p>
          <a:p>
            <a:r>
              <a:rPr lang="en-GB" dirty="0"/>
              <a:t>Shelter the homeless</a:t>
            </a:r>
          </a:p>
        </p:txBody>
      </p:sp>
      <p:sp>
        <p:nvSpPr>
          <p:cNvPr id="6" name="Content Placeholder 2">
            <a:extLst>
              <a:ext uri="{FF2B5EF4-FFF2-40B4-BE49-F238E27FC236}">
                <a16:creationId xmlns:a16="http://schemas.microsoft.com/office/drawing/2014/main" id="{A11A1789-08C7-4D7D-AE7E-265EAFA693B6}"/>
              </a:ext>
            </a:extLst>
          </p:cNvPr>
          <p:cNvSpPr txBox="1">
            <a:spLocks/>
          </p:cNvSpPr>
          <p:nvPr/>
        </p:nvSpPr>
        <p:spPr>
          <a:xfrm>
            <a:off x="6096000" y="1853754"/>
            <a:ext cx="4885052" cy="1946668"/>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GB" dirty="0"/>
              <a:t>Visit the Sick</a:t>
            </a:r>
          </a:p>
          <a:p>
            <a:r>
              <a:rPr lang="en-GB" dirty="0"/>
              <a:t>Visit the Imprisoned</a:t>
            </a:r>
          </a:p>
          <a:p>
            <a:r>
              <a:rPr lang="en-GB" dirty="0"/>
              <a:t>Bury the Dead</a:t>
            </a:r>
          </a:p>
        </p:txBody>
      </p:sp>
      <p:pic>
        <p:nvPicPr>
          <p:cNvPr id="3076" name="Picture 4" descr="Image result for medieval seven works of mercy">
            <a:extLst>
              <a:ext uri="{FF2B5EF4-FFF2-40B4-BE49-F238E27FC236}">
                <a16:creationId xmlns:a16="http://schemas.microsoft.com/office/drawing/2014/main" id="{901E661C-AC48-4D42-8449-B56CF35ECD5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350" y="3751124"/>
            <a:ext cx="12058650" cy="31068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24063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CD483-AC46-46B0-A6C7-6F421106DBD0}"/>
              </a:ext>
            </a:extLst>
          </p:cNvPr>
          <p:cNvSpPr>
            <a:spLocks noGrp="1"/>
          </p:cNvSpPr>
          <p:nvPr>
            <p:ph type="title"/>
          </p:nvPr>
        </p:nvSpPr>
        <p:spPr/>
        <p:txBody>
          <a:bodyPr/>
          <a:lstStyle/>
          <a:p>
            <a:r>
              <a:rPr lang="en-GB" dirty="0"/>
              <a:t>Four Types of People:</a:t>
            </a:r>
          </a:p>
        </p:txBody>
      </p:sp>
      <p:sp>
        <p:nvSpPr>
          <p:cNvPr id="3" name="Content Placeholder 2">
            <a:extLst>
              <a:ext uri="{FF2B5EF4-FFF2-40B4-BE49-F238E27FC236}">
                <a16:creationId xmlns:a16="http://schemas.microsoft.com/office/drawing/2014/main" id="{44C4DA3B-2711-48AC-8228-B7F59BF93432}"/>
              </a:ext>
            </a:extLst>
          </p:cNvPr>
          <p:cNvSpPr>
            <a:spLocks noGrp="1"/>
          </p:cNvSpPr>
          <p:nvPr>
            <p:ph idx="1"/>
          </p:nvPr>
        </p:nvSpPr>
        <p:spPr/>
        <p:txBody>
          <a:bodyPr>
            <a:normAutofit/>
          </a:bodyPr>
          <a:lstStyle/>
          <a:p>
            <a:r>
              <a:rPr lang="en-GB" sz="2800" dirty="0"/>
              <a:t>The Very Bad</a:t>
            </a:r>
          </a:p>
          <a:p>
            <a:r>
              <a:rPr lang="en-GB" sz="2800" dirty="0"/>
              <a:t>The Bad, but not too bad</a:t>
            </a:r>
          </a:p>
          <a:p>
            <a:r>
              <a:rPr lang="en-GB" sz="2800" dirty="0"/>
              <a:t>The Good, but not very good</a:t>
            </a:r>
          </a:p>
          <a:p>
            <a:r>
              <a:rPr lang="en-GB" sz="2800" dirty="0"/>
              <a:t>The Very Good</a:t>
            </a:r>
          </a:p>
        </p:txBody>
      </p:sp>
    </p:spTree>
    <p:extLst>
      <p:ext uri="{BB962C8B-B14F-4D97-AF65-F5344CB8AC3E}">
        <p14:creationId xmlns:p14="http://schemas.microsoft.com/office/powerpoint/2010/main" val="6112864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49077-6764-4B3D-9C21-FA744E650608}"/>
              </a:ext>
            </a:extLst>
          </p:cNvPr>
          <p:cNvSpPr>
            <a:spLocks noGrp="1"/>
          </p:cNvSpPr>
          <p:nvPr>
            <p:ph type="title"/>
          </p:nvPr>
        </p:nvSpPr>
        <p:spPr/>
        <p:txBody>
          <a:bodyPr/>
          <a:lstStyle/>
          <a:p>
            <a:r>
              <a:rPr lang="en-GB" dirty="0"/>
              <a:t>Purgatory</a:t>
            </a:r>
          </a:p>
        </p:txBody>
      </p:sp>
      <p:sp>
        <p:nvSpPr>
          <p:cNvPr id="3" name="Content Placeholder 2">
            <a:extLst>
              <a:ext uri="{FF2B5EF4-FFF2-40B4-BE49-F238E27FC236}">
                <a16:creationId xmlns:a16="http://schemas.microsoft.com/office/drawing/2014/main" id="{5D6B2F61-D5E1-4CD3-B355-CA939652F893}"/>
              </a:ext>
            </a:extLst>
          </p:cNvPr>
          <p:cNvSpPr>
            <a:spLocks noGrp="1"/>
          </p:cNvSpPr>
          <p:nvPr>
            <p:ph idx="1"/>
          </p:nvPr>
        </p:nvSpPr>
        <p:spPr/>
        <p:txBody>
          <a:bodyPr/>
          <a:lstStyle/>
          <a:p>
            <a:r>
              <a:rPr lang="en-GB" i="1" dirty="0" err="1"/>
              <a:t>Purgatorium</a:t>
            </a:r>
            <a:r>
              <a:rPr lang="en-GB" dirty="0"/>
              <a:t>: 1160s-1180s</a:t>
            </a:r>
          </a:p>
          <a:p>
            <a:r>
              <a:rPr lang="en-GB" dirty="0"/>
              <a:t>Jacques le Goff, </a:t>
            </a:r>
            <a:r>
              <a:rPr lang="en-GB" i="1" dirty="0"/>
              <a:t>The Birth of Purgatory</a:t>
            </a:r>
            <a:endParaRPr lang="en-GB" dirty="0"/>
          </a:p>
          <a:p>
            <a:endParaRPr lang="en-GB" dirty="0"/>
          </a:p>
          <a:p>
            <a:r>
              <a:rPr lang="en-GB" dirty="0"/>
              <a:t>Scriptural authority. (See J. Casey chapter from the reading)</a:t>
            </a:r>
          </a:p>
          <a:p>
            <a:r>
              <a:rPr lang="en-GB" dirty="0"/>
              <a:t>Earlier visions: Vision of </a:t>
            </a:r>
            <a:r>
              <a:rPr lang="en-GB" dirty="0" err="1"/>
              <a:t>Drythelm</a:t>
            </a:r>
            <a:r>
              <a:rPr lang="en-GB" dirty="0"/>
              <a:t>, in Bede’s </a:t>
            </a:r>
            <a:r>
              <a:rPr lang="en-GB" i="1" dirty="0"/>
              <a:t>Ecclesiastical History</a:t>
            </a:r>
            <a:endParaRPr lang="en-GB" dirty="0"/>
          </a:p>
          <a:p>
            <a:pPr marL="0" indent="0">
              <a:buNone/>
            </a:pPr>
            <a:endParaRPr lang="en-GB" dirty="0"/>
          </a:p>
        </p:txBody>
      </p:sp>
    </p:spTree>
    <p:extLst>
      <p:ext uri="{BB962C8B-B14F-4D97-AF65-F5344CB8AC3E}">
        <p14:creationId xmlns:p14="http://schemas.microsoft.com/office/powerpoint/2010/main" val="18418012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What does purgatory look like?</a:t>
            </a:r>
            <a:endParaRPr lang="en-GB" dirty="0"/>
          </a:p>
        </p:txBody>
      </p:sp>
      <p:sp>
        <p:nvSpPr>
          <p:cNvPr id="3" name="Content Placeholder 2"/>
          <p:cNvSpPr>
            <a:spLocks noGrp="1"/>
          </p:cNvSpPr>
          <p:nvPr>
            <p:ph idx="1"/>
          </p:nvPr>
        </p:nvSpPr>
        <p:spPr/>
        <p:txBody>
          <a:bodyPr>
            <a:normAutofit/>
          </a:bodyPr>
          <a:lstStyle/>
          <a:p>
            <a:r>
              <a:rPr lang="en-GB" sz="2800" dirty="0" smtClean="0"/>
              <a:t>Read through the extracts from Vision of the Monk of </a:t>
            </a:r>
            <a:r>
              <a:rPr lang="en-GB" sz="2800" dirty="0" err="1" smtClean="0"/>
              <a:t>Eynsham</a:t>
            </a:r>
            <a:r>
              <a:rPr lang="en-GB" sz="2800" dirty="0" smtClean="0"/>
              <a:t> – first and second place of purgatory</a:t>
            </a:r>
          </a:p>
          <a:p>
            <a:r>
              <a:rPr lang="en-GB" sz="2800" dirty="0" smtClean="0"/>
              <a:t>Compare this to your knowledge of Hell as seen in Vision of </a:t>
            </a:r>
            <a:r>
              <a:rPr lang="en-GB" sz="2800" dirty="0" err="1" smtClean="0"/>
              <a:t>Tundale</a:t>
            </a:r>
            <a:r>
              <a:rPr lang="en-GB" sz="2800" dirty="0" smtClean="0"/>
              <a:t> and Dante’s </a:t>
            </a:r>
            <a:r>
              <a:rPr lang="en-GB" sz="2800" i="1" dirty="0" smtClean="0"/>
              <a:t>Inferno</a:t>
            </a:r>
            <a:endParaRPr lang="en-GB" sz="2800" dirty="0"/>
          </a:p>
          <a:p>
            <a:r>
              <a:rPr lang="en-GB" sz="2800" dirty="0" smtClean="0"/>
              <a:t>Are there any similarities and/or differences?</a:t>
            </a:r>
            <a:endParaRPr lang="en-GB" sz="2800" dirty="0"/>
          </a:p>
        </p:txBody>
      </p:sp>
    </p:spTree>
    <p:extLst>
      <p:ext uri="{BB962C8B-B14F-4D97-AF65-F5344CB8AC3E}">
        <p14:creationId xmlns:p14="http://schemas.microsoft.com/office/powerpoint/2010/main" val="18530995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haldon, Purgatorial Ladder, complete [133KB]">
            <a:extLst>
              <a:ext uri="{FF2B5EF4-FFF2-40B4-BE49-F238E27FC236}">
                <a16:creationId xmlns:a16="http://schemas.microsoft.com/office/drawing/2014/main" id="{D78C3D4D-FB61-44AA-B416-8A085981F825}"/>
              </a:ext>
            </a:extLst>
          </p:cNvPr>
          <p:cNvPicPr/>
          <p:nvPr/>
        </p:nvPicPr>
        <p:blipFill>
          <a:blip r:embed="rId2" cstate="print"/>
          <a:srcRect/>
          <a:stretch>
            <a:fillRect/>
          </a:stretch>
        </p:blipFill>
        <p:spPr bwMode="auto">
          <a:xfrm>
            <a:off x="281939" y="117792"/>
            <a:ext cx="9805035" cy="6368733"/>
          </a:xfrm>
          <a:prstGeom prst="rect">
            <a:avLst/>
          </a:prstGeom>
          <a:noFill/>
          <a:ln w="9525">
            <a:noFill/>
            <a:miter lim="800000"/>
            <a:headEnd/>
            <a:tailEnd/>
          </a:ln>
        </p:spPr>
      </p:pic>
      <p:sp>
        <p:nvSpPr>
          <p:cNvPr id="6" name="Content Placeholder 2">
            <a:extLst>
              <a:ext uri="{FF2B5EF4-FFF2-40B4-BE49-F238E27FC236}">
                <a16:creationId xmlns:a16="http://schemas.microsoft.com/office/drawing/2014/main" id="{6006E187-6438-4BE3-8923-0DD2B054A0A6}"/>
              </a:ext>
            </a:extLst>
          </p:cNvPr>
          <p:cNvSpPr>
            <a:spLocks noGrp="1"/>
          </p:cNvSpPr>
          <p:nvPr>
            <p:ph idx="1"/>
          </p:nvPr>
        </p:nvSpPr>
        <p:spPr>
          <a:xfrm>
            <a:off x="10086973" y="2016793"/>
            <a:ext cx="1926977" cy="3573377"/>
          </a:xfrm>
        </p:spPr>
        <p:txBody>
          <a:bodyPr/>
          <a:lstStyle/>
          <a:p>
            <a:pPr marL="0" indent="0">
              <a:buNone/>
            </a:pPr>
            <a:r>
              <a:rPr lang="en-GB" dirty="0"/>
              <a:t>Purgatorial Ladder with Bridge of Souls,</a:t>
            </a:r>
          </a:p>
          <a:p>
            <a:pPr marL="0" indent="0">
              <a:buNone/>
            </a:pPr>
            <a:endParaRPr lang="en-GB" dirty="0"/>
          </a:p>
          <a:p>
            <a:pPr marL="0" indent="0">
              <a:buNone/>
            </a:pPr>
            <a:r>
              <a:rPr lang="en-GB" dirty="0"/>
              <a:t>Chaldon, Surrey</a:t>
            </a:r>
          </a:p>
        </p:txBody>
      </p:sp>
    </p:spTree>
    <p:extLst>
      <p:ext uri="{BB962C8B-B14F-4D97-AF65-F5344CB8AC3E}">
        <p14:creationId xmlns:p14="http://schemas.microsoft.com/office/powerpoint/2010/main" val="13072504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07A6B-0874-427E-AD5B-376F13835226}"/>
              </a:ext>
            </a:extLst>
          </p:cNvPr>
          <p:cNvSpPr>
            <a:spLocks noGrp="1"/>
          </p:cNvSpPr>
          <p:nvPr>
            <p:ph type="title"/>
          </p:nvPr>
        </p:nvSpPr>
        <p:spPr/>
        <p:txBody>
          <a:bodyPr/>
          <a:lstStyle/>
          <a:p>
            <a:r>
              <a:rPr lang="en-GB" dirty="0"/>
              <a:t>Catherine of Genoa, Treatise on purgatory, 1447-1510</a:t>
            </a:r>
          </a:p>
        </p:txBody>
      </p:sp>
      <p:sp>
        <p:nvSpPr>
          <p:cNvPr id="3" name="Content Placeholder 2">
            <a:extLst>
              <a:ext uri="{FF2B5EF4-FFF2-40B4-BE49-F238E27FC236}">
                <a16:creationId xmlns:a16="http://schemas.microsoft.com/office/drawing/2014/main" id="{85968E71-E14E-4EAD-9A11-D0AF7CED0A1A}"/>
              </a:ext>
            </a:extLst>
          </p:cNvPr>
          <p:cNvSpPr>
            <a:spLocks noGrp="1"/>
          </p:cNvSpPr>
          <p:nvPr>
            <p:ph idx="1"/>
          </p:nvPr>
        </p:nvSpPr>
        <p:spPr>
          <a:xfrm>
            <a:off x="152169" y="1853754"/>
            <a:ext cx="11895452" cy="4199727"/>
          </a:xfrm>
        </p:spPr>
        <p:txBody>
          <a:bodyPr>
            <a:normAutofit fontScale="92500" lnSpcReduction="20000"/>
          </a:bodyPr>
          <a:lstStyle/>
          <a:p>
            <a:pPr marL="0" indent="0">
              <a:buNone/>
            </a:pPr>
            <a:r>
              <a:rPr lang="en-GB" dirty="0"/>
              <a:t>The Joy of Souls in Purgatory:</a:t>
            </a:r>
          </a:p>
          <a:p>
            <a:pPr marL="0" indent="0">
              <a:buNone/>
            </a:pPr>
            <a:r>
              <a:rPr lang="en-GB" dirty="0"/>
              <a:t/>
            </a:r>
            <a:br>
              <a:rPr lang="en-GB" dirty="0"/>
            </a:br>
            <a:r>
              <a:rPr lang="en-GB" sz="2600" dirty="0"/>
              <a:t>"There is no peace to be compared with that of the souls in purgatory, save that of the saints in paradise, and this peace is ever augmented by the inflowing of God into these souls, which increases in proportion as the impediments to it are removed. The rust of sin is the impediment, and this the fire continually consumes, so that the soul in this state is continually opening itself to admit the divine communication.</a:t>
            </a:r>
          </a:p>
          <a:p>
            <a:pPr marL="0" indent="0">
              <a:buNone/>
            </a:pPr>
            <a:r>
              <a:rPr lang="en-GB" sz="2600" dirty="0"/>
              <a:t>"As a covered surface can never reflect the sun, not through any defect in that orb, but simply from the resistance offered by the covering, so, if the covering be gradually removed, the surface will by little and little be opened to the sun and will more and more reflect his light.”</a:t>
            </a:r>
          </a:p>
        </p:txBody>
      </p:sp>
    </p:spTree>
    <p:extLst>
      <p:ext uri="{BB962C8B-B14F-4D97-AF65-F5344CB8AC3E}">
        <p14:creationId xmlns:p14="http://schemas.microsoft.com/office/powerpoint/2010/main" val="11227343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F9B71-2132-4FC6-92E1-F25320A6B0C9}"/>
              </a:ext>
            </a:extLst>
          </p:cNvPr>
          <p:cNvSpPr>
            <a:spLocks noGrp="1"/>
          </p:cNvSpPr>
          <p:nvPr>
            <p:ph type="title"/>
          </p:nvPr>
        </p:nvSpPr>
        <p:spPr/>
        <p:txBody>
          <a:bodyPr/>
          <a:lstStyle/>
          <a:p>
            <a:r>
              <a:rPr lang="en-GB" dirty="0"/>
              <a:t>How to deal with purgatory?</a:t>
            </a:r>
          </a:p>
        </p:txBody>
      </p:sp>
      <p:sp>
        <p:nvSpPr>
          <p:cNvPr id="3" name="Content Placeholder 2">
            <a:extLst>
              <a:ext uri="{FF2B5EF4-FFF2-40B4-BE49-F238E27FC236}">
                <a16:creationId xmlns:a16="http://schemas.microsoft.com/office/drawing/2014/main" id="{F71267FA-FC08-4654-93AA-024639B77896}"/>
              </a:ext>
            </a:extLst>
          </p:cNvPr>
          <p:cNvSpPr>
            <a:spLocks noGrp="1"/>
          </p:cNvSpPr>
          <p:nvPr>
            <p:ph idx="1"/>
          </p:nvPr>
        </p:nvSpPr>
        <p:spPr/>
        <p:txBody>
          <a:bodyPr>
            <a:normAutofit/>
          </a:bodyPr>
          <a:lstStyle/>
          <a:p>
            <a:r>
              <a:rPr lang="en-GB" sz="2800" dirty="0"/>
              <a:t>Actions completed by you in life.</a:t>
            </a:r>
          </a:p>
          <a:p>
            <a:r>
              <a:rPr lang="en-GB" sz="2800" dirty="0"/>
              <a:t>Actions completed on your behalf when you are dead.</a:t>
            </a:r>
          </a:p>
        </p:txBody>
      </p:sp>
    </p:spTree>
    <p:extLst>
      <p:ext uri="{BB962C8B-B14F-4D97-AF65-F5344CB8AC3E}">
        <p14:creationId xmlns:p14="http://schemas.microsoft.com/office/powerpoint/2010/main" val="34474478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D8AEE-4C3C-4EBA-BB0B-CBF64C3C3B91}"/>
              </a:ext>
            </a:extLst>
          </p:cNvPr>
          <p:cNvSpPr>
            <a:spLocks noGrp="1"/>
          </p:cNvSpPr>
          <p:nvPr>
            <p:ph type="title"/>
          </p:nvPr>
        </p:nvSpPr>
        <p:spPr/>
        <p:txBody>
          <a:bodyPr/>
          <a:lstStyle/>
          <a:p>
            <a:r>
              <a:rPr lang="en-GB" dirty="0" err="1"/>
              <a:t>Eschataolgical</a:t>
            </a:r>
            <a:r>
              <a:rPr lang="en-GB" dirty="0"/>
              <a:t> timeframe of individual salvation</a:t>
            </a:r>
          </a:p>
        </p:txBody>
      </p:sp>
      <p:sp>
        <p:nvSpPr>
          <p:cNvPr id="3" name="Content Placeholder 2">
            <a:extLst>
              <a:ext uri="{FF2B5EF4-FFF2-40B4-BE49-F238E27FC236}">
                <a16:creationId xmlns:a16="http://schemas.microsoft.com/office/drawing/2014/main" id="{AF4FD7A3-AB84-441B-944D-B56B4FCDD2FB}"/>
              </a:ext>
            </a:extLst>
          </p:cNvPr>
          <p:cNvSpPr>
            <a:spLocks noGrp="1"/>
          </p:cNvSpPr>
          <p:nvPr>
            <p:ph idx="1"/>
          </p:nvPr>
        </p:nvSpPr>
        <p:spPr/>
        <p:txBody>
          <a:bodyPr>
            <a:normAutofit/>
          </a:bodyPr>
          <a:lstStyle/>
          <a:p>
            <a:r>
              <a:rPr lang="en-GB" sz="3600" dirty="0"/>
              <a:t>Your Life on earth (Today!)</a:t>
            </a:r>
          </a:p>
          <a:p>
            <a:r>
              <a:rPr lang="en-GB" sz="3600" dirty="0"/>
              <a:t>Your deathbed (Friday)</a:t>
            </a:r>
          </a:p>
          <a:p>
            <a:r>
              <a:rPr lang="en-GB" sz="3600" dirty="0"/>
              <a:t>Your afterlife (Monday)</a:t>
            </a:r>
          </a:p>
        </p:txBody>
      </p:sp>
    </p:spTree>
    <p:extLst>
      <p:ext uri="{BB962C8B-B14F-4D97-AF65-F5344CB8AC3E}">
        <p14:creationId xmlns:p14="http://schemas.microsoft.com/office/powerpoint/2010/main" val="8614530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0F149-FBC4-4CA8-BB7D-0B7A851BE580}"/>
              </a:ext>
            </a:extLst>
          </p:cNvPr>
          <p:cNvSpPr>
            <a:spLocks noGrp="1"/>
          </p:cNvSpPr>
          <p:nvPr>
            <p:ph type="title"/>
          </p:nvPr>
        </p:nvSpPr>
        <p:spPr/>
        <p:txBody>
          <a:bodyPr/>
          <a:lstStyle/>
          <a:p>
            <a:pPr algn="ctr"/>
            <a:r>
              <a:rPr lang="en-GB" dirty="0"/>
              <a:t>Actions completed in life by you</a:t>
            </a:r>
          </a:p>
        </p:txBody>
      </p:sp>
      <p:sp>
        <p:nvSpPr>
          <p:cNvPr id="3" name="Content Placeholder 2">
            <a:extLst>
              <a:ext uri="{FF2B5EF4-FFF2-40B4-BE49-F238E27FC236}">
                <a16:creationId xmlns:a16="http://schemas.microsoft.com/office/drawing/2014/main" id="{FB94B37A-8346-4FC9-BF9A-93902D24C369}"/>
              </a:ext>
            </a:extLst>
          </p:cNvPr>
          <p:cNvSpPr>
            <a:spLocks noGrp="1"/>
          </p:cNvSpPr>
          <p:nvPr>
            <p:ph idx="1"/>
          </p:nvPr>
        </p:nvSpPr>
        <p:spPr/>
        <p:txBody>
          <a:bodyPr>
            <a:normAutofit/>
          </a:bodyPr>
          <a:lstStyle/>
          <a:p>
            <a:r>
              <a:rPr lang="en-GB" sz="3200" dirty="0"/>
              <a:t>Confession</a:t>
            </a:r>
          </a:p>
          <a:p>
            <a:r>
              <a:rPr lang="en-GB" sz="3200" dirty="0"/>
              <a:t>Penance</a:t>
            </a:r>
          </a:p>
        </p:txBody>
      </p:sp>
    </p:spTree>
    <p:extLst>
      <p:ext uri="{BB962C8B-B14F-4D97-AF65-F5344CB8AC3E}">
        <p14:creationId xmlns:p14="http://schemas.microsoft.com/office/powerpoint/2010/main" val="398995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AFEDE-59E3-426A-96A1-95CE70CEDAB1}"/>
              </a:ext>
            </a:extLst>
          </p:cNvPr>
          <p:cNvSpPr>
            <a:spLocks noGrp="1"/>
          </p:cNvSpPr>
          <p:nvPr>
            <p:ph type="title"/>
          </p:nvPr>
        </p:nvSpPr>
        <p:spPr/>
        <p:txBody>
          <a:bodyPr/>
          <a:lstStyle/>
          <a:p>
            <a:r>
              <a:rPr lang="en-GB" dirty="0"/>
              <a:t>Pairs exercise – Confession role play!</a:t>
            </a:r>
          </a:p>
        </p:txBody>
      </p:sp>
      <p:sp>
        <p:nvSpPr>
          <p:cNvPr id="3" name="Content Placeholder 2">
            <a:extLst>
              <a:ext uri="{FF2B5EF4-FFF2-40B4-BE49-F238E27FC236}">
                <a16:creationId xmlns:a16="http://schemas.microsoft.com/office/drawing/2014/main" id="{50FD9A79-BE9F-4610-99D7-354C3FE81386}"/>
              </a:ext>
            </a:extLst>
          </p:cNvPr>
          <p:cNvSpPr>
            <a:spLocks noGrp="1"/>
          </p:cNvSpPr>
          <p:nvPr>
            <p:ph idx="1"/>
          </p:nvPr>
        </p:nvSpPr>
        <p:spPr>
          <a:xfrm>
            <a:off x="609601" y="1853754"/>
            <a:ext cx="11149262" cy="4322458"/>
          </a:xfrm>
        </p:spPr>
        <p:txBody>
          <a:bodyPr>
            <a:normAutofit/>
          </a:bodyPr>
          <a:lstStyle/>
          <a:p>
            <a:r>
              <a:rPr lang="en-GB" sz="2400" dirty="0"/>
              <a:t>Take a case study from me: one of you be the confessor, the other the “penitent”</a:t>
            </a:r>
          </a:p>
          <a:p>
            <a:r>
              <a:rPr lang="en-GB" sz="2400" dirty="0"/>
              <a:t>The “penitent” can give the confessor the brief description of who they are.</a:t>
            </a:r>
          </a:p>
          <a:p>
            <a:r>
              <a:rPr lang="en-GB" sz="2400" dirty="0"/>
              <a:t>The confessor needs to work out what the sins and crimes of the “penitent” are.</a:t>
            </a:r>
          </a:p>
          <a:p>
            <a:r>
              <a:rPr lang="en-GB" sz="2400" dirty="0"/>
              <a:t>Use “YES/NO” questions only!</a:t>
            </a:r>
          </a:p>
          <a:p>
            <a:endParaRPr lang="en-GB" sz="2400" dirty="0"/>
          </a:p>
          <a:p>
            <a:r>
              <a:rPr lang="en-GB" sz="2400" dirty="0"/>
              <a:t>Good Luck!</a:t>
            </a:r>
          </a:p>
        </p:txBody>
      </p:sp>
    </p:spTree>
    <p:extLst>
      <p:ext uri="{BB962C8B-B14F-4D97-AF65-F5344CB8AC3E}">
        <p14:creationId xmlns:p14="http://schemas.microsoft.com/office/powerpoint/2010/main" val="2852670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0524F-6192-4A62-A05B-7D8C89C6EE3B}"/>
              </a:ext>
            </a:extLst>
          </p:cNvPr>
          <p:cNvSpPr>
            <a:spLocks noGrp="1"/>
          </p:cNvSpPr>
          <p:nvPr>
            <p:ph type="title"/>
          </p:nvPr>
        </p:nvSpPr>
        <p:spPr>
          <a:xfrm>
            <a:off x="0" y="1029109"/>
            <a:ext cx="5237979" cy="1049235"/>
          </a:xfrm>
        </p:spPr>
        <p:txBody>
          <a:bodyPr/>
          <a:lstStyle/>
          <a:p>
            <a:pPr algn="ctr"/>
            <a:r>
              <a:rPr lang="en-GB" dirty="0"/>
              <a:t>The Art of Confession</a:t>
            </a:r>
          </a:p>
        </p:txBody>
      </p:sp>
      <p:pic>
        <p:nvPicPr>
          <p:cNvPr id="5122" name="Picture 2" descr="Image result for medieval image of confession">
            <a:extLst>
              <a:ext uri="{FF2B5EF4-FFF2-40B4-BE49-F238E27FC236}">
                <a16:creationId xmlns:a16="http://schemas.microsoft.com/office/drawing/2014/main" id="{916FE42C-811F-41BD-9082-E9BE0F06AD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30275" y="786370"/>
            <a:ext cx="7061725" cy="5285260"/>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A45DA8F5-5FA4-4CE0-A49B-6AF542870293}"/>
              </a:ext>
            </a:extLst>
          </p:cNvPr>
          <p:cNvSpPr>
            <a:spLocks noGrp="1"/>
          </p:cNvSpPr>
          <p:nvPr>
            <p:ph idx="1"/>
          </p:nvPr>
        </p:nvSpPr>
        <p:spPr>
          <a:xfrm>
            <a:off x="276225" y="2078344"/>
            <a:ext cx="4676775" cy="3450613"/>
          </a:xfrm>
        </p:spPr>
        <p:txBody>
          <a:bodyPr>
            <a:normAutofit/>
          </a:bodyPr>
          <a:lstStyle/>
          <a:p>
            <a:r>
              <a:rPr lang="en-GB" sz="3200" dirty="0"/>
              <a:t>All the details</a:t>
            </a:r>
          </a:p>
          <a:p>
            <a:r>
              <a:rPr lang="en-GB" sz="3200" dirty="0"/>
              <a:t>Action and Thoughts</a:t>
            </a:r>
          </a:p>
          <a:p>
            <a:r>
              <a:rPr lang="en-GB" sz="3200" dirty="0"/>
              <a:t>Handbooks</a:t>
            </a:r>
          </a:p>
          <a:p>
            <a:r>
              <a:rPr lang="en-GB" sz="3200" dirty="0"/>
              <a:t>“Worm of Conscience”</a:t>
            </a:r>
          </a:p>
        </p:txBody>
      </p:sp>
    </p:spTree>
    <p:extLst>
      <p:ext uri="{BB962C8B-B14F-4D97-AF65-F5344CB8AC3E}">
        <p14:creationId xmlns:p14="http://schemas.microsoft.com/office/powerpoint/2010/main" val="17121334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E6707-1EA2-47B7-BA1B-68B2E8355A22}"/>
              </a:ext>
            </a:extLst>
          </p:cNvPr>
          <p:cNvSpPr>
            <a:spLocks noGrp="1"/>
          </p:cNvSpPr>
          <p:nvPr>
            <p:ph type="title"/>
          </p:nvPr>
        </p:nvSpPr>
        <p:spPr/>
        <p:txBody>
          <a:bodyPr/>
          <a:lstStyle/>
          <a:p>
            <a:r>
              <a:rPr lang="en-GB" dirty="0"/>
              <a:t>Innocent III: on the misery of the human condition</a:t>
            </a:r>
          </a:p>
        </p:txBody>
      </p:sp>
      <p:sp>
        <p:nvSpPr>
          <p:cNvPr id="3" name="Content Placeholder 2">
            <a:extLst>
              <a:ext uri="{FF2B5EF4-FFF2-40B4-BE49-F238E27FC236}">
                <a16:creationId xmlns:a16="http://schemas.microsoft.com/office/drawing/2014/main" id="{0FB8BF75-80FA-42F6-B6B3-DE8847A30EE8}"/>
              </a:ext>
            </a:extLst>
          </p:cNvPr>
          <p:cNvSpPr>
            <a:spLocks noGrp="1"/>
          </p:cNvSpPr>
          <p:nvPr>
            <p:ph idx="1"/>
          </p:nvPr>
        </p:nvSpPr>
        <p:spPr/>
        <p:txBody>
          <a:bodyPr>
            <a:normAutofit fontScale="85000" lnSpcReduction="10000"/>
          </a:bodyPr>
          <a:lstStyle/>
          <a:p>
            <a:pPr marL="0" indent="0">
              <a:buNone/>
            </a:pPr>
            <a:r>
              <a:rPr lang="en-GB" sz="2800" dirty="0"/>
              <a:t>“The vengeance on the flesh of the ungodly is worm and fire.” Double for both: a worm and fire inside him which gnaws and burns the body. “Their worm,” he says, “shall not die, and their fire shall not be quenched.” “The Lord shall put fire and worms in their flesh so that they will burn and feel it forever.” The worm of conscience will destroy them in three ways: it will trouble them with memories, disturb them with repentance, and torture them with anguish. “They shall come with fear at the thought of their crimes, and their inequities shall stand against them to convict them,”</a:t>
            </a:r>
          </a:p>
        </p:txBody>
      </p:sp>
    </p:spTree>
    <p:extLst>
      <p:ext uri="{BB962C8B-B14F-4D97-AF65-F5344CB8AC3E}">
        <p14:creationId xmlns:p14="http://schemas.microsoft.com/office/powerpoint/2010/main" val="11336210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38E62-6EE8-49AB-8D0C-73A8CD0AB5EE}"/>
              </a:ext>
            </a:extLst>
          </p:cNvPr>
          <p:cNvSpPr>
            <a:spLocks noGrp="1"/>
          </p:cNvSpPr>
          <p:nvPr>
            <p:ph type="title"/>
          </p:nvPr>
        </p:nvSpPr>
        <p:spPr/>
        <p:txBody>
          <a:bodyPr/>
          <a:lstStyle/>
          <a:p>
            <a:pPr algn="ctr"/>
            <a:r>
              <a:rPr lang="en-GB" dirty="0"/>
              <a:t>Penance</a:t>
            </a:r>
          </a:p>
        </p:txBody>
      </p:sp>
      <p:sp>
        <p:nvSpPr>
          <p:cNvPr id="3" name="Content Placeholder 2">
            <a:extLst>
              <a:ext uri="{FF2B5EF4-FFF2-40B4-BE49-F238E27FC236}">
                <a16:creationId xmlns:a16="http://schemas.microsoft.com/office/drawing/2014/main" id="{67B19C8D-EC7B-4788-860B-629EFEB17579}"/>
              </a:ext>
            </a:extLst>
          </p:cNvPr>
          <p:cNvSpPr>
            <a:spLocks noGrp="1"/>
          </p:cNvSpPr>
          <p:nvPr>
            <p:ph idx="1"/>
          </p:nvPr>
        </p:nvSpPr>
        <p:spPr>
          <a:xfrm>
            <a:off x="437953" y="1853754"/>
            <a:ext cx="11630526" cy="4375543"/>
          </a:xfrm>
        </p:spPr>
        <p:txBody>
          <a:bodyPr>
            <a:normAutofit fontScale="92500"/>
          </a:bodyPr>
          <a:lstStyle/>
          <a:p>
            <a:r>
              <a:rPr lang="en-GB" sz="2400" dirty="0"/>
              <a:t>Public / Private</a:t>
            </a:r>
          </a:p>
          <a:p>
            <a:endParaRPr lang="en-GB" sz="2400" dirty="0"/>
          </a:p>
          <a:p>
            <a:r>
              <a:rPr lang="en-GB" sz="2400" dirty="0"/>
              <a:t>Handbooks: </a:t>
            </a:r>
            <a:r>
              <a:rPr lang="en-GB" sz="2400" i="1" dirty="0"/>
              <a:t>Medieval Handbooks of Penance a Translation of the Principal “libri </a:t>
            </a:r>
            <a:r>
              <a:rPr lang="en-GB" sz="2400" i="1" dirty="0" err="1"/>
              <a:t>poenitentiales</a:t>
            </a:r>
            <a:r>
              <a:rPr lang="en-GB" sz="2400" i="1" dirty="0"/>
              <a:t>” and selections from related documents</a:t>
            </a:r>
            <a:r>
              <a:rPr lang="en-GB" sz="2400" dirty="0"/>
              <a:t>, available online through Lampeter library</a:t>
            </a:r>
          </a:p>
          <a:p>
            <a:endParaRPr lang="en-GB" sz="2400" dirty="0"/>
          </a:p>
          <a:p>
            <a:r>
              <a:rPr lang="en-GB" sz="2400" dirty="0"/>
              <a:t>Robert of Flamborough: c. 1207-1215 “Brother, it is necessary for thee to be punished in this life or in purgatory: but incomparably more severe will be the penalty of purgatory than any in this life. Behold, thy soul is in thy hands. Choose therefore for thyself whether to be sufficiently punished in this life according to canonical or authentic penances or to await purgatory.”</a:t>
            </a:r>
          </a:p>
        </p:txBody>
      </p:sp>
    </p:spTree>
    <p:extLst>
      <p:ext uri="{BB962C8B-B14F-4D97-AF65-F5344CB8AC3E}">
        <p14:creationId xmlns:p14="http://schemas.microsoft.com/office/powerpoint/2010/main" val="10365478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0F149-FBC4-4CA8-BB7D-0B7A851BE580}"/>
              </a:ext>
            </a:extLst>
          </p:cNvPr>
          <p:cNvSpPr>
            <a:spLocks noGrp="1"/>
          </p:cNvSpPr>
          <p:nvPr>
            <p:ph type="title"/>
          </p:nvPr>
        </p:nvSpPr>
        <p:spPr/>
        <p:txBody>
          <a:bodyPr/>
          <a:lstStyle/>
          <a:p>
            <a:pPr algn="ctr"/>
            <a:r>
              <a:rPr lang="en-GB" dirty="0"/>
              <a:t>Actions completed in life by you</a:t>
            </a:r>
          </a:p>
        </p:txBody>
      </p:sp>
      <p:sp>
        <p:nvSpPr>
          <p:cNvPr id="3" name="Content Placeholder 2">
            <a:extLst>
              <a:ext uri="{FF2B5EF4-FFF2-40B4-BE49-F238E27FC236}">
                <a16:creationId xmlns:a16="http://schemas.microsoft.com/office/drawing/2014/main" id="{FB94B37A-8346-4FC9-BF9A-93902D24C369}"/>
              </a:ext>
            </a:extLst>
          </p:cNvPr>
          <p:cNvSpPr>
            <a:spLocks noGrp="1"/>
          </p:cNvSpPr>
          <p:nvPr>
            <p:ph idx="1"/>
          </p:nvPr>
        </p:nvSpPr>
        <p:spPr/>
        <p:txBody>
          <a:bodyPr>
            <a:normAutofit/>
          </a:bodyPr>
          <a:lstStyle/>
          <a:p>
            <a:r>
              <a:rPr lang="en-GB" sz="3200" dirty="0"/>
              <a:t>Confession</a:t>
            </a:r>
          </a:p>
          <a:p>
            <a:r>
              <a:rPr lang="en-GB" sz="3200" dirty="0"/>
              <a:t>Penance</a:t>
            </a:r>
          </a:p>
          <a:p>
            <a:endParaRPr lang="en-GB" sz="3200" dirty="0"/>
          </a:p>
          <a:p>
            <a:r>
              <a:rPr lang="en-GB" sz="3200" dirty="0"/>
              <a:t>Indulgence</a:t>
            </a:r>
          </a:p>
        </p:txBody>
      </p:sp>
    </p:spTree>
    <p:extLst>
      <p:ext uri="{BB962C8B-B14F-4D97-AF65-F5344CB8AC3E}">
        <p14:creationId xmlns:p14="http://schemas.microsoft.com/office/powerpoint/2010/main" val="35921547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Image result for papal indulgences">
            <a:extLst>
              <a:ext uri="{FF2B5EF4-FFF2-40B4-BE49-F238E27FC236}">
                <a16:creationId xmlns:a16="http://schemas.microsoft.com/office/drawing/2014/main" id="{41573323-B0AB-44E9-AC73-D60878013C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7213" y="0"/>
            <a:ext cx="791527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43573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6EE41-8532-42BE-B744-4B3CA866B3B7}"/>
              </a:ext>
            </a:extLst>
          </p:cNvPr>
          <p:cNvSpPr>
            <a:spLocks noGrp="1"/>
          </p:cNvSpPr>
          <p:nvPr>
            <p:ph type="title"/>
          </p:nvPr>
        </p:nvSpPr>
        <p:spPr>
          <a:xfrm>
            <a:off x="1527779" y="2290419"/>
            <a:ext cx="9616471" cy="2481606"/>
          </a:xfrm>
        </p:spPr>
        <p:txBody>
          <a:bodyPr>
            <a:normAutofit/>
          </a:bodyPr>
          <a:lstStyle/>
          <a:p>
            <a:pPr algn="ctr"/>
            <a:r>
              <a:rPr lang="en-GB" sz="4400" dirty="0"/>
              <a:t>How can Purgatory be understood as “Rome’s Happiest Invention”?</a:t>
            </a:r>
          </a:p>
        </p:txBody>
      </p:sp>
    </p:spTree>
    <p:extLst>
      <p:ext uri="{BB962C8B-B14F-4D97-AF65-F5344CB8AC3E}">
        <p14:creationId xmlns:p14="http://schemas.microsoft.com/office/powerpoint/2010/main" val="131743958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112</TotalTime>
  <Words>664</Words>
  <Application>Microsoft Office PowerPoint</Application>
  <PresentationFormat>Widescreen</PresentationFormat>
  <Paragraphs>87</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Gill Sans MT</vt:lpstr>
      <vt:lpstr>Gallery</vt:lpstr>
      <vt:lpstr>Purgatory- Rome’s happiest invention?</vt:lpstr>
      <vt:lpstr>Recap:</vt:lpstr>
      <vt:lpstr>Predestination</vt:lpstr>
      <vt:lpstr>Tundale’s lesson from hell</vt:lpstr>
      <vt:lpstr>PowerPoint Presentation</vt:lpstr>
      <vt:lpstr>Corporal works of mercy</vt:lpstr>
      <vt:lpstr>Four Types of People:</vt:lpstr>
      <vt:lpstr>Purgatory</vt:lpstr>
      <vt:lpstr>What does purgatory look like?</vt:lpstr>
      <vt:lpstr>PowerPoint Presentation</vt:lpstr>
      <vt:lpstr>Catherine of Genoa, Treatise on purgatory, 1447-1510</vt:lpstr>
      <vt:lpstr>How to deal with purgatory?</vt:lpstr>
      <vt:lpstr>Eschataolgical timeframe of individual salvation</vt:lpstr>
      <vt:lpstr>Actions completed in life by you</vt:lpstr>
      <vt:lpstr>Pairs exercise – Confession role play!</vt:lpstr>
      <vt:lpstr>The Art of Confession</vt:lpstr>
      <vt:lpstr>Innocent III: on the misery of the human condition</vt:lpstr>
      <vt:lpstr>Penance</vt:lpstr>
      <vt:lpstr>Actions completed in life by you</vt:lpstr>
      <vt:lpstr>PowerPoint Presentation</vt:lpstr>
      <vt:lpstr>How can Purgatory be understood as “Rome’s Happiest Invention”?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Purgatory- Rome’s happiest invention?</dc:title>
  <dc:creator>James Nelson</dc:creator>
  <cp:lastModifiedBy>Suzanne Coley</cp:lastModifiedBy>
  <cp:revision>15</cp:revision>
  <dcterms:created xsi:type="dcterms:W3CDTF">2019-01-17T06:53:24Z</dcterms:created>
  <dcterms:modified xsi:type="dcterms:W3CDTF">2019-01-17T09:43:24Z</dcterms:modified>
</cp:coreProperties>
</file>