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7" r:id="rId1"/>
  </p:sldMasterIdLst>
  <p:notesMasterIdLst>
    <p:notesMasterId r:id="rId3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73688" autoAdjust="0"/>
  </p:normalViewPr>
  <p:slideViewPr>
    <p:cSldViewPr snapToGrid="0">
      <p:cViewPr varScale="1">
        <p:scale>
          <a:sx n="69" d="100"/>
          <a:sy n="69" d="100"/>
        </p:scale>
        <p:origin x="588" y="3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D19FE1-1F7A-4A29-B701-6BC7E38B80D3}" type="datetimeFigureOut">
              <a:t>3/18/2022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230B30-076A-48D2-B1BB-C79F24A72163}" type="slidenum">
              <a:t>‹#›</a:t>
            </a:fld>
            <a:endParaRPr lang="en-GB"/>
          </a:p>
        </p:txBody>
      </p:sp>
    </p:spTree>
    <p:extLst>
      <p:ext uri="{BB962C8B-B14F-4D97-AF65-F5344CB8AC3E}">
        <p14:creationId xmlns:p14="http://schemas.microsoft.com/office/powerpoint/2010/main" val="1387683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230B30-076A-48D2-B1BB-C79F24A72163}" type="slidenum">
              <a:rPr lang="en-GB" smtClean="0"/>
              <a:t>1</a:t>
            </a:fld>
            <a:endParaRPr lang="en-GB"/>
          </a:p>
        </p:txBody>
      </p:sp>
    </p:spTree>
    <p:extLst>
      <p:ext uri="{BB962C8B-B14F-4D97-AF65-F5344CB8AC3E}">
        <p14:creationId xmlns:p14="http://schemas.microsoft.com/office/powerpoint/2010/main" val="16735756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6230B30-076A-48D2-B1BB-C79F24A72163}" type="slidenum">
              <a:t>3</a:t>
            </a:fld>
            <a:endParaRPr lang="en-GB"/>
          </a:p>
        </p:txBody>
      </p:sp>
    </p:spTree>
    <p:extLst>
      <p:ext uri="{BB962C8B-B14F-4D97-AF65-F5344CB8AC3E}">
        <p14:creationId xmlns:p14="http://schemas.microsoft.com/office/powerpoint/2010/main" val="42157990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 </a:t>
            </a:r>
          </a:p>
        </p:txBody>
      </p:sp>
      <p:sp>
        <p:nvSpPr>
          <p:cNvPr id="4" name="Slide Number Placeholder 3"/>
          <p:cNvSpPr>
            <a:spLocks noGrp="1"/>
          </p:cNvSpPr>
          <p:nvPr>
            <p:ph type="sldNum" sz="quarter" idx="5"/>
          </p:nvPr>
        </p:nvSpPr>
        <p:spPr/>
        <p:txBody>
          <a:bodyPr/>
          <a:lstStyle/>
          <a:p>
            <a:fld id="{56230B30-076A-48D2-B1BB-C79F24A72163}" type="slidenum">
              <a:t>4</a:t>
            </a:fld>
            <a:endParaRPr lang="en-GB"/>
          </a:p>
        </p:txBody>
      </p:sp>
    </p:spTree>
    <p:extLst>
      <p:ext uri="{BB962C8B-B14F-4D97-AF65-F5344CB8AC3E}">
        <p14:creationId xmlns:p14="http://schemas.microsoft.com/office/powerpoint/2010/main" val="13517020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6230B30-076A-48D2-B1BB-C79F24A72163}" type="slidenum">
              <a:t>5</a:t>
            </a:fld>
            <a:endParaRPr lang="en-GB"/>
          </a:p>
        </p:txBody>
      </p:sp>
    </p:spTree>
    <p:extLst>
      <p:ext uri="{BB962C8B-B14F-4D97-AF65-F5344CB8AC3E}">
        <p14:creationId xmlns:p14="http://schemas.microsoft.com/office/powerpoint/2010/main" val="25117947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6230B30-076A-48D2-B1BB-C79F24A72163}" type="slidenum">
              <a:t>6</a:t>
            </a:fld>
            <a:endParaRPr lang="en-GB"/>
          </a:p>
        </p:txBody>
      </p:sp>
    </p:spTree>
    <p:extLst>
      <p:ext uri="{BB962C8B-B14F-4D97-AF65-F5344CB8AC3E}">
        <p14:creationId xmlns:p14="http://schemas.microsoft.com/office/powerpoint/2010/main" val="27405818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230B30-076A-48D2-B1BB-C79F24A72163}" type="slidenum">
              <a:t>7</a:t>
            </a:fld>
            <a:endParaRPr lang="en-GB"/>
          </a:p>
        </p:txBody>
      </p:sp>
    </p:spTree>
    <p:extLst>
      <p:ext uri="{BB962C8B-B14F-4D97-AF65-F5344CB8AC3E}">
        <p14:creationId xmlns:p14="http://schemas.microsoft.com/office/powerpoint/2010/main" val="37219057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10000"/>
              </a:lnSpc>
              <a:spcBef>
                <a:spcPts val="1000"/>
              </a:spcBef>
              <a:buFont typeface="Arial"/>
              <a:buChar char="•"/>
            </a:pPr>
            <a:endParaRPr lang="en-GB" dirty="0">
              <a:ea typeface="Calibri"/>
              <a:cs typeface="Calibri"/>
            </a:endParaRPr>
          </a:p>
        </p:txBody>
      </p:sp>
      <p:sp>
        <p:nvSpPr>
          <p:cNvPr id="4" name="Slide Number Placeholder 3"/>
          <p:cNvSpPr>
            <a:spLocks noGrp="1"/>
          </p:cNvSpPr>
          <p:nvPr>
            <p:ph type="sldNum" sz="quarter" idx="5"/>
          </p:nvPr>
        </p:nvSpPr>
        <p:spPr/>
        <p:txBody>
          <a:bodyPr/>
          <a:lstStyle/>
          <a:p>
            <a:fld id="{56230B30-076A-48D2-B1BB-C79F24A72163}" type="slidenum">
              <a:t>8</a:t>
            </a:fld>
            <a:endParaRPr lang="en-GB"/>
          </a:p>
        </p:txBody>
      </p:sp>
    </p:spTree>
    <p:extLst>
      <p:ext uri="{BB962C8B-B14F-4D97-AF65-F5344CB8AC3E}">
        <p14:creationId xmlns:p14="http://schemas.microsoft.com/office/powerpoint/2010/main" val="11239316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6230B30-076A-48D2-B1BB-C79F24A72163}" type="slidenum">
              <a:t>9</a:t>
            </a:fld>
            <a:endParaRPr lang="en-GB"/>
          </a:p>
        </p:txBody>
      </p:sp>
    </p:spTree>
    <p:extLst>
      <p:ext uri="{BB962C8B-B14F-4D97-AF65-F5344CB8AC3E}">
        <p14:creationId xmlns:p14="http://schemas.microsoft.com/office/powerpoint/2010/main" val="11623922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6230B30-076A-48D2-B1BB-C79F24A72163}" type="slidenum">
              <a:t>11</a:t>
            </a:fld>
            <a:endParaRPr lang="en-GB"/>
          </a:p>
        </p:txBody>
      </p:sp>
    </p:spTree>
    <p:extLst>
      <p:ext uri="{BB962C8B-B14F-4D97-AF65-F5344CB8AC3E}">
        <p14:creationId xmlns:p14="http://schemas.microsoft.com/office/powerpoint/2010/main" val="6897980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6230B30-076A-48D2-B1BB-C79F24A72163}" type="slidenum">
              <a:rPr lang="en-GB"/>
              <a:t>12</a:t>
            </a:fld>
            <a:endParaRPr lang="en-GB"/>
          </a:p>
        </p:txBody>
      </p:sp>
    </p:spTree>
    <p:extLst>
      <p:ext uri="{BB962C8B-B14F-4D97-AF65-F5344CB8AC3E}">
        <p14:creationId xmlns:p14="http://schemas.microsoft.com/office/powerpoint/2010/main" val="40743832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230B30-076A-48D2-B1BB-C79F24A72163}" type="slidenum">
              <a:rPr lang="en-GB"/>
              <a:t>13</a:t>
            </a:fld>
            <a:endParaRPr lang="en-GB"/>
          </a:p>
        </p:txBody>
      </p:sp>
    </p:spTree>
    <p:extLst>
      <p:ext uri="{BB962C8B-B14F-4D97-AF65-F5344CB8AC3E}">
        <p14:creationId xmlns:p14="http://schemas.microsoft.com/office/powerpoint/2010/main" val="16797917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6230B30-076A-48D2-B1BB-C79F24A72163}" type="slidenum">
              <a:rPr lang="en-GB"/>
              <a:t>14</a:t>
            </a:fld>
            <a:endParaRPr lang="en-GB"/>
          </a:p>
        </p:txBody>
      </p:sp>
    </p:spTree>
    <p:extLst>
      <p:ext uri="{BB962C8B-B14F-4D97-AF65-F5344CB8AC3E}">
        <p14:creationId xmlns:p14="http://schemas.microsoft.com/office/powerpoint/2010/main" val="25130164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56230B30-076A-48D2-B1BB-C79F24A72163}" type="slidenum">
              <a:rPr lang="en-GB"/>
              <a:t>15</a:t>
            </a:fld>
            <a:endParaRPr lang="en-GB"/>
          </a:p>
        </p:txBody>
      </p:sp>
    </p:spTree>
    <p:extLst>
      <p:ext uri="{BB962C8B-B14F-4D97-AF65-F5344CB8AC3E}">
        <p14:creationId xmlns:p14="http://schemas.microsoft.com/office/powerpoint/2010/main" val="26302358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56230B30-076A-48D2-B1BB-C79F24A72163}" type="slidenum">
              <a:rPr lang="en-GB"/>
              <a:t>16</a:t>
            </a:fld>
            <a:endParaRPr lang="en-GB"/>
          </a:p>
        </p:txBody>
      </p:sp>
    </p:spTree>
    <p:extLst>
      <p:ext uri="{BB962C8B-B14F-4D97-AF65-F5344CB8AC3E}">
        <p14:creationId xmlns:p14="http://schemas.microsoft.com/office/powerpoint/2010/main" val="40494436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6230B30-076A-48D2-B1BB-C79F24A72163}" type="slidenum">
              <a:rPr lang="en-GB"/>
              <a:t>17</a:t>
            </a:fld>
            <a:endParaRPr lang="en-GB"/>
          </a:p>
        </p:txBody>
      </p:sp>
    </p:spTree>
    <p:extLst>
      <p:ext uri="{BB962C8B-B14F-4D97-AF65-F5344CB8AC3E}">
        <p14:creationId xmlns:p14="http://schemas.microsoft.com/office/powerpoint/2010/main" val="17283839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10000"/>
              </a:lnSpc>
              <a:spcBef>
                <a:spcPts val="1000"/>
              </a:spcBef>
              <a:buFont typeface="Arial"/>
              <a:buChar char="•"/>
            </a:pPr>
            <a:endParaRPr lang="en-GB" dirty="0">
              <a:cs typeface="Calibri"/>
            </a:endParaRPr>
          </a:p>
        </p:txBody>
      </p:sp>
      <p:sp>
        <p:nvSpPr>
          <p:cNvPr id="4" name="Slide Number Placeholder 3"/>
          <p:cNvSpPr>
            <a:spLocks noGrp="1"/>
          </p:cNvSpPr>
          <p:nvPr>
            <p:ph type="sldNum" sz="quarter" idx="5"/>
          </p:nvPr>
        </p:nvSpPr>
        <p:spPr/>
        <p:txBody>
          <a:bodyPr/>
          <a:lstStyle/>
          <a:p>
            <a:fld id="{56230B30-076A-48D2-B1BB-C79F24A72163}" type="slidenum">
              <a:rPr lang="en-GB"/>
              <a:t>18</a:t>
            </a:fld>
            <a:endParaRPr lang="en-GB"/>
          </a:p>
        </p:txBody>
      </p:sp>
    </p:spTree>
    <p:extLst>
      <p:ext uri="{BB962C8B-B14F-4D97-AF65-F5344CB8AC3E}">
        <p14:creationId xmlns:p14="http://schemas.microsoft.com/office/powerpoint/2010/main" val="21374561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6230B30-076A-48D2-B1BB-C79F24A72163}" type="slidenum">
              <a:rPr lang="en-GB"/>
              <a:t>19</a:t>
            </a:fld>
            <a:endParaRPr lang="en-GB"/>
          </a:p>
        </p:txBody>
      </p:sp>
    </p:spTree>
    <p:extLst>
      <p:ext uri="{BB962C8B-B14F-4D97-AF65-F5344CB8AC3E}">
        <p14:creationId xmlns:p14="http://schemas.microsoft.com/office/powerpoint/2010/main" val="23658909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6230B30-076A-48D2-B1BB-C79F24A72163}" type="slidenum">
              <a:rPr lang="en-GB"/>
              <a:t>20</a:t>
            </a:fld>
            <a:endParaRPr lang="en-GB"/>
          </a:p>
        </p:txBody>
      </p:sp>
    </p:spTree>
    <p:extLst>
      <p:ext uri="{BB962C8B-B14F-4D97-AF65-F5344CB8AC3E}">
        <p14:creationId xmlns:p14="http://schemas.microsoft.com/office/powerpoint/2010/main" val="13202508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10000"/>
              </a:lnSpc>
              <a:spcBef>
                <a:spcPts val="1000"/>
              </a:spcBef>
              <a:buFont typeface="Arial"/>
              <a:buChar char="•"/>
            </a:pPr>
            <a:endParaRPr lang="en-GB" dirty="0"/>
          </a:p>
        </p:txBody>
      </p:sp>
      <p:sp>
        <p:nvSpPr>
          <p:cNvPr id="4" name="Slide Number Placeholder 3"/>
          <p:cNvSpPr>
            <a:spLocks noGrp="1"/>
          </p:cNvSpPr>
          <p:nvPr>
            <p:ph type="sldNum" sz="quarter" idx="5"/>
          </p:nvPr>
        </p:nvSpPr>
        <p:spPr/>
        <p:txBody>
          <a:bodyPr/>
          <a:lstStyle/>
          <a:p>
            <a:fld id="{56230B30-076A-48D2-B1BB-C79F24A72163}" type="slidenum">
              <a:rPr lang="en-GB"/>
              <a:t>21</a:t>
            </a:fld>
            <a:endParaRPr lang="en-GB"/>
          </a:p>
        </p:txBody>
      </p:sp>
    </p:spTree>
    <p:extLst>
      <p:ext uri="{BB962C8B-B14F-4D97-AF65-F5344CB8AC3E}">
        <p14:creationId xmlns:p14="http://schemas.microsoft.com/office/powerpoint/2010/main" val="27267408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230B30-076A-48D2-B1BB-C79F24A72163}" type="slidenum">
              <a:rPr lang="en-GB"/>
              <a:t>23</a:t>
            </a:fld>
            <a:endParaRPr lang="en-GB"/>
          </a:p>
        </p:txBody>
      </p:sp>
    </p:spTree>
    <p:extLst>
      <p:ext uri="{BB962C8B-B14F-4D97-AF65-F5344CB8AC3E}">
        <p14:creationId xmlns:p14="http://schemas.microsoft.com/office/powerpoint/2010/main" val="28658692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6230B30-076A-48D2-B1BB-C79F24A72163}" type="slidenum">
              <a:rPr lang="en-GB"/>
              <a:t>25</a:t>
            </a:fld>
            <a:endParaRPr lang="en-GB"/>
          </a:p>
        </p:txBody>
      </p:sp>
    </p:spTree>
    <p:extLst>
      <p:ext uri="{BB962C8B-B14F-4D97-AF65-F5344CB8AC3E}">
        <p14:creationId xmlns:p14="http://schemas.microsoft.com/office/powerpoint/2010/main" val="37732176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6230B30-076A-48D2-B1BB-C79F24A72163}" type="slidenum">
              <a:rPr lang="en-GB"/>
              <a:t>26</a:t>
            </a:fld>
            <a:endParaRPr lang="en-GB"/>
          </a:p>
        </p:txBody>
      </p:sp>
    </p:spTree>
    <p:extLst>
      <p:ext uri="{BB962C8B-B14F-4D97-AF65-F5344CB8AC3E}">
        <p14:creationId xmlns:p14="http://schemas.microsoft.com/office/powerpoint/2010/main" val="270590853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6230B30-076A-48D2-B1BB-C79F24A72163}" type="slidenum">
              <a:rPr lang="en-GB"/>
              <a:t>27</a:t>
            </a:fld>
            <a:endParaRPr lang="en-GB"/>
          </a:p>
        </p:txBody>
      </p:sp>
    </p:spTree>
    <p:extLst>
      <p:ext uri="{BB962C8B-B14F-4D97-AF65-F5344CB8AC3E}">
        <p14:creationId xmlns:p14="http://schemas.microsoft.com/office/powerpoint/2010/main" val="41308238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6230B30-076A-48D2-B1BB-C79F24A72163}" type="slidenum">
              <a:rPr lang="en-GB"/>
              <a:t>28</a:t>
            </a:fld>
            <a:endParaRPr lang="en-GB"/>
          </a:p>
        </p:txBody>
      </p:sp>
    </p:spTree>
    <p:extLst>
      <p:ext uri="{BB962C8B-B14F-4D97-AF65-F5344CB8AC3E}">
        <p14:creationId xmlns:p14="http://schemas.microsoft.com/office/powerpoint/2010/main" val="177921864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6230B30-076A-48D2-B1BB-C79F24A72163}" type="slidenum">
              <a:rPr lang="en-GB"/>
              <a:t>29</a:t>
            </a:fld>
            <a:endParaRPr lang="en-GB"/>
          </a:p>
        </p:txBody>
      </p:sp>
    </p:spTree>
    <p:extLst>
      <p:ext uri="{BB962C8B-B14F-4D97-AF65-F5344CB8AC3E}">
        <p14:creationId xmlns:p14="http://schemas.microsoft.com/office/powerpoint/2010/main" val="18867719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3/18/2022</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6529839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3/18/2022</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481537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3/18/2022</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57808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3/18/2022</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78349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3/18/2022</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826144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3/18/2022</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174924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3/18/2022</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659516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3/18/2022</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32511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3/18/2022</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581017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3/18/2022</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59875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3/18/2022</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57833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3/18/2022</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4230457722"/>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46" r:id="rId8"/>
    <p:sldLayoutId id="2147483747" r:id="rId9"/>
    <p:sldLayoutId id="2147483748" r:id="rId10"/>
    <p:sldLayoutId id="2147483756"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17.pn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57" name="Rectangle 56">
            <a:extLst>
              <a:ext uri="{FF2B5EF4-FFF2-40B4-BE49-F238E27FC236}">
                <a16:creationId xmlns:a16="http://schemas.microsoft.com/office/drawing/2014/main" id="{2B028756-0FA5-471F-B25F-B44FA1553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59" name="Rectangle 58">
            <a:extLst>
              <a:ext uri="{FF2B5EF4-FFF2-40B4-BE49-F238E27FC236}">
                <a16:creationId xmlns:a16="http://schemas.microsoft.com/office/drawing/2014/main" id="{392BFCFE-FD78-4EDF-BEFE-CC444DC5F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p:cNvSpPr>
            <a:spLocks noGrp="1"/>
          </p:cNvSpPr>
          <p:nvPr>
            <p:ph type="ctrTitle"/>
          </p:nvPr>
        </p:nvSpPr>
        <p:spPr>
          <a:xfrm>
            <a:off x="6434328" y="744909"/>
            <a:ext cx="4919472" cy="3155419"/>
          </a:xfrm>
        </p:spPr>
        <p:txBody>
          <a:bodyPr anchor="b">
            <a:normAutofit/>
          </a:bodyPr>
          <a:lstStyle/>
          <a:p>
            <a:pPr algn="l"/>
            <a:r>
              <a:rPr lang="en-GB">
                <a:solidFill>
                  <a:schemeClr val="tx2"/>
                </a:solidFill>
                <a:cs typeface="Calibri Light"/>
              </a:rPr>
              <a:t>Women and Insanity</a:t>
            </a:r>
            <a:br>
              <a:rPr lang="en-GB">
                <a:solidFill>
                  <a:schemeClr val="tx2"/>
                </a:solidFill>
                <a:cs typeface="Calibri Light"/>
              </a:rPr>
            </a:br>
            <a:r>
              <a:rPr lang="en-GB">
                <a:solidFill>
                  <a:schemeClr val="tx2"/>
                </a:solidFill>
                <a:cs typeface="Calibri Light"/>
              </a:rPr>
              <a:t> </a:t>
            </a:r>
            <a:endParaRPr lang="en-GB">
              <a:solidFill>
                <a:schemeClr val="tx2"/>
              </a:solidFill>
            </a:endParaRPr>
          </a:p>
        </p:txBody>
      </p:sp>
      <p:sp>
        <p:nvSpPr>
          <p:cNvPr id="3" name="Subtitle 2"/>
          <p:cNvSpPr>
            <a:spLocks noGrp="1"/>
          </p:cNvSpPr>
          <p:nvPr>
            <p:ph type="subTitle" idx="1"/>
          </p:nvPr>
        </p:nvSpPr>
        <p:spPr>
          <a:xfrm>
            <a:off x="6434328" y="4074784"/>
            <a:ext cx="4919472" cy="2054306"/>
          </a:xfrm>
        </p:spPr>
        <p:txBody>
          <a:bodyPr anchor="t">
            <a:normAutofit/>
          </a:bodyPr>
          <a:lstStyle/>
          <a:p>
            <a:pPr algn="l"/>
            <a:r>
              <a:rPr lang="en-GB" sz="2200" dirty="0">
                <a:solidFill>
                  <a:schemeClr val="tx2"/>
                </a:solidFill>
                <a:ea typeface="Calibri"/>
                <a:cs typeface="Calibri"/>
              </a:rPr>
              <a:t>An exploration of themes relating to women, madness and society expectations.</a:t>
            </a:r>
            <a:endParaRPr lang="en-GB" sz="2200" dirty="0">
              <a:solidFill>
                <a:schemeClr val="tx2"/>
              </a:solidFill>
            </a:endParaRPr>
          </a:p>
        </p:txBody>
      </p:sp>
      <p:sp>
        <p:nvSpPr>
          <p:cNvPr id="61" name="Rectangle 60">
            <a:extLst>
              <a:ext uri="{FF2B5EF4-FFF2-40B4-BE49-F238E27FC236}">
                <a16:creationId xmlns:a16="http://schemas.microsoft.com/office/drawing/2014/main" id="{8E6613BA-415A-4A35-90E0-E031E5096F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90664"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3" name="Rectangle 62">
            <a:extLst>
              <a:ext uri="{FF2B5EF4-FFF2-40B4-BE49-F238E27FC236}">
                <a16:creationId xmlns:a16="http://schemas.microsoft.com/office/drawing/2014/main" id="{E772886C-B41D-47A1-A831-869BA0F69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190653" cy="6858000"/>
          </a:xfrm>
          <a:prstGeom prst="rect">
            <a:avLst/>
          </a:prstGeom>
          <a:blipFill dpi="0" rotWithShape="1">
            <a:blip r:embed="rId3">
              <a:alphaModFix amt="35000"/>
              <a:duotone>
                <a:schemeClr val="accent1">
                  <a:shade val="45000"/>
                  <a:satMod val="135000"/>
                </a:schemeClr>
                <a:prstClr val="white"/>
              </a:duotone>
            </a:blip>
            <a:srcRect/>
            <a:tile tx="889000" ty="0" sx="100000" sy="100000" flip="xy" algn="t"/>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descr="A picture containing text, book&#10;&#10;Description automatically generated">
            <a:extLst>
              <a:ext uri="{FF2B5EF4-FFF2-40B4-BE49-F238E27FC236}">
                <a16:creationId xmlns:a16="http://schemas.microsoft.com/office/drawing/2014/main" id="{85A0CEDF-2717-49E4-8B8F-E83C2CFF5D85}"/>
              </a:ext>
            </a:extLst>
          </p:cNvPr>
          <p:cNvPicPr>
            <a:picLocks noChangeAspect="1"/>
          </p:cNvPicPr>
          <p:nvPr/>
        </p:nvPicPr>
        <p:blipFill rotWithShape="1">
          <a:blip r:embed="rId4"/>
          <a:srcRect l="1492" r="30500" b="-4"/>
          <a:stretch/>
        </p:blipFill>
        <p:spPr>
          <a:xfrm>
            <a:off x="637742" y="567942"/>
            <a:ext cx="4817466" cy="5716862"/>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blipFill dpi="0" rotWithShape="1">
            <a:blip r:embed="rId2">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B13420-2C22-4882-8B99-336F57453FBD}"/>
              </a:ext>
            </a:extLst>
          </p:cNvPr>
          <p:cNvSpPr>
            <a:spLocks noGrp="1"/>
          </p:cNvSpPr>
          <p:nvPr>
            <p:ph type="title"/>
          </p:nvPr>
        </p:nvSpPr>
        <p:spPr>
          <a:xfrm>
            <a:off x="838201" y="559813"/>
            <a:ext cx="4876800" cy="5577934"/>
          </a:xfrm>
        </p:spPr>
        <p:txBody>
          <a:bodyPr>
            <a:normAutofit/>
          </a:bodyPr>
          <a:lstStyle/>
          <a:p>
            <a:r>
              <a:rPr lang="en-GB" dirty="0"/>
              <a:t>Aims</a:t>
            </a:r>
          </a:p>
        </p:txBody>
      </p:sp>
      <p:sp>
        <p:nvSpPr>
          <p:cNvPr id="3" name="Content Placeholder 2">
            <a:extLst>
              <a:ext uri="{FF2B5EF4-FFF2-40B4-BE49-F238E27FC236}">
                <a16:creationId xmlns:a16="http://schemas.microsoft.com/office/drawing/2014/main" id="{C623E1D8-43F2-4F67-891C-4D173C205D91}"/>
              </a:ext>
            </a:extLst>
          </p:cNvPr>
          <p:cNvSpPr>
            <a:spLocks noGrp="1"/>
          </p:cNvSpPr>
          <p:nvPr>
            <p:ph idx="1"/>
          </p:nvPr>
        </p:nvSpPr>
        <p:spPr>
          <a:xfrm>
            <a:off x="6705600" y="559813"/>
            <a:ext cx="4467677" cy="5553275"/>
          </a:xfrm>
        </p:spPr>
        <p:txBody>
          <a:bodyPr vert="horz" lIns="91440" tIns="45720" rIns="91440" bIns="45720" rtlCol="0">
            <a:normAutofit/>
          </a:bodyPr>
          <a:lstStyle/>
          <a:p>
            <a:r>
              <a:rPr lang="en-GB" sz="1800">
                <a:solidFill>
                  <a:schemeClr val="tx2"/>
                </a:solidFill>
              </a:rPr>
              <a:t>To understand society's understanding of female mental health and the contemporary expectations of women.</a:t>
            </a:r>
            <a:endParaRPr lang="en-US" sz="1800">
              <a:solidFill>
                <a:schemeClr val="tx2"/>
              </a:solidFill>
            </a:endParaRPr>
          </a:p>
          <a:p>
            <a:r>
              <a:rPr lang="en-GB" sz="1800">
                <a:solidFill>
                  <a:schemeClr val="tx2"/>
                </a:solidFill>
              </a:rPr>
              <a:t>Themes to explore:</a:t>
            </a:r>
          </a:p>
          <a:p>
            <a:pPr lvl="1"/>
            <a:r>
              <a:rPr lang="en-GB" sz="1800">
                <a:solidFill>
                  <a:schemeClr val="tx2"/>
                </a:solidFill>
              </a:rPr>
              <a:t>Witches</a:t>
            </a:r>
          </a:p>
          <a:p>
            <a:pPr lvl="1"/>
            <a:r>
              <a:rPr lang="en-GB" sz="1800">
                <a:solidFill>
                  <a:schemeClr val="tx2"/>
                </a:solidFill>
              </a:rPr>
              <a:t>Private Asylums</a:t>
            </a:r>
          </a:p>
          <a:p>
            <a:pPr lvl="1"/>
            <a:r>
              <a:rPr lang="en-GB" sz="1800">
                <a:solidFill>
                  <a:schemeClr val="tx2"/>
                </a:solidFill>
              </a:rPr>
              <a:t>Hysteria</a:t>
            </a:r>
          </a:p>
        </p:txBody>
      </p:sp>
    </p:spTree>
    <p:extLst>
      <p:ext uri="{BB962C8B-B14F-4D97-AF65-F5344CB8AC3E}">
        <p14:creationId xmlns:p14="http://schemas.microsoft.com/office/powerpoint/2010/main" val="2794542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1752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7" y="0"/>
            <a:ext cx="12191999" cy="2217528"/>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16E3C03-73D0-418E-8924-EAE99B1CCED9}"/>
              </a:ext>
            </a:extLst>
          </p:cNvPr>
          <p:cNvSpPr>
            <a:spLocks noGrp="1"/>
          </p:cNvSpPr>
          <p:nvPr>
            <p:ph type="title"/>
          </p:nvPr>
        </p:nvSpPr>
        <p:spPr>
          <a:xfrm>
            <a:off x="838200" y="381000"/>
            <a:ext cx="10003218" cy="1600124"/>
          </a:xfrm>
        </p:spPr>
        <p:txBody>
          <a:bodyPr>
            <a:normAutofit/>
          </a:bodyPr>
          <a:lstStyle/>
          <a:p>
            <a:r>
              <a:rPr lang="en-GB" dirty="0"/>
              <a:t>Ancient Egypt</a:t>
            </a:r>
          </a:p>
        </p:txBody>
      </p:sp>
      <p:sp>
        <p:nvSpPr>
          <p:cNvPr id="3" name="Content Placeholder 2">
            <a:extLst>
              <a:ext uri="{FF2B5EF4-FFF2-40B4-BE49-F238E27FC236}">
                <a16:creationId xmlns:a16="http://schemas.microsoft.com/office/drawing/2014/main" id="{5C2E418A-CF17-4004-88A6-3D775F2222A0}"/>
              </a:ext>
            </a:extLst>
          </p:cNvPr>
          <p:cNvSpPr>
            <a:spLocks noGrp="1"/>
          </p:cNvSpPr>
          <p:nvPr>
            <p:ph idx="1"/>
          </p:nvPr>
        </p:nvSpPr>
        <p:spPr>
          <a:xfrm>
            <a:off x="838200" y="2514600"/>
            <a:ext cx="4876800" cy="3783586"/>
          </a:xfrm>
        </p:spPr>
        <p:txBody>
          <a:bodyPr vert="horz" lIns="91440" tIns="45720" rIns="91440" bIns="45720" rtlCol="0" anchor="ctr">
            <a:normAutofit/>
          </a:bodyPr>
          <a:lstStyle/>
          <a:p>
            <a:r>
              <a:rPr lang="en-GB" sz="1800">
                <a:solidFill>
                  <a:schemeClr val="tx2"/>
                </a:solidFill>
              </a:rPr>
              <a:t>Hysteria is likely to be the first mental health disorder that we can relate specifically to women.</a:t>
            </a:r>
          </a:p>
          <a:p>
            <a:r>
              <a:rPr lang="en-GB" sz="1800">
                <a:solidFill>
                  <a:schemeClr val="tx2"/>
                </a:solidFill>
              </a:rPr>
              <a:t>Description on a papyrus (1900BC)</a:t>
            </a:r>
          </a:p>
          <a:p>
            <a:r>
              <a:rPr lang="en-GB" sz="1800">
                <a:solidFill>
                  <a:schemeClr val="tx2"/>
                </a:solidFill>
              </a:rPr>
              <a:t>Eber Papyrus (1600BC) </a:t>
            </a:r>
          </a:p>
        </p:txBody>
      </p:sp>
      <p:pic>
        <p:nvPicPr>
          <p:cNvPr id="5" name="Picture 5">
            <a:extLst>
              <a:ext uri="{FF2B5EF4-FFF2-40B4-BE49-F238E27FC236}">
                <a16:creationId xmlns:a16="http://schemas.microsoft.com/office/drawing/2014/main" id="{2F40DB8C-5B79-4317-9F04-6380841B2395}"/>
              </a:ext>
            </a:extLst>
          </p:cNvPr>
          <p:cNvPicPr>
            <a:picLocks noChangeAspect="1"/>
          </p:cNvPicPr>
          <p:nvPr/>
        </p:nvPicPr>
        <p:blipFill rotWithShape="1">
          <a:blip r:embed="rId4"/>
          <a:srcRect l="3291" r="25950"/>
          <a:stretch/>
        </p:blipFill>
        <p:spPr>
          <a:xfrm>
            <a:off x="5996628" y="2217529"/>
            <a:ext cx="6195372" cy="4640471"/>
          </a:xfrm>
          <a:prstGeom prst="rect">
            <a:avLst/>
          </a:prstGeom>
        </p:spPr>
      </p:pic>
    </p:spTree>
    <p:extLst>
      <p:ext uri="{BB962C8B-B14F-4D97-AF65-F5344CB8AC3E}">
        <p14:creationId xmlns:p14="http://schemas.microsoft.com/office/powerpoint/2010/main" val="3482133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530CEE95-F312-4143-8722-5489681535C1}"/>
              </a:ext>
            </a:extLst>
          </p:cNvPr>
          <p:cNvSpPr>
            <a:spLocks noGrp="1"/>
          </p:cNvSpPr>
          <p:nvPr>
            <p:ph type="title"/>
          </p:nvPr>
        </p:nvSpPr>
        <p:spPr>
          <a:xfrm>
            <a:off x="838200" y="586992"/>
            <a:ext cx="4953000" cy="1664573"/>
          </a:xfrm>
        </p:spPr>
        <p:txBody>
          <a:bodyPr>
            <a:normAutofit/>
          </a:bodyPr>
          <a:lstStyle/>
          <a:p>
            <a:r>
              <a:rPr lang="en-GB">
                <a:solidFill>
                  <a:schemeClr val="tx2"/>
                </a:solidFill>
              </a:rPr>
              <a:t>Ancient Greeks</a:t>
            </a:r>
          </a:p>
        </p:txBody>
      </p:sp>
      <p:sp>
        <p:nvSpPr>
          <p:cNvPr id="3" name="Content Placeholder 2">
            <a:extLst>
              <a:ext uri="{FF2B5EF4-FFF2-40B4-BE49-F238E27FC236}">
                <a16:creationId xmlns:a16="http://schemas.microsoft.com/office/drawing/2014/main" id="{267BACF1-1C09-45C7-A0DD-DD376D6C0B5A}"/>
              </a:ext>
            </a:extLst>
          </p:cNvPr>
          <p:cNvSpPr>
            <a:spLocks noGrp="1"/>
          </p:cNvSpPr>
          <p:nvPr>
            <p:ph idx="1"/>
          </p:nvPr>
        </p:nvSpPr>
        <p:spPr>
          <a:xfrm>
            <a:off x="838200" y="2411653"/>
            <a:ext cx="4952681" cy="3728613"/>
          </a:xfrm>
        </p:spPr>
        <p:txBody>
          <a:bodyPr vert="horz" lIns="91440" tIns="45720" rIns="91440" bIns="45720" rtlCol="0">
            <a:normAutofit/>
          </a:bodyPr>
          <a:lstStyle/>
          <a:p>
            <a:r>
              <a:rPr lang="en-GB" sz="1800">
                <a:solidFill>
                  <a:schemeClr val="tx2"/>
                </a:solidFill>
              </a:rPr>
              <a:t>Believed that madness was related to an unhealthy or limited sex life!</a:t>
            </a:r>
          </a:p>
          <a:p>
            <a:endParaRPr lang="en-GB" sz="1800">
              <a:solidFill>
                <a:schemeClr val="tx2"/>
              </a:solidFill>
            </a:endParaRPr>
          </a:p>
          <a:p>
            <a:r>
              <a:rPr lang="en-GB" sz="1800">
                <a:solidFill>
                  <a:schemeClr val="tx2"/>
                </a:solidFill>
              </a:rPr>
              <a:t>In concordance with the ancient Egyptians, the Greeks also had an idea that the female uterus was the cause of all problems. </a:t>
            </a:r>
          </a:p>
        </p:txBody>
      </p:sp>
      <p:sp>
        <p:nvSpPr>
          <p:cNvPr id="13" name="Rectangle 12">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0666" y="0"/>
            <a:ext cx="6001333"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7" name="Rectangle 16">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196875" y="0"/>
            <a:ext cx="5992075"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a:extLst>
              <a:ext uri="{FF2B5EF4-FFF2-40B4-BE49-F238E27FC236}">
                <a16:creationId xmlns:a16="http://schemas.microsoft.com/office/drawing/2014/main" id="{46D9C367-D5EC-4DCE-A3D9-0FDD7E106401}"/>
              </a:ext>
            </a:extLst>
          </p:cNvPr>
          <p:cNvPicPr>
            <a:picLocks noChangeAspect="1"/>
          </p:cNvPicPr>
          <p:nvPr/>
        </p:nvPicPr>
        <p:blipFill>
          <a:blip r:embed="rId4"/>
          <a:stretch>
            <a:fillRect/>
          </a:stretch>
        </p:blipFill>
        <p:spPr>
          <a:xfrm>
            <a:off x="7790985" y="567942"/>
            <a:ext cx="2858431" cy="5716862"/>
          </a:xfrm>
          <a:prstGeom prst="rect">
            <a:avLst/>
          </a:prstGeom>
        </p:spPr>
      </p:pic>
    </p:spTree>
    <p:extLst>
      <p:ext uri="{BB962C8B-B14F-4D97-AF65-F5344CB8AC3E}">
        <p14:creationId xmlns:p14="http://schemas.microsoft.com/office/powerpoint/2010/main" val="15929387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18CBEC9D-9F9B-4383-B986-DE5B184A9A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40500" t="44401"/>
          <a:stretch/>
        </p:blipFill>
        <p:spPr>
          <a:xfrm>
            <a:off x="-3048" y="-1"/>
            <a:ext cx="1146048" cy="1070909"/>
          </a:xfrm>
          <a:prstGeom prst="rect">
            <a:avLst/>
          </a:prstGeom>
        </p:spPr>
      </p:pic>
      <p:sp>
        <p:nvSpPr>
          <p:cNvPr id="2" name="Title 1">
            <a:extLst>
              <a:ext uri="{FF2B5EF4-FFF2-40B4-BE49-F238E27FC236}">
                <a16:creationId xmlns:a16="http://schemas.microsoft.com/office/drawing/2014/main" id="{5384875E-8C23-4D78-8DBB-9B8EAC00BA32}"/>
              </a:ext>
            </a:extLst>
          </p:cNvPr>
          <p:cNvSpPr>
            <a:spLocks noGrp="1"/>
          </p:cNvSpPr>
          <p:nvPr>
            <p:ph type="title"/>
          </p:nvPr>
        </p:nvSpPr>
        <p:spPr>
          <a:xfrm>
            <a:off x="838200" y="461339"/>
            <a:ext cx="4648200" cy="2831136"/>
          </a:xfrm>
        </p:spPr>
        <p:txBody>
          <a:bodyPr>
            <a:normAutofit/>
          </a:bodyPr>
          <a:lstStyle/>
          <a:p>
            <a:r>
              <a:rPr lang="en-GB">
                <a:solidFill>
                  <a:schemeClr val="tx2"/>
                </a:solidFill>
              </a:rPr>
              <a:t>Hippocrates</a:t>
            </a:r>
          </a:p>
        </p:txBody>
      </p:sp>
      <p:sp>
        <p:nvSpPr>
          <p:cNvPr id="3" name="Content Placeholder 2">
            <a:extLst>
              <a:ext uri="{FF2B5EF4-FFF2-40B4-BE49-F238E27FC236}">
                <a16:creationId xmlns:a16="http://schemas.microsoft.com/office/drawing/2014/main" id="{BCAD9A67-7A05-4C7E-B0A3-57257F57702E}"/>
              </a:ext>
            </a:extLst>
          </p:cNvPr>
          <p:cNvSpPr>
            <a:spLocks noGrp="1"/>
          </p:cNvSpPr>
          <p:nvPr>
            <p:ph idx="1"/>
          </p:nvPr>
        </p:nvSpPr>
        <p:spPr>
          <a:xfrm>
            <a:off x="838200" y="3429000"/>
            <a:ext cx="4647901" cy="2585613"/>
          </a:xfrm>
        </p:spPr>
        <p:txBody>
          <a:bodyPr vert="horz" lIns="91440" tIns="45720" rIns="91440" bIns="45720" rtlCol="0">
            <a:normAutofit/>
          </a:bodyPr>
          <a:lstStyle/>
          <a:p>
            <a:r>
              <a:rPr lang="en-GB" sz="1800">
                <a:solidFill>
                  <a:schemeClr val="tx2"/>
                </a:solidFill>
              </a:rPr>
              <a:t>Hippocrates however, does make a distinction between epilepsy and hysteria and suggested that the cause of hysteria was the abnormal movement of the uterus around the body. </a:t>
            </a:r>
          </a:p>
        </p:txBody>
      </p:sp>
      <p:pic>
        <p:nvPicPr>
          <p:cNvPr id="4" name="Picture 4">
            <a:extLst>
              <a:ext uri="{FF2B5EF4-FFF2-40B4-BE49-F238E27FC236}">
                <a16:creationId xmlns:a16="http://schemas.microsoft.com/office/drawing/2014/main" id="{0CB0747C-1611-46DF-9911-24EB7D9F89A9}"/>
              </a:ext>
            </a:extLst>
          </p:cNvPr>
          <p:cNvPicPr>
            <a:picLocks noChangeAspect="1"/>
          </p:cNvPicPr>
          <p:nvPr/>
        </p:nvPicPr>
        <p:blipFill>
          <a:blip r:embed="rId4"/>
          <a:stretch>
            <a:fillRect/>
          </a:stretch>
        </p:blipFill>
        <p:spPr>
          <a:xfrm>
            <a:off x="6921252" y="1019556"/>
            <a:ext cx="4228574" cy="4818888"/>
          </a:xfrm>
          <a:prstGeom prst="rect">
            <a:avLst/>
          </a:prstGeom>
        </p:spPr>
      </p:pic>
      <p:pic>
        <p:nvPicPr>
          <p:cNvPr id="15" name="Picture 14">
            <a:extLst>
              <a:ext uri="{FF2B5EF4-FFF2-40B4-BE49-F238E27FC236}">
                <a16:creationId xmlns:a16="http://schemas.microsoft.com/office/drawing/2014/main" id="{AFE52FC7-B3EF-46A4-B8CE-292164EC928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73964"/>
          <a:stretch/>
        </p:blipFill>
        <p:spPr>
          <a:xfrm>
            <a:off x="11527047" y="3144779"/>
            <a:ext cx="661905" cy="2548349"/>
          </a:xfrm>
          <a:prstGeom prst="rect">
            <a:avLst/>
          </a:prstGeom>
        </p:spPr>
      </p:pic>
    </p:spTree>
    <p:extLst>
      <p:ext uri="{BB962C8B-B14F-4D97-AF65-F5344CB8AC3E}">
        <p14:creationId xmlns:p14="http://schemas.microsoft.com/office/powerpoint/2010/main" val="26576210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5A8C81AE-8F0D-49F3-9FB4-334B0DCDF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28682AA0-71A4-4460-AB6B-E1846D6C97AC}"/>
              </a:ext>
            </a:extLst>
          </p:cNvPr>
          <p:cNvSpPr>
            <a:spLocks noGrp="1"/>
          </p:cNvSpPr>
          <p:nvPr>
            <p:ph type="title"/>
          </p:nvPr>
        </p:nvSpPr>
        <p:spPr>
          <a:xfrm>
            <a:off x="838200" y="559813"/>
            <a:ext cx="4633785" cy="2397324"/>
          </a:xfrm>
        </p:spPr>
        <p:txBody>
          <a:bodyPr>
            <a:normAutofit/>
          </a:bodyPr>
          <a:lstStyle/>
          <a:p>
            <a:r>
              <a:rPr lang="en-GB">
                <a:solidFill>
                  <a:schemeClr val="tx2"/>
                </a:solidFill>
              </a:rPr>
              <a:t>Middle Ages</a:t>
            </a:r>
          </a:p>
        </p:txBody>
      </p:sp>
      <p:sp>
        <p:nvSpPr>
          <p:cNvPr id="3" name="Content Placeholder 2">
            <a:extLst>
              <a:ext uri="{FF2B5EF4-FFF2-40B4-BE49-F238E27FC236}">
                <a16:creationId xmlns:a16="http://schemas.microsoft.com/office/drawing/2014/main" id="{26665D14-123F-4480-BB67-2663916F68D5}"/>
              </a:ext>
            </a:extLst>
          </p:cNvPr>
          <p:cNvSpPr>
            <a:spLocks noGrp="1"/>
          </p:cNvSpPr>
          <p:nvPr>
            <p:ph idx="1"/>
          </p:nvPr>
        </p:nvSpPr>
        <p:spPr>
          <a:xfrm>
            <a:off x="838200" y="3200400"/>
            <a:ext cx="4633486" cy="2912687"/>
          </a:xfrm>
        </p:spPr>
        <p:txBody>
          <a:bodyPr vert="horz" lIns="91440" tIns="45720" rIns="91440" bIns="45720" rtlCol="0">
            <a:normAutofit/>
          </a:bodyPr>
          <a:lstStyle/>
          <a:p>
            <a:pPr>
              <a:lnSpc>
                <a:spcPct val="100000"/>
              </a:lnSpc>
            </a:pPr>
            <a:r>
              <a:rPr lang="en-GB" sz="1500">
                <a:solidFill>
                  <a:schemeClr val="tx2"/>
                </a:solidFill>
              </a:rPr>
              <a:t>Trotula of Solerno and Hildegard von Bingen </a:t>
            </a:r>
          </a:p>
          <a:p>
            <a:pPr>
              <a:lnSpc>
                <a:spcPct val="100000"/>
              </a:lnSpc>
            </a:pPr>
            <a:endParaRPr lang="en-GB" sz="1500">
              <a:solidFill>
                <a:schemeClr val="tx2"/>
              </a:solidFill>
            </a:endParaRPr>
          </a:p>
          <a:p>
            <a:pPr>
              <a:lnSpc>
                <a:spcPct val="100000"/>
              </a:lnSpc>
            </a:pPr>
            <a:r>
              <a:rPr lang="en-GB" sz="1500">
                <a:solidFill>
                  <a:schemeClr val="tx2"/>
                </a:solidFill>
              </a:rPr>
              <a:t>Women were however, seen as biologically, intellectually and theologically inferior to men. </a:t>
            </a:r>
          </a:p>
          <a:p>
            <a:pPr>
              <a:lnSpc>
                <a:spcPct val="100000"/>
              </a:lnSpc>
            </a:pPr>
            <a:r>
              <a:rPr lang="en-GB" sz="1500">
                <a:solidFill>
                  <a:schemeClr val="tx2"/>
                </a:solidFill>
              </a:rPr>
              <a:t>Women were to hold their tongue and respect the husband, father or son.</a:t>
            </a:r>
          </a:p>
          <a:p>
            <a:pPr>
              <a:lnSpc>
                <a:spcPct val="100000"/>
              </a:lnSpc>
            </a:pPr>
            <a:r>
              <a:rPr lang="en-GB" sz="1500">
                <a:solidFill>
                  <a:schemeClr val="tx2"/>
                </a:solidFill>
              </a:rPr>
              <a:t>St. Thomas Aquinas: Women were defective creatures and were responsible for the origin of sin. </a:t>
            </a:r>
          </a:p>
        </p:txBody>
      </p:sp>
      <p:sp>
        <p:nvSpPr>
          <p:cNvPr id="13" name="Rectangle 12">
            <a:extLst>
              <a:ext uri="{FF2B5EF4-FFF2-40B4-BE49-F238E27FC236}">
                <a16:creationId xmlns:a16="http://schemas.microsoft.com/office/drawing/2014/main" id="{7F174AE6-83F4-4EF2-8F3A-E34B1822DB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800" y="0"/>
            <a:ext cx="6172199"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4C30E035-0509-409C-B71F-0650ACB148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019800" y="0"/>
            <a:ext cx="6172198"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descr="A picture containing diagram&#10;&#10;Description automatically generated">
            <a:extLst>
              <a:ext uri="{FF2B5EF4-FFF2-40B4-BE49-F238E27FC236}">
                <a16:creationId xmlns:a16="http://schemas.microsoft.com/office/drawing/2014/main" id="{4624A213-F30A-4112-8D4E-2A5EF561E0C1}"/>
              </a:ext>
            </a:extLst>
          </p:cNvPr>
          <p:cNvPicPr>
            <a:picLocks noChangeAspect="1"/>
          </p:cNvPicPr>
          <p:nvPr/>
        </p:nvPicPr>
        <p:blipFill rotWithShape="1">
          <a:blip r:embed="rId4"/>
          <a:srcRect l="17500" r="15748" b="-2"/>
          <a:stretch/>
        </p:blipFill>
        <p:spPr>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spTree>
    <p:extLst>
      <p:ext uri="{BB962C8B-B14F-4D97-AF65-F5344CB8AC3E}">
        <p14:creationId xmlns:p14="http://schemas.microsoft.com/office/powerpoint/2010/main" val="3744563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A1F44-9EA1-47AF-AF7D-670EDA8A3272}"/>
              </a:ext>
            </a:extLst>
          </p:cNvPr>
          <p:cNvSpPr>
            <a:spLocks noGrp="1"/>
          </p:cNvSpPr>
          <p:nvPr>
            <p:ph type="title"/>
          </p:nvPr>
        </p:nvSpPr>
        <p:spPr/>
        <p:txBody>
          <a:bodyPr/>
          <a:lstStyle/>
          <a:p>
            <a:r>
              <a:rPr lang="en-GB" dirty="0"/>
              <a:t>Late Middle Ages to Early Modern Era</a:t>
            </a:r>
          </a:p>
        </p:txBody>
      </p:sp>
      <p:sp>
        <p:nvSpPr>
          <p:cNvPr id="3" name="Content Placeholder 2">
            <a:extLst>
              <a:ext uri="{FF2B5EF4-FFF2-40B4-BE49-F238E27FC236}">
                <a16:creationId xmlns:a16="http://schemas.microsoft.com/office/drawing/2014/main" id="{79EF02B4-3DAD-4155-BE8E-26FAEED6DA80}"/>
              </a:ext>
            </a:extLst>
          </p:cNvPr>
          <p:cNvSpPr>
            <a:spLocks noGrp="1"/>
          </p:cNvSpPr>
          <p:nvPr>
            <p:ph idx="1"/>
          </p:nvPr>
        </p:nvSpPr>
        <p:spPr/>
        <p:txBody>
          <a:bodyPr vert="horz" lIns="91440" tIns="45720" rIns="91440" bIns="45720" rtlCol="0" anchor="t">
            <a:normAutofit/>
          </a:bodyPr>
          <a:lstStyle/>
          <a:p>
            <a:r>
              <a:rPr lang="en-GB" dirty="0">
                <a:ea typeface="+mn-lt"/>
                <a:cs typeface="+mn-lt"/>
              </a:rPr>
              <a:t>From the thirteenth century onwards, there are many changes in the political landscape.</a:t>
            </a:r>
            <a:endParaRPr lang="en-GB" dirty="0"/>
          </a:p>
          <a:p>
            <a:r>
              <a:rPr lang="en-GB" dirty="0">
                <a:ea typeface="+mn-lt"/>
                <a:cs typeface="+mn-lt"/>
              </a:rPr>
              <a:t>We start to see the development of the Inquisition. Any signs of mental illness are deemed to be agreements and pacts between the woman and the devil.</a:t>
            </a:r>
            <a:endParaRPr lang="en-GB" dirty="0"/>
          </a:p>
          <a:p>
            <a:endParaRPr lang="en-GB" dirty="0"/>
          </a:p>
          <a:p>
            <a:endParaRPr lang="en-GB" dirty="0"/>
          </a:p>
        </p:txBody>
      </p:sp>
    </p:spTree>
    <p:extLst>
      <p:ext uri="{BB962C8B-B14F-4D97-AF65-F5344CB8AC3E}">
        <p14:creationId xmlns:p14="http://schemas.microsoft.com/office/powerpoint/2010/main" val="37342253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 name="Rectangle 1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6AFC6914-5863-4FD5-B924-50E48C178E9C}"/>
              </a:ext>
            </a:extLst>
          </p:cNvPr>
          <p:cNvSpPr>
            <a:spLocks noGrp="1"/>
          </p:cNvSpPr>
          <p:nvPr>
            <p:ph type="title"/>
          </p:nvPr>
        </p:nvSpPr>
        <p:spPr>
          <a:xfrm>
            <a:off x="838200" y="586992"/>
            <a:ext cx="4953000" cy="1664573"/>
          </a:xfrm>
        </p:spPr>
        <p:txBody>
          <a:bodyPr>
            <a:normAutofit/>
          </a:bodyPr>
          <a:lstStyle/>
          <a:p>
            <a:r>
              <a:rPr lang="en-GB">
                <a:solidFill>
                  <a:schemeClr val="tx2"/>
                </a:solidFill>
              </a:rPr>
              <a:t>Malleus Maleficarum</a:t>
            </a:r>
          </a:p>
        </p:txBody>
      </p:sp>
      <p:sp>
        <p:nvSpPr>
          <p:cNvPr id="3" name="Content Placeholder 2">
            <a:extLst>
              <a:ext uri="{FF2B5EF4-FFF2-40B4-BE49-F238E27FC236}">
                <a16:creationId xmlns:a16="http://schemas.microsoft.com/office/drawing/2014/main" id="{A799DE9A-9C01-445F-8727-D376EFB00DF6}"/>
              </a:ext>
            </a:extLst>
          </p:cNvPr>
          <p:cNvSpPr>
            <a:spLocks noGrp="1"/>
          </p:cNvSpPr>
          <p:nvPr>
            <p:ph idx="1"/>
          </p:nvPr>
        </p:nvSpPr>
        <p:spPr>
          <a:xfrm>
            <a:off x="838200" y="2411653"/>
            <a:ext cx="4952681" cy="3728613"/>
          </a:xfrm>
        </p:spPr>
        <p:txBody>
          <a:bodyPr vert="horz" lIns="91440" tIns="45720" rIns="91440" bIns="45720" rtlCol="0">
            <a:normAutofit/>
          </a:bodyPr>
          <a:lstStyle/>
          <a:p>
            <a:r>
              <a:rPr lang="en-GB" sz="1800">
                <a:solidFill>
                  <a:schemeClr val="tx2"/>
                </a:solidFill>
                <a:ea typeface="+mn-lt"/>
                <a:cs typeface="+mn-lt"/>
              </a:rPr>
              <a:t>The witch hunt is engaged throughout Europe.</a:t>
            </a:r>
            <a:endParaRPr lang="en-GB" sz="1800">
              <a:solidFill>
                <a:schemeClr val="tx2"/>
              </a:solidFill>
            </a:endParaRPr>
          </a:p>
          <a:p>
            <a:r>
              <a:rPr lang="en-GB" sz="1800">
                <a:solidFill>
                  <a:schemeClr val="tx2"/>
                </a:solidFill>
                <a:ea typeface="+mn-lt"/>
                <a:cs typeface="+mn-lt"/>
              </a:rPr>
              <a:t>Two Dominican monks produce the Hammer of Witches: The Malleus Maleficarum. </a:t>
            </a:r>
            <a:endParaRPr lang="en-GB" sz="1800">
              <a:solidFill>
                <a:schemeClr val="tx2"/>
              </a:solidFill>
            </a:endParaRPr>
          </a:p>
          <a:p>
            <a:r>
              <a:rPr lang="en-GB" sz="1800">
                <a:solidFill>
                  <a:schemeClr val="tx2"/>
                </a:solidFill>
              </a:rPr>
              <a:t>Maleficarum/Maleficorum </a:t>
            </a:r>
          </a:p>
          <a:p>
            <a:endParaRPr lang="en-GB" sz="1800">
              <a:solidFill>
                <a:schemeClr val="tx2"/>
              </a:solidFill>
            </a:endParaRPr>
          </a:p>
          <a:p>
            <a:endParaRPr lang="en-GB" sz="1800">
              <a:solidFill>
                <a:schemeClr val="tx2"/>
              </a:solidFill>
            </a:endParaRPr>
          </a:p>
        </p:txBody>
      </p:sp>
      <p:sp>
        <p:nvSpPr>
          <p:cNvPr id="21" name="Rectangle 13">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2" name="Rectangle 15">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0666" y="0"/>
            <a:ext cx="6001333"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196875" y="0"/>
            <a:ext cx="5992075"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5" descr="Text, letter&#10;&#10;Description automatically generated">
            <a:extLst>
              <a:ext uri="{FF2B5EF4-FFF2-40B4-BE49-F238E27FC236}">
                <a16:creationId xmlns:a16="http://schemas.microsoft.com/office/drawing/2014/main" id="{BFDFB337-A6EE-4796-91CE-4CDE3770AFE7}"/>
              </a:ext>
            </a:extLst>
          </p:cNvPr>
          <p:cNvPicPr>
            <a:picLocks noChangeAspect="1"/>
          </p:cNvPicPr>
          <p:nvPr/>
        </p:nvPicPr>
        <p:blipFill>
          <a:blip r:embed="rId4"/>
          <a:stretch>
            <a:fillRect/>
          </a:stretch>
        </p:blipFill>
        <p:spPr>
          <a:xfrm>
            <a:off x="7205007" y="567942"/>
            <a:ext cx="4030387" cy="5716862"/>
          </a:xfrm>
          <a:prstGeom prst="rect">
            <a:avLst/>
          </a:prstGeom>
        </p:spPr>
      </p:pic>
    </p:spTree>
    <p:extLst>
      <p:ext uri="{BB962C8B-B14F-4D97-AF65-F5344CB8AC3E}">
        <p14:creationId xmlns:p14="http://schemas.microsoft.com/office/powerpoint/2010/main" val="31862465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7881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7" name="Rectangle 16">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0"/>
            <a:ext cx="12191999" cy="3478809"/>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41F586-D504-432C-8369-5A9FCBACB8D3}"/>
              </a:ext>
            </a:extLst>
          </p:cNvPr>
          <p:cNvSpPr>
            <a:spLocks noGrp="1"/>
          </p:cNvSpPr>
          <p:nvPr>
            <p:ph type="title"/>
          </p:nvPr>
        </p:nvSpPr>
        <p:spPr>
          <a:xfrm>
            <a:off x="838200" y="381000"/>
            <a:ext cx="5181600" cy="2743200"/>
          </a:xfrm>
        </p:spPr>
        <p:txBody>
          <a:bodyPr>
            <a:normAutofit/>
          </a:bodyPr>
          <a:lstStyle/>
          <a:p>
            <a:r>
              <a:rPr lang="en-GB" dirty="0"/>
              <a:t>Witch-Hunts</a:t>
            </a:r>
          </a:p>
        </p:txBody>
      </p:sp>
      <p:sp>
        <p:nvSpPr>
          <p:cNvPr id="3" name="Content Placeholder 2">
            <a:extLst>
              <a:ext uri="{FF2B5EF4-FFF2-40B4-BE49-F238E27FC236}">
                <a16:creationId xmlns:a16="http://schemas.microsoft.com/office/drawing/2014/main" id="{0B54D425-5D40-44B9-8674-793D82019985}"/>
              </a:ext>
            </a:extLst>
          </p:cNvPr>
          <p:cNvSpPr>
            <a:spLocks noGrp="1"/>
          </p:cNvSpPr>
          <p:nvPr>
            <p:ph idx="1"/>
          </p:nvPr>
        </p:nvSpPr>
        <p:spPr>
          <a:xfrm>
            <a:off x="6248400" y="381000"/>
            <a:ext cx="5181600" cy="2743200"/>
          </a:xfrm>
        </p:spPr>
        <p:txBody>
          <a:bodyPr vert="horz" lIns="91440" tIns="45720" rIns="91440" bIns="45720" rtlCol="0" anchor="ctr">
            <a:normAutofit/>
          </a:bodyPr>
          <a:lstStyle/>
          <a:p>
            <a:r>
              <a:rPr lang="en-GB" sz="1800">
                <a:solidFill>
                  <a:schemeClr val="bg1">
                    <a:alpha val="80000"/>
                  </a:schemeClr>
                </a:solidFill>
              </a:rPr>
              <a:t>Witch hunts across Europe</a:t>
            </a:r>
            <a:endParaRPr lang="en-US" sz="1800">
              <a:solidFill>
                <a:schemeClr val="bg1">
                  <a:alpha val="80000"/>
                </a:schemeClr>
              </a:solidFill>
            </a:endParaRPr>
          </a:p>
          <a:p>
            <a:r>
              <a:rPr lang="en-GB" sz="1800">
                <a:solidFill>
                  <a:schemeClr val="bg1">
                    <a:alpha val="80000"/>
                  </a:schemeClr>
                </a:solidFill>
              </a:rPr>
              <a:t>Trials, tortures and executions</a:t>
            </a:r>
          </a:p>
          <a:p>
            <a:r>
              <a:rPr lang="en-GB" sz="1800">
                <a:solidFill>
                  <a:schemeClr val="bg1">
                    <a:alpha val="80000"/>
                  </a:schemeClr>
                </a:solidFill>
              </a:rPr>
              <a:t>Agonizing deaths</a:t>
            </a:r>
          </a:p>
        </p:txBody>
      </p:sp>
      <p:pic>
        <p:nvPicPr>
          <p:cNvPr id="5" name="Picture 5" descr="Diagram&#10;&#10;Description automatically generated">
            <a:extLst>
              <a:ext uri="{FF2B5EF4-FFF2-40B4-BE49-F238E27FC236}">
                <a16:creationId xmlns:a16="http://schemas.microsoft.com/office/drawing/2014/main" id="{1D1DA488-1B89-40FC-86C9-59BD1C95EEBF}"/>
              </a:ext>
            </a:extLst>
          </p:cNvPr>
          <p:cNvPicPr>
            <a:picLocks noChangeAspect="1"/>
          </p:cNvPicPr>
          <p:nvPr/>
        </p:nvPicPr>
        <p:blipFill rotWithShape="1">
          <a:blip r:embed="rId4"/>
          <a:srcRect t="7426" r="2" b="18856"/>
          <a:stretch/>
        </p:blipFill>
        <p:spPr>
          <a:xfrm>
            <a:off x="-3056" y="3429001"/>
            <a:ext cx="4066279" cy="3429000"/>
          </a:xfrm>
          <a:prstGeom prst="rect">
            <a:avLst/>
          </a:prstGeom>
        </p:spPr>
      </p:pic>
      <p:pic>
        <p:nvPicPr>
          <p:cNvPr id="6" name="Picture 6">
            <a:extLst>
              <a:ext uri="{FF2B5EF4-FFF2-40B4-BE49-F238E27FC236}">
                <a16:creationId xmlns:a16="http://schemas.microsoft.com/office/drawing/2014/main" id="{B462B173-9E7C-412E-8615-6082661E4B97}"/>
              </a:ext>
            </a:extLst>
          </p:cNvPr>
          <p:cNvPicPr>
            <a:picLocks noChangeAspect="1"/>
          </p:cNvPicPr>
          <p:nvPr/>
        </p:nvPicPr>
        <p:blipFill rotWithShape="1">
          <a:blip r:embed="rId5"/>
          <a:srcRect l="13291" r="3475" b="-5"/>
          <a:stretch/>
        </p:blipFill>
        <p:spPr>
          <a:xfrm>
            <a:off x="4061333" y="3429001"/>
            <a:ext cx="4066279" cy="3429000"/>
          </a:xfrm>
          <a:prstGeom prst="rect">
            <a:avLst/>
          </a:prstGeom>
        </p:spPr>
      </p:pic>
      <p:pic>
        <p:nvPicPr>
          <p:cNvPr id="4" name="Picture 4">
            <a:extLst>
              <a:ext uri="{FF2B5EF4-FFF2-40B4-BE49-F238E27FC236}">
                <a16:creationId xmlns:a16="http://schemas.microsoft.com/office/drawing/2014/main" id="{16756BEE-FCFC-4D87-B50E-7D2CE5781D94}"/>
              </a:ext>
            </a:extLst>
          </p:cNvPr>
          <p:cNvPicPr>
            <a:picLocks noChangeAspect="1"/>
          </p:cNvPicPr>
          <p:nvPr/>
        </p:nvPicPr>
        <p:blipFill rotWithShape="1">
          <a:blip r:embed="rId6"/>
          <a:srcRect l="1920" r="13885"/>
          <a:stretch/>
        </p:blipFill>
        <p:spPr>
          <a:xfrm>
            <a:off x="8125721" y="3429001"/>
            <a:ext cx="4066279" cy="3429000"/>
          </a:xfrm>
          <a:prstGeom prst="rect">
            <a:avLst/>
          </a:prstGeom>
        </p:spPr>
      </p:pic>
    </p:spTree>
    <p:extLst>
      <p:ext uri="{BB962C8B-B14F-4D97-AF65-F5344CB8AC3E}">
        <p14:creationId xmlns:p14="http://schemas.microsoft.com/office/powerpoint/2010/main" val="11440300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 name="Rectangle 12">
            <a:extLst>
              <a:ext uri="{FF2B5EF4-FFF2-40B4-BE49-F238E27FC236}">
                <a16:creationId xmlns:a16="http://schemas.microsoft.com/office/drawing/2014/main" id="{5A8C81AE-8F0D-49F3-9FB4-334B0DCDF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1" name="Picture 14">
            <a:extLst>
              <a:ext uri="{FF2B5EF4-FFF2-40B4-BE49-F238E27FC236}">
                <a16:creationId xmlns:a16="http://schemas.microsoft.com/office/drawing/2014/main" id="{3A0AB1E0-FFE6-4D14-96E0-C0F76F64B9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sp>
        <p:nvSpPr>
          <p:cNvPr id="2" name="Title 1">
            <a:extLst>
              <a:ext uri="{FF2B5EF4-FFF2-40B4-BE49-F238E27FC236}">
                <a16:creationId xmlns:a16="http://schemas.microsoft.com/office/drawing/2014/main" id="{8EEBC136-D46F-4DF7-A0D0-9CFA91CAAE74}"/>
              </a:ext>
            </a:extLst>
          </p:cNvPr>
          <p:cNvSpPr>
            <a:spLocks noGrp="1"/>
          </p:cNvSpPr>
          <p:nvPr>
            <p:ph type="title"/>
          </p:nvPr>
        </p:nvSpPr>
        <p:spPr>
          <a:xfrm>
            <a:off x="838200" y="559813"/>
            <a:ext cx="5638800" cy="2307632"/>
          </a:xfrm>
        </p:spPr>
        <p:txBody>
          <a:bodyPr>
            <a:normAutofit/>
          </a:bodyPr>
          <a:lstStyle/>
          <a:p>
            <a:r>
              <a:rPr lang="en-GB">
                <a:solidFill>
                  <a:schemeClr val="tx2">
                    <a:lumMod val="90000"/>
                    <a:lumOff val="10000"/>
                  </a:schemeClr>
                </a:solidFill>
              </a:rPr>
              <a:t>Witch Hunts across Europe</a:t>
            </a:r>
            <a:endParaRPr lang="en-US">
              <a:solidFill>
                <a:schemeClr val="tx2">
                  <a:lumMod val="90000"/>
                  <a:lumOff val="10000"/>
                </a:schemeClr>
              </a:solidFill>
            </a:endParaRPr>
          </a:p>
        </p:txBody>
      </p:sp>
      <p:sp>
        <p:nvSpPr>
          <p:cNvPr id="3" name="Content Placeholder 2">
            <a:extLst>
              <a:ext uri="{FF2B5EF4-FFF2-40B4-BE49-F238E27FC236}">
                <a16:creationId xmlns:a16="http://schemas.microsoft.com/office/drawing/2014/main" id="{853F57F3-F000-42AD-934C-72EEB8798E8C}"/>
              </a:ext>
            </a:extLst>
          </p:cNvPr>
          <p:cNvSpPr>
            <a:spLocks noGrp="1"/>
          </p:cNvSpPr>
          <p:nvPr>
            <p:ph idx="1"/>
          </p:nvPr>
        </p:nvSpPr>
        <p:spPr>
          <a:xfrm>
            <a:off x="6687160" y="559814"/>
            <a:ext cx="4633486" cy="2307632"/>
          </a:xfrm>
        </p:spPr>
        <p:txBody>
          <a:bodyPr vert="horz" lIns="91440" tIns="45720" rIns="91440" bIns="45720" rtlCol="0">
            <a:normAutofit/>
          </a:bodyPr>
          <a:lstStyle/>
          <a:p>
            <a:r>
              <a:rPr lang="en-GB" sz="1800">
                <a:solidFill>
                  <a:schemeClr val="tx2">
                    <a:lumMod val="90000"/>
                    <a:lumOff val="10000"/>
                  </a:schemeClr>
                </a:solidFill>
                <a:ea typeface="+mn-lt"/>
                <a:cs typeface="+mn-lt"/>
              </a:rPr>
              <a:t>Intense and in some places long-lasting</a:t>
            </a:r>
            <a:endParaRPr lang="en-GB" sz="1800">
              <a:solidFill>
                <a:schemeClr val="tx2">
                  <a:lumMod val="90000"/>
                  <a:lumOff val="10000"/>
                </a:schemeClr>
              </a:solidFill>
            </a:endParaRPr>
          </a:p>
          <a:p>
            <a:r>
              <a:rPr lang="en-GB" sz="1800">
                <a:solidFill>
                  <a:schemeClr val="tx2">
                    <a:lumMod val="90000"/>
                    <a:lumOff val="10000"/>
                  </a:schemeClr>
                </a:solidFill>
                <a:ea typeface="+mn-lt"/>
                <a:cs typeface="+mn-lt"/>
              </a:rPr>
              <a:t>Both Catholics and Protestants were engaged in the seeking, finding and torturing of witches.</a:t>
            </a:r>
            <a:endParaRPr lang="en-GB" sz="1800">
              <a:solidFill>
                <a:schemeClr val="tx2">
                  <a:lumMod val="90000"/>
                  <a:lumOff val="10000"/>
                </a:schemeClr>
              </a:solidFill>
            </a:endParaRPr>
          </a:p>
        </p:txBody>
      </p:sp>
      <p:pic>
        <p:nvPicPr>
          <p:cNvPr id="4" name="Picture 4" descr="A picture containing text, book&#10;&#10;Description automatically generated">
            <a:extLst>
              <a:ext uri="{FF2B5EF4-FFF2-40B4-BE49-F238E27FC236}">
                <a16:creationId xmlns:a16="http://schemas.microsoft.com/office/drawing/2014/main" id="{B8C7A457-D6F9-4F9A-80F9-C1FFB4CD8961}"/>
              </a:ext>
            </a:extLst>
          </p:cNvPr>
          <p:cNvPicPr>
            <a:picLocks noChangeAspect="1"/>
          </p:cNvPicPr>
          <p:nvPr/>
        </p:nvPicPr>
        <p:blipFill>
          <a:blip r:embed="rId3"/>
          <a:stretch>
            <a:fillRect/>
          </a:stretch>
        </p:blipFill>
        <p:spPr>
          <a:xfrm>
            <a:off x="1198962" y="3581400"/>
            <a:ext cx="1998735" cy="2726998"/>
          </a:xfrm>
          <a:prstGeom prst="rect">
            <a:avLst/>
          </a:prstGeom>
        </p:spPr>
      </p:pic>
      <p:pic>
        <p:nvPicPr>
          <p:cNvPr id="6" name="Picture 6" descr="A picture containing text, book&#10;&#10;Description automatically generated">
            <a:extLst>
              <a:ext uri="{FF2B5EF4-FFF2-40B4-BE49-F238E27FC236}">
                <a16:creationId xmlns:a16="http://schemas.microsoft.com/office/drawing/2014/main" id="{B062D194-D700-4D93-8FD9-84BC5610E606}"/>
              </a:ext>
            </a:extLst>
          </p:cNvPr>
          <p:cNvPicPr>
            <a:picLocks noChangeAspect="1"/>
          </p:cNvPicPr>
          <p:nvPr/>
        </p:nvPicPr>
        <p:blipFill>
          <a:blip r:embed="rId4"/>
          <a:stretch>
            <a:fillRect/>
          </a:stretch>
        </p:blipFill>
        <p:spPr>
          <a:xfrm>
            <a:off x="5036943" y="3581400"/>
            <a:ext cx="2042419" cy="2726998"/>
          </a:xfrm>
          <a:prstGeom prst="rect">
            <a:avLst/>
          </a:prstGeom>
        </p:spPr>
      </p:pic>
      <p:pic>
        <p:nvPicPr>
          <p:cNvPr id="5" name="Picture 5">
            <a:extLst>
              <a:ext uri="{FF2B5EF4-FFF2-40B4-BE49-F238E27FC236}">
                <a16:creationId xmlns:a16="http://schemas.microsoft.com/office/drawing/2014/main" id="{DC1DFD77-B5D7-44FA-B31E-671C6DCAC7E0}"/>
              </a:ext>
            </a:extLst>
          </p:cNvPr>
          <p:cNvPicPr>
            <a:picLocks noChangeAspect="1"/>
          </p:cNvPicPr>
          <p:nvPr/>
        </p:nvPicPr>
        <p:blipFill>
          <a:blip r:embed="rId5"/>
          <a:stretch>
            <a:fillRect/>
          </a:stretch>
        </p:blipFill>
        <p:spPr>
          <a:xfrm>
            <a:off x="8489560" y="3581400"/>
            <a:ext cx="2889804" cy="2726998"/>
          </a:xfrm>
          <a:prstGeom prst="rect">
            <a:avLst/>
          </a:prstGeom>
        </p:spPr>
      </p:pic>
      <p:pic>
        <p:nvPicPr>
          <p:cNvPr id="22" name="Picture 16">
            <a:extLst>
              <a:ext uri="{FF2B5EF4-FFF2-40B4-BE49-F238E27FC236}">
                <a16:creationId xmlns:a16="http://schemas.microsoft.com/office/drawing/2014/main" id="{7047E834-B9F5-403B-98C3-A4B024A641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schemeClr val="accent1">
                <a:shade val="45000"/>
                <a:satMod val="135000"/>
              </a:schemeClr>
              <a:prstClr val="white"/>
            </a:duotone>
            <a:extLst>
              <a:ext uri="{28A0092B-C50C-407E-A947-70E740481C1C}">
                <a14:useLocalDpi xmlns:a14="http://schemas.microsoft.com/office/drawing/2010/main" val="0"/>
              </a:ext>
            </a:extLst>
          </a:blip>
          <a:srcRect r="74707"/>
          <a:stretch/>
        </p:blipFill>
        <p:spPr>
          <a:xfrm>
            <a:off x="11545945" y="1757623"/>
            <a:ext cx="643007" cy="2548349"/>
          </a:xfrm>
          <a:prstGeom prst="rect">
            <a:avLst/>
          </a:prstGeom>
        </p:spPr>
      </p:pic>
    </p:spTree>
    <p:extLst>
      <p:ext uri="{BB962C8B-B14F-4D97-AF65-F5344CB8AC3E}">
        <p14:creationId xmlns:p14="http://schemas.microsoft.com/office/powerpoint/2010/main" val="33620129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D71EC-474A-4E31-A8B0-8501DD8B33A2}"/>
              </a:ext>
            </a:extLst>
          </p:cNvPr>
          <p:cNvSpPr>
            <a:spLocks noGrp="1"/>
          </p:cNvSpPr>
          <p:nvPr>
            <p:ph type="title"/>
          </p:nvPr>
        </p:nvSpPr>
        <p:spPr/>
        <p:txBody>
          <a:bodyPr/>
          <a:lstStyle/>
          <a:p>
            <a:r>
              <a:rPr lang="en-GB" dirty="0"/>
              <a:t>Witches and Torture</a:t>
            </a:r>
          </a:p>
        </p:txBody>
      </p:sp>
      <p:sp>
        <p:nvSpPr>
          <p:cNvPr id="3" name="Content Placeholder 2">
            <a:extLst>
              <a:ext uri="{FF2B5EF4-FFF2-40B4-BE49-F238E27FC236}">
                <a16:creationId xmlns:a16="http://schemas.microsoft.com/office/drawing/2014/main" id="{D534CB20-CA30-41AE-9344-FFBAFCFF0663}"/>
              </a:ext>
            </a:extLst>
          </p:cNvPr>
          <p:cNvSpPr>
            <a:spLocks noGrp="1"/>
          </p:cNvSpPr>
          <p:nvPr>
            <p:ph idx="1"/>
          </p:nvPr>
        </p:nvSpPr>
        <p:spPr/>
        <p:txBody>
          <a:bodyPr vert="horz" lIns="91440" tIns="45720" rIns="91440" bIns="45720" rtlCol="0" anchor="t">
            <a:normAutofit/>
          </a:bodyPr>
          <a:lstStyle/>
          <a:p>
            <a:r>
              <a:rPr lang="en-GB" dirty="0">
                <a:ea typeface="+mn-lt"/>
                <a:cs typeface="+mn-lt"/>
              </a:rPr>
              <a:t>◦Witches were said to be in league with the devil</a:t>
            </a:r>
            <a:endParaRPr lang="en-GB" dirty="0"/>
          </a:p>
          <a:p>
            <a:r>
              <a:rPr lang="en-GB" dirty="0">
                <a:ea typeface="+mn-lt"/>
                <a:cs typeface="+mn-lt"/>
              </a:rPr>
              <a:t>◦Under torture they admitted to this, often stating that they were possessed by devils, even agreeing that they had copulated with the Devil.</a:t>
            </a:r>
            <a:endParaRPr lang="en-GB" dirty="0"/>
          </a:p>
          <a:p>
            <a:r>
              <a:rPr lang="en-GB" dirty="0">
                <a:ea typeface="+mn-lt"/>
                <a:cs typeface="+mn-lt"/>
              </a:rPr>
              <a:t>These confessions led to the witches receiving further torment and cruelty – the aim being to kill them</a:t>
            </a:r>
            <a:endParaRPr lang="en-GB" dirty="0"/>
          </a:p>
        </p:txBody>
      </p:sp>
    </p:spTree>
    <p:extLst>
      <p:ext uri="{BB962C8B-B14F-4D97-AF65-F5344CB8AC3E}">
        <p14:creationId xmlns:p14="http://schemas.microsoft.com/office/powerpoint/2010/main" val="5526826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80A26-F5A5-464B-B495-22B2B904E9DD}"/>
              </a:ext>
            </a:extLst>
          </p:cNvPr>
          <p:cNvSpPr>
            <a:spLocks noGrp="1"/>
          </p:cNvSpPr>
          <p:nvPr>
            <p:ph type="title"/>
          </p:nvPr>
        </p:nvSpPr>
        <p:spPr/>
        <p:txBody>
          <a:bodyPr/>
          <a:lstStyle/>
          <a:p>
            <a:r>
              <a:rPr lang="en-GB" dirty="0"/>
              <a:t>Attitude to women's health</a:t>
            </a:r>
          </a:p>
        </p:txBody>
      </p:sp>
      <p:sp>
        <p:nvSpPr>
          <p:cNvPr id="3" name="Content Placeholder 2">
            <a:extLst>
              <a:ext uri="{FF2B5EF4-FFF2-40B4-BE49-F238E27FC236}">
                <a16:creationId xmlns:a16="http://schemas.microsoft.com/office/drawing/2014/main" id="{514A647B-3A08-4995-92E7-47DBD37BDD29}"/>
              </a:ext>
            </a:extLst>
          </p:cNvPr>
          <p:cNvSpPr>
            <a:spLocks noGrp="1"/>
          </p:cNvSpPr>
          <p:nvPr>
            <p:ph idx="1"/>
          </p:nvPr>
        </p:nvSpPr>
        <p:spPr/>
        <p:txBody>
          <a:bodyPr vert="horz" lIns="91440" tIns="45720" rIns="91440" bIns="45720" rtlCol="0" anchor="t">
            <a:normAutofit/>
          </a:bodyPr>
          <a:lstStyle/>
          <a:p>
            <a:r>
              <a:rPr lang="en-GB" dirty="0"/>
              <a:t>At the time, it was believed that if the physician could not diagnose an illness, it was seen as being sent by the devil.</a:t>
            </a:r>
          </a:p>
          <a:p>
            <a:r>
              <a:rPr lang="en-GB" dirty="0"/>
              <a:t>Hysteria and melancholy were deemed to be illnesses largely effecting women. </a:t>
            </a:r>
          </a:p>
          <a:p>
            <a:r>
              <a:rPr lang="en-GB" dirty="0"/>
              <a:t>The inquisitors believed that the devil was an expert in human nature and could find people who were susceptible to hysteria and melancholy...and this was largely single or elderly women.</a:t>
            </a:r>
          </a:p>
          <a:p>
            <a:endParaRPr lang="en-GB"/>
          </a:p>
        </p:txBody>
      </p:sp>
    </p:spTree>
    <p:extLst>
      <p:ext uri="{BB962C8B-B14F-4D97-AF65-F5344CB8AC3E}">
        <p14:creationId xmlns:p14="http://schemas.microsoft.com/office/powerpoint/2010/main" val="22154828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B44F0-B42D-4A41-84D3-CF881F1826C8}"/>
              </a:ext>
            </a:extLst>
          </p:cNvPr>
          <p:cNvSpPr>
            <a:spLocks noGrp="1"/>
          </p:cNvSpPr>
          <p:nvPr>
            <p:ph type="title"/>
          </p:nvPr>
        </p:nvSpPr>
        <p:spPr/>
        <p:txBody>
          <a:bodyPr/>
          <a:lstStyle/>
          <a:p>
            <a:r>
              <a:rPr lang="en-GB" dirty="0"/>
              <a:t>Salem</a:t>
            </a:r>
          </a:p>
        </p:txBody>
      </p:sp>
      <p:pic>
        <p:nvPicPr>
          <p:cNvPr id="4" name="Picture 4">
            <a:extLst>
              <a:ext uri="{FF2B5EF4-FFF2-40B4-BE49-F238E27FC236}">
                <a16:creationId xmlns:a16="http://schemas.microsoft.com/office/drawing/2014/main" id="{3D30DDEB-8D92-4708-98C9-037F750DDAAF}"/>
              </a:ext>
            </a:extLst>
          </p:cNvPr>
          <p:cNvPicPr>
            <a:picLocks noGrp="1" noChangeAspect="1"/>
          </p:cNvPicPr>
          <p:nvPr>
            <p:ph idx="1"/>
          </p:nvPr>
        </p:nvPicPr>
        <p:blipFill>
          <a:blip r:embed="rId3"/>
          <a:stretch>
            <a:fillRect/>
          </a:stretch>
        </p:blipFill>
        <p:spPr>
          <a:xfrm>
            <a:off x="2947551" y="1949450"/>
            <a:ext cx="6296897" cy="4195763"/>
          </a:xfrm>
        </p:spPr>
      </p:pic>
    </p:spTree>
    <p:extLst>
      <p:ext uri="{BB962C8B-B14F-4D97-AF65-F5344CB8AC3E}">
        <p14:creationId xmlns:p14="http://schemas.microsoft.com/office/powerpoint/2010/main" val="27725568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6AE39-0B8D-4EB1-BF8E-7A7CDC2B04CB}"/>
              </a:ext>
            </a:extLst>
          </p:cNvPr>
          <p:cNvSpPr>
            <a:spLocks noGrp="1"/>
          </p:cNvSpPr>
          <p:nvPr>
            <p:ph type="title"/>
          </p:nvPr>
        </p:nvSpPr>
        <p:spPr/>
        <p:txBody>
          <a:bodyPr>
            <a:normAutofit fontScale="90000"/>
          </a:bodyPr>
          <a:lstStyle/>
          <a:p>
            <a:r>
              <a:rPr lang="en-GB" dirty="0"/>
              <a:t>Perceptions of Women during the Industrial Age.</a:t>
            </a:r>
          </a:p>
        </p:txBody>
      </p:sp>
      <p:sp>
        <p:nvSpPr>
          <p:cNvPr id="3" name="Content Placeholder 2">
            <a:extLst>
              <a:ext uri="{FF2B5EF4-FFF2-40B4-BE49-F238E27FC236}">
                <a16:creationId xmlns:a16="http://schemas.microsoft.com/office/drawing/2014/main" id="{E039EA6A-8B73-475A-9B44-0481B804CD0C}"/>
              </a:ext>
            </a:extLst>
          </p:cNvPr>
          <p:cNvSpPr>
            <a:spLocks noGrp="1"/>
          </p:cNvSpPr>
          <p:nvPr>
            <p:ph idx="1"/>
          </p:nvPr>
        </p:nvSpPr>
        <p:spPr/>
        <p:txBody>
          <a:bodyPr vert="horz" lIns="91440" tIns="45720" rIns="91440" bIns="45720" rtlCol="0" anchor="t">
            <a:normAutofit lnSpcReduction="10000"/>
          </a:bodyPr>
          <a:lstStyle/>
          <a:p>
            <a:r>
              <a:rPr lang="en-GB" dirty="0"/>
              <a:t>The Industrial Revolution impacted different classes of women.</a:t>
            </a:r>
          </a:p>
          <a:p>
            <a:r>
              <a:rPr lang="en-GB" dirty="0"/>
              <a:t>Largely the lower classes were most significantly impacted, with an expectation that they would enter the work force, but with poorer pay and terrible working conditions.</a:t>
            </a:r>
          </a:p>
          <a:p>
            <a:r>
              <a:rPr lang="en-GB" dirty="0"/>
              <a:t>Women were still inferior to men and should remain dependent on husbands or other male figures.</a:t>
            </a:r>
          </a:p>
          <a:p>
            <a:r>
              <a:rPr lang="en-GB" dirty="0"/>
              <a:t>Dangerous scholarly activity</a:t>
            </a:r>
          </a:p>
        </p:txBody>
      </p:sp>
    </p:spTree>
    <p:extLst>
      <p:ext uri="{BB962C8B-B14F-4D97-AF65-F5344CB8AC3E}">
        <p14:creationId xmlns:p14="http://schemas.microsoft.com/office/powerpoint/2010/main" val="1145954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6586A-E10B-4117-9C3B-779717815F34}"/>
              </a:ext>
            </a:extLst>
          </p:cNvPr>
          <p:cNvSpPr>
            <a:spLocks noGrp="1"/>
          </p:cNvSpPr>
          <p:nvPr>
            <p:ph type="title"/>
          </p:nvPr>
        </p:nvSpPr>
        <p:spPr/>
        <p:txBody>
          <a:bodyPr/>
          <a:lstStyle/>
          <a:p>
            <a:r>
              <a:rPr lang="en-GB" dirty="0"/>
              <a:t>Women and Private Asylums</a:t>
            </a:r>
          </a:p>
        </p:txBody>
      </p:sp>
      <p:sp>
        <p:nvSpPr>
          <p:cNvPr id="3" name="Content Placeholder 2">
            <a:extLst>
              <a:ext uri="{FF2B5EF4-FFF2-40B4-BE49-F238E27FC236}">
                <a16:creationId xmlns:a16="http://schemas.microsoft.com/office/drawing/2014/main" id="{F0CB4368-309A-45E0-90D2-8D777813FBE6}"/>
              </a:ext>
            </a:extLst>
          </p:cNvPr>
          <p:cNvSpPr>
            <a:spLocks noGrp="1"/>
          </p:cNvSpPr>
          <p:nvPr>
            <p:ph idx="1"/>
          </p:nvPr>
        </p:nvSpPr>
        <p:spPr/>
        <p:txBody>
          <a:bodyPr vert="horz" lIns="91440" tIns="45720" rIns="91440" bIns="45720" rtlCol="0" anchor="t">
            <a:normAutofit lnSpcReduction="10000"/>
          </a:bodyPr>
          <a:lstStyle/>
          <a:p>
            <a:r>
              <a:rPr lang="en-GB" dirty="0"/>
              <a:t>Confinement of married women in private asylums.</a:t>
            </a:r>
          </a:p>
          <a:p>
            <a:r>
              <a:rPr lang="en-GB" dirty="0"/>
              <a:t>Marriage breakdown and confinement.</a:t>
            </a:r>
          </a:p>
          <a:p>
            <a:r>
              <a:rPr lang="en-GB" dirty="0"/>
              <a:t>Often used as a recommendation for scolding or 'turbulent' wives.</a:t>
            </a:r>
          </a:p>
          <a:p>
            <a:r>
              <a:rPr lang="en-GB" dirty="0"/>
              <a:t>Often the root cause was the need for the wife's property.</a:t>
            </a:r>
          </a:p>
          <a:p>
            <a:r>
              <a:rPr lang="en-GB" dirty="0"/>
              <a:t>Eventually, these concerns about wrongful confinement led to a change in the law (1774 Act for Regulating Private Madhouses) </a:t>
            </a:r>
          </a:p>
        </p:txBody>
      </p:sp>
    </p:spTree>
    <p:extLst>
      <p:ext uri="{BB962C8B-B14F-4D97-AF65-F5344CB8AC3E}">
        <p14:creationId xmlns:p14="http://schemas.microsoft.com/office/powerpoint/2010/main" val="13640192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F49406-813C-422D-B75B-32037EF2E5EE}"/>
              </a:ext>
            </a:extLst>
          </p:cNvPr>
          <p:cNvSpPr>
            <a:spLocks noGrp="1"/>
          </p:cNvSpPr>
          <p:nvPr>
            <p:ph type="title"/>
          </p:nvPr>
        </p:nvSpPr>
        <p:spPr>
          <a:xfrm>
            <a:off x="838201" y="559813"/>
            <a:ext cx="4876800" cy="5577934"/>
          </a:xfrm>
        </p:spPr>
        <p:txBody>
          <a:bodyPr>
            <a:normAutofit/>
          </a:bodyPr>
          <a:lstStyle/>
          <a:p>
            <a:r>
              <a:rPr lang="en-GB" dirty="0"/>
              <a:t>Hysteria in the 18th Century Onwards</a:t>
            </a:r>
          </a:p>
        </p:txBody>
      </p:sp>
      <p:sp>
        <p:nvSpPr>
          <p:cNvPr id="3" name="Content Placeholder 2">
            <a:extLst>
              <a:ext uri="{FF2B5EF4-FFF2-40B4-BE49-F238E27FC236}">
                <a16:creationId xmlns:a16="http://schemas.microsoft.com/office/drawing/2014/main" id="{713C139E-14F2-44C0-8576-6D8D02E49D43}"/>
              </a:ext>
            </a:extLst>
          </p:cNvPr>
          <p:cNvSpPr>
            <a:spLocks noGrp="1"/>
          </p:cNvSpPr>
          <p:nvPr>
            <p:ph idx="1"/>
          </p:nvPr>
        </p:nvSpPr>
        <p:spPr>
          <a:xfrm>
            <a:off x="6705600" y="559813"/>
            <a:ext cx="4467677" cy="5553275"/>
          </a:xfrm>
        </p:spPr>
        <p:txBody>
          <a:bodyPr vert="horz" lIns="91440" tIns="45720" rIns="91440" bIns="45720" rtlCol="0">
            <a:normAutofit/>
          </a:bodyPr>
          <a:lstStyle/>
          <a:p>
            <a:r>
              <a:rPr lang="en-GB" sz="1800">
                <a:solidFill>
                  <a:schemeClr val="tx2"/>
                </a:solidFill>
              </a:rPr>
              <a:t>Hysteria starts to become associated with the brain rather than the uterus.</a:t>
            </a:r>
          </a:p>
          <a:p>
            <a:r>
              <a:rPr lang="en-GB" sz="1800">
                <a:solidFill>
                  <a:schemeClr val="tx2"/>
                </a:solidFill>
              </a:rPr>
              <a:t>It is also noted that it can affect men, as much as women...however it is not such a simple shift.</a:t>
            </a:r>
          </a:p>
        </p:txBody>
      </p:sp>
    </p:spTree>
    <p:extLst>
      <p:ext uri="{BB962C8B-B14F-4D97-AF65-F5344CB8AC3E}">
        <p14:creationId xmlns:p14="http://schemas.microsoft.com/office/powerpoint/2010/main" val="15125847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5" name="Rectangle 14">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7" name="Rectangle 16">
            <a:extLst>
              <a:ext uri="{FF2B5EF4-FFF2-40B4-BE49-F238E27FC236}">
                <a16:creationId xmlns:a16="http://schemas.microsoft.com/office/drawing/2014/main" id="{8BADB362-9771-4A3C-B9E5-6777F34C5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76875FD7-25D5-44F3-86D5-6B1102077484}"/>
              </a:ext>
            </a:extLst>
          </p:cNvPr>
          <p:cNvSpPr>
            <a:spLocks noGrp="1"/>
          </p:cNvSpPr>
          <p:nvPr>
            <p:ph type="title"/>
          </p:nvPr>
        </p:nvSpPr>
        <p:spPr>
          <a:xfrm>
            <a:off x="996275" y="163351"/>
            <a:ext cx="5996619" cy="1979884"/>
          </a:xfrm>
        </p:spPr>
        <p:txBody>
          <a:bodyPr vert="horz" lIns="91440" tIns="45720" rIns="91440" bIns="45720" rtlCol="0" anchor="ctr">
            <a:normAutofit/>
          </a:bodyPr>
          <a:lstStyle/>
          <a:p>
            <a:r>
              <a:rPr lang="en-US">
                <a:solidFill>
                  <a:schemeClr val="tx2"/>
                </a:solidFill>
              </a:rPr>
              <a:t>Jean Martin Charcot – Father of Neurology</a:t>
            </a:r>
          </a:p>
        </p:txBody>
      </p:sp>
      <p:sp>
        <p:nvSpPr>
          <p:cNvPr id="19" name="Rectangle 18">
            <a:extLst>
              <a:ext uri="{FF2B5EF4-FFF2-40B4-BE49-F238E27FC236}">
                <a16:creationId xmlns:a16="http://schemas.microsoft.com/office/drawing/2014/main" id="{EE0EF321-8351-49AB-BA30-A90615C80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1" name="Rectangle 20">
            <a:extLst>
              <a:ext uri="{FF2B5EF4-FFF2-40B4-BE49-F238E27FC236}">
                <a16:creationId xmlns:a16="http://schemas.microsoft.com/office/drawing/2014/main" id="{7F729D3C-986A-4A27-A9FF-0A07A0959F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4">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5">
            <a:extLst>
              <a:ext uri="{FF2B5EF4-FFF2-40B4-BE49-F238E27FC236}">
                <a16:creationId xmlns:a16="http://schemas.microsoft.com/office/drawing/2014/main" id="{5DF90E42-E1FC-4C99-805D-FA929006E4D5}"/>
              </a:ext>
            </a:extLst>
          </p:cNvPr>
          <p:cNvPicPr>
            <a:picLocks noGrp="1" noChangeAspect="1"/>
          </p:cNvPicPr>
          <p:nvPr>
            <p:ph idx="1"/>
          </p:nvPr>
        </p:nvPicPr>
        <p:blipFill>
          <a:blip r:embed="rId5"/>
          <a:stretch>
            <a:fillRect/>
          </a:stretch>
        </p:blipFill>
        <p:spPr>
          <a:xfrm>
            <a:off x="2180565" y="2667000"/>
            <a:ext cx="2437735" cy="3638410"/>
          </a:xfrm>
          <a:prstGeom prst="rect">
            <a:avLst/>
          </a:prstGeom>
        </p:spPr>
      </p:pic>
      <p:pic>
        <p:nvPicPr>
          <p:cNvPr id="6" name="Picture 6" descr="A picture containing text&#10;&#10;Description automatically generated">
            <a:extLst>
              <a:ext uri="{FF2B5EF4-FFF2-40B4-BE49-F238E27FC236}">
                <a16:creationId xmlns:a16="http://schemas.microsoft.com/office/drawing/2014/main" id="{34230C12-4CA8-4D47-8C65-18D99778B80A}"/>
              </a:ext>
            </a:extLst>
          </p:cNvPr>
          <p:cNvPicPr>
            <a:picLocks noChangeAspect="1"/>
          </p:cNvPicPr>
          <p:nvPr/>
        </p:nvPicPr>
        <p:blipFill>
          <a:blip r:embed="rId6"/>
          <a:stretch>
            <a:fillRect/>
          </a:stretch>
        </p:blipFill>
        <p:spPr>
          <a:xfrm>
            <a:off x="6417672" y="2667000"/>
            <a:ext cx="4725206" cy="3638410"/>
          </a:xfrm>
          <a:prstGeom prst="rect">
            <a:avLst/>
          </a:prstGeom>
        </p:spPr>
      </p:pic>
    </p:spTree>
    <p:extLst>
      <p:ext uri="{BB962C8B-B14F-4D97-AF65-F5344CB8AC3E}">
        <p14:creationId xmlns:p14="http://schemas.microsoft.com/office/powerpoint/2010/main" val="42640650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E1DC8-61DB-4D86-A312-2239D1308250}"/>
              </a:ext>
            </a:extLst>
          </p:cNvPr>
          <p:cNvSpPr>
            <a:spLocks noGrp="1"/>
          </p:cNvSpPr>
          <p:nvPr>
            <p:ph type="title"/>
          </p:nvPr>
        </p:nvSpPr>
        <p:spPr/>
        <p:txBody>
          <a:bodyPr/>
          <a:lstStyle/>
          <a:p>
            <a:r>
              <a:rPr lang="en-GB" dirty="0"/>
              <a:t>Charcot's understanding of epilepsy</a:t>
            </a:r>
          </a:p>
        </p:txBody>
      </p:sp>
      <p:sp>
        <p:nvSpPr>
          <p:cNvPr id="3" name="Content Placeholder 2">
            <a:extLst>
              <a:ext uri="{FF2B5EF4-FFF2-40B4-BE49-F238E27FC236}">
                <a16:creationId xmlns:a16="http://schemas.microsoft.com/office/drawing/2014/main" id="{B2E164B8-D18F-479B-B07F-6E6E88FFE3F5}"/>
              </a:ext>
            </a:extLst>
          </p:cNvPr>
          <p:cNvSpPr>
            <a:spLocks noGrp="1"/>
          </p:cNvSpPr>
          <p:nvPr>
            <p:ph idx="1"/>
          </p:nvPr>
        </p:nvSpPr>
        <p:spPr/>
        <p:txBody>
          <a:bodyPr vert="horz" lIns="91440" tIns="45720" rIns="91440" bIns="45720" rtlCol="0" anchor="t">
            <a:normAutofit/>
          </a:bodyPr>
          <a:lstStyle/>
          <a:p>
            <a:r>
              <a:rPr lang="en-GB" dirty="0">
                <a:ea typeface="+mn-lt"/>
                <a:cs typeface="+mn-lt"/>
              </a:rPr>
              <a:t>◦During the late 19</a:t>
            </a:r>
            <a:r>
              <a:rPr lang="en-GB" baseline="30000" dirty="0">
                <a:ea typeface="+mn-lt"/>
                <a:cs typeface="+mn-lt"/>
              </a:rPr>
              <a:t>th</a:t>
            </a:r>
            <a:r>
              <a:rPr lang="en-GB" dirty="0">
                <a:ea typeface="+mn-lt"/>
                <a:cs typeface="+mn-lt"/>
              </a:rPr>
              <a:t> century there was little if no understanding of epilepsy, including temporal lobe epilepsy and frontal lobe epilepsy.</a:t>
            </a:r>
          </a:p>
          <a:p>
            <a:endParaRPr lang="en-GB" dirty="0">
              <a:ea typeface="+mn-lt"/>
              <a:cs typeface="+mn-lt"/>
            </a:endParaRPr>
          </a:p>
          <a:p>
            <a:endParaRPr lang="en-GB" dirty="0"/>
          </a:p>
        </p:txBody>
      </p:sp>
    </p:spTree>
    <p:extLst>
      <p:ext uri="{BB962C8B-B14F-4D97-AF65-F5344CB8AC3E}">
        <p14:creationId xmlns:p14="http://schemas.microsoft.com/office/powerpoint/2010/main" val="33714091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A21F4-60BF-4B42-A209-DC0012AC0CF1}"/>
              </a:ext>
            </a:extLst>
          </p:cNvPr>
          <p:cNvSpPr>
            <a:spLocks noGrp="1"/>
          </p:cNvSpPr>
          <p:nvPr>
            <p:ph type="title"/>
          </p:nvPr>
        </p:nvSpPr>
        <p:spPr/>
        <p:txBody>
          <a:bodyPr/>
          <a:lstStyle/>
          <a:p>
            <a:r>
              <a:rPr lang="en-GB" dirty="0"/>
              <a:t>Le Log</a:t>
            </a:r>
          </a:p>
        </p:txBody>
      </p:sp>
      <p:sp>
        <p:nvSpPr>
          <p:cNvPr id="3" name="Content Placeholder 2">
            <a:extLst>
              <a:ext uri="{FF2B5EF4-FFF2-40B4-BE49-F238E27FC236}">
                <a16:creationId xmlns:a16="http://schemas.microsoft.com/office/drawing/2014/main" id="{49A5B8C7-6915-4909-BDD1-A68D3442F4C7}"/>
              </a:ext>
            </a:extLst>
          </p:cNvPr>
          <p:cNvSpPr>
            <a:spLocks noGrp="1"/>
          </p:cNvSpPr>
          <p:nvPr>
            <p:ph idx="1"/>
          </p:nvPr>
        </p:nvSpPr>
        <p:spPr/>
        <p:txBody>
          <a:bodyPr vert="horz" lIns="91440" tIns="45720" rIns="91440" bIns="45720" rtlCol="0" anchor="t">
            <a:normAutofit fontScale="92500" lnSpcReduction="20000"/>
          </a:bodyPr>
          <a:lstStyle/>
          <a:p>
            <a:r>
              <a:rPr lang="en-GB" dirty="0">
                <a:ea typeface="+mn-lt"/>
                <a:cs typeface="+mn-lt"/>
              </a:rPr>
              <a:t>◦Florist delivery driver, hit by a carriage. He was taken to Beaujon hospital where he remained unconscious for almost a week.</a:t>
            </a:r>
            <a:endParaRPr lang="en-GB" dirty="0"/>
          </a:p>
          <a:p>
            <a:r>
              <a:rPr lang="en-GB" dirty="0">
                <a:ea typeface="+mn-lt"/>
                <a:cs typeface="+mn-lt"/>
              </a:rPr>
              <a:t>◦He was then transferred to La </a:t>
            </a:r>
            <a:r>
              <a:rPr lang="en-GB" dirty="0" err="1">
                <a:ea typeface="+mn-lt"/>
                <a:cs typeface="+mn-lt"/>
              </a:rPr>
              <a:t>Salpetriere</a:t>
            </a:r>
            <a:r>
              <a:rPr lang="en-GB" dirty="0">
                <a:ea typeface="+mn-lt"/>
                <a:cs typeface="+mn-lt"/>
              </a:rPr>
              <a:t>.</a:t>
            </a:r>
            <a:endParaRPr lang="en-GB" dirty="0"/>
          </a:p>
          <a:p>
            <a:r>
              <a:rPr lang="en-GB" dirty="0">
                <a:ea typeface="+mn-lt"/>
                <a:cs typeface="+mn-lt"/>
              </a:rPr>
              <a:t>◦The lower parts of his body were almost completely paralysed, he had tremors at the corner of his mouth and there were blank spaces in his memory.</a:t>
            </a:r>
            <a:endParaRPr lang="en-GB" dirty="0"/>
          </a:p>
          <a:p>
            <a:r>
              <a:rPr lang="en-GB" dirty="0">
                <a:ea typeface="+mn-lt"/>
                <a:cs typeface="+mn-lt"/>
              </a:rPr>
              <a:t>◦Because there were no physical signs of trauma or injury, Charcot felt that Le Log___ was suffering from traumatic hysteria.</a:t>
            </a:r>
            <a:endParaRPr lang="en-GB" dirty="0"/>
          </a:p>
          <a:p>
            <a:r>
              <a:rPr lang="en-GB" dirty="0">
                <a:ea typeface="+mn-lt"/>
                <a:cs typeface="+mn-lt"/>
              </a:rPr>
              <a:t>◦Charcot believed that the seizures and nosebleeds that Le Log___ was experiencing were caused by the hysterical symptoms.</a:t>
            </a:r>
            <a:endParaRPr lang="en-GB" dirty="0"/>
          </a:p>
          <a:p>
            <a:endParaRPr lang="en-GB" dirty="0"/>
          </a:p>
        </p:txBody>
      </p:sp>
    </p:spTree>
    <p:extLst>
      <p:ext uri="{BB962C8B-B14F-4D97-AF65-F5344CB8AC3E}">
        <p14:creationId xmlns:p14="http://schemas.microsoft.com/office/powerpoint/2010/main" val="34124585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0">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9" name="Rectangle 12">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1752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 name="Rectangle 14">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7" y="0"/>
            <a:ext cx="12191999" cy="2217528"/>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6EA164-5FC3-41B4-804F-46D9FF6AFD5F}"/>
              </a:ext>
            </a:extLst>
          </p:cNvPr>
          <p:cNvSpPr>
            <a:spLocks noGrp="1"/>
          </p:cNvSpPr>
          <p:nvPr>
            <p:ph type="title"/>
          </p:nvPr>
        </p:nvSpPr>
        <p:spPr>
          <a:xfrm>
            <a:off x="838200" y="381000"/>
            <a:ext cx="10003218" cy="1600124"/>
          </a:xfrm>
        </p:spPr>
        <p:txBody>
          <a:bodyPr>
            <a:normAutofit/>
          </a:bodyPr>
          <a:lstStyle/>
          <a:p>
            <a:r>
              <a:rPr lang="en-GB" dirty="0"/>
              <a:t>Hypnosis and Charcot's demonstrations</a:t>
            </a:r>
          </a:p>
        </p:txBody>
      </p:sp>
      <p:sp>
        <p:nvSpPr>
          <p:cNvPr id="3" name="Content Placeholder 2">
            <a:extLst>
              <a:ext uri="{FF2B5EF4-FFF2-40B4-BE49-F238E27FC236}">
                <a16:creationId xmlns:a16="http://schemas.microsoft.com/office/drawing/2014/main" id="{6D048E99-51F7-4230-8B89-47F8E97EAD83}"/>
              </a:ext>
            </a:extLst>
          </p:cNvPr>
          <p:cNvSpPr>
            <a:spLocks noGrp="1"/>
          </p:cNvSpPr>
          <p:nvPr>
            <p:ph idx="1"/>
          </p:nvPr>
        </p:nvSpPr>
        <p:spPr>
          <a:xfrm>
            <a:off x="838200" y="2514600"/>
            <a:ext cx="4876800" cy="3783586"/>
          </a:xfrm>
        </p:spPr>
        <p:txBody>
          <a:bodyPr vert="horz" lIns="91440" tIns="45720" rIns="91440" bIns="45720" rtlCol="0" anchor="ctr">
            <a:normAutofit/>
          </a:bodyPr>
          <a:lstStyle/>
          <a:p>
            <a:pPr>
              <a:lnSpc>
                <a:spcPct val="100000"/>
              </a:lnSpc>
            </a:pPr>
            <a:r>
              <a:rPr lang="en-GB" sz="1500" dirty="0">
                <a:solidFill>
                  <a:schemeClr val="tx2"/>
                </a:solidFill>
                <a:ea typeface="+mn-lt"/>
                <a:cs typeface="+mn-lt"/>
              </a:rPr>
              <a:t>◦In studying hypnosis and noticing the impact that hypnosis had on hysterics, they unreservedly recognised the power and the importance of the ‘unconscious’.</a:t>
            </a:r>
            <a:endParaRPr lang="en-GB" sz="1500" dirty="0">
              <a:solidFill>
                <a:schemeClr val="tx2"/>
              </a:solidFill>
            </a:endParaRPr>
          </a:p>
          <a:p>
            <a:pPr>
              <a:lnSpc>
                <a:spcPct val="100000"/>
              </a:lnSpc>
            </a:pPr>
            <a:r>
              <a:rPr lang="en-GB" sz="1500" dirty="0">
                <a:solidFill>
                  <a:schemeClr val="tx2"/>
                </a:solidFill>
                <a:ea typeface="+mn-lt"/>
                <a:cs typeface="+mn-lt"/>
              </a:rPr>
              <a:t>◦The first developments of the understanding of the ‘unconscious’ began in the field of neurology.</a:t>
            </a:r>
            <a:endParaRPr lang="en-GB" sz="1500" dirty="0">
              <a:solidFill>
                <a:schemeClr val="tx2"/>
              </a:solidFill>
            </a:endParaRPr>
          </a:p>
          <a:p>
            <a:pPr>
              <a:lnSpc>
                <a:spcPct val="100000"/>
              </a:lnSpc>
            </a:pPr>
            <a:r>
              <a:rPr lang="en-GB" sz="1500" dirty="0">
                <a:solidFill>
                  <a:schemeClr val="tx2"/>
                </a:solidFill>
                <a:ea typeface="+mn-lt"/>
                <a:cs typeface="+mn-lt"/>
              </a:rPr>
              <a:t>◦Charcot presented his work to the community (medical and artistic) twice a week.</a:t>
            </a:r>
            <a:endParaRPr lang="en-GB" sz="1500" dirty="0">
              <a:solidFill>
                <a:schemeClr val="tx2"/>
              </a:solidFill>
            </a:endParaRPr>
          </a:p>
          <a:p>
            <a:pPr>
              <a:lnSpc>
                <a:spcPct val="100000"/>
              </a:lnSpc>
            </a:pPr>
            <a:r>
              <a:rPr lang="en-GB" sz="1500" dirty="0">
                <a:solidFill>
                  <a:schemeClr val="tx2"/>
                </a:solidFill>
                <a:ea typeface="+mn-lt"/>
                <a:cs typeface="+mn-lt"/>
              </a:rPr>
              <a:t>◦He used the hospital amphitheatre and would use hypnosis to bring on a hysterical episode in a young person. </a:t>
            </a:r>
            <a:endParaRPr lang="en-GB" sz="1500" dirty="0">
              <a:solidFill>
                <a:schemeClr val="tx2"/>
              </a:solidFill>
            </a:endParaRPr>
          </a:p>
          <a:p>
            <a:pPr>
              <a:lnSpc>
                <a:spcPct val="100000"/>
              </a:lnSpc>
            </a:pPr>
            <a:endParaRPr lang="en-GB" sz="1500">
              <a:solidFill>
                <a:schemeClr val="tx2"/>
              </a:solidFill>
            </a:endParaRPr>
          </a:p>
        </p:txBody>
      </p:sp>
      <p:pic>
        <p:nvPicPr>
          <p:cNvPr id="4" name="Picture 4">
            <a:extLst>
              <a:ext uri="{FF2B5EF4-FFF2-40B4-BE49-F238E27FC236}">
                <a16:creationId xmlns:a16="http://schemas.microsoft.com/office/drawing/2014/main" id="{507F82A7-568F-4793-80A7-0AACE78961F8}"/>
              </a:ext>
            </a:extLst>
          </p:cNvPr>
          <p:cNvPicPr>
            <a:picLocks noChangeAspect="1"/>
          </p:cNvPicPr>
          <p:nvPr/>
        </p:nvPicPr>
        <p:blipFill rotWithShape="1">
          <a:blip r:embed="rId4"/>
          <a:srcRect l="6211" r="-1" b="-1"/>
          <a:stretch/>
        </p:blipFill>
        <p:spPr>
          <a:xfrm>
            <a:off x="5996628" y="2217529"/>
            <a:ext cx="6195372" cy="4640471"/>
          </a:xfrm>
          <a:prstGeom prst="rect">
            <a:avLst/>
          </a:prstGeom>
        </p:spPr>
      </p:pic>
    </p:spTree>
    <p:extLst>
      <p:ext uri="{BB962C8B-B14F-4D97-AF65-F5344CB8AC3E}">
        <p14:creationId xmlns:p14="http://schemas.microsoft.com/office/powerpoint/2010/main" val="34734699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9FEBB-A64A-4A12-9A19-5FD77DAE6675}"/>
              </a:ext>
            </a:extLst>
          </p:cNvPr>
          <p:cNvSpPr>
            <a:spLocks noGrp="1"/>
          </p:cNvSpPr>
          <p:nvPr>
            <p:ph type="title"/>
          </p:nvPr>
        </p:nvSpPr>
        <p:spPr/>
        <p:txBody>
          <a:bodyPr/>
          <a:lstStyle/>
          <a:p>
            <a:r>
              <a:rPr lang="en-GB" dirty="0"/>
              <a:t>Demonstrations</a:t>
            </a:r>
          </a:p>
        </p:txBody>
      </p:sp>
      <p:sp>
        <p:nvSpPr>
          <p:cNvPr id="3" name="Content Placeholder 2">
            <a:extLst>
              <a:ext uri="{FF2B5EF4-FFF2-40B4-BE49-F238E27FC236}">
                <a16:creationId xmlns:a16="http://schemas.microsoft.com/office/drawing/2014/main" id="{6FE1D192-B5D1-4F34-BD10-6011502F5305}"/>
              </a:ext>
            </a:extLst>
          </p:cNvPr>
          <p:cNvSpPr>
            <a:spLocks noGrp="1"/>
          </p:cNvSpPr>
          <p:nvPr>
            <p:ph idx="1"/>
          </p:nvPr>
        </p:nvSpPr>
        <p:spPr/>
        <p:txBody>
          <a:bodyPr vert="horz" lIns="91440" tIns="45720" rIns="91440" bIns="45720" rtlCol="0" anchor="t">
            <a:normAutofit/>
          </a:bodyPr>
          <a:lstStyle/>
          <a:p>
            <a:r>
              <a:rPr lang="en-GB" dirty="0">
                <a:ea typeface="+mn-lt"/>
                <a:cs typeface="+mn-lt"/>
              </a:rPr>
              <a:t>So popular that a 500 seat auditorium was constructed.</a:t>
            </a:r>
            <a:endParaRPr lang="en-GB" dirty="0"/>
          </a:p>
          <a:p>
            <a:r>
              <a:rPr lang="en-GB" dirty="0">
                <a:ea typeface="+mn-lt"/>
                <a:cs typeface="+mn-lt"/>
              </a:rPr>
              <a:t>His patients would be required to sometimes wear elaborate head dresses so that his audience could witness the patient’s </a:t>
            </a:r>
            <a:endParaRPr lang="en-GB" dirty="0"/>
          </a:p>
          <a:p>
            <a:endParaRPr lang="en-GB" dirty="0"/>
          </a:p>
        </p:txBody>
      </p:sp>
    </p:spTree>
    <p:extLst>
      <p:ext uri="{BB962C8B-B14F-4D97-AF65-F5344CB8AC3E}">
        <p14:creationId xmlns:p14="http://schemas.microsoft.com/office/powerpoint/2010/main" val="23349077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EF1C9-B19D-4610-B557-2156913BE5A1}"/>
              </a:ext>
            </a:extLst>
          </p:cNvPr>
          <p:cNvSpPr>
            <a:spLocks noGrp="1"/>
          </p:cNvSpPr>
          <p:nvPr>
            <p:ph type="title"/>
          </p:nvPr>
        </p:nvSpPr>
        <p:spPr/>
        <p:txBody>
          <a:bodyPr/>
          <a:lstStyle/>
          <a:p>
            <a:r>
              <a:rPr lang="en-GB" dirty="0"/>
              <a:t>Criticisms of the Demonstrations</a:t>
            </a:r>
          </a:p>
        </p:txBody>
      </p:sp>
      <p:sp>
        <p:nvSpPr>
          <p:cNvPr id="3" name="Content Placeholder 2">
            <a:extLst>
              <a:ext uri="{FF2B5EF4-FFF2-40B4-BE49-F238E27FC236}">
                <a16:creationId xmlns:a16="http://schemas.microsoft.com/office/drawing/2014/main" id="{C84163C4-F557-45E5-AA24-ED27D1AC76CE}"/>
              </a:ext>
            </a:extLst>
          </p:cNvPr>
          <p:cNvSpPr>
            <a:spLocks noGrp="1"/>
          </p:cNvSpPr>
          <p:nvPr>
            <p:ph idx="1"/>
          </p:nvPr>
        </p:nvSpPr>
        <p:spPr/>
        <p:txBody>
          <a:bodyPr vert="horz" lIns="91440" tIns="45720" rIns="91440" bIns="45720" rtlCol="0" anchor="t">
            <a:normAutofit/>
          </a:bodyPr>
          <a:lstStyle/>
          <a:p>
            <a:r>
              <a:rPr lang="en-GB" dirty="0">
                <a:ea typeface="+mn-lt"/>
                <a:cs typeface="+mn-lt"/>
              </a:rPr>
              <a:t>◦Charcot was so keen to demonstrate and show off his talent, he was often “ruthlessly insensitive to the pain and anguish of his patients, and so enamoured of his scientific mission that he dispensed with ethical proprieties when presenting them to the public” (Harris, 1991)</a:t>
            </a:r>
            <a:endParaRPr lang="en-GB" dirty="0"/>
          </a:p>
          <a:p>
            <a:r>
              <a:rPr lang="en-GB" dirty="0">
                <a:ea typeface="+mn-lt"/>
                <a:cs typeface="+mn-lt"/>
              </a:rPr>
              <a:t>◦Those patients who were to be shown to the audience that day were often poked, examined and hypnotized in front of a gleeful audience and were made the centre of entertainment.</a:t>
            </a:r>
            <a:endParaRPr lang="en-GB" dirty="0"/>
          </a:p>
          <a:p>
            <a:endParaRPr lang="en-GB" dirty="0"/>
          </a:p>
        </p:txBody>
      </p:sp>
      <p:sp>
        <p:nvSpPr>
          <p:cNvPr id="4" name="Footer Placeholder 3">
            <a:extLst>
              <a:ext uri="{FF2B5EF4-FFF2-40B4-BE49-F238E27FC236}">
                <a16:creationId xmlns:a16="http://schemas.microsoft.com/office/drawing/2014/main" id="{70898F9F-ABBF-4D14-826B-91933ACDADB5}"/>
              </a:ext>
            </a:extLst>
          </p:cNvPr>
          <p:cNvSpPr>
            <a:spLocks noGrp="1"/>
          </p:cNvSpPr>
          <p:nvPr>
            <p:ph type="ftr" sz="quarter" idx="11"/>
          </p:nvPr>
        </p:nvSpPr>
        <p:spPr/>
        <p:txBody>
          <a:bodyPr/>
          <a:lstStyle/>
          <a:p>
            <a:r>
              <a:rPr lang="en-GB"/>
              <a:t>Ruth Harris, “Introduction” to the reprint edition of J. M. Charcot, Clinical Lectures on Diseases of the Nervous System (London: Routledge, 1991), p. xiv.</a:t>
            </a:r>
          </a:p>
        </p:txBody>
      </p:sp>
    </p:spTree>
    <p:extLst>
      <p:ext uri="{BB962C8B-B14F-4D97-AF65-F5344CB8AC3E}">
        <p14:creationId xmlns:p14="http://schemas.microsoft.com/office/powerpoint/2010/main" val="34541008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D1B81-8789-4F90-9835-CE09C97BA3D4}"/>
              </a:ext>
            </a:extLst>
          </p:cNvPr>
          <p:cNvSpPr>
            <a:spLocks noGrp="1"/>
          </p:cNvSpPr>
          <p:nvPr>
            <p:ph type="title"/>
          </p:nvPr>
        </p:nvSpPr>
        <p:spPr/>
        <p:txBody>
          <a:bodyPr/>
          <a:lstStyle/>
          <a:p>
            <a:r>
              <a:rPr lang="en-GB" dirty="0"/>
              <a:t>Charcot's four stages of hysteria</a:t>
            </a:r>
          </a:p>
        </p:txBody>
      </p:sp>
      <p:sp>
        <p:nvSpPr>
          <p:cNvPr id="3" name="Content Placeholder 2">
            <a:extLst>
              <a:ext uri="{FF2B5EF4-FFF2-40B4-BE49-F238E27FC236}">
                <a16:creationId xmlns:a16="http://schemas.microsoft.com/office/drawing/2014/main" id="{630B2A7F-EB79-4D08-A7FD-18DEF7E2DD42}"/>
              </a:ext>
            </a:extLst>
          </p:cNvPr>
          <p:cNvSpPr>
            <a:spLocks noGrp="1"/>
          </p:cNvSpPr>
          <p:nvPr>
            <p:ph idx="1"/>
          </p:nvPr>
        </p:nvSpPr>
        <p:spPr/>
        <p:txBody>
          <a:bodyPr vert="horz" lIns="91440" tIns="45720" rIns="91440" bIns="45720" rtlCol="0" anchor="t">
            <a:normAutofit/>
          </a:bodyPr>
          <a:lstStyle/>
          <a:p>
            <a:r>
              <a:rPr lang="en-GB" dirty="0">
                <a:ea typeface="+mn-lt"/>
                <a:cs typeface="+mn-lt"/>
              </a:rPr>
              <a:t>1. </a:t>
            </a:r>
            <a:r>
              <a:rPr lang="en-GB" i="1" dirty="0" err="1">
                <a:ea typeface="+mn-lt"/>
                <a:cs typeface="+mn-lt"/>
              </a:rPr>
              <a:t>Epileptiode</a:t>
            </a:r>
            <a:r>
              <a:rPr lang="en-GB" i="1" dirty="0">
                <a:ea typeface="+mn-lt"/>
                <a:cs typeface="+mn-lt"/>
              </a:rPr>
              <a:t>: </a:t>
            </a:r>
            <a:r>
              <a:rPr lang="en-GB" dirty="0">
                <a:ea typeface="+mn-lt"/>
                <a:cs typeface="+mn-lt"/>
              </a:rPr>
              <a:t> Patient suffered fits</a:t>
            </a:r>
            <a:endParaRPr lang="en-GB" dirty="0"/>
          </a:p>
          <a:p>
            <a:r>
              <a:rPr lang="en-GB" dirty="0">
                <a:ea typeface="+mn-lt"/>
                <a:cs typeface="+mn-lt"/>
              </a:rPr>
              <a:t>2: </a:t>
            </a:r>
            <a:r>
              <a:rPr lang="en-GB" i="1" dirty="0">
                <a:ea typeface="+mn-lt"/>
                <a:cs typeface="+mn-lt"/>
              </a:rPr>
              <a:t>Grande </a:t>
            </a:r>
            <a:r>
              <a:rPr lang="en-GB" i="1" dirty="0" err="1">
                <a:ea typeface="+mn-lt"/>
                <a:cs typeface="+mn-lt"/>
              </a:rPr>
              <a:t>Mouvements</a:t>
            </a:r>
            <a:r>
              <a:rPr lang="en-GB" dirty="0">
                <a:ea typeface="+mn-lt"/>
                <a:cs typeface="+mn-lt"/>
              </a:rPr>
              <a:t>: period of contortions</a:t>
            </a:r>
            <a:endParaRPr lang="en-GB" dirty="0"/>
          </a:p>
          <a:p>
            <a:r>
              <a:rPr lang="en-GB" dirty="0">
                <a:ea typeface="+mn-lt"/>
                <a:cs typeface="+mn-lt"/>
              </a:rPr>
              <a:t>3: </a:t>
            </a:r>
            <a:r>
              <a:rPr lang="en-GB" i="1" dirty="0">
                <a:ea typeface="+mn-lt"/>
                <a:cs typeface="+mn-lt"/>
              </a:rPr>
              <a:t>Attitudes </a:t>
            </a:r>
            <a:r>
              <a:rPr lang="en-GB" i="1" dirty="0" err="1">
                <a:ea typeface="+mn-lt"/>
                <a:cs typeface="+mn-lt"/>
              </a:rPr>
              <a:t>Passionelles</a:t>
            </a:r>
            <a:r>
              <a:rPr lang="en-GB" dirty="0">
                <a:ea typeface="+mn-lt"/>
                <a:cs typeface="+mn-lt"/>
              </a:rPr>
              <a:t>: posing as if in ecstatic throes.</a:t>
            </a:r>
            <a:endParaRPr lang="en-GB" dirty="0"/>
          </a:p>
          <a:p>
            <a:r>
              <a:rPr lang="en-GB" dirty="0">
                <a:ea typeface="+mn-lt"/>
                <a:cs typeface="+mn-lt"/>
              </a:rPr>
              <a:t>4: Hallucinations or delusions</a:t>
            </a:r>
            <a:endParaRPr lang="en-GB" dirty="0"/>
          </a:p>
          <a:p>
            <a:pPr marL="0" indent="0">
              <a:buNone/>
            </a:pPr>
            <a:endParaRPr lang="en-GB" dirty="0"/>
          </a:p>
        </p:txBody>
      </p:sp>
    </p:spTree>
    <p:extLst>
      <p:ext uri="{BB962C8B-B14F-4D97-AF65-F5344CB8AC3E}">
        <p14:creationId xmlns:p14="http://schemas.microsoft.com/office/powerpoint/2010/main" val="20154091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DD157-88AC-4233-9026-445981402895}"/>
              </a:ext>
            </a:extLst>
          </p:cNvPr>
          <p:cNvSpPr>
            <a:spLocks noGrp="1"/>
          </p:cNvSpPr>
          <p:nvPr>
            <p:ph type="title"/>
          </p:nvPr>
        </p:nvSpPr>
        <p:spPr/>
        <p:txBody>
          <a:bodyPr/>
          <a:lstStyle/>
          <a:p>
            <a:r>
              <a:rPr lang="en-GB" dirty="0"/>
              <a:t>First Phase</a:t>
            </a:r>
            <a:endParaRPr lang="en-US" dirty="0"/>
          </a:p>
        </p:txBody>
      </p:sp>
      <p:pic>
        <p:nvPicPr>
          <p:cNvPr id="4" name="Picture 4" descr="A picture containing text, book&#10;&#10;Description automatically generated">
            <a:extLst>
              <a:ext uri="{FF2B5EF4-FFF2-40B4-BE49-F238E27FC236}">
                <a16:creationId xmlns:a16="http://schemas.microsoft.com/office/drawing/2014/main" id="{37E42143-80F7-405C-91C9-92C79F0835A4}"/>
              </a:ext>
            </a:extLst>
          </p:cNvPr>
          <p:cNvPicPr>
            <a:picLocks noGrp="1" noChangeAspect="1"/>
          </p:cNvPicPr>
          <p:nvPr>
            <p:ph idx="1"/>
          </p:nvPr>
        </p:nvPicPr>
        <p:blipFill>
          <a:blip r:embed="rId2"/>
          <a:stretch>
            <a:fillRect/>
          </a:stretch>
        </p:blipFill>
        <p:spPr>
          <a:xfrm>
            <a:off x="3591875" y="1949450"/>
            <a:ext cx="5008249" cy="4195763"/>
          </a:xfrm>
        </p:spPr>
      </p:pic>
    </p:spTree>
    <p:extLst>
      <p:ext uri="{BB962C8B-B14F-4D97-AF65-F5344CB8AC3E}">
        <p14:creationId xmlns:p14="http://schemas.microsoft.com/office/powerpoint/2010/main" val="19279598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00E95-89F5-426E-8CBB-4FDA0613179D}"/>
              </a:ext>
            </a:extLst>
          </p:cNvPr>
          <p:cNvSpPr>
            <a:spLocks noGrp="1"/>
          </p:cNvSpPr>
          <p:nvPr>
            <p:ph type="title"/>
          </p:nvPr>
        </p:nvSpPr>
        <p:spPr/>
        <p:txBody>
          <a:bodyPr/>
          <a:lstStyle/>
          <a:p>
            <a:r>
              <a:rPr lang="en-GB" dirty="0" err="1"/>
              <a:t>Clownisme</a:t>
            </a:r>
            <a:r>
              <a:rPr lang="en-GB" dirty="0"/>
              <a:t> – second stage</a:t>
            </a:r>
          </a:p>
        </p:txBody>
      </p:sp>
      <p:pic>
        <p:nvPicPr>
          <p:cNvPr id="4" name="Picture 4" descr="A picture containing text, book&#10;&#10;Description automatically generated">
            <a:extLst>
              <a:ext uri="{FF2B5EF4-FFF2-40B4-BE49-F238E27FC236}">
                <a16:creationId xmlns:a16="http://schemas.microsoft.com/office/drawing/2014/main" id="{E9E14A09-97B6-47E0-9926-8E760FEDD21B}"/>
              </a:ext>
            </a:extLst>
          </p:cNvPr>
          <p:cNvPicPr>
            <a:picLocks noGrp="1" noChangeAspect="1"/>
          </p:cNvPicPr>
          <p:nvPr>
            <p:ph idx="1"/>
          </p:nvPr>
        </p:nvPicPr>
        <p:blipFill>
          <a:blip r:embed="rId3"/>
          <a:stretch>
            <a:fillRect/>
          </a:stretch>
        </p:blipFill>
        <p:spPr>
          <a:xfrm>
            <a:off x="4849921" y="1949450"/>
            <a:ext cx="2492157" cy="4195763"/>
          </a:xfrm>
        </p:spPr>
      </p:pic>
    </p:spTree>
    <p:extLst>
      <p:ext uri="{BB962C8B-B14F-4D97-AF65-F5344CB8AC3E}">
        <p14:creationId xmlns:p14="http://schemas.microsoft.com/office/powerpoint/2010/main" val="23870265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065C5-DA8E-4AD0-BB2A-0187FE4ABBBE}"/>
              </a:ext>
            </a:extLst>
          </p:cNvPr>
          <p:cNvSpPr>
            <a:spLocks noGrp="1"/>
          </p:cNvSpPr>
          <p:nvPr>
            <p:ph type="title"/>
          </p:nvPr>
        </p:nvSpPr>
        <p:spPr/>
        <p:txBody>
          <a:bodyPr/>
          <a:lstStyle/>
          <a:p>
            <a:r>
              <a:rPr lang="en-GB" dirty="0"/>
              <a:t>Third stage</a:t>
            </a:r>
          </a:p>
        </p:txBody>
      </p:sp>
      <p:pic>
        <p:nvPicPr>
          <p:cNvPr id="4" name="Picture 4" descr="A picture containing text&#10;&#10;Description automatically generated">
            <a:extLst>
              <a:ext uri="{FF2B5EF4-FFF2-40B4-BE49-F238E27FC236}">
                <a16:creationId xmlns:a16="http://schemas.microsoft.com/office/drawing/2014/main" id="{57C736C3-D223-4AF3-B56F-8EB0AB7CE72D}"/>
              </a:ext>
            </a:extLst>
          </p:cNvPr>
          <p:cNvPicPr>
            <a:picLocks noGrp="1" noChangeAspect="1"/>
          </p:cNvPicPr>
          <p:nvPr>
            <p:ph idx="1"/>
          </p:nvPr>
        </p:nvPicPr>
        <p:blipFill>
          <a:blip r:embed="rId3"/>
          <a:stretch>
            <a:fillRect/>
          </a:stretch>
        </p:blipFill>
        <p:spPr>
          <a:xfrm>
            <a:off x="4867921" y="1949450"/>
            <a:ext cx="2456157" cy="4195763"/>
          </a:xfrm>
        </p:spPr>
      </p:pic>
    </p:spTree>
    <p:extLst>
      <p:ext uri="{BB962C8B-B14F-4D97-AF65-F5344CB8AC3E}">
        <p14:creationId xmlns:p14="http://schemas.microsoft.com/office/powerpoint/2010/main" val="5225929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50"/>
            <a:ext cx="62546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7" name="Rectangle 16">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048" y="0"/>
            <a:ext cx="6251447"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54A8B1C-40CA-4E90-96E1-D4EEC710CE6C}"/>
              </a:ext>
            </a:extLst>
          </p:cNvPr>
          <p:cNvSpPr>
            <a:spLocks noGrp="1"/>
          </p:cNvSpPr>
          <p:nvPr>
            <p:ph type="title"/>
          </p:nvPr>
        </p:nvSpPr>
        <p:spPr>
          <a:xfrm>
            <a:off x="838200" y="586992"/>
            <a:ext cx="4953000" cy="1664573"/>
          </a:xfrm>
        </p:spPr>
        <p:txBody>
          <a:bodyPr>
            <a:normAutofit/>
          </a:bodyPr>
          <a:lstStyle/>
          <a:p>
            <a:r>
              <a:rPr lang="en-GB" dirty="0"/>
              <a:t>Iconographies</a:t>
            </a:r>
          </a:p>
        </p:txBody>
      </p:sp>
      <p:sp>
        <p:nvSpPr>
          <p:cNvPr id="3" name="Content Placeholder 2">
            <a:extLst>
              <a:ext uri="{FF2B5EF4-FFF2-40B4-BE49-F238E27FC236}">
                <a16:creationId xmlns:a16="http://schemas.microsoft.com/office/drawing/2014/main" id="{29981D41-8319-447F-9407-B769C5DFCA48}"/>
              </a:ext>
            </a:extLst>
          </p:cNvPr>
          <p:cNvSpPr>
            <a:spLocks noGrp="1"/>
          </p:cNvSpPr>
          <p:nvPr>
            <p:ph idx="1"/>
          </p:nvPr>
        </p:nvSpPr>
        <p:spPr>
          <a:xfrm>
            <a:off x="838200" y="2411653"/>
            <a:ext cx="4952681" cy="3728613"/>
          </a:xfrm>
        </p:spPr>
        <p:txBody>
          <a:bodyPr vert="horz" lIns="91440" tIns="45720" rIns="91440" bIns="45720" rtlCol="0" anchor="t">
            <a:normAutofit/>
          </a:bodyPr>
          <a:lstStyle/>
          <a:p>
            <a:r>
              <a:rPr lang="en-GB" sz="1800" dirty="0"/>
              <a:t>The collection of photographs that were taken to demonstrate the patient in the throes of hysteria.</a:t>
            </a:r>
            <a:endParaRPr lang="en-US" dirty="0"/>
          </a:p>
          <a:p>
            <a:r>
              <a:rPr lang="en-GB" sz="1800" dirty="0"/>
              <a:t>Augustine</a:t>
            </a:r>
          </a:p>
        </p:txBody>
      </p:sp>
      <p:pic>
        <p:nvPicPr>
          <p:cNvPr id="4" name="Picture 4">
            <a:extLst>
              <a:ext uri="{FF2B5EF4-FFF2-40B4-BE49-F238E27FC236}">
                <a16:creationId xmlns:a16="http://schemas.microsoft.com/office/drawing/2014/main" id="{E851CB7A-0471-4ACA-8709-7F97D7BCF166}"/>
              </a:ext>
            </a:extLst>
          </p:cNvPr>
          <p:cNvPicPr>
            <a:picLocks noChangeAspect="1"/>
          </p:cNvPicPr>
          <p:nvPr/>
        </p:nvPicPr>
        <p:blipFill rotWithShape="1">
          <a:blip r:embed="rId4"/>
          <a:srcRect l="11723" r="5636" b="-1"/>
          <a:stretch/>
        </p:blipFill>
        <p:spPr>
          <a:xfrm>
            <a:off x="6858001" y="567942"/>
            <a:ext cx="4724400" cy="5716862"/>
          </a:xfrm>
          <a:prstGeom prst="rect">
            <a:avLst/>
          </a:prstGeom>
        </p:spPr>
      </p:pic>
    </p:spTree>
    <p:extLst>
      <p:ext uri="{BB962C8B-B14F-4D97-AF65-F5344CB8AC3E}">
        <p14:creationId xmlns:p14="http://schemas.microsoft.com/office/powerpoint/2010/main" val="5464376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1F55D-AB17-4364-A9FA-8FDB6CD0352E}"/>
              </a:ext>
            </a:extLst>
          </p:cNvPr>
          <p:cNvSpPr>
            <a:spLocks noGrp="1"/>
          </p:cNvSpPr>
          <p:nvPr>
            <p:ph type="title"/>
          </p:nvPr>
        </p:nvSpPr>
        <p:spPr/>
        <p:txBody>
          <a:bodyPr/>
          <a:lstStyle/>
          <a:p>
            <a:r>
              <a:rPr lang="en-GB" dirty="0"/>
              <a:t>Question?</a:t>
            </a:r>
            <a:endParaRPr lang="en-US" dirty="0"/>
          </a:p>
        </p:txBody>
      </p:sp>
      <p:sp>
        <p:nvSpPr>
          <p:cNvPr id="3" name="Content Placeholder 2">
            <a:extLst>
              <a:ext uri="{FF2B5EF4-FFF2-40B4-BE49-F238E27FC236}">
                <a16:creationId xmlns:a16="http://schemas.microsoft.com/office/drawing/2014/main" id="{5EA3B55F-ACD0-4006-8F7C-E3FA6E3F060C}"/>
              </a:ext>
            </a:extLst>
          </p:cNvPr>
          <p:cNvSpPr>
            <a:spLocks noGrp="1"/>
          </p:cNvSpPr>
          <p:nvPr>
            <p:ph idx="1"/>
          </p:nvPr>
        </p:nvSpPr>
        <p:spPr/>
        <p:txBody>
          <a:bodyPr vert="horz" lIns="91440" tIns="45720" rIns="91440" bIns="45720" rtlCol="0" anchor="t">
            <a:normAutofit lnSpcReduction="10000"/>
          </a:bodyPr>
          <a:lstStyle/>
          <a:p>
            <a:r>
              <a:rPr lang="en-GB" dirty="0">
                <a:ea typeface="+mn-lt"/>
                <a:cs typeface="+mn-lt"/>
              </a:rPr>
              <a:t>◦Did the psychiatrists find more hysterical patients…because they were looking for them?</a:t>
            </a:r>
            <a:endParaRPr lang="en-GB" dirty="0"/>
          </a:p>
          <a:p>
            <a:r>
              <a:rPr lang="en-GB" dirty="0">
                <a:ea typeface="+mn-lt"/>
                <a:cs typeface="+mn-lt"/>
              </a:rPr>
              <a:t>Charcot states:</a:t>
            </a:r>
            <a:endParaRPr lang="en-GB" dirty="0"/>
          </a:p>
          <a:p>
            <a:r>
              <a:rPr lang="en-GB" dirty="0">
                <a:ea typeface="+mn-lt"/>
                <a:cs typeface="+mn-lt"/>
              </a:rPr>
              <a:t>◦“It would seem by some accounts that </a:t>
            </a:r>
            <a:r>
              <a:rPr lang="en-GB" dirty="0" err="1">
                <a:ea typeface="+mn-lt"/>
                <a:cs typeface="+mn-lt"/>
              </a:rPr>
              <a:t>hysteroepilipsy</a:t>
            </a:r>
            <a:r>
              <a:rPr lang="en-GB" dirty="0">
                <a:ea typeface="+mn-lt"/>
                <a:cs typeface="+mn-lt"/>
              </a:rPr>
              <a:t> exists only in France; in fact, it has been said that it exists only at the </a:t>
            </a:r>
            <a:r>
              <a:rPr lang="en-GB" dirty="0" err="1">
                <a:ea typeface="+mn-lt"/>
                <a:cs typeface="+mn-lt"/>
              </a:rPr>
              <a:t>Salpetriere</a:t>
            </a:r>
            <a:r>
              <a:rPr lang="en-GB" dirty="0">
                <a:ea typeface="+mn-lt"/>
                <a:cs typeface="+mn-lt"/>
              </a:rPr>
              <a:t>, as if I have created this condition by my own willpower. What a marvel this would be if I could, in fact, fabricate illnesses according to my whims or fantasies. But in fact all I  am is a photographer. I describe what I see.”</a:t>
            </a:r>
            <a:endParaRPr lang="en-GB" dirty="0"/>
          </a:p>
          <a:p>
            <a:endParaRPr lang="en-GB" dirty="0"/>
          </a:p>
        </p:txBody>
      </p:sp>
    </p:spTree>
    <p:extLst>
      <p:ext uri="{BB962C8B-B14F-4D97-AF65-F5344CB8AC3E}">
        <p14:creationId xmlns:p14="http://schemas.microsoft.com/office/powerpoint/2010/main" val="2582283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24757-902C-4724-8001-B361E9B64C4E}"/>
              </a:ext>
            </a:extLst>
          </p:cNvPr>
          <p:cNvSpPr>
            <a:spLocks noGrp="1"/>
          </p:cNvSpPr>
          <p:nvPr>
            <p:ph type="title"/>
          </p:nvPr>
        </p:nvSpPr>
        <p:spPr/>
        <p:txBody>
          <a:bodyPr/>
          <a:lstStyle/>
          <a:p>
            <a:r>
              <a:rPr lang="en-GB" dirty="0"/>
              <a:t>Charcot's work</a:t>
            </a:r>
          </a:p>
        </p:txBody>
      </p:sp>
      <p:sp>
        <p:nvSpPr>
          <p:cNvPr id="3" name="Content Placeholder 2">
            <a:extLst>
              <a:ext uri="{FF2B5EF4-FFF2-40B4-BE49-F238E27FC236}">
                <a16:creationId xmlns:a16="http://schemas.microsoft.com/office/drawing/2014/main" id="{11BE3F28-1857-4E14-BEA0-A203B2B8D276}"/>
              </a:ext>
            </a:extLst>
          </p:cNvPr>
          <p:cNvSpPr>
            <a:spLocks noGrp="1"/>
          </p:cNvSpPr>
          <p:nvPr>
            <p:ph idx="1"/>
          </p:nvPr>
        </p:nvSpPr>
        <p:spPr/>
        <p:txBody>
          <a:bodyPr vert="horz" lIns="91440" tIns="45720" rIns="91440" bIns="45720" rtlCol="0" anchor="t">
            <a:normAutofit fontScale="92500" lnSpcReduction="20000"/>
          </a:bodyPr>
          <a:lstStyle/>
          <a:p>
            <a:r>
              <a:rPr lang="en-GB" dirty="0">
                <a:ea typeface="+mn-lt"/>
                <a:cs typeface="+mn-lt"/>
              </a:rPr>
              <a:t>Over the time that Charcot spent in </a:t>
            </a:r>
            <a:r>
              <a:rPr lang="en-GB" dirty="0" err="1">
                <a:ea typeface="+mn-lt"/>
                <a:cs typeface="+mn-lt"/>
              </a:rPr>
              <a:t>Salpetriere</a:t>
            </a:r>
            <a:r>
              <a:rPr lang="en-GB" dirty="0">
                <a:ea typeface="+mn-lt"/>
                <a:cs typeface="+mn-lt"/>
              </a:rPr>
              <a:t> he identified:</a:t>
            </a:r>
            <a:endParaRPr lang="en-GB" dirty="0"/>
          </a:p>
          <a:p>
            <a:r>
              <a:rPr lang="en-GB" dirty="0">
                <a:ea typeface="+mn-lt"/>
                <a:cs typeface="+mn-lt"/>
              </a:rPr>
              <a:t>Multiple sclerosis</a:t>
            </a:r>
            <a:endParaRPr lang="en-GB" dirty="0"/>
          </a:p>
          <a:p>
            <a:r>
              <a:rPr lang="en-GB" dirty="0">
                <a:ea typeface="+mn-lt"/>
                <a:cs typeface="+mn-lt"/>
              </a:rPr>
              <a:t>Aphasia</a:t>
            </a:r>
            <a:endParaRPr lang="en-GB" dirty="0"/>
          </a:p>
          <a:p>
            <a:r>
              <a:rPr lang="en-GB" dirty="0">
                <a:ea typeface="+mn-lt"/>
                <a:cs typeface="+mn-lt"/>
              </a:rPr>
              <a:t>Locomotor ataxia (a complication of tertiary syphilis)</a:t>
            </a:r>
            <a:endParaRPr lang="en-GB" dirty="0"/>
          </a:p>
          <a:p>
            <a:r>
              <a:rPr lang="en-GB" dirty="0">
                <a:ea typeface="+mn-lt"/>
                <a:cs typeface="+mn-lt"/>
              </a:rPr>
              <a:t>Tourette’s syndrome (named after one of Charcot’s assistants)</a:t>
            </a:r>
            <a:endParaRPr lang="en-GB" dirty="0"/>
          </a:p>
          <a:p>
            <a:r>
              <a:rPr lang="en-GB" dirty="0">
                <a:ea typeface="+mn-lt"/>
                <a:cs typeface="+mn-lt"/>
              </a:rPr>
              <a:t>Chorea</a:t>
            </a:r>
            <a:endParaRPr lang="en-GB" dirty="0"/>
          </a:p>
          <a:p>
            <a:r>
              <a:rPr lang="en-GB" dirty="0">
                <a:ea typeface="+mn-lt"/>
                <a:cs typeface="+mn-lt"/>
              </a:rPr>
              <a:t>Prior to Charcot’s work the patients with tremors would often be seen as having multiple sclerosis. Charcot’s diligent work identified the difference between Parkinson’s and Multiple Sclerosis.</a:t>
            </a:r>
            <a:endParaRPr lang="en-GB" dirty="0"/>
          </a:p>
          <a:p>
            <a:endParaRPr lang="en-GB" dirty="0"/>
          </a:p>
        </p:txBody>
      </p:sp>
    </p:spTree>
    <p:extLst>
      <p:ext uri="{BB962C8B-B14F-4D97-AF65-F5344CB8AC3E}">
        <p14:creationId xmlns:p14="http://schemas.microsoft.com/office/powerpoint/2010/main" val="27975974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A95D2-07F3-409C-A67E-1948969B6335}"/>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63FDFBFA-5E66-4257-84EC-F41451E7D614}"/>
              </a:ext>
            </a:extLst>
          </p:cNvPr>
          <p:cNvSpPr>
            <a:spLocks noGrp="1"/>
          </p:cNvSpPr>
          <p:nvPr>
            <p:ph idx="1"/>
          </p:nvPr>
        </p:nvSpPr>
        <p:spPr/>
        <p:txBody>
          <a:bodyPr vert="horz" lIns="91440" tIns="45720" rIns="91440" bIns="45720" rtlCol="0" anchor="t">
            <a:normAutofit/>
          </a:bodyPr>
          <a:lstStyle/>
          <a:p>
            <a:r>
              <a:rPr lang="en-GB" dirty="0"/>
              <a:t>Consider the themes of this lecture and reflect on the attitudes to women and their mental health.</a:t>
            </a:r>
          </a:p>
          <a:p>
            <a:r>
              <a:rPr lang="en-GB" dirty="0"/>
              <a:t>How would you describe society's expectations and understanding today?</a:t>
            </a:r>
          </a:p>
        </p:txBody>
      </p:sp>
    </p:spTree>
    <p:extLst>
      <p:ext uri="{BB962C8B-B14F-4D97-AF65-F5344CB8AC3E}">
        <p14:creationId xmlns:p14="http://schemas.microsoft.com/office/powerpoint/2010/main" val="1361148029"/>
      </p:ext>
    </p:extLst>
  </p:cSld>
  <p:clrMapOvr>
    <a:masterClrMapping/>
  </p:clrMapOvr>
</p:sld>
</file>

<file path=ppt/theme/theme1.xml><?xml version="1.0" encoding="utf-8"?>
<a:theme xmlns:a="http://schemas.openxmlformats.org/drawingml/2006/main" name="BlockprintVTI">
  <a:themeElements>
    <a:clrScheme name="Custom 69">
      <a:dk1>
        <a:sysClr val="windowText" lastClr="000000"/>
      </a:dk1>
      <a:lt1>
        <a:sysClr val="window" lastClr="FFFFFF"/>
      </a:lt1>
      <a:dk2>
        <a:srgbClr val="44131A"/>
      </a:dk2>
      <a:lt2>
        <a:srgbClr val="F2ECEA"/>
      </a:lt2>
      <a:accent1>
        <a:srgbClr val="A62C52"/>
      </a:accent1>
      <a:accent2>
        <a:srgbClr val="A7928D"/>
      </a:accent2>
      <a:accent3>
        <a:srgbClr val="307C71"/>
      </a:accent3>
      <a:accent4>
        <a:srgbClr val="41575D"/>
      </a:accent4>
      <a:accent5>
        <a:srgbClr val="8FA3A3"/>
      </a:accent5>
      <a:accent6>
        <a:srgbClr val="CA8370"/>
      </a:accent6>
      <a:hlink>
        <a:srgbClr val="D13D6E"/>
      </a:hlink>
      <a:folHlink>
        <a:srgbClr val="6C9D92"/>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52</TotalTime>
  <Words>1299</Words>
  <Application>Microsoft Office PowerPoint</Application>
  <PresentationFormat>Widescreen</PresentationFormat>
  <Paragraphs>135</Paragraphs>
  <Slides>30</Slides>
  <Notes>25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AvenirNext LT Pro Medium</vt:lpstr>
      <vt:lpstr>Arial</vt:lpstr>
      <vt:lpstr>Avenir Next LT Pro</vt:lpstr>
      <vt:lpstr>Calibri</vt:lpstr>
      <vt:lpstr>BlockprintVTI</vt:lpstr>
      <vt:lpstr>Women and Insanity  </vt:lpstr>
      <vt:lpstr>Aims</vt:lpstr>
      <vt:lpstr>Ancient Egypt</vt:lpstr>
      <vt:lpstr>Ancient Greeks</vt:lpstr>
      <vt:lpstr>Hippocrates</vt:lpstr>
      <vt:lpstr>Middle Ages</vt:lpstr>
      <vt:lpstr>Late Middle Ages to Early Modern Era</vt:lpstr>
      <vt:lpstr>Malleus Maleficarum</vt:lpstr>
      <vt:lpstr>Witch-Hunts</vt:lpstr>
      <vt:lpstr>Witch Hunts across Europe</vt:lpstr>
      <vt:lpstr>Witches and Torture</vt:lpstr>
      <vt:lpstr>Attitude to women's health</vt:lpstr>
      <vt:lpstr>Salem</vt:lpstr>
      <vt:lpstr>Perceptions of Women during the Industrial Age.</vt:lpstr>
      <vt:lpstr>Women and Private Asylums</vt:lpstr>
      <vt:lpstr>Hysteria in the 18th Century Onwards</vt:lpstr>
      <vt:lpstr>Jean Martin Charcot – Father of Neurology</vt:lpstr>
      <vt:lpstr>Charcot's understanding of epilepsy</vt:lpstr>
      <vt:lpstr>Le Log</vt:lpstr>
      <vt:lpstr>Hypnosis and Charcot's demonstrations</vt:lpstr>
      <vt:lpstr>Demonstrations</vt:lpstr>
      <vt:lpstr>Criticisms of the Demonstrations</vt:lpstr>
      <vt:lpstr>Charcot's four stages of hysteria</vt:lpstr>
      <vt:lpstr>First Phase</vt:lpstr>
      <vt:lpstr>Clownisme – second stage</vt:lpstr>
      <vt:lpstr>Third stage</vt:lpstr>
      <vt:lpstr>Iconographies</vt:lpstr>
      <vt:lpstr>Question?</vt:lpstr>
      <vt:lpstr>Charcot's work</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Women and Insan</dc:title>
  <dc:creator>Catherine Slade</dc:creator>
  <cp:lastModifiedBy>Catherine Slade</cp:lastModifiedBy>
  <cp:revision>584</cp:revision>
  <dcterms:created xsi:type="dcterms:W3CDTF">2022-03-18T09:41:30Z</dcterms:created>
  <dcterms:modified xsi:type="dcterms:W3CDTF">2022-03-18T13:17:31Z</dcterms:modified>
</cp:coreProperties>
</file>