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8" r:id="rId4"/>
    <p:sldId id="259" r:id="rId5"/>
    <p:sldId id="273" r:id="rId6"/>
    <p:sldId id="260" r:id="rId7"/>
    <p:sldId id="272" r:id="rId8"/>
    <p:sldId id="261" r:id="rId9"/>
    <p:sldId id="271" r:id="rId10"/>
    <p:sldId id="262" r:id="rId11"/>
    <p:sldId id="263" r:id="rId12"/>
    <p:sldId id="270" r:id="rId13"/>
    <p:sldId id="274" r:id="rId14"/>
    <p:sldId id="275" r:id="rId15"/>
    <p:sldId id="264" r:id="rId16"/>
    <p:sldId id="265" r:id="rId17"/>
    <p:sldId id="266" r:id="rId18"/>
    <p:sldId id="267" r:id="rId19"/>
    <p:sldId id="268" r:id="rId20"/>
    <p:sldId id="276" r:id="rId21"/>
    <p:sldId id="277" r:id="rId22"/>
    <p:sldId id="278" r:id="rId23"/>
    <p:sldId id="279" r:id="rId24"/>
    <p:sldId id="280" r:id="rId25"/>
    <p:sldId id="281" r:id="rId26"/>
    <p:sldId id="284" r:id="rId27"/>
    <p:sldId id="285" r:id="rId28"/>
    <p:sldId id="283" r:id="rId29"/>
    <p:sldId id="286" r:id="rId30"/>
    <p:sldId id="288" r:id="rId31"/>
    <p:sldId id="287" r:id="rId32"/>
    <p:sldId id="289" r:id="rId33"/>
    <p:sldId id="290" r:id="rId34"/>
    <p:sldId id="291" r:id="rId35"/>
    <p:sldId id="292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CBE4"/>
    <a:srgbClr val="FAFB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9EEA3B-AD10-4793-971C-35AA5C422A08}" type="doc">
      <dgm:prSet loTypeId="urn:microsoft.com/office/officeart/2005/8/layout/chevronAccent+Icon" loCatId="officeonline" qsTypeId="urn:microsoft.com/office/officeart/2005/8/quickstyle/simple1" qsCatId="simple" csTypeId="urn:microsoft.com/office/officeart/2005/8/colors/accent1_2" csCatId="accent1" phldr="1"/>
      <dgm:spPr/>
    </dgm:pt>
    <dgm:pt modelId="{5262CA5B-4ED8-4740-BDD0-C93D30D208D9}">
      <dgm:prSet phldrT="[Text]"/>
      <dgm:spPr/>
      <dgm:t>
        <a:bodyPr/>
        <a:lstStyle/>
        <a:p>
          <a:r>
            <a:rPr lang="en-GB" dirty="0" smtClean="0"/>
            <a:t>Supplier value chains</a:t>
          </a:r>
          <a:endParaRPr lang="en-GB" dirty="0"/>
        </a:p>
      </dgm:t>
    </dgm:pt>
    <dgm:pt modelId="{417E3385-4219-42C2-B3A5-221FB471F6F9}" type="parTrans" cxnId="{1DC4ED79-7D10-49C9-BEFF-15CAB36CDEFF}">
      <dgm:prSet/>
      <dgm:spPr/>
      <dgm:t>
        <a:bodyPr/>
        <a:lstStyle/>
        <a:p>
          <a:endParaRPr lang="en-GB"/>
        </a:p>
      </dgm:t>
    </dgm:pt>
    <dgm:pt modelId="{CD464CD8-4B77-4A4A-9412-BE48B91A684A}" type="sibTrans" cxnId="{1DC4ED79-7D10-49C9-BEFF-15CAB36CDEFF}">
      <dgm:prSet/>
      <dgm:spPr/>
      <dgm:t>
        <a:bodyPr/>
        <a:lstStyle/>
        <a:p>
          <a:endParaRPr lang="en-GB"/>
        </a:p>
      </dgm:t>
    </dgm:pt>
    <dgm:pt modelId="{D152F169-BD50-4D89-A1FC-15D0A88A1BB3}">
      <dgm:prSet phldrT="[Text]"/>
      <dgm:spPr/>
      <dgm:t>
        <a:bodyPr/>
        <a:lstStyle/>
        <a:p>
          <a:r>
            <a:rPr lang="en-GB" dirty="0" smtClean="0"/>
            <a:t>Own value chain</a:t>
          </a:r>
          <a:endParaRPr lang="en-GB" dirty="0"/>
        </a:p>
      </dgm:t>
    </dgm:pt>
    <dgm:pt modelId="{0E5BB897-C8E0-4842-AA77-2044B97E5E26}" type="parTrans" cxnId="{D507D3CE-8AE6-4F5F-899A-4CD89E05E6A4}">
      <dgm:prSet/>
      <dgm:spPr/>
      <dgm:t>
        <a:bodyPr/>
        <a:lstStyle/>
        <a:p>
          <a:endParaRPr lang="en-GB"/>
        </a:p>
      </dgm:t>
    </dgm:pt>
    <dgm:pt modelId="{AA1B327D-CF12-4568-A9C5-211178FAC00B}" type="sibTrans" cxnId="{D507D3CE-8AE6-4F5F-899A-4CD89E05E6A4}">
      <dgm:prSet/>
      <dgm:spPr/>
      <dgm:t>
        <a:bodyPr/>
        <a:lstStyle/>
        <a:p>
          <a:endParaRPr lang="en-GB"/>
        </a:p>
      </dgm:t>
    </dgm:pt>
    <dgm:pt modelId="{8AE36287-C961-484D-9F60-60CBAAA6A08A}">
      <dgm:prSet phldrT="[Text]"/>
      <dgm:spPr/>
      <dgm:t>
        <a:bodyPr/>
        <a:lstStyle/>
        <a:p>
          <a:r>
            <a:rPr lang="en-GB" dirty="0" smtClean="0"/>
            <a:t>Distribution/</a:t>
          </a:r>
        </a:p>
        <a:p>
          <a:r>
            <a:rPr lang="en-GB" dirty="0" smtClean="0"/>
            <a:t>channel value chains</a:t>
          </a:r>
          <a:endParaRPr lang="en-GB" dirty="0"/>
        </a:p>
      </dgm:t>
    </dgm:pt>
    <dgm:pt modelId="{2CDB52B0-5D60-43C7-809D-8A69D40188F7}" type="parTrans" cxnId="{6E641881-E145-4FB1-9E9D-A73956A71FB8}">
      <dgm:prSet/>
      <dgm:spPr/>
      <dgm:t>
        <a:bodyPr/>
        <a:lstStyle/>
        <a:p>
          <a:endParaRPr lang="en-GB"/>
        </a:p>
      </dgm:t>
    </dgm:pt>
    <dgm:pt modelId="{1A346664-6EFB-4642-8FF0-E7A3CE0DD763}" type="sibTrans" cxnId="{6E641881-E145-4FB1-9E9D-A73956A71FB8}">
      <dgm:prSet/>
      <dgm:spPr/>
      <dgm:t>
        <a:bodyPr/>
        <a:lstStyle/>
        <a:p>
          <a:endParaRPr lang="en-GB"/>
        </a:p>
      </dgm:t>
    </dgm:pt>
    <dgm:pt modelId="{79062835-75C0-4DC3-8F34-45A2BE2CCA63}">
      <dgm:prSet phldrT="[Text]"/>
      <dgm:spPr/>
      <dgm:t>
        <a:bodyPr/>
        <a:lstStyle/>
        <a:p>
          <a:r>
            <a:rPr lang="en-GB" dirty="0" smtClean="0"/>
            <a:t>Customer value chains</a:t>
          </a:r>
          <a:endParaRPr lang="en-GB" dirty="0"/>
        </a:p>
      </dgm:t>
    </dgm:pt>
    <dgm:pt modelId="{379ADDC3-7C2A-431A-8CC4-59ECD1D9947B}" type="parTrans" cxnId="{C5AA0894-CC3F-4FAA-B431-0E20D222E6B7}">
      <dgm:prSet/>
      <dgm:spPr/>
      <dgm:t>
        <a:bodyPr/>
        <a:lstStyle/>
        <a:p>
          <a:endParaRPr lang="en-GB"/>
        </a:p>
      </dgm:t>
    </dgm:pt>
    <dgm:pt modelId="{DCE6331D-152B-4428-9EF4-DD5A03AD7587}" type="sibTrans" cxnId="{C5AA0894-CC3F-4FAA-B431-0E20D222E6B7}">
      <dgm:prSet/>
      <dgm:spPr/>
      <dgm:t>
        <a:bodyPr/>
        <a:lstStyle/>
        <a:p>
          <a:endParaRPr lang="en-GB"/>
        </a:p>
      </dgm:t>
    </dgm:pt>
    <dgm:pt modelId="{44DC3C6B-D608-45B9-ABFA-92F5272A7E6A}" type="pres">
      <dgm:prSet presAssocID="{249EEA3B-AD10-4793-971C-35AA5C422A08}" presName="Name0" presStyleCnt="0">
        <dgm:presLayoutVars>
          <dgm:dir/>
          <dgm:resizeHandles val="exact"/>
        </dgm:presLayoutVars>
      </dgm:prSet>
      <dgm:spPr/>
    </dgm:pt>
    <dgm:pt modelId="{8134E9FA-B87C-4913-A666-4C989F6134D0}" type="pres">
      <dgm:prSet presAssocID="{5262CA5B-4ED8-4740-BDD0-C93D30D208D9}" presName="composite" presStyleCnt="0"/>
      <dgm:spPr/>
    </dgm:pt>
    <dgm:pt modelId="{A344BD3E-0A83-42DF-9445-D7915FEF7C69}" type="pres">
      <dgm:prSet presAssocID="{5262CA5B-4ED8-4740-BDD0-C93D30D208D9}" presName="bgChev" presStyleLbl="node1" presStyleIdx="0" presStyleCnt="4"/>
      <dgm:spPr/>
    </dgm:pt>
    <dgm:pt modelId="{D5BB8A86-2D51-4CB4-BBAE-68289E6B1884}" type="pres">
      <dgm:prSet presAssocID="{5262CA5B-4ED8-4740-BDD0-C93D30D208D9}" presName="tx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231E85-9607-4BFC-8F30-C8E1DED3C31D}" type="pres">
      <dgm:prSet presAssocID="{CD464CD8-4B77-4A4A-9412-BE48B91A684A}" presName="compositeSpace" presStyleCnt="0"/>
      <dgm:spPr/>
    </dgm:pt>
    <dgm:pt modelId="{A190F549-FC30-4D33-9086-01F957FEE7EA}" type="pres">
      <dgm:prSet presAssocID="{D152F169-BD50-4D89-A1FC-15D0A88A1BB3}" presName="composite" presStyleCnt="0"/>
      <dgm:spPr/>
    </dgm:pt>
    <dgm:pt modelId="{B3245819-93B4-45D9-87CC-A3EDA22A07AD}" type="pres">
      <dgm:prSet presAssocID="{D152F169-BD50-4D89-A1FC-15D0A88A1BB3}" presName="bgChev" presStyleLbl="node1" presStyleIdx="1" presStyleCnt="4"/>
      <dgm:spPr>
        <a:solidFill>
          <a:schemeClr val="accent2">
            <a:lumMod val="40000"/>
            <a:lumOff val="60000"/>
          </a:schemeClr>
        </a:solidFill>
      </dgm:spPr>
    </dgm:pt>
    <dgm:pt modelId="{69D417CC-8409-46C9-98CA-7B8CC59434AA}" type="pres">
      <dgm:prSet presAssocID="{D152F169-BD50-4D89-A1FC-15D0A88A1BB3}" presName="tx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DB34482-F775-4D05-8622-784E62D53FEB}" type="pres">
      <dgm:prSet presAssocID="{AA1B327D-CF12-4568-A9C5-211178FAC00B}" presName="compositeSpace" presStyleCnt="0"/>
      <dgm:spPr/>
    </dgm:pt>
    <dgm:pt modelId="{49024772-E9B4-44F0-8459-80DC583B9570}" type="pres">
      <dgm:prSet presAssocID="{8AE36287-C961-484D-9F60-60CBAAA6A08A}" presName="composite" presStyleCnt="0"/>
      <dgm:spPr/>
    </dgm:pt>
    <dgm:pt modelId="{A8ED5F96-AC4E-4955-A4EE-4B482C4D1BCE}" type="pres">
      <dgm:prSet presAssocID="{8AE36287-C961-484D-9F60-60CBAAA6A08A}" presName="bgChev" presStyleLbl="node1" presStyleIdx="2" presStyleCnt="4"/>
      <dgm:spPr/>
    </dgm:pt>
    <dgm:pt modelId="{2B23C1E9-B36C-44E7-96A4-B8EE2B143826}" type="pres">
      <dgm:prSet presAssocID="{8AE36287-C961-484D-9F60-60CBAAA6A08A}" presName="tx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A02A89D-CBFD-4632-8A8E-B80CAAA29E59}" type="pres">
      <dgm:prSet presAssocID="{1A346664-6EFB-4642-8FF0-E7A3CE0DD763}" presName="compositeSpace" presStyleCnt="0"/>
      <dgm:spPr/>
    </dgm:pt>
    <dgm:pt modelId="{7E9420E5-8E53-401A-859F-C2A081DD84CF}" type="pres">
      <dgm:prSet presAssocID="{79062835-75C0-4DC3-8F34-45A2BE2CCA63}" presName="composite" presStyleCnt="0"/>
      <dgm:spPr/>
    </dgm:pt>
    <dgm:pt modelId="{1D5853DD-424E-4A11-8481-A71EB0049DA7}" type="pres">
      <dgm:prSet presAssocID="{79062835-75C0-4DC3-8F34-45A2BE2CCA63}" presName="bgChev" presStyleLbl="node1" presStyleIdx="3" presStyleCnt="4"/>
      <dgm:spPr/>
      <dgm:t>
        <a:bodyPr/>
        <a:lstStyle/>
        <a:p>
          <a:endParaRPr lang="en-GB"/>
        </a:p>
      </dgm:t>
    </dgm:pt>
    <dgm:pt modelId="{C5AB05FA-A4BF-4352-8642-97C6E89AACA1}" type="pres">
      <dgm:prSet presAssocID="{79062835-75C0-4DC3-8F34-45A2BE2CCA63}" presName="tx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507D3CE-8AE6-4F5F-899A-4CD89E05E6A4}" srcId="{249EEA3B-AD10-4793-971C-35AA5C422A08}" destId="{D152F169-BD50-4D89-A1FC-15D0A88A1BB3}" srcOrd="1" destOrd="0" parTransId="{0E5BB897-C8E0-4842-AA77-2044B97E5E26}" sibTransId="{AA1B327D-CF12-4568-A9C5-211178FAC00B}"/>
    <dgm:cxn modelId="{9CA0EA9D-119E-47BE-9AFB-733E11951115}" type="presOf" srcId="{5262CA5B-4ED8-4740-BDD0-C93D30D208D9}" destId="{D5BB8A86-2D51-4CB4-BBAE-68289E6B1884}" srcOrd="0" destOrd="0" presId="urn:microsoft.com/office/officeart/2005/8/layout/chevronAccent+Icon"/>
    <dgm:cxn modelId="{6E641881-E145-4FB1-9E9D-A73956A71FB8}" srcId="{249EEA3B-AD10-4793-971C-35AA5C422A08}" destId="{8AE36287-C961-484D-9F60-60CBAAA6A08A}" srcOrd="2" destOrd="0" parTransId="{2CDB52B0-5D60-43C7-809D-8A69D40188F7}" sibTransId="{1A346664-6EFB-4642-8FF0-E7A3CE0DD763}"/>
    <dgm:cxn modelId="{814F97B8-AAAA-49FB-AF01-4F55BEBE28D7}" type="presOf" srcId="{8AE36287-C961-484D-9F60-60CBAAA6A08A}" destId="{2B23C1E9-B36C-44E7-96A4-B8EE2B143826}" srcOrd="0" destOrd="0" presId="urn:microsoft.com/office/officeart/2005/8/layout/chevronAccent+Icon"/>
    <dgm:cxn modelId="{C5AA0894-CC3F-4FAA-B431-0E20D222E6B7}" srcId="{249EEA3B-AD10-4793-971C-35AA5C422A08}" destId="{79062835-75C0-4DC3-8F34-45A2BE2CCA63}" srcOrd="3" destOrd="0" parTransId="{379ADDC3-7C2A-431A-8CC4-59ECD1D9947B}" sibTransId="{DCE6331D-152B-4428-9EF4-DD5A03AD7587}"/>
    <dgm:cxn modelId="{1DC4ED79-7D10-49C9-BEFF-15CAB36CDEFF}" srcId="{249EEA3B-AD10-4793-971C-35AA5C422A08}" destId="{5262CA5B-4ED8-4740-BDD0-C93D30D208D9}" srcOrd="0" destOrd="0" parTransId="{417E3385-4219-42C2-B3A5-221FB471F6F9}" sibTransId="{CD464CD8-4B77-4A4A-9412-BE48B91A684A}"/>
    <dgm:cxn modelId="{C892B57C-BEFC-4CD9-B243-9AE7F63ABACA}" type="presOf" srcId="{249EEA3B-AD10-4793-971C-35AA5C422A08}" destId="{44DC3C6B-D608-45B9-ABFA-92F5272A7E6A}" srcOrd="0" destOrd="0" presId="urn:microsoft.com/office/officeart/2005/8/layout/chevronAccent+Icon"/>
    <dgm:cxn modelId="{E4BCFA05-E2DC-4AC3-87F4-489050CC87B0}" type="presOf" srcId="{D152F169-BD50-4D89-A1FC-15D0A88A1BB3}" destId="{69D417CC-8409-46C9-98CA-7B8CC59434AA}" srcOrd="0" destOrd="0" presId="urn:microsoft.com/office/officeart/2005/8/layout/chevronAccent+Icon"/>
    <dgm:cxn modelId="{4E64F414-944A-4922-8226-208EB67E9C71}" type="presOf" srcId="{79062835-75C0-4DC3-8F34-45A2BE2CCA63}" destId="{C5AB05FA-A4BF-4352-8642-97C6E89AACA1}" srcOrd="0" destOrd="0" presId="urn:microsoft.com/office/officeart/2005/8/layout/chevronAccent+Icon"/>
    <dgm:cxn modelId="{B5096861-3416-4431-B604-8C9EA83E7FAA}" type="presParOf" srcId="{44DC3C6B-D608-45B9-ABFA-92F5272A7E6A}" destId="{8134E9FA-B87C-4913-A666-4C989F6134D0}" srcOrd="0" destOrd="0" presId="urn:microsoft.com/office/officeart/2005/8/layout/chevronAccent+Icon"/>
    <dgm:cxn modelId="{468E866B-470A-4305-814F-C53CEC5749BE}" type="presParOf" srcId="{8134E9FA-B87C-4913-A666-4C989F6134D0}" destId="{A344BD3E-0A83-42DF-9445-D7915FEF7C69}" srcOrd="0" destOrd="0" presId="urn:microsoft.com/office/officeart/2005/8/layout/chevronAccent+Icon"/>
    <dgm:cxn modelId="{EDB6A6B2-5573-4FDB-B0B8-5DC6270979AA}" type="presParOf" srcId="{8134E9FA-B87C-4913-A666-4C989F6134D0}" destId="{D5BB8A86-2D51-4CB4-BBAE-68289E6B1884}" srcOrd="1" destOrd="0" presId="urn:microsoft.com/office/officeart/2005/8/layout/chevronAccent+Icon"/>
    <dgm:cxn modelId="{F8B01EDF-404D-420C-96D9-8A293111B23C}" type="presParOf" srcId="{44DC3C6B-D608-45B9-ABFA-92F5272A7E6A}" destId="{CF231E85-9607-4BFC-8F30-C8E1DED3C31D}" srcOrd="1" destOrd="0" presId="urn:microsoft.com/office/officeart/2005/8/layout/chevronAccent+Icon"/>
    <dgm:cxn modelId="{BB7E2B23-9E3A-452D-99A4-3C4572E2F3DA}" type="presParOf" srcId="{44DC3C6B-D608-45B9-ABFA-92F5272A7E6A}" destId="{A190F549-FC30-4D33-9086-01F957FEE7EA}" srcOrd="2" destOrd="0" presId="urn:microsoft.com/office/officeart/2005/8/layout/chevronAccent+Icon"/>
    <dgm:cxn modelId="{5B926F85-66F9-426C-B264-8A189AB18B63}" type="presParOf" srcId="{A190F549-FC30-4D33-9086-01F957FEE7EA}" destId="{B3245819-93B4-45D9-87CC-A3EDA22A07AD}" srcOrd="0" destOrd="0" presId="urn:microsoft.com/office/officeart/2005/8/layout/chevronAccent+Icon"/>
    <dgm:cxn modelId="{9DF2787A-61ED-487C-AD03-49248C51C5A3}" type="presParOf" srcId="{A190F549-FC30-4D33-9086-01F957FEE7EA}" destId="{69D417CC-8409-46C9-98CA-7B8CC59434AA}" srcOrd="1" destOrd="0" presId="urn:microsoft.com/office/officeart/2005/8/layout/chevronAccent+Icon"/>
    <dgm:cxn modelId="{6AB88A56-1A2A-46D5-89E4-A5F268677451}" type="presParOf" srcId="{44DC3C6B-D608-45B9-ABFA-92F5272A7E6A}" destId="{6DB34482-F775-4D05-8622-784E62D53FEB}" srcOrd="3" destOrd="0" presId="urn:microsoft.com/office/officeart/2005/8/layout/chevronAccent+Icon"/>
    <dgm:cxn modelId="{1D3D24BE-99D0-4383-B56A-189B03E521C9}" type="presParOf" srcId="{44DC3C6B-D608-45B9-ABFA-92F5272A7E6A}" destId="{49024772-E9B4-44F0-8459-80DC583B9570}" srcOrd="4" destOrd="0" presId="urn:microsoft.com/office/officeart/2005/8/layout/chevronAccent+Icon"/>
    <dgm:cxn modelId="{EF38D757-78C4-48FB-8E0F-6C79F3763304}" type="presParOf" srcId="{49024772-E9B4-44F0-8459-80DC583B9570}" destId="{A8ED5F96-AC4E-4955-A4EE-4B482C4D1BCE}" srcOrd="0" destOrd="0" presId="urn:microsoft.com/office/officeart/2005/8/layout/chevronAccent+Icon"/>
    <dgm:cxn modelId="{F0A424CB-200B-442F-9327-9874151AD367}" type="presParOf" srcId="{49024772-E9B4-44F0-8459-80DC583B9570}" destId="{2B23C1E9-B36C-44E7-96A4-B8EE2B143826}" srcOrd="1" destOrd="0" presId="urn:microsoft.com/office/officeart/2005/8/layout/chevronAccent+Icon"/>
    <dgm:cxn modelId="{6C575A1C-197D-4D07-8DBB-231EF90E8747}" type="presParOf" srcId="{44DC3C6B-D608-45B9-ABFA-92F5272A7E6A}" destId="{AA02A89D-CBFD-4632-8A8E-B80CAAA29E59}" srcOrd="5" destOrd="0" presId="urn:microsoft.com/office/officeart/2005/8/layout/chevronAccent+Icon"/>
    <dgm:cxn modelId="{CD537702-DB30-4B7C-AD11-FEC6FCE31FB8}" type="presParOf" srcId="{44DC3C6B-D608-45B9-ABFA-92F5272A7E6A}" destId="{7E9420E5-8E53-401A-859F-C2A081DD84CF}" srcOrd="6" destOrd="0" presId="urn:microsoft.com/office/officeart/2005/8/layout/chevronAccent+Icon"/>
    <dgm:cxn modelId="{81E0B40B-D48E-49A3-9EEE-572536AAEE01}" type="presParOf" srcId="{7E9420E5-8E53-401A-859F-C2A081DD84CF}" destId="{1D5853DD-424E-4A11-8481-A71EB0049DA7}" srcOrd="0" destOrd="0" presId="urn:microsoft.com/office/officeart/2005/8/layout/chevronAccent+Icon"/>
    <dgm:cxn modelId="{DC2D0546-39F4-4C88-A2BD-DAED6E131B27}" type="presParOf" srcId="{7E9420E5-8E53-401A-859F-C2A081DD84CF}" destId="{C5AB05FA-A4BF-4352-8642-97C6E89AACA1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44BD3E-0A83-42DF-9445-D7915FEF7C69}">
      <dsp:nvSpPr>
        <dsp:cNvPr id="0" name=""/>
        <dsp:cNvSpPr/>
      </dsp:nvSpPr>
      <dsp:spPr>
        <a:xfrm>
          <a:off x="3849" y="1825865"/>
          <a:ext cx="1811878" cy="69938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B8A86-2D51-4CB4-BBAE-68289E6B1884}">
      <dsp:nvSpPr>
        <dsp:cNvPr id="0" name=""/>
        <dsp:cNvSpPr/>
      </dsp:nvSpPr>
      <dsp:spPr>
        <a:xfrm>
          <a:off x="487017" y="2000712"/>
          <a:ext cx="1530030" cy="6993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Supplier value chains</a:t>
          </a:r>
          <a:endParaRPr lang="en-GB" sz="1200" kern="1200" dirty="0"/>
        </a:p>
      </dsp:txBody>
      <dsp:txXfrm>
        <a:off x="507501" y="2021196"/>
        <a:ext cx="1489062" cy="658417"/>
      </dsp:txXfrm>
    </dsp:sp>
    <dsp:sp modelId="{B3245819-93B4-45D9-87CC-A3EDA22A07AD}">
      <dsp:nvSpPr>
        <dsp:cNvPr id="0" name=""/>
        <dsp:cNvSpPr/>
      </dsp:nvSpPr>
      <dsp:spPr>
        <a:xfrm>
          <a:off x="2073417" y="1825865"/>
          <a:ext cx="1811878" cy="699385"/>
        </a:xfrm>
        <a:prstGeom prst="chevron">
          <a:avLst>
            <a:gd name="adj" fmla="val 40000"/>
          </a:avLst>
        </a:prstGeom>
        <a:solidFill>
          <a:schemeClr val="accent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D417CC-8409-46C9-98CA-7B8CC59434AA}">
      <dsp:nvSpPr>
        <dsp:cNvPr id="0" name=""/>
        <dsp:cNvSpPr/>
      </dsp:nvSpPr>
      <dsp:spPr>
        <a:xfrm>
          <a:off x="2556584" y="2000712"/>
          <a:ext cx="1530030" cy="6993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Own value chain</a:t>
          </a:r>
          <a:endParaRPr lang="en-GB" sz="1200" kern="1200" dirty="0"/>
        </a:p>
      </dsp:txBody>
      <dsp:txXfrm>
        <a:off x="2577068" y="2021196"/>
        <a:ext cx="1489062" cy="658417"/>
      </dsp:txXfrm>
    </dsp:sp>
    <dsp:sp modelId="{A8ED5F96-AC4E-4955-A4EE-4B482C4D1BCE}">
      <dsp:nvSpPr>
        <dsp:cNvPr id="0" name=""/>
        <dsp:cNvSpPr/>
      </dsp:nvSpPr>
      <dsp:spPr>
        <a:xfrm>
          <a:off x="4142984" y="1825865"/>
          <a:ext cx="1811878" cy="69938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3C1E9-B36C-44E7-96A4-B8EE2B143826}">
      <dsp:nvSpPr>
        <dsp:cNvPr id="0" name=""/>
        <dsp:cNvSpPr/>
      </dsp:nvSpPr>
      <dsp:spPr>
        <a:xfrm>
          <a:off x="4626152" y="2000712"/>
          <a:ext cx="1530030" cy="6993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Distribution/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channel value chains</a:t>
          </a:r>
          <a:endParaRPr lang="en-GB" sz="1200" kern="1200" dirty="0"/>
        </a:p>
      </dsp:txBody>
      <dsp:txXfrm>
        <a:off x="4646636" y="2021196"/>
        <a:ext cx="1489062" cy="658417"/>
      </dsp:txXfrm>
    </dsp:sp>
    <dsp:sp modelId="{1D5853DD-424E-4A11-8481-A71EB0049DA7}">
      <dsp:nvSpPr>
        <dsp:cNvPr id="0" name=""/>
        <dsp:cNvSpPr/>
      </dsp:nvSpPr>
      <dsp:spPr>
        <a:xfrm>
          <a:off x="6212552" y="1825865"/>
          <a:ext cx="1811878" cy="69938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B05FA-A4BF-4352-8642-97C6E89AACA1}">
      <dsp:nvSpPr>
        <dsp:cNvPr id="0" name=""/>
        <dsp:cNvSpPr/>
      </dsp:nvSpPr>
      <dsp:spPr>
        <a:xfrm>
          <a:off x="6695719" y="2000712"/>
          <a:ext cx="1530030" cy="6993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Customer value chains</a:t>
          </a:r>
          <a:endParaRPr lang="en-GB" sz="1200" kern="1200" dirty="0"/>
        </a:p>
      </dsp:txBody>
      <dsp:txXfrm>
        <a:off x="6716203" y="2021196"/>
        <a:ext cx="1489062" cy="6584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53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450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980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50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115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12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664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933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281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34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138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FB7E2-50E0-40A2-8265-277A8284DEE1}" type="datetimeFigureOut">
              <a:rPr lang="en-GB" smtClean="0"/>
              <a:t>24/12/2014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0DC58-9329-4FF6-A5F6-133B30E0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21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Assessing Information Systems Strategy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321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Competitiveness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strategic capability affects the competitive position!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57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923928" y="2130522"/>
            <a:ext cx="9361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/>
            </a:lvl1pPr>
          </a:lstStyle>
          <a:p>
            <a:r>
              <a:rPr lang="en-GB" dirty="0"/>
              <a:t>Threat of new entry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99720" y="3234172"/>
            <a:ext cx="9361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Bargaining</a:t>
            </a:r>
          </a:p>
          <a:p>
            <a:r>
              <a:rPr lang="en-GB" sz="1200" dirty="0" smtClean="0"/>
              <a:t>power</a:t>
            </a:r>
            <a:endParaRPr lang="en-GB" sz="1200" dirty="0"/>
          </a:p>
        </p:txBody>
      </p:sp>
      <p:sp>
        <p:nvSpPr>
          <p:cNvPr id="8" name="TextBox 7"/>
          <p:cNvSpPr txBox="1"/>
          <p:nvPr/>
        </p:nvSpPr>
        <p:spPr>
          <a:xfrm>
            <a:off x="3923928" y="4362770"/>
            <a:ext cx="9361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Threat of substitution</a:t>
            </a:r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2115344" y="3234171"/>
            <a:ext cx="9361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Bargaining</a:t>
            </a:r>
          </a:p>
          <a:p>
            <a:r>
              <a:rPr lang="en-GB" sz="1200" dirty="0" smtClean="0"/>
              <a:t>power</a:t>
            </a:r>
            <a:endParaRPr lang="en-GB" sz="1200" dirty="0"/>
          </a:p>
        </p:txBody>
      </p:sp>
      <p:sp>
        <p:nvSpPr>
          <p:cNvPr id="6" name="Oval 5"/>
          <p:cNvSpPr/>
          <p:nvPr/>
        </p:nvSpPr>
        <p:spPr>
          <a:xfrm>
            <a:off x="3707904" y="2924944"/>
            <a:ext cx="1368152" cy="1080120"/>
          </a:xfrm>
          <a:prstGeom prst="ellipse">
            <a:avLst/>
          </a:prstGeom>
          <a:solidFill>
            <a:srgbClr val="E7CBE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Competitive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 rivalry</a:t>
            </a:r>
            <a:endParaRPr lang="en-GB" sz="1200" dirty="0">
              <a:solidFill>
                <a:schemeClr val="tx1"/>
              </a:solidFill>
            </a:endParaRPr>
          </a:p>
        </p:txBody>
      </p:sp>
      <p:cxnSp>
        <p:nvCxnSpPr>
          <p:cNvPr id="11" name="Straight Arrow Connector 10"/>
          <p:cNvCxnSpPr>
            <a:stCxn id="5" idx="2"/>
            <a:endCxn id="6" idx="0"/>
          </p:cNvCxnSpPr>
          <p:nvPr/>
        </p:nvCxnSpPr>
        <p:spPr>
          <a:xfrm>
            <a:off x="4391980" y="2592187"/>
            <a:ext cx="0" cy="33275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9" idx="3"/>
            <a:endCxn id="6" idx="2"/>
          </p:cNvCxnSpPr>
          <p:nvPr/>
        </p:nvCxnSpPr>
        <p:spPr>
          <a:xfrm>
            <a:off x="3051448" y="3465004"/>
            <a:ext cx="656456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8" idx="0"/>
            <a:endCxn id="6" idx="4"/>
          </p:cNvCxnSpPr>
          <p:nvPr/>
        </p:nvCxnSpPr>
        <p:spPr>
          <a:xfrm flipV="1">
            <a:off x="4391980" y="4005064"/>
            <a:ext cx="0" cy="35770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7" idx="1"/>
            <a:endCxn id="6" idx="6"/>
          </p:cNvCxnSpPr>
          <p:nvPr/>
        </p:nvCxnSpPr>
        <p:spPr>
          <a:xfrm flipH="1" flipV="1">
            <a:off x="5076056" y="3465004"/>
            <a:ext cx="423664" cy="1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Porter’s Five Forces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911433" y="1340768"/>
            <a:ext cx="93610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/>
            </a:lvl1pPr>
          </a:lstStyle>
          <a:p>
            <a:r>
              <a:rPr lang="en-GB" dirty="0" smtClean="0"/>
              <a:t>Potential entrants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4377502" y="1802433"/>
            <a:ext cx="0" cy="33275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6876256" y="3234170"/>
            <a:ext cx="93610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Buyers</a:t>
            </a:r>
          </a:p>
          <a:p>
            <a:endParaRPr lang="en-GB" sz="1200" dirty="0" smtClean="0"/>
          </a:p>
        </p:txBody>
      </p:sp>
      <p:cxnSp>
        <p:nvCxnSpPr>
          <p:cNvPr id="18" name="Straight Arrow Connector 17"/>
          <p:cNvCxnSpPr>
            <a:stCxn id="16" idx="1"/>
          </p:cNvCxnSpPr>
          <p:nvPr/>
        </p:nvCxnSpPr>
        <p:spPr>
          <a:xfrm flipH="1">
            <a:off x="6452592" y="3465003"/>
            <a:ext cx="423664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755576" y="3234172"/>
            <a:ext cx="93610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Suppliers</a:t>
            </a:r>
          </a:p>
          <a:p>
            <a:endParaRPr lang="en-GB" sz="1200" dirty="0" smtClean="0"/>
          </a:p>
        </p:txBody>
      </p:sp>
      <p:cxnSp>
        <p:nvCxnSpPr>
          <p:cNvPr id="21" name="Straight Arrow Connector 20"/>
          <p:cNvCxnSpPr>
            <a:stCxn id="19" idx="3"/>
            <a:endCxn id="9" idx="1"/>
          </p:cNvCxnSpPr>
          <p:nvPr/>
        </p:nvCxnSpPr>
        <p:spPr>
          <a:xfrm flipV="1">
            <a:off x="1691680" y="3465004"/>
            <a:ext cx="423664" cy="1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3923928" y="5157192"/>
            <a:ext cx="93610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Substitutes,</a:t>
            </a:r>
          </a:p>
          <a:p>
            <a:r>
              <a:rPr lang="en-GB" sz="1200" dirty="0" smtClean="0"/>
              <a:t>alternatives</a:t>
            </a:r>
          </a:p>
        </p:txBody>
      </p:sp>
      <p:cxnSp>
        <p:nvCxnSpPr>
          <p:cNvPr id="23" name="Straight Arrow Connector 22"/>
          <p:cNvCxnSpPr>
            <a:stCxn id="22" idx="0"/>
          </p:cNvCxnSpPr>
          <p:nvPr/>
        </p:nvCxnSpPr>
        <p:spPr>
          <a:xfrm flipV="1">
            <a:off x="4391980" y="4799486"/>
            <a:ext cx="0" cy="35770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8813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Enhances Competitive Rivalry?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Situational aspects</a:t>
            </a:r>
          </a:p>
          <a:p>
            <a:pPr lvl="1"/>
            <a:r>
              <a:rPr lang="en-GB" dirty="0" smtClean="0"/>
              <a:t>Numbers of competitors able to compete</a:t>
            </a:r>
          </a:p>
          <a:p>
            <a:pPr lvl="1"/>
            <a:r>
              <a:rPr lang="en-GB" dirty="0" smtClean="0"/>
              <a:t>Competitors are comparable, balanced</a:t>
            </a:r>
          </a:p>
          <a:p>
            <a:pPr lvl="1"/>
            <a:r>
              <a:rPr lang="en-GB" dirty="0" smtClean="0"/>
              <a:t>Low customer loyalty</a:t>
            </a:r>
          </a:p>
          <a:p>
            <a:pPr lvl="1"/>
            <a:r>
              <a:rPr lang="en-GB" dirty="0" smtClean="0"/>
              <a:t>Low switching costs</a:t>
            </a:r>
          </a:p>
          <a:p>
            <a:pPr lvl="1"/>
            <a:r>
              <a:rPr lang="en-GB" dirty="0" smtClean="0"/>
              <a:t>Costs of not competing or leaving the market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06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Rivalry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Product/service factors</a:t>
            </a:r>
          </a:p>
          <a:p>
            <a:pPr lvl="1"/>
            <a:r>
              <a:rPr lang="en-GB" dirty="0" smtClean="0"/>
              <a:t>Commodity product or undifferentiated market</a:t>
            </a:r>
          </a:p>
          <a:p>
            <a:pPr lvl="1"/>
            <a:r>
              <a:rPr lang="en-GB" dirty="0" smtClean="0"/>
              <a:t>Slow market growth</a:t>
            </a:r>
          </a:p>
          <a:p>
            <a:pPr lvl="1"/>
            <a:r>
              <a:rPr lang="en-GB" dirty="0" smtClean="0"/>
              <a:t>High fixed costs in the industry</a:t>
            </a:r>
          </a:p>
          <a:p>
            <a:pPr lvl="1"/>
            <a:r>
              <a:rPr lang="en-GB" dirty="0" smtClean="0"/>
              <a:t>High exit barriers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370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Enhances Buyer Power?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Few and/or big buyers</a:t>
            </a:r>
          </a:p>
          <a:p>
            <a:r>
              <a:rPr lang="en-GB" dirty="0" smtClean="0"/>
              <a:t>Ease of substitution</a:t>
            </a:r>
          </a:p>
          <a:p>
            <a:r>
              <a:rPr lang="en-GB" dirty="0" smtClean="0"/>
              <a:t>Price sensitivity of product</a:t>
            </a:r>
          </a:p>
          <a:p>
            <a:r>
              <a:rPr lang="en-GB" dirty="0" smtClean="0"/>
              <a:t>No differentiation of product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496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Buyer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it look like?</a:t>
            </a:r>
          </a:p>
          <a:p>
            <a:pPr lvl="1"/>
            <a:r>
              <a:rPr lang="en-GB" dirty="0" smtClean="0"/>
              <a:t>Concentration of buyers</a:t>
            </a:r>
          </a:p>
          <a:p>
            <a:pPr lvl="1"/>
            <a:r>
              <a:rPr lang="en-GB" dirty="0" smtClean="0"/>
              <a:t>Many small suppliers</a:t>
            </a:r>
          </a:p>
          <a:p>
            <a:pPr lvl="1"/>
            <a:r>
              <a:rPr lang="en-GB" dirty="0" smtClean="0"/>
              <a:t>Alternative sources</a:t>
            </a:r>
          </a:p>
          <a:p>
            <a:pPr lvl="1"/>
            <a:r>
              <a:rPr lang="en-GB" dirty="0" smtClean="0"/>
              <a:t>Low/no cost in changing suppliers</a:t>
            </a:r>
          </a:p>
          <a:p>
            <a:pPr lvl="1"/>
            <a:r>
              <a:rPr lang="en-GB" dirty="0" smtClean="0"/>
              <a:t>Components or materials a high percentage of the cost to the buyer leading to seeking alternatives</a:t>
            </a:r>
          </a:p>
          <a:p>
            <a:pPr lvl="1"/>
            <a:r>
              <a:rPr lang="en-GB" dirty="0"/>
              <a:t>B</a:t>
            </a:r>
            <a:r>
              <a:rPr lang="en-GB" dirty="0" smtClean="0"/>
              <a:t>ackward integration – customer buys a supplier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789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Enhances Threat of Substitution?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Ready supply of product</a:t>
            </a:r>
          </a:p>
          <a:p>
            <a:r>
              <a:rPr lang="en-GB" dirty="0" smtClean="0"/>
              <a:t>Numbers of competitors</a:t>
            </a:r>
          </a:p>
          <a:p>
            <a:r>
              <a:rPr lang="en-GB" dirty="0" smtClean="0"/>
              <a:t>Lack of differentiation (commodity supply)</a:t>
            </a:r>
          </a:p>
          <a:p>
            <a:r>
              <a:rPr lang="en-GB" dirty="0" smtClean="0"/>
              <a:t>New entrants/easy entrance</a:t>
            </a:r>
          </a:p>
          <a:p>
            <a:r>
              <a:rPr lang="en-GB" dirty="0" smtClean="0"/>
              <a:t>High margins on low technology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5325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Substitution in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E.g. Royal Mail</a:t>
            </a:r>
          </a:p>
          <a:p>
            <a:pPr lvl="1"/>
            <a:r>
              <a:rPr lang="en-GB" dirty="0" smtClean="0"/>
              <a:t>Reduction in demand for products as customers switch to alternatives</a:t>
            </a:r>
          </a:p>
          <a:p>
            <a:pPr lvl="2"/>
            <a:r>
              <a:rPr lang="en-GB" dirty="0" smtClean="0"/>
              <a:t>Email replacing letters for most correspondence</a:t>
            </a:r>
          </a:p>
          <a:p>
            <a:pPr lvl="1"/>
            <a:r>
              <a:rPr lang="en-GB" dirty="0" smtClean="0"/>
              <a:t>Substitution of need</a:t>
            </a:r>
          </a:p>
          <a:p>
            <a:pPr lvl="2"/>
            <a:r>
              <a:rPr lang="en-GB" dirty="0" smtClean="0"/>
              <a:t>Customer “self-delivery” – e.g. Amazon</a:t>
            </a:r>
          </a:p>
          <a:p>
            <a:pPr lvl="2"/>
            <a:r>
              <a:rPr lang="en-GB" dirty="0" smtClean="0"/>
              <a:t>Reliable, cheaper products reduce need for prime services – the set of “data post” carriers!</a:t>
            </a:r>
          </a:p>
          <a:p>
            <a:r>
              <a:rPr lang="en-GB" dirty="0" smtClean="0"/>
              <a:t>Generic substitution</a:t>
            </a:r>
          </a:p>
          <a:p>
            <a:pPr lvl="1"/>
            <a:r>
              <a:rPr lang="en-GB" dirty="0" smtClean="0"/>
              <a:t>Competition for disposable income (e.g. car v holiday)</a:t>
            </a:r>
          </a:p>
          <a:p>
            <a:pPr lvl="1"/>
            <a:r>
              <a:rPr lang="en-GB" dirty="0" smtClean="0"/>
              <a:t>Doing without!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705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Enhances Supplier Power?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Reverse of buyer power commentary!</a:t>
            </a:r>
          </a:p>
          <a:p>
            <a:pPr lvl="1"/>
            <a:r>
              <a:rPr lang="en-GB" dirty="0" smtClean="0"/>
              <a:t>Few suppliers</a:t>
            </a:r>
          </a:p>
          <a:p>
            <a:pPr lvl="1"/>
            <a:r>
              <a:rPr lang="en-GB" dirty="0" smtClean="0"/>
              <a:t>Large suppliers</a:t>
            </a:r>
          </a:p>
          <a:p>
            <a:pPr lvl="1"/>
            <a:r>
              <a:rPr lang="en-GB" dirty="0" smtClean="0"/>
              <a:t>Powerful supplier brand</a:t>
            </a:r>
          </a:p>
          <a:p>
            <a:pPr lvl="1"/>
            <a:r>
              <a:rPr lang="en-GB" dirty="0" smtClean="0"/>
              <a:t>Many, small purchasers</a:t>
            </a:r>
          </a:p>
          <a:p>
            <a:pPr lvl="1"/>
            <a:r>
              <a:rPr lang="en-GB" dirty="0" smtClean="0"/>
              <a:t>Uniqueness of product</a:t>
            </a:r>
          </a:p>
          <a:p>
            <a:pPr lvl="1"/>
            <a:r>
              <a:rPr lang="en-GB" dirty="0" smtClean="0"/>
              <a:t>High cost of change (switching cost)</a:t>
            </a:r>
          </a:p>
          <a:p>
            <a:pPr lvl="1"/>
            <a:r>
              <a:rPr lang="en-GB" dirty="0" smtClean="0"/>
              <a:t>Suppliers might seek own distribution channels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410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Limits the Threat of New Entry?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Specialist knowledge, processes or equipment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Differentiation!</a:t>
            </a:r>
          </a:p>
          <a:p>
            <a:r>
              <a:rPr lang="en-GB" dirty="0" smtClean="0"/>
              <a:t>Time/cost of entry</a:t>
            </a:r>
          </a:p>
          <a:p>
            <a:r>
              <a:rPr lang="en-GB" dirty="0" smtClean="0"/>
              <a:t>Economies of scale</a:t>
            </a:r>
          </a:p>
          <a:p>
            <a:r>
              <a:rPr lang="en-GB" dirty="0" smtClean="0"/>
              <a:t>Barriers to entry</a:t>
            </a:r>
          </a:p>
          <a:p>
            <a:pPr lvl="1"/>
            <a:r>
              <a:rPr lang="en-GB" dirty="0" smtClean="0"/>
              <a:t>Licences and IP ownership</a:t>
            </a:r>
          </a:p>
          <a:p>
            <a:pPr lvl="1"/>
            <a:r>
              <a:rPr lang="en-GB" dirty="0" smtClean="0"/>
              <a:t>Technology protection</a:t>
            </a:r>
          </a:p>
          <a:p>
            <a:pPr lvl="1"/>
            <a:r>
              <a:rPr lang="en-GB" dirty="0" smtClean="0"/>
              <a:t>Reputation</a:t>
            </a:r>
          </a:p>
        </p:txBody>
      </p:sp>
    </p:spTree>
    <p:extLst>
      <p:ext uri="{BB962C8B-B14F-4D97-AF65-F5344CB8AC3E}">
        <p14:creationId xmlns:p14="http://schemas.microsoft.com/office/powerpoint/2010/main" val="830605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Entry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Real barriers to entry you might recognise:</a:t>
            </a:r>
          </a:p>
          <a:p>
            <a:pPr lvl="1"/>
            <a:r>
              <a:rPr lang="en-GB" dirty="0" smtClean="0"/>
              <a:t>Economies of scale</a:t>
            </a:r>
          </a:p>
          <a:p>
            <a:pPr lvl="1"/>
            <a:r>
              <a:rPr lang="en-GB" dirty="0" smtClean="0"/>
              <a:t>Capital requirements of entry</a:t>
            </a:r>
          </a:p>
          <a:p>
            <a:pPr lvl="1"/>
            <a:r>
              <a:rPr lang="en-GB" dirty="0" smtClean="0"/>
              <a:t>Access to supply or distribution channels</a:t>
            </a:r>
          </a:p>
          <a:p>
            <a:pPr lvl="1"/>
            <a:r>
              <a:rPr lang="en-GB" dirty="0" smtClean="0"/>
              <a:t>Customer or supplier loyalty</a:t>
            </a:r>
          </a:p>
          <a:p>
            <a:pPr lvl="1"/>
            <a:r>
              <a:rPr lang="en-GB" dirty="0" smtClean="0"/>
              <a:t>Good experience with us as a supplier (or bad experience with the competition!)</a:t>
            </a:r>
          </a:p>
          <a:p>
            <a:pPr lvl="1"/>
            <a:r>
              <a:rPr lang="en-GB" dirty="0" smtClean="0"/>
              <a:t>Expected retaliation</a:t>
            </a:r>
          </a:p>
          <a:p>
            <a:pPr lvl="1"/>
            <a:r>
              <a:rPr lang="en-GB" dirty="0" smtClean="0"/>
              <a:t>Legislation or government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1742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Do 5 Forces Lead?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underlying forces in the broader economy drive the competition?</a:t>
            </a:r>
          </a:p>
          <a:p>
            <a:r>
              <a:rPr lang="en-GB" dirty="0" smtClean="0"/>
              <a:t>Which are the more attractive industries to be in?</a:t>
            </a:r>
          </a:p>
          <a:p>
            <a:r>
              <a:rPr lang="en-GB" dirty="0" smtClean="0"/>
              <a:t>Will competitive forces change?</a:t>
            </a:r>
          </a:p>
          <a:p>
            <a:r>
              <a:rPr lang="en-GB" dirty="0" smtClean="0"/>
              <a:t>What strengths and weaknesses do we have in comparison with the competition</a:t>
            </a:r>
          </a:p>
          <a:p>
            <a:r>
              <a:rPr lang="en-GB" dirty="0" smtClean="0"/>
              <a:t>How can we use competitive strategy to affect the five forces aspects?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351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Approaches to Competitive Strategy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603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Porter’s Generic Strategies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411760" y="2564904"/>
            <a:ext cx="1656184" cy="10081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Cost Leadership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67944" y="2564904"/>
            <a:ext cx="1656184" cy="1008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Differentiation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411760" y="3564212"/>
            <a:ext cx="1656184" cy="1008112"/>
          </a:xfrm>
          <a:prstGeom prst="rect">
            <a:avLst/>
          </a:prstGeom>
          <a:solidFill>
            <a:srgbClr val="FAFBD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Cost focus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067944" y="3564212"/>
            <a:ext cx="1656184" cy="1008112"/>
          </a:xfrm>
          <a:prstGeom prst="rect">
            <a:avLst/>
          </a:prstGeom>
          <a:solidFill>
            <a:srgbClr val="FAFBD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Differentiation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focus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 rot="16200000">
            <a:off x="1576877" y="2884294"/>
            <a:ext cx="886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Narrow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 rot="16200000">
            <a:off x="1650166" y="3883601"/>
            <a:ext cx="740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Broad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942815" y="4715852"/>
            <a:ext cx="594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Cost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119637" y="4715852"/>
            <a:ext cx="1552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Differentiation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 rot="16200000">
            <a:off x="1124911" y="3388349"/>
            <a:ext cx="74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Scope</a:t>
            </a:r>
            <a:endParaRPr lang="en-GB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2383637" y="5157192"/>
            <a:ext cx="3368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Source of Competitive Advantage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698619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Determination to create organisation and production facilities efficient for the job</a:t>
            </a:r>
          </a:p>
          <a:p>
            <a:r>
              <a:rPr lang="en-GB" dirty="0" smtClean="0"/>
              <a:t>Cost reduction strategies</a:t>
            </a:r>
          </a:p>
          <a:p>
            <a:r>
              <a:rPr lang="en-GB" dirty="0" smtClean="0"/>
              <a:t>Control of overheads</a:t>
            </a:r>
          </a:p>
          <a:p>
            <a:r>
              <a:rPr lang="en-GB" dirty="0" smtClean="0"/>
              <a:t>Control of costs</a:t>
            </a:r>
          </a:p>
          <a:p>
            <a:r>
              <a:rPr lang="en-GB" dirty="0" smtClean="0"/>
              <a:t>Avoidance of dubious or marginal customers</a:t>
            </a:r>
          </a:p>
          <a:p>
            <a:r>
              <a:rPr lang="en-GB" dirty="0" smtClean="0"/>
              <a:t>Deploying experience to advantage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3103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Niche low cost supplier</a:t>
            </a:r>
          </a:p>
          <a:p>
            <a:r>
              <a:rPr lang="en-GB" dirty="0" smtClean="0"/>
              <a:t>Niche differentiated supplier</a:t>
            </a:r>
          </a:p>
          <a:p>
            <a:r>
              <a:rPr lang="en-GB" dirty="0" smtClean="0"/>
              <a:t>Focus works or particular market segments</a:t>
            </a:r>
          </a:p>
          <a:p>
            <a:pPr lvl="1"/>
            <a:r>
              <a:rPr lang="en-GB" dirty="0" smtClean="0"/>
              <a:t>Large enough segment to be profitable</a:t>
            </a:r>
          </a:p>
          <a:p>
            <a:pPr lvl="1"/>
            <a:r>
              <a:rPr lang="en-GB" dirty="0" smtClean="0"/>
              <a:t>Decent growth potential</a:t>
            </a:r>
          </a:p>
          <a:p>
            <a:pPr lvl="1"/>
            <a:r>
              <a:rPr lang="en-GB" dirty="0" smtClean="0"/>
              <a:t>Not a target of a major</a:t>
            </a:r>
          </a:p>
          <a:p>
            <a:pPr lvl="1"/>
            <a:r>
              <a:rPr lang="en-GB" dirty="0" smtClean="0"/>
              <a:t>Specialised requirement makes costs of entry significant</a:t>
            </a:r>
          </a:p>
        </p:txBody>
      </p:sp>
    </p:spTree>
    <p:extLst>
      <p:ext uri="{BB962C8B-B14F-4D97-AF65-F5344CB8AC3E}">
        <p14:creationId xmlns:p14="http://schemas.microsoft.com/office/powerpoint/2010/main" val="17021248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dominate we need:</a:t>
            </a:r>
          </a:p>
          <a:p>
            <a:pPr lvl="1"/>
            <a:r>
              <a:rPr lang="en-GB" dirty="0" smtClean="0"/>
              <a:t>Efficient resources in the area of focus</a:t>
            </a:r>
          </a:p>
          <a:p>
            <a:pPr lvl="1"/>
            <a:r>
              <a:rPr lang="en-GB" dirty="0" smtClean="0"/>
              <a:t>An area we can defend from casual predation</a:t>
            </a:r>
          </a:p>
          <a:p>
            <a:pPr lvl="1"/>
            <a:r>
              <a:rPr lang="en-GB" dirty="0" smtClean="0"/>
              <a:t>A well defined segment we can actively choose!</a:t>
            </a:r>
          </a:p>
          <a:p>
            <a:r>
              <a:rPr lang="en-GB" dirty="0" smtClean="0"/>
              <a:t>We fail if:</a:t>
            </a:r>
          </a:p>
          <a:p>
            <a:pPr lvl="1"/>
            <a:r>
              <a:rPr lang="en-GB" dirty="0" smtClean="0"/>
              <a:t>Segment too small to sustain us</a:t>
            </a:r>
          </a:p>
          <a:p>
            <a:pPr lvl="1"/>
            <a:r>
              <a:rPr lang="en-GB" dirty="0" smtClean="0"/>
              <a:t>The market changes and our niche becomes mainstream</a:t>
            </a:r>
          </a:p>
          <a:p>
            <a:pPr lvl="1"/>
            <a:r>
              <a:rPr lang="en-GB" dirty="0" smtClean="0"/>
              <a:t>Significant competition moves into our segment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57139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Information Intensity Matrix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979712" y="2204864"/>
            <a:ext cx="0" cy="288032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368030" y="-128412"/>
            <a:ext cx="231775" cy="4434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 rot="16200000">
            <a:off x="-155178" y="3460357"/>
            <a:ext cx="3198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Value chain information content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039226" y="1556792"/>
            <a:ext cx="288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Product Information Content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628965" y="501317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628965" y="2204864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266528" y="1719645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084168" y="1719645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266528" y="4643844"/>
            <a:ext cx="919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Cement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292080" y="2924944"/>
            <a:ext cx="1025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Software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889080" y="2389530"/>
            <a:ext cx="1812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Financial services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380028" y="2389530"/>
            <a:ext cx="1189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accent1"/>
                </a:solidFill>
              </a:rPr>
              <a:t>Mechanics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8853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Performance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makes competitive advantage?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5469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Simple!</a:t>
            </a:r>
          </a:p>
          <a:p>
            <a:r>
              <a:rPr lang="en-GB" dirty="0" smtClean="0"/>
              <a:t>We know what our customers, investors, staff, and suppliers need</a:t>
            </a:r>
          </a:p>
          <a:p>
            <a:r>
              <a:rPr lang="en-GB" dirty="0" smtClean="0"/>
              <a:t>We develop our delivery capability to deliver those needs efficiently and effectively.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8153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Out What’s Needed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Traditional approach is “Market Research”</a:t>
            </a:r>
          </a:p>
          <a:p>
            <a:pPr lvl="1"/>
            <a:r>
              <a:rPr lang="en-GB" dirty="0" smtClean="0"/>
              <a:t>Specifics to market</a:t>
            </a:r>
          </a:p>
          <a:p>
            <a:pPr lvl="1"/>
            <a:r>
              <a:rPr lang="en-GB" dirty="0" smtClean="0"/>
              <a:t>Demographics and customer base</a:t>
            </a:r>
          </a:p>
          <a:p>
            <a:pPr lvl="1"/>
            <a:r>
              <a:rPr lang="en-GB" dirty="0" smtClean="0"/>
              <a:t>Tools, methods, existing information, etc.</a:t>
            </a:r>
          </a:p>
          <a:p>
            <a:r>
              <a:rPr lang="en-GB" dirty="0" smtClean="0"/>
              <a:t>Data Mining</a:t>
            </a:r>
          </a:p>
          <a:p>
            <a:pPr lvl="1"/>
            <a:r>
              <a:rPr lang="en-GB" dirty="0" smtClean="0"/>
              <a:t>Use the data available to its best effect</a:t>
            </a:r>
          </a:p>
          <a:p>
            <a:r>
              <a:rPr lang="en-GB" dirty="0" smtClean="0"/>
              <a:t>Employ the right people and take the time to listen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9817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Listen to What the Customer Wants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 or service features </a:t>
            </a:r>
            <a:r>
              <a:rPr lang="en-GB" b="1" dirty="0" smtClean="0"/>
              <a:t>valued by</a:t>
            </a:r>
            <a:r>
              <a:rPr lang="en-GB" dirty="0" smtClean="0"/>
              <a:t> a group of </a:t>
            </a:r>
            <a:r>
              <a:rPr lang="en-GB" b="1" dirty="0" smtClean="0"/>
              <a:t>customers</a:t>
            </a:r>
          </a:p>
          <a:p>
            <a:r>
              <a:rPr lang="en-GB" b="1" dirty="0" smtClean="0"/>
              <a:t>Critical success factors </a:t>
            </a:r>
            <a:r>
              <a:rPr lang="en-GB" dirty="0" smtClean="0"/>
              <a:t>if outperforming the competition in these aspects deliver market share</a:t>
            </a:r>
          </a:p>
          <a:p>
            <a:r>
              <a:rPr lang="en-GB" b="1" dirty="0" smtClean="0"/>
              <a:t>In these aspects we have to deliver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541619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Capability?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Line up the little ducks!</a:t>
            </a:r>
          </a:p>
          <a:p>
            <a:pPr lvl="1"/>
            <a:r>
              <a:rPr lang="en-GB" dirty="0" smtClean="0"/>
              <a:t>Resources</a:t>
            </a:r>
          </a:p>
          <a:p>
            <a:pPr lvl="1"/>
            <a:r>
              <a:rPr lang="en-GB" dirty="0" smtClean="0"/>
              <a:t>Skills and abilities</a:t>
            </a:r>
          </a:p>
          <a:p>
            <a:pPr lvl="1"/>
            <a:r>
              <a:rPr lang="en-GB" dirty="0" smtClean="0"/>
              <a:t>Activities and processes</a:t>
            </a:r>
          </a:p>
          <a:p>
            <a:pPr lvl="1"/>
            <a:r>
              <a:rPr lang="en-GB" dirty="0" smtClean="0"/>
              <a:t>Manage the key linkages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9592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Intangibles?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all resources or competencies are tangible, physical or easily expressed</a:t>
            </a:r>
          </a:p>
          <a:p>
            <a:r>
              <a:rPr lang="en-GB" dirty="0" smtClean="0"/>
              <a:t>Intangibles</a:t>
            </a:r>
          </a:p>
          <a:p>
            <a:pPr lvl="1"/>
            <a:r>
              <a:rPr lang="en-GB" dirty="0" smtClean="0"/>
              <a:t>Culture - </a:t>
            </a:r>
            <a:r>
              <a:rPr lang="en-GB" dirty="0"/>
              <a:t>commitment, ownership of </a:t>
            </a:r>
            <a:r>
              <a:rPr lang="en-GB" dirty="0" smtClean="0"/>
              <a:t>problems</a:t>
            </a:r>
          </a:p>
          <a:p>
            <a:pPr lvl="1"/>
            <a:r>
              <a:rPr lang="en-GB" dirty="0" smtClean="0"/>
              <a:t>Processes – the “IBM Way”, definitive “good”</a:t>
            </a:r>
          </a:p>
          <a:p>
            <a:pPr lvl="1"/>
            <a:r>
              <a:rPr lang="en-GB" dirty="0" smtClean="0"/>
              <a:t>Personal knowledge and skills of staff</a:t>
            </a:r>
          </a:p>
          <a:p>
            <a:pPr lvl="1"/>
            <a:r>
              <a:rPr lang="en-GB" dirty="0" smtClean="0"/>
              <a:t>Networks of influencers, gate holders, knowledge nodes/nexuses (– nasty, but correct English!)</a:t>
            </a:r>
            <a:endParaRPr lang="en-GB" dirty="0"/>
          </a:p>
        </p:txBody>
      </p:sp>
      <p:pic>
        <p:nvPicPr>
          <p:cNvPr id="1026" name="Picture 2" descr="celebrations,ghosts,goblins,Halloween,special occasions,characte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192" y="1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35448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We Assess our Delivery Capability?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Internal measures</a:t>
            </a:r>
          </a:p>
          <a:p>
            <a:pPr lvl="1"/>
            <a:r>
              <a:rPr lang="en-GB" dirty="0" smtClean="0"/>
              <a:t>Performance against targets</a:t>
            </a:r>
          </a:p>
          <a:p>
            <a:pPr lvl="1"/>
            <a:r>
              <a:rPr lang="en-GB" dirty="0" smtClean="0"/>
              <a:t>Performance against prior years</a:t>
            </a:r>
          </a:p>
          <a:p>
            <a:r>
              <a:rPr lang="en-GB" dirty="0" smtClean="0"/>
              <a:t>Competitor evaluation and benchmarking</a:t>
            </a:r>
          </a:p>
          <a:p>
            <a:pPr lvl="1"/>
            <a:r>
              <a:rPr lang="en-GB" dirty="0" smtClean="0"/>
              <a:t>Performance of other businesses and organisations in the same sector</a:t>
            </a:r>
          </a:p>
          <a:p>
            <a:pPr lvl="1"/>
            <a:r>
              <a:rPr lang="en-GB" dirty="0" smtClean="0"/>
              <a:t>Comparison with the class leader</a:t>
            </a:r>
          </a:p>
          <a:p>
            <a:pPr lvl="1"/>
            <a:r>
              <a:rPr lang="en-GB" dirty="0" smtClean="0"/>
              <a:t>Comparison with sector leaders in other sectors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5523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Benchmark?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“know” how good we actually are</a:t>
            </a:r>
          </a:p>
          <a:p>
            <a:r>
              <a:rPr lang="en-GB" dirty="0" smtClean="0"/>
              <a:t>To seek best practice</a:t>
            </a:r>
          </a:p>
          <a:p>
            <a:pPr lvl="1"/>
            <a:r>
              <a:rPr lang="en-GB" dirty="0" smtClean="0"/>
              <a:t>Same sector</a:t>
            </a:r>
          </a:p>
          <a:p>
            <a:pPr lvl="1"/>
            <a:r>
              <a:rPr lang="en-GB" dirty="0" smtClean="0"/>
              <a:t>Broader industry</a:t>
            </a:r>
          </a:p>
          <a:p>
            <a:r>
              <a:rPr lang="en-GB" dirty="0"/>
              <a:t>Technology and concepts moving between sectors can yield disruptive advantage</a:t>
            </a:r>
          </a:p>
          <a:p>
            <a:r>
              <a:rPr lang="en-GB" dirty="0" smtClean="0"/>
              <a:t>To evaluate our offer</a:t>
            </a:r>
          </a:p>
          <a:p>
            <a:pPr lvl="1"/>
            <a:r>
              <a:rPr lang="en-GB" dirty="0" smtClean="0"/>
              <a:t>“Best at the price” or “best of breed”?</a:t>
            </a:r>
          </a:p>
        </p:txBody>
      </p:sp>
    </p:spTree>
    <p:extLst>
      <p:ext uri="{BB962C8B-B14F-4D97-AF65-F5344CB8AC3E}">
        <p14:creationId xmlns:p14="http://schemas.microsoft.com/office/powerpoint/2010/main" val="18875325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Networks of Value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 business sits in isolation</a:t>
            </a:r>
          </a:p>
          <a:p>
            <a:pPr lvl="1"/>
            <a:r>
              <a:rPr lang="en-GB" dirty="0" smtClean="0"/>
              <a:t>Suppliers</a:t>
            </a:r>
          </a:p>
          <a:p>
            <a:pPr lvl="1"/>
            <a:r>
              <a:rPr lang="en-GB" dirty="0" smtClean="0"/>
              <a:t>Distributors</a:t>
            </a:r>
          </a:p>
          <a:p>
            <a:pPr lvl="1"/>
            <a:r>
              <a:rPr lang="en-GB" dirty="0" smtClean="0"/>
              <a:t>End customers</a:t>
            </a:r>
          </a:p>
          <a:p>
            <a:r>
              <a:rPr lang="en-GB" dirty="0" smtClean="0"/>
              <a:t>Part of a chain of value (and chain of quality)</a:t>
            </a:r>
          </a:p>
          <a:p>
            <a:pPr lvl="1"/>
            <a:r>
              <a:rPr lang="en-GB" dirty="0" smtClean="0"/>
              <a:t>Specialisation of role is essential to excellence</a:t>
            </a:r>
          </a:p>
          <a:p>
            <a:pPr lvl="1"/>
            <a:r>
              <a:rPr lang="en-GB" dirty="0" smtClean="0"/>
              <a:t>But excellence is integrated through the value chain</a:t>
            </a:r>
          </a:p>
          <a:p>
            <a:pPr lvl="1"/>
            <a:r>
              <a:rPr lang="en-GB" dirty="0" smtClean="0"/>
              <a:t>The client in general doesn’t care about process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56792"/>
            <a:ext cx="1556792" cy="1556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46210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Seeking Excellence, Manage the Chain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How? – We’ve already discussed this</a:t>
            </a:r>
          </a:p>
          <a:p>
            <a:pPr lvl="1"/>
            <a:r>
              <a:rPr lang="en-GB" dirty="0" smtClean="0"/>
              <a:t>Substitution (change a bad partner)</a:t>
            </a:r>
          </a:p>
          <a:p>
            <a:pPr lvl="1"/>
            <a:r>
              <a:rPr lang="en-GB" dirty="0" smtClean="0"/>
              <a:t>Vertical integration (bring a problem process in-house)</a:t>
            </a:r>
          </a:p>
          <a:p>
            <a:pPr lvl="1"/>
            <a:r>
              <a:rPr lang="en-GB" dirty="0" smtClean="0"/>
              <a:t>Work to upgrade the QA processes (specifications, build features, verification and testing)</a:t>
            </a:r>
          </a:p>
          <a:p>
            <a:pPr lvl="1"/>
            <a:r>
              <a:rPr lang="en-GB" dirty="0" smtClean="0"/>
              <a:t>Help a partner to improve (shared QA, shared IT, shared design approaches)</a:t>
            </a:r>
          </a:p>
          <a:p>
            <a:pPr lvl="1"/>
            <a:r>
              <a:rPr lang="en-GB" dirty="0" smtClean="0"/>
              <a:t>Design to reduce the value chain length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6865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Networks (after Porter)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52527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6872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653136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1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653135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0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53134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2211636" y="2708920"/>
            <a:ext cx="344140" cy="648072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2267744" y="4149080"/>
            <a:ext cx="344140" cy="792088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4225865" y="2627707"/>
            <a:ext cx="490151" cy="761243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298870" y="4355901"/>
            <a:ext cx="417146" cy="648070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6416154" y="2625482"/>
            <a:ext cx="344140" cy="2227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6425283" y="5003971"/>
            <a:ext cx="344140" cy="0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5115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Strategic Capabilities and Competitive Advantage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2282922"/>
              </p:ext>
            </p:extLst>
          </p:nvPr>
        </p:nvGraphicFramePr>
        <p:xfrm>
          <a:off x="395536" y="1877432"/>
          <a:ext cx="8229600" cy="219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ysClr val="windowText" lastClr="000000"/>
                          </a:solidFill>
                        </a:rPr>
                        <a:t>Resources</a:t>
                      </a:r>
                      <a:endParaRPr lang="en-GB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ysClr val="windowText" lastClr="000000"/>
                          </a:solidFill>
                        </a:rPr>
                        <a:t>Competences</a:t>
                      </a:r>
                      <a:endParaRPr lang="en-GB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Threshold </a:t>
                      </a:r>
                    </a:p>
                    <a:p>
                      <a:r>
                        <a:rPr lang="en-GB" b="1" dirty="0" smtClean="0"/>
                        <a:t>capabilities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Threshold resources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Tangible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Intangible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Threshold competences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Capabilities for competitive</a:t>
                      </a:r>
                      <a:r>
                        <a:rPr lang="en-GB" b="1" baseline="0" dirty="0" smtClean="0"/>
                        <a:t> advantage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Unique resources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Tangible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Intangible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Core competences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49094" y="4446404"/>
            <a:ext cx="5437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Courtesy of Professor </a:t>
            </a:r>
            <a:r>
              <a:rPr lang="en-GB" dirty="0" err="1" smtClean="0"/>
              <a:t>Kevan</a:t>
            </a:r>
            <a:r>
              <a:rPr lang="en-GB" dirty="0" smtClean="0"/>
              <a:t> Scholes, Scholes Associates.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30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Strategy Clock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4211960" y="2348880"/>
            <a:ext cx="0" cy="2808312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2881908" y="3645024"/>
            <a:ext cx="2660104" cy="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3208040" y="2668724"/>
            <a:ext cx="2007840" cy="195260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208040" y="2668724"/>
            <a:ext cx="1940024" cy="1840396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al 16"/>
          <p:cNvSpPr/>
          <p:nvPr/>
        </p:nvSpPr>
        <p:spPr>
          <a:xfrm>
            <a:off x="3923928" y="3356992"/>
            <a:ext cx="57606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1763688" y="1700808"/>
            <a:ext cx="0" cy="3888432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1916088" y="5741640"/>
            <a:ext cx="4672136" cy="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395536" y="3356992"/>
            <a:ext cx="10961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Perceived</a:t>
            </a:r>
          </a:p>
          <a:p>
            <a:r>
              <a:rPr lang="en-GB" dirty="0" smtClean="0"/>
              <a:t>Product/</a:t>
            </a:r>
          </a:p>
          <a:p>
            <a:r>
              <a:rPr lang="en-GB" dirty="0" smtClean="0"/>
              <a:t>Service</a:t>
            </a:r>
          </a:p>
          <a:p>
            <a:r>
              <a:rPr lang="en-GB" dirty="0" smtClean="0"/>
              <a:t>Benefit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3779912" y="6051528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Price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588224" y="5858461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High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956058" y="1516142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High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1914292" y="5858461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Low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1003313" y="5266723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Low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2754229" y="4621324"/>
            <a:ext cx="907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 –</a:t>
            </a:r>
          </a:p>
          <a:p>
            <a:r>
              <a:rPr lang="en-GB" dirty="0" smtClean="0"/>
              <a:t>No frills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971277" y="3321858"/>
            <a:ext cx="861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2 – low</a:t>
            </a:r>
          </a:p>
          <a:p>
            <a:r>
              <a:rPr lang="en-GB" dirty="0" smtClean="0"/>
              <a:t>price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2330314" y="2180092"/>
            <a:ext cx="1103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3 - Hybrid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3475757" y="1562308"/>
            <a:ext cx="1552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4 – </a:t>
            </a:r>
          </a:p>
          <a:p>
            <a:r>
              <a:rPr lang="en-GB" dirty="0" smtClean="0"/>
              <a:t>Differentiation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5436096" y="2364758"/>
            <a:ext cx="1552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5 – Focused</a:t>
            </a:r>
          </a:p>
          <a:p>
            <a:r>
              <a:rPr lang="en-GB" dirty="0" smtClean="0"/>
              <a:t>Differentiation</a:t>
            </a:r>
            <a:endParaRPr lang="en-GB" dirty="0"/>
          </a:p>
        </p:txBody>
      </p:sp>
      <p:sp>
        <p:nvSpPr>
          <p:cNvPr id="38" name="Freeform 37"/>
          <p:cNvSpPr/>
          <p:nvPr/>
        </p:nvSpPr>
        <p:spPr>
          <a:xfrm>
            <a:off x="3982340" y="3315768"/>
            <a:ext cx="2102152" cy="2144995"/>
          </a:xfrm>
          <a:custGeom>
            <a:avLst/>
            <a:gdLst>
              <a:gd name="connsiteX0" fmla="*/ 1871529 w 2102152"/>
              <a:gd name="connsiteY0" fmla="*/ 0 h 2144995"/>
              <a:gd name="connsiteX1" fmla="*/ 1871529 w 2102152"/>
              <a:gd name="connsiteY1" fmla="*/ 0 h 2144995"/>
              <a:gd name="connsiteX2" fmla="*/ 1709159 w 2102152"/>
              <a:gd name="connsiteY2" fmla="*/ 8546 h 2144995"/>
              <a:gd name="connsiteX3" fmla="*/ 1623701 w 2102152"/>
              <a:gd name="connsiteY3" fmla="*/ 25638 h 2144995"/>
              <a:gd name="connsiteX4" fmla="*/ 1572426 w 2102152"/>
              <a:gd name="connsiteY4" fmla="*/ 34183 h 2144995"/>
              <a:gd name="connsiteX5" fmla="*/ 1461331 w 2102152"/>
              <a:gd name="connsiteY5" fmla="*/ 76912 h 2144995"/>
              <a:gd name="connsiteX6" fmla="*/ 1435694 w 2102152"/>
              <a:gd name="connsiteY6" fmla="*/ 85458 h 2144995"/>
              <a:gd name="connsiteX7" fmla="*/ 1410056 w 2102152"/>
              <a:gd name="connsiteY7" fmla="*/ 94004 h 2144995"/>
              <a:gd name="connsiteX8" fmla="*/ 1350236 w 2102152"/>
              <a:gd name="connsiteY8" fmla="*/ 119641 h 2144995"/>
              <a:gd name="connsiteX9" fmla="*/ 1316053 w 2102152"/>
              <a:gd name="connsiteY9" fmla="*/ 136733 h 2144995"/>
              <a:gd name="connsiteX10" fmla="*/ 1264778 w 2102152"/>
              <a:gd name="connsiteY10" fmla="*/ 162370 h 2144995"/>
              <a:gd name="connsiteX11" fmla="*/ 1222049 w 2102152"/>
              <a:gd name="connsiteY11" fmla="*/ 213645 h 2144995"/>
              <a:gd name="connsiteX12" fmla="*/ 1187866 w 2102152"/>
              <a:gd name="connsiteY12" fmla="*/ 264920 h 2144995"/>
              <a:gd name="connsiteX13" fmla="*/ 1170774 w 2102152"/>
              <a:gd name="connsiteY13" fmla="*/ 290557 h 2144995"/>
              <a:gd name="connsiteX14" fmla="*/ 1153682 w 2102152"/>
              <a:gd name="connsiteY14" fmla="*/ 341832 h 2144995"/>
              <a:gd name="connsiteX15" fmla="*/ 1102408 w 2102152"/>
              <a:gd name="connsiteY15" fmla="*/ 367469 h 2144995"/>
              <a:gd name="connsiteX16" fmla="*/ 1076770 w 2102152"/>
              <a:gd name="connsiteY16" fmla="*/ 376015 h 2144995"/>
              <a:gd name="connsiteX17" fmla="*/ 1051133 w 2102152"/>
              <a:gd name="connsiteY17" fmla="*/ 393107 h 2144995"/>
              <a:gd name="connsiteX18" fmla="*/ 1025496 w 2102152"/>
              <a:gd name="connsiteY18" fmla="*/ 418744 h 2144995"/>
              <a:gd name="connsiteX19" fmla="*/ 965675 w 2102152"/>
              <a:gd name="connsiteY19" fmla="*/ 444382 h 2144995"/>
              <a:gd name="connsiteX20" fmla="*/ 940038 w 2102152"/>
              <a:gd name="connsiteY20" fmla="*/ 461473 h 2144995"/>
              <a:gd name="connsiteX21" fmla="*/ 931492 w 2102152"/>
              <a:gd name="connsiteY21" fmla="*/ 487111 h 2144995"/>
              <a:gd name="connsiteX22" fmla="*/ 854580 w 2102152"/>
              <a:gd name="connsiteY22" fmla="*/ 555477 h 2144995"/>
              <a:gd name="connsiteX23" fmla="*/ 837488 w 2102152"/>
              <a:gd name="connsiteY23" fmla="*/ 589660 h 2144995"/>
              <a:gd name="connsiteX24" fmla="*/ 820396 w 2102152"/>
              <a:gd name="connsiteY24" fmla="*/ 640935 h 2144995"/>
              <a:gd name="connsiteX25" fmla="*/ 760576 w 2102152"/>
              <a:gd name="connsiteY25" fmla="*/ 717847 h 2144995"/>
              <a:gd name="connsiteX26" fmla="*/ 743484 w 2102152"/>
              <a:gd name="connsiteY26" fmla="*/ 743484 h 2144995"/>
              <a:gd name="connsiteX27" fmla="*/ 726393 w 2102152"/>
              <a:gd name="connsiteY27" fmla="*/ 769122 h 2144995"/>
              <a:gd name="connsiteX28" fmla="*/ 640935 w 2102152"/>
              <a:gd name="connsiteY28" fmla="*/ 846034 h 2144995"/>
              <a:gd name="connsiteX29" fmla="*/ 606752 w 2102152"/>
              <a:gd name="connsiteY29" fmla="*/ 897309 h 2144995"/>
              <a:gd name="connsiteX30" fmla="*/ 564023 w 2102152"/>
              <a:gd name="connsiteY30" fmla="*/ 948583 h 2144995"/>
              <a:gd name="connsiteX31" fmla="*/ 538385 w 2102152"/>
              <a:gd name="connsiteY31" fmla="*/ 965675 h 2144995"/>
              <a:gd name="connsiteX32" fmla="*/ 512748 w 2102152"/>
              <a:gd name="connsiteY32" fmla="*/ 991312 h 2144995"/>
              <a:gd name="connsiteX33" fmla="*/ 495656 w 2102152"/>
              <a:gd name="connsiteY33" fmla="*/ 1016950 h 2144995"/>
              <a:gd name="connsiteX34" fmla="*/ 470019 w 2102152"/>
              <a:gd name="connsiteY34" fmla="*/ 1025496 h 2144995"/>
              <a:gd name="connsiteX35" fmla="*/ 418744 w 2102152"/>
              <a:gd name="connsiteY35" fmla="*/ 1059679 h 2144995"/>
              <a:gd name="connsiteX36" fmla="*/ 393107 w 2102152"/>
              <a:gd name="connsiteY36" fmla="*/ 1085316 h 2144995"/>
              <a:gd name="connsiteX37" fmla="*/ 367469 w 2102152"/>
              <a:gd name="connsiteY37" fmla="*/ 1093862 h 2144995"/>
              <a:gd name="connsiteX38" fmla="*/ 341832 w 2102152"/>
              <a:gd name="connsiteY38" fmla="*/ 1110953 h 2144995"/>
              <a:gd name="connsiteX39" fmla="*/ 307649 w 2102152"/>
              <a:gd name="connsiteY39" fmla="*/ 1153682 h 2144995"/>
              <a:gd name="connsiteX40" fmla="*/ 290557 w 2102152"/>
              <a:gd name="connsiteY40" fmla="*/ 1179320 h 2144995"/>
              <a:gd name="connsiteX41" fmla="*/ 247828 w 2102152"/>
              <a:gd name="connsiteY41" fmla="*/ 1230595 h 2144995"/>
              <a:gd name="connsiteX42" fmla="*/ 196553 w 2102152"/>
              <a:gd name="connsiteY42" fmla="*/ 1316053 h 2144995"/>
              <a:gd name="connsiteX43" fmla="*/ 179462 w 2102152"/>
              <a:gd name="connsiteY43" fmla="*/ 1341690 h 2144995"/>
              <a:gd name="connsiteX44" fmla="*/ 136733 w 2102152"/>
              <a:gd name="connsiteY44" fmla="*/ 1418602 h 2144995"/>
              <a:gd name="connsiteX45" fmla="*/ 102550 w 2102152"/>
              <a:gd name="connsiteY45" fmla="*/ 1478423 h 2144995"/>
              <a:gd name="connsiteX46" fmla="*/ 76912 w 2102152"/>
              <a:gd name="connsiteY46" fmla="*/ 1504060 h 2144995"/>
              <a:gd name="connsiteX47" fmla="*/ 42729 w 2102152"/>
              <a:gd name="connsiteY47" fmla="*/ 1572426 h 2144995"/>
              <a:gd name="connsiteX48" fmla="*/ 34183 w 2102152"/>
              <a:gd name="connsiteY48" fmla="*/ 1598064 h 2144995"/>
              <a:gd name="connsiteX49" fmla="*/ 17092 w 2102152"/>
              <a:gd name="connsiteY49" fmla="*/ 1623701 h 2144995"/>
              <a:gd name="connsiteX50" fmla="*/ 0 w 2102152"/>
              <a:gd name="connsiteY50" fmla="*/ 1683522 h 2144995"/>
              <a:gd name="connsiteX51" fmla="*/ 8546 w 2102152"/>
              <a:gd name="connsiteY51" fmla="*/ 1811709 h 2144995"/>
              <a:gd name="connsiteX52" fmla="*/ 34183 w 2102152"/>
              <a:gd name="connsiteY52" fmla="*/ 1845892 h 2144995"/>
              <a:gd name="connsiteX53" fmla="*/ 85458 w 2102152"/>
              <a:gd name="connsiteY53" fmla="*/ 1897167 h 2144995"/>
              <a:gd name="connsiteX54" fmla="*/ 111096 w 2102152"/>
              <a:gd name="connsiteY54" fmla="*/ 1922804 h 2144995"/>
              <a:gd name="connsiteX55" fmla="*/ 162370 w 2102152"/>
              <a:gd name="connsiteY55" fmla="*/ 1956987 h 2144995"/>
              <a:gd name="connsiteX56" fmla="*/ 247828 w 2102152"/>
              <a:gd name="connsiteY56" fmla="*/ 2025353 h 2144995"/>
              <a:gd name="connsiteX57" fmla="*/ 290557 w 2102152"/>
              <a:gd name="connsiteY57" fmla="*/ 2068082 h 2144995"/>
              <a:gd name="connsiteX58" fmla="*/ 307649 w 2102152"/>
              <a:gd name="connsiteY58" fmla="*/ 2093720 h 2144995"/>
              <a:gd name="connsiteX59" fmla="*/ 358924 w 2102152"/>
              <a:gd name="connsiteY59" fmla="*/ 2119357 h 2144995"/>
              <a:gd name="connsiteX60" fmla="*/ 427290 w 2102152"/>
              <a:gd name="connsiteY60" fmla="*/ 2144995 h 2144995"/>
              <a:gd name="connsiteX61" fmla="*/ 649481 w 2102152"/>
              <a:gd name="connsiteY61" fmla="*/ 2136449 h 2144995"/>
              <a:gd name="connsiteX62" fmla="*/ 709301 w 2102152"/>
              <a:gd name="connsiteY62" fmla="*/ 2110811 h 2144995"/>
              <a:gd name="connsiteX63" fmla="*/ 734939 w 2102152"/>
              <a:gd name="connsiteY63" fmla="*/ 2102266 h 2144995"/>
              <a:gd name="connsiteX64" fmla="*/ 769122 w 2102152"/>
              <a:gd name="connsiteY64" fmla="*/ 2085174 h 2144995"/>
              <a:gd name="connsiteX65" fmla="*/ 820396 w 2102152"/>
              <a:gd name="connsiteY65" fmla="*/ 2068082 h 2144995"/>
              <a:gd name="connsiteX66" fmla="*/ 880217 w 2102152"/>
              <a:gd name="connsiteY66" fmla="*/ 2042445 h 2144995"/>
              <a:gd name="connsiteX67" fmla="*/ 905854 w 2102152"/>
              <a:gd name="connsiteY67" fmla="*/ 2025353 h 2144995"/>
              <a:gd name="connsiteX68" fmla="*/ 957129 w 2102152"/>
              <a:gd name="connsiteY68" fmla="*/ 2008262 h 2144995"/>
              <a:gd name="connsiteX69" fmla="*/ 1059679 w 2102152"/>
              <a:gd name="connsiteY69" fmla="*/ 1991170 h 2144995"/>
              <a:gd name="connsiteX70" fmla="*/ 1170774 w 2102152"/>
              <a:gd name="connsiteY70" fmla="*/ 1982625 h 2144995"/>
              <a:gd name="connsiteX71" fmla="*/ 1204957 w 2102152"/>
              <a:gd name="connsiteY71" fmla="*/ 1974079 h 2144995"/>
              <a:gd name="connsiteX72" fmla="*/ 1333144 w 2102152"/>
              <a:gd name="connsiteY72" fmla="*/ 1956987 h 2144995"/>
              <a:gd name="connsiteX73" fmla="*/ 1358781 w 2102152"/>
              <a:gd name="connsiteY73" fmla="*/ 1931350 h 2144995"/>
              <a:gd name="connsiteX74" fmla="*/ 1384419 w 2102152"/>
              <a:gd name="connsiteY74" fmla="*/ 1922804 h 2144995"/>
              <a:gd name="connsiteX75" fmla="*/ 1444239 w 2102152"/>
              <a:gd name="connsiteY75" fmla="*/ 1880075 h 2144995"/>
              <a:gd name="connsiteX76" fmla="*/ 1495514 w 2102152"/>
              <a:gd name="connsiteY76" fmla="*/ 1828800 h 2144995"/>
              <a:gd name="connsiteX77" fmla="*/ 1521152 w 2102152"/>
              <a:gd name="connsiteY77" fmla="*/ 1803163 h 2144995"/>
              <a:gd name="connsiteX78" fmla="*/ 1538243 w 2102152"/>
              <a:gd name="connsiteY78" fmla="*/ 1777525 h 2144995"/>
              <a:gd name="connsiteX79" fmla="*/ 1563881 w 2102152"/>
              <a:gd name="connsiteY79" fmla="*/ 1760434 h 2144995"/>
              <a:gd name="connsiteX80" fmla="*/ 1615155 w 2102152"/>
              <a:gd name="connsiteY80" fmla="*/ 1700613 h 2144995"/>
              <a:gd name="connsiteX81" fmla="*/ 1666430 w 2102152"/>
              <a:gd name="connsiteY81" fmla="*/ 1649339 h 2144995"/>
              <a:gd name="connsiteX82" fmla="*/ 1683522 w 2102152"/>
              <a:gd name="connsiteY82" fmla="*/ 1623701 h 2144995"/>
              <a:gd name="connsiteX83" fmla="*/ 1709159 w 2102152"/>
              <a:gd name="connsiteY83" fmla="*/ 1589518 h 2144995"/>
              <a:gd name="connsiteX84" fmla="*/ 1734796 w 2102152"/>
              <a:gd name="connsiteY84" fmla="*/ 1546789 h 2144995"/>
              <a:gd name="connsiteX85" fmla="*/ 1760434 w 2102152"/>
              <a:gd name="connsiteY85" fmla="*/ 1512606 h 2144995"/>
              <a:gd name="connsiteX86" fmla="*/ 1794617 w 2102152"/>
              <a:gd name="connsiteY86" fmla="*/ 1444239 h 2144995"/>
              <a:gd name="connsiteX87" fmla="*/ 1811709 w 2102152"/>
              <a:gd name="connsiteY87" fmla="*/ 1410056 h 2144995"/>
              <a:gd name="connsiteX88" fmla="*/ 1845892 w 2102152"/>
              <a:gd name="connsiteY88" fmla="*/ 1350236 h 2144995"/>
              <a:gd name="connsiteX89" fmla="*/ 1854438 w 2102152"/>
              <a:gd name="connsiteY89" fmla="*/ 1316053 h 2144995"/>
              <a:gd name="connsiteX90" fmla="*/ 1897167 w 2102152"/>
              <a:gd name="connsiteY90" fmla="*/ 1256232 h 2144995"/>
              <a:gd name="connsiteX91" fmla="*/ 1922804 w 2102152"/>
              <a:gd name="connsiteY91" fmla="*/ 1204957 h 2144995"/>
              <a:gd name="connsiteX92" fmla="*/ 1974079 w 2102152"/>
              <a:gd name="connsiteY92" fmla="*/ 1110953 h 2144995"/>
              <a:gd name="connsiteX93" fmla="*/ 1982624 w 2102152"/>
              <a:gd name="connsiteY93" fmla="*/ 1076770 h 2144995"/>
              <a:gd name="connsiteX94" fmla="*/ 1999716 w 2102152"/>
              <a:gd name="connsiteY94" fmla="*/ 1042587 h 2144995"/>
              <a:gd name="connsiteX95" fmla="*/ 2008262 w 2102152"/>
              <a:gd name="connsiteY95" fmla="*/ 991312 h 2144995"/>
              <a:gd name="connsiteX96" fmla="*/ 2025353 w 2102152"/>
              <a:gd name="connsiteY96" fmla="*/ 922946 h 2144995"/>
              <a:gd name="connsiteX97" fmla="*/ 2033899 w 2102152"/>
              <a:gd name="connsiteY97" fmla="*/ 854580 h 2144995"/>
              <a:gd name="connsiteX98" fmla="*/ 2042445 w 2102152"/>
              <a:gd name="connsiteY98" fmla="*/ 828942 h 2144995"/>
              <a:gd name="connsiteX99" fmla="*/ 2050991 w 2102152"/>
              <a:gd name="connsiteY99" fmla="*/ 786213 h 2144995"/>
              <a:gd name="connsiteX100" fmla="*/ 2059537 w 2102152"/>
              <a:gd name="connsiteY100" fmla="*/ 709301 h 2144995"/>
              <a:gd name="connsiteX101" fmla="*/ 2068082 w 2102152"/>
              <a:gd name="connsiteY101" fmla="*/ 666572 h 2144995"/>
              <a:gd name="connsiteX102" fmla="*/ 2076628 w 2102152"/>
              <a:gd name="connsiteY102" fmla="*/ 632389 h 2144995"/>
              <a:gd name="connsiteX103" fmla="*/ 2093720 w 2102152"/>
              <a:gd name="connsiteY103" fmla="*/ 495656 h 2144995"/>
              <a:gd name="connsiteX104" fmla="*/ 2068082 w 2102152"/>
              <a:gd name="connsiteY104" fmla="*/ 247828 h 2144995"/>
              <a:gd name="connsiteX105" fmla="*/ 2042445 w 2102152"/>
              <a:gd name="connsiteY105" fmla="*/ 230737 h 2144995"/>
              <a:gd name="connsiteX106" fmla="*/ 2025353 w 2102152"/>
              <a:gd name="connsiteY106" fmla="*/ 205099 h 2144995"/>
              <a:gd name="connsiteX107" fmla="*/ 1999716 w 2102152"/>
              <a:gd name="connsiteY107" fmla="*/ 179462 h 2144995"/>
              <a:gd name="connsiteX108" fmla="*/ 1991170 w 2102152"/>
              <a:gd name="connsiteY108" fmla="*/ 153825 h 2144995"/>
              <a:gd name="connsiteX109" fmla="*/ 1974079 w 2102152"/>
              <a:gd name="connsiteY109" fmla="*/ 128187 h 2144995"/>
              <a:gd name="connsiteX110" fmla="*/ 1956987 w 2102152"/>
              <a:gd name="connsiteY110" fmla="*/ 76912 h 2144995"/>
              <a:gd name="connsiteX111" fmla="*/ 1931350 w 2102152"/>
              <a:gd name="connsiteY111" fmla="*/ 25638 h 2144995"/>
              <a:gd name="connsiteX112" fmla="*/ 1871529 w 2102152"/>
              <a:gd name="connsiteY112" fmla="*/ 0 h 214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2102152" h="2144995">
                <a:moveTo>
                  <a:pt x="1871529" y="0"/>
                </a:moveTo>
                <a:lnTo>
                  <a:pt x="1871529" y="0"/>
                </a:lnTo>
                <a:cubicBezTo>
                  <a:pt x="1817406" y="2849"/>
                  <a:pt x="1763198" y="4389"/>
                  <a:pt x="1709159" y="8546"/>
                </a:cubicBezTo>
                <a:cubicBezTo>
                  <a:pt x="1595092" y="17321"/>
                  <a:pt x="1688720" y="11190"/>
                  <a:pt x="1623701" y="25638"/>
                </a:cubicBezTo>
                <a:cubicBezTo>
                  <a:pt x="1606786" y="29397"/>
                  <a:pt x="1589518" y="31335"/>
                  <a:pt x="1572426" y="34183"/>
                </a:cubicBezTo>
                <a:cubicBezTo>
                  <a:pt x="1514071" y="63361"/>
                  <a:pt x="1550331" y="47245"/>
                  <a:pt x="1461331" y="76912"/>
                </a:cubicBezTo>
                <a:lnTo>
                  <a:pt x="1435694" y="85458"/>
                </a:lnTo>
                <a:cubicBezTo>
                  <a:pt x="1427148" y="88307"/>
                  <a:pt x="1418113" y="89975"/>
                  <a:pt x="1410056" y="94004"/>
                </a:cubicBezTo>
                <a:cubicBezTo>
                  <a:pt x="1296683" y="150692"/>
                  <a:pt x="1438256" y="81918"/>
                  <a:pt x="1350236" y="119641"/>
                </a:cubicBezTo>
                <a:cubicBezTo>
                  <a:pt x="1338527" y="124659"/>
                  <a:pt x="1327762" y="131715"/>
                  <a:pt x="1316053" y="136733"/>
                </a:cubicBezTo>
                <a:cubicBezTo>
                  <a:pt x="1266517" y="157963"/>
                  <a:pt x="1314049" y="129524"/>
                  <a:pt x="1264778" y="162370"/>
                </a:cubicBezTo>
                <a:cubicBezTo>
                  <a:pt x="1203699" y="253989"/>
                  <a:pt x="1298818" y="114941"/>
                  <a:pt x="1222049" y="213645"/>
                </a:cubicBezTo>
                <a:cubicBezTo>
                  <a:pt x="1209438" y="229860"/>
                  <a:pt x="1199260" y="247828"/>
                  <a:pt x="1187866" y="264920"/>
                </a:cubicBezTo>
                <a:lnTo>
                  <a:pt x="1170774" y="290557"/>
                </a:lnTo>
                <a:cubicBezTo>
                  <a:pt x="1165077" y="307649"/>
                  <a:pt x="1170774" y="336135"/>
                  <a:pt x="1153682" y="341832"/>
                </a:cubicBezTo>
                <a:cubicBezTo>
                  <a:pt x="1089239" y="363314"/>
                  <a:pt x="1168676" y="334336"/>
                  <a:pt x="1102408" y="367469"/>
                </a:cubicBezTo>
                <a:cubicBezTo>
                  <a:pt x="1094351" y="371498"/>
                  <a:pt x="1085316" y="373166"/>
                  <a:pt x="1076770" y="376015"/>
                </a:cubicBezTo>
                <a:cubicBezTo>
                  <a:pt x="1068224" y="381712"/>
                  <a:pt x="1059023" y="386532"/>
                  <a:pt x="1051133" y="393107"/>
                </a:cubicBezTo>
                <a:cubicBezTo>
                  <a:pt x="1041849" y="400844"/>
                  <a:pt x="1035330" y="411720"/>
                  <a:pt x="1025496" y="418744"/>
                </a:cubicBezTo>
                <a:cubicBezTo>
                  <a:pt x="984004" y="448381"/>
                  <a:pt x="1002868" y="425785"/>
                  <a:pt x="965675" y="444382"/>
                </a:cubicBezTo>
                <a:cubicBezTo>
                  <a:pt x="956489" y="448975"/>
                  <a:pt x="948584" y="455776"/>
                  <a:pt x="940038" y="461473"/>
                </a:cubicBezTo>
                <a:cubicBezTo>
                  <a:pt x="937189" y="470019"/>
                  <a:pt x="937120" y="480077"/>
                  <a:pt x="931492" y="487111"/>
                </a:cubicBezTo>
                <a:cubicBezTo>
                  <a:pt x="883320" y="547324"/>
                  <a:pt x="918816" y="427009"/>
                  <a:pt x="854580" y="555477"/>
                </a:cubicBezTo>
                <a:cubicBezTo>
                  <a:pt x="848883" y="566871"/>
                  <a:pt x="842219" y="577832"/>
                  <a:pt x="837488" y="589660"/>
                </a:cubicBezTo>
                <a:cubicBezTo>
                  <a:pt x="830797" y="606388"/>
                  <a:pt x="833135" y="628196"/>
                  <a:pt x="820396" y="640935"/>
                </a:cubicBezTo>
                <a:cubicBezTo>
                  <a:pt x="780233" y="681098"/>
                  <a:pt x="801465" y="656514"/>
                  <a:pt x="760576" y="717847"/>
                </a:cubicBezTo>
                <a:lnTo>
                  <a:pt x="743484" y="743484"/>
                </a:lnTo>
                <a:cubicBezTo>
                  <a:pt x="737787" y="752030"/>
                  <a:pt x="733656" y="761859"/>
                  <a:pt x="726393" y="769122"/>
                </a:cubicBezTo>
                <a:cubicBezTo>
                  <a:pt x="659309" y="836204"/>
                  <a:pt x="690035" y="813299"/>
                  <a:pt x="640935" y="846034"/>
                </a:cubicBezTo>
                <a:lnTo>
                  <a:pt x="606752" y="897309"/>
                </a:lnTo>
                <a:cubicBezTo>
                  <a:pt x="589948" y="922515"/>
                  <a:pt x="588695" y="928023"/>
                  <a:pt x="564023" y="948583"/>
                </a:cubicBezTo>
                <a:cubicBezTo>
                  <a:pt x="556133" y="955158"/>
                  <a:pt x="546275" y="959100"/>
                  <a:pt x="538385" y="965675"/>
                </a:cubicBezTo>
                <a:cubicBezTo>
                  <a:pt x="529101" y="973412"/>
                  <a:pt x="520485" y="982028"/>
                  <a:pt x="512748" y="991312"/>
                </a:cubicBezTo>
                <a:cubicBezTo>
                  <a:pt x="506173" y="999202"/>
                  <a:pt x="503676" y="1010534"/>
                  <a:pt x="495656" y="1016950"/>
                </a:cubicBezTo>
                <a:cubicBezTo>
                  <a:pt x="488622" y="1022577"/>
                  <a:pt x="477893" y="1021121"/>
                  <a:pt x="470019" y="1025496"/>
                </a:cubicBezTo>
                <a:cubicBezTo>
                  <a:pt x="452062" y="1035472"/>
                  <a:pt x="433269" y="1045154"/>
                  <a:pt x="418744" y="1059679"/>
                </a:cubicBezTo>
                <a:cubicBezTo>
                  <a:pt x="410198" y="1068225"/>
                  <a:pt x="403163" y="1078612"/>
                  <a:pt x="393107" y="1085316"/>
                </a:cubicBezTo>
                <a:cubicBezTo>
                  <a:pt x="385612" y="1090313"/>
                  <a:pt x="375526" y="1089833"/>
                  <a:pt x="367469" y="1093862"/>
                </a:cubicBezTo>
                <a:cubicBezTo>
                  <a:pt x="358283" y="1098455"/>
                  <a:pt x="350378" y="1105256"/>
                  <a:pt x="341832" y="1110953"/>
                </a:cubicBezTo>
                <a:cubicBezTo>
                  <a:pt x="325195" y="1160865"/>
                  <a:pt x="346304" y="1115027"/>
                  <a:pt x="307649" y="1153682"/>
                </a:cubicBezTo>
                <a:cubicBezTo>
                  <a:pt x="300386" y="1160945"/>
                  <a:pt x="297132" y="1171430"/>
                  <a:pt x="290557" y="1179320"/>
                </a:cubicBezTo>
                <a:cubicBezTo>
                  <a:pt x="258422" y="1217883"/>
                  <a:pt x="270974" y="1190089"/>
                  <a:pt x="247828" y="1230595"/>
                </a:cubicBezTo>
                <a:cubicBezTo>
                  <a:pt x="195271" y="1322571"/>
                  <a:pt x="280179" y="1190614"/>
                  <a:pt x="196553" y="1316053"/>
                </a:cubicBezTo>
                <a:cubicBezTo>
                  <a:pt x="190856" y="1324599"/>
                  <a:pt x="182710" y="1331947"/>
                  <a:pt x="179462" y="1341690"/>
                </a:cubicBezTo>
                <a:cubicBezTo>
                  <a:pt x="155830" y="1412583"/>
                  <a:pt x="195501" y="1301070"/>
                  <a:pt x="136733" y="1418602"/>
                </a:cubicBezTo>
                <a:cubicBezTo>
                  <a:pt x="126288" y="1439492"/>
                  <a:pt x="117645" y="1460309"/>
                  <a:pt x="102550" y="1478423"/>
                </a:cubicBezTo>
                <a:cubicBezTo>
                  <a:pt x="94813" y="1487707"/>
                  <a:pt x="85458" y="1495514"/>
                  <a:pt x="76912" y="1504060"/>
                </a:cubicBezTo>
                <a:cubicBezTo>
                  <a:pt x="65518" y="1526849"/>
                  <a:pt x="50786" y="1548255"/>
                  <a:pt x="42729" y="1572426"/>
                </a:cubicBezTo>
                <a:cubicBezTo>
                  <a:pt x="39880" y="1580972"/>
                  <a:pt x="38212" y="1590007"/>
                  <a:pt x="34183" y="1598064"/>
                </a:cubicBezTo>
                <a:cubicBezTo>
                  <a:pt x="29590" y="1607250"/>
                  <a:pt x="21685" y="1614515"/>
                  <a:pt x="17092" y="1623701"/>
                </a:cubicBezTo>
                <a:cubicBezTo>
                  <a:pt x="10962" y="1635961"/>
                  <a:pt x="2738" y="1672570"/>
                  <a:pt x="0" y="1683522"/>
                </a:cubicBezTo>
                <a:cubicBezTo>
                  <a:pt x="2849" y="1726251"/>
                  <a:pt x="-276" y="1769804"/>
                  <a:pt x="8546" y="1811709"/>
                </a:cubicBezTo>
                <a:cubicBezTo>
                  <a:pt x="11480" y="1825646"/>
                  <a:pt x="24655" y="1835305"/>
                  <a:pt x="34183" y="1845892"/>
                </a:cubicBezTo>
                <a:cubicBezTo>
                  <a:pt x="50353" y="1863858"/>
                  <a:pt x="68366" y="1880075"/>
                  <a:pt x="85458" y="1897167"/>
                </a:cubicBezTo>
                <a:cubicBezTo>
                  <a:pt x="94004" y="1905713"/>
                  <a:pt x="101040" y="1916100"/>
                  <a:pt x="111096" y="1922804"/>
                </a:cubicBezTo>
                <a:cubicBezTo>
                  <a:pt x="128187" y="1934198"/>
                  <a:pt x="147845" y="1942462"/>
                  <a:pt x="162370" y="1956987"/>
                </a:cubicBezTo>
                <a:cubicBezTo>
                  <a:pt x="222653" y="2017270"/>
                  <a:pt x="192025" y="1997453"/>
                  <a:pt x="247828" y="2025353"/>
                </a:cubicBezTo>
                <a:cubicBezTo>
                  <a:pt x="293408" y="2093723"/>
                  <a:pt x="233584" y="2011109"/>
                  <a:pt x="290557" y="2068082"/>
                </a:cubicBezTo>
                <a:cubicBezTo>
                  <a:pt x="297820" y="2075345"/>
                  <a:pt x="300386" y="2086457"/>
                  <a:pt x="307649" y="2093720"/>
                </a:cubicBezTo>
                <a:cubicBezTo>
                  <a:pt x="328177" y="2114248"/>
                  <a:pt x="334598" y="2108931"/>
                  <a:pt x="358924" y="2119357"/>
                </a:cubicBezTo>
                <a:cubicBezTo>
                  <a:pt x="421489" y="2146171"/>
                  <a:pt x="364266" y="2129239"/>
                  <a:pt x="427290" y="2144995"/>
                </a:cubicBezTo>
                <a:cubicBezTo>
                  <a:pt x="501354" y="2142146"/>
                  <a:pt x="575527" y="2141379"/>
                  <a:pt x="649481" y="2136449"/>
                </a:cubicBezTo>
                <a:cubicBezTo>
                  <a:pt x="690527" y="2133713"/>
                  <a:pt x="676603" y="2127159"/>
                  <a:pt x="709301" y="2110811"/>
                </a:cubicBezTo>
                <a:cubicBezTo>
                  <a:pt x="717358" y="2106782"/>
                  <a:pt x="726659" y="2105814"/>
                  <a:pt x="734939" y="2102266"/>
                </a:cubicBezTo>
                <a:cubicBezTo>
                  <a:pt x="746648" y="2097248"/>
                  <a:pt x="757294" y="2089905"/>
                  <a:pt x="769122" y="2085174"/>
                </a:cubicBezTo>
                <a:cubicBezTo>
                  <a:pt x="785849" y="2078483"/>
                  <a:pt x="805406" y="2078075"/>
                  <a:pt x="820396" y="2068082"/>
                </a:cubicBezTo>
                <a:cubicBezTo>
                  <a:pt x="855807" y="2044476"/>
                  <a:pt x="836070" y="2053482"/>
                  <a:pt x="880217" y="2042445"/>
                </a:cubicBezTo>
                <a:cubicBezTo>
                  <a:pt x="888763" y="2036748"/>
                  <a:pt x="896468" y="2029524"/>
                  <a:pt x="905854" y="2025353"/>
                </a:cubicBezTo>
                <a:cubicBezTo>
                  <a:pt x="922317" y="2018036"/>
                  <a:pt x="939873" y="2013439"/>
                  <a:pt x="957129" y="2008262"/>
                </a:cubicBezTo>
                <a:cubicBezTo>
                  <a:pt x="993859" y="1997243"/>
                  <a:pt x="1018245" y="1995116"/>
                  <a:pt x="1059679" y="1991170"/>
                </a:cubicBezTo>
                <a:cubicBezTo>
                  <a:pt x="1096653" y="1987649"/>
                  <a:pt x="1133742" y="1985473"/>
                  <a:pt x="1170774" y="1982625"/>
                </a:cubicBezTo>
                <a:cubicBezTo>
                  <a:pt x="1182168" y="1979776"/>
                  <a:pt x="1193303" y="1975536"/>
                  <a:pt x="1204957" y="1974079"/>
                </a:cubicBezTo>
                <a:cubicBezTo>
                  <a:pt x="1338789" y="1957350"/>
                  <a:pt x="1269108" y="1978333"/>
                  <a:pt x="1333144" y="1956987"/>
                </a:cubicBezTo>
                <a:cubicBezTo>
                  <a:pt x="1341690" y="1948441"/>
                  <a:pt x="1348725" y="1938054"/>
                  <a:pt x="1358781" y="1931350"/>
                </a:cubicBezTo>
                <a:cubicBezTo>
                  <a:pt x="1366276" y="1926353"/>
                  <a:pt x="1376362" y="1926833"/>
                  <a:pt x="1384419" y="1922804"/>
                </a:cubicBezTo>
                <a:cubicBezTo>
                  <a:pt x="1394818" y="1917604"/>
                  <a:pt x="1439404" y="1884427"/>
                  <a:pt x="1444239" y="1880075"/>
                </a:cubicBezTo>
                <a:cubicBezTo>
                  <a:pt x="1462205" y="1863905"/>
                  <a:pt x="1478422" y="1845892"/>
                  <a:pt x="1495514" y="1828800"/>
                </a:cubicBezTo>
                <a:cubicBezTo>
                  <a:pt x="1504060" y="1820254"/>
                  <a:pt x="1514448" y="1813219"/>
                  <a:pt x="1521152" y="1803163"/>
                </a:cubicBezTo>
                <a:cubicBezTo>
                  <a:pt x="1526849" y="1794617"/>
                  <a:pt x="1530980" y="1784788"/>
                  <a:pt x="1538243" y="1777525"/>
                </a:cubicBezTo>
                <a:cubicBezTo>
                  <a:pt x="1545506" y="1770262"/>
                  <a:pt x="1555991" y="1767009"/>
                  <a:pt x="1563881" y="1760434"/>
                </a:cubicBezTo>
                <a:cubicBezTo>
                  <a:pt x="1600487" y="1729929"/>
                  <a:pt x="1581209" y="1738331"/>
                  <a:pt x="1615155" y="1700613"/>
                </a:cubicBezTo>
                <a:cubicBezTo>
                  <a:pt x="1631325" y="1682647"/>
                  <a:pt x="1653022" y="1669451"/>
                  <a:pt x="1666430" y="1649339"/>
                </a:cubicBezTo>
                <a:cubicBezTo>
                  <a:pt x="1672127" y="1640793"/>
                  <a:pt x="1677552" y="1632059"/>
                  <a:pt x="1683522" y="1623701"/>
                </a:cubicBezTo>
                <a:cubicBezTo>
                  <a:pt x="1691800" y="1612111"/>
                  <a:pt x="1701259" y="1601369"/>
                  <a:pt x="1709159" y="1589518"/>
                </a:cubicBezTo>
                <a:cubicBezTo>
                  <a:pt x="1718372" y="1575698"/>
                  <a:pt x="1725582" y="1560609"/>
                  <a:pt x="1734796" y="1546789"/>
                </a:cubicBezTo>
                <a:cubicBezTo>
                  <a:pt x="1742697" y="1534938"/>
                  <a:pt x="1753257" y="1524909"/>
                  <a:pt x="1760434" y="1512606"/>
                </a:cubicBezTo>
                <a:cubicBezTo>
                  <a:pt x="1773272" y="1490598"/>
                  <a:pt x="1783223" y="1467028"/>
                  <a:pt x="1794617" y="1444239"/>
                </a:cubicBezTo>
                <a:cubicBezTo>
                  <a:pt x="1800314" y="1432845"/>
                  <a:pt x="1804643" y="1420656"/>
                  <a:pt x="1811709" y="1410056"/>
                </a:cubicBezTo>
                <a:cubicBezTo>
                  <a:pt x="1825876" y="1388806"/>
                  <a:pt x="1836599" y="1375016"/>
                  <a:pt x="1845892" y="1350236"/>
                </a:cubicBezTo>
                <a:cubicBezTo>
                  <a:pt x="1850016" y="1339239"/>
                  <a:pt x="1849811" y="1326848"/>
                  <a:pt x="1854438" y="1316053"/>
                </a:cubicBezTo>
                <a:cubicBezTo>
                  <a:pt x="1858606" y="1306327"/>
                  <a:pt x="1894243" y="1260130"/>
                  <a:pt x="1897167" y="1256232"/>
                </a:cubicBezTo>
                <a:cubicBezTo>
                  <a:pt x="1914493" y="1204249"/>
                  <a:pt x="1894406" y="1257021"/>
                  <a:pt x="1922804" y="1204957"/>
                </a:cubicBezTo>
                <a:cubicBezTo>
                  <a:pt x="1980969" y="1098321"/>
                  <a:pt x="1935038" y="1169515"/>
                  <a:pt x="1974079" y="1110953"/>
                </a:cubicBezTo>
                <a:cubicBezTo>
                  <a:pt x="1976927" y="1099559"/>
                  <a:pt x="1978500" y="1087767"/>
                  <a:pt x="1982624" y="1076770"/>
                </a:cubicBezTo>
                <a:cubicBezTo>
                  <a:pt x="1987097" y="1064842"/>
                  <a:pt x="1996055" y="1054789"/>
                  <a:pt x="1999716" y="1042587"/>
                </a:cubicBezTo>
                <a:cubicBezTo>
                  <a:pt x="2004695" y="1025990"/>
                  <a:pt x="2004631" y="1008255"/>
                  <a:pt x="2008262" y="991312"/>
                </a:cubicBezTo>
                <a:cubicBezTo>
                  <a:pt x="2013184" y="968343"/>
                  <a:pt x="2022439" y="946255"/>
                  <a:pt x="2025353" y="922946"/>
                </a:cubicBezTo>
                <a:cubicBezTo>
                  <a:pt x="2028202" y="900157"/>
                  <a:pt x="2029791" y="877176"/>
                  <a:pt x="2033899" y="854580"/>
                </a:cubicBezTo>
                <a:cubicBezTo>
                  <a:pt x="2035510" y="845717"/>
                  <a:pt x="2040260" y="837681"/>
                  <a:pt x="2042445" y="828942"/>
                </a:cubicBezTo>
                <a:cubicBezTo>
                  <a:pt x="2045968" y="814851"/>
                  <a:pt x="2048937" y="800592"/>
                  <a:pt x="2050991" y="786213"/>
                </a:cubicBezTo>
                <a:cubicBezTo>
                  <a:pt x="2054639" y="760677"/>
                  <a:pt x="2055889" y="734837"/>
                  <a:pt x="2059537" y="709301"/>
                </a:cubicBezTo>
                <a:cubicBezTo>
                  <a:pt x="2061591" y="694922"/>
                  <a:pt x="2064931" y="680751"/>
                  <a:pt x="2068082" y="666572"/>
                </a:cubicBezTo>
                <a:cubicBezTo>
                  <a:pt x="2070630" y="655107"/>
                  <a:pt x="2074886" y="644004"/>
                  <a:pt x="2076628" y="632389"/>
                </a:cubicBezTo>
                <a:cubicBezTo>
                  <a:pt x="2083442" y="586965"/>
                  <a:pt x="2093720" y="495656"/>
                  <a:pt x="2093720" y="495656"/>
                </a:cubicBezTo>
                <a:cubicBezTo>
                  <a:pt x="2093180" y="481615"/>
                  <a:pt x="2125123" y="304869"/>
                  <a:pt x="2068082" y="247828"/>
                </a:cubicBezTo>
                <a:cubicBezTo>
                  <a:pt x="2060820" y="240566"/>
                  <a:pt x="2050991" y="236434"/>
                  <a:pt x="2042445" y="230737"/>
                </a:cubicBezTo>
                <a:cubicBezTo>
                  <a:pt x="2036748" y="222191"/>
                  <a:pt x="2031928" y="212989"/>
                  <a:pt x="2025353" y="205099"/>
                </a:cubicBezTo>
                <a:cubicBezTo>
                  <a:pt x="2017616" y="195815"/>
                  <a:pt x="2006420" y="189518"/>
                  <a:pt x="1999716" y="179462"/>
                </a:cubicBezTo>
                <a:cubicBezTo>
                  <a:pt x="1994719" y="171967"/>
                  <a:pt x="1995198" y="161882"/>
                  <a:pt x="1991170" y="153825"/>
                </a:cubicBezTo>
                <a:cubicBezTo>
                  <a:pt x="1986577" y="144638"/>
                  <a:pt x="1978250" y="137573"/>
                  <a:pt x="1974079" y="128187"/>
                </a:cubicBezTo>
                <a:cubicBezTo>
                  <a:pt x="1966762" y="111724"/>
                  <a:pt x="1962684" y="94004"/>
                  <a:pt x="1956987" y="76912"/>
                </a:cubicBezTo>
                <a:cubicBezTo>
                  <a:pt x="1950037" y="56062"/>
                  <a:pt x="1947915" y="42203"/>
                  <a:pt x="1931350" y="25638"/>
                </a:cubicBezTo>
                <a:cubicBezTo>
                  <a:pt x="1921039" y="15327"/>
                  <a:pt x="1881499" y="4273"/>
                  <a:pt x="1871529" y="0"/>
                </a:cubicBezTo>
                <a:close/>
              </a:path>
            </a:pathLst>
          </a:cu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TextBox 38"/>
          <p:cNvSpPr txBox="1"/>
          <p:nvPr/>
        </p:nvSpPr>
        <p:spPr>
          <a:xfrm>
            <a:off x="6084492" y="4293096"/>
            <a:ext cx="1773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Strategies which </a:t>
            </a:r>
          </a:p>
          <a:p>
            <a:r>
              <a:rPr lang="en-GB" dirty="0" smtClean="0"/>
              <a:t>will fail</a:t>
            </a: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5652120" y="346035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6</a:t>
            </a:r>
            <a:endParaRPr lang="en-GB" dirty="0"/>
          </a:p>
        </p:txBody>
      </p:sp>
      <p:sp>
        <p:nvSpPr>
          <p:cNvPr id="41" name="TextBox 40"/>
          <p:cNvSpPr txBox="1"/>
          <p:nvPr/>
        </p:nvSpPr>
        <p:spPr>
          <a:xfrm>
            <a:off x="5350434" y="43194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7</a:t>
            </a:r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4349149" y="493942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3914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Choose from the analytical concepts we have covered</a:t>
            </a:r>
          </a:p>
          <a:p>
            <a:pPr lvl="1"/>
            <a:r>
              <a:rPr lang="en-GB" dirty="0" smtClean="0"/>
              <a:t>Five-forces analysis</a:t>
            </a:r>
          </a:p>
          <a:p>
            <a:pPr lvl="1"/>
            <a:r>
              <a:rPr lang="en-GB" dirty="0" smtClean="0"/>
              <a:t>Core capabilities</a:t>
            </a:r>
          </a:p>
          <a:p>
            <a:pPr lvl="1"/>
            <a:r>
              <a:rPr lang="en-GB" dirty="0" smtClean="0"/>
              <a:t>Value network analysis</a:t>
            </a:r>
          </a:p>
          <a:p>
            <a:pPr lvl="1"/>
            <a:r>
              <a:rPr lang="en-GB" dirty="0" smtClean="0"/>
              <a:t>Strategy clock</a:t>
            </a:r>
          </a:p>
          <a:p>
            <a:r>
              <a:rPr lang="en-GB" dirty="0" smtClean="0"/>
              <a:t>For your chosen development or technology</a:t>
            </a:r>
          </a:p>
          <a:p>
            <a:pPr lvl="1"/>
            <a:r>
              <a:rPr lang="en-GB" dirty="0" smtClean="0"/>
              <a:t>Why is the development strategically important?</a:t>
            </a:r>
          </a:p>
          <a:p>
            <a:pPr lvl="1"/>
            <a:r>
              <a:rPr lang="en-GB" dirty="0" smtClean="0"/>
              <a:t>What does the analysis (analyses) tell you?</a:t>
            </a:r>
          </a:p>
          <a:p>
            <a:pPr lvl="1"/>
            <a:r>
              <a:rPr lang="en-GB" dirty="0" smtClean="0"/>
              <a:t>What does this imply for your recommendations?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9983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Assignment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en-GB" dirty="0" smtClean="0"/>
              <a:t>What are the critical success factors?</a:t>
            </a:r>
          </a:p>
          <a:p>
            <a:pPr lvl="1"/>
            <a:r>
              <a:rPr lang="en-GB" dirty="0" smtClean="0"/>
              <a:t>Given the nature of the assignment, don’t neglect cultural aspects of this!</a:t>
            </a:r>
          </a:p>
          <a:p>
            <a:r>
              <a:rPr lang="en-GB" dirty="0" smtClean="0"/>
              <a:t>What resources/competences will need to be developed?</a:t>
            </a:r>
          </a:p>
          <a:p>
            <a:r>
              <a:rPr lang="en-GB" dirty="0" smtClean="0"/>
              <a:t>What current weaknesses would be addressed?</a:t>
            </a:r>
          </a:p>
          <a:p>
            <a:r>
              <a:rPr lang="en-GB" dirty="0" smtClean="0"/>
              <a:t>What current strengths would be used, what new unique strengths will be developed?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444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Assignment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Does your change proposal fall under the heading of </a:t>
            </a:r>
            <a:r>
              <a:rPr lang="en-GB" b="1" dirty="0" smtClean="0"/>
              <a:t>disruptive technology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behaviours and paradigms are likely to be changed (existing) </a:t>
            </a:r>
            <a:r>
              <a:rPr lang="en-GB" smtClean="0"/>
              <a:t>or established (new)?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7349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1222</Words>
  <Application>Microsoft Office PowerPoint</Application>
  <PresentationFormat>On-screen Show (4:3)</PresentationFormat>
  <Paragraphs>268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Office Theme</vt:lpstr>
      <vt:lpstr>Assessing Information Systems Strategy</vt:lpstr>
      <vt:lpstr>Competitiveness</vt:lpstr>
      <vt:lpstr>Porter’s Five Forces</vt:lpstr>
      <vt:lpstr>What Enhances Competitive Rivalry?</vt:lpstr>
      <vt:lpstr>Competitive Rivalry</vt:lpstr>
      <vt:lpstr>What Enhances Buyer Power?</vt:lpstr>
      <vt:lpstr>Buyer Power</vt:lpstr>
      <vt:lpstr>What Enhances Threat of Substitution?</vt:lpstr>
      <vt:lpstr>Substitution in Practice</vt:lpstr>
      <vt:lpstr>What Enhances Supplier Power?</vt:lpstr>
      <vt:lpstr>What Limits the Threat of New Entry?</vt:lpstr>
      <vt:lpstr>New Entry</vt:lpstr>
      <vt:lpstr>Where Do 5 Forces Lead?</vt:lpstr>
      <vt:lpstr>Approaches to Competitive Strategy</vt:lpstr>
      <vt:lpstr>Porter’s Generic Strategies</vt:lpstr>
      <vt:lpstr>Cost Leadership</vt:lpstr>
      <vt:lpstr>Focus</vt:lpstr>
      <vt:lpstr>Focus</vt:lpstr>
      <vt:lpstr>Information Intensity Matrix</vt:lpstr>
      <vt:lpstr>Performance</vt:lpstr>
      <vt:lpstr>Good Performance</vt:lpstr>
      <vt:lpstr>Finding Out What’s Needed</vt:lpstr>
      <vt:lpstr>Listen to What the Customer Wants</vt:lpstr>
      <vt:lpstr>Delivery Capability?</vt:lpstr>
      <vt:lpstr>Intangibles?</vt:lpstr>
      <vt:lpstr>How Do We Assess our Delivery Capability?</vt:lpstr>
      <vt:lpstr>Why Benchmark?</vt:lpstr>
      <vt:lpstr>Networks of Value</vt:lpstr>
      <vt:lpstr>Seeking Excellence, Manage the Chain</vt:lpstr>
      <vt:lpstr>Value Networks (after Porter)</vt:lpstr>
      <vt:lpstr>Strategic Capabilities and Competitive Advantage</vt:lpstr>
      <vt:lpstr>The Strategy Clock</vt:lpstr>
      <vt:lpstr>The Assignment</vt:lpstr>
      <vt:lpstr>Thinking Assignment Cont.</vt:lpstr>
      <vt:lpstr>Thinking Assignment Cont.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</dc:creator>
  <cp:lastModifiedBy>Rees, John</cp:lastModifiedBy>
  <cp:revision>28</cp:revision>
  <dcterms:created xsi:type="dcterms:W3CDTF">2014-11-04T14:02:53Z</dcterms:created>
  <dcterms:modified xsi:type="dcterms:W3CDTF">2014-12-24T10:19:38Z</dcterms:modified>
</cp:coreProperties>
</file>