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75441" autoAdjust="0"/>
  </p:normalViewPr>
  <p:slideViewPr>
    <p:cSldViewPr snapToGrid="0">
      <p:cViewPr>
        <p:scale>
          <a:sx n="70" d="100"/>
          <a:sy n="70" d="100"/>
        </p:scale>
        <p:origin x="-74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7D2F32-D50C-4FD9-B69B-5ABB00D975A1}" type="datetimeFigureOut">
              <a:rPr lang="en-US" smtClean="0"/>
              <a:t>4/18/2026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900155-8811-4BEA-9358-39138FED07EA}" type="slidenum">
              <a:rPr lang="en-US" smtClean="0"/>
              <a:t>‹#›</a:t>
            </a:fld>
            <a:endParaRPr lang="en-US"/>
          </a:p>
        </p:txBody>
      </p:sp>
    </p:spTree>
    <p:extLst>
      <p:ext uri="{BB962C8B-B14F-4D97-AF65-F5344CB8AC3E}">
        <p14:creationId xmlns:p14="http://schemas.microsoft.com/office/powerpoint/2010/main" val="3915767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This presentation outlines my business plan for </a:t>
            </a:r>
            <a:r>
              <a:rPr lang="en-US" dirty="0" err="1"/>
              <a:t>SwiftRoute</a:t>
            </a:r>
            <a:r>
              <a:rPr lang="en-US" dirty="0"/>
              <a:t> Logistics Ltd, a proposed transport logistics start-up based in the UK. The presentation </a:t>
            </a:r>
            <a:r>
              <a:rPr lang="en-US" dirty="0" err="1"/>
              <a:t>summarises</a:t>
            </a:r>
            <a:r>
              <a:rPr lang="en-US" dirty="0"/>
              <a:t> the main points from my business plan, including the business idea, services, market need, business environment, competition, marketing strategy, legal structure, and financial planning. The business is designed to serve SMEs, e-commerce sellers, retailers, and wholesalers that need reliable and flexible transport solutions. Over the next few slides, I will explain why this business idea is viable, how it addresses a real market need, and how it can build a strong position in a competitive logistics industry.</a:t>
            </a:r>
          </a:p>
        </p:txBody>
      </p:sp>
      <p:sp>
        <p:nvSpPr>
          <p:cNvPr id="4" name="Slide Number Placeholder 3"/>
          <p:cNvSpPr>
            <a:spLocks noGrp="1"/>
          </p:cNvSpPr>
          <p:nvPr>
            <p:ph type="sldNum" sz="quarter" idx="5"/>
          </p:nvPr>
        </p:nvSpPr>
        <p:spPr/>
        <p:txBody>
          <a:bodyPr/>
          <a:lstStyle/>
          <a:p>
            <a:fld id="{31900155-8811-4BEA-9358-39138FED07EA}" type="slidenum">
              <a:rPr lang="en-US" smtClean="0"/>
              <a:t>1</a:t>
            </a:fld>
            <a:endParaRPr lang="en-US"/>
          </a:p>
        </p:txBody>
      </p:sp>
    </p:spTree>
    <p:extLst>
      <p:ext uri="{BB962C8B-B14F-4D97-AF65-F5344CB8AC3E}">
        <p14:creationId xmlns:p14="http://schemas.microsoft.com/office/powerpoint/2010/main" val="3385327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SwiftRoute</a:t>
            </a:r>
            <a:r>
              <a:rPr lang="en-US" dirty="0"/>
              <a:t> Logistics Ltd is a proposed start-up that will provide road-based transport logistics services in the UK. The business will mainly serve smaller businesses that need dependable transport support but may not have their own delivery capacity. The idea is based on a clear market gap, as many SMEs and e-commerce sellers need delivery partners that are flexible, responsive, and affordable. The company will focus on same-day, next-day, scheduled B2B, and last-mile delivery services. This makes the business practical and focused rather than too broad. The aim is to create a service that combines reliability, convenience, and strong customer relationships.</a:t>
            </a:r>
          </a:p>
        </p:txBody>
      </p:sp>
      <p:sp>
        <p:nvSpPr>
          <p:cNvPr id="4" name="Slide Number Placeholder 3"/>
          <p:cNvSpPr>
            <a:spLocks noGrp="1"/>
          </p:cNvSpPr>
          <p:nvPr>
            <p:ph type="sldNum" sz="quarter" idx="5"/>
          </p:nvPr>
        </p:nvSpPr>
        <p:spPr/>
        <p:txBody>
          <a:bodyPr/>
          <a:lstStyle/>
          <a:p>
            <a:fld id="{31900155-8811-4BEA-9358-39138FED07EA}" type="slidenum">
              <a:rPr lang="en-US" smtClean="0"/>
              <a:t>2</a:t>
            </a:fld>
            <a:endParaRPr lang="en-US"/>
          </a:p>
        </p:txBody>
      </p:sp>
    </p:spTree>
    <p:extLst>
      <p:ext uri="{BB962C8B-B14F-4D97-AF65-F5344CB8AC3E}">
        <p14:creationId xmlns:p14="http://schemas.microsoft.com/office/powerpoint/2010/main" val="3133767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is designed around a focused service offer. It will provide same-day and next-day delivery, scheduled transport services for business customers, and last-mile support for e-commerce sellers. These services meet a real need because many smaller businesses depend on third-party logistics but often face issues such as delay, weak communication, and inflexibility. </a:t>
            </a:r>
            <a:r>
              <a:rPr lang="en-US" dirty="0" err="1"/>
              <a:t>SwiftRoute</a:t>
            </a:r>
            <a:r>
              <a:rPr lang="en-US" dirty="0"/>
              <a:t> Logistics Ltd aims to solve these problems by offering a more responsive and dependable service model. The wider service experience is also important. Customers value updates, proof of delivery, and smooth communication, so the business will treat reliability and service quality as a core part of the overall offering.</a:t>
            </a:r>
          </a:p>
        </p:txBody>
      </p:sp>
      <p:sp>
        <p:nvSpPr>
          <p:cNvPr id="4" name="Slide Number Placeholder 3"/>
          <p:cNvSpPr>
            <a:spLocks noGrp="1"/>
          </p:cNvSpPr>
          <p:nvPr>
            <p:ph type="sldNum" sz="quarter" idx="5"/>
          </p:nvPr>
        </p:nvSpPr>
        <p:spPr/>
        <p:txBody>
          <a:bodyPr/>
          <a:lstStyle/>
          <a:p>
            <a:fld id="{31900155-8811-4BEA-9358-39138FED07EA}" type="slidenum">
              <a:rPr lang="en-US" smtClean="0"/>
              <a:t>3</a:t>
            </a:fld>
            <a:endParaRPr lang="en-US"/>
          </a:p>
        </p:txBody>
      </p:sp>
    </p:spTree>
    <p:extLst>
      <p:ext uri="{BB962C8B-B14F-4D97-AF65-F5344CB8AC3E}">
        <p14:creationId xmlns:p14="http://schemas.microsoft.com/office/powerpoint/2010/main" val="1745727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has both short-term and long-term objectives. In the short term, the priority is to launch successfully, gain initial customers, and establish a trusted reputation in the local market. The company also needs stable revenue and good service performance in its first year. In the longer term, the business aims to grow its fleet, widen its geographic reach, secure commercial contracts, and improve its digital systems. The Unique Selling Point of </a:t>
            </a:r>
            <a:r>
              <a:rPr lang="en-US" dirty="0" err="1"/>
              <a:t>SwiftRoute</a:t>
            </a:r>
            <a:r>
              <a:rPr lang="en-US" dirty="0"/>
              <a:t> Logistics Ltd is its focus on flexibility, personal service, and transparent communication. Rather than trying to match large operators on scale, it will compete through responsiveness and customer-</a:t>
            </a:r>
            <a:r>
              <a:rPr lang="en-US" dirty="0" err="1"/>
              <a:t>centred</a:t>
            </a:r>
            <a:r>
              <a:rPr lang="en-US" dirty="0"/>
              <a:t> service.</a:t>
            </a:r>
          </a:p>
        </p:txBody>
      </p:sp>
      <p:sp>
        <p:nvSpPr>
          <p:cNvPr id="4" name="Slide Number Placeholder 3"/>
          <p:cNvSpPr>
            <a:spLocks noGrp="1"/>
          </p:cNvSpPr>
          <p:nvPr>
            <p:ph type="sldNum" sz="quarter" idx="5"/>
          </p:nvPr>
        </p:nvSpPr>
        <p:spPr/>
        <p:txBody>
          <a:bodyPr/>
          <a:lstStyle/>
          <a:p>
            <a:fld id="{31900155-8811-4BEA-9358-39138FED07EA}" type="slidenum">
              <a:rPr lang="en-US" smtClean="0"/>
              <a:t>4</a:t>
            </a:fld>
            <a:endParaRPr lang="en-US"/>
          </a:p>
        </p:txBody>
      </p:sp>
    </p:spTree>
    <p:extLst>
      <p:ext uri="{BB962C8B-B14F-4D97-AF65-F5344CB8AC3E}">
        <p14:creationId xmlns:p14="http://schemas.microsoft.com/office/powerpoint/2010/main" val="4112074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environment presents both opportunity and challenge. Politically, the sector is influenced by freight policy, infrastructure, and environmental regulation. Economically, inflation and fuel costs create pressure, but delivery demand remains strong. Socially, customers now expect speed, convenience, and visibility, which increases the importance of delivery quality. Technology is especially important because tools such as digital booking, route </a:t>
            </a:r>
            <a:r>
              <a:rPr lang="en-US" dirty="0" err="1"/>
              <a:t>optimisation</a:t>
            </a:r>
            <a:r>
              <a:rPr lang="en-US" dirty="0"/>
              <a:t>, and tracking can improve efficiency and customer satisfaction. For a start-up like </a:t>
            </a:r>
            <a:r>
              <a:rPr lang="en-US" dirty="0" err="1"/>
              <a:t>SwiftRoute</a:t>
            </a:r>
            <a:r>
              <a:rPr lang="en-US" dirty="0"/>
              <a:t> Logistics Ltd, this means external conditions are demanding, but they also create space for a focused and well-managed business. The company must respond carefully to both market pressures and customer expectations.</a:t>
            </a:r>
          </a:p>
        </p:txBody>
      </p:sp>
      <p:sp>
        <p:nvSpPr>
          <p:cNvPr id="4" name="Slide Number Placeholder 3"/>
          <p:cNvSpPr>
            <a:spLocks noGrp="1"/>
          </p:cNvSpPr>
          <p:nvPr>
            <p:ph type="sldNum" sz="quarter" idx="5"/>
          </p:nvPr>
        </p:nvSpPr>
        <p:spPr/>
        <p:txBody>
          <a:bodyPr/>
          <a:lstStyle/>
          <a:p>
            <a:fld id="{31900155-8811-4BEA-9358-39138FED07EA}" type="slidenum">
              <a:rPr lang="en-US" smtClean="0"/>
              <a:t>5</a:t>
            </a:fld>
            <a:endParaRPr lang="en-US"/>
          </a:p>
        </p:txBody>
      </p:sp>
    </p:spTree>
    <p:extLst>
      <p:ext uri="{BB962C8B-B14F-4D97-AF65-F5344CB8AC3E}">
        <p14:creationId xmlns:p14="http://schemas.microsoft.com/office/powerpoint/2010/main" val="3173624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dirty="0" err="1"/>
              <a:t>summarises</a:t>
            </a:r>
            <a:r>
              <a:rPr lang="en-US" dirty="0"/>
              <a:t> the main SWOT factors and competitive position of the business. The strengths of </a:t>
            </a:r>
            <a:r>
              <a:rPr lang="en-US" dirty="0" err="1"/>
              <a:t>SwiftRoute</a:t>
            </a:r>
            <a:r>
              <a:rPr lang="en-US" dirty="0"/>
              <a:t> Logistics Ltd lie in flexibility, customer responsiveness, and its focus on SME needs. However, like many start-ups, it will face weaknesses such as limited finance, a small fleet, and low brand awareness. There are clear opportunities in the growth of outsourced logistics and e-commerce delivery, especially where service quality matters. At the same time, there are important threats, including competition and cost pressure. In competitor terms, the business aims to sit between large national operators and smaller local firms by combining personal service with stronger digital </a:t>
            </a:r>
            <a:r>
              <a:rPr lang="en-US" dirty="0" err="1"/>
              <a:t>organisation</a:t>
            </a:r>
            <a:r>
              <a:rPr lang="en-US" dirty="0"/>
              <a:t>.</a:t>
            </a:r>
          </a:p>
        </p:txBody>
      </p:sp>
      <p:sp>
        <p:nvSpPr>
          <p:cNvPr id="4" name="Slide Number Placeholder 3"/>
          <p:cNvSpPr>
            <a:spLocks noGrp="1"/>
          </p:cNvSpPr>
          <p:nvPr>
            <p:ph type="sldNum" sz="quarter" idx="5"/>
          </p:nvPr>
        </p:nvSpPr>
        <p:spPr/>
        <p:txBody>
          <a:bodyPr/>
          <a:lstStyle/>
          <a:p>
            <a:fld id="{31900155-8811-4BEA-9358-39138FED07EA}" type="slidenum">
              <a:rPr lang="en-US" smtClean="0"/>
              <a:t>6</a:t>
            </a:fld>
            <a:endParaRPr lang="en-US"/>
          </a:p>
        </p:txBody>
      </p:sp>
    </p:spTree>
    <p:extLst>
      <p:ext uri="{BB962C8B-B14F-4D97-AF65-F5344CB8AC3E}">
        <p14:creationId xmlns:p14="http://schemas.microsoft.com/office/powerpoint/2010/main" val="1294959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SwiftRoute</a:t>
            </a:r>
            <a:r>
              <a:rPr lang="en-US" dirty="0"/>
              <a:t> Logistics Ltd will target customers through a focused segmentation strategy. Geographically, the business will begin in a local and regional market so that it can maintain service quality and manage routes efficiently. In terms of customer type, the main focus will be SMEs, online sellers, retailers, and wholesalers. </a:t>
            </a:r>
            <a:r>
              <a:rPr lang="en-US" dirty="0" err="1"/>
              <a:t>Behaviourally</a:t>
            </a:r>
            <a:r>
              <a:rPr lang="en-US" dirty="0"/>
              <a:t>, the business will target customers who value speed, reliability, and clear delivery communication. The primary target market is SMEs and e-commerce sellers because they are more likely to need recurring and flexible delivery support. A focused target market is important because a start-up is more likely to succeed by serving a specific niche well.</a:t>
            </a:r>
          </a:p>
        </p:txBody>
      </p:sp>
      <p:sp>
        <p:nvSpPr>
          <p:cNvPr id="4" name="Slide Number Placeholder 3"/>
          <p:cNvSpPr>
            <a:spLocks noGrp="1"/>
          </p:cNvSpPr>
          <p:nvPr>
            <p:ph type="sldNum" sz="quarter" idx="5"/>
          </p:nvPr>
        </p:nvSpPr>
        <p:spPr/>
        <p:txBody>
          <a:bodyPr/>
          <a:lstStyle/>
          <a:p>
            <a:fld id="{31900155-8811-4BEA-9358-39138FED07EA}" type="slidenum">
              <a:rPr lang="en-US" smtClean="0"/>
              <a:t>7</a:t>
            </a:fld>
            <a:endParaRPr lang="en-US"/>
          </a:p>
        </p:txBody>
      </p:sp>
    </p:spTree>
    <p:extLst>
      <p:ext uri="{BB962C8B-B14F-4D97-AF65-F5344CB8AC3E}">
        <p14:creationId xmlns:p14="http://schemas.microsoft.com/office/powerpoint/2010/main" val="3691604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4Ps help show how </a:t>
            </a:r>
            <a:r>
              <a:rPr lang="en-US" dirty="0" err="1"/>
              <a:t>SwiftRoute</a:t>
            </a:r>
            <a:r>
              <a:rPr lang="en-US" dirty="0"/>
              <a:t> Logistics Ltd will bring its service to market. The product is dependable transport logistics supported by communication and proof of delivery. Pricing will be competitive but based on value, not just low cost, because the business must remain sustainable while offering quality. Place refers to the local and regional service network, supported by easy booking through digital and direct channels. Promotion will focus on practical and cost-effective tools such as a website, Google Business Profile, social media, referrals, and testimonials. Overall, the marketing mix is designed to help the business build trust, visibility, and repeat customer relationships.</a:t>
            </a:r>
          </a:p>
        </p:txBody>
      </p:sp>
      <p:sp>
        <p:nvSpPr>
          <p:cNvPr id="4" name="Slide Number Placeholder 3"/>
          <p:cNvSpPr>
            <a:spLocks noGrp="1"/>
          </p:cNvSpPr>
          <p:nvPr>
            <p:ph type="sldNum" sz="quarter" idx="5"/>
          </p:nvPr>
        </p:nvSpPr>
        <p:spPr/>
        <p:txBody>
          <a:bodyPr/>
          <a:lstStyle/>
          <a:p>
            <a:fld id="{31900155-8811-4BEA-9358-39138FED07EA}" type="slidenum">
              <a:rPr lang="en-US" smtClean="0"/>
              <a:t>8</a:t>
            </a:fld>
            <a:endParaRPr lang="en-US"/>
          </a:p>
        </p:txBody>
      </p:sp>
    </p:spTree>
    <p:extLst>
      <p:ext uri="{BB962C8B-B14F-4D97-AF65-F5344CB8AC3E}">
        <p14:creationId xmlns:p14="http://schemas.microsoft.com/office/powerpoint/2010/main" val="782678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SwiftRoute</a:t>
            </a:r>
            <a:r>
              <a:rPr lang="en-US" dirty="0"/>
              <a:t> Logistics Ltd will be established as a private limited company because this offers limited liability, stronger credibility, and a better structure for future growth. The business will begin with a lean </a:t>
            </a:r>
            <a:r>
              <a:rPr lang="en-US" dirty="0" err="1"/>
              <a:t>organisational</a:t>
            </a:r>
            <a:r>
              <a:rPr lang="en-US" dirty="0"/>
              <a:t> structure led by the founder, supported by operations, drivers, and customer service. This keeps costs controlled while ensuring that the main functions of the business are covered. Funding is expected to come from a mix of owner investment, start-up finance, and leasing for transport assets. The financial plan focuses on controlling start-up costs while maintaining enough working capital. The projected cash flow indicates that the business can remain financially viable during its first year.</a:t>
            </a:r>
          </a:p>
        </p:txBody>
      </p:sp>
      <p:sp>
        <p:nvSpPr>
          <p:cNvPr id="4" name="Slide Number Placeholder 3"/>
          <p:cNvSpPr>
            <a:spLocks noGrp="1"/>
          </p:cNvSpPr>
          <p:nvPr>
            <p:ph type="sldNum" sz="quarter" idx="5"/>
          </p:nvPr>
        </p:nvSpPr>
        <p:spPr/>
        <p:txBody>
          <a:bodyPr/>
          <a:lstStyle/>
          <a:p>
            <a:fld id="{31900155-8811-4BEA-9358-39138FED07EA}" type="slidenum">
              <a:rPr lang="en-US" smtClean="0"/>
              <a:t>9</a:t>
            </a:fld>
            <a:endParaRPr lang="en-US"/>
          </a:p>
        </p:txBody>
      </p:sp>
    </p:spTree>
    <p:extLst>
      <p:ext uri="{BB962C8B-B14F-4D97-AF65-F5344CB8AC3E}">
        <p14:creationId xmlns:p14="http://schemas.microsoft.com/office/powerpoint/2010/main" val="414235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t>
            </a:r>
            <a:r>
              <a:rPr lang="en-US" dirty="0" err="1"/>
              <a:t>SwiftRoute</a:t>
            </a:r>
            <a:r>
              <a:rPr lang="en-US" dirty="0"/>
              <a:t> Logistics Ltd is a realistic and viable business idea because it responds to a genuine market need for dependable and flexible transport logistics. The business has a clear service offer, a focused target market, and a strong value proposition based on </a:t>
            </a:r>
            <a:r>
              <a:rPr lang="en-US" dirty="0" err="1"/>
              <a:t>personalised</a:t>
            </a:r>
            <a:r>
              <a:rPr lang="en-US" dirty="0"/>
              <a:t> service and operational reliability. It also shows awareness of the wider business environment, competitive pressures, and the importance of digital capability. The chosen legal structure, lean management model, and funding approach are appropriate for a start-up at this stage. Overall, the business has strong potential to grow into a trusted logistics partner for SMEs and other smaller commercial customers.</a:t>
            </a:r>
          </a:p>
        </p:txBody>
      </p:sp>
      <p:sp>
        <p:nvSpPr>
          <p:cNvPr id="4" name="Slide Number Placeholder 3"/>
          <p:cNvSpPr>
            <a:spLocks noGrp="1"/>
          </p:cNvSpPr>
          <p:nvPr>
            <p:ph type="sldNum" sz="quarter" idx="5"/>
          </p:nvPr>
        </p:nvSpPr>
        <p:spPr/>
        <p:txBody>
          <a:bodyPr/>
          <a:lstStyle/>
          <a:p>
            <a:fld id="{31900155-8811-4BEA-9358-39138FED07EA}" type="slidenum">
              <a:rPr lang="en-US" smtClean="0"/>
              <a:t>10</a:t>
            </a:fld>
            <a:endParaRPr lang="en-US"/>
          </a:p>
        </p:txBody>
      </p:sp>
    </p:spTree>
    <p:extLst>
      <p:ext uri="{BB962C8B-B14F-4D97-AF65-F5344CB8AC3E}">
        <p14:creationId xmlns:p14="http://schemas.microsoft.com/office/powerpoint/2010/main" val="2119615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1900155-8811-4BEA-9358-39138FED07EA}" type="slidenum">
              <a:rPr lang="en-US" smtClean="0"/>
              <a:t>11</a:t>
            </a:fld>
            <a:endParaRPr lang="en-US"/>
          </a:p>
        </p:txBody>
      </p:sp>
    </p:spTree>
    <p:extLst>
      <p:ext uri="{BB962C8B-B14F-4D97-AF65-F5344CB8AC3E}">
        <p14:creationId xmlns:p14="http://schemas.microsoft.com/office/powerpoint/2010/main" val="8109849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4/18/2026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4/18/2026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pearson.com/se/Nordics-Higher-Education/subject-catalogue/marketing/Kotler-Keller-Marketing-Management-Global-Edition-16e.html?utm_source=chatgpt.com" TargetMode="External"/><Relationship Id="rId3" Type="http://schemas.openxmlformats.org/officeDocument/2006/relationships/hyperlink" Target="https://www.pearson.com/en-us/subject-catalog/p/entrepreneurship-successfully-launching-new-ventures/P200000010335/9780138287696?srsltid=AfmBOopYjE0vgT0ZokzVu7bf-9ovJAjvcHTVLbI-ihC7satMbu6KWYJn" TargetMode="External"/><Relationship Id="rId7" Type="http://schemas.openxmlformats.org/officeDocument/2006/relationships/hyperlink" Target="https://doi.org/10.1016/j.jik.2024.100609" TargetMode="External"/><Relationship Id="rId12" Type="http://schemas.openxmlformats.org/officeDocument/2006/relationships/hyperlink" Target="https://www.mdpi.com/2071-1050/14/2/911?utm_source=chatgpt.co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1108/ebr-05-2023-0154" TargetMode="External"/><Relationship Id="rId11" Type="http://schemas.openxmlformats.org/officeDocument/2006/relationships/hyperlink" Target="https://doi.org/10.1080/23311975.2021.1906492" TargetMode="External"/><Relationship Id="rId5" Type="http://schemas.openxmlformats.org/officeDocument/2006/relationships/hyperlink" Target="https://doi.org/10.29244/jcs.10.3.415-436" TargetMode="External"/><Relationship Id="rId10" Type="http://schemas.openxmlformats.org/officeDocument/2006/relationships/hyperlink" Target="https://www.ons.gov.uk/businessindustryandtrade/retailindustry/bulletins/retailsales/december2024?utm_source=chatgpt.com" TargetMode="External"/><Relationship Id="rId4" Type="http://schemas.openxmlformats.org/officeDocument/2006/relationships/hyperlink" Target="https://www.gov.uk/government/statistics/road-freight-statistics-2024/domestic-road-freight-statistics-united-kingdom-2024?utm_source=chatgpt.com" TargetMode="External"/><Relationship Id="rId9" Type="http://schemas.openxmlformats.org/officeDocument/2006/relationships/hyperlink" Target="https://doi.org/10.1371/journal.pone.02863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E552FC-A3CA-491C-BA73-8790F2800AD2}"/>
              </a:ext>
            </a:extLst>
          </p:cNvPr>
          <p:cNvSpPr>
            <a:spLocks noGrp="1"/>
          </p:cNvSpPr>
          <p:nvPr>
            <p:ph type="ctrTitle"/>
          </p:nvPr>
        </p:nvSpPr>
        <p:spPr/>
        <p:txBody>
          <a:bodyPr/>
          <a:lstStyle/>
          <a:p>
            <a:pPr marL="0" marR="0">
              <a:lnSpc>
                <a:spcPct val="150000"/>
              </a:lnSpc>
              <a:spcBef>
                <a:spcPts val="0"/>
              </a:spcBef>
              <a:spcAft>
                <a:spcPts val="800"/>
              </a:spcAft>
            </a:pPr>
            <a:r>
              <a:rPr lang="en-US" sz="3600" b="1" kern="100" dirty="0" err="1">
                <a:latin typeface="Arial" panose="020B0604020202020204" pitchFamily="34" charset="0"/>
                <a:ea typeface="Calibri" panose="020F0502020204030204" pitchFamily="34" charset="0"/>
                <a:cs typeface="Times New Roman" panose="02020603050405020304" pitchFamily="18" charset="0"/>
              </a:rPr>
              <a:t>SwiftRoute</a:t>
            </a:r>
            <a:r>
              <a:rPr lang="en-US" sz="3600" b="1" kern="100" dirty="0">
                <a:latin typeface="Arial" panose="020B0604020202020204" pitchFamily="34" charset="0"/>
                <a:ea typeface="Calibri" panose="020F0502020204030204" pitchFamily="34" charset="0"/>
                <a:cs typeface="Times New Roman" panose="02020603050405020304" pitchFamily="18" charset="0"/>
              </a:rPr>
              <a:t> Logistics Ltd</a:t>
            </a:r>
            <a:r>
              <a:rPr lang="en-US" sz="3600" kern="100" dirty="0">
                <a:latin typeface="Arial" panose="020B0604020202020204" pitchFamily="34" charset="0"/>
                <a:ea typeface="Calibri" panose="020F0502020204030204" pitchFamily="34" charset="0"/>
                <a:cs typeface="Times New Roman" panose="02020603050405020304" pitchFamily="18" charset="0"/>
              </a:rPr>
              <a:t/>
            </a:r>
            <a:br>
              <a:rPr lang="en-US" sz="3600" kern="100" dirty="0">
                <a:latin typeface="Arial" panose="020B0604020202020204" pitchFamily="34" charset="0"/>
                <a:ea typeface="Calibri" panose="020F0502020204030204" pitchFamily="34" charset="0"/>
                <a:cs typeface="Times New Roman" panose="02020603050405020304" pitchFamily="18" charset="0"/>
              </a:rPr>
            </a:br>
            <a:r>
              <a:rPr lang="en-US" sz="3600" b="1" kern="100" dirty="0">
                <a:latin typeface="Arial" panose="020B0604020202020204" pitchFamily="34" charset="0"/>
                <a:ea typeface="Calibri" panose="020F0502020204030204" pitchFamily="34" charset="0"/>
                <a:cs typeface="Times New Roman" panose="02020603050405020304" pitchFamily="18" charset="0"/>
              </a:rPr>
              <a:t>Business Plan Presentation</a:t>
            </a:r>
            <a:endParaRPr lang="en-US" sz="3600" dirty="0"/>
          </a:p>
        </p:txBody>
      </p:sp>
      <p:sp>
        <p:nvSpPr>
          <p:cNvPr id="3" name="Subtitle 2">
            <a:extLst>
              <a:ext uri="{FF2B5EF4-FFF2-40B4-BE49-F238E27FC236}">
                <a16:creationId xmlns="" xmlns:a16="http://schemas.microsoft.com/office/drawing/2014/main" id="{59C34708-40D9-4778-BEFD-884BF2C03C11}"/>
              </a:ext>
            </a:extLst>
          </p:cNvPr>
          <p:cNvSpPr>
            <a:spLocks noGrp="1"/>
          </p:cNvSpPr>
          <p:nvPr>
            <p:ph type="subTitle" idx="1"/>
          </p:nvPr>
        </p:nvSpPr>
        <p:spPr/>
        <p:txBody>
          <a:bodyPr>
            <a:normAutofit fontScale="40000" lnSpcReduction="20000"/>
          </a:bodyPr>
          <a:lstStyle/>
          <a:p>
            <a:pPr algn="just">
              <a:lnSpc>
                <a:spcPct val="150000"/>
              </a:lnSpc>
              <a:spcBef>
                <a:spcPts val="0"/>
              </a:spcBef>
              <a:spcAft>
                <a:spcPts val="800"/>
              </a:spcAft>
            </a:pPr>
            <a:r>
              <a:rPr lang="en-US" sz="2400" kern="100" dirty="0">
                <a:latin typeface="Arial" panose="020B0604020202020204" pitchFamily="34" charset="0"/>
                <a:ea typeface="Calibri" panose="020F0502020204030204" pitchFamily="34" charset="0"/>
                <a:cs typeface="Times New Roman" panose="02020603050405020304" pitchFamily="18" charset="0"/>
              </a:rPr>
              <a:t>BA (Hons) Business Management</a:t>
            </a:r>
          </a:p>
          <a:p>
            <a:pPr algn="just">
              <a:lnSpc>
                <a:spcPct val="150000"/>
              </a:lnSpc>
              <a:spcBef>
                <a:spcPts val="0"/>
              </a:spcBef>
              <a:spcAft>
                <a:spcPts val="800"/>
              </a:spcAft>
            </a:pPr>
            <a:r>
              <a:rPr lang="en-US" sz="2400" kern="100" dirty="0">
                <a:latin typeface="Arial" panose="020B0604020202020204" pitchFamily="34" charset="0"/>
                <a:ea typeface="Calibri" panose="020F0502020204030204" pitchFamily="34" charset="0"/>
                <a:cs typeface="Times New Roman" panose="02020603050405020304" pitchFamily="18" charset="0"/>
              </a:rPr>
              <a:t>Module: Entrepreneurship</a:t>
            </a:r>
          </a:p>
          <a:p>
            <a:pPr algn="just">
              <a:lnSpc>
                <a:spcPct val="150000"/>
              </a:lnSpc>
              <a:spcBef>
                <a:spcPts val="0"/>
              </a:spcBef>
              <a:spcAft>
                <a:spcPts val="800"/>
              </a:spcAft>
            </a:pPr>
            <a:r>
              <a:rPr lang="en-US" sz="2400" kern="100" dirty="0">
                <a:latin typeface="Arial" panose="020B0604020202020204" pitchFamily="34" charset="0"/>
                <a:ea typeface="Calibri" panose="020F0502020204030204" pitchFamily="34" charset="0"/>
                <a:cs typeface="Times New Roman" panose="02020603050405020304" pitchFamily="18" charset="0"/>
              </a:rPr>
              <a:t>Module Code: </a:t>
            </a:r>
            <a:r>
              <a:rPr lang="en-US" sz="2400" kern="100" dirty="0" smtClean="0">
                <a:latin typeface="Arial" panose="020B0604020202020204" pitchFamily="34" charset="0"/>
                <a:ea typeface="Calibri" panose="020F0502020204030204" pitchFamily="34" charset="0"/>
                <a:cs typeface="Times New Roman" panose="02020603050405020304" pitchFamily="18" charset="0"/>
              </a:rPr>
              <a:t>LCBB5013</a:t>
            </a:r>
            <a:endParaRPr lang="ro-RO" sz="2400" kern="100" dirty="0" smtClean="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800"/>
              </a:spcAft>
            </a:pPr>
            <a:r>
              <a:rPr lang="ro-RO" sz="2400" kern="100" dirty="0" smtClean="0">
                <a:latin typeface="Arial" panose="020B0604020202020204" pitchFamily="34" charset="0"/>
                <a:ea typeface="Calibri" panose="020F0502020204030204" pitchFamily="34" charset="0"/>
                <a:cs typeface="Times New Roman" panose="02020603050405020304" pitchFamily="18" charset="0"/>
              </a:rPr>
              <a:t>Student ; </a:t>
            </a:r>
            <a:r>
              <a:rPr lang="ro-RO" sz="2400" kern="100" dirty="0" smtClean="0">
                <a:latin typeface="Arial" panose="020B0604020202020204" pitchFamily="34" charset="0"/>
                <a:ea typeface="Calibri" panose="020F0502020204030204" pitchFamily="34" charset="0"/>
                <a:cs typeface="Times New Roman" panose="02020603050405020304" pitchFamily="18" charset="0"/>
              </a:rPr>
              <a:t>Paul-Iustinian Fer</a:t>
            </a:r>
            <a:endParaRPr lang="en-US" sz="2400" kern="100" dirty="0">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619298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lstStyle/>
          <a:p>
            <a:r>
              <a:rPr lang="en-US" b="1" dirty="0">
                <a:latin typeface="Arial" panose="020B0604020202020204" pitchFamily="34" charset="0"/>
                <a:ea typeface="Calibri" panose="020F0502020204030204" pitchFamily="34" charset="0"/>
                <a:cs typeface="Times New Roman" panose="02020603050405020304" pitchFamily="18" charset="0"/>
              </a:rPr>
              <a:t>Business Idea Overview</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1254459" y="2347415"/>
            <a:ext cx="9601196" cy="3610340"/>
          </a:xfrm>
        </p:spPr>
        <p:txBody>
          <a:bodyPr>
            <a:normAutofit fontScale="25000" lnSpcReduction="20000"/>
          </a:bodyPr>
          <a:lstStyle/>
          <a:p>
            <a:pPr marL="0" marR="0" algn="just">
              <a:lnSpc>
                <a:spcPct val="150000"/>
              </a:lnSpc>
              <a:spcBef>
                <a:spcPts val="0"/>
              </a:spcBef>
              <a:spcAft>
                <a:spcPts val="800"/>
              </a:spcAft>
            </a:pPr>
            <a:r>
              <a:rPr lang="en-US" sz="4800" b="1" kern="100" dirty="0">
                <a:latin typeface="Arial" panose="020B0604020202020204" pitchFamily="34" charset="0"/>
                <a:ea typeface="Calibri" panose="020F0502020204030204" pitchFamily="34" charset="0"/>
                <a:cs typeface="Times New Roman" panose="02020603050405020304" pitchFamily="18" charset="0"/>
              </a:rPr>
              <a:t>Business concept</a:t>
            </a:r>
            <a:r>
              <a:rPr lang="en-US" sz="4000" b="1" kern="100" dirty="0">
                <a:latin typeface="Arial" panose="020B0604020202020204" pitchFamily="34" charset="0"/>
                <a:ea typeface="Calibri" panose="020F0502020204030204" pitchFamily="34" charset="0"/>
                <a:cs typeface="Times New Roman" panose="02020603050405020304" pitchFamily="18" charset="0"/>
              </a:rPr>
              <a:t>:</a:t>
            </a:r>
            <a:endParaRPr lang="en-US" sz="40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UK-based transport logistics start-up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Provides flexible and reliable delivery solutions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Focus on SMEs, e-commerce sellers, retailers, and wholesalers </a:t>
            </a:r>
          </a:p>
          <a:p>
            <a:pPr marL="0" marR="0" algn="just">
              <a:lnSpc>
                <a:spcPct val="150000"/>
              </a:lnSpc>
              <a:spcBef>
                <a:spcPts val="0"/>
              </a:spcBef>
              <a:spcAft>
                <a:spcPts val="800"/>
              </a:spcAft>
            </a:pPr>
            <a:r>
              <a:rPr lang="en-US" sz="4800" b="1" kern="100" dirty="0">
                <a:latin typeface="Arial" panose="020B0604020202020204" pitchFamily="34" charset="0"/>
                <a:ea typeface="Calibri" panose="020F0502020204030204" pitchFamily="34" charset="0"/>
                <a:cs typeface="Times New Roman" panose="02020603050405020304" pitchFamily="18" charset="0"/>
              </a:rPr>
              <a:t>Core services:</a:t>
            </a:r>
            <a:endParaRPr lang="en-US" sz="48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Same-day delivery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Next-day delivery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Scheduled B2B transport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Last-mile delivery support </a:t>
            </a:r>
          </a:p>
          <a:p>
            <a:pPr marL="0" marR="0" algn="just">
              <a:lnSpc>
                <a:spcPct val="150000"/>
              </a:lnSpc>
              <a:spcBef>
                <a:spcPts val="0"/>
              </a:spcBef>
              <a:spcAft>
                <a:spcPts val="800"/>
              </a:spcAft>
            </a:pPr>
            <a:r>
              <a:rPr lang="en-US" sz="4800" b="1" kern="100" dirty="0">
                <a:latin typeface="Arial" panose="020B0604020202020204" pitchFamily="34" charset="0"/>
                <a:ea typeface="Calibri" panose="020F0502020204030204" pitchFamily="34" charset="0"/>
                <a:cs typeface="Times New Roman" panose="02020603050405020304" pitchFamily="18" charset="0"/>
              </a:rPr>
              <a:t>Business rationale:</a:t>
            </a:r>
            <a:endParaRPr lang="en-US" sz="48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Rising need for efficient outsourced logistics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Growing role of entrepreneurship in identifying viable market gaps (Barringer and Ireland, 2024)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4000" kern="100" dirty="0">
                <a:latin typeface="Arial" panose="020B0604020202020204" pitchFamily="34" charset="0"/>
                <a:ea typeface="Calibri" panose="020F0502020204030204" pitchFamily="34" charset="0"/>
                <a:cs typeface="Times New Roman" panose="02020603050405020304" pitchFamily="18" charset="0"/>
              </a:rPr>
              <a:t>Logistics remains central to supply chain performance and customer value (Christopher, 2022) </a:t>
            </a:r>
          </a:p>
          <a:p>
            <a:endParaRPr lang="en-US" dirty="0"/>
          </a:p>
        </p:txBody>
      </p:sp>
    </p:spTree>
    <p:extLst>
      <p:ext uri="{BB962C8B-B14F-4D97-AF65-F5344CB8AC3E}">
        <p14:creationId xmlns:p14="http://schemas.microsoft.com/office/powerpoint/2010/main" val="26051476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fontScale="90000"/>
          </a:bodyPr>
          <a:lstStyle/>
          <a:p>
            <a:r>
              <a:rPr lang="en-US" b="1" dirty="0">
                <a:latin typeface="Arial" panose="020B0604020202020204" pitchFamily="34" charset="0"/>
                <a:ea typeface="Calibri" panose="020F0502020204030204" pitchFamily="34" charset="0"/>
                <a:cs typeface="Times New Roman" panose="02020603050405020304" pitchFamily="18" charset="0"/>
              </a:rPr>
              <a:t>Products/Services and Market Need</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1240810" y="2420454"/>
            <a:ext cx="9601196" cy="3318936"/>
          </a:xfrm>
        </p:spPr>
        <p:txBody>
          <a:bodyPr>
            <a:noAutofit/>
          </a:bodyPr>
          <a:lstStyle/>
          <a:p>
            <a:pPr marL="0" marR="0" algn="just">
              <a:lnSpc>
                <a:spcPct val="150000"/>
              </a:lnSpc>
              <a:spcBef>
                <a:spcPts val="0"/>
              </a:spcBef>
              <a:spcAft>
                <a:spcPts val="800"/>
              </a:spcAft>
            </a:pPr>
            <a:r>
              <a:rPr lang="en-US" sz="1100" b="1" kern="100" dirty="0">
                <a:latin typeface="Arial" panose="020B0604020202020204" pitchFamily="34" charset="0"/>
                <a:ea typeface="Calibri" panose="020F0502020204030204" pitchFamily="34" charset="0"/>
                <a:cs typeface="Times New Roman" panose="02020603050405020304" pitchFamily="18" charset="0"/>
              </a:rPr>
              <a:t>Service offer:</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Same-day local delivery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Next-day regional delivery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Scheduled transport for business clients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Last-mile support for online sellers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Booking support, proof of delivery, and delivery updates </a:t>
            </a:r>
          </a:p>
          <a:p>
            <a:pPr marL="0" marR="0" algn="just">
              <a:lnSpc>
                <a:spcPct val="150000"/>
              </a:lnSpc>
              <a:spcBef>
                <a:spcPts val="0"/>
              </a:spcBef>
              <a:spcAft>
                <a:spcPts val="800"/>
              </a:spcAft>
            </a:pPr>
            <a:r>
              <a:rPr lang="en-US" sz="1100" b="1" kern="100" dirty="0">
                <a:latin typeface="Arial" panose="020B0604020202020204" pitchFamily="34" charset="0"/>
                <a:ea typeface="Calibri" panose="020F0502020204030204" pitchFamily="34" charset="0"/>
                <a:cs typeface="Times New Roman" panose="02020603050405020304" pitchFamily="18" charset="0"/>
              </a:rPr>
              <a:t>Customer need:</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SMEs often need reliable outsourced logistics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Delivery now shapes the wider customer experience (</a:t>
            </a:r>
            <a:r>
              <a:rPr lang="en-US" sz="1000" kern="100" dirty="0" err="1">
                <a:latin typeface="Arial" panose="020B0604020202020204" pitchFamily="34" charset="0"/>
                <a:ea typeface="Calibri" panose="020F0502020204030204" pitchFamily="34" charset="0"/>
                <a:cs typeface="Times New Roman" panose="02020603050405020304" pitchFamily="18" charset="0"/>
              </a:rPr>
              <a:t>Zennaro</a:t>
            </a:r>
            <a:r>
              <a:rPr lang="en-US" sz="1000" kern="100" dirty="0">
                <a:latin typeface="Arial" panose="020B0604020202020204" pitchFamily="34" charset="0"/>
                <a:ea typeface="Calibri" panose="020F0502020204030204" pitchFamily="34" charset="0"/>
                <a:cs typeface="Times New Roman" panose="02020603050405020304" pitchFamily="18" charset="0"/>
              </a:rPr>
              <a:t> et al., 2022)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Service quality influences customer satisfaction and repeat use (Lin et al., 2023)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000" kern="100" dirty="0">
                <a:latin typeface="Arial" panose="020B0604020202020204" pitchFamily="34" charset="0"/>
                <a:ea typeface="Calibri" panose="020F0502020204030204" pitchFamily="34" charset="0"/>
                <a:cs typeface="Times New Roman" panose="02020603050405020304" pitchFamily="18" charset="0"/>
              </a:rPr>
              <a:t>Last-mile performance has a direct effect on customer satisfaction (</a:t>
            </a:r>
            <a:r>
              <a:rPr lang="en-US" sz="1000" kern="100" dirty="0" err="1">
                <a:latin typeface="Arial" panose="020B0604020202020204" pitchFamily="34" charset="0"/>
                <a:ea typeface="Calibri" panose="020F0502020204030204" pitchFamily="34" charset="0"/>
                <a:cs typeface="Times New Roman" panose="02020603050405020304" pitchFamily="18" charset="0"/>
              </a:rPr>
              <a:t>Aljohani</a:t>
            </a:r>
            <a:r>
              <a:rPr lang="en-US" sz="1000" kern="100" dirty="0">
                <a:latin typeface="Arial" panose="020B0604020202020204" pitchFamily="34" charset="0"/>
                <a:ea typeface="Calibri" panose="020F0502020204030204" pitchFamily="34" charset="0"/>
                <a:cs typeface="Times New Roman" panose="02020603050405020304" pitchFamily="18" charset="0"/>
              </a:rPr>
              <a:t>, 2024) </a:t>
            </a:r>
          </a:p>
        </p:txBody>
      </p:sp>
    </p:spTree>
    <p:extLst>
      <p:ext uri="{BB962C8B-B14F-4D97-AF65-F5344CB8AC3E}">
        <p14:creationId xmlns:p14="http://schemas.microsoft.com/office/powerpoint/2010/main" val="8886172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a:bodyPr>
          <a:lstStyle/>
          <a:p>
            <a:r>
              <a:rPr lang="en-US" b="1" dirty="0">
                <a:latin typeface="Arial" panose="020B0604020202020204" pitchFamily="34" charset="0"/>
                <a:ea typeface="Calibri" panose="020F0502020204030204" pitchFamily="34" charset="0"/>
                <a:cs typeface="Times New Roman" panose="02020603050405020304" pitchFamily="18" charset="0"/>
              </a:rPr>
              <a:t>Objectives and USP</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1281753" y="2406808"/>
            <a:ext cx="6006151" cy="3318936"/>
          </a:xfrm>
        </p:spPr>
        <p:txBody>
          <a:bodyPr>
            <a:noAutofit/>
          </a:bodyPr>
          <a:lstStyle/>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Short-term </a:t>
            </a:r>
            <a:r>
              <a:rPr lang="en-US" sz="1200" b="1" kern="100" dirty="0" smtClean="0">
                <a:latin typeface="Arial" panose="020B0604020202020204" pitchFamily="34" charset="0"/>
                <a:ea typeface="Calibri" panose="020F0502020204030204" pitchFamily="34" charset="0"/>
                <a:cs typeface="Times New Roman" panose="02020603050405020304" pitchFamily="18" charset="0"/>
              </a:rPr>
              <a:t>objectives</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smtClean="0">
                <a:latin typeface="Arial" panose="020B0604020202020204" pitchFamily="34" charset="0"/>
                <a:ea typeface="Calibri" panose="020F0502020204030204" pitchFamily="34" charset="0"/>
                <a:cs typeface="Times New Roman" panose="02020603050405020304" pitchFamily="18" charset="0"/>
              </a:rPr>
              <a:t>Register and launch the business successfully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smtClean="0">
                <a:latin typeface="Arial" panose="020B0604020202020204" pitchFamily="34" charset="0"/>
                <a:ea typeface="Calibri" panose="020F0502020204030204" pitchFamily="34" charset="0"/>
                <a:cs typeface="Times New Roman" panose="02020603050405020304" pitchFamily="18" charset="0"/>
              </a:rPr>
              <a:t>Secure </a:t>
            </a:r>
            <a:r>
              <a:rPr lang="en-US" sz="1100" kern="100" dirty="0">
                <a:latin typeface="Arial" panose="020B0604020202020204" pitchFamily="34" charset="0"/>
                <a:ea typeface="Calibri" panose="020F0502020204030204" pitchFamily="34" charset="0"/>
                <a:cs typeface="Times New Roman" panose="02020603050405020304" pitchFamily="18" charset="0"/>
              </a:rPr>
              <a:t>first regular business customers </a:t>
            </a:r>
            <a:r>
              <a:rPr lang="ro-RO" sz="1100" kern="100" dirty="0" smtClean="0">
                <a:latin typeface="Arial" panose="020B0604020202020204" pitchFamily="34" charset="0"/>
                <a:ea typeface="Calibri" panose="020F0502020204030204" pitchFamily="34" charset="0"/>
                <a:cs typeface="Times New Roman" panose="02020603050405020304" pitchFamily="18" charset="0"/>
              </a:rPr>
              <a:t>                                                 </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smtClean="0">
                <a:latin typeface="Arial" panose="020B0604020202020204" pitchFamily="34" charset="0"/>
                <a:ea typeface="Calibri" panose="020F0502020204030204" pitchFamily="34" charset="0"/>
                <a:cs typeface="Times New Roman" panose="02020603050405020304" pitchFamily="18" charset="0"/>
              </a:rPr>
              <a:t>Build local visibility and trust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smtClean="0">
                <a:latin typeface="Arial" panose="020B0604020202020204" pitchFamily="34" charset="0"/>
                <a:ea typeface="Calibri" panose="020F0502020204030204" pitchFamily="34" charset="0"/>
                <a:cs typeface="Times New Roman" panose="02020603050405020304" pitchFamily="18" charset="0"/>
              </a:rPr>
              <a:t>Achieve </a:t>
            </a:r>
            <a:r>
              <a:rPr lang="en-US" sz="1100" kern="100" dirty="0">
                <a:latin typeface="Arial" panose="020B0604020202020204" pitchFamily="34" charset="0"/>
                <a:ea typeface="Calibri" panose="020F0502020204030204" pitchFamily="34" charset="0"/>
                <a:cs typeface="Times New Roman" panose="02020603050405020304" pitchFamily="18" charset="0"/>
              </a:rPr>
              <a:t>stable monthly </a:t>
            </a:r>
            <a:r>
              <a:rPr lang="en-US" sz="1100" kern="100" dirty="0" smtClean="0">
                <a:latin typeface="Arial" panose="020B0604020202020204" pitchFamily="34" charset="0"/>
                <a:ea typeface="Calibri" panose="020F0502020204030204" pitchFamily="34" charset="0"/>
                <a:cs typeface="Times New Roman" panose="02020603050405020304" pitchFamily="18" charset="0"/>
              </a:rPr>
              <a:t>revenue </a:t>
            </a:r>
          </a:p>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Long-term objectives</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Expand fleet and service coverage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Secure larger commercial contracts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Strengthen digital capability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Build a scalable business model </a:t>
            </a:r>
          </a:p>
        </p:txBody>
      </p:sp>
      <p:sp>
        <p:nvSpPr>
          <p:cNvPr id="4" name="TextBox 3"/>
          <p:cNvSpPr txBox="1"/>
          <p:nvPr/>
        </p:nvSpPr>
        <p:spPr>
          <a:xfrm>
            <a:off x="5240740" y="2593075"/>
            <a:ext cx="5895833" cy="1692771"/>
          </a:xfrm>
          <a:prstGeom prst="rect">
            <a:avLst/>
          </a:prstGeom>
          <a:noFill/>
        </p:spPr>
        <p:txBody>
          <a:bodyPr wrap="square" rtlCol="0">
            <a:spAutoFit/>
          </a:bodyPr>
          <a:lstStyle/>
          <a:p>
            <a:pPr algn="just">
              <a:lnSpc>
                <a:spcPct val="150000"/>
              </a:lnSpc>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USP</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Fast, flexible, SME-focused logistics </a:t>
            </a:r>
          </a:p>
          <a:p>
            <a:pPr marL="34290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err="1">
                <a:latin typeface="Arial" panose="020B0604020202020204" pitchFamily="34" charset="0"/>
                <a:ea typeface="Calibri" panose="020F0502020204030204" pitchFamily="34" charset="0"/>
                <a:cs typeface="Times New Roman" panose="02020603050405020304" pitchFamily="18" charset="0"/>
              </a:rPr>
              <a:t>Personalised</a:t>
            </a:r>
            <a:r>
              <a:rPr lang="en-US" sz="1100" kern="100" dirty="0">
                <a:latin typeface="Arial" panose="020B0604020202020204" pitchFamily="34" charset="0"/>
                <a:ea typeface="Calibri" panose="020F0502020204030204" pitchFamily="34" charset="0"/>
                <a:cs typeface="Times New Roman" panose="02020603050405020304" pitchFamily="18" charset="0"/>
              </a:rPr>
              <a:t> service and transparent communication </a:t>
            </a:r>
          </a:p>
          <a:p>
            <a:pPr marL="34290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Entrepreneurial marketing supports differentiation through agility and customer closeness (</a:t>
            </a:r>
            <a:r>
              <a:rPr lang="en-US" sz="1100" kern="100" dirty="0" err="1">
                <a:latin typeface="Arial" panose="020B0604020202020204" pitchFamily="34" charset="0"/>
                <a:ea typeface="Calibri" panose="020F0502020204030204" pitchFamily="34" charset="0"/>
                <a:cs typeface="Times New Roman" panose="02020603050405020304" pitchFamily="18" charset="0"/>
              </a:rPr>
              <a:t>Kotler</a:t>
            </a:r>
            <a:r>
              <a:rPr lang="en-US" sz="1100" kern="100" dirty="0">
                <a:latin typeface="Arial" panose="020B0604020202020204" pitchFamily="34" charset="0"/>
                <a:ea typeface="Calibri" panose="020F0502020204030204" pitchFamily="34" charset="0"/>
                <a:cs typeface="Times New Roman" panose="02020603050405020304" pitchFamily="18" charset="0"/>
              </a:rPr>
              <a:t> et al., 2023) </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41463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fontScale="90000"/>
          </a:bodyPr>
          <a:lstStyle/>
          <a:p>
            <a:r>
              <a:rPr lang="en-US" b="1" dirty="0">
                <a:latin typeface="Arial" panose="020B0604020202020204" pitchFamily="34" charset="0"/>
                <a:ea typeface="Calibri" panose="020F0502020204030204" pitchFamily="34" charset="0"/>
                <a:cs typeface="Times New Roman" panose="02020603050405020304" pitchFamily="18" charset="0"/>
              </a:rPr>
              <a:t>Business Environment: PESTEL Highlights</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858673" y="2451503"/>
            <a:ext cx="5910617" cy="3318936"/>
          </a:xfrm>
        </p:spPr>
        <p:txBody>
          <a:bodyPr>
            <a:noAutofit/>
          </a:bodyPr>
          <a:lstStyle/>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Political</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Freight policy, road regulation, infrastructure, cleaner transport targets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UK road freight remains economically important (Department for Transport, 2025a) </a:t>
            </a:r>
          </a:p>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Economic</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Inflation, fuel prices, vehicle and maintenance costs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Retail and online sales continue to support logistics demand (ONS, 2025) </a:t>
            </a:r>
          </a:p>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Social</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Customers expect speed, convenience, and tracking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Delivery experience is increasingly important in e-commerce (Immaculata, Salma and </a:t>
            </a:r>
            <a:r>
              <a:rPr lang="en-US" sz="1100" kern="100" dirty="0" err="1">
                <a:latin typeface="Arial" panose="020B0604020202020204" pitchFamily="34" charset="0"/>
                <a:ea typeface="Calibri" panose="020F0502020204030204" pitchFamily="34" charset="0"/>
                <a:cs typeface="Times New Roman" panose="02020603050405020304" pitchFamily="18" charset="0"/>
              </a:rPr>
              <a:t>Yunus</a:t>
            </a:r>
            <a:r>
              <a:rPr lang="en-US" sz="1100" kern="100" dirty="0">
                <a:latin typeface="Arial" panose="020B0604020202020204" pitchFamily="34" charset="0"/>
                <a:ea typeface="Calibri" panose="020F0502020204030204" pitchFamily="34" charset="0"/>
                <a:cs typeface="Times New Roman" panose="02020603050405020304" pitchFamily="18" charset="0"/>
              </a:rPr>
              <a:t>, 2025) </a:t>
            </a:r>
          </a:p>
        </p:txBody>
      </p:sp>
      <p:sp>
        <p:nvSpPr>
          <p:cNvPr id="4" name="TextBox 3"/>
          <p:cNvSpPr txBox="1"/>
          <p:nvPr/>
        </p:nvSpPr>
        <p:spPr>
          <a:xfrm>
            <a:off x="6550925" y="2634017"/>
            <a:ext cx="4833804" cy="1336263"/>
          </a:xfrm>
          <a:prstGeom prst="rect">
            <a:avLst/>
          </a:prstGeom>
          <a:noFill/>
        </p:spPr>
        <p:txBody>
          <a:bodyPr wrap="square" rtlCol="0">
            <a:spAutoFit/>
          </a:bodyPr>
          <a:lstStyle/>
          <a:p>
            <a:pPr algn="just">
              <a:lnSpc>
                <a:spcPct val="150000"/>
              </a:lnSpc>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Technological</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Route </a:t>
            </a:r>
            <a:r>
              <a:rPr lang="en-US" sz="1100" kern="100" dirty="0" err="1">
                <a:latin typeface="Arial" panose="020B0604020202020204" pitchFamily="34" charset="0"/>
                <a:ea typeface="Calibri" panose="020F0502020204030204" pitchFamily="34" charset="0"/>
                <a:cs typeface="Times New Roman" panose="02020603050405020304" pitchFamily="18" charset="0"/>
              </a:rPr>
              <a:t>optimisation</a:t>
            </a:r>
            <a:r>
              <a:rPr lang="en-US" sz="1100" kern="100" dirty="0">
                <a:latin typeface="Arial" panose="020B0604020202020204" pitchFamily="34" charset="0"/>
                <a:ea typeface="Calibri" panose="020F0502020204030204" pitchFamily="34" charset="0"/>
                <a:cs typeface="Times New Roman" panose="02020603050405020304" pitchFamily="18" charset="0"/>
              </a:rPr>
              <a:t>, digital booking, proof of delivery, tracking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Digital tools improve SME adaptability and performance (Kim and Jin, 2024; Wang and </a:t>
            </a:r>
            <a:r>
              <a:rPr lang="en-US" sz="1100" kern="100" dirty="0" err="1">
                <a:latin typeface="Arial" panose="020B0604020202020204" pitchFamily="34" charset="0"/>
                <a:ea typeface="Calibri" panose="020F0502020204030204" pitchFamily="34" charset="0"/>
                <a:cs typeface="Times New Roman" panose="02020603050405020304" pitchFamily="18" charset="0"/>
              </a:rPr>
              <a:t>Sarkis</a:t>
            </a:r>
            <a:r>
              <a:rPr lang="en-US" sz="1100" kern="100" dirty="0">
                <a:latin typeface="Arial" panose="020B0604020202020204" pitchFamily="34" charset="0"/>
                <a:ea typeface="Calibri" panose="020F0502020204030204" pitchFamily="34" charset="0"/>
                <a:cs typeface="Times New Roman" panose="02020603050405020304" pitchFamily="18" charset="0"/>
              </a:rPr>
              <a:t>, 2021</a:t>
            </a:r>
            <a:endParaRPr lang="ro-RO" sz="1100" dirty="0"/>
          </a:p>
        </p:txBody>
      </p:sp>
    </p:spTree>
    <p:extLst>
      <p:ext uri="{BB962C8B-B14F-4D97-AF65-F5344CB8AC3E}">
        <p14:creationId xmlns:p14="http://schemas.microsoft.com/office/powerpoint/2010/main" val="31040153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a:bodyPr>
          <a:lstStyle/>
          <a:p>
            <a:r>
              <a:rPr lang="en-US" b="1" dirty="0">
                <a:latin typeface="Arial" panose="020B0604020202020204" pitchFamily="34" charset="0"/>
                <a:ea typeface="Calibri" panose="020F0502020204030204" pitchFamily="34" charset="0"/>
                <a:cs typeface="Times New Roman" panose="02020603050405020304" pitchFamily="18" charset="0"/>
              </a:rPr>
              <a:t>SWOT and Competitor Analysis</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1309048" y="2638819"/>
            <a:ext cx="9601196" cy="3318936"/>
          </a:xfrm>
        </p:spPr>
        <p:txBody>
          <a:bodyPr>
            <a:noAutofit/>
          </a:bodyPr>
          <a:lstStyle/>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SWOT </a:t>
            </a:r>
            <a:r>
              <a:rPr lang="en-US" sz="1200" b="1" kern="100" dirty="0" smtClean="0">
                <a:latin typeface="Arial" panose="020B0604020202020204" pitchFamily="34" charset="0"/>
                <a:ea typeface="Calibri" panose="020F0502020204030204" pitchFamily="34" charset="0"/>
                <a:cs typeface="Times New Roman" panose="02020603050405020304" pitchFamily="18" charset="0"/>
              </a:rPr>
              <a:t>summary</a:t>
            </a:r>
            <a:r>
              <a:rPr lang="ro-RO" sz="1200" b="1" kern="100" dirty="0" smtClean="0">
                <a:latin typeface="Arial" panose="020B0604020202020204" pitchFamily="34" charset="0"/>
                <a:ea typeface="Calibri" panose="020F0502020204030204" pitchFamily="34" charset="0"/>
                <a:cs typeface="Times New Roman" panose="02020603050405020304" pitchFamily="18" charset="0"/>
              </a:rPr>
              <a:t>                                                                                                 </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Strengths</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Flexible and </a:t>
            </a:r>
            <a:r>
              <a:rPr lang="en-US" sz="1100" kern="100" dirty="0" err="1">
                <a:latin typeface="Arial" panose="020B0604020202020204" pitchFamily="34" charset="0"/>
                <a:ea typeface="Calibri" panose="020F0502020204030204" pitchFamily="34" charset="0"/>
                <a:cs typeface="Times New Roman" panose="02020603050405020304" pitchFamily="18" charset="0"/>
              </a:rPr>
              <a:t>personalised</a:t>
            </a:r>
            <a:r>
              <a:rPr lang="en-US" sz="1100" kern="100" dirty="0">
                <a:latin typeface="Arial" panose="020B0604020202020204" pitchFamily="34" charset="0"/>
                <a:ea typeface="Calibri" panose="020F0502020204030204" pitchFamily="34" charset="0"/>
                <a:cs typeface="Times New Roman" panose="02020603050405020304" pitchFamily="18" charset="0"/>
              </a:rPr>
              <a:t> </a:t>
            </a:r>
            <a:r>
              <a:rPr lang="en-US" sz="1100" kern="100" dirty="0" smtClean="0">
                <a:latin typeface="Arial" panose="020B0604020202020204" pitchFamily="34" charset="0"/>
                <a:ea typeface="Calibri" panose="020F0502020204030204" pitchFamily="34" charset="0"/>
                <a:cs typeface="Times New Roman" panose="02020603050405020304" pitchFamily="18" charset="0"/>
              </a:rPr>
              <a:t>service</a:t>
            </a:r>
            <a:r>
              <a:rPr lang="ro-RO" sz="1100" kern="100" dirty="0" smtClean="0">
                <a:latin typeface="Arial" panose="020B0604020202020204" pitchFamily="34" charset="0"/>
                <a:ea typeface="Calibri" panose="020F0502020204030204" pitchFamily="34" charset="0"/>
                <a:cs typeface="Times New Roman" panose="02020603050405020304" pitchFamily="18" charset="0"/>
              </a:rPr>
              <a:t>   </a:t>
            </a:r>
            <a:r>
              <a:rPr lang="en-US" sz="1100" kern="100" dirty="0" smtClean="0">
                <a:latin typeface="Arial" panose="020B0604020202020204" pitchFamily="34" charset="0"/>
                <a:ea typeface="Calibri" panose="020F0502020204030204" pitchFamily="34" charset="0"/>
                <a:cs typeface="Times New Roman" panose="02020603050405020304" pitchFamily="18" charset="0"/>
              </a:rPr>
              <a:t> </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SME-focused delivery solutions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Responsive customer communication </a:t>
            </a:r>
          </a:p>
          <a:p>
            <a:pPr marL="0" marR="0" algn="just">
              <a:lnSpc>
                <a:spcPct val="150000"/>
              </a:lnSpc>
              <a:spcBef>
                <a:spcPts val="0"/>
              </a:spcBef>
              <a:spcAft>
                <a:spcPts val="800"/>
              </a:spcAft>
            </a:pPr>
            <a:r>
              <a:rPr lang="en-US" sz="1200" b="1" kern="100" dirty="0" smtClean="0">
                <a:latin typeface="Arial" panose="020B0604020202020204" pitchFamily="34" charset="0"/>
                <a:ea typeface="Calibri" panose="020F0502020204030204" pitchFamily="34" charset="0"/>
                <a:cs typeface="Times New Roman" panose="02020603050405020304" pitchFamily="18" charset="0"/>
              </a:rPr>
              <a:t>Weaknesses</a:t>
            </a:r>
            <a:endParaRPr lang="en-US" sz="1200" kern="100" dirty="0" smtClean="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smtClean="0">
                <a:latin typeface="Arial" panose="020B0604020202020204" pitchFamily="34" charset="0"/>
                <a:ea typeface="Calibri" panose="020F0502020204030204" pitchFamily="34" charset="0"/>
                <a:cs typeface="Times New Roman" panose="02020603050405020304" pitchFamily="18" charset="0"/>
              </a:rPr>
              <a:t>Limited start-up finance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smtClean="0">
                <a:latin typeface="Arial" panose="020B0604020202020204" pitchFamily="34" charset="0"/>
                <a:ea typeface="Calibri" panose="020F0502020204030204" pitchFamily="34" charset="0"/>
                <a:cs typeface="Times New Roman" panose="02020603050405020304" pitchFamily="18" charset="0"/>
              </a:rPr>
              <a:t>Small fleet capacity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smtClean="0">
                <a:latin typeface="Arial" panose="020B0604020202020204" pitchFamily="34" charset="0"/>
                <a:ea typeface="Calibri" panose="020F0502020204030204" pitchFamily="34" charset="0"/>
                <a:cs typeface="Times New Roman" panose="02020603050405020304" pitchFamily="18" charset="0"/>
              </a:rPr>
              <a:t>Low initial brand awareness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5481" y="2458491"/>
            <a:ext cx="5011738" cy="4584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85940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fontScale="90000"/>
          </a:bodyPr>
          <a:lstStyle/>
          <a:p>
            <a:r>
              <a:rPr lang="en-US" b="1" dirty="0">
                <a:latin typeface="Arial" panose="020B0604020202020204" pitchFamily="34" charset="0"/>
                <a:ea typeface="Calibri" panose="020F0502020204030204" pitchFamily="34" charset="0"/>
                <a:cs typeface="Times New Roman" panose="02020603050405020304" pitchFamily="18" charset="0"/>
              </a:rPr>
              <a:t>Market Segmentation and Target Customers</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1281753" y="2420454"/>
            <a:ext cx="9601196" cy="3318936"/>
          </a:xfrm>
        </p:spPr>
        <p:txBody>
          <a:bodyPr>
            <a:noAutofit/>
          </a:bodyPr>
          <a:lstStyle/>
          <a:p>
            <a:pPr marL="0" marR="0" algn="just">
              <a:lnSpc>
                <a:spcPct val="150000"/>
              </a:lnSpc>
              <a:spcBef>
                <a:spcPts val="0"/>
              </a:spcBef>
              <a:spcAft>
                <a:spcPts val="800"/>
              </a:spcAft>
            </a:pPr>
            <a:r>
              <a:rPr lang="en-US" sz="1100" b="1" kern="100" dirty="0">
                <a:latin typeface="Arial" panose="020B0604020202020204" pitchFamily="34" charset="0"/>
                <a:ea typeface="Calibri" panose="020F0502020204030204" pitchFamily="34" charset="0"/>
                <a:cs typeface="Times New Roman" panose="02020603050405020304" pitchFamily="18" charset="0"/>
              </a:rPr>
              <a:t>Market segmentation</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b="1" kern="100" dirty="0">
                <a:latin typeface="Arial" panose="020B0604020202020204" pitchFamily="34" charset="0"/>
                <a:ea typeface="Calibri" panose="020F0502020204030204" pitchFamily="34" charset="0"/>
                <a:cs typeface="Times New Roman" panose="02020603050405020304" pitchFamily="18" charset="0"/>
              </a:rPr>
              <a:t>Geographic:</a:t>
            </a:r>
            <a:r>
              <a:rPr lang="en-US" sz="1100" kern="100" dirty="0">
                <a:latin typeface="Arial" panose="020B0604020202020204" pitchFamily="34" charset="0"/>
                <a:ea typeface="Calibri" panose="020F0502020204030204" pitchFamily="34" charset="0"/>
                <a:cs typeface="Times New Roman" panose="02020603050405020304" pitchFamily="18" charset="0"/>
              </a:rPr>
              <a:t> local and regional service area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b="1" kern="100" dirty="0">
                <a:latin typeface="Arial" panose="020B0604020202020204" pitchFamily="34" charset="0"/>
                <a:ea typeface="Calibri" panose="020F0502020204030204" pitchFamily="34" charset="0"/>
                <a:cs typeface="Times New Roman" panose="02020603050405020304" pitchFamily="18" charset="0"/>
              </a:rPr>
              <a:t>Business type:</a:t>
            </a:r>
            <a:r>
              <a:rPr lang="en-US" sz="1100" kern="100" dirty="0">
                <a:latin typeface="Arial" panose="020B0604020202020204" pitchFamily="34" charset="0"/>
                <a:ea typeface="Calibri" panose="020F0502020204030204" pitchFamily="34" charset="0"/>
                <a:cs typeface="Times New Roman" panose="02020603050405020304" pitchFamily="18" charset="0"/>
              </a:rPr>
              <a:t> SMEs, e-commerce sellers, retailers, wholesalers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b="1" kern="100" dirty="0" err="1">
                <a:latin typeface="Arial" panose="020B0604020202020204" pitchFamily="34" charset="0"/>
                <a:ea typeface="Calibri" panose="020F0502020204030204" pitchFamily="34" charset="0"/>
                <a:cs typeface="Times New Roman" panose="02020603050405020304" pitchFamily="18" charset="0"/>
              </a:rPr>
              <a:t>Behavioural</a:t>
            </a:r>
            <a:r>
              <a:rPr lang="en-US" sz="1100" b="1" kern="100" dirty="0">
                <a:latin typeface="Arial" panose="020B0604020202020204" pitchFamily="34" charset="0"/>
                <a:ea typeface="Calibri" panose="020F0502020204030204" pitchFamily="34" charset="0"/>
                <a:cs typeface="Times New Roman" panose="02020603050405020304" pitchFamily="18" charset="0"/>
              </a:rPr>
              <a:t>:</a:t>
            </a:r>
            <a:r>
              <a:rPr lang="en-US" sz="1100" kern="100" dirty="0">
                <a:latin typeface="Arial" panose="020B0604020202020204" pitchFamily="34" charset="0"/>
                <a:ea typeface="Calibri" panose="020F0502020204030204" pitchFamily="34" charset="0"/>
                <a:cs typeface="Times New Roman" panose="02020603050405020304" pitchFamily="18" charset="0"/>
              </a:rPr>
              <a:t> need for speed, reliability, repeat delivery, service visibility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b="1" kern="100" dirty="0">
                <a:latin typeface="Arial" panose="020B0604020202020204" pitchFamily="34" charset="0"/>
                <a:ea typeface="Calibri" panose="020F0502020204030204" pitchFamily="34" charset="0"/>
                <a:cs typeface="Times New Roman" panose="02020603050405020304" pitchFamily="18" charset="0"/>
              </a:rPr>
              <a:t>Needs-based:</a:t>
            </a:r>
            <a:r>
              <a:rPr lang="en-US" sz="1100" kern="100" dirty="0">
                <a:latin typeface="Arial" panose="020B0604020202020204" pitchFamily="34" charset="0"/>
                <a:ea typeface="Calibri" panose="020F0502020204030204" pitchFamily="34" charset="0"/>
                <a:cs typeface="Times New Roman" panose="02020603050405020304" pitchFamily="18" charset="0"/>
              </a:rPr>
              <a:t> flexible, dependable, easy-to-contact provider </a:t>
            </a:r>
          </a:p>
          <a:p>
            <a:pPr marL="0" marR="0" algn="just">
              <a:lnSpc>
                <a:spcPct val="150000"/>
              </a:lnSpc>
              <a:spcBef>
                <a:spcPts val="0"/>
              </a:spcBef>
              <a:spcAft>
                <a:spcPts val="800"/>
              </a:spcAft>
            </a:pPr>
            <a:r>
              <a:rPr lang="en-US" sz="1100" b="1" kern="100" dirty="0">
                <a:latin typeface="Arial" panose="020B0604020202020204" pitchFamily="34" charset="0"/>
                <a:ea typeface="Calibri" panose="020F0502020204030204" pitchFamily="34" charset="0"/>
                <a:cs typeface="Times New Roman" panose="02020603050405020304" pitchFamily="18" charset="0"/>
              </a:rPr>
              <a:t>Target customers</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b="1" kern="100" dirty="0">
                <a:latin typeface="Arial" panose="020B0604020202020204" pitchFamily="34" charset="0"/>
                <a:ea typeface="Calibri" panose="020F0502020204030204" pitchFamily="34" charset="0"/>
                <a:cs typeface="Times New Roman" panose="02020603050405020304" pitchFamily="18" charset="0"/>
              </a:rPr>
              <a:t>Primary target:</a:t>
            </a:r>
            <a:r>
              <a:rPr lang="en-US" sz="1100" kern="100" dirty="0">
                <a:latin typeface="Arial" panose="020B0604020202020204" pitchFamily="34" charset="0"/>
                <a:ea typeface="Calibri" panose="020F0502020204030204" pitchFamily="34" charset="0"/>
                <a:cs typeface="Times New Roman" panose="02020603050405020304" pitchFamily="18" charset="0"/>
              </a:rPr>
              <a:t> SMEs and e-commerce sellers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b="1" kern="100" dirty="0">
                <a:latin typeface="Arial" panose="020B0604020202020204" pitchFamily="34" charset="0"/>
                <a:ea typeface="Calibri" panose="020F0502020204030204" pitchFamily="34" charset="0"/>
                <a:cs typeface="Times New Roman" panose="02020603050405020304" pitchFamily="18" charset="0"/>
              </a:rPr>
              <a:t>Secondary target:</a:t>
            </a:r>
            <a:r>
              <a:rPr lang="en-US" sz="1100" kern="100" dirty="0">
                <a:latin typeface="Arial" panose="020B0604020202020204" pitchFamily="34" charset="0"/>
                <a:ea typeface="Calibri" panose="020F0502020204030204" pitchFamily="34" charset="0"/>
                <a:cs typeface="Times New Roman" panose="02020603050405020304" pitchFamily="18" charset="0"/>
              </a:rPr>
              <a:t> local retailers, wholesalers, selected urgent users </a:t>
            </a:r>
          </a:p>
          <a:p>
            <a:pPr marL="0" marR="0" algn="just">
              <a:lnSpc>
                <a:spcPct val="150000"/>
              </a:lnSpc>
              <a:spcBef>
                <a:spcPts val="0"/>
              </a:spcBef>
              <a:spcAft>
                <a:spcPts val="800"/>
              </a:spcAft>
            </a:pPr>
            <a:r>
              <a:rPr lang="en-US" sz="1100" b="1" kern="100" dirty="0">
                <a:latin typeface="Arial" panose="020B0604020202020204" pitchFamily="34" charset="0"/>
                <a:ea typeface="Calibri" panose="020F0502020204030204" pitchFamily="34" charset="0"/>
                <a:cs typeface="Times New Roman" panose="02020603050405020304" pitchFamily="18" charset="0"/>
              </a:rPr>
              <a:t>Why this market?</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SMEs value flexible service over scale alone (</a:t>
            </a:r>
            <a:r>
              <a:rPr lang="en-US" sz="1100" kern="100" dirty="0" err="1">
                <a:latin typeface="Arial" panose="020B0604020202020204" pitchFamily="34" charset="0"/>
                <a:ea typeface="Calibri" panose="020F0502020204030204" pitchFamily="34" charset="0"/>
                <a:cs typeface="Times New Roman" panose="02020603050405020304" pitchFamily="18" charset="0"/>
              </a:rPr>
              <a:t>Khaula</a:t>
            </a:r>
            <a:r>
              <a:rPr lang="en-US" sz="1100" kern="100" dirty="0">
                <a:latin typeface="Arial" panose="020B0604020202020204" pitchFamily="34" charset="0"/>
                <a:ea typeface="Calibri" panose="020F0502020204030204" pitchFamily="34" charset="0"/>
                <a:cs typeface="Times New Roman" panose="02020603050405020304" pitchFamily="18" charset="0"/>
              </a:rPr>
              <a:t> </a:t>
            </a:r>
            <a:r>
              <a:rPr lang="en-US" sz="1100" kern="100" dirty="0" err="1">
                <a:latin typeface="Arial" panose="020B0604020202020204" pitchFamily="34" charset="0"/>
                <a:ea typeface="Calibri" panose="020F0502020204030204" pitchFamily="34" charset="0"/>
                <a:cs typeface="Times New Roman" panose="02020603050405020304" pitchFamily="18" charset="0"/>
              </a:rPr>
              <a:t>Alkaabi</a:t>
            </a:r>
            <a:r>
              <a:rPr lang="en-US" sz="1100" kern="100" dirty="0">
                <a:latin typeface="Arial" panose="020B0604020202020204" pitchFamily="34" charset="0"/>
                <a:ea typeface="Calibri" panose="020F0502020204030204" pitchFamily="34" charset="0"/>
                <a:cs typeface="Times New Roman" panose="02020603050405020304" pitchFamily="18" charset="0"/>
              </a:rPr>
              <a:t>, 2023)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Segmentation supports clearer targeting and positioning (Kotler and Keller, 2022) </a:t>
            </a:r>
          </a:p>
        </p:txBody>
      </p:sp>
    </p:spTree>
    <p:extLst>
      <p:ext uri="{BB962C8B-B14F-4D97-AF65-F5344CB8AC3E}">
        <p14:creationId xmlns:p14="http://schemas.microsoft.com/office/powerpoint/2010/main" val="40217808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a:bodyPr>
          <a:lstStyle/>
          <a:p>
            <a:r>
              <a:rPr lang="en-US" b="1" dirty="0">
                <a:latin typeface="Arial" panose="020B0604020202020204" pitchFamily="34" charset="0"/>
                <a:ea typeface="Calibri" panose="020F0502020204030204" pitchFamily="34" charset="0"/>
                <a:cs typeface="Times New Roman" panose="02020603050405020304" pitchFamily="18" charset="0"/>
              </a:rPr>
              <a:t>4Ps of Marketing</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1295401" y="2556932"/>
            <a:ext cx="5583071" cy="3318936"/>
          </a:xfrm>
        </p:spPr>
        <p:txBody>
          <a:bodyPr>
            <a:noAutofit/>
          </a:bodyPr>
          <a:lstStyle/>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Product</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Same-day, next-day, scheduled B2B, and last-mile delivery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Booking support, delivery updates, proof of delivery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Service quality supports satisfaction and reuse (Lin et al., 2023) </a:t>
            </a:r>
          </a:p>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Price</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Competitive but value-based pricing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Different rates by urgency, distance, and account type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Balanced pricing supports sustainability (Christopher, 2022</a:t>
            </a:r>
            <a:r>
              <a:rPr lang="en-US" sz="1000" kern="100" dirty="0">
                <a:latin typeface="Arial" panose="020B0604020202020204" pitchFamily="34" charset="0"/>
                <a:ea typeface="Calibri" panose="020F0502020204030204" pitchFamily="34" charset="0"/>
                <a:cs typeface="Times New Roman" panose="02020603050405020304" pitchFamily="18" charset="0"/>
              </a:rPr>
              <a:t>) </a:t>
            </a:r>
          </a:p>
        </p:txBody>
      </p:sp>
      <p:sp>
        <p:nvSpPr>
          <p:cNvPr id="4" name="TextBox 3"/>
          <p:cNvSpPr txBox="1"/>
          <p:nvPr/>
        </p:nvSpPr>
        <p:spPr>
          <a:xfrm>
            <a:off x="5759355" y="2661314"/>
            <a:ext cx="5636526" cy="2174954"/>
          </a:xfrm>
          <a:prstGeom prst="rect">
            <a:avLst/>
          </a:prstGeom>
          <a:noFill/>
        </p:spPr>
        <p:txBody>
          <a:bodyPr wrap="square" rtlCol="0">
            <a:spAutoFit/>
          </a:bodyPr>
          <a:lstStyle/>
          <a:p>
            <a:pPr algn="just">
              <a:lnSpc>
                <a:spcPct val="150000"/>
              </a:lnSpc>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Place</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Local and regional road network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Website, phone, email, and social media booking access </a:t>
            </a:r>
          </a:p>
          <a:p>
            <a:pPr algn="just">
              <a:lnSpc>
                <a:spcPct val="150000"/>
              </a:lnSpc>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Promotion</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Website, Google Business Profile, social media, referrals, testimonials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Relationship-based promotion suits small firms (</a:t>
            </a:r>
            <a:r>
              <a:rPr lang="en-US" sz="1100" kern="100" dirty="0" err="1">
                <a:latin typeface="Arial" panose="020B0604020202020204" pitchFamily="34" charset="0"/>
                <a:ea typeface="Calibri" panose="020F0502020204030204" pitchFamily="34" charset="0"/>
                <a:cs typeface="Times New Roman" panose="02020603050405020304" pitchFamily="18" charset="0"/>
              </a:rPr>
              <a:t>Kotler</a:t>
            </a:r>
            <a:r>
              <a:rPr lang="en-US" sz="1100" kern="100" dirty="0">
                <a:latin typeface="Arial" panose="020B0604020202020204" pitchFamily="34" charset="0"/>
                <a:ea typeface="Calibri" panose="020F0502020204030204" pitchFamily="34" charset="0"/>
                <a:cs typeface="Times New Roman" panose="02020603050405020304" pitchFamily="18" charset="0"/>
              </a:rPr>
              <a:t> et al., 2023) </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9441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a:bodyPr>
          <a:lstStyle/>
          <a:p>
            <a:r>
              <a:rPr lang="en-US" b="1" dirty="0">
                <a:latin typeface="Arial" panose="020B0604020202020204" pitchFamily="34" charset="0"/>
                <a:ea typeface="Calibri" panose="020F0502020204030204" pitchFamily="34" charset="0"/>
                <a:cs typeface="Times New Roman" panose="02020603050405020304" pitchFamily="18" charset="0"/>
              </a:rPr>
              <a:t>Legal Structure, Team and Finance</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a:xfrm>
            <a:off x="1295401" y="2556932"/>
            <a:ext cx="5637662" cy="3318936"/>
          </a:xfrm>
        </p:spPr>
        <p:txBody>
          <a:bodyPr>
            <a:normAutofit/>
          </a:bodyPr>
          <a:lstStyle/>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Legal structure</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Private Limited Company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Protects personal assets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Supports credibility and future growth (Barringer and Ireland, 2024) </a:t>
            </a:r>
          </a:p>
          <a:p>
            <a:pPr marL="0" marR="0" algn="just">
              <a:lnSpc>
                <a:spcPct val="150000"/>
              </a:lnSpc>
              <a:spcBef>
                <a:spcPts val="0"/>
              </a:spcBef>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Team structure</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Founder / Managing Director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Operations Manager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Drivers / delivery operatives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Customer service / bookings support </a:t>
            </a:r>
          </a:p>
        </p:txBody>
      </p:sp>
      <p:sp>
        <p:nvSpPr>
          <p:cNvPr id="4" name="TextBox 3"/>
          <p:cNvSpPr txBox="1"/>
          <p:nvPr/>
        </p:nvSpPr>
        <p:spPr>
          <a:xfrm>
            <a:off x="6099864" y="2579427"/>
            <a:ext cx="5208477" cy="2531462"/>
          </a:xfrm>
          <a:prstGeom prst="rect">
            <a:avLst/>
          </a:prstGeom>
          <a:noFill/>
        </p:spPr>
        <p:txBody>
          <a:bodyPr wrap="none" rtlCol="0">
            <a:spAutoFit/>
          </a:bodyPr>
          <a:lstStyle/>
          <a:p>
            <a:pPr algn="just">
              <a:lnSpc>
                <a:spcPct val="150000"/>
              </a:lnSpc>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Funding sources</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Owner investment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Start-up loan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Vehicle leasing / asset finance </a:t>
            </a:r>
          </a:p>
          <a:p>
            <a:pPr algn="just">
              <a:lnSpc>
                <a:spcPct val="150000"/>
              </a:lnSpc>
              <a:spcAft>
                <a:spcPts val="800"/>
              </a:spcAft>
            </a:pPr>
            <a:r>
              <a:rPr lang="en-US" sz="1200" b="1" kern="100" dirty="0">
                <a:latin typeface="Arial" panose="020B0604020202020204" pitchFamily="34" charset="0"/>
                <a:ea typeface="Calibri" panose="020F0502020204030204" pitchFamily="34" charset="0"/>
                <a:cs typeface="Times New Roman" panose="02020603050405020304" pitchFamily="18" charset="0"/>
              </a:rPr>
              <a:t>Financial outlook</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Main costs: vehicles, insurance, fuel, technology, marketing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100" kern="100" dirty="0">
                <a:latin typeface="Arial" panose="020B0604020202020204" pitchFamily="34" charset="0"/>
                <a:ea typeface="Calibri" panose="020F0502020204030204" pitchFamily="34" charset="0"/>
                <a:cs typeface="Times New Roman" panose="02020603050405020304" pitchFamily="18" charset="0"/>
              </a:rPr>
              <a:t>Cash flow forecast shows expected positive monthly balance development </a:t>
            </a:r>
            <a:endParaRPr lang="en-US" sz="1100"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41843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a:bodyPr>
          <a:lstStyle/>
          <a:p>
            <a:r>
              <a:rPr lang="en-US" b="1" dirty="0">
                <a:latin typeface="Arial" panose="020B0604020202020204" pitchFamily="34" charset="0"/>
                <a:ea typeface="Calibri" panose="020F0502020204030204" pitchFamily="34" charset="0"/>
                <a:cs typeface="Times New Roman" panose="02020603050405020304" pitchFamily="18" charset="0"/>
              </a:rPr>
              <a:t>Conclusion / Final Pitch</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p:txBody>
          <a:bodyPr>
            <a:normAutofit fontScale="55000" lnSpcReduction="20000"/>
          </a:bodyPr>
          <a:lstStyle/>
          <a:p>
            <a:pPr marL="0" marR="0" algn="just">
              <a:lnSpc>
                <a:spcPct val="150000"/>
              </a:lnSpc>
              <a:spcBef>
                <a:spcPts val="0"/>
              </a:spcBef>
              <a:spcAft>
                <a:spcPts val="800"/>
              </a:spcAft>
            </a:pPr>
            <a:r>
              <a:rPr lang="en-US" b="1" kern="100" dirty="0">
                <a:latin typeface="Arial" panose="020B0604020202020204" pitchFamily="34" charset="0"/>
                <a:ea typeface="Calibri" panose="020F0502020204030204" pitchFamily="34" charset="0"/>
                <a:cs typeface="Times New Roman" panose="02020603050405020304" pitchFamily="18" charset="0"/>
              </a:rPr>
              <a:t>Why </a:t>
            </a:r>
            <a:r>
              <a:rPr lang="en-US" b="1" kern="100" dirty="0" err="1">
                <a:latin typeface="Arial" panose="020B0604020202020204" pitchFamily="34" charset="0"/>
                <a:ea typeface="Calibri" panose="020F0502020204030204" pitchFamily="34" charset="0"/>
                <a:cs typeface="Times New Roman" panose="02020603050405020304" pitchFamily="18" charset="0"/>
              </a:rPr>
              <a:t>SwiftRoute</a:t>
            </a:r>
            <a:r>
              <a:rPr lang="en-US" b="1" kern="100" dirty="0">
                <a:latin typeface="Arial" panose="020B0604020202020204" pitchFamily="34" charset="0"/>
                <a:ea typeface="Calibri" panose="020F0502020204030204" pitchFamily="34" charset="0"/>
                <a:cs typeface="Times New Roman" panose="02020603050405020304" pitchFamily="18" charset="0"/>
              </a:rPr>
              <a:t> Logistics Ltd is viable</a:t>
            </a:r>
            <a:endParaRPr lang="en-US" kern="100" dirty="0">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kern="100" dirty="0">
                <a:latin typeface="Arial" panose="020B0604020202020204" pitchFamily="34" charset="0"/>
                <a:ea typeface="Calibri" panose="020F0502020204030204" pitchFamily="34" charset="0"/>
                <a:cs typeface="Times New Roman" panose="02020603050405020304" pitchFamily="18" charset="0"/>
              </a:rPr>
              <a:t>Meets a clear market need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kern="100" dirty="0">
                <a:latin typeface="Arial" panose="020B0604020202020204" pitchFamily="34" charset="0"/>
                <a:ea typeface="Calibri" panose="020F0502020204030204" pitchFamily="34" charset="0"/>
                <a:cs typeface="Times New Roman" panose="02020603050405020304" pitchFamily="18" charset="0"/>
              </a:rPr>
              <a:t>Offers reliable and flexible logistics for smaller businesses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kern="100" dirty="0">
                <a:latin typeface="Arial" panose="020B0604020202020204" pitchFamily="34" charset="0"/>
                <a:ea typeface="Calibri" panose="020F0502020204030204" pitchFamily="34" charset="0"/>
                <a:cs typeface="Times New Roman" panose="02020603050405020304" pitchFamily="18" charset="0"/>
              </a:rPr>
              <a:t>Targets a realistic and valuable customer segment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kern="100" dirty="0">
                <a:latin typeface="Arial" panose="020B0604020202020204" pitchFamily="34" charset="0"/>
                <a:ea typeface="Calibri" panose="020F0502020204030204" pitchFamily="34" charset="0"/>
                <a:cs typeface="Times New Roman" panose="02020603050405020304" pitchFamily="18" charset="0"/>
              </a:rPr>
              <a:t>Uses practical marketing and digital tools </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kern="100" dirty="0">
                <a:latin typeface="Arial" panose="020B0604020202020204" pitchFamily="34" charset="0"/>
                <a:ea typeface="Calibri" panose="020F0502020204030204" pitchFamily="34" charset="0"/>
                <a:cs typeface="Times New Roman" panose="02020603050405020304" pitchFamily="18" charset="0"/>
              </a:rPr>
              <a:t>Has a suitable legal and financial structure for growth </a:t>
            </a:r>
          </a:p>
          <a:p>
            <a:pPr marL="0" marR="0" algn="just">
              <a:lnSpc>
                <a:spcPct val="150000"/>
              </a:lnSpc>
              <a:spcBef>
                <a:spcPts val="0"/>
              </a:spcBef>
              <a:spcAft>
                <a:spcPts val="800"/>
              </a:spcAft>
            </a:pPr>
            <a:r>
              <a:rPr lang="en-US" b="1" kern="100" dirty="0">
                <a:latin typeface="Arial" panose="020B0604020202020204" pitchFamily="34" charset="0"/>
                <a:ea typeface="Calibri" panose="020F0502020204030204" pitchFamily="34" charset="0"/>
                <a:cs typeface="Times New Roman" panose="02020603050405020304" pitchFamily="18" charset="0"/>
              </a:rPr>
              <a:t>Final statement</a:t>
            </a:r>
            <a:endParaRPr lang="en-US" kern="100" dirty="0">
              <a:latin typeface="Arial" panose="020B060402020202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800"/>
              </a:spcAft>
            </a:pPr>
            <a:r>
              <a:rPr lang="en-US" i="1" kern="100" dirty="0" err="1">
                <a:latin typeface="Arial" panose="020B0604020202020204" pitchFamily="34" charset="0"/>
                <a:ea typeface="Calibri" panose="020F0502020204030204" pitchFamily="34" charset="0"/>
                <a:cs typeface="Times New Roman" panose="02020603050405020304" pitchFamily="18" charset="0"/>
              </a:rPr>
              <a:t>SwiftRoute</a:t>
            </a:r>
            <a:r>
              <a:rPr lang="en-US" i="1" kern="100" dirty="0">
                <a:latin typeface="Arial" panose="020B0604020202020204" pitchFamily="34" charset="0"/>
                <a:ea typeface="Calibri" panose="020F0502020204030204" pitchFamily="34" charset="0"/>
                <a:cs typeface="Times New Roman" panose="02020603050405020304" pitchFamily="18" charset="0"/>
              </a:rPr>
              <a:t> Logistics Ltd aims to become a trusted logistics partner for small and growing businesses in the UK.</a:t>
            </a:r>
            <a:endParaRPr lang="en-US" kern="1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86901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9F683D-1C04-47F8-A053-89843B7067E2}"/>
              </a:ext>
            </a:extLst>
          </p:cNvPr>
          <p:cNvSpPr>
            <a:spLocks noGrp="1"/>
          </p:cNvSpPr>
          <p:nvPr>
            <p:ph type="title"/>
          </p:nvPr>
        </p:nvSpPr>
        <p:spPr/>
        <p:txBody>
          <a:bodyPr>
            <a:normAutofit/>
          </a:bodyPr>
          <a:lstStyle/>
          <a:p>
            <a:r>
              <a:rPr lang="en-US" b="1" dirty="0">
                <a:latin typeface="Arial" panose="020B0604020202020204" pitchFamily="34" charset="0"/>
                <a:ea typeface="Calibri" panose="020F0502020204030204" pitchFamily="34" charset="0"/>
                <a:cs typeface="Times New Roman" panose="02020603050405020304" pitchFamily="18" charset="0"/>
              </a:rPr>
              <a:t>References</a:t>
            </a:r>
            <a:endParaRPr lang="en-US" dirty="0"/>
          </a:p>
        </p:txBody>
      </p:sp>
      <p:sp>
        <p:nvSpPr>
          <p:cNvPr id="3" name="Content Placeholder 2">
            <a:extLst>
              <a:ext uri="{FF2B5EF4-FFF2-40B4-BE49-F238E27FC236}">
                <a16:creationId xmlns="" xmlns:a16="http://schemas.microsoft.com/office/drawing/2014/main" id="{248ADE6F-1A69-4FD4-9B1A-42FA1EDBA9C3}"/>
              </a:ext>
            </a:extLst>
          </p:cNvPr>
          <p:cNvSpPr>
            <a:spLocks noGrp="1"/>
          </p:cNvSpPr>
          <p:nvPr>
            <p:ph idx="1"/>
          </p:nvPr>
        </p:nvSpPr>
        <p:spPr/>
        <p:txBody>
          <a:bodyPr>
            <a:normAutofit fontScale="25000" lnSpcReduction="20000"/>
          </a:bodyPr>
          <a:lstStyle/>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Barringer, B.R. and Ireland, R.D. (2024) </a:t>
            </a:r>
            <a:r>
              <a:rPr lang="en-US" i="1" kern="100" dirty="0">
                <a:latin typeface="Arial" panose="020B0604020202020204" pitchFamily="34" charset="0"/>
                <a:ea typeface="Calibri" panose="020F0502020204030204" pitchFamily="34" charset="0"/>
                <a:cs typeface="Times New Roman" panose="02020603050405020304" pitchFamily="18" charset="0"/>
              </a:rPr>
              <a:t>Entrepreneurship: Successfully Launching New Ventures</a:t>
            </a:r>
            <a:r>
              <a:rPr lang="en-US" kern="100" dirty="0">
                <a:latin typeface="Arial" panose="020B0604020202020204" pitchFamily="34" charset="0"/>
                <a:ea typeface="Calibri" panose="020F0502020204030204" pitchFamily="34" charset="0"/>
                <a:cs typeface="Times New Roman" panose="02020603050405020304" pitchFamily="18" charset="0"/>
              </a:rPr>
              <a:t>. Pearson.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 xmlns:ahyp="http://schemas.microsoft.com/office/drawing/2018/hyperlinkcolor" val="tx"/>
                    </a:ext>
                  </a:extLst>
                </a:hlinkClick>
              </a:rPr>
              <a:t>https://www.pearson.com/en-us/subject-catalog/p/entrepreneurship-successfully-launching-new-ventures/P200000010335/9780138287696?srsltid=AfmBOopYjE0vgT0ZokzVu7bf-9ovJAjvcHTVLbI-ihC7satMbu6KWYJn</a:t>
            </a:r>
            <a:r>
              <a:rPr lang="en-US" kern="100" dirty="0">
                <a:latin typeface="Arial" panose="020B0604020202020204" pitchFamily="34" charset="0"/>
                <a:ea typeface="Calibri" panose="020F0502020204030204" pitchFamily="34" charset="0"/>
                <a:cs typeface="Times New Roman" panose="02020603050405020304" pitchFamily="18" charset="0"/>
              </a:rPr>
              <a:t> (Accessed: 28 March 2026).</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Christopher, M. (2022) </a:t>
            </a:r>
            <a:r>
              <a:rPr lang="en-US" i="1" kern="100" dirty="0">
                <a:latin typeface="Arial" panose="020B0604020202020204" pitchFamily="34" charset="0"/>
                <a:ea typeface="Calibri" panose="020F0502020204030204" pitchFamily="34" charset="0"/>
                <a:cs typeface="Times New Roman" panose="02020603050405020304" pitchFamily="18" charset="0"/>
              </a:rPr>
              <a:t>Logistics and Supply Chain Management</a:t>
            </a:r>
            <a:r>
              <a:rPr lang="en-US" kern="100" dirty="0">
                <a:latin typeface="Arial" panose="020B0604020202020204" pitchFamily="34" charset="0"/>
                <a:ea typeface="Calibri" panose="020F0502020204030204" pitchFamily="34" charset="0"/>
                <a:cs typeface="Times New Roman" panose="02020603050405020304" pitchFamily="18" charset="0"/>
              </a:rPr>
              <a:t>. Pearson UK.</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Department for Transport (2025a) </a:t>
            </a:r>
            <a:r>
              <a:rPr lang="en-US" i="1" kern="100" dirty="0">
                <a:latin typeface="Arial" panose="020B0604020202020204" pitchFamily="34" charset="0"/>
                <a:ea typeface="Calibri" panose="020F0502020204030204" pitchFamily="34" charset="0"/>
                <a:cs typeface="Times New Roman" panose="02020603050405020304" pitchFamily="18" charset="0"/>
              </a:rPr>
              <a:t>Domestic road freight statistics, United Kingdom: 2024</a:t>
            </a:r>
            <a:r>
              <a:rPr lang="en-US" kern="100" dirty="0">
                <a:latin typeface="Arial" panose="020B0604020202020204" pitchFamily="34" charset="0"/>
                <a:ea typeface="Calibri" panose="020F0502020204030204" pitchFamily="34" charset="0"/>
                <a:cs typeface="Times New Roman" panose="02020603050405020304" pitchFamily="18" charset="0"/>
              </a:rPr>
              <a:t>.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 xmlns:ahyp="http://schemas.microsoft.com/office/drawing/2018/hyperlinkcolor" val="tx"/>
                    </a:ext>
                  </a:extLst>
                </a:hlinkClick>
              </a:rPr>
              <a:t>https://www.gov.uk/government/statistics/road-freight-statistics-2024/domestic-road-freight-statistics-united-kingdom-2024</a:t>
            </a:r>
            <a:r>
              <a:rPr lang="en-US" kern="100" dirty="0">
                <a:latin typeface="Arial" panose="020B0604020202020204" pitchFamily="34" charset="0"/>
                <a:ea typeface="Calibri" panose="020F0502020204030204" pitchFamily="34" charset="0"/>
                <a:cs typeface="Times New Roman" panose="02020603050405020304" pitchFamily="18" charset="0"/>
              </a:rPr>
              <a:t> (Accessed: 28 March 2026).</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Immaculata, K., Salma, A. and </a:t>
            </a:r>
            <a:r>
              <a:rPr lang="en-US" kern="100" dirty="0" err="1">
                <a:latin typeface="Arial" panose="020B0604020202020204" pitchFamily="34" charset="0"/>
                <a:ea typeface="Calibri" panose="020F0502020204030204" pitchFamily="34" charset="0"/>
                <a:cs typeface="Times New Roman" panose="02020603050405020304" pitchFamily="18" charset="0"/>
              </a:rPr>
              <a:t>Yunus</a:t>
            </a:r>
            <a:r>
              <a:rPr lang="en-US" kern="100" dirty="0">
                <a:latin typeface="Arial" panose="020B0604020202020204" pitchFamily="34" charset="0"/>
                <a:ea typeface="Calibri" panose="020F0502020204030204" pitchFamily="34" charset="0"/>
                <a:cs typeface="Times New Roman" panose="02020603050405020304" pitchFamily="18" charset="0"/>
              </a:rPr>
              <a:t>, E. (2025) ‘Consumer Experience in Purchasing Fashion Products in Indonesian E-Commerce: A Mixed-Methods Study on Customer and Supply Chain Practitioner Perspectives’, </a:t>
            </a:r>
            <a:r>
              <a:rPr lang="en-US" i="1" kern="100" dirty="0">
                <a:latin typeface="Arial" panose="020B0604020202020204" pitchFamily="34" charset="0"/>
                <a:ea typeface="Calibri" panose="020F0502020204030204" pitchFamily="34" charset="0"/>
                <a:cs typeface="Times New Roman" panose="02020603050405020304" pitchFamily="18" charset="0"/>
              </a:rPr>
              <a:t>Journal of Consumer Sciences</a:t>
            </a:r>
            <a:r>
              <a:rPr lang="en-US" kern="100" dirty="0">
                <a:latin typeface="Arial" panose="020B0604020202020204" pitchFamily="34" charset="0"/>
                <a:ea typeface="Calibri" panose="020F0502020204030204" pitchFamily="34" charset="0"/>
                <a:cs typeface="Times New Roman" panose="02020603050405020304" pitchFamily="18" charset="0"/>
              </a:rPr>
              <a:t>, pp. 415–436.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 xmlns:ahyp="http://schemas.microsoft.com/office/drawing/2018/hyperlinkcolor" val="tx"/>
                    </a:ext>
                  </a:extLst>
                </a:hlinkClick>
              </a:rPr>
              <a:t>https://doi.org/10.29244/jcs.10.3.415-436</a:t>
            </a:r>
            <a:r>
              <a:rPr lang="en-US" kern="100" dirty="0">
                <a:latin typeface="Arial" panose="020B060402020202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kern="100" dirty="0" err="1">
                <a:latin typeface="Arial" panose="020B0604020202020204" pitchFamily="34" charset="0"/>
                <a:ea typeface="Calibri" panose="020F0502020204030204" pitchFamily="34" charset="0"/>
                <a:cs typeface="Times New Roman" panose="02020603050405020304" pitchFamily="18" charset="0"/>
              </a:rPr>
              <a:t>Khaula</a:t>
            </a:r>
            <a:r>
              <a:rPr lang="en-US" kern="100" dirty="0">
                <a:latin typeface="Arial" panose="020B0604020202020204" pitchFamily="34" charset="0"/>
                <a:ea typeface="Calibri" panose="020F0502020204030204" pitchFamily="34" charset="0"/>
                <a:cs typeface="Times New Roman" panose="02020603050405020304" pitchFamily="18" charset="0"/>
              </a:rPr>
              <a:t> </a:t>
            </a:r>
            <a:r>
              <a:rPr lang="en-US" kern="100" dirty="0" err="1">
                <a:latin typeface="Arial" panose="020B0604020202020204" pitchFamily="34" charset="0"/>
                <a:ea typeface="Calibri" panose="020F0502020204030204" pitchFamily="34" charset="0"/>
                <a:cs typeface="Times New Roman" panose="02020603050405020304" pitchFamily="18" charset="0"/>
              </a:rPr>
              <a:t>Alkaabi</a:t>
            </a:r>
            <a:r>
              <a:rPr lang="en-US" kern="100" dirty="0">
                <a:latin typeface="Arial" panose="020B0604020202020204" pitchFamily="34" charset="0"/>
                <a:ea typeface="Calibri" panose="020F0502020204030204" pitchFamily="34" charset="0"/>
                <a:cs typeface="Times New Roman" panose="02020603050405020304" pitchFamily="18" charset="0"/>
              </a:rPr>
              <a:t> (2023) ‘Exploring logistics service providers for small and medium-sized enterprises and large corporations: benefits and challenges’, </a:t>
            </a:r>
            <a:r>
              <a:rPr lang="en-US" i="1" kern="100" dirty="0">
                <a:latin typeface="Arial" panose="020B0604020202020204" pitchFamily="34" charset="0"/>
                <a:ea typeface="Calibri" panose="020F0502020204030204" pitchFamily="34" charset="0"/>
                <a:cs typeface="Times New Roman" panose="02020603050405020304" pitchFamily="18" charset="0"/>
              </a:rPr>
              <a:t>European Business Review</a:t>
            </a:r>
            <a:r>
              <a:rPr lang="en-US" kern="100" dirty="0">
                <a:latin typeface="Arial" panose="020B0604020202020204" pitchFamily="34" charset="0"/>
                <a:ea typeface="Calibri" panose="020F0502020204030204" pitchFamily="34" charset="0"/>
                <a:cs typeface="Times New Roman" panose="02020603050405020304" pitchFamily="18" charset="0"/>
              </a:rPr>
              <a:t>.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 xmlns:ahyp="http://schemas.microsoft.com/office/drawing/2018/hyperlinkcolor" val="tx"/>
                    </a:ext>
                  </a:extLst>
                </a:hlinkClick>
              </a:rPr>
              <a:t>https://doi.org/10.1108/ebr-05-2023-0154</a:t>
            </a:r>
            <a:r>
              <a:rPr lang="en-US" kern="100" dirty="0">
                <a:latin typeface="Arial" panose="020B060402020202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Kim, J. and </a:t>
            </a:r>
            <a:r>
              <a:rPr lang="en-US" kern="100" dirty="0" err="1">
                <a:latin typeface="Arial" panose="020B0604020202020204" pitchFamily="34" charset="0"/>
                <a:ea typeface="Calibri" panose="020F0502020204030204" pitchFamily="34" charset="0"/>
                <a:cs typeface="Times New Roman" panose="02020603050405020304" pitchFamily="18" charset="0"/>
              </a:rPr>
              <a:t>Jin</a:t>
            </a:r>
            <a:r>
              <a:rPr lang="en-US" kern="100" dirty="0">
                <a:latin typeface="Arial" panose="020B0604020202020204" pitchFamily="34" charset="0"/>
                <a:ea typeface="Calibri" panose="020F0502020204030204" pitchFamily="34" charset="0"/>
                <a:cs typeface="Times New Roman" panose="02020603050405020304" pitchFamily="18" charset="0"/>
              </a:rPr>
              <a:t>, W. (2024) ‘Impact of digital capabilities on entrepreneurial performance in SMEs’, </a:t>
            </a:r>
            <a:r>
              <a:rPr lang="en-US" i="1" kern="100" dirty="0">
                <a:latin typeface="Arial" panose="020B0604020202020204" pitchFamily="34" charset="0"/>
                <a:ea typeface="Calibri" panose="020F0502020204030204" pitchFamily="34" charset="0"/>
                <a:cs typeface="Times New Roman" panose="02020603050405020304" pitchFamily="18" charset="0"/>
              </a:rPr>
              <a:t>Journal of Innovation &amp; Knowledge</a:t>
            </a:r>
            <a:r>
              <a:rPr lang="en-US" kern="100" dirty="0">
                <a:latin typeface="Arial" panose="020B0604020202020204" pitchFamily="34" charset="0"/>
                <a:ea typeface="Calibri" panose="020F0502020204030204" pitchFamily="34" charset="0"/>
                <a:cs typeface="Times New Roman" panose="02020603050405020304" pitchFamily="18" charset="0"/>
              </a:rPr>
              <a:t>, 9(4), p. 100609.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 xmlns:ahyp="http://schemas.microsoft.com/office/drawing/2018/hyperlinkcolor" val="tx"/>
                    </a:ext>
                  </a:extLst>
                </a:hlinkClick>
              </a:rPr>
              <a:t>https://doi.org/10.1016/j.jik.2024.100609</a:t>
            </a:r>
            <a:r>
              <a:rPr lang="en-US" kern="100" dirty="0">
                <a:latin typeface="Arial" panose="020B060402020202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Kotler, P. and Keller, K.L. (2022) </a:t>
            </a:r>
            <a:r>
              <a:rPr lang="en-US" i="1" kern="100" dirty="0">
                <a:latin typeface="Arial" panose="020B0604020202020204" pitchFamily="34" charset="0"/>
                <a:ea typeface="Calibri" panose="020F0502020204030204" pitchFamily="34" charset="0"/>
                <a:cs typeface="Times New Roman" panose="02020603050405020304" pitchFamily="18" charset="0"/>
              </a:rPr>
              <a:t>Marketing Management, Global Edition</a:t>
            </a:r>
            <a:r>
              <a:rPr lang="en-US" kern="100" dirty="0">
                <a:latin typeface="Arial" panose="020B0604020202020204" pitchFamily="34" charset="0"/>
                <a:ea typeface="Calibri" panose="020F0502020204030204" pitchFamily="34" charset="0"/>
                <a:cs typeface="Times New Roman" panose="02020603050405020304" pitchFamily="18" charset="0"/>
              </a:rPr>
              <a:t>. 16th </a:t>
            </a:r>
            <a:r>
              <a:rPr lang="en-US" kern="100" dirty="0" err="1">
                <a:latin typeface="Arial" panose="020B0604020202020204" pitchFamily="34" charset="0"/>
                <a:ea typeface="Calibri" panose="020F0502020204030204" pitchFamily="34" charset="0"/>
                <a:cs typeface="Times New Roman" panose="02020603050405020304" pitchFamily="18" charset="0"/>
              </a:rPr>
              <a:t>edn</a:t>
            </a:r>
            <a:r>
              <a:rPr lang="en-US" kern="100" dirty="0">
                <a:latin typeface="Arial" panose="020B0604020202020204" pitchFamily="34" charset="0"/>
                <a:ea typeface="Calibri" panose="020F0502020204030204" pitchFamily="34" charset="0"/>
                <a:cs typeface="Times New Roman" panose="02020603050405020304" pitchFamily="18" charset="0"/>
              </a:rPr>
              <a:t>. Pearson.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 xmlns:ahyp="http://schemas.microsoft.com/office/drawing/2018/hyperlinkcolor" val="tx"/>
                    </a:ext>
                  </a:extLst>
                </a:hlinkClick>
              </a:rPr>
              <a:t>https://www.pearson.com/se/Nordics-Higher-Education/subject-catalogue/marketing/Kotler-Keller-Marketing-Management-Global-Edition-16e.html</a:t>
            </a:r>
            <a:r>
              <a:rPr lang="en-US" kern="100" dirty="0">
                <a:latin typeface="Arial" panose="020B0604020202020204" pitchFamily="34" charset="0"/>
                <a:ea typeface="Calibri" panose="020F0502020204030204" pitchFamily="34" charset="0"/>
                <a:cs typeface="Times New Roman" panose="02020603050405020304" pitchFamily="18" charset="0"/>
              </a:rPr>
              <a:t> (Accessed: 28 March 2026).</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Kotler, P., </a:t>
            </a:r>
            <a:r>
              <a:rPr lang="en-US" kern="100" dirty="0" err="1">
                <a:latin typeface="Arial" panose="020B0604020202020204" pitchFamily="34" charset="0"/>
                <a:ea typeface="Calibri" panose="020F0502020204030204" pitchFamily="34" charset="0"/>
                <a:cs typeface="Times New Roman" panose="02020603050405020304" pitchFamily="18" charset="0"/>
              </a:rPr>
              <a:t>Kartajaya</a:t>
            </a:r>
            <a:r>
              <a:rPr lang="en-US" kern="100" dirty="0">
                <a:latin typeface="Arial" panose="020B0604020202020204" pitchFamily="34" charset="0"/>
                <a:ea typeface="Calibri" panose="020F0502020204030204" pitchFamily="34" charset="0"/>
                <a:cs typeface="Times New Roman" panose="02020603050405020304" pitchFamily="18" charset="0"/>
              </a:rPr>
              <a:t>, H., Den Huan, H. and </a:t>
            </a:r>
            <a:r>
              <a:rPr lang="en-US" kern="100" dirty="0" err="1">
                <a:latin typeface="Arial" panose="020B0604020202020204" pitchFamily="34" charset="0"/>
                <a:ea typeface="Calibri" panose="020F0502020204030204" pitchFamily="34" charset="0"/>
                <a:cs typeface="Times New Roman" panose="02020603050405020304" pitchFamily="18" charset="0"/>
              </a:rPr>
              <a:t>Mussry</a:t>
            </a:r>
            <a:r>
              <a:rPr lang="en-US" kern="100" dirty="0">
                <a:latin typeface="Arial" panose="020B0604020202020204" pitchFamily="34" charset="0"/>
                <a:ea typeface="Calibri" panose="020F0502020204030204" pitchFamily="34" charset="0"/>
                <a:cs typeface="Times New Roman" panose="02020603050405020304" pitchFamily="18" charset="0"/>
              </a:rPr>
              <a:t>, J. (2023) </a:t>
            </a:r>
            <a:r>
              <a:rPr lang="en-US" i="1" kern="100" dirty="0">
                <a:latin typeface="Arial" panose="020B0604020202020204" pitchFamily="34" charset="0"/>
                <a:ea typeface="Calibri" panose="020F0502020204030204" pitchFamily="34" charset="0"/>
                <a:cs typeface="Times New Roman" panose="02020603050405020304" pitchFamily="18" charset="0"/>
              </a:rPr>
              <a:t>Entrepreneurial Marketing: Beyond Professionalism to Creativity, Leadership, and Sustainability</a:t>
            </a:r>
            <a:r>
              <a:rPr lang="en-US" kern="100" dirty="0">
                <a:latin typeface="Arial" panose="020B0604020202020204" pitchFamily="34" charset="0"/>
                <a:ea typeface="Calibri" panose="020F0502020204030204" pitchFamily="34" charset="0"/>
                <a:cs typeface="Times New Roman" panose="02020603050405020304" pitchFamily="18" charset="0"/>
              </a:rPr>
              <a:t>. John Wiley &amp; Sons.</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Lin, X., Al Mamun, A., Yang, Q. and </a:t>
            </a:r>
            <a:r>
              <a:rPr lang="en-US" kern="100" dirty="0" err="1">
                <a:latin typeface="Arial" panose="020B0604020202020204" pitchFamily="34" charset="0"/>
                <a:ea typeface="Calibri" panose="020F0502020204030204" pitchFamily="34" charset="0"/>
                <a:cs typeface="Times New Roman" panose="02020603050405020304" pitchFamily="18" charset="0"/>
              </a:rPr>
              <a:t>Masukujjaman</a:t>
            </a:r>
            <a:r>
              <a:rPr lang="en-US" kern="100" dirty="0">
                <a:latin typeface="Arial" panose="020B0604020202020204" pitchFamily="34" charset="0"/>
                <a:ea typeface="Calibri" panose="020F0502020204030204" pitchFamily="34" charset="0"/>
                <a:cs typeface="Times New Roman" panose="02020603050405020304" pitchFamily="18" charset="0"/>
              </a:rPr>
              <a:t>, M. (2023) ‘Examining the Effect of Logistics Service Quality on Customer Satisfaction and Re-use Intention’, </a:t>
            </a:r>
            <a:r>
              <a:rPr lang="en-US" i="1" kern="100" dirty="0">
                <a:latin typeface="Arial" panose="020B0604020202020204" pitchFamily="34" charset="0"/>
                <a:ea typeface="Calibri" panose="020F0502020204030204" pitchFamily="34" charset="0"/>
                <a:cs typeface="Times New Roman" panose="02020603050405020304" pitchFamily="18" charset="0"/>
              </a:rPr>
              <a:t>PLOS ONE</a:t>
            </a:r>
            <a:r>
              <a:rPr lang="en-US" kern="100" dirty="0">
                <a:latin typeface="Arial" panose="020B0604020202020204" pitchFamily="34" charset="0"/>
                <a:ea typeface="Calibri" panose="020F0502020204030204" pitchFamily="34" charset="0"/>
                <a:cs typeface="Times New Roman" panose="02020603050405020304" pitchFamily="18" charset="0"/>
              </a:rPr>
              <a:t>, 18(5).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 xmlns:ahyp="http://schemas.microsoft.com/office/drawing/2018/hyperlinkcolor" val="tx"/>
                    </a:ext>
                  </a:extLst>
                </a:hlinkClick>
              </a:rPr>
              <a:t>https://doi.org/10.1371/journal.pone.0286382</a:t>
            </a:r>
            <a:r>
              <a:rPr lang="en-US" kern="100" dirty="0">
                <a:latin typeface="Arial" panose="020B060402020202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kern="100" dirty="0">
                <a:latin typeface="Arial" panose="020B0604020202020204" pitchFamily="34" charset="0"/>
                <a:ea typeface="Calibri" panose="020F0502020204030204" pitchFamily="34" charset="0"/>
                <a:cs typeface="Times New Roman" panose="02020603050405020304" pitchFamily="18" charset="0"/>
              </a:rPr>
              <a:t>ONS (2025) </a:t>
            </a:r>
            <a:r>
              <a:rPr lang="en-US" i="1" kern="100" dirty="0">
                <a:latin typeface="Arial" panose="020B0604020202020204" pitchFamily="34" charset="0"/>
                <a:ea typeface="Calibri" panose="020F0502020204030204" pitchFamily="34" charset="0"/>
                <a:cs typeface="Times New Roman" panose="02020603050405020304" pitchFamily="18" charset="0"/>
              </a:rPr>
              <a:t>Retail sales, Great Britain</a:t>
            </a:r>
            <a:r>
              <a:rPr lang="en-US" kern="100" dirty="0">
                <a:latin typeface="Arial" panose="020B0604020202020204" pitchFamily="34" charset="0"/>
                <a:ea typeface="Calibri" panose="020F0502020204030204" pitchFamily="34" charset="0"/>
                <a:cs typeface="Times New Roman" panose="02020603050405020304" pitchFamily="18" charset="0"/>
              </a:rPr>
              <a:t>.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0">
                  <a:extLst>
                    <a:ext uri="{A12FA001-AC4F-418D-AE19-62706E023703}">
                      <ahyp:hlinkClr xmlns="" xmlns:ahyp="http://schemas.microsoft.com/office/drawing/2018/hyperlinkcolor" val="tx"/>
                    </a:ext>
                  </a:extLst>
                </a:hlinkClick>
              </a:rPr>
              <a:t>https://www.ons.gov.uk/businessindustryandtrade/retailindustry/bulletins/retailsales/december2024</a:t>
            </a:r>
            <a:r>
              <a:rPr lang="en-US" kern="100" dirty="0">
                <a:latin typeface="Arial" panose="020B0604020202020204" pitchFamily="34" charset="0"/>
                <a:ea typeface="Calibri" panose="020F0502020204030204" pitchFamily="34" charset="0"/>
                <a:cs typeface="Times New Roman" panose="02020603050405020304" pitchFamily="18" charset="0"/>
              </a:rPr>
              <a:t> (Accessed: 28 March 2026).</a:t>
            </a:r>
          </a:p>
          <a:p>
            <a:pPr marL="0" marR="0" algn="just">
              <a:lnSpc>
                <a:spcPct val="150000"/>
              </a:lnSpc>
              <a:spcBef>
                <a:spcPts val="0"/>
              </a:spcBef>
              <a:spcAft>
                <a:spcPts val="800"/>
              </a:spcAft>
            </a:pPr>
            <a:r>
              <a:rPr lang="en-US" kern="100" dirty="0" err="1">
                <a:latin typeface="Arial" panose="020B0604020202020204" pitchFamily="34" charset="0"/>
                <a:ea typeface="Calibri" panose="020F0502020204030204" pitchFamily="34" charset="0"/>
                <a:cs typeface="Times New Roman" panose="02020603050405020304" pitchFamily="18" charset="0"/>
              </a:rPr>
              <a:t>Restuputri</a:t>
            </a:r>
            <a:r>
              <a:rPr lang="en-US" kern="100" dirty="0">
                <a:latin typeface="Arial" panose="020B0604020202020204" pitchFamily="34" charset="0"/>
                <a:ea typeface="Calibri" panose="020F0502020204030204" pitchFamily="34" charset="0"/>
                <a:cs typeface="Times New Roman" panose="02020603050405020304" pitchFamily="18" charset="0"/>
              </a:rPr>
              <a:t>, D.P., </a:t>
            </a:r>
            <a:r>
              <a:rPr lang="en-US" kern="100" dirty="0" err="1">
                <a:latin typeface="Arial" panose="020B0604020202020204" pitchFamily="34" charset="0"/>
                <a:ea typeface="Calibri" panose="020F0502020204030204" pitchFamily="34" charset="0"/>
                <a:cs typeface="Times New Roman" panose="02020603050405020304" pitchFamily="18" charset="0"/>
              </a:rPr>
              <a:t>Indriani</a:t>
            </a:r>
            <a:r>
              <a:rPr lang="en-US" kern="100" dirty="0">
                <a:latin typeface="Arial" panose="020B0604020202020204" pitchFamily="34" charset="0"/>
                <a:ea typeface="Calibri" panose="020F0502020204030204" pitchFamily="34" charset="0"/>
                <a:cs typeface="Times New Roman" panose="02020603050405020304" pitchFamily="18" charset="0"/>
              </a:rPr>
              <a:t>, T.R. and </a:t>
            </a:r>
            <a:r>
              <a:rPr lang="en-US" kern="100" dirty="0" err="1">
                <a:latin typeface="Arial" panose="020B0604020202020204" pitchFamily="34" charset="0"/>
                <a:ea typeface="Calibri" panose="020F0502020204030204" pitchFamily="34" charset="0"/>
                <a:cs typeface="Times New Roman" panose="02020603050405020304" pitchFamily="18" charset="0"/>
              </a:rPr>
              <a:t>Masudin</a:t>
            </a:r>
            <a:r>
              <a:rPr lang="en-US" kern="100" dirty="0">
                <a:latin typeface="Arial" panose="020B0604020202020204" pitchFamily="34" charset="0"/>
                <a:ea typeface="Calibri" panose="020F0502020204030204" pitchFamily="34" charset="0"/>
                <a:cs typeface="Times New Roman" panose="02020603050405020304" pitchFamily="18" charset="0"/>
              </a:rPr>
              <a:t>, I. (2021) ‘The effect of logistic service quality on customer satisfaction and loyalty using </a:t>
            </a:r>
            <a:r>
              <a:rPr lang="en-US" kern="100" dirty="0" err="1">
                <a:latin typeface="Arial" panose="020B0604020202020204" pitchFamily="34" charset="0"/>
                <a:ea typeface="Calibri" panose="020F0502020204030204" pitchFamily="34" charset="0"/>
                <a:cs typeface="Times New Roman" panose="02020603050405020304" pitchFamily="18" charset="0"/>
              </a:rPr>
              <a:t>kansei</a:t>
            </a:r>
            <a:r>
              <a:rPr lang="en-US" kern="100" dirty="0">
                <a:latin typeface="Arial" panose="020B0604020202020204" pitchFamily="34" charset="0"/>
                <a:ea typeface="Calibri" panose="020F0502020204030204" pitchFamily="34" charset="0"/>
                <a:cs typeface="Times New Roman" panose="02020603050405020304" pitchFamily="18" charset="0"/>
              </a:rPr>
              <a:t> engineering during the COVID-19 pandemic’, </a:t>
            </a:r>
            <a:r>
              <a:rPr lang="en-US" i="1" kern="100" dirty="0">
                <a:latin typeface="Arial" panose="020B0604020202020204" pitchFamily="34" charset="0"/>
                <a:ea typeface="Calibri" panose="020F0502020204030204" pitchFamily="34" charset="0"/>
                <a:cs typeface="Times New Roman" panose="02020603050405020304" pitchFamily="18" charset="0"/>
              </a:rPr>
              <a:t>Cogent Business &amp; Management</a:t>
            </a:r>
            <a:r>
              <a:rPr lang="en-US" kern="100" dirty="0">
                <a:latin typeface="Arial" panose="020B0604020202020204" pitchFamily="34" charset="0"/>
                <a:ea typeface="Calibri" panose="020F0502020204030204" pitchFamily="34" charset="0"/>
                <a:cs typeface="Times New Roman" panose="02020603050405020304" pitchFamily="18" charset="0"/>
              </a:rPr>
              <a:t>, 8(1), p. 1906492.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1">
                  <a:extLst>
                    <a:ext uri="{A12FA001-AC4F-418D-AE19-62706E023703}">
                      <ahyp:hlinkClr xmlns="" xmlns:ahyp="http://schemas.microsoft.com/office/drawing/2018/hyperlinkcolor" val="tx"/>
                    </a:ext>
                  </a:extLst>
                </a:hlinkClick>
              </a:rPr>
              <a:t>https://doi.org/10.1080/23311975.2021.1906492</a:t>
            </a:r>
            <a:r>
              <a:rPr lang="en-US" kern="100" dirty="0">
                <a:latin typeface="Arial" panose="020B060402020202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kern="100" dirty="0" err="1">
                <a:latin typeface="Arial" panose="020B0604020202020204" pitchFamily="34" charset="0"/>
                <a:ea typeface="Calibri" panose="020F0502020204030204" pitchFamily="34" charset="0"/>
                <a:cs typeface="Times New Roman" panose="02020603050405020304" pitchFamily="18" charset="0"/>
              </a:rPr>
              <a:t>Zennaro</a:t>
            </a:r>
            <a:r>
              <a:rPr lang="en-US" kern="100" dirty="0">
                <a:latin typeface="Arial" panose="020B0604020202020204" pitchFamily="34" charset="0"/>
                <a:ea typeface="Calibri" panose="020F0502020204030204" pitchFamily="34" charset="0"/>
                <a:cs typeface="Times New Roman" panose="02020603050405020304" pitchFamily="18" charset="0"/>
              </a:rPr>
              <a:t>, I., </a:t>
            </a:r>
            <a:r>
              <a:rPr lang="en-US" kern="100" dirty="0" err="1">
                <a:latin typeface="Arial" panose="020B0604020202020204" pitchFamily="34" charset="0"/>
                <a:ea typeface="Calibri" panose="020F0502020204030204" pitchFamily="34" charset="0"/>
                <a:cs typeface="Times New Roman" panose="02020603050405020304" pitchFamily="18" charset="0"/>
              </a:rPr>
              <a:t>Finco</a:t>
            </a:r>
            <a:r>
              <a:rPr lang="en-US" kern="100" dirty="0">
                <a:latin typeface="Arial" panose="020B0604020202020204" pitchFamily="34" charset="0"/>
                <a:ea typeface="Calibri" panose="020F0502020204030204" pitchFamily="34" charset="0"/>
                <a:cs typeface="Times New Roman" panose="02020603050405020304" pitchFamily="18" charset="0"/>
              </a:rPr>
              <a:t>, S., </a:t>
            </a:r>
            <a:r>
              <a:rPr lang="en-US" kern="100" dirty="0" err="1">
                <a:latin typeface="Arial" panose="020B0604020202020204" pitchFamily="34" charset="0"/>
                <a:ea typeface="Calibri" panose="020F0502020204030204" pitchFamily="34" charset="0"/>
                <a:cs typeface="Times New Roman" panose="02020603050405020304" pitchFamily="18" charset="0"/>
              </a:rPr>
              <a:t>Calzavara</a:t>
            </a:r>
            <a:r>
              <a:rPr lang="en-US" kern="100" dirty="0">
                <a:latin typeface="Arial" panose="020B0604020202020204" pitchFamily="34" charset="0"/>
                <a:ea typeface="Calibri" panose="020F0502020204030204" pitchFamily="34" charset="0"/>
                <a:cs typeface="Times New Roman" panose="02020603050405020304" pitchFamily="18" charset="0"/>
              </a:rPr>
              <a:t>, M. and Persona, A. (2022) ‘Implementing E-Commerce from Logistic Perspective: Literature Review and Methodological Framework’, </a:t>
            </a:r>
            <a:r>
              <a:rPr lang="en-US" i="1" kern="100" dirty="0">
                <a:latin typeface="Arial" panose="020B0604020202020204" pitchFamily="34" charset="0"/>
                <a:ea typeface="Calibri" panose="020F0502020204030204" pitchFamily="34" charset="0"/>
                <a:cs typeface="Times New Roman" panose="02020603050405020304" pitchFamily="18" charset="0"/>
              </a:rPr>
              <a:t>Sustainability</a:t>
            </a:r>
            <a:r>
              <a:rPr lang="en-US" kern="100" dirty="0">
                <a:latin typeface="Arial" panose="020B0604020202020204" pitchFamily="34" charset="0"/>
                <a:ea typeface="Calibri" panose="020F0502020204030204" pitchFamily="34" charset="0"/>
                <a:cs typeface="Times New Roman" panose="02020603050405020304" pitchFamily="18" charset="0"/>
              </a:rPr>
              <a:t>, 14(2), p. 911. Available at: </a:t>
            </a: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2">
                  <a:extLst>
                    <a:ext uri="{A12FA001-AC4F-418D-AE19-62706E023703}">
                      <ahyp:hlinkClr xmlns="" xmlns:ahyp="http://schemas.microsoft.com/office/drawing/2018/hyperlinkcolor" val="tx"/>
                    </a:ext>
                  </a:extLst>
                </a:hlinkClick>
              </a:rPr>
              <a:t>https://www.mdpi.com/2071-1050/14/2/911</a:t>
            </a:r>
            <a:r>
              <a:rPr lang="en-US" kern="100" dirty="0">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8510490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140</TotalTime>
  <Words>2391</Words>
  <Application>Microsoft Office PowerPoint</Application>
  <PresentationFormat>Custom</PresentationFormat>
  <Paragraphs>156</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SwiftRoute Logistics Ltd Business Plan Presentation</vt:lpstr>
      <vt:lpstr>Business Idea Overview</vt:lpstr>
      <vt:lpstr>Products/Services and Market Need</vt:lpstr>
      <vt:lpstr>Objectives and USP</vt:lpstr>
      <vt:lpstr>Business Environment: PESTEL Highlights</vt:lpstr>
      <vt:lpstr>SWOT and Competitor Analysis</vt:lpstr>
      <vt:lpstr>Market Segmentation and Target Customers</vt:lpstr>
      <vt:lpstr>4Ps of Marketing</vt:lpstr>
      <vt:lpstr>Legal Structure, Team and Finance</vt:lpstr>
      <vt:lpstr>Conclusion / Final Pitch</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SwiftRoute Logistics Ltd Business Plan Presentation</dc:title>
  <cp:lastModifiedBy>Paul</cp:lastModifiedBy>
  <cp:revision>15</cp:revision>
  <dcterms:created xsi:type="dcterms:W3CDTF">2026-03-28T12:59:53Z</dcterms:created>
  <dcterms:modified xsi:type="dcterms:W3CDTF">2026-04-18T07:09:46Z</dcterms:modified>
</cp:coreProperties>
</file>