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1" r:id="rId5"/>
    <p:sldId id="263" r:id="rId6"/>
    <p:sldId id="265" r:id="rId7"/>
    <p:sldId id="266" r:id="rId8"/>
    <p:sldId id="268" r:id="rId9"/>
    <p:sldId id="269" r:id="rId10"/>
    <p:sldId id="270" r:id="rId11"/>
    <p:sldId id="275" r:id="rId12"/>
    <p:sldId id="276" r:id="rId13"/>
    <p:sldId id="277" r:id="rId14"/>
    <p:sldId id="279" r:id="rId15"/>
    <p:sldId id="280" r:id="rId16"/>
    <p:sldId id="281" r:id="rId17"/>
    <p:sldId id="278" r:id="rId18"/>
    <p:sldId id="288" r:id="rId19"/>
    <p:sldId id="283" r:id="rId20"/>
    <p:sldId id="284" r:id="rId21"/>
    <p:sldId id="285" r:id="rId22"/>
    <p:sldId id="286" r:id="rId23"/>
    <p:sldId id="274" r:id="rId24"/>
    <p:sldId id="287"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51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24/04/2018</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22651093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24/04/2018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209270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24/04/2018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19817548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24/04/2018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1775245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24/04/2018</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4284054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24/04/2018</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2439059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24/04/2018</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075846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24/04/2018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160011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24/04/2018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5607416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24/04/2018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2880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24/04/2018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950641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24/04/2018</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5557467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fontScale="90000"/>
          </a:bodyPr>
          <a:lstStyle/>
          <a:p>
            <a:r>
              <a:rPr lang="en-GB" dirty="0" smtClean="0">
                <a:solidFill>
                  <a:schemeClr val="bg1"/>
                </a:solidFill>
              </a:rPr>
              <a:t>Athens and Rome: Life and Culture in Classical Antiquity</a:t>
            </a:r>
            <a:endParaRPr lang="en-GB" dirty="0">
              <a:solidFill>
                <a:schemeClr val="bg1"/>
              </a:solidFill>
            </a:endParaRPr>
          </a:p>
        </p:txBody>
      </p:sp>
      <p:sp>
        <p:nvSpPr>
          <p:cNvPr id="3" name="Subtitle 2"/>
          <p:cNvSpPr>
            <a:spLocks noGrp="1"/>
          </p:cNvSpPr>
          <p:nvPr>
            <p:ph type="subTitle" idx="1"/>
          </p:nvPr>
        </p:nvSpPr>
        <p:spPr>
          <a:xfrm>
            <a:off x="1331640" y="5229200"/>
            <a:ext cx="6400800" cy="1248544"/>
          </a:xfrm>
        </p:spPr>
        <p:txBody>
          <a:bodyPr>
            <a:normAutofit/>
          </a:bodyPr>
          <a:lstStyle/>
          <a:p>
            <a:r>
              <a:rPr lang="en-GB" b="1" dirty="0" smtClean="0">
                <a:solidFill>
                  <a:schemeClr val="bg1"/>
                </a:solidFill>
              </a:rPr>
              <a:t>CLCS4007</a:t>
            </a:r>
          </a:p>
        </p:txBody>
      </p:sp>
      <p:sp>
        <p:nvSpPr>
          <p:cNvPr id="4" name="Subtitle 2"/>
          <p:cNvSpPr txBox="1">
            <a:spLocks/>
          </p:cNvSpPr>
          <p:nvPr/>
        </p:nvSpPr>
        <p:spPr>
          <a:xfrm>
            <a:off x="467544" y="3429000"/>
            <a:ext cx="8676456" cy="1656184"/>
          </a:xfrm>
          <a:prstGeom prst="rect">
            <a:avLst/>
          </a:prstGeom>
        </p:spPr>
        <p:txBody>
          <a:bodyPr vert="horz">
            <a:normAutofit fontScale="77500" lnSpcReduction="20000"/>
          </a:bodyPr>
          <a:lstStyle/>
          <a:p>
            <a:pPr algn="ctr">
              <a:spcBef>
                <a:spcPct val="20000"/>
              </a:spcBef>
              <a:buClr>
                <a:prstClr val="white">
                  <a:shade val="95000"/>
                </a:prstClr>
              </a:buClr>
              <a:buSzPct val="65000"/>
              <a:defRPr/>
            </a:pPr>
            <a:endParaRPr lang="en-GB" sz="3600" dirty="0">
              <a:solidFill>
                <a:prstClr val="black"/>
              </a:solidFill>
            </a:endParaRPr>
          </a:p>
          <a:p>
            <a:pPr algn="ctr">
              <a:spcBef>
                <a:spcPct val="20000"/>
              </a:spcBef>
              <a:buClr>
                <a:prstClr val="white">
                  <a:shade val="95000"/>
                </a:prstClr>
              </a:buClr>
              <a:buSzPct val="65000"/>
              <a:defRPr/>
            </a:pPr>
            <a:r>
              <a:rPr lang="en-GB" sz="3600">
                <a:solidFill>
                  <a:prstClr val="black"/>
                </a:solidFill>
              </a:rPr>
              <a:t>Lecture </a:t>
            </a:r>
            <a:r>
              <a:rPr lang="en-GB" sz="3600" smtClean="0">
                <a:solidFill>
                  <a:prstClr val="black"/>
                </a:solidFill>
              </a:rPr>
              <a:t>29 </a:t>
            </a:r>
            <a:r>
              <a:rPr lang="en-GB" sz="3600" dirty="0">
                <a:solidFill>
                  <a:prstClr val="black"/>
                </a:solidFill>
              </a:rPr>
              <a:t>– </a:t>
            </a:r>
            <a:r>
              <a:rPr lang="en-GB" sz="3600" dirty="0" smtClean="0">
                <a:solidFill>
                  <a:prstClr val="black"/>
                </a:solidFill>
              </a:rPr>
              <a:t>Government in Athens and Rome</a:t>
            </a:r>
            <a:r>
              <a:rPr lang="en-GB" sz="3600" i="1" dirty="0">
                <a:solidFill>
                  <a:prstClr val="black"/>
                </a:solidFill>
              </a:rPr>
              <a:t>	</a:t>
            </a:r>
          </a:p>
          <a:p>
            <a:pPr algn="ctr">
              <a:spcBef>
                <a:spcPct val="20000"/>
              </a:spcBef>
              <a:buClr>
                <a:prstClr val="white">
                  <a:shade val="95000"/>
                </a:prstClr>
              </a:buClr>
              <a:buSzPct val="65000"/>
              <a:defRPr/>
            </a:pPr>
            <a:endParaRPr lang="en-GB" sz="28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spTree>
    <p:extLst>
      <p:ext uri="{BB962C8B-B14F-4D97-AF65-F5344CB8AC3E}">
        <p14:creationId xmlns:p14="http://schemas.microsoft.com/office/powerpoint/2010/main" val="260919743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Types of Government</a:t>
            </a:r>
            <a:endParaRPr lang="en-GB" dirty="0">
              <a:solidFill>
                <a:schemeClr val="bg1"/>
              </a:solidFill>
            </a:endParaRPr>
          </a:p>
        </p:txBody>
      </p:sp>
      <p:sp>
        <p:nvSpPr>
          <p:cNvPr id="3" name="Content Placeholder 2"/>
          <p:cNvSpPr>
            <a:spLocks noGrp="1"/>
          </p:cNvSpPr>
          <p:nvPr>
            <p:ph idx="1"/>
          </p:nvPr>
        </p:nvSpPr>
        <p:spPr>
          <a:xfrm>
            <a:off x="0" y="1484784"/>
            <a:ext cx="9144000" cy="5373216"/>
          </a:xfrm>
        </p:spPr>
        <p:txBody>
          <a:bodyPr>
            <a:normAutofit lnSpcReduction="10000"/>
          </a:bodyPr>
          <a:lstStyle/>
          <a:p>
            <a:r>
              <a:rPr lang="en-GB" i="1" dirty="0" err="1">
                <a:solidFill>
                  <a:schemeClr val="bg1"/>
                </a:solidFill>
              </a:rPr>
              <a:t>d</a:t>
            </a:r>
            <a:r>
              <a:rPr lang="en-GB" i="1" dirty="0" err="1" smtClean="0">
                <a:solidFill>
                  <a:schemeClr val="bg1"/>
                </a:solidFill>
              </a:rPr>
              <a:t>ēmos</a:t>
            </a:r>
            <a:r>
              <a:rPr lang="en-GB" dirty="0" smtClean="0">
                <a:solidFill>
                  <a:schemeClr val="bg1"/>
                </a:solidFill>
              </a:rPr>
              <a:t> </a:t>
            </a:r>
            <a:r>
              <a:rPr lang="en-GB" dirty="0">
                <a:solidFill>
                  <a:schemeClr val="bg1"/>
                </a:solidFill>
              </a:rPr>
              <a:t>= </a:t>
            </a:r>
            <a:r>
              <a:rPr lang="en-GB" dirty="0" smtClean="0">
                <a:solidFill>
                  <a:schemeClr val="bg1"/>
                </a:solidFill>
              </a:rPr>
              <a:t>people</a:t>
            </a:r>
            <a:r>
              <a:rPr lang="en-GB" dirty="0">
                <a:solidFill>
                  <a:schemeClr val="bg1"/>
                </a:solidFill>
              </a:rPr>
              <a:t> </a:t>
            </a:r>
            <a:r>
              <a:rPr lang="en-GB" dirty="0" smtClean="0">
                <a:solidFill>
                  <a:schemeClr val="bg1"/>
                </a:solidFill>
              </a:rPr>
              <a:t>/ </a:t>
            </a:r>
            <a:r>
              <a:rPr lang="en-GB" i="1" dirty="0" err="1">
                <a:solidFill>
                  <a:schemeClr val="bg1"/>
                </a:solidFill>
              </a:rPr>
              <a:t>k</a:t>
            </a:r>
            <a:r>
              <a:rPr lang="en-GB" i="1" dirty="0" err="1" smtClean="0">
                <a:solidFill>
                  <a:schemeClr val="bg1"/>
                </a:solidFill>
              </a:rPr>
              <a:t>rateō</a:t>
            </a:r>
            <a:r>
              <a:rPr lang="en-GB" dirty="0" smtClean="0">
                <a:solidFill>
                  <a:schemeClr val="bg1"/>
                </a:solidFill>
              </a:rPr>
              <a:t> </a:t>
            </a:r>
            <a:r>
              <a:rPr lang="en-GB" dirty="0">
                <a:solidFill>
                  <a:schemeClr val="bg1"/>
                </a:solidFill>
              </a:rPr>
              <a:t>= I rule. </a:t>
            </a:r>
          </a:p>
          <a:p>
            <a:endParaRPr lang="en-GB" sz="1000" dirty="0" smtClean="0">
              <a:solidFill>
                <a:schemeClr val="bg1"/>
              </a:solidFill>
            </a:endParaRPr>
          </a:p>
          <a:p>
            <a:r>
              <a:rPr lang="en-GB" i="1" dirty="0" err="1">
                <a:solidFill>
                  <a:schemeClr val="bg1"/>
                </a:solidFill>
              </a:rPr>
              <a:t>d</a:t>
            </a:r>
            <a:r>
              <a:rPr lang="en-GB" i="1" dirty="0" err="1" smtClean="0">
                <a:solidFill>
                  <a:schemeClr val="bg1"/>
                </a:solidFill>
              </a:rPr>
              <a:t>ēmos</a:t>
            </a:r>
            <a:r>
              <a:rPr lang="en-GB" dirty="0" smtClean="0">
                <a:solidFill>
                  <a:schemeClr val="bg1"/>
                </a:solidFill>
              </a:rPr>
              <a:t> can refer to: </a:t>
            </a:r>
            <a:endParaRPr lang="en-GB" dirty="0">
              <a:solidFill>
                <a:schemeClr val="bg1"/>
              </a:solidFill>
            </a:endParaRPr>
          </a:p>
          <a:p>
            <a:pPr lvl="1"/>
            <a:r>
              <a:rPr lang="en-GB" dirty="0" smtClean="0">
                <a:solidFill>
                  <a:schemeClr val="bg1"/>
                </a:solidFill>
              </a:rPr>
              <a:t>The </a:t>
            </a:r>
            <a:r>
              <a:rPr lang="en-GB" dirty="0">
                <a:solidFill>
                  <a:schemeClr val="bg1"/>
                </a:solidFill>
              </a:rPr>
              <a:t>entire Athenian people ≈ the state </a:t>
            </a:r>
          </a:p>
          <a:p>
            <a:pPr lvl="1"/>
            <a:r>
              <a:rPr lang="en-GB" dirty="0" smtClean="0">
                <a:solidFill>
                  <a:schemeClr val="bg1"/>
                </a:solidFill>
              </a:rPr>
              <a:t>The </a:t>
            </a:r>
            <a:r>
              <a:rPr lang="en-GB" dirty="0">
                <a:solidFill>
                  <a:schemeClr val="bg1"/>
                </a:solidFill>
              </a:rPr>
              <a:t>common people ≈ the poor </a:t>
            </a:r>
          </a:p>
          <a:p>
            <a:pPr lvl="1"/>
            <a:r>
              <a:rPr lang="en-GB" dirty="0" smtClean="0">
                <a:solidFill>
                  <a:schemeClr val="bg1"/>
                </a:solidFill>
              </a:rPr>
              <a:t>A </a:t>
            </a:r>
            <a:r>
              <a:rPr lang="en-GB" dirty="0">
                <a:solidFill>
                  <a:schemeClr val="bg1"/>
                </a:solidFill>
              </a:rPr>
              <a:t>community within Athenian territory (one of 139 </a:t>
            </a:r>
            <a:r>
              <a:rPr lang="en-GB" i="1" dirty="0">
                <a:solidFill>
                  <a:schemeClr val="bg1"/>
                </a:solidFill>
              </a:rPr>
              <a:t>demes</a:t>
            </a:r>
            <a:r>
              <a:rPr lang="en-GB" dirty="0">
                <a:solidFill>
                  <a:schemeClr val="bg1"/>
                </a:solidFill>
              </a:rPr>
              <a:t>). </a:t>
            </a:r>
          </a:p>
          <a:p>
            <a:endParaRPr lang="en-GB" sz="1000" dirty="0" smtClean="0">
              <a:solidFill>
                <a:schemeClr val="bg1"/>
              </a:solidFill>
            </a:endParaRPr>
          </a:p>
          <a:p>
            <a:r>
              <a:rPr lang="en-GB" b="1" dirty="0" smtClean="0">
                <a:solidFill>
                  <a:schemeClr val="bg1"/>
                </a:solidFill>
              </a:rPr>
              <a:t>Contrast:</a:t>
            </a:r>
          </a:p>
          <a:p>
            <a:pPr lvl="1"/>
            <a:r>
              <a:rPr lang="en-GB" i="1" dirty="0" err="1">
                <a:solidFill>
                  <a:schemeClr val="bg1"/>
                </a:solidFill>
              </a:rPr>
              <a:t>m</a:t>
            </a:r>
            <a:r>
              <a:rPr lang="en-GB" i="1" dirty="0" err="1" smtClean="0">
                <a:solidFill>
                  <a:schemeClr val="bg1"/>
                </a:solidFill>
              </a:rPr>
              <a:t>onarkhia</a:t>
            </a:r>
            <a:r>
              <a:rPr lang="en-GB" dirty="0" smtClean="0">
                <a:solidFill>
                  <a:schemeClr val="bg1"/>
                </a:solidFill>
              </a:rPr>
              <a:t> </a:t>
            </a:r>
            <a:r>
              <a:rPr lang="en-GB" dirty="0">
                <a:solidFill>
                  <a:schemeClr val="bg1"/>
                </a:solidFill>
              </a:rPr>
              <a:t>= one person’s rule. </a:t>
            </a:r>
          </a:p>
          <a:p>
            <a:pPr lvl="1"/>
            <a:r>
              <a:rPr lang="en-GB" i="1" dirty="0" err="1">
                <a:solidFill>
                  <a:schemeClr val="bg1"/>
                </a:solidFill>
              </a:rPr>
              <a:t>o</a:t>
            </a:r>
            <a:r>
              <a:rPr lang="en-GB" i="1" dirty="0" err="1" smtClean="0">
                <a:solidFill>
                  <a:schemeClr val="bg1"/>
                </a:solidFill>
              </a:rPr>
              <a:t>ligarkhia</a:t>
            </a:r>
            <a:r>
              <a:rPr lang="en-GB" dirty="0" smtClean="0">
                <a:solidFill>
                  <a:schemeClr val="bg1"/>
                </a:solidFill>
              </a:rPr>
              <a:t> </a:t>
            </a:r>
            <a:r>
              <a:rPr lang="en-GB" dirty="0">
                <a:solidFill>
                  <a:schemeClr val="bg1"/>
                </a:solidFill>
              </a:rPr>
              <a:t>= a few people’s rule. </a:t>
            </a:r>
          </a:p>
          <a:p>
            <a:pPr lvl="1"/>
            <a:r>
              <a:rPr lang="en-GB" i="1" dirty="0" err="1">
                <a:solidFill>
                  <a:schemeClr val="bg1"/>
                </a:solidFill>
              </a:rPr>
              <a:t>t</a:t>
            </a:r>
            <a:r>
              <a:rPr lang="en-GB" i="1" dirty="0" err="1" smtClean="0">
                <a:solidFill>
                  <a:schemeClr val="bg1"/>
                </a:solidFill>
              </a:rPr>
              <a:t>yrannis</a:t>
            </a:r>
            <a:r>
              <a:rPr lang="en-GB" dirty="0" smtClean="0">
                <a:solidFill>
                  <a:schemeClr val="bg1"/>
                </a:solidFill>
              </a:rPr>
              <a:t> </a:t>
            </a:r>
            <a:r>
              <a:rPr lang="en-GB" dirty="0">
                <a:solidFill>
                  <a:schemeClr val="bg1"/>
                </a:solidFill>
              </a:rPr>
              <a:t>= despotic rule; tyranny. </a:t>
            </a:r>
          </a:p>
          <a:p>
            <a:pPr lvl="1"/>
            <a:r>
              <a:rPr lang="en-GB" i="1" dirty="0" err="1">
                <a:solidFill>
                  <a:schemeClr val="bg1"/>
                </a:solidFill>
              </a:rPr>
              <a:t>a</a:t>
            </a:r>
            <a:r>
              <a:rPr lang="en-GB" i="1" dirty="0" err="1" smtClean="0">
                <a:solidFill>
                  <a:schemeClr val="bg1"/>
                </a:solidFill>
              </a:rPr>
              <a:t>ristokratia</a:t>
            </a:r>
            <a:r>
              <a:rPr lang="en-GB" dirty="0" smtClean="0">
                <a:solidFill>
                  <a:schemeClr val="bg1"/>
                </a:solidFill>
              </a:rPr>
              <a:t> </a:t>
            </a:r>
            <a:r>
              <a:rPr lang="en-GB" dirty="0">
                <a:solidFill>
                  <a:schemeClr val="bg1"/>
                </a:solidFill>
              </a:rPr>
              <a:t>= the best people’s rule </a:t>
            </a:r>
            <a:r>
              <a:rPr lang="en-GB" dirty="0" smtClean="0">
                <a:solidFill>
                  <a:schemeClr val="bg1"/>
                </a:solidFill>
              </a:rPr>
              <a:t>- do </a:t>
            </a:r>
            <a:r>
              <a:rPr lang="en-GB" dirty="0">
                <a:solidFill>
                  <a:schemeClr val="bg1"/>
                </a:solidFill>
              </a:rPr>
              <a:t>not assume that this means best by birth; for Aristotle it means most popular (elected). </a:t>
            </a:r>
          </a:p>
          <a:p>
            <a:pPr marL="585216" lvl="1" indent="0">
              <a:buNone/>
            </a:pPr>
            <a:endParaRPr lang="en-GB" dirty="0">
              <a:solidFill>
                <a:schemeClr val="bg1"/>
              </a:solidFill>
            </a:endParaRPr>
          </a:p>
          <a:p>
            <a:endParaRPr lang="en-GB" dirty="0"/>
          </a:p>
        </p:txBody>
      </p:sp>
    </p:spTree>
    <p:extLst>
      <p:ext uri="{BB962C8B-B14F-4D97-AF65-F5344CB8AC3E}">
        <p14:creationId xmlns:p14="http://schemas.microsoft.com/office/powerpoint/2010/main" val="189819368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dirty="0" smtClean="0">
                <a:solidFill>
                  <a:schemeClr val="bg1"/>
                </a:solidFill>
              </a:rPr>
              <a:t>Ancient Though</a:t>
            </a:r>
            <a:endParaRPr lang="en-GB" dirty="0">
              <a:solidFill>
                <a:schemeClr val="bg1"/>
              </a:solidFill>
            </a:endParaRPr>
          </a:p>
        </p:txBody>
      </p:sp>
      <p:sp>
        <p:nvSpPr>
          <p:cNvPr id="3" name="Content Placeholder 2"/>
          <p:cNvSpPr>
            <a:spLocks noGrp="1"/>
          </p:cNvSpPr>
          <p:nvPr>
            <p:ph idx="1"/>
          </p:nvPr>
        </p:nvSpPr>
        <p:spPr>
          <a:xfrm>
            <a:off x="0" y="1143000"/>
            <a:ext cx="9036496" cy="3078088"/>
          </a:xfrm>
        </p:spPr>
        <p:txBody>
          <a:bodyPr>
            <a:normAutofit fontScale="92500" lnSpcReduction="10000"/>
          </a:bodyPr>
          <a:lstStyle/>
          <a:p>
            <a:r>
              <a:rPr lang="en-GB" dirty="0">
                <a:solidFill>
                  <a:schemeClr val="bg1"/>
                </a:solidFill>
              </a:rPr>
              <a:t>There was much debate (and fighting) in Greek states about which was the best type of government. </a:t>
            </a:r>
          </a:p>
          <a:p>
            <a:endParaRPr lang="en-GB" sz="500" dirty="0">
              <a:solidFill>
                <a:schemeClr val="bg1"/>
              </a:solidFill>
            </a:endParaRPr>
          </a:p>
          <a:p>
            <a:r>
              <a:rPr lang="en-GB" dirty="0" smtClean="0">
                <a:solidFill>
                  <a:schemeClr val="bg1"/>
                </a:solidFill>
              </a:rPr>
              <a:t>Major (elite) thinkers </a:t>
            </a:r>
            <a:r>
              <a:rPr lang="en-GB" dirty="0">
                <a:solidFill>
                  <a:schemeClr val="bg1"/>
                </a:solidFill>
              </a:rPr>
              <a:t>on the topic </a:t>
            </a:r>
            <a:r>
              <a:rPr lang="en-GB" dirty="0" smtClean="0">
                <a:solidFill>
                  <a:schemeClr val="bg1"/>
                </a:solidFill>
              </a:rPr>
              <a:t>are hostile, e.g. </a:t>
            </a:r>
            <a:r>
              <a:rPr lang="en-GB" dirty="0">
                <a:solidFill>
                  <a:schemeClr val="bg1"/>
                </a:solidFill>
              </a:rPr>
              <a:t>Plato (against </a:t>
            </a:r>
            <a:r>
              <a:rPr lang="en-GB" i="1" dirty="0" err="1">
                <a:solidFill>
                  <a:schemeClr val="bg1"/>
                </a:solidFill>
              </a:rPr>
              <a:t>demokratia</a:t>
            </a:r>
            <a:r>
              <a:rPr lang="en-GB" dirty="0">
                <a:solidFill>
                  <a:schemeClr val="bg1"/>
                </a:solidFill>
              </a:rPr>
              <a:t>), Xenophon (against </a:t>
            </a:r>
            <a:r>
              <a:rPr lang="en-GB" i="1" dirty="0" err="1">
                <a:solidFill>
                  <a:schemeClr val="bg1"/>
                </a:solidFill>
              </a:rPr>
              <a:t>demokratia</a:t>
            </a:r>
            <a:r>
              <a:rPr lang="en-GB" dirty="0">
                <a:solidFill>
                  <a:schemeClr val="bg1"/>
                </a:solidFill>
              </a:rPr>
              <a:t>), Aristotle (against </a:t>
            </a:r>
            <a:r>
              <a:rPr lang="en-GB" i="1" dirty="0" err="1">
                <a:solidFill>
                  <a:schemeClr val="bg1"/>
                </a:solidFill>
              </a:rPr>
              <a:t>demokratia</a:t>
            </a:r>
            <a:r>
              <a:rPr lang="en-GB" dirty="0" smtClean="0">
                <a:solidFill>
                  <a:schemeClr val="bg1"/>
                </a:solidFill>
              </a:rPr>
              <a:t>). </a:t>
            </a:r>
            <a:endParaRPr lang="en-GB" dirty="0">
              <a:solidFill>
                <a:schemeClr val="bg1"/>
              </a:solidFill>
            </a:endParaRPr>
          </a:p>
          <a:p>
            <a:endParaRPr lang="en-GB" sz="500" dirty="0">
              <a:solidFill>
                <a:schemeClr val="bg1"/>
              </a:solidFill>
            </a:endParaRPr>
          </a:p>
          <a:p>
            <a:r>
              <a:rPr lang="en-GB" dirty="0" smtClean="0">
                <a:solidFill>
                  <a:schemeClr val="bg1"/>
                </a:solidFill>
              </a:rPr>
              <a:t>Beware </a:t>
            </a:r>
            <a:r>
              <a:rPr lang="en-GB" dirty="0">
                <a:solidFill>
                  <a:schemeClr val="bg1"/>
                </a:solidFill>
              </a:rPr>
              <a:t>anachronism. Ancient </a:t>
            </a:r>
            <a:r>
              <a:rPr lang="en-GB" i="1" dirty="0" err="1">
                <a:solidFill>
                  <a:schemeClr val="bg1"/>
                </a:solidFill>
              </a:rPr>
              <a:t>demokratia</a:t>
            </a:r>
            <a:r>
              <a:rPr lang="en-GB" dirty="0">
                <a:solidFill>
                  <a:schemeClr val="bg1"/>
                </a:solidFill>
              </a:rPr>
              <a:t> ≠ modern democracy. </a:t>
            </a:r>
          </a:p>
          <a:p>
            <a:endParaRPr lang="en-GB" dirty="0"/>
          </a:p>
        </p:txBody>
      </p:sp>
      <p:sp>
        <p:nvSpPr>
          <p:cNvPr id="4" name="Content Placeholder 2"/>
          <p:cNvSpPr txBox="1">
            <a:spLocks/>
          </p:cNvSpPr>
          <p:nvPr/>
        </p:nvSpPr>
        <p:spPr>
          <a:xfrm>
            <a:off x="0" y="4077072"/>
            <a:ext cx="9144000" cy="2780928"/>
          </a:xfrm>
          <a:prstGeom prst="rect">
            <a:avLst/>
          </a:prstGeom>
        </p:spPr>
        <p:txBody>
          <a:bodyPr vert="horz">
            <a:normAutofit fontScale="70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3000" dirty="0" smtClean="0">
                <a:solidFill>
                  <a:schemeClr val="bg1"/>
                </a:solidFill>
              </a:rPr>
              <a:t>“With regard to the Athenian constitution, this is the reason for my lack of approval of this form of government: in choosing it they have also chosen to give the worthless precedence over the competent… </a:t>
            </a:r>
          </a:p>
          <a:p>
            <a:pPr marL="137160" indent="0">
              <a:buFont typeface="Wingdings 2"/>
              <a:buNone/>
            </a:pPr>
            <a:r>
              <a:rPr lang="en-GB" sz="3000" dirty="0" smtClean="0">
                <a:solidFill>
                  <a:schemeClr val="bg1"/>
                </a:solidFill>
              </a:rPr>
              <a:t>… it does seem fair for the poor [</a:t>
            </a:r>
            <a:r>
              <a:rPr lang="en-GB" sz="3000" i="1" dirty="0" err="1" smtClean="0">
                <a:solidFill>
                  <a:schemeClr val="bg1"/>
                </a:solidFill>
              </a:rPr>
              <a:t>penetes</a:t>
            </a:r>
            <a:r>
              <a:rPr lang="en-GB" sz="3000" dirty="0" smtClean="0">
                <a:solidFill>
                  <a:schemeClr val="bg1"/>
                </a:solidFill>
              </a:rPr>
              <a:t>] and the people [</a:t>
            </a:r>
            <a:r>
              <a:rPr lang="en-GB" sz="3000" i="1" dirty="0" smtClean="0">
                <a:solidFill>
                  <a:schemeClr val="bg1"/>
                </a:solidFill>
              </a:rPr>
              <a:t>demos</a:t>
            </a:r>
            <a:r>
              <a:rPr lang="en-GB" sz="3000" dirty="0" smtClean="0">
                <a:solidFill>
                  <a:schemeClr val="bg1"/>
                </a:solidFill>
              </a:rPr>
              <a:t>] to take precedence over the well-born [</a:t>
            </a:r>
            <a:r>
              <a:rPr lang="en-GB" sz="3000" i="1" dirty="0" err="1" smtClean="0">
                <a:solidFill>
                  <a:schemeClr val="bg1"/>
                </a:solidFill>
              </a:rPr>
              <a:t>gennaoi</a:t>
            </a:r>
            <a:r>
              <a:rPr lang="en-GB" sz="3000" dirty="0" smtClean="0">
                <a:solidFill>
                  <a:schemeClr val="bg1"/>
                </a:solidFill>
              </a:rPr>
              <a:t>] and the rich [</a:t>
            </a:r>
            <a:r>
              <a:rPr lang="en-GB" sz="3000" i="1" dirty="0" err="1" smtClean="0">
                <a:solidFill>
                  <a:schemeClr val="bg1"/>
                </a:solidFill>
              </a:rPr>
              <a:t>plousioi</a:t>
            </a:r>
            <a:r>
              <a:rPr lang="en-GB" sz="3000" dirty="0" smtClean="0">
                <a:solidFill>
                  <a:schemeClr val="bg1"/>
                </a:solidFill>
              </a:rPr>
              <a:t>], for this reason: it is the people who are the driving force behind the navy and who give the city its power… </a:t>
            </a:r>
          </a:p>
          <a:p>
            <a:pPr marL="137160" indent="0">
              <a:buFont typeface="Wingdings 2"/>
              <a:buNone/>
            </a:pPr>
            <a:r>
              <a:rPr lang="en-GB" sz="3000" dirty="0" smtClean="0">
                <a:solidFill>
                  <a:schemeClr val="bg1"/>
                </a:solidFill>
              </a:rPr>
              <a:t>…in every area the Athenians grant precedence to the worthless, the poor, and the common people over the competent…” – </a:t>
            </a:r>
            <a:r>
              <a:rPr lang="en-GB" sz="3000" b="1" dirty="0" smtClean="0">
                <a:solidFill>
                  <a:schemeClr val="bg1"/>
                </a:solidFill>
              </a:rPr>
              <a:t>“Old Oligarch” </a:t>
            </a:r>
            <a:r>
              <a:rPr lang="en-GB" sz="3000" b="1" i="1" dirty="0" smtClean="0">
                <a:solidFill>
                  <a:schemeClr val="bg1"/>
                </a:solidFill>
              </a:rPr>
              <a:t>Constitution of the Athenians </a:t>
            </a:r>
            <a:r>
              <a:rPr lang="en-GB" sz="3000" b="1" dirty="0" smtClean="0">
                <a:solidFill>
                  <a:schemeClr val="bg1"/>
                </a:solidFill>
              </a:rPr>
              <a:t>1.1-4.</a:t>
            </a:r>
            <a:endParaRPr lang="en-GB" sz="3000" dirty="0">
              <a:solidFill>
                <a:schemeClr val="bg1"/>
              </a:solidFill>
            </a:endParaRPr>
          </a:p>
        </p:txBody>
      </p:sp>
    </p:spTree>
    <p:extLst>
      <p:ext uri="{BB962C8B-B14F-4D97-AF65-F5344CB8AC3E}">
        <p14:creationId xmlns:p14="http://schemas.microsoft.com/office/powerpoint/2010/main" val="314351248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417638"/>
          </a:xfrm>
        </p:spPr>
        <p:txBody>
          <a:bodyPr/>
          <a:lstStyle/>
          <a:p>
            <a:r>
              <a:rPr lang="en-GB" dirty="0" smtClean="0">
                <a:solidFill>
                  <a:schemeClr val="bg1"/>
                </a:solidFill>
              </a:rPr>
              <a:t>Early Athens</a:t>
            </a:r>
            <a:endParaRPr lang="en-GB" dirty="0">
              <a:solidFill>
                <a:schemeClr val="bg1"/>
              </a:solidFill>
            </a:endParaRPr>
          </a:p>
        </p:txBody>
      </p:sp>
      <p:sp>
        <p:nvSpPr>
          <p:cNvPr id="3" name="Content Placeholder 2"/>
          <p:cNvSpPr>
            <a:spLocks noGrp="1"/>
          </p:cNvSpPr>
          <p:nvPr>
            <p:ph sz="half" idx="1"/>
          </p:nvPr>
        </p:nvSpPr>
        <p:spPr>
          <a:xfrm>
            <a:off x="11675" y="1268760"/>
            <a:ext cx="3944836" cy="3088630"/>
          </a:xfrm>
        </p:spPr>
        <p:txBody>
          <a:bodyPr>
            <a:normAutofit fontScale="85000" lnSpcReduction="20000"/>
          </a:bodyPr>
          <a:lstStyle/>
          <a:p>
            <a:r>
              <a:rPr lang="en-GB" dirty="0" smtClean="0">
                <a:solidFill>
                  <a:schemeClr val="bg1"/>
                </a:solidFill>
              </a:rPr>
              <a:t>Mythic </a:t>
            </a:r>
            <a:r>
              <a:rPr lang="en-GB" dirty="0">
                <a:solidFill>
                  <a:schemeClr val="bg1"/>
                </a:solidFill>
              </a:rPr>
              <a:t>period of Kings (e.g. </a:t>
            </a:r>
            <a:r>
              <a:rPr lang="en-GB" dirty="0" err="1">
                <a:solidFill>
                  <a:schemeClr val="bg1"/>
                </a:solidFill>
              </a:rPr>
              <a:t>Aegeus</a:t>
            </a:r>
            <a:r>
              <a:rPr lang="en-GB" dirty="0">
                <a:solidFill>
                  <a:schemeClr val="bg1"/>
                </a:solidFill>
              </a:rPr>
              <a:t>, Theseus). </a:t>
            </a:r>
          </a:p>
          <a:p>
            <a:endParaRPr lang="en-GB" sz="500" dirty="0" smtClean="0">
              <a:solidFill>
                <a:schemeClr val="bg1"/>
              </a:solidFill>
            </a:endParaRPr>
          </a:p>
          <a:p>
            <a:endParaRPr lang="en-GB" sz="200" dirty="0" smtClean="0">
              <a:solidFill>
                <a:schemeClr val="bg1"/>
              </a:solidFill>
            </a:endParaRPr>
          </a:p>
          <a:p>
            <a:r>
              <a:rPr lang="en-GB" dirty="0" smtClean="0">
                <a:solidFill>
                  <a:schemeClr val="bg1"/>
                </a:solidFill>
              </a:rPr>
              <a:t>Archaic period (7</a:t>
            </a:r>
            <a:r>
              <a:rPr lang="en-GB" baseline="30000" dirty="0" smtClean="0">
                <a:solidFill>
                  <a:schemeClr val="bg1"/>
                </a:solidFill>
              </a:rPr>
              <a:t>th</a:t>
            </a:r>
            <a:r>
              <a:rPr lang="en-GB" dirty="0" smtClean="0">
                <a:solidFill>
                  <a:schemeClr val="bg1"/>
                </a:solidFill>
              </a:rPr>
              <a:t> to 6</a:t>
            </a:r>
            <a:r>
              <a:rPr lang="en-GB" baseline="30000" dirty="0" smtClean="0">
                <a:solidFill>
                  <a:schemeClr val="bg1"/>
                </a:solidFill>
              </a:rPr>
              <a:t>th</a:t>
            </a:r>
            <a:r>
              <a:rPr lang="en-GB" dirty="0" smtClean="0">
                <a:solidFill>
                  <a:schemeClr val="bg1"/>
                </a:solidFill>
              </a:rPr>
              <a:t> centuries BC) – domination of aristocratic clans - </a:t>
            </a:r>
            <a:r>
              <a:rPr lang="en-GB" dirty="0">
                <a:solidFill>
                  <a:schemeClr val="bg1"/>
                </a:solidFill>
              </a:rPr>
              <a:t>(</a:t>
            </a:r>
            <a:r>
              <a:rPr lang="en-GB" dirty="0" err="1">
                <a:solidFill>
                  <a:schemeClr val="bg1"/>
                </a:solidFill>
              </a:rPr>
              <a:t>phratries</a:t>
            </a:r>
            <a:r>
              <a:rPr lang="en-GB" dirty="0">
                <a:solidFill>
                  <a:schemeClr val="bg1"/>
                </a:solidFill>
              </a:rPr>
              <a:t> = brotherhoods</a:t>
            </a:r>
            <a:r>
              <a:rPr lang="en-GB" dirty="0" smtClean="0">
                <a:solidFill>
                  <a:schemeClr val="bg1"/>
                </a:solidFill>
              </a:rPr>
              <a:t>).</a:t>
            </a:r>
          </a:p>
          <a:p>
            <a:pPr marL="137160" indent="0">
              <a:buNone/>
            </a:pPr>
            <a:endParaRPr lang="en-GB" sz="200" dirty="0" smtClean="0">
              <a:solidFill>
                <a:schemeClr val="bg1"/>
              </a:solidFill>
            </a:endParaRPr>
          </a:p>
          <a:p>
            <a:r>
              <a:rPr lang="en-GB" dirty="0" smtClean="0">
                <a:solidFill>
                  <a:schemeClr val="bg1"/>
                </a:solidFill>
              </a:rPr>
              <a:t>Laws </a:t>
            </a:r>
            <a:r>
              <a:rPr lang="en-GB" dirty="0">
                <a:solidFill>
                  <a:schemeClr val="bg1"/>
                </a:solidFill>
              </a:rPr>
              <a:t>of </a:t>
            </a:r>
            <a:r>
              <a:rPr lang="en-GB" dirty="0" err="1">
                <a:solidFill>
                  <a:schemeClr val="bg1"/>
                </a:solidFill>
              </a:rPr>
              <a:t>Dracon</a:t>
            </a:r>
            <a:r>
              <a:rPr lang="en-GB" dirty="0">
                <a:solidFill>
                  <a:schemeClr val="bg1"/>
                </a:solidFill>
              </a:rPr>
              <a:t> (621 BC). </a:t>
            </a:r>
          </a:p>
          <a:p>
            <a:endParaRPr lang="en-GB" dirty="0">
              <a:solidFill>
                <a:schemeClr val="bg1"/>
              </a:solidFill>
            </a:endParaRPr>
          </a:p>
          <a:p>
            <a:endParaRPr lang="en-GB" dirty="0"/>
          </a:p>
        </p:txBody>
      </p:sp>
      <p:sp>
        <p:nvSpPr>
          <p:cNvPr id="4" name="Content Placeholder 3"/>
          <p:cNvSpPr>
            <a:spLocks noGrp="1"/>
          </p:cNvSpPr>
          <p:nvPr>
            <p:ph sz="half" idx="2"/>
          </p:nvPr>
        </p:nvSpPr>
        <p:spPr>
          <a:xfrm>
            <a:off x="5877827" y="1268761"/>
            <a:ext cx="3220057" cy="2366156"/>
          </a:xfrm>
        </p:spPr>
        <p:txBody>
          <a:bodyPr>
            <a:normAutofit fontScale="85000" lnSpcReduction="20000"/>
          </a:bodyPr>
          <a:lstStyle/>
          <a:p>
            <a:r>
              <a:rPr lang="en-GB" dirty="0">
                <a:solidFill>
                  <a:schemeClr val="bg1"/>
                </a:solidFill>
              </a:rPr>
              <a:t>Solon Archon for the year </a:t>
            </a:r>
            <a:r>
              <a:rPr lang="en-GB" dirty="0" smtClean="0">
                <a:solidFill>
                  <a:schemeClr val="bg1"/>
                </a:solidFill>
              </a:rPr>
              <a:t>594/93 (or possibly later). </a:t>
            </a:r>
          </a:p>
          <a:p>
            <a:endParaRPr lang="en-GB" sz="300" dirty="0">
              <a:solidFill>
                <a:schemeClr val="bg1"/>
              </a:solidFill>
            </a:endParaRPr>
          </a:p>
          <a:p>
            <a:endParaRPr lang="en-GB" sz="500" dirty="0">
              <a:solidFill>
                <a:schemeClr val="bg1"/>
              </a:solidFill>
            </a:endParaRPr>
          </a:p>
          <a:p>
            <a:r>
              <a:rPr lang="en-GB" dirty="0" smtClean="0">
                <a:solidFill>
                  <a:schemeClr val="bg1"/>
                </a:solidFill>
              </a:rPr>
              <a:t>Frees </a:t>
            </a:r>
            <a:r>
              <a:rPr lang="en-GB" dirty="0">
                <a:solidFill>
                  <a:schemeClr val="bg1"/>
                </a:solidFill>
              </a:rPr>
              <a:t>debtors, cancels debts and abolished debt slavery. </a:t>
            </a:r>
            <a:endParaRPr lang="en-GB" dirty="0" smtClean="0">
              <a:solidFill>
                <a:schemeClr val="bg1"/>
              </a:solidFill>
            </a:endParaRPr>
          </a:p>
        </p:txBody>
      </p:sp>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b="7558"/>
          <a:stretch/>
        </p:blipFill>
        <p:spPr bwMode="auto">
          <a:xfrm>
            <a:off x="4559527" y="1491407"/>
            <a:ext cx="1318300" cy="18638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4355976" y="3571325"/>
            <a:ext cx="4572000" cy="923330"/>
          </a:xfrm>
          <a:prstGeom prst="rect">
            <a:avLst/>
          </a:prstGeom>
        </p:spPr>
        <p:txBody>
          <a:bodyPr>
            <a:spAutoFit/>
          </a:bodyPr>
          <a:lstStyle/>
          <a:p>
            <a:r>
              <a:rPr lang="en-GB" dirty="0">
                <a:solidFill>
                  <a:schemeClr val="bg1"/>
                </a:solidFill>
              </a:rPr>
              <a:t>“there was for a long time civic struggle between the nobles and the people” – [</a:t>
            </a:r>
            <a:r>
              <a:rPr lang="en-GB" b="1" dirty="0">
                <a:solidFill>
                  <a:schemeClr val="bg1"/>
                </a:solidFill>
              </a:rPr>
              <a:t>Ps</a:t>
            </a:r>
            <a:r>
              <a:rPr lang="en-GB" dirty="0">
                <a:solidFill>
                  <a:schemeClr val="bg1"/>
                </a:solidFill>
              </a:rPr>
              <a:t>.]-</a:t>
            </a:r>
            <a:r>
              <a:rPr lang="en-GB" b="1" dirty="0">
                <a:solidFill>
                  <a:schemeClr val="bg1"/>
                </a:solidFill>
              </a:rPr>
              <a:t>Aristotle </a:t>
            </a:r>
            <a:r>
              <a:rPr lang="en-GB" b="1" i="1" dirty="0">
                <a:solidFill>
                  <a:schemeClr val="bg1"/>
                </a:solidFill>
              </a:rPr>
              <a:t>Athenian Constitution </a:t>
            </a:r>
            <a:r>
              <a:rPr lang="en-GB" b="1" dirty="0">
                <a:solidFill>
                  <a:schemeClr val="bg1"/>
                </a:solidFill>
              </a:rPr>
              <a:t>2.1</a:t>
            </a:r>
            <a:r>
              <a:rPr lang="en-GB" dirty="0">
                <a:solidFill>
                  <a:schemeClr val="bg1"/>
                </a:solidFill>
              </a:rPr>
              <a:t>. </a:t>
            </a:r>
          </a:p>
        </p:txBody>
      </p:sp>
      <p:sp>
        <p:nvSpPr>
          <p:cNvPr id="7" name="Content Placeholder 2"/>
          <p:cNvSpPr txBox="1">
            <a:spLocks/>
          </p:cNvSpPr>
          <p:nvPr/>
        </p:nvSpPr>
        <p:spPr>
          <a:xfrm>
            <a:off x="-1" y="3861048"/>
            <a:ext cx="4247457" cy="2996952"/>
          </a:xfrm>
          <a:prstGeom prst="rect">
            <a:avLst/>
          </a:prstGeom>
        </p:spPr>
        <p:txBody>
          <a:bodyPr vert="horz">
            <a:normAutofit fontScale="47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sz="3800" dirty="0" smtClean="0">
                <a:solidFill>
                  <a:schemeClr val="bg1"/>
                </a:solidFill>
              </a:rPr>
              <a:t>Peisistratus – three attempts at establishing a “tyranny” – successfully in 546 BC. </a:t>
            </a:r>
          </a:p>
          <a:p>
            <a:pPr marL="137160" indent="0">
              <a:buFont typeface="Wingdings 2"/>
              <a:buNone/>
            </a:pPr>
            <a:endParaRPr lang="en-GB" sz="1600" dirty="0" smtClean="0">
              <a:solidFill>
                <a:schemeClr val="bg1"/>
              </a:solidFill>
            </a:endParaRPr>
          </a:p>
          <a:p>
            <a:pPr marL="137160" indent="0">
              <a:buFont typeface="Wingdings 2"/>
              <a:buNone/>
            </a:pPr>
            <a:r>
              <a:rPr lang="en-GB" sz="3800" dirty="0" smtClean="0">
                <a:solidFill>
                  <a:schemeClr val="bg1"/>
                </a:solidFill>
              </a:rPr>
              <a:t>“As noted already, Peisistratus’ administration of affairs of state was measured and more consistent with constitutional than tyrannical rule. He was in all respects humane… he advanced loans of money to the needy for their work so that they could make a living from agriculture.” – [</a:t>
            </a:r>
            <a:r>
              <a:rPr lang="en-GB" sz="3800" b="1" dirty="0" smtClean="0">
                <a:solidFill>
                  <a:schemeClr val="bg1"/>
                </a:solidFill>
              </a:rPr>
              <a:t>Ps</a:t>
            </a:r>
            <a:r>
              <a:rPr lang="en-GB" sz="3800" dirty="0" smtClean="0">
                <a:solidFill>
                  <a:schemeClr val="bg1"/>
                </a:solidFill>
              </a:rPr>
              <a:t>.]-</a:t>
            </a:r>
            <a:r>
              <a:rPr lang="en-GB" sz="3800" b="1" dirty="0" smtClean="0">
                <a:solidFill>
                  <a:schemeClr val="bg1"/>
                </a:solidFill>
              </a:rPr>
              <a:t>Aristotle </a:t>
            </a:r>
            <a:r>
              <a:rPr lang="en-GB" sz="3800" b="1" i="1" dirty="0" smtClean="0">
                <a:solidFill>
                  <a:schemeClr val="bg1"/>
                </a:solidFill>
              </a:rPr>
              <a:t>Athenian Constitution </a:t>
            </a:r>
            <a:r>
              <a:rPr lang="en-GB" sz="3800" b="1" dirty="0" smtClean="0">
                <a:solidFill>
                  <a:schemeClr val="bg1"/>
                </a:solidFill>
              </a:rPr>
              <a:t>16.2. </a:t>
            </a:r>
            <a:endParaRPr lang="en-GB" sz="3800" dirty="0" smtClean="0">
              <a:solidFill>
                <a:schemeClr val="bg1"/>
              </a:solidFill>
            </a:endParaRPr>
          </a:p>
          <a:p>
            <a:endParaRPr lang="en-GB" dirty="0"/>
          </a:p>
        </p:txBody>
      </p:sp>
      <p:pic>
        <p:nvPicPr>
          <p:cNvPr id="6" name="Picture 5"/>
          <p:cNvPicPr>
            <a:picLocks noChangeAspect="1"/>
          </p:cNvPicPr>
          <p:nvPr/>
        </p:nvPicPr>
        <p:blipFill>
          <a:blip r:embed="rId3"/>
          <a:stretch>
            <a:fillRect/>
          </a:stretch>
        </p:blipFill>
        <p:spPr>
          <a:xfrm>
            <a:off x="7668345" y="4502918"/>
            <a:ext cx="1259632" cy="2124504"/>
          </a:xfrm>
          <a:prstGeom prst="rect">
            <a:avLst/>
          </a:prstGeom>
        </p:spPr>
      </p:pic>
      <p:sp>
        <p:nvSpPr>
          <p:cNvPr id="9" name="Content Placeholder 3"/>
          <p:cNvSpPr txBox="1">
            <a:spLocks/>
          </p:cNvSpPr>
          <p:nvPr/>
        </p:nvSpPr>
        <p:spPr>
          <a:xfrm>
            <a:off x="4355976" y="4633348"/>
            <a:ext cx="3456384" cy="2108020"/>
          </a:xfrm>
          <a:prstGeom prst="rect">
            <a:avLst/>
          </a:prstGeom>
        </p:spPr>
        <p:txBody>
          <a:bodyPr vert="horz">
            <a:normAutofit fontScale="62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sz="3200" dirty="0" smtClean="0">
                <a:solidFill>
                  <a:schemeClr val="bg1"/>
                </a:solidFill>
              </a:rPr>
              <a:t>Murder of Hipparchus in 514/13 BC</a:t>
            </a:r>
            <a:r>
              <a:rPr lang="en-GB" sz="2900" dirty="0" smtClean="0">
                <a:solidFill>
                  <a:schemeClr val="bg1"/>
                </a:solidFill>
              </a:rPr>
              <a:t>. </a:t>
            </a:r>
          </a:p>
          <a:p>
            <a:endParaRPr lang="en-GB" sz="800" dirty="0" smtClean="0">
              <a:solidFill>
                <a:schemeClr val="bg1"/>
              </a:solidFill>
            </a:endParaRPr>
          </a:p>
          <a:p>
            <a:r>
              <a:rPr lang="en-GB" sz="3200" dirty="0" err="1" smtClean="0">
                <a:solidFill>
                  <a:schemeClr val="bg1"/>
                </a:solidFill>
              </a:rPr>
              <a:t>Harmodios</a:t>
            </a:r>
            <a:r>
              <a:rPr lang="en-GB" sz="3200" dirty="0" smtClean="0">
                <a:solidFill>
                  <a:schemeClr val="bg1"/>
                </a:solidFill>
              </a:rPr>
              <a:t> and </a:t>
            </a:r>
            <a:r>
              <a:rPr lang="en-GB" sz="3200" dirty="0" err="1" smtClean="0">
                <a:solidFill>
                  <a:schemeClr val="bg1"/>
                </a:solidFill>
              </a:rPr>
              <a:t>Aristogeiton</a:t>
            </a:r>
            <a:r>
              <a:rPr lang="en-GB" sz="2900" dirty="0" smtClean="0">
                <a:solidFill>
                  <a:schemeClr val="bg1"/>
                </a:solidFill>
              </a:rPr>
              <a:t>.</a:t>
            </a:r>
          </a:p>
          <a:p>
            <a:endParaRPr lang="en-GB" sz="800" dirty="0" smtClean="0">
              <a:solidFill>
                <a:schemeClr val="bg1"/>
              </a:solidFill>
            </a:endParaRPr>
          </a:p>
          <a:p>
            <a:r>
              <a:rPr lang="en-GB" sz="3200" dirty="0" smtClean="0">
                <a:solidFill>
                  <a:schemeClr val="bg1"/>
                </a:solidFill>
              </a:rPr>
              <a:t>Hippias rule turns harsher. </a:t>
            </a:r>
          </a:p>
          <a:p>
            <a:pPr marL="137160" indent="0">
              <a:buFont typeface="Wingdings 2"/>
              <a:buNone/>
            </a:pPr>
            <a:endParaRPr lang="en-GB" dirty="0" smtClean="0">
              <a:solidFill>
                <a:schemeClr val="bg1"/>
              </a:solidFill>
            </a:endParaRPr>
          </a:p>
          <a:p>
            <a:pPr marL="137160" indent="0">
              <a:buFont typeface="Wingdings 2"/>
              <a:buNone/>
            </a:pPr>
            <a:endParaRPr lang="en-GB" dirty="0"/>
          </a:p>
        </p:txBody>
      </p:sp>
    </p:spTree>
    <p:extLst>
      <p:ext uri="{BB962C8B-B14F-4D97-AF65-F5344CB8AC3E}">
        <p14:creationId xmlns:p14="http://schemas.microsoft.com/office/powerpoint/2010/main" val="233217812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Cleisthenes Reforms </a:t>
            </a:r>
            <a:endParaRPr lang="en-GB" dirty="0">
              <a:solidFill>
                <a:schemeClr val="bg1"/>
              </a:solidFill>
            </a:endParaRPr>
          </a:p>
        </p:txBody>
      </p:sp>
      <p:sp>
        <p:nvSpPr>
          <p:cNvPr id="3" name="Content Placeholder 2"/>
          <p:cNvSpPr>
            <a:spLocks noGrp="1"/>
          </p:cNvSpPr>
          <p:nvPr>
            <p:ph idx="1"/>
          </p:nvPr>
        </p:nvSpPr>
        <p:spPr>
          <a:xfrm>
            <a:off x="0" y="1484784"/>
            <a:ext cx="9144000" cy="3384376"/>
          </a:xfrm>
        </p:spPr>
        <p:txBody>
          <a:bodyPr>
            <a:normAutofit fontScale="85000" lnSpcReduction="20000"/>
          </a:bodyPr>
          <a:lstStyle/>
          <a:p>
            <a:r>
              <a:rPr lang="en-GB" dirty="0" smtClean="0">
                <a:solidFill>
                  <a:schemeClr val="bg1"/>
                </a:solidFill>
              </a:rPr>
              <a:t>Struggle between Cleisthenes and </a:t>
            </a:r>
            <a:r>
              <a:rPr lang="en-GB" dirty="0" err="1" smtClean="0">
                <a:solidFill>
                  <a:schemeClr val="bg1"/>
                </a:solidFill>
              </a:rPr>
              <a:t>Isagoras</a:t>
            </a:r>
            <a:r>
              <a:rPr lang="en-GB" dirty="0" smtClean="0">
                <a:solidFill>
                  <a:schemeClr val="bg1"/>
                </a:solidFill>
              </a:rPr>
              <a:t> after downfall of tyranny – former adopts populist measures.</a:t>
            </a:r>
          </a:p>
          <a:p>
            <a:endParaRPr lang="en-GB" sz="500" dirty="0" smtClean="0">
              <a:solidFill>
                <a:schemeClr val="bg1"/>
              </a:solidFill>
            </a:endParaRPr>
          </a:p>
          <a:p>
            <a:r>
              <a:rPr lang="en-GB" dirty="0" smtClean="0">
                <a:solidFill>
                  <a:schemeClr val="bg1"/>
                </a:solidFill>
              </a:rPr>
              <a:t>Reforms </a:t>
            </a:r>
            <a:r>
              <a:rPr lang="en-GB" dirty="0">
                <a:solidFill>
                  <a:schemeClr val="bg1"/>
                </a:solidFill>
              </a:rPr>
              <a:t>took place from 508/07 BC onwards. </a:t>
            </a:r>
          </a:p>
          <a:p>
            <a:pPr lvl="1"/>
            <a:r>
              <a:rPr lang="en-GB" dirty="0" smtClean="0">
                <a:solidFill>
                  <a:schemeClr val="bg1"/>
                </a:solidFill>
              </a:rPr>
              <a:t>Demes </a:t>
            </a:r>
            <a:r>
              <a:rPr lang="en-GB" dirty="0">
                <a:solidFill>
                  <a:schemeClr val="bg1"/>
                </a:solidFill>
              </a:rPr>
              <a:t>(townships), </a:t>
            </a:r>
            <a:r>
              <a:rPr lang="en-GB" i="1" dirty="0" err="1">
                <a:solidFill>
                  <a:schemeClr val="bg1"/>
                </a:solidFill>
              </a:rPr>
              <a:t>trittyes</a:t>
            </a:r>
            <a:r>
              <a:rPr lang="en-GB" i="1" dirty="0">
                <a:solidFill>
                  <a:schemeClr val="bg1"/>
                </a:solidFill>
              </a:rPr>
              <a:t> </a:t>
            </a:r>
            <a:r>
              <a:rPr lang="en-GB" dirty="0">
                <a:solidFill>
                  <a:schemeClr val="bg1"/>
                </a:solidFill>
              </a:rPr>
              <a:t>(thirds), and Tribes. </a:t>
            </a:r>
          </a:p>
          <a:p>
            <a:pPr lvl="1"/>
            <a:r>
              <a:rPr lang="en-GB" dirty="0" smtClean="0">
                <a:solidFill>
                  <a:schemeClr val="bg1"/>
                </a:solidFill>
              </a:rPr>
              <a:t>A new set of ten Tribes established </a:t>
            </a:r>
            <a:r>
              <a:rPr lang="en-GB" dirty="0">
                <a:solidFill>
                  <a:schemeClr val="bg1"/>
                </a:solidFill>
              </a:rPr>
              <a:t>– each tribe had a inland, coastal and city district (</a:t>
            </a:r>
            <a:r>
              <a:rPr lang="en-GB" i="1" dirty="0" err="1">
                <a:solidFill>
                  <a:schemeClr val="bg1"/>
                </a:solidFill>
              </a:rPr>
              <a:t>trittys</a:t>
            </a:r>
            <a:r>
              <a:rPr lang="en-GB" dirty="0">
                <a:solidFill>
                  <a:schemeClr val="bg1"/>
                </a:solidFill>
              </a:rPr>
              <a:t>) of which there were 30 of these in total. </a:t>
            </a:r>
          </a:p>
          <a:p>
            <a:pPr lvl="1"/>
            <a:r>
              <a:rPr lang="en-GB" dirty="0" smtClean="0">
                <a:solidFill>
                  <a:schemeClr val="bg1"/>
                </a:solidFill>
              </a:rPr>
              <a:t>Boule </a:t>
            </a:r>
            <a:r>
              <a:rPr lang="en-GB" dirty="0">
                <a:solidFill>
                  <a:schemeClr val="bg1"/>
                </a:solidFill>
              </a:rPr>
              <a:t>(council) increased from 400 to 500 members, 50 from each tribe chosen by lot. </a:t>
            </a:r>
          </a:p>
          <a:p>
            <a:pPr lvl="2"/>
            <a:r>
              <a:rPr lang="en-GB" dirty="0" smtClean="0">
                <a:solidFill>
                  <a:schemeClr val="bg1"/>
                </a:solidFill>
              </a:rPr>
              <a:t>Boule </a:t>
            </a:r>
            <a:r>
              <a:rPr lang="en-GB" dirty="0">
                <a:solidFill>
                  <a:schemeClr val="bg1"/>
                </a:solidFill>
              </a:rPr>
              <a:t>proposed legislation, assembly (</a:t>
            </a:r>
            <a:r>
              <a:rPr lang="en-GB" i="1" dirty="0" err="1">
                <a:solidFill>
                  <a:schemeClr val="bg1"/>
                </a:solidFill>
              </a:rPr>
              <a:t>ekklesia</a:t>
            </a:r>
            <a:r>
              <a:rPr lang="en-GB" dirty="0">
                <a:solidFill>
                  <a:schemeClr val="bg1"/>
                </a:solidFill>
              </a:rPr>
              <a:t>) voted on it. </a:t>
            </a:r>
            <a:endParaRPr lang="en-GB" dirty="0" smtClean="0">
              <a:solidFill>
                <a:schemeClr val="bg1"/>
              </a:solidFill>
            </a:endParaRPr>
          </a:p>
          <a:p>
            <a:pPr lvl="1"/>
            <a:r>
              <a:rPr lang="en-GB" dirty="0" smtClean="0">
                <a:solidFill>
                  <a:schemeClr val="bg1"/>
                </a:solidFill>
              </a:rPr>
              <a:t>Courts </a:t>
            </a:r>
            <a:r>
              <a:rPr lang="en-GB" dirty="0">
                <a:solidFill>
                  <a:schemeClr val="bg1"/>
                </a:solidFill>
              </a:rPr>
              <a:t>of 201 to 5001 jurors. </a:t>
            </a:r>
          </a:p>
          <a:p>
            <a:endParaRPr lang="en-GB" dirty="0"/>
          </a:p>
          <a:p>
            <a:endParaRPr lang="en-GB" dirty="0"/>
          </a:p>
        </p:txBody>
      </p:sp>
      <p:pic>
        <p:nvPicPr>
          <p:cNvPr id="4" name="Picture 3"/>
          <p:cNvPicPr>
            <a:picLocks noChangeAspect="1"/>
          </p:cNvPicPr>
          <p:nvPr/>
        </p:nvPicPr>
        <p:blipFill>
          <a:blip r:embed="rId2"/>
          <a:stretch>
            <a:fillRect/>
          </a:stretch>
        </p:blipFill>
        <p:spPr>
          <a:xfrm>
            <a:off x="6084168" y="4293096"/>
            <a:ext cx="2781228" cy="2442489"/>
          </a:xfrm>
          <a:prstGeom prst="rect">
            <a:avLst/>
          </a:prstGeom>
        </p:spPr>
      </p:pic>
      <p:sp>
        <p:nvSpPr>
          <p:cNvPr id="5" name="Content Placeholder 2"/>
          <p:cNvSpPr txBox="1">
            <a:spLocks/>
          </p:cNvSpPr>
          <p:nvPr/>
        </p:nvSpPr>
        <p:spPr>
          <a:xfrm>
            <a:off x="34974" y="4876887"/>
            <a:ext cx="5905178" cy="1858698"/>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smtClean="0">
                <a:solidFill>
                  <a:schemeClr val="bg1"/>
                </a:solidFill>
              </a:rPr>
              <a:t>Allocation of </a:t>
            </a:r>
            <a:r>
              <a:rPr lang="en-GB" i="1" smtClean="0">
                <a:solidFill>
                  <a:schemeClr val="bg1"/>
                </a:solidFill>
              </a:rPr>
              <a:t>trittyes</a:t>
            </a:r>
            <a:r>
              <a:rPr lang="en-GB" smtClean="0">
                <a:solidFill>
                  <a:schemeClr val="bg1"/>
                </a:solidFill>
              </a:rPr>
              <a:t> to suite the Alcmaeonid family (e.g. tribes 1, 7 and 10) – also influence with tribes 2, 3, 5 and 9?</a:t>
            </a:r>
            <a:endParaRPr lang="en-GB" dirty="0">
              <a:solidFill>
                <a:schemeClr val="bg1"/>
              </a:solidFill>
            </a:endParaRPr>
          </a:p>
        </p:txBody>
      </p:sp>
    </p:spTree>
    <p:extLst>
      <p:ext uri="{BB962C8B-B14F-4D97-AF65-F5344CB8AC3E}">
        <p14:creationId xmlns:p14="http://schemas.microsoft.com/office/powerpoint/2010/main" val="151319850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Ostracism</a:t>
            </a:r>
            <a:endParaRPr lang="en-GB" dirty="0">
              <a:solidFill>
                <a:schemeClr val="bg1"/>
              </a:solidFill>
            </a:endParaRPr>
          </a:p>
        </p:txBody>
      </p:sp>
      <p:sp>
        <p:nvSpPr>
          <p:cNvPr id="4" name="Content Placeholder 3"/>
          <p:cNvSpPr>
            <a:spLocks noGrp="1"/>
          </p:cNvSpPr>
          <p:nvPr>
            <p:ph sz="half" idx="1"/>
          </p:nvPr>
        </p:nvSpPr>
        <p:spPr>
          <a:xfrm>
            <a:off x="15957" y="1412776"/>
            <a:ext cx="3763955" cy="5445224"/>
          </a:xfrm>
        </p:spPr>
        <p:txBody>
          <a:bodyPr>
            <a:normAutofit/>
          </a:bodyPr>
          <a:lstStyle/>
          <a:p>
            <a:r>
              <a:rPr lang="en-GB" dirty="0">
                <a:solidFill>
                  <a:schemeClr val="bg1"/>
                </a:solidFill>
              </a:rPr>
              <a:t>Exile for a ten year period – property and citizenship remain intact. </a:t>
            </a:r>
          </a:p>
          <a:p>
            <a:endParaRPr lang="en-GB" sz="500" dirty="0" smtClean="0">
              <a:solidFill>
                <a:schemeClr val="bg1"/>
              </a:solidFill>
            </a:endParaRPr>
          </a:p>
          <a:p>
            <a:r>
              <a:rPr lang="en-GB" dirty="0" smtClean="0">
                <a:solidFill>
                  <a:schemeClr val="bg1"/>
                </a:solidFill>
              </a:rPr>
              <a:t>Minimum </a:t>
            </a:r>
            <a:r>
              <a:rPr lang="en-GB" dirty="0">
                <a:solidFill>
                  <a:schemeClr val="bg1"/>
                </a:solidFill>
              </a:rPr>
              <a:t>of 6,000 citizens must </a:t>
            </a:r>
            <a:r>
              <a:rPr lang="en-GB" dirty="0" smtClean="0">
                <a:solidFill>
                  <a:schemeClr val="bg1"/>
                </a:solidFill>
              </a:rPr>
              <a:t>vote. Man </a:t>
            </a:r>
            <a:r>
              <a:rPr lang="en-GB" dirty="0">
                <a:solidFill>
                  <a:schemeClr val="bg1"/>
                </a:solidFill>
              </a:rPr>
              <a:t>with majority of votes ostracised. </a:t>
            </a:r>
          </a:p>
          <a:p>
            <a:endParaRPr lang="en-GB" sz="500" dirty="0">
              <a:solidFill>
                <a:schemeClr val="bg1"/>
              </a:solidFill>
            </a:endParaRPr>
          </a:p>
          <a:p>
            <a:r>
              <a:rPr lang="en-GB" dirty="0" smtClean="0">
                <a:solidFill>
                  <a:schemeClr val="bg1"/>
                </a:solidFill>
              </a:rPr>
              <a:t>First </a:t>
            </a:r>
            <a:r>
              <a:rPr lang="en-GB" dirty="0">
                <a:solidFill>
                  <a:schemeClr val="bg1"/>
                </a:solidFill>
              </a:rPr>
              <a:t>used in 487 BC to banish </a:t>
            </a:r>
            <a:r>
              <a:rPr lang="en-GB" dirty="0" err="1">
                <a:solidFill>
                  <a:schemeClr val="bg1"/>
                </a:solidFill>
              </a:rPr>
              <a:t>Hipparchos</a:t>
            </a:r>
            <a:r>
              <a:rPr lang="en-GB" dirty="0">
                <a:solidFill>
                  <a:schemeClr val="bg1"/>
                </a:solidFill>
              </a:rPr>
              <a:t> son of </a:t>
            </a:r>
            <a:r>
              <a:rPr lang="en-GB" dirty="0" err="1">
                <a:solidFill>
                  <a:schemeClr val="bg1"/>
                </a:solidFill>
              </a:rPr>
              <a:t>Charmos</a:t>
            </a:r>
            <a:r>
              <a:rPr lang="en-GB" dirty="0">
                <a:solidFill>
                  <a:schemeClr val="bg1"/>
                </a:solidFill>
              </a:rPr>
              <a:t>. </a:t>
            </a:r>
          </a:p>
          <a:p>
            <a:endParaRPr lang="en-GB" dirty="0"/>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220071" y="4763038"/>
            <a:ext cx="2609850" cy="16561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4872140" y="6419222"/>
            <a:ext cx="3305713" cy="369332"/>
          </a:xfrm>
          <a:prstGeom prst="rect">
            <a:avLst/>
          </a:prstGeom>
        </p:spPr>
        <p:txBody>
          <a:bodyPr wrap="none">
            <a:spAutoFit/>
          </a:bodyPr>
          <a:lstStyle/>
          <a:p>
            <a:r>
              <a:rPr lang="en-GB" dirty="0">
                <a:solidFill>
                  <a:prstClr val="black"/>
                </a:solidFill>
              </a:rPr>
              <a:t>Themistocles son of </a:t>
            </a:r>
            <a:r>
              <a:rPr lang="en-GB" dirty="0" err="1">
                <a:solidFill>
                  <a:prstClr val="black"/>
                </a:solidFill>
              </a:rPr>
              <a:t>Neocleos</a:t>
            </a:r>
            <a:r>
              <a:rPr lang="en-GB" dirty="0">
                <a:solidFill>
                  <a:prstClr val="black"/>
                </a:solidFill>
              </a:rPr>
              <a:t>. </a:t>
            </a:r>
          </a:p>
        </p:txBody>
      </p:sp>
      <p:sp>
        <p:nvSpPr>
          <p:cNvPr id="7" name="Rectangle 6"/>
          <p:cNvSpPr/>
          <p:nvPr/>
        </p:nvSpPr>
        <p:spPr>
          <a:xfrm>
            <a:off x="3779912" y="1484784"/>
            <a:ext cx="5256584" cy="3139321"/>
          </a:xfrm>
          <a:prstGeom prst="rect">
            <a:avLst/>
          </a:prstGeom>
        </p:spPr>
        <p:txBody>
          <a:bodyPr wrap="square">
            <a:spAutoFit/>
          </a:bodyPr>
          <a:lstStyle/>
          <a:p>
            <a:r>
              <a:rPr lang="en-GB" dirty="0">
                <a:solidFill>
                  <a:prstClr val="black"/>
                </a:solidFill>
              </a:rPr>
              <a:t>“Alcibiades differences with Nicias came to a head, and there was an ostracism… </a:t>
            </a:r>
            <a:r>
              <a:rPr lang="en-GB" dirty="0" err="1">
                <a:solidFill>
                  <a:prstClr val="black"/>
                </a:solidFill>
              </a:rPr>
              <a:t>Hyperbolos</a:t>
            </a:r>
            <a:r>
              <a:rPr lang="en-GB" dirty="0">
                <a:solidFill>
                  <a:prstClr val="black"/>
                </a:solidFill>
              </a:rPr>
              <a:t> of the deme </a:t>
            </a:r>
            <a:r>
              <a:rPr lang="en-GB" dirty="0" err="1">
                <a:solidFill>
                  <a:prstClr val="black"/>
                </a:solidFill>
              </a:rPr>
              <a:t>Perithoedae</a:t>
            </a:r>
            <a:r>
              <a:rPr lang="en-GB" dirty="0">
                <a:solidFill>
                  <a:prstClr val="black"/>
                </a:solidFill>
              </a:rPr>
              <a:t>… he had in the city brought disrepute… he hoped that with one of the two men exiled he would become rival to the other. When Nicias and Alcibiades learned of the man’s unscrupulousness, they held a secret discussion and, bringing together and uniting their two factions, they achieved their goal and it was </a:t>
            </a:r>
            <a:r>
              <a:rPr lang="en-GB" dirty="0" err="1" smtClean="0">
                <a:solidFill>
                  <a:prstClr val="black"/>
                </a:solidFill>
              </a:rPr>
              <a:t>Hyperbolous</a:t>
            </a:r>
            <a:r>
              <a:rPr lang="en-GB" dirty="0" smtClean="0">
                <a:solidFill>
                  <a:prstClr val="black"/>
                </a:solidFill>
              </a:rPr>
              <a:t> </a:t>
            </a:r>
            <a:r>
              <a:rPr lang="en-GB" dirty="0">
                <a:solidFill>
                  <a:prstClr val="black"/>
                </a:solidFill>
              </a:rPr>
              <a:t>and not either of them who was </a:t>
            </a:r>
            <a:r>
              <a:rPr lang="en-GB" dirty="0" smtClean="0">
                <a:solidFill>
                  <a:prstClr val="black"/>
                </a:solidFill>
              </a:rPr>
              <a:t>ostracised [c. 417-15]. </a:t>
            </a:r>
            <a:r>
              <a:rPr lang="en-GB" dirty="0">
                <a:solidFill>
                  <a:prstClr val="black"/>
                </a:solidFill>
              </a:rPr>
              <a:t>– </a:t>
            </a:r>
            <a:r>
              <a:rPr lang="en-GB" b="1" dirty="0">
                <a:solidFill>
                  <a:prstClr val="black"/>
                </a:solidFill>
              </a:rPr>
              <a:t>Plutarch </a:t>
            </a:r>
            <a:r>
              <a:rPr lang="en-GB" b="1" i="1" dirty="0">
                <a:solidFill>
                  <a:prstClr val="black"/>
                </a:solidFill>
              </a:rPr>
              <a:t>Nicias </a:t>
            </a:r>
            <a:r>
              <a:rPr lang="en-GB" b="1" dirty="0">
                <a:solidFill>
                  <a:prstClr val="black"/>
                </a:solidFill>
              </a:rPr>
              <a:t>11.1-4. </a:t>
            </a:r>
            <a:endParaRPr lang="en-GB" dirty="0">
              <a:solidFill>
                <a:prstClr val="black"/>
              </a:solidFill>
            </a:endParaRPr>
          </a:p>
        </p:txBody>
      </p:sp>
    </p:spTree>
    <p:extLst>
      <p:ext uri="{BB962C8B-B14F-4D97-AF65-F5344CB8AC3E}">
        <p14:creationId xmlns:p14="http://schemas.microsoft.com/office/powerpoint/2010/main" val="396276695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Radical Democracy</a:t>
            </a:r>
            <a:endParaRPr lang="en-GB" dirty="0">
              <a:solidFill>
                <a:schemeClr val="bg1"/>
              </a:solidFill>
            </a:endParaRPr>
          </a:p>
        </p:txBody>
      </p:sp>
      <p:sp>
        <p:nvSpPr>
          <p:cNvPr id="3" name="Content Placeholder 2"/>
          <p:cNvSpPr>
            <a:spLocks noGrp="1"/>
          </p:cNvSpPr>
          <p:nvPr>
            <p:ph idx="1"/>
          </p:nvPr>
        </p:nvSpPr>
        <p:spPr>
          <a:xfrm>
            <a:off x="107504" y="1600200"/>
            <a:ext cx="8928992" cy="5257800"/>
          </a:xfrm>
        </p:spPr>
        <p:txBody>
          <a:bodyPr>
            <a:normAutofit fontScale="92500"/>
          </a:bodyPr>
          <a:lstStyle/>
          <a:p>
            <a:r>
              <a:rPr lang="en-GB" dirty="0" err="1">
                <a:solidFill>
                  <a:schemeClr val="bg1"/>
                </a:solidFill>
              </a:rPr>
              <a:t>Ephialtes</a:t>
            </a:r>
            <a:r>
              <a:rPr lang="en-GB" dirty="0">
                <a:solidFill>
                  <a:schemeClr val="bg1"/>
                </a:solidFill>
              </a:rPr>
              <a:t> moves most of powers of the </a:t>
            </a:r>
            <a:r>
              <a:rPr lang="en-GB" dirty="0" err="1">
                <a:solidFill>
                  <a:schemeClr val="bg1"/>
                </a:solidFill>
              </a:rPr>
              <a:t>Areopagus</a:t>
            </a:r>
            <a:r>
              <a:rPr lang="en-GB" dirty="0">
                <a:solidFill>
                  <a:schemeClr val="bg1"/>
                </a:solidFill>
              </a:rPr>
              <a:t> to the </a:t>
            </a:r>
            <a:r>
              <a:rPr lang="en-GB" dirty="0" err="1">
                <a:solidFill>
                  <a:schemeClr val="bg1"/>
                </a:solidFill>
              </a:rPr>
              <a:t>Ekklesia</a:t>
            </a:r>
            <a:r>
              <a:rPr lang="en-GB" dirty="0">
                <a:solidFill>
                  <a:schemeClr val="bg1"/>
                </a:solidFill>
              </a:rPr>
              <a:t>, Boule, and the Courts (462/61 BC). </a:t>
            </a:r>
          </a:p>
          <a:p>
            <a:pPr marL="137160" indent="0">
              <a:buNone/>
            </a:pPr>
            <a:endParaRPr lang="en-GB" sz="500" dirty="0" smtClean="0">
              <a:solidFill>
                <a:schemeClr val="bg1"/>
              </a:solidFill>
            </a:endParaRPr>
          </a:p>
          <a:p>
            <a:r>
              <a:rPr lang="en-GB" dirty="0" smtClean="0">
                <a:solidFill>
                  <a:schemeClr val="bg1"/>
                </a:solidFill>
              </a:rPr>
              <a:t>Impeaches </a:t>
            </a:r>
            <a:r>
              <a:rPr lang="en-GB" dirty="0">
                <a:solidFill>
                  <a:schemeClr val="bg1"/>
                </a:solidFill>
              </a:rPr>
              <a:t>large numbers of members of the </a:t>
            </a:r>
            <a:r>
              <a:rPr lang="en-GB" dirty="0" err="1">
                <a:solidFill>
                  <a:schemeClr val="bg1"/>
                </a:solidFill>
              </a:rPr>
              <a:t>Areopagus</a:t>
            </a:r>
            <a:r>
              <a:rPr lang="en-GB" dirty="0">
                <a:solidFill>
                  <a:schemeClr val="bg1"/>
                </a:solidFill>
              </a:rPr>
              <a:t> for mismanagement – officials now subject to an examination of conduct. </a:t>
            </a:r>
          </a:p>
          <a:p>
            <a:pPr lvl="1"/>
            <a:r>
              <a:rPr lang="en-GB" dirty="0" smtClean="0">
                <a:solidFill>
                  <a:schemeClr val="bg1"/>
                </a:solidFill>
              </a:rPr>
              <a:t>Areopagus becomes primarily a court for homicide and some religious matters. </a:t>
            </a:r>
          </a:p>
          <a:p>
            <a:endParaRPr lang="en-GB" sz="500" dirty="0">
              <a:solidFill>
                <a:schemeClr val="bg1"/>
              </a:solidFill>
            </a:endParaRPr>
          </a:p>
          <a:p>
            <a:r>
              <a:rPr lang="en-GB" dirty="0" smtClean="0">
                <a:solidFill>
                  <a:schemeClr val="bg1"/>
                </a:solidFill>
              </a:rPr>
              <a:t>Boule </a:t>
            </a:r>
            <a:r>
              <a:rPr lang="en-GB" dirty="0">
                <a:solidFill>
                  <a:schemeClr val="bg1"/>
                </a:solidFill>
              </a:rPr>
              <a:t>now supervised legislative procedure and dealt with crimes against the state. </a:t>
            </a:r>
            <a:endParaRPr lang="en-GB" dirty="0" smtClean="0">
              <a:solidFill>
                <a:schemeClr val="bg1"/>
              </a:solidFill>
            </a:endParaRPr>
          </a:p>
          <a:p>
            <a:endParaRPr lang="en-GB" sz="500" dirty="0">
              <a:solidFill>
                <a:schemeClr val="bg1"/>
              </a:solidFill>
            </a:endParaRPr>
          </a:p>
          <a:p>
            <a:r>
              <a:rPr lang="en-GB" dirty="0">
                <a:solidFill>
                  <a:schemeClr val="bg1"/>
                </a:solidFill>
              </a:rPr>
              <a:t>Zeugitai become eligible to be archons (457/56 BC). </a:t>
            </a:r>
            <a:endParaRPr lang="en-GB" dirty="0" smtClean="0">
              <a:solidFill>
                <a:schemeClr val="bg1"/>
              </a:solidFill>
            </a:endParaRPr>
          </a:p>
          <a:p>
            <a:endParaRPr lang="en-GB" sz="500" dirty="0">
              <a:solidFill>
                <a:schemeClr val="bg1"/>
              </a:solidFill>
            </a:endParaRPr>
          </a:p>
          <a:p>
            <a:r>
              <a:rPr lang="en-GB" dirty="0" smtClean="0">
                <a:solidFill>
                  <a:schemeClr val="bg1"/>
                </a:solidFill>
              </a:rPr>
              <a:t>Some important legal reforms (discussed elsewhere). </a:t>
            </a:r>
            <a:endParaRPr lang="en-GB" dirty="0">
              <a:solidFill>
                <a:schemeClr val="bg1"/>
              </a:solidFill>
            </a:endParaRPr>
          </a:p>
          <a:p>
            <a:endParaRPr lang="en-GB" dirty="0">
              <a:solidFill>
                <a:schemeClr val="bg1"/>
              </a:solidFill>
            </a:endParaRPr>
          </a:p>
          <a:p>
            <a:endParaRPr lang="en-GB" dirty="0"/>
          </a:p>
        </p:txBody>
      </p:sp>
    </p:spTree>
    <p:extLst>
      <p:ext uri="{BB962C8B-B14F-4D97-AF65-F5344CB8AC3E}">
        <p14:creationId xmlns:p14="http://schemas.microsoft.com/office/powerpoint/2010/main" val="249334977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chemeClr val="bg1"/>
                </a:solidFill>
              </a:rPr>
              <a:t>Ekklesia</a:t>
            </a:r>
            <a:r>
              <a:rPr lang="en-GB" dirty="0" smtClean="0">
                <a:solidFill>
                  <a:schemeClr val="bg1"/>
                </a:solidFill>
              </a:rPr>
              <a:t> - Assembly</a:t>
            </a:r>
            <a:endParaRPr lang="en-GB" dirty="0">
              <a:solidFill>
                <a:schemeClr val="bg1"/>
              </a:solidFill>
            </a:endParaRPr>
          </a:p>
        </p:txBody>
      </p:sp>
      <p:sp>
        <p:nvSpPr>
          <p:cNvPr id="4" name="Content Placeholder 3"/>
          <p:cNvSpPr>
            <a:spLocks noGrp="1"/>
          </p:cNvSpPr>
          <p:nvPr>
            <p:ph sz="half" idx="1"/>
          </p:nvPr>
        </p:nvSpPr>
        <p:spPr>
          <a:xfrm>
            <a:off x="0" y="1600200"/>
            <a:ext cx="4139952" cy="5069160"/>
          </a:xfrm>
        </p:spPr>
        <p:txBody>
          <a:bodyPr>
            <a:normAutofit fontScale="85000" lnSpcReduction="10000"/>
          </a:bodyPr>
          <a:lstStyle/>
          <a:p>
            <a:r>
              <a:rPr lang="en-GB" dirty="0" err="1" smtClean="0">
                <a:solidFill>
                  <a:schemeClr val="bg1"/>
                </a:solidFill>
              </a:rPr>
              <a:t>Ekklesia</a:t>
            </a:r>
            <a:r>
              <a:rPr lang="en-GB" dirty="0" smtClean="0">
                <a:solidFill>
                  <a:schemeClr val="bg1"/>
                </a:solidFill>
              </a:rPr>
              <a:t> </a:t>
            </a:r>
            <a:r>
              <a:rPr lang="en-GB" dirty="0">
                <a:solidFill>
                  <a:schemeClr val="bg1"/>
                </a:solidFill>
              </a:rPr>
              <a:t>met, on average, about once every </a:t>
            </a:r>
            <a:r>
              <a:rPr lang="en-GB" dirty="0" smtClean="0">
                <a:solidFill>
                  <a:schemeClr val="bg1"/>
                </a:solidFill>
              </a:rPr>
              <a:t>9-10 </a:t>
            </a:r>
            <a:r>
              <a:rPr lang="en-GB" dirty="0">
                <a:solidFill>
                  <a:schemeClr val="bg1"/>
                </a:solidFill>
              </a:rPr>
              <a:t>days through the year </a:t>
            </a:r>
          </a:p>
          <a:p>
            <a:endParaRPr lang="en-GB" sz="1200" dirty="0" smtClean="0">
              <a:solidFill>
                <a:schemeClr val="bg1"/>
              </a:solidFill>
            </a:endParaRPr>
          </a:p>
          <a:p>
            <a:r>
              <a:rPr lang="en-GB" dirty="0" smtClean="0">
                <a:solidFill>
                  <a:schemeClr val="bg1"/>
                </a:solidFill>
              </a:rPr>
              <a:t>All </a:t>
            </a:r>
            <a:r>
              <a:rPr lang="en-GB" dirty="0">
                <a:solidFill>
                  <a:schemeClr val="bg1"/>
                </a:solidFill>
              </a:rPr>
              <a:t>adult males entitled to </a:t>
            </a:r>
            <a:r>
              <a:rPr lang="en-GB" dirty="0" smtClean="0">
                <a:solidFill>
                  <a:schemeClr val="bg1"/>
                </a:solidFill>
              </a:rPr>
              <a:t>attend. </a:t>
            </a:r>
            <a:endParaRPr lang="en-GB" dirty="0">
              <a:solidFill>
                <a:schemeClr val="bg1"/>
              </a:solidFill>
            </a:endParaRPr>
          </a:p>
          <a:p>
            <a:endParaRPr lang="en-GB" sz="1200" i="1" dirty="0" smtClean="0">
              <a:solidFill>
                <a:schemeClr val="bg1"/>
              </a:solidFill>
            </a:endParaRPr>
          </a:p>
          <a:p>
            <a:r>
              <a:rPr lang="en-GB" i="1" dirty="0" err="1" smtClean="0">
                <a:solidFill>
                  <a:schemeClr val="bg1"/>
                </a:solidFill>
              </a:rPr>
              <a:t>Ho</a:t>
            </a:r>
            <a:r>
              <a:rPr lang="en-GB" i="1" dirty="0" smtClean="0">
                <a:solidFill>
                  <a:schemeClr val="bg1"/>
                </a:solidFill>
              </a:rPr>
              <a:t> </a:t>
            </a:r>
            <a:r>
              <a:rPr lang="en-GB" i="1" dirty="0" err="1">
                <a:solidFill>
                  <a:schemeClr val="bg1"/>
                </a:solidFill>
              </a:rPr>
              <a:t>boulomenos</a:t>
            </a:r>
            <a:r>
              <a:rPr lang="en-GB" i="1" dirty="0">
                <a:solidFill>
                  <a:schemeClr val="bg1"/>
                </a:solidFill>
              </a:rPr>
              <a:t> </a:t>
            </a:r>
            <a:r>
              <a:rPr lang="en-GB" dirty="0">
                <a:solidFill>
                  <a:schemeClr val="bg1"/>
                </a:solidFill>
              </a:rPr>
              <a:t>(anyone who wished) could propose a motion, comment on motions, and vote </a:t>
            </a:r>
          </a:p>
          <a:p>
            <a:pPr lvl="1"/>
            <a:r>
              <a:rPr lang="en-GB" dirty="0" smtClean="0">
                <a:solidFill>
                  <a:schemeClr val="bg1"/>
                </a:solidFill>
              </a:rPr>
              <a:t>Strictly </a:t>
            </a:r>
            <a:r>
              <a:rPr lang="en-GB" dirty="0">
                <a:solidFill>
                  <a:schemeClr val="bg1"/>
                </a:solidFill>
              </a:rPr>
              <a:t>observed rules on procedure, e.g. only one chance to speak on any one issue, to make people think before speaking </a:t>
            </a:r>
          </a:p>
          <a:p>
            <a:endParaRPr lang="en-GB" dirty="0"/>
          </a:p>
        </p:txBody>
      </p:sp>
      <p:pic>
        <p:nvPicPr>
          <p:cNvPr id="5123" name="Picture 3"/>
          <p:cNvPicPr>
            <a:picLocks noGrp="1" noChangeAspect="1" noChangeArrowheads="1"/>
          </p:cNvPicPr>
          <p:nvPr>
            <p:ph sz="half" idx="2"/>
          </p:nvPr>
        </p:nvPicPr>
        <p:blipFill rotWithShape="1">
          <a:blip r:embed="rId2" cstate="print">
            <a:extLst>
              <a:ext uri="{28A0092B-C50C-407E-A947-70E740481C1C}">
                <a14:useLocalDpi xmlns:a14="http://schemas.microsoft.com/office/drawing/2010/main" val="0"/>
              </a:ext>
            </a:extLst>
          </a:blip>
          <a:srcRect b="10239"/>
          <a:stretch/>
        </p:blipFill>
        <p:spPr bwMode="auto">
          <a:xfrm>
            <a:off x="4716016" y="1700808"/>
            <a:ext cx="3903992" cy="47525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p:nvPr/>
        </p:nvSpPr>
        <p:spPr>
          <a:xfrm>
            <a:off x="3707904" y="3213816"/>
            <a:ext cx="1088760" cy="369332"/>
          </a:xfrm>
          <a:prstGeom prst="rect">
            <a:avLst/>
          </a:prstGeom>
        </p:spPr>
        <p:txBody>
          <a:bodyPr wrap="none">
            <a:spAutoFit/>
          </a:bodyPr>
          <a:lstStyle/>
          <a:p>
            <a:r>
              <a:rPr lang="en-GB" b="1" dirty="0" err="1">
                <a:solidFill>
                  <a:prstClr val="black"/>
                </a:solidFill>
              </a:rPr>
              <a:t>Peiraios</a:t>
            </a:r>
            <a:r>
              <a:rPr lang="en-GB" b="1" dirty="0">
                <a:solidFill>
                  <a:prstClr val="black"/>
                </a:solidFill>
              </a:rPr>
              <a:t> </a:t>
            </a:r>
            <a:endParaRPr lang="en-GB" dirty="0">
              <a:solidFill>
                <a:prstClr val="black"/>
              </a:solidFill>
            </a:endParaRPr>
          </a:p>
        </p:txBody>
      </p:sp>
      <p:sp>
        <p:nvSpPr>
          <p:cNvPr id="7" name="Rectangle 6"/>
          <p:cNvSpPr/>
          <p:nvPr/>
        </p:nvSpPr>
        <p:spPr>
          <a:xfrm>
            <a:off x="5364088" y="2821578"/>
            <a:ext cx="768159" cy="369332"/>
          </a:xfrm>
          <a:prstGeom prst="rect">
            <a:avLst/>
          </a:prstGeom>
        </p:spPr>
        <p:txBody>
          <a:bodyPr wrap="none">
            <a:spAutoFit/>
          </a:bodyPr>
          <a:lstStyle/>
          <a:p>
            <a:r>
              <a:rPr lang="en-GB" b="1" dirty="0" err="1">
                <a:solidFill>
                  <a:prstClr val="black"/>
                </a:solidFill>
              </a:rPr>
              <a:t>Pnyx</a:t>
            </a:r>
            <a:r>
              <a:rPr lang="en-GB" b="1" dirty="0">
                <a:solidFill>
                  <a:prstClr val="black"/>
                </a:solidFill>
              </a:rPr>
              <a:t> </a:t>
            </a:r>
            <a:endParaRPr lang="en-GB" dirty="0">
              <a:solidFill>
                <a:prstClr val="black"/>
              </a:solidFill>
            </a:endParaRPr>
          </a:p>
        </p:txBody>
      </p:sp>
      <p:sp>
        <p:nvSpPr>
          <p:cNvPr id="8" name="Rectangle 7"/>
          <p:cNvSpPr/>
          <p:nvPr/>
        </p:nvSpPr>
        <p:spPr>
          <a:xfrm>
            <a:off x="7120504" y="3496261"/>
            <a:ext cx="1383712" cy="369332"/>
          </a:xfrm>
          <a:prstGeom prst="rect">
            <a:avLst/>
          </a:prstGeom>
        </p:spPr>
        <p:txBody>
          <a:bodyPr wrap="none">
            <a:spAutoFit/>
          </a:bodyPr>
          <a:lstStyle/>
          <a:p>
            <a:r>
              <a:rPr lang="en-GB" b="1" dirty="0" err="1">
                <a:solidFill>
                  <a:prstClr val="black"/>
                </a:solidFill>
              </a:rPr>
              <a:t>Areopagus</a:t>
            </a:r>
            <a:r>
              <a:rPr lang="en-GB" b="1" dirty="0">
                <a:solidFill>
                  <a:prstClr val="black"/>
                </a:solidFill>
              </a:rPr>
              <a:t> </a:t>
            </a:r>
            <a:endParaRPr lang="en-GB" dirty="0">
              <a:solidFill>
                <a:prstClr val="black"/>
              </a:solidFill>
            </a:endParaRPr>
          </a:p>
        </p:txBody>
      </p:sp>
      <p:sp>
        <p:nvSpPr>
          <p:cNvPr id="9" name="Rectangle 8"/>
          <p:cNvSpPr/>
          <p:nvPr/>
        </p:nvSpPr>
        <p:spPr>
          <a:xfrm>
            <a:off x="8260425" y="3863062"/>
            <a:ext cx="883575" cy="369332"/>
          </a:xfrm>
          <a:prstGeom prst="rect">
            <a:avLst/>
          </a:prstGeom>
        </p:spPr>
        <p:txBody>
          <a:bodyPr wrap="none">
            <a:spAutoFit/>
          </a:bodyPr>
          <a:lstStyle/>
          <a:p>
            <a:r>
              <a:rPr lang="en-GB" b="1" dirty="0">
                <a:solidFill>
                  <a:prstClr val="black"/>
                </a:solidFill>
              </a:rPr>
              <a:t>Agora </a:t>
            </a:r>
            <a:endParaRPr lang="en-GB" dirty="0">
              <a:solidFill>
                <a:prstClr val="black"/>
              </a:solidFill>
            </a:endParaRPr>
          </a:p>
        </p:txBody>
      </p:sp>
      <p:cxnSp>
        <p:nvCxnSpPr>
          <p:cNvPr id="11" name="Straight Arrow Connector 10"/>
          <p:cNvCxnSpPr/>
          <p:nvPr/>
        </p:nvCxnSpPr>
        <p:spPr>
          <a:xfrm flipH="1">
            <a:off x="4139952" y="3636249"/>
            <a:ext cx="432048" cy="0"/>
          </a:xfrm>
          <a:prstGeom prst="straightConnector1">
            <a:avLst/>
          </a:prstGeom>
          <a:ln>
            <a:solidFill>
              <a:schemeClr val="bg1"/>
            </a:solidFill>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8702212" y="4293096"/>
            <a:ext cx="334284" cy="0"/>
          </a:xfrm>
          <a:prstGeom prst="straightConnector1">
            <a:avLst/>
          </a:prstGeom>
          <a:ln>
            <a:solidFill>
              <a:schemeClr val="bg1"/>
            </a:solidFill>
            <a:tailEnd type="arrow"/>
          </a:ln>
        </p:spPr>
        <p:style>
          <a:lnRef idx="1">
            <a:schemeClr val="accent1"/>
          </a:lnRef>
          <a:fillRef idx="0">
            <a:schemeClr val="accent1"/>
          </a:fillRef>
          <a:effectRef idx="0">
            <a:schemeClr val="accent1"/>
          </a:effectRef>
          <a:fontRef idx="minor">
            <a:schemeClr val="tx1"/>
          </a:fontRef>
        </p:style>
      </p:cxnSp>
      <p:sp>
        <p:nvSpPr>
          <p:cNvPr id="17" name="Donut 16"/>
          <p:cNvSpPr/>
          <p:nvPr/>
        </p:nvSpPr>
        <p:spPr>
          <a:xfrm>
            <a:off x="5148064" y="3291784"/>
            <a:ext cx="1224136" cy="940610"/>
          </a:xfrm>
          <a:prstGeom prst="donut">
            <a:avLst>
              <a:gd name="adj" fmla="val 8018"/>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solidFill>
                <a:prstClr val="white"/>
              </a:solidFill>
            </a:endParaRPr>
          </a:p>
        </p:txBody>
      </p:sp>
      <p:sp>
        <p:nvSpPr>
          <p:cNvPr id="20" name="Donut 19"/>
          <p:cNvSpPr/>
          <p:nvPr/>
        </p:nvSpPr>
        <p:spPr>
          <a:xfrm>
            <a:off x="7236296" y="4047728"/>
            <a:ext cx="1152128" cy="940610"/>
          </a:xfrm>
          <a:prstGeom prst="donut">
            <a:avLst>
              <a:gd name="adj" fmla="val 8018"/>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solidFill>
                <a:prstClr val="white"/>
              </a:solidFill>
            </a:endParaRPr>
          </a:p>
        </p:txBody>
      </p:sp>
      <p:sp>
        <p:nvSpPr>
          <p:cNvPr id="18" name="Rectangle 17"/>
          <p:cNvSpPr/>
          <p:nvPr/>
        </p:nvSpPr>
        <p:spPr>
          <a:xfrm>
            <a:off x="6106284" y="6480313"/>
            <a:ext cx="1306768" cy="369332"/>
          </a:xfrm>
          <a:prstGeom prst="rect">
            <a:avLst/>
          </a:prstGeom>
        </p:spPr>
        <p:txBody>
          <a:bodyPr wrap="none">
            <a:spAutoFit/>
          </a:bodyPr>
          <a:lstStyle/>
          <a:p>
            <a:r>
              <a:rPr lang="en-GB" b="1" dirty="0" err="1">
                <a:solidFill>
                  <a:prstClr val="black"/>
                </a:solidFill>
              </a:rPr>
              <a:t>Akropolis</a:t>
            </a:r>
            <a:r>
              <a:rPr lang="en-GB" b="1" dirty="0">
                <a:solidFill>
                  <a:prstClr val="white"/>
                </a:solidFill>
              </a:rPr>
              <a:t> </a:t>
            </a:r>
            <a:endParaRPr lang="en-GB" dirty="0">
              <a:solidFill>
                <a:prstClr val="white"/>
              </a:solidFill>
            </a:endParaRPr>
          </a:p>
        </p:txBody>
      </p:sp>
    </p:spTree>
    <p:extLst>
      <p:ext uri="{BB962C8B-B14F-4D97-AF65-F5344CB8AC3E}">
        <p14:creationId xmlns:p14="http://schemas.microsoft.com/office/powerpoint/2010/main" val="226370397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Boule - Council</a:t>
            </a:r>
            <a:endParaRPr lang="en-GB" dirty="0">
              <a:solidFill>
                <a:schemeClr val="bg1"/>
              </a:solidFill>
            </a:endParaRPr>
          </a:p>
        </p:txBody>
      </p:sp>
      <p:sp>
        <p:nvSpPr>
          <p:cNvPr id="3" name="Content Placeholder 2"/>
          <p:cNvSpPr>
            <a:spLocks noGrp="1"/>
          </p:cNvSpPr>
          <p:nvPr>
            <p:ph idx="1"/>
          </p:nvPr>
        </p:nvSpPr>
        <p:spPr>
          <a:xfrm>
            <a:off x="179512" y="1600200"/>
            <a:ext cx="8784976" cy="5141168"/>
          </a:xfrm>
        </p:spPr>
        <p:txBody>
          <a:bodyPr>
            <a:normAutofit lnSpcReduction="10000"/>
          </a:bodyPr>
          <a:lstStyle/>
          <a:p>
            <a:r>
              <a:rPr lang="en-GB" dirty="0" err="1">
                <a:solidFill>
                  <a:schemeClr val="bg1"/>
                </a:solidFill>
              </a:rPr>
              <a:t>Ekklesia’s</a:t>
            </a:r>
            <a:r>
              <a:rPr lang="en-GB" dirty="0">
                <a:solidFill>
                  <a:schemeClr val="bg1"/>
                </a:solidFill>
              </a:rPr>
              <a:t> agenda prepared by the Boule. </a:t>
            </a:r>
          </a:p>
          <a:p>
            <a:endParaRPr lang="en-GB" sz="1100" dirty="0" smtClean="0">
              <a:solidFill>
                <a:schemeClr val="bg1"/>
              </a:solidFill>
            </a:endParaRPr>
          </a:p>
          <a:p>
            <a:r>
              <a:rPr lang="en-GB" dirty="0" smtClean="0">
                <a:solidFill>
                  <a:schemeClr val="bg1"/>
                </a:solidFill>
              </a:rPr>
              <a:t>Members </a:t>
            </a:r>
            <a:r>
              <a:rPr lang="en-GB" dirty="0">
                <a:solidFill>
                  <a:schemeClr val="bg1"/>
                </a:solidFill>
              </a:rPr>
              <a:t>selected by lot from the Tribes. </a:t>
            </a:r>
          </a:p>
          <a:p>
            <a:endParaRPr lang="en-GB" sz="1100" dirty="0" smtClean="0">
              <a:solidFill>
                <a:schemeClr val="bg1"/>
              </a:solidFill>
            </a:endParaRPr>
          </a:p>
          <a:p>
            <a:r>
              <a:rPr lang="en-GB" dirty="0" smtClean="0">
                <a:solidFill>
                  <a:schemeClr val="bg1"/>
                </a:solidFill>
              </a:rPr>
              <a:t>Can </a:t>
            </a:r>
            <a:r>
              <a:rPr lang="en-GB" dirty="0">
                <a:solidFill>
                  <a:schemeClr val="bg1"/>
                </a:solidFill>
              </a:rPr>
              <a:t>be a member of the Boule twice, but not in succession. </a:t>
            </a:r>
          </a:p>
          <a:p>
            <a:endParaRPr lang="en-GB" sz="1100" dirty="0" smtClean="0">
              <a:solidFill>
                <a:schemeClr val="bg1"/>
              </a:solidFill>
            </a:endParaRPr>
          </a:p>
          <a:p>
            <a:r>
              <a:rPr lang="en-GB" dirty="0" smtClean="0">
                <a:solidFill>
                  <a:schemeClr val="bg1"/>
                </a:solidFill>
              </a:rPr>
              <a:t>Meetings </a:t>
            </a:r>
            <a:r>
              <a:rPr lang="en-GB" dirty="0">
                <a:solidFill>
                  <a:schemeClr val="bg1"/>
                </a:solidFill>
              </a:rPr>
              <a:t>convened and chaired by the </a:t>
            </a:r>
            <a:r>
              <a:rPr lang="en-GB" dirty="0" err="1">
                <a:solidFill>
                  <a:schemeClr val="bg1"/>
                </a:solidFill>
              </a:rPr>
              <a:t>Prytaneis</a:t>
            </a:r>
            <a:r>
              <a:rPr lang="en-GB" dirty="0">
                <a:solidFill>
                  <a:schemeClr val="bg1"/>
                </a:solidFill>
              </a:rPr>
              <a:t> (Presidents) </a:t>
            </a:r>
          </a:p>
          <a:p>
            <a:pPr lvl="1"/>
            <a:r>
              <a:rPr lang="en-GB" dirty="0" smtClean="0">
                <a:solidFill>
                  <a:schemeClr val="bg1"/>
                </a:solidFill>
              </a:rPr>
              <a:t>executive </a:t>
            </a:r>
            <a:r>
              <a:rPr lang="en-GB" dirty="0">
                <a:solidFill>
                  <a:schemeClr val="bg1"/>
                </a:solidFill>
              </a:rPr>
              <a:t>committee of Boule and </a:t>
            </a:r>
            <a:r>
              <a:rPr lang="en-GB" dirty="0" err="1">
                <a:solidFill>
                  <a:schemeClr val="bg1"/>
                </a:solidFill>
              </a:rPr>
              <a:t>Ekklesia</a:t>
            </a:r>
            <a:r>
              <a:rPr lang="en-GB" dirty="0">
                <a:solidFill>
                  <a:schemeClr val="bg1"/>
                </a:solidFill>
              </a:rPr>
              <a:t> </a:t>
            </a:r>
          </a:p>
          <a:p>
            <a:pPr lvl="1"/>
            <a:r>
              <a:rPr lang="en-GB" dirty="0" smtClean="0">
                <a:solidFill>
                  <a:schemeClr val="bg1"/>
                </a:solidFill>
              </a:rPr>
              <a:t>one </a:t>
            </a:r>
            <a:r>
              <a:rPr lang="en-GB" dirty="0">
                <a:solidFill>
                  <a:schemeClr val="bg1"/>
                </a:solidFill>
              </a:rPr>
              <a:t>tribal contingent of 50 in the Boule is placed in charge for one tenth of the year (10 month civil calendar) </a:t>
            </a:r>
          </a:p>
          <a:p>
            <a:pPr lvl="1"/>
            <a:r>
              <a:rPr lang="en-GB" dirty="0" smtClean="0">
                <a:solidFill>
                  <a:schemeClr val="bg1"/>
                </a:solidFill>
              </a:rPr>
              <a:t>at </a:t>
            </a:r>
            <a:r>
              <a:rPr lang="en-GB" dirty="0">
                <a:solidFill>
                  <a:schemeClr val="bg1"/>
                </a:solidFill>
              </a:rPr>
              <a:t>least one third of them were on duty at any time during their period of presidency (about 35 days). </a:t>
            </a:r>
          </a:p>
          <a:p>
            <a:endParaRPr lang="en-GB" dirty="0"/>
          </a:p>
        </p:txBody>
      </p:sp>
    </p:spTree>
    <p:extLst>
      <p:ext uri="{BB962C8B-B14F-4D97-AF65-F5344CB8AC3E}">
        <p14:creationId xmlns:p14="http://schemas.microsoft.com/office/powerpoint/2010/main" val="353980791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Election and </a:t>
            </a:r>
            <a:r>
              <a:rPr lang="en-GB" dirty="0" err="1" smtClean="0">
                <a:solidFill>
                  <a:schemeClr val="bg1"/>
                </a:solidFill>
              </a:rPr>
              <a:t>Sortition</a:t>
            </a:r>
            <a:endParaRPr lang="en-GB" dirty="0">
              <a:solidFill>
                <a:schemeClr val="bg1"/>
              </a:solidFill>
            </a:endParaRPr>
          </a:p>
        </p:txBody>
      </p:sp>
      <p:sp>
        <p:nvSpPr>
          <p:cNvPr id="3" name="Content Placeholder 2"/>
          <p:cNvSpPr>
            <a:spLocks noGrp="1"/>
          </p:cNvSpPr>
          <p:nvPr>
            <p:ph idx="1"/>
          </p:nvPr>
        </p:nvSpPr>
        <p:spPr>
          <a:xfrm>
            <a:off x="179512" y="1628800"/>
            <a:ext cx="8856984" cy="5069160"/>
          </a:xfrm>
        </p:spPr>
        <p:txBody>
          <a:bodyPr>
            <a:normAutofit/>
          </a:bodyPr>
          <a:lstStyle/>
          <a:p>
            <a:r>
              <a:rPr lang="en-GB" dirty="0">
                <a:solidFill>
                  <a:schemeClr val="bg1"/>
                </a:solidFill>
              </a:rPr>
              <a:t>Most offices filled by </a:t>
            </a:r>
            <a:r>
              <a:rPr lang="en-GB" dirty="0" err="1">
                <a:solidFill>
                  <a:schemeClr val="bg1"/>
                </a:solidFill>
              </a:rPr>
              <a:t>sortition</a:t>
            </a:r>
            <a:r>
              <a:rPr lang="en-GB" dirty="0">
                <a:solidFill>
                  <a:schemeClr val="bg1"/>
                </a:solidFill>
              </a:rPr>
              <a:t> (drawing of lots), notably membership of the council. </a:t>
            </a:r>
          </a:p>
          <a:p>
            <a:endParaRPr lang="en-GB" sz="1100" dirty="0">
              <a:solidFill>
                <a:schemeClr val="bg1"/>
              </a:solidFill>
            </a:endParaRPr>
          </a:p>
          <a:p>
            <a:r>
              <a:rPr lang="en-GB" dirty="0" smtClean="0">
                <a:solidFill>
                  <a:schemeClr val="bg1"/>
                </a:solidFill>
              </a:rPr>
              <a:t>Some </a:t>
            </a:r>
            <a:r>
              <a:rPr lang="en-GB" dirty="0">
                <a:solidFill>
                  <a:schemeClr val="bg1"/>
                </a:solidFill>
              </a:rPr>
              <a:t>important offices elected, notably ten generals (</a:t>
            </a:r>
            <a:r>
              <a:rPr lang="en-GB" i="1" dirty="0" err="1">
                <a:solidFill>
                  <a:schemeClr val="bg1"/>
                </a:solidFill>
              </a:rPr>
              <a:t>strategoi</a:t>
            </a:r>
            <a:r>
              <a:rPr lang="en-GB" dirty="0">
                <a:solidFill>
                  <a:schemeClr val="bg1"/>
                </a:solidFill>
              </a:rPr>
              <a:t>). </a:t>
            </a:r>
          </a:p>
          <a:p>
            <a:endParaRPr lang="en-GB" sz="1100" dirty="0" smtClean="0">
              <a:solidFill>
                <a:schemeClr val="bg1"/>
              </a:solidFill>
            </a:endParaRPr>
          </a:p>
          <a:p>
            <a:r>
              <a:rPr lang="en-GB" dirty="0" smtClean="0">
                <a:solidFill>
                  <a:schemeClr val="bg1"/>
                </a:solidFill>
              </a:rPr>
              <a:t>Boards </a:t>
            </a:r>
            <a:r>
              <a:rPr lang="en-GB" dirty="0">
                <a:solidFill>
                  <a:schemeClr val="bg1"/>
                </a:solidFill>
              </a:rPr>
              <a:t>of ten – balances out the incompetent. </a:t>
            </a:r>
          </a:p>
          <a:p>
            <a:endParaRPr lang="en-GB" sz="1100" dirty="0" smtClean="0">
              <a:solidFill>
                <a:schemeClr val="bg1"/>
              </a:solidFill>
            </a:endParaRPr>
          </a:p>
          <a:p>
            <a:r>
              <a:rPr lang="en-GB" dirty="0" smtClean="0">
                <a:solidFill>
                  <a:schemeClr val="bg1"/>
                </a:solidFill>
              </a:rPr>
              <a:t>Usually </a:t>
            </a:r>
            <a:r>
              <a:rPr lang="en-GB" dirty="0">
                <a:solidFill>
                  <a:schemeClr val="bg1"/>
                </a:solidFill>
              </a:rPr>
              <a:t>annual tenure of office – limiting potential abuses of magistrates. </a:t>
            </a:r>
          </a:p>
          <a:p>
            <a:endParaRPr lang="en-GB" sz="1000" dirty="0" smtClean="0">
              <a:solidFill>
                <a:schemeClr val="bg1"/>
              </a:solidFill>
            </a:endParaRPr>
          </a:p>
          <a:p>
            <a:r>
              <a:rPr lang="en-GB" dirty="0" smtClean="0">
                <a:solidFill>
                  <a:schemeClr val="bg1"/>
                </a:solidFill>
              </a:rPr>
              <a:t>Ban </a:t>
            </a:r>
            <a:r>
              <a:rPr lang="en-GB" dirty="0">
                <a:solidFill>
                  <a:schemeClr val="bg1"/>
                </a:solidFill>
              </a:rPr>
              <a:t>on repeated holding of offices (except military). </a:t>
            </a:r>
          </a:p>
          <a:p>
            <a:endParaRPr lang="en-GB" dirty="0"/>
          </a:p>
        </p:txBody>
      </p:sp>
    </p:spTree>
    <p:extLst>
      <p:ext uri="{BB962C8B-B14F-4D97-AF65-F5344CB8AC3E}">
        <p14:creationId xmlns:p14="http://schemas.microsoft.com/office/powerpoint/2010/main" val="408641823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Troubles for the Democracy</a:t>
            </a:r>
            <a:endParaRPr lang="en-GB" dirty="0">
              <a:solidFill>
                <a:schemeClr val="bg1"/>
              </a:solidFill>
            </a:endParaRPr>
          </a:p>
        </p:txBody>
      </p:sp>
      <p:sp>
        <p:nvSpPr>
          <p:cNvPr id="3" name="Content Placeholder 2"/>
          <p:cNvSpPr>
            <a:spLocks noGrp="1"/>
          </p:cNvSpPr>
          <p:nvPr>
            <p:ph idx="1"/>
          </p:nvPr>
        </p:nvSpPr>
        <p:spPr>
          <a:xfrm>
            <a:off x="179512" y="1600200"/>
            <a:ext cx="8856984" cy="5141168"/>
          </a:xfrm>
        </p:spPr>
        <p:txBody>
          <a:bodyPr/>
          <a:lstStyle/>
          <a:p>
            <a:r>
              <a:rPr lang="en-GB" dirty="0">
                <a:solidFill>
                  <a:schemeClr val="bg1"/>
                </a:solidFill>
              </a:rPr>
              <a:t>Oligarchy of 411 BC - Motion to limit the government to 5,000 of the “best” </a:t>
            </a:r>
            <a:r>
              <a:rPr lang="en-GB" dirty="0" smtClean="0">
                <a:solidFill>
                  <a:schemeClr val="bg1"/>
                </a:solidFill>
              </a:rPr>
              <a:t>men</a:t>
            </a:r>
            <a:r>
              <a:rPr lang="en-GB" dirty="0">
                <a:solidFill>
                  <a:schemeClr val="bg1"/>
                </a:solidFill>
              </a:rPr>
              <a:t> </a:t>
            </a:r>
            <a:r>
              <a:rPr lang="en-GB" dirty="0" smtClean="0">
                <a:solidFill>
                  <a:schemeClr val="bg1"/>
                </a:solidFill>
              </a:rPr>
              <a:t>- (democracy restored by 410 BC). </a:t>
            </a:r>
          </a:p>
          <a:p>
            <a:endParaRPr lang="en-GB" sz="1000" dirty="0">
              <a:solidFill>
                <a:schemeClr val="bg1"/>
              </a:solidFill>
            </a:endParaRPr>
          </a:p>
          <a:p>
            <a:r>
              <a:rPr lang="en-GB" dirty="0">
                <a:solidFill>
                  <a:schemeClr val="bg1"/>
                </a:solidFill>
              </a:rPr>
              <a:t>Athens surrenders to Sparta in 404 BC – the Peloponnesian War comes to an </a:t>
            </a:r>
            <a:r>
              <a:rPr lang="en-GB" dirty="0" smtClean="0">
                <a:solidFill>
                  <a:schemeClr val="bg1"/>
                </a:solidFill>
              </a:rPr>
              <a:t>end</a:t>
            </a:r>
            <a:r>
              <a:rPr lang="en-GB" dirty="0">
                <a:solidFill>
                  <a:schemeClr val="bg1"/>
                </a:solidFill>
              </a:rPr>
              <a:t> </a:t>
            </a:r>
            <a:r>
              <a:rPr lang="en-GB" dirty="0" smtClean="0">
                <a:solidFill>
                  <a:schemeClr val="bg1"/>
                </a:solidFill>
              </a:rPr>
              <a:t>– 30 tyrants installed, power extended to 3,000 men.</a:t>
            </a:r>
          </a:p>
          <a:p>
            <a:pPr lvl="1"/>
            <a:r>
              <a:rPr lang="en-GB" dirty="0" smtClean="0">
                <a:solidFill>
                  <a:schemeClr val="bg1"/>
                </a:solidFill>
              </a:rPr>
              <a:t>By 403 BC truce </a:t>
            </a:r>
            <a:r>
              <a:rPr lang="en-GB" dirty="0">
                <a:solidFill>
                  <a:schemeClr val="bg1"/>
                </a:solidFill>
              </a:rPr>
              <a:t>declared, democracy restored and general amnesty, except for 30, ten and the eleven. </a:t>
            </a:r>
            <a:endParaRPr lang="en-GB" dirty="0" smtClean="0">
              <a:solidFill>
                <a:schemeClr val="bg1"/>
              </a:solidFill>
            </a:endParaRPr>
          </a:p>
          <a:p>
            <a:pPr lvl="1"/>
            <a:endParaRPr lang="en-GB" sz="1000" dirty="0">
              <a:solidFill>
                <a:schemeClr val="bg1"/>
              </a:solidFill>
            </a:endParaRPr>
          </a:p>
          <a:p>
            <a:r>
              <a:rPr lang="en-GB" dirty="0" smtClean="0">
                <a:solidFill>
                  <a:schemeClr val="bg1"/>
                </a:solidFill>
              </a:rPr>
              <a:t>Significance of democratic Athens varying and waning post-Chaeronea (338 BC).</a:t>
            </a:r>
            <a:endParaRPr lang="en-GB" dirty="0">
              <a:solidFill>
                <a:schemeClr val="bg1"/>
              </a:solidFill>
            </a:endParaRPr>
          </a:p>
          <a:p>
            <a:pPr lvl="1"/>
            <a:endParaRPr lang="en-GB" dirty="0">
              <a:solidFill>
                <a:schemeClr val="bg1"/>
              </a:solidFill>
            </a:endParaRPr>
          </a:p>
          <a:p>
            <a:endParaRPr lang="en-GB" dirty="0"/>
          </a:p>
        </p:txBody>
      </p:sp>
    </p:spTree>
    <p:extLst>
      <p:ext uri="{BB962C8B-B14F-4D97-AF65-F5344CB8AC3E}">
        <p14:creationId xmlns:p14="http://schemas.microsoft.com/office/powerpoint/2010/main" val="118767415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5976664"/>
          </a:xfrm>
        </p:spPr>
        <p:txBody>
          <a:bodyPr>
            <a:normAutofit/>
          </a:bodyPr>
          <a:lstStyle/>
          <a:p>
            <a:r>
              <a:rPr lang="en-GB" sz="6000" dirty="0">
                <a:solidFill>
                  <a:schemeClr val="bg1"/>
                </a:solidFill>
              </a:rPr>
              <a:t>Rome: From </a:t>
            </a:r>
            <a:r>
              <a:rPr lang="en-GB" sz="6000" dirty="0" smtClean="0">
                <a:solidFill>
                  <a:schemeClr val="bg1"/>
                </a:solidFill>
              </a:rPr>
              <a:t>the Republic </a:t>
            </a:r>
            <a:r>
              <a:rPr lang="en-GB" sz="6000" dirty="0">
                <a:solidFill>
                  <a:schemeClr val="bg1"/>
                </a:solidFill>
              </a:rPr>
              <a:t>to the Principate </a:t>
            </a:r>
          </a:p>
        </p:txBody>
      </p:sp>
    </p:spTree>
    <p:extLst>
      <p:ext uri="{BB962C8B-B14F-4D97-AF65-F5344CB8AC3E}">
        <p14:creationId xmlns:p14="http://schemas.microsoft.com/office/powerpoint/2010/main" val="219452327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2342" y="0"/>
            <a:ext cx="8784976" cy="764704"/>
          </a:xfrm>
        </p:spPr>
        <p:txBody>
          <a:bodyPr/>
          <a:lstStyle/>
          <a:p>
            <a:r>
              <a:rPr lang="en-GB" dirty="0" smtClean="0">
                <a:solidFill>
                  <a:schemeClr val="bg1"/>
                </a:solidFill>
              </a:rPr>
              <a:t>Roman Constitutional History</a:t>
            </a:r>
            <a:endParaRPr lang="en-GB" dirty="0">
              <a:solidFill>
                <a:schemeClr val="bg1"/>
              </a:solidFill>
            </a:endParaRPr>
          </a:p>
        </p:txBody>
      </p:sp>
      <p:sp>
        <p:nvSpPr>
          <p:cNvPr id="3" name="Content Placeholder 2"/>
          <p:cNvSpPr>
            <a:spLocks noGrp="1"/>
          </p:cNvSpPr>
          <p:nvPr>
            <p:ph idx="1"/>
          </p:nvPr>
        </p:nvSpPr>
        <p:spPr>
          <a:xfrm>
            <a:off x="0" y="908720"/>
            <a:ext cx="9144000" cy="2920974"/>
          </a:xfrm>
        </p:spPr>
        <p:txBody>
          <a:bodyPr>
            <a:normAutofit fontScale="77500" lnSpcReduction="20000"/>
          </a:bodyPr>
          <a:lstStyle/>
          <a:p>
            <a:r>
              <a:rPr lang="en-GB" sz="3000" dirty="0">
                <a:solidFill>
                  <a:schemeClr val="bg1"/>
                </a:solidFill>
              </a:rPr>
              <a:t>Period of Kings 753 </a:t>
            </a:r>
            <a:r>
              <a:rPr lang="en-GB" sz="3000" dirty="0" smtClean="0">
                <a:solidFill>
                  <a:schemeClr val="bg1"/>
                </a:solidFill>
              </a:rPr>
              <a:t>(chronology of Varro) </a:t>
            </a:r>
            <a:r>
              <a:rPr lang="en-GB" sz="3000" dirty="0">
                <a:solidFill>
                  <a:schemeClr val="bg1"/>
                </a:solidFill>
              </a:rPr>
              <a:t>to 509 BC (overthrow of Tarquin the Proud). </a:t>
            </a:r>
          </a:p>
          <a:p>
            <a:endParaRPr lang="en-GB" sz="1000" dirty="0">
              <a:solidFill>
                <a:schemeClr val="bg1"/>
              </a:solidFill>
            </a:endParaRPr>
          </a:p>
          <a:p>
            <a:r>
              <a:rPr lang="en-GB" sz="3000" dirty="0" smtClean="0">
                <a:solidFill>
                  <a:schemeClr val="bg1"/>
                </a:solidFill>
              </a:rPr>
              <a:t>Republic </a:t>
            </a:r>
            <a:r>
              <a:rPr lang="en-GB" sz="3000" dirty="0">
                <a:solidFill>
                  <a:schemeClr val="bg1"/>
                </a:solidFill>
              </a:rPr>
              <a:t>509 to 31/30 BC – Octavian’s victory at Actium and suicide of Antony and Cleopatra. </a:t>
            </a:r>
          </a:p>
          <a:p>
            <a:endParaRPr lang="en-GB" sz="1000" dirty="0">
              <a:solidFill>
                <a:schemeClr val="bg1"/>
              </a:solidFill>
            </a:endParaRPr>
          </a:p>
          <a:p>
            <a:r>
              <a:rPr lang="en-GB" sz="3000" dirty="0" smtClean="0">
                <a:solidFill>
                  <a:schemeClr val="bg1"/>
                </a:solidFill>
              </a:rPr>
              <a:t>Imperial </a:t>
            </a:r>
            <a:r>
              <a:rPr lang="en-GB" sz="3000" dirty="0">
                <a:solidFill>
                  <a:schemeClr val="bg1"/>
                </a:solidFill>
              </a:rPr>
              <a:t>period 30 BC to AD 476 (last Roman emperor of the West overthrown by Odoacer). </a:t>
            </a:r>
          </a:p>
          <a:p>
            <a:pPr lvl="1"/>
            <a:r>
              <a:rPr lang="en-GB" dirty="0" err="1" smtClean="0">
                <a:solidFill>
                  <a:schemeClr val="bg1"/>
                </a:solidFill>
              </a:rPr>
              <a:t>Principate</a:t>
            </a:r>
            <a:r>
              <a:rPr lang="en-GB" dirty="0" smtClean="0">
                <a:solidFill>
                  <a:schemeClr val="bg1"/>
                </a:solidFill>
              </a:rPr>
              <a:t> </a:t>
            </a:r>
            <a:r>
              <a:rPr lang="en-GB" dirty="0">
                <a:solidFill>
                  <a:schemeClr val="bg1"/>
                </a:solidFill>
              </a:rPr>
              <a:t>= Augustus to c. early-mid third century AD. </a:t>
            </a:r>
          </a:p>
          <a:p>
            <a:pPr lvl="1"/>
            <a:r>
              <a:rPr lang="en-GB" dirty="0" smtClean="0">
                <a:solidFill>
                  <a:schemeClr val="bg1"/>
                </a:solidFill>
              </a:rPr>
              <a:t>Dominate </a:t>
            </a:r>
            <a:r>
              <a:rPr lang="en-GB" dirty="0">
                <a:solidFill>
                  <a:schemeClr val="bg1"/>
                </a:solidFill>
              </a:rPr>
              <a:t>= Diocletian to end of Western Empire. </a:t>
            </a:r>
          </a:p>
        </p:txBody>
      </p:sp>
      <p:sp>
        <p:nvSpPr>
          <p:cNvPr id="4" name="Title 1"/>
          <p:cNvSpPr txBox="1">
            <a:spLocks/>
          </p:cNvSpPr>
          <p:nvPr/>
        </p:nvSpPr>
        <p:spPr>
          <a:xfrm>
            <a:off x="0" y="3577666"/>
            <a:ext cx="9144000" cy="792088"/>
          </a:xfrm>
          <a:prstGeom prst="rect">
            <a:avLst/>
          </a:prstGeom>
        </p:spPr>
        <p:txBody>
          <a:bodyPr vert="horz" anchor="ctr">
            <a:normAutofit fontScale="92500"/>
            <a:scene3d>
              <a:camera prst="orthographicFront"/>
              <a:lightRig rig="soft" dir="t">
                <a:rot lat="0" lon="0" rev="16800000"/>
              </a:lightRig>
            </a:scene3d>
            <a:sp3d prstMaterial="softEdge">
              <a:bevelT w="38100" h="38100"/>
            </a:sp3d>
          </a:bodyPr>
          <a:lst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a:lstStyle>
          <a:p>
            <a:r>
              <a:rPr lang="en-GB" dirty="0" smtClean="0">
                <a:solidFill>
                  <a:schemeClr val="bg1"/>
                </a:solidFill>
              </a:rPr>
              <a:t>Important Sources for the Republic</a:t>
            </a:r>
            <a:endParaRPr lang="en-GB" dirty="0">
              <a:solidFill>
                <a:schemeClr val="bg1"/>
              </a:solidFill>
            </a:endParaRPr>
          </a:p>
        </p:txBody>
      </p:sp>
      <p:sp>
        <p:nvSpPr>
          <p:cNvPr id="5" name="Content Placeholder 2"/>
          <p:cNvSpPr txBox="1">
            <a:spLocks/>
          </p:cNvSpPr>
          <p:nvPr/>
        </p:nvSpPr>
        <p:spPr>
          <a:xfrm>
            <a:off x="0" y="4437112"/>
            <a:ext cx="9144000" cy="2420888"/>
          </a:xfrm>
          <a:prstGeom prst="rect">
            <a:avLst/>
          </a:prstGeom>
        </p:spPr>
        <p:txBody>
          <a:bodyPr vert="horz">
            <a:normAutofit fontScale="70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b="1" smtClean="0">
                <a:solidFill>
                  <a:schemeClr val="bg1"/>
                </a:solidFill>
              </a:rPr>
              <a:t>Polybius </a:t>
            </a:r>
            <a:r>
              <a:rPr lang="en-GB" smtClean="0">
                <a:solidFill>
                  <a:schemeClr val="bg1"/>
                </a:solidFill>
              </a:rPr>
              <a:t>(c.200-118 BC) – interpreting Roman system within the framework of earlier Greek constitutional thought. </a:t>
            </a:r>
          </a:p>
          <a:p>
            <a:endParaRPr lang="en-GB" sz="1100" smtClean="0">
              <a:solidFill>
                <a:schemeClr val="bg1"/>
              </a:solidFill>
            </a:endParaRPr>
          </a:p>
          <a:p>
            <a:r>
              <a:rPr lang="en-GB" b="1" smtClean="0">
                <a:solidFill>
                  <a:schemeClr val="bg1"/>
                </a:solidFill>
              </a:rPr>
              <a:t>Cicero </a:t>
            </a:r>
            <a:r>
              <a:rPr lang="en-GB" smtClean="0">
                <a:solidFill>
                  <a:schemeClr val="bg1"/>
                </a:solidFill>
              </a:rPr>
              <a:t>(106-43 BC) – composes speeches and write many letters to his friends and contemporaries which have been preserved – useful for late Republic. </a:t>
            </a:r>
          </a:p>
          <a:p>
            <a:endParaRPr lang="en-GB" sz="1100" smtClean="0">
              <a:solidFill>
                <a:schemeClr val="bg1"/>
              </a:solidFill>
            </a:endParaRPr>
          </a:p>
          <a:p>
            <a:r>
              <a:rPr lang="en-GB" b="1" smtClean="0">
                <a:solidFill>
                  <a:schemeClr val="bg1"/>
                </a:solidFill>
              </a:rPr>
              <a:t>Livy </a:t>
            </a:r>
            <a:r>
              <a:rPr lang="en-GB" smtClean="0">
                <a:solidFill>
                  <a:schemeClr val="bg1"/>
                </a:solidFill>
              </a:rPr>
              <a:t>(59 BC-AD 17) – relying on earlier historical sources lost to us, potential issues of anachronism – also </a:t>
            </a:r>
            <a:r>
              <a:rPr lang="en-GB" b="1" smtClean="0">
                <a:solidFill>
                  <a:schemeClr val="bg1"/>
                </a:solidFill>
              </a:rPr>
              <a:t>Dionysius of Halicarnassus</a:t>
            </a:r>
            <a:r>
              <a:rPr lang="en-GB" smtClean="0">
                <a:solidFill>
                  <a:schemeClr val="bg1"/>
                </a:solidFill>
              </a:rPr>
              <a:t>, latter-half of first century BC. </a:t>
            </a:r>
          </a:p>
          <a:p>
            <a:endParaRPr lang="en-GB" dirty="0"/>
          </a:p>
        </p:txBody>
      </p:sp>
    </p:spTree>
    <p:extLst>
      <p:ext uri="{BB962C8B-B14F-4D97-AF65-F5344CB8AC3E}">
        <p14:creationId xmlns:p14="http://schemas.microsoft.com/office/powerpoint/2010/main" val="288367452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i="1" dirty="0" smtClean="0">
                <a:solidFill>
                  <a:schemeClr val="bg1"/>
                </a:solidFill>
              </a:rPr>
              <a:t>Res </a:t>
            </a:r>
            <a:r>
              <a:rPr lang="en-GB" i="1" dirty="0" err="1" smtClean="0">
                <a:solidFill>
                  <a:schemeClr val="bg1"/>
                </a:solidFill>
              </a:rPr>
              <a:t>Publica</a:t>
            </a:r>
            <a:r>
              <a:rPr lang="en-GB" i="1" dirty="0" smtClean="0">
                <a:solidFill>
                  <a:schemeClr val="bg1"/>
                </a:solidFill>
              </a:rPr>
              <a:t> </a:t>
            </a:r>
            <a:r>
              <a:rPr lang="en-GB" b="0" dirty="0" smtClean="0">
                <a:solidFill>
                  <a:schemeClr val="bg1"/>
                </a:solidFill>
              </a:rPr>
              <a:t>–</a:t>
            </a:r>
            <a:r>
              <a:rPr lang="en-GB" dirty="0" smtClean="0">
                <a:solidFill>
                  <a:schemeClr val="bg1"/>
                </a:solidFill>
              </a:rPr>
              <a:t> The State</a:t>
            </a:r>
            <a:endParaRPr lang="en-GB" i="1" dirty="0">
              <a:solidFill>
                <a:schemeClr val="bg1"/>
              </a:solidFill>
            </a:endParaRPr>
          </a:p>
        </p:txBody>
      </p:sp>
      <p:sp>
        <p:nvSpPr>
          <p:cNvPr id="5" name="Content Placeholder 4"/>
          <p:cNvSpPr>
            <a:spLocks noGrp="1"/>
          </p:cNvSpPr>
          <p:nvPr>
            <p:ph sz="half" idx="1"/>
          </p:nvPr>
        </p:nvSpPr>
        <p:spPr>
          <a:xfrm>
            <a:off x="251520" y="1600200"/>
            <a:ext cx="3960440" cy="4997152"/>
          </a:xfrm>
        </p:spPr>
        <p:txBody>
          <a:bodyPr>
            <a:normAutofit/>
          </a:bodyPr>
          <a:lstStyle/>
          <a:p>
            <a:r>
              <a:rPr lang="en-GB" sz="2800" i="1" dirty="0" smtClean="0">
                <a:solidFill>
                  <a:schemeClr val="bg1"/>
                </a:solidFill>
              </a:rPr>
              <a:t>Res </a:t>
            </a:r>
            <a:r>
              <a:rPr lang="en-GB" sz="2800" i="1" dirty="0" err="1" smtClean="0">
                <a:solidFill>
                  <a:schemeClr val="bg1"/>
                </a:solidFill>
              </a:rPr>
              <a:t>Publica</a:t>
            </a:r>
            <a:r>
              <a:rPr lang="en-GB" sz="2800" i="1" dirty="0" smtClean="0">
                <a:solidFill>
                  <a:schemeClr val="bg1"/>
                </a:solidFill>
              </a:rPr>
              <a:t> </a:t>
            </a:r>
            <a:r>
              <a:rPr lang="en-GB" sz="2800" dirty="0" smtClean="0">
                <a:solidFill>
                  <a:schemeClr val="bg1"/>
                </a:solidFill>
              </a:rPr>
              <a:t>– public affairs or The State.</a:t>
            </a:r>
          </a:p>
          <a:p>
            <a:endParaRPr lang="en-GB" sz="1000" i="1" dirty="0" smtClean="0">
              <a:solidFill>
                <a:schemeClr val="bg1"/>
              </a:solidFill>
            </a:endParaRPr>
          </a:p>
          <a:p>
            <a:r>
              <a:rPr lang="en-GB" sz="2800" dirty="0" smtClean="0">
                <a:solidFill>
                  <a:schemeClr val="bg1"/>
                </a:solidFill>
              </a:rPr>
              <a:t>SPQR </a:t>
            </a:r>
            <a:r>
              <a:rPr lang="en-GB" sz="2800" dirty="0">
                <a:solidFill>
                  <a:schemeClr val="bg1"/>
                </a:solidFill>
              </a:rPr>
              <a:t>– </a:t>
            </a:r>
            <a:r>
              <a:rPr lang="en-GB" sz="2800" i="1" dirty="0" err="1">
                <a:solidFill>
                  <a:schemeClr val="bg1"/>
                </a:solidFill>
              </a:rPr>
              <a:t>Senatus</a:t>
            </a:r>
            <a:r>
              <a:rPr lang="en-GB" sz="2800" i="1" dirty="0">
                <a:solidFill>
                  <a:schemeClr val="bg1"/>
                </a:solidFill>
              </a:rPr>
              <a:t> </a:t>
            </a:r>
            <a:r>
              <a:rPr lang="en-GB" sz="2800" i="1" dirty="0" err="1">
                <a:solidFill>
                  <a:schemeClr val="bg1"/>
                </a:solidFill>
              </a:rPr>
              <a:t>Populusque</a:t>
            </a:r>
            <a:r>
              <a:rPr lang="en-GB" sz="2800" i="1" dirty="0">
                <a:solidFill>
                  <a:schemeClr val="bg1"/>
                </a:solidFill>
              </a:rPr>
              <a:t> </a:t>
            </a:r>
            <a:r>
              <a:rPr lang="en-GB" sz="2800" i="1" dirty="0" err="1">
                <a:solidFill>
                  <a:schemeClr val="bg1"/>
                </a:solidFill>
              </a:rPr>
              <a:t>Romanus</a:t>
            </a:r>
            <a:r>
              <a:rPr lang="en-GB" dirty="0">
                <a:solidFill>
                  <a:schemeClr val="bg1"/>
                </a:solidFill>
              </a:rPr>
              <a:t>. </a:t>
            </a:r>
          </a:p>
          <a:p>
            <a:endParaRPr lang="en-GB" sz="1000" dirty="0">
              <a:solidFill>
                <a:schemeClr val="bg1"/>
              </a:solidFill>
            </a:endParaRPr>
          </a:p>
          <a:p>
            <a:r>
              <a:rPr lang="en-GB" sz="2800" dirty="0" smtClean="0">
                <a:solidFill>
                  <a:schemeClr val="bg1"/>
                </a:solidFill>
              </a:rPr>
              <a:t>Senate</a:t>
            </a:r>
            <a:r>
              <a:rPr lang="en-GB" dirty="0">
                <a:solidFill>
                  <a:schemeClr val="bg1"/>
                </a:solidFill>
              </a:rPr>
              <a:t>. </a:t>
            </a:r>
          </a:p>
          <a:p>
            <a:endParaRPr lang="en-GB" sz="1000" dirty="0">
              <a:solidFill>
                <a:schemeClr val="bg1"/>
              </a:solidFill>
            </a:endParaRPr>
          </a:p>
          <a:p>
            <a:r>
              <a:rPr lang="en-GB" sz="2800" dirty="0" smtClean="0">
                <a:solidFill>
                  <a:schemeClr val="bg1"/>
                </a:solidFill>
              </a:rPr>
              <a:t>Elected </a:t>
            </a:r>
            <a:r>
              <a:rPr lang="en-GB" sz="2800" dirty="0">
                <a:solidFill>
                  <a:schemeClr val="bg1"/>
                </a:solidFill>
              </a:rPr>
              <a:t>Magistracies</a:t>
            </a:r>
            <a:r>
              <a:rPr lang="en-GB" dirty="0">
                <a:solidFill>
                  <a:schemeClr val="bg1"/>
                </a:solidFill>
              </a:rPr>
              <a:t>. </a:t>
            </a:r>
          </a:p>
          <a:p>
            <a:endParaRPr lang="en-GB" sz="1000" dirty="0">
              <a:solidFill>
                <a:schemeClr val="bg1"/>
              </a:solidFill>
            </a:endParaRPr>
          </a:p>
          <a:p>
            <a:r>
              <a:rPr lang="en-GB" sz="2800" dirty="0" smtClean="0">
                <a:solidFill>
                  <a:schemeClr val="bg1"/>
                </a:solidFill>
              </a:rPr>
              <a:t>Popular </a:t>
            </a:r>
            <a:r>
              <a:rPr lang="en-GB" sz="2800" dirty="0">
                <a:solidFill>
                  <a:schemeClr val="bg1"/>
                </a:solidFill>
              </a:rPr>
              <a:t>Assemblies</a:t>
            </a:r>
            <a:r>
              <a:rPr lang="en-GB" dirty="0">
                <a:solidFill>
                  <a:schemeClr val="bg1"/>
                </a:solidFill>
              </a:rPr>
              <a:t>. </a:t>
            </a:r>
          </a:p>
          <a:p>
            <a:endParaRPr lang="en-GB" dirty="0">
              <a:solidFill>
                <a:schemeClr val="bg1"/>
              </a:solidFill>
            </a:endParaRPr>
          </a:p>
        </p:txBody>
      </p:sp>
      <p:pic>
        <p:nvPicPr>
          <p:cNvPr id="61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355976" y="1484784"/>
            <a:ext cx="4633562" cy="2924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4499992" y="4581128"/>
            <a:ext cx="4489546" cy="1938992"/>
          </a:xfrm>
          <a:prstGeom prst="rect">
            <a:avLst/>
          </a:prstGeom>
        </p:spPr>
        <p:txBody>
          <a:bodyPr wrap="square">
            <a:spAutoFit/>
          </a:bodyPr>
          <a:lstStyle/>
          <a:p>
            <a:r>
              <a:rPr lang="en-GB" sz="2400" b="1" dirty="0">
                <a:solidFill>
                  <a:prstClr val="black"/>
                </a:solidFill>
              </a:rPr>
              <a:t>Denarius (AR) </a:t>
            </a:r>
            <a:endParaRPr lang="en-GB" sz="2400" dirty="0">
              <a:solidFill>
                <a:prstClr val="black"/>
              </a:solidFill>
            </a:endParaRPr>
          </a:p>
          <a:p>
            <a:r>
              <a:rPr lang="en-GB" sz="2400" b="1" dirty="0" err="1">
                <a:solidFill>
                  <a:prstClr val="black"/>
                </a:solidFill>
              </a:rPr>
              <a:t>Lugdunum</a:t>
            </a:r>
            <a:r>
              <a:rPr lang="en-GB" sz="2400" b="1" dirty="0">
                <a:solidFill>
                  <a:prstClr val="black"/>
                </a:solidFill>
              </a:rPr>
              <a:t> – AD 68/69 </a:t>
            </a:r>
            <a:endParaRPr lang="en-GB" sz="2400" dirty="0">
              <a:solidFill>
                <a:prstClr val="black"/>
              </a:solidFill>
            </a:endParaRPr>
          </a:p>
          <a:p>
            <a:r>
              <a:rPr lang="en-GB" sz="2400" b="1" dirty="0" err="1">
                <a:solidFill>
                  <a:prstClr val="black"/>
                </a:solidFill>
              </a:rPr>
              <a:t>Obv</a:t>
            </a:r>
            <a:r>
              <a:rPr lang="en-GB" sz="2400" b="1" dirty="0">
                <a:solidFill>
                  <a:prstClr val="black"/>
                </a:solidFill>
              </a:rPr>
              <a:t> – Mars </a:t>
            </a:r>
            <a:r>
              <a:rPr lang="en-GB" sz="2400" b="1" dirty="0" err="1">
                <a:solidFill>
                  <a:prstClr val="black"/>
                </a:solidFill>
              </a:rPr>
              <a:t>Ultor</a:t>
            </a:r>
            <a:r>
              <a:rPr lang="en-GB" sz="2400" b="1" dirty="0">
                <a:solidFill>
                  <a:prstClr val="black"/>
                </a:solidFill>
              </a:rPr>
              <a:t> </a:t>
            </a:r>
          </a:p>
          <a:p>
            <a:r>
              <a:rPr lang="en-GB" sz="2400" b="1" dirty="0">
                <a:solidFill>
                  <a:prstClr val="black"/>
                </a:solidFill>
              </a:rPr>
              <a:t>Rev – SPQR </a:t>
            </a:r>
            <a:endParaRPr lang="en-GB" sz="2400" dirty="0">
              <a:solidFill>
                <a:prstClr val="black"/>
              </a:solidFill>
            </a:endParaRPr>
          </a:p>
          <a:p>
            <a:r>
              <a:rPr lang="en-GB" sz="2400" b="1" dirty="0">
                <a:solidFill>
                  <a:prstClr val="black"/>
                </a:solidFill>
              </a:rPr>
              <a:t>RIC 54; BMC 23 </a:t>
            </a:r>
            <a:endParaRPr lang="en-GB" sz="2400" dirty="0">
              <a:solidFill>
                <a:prstClr val="black"/>
              </a:solidFill>
            </a:endParaRPr>
          </a:p>
        </p:txBody>
      </p:sp>
    </p:spTree>
    <p:extLst>
      <p:ext uri="{BB962C8B-B14F-4D97-AF65-F5344CB8AC3E}">
        <p14:creationId xmlns:p14="http://schemas.microsoft.com/office/powerpoint/2010/main" val="21850596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The Senate</a:t>
            </a:r>
            <a:endParaRPr lang="en-GB" dirty="0">
              <a:solidFill>
                <a:schemeClr val="bg1"/>
              </a:solidFill>
            </a:endParaRPr>
          </a:p>
        </p:txBody>
      </p:sp>
      <p:sp>
        <p:nvSpPr>
          <p:cNvPr id="4" name="Content Placeholder 3"/>
          <p:cNvSpPr>
            <a:spLocks noGrp="1"/>
          </p:cNvSpPr>
          <p:nvPr>
            <p:ph sz="half" idx="1"/>
          </p:nvPr>
        </p:nvSpPr>
        <p:spPr>
          <a:xfrm>
            <a:off x="107504" y="1600200"/>
            <a:ext cx="4388296" cy="5069160"/>
          </a:xfrm>
        </p:spPr>
        <p:txBody>
          <a:bodyPr>
            <a:normAutofit fontScale="92500" lnSpcReduction="10000"/>
          </a:bodyPr>
          <a:lstStyle/>
          <a:p>
            <a:r>
              <a:rPr lang="en-GB" dirty="0">
                <a:solidFill>
                  <a:schemeClr val="bg1"/>
                </a:solidFill>
              </a:rPr>
              <a:t>Initially 100 Patricians appointed by Romulus. </a:t>
            </a:r>
          </a:p>
          <a:p>
            <a:endParaRPr lang="en-GB" sz="1100" dirty="0">
              <a:solidFill>
                <a:schemeClr val="bg1"/>
              </a:solidFill>
            </a:endParaRPr>
          </a:p>
          <a:p>
            <a:r>
              <a:rPr lang="en-GB" dirty="0" smtClean="0">
                <a:solidFill>
                  <a:schemeClr val="bg1"/>
                </a:solidFill>
              </a:rPr>
              <a:t>In </a:t>
            </a:r>
            <a:r>
              <a:rPr lang="en-GB" dirty="0">
                <a:solidFill>
                  <a:schemeClr val="bg1"/>
                </a:solidFill>
              </a:rPr>
              <a:t>Republic c.300 men, goes up to 1000 by time Octavian defeats </a:t>
            </a:r>
            <a:r>
              <a:rPr lang="en-GB" dirty="0" smtClean="0">
                <a:solidFill>
                  <a:schemeClr val="bg1"/>
                </a:solidFill>
              </a:rPr>
              <a:t>Antony, reduced to c.600. </a:t>
            </a:r>
            <a:endParaRPr lang="en-GB" dirty="0">
              <a:solidFill>
                <a:schemeClr val="bg1"/>
              </a:solidFill>
            </a:endParaRPr>
          </a:p>
          <a:p>
            <a:endParaRPr lang="en-GB" sz="1100" dirty="0">
              <a:solidFill>
                <a:schemeClr val="bg1"/>
              </a:solidFill>
            </a:endParaRPr>
          </a:p>
          <a:p>
            <a:r>
              <a:rPr lang="en-GB" dirty="0" smtClean="0">
                <a:solidFill>
                  <a:schemeClr val="bg1"/>
                </a:solidFill>
              </a:rPr>
              <a:t>Censors </a:t>
            </a:r>
            <a:r>
              <a:rPr lang="en-GB" dirty="0">
                <a:solidFill>
                  <a:schemeClr val="bg1"/>
                </a:solidFill>
              </a:rPr>
              <a:t>could expel </a:t>
            </a:r>
            <a:r>
              <a:rPr lang="en-GB" dirty="0" smtClean="0">
                <a:solidFill>
                  <a:schemeClr val="bg1"/>
                </a:solidFill>
              </a:rPr>
              <a:t>members, and add them. </a:t>
            </a:r>
            <a:endParaRPr lang="en-GB" dirty="0">
              <a:solidFill>
                <a:schemeClr val="bg1"/>
              </a:solidFill>
            </a:endParaRPr>
          </a:p>
          <a:p>
            <a:endParaRPr lang="en-GB" sz="1100" dirty="0">
              <a:solidFill>
                <a:schemeClr val="bg1"/>
              </a:solidFill>
            </a:endParaRPr>
          </a:p>
          <a:p>
            <a:r>
              <a:rPr lang="en-GB" dirty="0" smtClean="0">
                <a:solidFill>
                  <a:schemeClr val="bg1"/>
                </a:solidFill>
              </a:rPr>
              <a:t>By </a:t>
            </a:r>
            <a:r>
              <a:rPr lang="en-GB" dirty="0">
                <a:solidFill>
                  <a:schemeClr val="bg1"/>
                </a:solidFill>
              </a:rPr>
              <a:t>time of Sulla (82-79 BC) – </a:t>
            </a:r>
            <a:r>
              <a:rPr lang="en-GB" dirty="0" smtClean="0">
                <a:solidFill>
                  <a:schemeClr val="bg1"/>
                </a:solidFill>
              </a:rPr>
              <a:t>holding a </a:t>
            </a:r>
            <a:r>
              <a:rPr lang="en-GB" dirty="0" err="1" smtClean="0">
                <a:solidFill>
                  <a:schemeClr val="bg1"/>
                </a:solidFill>
              </a:rPr>
              <a:t>quaestorship</a:t>
            </a:r>
            <a:r>
              <a:rPr lang="en-GB" dirty="0">
                <a:solidFill>
                  <a:schemeClr val="bg1"/>
                </a:solidFill>
              </a:rPr>
              <a:t> </a:t>
            </a:r>
            <a:r>
              <a:rPr lang="en-GB" dirty="0" smtClean="0">
                <a:solidFill>
                  <a:schemeClr val="bg1"/>
                </a:solidFill>
              </a:rPr>
              <a:t>granted automatic entry into the Senate. </a:t>
            </a:r>
            <a:endParaRPr lang="en-GB" dirty="0">
              <a:solidFill>
                <a:schemeClr val="bg1"/>
              </a:solidFill>
            </a:endParaRPr>
          </a:p>
          <a:p>
            <a:endParaRPr lang="en-GB" dirty="0"/>
          </a:p>
        </p:txBody>
      </p:sp>
      <p:pic>
        <p:nvPicPr>
          <p:cNvPr id="71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16016" y="1628800"/>
            <a:ext cx="4104456" cy="43204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4716016" y="6004718"/>
            <a:ext cx="4273522" cy="707886"/>
          </a:xfrm>
          <a:prstGeom prst="rect">
            <a:avLst/>
          </a:prstGeom>
        </p:spPr>
        <p:txBody>
          <a:bodyPr wrap="square">
            <a:spAutoFit/>
          </a:bodyPr>
          <a:lstStyle/>
          <a:p>
            <a:r>
              <a:rPr lang="en-GB" sz="2000" b="1" dirty="0">
                <a:solidFill>
                  <a:prstClr val="black"/>
                </a:solidFill>
              </a:rPr>
              <a:t>The Curia Julia, formerly Curia Cornelia, formerly Curia </a:t>
            </a:r>
            <a:r>
              <a:rPr lang="en-GB" sz="2000" b="1" dirty="0" err="1">
                <a:solidFill>
                  <a:prstClr val="black"/>
                </a:solidFill>
              </a:rPr>
              <a:t>Hostilia</a:t>
            </a:r>
            <a:endParaRPr lang="en-GB" sz="2000" dirty="0">
              <a:solidFill>
                <a:prstClr val="black"/>
              </a:solidFill>
            </a:endParaRPr>
          </a:p>
        </p:txBody>
      </p:sp>
    </p:spTree>
    <p:extLst>
      <p:ext uri="{BB962C8B-B14F-4D97-AF65-F5344CB8AC3E}">
        <p14:creationId xmlns:p14="http://schemas.microsoft.com/office/powerpoint/2010/main" val="285724999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chemeClr val="bg1"/>
                </a:solidFill>
              </a:rPr>
              <a:t>Cursus</a:t>
            </a:r>
            <a:r>
              <a:rPr lang="en-GB" dirty="0" smtClean="0">
                <a:solidFill>
                  <a:schemeClr val="bg1"/>
                </a:solidFill>
              </a:rPr>
              <a:t> </a:t>
            </a:r>
            <a:r>
              <a:rPr lang="en-GB" dirty="0" err="1" smtClean="0">
                <a:solidFill>
                  <a:schemeClr val="bg1"/>
                </a:solidFill>
              </a:rPr>
              <a:t>Honorum</a:t>
            </a:r>
            <a:endParaRPr lang="en-GB" dirty="0">
              <a:solidFill>
                <a:schemeClr val="bg1"/>
              </a:solidFill>
            </a:endParaRPr>
          </a:p>
        </p:txBody>
      </p:sp>
      <p:sp>
        <p:nvSpPr>
          <p:cNvPr id="3" name="Content Placeholder 2"/>
          <p:cNvSpPr>
            <a:spLocks noGrp="1"/>
          </p:cNvSpPr>
          <p:nvPr>
            <p:ph sz="half" idx="1"/>
          </p:nvPr>
        </p:nvSpPr>
        <p:spPr>
          <a:xfrm>
            <a:off x="107505" y="1628800"/>
            <a:ext cx="4824535" cy="5141168"/>
          </a:xfrm>
        </p:spPr>
        <p:txBody>
          <a:bodyPr>
            <a:normAutofit fontScale="70000" lnSpcReduction="20000"/>
          </a:bodyPr>
          <a:lstStyle/>
          <a:p>
            <a:r>
              <a:rPr lang="en-GB" b="1" dirty="0" smtClean="0">
                <a:solidFill>
                  <a:schemeClr val="bg1"/>
                </a:solidFill>
              </a:rPr>
              <a:t>*</a:t>
            </a:r>
            <a:r>
              <a:rPr lang="en-GB" b="1" dirty="0">
                <a:solidFill>
                  <a:schemeClr val="bg1"/>
                </a:solidFill>
              </a:rPr>
              <a:t>Dictatorship </a:t>
            </a:r>
            <a:endParaRPr lang="en-GB" dirty="0">
              <a:solidFill>
                <a:schemeClr val="bg1"/>
              </a:solidFill>
            </a:endParaRPr>
          </a:p>
          <a:p>
            <a:pPr lvl="1"/>
            <a:r>
              <a:rPr lang="en-GB" dirty="0">
                <a:solidFill>
                  <a:schemeClr val="bg1"/>
                </a:solidFill>
              </a:rPr>
              <a:t>grants unrestricted </a:t>
            </a:r>
            <a:r>
              <a:rPr lang="en-GB" i="1" dirty="0">
                <a:solidFill>
                  <a:schemeClr val="bg1"/>
                </a:solidFill>
              </a:rPr>
              <a:t>imperium</a:t>
            </a:r>
            <a:r>
              <a:rPr lang="en-GB" dirty="0">
                <a:solidFill>
                  <a:schemeClr val="bg1"/>
                </a:solidFill>
              </a:rPr>
              <a:t>. </a:t>
            </a:r>
            <a:r>
              <a:rPr lang="en-GB" i="1" dirty="0">
                <a:solidFill>
                  <a:schemeClr val="bg1"/>
                </a:solidFill>
              </a:rPr>
              <a:t>- </a:t>
            </a:r>
            <a:r>
              <a:rPr lang="en-GB" dirty="0">
                <a:solidFill>
                  <a:schemeClr val="bg1"/>
                </a:solidFill>
              </a:rPr>
              <a:t>emergency temporary office of six months, however, cf. Sulla, Julius Caesar. </a:t>
            </a:r>
            <a:endParaRPr lang="en-GB" dirty="0" smtClean="0">
              <a:solidFill>
                <a:schemeClr val="bg1"/>
              </a:solidFill>
            </a:endParaRPr>
          </a:p>
          <a:p>
            <a:endParaRPr lang="en-GB" sz="900" b="1" dirty="0" smtClean="0">
              <a:solidFill>
                <a:schemeClr val="bg1"/>
              </a:solidFill>
            </a:endParaRPr>
          </a:p>
          <a:p>
            <a:r>
              <a:rPr lang="en-GB" b="1" dirty="0" smtClean="0">
                <a:solidFill>
                  <a:schemeClr val="bg1"/>
                </a:solidFill>
              </a:rPr>
              <a:t>*</a:t>
            </a:r>
            <a:r>
              <a:rPr lang="en-GB" b="1" dirty="0">
                <a:solidFill>
                  <a:schemeClr val="bg1"/>
                </a:solidFill>
              </a:rPr>
              <a:t>Censors </a:t>
            </a:r>
          </a:p>
          <a:p>
            <a:pPr lvl="1"/>
            <a:r>
              <a:rPr lang="en-GB" dirty="0">
                <a:solidFill>
                  <a:schemeClr val="bg1"/>
                </a:solidFill>
              </a:rPr>
              <a:t>regulate membership of the senate and citizenship</a:t>
            </a:r>
            <a:r>
              <a:rPr lang="en-GB" dirty="0" smtClean="0">
                <a:solidFill>
                  <a:schemeClr val="bg1"/>
                </a:solidFill>
              </a:rPr>
              <a:t>.</a:t>
            </a:r>
          </a:p>
          <a:p>
            <a:pPr marL="137160" indent="0">
              <a:buNone/>
            </a:pPr>
            <a:endParaRPr lang="en-GB" sz="900" b="1" dirty="0" smtClean="0">
              <a:solidFill>
                <a:schemeClr val="bg1"/>
              </a:solidFill>
            </a:endParaRPr>
          </a:p>
          <a:p>
            <a:r>
              <a:rPr lang="en-GB" b="1" dirty="0" smtClean="0">
                <a:solidFill>
                  <a:schemeClr val="bg1"/>
                </a:solidFill>
              </a:rPr>
              <a:t>Consuls </a:t>
            </a:r>
            <a:endParaRPr lang="en-GB" dirty="0">
              <a:solidFill>
                <a:schemeClr val="bg1"/>
              </a:solidFill>
            </a:endParaRPr>
          </a:p>
          <a:p>
            <a:pPr lvl="1"/>
            <a:r>
              <a:rPr lang="en-GB" dirty="0" smtClean="0">
                <a:solidFill>
                  <a:schemeClr val="bg1"/>
                </a:solidFill>
              </a:rPr>
              <a:t> </a:t>
            </a:r>
            <a:r>
              <a:rPr lang="en-GB" dirty="0">
                <a:solidFill>
                  <a:schemeClr val="bg1"/>
                </a:solidFill>
              </a:rPr>
              <a:t>chief magistrates </a:t>
            </a:r>
          </a:p>
          <a:p>
            <a:pPr lvl="1"/>
            <a:r>
              <a:rPr lang="en-GB" dirty="0" smtClean="0">
                <a:solidFill>
                  <a:schemeClr val="bg1"/>
                </a:solidFill>
              </a:rPr>
              <a:t> </a:t>
            </a:r>
            <a:r>
              <a:rPr lang="en-GB" dirty="0">
                <a:solidFill>
                  <a:schemeClr val="bg1"/>
                </a:solidFill>
              </a:rPr>
              <a:t>two consuls </a:t>
            </a:r>
          </a:p>
          <a:p>
            <a:pPr lvl="1"/>
            <a:r>
              <a:rPr lang="en-GB" dirty="0" smtClean="0">
                <a:solidFill>
                  <a:schemeClr val="bg1"/>
                </a:solidFill>
              </a:rPr>
              <a:t> </a:t>
            </a:r>
            <a:r>
              <a:rPr lang="en-GB" dirty="0">
                <a:solidFill>
                  <a:schemeClr val="bg1"/>
                </a:solidFill>
              </a:rPr>
              <a:t>pro-consuls govern provinces. </a:t>
            </a:r>
          </a:p>
          <a:p>
            <a:pPr lvl="1"/>
            <a:r>
              <a:rPr lang="en-GB" dirty="0" smtClean="0">
                <a:solidFill>
                  <a:schemeClr val="bg1"/>
                </a:solidFill>
              </a:rPr>
              <a:t>minimum </a:t>
            </a:r>
            <a:r>
              <a:rPr lang="en-GB" dirty="0">
                <a:solidFill>
                  <a:schemeClr val="bg1"/>
                </a:solidFill>
              </a:rPr>
              <a:t>age </a:t>
            </a:r>
            <a:r>
              <a:rPr lang="en-GB" dirty="0" smtClean="0">
                <a:solidFill>
                  <a:schemeClr val="bg1"/>
                </a:solidFill>
              </a:rPr>
              <a:t>41-42</a:t>
            </a:r>
            <a:r>
              <a:rPr lang="en-GB" dirty="0">
                <a:solidFill>
                  <a:schemeClr val="bg1"/>
                </a:solidFill>
              </a:rPr>
              <a:t>. </a:t>
            </a:r>
          </a:p>
          <a:p>
            <a:pPr marL="137160" indent="0">
              <a:buNone/>
            </a:pPr>
            <a:endParaRPr lang="en-GB" sz="900" dirty="0">
              <a:solidFill>
                <a:schemeClr val="bg1"/>
              </a:solidFill>
            </a:endParaRPr>
          </a:p>
          <a:p>
            <a:r>
              <a:rPr lang="en-GB" b="1" dirty="0" smtClean="0">
                <a:solidFill>
                  <a:schemeClr val="bg1"/>
                </a:solidFill>
              </a:rPr>
              <a:t>Praetors </a:t>
            </a:r>
            <a:endParaRPr lang="en-GB" dirty="0">
              <a:solidFill>
                <a:schemeClr val="bg1"/>
              </a:solidFill>
            </a:endParaRPr>
          </a:p>
          <a:p>
            <a:pPr lvl="1"/>
            <a:r>
              <a:rPr lang="en-GB" dirty="0" smtClean="0">
                <a:solidFill>
                  <a:schemeClr val="bg1"/>
                </a:solidFill>
              </a:rPr>
              <a:t> </a:t>
            </a:r>
            <a:r>
              <a:rPr lang="en-GB" dirty="0">
                <a:solidFill>
                  <a:schemeClr val="bg1"/>
                </a:solidFill>
              </a:rPr>
              <a:t>judicial administration </a:t>
            </a:r>
          </a:p>
          <a:p>
            <a:pPr lvl="1"/>
            <a:r>
              <a:rPr lang="en-GB" dirty="0" smtClean="0">
                <a:solidFill>
                  <a:schemeClr val="bg1"/>
                </a:solidFill>
              </a:rPr>
              <a:t> </a:t>
            </a:r>
            <a:r>
              <a:rPr lang="en-GB" dirty="0">
                <a:solidFill>
                  <a:schemeClr val="bg1"/>
                </a:solidFill>
              </a:rPr>
              <a:t>6 to 8 </a:t>
            </a:r>
            <a:r>
              <a:rPr lang="en-GB" dirty="0" err="1">
                <a:solidFill>
                  <a:schemeClr val="bg1"/>
                </a:solidFill>
              </a:rPr>
              <a:t>praetorships</a:t>
            </a:r>
            <a:r>
              <a:rPr lang="en-GB" dirty="0">
                <a:solidFill>
                  <a:schemeClr val="bg1"/>
                </a:solidFill>
              </a:rPr>
              <a:t> </a:t>
            </a:r>
          </a:p>
          <a:p>
            <a:pPr lvl="1"/>
            <a:r>
              <a:rPr lang="en-GB" dirty="0" smtClean="0">
                <a:solidFill>
                  <a:schemeClr val="bg1"/>
                </a:solidFill>
              </a:rPr>
              <a:t>pro-praetors </a:t>
            </a:r>
            <a:r>
              <a:rPr lang="en-GB" dirty="0">
                <a:solidFill>
                  <a:schemeClr val="bg1"/>
                </a:solidFill>
              </a:rPr>
              <a:t>govern provinces. </a:t>
            </a:r>
          </a:p>
          <a:p>
            <a:pPr lvl="1"/>
            <a:r>
              <a:rPr lang="en-GB" dirty="0" smtClean="0">
                <a:solidFill>
                  <a:schemeClr val="bg1"/>
                </a:solidFill>
              </a:rPr>
              <a:t>minimum </a:t>
            </a:r>
            <a:r>
              <a:rPr lang="en-GB" dirty="0">
                <a:solidFill>
                  <a:schemeClr val="bg1"/>
                </a:solidFill>
              </a:rPr>
              <a:t>age 39. </a:t>
            </a:r>
          </a:p>
          <a:p>
            <a:endParaRPr lang="en-GB" sz="900" dirty="0">
              <a:solidFill>
                <a:schemeClr val="bg1"/>
              </a:solidFill>
            </a:endParaRPr>
          </a:p>
        </p:txBody>
      </p:sp>
      <p:sp>
        <p:nvSpPr>
          <p:cNvPr id="4" name="Content Placeholder 3"/>
          <p:cNvSpPr>
            <a:spLocks noGrp="1"/>
          </p:cNvSpPr>
          <p:nvPr>
            <p:ph sz="half" idx="2"/>
          </p:nvPr>
        </p:nvSpPr>
        <p:spPr>
          <a:xfrm>
            <a:off x="4788024" y="1600200"/>
            <a:ext cx="4176464" cy="5069159"/>
          </a:xfrm>
        </p:spPr>
        <p:txBody>
          <a:bodyPr>
            <a:normAutofit fontScale="70000" lnSpcReduction="20000"/>
          </a:bodyPr>
          <a:lstStyle/>
          <a:p>
            <a:r>
              <a:rPr lang="en-GB" b="1" dirty="0" err="1">
                <a:solidFill>
                  <a:schemeClr val="bg1"/>
                </a:solidFill>
              </a:rPr>
              <a:t>Aediles</a:t>
            </a:r>
            <a:r>
              <a:rPr lang="en-GB" b="1" dirty="0">
                <a:solidFill>
                  <a:schemeClr val="bg1"/>
                </a:solidFill>
              </a:rPr>
              <a:t> </a:t>
            </a:r>
            <a:endParaRPr lang="en-GB" dirty="0">
              <a:solidFill>
                <a:schemeClr val="bg1"/>
              </a:solidFill>
            </a:endParaRPr>
          </a:p>
          <a:p>
            <a:pPr lvl="1"/>
            <a:r>
              <a:rPr lang="en-GB" dirty="0">
                <a:solidFill>
                  <a:schemeClr val="bg1"/>
                </a:solidFill>
              </a:rPr>
              <a:t>maintenance of public buildings and oversight of the markets, public games, and amenities. </a:t>
            </a:r>
          </a:p>
          <a:p>
            <a:pPr lvl="1"/>
            <a:r>
              <a:rPr lang="en-GB" dirty="0">
                <a:solidFill>
                  <a:schemeClr val="bg1"/>
                </a:solidFill>
              </a:rPr>
              <a:t>no </a:t>
            </a:r>
            <a:r>
              <a:rPr lang="en-GB" i="1" dirty="0">
                <a:solidFill>
                  <a:schemeClr val="bg1"/>
                </a:solidFill>
              </a:rPr>
              <a:t>imperium </a:t>
            </a:r>
            <a:endParaRPr lang="en-GB" dirty="0">
              <a:solidFill>
                <a:schemeClr val="bg1"/>
              </a:solidFill>
            </a:endParaRPr>
          </a:p>
          <a:p>
            <a:pPr lvl="1"/>
            <a:r>
              <a:rPr lang="en-GB" dirty="0">
                <a:solidFill>
                  <a:schemeClr val="bg1"/>
                </a:solidFill>
              </a:rPr>
              <a:t>minimum age 37. </a:t>
            </a:r>
            <a:endParaRPr lang="en-GB" b="1" dirty="0" smtClean="0">
              <a:solidFill>
                <a:schemeClr val="bg1"/>
              </a:solidFill>
            </a:endParaRPr>
          </a:p>
          <a:p>
            <a:endParaRPr lang="en-GB" sz="900" b="1" dirty="0">
              <a:solidFill>
                <a:schemeClr val="bg1"/>
              </a:solidFill>
            </a:endParaRPr>
          </a:p>
          <a:p>
            <a:r>
              <a:rPr lang="en-GB" b="1" dirty="0" err="1" smtClean="0">
                <a:solidFill>
                  <a:schemeClr val="bg1"/>
                </a:solidFill>
              </a:rPr>
              <a:t>Quaestors</a:t>
            </a:r>
            <a:r>
              <a:rPr lang="en-GB" b="1" dirty="0" smtClean="0">
                <a:solidFill>
                  <a:schemeClr val="bg1"/>
                </a:solidFill>
              </a:rPr>
              <a:t> </a:t>
            </a:r>
            <a:endParaRPr lang="en-GB" dirty="0">
              <a:solidFill>
                <a:schemeClr val="bg1"/>
              </a:solidFill>
            </a:endParaRPr>
          </a:p>
          <a:p>
            <a:pPr lvl="1"/>
            <a:r>
              <a:rPr lang="en-GB" dirty="0" smtClean="0">
                <a:solidFill>
                  <a:schemeClr val="bg1"/>
                </a:solidFill>
              </a:rPr>
              <a:t>administrative </a:t>
            </a:r>
            <a:r>
              <a:rPr lang="en-GB" dirty="0">
                <a:solidFill>
                  <a:schemeClr val="bg1"/>
                </a:solidFill>
              </a:rPr>
              <a:t>duties or aids to provincial governors </a:t>
            </a:r>
          </a:p>
          <a:p>
            <a:pPr lvl="1"/>
            <a:r>
              <a:rPr lang="en-GB" dirty="0" smtClean="0">
                <a:solidFill>
                  <a:schemeClr val="bg1"/>
                </a:solidFill>
              </a:rPr>
              <a:t>no </a:t>
            </a:r>
            <a:r>
              <a:rPr lang="en-GB" i="1" dirty="0">
                <a:solidFill>
                  <a:schemeClr val="bg1"/>
                </a:solidFill>
              </a:rPr>
              <a:t>imperium </a:t>
            </a:r>
            <a:endParaRPr lang="en-GB" dirty="0">
              <a:solidFill>
                <a:schemeClr val="bg1"/>
              </a:solidFill>
            </a:endParaRPr>
          </a:p>
          <a:p>
            <a:pPr lvl="1"/>
            <a:r>
              <a:rPr lang="en-GB" dirty="0" smtClean="0">
                <a:solidFill>
                  <a:schemeClr val="bg1"/>
                </a:solidFill>
              </a:rPr>
              <a:t>40 </a:t>
            </a:r>
            <a:r>
              <a:rPr lang="en-GB" dirty="0" err="1">
                <a:solidFill>
                  <a:schemeClr val="bg1"/>
                </a:solidFill>
              </a:rPr>
              <a:t>quaestors</a:t>
            </a:r>
            <a:r>
              <a:rPr lang="en-GB" dirty="0">
                <a:solidFill>
                  <a:schemeClr val="bg1"/>
                </a:solidFill>
              </a:rPr>
              <a:t> by time of Caesar </a:t>
            </a:r>
          </a:p>
          <a:p>
            <a:pPr lvl="1"/>
            <a:r>
              <a:rPr lang="en-GB" dirty="0" smtClean="0">
                <a:solidFill>
                  <a:schemeClr val="bg1"/>
                </a:solidFill>
              </a:rPr>
              <a:t>minimum </a:t>
            </a:r>
            <a:r>
              <a:rPr lang="en-GB" dirty="0">
                <a:solidFill>
                  <a:schemeClr val="bg1"/>
                </a:solidFill>
              </a:rPr>
              <a:t>age 30. </a:t>
            </a:r>
            <a:endParaRPr lang="en-GB" dirty="0" smtClean="0">
              <a:solidFill>
                <a:schemeClr val="bg1"/>
              </a:solidFill>
            </a:endParaRPr>
          </a:p>
          <a:p>
            <a:endParaRPr lang="en-GB" sz="900" dirty="0">
              <a:solidFill>
                <a:schemeClr val="bg1"/>
              </a:solidFill>
            </a:endParaRPr>
          </a:p>
          <a:p>
            <a:r>
              <a:rPr lang="en-GB" b="1" dirty="0">
                <a:solidFill>
                  <a:schemeClr val="bg1"/>
                </a:solidFill>
              </a:rPr>
              <a:t>Tribunes </a:t>
            </a:r>
            <a:endParaRPr lang="en-GB" dirty="0">
              <a:solidFill>
                <a:schemeClr val="bg1"/>
              </a:solidFill>
            </a:endParaRPr>
          </a:p>
          <a:p>
            <a:pPr lvl="1"/>
            <a:r>
              <a:rPr lang="en-GB" dirty="0" smtClean="0">
                <a:solidFill>
                  <a:schemeClr val="bg1"/>
                </a:solidFill>
              </a:rPr>
              <a:t>Tribune </a:t>
            </a:r>
            <a:r>
              <a:rPr lang="en-GB" dirty="0">
                <a:solidFill>
                  <a:schemeClr val="bg1"/>
                </a:solidFill>
              </a:rPr>
              <a:t>of the Plebs </a:t>
            </a:r>
          </a:p>
          <a:p>
            <a:pPr lvl="1"/>
            <a:r>
              <a:rPr lang="en-GB" dirty="0" smtClean="0">
                <a:solidFill>
                  <a:schemeClr val="bg1"/>
                </a:solidFill>
              </a:rPr>
              <a:t>Military </a:t>
            </a:r>
            <a:r>
              <a:rPr lang="en-GB" dirty="0">
                <a:solidFill>
                  <a:schemeClr val="bg1"/>
                </a:solidFill>
              </a:rPr>
              <a:t>Tribunes </a:t>
            </a:r>
          </a:p>
          <a:p>
            <a:pPr lvl="1"/>
            <a:r>
              <a:rPr lang="en-GB" dirty="0" smtClean="0">
                <a:solidFill>
                  <a:schemeClr val="bg1"/>
                </a:solidFill>
              </a:rPr>
              <a:t>Tribunes </a:t>
            </a:r>
            <a:r>
              <a:rPr lang="en-GB" dirty="0">
                <a:solidFill>
                  <a:schemeClr val="bg1"/>
                </a:solidFill>
              </a:rPr>
              <a:t>of the treasury. </a:t>
            </a:r>
            <a:endParaRPr lang="en-GB" dirty="0" smtClean="0">
              <a:solidFill>
                <a:schemeClr val="bg1"/>
              </a:solidFill>
            </a:endParaRPr>
          </a:p>
          <a:p>
            <a:pPr lvl="1"/>
            <a:endParaRPr lang="en-GB" sz="1000" dirty="0">
              <a:solidFill>
                <a:schemeClr val="bg1"/>
              </a:solidFill>
            </a:endParaRPr>
          </a:p>
          <a:p>
            <a:endParaRPr lang="en-GB" dirty="0" smtClean="0">
              <a:solidFill>
                <a:schemeClr val="bg1"/>
              </a:solidFill>
            </a:endParaRPr>
          </a:p>
        </p:txBody>
      </p:sp>
    </p:spTree>
    <p:extLst>
      <p:ext uri="{BB962C8B-B14F-4D97-AF65-F5344CB8AC3E}">
        <p14:creationId xmlns:p14="http://schemas.microsoft.com/office/powerpoint/2010/main" val="244737679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1152128"/>
          </a:xfrm>
        </p:spPr>
        <p:txBody>
          <a:bodyPr/>
          <a:lstStyle/>
          <a:p>
            <a:r>
              <a:rPr lang="en-GB" dirty="0" smtClean="0">
                <a:solidFill>
                  <a:schemeClr val="bg1"/>
                </a:solidFill>
              </a:rPr>
              <a:t>Popular Assemblies</a:t>
            </a:r>
            <a:endParaRPr lang="en-GB" dirty="0">
              <a:solidFill>
                <a:schemeClr val="bg1"/>
              </a:solidFill>
            </a:endParaRPr>
          </a:p>
        </p:txBody>
      </p:sp>
      <p:sp>
        <p:nvSpPr>
          <p:cNvPr id="3" name="Content Placeholder 2"/>
          <p:cNvSpPr>
            <a:spLocks noGrp="1"/>
          </p:cNvSpPr>
          <p:nvPr>
            <p:ph sz="half" idx="1"/>
          </p:nvPr>
        </p:nvSpPr>
        <p:spPr>
          <a:xfrm>
            <a:off x="0" y="1268760"/>
            <a:ext cx="9036496" cy="3827901"/>
          </a:xfrm>
        </p:spPr>
        <p:txBody>
          <a:bodyPr>
            <a:normAutofit fontScale="77500" lnSpcReduction="20000"/>
          </a:bodyPr>
          <a:lstStyle/>
          <a:p>
            <a:r>
              <a:rPr lang="en-GB" sz="2700" b="1" dirty="0">
                <a:solidFill>
                  <a:schemeClr val="bg1"/>
                </a:solidFill>
              </a:rPr>
              <a:t>Assemblies had purely electoral function, did not debate issues like Athenian </a:t>
            </a:r>
            <a:r>
              <a:rPr lang="en-GB" sz="2700" b="1" dirty="0" err="1">
                <a:solidFill>
                  <a:schemeClr val="bg1"/>
                </a:solidFill>
              </a:rPr>
              <a:t>Ekklesia</a:t>
            </a:r>
            <a:r>
              <a:rPr lang="en-GB" sz="2700" b="1" dirty="0">
                <a:solidFill>
                  <a:schemeClr val="bg1"/>
                </a:solidFill>
              </a:rPr>
              <a:t>. </a:t>
            </a:r>
            <a:endParaRPr lang="en-GB" sz="2700" dirty="0">
              <a:solidFill>
                <a:schemeClr val="bg1"/>
              </a:solidFill>
            </a:endParaRPr>
          </a:p>
          <a:p>
            <a:endParaRPr lang="en-GB" sz="700" dirty="0">
              <a:solidFill>
                <a:schemeClr val="bg1"/>
              </a:solidFill>
            </a:endParaRPr>
          </a:p>
          <a:p>
            <a:r>
              <a:rPr lang="en-GB" sz="2700" b="1" i="1" dirty="0" smtClean="0">
                <a:solidFill>
                  <a:schemeClr val="bg1"/>
                </a:solidFill>
              </a:rPr>
              <a:t>Comitia </a:t>
            </a:r>
            <a:r>
              <a:rPr lang="en-GB" sz="2700" b="1" i="1" dirty="0" err="1">
                <a:solidFill>
                  <a:schemeClr val="bg1"/>
                </a:solidFill>
              </a:rPr>
              <a:t>centuriata</a:t>
            </a:r>
            <a:r>
              <a:rPr lang="en-GB" sz="2700" b="1" i="1" dirty="0">
                <a:solidFill>
                  <a:schemeClr val="bg1"/>
                </a:solidFill>
              </a:rPr>
              <a:t> </a:t>
            </a:r>
            <a:r>
              <a:rPr lang="en-GB" sz="2700" dirty="0">
                <a:solidFill>
                  <a:schemeClr val="bg1"/>
                </a:solidFill>
              </a:rPr>
              <a:t>– Century assembly – voted on war, elected magistrates with </a:t>
            </a:r>
            <a:r>
              <a:rPr lang="en-GB" sz="2700" i="1" dirty="0">
                <a:solidFill>
                  <a:schemeClr val="bg1"/>
                </a:solidFill>
              </a:rPr>
              <a:t>imperium</a:t>
            </a:r>
            <a:r>
              <a:rPr lang="en-GB" sz="2700" dirty="0">
                <a:solidFill>
                  <a:schemeClr val="bg1"/>
                </a:solidFill>
              </a:rPr>
              <a:t>. </a:t>
            </a:r>
          </a:p>
          <a:p>
            <a:endParaRPr lang="en-GB" sz="700" dirty="0">
              <a:solidFill>
                <a:schemeClr val="bg1"/>
              </a:solidFill>
            </a:endParaRPr>
          </a:p>
          <a:p>
            <a:r>
              <a:rPr lang="en-GB" sz="2700" b="1" i="1" dirty="0" smtClean="0">
                <a:solidFill>
                  <a:schemeClr val="bg1"/>
                </a:solidFill>
              </a:rPr>
              <a:t>Comitia </a:t>
            </a:r>
            <a:r>
              <a:rPr lang="en-GB" sz="2700" b="1" i="1" dirty="0" err="1">
                <a:solidFill>
                  <a:schemeClr val="bg1"/>
                </a:solidFill>
              </a:rPr>
              <a:t>tributa</a:t>
            </a:r>
            <a:r>
              <a:rPr lang="en-GB" sz="2700" b="1" i="1" dirty="0">
                <a:solidFill>
                  <a:schemeClr val="bg1"/>
                </a:solidFill>
              </a:rPr>
              <a:t> </a:t>
            </a:r>
            <a:r>
              <a:rPr lang="en-GB" sz="2700" dirty="0">
                <a:solidFill>
                  <a:schemeClr val="bg1"/>
                </a:solidFill>
              </a:rPr>
              <a:t>– Tribal assembly – 35 tribes (31 rural, 4 city) – elect </a:t>
            </a:r>
            <a:r>
              <a:rPr lang="en-GB" sz="2700" dirty="0" err="1">
                <a:solidFill>
                  <a:schemeClr val="bg1"/>
                </a:solidFill>
              </a:rPr>
              <a:t>quaestors</a:t>
            </a:r>
            <a:r>
              <a:rPr lang="en-GB" sz="2700" dirty="0">
                <a:solidFill>
                  <a:schemeClr val="bg1"/>
                </a:solidFill>
              </a:rPr>
              <a:t>, </a:t>
            </a:r>
            <a:r>
              <a:rPr lang="en-GB" sz="2700" dirty="0" smtClean="0">
                <a:solidFill>
                  <a:schemeClr val="bg1"/>
                </a:solidFill>
              </a:rPr>
              <a:t>and </a:t>
            </a:r>
            <a:r>
              <a:rPr lang="en-GB" sz="2700" dirty="0" err="1" smtClean="0">
                <a:solidFill>
                  <a:schemeClr val="bg1"/>
                </a:solidFill>
              </a:rPr>
              <a:t>curule</a:t>
            </a:r>
            <a:r>
              <a:rPr lang="en-GB" sz="2700" dirty="0" smtClean="0">
                <a:solidFill>
                  <a:schemeClr val="bg1"/>
                </a:solidFill>
              </a:rPr>
              <a:t> </a:t>
            </a:r>
            <a:r>
              <a:rPr lang="en-GB" sz="2700" dirty="0" err="1" smtClean="0">
                <a:solidFill>
                  <a:schemeClr val="bg1"/>
                </a:solidFill>
              </a:rPr>
              <a:t>aediles</a:t>
            </a:r>
            <a:r>
              <a:rPr lang="en-GB" sz="2700" dirty="0" smtClean="0">
                <a:solidFill>
                  <a:schemeClr val="bg1"/>
                </a:solidFill>
              </a:rPr>
              <a:t> – tried </a:t>
            </a:r>
            <a:r>
              <a:rPr lang="en-GB" sz="2700" dirty="0">
                <a:solidFill>
                  <a:schemeClr val="bg1"/>
                </a:solidFill>
              </a:rPr>
              <a:t>judicial cases (until Sulla). </a:t>
            </a:r>
          </a:p>
          <a:p>
            <a:endParaRPr lang="en-GB" sz="700" dirty="0">
              <a:solidFill>
                <a:schemeClr val="bg1"/>
              </a:solidFill>
            </a:endParaRPr>
          </a:p>
          <a:p>
            <a:r>
              <a:rPr lang="en-GB" sz="2700" b="1" i="1" dirty="0" err="1" smtClean="0">
                <a:solidFill>
                  <a:schemeClr val="bg1"/>
                </a:solidFill>
              </a:rPr>
              <a:t>Concilium</a:t>
            </a:r>
            <a:r>
              <a:rPr lang="en-GB" sz="2700" b="1" i="1" dirty="0" smtClean="0">
                <a:solidFill>
                  <a:schemeClr val="bg1"/>
                </a:solidFill>
              </a:rPr>
              <a:t> </a:t>
            </a:r>
            <a:r>
              <a:rPr lang="en-GB" sz="2700" b="1" i="1" dirty="0" err="1">
                <a:solidFill>
                  <a:schemeClr val="bg1"/>
                </a:solidFill>
              </a:rPr>
              <a:t>plebis</a:t>
            </a:r>
            <a:r>
              <a:rPr lang="en-GB" sz="2700" b="1" i="1" dirty="0">
                <a:solidFill>
                  <a:schemeClr val="bg1"/>
                </a:solidFill>
              </a:rPr>
              <a:t> </a:t>
            </a:r>
            <a:r>
              <a:rPr lang="en-GB" sz="2700" dirty="0">
                <a:solidFill>
                  <a:schemeClr val="bg1"/>
                </a:solidFill>
              </a:rPr>
              <a:t>– Plebeian council – elects </a:t>
            </a:r>
            <a:r>
              <a:rPr lang="en-GB" sz="2700" dirty="0" smtClean="0">
                <a:solidFill>
                  <a:schemeClr val="bg1"/>
                </a:solidFill>
              </a:rPr>
              <a:t>tribunes and plebeian aediles - </a:t>
            </a:r>
            <a:r>
              <a:rPr lang="en-GB" sz="2700" dirty="0">
                <a:solidFill>
                  <a:schemeClr val="bg1"/>
                </a:solidFill>
              </a:rPr>
              <a:t>summoned by the peoples tribunes and considers proposals put forward by them. </a:t>
            </a:r>
          </a:p>
          <a:p>
            <a:endParaRPr lang="en-GB" sz="700" dirty="0">
              <a:solidFill>
                <a:schemeClr val="bg1"/>
              </a:solidFill>
            </a:endParaRPr>
          </a:p>
          <a:p>
            <a:r>
              <a:rPr lang="en-GB" sz="2700" dirty="0">
                <a:solidFill>
                  <a:schemeClr val="bg1"/>
                </a:solidFill>
              </a:rPr>
              <a:t>Also </a:t>
            </a:r>
            <a:r>
              <a:rPr lang="en-GB" sz="2700" i="1" dirty="0">
                <a:solidFill>
                  <a:schemeClr val="bg1"/>
                </a:solidFill>
              </a:rPr>
              <a:t>comitia </a:t>
            </a:r>
            <a:r>
              <a:rPr lang="en-GB" sz="2700" i="1" dirty="0" err="1" smtClean="0">
                <a:solidFill>
                  <a:schemeClr val="bg1"/>
                </a:solidFill>
              </a:rPr>
              <a:t>curiata</a:t>
            </a:r>
            <a:r>
              <a:rPr lang="en-GB" sz="2700" i="1" dirty="0">
                <a:solidFill>
                  <a:schemeClr val="bg1"/>
                </a:solidFill>
              </a:rPr>
              <a:t>.</a:t>
            </a:r>
            <a:endParaRPr lang="en-GB" sz="2700" i="1" dirty="0" smtClean="0">
              <a:solidFill>
                <a:schemeClr val="bg1"/>
              </a:solidFill>
            </a:endParaRPr>
          </a:p>
        </p:txBody>
      </p:sp>
      <p:sp>
        <p:nvSpPr>
          <p:cNvPr id="4" name="Content Placeholder 3"/>
          <p:cNvSpPr>
            <a:spLocks noGrp="1"/>
          </p:cNvSpPr>
          <p:nvPr>
            <p:ph sz="half" idx="2"/>
          </p:nvPr>
        </p:nvSpPr>
        <p:spPr>
          <a:xfrm>
            <a:off x="0" y="4797152"/>
            <a:ext cx="9144000" cy="2060847"/>
          </a:xfrm>
        </p:spPr>
        <p:txBody>
          <a:bodyPr>
            <a:normAutofit fontScale="77500" lnSpcReduction="20000"/>
          </a:bodyPr>
          <a:lstStyle/>
          <a:p>
            <a:r>
              <a:rPr lang="en-GB" sz="3100" b="1" dirty="0" smtClean="0">
                <a:solidFill>
                  <a:schemeClr val="bg1"/>
                </a:solidFill>
              </a:rPr>
              <a:t>Gaining electoral support</a:t>
            </a:r>
            <a:r>
              <a:rPr lang="en-GB" sz="3100" dirty="0" smtClean="0">
                <a:solidFill>
                  <a:schemeClr val="bg1"/>
                </a:solidFill>
              </a:rPr>
              <a:t>: </a:t>
            </a:r>
          </a:p>
          <a:p>
            <a:pPr lvl="1"/>
            <a:r>
              <a:rPr lang="en-GB" sz="2800" dirty="0" smtClean="0">
                <a:solidFill>
                  <a:schemeClr val="bg1"/>
                </a:solidFill>
              </a:rPr>
              <a:t>Making </a:t>
            </a:r>
            <a:r>
              <a:rPr lang="en-GB" sz="2800" dirty="0">
                <a:solidFill>
                  <a:schemeClr val="bg1"/>
                </a:solidFill>
              </a:rPr>
              <a:t>a name for oneself – law-courts, distinguished military service. </a:t>
            </a:r>
          </a:p>
          <a:p>
            <a:pPr lvl="1"/>
            <a:r>
              <a:rPr lang="en-GB" sz="2800" dirty="0" smtClean="0">
                <a:solidFill>
                  <a:schemeClr val="bg1"/>
                </a:solidFill>
              </a:rPr>
              <a:t>Public </a:t>
            </a:r>
            <a:r>
              <a:rPr lang="en-GB" sz="2800" dirty="0">
                <a:solidFill>
                  <a:schemeClr val="bg1"/>
                </a:solidFill>
              </a:rPr>
              <a:t>benefaction – building programmes, holding games, spectacles and public feasts. </a:t>
            </a:r>
          </a:p>
          <a:p>
            <a:pPr lvl="1"/>
            <a:r>
              <a:rPr lang="en-GB" sz="2800" dirty="0" smtClean="0">
                <a:solidFill>
                  <a:schemeClr val="bg1"/>
                </a:solidFill>
              </a:rPr>
              <a:t>Electoral </a:t>
            </a:r>
            <a:r>
              <a:rPr lang="en-GB" sz="2800" dirty="0">
                <a:solidFill>
                  <a:schemeClr val="bg1"/>
                </a:solidFill>
              </a:rPr>
              <a:t>bribery (officially illegal, but often widespread). </a:t>
            </a:r>
            <a:endParaRPr lang="en-GB" sz="2800" dirty="0"/>
          </a:p>
          <a:p>
            <a:endParaRPr lang="en-GB" dirty="0"/>
          </a:p>
        </p:txBody>
      </p:sp>
    </p:spTree>
    <p:extLst>
      <p:ext uri="{BB962C8B-B14F-4D97-AF65-F5344CB8AC3E}">
        <p14:creationId xmlns:p14="http://schemas.microsoft.com/office/powerpoint/2010/main" val="275224084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l="28370" t="6725" b="61159"/>
          <a:stretch/>
        </p:blipFill>
        <p:spPr>
          <a:xfrm>
            <a:off x="179512" y="764704"/>
            <a:ext cx="8796060" cy="5577982"/>
          </a:xfrm>
        </p:spPr>
      </p:pic>
    </p:spTree>
    <p:extLst>
      <p:ext uri="{BB962C8B-B14F-4D97-AF65-F5344CB8AC3E}">
        <p14:creationId xmlns:p14="http://schemas.microsoft.com/office/powerpoint/2010/main" val="15199296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“Constitutional Flexibility” </a:t>
            </a:r>
            <a:endParaRPr lang="en-GB" dirty="0">
              <a:solidFill>
                <a:schemeClr val="bg1"/>
              </a:solidFill>
            </a:endParaRPr>
          </a:p>
        </p:txBody>
      </p:sp>
      <p:sp>
        <p:nvSpPr>
          <p:cNvPr id="3" name="Content Placeholder 2"/>
          <p:cNvSpPr>
            <a:spLocks noGrp="1"/>
          </p:cNvSpPr>
          <p:nvPr>
            <p:ph idx="1"/>
          </p:nvPr>
        </p:nvSpPr>
        <p:spPr>
          <a:xfrm>
            <a:off x="251520" y="1600200"/>
            <a:ext cx="8640960" cy="4925144"/>
          </a:xfrm>
        </p:spPr>
        <p:txBody>
          <a:bodyPr>
            <a:normAutofit/>
          </a:bodyPr>
          <a:lstStyle/>
          <a:p>
            <a:r>
              <a:rPr lang="en-GB" dirty="0">
                <a:solidFill>
                  <a:schemeClr val="bg1"/>
                </a:solidFill>
              </a:rPr>
              <a:t>Marius elected for five successive consulships (104-100 BC) to deal with the </a:t>
            </a:r>
            <a:r>
              <a:rPr lang="en-GB" dirty="0" err="1">
                <a:solidFill>
                  <a:schemeClr val="bg1"/>
                </a:solidFill>
              </a:rPr>
              <a:t>Cimbri</a:t>
            </a:r>
            <a:r>
              <a:rPr lang="en-GB" dirty="0">
                <a:solidFill>
                  <a:schemeClr val="bg1"/>
                </a:solidFill>
              </a:rPr>
              <a:t> and </a:t>
            </a:r>
            <a:r>
              <a:rPr lang="en-GB" dirty="0" err="1">
                <a:solidFill>
                  <a:schemeClr val="bg1"/>
                </a:solidFill>
              </a:rPr>
              <a:t>Teutones</a:t>
            </a:r>
            <a:r>
              <a:rPr lang="en-GB" dirty="0">
                <a:solidFill>
                  <a:schemeClr val="bg1"/>
                </a:solidFill>
              </a:rPr>
              <a:t>. </a:t>
            </a:r>
          </a:p>
          <a:p>
            <a:endParaRPr lang="en-GB" dirty="0">
              <a:solidFill>
                <a:schemeClr val="bg1"/>
              </a:solidFill>
            </a:endParaRPr>
          </a:p>
          <a:p>
            <a:r>
              <a:rPr lang="en-GB" dirty="0" smtClean="0">
                <a:solidFill>
                  <a:schemeClr val="bg1"/>
                </a:solidFill>
              </a:rPr>
              <a:t>Sulla </a:t>
            </a:r>
            <a:r>
              <a:rPr lang="en-GB" dirty="0">
                <a:solidFill>
                  <a:schemeClr val="bg1"/>
                </a:solidFill>
              </a:rPr>
              <a:t>becomes dictator between </a:t>
            </a:r>
            <a:r>
              <a:rPr lang="en-GB" dirty="0" smtClean="0">
                <a:solidFill>
                  <a:schemeClr val="bg1"/>
                </a:solidFill>
              </a:rPr>
              <a:t>82/81 </a:t>
            </a:r>
            <a:r>
              <a:rPr lang="en-GB" dirty="0">
                <a:solidFill>
                  <a:schemeClr val="bg1"/>
                </a:solidFill>
              </a:rPr>
              <a:t>BC (Julius Caesar becomes dictator for life in 44 BC). </a:t>
            </a:r>
          </a:p>
          <a:p>
            <a:endParaRPr lang="en-GB" dirty="0">
              <a:solidFill>
                <a:schemeClr val="bg1"/>
              </a:solidFill>
            </a:endParaRPr>
          </a:p>
          <a:p>
            <a:r>
              <a:rPr lang="en-GB" dirty="0" smtClean="0">
                <a:solidFill>
                  <a:schemeClr val="bg1"/>
                </a:solidFill>
              </a:rPr>
              <a:t>Pompey </a:t>
            </a:r>
            <a:r>
              <a:rPr lang="en-GB" dirty="0">
                <a:solidFill>
                  <a:schemeClr val="bg1"/>
                </a:solidFill>
              </a:rPr>
              <a:t>sole consul for 52 BC. </a:t>
            </a:r>
          </a:p>
          <a:p>
            <a:endParaRPr lang="en-GB" dirty="0">
              <a:solidFill>
                <a:schemeClr val="bg1"/>
              </a:solidFill>
            </a:endParaRPr>
          </a:p>
          <a:p>
            <a:r>
              <a:rPr lang="en-GB" dirty="0" smtClean="0">
                <a:solidFill>
                  <a:schemeClr val="bg1"/>
                </a:solidFill>
              </a:rPr>
              <a:t>Formation </a:t>
            </a:r>
            <a:r>
              <a:rPr lang="en-GB" dirty="0">
                <a:solidFill>
                  <a:schemeClr val="bg1"/>
                </a:solidFill>
              </a:rPr>
              <a:t>of Second Triumvirate in 43 BC. </a:t>
            </a:r>
          </a:p>
          <a:p>
            <a:endParaRPr lang="en-GB" dirty="0"/>
          </a:p>
        </p:txBody>
      </p:sp>
    </p:spTree>
    <p:extLst>
      <p:ext uri="{BB962C8B-B14F-4D97-AF65-F5344CB8AC3E}">
        <p14:creationId xmlns:p14="http://schemas.microsoft.com/office/powerpoint/2010/main" val="332338272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7260"/>
            <a:ext cx="8784976" cy="1143000"/>
          </a:xfrm>
        </p:spPr>
        <p:txBody>
          <a:bodyPr>
            <a:normAutofit/>
          </a:bodyPr>
          <a:lstStyle/>
          <a:p>
            <a:r>
              <a:rPr lang="en-GB" dirty="0" smtClean="0">
                <a:solidFill>
                  <a:schemeClr val="bg1"/>
                </a:solidFill>
              </a:rPr>
              <a:t>Establishment of the </a:t>
            </a:r>
            <a:r>
              <a:rPr lang="en-GB" dirty="0" err="1" smtClean="0">
                <a:solidFill>
                  <a:schemeClr val="bg1"/>
                </a:solidFill>
              </a:rPr>
              <a:t>Principate</a:t>
            </a:r>
            <a:endParaRPr lang="en-GB" dirty="0">
              <a:solidFill>
                <a:schemeClr val="bg1"/>
              </a:solidFill>
            </a:endParaRPr>
          </a:p>
        </p:txBody>
      </p:sp>
      <p:sp>
        <p:nvSpPr>
          <p:cNvPr id="3" name="Content Placeholder 2"/>
          <p:cNvSpPr>
            <a:spLocks noGrp="1"/>
          </p:cNvSpPr>
          <p:nvPr>
            <p:ph idx="1"/>
          </p:nvPr>
        </p:nvSpPr>
        <p:spPr>
          <a:xfrm>
            <a:off x="0" y="1150260"/>
            <a:ext cx="9144000" cy="5707740"/>
          </a:xfrm>
        </p:spPr>
        <p:txBody>
          <a:bodyPr>
            <a:normAutofit fontScale="85000" lnSpcReduction="10000"/>
          </a:bodyPr>
          <a:lstStyle/>
          <a:p>
            <a:r>
              <a:rPr lang="en-GB" sz="3200" dirty="0">
                <a:solidFill>
                  <a:schemeClr val="bg1"/>
                </a:solidFill>
              </a:rPr>
              <a:t>Augustus first of the “emperors”. </a:t>
            </a:r>
          </a:p>
          <a:p>
            <a:endParaRPr lang="en-GB" sz="500" dirty="0">
              <a:solidFill>
                <a:schemeClr val="bg1"/>
              </a:solidFill>
            </a:endParaRPr>
          </a:p>
          <a:p>
            <a:r>
              <a:rPr lang="en-GB" sz="3200" i="1" dirty="0" smtClean="0">
                <a:solidFill>
                  <a:schemeClr val="bg1"/>
                </a:solidFill>
              </a:rPr>
              <a:t>Imperator </a:t>
            </a:r>
            <a:r>
              <a:rPr lang="en-GB" sz="3200" dirty="0">
                <a:solidFill>
                  <a:schemeClr val="bg1"/>
                </a:solidFill>
              </a:rPr>
              <a:t>- holding </a:t>
            </a:r>
            <a:r>
              <a:rPr lang="en-GB" sz="3200" i="1" dirty="0">
                <a:solidFill>
                  <a:schemeClr val="bg1"/>
                </a:solidFill>
              </a:rPr>
              <a:t>imperium</a:t>
            </a:r>
            <a:r>
              <a:rPr lang="en-GB" sz="3200" dirty="0">
                <a:solidFill>
                  <a:schemeClr val="bg1"/>
                </a:solidFill>
              </a:rPr>
              <a:t>. </a:t>
            </a:r>
          </a:p>
          <a:p>
            <a:endParaRPr lang="en-GB" sz="500" dirty="0">
              <a:solidFill>
                <a:schemeClr val="bg1"/>
              </a:solidFill>
            </a:endParaRPr>
          </a:p>
          <a:p>
            <a:r>
              <a:rPr lang="en-GB" sz="3200" dirty="0" err="1" smtClean="0">
                <a:solidFill>
                  <a:schemeClr val="bg1"/>
                </a:solidFill>
              </a:rPr>
              <a:t>Princeps</a:t>
            </a:r>
            <a:r>
              <a:rPr lang="en-GB" sz="3200" dirty="0" smtClean="0">
                <a:solidFill>
                  <a:schemeClr val="bg1"/>
                </a:solidFill>
              </a:rPr>
              <a:t> </a:t>
            </a:r>
            <a:r>
              <a:rPr lang="en-GB" sz="3200" dirty="0">
                <a:solidFill>
                  <a:schemeClr val="bg1"/>
                </a:solidFill>
              </a:rPr>
              <a:t>– leading citizen – </a:t>
            </a:r>
            <a:r>
              <a:rPr lang="en-GB" sz="3200" dirty="0" err="1">
                <a:solidFill>
                  <a:schemeClr val="bg1"/>
                </a:solidFill>
              </a:rPr>
              <a:t>Principate</a:t>
            </a:r>
            <a:r>
              <a:rPr lang="en-GB" sz="3200" dirty="0">
                <a:solidFill>
                  <a:schemeClr val="bg1"/>
                </a:solidFill>
              </a:rPr>
              <a:t>. </a:t>
            </a:r>
          </a:p>
          <a:p>
            <a:endParaRPr lang="en-GB" sz="500" dirty="0">
              <a:solidFill>
                <a:schemeClr val="bg1"/>
              </a:solidFill>
            </a:endParaRPr>
          </a:p>
          <a:p>
            <a:r>
              <a:rPr lang="en-GB" sz="3200" dirty="0" smtClean="0">
                <a:solidFill>
                  <a:schemeClr val="bg1"/>
                </a:solidFill>
              </a:rPr>
              <a:t>Domination </a:t>
            </a:r>
            <a:r>
              <a:rPr lang="en-GB" sz="3200" dirty="0">
                <a:solidFill>
                  <a:schemeClr val="bg1"/>
                </a:solidFill>
              </a:rPr>
              <a:t>of the emperors but within the framework of earlier republic institutions</a:t>
            </a:r>
            <a:r>
              <a:rPr lang="en-GB" sz="3200" dirty="0" smtClean="0">
                <a:solidFill>
                  <a:schemeClr val="bg1"/>
                </a:solidFill>
              </a:rPr>
              <a:t>.</a:t>
            </a:r>
          </a:p>
          <a:p>
            <a:endParaRPr lang="en-GB" sz="500" dirty="0">
              <a:solidFill>
                <a:schemeClr val="bg1"/>
              </a:solidFill>
            </a:endParaRPr>
          </a:p>
          <a:p>
            <a:r>
              <a:rPr lang="en-GB" sz="3200" dirty="0" smtClean="0">
                <a:solidFill>
                  <a:schemeClr val="bg1"/>
                </a:solidFill>
              </a:rPr>
              <a:t>Perception of the Principate:</a:t>
            </a:r>
          </a:p>
          <a:p>
            <a:pPr lvl="1"/>
            <a:r>
              <a:rPr lang="en-GB" b="1" dirty="0">
                <a:solidFill>
                  <a:schemeClr val="bg1"/>
                </a:solidFill>
              </a:rPr>
              <a:t>Strabo </a:t>
            </a:r>
            <a:r>
              <a:rPr lang="en-GB" b="1" i="1" dirty="0">
                <a:solidFill>
                  <a:schemeClr val="bg1"/>
                </a:solidFill>
              </a:rPr>
              <a:t>Geog</a:t>
            </a:r>
            <a:r>
              <a:rPr lang="en-GB" b="1" dirty="0">
                <a:solidFill>
                  <a:schemeClr val="bg1"/>
                </a:solidFill>
              </a:rPr>
              <a:t>. </a:t>
            </a:r>
            <a:r>
              <a:rPr lang="en-GB" b="1" dirty="0" smtClean="0">
                <a:solidFill>
                  <a:schemeClr val="bg1"/>
                </a:solidFill>
              </a:rPr>
              <a:t>6.4 </a:t>
            </a:r>
            <a:r>
              <a:rPr lang="en-GB" dirty="0" smtClean="0">
                <a:solidFill>
                  <a:schemeClr val="bg1"/>
                </a:solidFill>
              </a:rPr>
              <a:t>– August like a father with absolute authority.</a:t>
            </a:r>
          </a:p>
          <a:p>
            <a:pPr lvl="1"/>
            <a:r>
              <a:rPr lang="en-GB" b="1" dirty="0" smtClean="0">
                <a:solidFill>
                  <a:schemeClr val="bg1"/>
                </a:solidFill>
              </a:rPr>
              <a:t>Tacitus </a:t>
            </a:r>
            <a:r>
              <a:rPr lang="en-GB" b="1" i="1" dirty="0" smtClean="0">
                <a:solidFill>
                  <a:schemeClr val="bg1"/>
                </a:solidFill>
              </a:rPr>
              <a:t>Ann. </a:t>
            </a:r>
            <a:r>
              <a:rPr lang="en-GB" b="1" dirty="0" smtClean="0">
                <a:solidFill>
                  <a:schemeClr val="bg1"/>
                </a:solidFill>
              </a:rPr>
              <a:t>1.1 </a:t>
            </a:r>
            <a:r>
              <a:rPr lang="en-GB" dirty="0" smtClean="0">
                <a:solidFill>
                  <a:schemeClr val="bg1"/>
                </a:solidFill>
              </a:rPr>
              <a:t>– wearied after civil strife the world subjected to </a:t>
            </a:r>
            <a:r>
              <a:rPr lang="en-GB" dirty="0">
                <a:solidFill>
                  <a:schemeClr val="bg1"/>
                </a:solidFill>
              </a:rPr>
              <a:t> </a:t>
            </a:r>
            <a:r>
              <a:rPr lang="en-GB" dirty="0" smtClean="0">
                <a:solidFill>
                  <a:schemeClr val="bg1"/>
                </a:solidFill>
              </a:rPr>
              <a:t>Augustus under the title of </a:t>
            </a:r>
            <a:r>
              <a:rPr lang="en-GB" dirty="0" err="1" smtClean="0">
                <a:solidFill>
                  <a:schemeClr val="bg1"/>
                </a:solidFill>
              </a:rPr>
              <a:t>princeps</a:t>
            </a:r>
            <a:r>
              <a:rPr lang="en-GB" dirty="0" smtClean="0">
                <a:solidFill>
                  <a:schemeClr val="bg1"/>
                </a:solidFill>
              </a:rPr>
              <a:t>. </a:t>
            </a:r>
          </a:p>
          <a:p>
            <a:pPr lvl="1"/>
            <a:r>
              <a:rPr lang="en-GB" b="1" dirty="0" err="1" smtClean="0">
                <a:solidFill>
                  <a:schemeClr val="bg1"/>
                </a:solidFill>
              </a:rPr>
              <a:t>Dio</a:t>
            </a:r>
            <a:r>
              <a:rPr lang="en-GB" b="1" dirty="0" smtClean="0">
                <a:solidFill>
                  <a:schemeClr val="bg1"/>
                </a:solidFill>
              </a:rPr>
              <a:t> </a:t>
            </a:r>
            <a:r>
              <a:rPr lang="en-GB" b="1" dirty="0">
                <a:solidFill>
                  <a:schemeClr val="bg1"/>
                </a:solidFill>
              </a:rPr>
              <a:t>Cassius </a:t>
            </a:r>
            <a:r>
              <a:rPr lang="en-GB" b="1" dirty="0" smtClean="0">
                <a:solidFill>
                  <a:schemeClr val="bg1"/>
                </a:solidFill>
              </a:rPr>
              <a:t>53.17</a:t>
            </a:r>
            <a:r>
              <a:rPr lang="en-GB" dirty="0" smtClean="0">
                <a:solidFill>
                  <a:schemeClr val="bg1"/>
                </a:solidFill>
              </a:rPr>
              <a:t> – in reality a monarchy but without the titles.</a:t>
            </a:r>
          </a:p>
          <a:p>
            <a:pPr lvl="1"/>
            <a:endParaRPr lang="en-GB" sz="500" dirty="0">
              <a:solidFill>
                <a:schemeClr val="bg1"/>
              </a:solidFill>
            </a:endParaRPr>
          </a:p>
          <a:p>
            <a:pPr marL="137160" indent="0">
              <a:buNone/>
            </a:pPr>
            <a:r>
              <a:rPr lang="en-GB" dirty="0">
                <a:solidFill>
                  <a:schemeClr val="bg1"/>
                </a:solidFill>
              </a:rPr>
              <a:t>“At the age of nineteen [44 BC] on my own responsibility and at my own expense I raised an army, with which I successfully championed the liberty of the republic when it was oppressed by the tyranny of a faction.” – </a:t>
            </a:r>
            <a:r>
              <a:rPr lang="en-GB" b="1" i="1" dirty="0">
                <a:solidFill>
                  <a:schemeClr val="bg1"/>
                </a:solidFill>
              </a:rPr>
              <a:t>Res Gestae </a:t>
            </a:r>
            <a:r>
              <a:rPr lang="en-GB" b="1" i="1" dirty="0" err="1">
                <a:solidFill>
                  <a:schemeClr val="bg1"/>
                </a:solidFill>
              </a:rPr>
              <a:t>Divi</a:t>
            </a:r>
            <a:r>
              <a:rPr lang="en-GB" b="1" i="1" dirty="0">
                <a:solidFill>
                  <a:schemeClr val="bg1"/>
                </a:solidFill>
              </a:rPr>
              <a:t> </a:t>
            </a:r>
            <a:r>
              <a:rPr lang="en-GB" b="1" i="1" dirty="0" err="1">
                <a:solidFill>
                  <a:schemeClr val="bg1"/>
                </a:solidFill>
              </a:rPr>
              <a:t>Augusti</a:t>
            </a:r>
            <a:r>
              <a:rPr lang="en-GB" b="1" i="1" dirty="0">
                <a:solidFill>
                  <a:schemeClr val="bg1"/>
                </a:solidFill>
              </a:rPr>
              <a:t> </a:t>
            </a:r>
            <a:r>
              <a:rPr lang="en-GB" b="1" dirty="0">
                <a:solidFill>
                  <a:schemeClr val="bg1"/>
                </a:solidFill>
              </a:rPr>
              <a:t>1</a:t>
            </a:r>
            <a:r>
              <a:rPr lang="en-GB" dirty="0">
                <a:solidFill>
                  <a:schemeClr val="bg1"/>
                </a:solidFill>
              </a:rPr>
              <a:t>.</a:t>
            </a:r>
          </a:p>
          <a:p>
            <a:pPr marL="137160" indent="0">
              <a:buNone/>
            </a:pPr>
            <a:endParaRPr lang="en-GB" dirty="0">
              <a:solidFill>
                <a:schemeClr val="bg1"/>
              </a:solidFill>
            </a:endParaRPr>
          </a:p>
          <a:p>
            <a:endParaRPr lang="en-GB" dirty="0"/>
          </a:p>
        </p:txBody>
      </p:sp>
    </p:spTree>
    <p:extLst>
      <p:ext uri="{BB962C8B-B14F-4D97-AF65-F5344CB8AC3E}">
        <p14:creationId xmlns:p14="http://schemas.microsoft.com/office/powerpoint/2010/main" val="228137896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Decline of the Assemblies</a:t>
            </a:r>
            <a:endParaRPr lang="en-GB" dirty="0">
              <a:solidFill>
                <a:schemeClr val="bg1"/>
              </a:solidFill>
            </a:endParaRPr>
          </a:p>
        </p:txBody>
      </p:sp>
      <p:sp>
        <p:nvSpPr>
          <p:cNvPr id="3" name="Content Placeholder 2"/>
          <p:cNvSpPr>
            <a:spLocks noGrp="1"/>
          </p:cNvSpPr>
          <p:nvPr>
            <p:ph idx="1"/>
          </p:nvPr>
        </p:nvSpPr>
        <p:spPr>
          <a:xfrm>
            <a:off x="0" y="1417638"/>
            <a:ext cx="9144000" cy="5323730"/>
          </a:xfrm>
        </p:spPr>
        <p:txBody>
          <a:bodyPr>
            <a:normAutofit/>
          </a:bodyPr>
          <a:lstStyle/>
          <a:p>
            <a:r>
              <a:rPr lang="en-GB" dirty="0">
                <a:solidFill>
                  <a:schemeClr val="bg1"/>
                </a:solidFill>
              </a:rPr>
              <a:t>Assemblies confirm decisions of the </a:t>
            </a:r>
            <a:r>
              <a:rPr lang="en-GB" dirty="0" smtClean="0">
                <a:solidFill>
                  <a:schemeClr val="bg1"/>
                </a:solidFill>
              </a:rPr>
              <a:t>Augustus. </a:t>
            </a:r>
            <a:endParaRPr lang="en-GB" dirty="0">
              <a:solidFill>
                <a:schemeClr val="bg1"/>
              </a:solidFill>
            </a:endParaRPr>
          </a:p>
          <a:p>
            <a:endParaRPr lang="en-GB" sz="500" dirty="0" smtClean="0">
              <a:solidFill>
                <a:schemeClr val="bg1"/>
              </a:solidFill>
            </a:endParaRPr>
          </a:p>
          <a:p>
            <a:r>
              <a:rPr lang="en-GB" dirty="0" smtClean="0">
                <a:solidFill>
                  <a:schemeClr val="bg1"/>
                </a:solidFill>
              </a:rPr>
              <a:t>AD 14 </a:t>
            </a:r>
            <a:r>
              <a:rPr lang="en-GB" dirty="0">
                <a:solidFill>
                  <a:schemeClr val="bg1"/>
                </a:solidFill>
              </a:rPr>
              <a:t>- Tiberius transfers the election of magistrates from popular assemblies to the Senate. </a:t>
            </a:r>
          </a:p>
          <a:p>
            <a:endParaRPr lang="en-GB" sz="500" dirty="0">
              <a:solidFill>
                <a:schemeClr val="bg1"/>
              </a:solidFill>
            </a:endParaRPr>
          </a:p>
          <a:p>
            <a:r>
              <a:rPr lang="en-GB" dirty="0" smtClean="0">
                <a:solidFill>
                  <a:schemeClr val="bg1"/>
                </a:solidFill>
              </a:rPr>
              <a:t>Gaius </a:t>
            </a:r>
            <a:r>
              <a:rPr lang="en-GB" dirty="0">
                <a:solidFill>
                  <a:schemeClr val="bg1"/>
                </a:solidFill>
              </a:rPr>
              <a:t>“Caligula” (AD 37-41) restores election of magistrates to the popular assemblies, but this soon abandoned. </a:t>
            </a:r>
          </a:p>
          <a:p>
            <a:pPr marL="137160" indent="0">
              <a:buNone/>
            </a:pPr>
            <a:endParaRPr lang="en-GB" sz="500" dirty="0">
              <a:solidFill>
                <a:schemeClr val="bg1"/>
              </a:solidFill>
            </a:endParaRPr>
          </a:p>
          <a:p>
            <a:pPr marL="137160" indent="0">
              <a:buNone/>
            </a:pPr>
            <a:r>
              <a:rPr lang="en-GB" dirty="0" smtClean="0">
                <a:solidFill>
                  <a:schemeClr val="bg1"/>
                </a:solidFill>
              </a:rPr>
              <a:t>“They </a:t>
            </a:r>
            <a:r>
              <a:rPr lang="en-GB" dirty="0">
                <a:solidFill>
                  <a:schemeClr val="bg1"/>
                </a:solidFill>
              </a:rPr>
              <a:t>shed their sense of responsibility long ago, when they lost their votes and their bribes; the mob that used to grant power, high office, and the legions, everything, curtails its desires, and reveals its anxiety for two things only, bread and circuses.” - </a:t>
            </a:r>
            <a:r>
              <a:rPr lang="en-GB" b="1" dirty="0">
                <a:solidFill>
                  <a:schemeClr val="bg1"/>
                </a:solidFill>
              </a:rPr>
              <a:t>Juvenal </a:t>
            </a:r>
            <a:r>
              <a:rPr lang="en-GB" b="1" i="1" dirty="0">
                <a:solidFill>
                  <a:schemeClr val="bg1"/>
                </a:solidFill>
              </a:rPr>
              <a:t>Satires</a:t>
            </a:r>
            <a:r>
              <a:rPr lang="en-GB" b="1" dirty="0">
                <a:solidFill>
                  <a:schemeClr val="bg1"/>
                </a:solidFill>
              </a:rPr>
              <a:t> </a:t>
            </a:r>
            <a:r>
              <a:rPr lang="en-GB" b="1" dirty="0" smtClean="0">
                <a:solidFill>
                  <a:schemeClr val="bg1"/>
                </a:solidFill>
              </a:rPr>
              <a:t>10.77-81</a:t>
            </a:r>
            <a:r>
              <a:rPr lang="en-GB" dirty="0" smtClean="0">
                <a:solidFill>
                  <a:schemeClr val="bg1"/>
                </a:solidFill>
              </a:rPr>
              <a:t>.</a:t>
            </a:r>
            <a:endParaRPr lang="en-GB" dirty="0">
              <a:solidFill>
                <a:schemeClr val="bg1"/>
              </a:solidFill>
            </a:endParaRPr>
          </a:p>
          <a:p>
            <a:pPr marL="137160" indent="0">
              <a:buNone/>
            </a:pPr>
            <a:endParaRPr lang="en-GB" dirty="0">
              <a:solidFill>
                <a:schemeClr val="bg1"/>
              </a:solidFill>
            </a:endParaRPr>
          </a:p>
          <a:p>
            <a:endParaRPr lang="en-GB" dirty="0"/>
          </a:p>
        </p:txBody>
      </p:sp>
    </p:spTree>
    <p:extLst>
      <p:ext uri="{BB962C8B-B14F-4D97-AF65-F5344CB8AC3E}">
        <p14:creationId xmlns:p14="http://schemas.microsoft.com/office/powerpoint/2010/main" val="182998405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How to Become Emperor</a:t>
            </a:r>
            <a:endParaRPr lang="en-GB" dirty="0">
              <a:solidFill>
                <a:schemeClr val="bg1"/>
              </a:solidFill>
            </a:endParaRPr>
          </a:p>
        </p:txBody>
      </p:sp>
      <p:sp>
        <p:nvSpPr>
          <p:cNvPr id="3" name="Content Placeholder 2"/>
          <p:cNvSpPr>
            <a:spLocks noGrp="1"/>
          </p:cNvSpPr>
          <p:nvPr>
            <p:ph idx="1"/>
          </p:nvPr>
        </p:nvSpPr>
        <p:spPr>
          <a:xfrm>
            <a:off x="179512" y="1600200"/>
            <a:ext cx="8784976" cy="5069160"/>
          </a:xfrm>
        </p:spPr>
        <p:txBody>
          <a:bodyPr>
            <a:normAutofit fontScale="92500" lnSpcReduction="20000"/>
          </a:bodyPr>
          <a:lstStyle/>
          <a:p>
            <a:r>
              <a:rPr lang="en-GB" dirty="0">
                <a:solidFill>
                  <a:schemeClr val="bg1"/>
                </a:solidFill>
              </a:rPr>
              <a:t>“Dynastic succession” </a:t>
            </a:r>
            <a:r>
              <a:rPr lang="en-GB" dirty="0" smtClean="0">
                <a:solidFill>
                  <a:schemeClr val="bg1"/>
                </a:solidFill>
              </a:rPr>
              <a:t>– e.g. Vespasian to Titus. </a:t>
            </a:r>
            <a:endParaRPr lang="en-GB" dirty="0">
              <a:solidFill>
                <a:schemeClr val="bg1"/>
              </a:solidFill>
            </a:endParaRPr>
          </a:p>
          <a:p>
            <a:endParaRPr lang="en-GB" dirty="0">
              <a:solidFill>
                <a:schemeClr val="bg1"/>
              </a:solidFill>
            </a:endParaRPr>
          </a:p>
          <a:p>
            <a:r>
              <a:rPr lang="en-GB" dirty="0" smtClean="0">
                <a:solidFill>
                  <a:schemeClr val="bg1"/>
                </a:solidFill>
              </a:rPr>
              <a:t>Adoption </a:t>
            </a:r>
            <a:r>
              <a:rPr lang="en-GB" dirty="0">
                <a:solidFill>
                  <a:schemeClr val="bg1"/>
                </a:solidFill>
              </a:rPr>
              <a:t>– “Five Good Emperors” – Nerva, Trajan, Hadrian, Antoninus Pius and Marcus Aurelius</a:t>
            </a:r>
            <a:r>
              <a:rPr lang="en-GB" dirty="0" smtClean="0">
                <a:solidFill>
                  <a:schemeClr val="bg1"/>
                </a:solidFill>
              </a:rPr>
              <a:t>.</a:t>
            </a:r>
          </a:p>
          <a:p>
            <a:pPr lvl="1"/>
            <a:r>
              <a:rPr lang="en-GB" dirty="0" smtClean="0">
                <a:solidFill>
                  <a:schemeClr val="bg1"/>
                </a:solidFill>
              </a:rPr>
              <a:t>It would be misleading to see this as non-dynastic.</a:t>
            </a:r>
          </a:p>
          <a:p>
            <a:pPr lvl="2"/>
            <a:r>
              <a:rPr lang="en-GB" dirty="0" smtClean="0">
                <a:solidFill>
                  <a:schemeClr val="bg1"/>
                </a:solidFill>
              </a:rPr>
              <a:t>Hadrian – nephew of Trajan</a:t>
            </a:r>
          </a:p>
          <a:p>
            <a:pPr lvl="2"/>
            <a:r>
              <a:rPr lang="en-GB" dirty="0" smtClean="0">
                <a:solidFill>
                  <a:schemeClr val="bg1"/>
                </a:solidFill>
              </a:rPr>
              <a:t>Marcus </a:t>
            </a:r>
            <a:r>
              <a:rPr lang="en-GB" dirty="0">
                <a:solidFill>
                  <a:schemeClr val="bg1"/>
                </a:solidFill>
              </a:rPr>
              <a:t>Aurelius - paternal aunt, </a:t>
            </a:r>
            <a:r>
              <a:rPr lang="en-GB" dirty="0" err="1">
                <a:solidFill>
                  <a:schemeClr val="bg1"/>
                </a:solidFill>
              </a:rPr>
              <a:t>Annia</a:t>
            </a:r>
            <a:r>
              <a:rPr lang="en-GB" dirty="0">
                <a:solidFill>
                  <a:schemeClr val="bg1"/>
                </a:solidFill>
              </a:rPr>
              <a:t> </a:t>
            </a:r>
            <a:r>
              <a:rPr lang="en-GB" dirty="0" err="1">
                <a:solidFill>
                  <a:schemeClr val="bg1"/>
                </a:solidFill>
              </a:rPr>
              <a:t>Galeria</a:t>
            </a:r>
            <a:r>
              <a:rPr lang="en-GB" dirty="0">
                <a:solidFill>
                  <a:schemeClr val="bg1"/>
                </a:solidFill>
              </a:rPr>
              <a:t> Faustina (Faustina the Elder), </a:t>
            </a:r>
            <a:r>
              <a:rPr lang="en-GB" dirty="0" smtClean="0">
                <a:solidFill>
                  <a:schemeClr val="bg1"/>
                </a:solidFill>
              </a:rPr>
              <a:t>the wife of </a:t>
            </a:r>
            <a:r>
              <a:rPr lang="en-GB" dirty="0">
                <a:solidFill>
                  <a:schemeClr val="bg1"/>
                </a:solidFill>
              </a:rPr>
              <a:t>Antoninus Pius. </a:t>
            </a:r>
          </a:p>
          <a:p>
            <a:endParaRPr lang="en-GB" dirty="0">
              <a:solidFill>
                <a:schemeClr val="bg1"/>
              </a:solidFill>
            </a:endParaRPr>
          </a:p>
          <a:p>
            <a:r>
              <a:rPr lang="en-GB" dirty="0" smtClean="0">
                <a:solidFill>
                  <a:schemeClr val="bg1"/>
                </a:solidFill>
              </a:rPr>
              <a:t>Usurpation </a:t>
            </a:r>
            <a:r>
              <a:rPr lang="en-GB" dirty="0">
                <a:solidFill>
                  <a:schemeClr val="bg1"/>
                </a:solidFill>
              </a:rPr>
              <a:t>and Assassination – e.g. Gaius to Claudius, Nero to Galba, Alexander Severus to </a:t>
            </a:r>
            <a:r>
              <a:rPr lang="en-GB" dirty="0" err="1">
                <a:solidFill>
                  <a:schemeClr val="bg1"/>
                </a:solidFill>
              </a:rPr>
              <a:t>Maximinus</a:t>
            </a:r>
            <a:r>
              <a:rPr lang="en-GB" dirty="0">
                <a:solidFill>
                  <a:schemeClr val="bg1"/>
                </a:solidFill>
              </a:rPr>
              <a:t> </a:t>
            </a:r>
            <a:r>
              <a:rPr lang="en-GB" dirty="0" err="1">
                <a:solidFill>
                  <a:schemeClr val="bg1"/>
                </a:solidFill>
              </a:rPr>
              <a:t>Thrax</a:t>
            </a:r>
            <a:r>
              <a:rPr lang="en-GB" dirty="0">
                <a:solidFill>
                  <a:schemeClr val="bg1"/>
                </a:solidFill>
              </a:rPr>
              <a:t>. </a:t>
            </a:r>
          </a:p>
          <a:p>
            <a:endParaRPr lang="en-GB" dirty="0">
              <a:solidFill>
                <a:schemeClr val="bg1"/>
              </a:solidFill>
            </a:endParaRPr>
          </a:p>
          <a:p>
            <a:r>
              <a:rPr lang="en-GB" dirty="0" smtClean="0">
                <a:solidFill>
                  <a:schemeClr val="bg1"/>
                </a:solidFill>
              </a:rPr>
              <a:t>Support </a:t>
            </a:r>
            <a:r>
              <a:rPr lang="en-GB" dirty="0">
                <a:solidFill>
                  <a:schemeClr val="bg1"/>
                </a:solidFill>
              </a:rPr>
              <a:t>of military and deputy commanders vital. </a:t>
            </a:r>
          </a:p>
          <a:p>
            <a:endParaRPr lang="en-GB" dirty="0"/>
          </a:p>
        </p:txBody>
      </p:sp>
    </p:spTree>
    <p:extLst>
      <p:ext uri="{BB962C8B-B14F-4D97-AF65-F5344CB8AC3E}">
        <p14:creationId xmlns:p14="http://schemas.microsoft.com/office/powerpoint/2010/main" val="302386339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Greek Bibliography</a:t>
            </a:r>
            <a:endParaRPr lang="en-GB" dirty="0">
              <a:solidFill>
                <a:schemeClr val="bg1"/>
              </a:solidFill>
            </a:endParaRPr>
          </a:p>
        </p:txBody>
      </p:sp>
      <p:sp>
        <p:nvSpPr>
          <p:cNvPr id="3" name="Content Placeholder 2"/>
          <p:cNvSpPr>
            <a:spLocks noGrp="1"/>
          </p:cNvSpPr>
          <p:nvPr>
            <p:ph idx="1"/>
          </p:nvPr>
        </p:nvSpPr>
        <p:spPr>
          <a:xfrm>
            <a:off x="457200" y="1772816"/>
            <a:ext cx="8229600" cy="4824536"/>
          </a:xfrm>
        </p:spPr>
        <p:txBody>
          <a:bodyPr/>
          <a:lstStyle/>
          <a:p>
            <a:r>
              <a:rPr lang="en-GB" dirty="0" smtClean="0">
                <a:solidFill>
                  <a:schemeClr val="bg1"/>
                </a:solidFill>
              </a:rPr>
              <a:t>Hansen, M. H. 1999. </a:t>
            </a:r>
            <a:r>
              <a:rPr lang="en-GB" i="1" dirty="0" smtClean="0">
                <a:solidFill>
                  <a:schemeClr val="bg1"/>
                </a:solidFill>
              </a:rPr>
              <a:t>The Athenian Democracy in the Age of Demosthenes: Structure, Principle and Ideology</a:t>
            </a:r>
            <a:r>
              <a:rPr lang="en-GB" dirty="0" smtClean="0">
                <a:solidFill>
                  <a:schemeClr val="bg1"/>
                </a:solidFill>
              </a:rPr>
              <a:t>. Bristol: Bristol Classical Press.</a:t>
            </a:r>
            <a:r>
              <a:rPr lang="en-GB" i="1" dirty="0" smtClean="0">
                <a:solidFill>
                  <a:schemeClr val="bg1"/>
                </a:solidFill>
              </a:rPr>
              <a:t> </a:t>
            </a:r>
            <a:endParaRPr lang="en-GB" dirty="0" smtClean="0">
              <a:solidFill>
                <a:schemeClr val="bg1"/>
              </a:solidFill>
            </a:endParaRPr>
          </a:p>
          <a:p>
            <a:endParaRPr lang="en-GB" dirty="0" smtClean="0">
              <a:solidFill>
                <a:schemeClr val="bg1"/>
              </a:solidFill>
            </a:endParaRPr>
          </a:p>
          <a:p>
            <a:r>
              <a:rPr lang="en-GB" dirty="0" smtClean="0">
                <a:solidFill>
                  <a:schemeClr val="bg1"/>
                </a:solidFill>
              </a:rPr>
              <a:t>Rhodes, P. J. 2004. </a:t>
            </a:r>
            <a:r>
              <a:rPr lang="en-GB" i="1" dirty="0" smtClean="0">
                <a:solidFill>
                  <a:schemeClr val="bg1"/>
                </a:solidFill>
              </a:rPr>
              <a:t>Athenian Democracy</a:t>
            </a:r>
            <a:r>
              <a:rPr lang="en-GB" dirty="0" smtClean="0">
                <a:solidFill>
                  <a:schemeClr val="bg1"/>
                </a:solidFill>
              </a:rPr>
              <a:t>.  Edinburgh: Edinburgh University Press. </a:t>
            </a:r>
          </a:p>
          <a:p>
            <a:endParaRPr lang="en-GB" dirty="0" smtClean="0">
              <a:solidFill>
                <a:schemeClr val="bg1"/>
              </a:solidFill>
            </a:endParaRPr>
          </a:p>
          <a:p>
            <a:r>
              <a:rPr lang="en-GB" dirty="0" smtClean="0">
                <a:solidFill>
                  <a:schemeClr val="bg1"/>
                </a:solidFill>
              </a:rPr>
              <a:t>Thorley, J. 1996: </a:t>
            </a:r>
            <a:r>
              <a:rPr lang="en-GB" i="1" dirty="0" smtClean="0">
                <a:solidFill>
                  <a:schemeClr val="bg1"/>
                </a:solidFill>
              </a:rPr>
              <a:t>Athenian Democracy</a:t>
            </a:r>
            <a:r>
              <a:rPr lang="en-GB" dirty="0" smtClean="0">
                <a:solidFill>
                  <a:schemeClr val="bg1"/>
                </a:solidFill>
              </a:rPr>
              <a:t>. London.</a:t>
            </a:r>
          </a:p>
          <a:p>
            <a:endParaRPr lang="en-GB" dirty="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17974818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Rome: Bibliography</a:t>
            </a:r>
            <a:endParaRPr lang="en-GB" dirty="0">
              <a:solidFill>
                <a:schemeClr val="bg1"/>
              </a:solidFill>
            </a:endParaRPr>
          </a:p>
        </p:txBody>
      </p:sp>
      <p:sp>
        <p:nvSpPr>
          <p:cNvPr id="3" name="Content Placeholder 2"/>
          <p:cNvSpPr>
            <a:spLocks noGrp="1"/>
          </p:cNvSpPr>
          <p:nvPr>
            <p:ph idx="1"/>
          </p:nvPr>
        </p:nvSpPr>
        <p:spPr>
          <a:xfrm>
            <a:off x="457200" y="1600200"/>
            <a:ext cx="8229600" cy="4997152"/>
          </a:xfrm>
        </p:spPr>
        <p:txBody>
          <a:bodyPr/>
          <a:lstStyle/>
          <a:p>
            <a:r>
              <a:rPr lang="en-GB" dirty="0" smtClean="0">
                <a:solidFill>
                  <a:schemeClr val="bg1"/>
                </a:solidFill>
              </a:rPr>
              <a:t>Brennan, T. C. 2004: Power and Process under the Republican “Constitution”. In </a:t>
            </a:r>
            <a:r>
              <a:rPr lang="en-GB" i="1" dirty="0" smtClean="0">
                <a:solidFill>
                  <a:schemeClr val="bg1"/>
                </a:solidFill>
              </a:rPr>
              <a:t>The Cambridge Companion to the Roman Republic</a:t>
            </a:r>
            <a:r>
              <a:rPr lang="en-GB" dirty="0" smtClean="0">
                <a:solidFill>
                  <a:schemeClr val="bg1"/>
                </a:solidFill>
              </a:rPr>
              <a:t>, Flower, H. I. (ed.): Cambridge: 31-65.</a:t>
            </a:r>
          </a:p>
          <a:p>
            <a:endParaRPr lang="en-GB" dirty="0">
              <a:solidFill>
                <a:schemeClr val="bg1"/>
              </a:solidFill>
            </a:endParaRPr>
          </a:p>
          <a:p>
            <a:r>
              <a:rPr lang="en-GB" dirty="0" smtClean="0">
                <a:solidFill>
                  <a:schemeClr val="bg1"/>
                </a:solidFill>
              </a:rPr>
              <a:t>Lewis, N. 1974: </a:t>
            </a:r>
            <a:r>
              <a:rPr lang="en-GB" i="1" dirty="0" smtClean="0">
                <a:solidFill>
                  <a:schemeClr val="bg1"/>
                </a:solidFill>
              </a:rPr>
              <a:t>The Roman </a:t>
            </a:r>
            <a:r>
              <a:rPr lang="en-GB" i="1" dirty="0" err="1" smtClean="0">
                <a:solidFill>
                  <a:schemeClr val="bg1"/>
                </a:solidFill>
              </a:rPr>
              <a:t>Principate</a:t>
            </a:r>
            <a:r>
              <a:rPr lang="en-GB" i="1" dirty="0" smtClean="0">
                <a:solidFill>
                  <a:schemeClr val="bg1"/>
                </a:solidFill>
              </a:rPr>
              <a:t>: 27 B.C. – 285 A.D.</a:t>
            </a:r>
            <a:r>
              <a:rPr lang="en-GB" dirty="0" smtClean="0">
                <a:solidFill>
                  <a:schemeClr val="bg1"/>
                </a:solidFill>
              </a:rPr>
              <a:t> Toronto. </a:t>
            </a:r>
          </a:p>
          <a:p>
            <a:endParaRPr lang="en-GB" dirty="0">
              <a:solidFill>
                <a:schemeClr val="bg1"/>
              </a:solidFill>
            </a:endParaRPr>
          </a:p>
          <a:p>
            <a:r>
              <a:rPr lang="en-GB" dirty="0" smtClean="0">
                <a:solidFill>
                  <a:schemeClr val="bg1"/>
                </a:solidFill>
              </a:rPr>
              <a:t>Patterson, J. R. 2000. </a:t>
            </a:r>
            <a:r>
              <a:rPr lang="en-GB" i="1" dirty="0" smtClean="0">
                <a:solidFill>
                  <a:schemeClr val="bg1"/>
                </a:solidFill>
              </a:rPr>
              <a:t>Political Life in the City of Rome. </a:t>
            </a:r>
            <a:r>
              <a:rPr lang="en-GB" dirty="0" smtClean="0">
                <a:solidFill>
                  <a:schemeClr val="bg1"/>
                </a:solidFill>
              </a:rPr>
              <a:t>Bristol: Bristol Classical Press.</a:t>
            </a:r>
            <a:endParaRPr lang="en-GB" dirty="0">
              <a:solidFill>
                <a:schemeClr val="bg1"/>
              </a:solidFill>
            </a:endParaRPr>
          </a:p>
        </p:txBody>
      </p:sp>
    </p:spTree>
    <p:extLst>
      <p:ext uri="{BB962C8B-B14F-4D97-AF65-F5344CB8AC3E}">
        <p14:creationId xmlns:p14="http://schemas.microsoft.com/office/powerpoint/2010/main" val="401887866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139</TotalTime>
  <Words>2230</Words>
  <Application>Microsoft Office PowerPoint</Application>
  <PresentationFormat>On-screen Show (4:3)</PresentationFormat>
  <Paragraphs>259</Paragraphs>
  <Slides>24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Book Antiqua</vt:lpstr>
      <vt:lpstr>Lucida Sans</vt:lpstr>
      <vt:lpstr>Wingdings</vt:lpstr>
      <vt:lpstr>Wingdings 2</vt:lpstr>
      <vt:lpstr>Wingdings 3</vt:lpstr>
      <vt:lpstr>Apex</vt:lpstr>
      <vt:lpstr>Athens and Rome: Life and Culture in Classical Antiquity</vt:lpstr>
      <vt:lpstr>Types of Government</vt:lpstr>
      <vt:lpstr>Ancient Though</vt:lpstr>
      <vt:lpstr>Early Athens</vt:lpstr>
      <vt:lpstr>Cleisthenes Reforms </vt:lpstr>
      <vt:lpstr>Ostracism</vt:lpstr>
      <vt:lpstr>Radical Democracy</vt:lpstr>
      <vt:lpstr>Ekklesia - Assembly</vt:lpstr>
      <vt:lpstr>Boule - Council</vt:lpstr>
      <vt:lpstr>Election and Sortition</vt:lpstr>
      <vt:lpstr>Troubles for the Democracy</vt:lpstr>
      <vt:lpstr>Rome: From the Republic to the Principate </vt:lpstr>
      <vt:lpstr>Roman Constitutional History</vt:lpstr>
      <vt:lpstr>Res Publica – The State</vt:lpstr>
      <vt:lpstr>The Senate</vt:lpstr>
      <vt:lpstr>Cursus Honorum</vt:lpstr>
      <vt:lpstr>Popular Assemblies</vt:lpstr>
      <vt:lpstr>PowerPoint Presentation</vt:lpstr>
      <vt:lpstr>“Constitutional Flexibility” </vt:lpstr>
      <vt:lpstr>Establishment of the Principate</vt:lpstr>
      <vt:lpstr>Decline of the Assemblies</vt:lpstr>
      <vt:lpstr>How to Become Emperor</vt:lpstr>
      <vt:lpstr>Greek Bibliography</vt:lpstr>
      <vt:lpstr>Rome: 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Matt</dc:creator>
  <cp:lastModifiedBy>Matthew Cobb</cp:lastModifiedBy>
  <cp:revision>62</cp:revision>
  <dcterms:created xsi:type="dcterms:W3CDTF">2014-12-08T14:14:46Z</dcterms:created>
  <dcterms:modified xsi:type="dcterms:W3CDTF">2018-04-24T14:24:39Z</dcterms:modified>
</cp:coreProperties>
</file>