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 id="2147483902" r:id="rId2"/>
  </p:sldMasterIdLst>
  <p:notesMasterIdLst>
    <p:notesMasterId r:id="rId32"/>
  </p:notesMasterIdLst>
  <p:sldIdLst>
    <p:sldId id="1907" r:id="rId3"/>
    <p:sldId id="261" r:id="rId4"/>
    <p:sldId id="1902" r:id="rId5"/>
    <p:sldId id="304" r:id="rId6"/>
    <p:sldId id="1903" r:id="rId7"/>
    <p:sldId id="1904" r:id="rId8"/>
    <p:sldId id="1905" r:id="rId9"/>
    <p:sldId id="268" r:id="rId10"/>
    <p:sldId id="1906" r:id="rId11"/>
    <p:sldId id="275" r:id="rId12"/>
    <p:sldId id="279" r:id="rId13"/>
    <p:sldId id="280" r:id="rId14"/>
    <p:sldId id="281" r:id="rId15"/>
    <p:sldId id="282" r:id="rId16"/>
    <p:sldId id="306" r:id="rId17"/>
    <p:sldId id="283" r:id="rId18"/>
    <p:sldId id="298" r:id="rId19"/>
    <p:sldId id="299" r:id="rId20"/>
    <p:sldId id="1908" r:id="rId21"/>
    <p:sldId id="1492" r:id="rId22"/>
    <p:sldId id="1909" r:id="rId23"/>
    <p:sldId id="1912" r:id="rId24"/>
    <p:sldId id="1916" r:id="rId25"/>
    <p:sldId id="1495" r:id="rId26"/>
    <p:sldId id="1496" r:id="rId27"/>
    <p:sldId id="1497" r:id="rId28"/>
    <p:sldId id="1917" r:id="rId29"/>
    <p:sldId id="1918" r:id="rId30"/>
    <p:sldId id="1919" r:id="rId31"/>
  </p:sldIdLst>
  <p:sldSz cx="9144000" cy="6858000" type="screen4x3"/>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9466" autoAdjust="0"/>
  </p:normalViewPr>
  <p:slideViewPr>
    <p:cSldViewPr>
      <p:cViewPr>
        <p:scale>
          <a:sx n="68" d="100"/>
          <a:sy n="68" d="100"/>
        </p:scale>
        <p:origin x="1386" y="72"/>
      </p:cViewPr>
      <p:guideLst>
        <p:guide orient="horz" pos="2160"/>
        <p:guide pos="2880"/>
      </p:guideLst>
    </p:cSldViewPr>
  </p:slideViewPr>
  <p:outlineViewPr>
    <p:cViewPr>
      <p:scale>
        <a:sx n="33" d="100"/>
        <a:sy n="33" d="100"/>
      </p:scale>
      <p:origin x="12" y="0"/>
    </p:cViewPr>
  </p:outlineViewPr>
  <p:notesTextViewPr>
    <p:cViewPr>
      <p:scale>
        <a:sx n="1" d="1"/>
        <a:sy n="1" d="1"/>
      </p:scale>
      <p:origin x="0" y="0"/>
    </p:cViewPr>
  </p:notesTextViewPr>
  <p:sorterViewPr>
    <p:cViewPr varScale="1">
      <p:scale>
        <a:sx n="100" d="100"/>
        <a:sy n="100" d="100"/>
      </p:scale>
      <p:origin x="0" y="-804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A4B56F-56C5-4164-8AF0-8A7FE9EBF41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FA4E0749-770D-4BDE-AE98-90D42C976CB6}">
      <dgm:prSet phldrT="[Text]"/>
      <dgm:spPr/>
      <dgm:t>
        <a:bodyPr/>
        <a:lstStyle/>
        <a:p>
          <a:r>
            <a:rPr lang="en-US" dirty="0"/>
            <a:t>Product</a:t>
          </a:r>
        </a:p>
      </dgm:t>
    </dgm:pt>
    <dgm:pt modelId="{1E901103-F259-45E9-8031-AE7E1A5E4F5B}" type="parTrans" cxnId="{842EFD36-CE44-4CD8-84D3-ADD0EA583F96}">
      <dgm:prSet/>
      <dgm:spPr/>
      <dgm:t>
        <a:bodyPr/>
        <a:lstStyle/>
        <a:p>
          <a:endParaRPr lang="en-US"/>
        </a:p>
      </dgm:t>
    </dgm:pt>
    <dgm:pt modelId="{42CC137E-1EAF-44C3-91DC-516B791FCAFF}" type="sibTrans" cxnId="{842EFD36-CE44-4CD8-84D3-ADD0EA583F96}">
      <dgm:prSet/>
      <dgm:spPr/>
      <dgm:t>
        <a:bodyPr/>
        <a:lstStyle/>
        <a:p>
          <a:endParaRPr lang="en-US"/>
        </a:p>
      </dgm:t>
    </dgm:pt>
    <dgm:pt modelId="{5A728AFA-0684-493E-97DE-CC70C563FFC0}">
      <dgm:prSet phldrT="[Text]"/>
      <dgm:spPr/>
      <dgm:t>
        <a:bodyPr/>
        <a:lstStyle/>
        <a:p>
          <a:r>
            <a:rPr lang="en-US" dirty="0"/>
            <a:t>Place</a:t>
          </a:r>
        </a:p>
      </dgm:t>
    </dgm:pt>
    <dgm:pt modelId="{3AAD3DAC-B90E-4861-9DC0-D5964884DBDC}" type="parTrans" cxnId="{85C263DE-732D-4390-A92D-63D0047185C5}">
      <dgm:prSet/>
      <dgm:spPr/>
      <dgm:t>
        <a:bodyPr/>
        <a:lstStyle/>
        <a:p>
          <a:endParaRPr lang="en-US"/>
        </a:p>
      </dgm:t>
    </dgm:pt>
    <dgm:pt modelId="{03B41F3F-77BF-42BC-A9A3-D4DF7BFD84C4}" type="sibTrans" cxnId="{85C263DE-732D-4390-A92D-63D0047185C5}">
      <dgm:prSet/>
      <dgm:spPr/>
      <dgm:t>
        <a:bodyPr/>
        <a:lstStyle/>
        <a:p>
          <a:endParaRPr lang="en-US"/>
        </a:p>
      </dgm:t>
    </dgm:pt>
    <dgm:pt modelId="{5D8134C8-98E7-4AA8-BD00-A0CE564435CA}">
      <dgm:prSet phldrT="[Text]"/>
      <dgm:spPr/>
      <dgm:t>
        <a:bodyPr/>
        <a:lstStyle/>
        <a:p>
          <a:r>
            <a:rPr lang="en-US" dirty="0"/>
            <a:t>Promotion</a:t>
          </a:r>
        </a:p>
      </dgm:t>
    </dgm:pt>
    <dgm:pt modelId="{143DAD11-133A-4B6B-BCC6-874F13FB502C}" type="parTrans" cxnId="{A0110A31-8A1E-45E1-9E23-F9C2C92CF954}">
      <dgm:prSet/>
      <dgm:spPr/>
      <dgm:t>
        <a:bodyPr/>
        <a:lstStyle/>
        <a:p>
          <a:endParaRPr lang="en-US"/>
        </a:p>
      </dgm:t>
    </dgm:pt>
    <dgm:pt modelId="{6A7E92D8-AF0D-4843-BF57-47088577F2B9}" type="sibTrans" cxnId="{A0110A31-8A1E-45E1-9E23-F9C2C92CF954}">
      <dgm:prSet/>
      <dgm:spPr/>
      <dgm:t>
        <a:bodyPr/>
        <a:lstStyle/>
        <a:p>
          <a:endParaRPr lang="en-US"/>
        </a:p>
      </dgm:t>
    </dgm:pt>
    <dgm:pt modelId="{EE2084CD-DFF4-478E-AFAD-5AF834F8974B}">
      <dgm:prSet phldrT="[Text]"/>
      <dgm:spPr/>
      <dgm:t>
        <a:bodyPr/>
        <a:lstStyle/>
        <a:p>
          <a:r>
            <a:rPr lang="en-US" dirty="0"/>
            <a:t>Price</a:t>
          </a:r>
        </a:p>
      </dgm:t>
    </dgm:pt>
    <dgm:pt modelId="{A472B08E-AF03-4B91-90C0-B854DDB52A82}" type="parTrans" cxnId="{111523B6-89B2-4D75-AFD6-7FD7EE5173F4}">
      <dgm:prSet/>
      <dgm:spPr/>
      <dgm:t>
        <a:bodyPr/>
        <a:lstStyle/>
        <a:p>
          <a:endParaRPr lang="en-US"/>
        </a:p>
      </dgm:t>
    </dgm:pt>
    <dgm:pt modelId="{A71AC367-E6CB-4600-A3EB-90F7FDFCC161}" type="sibTrans" cxnId="{111523B6-89B2-4D75-AFD6-7FD7EE5173F4}">
      <dgm:prSet/>
      <dgm:spPr/>
      <dgm:t>
        <a:bodyPr/>
        <a:lstStyle/>
        <a:p>
          <a:endParaRPr lang="en-US"/>
        </a:p>
      </dgm:t>
    </dgm:pt>
    <dgm:pt modelId="{A27FA327-F1A8-452D-8013-AB8CAAE0AF6D}" type="pres">
      <dgm:prSet presAssocID="{61A4B56F-56C5-4164-8AF0-8A7FE9EBF41A}" presName="diagram" presStyleCnt="0">
        <dgm:presLayoutVars>
          <dgm:dir/>
          <dgm:resizeHandles val="exact"/>
        </dgm:presLayoutVars>
      </dgm:prSet>
      <dgm:spPr/>
    </dgm:pt>
    <dgm:pt modelId="{0D520215-464A-4C5F-99A3-3A90A553D573}" type="pres">
      <dgm:prSet presAssocID="{FA4E0749-770D-4BDE-AE98-90D42C976CB6}" presName="node" presStyleLbl="node1" presStyleIdx="0" presStyleCnt="4" custLinFactNeighborX="-651" custLinFactNeighborY="-26">
        <dgm:presLayoutVars>
          <dgm:bulletEnabled val="1"/>
        </dgm:presLayoutVars>
      </dgm:prSet>
      <dgm:spPr/>
    </dgm:pt>
    <dgm:pt modelId="{4DF518BD-75E2-4FE7-846D-731DF1BB67D3}" type="pres">
      <dgm:prSet presAssocID="{42CC137E-1EAF-44C3-91DC-516B791FCAFF}" presName="sibTrans" presStyleCnt="0"/>
      <dgm:spPr/>
    </dgm:pt>
    <dgm:pt modelId="{AB96E43E-AACD-431D-AA93-898F1E3B2C54}" type="pres">
      <dgm:prSet presAssocID="{5A728AFA-0684-493E-97DE-CC70C563FFC0}" presName="node" presStyleLbl="node1" presStyleIdx="1" presStyleCnt="4">
        <dgm:presLayoutVars>
          <dgm:bulletEnabled val="1"/>
        </dgm:presLayoutVars>
      </dgm:prSet>
      <dgm:spPr/>
    </dgm:pt>
    <dgm:pt modelId="{83FAA921-25C9-47BB-8641-CC9911D295BF}" type="pres">
      <dgm:prSet presAssocID="{03B41F3F-77BF-42BC-A9A3-D4DF7BFD84C4}" presName="sibTrans" presStyleCnt="0"/>
      <dgm:spPr/>
    </dgm:pt>
    <dgm:pt modelId="{46B563A5-F72A-4EF3-A02B-14826F2B434C}" type="pres">
      <dgm:prSet presAssocID="{5D8134C8-98E7-4AA8-BD00-A0CE564435CA}" presName="node" presStyleLbl="node1" presStyleIdx="2" presStyleCnt="4">
        <dgm:presLayoutVars>
          <dgm:bulletEnabled val="1"/>
        </dgm:presLayoutVars>
      </dgm:prSet>
      <dgm:spPr/>
    </dgm:pt>
    <dgm:pt modelId="{BB024145-043D-47E7-B71A-586C40F0507E}" type="pres">
      <dgm:prSet presAssocID="{6A7E92D8-AF0D-4843-BF57-47088577F2B9}" presName="sibTrans" presStyleCnt="0"/>
      <dgm:spPr/>
    </dgm:pt>
    <dgm:pt modelId="{84728CCB-BAE3-4919-B87B-4E7540598EBF}" type="pres">
      <dgm:prSet presAssocID="{EE2084CD-DFF4-478E-AFAD-5AF834F8974B}" presName="node" presStyleLbl="node1" presStyleIdx="3" presStyleCnt="4">
        <dgm:presLayoutVars>
          <dgm:bulletEnabled val="1"/>
        </dgm:presLayoutVars>
      </dgm:prSet>
      <dgm:spPr/>
    </dgm:pt>
  </dgm:ptLst>
  <dgm:cxnLst>
    <dgm:cxn modelId="{80F1B518-B342-41EF-9CDF-BDD18B9FCDE0}" type="presOf" srcId="{FA4E0749-770D-4BDE-AE98-90D42C976CB6}" destId="{0D520215-464A-4C5F-99A3-3A90A553D573}" srcOrd="0" destOrd="0" presId="urn:microsoft.com/office/officeart/2005/8/layout/default"/>
    <dgm:cxn modelId="{A0110A31-8A1E-45E1-9E23-F9C2C92CF954}" srcId="{61A4B56F-56C5-4164-8AF0-8A7FE9EBF41A}" destId="{5D8134C8-98E7-4AA8-BD00-A0CE564435CA}" srcOrd="2" destOrd="0" parTransId="{143DAD11-133A-4B6B-BCC6-874F13FB502C}" sibTransId="{6A7E92D8-AF0D-4843-BF57-47088577F2B9}"/>
    <dgm:cxn modelId="{842EFD36-CE44-4CD8-84D3-ADD0EA583F96}" srcId="{61A4B56F-56C5-4164-8AF0-8A7FE9EBF41A}" destId="{FA4E0749-770D-4BDE-AE98-90D42C976CB6}" srcOrd="0" destOrd="0" parTransId="{1E901103-F259-45E9-8031-AE7E1A5E4F5B}" sibTransId="{42CC137E-1EAF-44C3-91DC-516B791FCAFF}"/>
    <dgm:cxn modelId="{7F50283E-ED65-4A98-8F50-502F9AF94432}" type="presOf" srcId="{EE2084CD-DFF4-478E-AFAD-5AF834F8974B}" destId="{84728CCB-BAE3-4919-B87B-4E7540598EBF}" srcOrd="0" destOrd="0" presId="urn:microsoft.com/office/officeart/2005/8/layout/default"/>
    <dgm:cxn modelId="{11490B5F-97E9-4DB9-9C83-8BFF645FC15D}" type="presOf" srcId="{5D8134C8-98E7-4AA8-BD00-A0CE564435CA}" destId="{46B563A5-F72A-4EF3-A02B-14826F2B434C}" srcOrd="0" destOrd="0" presId="urn:microsoft.com/office/officeart/2005/8/layout/default"/>
    <dgm:cxn modelId="{111523B6-89B2-4D75-AFD6-7FD7EE5173F4}" srcId="{61A4B56F-56C5-4164-8AF0-8A7FE9EBF41A}" destId="{EE2084CD-DFF4-478E-AFAD-5AF834F8974B}" srcOrd="3" destOrd="0" parTransId="{A472B08E-AF03-4B91-90C0-B854DDB52A82}" sibTransId="{A71AC367-E6CB-4600-A3EB-90F7FDFCC161}"/>
    <dgm:cxn modelId="{E339D7C2-C0A8-4338-8940-60D8C7DC7B56}" type="presOf" srcId="{61A4B56F-56C5-4164-8AF0-8A7FE9EBF41A}" destId="{A27FA327-F1A8-452D-8013-AB8CAAE0AF6D}" srcOrd="0" destOrd="0" presId="urn:microsoft.com/office/officeart/2005/8/layout/default"/>
    <dgm:cxn modelId="{72AA71D0-D447-434C-824C-D2171A427DD5}" type="presOf" srcId="{5A728AFA-0684-493E-97DE-CC70C563FFC0}" destId="{AB96E43E-AACD-431D-AA93-898F1E3B2C54}" srcOrd="0" destOrd="0" presId="urn:microsoft.com/office/officeart/2005/8/layout/default"/>
    <dgm:cxn modelId="{85C263DE-732D-4390-A92D-63D0047185C5}" srcId="{61A4B56F-56C5-4164-8AF0-8A7FE9EBF41A}" destId="{5A728AFA-0684-493E-97DE-CC70C563FFC0}" srcOrd="1" destOrd="0" parTransId="{3AAD3DAC-B90E-4861-9DC0-D5964884DBDC}" sibTransId="{03B41F3F-77BF-42BC-A9A3-D4DF7BFD84C4}"/>
    <dgm:cxn modelId="{DE650EBB-8B94-4F29-977C-0DF8B6EF1AC4}" type="presParOf" srcId="{A27FA327-F1A8-452D-8013-AB8CAAE0AF6D}" destId="{0D520215-464A-4C5F-99A3-3A90A553D573}" srcOrd="0" destOrd="0" presId="urn:microsoft.com/office/officeart/2005/8/layout/default"/>
    <dgm:cxn modelId="{E3E95E01-61C5-457D-92E6-B891D936CCFD}" type="presParOf" srcId="{A27FA327-F1A8-452D-8013-AB8CAAE0AF6D}" destId="{4DF518BD-75E2-4FE7-846D-731DF1BB67D3}" srcOrd="1" destOrd="0" presId="urn:microsoft.com/office/officeart/2005/8/layout/default"/>
    <dgm:cxn modelId="{EDCFEB49-49FA-4D23-A048-B990AECD8395}" type="presParOf" srcId="{A27FA327-F1A8-452D-8013-AB8CAAE0AF6D}" destId="{AB96E43E-AACD-431D-AA93-898F1E3B2C54}" srcOrd="2" destOrd="0" presId="urn:microsoft.com/office/officeart/2005/8/layout/default"/>
    <dgm:cxn modelId="{991808AE-378D-4E5B-8AAE-90D9D5F410C4}" type="presParOf" srcId="{A27FA327-F1A8-452D-8013-AB8CAAE0AF6D}" destId="{83FAA921-25C9-47BB-8641-CC9911D295BF}" srcOrd="3" destOrd="0" presId="urn:microsoft.com/office/officeart/2005/8/layout/default"/>
    <dgm:cxn modelId="{93A1CCEA-33BA-48C2-AA52-458B56D15C2E}" type="presParOf" srcId="{A27FA327-F1A8-452D-8013-AB8CAAE0AF6D}" destId="{46B563A5-F72A-4EF3-A02B-14826F2B434C}" srcOrd="4" destOrd="0" presId="urn:microsoft.com/office/officeart/2005/8/layout/default"/>
    <dgm:cxn modelId="{90BD95F0-6B7E-4F2A-9FBD-5F13DA6FCDDE}" type="presParOf" srcId="{A27FA327-F1A8-452D-8013-AB8CAAE0AF6D}" destId="{BB024145-043D-47E7-B71A-586C40F0507E}" srcOrd="5" destOrd="0" presId="urn:microsoft.com/office/officeart/2005/8/layout/default"/>
    <dgm:cxn modelId="{1A5FC707-DCBE-474A-8FB6-5AA40C2F04DC}" type="presParOf" srcId="{A27FA327-F1A8-452D-8013-AB8CAAE0AF6D}" destId="{84728CCB-BAE3-4919-B87B-4E7540598EBF}"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7940E7-1102-44F5-B539-92B312CC1DF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6459E9A-6F18-4611-9151-717B03C77EDA}">
      <dgm:prSet phldrT="[Text]" custT="1"/>
      <dgm:spPr>
        <a:solidFill>
          <a:schemeClr val="accent2"/>
        </a:solidFill>
      </dgm:spPr>
      <dgm:t>
        <a:bodyPr/>
        <a:lstStyle/>
        <a:p>
          <a:r>
            <a:rPr lang="en-US" sz="4000" dirty="0"/>
            <a:t>Consonance</a:t>
          </a:r>
        </a:p>
      </dgm:t>
    </dgm:pt>
    <dgm:pt modelId="{1B8A9C49-7E46-4656-8C97-3DFC2CB3D672}" type="parTrans" cxnId="{A58A5368-DD32-4BAA-8693-8C7867A3D523}">
      <dgm:prSet/>
      <dgm:spPr/>
      <dgm:t>
        <a:bodyPr/>
        <a:lstStyle/>
        <a:p>
          <a:endParaRPr lang="en-US"/>
        </a:p>
      </dgm:t>
    </dgm:pt>
    <dgm:pt modelId="{4DECA270-3652-4782-9084-D81661437A91}" type="sibTrans" cxnId="{A58A5368-DD32-4BAA-8693-8C7867A3D523}">
      <dgm:prSet/>
      <dgm:spPr/>
      <dgm:t>
        <a:bodyPr/>
        <a:lstStyle/>
        <a:p>
          <a:endParaRPr lang="en-US"/>
        </a:p>
      </dgm:t>
    </dgm:pt>
    <dgm:pt modelId="{12C06717-EA2C-4A4E-BB84-C9C81E1AAD65}">
      <dgm:prSet phldrT="[Text]" custT="1"/>
      <dgm:spPr>
        <a:solidFill>
          <a:schemeClr val="accent2"/>
        </a:solidFill>
      </dgm:spPr>
      <dgm:t>
        <a:bodyPr/>
        <a:lstStyle/>
        <a:p>
          <a:r>
            <a:rPr lang="en-US" sz="4000" dirty="0"/>
            <a:t>Consistency</a:t>
          </a:r>
        </a:p>
      </dgm:t>
    </dgm:pt>
    <dgm:pt modelId="{12C08836-4BB5-4A42-8437-92EC0A416EFF}" type="parTrans" cxnId="{21FD6630-B8F5-4254-B6DB-41577C6BFD69}">
      <dgm:prSet/>
      <dgm:spPr/>
      <dgm:t>
        <a:bodyPr/>
        <a:lstStyle/>
        <a:p>
          <a:endParaRPr lang="en-US"/>
        </a:p>
      </dgm:t>
    </dgm:pt>
    <dgm:pt modelId="{0A4244DF-6FB0-42B0-A638-F0024CE4E208}" type="sibTrans" cxnId="{21FD6630-B8F5-4254-B6DB-41577C6BFD69}">
      <dgm:prSet/>
      <dgm:spPr/>
      <dgm:t>
        <a:bodyPr/>
        <a:lstStyle/>
        <a:p>
          <a:endParaRPr lang="en-US"/>
        </a:p>
      </dgm:t>
    </dgm:pt>
    <dgm:pt modelId="{942901B4-6394-4A60-8749-7BC8C7A78A6E}">
      <dgm:prSet phldrT="[Text]" custT="1"/>
      <dgm:spPr>
        <a:solidFill>
          <a:schemeClr val="accent2"/>
        </a:solidFill>
      </dgm:spPr>
      <dgm:t>
        <a:bodyPr/>
        <a:lstStyle/>
        <a:p>
          <a:r>
            <a:rPr lang="en-US" sz="4000" dirty="0"/>
            <a:t>Advantage</a:t>
          </a:r>
        </a:p>
      </dgm:t>
    </dgm:pt>
    <dgm:pt modelId="{8151C0FD-30F5-40CD-95B3-971AF3AEC9E6}" type="parTrans" cxnId="{A290CF82-2D29-40C5-AF89-BDF640DE338A}">
      <dgm:prSet/>
      <dgm:spPr/>
      <dgm:t>
        <a:bodyPr/>
        <a:lstStyle/>
        <a:p>
          <a:endParaRPr lang="en-US"/>
        </a:p>
      </dgm:t>
    </dgm:pt>
    <dgm:pt modelId="{5A286233-D3D9-4327-BBD6-84EB35C8F95B}" type="sibTrans" cxnId="{A290CF82-2D29-40C5-AF89-BDF640DE338A}">
      <dgm:prSet/>
      <dgm:spPr/>
      <dgm:t>
        <a:bodyPr/>
        <a:lstStyle/>
        <a:p>
          <a:endParaRPr lang="en-US"/>
        </a:p>
      </dgm:t>
    </dgm:pt>
    <dgm:pt modelId="{FF09C9D4-7354-43E9-AAA2-17418AE0D439}">
      <dgm:prSet phldrT="[Text]" custT="1"/>
      <dgm:spPr>
        <a:solidFill>
          <a:schemeClr val="accent2"/>
        </a:solidFill>
      </dgm:spPr>
      <dgm:t>
        <a:bodyPr/>
        <a:lstStyle/>
        <a:p>
          <a:r>
            <a:rPr lang="en-US" sz="4000" dirty="0"/>
            <a:t>Feasibility</a:t>
          </a:r>
        </a:p>
      </dgm:t>
    </dgm:pt>
    <dgm:pt modelId="{D230FCFF-8315-4CD9-96EF-ECA6829D1F6F}" type="parTrans" cxnId="{B442C1D4-CC5E-4170-AD2A-09378F784053}">
      <dgm:prSet/>
      <dgm:spPr/>
      <dgm:t>
        <a:bodyPr/>
        <a:lstStyle/>
        <a:p>
          <a:endParaRPr lang="en-US"/>
        </a:p>
      </dgm:t>
    </dgm:pt>
    <dgm:pt modelId="{45064488-0C1F-4600-B2DF-FADC12809872}" type="sibTrans" cxnId="{B442C1D4-CC5E-4170-AD2A-09378F784053}">
      <dgm:prSet/>
      <dgm:spPr/>
      <dgm:t>
        <a:bodyPr/>
        <a:lstStyle/>
        <a:p>
          <a:endParaRPr lang="en-US"/>
        </a:p>
      </dgm:t>
    </dgm:pt>
    <dgm:pt modelId="{0DC7B30D-BF93-44E9-86C0-F43A0BA1C6E8}" type="pres">
      <dgm:prSet presAssocID="{6D7940E7-1102-44F5-B539-92B312CC1DF2}" presName="diagram" presStyleCnt="0">
        <dgm:presLayoutVars>
          <dgm:dir/>
          <dgm:resizeHandles val="exact"/>
        </dgm:presLayoutVars>
      </dgm:prSet>
      <dgm:spPr/>
    </dgm:pt>
    <dgm:pt modelId="{3DBFA73D-0FF9-4CC8-9B5A-6C1CC7BE6E26}" type="pres">
      <dgm:prSet presAssocID="{E6459E9A-6F18-4611-9151-717B03C77EDA}" presName="node" presStyleLbl="node1" presStyleIdx="0" presStyleCnt="4">
        <dgm:presLayoutVars>
          <dgm:bulletEnabled val="1"/>
        </dgm:presLayoutVars>
      </dgm:prSet>
      <dgm:spPr/>
    </dgm:pt>
    <dgm:pt modelId="{58C28D28-E862-4C83-8AC9-BA450A2676B8}" type="pres">
      <dgm:prSet presAssocID="{4DECA270-3652-4782-9084-D81661437A91}" presName="sibTrans" presStyleCnt="0"/>
      <dgm:spPr/>
    </dgm:pt>
    <dgm:pt modelId="{F8664C45-8D34-43EF-BB71-72E9FD00CA56}" type="pres">
      <dgm:prSet presAssocID="{12C06717-EA2C-4A4E-BB84-C9C81E1AAD65}" presName="node" presStyleLbl="node1" presStyleIdx="1" presStyleCnt="4">
        <dgm:presLayoutVars>
          <dgm:bulletEnabled val="1"/>
        </dgm:presLayoutVars>
      </dgm:prSet>
      <dgm:spPr/>
    </dgm:pt>
    <dgm:pt modelId="{74201B09-C4CF-4DC9-9463-B7A16581D359}" type="pres">
      <dgm:prSet presAssocID="{0A4244DF-6FB0-42B0-A638-F0024CE4E208}" presName="sibTrans" presStyleCnt="0"/>
      <dgm:spPr/>
    </dgm:pt>
    <dgm:pt modelId="{81EF405C-9250-49E5-836C-8D5F29F7FA06}" type="pres">
      <dgm:prSet presAssocID="{942901B4-6394-4A60-8749-7BC8C7A78A6E}" presName="node" presStyleLbl="node1" presStyleIdx="2" presStyleCnt="4">
        <dgm:presLayoutVars>
          <dgm:bulletEnabled val="1"/>
        </dgm:presLayoutVars>
      </dgm:prSet>
      <dgm:spPr/>
    </dgm:pt>
    <dgm:pt modelId="{343E75E4-2510-48CF-8666-48A2B8EFE922}" type="pres">
      <dgm:prSet presAssocID="{5A286233-D3D9-4327-BBD6-84EB35C8F95B}" presName="sibTrans" presStyleCnt="0"/>
      <dgm:spPr/>
    </dgm:pt>
    <dgm:pt modelId="{F9A12716-9A94-459F-BFD0-F9B207B1FAEB}" type="pres">
      <dgm:prSet presAssocID="{FF09C9D4-7354-43E9-AAA2-17418AE0D439}" presName="node" presStyleLbl="node1" presStyleIdx="3" presStyleCnt="4">
        <dgm:presLayoutVars>
          <dgm:bulletEnabled val="1"/>
        </dgm:presLayoutVars>
      </dgm:prSet>
      <dgm:spPr/>
    </dgm:pt>
  </dgm:ptLst>
  <dgm:cxnLst>
    <dgm:cxn modelId="{21FD6630-B8F5-4254-B6DB-41577C6BFD69}" srcId="{6D7940E7-1102-44F5-B539-92B312CC1DF2}" destId="{12C06717-EA2C-4A4E-BB84-C9C81E1AAD65}" srcOrd="1" destOrd="0" parTransId="{12C08836-4BB5-4A42-8437-92EC0A416EFF}" sibTransId="{0A4244DF-6FB0-42B0-A638-F0024CE4E208}"/>
    <dgm:cxn modelId="{8B7F0B41-9AA1-4089-B623-7204EE645739}" type="presOf" srcId="{FF09C9D4-7354-43E9-AAA2-17418AE0D439}" destId="{F9A12716-9A94-459F-BFD0-F9B207B1FAEB}" srcOrd="0" destOrd="0" presId="urn:microsoft.com/office/officeart/2005/8/layout/default"/>
    <dgm:cxn modelId="{A58A5368-DD32-4BAA-8693-8C7867A3D523}" srcId="{6D7940E7-1102-44F5-B539-92B312CC1DF2}" destId="{E6459E9A-6F18-4611-9151-717B03C77EDA}" srcOrd="0" destOrd="0" parTransId="{1B8A9C49-7E46-4656-8C97-3DFC2CB3D672}" sibTransId="{4DECA270-3652-4782-9084-D81661437A91}"/>
    <dgm:cxn modelId="{CC81594C-4713-4AD8-9261-9B8F95913AA0}" type="presOf" srcId="{942901B4-6394-4A60-8749-7BC8C7A78A6E}" destId="{81EF405C-9250-49E5-836C-8D5F29F7FA06}" srcOrd="0" destOrd="0" presId="urn:microsoft.com/office/officeart/2005/8/layout/default"/>
    <dgm:cxn modelId="{4A2D885A-FDEE-430B-B5D8-F5C16F931B2B}" type="presOf" srcId="{E6459E9A-6F18-4611-9151-717B03C77EDA}" destId="{3DBFA73D-0FF9-4CC8-9B5A-6C1CC7BE6E26}" srcOrd="0" destOrd="0" presId="urn:microsoft.com/office/officeart/2005/8/layout/default"/>
    <dgm:cxn modelId="{A290CF82-2D29-40C5-AF89-BDF640DE338A}" srcId="{6D7940E7-1102-44F5-B539-92B312CC1DF2}" destId="{942901B4-6394-4A60-8749-7BC8C7A78A6E}" srcOrd="2" destOrd="0" parTransId="{8151C0FD-30F5-40CD-95B3-971AF3AEC9E6}" sibTransId="{5A286233-D3D9-4327-BBD6-84EB35C8F95B}"/>
    <dgm:cxn modelId="{B442C1D4-CC5E-4170-AD2A-09378F784053}" srcId="{6D7940E7-1102-44F5-B539-92B312CC1DF2}" destId="{FF09C9D4-7354-43E9-AAA2-17418AE0D439}" srcOrd="3" destOrd="0" parTransId="{D230FCFF-8315-4CD9-96EF-ECA6829D1F6F}" sibTransId="{45064488-0C1F-4600-B2DF-FADC12809872}"/>
    <dgm:cxn modelId="{3C393DED-9022-4F3B-A256-29A210530125}" type="presOf" srcId="{6D7940E7-1102-44F5-B539-92B312CC1DF2}" destId="{0DC7B30D-BF93-44E9-86C0-F43A0BA1C6E8}" srcOrd="0" destOrd="0" presId="urn:microsoft.com/office/officeart/2005/8/layout/default"/>
    <dgm:cxn modelId="{3A961CF6-CC8B-4F86-8D0C-191F38EFC9EC}" type="presOf" srcId="{12C06717-EA2C-4A4E-BB84-C9C81E1AAD65}" destId="{F8664C45-8D34-43EF-BB71-72E9FD00CA56}" srcOrd="0" destOrd="0" presId="urn:microsoft.com/office/officeart/2005/8/layout/default"/>
    <dgm:cxn modelId="{004F4253-89E2-437E-B17B-E8CE9B33CAE6}" type="presParOf" srcId="{0DC7B30D-BF93-44E9-86C0-F43A0BA1C6E8}" destId="{3DBFA73D-0FF9-4CC8-9B5A-6C1CC7BE6E26}" srcOrd="0" destOrd="0" presId="urn:microsoft.com/office/officeart/2005/8/layout/default"/>
    <dgm:cxn modelId="{F218CA33-1874-4974-AD65-22D014BA1006}" type="presParOf" srcId="{0DC7B30D-BF93-44E9-86C0-F43A0BA1C6E8}" destId="{58C28D28-E862-4C83-8AC9-BA450A2676B8}" srcOrd="1" destOrd="0" presId="urn:microsoft.com/office/officeart/2005/8/layout/default"/>
    <dgm:cxn modelId="{69EA73FA-C61F-415B-86EC-DF67D3BEA9E7}" type="presParOf" srcId="{0DC7B30D-BF93-44E9-86C0-F43A0BA1C6E8}" destId="{F8664C45-8D34-43EF-BB71-72E9FD00CA56}" srcOrd="2" destOrd="0" presId="urn:microsoft.com/office/officeart/2005/8/layout/default"/>
    <dgm:cxn modelId="{347B3FA7-0BD0-47C2-A6B3-F3477B8E64AB}" type="presParOf" srcId="{0DC7B30D-BF93-44E9-86C0-F43A0BA1C6E8}" destId="{74201B09-C4CF-4DC9-9463-B7A16581D359}" srcOrd="3" destOrd="0" presId="urn:microsoft.com/office/officeart/2005/8/layout/default"/>
    <dgm:cxn modelId="{A97A7D96-A340-445D-BEB1-CC75628AE867}" type="presParOf" srcId="{0DC7B30D-BF93-44E9-86C0-F43A0BA1C6E8}" destId="{81EF405C-9250-49E5-836C-8D5F29F7FA06}" srcOrd="4" destOrd="0" presId="urn:microsoft.com/office/officeart/2005/8/layout/default"/>
    <dgm:cxn modelId="{18550267-63CC-48DB-838C-13CFD20B5993}" type="presParOf" srcId="{0DC7B30D-BF93-44E9-86C0-F43A0BA1C6E8}" destId="{343E75E4-2510-48CF-8666-48A2B8EFE922}" srcOrd="5" destOrd="0" presId="urn:microsoft.com/office/officeart/2005/8/layout/default"/>
    <dgm:cxn modelId="{5F9FF23F-72D2-48F6-B413-EF3E3C603D55}" type="presParOf" srcId="{0DC7B30D-BF93-44E9-86C0-F43A0BA1C6E8}" destId="{F9A12716-9A94-459F-BFD0-F9B207B1FAEB}"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520215-464A-4C5F-99A3-3A90A553D573}">
      <dsp:nvSpPr>
        <dsp:cNvPr id="0" name=""/>
        <dsp:cNvSpPr/>
      </dsp:nvSpPr>
      <dsp:spPr>
        <a:xfrm>
          <a:off x="139089" y="612"/>
          <a:ext cx="2753320" cy="1651992"/>
        </a:xfrm>
        <a:prstGeom prst="rect">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t>Product</a:t>
          </a:r>
        </a:p>
      </dsp:txBody>
      <dsp:txXfrm>
        <a:off x="139089" y="612"/>
        <a:ext cx="2753320" cy="1651992"/>
      </dsp:txXfrm>
    </dsp:sp>
    <dsp:sp modelId="{AB96E43E-AACD-431D-AA93-898F1E3B2C54}">
      <dsp:nvSpPr>
        <dsp:cNvPr id="0" name=""/>
        <dsp:cNvSpPr/>
      </dsp:nvSpPr>
      <dsp:spPr>
        <a:xfrm>
          <a:off x="3185666" y="1041"/>
          <a:ext cx="2753320" cy="1651992"/>
        </a:xfrm>
        <a:prstGeom prst="rect">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t>Place</a:t>
          </a:r>
        </a:p>
      </dsp:txBody>
      <dsp:txXfrm>
        <a:off x="3185666" y="1041"/>
        <a:ext cx="2753320" cy="1651992"/>
      </dsp:txXfrm>
    </dsp:sp>
    <dsp:sp modelId="{46B563A5-F72A-4EF3-A02B-14826F2B434C}">
      <dsp:nvSpPr>
        <dsp:cNvPr id="0" name=""/>
        <dsp:cNvSpPr/>
      </dsp:nvSpPr>
      <dsp:spPr>
        <a:xfrm>
          <a:off x="157013" y="1928366"/>
          <a:ext cx="2753320" cy="1651992"/>
        </a:xfrm>
        <a:prstGeom prst="rect">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t>Promotion</a:t>
          </a:r>
        </a:p>
      </dsp:txBody>
      <dsp:txXfrm>
        <a:off x="157013" y="1928366"/>
        <a:ext cx="2753320" cy="1651992"/>
      </dsp:txXfrm>
    </dsp:sp>
    <dsp:sp modelId="{84728CCB-BAE3-4919-B87B-4E7540598EBF}">
      <dsp:nvSpPr>
        <dsp:cNvPr id="0" name=""/>
        <dsp:cNvSpPr/>
      </dsp:nvSpPr>
      <dsp:spPr>
        <a:xfrm>
          <a:off x="3185666" y="1928366"/>
          <a:ext cx="2753320" cy="1651992"/>
        </a:xfrm>
        <a:prstGeom prst="rect">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t>Price</a:t>
          </a:r>
        </a:p>
      </dsp:txBody>
      <dsp:txXfrm>
        <a:off x="3185666" y="1928366"/>
        <a:ext cx="2753320" cy="16519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BFA73D-0FF9-4CC8-9B5A-6C1CC7BE6E26}">
      <dsp:nvSpPr>
        <dsp:cNvPr id="0" name=""/>
        <dsp:cNvSpPr/>
      </dsp:nvSpPr>
      <dsp:spPr>
        <a:xfrm>
          <a:off x="370163" y="548"/>
          <a:ext cx="3457463" cy="2074478"/>
        </a:xfrm>
        <a:prstGeom prst="rect">
          <a:avLst/>
        </a:prstGeom>
        <a:solidFill>
          <a:schemeClr val="accent2"/>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t>Consonance</a:t>
          </a:r>
        </a:p>
      </dsp:txBody>
      <dsp:txXfrm>
        <a:off x="370163" y="548"/>
        <a:ext cx="3457463" cy="2074478"/>
      </dsp:txXfrm>
    </dsp:sp>
    <dsp:sp modelId="{F8664C45-8D34-43EF-BB71-72E9FD00CA56}">
      <dsp:nvSpPr>
        <dsp:cNvPr id="0" name=""/>
        <dsp:cNvSpPr/>
      </dsp:nvSpPr>
      <dsp:spPr>
        <a:xfrm>
          <a:off x="4173373" y="548"/>
          <a:ext cx="3457463" cy="2074478"/>
        </a:xfrm>
        <a:prstGeom prst="rect">
          <a:avLst/>
        </a:prstGeom>
        <a:solidFill>
          <a:schemeClr val="accent2"/>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t>Consistency</a:t>
          </a:r>
        </a:p>
      </dsp:txBody>
      <dsp:txXfrm>
        <a:off x="4173373" y="548"/>
        <a:ext cx="3457463" cy="2074478"/>
      </dsp:txXfrm>
    </dsp:sp>
    <dsp:sp modelId="{81EF405C-9250-49E5-836C-8D5F29F7FA06}">
      <dsp:nvSpPr>
        <dsp:cNvPr id="0" name=""/>
        <dsp:cNvSpPr/>
      </dsp:nvSpPr>
      <dsp:spPr>
        <a:xfrm>
          <a:off x="370163" y="2420773"/>
          <a:ext cx="3457463" cy="2074478"/>
        </a:xfrm>
        <a:prstGeom prst="rect">
          <a:avLst/>
        </a:prstGeom>
        <a:solidFill>
          <a:schemeClr val="accent2"/>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t>Advantage</a:t>
          </a:r>
        </a:p>
      </dsp:txBody>
      <dsp:txXfrm>
        <a:off x="370163" y="2420773"/>
        <a:ext cx="3457463" cy="2074478"/>
      </dsp:txXfrm>
    </dsp:sp>
    <dsp:sp modelId="{F9A12716-9A94-459F-BFD0-F9B207B1FAEB}">
      <dsp:nvSpPr>
        <dsp:cNvPr id="0" name=""/>
        <dsp:cNvSpPr/>
      </dsp:nvSpPr>
      <dsp:spPr>
        <a:xfrm>
          <a:off x="4173373" y="2420773"/>
          <a:ext cx="3457463" cy="2074478"/>
        </a:xfrm>
        <a:prstGeom prst="rect">
          <a:avLst/>
        </a:prstGeom>
        <a:solidFill>
          <a:schemeClr val="accent2"/>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t>Feasibility</a:t>
          </a:r>
        </a:p>
      </dsp:txBody>
      <dsp:txXfrm>
        <a:off x="4173373" y="2420773"/>
        <a:ext cx="3457463" cy="207447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0B117CD-B967-4191-AE16-61666EB19BFD}" type="datetimeFigureOut">
              <a:rPr lang="zh-CN" altLang="en-US" smtClean="0"/>
              <a:t>2020/3/15</a:t>
            </a:fld>
            <a:endParaRPr lang="zh-CN" alt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404C67-4B21-41BC-A6B7-F8EAA22738EB}" type="slidenum">
              <a:rPr lang="zh-CN" altLang="en-US" smtClean="0"/>
              <a:t>‹#›</a:t>
            </a:fld>
            <a:endParaRPr lang="zh-CN" altLang="en-US"/>
          </a:p>
        </p:txBody>
      </p:sp>
    </p:spTree>
    <p:extLst>
      <p:ext uri="{BB962C8B-B14F-4D97-AF65-F5344CB8AC3E}">
        <p14:creationId xmlns:p14="http://schemas.microsoft.com/office/powerpoint/2010/main" val="1041044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Countless marketing variables affect the success or failure of strategy implementation efforts. Some strategic marketing issues or decisions are on the next two slides.</a:t>
            </a:r>
            <a:endParaRPr lang="en-US" dirty="0"/>
          </a:p>
        </p:txBody>
      </p:sp>
      <p:sp>
        <p:nvSpPr>
          <p:cNvPr id="4" name="Slide Number Placeholder 3"/>
          <p:cNvSpPr>
            <a:spLocks noGrp="1"/>
          </p:cNvSpPr>
          <p:nvPr>
            <p:ph type="sldNum" sz="quarter" idx="10"/>
          </p:nvPr>
        </p:nvSpPr>
        <p:spPr/>
        <p:txBody>
          <a:bodyPr/>
          <a:lstStyle/>
          <a:p>
            <a:fld id="{9FDE0C8B-D471-4AD7-BBE9-E14EB16D01D7}" type="slidenum">
              <a:rPr lang="en-US" altLang="en-US" smtClean="0"/>
              <a:pPr/>
              <a:t>2</a:t>
            </a:fld>
            <a:endParaRPr lang="en-US" altLang="en-US" dirty="0"/>
          </a:p>
        </p:txBody>
      </p:sp>
    </p:spTree>
    <p:extLst>
      <p:ext uri="{BB962C8B-B14F-4D97-AF65-F5344CB8AC3E}">
        <p14:creationId xmlns:p14="http://schemas.microsoft.com/office/powerpoint/2010/main" val="8047356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Social media marketing has become an important strategic issue. Marketing has evolved to be more about building a two-way relationship with consumers than just informing consumers about a product or service.</a:t>
            </a:r>
            <a:endParaRPr lang="en-US" dirty="0"/>
          </a:p>
        </p:txBody>
      </p:sp>
      <p:sp>
        <p:nvSpPr>
          <p:cNvPr id="4" name="Slide Number Placeholder 3"/>
          <p:cNvSpPr>
            <a:spLocks noGrp="1"/>
          </p:cNvSpPr>
          <p:nvPr>
            <p:ph type="sldNum" sz="quarter" idx="10"/>
          </p:nvPr>
        </p:nvSpPr>
        <p:spPr/>
        <p:txBody>
          <a:bodyPr/>
          <a:lstStyle/>
          <a:p>
            <a:fld id="{9FDE0C8B-D471-4AD7-BBE9-E14EB16D01D7}" type="slidenum">
              <a:rPr lang="en-US" altLang="en-US" smtClean="0"/>
              <a:pPr/>
              <a:t>4</a:t>
            </a:fld>
            <a:endParaRPr lang="en-US" altLang="en-US" dirty="0"/>
          </a:p>
        </p:txBody>
      </p:sp>
    </p:spTree>
    <p:extLst>
      <p:ext uri="{BB962C8B-B14F-4D97-AF65-F5344CB8AC3E}">
        <p14:creationId xmlns:p14="http://schemas.microsoft.com/office/powerpoint/2010/main" val="24752094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Market segmentation enables a small firm to compete successfully with a large firm by maximizing per-unit profits and per-segment sales.</a:t>
            </a:r>
            <a:endParaRPr lang="en-US" dirty="0"/>
          </a:p>
          <a:p>
            <a:endParaRPr lang="en-US" dirty="0"/>
          </a:p>
        </p:txBody>
      </p:sp>
      <p:sp>
        <p:nvSpPr>
          <p:cNvPr id="4" name="Slide Number Placeholder 3"/>
          <p:cNvSpPr>
            <a:spLocks noGrp="1"/>
          </p:cNvSpPr>
          <p:nvPr>
            <p:ph type="sldNum" sz="quarter" idx="10"/>
          </p:nvPr>
        </p:nvSpPr>
        <p:spPr/>
        <p:txBody>
          <a:bodyPr/>
          <a:lstStyle/>
          <a:p>
            <a:fld id="{9FDE0C8B-D471-4AD7-BBE9-E14EB16D01D7}" type="slidenum">
              <a:rPr lang="en-US" altLang="en-US" smtClean="0"/>
              <a:pPr/>
              <a:t>5</a:t>
            </a:fld>
            <a:endParaRPr lang="en-US" altLang="en-US" dirty="0"/>
          </a:p>
        </p:txBody>
      </p:sp>
    </p:spTree>
    <p:extLst>
      <p:ext uri="{BB962C8B-B14F-4D97-AF65-F5344CB8AC3E}">
        <p14:creationId xmlns:p14="http://schemas.microsoft.com/office/powerpoint/2010/main" val="5658063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To implement these strategies successfully, new or improved market-segmentation approaches are required. </a:t>
            </a:r>
            <a:endParaRPr lang="en-US" dirty="0"/>
          </a:p>
        </p:txBody>
      </p:sp>
      <p:sp>
        <p:nvSpPr>
          <p:cNvPr id="4" name="Slide Number Placeholder 3"/>
          <p:cNvSpPr>
            <a:spLocks noGrp="1"/>
          </p:cNvSpPr>
          <p:nvPr>
            <p:ph type="sldNum" sz="quarter" idx="10"/>
          </p:nvPr>
        </p:nvSpPr>
        <p:spPr/>
        <p:txBody>
          <a:bodyPr/>
          <a:lstStyle/>
          <a:p>
            <a:fld id="{9FDE0C8B-D471-4AD7-BBE9-E14EB16D01D7}" type="slidenum">
              <a:rPr lang="en-US" altLang="en-US" smtClean="0"/>
              <a:pPr/>
              <a:t>6</a:t>
            </a:fld>
            <a:endParaRPr lang="en-US" altLang="en-US" dirty="0"/>
          </a:p>
        </p:txBody>
      </p:sp>
    </p:spTree>
    <p:extLst>
      <p:ext uri="{BB962C8B-B14F-4D97-AF65-F5344CB8AC3E}">
        <p14:creationId xmlns:p14="http://schemas.microsoft.com/office/powerpoint/2010/main" val="26844226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Geographic and demographic bases for segmenting markets are the most commonly employed. </a:t>
            </a:r>
            <a:endParaRPr lang="en-US" dirty="0"/>
          </a:p>
        </p:txBody>
      </p:sp>
      <p:sp>
        <p:nvSpPr>
          <p:cNvPr id="4" name="Slide Number Placeholder 3"/>
          <p:cNvSpPr>
            <a:spLocks noGrp="1"/>
          </p:cNvSpPr>
          <p:nvPr>
            <p:ph type="sldNum" sz="quarter" idx="10"/>
          </p:nvPr>
        </p:nvSpPr>
        <p:spPr/>
        <p:txBody>
          <a:bodyPr/>
          <a:lstStyle/>
          <a:p>
            <a:fld id="{9FDE0C8B-D471-4AD7-BBE9-E14EB16D01D7}" type="slidenum">
              <a:rPr lang="en-US" altLang="en-US" smtClean="0"/>
              <a:pPr/>
              <a:t>7</a:t>
            </a:fld>
            <a:endParaRPr lang="en-US" altLang="en-US" dirty="0"/>
          </a:p>
        </p:txBody>
      </p:sp>
    </p:spTree>
    <p:extLst>
      <p:ext uri="{BB962C8B-B14F-4D97-AF65-F5344CB8AC3E}">
        <p14:creationId xmlns:p14="http://schemas.microsoft.com/office/powerpoint/2010/main" val="26960257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Evaluating potential market segments requires strategists to determine the characteristics and needs of consumers, to analyze consumer similarities and differences, and to develop consumer group profiles.</a:t>
            </a:r>
            <a:endParaRPr lang="en-US" dirty="0"/>
          </a:p>
        </p:txBody>
      </p:sp>
      <p:sp>
        <p:nvSpPr>
          <p:cNvPr id="4" name="Slide Number Placeholder 3"/>
          <p:cNvSpPr>
            <a:spLocks noGrp="1"/>
          </p:cNvSpPr>
          <p:nvPr>
            <p:ph type="sldNum" sz="quarter" idx="10"/>
          </p:nvPr>
        </p:nvSpPr>
        <p:spPr/>
        <p:txBody>
          <a:bodyPr/>
          <a:lstStyle/>
          <a:p>
            <a:fld id="{9FDE0C8B-D471-4AD7-BBE9-E14EB16D01D7}" type="slidenum">
              <a:rPr lang="en-US" altLang="en-US" smtClean="0"/>
              <a:pPr/>
              <a:t>8</a:t>
            </a:fld>
            <a:endParaRPr lang="en-US" altLang="en-US" dirty="0"/>
          </a:p>
        </p:txBody>
      </p:sp>
    </p:spTree>
    <p:extLst>
      <p:ext uri="{BB962C8B-B14F-4D97-AF65-F5344CB8AC3E}">
        <p14:creationId xmlns:p14="http://schemas.microsoft.com/office/powerpoint/2010/main" val="36610465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Market segmentation on these characteristics is possible with the use of business analytics or data mining.</a:t>
            </a:r>
            <a:endParaRPr lang="en-US" dirty="0"/>
          </a:p>
        </p:txBody>
      </p:sp>
      <p:sp>
        <p:nvSpPr>
          <p:cNvPr id="4" name="Slide Number Placeholder 3"/>
          <p:cNvSpPr>
            <a:spLocks noGrp="1"/>
          </p:cNvSpPr>
          <p:nvPr>
            <p:ph type="sldNum" sz="quarter" idx="10"/>
          </p:nvPr>
        </p:nvSpPr>
        <p:spPr/>
        <p:txBody>
          <a:bodyPr/>
          <a:lstStyle/>
          <a:p>
            <a:fld id="{9FDE0C8B-D471-4AD7-BBE9-E14EB16D01D7}" type="slidenum">
              <a:rPr lang="en-US" altLang="en-US" smtClean="0"/>
              <a:pPr/>
              <a:t>9</a:t>
            </a:fld>
            <a:endParaRPr lang="en-US" altLang="en-US" dirty="0"/>
          </a:p>
        </p:txBody>
      </p:sp>
    </p:spTree>
    <p:extLst>
      <p:ext uri="{BB962C8B-B14F-4D97-AF65-F5344CB8AC3E}">
        <p14:creationId xmlns:p14="http://schemas.microsoft.com/office/powerpoint/2010/main" val="32496462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Product positioning is widely used for deciding how to meet the needs and wants of particular consumer groups.</a:t>
            </a:r>
            <a:endParaRPr lang="en-US" dirty="0"/>
          </a:p>
        </p:txBody>
      </p:sp>
      <p:sp>
        <p:nvSpPr>
          <p:cNvPr id="4" name="Slide Number Placeholder 3"/>
          <p:cNvSpPr>
            <a:spLocks noGrp="1"/>
          </p:cNvSpPr>
          <p:nvPr>
            <p:ph type="sldNum" sz="quarter" idx="10"/>
          </p:nvPr>
        </p:nvSpPr>
        <p:spPr/>
        <p:txBody>
          <a:bodyPr/>
          <a:lstStyle/>
          <a:p>
            <a:fld id="{9FDE0C8B-D471-4AD7-BBE9-E14EB16D01D7}" type="slidenum">
              <a:rPr lang="en-US" altLang="en-US" smtClean="0"/>
              <a:pPr/>
              <a:t>10</a:t>
            </a:fld>
            <a:endParaRPr lang="en-US" altLang="en-US" dirty="0"/>
          </a:p>
        </p:txBody>
      </p:sp>
    </p:spTree>
    <p:extLst>
      <p:ext uri="{BB962C8B-B14F-4D97-AF65-F5344CB8AC3E}">
        <p14:creationId xmlns:p14="http://schemas.microsoft.com/office/powerpoint/2010/main" val="32813118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Firms need to inform customers about what to expect and then exceed the promise. Underpromise and overdeliver! That is a key for excellent strategy implementation.</a:t>
            </a:r>
            <a:endParaRPr lang="en-US" dirty="0"/>
          </a:p>
        </p:txBody>
      </p:sp>
      <p:sp>
        <p:nvSpPr>
          <p:cNvPr id="4" name="Slide Number Placeholder 3"/>
          <p:cNvSpPr>
            <a:spLocks noGrp="1"/>
          </p:cNvSpPr>
          <p:nvPr>
            <p:ph type="sldNum" sz="quarter" idx="10"/>
          </p:nvPr>
        </p:nvSpPr>
        <p:spPr/>
        <p:txBody>
          <a:bodyPr/>
          <a:lstStyle/>
          <a:p>
            <a:fld id="{9FDE0C8B-D471-4AD7-BBE9-E14EB16D01D7}" type="slidenum">
              <a:rPr lang="en-US" altLang="en-US" smtClean="0"/>
              <a:pPr/>
              <a:t>11</a:t>
            </a:fld>
            <a:endParaRPr lang="en-US" altLang="en-US" dirty="0"/>
          </a:p>
        </p:txBody>
      </p:sp>
    </p:spTree>
    <p:extLst>
      <p:ext uri="{BB962C8B-B14F-4D97-AF65-F5344CB8AC3E}">
        <p14:creationId xmlns:p14="http://schemas.microsoft.com/office/powerpoint/2010/main" val="39563313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an example of a product positioning map for the auto</a:t>
            </a:r>
            <a:r>
              <a:rPr lang="en-US" baseline="0" dirty="0"/>
              <a:t> industry.</a:t>
            </a:r>
            <a:endParaRPr lang="en-US" dirty="0"/>
          </a:p>
        </p:txBody>
      </p:sp>
      <p:sp>
        <p:nvSpPr>
          <p:cNvPr id="4" name="Slide Number Placeholder 3"/>
          <p:cNvSpPr>
            <a:spLocks noGrp="1"/>
          </p:cNvSpPr>
          <p:nvPr>
            <p:ph type="sldNum" sz="quarter" idx="10"/>
          </p:nvPr>
        </p:nvSpPr>
        <p:spPr/>
        <p:txBody>
          <a:bodyPr/>
          <a:lstStyle/>
          <a:p>
            <a:fld id="{9FDE0C8B-D471-4AD7-BBE9-E14EB16D01D7}" type="slidenum">
              <a:rPr lang="en-US" altLang="en-US" smtClean="0"/>
              <a:pPr/>
              <a:t>12</a:t>
            </a:fld>
            <a:endParaRPr lang="en-US" altLang="en-US" dirty="0"/>
          </a:p>
        </p:txBody>
      </p:sp>
    </p:spTree>
    <p:extLst>
      <p:ext uri="{BB962C8B-B14F-4D97-AF65-F5344CB8AC3E}">
        <p14:creationId xmlns:p14="http://schemas.microsoft.com/office/powerpoint/2010/main" val="42037879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Several finance and accounting concepts central to strategy implementation are acquiring needed capital, developing projected financial statements, preparing financial budgets, and evaluating the worth of a business. Some examples of decisions that may require finance and accounting policies are included on the next two slides.</a:t>
            </a:r>
            <a:endParaRPr lang="en-US" dirty="0"/>
          </a:p>
        </p:txBody>
      </p:sp>
      <p:sp>
        <p:nvSpPr>
          <p:cNvPr id="4" name="Slide Number Placeholder 3"/>
          <p:cNvSpPr>
            <a:spLocks noGrp="1"/>
          </p:cNvSpPr>
          <p:nvPr>
            <p:ph type="sldNum" sz="quarter" idx="10"/>
          </p:nvPr>
        </p:nvSpPr>
        <p:spPr/>
        <p:txBody>
          <a:bodyPr/>
          <a:lstStyle/>
          <a:p>
            <a:fld id="{9FDE0C8B-D471-4AD7-BBE9-E14EB16D01D7}" type="slidenum">
              <a:rPr lang="en-US" altLang="en-US" smtClean="0"/>
              <a:pPr/>
              <a:t>13</a:t>
            </a:fld>
            <a:endParaRPr lang="en-US" altLang="en-US" dirty="0"/>
          </a:p>
        </p:txBody>
      </p:sp>
    </p:spTree>
    <p:extLst>
      <p:ext uri="{BB962C8B-B14F-4D97-AF65-F5344CB8AC3E}">
        <p14:creationId xmlns:p14="http://schemas.microsoft.com/office/powerpoint/2010/main" val="26463865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FDE0C8B-D471-4AD7-BBE9-E14EB16D01D7}" type="slidenum">
              <a:rPr lang="en-US" altLang="en-US" smtClean="0"/>
              <a:pPr/>
              <a:t>14</a:t>
            </a:fld>
            <a:endParaRPr lang="en-US" altLang="en-US" dirty="0"/>
          </a:p>
        </p:txBody>
      </p:sp>
    </p:spTree>
    <p:extLst>
      <p:ext uri="{BB962C8B-B14F-4D97-AF65-F5344CB8AC3E}">
        <p14:creationId xmlns:p14="http://schemas.microsoft.com/office/powerpoint/2010/main" val="40320555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Five especially important finance and accounting activities central to strategy implementation are listed on this slide and explained on later slides.</a:t>
            </a:r>
            <a:endParaRPr lang="en-US" dirty="0"/>
          </a:p>
        </p:txBody>
      </p:sp>
      <p:sp>
        <p:nvSpPr>
          <p:cNvPr id="4" name="Slide Number Placeholder 3"/>
          <p:cNvSpPr>
            <a:spLocks noGrp="1"/>
          </p:cNvSpPr>
          <p:nvPr>
            <p:ph type="sldNum" sz="quarter" idx="10"/>
          </p:nvPr>
        </p:nvSpPr>
        <p:spPr/>
        <p:txBody>
          <a:bodyPr/>
          <a:lstStyle/>
          <a:p>
            <a:fld id="{9FDE0C8B-D471-4AD7-BBE9-E14EB16D01D7}" type="slidenum">
              <a:rPr lang="en-US" altLang="en-US" smtClean="0"/>
              <a:pPr/>
              <a:t>15</a:t>
            </a:fld>
            <a:endParaRPr lang="en-US" altLang="en-US" dirty="0"/>
          </a:p>
        </p:txBody>
      </p:sp>
    </p:spTree>
    <p:extLst>
      <p:ext uri="{BB962C8B-B14F-4D97-AF65-F5344CB8AC3E}">
        <p14:creationId xmlns:p14="http://schemas.microsoft.com/office/powerpoint/2010/main" val="41787205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a firm needs additional capital, the choice is</a:t>
            </a:r>
            <a:r>
              <a:rPr lang="en-US" baseline="0" dirty="0"/>
              <a:t> often made between debt or equity financing.</a:t>
            </a:r>
            <a:endParaRPr lang="en-US" dirty="0"/>
          </a:p>
        </p:txBody>
      </p:sp>
      <p:sp>
        <p:nvSpPr>
          <p:cNvPr id="4" name="Slide Number Placeholder 3"/>
          <p:cNvSpPr>
            <a:spLocks noGrp="1"/>
          </p:cNvSpPr>
          <p:nvPr>
            <p:ph type="sldNum" sz="quarter" idx="10"/>
          </p:nvPr>
        </p:nvSpPr>
        <p:spPr/>
        <p:txBody>
          <a:bodyPr/>
          <a:lstStyle/>
          <a:p>
            <a:fld id="{9FDE0C8B-D471-4AD7-BBE9-E14EB16D01D7}" type="slidenum">
              <a:rPr lang="en-US" altLang="en-US" smtClean="0"/>
              <a:pPr/>
              <a:t>16</a:t>
            </a:fld>
            <a:endParaRPr lang="en-US" altLang="en-US" dirty="0"/>
          </a:p>
        </p:txBody>
      </p:sp>
    </p:spTree>
    <p:extLst>
      <p:ext uri="{BB962C8B-B14F-4D97-AF65-F5344CB8AC3E}">
        <p14:creationId xmlns:p14="http://schemas.microsoft.com/office/powerpoint/2010/main" val="6892227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Research and development (R&amp;D) personnel can play an integral part in strategy implementation. These individuals are generally charged with developing new products and improving old products effectively.</a:t>
            </a:r>
            <a:endParaRPr lang="en-US" dirty="0"/>
          </a:p>
        </p:txBody>
      </p:sp>
      <p:sp>
        <p:nvSpPr>
          <p:cNvPr id="4" name="Slide Number Placeholder 3"/>
          <p:cNvSpPr>
            <a:spLocks noGrp="1"/>
          </p:cNvSpPr>
          <p:nvPr>
            <p:ph type="sldNum" sz="quarter" idx="10"/>
          </p:nvPr>
        </p:nvSpPr>
        <p:spPr/>
        <p:txBody>
          <a:bodyPr/>
          <a:lstStyle/>
          <a:p>
            <a:fld id="{9FDE0C8B-D471-4AD7-BBE9-E14EB16D01D7}" type="slidenum">
              <a:rPr lang="en-US" altLang="en-US" smtClean="0"/>
              <a:pPr/>
              <a:t>17</a:t>
            </a:fld>
            <a:endParaRPr lang="en-US" altLang="en-US" dirty="0"/>
          </a:p>
        </p:txBody>
      </p:sp>
    </p:spTree>
    <p:extLst>
      <p:ext uri="{BB962C8B-B14F-4D97-AF65-F5344CB8AC3E}">
        <p14:creationId xmlns:p14="http://schemas.microsoft.com/office/powerpoint/2010/main" val="42564557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There are at least three major R&amp;D approaches for implementing strategies.</a:t>
            </a:r>
            <a:endParaRPr lang="en-US" dirty="0"/>
          </a:p>
        </p:txBody>
      </p:sp>
      <p:sp>
        <p:nvSpPr>
          <p:cNvPr id="4" name="Slide Number Placeholder 3"/>
          <p:cNvSpPr>
            <a:spLocks noGrp="1"/>
          </p:cNvSpPr>
          <p:nvPr>
            <p:ph type="sldNum" sz="quarter" idx="10"/>
          </p:nvPr>
        </p:nvSpPr>
        <p:spPr/>
        <p:txBody>
          <a:bodyPr/>
          <a:lstStyle/>
          <a:p>
            <a:fld id="{9FDE0C8B-D471-4AD7-BBE9-E14EB16D01D7}" type="slidenum">
              <a:rPr lang="en-US" altLang="en-US" smtClean="0"/>
              <a:pPr/>
              <a:t>18</a:t>
            </a:fld>
            <a:endParaRPr lang="en-US" altLang="en-US" dirty="0"/>
          </a:p>
        </p:txBody>
      </p:sp>
    </p:spTree>
    <p:extLst>
      <p:ext uri="{BB962C8B-B14F-4D97-AF65-F5344CB8AC3E}">
        <p14:creationId xmlns:p14="http://schemas.microsoft.com/office/powerpoint/2010/main" val="3706104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It is impossible to demonstrate conclusively that a particular strategy is optimal or even to guarantee that it will work. One can, however, evaluate it for critical flaws. Richard Rumelt offered four criteria that could be used to evaluate a strategy.  </a:t>
            </a:r>
            <a:endParaRPr lang="en-US" dirty="0"/>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20</a:t>
            </a:fld>
            <a:endParaRPr lang="en-US" altLang="en-US" dirty="0"/>
          </a:p>
        </p:txBody>
      </p:sp>
    </p:spTree>
    <p:extLst>
      <p:ext uri="{BB962C8B-B14F-4D97-AF65-F5344CB8AC3E}">
        <p14:creationId xmlns:p14="http://schemas.microsoft.com/office/powerpoint/2010/main" val="7850156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There are at least three major R&amp;D approaches for implementing strategies.</a:t>
            </a:r>
            <a:endParaRPr lang="en-US" dirty="0"/>
          </a:p>
        </p:txBody>
      </p:sp>
      <p:sp>
        <p:nvSpPr>
          <p:cNvPr id="4" name="Slide Number Placeholder 3"/>
          <p:cNvSpPr>
            <a:spLocks noGrp="1"/>
          </p:cNvSpPr>
          <p:nvPr>
            <p:ph type="sldNum" sz="quarter" idx="10"/>
          </p:nvPr>
        </p:nvSpPr>
        <p:spPr/>
        <p:txBody>
          <a:bodyPr/>
          <a:lstStyle/>
          <a:p>
            <a:fld id="{9FDE0C8B-D471-4AD7-BBE9-E14EB16D01D7}" type="slidenum">
              <a:rPr lang="en-US" altLang="en-US" smtClean="0"/>
              <a:pPr/>
              <a:t>21</a:t>
            </a:fld>
            <a:endParaRPr lang="en-US" altLang="en-US" dirty="0"/>
          </a:p>
        </p:txBody>
      </p:sp>
    </p:spTree>
    <p:extLst>
      <p:ext uri="{BB962C8B-B14F-4D97-AF65-F5344CB8AC3E}">
        <p14:creationId xmlns:p14="http://schemas.microsoft.com/office/powerpoint/2010/main" val="11329600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There are at least three major R&amp;D approaches for implementing strategies.</a:t>
            </a:r>
            <a:endParaRPr lang="en-US" dirty="0"/>
          </a:p>
        </p:txBody>
      </p:sp>
      <p:sp>
        <p:nvSpPr>
          <p:cNvPr id="4" name="Slide Number Placeholder 3"/>
          <p:cNvSpPr>
            <a:spLocks noGrp="1"/>
          </p:cNvSpPr>
          <p:nvPr>
            <p:ph type="sldNum" sz="quarter" idx="10"/>
          </p:nvPr>
        </p:nvSpPr>
        <p:spPr/>
        <p:txBody>
          <a:bodyPr/>
          <a:lstStyle/>
          <a:p>
            <a:fld id="{9FDE0C8B-D471-4AD7-BBE9-E14EB16D01D7}" type="slidenum">
              <a:rPr lang="en-US" altLang="en-US" smtClean="0"/>
              <a:pPr/>
              <a:t>22</a:t>
            </a:fld>
            <a:endParaRPr lang="en-US" altLang="en-US" dirty="0"/>
          </a:p>
        </p:txBody>
      </p:sp>
    </p:spTree>
    <p:extLst>
      <p:ext uri="{BB962C8B-B14F-4D97-AF65-F5344CB8AC3E}">
        <p14:creationId xmlns:p14="http://schemas.microsoft.com/office/powerpoint/2010/main" val="18901585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There are at least three major R&amp;D approaches for implementing strategies.</a:t>
            </a:r>
            <a:endParaRPr lang="en-US" dirty="0"/>
          </a:p>
        </p:txBody>
      </p:sp>
      <p:sp>
        <p:nvSpPr>
          <p:cNvPr id="4" name="Slide Number Placeholder 3"/>
          <p:cNvSpPr>
            <a:spLocks noGrp="1"/>
          </p:cNvSpPr>
          <p:nvPr>
            <p:ph type="sldNum" sz="quarter" idx="10"/>
          </p:nvPr>
        </p:nvSpPr>
        <p:spPr/>
        <p:txBody>
          <a:bodyPr/>
          <a:lstStyle/>
          <a:p>
            <a:fld id="{9FDE0C8B-D471-4AD7-BBE9-E14EB16D01D7}" type="slidenum">
              <a:rPr lang="en-US" altLang="en-US" smtClean="0"/>
              <a:pPr/>
              <a:t>23</a:t>
            </a:fld>
            <a:endParaRPr lang="en-US" altLang="en-US" dirty="0"/>
          </a:p>
        </p:txBody>
      </p:sp>
    </p:spTree>
    <p:extLst>
      <p:ext uri="{BB962C8B-B14F-4D97-AF65-F5344CB8AC3E}">
        <p14:creationId xmlns:p14="http://schemas.microsoft.com/office/powerpoint/2010/main" val="23994677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24</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28559771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25</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10780823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26</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18700866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27</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10617830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28</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589819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29</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3896648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18"/>
          <p:cNvSpPr>
            <a:spLocks noChangeShapeType="1"/>
          </p:cNvSpPr>
          <p:nvPr/>
        </p:nvSpPr>
        <p:spPr bwMode="auto">
          <a:xfrm>
            <a:off x="685800" y="2895600"/>
            <a:ext cx="7848600" cy="0"/>
          </a:xfrm>
          <a:prstGeom prst="line">
            <a:avLst/>
          </a:prstGeom>
          <a:noFill/>
          <a:ln w="63500">
            <a:solidFill>
              <a:srgbClr val="6699FF"/>
            </a:solidFill>
            <a:round/>
            <a:headEnd/>
            <a:tailEnd/>
          </a:ln>
          <a:effectLst/>
        </p:spPr>
        <p:txBody>
          <a:bodyPr/>
          <a:lstStyle/>
          <a:p>
            <a:pPr>
              <a:defRPr/>
            </a:pPr>
            <a:endParaRPr lang="en-US"/>
          </a:p>
        </p:txBody>
      </p:sp>
      <p:sp>
        <p:nvSpPr>
          <p:cNvPr id="5" name="Rectangle 19"/>
          <p:cNvSpPr>
            <a:spLocks noChangeArrowheads="1"/>
          </p:cNvSpPr>
          <p:nvPr/>
        </p:nvSpPr>
        <p:spPr bwMode="auto">
          <a:xfrm>
            <a:off x="0" y="5486400"/>
            <a:ext cx="228600" cy="1371600"/>
          </a:xfrm>
          <a:prstGeom prst="rect">
            <a:avLst/>
          </a:prstGeom>
          <a:solidFill>
            <a:srgbClr val="000066"/>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6" name="Rectangle 20"/>
          <p:cNvSpPr>
            <a:spLocks noChangeArrowheads="1"/>
          </p:cNvSpPr>
          <p:nvPr/>
        </p:nvSpPr>
        <p:spPr bwMode="auto">
          <a:xfrm>
            <a:off x="0" y="4114800"/>
            <a:ext cx="228600" cy="1371600"/>
          </a:xfrm>
          <a:prstGeom prst="rect">
            <a:avLst/>
          </a:prstGeom>
          <a:solidFill>
            <a:srgbClr val="996633"/>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7" name="Rectangle 21"/>
          <p:cNvSpPr>
            <a:spLocks noChangeArrowheads="1"/>
          </p:cNvSpPr>
          <p:nvPr/>
        </p:nvSpPr>
        <p:spPr bwMode="auto">
          <a:xfrm>
            <a:off x="0" y="2743200"/>
            <a:ext cx="228600" cy="1371600"/>
          </a:xfrm>
          <a:prstGeom prst="rect">
            <a:avLst/>
          </a:prstGeom>
          <a:solidFill>
            <a:srgbClr val="009999"/>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8" name="Rectangle 22"/>
          <p:cNvSpPr>
            <a:spLocks noChangeArrowheads="1"/>
          </p:cNvSpPr>
          <p:nvPr/>
        </p:nvSpPr>
        <p:spPr bwMode="auto">
          <a:xfrm>
            <a:off x="0" y="1371600"/>
            <a:ext cx="228600" cy="1371600"/>
          </a:xfrm>
          <a:prstGeom prst="rect">
            <a:avLst/>
          </a:prstGeom>
          <a:solidFill>
            <a:srgbClr val="CC0066"/>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9" name="Rectangle 23"/>
          <p:cNvSpPr>
            <a:spLocks noChangeArrowheads="1"/>
          </p:cNvSpPr>
          <p:nvPr/>
        </p:nvSpPr>
        <p:spPr bwMode="auto">
          <a:xfrm>
            <a:off x="0" y="0"/>
            <a:ext cx="228600" cy="1371600"/>
          </a:xfrm>
          <a:prstGeom prst="rect">
            <a:avLst/>
          </a:prstGeom>
          <a:solidFill>
            <a:srgbClr val="808000"/>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204802" name="Rectangle 2"/>
          <p:cNvSpPr>
            <a:spLocks noGrp="1" noChangeArrowheads="1"/>
          </p:cNvSpPr>
          <p:nvPr>
            <p:ph type="ctrTitle"/>
          </p:nvPr>
        </p:nvSpPr>
        <p:spPr>
          <a:xfrm>
            <a:off x="685800" y="685800"/>
            <a:ext cx="7772400" cy="2127250"/>
          </a:xfrm>
        </p:spPr>
        <p:txBody>
          <a:bodyPr/>
          <a:lstStyle>
            <a:lvl1pPr algn="ctr">
              <a:defRPr sz="3600"/>
            </a:lvl1pPr>
          </a:lstStyle>
          <a:p>
            <a:r>
              <a:rPr lang="en-US" altLang="zh-CN"/>
              <a:t>Click to edit Master title style</a:t>
            </a:r>
            <a:endParaRPr lang="en-US"/>
          </a:p>
        </p:txBody>
      </p:sp>
      <p:sp>
        <p:nvSpPr>
          <p:cNvPr id="204803" name="Rectangle 3"/>
          <p:cNvSpPr>
            <a:spLocks noGrp="1" noChangeArrowheads="1"/>
          </p:cNvSpPr>
          <p:nvPr>
            <p:ph type="subTitle" idx="1"/>
          </p:nvPr>
        </p:nvSpPr>
        <p:spPr>
          <a:xfrm>
            <a:off x="1371600" y="3270250"/>
            <a:ext cx="6400800" cy="2209800"/>
          </a:xfrm>
        </p:spPr>
        <p:txBody>
          <a:bodyPr/>
          <a:lstStyle>
            <a:lvl1pPr marL="0" indent="0" algn="ctr">
              <a:buFontTx/>
              <a:buNone/>
              <a:defRPr sz="2600"/>
            </a:lvl1pPr>
          </a:lstStyle>
          <a:p>
            <a:r>
              <a:rPr lang="en-US" altLang="zh-CN"/>
              <a:t>Click to edit Master subtitle style</a:t>
            </a:r>
            <a:endParaRPr lang="en-US"/>
          </a:p>
        </p:txBody>
      </p:sp>
      <p:sp>
        <p:nvSpPr>
          <p:cNvPr id="10" name="Rectangle 6"/>
          <p:cNvSpPr>
            <a:spLocks noGrp="1" noChangeArrowheads="1"/>
          </p:cNvSpPr>
          <p:nvPr>
            <p:ph type="sldNum" sz="quarter" idx="10"/>
          </p:nvPr>
        </p:nvSpPr>
        <p:spPr>
          <a:xfrm>
            <a:off x="6553200" y="6248400"/>
            <a:ext cx="2133600" cy="457200"/>
          </a:xfrm>
        </p:spPr>
        <p:txBody>
          <a:bodyPr/>
          <a:lstStyle>
            <a:lvl1pPr>
              <a:defRPr>
                <a:latin typeface="Verdana" pitchFamily="34" charset="0"/>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dirty="0"/>
          </a:p>
        </p:txBody>
      </p:sp>
      <p:sp>
        <p:nvSpPr>
          <p:cNvPr id="3" name="Content Placeholder 2"/>
          <p:cNvSpPr>
            <a:spLocks noGrp="1"/>
          </p:cNvSpPr>
          <p:nvPr>
            <p:ph idx="1"/>
          </p:nvPr>
        </p:nvSpPr>
        <p:spPr/>
        <p:txBody>
          <a:bodyPr/>
          <a:lstStyle>
            <a:lvl1pPr>
              <a:defRPr sz="3200" b="0"/>
            </a:lvl1pPr>
            <a:lvl2pPr>
              <a:defRPr sz="3200" b="0"/>
            </a:lvl2pPr>
            <a:lvl3pPr>
              <a:defRPr sz="3200" b="0"/>
            </a:lvl3pPr>
            <a:lvl4pPr>
              <a:defRPr sz="3200" b="0"/>
            </a:lvl4pPr>
            <a:lvl5pPr>
              <a:defRPr sz="3200" b="0"/>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Slide Number Placeholder 5"/>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ltLang="zh-CN"/>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ltLang="zh-CN"/>
              <a:t>Click to edit Master text styles</a:t>
            </a:r>
          </a:p>
        </p:txBody>
      </p:sp>
      <p:sp>
        <p:nvSpPr>
          <p:cNvPr id="4" name="Rectangle 6"/>
          <p:cNvSpPr>
            <a:spLocks noGrp="1" noChangeArrowheads="1"/>
          </p:cNvSpPr>
          <p:nvPr>
            <p:ph type="sldNum" sz="quarter" idx="10"/>
          </p:nvPr>
        </p:nvSpPr>
        <p:spPr/>
        <p:txBody>
          <a:bodyPr/>
          <a:lstStyle>
            <a:lvl1pPr>
              <a:defRPr dirty="0" smtClean="0"/>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Content Placeholder 2"/>
          <p:cNvSpPr>
            <a:spLocks noGrp="1"/>
          </p:cNvSpPr>
          <p:nvPr>
            <p:ph sz="half" idx="1"/>
          </p:nvPr>
        </p:nvSpPr>
        <p:spPr>
          <a:xfrm>
            <a:off x="457200" y="1371600"/>
            <a:ext cx="4038600" cy="4759325"/>
          </a:xfrm>
        </p:spPr>
        <p:txBody>
          <a:bodyPr/>
          <a:lstStyle>
            <a:lvl1pPr>
              <a:defRPr sz="2800" b="0"/>
            </a:lvl1pPr>
            <a:lvl2pPr>
              <a:defRPr sz="2800" b="0"/>
            </a:lvl2pPr>
            <a:lvl3pPr>
              <a:defRPr sz="2800" b="0"/>
            </a:lvl3pPr>
            <a:lvl4pPr>
              <a:defRPr sz="1800"/>
            </a:lvl4pPr>
            <a:lvl5pPr>
              <a:defRPr sz="1800"/>
            </a:lvl5pPr>
            <a:lvl6pPr>
              <a:defRPr sz="1800"/>
            </a:lvl6pPr>
            <a:lvl7pPr>
              <a:defRPr sz="1800"/>
            </a:lvl7pPr>
            <a:lvl8pPr>
              <a:defRPr sz="1800"/>
            </a:lvl8pPr>
            <a:lvl9pPr>
              <a:defRPr sz="18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Content Placeholder 3"/>
          <p:cNvSpPr>
            <a:spLocks noGrp="1"/>
          </p:cNvSpPr>
          <p:nvPr>
            <p:ph sz="half" idx="2"/>
          </p:nvPr>
        </p:nvSpPr>
        <p:spPr>
          <a:xfrm>
            <a:off x="4648200" y="1371600"/>
            <a:ext cx="4038600" cy="4759325"/>
          </a:xfrm>
        </p:spPr>
        <p:txBody>
          <a:bodyPr/>
          <a:lstStyle>
            <a:lvl1pPr>
              <a:defRPr sz="2800"/>
            </a:lvl1pPr>
            <a:lvl2pPr>
              <a:defRPr sz="2800"/>
            </a:lvl2pPr>
            <a:lvl3pPr>
              <a:defRPr sz="2800"/>
            </a:lvl3pPr>
            <a:lvl4pPr>
              <a:defRPr sz="2800"/>
            </a:lvl4pPr>
            <a:lvl5pPr>
              <a:defRPr sz="2800"/>
            </a:lvl5pPr>
            <a:lvl6pPr>
              <a:defRPr sz="1800"/>
            </a:lvl6pPr>
            <a:lvl7pPr>
              <a:defRPr sz="1800"/>
            </a:lvl7pPr>
            <a:lvl8pPr>
              <a:defRPr sz="1800"/>
            </a:lvl8pPr>
            <a:lvl9pPr>
              <a:defRPr sz="18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ltLang="zh-CN"/>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7"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Slide Number Placeholder 4"/>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ltLang="zh-CN"/>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ltLang="zh-CN"/>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altLang="zh-CN" noProof="0"/>
              <a:t>Click icon to add picture</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ltLang="zh-CN"/>
              <a:t>Click to edit Master title style</a:t>
            </a:r>
            <a:endParaRPr lang="en-US"/>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865187"/>
          </a:xfrm>
        </p:spPr>
        <p:txBody>
          <a:bodyPr/>
          <a:lstStyle/>
          <a:p>
            <a:r>
              <a:rPr lang="en-US" altLang="zh-CN"/>
              <a:t>Click to edit Master title style</a:t>
            </a:r>
            <a:endParaRPr lang="en-US"/>
          </a:p>
        </p:txBody>
      </p:sp>
      <p:sp>
        <p:nvSpPr>
          <p:cNvPr id="3" name="ClipArt Placeholder 2"/>
          <p:cNvSpPr>
            <a:spLocks noGrp="1"/>
          </p:cNvSpPr>
          <p:nvPr>
            <p:ph type="clipArt" sz="half" idx="1"/>
          </p:nvPr>
        </p:nvSpPr>
        <p:spPr>
          <a:xfrm>
            <a:off x="457200" y="1371600"/>
            <a:ext cx="4038600" cy="4759325"/>
          </a:xfrm>
        </p:spPr>
        <p:txBody>
          <a:bodyPr/>
          <a:lstStyle/>
          <a:p>
            <a:pPr lvl="0"/>
            <a:r>
              <a:rPr lang="en-US" altLang="zh-CN" noProof="0"/>
              <a:t>Click icon to add clip art</a:t>
            </a:r>
            <a:endParaRPr lang="en-US" noProof="0"/>
          </a:p>
        </p:txBody>
      </p:sp>
      <p:sp>
        <p:nvSpPr>
          <p:cNvPr id="4" name="Text Placeholder 3"/>
          <p:cNvSpPr>
            <a:spLocks noGrp="1"/>
          </p:cNvSpPr>
          <p:nvPr>
            <p:ph type="body" sz="half" idx="2"/>
          </p:nvPr>
        </p:nvSpPr>
        <p:spPr>
          <a:xfrm>
            <a:off x="4648200" y="1371600"/>
            <a:ext cx="4038600" cy="4759325"/>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5" name="Slide Number Placeholder 6"/>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865187"/>
          </a:xfrm>
        </p:spPr>
        <p:txBody>
          <a:bodyPr/>
          <a:lstStyle/>
          <a:p>
            <a:r>
              <a:rPr lang="en-US" altLang="zh-CN"/>
              <a:t>Click to edit Master title style</a:t>
            </a:r>
            <a:endParaRPr lang="en-US"/>
          </a:p>
        </p:txBody>
      </p:sp>
      <p:sp>
        <p:nvSpPr>
          <p:cNvPr id="3" name="Table Placeholder 2"/>
          <p:cNvSpPr>
            <a:spLocks noGrp="1"/>
          </p:cNvSpPr>
          <p:nvPr>
            <p:ph type="tbl" idx="1"/>
          </p:nvPr>
        </p:nvSpPr>
        <p:spPr>
          <a:xfrm>
            <a:off x="457200" y="1371600"/>
            <a:ext cx="8229600" cy="4759325"/>
          </a:xfrm>
        </p:spPr>
        <p:txBody>
          <a:bodyPr/>
          <a:lstStyle/>
          <a:p>
            <a:pPr lvl="0"/>
            <a:r>
              <a:rPr lang="en-US" altLang="zh-CN" noProof="0"/>
              <a:t>Click icon to add table</a:t>
            </a:r>
            <a:endParaRPr lang="en-US" noProof="0"/>
          </a:p>
        </p:txBody>
      </p:sp>
      <p:sp>
        <p:nvSpPr>
          <p:cNvPr id="4" name="Slide Number Placeholder 5"/>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ltLang="zh-CN"/>
              <a:t>Click to edit Master subtitle style</a:t>
            </a:r>
            <a:endParaRPr kumimoji="0" lang="en-US"/>
          </a:p>
        </p:txBody>
      </p:sp>
      <p:sp>
        <p:nvSpPr>
          <p:cNvPr id="28" name="Date Placeholder 27"/>
          <p:cNvSpPr>
            <a:spLocks noGrp="1"/>
          </p:cNvSpPr>
          <p:nvPr>
            <p:ph type="dt" sz="half" idx="10"/>
          </p:nvPr>
        </p:nvSpPr>
        <p:spPr/>
        <p:txBody>
          <a:bodyPr/>
          <a:lstStyle>
            <a:lvl1pPr>
              <a:defRPr sz="1200">
                <a:solidFill>
                  <a:schemeClr val="tx1">
                    <a:lumMod val="85000"/>
                    <a:lumOff val="15000"/>
                  </a:schemeClr>
                </a:solidFill>
              </a:defRPr>
            </a:lvl1pPr>
          </a:lstStyle>
          <a:p>
            <a:r>
              <a:rPr lang="en-US" altLang="zh-CN"/>
              <a:t>2017-2018 Semester 1</a:t>
            </a:r>
            <a:endParaRPr lang="en-US" sz="1100" dirty="0"/>
          </a:p>
        </p:txBody>
      </p:sp>
      <p:sp>
        <p:nvSpPr>
          <p:cNvPr id="17" name="Footer Placeholder 16"/>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dirty="0"/>
          </a:p>
        </p:txBody>
      </p:sp>
      <p:sp>
        <p:nvSpPr>
          <p:cNvPr id="8" name="Title 7"/>
          <p:cNvSpPr>
            <a:spLocks noGrp="1"/>
          </p:cNvSpPr>
          <p:nvPr>
            <p:ph type="ctrTitle"/>
          </p:nvPr>
        </p:nvSpPr>
        <p:spPr>
          <a:xfrm>
            <a:off x="685800" y="381000"/>
            <a:ext cx="7772400" cy="1752600"/>
          </a:xfrm>
        </p:spPr>
        <p:txBody>
          <a:bodyPr anchor="b"/>
          <a:lstStyle>
            <a:lvl1pPr>
              <a:defRPr sz="4200" b="0">
                <a:solidFill>
                  <a:schemeClr val="accent1"/>
                </a:solidFill>
              </a:defRPr>
            </a:lvl1pPr>
          </a:lstStyle>
          <a:p>
            <a:r>
              <a:rPr kumimoji="0" lang="en-US" altLang="zh-CN" dirty="0"/>
              <a:t>Click to edit Master title style</a:t>
            </a:r>
            <a:endParaRPr kumimoji="0" lang="en-US" dirty="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ltLang="zh-CN"/>
              <a:t>Click to edit Master title style</a:t>
            </a:r>
            <a:endParaRPr kumimoji="0" lang="en-US"/>
          </a:p>
        </p:txBody>
      </p:sp>
      <p:sp>
        <p:nvSpPr>
          <p:cNvPr id="4" name="Date Placeholder 3"/>
          <p:cNvSpPr>
            <a:spLocks noGrp="1"/>
          </p:cNvSpPr>
          <p:nvPr>
            <p:ph type="dt" sz="half" idx="10"/>
          </p:nvPr>
        </p:nvSpPr>
        <p:spPr/>
        <p:txBody>
          <a:bodyPr/>
          <a:lstStyle>
            <a:lvl1pPr>
              <a:defRPr sz="1200">
                <a:solidFill>
                  <a:schemeClr val="tx1">
                    <a:lumMod val="85000"/>
                    <a:lumOff val="15000"/>
                  </a:schemeClr>
                </a:solidFill>
              </a:defRPr>
            </a:lvl1pPr>
          </a:lstStyle>
          <a:p>
            <a:r>
              <a:rPr lang="en-US" altLang="zh-CN"/>
              <a:t>2017-2018 Semester 1</a:t>
            </a:r>
            <a:endParaRPr lang="en-US" altLang="zh-CN" sz="1000"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6" name="Slide Number Placeholder 5"/>
          <p:cNvSpPr>
            <a:spLocks noGrp="1"/>
          </p:cNvSpPr>
          <p:nvPr>
            <p:ph type="sldNum" sz="quarter" idx="12"/>
          </p:nvPr>
        </p:nvSpPr>
        <p:spPr>
          <a:xfrm>
            <a:off x="4361688" y="1026372"/>
            <a:ext cx="457200" cy="441325"/>
          </a:xfrm>
        </p:spPr>
        <p:txBody>
          <a:bodyPr/>
          <a:lstStyle/>
          <a:p>
            <a:fld id="{C7C25BE9-9EB2-4034-AC13-8B11015E4F08}" type="slidenum">
              <a:rPr lang="zh-CN" altLang="en-US" smtClean="0"/>
              <a:t>‹#›</a:t>
            </a:fld>
            <a:endParaRPr lang="zh-CN" alt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ltLang="zh-CN"/>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4" name="Date Placeholder 3"/>
          <p:cNvSpPr>
            <a:spLocks noGrp="1"/>
          </p:cNvSpPr>
          <p:nvPr>
            <p:ph type="dt" sz="half" idx="10"/>
          </p:nvPr>
        </p:nvSpPr>
        <p:spPr/>
        <p:txBody>
          <a:bodyPr/>
          <a:lstStyle>
            <a:lvl1pPr>
              <a:defRPr sz="1200"/>
            </a:lvl1pPr>
          </a:lstStyle>
          <a:p>
            <a:r>
              <a:rPr lang="en-US" altLang="zh-CN"/>
              <a:t>2017-2018 Semester 1</a:t>
            </a:r>
            <a:endParaRPr lang="en-US" altLang="zh-CN" sz="1000"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ltLang="zh-CN"/>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lvl1pPr>
              <a:defRPr sz="1200"/>
            </a:lvl1pPr>
          </a:lstStyle>
          <a:p>
            <a:r>
              <a:rPr lang="en-US" altLang="zh-CN"/>
              <a:t>2017-2018 Semester 1</a:t>
            </a:r>
            <a:endParaRPr lang="en-US" altLang="zh-CN" sz="1000" dirty="0"/>
          </a:p>
        </p:txBody>
      </p:sp>
      <p:sp>
        <p:nvSpPr>
          <p:cNvPr id="6" name="Footer Placeholder 5"/>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7" name="Slide Number Placeholder 6"/>
          <p:cNvSpPr>
            <a:spLocks noGrp="1"/>
          </p:cNvSpPr>
          <p:nvPr>
            <p:ph type="sldNum" sz="quarter" idx="12"/>
          </p:nvPr>
        </p:nvSpPr>
        <p:spPr/>
        <p:txBody>
          <a:bodyPr/>
          <a:lstStyle/>
          <a:p>
            <a:fld id="{C7C25BE9-9EB2-4034-AC13-8B11015E4F08}" type="slidenum">
              <a:rPr lang="zh-CN" altLang="en-US" smtClean="0"/>
              <a:t>‹#›</a:t>
            </a:fld>
            <a:endParaRPr lang="zh-CN" alt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ltLang="zh-CN"/>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ltLang="zh-CN"/>
              <a:t>Click to edit Master text styles</a:t>
            </a:r>
          </a:p>
        </p:txBody>
      </p:sp>
      <p:sp>
        <p:nvSpPr>
          <p:cNvPr id="7" name="Date Placeholder 6"/>
          <p:cNvSpPr>
            <a:spLocks noGrp="1"/>
          </p:cNvSpPr>
          <p:nvPr>
            <p:ph type="dt" sz="half" idx="10"/>
          </p:nvPr>
        </p:nvSpPr>
        <p:spPr/>
        <p:txBody>
          <a:bodyPr/>
          <a:lstStyle/>
          <a:p>
            <a:r>
              <a:rPr lang="en-US" altLang="zh-CN"/>
              <a:t>2017-2018 Semester 1</a:t>
            </a:r>
            <a:endParaRPr lang="en-US" altLang="zh-CN" sz="1000" dirty="0"/>
          </a:p>
        </p:txBody>
      </p:sp>
      <p:sp>
        <p:nvSpPr>
          <p:cNvPr id="8" name="Footer Placeholder 7"/>
          <p:cNvSpPr>
            <a:spLocks noGrp="1"/>
          </p:cNvSpPr>
          <p:nvPr>
            <p:ph type="ftr" sz="quarter" idx="11"/>
          </p:nvPr>
        </p:nvSpPr>
        <p:spPr>
          <a:xfrm>
            <a:off x="304800" y="6409944"/>
            <a:ext cx="3581400"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C7C25BE9-9EB2-4034-AC13-8B11015E4F08}" type="slidenum">
              <a:rPr lang="zh-CN" altLang="en-US" smtClean="0"/>
              <a:t>‹#›</a:t>
            </a:fld>
            <a:endParaRPr lang="zh-CN" altLang="en-US"/>
          </a:p>
        </p:txBody>
      </p:sp>
      <p:sp>
        <p:nvSpPr>
          <p:cNvPr id="23" name="Title 22"/>
          <p:cNvSpPr>
            <a:spLocks noGrp="1"/>
          </p:cNvSpPr>
          <p:nvPr>
            <p:ph type="title"/>
          </p:nvPr>
        </p:nvSpPr>
        <p:spPr/>
        <p:txBody>
          <a:bodyPr rtlCol="0" anchor="b" anchorCtr="0"/>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ltLang="zh-CN"/>
              <a:t>Click to edit Master title style</a:t>
            </a:r>
            <a:endParaRPr kumimoji="0" lang="en-US"/>
          </a:p>
        </p:txBody>
      </p:sp>
      <p:sp>
        <p:nvSpPr>
          <p:cNvPr id="3" name="Date Placeholder 2"/>
          <p:cNvSpPr>
            <a:spLocks noGrp="1"/>
          </p:cNvSpPr>
          <p:nvPr>
            <p:ph type="dt" sz="half" idx="10"/>
          </p:nvPr>
        </p:nvSpPr>
        <p:spPr/>
        <p:txBody>
          <a:bodyPr/>
          <a:lstStyle/>
          <a:p>
            <a:r>
              <a:rPr lang="en-US" altLang="zh-CN"/>
              <a:t>2017-2018 Semester 1</a:t>
            </a:r>
            <a:endParaRPr lang="en-US" altLang="zh-CN" sz="1000" dirty="0"/>
          </a:p>
        </p:txBody>
      </p:sp>
      <p:sp>
        <p:nvSpPr>
          <p:cNvPr id="4" name="Footer Placeholder 3"/>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5" name="Slide Number Placeholder 4"/>
          <p:cNvSpPr>
            <a:spLocks noGrp="1"/>
          </p:cNvSpPr>
          <p:nvPr>
            <p:ph type="sldNum" sz="quarter" idx="12"/>
          </p:nvPr>
        </p:nvSpPr>
        <p:spPr>
          <a:xfrm>
            <a:off x="4343400" y="1036020"/>
            <a:ext cx="457200" cy="441325"/>
          </a:xfrm>
        </p:spPr>
        <p:txBody>
          <a:body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r>
              <a:rPr lang="en-US" altLang="zh-CN"/>
              <a:t>2017-2018 Semester 1</a:t>
            </a:r>
            <a:endParaRPr lang="en-US" altLang="zh-CN" sz="1000" dirty="0"/>
          </a:p>
        </p:txBody>
      </p:sp>
      <p:sp>
        <p:nvSpPr>
          <p:cNvPr id="3" name="Footer Placeholder 2"/>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ltLang="zh-CN"/>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ltLang="zh-CN"/>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r>
              <a:rPr lang="en-US" altLang="zh-CN"/>
              <a:t>2017-2018 Semester 1</a:t>
            </a:r>
            <a:endParaRPr lang="en-US" altLang="zh-CN" sz="1000" dirty="0"/>
          </a:p>
        </p:txBody>
      </p:sp>
      <p:sp>
        <p:nvSpPr>
          <p:cNvPr id="6" name="Footer Placeholder 5"/>
          <p:cNvSpPr>
            <a:spLocks noGrp="1"/>
          </p:cNvSpPr>
          <p:nvPr>
            <p:ph type="ftr" sz="quarter" idx="11"/>
          </p:nvPr>
        </p:nvSpPr>
        <p:spPr>
          <a:xfrm>
            <a:off x="301752" y="6410848"/>
            <a:ext cx="3383280"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C7C25BE9-9EB2-4034-AC13-8B11015E4F08}" type="slidenum">
              <a:rPr lang="zh-CN" altLang="en-US" smtClean="0"/>
              <a:t>‹#›</a:t>
            </a:fld>
            <a:endParaRPr lang="zh-CN" alt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ltLang="zh-CN"/>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ltLang="zh-CN"/>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ltLang="zh-CN"/>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r>
              <a:rPr lang="en-US" altLang="zh-CN"/>
              <a:t>2017-2018 Semester 1</a:t>
            </a:r>
            <a:endParaRPr lang="en-US" altLang="zh-CN" sz="1000" dirty="0"/>
          </a:p>
        </p:txBody>
      </p:sp>
      <p:sp>
        <p:nvSpPr>
          <p:cNvPr id="6" name="Footer Placeholder 5"/>
          <p:cNvSpPr>
            <a:spLocks noGrp="1"/>
          </p:cNvSpPr>
          <p:nvPr>
            <p:ph type="ftr" sz="quarter" idx="11"/>
          </p:nvPr>
        </p:nvSpPr>
        <p:spPr>
          <a:xfrm>
            <a:off x="301752" y="6410848"/>
            <a:ext cx="3584448"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ltLang="zh-CN"/>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4" name="Date Placeholder 3"/>
          <p:cNvSpPr>
            <a:spLocks noGrp="1"/>
          </p:cNvSpPr>
          <p:nvPr>
            <p:ph type="dt" sz="half" idx="10"/>
          </p:nvPr>
        </p:nvSpPr>
        <p:spPr/>
        <p:txBody>
          <a:bodyPr/>
          <a:lstStyle/>
          <a:p>
            <a:r>
              <a:rPr lang="en-US" altLang="zh-CN"/>
              <a:t>2017-2018 Semester 1</a:t>
            </a:r>
            <a:endParaRPr lang="en-US" altLang="zh-CN" sz="1000"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6" name="Slide Number Placeholder 5"/>
          <p:cNvSpPr>
            <a:spLocks noGrp="1"/>
          </p:cNvSpPr>
          <p:nvPr>
            <p:ph type="sldNum" sz="quarter" idx="12"/>
          </p:nvPr>
        </p:nvSpPr>
        <p:spPr/>
        <p:txBody>
          <a:bodyPr/>
          <a:lstStyle/>
          <a:p>
            <a:fld id="{C7C25BE9-9EB2-4034-AC13-8B11015E4F08}" type="slidenum">
              <a:rPr lang="zh-CN" altLang="en-US" smtClean="0"/>
              <a:t>‹#›</a:t>
            </a:fld>
            <a:endParaRPr lang="zh-CN" alt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C7C25BE9-9EB2-4034-AC13-8B11015E4F08}" type="slidenum">
              <a:rPr lang="zh-CN" altLang="en-US" smtClean="0"/>
              <a:t>‹#›</a:t>
            </a:fld>
            <a:endParaRPr lang="zh-CN" alt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4" name="Date Placeholder 3"/>
          <p:cNvSpPr>
            <a:spLocks noGrp="1"/>
          </p:cNvSpPr>
          <p:nvPr>
            <p:ph type="dt" sz="half" idx="10"/>
          </p:nvPr>
        </p:nvSpPr>
        <p:spPr/>
        <p:txBody>
          <a:bodyPr/>
          <a:lstStyle/>
          <a:p>
            <a:r>
              <a:rPr lang="en-US" altLang="zh-CN"/>
              <a:t>2017-2018 Semester 1</a:t>
            </a:r>
            <a:endParaRPr lang="en-US" dirty="0"/>
          </a:p>
        </p:txBody>
      </p:sp>
      <p:sp>
        <p:nvSpPr>
          <p:cNvPr id="5" name="Footer Placeholder 4"/>
          <p:cNvSpPr>
            <a:spLocks noGrp="1"/>
          </p:cNvSpPr>
          <p:nvPr>
            <p:ph type="ftr" sz="quarter" idx="11"/>
          </p:nvPr>
        </p:nvSpPr>
        <p:spPr/>
        <p:txBody>
          <a:bodyPr/>
          <a:lstStyle/>
          <a:p>
            <a:r>
              <a:rPr lang="en-US" altLang="zh-CN"/>
              <a:t>Copyright © Dongmei Li. All rights reserved </a:t>
            </a:r>
            <a:endParaRPr lang="en-US"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7813"/>
            <a:ext cx="8229600" cy="865187"/>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ltLang="zh-CN"/>
              <a:t>Click to edit Master title style</a:t>
            </a:r>
            <a:endParaRPr lang="en-US"/>
          </a:p>
        </p:txBody>
      </p:sp>
      <p:sp>
        <p:nvSpPr>
          <p:cNvPr id="2051" name="Rectangle 3"/>
          <p:cNvSpPr>
            <a:spLocks noGrp="1" noChangeArrowheads="1"/>
          </p:cNvSpPr>
          <p:nvPr>
            <p:ph type="body" idx="1"/>
          </p:nvPr>
        </p:nvSpPr>
        <p:spPr bwMode="auto">
          <a:xfrm>
            <a:off x="457200" y="1371600"/>
            <a:ext cx="8229600" cy="47593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203782" name="Rectangle 6"/>
          <p:cNvSpPr>
            <a:spLocks noGrp="1" noChangeArrowheads="1"/>
          </p:cNvSpPr>
          <p:nvPr>
            <p:ph type="sldNum" sz="quarter" idx="4"/>
          </p:nvPr>
        </p:nvSpPr>
        <p:spPr bwMode="auto">
          <a:xfrm>
            <a:off x="6553200" y="6477000"/>
            <a:ext cx="2133600" cy="228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1">
                <a:solidFill>
                  <a:srgbClr val="CC3300"/>
                </a:solidFill>
              </a:defRPr>
            </a:lvl1pPr>
          </a:lstStyle>
          <a:p>
            <a:fld id="{C7C25BE9-9EB2-4034-AC13-8B11015E4F08}" type="slidenum">
              <a:rPr lang="zh-CN" altLang="en-US" smtClean="0"/>
              <a:t>‹#›</a:t>
            </a:fld>
            <a:endParaRPr lang="zh-CN" altLang="en-US"/>
          </a:p>
        </p:txBody>
      </p:sp>
      <p:sp>
        <p:nvSpPr>
          <p:cNvPr id="203792" name="Line 16"/>
          <p:cNvSpPr>
            <a:spLocks noChangeShapeType="1"/>
          </p:cNvSpPr>
          <p:nvPr/>
        </p:nvSpPr>
        <p:spPr bwMode="auto">
          <a:xfrm>
            <a:off x="457200" y="1143000"/>
            <a:ext cx="8077200" cy="0"/>
          </a:xfrm>
          <a:prstGeom prst="line">
            <a:avLst/>
          </a:prstGeom>
          <a:noFill/>
          <a:ln w="63500">
            <a:solidFill>
              <a:srgbClr val="6699FF"/>
            </a:solidFill>
            <a:round/>
            <a:headEnd/>
            <a:tailEnd/>
          </a:ln>
          <a:effectLst/>
        </p:spPr>
        <p:txBody>
          <a:bodyPr/>
          <a:lstStyle/>
          <a:p>
            <a:pPr>
              <a:defRPr/>
            </a:pPr>
            <a:endParaRPr lang="en-US" dirty="0"/>
          </a:p>
        </p:txBody>
      </p:sp>
      <p:sp>
        <p:nvSpPr>
          <p:cNvPr id="203793" name="Rectangle 17"/>
          <p:cNvSpPr>
            <a:spLocks noChangeArrowheads="1"/>
          </p:cNvSpPr>
          <p:nvPr/>
        </p:nvSpPr>
        <p:spPr bwMode="auto">
          <a:xfrm>
            <a:off x="0" y="5486400"/>
            <a:ext cx="228600" cy="1371600"/>
          </a:xfrm>
          <a:prstGeom prst="rect">
            <a:avLst/>
          </a:prstGeom>
          <a:solidFill>
            <a:srgbClr val="000066"/>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4" name="Rectangle 18"/>
          <p:cNvSpPr>
            <a:spLocks noChangeArrowheads="1"/>
          </p:cNvSpPr>
          <p:nvPr/>
        </p:nvSpPr>
        <p:spPr bwMode="auto">
          <a:xfrm>
            <a:off x="0" y="4114800"/>
            <a:ext cx="228600" cy="1371600"/>
          </a:xfrm>
          <a:prstGeom prst="rect">
            <a:avLst/>
          </a:prstGeom>
          <a:solidFill>
            <a:srgbClr val="996633"/>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5" name="Rectangle 19"/>
          <p:cNvSpPr>
            <a:spLocks noChangeArrowheads="1"/>
          </p:cNvSpPr>
          <p:nvPr/>
        </p:nvSpPr>
        <p:spPr bwMode="auto">
          <a:xfrm>
            <a:off x="0" y="2743200"/>
            <a:ext cx="228600" cy="1371600"/>
          </a:xfrm>
          <a:prstGeom prst="rect">
            <a:avLst/>
          </a:prstGeom>
          <a:solidFill>
            <a:srgbClr val="009999"/>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6" name="Rectangle 20"/>
          <p:cNvSpPr>
            <a:spLocks noChangeArrowheads="1"/>
          </p:cNvSpPr>
          <p:nvPr/>
        </p:nvSpPr>
        <p:spPr bwMode="auto">
          <a:xfrm>
            <a:off x="0" y="1371600"/>
            <a:ext cx="228600" cy="1371600"/>
          </a:xfrm>
          <a:prstGeom prst="rect">
            <a:avLst/>
          </a:prstGeom>
          <a:solidFill>
            <a:srgbClr val="CC0066"/>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7" name="Rectangle 21"/>
          <p:cNvSpPr>
            <a:spLocks noChangeArrowheads="1"/>
          </p:cNvSpPr>
          <p:nvPr/>
        </p:nvSpPr>
        <p:spPr bwMode="auto">
          <a:xfrm>
            <a:off x="0" y="0"/>
            <a:ext cx="228600" cy="1371600"/>
          </a:xfrm>
          <a:prstGeom prst="rect">
            <a:avLst/>
          </a:prstGeom>
          <a:solidFill>
            <a:srgbClr val="808000"/>
          </a:solidFill>
          <a:ln w="9525">
            <a:noFill/>
            <a:miter lim="800000"/>
            <a:headEnd/>
            <a:tailEnd/>
          </a:ln>
          <a:effectLst/>
        </p:spPr>
        <p:txBody>
          <a:bodyPr wrap="none" anchor="ctr"/>
          <a:lstStyle/>
          <a:p>
            <a:pPr algn="ctr">
              <a:defRPr/>
            </a:pPr>
            <a:endParaRPr lang="en-US" sz="2400" dirty="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sldNum="0" hdr="0"/>
  <p:txStyles>
    <p:titleStyle>
      <a:lvl1pPr algn="l" rtl="0" eaLnBrk="1" fontAlgn="base" hangingPunct="1">
        <a:spcBef>
          <a:spcPct val="0"/>
        </a:spcBef>
        <a:spcAft>
          <a:spcPct val="0"/>
        </a:spcAft>
        <a:defRPr sz="3200" b="1">
          <a:solidFill>
            <a:srgbClr val="CC0066"/>
          </a:solidFill>
          <a:latin typeface="+mj-lt"/>
          <a:ea typeface="+mj-ea"/>
          <a:cs typeface="+mj-cs"/>
        </a:defRPr>
      </a:lvl1pPr>
      <a:lvl2pPr algn="l" rtl="0" eaLnBrk="1" fontAlgn="base" hangingPunct="1">
        <a:spcBef>
          <a:spcPct val="0"/>
        </a:spcBef>
        <a:spcAft>
          <a:spcPct val="0"/>
        </a:spcAft>
        <a:defRPr sz="3200" b="1">
          <a:solidFill>
            <a:srgbClr val="CC0066"/>
          </a:solidFill>
          <a:latin typeface="Arial" charset="0"/>
        </a:defRPr>
      </a:lvl2pPr>
      <a:lvl3pPr algn="l" rtl="0" eaLnBrk="1" fontAlgn="base" hangingPunct="1">
        <a:spcBef>
          <a:spcPct val="0"/>
        </a:spcBef>
        <a:spcAft>
          <a:spcPct val="0"/>
        </a:spcAft>
        <a:defRPr sz="3200" b="1">
          <a:solidFill>
            <a:srgbClr val="CC0066"/>
          </a:solidFill>
          <a:latin typeface="Arial" charset="0"/>
        </a:defRPr>
      </a:lvl3pPr>
      <a:lvl4pPr algn="l" rtl="0" eaLnBrk="1" fontAlgn="base" hangingPunct="1">
        <a:spcBef>
          <a:spcPct val="0"/>
        </a:spcBef>
        <a:spcAft>
          <a:spcPct val="0"/>
        </a:spcAft>
        <a:defRPr sz="3200" b="1">
          <a:solidFill>
            <a:srgbClr val="CC0066"/>
          </a:solidFill>
          <a:latin typeface="Arial" charset="0"/>
        </a:defRPr>
      </a:lvl4pPr>
      <a:lvl5pPr algn="l" rtl="0" eaLnBrk="1" fontAlgn="base" hangingPunct="1">
        <a:spcBef>
          <a:spcPct val="0"/>
        </a:spcBef>
        <a:spcAft>
          <a:spcPct val="0"/>
        </a:spcAft>
        <a:defRPr sz="3200" b="1">
          <a:solidFill>
            <a:srgbClr val="CC0066"/>
          </a:solidFill>
          <a:latin typeface="Arial" charset="0"/>
        </a:defRPr>
      </a:lvl5pPr>
      <a:lvl6pPr marL="457200" algn="l" rtl="0" eaLnBrk="1" fontAlgn="base" hangingPunct="1">
        <a:spcBef>
          <a:spcPct val="0"/>
        </a:spcBef>
        <a:spcAft>
          <a:spcPct val="0"/>
        </a:spcAft>
        <a:defRPr sz="3200" b="1">
          <a:solidFill>
            <a:srgbClr val="CC0066"/>
          </a:solidFill>
          <a:latin typeface="Arial" charset="0"/>
        </a:defRPr>
      </a:lvl6pPr>
      <a:lvl7pPr marL="914400" algn="l" rtl="0" eaLnBrk="1" fontAlgn="base" hangingPunct="1">
        <a:spcBef>
          <a:spcPct val="0"/>
        </a:spcBef>
        <a:spcAft>
          <a:spcPct val="0"/>
        </a:spcAft>
        <a:defRPr sz="3200" b="1">
          <a:solidFill>
            <a:srgbClr val="CC0066"/>
          </a:solidFill>
          <a:latin typeface="Arial" charset="0"/>
        </a:defRPr>
      </a:lvl7pPr>
      <a:lvl8pPr marL="1371600" algn="l" rtl="0" eaLnBrk="1" fontAlgn="base" hangingPunct="1">
        <a:spcBef>
          <a:spcPct val="0"/>
        </a:spcBef>
        <a:spcAft>
          <a:spcPct val="0"/>
        </a:spcAft>
        <a:defRPr sz="3200" b="1">
          <a:solidFill>
            <a:srgbClr val="CC0066"/>
          </a:solidFill>
          <a:latin typeface="Arial" charset="0"/>
        </a:defRPr>
      </a:lvl8pPr>
      <a:lvl9pPr marL="1828800" algn="l" rtl="0" eaLnBrk="1" fontAlgn="base" hangingPunct="1">
        <a:spcBef>
          <a:spcPct val="0"/>
        </a:spcBef>
        <a:spcAft>
          <a:spcPct val="0"/>
        </a:spcAft>
        <a:defRPr sz="3200" b="1">
          <a:solidFill>
            <a:srgbClr val="CC0066"/>
          </a:solidFill>
          <a:latin typeface="Arial" charset="0"/>
        </a:defRPr>
      </a:lvl9pPr>
    </p:titleStyle>
    <p:bodyStyle>
      <a:lvl1pPr marL="342900" indent="-342900" algn="l" rtl="0" eaLnBrk="1" fontAlgn="base" hangingPunct="1">
        <a:spcBef>
          <a:spcPct val="40000"/>
        </a:spcBef>
        <a:spcAft>
          <a:spcPct val="0"/>
        </a:spcAft>
        <a:buClr>
          <a:schemeClr val="folHlink"/>
        </a:buClr>
        <a:buSzPct val="120000"/>
        <a:buChar char="•"/>
        <a:defRPr sz="2800" b="0">
          <a:solidFill>
            <a:srgbClr val="000066"/>
          </a:solidFill>
          <a:latin typeface="+mn-lt"/>
          <a:ea typeface="+mn-ea"/>
          <a:cs typeface="+mn-cs"/>
        </a:defRPr>
      </a:lvl1pPr>
      <a:lvl2pPr marL="742950" indent="-285750" algn="l" rtl="0" eaLnBrk="1" fontAlgn="base" hangingPunct="1">
        <a:spcBef>
          <a:spcPct val="20000"/>
        </a:spcBef>
        <a:spcAft>
          <a:spcPct val="0"/>
        </a:spcAft>
        <a:buClr>
          <a:schemeClr val="folHlink"/>
        </a:buClr>
        <a:buSzPct val="120000"/>
        <a:buChar char="•"/>
        <a:defRPr sz="2800" b="0">
          <a:solidFill>
            <a:srgbClr val="000066"/>
          </a:solidFill>
          <a:latin typeface="+mn-lt"/>
        </a:defRPr>
      </a:lvl2pPr>
      <a:lvl3pPr marL="11430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3pPr>
      <a:lvl4pPr marL="16002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4pPr>
      <a:lvl5pPr marL="20574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5pPr>
      <a:lvl6pPr marL="25146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6pPr>
      <a:lvl7pPr marL="29718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7pPr>
      <a:lvl8pPr marL="34290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8pPr>
      <a:lvl9pPr marL="38862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200">
                <a:solidFill>
                  <a:schemeClr val="tx1">
                    <a:lumMod val="85000"/>
                    <a:lumOff val="15000"/>
                  </a:schemeClr>
                </a:solidFill>
              </a:defRPr>
            </a:lvl1pPr>
          </a:lstStyle>
          <a:p>
            <a:r>
              <a:rPr lang="en-US" altLang="zh-CN"/>
              <a:t>2017-2018 Semester 1</a:t>
            </a:r>
            <a:endParaRPr lang="en-US" altLang="zh-CN" sz="1000"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C7C25BE9-9EB2-4034-AC13-8B11015E4F08}" type="slidenum">
              <a:rPr lang="zh-CN" altLang="en-US" smtClean="0"/>
              <a:t>‹#›</a:t>
            </a:fld>
            <a:endParaRPr lang="zh-CN" alt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ltLang="zh-CN"/>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ltLang="zh-CN"/>
              <a:t>Click to edit Master text styles</a:t>
            </a:r>
          </a:p>
          <a:p>
            <a:pPr lvl="1" eaLnBrk="1" latinLnBrk="0" hangingPunct="1"/>
            <a:r>
              <a:rPr kumimoji="0" lang="en-US" altLang="zh-CN"/>
              <a:t>Second level</a:t>
            </a:r>
          </a:p>
          <a:p>
            <a:pPr lvl="2" eaLnBrk="1" latinLnBrk="0" hangingPunct="1"/>
            <a:r>
              <a:rPr kumimoji="0" lang="en-US" altLang="zh-CN"/>
              <a:t>Third level</a:t>
            </a:r>
          </a:p>
          <a:p>
            <a:pPr lvl="3" eaLnBrk="1" latinLnBrk="0" hangingPunct="1"/>
            <a:r>
              <a:rPr kumimoji="0" lang="en-US" altLang="zh-CN"/>
              <a:t>Fourth level</a:t>
            </a:r>
          </a:p>
          <a:p>
            <a:pPr lvl="4" eaLnBrk="1" latinLnBrk="0" hangingPunct="1"/>
            <a:r>
              <a:rPr kumimoji="0" lang="en-US" altLang="zh-CN"/>
              <a:t>Fifth level</a:t>
            </a:r>
            <a:endParaRPr kumimoji="0" lang="en-US"/>
          </a:p>
        </p:txBody>
      </p:sp>
    </p:spTree>
  </p:cSld>
  <p:clrMap bg1="lt1" tx1="dk1" bg2="lt2" tx2="dk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908" r:id="rId6"/>
    <p:sldLayoutId id="2147483909" r:id="rId7"/>
    <p:sldLayoutId id="2147483910" r:id="rId8"/>
    <p:sldLayoutId id="2147483911" r:id="rId9"/>
    <p:sldLayoutId id="2147483912" r:id="rId10"/>
    <p:sldLayoutId id="2147483913" r:id="rId11"/>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sldNum="0" hdr="0"/>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7.xml"/><Relationship Id="rId1" Type="http://schemas.openxmlformats.org/officeDocument/2006/relationships/slideLayout" Target="../slideLayouts/slideLayout1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80CD64DF-F16B-4FE8-BE02-3954B69A9850}"/>
              </a:ext>
            </a:extLst>
          </p:cNvPr>
          <p:cNvSpPr>
            <a:spLocks noGrp="1"/>
          </p:cNvSpPr>
          <p:nvPr>
            <p:ph type="ctrTitle"/>
          </p:nvPr>
        </p:nvSpPr>
        <p:spPr>
          <a:xfrm>
            <a:off x="4546986" y="2636912"/>
            <a:ext cx="4320480" cy="1036712"/>
          </a:xfrm>
        </p:spPr>
        <p:txBody>
          <a:bodyPr>
            <a:noAutofit/>
          </a:bodyPr>
          <a:lstStyle/>
          <a:p>
            <a:r>
              <a:rPr lang="en-IN" altLang="en-US" sz="2400" b="1" dirty="0">
                <a:solidFill>
                  <a:schemeClr val="tx1"/>
                </a:solidFill>
              </a:rPr>
              <a:t>Chapter 9:</a:t>
            </a:r>
            <a:br>
              <a:rPr lang="en-IN" altLang="en-US" sz="2400" b="1" dirty="0">
                <a:solidFill>
                  <a:schemeClr val="tx1"/>
                </a:solidFill>
              </a:rPr>
            </a:br>
            <a:r>
              <a:rPr lang="en-IN" altLang="en-US" sz="2400" b="1" dirty="0">
                <a:solidFill>
                  <a:schemeClr val="tx1"/>
                </a:solidFill>
              </a:rPr>
              <a:t>Strategy Implementation</a:t>
            </a:r>
          </a:p>
        </p:txBody>
      </p:sp>
      <p:pic>
        <p:nvPicPr>
          <p:cNvPr id="4" name="Picture 3">
            <a:extLst>
              <a:ext uri="{FF2B5EF4-FFF2-40B4-BE49-F238E27FC236}">
                <a16:creationId xmlns:a16="http://schemas.microsoft.com/office/drawing/2014/main" id="{D663CD9B-2FAF-4F94-9078-FE3933B9531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397670" y="548680"/>
            <a:ext cx="4176464" cy="54025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5972686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defRPr/>
            </a:pPr>
            <a:r>
              <a:rPr lang="en-US" altLang="en-US" dirty="0">
                <a:solidFill>
                  <a:schemeClr val="accent3"/>
                </a:solidFill>
                <a:ea typeface="+mj-ea"/>
                <a:cs typeface="Arial" panose="020B0604020202020204" pitchFamily="34" charset="0"/>
              </a:rPr>
              <a:t>Strategic Marketing Issues</a:t>
            </a:r>
          </a:p>
        </p:txBody>
      </p:sp>
      <p:sp>
        <p:nvSpPr>
          <p:cNvPr id="12290" name="Content Placeholder 2"/>
          <p:cNvSpPr>
            <a:spLocks noGrp="1"/>
          </p:cNvSpPr>
          <p:nvPr>
            <p:ph idx="1"/>
          </p:nvPr>
        </p:nvSpPr>
        <p:spPr>
          <a:xfrm>
            <a:off x="539552" y="1628800"/>
            <a:ext cx="8136904" cy="4572000"/>
          </a:xfrm>
        </p:spPr>
        <p:txBody>
          <a:bodyPr>
            <a:normAutofit/>
          </a:bodyPr>
          <a:lstStyle/>
          <a:p>
            <a:pPr marL="514350" indent="-514350" eaLnBrk="1" hangingPunct="1">
              <a:spcBef>
                <a:spcPts val="600"/>
              </a:spcBef>
              <a:buFont typeface="+mj-lt"/>
              <a:buAutoNum type="arabicPeriod"/>
            </a:pPr>
            <a:r>
              <a:rPr lang="en-US" altLang="en-US" sz="2800" dirty="0">
                <a:solidFill>
                  <a:schemeClr val="tx1"/>
                </a:solidFill>
                <a:cs typeface="Arial" pitchFamily="34" charset="0"/>
              </a:rPr>
              <a:t>How to make advertisements more interactive to be more effective</a:t>
            </a:r>
          </a:p>
          <a:p>
            <a:pPr marL="514350" indent="-514350" eaLnBrk="1" hangingPunct="1">
              <a:spcBef>
                <a:spcPts val="600"/>
              </a:spcBef>
              <a:buFont typeface="+mj-lt"/>
              <a:buAutoNum type="arabicPeriod"/>
            </a:pPr>
            <a:r>
              <a:rPr lang="en-US" altLang="en-US" sz="2800" dirty="0">
                <a:solidFill>
                  <a:schemeClr val="tx1"/>
                </a:solidFill>
                <a:cs typeface="Arial" pitchFamily="34" charset="0"/>
              </a:rPr>
              <a:t>How to best take advantage of Facebook and Twitter conservations about the company and industry</a:t>
            </a:r>
          </a:p>
          <a:p>
            <a:pPr marL="514350" indent="-514350" eaLnBrk="1" hangingPunct="1">
              <a:spcBef>
                <a:spcPts val="600"/>
              </a:spcBef>
              <a:buFont typeface="+mj-lt"/>
              <a:buAutoNum type="arabicPeriod"/>
            </a:pPr>
            <a:r>
              <a:rPr lang="en-US" altLang="en-US" sz="2800" dirty="0">
                <a:solidFill>
                  <a:schemeClr val="tx1"/>
                </a:solidFill>
                <a:cs typeface="Arial" pitchFamily="34" charset="0"/>
              </a:rPr>
              <a:t>To use exclusive dealerships or multiple  channels of distribution</a:t>
            </a:r>
          </a:p>
          <a:p>
            <a:pPr marL="514350" indent="-514350" eaLnBrk="1" hangingPunct="1">
              <a:spcBef>
                <a:spcPts val="600"/>
              </a:spcBef>
              <a:buFont typeface="+mj-lt"/>
              <a:buAutoNum type="arabicPeriod"/>
            </a:pPr>
            <a:r>
              <a:rPr lang="en-US" altLang="en-US" sz="2800" dirty="0">
                <a:solidFill>
                  <a:schemeClr val="tx1"/>
                </a:solidFill>
                <a:cs typeface="Arial" pitchFamily="34" charset="0"/>
              </a:rPr>
              <a:t>To use heavy, light, or no TV advertising versus online advertising</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defRPr/>
            </a:pPr>
            <a:r>
              <a:rPr lang="en-US" altLang="en-US" dirty="0">
                <a:solidFill>
                  <a:schemeClr val="accent3"/>
                </a:solidFill>
                <a:ea typeface="+mj-ea"/>
                <a:cs typeface="Arial" panose="020B0604020202020204" pitchFamily="34" charset="0"/>
              </a:rPr>
              <a:t>Strategic Marketing Issues</a:t>
            </a:r>
          </a:p>
        </p:txBody>
      </p:sp>
      <p:sp>
        <p:nvSpPr>
          <p:cNvPr id="13314" name="Content Placeholder 2"/>
          <p:cNvSpPr>
            <a:spLocks noGrp="1"/>
          </p:cNvSpPr>
          <p:nvPr>
            <p:ph idx="1"/>
          </p:nvPr>
        </p:nvSpPr>
        <p:spPr>
          <a:xfrm>
            <a:off x="610493" y="1628800"/>
            <a:ext cx="8225659" cy="4572000"/>
          </a:xfrm>
        </p:spPr>
        <p:txBody>
          <a:bodyPr>
            <a:normAutofit/>
          </a:bodyPr>
          <a:lstStyle/>
          <a:p>
            <a:pPr marL="514350" indent="-514350" eaLnBrk="1" hangingPunct="1">
              <a:spcBef>
                <a:spcPts val="600"/>
              </a:spcBef>
              <a:buFont typeface="+mj-lt"/>
              <a:buAutoNum type="arabicPeriod" startAt="5"/>
            </a:pPr>
            <a:r>
              <a:rPr lang="en-US" altLang="en-US" sz="2800" dirty="0">
                <a:solidFill>
                  <a:schemeClr val="tx1"/>
                </a:solidFill>
                <a:cs typeface="Arial" pitchFamily="34" charset="0"/>
              </a:rPr>
              <a:t>To limit (or not) the share of business done with a single customer</a:t>
            </a:r>
          </a:p>
          <a:p>
            <a:pPr marL="514350" indent="-514350" eaLnBrk="1" hangingPunct="1">
              <a:spcBef>
                <a:spcPts val="600"/>
              </a:spcBef>
              <a:buFont typeface="+mj-lt"/>
              <a:buAutoNum type="arabicPeriod" startAt="5"/>
            </a:pPr>
            <a:r>
              <a:rPr lang="en-US" altLang="en-US" sz="2800" dirty="0">
                <a:solidFill>
                  <a:schemeClr val="tx1"/>
                </a:solidFill>
                <a:cs typeface="Arial" pitchFamily="34" charset="0"/>
              </a:rPr>
              <a:t>To be a price leader or a price follower</a:t>
            </a:r>
          </a:p>
          <a:p>
            <a:pPr marL="514350" indent="-514350" eaLnBrk="1" hangingPunct="1">
              <a:spcBef>
                <a:spcPts val="600"/>
              </a:spcBef>
              <a:buFont typeface="+mj-lt"/>
              <a:buAutoNum type="arabicPeriod" startAt="5"/>
            </a:pPr>
            <a:r>
              <a:rPr lang="en-US" altLang="en-US" sz="2800" dirty="0">
                <a:solidFill>
                  <a:schemeClr val="tx1"/>
                </a:solidFill>
                <a:cs typeface="Arial" pitchFamily="34" charset="0"/>
              </a:rPr>
              <a:t>To offer a complete or limited warranty</a:t>
            </a:r>
          </a:p>
          <a:p>
            <a:pPr marL="514350" indent="-514350" eaLnBrk="1" hangingPunct="1">
              <a:spcBef>
                <a:spcPts val="600"/>
              </a:spcBef>
              <a:buFont typeface="+mj-lt"/>
              <a:buAutoNum type="arabicPeriod" startAt="5"/>
            </a:pPr>
            <a:r>
              <a:rPr lang="en-US" altLang="en-US" sz="2800" dirty="0">
                <a:solidFill>
                  <a:schemeClr val="tx1"/>
                </a:solidFill>
                <a:cs typeface="Arial" pitchFamily="34" charset="0"/>
              </a:rPr>
              <a:t>To reward salespeople based on straight salary, straight commission, or a combination salary/commission</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Media Marketing</a:t>
            </a:r>
          </a:p>
        </p:txBody>
      </p:sp>
      <p:sp>
        <p:nvSpPr>
          <p:cNvPr id="3" name="Content Placeholder 2"/>
          <p:cNvSpPr>
            <a:spLocks noGrp="1"/>
          </p:cNvSpPr>
          <p:nvPr>
            <p:ph idx="1"/>
          </p:nvPr>
        </p:nvSpPr>
        <p:spPr>
          <a:xfrm>
            <a:off x="467544" y="1556792"/>
            <a:ext cx="8208912" cy="4572000"/>
          </a:xfrm>
        </p:spPr>
        <p:txBody>
          <a:bodyPr>
            <a:noAutofit/>
          </a:bodyPr>
          <a:lstStyle/>
          <a:p>
            <a:r>
              <a:rPr lang="en-US" sz="2300" dirty="0"/>
              <a:t>Marketers must get customers involved in the company website and solicit suggestions in terms of product development, customer service, and ideas.</a:t>
            </a:r>
          </a:p>
          <a:p>
            <a:r>
              <a:rPr lang="en-US" sz="2300" dirty="0"/>
              <a:t>The company should enable customers to interact with the firm on the following social media networks: </a:t>
            </a:r>
          </a:p>
          <a:p>
            <a:pPr lvl="1"/>
            <a:r>
              <a:rPr lang="en-US" sz="2300" dirty="0"/>
              <a:t>Facebook</a:t>
            </a:r>
          </a:p>
          <a:p>
            <a:pPr lvl="1"/>
            <a:r>
              <a:rPr lang="en-US" sz="2300" dirty="0"/>
              <a:t>Google Plus</a:t>
            </a:r>
          </a:p>
          <a:p>
            <a:pPr lvl="1"/>
            <a:r>
              <a:rPr lang="en-US" sz="2300" dirty="0"/>
              <a:t>Twitter</a:t>
            </a:r>
          </a:p>
          <a:p>
            <a:pPr lvl="1"/>
            <a:r>
              <a:rPr lang="en-US" sz="2300" dirty="0"/>
              <a:t>LinkedIn</a:t>
            </a:r>
          </a:p>
          <a:p>
            <a:pPr lvl="1"/>
            <a:r>
              <a:rPr lang="en-US" sz="2300" dirty="0"/>
              <a:t>Instagram</a:t>
            </a:r>
          </a:p>
          <a:p>
            <a:pPr lvl="1"/>
            <a:r>
              <a:rPr lang="en-US" sz="2300" dirty="0"/>
              <a:t>Pinterest</a:t>
            </a:r>
          </a:p>
        </p:txBody>
      </p:sp>
    </p:spTree>
    <p:extLst>
      <p:ext uri="{BB962C8B-B14F-4D97-AF65-F5344CB8AC3E}">
        <p14:creationId xmlns:p14="http://schemas.microsoft.com/office/powerpoint/2010/main" val="301287692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defRPr/>
            </a:pPr>
            <a:r>
              <a:rPr lang="en-US" altLang="en-US" dirty="0">
                <a:solidFill>
                  <a:schemeClr val="accent3"/>
                </a:solidFill>
                <a:ea typeface="+mj-ea"/>
                <a:cs typeface="Arial" panose="020B0604020202020204" pitchFamily="34" charset="0"/>
              </a:rPr>
              <a:t>Market Segmentation</a:t>
            </a:r>
          </a:p>
        </p:txBody>
      </p:sp>
      <p:sp>
        <p:nvSpPr>
          <p:cNvPr id="24579" name="Content Placeholder 2"/>
          <p:cNvSpPr>
            <a:spLocks noGrp="1"/>
          </p:cNvSpPr>
          <p:nvPr>
            <p:ph idx="1"/>
          </p:nvPr>
        </p:nvSpPr>
        <p:spPr>
          <a:xfrm>
            <a:off x="630281" y="1556792"/>
            <a:ext cx="7974167" cy="4572000"/>
          </a:xfrm>
        </p:spPr>
        <p:txBody>
          <a:bodyPr>
            <a:normAutofit/>
          </a:bodyPr>
          <a:lstStyle/>
          <a:p>
            <a:pPr eaLnBrk="1" hangingPunct="1">
              <a:spcBef>
                <a:spcPts val="600"/>
              </a:spcBef>
              <a:defRPr/>
            </a:pPr>
            <a:r>
              <a:rPr lang="en-US" altLang="en-US" sz="2800" b="1" dirty="0">
                <a:solidFill>
                  <a:schemeClr val="tx1"/>
                </a:solidFill>
                <a:ea typeface="+mn-ea"/>
                <a:cs typeface="Arial" panose="020B0604020202020204" pitchFamily="34" charset="0"/>
              </a:rPr>
              <a:t>Market Segmentation</a:t>
            </a:r>
          </a:p>
          <a:p>
            <a:pPr lvl="1" eaLnBrk="1" hangingPunct="1">
              <a:spcBef>
                <a:spcPts val="600"/>
              </a:spcBef>
              <a:defRPr/>
            </a:pPr>
            <a:r>
              <a:rPr lang="en-US" altLang="en-US" sz="2800" dirty="0">
                <a:solidFill>
                  <a:schemeClr val="bg1">
                    <a:lumMod val="50000"/>
                  </a:schemeClr>
                </a:solidFill>
                <a:ea typeface="+mn-ea"/>
                <a:cs typeface="Arial" panose="020B0604020202020204" pitchFamily="34" charset="0"/>
              </a:rPr>
              <a:t>subdividing of a market into distinct subsets of customers according to needs and buying habits</a:t>
            </a:r>
          </a:p>
          <a:p>
            <a:pPr lvl="1" eaLnBrk="1" hangingPunct="1">
              <a:spcBef>
                <a:spcPts val="600"/>
              </a:spcBef>
              <a:defRPr/>
            </a:pPr>
            <a:r>
              <a:rPr lang="en-US" altLang="en-US" sz="2800" dirty="0">
                <a:solidFill>
                  <a:schemeClr val="bg1">
                    <a:lumMod val="50000"/>
                  </a:schemeClr>
                </a:solidFill>
                <a:ea typeface="+mn-ea"/>
                <a:cs typeface="Arial" panose="020B0604020202020204" pitchFamily="34" charset="0"/>
              </a:rPr>
              <a:t>widely used in implementing strategies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defRPr/>
            </a:pPr>
            <a:r>
              <a:rPr lang="en-US" altLang="en-US" dirty="0">
                <a:solidFill>
                  <a:schemeClr val="accent3"/>
                </a:solidFill>
                <a:ea typeface="+mj-ea"/>
                <a:cs typeface="Arial" panose="020B0604020202020204" pitchFamily="34" charset="0"/>
              </a:rPr>
              <a:t>Market Segmentation</a:t>
            </a:r>
          </a:p>
        </p:txBody>
      </p:sp>
      <p:sp>
        <p:nvSpPr>
          <p:cNvPr id="19458" name="Content Placeholder 2"/>
          <p:cNvSpPr>
            <a:spLocks noGrp="1"/>
          </p:cNvSpPr>
          <p:nvPr>
            <p:ph idx="1"/>
          </p:nvPr>
        </p:nvSpPr>
        <p:spPr>
          <a:xfrm>
            <a:off x="467544" y="1628800"/>
            <a:ext cx="8368608" cy="4572000"/>
          </a:xfrm>
        </p:spPr>
        <p:txBody>
          <a:bodyPr>
            <a:normAutofit/>
          </a:bodyPr>
          <a:lstStyle/>
          <a:p>
            <a:pPr eaLnBrk="1" hangingPunct="1">
              <a:spcBef>
                <a:spcPts val="600"/>
              </a:spcBef>
            </a:pPr>
            <a:r>
              <a:rPr lang="en-US" altLang="en-US" sz="2800" dirty="0">
                <a:solidFill>
                  <a:schemeClr val="tx1"/>
                </a:solidFill>
                <a:cs typeface="Arial" pitchFamily="34" charset="0"/>
              </a:rPr>
              <a:t>Strategies such as market development, product development, market penetration, and diversification require increased sales through new markets and products.</a:t>
            </a:r>
          </a:p>
          <a:p>
            <a:pPr>
              <a:spcBef>
                <a:spcPts val="600"/>
              </a:spcBef>
            </a:pPr>
            <a:r>
              <a:rPr lang="en-US" altLang="en-US" sz="2800" dirty="0"/>
              <a:t>Market segmentation allows a firm to operate with limited resources because mass production, mass distribution, and mass advertising are not required.</a:t>
            </a:r>
          </a:p>
          <a:p>
            <a:pPr eaLnBrk="1" hangingPunct="1"/>
            <a:endParaRPr lang="en-US" altLang="en-US" dirty="0">
              <a:solidFill>
                <a:schemeClr val="tx1"/>
              </a:solidFill>
              <a:latin typeface="Arial" pitchFamily="34" charset="0"/>
              <a:cs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556792"/>
            <a:ext cx="8503920" cy="4572000"/>
          </a:xfrm>
        </p:spPr>
        <p:txBody>
          <a:bodyPr/>
          <a:lstStyle/>
          <a:p>
            <a:pPr eaLnBrk="1" hangingPunct="1">
              <a:defRPr/>
            </a:pPr>
            <a:r>
              <a:rPr lang="en-US" altLang="en-US" dirty="0">
                <a:solidFill>
                  <a:schemeClr val="tx1"/>
                </a:solidFill>
                <a:ea typeface="+mn-ea"/>
                <a:cs typeface="Arial" panose="020B0604020202020204" pitchFamily="34" charset="0"/>
              </a:rPr>
              <a:t>Market segmentation decisions directly affect the </a:t>
            </a:r>
            <a:r>
              <a:rPr lang="en-US" altLang="en-US" i="1" dirty="0">
                <a:solidFill>
                  <a:schemeClr val="tx1"/>
                </a:solidFill>
                <a:ea typeface="+mn-ea"/>
                <a:cs typeface="Arial" panose="020B0604020202020204" pitchFamily="34" charset="0"/>
              </a:rPr>
              <a:t>marketing mix variables:</a:t>
            </a:r>
            <a:endParaRPr lang="en-US" altLang="en-US" dirty="0">
              <a:solidFill>
                <a:schemeClr val="tx1"/>
              </a:solidFill>
              <a:ea typeface="+mn-ea"/>
              <a:cs typeface="Arial" panose="020B0604020202020204" pitchFamily="34" charset="0"/>
            </a:endParaRPr>
          </a:p>
        </p:txBody>
      </p:sp>
      <p:graphicFrame>
        <p:nvGraphicFramePr>
          <p:cNvPr id="4" name="Diagram 3"/>
          <p:cNvGraphicFramePr/>
          <p:nvPr>
            <p:extLst>
              <p:ext uri="{D42A27DB-BD31-4B8C-83A1-F6EECF244321}">
                <p14:modId xmlns:p14="http://schemas.microsoft.com/office/powerpoint/2010/main" val="2651784150"/>
              </p:ext>
            </p:extLst>
          </p:nvPr>
        </p:nvGraphicFramePr>
        <p:xfrm>
          <a:off x="1520952" y="2547392"/>
          <a:ext cx="60960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itle 6">
            <a:extLst>
              <a:ext uri="{FF2B5EF4-FFF2-40B4-BE49-F238E27FC236}">
                <a16:creationId xmlns:a16="http://schemas.microsoft.com/office/drawing/2014/main" id="{7574CFB6-1A7D-4FF4-940C-919BFA664B79}"/>
              </a:ext>
            </a:extLst>
          </p:cNvPr>
          <p:cNvSpPr>
            <a:spLocks noGrp="1"/>
          </p:cNvSpPr>
          <p:nvPr>
            <p:ph type="title"/>
          </p:nvPr>
        </p:nvSpPr>
        <p:spPr/>
        <p:txBody>
          <a:bodyPr/>
          <a:lstStyle/>
          <a:p>
            <a:r>
              <a:rPr lang="en-US" altLang="en-US" dirty="0">
                <a:solidFill>
                  <a:schemeClr val="accent3"/>
                </a:solidFill>
                <a:cs typeface="Arial" panose="020B0604020202020204" pitchFamily="34" charset="0"/>
              </a:rPr>
              <a:t>Market Segmentation</a:t>
            </a:r>
            <a:endParaRPr lang="zh-HK" altLang="en-US" dirty="0">
              <a:solidFill>
                <a:schemeClr val="accent3"/>
              </a:solidFill>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a:bodyPr>
          <a:lstStyle/>
          <a:p>
            <a:pPr eaLnBrk="1" hangingPunct="1">
              <a:defRPr/>
            </a:pPr>
            <a:r>
              <a:rPr lang="en-US" altLang="en-US" dirty="0">
                <a:solidFill>
                  <a:schemeClr val="accent3"/>
                </a:solidFill>
                <a:ea typeface="+mj-ea"/>
                <a:cs typeface="Arial" panose="020B0604020202020204" pitchFamily="34" charset="0"/>
              </a:rPr>
              <a:t>The Marketing Mix Component Variables</a:t>
            </a:r>
          </a:p>
        </p:txBody>
      </p:sp>
      <p:pic>
        <p:nvPicPr>
          <p:cNvPr id="21507"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2560" y="1772816"/>
            <a:ext cx="8238879" cy="34641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normAutofit/>
          </a:bodyPr>
          <a:lstStyle/>
          <a:p>
            <a:pPr eaLnBrk="1" hangingPunct="1">
              <a:defRPr/>
            </a:pPr>
            <a:r>
              <a:rPr lang="en-US" altLang="en-US" dirty="0">
                <a:solidFill>
                  <a:schemeClr val="accent3"/>
                </a:solidFill>
                <a:ea typeface="+mj-ea"/>
                <a:cs typeface="Arial" panose="020B0604020202020204" pitchFamily="34" charset="0"/>
              </a:rPr>
              <a:t>Alternative Bases for Market Segmentation</a:t>
            </a:r>
          </a:p>
        </p:txBody>
      </p:sp>
      <p:sp>
        <p:nvSpPr>
          <p:cNvPr id="6" name="Content Placeholder 5"/>
          <p:cNvSpPr>
            <a:spLocks noGrp="1"/>
          </p:cNvSpPr>
          <p:nvPr>
            <p:ph idx="1"/>
          </p:nvPr>
        </p:nvSpPr>
        <p:spPr>
          <a:xfrm>
            <a:off x="437961" y="1556792"/>
            <a:ext cx="8261981" cy="4572000"/>
          </a:xfrm>
        </p:spPr>
        <p:txBody>
          <a:bodyPr>
            <a:normAutofit/>
          </a:bodyPr>
          <a:lstStyle/>
          <a:p>
            <a:r>
              <a:rPr lang="en-US" sz="2400" dirty="0"/>
              <a:t>Geographic</a:t>
            </a:r>
          </a:p>
          <a:p>
            <a:pPr lvl="1"/>
            <a:r>
              <a:rPr lang="en-US" sz="2400" dirty="0"/>
              <a:t>Region, country size, city size, density, climate</a:t>
            </a:r>
          </a:p>
          <a:p>
            <a:r>
              <a:rPr lang="en-US" sz="2400" dirty="0"/>
              <a:t>Demographic</a:t>
            </a:r>
          </a:p>
          <a:p>
            <a:pPr lvl="1"/>
            <a:r>
              <a:rPr lang="en-US" sz="2400" dirty="0"/>
              <a:t>Age, gender, family size, family life cycle, income, occupation, education, religion, race, nationality </a:t>
            </a:r>
          </a:p>
          <a:p>
            <a:r>
              <a:rPr lang="en-US" sz="2400" dirty="0"/>
              <a:t>Psychographic</a:t>
            </a:r>
          </a:p>
          <a:p>
            <a:pPr lvl="1"/>
            <a:r>
              <a:rPr lang="en-US" sz="2400" dirty="0"/>
              <a:t>Social class, personality</a:t>
            </a:r>
          </a:p>
          <a:p>
            <a:r>
              <a:rPr lang="en-US" sz="2400" dirty="0"/>
              <a:t>Behavioral</a:t>
            </a:r>
          </a:p>
          <a:p>
            <a:pPr lvl="1"/>
            <a:r>
              <a:rPr lang="en-US" sz="2400" dirty="0"/>
              <a:t>Use occasion, benefits sought, user status, usage rate, loyalty status, readiness stage, attitude toward product</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pPr eaLnBrk="1" hangingPunct="1">
              <a:defRPr/>
            </a:pPr>
            <a:r>
              <a:rPr lang="en-US" altLang="en-US" dirty="0">
                <a:solidFill>
                  <a:schemeClr val="accent3"/>
                </a:solidFill>
                <a:ea typeface="+mj-ea"/>
                <a:cs typeface="Arial" panose="020B0604020202020204" pitchFamily="34" charset="0"/>
              </a:rPr>
              <a:t>Product Positioning</a:t>
            </a:r>
          </a:p>
        </p:txBody>
      </p:sp>
      <p:sp>
        <p:nvSpPr>
          <p:cNvPr id="27650" name="Content Placeholder 2"/>
          <p:cNvSpPr>
            <a:spLocks noGrp="1"/>
          </p:cNvSpPr>
          <p:nvPr>
            <p:ph idx="1"/>
          </p:nvPr>
        </p:nvSpPr>
        <p:spPr>
          <a:xfrm>
            <a:off x="464496" y="1628800"/>
            <a:ext cx="8208912" cy="4572000"/>
          </a:xfrm>
        </p:spPr>
        <p:txBody>
          <a:bodyPr>
            <a:normAutofit/>
          </a:bodyPr>
          <a:lstStyle/>
          <a:p>
            <a:pPr>
              <a:spcBef>
                <a:spcPts val="600"/>
              </a:spcBef>
            </a:pPr>
            <a:r>
              <a:rPr lang="en-US" altLang="en-US" sz="2800" b="1" dirty="0">
                <a:solidFill>
                  <a:schemeClr val="tx1"/>
                </a:solidFill>
                <a:cs typeface="Arial" pitchFamily="34" charset="0"/>
              </a:rPr>
              <a:t>Product Positioning</a:t>
            </a:r>
          </a:p>
          <a:p>
            <a:pPr lvl="1">
              <a:spcBef>
                <a:spcPts val="600"/>
              </a:spcBef>
            </a:pPr>
            <a:r>
              <a:rPr lang="en-US" altLang="en-US" sz="2800" dirty="0">
                <a:solidFill>
                  <a:schemeClr val="bg1">
                    <a:lumMod val="50000"/>
                  </a:schemeClr>
                </a:solidFill>
                <a:cs typeface="Arial" pitchFamily="34" charset="0"/>
              </a:rPr>
              <a:t>entails developing schematic representations that reflect how your products or services compare to competitors</a:t>
            </a:r>
            <a:r>
              <a:rPr lang="en-US" altLang="ja-JP" sz="2800" dirty="0">
                <a:solidFill>
                  <a:schemeClr val="bg1">
                    <a:lumMod val="50000"/>
                  </a:schemeClr>
                </a:solidFill>
                <a:cs typeface="Arial" pitchFamily="34" charset="0"/>
              </a:rPr>
              <a:t>' on dimensions most important to success in the industry</a:t>
            </a:r>
            <a:endParaRPr lang="en-US" altLang="ja-JP" sz="2800" dirty="0">
              <a:solidFill>
                <a:schemeClr val="bg1">
                  <a:lumMod val="50000"/>
                </a:schemeClr>
              </a:solidFill>
            </a:endParaRPr>
          </a:p>
          <a:p>
            <a:pPr lvl="1">
              <a:spcBef>
                <a:spcPts val="600"/>
              </a:spcBef>
            </a:pPr>
            <a:r>
              <a:rPr lang="en-US" altLang="en-US" sz="2800" dirty="0">
                <a:solidFill>
                  <a:schemeClr val="bg1">
                    <a:lumMod val="50000"/>
                  </a:schemeClr>
                </a:solidFill>
                <a:cs typeface="Arial" pitchFamily="34" charset="0"/>
              </a:rPr>
              <a:t>Also called perceptual mapping</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eaLnBrk="1" hangingPunct="1">
              <a:defRPr/>
            </a:pPr>
            <a:r>
              <a:rPr lang="en-US" altLang="en-US" dirty="0">
                <a:solidFill>
                  <a:schemeClr val="accent3"/>
                </a:solidFill>
                <a:ea typeface="+mj-ea"/>
                <a:cs typeface="Arial" panose="020B0604020202020204" pitchFamily="34" charset="0"/>
              </a:rPr>
              <a:t>Product Positioning</a:t>
            </a:r>
          </a:p>
        </p:txBody>
      </p:sp>
      <p:sp>
        <p:nvSpPr>
          <p:cNvPr id="3" name="Content Placeholder 2"/>
          <p:cNvSpPr>
            <a:spLocks noGrp="1"/>
          </p:cNvSpPr>
          <p:nvPr>
            <p:ph idx="1"/>
          </p:nvPr>
        </p:nvSpPr>
        <p:spPr>
          <a:xfrm>
            <a:off x="539552" y="1628800"/>
            <a:ext cx="8064896" cy="4572000"/>
          </a:xfrm>
        </p:spPr>
        <p:txBody>
          <a:bodyPr>
            <a:normAutofit/>
          </a:bodyPr>
          <a:lstStyle/>
          <a:p>
            <a:pPr>
              <a:spcBef>
                <a:spcPts val="600"/>
              </a:spcBef>
              <a:defRPr/>
            </a:pPr>
            <a:r>
              <a:rPr lang="en-US" altLang="en-US" sz="2800" dirty="0">
                <a:cs typeface="Arial" pitchFamily="34" charset="0"/>
              </a:rPr>
              <a:t>An effective product positioning strategy meets two criteria: </a:t>
            </a:r>
          </a:p>
          <a:p>
            <a:pPr lvl="1">
              <a:spcBef>
                <a:spcPts val="600"/>
              </a:spcBef>
              <a:defRPr/>
            </a:pPr>
            <a:r>
              <a:rPr lang="en-US" altLang="en-US" sz="2800" dirty="0">
                <a:solidFill>
                  <a:schemeClr val="bg1">
                    <a:lumMod val="50000"/>
                  </a:schemeClr>
                </a:solidFill>
                <a:cs typeface="Arial" pitchFamily="34" charset="0"/>
              </a:rPr>
              <a:t>it uniquely distinguishes a company from the competition</a:t>
            </a:r>
          </a:p>
          <a:p>
            <a:pPr lvl="1">
              <a:spcBef>
                <a:spcPts val="600"/>
              </a:spcBef>
              <a:defRPr/>
            </a:pPr>
            <a:r>
              <a:rPr lang="en-US" altLang="en-US" sz="2800" dirty="0">
                <a:solidFill>
                  <a:schemeClr val="bg1">
                    <a:lumMod val="50000"/>
                  </a:schemeClr>
                </a:solidFill>
                <a:cs typeface="Arial" pitchFamily="34" charset="0"/>
              </a:rPr>
              <a:t>it leads customers to expect slightly less service than a company can deliver</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normAutofit/>
          </a:bodyPr>
          <a:lstStyle/>
          <a:p>
            <a:pPr eaLnBrk="1" hangingPunct="1">
              <a:defRPr/>
            </a:pPr>
            <a:r>
              <a:rPr lang="en-US" altLang="en-US" dirty="0">
                <a:solidFill>
                  <a:schemeClr val="accent3"/>
                </a:solidFill>
                <a:ea typeface="+mj-ea"/>
                <a:cs typeface="Arial" panose="020B0604020202020204" pitchFamily="34" charset="0"/>
              </a:rPr>
              <a:t>Example of a Product-Positioning Map</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1222" y="1196752"/>
            <a:ext cx="5955459" cy="5181600"/>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eaLnBrk="1" hangingPunct="1">
              <a:defRPr/>
            </a:pPr>
            <a:r>
              <a:rPr lang="en-US" altLang="en-US" dirty="0">
                <a:solidFill>
                  <a:schemeClr val="accent3"/>
                </a:solidFill>
                <a:ea typeface="+mj-ea"/>
                <a:cs typeface="Arial" panose="020B0604020202020204" pitchFamily="34" charset="0"/>
              </a:rPr>
              <a:t>Finance/Accounting Issues</a:t>
            </a:r>
          </a:p>
        </p:txBody>
      </p:sp>
      <p:sp>
        <p:nvSpPr>
          <p:cNvPr id="33794" name="Content Placeholder 2"/>
          <p:cNvSpPr>
            <a:spLocks noGrp="1"/>
          </p:cNvSpPr>
          <p:nvPr>
            <p:ph idx="1"/>
          </p:nvPr>
        </p:nvSpPr>
        <p:spPr>
          <a:xfrm>
            <a:off x="467544" y="1628800"/>
            <a:ext cx="8136904" cy="4572000"/>
          </a:xfrm>
        </p:spPr>
        <p:txBody>
          <a:bodyPr>
            <a:normAutofit/>
          </a:bodyPr>
          <a:lstStyle/>
          <a:p>
            <a:pPr marL="514350" indent="-514350" eaLnBrk="1" hangingPunct="1">
              <a:spcBef>
                <a:spcPts val="600"/>
              </a:spcBef>
              <a:buFont typeface="+mj-lt"/>
              <a:buAutoNum type="arabicPeriod"/>
            </a:pPr>
            <a:r>
              <a:rPr lang="en-US" altLang="en-US" sz="2800" dirty="0">
                <a:solidFill>
                  <a:schemeClr val="tx1"/>
                </a:solidFill>
                <a:cs typeface="Arial" pitchFamily="34" charset="0"/>
              </a:rPr>
              <a:t>To raise capital with short-term debt, long-term debt, preferred stock, or common stock</a:t>
            </a:r>
          </a:p>
          <a:p>
            <a:pPr marL="514350" indent="-514350" eaLnBrk="1" hangingPunct="1">
              <a:spcBef>
                <a:spcPts val="600"/>
              </a:spcBef>
              <a:buFont typeface="+mj-lt"/>
              <a:buAutoNum type="arabicPeriod"/>
            </a:pPr>
            <a:r>
              <a:rPr lang="en-US" altLang="en-US" sz="2800" dirty="0">
                <a:solidFill>
                  <a:schemeClr val="tx1"/>
                </a:solidFill>
                <a:cs typeface="Arial" pitchFamily="34" charset="0"/>
              </a:rPr>
              <a:t>To lease or buy fixed assets</a:t>
            </a:r>
          </a:p>
          <a:p>
            <a:pPr marL="514350" indent="-514350" eaLnBrk="1" hangingPunct="1">
              <a:spcBef>
                <a:spcPts val="600"/>
              </a:spcBef>
              <a:buFont typeface="+mj-lt"/>
              <a:buAutoNum type="arabicPeriod"/>
            </a:pPr>
            <a:r>
              <a:rPr lang="en-US" altLang="en-US" sz="2800" dirty="0">
                <a:solidFill>
                  <a:schemeClr val="tx1"/>
                </a:solidFill>
                <a:cs typeface="Arial" pitchFamily="34" charset="0"/>
              </a:rPr>
              <a:t>To determine an appropriate dividend payout ratio</a:t>
            </a:r>
          </a:p>
          <a:p>
            <a:pPr marL="514350" indent="-514350" eaLnBrk="1" hangingPunct="1">
              <a:spcBef>
                <a:spcPts val="600"/>
              </a:spcBef>
              <a:buFont typeface="+mj-lt"/>
              <a:buAutoNum type="arabicPeriod"/>
            </a:pPr>
            <a:r>
              <a:rPr lang="en-US" altLang="en-US" sz="2800" dirty="0">
                <a:solidFill>
                  <a:schemeClr val="tx1"/>
                </a:solidFill>
                <a:cs typeface="Arial" pitchFamily="34" charset="0"/>
              </a:rPr>
              <a:t>To use LIFO (Last-in, First-out), FIFO (First-in, First-out), or a market-value accounting approach</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eaLnBrk="1" hangingPunct="1">
              <a:defRPr/>
            </a:pPr>
            <a:r>
              <a:rPr lang="en-US" altLang="en-US" dirty="0">
                <a:solidFill>
                  <a:schemeClr val="accent3"/>
                </a:solidFill>
                <a:ea typeface="+mj-ea"/>
                <a:cs typeface="Arial" panose="020B0604020202020204" pitchFamily="34" charset="0"/>
              </a:rPr>
              <a:t>Finance/Accounting Issues</a:t>
            </a:r>
          </a:p>
        </p:txBody>
      </p:sp>
      <p:sp>
        <p:nvSpPr>
          <p:cNvPr id="34818" name="Content Placeholder 2"/>
          <p:cNvSpPr>
            <a:spLocks noGrp="1"/>
          </p:cNvSpPr>
          <p:nvPr>
            <p:ph idx="1"/>
          </p:nvPr>
        </p:nvSpPr>
        <p:spPr>
          <a:xfrm>
            <a:off x="568452" y="1628800"/>
            <a:ext cx="8001000" cy="4525963"/>
          </a:xfrm>
        </p:spPr>
        <p:txBody>
          <a:bodyPr/>
          <a:lstStyle/>
          <a:p>
            <a:pPr marL="514350" indent="-514350" eaLnBrk="1" hangingPunct="1">
              <a:spcBef>
                <a:spcPts val="600"/>
              </a:spcBef>
              <a:buFont typeface="+mj-lt"/>
              <a:buAutoNum type="arabicPeriod" startAt="5"/>
            </a:pPr>
            <a:r>
              <a:rPr lang="en-US" altLang="en-US" sz="2800" dirty="0">
                <a:solidFill>
                  <a:schemeClr val="tx1"/>
                </a:solidFill>
                <a:cs typeface="Arial" pitchFamily="34" charset="0"/>
              </a:rPr>
              <a:t>To extend the time of accounts receivable</a:t>
            </a:r>
          </a:p>
          <a:p>
            <a:pPr marL="514350" indent="-514350" eaLnBrk="1" hangingPunct="1">
              <a:spcBef>
                <a:spcPts val="600"/>
              </a:spcBef>
              <a:buFont typeface="+mj-lt"/>
              <a:buAutoNum type="arabicPeriod" startAt="5"/>
            </a:pPr>
            <a:r>
              <a:rPr lang="en-US" altLang="en-US" sz="2800" dirty="0">
                <a:solidFill>
                  <a:schemeClr val="tx1"/>
                </a:solidFill>
                <a:cs typeface="Arial" pitchFamily="34" charset="0"/>
              </a:rPr>
              <a:t>To establish a certain percentage discount on accounts within a specified period of time</a:t>
            </a:r>
          </a:p>
          <a:p>
            <a:pPr marL="514350" indent="-514350" eaLnBrk="1" hangingPunct="1">
              <a:spcBef>
                <a:spcPts val="600"/>
              </a:spcBef>
              <a:buFont typeface="+mj-lt"/>
              <a:buAutoNum type="arabicPeriod" startAt="5"/>
            </a:pPr>
            <a:r>
              <a:rPr lang="en-US" altLang="en-US" sz="2800" dirty="0">
                <a:solidFill>
                  <a:schemeClr val="tx1"/>
                </a:solidFill>
                <a:cs typeface="Arial" pitchFamily="34" charset="0"/>
              </a:rPr>
              <a:t>To determine the amount of cash that should be kept on hand</a:t>
            </a:r>
          </a:p>
          <a:p>
            <a:pPr marL="514350" indent="-514350" eaLnBrk="1" hangingPunct="1">
              <a:buFont typeface="+mj-lt"/>
              <a:buAutoNum type="arabicPeriod" startAt="5"/>
            </a:pPr>
            <a:endParaRPr lang="en-US" altLang="en-US" dirty="0">
              <a:solidFill>
                <a:schemeClr val="tx1"/>
              </a:solidFill>
              <a:latin typeface="Arial" pitchFamily="34" charset="0"/>
              <a:cs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Finance/Accounting Issues</a:t>
            </a:r>
          </a:p>
        </p:txBody>
      </p:sp>
      <p:sp>
        <p:nvSpPr>
          <p:cNvPr id="7" name="Content Placeholder 6"/>
          <p:cNvSpPr>
            <a:spLocks noGrp="1"/>
          </p:cNvSpPr>
          <p:nvPr>
            <p:ph idx="1"/>
          </p:nvPr>
        </p:nvSpPr>
        <p:spPr/>
        <p:txBody>
          <a:bodyPr>
            <a:normAutofit/>
          </a:bodyPr>
          <a:lstStyle/>
          <a:p>
            <a:pPr marL="514350" indent="-514350">
              <a:buFont typeface="+mj-lt"/>
              <a:buAutoNum type="arabicPeriod"/>
            </a:pPr>
            <a:r>
              <a:rPr lang="en-US" dirty="0"/>
              <a:t>Acquire needed capital to implement strategies.</a:t>
            </a:r>
          </a:p>
          <a:p>
            <a:pPr marL="514350" indent="-514350">
              <a:buFont typeface="+mj-lt"/>
              <a:buAutoNum type="arabicPeriod"/>
            </a:pPr>
            <a:r>
              <a:rPr lang="en-US" dirty="0"/>
              <a:t>Develop projected financial statements to show expected impact of strategies implemented.</a:t>
            </a:r>
          </a:p>
          <a:p>
            <a:pPr marL="514350" indent="-514350">
              <a:buFont typeface="+mj-lt"/>
              <a:buAutoNum type="arabicPeriod"/>
            </a:pPr>
            <a:r>
              <a:rPr lang="en-US" dirty="0"/>
              <a:t>Determine the firm’s value (corporate valuation) in the event an offer is received.</a:t>
            </a:r>
          </a:p>
          <a:p>
            <a:pPr marL="514350" indent="-514350">
              <a:buFont typeface="+mj-lt"/>
              <a:buAutoNum type="arabicPeriod"/>
            </a:pPr>
            <a:r>
              <a:rPr lang="en-US" dirty="0"/>
              <a:t>Decide whether to go public with an Initial Public Offering (IPO).</a:t>
            </a:r>
          </a:p>
          <a:p>
            <a:pPr marL="514350" indent="-514350">
              <a:buFont typeface="+mj-lt"/>
              <a:buAutoNum type="arabicPeriod"/>
            </a:pPr>
            <a:r>
              <a:rPr lang="en-US" dirty="0"/>
              <a:t>Decide whether to keep cash offshore that was earned offshore.</a:t>
            </a:r>
          </a:p>
        </p:txBody>
      </p:sp>
    </p:spTree>
    <p:extLst>
      <p:ext uri="{BB962C8B-B14F-4D97-AF65-F5344CB8AC3E}">
        <p14:creationId xmlns:p14="http://schemas.microsoft.com/office/powerpoint/2010/main" val="131964681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normAutofit/>
          </a:bodyPr>
          <a:lstStyle/>
          <a:p>
            <a:pPr eaLnBrk="1" hangingPunct="1">
              <a:defRPr/>
            </a:pPr>
            <a:r>
              <a:rPr lang="en-US" altLang="en-US" dirty="0">
                <a:solidFill>
                  <a:schemeClr val="accent3"/>
                </a:solidFill>
                <a:ea typeface="+mj-ea"/>
                <a:cs typeface="Arial" panose="020B0604020202020204" pitchFamily="34" charset="0"/>
              </a:rPr>
              <a:t>Acquiring Capital to Implement Strategies</a:t>
            </a:r>
          </a:p>
        </p:txBody>
      </p:sp>
      <p:sp>
        <p:nvSpPr>
          <p:cNvPr id="3" name="Content Placeholder 2"/>
          <p:cNvSpPr>
            <a:spLocks noGrp="1"/>
          </p:cNvSpPr>
          <p:nvPr>
            <p:ph idx="1"/>
          </p:nvPr>
        </p:nvSpPr>
        <p:spPr>
          <a:xfrm>
            <a:off x="467544" y="1628800"/>
            <a:ext cx="8208912" cy="4572000"/>
          </a:xfrm>
        </p:spPr>
        <p:txBody>
          <a:bodyPr>
            <a:normAutofit/>
          </a:bodyPr>
          <a:lstStyle/>
          <a:p>
            <a:pPr eaLnBrk="1" hangingPunct="1">
              <a:spcBef>
                <a:spcPts val="600"/>
              </a:spcBef>
              <a:defRPr/>
            </a:pPr>
            <a:r>
              <a:rPr lang="en-US" altLang="en-US" sz="2800" dirty="0">
                <a:solidFill>
                  <a:schemeClr val="tx1"/>
                </a:solidFill>
                <a:ea typeface="+mn-ea"/>
                <a:cs typeface="Arial" panose="020B0604020202020204" pitchFamily="34" charset="0"/>
              </a:rPr>
              <a:t>Successful strategy implementation often requires additional capital. </a:t>
            </a:r>
          </a:p>
          <a:p>
            <a:pPr eaLnBrk="1" hangingPunct="1">
              <a:spcBef>
                <a:spcPts val="600"/>
              </a:spcBef>
              <a:defRPr/>
            </a:pPr>
            <a:r>
              <a:rPr lang="en-US" altLang="en-US" sz="2800" dirty="0">
                <a:solidFill>
                  <a:schemeClr val="tx1"/>
                </a:solidFill>
                <a:ea typeface="+mn-ea"/>
                <a:cs typeface="Arial" panose="020B0604020202020204" pitchFamily="34" charset="0"/>
              </a:rPr>
              <a:t>Besides net profit from operations and the sale of assets, two basic sources of capital for an organization are debt and equity.</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p:nvPr>
        </p:nvSpPr>
        <p:spPr/>
        <p:txBody>
          <a:bodyPr>
            <a:normAutofit/>
          </a:bodyPr>
          <a:lstStyle/>
          <a:p>
            <a:pPr eaLnBrk="1" hangingPunct="1">
              <a:defRPr/>
            </a:pPr>
            <a:r>
              <a:rPr lang="en-US" altLang="en-US" dirty="0">
                <a:solidFill>
                  <a:schemeClr val="accent3"/>
                </a:solidFill>
                <a:ea typeface="+mj-ea"/>
                <a:cs typeface="Arial" panose="020B0604020202020204" pitchFamily="34" charset="0"/>
              </a:rPr>
              <a:t>Research and Development (R&amp;D) Issues</a:t>
            </a:r>
          </a:p>
        </p:txBody>
      </p:sp>
      <p:sp>
        <p:nvSpPr>
          <p:cNvPr id="51202" name="Content Placeholder 2"/>
          <p:cNvSpPr>
            <a:spLocks noGrp="1"/>
          </p:cNvSpPr>
          <p:nvPr>
            <p:ph idx="1"/>
          </p:nvPr>
        </p:nvSpPr>
        <p:spPr>
          <a:xfrm>
            <a:off x="539552" y="1628800"/>
            <a:ext cx="8296600" cy="4572000"/>
          </a:xfrm>
        </p:spPr>
        <p:txBody>
          <a:bodyPr>
            <a:normAutofit lnSpcReduction="10000"/>
          </a:bodyPr>
          <a:lstStyle/>
          <a:p>
            <a:pPr marL="514350" indent="-514350" eaLnBrk="1" hangingPunct="1">
              <a:spcBef>
                <a:spcPts val="600"/>
              </a:spcBef>
              <a:buFont typeface="+mj-lt"/>
              <a:buAutoNum type="arabicPeriod"/>
            </a:pPr>
            <a:r>
              <a:rPr lang="en-US" altLang="en-US" sz="2800" dirty="0">
                <a:solidFill>
                  <a:schemeClr val="tx1"/>
                </a:solidFill>
                <a:cs typeface="Arial" pitchFamily="34" charset="0"/>
              </a:rPr>
              <a:t>Emphasize product or process improvements.</a:t>
            </a:r>
          </a:p>
          <a:p>
            <a:pPr marL="514350" indent="-514350" eaLnBrk="1" hangingPunct="1">
              <a:spcBef>
                <a:spcPts val="600"/>
              </a:spcBef>
              <a:buFont typeface="+mj-lt"/>
              <a:buAutoNum type="arabicPeriod"/>
            </a:pPr>
            <a:r>
              <a:rPr lang="en-US" altLang="en-US" sz="2800" dirty="0">
                <a:solidFill>
                  <a:schemeClr val="tx1"/>
                </a:solidFill>
                <a:cs typeface="Arial" pitchFamily="34" charset="0"/>
              </a:rPr>
              <a:t>Stress basic or applied research.</a:t>
            </a:r>
          </a:p>
          <a:p>
            <a:pPr marL="514350" indent="-514350" eaLnBrk="1" hangingPunct="1">
              <a:spcBef>
                <a:spcPts val="600"/>
              </a:spcBef>
              <a:buFont typeface="+mj-lt"/>
              <a:buAutoNum type="arabicPeriod"/>
            </a:pPr>
            <a:r>
              <a:rPr lang="en-US" altLang="en-US" sz="2800" dirty="0">
                <a:solidFill>
                  <a:schemeClr val="tx1"/>
                </a:solidFill>
                <a:cs typeface="Arial" pitchFamily="34" charset="0"/>
              </a:rPr>
              <a:t>Be leaders or followers in R&amp;D.</a:t>
            </a:r>
          </a:p>
          <a:p>
            <a:pPr marL="514350" indent="-514350" eaLnBrk="1" hangingPunct="1">
              <a:spcBef>
                <a:spcPts val="600"/>
              </a:spcBef>
              <a:buFont typeface="+mj-lt"/>
              <a:buAutoNum type="arabicPeriod"/>
            </a:pPr>
            <a:r>
              <a:rPr lang="en-US" altLang="en-US" sz="2800" dirty="0">
                <a:solidFill>
                  <a:schemeClr val="tx1"/>
                </a:solidFill>
                <a:cs typeface="Arial" pitchFamily="34" charset="0"/>
              </a:rPr>
              <a:t>Develop robotics or manual-type processes.</a:t>
            </a:r>
          </a:p>
          <a:p>
            <a:pPr marL="514350" indent="-514350" eaLnBrk="1" hangingPunct="1">
              <a:spcBef>
                <a:spcPts val="600"/>
              </a:spcBef>
              <a:buFont typeface="+mj-lt"/>
              <a:buAutoNum type="arabicPeriod"/>
            </a:pPr>
            <a:r>
              <a:rPr lang="en-US" altLang="en-US" sz="2800" dirty="0">
                <a:solidFill>
                  <a:schemeClr val="tx1"/>
                </a:solidFill>
                <a:cs typeface="Arial" pitchFamily="34" charset="0"/>
              </a:rPr>
              <a:t>Spend a high, average, or low amount of money on R&amp;D.</a:t>
            </a:r>
          </a:p>
          <a:p>
            <a:pPr marL="514350" indent="-514350" eaLnBrk="1" hangingPunct="1">
              <a:spcBef>
                <a:spcPts val="600"/>
              </a:spcBef>
              <a:buFont typeface="+mj-lt"/>
              <a:buAutoNum type="arabicPeriod"/>
            </a:pPr>
            <a:r>
              <a:rPr lang="en-US" altLang="en-US" sz="2800" dirty="0">
                <a:solidFill>
                  <a:schemeClr val="tx1"/>
                </a:solidFill>
                <a:cs typeface="Arial" pitchFamily="34" charset="0"/>
              </a:rPr>
              <a:t>Perform R&amp;D within the firm or contract R&amp;D to outside firms.</a:t>
            </a:r>
          </a:p>
          <a:p>
            <a:pPr marL="514350" indent="-514350" eaLnBrk="1" hangingPunct="1">
              <a:spcBef>
                <a:spcPts val="600"/>
              </a:spcBef>
              <a:buFont typeface="+mj-lt"/>
              <a:buAutoNum type="arabicPeriod"/>
            </a:pPr>
            <a:r>
              <a:rPr lang="en-US" altLang="en-US" sz="2800" dirty="0">
                <a:solidFill>
                  <a:schemeClr val="tx1"/>
                </a:solidFill>
                <a:cs typeface="Arial" pitchFamily="34" charset="0"/>
              </a:rPr>
              <a:t>Use university researchers or private-sector researchers.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normAutofit fontScale="90000"/>
          </a:bodyPr>
          <a:lstStyle/>
          <a:p>
            <a:pPr eaLnBrk="1" hangingPunct="1">
              <a:defRPr/>
            </a:pPr>
            <a:r>
              <a:rPr lang="en-US" altLang="en-US" dirty="0">
                <a:solidFill>
                  <a:schemeClr val="accent3"/>
                </a:solidFill>
                <a:ea typeface="+mj-ea"/>
                <a:cs typeface="Arial" panose="020B0604020202020204" pitchFamily="34" charset="0"/>
              </a:rPr>
              <a:t>R&amp;D Approaches for Implementing Strategies</a:t>
            </a:r>
          </a:p>
        </p:txBody>
      </p:sp>
      <p:sp>
        <p:nvSpPr>
          <p:cNvPr id="3" name="Content Placeholder 2"/>
          <p:cNvSpPr>
            <a:spLocks noGrp="1"/>
          </p:cNvSpPr>
          <p:nvPr>
            <p:ph idx="1"/>
          </p:nvPr>
        </p:nvSpPr>
        <p:spPr>
          <a:xfrm>
            <a:off x="467544" y="1628800"/>
            <a:ext cx="8136904" cy="4572000"/>
          </a:xfrm>
        </p:spPr>
        <p:txBody>
          <a:bodyPr>
            <a:normAutofit/>
          </a:bodyPr>
          <a:lstStyle/>
          <a:p>
            <a:pPr eaLnBrk="1" hangingPunct="1">
              <a:spcBef>
                <a:spcPts val="600"/>
              </a:spcBef>
              <a:defRPr/>
            </a:pPr>
            <a:r>
              <a:rPr lang="en-US" altLang="en-US" sz="2800" dirty="0">
                <a:solidFill>
                  <a:schemeClr val="tx1"/>
                </a:solidFill>
                <a:ea typeface="+mn-ea"/>
                <a:cs typeface="Arial" panose="020B0604020202020204" pitchFamily="34" charset="0"/>
              </a:rPr>
              <a:t>Be the first firm to market new technological products.</a:t>
            </a:r>
          </a:p>
          <a:p>
            <a:pPr eaLnBrk="1" hangingPunct="1">
              <a:spcBef>
                <a:spcPts val="600"/>
              </a:spcBef>
              <a:defRPr/>
            </a:pPr>
            <a:r>
              <a:rPr lang="en-US" altLang="en-US" sz="2800" dirty="0">
                <a:solidFill>
                  <a:schemeClr val="tx1"/>
                </a:solidFill>
                <a:ea typeface="+mn-ea"/>
                <a:cs typeface="Arial" panose="020B0604020202020204" pitchFamily="34" charset="0"/>
              </a:rPr>
              <a:t>Be an innovative imitator of successful products, thus minimizing the risks and costs of start-up.</a:t>
            </a:r>
          </a:p>
          <a:p>
            <a:pPr eaLnBrk="1" hangingPunct="1">
              <a:spcBef>
                <a:spcPts val="600"/>
              </a:spcBef>
              <a:defRPr/>
            </a:pPr>
            <a:r>
              <a:rPr lang="en-US" altLang="en-US" sz="2800" dirty="0">
                <a:solidFill>
                  <a:schemeClr val="tx1"/>
                </a:solidFill>
                <a:ea typeface="+mn-ea"/>
                <a:cs typeface="Arial" panose="020B0604020202020204" pitchFamily="34" charset="0"/>
              </a:rPr>
              <a:t>Be a low-cost producer by mass-producing products similar to but less expensive than products recently introduced.</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80CD64DF-F16B-4FE8-BE02-3954B69A9850}"/>
              </a:ext>
            </a:extLst>
          </p:cNvPr>
          <p:cNvSpPr>
            <a:spLocks noGrp="1"/>
          </p:cNvSpPr>
          <p:nvPr>
            <p:ph type="ctrTitle"/>
          </p:nvPr>
        </p:nvSpPr>
        <p:spPr>
          <a:xfrm>
            <a:off x="4546986" y="2636912"/>
            <a:ext cx="4320480" cy="1036712"/>
          </a:xfrm>
        </p:spPr>
        <p:txBody>
          <a:bodyPr>
            <a:noAutofit/>
          </a:bodyPr>
          <a:lstStyle/>
          <a:p>
            <a:r>
              <a:rPr lang="en-IN" altLang="en-US" sz="2400" b="1" dirty="0">
                <a:solidFill>
                  <a:schemeClr val="tx1"/>
                </a:solidFill>
              </a:rPr>
              <a:t>Chapter 10:</a:t>
            </a:r>
            <a:br>
              <a:rPr lang="en-IN" altLang="en-US" sz="2400" b="1" dirty="0">
                <a:solidFill>
                  <a:schemeClr val="tx1"/>
                </a:solidFill>
              </a:rPr>
            </a:br>
            <a:r>
              <a:rPr lang="en-IN" altLang="en-US" sz="2400" b="1" dirty="0">
                <a:solidFill>
                  <a:schemeClr val="tx1"/>
                </a:solidFill>
              </a:rPr>
              <a:t>Strategy Monitoring</a:t>
            </a:r>
          </a:p>
        </p:txBody>
      </p:sp>
      <p:pic>
        <p:nvPicPr>
          <p:cNvPr id="4" name="Picture 3">
            <a:extLst>
              <a:ext uri="{FF2B5EF4-FFF2-40B4-BE49-F238E27FC236}">
                <a16:creationId xmlns:a16="http://schemas.microsoft.com/office/drawing/2014/main" id="{D663CD9B-2FAF-4F94-9078-FE3933B9531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397670" y="548680"/>
            <a:ext cx="4176464" cy="54025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3903340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altLang="en-US" dirty="0">
                <a:latin typeface="+mn-lt"/>
              </a:rPr>
              <a:t>Strategy Evaluation Criteria</a:t>
            </a:r>
            <a:endParaRPr lang="en-US" dirty="0">
              <a:latin typeface="+mn-lt"/>
            </a:endParaRPr>
          </a:p>
        </p:txBody>
      </p:sp>
      <p:graphicFrame>
        <p:nvGraphicFramePr>
          <p:cNvPr id="6" name="Diagram 5"/>
          <p:cNvGraphicFramePr/>
          <p:nvPr/>
        </p:nvGraphicFramePr>
        <p:xfrm>
          <a:off x="533400" y="1676400"/>
          <a:ext cx="8001000" cy="449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272865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0BBC9892-596A-46C1-97C6-9AB87956CDCB}"/>
              </a:ext>
            </a:extLst>
          </p:cNvPr>
          <p:cNvSpPr>
            <a:spLocks noGrp="1"/>
          </p:cNvSpPr>
          <p:nvPr>
            <p:ph type="title"/>
          </p:nvPr>
        </p:nvSpPr>
        <p:spPr>
          <a:xfrm>
            <a:off x="301752" y="228600"/>
            <a:ext cx="8534400" cy="758952"/>
          </a:xfrm>
        </p:spPr>
        <p:txBody>
          <a:bodyPr>
            <a:normAutofit/>
          </a:bodyPr>
          <a:lstStyle/>
          <a:p>
            <a:pPr>
              <a:defRPr/>
            </a:pPr>
            <a:r>
              <a:rPr lang="en-US" altLang="en-US" dirty="0">
                <a:latin typeface="+mn-lt"/>
              </a:rPr>
              <a:t>Strategy Evaluation Criteria</a:t>
            </a:r>
            <a:endParaRPr lang="en-US" dirty="0">
              <a:latin typeface="+mn-lt"/>
            </a:endParaRPr>
          </a:p>
        </p:txBody>
      </p:sp>
      <p:sp>
        <p:nvSpPr>
          <p:cNvPr id="9" name="Rectangle 3">
            <a:extLst>
              <a:ext uri="{FF2B5EF4-FFF2-40B4-BE49-F238E27FC236}">
                <a16:creationId xmlns:a16="http://schemas.microsoft.com/office/drawing/2014/main" id="{BDBDC5AE-0E3F-487C-BE7C-4E4ABBCD353F}"/>
              </a:ext>
            </a:extLst>
          </p:cNvPr>
          <p:cNvSpPr txBox="1">
            <a:spLocks noChangeArrowheads="1"/>
          </p:cNvSpPr>
          <p:nvPr/>
        </p:nvSpPr>
        <p:spPr>
          <a:xfrm>
            <a:off x="561620" y="1484784"/>
            <a:ext cx="8014664" cy="4968552"/>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sz="2600" dirty="0"/>
              <a:t>Consistency: the strategy must not present mutually inconsistent goals and policies</a:t>
            </a:r>
          </a:p>
          <a:p>
            <a:pPr>
              <a:defRPr/>
            </a:pPr>
            <a:r>
              <a:rPr lang="en-US" sz="2600" dirty="0"/>
              <a:t>Consonance: the strategy must represent an adaptive response to the external environment and to critical changes occurring within it</a:t>
            </a:r>
          </a:p>
          <a:p>
            <a:pPr>
              <a:defRPr/>
            </a:pPr>
            <a:r>
              <a:rPr lang="en-US" sz="2600" dirty="0"/>
              <a:t>Advantage: the strategy must provide for the creation and/or maintenance of a competitive advantage in the selected area of activity</a:t>
            </a:r>
          </a:p>
          <a:p>
            <a:pPr>
              <a:defRPr/>
            </a:pPr>
            <a:r>
              <a:rPr lang="en-US" sz="2600" dirty="0"/>
              <a:t>Feasibility: the strategy must neither overtax available resources nor create unsolvable sub-problems</a:t>
            </a:r>
          </a:p>
        </p:txBody>
      </p:sp>
    </p:spTree>
    <p:extLst>
      <p:ext uri="{BB962C8B-B14F-4D97-AF65-F5344CB8AC3E}">
        <p14:creationId xmlns:p14="http://schemas.microsoft.com/office/powerpoint/2010/main" val="274725413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CB1BAC3-BF05-4C74-ABCD-E1E3A6E31265}"/>
              </a:ext>
            </a:extLst>
          </p:cNvPr>
          <p:cNvSpPr>
            <a:spLocks noGrp="1"/>
          </p:cNvSpPr>
          <p:nvPr>
            <p:ph type="title"/>
          </p:nvPr>
        </p:nvSpPr>
        <p:spPr>
          <a:xfrm>
            <a:off x="301752" y="228600"/>
            <a:ext cx="8534400" cy="758952"/>
          </a:xfrm>
        </p:spPr>
        <p:txBody>
          <a:bodyPr>
            <a:normAutofit/>
          </a:bodyPr>
          <a:lstStyle/>
          <a:p>
            <a:pPr>
              <a:defRPr/>
            </a:pPr>
            <a:r>
              <a:rPr lang="en-US" altLang="en-US" dirty="0">
                <a:latin typeface="+mn-lt"/>
              </a:rPr>
              <a:t>Managing Resistance to Change</a:t>
            </a:r>
            <a:endParaRPr lang="en-US" dirty="0">
              <a:latin typeface="+mn-lt"/>
            </a:endParaRPr>
          </a:p>
        </p:txBody>
      </p:sp>
      <p:sp>
        <p:nvSpPr>
          <p:cNvPr id="8" name="Rectangle 3">
            <a:extLst>
              <a:ext uri="{FF2B5EF4-FFF2-40B4-BE49-F238E27FC236}">
                <a16:creationId xmlns:a16="http://schemas.microsoft.com/office/drawing/2014/main" id="{6DE921E9-6611-4DC7-82C9-14CBFBE2A651}"/>
              </a:ext>
            </a:extLst>
          </p:cNvPr>
          <p:cNvSpPr txBox="1">
            <a:spLocks noChangeArrowheads="1"/>
          </p:cNvSpPr>
          <p:nvPr/>
        </p:nvSpPr>
        <p:spPr>
          <a:xfrm>
            <a:off x="561620" y="1627991"/>
            <a:ext cx="8014664" cy="4968552"/>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altLang="en-US" sz="2600" dirty="0"/>
              <a:t>Force Change Strategy </a:t>
            </a:r>
          </a:p>
          <a:p>
            <a:pPr lvl="1">
              <a:defRPr/>
            </a:pPr>
            <a:r>
              <a:rPr lang="en-US" altLang="en-US" sz="2600" dirty="0">
                <a:solidFill>
                  <a:schemeClr val="bg1">
                    <a:lumMod val="50000"/>
                  </a:schemeClr>
                </a:solidFill>
              </a:rPr>
              <a:t>involves giving orders and enforcing those orders</a:t>
            </a:r>
          </a:p>
          <a:p>
            <a:pPr>
              <a:defRPr/>
            </a:pPr>
            <a:r>
              <a:rPr lang="en-US" altLang="en-US" sz="2600" dirty="0"/>
              <a:t>Educative Change Strategy </a:t>
            </a:r>
          </a:p>
          <a:p>
            <a:pPr lvl="1">
              <a:defRPr/>
            </a:pPr>
            <a:r>
              <a:rPr lang="en-US" altLang="en-US" sz="2600" dirty="0">
                <a:solidFill>
                  <a:schemeClr val="bg1">
                    <a:lumMod val="50000"/>
                  </a:schemeClr>
                </a:solidFill>
              </a:rPr>
              <a:t>presents information to convince people of the need for change</a:t>
            </a:r>
          </a:p>
          <a:p>
            <a:pPr>
              <a:defRPr/>
            </a:pPr>
            <a:r>
              <a:rPr lang="en-US" altLang="en-US" sz="2600" dirty="0"/>
              <a:t>Self-interest Change Strategy</a:t>
            </a:r>
          </a:p>
          <a:p>
            <a:pPr lvl="1">
              <a:defRPr/>
            </a:pPr>
            <a:r>
              <a:rPr lang="en-US" altLang="en-US" sz="2600" dirty="0">
                <a:solidFill>
                  <a:schemeClr val="bg1">
                    <a:lumMod val="50000"/>
                  </a:schemeClr>
                </a:solidFill>
              </a:rPr>
              <a:t>attempts to convince individuals that the change is to their personal advantage</a:t>
            </a:r>
          </a:p>
          <a:p>
            <a:pPr>
              <a:defRPr/>
            </a:pPr>
            <a:endParaRPr lang="en-US" sz="2600" dirty="0"/>
          </a:p>
        </p:txBody>
      </p:sp>
    </p:spTree>
    <p:extLst>
      <p:ext uri="{BB962C8B-B14F-4D97-AF65-F5344CB8AC3E}">
        <p14:creationId xmlns:p14="http://schemas.microsoft.com/office/powerpoint/2010/main" val="254081604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BCE4CE5-18F5-44BA-BA29-7D73BC89BFC2}"/>
              </a:ext>
            </a:extLst>
          </p:cNvPr>
          <p:cNvSpPr>
            <a:spLocks noGrp="1"/>
          </p:cNvSpPr>
          <p:nvPr>
            <p:ph type="title"/>
          </p:nvPr>
        </p:nvSpPr>
        <p:spPr>
          <a:xfrm>
            <a:off x="301752" y="228600"/>
            <a:ext cx="8534400" cy="758952"/>
          </a:xfrm>
        </p:spPr>
        <p:txBody>
          <a:bodyPr>
            <a:normAutofit/>
          </a:bodyPr>
          <a:lstStyle/>
          <a:p>
            <a:pPr>
              <a:defRPr/>
            </a:pPr>
            <a:r>
              <a:rPr lang="en-US" altLang="en-US" dirty="0">
                <a:latin typeface="+mn-lt"/>
              </a:rPr>
              <a:t>Strategy Evaluation</a:t>
            </a:r>
            <a:endParaRPr lang="en-US" dirty="0">
              <a:latin typeface="+mn-lt"/>
            </a:endParaRPr>
          </a:p>
        </p:txBody>
      </p:sp>
      <p:sp>
        <p:nvSpPr>
          <p:cNvPr id="9" name="Rectangle 3">
            <a:extLst>
              <a:ext uri="{FF2B5EF4-FFF2-40B4-BE49-F238E27FC236}">
                <a16:creationId xmlns:a16="http://schemas.microsoft.com/office/drawing/2014/main" id="{CB0CBF23-05F9-4C06-B390-5FE928C8BE86}"/>
              </a:ext>
            </a:extLst>
          </p:cNvPr>
          <p:cNvSpPr txBox="1">
            <a:spLocks noChangeArrowheads="1"/>
          </p:cNvSpPr>
          <p:nvPr/>
        </p:nvSpPr>
        <p:spPr>
          <a:xfrm>
            <a:off x="564668" y="1556792"/>
            <a:ext cx="8014664" cy="4464496"/>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altLang="en-US" sz="3000" dirty="0"/>
              <a:t>T</a:t>
            </a:r>
            <a:r>
              <a:rPr lang="en-US" altLang="en-US" sz="3000" dirty="0">
                <a:cs typeface="Arial" pitchFamily="34" charset="0"/>
              </a:rPr>
              <a:t>hree basic activities: </a:t>
            </a:r>
          </a:p>
          <a:p>
            <a:pPr lvl="1"/>
            <a:r>
              <a:rPr lang="en-US" altLang="en-US" sz="2800" dirty="0">
                <a:solidFill>
                  <a:schemeClr val="bg1">
                    <a:lumMod val="50000"/>
                  </a:schemeClr>
                </a:solidFill>
                <a:cs typeface="Arial" pitchFamily="34" charset="0"/>
              </a:rPr>
              <a:t>Examine the underlying bases of a firm</a:t>
            </a:r>
            <a:r>
              <a:rPr lang="en-US" altLang="en-US" sz="2800" dirty="0">
                <a:solidFill>
                  <a:schemeClr val="bg1">
                    <a:lumMod val="50000"/>
                  </a:schemeClr>
                </a:solidFill>
              </a:rPr>
              <a:t>’</a:t>
            </a:r>
            <a:r>
              <a:rPr lang="en-US" altLang="ja-JP" sz="2800" dirty="0">
                <a:solidFill>
                  <a:schemeClr val="bg1">
                    <a:lumMod val="50000"/>
                  </a:schemeClr>
                </a:solidFill>
                <a:cs typeface="Arial" pitchFamily="34" charset="0"/>
              </a:rPr>
              <a:t>s </a:t>
            </a:r>
            <a:r>
              <a:rPr lang="en-US" altLang="en-US" sz="2800" dirty="0">
                <a:solidFill>
                  <a:schemeClr val="bg1">
                    <a:lumMod val="50000"/>
                  </a:schemeClr>
                </a:solidFill>
                <a:cs typeface="Arial" pitchFamily="34" charset="0"/>
              </a:rPr>
              <a:t>strategy.</a:t>
            </a:r>
          </a:p>
          <a:p>
            <a:pPr lvl="1"/>
            <a:r>
              <a:rPr lang="en-US" altLang="en-US" sz="2800" dirty="0">
                <a:solidFill>
                  <a:schemeClr val="bg1">
                    <a:lumMod val="50000"/>
                  </a:schemeClr>
                </a:solidFill>
                <a:cs typeface="Arial" pitchFamily="34" charset="0"/>
              </a:rPr>
              <a:t>Compare expected results with actual results.</a:t>
            </a:r>
          </a:p>
          <a:p>
            <a:pPr lvl="1"/>
            <a:r>
              <a:rPr lang="en-US" altLang="en-US" sz="2800" dirty="0">
                <a:solidFill>
                  <a:schemeClr val="bg1">
                    <a:lumMod val="50000"/>
                  </a:schemeClr>
                </a:solidFill>
                <a:cs typeface="Arial" pitchFamily="34" charset="0"/>
              </a:rPr>
              <a:t>Take corrective actions to ensure that performance conforms to plans.</a:t>
            </a:r>
          </a:p>
          <a:p>
            <a:pPr marL="274320" lvl="1" indent="0">
              <a:buNone/>
            </a:pPr>
            <a:endParaRPr lang="en-US" altLang="en-US" sz="2800" dirty="0">
              <a:solidFill>
                <a:schemeClr val="tx1"/>
              </a:solidFill>
              <a:cs typeface="Arial" pitchFamily="34" charset="0"/>
            </a:endParaRPr>
          </a:p>
          <a:p>
            <a:pPr lvl="1"/>
            <a:endParaRPr lang="en-US" sz="2800" dirty="0">
              <a:solidFill>
                <a:schemeClr val="tx1"/>
              </a:solidFill>
            </a:endParaRPr>
          </a:p>
          <a:p>
            <a:pPr marL="0" indent="0">
              <a:buNone/>
              <a:defRPr/>
            </a:pPr>
            <a:endParaRPr lang="en-US" sz="2800" b="1" dirty="0"/>
          </a:p>
        </p:txBody>
      </p:sp>
    </p:spTree>
    <p:extLst>
      <p:ext uri="{BB962C8B-B14F-4D97-AF65-F5344CB8AC3E}">
        <p14:creationId xmlns:p14="http://schemas.microsoft.com/office/powerpoint/2010/main" val="338622595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530352" y="1628800"/>
            <a:ext cx="8077200" cy="4575199"/>
          </a:xfrm>
        </p:spPr>
        <p:txBody>
          <a:bodyPr>
            <a:normAutofit/>
          </a:bodyPr>
          <a:lstStyle/>
          <a:p>
            <a:r>
              <a:rPr lang="en-US" dirty="0"/>
              <a:t>Rather than relying on a few narrow financial measures, a system is needed which provides an overall view of business success.</a:t>
            </a:r>
          </a:p>
          <a:p>
            <a:endParaRPr lang="en-US" sz="1400" dirty="0"/>
          </a:p>
          <a:p>
            <a:r>
              <a:rPr lang="en-US" b="1" dirty="0"/>
              <a:t>Balanced Scorecard Approach </a:t>
            </a:r>
            <a:r>
              <a:rPr lang="en-US" dirty="0"/>
              <a:t>involves taking both financial/ non-financial measures and examines the benefits delivered to all the </a:t>
            </a:r>
            <a:r>
              <a:rPr lang="en-US" dirty="0" err="1"/>
              <a:t>organisation's</a:t>
            </a:r>
            <a:r>
              <a:rPr lang="en-US" dirty="0"/>
              <a:t> stakeholders.</a:t>
            </a:r>
            <a:endParaRPr lang="en-US" sz="2800" dirty="0"/>
          </a:p>
          <a:p>
            <a:pPr marL="274320" lvl="1" indent="0">
              <a:spcBef>
                <a:spcPct val="25000"/>
              </a:spcBef>
              <a:buNone/>
            </a:pPr>
            <a:endParaRPr lang="en-US" altLang="zh-HK" sz="2800" dirty="0"/>
          </a:p>
          <a:p>
            <a:pPr lvl="1" eaLnBrk="1" hangingPunct="1">
              <a:spcBef>
                <a:spcPct val="25000"/>
              </a:spcBef>
            </a:pPr>
            <a:endParaRPr lang="en-US" altLang="zh-TW" dirty="0">
              <a:ea typeface="PMingLiU" panose="02020500000000000000" pitchFamily="18" charset="-120"/>
            </a:endParaRPr>
          </a:p>
        </p:txBody>
      </p:sp>
      <p:sp>
        <p:nvSpPr>
          <p:cNvPr id="6" name="Rectangle 2">
            <a:extLst>
              <a:ext uri="{FF2B5EF4-FFF2-40B4-BE49-F238E27FC236}">
                <a16:creationId xmlns:a16="http://schemas.microsoft.com/office/drawing/2014/main" id="{C198EA21-9ACD-4C17-8446-74796F104402}"/>
              </a:ext>
            </a:extLst>
          </p:cNvPr>
          <p:cNvSpPr>
            <a:spLocks noGrp="1" noChangeArrowheads="1"/>
          </p:cNvSpPr>
          <p:nvPr>
            <p:ph type="title"/>
          </p:nvPr>
        </p:nvSpPr>
        <p:spPr>
          <a:xfrm>
            <a:off x="301752" y="228600"/>
            <a:ext cx="8534400" cy="758952"/>
          </a:xfrm>
        </p:spPr>
        <p:txBody>
          <a:bodyPr>
            <a:normAutofit/>
          </a:bodyPr>
          <a:lstStyle/>
          <a:p>
            <a:r>
              <a:rPr lang="en-US" dirty="0"/>
              <a:t>Balanced Scorecard Approach</a:t>
            </a:r>
            <a:endParaRPr lang="en-US" altLang="zh-HK" dirty="0"/>
          </a:p>
        </p:txBody>
      </p:sp>
    </p:spTree>
    <p:extLst>
      <p:ext uri="{BB962C8B-B14F-4D97-AF65-F5344CB8AC3E}">
        <p14:creationId xmlns:p14="http://schemas.microsoft.com/office/powerpoint/2010/main" val="6810537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530352" y="1628800"/>
            <a:ext cx="8077200" cy="4575200"/>
          </a:xfrm>
        </p:spPr>
        <p:txBody>
          <a:bodyPr>
            <a:noAutofit/>
          </a:bodyPr>
          <a:lstStyle/>
          <a:p>
            <a:r>
              <a:rPr lang="en-US" sz="2200" dirty="0"/>
              <a:t>A balanced scorecard approach involves four sets of measures:</a:t>
            </a:r>
          </a:p>
          <a:p>
            <a:pPr lvl="1"/>
            <a:r>
              <a:rPr lang="en-US" dirty="0">
                <a:solidFill>
                  <a:schemeClr val="bg1">
                    <a:lumMod val="50000"/>
                  </a:schemeClr>
                </a:solidFill>
              </a:rPr>
              <a:t>Financial measures: Here we examine how we are perceived by investors and shareholders.</a:t>
            </a:r>
          </a:p>
          <a:p>
            <a:pPr lvl="1"/>
            <a:r>
              <a:rPr lang="en-US" dirty="0">
                <a:solidFill>
                  <a:schemeClr val="bg1">
                    <a:lumMod val="50000"/>
                  </a:schemeClr>
                </a:solidFill>
              </a:rPr>
              <a:t>Customers: How do our customers view us?</a:t>
            </a:r>
          </a:p>
          <a:p>
            <a:pPr lvl="1"/>
            <a:r>
              <a:rPr lang="en-US" dirty="0">
                <a:solidFill>
                  <a:schemeClr val="bg1">
                    <a:lumMod val="50000"/>
                  </a:schemeClr>
                </a:solidFill>
              </a:rPr>
              <a:t>Internal activities: By examining the key areas of activity which deliver customer satisfaction, we can identify where the </a:t>
            </a:r>
            <a:r>
              <a:rPr lang="en-US" dirty="0" err="1">
                <a:solidFill>
                  <a:schemeClr val="bg1">
                    <a:lumMod val="50000"/>
                  </a:schemeClr>
                </a:solidFill>
              </a:rPr>
              <a:t>organisation</a:t>
            </a:r>
            <a:r>
              <a:rPr lang="en-US" dirty="0">
                <a:solidFill>
                  <a:schemeClr val="bg1">
                    <a:lumMod val="50000"/>
                  </a:schemeClr>
                </a:solidFill>
              </a:rPr>
              <a:t> must outdo it's competitors. </a:t>
            </a:r>
          </a:p>
          <a:p>
            <a:pPr lvl="1"/>
            <a:r>
              <a:rPr lang="en-US" dirty="0">
                <a:solidFill>
                  <a:schemeClr val="bg1">
                    <a:lumMod val="50000"/>
                  </a:schemeClr>
                </a:solidFill>
              </a:rPr>
              <a:t>Innovation and learning: To survive and prosper, all </a:t>
            </a:r>
            <a:r>
              <a:rPr lang="en-US" dirty="0" err="1">
                <a:solidFill>
                  <a:schemeClr val="bg1">
                    <a:lumMod val="50000"/>
                  </a:schemeClr>
                </a:solidFill>
              </a:rPr>
              <a:t>organisations</a:t>
            </a:r>
            <a:r>
              <a:rPr lang="en-US" dirty="0">
                <a:solidFill>
                  <a:schemeClr val="bg1">
                    <a:lumMod val="50000"/>
                  </a:schemeClr>
                </a:solidFill>
              </a:rPr>
              <a:t> need to improve and adapt. Any business activity can be viewed as a learning experience with the goal of continuously creating value.</a:t>
            </a:r>
            <a:endParaRPr lang="en-US" altLang="zh-HK" dirty="0">
              <a:solidFill>
                <a:schemeClr val="bg1">
                  <a:lumMod val="50000"/>
                </a:schemeClr>
              </a:solidFill>
            </a:endParaRPr>
          </a:p>
          <a:p>
            <a:pPr lvl="1" eaLnBrk="1" hangingPunct="1">
              <a:spcBef>
                <a:spcPct val="25000"/>
              </a:spcBef>
            </a:pPr>
            <a:endParaRPr lang="en-US" altLang="zh-TW" sz="2400" dirty="0">
              <a:ea typeface="PMingLiU" panose="02020500000000000000" pitchFamily="18" charset="-120"/>
            </a:endParaRPr>
          </a:p>
        </p:txBody>
      </p:sp>
      <p:sp>
        <p:nvSpPr>
          <p:cNvPr id="6" name="Rectangle 2">
            <a:extLst>
              <a:ext uri="{FF2B5EF4-FFF2-40B4-BE49-F238E27FC236}">
                <a16:creationId xmlns:a16="http://schemas.microsoft.com/office/drawing/2014/main" id="{C198EA21-9ACD-4C17-8446-74796F104402}"/>
              </a:ext>
            </a:extLst>
          </p:cNvPr>
          <p:cNvSpPr>
            <a:spLocks noGrp="1" noChangeArrowheads="1"/>
          </p:cNvSpPr>
          <p:nvPr>
            <p:ph type="title"/>
          </p:nvPr>
        </p:nvSpPr>
        <p:spPr>
          <a:xfrm>
            <a:off x="301752" y="228600"/>
            <a:ext cx="8534400" cy="758952"/>
          </a:xfrm>
        </p:spPr>
        <p:txBody>
          <a:bodyPr>
            <a:normAutofit/>
          </a:bodyPr>
          <a:lstStyle/>
          <a:p>
            <a:r>
              <a:rPr lang="en-US" dirty="0"/>
              <a:t>Balanced Scorecard Approach</a:t>
            </a:r>
            <a:endParaRPr lang="en-US" altLang="zh-HK" dirty="0"/>
          </a:p>
        </p:txBody>
      </p:sp>
    </p:spTree>
    <p:extLst>
      <p:ext uri="{BB962C8B-B14F-4D97-AF65-F5344CB8AC3E}">
        <p14:creationId xmlns:p14="http://schemas.microsoft.com/office/powerpoint/2010/main" val="349771582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C198EA21-9ACD-4C17-8446-74796F104402}"/>
              </a:ext>
            </a:extLst>
          </p:cNvPr>
          <p:cNvSpPr>
            <a:spLocks noGrp="1" noChangeArrowheads="1"/>
          </p:cNvSpPr>
          <p:nvPr>
            <p:ph type="title"/>
          </p:nvPr>
        </p:nvSpPr>
        <p:spPr>
          <a:xfrm>
            <a:off x="301752" y="228600"/>
            <a:ext cx="8534400" cy="758952"/>
          </a:xfrm>
        </p:spPr>
        <p:txBody>
          <a:bodyPr>
            <a:normAutofit/>
          </a:bodyPr>
          <a:lstStyle/>
          <a:p>
            <a:r>
              <a:rPr lang="en-US" dirty="0"/>
              <a:t>Balanced Scorecard Approach</a:t>
            </a:r>
            <a:endParaRPr lang="en-US" altLang="zh-HK" dirty="0"/>
          </a:p>
        </p:txBody>
      </p:sp>
      <p:pic>
        <p:nvPicPr>
          <p:cNvPr id="1026" name="Picture 2" descr="Image result for balanced scorecard">
            <a:extLst>
              <a:ext uri="{FF2B5EF4-FFF2-40B4-BE49-F238E27FC236}">
                <a16:creationId xmlns:a16="http://schemas.microsoft.com/office/drawing/2014/main" id="{6E400370-3652-44A9-BC98-0018B61CF1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1556792"/>
            <a:ext cx="7742634" cy="46885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82426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60BAAA9-9283-4D2D-94A6-2D197B6C6D98}"/>
              </a:ext>
            </a:extLst>
          </p:cNvPr>
          <p:cNvSpPr>
            <a:spLocks noGrp="1"/>
          </p:cNvSpPr>
          <p:nvPr>
            <p:ph type="title"/>
          </p:nvPr>
        </p:nvSpPr>
        <p:spPr>
          <a:xfrm>
            <a:off x="301752" y="228600"/>
            <a:ext cx="8534400" cy="758952"/>
          </a:xfrm>
          <a:ln>
            <a:noFill/>
          </a:ln>
        </p:spPr>
        <p:txBody>
          <a:bodyPr>
            <a:normAutofit/>
          </a:bodyPr>
          <a:lstStyle/>
          <a:p>
            <a:pPr fontAlgn="auto">
              <a:spcAft>
                <a:spcPts val="0"/>
              </a:spcAft>
              <a:defRPr/>
            </a:pPr>
            <a:r>
              <a:rPr lang="en-US" altLang="en-US" dirty="0">
                <a:latin typeface="+mn-lt"/>
              </a:rPr>
              <a:t>Contingency Planning</a:t>
            </a:r>
            <a:endParaRPr lang="en-US" dirty="0">
              <a:latin typeface="+mn-lt"/>
            </a:endParaRPr>
          </a:p>
        </p:txBody>
      </p:sp>
      <p:sp>
        <p:nvSpPr>
          <p:cNvPr id="9" name="Rectangle 3">
            <a:extLst>
              <a:ext uri="{FF2B5EF4-FFF2-40B4-BE49-F238E27FC236}">
                <a16:creationId xmlns:a16="http://schemas.microsoft.com/office/drawing/2014/main" id="{F783E7A5-169B-47CD-AF95-DA1F908CF1AB}"/>
              </a:ext>
            </a:extLst>
          </p:cNvPr>
          <p:cNvSpPr txBox="1">
            <a:spLocks noChangeArrowheads="1"/>
          </p:cNvSpPr>
          <p:nvPr/>
        </p:nvSpPr>
        <p:spPr>
          <a:xfrm>
            <a:off x="564668" y="1628800"/>
            <a:ext cx="8014664" cy="4104456"/>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nSpc>
                <a:spcPct val="90000"/>
              </a:lnSpc>
              <a:buSzPct val="120000"/>
              <a:buFont typeface="Arial" panose="020B0604020202020204" pitchFamily="34" charset="0"/>
              <a:buChar char="•"/>
            </a:pPr>
            <a:r>
              <a:rPr lang="en-US" sz="2800" b="1" dirty="0"/>
              <a:t>Contingency Plans </a:t>
            </a:r>
            <a:r>
              <a:rPr lang="en-US" sz="2800" dirty="0"/>
              <a:t>can be defined as alternative plans that can be put into effect if certain key events do not occur as expected</a:t>
            </a:r>
            <a:endParaRPr lang="en-US" sz="2800" b="1" dirty="0"/>
          </a:p>
        </p:txBody>
      </p:sp>
    </p:spTree>
    <p:extLst>
      <p:ext uri="{BB962C8B-B14F-4D97-AF65-F5344CB8AC3E}">
        <p14:creationId xmlns:p14="http://schemas.microsoft.com/office/powerpoint/2010/main" val="161311413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60BAAA9-9283-4D2D-94A6-2D197B6C6D98}"/>
              </a:ext>
            </a:extLst>
          </p:cNvPr>
          <p:cNvSpPr>
            <a:spLocks noGrp="1"/>
          </p:cNvSpPr>
          <p:nvPr>
            <p:ph type="title"/>
          </p:nvPr>
        </p:nvSpPr>
        <p:spPr>
          <a:xfrm>
            <a:off x="301752" y="228600"/>
            <a:ext cx="8534400" cy="758952"/>
          </a:xfrm>
          <a:ln>
            <a:noFill/>
          </a:ln>
        </p:spPr>
        <p:txBody>
          <a:bodyPr>
            <a:normAutofit/>
          </a:bodyPr>
          <a:lstStyle/>
          <a:p>
            <a:pPr fontAlgn="auto">
              <a:spcAft>
                <a:spcPts val="0"/>
              </a:spcAft>
              <a:defRPr/>
            </a:pPr>
            <a:r>
              <a:rPr lang="en-US" altLang="en-US" dirty="0">
                <a:latin typeface="+mn-lt"/>
              </a:rPr>
              <a:t>Contingency Planning</a:t>
            </a:r>
            <a:endParaRPr lang="en-US" dirty="0">
              <a:latin typeface="+mn-lt"/>
            </a:endParaRPr>
          </a:p>
        </p:txBody>
      </p:sp>
      <p:sp>
        <p:nvSpPr>
          <p:cNvPr id="4" name="Rectangle 3">
            <a:extLst>
              <a:ext uri="{FF2B5EF4-FFF2-40B4-BE49-F238E27FC236}">
                <a16:creationId xmlns:a16="http://schemas.microsoft.com/office/drawing/2014/main" id="{1808506A-9BEF-4113-BA30-D73404E0D9A4}"/>
              </a:ext>
            </a:extLst>
          </p:cNvPr>
          <p:cNvSpPr txBox="1">
            <a:spLocks noChangeArrowheads="1"/>
          </p:cNvSpPr>
          <p:nvPr/>
        </p:nvSpPr>
        <p:spPr>
          <a:xfrm>
            <a:off x="561620" y="1660848"/>
            <a:ext cx="8014664" cy="4432448"/>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nSpc>
                <a:spcPct val="90000"/>
              </a:lnSpc>
              <a:buSzPct val="120000"/>
              <a:buFont typeface="Arial" panose="020B0604020202020204" pitchFamily="34" charset="0"/>
              <a:buChar char="•"/>
            </a:pPr>
            <a:r>
              <a:rPr lang="en-US" altLang="en-US" sz="2800" dirty="0">
                <a:cs typeface="Arial" pitchFamily="34" charset="0"/>
              </a:rPr>
              <a:t>If a major competitor withdraws from particular markets as intelligence reports indicate, what actions should our firm take?</a:t>
            </a:r>
          </a:p>
          <a:p>
            <a:pPr>
              <a:lnSpc>
                <a:spcPct val="90000"/>
              </a:lnSpc>
              <a:buSzPct val="120000"/>
              <a:buFont typeface="Arial" panose="020B0604020202020204" pitchFamily="34" charset="0"/>
              <a:buChar char="•"/>
            </a:pPr>
            <a:r>
              <a:rPr lang="en-US" altLang="en-US" sz="2800" dirty="0">
                <a:cs typeface="Arial" pitchFamily="34" charset="0"/>
              </a:rPr>
              <a:t>If our sales objectives are not reached, what actions should our firm take to avoid profit losses?</a:t>
            </a:r>
          </a:p>
          <a:p>
            <a:pPr>
              <a:lnSpc>
                <a:spcPct val="90000"/>
              </a:lnSpc>
              <a:buSzPct val="120000"/>
              <a:buFont typeface="Arial" panose="020B0604020202020204" pitchFamily="34" charset="0"/>
              <a:buChar char="•"/>
            </a:pPr>
            <a:r>
              <a:rPr lang="en-US" altLang="en-US" sz="2800" dirty="0">
                <a:cs typeface="Arial" pitchFamily="34" charset="0"/>
              </a:rPr>
              <a:t>If demand for our new product exceeds plans, what actions should our firm take to meet the higher demand?</a:t>
            </a:r>
          </a:p>
          <a:p>
            <a:pPr>
              <a:lnSpc>
                <a:spcPct val="90000"/>
              </a:lnSpc>
              <a:buSzPct val="120000"/>
              <a:buFont typeface="Arial" panose="020B0604020202020204" pitchFamily="34" charset="0"/>
              <a:buChar char="•"/>
            </a:pPr>
            <a:endParaRPr lang="en-US" altLang="en-US" sz="2800" dirty="0">
              <a:cs typeface="Arial" pitchFamily="34" charset="0"/>
            </a:endParaRPr>
          </a:p>
          <a:p>
            <a:pPr>
              <a:lnSpc>
                <a:spcPct val="90000"/>
              </a:lnSpc>
              <a:buSzPct val="120000"/>
              <a:buFont typeface="Arial" panose="020B0604020202020204" pitchFamily="34" charset="0"/>
              <a:buChar char="•"/>
            </a:pPr>
            <a:endParaRPr lang="en-US" altLang="en-US" sz="2800" dirty="0">
              <a:cs typeface="Arial" pitchFamily="34" charset="0"/>
            </a:endParaRPr>
          </a:p>
          <a:p>
            <a:pPr marL="0" indent="0">
              <a:lnSpc>
                <a:spcPct val="90000"/>
              </a:lnSpc>
              <a:buSzPct val="120000"/>
              <a:buNone/>
            </a:pPr>
            <a:endParaRPr lang="en-US" sz="2800" b="1" dirty="0"/>
          </a:p>
        </p:txBody>
      </p:sp>
    </p:spTree>
    <p:extLst>
      <p:ext uri="{BB962C8B-B14F-4D97-AF65-F5344CB8AC3E}">
        <p14:creationId xmlns:p14="http://schemas.microsoft.com/office/powerpoint/2010/main" val="276479458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60BAAA9-9283-4D2D-94A6-2D197B6C6D98}"/>
              </a:ext>
            </a:extLst>
          </p:cNvPr>
          <p:cNvSpPr>
            <a:spLocks noGrp="1"/>
          </p:cNvSpPr>
          <p:nvPr>
            <p:ph type="title"/>
          </p:nvPr>
        </p:nvSpPr>
        <p:spPr>
          <a:xfrm>
            <a:off x="301752" y="228600"/>
            <a:ext cx="8534400" cy="758952"/>
          </a:xfrm>
          <a:ln>
            <a:noFill/>
          </a:ln>
        </p:spPr>
        <p:txBody>
          <a:bodyPr>
            <a:normAutofit/>
          </a:bodyPr>
          <a:lstStyle/>
          <a:p>
            <a:pPr fontAlgn="auto">
              <a:spcAft>
                <a:spcPts val="0"/>
              </a:spcAft>
              <a:defRPr/>
            </a:pPr>
            <a:r>
              <a:rPr lang="en-US" altLang="en-US" dirty="0">
                <a:latin typeface="+mn-lt"/>
              </a:rPr>
              <a:t>Contingency Planning</a:t>
            </a:r>
            <a:endParaRPr lang="en-US" dirty="0">
              <a:latin typeface="+mn-lt"/>
            </a:endParaRPr>
          </a:p>
        </p:txBody>
      </p:sp>
      <p:sp>
        <p:nvSpPr>
          <p:cNvPr id="4" name="Rectangle 3">
            <a:extLst>
              <a:ext uri="{FF2B5EF4-FFF2-40B4-BE49-F238E27FC236}">
                <a16:creationId xmlns:a16="http://schemas.microsoft.com/office/drawing/2014/main" id="{A04F0ACA-5D93-4F60-9B74-ED7A675294A9}"/>
              </a:ext>
            </a:extLst>
          </p:cNvPr>
          <p:cNvSpPr txBox="1">
            <a:spLocks noChangeArrowheads="1"/>
          </p:cNvSpPr>
          <p:nvPr/>
        </p:nvSpPr>
        <p:spPr>
          <a:xfrm>
            <a:off x="561620" y="1556792"/>
            <a:ext cx="8014664" cy="4320480"/>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US" altLang="en-US" sz="2800" dirty="0">
                <a:cs typeface="Arial" pitchFamily="34" charset="0"/>
              </a:rPr>
              <a:t>If certain disasters occur, what actions should our firm take?</a:t>
            </a:r>
          </a:p>
          <a:p>
            <a:r>
              <a:rPr lang="en-US" altLang="en-US" sz="2800" dirty="0">
                <a:cs typeface="Arial" pitchFamily="34" charset="0"/>
              </a:rPr>
              <a:t>If a new technological advancement makes our new product obsolete sooner than expected, what actions should our firm take?</a:t>
            </a:r>
          </a:p>
          <a:p>
            <a:pPr>
              <a:lnSpc>
                <a:spcPct val="90000"/>
              </a:lnSpc>
              <a:buSzPct val="120000"/>
              <a:buFont typeface="Arial" panose="020B0604020202020204" pitchFamily="34" charset="0"/>
              <a:buChar char="•"/>
            </a:pPr>
            <a:endParaRPr lang="en-US" altLang="en-US" sz="2800" dirty="0">
              <a:cs typeface="Arial" pitchFamily="34" charset="0"/>
            </a:endParaRPr>
          </a:p>
          <a:p>
            <a:pPr marL="0" indent="0">
              <a:lnSpc>
                <a:spcPct val="90000"/>
              </a:lnSpc>
              <a:buSzPct val="120000"/>
              <a:buNone/>
            </a:pPr>
            <a:endParaRPr lang="en-US" sz="2800" b="1" dirty="0"/>
          </a:p>
        </p:txBody>
      </p:sp>
    </p:spTree>
    <p:extLst>
      <p:ext uri="{BB962C8B-B14F-4D97-AF65-F5344CB8AC3E}">
        <p14:creationId xmlns:p14="http://schemas.microsoft.com/office/powerpoint/2010/main" val="306084334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3">
  <a:themeElements>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fontScheme name="Leve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med" len="med"/>
          <a:tailEnd type="none" w="med" len="med"/>
        </a:ln>
        <a:effectLst/>
      </a:spPr>
      <a:bodyPr vert="horz" wrap="square" lIns="91440" tIns="228600" rIns="91440" bIns="22860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med" len="med"/>
          <a:tailEnd type="none" w="med" len="med"/>
        </a:ln>
        <a:effectLst/>
      </a:spPr>
      <a:bodyPr vert="horz" wrap="square" lIns="91440" tIns="228600" rIns="91440" bIns="22860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ivic">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Theme3</Template>
  <TotalTime>6147</TotalTime>
  <Words>1597</Words>
  <Application>Microsoft Office PowerPoint</Application>
  <PresentationFormat>On-screen Show (4:3)</PresentationFormat>
  <Paragraphs>172</Paragraphs>
  <Slides>29</Slides>
  <Notes>26</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29</vt:i4>
      </vt:variant>
    </vt:vector>
  </HeadingPairs>
  <TitlesOfParts>
    <vt:vector size="38" baseType="lpstr">
      <vt:lpstr>Arial</vt:lpstr>
      <vt:lpstr>Calibri</vt:lpstr>
      <vt:lpstr>Georgia</vt:lpstr>
      <vt:lpstr>Times New Roman</vt:lpstr>
      <vt:lpstr>Verdana</vt:lpstr>
      <vt:lpstr>Wingdings</vt:lpstr>
      <vt:lpstr>Wingdings 2</vt:lpstr>
      <vt:lpstr>Theme3</vt:lpstr>
      <vt:lpstr>Civic</vt:lpstr>
      <vt:lpstr>Chapter 9: Strategy Implementation</vt:lpstr>
      <vt:lpstr>Strategic Marketing Issues</vt:lpstr>
      <vt:lpstr>Strategic Marketing Issues</vt:lpstr>
      <vt:lpstr>Social Media Marketing</vt:lpstr>
      <vt:lpstr>Market Segmentation</vt:lpstr>
      <vt:lpstr>Market Segmentation</vt:lpstr>
      <vt:lpstr>Market Segmentation</vt:lpstr>
      <vt:lpstr>The Marketing Mix Component Variables</vt:lpstr>
      <vt:lpstr>Alternative Bases for Market Segmentation</vt:lpstr>
      <vt:lpstr>Product Positioning</vt:lpstr>
      <vt:lpstr>Product Positioning</vt:lpstr>
      <vt:lpstr>Example of a Product-Positioning Map</vt:lpstr>
      <vt:lpstr>Finance/Accounting Issues</vt:lpstr>
      <vt:lpstr>Finance/Accounting Issues</vt:lpstr>
      <vt:lpstr>Finance/Accounting Issues</vt:lpstr>
      <vt:lpstr>Acquiring Capital to Implement Strategies</vt:lpstr>
      <vt:lpstr>Research and Development (R&amp;D) Issues</vt:lpstr>
      <vt:lpstr>R&amp;D Approaches for Implementing Strategies</vt:lpstr>
      <vt:lpstr>Chapter 10: Strategy Monitoring</vt:lpstr>
      <vt:lpstr>Strategy Evaluation Criteria</vt:lpstr>
      <vt:lpstr>Strategy Evaluation Criteria</vt:lpstr>
      <vt:lpstr>Managing Resistance to Change</vt:lpstr>
      <vt:lpstr>Strategy Evaluation</vt:lpstr>
      <vt:lpstr>Balanced Scorecard Approach</vt:lpstr>
      <vt:lpstr>Balanced Scorecard Approach</vt:lpstr>
      <vt:lpstr>Balanced Scorecard Approach</vt:lpstr>
      <vt:lpstr>Contingency Planning</vt:lpstr>
      <vt:lpstr>Contingency Planning</vt:lpstr>
      <vt:lpstr>Contingency Planning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Some questions</dc:title>
  <dc:creator>ldm</dc:creator>
  <cp:lastModifiedBy>Terence Li</cp:lastModifiedBy>
  <cp:revision>279</cp:revision>
  <dcterms:created xsi:type="dcterms:W3CDTF">2015-07-18T03:20:48Z</dcterms:created>
  <dcterms:modified xsi:type="dcterms:W3CDTF">2020-03-15T14:47:55Z</dcterms:modified>
</cp:coreProperties>
</file>