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8"/>
  </p:notesMasterIdLst>
  <p:sldIdLst>
    <p:sldId id="313" r:id="rId2"/>
    <p:sldId id="314" r:id="rId3"/>
    <p:sldId id="315" r:id="rId4"/>
    <p:sldId id="316" r:id="rId5"/>
    <p:sldId id="317" r:id="rId6"/>
    <p:sldId id="318" r:id="rId7"/>
    <p:sldId id="319" r:id="rId8"/>
    <p:sldId id="320" r:id="rId9"/>
    <p:sldId id="321" r:id="rId10"/>
    <p:sldId id="322" r:id="rId11"/>
    <p:sldId id="323" r:id="rId12"/>
    <p:sldId id="324" r:id="rId13"/>
    <p:sldId id="325" r:id="rId14"/>
    <p:sldId id="326" r:id="rId15"/>
    <p:sldId id="327" r:id="rId16"/>
    <p:sldId id="328" r:id="rId17"/>
    <p:sldId id="329" r:id="rId18"/>
    <p:sldId id="330" r:id="rId19"/>
    <p:sldId id="331" r:id="rId20"/>
    <p:sldId id="332" r:id="rId21"/>
    <p:sldId id="333" r:id="rId22"/>
    <p:sldId id="334" r:id="rId23"/>
    <p:sldId id="335" r:id="rId24"/>
    <p:sldId id="336" r:id="rId25"/>
    <p:sldId id="337" r:id="rId26"/>
    <p:sldId id="338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8C1B39-D4FB-4FBA-BE64-D45492414B4A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9BF4AE-291B-45C1-BB29-E0E64D944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355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DADC845-0FE9-4F9C-ABFE-BEB1AC7711EC}" type="slidenum">
              <a:rPr lang="en-GB" altLang="en-US" smtClean="0"/>
              <a:pPr/>
              <a:t>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714895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FA94719-6999-4419-92F0-1480847082D0}" type="slidenum">
              <a:rPr lang="en-GB" altLang="en-US" smtClean="0"/>
              <a:pPr/>
              <a:t>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7396336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0839A958-89AF-4975-808C-0CB8FAE63817}" type="slidenum">
              <a:rPr lang="en-GB" altLang="en-US" smtClean="0"/>
              <a:pPr/>
              <a:t>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2300971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060B616D-0E5D-492F-A228-5216095E0073}" type="slidenum">
              <a:rPr lang="en-GB" altLang="en-US" smtClean="0"/>
              <a:pPr/>
              <a:t>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3468835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D2BC64A0-7311-48D1-885F-010396AB3678}" type="slidenum">
              <a:rPr lang="en-GB" altLang="en-US" smtClean="0"/>
              <a:pPr/>
              <a:t>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2988872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02C03A82-392B-4BE5-832B-FF36DD5B34A6}" type="slidenum">
              <a:rPr lang="en-GB" altLang="en-US" smtClean="0"/>
              <a:pPr/>
              <a:t>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63702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7725BF3-4F32-4C5D-A85B-48D9139E8932}" type="slidenum">
              <a:rPr lang="en-GB" altLang="en-US" smtClean="0"/>
              <a:pPr/>
              <a:t>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061349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0CDA4957-4BA9-4B58-B0C6-98FD5F01E709}" type="slidenum">
              <a:rPr lang="en-GB" altLang="en-US" smtClean="0"/>
              <a:pPr/>
              <a:t>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839751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B0C74D9-A499-4442-A058-C559B9B5E442}" type="slidenum">
              <a:rPr lang="en-GB" altLang="en-US" smtClean="0"/>
              <a:pPr/>
              <a:t>10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4513223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F3B463E-BBD5-45B1-B2F1-0D7ED0956CA5}" type="slidenum">
              <a:rPr lang="en-GB" altLang="en-US" smtClean="0"/>
              <a:pPr/>
              <a:t>11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7137095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A518FED-11B9-47EB-9DDE-6B904B3C869C}" type="slidenum">
              <a:rPr lang="en-GB" altLang="en-US" smtClean="0"/>
              <a:pPr/>
              <a:t>12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1242902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E583B941-C7EC-4BF5-B0BF-BE3CE3958C46}" type="slidenum">
              <a:rPr lang="en-GB" altLang="en-US" smtClean="0"/>
              <a:pPr/>
              <a:t>13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4229076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CDFFEAD6-E0CA-40D7-B694-F2EEF8181A72}" type="slidenum">
              <a:rPr lang="en-GB" altLang="en-US" smtClean="0"/>
              <a:pPr/>
              <a:t>14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2384165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6D60E3C-B0E1-4BB8-BEF2-44242710453A}" type="slidenum">
              <a:rPr lang="en-GB" altLang="en-US" smtClean="0"/>
              <a:pPr/>
              <a:t>15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8112186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E5442EE-104E-4B1F-A767-DF1D0AA98A9F}" type="slidenum">
              <a:rPr lang="en-GB" altLang="en-US" smtClean="0"/>
              <a:pPr/>
              <a:t>16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3179044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DCC2FD4-8A0D-4276-B0C3-E1504D3FF099}" type="slidenum">
              <a:rPr lang="en-GB" altLang="en-US" smtClean="0"/>
              <a:pPr/>
              <a:t>17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44410459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E613FAA5-C19E-4B79-AB1C-07B931E46763}" type="slidenum">
              <a:rPr lang="en-GB" altLang="en-US" smtClean="0"/>
              <a:pPr/>
              <a:t>18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00048509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A96DAD5C-D1C1-47F6-BE46-9933F0DB7E85}" type="slidenum">
              <a:rPr lang="en-GB" altLang="en-US" smtClean="0"/>
              <a:pPr/>
              <a:t>19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06138069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C4DF7F6-C8C2-4F14-8992-FC01DCB09CA8}" type="slidenum">
              <a:rPr lang="en-GB" altLang="en-US" smtClean="0"/>
              <a:pPr/>
              <a:t>20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05141424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DF092E4-6C4C-46C5-A238-F8B96E87771A}" type="slidenum">
              <a:rPr lang="en-GB" altLang="en-US" smtClean="0"/>
              <a:pPr/>
              <a:t>21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96228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82FF4AED-112A-4B3B-97DF-1E95C59DC46A}" type="slidenum">
              <a:rPr lang="en-GB" altLang="en-US" smtClean="0"/>
              <a:pPr/>
              <a:t>22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2400852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886BC2A0-2AD6-46CA-A880-6D712353A82D}" type="slidenum">
              <a:rPr lang="en-GB" altLang="en-US" smtClean="0"/>
              <a:pPr/>
              <a:t>23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1309878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A3E3D6AE-FEFC-43D5-90FA-4A924921DC8C}" type="slidenum">
              <a:rPr lang="en-GB" altLang="en-US" smtClean="0"/>
              <a:pPr/>
              <a:t>24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2225338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84BC8137-520E-4175-A9F5-766B413E9D41}" type="slidenum">
              <a:rPr lang="en-GB" altLang="en-US" smtClean="0"/>
              <a:pPr/>
              <a:t>25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76637594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A7089CA8-40E3-4979-A154-E356527FF9D1}" type="slidenum">
              <a:rPr lang="en-GB" altLang="en-US" smtClean="0"/>
              <a:pPr/>
              <a:t>26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930606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004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117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890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710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334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409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316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392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580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17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073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505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179512" y="908720"/>
            <a:ext cx="8784976" cy="195356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 and </a:t>
            </a:r>
            <a: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Discrimination</a:t>
            </a:r>
            <a:b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Lecture Seven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251520" y="3717032"/>
            <a:ext cx="8640960" cy="7200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Sexism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55576" y="566124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 Paul Hutchings					Miss Katie Sullivan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445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32656"/>
            <a:ext cx="7886700" cy="471586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Sexism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Negative attitudes and behaviour towards someone based on their gender (Nelson, 2006)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Mostly towards women, but not exclusively; can be discrimination towards males as well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Very few cultures do </a:t>
            </a:r>
            <a:r>
              <a:rPr lang="en-GB" altLang="en-US" sz="2400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show prejudice and discrimination towards women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Suggests partly an evolutionary effect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Child-bearing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079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471586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Stereotypes</a:t>
            </a:r>
            <a:endParaRPr lang="en-US" alt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196752"/>
            <a:ext cx="4263330" cy="4980211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Women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Gentle/passive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Polite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Nurturing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Compassionate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Indecisive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Quiet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Concerned with appearance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0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29150" y="1196752"/>
            <a:ext cx="4263330" cy="4980211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Aggressive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Independent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Nonemotional</a:t>
            </a: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Confident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Rough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Decisive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Loud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Sloppy</a:t>
            </a:r>
          </a:p>
          <a:p>
            <a:pPr lvl="1" eaLnBrk="1" hangingPunct="1">
              <a:lnSpc>
                <a:spcPct val="150000"/>
              </a:lnSpc>
            </a:pP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1598612" y="5946130"/>
            <a:ext cx="58324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400" dirty="0" err="1"/>
              <a:t>Broverman</a:t>
            </a:r>
            <a:r>
              <a:rPr lang="en-GB" altLang="en-US" sz="2400" dirty="0"/>
              <a:t> et al. (1972)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764445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Cross-cultural Studies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268760"/>
            <a:ext cx="4263330" cy="4908203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Women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Foster relationships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Nurturing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Show deference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4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29150" y="1268760"/>
            <a:ext cx="4263330" cy="4908203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Stronger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Assertive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Dominant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Active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Aggressive</a:t>
            </a:r>
          </a:p>
          <a:p>
            <a:pPr lvl="1" eaLnBrk="1" hangingPunct="1">
              <a:lnSpc>
                <a:spcPct val="150000"/>
              </a:lnSpc>
            </a:pP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251520" y="5589588"/>
            <a:ext cx="8568952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dirty="0"/>
              <a:t>Williams and Best (1982): Meta-analysis of data from 30 nations</a:t>
            </a: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970177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Temporal Differences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1972 findings compared to 1988 findings and contemporary findings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No differences found in stereotypes of males and females (Bergen &amp; Williams, 1991)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Suggests these are central traits that will be difficult to alter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1368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‘The Opposite Sex’?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Term used in everyday life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Suggests conflicting roles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Can be one but not the other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‘Bipolar assumption’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Ruble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Ruble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1982)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person can have characteristics associated with males </a:t>
            </a:r>
            <a:r>
              <a:rPr lang="en-GB" altLang="en-US" sz="2000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females, but not both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result of biases in questionnaires?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Even when given free-response choices, people still tend to categorise using bipolar ratings for males and females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Basow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1992)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7807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39957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‘The Opposite Sex’?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Agentic traits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Traits associated with task orientation, assertiveness, and achievement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Communal traits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Traits associated with expressiveness; desire to foster relationships, sensitivity, ability to get along with others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Agentic traits more associated with males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Communal traits more associated with females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But traits can be seen across genders (Spence &amp;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Helmreich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1978)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5091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399578"/>
          </a:xfrm>
        </p:spPr>
        <p:txBody>
          <a:bodyPr>
            <a:noAutofit/>
          </a:bodyPr>
          <a:lstStyle/>
          <a:p>
            <a:pPr algn="ctr" eaLnBrk="1" hangingPunct="1">
              <a:lnSpc>
                <a:spcPct val="150000"/>
              </a:lnSpc>
            </a:pPr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Why Do We Gender Stereotype?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Religion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Most religious texts state the inferiority of women to men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Bem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Bem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1970)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E.g., The Bible – woman created from man, so woman is inferior; from a more literary sense, if the words of the book are taken as literal, then the social roles and prejudices of the time will also be taken as literal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People who are more religious are more likely to hold stereotypic gender attitudes (Morgan, 1987)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2141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9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399578"/>
          </a:xfrm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Why Do We Gender Stereotype?</a:t>
            </a:r>
            <a:endParaRPr lang="en-US" sz="3200" b="1" dirty="0">
              <a:solidFill>
                <a:schemeClr val="accent1">
                  <a:satMod val="1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Social learning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Children learn through reinforcement and modelling (Bandura &amp; Walters, 1963)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Rewarding of gender-appropriate behaviours; punishment of gender-inappropriate behaviours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From an early age parents teach children differences with regards to clothes, toys, hobbies, personalities, etc.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Serbin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1993; but see Harris, 1998 for alternative interpretations)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161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67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471586"/>
          </a:xfrm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Why Do We Gender Stereotype?</a:t>
            </a:r>
            <a:endParaRPr lang="en-US" sz="3200" b="1" dirty="0">
              <a:solidFill>
                <a:schemeClr val="accent1">
                  <a:satMod val="1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Societal information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Media; schools and clubs; peers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Advertising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persuasive message is best communicated by a source similar to the target audience (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Hovland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1953)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Women do more housework than men, even when both work full-time (Bird, 1999; Crosby, 1991)</a:t>
            </a:r>
          </a:p>
          <a:p>
            <a:pPr lvl="1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 it makes sense for advertisers to use a female source to advertise cleaning products etc. to the target audience – females</a:t>
            </a:r>
          </a:p>
          <a:p>
            <a:pPr lvl="2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But it reinforces the stereotype of the female as the person who does the cleaning etc.</a:t>
            </a:r>
          </a:p>
          <a:p>
            <a:pPr lvl="2" eaLnBrk="1" fontAlgn="auto" hangingPunct="1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 vicious circle</a:t>
            </a:r>
            <a:endParaRPr 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3029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169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 rtlCol="0">
            <a:normAutofit fontScale="92500" lnSpcReduction="20000"/>
          </a:bodyPr>
          <a:lstStyle/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Content analysis of TV commercials (Downs &amp; Harrison, 1985; Goffman, 1979)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Males used for voice-overs, even when females seen on the screen (females as attractive things to look at, males as the ‘voice of authority’)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Males often agentic (doing something), females often peripheral (increasing the attractiveness rating of the product)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Males appear higher in an advertisement than women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Males often holding women, not the other way round – suggests dominance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Men shown stereotypical adverts later report women in more sexualised roles, even if they are low on sexism scales (Rudman &amp;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Borgida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1995)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0162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Men and women shown either gender-stereotypical adverts or non-gender-stereotypical adverts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Asked to think of ‘where they would be in their lives 10 years from now’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No effects on men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Women who had viewed stereotypic adverts less likely to report high achievement and more likely to view themselves as homemakers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Geis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1984)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1614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‘Face-ism’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Adverts, even art over several hundred years, shows this effect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Men more likely to have only face/neck up shot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Women more likely to have whole-body shot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Head is seen as the centre of our cognitive ability, so from these pictures men are seen as more powerful, more intelligent, etc. (Archer et al., 1983)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524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39957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‘Evolutionary’ Argument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>
            <a:normAutofit fontScale="85000" lnSpcReduction="20000"/>
          </a:bodyPr>
          <a:lstStyle/>
          <a:p>
            <a:pPr marL="609600" indent="-609600"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Social-roles theory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Eagly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1987)</a:t>
            </a:r>
          </a:p>
          <a:p>
            <a:pPr marL="990600" lvl="1" indent="-533400" eaLnBrk="1" hangingPunct="1">
              <a:lnSpc>
                <a:spcPct val="150000"/>
              </a:lnSpc>
              <a:buFont typeface="Wingdings" pitchFamily="2" charset="2"/>
              <a:buAutoNum type="arabicPeriod"/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Through a combination of biological and social factors, a division of labour between the sexes has emerged over time (some enforced e.g., childbirth, others through ‘choice’)</a:t>
            </a:r>
          </a:p>
          <a:p>
            <a:pPr marL="990600" lvl="1" indent="-533400" eaLnBrk="1" hangingPunct="1">
              <a:lnSpc>
                <a:spcPct val="150000"/>
              </a:lnSpc>
              <a:buFont typeface="Wingdings" pitchFamily="2" charset="2"/>
              <a:buAutoNum type="arabicPeriod"/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Since people behave in ways that fit the roles they play, men are more likely to have physical, social, and economic power</a:t>
            </a:r>
          </a:p>
          <a:p>
            <a:pPr marL="990600" lvl="1" indent="-533400" eaLnBrk="1" hangingPunct="1">
              <a:lnSpc>
                <a:spcPct val="150000"/>
              </a:lnSpc>
              <a:buFont typeface="Wingdings" pitchFamily="2" charset="2"/>
              <a:buAutoNum type="arabicPeriod"/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Behavioural differences result in social perception of men as dominant ‘by nature’ and women as domestic ‘by nature’</a:t>
            </a:r>
          </a:p>
          <a:p>
            <a:pPr marL="609600" indent="-609600"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09600" indent="-609600"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 if a woman was raised using stereotypes of a man, she would show male traits</a:t>
            </a:r>
          </a:p>
          <a:p>
            <a:pPr marL="990600" lvl="1" indent="-533400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Would this negate issues such as a tendency to want to bear children?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4522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Use Of Stereotypes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Stereotypes used as a form of control by males (Fiske, 1993)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Powerful group members (males) don’t need to think about outgroup members carefully (females)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 can use stereotypes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Descriptive aspects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Set out how group members behave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Prescriptive aspects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Set out how group members </a:t>
            </a:r>
            <a:r>
              <a:rPr lang="en-GB" altLang="en-US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behave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 gender stereotypes control how women should behave by setting out what is deviant and non-conforming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2428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471586"/>
          </a:xfrm>
        </p:spPr>
        <p:txBody>
          <a:bodyPr>
            <a:noAutofit/>
          </a:bodyPr>
          <a:lstStyle/>
          <a:p>
            <a:pPr algn="ctr" eaLnBrk="1" hangingPunct="1">
              <a:lnSpc>
                <a:spcPct val="150000"/>
              </a:lnSpc>
            </a:pPr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Accuracy Of Stereotypes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68760"/>
            <a:ext cx="8640960" cy="490820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Are women more emotional than men?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Women express their emotions more than men (LaFrance &amp;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Banaji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1992)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no difference in terms of felt physiological emotion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Supports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Allport’s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(1954) notion of stereotypes containing a ‘kernel of truth’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5920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052736"/>
            <a:ext cx="8640960" cy="5124227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Many people support or hate ‘PC’ changes to language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Does language influence perception of gender differences?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E.g., ‘Mankind’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Use of certain words in studies made participants more likely to evoke the image of a man (MacKay, 1980)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Female performers often described by other adjectives rather than by what they do (e.g., male singers described as ‘singers’, female singers described as ‘the beautiful…’;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Basow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1992)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Descriptions such as ‘female pilots’ suggest that ‘pilot’ is a male domain and that it is odd that a female should be doing the job</a:t>
            </a:r>
          </a:p>
          <a:p>
            <a:pPr eaLnBrk="1" hangingPunct="1">
              <a:lnSpc>
                <a:spcPct val="150000"/>
              </a:lnSpc>
            </a:pP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2583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764704"/>
            <a:ext cx="8640960" cy="5412259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Sexist humour – how harmless is it?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Participants who rated sexist jokes funniest also scored higher on acceptance of violence towards women and acceptance of rape myths (Ryan &amp; Kanjorski, 1998)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1236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Old-fashioned Versus Modern Sexism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052736"/>
            <a:ext cx="8640960" cy="5124227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As with racism, things have changed over the last 100 years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1976 poll – 57% supported the Equal Rights Amendment act in the USA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1988 poll – 73% supported it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Oskamp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1991)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What do the other 27% think?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15 US states have not ratified the act</a:t>
            </a:r>
          </a:p>
          <a:p>
            <a:pPr lvl="2" eaLnBrk="1" hangingPunct="1">
              <a:lnSpc>
                <a:spcPct val="150000"/>
              </a:lnSpc>
            </a:pPr>
            <a:endParaRPr lang="en-GB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Old-fashioned sexism: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Endorsement of traditional gender roles; stereotypes about lesser female competence (Swim et al., 1995)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Modern sexism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Denial of discrimination against women;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nonsupport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of legislation designed to help women (Swim et al., 1995)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8789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Similarities to modern racism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High correlation between modern sexism and promotion of the Protestant work ethic (Sears, 1988)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Benevolent sexism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Positive but traditional views of women (Glick &amp; Fiske, 1996)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Hostile sexism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Negative attitudes towards women, incorporating beliefs about inferiority of women (Glick &amp; Fiske, 1996)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493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Men have a positive view of the general category ‘women’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attitudes towards subgroups vary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Men high on RWA more positive towards ‘housewife’, more negative towards ‘feminist’ (Haddock &amp;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Zanna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1994)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Women show favourability towards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nonsexist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men, slight favourability towards benevolent sexist men, negativity towards hostile sexist men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Kilianski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Rudman, 1998)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this still shows women condoning benevolent sexism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4718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8640960" cy="39957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Gender Discrimination In The Workplace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052736"/>
            <a:ext cx="8640960" cy="5124227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Tendency for women to be seen as more caring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 more likely to be socialised into roles that fit this (teacher; nurse, etc.)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these are lower prestige and lower paid jobs than many male jobs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Women applying for higher prestige jobs are seen as less competent than male counterparts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Heilman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1988)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this can be overridden by information about the individual (Locksley et al., 1980)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1314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When working women become mothers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Perceived as losing competence but increasing in warmth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Males who become fathers also perceived as increasing in warmth, but do not lose perceived competence (Cuddy et al., 2004)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Possible reasons for women being seen as less competent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Agency is important in many jobs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Women perceived as less agentic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Violation of stereotypes when encroaching into ‘male environment’ jobs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Basow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1992)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6467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Male care workers viewed with suspicion, particularly by parents (Murray, 1999)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Overt hostility; seen as more effeminate or perverted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Women tend to compare pay with other women rather than with men as well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Lower starting salaries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Poorer results from negotiating pay rises (Lips, 2003)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9442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‘Glass Ceiling’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640960" cy="5052219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“Those artificial barriers based on attitudinal or organisational bias that prevent qualified individuals from advancing… into upper management positions” (U.S. Department of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Labor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Women do not have as many opportunities as men to gain skills for upper-management promotions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Ohlott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1994)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Women given less responsibility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Lyness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Thompson, 1997)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Expectations of leaders to display traits more stereotypical of males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Even though this has not been shown to be the case (</a:t>
            </a:r>
            <a:r>
              <a:rPr lang="en-GB" altLang="en-US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Eagly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Johnson, 1990)</a:t>
            </a:r>
            <a:endParaRPr lang="en-US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800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19894" y="188640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Summary Of Sexism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640960" cy="5052219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People tend to use different/opposite traits to describe masculine and feminine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Often reinforced by religion, socialisation, media, and use of language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Old-fashioned versus modern sexism shows similarities with the racism issues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Issues highlighted above can often lead to women being treated differently to men, particularly in regards to job and promotion prospects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8002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4674</TotalTime>
  <Words>1781</Words>
  <Application>Microsoft Office PowerPoint</Application>
  <PresentationFormat>On-screen Show (4:3)</PresentationFormat>
  <Paragraphs>224</Paragraphs>
  <Slides>26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Calibri Light</vt:lpstr>
      <vt:lpstr>Wingdings</vt:lpstr>
      <vt:lpstr>Wingdings 2</vt:lpstr>
      <vt:lpstr>Office Theme</vt:lpstr>
      <vt:lpstr>     Prejudice and Discrimination   Lecture Seven</vt:lpstr>
      <vt:lpstr>Sexism</vt:lpstr>
      <vt:lpstr>Stereotypes</vt:lpstr>
      <vt:lpstr>Cross-cultural Studies</vt:lpstr>
      <vt:lpstr>Temporal Differences</vt:lpstr>
      <vt:lpstr>‘The Opposite Sex’?</vt:lpstr>
      <vt:lpstr>‘The Opposite Sex’?</vt:lpstr>
      <vt:lpstr>Why Do We Gender Stereotype?</vt:lpstr>
      <vt:lpstr>Why Do We Gender Stereotype?</vt:lpstr>
      <vt:lpstr>Why Do We Gender Stereotype?</vt:lpstr>
      <vt:lpstr>PowerPoint Presentation</vt:lpstr>
      <vt:lpstr>PowerPoint Presentation</vt:lpstr>
      <vt:lpstr>PowerPoint Presentation</vt:lpstr>
      <vt:lpstr>The ‘Evolutionary’ Argument</vt:lpstr>
      <vt:lpstr>The Use Of Stereotypes</vt:lpstr>
      <vt:lpstr>Accuracy Of Stereotypes</vt:lpstr>
      <vt:lpstr>Language</vt:lpstr>
      <vt:lpstr>PowerPoint Presentation</vt:lpstr>
      <vt:lpstr>Old-fashioned Versus Modern Sexism</vt:lpstr>
      <vt:lpstr>PowerPoint Presentation</vt:lpstr>
      <vt:lpstr>PowerPoint Presentation</vt:lpstr>
      <vt:lpstr>Gender Discrimination In The Workplace</vt:lpstr>
      <vt:lpstr>PowerPoint Presentation</vt:lpstr>
      <vt:lpstr>PowerPoint Presentation</vt:lpstr>
      <vt:lpstr>The ‘Glass Ceiling’</vt:lpstr>
      <vt:lpstr>Summary Of Sexism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Prejudice and Discrimination 1</dc:title>
  <dc:creator>edu-ph1</dc:creator>
  <cp:lastModifiedBy>Paul Hutchings</cp:lastModifiedBy>
  <cp:revision>62</cp:revision>
  <dcterms:created xsi:type="dcterms:W3CDTF">2015-01-23T19:04:55Z</dcterms:created>
  <dcterms:modified xsi:type="dcterms:W3CDTF">2019-11-11T07:37:59Z</dcterms:modified>
</cp:coreProperties>
</file>