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handoutMasterIdLst>
    <p:handoutMasterId r:id="rId9"/>
  </p:handoutMasterIdLst>
  <p:sldIdLst>
    <p:sldId id="256" r:id="rId2"/>
    <p:sldId id="259" r:id="rId3"/>
    <p:sldId id="257" r:id="rId4"/>
    <p:sldId id="258" r:id="rId5"/>
    <p:sldId id="260" r:id="rId6"/>
    <p:sldId id="261" r:id="rId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26667" autoAdjust="0"/>
  </p:normalViewPr>
  <p:slideViewPr>
    <p:cSldViewPr snapToGrid="0">
      <p:cViewPr varScale="1">
        <p:scale>
          <a:sx n="82" d="100"/>
          <a:sy n="82" d="100"/>
        </p:scale>
        <p:origin x="490" y="8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Enache (2026057)" userId="51f8da23-8e0d-4a7c-9bdf-7c84623486c3" providerId="ADAL" clId="{C872C0F4-97AD-4719-AB83-9EA9980B6F67}"/>
    <pc:docChg chg="modSld">
      <pc:chgData name="Cristina Enache (2026057)" userId="51f8da23-8e0d-4a7c-9bdf-7c84623486c3" providerId="ADAL" clId="{C872C0F4-97AD-4719-AB83-9EA9980B6F67}" dt="2022-02-20T13:52:54.995" v="1"/>
      <pc:docMkLst>
        <pc:docMk/>
      </pc:docMkLst>
      <pc:sldChg chg="modSp mod">
        <pc:chgData name="Cristina Enache (2026057)" userId="51f8da23-8e0d-4a7c-9bdf-7c84623486c3" providerId="ADAL" clId="{C872C0F4-97AD-4719-AB83-9EA9980B6F67}" dt="2022-02-20T13:52:54.995" v="1"/>
        <pc:sldMkLst>
          <pc:docMk/>
          <pc:sldMk cId="3948403649" sldId="257"/>
        </pc:sldMkLst>
        <pc:spChg chg="mod">
          <ac:chgData name="Cristina Enache (2026057)" userId="51f8da23-8e0d-4a7c-9bdf-7c84623486c3" providerId="ADAL" clId="{C872C0F4-97AD-4719-AB83-9EA9980B6F67}" dt="2022-02-20T13:52:54.995" v="1"/>
          <ac:spMkLst>
            <pc:docMk/>
            <pc:sldMk cId="3948403649" sldId="257"/>
            <ac:spMk id="3" creationId="{6048ECFD-685D-4D0F-83B6-712F37E121E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19/02/2022</a:t>
            </a:fld>
            <a:endParaRPr lang="en-GB" dirty="0"/>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19/02/2022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878787"/>
                </a:solidFill>
                <a:effectLst/>
                <a:latin typeface="Arial" panose="020B0604020202020204" pitchFamily="34" charset="0"/>
              </a:rPr>
              <a:t>Erikson believed that each stage of development is characterized by events and conflicts, specific tasks to be solved that the child and later the adolescent, the adult must go through and solve appropriately for each specific age or stage. The personality of the individual is a product of how these crises or conflicts have been resolved. Therefore, these stages of development have also been called development crises (the exit from the crisis can be done positively or negatively). The individual who will be unable to cope with the crisis in an acceptable way will have trouble going through the next stages and further development will suffer. However, Erikson is of the opinion that unresolved experiences at a certain stage can be compensated for later, but so can the satisfactory resolution of a crisis result in a diminished effect in the case of further deficiencies that may occur in the next stages of development.</a:t>
            </a:r>
          </a:p>
          <a:p>
            <a:pPr algn="l" fontAlgn="base"/>
            <a:r>
              <a:rPr lang="en-GB" b="0" i="0" dirty="0">
                <a:solidFill>
                  <a:srgbClr val="878787"/>
                </a:solidFill>
                <a:effectLst/>
                <a:latin typeface="Arial" panose="020B0604020202020204" pitchFamily="34" charset="0"/>
              </a:rPr>
              <a:t>1. </a:t>
            </a:r>
            <a:r>
              <a:rPr lang="en-GB" b="1" i="0" dirty="0">
                <a:solidFill>
                  <a:srgbClr val="878787"/>
                </a:solidFill>
                <a:effectLst/>
                <a:latin typeface="Arial" panose="020B0604020202020204" pitchFamily="34" charset="0"/>
              </a:rPr>
              <a:t>Stage from birth - 1 year</a:t>
            </a:r>
            <a:br>
              <a:rPr lang="en-GB" b="0"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primary trust versus primary distrust  </a:t>
            </a:r>
          </a:p>
          <a:p>
            <a:pPr algn="l" fontAlgn="base"/>
            <a:r>
              <a:rPr lang="en-GB" b="0" i="0" dirty="0">
                <a:solidFill>
                  <a:srgbClr val="878787"/>
                </a:solidFill>
                <a:effectLst/>
                <a:latin typeface="Arial" panose="020B0604020202020204" pitchFamily="34" charset="0"/>
              </a:rPr>
              <a:t>In this first stage is formed the feeling of trust versus distrust in others, depending on the care and love given to the child, when he is forced to have absolute trust in those who care for them.</a:t>
            </a:r>
          </a:p>
          <a:p>
            <a:pPr algn="l" fontAlgn="base"/>
            <a:r>
              <a:rPr lang="en-GB" b="0" i="0" dirty="0">
                <a:solidFill>
                  <a:srgbClr val="878787"/>
                </a:solidFill>
                <a:effectLst/>
                <a:latin typeface="Arial" panose="020B0604020202020204" pitchFamily="34" charset="0"/>
              </a:rPr>
              <a:t>2. </a:t>
            </a:r>
            <a:r>
              <a:rPr lang="en-GB" b="1" i="0" dirty="0">
                <a:solidFill>
                  <a:srgbClr val="878787"/>
                </a:solidFill>
                <a:effectLst/>
                <a:latin typeface="Arial" panose="020B0604020202020204" pitchFamily="34" charset="0"/>
              </a:rPr>
              <a:t>Stage 1-3 years (small childhood)</a:t>
            </a:r>
            <a:br>
              <a:rPr lang="en-GB" dirty="0"/>
            </a:br>
            <a:r>
              <a:rPr lang="en-GB" dirty="0"/>
              <a:t>C</a:t>
            </a:r>
            <a:r>
              <a:rPr lang="en-GB" b="0" i="0" dirty="0">
                <a:solidFill>
                  <a:srgbClr val="878787"/>
                </a:solidFill>
                <a:effectLst/>
                <a:latin typeface="Arial" panose="020B0604020202020204" pitchFamily="34" charset="0"/>
              </a:rPr>
              <a:t>risis: </a:t>
            </a:r>
            <a:r>
              <a:rPr lang="en-GB" b="1" i="0" dirty="0">
                <a:solidFill>
                  <a:srgbClr val="878787"/>
                </a:solidFill>
                <a:effectLst/>
                <a:latin typeface="Arial" panose="020B0604020202020204" pitchFamily="34" charset="0"/>
              </a:rPr>
              <a:t>autonomy versus doubt, shame</a:t>
            </a:r>
            <a:br>
              <a:rPr lang="en-GB" dirty="0"/>
            </a:br>
            <a:r>
              <a:rPr lang="en-GB" b="0" i="0" dirty="0">
                <a:solidFill>
                  <a:srgbClr val="878787"/>
                </a:solidFill>
                <a:effectLst/>
                <a:latin typeface="Arial" panose="020B0604020202020204" pitchFamily="34" charset="0"/>
              </a:rPr>
              <a:t>At this stage develops the feeling of autonomy, self-confidence, when the child wants to start and do certain things, at the risk of making mistakes.</a:t>
            </a:r>
          </a:p>
          <a:p>
            <a:pPr algn="l" fontAlgn="base"/>
            <a:r>
              <a:rPr lang="en-GB" b="0" i="0" dirty="0">
                <a:solidFill>
                  <a:srgbClr val="878787"/>
                </a:solidFill>
                <a:effectLst/>
                <a:latin typeface="Arial" panose="020B0604020202020204" pitchFamily="34" charset="0"/>
              </a:rPr>
              <a:t>3. </a:t>
            </a:r>
            <a:r>
              <a:rPr lang="en-GB" b="1" i="0" dirty="0">
                <a:solidFill>
                  <a:srgbClr val="878787"/>
                </a:solidFill>
                <a:effectLst/>
                <a:latin typeface="Arial" panose="020B0604020202020204" pitchFamily="34" charset="0"/>
              </a:rPr>
              <a:t>Stage 3-6 years (middle childhood)</a:t>
            </a:r>
            <a:br>
              <a:rPr lang="en-GB"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initiative versus culpability</a:t>
            </a:r>
          </a:p>
          <a:p>
            <a:pPr algn="l" fontAlgn="base"/>
            <a:r>
              <a:rPr lang="en-GB" b="0" i="0" dirty="0">
                <a:solidFill>
                  <a:srgbClr val="878787"/>
                </a:solidFill>
                <a:effectLst/>
                <a:latin typeface="Arial" panose="020B0604020202020204" pitchFamily="34" charset="0"/>
              </a:rPr>
              <a:t>During this period of life, the child begins to explore new things, to discover motor skills, to interact more with those around him, he begins to have the initiative of many activities usually imitating adults</a:t>
            </a:r>
            <a:br>
              <a:rPr lang="en-GB" dirty="0"/>
            </a:br>
            <a:r>
              <a:rPr lang="en-GB" b="0" i="0" dirty="0">
                <a:solidFill>
                  <a:srgbClr val="878787"/>
                </a:solidFill>
                <a:effectLst/>
                <a:latin typeface="Arial" panose="020B0604020202020204" pitchFamily="34" charset="0"/>
              </a:rPr>
              <a:t>4. </a:t>
            </a:r>
            <a:r>
              <a:rPr lang="en-GB" b="1" i="0" dirty="0">
                <a:solidFill>
                  <a:srgbClr val="878787"/>
                </a:solidFill>
                <a:effectLst/>
                <a:latin typeface="Arial" panose="020B0604020202020204" pitchFamily="34" charset="0"/>
              </a:rPr>
              <a:t>Stage 6-12 years (big childhood)</a:t>
            </a:r>
            <a:br>
              <a:rPr lang="en-GB"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competence/diligence versus inferiority</a:t>
            </a:r>
          </a:p>
          <a:p>
            <a:pPr algn="l" fontAlgn="base"/>
            <a:r>
              <a:rPr lang="en-GB" b="0" i="0" dirty="0">
                <a:solidFill>
                  <a:srgbClr val="878787"/>
                </a:solidFill>
                <a:effectLst/>
                <a:latin typeface="Arial" panose="020B0604020202020204" pitchFamily="34" charset="0"/>
              </a:rPr>
              <a:t>At this stage, the child acquires knowledge and skills, especially through school, specific to the culture to which he belongs. With the start of school, the first social comparison appears.</a:t>
            </a:r>
          </a:p>
          <a:p>
            <a:pPr algn="l" fontAlgn="base"/>
            <a:r>
              <a:rPr lang="en-GB" b="0" i="0" dirty="0">
                <a:solidFill>
                  <a:srgbClr val="878787"/>
                </a:solidFill>
                <a:effectLst/>
                <a:latin typeface="Arial" panose="020B0604020202020204" pitchFamily="34" charset="0"/>
              </a:rPr>
              <a:t>5.</a:t>
            </a:r>
            <a:r>
              <a:rPr lang="en-GB" b="1" i="0" dirty="0">
                <a:solidFill>
                  <a:srgbClr val="878787"/>
                </a:solidFill>
                <a:effectLst/>
                <a:latin typeface="Arial" panose="020B0604020202020204" pitchFamily="34" charset="0"/>
              </a:rPr>
              <a:t> Stage 12-20 years (adolescence)</a:t>
            </a:r>
            <a:br>
              <a:rPr lang="en-GB"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Self-identity versus role confusion</a:t>
            </a:r>
          </a:p>
          <a:p>
            <a:pPr algn="l" fontAlgn="base"/>
            <a:r>
              <a:rPr lang="en-GB" b="0" i="0" dirty="0">
                <a:solidFill>
                  <a:srgbClr val="878787"/>
                </a:solidFill>
                <a:effectLst/>
                <a:latin typeface="Arial" panose="020B0604020202020204" pitchFamily="34" charset="0"/>
              </a:rPr>
              <a:t>During this period, the adolescent seeks to form and develop a personal and vocational identity, tries to identify with a professional role. At the same time, </a:t>
            </a:r>
            <a:r>
              <a:rPr lang="en-GB" b="0" i="0" dirty="0" err="1">
                <a:solidFill>
                  <a:srgbClr val="878787"/>
                </a:solidFill>
                <a:effectLst/>
                <a:latin typeface="Arial" panose="020B0604020202020204" pitchFamily="34" charset="0"/>
              </a:rPr>
              <a:t>behaviors</a:t>
            </a:r>
            <a:r>
              <a:rPr lang="en-GB" b="0" i="0" dirty="0">
                <a:solidFill>
                  <a:srgbClr val="878787"/>
                </a:solidFill>
                <a:effectLst/>
                <a:latin typeface="Arial" panose="020B0604020202020204" pitchFamily="34" charset="0"/>
              </a:rPr>
              <a:t> specific to the sexual role, the crises that the adolescent goes through are formed.</a:t>
            </a:r>
          </a:p>
          <a:p>
            <a:pPr algn="l" fontAlgn="base"/>
            <a:r>
              <a:rPr lang="en-GB" b="0" i="0" dirty="0">
                <a:solidFill>
                  <a:srgbClr val="878787"/>
                </a:solidFill>
                <a:effectLst/>
                <a:latin typeface="Arial" panose="020B0604020202020204" pitchFamily="34" charset="0"/>
              </a:rPr>
              <a:t>6. </a:t>
            </a:r>
            <a:r>
              <a:rPr lang="en-GB" b="1" i="0" dirty="0">
                <a:solidFill>
                  <a:srgbClr val="878787"/>
                </a:solidFill>
                <a:effectLst/>
                <a:latin typeface="Arial" panose="020B0604020202020204" pitchFamily="34" charset="0"/>
              </a:rPr>
              <a:t>Stage 20-30/35 years (young adult)</a:t>
            </a:r>
            <a:br>
              <a:rPr lang="en-GB"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Intimacy versus isolation from others</a:t>
            </a:r>
            <a:br>
              <a:rPr lang="en-GB" dirty="0"/>
            </a:br>
            <a:r>
              <a:rPr lang="en-GB" b="0" i="0" dirty="0">
                <a:solidFill>
                  <a:srgbClr val="878787"/>
                </a:solidFill>
                <a:effectLst/>
                <a:latin typeface="Arial" panose="020B0604020202020204" pitchFamily="34" charset="0"/>
              </a:rPr>
              <a:t>The main characteristics of this stage are love and inter-human relationships, in which the young adult seeks deep and lasting relationships. Since the age of 20, every person is looking for a partner.</a:t>
            </a:r>
          </a:p>
          <a:p>
            <a:pPr algn="l" fontAlgn="base"/>
            <a:r>
              <a:rPr lang="en-GB" b="0" i="0" dirty="0">
                <a:solidFill>
                  <a:srgbClr val="878787"/>
                </a:solidFill>
                <a:effectLst/>
                <a:latin typeface="Arial" panose="020B0604020202020204" pitchFamily="34" charset="0"/>
              </a:rPr>
              <a:t>7. </a:t>
            </a:r>
            <a:r>
              <a:rPr lang="en-GB" b="1" i="0" dirty="0">
                <a:solidFill>
                  <a:srgbClr val="878787"/>
                </a:solidFill>
                <a:effectLst/>
                <a:latin typeface="Arial" panose="020B0604020202020204" pitchFamily="34" charset="0"/>
              </a:rPr>
              <a:t>Stage 35-65 years (adult)</a:t>
            </a:r>
            <a:br>
              <a:rPr lang="en-GB"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Productivity/achievement/generativity versus stagnation</a:t>
            </a:r>
            <a:br>
              <a:rPr lang="en-GB" dirty="0"/>
            </a:br>
            <a:r>
              <a:rPr lang="en-GB" b="0" i="0" dirty="0">
                <a:solidFill>
                  <a:srgbClr val="878787"/>
                </a:solidFill>
                <a:effectLst/>
                <a:latin typeface="Arial" panose="020B0604020202020204" pitchFamily="34" charset="0"/>
              </a:rPr>
              <a:t>This period is characterized by the adult's need to be productive, to be able to orient himself to the outside and/or to practice his professional and/or parental role</a:t>
            </a:r>
          </a:p>
          <a:p>
            <a:pPr algn="l" fontAlgn="base"/>
            <a:r>
              <a:rPr lang="en-GB" b="0" i="0" dirty="0">
                <a:solidFill>
                  <a:srgbClr val="878787"/>
                </a:solidFill>
                <a:effectLst/>
                <a:latin typeface="Arial" panose="020B0604020202020204" pitchFamily="34" charset="0"/>
              </a:rPr>
              <a:t>8. </a:t>
            </a:r>
            <a:r>
              <a:rPr lang="en-GB" b="1" i="0" dirty="0">
                <a:solidFill>
                  <a:srgbClr val="878787"/>
                </a:solidFill>
                <a:effectLst/>
                <a:latin typeface="Arial" panose="020B0604020202020204" pitchFamily="34" charset="0"/>
              </a:rPr>
              <a:t>Stage after 65 years (old age)</a:t>
            </a:r>
            <a:br>
              <a:rPr lang="en-GB" dirty="0"/>
            </a:br>
            <a:r>
              <a:rPr lang="en-GB" b="0" i="0" dirty="0">
                <a:solidFill>
                  <a:srgbClr val="878787"/>
                </a:solidFill>
                <a:effectLst/>
                <a:latin typeface="Arial" panose="020B0604020202020204" pitchFamily="34" charset="0"/>
              </a:rPr>
              <a:t>Crisis: </a:t>
            </a:r>
            <a:r>
              <a:rPr lang="en-GB" b="1" i="0" dirty="0">
                <a:solidFill>
                  <a:srgbClr val="878787"/>
                </a:solidFill>
                <a:effectLst/>
                <a:latin typeface="Arial" panose="020B0604020202020204" pitchFamily="34" charset="0"/>
              </a:rPr>
              <a:t>psychic integrity versus despair</a:t>
            </a:r>
            <a:br>
              <a:rPr lang="en-GB" dirty="0"/>
            </a:br>
            <a:r>
              <a:rPr lang="en-GB" b="0" i="0" dirty="0">
                <a:solidFill>
                  <a:srgbClr val="878787"/>
                </a:solidFill>
                <a:effectLst/>
                <a:latin typeface="Arial" panose="020B0604020202020204" pitchFamily="34" charset="0"/>
              </a:rPr>
              <a:t>During this period, the old man evaluates his achievements during his life. In cases when the answers are acceptable there is satisfaction for one's own life and acceptance of death; this achieves a balance of psychic integrity. (NCBI, 2021)</a:t>
            </a:r>
            <a:endParaRPr lang="en-GB" b="0" dirty="0"/>
          </a:p>
        </p:txBody>
      </p:sp>
      <p:sp>
        <p:nvSpPr>
          <p:cNvPr id="4" name="Slide Number Placeholder 3"/>
          <p:cNvSpPr>
            <a:spLocks noGrp="1"/>
          </p:cNvSpPr>
          <p:nvPr>
            <p:ph type="sldNum" sz="quarter" idx="5"/>
          </p:nvPr>
        </p:nvSpPr>
        <p:spPr/>
        <p:txBody>
          <a:bodyPr/>
          <a:lstStyle/>
          <a:p>
            <a:fld id="{B3D1BEDC-50E9-45C7-9E89-0A952ADB1772}" type="slidenum">
              <a:rPr lang="en-GB" noProof="0" smtClean="0"/>
              <a:t>4</a:t>
            </a:fld>
            <a:endParaRPr lang="en-GB" noProof="0"/>
          </a:p>
        </p:txBody>
      </p:sp>
    </p:spTree>
    <p:extLst>
      <p:ext uri="{BB962C8B-B14F-4D97-AF65-F5344CB8AC3E}">
        <p14:creationId xmlns:p14="http://schemas.microsoft.com/office/powerpoint/2010/main" val="4070302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do you do when you have a case of domestic violence? Jane and her two children repeatedly come to the social workers for help, but after a short period of time she returns to her husband without taking action in this regard. Why does Jane always return to the place she calls home? Is she threatened by her husband? Or maybe she thinks she's not capable of raising her two children alone. Or maybe she's afraid of what people will say when she finds out she wants to divorce and leave with her two children.  To find out what's going on with this, social workers need to figure out if Jane has any childhood trauma that can cause her to always return to where she's being abused For starters, they need to talk to her and </a:t>
            </a:r>
            <a:r>
              <a:rPr lang="en-GB" dirty="0" err="1"/>
              <a:t>analyze</a:t>
            </a:r>
            <a:r>
              <a:rPr lang="en-GB" dirty="0"/>
              <a:t> each age stage, so that later they can send her to a specialist who will understand exactly what the problem is and solve it so that Jane and her two children can break away from the past and the violent husband. After the problem has been identified, social workers can help Jane find shelter and reintegrate into society both she and her children</a:t>
            </a:r>
          </a:p>
        </p:txBody>
      </p:sp>
      <p:sp>
        <p:nvSpPr>
          <p:cNvPr id="4" name="Slide Number Placeholder 3"/>
          <p:cNvSpPr>
            <a:spLocks noGrp="1"/>
          </p:cNvSpPr>
          <p:nvPr>
            <p:ph type="sldNum" sz="quarter" idx="5"/>
          </p:nvPr>
        </p:nvSpPr>
        <p:spPr/>
        <p:txBody>
          <a:bodyPr/>
          <a:lstStyle/>
          <a:p>
            <a:fld id="{B3D1BEDC-50E9-45C7-9E89-0A952ADB1772}" type="slidenum">
              <a:rPr lang="en-GB" noProof="0" smtClean="0"/>
              <a:t>5</a:t>
            </a:fld>
            <a:endParaRPr lang="en-GB" noProof="0"/>
          </a:p>
        </p:txBody>
      </p:sp>
    </p:spTree>
    <p:extLst>
      <p:ext uri="{BB962C8B-B14F-4D97-AF65-F5344CB8AC3E}">
        <p14:creationId xmlns:p14="http://schemas.microsoft.com/office/powerpoint/2010/main" val="1655306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de-DE" b="0" i="0" dirty="0">
                <a:solidFill>
                  <a:srgbClr val="000000"/>
                </a:solidFill>
                <a:effectLst/>
                <a:latin typeface="arial" panose="020B0604020202020204" pitchFamily="34" charset="0"/>
              </a:rPr>
              <a:t>Gabriel A. Orenstein, Lindsay Lewis</a:t>
            </a:r>
            <a:r>
              <a:rPr lang="en-GB" dirty="0"/>
              <a:t>, 2021, </a:t>
            </a:r>
            <a:r>
              <a:rPr lang="en-GB" b="0" i="0" dirty="0" err="1">
                <a:solidFill>
                  <a:srgbClr val="000000"/>
                </a:solidFill>
                <a:effectLst/>
                <a:latin typeface="arial" panose="020B0604020202020204" pitchFamily="34" charset="0"/>
              </a:rPr>
              <a:t>Eriksons</a:t>
            </a:r>
            <a:r>
              <a:rPr lang="en-GB" b="0" i="0" dirty="0">
                <a:solidFill>
                  <a:srgbClr val="000000"/>
                </a:solidFill>
                <a:effectLst/>
                <a:latin typeface="arial" panose="020B0604020202020204" pitchFamily="34" charset="0"/>
              </a:rPr>
              <a:t> Stages of Psychosocial Development, NCBI,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rial" panose="020B0604020202020204" pitchFamily="34" charset="0"/>
              </a:rPr>
              <a:t>Available at </a:t>
            </a:r>
            <a:r>
              <a:rPr lang="en-GB" dirty="0"/>
              <a:t>https://www.ncbi.nlm.nih.gov/books/NBK556096/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err="1"/>
              <a:t>UKEssays</a:t>
            </a:r>
            <a:r>
              <a:rPr lang="en-GB" dirty="0"/>
              <a:t>, November 2018, Psychology for Social Work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Available at https://www.ukessays.com/essays/young-people/psychology-for-social-work-practice-young-people-essay.php?vref=1 [Accessed 20 February 2022].</a:t>
            </a:r>
          </a:p>
        </p:txBody>
      </p:sp>
      <p:sp>
        <p:nvSpPr>
          <p:cNvPr id="4" name="Slide Number Placeholder 3"/>
          <p:cNvSpPr>
            <a:spLocks noGrp="1"/>
          </p:cNvSpPr>
          <p:nvPr>
            <p:ph type="sldNum" sz="quarter" idx="5"/>
          </p:nvPr>
        </p:nvSpPr>
        <p:spPr/>
        <p:txBody>
          <a:bodyPr/>
          <a:lstStyle/>
          <a:p>
            <a:fld id="{B3D1BEDC-50E9-45C7-9E89-0A952ADB1772}" type="slidenum">
              <a:rPr lang="en-GB" noProof="0" smtClean="0"/>
              <a:t>6</a:t>
            </a:fld>
            <a:endParaRPr lang="en-GB" noProof="0"/>
          </a:p>
        </p:txBody>
      </p:sp>
    </p:spTree>
    <p:extLst>
      <p:ext uri="{BB962C8B-B14F-4D97-AF65-F5344CB8AC3E}">
        <p14:creationId xmlns:p14="http://schemas.microsoft.com/office/powerpoint/2010/main" val="15484037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US" noProof="0"/>
              <a:t>Click to edit Master title style</a:t>
            </a:r>
            <a:endParaRPr lang="en-GB" noProof="0"/>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19/02/2022</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19/02/2022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19/02/2022</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685800" y="2194559"/>
            <a:ext cx="5334000" cy="402412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72200" y="2194559"/>
            <a:ext cx="5334000" cy="402412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19/02/2022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19/02/2022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19/02/2022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19/02/2022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US" noProof="0"/>
              <a:t>Click to edit Master title style</a:t>
            </a:r>
            <a:endParaRPr lang="en-GB" noProof="0"/>
          </a:p>
        </p:txBody>
      </p:sp>
      <p:sp>
        <p:nvSpPr>
          <p:cNvPr id="3" name="Content Placeholder 2"/>
          <p:cNvSpPr>
            <a:spLocks noGrp="1"/>
          </p:cNvSpPr>
          <p:nvPr>
            <p:ph idx="1"/>
          </p:nvPr>
        </p:nvSpPr>
        <p:spPr>
          <a:xfrm>
            <a:off x="4995582" y="746759"/>
            <a:ext cx="6510618" cy="547192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19/02/2022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19/02/2022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19/02/2022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19/02/2022</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US" noProof="0"/>
              <a:t>Click to edit Master title style</a:t>
            </a:r>
            <a:endParaRPr lang="en-GB" noProof="0"/>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19/02/2022</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19/02/2022</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US" noProof="0"/>
              <a:t>Click to edit Master title style</a:t>
            </a:r>
            <a:endParaRPr lang="en-GB" noProof="0"/>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19/02/2022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US" noProof="0"/>
              <a:t>Click to edit Master title style</a:t>
            </a:r>
            <a:endParaRPr lang="en-GB" noProof="0"/>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19/02/2022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19/02/2022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19/02/2022</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19/02/2022</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hade val="98000"/>
                <a:satMod val="150000"/>
                <a:lumMod val="102000"/>
              </a:schemeClr>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7545075" y="2187578"/>
            <a:ext cx="6857999" cy="2482850"/>
          </a:xfrm>
          <a:prstGeom prst="rect">
            <a:avLst/>
          </a:prstGeom>
        </p:spPr>
      </p:pic>
      <p:sp>
        <p:nvSpPr>
          <p:cNvPr id="3" name="Subtitle 2"/>
          <p:cNvSpPr>
            <a:spLocks noGrp="1"/>
          </p:cNvSpPr>
          <p:nvPr>
            <p:ph type="subTitle" idx="1"/>
          </p:nvPr>
        </p:nvSpPr>
        <p:spPr>
          <a:xfrm>
            <a:off x="7903028" y="821265"/>
            <a:ext cx="3265713" cy="5222117"/>
          </a:xfrm>
        </p:spPr>
        <p:txBody>
          <a:bodyPr rtlCol="0" anchor="ctr">
            <a:normAutofit/>
          </a:bodyPr>
          <a:lstStyle/>
          <a:p>
            <a:pPr>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Student name: Cristina-Elena Enache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Student number: 2026057</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Lecturer name: </a:t>
            </a:r>
            <a:r>
              <a:rPr lang="en-GB" dirty="0">
                <a:effectLst/>
                <a:latin typeface="Arial" panose="020B0604020202020204" pitchFamily="34" charset="0"/>
                <a:ea typeface="Times New Roman" panose="02020603050405020304" pitchFamily="18" charset="0"/>
              </a:rPr>
              <a:t>Rebecca Kavanagh</a:t>
            </a:r>
            <a:endParaRPr lang="en-GB"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Module: </a:t>
            </a:r>
            <a:r>
              <a:rPr lang="en-GB" dirty="0">
                <a:effectLst/>
                <a:latin typeface="Arial" panose="020B0604020202020204" pitchFamily="34" charset="0"/>
                <a:ea typeface="Times New Roman" panose="02020603050405020304" pitchFamily="18" charset="0"/>
              </a:rPr>
              <a:t>Psychology for Health and Social Care</a:t>
            </a:r>
          </a:p>
          <a:p>
            <a:pPr>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Module code: BMHP 4003</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0237161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5" name="Picture 14">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7" name="Rectangle 16">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Wood human figure">
            <a:extLst>
              <a:ext uri="{FF2B5EF4-FFF2-40B4-BE49-F238E27FC236}">
                <a16:creationId xmlns:a16="http://schemas.microsoft.com/office/drawing/2014/main" id="{DFB8D296-B784-44BC-AA5A-302BFFB1951B}"/>
              </a:ext>
            </a:extLst>
          </p:cNvPr>
          <p:cNvPicPr>
            <a:picLocks noChangeAspect="1"/>
          </p:cNvPicPr>
          <p:nvPr/>
        </p:nvPicPr>
        <p:blipFill rotWithShape="1">
          <a:blip r:embed="rId4">
            <a:alphaModFix amt="40000"/>
          </a:blip>
          <a:srcRect b="15730"/>
          <a:stretch/>
        </p:blipFill>
        <p:spPr>
          <a:xfrm>
            <a:off x="20" y="10"/>
            <a:ext cx="12191980" cy="6857990"/>
          </a:xfrm>
          <a:prstGeom prst="rect">
            <a:avLst/>
          </a:prstGeom>
        </p:spPr>
      </p:pic>
      <p:sp>
        <p:nvSpPr>
          <p:cNvPr id="6" name="Title 5">
            <a:extLst>
              <a:ext uri="{FF2B5EF4-FFF2-40B4-BE49-F238E27FC236}">
                <a16:creationId xmlns:a16="http://schemas.microsoft.com/office/drawing/2014/main" id="{3E42B36B-455E-4F6E-B7C9-3C7322CA5129}"/>
              </a:ext>
            </a:extLst>
          </p:cNvPr>
          <p:cNvSpPr>
            <a:spLocks noGrp="1"/>
          </p:cNvSpPr>
          <p:nvPr>
            <p:ph type="title"/>
          </p:nvPr>
        </p:nvSpPr>
        <p:spPr>
          <a:xfrm>
            <a:off x="1371600" y="3014139"/>
            <a:ext cx="9448800" cy="1825096"/>
          </a:xfrm>
        </p:spPr>
        <p:txBody>
          <a:bodyPr vert="horz" lIns="91440" tIns="45720" rIns="91440" bIns="45720" rtlCol="0" anchor="b">
            <a:normAutofit/>
          </a:bodyPr>
          <a:lstStyle/>
          <a:p>
            <a:pPr algn="l"/>
            <a:r>
              <a:rPr lang="en-US" sz="5600">
                <a:effectLst/>
              </a:rPr>
              <a:t>Psychology for Health and Social Care</a:t>
            </a:r>
            <a:endParaRPr lang="en-US" sz="5600"/>
          </a:p>
        </p:txBody>
      </p:sp>
      <p:sp>
        <p:nvSpPr>
          <p:cNvPr id="7" name="Content Placeholder 6">
            <a:extLst>
              <a:ext uri="{FF2B5EF4-FFF2-40B4-BE49-F238E27FC236}">
                <a16:creationId xmlns:a16="http://schemas.microsoft.com/office/drawing/2014/main" id="{CA44D7E3-E4E7-4F05-BF0E-71B439D45AC1}"/>
              </a:ext>
            </a:extLst>
          </p:cNvPr>
          <p:cNvSpPr>
            <a:spLocks noGrp="1"/>
          </p:cNvSpPr>
          <p:nvPr>
            <p:ph idx="1"/>
          </p:nvPr>
        </p:nvSpPr>
        <p:spPr>
          <a:xfrm>
            <a:off x="1371600" y="4842935"/>
            <a:ext cx="9448800" cy="685800"/>
          </a:xfrm>
        </p:spPr>
        <p:txBody>
          <a:bodyPr vert="horz" lIns="91440" tIns="45720" rIns="91440" bIns="45720" rtlCol="0">
            <a:normAutofit/>
          </a:bodyPr>
          <a:lstStyle/>
          <a:p>
            <a:pPr marL="0" indent="0">
              <a:buNone/>
            </a:pPr>
            <a:r>
              <a:rPr lang="en-US" sz="2000" b="1">
                <a:effectLst/>
              </a:rPr>
              <a:t>Why is psychology important when working as a social worker?</a:t>
            </a:r>
            <a:endParaRPr lang="en-US" sz="2000"/>
          </a:p>
        </p:txBody>
      </p:sp>
    </p:spTree>
    <p:extLst>
      <p:ext uri="{BB962C8B-B14F-4D97-AF65-F5344CB8AC3E}">
        <p14:creationId xmlns:p14="http://schemas.microsoft.com/office/powerpoint/2010/main" val="1990583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7" name="Rectangle 16">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9" name="Picture 18">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6BE50EF-A477-4E20-B1A7-6FEE8B02CC9A}"/>
              </a:ext>
            </a:extLst>
          </p:cNvPr>
          <p:cNvSpPr>
            <a:spLocks noGrp="1"/>
          </p:cNvSpPr>
          <p:nvPr>
            <p:ph type="title"/>
          </p:nvPr>
        </p:nvSpPr>
        <p:spPr>
          <a:xfrm>
            <a:off x="665922" y="987287"/>
            <a:ext cx="3548269" cy="4697896"/>
          </a:xfrm>
        </p:spPr>
        <p:txBody>
          <a:bodyPr>
            <a:normAutofit/>
          </a:bodyPr>
          <a:lstStyle/>
          <a:p>
            <a:r>
              <a:rPr lang="en-GB" sz="3300"/>
              <a:t>What Is psychology?</a:t>
            </a:r>
          </a:p>
        </p:txBody>
      </p:sp>
      <p:sp>
        <p:nvSpPr>
          <p:cNvPr id="3" name="Content Placeholder 2">
            <a:extLst>
              <a:ext uri="{FF2B5EF4-FFF2-40B4-BE49-F238E27FC236}">
                <a16:creationId xmlns:a16="http://schemas.microsoft.com/office/drawing/2014/main" id="{6048ECFD-685D-4D0F-83B6-712F37E121EB}"/>
              </a:ext>
            </a:extLst>
          </p:cNvPr>
          <p:cNvSpPr>
            <a:spLocks noGrp="1"/>
          </p:cNvSpPr>
          <p:nvPr>
            <p:ph idx="1"/>
          </p:nvPr>
        </p:nvSpPr>
        <p:spPr>
          <a:xfrm>
            <a:off x="5057825" y="987287"/>
            <a:ext cx="5755949" cy="4697895"/>
          </a:xfrm>
        </p:spPr>
        <p:txBody>
          <a:bodyPr anchor="ctr">
            <a:normAutofit/>
          </a:bodyPr>
          <a:lstStyle/>
          <a:p>
            <a:r>
              <a:rPr lang="en-GB" sz="1800" dirty="0"/>
              <a:t>Psychology is the science of </a:t>
            </a:r>
            <a:r>
              <a:rPr lang="en-GB" sz="1800" dirty="0" err="1"/>
              <a:t>behavior</a:t>
            </a:r>
            <a:r>
              <a:rPr lang="en-GB" sz="1800" dirty="0"/>
              <a:t> and mental processes. The study of how the conduct, feelings, and thoughts of one person are impacted or determined by the behaviour or traits of others is known as social psychology. This could be implied, explicit, or fictitious. The study of the elements of psychology by the future social workers is a necessity considering that the common goals of the two fields of knowledge and intervention are the development of the personality, ensuring the psychological balance of the beneficiaries and the optimal reintegration into the social life. </a:t>
            </a:r>
            <a:r>
              <a:rPr lang="en-GB" sz="1800"/>
              <a:t>The goal of social assistance is to develop or restore a mutually beneficial connection between individuals and society in order to improve quality of life on a personal and collective or societal level. </a:t>
            </a:r>
            <a:r>
              <a:rPr lang="en-GB" sz="1800" dirty="0"/>
              <a:t>(</a:t>
            </a:r>
            <a:r>
              <a:rPr lang="en-GB" sz="1050" dirty="0" err="1"/>
              <a:t>UKEssays</a:t>
            </a:r>
            <a:r>
              <a:rPr lang="en-GB" sz="1050" dirty="0"/>
              <a:t>, 2018)</a:t>
            </a:r>
            <a:endParaRPr lang="en-GB" sz="1800" dirty="0"/>
          </a:p>
        </p:txBody>
      </p:sp>
    </p:spTree>
    <p:extLst>
      <p:ext uri="{BB962C8B-B14F-4D97-AF65-F5344CB8AC3E}">
        <p14:creationId xmlns:p14="http://schemas.microsoft.com/office/powerpoint/2010/main" val="3948403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4" name="Picture 76">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035" name="Picture 78">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036" name="Rectangle 80">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4F01CBF-CF84-4EC4-B56B-BC3ACCA33374}"/>
              </a:ext>
            </a:extLst>
          </p:cNvPr>
          <p:cNvPicPr>
            <a:picLocks noChangeAspect="1"/>
          </p:cNvPicPr>
          <p:nvPr/>
        </p:nvPicPr>
        <p:blipFill rotWithShape="1">
          <a:blip r:embed="rId5">
            <a:alphaModFix amt="40000"/>
          </a:blip>
          <a:srcRect/>
          <a:stretch/>
        </p:blipFill>
        <p:spPr>
          <a:xfrm>
            <a:off x="-10150" y="0"/>
            <a:ext cx="12191980" cy="6857990"/>
          </a:xfrm>
          <a:prstGeom prst="rect">
            <a:avLst/>
          </a:prstGeom>
        </p:spPr>
      </p:pic>
      <p:sp>
        <p:nvSpPr>
          <p:cNvPr id="2" name="Title 1">
            <a:extLst>
              <a:ext uri="{FF2B5EF4-FFF2-40B4-BE49-F238E27FC236}">
                <a16:creationId xmlns:a16="http://schemas.microsoft.com/office/drawing/2014/main" id="{7F9327B1-07F7-42CA-944C-3984B22EDB49}"/>
              </a:ext>
            </a:extLst>
          </p:cNvPr>
          <p:cNvSpPr>
            <a:spLocks noGrp="1"/>
          </p:cNvSpPr>
          <p:nvPr>
            <p:ph type="title"/>
          </p:nvPr>
        </p:nvSpPr>
        <p:spPr>
          <a:xfrm>
            <a:off x="548640" y="5740863"/>
            <a:ext cx="11907520" cy="744755"/>
          </a:xfrm>
        </p:spPr>
        <p:txBody>
          <a:bodyPr vert="horz" lIns="91440" tIns="45720" rIns="91440" bIns="45720" rtlCol="0" anchor="b">
            <a:normAutofit/>
          </a:bodyPr>
          <a:lstStyle/>
          <a:p>
            <a:pPr algn="l"/>
            <a:r>
              <a:rPr lang="en-US" sz="3200" dirty="0">
                <a:effectLst/>
              </a:rPr>
              <a:t>psychological theory of life span development</a:t>
            </a:r>
            <a:endParaRPr lang="en-US" sz="3200" dirty="0"/>
          </a:p>
        </p:txBody>
      </p:sp>
    </p:spTree>
    <p:extLst>
      <p:ext uri="{BB962C8B-B14F-4D97-AF65-F5344CB8AC3E}">
        <p14:creationId xmlns:p14="http://schemas.microsoft.com/office/powerpoint/2010/main" val="307785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4237403-D645-4F85-98A2-DD513773BFB7}"/>
              </a:ext>
            </a:extLst>
          </p:cNvPr>
          <p:cNvPicPr>
            <a:picLocks noChangeAspect="1"/>
          </p:cNvPicPr>
          <p:nvPr/>
        </p:nvPicPr>
        <p:blipFill rotWithShape="1">
          <a:blip r:embed="rId3">
            <a:alphaModFix amt="30000"/>
          </a:blip>
          <a:srcRect t="12743" b="5735"/>
          <a:stretch/>
        </p:blipFill>
        <p:spPr>
          <a:xfrm>
            <a:off x="20" y="10"/>
            <a:ext cx="12191980" cy="6857990"/>
          </a:xfrm>
          <a:prstGeom prst="rect">
            <a:avLst/>
          </a:prstGeom>
        </p:spPr>
      </p:pic>
      <p:sp>
        <p:nvSpPr>
          <p:cNvPr id="8" name="Content Placeholder 7">
            <a:extLst>
              <a:ext uri="{FF2B5EF4-FFF2-40B4-BE49-F238E27FC236}">
                <a16:creationId xmlns:a16="http://schemas.microsoft.com/office/drawing/2014/main" id="{56EFD0F6-277E-4750-AF84-731E8D6ABB74}"/>
              </a:ext>
            </a:extLst>
          </p:cNvPr>
          <p:cNvSpPr>
            <a:spLocks noGrp="1"/>
          </p:cNvSpPr>
          <p:nvPr>
            <p:ph idx="1"/>
          </p:nvPr>
        </p:nvSpPr>
        <p:spPr>
          <a:xfrm>
            <a:off x="685800" y="2194560"/>
            <a:ext cx="10820400" cy="4024125"/>
          </a:xfrm>
        </p:spPr>
        <p:txBody>
          <a:bodyPr>
            <a:normAutofit/>
          </a:bodyPr>
          <a:lstStyle/>
          <a:p>
            <a:endParaRPr lang="en-US" dirty="0"/>
          </a:p>
          <a:p>
            <a:endParaRPr lang="en-US" dirty="0"/>
          </a:p>
          <a:p>
            <a:endParaRPr lang="en-US" dirty="0"/>
          </a:p>
          <a:p>
            <a:endParaRPr lang="en-US" dirty="0"/>
          </a:p>
          <a:p>
            <a:pPr marL="0" indent="0" algn="ctr">
              <a:buNone/>
            </a:pPr>
            <a:r>
              <a:rPr lang="en-US" dirty="0"/>
              <a:t>DOMESTIC VIOLENCE</a:t>
            </a:r>
          </a:p>
        </p:txBody>
      </p:sp>
    </p:spTree>
    <p:extLst>
      <p:ext uri="{BB962C8B-B14F-4D97-AF65-F5344CB8AC3E}">
        <p14:creationId xmlns:p14="http://schemas.microsoft.com/office/powerpoint/2010/main" val="660407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144AE9D1-7E17-4A3E-A799-CD4CCF04DD09}"/>
              </a:ext>
            </a:extLst>
          </p:cNvPr>
          <p:cNvPicPr>
            <a:picLocks noChangeAspect="1"/>
          </p:cNvPicPr>
          <p:nvPr/>
        </p:nvPicPr>
        <p:blipFill rotWithShape="1">
          <a:blip r:embed="rId3">
            <a:duotone>
              <a:schemeClr val="bg2">
                <a:shade val="45000"/>
                <a:satMod val="135000"/>
              </a:schemeClr>
              <a:prstClr val="white"/>
            </a:duotone>
            <a:alphaModFix amt="30000"/>
          </a:blip>
          <a:srcRect t="4773" b="10957"/>
          <a:stretch/>
        </p:blipFill>
        <p:spPr>
          <a:xfrm>
            <a:off x="20" y="-203190"/>
            <a:ext cx="12191980" cy="6857990"/>
          </a:xfrm>
          <a:prstGeom prst="rect">
            <a:avLst/>
          </a:prstGeom>
        </p:spPr>
      </p:pic>
      <p:sp>
        <p:nvSpPr>
          <p:cNvPr id="2" name="Title 1">
            <a:extLst>
              <a:ext uri="{FF2B5EF4-FFF2-40B4-BE49-F238E27FC236}">
                <a16:creationId xmlns:a16="http://schemas.microsoft.com/office/drawing/2014/main" id="{2AB27C1A-03FC-4F2D-A94B-43887C17F7A0}"/>
              </a:ext>
            </a:extLst>
          </p:cNvPr>
          <p:cNvSpPr>
            <a:spLocks noGrp="1"/>
          </p:cNvSpPr>
          <p:nvPr>
            <p:ph type="title"/>
          </p:nvPr>
        </p:nvSpPr>
        <p:spPr>
          <a:xfrm>
            <a:off x="712237" y="2341246"/>
            <a:ext cx="8610600" cy="1293028"/>
          </a:xfrm>
        </p:spPr>
        <p:txBody>
          <a:bodyPr>
            <a:normAutofit/>
          </a:bodyPr>
          <a:lstStyle/>
          <a:p>
            <a:r>
              <a:rPr lang="en-GB" dirty="0"/>
              <a:t>REFERENCE</a:t>
            </a:r>
          </a:p>
        </p:txBody>
      </p:sp>
    </p:spTree>
    <p:extLst>
      <p:ext uri="{BB962C8B-B14F-4D97-AF65-F5344CB8AC3E}">
        <p14:creationId xmlns:p14="http://schemas.microsoft.com/office/powerpoint/2010/main" val="84323509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tf00001028_wac</Template>
  <TotalTime>1298</TotalTime>
  <Words>1099</Words>
  <Application>Microsoft Office PowerPoint</Application>
  <PresentationFormat>Widescreen</PresentationFormat>
  <Paragraphs>39</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vt:lpstr>
      <vt:lpstr>Calibri</vt:lpstr>
      <vt:lpstr>Century Gothic</vt:lpstr>
      <vt:lpstr>Vapor Trail</vt:lpstr>
      <vt:lpstr>PowerPoint Presentation</vt:lpstr>
      <vt:lpstr>Psychology for Health and Social Care</vt:lpstr>
      <vt:lpstr>What Is psychology?</vt:lpstr>
      <vt:lpstr>psychological theory of life span development</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Enache</dc:creator>
  <cp:lastModifiedBy>Cristina Enache (2026057)</cp:lastModifiedBy>
  <cp:revision>2</cp:revision>
  <dcterms:created xsi:type="dcterms:W3CDTF">2022-02-19T16:14:53Z</dcterms:created>
  <dcterms:modified xsi:type="dcterms:W3CDTF">2022-02-20T13:53:01Z</dcterms:modified>
</cp:coreProperties>
</file>