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940" r:id="rId1"/>
    <p:sldMasterId id="2147483984" r:id="rId2"/>
  </p:sldMasterIdLst>
  <p:notesMasterIdLst>
    <p:notesMasterId r:id="rId9"/>
  </p:notesMasterIdLst>
  <p:handoutMasterIdLst>
    <p:handoutMasterId r:id="rId10"/>
  </p:handoutMasterIdLst>
  <p:sldIdLst>
    <p:sldId id="3305" r:id="rId3"/>
    <p:sldId id="3307" r:id="rId4"/>
    <p:sldId id="3243" r:id="rId5"/>
    <p:sldId id="3247" r:id="rId6"/>
    <p:sldId id="3306" r:id="rId7"/>
    <p:sldId id="3308" r:id="rId8"/>
  </p:sldIdLst>
  <p:sldSz cx="12858750" cy="7232650"/>
  <p:notesSz cx="6858000" cy="9144000"/>
  <p:custDataLst>
    <p:tags r:id="rId11"/>
  </p:custDataLst>
  <p:defaultTextStyle>
    <a:defPPr>
      <a:defRPr lang="zh-CN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1pPr>
    <a:lvl2pPr marL="639763" indent="-182563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2pPr>
    <a:lvl3pPr marL="1282700" indent="-3683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3pPr>
    <a:lvl4pPr marL="1925638" indent="-554038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4pPr>
    <a:lvl5pPr marL="2568575" indent="-739775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28" userDrawn="1">
          <p15:clr>
            <a:srgbClr val="A4A3A4"/>
          </p15:clr>
        </p15:guide>
        <p15:guide id="2" pos="4050" userDrawn="1">
          <p15:clr>
            <a:srgbClr val="A4A3A4"/>
          </p15:clr>
        </p15:guide>
        <p15:guide id="5" orient="horz" pos="4183" userDrawn="1">
          <p15:clr>
            <a:srgbClr val="A4A3A4"/>
          </p15:clr>
        </p15:guide>
        <p15:guide id="6" pos="7588" userDrawn="1">
          <p15:clr>
            <a:srgbClr val="A4A3A4"/>
          </p15:clr>
        </p15:guide>
        <p15:guide id="7" pos="376" userDrawn="1">
          <p15:clr>
            <a:srgbClr val="A4A3A4"/>
          </p15:clr>
        </p15:guide>
        <p15:guide id="8" pos="135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4546A"/>
    <a:srgbClr val="EAEAEA"/>
    <a:srgbClr val="0A2E50"/>
    <a:srgbClr val="092648"/>
    <a:srgbClr val="C00000"/>
    <a:srgbClr val="D61D3D"/>
    <a:srgbClr val="900000"/>
    <a:srgbClr val="0FC7D3"/>
    <a:srgbClr val="EC206C"/>
    <a:srgbClr val="BC148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中度样式 2 - 强调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276" autoAdjust="0"/>
    <p:restoredTop sz="96318" autoAdjust="0"/>
  </p:normalViewPr>
  <p:slideViewPr>
    <p:cSldViewPr>
      <p:cViewPr varScale="1">
        <p:scale>
          <a:sx n="79" d="100"/>
          <a:sy n="79" d="100"/>
        </p:scale>
        <p:origin x="854" y="72"/>
      </p:cViewPr>
      <p:guideLst>
        <p:guide orient="horz" pos="328"/>
        <p:guide pos="4050"/>
        <p:guide orient="horz" pos="4183"/>
        <p:guide pos="7588"/>
        <p:guide pos="376"/>
        <p:guide pos="1350"/>
      </p:guideLst>
    </p:cSldViewPr>
  </p:slideViewPr>
  <p:outlineViewPr>
    <p:cViewPr>
      <p:scale>
        <a:sx n="100" d="100"/>
        <a:sy n="100" d="100"/>
      </p:scale>
      <p:origin x="0" y="-14412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75" d="100"/>
        <a:sy n="75" d="100"/>
      </p:scale>
      <p:origin x="0" y="0"/>
    </p:cViewPr>
  </p:sorterViewPr>
  <p:notesViewPr>
    <p:cSldViewPr showGuides="1">
      <p:cViewPr varScale="1">
        <p:scale>
          <a:sx n="85" d="100"/>
          <a:sy n="85" d="100"/>
        </p:scale>
        <p:origin x="3804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ags" Target="tags/tag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2.xml"/><Relationship Id="rId9" Type="http://schemas.openxmlformats.org/officeDocument/2006/relationships/notesMaster" Target="notesMasters/notesMaster1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FE1FC93-AC47-48F5-8391-B6056E2E1C8B}" type="doc">
      <dgm:prSet loTypeId="urn:microsoft.com/office/officeart/2005/8/layout/radial5" loCatId="cycle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zh-CN" altLang="en-US"/>
        </a:p>
      </dgm:t>
    </dgm:pt>
    <dgm:pt modelId="{7A5EE3EA-F0AD-441F-A316-D97A46343D7B}">
      <dgm:prSet phldrT="[文本]"/>
      <dgm:spPr/>
      <dgm:t>
        <a:bodyPr/>
        <a:lstStyle/>
        <a:p>
          <a:r>
            <a:rPr lang="en-US" altLang="zh-CN"/>
            <a:t>Bargaining power of suppliers      </a:t>
          </a:r>
          <a:r>
            <a:rPr lang="en-US" altLang="zh-CN" b="1"/>
            <a:t>LOW</a:t>
          </a:r>
          <a:endParaRPr lang="zh-CN" altLang="en-US" b="1"/>
        </a:p>
      </dgm:t>
    </dgm:pt>
    <dgm:pt modelId="{528485EF-368C-43B8-966A-B4954B498EE3}" type="parTrans" cxnId="{813B01C2-DCBE-4B5E-8DC6-931264B6D608}">
      <dgm:prSet/>
      <dgm:spPr/>
      <dgm:t>
        <a:bodyPr/>
        <a:lstStyle/>
        <a:p>
          <a:endParaRPr lang="zh-CN" altLang="en-US"/>
        </a:p>
      </dgm:t>
    </dgm:pt>
    <dgm:pt modelId="{83F115B5-DAD3-42D3-A1E3-D11859CE128D}" type="sibTrans" cxnId="{813B01C2-DCBE-4B5E-8DC6-931264B6D608}">
      <dgm:prSet/>
      <dgm:spPr/>
      <dgm:t>
        <a:bodyPr/>
        <a:lstStyle/>
        <a:p>
          <a:endParaRPr lang="zh-CN" altLang="en-US"/>
        </a:p>
      </dgm:t>
    </dgm:pt>
    <dgm:pt modelId="{719015A6-8404-405A-8567-ED7C1B2A8587}">
      <dgm:prSet phldrT="[文本]"/>
      <dgm:spPr/>
      <dgm:t>
        <a:bodyPr/>
        <a:lstStyle/>
        <a:p>
          <a:r>
            <a:rPr lang="en-US" altLang="zh-CN"/>
            <a:t>Threat of substitutes </a:t>
          </a:r>
          <a:r>
            <a:rPr lang="en-US" b="1"/>
            <a:t>MEDIUM TO LOW</a:t>
          </a:r>
          <a:endParaRPr lang="zh-CN" altLang="en-US" b="1"/>
        </a:p>
      </dgm:t>
    </dgm:pt>
    <dgm:pt modelId="{F38E1185-9FCD-40AF-A839-6B5882EB7523}" type="parTrans" cxnId="{CE885EC4-5403-46DE-A5E1-5670362C5511}">
      <dgm:prSet/>
      <dgm:spPr/>
      <dgm:t>
        <a:bodyPr/>
        <a:lstStyle/>
        <a:p>
          <a:endParaRPr lang="zh-CN" altLang="en-US"/>
        </a:p>
      </dgm:t>
    </dgm:pt>
    <dgm:pt modelId="{1B97F7C9-8C40-4968-9F49-192A9F9453FC}" type="sibTrans" cxnId="{CE885EC4-5403-46DE-A5E1-5670362C5511}">
      <dgm:prSet/>
      <dgm:spPr/>
      <dgm:t>
        <a:bodyPr/>
        <a:lstStyle/>
        <a:p>
          <a:endParaRPr lang="zh-CN" altLang="en-US"/>
        </a:p>
      </dgm:t>
    </dgm:pt>
    <dgm:pt modelId="{66886362-9C42-4D51-9691-33E824DEF9F2}">
      <dgm:prSet phldrT="[文本]"/>
      <dgm:spPr/>
      <dgm:t>
        <a:bodyPr/>
        <a:lstStyle/>
        <a:p>
          <a:r>
            <a:rPr lang="en-US" altLang="zh-CN"/>
            <a:t>Bargaining power of buyers      </a:t>
          </a:r>
          <a:r>
            <a:rPr lang="en-US" altLang="zh-CN" b="1"/>
            <a:t>LOW</a:t>
          </a:r>
          <a:endParaRPr lang="zh-CN" altLang="en-US" b="1"/>
        </a:p>
      </dgm:t>
    </dgm:pt>
    <dgm:pt modelId="{2C5CF513-61C1-4DCC-9C8B-B073DAB55481}" type="parTrans" cxnId="{68FFEA45-5618-4654-8AA4-C84E08C6CEC0}">
      <dgm:prSet/>
      <dgm:spPr/>
      <dgm:t>
        <a:bodyPr/>
        <a:lstStyle/>
        <a:p>
          <a:endParaRPr lang="zh-CN" altLang="en-US"/>
        </a:p>
      </dgm:t>
    </dgm:pt>
    <dgm:pt modelId="{DD0495D0-11E1-4D88-9AC0-D2A32128309F}" type="sibTrans" cxnId="{68FFEA45-5618-4654-8AA4-C84E08C6CEC0}">
      <dgm:prSet/>
      <dgm:spPr/>
      <dgm:t>
        <a:bodyPr/>
        <a:lstStyle/>
        <a:p>
          <a:endParaRPr lang="zh-CN" altLang="en-US"/>
        </a:p>
      </dgm:t>
    </dgm:pt>
    <dgm:pt modelId="{72FC4642-446B-43B1-84B4-346FF4798672}">
      <dgm:prSet phldrT="[文本]"/>
      <dgm:spPr/>
      <dgm:t>
        <a:bodyPr/>
        <a:lstStyle/>
        <a:p>
          <a:r>
            <a:rPr lang="en-US" b="1" dirty="0">
              <a:solidFill>
                <a:schemeClr val="tx1">
                  <a:lumMod val="85000"/>
                  <a:lumOff val="15000"/>
                </a:schemeClr>
              </a:solidFill>
            </a:rPr>
            <a:t>Intensity of Rivals </a:t>
          </a:r>
        </a:p>
        <a:p>
          <a:r>
            <a:rPr lang="en-US" b="1" dirty="0">
              <a:solidFill>
                <a:schemeClr val="tx1">
                  <a:lumMod val="85000"/>
                  <a:lumOff val="15000"/>
                </a:schemeClr>
              </a:solidFill>
            </a:rPr>
            <a:t> VERY HIGH</a:t>
          </a:r>
          <a:endParaRPr lang="zh-CN" altLang="en-US" b="1" dirty="0">
            <a:solidFill>
              <a:schemeClr val="tx1">
                <a:lumMod val="85000"/>
                <a:lumOff val="15000"/>
              </a:schemeClr>
            </a:solidFill>
          </a:endParaRPr>
        </a:p>
      </dgm:t>
    </dgm:pt>
    <dgm:pt modelId="{9C710096-6E4D-4741-8C56-43D79D6BB050}" type="sibTrans" cxnId="{6B659320-F2DD-4B9C-AF36-F45529022D56}">
      <dgm:prSet/>
      <dgm:spPr/>
      <dgm:t>
        <a:bodyPr/>
        <a:lstStyle/>
        <a:p>
          <a:endParaRPr lang="zh-CN" altLang="en-US"/>
        </a:p>
      </dgm:t>
    </dgm:pt>
    <dgm:pt modelId="{87B91F26-4F7D-4422-8698-B1CC07049A23}" type="parTrans" cxnId="{6B659320-F2DD-4B9C-AF36-F45529022D56}">
      <dgm:prSet/>
      <dgm:spPr/>
      <dgm:t>
        <a:bodyPr/>
        <a:lstStyle/>
        <a:p>
          <a:endParaRPr lang="zh-CN" altLang="en-US"/>
        </a:p>
      </dgm:t>
    </dgm:pt>
    <dgm:pt modelId="{CB2E886E-5135-412D-B2B5-7058952EC547}">
      <dgm:prSet phldrT="[文本]"/>
      <dgm:spPr/>
      <dgm:t>
        <a:bodyPr/>
        <a:lstStyle/>
        <a:p>
          <a:r>
            <a:rPr lang="en-US" dirty="0"/>
            <a:t>Threat of new entrants </a:t>
          </a:r>
          <a:r>
            <a:rPr lang="en-US" b="1" dirty="0"/>
            <a:t>MEDIUM TO LOW</a:t>
          </a:r>
          <a:endParaRPr lang="zh-CN" altLang="en-US" b="1" dirty="0"/>
        </a:p>
      </dgm:t>
    </dgm:pt>
    <dgm:pt modelId="{E5F7E0B9-FD29-4381-B684-CE5ACA70C2A6}" type="sibTrans" cxnId="{16B5AEE1-FB99-4773-8716-55402D828298}">
      <dgm:prSet/>
      <dgm:spPr/>
      <dgm:t>
        <a:bodyPr/>
        <a:lstStyle/>
        <a:p>
          <a:endParaRPr lang="zh-CN" altLang="en-US"/>
        </a:p>
      </dgm:t>
    </dgm:pt>
    <dgm:pt modelId="{7839248E-EF39-4FF1-AF3D-48485B2AB647}" type="parTrans" cxnId="{16B5AEE1-FB99-4773-8716-55402D828298}">
      <dgm:prSet/>
      <dgm:spPr/>
      <dgm:t>
        <a:bodyPr/>
        <a:lstStyle/>
        <a:p>
          <a:endParaRPr lang="zh-CN" altLang="en-US"/>
        </a:p>
      </dgm:t>
    </dgm:pt>
    <dgm:pt modelId="{CEB80C4F-395C-48F8-94D3-AC8AF6063CFC}" type="pres">
      <dgm:prSet presAssocID="{5FE1FC93-AC47-48F5-8391-B6056E2E1C8B}" presName="Name0" presStyleCnt="0">
        <dgm:presLayoutVars>
          <dgm:chMax val="1"/>
          <dgm:dir val="rev"/>
          <dgm:animLvl val="ctr"/>
          <dgm:resizeHandles val="exact"/>
        </dgm:presLayoutVars>
      </dgm:prSet>
      <dgm:spPr/>
      <dgm:t>
        <a:bodyPr/>
        <a:lstStyle/>
        <a:p>
          <a:endParaRPr lang="zh-CN" altLang="en-US"/>
        </a:p>
      </dgm:t>
    </dgm:pt>
    <dgm:pt modelId="{3BDC30EB-96B1-4807-86FE-34D06F13F68C}" type="pres">
      <dgm:prSet presAssocID="{72FC4642-446B-43B1-84B4-346FF4798672}" presName="centerShape" presStyleLbl="node0" presStyleIdx="0" presStyleCnt="1" custScaleX="122194" custScaleY="126511"/>
      <dgm:spPr/>
      <dgm:t>
        <a:bodyPr/>
        <a:lstStyle/>
        <a:p>
          <a:endParaRPr lang="zh-CN" altLang="en-US"/>
        </a:p>
      </dgm:t>
    </dgm:pt>
    <dgm:pt modelId="{C48F67EC-75E7-4820-AA81-895E2680E267}" type="pres">
      <dgm:prSet presAssocID="{7839248E-EF39-4FF1-AF3D-48485B2AB647}" presName="parTrans" presStyleLbl="sibTrans2D1" presStyleIdx="0" presStyleCnt="4" custAng="10800000" custFlipHor="1" custScaleX="177888"/>
      <dgm:spPr/>
      <dgm:t>
        <a:bodyPr/>
        <a:lstStyle/>
        <a:p>
          <a:endParaRPr lang="zh-CN" altLang="en-US"/>
        </a:p>
      </dgm:t>
    </dgm:pt>
    <dgm:pt modelId="{4EF6551D-5CF5-4842-AB59-F16777BD4BE0}" type="pres">
      <dgm:prSet presAssocID="{7839248E-EF39-4FF1-AF3D-48485B2AB647}" presName="connectorText" presStyleLbl="sibTrans2D1" presStyleIdx="0" presStyleCnt="4"/>
      <dgm:spPr/>
      <dgm:t>
        <a:bodyPr/>
        <a:lstStyle/>
        <a:p>
          <a:endParaRPr lang="zh-CN" altLang="en-US"/>
        </a:p>
      </dgm:t>
    </dgm:pt>
    <dgm:pt modelId="{05403B68-983A-4BCB-8342-EE34CEC5011B}" type="pres">
      <dgm:prSet presAssocID="{CB2E886E-5135-412D-B2B5-7058952EC547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D164A50F-3142-46B7-9CC5-E1A6935E7699}" type="pres">
      <dgm:prSet presAssocID="{528485EF-368C-43B8-966A-B4954B498EE3}" presName="parTrans" presStyleLbl="sibTrans2D1" presStyleIdx="1" presStyleCnt="4" custFlipHor="1" custScaleX="198105"/>
      <dgm:spPr/>
      <dgm:t>
        <a:bodyPr/>
        <a:lstStyle/>
        <a:p>
          <a:endParaRPr lang="zh-CN" altLang="en-US"/>
        </a:p>
      </dgm:t>
    </dgm:pt>
    <dgm:pt modelId="{605C7791-1C64-40AD-B97C-CF8CB67B58FE}" type="pres">
      <dgm:prSet presAssocID="{528485EF-368C-43B8-966A-B4954B498EE3}" presName="connectorText" presStyleLbl="sibTrans2D1" presStyleIdx="1" presStyleCnt="4"/>
      <dgm:spPr/>
      <dgm:t>
        <a:bodyPr/>
        <a:lstStyle/>
        <a:p>
          <a:endParaRPr lang="zh-CN" altLang="en-US"/>
        </a:p>
      </dgm:t>
    </dgm:pt>
    <dgm:pt modelId="{D9688A6F-2BB7-41EA-BAF4-8B3787950C9C}" type="pres">
      <dgm:prSet presAssocID="{7A5EE3EA-F0AD-441F-A316-D97A46343D7B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0120A4E9-E8C6-460B-A4AC-6D639AE258DB}" type="pres">
      <dgm:prSet presAssocID="{F38E1185-9FCD-40AF-A839-6B5882EB7523}" presName="parTrans" presStyleLbl="sibTrans2D1" presStyleIdx="2" presStyleCnt="4" custAng="10800000" custFlipHor="1" custScaleX="185647" custScaleY="99497"/>
      <dgm:spPr/>
      <dgm:t>
        <a:bodyPr/>
        <a:lstStyle/>
        <a:p>
          <a:endParaRPr lang="zh-CN" altLang="en-US"/>
        </a:p>
      </dgm:t>
    </dgm:pt>
    <dgm:pt modelId="{0B08202B-6AAA-4A7F-8678-2785B95A89CC}" type="pres">
      <dgm:prSet presAssocID="{F38E1185-9FCD-40AF-A839-6B5882EB7523}" presName="connectorText" presStyleLbl="sibTrans2D1" presStyleIdx="2" presStyleCnt="4"/>
      <dgm:spPr/>
      <dgm:t>
        <a:bodyPr/>
        <a:lstStyle/>
        <a:p>
          <a:endParaRPr lang="zh-CN" altLang="en-US"/>
        </a:p>
      </dgm:t>
    </dgm:pt>
    <dgm:pt modelId="{0EF64A16-2C51-4185-A81D-12E0D603BC17}" type="pres">
      <dgm:prSet presAssocID="{719015A6-8404-405A-8567-ED7C1B2A8587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FD8D4581-AB64-46FE-87B6-621C7E348A90}" type="pres">
      <dgm:prSet presAssocID="{2C5CF513-61C1-4DCC-9C8B-B073DAB55481}" presName="parTrans" presStyleLbl="sibTrans2D1" presStyleIdx="3" presStyleCnt="4" custAng="0" custFlipVert="1" custFlipHor="1" custScaleX="194539" custScaleY="88356"/>
      <dgm:spPr/>
      <dgm:t>
        <a:bodyPr/>
        <a:lstStyle/>
        <a:p>
          <a:endParaRPr lang="zh-CN" altLang="en-US"/>
        </a:p>
      </dgm:t>
    </dgm:pt>
    <dgm:pt modelId="{5B772F37-830F-4EE7-A765-A344689C2F09}" type="pres">
      <dgm:prSet presAssocID="{2C5CF513-61C1-4DCC-9C8B-B073DAB55481}" presName="connectorText" presStyleLbl="sibTrans2D1" presStyleIdx="3" presStyleCnt="4"/>
      <dgm:spPr/>
      <dgm:t>
        <a:bodyPr/>
        <a:lstStyle/>
        <a:p>
          <a:endParaRPr lang="zh-CN" altLang="en-US"/>
        </a:p>
      </dgm:t>
    </dgm:pt>
    <dgm:pt modelId="{328785C2-8CCB-41D8-A45C-FE7CEAC63769}" type="pres">
      <dgm:prSet presAssocID="{66886362-9C42-4D51-9691-33E824DEF9F2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</dgm:ptLst>
  <dgm:cxnLst>
    <dgm:cxn modelId="{4BDAF714-44A0-43A3-AB55-F7B7DCBC1C39}" type="presOf" srcId="{CB2E886E-5135-412D-B2B5-7058952EC547}" destId="{05403B68-983A-4BCB-8342-EE34CEC5011B}" srcOrd="0" destOrd="0" presId="urn:microsoft.com/office/officeart/2005/8/layout/radial5"/>
    <dgm:cxn modelId="{AEB71C50-310E-4EF0-9610-2EF65EFC8AD0}" type="presOf" srcId="{7A5EE3EA-F0AD-441F-A316-D97A46343D7B}" destId="{D9688A6F-2BB7-41EA-BAF4-8B3787950C9C}" srcOrd="0" destOrd="0" presId="urn:microsoft.com/office/officeart/2005/8/layout/radial5"/>
    <dgm:cxn modelId="{CE885EC4-5403-46DE-A5E1-5670362C5511}" srcId="{72FC4642-446B-43B1-84B4-346FF4798672}" destId="{719015A6-8404-405A-8567-ED7C1B2A8587}" srcOrd="2" destOrd="0" parTransId="{F38E1185-9FCD-40AF-A839-6B5882EB7523}" sibTransId="{1B97F7C9-8C40-4968-9F49-192A9F9453FC}"/>
    <dgm:cxn modelId="{34D74D66-479C-4289-91D4-7B5AA7467797}" type="presOf" srcId="{719015A6-8404-405A-8567-ED7C1B2A8587}" destId="{0EF64A16-2C51-4185-A81D-12E0D603BC17}" srcOrd="0" destOrd="0" presId="urn:microsoft.com/office/officeart/2005/8/layout/radial5"/>
    <dgm:cxn modelId="{BB18DAF8-0B6D-4DE3-AD3F-1F79FCAFDEE4}" type="presOf" srcId="{2C5CF513-61C1-4DCC-9C8B-B073DAB55481}" destId="{5B772F37-830F-4EE7-A765-A344689C2F09}" srcOrd="1" destOrd="0" presId="urn:microsoft.com/office/officeart/2005/8/layout/radial5"/>
    <dgm:cxn modelId="{6B659320-F2DD-4B9C-AF36-F45529022D56}" srcId="{5FE1FC93-AC47-48F5-8391-B6056E2E1C8B}" destId="{72FC4642-446B-43B1-84B4-346FF4798672}" srcOrd="0" destOrd="0" parTransId="{87B91F26-4F7D-4422-8698-B1CC07049A23}" sibTransId="{9C710096-6E4D-4741-8C56-43D79D6BB050}"/>
    <dgm:cxn modelId="{813B01C2-DCBE-4B5E-8DC6-931264B6D608}" srcId="{72FC4642-446B-43B1-84B4-346FF4798672}" destId="{7A5EE3EA-F0AD-441F-A316-D97A46343D7B}" srcOrd="1" destOrd="0" parTransId="{528485EF-368C-43B8-966A-B4954B498EE3}" sibTransId="{83F115B5-DAD3-42D3-A1E3-D11859CE128D}"/>
    <dgm:cxn modelId="{C5FA5051-B640-489A-884D-63B4E54D4C6F}" type="presOf" srcId="{66886362-9C42-4D51-9691-33E824DEF9F2}" destId="{328785C2-8CCB-41D8-A45C-FE7CEAC63769}" srcOrd="0" destOrd="0" presId="urn:microsoft.com/office/officeart/2005/8/layout/radial5"/>
    <dgm:cxn modelId="{B740FE2A-AA5F-42AB-8750-B11DF9FC617D}" type="presOf" srcId="{5FE1FC93-AC47-48F5-8391-B6056E2E1C8B}" destId="{CEB80C4F-395C-48F8-94D3-AC8AF6063CFC}" srcOrd="0" destOrd="0" presId="urn:microsoft.com/office/officeart/2005/8/layout/radial5"/>
    <dgm:cxn modelId="{B365491C-9E7C-44C9-8082-D15FD607E52B}" type="presOf" srcId="{72FC4642-446B-43B1-84B4-346FF4798672}" destId="{3BDC30EB-96B1-4807-86FE-34D06F13F68C}" srcOrd="0" destOrd="0" presId="urn:microsoft.com/office/officeart/2005/8/layout/radial5"/>
    <dgm:cxn modelId="{188AE237-0D54-4A47-B37E-779985428DF1}" type="presOf" srcId="{F38E1185-9FCD-40AF-A839-6B5882EB7523}" destId="{0120A4E9-E8C6-460B-A4AC-6D639AE258DB}" srcOrd="0" destOrd="0" presId="urn:microsoft.com/office/officeart/2005/8/layout/radial5"/>
    <dgm:cxn modelId="{62F8E473-D205-44EA-AE3F-E91F1FAA7E4E}" type="presOf" srcId="{7839248E-EF39-4FF1-AF3D-48485B2AB647}" destId="{C48F67EC-75E7-4820-AA81-895E2680E267}" srcOrd="0" destOrd="0" presId="urn:microsoft.com/office/officeart/2005/8/layout/radial5"/>
    <dgm:cxn modelId="{F6B3DD71-E56A-4345-A2B2-E843A9301956}" type="presOf" srcId="{528485EF-368C-43B8-966A-B4954B498EE3}" destId="{605C7791-1C64-40AD-B97C-CF8CB67B58FE}" srcOrd="1" destOrd="0" presId="urn:microsoft.com/office/officeart/2005/8/layout/radial5"/>
    <dgm:cxn modelId="{D9D2B8FB-E6E0-4AD9-B1D5-C06D1340E338}" type="presOf" srcId="{528485EF-368C-43B8-966A-B4954B498EE3}" destId="{D164A50F-3142-46B7-9CC5-E1A6935E7699}" srcOrd="0" destOrd="0" presId="urn:microsoft.com/office/officeart/2005/8/layout/radial5"/>
    <dgm:cxn modelId="{16B5AEE1-FB99-4773-8716-55402D828298}" srcId="{72FC4642-446B-43B1-84B4-346FF4798672}" destId="{CB2E886E-5135-412D-B2B5-7058952EC547}" srcOrd="0" destOrd="0" parTransId="{7839248E-EF39-4FF1-AF3D-48485B2AB647}" sibTransId="{E5F7E0B9-FD29-4381-B684-CE5ACA70C2A6}"/>
    <dgm:cxn modelId="{68FFEA45-5618-4654-8AA4-C84E08C6CEC0}" srcId="{72FC4642-446B-43B1-84B4-346FF4798672}" destId="{66886362-9C42-4D51-9691-33E824DEF9F2}" srcOrd="3" destOrd="0" parTransId="{2C5CF513-61C1-4DCC-9C8B-B073DAB55481}" sibTransId="{DD0495D0-11E1-4D88-9AC0-D2A32128309F}"/>
    <dgm:cxn modelId="{CAB01DDF-3732-48AB-B0FE-2357C0C5141E}" type="presOf" srcId="{7839248E-EF39-4FF1-AF3D-48485B2AB647}" destId="{4EF6551D-5CF5-4842-AB59-F16777BD4BE0}" srcOrd="1" destOrd="0" presId="urn:microsoft.com/office/officeart/2005/8/layout/radial5"/>
    <dgm:cxn modelId="{621F1A63-3AF8-4DAF-8B8E-38E7DB387DC6}" type="presOf" srcId="{2C5CF513-61C1-4DCC-9C8B-B073DAB55481}" destId="{FD8D4581-AB64-46FE-87B6-621C7E348A90}" srcOrd="0" destOrd="0" presId="urn:microsoft.com/office/officeart/2005/8/layout/radial5"/>
    <dgm:cxn modelId="{2CF01FF6-6A84-4DED-BCAD-3F31F9CEE3C6}" type="presOf" srcId="{F38E1185-9FCD-40AF-A839-6B5882EB7523}" destId="{0B08202B-6AAA-4A7F-8678-2785B95A89CC}" srcOrd="1" destOrd="0" presId="urn:microsoft.com/office/officeart/2005/8/layout/radial5"/>
    <dgm:cxn modelId="{78711F97-41E4-4BC6-B600-C862A737372D}" type="presParOf" srcId="{CEB80C4F-395C-48F8-94D3-AC8AF6063CFC}" destId="{3BDC30EB-96B1-4807-86FE-34D06F13F68C}" srcOrd="0" destOrd="0" presId="urn:microsoft.com/office/officeart/2005/8/layout/radial5"/>
    <dgm:cxn modelId="{01027833-253F-42F4-8016-5343BDAEE2B9}" type="presParOf" srcId="{CEB80C4F-395C-48F8-94D3-AC8AF6063CFC}" destId="{C48F67EC-75E7-4820-AA81-895E2680E267}" srcOrd="1" destOrd="0" presId="urn:microsoft.com/office/officeart/2005/8/layout/radial5"/>
    <dgm:cxn modelId="{BAD5E220-A784-4887-A115-E9FD76E3E886}" type="presParOf" srcId="{C48F67EC-75E7-4820-AA81-895E2680E267}" destId="{4EF6551D-5CF5-4842-AB59-F16777BD4BE0}" srcOrd="0" destOrd="0" presId="urn:microsoft.com/office/officeart/2005/8/layout/radial5"/>
    <dgm:cxn modelId="{77AE495B-062D-4C22-9ECF-514A47CC57F3}" type="presParOf" srcId="{CEB80C4F-395C-48F8-94D3-AC8AF6063CFC}" destId="{05403B68-983A-4BCB-8342-EE34CEC5011B}" srcOrd="2" destOrd="0" presId="urn:microsoft.com/office/officeart/2005/8/layout/radial5"/>
    <dgm:cxn modelId="{0589625D-803D-4D05-BC9D-09DDD74BE399}" type="presParOf" srcId="{CEB80C4F-395C-48F8-94D3-AC8AF6063CFC}" destId="{D164A50F-3142-46B7-9CC5-E1A6935E7699}" srcOrd="3" destOrd="0" presId="urn:microsoft.com/office/officeart/2005/8/layout/radial5"/>
    <dgm:cxn modelId="{F8A52C25-F72C-4983-ACCD-1C4D58802925}" type="presParOf" srcId="{D164A50F-3142-46B7-9CC5-E1A6935E7699}" destId="{605C7791-1C64-40AD-B97C-CF8CB67B58FE}" srcOrd="0" destOrd="0" presId="urn:microsoft.com/office/officeart/2005/8/layout/radial5"/>
    <dgm:cxn modelId="{8A8CDA38-BEC4-4AB9-8097-46AF06B28FD8}" type="presParOf" srcId="{CEB80C4F-395C-48F8-94D3-AC8AF6063CFC}" destId="{D9688A6F-2BB7-41EA-BAF4-8B3787950C9C}" srcOrd="4" destOrd="0" presId="urn:microsoft.com/office/officeart/2005/8/layout/radial5"/>
    <dgm:cxn modelId="{B6C4A7A1-6C3D-4F1B-B40D-37A94036EE85}" type="presParOf" srcId="{CEB80C4F-395C-48F8-94D3-AC8AF6063CFC}" destId="{0120A4E9-E8C6-460B-A4AC-6D639AE258DB}" srcOrd="5" destOrd="0" presId="urn:microsoft.com/office/officeart/2005/8/layout/radial5"/>
    <dgm:cxn modelId="{4210F220-6FED-4FC0-9AC7-DCD3AE06B610}" type="presParOf" srcId="{0120A4E9-E8C6-460B-A4AC-6D639AE258DB}" destId="{0B08202B-6AAA-4A7F-8678-2785B95A89CC}" srcOrd="0" destOrd="0" presId="urn:microsoft.com/office/officeart/2005/8/layout/radial5"/>
    <dgm:cxn modelId="{A52EE443-3CA3-443C-80E6-A35DA9E2A27C}" type="presParOf" srcId="{CEB80C4F-395C-48F8-94D3-AC8AF6063CFC}" destId="{0EF64A16-2C51-4185-A81D-12E0D603BC17}" srcOrd="6" destOrd="0" presId="urn:microsoft.com/office/officeart/2005/8/layout/radial5"/>
    <dgm:cxn modelId="{D0BE4B56-46C9-4AAB-BC86-739F62769626}" type="presParOf" srcId="{CEB80C4F-395C-48F8-94D3-AC8AF6063CFC}" destId="{FD8D4581-AB64-46FE-87B6-621C7E348A90}" srcOrd="7" destOrd="0" presId="urn:microsoft.com/office/officeart/2005/8/layout/radial5"/>
    <dgm:cxn modelId="{41F68EDA-D0FF-4181-A7DB-29252BD49033}" type="presParOf" srcId="{FD8D4581-AB64-46FE-87B6-621C7E348A90}" destId="{5B772F37-830F-4EE7-A765-A344689C2F09}" srcOrd="0" destOrd="0" presId="urn:microsoft.com/office/officeart/2005/8/layout/radial5"/>
    <dgm:cxn modelId="{AADA75DD-AE0F-4DE5-A511-DC2BBC08AFAD}" type="presParOf" srcId="{CEB80C4F-395C-48F8-94D3-AC8AF6063CFC}" destId="{328785C2-8CCB-41D8-A45C-FE7CEAC63769}" srcOrd="8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DC30EB-96B1-4807-86FE-34D06F13F68C}">
      <dsp:nvSpPr>
        <dsp:cNvPr id="0" name=""/>
        <dsp:cNvSpPr/>
      </dsp:nvSpPr>
      <dsp:spPr>
        <a:xfrm>
          <a:off x="2087095" y="1021454"/>
          <a:ext cx="820891" cy="84989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800" b="1" kern="1200" dirty="0">
              <a:solidFill>
                <a:schemeClr val="tx1">
                  <a:lumMod val="85000"/>
                  <a:lumOff val="15000"/>
                </a:schemeClr>
              </a:solidFill>
            </a:rPr>
            <a:t>Intensity of Rivals </a:t>
          </a:r>
        </a:p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800" b="1" kern="1200" dirty="0">
              <a:solidFill>
                <a:schemeClr val="tx1">
                  <a:lumMod val="85000"/>
                  <a:lumOff val="15000"/>
                </a:schemeClr>
              </a:solidFill>
            </a:rPr>
            <a:t> VERY HIGH</a:t>
          </a:r>
          <a:endParaRPr lang="zh-CN" altLang="en-US" sz="800" b="1" kern="1200" dirty="0">
            <a:solidFill>
              <a:schemeClr val="tx1">
                <a:lumMod val="85000"/>
                <a:lumOff val="15000"/>
              </a:schemeClr>
            </a:solidFill>
          </a:endParaRPr>
        </a:p>
      </dsp:txBody>
      <dsp:txXfrm>
        <a:off x="2207312" y="1145918"/>
        <a:ext cx="580457" cy="600964"/>
      </dsp:txXfrm>
    </dsp:sp>
    <dsp:sp modelId="{C48F67EC-75E7-4820-AA81-895E2680E267}">
      <dsp:nvSpPr>
        <dsp:cNvPr id="0" name=""/>
        <dsp:cNvSpPr/>
      </dsp:nvSpPr>
      <dsp:spPr>
        <a:xfrm rot="16200000" flipH="1">
          <a:off x="2412650" y="819910"/>
          <a:ext cx="169781" cy="228409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CN" altLang="en-US" sz="600" kern="1200"/>
        </a:p>
      </dsp:txBody>
      <dsp:txXfrm>
        <a:off x="2438117" y="840125"/>
        <a:ext cx="118847" cy="137045"/>
      </dsp:txXfrm>
    </dsp:sp>
    <dsp:sp modelId="{05403B68-983A-4BCB-8342-EE34CEC5011B}">
      <dsp:nvSpPr>
        <dsp:cNvPr id="0" name=""/>
        <dsp:cNvSpPr/>
      </dsp:nvSpPr>
      <dsp:spPr>
        <a:xfrm>
          <a:off x="2077670" y="1631"/>
          <a:ext cx="839741" cy="83974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800" kern="1200" dirty="0"/>
            <a:t>Threat of new entrants </a:t>
          </a:r>
          <a:r>
            <a:rPr lang="en-US" sz="800" b="1" kern="1200" dirty="0"/>
            <a:t>MEDIUM TO LOW</a:t>
          </a:r>
          <a:endParaRPr lang="zh-CN" altLang="en-US" sz="800" b="1" kern="1200" dirty="0"/>
        </a:p>
      </dsp:txBody>
      <dsp:txXfrm>
        <a:off x="2200647" y="124608"/>
        <a:ext cx="593787" cy="593787"/>
      </dsp:txXfrm>
    </dsp:sp>
    <dsp:sp modelId="{D164A50F-3142-46B7-9CC5-E1A6935E7699}">
      <dsp:nvSpPr>
        <dsp:cNvPr id="0" name=""/>
        <dsp:cNvSpPr/>
      </dsp:nvSpPr>
      <dsp:spPr>
        <a:xfrm rot="10800000" flipH="1">
          <a:off x="1890572" y="1332195"/>
          <a:ext cx="204302" cy="228409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CN" altLang="en-US" sz="600" kern="1200"/>
        </a:p>
      </dsp:txBody>
      <dsp:txXfrm rot="10800000">
        <a:off x="1890572" y="1377877"/>
        <a:ext cx="143011" cy="137045"/>
      </dsp:txXfrm>
    </dsp:sp>
    <dsp:sp modelId="{D9688A6F-2BB7-41EA-BAF4-8B3787950C9C}">
      <dsp:nvSpPr>
        <dsp:cNvPr id="0" name=""/>
        <dsp:cNvSpPr/>
      </dsp:nvSpPr>
      <dsp:spPr>
        <a:xfrm>
          <a:off x="1052771" y="1026529"/>
          <a:ext cx="839741" cy="83974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800" kern="1200"/>
            <a:t>Bargaining power of suppliers      </a:t>
          </a:r>
          <a:r>
            <a:rPr lang="en-US" altLang="zh-CN" sz="800" b="1" kern="1200"/>
            <a:t>LOW</a:t>
          </a:r>
          <a:endParaRPr lang="zh-CN" altLang="en-US" sz="800" b="1" kern="1200"/>
        </a:p>
      </dsp:txBody>
      <dsp:txXfrm>
        <a:off x="1175748" y="1149506"/>
        <a:ext cx="593787" cy="593787"/>
      </dsp:txXfrm>
    </dsp:sp>
    <dsp:sp modelId="{0120A4E9-E8C6-460B-A4AC-6D639AE258DB}">
      <dsp:nvSpPr>
        <dsp:cNvPr id="0" name=""/>
        <dsp:cNvSpPr/>
      </dsp:nvSpPr>
      <dsp:spPr>
        <a:xfrm rot="5400000" flipH="1">
          <a:off x="2408947" y="1845055"/>
          <a:ext cx="177186" cy="227260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CN" altLang="en-US" sz="600" kern="1200"/>
        </a:p>
      </dsp:txBody>
      <dsp:txXfrm>
        <a:off x="2435525" y="1917085"/>
        <a:ext cx="124030" cy="136356"/>
      </dsp:txXfrm>
    </dsp:sp>
    <dsp:sp modelId="{0EF64A16-2C51-4185-A81D-12E0D603BC17}">
      <dsp:nvSpPr>
        <dsp:cNvPr id="0" name=""/>
        <dsp:cNvSpPr/>
      </dsp:nvSpPr>
      <dsp:spPr>
        <a:xfrm>
          <a:off x="2077670" y="2051427"/>
          <a:ext cx="839741" cy="83974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800" kern="1200"/>
            <a:t>Threat of substitutes </a:t>
          </a:r>
          <a:r>
            <a:rPr lang="en-US" sz="800" b="1" kern="1200"/>
            <a:t>MEDIUM TO LOW</a:t>
          </a:r>
          <a:endParaRPr lang="zh-CN" altLang="en-US" sz="800" b="1" kern="1200"/>
        </a:p>
      </dsp:txBody>
      <dsp:txXfrm>
        <a:off x="2200647" y="2174404"/>
        <a:ext cx="593787" cy="593787"/>
      </dsp:txXfrm>
    </dsp:sp>
    <dsp:sp modelId="{FD8D4581-AB64-46FE-87B6-621C7E348A90}">
      <dsp:nvSpPr>
        <dsp:cNvPr id="0" name=""/>
        <dsp:cNvSpPr/>
      </dsp:nvSpPr>
      <dsp:spPr>
        <a:xfrm flipH="1" flipV="1">
          <a:off x="2902046" y="1345493"/>
          <a:ext cx="200624" cy="201813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CN" altLang="en-US" sz="600" kern="1200"/>
        </a:p>
      </dsp:txBody>
      <dsp:txXfrm rot="10800000">
        <a:off x="2962233" y="1385856"/>
        <a:ext cx="140437" cy="121087"/>
      </dsp:txXfrm>
    </dsp:sp>
    <dsp:sp modelId="{328785C2-8CCB-41D8-A45C-FE7CEAC63769}">
      <dsp:nvSpPr>
        <dsp:cNvPr id="0" name=""/>
        <dsp:cNvSpPr/>
      </dsp:nvSpPr>
      <dsp:spPr>
        <a:xfrm>
          <a:off x="3102568" y="1026529"/>
          <a:ext cx="839741" cy="83974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altLang="zh-CN" sz="800" kern="1200"/>
            <a:t>Bargaining power of buyers      </a:t>
          </a:r>
          <a:r>
            <a:rPr lang="en-US" altLang="zh-CN" sz="800" b="1" kern="1200"/>
            <a:t>LOW</a:t>
          </a:r>
          <a:endParaRPr lang="zh-CN" altLang="en-US" sz="800" b="1" kern="1200"/>
        </a:p>
      </dsp:txBody>
      <dsp:txXfrm>
        <a:off x="3225545" y="1149506"/>
        <a:ext cx="593787" cy="5937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7742FC-62BB-4B81-9CA5-3B750A4B4580}" type="datetimeFigureOut">
              <a:rPr lang="zh-CN" altLang="en-US" smtClean="0"/>
              <a:t>2020/3/4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7E82F1-5B17-4D95-A6D6-EB96F2D72B61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4251434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06024D97-E667-405D-B634-E583E2108D71}" type="datetimeFigureOut">
              <a:rPr lang="zh-CN" altLang="en-US"/>
              <a:pPr>
                <a:defRPr/>
              </a:pPr>
              <a:t>2020/3/4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zh-CN" altLang="en-US" noProof="0" smtClean="0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noProof="0" smtClean="0"/>
              <a:t>单击此处编辑母版文本样式</a:t>
            </a:r>
          </a:p>
          <a:p>
            <a:pPr lvl="1"/>
            <a:r>
              <a:rPr lang="zh-CN" altLang="en-US" noProof="0" smtClean="0"/>
              <a:t>第二级</a:t>
            </a:r>
          </a:p>
          <a:p>
            <a:pPr lvl="2"/>
            <a:r>
              <a:rPr lang="zh-CN" altLang="en-US" noProof="0" smtClean="0"/>
              <a:t>第三级</a:t>
            </a:r>
          </a:p>
          <a:p>
            <a:pPr lvl="3"/>
            <a:r>
              <a:rPr lang="zh-CN" altLang="en-US" noProof="0" smtClean="0"/>
              <a:t>第四级</a:t>
            </a:r>
          </a:p>
          <a:p>
            <a:pPr lvl="4"/>
            <a:r>
              <a:rPr lang="zh-CN" altLang="en-US" noProof="0" smtClean="0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418F03C3-53C1-4F10-8DAF-D1F318E96C6E}" type="slidenum">
              <a:rPr lang="zh-CN" altLang="en-US"/>
              <a:pPr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6054043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300" kern="1200">
        <a:solidFill>
          <a:schemeClr val="tx1"/>
        </a:solidFill>
        <a:latin typeface="+mn-lt"/>
        <a:ea typeface="+mn-ea"/>
        <a:cs typeface="+mn-cs"/>
      </a:defRPr>
    </a:lvl1pPr>
    <a:lvl2pPr marL="455613" algn="l" rtl="0" eaLnBrk="0" fontAlgn="base" hangingPunct="0">
      <a:spcBef>
        <a:spcPct val="30000"/>
      </a:spcBef>
      <a:spcAft>
        <a:spcPct val="0"/>
      </a:spcAft>
      <a:defRPr sz="1300" kern="1200">
        <a:solidFill>
          <a:schemeClr val="tx1"/>
        </a:solidFill>
        <a:latin typeface="+mn-lt"/>
        <a:ea typeface="+mn-ea"/>
        <a:cs typeface="+mn-cs"/>
      </a:defRPr>
    </a:lvl2pPr>
    <a:lvl3pPr marL="912813" algn="l" rtl="0" eaLnBrk="0" fontAlgn="base" hangingPunct="0">
      <a:spcBef>
        <a:spcPct val="30000"/>
      </a:spcBef>
      <a:spcAft>
        <a:spcPct val="0"/>
      </a:spcAft>
      <a:defRPr sz="1300" kern="1200">
        <a:solidFill>
          <a:schemeClr val="tx1"/>
        </a:solidFill>
        <a:latin typeface="+mn-lt"/>
        <a:ea typeface="+mn-ea"/>
        <a:cs typeface="+mn-cs"/>
      </a:defRPr>
    </a:lvl3pPr>
    <a:lvl4pPr marL="1370013" algn="l" rtl="0" eaLnBrk="0" fontAlgn="base" hangingPunct="0">
      <a:spcBef>
        <a:spcPct val="30000"/>
      </a:spcBef>
      <a:spcAft>
        <a:spcPct val="0"/>
      </a:spcAft>
      <a:defRPr sz="1300" kern="1200">
        <a:solidFill>
          <a:schemeClr val="tx1"/>
        </a:solidFill>
        <a:latin typeface="+mn-lt"/>
        <a:ea typeface="+mn-ea"/>
        <a:cs typeface="+mn-cs"/>
      </a:defRPr>
    </a:lvl4pPr>
    <a:lvl5pPr marL="1827213" algn="l" rtl="0" eaLnBrk="0" fontAlgn="base" hangingPunct="0">
      <a:spcBef>
        <a:spcPct val="30000"/>
      </a:spcBef>
      <a:spcAft>
        <a:spcPct val="0"/>
      </a:spcAft>
      <a:defRPr sz="1300" kern="1200">
        <a:solidFill>
          <a:schemeClr val="tx1"/>
        </a:solidFill>
        <a:latin typeface="+mn-lt"/>
        <a:ea typeface="+mn-ea"/>
        <a:cs typeface="+mn-cs"/>
      </a:defRPr>
    </a:lvl5pPr>
    <a:lvl6pPr marL="2285493" algn="l" defTabSz="914197" rtl="0" eaLnBrk="1" latinLnBrk="0" hangingPunct="1">
      <a:defRPr sz="1300" kern="1200">
        <a:solidFill>
          <a:schemeClr val="tx1"/>
        </a:solidFill>
        <a:latin typeface="+mn-lt"/>
        <a:ea typeface="+mn-ea"/>
        <a:cs typeface="+mn-cs"/>
      </a:defRPr>
    </a:lvl6pPr>
    <a:lvl7pPr marL="2742592" algn="l" defTabSz="914197" rtl="0" eaLnBrk="1" latinLnBrk="0" hangingPunct="1">
      <a:defRPr sz="1300" kern="1200">
        <a:solidFill>
          <a:schemeClr val="tx1"/>
        </a:solidFill>
        <a:latin typeface="+mn-lt"/>
        <a:ea typeface="+mn-ea"/>
        <a:cs typeface="+mn-cs"/>
      </a:defRPr>
    </a:lvl7pPr>
    <a:lvl8pPr marL="3199692" algn="l" defTabSz="914197" rtl="0" eaLnBrk="1" latinLnBrk="0" hangingPunct="1">
      <a:defRPr sz="1300" kern="1200">
        <a:solidFill>
          <a:schemeClr val="tx1"/>
        </a:solidFill>
        <a:latin typeface="+mn-lt"/>
        <a:ea typeface="+mn-ea"/>
        <a:cs typeface="+mn-cs"/>
      </a:defRPr>
    </a:lvl8pPr>
    <a:lvl9pPr marL="3656788" algn="l" defTabSz="914197" rtl="0" eaLnBrk="1" latinLnBrk="0" hangingPunct="1">
      <a:defRPr sz="13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8F03C3-53C1-4F10-8DAF-D1F318E96C6E}" type="slidenum">
              <a:rPr lang="zh-CN" altLang="en-US" smtClean="0"/>
              <a:pPr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873227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8F03C3-53C1-4F10-8DAF-D1F318E96C6E}" type="slidenum">
              <a:rPr lang="zh-CN" altLang="en-US" smtClean="0"/>
              <a:pPr/>
              <a:t>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801002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8F03C3-53C1-4F10-8DAF-D1F318E96C6E}" type="slidenum">
              <a:rPr lang="zh-CN" altLang="en-US" smtClean="0"/>
              <a:pPr/>
              <a:t>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50512669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8F03C3-53C1-4F10-8DAF-D1F318E96C6E}" type="slidenum">
              <a:rPr lang="zh-CN" altLang="en-US" smtClean="0"/>
              <a:pPr/>
              <a:t>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9878719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8F03C3-53C1-4F10-8DAF-D1F318E96C6E}" type="slidenum">
              <a:rPr lang="zh-CN" altLang="en-US" smtClean="0"/>
              <a:pPr/>
              <a:t>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7527287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8F03C3-53C1-4F10-8DAF-D1F318E96C6E}" type="slidenum">
              <a:rPr lang="zh-CN" altLang="en-US" smtClean="0"/>
              <a:pPr/>
              <a:t>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59670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5_空白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图片 1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4" y="688"/>
            <a:ext cx="12876225" cy="7238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34008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608138" y="1184275"/>
            <a:ext cx="9644062" cy="2517775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608138" y="3798888"/>
            <a:ext cx="9644062" cy="1746250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单击以编辑母版副标题样式</a:t>
            </a:r>
            <a:endParaRPr lang="en-GB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C4D37-2C18-4090-814E-C987E62A6250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EA1C3D-3B52-497E-B037-04E97527F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93816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C4D37-2C18-4090-814E-C987E62A6250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EA1C3D-3B52-497E-B037-04E97527F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2693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77888" y="1803400"/>
            <a:ext cx="11090275" cy="3008313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77888" y="4840288"/>
            <a:ext cx="11090275" cy="158273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C4D37-2C18-4090-814E-C987E62A6250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EA1C3D-3B52-497E-B037-04E97527F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10897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84238" y="1925638"/>
            <a:ext cx="5468937" cy="4589462"/>
          </a:xfrm>
        </p:spPr>
        <p:txBody>
          <a:bodyPr/>
          <a:lstStyle/>
          <a:p>
            <a:pPr lvl="0"/>
            <a:r>
              <a:rPr lang="zh-CN" altLang="en-US" smtClean="0"/>
              <a:t>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505575" y="1925638"/>
            <a:ext cx="5468938" cy="4589462"/>
          </a:xfrm>
        </p:spPr>
        <p:txBody>
          <a:bodyPr/>
          <a:lstStyle/>
          <a:p>
            <a:pPr lvl="0"/>
            <a:r>
              <a:rPr lang="zh-CN" altLang="en-US" smtClean="0"/>
              <a:t>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C4D37-2C18-4090-814E-C987E62A6250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EA1C3D-3B52-497E-B037-04E97527F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71392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85825" y="385763"/>
            <a:ext cx="11090275" cy="1397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85825" y="1773238"/>
            <a:ext cx="5440363" cy="8683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85825" y="2641600"/>
            <a:ext cx="5440363" cy="3886200"/>
          </a:xfrm>
        </p:spPr>
        <p:txBody>
          <a:bodyPr/>
          <a:lstStyle/>
          <a:p>
            <a:pPr lvl="0"/>
            <a:r>
              <a:rPr lang="zh-CN" altLang="en-US" smtClean="0"/>
              <a:t>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510338" y="1773238"/>
            <a:ext cx="5465762" cy="8683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510338" y="2641600"/>
            <a:ext cx="5465762" cy="3886200"/>
          </a:xfrm>
        </p:spPr>
        <p:txBody>
          <a:bodyPr/>
          <a:lstStyle/>
          <a:p>
            <a:pPr lvl="0"/>
            <a:r>
              <a:rPr lang="zh-CN" altLang="en-US" smtClean="0"/>
              <a:t>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C4D37-2C18-4090-814E-C987E62A6250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EA1C3D-3B52-497E-B037-04E97527F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69706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C4D37-2C18-4090-814E-C987E62A6250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EA1C3D-3B52-497E-B037-04E97527F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32395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C4D37-2C18-4090-814E-C987E62A6250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EA1C3D-3B52-497E-B037-04E97527F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88631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85825" y="482600"/>
            <a:ext cx="4146550" cy="168751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467350" y="1041400"/>
            <a:ext cx="6508750" cy="51403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85825" y="2170113"/>
            <a:ext cx="4146550" cy="401955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C4D37-2C18-4090-814E-C987E62A6250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EA1C3D-3B52-497E-B037-04E97527F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17459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85825" y="482600"/>
            <a:ext cx="4146550" cy="168751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467350" y="1041400"/>
            <a:ext cx="6508750" cy="51403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85825" y="2170113"/>
            <a:ext cx="4146550" cy="401955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C4D37-2C18-4090-814E-C987E62A6250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EA1C3D-3B52-497E-B037-04E97527F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14286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C4D37-2C18-4090-814E-C987E62A6250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EA1C3D-3B52-497E-B037-04E97527F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570663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9202738" y="385763"/>
            <a:ext cx="2771775" cy="6129337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84238" y="385763"/>
            <a:ext cx="8166100" cy="6129337"/>
          </a:xfrm>
        </p:spPr>
        <p:txBody>
          <a:bodyPr vert="eaVert"/>
          <a:lstStyle/>
          <a:p>
            <a:pPr lvl="0"/>
            <a:r>
              <a:rPr lang="zh-CN" altLang="en-US" smtClean="0"/>
              <a:t>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C4D37-2C18-4090-814E-C987E62A6250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EA1C3D-3B52-497E-B037-04E97527F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17513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.xml"/><Relationship Id="rId3" Type="http://schemas.openxmlformats.org/officeDocument/2006/relationships/slideLayout" Target="../slideLayouts/slideLayout4.xml"/><Relationship Id="rId7" Type="http://schemas.openxmlformats.org/officeDocument/2006/relationships/slideLayout" Target="../slideLayouts/slideLayout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slideLayout" Target="../slideLayouts/slideLayout7.xml"/><Relationship Id="rId11" Type="http://schemas.openxmlformats.org/officeDocument/2006/relationships/slideLayout" Target="../slideLayouts/slideLayout12.xml"/><Relationship Id="rId5" Type="http://schemas.openxmlformats.org/officeDocument/2006/relationships/slideLayout" Target="../slideLayouts/slideLayout6.xml"/><Relationship Id="rId10" Type="http://schemas.openxmlformats.org/officeDocument/2006/relationships/slideLayout" Target="../slideLayouts/slideLayout11.xml"/><Relationship Id="rId4" Type="http://schemas.openxmlformats.org/officeDocument/2006/relationships/slideLayout" Target="../slideLayouts/slideLayout5.xml"/><Relationship Id="rId9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84238" y="385763"/>
            <a:ext cx="11090275" cy="1397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84238" y="1925638"/>
            <a:ext cx="11090275" cy="45894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84238" y="6704013"/>
            <a:ext cx="2892425" cy="384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A93E93-166D-47F5-9EF1-ACEABE24AEEA}" type="datetimeFigureOut">
              <a:rPr lang="zh-CN" altLang="en-US" smtClean="0"/>
              <a:t>2020/3/4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259263" y="6704013"/>
            <a:ext cx="4340225" cy="384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9082088" y="6704013"/>
            <a:ext cx="2892425" cy="384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8D5ACA-62CA-46DB-AD6B-12EDD6D51A23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89753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82" r:id="rId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84238" y="385763"/>
            <a:ext cx="11090275" cy="1397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84238" y="1925638"/>
            <a:ext cx="11090275" cy="45894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84238" y="6704013"/>
            <a:ext cx="2892425" cy="384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1C4D37-2C18-4090-814E-C987E62A6250}" type="datetimeFigureOut">
              <a:rPr lang="en-GB" smtClean="0"/>
              <a:t>04/03/2020</a:t>
            </a:fld>
            <a:endParaRPr lang="en-GB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259263" y="6704013"/>
            <a:ext cx="4340225" cy="384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9082088" y="6704013"/>
            <a:ext cx="2892425" cy="384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EA1C3D-3B52-497E-B037-04E97527FC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3221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85" r:id="rId1"/>
    <p:sldLayoutId id="2147483986" r:id="rId2"/>
    <p:sldLayoutId id="2147483987" r:id="rId3"/>
    <p:sldLayoutId id="2147483988" r:id="rId4"/>
    <p:sldLayoutId id="2147483989" r:id="rId5"/>
    <p:sldLayoutId id="2147483990" r:id="rId6"/>
    <p:sldLayoutId id="2147483991" r:id="rId7"/>
    <p:sldLayoutId id="2147483992" r:id="rId8"/>
    <p:sldLayoutId id="2147483993" r:id="rId9"/>
    <p:sldLayoutId id="2147483994" r:id="rId10"/>
    <p:sldLayoutId id="2147483995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tags" Target="../tags/tag9.xml"/><Relationship Id="rId13" Type="http://schemas.openxmlformats.org/officeDocument/2006/relationships/image" Target="../media/image3.jpeg"/><Relationship Id="rId3" Type="http://schemas.openxmlformats.org/officeDocument/2006/relationships/tags" Target="../tags/tag4.xml"/><Relationship Id="rId7" Type="http://schemas.openxmlformats.org/officeDocument/2006/relationships/tags" Target="../tags/tag8.xml"/><Relationship Id="rId12" Type="http://schemas.openxmlformats.org/officeDocument/2006/relationships/image" Target="../media/image2.png"/><Relationship Id="rId2" Type="http://schemas.openxmlformats.org/officeDocument/2006/relationships/tags" Target="../tags/tag3.xml"/><Relationship Id="rId1" Type="http://schemas.openxmlformats.org/officeDocument/2006/relationships/tags" Target="../tags/tag2.xml"/><Relationship Id="rId6" Type="http://schemas.openxmlformats.org/officeDocument/2006/relationships/tags" Target="../tags/tag7.xml"/><Relationship Id="rId11" Type="http://schemas.openxmlformats.org/officeDocument/2006/relationships/notesSlide" Target="../notesSlides/notesSlide1.xml"/><Relationship Id="rId5" Type="http://schemas.openxmlformats.org/officeDocument/2006/relationships/tags" Target="../tags/tag6.xml"/><Relationship Id="rId10" Type="http://schemas.openxmlformats.org/officeDocument/2006/relationships/slideLayout" Target="../slideLayouts/slideLayout1.xml"/><Relationship Id="rId4" Type="http://schemas.openxmlformats.org/officeDocument/2006/relationships/tags" Target="../tags/tag5.xml"/><Relationship Id="rId9" Type="http://schemas.openxmlformats.org/officeDocument/2006/relationships/tags" Target="../tags/tag10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Content Placeholder 2"/>
          <p:cNvSpPr txBox="1">
            <a:spLocks/>
          </p:cNvSpPr>
          <p:nvPr/>
        </p:nvSpPr>
        <p:spPr>
          <a:xfrm>
            <a:off x="3725772" y="528453"/>
            <a:ext cx="5472608" cy="378111"/>
          </a:xfrm>
          <a:prstGeom prst="rect">
            <a:avLst/>
          </a:prstGeom>
        </p:spPr>
        <p:txBody>
          <a:bodyPr vert="horz" lIns="96435" tIns="48218" rIns="96435" bIns="48218" rtlCol="0" anchor="t">
            <a:noAutofit/>
          </a:bodyPr>
          <a:lstStyle>
            <a:lvl1pPr marL="0" indent="0" algn="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21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20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8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altLang="zh-CN" sz="3200" dirty="0" smtClean="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lt"/>
              </a:rPr>
              <a:t>1 Introduction </a:t>
            </a:r>
            <a:r>
              <a:rPr lang="en-GB" altLang="zh-CN" sz="3200" dirty="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lt"/>
              </a:rPr>
              <a:t>of Topshop</a:t>
            </a:r>
            <a:endParaRPr lang="en-US" sz="3200" dirty="0">
              <a:solidFill>
                <a:schemeClr val="tx1">
                  <a:lumMod val="65000"/>
                  <a:lumOff val="3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75" name="Content Placeholder 2"/>
          <p:cNvSpPr txBox="1">
            <a:spLocks/>
          </p:cNvSpPr>
          <p:nvPr/>
        </p:nvSpPr>
        <p:spPr>
          <a:xfrm>
            <a:off x="4857854" y="289188"/>
            <a:ext cx="3208444" cy="268842"/>
          </a:xfrm>
          <a:prstGeom prst="rect">
            <a:avLst/>
          </a:prstGeom>
        </p:spPr>
        <p:txBody>
          <a:bodyPr vert="horz" lIns="96435" tIns="48218" rIns="96435" bIns="48218" rtlCol="0" anchor="t">
            <a:noAutofit/>
          </a:bodyPr>
          <a:lstStyle>
            <a:lvl1pPr marL="0" indent="0" algn="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21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20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8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altLang="zh-CN" sz="1200" dirty="0">
                <a:solidFill>
                  <a:schemeClr val="bg1">
                    <a:lumMod val="50000"/>
                  </a:schemeClr>
                </a:solidFill>
                <a:cs typeface="+mn-ea"/>
                <a:sym typeface="+mn-lt"/>
              </a:rPr>
              <a:t>Topshop’s Research In Chinese Market</a:t>
            </a:r>
            <a:endParaRPr lang="en-US" sz="1200" dirty="0">
              <a:solidFill>
                <a:schemeClr val="bg1">
                  <a:lumMod val="50000"/>
                </a:schemeClr>
              </a:solidFill>
              <a:cs typeface="+mn-ea"/>
              <a:sym typeface="+mn-lt"/>
            </a:endParaRPr>
          </a:p>
        </p:txBody>
      </p:sp>
      <p:pic>
        <p:nvPicPr>
          <p:cNvPr id="76" name="图片 75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0313" y="1984587"/>
            <a:ext cx="5044780" cy="4820568"/>
          </a:xfrm>
          <a:prstGeom prst="rect">
            <a:avLst/>
          </a:prstGeom>
          <a:effectLst/>
        </p:spPr>
      </p:pic>
      <p:pic>
        <p:nvPicPr>
          <p:cNvPr id="94" name="Picture 6" descr="https://timgsa.baidu.com/timg?image&amp;quality=80&amp;size=b9999_10000&amp;sec=1583256993631&amp;di=5cb12f103db909804aa45c1fcbafea10&amp;imgtype=jpg&amp;src=http%3A%2F%2Fimg4.imgtn.bdimg.com%2Fit%2Fu%3D2615416324%2C2818691354%26fm%3D214%26gp%3D0.jpg"/>
          <p:cNvPicPr>
            <a:picLocks noChangeAspect="1" noChangeArrowheads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471" r="8756"/>
          <a:stretch/>
        </p:blipFill>
        <p:spPr bwMode="auto">
          <a:xfrm>
            <a:off x="1028775" y="2176165"/>
            <a:ext cx="4515463" cy="2693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99" name="组合 98"/>
          <p:cNvGrpSpPr/>
          <p:nvPr/>
        </p:nvGrpSpPr>
        <p:grpSpPr>
          <a:xfrm>
            <a:off x="6501383" y="3291252"/>
            <a:ext cx="6204007" cy="1398522"/>
            <a:chOff x="6501383" y="3291252"/>
            <a:chExt cx="6204007" cy="1398522"/>
          </a:xfrm>
        </p:grpSpPr>
        <p:sp>
          <p:nvSpPr>
            <p:cNvPr id="89" name="MH_Text_1"/>
            <p:cNvSpPr txBox="1">
              <a:spLocks noChangeArrowheads="1"/>
            </p:cNvSpPr>
            <p:nvPr>
              <p:custDataLst>
                <p:tags r:id="rId7"/>
              </p:custDataLst>
            </p:nvPr>
          </p:nvSpPr>
          <p:spPr bwMode="auto">
            <a:xfrm>
              <a:off x="7633680" y="3640540"/>
              <a:ext cx="5071710" cy="93640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Arial" panose="020B0604020202020204" pitchFamily="34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Arial" panose="020B0604020202020204" pitchFamily="34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Arial" panose="020B0604020202020204" pitchFamily="34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Arial" panose="020B0604020202020204" pitchFamily="34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Arial" panose="020B0604020202020204" pitchFamily="34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Arial" panose="020B0604020202020204" pitchFamily="34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Arial" panose="020B0604020202020204" pitchFamily="34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Arial" panose="020B0604020202020204" pitchFamily="34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Arial" panose="020B0604020202020204" pitchFamily="34" charset="0"/>
                </a:defRPr>
              </a:lvl9pPr>
            </a:lstStyle>
            <a:p>
              <a:pPr marL="285750" indent="-285750">
                <a:lnSpc>
                  <a:spcPct val="110000"/>
                </a:lnSpc>
                <a:buFont typeface="Arial" panose="020B0604020202020204" pitchFamily="34" charset="0"/>
                <a:buChar char="•"/>
                <a:defRPr/>
              </a:pPr>
              <a:r>
                <a:rPr lang="en-GB" dirty="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</a:rPr>
                <a:t>Sell</a:t>
              </a:r>
              <a:r>
                <a:rPr lang="en-US" altLang="zh-CN" dirty="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</a:rPr>
                <a:t>s </a:t>
              </a:r>
              <a:r>
                <a:rPr lang="en-GB" dirty="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</a:rPr>
                <a:t>cloth</a:t>
              </a:r>
              <a:r>
                <a:rPr lang="en-US" altLang="zh-CN" dirty="0" err="1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</a:rPr>
                <a:t>es</a:t>
              </a:r>
              <a:r>
                <a:rPr lang="en-GB" dirty="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</a:rPr>
                <a:t>, </a:t>
              </a:r>
              <a:r>
                <a:rPr lang="en-GB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</a:rPr>
                <a:t>footwear, cosmetics and </a:t>
              </a:r>
              <a:r>
                <a:rPr lang="en-GB" dirty="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</a:rPr>
                <a:t>jewellery.</a:t>
              </a:r>
            </a:p>
            <a:p>
              <a:pPr marL="285750" indent="-285750">
                <a:lnSpc>
                  <a:spcPct val="110000"/>
                </a:lnSpc>
                <a:buFont typeface="Arial" panose="020B0604020202020204" pitchFamily="34" charset="0"/>
                <a:buChar char="•"/>
                <a:defRPr/>
              </a:pPr>
              <a:r>
                <a:rPr lang="en-GB" dirty="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</a:rPr>
                <a:t>500 </a:t>
              </a:r>
              <a:r>
                <a:rPr lang="en-GB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</a:rPr>
                <a:t>stores </a:t>
              </a:r>
              <a:r>
                <a:rPr lang="en-GB" dirty="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</a:rPr>
                <a:t>worldwide, 300 of them are in the UK.</a:t>
              </a:r>
              <a:endParaRPr lang="en-US" altLang="zh-CN" sz="1828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cs typeface="+mn-ea"/>
                <a:sym typeface="+mn-lt"/>
              </a:endParaRPr>
            </a:p>
          </p:txBody>
        </p:sp>
        <p:sp>
          <p:nvSpPr>
            <p:cNvPr id="90" name="MH_SubTitle_1"/>
            <p:cNvSpPr txBox="1">
              <a:spLocks noChangeArrowheads="1"/>
            </p:cNvSpPr>
            <p:nvPr>
              <p:custDataLst>
                <p:tags r:id="rId8"/>
              </p:custDataLst>
            </p:nvPr>
          </p:nvSpPr>
          <p:spPr bwMode="auto">
            <a:xfrm>
              <a:off x="7874679" y="3291252"/>
              <a:ext cx="3177305" cy="454553"/>
            </a:xfrm>
            <a:prstGeom prst="rect">
              <a:avLst/>
            </a:prstGeom>
            <a:noFill/>
            <a:ln>
              <a:noFill/>
            </a:ln>
            <a:effectLst/>
            <a:ex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168725" tIns="0" rIns="168725" bIns="0" rtlCol="0" anchor="t">
              <a:noAutofit/>
            </a:bodyPr>
            <a:lstStyle>
              <a:defPPr>
                <a:defRPr lang="zh-CN"/>
              </a:defPPr>
              <a:lvl1pPr marL="285750" indent="-285750">
                <a:lnSpc>
                  <a:spcPct val="120000"/>
                </a:lnSpc>
                <a:buClr>
                  <a:schemeClr val="accent1"/>
                </a:buClr>
                <a:buFont typeface="Wingdings" panose="05000000000000000000" pitchFamily="2" charset="2"/>
                <a:buChar char="n"/>
                <a:defRPr sz="1400" b="1">
                  <a:solidFill>
                    <a:schemeClr val="bg1">
                      <a:lumMod val="50000"/>
                    </a:schemeClr>
                  </a:solidFill>
                  <a:cs typeface="+mn-ea"/>
                </a:defRPr>
              </a:lvl1pPr>
              <a:lvl2pPr>
                <a:defRPr>
                  <a:solidFill>
                    <a:schemeClr val="lt1"/>
                  </a:solidFill>
                </a:defRPr>
              </a:lvl2pPr>
              <a:lvl3pPr>
                <a:defRPr>
                  <a:solidFill>
                    <a:schemeClr val="lt1"/>
                  </a:solidFill>
                </a:defRPr>
              </a:lvl3pPr>
              <a:lvl4pPr>
                <a:defRPr>
                  <a:solidFill>
                    <a:schemeClr val="lt1"/>
                  </a:solidFill>
                </a:defRPr>
              </a:lvl4pPr>
              <a:lvl5pPr>
                <a:defRPr>
                  <a:solidFill>
                    <a:schemeClr val="lt1"/>
                  </a:solidFill>
                </a:defRPr>
              </a:lvl5pPr>
              <a:lvl6pPr>
                <a:defRPr>
                  <a:solidFill>
                    <a:schemeClr val="lt1"/>
                  </a:solidFill>
                </a:defRPr>
              </a:lvl6pPr>
              <a:lvl7pPr>
                <a:defRPr>
                  <a:solidFill>
                    <a:schemeClr val="lt1"/>
                  </a:solidFill>
                </a:defRPr>
              </a:lvl7pPr>
              <a:lvl8pPr>
                <a:defRPr>
                  <a:solidFill>
                    <a:schemeClr val="lt1"/>
                  </a:solidFill>
                </a:defRPr>
              </a:lvl8pPr>
              <a:lvl9pPr>
                <a:defRPr>
                  <a:solidFill>
                    <a:schemeClr val="lt1"/>
                  </a:solidFill>
                </a:defRPr>
              </a:lvl9pPr>
            </a:lstStyle>
            <a:p>
              <a:pPr marL="0" indent="0">
                <a:buClr>
                  <a:srgbClr val="FF0000"/>
                </a:buClr>
                <a:buNone/>
              </a:pPr>
              <a:r>
                <a:rPr lang="en-US" altLang="zh-CN" sz="2000" dirty="0" smtClean="0">
                  <a:solidFill>
                    <a:schemeClr val="dk2"/>
                  </a:solidFill>
                  <a:sym typeface="+mn-lt"/>
                </a:rPr>
                <a:t>Products and Scale</a:t>
              </a:r>
              <a:endParaRPr lang="zh-CN" altLang="en-US" sz="2000" dirty="0">
                <a:solidFill>
                  <a:schemeClr val="dk2"/>
                </a:solidFill>
                <a:sym typeface="+mn-lt"/>
              </a:endParaRPr>
            </a:p>
          </p:txBody>
        </p:sp>
        <p:cxnSp>
          <p:nvCxnSpPr>
            <p:cNvPr id="93" name="直接连接符 92"/>
            <p:cNvCxnSpPr/>
            <p:nvPr/>
          </p:nvCxnSpPr>
          <p:spPr>
            <a:xfrm>
              <a:off x="6501383" y="4689774"/>
              <a:ext cx="5367137" cy="0"/>
            </a:xfrm>
            <a:prstGeom prst="line">
              <a:avLst/>
            </a:prstGeom>
            <a:ln>
              <a:solidFill>
                <a:schemeClr val="bg1">
                  <a:lumMod val="65000"/>
                </a:schemeClr>
              </a:solidFill>
              <a:prstDash val="sysDash"/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3" name="组合 2"/>
            <p:cNvGrpSpPr/>
            <p:nvPr/>
          </p:nvGrpSpPr>
          <p:grpSpPr>
            <a:xfrm>
              <a:off x="6754494" y="3377129"/>
              <a:ext cx="809956" cy="809956"/>
              <a:chOff x="6754494" y="3377129"/>
              <a:chExt cx="809956" cy="809956"/>
            </a:xfrm>
          </p:grpSpPr>
          <p:sp>
            <p:nvSpPr>
              <p:cNvPr id="81" name="MH_Title_1"/>
              <p:cNvSpPr/>
              <p:nvPr>
                <p:custDataLst>
                  <p:tags r:id="rId9"/>
                </p:custDataLst>
              </p:nvPr>
            </p:nvSpPr>
            <p:spPr>
              <a:xfrm>
                <a:off x="6754494" y="3377129"/>
                <a:ext cx="809956" cy="809956"/>
              </a:xfrm>
              <a:prstGeom prst="ellipse">
                <a:avLst/>
              </a:prstGeom>
              <a:solidFill>
                <a:schemeClr val="dk2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anchor="ctr"/>
              <a:lstStyle/>
              <a:p>
                <a:pPr algn="ctr"/>
                <a:endParaRPr lang="en-US" altLang="zh-CN" sz="3797" dirty="0">
                  <a:cs typeface="+mn-ea"/>
                  <a:sym typeface="+mn-lt"/>
                </a:endParaRPr>
              </a:p>
            </p:txBody>
          </p:sp>
          <p:sp>
            <p:nvSpPr>
              <p:cNvPr id="95" name="Freeform 5"/>
              <p:cNvSpPr>
                <a:spLocks noEditPoints="1"/>
              </p:cNvSpPr>
              <p:nvPr/>
            </p:nvSpPr>
            <p:spPr bwMode="auto">
              <a:xfrm>
                <a:off x="6963028" y="3586485"/>
                <a:ext cx="392885" cy="392885"/>
              </a:xfrm>
              <a:custGeom>
                <a:avLst/>
                <a:gdLst/>
                <a:ahLst/>
                <a:cxnLst>
                  <a:cxn ang="0">
                    <a:pos x="0" y="192"/>
                  </a:cxn>
                  <a:cxn ang="0">
                    <a:pos x="255" y="135"/>
                  </a:cxn>
                  <a:cxn ang="0">
                    <a:pos x="277" y="122"/>
                  </a:cxn>
                  <a:cxn ang="0">
                    <a:pos x="303" y="116"/>
                  </a:cxn>
                  <a:cxn ang="0">
                    <a:pos x="296" y="105"/>
                  </a:cxn>
                  <a:cxn ang="0">
                    <a:pos x="278" y="89"/>
                  </a:cxn>
                  <a:cxn ang="0">
                    <a:pos x="265" y="90"/>
                  </a:cxn>
                  <a:cxn ang="0">
                    <a:pos x="256" y="82"/>
                  </a:cxn>
                  <a:cxn ang="0">
                    <a:pos x="231" y="73"/>
                  </a:cxn>
                  <a:cxn ang="0">
                    <a:pos x="234" y="98"/>
                  </a:cxn>
                  <a:cxn ang="0">
                    <a:pos x="224" y="118"/>
                  </a:cxn>
                  <a:cxn ang="0">
                    <a:pos x="205" y="103"/>
                  </a:cxn>
                  <a:cxn ang="0">
                    <a:pos x="175" y="89"/>
                  </a:cxn>
                  <a:cxn ang="0">
                    <a:pos x="183" y="68"/>
                  </a:cxn>
                  <a:cxn ang="0">
                    <a:pos x="212" y="58"/>
                  </a:cxn>
                  <a:cxn ang="0">
                    <a:pos x="207" y="47"/>
                  </a:cxn>
                  <a:cxn ang="0">
                    <a:pos x="188" y="50"/>
                  </a:cxn>
                  <a:cxn ang="0">
                    <a:pos x="168" y="37"/>
                  </a:cxn>
                  <a:cxn ang="0">
                    <a:pos x="171" y="52"/>
                  </a:cxn>
                  <a:cxn ang="0">
                    <a:pos x="157" y="52"/>
                  </a:cxn>
                  <a:cxn ang="0">
                    <a:pos x="141" y="40"/>
                  </a:cxn>
                  <a:cxn ang="0">
                    <a:pos x="126" y="47"/>
                  </a:cxn>
                  <a:cxn ang="0">
                    <a:pos x="143" y="51"/>
                  </a:cxn>
                  <a:cxn ang="0">
                    <a:pos x="131" y="58"/>
                  </a:cxn>
                  <a:cxn ang="0">
                    <a:pos x="56" y="107"/>
                  </a:cxn>
                  <a:cxn ang="0">
                    <a:pos x="65" y="118"/>
                  </a:cxn>
                  <a:cxn ang="0">
                    <a:pos x="79" y="135"/>
                  </a:cxn>
                  <a:cxn ang="0">
                    <a:pos x="74" y="158"/>
                  </a:cxn>
                  <a:cxn ang="0">
                    <a:pos x="88" y="185"/>
                  </a:cxn>
                  <a:cxn ang="0">
                    <a:pos x="108" y="214"/>
                  </a:cxn>
                  <a:cxn ang="0">
                    <a:pos x="118" y="227"/>
                  </a:cxn>
                  <a:cxn ang="0">
                    <a:pos x="105" y="197"/>
                  </a:cxn>
                  <a:cxn ang="0">
                    <a:pos x="125" y="225"/>
                  </a:cxn>
                  <a:cxn ang="0">
                    <a:pos x="150" y="255"/>
                  </a:cxn>
                  <a:cxn ang="0">
                    <a:pos x="184" y="269"/>
                  </a:cxn>
                  <a:cxn ang="0">
                    <a:pos x="213" y="290"/>
                  </a:cxn>
                  <a:cxn ang="0">
                    <a:pos x="224" y="288"/>
                  </a:cxn>
                  <a:cxn ang="0">
                    <a:pos x="212" y="268"/>
                  </a:cxn>
                  <a:cxn ang="0">
                    <a:pos x="197" y="262"/>
                  </a:cxn>
                  <a:cxn ang="0">
                    <a:pos x="194" y="239"/>
                  </a:cxn>
                  <a:cxn ang="0">
                    <a:pos x="171" y="250"/>
                  </a:cxn>
                  <a:cxn ang="0">
                    <a:pos x="168" y="210"/>
                  </a:cxn>
                  <a:cxn ang="0">
                    <a:pos x="184" y="206"/>
                  </a:cxn>
                  <a:cxn ang="0">
                    <a:pos x="196" y="202"/>
                  </a:cxn>
                  <a:cxn ang="0">
                    <a:pos x="214" y="211"/>
                  </a:cxn>
                  <a:cxn ang="0">
                    <a:pos x="221" y="205"/>
                  </a:cxn>
                  <a:cxn ang="0">
                    <a:pos x="234" y="179"/>
                  </a:cxn>
                  <a:cxn ang="0">
                    <a:pos x="233" y="171"/>
                  </a:cxn>
                  <a:cxn ang="0">
                    <a:pos x="252" y="157"/>
                  </a:cxn>
                  <a:cxn ang="0">
                    <a:pos x="266" y="143"/>
                  </a:cxn>
                  <a:cxn ang="0">
                    <a:pos x="273" y="131"/>
                  </a:cxn>
                  <a:cxn ang="0">
                    <a:pos x="255" y="135"/>
                  </a:cxn>
                  <a:cxn ang="0">
                    <a:pos x="295" y="298"/>
                  </a:cxn>
                  <a:cxn ang="0">
                    <a:pos x="272" y="288"/>
                  </a:cxn>
                  <a:cxn ang="0">
                    <a:pos x="251" y="288"/>
                  </a:cxn>
                  <a:cxn ang="0">
                    <a:pos x="236" y="286"/>
                  </a:cxn>
                  <a:cxn ang="0">
                    <a:pos x="230" y="307"/>
                  </a:cxn>
                  <a:cxn ang="0">
                    <a:pos x="223" y="335"/>
                  </a:cxn>
                  <a:cxn ang="0">
                    <a:pos x="308" y="302"/>
                  </a:cxn>
                </a:cxnLst>
                <a:rect l="0" t="0" r="r" b="b"/>
                <a:pathLst>
                  <a:path w="384" h="384">
                    <a:moveTo>
                      <a:pt x="384" y="192"/>
                    </a:moveTo>
                    <a:cubicBezTo>
                      <a:pt x="384" y="298"/>
                      <a:pt x="298" y="384"/>
                      <a:pt x="192" y="384"/>
                    </a:cubicBezTo>
                    <a:cubicBezTo>
                      <a:pt x="86" y="384"/>
                      <a:pt x="0" y="298"/>
                      <a:pt x="0" y="192"/>
                    </a:cubicBezTo>
                    <a:cubicBezTo>
                      <a:pt x="0" y="86"/>
                      <a:pt x="86" y="0"/>
                      <a:pt x="192" y="0"/>
                    </a:cubicBezTo>
                    <a:cubicBezTo>
                      <a:pt x="298" y="0"/>
                      <a:pt x="384" y="86"/>
                      <a:pt x="384" y="192"/>
                    </a:cubicBezTo>
                    <a:close/>
                    <a:moveTo>
                      <a:pt x="255" y="135"/>
                    </a:moveTo>
                    <a:cubicBezTo>
                      <a:pt x="256" y="135"/>
                      <a:pt x="257" y="130"/>
                      <a:pt x="258" y="129"/>
                    </a:cubicBezTo>
                    <a:cubicBezTo>
                      <a:pt x="260" y="127"/>
                      <a:pt x="262" y="126"/>
                      <a:pt x="264" y="125"/>
                    </a:cubicBezTo>
                    <a:cubicBezTo>
                      <a:pt x="268" y="124"/>
                      <a:pt x="272" y="123"/>
                      <a:pt x="277" y="122"/>
                    </a:cubicBezTo>
                    <a:cubicBezTo>
                      <a:pt x="281" y="121"/>
                      <a:pt x="286" y="121"/>
                      <a:pt x="289" y="125"/>
                    </a:cubicBezTo>
                    <a:cubicBezTo>
                      <a:pt x="289" y="124"/>
                      <a:pt x="295" y="119"/>
                      <a:pt x="295" y="119"/>
                    </a:cubicBezTo>
                    <a:cubicBezTo>
                      <a:pt x="298" y="118"/>
                      <a:pt x="301" y="118"/>
                      <a:pt x="303" y="116"/>
                    </a:cubicBezTo>
                    <a:cubicBezTo>
                      <a:pt x="303" y="115"/>
                      <a:pt x="303" y="110"/>
                      <a:pt x="303" y="110"/>
                    </a:cubicBezTo>
                    <a:cubicBezTo>
                      <a:pt x="299" y="111"/>
                      <a:pt x="298" y="107"/>
                      <a:pt x="297" y="103"/>
                    </a:cubicBezTo>
                    <a:cubicBezTo>
                      <a:pt x="297" y="104"/>
                      <a:pt x="297" y="104"/>
                      <a:pt x="296" y="105"/>
                    </a:cubicBezTo>
                    <a:cubicBezTo>
                      <a:pt x="296" y="102"/>
                      <a:pt x="291" y="104"/>
                      <a:pt x="290" y="104"/>
                    </a:cubicBezTo>
                    <a:cubicBezTo>
                      <a:pt x="284" y="102"/>
                      <a:pt x="285" y="98"/>
                      <a:pt x="283" y="94"/>
                    </a:cubicBezTo>
                    <a:cubicBezTo>
                      <a:pt x="282" y="92"/>
                      <a:pt x="279" y="91"/>
                      <a:pt x="278" y="89"/>
                    </a:cubicBezTo>
                    <a:cubicBezTo>
                      <a:pt x="277" y="87"/>
                      <a:pt x="277" y="84"/>
                      <a:pt x="274" y="84"/>
                    </a:cubicBezTo>
                    <a:cubicBezTo>
                      <a:pt x="273" y="84"/>
                      <a:pt x="270" y="89"/>
                      <a:pt x="270" y="89"/>
                    </a:cubicBezTo>
                    <a:cubicBezTo>
                      <a:pt x="267" y="88"/>
                      <a:pt x="266" y="89"/>
                      <a:pt x="265" y="90"/>
                    </a:cubicBezTo>
                    <a:cubicBezTo>
                      <a:pt x="263" y="91"/>
                      <a:pt x="262" y="91"/>
                      <a:pt x="260" y="92"/>
                    </a:cubicBezTo>
                    <a:cubicBezTo>
                      <a:pt x="265" y="90"/>
                      <a:pt x="258" y="88"/>
                      <a:pt x="256" y="88"/>
                    </a:cubicBezTo>
                    <a:cubicBezTo>
                      <a:pt x="260" y="87"/>
                      <a:pt x="258" y="83"/>
                      <a:pt x="256" y="82"/>
                    </a:cubicBezTo>
                    <a:cubicBezTo>
                      <a:pt x="256" y="82"/>
                      <a:pt x="257" y="82"/>
                      <a:pt x="257" y="82"/>
                    </a:cubicBezTo>
                    <a:cubicBezTo>
                      <a:pt x="257" y="79"/>
                      <a:pt x="250" y="77"/>
                      <a:pt x="247" y="76"/>
                    </a:cubicBezTo>
                    <a:cubicBezTo>
                      <a:pt x="245" y="74"/>
                      <a:pt x="233" y="72"/>
                      <a:pt x="231" y="73"/>
                    </a:cubicBezTo>
                    <a:cubicBezTo>
                      <a:pt x="228" y="75"/>
                      <a:pt x="231" y="80"/>
                      <a:pt x="231" y="83"/>
                    </a:cubicBezTo>
                    <a:cubicBezTo>
                      <a:pt x="232" y="86"/>
                      <a:pt x="228" y="86"/>
                      <a:pt x="228" y="89"/>
                    </a:cubicBezTo>
                    <a:cubicBezTo>
                      <a:pt x="228" y="93"/>
                      <a:pt x="236" y="92"/>
                      <a:pt x="234" y="98"/>
                    </a:cubicBezTo>
                    <a:cubicBezTo>
                      <a:pt x="233" y="102"/>
                      <a:pt x="228" y="102"/>
                      <a:pt x="226" y="105"/>
                    </a:cubicBezTo>
                    <a:cubicBezTo>
                      <a:pt x="224" y="108"/>
                      <a:pt x="227" y="112"/>
                      <a:pt x="229" y="114"/>
                    </a:cubicBezTo>
                    <a:cubicBezTo>
                      <a:pt x="231" y="115"/>
                      <a:pt x="225" y="118"/>
                      <a:pt x="224" y="118"/>
                    </a:cubicBezTo>
                    <a:cubicBezTo>
                      <a:pt x="220" y="120"/>
                      <a:pt x="217" y="114"/>
                      <a:pt x="216" y="110"/>
                    </a:cubicBezTo>
                    <a:cubicBezTo>
                      <a:pt x="215" y="108"/>
                      <a:pt x="215" y="104"/>
                      <a:pt x="212" y="103"/>
                    </a:cubicBezTo>
                    <a:cubicBezTo>
                      <a:pt x="210" y="102"/>
                      <a:pt x="206" y="102"/>
                      <a:pt x="205" y="103"/>
                    </a:cubicBezTo>
                    <a:cubicBezTo>
                      <a:pt x="203" y="99"/>
                      <a:pt x="198" y="98"/>
                      <a:pt x="194" y="97"/>
                    </a:cubicBezTo>
                    <a:cubicBezTo>
                      <a:pt x="189" y="95"/>
                      <a:pt x="185" y="95"/>
                      <a:pt x="180" y="96"/>
                    </a:cubicBezTo>
                    <a:cubicBezTo>
                      <a:pt x="181" y="95"/>
                      <a:pt x="179" y="88"/>
                      <a:pt x="175" y="89"/>
                    </a:cubicBezTo>
                    <a:cubicBezTo>
                      <a:pt x="176" y="86"/>
                      <a:pt x="176" y="84"/>
                      <a:pt x="176" y="81"/>
                    </a:cubicBezTo>
                    <a:cubicBezTo>
                      <a:pt x="177" y="79"/>
                      <a:pt x="178" y="77"/>
                      <a:pt x="179" y="75"/>
                    </a:cubicBezTo>
                    <a:cubicBezTo>
                      <a:pt x="180" y="74"/>
                      <a:pt x="185" y="69"/>
                      <a:pt x="183" y="68"/>
                    </a:cubicBezTo>
                    <a:cubicBezTo>
                      <a:pt x="188" y="69"/>
                      <a:pt x="193" y="69"/>
                      <a:pt x="196" y="66"/>
                    </a:cubicBezTo>
                    <a:cubicBezTo>
                      <a:pt x="198" y="63"/>
                      <a:pt x="199" y="60"/>
                      <a:pt x="202" y="57"/>
                    </a:cubicBezTo>
                    <a:cubicBezTo>
                      <a:pt x="205" y="53"/>
                      <a:pt x="209" y="58"/>
                      <a:pt x="212" y="58"/>
                    </a:cubicBezTo>
                    <a:cubicBezTo>
                      <a:pt x="217" y="59"/>
                      <a:pt x="217" y="53"/>
                      <a:pt x="214" y="51"/>
                    </a:cubicBezTo>
                    <a:cubicBezTo>
                      <a:pt x="218" y="51"/>
                      <a:pt x="215" y="45"/>
                      <a:pt x="213" y="44"/>
                    </a:cubicBezTo>
                    <a:cubicBezTo>
                      <a:pt x="211" y="43"/>
                      <a:pt x="202" y="46"/>
                      <a:pt x="207" y="47"/>
                    </a:cubicBezTo>
                    <a:cubicBezTo>
                      <a:pt x="206" y="47"/>
                      <a:pt x="200" y="59"/>
                      <a:pt x="196" y="53"/>
                    </a:cubicBezTo>
                    <a:cubicBezTo>
                      <a:pt x="195" y="52"/>
                      <a:pt x="195" y="47"/>
                      <a:pt x="193" y="46"/>
                    </a:cubicBezTo>
                    <a:cubicBezTo>
                      <a:pt x="190" y="46"/>
                      <a:pt x="189" y="49"/>
                      <a:pt x="188" y="50"/>
                    </a:cubicBezTo>
                    <a:cubicBezTo>
                      <a:pt x="190" y="47"/>
                      <a:pt x="181" y="45"/>
                      <a:pt x="180" y="44"/>
                    </a:cubicBezTo>
                    <a:cubicBezTo>
                      <a:pt x="183" y="42"/>
                      <a:pt x="180" y="39"/>
                      <a:pt x="178" y="38"/>
                    </a:cubicBezTo>
                    <a:cubicBezTo>
                      <a:pt x="176" y="36"/>
                      <a:pt x="169" y="35"/>
                      <a:pt x="168" y="37"/>
                    </a:cubicBezTo>
                    <a:cubicBezTo>
                      <a:pt x="163" y="43"/>
                      <a:pt x="173" y="44"/>
                      <a:pt x="175" y="45"/>
                    </a:cubicBezTo>
                    <a:cubicBezTo>
                      <a:pt x="176" y="46"/>
                      <a:pt x="179" y="48"/>
                      <a:pt x="177" y="49"/>
                    </a:cubicBezTo>
                    <a:cubicBezTo>
                      <a:pt x="176" y="50"/>
                      <a:pt x="171" y="51"/>
                      <a:pt x="171" y="52"/>
                    </a:cubicBezTo>
                    <a:cubicBezTo>
                      <a:pt x="169" y="54"/>
                      <a:pt x="172" y="57"/>
                      <a:pt x="170" y="59"/>
                    </a:cubicBezTo>
                    <a:cubicBezTo>
                      <a:pt x="168" y="57"/>
                      <a:pt x="168" y="53"/>
                      <a:pt x="166" y="50"/>
                    </a:cubicBezTo>
                    <a:cubicBezTo>
                      <a:pt x="168" y="53"/>
                      <a:pt x="157" y="52"/>
                      <a:pt x="157" y="52"/>
                    </a:cubicBezTo>
                    <a:cubicBezTo>
                      <a:pt x="154" y="52"/>
                      <a:pt x="148" y="54"/>
                      <a:pt x="145" y="50"/>
                    </a:cubicBezTo>
                    <a:cubicBezTo>
                      <a:pt x="144" y="49"/>
                      <a:pt x="144" y="44"/>
                      <a:pt x="146" y="45"/>
                    </a:cubicBezTo>
                    <a:cubicBezTo>
                      <a:pt x="144" y="43"/>
                      <a:pt x="142" y="41"/>
                      <a:pt x="141" y="40"/>
                    </a:cubicBezTo>
                    <a:cubicBezTo>
                      <a:pt x="132" y="43"/>
                      <a:pt x="125" y="47"/>
                      <a:pt x="117" y="51"/>
                    </a:cubicBezTo>
                    <a:cubicBezTo>
                      <a:pt x="118" y="51"/>
                      <a:pt x="119" y="51"/>
                      <a:pt x="120" y="50"/>
                    </a:cubicBezTo>
                    <a:cubicBezTo>
                      <a:pt x="122" y="50"/>
                      <a:pt x="124" y="48"/>
                      <a:pt x="126" y="47"/>
                    </a:cubicBezTo>
                    <a:cubicBezTo>
                      <a:pt x="128" y="46"/>
                      <a:pt x="134" y="43"/>
                      <a:pt x="136" y="46"/>
                    </a:cubicBezTo>
                    <a:cubicBezTo>
                      <a:pt x="137" y="45"/>
                      <a:pt x="137" y="45"/>
                      <a:pt x="138" y="44"/>
                    </a:cubicBezTo>
                    <a:cubicBezTo>
                      <a:pt x="139" y="46"/>
                      <a:pt x="141" y="48"/>
                      <a:pt x="143" y="51"/>
                    </a:cubicBezTo>
                    <a:cubicBezTo>
                      <a:pt x="141" y="50"/>
                      <a:pt x="137" y="50"/>
                      <a:pt x="135" y="50"/>
                    </a:cubicBezTo>
                    <a:cubicBezTo>
                      <a:pt x="133" y="51"/>
                      <a:pt x="130" y="51"/>
                      <a:pt x="130" y="53"/>
                    </a:cubicBezTo>
                    <a:cubicBezTo>
                      <a:pt x="130" y="55"/>
                      <a:pt x="131" y="57"/>
                      <a:pt x="131" y="58"/>
                    </a:cubicBezTo>
                    <a:cubicBezTo>
                      <a:pt x="128" y="56"/>
                      <a:pt x="125" y="52"/>
                      <a:pt x="121" y="51"/>
                    </a:cubicBezTo>
                    <a:cubicBezTo>
                      <a:pt x="119" y="51"/>
                      <a:pt x="117" y="51"/>
                      <a:pt x="115" y="52"/>
                    </a:cubicBezTo>
                    <a:cubicBezTo>
                      <a:pt x="91" y="65"/>
                      <a:pt x="71" y="84"/>
                      <a:pt x="56" y="107"/>
                    </a:cubicBezTo>
                    <a:cubicBezTo>
                      <a:pt x="57" y="108"/>
                      <a:pt x="58" y="109"/>
                      <a:pt x="59" y="109"/>
                    </a:cubicBezTo>
                    <a:cubicBezTo>
                      <a:pt x="62" y="110"/>
                      <a:pt x="59" y="117"/>
                      <a:pt x="64" y="113"/>
                    </a:cubicBezTo>
                    <a:cubicBezTo>
                      <a:pt x="66" y="115"/>
                      <a:pt x="66" y="116"/>
                      <a:pt x="65" y="118"/>
                    </a:cubicBezTo>
                    <a:cubicBezTo>
                      <a:pt x="65" y="118"/>
                      <a:pt x="75" y="124"/>
                      <a:pt x="76" y="125"/>
                    </a:cubicBezTo>
                    <a:cubicBezTo>
                      <a:pt x="78" y="126"/>
                      <a:pt x="80" y="128"/>
                      <a:pt x="81" y="130"/>
                    </a:cubicBezTo>
                    <a:cubicBezTo>
                      <a:pt x="82" y="132"/>
                      <a:pt x="80" y="134"/>
                      <a:pt x="79" y="135"/>
                    </a:cubicBezTo>
                    <a:cubicBezTo>
                      <a:pt x="78" y="134"/>
                      <a:pt x="75" y="130"/>
                      <a:pt x="74" y="131"/>
                    </a:cubicBezTo>
                    <a:cubicBezTo>
                      <a:pt x="73" y="133"/>
                      <a:pt x="74" y="139"/>
                      <a:pt x="77" y="139"/>
                    </a:cubicBezTo>
                    <a:cubicBezTo>
                      <a:pt x="73" y="139"/>
                      <a:pt x="75" y="155"/>
                      <a:pt x="74" y="158"/>
                    </a:cubicBezTo>
                    <a:cubicBezTo>
                      <a:pt x="74" y="158"/>
                      <a:pt x="74" y="158"/>
                      <a:pt x="74" y="158"/>
                    </a:cubicBezTo>
                    <a:cubicBezTo>
                      <a:pt x="73" y="161"/>
                      <a:pt x="76" y="173"/>
                      <a:pt x="81" y="172"/>
                    </a:cubicBezTo>
                    <a:cubicBezTo>
                      <a:pt x="78" y="172"/>
                      <a:pt x="87" y="184"/>
                      <a:pt x="88" y="185"/>
                    </a:cubicBezTo>
                    <a:cubicBezTo>
                      <a:pt x="91" y="187"/>
                      <a:pt x="95" y="188"/>
                      <a:pt x="97" y="192"/>
                    </a:cubicBezTo>
                    <a:cubicBezTo>
                      <a:pt x="100" y="195"/>
                      <a:pt x="100" y="201"/>
                      <a:pt x="103" y="203"/>
                    </a:cubicBezTo>
                    <a:cubicBezTo>
                      <a:pt x="102" y="206"/>
                      <a:pt x="108" y="210"/>
                      <a:pt x="108" y="214"/>
                    </a:cubicBezTo>
                    <a:cubicBezTo>
                      <a:pt x="108" y="214"/>
                      <a:pt x="107" y="214"/>
                      <a:pt x="107" y="215"/>
                    </a:cubicBezTo>
                    <a:cubicBezTo>
                      <a:pt x="108" y="218"/>
                      <a:pt x="113" y="218"/>
                      <a:pt x="115" y="221"/>
                    </a:cubicBezTo>
                    <a:cubicBezTo>
                      <a:pt x="116" y="223"/>
                      <a:pt x="115" y="228"/>
                      <a:pt x="118" y="227"/>
                    </a:cubicBezTo>
                    <a:cubicBezTo>
                      <a:pt x="118" y="222"/>
                      <a:pt x="115" y="216"/>
                      <a:pt x="112" y="212"/>
                    </a:cubicBezTo>
                    <a:cubicBezTo>
                      <a:pt x="110" y="209"/>
                      <a:pt x="109" y="207"/>
                      <a:pt x="108" y="204"/>
                    </a:cubicBezTo>
                    <a:cubicBezTo>
                      <a:pt x="106" y="202"/>
                      <a:pt x="106" y="199"/>
                      <a:pt x="105" y="197"/>
                    </a:cubicBezTo>
                    <a:cubicBezTo>
                      <a:pt x="106" y="197"/>
                      <a:pt x="112" y="199"/>
                      <a:pt x="111" y="200"/>
                    </a:cubicBezTo>
                    <a:cubicBezTo>
                      <a:pt x="109" y="205"/>
                      <a:pt x="119" y="214"/>
                      <a:pt x="122" y="217"/>
                    </a:cubicBezTo>
                    <a:cubicBezTo>
                      <a:pt x="123" y="218"/>
                      <a:pt x="128" y="225"/>
                      <a:pt x="125" y="225"/>
                    </a:cubicBezTo>
                    <a:cubicBezTo>
                      <a:pt x="129" y="225"/>
                      <a:pt x="133" y="230"/>
                      <a:pt x="135" y="233"/>
                    </a:cubicBezTo>
                    <a:cubicBezTo>
                      <a:pt x="137" y="236"/>
                      <a:pt x="136" y="241"/>
                      <a:pt x="138" y="245"/>
                    </a:cubicBezTo>
                    <a:cubicBezTo>
                      <a:pt x="139" y="250"/>
                      <a:pt x="146" y="252"/>
                      <a:pt x="150" y="255"/>
                    </a:cubicBezTo>
                    <a:cubicBezTo>
                      <a:pt x="154" y="256"/>
                      <a:pt x="157" y="259"/>
                      <a:pt x="160" y="260"/>
                    </a:cubicBezTo>
                    <a:cubicBezTo>
                      <a:pt x="166" y="262"/>
                      <a:pt x="167" y="260"/>
                      <a:pt x="171" y="260"/>
                    </a:cubicBezTo>
                    <a:cubicBezTo>
                      <a:pt x="178" y="259"/>
                      <a:pt x="179" y="266"/>
                      <a:pt x="184" y="269"/>
                    </a:cubicBezTo>
                    <a:cubicBezTo>
                      <a:pt x="187" y="270"/>
                      <a:pt x="194" y="273"/>
                      <a:pt x="198" y="271"/>
                    </a:cubicBezTo>
                    <a:cubicBezTo>
                      <a:pt x="196" y="272"/>
                      <a:pt x="203" y="282"/>
                      <a:pt x="204" y="283"/>
                    </a:cubicBezTo>
                    <a:cubicBezTo>
                      <a:pt x="206" y="286"/>
                      <a:pt x="210" y="287"/>
                      <a:pt x="213" y="290"/>
                    </a:cubicBezTo>
                    <a:cubicBezTo>
                      <a:pt x="213" y="290"/>
                      <a:pt x="214" y="289"/>
                      <a:pt x="214" y="288"/>
                    </a:cubicBezTo>
                    <a:cubicBezTo>
                      <a:pt x="213" y="291"/>
                      <a:pt x="218" y="296"/>
                      <a:pt x="221" y="296"/>
                    </a:cubicBezTo>
                    <a:cubicBezTo>
                      <a:pt x="223" y="295"/>
                      <a:pt x="224" y="290"/>
                      <a:pt x="224" y="288"/>
                    </a:cubicBezTo>
                    <a:cubicBezTo>
                      <a:pt x="219" y="290"/>
                      <a:pt x="215" y="288"/>
                      <a:pt x="212" y="283"/>
                    </a:cubicBezTo>
                    <a:cubicBezTo>
                      <a:pt x="211" y="282"/>
                      <a:pt x="207" y="275"/>
                      <a:pt x="211" y="275"/>
                    </a:cubicBezTo>
                    <a:cubicBezTo>
                      <a:pt x="216" y="275"/>
                      <a:pt x="212" y="271"/>
                      <a:pt x="212" y="268"/>
                    </a:cubicBezTo>
                    <a:cubicBezTo>
                      <a:pt x="211" y="264"/>
                      <a:pt x="208" y="262"/>
                      <a:pt x="206" y="259"/>
                    </a:cubicBezTo>
                    <a:cubicBezTo>
                      <a:pt x="205" y="262"/>
                      <a:pt x="200" y="261"/>
                      <a:pt x="198" y="259"/>
                    </a:cubicBezTo>
                    <a:cubicBezTo>
                      <a:pt x="198" y="259"/>
                      <a:pt x="197" y="261"/>
                      <a:pt x="197" y="262"/>
                    </a:cubicBezTo>
                    <a:cubicBezTo>
                      <a:pt x="196" y="262"/>
                      <a:pt x="195" y="262"/>
                      <a:pt x="194" y="261"/>
                    </a:cubicBezTo>
                    <a:cubicBezTo>
                      <a:pt x="194" y="258"/>
                      <a:pt x="194" y="255"/>
                      <a:pt x="195" y="251"/>
                    </a:cubicBezTo>
                    <a:cubicBezTo>
                      <a:pt x="196" y="247"/>
                      <a:pt x="205" y="238"/>
                      <a:pt x="194" y="239"/>
                    </a:cubicBezTo>
                    <a:cubicBezTo>
                      <a:pt x="190" y="239"/>
                      <a:pt x="188" y="240"/>
                      <a:pt x="187" y="244"/>
                    </a:cubicBezTo>
                    <a:cubicBezTo>
                      <a:pt x="186" y="247"/>
                      <a:pt x="186" y="249"/>
                      <a:pt x="183" y="251"/>
                    </a:cubicBezTo>
                    <a:cubicBezTo>
                      <a:pt x="181" y="252"/>
                      <a:pt x="173" y="251"/>
                      <a:pt x="171" y="250"/>
                    </a:cubicBezTo>
                    <a:cubicBezTo>
                      <a:pt x="166" y="247"/>
                      <a:pt x="163" y="239"/>
                      <a:pt x="163" y="234"/>
                    </a:cubicBezTo>
                    <a:cubicBezTo>
                      <a:pt x="163" y="227"/>
                      <a:pt x="166" y="221"/>
                      <a:pt x="163" y="215"/>
                    </a:cubicBezTo>
                    <a:cubicBezTo>
                      <a:pt x="164" y="213"/>
                      <a:pt x="166" y="211"/>
                      <a:pt x="168" y="210"/>
                    </a:cubicBezTo>
                    <a:cubicBezTo>
                      <a:pt x="169" y="209"/>
                      <a:pt x="171" y="210"/>
                      <a:pt x="172" y="207"/>
                    </a:cubicBezTo>
                    <a:cubicBezTo>
                      <a:pt x="171" y="207"/>
                      <a:pt x="170" y="206"/>
                      <a:pt x="170" y="206"/>
                    </a:cubicBezTo>
                    <a:cubicBezTo>
                      <a:pt x="173" y="208"/>
                      <a:pt x="180" y="203"/>
                      <a:pt x="184" y="206"/>
                    </a:cubicBezTo>
                    <a:cubicBezTo>
                      <a:pt x="186" y="207"/>
                      <a:pt x="188" y="208"/>
                      <a:pt x="189" y="205"/>
                    </a:cubicBezTo>
                    <a:cubicBezTo>
                      <a:pt x="189" y="205"/>
                      <a:pt x="187" y="202"/>
                      <a:pt x="188" y="200"/>
                    </a:cubicBezTo>
                    <a:cubicBezTo>
                      <a:pt x="189" y="204"/>
                      <a:pt x="192" y="205"/>
                      <a:pt x="196" y="202"/>
                    </a:cubicBezTo>
                    <a:cubicBezTo>
                      <a:pt x="197" y="203"/>
                      <a:pt x="201" y="203"/>
                      <a:pt x="204" y="204"/>
                    </a:cubicBezTo>
                    <a:cubicBezTo>
                      <a:pt x="207" y="206"/>
                      <a:pt x="207" y="209"/>
                      <a:pt x="211" y="205"/>
                    </a:cubicBezTo>
                    <a:cubicBezTo>
                      <a:pt x="213" y="208"/>
                      <a:pt x="213" y="208"/>
                      <a:pt x="214" y="211"/>
                    </a:cubicBezTo>
                    <a:cubicBezTo>
                      <a:pt x="214" y="214"/>
                      <a:pt x="216" y="221"/>
                      <a:pt x="218" y="222"/>
                    </a:cubicBezTo>
                    <a:cubicBezTo>
                      <a:pt x="224" y="225"/>
                      <a:pt x="222" y="217"/>
                      <a:pt x="222" y="214"/>
                    </a:cubicBezTo>
                    <a:cubicBezTo>
                      <a:pt x="222" y="213"/>
                      <a:pt x="222" y="205"/>
                      <a:pt x="221" y="205"/>
                    </a:cubicBezTo>
                    <a:cubicBezTo>
                      <a:pt x="213" y="203"/>
                      <a:pt x="216" y="197"/>
                      <a:pt x="221" y="193"/>
                    </a:cubicBezTo>
                    <a:cubicBezTo>
                      <a:pt x="222" y="192"/>
                      <a:pt x="227" y="190"/>
                      <a:pt x="230" y="188"/>
                    </a:cubicBezTo>
                    <a:cubicBezTo>
                      <a:pt x="232" y="186"/>
                      <a:pt x="235" y="183"/>
                      <a:pt x="234" y="179"/>
                    </a:cubicBezTo>
                    <a:cubicBezTo>
                      <a:pt x="235" y="179"/>
                      <a:pt x="236" y="178"/>
                      <a:pt x="236" y="177"/>
                    </a:cubicBezTo>
                    <a:cubicBezTo>
                      <a:pt x="236" y="177"/>
                      <a:pt x="233" y="174"/>
                      <a:pt x="232" y="175"/>
                    </a:cubicBezTo>
                    <a:cubicBezTo>
                      <a:pt x="234" y="174"/>
                      <a:pt x="234" y="172"/>
                      <a:pt x="233" y="171"/>
                    </a:cubicBezTo>
                    <a:cubicBezTo>
                      <a:pt x="235" y="169"/>
                      <a:pt x="234" y="166"/>
                      <a:pt x="236" y="165"/>
                    </a:cubicBezTo>
                    <a:cubicBezTo>
                      <a:pt x="239" y="169"/>
                      <a:pt x="245" y="165"/>
                      <a:pt x="242" y="162"/>
                    </a:cubicBezTo>
                    <a:cubicBezTo>
                      <a:pt x="244" y="158"/>
                      <a:pt x="250" y="160"/>
                      <a:pt x="252" y="157"/>
                    </a:cubicBezTo>
                    <a:cubicBezTo>
                      <a:pt x="255" y="158"/>
                      <a:pt x="253" y="153"/>
                      <a:pt x="255" y="150"/>
                    </a:cubicBezTo>
                    <a:cubicBezTo>
                      <a:pt x="256" y="148"/>
                      <a:pt x="259" y="148"/>
                      <a:pt x="262" y="147"/>
                    </a:cubicBezTo>
                    <a:cubicBezTo>
                      <a:pt x="262" y="147"/>
                      <a:pt x="268" y="143"/>
                      <a:pt x="266" y="143"/>
                    </a:cubicBezTo>
                    <a:cubicBezTo>
                      <a:pt x="270" y="144"/>
                      <a:pt x="279" y="139"/>
                      <a:pt x="272" y="135"/>
                    </a:cubicBezTo>
                    <a:cubicBezTo>
                      <a:pt x="273" y="133"/>
                      <a:pt x="270" y="132"/>
                      <a:pt x="268" y="132"/>
                    </a:cubicBezTo>
                    <a:cubicBezTo>
                      <a:pt x="269" y="131"/>
                      <a:pt x="272" y="132"/>
                      <a:pt x="273" y="131"/>
                    </a:cubicBezTo>
                    <a:cubicBezTo>
                      <a:pt x="276" y="129"/>
                      <a:pt x="274" y="128"/>
                      <a:pt x="271" y="127"/>
                    </a:cubicBezTo>
                    <a:cubicBezTo>
                      <a:pt x="268" y="126"/>
                      <a:pt x="263" y="128"/>
                      <a:pt x="261" y="130"/>
                    </a:cubicBezTo>
                    <a:cubicBezTo>
                      <a:pt x="259" y="132"/>
                      <a:pt x="257" y="134"/>
                      <a:pt x="255" y="135"/>
                    </a:cubicBezTo>
                    <a:close/>
                    <a:moveTo>
                      <a:pt x="308" y="302"/>
                    </a:moveTo>
                    <a:cubicBezTo>
                      <a:pt x="306" y="301"/>
                      <a:pt x="303" y="301"/>
                      <a:pt x="301" y="300"/>
                    </a:cubicBezTo>
                    <a:cubicBezTo>
                      <a:pt x="299" y="300"/>
                      <a:pt x="298" y="299"/>
                      <a:pt x="295" y="298"/>
                    </a:cubicBezTo>
                    <a:cubicBezTo>
                      <a:pt x="296" y="293"/>
                      <a:pt x="290" y="292"/>
                      <a:pt x="287" y="289"/>
                    </a:cubicBezTo>
                    <a:cubicBezTo>
                      <a:pt x="284" y="287"/>
                      <a:pt x="282" y="284"/>
                      <a:pt x="277" y="285"/>
                    </a:cubicBezTo>
                    <a:cubicBezTo>
                      <a:pt x="276" y="285"/>
                      <a:pt x="271" y="287"/>
                      <a:pt x="272" y="288"/>
                    </a:cubicBezTo>
                    <a:cubicBezTo>
                      <a:pt x="269" y="285"/>
                      <a:pt x="268" y="284"/>
                      <a:pt x="263" y="282"/>
                    </a:cubicBezTo>
                    <a:cubicBezTo>
                      <a:pt x="259" y="281"/>
                      <a:pt x="257" y="276"/>
                      <a:pt x="253" y="281"/>
                    </a:cubicBezTo>
                    <a:cubicBezTo>
                      <a:pt x="251" y="283"/>
                      <a:pt x="252" y="286"/>
                      <a:pt x="251" y="288"/>
                    </a:cubicBezTo>
                    <a:cubicBezTo>
                      <a:pt x="247" y="285"/>
                      <a:pt x="254" y="282"/>
                      <a:pt x="251" y="279"/>
                    </a:cubicBezTo>
                    <a:cubicBezTo>
                      <a:pt x="248" y="275"/>
                      <a:pt x="243" y="281"/>
                      <a:pt x="240" y="282"/>
                    </a:cubicBezTo>
                    <a:cubicBezTo>
                      <a:pt x="239" y="284"/>
                      <a:pt x="237" y="284"/>
                      <a:pt x="236" y="286"/>
                    </a:cubicBezTo>
                    <a:cubicBezTo>
                      <a:pt x="235" y="287"/>
                      <a:pt x="234" y="290"/>
                      <a:pt x="233" y="291"/>
                    </a:cubicBezTo>
                    <a:cubicBezTo>
                      <a:pt x="233" y="289"/>
                      <a:pt x="228" y="290"/>
                      <a:pt x="228" y="288"/>
                    </a:cubicBezTo>
                    <a:cubicBezTo>
                      <a:pt x="229" y="294"/>
                      <a:pt x="229" y="301"/>
                      <a:pt x="230" y="307"/>
                    </a:cubicBezTo>
                    <a:cubicBezTo>
                      <a:pt x="231" y="310"/>
                      <a:pt x="230" y="316"/>
                      <a:pt x="227" y="319"/>
                    </a:cubicBezTo>
                    <a:cubicBezTo>
                      <a:pt x="224" y="321"/>
                      <a:pt x="221" y="324"/>
                      <a:pt x="220" y="329"/>
                    </a:cubicBezTo>
                    <a:cubicBezTo>
                      <a:pt x="220" y="332"/>
                      <a:pt x="220" y="334"/>
                      <a:pt x="223" y="335"/>
                    </a:cubicBezTo>
                    <a:cubicBezTo>
                      <a:pt x="223" y="339"/>
                      <a:pt x="219" y="342"/>
                      <a:pt x="219" y="346"/>
                    </a:cubicBezTo>
                    <a:cubicBezTo>
                      <a:pt x="219" y="346"/>
                      <a:pt x="220" y="348"/>
                      <a:pt x="220" y="350"/>
                    </a:cubicBezTo>
                    <a:cubicBezTo>
                      <a:pt x="254" y="344"/>
                      <a:pt x="285" y="327"/>
                      <a:pt x="308" y="302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/>
              <a:p>
                <a:pPr>
                  <a:lnSpc>
                    <a:spcPct val="120000"/>
                  </a:lnSpc>
                </a:pPr>
                <a:endParaRPr lang="en-US" sz="800" dirty="0">
                  <a:latin typeface="+mn-lt"/>
                  <a:ea typeface="+mn-ea"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98" name="组合 97"/>
          <p:cNvGrpSpPr/>
          <p:nvPr/>
        </p:nvGrpSpPr>
        <p:grpSpPr>
          <a:xfrm>
            <a:off x="6501383" y="1488424"/>
            <a:ext cx="6204007" cy="1378747"/>
            <a:chOff x="6501383" y="1488424"/>
            <a:chExt cx="6204007" cy="1378747"/>
          </a:xfrm>
        </p:grpSpPr>
        <p:sp>
          <p:nvSpPr>
            <p:cNvPr id="86" name="MH_Text_1"/>
            <p:cNvSpPr txBox="1">
              <a:spLocks noChangeArrowheads="1"/>
            </p:cNvSpPr>
            <p:nvPr>
              <p:custDataLst>
                <p:tags r:id="rId4"/>
              </p:custDataLst>
            </p:nvPr>
          </p:nvSpPr>
          <p:spPr bwMode="auto">
            <a:xfrm>
              <a:off x="7633680" y="1868185"/>
              <a:ext cx="5071710" cy="79609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Arial" panose="020B0604020202020204" pitchFamily="34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Arial" panose="020B0604020202020204" pitchFamily="34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Arial" panose="020B0604020202020204" pitchFamily="34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Arial" panose="020B0604020202020204" pitchFamily="34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Arial" panose="020B0604020202020204" pitchFamily="34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Arial" panose="020B0604020202020204" pitchFamily="34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Arial" panose="020B0604020202020204" pitchFamily="34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Arial" panose="020B0604020202020204" pitchFamily="34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Arial" panose="020B0604020202020204" pitchFamily="34" charset="0"/>
                </a:defRPr>
              </a:lvl9pPr>
            </a:lstStyle>
            <a:p>
              <a:pPr marL="285750" indent="-285750">
                <a:lnSpc>
                  <a:spcPct val="110000"/>
                </a:lnSpc>
                <a:buFont typeface="Arial" panose="020B0604020202020204" pitchFamily="34" charset="0"/>
                <a:buChar char="•"/>
                <a:defRPr/>
              </a:pPr>
              <a:r>
                <a:rPr lang="en-GB" dirty="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</a:rPr>
                <a:t>A well-known fast </a:t>
              </a:r>
              <a:r>
                <a:rPr lang="en-GB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</a:rPr>
                <a:t>fashion </a:t>
              </a:r>
              <a:r>
                <a:rPr lang="en-GB" dirty="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</a:rPr>
                <a:t>brand, a part of </a:t>
              </a:r>
              <a:r>
                <a:rPr lang="en-GB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</a:rPr>
                <a:t>Arcadia </a:t>
              </a:r>
              <a:r>
                <a:rPr lang="en-GB" dirty="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</a:rPr>
                <a:t>group.</a:t>
              </a:r>
              <a:endParaRPr lang="en-GB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</a:endParaRPr>
            </a:p>
            <a:p>
              <a:pPr marL="284400" indent="-284400">
                <a:lnSpc>
                  <a:spcPct val="110000"/>
                </a:lnSpc>
                <a:buFont typeface="Arial" panose="020B0604020202020204" pitchFamily="34" charset="0"/>
                <a:buChar char="•"/>
                <a:defRPr/>
              </a:pPr>
              <a:r>
                <a:rPr lang="en-US" altLang="zh-CN" dirty="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cs typeface="+mn-ea"/>
                  <a:sym typeface="+mn-lt"/>
                </a:rPr>
                <a:t>Sibling brand, TOPMAN focuses on men clothes.</a:t>
              </a:r>
              <a:endParaRPr lang="en-US" altLang="zh-CN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cs typeface="+mn-ea"/>
                <a:sym typeface="+mn-lt"/>
              </a:endParaRPr>
            </a:p>
          </p:txBody>
        </p:sp>
        <p:sp>
          <p:nvSpPr>
            <p:cNvPr id="87" name="MH_SubTitle_1"/>
            <p:cNvSpPr txBox="1">
              <a:spLocks noChangeArrowheads="1"/>
            </p:cNvSpPr>
            <p:nvPr>
              <p:custDataLst>
                <p:tags r:id="rId5"/>
              </p:custDataLst>
            </p:nvPr>
          </p:nvSpPr>
          <p:spPr bwMode="auto">
            <a:xfrm>
              <a:off x="7849319" y="1488424"/>
              <a:ext cx="3132436" cy="454553"/>
            </a:xfrm>
            <a:prstGeom prst="rect">
              <a:avLst/>
            </a:prstGeom>
            <a:noFill/>
            <a:ln>
              <a:noFill/>
            </a:ln>
            <a:effectLst/>
            <a:ex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168725" tIns="0" rIns="168725" bIns="0" rtlCol="0" anchor="t">
              <a:noAutofit/>
            </a:bodyPr>
            <a:lstStyle>
              <a:defPPr>
                <a:defRPr lang="zh-CN"/>
              </a:defPPr>
              <a:lvl1pPr marL="285750" indent="-285750">
                <a:lnSpc>
                  <a:spcPct val="120000"/>
                </a:lnSpc>
                <a:buClr>
                  <a:schemeClr val="accent1"/>
                </a:buClr>
                <a:buFont typeface="Wingdings" panose="05000000000000000000" pitchFamily="2" charset="2"/>
                <a:buChar char="n"/>
                <a:defRPr sz="1400" b="1">
                  <a:solidFill>
                    <a:schemeClr val="bg1">
                      <a:lumMod val="50000"/>
                    </a:schemeClr>
                  </a:solidFill>
                  <a:cs typeface="+mn-ea"/>
                </a:defRPr>
              </a:lvl1pPr>
              <a:lvl2pPr>
                <a:defRPr>
                  <a:solidFill>
                    <a:schemeClr val="lt1"/>
                  </a:solidFill>
                </a:defRPr>
              </a:lvl2pPr>
              <a:lvl3pPr>
                <a:defRPr>
                  <a:solidFill>
                    <a:schemeClr val="lt1"/>
                  </a:solidFill>
                </a:defRPr>
              </a:lvl3pPr>
              <a:lvl4pPr>
                <a:defRPr>
                  <a:solidFill>
                    <a:schemeClr val="lt1"/>
                  </a:solidFill>
                </a:defRPr>
              </a:lvl4pPr>
              <a:lvl5pPr>
                <a:defRPr>
                  <a:solidFill>
                    <a:schemeClr val="lt1"/>
                  </a:solidFill>
                </a:defRPr>
              </a:lvl5pPr>
              <a:lvl6pPr>
                <a:defRPr>
                  <a:solidFill>
                    <a:schemeClr val="lt1"/>
                  </a:solidFill>
                </a:defRPr>
              </a:lvl6pPr>
              <a:lvl7pPr>
                <a:defRPr>
                  <a:solidFill>
                    <a:schemeClr val="lt1"/>
                  </a:solidFill>
                </a:defRPr>
              </a:lvl7pPr>
              <a:lvl8pPr>
                <a:defRPr>
                  <a:solidFill>
                    <a:schemeClr val="lt1"/>
                  </a:solidFill>
                </a:defRPr>
              </a:lvl8pPr>
              <a:lvl9pPr>
                <a:defRPr>
                  <a:solidFill>
                    <a:schemeClr val="lt1"/>
                  </a:solidFill>
                </a:defRPr>
              </a:lvl9pPr>
            </a:lstStyle>
            <a:p>
              <a:pPr marL="0" indent="0">
                <a:buClr>
                  <a:srgbClr val="C00000"/>
                </a:buClr>
                <a:buNone/>
              </a:pPr>
              <a:r>
                <a:rPr lang="en-US" altLang="zh-CN" sz="2000" dirty="0" smtClean="0">
                  <a:solidFill>
                    <a:schemeClr val="dk2"/>
                  </a:solidFill>
                  <a:sym typeface="+mn-lt"/>
                </a:rPr>
                <a:t>Brands</a:t>
              </a:r>
              <a:endParaRPr lang="zh-CN" altLang="en-US" sz="2000" dirty="0">
                <a:solidFill>
                  <a:schemeClr val="dk2"/>
                </a:solidFill>
                <a:sym typeface="+mn-lt"/>
              </a:endParaRPr>
            </a:p>
          </p:txBody>
        </p:sp>
        <p:cxnSp>
          <p:nvCxnSpPr>
            <p:cNvPr id="88" name="直接连接符 87"/>
            <p:cNvCxnSpPr/>
            <p:nvPr/>
          </p:nvCxnSpPr>
          <p:spPr>
            <a:xfrm>
              <a:off x="6501383" y="2867171"/>
              <a:ext cx="5367137" cy="0"/>
            </a:xfrm>
            <a:prstGeom prst="line">
              <a:avLst/>
            </a:prstGeom>
            <a:ln>
              <a:solidFill>
                <a:schemeClr val="bg1">
                  <a:lumMod val="65000"/>
                </a:schemeClr>
              </a:solidFill>
              <a:prstDash val="sysDash"/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" name="组合 1"/>
            <p:cNvGrpSpPr/>
            <p:nvPr/>
          </p:nvGrpSpPr>
          <p:grpSpPr>
            <a:xfrm>
              <a:off x="6744231" y="1548520"/>
              <a:ext cx="830484" cy="830484"/>
              <a:chOff x="6744231" y="1548520"/>
              <a:chExt cx="830484" cy="830484"/>
            </a:xfrm>
          </p:grpSpPr>
          <p:sp>
            <p:nvSpPr>
              <p:cNvPr id="78" name="MH_Title_1"/>
              <p:cNvSpPr/>
              <p:nvPr>
                <p:custDataLst>
                  <p:tags r:id="rId6"/>
                </p:custDataLst>
              </p:nvPr>
            </p:nvSpPr>
            <p:spPr>
              <a:xfrm>
                <a:off x="6744231" y="1548520"/>
                <a:ext cx="830484" cy="830484"/>
              </a:xfrm>
              <a:prstGeom prst="ellipse">
                <a:avLst/>
              </a:prstGeom>
              <a:solidFill>
                <a:schemeClr val="dk2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anchor="ctr"/>
              <a:lstStyle/>
              <a:p>
                <a:pPr algn="ctr"/>
                <a:endParaRPr lang="en-US" altLang="zh-CN" sz="3797" dirty="0">
                  <a:cs typeface="+mn-ea"/>
                  <a:sym typeface="+mn-lt"/>
                </a:endParaRPr>
              </a:p>
            </p:txBody>
          </p:sp>
          <p:sp>
            <p:nvSpPr>
              <p:cNvPr id="96" name="Freeform 103"/>
              <p:cNvSpPr>
                <a:spLocks noEditPoints="1"/>
              </p:cNvSpPr>
              <p:nvPr/>
            </p:nvSpPr>
            <p:spPr bwMode="auto">
              <a:xfrm>
                <a:off x="7018835" y="1759895"/>
                <a:ext cx="281270" cy="414176"/>
              </a:xfrm>
              <a:custGeom>
                <a:avLst/>
                <a:gdLst/>
                <a:ahLst/>
                <a:cxnLst>
                  <a:cxn ang="0">
                    <a:pos x="37" y="29"/>
                  </a:cxn>
                  <a:cxn ang="0">
                    <a:pos x="31" y="41"/>
                  </a:cxn>
                  <a:cxn ang="0">
                    <a:pos x="33" y="44"/>
                  </a:cxn>
                  <a:cxn ang="0">
                    <a:pos x="32" y="47"/>
                  </a:cxn>
                  <a:cxn ang="0">
                    <a:pos x="33" y="49"/>
                  </a:cxn>
                  <a:cxn ang="0">
                    <a:pos x="31" y="53"/>
                  </a:cxn>
                  <a:cxn ang="0">
                    <a:pos x="31" y="54"/>
                  </a:cxn>
                  <a:cxn ang="0">
                    <a:pos x="27" y="58"/>
                  </a:cxn>
                  <a:cxn ang="0">
                    <a:pos x="21" y="62"/>
                  </a:cxn>
                  <a:cxn ang="0">
                    <a:pos x="15" y="58"/>
                  </a:cxn>
                  <a:cxn ang="0">
                    <a:pos x="11" y="54"/>
                  </a:cxn>
                  <a:cxn ang="0">
                    <a:pos x="11" y="53"/>
                  </a:cxn>
                  <a:cxn ang="0">
                    <a:pos x="9" y="49"/>
                  </a:cxn>
                  <a:cxn ang="0">
                    <a:pos x="10" y="47"/>
                  </a:cxn>
                  <a:cxn ang="0">
                    <a:pos x="9" y="44"/>
                  </a:cxn>
                  <a:cxn ang="0">
                    <a:pos x="11" y="41"/>
                  </a:cxn>
                  <a:cxn ang="0">
                    <a:pos x="5" y="29"/>
                  </a:cxn>
                  <a:cxn ang="0">
                    <a:pos x="0" y="18"/>
                  </a:cxn>
                  <a:cxn ang="0">
                    <a:pos x="21" y="0"/>
                  </a:cxn>
                  <a:cxn ang="0">
                    <a:pos x="42" y="18"/>
                  </a:cxn>
                  <a:cxn ang="0">
                    <a:pos x="37" y="29"/>
                  </a:cxn>
                  <a:cxn ang="0">
                    <a:pos x="21" y="6"/>
                  </a:cxn>
                  <a:cxn ang="0">
                    <a:pos x="6" y="18"/>
                  </a:cxn>
                  <a:cxn ang="0">
                    <a:pos x="8" y="26"/>
                  </a:cxn>
                  <a:cxn ang="0">
                    <a:pos x="11" y="28"/>
                  </a:cxn>
                  <a:cxn ang="0">
                    <a:pos x="16" y="40"/>
                  </a:cxn>
                  <a:cxn ang="0">
                    <a:pos x="26" y="40"/>
                  </a:cxn>
                  <a:cxn ang="0">
                    <a:pos x="31" y="28"/>
                  </a:cxn>
                  <a:cxn ang="0">
                    <a:pos x="34" y="26"/>
                  </a:cxn>
                  <a:cxn ang="0">
                    <a:pos x="36" y="18"/>
                  </a:cxn>
                  <a:cxn ang="0">
                    <a:pos x="21" y="6"/>
                  </a:cxn>
                  <a:cxn ang="0">
                    <a:pos x="29" y="20"/>
                  </a:cxn>
                  <a:cxn ang="0">
                    <a:pos x="27" y="18"/>
                  </a:cxn>
                  <a:cxn ang="0">
                    <a:pos x="21" y="15"/>
                  </a:cxn>
                  <a:cxn ang="0">
                    <a:pos x="20" y="13"/>
                  </a:cxn>
                  <a:cxn ang="0">
                    <a:pos x="21" y="12"/>
                  </a:cxn>
                  <a:cxn ang="0">
                    <a:pos x="30" y="18"/>
                  </a:cxn>
                  <a:cxn ang="0">
                    <a:pos x="29" y="20"/>
                  </a:cxn>
                </a:cxnLst>
                <a:rect l="0" t="0" r="r" b="b"/>
                <a:pathLst>
                  <a:path w="42" h="62">
                    <a:moveTo>
                      <a:pt x="37" y="29"/>
                    </a:moveTo>
                    <a:cubicBezTo>
                      <a:pt x="35" y="32"/>
                      <a:pt x="31" y="37"/>
                      <a:pt x="31" y="41"/>
                    </a:cubicBezTo>
                    <a:cubicBezTo>
                      <a:pt x="32" y="42"/>
                      <a:pt x="33" y="43"/>
                      <a:pt x="33" y="44"/>
                    </a:cubicBezTo>
                    <a:cubicBezTo>
                      <a:pt x="33" y="45"/>
                      <a:pt x="32" y="46"/>
                      <a:pt x="32" y="47"/>
                    </a:cubicBezTo>
                    <a:cubicBezTo>
                      <a:pt x="32" y="47"/>
                      <a:pt x="33" y="48"/>
                      <a:pt x="33" y="49"/>
                    </a:cubicBezTo>
                    <a:cubicBezTo>
                      <a:pt x="33" y="51"/>
                      <a:pt x="32" y="52"/>
                      <a:pt x="31" y="53"/>
                    </a:cubicBezTo>
                    <a:cubicBezTo>
                      <a:pt x="31" y="53"/>
                      <a:pt x="31" y="54"/>
                      <a:pt x="31" y="54"/>
                    </a:cubicBezTo>
                    <a:cubicBezTo>
                      <a:pt x="31" y="57"/>
                      <a:pt x="29" y="58"/>
                      <a:pt x="27" y="58"/>
                    </a:cubicBezTo>
                    <a:cubicBezTo>
                      <a:pt x="26" y="61"/>
                      <a:pt x="24" y="62"/>
                      <a:pt x="21" y="62"/>
                    </a:cubicBezTo>
                    <a:cubicBezTo>
                      <a:pt x="19" y="62"/>
                      <a:pt x="16" y="61"/>
                      <a:pt x="15" y="58"/>
                    </a:cubicBezTo>
                    <a:cubicBezTo>
                      <a:pt x="13" y="58"/>
                      <a:pt x="11" y="57"/>
                      <a:pt x="11" y="54"/>
                    </a:cubicBezTo>
                    <a:cubicBezTo>
                      <a:pt x="11" y="54"/>
                      <a:pt x="11" y="53"/>
                      <a:pt x="11" y="53"/>
                    </a:cubicBezTo>
                    <a:cubicBezTo>
                      <a:pt x="10" y="52"/>
                      <a:pt x="9" y="51"/>
                      <a:pt x="9" y="49"/>
                    </a:cubicBezTo>
                    <a:cubicBezTo>
                      <a:pt x="9" y="48"/>
                      <a:pt x="10" y="47"/>
                      <a:pt x="10" y="47"/>
                    </a:cubicBezTo>
                    <a:cubicBezTo>
                      <a:pt x="10" y="46"/>
                      <a:pt x="9" y="45"/>
                      <a:pt x="9" y="44"/>
                    </a:cubicBezTo>
                    <a:cubicBezTo>
                      <a:pt x="9" y="43"/>
                      <a:pt x="10" y="42"/>
                      <a:pt x="11" y="41"/>
                    </a:cubicBezTo>
                    <a:cubicBezTo>
                      <a:pt x="11" y="37"/>
                      <a:pt x="7" y="32"/>
                      <a:pt x="5" y="29"/>
                    </a:cubicBezTo>
                    <a:cubicBezTo>
                      <a:pt x="2" y="26"/>
                      <a:pt x="0" y="23"/>
                      <a:pt x="0" y="18"/>
                    </a:cubicBezTo>
                    <a:cubicBezTo>
                      <a:pt x="0" y="8"/>
                      <a:pt x="11" y="0"/>
                      <a:pt x="21" y="0"/>
                    </a:cubicBezTo>
                    <a:cubicBezTo>
                      <a:pt x="31" y="0"/>
                      <a:pt x="42" y="8"/>
                      <a:pt x="42" y="18"/>
                    </a:cubicBezTo>
                    <a:cubicBezTo>
                      <a:pt x="42" y="23"/>
                      <a:pt x="40" y="26"/>
                      <a:pt x="37" y="29"/>
                    </a:cubicBezTo>
                    <a:close/>
                    <a:moveTo>
                      <a:pt x="21" y="6"/>
                    </a:moveTo>
                    <a:cubicBezTo>
                      <a:pt x="14" y="6"/>
                      <a:pt x="6" y="10"/>
                      <a:pt x="6" y="18"/>
                    </a:cubicBezTo>
                    <a:cubicBezTo>
                      <a:pt x="6" y="21"/>
                      <a:pt x="7" y="24"/>
                      <a:pt x="8" y="26"/>
                    </a:cubicBezTo>
                    <a:cubicBezTo>
                      <a:pt x="9" y="27"/>
                      <a:pt x="10" y="27"/>
                      <a:pt x="11" y="28"/>
                    </a:cubicBezTo>
                    <a:cubicBezTo>
                      <a:pt x="14" y="32"/>
                      <a:pt x="16" y="36"/>
                      <a:pt x="16" y="40"/>
                    </a:cubicBezTo>
                    <a:cubicBezTo>
                      <a:pt x="26" y="40"/>
                      <a:pt x="26" y="40"/>
                      <a:pt x="26" y="40"/>
                    </a:cubicBezTo>
                    <a:cubicBezTo>
                      <a:pt x="26" y="36"/>
                      <a:pt x="28" y="32"/>
                      <a:pt x="31" y="28"/>
                    </a:cubicBezTo>
                    <a:cubicBezTo>
                      <a:pt x="32" y="27"/>
                      <a:pt x="33" y="27"/>
                      <a:pt x="34" y="26"/>
                    </a:cubicBezTo>
                    <a:cubicBezTo>
                      <a:pt x="35" y="24"/>
                      <a:pt x="36" y="21"/>
                      <a:pt x="36" y="18"/>
                    </a:cubicBezTo>
                    <a:cubicBezTo>
                      <a:pt x="36" y="10"/>
                      <a:pt x="28" y="6"/>
                      <a:pt x="21" y="6"/>
                    </a:cubicBezTo>
                    <a:close/>
                    <a:moveTo>
                      <a:pt x="29" y="20"/>
                    </a:moveTo>
                    <a:cubicBezTo>
                      <a:pt x="28" y="20"/>
                      <a:pt x="27" y="19"/>
                      <a:pt x="27" y="18"/>
                    </a:cubicBezTo>
                    <a:cubicBezTo>
                      <a:pt x="27" y="16"/>
                      <a:pt x="23" y="15"/>
                      <a:pt x="21" y="15"/>
                    </a:cubicBezTo>
                    <a:cubicBezTo>
                      <a:pt x="20" y="15"/>
                      <a:pt x="20" y="14"/>
                      <a:pt x="20" y="13"/>
                    </a:cubicBezTo>
                    <a:cubicBezTo>
                      <a:pt x="20" y="13"/>
                      <a:pt x="20" y="12"/>
                      <a:pt x="21" y="12"/>
                    </a:cubicBezTo>
                    <a:cubicBezTo>
                      <a:pt x="25" y="12"/>
                      <a:pt x="30" y="14"/>
                      <a:pt x="30" y="18"/>
                    </a:cubicBezTo>
                    <a:cubicBezTo>
                      <a:pt x="30" y="19"/>
                      <a:pt x="29" y="20"/>
                      <a:pt x="29" y="20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/>
              <a:p>
                <a:pPr>
                  <a:lnSpc>
                    <a:spcPct val="120000"/>
                  </a:lnSpc>
                </a:pPr>
                <a:endParaRPr lang="en-US" sz="800" dirty="0">
                  <a:latin typeface="+mn-lt"/>
                  <a:ea typeface="+mn-ea"/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100" name="组合 99"/>
          <p:cNvGrpSpPr/>
          <p:nvPr/>
        </p:nvGrpSpPr>
        <p:grpSpPr>
          <a:xfrm>
            <a:off x="6754494" y="5039063"/>
            <a:ext cx="5867569" cy="1169550"/>
            <a:chOff x="6754494" y="5039063"/>
            <a:chExt cx="5867569" cy="1169550"/>
          </a:xfrm>
        </p:grpSpPr>
        <p:sp>
          <p:nvSpPr>
            <p:cNvPr id="91" name="MH_Text_1"/>
            <p:cNvSpPr txBox="1">
              <a:spLocks noChangeArrowheads="1"/>
            </p:cNvSpPr>
            <p:nvPr>
              <p:custDataLst>
                <p:tags r:id="rId1"/>
              </p:custDataLst>
            </p:nvPr>
          </p:nvSpPr>
          <p:spPr bwMode="auto">
            <a:xfrm>
              <a:off x="7633681" y="5412519"/>
              <a:ext cx="4988382" cy="79609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>
              <a:noAutofit/>
            </a:bodyPr>
            <a:lstStyle>
              <a:defPPr>
                <a:defRPr lang="en-US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Arial" panose="020B0604020202020204" pitchFamily="34" charset="0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Arial" panose="020B0604020202020204" pitchFamily="34" charset="0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Arial" panose="020B0604020202020204" pitchFamily="34" charset="0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Arial" panose="020B0604020202020204" pitchFamily="34" charset="0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Arial" panose="020B0604020202020204" pitchFamily="34" charset="0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Arial" panose="020B0604020202020204" pitchFamily="34" charset="0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Arial" panose="020B0604020202020204" pitchFamily="34" charset="0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Arial" panose="020B0604020202020204" pitchFamily="34" charset="0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+mn-ea"/>
                  <a:cs typeface="Arial" panose="020B0604020202020204" pitchFamily="34" charset="0"/>
                </a:defRPr>
              </a:lvl9pPr>
            </a:lstStyle>
            <a:p>
              <a:pPr marL="285750" indent="-285750">
                <a:lnSpc>
                  <a:spcPct val="110000"/>
                </a:lnSpc>
                <a:buFont typeface="Arial" panose="020B0604020202020204" pitchFamily="34" charset="0"/>
                <a:buChar char="•"/>
                <a:defRPr/>
              </a:pPr>
              <a:r>
                <a:rPr lang="en-GB" dirty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</a:rPr>
                <a:t>In 2014, Topshop expanded their business in </a:t>
              </a:r>
              <a:r>
                <a:rPr lang="en-GB" dirty="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</a:rPr>
                <a:t>China, cooperating with </a:t>
              </a:r>
              <a:r>
                <a:rPr lang="en-GB" dirty="0" err="1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</a:rPr>
                <a:t>Shangping</a:t>
              </a:r>
              <a:r>
                <a:rPr lang="en-GB" dirty="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</a:rPr>
                <a:t> and </a:t>
              </a:r>
              <a:r>
                <a:rPr lang="en-GB" dirty="0" err="1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</a:rPr>
                <a:t>Tmall</a:t>
              </a:r>
              <a:r>
                <a:rPr lang="en-GB" dirty="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</a:rPr>
                <a:t>.</a:t>
              </a:r>
            </a:p>
            <a:p>
              <a:pPr marL="285750" indent="-285750">
                <a:lnSpc>
                  <a:spcPct val="110000"/>
                </a:lnSpc>
                <a:buFont typeface="Arial" panose="020B0604020202020204" pitchFamily="34" charset="0"/>
                <a:buChar char="•"/>
                <a:defRPr/>
              </a:pPr>
              <a:r>
                <a:rPr lang="en-US" altLang="zh-CN" dirty="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cs typeface="+mn-ea"/>
                  <a:sym typeface="+mn-lt"/>
                </a:rPr>
                <a:t>In 2018, Topshop broke up with two </a:t>
              </a:r>
              <a:r>
                <a:rPr lang="en-GB" altLang="zh-CN" dirty="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cs typeface="+mn-ea"/>
                  <a:sym typeface="+mn-lt"/>
                </a:rPr>
                <a:t>organisations</a:t>
              </a:r>
              <a:r>
                <a:rPr lang="en-US" altLang="zh-CN" dirty="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cs typeface="+mn-ea"/>
                  <a:sym typeface="+mn-lt"/>
                </a:rPr>
                <a:t> and quitted Chinese market.</a:t>
              </a:r>
              <a:endParaRPr lang="en-US" altLang="zh-CN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cs typeface="+mn-ea"/>
                <a:sym typeface="+mn-lt"/>
              </a:endParaRPr>
            </a:p>
          </p:txBody>
        </p:sp>
        <p:sp>
          <p:nvSpPr>
            <p:cNvPr id="92" name="MH_SubTitle_1"/>
            <p:cNvSpPr txBox="1">
              <a:spLocks noChangeArrowheads="1"/>
            </p:cNvSpPr>
            <p:nvPr>
              <p:custDataLst>
                <p:tags r:id="rId2"/>
              </p:custDataLst>
            </p:nvPr>
          </p:nvSpPr>
          <p:spPr bwMode="auto">
            <a:xfrm>
              <a:off x="7919548" y="5039063"/>
              <a:ext cx="2528079" cy="454553"/>
            </a:xfrm>
            <a:prstGeom prst="rect">
              <a:avLst/>
            </a:prstGeom>
            <a:noFill/>
            <a:ln>
              <a:noFill/>
            </a:ln>
            <a:effectLst/>
            <a:ex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168725" tIns="0" rIns="168725" bIns="0" rtlCol="0" anchor="t">
              <a:noAutofit/>
            </a:bodyPr>
            <a:lstStyle>
              <a:defPPr>
                <a:defRPr lang="zh-CN"/>
              </a:defPPr>
              <a:lvl1pPr marL="285750" indent="-285750">
                <a:lnSpc>
                  <a:spcPct val="120000"/>
                </a:lnSpc>
                <a:buClr>
                  <a:schemeClr val="accent1"/>
                </a:buClr>
                <a:buFont typeface="Wingdings" panose="05000000000000000000" pitchFamily="2" charset="2"/>
                <a:buChar char="n"/>
                <a:defRPr sz="1400" b="1">
                  <a:solidFill>
                    <a:schemeClr val="bg1">
                      <a:lumMod val="50000"/>
                    </a:schemeClr>
                  </a:solidFill>
                  <a:cs typeface="+mn-ea"/>
                </a:defRPr>
              </a:lvl1pPr>
              <a:lvl2pPr>
                <a:defRPr>
                  <a:solidFill>
                    <a:schemeClr val="lt1"/>
                  </a:solidFill>
                </a:defRPr>
              </a:lvl2pPr>
              <a:lvl3pPr>
                <a:defRPr>
                  <a:solidFill>
                    <a:schemeClr val="lt1"/>
                  </a:solidFill>
                </a:defRPr>
              </a:lvl3pPr>
              <a:lvl4pPr>
                <a:defRPr>
                  <a:solidFill>
                    <a:schemeClr val="lt1"/>
                  </a:solidFill>
                </a:defRPr>
              </a:lvl4pPr>
              <a:lvl5pPr>
                <a:defRPr>
                  <a:solidFill>
                    <a:schemeClr val="lt1"/>
                  </a:solidFill>
                </a:defRPr>
              </a:lvl5pPr>
              <a:lvl6pPr>
                <a:defRPr>
                  <a:solidFill>
                    <a:schemeClr val="lt1"/>
                  </a:solidFill>
                </a:defRPr>
              </a:lvl6pPr>
              <a:lvl7pPr>
                <a:defRPr>
                  <a:solidFill>
                    <a:schemeClr val="lt1"/>
                  </a:solidFill>
                </a:defRPr>
              </a:lvl7pPr>
              <a:lvl8pPr>
                <a:defRPr>
                  <a:solidFill>
                    <a:schemeClr val="lt1"/>
                  </a:solidFill>
                </a:defRPr>
              </a:lvl8pPr>
              <a:lvl9pPr>
                <a:defRPr>
                  <a:solidFill>
                    <a:schemeClr val="lt1"/>
                  </a:solidFill>
                </a:defRPr>
              </a:lvl9pPr>
            </a:lstStyle>
            <a:p>
              <a:pPr marL="0" indent="0">
                <a:buClr>
                  <a:srgbClr val="C00000"/>
                </a:buClr>
                <a:buNone/>
              </a:pPr>
              <a:r>
                <a:rPr lang="en-US" altLang="zh-CN" sz="2000" dirty="0" smtClean="0">
                  <a:solidFill>
                    <a:schemeClr val="dk2"/>
                  </a:solidFill>
                  <a:sym typeface="+mn-lt"/>
                </a:rPr>
                <a:t>Motivation</a:t>
              </a:r>
              <a:endParaRPr lang="zh-CN" altLang="en-US" sz="2000" dirty="0">
                <a:solidFill>
                  <a:schemeClr val="dk2"/>
                </a:solidFill>
                <a:sym typeface="+mn-lt"/>
              </a:endParaRPr>
            </a:p>
          </p:txBody>
        </p:sp>
        <p:grpSp>
          <p:nvGrpSpPr>
            <p:cNvPr id="4" name="组合 3"/>
            <p:cNvGrpSpPr/>
            <p:nvPr/>
          </p:nvGrpSpPr>
          <p:grpSpPr>
            <a:xfrm>
              <a:off x="6754494" y="5183925"/>
              <a:ext cx="809956" cy="809956"/>
              <a:chOff x="6754494" y="5183925"/>
              <a:chExt cx="809956" cy="809956"/>
            </a:xfrm>
          </p:grpSpPr>
          <p:sp>
            <p:nvSpPr>
              <p:cNvPr id="84" name="MH_Title_1"/>
              <p:cNvSpPr/>
              <p:nvPr>
                <p:custDataLst>
                  <p:tags r:id="rId3"/>
                </p:custDataLst>
              </p:nvPr>
            </p:nvSpPr>
            <p:spPr>
              <a:xfrm>
                <a:off x="6754494" y="5183925"/>
                <a:ext cx="809956" cy="809956"/>
              </a:xfrm>
              <a:prstGeom prst="ellipse">
                <a:avLst/>
              </a:prstGeom>
              <a:solidFill>
                <a:schemeClr val="dk2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lIns="0" tIns="0" rIns="0" bIns="0" anchor="ctr"/>
              <a:lstStyle/>
              <a:p>
                <a:pPr algn="ctr"/>
                <a:endParaRPr lang="en-US" altLang="zh-CN" sz="3797" dirty="0">
                  <a:cs typeface="+mn-ea"/>
                  <a:sym typeface="+mn-lt"/>
                </a:endParaRPr>
              </a:p>
            </p:txBody>
          </p:sp>
          <p:sp>
            <p:nvSpPr>
              <p:cNvPr id="97" name="Freeform 135"/>
              <p:cNvSpPr>
                <a:spLocks noEditPoints="1"/>
              </p:cNvSpPr>
              <p:nvPr/>
            </p:nvSpPr>
            <p:spPr bwMode="auto">
              <a:xfrm>
                <a:off x="6987760" y="5445539"/>
                <a:ext cx="352704" cy="330381"/>
              </a:xfrm>
              <a:custGeom>
                <a:avLst/>
                <a:gdLst/>
                <a:ahLst/>
                <a:cxnLst>
                  <a:cxn ang="0">
                    <a:pos x="13" y="39"/>
                  </a:cxn>
                  <a:cxn ang="0">
                    <a:pos x="8" y="39"/>
                  </a:cxn>
                  <a:cxn ang="0">
                    <a:pos x="0" y="33"/>
                  </a:cxn>
                  <a:cxn ang="0">
                    <a:pos x="5" y="19"/>
                  </a:cxn>
                  <a:cxn ang="0">
                    <a:pos x="15" y="22"/>
                  </a:cxn>
                  <a:cxn ang="0">
                    <a:pos x="20" y="21"/>
                  </a:cxn>
                  <a:cxn ang="0">
                    <a:pos x="20" y="24"/>
                  </a:cxn>
                  <a:cxn ang="0">
                    <a:pos x="23" y="34"/>
                  </a:cxn>
                  <a:cxn ang="0">
                    <a:pos x="13" y="39"/>
                  </a:cxn>
                  <a:cxn ang="0">
                    <a:pos x="15" y="19"/>
                  </a:cxn>
                  <a:cxn ang="0">
                    <a:pos x="5" y="9"/>
                  </a:cxn>
                  <a:cxn ang="0">
                    <a:pos x="15" y="0"/>
                  </a:cxn>
                  <a:cxn ang="0">
                    <a:pos x="25" y="9"/>
                  </a:cxn>
                  <a:cxn ang="0">
                    <a:pos x="15" y="19"/>
                  </a:cxn>
                  <a:cxn ang="0">
                    <a:pos x="53" y="68"/>
                  </a:cxn>
                  <a:cxn ang="0">
                    <a:pos x="20" y="68"/>
                  </a:cxn>
                  <a:cxn ang="0">
                    <a:pos x="10" y="58"/>
                  </a:cxn>
                  <a:cxn ang="0">
                    <a:pos x="23" y="36"/>
                  </a:cxn>
                  <a:cxn ang="0">
                    <a:pos x="37" y="41"/>
                  </a:cxn>
                  <a:cxn ang="0">
                    <a:pos x="50" y="36"/>
                  </a:cxn>
                  <a:cxn ang="0">
                    <a:pos x="64" y="58"/>
                  </a:cxn>
                  <a:cxn ang="0">
                    <a:pos x="53" y="68"/>
                  </a:cxn>
                  <a:cxn ang="0">
                    <a:pos x="37" y="39"/>
                  </a:cxn>
                  <a:cxn ang="0">
                    <a:pos x="22" y="24"/>
                  </a:cxn>
                  <a:cxn ang="0">
                    <a:pos x="37" y="9"/>
                  </a:cxn>
                  <a:cxn ang="0">
                    <a:pos x="51" y="24"/>
                  </a:cxn>
                  <a:cxn ang="0">
                    <a:pos x="37" y="39"/>
                  </a:cxn>
                  <a:cxn ang="0">
                    <a:pos x="59" y="19"/>
                  </a:cxn>
                  <a:cxn ang="0">
                    <a:pos x="49" y="9"/>
                  </a:cxn>
                  <a:cxn ang="0">
                    <a:pos x="59" y="0"/>
                  </a:cxn>
                  <a:cxn ang="0">
                    <a:pos x="68" y="9"/>
                  </a:cxn>
                  <a:cxn ang="0">
                    <a:pos x="59" y="19"/>
                  </a:cxn>
                  <a:cxn ang="0">
                    <a:pos x="66" y="39"/>
                  </a:cxn>
                  <a:cxn ang="0">
                    <a:pos x="61" y="39"/>
                  </a:cxn>
                  <a:cxn ang="0">
                    <a:pos x="51" y="34"/>
                  </a:cxn>
                  <a:cxn ang="0">
                    <a:pos x="54" y="24"/>
                  </a:cxn>
                  <a:cxn ang="0">
                    <a:pos x="54" y="21"/>
                  </a:cxn>
                  <a:cxn ang="0">
                    <a:pos x="59" y="22"/>
                  </a:cxn>
                  <a:cxn ang="0">
                    <a:pos x="69" y="19"/>
                  </a:cxn>
                  <a:cxn ang="0">
                    <a:pos x="73" y="33"/>
                  </a:cxn>
                  <a:cxn ang="0">
                    <a:pos x="66" y="39"/>
                  </a:cxn>
                </a:cxnLst>
                <a:rect l="0" t="0" r="r" b="b"/>
                <a:pathLst>
                  <a:path w="73" h="68">
                    <a:moveTo>
                      <a:pt x="13" y="39"/>
                    </a:moveTo>
                    <a:cubicBezTo>
                      <a:pt x="8" y="39"/>
                      <a:pt x="8" y="39"/>
                      <a:pt x="8" y="39"/>
                    </a:cubicBezTo>
                    <a:cubicBezTo>
                      <a:pt x="4" y="39"/>
                      <a:pt x="0" y="37"/>
                      <a:pt x="0" y="33"/>
                    </a:cubicBezTo>
                    <a:cubicBezTo>
                      <a:pt x="0" y="29"/>
                      <a:pt x="0" y="19"/>
                      <a:pt x="5" y="19"/>
                    </a:cubicBezTo>
                    <a:cubicBezTo>
                      <a:pt x="6" y="19"/>
                      <a:pt x="10" y="22"/>
                      <a:pt x="15" y="22"/>
                    </a:cubicBezTo>
                    <a:cubicBezTo>
                      <a:pt x="17" y="22"/>
                      <a:pt x="18" y="22"/>
                      <a:pt x="20" y="21"/>
                    </a:cubicBezTo>
                    <a:cubicBezTo>
                      <a:pt x="20" y="22"/>
                      <a:pt x="20" y="23"/>
                      <a:pt x="20" y="24"/>
                    </a:cubicBezTo>
                    <a:cubicBezTo>
                      <a:pt x="20" y="27"/>
                      <a:pt x="21" y="31"/>
                      <a:pt x="23" y="34"/>
                    </a:cubicBezTo>
                    <a:cubicBezTo>
                      <a:pt x="19" y="34"/>
                      <a:pt x="15" y="36"/>
                      <a:pt x="13" y="39"/>
                    </a:cubicBezTo>
                    <a:close/>
                    <a:moveTo>
                      <a:pt x="15" y="19"/>
                    </a:moveTo>
                    <a:cubicBezTo>
                      <a:pt x="10" y="19"/>
                      <a:pt x="5" y="15"/>
                      <a:pt x="5" y="9"/>
                    </a:cubicBezTo>
                    <a:cubicBezTo>
                      <a:pt x="5" y="4"/>
                      <a:pt x="10" y="0"/>
                      <a:pt x="15" y="0"/>
                    </a:cubicBezTo>
                    <a:cubicBezTo>
                      <a:pt x="20" y="0"/>
                      <a:pt x="25" y="4"/>
                      <a:pt x="25" y="9"/>
                    </a:cubicBezTo>
                    <a:cubicBezTo>
                      <a:pt x="25" y="15"/>
                      <a:pt x="20" y="19"/>
                      <a:pt x="15" y="19"/>
                    </a:cubicBezTo>
                    <a:close/>
                    <a:moveTo>
                      <a:pt x="53" y="68"/>
                    </a:moveTo>
                    <a:cubicBezTo>
                      <a:pt x="20" y="68"/>
                      <a:pt x="20" y="68"/>
                      <a:pt x="20" y="68"/>
                    </a:cubicBezTo>
                    <a:cubicBezTo>
                      <a:pt x="14" y="68"/>
                      <a:pt x="10" y="64"/>
                      <a:pt x="10" y="58"/>
                    </a:cubicBezTo>
                    <a:cubicBezTo>
                      <a:pt x="10" y="49"/>
                      <a:pt x="12" y="36"/>
                      <a:pt x="23" y="36"/>
                    </a:cubicBezTo>
                    <a:cubicBezTo>
                      <a:pt x="25" y="36"/>
                      <a:pt x="29" y="41"/>
                      <a:pt x="37" y="41"/>
                    </a:cubicBezTo>
                    <a:cubicBezTo>
                      <a:pt x="44" y="41"/>
                      <a:pt x="49" y="36"/>
                      <a:pt x="50" y="36"/>
                    </a:cubicBezTo>
                    <a:cubicBezTo>
                      <a:pt x="62" y="36"/>
                      <a:pt x="64" y="49"/>
                      <a:pt x="64" y="58"/>
                    </a:cubicBezTo>
                    <a:cubicBezTo>
                      <a:pt x="64" y="64"/>
                      <a:pt x="60" y="68"/>
                      <a:pt x="53" y="68"/>
                    </a:cubicBezTo>
                    <a:close/>
                    <a:moveTo>
                      <a:pt x="37" y="39"/>
                    </a:moveTo>
                    <a:cubicBezTo>
                      <a:pt x="29" y="39"/>
                      <a:pt x="22" y="32"/>
                      <a:pt x="22" y="24"/>
                    </a:cubicBezTo>
                    <a:cubicBezTo>
                      <a:pt x="22" y="16"/>
                      <a:pt x="29" y="9"/>
                      <a:pt x="37" y="9"/>
                    </a:cubicBezTo>
                    <a:cubicBezTo>
                      <a:pt x="45" y="9"/>
                      <a:pt x="51" y="16"/>
                      <a:pt x="51" y="24"/>
                    </a:cubicBezTo>
                    <a:cubicBezTo>
                      <a:pt x="51" y="32"/>
                      <a:pt x="45" y="39"/>
                      <a:pt x="37" y="39"/>
                    </a:cubicBezTo>
                    <a:close/>
                    <a:moveTo>
                      <a:pt x="59" y="19"/>
                    </a:moveTo>
                    <a:cubicBezTo>
                      <a:pt x="53" y="19"/>
                      <a:pt x="49" y="15"/>
                      <a:pt x="49" y="9"/>
                    </a:cubicBezTo>
                    <a:cubicBezTo>
                      <a:pt x="49" y="4"/>
                      <a:pt x="53" y="0"/>
                      <a:pt x="59" y="0"/>
                    </a:cubicBezTo>
                    <a:cubicBezTo>
                      <a:pt x="64" y="0"/>
                      <a:pt x="68" y="4"/>
                      <a:pt x="68" y="9"/>
                    </a:cubicBezTo>
                    <a:cubicBezTo>
                      <a:pt x="68" y="15"/>
                      <a:pt x="64" y="19"/>
                      <a:pt x="59" y="19"/>
                    </a:cubicBezTo>
                    <a:close/>
                    <a:moveTo>
                      <a:pt x="66" y="39"/>
                    </a:moveTo>
                    <a:cubicBezTo>
                      <a:pt x="61" y="39"/>
                      <a:pt x="61" y="39"/>
                      <a:pt x="61" y="39"/>
                    </a:cubicBezTo>
                    <a:cubicBezTo>
                      <a:pt x="58" y="36"/>
                      <a:pt x="55" y="34"/>
                      <a:pt x="51" y="34"/>
                    </a:cubicBezTo>
                    <a:cubicBezTo>
                      <a:pt x="53" y="31"/>
                      <a:pt x="54" y="27"/>
                      <a:pt x="54" y="24"/>
                    </a:cubicBezTo>
                    <a:cubicBezTo>
                      <a:pt x="54" y="23"/>
                      <a:pt x="54" y="22"/>
                      <a:pt x="54" y="21"/>
                    </a:cubicBezTo>
                    <a:cubicBezTo>
                      <a:pt x="55" y="22"/>
                      <a:pt x="57" y="22"/>
                      <a:pt x="59" y="22"/>
                    </a:cubicBezTo>
                    <a:cubicBezTo>
                      <a:pt x="64" y="22"/>
                      <a:pt x="68" y="19"/>
                      <a:pt x="69" y="19"/>
                    </a:cubicBezTo>
                    <a:cubicBezTo>
                      <a:pt x="73" y="19"/>
                      <a:pt x="73" y="29"/>
                      <a:pt x="73" y="33"/>
                    </a:cubicBezTo>
                    <a:cubicBezTo>
                      <a:pt x="73" y="37"/>
                      <a:pt x="70" y="39"/>
                      <a:pt x="66" y="39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/>
              <a:p>
                <a:pPr>
                  <a:lnSpc>
                    <a:spcPct val="120000"/>
                  </a:lnSpc>
                </a:pPr>
                <a:endParaRPr lang="en-US" sz="800" dirty="0">
                  <a:latin typeface="+mn-lt"/>
                  <a:ea typeface="+mn-ea"/>
                  <a:cs typeface="+mn-ea"/>
                  <a:sym typeface="+mn-lt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263378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0" presetClass="entr" presetSubtype="0" fill="hold" nodeType="afterEffect">
                                  <p:stCondLst>
                                    <p:cond delay="7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8500"/>
                            </p:stCondLst>
                            <p:childTnLst>
                              <p:par>
                                <p:cTn id="20" presetID="10" presetClass="entr" presetSubtype="0" fill="hold" nodeType="after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" grpId="0"/>
      <p:bldP spid="7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0" name="直接连接符 7"/>
          <p:cNvCxnSpPr/>
          <p:nvPr/>
        </p:nvCxnSpPr>
        <p:spPr>
          <a:xfrm>
            <a:off x="6411087" y="1541333"/>
            <a:ext cx="0" cy="4954609"/>
          </a:xfrm>
          <a:prstGeom prst="line">
            <a:avLst/>
          </a:prstGeom>
          <a:ln w="9525">
            <a:solidFill>
              <a:schemeClr val="bg1">
                <a:lumMod val="65000"/>
              </a:schemeClr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2"/>
          <p:cNvSpPr txBox="1"/>
          <p:nvPr/>
        </p:nvSpPr>
        <p:spPr>
          <a:xfrm>
            <a:off x="958430" y="3557764"/>
            <a:ext cx="4638193" cy="7571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>
              <a:lnSpc>
                <a:spcPct val="120000"/>
              </a:lnSpc>
            </a:pPr>
            <a:r>
              <a:rPr lang="en-US" altLang="zh-CN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External analysis: PESTEL and Porter Five Forces</a:t>
            </a:r>
          </a:p>
          <a:p>
            <a:pPr algn="r">
              <a:lnSpc>
                <a:spcPct val="120000"/>
              </a:lnSpc>
            </a:pPr>
            <a:r>
              <a:rPr lang="en-US" altLang="zh-CN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 analysis especially competitors analysis</a:t>
            </a:r>
            <a:endParaRPr lang="en-GB" dirty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40" name="TextBox 39"/>
          <p:cNvSpPr txBox="1"/>
          <p:nvPr/>
        </p:nvSpPr>
        <p:spPr>
          <a:xfrm>
            <a:off x="7480459" y="5294998"/>
            <a:ext cx="5010026" cy="40254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en-US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Learn from lessons and other successful experience</a:t>
            </a:r>
            <a:endParaRPr lang="en-GB" dirty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grpSp>
        <p:nvGrpSpPr>
          <p:cNvPr id="42" name="Group 14"/>
          <p:cNvGrpSpPr/>
          <p:nvPr/>
        </p:nvGrpSpPr>
        <p:grpSpPr>
          <a:xfrm>
            <a:off x="5745423" y="3616325"/>
            <a:ext cx="5796520" cy="614460"/>
            <a:chOff x="5349226" y="2010956"/>
            <a:chExt cx="4272984" cy="670899"/>
          </a:xfrm>
        </p:grpSpPr>
        <p:sp>
          <p:nvSpPr>
            <p:cNvPr id="43" name="燕尾形 18"/>
            <p:cNvSpPr/>
            <p:nvPr/>
          </p:nvSpPr>
          <p:spPr>
            <a:xfrm rot="10800000">
              <a:off x="5349226" y="2010956"/>
              <a:ext cx="4272984" cy="670899"/>
            </a:xfrm>
            <a:prstGeom prst="chevron">
              <a:avLst>
                <a:gd name="adj" fmla="val 67746"/>
              </a:avLst>
            </a:prstGeom>
            <a:solidFill>
              <a:schemeClr val="dk2">
                <a:lumMod val="10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just">
                <a:lnSpc>
                  <a:spcPct val="120000"/>
                </a:lnSpc>
              </a:pPr>
              <a:endParaRPr lang="zh-CN" altLang="en-US" sz="1400">
                <a:solidFill>
                  <a:schemeClr val="bg1"/>
                </a:solidFill>
                <a:cs typeface="+mn-ea"/>
                <a:sym typeface="+mn-lt"/>
              </a:endParaRPr>
            </a:p>
          </p:txBody>
        </p:sp>
        <p:sp>
          <p:nvSpPr>
            <p:cNvPr id="44" name="TextBox 41"/>
            <p:cNvSpPr txBox="1"/>
            <p:nvPr/>
          </p:nvSpPr>
          <p:spPr>
            <a:xfrm>
              <a:off x="5843920" y="2100504"/>
              <a:ext cx="2978406" cy="4395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just">
                <a:lnSpc>
                  <a:spcPct val="120000"/>
                </a:lnSpc>
              </a:pPr>
              <a:r>
                <a:rPr lang="en-US" dirty="0">
                  <a:solidFill>
                    <a:schemeClr val="bg1"/>
                  </a:solidFill>
                  <a:latin typeface="+mn-lt"/>
                  <a:ea typeface="+mn-ea"/>
                  <a:cs typeface="+mn-ea"/>
                  <a:sym typeface="+mn-lt"/>
                </a:rPr>
                <a:t>Investigate Fast fashion market in China</a:t>
              </a:r>
              <a:endParaRPr lang="en-GB" dirty="0">
                <a:solidFill>
                  <a:schemeClr val="bg1"/>
                </a:solidFill>
                <a:latin typeface="+mn-lt"/>
                <a:ea typeface="+mn-ea"/>
                <a:cs typeface="+mn-ea"/>
                <a:sym typeface="+mn-lt"/>
              </a:endParaRPr>
            </a:p>
          </p:txBody>
        </p:sp>
      </p:grpSp>
      <p:grpSp>
        <p:nvGrpSpPr>
          <p:cNvPr id="45" name="Group 15"/>
          <p:cNvGrpSpPr/>
          <p:nvPr/>
        </p:nvGrpSpPr>
        <p:grpSpPr>
          <a:xfrm>
            <a:off x="1172791" y="5163521"/>
            <a:ext cx="5897910" cy="614460"/>
            <a:chOff x="2569789" y="3646467"/>
            <a:chExt cx="4272984" cy="670899"/>
          </a:xfrm>
        </p:grpSpPr>
        <p:sp>
          <p:nvSpPr>
            <p:cNvPr id="46" name="燕尾形 20"/>
            <p:cNvSpPr/>
            <p:nvPr/>
          </p:nvSpPr>
          <p:spPr>
            <a:xfrm>
              <a:off x="2569789" y="3646467"/>
              <a:ext cx="4272984" cy="670899"/>
            </a:xfrm>
            <a:prstGeom prst="chevron">
              <a:avLst>
                <a:gd name="adj" fmla="val 67746"/>
              </a:avLst>
            </a:prstGeom>
            <a:solidFill>
              <a:schemeClr val="accent2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just">
                <a:lnSpc>
                  <a:spcPct val="120000"/>
                </a:lnSpc>
              </a:pPr>
              <a:endParaRPr lang="zh-CN" altLang="en-US" sz="1400">
                <a:solidFill>
                  <a:schemeClr val="bg1"/>
                </a:solidFill>
                <a:cs typeface="+mn-ea"/>
                <a:sym typeface="+mn-lt"/>
              </a:endParaRPr>
            </a:p>
          </p:txBody>
        </p:sp>
        <p:sp>
          <p:nvSpPr>
            <p:cNvPr id="47" name="TextBox 42"/>
            <p:cNvSpPr txBox="1"/>
            <p:nvPr/>
          </p:nvSpPr>
          <p:spPr>
            <a:xfrm>
              <a:off x="2902986" y="3742134"/>
              <a:ext cx="3165036" cy="4637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just">
                <a:lnSpc>
                  <a:spcPct val="120000"/>
                </a:lnSpc>
              </a:pPr>
              <a:r>
                <a:rPr lang="en-US" dirty="0">
                  <a:solidFill>
                    <a:schemeClr val="bg1"/>
                  </a:solidFill>
                  <a:latin typeface="+mn-lt"/>
                  <a:ea typeface="+mn-ea"/>
                  <a:cs typeface="+mn-ea"/>
                  <a:sym typeface="+mn-lt"/>
                </a:rPr>
                <a:t>Give </a:t>
              </a:r>
              <a:r>
                <a:rPr lang="en-US" dirty="0" smtClean="0">
                  <a:solidFill>
                    <a:schemeClr val="bg1"/>
                  </a:solidFill>
                  <a:latin typeface="+mn-lt"/>
                  <a:ea typeface="+mn-ea"/>
                  <a:cs typeface="+mn-ea"/>
                  <a:sym typeface="+mn-lt"/>
                </a:rPr>
                <a:t>advice </a:t>
              </a:r>
              <a:r>
                <a:rPr lang="en-US" dirty="0">
                  <a:solidFill>
                    <a:schemeClr val="bg1"/>
                  </a:solidFill>
                  <a:latin typeface="+mn-lt"/>
                  <a:ea typeface="+mn-ea"/>
                  <a:cs typeface="+mn-ea"/>
                  <a:sym typeface="+mn-lt"/>
                </a:rPr>
                <a:t>for Topshop’s expansion in China</a:t>
              </a:r>
              <a:endParaRPr lang="en-GB" dirty="0">
                <a:solidFill>
                  <a:schemeClr val="bg1"/>
                </a:solidFill>
                <a:latin typeface="+mn-lt"/>
                <a:ea typeface="+mn-ea"/>
                <a:cs typeface="+mn-ea"/>
                <a:sym typeface="+mn-lt"/>
              </a:endParaRPr>
            </a:p>
          </p:txBody>
        </p:sp>
      </p:grpSp>
      <p:sp>
        <p:nvSpPr>
          <p:cNvPr id="70" name="TextBox 39"/>
          <p:cNvSpPr txBox="1"/>
          <p:nvPr/>
        </p:nvSpPr>
        <p:spPr>
          <a:xfrm>
            <a:off x="7469484" y="2208086"/>
            <a:ext cx="4264116" cy="40254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20000"/>
              </a:lnSpc>
            </a:pPr>
            <a:r>
              <a:rPr lang="en-US" altLang="zh-CN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Internal analysis: strengths and weaknesses</a:t>
            </a:r>
            <a:endParaRPr lang="en-GB" dirty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grpSp>
        <p:nvGrpSpPr>
          <p:cNvPr id="72" name="Group 15"/>
          <p:cNvGrpSpPr/>
          <p:nvPr/>
        </p:nvGrpSpPr>
        <p:grpSpPr>
          <a:xfrm>
            <a:off x="1172791" y="2067739"/>
            <a:ext cx="5947519" cy="614460"/>
            <a:chOff x="2569789" y="3646467"/>
            <a:chExt cx="4272984" cy="670899"/>
          </a:xfrm>
        </p:grpSpPr>
        <p:sp>
          <p:nvSpPr>
            <p:cNvPr id="73" name="燕尾形 20"/>
            <p:cNvSpPr/>
            <p:nvPr/>
          </p:nvSpPr>
          <p:spPr>
            <a:xfrm>
              <a:off x="2569789" y="3646467"/>
              <a:ext cx="4272984" cy="670899"/>
            </a:xfrm>
            <a:prstGeom prst="chevron">
              <a:avLst>
                <a:gd name="adj" fmla="val 67746"/>
              </a:avLst>
            </a:prstGeom>
            <a:solidFill>
              <a:schemeClr val="accent2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just">
                <a:lnSpc>
                  <a:spcPct val="120000"/>
                </a:lnSpc>
              </a:pPr>
              <a:endParaRPr lang="zh-CN" altLang="en-US" sz="1400">
                <a:solidFill>
                  <a:schemeClr val="bg1"/>
                </a:solidFill>
                <a:cs typeface="+mn-ea"/>
                <a:sym typeface="+mn-lt"/>
              </a:endParaRPr>
            </a:p>
          </p:txBody>
        </p:sp>
        <p:sp>
          <p:nvSpPr>
            <p:cNvPr id="77" name="TextBox 42"/>
            <p:cNvSpPr txBox="1"/>
            <p:nvPr/>
          </p:nvSpPr>
          <p:spPr>
            <a:xfrm>
              <a:off x="2900207" y="3745586"/>
              <a:ext cx="3550935" cy="4395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just">
                <a:lnSpc>
                  <a:spcPct val="120000"/>
                </a:lnSpc>
              </a:pPr>
              <a:r>
                <a:rPr lang="en-US" dirty="0" smtClean="0">
                  <a:solidFill>
                    <a:schemeClr val="bg1"/>
                  </a:solidFill>
                  <a:latin typeface="+mn-lt"/>
                  <a:ea typeface="+mn-ea"/>
                  <a:cs typeface="+mn-ea"/>
                  <a:sym typeface="+mn-lt"/>
                </a:rPr>
                <a:t>Find possible reasons for Topshop’s failure in China</a:t>
              </a:r>
              <a:endParaRPr lang="en-GB" dirty="0">
                <a:solidFill>
                  <a:schemeClr val="bg1"/>
                </a:solidFill>
                <a:latin typeface="+mn-lt"/>
                <a:ea typeface="+mn-ea"/>
                <a:cs typeface="+mn-ea"/>
                <a:sym typeface="+mn-lt"/>
              </a:endParaRPr>
            </a:p>
          </p:txBody>
        </p:sp>
      </p:grpSp>
      <p:sp>
        <p:nvSpPr>
          <p:cNvPr id="79" name="Content Placeholder 2"/>
          <p:cNvSpPr txBox="1">
            <a:spLocks/>
          </p:cNvSpPr>
          <p:nvPr/>
        </p:nvSpPr>
        <p:spPr>
          <a:xfrm>
            <a:off x="3725772" y="528453"/>
            <a:ext cx="5472608" cy="378111"/>
          </a:xfrm>
          <a:prstGeom prst="rect">
            <a:avLst/>
          </a:prstGeom>
        </p:spPr>
        <p:txBody>
          <a:bodyPr vert="horz" lIns="96435" tIns="48218" rIns="96435" bIns="48218" rtlCol="0" anchor="t">
            <a:noAutofit/>
          </a:bodyPr>
          <a:lstStyle>
            <a:lvl1pPr marL="0" indent="0" algn="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21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20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8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altLang="zh-CN" sz="3200" dirty="0" smtClean="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lt"/>
              </a:rPr>
              <a:t>2 Project Target</a:t>
            </a:r>
            <a:r>
              <a:rPr lang="en-US" altLang="zh-CN" sz="3200" dirty="0" smtClean="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lt"/>
              </a:rPr>
              <a:t>s</a:t>
            </a:r>
            <a:endParaRPr lang="en-US" sz="3200" dirty="0">
              <a:solidFill>
                <a:schemeClr val="tx1">
                  <a:lumMod val="65000"/>
                  <a:lumOff val="3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80" name="Content Placeholder 2"/>
          <p:cNvSpPr txBox="1">
            <a:spLocks/>
          </p:cNvSpPr>
          <p:nvPr/>
        </p:nvSpPr>
        <p:spPr>
          <a:xfrm>
            <a:off x="4857854" y="289188"/>
            <a:ext cx="3208444" cy="268842"/>
          </a:xfrm>
          <a:prstGeom prst="rect">
            <a:avLst/>
          </a:prstGeom>
        </p:spPr>
        <p:txBody>
          <a:bodyPr vert="horz" lIns="96435" tIns="48218" rIns="96435" bIns="48218" rtlCol="0" anchor="t">
            <a:noAutofit/>
          </a:bodyPr>
          <a:lstStyle>
            <a:lvl1pPr marL="0" indent="0" algn="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21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20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8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altLang="zh-CN" sz="1200" dirty="0">
                <a:solidFill>
                  <a:schemeClr val="bg1">
                    <a:lumMod val="50000"/>
                  </a:schemeClr>
                </a:solidFill>
                <a:cs typeface="+mn-ea"/>
                <a:sym typeface="+mn-lt"/>
              </a:rPr>
              <a:t>Topshop’s Research In Chinese Market</a:t>
            </a:r>
            <a:endParaRPr lang="en-US" sz="1200" dirty="0">
              <a:solidFill>
                <a:schemeClr val="bg1">
                  <a:lumMod val="50000"/>
                </a:schemeClr>
              </a:solidFill>
              <a:cs typeface="+mn-ea"/>
              <a:sym typeface="+mn-lt"/>
            </a:endParaRPr>
          </a:p>
        </p:txBody>
      </p:sp>
      <p:grpSp>
        <p:nvGrpSpPr>
          <p:cNvPr id="18" name="组合 17"/>
          <p:cNvGrpSpPr/>
          <p:nvPr/>
        </p:nvGrpSpPr>
        <p:grpSpPr>
          <a:xfrm>
            <a:off x="6720050" y="2780808"/>
            <a:ext cx="5400600" cy="2675599"/>
            <a:chOff x="6820844" y="2740926"/>
            <a:chExt cx="5400600" cy="2675599"/>
          </a:xfrm>
        </p:grpSpPr>
        <p:sp>
          <p:nvSpPr>
            <p:cNvPr id="3" name="矩形 2"/>
            <p:cNvSpPr/>
            <p:nvPr/>
          </p:nvSpPr>
          <p:spPr>
            <a:xfrm>
              <a:off x="6820844" y="2740926"/>
              <a:ext cx="5400600" cy="2675599"/>
            </a:xfrm>
            <a:prstGeom prst="rect">
              <a:avLst/>
            </a:prstGeom>
            <a:solidFill>
              <a:srgbClr val="EAEAEA"/>
            </a:solidFill>
            <a:ln>
              <a:solidFill>
                <a:schemeClr val="bg1">
                  <a:lumMod val="95000"/>
                </a:schemeClr>
              </a:solidFill>
            </a:ln>
          </p:spPr>
          <p:style>
            <a:lnRef idx="2">
              <a:schemeClr val="accent2">
                <a:shade val="50000"/>
              </a:schemeClr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grpSp>
          <p:nvGrpSpPr>
            <p:cNvPr id="17" name="组合 16"/>
            <p:cNvGrpSpPr/>
            <p:nvPr/>
          </p:nvGrpSpPr>
          <p:grpSpPr>
            <a:xfrm>
              <a:off x="7070701" y="2740926"/>
              <a:ext cx="5045990" cy="2675599"/>
              <a:chOff x="7070701" y="2740926"/>
              <a:chExt cx="5045990" cy="2675599"/>
            </a:xfrm>
          </p:grpSpPr>
          <p:cxnSp>
            <p:nvCxnSpPr>
              <p:cNvPr id="82" name="直接连接符 7"/>
              <p:cNvCxnSpPr>
                <a:stCxn id="3" idx="0"/>
                <a:endCxn id="3" idx="2"/>
              </p:cNvCxnSpPr>
              <p:nvPr/>
            </p:nvCxnSpPr>
            <p:spPr>
              <a:xfrm>
                <a:off x="9521144" y="2740926"/>
                <a:ext cx="0" cy="2675599"/>
              </a:xfrm>
              <a:prstGeom prst="line">
                <a:avLst/>
              </a:prstGeom>
              <a:ln w="9525">
                <a:solidFill>
                  <a:schemeClr val="bg1"/>
                </a:solidFill>
              </a:ln>
              <a:effectLst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9" name="文本框 8"/>
              <p:cNvSpPr txBox="1"/>
              <p:nvPr/>
            </p:nvSpPr>
            <p:spPr>
              <a:xfrm>
                <a:off x="7070701" y="2946900"/>
                <a:ext cx="2345689" cy="203132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altLang="zh-CN" dirty="0" smtClean="0">
                    <a:solidFill>
                      <a:schemeClr val="tx1">
                        <a:lumMod val="65000"/>
                        <a:lumOff val="35000"/>
                      </a:schemeClr>
                    </a:solidFill>
                  </a:rPr>
                  <a:t>Strengths</a:t>
                </a:r>
                <a:r>
                  <a:rPr lang="zh-CN" altLang="en-US" dirty="0" smtClean="0">
                    <a:solidFill>
                      <a:schemeClr val="tx1">
                        <a:lumMod val="65000"/>
                        <a:lumOff val="35000"/>
                      </a:schemeClr>
                    </a:solidFill>
                  </a:rPr>
                  <a:t>：</a:t>
                </a:r>
                <a:endParaRPr lang="en-US" altLang="zh-CN" dirty="0" smtClean="0">
                  <a:solidFill>
                    <a:schemeClr val="tx1">
                      <a:lumMod val="65000"/>
                      <a:lumOff val="35000"/>
                    </a:schemeClr>
                  </a:solidFill>
                </a:endParaRPr>
              </a:p>
              <a:p>
                <a:pPr algn="ctr"/>
                <a:endParaRPr lang="en-US" altLang="zh-CN" dirty="0" smtClean="0">
                  <a:solidFill>
                    <a:schemeClr val="tx1">
                      <a:lumMod val="65000"/>
                      <a:lumOff val="35000"/>
                    </a:schemeClr>
                  </a:solidFill>
                </a:endParaRPr>
              </a:p>
              <a:p>
                <a:pPr marL="342900" indent="-342900">
                  <a:buFont typeface="+mj-lt"/>
                  <a:buAutoNum type="arabicPeriod"/>
                </a:pPr>
                <a:r>
                  <a:rPr lang="en-GB" dirty="0" smtClean="0">
                    <a:solidFill>
                      <a:schemeClr val="tx1">
                        <a:lumMod val="65000"/>
                        <a:lumOff val="35000"/>
                      </a:schemeClr>
                    </a:solidFill>
                  </a:rPr>
                  <a:t>welcomed brand</a:t>
                </a:r>
              </a:p>
              <a:p>
                <a:pPr marL="342900" indent="-342900">
                  <a:buFont typeface="+mj-lt"/>
                  <a:buAutoNum type="arabicPeriod"/>
                </a:pPr>
                <a:r>
                  <a:rPr lang="en-GB" dirty="0">
                    <a:solidFill>
                      <a:schemeClr val="tx1">
                        <a:lumMod val="65000"/>
                        <a:lumOff val="35000"/>
                      </a:schemeClr>
                    </a:solidFill>
                  </a:rPr>
                  <a:t>strong interaction </a:t>
                </a:r>
                <a:r>
                  <a:rPr lang="en-GB" dirty="0" smtClean="0">
                    <a:solidFill>
                      <a:schemeClr val="tx1">
                        <a:lumMod val="65000"/>
                        <a:lumOff val="35000"/>
                      </a:schemeClr>
                    </a:solidFill>
                  </a:rPr>
                  <a:t>in </a:t>
                </a:r>
                <a:r>
                  <a:rPr lang="en-GB" dirty="0">
                    <a:solidFill>
                      <a:schemeClr val="tx1">
                        <a:lumMod val="65000"/>
                        <a:lumOff val="35000"/>
                      </a:schemeClr>
                    </a:solidFill>
                  </a:rPr>
                  <a:t>social </a:t>
                </a:r>
                <a:r>
                  <a:rPr lang="en-GB" dirty="0" smtClean="0">
                    <a:solidFill>
                      <a:schemeClr val="tx1">
                        <a:lumMod val="65000"/>
                        <a:lumOff val="35000"/>
                      </a:schemeClr>
                    </a:solidFill>
                  </a:rPr>
                  <a:t>media</a:t>
                </a:r>
              </a:p>
              <a:p>
                <a:pPr marL="342900" indent="-342900">
                  <a:buFont typeface="+mj-lt"/>
                  <a:buAutoNum type="arabicPeriod"/>
                </a:pPr>
                <a:r>
                  <a:rPr lang="en-GB" dirty="0" smtClean="0">
                    <a:solidFill>
                      <a:schemeClr val="tx1">
                        <a:lumMod val="65000"/>
                        <a:lumOff val="35000"/>
                      </a:schemeClr>
                    </a:solidFill>
                  </a:rPr>
                  <a:t>cooperates </a:t>
                </a:r>
                <a:r>
                  <a:rPr lang="en-GB" dirty="0">
                    <a:solidFill>
                      <a:schemeClr val="tx1">
                        <a:lumMod val="65000"/>
                        <a:lumOff val="35000"/>
                      </a:schemeClr>
                    </a:solidFill>
                  </a:rPr>
                  <a:t>with </a:t>
                </a:r>
                <a:r>
                  <a:rPr lang="en-GB" dirty="0" smtClean="0">
                    <a:solidFill>
                      <a:schemeClr val="tx1">
                        <a:lumMod val="65000"/>
                        <a:lumOff val="35000"/>
                      </a:schemeClr>
                    </a:solidFill>
                  </a:rPr>
                  <a:t>famous </a:t>
                </a:r>
                <a:r>
                  <a:rPr lang="en-GB" dirty="0">
                    <a:solidFill>
                      <a:schemeClr val="tx1">
                        <a:lumMod val="65000"/>
                        <a:lumOff val="35000"/>
                      </a:schemeClr>
                    </a:solidFill>
                  </a:rPr>
                  <a:t>designers</a:t>
                </a:r>
              </a:p>
            </p:txBody>
          </p:sp>
          <p:sp>
            <p:nvSpPr>
              <p:cNvPr id="98" name="文本框 97"/>
              <p:cNvSpPr txBox="1"/>
              <p:nvPr/>
            </p:nvSpPr>
            <p:spPr>
              <a:xfrm>
                <a:off x="9625901" y="2946900"/>
                <a:ext cx="2490790" cy="230832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US" altLang="zh-CN" dirty="0" smtClean="0">
                    <a:solidFill>
                      <a:schemeClr val="tx1">
                        <a:lumMod val="65000"/>
                        <a:lumOff val="35000"/>
                      </a:schemeClr>
                    </a:solidFill>
                  </a:rPr>
                  <a:t>weaknesses</a:t>
                </a:r>
                <a:r>
                  <a:rPr lang="zh-CN" altLang="en-US" dirty="0" smtClean="0">
                    <a:solidFill>
                      <a:schemeClr val="tx1">
                        <a:lumMod val="65000"/>
                        <a:lumOff val="35000"/>
                      </a:schemeClr>
                    </a:solidFill>
                  </a:rPr>
                  <a:t>：</a:t>
                </a:r>
                <a:endParaRPr lang="en-US" altLang="zh-CN" dirty="0" smtClean="0">
                  <a:solidFill>
                    <a:schemeClr val="tx1">
                      <a:lumMod val="65000"/>
                      <a:lumOff val="35000"/>
                    </a:schemeClr>
                  </a:solidFill>
                </a:endParaRPr>
              </a:p>
              <a:p>
                <a:pPr algn="ctr"/>
                <a:endParaRPr lang="en-US" altLang="zh-CN" dirty="0" smtClean="0">
                  <a:solidFill>
                    <a:schemeClr val="tx1">
                      <a:lumMod val="65000"/>
                      <a:lumOff val="35000"/>
                    </a:schemeClr>
                  </a:solidFill>
                </a:endParaRPr>
              </a:p>
              <a:p>
                <a:pPr marL="342900" indent="-342900">
                  <a:buFont typeface="+mj-lt"/>
                  <a:buAutoNum type="arabicPeriod"/>
                </a:pPr>
                <a:r>
                  <a:rPr lang="en-US" altLang="zh-CN" dirty="0" smtClean="0">
                    <a:solidFill>
                      <a:schemeClr val="tx1">
                        <a:lumMod val="65000"/>
                        <a:lumOff val="35000"/>
                      </a:schemeClr>
                    </a:solidFill>
                  </a:rPr>
                  <a:t>High price with relatively low quality</a:t>
                </a:r>
              </a:p>
              <a:p>
                <a:pPr marL="342900" indent="-342900">
                  <a:buFont typeface="+mj-lt"/>
                  <a:buAutoNum type="arabicPeriod"/>
                </a:pPr>
                <a:r>
                  <a:rPr lang="en-US" altLang="zh-CN" dirty="0" smtClean="0">
                    <a:solidFill>
                      <a:schemeClr val="tx1">
                        <a:lumMod val="65000"/>
                        <a:lumOff val="35000"/>
                      </a:schemeClr>
                    </a:solidFill>
                  </a:rPr>
                  <a:t>Lose old people market</a:t>
                </a:r>
              </a:p>
              <a:p>
                <a:pPr marL="342900" indent="-342900">
                  <a:buFont typeface="+mj-lt"/>
                  <a:buAutoNum type="arabicPeriod"/>
                </a:pPr>
                <a:r>
                  <a:rPr lang="en-GB" dirty="0" smtClean="0">
                    <a:solidFill>
                      <a:schemeClr val="tx1">
                        <a:lumMod val="65000"/>
                        <a:lumOff val="35000"/>
                      </a:schemeClr>
                    </a:solidFill>
                  </a:rPr>
                  <a:t>Rare advertising on TV</a:t>
                </a:r>
                <a:endParaRPr lang="en-GB" dirty="0">
                  <a:solidFill>
                    <a:schemeClr val="tx1">
                      <a:lumMod val="65000"/>
                      <a:lumOff val="35000"/>
                    </a:schemeClr>
                  </a:solidFill>
                </a:endParaRPr>
              </a:p>
            </p:txBody>
          </p:sp>
        </p:grpSp>
      </p:grpSp>
      <p:graphicFrame>
        <p:nvGraphicFramePr>
          <p:cNvPr id="83" name="表格 8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81092923"/>
              </p:ext>
            </p:extLst>
          </p:nvPr>
        </p:nvGraphicFramePr>
        <p:xfrm>
          <a:off x="1096842" y="4344033"/>
          <a:ext cx="4781098" cy="2707021"/>
        </p:xfrm>
        <a:graphic>
          <a:graphicData uri="http://schemas.openxmlformats.org/drawingml/2006/table">
            <a:tbl>
              <a:tblPr firstRow="1" firstCol="1" bandRow="1">
                <a:tableStyleId>{21E4AEA4-8DFA-4A89-87EB-49C32662AFE0}</a:tableStyleId>
              </a:tblPr>
              <a:tblGrid>
                <a:gridCol w="1630967">
                  <a:extLst>
                    <a:ext uri="{9D8B030D-6E8A-4147-A177-3AD203B41FA5}">
                      <a16:colId xmlns:a16="http://schemas.microsoft.com/office/drawing/2014/main" val="1315568590"/>
                    </a:ext>
                  </a:extLst>
                </a:gridCol>
                <a:gridCol w="3150131">
                  <a:extLst>
                    <a:ext uri="{9D8B030D-6E8A-4147-A177-3AD203B41FA5}">
                      <a16:colId xmlns:a16="http://schemas.microsoft.com/office/drawing/2014/main" val="3624399717"/>
                    </a:ext>
                  </a:extLst>
                </a:gridCol>
              </a:tblGrid>
              <a:tr h="291897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environment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analysis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31507440"/>
                  </a:ext>
                </a:extLst>
              </a:tr>
              <a:tr h="291897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political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50000"/>
                        </a:lnSpc>
                        <a:spcAft>
                          <a:spcPts val="0"/>
                        </a:spcAft>
                        <a:buFontTx/>
                        <a:buNone/>
                      </a:pPr>
                      <a:r>
                        <a:rPr lang="en-GB" sz="11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</a:rPr>
                        <a:t>Chinese government intervention</a:t>
                      </a:r>
                      <a:endParaRPr lang="en-GB" sz="120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926782614"/>
                  </a:ext>
                </a:extLst>
              </a:tr>
              <a:tr h="623768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economic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lvl="0" indent="0" algn="ctr">
                        <a:lnSpc>
                          <a:spcPct val="150000"/>
                        </a:lnSpc>
                        <a:spcAft>
                          <a:spcPts val="0"/>
                        </a:spcAft>
                        <a:buFontTx/>
                        <a:buNone/>
                      </a:pPr>
                      <a:r>
                        <a:rPr lang="en-GB" sz="1100" b="1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</a:rPr>
                        <a:t>Chinese economy growth</a:t>
                      </a:r>
                      <a:endParaRPr lang="en-GB" sz="1200" b="1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effectLst/>
                      </a:endParaRPr>
                    </a:p>
                    <a:p>
                      <a:pPr marL="0" lvl="0" indent="0" algn="ctr">
                        <a:lnSpc>
                          <a:spcPct val="150000"/>
                        </a:lnSpc>
                        <a:spcAft>
                          <a:spcPts val="0"/>
                        </a:spcAft>
                        <a:buFontTx/>
                        <a:buNone/>
                      </a:pPr>
                      <a:r>
                        <a:rPr lang="en-GB" sz="1100" b="1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</a:rPr>
                        <a:t>Improving average income</a:t>
                      </a:r>
                      <a:endParaRPr lang="en-GB" sz="1200" b="1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576854345"/>
                  </a:ext>
                </a:extLst>
              </a:tr>
              <a:tr h="291897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social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50000"/>
                        </a:lnSpc>
                        <a:spcAft>
                          <a:spcPts val="0"/>
                        </a:spcAft>
                        <a:buFontTx/>
                        <a:buNone/>
                      </a:pPr>
                      <a:r>
                        <a:rPr lang="en-GB" sz="1100" b="1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</a:rPr>
                        <a:t>Chinese people pursue giant brands</a:t>
                      </a:r>
                      <a:endParaRPr lang="en-GB" sz="1200" b="1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760303535"/>
                  </a:ext>
                </a:extLst>
              </a:tr>
              <a:tr h="623768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technological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lvl="0" indent="0" algn="ctr">
                        <a:lnSpc>
                          <a:spcPct val="150000"/>
                        </a:lnSpc>
                        <a:spcAft>
                          <a:spcPts val="0"/>
                        </a:spcAft>
                        <a:buFontTx/>
                        <a:buNone/>
                      </a:pPr>
                      <a:r>
                        <a:rPr lang="en-GB" sz="11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</a:rPr>
                        <a:t>Newest producing machines</a:t>
                      </a:r>
                      <a:endParaRPr lang="en-GB" sz="120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effectLst/>
                      </a:endParaRPr>
                    </a:p>
                    <a:p>
                      <a:pPr marL="0" lvl="0" indent="0" algn="ctr">
                        <a:lnSpc>
                          <a:spcPct val="150000"/>
                        </a:lnSpc>
                        <a:spcAft>
                          <a:spcPts val="0"/>
                        </a:spcAft>
                        <a:buFontTx/>
                        <a:buNone/>
                      </a:pPr>
                      <a:r>
                        <a:rPr lang="en-GB" sz="11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</a:rPr>
                        <a:t>Developed electronic commerce</a:t>
                      </a:r>
                      <a:endParaRPr lang="en-GB" sz="120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423730680"/>
                  </a:ext>
                </a:extLst>
              </a:tr>
              <a:tr h="291897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environmental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50000"/>
                        </a:lnSpc>
                        <a:spcAft>
                          <a:spcPts val="0"/>
                        </a:spcAft>
                        <a:buFontTx/>
                        <a:buNone/>
                      </a:pPr>
                      <a:r>
                        <a:rPr lang="en-GB" sz="11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</a:rPr>
                        <a:t>Weather distribution</a:t>
                      </a:r>
                      <a:endParaRPr lang="en-GB" sz="120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853802784"/>
                  </a:ext>
                </a:extLst>
              </a:tr>
              <a:tr h="291897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legal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indent="0" algn="ctr">
                        <a:lnSpc>
                          <a:spcPct val="150000"/>
                        </a:lnSpc>
                        <a:spcAft>
                          <a:spcPts val="0"/>
                        </a:spcAft>
                        <a:buFontTx/>
                        <a:buNone/>
                      </a:pPr>
                      <a:r>
                        <a:rPr lang="en-GB" sz="1100" dirty="0">
                          <a:solidFill>
                            <a:schemeClr val="tx1">
                              <a:lumMod val="65000"/>
                              <a:lumOff val="35000"/>
                            </a:schemeClr>
                          </a:solidFill>
                          <a:effectLst/>
                        </a:rPr>
                        <a:t>Encourage foreign investment</a:t>
                      </a:r>
                      <a:endParaRPr lang="en-GB" sz="1200" dirty="0">
                        <a:solidFill>
                          <a:schemeClr val="tx1">
                            <a:lumMod val="65000"/>
                            <a:lumOff val="35000"/>
                          </a:schemeClr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765548250"/>
                  </a:ext>
                </a:extLst>
              </a:tr>
            </a:tbl>
          </a:graphicData>
        </a:graphic>
      </p:graphicFrame>
      <p:graphicFrame>
        <p:nvGraphicFramePr>
          <p:cNvPr id="99" name="图示 98"/>
          <p:cNvGraphicFramePr/>
          <p:nvPr>
            <p:extLst>
              <p:ext uri="{D42A27DB-BD31-4B8C-83A1-F6EECF244321}">
                <p14:modId xmlns:p14="http://schemas.microsoft.com/office/powerpoint/2010/main" val="1714938174"/>
              </p:ext>
            </p:extLst>
          </p:nvPr>
        </p:nvGraphicFramePr>
        <p:xfrm>
          <a:off x="6912812" y="4331580"/>
          <a:ext cx="4995082" cy="28928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911323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/>
      <p:bldP spid="40" grpId="0"/>
      <p:bldP spid="70" grpId="0"/>
      <p:bldGraphic spid="99" grpId="0">
        <p:bldAsOne/>
      </p:bldGraphic>
      <p:bldGraphic spid="99" grpId="1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5"/>
          <p:cNvSpPr>
            <a:spLocks/>
          </p:cNvSpPr>
          <p:nvPr/>
        </p:nvSpPr>
        <p:spPr bwMode="auto">
          <a:xfrm>
            <a:off x="4888790" y="4034984"/>
            <a:ext cx="3081172" cy="1886088"/>
          </a:xfrm>
          <a:custGeom>
            <a:avLst/>
            <a:gdLst>
              <a:gd name="T0" fmla="*/ 17 w 618"/>
              <a:gd name="T1" fmla="*/ 170 h 377"/>
              <a:gd name="T2" fmla="*/ 278 w 618"/>
              <a:gd name="T3" fmla="*/ 11 h 377"/>
              <a:gd name="T4" fmla="*/ 344 w 618"/>
              <a:gd name="T5" fmla="*/ 13 h 377"/>
              <a:gd name="T6" fmla="*/ 597 w 618"/>
              <a:gd name="T7" fmla="*/ 167 h 377"/>
              <a:gd name="T8" fmla="*/ 601 w 618"/>
              <a:gd name="T9" fmla="*/ 208 h 377"/>
              <a:gd name="T10" fmla="*/ 340 w 618"/>
              <a:gd name="T11" fmla="*/ 367 h 377"/>
              <a:gd name="T12" fmla="*/ 274 w 618"/>
              <a:gd name="T13" fmla="*/ 364 h 377"/>
              <a:gd name="T14" fmla="*/ 21 w 618"/>
              <a:gd name="T15" fmla="*/ 210 h 377"/>
              <a:gd name="T16" fmla="*/ 17 w 618"/>
              <a:gd name="T17" fmla="*/ 170 h 37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618" h="377">
                <a:moveTo>
                  <a:pt x="17" y="170"/>
                </a:moveTo>
                <a:cubicBezTo>
                  <a:pt x="278" y="11"/>
                  <a:pt x="278" y="11"/>
                  <a:pt x="278" y="11"/>
                </a:cubicBezTo>
                <a:cubicBezTo>
                  <a:pt x="295" y="0"/>
                  <a:pt x="325" y="1"/>
                  <a:pt x="344" y="13"/>
                </a:cubicBezTo>
                <a:cubicBezTo>
                  <a:pt x="597" y="167"/>
                  <a:pt x="597" y="167"/>
                  <a:pt x="597" y="167"/>
                </a:cubicBezTo>
                <a:cubicBezTo>
                  <a:pt x="617" y="179"/>
                  <a:pt x="618" y="197"/>
                  <a:pt x="601" y="208"/>
                </a:cubicBezTo>
                <a:cubicBezTo>
                  <a:pt x="340" y="367"/>
                  <a:pt x="340" y="367"/>
                  <a:pt x="340" y="367"/>
                </a:cubicBezTo>
                <a:cubicBezTo>
                  <a:pt x="323" y="377"/>
                  <a:pt x="293" y="376"/>
                  <a:pt x="274" y="364"/>
                </a:cubicBezTo>
                <a:cubicBezTo>
                  <a:pt x="21" y="210"/>
                  <a:pt x="21" y="210"/>
                  <a:pt x="21" y="210"/>
                </a:cubicBezTo>
                <a:cubicBezTo>
                  <a:pt x="2" y="198"/>
                  <a:pt x="0" y="180"/>
                  <a:pt x="17" y="17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111664" tIns="55832" rIns="111664" bIns="55832" numCol="1" anchor="t" anchorCtr="0" compatLnSpc="1">
            <a:prstTxWarp prst="textNoShape">
              <a:avLst/>
            </a:prstTxWarp>
          </a:bodyPr>
          <a:lstStyle/>
          <a:p>
            <a:pPr algn="just">
              <a:lnSpc>
                <a:spcPct val="120000"/>
              </a:lnSpc>
            </a:pPr>
            <a:endParaRPr lang="en-US" sz="695"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7" name="Freeform 5"/>
          <p:cNvSpPr>
            <a:spLocks/>
          </p:cNvSpPr>
          <p:nvPr/>
        </p:nvSpPr>
        <p:spPr bwMode="auto">
          <a:xfrm>
            <a:off x="4888790" y="3580350"/>
            <a:ext cx="3081172" cy="1886088"/>
          </a:xfrm>
          <a:custGeom>
            <a:avLst/>
            <a:gdLst>
              <a:gd name="T0" fmla="*/ 17 w 618"/>
              <a:gd name="T1" fmla="*/ 170 h 377"/>
              <a:gd name="T2" fmla="*/ 278 w 618"/>
              <a:gd name="T3" fmla="*/ 11 h 377"/>
              <a:gd name="T4" fmla="*/ 344 w 618"/>
              <a:gd name="T5" fmla="*/ 13 h 377"/>
              <a:gd name="T6" fmla="*/ 597 w 618"/>
              <a:gd name="T7" fmla="*/ 167 h 377"/>
              <a:gd name="T8" fmla="*/ 601 w 618"/>
              <a:gd name="T9" fmla="*/ 208 h 377"/>
              <a:gd name="T10" fmla="*/ 340 w 618"/>
              <a:gd name="T11" fmla="*/ 367 h 377"/>
              <a:gd name="T12" fmla="*/ 274 w 618"/>
              <a:gd name="T13" fmla="*/ 364 h 377"/>
              <a:gd name="T14" fmla="*/ 21 w 618"/>
              <a:gd name="T15" fmla="*/ 210 h 377"/>
              <a:gd name="T16" fmla="*/ 17 w 618"/>
              <a:gd name="T17" fmla="*/ 170 h 37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618" h="377">
                <a:moveTo>
                  <a:pt x="17" y="170"/>
                </a:moveTo>
                <a:cubicBezTo>
                  <a:pt x="278" y="11"/>
                  <a:pt x="278" y="11"/>
                  <a:pt x="278" y="11"/>
                </a:cubicBezTo>
                <a:cubicBezTo>
                  <a:pt x="295" y="0"/>
                  <a:pt x="325" y="1"/>
                  <a:pt x="344" y="13"/>
                </a:cubicBezTo>
                <a:cubicBezTo>
                  <a:pt x="597" y="167"/>
                  <a:pt x="597" y="167"/>
                  <a:pt x="597" y="167"/>
                </a:cubicBezTo>
                <a:cubicBezTo>
                  <a:pt x="617" y="179"/>
                  <a:pt x="618" y="197"/>
                  <a:pt x="601" y="208"/>
                </a:cubicBezTo>
                <a:cubicBezTo>
                  <a:pt x="340" y="367"/>
                  <a:pt x="340" y="367"/>
                  <a:pt x="340" y="367"/>
                </a:cubicBezTo>
                <a:cubicBezTo>
                  <a:pt x="323" y="377"/>
                  <a:pt x="293" y="376"/>
                  <a:pt x="274" y="364"/>
                </a:cubicBezTo>
                <a:cubicBezTo>
                  <a:pt x="21" y="210"/>
                  <a:pt x="21" y="210"/>
                  <a:pt x="21" y="210"/>
                </a:cubicBezTo>
                <a:cubicBezTo>
                  <a:pt x="2" y="198"/>
                  <a:pt x="0" y="180"/>
                  <a:pt x="17" y="170"/>
                </a:cubicBezTo>
                <a:close/>
              </a:path>
            </a:pathLst>
          </a:custGeom>
          <a:solidFill>
            <a:schemeClr val="dk2">
              <a:lumMod val="100000"/>
            </a:schemeClr>
          </a:solidFill>
          <a:ln>
            <a:noFill/>
          </a:ln>
        </p:spPr>
        <p:txBody>
          <a:bodyPr vert="horz" wrap="square" lIns="111664" tIns="55832" rIns="111664" bIns="55832" numCol="1" anchor="t" anchorCtr="0" compatLnSpc="1">
            <a:prstTxWarp prst="textNoShape">
              <a:avLst/>
            </a:prstTxWarp>
          </a:bodyPr>
          <a:lstStyle/>
          <a:p>
            <a:pPr algn="just">
              <a:lnSpc>
                <a:spcPct val="120000"/>
              </a:lnSpc>
            </a:pPr>
            <a:endParaRPr lang="en-US" sz="695"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9" name="Freeform 5"/>
          <p:cNvSpPr>
            <a:spLocks/>
          </p:cNvSpPr>
          <p:nvPr/>
        </p:nvSpPr>
        <p:spPr bwMode="auto">
          <a:xfrm>
            <a:off x="4888790" y="3130426"/>
            <a:ext cx="3081172" cy="1886088"/>
          </a:xfrm>
          <a:custGeom>
            <a:avLst/>
            <a:gdLst>
              <a:gd name="T0" fmla="*/ 17 w 618"/>
              <a:gd name="T1" fmla="*/ 170 h 377"/>
              <a:gd name="T2" fmla="*/ 278 w 618"/>
              <a:gd name="T3" fmla="*/ 11 h 377"/>
              <a:gd name="T4" fmla="*/ 344 w 618"/>
              <a:gd name="T5" fmla="*/ 13 h 377"/>
              <a:gd name="T6" fmla="*/ 597 w 618"/>
              <a:gd name="T7" fmla="*/ 167 h 377"/>
              <a:gd name="T8" fmla="*/ 601 w 618"/>
              <a:gd name="T9" fmla="*/ 208 h 377"/>
              <a:gd name="T10" fmla="*/ 340 w 618"/>
              <a:gd name="T11" fmla="*/ 367 h 377"/>
              <a:gd name="T12" fmla="*/ 274 w 618"/>
              <a:gd name="T13" fmla="*/ 364 h 377"/>
              <a:gd name="T14" fmla="*/ 21 w 618"/>
              <a:gd name="T15" fmla="*/ 210 h 377"/>
              <a:gd name="T16" fmla="*/ 17 w 618"/>
              <a:gd name="T17" fmla="*/ 170 h 37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618" h="377">
                <a:moveTo>
                  <a:pt x="17" y="170"/>
                </a:moveTo>
                <a:cubicBezTo>
                  <a:pt x="278" y="11"/>
                  <a:pt x="278" y="11"/>
                  <a:pt x="278" y="11"/>
                </a:cubicBezTo>
                <a:cubicBezTo>
                  <a:pt x="295" y="0"/>
                  <a:pt x="325" y="1"/>
                  <a:pt x="344" y="13"/>
                </a:cubicBezTo>
                <a:cubicBezTo>
                  <a:pt x="597" y="167"/>
                  <a:pt x="597" y="167"/>
                  <a:pt x="597" y="167"/>
                </a:cubicBezTo>
                <a:cubicBezTo>
                  <a:pt x="617" y="179"/>
                  <a:pt x="618" y="197"/>
                  <a:pt x="601" y="208"/>
                </a:cubicBezTo>
                <a:cubicBezTo>
                  <a:pt x="340" y="367"/>
                  <a:pt x="340" y="367"/>
                  <a:pt x="340" y="367"/>
                </a:cubicBezTo>
                <a:cubicBezTo>
                  <a:pt x="323" y="377"/>
                  <a:pt x="293" y="376"/>
                  <a:pt x="274" y="364"/>
                </a:cubicBezTo>
                <a:cubicBezTo>
                  <a:pt x="21" y="210"/>
                  <a:pt x="21" y="210"/>
                  <a:pt x="21" y="210"/>
                </a:cubicBezTo>
                <a:cubicBezTo>
                  <a:pt x="2" y="198"/>
                  <a:pt x="0" y="180"/>
                  <a:pt x="17" y="17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111664" tIns="55832" rIns="111664" bIns="55832" numCol="1" anchor="t" anchorCtr="0" compatLnSpc="1">
            <a:prstTxWarp prst="textNoShape">
              <a:avLst/>
            </a:prstTxWarp>
          </a:bodyPr>
          <a:lstStyle/>
          <a:p>
            <a:pPr algn="just">
              <a:lnSpc>
                <a:spcPct val="120000"/>
              </a:lnSpc>
            </a:pPr>
            <a:endParaRPr lang="en-US" sz="695"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8" name="Freeform 5"/>
          <p:cNvSpPr>
            <a:spLocks/>
          </p:cNvSpPr>
          <p:nvPr/>
        </p:nvSpPr>
        <p:spPr bwMode="auto">
          <a:xfrm>
            <a:off x="4888790" y="2598057"/>
            <a:ext cx="3081172" cy="1886088"/>
          </a:xfrm>
          <a:custGeom>
            <a:avLst/>
            <a:gdLst>
              <a:gd name="T0" fmla="*/ 17 w 618"/>
              <a:gd name="T1" fmla="*/ 170 h 377"/>
              <a:gd name="T2" fmla="*/ 278 w 618"/>
              <a:gd name="T3" fmla="*/ 11 h 377"/>
              <a:gd name="T4" fmla="*/ 344 w 618"/>
              <a:gd name="T5" fmla="*/ 13 h 377"/>
              <a:gd name="T6" fmla="*/ 597 w 618"/>
              <a:gd name="T7" fmla="*/ 167 h 377"/>
              <a:gd name="T8" fmla="*/ 601 w 618"/>
              <a:gd name="T9" fmla="*/ 208 h 377"/>
              <a:gd name="T10" fmla="*/ 340 w 618"/>
              <a:gd name="T11" fmla="*/ 367 h 377"/>
              <a:gd name="T12" fmla="*/ 274 w 618"/>
              <a:gd name="T13" fmla="*/ 364 h 377"/>
              <a:gd name="T14" fmla="*/ 21 w 618"/>
              <a:gd name="T15" fmla="*/ 210 h 377"/>
              <a:gd name="T16" fmla="*/ 17 w 618"/>
              <a:gd name="T17" fmla="*/ 170 h 37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618" h="377">
                <a:moveTo>
                  <a:pt x="17" y="170"/>
                </a:moveTo>
                <a:cubicBezTo>
                  <a:pt x="278" y="11"/>
                  <a:pt x="278" y="11"/>
                  <a:pt x="278" y="11"/>
                </a:cubicBezTo>
                <a:cubicBezTo>
                  <a:pt x="295" y="0"/>
                  <a:pt x="325" y="1"/>
                  <a:pt x="344" y="13"/>
                </a:cubicBezTo>
                <a:cubicBezTo>
                  <a:pt x="597" y="167"/>
                  <a:pt x="597" y="167"/>
                  <a:pt x="597" y="167"/>
                </a:cubicBezTo>
                <a:cubicBezTo>
                  <a:pt x="617" y="179"/>
                  <a:pt x="618" y="197"/>
                  <a:pt x="601" y="208"/>
                </a:cubicBezTo>
                <a:cubicBezTo>
                  <a:pt x="340" y="367"/>
                  <a:pt x="340" y="367"/>
                  <a:pt x="340" y="367"/>
                </a:cubicBezTo>
                <a:cubicBezTo>
                  <a:pt x="323" y="377"/>
                  <a:pt x="293" y="376"/>
                  <a:pt x="274" y="364"/>
                </a:cubicBezTo>
                <a:cubicBezTo>
                  <a:pt x="21" y="210"/>
                  <a:pt x="21" y="210"/>
                  <a:pt x="21" y="210"/>
                </a:cubicBezTo>
                <a:cubicBezTo>
                  <a:pt x="2" y="198"/>
                  <a:pt x="0" y="180"/>
                  <a:pt x="17" y="170"/>
                </a:cubicBezTo>
                <a:close/>
              </a:path>
            </a:pathLst>
          </a:custGeom>
          <a:solidFill>
            <a:schemeClr val="dk2">
              <a:lumMod val="100000"/>
            </a:schemeClr>
          </a:solidFill>
          <a:ln>
            <a:noFill/>
          </a:ln>
        </p:spPr>
        <p:txBody>
          <a:bodyPr vert="horz" wrap="square" lIns="111664" tIns="55832" rIns="111664" bIns="55832" numCol="1" anchor="t" anchorCtr="0" compatLnSpc="1">
            <a:prstTxWarp prst="textNoShape">
              <a:avLst/>
            </a:prstTxWarp>
          </a:bodyPr>
          <a:lstStyle/>
          <a:p>
            <a:pPr algn="just">
              <a:lnSpc>
                <a:spcPct val="120000"/>
              </a:lnSpc>
            </a:pPr>
            <a:endParaRPr lang="en-US" sz="695"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9607741" y="3554425"/>
            <a:ext cx="2582274" cy="3323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>
              <a:lnSpc>
                <a:spcPct val="120000"/>
              </a:lnSpc>
            </a:pPr>
            <a:r>
              <a:rPr lang="en-US" altLang="zh-CN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Issue online questionnaires</a:t>
            </a:r>
            <a:endParaRPr lang="en-US" altLang="zh-CN" dirty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9607741" y="4453801"/>
            <a:ext cx="2870306" cy="149579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altLang="zh-CN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Brand recognition in China- Advertising and promotion</a:t>
            </a:r>
          </a:p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altLang="zh-CN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Purchase data- age, price, products, frequency, place</a:t>
            </a:r>
          </a:p>
          <a:p>
            <a:pPr>
              <a:lnSpc>
                <a:spcPct val="120000"/>
              </a:lnSpc>
            </a:pPr>
            <a:endParaRPr lang="en-US" altLang="zh-CN" sz="900" dirty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13" name="Rounded Rectangle 12"/>
          <p:cNvSpPr/>
          <p:nvPr/>
        </p:nvSpPr>
        <p:spPr>
          <a:xfrm>
            <a:off x="8648785" y="3318666"/>
            <a:ext cx="797230" cy="770485"/>
          </a:xfrm>
          <a:prstGeom prst="round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>
              <a:lnSpc>
                <a:spcPct val="120000"/>
              </a:lnSpc>
            </a:pPr>
            <a:endParaRPr lang="en-US" sz="695">
              <a:cs typeface="+mn-ea"/>
              <a:sym typeface="+mn-lt"/>
            </a:endParaRPr>
          </a:p>
        </p:txBody>
      </p:sp>
      <p:sp>
        <p:nvSpPr>
          <p:cNvPr id="14" name="Rounded Rectangle 13"/>
          <p:cNvSpPr/>
          <p:nvPr/>
        </p:nvSpPr>
        <p:spPr>
          <a:xfrm>
            <a:off x="8648785" y="4790056"/>
            <a:ext cx="797230" cy="770485"/>
          </a:xfrm>
          <a:prstGeom prst="round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>
              <a:lnSpc>
                <a:spcPct val="120000"/>
              </a:lnSpc>
            </a:pPr>
            <a:endParaRPr lang="en-US" sz="695">
              <a:cs typeface="+mn-ea"/>
              <a:sym typeface="+mn-lt"/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589407" y="3382462"/>
            <a:ext cx="2708847" cy="997196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>
              <a:lnSpc>
                <a:spcPct val="120000"/>
              </a:lnSpc>
            </a:pPr>
            <a:r>
              <a:rPr lang="en-US" altLang="zh-CN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Sales, market shares, number of stores and fans of Topshop in China</a:t>
            </a:r>
            <a:endParaRPr lang="en-US" altLang="zh-CN" dirty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561512" y="4476641"/>
            <a:ext cx="2852863" cy="132959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/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altLang="zh-CN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Competitors’ data of Zara and H&amp;M</a:t>
            </a:r>
          </a:p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altLang="zh-CN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Chinese </a:t>
            </a:r>
            <a:r>
              <a:rPr lang="en-US" altLang="zh-CN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economic </a:t>
            </a:r>
            <a:r>
              <a:rPr lang="en-US" altLang="zh-CN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data such as GDP, average salary</a:t>
            </a:r>
            <a:endParaRPr lang="en-US" altLang="zh-CN" dirty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17" name="Rounded Rectangle 16"/>
          <p:cNvSpPr/>
          <p:nvPr/>
        </p:nvSpPr>
        <p:spPr>
          <a:xfrm>
            <a:off x="3437821" y="3318666"/>
            <a:ext cx="797230" cy="770485"/>
          </a:xfrm>
          <a:prstGeom prst="roundRect">
            <a:avLst/>
          </a:prstGeom>
          <a:solidFill>
            <a:schemeClr val="dk2">
              <a:lumMod val="10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>
              <a:lnSpc>
                <a:spcPct val="120000"/>
              </a:lnSpc>
            </a:pPr>
            <a:endParaRPr lang="en-US" sz="695">
              <a:cs typeface="+mn-ea"/>
              <a:sym typeface="+mn-lt"/>
            </a:endParaRPr>
          </a:p>
        </p:txBody>
      </p:sp>
      <p:sp>
        <p:nvSpPr>
          <p:cNvPr id="18" name="Rounded Rectangle 17"/>
          <p:cNvSpPr/>
          <p:nvPr/>
        </p:nvSpPr>
        <p:spPr>
          <a:xfrm>
            <a:off x="3437821" y="4790056"/>
            <a:ext cx="797230" cy="770485"/>
          </a:xfrm>
          <a:prstGeom prst="roundRect">
            <a:avLst/>
          </a:prstGeom>
          <a:solidFill>
            <a:schemeClr val="dk2">
              <a:lumMod val="10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>
              <a:lnSpc>
                <a:spcPct val="120000"/>
              </a:lnSpc>
            </a:pPr>
            <a:endParaRPr lang="en-US" sz="695">
              <a:cs typeface="+mn-ea"/>
              <a:sym typeface="+mn-lt"/>
            </a:endParaRPr>
          </a:p>
        </p:txBody>
      </p:sp>
      <p:grpSp>
        <p:nvGrpSpPr>
          <p:cNvPr id="19" name="Group 18"/>
          <p:cNvGrpSpPr/>
          <p:nvPr/>
        </p:nvGrpSpPr>
        <p:grpSpPr>
          <a:xfrm>
            <a:off x="8773670" y="3433635"/>
            <a:ext cx="547455" cy="543707"/>
            <a:chOff x="1979613" y="3067051"/>
            <a:chExt cx="231775" cy="230188"/>
          </a:xfrm>
          <a:solidFill>
            <a:schemeClr val="bg1"/>
          </a:solidFill>
        </p:grpSpPr>
        <p:sp>
          <p:nvSpPr>
            <p:cNvPr id="20" name="Freeform 38"/>
            <p:cNvSpPr>
              <a:spLocks noEditPoints="1"/>
            </p:cNvSpPr>
            <p:nvPr/>
          </p:nvSpPr>
          <p:spPr bwMode="auto">
            <a:xfrm>
              <a:off x="1979613" y="3067051"/>
              <a:ext cx="231775" cy="230188"/>
            </a:xfrm>
            <a:custGeom>
              <a:avLst/>
              <a:gdLst>
                <a:gd name="T0" fmla="*/ 61 w 122"/>
                <a:gd name="T1" fmla="*/ 0 h 122"/>
                <a:gd name="T2" fmla="*/ 0 w 122"/>
                <a:gd name="T3" fmla="*/ 61 h 122"/>
                <a:gd name="T4" fmla="*/ 61 w 122"/>
                <a:gd name="T5" fmla="*/ 122 h 122"/>
                <a:gd name="T6" fmla="*/ 122 w 122"/>
                <a:gd name="T7" fmla="*/ 61 h 122"/>
                <a:gd name="T8" fmla="*/ 61 w 122"/>
                <a:gd name="T9" fmla="*/ 0 h 122"/>
                <a:gd name="T10" fmla="*/ 64 w 122"/>
                <a:gd name="T11" fmla="*/ 109 h 122"/>
                <a:gd name="T12" fmla="*/ 64 w 122"/>
                <a:gd name="T13" fmla="*/ 102 h 122"/>
                <a:gd name="T14" fmla="*/ 57 w 122"/>
                <a:gd name="T15" fmla="*/ 102 h 122"/>
                <a:gd name="T16" fmla="*/ 57 w 122"/>
                <a:gd name="T17" fmla="*/ 109 h 122"/>
                <a:gd name="T18" fmla="*/ 29 w 122"/>
                <a:gd name="T19" fmla="*/ 97 h 122"/>
                <a:gd name="T20" fmla="*/ 28 w 122"/>
                <a:gd name="T21" fmla="*/ 97 h 122"/>
                <a:gd name="T22" fmla="*/ 27 w 122"/>
                <a:gd name="T23" fmla="*/ 95 h 122"/>
                <a:gd name="T24" fmla="*/ 25 w 122"/>
                <a:gd name="T25" fmla="*/ 93 h 122"/>
                <a:gd name="T26" fmla="*/ 24 w 122"/>
                <a:gd name="T27" fmla="*/ 93 h 122"/>
                <a:gd name="T28" fmla="*/ 13 w 122"/>
                <a:gd name="T29" fmla="*/ 65 h 122"/>
                <a:gd name="T30" fmla="*/ 20 w 122"/>
                <a:gd name="T31" fmla="*/ 65 h 122"/>
                <a:gd name="T32" fmla="*/ 20 w 122"/>
                <a:gd name="T33" fmla="*/ 58 h 122"/>
                <a:gd name="T34" fmla="*/ 13 w 122"/>
                <a:gd name="T35" fmla="*/ 58 h 122"/>
                <a:gd name="T36" fmla="*/ 57 w 122"/>
                <a:gd name="T37" fmla="*/ 13 h 122"/>
                <a:gd name="T38" fmla="*/ 57 w 122"/>
                <a:gd name="T39" fmla="*/ 20 h 122"/>
                <a:gd name="T40" fmla="*/ 64 w 122"/>
                <a:gd name="T41" fmla="*/ 20 h 122"/>
                <a:gd name="T42" fmla="*/ 64 w 122"/>
                <a:gd name="T43" fmla="*/ 13 h 122"/>
                <a:gd name="T44" fmla="*/ 83 w 122"/>
                <a:gd name="T45" fmla="*/ 18 h 122"/>
                <a:gd name="T46" fmla="*/ 83 w 122"/>
                <a:gd name="T47" fmla="*/ 19 h 122"/>
                <a:gd name="T48" fmla="*/ 86 w 122"/>
                <a:gd name="T49" fmla="*/ 21 h 122"/>
                <a:gd name="T50" fmla="*/ 87 w 122"/>
                <a:gd name="T51" fmla="*/ 21 h 122"/>
                <a:gd name="T52" fmla="*/ 90 w 122"/>
                <a:gd name="T53" fmla="*/ 23 h 122"/>
                <a:gd name="T54" fmla="*/ 91 w 122"/>
                <a:gd name="T55" fmla="*/ 24 h 122"/>
                <a:gd name="T56" fmla="*/ 93 w 122"/>
                <a:gd name="T57" fmla="*/ 26 h 122"/>
                <a:gd name="T58" fmla="*/ 94 w 122"/>
                <a:gd name="T59" fmla="*/ 27 h 122"/>
                <a:gd name="T60" fmla="*/ 96 w 122"/>
                <a:gd name="T61" fmla="*/ 29 h 122"/>
                <a:gd name="T62" fmla="*/ 98 w 122"/>
                <a:gd name="T63" fmla="*/ 31 h 122"/>
                <a:gd name="T64" fmla="*/ 99 w 122"/>
                <a:gd name="T65" fmla="*/ 32 h 122"/>
                <a:gd name="T66" fmla="*/ 101 w 122"/>
                <a:gd name="T67" fmla="*/ 35 h 122"/>
                <a:gd name="T68" fmla="*/ 101 w 122"/>
                <a:gd name="T69" fmla="*/ 36 h 122"/>
                <a:gd name="T70" fmla="*/ 103 w 122"/>
                <a:gd name="T71" fmla="*/ 39 h 122"/>
                <a:gd name="T72" fmla="*/ 103 w 122"/>
                <a:gd name="T73" fmla="*/ 39 h 122"/>
                <a:gd name="T74" fmla="*/ 108 w 122"/>
                <a:gd name="T75" fmla="*/ 58 h 122"/>
                <a:gd name="T76" fmla="*/ 102 w 122"/>
                <a:gd name="T77" fmla="*/ 58 h 122"/>
                <a:gd name="T78" fmla="*/ 102 w 122"/>
                <a:gd name="T79" fmla="*/ 65 h 122"/>
                <a:gd name="T80" fmla="*/ 108 w 122"/>
                <a:gd name="T81" fmla="*/ 65 h 122"/>
                <a:gd name="T82" fmla="*/ 64 w 122"/>
                <a:gd name="T83" fmla="*/ 109 h 1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122" h="122">
                  <a:moveTo>
                    <a:pt x="61" y="0"/>
                  </a:moveTo>
                  <a:cubicBezTo>
                    <a:pt x="27" y="0"/>
                    <a:pt x="0" y="27"/>
                    <a:pt x="0" y="61"/>
                  </a:cubicBezTo>
                  <a:cubicBezTo>
                    <a:pt x="0" y="95"/>
                    <a:pt x="27" y="122"/>
                    <a:pt x="61" y="122"/>
                  </a:cubicBezTo>
                  <a:cubicBezTo>
                    <a:pt x="94" y="122"/>
                    <a:pt x="122" y="95"/>
                    <a:pt x="122" y="61"/>
                  </a:cubicBezTo>
                  <a:cubicBezTo>
                    <a:pt x="122" y="27"/>
                    <a:pt x="94" y="0"/>
                    <a:pt x="61" y="0"/>
                  </a:cubicBezTo>
                  <a:close/>
                  <a:moveTo>
                    <a:pt x="64" y="109"/>
                  </a:moveTo>
                  <a:cubicBezTo>
                    <a:pt x="64" y="102"/>
                    <a:pt x="64" y="102"/>
                    <a:pt x="64" y="102"/>
                  </a:cubicBezTo>
                  <a:cubicBezTo>
                    <a:pt x="57" y="102"/>
                    <a:pt x="57" y="102"/>
                    <a:pt x="57" y="102"/>
                  </a:cubicBezTo>
                  <a:cubicBezTo>
                    <a:pt x="57" y="109"/>
                    <a:pt x="57" y="109"/>
                    <a:pt x="57" y="109"/>
                  </a:cubicBezTo>
                  <a:cubicBezTo>
                    <a:pt x="46" y="108"/>
                    <a:pt x="37" y="104"/>
                    <a:pt x="29" y="97"/>
                  </a:cubicBezTo>
                  <a:cubicBezTo>
                    <a:pt x="29" y="97"/>
                    <a:pt x="29" y="97"/>
                    <a:pt x="28" y="97"/>
                  </a:cubicBezTo>
                  <a:cubicBezTo>
                    <a:pt x="28" y="96"/>
                    <a:pt x="27" y="96"/>
                    <a:pt x="27" y="95"/>
                  </a:cubicBezTo>
                  <a:cubicBezTo>
                    <a:pt x="26" y="95"/>
                    <a:pt x="25" y="94"/>
                    <a:pt x="25" y="93"/>
                  </a:cubicBezTo>
                  <a:cubicBezTo>
                    <a:pt x="25" y="93"/>
                    <a:pt x="25" y="93"/>
                    <a:pt x="24" y="93"/>
                  </a:cubicBezTo>
                  <a:cubicBezTo>
                    <a:pt x="18" y="85"/>
                    <a:pt x="13" y="75"/>
                    <a:pt x="13" y="65"/>
                  </a:cubicBezTo>
                  <a:cubicBezTo>
                    <a:pt x="20" y="65"/>
                    <a:pt x="20" y="65"/>
                    <a:pt x="20" y="65"/>
                  </a:cubicBezTo>
                  <a:cubicBezTo>
                    <a:pt x="20" y="58"/>
                    <a:pt x="20" y="58"/>
                    <a:pt x="20" y="58"/>
                  </a:cubicBezTo>
                  <a:cubicBezTo>
                    <a:pt x="13" y="58"/>
                    <a:pt x="13" y="58"/>
                    <a:pt x="13" y="58"/>
                  </a:cubicBezTo>
                  <a:cubicBezTo>
                    <a:pt x="15" y="34"/>
                    <a:pt x="33" y="15"/>
                    <a:pt x="57" y="13"/>
                  </a:cubicBezTo>
                  <a:cubicBezTo>
                    <a:pt x="57" y="20"/>
                    <a:pt x="57" y="20"/>
                    <a:pt x="57" y="20"/>
                  </a:cubicBezTo>
                  <a:cubicBezTo>
                    <a:pt x="64" y="20"/>
                    <a:pt x="64" y="20"/>
                    <a:pt x="64" y="20"/>
                  </a:cubicBezTo>
                  <a:cubicBezTo>
                    <a:pt x="64" y="13"/>
                    <a:pt x="64" y="13"/>
                    <a:pt x="64" y="13"/>
                  </a:cubicBezTo>
                  <a:cubicBezTo>
                    <a:pt x="71" y="14"/>
                    <a:pt x="77" y="16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84" y="19"/>
                    <a:pt x="85" y="20"/>
                    <a:pt x="86" y="21"/>
                  </a:cubicBezTo>
                  <a:cubicBezTo>
                    <a:pt x="87" y="21"/>
                    <a:pt x="87" y="21"/>
                    <a:pt x="87" y="21"/>
                  </a:cubicBezTo>
                  <a:cubicBezTo>
                    <a:pt x="88" y="22"/>
                    <a:pt x="89" y="22"/>
                    <a:pt x="90" y="23"/>
                  </a:cubicBezTo>
                  <a:cubicBezTo>
                    <a:pt x="90" y="23"/>
                    <a:pt x="91" y="24"/>
                    <a:pt x="91" y="24"/>
                  </a:cubicBezTo>
                  <a:cubicBezTo>
                    <a:pt x="92" y="25"/>
                    <a:pt x="92" y="25"/>
                    <a:pt x="93" y="26"/>
                  </a:cubicBezTo>
                  <a:cubicBezTo>
                    <a:pt x="94" y="26"/>
                    <a:pt x="94" y="27"/>
                    <a:pt x="94" y="27"/>
                  </a:cubicBezTo>
                  <a:cubicBezTo>
                    <a:pt x="95" y="28"/>
                    <a:pt x="96" y="28"/>
                    <a:pt x="96" y="29"/>
                  </a:cubicBezTo>
                  <a:cubicBezTo>
                    <a:pt x="97" y="29"/>
                    <a:pt x="97" y="30"/>
                    <a:pt x="98" y="31"/>
                  </a:cubicBezTo>
                  <a:cubicBezTo>
                    <a:pt x="98" y="31"/>
                    <a:pt x="98" y="32"/>
                    <a:pt x="99" y="32"/>
                  </a:cubicBezTo>
                  <a:cubicBezTo>
                    <a:pt x="99" y="33"/>
                    <a:pt x="100" y="34"/>
                    <a:pt x="101" y="35"/>
                  </a:cubicBezTo>
                  <a:cubicBezTo>
                    <a:pt x="101" y="35"/>
                    <a:pt x="101" y="35"/>
                    <a:pt x="101" y="36"/>
                  </a:cubicBezTo>
                  <a:cubicBezTo>
                    <a:pt x="102" y="37"/>
                    <a:pt x="103" y="38"/>
                    <a:pt x="103" y="39"/>
                  </a:cubicBezTo>
                  <a:cubicBezTo>
                    <a:pt x="103" y="39"/>
                    <a:pt x="103" y="39"/>
                    <a:pt x="103" y="39"/>
                  </a:cubicBezTo>
                  <a:cubicBezTo>
                    <a:pt x="106" y="45"/>
                    <a:pt x="108" y="51"/>
                    <a:pt x="108" y="58"/>
                  </a:cubicBezTo>
                  <a:cubicBezTo>
                    <a:pt x="102" y="58"/>
                    <a:pt x="102" y="58"/>
                    <a:pt x="102" y="58"/>
                  </a:cubicBezTo>
                  <a:cubicBezTo>
                    <a:pt x="102" y="65"/>
                    <a:pt x="102" y="65"/>
                    <a:pt x="102" y="65"/>
                  </a:cubicBezTo>
                  <a:cubicBezTo>
                    <a:pt x="108" y="65"/>
                    <a:pt x="108" y="65"/>
                    <a:pt x="108" y="65"/>
                  </a:cubicBezTo>
                  <a:cubicBezTo>
                    <a:pt x="107" y="88"/>
                    <a:pt x="88" y="107"/>
                    <a:pt x="64" y="10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11664" tIns="55832" rIns="111664" bIns="55832" numCol="1" anchor="t" anchorCtr="0" compatLnSpc="1">
              <a:prstTxWarp prst="textNoShape">
                <a:avLst/>
              </a:prstTxWarp>
            </a:bodyPr>
            <a:lstStyle/>
            <a:p>
              <a:pPr algn="just">
                <a:lnSpc>
                  <a:spcPct val="120000"/>
                </a:lnSpc>
              </a:pPr>
              <a:endParaRPr lang="en-US" sz="695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21" name="Freeform 39"/>
            <p:cNvSpPr>
              <a:spLocks noEditPoints="1"/>
            </p:cNvSpPr>
            <p:nvPr/>
          </p:nvSpPr>
          <p:spPr bwMode="auto">
            <a:xfrm>
              <a:off x="2063750" y="3125788"/>
              <a:ext cx="69850" cy="98425"/>
            </a:xfrm>
            <a:custGeom>
              <a:avLst/>
              <a:gdLst>
                <a:gd name="T0" fmla="*/ 9 w 36"/>
                <a:gd name="T1" fmla="*/ 29 h 52"/>
                <a:gd name="T2" fmla="*/ 9 w 36"/>
                <a:gd name="T3" fmla="*/ 29 h 52"/>
                <a:gd name="T4" fmla="*/ 0 w 36"/>
                <a:gd name="T5" fmla="*/ 52 h 52"/>
                <a:gd name="T6" fmla="*/ 20 w 36"/>
                <a:gd name="T7" fmla="*/ 36 h 52"/>
                <a:gd name="T8" fmla="*/ 20 w 36"/>
                <a:gd name="T9" fmla="*/ 36 h 52"/>
                <a:gd name="T10" fmla="*/ 22 w 36"/>
                <a:gd name="T11" fmla="*/ 32 h 52"/>
                <a:gd name="T12" fmla="*/ 36 w 36"/>
                <a:gd name="T13" fmla="*/ 0 h 52"/>
                <a:gd name="T14" fmla="*/ 11 w 36"/>
                <a:gd name="T15" fmla="*/ 25 h 52"/>
                <a:gd name="T16" fmla="*/ 9 w 36"/>
                <a:gd name="T17" fmla="*/ 29 h 52"/>
                <a:gd name="T18" fmla="*/ 16 w 36"/>
                <a:gd name="T19" fmla="*/ 27 h 52"/>
                <a:gd name="T20" fmla="*/ 19 w 36"/>
                <a:gd name="T21" fmla="*/ 30 h 52"/>
                <a:gd name="T22" fmla="*/ 16 w 36"/>
                <a:gd name="T23" fmla="*/ 33 h 52"/>
                <a:gd name="T24" fmla="*/ 13 w 36"/>
                <a:gd name="T25" fmla="*/ 30 h 52"/>
                <a:gd name="T26" fmla="*/ 16 w 36"/>
                <a:gd name="T27" fmla="*/ 27 h 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6" h="52">
                  <a:moveTo>
                    <a:pt x="9" y="29"/>
                  </a:moveTo>
                  <a:cubicBezTo>
                    <a:pt x="9" y="29"/>
                    <a:pt x="9" y="29"/>
                    <a:pt x="9" y="29"/>
                  </a:cubicBezTo>
                  <a:cubicBezTo>
                    <a:pt x="0" y="52"/>
                    <a:pt x="0" y="52"/>
                    <a:pt x="0" y="52"/>
                  </a:cubicBezTo>
                  <a:cubicBezTo>
                    <a:pt x="20" y="36"/>
                    <a:pt x="20" y="36"/>
                    <a:pt x="20" y="36"/>
                  </a:cubicBezTo>
                  <a:cubicBezTo>
                    <a:pt x="20" y="36"/>
                    <a:pt x="20" y="36"/>
                    <a:pt x="20" y="36"/>
                  </a:cubicBezTo>
                  <a:cubicBezTo>
                    <a:pt x="22" y="35"/>
                    <a:pt x="22" y="33"/>
                    <a:pt x="22" y="32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0" y="26"/>
                    <a:pt x="9" y="27"/>
                    <a:pt x="9" y="29"/>
                  </a:cubicBezTo>
                  <a:close/>
                  <a:moveTo>
                    <a:pt x="16" y="27"/>
                  </a:moveTo>
                  <a:cubicBezTo>
                    <a:pt x="17" y="27"/>
                    <a:pt x="19" y="28"/>
                    <a:pt x="19" y="30"/>
                  </a:cubicBezTo>
                  <a:cubicBezTo>
                    <a:pt x="19" y="32"/>
                    <a:pt x="17" y="33"/>
                    <a:pt x="16" y="33"/>
                  </a:cubicBezTo>
                  <a:cubicBezTo>
                    <a:pt x="14" y="33"/>
                    <a:pt x="13" y="32"/>
                    <a:pt x="13" y="30"/>
                  </a:cubicBezTo>
                  <a:cubicBezTo>
                    <a:pt x="13" y="28"/>
                    <a:pt x="14" y="27"/>
                    <a:pt x="16" y="2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11664" tIns="55832" rIns="111664" bIns="55832" numCol="1" anchor="t" anchorCtr="0" compatLnSpc="1">
              <a:prstTxWarp prst="textNoShape">
                <a:avLst/>
              </a:prstTxWarp>
            </a:bodyPr>
            <a:lstStyle/>
            <a:p>
              <a:pPr algn="just">
                <a:lnSpc>
                  <a:spcPct val="120000"/>
                </a:lnSpc>
              </a:pPr>
              <a:endParaRPr lang="en-US" sz="695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22" name="Oval 40"/>
            <p:cNvSpPr>
              <a:spLocks noChangeArrowheads="1"/>
            </p:cNvSpPr>
            <p:nvPr/>
          </p:nvSpPr>
          <p:spPr bwMode="auto">
            <a:xfrm>
              <a:off x="2090738" y="3179763"/>
              <a:ext cx="6350" cy="6350"/>
            </a:xfrm>
            <a:prstGeom prst="ellipse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11664" tIns="55832" rIns="111664" bIns="55832" numCol="1" anchor="t" anchorCtr="0" compatLnSpc="1">
              <a:prstTxWarp prst="textNoShape">
                <a:avLst/>
              </a:prstTxWarp>
            </a:bodyPr>
            <a:lstStyle/>
            <a:p>
              <a:pPr algn="just">
                <a:lnSpc>
                  <a:spcPct val="120000"/>
                </a:lnSpc>
              </a:pPr>
              <a:endParaRPr lang="en-US" sz="695">
                <a:latin typeface="+mn-lt"/>
                <a:ea typeface="+mn-ea"/>
                <a:cs typeface="+mn-ea"/>
                <a:sym typeface="+mn-lt"/>
              </a:endParaRPr>
            </a:p>
          </p:txBody>
        </p:sp>
      </p:grpSp>
      <p:grpSp>
        <p:nvGrpSpPr>
          <p:cNvPr id="23" name="Group 22"/>
          <p:cNvGrpSpPr/>
          <p:nvPr/>
        </p:nvGrpSpPr>
        <p:grpSpPr>
          <a:xfrm>
            <a:off x="8810511" y="4981840"/>
            <a:ext cx="451276" cy="434685"/>
            <a:chOff x="4616450" y="1549401"/>
            <a:chExt cx="215900" cy="207963"/>
          </a:xfrm>
          <a:solidFill>
            <a:schemeClr val="bg1"/>
          </a:solidFill>
        </p:grpSpPr>
        <p:sp>
          <p:nvSpPr>
            <p:cNvPr id="24" name="Freeform 6"/>
            <p:cNvSpPr>
              <a:spLocks noEditPoints="1"/>
            </p:cNvSpPr>
            <p:nvPr/>
          </p:nvSpPr>
          <p:spPr bwMode="auto">
            <a:xfrm>
              <a:off x="4616450" y="1549401"/>
              <a:ext cx="215900" cy="207963"/>
            </a:xfrm>
            <a:custGeom>
              <a:avLst/>
              <a:gdLst>
                <a:gd name="T0" fmla="*/ 124 w 133"/>
                <a:gd name="T1" fmla="*/ 0 h 127"/>
                <a:gd name="T2" fmla="*/ 9 w 133"/>
                <a:gd name="T3" fmla="*/ 0 h 127"/>
                <a:gd name="T4" fmla="*/ 0 w 133"/>
                <a:gd name="T5" fmla="*/ 9 h 127"/>
                <a:gd name="T6" fmla="*/ 0 w 133"/>
                <a:gd name="T7" fmla="*/ 91 h 127"/>
                <a:gd name="T8" fmla="*/ 9 w 133"/>
                <a:gd name="T9" fmla="*/ 100 h 127"/>
                <a:gd name="T10" fmla="*/ 53 w 133"/>
                <a:gd name="T11" fmla="*/ 100 h 127"/>
                <a:gd name="T12" fmla="*/ 39 w 133"/>
                <a:gd name="T13" fmla="*/ 118 h 127"/>
                <a:gd name="T14" fmla="*/ 39 w 133"/>
                <a:gd name="T15" fmla="*/ 127 h 127"/>
                <a:gd name="T16" fmla="*/ 53 w 133"/>
                <a:gd name="T17" fmla="*/ 127 h 127"/>
                <a:gd name="T18" fmla="*/ 80 w 133"/>
                <a:gd name="T19" fmla="*/ 127 h 127"/>
                <a:gd name="T20" fmla="*/ 93 w 133"/>
                <a:gd name="T21" fmla="*/ 127 h 127"/>
                <a:gd name="T22" fmla="*/ 93 w 133"/>
                <a:gd name="T23" fmla="*/ 118 h 127"/>
                <a:gd name="T24" fmla="*/ 80 w 133"/>
                <a:gd name="T25" fmla="*/ 100 h 127"/>
                <a:gd name="T26" fmla="*/ 124 w 133"/>
                <a:gd name="T27" fmla="*/ 100 h 127"/>
                <a:gd name="T28" fmla="*/ 133 w 133"/>
                <a:gd name="T29" fmla="*/ 91 h 127"/>
                <a:gd name="T30" fmla="*/ 133 w 133"/>
                <a:gd name="T31" fmla="*/ 9 h 127"/>
                <a:gd name="T32" fmla="*/ 124 w 133"/>
                <a:gd name="T33" fmla="*/ 0 h 127"/>
                <a:gd name="T34" fmla="*/ 59 w 133"/>
                <a:gd name="T35" fmla="*/ 89 h 127"/>
                <a:gd name="T36" fmla="*/ 67 w 133"/>
                <a:gd name="T37" fmla="*/ 82 h 127"/>
                <a:gd name="T38" fmla="*/ 75 w 133"/>
                <a:gd name="T39" fmla="*/ 89 h 127"/>
                <a:gd name="T40" fmla="*/ 67 w 133"/>
                <a:gd name="T41" fmla="*/ 97 h 127"/>
                <a:gd name="T42" fmla="*/ 59 w 133"/>
                <a:gd name="T43" fmla="*/ 89 h 127"/>
                <a:gd name="T44" fmla="*/ 123 w 133"/>
                <a:gd name="T45" fmla="*/ 79 h 127"/>
                <a:gd name="T46" fmla="*/ 9 w 133"/>
                <a:gd name="T47" fmla="*/ 79 h 127"/>
                <a:gd name="T48" fmla="*/ 9 w 133"/>
                <a:gd name="T49" fmla="*/ 10 h 127"/>
                <a:gd name="T50" fmla="*/ 123 w 133"/>
                <a:gd name="T51" fmla="*/ 10 h 127"/>
                <a:gd name="T52" fmla="*/ 123 w 133"/>
                <a:gd name="T53" fmla="*/ 79 h 1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133" h="127">
                  <a:moveTo>
                    <a:pt x="124" y="0"/>
                  </a:moveTo>
                  <a:cubicBezTo>
                    <a:pt x="9" y="0"/>
                    <a:pt x="9" y="0"/>
                    <a:pt x="9" y="0"/>
                  </a:cubicBezTo>
                  <a:cubicBezTo>
                    <a:pt x="4" y="0"/>
                    <a:pt x="0" y="4"/>
                    <a:pt x="0" y="9"/>
                  </a:cubicBezTo>
                  <a:cubicBezTo>
                    <a:pt x="0" y="91"/>
                    <a:pt x="0" y="91"/>
                    <a:pt x="0" y="91"/>
                  </a:cubicBezTo>
                  <a:cubicBezTo>
                    <a:pt x="0" y="96"/>
                    <a:pt x="4" y="100"/>
                    <a:pt x="9" y="100"/>
                  </a:cubicBezTo>
                  <a:cubicBezTo>
                    <a:pt x="53" y="100"/>
                    <a:pt x="53" y="100"/>
                    <a:pt x="53" y="100"/>
                  </a:cubicBezTo>
                  <a:cubicBezTo>
                    <a:pt x="53" y="100"/>
                    <a:pt x="55" y="118"/>
                    <a:pt x="39" y="118"/>
                  </a:cubicBezTo>
                  <a:cubicBezTo>
                    <a:pt x="39" y="127"/>
                    <a:pt x="39" y="127"/>
                    <a:pt x="39" y="127"/>
                  </a:cubicBezTo>
                  <a:cubicBezTo>
                    <a:pt x="53" y="127"/>
                    <a:pt x="53" y="127"/>
                    <a:pt x="53" y="127"/>
                  </a:cubicBezTo>
                  <a:cubicBezTo>
                    <a:pt x="80" y="127"/>
                    <a:pt x="80" y="127"/>
                    <a:pt x="80" y="127"/>
                  </a:cubicBezTo>
                  <a:cubicBezTo>
                    <a:pt x="93" y="127"/>
                    <a:pt x="93" y="127"/>
                    <a:pt x="93" y="127"/>
                  </a:cubicBezTo>
                  <a:cubicBezTo>
                    <a:pt x="93" y="118"/>
                    <a:pt x="93" y="118"/>
                    <a:pt x="93" y="118"/>
                  </a:cubicBezTo>
                  <a:cubicBezTo>
                    <a:pt x="77" y="118"/>
                    <a:pt x="80" y="100"/>
                    <a:pt x="80" y="100"/>
                  </a:cubicBezTo>
                  <a:cubicBezTo>
                    <a:pt x="124" y="100"/>
                    <a:pt x="124" y="100"/>
                    <a:pt x="124" y="100"/>
                  </a:cubicBezTo>
                  <a:cubicBezTo>
                    <a:pt x="129" y="100"/>
                    <a:pt x="133" y="96"/>
                    <a:pt x="133" y="91"/>
                  </a:cubicBezTo>
                  <a:cubicBezTo>
                    <a:pt x="133" y="9"/>
                    <a:pt x="133" y="9"/>
                    <a:pt x="133" y="9"/>
                  </a:cubicBezTo>
                  <a:cubicBezTo>
                    <a:pt x="133" y="4"/>
                    <a:pt x="129" y="0"/>
                    <a:pt x="124" y="0"/>
                  </a:cubicBezTo>
                  <a:close/>
                  <a:moveTo>
                    <a:pt x="59" y="89"/>
                  </a:moveTo>
                  <a:cubicBezTo>
                    <a:pt x="59" y="85"/>
                    <a:pt x="63" y="82"/>
                    <a:pt x="67" y="82"/>
                  </a:cubicBezTo>
                  <a:cubicBezTo>
                    <a:pt x="71" y="82"/>
                    <a:pt x="75" y="85"/>
                    <a:pt x="75" y="89"/>
                  </a:cubicBezTo>
                  <a:cubicBezTo>
                    <a:pt x="75" y="93"/>
                    <a:pt x="71" y="97"/>
                    <a:pt x="67" y="97"/>
                  </a:cubicBezTo>
                  <a:cubicBezTo>
                    <a:pt x="63" y="97"/>
                    <a:pt x="59" y="93"/>
                    <a:pt x="59" y="89"/>
                  </a:cubicBezTo>
                  <a:close/>
                  <a:moveTo>
                    <a:pt x="123" y="79"/>
                  </a:moveTo>
                  <a:cubicBezTo>
                    <a:pt x="9" y="79"/>
                    <a:pt x="9" y="79"/>
                    <a:pt x="9" y="79"/>
                  </a:cubicBezTo>
                  <a:cubicBezTo>
                    <a:pt x="9" y="10"/>
                    <a:pt x="9" y="10"/>
                    <a:pt x="9" y="10"/>
                  </a:cubicBezTo>
                  <a:cubicBezTo>
                    <a:pt x="123" y="10"/>
                    <a:pt x="123" y="10"/>
                    <a:pt x="123" y="10"/>
                  </a:cubicBezTo>
                  <a:lnTo>
                    <a:pt x="123" y="7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11664" tIns="55832" rIns="111664" bIns="55832" numCol="1" anchor="t" anchorCtr="0" compatLnSpc="1">
              <a:prstTxWarp prst="textNoShape">
                <a:avLst/>
              </a:prstTxWarp>
            </a:bodyPr>
            <a:lstStyle/>
            <a:p>
              <a:pPr algn="just">
                <a:lnSpc>
                  <a:spcPct val="120000"/>
                </a:lnSpc>
              </a:pPr>
              <a:endParaRPr lang="en-US" sz="695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25" name="Oval 7"/>
            <p:cNvSpPr>
              <a:spLocks noChangeArrowheads="1"/>
            </p:cNvSpPr>
            <p:nvPr/>
          </p:nvSpPr>
          <p:spPr bwMode="auto">
            <a:xfrm>
              <a:off x="4718050" y="1685926"/>
              <a:ext cx="15875" cy="17463"/>
            </a:xfrm>
            <a:prstGeom prst="ellipse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111664" tIns="55832" rIns="111664" bIns="55832" numCol="1" anchor="t" anchorCtr="0" compatLnSpc="1">
              <a:prstTxWarp prst="textNoShape">
                <a:avLst/>
              </a:prstTxWarp>
            </a:bodyPr>
            <a:lstStyle/>
            <a:p>
              <a:pPr algn="just">
                <a:lnSpc>
                  <a:spcPct val="120000"/>
                </a:lnSpc>
              </a:pPr>
              <a:endParaRPr lang="en-US" sz="695">
                <a:latin typeface="+mn-lt"/>
                <a:ea typeface="+mn-ea"/>
                <a:cs typeface="+mn-ea"/>
                <a:sym typeface="+mn-lt"/>
              </a:endParaRPr>
            </a:p>
          </p:txBody>
        </p:sp>
      </p:grpSp>
      <p:sp>
        <p:nvSpPr>
          <p:cNvPr id="26" name="Freeform 59"/>
          <p:cNvSpPr>
            <a:spLocks noEditPoints="1"/>
          </p:cNvSpPr>
          <p:nvPr/>
        </p:nvSpPr>
        <p:spPr bwMode="auto">
          <a:xfrm>
            <a:off x="3629618" y="4896624"/>
            <a:ext cx="392299" cy="526104"/>
          </a:xfrm>
          <a:custGeom>
            <a:avLst/>
            <a:gdLst>
              <a:gd name="T0" fmla="*/ 108 w 108"/>
              <a:gd name="T1" fmla="*/ 145 h 145"/>
              <a:gd name="T2" fmla="*/ 0 w 108"/>
              <a:gd name="T3" fmla="*/ 145 h 145"/>
              <a:gd name="T4" fmla="*/ 0 w 108"/>
              <a:gd name="T5" fmla="*/ 135 h 145"/>
              <a:gd name="T6" fmla="*/ 13 w 108"/>
              <a:gd name="T7" fmla="*/ 124 h 145"/>
              <a:gd name="T8" fmla="*/ 96 w 108"/>
              <a:gd name="T9" fmla="*/ 124 h 145"/>
              <a:gd name="T10" fmla="*/ 108 w 108"/>
              <a:gd name="T11" fmla="*/ 135 h 145"/>
              <a:gd name="T12" fmla="*/ 108 w 108"/>
              <a:gd name="T13" fmla="*/ 145 h 145"/>
              <a:gd name="T14" fmla="*/ 16 w 108"/>
              <a:gd name="T15" fmla="*/ 116 h 145"/>
              <a:gd name="T16" fmla="*/ 24 w 108"/>
              <a:gd name="T17" fmla="*/ 91 h 145"/>
              <a:gd name="T18" fmla="*/ 85 w 108"/>
              <a:gd name="T19" fmla="*/ 91 h 145"/>
              <a:gd name="T20" fmla="*/ 93 w 108"/>
              <a:gd name="T21" fmla="*/ 116 h 145"/>
              <a:gd name="T22" fmla="*/ 16 w 108"/>
              <a:gd name="T23" fmla="*/ 116 h 145"/>
              <a:gd name="T24" fmla="*/ 28 w 108"/>
              <a:gd name="T25" fmla="*/ 76 h 145"/>
              <a:gd name="T26" fmla="*/ 36 w 108"/>
              <a:gd name="T27" fmla="*/ 51 h 145"/>
              <a:gd name="T28" fmla="*/ 72 w 108"/>
              <a:gd name="T29" fmla="*/ 51 h 145"/>
              <a:gd name="T30" fmla="*/ 80 w 108"/>
              <a:gd name="T31" fmla="*/ 76 h 145"/>
              <a:gd name="T32" fmla="*/ 28 w 108"/>
              <a:gd name="T33" fmla="*/ 76 h 145"/>
              <a:gd name="T34" fmla="*/ 49 w 108"/>
              <a:gd name="T35" fmla="*/ 12 h 145"/>
              <a:gd name="T36" fmla="*/ 60 w 108"/>
              <a:gd name="T37" fmla="*/ 12 h 145"/>
              <a:gd name="T38" fmla="*/ 68 w 108"/>
              <a:gd name="T39" fmla="*/ 36 h 145"/>
              <a:gd name="T40" fmla="*/ 41 w 108"/>
              <a:gd name="T41" fmla="*/ 36 h 145"/>
              <a:gd name="T42" fmla="*/ 49 w 108"/>
              <a:gd name="T43" fmla="*/ 12 h 14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</a:cxnLst>
            <a:rect l="0" t="0" r="r" b="b"/>
            <a:pathLst>
              <a:path w="108" h="145">
                <a:moveTo>
                  <a:pt x="108" y="145"/>
                </a:moveTo>
                <a:cubicBezTo>
                  <a:pt x="0" y="145"/>
                  <a:pt x="0" y="145"/>
                  <a:pt x="0" y="145"/>
                </a:cubicBezTo>
                <a:cubicBezTo>
                  <a:pt x="0" y="135"/>
                  <a:pt x="0" y="135"/>
                  <a:pt x="0" y="135"/>
                </a:cubicBezTo>
                <a:cubicBezTo>
                  <a:pt x="13" y="124"/>
                  <a:pt x="13" y="124"/>
                  <a:pt x="13" y="124"/>
                </a:cubicBezTo>
                <a:cubicBezTo>
                  <a:pt x="96" y="124"/>
                  <a:pt x="96" y="124"/>
                  <a:pt x="96" y="124"/>
                </a:cubicBezTo>
                <a:cubicBezTo>
                  <a:pt x="108" y="135"/>
                  <a:pt x="108" y="135"/>
                  <a:pt x="108" y="135"/>
                </a:cubicBezTo>
                <a:lnTo>
                  <a:pt x="108" y="145"/>
                </a:lnTo>
                <a:close/>
                <a:moveTo>
                  <a:pt x="16" y="116"/>
                </a:moveTo>
                <a:cubicBezTo>
                  <a:pt x="24" y="91"/>
                  <a:pt x="24" y="91"/>
                  <a:pt x="24" y="91"/>
                </a:cubicBezTo>
                <a:cubicBezTo>
                  <a:pt x="85" y="91"/>
                  <a:pt x="85" y="91"/>
                  <a:pt x="85" y="91"/>
                </a:cubicBezTo>
                <a:cubicBezTo>
                  <a:pt x="93" y="116"/>
                  <a:pt x="93" y="116"/>
                  <a:pt x="93" y="116"/>
                </a:cubicBezTo>
                <a:lnTo>
                  <a:pt x="16" y="116"/>
                </a:lnTo>
                <a:close/>
                <a:moveTo>
                  <a:pt x="28" y="76"/>
                </a:moveTo>
                <a:cubicBezTo>
                  <a:pt x="36" y="51"/>
                  <a:pt x="36" y="51"/>
                  <a:pt x="36" y="51"/>
                </a:cubicBezTo>
                <a:cubicBezTo>
                  <a:pt x="72" y="51"/>
                  <a:pt x="72" y="51"/>
                  <a:pt x="72" y="51"/>
                </a:cubicBezTo>
                <a:cubicBezTo>
                  <a:pt x="80" y="76"/>
                  <a:pt x="80" y="76"/>
                  <a:pt x="80" y="76"/>
                </a:cubicBezTo>
                <a:lnTo>
                  <a:pt x="28" y="76"/>
                </a:lnTo>
                <a:close/>
                <a:moveTo>
                  <a:pt x="49" y="12"/>
                </a:moveTo>
                <a:cubicBezTo>
                  <a:pt x="49" y="12"/>
                  <a:pt x="54" y="0"/>
                  <a:pt x="60" y="12"/>
                </a:cubicBezTo>
                <a:cubicBezTo>
                  <a:pt x="68" y="36"/>
                  <a:pt x="68" y="36"/>
                  <a:pt x="68" y="36"/>
                </a:cubicBezTo>
                <a:cubicBezTo>
                  <a:pt x="41" y="36"/>
                  <a:pt x="41" y="36"/>
                  <a:pt x="41" y="36"/>
                </a:cubicBezTo>
                <a:lnTo>
                  <a:pt x="49" y="12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111664" tIns="55832" rIns="111664" bIns="55832" numCol="1" anchor="t" anchorCtr="0" compatLnSpc="1">
            <a:prstTxWarp prst="textNoShape">
              <a:avLst/>
            </a:prstTxWarp>
          </a:bodyPr>
          <a:lstStyle/>
          <a:p>
            <a:pPr algn="just">
              <a:lnSpc>
                <a:spcPct val="120000"/>
              </a:lnSpc>
            </a:pPr>
            <a:endParaRPr lang="en-US" sz="695">
              <a:latin typeface="+mn-lt"/>
              <a:ea typeface="+mn-ea"/>
              <a:cs typeface="+mn-ea"/>
              <a:sym typeface="+mn-lt"/>
            </a:endParaRPr>
          </a:p>
        </p:txBody>
      </p:sp>
      <p:grpSp>
        <p:nvGrpSpPr>
          <p:cNvPr id="27" name="Group 26"/>
          <p:cNvGrpSpPr/>
          <p:nvPr/>
        </p:nvGrpSpPr>
        <p:grpSpPr>
          <a:xfrm>
            <a:off x="3650953" y="3490624"/>
            <a:ext cx="370965" cy="429731"/>
            <a:chOff x="3581400" y="3905251"/>
            <a:chExt cx="160338" cy="185738"/>
          </a:xfrm>
          <a:solidFill>
            <a:schemeClr val="bg1"/>
          </a:solidFill>
        </p:grpSpPr>
        <p:sp>
          <p:nvSpPr>
            <p:cNvPr id="28" name="Rectangle 33"/>
            <p:cNvSpPr>
              <a:spLocks noChangeArrowheads="1"/>
            </p:cNvSpPr>
            <p:nvPr/>
          </p:nvSpPr>
          <p:spPr bwMode="auto">
            <a:xfrm>
              <a:off x="3670300" y="3941763"/>
              <a:ext cx="28575" cy="149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111664" tIns="55832" rIns="111664" bIns="55832" numCol="1" anchor="t" anchorCtr="0" compatLnSpc="1">
              <a:prstTxWarp prst="textNoShape">
                <a:avLst/>
              </a:prstTxWarp>
            </a:bodyPr>
            <a:lstStyle/>
            <a:p>
              <a:pPr algn="just">
                <a:lnSpc>
                  <a:spcPct val="120000"/>
                </a:lnSpc>
              </a:pPr>
              <a:endParaRPr lang="en-US" sz="695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29" name="Rectangle 34"/>
            <p:cNvSpPr>
              <a:spLocks noChangeArrowheads="1"/>
            </p:cNvSpPr>
            <p:nvPr/>
          </p:nvSpPr>
          <p:spPr bwMode="auto">
            <a:xfrm>
              <a:off x="3627438" y="3971926"/>
              <a:ext cx="26988" cy="11906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111664" tIns="55832" rIns="111664" bIns="55832" numCol="1" anchor="t" anchorCtr="0" compatLnSpc="1">
              <a:prstTxWarp prst="textNoShape">
                <a:avLst/>
              </a:prstTxWarp>
            </a:bodyPr>
            <a:lstStyle/>
            <a:p>
              <a:pPr algn="just">
                <a:lnSpc>
                  <a:spcPct val="120000"/>
                </a:lnSpc>
              </a:pPr>
              <a:endParaRPr lang="en-US" sz="695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30" name="Rectangle 35"/>
            <p:cNvSpPr>
              <a:spLocks noChangeArrowheads="1"/>
            </p:cNvSpPr>
            <p:nvPr/>
          </p:nvSpPr>
          <p:spPr bwMode="auto">
            <a:xfrm>
              <a:off x="3581400" y="3994151"/>
              <a:ext cx="26988" cy="9683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111664" tIns="55832" rIns="111664" bIns="55832" numCol="1" anchor="t" anchorCtr="0" compatLnSpc="1">
              <a:prstTxWarp prst="textNoShape">
                <a:avLst/>
              </a:prstTxWarp>
            </a:bodyPr>
            <a:lstStyle/>
            <a:p>
              <a:pPr algn="just">
                <a:lnSpc>
                  <a:spcPct val="120000"/>
                </a:lnSpc>
              </a:pPr>
              <a:endParaRPr lang="en-US" sz="695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31" name="Rectangle 36"/>
            <p:cNvSpPr>
              <a:spLocks noChangeArrowheads="1"/>
            </p:cNvSpPr>
            <p:nvPr/>
          </p:nvSpPr>
          <p:spPr bwMode="auto">
            <a:xfrm>
              <a:off x="3714750" y="3905251"/>
              <a:ext cx="26988" cy="18573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111664" tIns="55832" rIns="111664" bIns="55832" numCol="1" anchor="t" anchorCtr="0" compatLnSpc="1">
              <a:prstTxWarp prst="textNoShape">
                <a:avLst/>
              </a:prstTxWarp>
            </a:bodyPr>
            <a:lstStyle/>
            <a:p>
              <a:pPr algn="just">
                <a:lnSpc>
                  <a:spcPct val="120000"/>
                </a:lnSpc>
              </a:pPr>
              <a:endParaRPr lang="en-US" sz="695">
                <a:latin typeface="+mn-lt"/>
                <a:ea typeface="+mn-ea"/>
                <a:cs typeface="+mn-ea"/>
                <a:sym typeface="+mn-lt"/>
              </a:endParaRPr>
            </a:p>
          </p:txBody>
        </p:sp>
      </p:grpSp>
      <p:sp>
        <p:nvSpPr>
          <p:cNvPr id="38" name="Content Placeholder 2"/>
          <p:cNvSpPr txBox="1">
            <a:spLocks/>
          </p:cNvSpPr>
          <p:nvPr/>
        </p:nvSpPr>
        <p:spPr>
          <a:xfrm>
            <a:off x="3725772" y="528453"/>
            <a:ext cx="5472608" cy="378111"/>
          </a:xfrm>
          <a:prstGeom prst="rect">
            <a:avLst/>
          </a:prstGeom>
        </p:spPr>
        <p:txBody>
          <a:bodyPr vert="horz" lIns="96435" tIns="48218" rIns="96435" bIns="48218" rtlCol="0" anchor="t">
            <a:noAutofit/>
          </a:bodyPr>
          <a:lstStyle>
            <a:lvl1pPr marL="0" indent="0" algn="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21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20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8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altLang="zh-CN" sz="3200" dirty="0" smtClean="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lt"/>
              </a:rPr>
              <a:t>3 Research Methods</a:t>
            </a:r>
            <a:endParaRPr lang="en-US" sz="3200" dirty="0">
              <a:solidFill>
                <a:schemeClr val="tx1">
                  <a:lumMod val="65000"/>
                  <a:lumOff val="3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39" name="Content Placeholder 2"/>
          <p:cNvSpPr txBox="1">
            <a:spLocks/>
          </p:cNvSpPr>
          <p:nvPr/>
        </p:nvSpPr>
        <p:spPr>
          <a:xfrm>
            <a:off x="4857854" y="289188"/>
            <a:ext cx="3208444" cy="268842"/>
          </a:xfrm>
          <a:prstGeom prst="rect">
            <a:avLst/>
          </a:prstGeom>
        </p:spPr>
        <p:txBody>
          <a:bodyPr vert="horz" lIns="96435" tIns="48218" rIns="96435" bIns="48218" rtlCol="0" anchor="t">
            <a:noAutofit/>
          </a:bodyPr>
          <a:lstStyle>
            <a:lvl1pPr marL="0" indent="0" algn="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21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20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8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altLang="zh-CN" sz="1200" dirty="0">
                <a:solidFill>
                  <a:schemeClr val="bg1">
                    <a:lumMod val="50000"/>
                  </a:schemeClr>
                </a:solidFill>
                <a:cs typeface="+mn-ea"/>
                <a:sym typeface="+mn-lt"/>
              </a:rPr>
              <a:t>Topshop’s Research In Chinese Market</a:t>
            </a:r>
            <a:endParaRPr lang="en-US" sz="1200" dirty="0">
              <a:solidFill>
                <a:schemeClr val="bg1">
                  <a:lumMod val="50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40" name="Content Placeholder 2"/>
          <p:cNvSpPr txBox="1">
            <a:spLocks/>
          </p:cNvSpPr>
          <p:nvPr/>
        </p:nvSpPr>
        <p:spPr>
          <a:xfrm>
            <a:off x="92671" y="2051148"/>
            <a:ext cx="5472608" cy="378111"/>
          </a:xfrm>
          <a:prstGeom prst="rect">
            <a:avLst/>
          </a:prstGeom>
        </p:spPr>
        <p:txBody>
          <a:bodyPr vert="horz" lIns="96435" tIns="48218" rIns="96435" bIns="48218" rtlCol="0" anchor="t">
            <a:noAutofit/>
          </a:bodyPr>
          <a:lstStyle>
            <a:lvl1pPr marL="0" indent="0" algn="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21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20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8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altLang="zh-CN" sz="2400" dirty="0" smtClean="0">
                <a:solidFill>
                  <a:schemeClr val="bg1">
                    <a:lumMod val="50000"/>
                  </a:schemeClr>
                </a:solidFill>
                <a:cs typeface="+mn-ea"/>
                <a:sym typeface="+mn-lt"/>
              </a:rPr>
              <a:t>Secondary research</a:t>
            </a:r>
            <a:endParaRPr lang="en-US" sz="2400" dirty="0">
              <a:solidFill>
                <a:schemeClr val="bg1">
                  <a:lumMod val="50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41" name="Content Placeholder 2"/>
          <p:cNvSpPr txBox="1">
            <a:spLocks/>
          </p:cNvSpPr>
          <p:nvPr/>
        </p:nvSpPr>
        <p:spPr>
          <a:xfrm>
            <a:off x="7221463" y="2055995"/>
            <a:ext cx="5472608" cy="378111"/>
          </a:xfrm>
          <a:prstGeom prst="rect">
            <a:avLst/>
          </a:prstGeom>
        </p:spPr>
        <p:txBody>
          <a:bodyPr vert="horz" lIns="96435" tIns="48218" rIns="96435" bIns="48218" rtlCol="0" anchor="t">
            <a:noAutofit/>
          </a:bodyPr>
          <a:lstStyle>
            <a:lvl1pPr marL="0" indent="0" algn="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21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20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8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altLang="zh-CN" sz="2400" dirty="0" smtClean="0">
                <a:solidFill>
                  <a:schemeClr val="bg1">
                    <a:lumMod val="50000"/>
                  </a:schemeClr>
                </a:solidFill>
                <a:cs typeface="+mn-ea"/>
                <a:sym typeface="+mn-lt"/>
              </a:rPr>
              <a:t>Primary research</a:t>
            </a:r>
            <a:endParaRPr lang="en-US" sz="2400" dirty="0">
              <a:solidFill>
                <a:schemeClr val="bg1">
                  <a:lumMod val="50000"/>
                </a:schemeClr>
              </a:solidFill>
              <a:cs typeface="+mn-ea"/>
              <a:sym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438348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 animBg="1"/>
      <p:bldP spid="14" grpId="0" animBg="1"/>
      <p:bldP spid="15" grpId="0"/>
      <p:bldP spid="16" grpId="0"/>
      <p:bldP spid="17" grpId="0" animBg="1"/>
      <p:bldP spid="18" grpId="0" animBg="1"/>
      <p:bldP spid="26" grpId="0" animBg="1"/>
      <p:bldP spid="40" grpId="0"/>
      <p:bldP spid="4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7221463" y="3832349"/>
            <a:ext cx="4232338" cy="2370606"/>
            <a:chOff x="4455215" y="3178519"/>
            <a:chExt cx="3248025" cy="1819275"/>
          </a:xfrm>
        </p:grpSpPr>
        <p:sp>
          <p:nvSpPr>
            <p:cNvPr id="4" name="Oval 3"/>
            <p:cNvSpPr/>
            <p:nvPr/>
          </p:nvSpPr>
          <p:spPr>
            <a:xfrm>
              <a:off x="4455215" y="3349969"/>
              <a:ext cx="3248025" cy="1647825"/>
            </a:xfrm>
            <a:prstGeom prst="ellipse">
              <a:avLst/>
            </a:prstGeom>
            <a:solidFill>
              <a:schemeClr val="dk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just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</a:pPr>
              <a:endParaRPr lang="id-ID" sz="800">
                <a:cs typeface="+mn-ea"/>
                <a:sym typeface="+mn-lt"/>
              </a:endParaRPr>
            </a:p>
          </p:txBody>
        </p:sp>
        <p:sp>
          <p:nvSpPr>
            <p:cNvPr id="5" name="Oval 4"/>
            <p:cNvSpPr/>
            <p:nvPr/>
          </p:nvSpPr>
          <p:spPr>
            <a:xfrm>
              <a:off x="4474266" y="3178519"/>
              <a:ext cx="3190968" cy="1655497"/>
            </a:xfrm>
            <a:prstGeom prst="ellipse">
              <a:avLst/>
            </a:prstGeom>
            <a:solidFill>
              <a:schemeClr val="dk2">
                <a:lumMod val="10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just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</a:pPr>
              <a:endParaRPr lang="id-ID" sz="800">
                <a:cs typeface="+mn-ea"/>
                <a:sym typeface="+mn-lt"/>
              </a:endParaRPr>
            </a:p>
          </p:txBody>
        </p:sp>
      </p:grpSp>
      <p:grpSp>
        <p:nvGrpSpPr>
          <p:cNvPr id="6" name="Group 5"/>
          <p:cNvGrpSpPr/>
          <p:nvPr/>
        </p:nvGrpSpPr>
        <p:grpSpPr>
          <a:xfrm>
            <a:off x="7751910" y="3392034"/>
            <a:ext cx="3171444" cy="1851539"/>
            <a:chOff x="4872410" y="2840610"/>
            <a:chExt cx="2433863" cy="1420928"/>
          </a:xfrm>
        </p:grpSpPr>
        <p:sp>
          <p:nvSpPr>
            <p:cNvPr id="7" name="Oval 6"/>
            <p:cNvSpPr/>
            <p:nvPr/>
          </p:nvSpPr>
          <p:spPr>
            <a:xfrm>
              <a:off x="4872410" y="3026763"/>
              <a:ext cx="2433863" cy="1234775"/>
            </a:xfrm>
            <a:prstGeom prst="ellipse">
              <a:avLst/>
            </a:prstGeom>
            <a:solidFill>
              <a:schemeClr val="dk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just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</a:pPr>
              <a:endParaRPr lang="id-ID" sz="800">
                <a:cs typeface="+mn-ea"/>
                <a:sym typeface="+mn-lt"/>
              </a:endParaRPr>
            </a:p>
          </p:txBody>
        </p:sp>
        <p:sp>
          <p:nvSpPr>
            <p:cNvPr id="8" name="Oval 7"/>
            <p:cNvSpPr/>
            <p:nvPr/>
          </p:nvSpPr>
          <p:spPr>
            <a:xfrm>
              <a:off x="4885109" y="2840610"/>
              <a:ext cx="2386425" cy="1240523"/>
            </a:xfrm>
            <a:prstGeom prst="ellipse">
              <a:avLst/>
            </a:prstGeom>
            <a:solidFill>
              <a:schemeClr val="dk2">
                <a:lumMod val="10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just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</a:pPr>
              <a:endParaRPr lang="id-ID" sz="800">
                <a:cs typeface="+mn-ea"/>
                <a:sym typeface="+mn-lt"/>
              </a:endParaRPr>
            </a:p>
          </p:txBody>
        </p:sp>
      </p:grpSp>
      <p:grpSp>
        <p:nvGrpSpPr>
          <p:cNvPr id="9" name="Group 8"/>
          <p:cNvGrpSpPr/>
          <p:nvPr/>
        </p:nvGrpSpPr>
        <p:grpSpPr>
          <a:xfrm>
            <a:off x="8187059" y="2929889"/>
            <a:ext cx="2301148" cy="1396883"/>
            <a:chOff x="5206749" y="2418487"/>
            <a:chExt cx="1765970" cy="1072010"/>
          </a:xfrm>
        </p:grpSpPr>
        <p:sp>
          <p:nvSpPr>
            <p:cNvPr id="10" name="Oval 9"/>
            <p:cNvSpPr/>
            <p:nvPr/>
          </p:nvSpPr>
          <p:spPr>
            <a:xfrm>
              <a:off x="5206749" y="2584321"/>
              <a:ext cx="1765970" cy="906176"/>
            </a:xfrm>
            <a:prstGeom prst="ellipse">
              <a:avLst/>
            </a:prstGeom>
            <a:solidFill>
              <a:schemeClr val="accent4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just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</a:pPr>
              <a:endParaRPr lang="id-ID" sz="800">
                <a:cs typeface="+mn-ea"/>
                <a:sym typeface="+mn-lt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5219449" y="2418487"/>
              <a:ext cx="1709186" cy="910395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just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</a:pPr>
              <a:endParaRPr lang="id-ID" sz="800">
                <a:cs typeface="+mn-ea"/>
                <a:sym typeface="+mn-lt"/>
              </a:endParaRPr>
            </a:p>
          </p:txBody>
        </p:sp>
      </p:grpSp>
      <p:grpSp>
        <p:nvGrpSpPr>
          <p:cNvPr id="12" name="Group 11"/>
          <p:cNvGrpSpPr/>
          <p:nvPr/>
        </p:nvGrpSpPr>
        <p:grpSpPr>
          <a:xfrm>
            <a:off x="8645767" y="2554929"/>
            <a:ext cx="1383725" cy="866294"/>
            <a:chOff x="5567255" y="2130730"/>
            <a:chExt cx="1061912" cy="664820"/>
          </a:xfrm>
        </p:grpSpPr>
        <p:sp>
          <p:nvSpPr>
            <p:cNvPr id="13" name="Oval 12"/>
            <p:cNvSpPr/>
            <p:nvPr/>
          </p:nvSpPr>
          <p:spPr>
            <a:xfrm>
              <a:off x="5567256" y="2250649"/>
              <a:ext cx="1061911" cy="544901"/>
            </a:xfrm>
            <a:prstGeom prst="ellipse">
              <a:avLst/>
            </a:prstGeom>
            <a:solidFill>
              <a:schemeClr val="dk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just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</a:pPr>
              <a:endParaRPr lang="id-ID" sz="800">
                <a:cs typeface="+mn-ea"/>
                <a:sym typeface="+mn-lt"/>
              </a:endParaRPr>
            </a:p>
          </p:txBody>
        </p:sp>
        <p:sp>
          <p:nvSpPr>
            <p:cNvPr id="14" name="Oval 13"/>
            <p:cNvSpPr/>
            <p:nvPr/>
          </p:nvSpPr>
          <p:spPr>
            <a:xfrm>
              <a:off x="5567255" y="2130730"/>
              <a:ext cx="1055562" cy="547438"/>
            </a:xfrm>
            <a:prstGeom prst="ellipse">
              <a:avLst/>
            </a:prstGeom>
            <a:solidFill>
              <a:schemeClr val="dk2">
                <a:lumMod val="10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just">
                <a:lnSpc>
                  <a:spcPct val="120000"/>
                </a:lnSpc>
                <a:spcBef>
                  <a:spcPts val="0"/>
                </a:spcBef>
                <a:spcAft>
                  <a:spcPts val="0"/>
                </a:spcAft>
              </a:pPr>
              <a:endParaRPr lang="id-ID" sz="800">
                <a:cs typeface="+mn-ea"/>
                <a:sym typeface="+mn-lt"/>
              </a:endParaRPr>
            </a:p>
          </p:txBody>
        </p:sp>
      </p:grpSp>
      <p:grpSp>
        <p:nvGrpSpPr>
          <p:cNvPr id="15" name="Group 14"/>
          <p:cNvGrpSpPr/>
          <p:nvPr/>
        </p:nvGrpSpPr>
        <p:grpSpPr>
          <a:xfrm flipH="1">
            <a:off x="1444486" y="2358243"/>
            <a:ext cx="7301117" cy="497134"/>
            <a:chOff x="4221330" y="2223664"/>
            <a:chExt cx="6091070" cy="471383"/>
          </a:xfrm>
        </p:grpSpPr>
        <p:cxnSp>
          <p:nvCxnSpPr>
            <p:cNvPr id="16" name="Straight Connector 15"/>
            <p:cNvCxnSpPr/>
            <p:nvPr/>
          </p:nvCxnSpPr>
          <p:spPr>
            <a:xfrm flipV="1">
              <a:off x="4221330" y="2223664"/>
              <a:ext cx="691096" cy="471383"/>
            </a:xfrm>
            <a:prstGeom prst="line">
              <a:avLst/>
            </a:prstGeom>
            <a:ln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>
              <a:off x="4912426" y="2224329"/>
              <a:ext cx="5399974" cy="0"/>
            </a:xfrm>
            <a:prstGeom prst="line">
              <a:avLst/>
            </a:prstGeom>
            <a:ln>
              <a:solidFill>
                <a:schemeClr val="bg1">
                  <a:lumMod val="75000"/>
                </a:schemeClr>
              </a:solidFill>
              <a:tailEnd type="oval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9" name="TextBox 18"/>
          <p:cNvSpPr txBox="1"/>
          <p:nvPr/>
        </p:nvSpPr>
        <p:spPr>
          <a:xfrm>
            <a:off x="1585990" y="2376806"/>
            <a:ext cx="6116399" cy="7571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zh-CN" b="1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Background:</a:t>
            </a:r>
            <a:r>
              <a:rPr lang="en-US" altLang="zh-CN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 introduction of Topshop and fast fashion industry on articles, books, journals</a:t>
            </a:r>
            <a:endParaRPr lang="id-ID" dirty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957122" y="3390983"/>
            <a:ext cx="6246486" cy="7571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zh-CN" b="1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Environment</a:t>
            </a:r>
            <a:r>
              <a:rPr lang="en-US" altLang="zh-CN" b="1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: </a:t>
            </a:r>
            <a:r>
              <a:rPr lang="en-US" altLang="zh-CN" i="1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China Statistical </a:t>
            </a:r>
            <a:r>
              <a:rPr lang="en-US" altLang="zh-CN" i="1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Yearbook, </a:t>
            </a:r>
            <a:r>
              <a:rPr lang="en-US" altLang="zh-CN" dirty="0" smtClean="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lt"/>
              </a:rPr>
              <a:t>news </a:t>
            </a:r>
            <a:r>
              <a:rPr lang="en-US" altLang="zh-CN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- Chinese economic data,  customers’ characteristics and preferences</a:t>
            </a:r>
            <a:endParaRPr lang="id-ID" dirty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grpSp>
        <p:nvGrpSpPr>
          <p:cNvPr id="22" name="Group 21"/>
          <p:cNvGrpSpPr/>
          <p:nvPr/>
        </p:nvGrpSpPr>
        <p:grpSpPr>
          <a:xfrm flipH="1">
            <a:off x="1872580" y="3346662"/>
            <a:ext cx="6381388" cy="293260"/>
            <a:chOff x="4627246" y="3160881"/>
            <a:chExt cx="6050833" cy="278069"/>
          </a:xfrm>
        </p:grpSpPr>
        <p:cxnSp>
          <p:nvCxnSpPr>
            <p:cNvPr id="23" name="Straight Connector 22"/>
            <p:cNvCxnSpPr/>
            <p:nvPr/>
          </p:nvCxnSpPr>
          <p:spPr>
            <a:xfrm flipV="1">
              <a:off x="4627246" y="3160881"/>
              <a:ext cx="658677" cy="278069"/>
            </a:xfrm>
            <a:prstGeom prst="line">
              <a:avLst/>
            </a:prstGeom>
            <a:ln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>
              <a:off x="5278105" y="3163402"/>
              <a:ext cx="5399974" cy="0"/>
            </a:xfrm>
            <a:prstGeom prst="line">
              <a:avLst/>
            </a:prstGeom>
            <a:ln>
              <a:solidFill>
                <a:schemeClr val="bg1">
                  <a:lumMod val="75000"/>
                </a:schemeClr>
              </a:solidFill>
              <a:tailEnd type="oval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6" name="TextBox 25"/>
          <p:cNvSpPr txBox="1"/>
          <p:nvPr/>
        </p:nvSpPr>
        <p:spPr>
          <a:xfrm>
            <a:off x="2320012" y="4249342"/>
            <a:ext cx="5189772" cy="7571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zh-CN" b="1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Industry: </a:t>
            </a:r>
            <a:r>
              <a:rPr lang="en-US" altLang="zh-CN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Topshop and competitors’ </a:t>
            </a: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ea"/>
              </a:rPr>
              <a:t>annual reports and information of </a:t>
            </a:r>
            <a:r>
              <a:rPr lang="en-US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ea"/>
              </a:rPr>
              <a:t>their </a:t>
            </a:r>
            <a:r>
              <a:rPr lang="en-GB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ea"/>
              </a:rPr>
              <a:t>home page</a:t>
            </a:r>
            <a:r>
              <a:rPr lang="en-US" altLang="zh-CN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ea"/>
              </a:rPr>
              <a:t>s</a:t>
            </a:r>
            <a:endParaRPr lang="id-ID" dirty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2834747" y="5263517"/>
            <a:ext cx="4199660" cy="7571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altLang="zh-CN" b="1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Solutions: </a:t>
            </a:r>
            <a:r>
              <a:rPr lang="en-US" altLang="zh-CN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ea"/>
                <a:sym typeface="+mn-lt"/>
              </a:rPr>
              <a:t>Other relevant reliable sources of successful international marketing</a:t>
            </a:r>
            <a:endParaRPr lang="id-ID" dirty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cxnSp>
        <p:nvCxnSpPr>
          <p:cNvPr id="29" name="Straight Connector 28"/>
          <p:cNvCxnSpPr/>
          <p:nvPr/>
        </p:nvCxnSpPr>
        <p:spPr>
          <a:xfrm flipH="1">
            <a:off x="2252812" y="4238370"/>
            <a:ext cx="6001156" cy="0"/>
          </a:xfrm>
          <a:prstGeom prst="line">
            <a:avLst/>
          </a:prstGeom>
          <a:ln>
            <a:solidFill>
              <a:schemeClr val="bg1">
                <a:lumMod val="75000"/>
              </a:schemeClr>
            </a:solidFill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0" name="Group 29"/>
          <p:cNvGrpSpPr/>
          <p:nvPr/>
        </p:nvGrpSpPr>
        <p:grpSpPr>
          <a:xfrm flipH="1">
            <a:off x="2746806" y="4627634"/>
            <a:ext cx="4955583" cy="606313"/>
            <a:chOff x="5456187" y="4515725"/>
            <a:chExt cx="6232222" cy="434682"/>
          </a:xfrm>
        </p:grpSpPr>
        <p:cxnSp>
          <p:nvCxnSpPr>
            <p:cNvPr id="31" name="Straight Connector 30"/>
            <p:cNvCxnSpPr/>
            <p:nvPr/>
          </p:nvCxnSpPr>
          <p:spPr>
            <a:xfrm>
              <a:off x="5456187" y="4515725"/>
              <a:ext cx="840066" cy="432162"/>
            </a:xfrm>
            <a:prstGeom prst="line">
              <a:avLst/>
            </a:prstGeom>
            <a:ln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>
              <a:off x="6288435" y="4950407"/>
              <a:ext cx="5399974" cy="0"/>
            </a:xfrm>
            <a:prstGeom prst="line">
              <a:avLst/>
            </a:prstGeom>
            <a:ln>
              <a:solidFill>
                <a:schemeClr val="bg1">
                  <a:lumMod val="75000"/>
                </a:schemeClr>
              </a:solidFill>
              <a:tailEnd type="oval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5" name="Content Placeholder 2"/>
          <p:cNvSpPr txBox="1">
            <a:spLocks/>
          </p:cNvSpPr>
          <p:nvPr/>
        </p:nvSpPr>
        <p:spPr>
          <a:xfrm>
            <a:off x="3725772" y="528453"/>
            <a:ext cx="5472608" cy="378111"/>
          </a:xfrm>
          <a:prstGeom prst="rect">
            <a:avLst/>
          </a:prstGeom>
        </p:spPr>
        <p:txBody>
          <a:bodyPr vert="horz" lIns="96435" tIns="48218" rIns="96435" bIns="48218" rtlCol="0" anchor="t">
            <a:noAutofit/>
          </a:bodyPr>
          <a:lstStyle>
            <a:lvl1pPr marL="0" indent="0" algn="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21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20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8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altLang="zh-CN" sz="3200" dirty="0" smtClean="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lt"/>
              </a:rPr>
              <a:t>4 Supportive Literatures</a:t>
            </a:r>
            <a:endParaRPr lang="en-US" sz="3200" dirty="0">
              <a:solidFill>
                <a:schemeClr val="tx1">
                  <a:lumMod val="65000"/>
                  <a:lumOff val="3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36" name="Content Placeholder 2"/>
          <p:cNvSpPr txBox="1">
            <a:spLocks/>
          </p:cNvSpPr>
          <p:nvPr/>
        </p:nvSpPr>
        <p:spPr>
          <a:xfrm>
            <a:off x="4857854" y="289188"/>
            <a:ext cx="3208444" cy="268842"/>
          </a:xfrm>
          <a:prstGeom prst="rect">
            <a:avLst/>
          </a:prstGeom>
        </p:spPr>
        <p:txBody>
          <a:bodyPr vert="horz" lIns="96435" tIns="48218" rIns="96435" bIns="48218" rtlCol="0" anchor="t">
            <a:noAutofit/>
          </a:bodyPr>
          <a:lstStyle>
            <a:lvl1pPr marL="0" indent="0" algn="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21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20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8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altLang="zh-CN" sz="1200" dirty="0">
                <a:solidFill>
                  <a:schemeClr val="bg1">
                    <a:lumMod val="50000"/>
                  </a:schemeClr>
                </a:solidFill>
                <a:cs typeface="+mn-ea"/>
                <a:sym typeface="+mn-lt"/>
              </a:rPr>
              <a:t>Topshop’s Research In Chinese Market</a:t>
            </a:r>
            <a:endParaRPr lang="en-US" sz="1200" dirty="0">
              <a:solidFill>
                <a:schemeClr val="bg1">
                  <a:lumMod val="50000"/>
                </a:schemeClr>
              </a:solidFill>
              <a:cs typeface="+mn-ea"/>
              <a:sym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018866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500"/>
                            </p:stCondLst>
                            <p:childTnLst>
                              <p:par>
                                <p:cTn id="3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1" grpId="0"/>
      <p:bldP spid="26" grpId="0"/>
      <p:bldP spid="2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/>
          <p:cNvGrpSpPr/>
          <p:nvPr/>
        </p:nvGrpSpPr>
        <p:grpSpPr>
          <a:xfrm>
            <a:off x="1100783" y="3216761"/>
            <a:ext cx="2762008" cy="2496581"/>
            <a:chOff x="3471863" y="2343150"/>
            <a:chExt cx="2197101" cy="1985963"/>
          </a:xfrm>
        </p:grpSpPr>
        <p:sp>
          <p:nvSpPr>
            <p:cNvPr id="6" name="Freeform 5"/>
            <p:cNvSpPr>
              <a:spLocks/>
            </p:cNvSpPr>
            <p:nvPr/>
          </p:nvSpPr>
          <p:spPr bwMode="auto">
            <a:xfrm>
              <a:off x="3476626" y="2381250"/>
              <a:ext cx="2192338" cy="1495425"/>
            </a:xfrm>
            <a:custGeom>
              <a:avLst/>
              <a:gdLst/>
              <a:ahLst/>
              <a:cxnLst>
                <a:cxn ang="0">
                  <a:pos x="1202" y="800"/>
                </a:cxn>
                <a:cxn ang="0">
                  <a:pos x="1182" y="820"/>
                </a:cxn>
                <a:cxn ang="0">
                  <a:pos x="20" y="820"/>
                </a:cxn>
                <a:cxn ang="0">
                  <a:pos x="0" y="800"/>
                </a:cxn>
                <a:cxn ang="0">
                  <a:pos x="0" y="20"/>
                </a:cxn>
                <a:cxn ang="0">
                  <a:pos x="20" y="0"/>
                </a:cxn>
                <a:cxn ang="0">
                  <a:pos x="1182" y="0"/>
                </a:cxn>
                <a:cxn ang="0">
                  <a:pos x="1202" y="20"/>
                </a:cxn>
                <a:cxn ang="0">
                  <a:pos x="1202" y="800"/>
                </a:cxn>
              </a:cxnLst>
              <a:rect l="0" t="0" r="r" b="b"/>
              <a:pathLst>
                <a:path w="1202" h="820">
                  <a:moveTo>
                    <a:pt x="1202" y="800"/>
                  </a:moveTo>
                  <a:cubicBezTo>
                    <a:pt x="1202" y="811"/>
                    <a:pt x="1193" y="820"/>
                    <a:pt x="1182" y="820"/>
                  </a:cubicBezTo>
                  <a:cubicBezTo>
                    <a:pt x="20" y="820"/>
                    <a:pt x="20" y="820"/>
                    <a:pt x="20" y="820"/>
                  </a:cubicBezTo>
                  <a:cubicBezTo>
                    <a:pt x="9" y="820"/>
                    <a:pt x="0" y="811"/>
                    <a:pt x="0" y="800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1182" y="0"/>
                    <a:pt x="1182" y="0"/>
                    <a:pt x="1182" y="0"/>
                  </a:cubicBezTo>
                  <a:cubicBezTo>
                    <a:pt x="1193" y="0"/>
                    <a:pt x="1202" y="9"/>
                    <a:pt x="1202" y="20"/>
                  </a:cubicBezTo>
                  <a:lnTo>
                    <a:pt x="1202" y="800"/>
                  </a:lnTo>
                  <a:close/>
                </a:path>
              </a:pathLst>
            </a:custGeom>
            <a:solidFill>
              <a:schemeClr val="dk2">
                <a:lumMod val="10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/>
            <a:p>
              <a:pPr>
                <a:lnSpc>
                  <a:spcPct val="120000"/>
                </a:lnSpc>
              </a:pPr>
              <a:endParaRPr lang="en-US" sz="8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7" name="Rectangle 6"/>
            <p:cNvSpPr>
              <a:spLocks noChangeArrowheads="1"/>
            </p:cNvSpPr>
            <p:nvPr/>
          </p:nvSpPr>
          <p:spPr bwMode="auto">
            <a:xfrm>
              <a:off x="3563938" y="3713163"/>
              <a:ext cx="2019300" cy="90488"/>
            </a:xfrm>
            <a:prstGeom prst="rect">
              <a:avLst/>
            </a:prstGeom>
            <a:solidFill>
              <a:schemeClr val="dk2">
                <a:lumMod val="40000"/>
                <a:lumOff val="60000"/>
              </a:schemeClr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/>
            <a:p>
              <a:pPr>
                <a:lnSpc>
                  <a:spcPct val="120000"/>
                </a:lnSpc>
              </a:pPr>
              <a:endParaRPr lang="en-US" sz="8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4573587" y="2343150"/>
              <a:ext cx="1009650" cy="1460500"/>
            </a:xfrm>
            <a:custGeom>
              <a:avLst/>
              <a:gdLst/>
              <a:ahLst/>
              <a:cxnLst>
                <a:cxn ang="0">
                  <a:pos x="0" y="801"/>
                </a:cxn>
                <a:cxn ang="0">
                  <a:pos x="0" y="73"/>
                </a:cxn>
                <a:cxn ang="0">
                  <a:pos x="1" y="71"/>
                </a:cxn>
                <a:cxn ang="0">
                  <a:pos x="1" y="65"/>
                </a:cxn>
                <a:cxn ang="0">
                  <a:pos x="70" y="0"/>
                </a:cxn>
                <a:cxn ang="0">
                  <a:pos x="554" y="0"/>
                </a:cxn>
                <a:cxn ang="0">
                  <a:pos x="554" y="758"/>
                </a:cxn>
                <a:cxn ang="0">
                  <a:pos x="70" y="758"/>
                </a:cxn>
                <a:cxn ang="0">
                  <a:pos x="0" y="801"/>
                </a:cxn>
              </a:cxnLst>
              <a:rect l="0" t="0" r="r" b="b"/>
              <a:pathLst>
                <a:path w="554" h="801">
                  <a:moveTo>
                    <a:pt x="0" y="801"/>
                  </a:moveTo>
                  <a:cubicBezTo>
                    <a:pt x="0" y="73"/>
                    <a:pt x="0" y="73"/>
                    <a:pt x="0" y="73"/>
                  </a:cubicBezTo>
                  <a:cubicBezTo>
                    <a:pt x="1" y="72"/>
                    <a:pt x="1" y="71"/>
                    <a:pt x="1" y="71"/>
                  </a:cubicBezTo>
                  <a:cubicBezTo>
                    <a:pt x="1" y="69"/>
                    <a:pt x="1" y="67"/>
                    <a:pt x="1" y="65"/>
                  </a:cubicBezTo>
                  <a:cubicBezTo>
                    <a:pt x="4" y="29"/>
                    <a:pt x="34" y="0"/>
                    <a:pt x="70" y="0"/>
                  </a:cubicBezTo>
                  <a:cubicBezTo>
                    <a:pt x="554" y="0"/>
                    <a:pt x="554" y="0"/>
                    <a:pt x="554" y="0"/>
                  </a:cubicBezTo>
                  <a:cubicBezTo>
                    <a:pt x="554" y="758"/>
                    <a:pt x="554" y="758"/>
                    <a:pt x="554" y="758"/>
                  </a:cubicBezTo>
                  <a:cubicBezTo>
                    <a:pt x="70" y="758"/>
                    <a:pt x="70" y="758"/>
                    <a:pt x="70" y="758"/>
                  </a:cubicBezTo>
                  <a:cubicBezTo>
                    <a:pt x="40" y="758"/>
                    <a:pt x="13" y="775"/>
                    <a:pt x="0" y="801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/>
            <a:p>
              <a:pPr>
                <a:lnSpc>
                  <a:spcPct val="120000"/>
                </a:lnSpc>
              </a:pPr>
              <a:endParaRPr lang="en-US" sz="8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9" name="Freeform 8"/>
            <p:cNvSpPr>
              <a:spLocks/>
            </p:cNvSpPr>
            <p:nvPr/>
          </p:nvSpPr>
          <p:spPr bwMode="auto">
            <a:xfrm>
              <a:off x="3563938" y="2343150"/>
              <a:ext cx="1011238" cy="1460500"/>
            </a:xfrm>
            <a:custGeom>
              <a:avLst/>
              <a:gdLst/>
              <a:ahLst/>
              <a:cxnLst>
                <a:cxn ang="0">
                  <a:pos x="554" y="801"/>
                </a:cxn>
                <a:cxn ang="0">
                  <a:pos x="554" y="73"/>
                </a:cxn>
                <a:cxn ang="0">
                  <a:pos x="553" y="71"/>
                </a:cxn>
                <a:cxn ang="0">
                  <a:pos x="553" y="65"/>
                </a:cxn>
                <a:cxn ang="0">
                  <a:pos x="483" y="0"/>
                </a:cxn>
                <a:cxn ang="0">
                  <a:pos x="0" y="0"/>
                </a:cxn>
                <a:cxn ang="0">
                  <a:pos x="0" y="758"/>
                </a:cxn>
                <a:cxn ang="0">
                  <a:pos x="483" y="758"/>
                </a:cxn>
                <a:cxn ang="0">
                  <a:pos x="554" y="801"/>
                </a:cxn>
              </a:cxnLst>
              <a:rect l="0" t="0" r="r" b="b"/>
              <a:pathLst>
                <a:path w="554" h="801">
                  <a:moveTo>
                    <a:pt x="554" y="801"/>
                  </a:moveTo>
                  <a:cubicBezTo>
                    <a:pt x="554" y="73"/>
                    <a:pt x="554" y="73"/>
                    <a:pt x="554" y="73"/>
                  </a:cubicBezTo>
                  <a:cubicBezTo>
                    <a:pt x="553" y="72"/>
                    <a:pt x="553" y="71"/>
                    <a:pt x="553" y="71"/>
                  </a:cubicBezTo>
                  <a:cubicBezTo>
                    <a:pt x="553" y="69"/>
                    <a:pt x="553" y="67"/>
                    <a:pt x="553" y="65"/>
                  </a:cubicBezTo>
                  <a:cubicBezTo>
                    <a:pt x="550" y="29"/>
                    <a:pt x="520" y="0"/>
                    <a:pt x="483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758"/>
                    <a:pt x="0" y="758"/>
                    <a:pt x="0" y="758"/>
                  </a:cubicBezTo>
                  <a:cubicBezTo>
                    <a:pt x="483" y="758"/>
                    <a:pt x="483" y="758"/>
                    <a:pt x="483" y="758"/>
                  </a:cubicBezTo>
                  <a:cubicBezTo>
                    <a:pt x="514" y="758"/>
                    <a:pt x="540" y="775"/>
                    <a:pt x="554" y="801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/>
            <a:p>
              <a:pPr>
                <a:lnSpc>
                  <a:spcPct val="120000"/>
                </a:lnSpc>
              </a:pPr>
              <a:endParaRPr lang="en-US" sz="8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0" name="Freeform 9"/>
            <p:cNvSpPr>
              <a:spLocks/>
            </p:cNvSpPr>
            <p:nvPr/>
          </p:nvSpPr>
          <p:spPr bwMode="auto">
            <a:xfrm>
              <a:off x="4502151" y="2357438"/>
              <a:ext cx="73025" cy="1446213"/>
            </a:xfrm>
            <a:custGeom>
              <a:avLst/>
              <a:gdLst/>
              <a:ahLst/>
              <a:cxnLst>
                <a:cxn ang="0">
                  <a:pos x="39" y="57"/>
                </a:cxn>
                <a:cxn ang="0">
                  <a:pos x="0" y="0"/>
                </a:cxn>
                <a:cxn ang="0">
                  <a:pos x="0" y="756"/>
                </a:cxn>
                <a:cxn ang="0">
                  <a:pos x="40" y="793"/>
                </a:cxn>
                <a:cxn ang="0">
                  <a:pos x="40" y="65"/>
                </a:cxn>
                <a:cxn ang="0">
                  <a:pos x="39" y="63"/>
                </a:cxn>
                <a:cxn ang="0">
                  <a:pos x="39" y="57"/>
                </a:cxn>
              </a:cxnLst>
              <a:rect l="0" t="0" r="r" b="b"/>
              <a:pathLst>
                <a:path w="40" h="793">
                  <a:moveTo>
                    <a:pt x="39" y="57"/>
                  </a:moveTo>
                  <a:cubicBezTo>
                    <a:pt x="37" y="32"/>
                    <a:pt x="22" y="10"/>
                    <a:pt x="0" y="0"/>
                  </a:cubicBezTo>
                  <a:cubicBezTo>
                    <a:pt x="0" y="756"/>
                    <a:pt x="0" y="756"/>
                    <a:pt x="0" y="756"/>
                  </a:cubicBezTo>
                  <a:cubicBezTo>
                    <a:pt x="17" y="764"/>
                    <a:pt x="31" y="776"/>
                    <a:pt x="40" y="793"/>
                  </a:cubicBezTo>
                  <a:cubicBezTo>
                    <a:pt x="40" y="65"/>
                    <a:pt x="40" y="65"/>
                    <a:pt x="40" y="65"/>
                  </a:cubicBezTo>
                  <a:cubicBezTo>
                    <a:pt x="39" y="64"/>
                    <a:pt x="39" y="63"/>
                    <a:pt x="39" y="63"/>
                  </a:cubicBezTo>
                  <a:cubicBezTo>
                    <a:pt x="39" y="61"/>
                    <a:pt x="39" y="59"/>
                    <a:pt x="39" y="57"/>
                  </a:cubicBezTo>
                  <a:close/>
                </a:path>
              </a:pathLst>
            </a:custGeom>
            <a:solidFill>
              <a:srgbClr val="FFFF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/>
            <a:p>
              <a:pPr>
                <a:lnSpc>
                  <a:spcPct val="120000"/>
                </a:lnSpc>
              </a:pPr>
              <a:endParaRPr lang="en-US" sz="8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1" name="Rectangle 10"/>
            <p:cNvSpPr>
              <a:spLocks noChangeArrowheads="1"/>
            </p:cNvSpPr>
            <p:nvPr/>
          </p:nvSpPr>
          <p:spPr bwMode="auto">
            <a:xfrm>
              <a:off x="4700588" y="2586038"/>
              <a:ext cx="746125" cy="47625"/>
            </a:xfrm>
            <a:prstGeom prst="rect">
              <a:avLst/>
            </a:prstGeom>
            <a:solidFill>
              <a:srgbClr val="A8AAAD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/>
            <a:p>
              <a:pPr>
                <a:lnSpc>
                  <a:spcPct val="120000"/>
                </a:lnSpc>
              </a:pPr>
              <a:endParaRPr lang="en-US" sz="8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2" name="Rectangle 11"/>
            <p:cNvSpPr>
              <a:spLocks noChangeArrowheads="1"/>
            </p:cNvSpPr>
            <p:nvPr/>
          </p:nvSpPr>
          <p:spPr bwMode="auto">
            <a:xfrm>
              <a:off x="4700588" y="2759075"/>
              <a:ext cx="746125" cy="47625"/>
            </a:xfrm>
            <a:prstGeom prst="rect">
              <a:avLst/>
            </a:prstGeom>
            <a:solidFill>
              <a:srgbClr val="A8AAAD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/>
            <a:p>
              <a:pPr>
                <a:lnSpc>
                  <a:spcPct val="120000"/>
                </a:lnSpc>
              </a:pPr>
              <a:endParaRPr lang="en-US" sz="8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3" name="Rectangle 12"/>
            <p:cNvSpPr>
              <a:spLocks noChangeArrowheads="1"/>
            </p:cNvSpPr>
            <p:nvPr/>
          </p:nvSpPr>
          <p:spPr bwMode="auto">
            <a:xfrm>
              <a:off x="4700588" y="2932113"/>
              <a:ext cx="746125" cy="49213"/>
            </a:xfrm>
            <a:prstGeom prst="rect">
              <a:avLst/>
            </a:prstGeom>
            <a:solidFill>
              <a:srgbClr val="A8AAAD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/>
            <a:p>
              <a:pPr>
                <a:lnSpc>
                  <a:spcPct val="120000"/>
                </a:lnSpc>
              </a:pPr>
              <a:endParaRPr lang="en-US" sz="8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4" name="Rectangle 13"/>
            <p:cNvSpPr>
              <a:spLocks noChangeArrowheads="1"/>
            </p:cNvSpPr>
            <p:nvPr/>
          </p:nvSpPr>
          <p:spPr bwMode="auto">
            <a:xfrm>
              <a:off x="4700588" y="3105150"/>
              <a:ext cx="746125" cy="49213"/>
            </a:xfrm>
            <a:prstGeom prst="rect">
              <a:avLst/>
            </a:prstGeom>
            <a:solidFill>
              <a:srgbClr val="A8AAAD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/>
            <a:p>
              <a:pPr>
                <a:lnSpc>
                  <a:spcPct val="120000"/>
                </a:lnSpc>
              </a:pPr>
              <a:endParaRPr lang="en-US" sz="8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5" name="Rectangle 14"/>
            <p:cNvSpPr>
              <a:spLocks noChangeArrowheads="1"/>
            </p:cNvSpPr>
            <p:nvPr/>
          </p:nvSpPr>
          <p:spPr bwMode="auto">
            <a:xfrm>
              <a:off x="4700588" y="3279775"/>
              <a:ext cx="746125" cy="49213"/>
            </a:xfrm>
            <a:prstGeom prst="rect">
              <a:avLst/>
            </a:prstGeom>
            <a:solidFill>
              <a:srgbClr val="A8AAAD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/>
            <a:p>
              <a:pPr>
                <a:lnSpc>
                  <a:spcPct val="120000"/>
                </a:lnSpc>
              </a:pPr>
              <a:endParaRPr lang="en-US" sz="8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6" name="Rectangle 15"/>
            <p:cNvSpPr>
              <a:spLocks noChangeArrowheads="1"/>
            </p:cNvSpPr>
            <p:nvPr/>
          </p:nvSpPr>
          <p:spPr bwMode="auto">
            <a:xfrm>
              <a:off x="4700588" y="3452813"/>
              <a:ext cx="746125" cy="49213"/>
            </a:xfrm>
            <a:prstGeom prst="rect">
              <a:avLst/>
            </a:prstGeom>
            <a:solidFill>
              <a:srgbClr val="A8AAAD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/>
            <a:p>
              <a:pPr>
                <a:lnSpc>
                  <a:spcPct val="120000"/>
                </a:lnSpc>
              </a:pPr>
              <a:endParaRPr lang="en-US" sz="8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7" name="Rectangle 16"/>
            <p:cNvSpPr>
              <a:spLocks noChangeArrowheads="1"/>
            </p:cNvSpPr>
            <p:nvPr/>
          </p:nvSpPr>
          <p:spPr bwMode="auto">
            <a:xfrm>
              <a:off x="3692526" y="2586038"/>
              <a:ext cx="746125" cy="47625"/>
            </a:xfrm>
            <a:prstGeom prst="rect">
              <a:avLst/>
            </a:prstGeom>
            <a:solidFill>
              <a:srgbClr val="A8AAAD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/>
            <a:p>
              <a:pPr>
                <a:lnSpc>
                  <a:spcPct val="120000"/>
                </a:lnSpc>
              </a:pPr>
              <a:endParaRPr lang="en-US" sz="8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8" name="Rectangle 17"/>
            <p:cNvSpPr>
              <a:spLocks noChangeArrowheads="1"/>
            </p:cNvSpPr>
            <p:nvPr/>
          </p:nvSpPr>
          <p:spPr bwMode="auto">
            <a:xfrm>
              <a:off x="3692526" y="2759075"/>
              <a:ext cx="746125" cy="47625"/>
            </a:xfrm>
            <a:prstGeom prst="rect">
              <a:avLst/>
            </a:prstGeom>
            <a:solidFill>
              <a:srgbClr val="A8AAAD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/>
            <a:p>
              <a:pPr>
                <a:lnSpc>
                  <a:spcPct val="120000"/>
                </a:lnSpc>
              </a:pPr>
              <a:endParaRPr lang="en-US" sz="8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19" name="Rectangle 18"/>
            <p:cNvSpPr>
              <a:spLocks noChangeArrowheads="1"/>
            </p:cNvSpPr>
            <p:nvPr/>
          </p:nvSpPr>
          <p:spPr bwMode="auto">
            <a:xfrm>
              <a:off x="3692526" y="2932113"/>
              <a:ext cx="746125" cy="49213"/>
            </a:xfrm>
            <a:prstGeom prst="rect">
              <a:avLst/>
            </a:prstGeom>
            <a:solidFill>
              <a:srgbClr val="A8AAAD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/>
            <a:p>
              <a:pPr>
                <a:lnSpc>
                  <a:spcPct val="120000"/>
                </a:lnSpc>
              </a:pPr>
              <a:endParaRPr lang="en-US" sz="8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20" name="Rectangle 19"/>
            <p:cNvSpPr>
              <a:spLocks noChangeArrowheads="1"/>
            </p:cNvSpPr>
            <p:nvPr/>
          </p:nvSpPr>
          <p:spPr bwMode="auto">
            <a:xfrm>
              <a:off x="3692526" y="3105150"/>
              <a:ext cx="746125" cy="49213"/>
            </a:xfrm>
            <a:prstGeom prst="rect">
              <a:avLst/>
            </a:prstGeom>
            <a:solidFill>
              <a:srgbClr val="A8AAAD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/>
            <a:p>
              <a:pPr>
                <a:lnSpc>
                  <a:spcPct val="120000"/>
                </a:lnSpc>
              </a:pPr>
              <a:endParaRPr lang="en-US" sz="8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21" name="Rectangle 20"/>
            <p:cNvSpPr>
              <a:spLocks noChangeArrowheads="1"/>
            </p:cNvSpPr>
            <p:nvPr/>
          </p:nvSpPr>
          <p:spPr bwMode="auto">
            <a:xfrm>
              <a:off x="3692526" y="3279775"/>
              <a:ext cx="746125" cy="49213"/>
            </a:xfrm>
            <a:prstGeom prst="rect">
              <a:avLst/>
            </a:prstGeom>
            <a:solidFill>
              <a:srgbClr val="A8AAAD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/>
            <a:p>
              <a:pPr>
                <a:lnSpc>
                  <a:spcPct val="120000"/>
                </a:lnSpc>
              </a:pPr>
              <a:endParaRPr lang="en-US" sz="8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22" name="Rectangle 21"/>
            <p:cNvSpPr>
              <a:spLocks noChangeArrowheads="1"/>
            </p:cNvSpPr>
            <p:nvPr/>
          </p:nvSpPr>
          <p:spPr bwMode="auto">
            <a:xfrm>
              <a:off x="3692526" y="3452813"/>
              <a:ext cx="746125" cy="49213"/>
            </a:xfrm>
            <a:prstGeom prst="rect">
              <a:avLst/>
            </a:prstGeom>
            <a:solidFill>
              <a:srgbClr val="A8AAAD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/>
            <a:p>
              <a:pPr>
                <a:lnSpc>
                  <a:spcPct val="120000"/>
                </a:lnSpc>
              </a:pPr>
              <a:endParaRPr lang="en-US" sz="8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23" name="Freeform 22"/>
            <p:cNvSpPr>
              <a:spLocks/>
            </p:cNvSpPr>
            <p:nvPr/>
          </p:nvSpPr>
          <p:spPr bwMode="auto">
            <a:xfrm>
              <a:off x="3548063" y="3338513"/>
              <a:ext cx="928688" cy="917575"/>
            </a:xfrm>
            <a:custGeom>
              <a:avLst/>
              <a:gdLst/>
              <a:ahLst/>
              <a:cxnLst>
                <a:cxn ang="0">
                  <a:pos x="32" y="500"/>
                </a:cxn>
                <a:cxn ang="0">
                  <a:pos x="14" y="489"/>
                </a:cxn>
                <a:cxn ang="0">
                  <a:pos x="15" y="436"/>
                </a:cxn>
                <a:cxn ang="0">
                  <a:pos x="441" y="15"/>
                </a:cxn>
                <a:cxn ang="0">
                  <a:pos x="495" y="15"/>
                </a:cxn>
                <a:cxn ang="0">
                  <a:pos x="494" y="69"/>
                </a:cxn>
                <a:cxn ang="0">
                  <a:pos x="68" y="490"/>
                </a:cxn>
                <a:cxn ang="0">
                  <a:pos x="32" y="500"/>
                </a:cxn>
              </a:cxnLst>
              <a:rect l="0" t="0" r="r" b="b"/>
              <a:pathLst>
                <a:path w="509" h="503">
                  <a:moveTo>
                    <a:pt x="32" y="500"/>
                  </a:moveTo>
                  <a:cubicBezTo>
                    <a:pt x="26" y="498"/>
                    <a:pt x="19" y="495"/>
                    <a:pt x="14" y="489"/>
                  </a:cubicBezTo>
                  <a:cubicBezTo>
                    <a:pt x="0" y="475"/>
                    <a:pt x="0" y="450"/>
                    <a:pt x="15" y="436"/>
                  </a:cubicBezTo>
                  <a:cubicBezTo>
                    <a:pt x="441" y="15"/>
                    <a:pt x="441" y="15"/>
                    <a:pt x="441" y="15"/>
                  </a:cubicBezTo>
                  <a:cubicBezTo>
                    <a:pt x="456" y="0"/>
                    <a:pt x="480" y="0"/>
                    <a:pt x="495" y="15"/>
                  </a:cubicBezTo>
                  <a:cubicBezTo>
                    <a:pt x="509" y="30"/>
                    <a:pt x="509" y="54"/>
                    <a:pt x="494" y="69"/>
                  </a:cubicBezTo>
                  <a:cubicBezTo>
                    <a:pt x="68" y="490"/>
                    <a:pt x="68" y="490"/>
                    <a:pt x="68" y="490"/>
                  </a:cubicBezTo>
                  <a:cubicBezTo>
                    <a:pt x="58" y="499"/>
                    <a:pt x="44" y="503"/>
                    <a:pt x="32" y="500"/>
                  </a:cubicBezTo>
                  <a:close/>
                </a:path>
              </a:pathLst>
            </a:custGeom>
            <a:solidFill>
              <a:schemeClr val="dk2">
                <a:lumMod val="10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/>
            <a:p>
              <a:pPr>
                <a:lnSpc>
                  <a:spcPct val="120000"/>
                </a:lnSpc>
              </a:pPr>
              <a:endParaRPr lang="en-US" sz="8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24" name="Freeform 23"/>
            <p:cNvSpPr>
              <a:spLocks/>
            </p:cNvSpPr>
            <p:nvPr/>
          </p:nvSpPr>
          <p:spPr bwMode="auto">
            <a:xfrm>
              <a:off x="3471863" y="3467100"/>
              <a:ext cx="874713" cy="862013"/>
            </a:xfrm>
            <a:custGeom>
              <a:avLst/>
              <a:gdLst/>
              <a:ahLst/>
              <a:cxnLst>
                <a:cxn ang="0">
                  <a:pos x="65" y="466"/>
                </a:cxn>
                <a:cxn ang="0">
                  <a:pos x="29" y="446"/>
                </a:cxn>
                <a:cxn ang="0">
                  <a:pos x="30" y="339"/>
                </a:cxn>
                <a:cxn ang="0">
                  <a:pos x="343" y="29"/>
                </a:cxn>
                <a:cxn ang="0">
                  <a:pos x="451" y="30"/>
                </a:cxn>
                <a:cxn ang="0">
                  <a:pos x="450" y="137"/>
                </a:cxn>
                <a:cxn ang="0">
                  <a:pos x="137" y="447"/>
                </a:cxn>
                <a:cxn ang="0">
                  <a:pos x="65" y="466"/>
                </a:cxn>
              </a:cxnLst>
              <a:rect l="0" t="0" r="r" b="b"/>
              <a:pathLst>
                <a:path w="480" h="473">
                  <a:moveTo>
                    <a:pt x="65" y="466"/>
                  </a:moveTo>
                  <a:cubicBezTo>
                    <a:pt x="52" y="463"/>
                    <a:pt x="39" y="456"/>
                    <a:pt x="29" y="446"/>
                  </a:cubicBezTo>
                  <a:cubicBezTo>
                    <a:pt x="0" y="416"/>
                    <a:pt x="0" y="368"/>
                    <a:pt x="30" y="339"/>
                  </a:cubicBezTo>
                  <a:cubicBezTo>
                    <a:pt x="343" y="29"/>
                    <a:pt x="343" y="29"/>
                    <a:pt x="343" y="29"/>
                  </a:cubicBezTo>
                  <a:cubicBezTo>
                    <a:pt x="373" y="0"/>
                    <a:pt x="421" y="0"/>
                    <a:pt x="451" y="30"/>
                  </a:cubicBezTo>
                  <a:cubicBezTo>
                    <a:pt x="480" y="60"/>
                    <a:pt x="480" y="108"/>
                    <a:pt x="450" y="137"/>
                  </a:cubicBezTo>
                  <a:cubicBezTo>
                    <a:pt x="137" y="447"/>
                    <a:pt x="137" y="447"/>
                    <a:pt x="137" y="447"/>
                  </a:cubicBezTo>
                  <a:cubicBezTo>
                    <a:pt x="117" y="466"/>
                    <a:pt x="90" y="473"/>
                    <a:pt x="65" y="466"/>
                  </a:cubicBezTo>
                  <a:close/>
                </a:path>
              </a:pathLst>
            </a:custGeom>
            <a:solidFill>
              <a:schemeClr val="dk2">
                <a:lumMod val="75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/>
            <a:p>
              <a:pPr>
                <a:lnSpc>
                  <a:spcPct val="120000"/>
                </a:lnSpc>
              </a:pPr>
              <a:endParaRPr lang="en-US" sz="800"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25" name="Freeform 24"/>
            <p:cNvSpPr>
              <a:spLocks noEditPoints="1"/>
            </p:cNvSpPr>
            <p:nvPr/>
          </p:nvSpPr>
          <p:spPr bwMode="auto">
            <a:xfrm>
              <a:off x="4195763" y="2540000"/>
              <a:ext cx="1084263" cy="1084263"/>
            </a:xfrm>
            <a:custGeom>
              <a:avLst/>
              <a:gdLst/>
              <a:ahLst/>
              <a:cxnLst>
                <a:cxn ang="0">
                  <a:pos x="595" y="299"/>
                </a:cxn>
                <a:cxn ang="0">
                  <a:pos x="370" y="9"/>
                </a:cxn>
                <a:cxn ang="0">
                  <a:pos x="300" y="0"/>
                </a:cxn>
                <a:cxn ang="0">
                  <a:pos x="89" y="86"/>
                </a:cxn>
                <a:cxn ang="0">
                  <a:pos x="1" y="295"/>
                </a:cxn>
                <a:cxn ang="0">
                  <a:pos x="225" y="585"/>
                </a:cxn>
                <a:cxn ang="0">
                  <a:pos x="296" y="594"/>
                </a:cxn>
                <a:cxn ang="0">
                  <a:pos x="506" y="508"/>
                </a:cxn>
                <a:cxn ang="0">
                  <a:pos x="595" y="299"/>
                </a:cxn>
                <a:cxn ang="0">
                  <a:pos x="453" y="454"/>
                </a:cxn>
                <a:cxn ang="0">
                  <a:pos x="296" y="518"/>
                </a:cxn>
                <a:cxn ang="0">
                  <a:pos x="244" y="511"/>
                </a:cxn>
                <a:cxn ang="0">
                  <a:pos x="77" y="296"/>
                </a:cxn>
                <a:cxn ang="0">
                  <a:pos x="143" y="140"/>
                </a:cxn>
                <a:cxn ang="0">
                  <a:pos x="299" y="76"/>
                </a:cxn>
                <a:cxn ang="0">
                  <a:pos x="352" y="83"/>
                </a:cxn>
                <a:cxn ang="0">
                  <a:pos x="519" y="298"/>
                </a:cxn>
                <a:cxn ang="0">
                  <a:pos x="453" y="454"/>
                </a:cxn>
              </a:cxnLst>
              <a:rect l="0" t="0" r="r" b="b"/>
              <a:pathLst>
                <a:path w="595" h="594">
                  <a:moveTo>
                    <a:pt x="595" y="299"/>
                  </a:moveTo>
                  <a:cubicBezTo>
                    <a:pt x="595" y="162"/>
                    <a:pt x="503" y="43"/>
                    <a:pt x="370" y="9"/>
                  </a:cubicBezTo>
                  <a:cubicBezTo>
                    <a:pt x="347" y="3"/>
                    <a:pt x="323" y="0"/>
                    <a:pt x="300" y="0"/>
                  </a:cubicBezTo>
                  <a:cubicBezTo>
                    <a:pt x="220" y="0"/>
                    <a:pt x="146" y="30"/>
                    <a:pt x="89" y="86"/>
                  </a:cubicBezTo>
                  <a:cubicBezTo>
                    <a:pt x="33" y="142"/>
                    <a:pt x="1" y="216"/>
                    <a:pt x="1" y="295"/>
                  </a:cubicBezTo>
                  <a:cubicBezTo>
                    <a:pt x="0" y="432"/>
                    <a:pt x="92" y="552"/>
                    <a:pt x="225" y="585"/>
                  </a:cubicBezTo>
                  <a:cubicBezTo>
                    <a:pt x="248" y="591"/>
                    <a:pt x="272" y="594"/>
                    <a:pt x="296" y="594"/>
                  </a:cubicBezTo>
                  <a:cubicBezTo>
                    <a:pt x="375" y="594"/>
                    <a:pt x="450" y="564"/>
                    <a:pt x="506" y="508"/>
                  </a:cubicBezTo>
                  <a:cubicBezTo>
                    <a:pt x="563" y="452"/>
                    <a:pt x="594" y="378"/>
                    <a:pt x="595" y="299"/>
                  </a:cubicBezTo>
                  <a:close/>
                  <a:moveTo>
                    <a:pt x="453" y="454"/>
                  </a:moveTo>
                  <a:cubicBezTo>
                    <a:pt x="411" y="496"/>
                    <a:pt x="355" y="518"/>
                    <a:pt x="296" y="518"/>
                  </a:cubicBezTo>
                  <a:cubicBezTo>
                    <a:pt x="279" y="518"/>
                    <a:pt x="261" y="516"/>
                    <a:pt x="244" y="511"/>
                  </a:cubicBezTo>
                  <a:cubicBezTo>
                    <a:pt x="145" y="486"/>
                    <a:pt x="76" y="398"/>
                    <a:pt x="77" y="296"/>
                  </a:cubicBezTo>
                  <a:cubicBezTo>
                    <a:pt x="77" y="237"/>
                    <a:pt x="101" y="181"/>
                    <a:pt x="143" y="140"/>
                  </a:cubicBezTo>
                  <a:cubicBezTo>
                    <a:pt x="185" y="98"/>
                    <a:pt x="240" y="76"/>
                    <a:pt x="299" y="76"/>
                  </a:cubicBezTo>
                  <a:cubicBezTo>
                    <a:pt x="317" y="76"/>
                    <a:pt x="335" y="79"/>
                    <a:pt x="352" y="83"/>
                  </a:cubicBezTo>
                  <a:cubicBezTo>
                    <a:pt x="451" y="108"/>
                    <a:pt x="519" y="196"/>
                    <a:pt x="519" y="298"/>
                  </a:cubicBezTo>
                  <a:cubicBezTo>
                    <a:pt x="518" y="357"/>
                    <a:pt x="495" y="413"/>
                    <a:pt x="453" y="454"/>
                  </a:cubicBezTo>
                  <a:close/>
                </a:path>
              </a:pathLst>
            </a:custGeom>
            <a:solidFill>
              <a:schemeClr val="accent4"/>
            </a:solidFill>
            <a:ln w="9525">
              <a:noFill/>
              <a:round/>
              <a:headEnd/>
              <a:tailEnd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/>
            <a:p>
              <a:pPr>
                <a:lnSpc>
                  <a:spcPct val="120000"/>
                </a:lnSpc>
              </a:pPr>
              <a:endParaRPr lang="en-US" sz="800">
                <a:latin typeface="+mn-lt"/>
                <a:ea typeface="+mn-ea"/>
                <a:cs typeface="+mn-ea"/>
                <a:sym typeface="+mn-lt"/>
              </a:endParaRPr>
            </a:p>
          </p:txBody>
        </p:sp>
      </p:grpSp>
      <p:grpSp>
        <p:nvGrpSpPr>
          <p:cNvPr id="26" name="Group 130"/>
          <p:cNvGrpSpPr/>
          <p:nvPr/>
        </p:nvGrpSpPr>
        <p:grpSpPr>
          <a:xfrm>
            <a:off x="4871238" y="3475128"/>
            <a:ext cx="2998297" cy="1729544"/>
            <a:chOff x="1674114" y="1315582"/>
            <a:chExt cx="1896014" cy="845493"/>
          </a:xfrm>
        </p:grpSpPr>
        <p:sp>
          <p:nvSpPr>
            <p:cNvPr id="27" name="TextBox 26"/>
            <p:cNvSpPr txBox="1"/>
            <p:nvPr/>
          </p:nvSpPr>
          <p:spPr>
            <a:xfrm>
              <a:off x="1892057" y="1315582"/>
              <a:ext cx="1542506" cy="349062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spAutoFit/>
            </a:bodyPr>
            <a:lstStyle/>
            <a:p>
              <a:pPr>
                <a:lnSpc>
                  <a:spcPct val="120000"/>
                </a:lnSpc>
              </a:pPr>
              <a:r>
                <a:rPr lang="en-US" altLang="zh-CN" sz="2000" dirty="0" smtClean="0">
                  <a:solidFill>
                    <a:schemeClr val="dk2">
                      <a:lumMod val="100000"/>
                    </a:schemeClr>
                  </a:solidFill>
                  <a:latin typeface="+mn-lt"/>
                  <a:ea typeface="+mn-ea"/>
                  <a:cs typeface="+mn-ea"/>
                  <a:sym typeface="+mn-lt"/>
                </a:rPr>
                <a:t>Reasons for failure</a:t>
              </a:r>
            </a:p>
            <a:p>
              <a:pPr>
                <a:lnSpc>
                  <a:spcPct val="120000"/>
                </a:lnSpc>
              </a:pPr>
              <a:endParaRPr lang="en-US" sz="2000" dirty="0">
                <a:solidFill>
                  <a:schemeClr val="dk2">
                    <a:lumMod val="100000"/>
                  </a:schemeClr>
                </a:solidFill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28" name="TextBox 27"/>
            <p:cNvSpPr txBox="1"/>
            <p:nvPr/>
          </p:nvSpPr>
          <p:spPr>
            <a:xfrm>
              <a:off x="1674114" y="1429852"/>
              <a:ext cx="1896014" cy="731223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spAutoFit/>
            </a:bodyPr>
            <a:lstStyle/>
            <a:p>
              <a:pPr marL="342900" indent="-342900" defTabSz="1285829">
                <a:lnSpc>
                  <a:spcPct val="120000"/>
                </a:lnSpc>
                <a:spcBef>
                  <a:spcPct val="20000"/>
                </a:spcBef>
                <a:buFont typeface="+mj-lt"/>
                <a:buAutoNum type="arabicPeriod"/>
                <a:defRPr/>
              </a:pPr>
              <a:endParaRPr lang="en-US" altLang="zh-CN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ea"/>
                <a:sym typeface="+mn-lt"/>
              </a:endParaRPr>
            </a:p>
            <a:p>
              <a:pPr marL="342900" indent="-342900" defTabSz="1285829">
                <a:lnSpc>
                  <a:spcPct val="120000"/>
                </a:lnSpc>
                <a:spcBef>
                  <a:spcPct val="20000"/>
                </a:spcBef>
                <a:buFont typeface="+mj-lt"/>
                <a:buAutoNum type="arabicPeriod"/>
                <a:defRPr/>
              </a:pPr>
              <a:r>
                <a:rPr lang="en-US" altLang="zh-CN" dirty="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ea"/>
                  <a:sym typeface="+mn-lt"/>
                </a:rPr>
                <a:t>Few people knew this brand</a:t>
              </a:r>
            </a:p>
            <a:p>
              <a:pPr marL="342900" indent="-342900" defTabSz="1285829">
                <a:lnSpc>
                  <a:spcPct val="120000"/>
                </a:lnSpc>
                <a:spcBef>
                  <a:spcPct val="20000"/>
                </a:spcBef>
                <a:buFont typeface="+mj-lt"/>
                <a:buAutoNum type="arabicPeriod"/>
                <a:defRPr/>
              </a:pPr>
              <a:r>
                <a:rPr lang="en-US" altLang="zh-CN" dirty="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ea"/>
                  <a:sym typeface="+mn-lt"/>
                </a:rPr>
                <a:t>English-oriented</a:t>
              </a:r>
            </a:p>
            <a:p>
              <a:pPr marL="342900" indent="-342900" defTabSz="1285829">
                <a:lnSpc>
                  <a:spcPct val="120000"/>
                </a:lnSpc>
                <a:spcBef>
                  <a:spcPct val="20000"/>
                </a:spcBef>
                <a:buFont typeface="+mj-lt"/>
                <a:buAutoNum type="arabicPeriod"/>
                <a:defRPr/>
              </a:pPr>
              <a:r>
                <a:rPr lang="en-US" altLang="zh-CN" dirty="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ea"/>
                  <a:sym typeface="+mn-lt"/>
                </a:rPr>
                <a:t>High price and low quality</a:t>
              </a:r>
              <a:endParaRPr lang="en-US" altLang="zh-CN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ea"/>
                <a:sym typeface="+mn-lt"/>
              </a:endParaRPr>
            </a:p>
          </p:txBody>
        </p:sp>
      </p:grpSp>
      <p:grpSp>
        <p:nvGrpSpPr>
          <p:cNvPr id="62" name="Group 120"/>
          <p:cNvGrpSpPr/>
          <p:nvPr/>
        </p:nvGrpSpPr>
        <p:grpSpPr>
          <a:xfrm>
            <a:off x="5774662" y="2456484"/>
            <a:ext cx="659525" cy="640643"/>
            <a:chOff x="3428938" y="4190009"/>
            <a:chExt cx="469021" cy="455593"/>
          </a:xfrm>
        </p:grpSpPr>
        <p:sp>
          <p:nvSpPr>
            <p:cNvPr id="63" name="Oval 62"/>
            <p:cNvSpPr>
              <a:spLocks noChangeAspect="1"/>
            </p:cNvSpPr>
            <p:nvPr/>
          </p:nvSpPr>
          <p:spPr>
            <a:xfrm>
              <a:off x="3428938" y="4190009"/>
              <a:ext cx="469021" cy="455593"/>
            </a:xfrm>
            <a:prstGeom prst="ellipse">
              <a:avLst/>
            </a:prstGeom>
            <a:solidFill>
              <a:schemeClr val="dk2">
                <a:lumMod val="10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>
                <a:lnSpc>
                  <a:spcPct val="120000"/>
                </a:lnSpc>
              </a:pPr>
              <a:endParaRPr lang="en-US" sz="800" dirty="0">
                <a:cs typeface="+mn-ea"/>
                <a:sym typeface="+mn-lt"/>
              </a:endParaRPr>
            </a:p>
          </p:txBody>
        </p:sp>
        <p:sp>
          <p:nvSpPr>
            <p:cNvPr id="64" name="Freeform 83"/>
            <p:cNvSpPr>
              <a:spLocks noEditPoints="1"/>
            </p:cNvSpPr>
            <p:nvPr/>
          </p:nvSpPr>
          <p:spPr bwMode="auto">
            <a:xfrm>
              <a:off x="3571129" y="4279327"/>
              <a:ext cx="184638" cy="276957"/>
            </a:xfrm>
            <a:custGeom>
              <a:avLst/>
              <a:gdLst/>
              <a:ahLst/>
              <a:cxnLst>
                <a:cxn ang="0">
                  <a:pos x="38" y="26"/>
                </a:cxn>
                <a:cxn ang="0">
                  <a:pos x="24" y="55"/>
                </a:cxn>
                <a:cxn ang="0">
                  <a:pos x="20" y="58"/>
                </a:cxn>
                <a:cxn ang="0">
                  <a:pos x="16" y="55"/>
                </a:cxn>
                <a:cxn ang="0">
                  <a:pos x="2" y="26"/>
                </a:cxn>
                <a:cxn ang="0">
                  <a:pos x="0" y="19"/>
                </a:cxn>
                <a:cxn ang="0">
                  <a:pos x="20" y="0"/>
                </a:cxn>
                <a:cxn ang="0">
                  <a:pos x="39" y="19"/>
                </a:cxn>
                <a:cxn ang="0">
                  <a:pos x="38" y="26"/>
                </a:cxn>
                <a:cxn ang="0">
                  <a:pos x="20" y="9"/>
                </a:cxn>
                <a:cxn ang="0">
                  <a:pos x="10" y="19"/>
                </a:cxn>
                <a:cxn ang="0">
                  <a:pos x="20" y="29"/>
                </a:cxn>
                <a:cxn ang="0">
                  <a:pos x="30" y="19"/>
                </a:cxn>
                <a:cxn ang="0">
                  <a:pos x="20" y="9"/>
                </a:cxn>
              </a:cxnLst>
              <a:rect l="0" t="0" r="r" b="b"/>
              <a:pathLst>
                <a:path w="39" h="58">
                  <a:moveTo>
                    <a:pt x="38" y="26"/>
                  </a:moveTo>
                  <a:cubicBezTo>
                    <a:pt x="24" y="55"/>
                    <a:pt x="24" y="55"/>
                    <a:pt x="24" y="55"/>
                  </a:cubicBezTo>
                  <a:cubicBezTo>
                    <a:pt x="23" y="57"/>
                    <a:pt x="22" y="58"/>
                    <a:pt x="20" y="58"/>
                  </a:cubicBezTo>
                  <a:cubicBezTo>
                    <a:pt x="18" y="58"/>
                    <a:pt x="16" y="57"/>
                    <a:pt x="16" y="55"/>
                  </a:cubicBezTo>
                  <a:cubicBezTo>
                    <a:pt x="2" y="26"/>
                    <a:pt x="2" y="26"/>
                    <a:pt x="2" y="26"/>
                  </a:cubicBezTo>
                  <a:cubicBezTo>
                    <a:pt x="1" y="24"/>
                    <a:pt x="0" y="21"/>
                    <a:pt x="0" y="19"/>
                  </a:cubicBezTo>
                  <a:cubicBezTo>
                    <a:pt x="0" y="8"/>
                    <a:pt x="9" y="0"/>
                    <a:pt x="20" y="0"/>
                  </a:cubicBezTo>
                  <a:cubicBezTo>
                    <a:pt x="31" y="0"/>
                    <a:pt x="39" y="8"/>
                    <a:pt x="39" y="19"/>
                  </a:cubicBezTo>
                  <a:cubicBezTo>
                    <a:pt x="39" y="21"/>
                    <a:pt x="39" y="24"/>
                    <a:pt x="38" y="26"/>
                  </a:cubicBezTo>
                  <a:close/>
                  <a:moveTo>
                    <a:pt x="20" y="9"/>
                  </a:moveTo>
                  <a:cubicBezTo>
                    <a:pt x="15" y="9"/>
                    <a:pt x="10" y="14"/>
                    <a:pt x="10" y="19"/>
                  </a:cubicBezTo>
                  <a:cubicBezTo>
                    <a:pt x="10" y="24"/>
                    <a:pt x="15" y="29"/>
                    <a:pt x="20" y="29"/>
                  </a:cubicBezTo>
                  <a:cubicBezTo>
                    <a:pt x="25" y="29"/>
                    <a:pt x="30" y="24"/>
                    <a:pt x="30" y="19"/>
                  </a:cubicBezTo>
                  <a:cubicBezTo>
                    <a:pt x="30" y="14"/>
                    <a:pt x="25" y="9"/>
                    <a:pt x="20" y="9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/>
            <a:p>
              <a:pPr>
                <a:lnSpc>
                  <a:spcPct val="120000"/>
                </a:lnSpc>
              </a:pPr>
              <a:endParaRPr lang="en-US" sz="800" dirty="0">
                <a:latin typeface="+mn-lt"/>
                <a:ea typeface="+mn-ea"/>
                <a:cs typeface="+mn-ea"/>
                <a:sym typeface="+mn-lt"/>
              </a:endParaRPr>
            </a:p>
          </p:txBody>
        </p:sp>
      </p:grpSp>
      <p:grpSp>
        <p:nvGrpSpPr>
          <p:cNvPr id="65" name="Group 123"/>
          <p:cNvGrpSpPr/>
          <p:nvPr/>
        </p:nvGrpSpPr>
        <p:grpSpPr>
          <a:xfrm>
            <a:off x="9666229" y="2456484"/>
            <a:ext cx="659525" cy="640643"/>
            <a:chOff x="6299532" y="4190009"/>
            <a:chExt cx="469021" cy="455593"/>
          </a:xfrm>
        </p:grpSpPr>
        <p:sp>
          <p:nvSpPr>
            <p:cNvPr id="66" name="Oval 65"/>
            <p:cNvSpPr>
              <a:spLocks noChangeAspect="1"/>
            </p:cNvSpPr>
            <p:nvPr/>
          </p:nvSpPr>
          <p:spPr>
            <a:xfrm>
              <a:off x="6299532" y="4190009"/>
              <a:ext cx="469021" cy="455593"/>
            </a:xfrm>
            <a:prstGeom prst="ellipse">
              <a:avLst/>
            </a:prstGeom>
            <a:solidFill>
              <a:schemeClr val="accent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>
                <a:lnSpc>
                  <a:spcPct val="120000"/>
                </a:lnSpc>
              </a:pPr>
              <a:endParaRPr lang="en-US" sz="800" dirty="0">
                <a:cs typeface="+mn-ea"/>
                <a:sym typeface="+mn-lt"/>
              </a:endParaRPr>
            </a:p>
          </p:txBody>
        </p:sp>
        <p:sp>
          <p:nvSpPr>
            <p:cNvPr id="67" name="Freeform 63"/>
            <p:cNvSpPr>
              <a:spLocks noEditPoints="1"/>
            </p:cNvSpPr>
            <p:nvPr/>
          </p:nvSpPr>
          <p:spPr bwMode="auto">
            <a:xfrm>
              <a:off x="6386874" y="4310694"/>
              <a:ext cx="294337" cy="214222"/>
            </a:xfrm>
            <a:custGeom>
              <a:avLst/>
              <a:gdLst/>
              <a:ahLst/>
              <a:cxnLst>
                <a:cxn ang="0">
                  <a:pos x="62" y="57"/>
                </a:cxn>
                <a:cxn ang="0">
                  <a:pos x="18" y="57"/>
                </a:cxn>
                <a:cxn ang="0">
                  <a:pos x="0" y="39"/>
                </a:cxn>
                <a:cxn ang="0">
                  <a:pos x="11" y="23"/>
                </a:cxn>
                <a:cxn ang="0">
                  <a:pos x="11" y="21"/>
                </a:cxn>
                <a:cxn ang="0">
                  <a:pos x="31" y="0"/>
                </a:cxn>
                <a:cxn ang="0">
                  <a:pos x="50" y="13"/>
                </a:cxn>
                <a:cxn ang="0">
                  <a:pos x="57" y="11"/>
                </a:cxn>
                <a:cxn ang="0">
                  <a:pos x="67" y="21"/>
                </a:cxn>
                <a:cxn ang="0">
                  <a:pos x="66" y="27"/>
                </a:cxn>
                <a:cxn ang="0">
                  <a:pos x="78" y="42"/>
                </a:cxn>
                <a:cxn ang="0">
                  <a:pos x="62" y="57"/>
                </a:cxn>
                <a:cxn ang="0">
                  <a:pos x="51" y="31"/>
                </a:cxn>
                <a:cxn ang="0">
                  <a:pos x="42" y="31"/>
                </a:cxn>
                <a:cxn ang="0">
                  <a:pos x="42" y="17"/>
                </a:cxn>
                <a:cxn ang="0">
                  <a:pos x="40" y="16"/>
                </a:cxn>
                <a:cxn ang="0">
                  <a:pos x="33" y="16"/>
                </a:cxn>
                <a:cxn ang="0">
                  <a:pos x="31" y="17"/>
                </a:cxn>
                <a:cxn ang="0">
                  <a:pos x="31" y="31"/>
                </a:cxn>
                <a:cxn ang="0">
                  <a:pos x="22" y="31"/>
                </a:cxn>
                <a:cxn ang="0">
                  <a:pos x="21" y="33"/>
                </a:cxn>
                <a:cxn ang="0">
                  <a:pos x="21" y="34"/>
                </a:cxn>
                <a:cxn ang="0">
                  <a:pos x="36" y="48"/>
                </a:cxn>
                <a:cxn ang="0">
                  <a:pos x="36" y="48"/>
                </a:cxn>
                <a:cxn ang="0">
                  <a:pos x="37" y="48"/>
                </a:cxn>
                <a:cxn ang="0">
                  <a:pos x="51" y="34"/>
                </a:cxn>
                <a:cxn ang="0">
                  <a:pos x="52" y="33"/>
                </a:cxn>
                <a:cxn ang="0">
                  <a:pos x="51" y="31"/>
                </a:cxn>
              </a:cxnLst>
              <a:rect l="0" t="0" r="r" b="b"/>
              <a:pathLst>
                <a:path w="78" h="57">
                  <a:moveTo>
                    <a:pt x="62" y="57"/>
                  </a:moveTo>
                  <a:cubicBezTo>
                    <a:pt x="18" y="57"/>
                    <a:pt x="18" y="57"/>
                    <a:pt x="18" y="57"/>
                  </a:cubicBezTo>
                  <a:cubicBezTo>
                    <a:pt x="9" y="57"/>
                    <a:pt x="0" y="49"/>
                    <a:pt x="0" y="39"/>
                  </a:cubicBezTo>
                  <a:cubicBezTo>
                    <a:pt x="0" y="32"/>
                    <a:pt x="5" y="26"/>
                    <a:pt x="11" y="23"/>
                  </a:cubicBezTo>
                  <a:cubicBezTo>
                    <a:pt x="11" y="22"/>
                    <a:pt x="11" y="22"/>
                    <a:pt x="11" y="21"/>
                  </a:cubicBezTo>
                  <a:cubicBezTo>
                    <a:pt x="11" y="10"/>
                    <a:pt x="20" y="0"/>
                    <a:pt x="31" y="0"/>
                  </a:cubicBezTo>
                  <a:cubicBezTo>
                    <a:pt x="40" y="0"/>
                    <a:pt x="47" y="6"/>
                    <a:pt x="50" y="13"/>
                  </a:cubicBezTo>
                  <a:cubicBezTo>
                    <a:pt x="52" y="12"/>
                    <a:pt x="55" y="11"/>
                    <a:pt x="57" y="11"/>
                  </a:cubicBezTo>
                  <a:cubicBezTo>
                    <a:pt x="63" y="11"/>
                    <a:pt x="67" y="15"/>
                    <a:pt x="67" y="21"/>
                  </a:cubicBezTo>
                  <a:cubicBezTo>
                    <a:pt x="67" y="23"/>
                    <a:pt x="67" y="25"/>
                    <a:pt x="66" y="27"/>
                  </a:cubicBezTo>
                  <a:cubicBezTo>
                    <a:pt x="73" y="28"/>
                    <a:pt x="78" y="34"/>
                    <a:pt x="78" y="42"/>
                  </a:cubicBezTo>
                  <a:cubicBezTo>
                    <a:pt x="78" y="50"/>
                    <a:pt x="71" y="57"/>
                    <a:pt x="62" y="57"/>
                  </a:cubicBezTo>
                  <a:close/>
                  <a:moveTo>
                    <a:pt x="51" y="31"/>
                  </a:moveTo>
                  <a:cubicBezTo>
                    <a:pt x="42" y="31"/>
                    <a:pt x="42" y="31"/>
                    <a:pt x="42" y="31"/>
                  </a:cubicBezTo>
                  <a:cubicBezTo>
                    <a:pt x="42" y="17"/>
                    <a:pt x="42" y="17"/>
                    <a:pt x="42" y="17"/>
                  </a:cubicBezTo>
                  <a:cubicBezTo>
                    <a:pt x="42" y="16"/>
                    <a:pt x="41" y="16"/>
                    <a:pt x="40" y="16"/>
                  </a:cubicBezTo>
                  <a:cubicBezTo>
                    <a:pt x="33" y="16"/>
                    <a:pt x="33" y="16"/>
                    <a:pt x="33" y="16"/>
                  </a:cubicBezTo>
                  <a:cubicBezTo>
                    <a:pt x="32" y="16"/>
                    <a:pt x="31" y="16"/>
                    <a:pt x="31" y="17"/>
                  </a:cubicBezTo>
                  <a:cubicBezTo>
                    <a:pt x="31" y="31"/>
                    <a:pt x="31" y="31"/>
                    <a:pt x="31" y="31"/>
                  </a:cubicBezTo>
                  <a:cubicBezTo>
                    <a:pt x="22" y="31"/>
                    <a:pt x="22" y="31"/>
                    <a:pt x="22" y="31"/>
                  </a:cubicBezTo>
                  <a:cubicBezTo>
                    <a:pt x="22" y="31"/>
                    <a:pt x="21" y="32"/>
                    <a:pt x="21" y="33"/>
                  </a:cubicBezTo>
                  <a:cubicBezTo>
                    <a:pt x="21" y="33"/>
                    <a:pt x="21" y="33"/>
                    <a:pt x="21" y="34"/>
                  </a:cubicBezTo>
                  <a:cubicBezTo>
                    <a:pt x="36" y="48"/>
                    <a:pt x="36" y="48"/>
                    <a:pt x="36" y="48"/>
                  </a:cubicBezTo>
                  <a:cubicBezTo>
                    <a:pt x="36" y="48"/>
                    <a:pt x="36" y="48"/>
                    <a:pt x="36" y="48"/>
                  </a:cubicBezTo>
                  <a:cubicBezTo>
                    <a:pt x="37" y="48"/>
                    <a:pt x="37" y="48"/>
                    <a:pt x="37" y="48"/>
                  </a:cubicBezTo>
                  <a:cubicBezTo>
                    <a:pt x="51" y="34"/>
                    <a:pt x="51" y="34"/>
                    <a:pt x="51" y="34"/>
                  </a:cubicBezTo>
                  <a:cubicBezTo>
                    <a:pt x="52" y="33"/>
                    <a:pt x="52" y="33"/>
                    <a:pt x="52" y="33"/>
                  </a:cubicBezTo>
                  <a:cubicBezTo>
                    <a:pt x="52" y="32"/>
                    <a:pt x="51" y="31"/>
                    <a:pt x="51" y="31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/>
            <a:p>
              <a:pPr>
                <a:lnSpc>
                  <a:spcPct val="120000"/>
                </a:lnSpc>
              </a:pPr>
              <a:endParaRPr lang="en-US" sz="800" dirty="0">
                <a:latin typeface="+mn-lt"/>
                <a:ea typeface="+mn-ea"/>
                <a:cs typeface="+mn-ea"/>
                <a:sym typeface="+mn-lt"/>
              </a:endParaRPr>
            </a:p>
          </p:txBody>
        </p:sp>
      </p:grpSp>
      <p:sp>
        <p:nvSpPr>
          <p:cNvPr id="80" name="Content Placeholder 2"/>
          <p:cNvSpPr txBox="1">
            <a:spLocks/>
          </p:cNvSpPr>
          <p:nvPr/>
        </p:nvSpPr>
        <p:spPr>
          <a:xfrm>
            <a:off x="3725772" y="528453"/>
            <a:ext cx="5472608" cy="378111"/>
          </a:xfrm>
          <a:prstGeom prst="rect">
            <a:avLst/>
          </a:prstGeom>
        </p:spPr>
        <p:txBody>
          <a:bodyPr vert="horz" lIns="96435" tIns="48218" rIns="96435" bIns="48218" rtlCol="0" anchor="t">
            <a:noAutofit/>
          </a:bodyPr>
          <a:lstStyle>
            <a:lvl1pPr marL="0" indent="0" algn="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21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20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8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dirty="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lt"/>
              </a:rPr>
              <a:t>5</a:t>
            </a:r>
            <a:r>
              <a:rPr lang="en-US" sz="3200" dirty="0" smtClean="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lt"/>
              </a:rPr>
              <a:t> Predicted outcomes</a:t>
            </a:r>
            <a:endParaRPr lang="en-US" sz="3200" dirty="0">
              <a:solidFill>
                <a:schemeClr val="tx1">
                  <a:lumMod val="65000"/>
                  <a:lumOff val="3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81" name="Content Placeholder 2"/>
          <p:cNvSpPr txBox="1">
            <a:spLocks/>
          </p:cNvSpPr>
          <p:nvPr/>
        </p:nvSpPr>
        <p:spPr>
          <a:xfrm>
            <a:off x="4857854" y="289188"/>
            <a:ext cx="3208444" cy="268842"/>
          </a:xfrm>
          <a:prstGeom prst="rect">
            <a:avLst/>
          </a:prstGeom>
        </p:spPr>
        <p:txBody>
          <a:bodyPr vert="horz" lIns="96435" tIns="48218" rIns="96435" bIns="48218" rtlCol="0" anchor="t">
            <a:noAutofit/>
          </a:bodyPr>
          <a:lstStyle>
            <a:lvl1pPr marL="0" indent="0" algn="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21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20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8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altLang="zh-CN" sz="1200" dirty="0">
                <a:solidFill>
                  <a:schemeClr val="bg1">
                    <a:lumMod val="50000"/>
                  </a:schemeClr>
                </a:solidFill>
                <a:cs typeface="+mn-ea"/>
                <a:sym typeface="+mn-lt"/>
              </a:rPr>
              <a:t>Topshop’s Research In Chinese Market</a:t>
            </a:r>
            <a:endParaRPr lang="en-US" sz="1200" dirty="0">
              <a:solidFill>
                <a:schemeClr val="bg1">
                  <a:lumMod val="50000"/>
                </a:schemeClr>
              </a:solidFill>
              <a:cs typeface="+mn-ea"/>
              <a:sym typeface="+mn-lt"/>
            </a:endParaRPr>
          </a:p>
        </p:txBody>
      </p:sp>
      <p:grpSp>
        <p:nvGrpSpPr>
          <p:cNvPr id="82" name="Group 130"/>
          <p:cNvGrpSpPr/>
          <p:nvPr/>
        </p:nvGrpSpPr>
        <p:grpSpPr>
          <a:xfrm>
            <a:off x="8559890" y="3475127"/>
            <a:ext cx="3702134" cy="2061944"/>
            <a:chOff x="1674114" y="1315582"/>
            <a:chExt cx="2066923" cy="1007988"/>
          </a:xfrm>
        </p:grpSpPr>
        <p:sp>
          <p:nvSpPr>
            <p:cNvPr id="83" name="TextBox 26"/>
            <p:cNvSpPr txBox="1"/>
            <p:nvPr/>
          </p:nvSpPr>
          <p:spPr>
            <a:xfrm>
              <a:off x="1674114" y="1315582"/>
              <a:ext cx="1971784" cy="361098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spAutoFit/>
            </a:bodyPr>
            <a:lstStyle/>
            <a:p>
              <a:pPr>
                <a:lnSpc>
                  <a:spcPct val="120000"/>
                </a:lnSpc>
              </a:pPr>
              <a:r>
                <a:rPr lang="en-US" altLang="zh-CN" sz="2000" dirty="0" smtClean="0">
                  <a:solidFill>
                    <a:schemeClr val="dk2">
                      <a:lumMod val="100000"/>
                    </a:schemeClr>
                  </a:solidFill>
                  <a:latin typeface="+mn-lt"/>
                  <a:ea typeface="+mn-ea"/>
                  <a:cs typeface="+mn-ea"/>
                  <a:sym typeface="+mn-lt"/>
                </a:rPr>
                <a:t>Recommendations for Topshop</a:t>
              </a:r>
            </a:p>
            <a:p>
              <a:pPr>
                <a:lnSpc>
                  <a:spcPct val="120000"/>
                </a:lnSpc>
              </a:pPr>
              <a:endParaRPr lang="en-US" sz="2000" dirty="0">
                <a:solidFill>
                  <a:schemeClr val="dk2">
                    <a:lumMod val="100000"/>
                  </a:schemeClr>
                </a:solidFill>
                <a:latin typeface="+mn-lt"/>
                <a:ea typeface="+mn-ea"/>
                <a:cs typeface="+mn-ea"/>
                <a:sym typeface="+mn-lt"/>
              </a:endParaRPr>
            </a:p>
          </p:txBody>
        </p:sp>
        <p:sp>
          <p:nvSpPr>
            <p:cNvPr id="84" name="TextBox 27"/>
            <p:cNvSpPr txBox="1"/>
            <p:nvPr/>
          </p:nvSpPr>
          <p:spPr>
            <a:xfrm>
              <a:off x="1674114" y="1429852"/>
              <a:ext cx="2066923" cy="893718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spAutoFit/>
            </a:bodyPr>
            <a:lstStyle/>
            <a:p>
              <a:pPr marL="342900" indent="-342900" defTabSz="1285829">
                <a:lnSpc>
                  <a:spcPct val="120000"/>
                </a:lnSpc>
                <a:spcBef>
                  <a:spcPct val="20000"/>
                </a:spcBef>
                <a:buFont typeface="+mj-lt"/>
                <a:buAutoNum type="arabicPeriod"/>
                <a:defRPr/>
              </a:pPr>
              <a:endParaRPr lang="en-US" altLang="zh-CN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ea"/>
                <a:sym typeface="+mn-lt"/>
              </a:endParaRPr>
            </a:p>
            <a:p>
              <a:pPr marL="342900" indent="-342900" defTabSz="1285829">
                <a:lnSpc>
                  <a:spcPct val="120000"/>
                </a:lnSpc>
                <a:spcBef>
                  <a:spcPct val="20000"/>
                </a:spcBef>
                <a:buFont typeface="+mj-lt"/>
                <a:buAutoNum type="arabicPeriod"/>
                <a:defRPr/>
              </a:pPr>
              <a:r>
                <a:rPr lang="en-US" altLang="zh-CN" dirty="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ea"/>
                  <a:sym typeface="+mn-lt"/>
                </a:rPr>
                <a:t>Advertising on Chinese social media</a:t>
              </a:r>
            </a:p>
            <a:p>
              <a:pPr marL="342900" indent="-342900" defTabSz="1285829">
                <a:lnSpc>
                  <a:spcPct val="120000"/>
                </a:lnSpc>
                <a:spcBef>
                  <a:spcPct val="20000"/>
                </a:spcBef>
                <a:buFont typeface="+mj-lt"/>
                <a:buAutoNum type="arabicPeriod"/>
                <a:defRPr/>
              </a:pPr>
              <a:r>
                <a:rPr lang="en-US" altLang="zh-CN" dirty="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ea"/>
                  <a:sym typeface="+mn-lt"/>
                </a:rPr>
                <a:t>Labels in Chinese characters</a:t>
              </a:r>
            </a:p>
            <a:p>
              <a:pPr marL="342900" indent="-342900" defTabSz="1285829">
                <a:lnSpc>
                  <a:spcPct val="120000"/>
                </a:lnSpc>
                <a:spcBef>
                  <a:spcPct val="20000"/>
                </a:spcBef>
                <a:buFont typeface="+mj-lt"/>
                <a:buAutoNum type="arabicPeriod"/>
                <a:defRPr/>
              </a:pPr>
              <a:r>
                <a:rPr lang="en-US" altLang="zh-CN" dirty="0" smtClean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ea"/>
                  <a:sym typeface="+mn-lt"/>
                </a:rPr>
                <a:t>Improve quality and adopt better pricing strategies</a:t>
              </a:r>
              <a:endParaRPr lang="en-US" altLang="zh-CN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ea"/>
                <a:sym typeface="+mn-lt"/>
              </a:endParaRPr>
            </a:p>
          </p:txBody>
        </p:sp>
      </p:grpSp>
      <p:sp>
        <p:nvSpPr>
          <p:cNvPr id="2" name="右箭头 1"/>
          <p:cNvSpPr/>
          <p:nvPr/>
        </p:nvSpPr>
        <p:spPr>
          <a:xfrm>
            <a:off x="7891475" y="4534899"/>
            <a:ext cx="432048" cy="215533"/>
          </a:xfrm>
          <a:prstGeom prst="rightArrow">
            <a:avLst/>
          </a:prstGeom>
          <a:solidFill>
            <a:srgbClr val="44546A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565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2" presetClass="entr" presetSubtype="2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500"/>
                            </p:stCondLst>
                            <p:childTnLst>
                              <p:par>
                                <p:cTn id="25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2" presetClass="entr" presetSubtype="2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extBox 27"/>
          <p:cNvSpPr txBox="1"/>
          <p:nvPr/>
        </p:nvSpPr>
        <p:spPr>
          <a:xfrm>
            <a:off x="524719" y="1600101"/>
            <a:ext cx="11449272" cy="4764381"/>
          </a:xfrm>
          <a:prstGeom prst="rect">
            <a:avLst/>
          </a:prstGeom>
          <a:noFill/>
        </p:spPr>
        <p:txBody>
          <a:bodyPr wrap="square" lIns="0" tIns="0" rIns="0" bIns="0" rtlCol="0" anchor="t">
            <a:spAutoFit/>
          </a:bodyPr>
          <a:lstStyle/>
          <a:p>
            <a:pPr marL="342900" indent="-342900" defTabSz="1285829">
              <a:lnSpc>
                <a:spcPct val="120000"/>
              </a:lnSpc>
              <a:spcBef>
                <a:spcPct val="20000"/>
              </a:spcBef>
              <a:buFont typeface="+mj-lt"/>
              <a:buAutoNum type="arabicPeriod"/>
              <a:defRPr/>
            </a:pPr>
            <a:endParaRPr lang="en-US" altLang="zh-CN" dirty="0" smtClean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  <a:p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Diaz, A. C., (2013). </a:t>
            </a:r>
            <a:r>
              <a:rPr lang="en-GB" i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Topshop Raises Digital Bar in Fashion World</a:t>
            </a: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. Advertising Age, 84(9).</a:t>
            </a:r>
          </a:p>
          <a:p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  </a:t>
            </a:r>
            <a:endParaRPr lang="en-GB" dirty="0" smtClean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r>
              <a:rPr lang="en-GB" dirty="0" err="1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Fernie</a:t>
            </a:r>
            <a:r>
              <a:rPr lang="en-GB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, J. and Azuma, N. (2004). </a:t>
            </a:r>
            <a:r>
              <a:rPr lang="en-GB" i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The Changing Nature of Japanese Fashion: Can Quick Response Improve Supply Chain Efficiency?</a:t>
            </a:r>
            <a:r>
              <a:rPr lang="en-GB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 European Journal of Marketing, Vol. 38 No. 7, pp. 790-808.</a:t>
            </a:r>
          </a:p>
          <a:p>
            <a:r>
              <a:rPr lang="en-GB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 </a:t>
            </a:r>
          </a:p>
          <a:p>
            <a:r>
              <a:rPr lang="en-GB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Fuller</a:t>
            </a: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, D.B., (2016). </a:t>
            </a:r>
            <a:r>
              <a:rPr lang="en-GB" i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Paper Tigers, Hidden Dragons : Firms and the Political Economy of China's Technological Development First</a:t>
            </a: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.</a:t>
            </a:r>
          </a:p>
          <a:p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 </a:t>
            </a:r>
          </a:p>
          <a:p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Fu, </a:t>
            </a:r>
            <a:r>
              <a:rPr lang="en-GB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Xiaolan</a:t>
            </a: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and </a:t>
            </a:r>
            <a:r>
              <a:rPr lang="en-GB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Yundan</a:t>
            </a: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 Gong. (2011). </a:t>
            </a:r>
            <a:r>
              <a:rPr lang="en-GB" i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“Indigenous and Foreign Innovation Efforts and Drivers of Technological Upgrading: Evidence from China.”</a:t>
            </a: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 World Development 39(7): 1213–25. </a:t>
            </a:r>
          </a:p>
          <a:p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 </a:t>
            </a:r>
          </a:p>
          <a:p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Li, L.X., (2013). </a:t>
            </a:r>
            <a:r>
              <a:rPr lang="en-GB" i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Toward A Strong Chinese Economy</a:t>
            </a: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. Asian Economic and Financial Review, 3(7), p.906.</a:t>
            </a:r>
          </a:p>
          <a:p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 </a:t>
            </a:r>
          </a:p>
          <a:p>
            <a:r>
              <a:rPr lang="en-GB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People’s </a:t>
            </a: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press, (2008). </a:t>
            </a:r>
            <a:r>
              <a:rPr lang="en-GB" i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Chinese 30 years’ Reform</a:t>
            </a: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. first edition </a:t>
            </a:r>
            <a:r>
              <a:rPr lang="en-GB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Edn</a:t>
            </a: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.</a:t>
            </a:r>
          </a:p>
          <a:p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 </a:t>
            </a:r>
            <a:r>
              <a:rPr lang="en-GB" b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 </a:t>
            </a:r>
            <a:endParaRPr lang="en-GB" dirty="0" smtClean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r>
              <a:rPr lang="en-GB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Wang</a:t>
            </a:r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</a:rPr>
              <a:t>, J. &amp; Yang, Y., (2013). </a:t>
            </a:r>
            <a:r>
              <a:rPr lang="en-GB" i="1" dirty="0">
                <a:solidFill>
                  <a:schemeClr val="tx1">
                    <a:lumMod val="65000"/>
                    <a:lumOff val="35000"/>
                  </a:schemeClr>
                </a:solidFill>
              </a:rPr>
              <a:t>H&amp;M Fast Fashion Business Model in China.</a:t>
            </a:r>
            <a:endParaRPr lang="en-US" altLang="zh-CN" dirty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ea"/>
              <a:sym typeface="+mn-lt"/>
            </a:endParaRPr>
          </a:p>
        </p:txBody>
      </p:sp>
      <p:sp>
        <p:nvSpPr>
          <p:cNvPr id="80" name="Content Placeholder 2"/>
          <p:cNvSpPr txBox="1">
            <a:spLocks/>
          </p:cNvSpPr>
          <p:nvPr/>
        </p:nvSpPr>
        <p:spPr>
          <a:xfrm>
            <a:off x="3725772" y="528453"/>
            <a:ext cx="5472608" cy="378111"/>
          </a:xfrm>
          <a:prstGeom prst="rect">
            <a:avLst/>
          </a:prstGeom>
        </p:spPr>
        <p:txBody>
          <a:bodyPr vert="horz" lIns="96435" tIns="48218" rIns="96435" bIns="48218" rtlCol="0" anchor="t">
            <a:noAutofit/>
          </a:bodyPr>
          <a:lstStyle>
            <a:lvl1pPr marL="0" indent="0" algn="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21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20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8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dirty="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lt"/>
              </a:rPr>
              <a:t>6</a:t>
            </a:r>
            <a:r>
              <a:rPr lang="en-US" sz="3200" dirty="0" smtClean="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lt"/>
              </a:rPr>
              <a:t> R</a:t>
            </a:r>
            <a:r>
              <a:rPr lang="en-US" altLang="zh-CN" sz="3200" dirty="0" smtClean="0">
                <a:solidFill>
                  <a:schemeClr val="tx1">
                    <a:lumMod val="65000"/>
                    <a:lumOff val="35000"/>
                  </a:schemeClr>
                </a:solidFill>
                <a:cs typeface="+mn-ea"/>
                <a:sym typeface="+mn-lt"/>
              </a:rPr>
              <a:t>eferences</a:t>
            </a:r>
            <a:endParaRPr lang="en-US" sz="3200" dirty="0">
              <a:solidFill>
                <a:schemeClr val="tx1">
                  <a:lumMod val="65000"/>
                  <a:lumOff val="35000"/>
                </a:schemeClr>
              </a:solidFill>
              <a:cs typeface="+mn-ea"/>
              <a:sym typeface="+mn-lt"/>
            </a:endParaRPr>
          </a:p>
        </p:txBody>
      </p:sp>
      <p:sp>
        <p:nvSpPr>
          <p:cNvPr id="81" name="Content Placeholder 2"/>
          <p:cNvSpPr txBox="1">
            <a:spLocks/>
          </p:cNvSpPr>
          <p:nvPr/>
        </p:nvSpPr>
        <p:spPr>
          <a:xfrm>
            <a:off x="4857854" y="289188"/>
            <a:ext cx="3208444" cy="268842"/>
          </a:xfrm>
          <a:prstGeom prst="rect">
            <a:avLst/>
          </a:prstGeom>
        </p:spPr>
        <p:txBody>
          <a:bodyPr vert="horz" lIns="96435" tIns="48218" rIns="96435" bIns="48218" rtlCol="0" anchor="t">
            <a:noAutofit/>
          </a:bodyPr>
          <a:lstStyle>
            <a:lvl1pPr marL="0" indent="0" algn="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21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20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8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altLang="zh-CN" sz="1200" dirty="0">
                <a:solidFill>
                  <a:schemeClr val="bg1">
                    <a:lumMod val="50000"/>
                  </a:schemeClr>
                </a:solidFill>
                <a:cs typeface="+mn-ea"/>
                <a:sym typeface="+mn-lt"/>
              </a:rPr>
              <a:t>Topshop’s Research In Chinese Market</a:t>
            </a:r>
            <a:endParaRPr lang="en-US" sz="1200" dirty="0">
              <a:solidFill>
                <a:schemeClr val="bg1">
                  <a:lumMod val="50000"/>
                </a:schemeClr>
              </a:solidFill>
              <a:cs typeface="+mn-ea"/>
              <a:sym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1569504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ULTRA_SCORM_COURSE_ID" val="F3E58B0B-9FE1-4053-B6E3-FBD0A73475F1"/>
  <p:tag name="ISPRING_SCORM_ENDPOINT" val="&lt;endpoint&gt;&lt;enable&gt;0&lt;/enable&gt;&lt;lrs&gt;http://&lt;/lrs&gt;&lt;auth&gt;0&lt;/auth&gt;&lt;login&gt;&lt;/login&gt;&lt;password&gt;&lt;/password&gt;&lt;key&gt;&lt;/key&gt;&lt;name&gt;&lt;/name&gt;&lt;email&gt;&lt;/email&gt;&lt;/endpoint&gt;&#10;"/>
  <p:tag name="ISPRING_SCORM_RATE_SLIDES" val="1"/>
  <p:tag name="ISPRINGONLINEFOLDERID" val="0"/>
  <p:tag name="ISPRINGONLINEFOLDERPATH" val="Content List"/>
  <p:tag name="ISPRINGCLOUDFOLDERID" val="0"/>
  <p:tag name="ISPRINGCLOUDFOLDERPATH" val="Repository"/>
  <p:tag name="ISPRING_PLAYERS_CUSTOMIZATION" val="UEsDBBQAAgAIAEOUV0cNwDEewAEAANoDAAAPAAAAbm9uZS9wbGF5ZXIueG1spZJPb9QwEMXPW6nfIfK9dpYKUa0cekDKiaJKC4jbyptME1PHDp4Ju/vtmfzZpFuQQOKQaPIy72fPs/X9sXHJT4hog8/EWqYiAV+E0voqE18+5zd34v799ZVunTlBTGyZCR88iKQELKJtiX2PhupMvBAkQ0XCL4+bI9pM1ETtRqnD4SAPtzLESr1J07X69vBxW9TQmBvrkYwvmLvs5VYkbbQhWjpl4l0qrq9WA/ICZ5F7fIXBdf3KKIvQqDYCgieIatz2bN3Q3838NMErOrWAgkdfDbPvTfH8EMrOAfbaSo9tWyDqCYO20rSx6zufYCwyMTbsGkA0FaB0vhJq9Ko/mPWTM1hPHLzA9ty22zuLNYsjfejeLerubBmyVxNHXYJ0M0wwnGLeOZeDoS5CKZIIPzrLVd5jv85HkK7FuJzn7h0+Wy/xULDGVW4KCvH0gR18JFOUco5ejtHLwdTbh+ITF49TnNsFMgezhKBratzbf86j7/6fOEp4Mp0jcV7B+hKOueW/BA2PQsAz9pqk1sl+tTOVd9ftmxdX40Iadzdl8R1FQiZWwNewNGTUos8w9Zqm1fg5JTTHotXv91JPRC5/AVBLAQIAABQAAgAIAEOUV0cNwDEewAEAANoDAAAPAAAAAAAAAAEAAAAAAAAAAABub25lL3BsYXllci54bWxQSwUGAAAAAAEAAQA9AAAA7QEAAAAA"/>
  <p:tag name="ISPRING_OUTPUT_FOLDER" val="C:\Users\Administrator\Desktop"/>
  <p:tag name="ISPRING_PRESENTATION_TITLE" val="bt502.pptx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60202082519"/>
  <p:tag name="MH_LIBRARY" val="GRAPHIC"/>
  <p:tag name="MH_TYPE" val="Text"/>
  <p:tag name="MH_ORDER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60202082519"/>
  <p:tag name="MH_LIBRARY" val="GRAPHIC"/>
  <p:tag name="MH_TYPE" val="SubTitle"/>
  <p:tag name="MH_ORDER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60203101803"/>
  <p:tag name="MH_LIBRARY" val="GRAPHIC"/>
  <p:tag name="MH_TYPE" val="Title"/>
  <p:tag name="MH_ORDER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60202082519"/>
  <p:tag name="MH_LIBRARY" val="GRAPHIC"/>
  <p:tag name="MH_TYPE" val="Text"/>
  <p:tag name="MH_ORDER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60202082519"/>
  <p:tag name="MH_LIBRARY" val="GRAPHIC"/>
  <p:tag name="MH_TYPE" val="SubTitle"/>
  <p:tag name="MH_ORDER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60203101803"/>
  <p:tag name="MH_LIBRARY" val="GRAPHIC"/>
  <p:tag name="MH_TYPE" val="Title"/>
  <p:tag name="MH_ORDER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60202082519"/>
  <p:tag name="MH_LIBRARY" val="GRAPHIC"/>
  <p:tag name="MH_TYPE" val="Text"/>
  <p:tag name="MH_ORDER" val="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60202082519"/>
  <p:tag name="MH_LIBRARY" val="GRAPHIC"/>
  <p:tag name="MH_TYPE" val="SubTitle"/>
  <p:tag name="MH_ORDER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H" val="20160203101803"/>
  <p:tag name="MH_LIBRARY" val="GRAPHIC"/>
  <p:tag name="MH_TYPE" val="Title"/>
  <p:tag name="MH_ORDER" val="1"/>
</p:tagLst>
</file>

<file path=ppt/theme/theme1.xml><?xml version="1.0" encoding="utf-8"?>
<a:theme xmlns:a="http://schemas.openxmlformats.org/drawingml/2006/main" name="1_自定义设计方案">
  <a:themeElements>
    <a:clrScheme name="自定义 326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C00000"/>
      </a:accent1>
      <a:accent2>
        <a:srgbClr val="A5A5A5"/>
      </a:accent2>
      <a:accent3>
        <a:srgbClr val="C00000"/>
      </a:accent3>
      <a:accent4>
        <a:srgbClr val="A5A5A5"/>
      </a:accent4>
      <a:accent5>
        <a:srgbClr val="C00000"/>
      </a:accent5>
      <a:accent6>
        <a:srgbClr val="A5A5A5"/>
      </a:accent6>
      <a:hlink>
        <a:srgbClr val="C00000"/>
      </a:hlink>
      <a:folHlink>
        <a:srgbClr val="A5A5A5"/>
      </a:folHlink>
    </a:clrScheme>
    <a:fontScheme name="j5sjbjdo">
      <a:majorFont>
        <a:latin typeface="" panose="020F0302020204030204"/>
        <a:ea typeface="字魂59号-创粗黑"/>
        <a:cs typeface=""/>
      </a:majorFont>
      <a:minorFont>
        <a:latin typeface="" panose="020F0502020204030204"/>
        <a:ea typeface="字魂59号-创粗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439</Words>
  <Application>Microsoft Office PowerPoint</Application>
  <PresentationFormat>自定义</PresentationFormat>
  <Paragraphs>102</Paragraphs>
  <Slides>6</Slides>
  <Notes>6</Notes>
  <HiddenSlides>0</HiddenSlides>
  <MMClips>0</MMClips>
  <ScaleCrop>false</ScaleCrop>
  <HeadingPairs>
    <vt:vector size="6" baseType="variant">
      <vt:variant>
        <vt:lpstr>已用的字体</vt:lpstr>
      </vt:variant>
      <vt:variant>
        <vt:i4>9</vt:i4>
      </vt:variant>
      <vt:variant>
        <vt:lpstr>主题</vt:lpstr>
      </vt:variant>
      <vt:variant>
        <vt:i4>2</vt:i4>
      </vt:variant>
      <vt:variant>
        <vt:lpstr>幻灯片标题</vt:lpstr>
      </vt:variant>
      <vt:variant>
        <vt:i4>6</vt:i4>
      </vt:variant>
    </vt:vector>
  </HeadingPairs>
  <TitlesOfParts>
    <vt:vector size="17" baseType="lpstr">
      <vt:lpstr>等线</vt:lpstr>
      <vt:lpstr>等线 Light</vt:lpstr>
      <vt:lpstr>宋体</vt:lpstr>
      <vt:lpstr>字魂59号-创粗黑</vt:lpstr>
      <vt:lpstr>Arial</vt:lpstr>
      <vt:lpstr>Calibri</vt:lpstr>
      <vt:lpstr>Calibri Light</vt:lpstr>
      <vt:lpstr>Times New Roman</vt:lpstr>
      <vt:lpstr>Wingdings</vt:lpstr>
      <vt:lpstr>1_自定义设计方案</vt:lpstr>
      <vt:lpstr>自定义设计方案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dc:description>http://www.ypppt.com/</dc:description>
  <cp:lastModifiedBy/>
  <cp:revision>1</cp:revision>
  <dcterms:created xsi:type="dcterms:W3CDTF">2016-10-17T14:00:15Z</dcterms:created>
  <dcterms:modified xsi:type="dcterms:W3CDTF">2020-03-04T15:42:14Z</dcterms:modified>
</cp:coreProperties>
</file>