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396" r:id="rId2"/>
    <p:sldId id="321" r:id="rId3"/>
    <p:sldId id="320" r:id="rId4"/>
    <p:sldId id="319" r:id="rId5"/>
    <p:sldId id="409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71455" autoAdjust="0"/>
  </p:normalViewPr>
  <p:slideViewPr>
    <p:cSldViewPr snapToGrid="0">
      <p:cViewPr varScale="1">
        <p:scale>
          <a:sx n="52" d="100"/>
          <a:sy n="52" d="100"/>
        </p:scale>
        <p:origin x="1950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608BA4-C318-4273-9633-708D0673561F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0E2C0E-9352-4325-ABB6-13EF267BB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8233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684092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Consolidated Accounts are often called “Group Accounts”</a:t>
            </a:r>
          </a:p>
          <a:p>
            <a:endParaRPr lang="en-GB" dirty="0"/>
          </a:p>
          <a:p>
            <a:r>
              <a:rPr lang="en-GB" b="1" dirty="0"/>
              <a:t>Control: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u="sng" dirty="0"/>
              <a:t>controls</a:t>
            </a:r>
            <a:r>
              <a:rPr lang="en-GB" sz="1200" dirty="0"/>
              <a:t> the financial and operating policies of the other company i.e. </a:t>
            </a:r>
            <a:r>
              <a:rPr lang="en-GB" sz="1200" b="1" dirty="0"/>
              <a:t>obtains the benefits </a:t>
            </a:r>
            <a:r>
              <a:rPr lang="en-GB" sz="1200" dirty="0"/>
              <a:t>of holding the subsidiary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Usually exists when P owns % or more of the voting rights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dirty="0"/>
              <a:t>Preference shared usually do not have voting rights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b="1" dirty="0"/>
              <a:t>Exempt: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dirty="0"/>
              <a:t>The group is “small” (no Plcs or Finance Service companies)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Note: </a:t>
            </a:r>
            <a:r>
              <a:rPr lang="en-GB" dirty="0"/>
              <a:t>the parent and each subsidiary still have to produce their own financial statements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13346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will spend significant time working on consolidating accounts.</a:t>
            </a:r>
          </a:p>
          <a:p>
            <a:endParaRPr lang="en-GB" dirty="0"/>
          </a:p>
          <a:p>
            <a:r>
              <a:rPr lang="en-GB" dirty="0"/>
              <a:t>Intra-group adjustments for: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Sales/purchases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Debtors/creditors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Profits/losses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Dividends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87265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48212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4666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99DC-2E31-4019-9177-A8BA13A7B115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122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1E7EA-C311-4FE2-9026-B77BE57782F8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52270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5857-3179-4C42-8713-C56987DE2499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680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CB3F4-0D8E-4A6D-AD19-A82432CF5DBC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610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D1984-4AA2-42BC-AE7A-415B538E4CDB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75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C2A53-7CF3-464F-83AB-FEAD0CB18208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4410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3EAFF-2FA2-4D2B-BBDF-4F3FE41F2783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9688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EBD03-4DA9-46BE-A773-6BD7A7C98BBF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5456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2D069-26A3-434E-A07C-D8B1198C0DA0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29204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D3944-3D79-411E-9064-608DC5C78767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3633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A7881-1BCE-48BE-A752-11FF4BA4F3E4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53188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AD417C-233F-4C52-9728-BF37E2099C73}" type="datetime1">
              <a:rPr lang="en-GB" smtClean="0"/>
              <a:t>13/10/2019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3006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81334"/>
            <a:ext cx="7886700" cy="429533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7200" b="1" dirty="0"/>
          </a:p>
          <a:p>
            <a:pPr marL="0" indent="0" algn="ctr">
              <a:buNone/>
            </a:pPr>
            <a:r>
              <a:rPr lang="en-GB" sz="6000" b="1" dirty="0"/>
              <a:t>Consolidated Financial Accounts</a:t>
            </a:r>
            <a:endParaRPr lang="en-GB" sz="60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1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392342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Consolidated Financial Accounts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886700" cy="4801771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Group Accounts</a:t>
            </a:r>
          </a:p>
          <a:p>
            <a:pPr marL="0" indent="0">
              <a:buNone/>
            </a:pPr>
            <a:r>
              <a:rPr lang="en-GB" sz="800" dirty="0"/>
              <a:t>  </a:t>
            </a:r>
          </a:p>
          <a:p>
            <a:pPr marL="0" indent="0">
              <a:buNone/>
            </a:pPr>
            <a:r>
              <a:rPr lang="en-GB" sz="2000" dirty="0"/>
              <a:t>A company is a subsidiary of another company (its parent) if the parent </a:t>
            </a:r>
            <a:r>
              <a:rPr lang="en-GB" sz="2000" u="sng" dirty="0"/>
              <a:t>controls</a:t>
            </a:r>
            <a:r>
              <a:rPr lang="en-GB" sz="2000" dirty="0"/>
              <a:t> the financial and operating policies of the other company</a:t>
            </a:r>
            <a:endParaRPr lang="en-GB" sz="800" dirty="0"/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r>
              <a:rPr lang="en-GB" sz="2000" dirty="0"/>
              <a:t>Group accounts present the results of the group </a:t>
            </a:r>
            <a:r>
              <a:rPr lang="en-GB" sz="2000" b="1" dirty="0"/>
              <a:t>as if it were a single economic unit</a:t>
            </a:r>
          </a:p>
          <a:p>
            <a:pPr marL="0" indent="0">
              <a:buNone/>
            </a:pPr>
            <a:r>
              <a:rPr lang="en-GB" sz="800" dirty="0"/>
              <a:t>   </a:t>
            </a:r>
          </a:p>
          <a:p>
            <a:pPr marL="0" indent="0">
              <a:buNone/>
            </a:pPr>
            <a:r>
              <a:rPr lang="en-GB" sz="2000" dirty="0"/>
              <a:t>Group accounts are prepared unless:</a:t>
            </a:r>
          </a:p>
          <a:p>
            <a:r>
              <a:rPr lang="en-GB" sz="2000" dirty="0"/>
              <a:t>The group qualifies as small and is not an ineligible group</a:t>
            </a:r>
          </a:p>
          <a:p>
            <a:r>
              <a:rPr lang="en-GB" sz="2000" dirty="0"/>
              <a:t>The parent has no listed securities and the parent’s balances are included in the group accounts of a higher parent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2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56027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Consolidated Financial Accounts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886700" cy="4801771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400" b="1" dirty="0"/>
              <a:t>Consolidation Process – Balance Sheet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800" dirty="0"/>
              <a:t>     </a:t>
            </a:r>
          </a:p>
          <a:p>
            <a:pPr marL="0" indent="0">
              <a:buNone/>
            </a:pPr>
            <a:r>
              <a:rPr lang="en-GB" sz="2000" u="sng" dirty="0"/>
              <a:t>Top half of the balance sheet</a:t>
            </a:r>
          </a:p>
          <a:p>
            <a:pPr marL="0" indent="0">
              <a:buNone/>
            </a:pPr>
            <a:r>
              <a:rPr lang="en-GB" sz="2000" dirty="0"/>
              <a:t>Step 1: Add up P and S’s assets and liabilities on a line by line basis</a:t>
            </a:r>
          </a:p>
          <a:p>
            <a:pPr marL="0" indent="0">
              <a:buNone/>
            </a:pPr>
            <a:r>
              <a:rPr lang="en-GB" sz="2000" dirty="0"/>
              <a:t>Step 2: Calculate Goodwill</a:t>
            </a:r>
          </a:p>
          <a:p>
            <a:pPr marL="0" indent="0">
              <a:buNone/>
            </a:pPr>
            <a:r>
              <a:rPr lang="en-GB" sz="2000" dirty="0"/>
              <a:t>Step 3: Make intra-group adjustments</a:t>
            </a:r>
          </a:p>
          <a:p>
            <a:pPr marL="0" indent="0">
              <a:buNone/>
            </a:pPr>
            <a:r>
              <a:rPr lang="en-GB" sz="2000" dirty="0"/>
              <a:t>Step 4: Make other relevant consolidation adjustments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u="sng" dirty="0"/>
              <a:t>Bottom half of the balance sheet</a:t>
            </a:r>
          </a:p>
          <a:p>
            <a:pPr marL="0" indent="0">
              <a:buNone/>
            </a:pPr>
            <a:r>
              <a:rPr lang="en-GB" sz="2000" dirty="0"/>
              <a:t>Step 5:  Eliminate S’s share capital balances</a:t>
            </a:r>
          </a:p>
          <a:p>
            <a:pPr marL="0" indent="0">
              <a:buNone/>
            </a:pPr>
            <a:r>
              <a:rPr lang="en-GB" sz="2000" dirty="0"/>
              <a:t>Step 6: Eliminate S’s pre-acquisition reserves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3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459642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Consolidated Financial Accounts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542" y="1303072"/>
            <a:ext cx="7886700" cy="48017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Consolidation Process – P&amp;L Account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700" dirty="0"/>
              <a:t>     </a:t>
            </a:r>
          </a:p>
          <a:p>
            <a:pPr marL="0" indent="0">
              <a:buNone/>
            </a:pPr>
            <a:r>
              <a:rPr lang="en-GB" sz="2000" dirty="0"/>
              <a:t>Step 1: Add up P and S’s income and expenditure on a line basis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r>
              <a:rPr lang="en-GB" sz="800" dirty="0"/>
              <a:t>   </a:t>
            </a:r>
          </a:p>
          <a:p>
            <a:pPr marL="0" indent="0">
              <a:buNone/>
            </a:pPr>
            <a:r>
              <a:rPr lang="en-GB" sz="2000" dirty="0"/>
              <a:t>Step 2: Adjust for any:</a:t>
            </a:r>
          </a:p>
          <a:p>
            <a:r>
              <a:rPr lang="en-GB" sz="2000" dirty="0"/>
              <a:t>Intra group transactions</a:t>
            </a:r>
          </a:p>
          <a:p>
            <a:r>
              <a:rPr lang="en-GB" sz="2000" dirty="0"/>
              <a:t>Intra group profits or losses</a:t>
            </a:r>
          </a:p>
          <a:p>
            <a:pPr marL="0" indent="0">
              <a:buNone/>
            </a:pPr>
            <a:r>
              <a:rPr lang="en-GB" sz="2000" dirty="0"/>
              <a:t>	………. as these will need to be eliminated on consolidation.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r>
              <a:rPr lang="en-GB" sz="800" dirty="0"/>
              <a:t>    </a:t>
            </a:r>
          </a:p>
          <a:p>
            <a:pPr marL="0" indent="0">
              <a:buNone/>
            </a:pPr>
            <a:r>
              <a:rPr lang="en-GB" sz="2000" dirty="0"/>
              <a:t>Do NOT include S’s pre-acquisition profits (as these were earned before P bought the company) 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800" dirty="0"/>
              <a:t>    </a:t>
            </a:r>
          </a:p>
          <a:p>
            <a:pPr marL="0" indent="0">
              <a:buNone/>
            </a:pPr>
            <a:r>
              <a:rPr lang="en-GB" sz="2000" b="1" dirty="0"/>
              <a:t>Group accounts = Single Economic Entity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4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000834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Consolidated Financial Accounts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08176"/>
            <a:ext cx="7886700" cy="4335526"/>
          </a:xfrm>
        </p:spPr>
        <p:txBody>
          <a:bodyPr/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 algn="ctr">
              <a:buNone/>
            </a:pPr>
            <a:r>
              <a:rPr lang="en-GB" sz="4800" b="1" dirty="0"/>
              <a:t>Exercises  </a:t>
            </a:r>
          </a:p>
          <a:p>
            <a:pPr marL="0" indent="0" algn="ctr">
              <a:buNone/>
            </a:pPr>
            <a:r>
              <a:rPr lang="en-GB" sz="3600" b="1" dirty="0"/>
              <a:t>Compiling Consolidated Financial Statements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5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06796431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338</Words>
  <Application>Microsoft Office PowerPoint</Application>
  <PresentationFormat>On-screen Show (4:3)</PresentationFormat>
  <Paragraphs>77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1_Office Theme</vt:lpstr>
      <vt:lpstr>PowerPoint Presentation</vt:lpstr>
      <vt:lpstr>Consolidated Financial Accounts</vt:lpstr>
      <vt:lpstr>Consolidated Financial Accounts</vt:lpstr>
      <vt:lpstr>Consolidated Financial Accounts</vt:lpstr>
      <vt:lpstr>Consolidated Financial Accounts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Williams</dc:creator>
  <cp:lastModifiedBy>Andrew Williams</cp:lastModifiedBy>
  <cp:revision>1</cp:revision>
  <dcterms:created xsi:type="dcterms:W3CDTF">2019-10-13T10:59:45Z</dcterms:created>
  <dcterms:modified xsi:type="dcterms:W3CDTF">2019-10-13T11:00:59Z</dcterms:modified>
</cp:coreProperties>
</file>