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380" r:id="rId3"/>
    <p:sldId id="387" r:id="rId5"/>
    <p:sldId id="258" r:id="rId6"/>
    <p:sldId id="388" r:id="rId7"/>
    <p:sldId id="386" r:id="rId8"/>
    <p:sldId id="382" r:id="rId9"/>
    <p:sldId id="389" r:id="rId10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5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3" Type="http://schemas.openxmlformats.org/officeDocument/2006/relationships/tableStyles" Target="tableStyles.xml"/><Relationship Id="rId12" Type="http://schemas.openxmlformats.org/officeDocument/2006/relationships/viewProps" Target="viewProps.xml"/><Relationship Id="rId11" Type="http://schemas.openxmlformats.org/officeDocument/2006/relationships/presProps" Target="presProps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A82549-497B-49E0-901C-30DF4C7BE200}" type="datetimeFigureOut">
              <a:rPr lang="en-GB" smtClean="0"/>
            </a:fld>
            <a:endParaRPr lang="en-GB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GB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15F225-D356-4509-9D67-98E0B29B67EC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 advTm="4043">
        <p15:prstTrans prst="pageCurlDouble"/>
      </p:transition>
    </mc:Choice>
    <mc:Fallback>
      <p:transition spd="slow" advTm="4043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/>
          <p:cNvSpPr>
            <a:spLocks noGrp="1"/>
          </p:cNvSpPr>
          <p:nvPr>
            <p:ph type="pic" sz="quarter" idx="10"/>
          </p:nvPr>
        </p:nvSpPr>
        <p:spPr>
          <a:xfrm>
            <a:off x="1786759" y="2365265"/>
            <a:ext cx="1828800" cy="182880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Picture Placeholder 7"/>
          <p:cNvSpPr>
            <a:spLocks noGrp="1"/>
          </p:cNvSpPr>
          <p:nvPr>
            <p:ph type="pic" sz="quarter" idx="11"/>
          </p:nvPr>
        </p:nvSpPr>
        <p:spPr>
          <a:xfrm>
            <a:off x="4035973" y="2365265"/>
            <a:ext cx="1828800" cy="182880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Picture Placeholder 7"/>
          <p:cNvSpPr>
            <a:spLocks noGrp="1"/>
          </p:cNvSpPr>
          <p:nvPr>
            <p:ph type="pic" sz="quarter" idx="12"/>
          </p:nvPr>
        </p:nvSpPr>
        <p:spPr>
          <a:xfrm>
            <a:off x="6285187" y="2365265"/>
            <a:ext cx="1828800" cy="182880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8534401" y="2365265"/>
            <a:ext cx="1828800" cy="182880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 advTm="4043">
        <p15:prstTrans prst="pageCurlDouble"/>
      </p:transition>
    </mc:Choice>
    <mc:Fallback>
      <p:transition spd="slow" advTm="4043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7"/>
          <p:cNvSpPr>
            <a:spLocks noGrp="1"/>
          </p:cNvSpPr>
          <p:nvPr>
            <p:ph type="pic" sz="quarter" idx="10"/>
          </p:nvPr>
        </p:nvSpPr>
        <p:spPr>
          <a:xfrm>
            <a:off x="1786759" y="2365265"/>
            <a:ext cx="1828800" cy="182880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25" name="Picture Placeholder 7"/>
          <p:cNvSpPr>
            <a:spLocks noGrp="1"/>
          </p:cNvSpPr>
          <p:nvPr>
            <p:ph type="pic" sz="quarter" idx="11"/>
          </p:nvPr>
        </p:nvSpPr>
        <p:spPr>
          <a:xfrm>
            <a:off x="4035973" y="2365265"/>
            <a:ext cx="1828800" cy="182880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 advTm="4043">
        <p15:prstTrans prst="pageCurlDouble"/>
      </p:transition>
    </mc:Choice>
    <mc:Fallback>
      <p:transition spd="slow" advTm="4043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ews Ima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/>
          <p:cNvSpPr>
            <a:spLocks noGrp="1"/>
          </p:cNvSpPr>
          <p:nvPr>
            <p:ph type="pic" sz="quarter" idx="10" hasCustomPrompt="1"/>
          </p:nvPr>
        </p:nvSpPr>
        <p:spPr>
          <a:xfrm>
            <a:off x="935725" y="4058717"/>
            <a:ext cx="2286000" cy="182880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/>
              <a:t>Image #</a:t>
            </a:r>
            <a:endParaRPr lang="en-US"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1" hasCustomPrompt="1"/>
          </p:nvPr>
        </p:nvSpPr>
        <p:spPr>
          <a:xfrm>
            <a:off x="3613908" y="4058717"/>
            <a:ext cx="2286000" cy="182880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/>
              <a:t>Image #</a:t>
            </a:r>
            <a:endParaRPr lang="en-US"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2" hasCustomPrompt="1"/>
          </p:nvPr>
        </p:nvSpPr>
        <p:spPr>
          <a:xfrm>
            <a:off x="6292091" y="4058717"/>
            <a:ext cx="2286000" cy="182880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/>
              <a:t>Image #</a:t>
            </a:r>
            <a:endParaRPr lang="en-US"/>
          </a:p>
        </p:txBody>
      </p:sp>
      <p:sp>
        <p:nvSpPr>
          <p:cNvPr id="16" name="Picture Placeholder 12"/>
          <p:cNvSpPr>
            <a:spLocks noGrp="1"/>
          </p:cNvSpPr>
          <p:nvPr>
            <p:ph type="pic" sz="quarter" idx="13" hasCustomPrompt="1"/>
          </p:nvPr>
        </p:nvSpPr>
        <p:spPr>
          <a:xfrm>
            <a:off x="8970274" y="4058717"/>
            <a:ext cx="2286000" cy="182880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/>
              <a:t>Image #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 advTm="4043">
        <p15:prstTrans prst="pageCurlDouble"/>
      </p:transition>
    </mc:Choice>
    <mc:Fallback>
      <p:transition spd="slow" advTm="4043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7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 advTm="4043">
        <p15:prstTrans prst="pageCurlDouble"/>
      </p:transition>
    </mc:Choice>
    <mc:Fallback>
      <p:transition spd="slow" advTm="4043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8325228" y="6545425"/>
            <a:ext cx="77513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PPT</a:t>
            </a: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模板下载：</a:t>
            </a: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www.1ppt.com/moban/     </a:t>
            </a: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行业</a:t>
            </a: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PPT</a:t>
            </a: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模板：</a:t>
            </a: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www.1ppt.com/hangye/ </a:t>
            </a:r>
            <a:endParaRPr kumimoji="0" lang="en-US" altLang="zh-CN" sz="1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节日</a:t>
            </a: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PPT</a:t>
            </a: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模板：</a:t>
            </a: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www.1ppt.com/jieri/           PPT</a:t>
            </a: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素材下载：</a:t>
            </a: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www.1ppt.com/sucai/</a:t>
            </a:r>
            <a:endParaRPr kumimoji="0" lang="en-US" altLang="zh-CN" sz="1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PPT</a:t>
            </a: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背景图片：</a:t>
            </a: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www.1ppt.com/beijing/      PPT</a:t>
            </a: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图表下载：</a:t>
            </a: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www.1ppt.com/tubiao/      </a:t>
            </a:r>
            <a:endParaRPr kumimoji="0" lang="en-US" altLang="zh-CN" sz="1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优秀</a:t>
            </a: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PPT</a:t>
            </a: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下载：</a:t>
            </a: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www.1ppt.com/xiazai/        PPT</a:t>
            </a: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教程： </a:t>
            </a: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www.1ppt.com/powerpoint/      </a:t>
            </a:r>
            <a:endParaRPr kumimoji="0" lang="en-US" altLang="zh-CN" sz="1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Word</a:t>
            </a: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教程： </a:t>
            </a: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www.1ppt.com/word/              Excel</a:t>
            </a: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教程：</a:t>
            </a: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www.1ppt.com/excel/  </a:t>
            </a:r>
            <a:endParaRPr kumimoji="0" lang="en-US" altLang="zh-CN" sz="1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资料下载：</a:t>
            </a: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www.1ppt.com/ziliao/                PPT</a:t>
            </a: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课件下载：</a:t>
            </a: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www.1ppt.com/kejian/ </a:t>
            </a:r>
            <a:endParaRPr kumimoji="0" lang="en-US" altLang="zh-CN" sz="1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范文下载：</a:t>
            </a: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www.1ppt.com/fanwen/             </a:t>
            </a: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试卷下载：</a:t>
            </a: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www.1ppt.com/shiti/  </a:t>
            </a:r>
            <a:endParaRPr kumimoji="0" lang="en-US" altLang="zh-CN" sz="1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教案下载：</a:t>
            </a: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www.1ppt.com/jiaoan/        </a:t>
            </a:r>
            <a:endParaRPr kumimoji="0" lang="en-US" altLang="zh-CN" sz="1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字体下载：</a:t>
            </a: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www.1ppt.com/ziti/</a:t>
            </a:r>
            <a:endParaRPr kumimoji="0" lang="en-US" altLang="zh-CN" sz="1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 </a:t>
            </a:r>
            <a:endParaRPr kumimoji="0" lang="zh-CN" altLang="en-US" sz="1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 advTm="4043">
        <p15:prstTrans prst="pageCurlDouble"/>
      </p:transition>
    </mc:Choice>
    <mc:Fallback>
      <p:transition spd="slow" advTm="4043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Work #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 hasCustomPrompt="1"/>
          </p:nvPr>
        </p:nvSpPr>
        <p:spPr>
          <a:xfrm rot="434797">
            <a:off x="1198267" y="2019299"/>
            <a:ext cx="1828800" cy="182880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Team</a:t>
            </a:r>
            <a:endParaRPr lang="en-US"/>
          </a:p>
        </p:txBody>
      </p:sp>
      <p:sp>
        <p:nvSpPr>
          <p:cNvPr id="8" name="Picture Placeholder 6"/>
          <p:cNvSpPr>
            <a:spLocks noGrp="1"/>
          </p:cNvSpPr>
          <p:nvPr>
            <p:ph type="pic" sz="quarter" idx="11" hasCustomPrompt="1"/>
          </p:nvPr>
        </p:nvSpPr>
        <p:spPr>
          <a:xfrm rot="434797">
            <a:off x="6414869" y="2030510"/>
            <a:ext cx="1828800" cy="182880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Team</a:t>
            </a:r>
            <a:endParaRPr lang="en-US"/>
          </a:p>
        </p:txBody>
      </p:sp>
      <p:sp>
        <p:nvSpPr>
          <p:cNvPr id="9" name="Picture Placeholder 6"/>
          <p:cNvSpPr>
            <a:spLocks noGrp="1"/>
          </p:cNvSpPr>
          <p:nvPr>
            <p:ph type="pic" sz="quarter" idx="12" hasCustomPrompt="1"/>
          </p:nvPr>
        </p:nvSpPr>
        <p:spPr>
          <a:xfrm rot="434797">
            <a:off x="1195986" y="4329978"/>
            <a:ext cx="1828800" cy="182880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Team</a:t>
            </a:r>
            <a:endParaRPr lang="en-US"/>
          </a:p>
        </p:txBody>
      </p:sp>
      <p:sp>
        <p:nvSpPr>
          <p:cNvPr id="10" name="Picture Placeholder 6"/>
          <p:cNvSpPr>
            <a:spLocks noGrp="1"/>
          </p:cNvSpPr>
          <p:nvPr>
            <p:ph type="pic" sz="quarter" idx="13" hasCustomPrompt="1"/>
          </p:nvPr>
        </p:nvSpPr>
        <p:spPr>
          <a:xfrm rot="434797">
            <a:off x="6421733" y="4345750"/>
            <a:ext cx="1828800" cy="182880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Team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 advTm="4043">
        <p15:prstTrans prst="pageCurlDouble"/>
      </p:transition>
    </mc:Choice>
    <mc:Fallback>
      <p:transition spd="slow" advTm="4043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Work #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 hasCustomPrompt="1"/>
          </p:nvPr>
        </p:nvSpPr>
        <p:spPr>
          <a:xfrm>
            <a:off x="875808" y="2370939"/>
            <a:ext cx="1408176" cy="1408176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Team</a:t>
            </a:r>
            <a:endParaRPr lang="en-US"/>
          </a:p>
        </p:txBody>
      </p:sp>
      <p:sp>
        <p:nvSpPr>
          <p:cNvPr id="15" name="Picture Placeholder 8"/>
          <p:cNvSpPr>
            <a:spLocks noGrp="1"/>
          </p:cNvSpPr>
          <p:nvPr>
            <p:ph type="pic" sz="quarter" idx="11" hasCustomPrompt="1"/>
          </p:nvPr>
        </p:nvSpPr>
        <p:spPr>
          <a:xfrm>
            <a:off x="2693976" y="2370939"/>
            <a:ext cx="1408176" cy="1408176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Team</a:t>
            </a:r>
            <a:endParaRPr lang="en-US"/>
          </a:p>
        </p:txBody>
      </p:sp>
      <p:sp>
        <p:nvSpPr>
          <p:cNvPr id="16" name="Picture Placeholder 8"/>
          <p:cNvSpPr>
            <a:spLocks noGrp="1"/>
          </p:cNvSpPr>
          <p:nvPr>
            <p:ph type="pic" sz="quarter" idx="12" hasCustomPrompt="1"/>
          </p:nvPr>
        </p:nvSpPr>
        <p:spPr>
          <a:xfrm>
            <a:off x="4512144" y="2370939"/>
            <a:ext cx="1408176" cy="1408176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Team</a:t>
            </a:r>
            <a:endParaRPr lang="en-US"/>
          </a:p>
        </p:txBody>
      </p:sp>
      <p:sp>
        <p:nvSpPr>
          <p:cNvPr id="17" name="Picture Placeholder 8"/>
          <p:cNvSpPr>
            <a:spLocks noGrp="1"/>
          </p:cNvSpPr>
          <p:nvPr>
            <p:ph type="pic" sz="quarter" idx="13" hasCustomPrompt="1"/>
          </p:nvPr>
        </p:nvSpPr>
        <p:spPr>
          <a:xfrm>
            <a:off x="6330312" y="2370939"/>
            <a:ext cx="1408176" cy="1408176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Team</a:t>
            </a:r>
            <a:endParaRPr lang="en-US"/>
          </a:p>
        </p:txBody>
      </p:sp>
      <p:sp>
        <p:nvSpPr>
          <p:cNvPr id="19" name="Picture Placeholder 8"/>
          <p:cNvSpPr>
            <a:spLocks noGrp="1"/>
          </p:cNvSpPr>
          <p:nvPr>
            <p:ph type="pic" sz="quarter" idx="14" hasCustomPrompt="1"/>
          </p:nvPr>
        </p:nvSpPr>
        <p:spPr>
          <a:xfrm>
            <a:off x="8148480" y="2370939"/>
            <a:ext cx="1408176" cy="1408176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Team</a:t>
            </a:r>
            <a:endParaRPr lang="en-US"/>
          </a:p>
        </p:txBody>
      </p:sp>
      <p:sp>
        <p:nvSpPr>
          <p:cNvPr id="20" name="Picture Placeholder 8"/>
          <p:cNvSpPr>
            <a:spLocks noGrp="1"/>
          </p:cNvSpPr>
          <p:nvPr>
            <p:ph type="pic" sz="quarter" idx="15" hasCustomPrompt="1"/>
          </p:nvPr>
        </p:nvSpPr>
        <p:spPr>
          <a:xfrm>
            <a:off x="9886750" y="2370939"/>
            <a:ext cx="1408176" cy="1408176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Team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 advTm="4043">
        <p15:prstTrans prst="pageCurlDouble"/>
      </p:transition>
    </mc:Choice>
    <mc:Fallback>
      <p:transition spd="slow" advTm="4043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Work #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/>
          <p:cNvSpPr>
            <a:spLocks noGrp="1"/>
          </p:cNvSpPr>
          <p:nvPr>
            <p:ph type="pic" sz="quarter" idx="10"/>
          </p:nvPr>
        </p:nvSpPr>
        <p:spPr>
          <a:xfrm>
            <a:off x="1065287" y="2359541"/>
            <a:ext cx="1728216" cy="1728216"/>
          </a:xfrm>
          <a:prstGeom prst="foldedCorner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="1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Picture Placeholder 7"/>
          <p:cNvSpPr>
            <a:spLocks noGrp="1"/>
          </p:cNvSpPr>
          <p:nvPr>
            <p:ph type="pic" sz="quarter" idx="11"/>
          </p:nvPr>
        </p:nvSpPr>
        <p:spPr>
          <a:xfrm>
            <a:off x="3153445" y="3433428"/>
            <a:ext cx="1728216" cy="1728216"/>
          </a:xfrm>
          <a:prstGeom prst="foldedCorner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="1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Picture Placeholder 7"/>
          <p:cNvSpPr>
            <a:spLocks noGrp="1"/>
          </p:cNvSpPr>
          <p:nvPr>
            <p:ph type="pic" sz="quarter" idx="12"/>
          </p:nvPr>
        </p:nvSpPr>
        <p:spPr>
          <a:xfrm>
            <a:off x="5241603" y="2359541"/>
            <a:ext cx="1728216" cy="1728216"/>
          </a:xfrm>
          <a:prstGeom prst="foldedCorner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="1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7325828" y="3433428"/>
            <a:ext cx="1728216" cy="1728216"/>
          </a:xfrm>
          <a:prstGeom prst="foldedCorner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="1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2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9413986" y="2359541"/>
            <a:ext cx="1728216" cy="1728216"/>
          </a:xfrm>
          <a:prstGeom prst="foldedCorner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="1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 advTm="4043">
        <p15:prstTrans prst="pageCurlDouble"/>
      </p:transition>
    </mc:Choice>
    <mc:Fallback>
      <p:transition spd="slow" advTm="4043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Work #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 hasCustomPrompt="1"/>
          </p:nvPr>
        </p:nvSpPr>
        <p:spPr>
          <a:xfrm>
            <a:off x="953865" y="566478"/>
            <a:ext cx="1399032" cy="1399032"/>
          </a:xfrm>
          <a:prstGeom prst="ellipse">
            <a:avLst/>
          </a:prstGeom>
          <a:solidFill>
            <a:schemeClr val="bg1">
              <a:lumMod val="65000"/>
            </a:schemeClr>
          </a:solidFill>
          <a:ln w="12700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/>
              <a:t>Team</a:t>
            </a:r>
            <a:endParaRPr lang="en-US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1" hasCustomPrompt="1"/>
          </p:nvPr>
        </p:nvSpPr>
        <p:spPr>
          <a:xfrm>
            <a:off x="6629400" y="-1"/>
            <a:ext cx="5562600" cy="2530549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/>
              <a:t>Image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 advTm="4043">
        <p15:prstTrans prst="pageCurlDouble"/>
      </p:transition>
    </mc:Choice>
    <mc:Fallback>
      <p:transition spd="slow" advTm="4043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Work #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 hasCustomPrompt="1"/>
          </p:nvPr>
        </p:nvSpPr>
        <p:spPr>
          <a:xfrm>
            <a:off x="5219700" y="669472"/>
            <a:ext cx="877824" cy="877824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/>
              <a:t>Team</a:t>
            </a:r>
            <a:endParaRPr lang="en-US"/>
          </a:p>
        </p:txBody>
      </p:sp>
      <p:sp>
        <p:nvSpPr>
          <p:cNvPr id="8" name="Picture Placeholder 6"/>
          <p:cNvSpPr>
            <a:spLocks noGrp="1"/>
          </p:cNvSpPr>
          <p:nvPr>
            <p:ph type="pic" sz="quarter" idx="11" hasCustomPrompt="1"/>
          </p:nvPr>
        </p:nvSpPr>
        <p:spPr>
          <a:xfrm>
            <a:off x="955330" y="2019300"/>
            <a:ext cx="1243584" cy="1243584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1"/>
            </a:solidFill>
          </a:ln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/>
              <a:t>Team</a:t>
            </a:r>
            <a:endParaRPr lang="en-US"/>
          </a:p>
        </p:txBody>
      </p:sp>
      <p:sp>
        <p:nvSpPr>
          <p:cNvPr id="9" name="Picture Placeholder 6"/>
          <p:cNvSpPr>
            <a:spLocks noGrp="1"/>
          </p:cNvSpPr>
          <p:nvPr>
            <p:ph type="pic" sz="quarter" idx="12" hasCustomPrompt="1"/>
          </p:nvPr>
        </p:nvSpPr>
        <p:spPr>
          <a:xfrm>
            <a:off x="7260533" y="2988127"/>
            <a:ext cx="1179576" cy="1179576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6"/>
            </a:solidFill>
          </a:ln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/>
              <a:t>Team</a:t>
            </a:r>
            <a:endParaRPr lang="en-US"/>
          </a:p>
        </p:txBody>
      </p:sp>
      <p:sp>
        <p:nvSpPr>
          <p:cNvPr id="10" name="Picture Placeholder 6"/>
          <p:cNvSpPr>
            <a:spLocks noGrp="1"/>
          </p:cNvSpPr>
          <p:nvPr>
            <p:ph type="pic" sz="quarter" idx="13" hasCustomPrompt="1"/>
          </p:nvPr>
        </p:nvSpPr>
        <p:spPr>
          <a:xfrm>
            <a:off x="2586011" y="3565323"/>
            <a:ext cx="1746504" cy="1746504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/>
              <a:t>Team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 advTm="4043">
        <p15:prstTrans prst="pageCurlDouble"/>
      </p:transition>
    </mc:Choice>
    <mc:Fallback>
      <p:transition spd="slow" advTm="4043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tfolio #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 hasCustomPrompt="1"/>
          </p:nvPr>
        </p:nvSpPr>
        <p:spPr>
          <a:xfrm>
            <a:off x="119062" y="104774"/>
            <a:ext cx="6702425" cy="664686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</a:t>
            </a:r>
            <a:endParaRPr lang="en-US"/>
          </a:p>
        </p:txBody>
      </p:sp>
      <p:sp>
        <p:nvSpPr>
          <p:cNvPr id="7" name="Picture Placeholder 5"/>
          <p:cNvSpPr>
            <a:spLocks noGrp="1"/>
          </p:cNvSpPr>
          <p:nvPr>
            <p:ph type="pic" sz="quarter" idx="11" hasCustomPrompt="1"/>
          </p:nvPr>
        </p:nvSpPr>
        <p:spPr>
          <a:xfrm>
            <a:off x="6884935" y="104774"/>
            <a:ext cx="2560321" cy="329286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</a:t>
            </a:r>
            <a:endParaRPr lang="en-US"/>
          </a:p>
        </p:txBody>
      </p:sp>
      <p:sp>
        <p:nvSpPr>
          <p:cNvPr id="8" name="Picture Placeholder 5"/>
          <p:cNvSpPr>
            <a:spLocks noGrp="1"/>
          </p:cNvSpPr>
          <p:nvPr>
            <p:ph type="pic" sz="quarter" idx="12" hasCustomPrompt="1"/>
          </p:nvPr>
        </p:nvSpPr>
        <p:spPr>
          <a:xfrm>
            <a:off x="9509047" y="3460366"/>
            <a:ext cx="2560321" cy="329286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 advTm="4043">
        <p15:prstTrans prst="pageCurlDouble"/>
      </p:transition>
    </mc:Choice>
    <mc:Fallback>
      <p:transition spd="slow" advTm="4043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tfolio #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/>
          <p:cNvSpPr>
            <a:spLocks noGrp="1"/>
          </p:cNvSpPr>
          <p:nvPr>
            <p:ph type="pic" sz="quarter" idx="10"/>
          </p:nvPr>
        </p:nvSpPr>
        <p:spPr>
          <a:xfrm>
            <a:off x="612257" y="2019299"/>
            <a:ext cx="3927475" cy="20431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Picture Placeholder 7"/>
          <p:cNvSpPr>
            <a:spLocks noGrp="1"/>
          </p:cNvSpPr>
          <p:nvPr>
            <p:ph type="pic" sz="quarter" idx="11"/>
          </p:nvPr>
        </p:nvSpPr>
        <p:spPr>
          <a:xfrm>
            <a:off x="4604821" y="2019299"/>
            <a:ext cx="3927475" cy="20431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Picture Placeholder 7"/>
          <p:cNvSpPr>
            <a:spLocks noGrp="1"/>
          </p:cNvSpPr>
          <p:nvPr>
            <p:ph type="pic" sz="quarter" idx="12"/>
          </p:nvPr>
        </p:nvSpPr>
        <p:spPr>
          <a:xfrm>
            <a:off x="611885" y="4124323"/>
            <a:ext cx="3927475" cy="20431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4604634" y="4124324"/>
            <a:ext cx="3927475" cy="20431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2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8597383" y="2019299"/>
            <a:ext cx="2644775" cy="4148137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 advTm="4043">
        <p15:prstTrans prst="pageCurlDouble"/>
      </p:transition>
    </mc:Choice>
    <mc:Fallback>
      <p:transition spd="slow" advTm="4043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tfolio #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/>
          <p:cNvSpPr>
            <a:spLocks noGrp="1"/>
          </p:cNvSpPr>
          <p:nvPr>
            <p:ph type="pic" sz="quarter" idx="10" hasCustomPrompt="1"/>
          </p:nvPr>
        </p:nvSpPr>
        <p:spPr>
          <a:xfrm>
            <a:off x="573151" y="1775893"/>
            <a:ext cx="2706624" cy="1984248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 #</a:t>
            </a:r>
            <a:endParaRPr lang="en-US"/>
          </a:p>
        </p:txBody>
      </p:sp>
      <p:sp>
        <p:nvSpPr>
          <p:cNvPr id="17" name="Picture Placeholder 15"/>
          <p:cNvSpPr>
            <a:spLocks noGrp="1"/>
          </p:cNvSpPr>
          <p:nvPr>
            <p:ph type="pic" sz="quarter" idx="11" hasCustomPrompt="1"/>
          </p:nvPr>
        </p:nvSpPr>
        <p:spPr>
          <a:xfrm>
            <a:off x="3352864" y="1775893"/>
            <a:ext cx="2706624" cy="1984248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 #</a:t>
            </a:r>
            <a:endParaRPr lang="en-US"/>
          </a:p>
        </p:txBody>
      </p:sp>
      <p:sp>
        <p:nvSpPr>
          <p:cNvPr id="18" name="Picture Placeholder 15"/>
          <p:cNvSpPr>
            <a:spLocks noGrp="1"/>
          </p:cNvSpPr>
          <p:nvPr>
            <p:ph type="pic" sz="quarter" idx="12" hasCustomPrompt="1"/>
          </p:nvPr>
        </p:nvSpPr>
        <p:spPr>
          <a:xfrm>
            <a:off x="6130925" y="1775893"/>
            <a:ext cx="2706624" cy="1984248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 #</a:t>
            </a:r>
            <a:endParaRPr lang="en-US"/>
          </a:p>
        </p:txBody>
      </p:sp>
      <p:sp>
        <p:nvSpPr>
          <p:cNvPr id="19" name="Picture Placeholder 15"/>
          <p:cNvSpPr>
            <a:spLocks noGrp="1"/>
          </p:cNvSpPr>
          <p:nvPr>
            <p:ph type="pic" sz="quarter" idx="13" hasCustomPrompt="1"/>
          </p:nvPr>
        </p:nvSpPr>
        <p:spPr>
          <a:xfrm>
            <a:off x="8910701" y="1775893"/>
            <a:ext cx="2706624" cy="1984248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 #</a:t>
            </a:r>
            <a:endParaRPr lang="en-US"/>
          </a:p>
        </p:txBody>
      </p:sp>
      <p:sp>
        <p:nvSpPr>
          <p:cNvPr id="20" name="Picture Placeholder 15"/>
          <p:cNvSpPr>
            <a:spLocks noGrp="1"/>
          </p:cNvSpPr>
          <p:nvPr>
            <p:ph type="pic" sz="quarter" idx="14" hasCustomPrompt="1"/>
          </p:nvPr>
        </p:nvSpPr>
        <p:spPr>
          <a:xfrm>
            <a:off x="573151" y="3816434"/>
            <a:ext cx="2706624" cy="1984248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 #</a:t>
            </a:r>
            <a:endParaRPr lang="en-US"/>
          </a:p>
        </p:txBody>
      </p:sp>
      <p:sp>
        <p:nvSpPr>
          <p:cNvPr id="21" name="Picture Placeholder 15"/>
          <p:cNvSpPr>
            <a:spLocks noGrp="1"/>
          </p:cNvSpPr>
          <p:nvPr>
            <p:ph type="pic" sz="quarter" idx="15" hasCustomPrompt="1"/>
          </p:nvPr>
        </p:nvSpPr>
        <p:spPr>
          <a:xfrm>
            <a:off x="3352864" y="3816434"/>
            <a:ext cx="2706624" cy="1984248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 #</a:t>
            </a:r>
            <a:endParaRPr lang="en-US"/>
          </a:p>
        </p:txBody>
      </p:sp>
      <p:sp>
        <p:nvSpPr>
          <p:cNvPr id="22" name="Picture Placeholder 15"/>
          <p:cNvSpPr>
            <a:spLocks noGrp="1"/>
          </p:cNvSpPr>
          <p:nvPr>
            <p:ph type="pic" sz="quarter" idx="16" hasCustomPrompt="1"/>
          </p:nvPr>
        </p:nvSpPr>
        <p:spPr>
          <a:xfrm>
            <a:off x="6130925" y="3816434"/>
            <a:ext cx="2706624" cy="1984248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 #</a:t>
            </a:r>
            <a:endParaRPr lang="en-US"/>
          </a:p>
        </p:txBody>
      </p:sp>
      <p:sp>
        <p:nvSpPr>
          <p:cNvPr id="23" name="Picture Placeholder 15"/>
          <p:cNvSpPr>
            <a:spLocks noGrp="1"/>
          </p:cNvSpPr>
          <p:nvPr>
            <p:ph type="pic" sz="quarter" idx="17" hasCustomPrompt="1"/>
          </p:nvPr>
        </p:nvSpPr>
        <p:spPr>
          <a:xfrm>
            <a:off x="8908986" y="3816434"/>
            <a:ext cx="2706624" cy="1984248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 #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 advTm="4043">
        <p15:prstTrans prst="pageCurlDouble"/>
      </p:transition>
    </mc:Choice>
    <mc:Fallback>
      <p:transition spd="slow" advTm="4043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tfolio #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0" hasCustomPrompt="1"/>
          </p:nvPr>
        </p:nvSpPr>
        <p:spPr>
          <a:xfrm>
            <a:off x="3781424" y="-1"/>
            <a:ext cx="2752725" cy="33385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 #</a:t>
            </a:r>
            <a:endParaRPr lang="en-US"/>
          </a:p>
        </p:txBody>
      </p:sp>
      <p:sp>
        <p:nvSpPr>
          <p:cNvPr id="16" name="Picture Placeholder 14"/>
          <p:cNvSpPr>
            <a:spLocks noGrp="1"/>
          </p:cNvSpPr>
          <p:nvPr>
            <p:ph type="pic" sz="quarter" idx="11" hasCustomPrompt="1"/>
          </p:nvPr>
        </p:nvSpPr>
        <p:spPr>
          <a:xfrm>
            <a:off x="9477375" y="1509713"/>
            <a:ext cx="2714625" cy="3748087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 #</a:t>
            </a:r>
            <a:endParaRPr lang="en-US"/>
          </a:p>
        </p:txBody>
      </p:sp>
      <p:sp>
        <p:nvSpPr>
          <p:cNvPr id="17" name="Picture Placeholder 14"/>
          <p:cNvSpPr>
            <a:spLocks noGrp="1"/>
          </p:cNvSpPr>
          <p:nvPr>
            <p:ph type="pic" sz="quarter" idx="12" hasCustomPrompt="1"/>
          </p:nvPr>
        </p:nvSpPr>
        <p:spPr>
          <a:xfrm>
            <a:off x="931862" y="1509713"/>
            <a:ext cx="2754312" cy="3748087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 #</a:t>
            </a:r>
            <a:endParaRPr lang="en-US"/>
          </a:p>
        </p:txBody>
      </p:sp>
      <p:sp>
        <p:nvSpPr>
          <p:cNvPr id="18" name="Picture Placeholder 14"/>
          <p:cNvSpPr>
            <a:spLocks noGrp="1"/>
          </p:cNvSpPr>
          <p:nvPr>
            <p:ph type="pic" sz="quarter" idx="13" hasCustomPrompt="1"/>
          </p:nvPr>
        </p:nvSpPr>
        <p:spPr>
          <a:xfrm>
            <a:off x="6629401" y="1509713"/>
            <a:ext cx="2754312" cy="1828799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 #</a:t>
            </a:r>
            <a:endParaRPr lang="en-US"/>
          </a:p>
        </p:txBody>
      </p:sp>
      <p:sp>
        <p:nvSpPr>
          <p:cNvPr id="19" name="Picture Placeholder 14"/>
          <p:cNvSpPr>
            <a:spLocks noGrp="1"/>
          </p:cNvSpPr>
          <p:nvPr>
            <p:ph type="pic" sz="quarter" idx="14" hasCustomPrompt="1"/>
          </p:nvPr>
        </p:nvSpPr>
        <p:spPr>
          <a:xfrm>
            <a:off x="6629401" y="3428999"/>
            <a:ext cx="2754312" cy="1828799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 #</a:t>
            </a:r>
            <a:endParaRPr lang="en-US"/>
          </a:p>
        </p:txBody>
      </p:sp>
      <p:sp>
        <p:nvSpPr>
          <p:cNvPr id="20" name="Picture Placeholder 14"/>
          <p:cNvSpPr>
            <a:spLocks noGrp="1"/>
          </p:cNvSpPr>
          <p:nvPr>
            <p:ph type="pic" sz="quarter" idx="15" hasCustomPrompt="1"/>
          </p:nvPr>
        </p:nvSpPr>
        <p:spPr>
          <a:xfrm>
            <a:off x="3779836" y="3428999"/>
            <a:ext cx="2754312" cy="1828799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 #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 advTm="4043">
        <p15:prstTrans prst="pageCurlDouble"/>
      </p:transition>
    </mc:Choice>
    <mc:Fallback>
      <p:transition spd="slow" advTm="4043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tfolio #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/>
          <p:cNvSpPr>
            <a:spLocks noGrp="1"/>
          </p:cNvSpPr>
          <p:nvPr>
            <p:ph type="pic" sz="quarter" idx="10" hasCustomPrompt="1"/>
          </p:nvPr>
        </p:nvSpPr>
        <p:spPr>
          <a:xfrm>
            <a:off x="-217198" y="2624081"/>
            <a:ext cx="1746504" cy="1243584"/>
          </a:xfrm>
          <a:prstGeom prst="roundRect">
            <a:avLst>
              <a:gd name="adj" fmla="val 6163"/>
            </a:avLst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 #</a:t>
            </a:r>
            <a:endParaRPr lang="en-US"/>
          </a:p>
        </p:txBody>
      </p:sp>
      <p:sp>
        <p:nvSpPr>
          <p:cNvPr id="9" name="Picture Placeholder 7"/>
          <p:cNvSpPr>
            <a:spLocks noGrp="1"/>
          </p:cNvSpPr>
          <p:nvPr>
            <p:ph type="pic" sz="quarter" idx="11" hasCustomPrompt="1"/>
          </p:nvPr>
        </p:nvSpPr>
        <p:spPr>
          <a:xfrm>
            <a:off x="10661691" y="2624081"/>
            <a:ext cx="1746504" cy="1243584"/>
          </a:xfrm>
          <a:prstGeom prst="roundRect">
            <a:avLst>
              <a:gd name="adj" fmla="val 6163"/>
            </a:avLst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 #</a:t>
            </a:r>
            <a:endParaRPr lang="en-US"/>
          </a:p>
        </p:txBody>
      </p:sp>
      <p:sp>
        <p:nvSpPr>
          <p:cNvPr id="10" name="Picture Placeholder 7"/>
          <p:cNvSpPr>
            <a:spLocks noGrp="1"/>
          </p:cNvSpPr>
          <p:nvPr>
            <p:ph type="pic" sz="quarter" idx="12" hasCustomPrompt="1"/>
          </p:nvPr>
        </p:nvSpPr>
        <p:spPr>
          <a:xfrm>
            <a:off x="1680975" y="2149558"/>
            <a:ext cx="2840900" cy="2019300"/>
          </a:xfrm>
          <a:prstGeom prst="roundRect">
            <a:avLst>
              <a:gd name="adj" fmla="val 5624"/>
            </a:avLst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 #</a:t>
            </a:r>
            <a:endParaRPr lang="en-US"/>
          </a:p>
        </p:txBody>
      </p:sp>
      <p:sp>
        <p:nvSpPr>
          <p:cNvPr id="11" name="Picture Placeholder 7"/>
          <p:cNvSpPr>
            <a:spLocks noGrp="1"/>
          </p:cNvSpPr>
          <p:nvPr>
            <p:ph type="pic" sz="quarter" idx="13" hasCustomPrompt="1"/>
          </p:nvPr>
        </p:nvSpPr>
        <p:spPr>
          <a:xfrm>
            <a:off x="4675550" y="2149558"/>
            <a:ext cx="2840900" cy="2019300"/>
          </a:xfrm>
          <a:prstGeom prst="roundRect">
            <a:avLst>
              <a:gd name="adj" fmla="val 5624"/>
            </a:avLst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 #</a:t>
            </a:r>
            <a:endParaRPr lang="en-US"/>
          </a:p>
        </p:txBody>
      </p:sp>
      <p:sp>
        <p:nvSpPr>
          <p:cNvPr id="12" name="Picture Placeholder 7"/>
          <p:cNvSpPr>
            <a:spLocks noGrp="1"/>
          </p:cNvSpPr>
          <p:nvPr>
            <p:ph type="pic" sz="quarter" idx="14" hasCustomPrompt="1"/>
          </p:nvPr>
        </p:nvSpPr>
        <p:spPr>
          <a:xfrm>
            <a:off x="7669122" y="2149558"/>
            <a:ext cx="2840900" cy="2019300"/>
          </a:xfrm>
          <a:prstGeom prst="roundRect">
            <a:avLst>
              <a:gd name="adj" fmla="val 5624"/>
            </a:avLst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 #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 advTm="4043">
        <p15:prstTrans prst="pageCurlDouble"/>
      </p:transition>
    </mc:Choice>
    <mc:Fallback>
      <p:transition spd="slow" advTm="4043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tfolio #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 hasCustomPrompt="1"/>
          </p:nvPr>
        </p:nvSpPr>
        <p:spPr>
          <a:xfrm>
            <a:off x="0" y="2009136"/>
            <a:ext cx="6096000" cy="4156288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 #</a:t>
            </a:r>
            <a:endParaRPr lang="en-US"/>
          </a:p>
        </p:txBody>
      </p:sp>
      <p:sp>
        <p:nvSpPr>
          <p:cNvPr id="7" name="Picture Placeholder 5"/>
          <p:cNvSpPr>
            <a:spLocks noGrp="1"/>
          </p:cNvSpPr>
          <p:nvPr>
            <p:ph type="pic" sz="quarter" idx="11" hasCustomPrompt="1"/>
          </p:nvPr>
        </p:nvSpPr>
        <p:spPr>
          <a:xfrm>
            <a:off x="6096000" y="2009136"/>
            <a:ext cx="2324100" cy="2327488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 #</a:t>
            </a:r>
            <a:endParaRPr lang="en-US"/>
          </a:p>
        </p:txBody>
      </p:sp>
      <p:sp>
        <p:nvSpPr>
          <p:cNvPr id="8" name="Picture Placeholder 5"/>
          <p:cNvSpPr>
            <a:spLocks noGrp="1"/>
          </p:cNvSpPr>
          <p:nvPr>
            <p:ph type="pic" sz="quarter" idx="12" hasCustomPrompt="1"/>
          </p:nvPr>
        </p:nvSpPr>
        <p:spPr>
          <a:xfrm>
            <a:off x="8420100" y="2009136"/>
            <a:ext cx="3771900" cy="2327488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Image #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 advTm="4043">
        <p15:prstTrans prst="pageCurlDouble"/>
      </p:transition>
    </mc:Choice>
    <mc:Fallback>
      <p:transition spd="slow" advTm="4043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 hasCustomPrompt="1"/>
          </p:nvPr>
        </p:nvSpPr>
        <p:spPr>
          <a:xfrm>
            <a:off x="0" y="-1"/>
            <a:ext cx="12192000" cy="3418367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#</a:t>
            </a:r>
            <a:endParaRPr lang="en-US"/>
          </a:p>
        </p:txBody>
      </p:sp>
      <p:sp>
        <p:nvSpPr>
          <p:cNvPr id="7" name="Picture Placeholder 5"/>
          <p:cNvSpPr>
            <a:spLocks noGrp="1"/>
          </p:cNvSpPr>
          <p:nvPr>
            <p:ph type="pic" sz="quarter" idx="11" hasCustomPrompt="1"/>
          </p:nvPr>
        </p:nvSpPr>
        <p:spPr>
          <a:xfrm>
            <a:off x="3338622" y="3418366"/>
            <a:ext cx="2386123" cy="1525774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#</a:t>
            </a:r>
            <a:endParaRPr lang="en-US"/>
          </a:p>
        </p:txBody>
      </p:sp>
      <p:sp>
        <p:nvSpPr>
          <p:cNvPr id="8" name="Picture Placeholder 5"/>
          <p:cNvSpPr>
            <a:spLocks noGrp="1"/>
          </p:cNvSpPr>
          <p:nvPr>
            <p:ph type="pic" sz="quarter" idx="12" hasCustomPrompt="1"/>
          </p:nvPr>
        </p:nvSpPr>
        <p:spPr>
          <a:xfrm>
            <a:off x="6667499" y="3418366"/>
            <a:ext cx="2386123" cy="1525774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/>
              <a:t>Portfolio #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 advTm="4043">
        <p15:prstTrans prst="pageCurlDouble"/>
      </p:transition>
    </mc:Choice>
    <mc:Fallback>
      <p:transition spd="slow" advTm="4043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 advTm="4043">
        <p15:prstTrans prst="pageCurlDouble"/>
      </p:transition>
    </mc:Choice>
    <mc:Fallback>
      <p:transition spd="slow" advTm="4043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0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9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 advTm="4043">
        <p15:prstTrans prst="pageCurlDouble"/>
      </p:transition>
    </mc:Choice>
    <mc:Fallback>
      <p:transition spd="slow" advTm="4043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.xml"/><Relationship Id="rId3" Type="http://schemas.openxmlformats.org/officeDocument/2006/relationships/slideLayout" Target="../slideLayouts/slideLayout4.xml"/><Relationship Id="rId2" Type="http://schemas.openxmlformats.org/officeDocument/2006/relationships/tags" Target="../tags/tag1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.xml"/><Relationship Id="rId3" Type="http://schemas.openxmlformats.org/officeDocument/2006/relationships/slideLayout" Target="../slideLayouts/slideLayout3.xml"/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4.xml"/><Relationship Id="rId3" Type="http://schemas.openxmlformats.org/officeDocument/2006/relationships/slideLayout" Target="../slideLayouts/slideLayout3.xml"/><Relationship Id="rId2" Type="http://schemas.openxmlformats.org/officeDocument/2006/relationships/image" Target="../media/image2.jpeg"/><Relationship Id="rId1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5.xml"/><Relationship Id="rId3" Type="http://schemas.openxmlformats.org/officeDocument/2006/relationships/slideLayout" Target="../slideLayouts/slideLayout3.xml"/><Relationship Id="rId2" Type="http://schemas.openxmlformats.org/officeDocument/2006/relationships/image" Target="../media/image2.jpeg"/><Relationship Id="rId1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7.xml"/><Relationship Id="rId3" Type="http://schemas.openxmlformats.org/officeDocument/2006/relationships/slideLayout" Target="../slideLayouts/slideLayout3.xml"/><Relationship Id="rId2" Type="http://schemas.openxmlformats.org/officeDocument/2006/relationships/hyperlink" Target="https://investor.fb.com/investor-news/press-release-details/2020/Facebook-Reports-Fourth-Quarter-and-Full-Year-2019-Results/default.aspx" TargetMode="External"/><Relationship Id="rId1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文本框 14"/>
          <p:cNvSpPr txBox="1"/>
          <p:nvPr/>
        </p:nvSpPr>
        <p:spPr>
          <a:xfrm>
            <a:off x="3075749" y="1758632"/>
            <a:ext cx="6201416" cy="2123658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0" i="0" u="none" strike="noStrike" kern="1200" cap="none" spc="0" normalizeH="0" baseline="0" noProof="0" dirty="0">
                <a:ln>
                  <a:noFill/>
                </a:ln>
                <a:solidFill>
                  <a:srgbClr val="7F2E30"/>
                </a:solidFill>
                <a:effectLst/>
                <a:uLnTx/>
                <a:uFillTx/>
                <a:latin typeface="Adobe Garamond Pro Bold" panose="02020702060506020403" pitchFamily="18" charset="0"/>
                <a:ea typeface="微软雅黑" panose="020B0503020204020204" pitchFamily="34" charset="-122"/>
                <a:cs typeface="Aharoni" panose="02010803020104030203" pitchFamily="2" charset="-79"/>
              </a:rPr>
              <a:t>Improving Facebook’s CSR strategy from user information</a:t>
            </a:r>
            <a:endParaRPr kumimoji="0" lang="zh-CN" altLang="en-US" sz="4400" b="0" i="0" u="none" strike="noStrike" kern="1200" cap="none" spc="0" normalizeH="0" baseline="0" noProof="0" dirty="0">
              <a:ln>
                <a:noFill/>
              </a:ln>
              <a:solidFill>
                <a:srgbClr val="7F2E3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7184456" y="3756800"/>
            <a:ext cx="1217000" cy="677108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  <a:t>Jing Wu</a:t>
            </a:r>
            <a:endParaRPr kumimoji="0" lang="en-US" altLang="zh-CN" sz="18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Kozuka Gothic Pro EL" panose="020B0200000000000000" pitchFamily="34" charset="-128"/>
                <a:ea typeface="Kozuka Gothic Pro EL" panose="020B0200000000000000" pitchFamily="34" charset="-128"/>
                <a:cs typeface="Segoe UI Semilight" panose="020B0402040204020203" pitchFamily="34" charset="0"/>
              </a:rPr>
              <a:t>1900279</a:t>
            </a:r>
            <a:endParaRPr kumimoji="0" lang="zh-CN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Kozuka Gothic Pro EL" panose="020B0200000000000000" pitchFamily="34" charset="-128"/>
              <a:ea typeface="Kozuka Gothic Pro EL" panose="020B0200000000000000" pitchFamily="34" charset="-128"/>
              <a:cs typeface="Segoe UI Semilight" panose="020B0402040204020203" pitchFamily="34" charset="0"/>
            </a:endParaRPr>
          </a:p>
        </p:txBody>
      </p:sp>
    </p:spTree>
    <p:custDataLst>
      <p:tags r:id="rId2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200"/>
                            </p:stCondLst>
                            <p:childTnLst>
                              <p:par>
                                <p:cTn id="13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Box 47"/>
          <p:cNvSpPr txBox="1"/>
          <p:nvPr/>
        </p:nvSpPr>
        <p:spPr>
          <a:xfrm>
            <a:off x="5521214" y="2239587"/>
            <a:ext cx="1625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117665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幼圆" panose="02010509060101010101" pitchFamily="49" charset="-122"/>
                <a:ea typeface="幼圆" panose="02010509060101010101" pitchFamily="49" charset="-122"/>
                <a:cs typeface="+mn-cs"/>
              </a:rPr>
              <a:t>Facebook</a:t>
            </a:r>
            <a:endParaRPr kumimoji="0" lang="en-US" altLang="zh-CN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幼圆" panose="02010509060101010101" pitchFamily="49" charset="-122"/>
              <a:ea typeface="幼圆" panose="02010509060101010101" pitchFamily="49" charset="-122"/>
              <a:cs typeface="+mn-cs"/>
            </a:endParaRPr>
          </a:p>
        </p:txBody>
      </p:sp>
      <p:sp>
        <p:nvSpPr>
          <p:cNvPr id="49" name="Rectangle 48"/>
          <p:cNvSpPr/>
          <p:nvPr/>
        </p:nvSpPr>
        <p:spPr>
          <a:xfrm>
            <a:off x="5999734" y="2612952"/>
            <a:ext cx="537540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dirty="0">
                <a:solidFill>
                  <a:prstClr val="black">
                    <a:lumMod val="85000"/>
                    <a:lumOff val="15000"/>
                  </a:prstClr>
                </a:solidFill>
                <a:latin typeface="幼圆" panose="02010509060101010101" pitchFamily="49" charset="-122"/>
                <a:ea typeface="幼圆" panose="02010509060101010101" pitchFamily="49" charset="-122"/>
                <a:cs typeface="Open Sans" panose="020B0606030504020204" pitchFamily="34" charset="0"/>
              </a:rPr>
              <a:t>L</a:t>
            </a:r>
            <a:r>
              <a:rPr kumimoji="0" lang="en-US" altLang="zh-CN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幼圆" panose="02010509060101010101" pitchFamily="49" charset="-122"/>
                <a:ea typeface="幼圆" panose="02010509060101010101" pitchFamily="49" charset="-122"/>
                <a:cs typeface="Open Sans" panose="020B0606030504020204" pitchFamily="34" charset="0"/>
              </a:rPr>
              <a:t>a</a:t>
            </a:r>
            <a:r>
              <a:rPr kumimoji="0" lang="en-US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幼圆" panose="02010509060101010101" pitchFamily="49" charset="-122"/>
                <a:ea typeface="幼圆" panose="02010509060101010101" pitchFamily="49" charset="-122"/>
                <a:cs typeface="Open Sans" panose="020B0606030504020204" pitchFamily="34" charset="0"/>
              </a:rPr>
              <a:t>rgest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幼圆" panose="02010509060101010101" pitchFamily="49" charset="-122"/>
                <a:ea typeface="幼圆" panose="02010509060101010101" pitchFamily="49" charset="-122"/>
                <a:cs typeface="Open Sans" panose="020B0606030504020204" pitchFamily="34" charset="0"/>
              </a:rPr>
              <a:t> online </a:t>
            </a:r>
            <a:r>
              <a:rPr lang="en-US" dirty="0">
                <a:solidFill>
                  <a:prstClr val="black">
                    <a:lumMod val="85000"/>
                    <a:lumOff val="15000"/>
                  </a:prstClr>
                </a:solidFill>
                <a:latin typeface="幼圆" panose="02010509060101010101" pitchFamily="49" charset="-122"/>
                <a:ea typeface="幼圆" panose="02010509060101010101" pitchFamily="49" charset="-122"/>
                <a:cs typeface="Open Sans" panose="020B0606030504020204" pitchFamily="34" charset="0"/>
              </a:rPr>
              <a:t>social media company</a:t>
            </a:r>
            <a:endParaRPr lang="en-US" dirty="0">
              <a:solidFill>
                <a:prstClr val="black">
                  <a:lumMod val="85000"/>
                  <a:lumOff val="15000"/>
                </a:prstClr>
              </a:solidFill>
              <a:latin typeface="幼圆" panose="02010509060101010101" pitchFamily="49" charset="-122"/>
              <a:ea typeface="幼圆" panose="02010509060101010101" pitchFamily="49" charset="-122"/>
              <a:cs typeface="Open Sans" panose="020B0606030504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dirty="0">
                <a:solidFill>
                  <a:prstClr val="black">
                    <a:lumMod val="85000"/>
                    <a:lumOff val="15000"/>
                  </a:prstClr>
                </a:solidFill>
                <a:latin typeface="幼圆" panose="02010509060101010101" pitchFamily="49" charset="-122"/>
                <a:ea typeface="幼圆" panose="02010509060101010101" pitchFamily="49" charset="-122"/>
                <a:cs typeface="Open Sans" panose="020B0606030504020204" pitchFamily="34" charset="0"/>
              </a:rPr>
              <a:t>Daily active users - 1.66 billion</a:t>
            </a:r>
            <a:endParaRPr lang="en-US" dirty="0">
              <a:solidFill>
                <a:prstClr val="black">
                  <a:lumMod val="85000"/>
                  <a:lumOff val="15000"/>
                </a:prstClr>
              </a:solidFill>
              <a:latin typeface="幼圆" panose="02010509060101010101" pitchFamily="49" charset="-122"/>
              <a:ea typeface="幼圆" panose="02010509060101010101" pitchFamily="49" charset="-122"/>
              <a:cs typeface="Open Sans" panose="020B0606030504020204" pitchFamily="34" charset="0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5636849" y="3520300"/>
            <a:ext cx="43396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117665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GB" altLang="zh-C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幼圆" panose="02010509060101010101" pitchFamily="49" charset="-122"/>
                <a:ea typeface="幼圆" panose="02010509060101010101" pitchFamily="49" charset="-122"/>
                <a:cs typeface="+mn-cs"/>
              </a:rPr>
              <a:t>Cambridge Analytica scandal</a:t>
            </a:r>
            <a:endParaRPr kumimoji="0" lang="en-US" altLang="zh-CN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幼圆" panose="02010509060101010101" pitchFamily="49" charset="-122"/>
              <a:ea typeface="幼圆" panose="02010509060101010101" pitchFamily="49" charset="-122"/>
              <a:cs typeface="+mn-cs"/>
            </a:endParaRPr>
          </a:p>
        </p:txBody>
      </p:sp>
      <p:sp>
        <p:nvSpPr>
          <p:cNvPr id="54" name="Rectangle 53"/>
          <p:cNvSpPr/>
          <p:nvPr/>
        </p:nvSpPr>
        <p:spPr>
          <a:xfrm>
            <a:off x="5999734" y="4106663"/>
            <a:ext cx="51435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dirty="0">
                <a:solidFill>
                  <a:prstClr val="black">
                    <a:lumMod val="85000"/>
                    <a:lumOff val="15000"/>
                  </a:prstClr>
                </a:solidFill>
                <a:latin typeface="幼圆" panose="02010509060101010101" pitchFamily="49" charset="-122"/>
                <a:ea typeface="幼圆" panose="02010509060101010101" pitchFamily="49" charset="-122"/>
                <a:cs typeface="Open Sans" panose="020B0606030504020204" pitchFamily="34" charset="0"/>
              </a:rPr>
              <a:t>2014 - more than 50 million user data were stolen</a:t>
            </a:r>
            <a:endParaRPr lang="en-US" dirty="0">
              <a:solidFill>
                <a:prstClr val="black">
                  <a:lumMod val="85000"/>
                  <a:lumOff val="15000"/>
                </a:prstClr>
              </a:solidFill>
              <a:latin typeface="幼圆" panose="02010509060101010101" pitchFamily="49" charset="-122"/>
              <a:ea typeface="幼圆" panose="02010509060101010101" pitchFamily="49" charset="-122"/>
              <a:cs typeface="Open Sans" panose="020B0606030504020204" pitchFamily="34" charset="0"/>
            </a:endParaRPr>
          </a:p>
          <a:p>
            <a:pPr lvl="0"/>
            <a:r>
              <a:rPr lang="en-US" dirty="0">
                <a:solidFill>
                  <a:prstClr val="black">
                    <a:lumMod val="85000"/>
                    <a:lumOff val="15000"/>
                  </a:prstClr>
                </a:solidFill>
                <a:latin typeface="幼圆" panose="02010509060101010101" pitchFamily="49" charset="-122"/>
                <a:ea typeface="幼圆" panose="02010509060101010101" pitchFamily="49" charset="-122"/>
                <a:cs typeface="Open Sans" panose="020B0606030504020204" pitchFamily="34" charset="0"/>
              </a:rPr>
              <a:t>2015 - Facebook had found out that but did not take any measures</a:t>
            </a:r>
            <a:endParaRPr lang="en-US" dirty="0">
              <a:solidFill>
                <a:prstClr val="black">
                  <a:lumMod val="85000"/>
                  <a:lumOff val="15000"/>
                </a:prstClr>
              </a:solidFill>
              <a:latin typeface="幼圆" panose="02010509060101010101" pitchFamily="49" charset="-122"/>
              <a:ea typeface="幼圆" panose="02010509060101010101" pitchFamily="49" charset="-122"/>
              <a:cs typeface="Open Sans" panose="020B0606030504020204" pitchFamily="34" charset="0"/>
            </a:endParaRPr>
          </a:p>
          <a:p>
            <a:pPr lvl="0"/>
            <a:r>
              <a:rPr lang="en-US" dirty="0">
                <a:solidFill>
                  <a:prstClr val="black">
                    <a:lumMod val="85000"/>
                    <a:lumOff val="15000"/>
                  </a:prstClr>
                </a:solidFill>
                <a:latin typeface="幼圆" panose="02010509060101010101" pitchFamily="49" charset="-122"/>
                <a:ea typeface="幼圆" panose="02010509060101010101" pitchFamily="49" charset="-122"/>
                <a:cs typeface="Open Sans" panose="020B0606030504020204" pitchFamily="34" charset="0"/>
              </a:rPr>
              <a:t>2018 - exposed by the media</a:t>
            </a:r>
            <a:endParaRPr lang="en-US" dirty="0">
              <a:solidFill>
                <a:prstClr val="black">
                  <a:lumMod val="85000"/>
                  <a:lumOff val="15000"/>
                </a:prstClr>
              </a:solidFill>
              <a:latin typeface="幼圆" panose="02010509060101010101" pitchFamily="49" charset="-122"/>
              <a:ea typeface="幼圆" panose="02010509060101010101" pitchFamily="49" charset="-122"/>
              <a:cs typeface="Open Sans" panose="020B0606030504020204" pitchFamily="34" charset="0"/>
            </a:endParaRP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1" cstate="screen"/>
          <a:srcRect/>
          <a:stretch>
            <a:fillRect/>
          </a:stretch>
        </p:blipFill>
        <p:spPr>
          <a:xfrm>
            <a:off x="0" y="508000"/>
            <a:ext cx="12192000" cy="699541"/>
          </a:xfrm>
          <a:prstGeom prst="rect">
            <a:avLst/>
          </a:prstGeom>
        </p:spPr>
      </p:pic>
      <p:sp>
        <p:nvSpPr>
          <p:cNvPr id="20" name="Title 1"/>
          <p:cNvSpPr txBox="1"/>
          <p:nvPr/>
        </p:nvSpPr>
        <p:spPr>
          <a:xfrm>
            <a:off x="4584700" y="295001"/>
            <a:ext cx="3498596" cy="11255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1176655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rgbClr val="3C3C3C"/>
                </a:solidFill>
                <a:effectLst/>
                <a:uLnTx/>
                <a:uFillTx/>
                <a:latin typeface="幼圆" panose="02010509060101010101" pitchFamily="49" charset="-122"/>
                <a:ea typeface="幼圆" panose="02010509060101010101" pitchFamily="49" charset="-122"/>
                <a:cs typeface="+mj-cs"/>
              </a:rPr>
              <a:t>Introduction</a:t>
            </a:r>
            <a:endParaRPr kumimoji="0" lang="en-GB" altLang="zh-CN" sz="2400" b="1" i="0" u="none" strike="noStrike" kern="1200" cap="none" spc="0" normalizeH="0" baseline="0" noProof="0" dirty="0">
              <a:ln>
                <a:noFill/>
              </a:ln>
              <a:solidFill>
                <a:srgbClr val="3C3C3C"/>
              </a:solidFill>
              <a:effectLst/>
              <a:uLnTx/>
              <a:uFillTx/>
              <a:latin typeface="幼圆" panose="02010509060101010101" pitchFamily="49" charset="-122"/>
              <a:ea typeface="幼圆" panose="02010509060101010101" pitchFamily="49" charset="-122"/>
              <a:cs typeface="+mj-cs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2463" y="2239587"/>
            <a:ext cx="4653999" cy="273475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3" grpId="0"/>
      <p:bldP spid="5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图片 28"/>
          <p:cNvPicPr>
            <a:picLocks noChangeAspect="1"/>
          </p:cNvPicPr>
          <p:nvPr/>
        </p:nvPicPr>
        <p:blipFill rotWithShape="1">
          <a:blip r:embed="rId1" cstate="screen"/>
          <a:srcRect/>
          <a:stretch>
            <a:fillRect/>
          </a:stretch>
        </p:blipFill>
        <p:spPr>
          <a:xfrm>
            <a:off x="0" y="508000"/>
            <a:ext cx="12192000" cy="699541"/>
          </a:xfrm>
          <a:prstGeom prst="rect">
            <a:avLst/>
          </a:prstGeom>
        </p:spPr>
      </p:pic>
      <p:sp>
        <p:nvSpPr>
          <p:cNvPr id="38" name="Title 1"/>
          <p:cNvSpPr txBox="1"/>
          <p:nvPr/>
        </p:nvSpPr>
        <p:spPr>
          <a:xfrm>
            <a:off x="4584700" y="295001"/>
            <a:ext cx="3022600" cy="11255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1176655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rgbClr val="3C3C3C"/>
                </a:solidFill>
                <a:effectLst/>
                <a:uLnTx/>
                <a:uFillTx/>
                <a:latin typeface="幼圆" panose="02010509060101010101" pitchFamily="49" charset="-122"/>
                <a:ea typeface="幼圆" panose="02010509060101010101" pitchFamily="49" charset="-122"/>
                <a:cs typeface="+mj-cs"/>
              </a:rPr>
              <a:t>Aim and Objectives</a:t>
            </a:r>
            <a:endParaRPr kumimoji="0" lang="en-GB" altLang="zh-CN" sz="2400" b="1" i="0" u="none" strike="noStrike" kern="1200" cap="none" spc="0" normalizeH="0" baseline="0" noProof="0" dirty="0">
              <a:ln>
                <a:noFill/>
              </a:ln>
              <a:solidFill>
                <a:srgbClr val="3C3C3C"/>
              </a:solidFill>
              <a:effectLst/>
              <a:uLnTx/>
              <a:uFillTx/>
              <a:latin typeface="幼圆" panose="02010509060101010101" pitchFamily="49" charset="-122"/>
              <a:ea typeface="幼圆" panose="02010509060101010101" pitchFamily="49" charset="-122"/>
              <a:cs typeface="+mj-cs"/>
            </a:endParaRPr>
          </a:p>
        </p:txBody>
      </p:sp>
      <p:sp>
        <p:nvSpPr>
          <p:cNvPr id="50" name="TextBox 18"/>
          <p:cNvSpPr txBox="1"/>
          <p:nvPr/>
        </p:nvSpPr>
        <p:spPr>
          <a:xfrm>
            <a:off x="7008573" y="1912152"/>
            <a:ext cx="3640768" cy="6620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1176655"/>
            <a:r>
              <a:rPr lang="en-US" altLang="zh-CN" dirty="0">
                <a:solidFill>
                  <a:prstClr val="black">
                    <a:lumMod val="85000"/>
                    <a:lumOff val="15000"/>
                  </a:prst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Analysing the external </a:t>
            </a:r>
            <a:r>
              <a:rPr lang="en-GB" altLang="zh-CN" dirty="0">
                <a:solidFill>
                  <a:prstClr val="black">
                    <a:lumMod val="85000"/>
                    <a:lumOff val="15000"/>
                  </a:prst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environment</a:t>
            </a:r>
            <a:r>
              <a:rPr lang="en-US" altLang="zh-CN" dirty="0">
                <a:solidFill>
                  <a:prstClr val="black">
                    <a:lumMod val="85000"/>
                    <a:lumOff val="15000"/>
                  </a:prst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of Facebook</a:t>
            </a:r>
            <a:endParaRPr kumimoji="0" lang="en-GB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幼圆" panose="02010509060101010101" pitchFamily="49" charset="-122"/>
              <a:ea typeface="幼圆" panose="02010509060101010101" pitchFamily="49" charset="-122"/>
              <a:cs typeface="+mn-cs"/>
            </a:endParaRPr>
          </a:p>
        </p:txBody>
      </p:sp>
      <p:sp>
        <p:nvSpPr>
          <p:cNvPr id="55" name="TextBox 33"/>
          <p:cNvSpPr txBox="1"/>
          <p:nvPr/>
        </p:nvSpPr>
        <p:spPr>
          <a:xfrm>
            <a:off x="6995006" y="4159813"/>
            <a:ext cx="37531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1176655"/>
            <a:r>
              <a:rPr lang="en-GB" altLang="zh-CN" dirty="0">
                <a:solidFill>
                  <a:prstClr val="black">
                    <a:lumMod val="85000"/>
                    <a:lumOff val="15000"/>
                  </a:prst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Improving Facebook’s CSR strategy </a:t>
            </a:r>
            <a:r>
              <a:rPr lang="en-US" altLang="zh-CN" dirty="0">
                <a:solidFill>
                  <a:prstClr val="black">
                    <a:lumMod val="85000"/>
                    <a:lumOff val="15000"/>
                  </a:prst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based on ethical theory</a:t>
            </a:r>
            <a:endParaRPr kumimoji="0" lang="en-GB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幼圆" panose="02010509060101010101" pitchFamily="49" charset="-122"/>
              <a:ea typeface="幼圆" panose="02010509060101010101" pitchFamily="49" charset="-122"/>
              <a:cs typeface="+mn-cs"/>
            </a:endParaRPr>
          </a:p>
        </p:txBody>
      </p:sp>
      <p:sp>
        <p:nvSpPr>
          <p:cNvPr id="58" name="TextBox 36"/>
          <p:cNvSpPr txBox="1"/>
          <p:nvPr/>
        </p:nvSpPr>
        <p:spPr>
          <a:xfrm>
            <a:off x="6995006" y="3035984"/>
            <a:ext cx="36543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1176655"/>
            <a:r>
              <a:rPr lang="en-GB" altLang="zh-CN" dirty="0">
                <a:solidFill>
                  <a:prstClr val="black">
                    <a:lumMod val="85000"/>
                    <a:lumOff val="15000"/>
                  </a:prst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Analysing Facebook's stakeholders</a:t>
            </a:r>
            <a:endParaRPr kumimoji="0" lang="en-GB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幼圆" panose="02010509060101010101" pitchFamily="49" charset="-122"/>
              <a:ea typeface="幼圆" panose="02010509060101010101" pitchFamily="49" charset="-122"/>
              <a:cs typeface="+mn-cs"/>
            </a:endParaRPr>
          </a:p>
        </p:txBody>
      </p:sp>
      <p:grpSp>
        <p:nvGrpSpPr>
          <p:cNvPr id="60" name="Group 38"/>
          <p:cNvGrpSpPr/>
          <p:nvPr/>
        </p:nvGrpSpPr>
        <p:grpSpPr>
          <a:xfrm>
            <a:off x="1443805" y="2572520"/>
            <a:ext cx="1659024" cy="1661862"/>
            <a:chOff x="3685337" y="1514384"/>
            <a:chExt cx="4821324" cy="4797722"/>
          </a:xfrm>
        </p:grpSpPr>
        <p:sp>
          <p:nvSpPr>
            <p:cNvPr id="61" name="Freeform 39"/>
            <p:cNvSpPr/>
            <p:nvPr/>
          </p:nvSpPr>
          <p:spPr>
            <a:xfrm>
              <a:off x="4112274" y="1770540"/>
              <a:ext cx="4137890" cy="4137892"/>
            </a:xfrm>
            <a:custGeom>
              <a:avLst/>
              <a:gdLst>
                <a:gd name="connsiteX0" fmla="*/ 2275840 w 4551680"/>
                <a:gd name="connsiteY0" fmla="*/ 0 h 4551680"/>
                <a:gd name="connsiteX1" fmla="*/ 4246775 w 4551680"/>
                <a:gd name="connsiteY1" fmla="*/ 1137920 h 4551680"/>
                <a:gd name="connsiteX2" fmla="*/ 4246775 w 4551680"/>
                <a:gd name="connsiteY2" fmla="*/ 3413760 h 4551680"/>
                <a:gd name="connsiteX3" fmla="*/ 2275840 w 4551680"/>
                <a:gd name="connsiteY3" fmla="*/ 2275840 h 4551680"/>
                <a:gd name="connsiteX4" fmla="*/ 2275840 w 4551680"/>
                <a:gd name="connsiteY4" fmla="*/ 0 h 4551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51680" h="4551680">
                  <a:moveTo>
                    <a:pt x="2275840" y="0"/>
                  </a:moveTo>
                  <a:cubicBezTo>
                    <a:pt x="3088919" y="0"/>
                    <a:pt x="3840236" y="433773"/>
                    <a:pt x="4246775" y="1137920"/>
                  </a:cubicBezTo>
                  <a:cubicBezTo>
                    <a:pt x="4653315" y="1842067"/>
                    <a:pt x="4653315" y="2709613"/>
                    <a:pt x="4246775" y="3413760"/>
                  </a:cubicBezTo>
                  <a:lnTo>
                    <a:pt x="2275840" y="2275840"/>
                  </a:lnTo>
                  <a:lnTo>
                    <a:pt x="2275840" y="0"/>
                  </a:lnTo>
                  <a:close/>
                </a:path>
              </a:pathLst>
            </a:custGeom>
            <a:solidFill>
              <a:srgbClr val="7F2E3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464884" tIns="1030563" rIns="593276" bIns="2298531" numCol="1" spcCol="1270" anchor="ctr" anchorCtr="0">
              <a:noAutofit/>
            </a:bodyPr>
            <a:lstStyle/>
            <a:p>
              <a:pPr marL="0" marR="0" lvl="0" indent="0" algn="ctr" defTabSz="2311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endParaRPr kumimoji="0" lang="en-GB" sz="5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2" name="Freeform 40"/>
            <p:cNvSpPr/>
            <p:nvPr/>
          </p:nvSpPr>
          <p:spPr>
            <a:xfrm>
              <a:off x="4027053" y="1918321"/>
              <a:ext cx="4137890" cy="4137892"/>
            </a:xfrm>
            <a:custGeom>
              <a:avLst/>
              <a:gdLst>
                <a:gd name="connsiteX0" fmla="*/ 4246775 w 4551680"/>
                <a:gd name="connsiteY0" fmla="*/ 3413760 h 4551680"/>
                <a:gd name="connsiteX1" fmla="*/ 2275840 w 4551680"/>
                <a:gd name="connsiteY1" fmla="*/ 4551680 h 4551680"/>
                <a:gd name="connsiteX2" fmla="*/ 304905 w 4551680"/>
                <a:gd name="connsiteY2" fmla="*/ 3413760 h 4551680"/>
                <a:gd name="connsiteX3" fmla="*/ 2275840 w 4551680"/>
                <a:gd name="connsiteY3" fmla="*/ 2275840 h 4551680"/>
                <a:gd name="connsiteX4" fmla="*/ 4246775 w 4551680"/>
                <a:gd name="connsiteY4" fmla="*/ 3413760 h 4551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51680" h="4551680">
                  <a:moveTo>
                    <a:pt x="4246775" y="3413760"/>
                  </a:moveTo>
                  <a:cubicBezTo>
                    <a:pt x="3840235" y="4117907"/>
                    <a:pt x="3088919" y="4551680"/>
                    <a:pt x="2275840" y="4551680"/>
                  </a:cubicBezTo>
                  <a:cubicBezTo>
                    <a:pt x="1462761" y="4551680"/>
                    <a:pt x="711444" y="4117907"/>
                    <a:pt x="304905" y="3413760"/>
                  </a:cubicBezTo>
                  <a:lnTo>
                    <a:pt x="2275840" y="2275840"/>
                  </a:lnTo>
                  <a:lnTo>
                    <a:pt x="4246775" y="3413760"/>
                  </a:lnTo>
                  <a:close/>
                </a:path>
              </a:pathLst>
            </a:custGeom>
            <a:solidFill>
              <a:srgbClr val="363636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166284" tIns="3035723" rIns="1112096" bIns="488951" numCol="1" spcCol="1270" anchor="ctr" anchorCtr="0">
              <a:noAutofit/>
            </a:bodyPr>
            <a:lstStyle/>
            <a:p>
              <a:pPr marL="0" marR="0" lvl="0" indent="0" algn="ctr" defTabSz="288925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endParaRPr kumimoji="0" lang="en-GB" sz="65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3" name="Freeform 41"/>
            <p:cNvSpPr/>
            <p:nvPr/>
          </p:nvSpPr>
          <p:spPr>
            <a:xfrm>
              <a:off x="3941832" y="1770540"/>
              <a:ext cx="4137890" cy="4137892"/>
            </a:xfrm>
            <a:custGeom>
              <a:avLst/>
              <a:gdLst>
                <a:gd name="connsiteX0" fmla="*/ 304905 w 4551680"/>
                <a:gd name="connsiteY0" fmla="*/ 3413760 h 4551680"/>
                <a:gd name="connsiteX1" fmla="*/ 304905 w 4551680"/>
                <a:gd name="connsiteY1" fmla="*/ 1137920 h 4551680"/>
                <a:gd name="connsiteX2" fmla="*/ 2275840 w 4551680"/>
                <a:gd name="connsiteY2" fmla="*/ 0 h 4551680"/>
                <a:gd name="connsiteX3" fmla="*/ 2275840 w 4551680"/>
                <a:gd name="connsiteY3" fmla="*/ 2275840 h 4551680"/>
                <a:gd name="connsiteX4" fmla="*/ 304905 w 4551680"/>
                <a:gd name="connsiteY4" fmla="*/ 3413760 h 4551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51680" h="4551680">
                  <a:moveTo>
                    <a:pt x="304905" y="3413760"/>
                  </a:moveTo>
                  <a:cubicBezTo>
                    <a:pt x="-101635" y="2709613"/>
                    <a:pt x="-101635" y="1842067"/>
                    <a:pt x="304905" y="1137920"/>
                  </a:cubicBezTo>
                  <a:cubicBezTo>
                    <a:pt x="711445" y="433773"/>
                    <a:pt x="1462761" y="0"/>
                    <a:pt x="2275840" y="0"/>
                  </a:cubicBezTo>
                  <a:lnTo>
                    <a:pt x="2275840" y="2275840"/>
                  </a:lnTo>
                  <a:lnTo>
                    <a:pt x="304905" y="3413760"/>
                  </a:lnTo>
                  <a:close/>
                </a:path>
              </a:pathLst>
            </a:custGeom>
            <a:solidFill>
              <a:srgbClr val="7F2E3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93277" tIns="1030563" rIns="2464883" bIns="2298531" numCol="1" spcCol="1270" anchor="ctr" anchorCtr="0">
              <a:noAutofit/>
            </a:bodyPr>
            <a:lstStyle/>
            <a:p>
              <a:pPr marL="0" marR="0" lvl="0" indent="0" algn="ctr" defTabSz="2311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endParaRPr kumimoji="0" lang="en-GB" sz="5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4" name="Circular Arrow 42"/>
            <p:cNvSpPr/>
            <p:nvPr/>
          </p:nvSpPr>
          <p:spPr>
            <a:xfrm>
              <a:off x="3856461" y="1514384"/>
              <a:ext cx="4650200" cy="4650202"/>
            </a:xfrm>
            <a:prstGeom prst="circularArrow">
              <a:avLst>
                <a:gd name="adj1" fmla="val 5085"/>
                <a:gd name="adj2" fmla="val 327528"/>
                <a:gd name="adj3" fmla="val 1472472"/>
                <a:gd name="adj4" fmla="val 16199432"/>
                <a:gd name="adj5" fmla="val 5932"/>
              </a:avLst>
            </a:prstGeom>
            <a:noFill/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5" name="Circular Arrow 43"/>
            <p:cNvSpPr/>
            <p:nvPr/>
          </p:nvSpPr>
          <p:spPr>
            <a:xfrm>
              <a:off x="3770899" y="1661904"/>
              <a:ext cx="4650200" cy="4650202"/>
            </a:xfrm>
            <a:prstGeom prst="circularArrow">
              <a:avLst>
                <a:gd name="adj1" fmla="val 5085"/>
                <a:gd name="adj2" fmla="val 327528"/>
                <a:gd name="adj3" fmla="val 8671970"/>
                <a:gd name="adj4" fmla="val 1800502"/>
                <a:gd name="adj5" fmla="val 5932"/>
              </a:avLst>
            </a:prstGeom>
            <a:noFill/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6" name="Circular Arrow 44"/>
            <p:cNvSpPr/>
            <p:nvPr/>
          </p:nvSpPr>
          <p:spPr>
            <a:xfrm>
              <a:off x="3685337" y="1514384"/>
              <a:ext cx="4650200" cy="4650202"/>
            </a:xfrm>
            <a:prstGeom prst="circularArrow">
              <a:avLst>
                <a:gd name="adj1" fmla="val 5085"/>
                <a:gd name="adj2" fmla="val 327528"/>
                <a:gd name="adj3" fmla="val 15873039"/>
                <a:gd name="adj4" fmla="val 9000000"/>
                <a:gd name="adj5" fmla="val 5932"/>
              </a:avLst>
            </a:prstGeom>
            <a:noFill/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</p:grpSp>
      <p:sp>
        <p:nvSpPr>
          <p:cNvPr id="67" name="Freeform 45"/>
          <p:cNvSpPr>
            <a:spLocks noEditPoints="1"/>
          </p:cNvSpPr>
          <p:nvPr/>
        </p:nvSpPr>
        <p:spPr bwMode="auto">
          <a:xfrm>
            <a:off x="2117619" y="3777092"/>
            <a:ext cx="311396" cy="183236"/>
          </a:xfrm>
          <a:custGeom>
            <a:avLst/>
            <a:gdLst>
              <a:gd name="T0" fmla="*/ 232 w 316"/>
              <a:gd name="T1" fmla="*/ 27 h 172"/>
              <a:gd name="T2" fmla="*/ 221 w 316"/>
              <a:gd name="T3" fmla="*/ 20 h 172"/>
              <a:gd name="T4" fmla="*/ 157 w 316"/>
              <a:gd name="T5" fmla="*/ 10 h 172"/>
              <a:gd name="T6" fmla="*/ 92 w 316"/>
              <a:gd name="T7" fmla="*/ 9 h 172"/>
              <a:gd name="T8" fmla="*/ 84 w 316"/>
              <a:gd name="T9" fmla="*/ 13 h 172"/>
              <a:gd name="T10" fmla="*/ 0 w 316"/>
              <a:gd name="T11" fmla="*/ 121 h 172"/>
              <a:gd name="T12" fmla="*/ 78 w 316"/>
              <a:gd name="T13" fmla="*/ 109 h 172"/>
              <a:gd name="T14" fmla="*/ 84 w 316"/>
              <a:gd name="T15" fmla="*/ 113 h 172"/>
              <a:gd name="T16" fmla="*/ 120 w 316"/>
              <a:gd name="T17" fmla="*/ 142 h 172"/>
              <a:gd name="T18" fmla="*/ 159 w 316"/>
              <a:gd name="T19" fmla="*/ 163 h 172"/>
              <a:gd name="T20" fmla="*/ 163 w 316"/>
              <a:gd name="T21" fmla="*/ 165 h 172"/>
              <a:gd name="T22" fmla="*/ 190 w 316"/>
              <a:gd name="T23" fmla="*/ 164 h 172"/>
              <a:gd name="T24" fmla="*/ 217 w 316"/>
              <a:gd name="T25" fmla="*/ 153 h 172"/>
              <a:gd name="T26" fmla="*/ 233 w 316"/>
              <a:gd name="T27" fmla="*/ 146 h 172"/>
              <a:gd name="T28" fmla="*/ 265 w 316"/>
              <a:gd name="T29" fmla="*/ 162 h 172"/>
              <a:gd name="T30" fmla="*/ 288 w 316"/>
              <a:gd name="T31" fmla="*/ 14 h 172"/>
              <a:gd name="T32" fmla="*/ 225 w 316"/>
              <a:gd name="T33" fmla="*/ 129 h 172"/>
              <a:gd name="T34" fmla="*/ 225 w 316"/>
              <a:gd name="T35" fmla="*/ 139 h 172"/>
              <a:gd name="T36" fmla="*/ 216 w 316"/>
              <a:gd name="T37" fmla="*/ 142 h 172"/>
              <a:gd name="T38" fmla="*/ 207 w 316"/>
              <a:gd name="T39" fmla="*/ 142 h 172"/>
              <a:gd name="T40" fmla="*/ 189 w 316"/>
              <a:gd name="T41" fmla="*/ 153 h 172"/>
              <a:gd name="T42" fmla="*/ 185 w 316"/>
              <a:gd name="T43" fmla="*/ 153 h 172"/>
              <a:gd name="T44" fmla="*/ 180 w 316"/>
              <a:gd name="T45" fmla="*/ 156 h 172"/>
              <a:gd name="T46" fmla="*/ 157 w 316"/>
              <a:gd name="T47" fmla="*/ 149 h 172"/>
              <a:gd name="T48" fmla="*/ 130 w 316"/>
              <a:gd name="T49" fmla="*/ 128 h 172"/>
              <a:gd name="T50" fmla="*/ 88 w 316"/>
              <a:gd name="T51" fmla="*/ 103 h 172"/>
              <a:gd name="T52" fmla="*/ 71 w 316"/>
              <a:gd name="T53" fmla="*/ 91 h 172"/>
              <a:gd name="T54" fmla="*/ 71 w 316"/>
              <a:gd name="T55" fmla="*/ 90 h 172"/>
              <a:gd name="T56" fmla="*/ 72 w 316"/>
              <a:gd name="T57" fmla="*/ 88 h 172"/>
              <a:gd name="T58" fmla="*/ 93 w 316"/>
              <a:gd name="T59" fmla="*/ 20 h 172"/>
              <a:gd name="T60" fmla="*/ 132 w 316"/>
              <a:gd name="T61" fmla="*/ 24 h 172"/>
              <a:gd name="T62" fmla="*/ 127 w 316"/>
              <a:gd name="T63" fmla="*/ 72 h 172"/>
              <a:gd name="T64" fmla="*/ 185 w 316"/>
              <a:gd name="T65" fmla="*/ 54 h 172"/>
              <a:gd name="T66" fmla="*/ 241 w 316"/>
              <a:gd name="T67" fmla="*/ 119 h 1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316" h="172">
                <a:moveTo>
                  <a:pt x="288" y="14"/>
                </a:moveTo>
                <a:cubicBezTo>
                  <a:pt x="232" y="27"/>
                  <a:pt x="232" y="27"/>
                  <a:pt x="232" y="27"/>
                </a:cubicBezTo>
                <a:cubicBezTo>
                  <a:pt x="233" y="31"/>
                  <a:pt x="233" y="31"/>
                  <a:pt x="233" y="31"/>
                </a:cubicBezTo>
                <a:cubicBezTo>
                  <a:pt x="228" y="22"/>
                  <a:pt x="221" y="20"/>
                  <a:pt x="221" y="20"/>
                </a:cubicBezTo>
                <a:cubicBezTo>
                  <a:pt x="178" y="7"/>
                  <a:pt x="178" y="7"/>
                  <a:pt x="178" y="7"/>
                </a:cubicBezTo>
                <a:cubicBezTo>
                  <a:pt x="173" y="5"/>
                  <a:pt x="165" y="7"/>
                  <a:pt x="157" y="10"/>
                </a:cubicBezTo>
                <a:cubicBezTo>
                  <a:pt x="156" y="9"/>
                  <a:pt x="156" y="9"/>
                  <a:pt x="156" y="9"/>
                </a:cubicBezTo>
                <a:cubicBezTo>
                  <a:pt x="92" y="9"/>
                  <a:pt x="92" y="9"/>
                  <a:pt x="92" y="9"/>
                </a:cubicBezTo>
                <a:cubicBezTo>
                  <a:pt x="92" y="9"/>
                  <a:pt x="92" y="9"/>
                  <a:pt x="92" y="9"/>
                </a:cubicBezTo>
                <a:cubicBezTo>
                  <a:pt x="91" y="9"/>
                  <a:pt x="87" y="10"/>
                  <a:pt x="84" y="13"/>
                </a:cubicBezTo>
                <a:cubicBezTo>
                  <a:pt x="50" y="0"/>
                  <a:pt x="50" y="0"/>
                  <a:pt x="50" y="0"/>
                </a:cubicBezTo>
                <a:cubicBezTo>
                  <a:pt x="0" y="121"/>
                  <a:pt x="0" y="121"/>
                  <a:pt x="0" y="121"/>
                </a:cubicBezTo>
                <a:cubicBezTo>
                  <a:pt x="54" y="148"/>
                  <a:pt x="54" y="148"/>
                  <a:pt x="54" y="148"/>
                </a:cubicBezTo>
                <a:cubicBezTo>
                  <a:pt x="69" y="144"/>
                  <a:pt x="76" y="120"/>
                  <a:pt x="78" y="109"/>
                </a:cubicBezTo>
                <a:cubicBezTo>
                  <a:pt x="82" y="112"/>
                  <a:pt x="82" y="112"/>
                  <a:pt x="82" y="112"/>
                </a:cubicBezTo>
                <a:cubicBezTo>
                  <a:pt x="84" y="113"/>
                  <a:pt x="84" y="113"/>
                  <a:pt x="84" y="113"/>
                </a:cubicBezTo>
                <a:cubicBezTo>
                  <a:pt x="84" y="120"/>
                  <a:pt x="85" y="130"/>
                  <a:pt x="99" y="127"/>
                </a:cubicBezTo>
                <a:cubicBezTo>
                  <a:pt x="99" y="127"/>
                  <a:pt x="100" y="157"/>
                  <a:pt x="120" y="142"/>
                </a:cubicBezTo>
                <a:cubicBezTo>
                  <a:pt x="120" y="142"/>
                  <a:pt x="120" y="161"/>
                  <a:pt x="138" y="155"/>
                </a:cubicBezTo>
                <a:cubicBezTo>
                  <a:pt x="138" y="155"/>
                  <a:pt x="141" y="172"/>
                  <a:pt x="159" y="163"/>
                </a:cubicBezTo>
                <a:cubicBezTo>
                  <a:pt x="162" y="165"/>
                  <a:pt x="162" y="165"/>
                  <a:pt x="162" y="165"/>
                </a:cubicBezTo>
                <a:cubicBezTo>
                  <a:pt x="163" y="165"/>
                  <a:pt x="163" y="165"/>
                  <a:pt x="163" y="165"/>
                </a:cubicBezTo>
                <a:cubicBezTo>
                  <a:pt x="164" y="165"/>
                  <a:pt x="173" y="168"/>
                  <a:pt x="181" y="167"/>
                </a:cubicBezTo>
                <a:cubicBezTo>
                  <a:pt x="185" y="167"/>
                  <a:pt x="188" y="166"/>
                  <a:pt x="190" y="164"/>
                </a:cubicBezTo>
                <a:cubicBezTo>
                  <a:pt x="196" y="163"/>
                  <a:pt x="208" y="161"/>
                  <a:pt x="214" y="153"/>
                </a:cubicBezTo>
                <a:cubicBezTo>
                  <a:pt x="215" y="153"/>
                  <a:pt x="216" y="153"/>
                  <a:pt x="217" y="153"/>
                </a:cubicBezTo>
                <a:cubicBezTo>
                  <a:pt x="217" y="153"/>
                  <a:pt x="217" y="153"/>
                  <a:pt x="217" y="153"/>
                </a:cubicBezTo>
                <a:cubicBezTo>
                  <a:pt x="224" y="153"/>
                  <a:pt x="230" y="150"/>
                  <a:pt x="233" y="146"/>
                </a:cubicBezTo>
                <a:cubicBezTo>
                  <a:pt x="235" y="143"/>
                  <a:pt x="236" y="140"/>
                  <a:pt x="236" y="136"/>
                </a:cubicBezTo>
                <a:cubicBezTo>
                  <a:pt x="236" y="136"/>
                  <a:pt x="248" y="160"/>
                  <a:pt x="265" y="162"/>
                </a:cubicBezTo>
                <a:cubicBezTo>
                  <a:pt x="316" y="137"/>
                  <a:pt x="316" y="137"/>
                  <a:pt x="316" y="137"/>
                </a:cubicBezTo>
                <a:lnTo>
                  <a:pt x="288" y="14"/>
                </a:lnTo>
                <a:close/>
                <a:moveTo>
                  <a:pt x="230" y="127"/>
                </a:moveTo>
                <a:cubicBezTo>
                  <a:pt x="225" y="129"/>
                  <a:pt x="225" y="129"/>
                  <a:pt x="225" y="129"/>
                </a:cubicBezTo>
                <a:cubicBezTo>
                  <a:pt x="226" y="133"/>
                  <a:pt x="226" y="133"/>
                  <a:pt x="226" y="133"/>
                </a:cubicBezTo>
                <a:cubicBezTo>
                  <a:pt x="226" y="137"/>
                  <a:pt x="225" y="139"/>
                  <a:pt x="225" y="139"/>
                </a:cubicBezTo>
                <a:cubicBezTo>
                  <a:pt x="223" y="141"/>
                  <a:pt x="220" y="142"/>
                  <a:pt x="216" y="142"/>
                </a:cubicBezTo>
                <a:cubicBezTo>
                  <a:pt x="216" y="142"/>
                  <a:pt x="216" y="142"/>
                  <a:pt x="216" y="142"/>
                </a:cubicBezTo>
                <a:cubicBezTo>
                  <a:pt x="214" y="143"/>
                  <a:pt x="212" y="142"/>
                  <a:pt x="211" y="142"/>
                </a:cubicBezTo>
                <a:cubicBezTo>
                  <a:pt x="207" y="142"/>
                  <a:pt x="207" y="142"/>
                  <a:pt x="207" y="142"/>
                </a:cubicBezTo>
                <a:cubicBezTo>
                  <a:pt x="206" y="146"/>
                  <a:pt x="206" y="146"/>
                  <a:pt x="206" y="146"/>
                </a:cubicBezTo>
                <a:cubicBezTo>
                  <a:pt x="204" y="150"/>
                  <a:pt x="196" y="153"/>
                  <a:pt x="189" y="153"/>
                </a:cubicBezTo>
                <a:cubicBezTo>
                  <a:pt x="188" y="153"/>
                  <a:pt x="188" y="153"/>
                  <a:pt x="188" y="153"/>
                </a:cubicBezTo>
                <a:cubicBezTo>
                  <a:pt x="185" y="153"/>
                  <a:pt x="185" y="153"/>
                  <a:pt x="185" y="153"/>
                </a:cubicBezTo>
                <a:cubicBezTo>
                  <a:pt x="184" y="155"/>
                  <a:pt x="184" y="155"/>
                  <a:pt x="184" y="155"/>
                </a:cubicBezTo>
                <a:cubicBezTo>
                  <a:pt x="183" y="156"/>
                  <a:pt x="182" y="156"/>
                  <a:pt x="180" y="156"/>
                </a:cubicBezTo>
                <a:cubicBezTo>
                  <a:pt x="175" y="157"/>
                  <a:pt x="169" y="155"/>
                  <a:pt x="167" y="155"/>
                </a:cubicBezTo>
                <a:cubicBezTo>
                  <a:pt x="157" y="149"/>
                  <a:pt x="157" y="149"/>
                  <a:pt x="157" y="149"/>
                </a:cubicBezTo>
                <a:cubicBezTo>
                  <a:pt x="156" y="144"/>
                  <a:pt x="154" y="140"/>
                  <a:pt x="149" y="140"/>
                </a:cubicBezTo>
                <a:cubicBezTo>
                  <a:pt x="149" y="140"/>
                  <a:pt x="147" y="116"/>
                  <a:pt x="130" y="128"/>
                </a:cubicBezTo>
                <a:cubicBezTo>
                  <a:pt x="130" y="128"/>
                  <a:pt x="125" y="108"/>
                  <a:pt x="109" y="117"/>
                </a:cubicBezTo>
                <a:cubicBezTo>
                  <a:pt x="88" y="103"/>
                  <a:pt x="88" y="103"/>
                  <a:pt x="88" y="103"/>
                </a:cubicBezTo>
                <a:cubicBezTo>
                  <a:pt x="72" y="91"/>
                  <a:pt x="72" y="91"/>
                  <a:pt x="72" y="91"/>
                </a:cubicBezTo>
                <a:cubicBezTo>
                  <a:pt x="71" y="91"/>
                  <a:pt x="71" y="91"/>
                  <a:pt x="71" y="91"/>
                </a:cubicBezTo>
                <a:cubicBezTo>
                  <a:pt x="71" y="91"/>
                  <a:pt x="71" y="91"/>
                  <a:pt x="71" y="91"/>
                </a:cubicBezTo>
                <a:cubicBezTo>
                  <a:pt x="71" y="90"/>
                  <a:pt x="71" y="90"/>
                  <a:pt x="71" y="90"/>
                </a:cubicBezTo>
                <a:cubicBezTo>
                  <a:pt x="72" y="89"/>
                  <a:pt x="72" y="89"/>
                  <a:pt x="72" y="89"/>
                </a:cubicBezTo>
                <a:cubicBezTo>
                  <a:pt x="72" y="88"/>
                  <a:pt x="72" y="88"/>
                  <a:pt x="72" y="88"/>
                </a:cubicBezTo>
                <a:cubicBezTo>
                  <a:pt x="72" y="87"/>
                  <a:pt x="90" y="26"/>
                  <a:pt x="91" y="21"/>
                </a:cubicBezTo>
                <a:cubicBezTo>
                  <a:pt x="91" y="21"/>
                  <a:pt x="93" y="20"/>
                  <a:pt x="93" y="20"/>
                </a:cubicBezTo>
                <a:cubicBezTo>
                  <a:pt x="138" y="20"/>
                  <a:pt x="138" y="20"/>
                  <a:pt x="138" y="20"/>
                </a:cubicBezTo>
                <a:cubicBezTo>
                  <a:pt x="134" y="22"/>
                  <a:pt x="132" y="24"/>
                  <a:pt x="132" y="24"/>
                </a:cubicBezTo>
                <a:cubicBezTo>
                  <a:pt x="125" y="30"/>
                  <a:pt x="122" y="60"/>
                  <a:pt x="122" y="60"/>
                </a:cubicBezTo>
                <a:cubicBezTo>
                  <a:pt x="119" y="67"/>
                  <a:pt x="127" y="72"/>
                  <a:pt x="127" y="72"/>
                </a:cubicBezTo>
                <a:cubicBezTo>
                  <a:pt x="140" y="81"/>
                  <a:pt x="154" y="47"/>
                  <a:pt x="154" y="47"/>
                </a:cubicBezTo>
                <a:cubicBezTo>
                  <a:pt x="161" y="41"/>
                  <a:pt x="172" y="45"/>
                  <a:pt x="185" y="54"/>
                </a:cubicBezTo>
                <a:cubicBezTo>
                  <a:pt x="206" y="76"/>
                  <a:pt x="232" y="102"/>
                  <a:pt x="239" y="111"/>
                </a:cubicBezTo>
                <a:cubicBezTo>
                  <a:pt x="241" y="114"/>
                  <a:pt x="242" y="117"/>
                  <a:pt x="241" y="119"/>
                </a:cubicBezTo>
                <a:cubicBezTo>
                  <a:pt x="240" y="123"/>
                  <a:pt x="233" y="126"/>
                  <a:pt x="230" y="1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68" name="Group 46"/>
          <p:cNvGrpSpPr/>
          <p:nvPr/>
        </p:nvGrpSpPr>
        <p:grpSpPr>
          <a:xfrm>
            <a:off x="1793439" y="3077474"/>
            <a:ext cx="273878" cy="216100"/>
            <a:chOff x="7200839" y="1790292"/>
            <a:chExt cx="795921" cy="623870"/>
          </a:xfrm>
          <a:solidFill>
            <a:schemeClr val="bg1"/>
          </a:solidFill>
        </p:grpSpPr>
        <p:sp>
          <p:nvSpPr>
            <p:cNvPr id="69" name="Freeform 47"/>
            <p:cNvSpPr/>
            <p:nvPr/>
          </p:nvSpPr>
          <p:spPr bwMode="auto">
            <a:xfrm>
              <a:off x="7235971" y="1790292"/>
              <a:ext cx="760789" cy="434110"/>
            </a:xfrm>
            <a:custGeom>
              <a:avLst/>
              <a:gdLst>
                <a:gd name="T0" fmla="*/ 295 w 628"/>
                <a:gd name="T1" fmla="*/ 232 h 334"/>
                <a:gd name="T2" fmla="*/ 295 w 628"/>
                <a:gd name="T3" fmla="*/ 232 h 334"/>
                <a:gd name="T4" fmla="*/ 295 w 628"/>
                <a:gd name="T5" fmla="*/ 232 h 334"/>
                <a:gd name="T6" fmla="*/ 295 w 628"/>
                <a:gd name="T7" fmla="*/ 232 h 334"/>
                <a:gd name="T8" fmla="*/ 430 w 628"/>
                <a:gd name="T9" fmla="*/ 334 h 334"/>
                <a:gd name="T10" fmla="*/ 628 w 628"/>
                <a:gd name="T11" fmla="*/ 218 h 334"/>
                <a:gd name="T12" fmla="*/ 494 w 628"/>
                <a:gd name="T13" fmla="*/ 114 h 334"/>
                <a:gd name="T14" fmla="*/ 305 w 628"/>
                <a:gd name="T15" fmla="*/ 225 h 334"/>
                <a:gd name="T16" fmla="*/ 305 w 628"/>
                <a:gd name="T17" fmla="*/ 3 h 334"/>
                <a:gd name="T18" fmla="*/ 494 w 628"/>
                <a:gd name="T19" fmla="*/ 114 h 334"/>
                <a:gd name="T20" fmla="*/ 600 w 628"/>
                <a:gd name="T21" fmla="*/ 102 h 334"/>
                <a:gd name="T22" fmla="*/ 437 w 628"/>
                <a:gd name="T23" fmla="*/ 7 h 334"/>
                <a:gd name="T24" fmla="*/ 305 w 628"/>
                <a:gd name="T25" fmla="*/ 0 h 334"/>
                <a:gd name="T26" fmla="*/ 305 w 628"/>
                <a:gd name="T27" fmla="*/ 0 h 334"/>
                <a:gd name="T28" fmla="*/ 302 w 628"/>
                <a:gd name="T29" fmla="*/ 0 h 334"/>
                <a:gd name="T30" fmla="*/ 300 w 628"/>
                <a:gd name="T31" fmla="*/ 0 h 334"/>
                <a:gd name="T32" fmla="*/ 295 w 628"/>
                <a:gd name="T33" fmla="*/ 0 h 334"/>
                <a:gd name="T34" fmla="*/ 295 w 628"/>
                <a:gd name="T35" fmla="*/ 0 h 334"/>
                <a:gd name="T36" fmla="*/ 165 w 628"/>
                <a:gd name="T37" fmla="*/ 7 h 334"/>
                <a:gd name="T38" fmla="*/ 0 w 628"/>
                <a:gd name="T39" fmla="*/ 102 h 334"/>
                <a:gd name="T40" fmla="*/ 108 w 628"/>
                <a:gd name="T41" fmla="*/ 114 h 334"/>
                <a:gd name="T42" fmla="*/ 295 w 628"/>
                <a:gd name="T43" fmla="*/ 3 h 334"/>
                <a:gd name="T44" fmla="*/ 295 w 628"/>
                <a:gd name="T45" fmla="*/ 232 h 334"/>
                <a:gd name="T46" fmla="*/ 295 w 628"/>
                <a:gd name="T47" fmla="*/ 232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628" h="334">
                  <a:moveTo>
                    <a:pt x="295" y="232"/>
                  </a:moveTo>
                  <a:lnTo>
                    <a:pt x="295" y="232"/>
                  </a:lnTo>
                  <a:lnTo>
                    <a:pt x="295" y="232"/>
                  </a:lnTo>
                  <a:lnTo>
                    <a:pt x="295" y="232"/>
                  </a:lnTo>
                  <a:lnTo>
                    <a:pt x="430" y="334"/>
                  </a:lnTo>
                  <a:lnTo>
                    <a:pt x="628" y="218"/>
                  </a:lnTo>
                  <a:lnTo>
                    <a:pt x="494" y="114"/>
                  </a:lnTo>
                  <a:lnTo>
                    <a:pt x="305" y="225"/>
                  </a:lnTo>
                  <a:lnTo>
                    <a:pt x="305" y="3"/>
                  </a:lnTo>
                  <a:lnTo>
                    <a:pt x="494" y="114"/>
                  </a:lnTo>
                  <a:lnTo>
                    <a:pt x="600" y="102"/>
                  </a:lnTo>
                  <a:lnTo>
                    <a:pt x="437" y="7"/>
                  </a:lnTo>
                  <a:lnTo>
                    <a:pt x="305" y="0"/>
                  </a:lnTo>
                  <a:lnTo>
                    <a:pt x="305" y="0"/>
                  </a:lnTo>
                  <a:lnTo>
                    <a:pt x="302" y="0"/>
                  </a:lnTo>
                  <a:lnTo>
                    <a:pt x="300" y="0"/>
                  </a:lnTo>
                  <a:lnTo>
                    <a:pt x="295" y="0"/>
                  </a:lnTo>
                  <a:lnTo>
                    <a:pt x="295" y="0"/>
                  </a:lnTo>
                  <a:lnTo>
                    <a:pt x="165" y="7"/>
                  </a:lnTo>
                  <a:lnTo>
                    <a:pt x="0" y="102"/>
                  </a:lnTo>
                  <a:lnTo>
                    <a:pt x="108" y="114"/>
                  </a:lnTo>
                  <a:lnTo>
                    <a:pt x="295" y="3"/>
                  </a:lnTo>
                  <a:lnTo>
                    <a:pt x="295" y="232"/>
                  </a:lnTo>
                  <a:lnTo>
                    <a:pt x="295" y="2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0" name="Freeform 48"/>
            <p:cNvSpPr/>
            <p:nvPr/>
          </p:nvSpPr>
          <p:spPr bwMode="auto">
            <a:xfrm>
              <a:off x="7200839" y="1941061"/>
              <a:ext cx="392509" cy="289840"/>
            </a:xfrm>
            <a:custGeom>
              <a:avLst/>
              <a:gdLst>
                <a:gd name="T0" fmla="*/ 0 w 324"/>
                <a:gd name="T1" fmla="*/ 100 h 223"/>
                <a:gd name="T2" fmla="*/ 187 w 324"/>
                <a:gd name="T3" fmla="*/ 223 h 223"/>
                <a:gd name="T4" fmla="*/ 324 w 324"/>
                <a:gd name="T5" fmla="*/ 116 h 223"/>
                <a:gd name="T6" fmla="*/ 130 w 324"/>
                <a:gd name="T7" fmla="*/ 0 h 223"/>
                <a:gd name="T8" fmla="*/ 0 w 324"/>
                <a:gd name="T9" fmla="*/ 100 h 2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4" h="223">
                  <a:moveTo>
                    <a:pt x="0" y="100"/>
                  </a:moveTo>
                  <a:lnTo>
                    <a:pt x="187" y="223"/>
                  </a:lnTo>
                  <a:lnTo>
                    <a:pt x="324" y="116"/>
                  </a:lnTo>
                  <a:lnTo>
                    <a:pt x="130" y="0"/>
                  </a:lnTo>
                  <a:lnTo>
                    <a:pt x="0" y="1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1" name="Freeform 49"/>
            <p:cNvSpPr/>
            <p:nvPr/>
          </p:nvSpPr>
          <p:spPr bwMode="auto">
            <a:xfrm>
              <a:off x="7353482" y="2116524"/>
              <a:ext cx="477310" cy="297638"/>
            </a:xfrm>
            <a:custGeom>
              <a:avLst/>
              <a:gdLst>
                <a:gd name="T0" fmla="*/ 198 w 394"/>
                <a:gd name="T1" fmla="*/ 0 h 229"/>
                <a:gd name="T2" fmla="*/ 61 w 394"/>
                <a:gd name="T3" fmla="*/ 109 h 229"/>
                <a:gd name="T4" fmla="*/ 0 w 394"/>
                <a:gd name="T5" fmla="*/ 71 h 229"/>
                <a:gd name="T6" fmla="*/ 0 w 394"/>
                <a:gd name="T7" fmla="*/ 114 h 229"/>
                <a:gd name="T8" fmla="*/ 198 w 394"/>
                <a:gd name="T9" fmla="*/ 229 h 229"/>
                <a:gd name="T10" fmla="*/ 394 w 394"/>
                <a:gd name="T11" fmla="*/ 116 h 229"/>
                <a:gd name="T12" fmla="*/ 394 w 394"/>
                <a:gd name="T13" fmla="*/ 64 h 229"/>
                <a:gd name="T14" fmla="*/ 335 w 394"/>
                <a:gd name="T15" fmla="*/ 104 h 229"/>
                <a:gd name="T16" fmla="*/ 198 w 394"/>
                <a:gd name="T17" fmla="*/ 0 h 2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94" h="229">
                  <a:moveTo>
                    <a:pt x="198" y="0"/>
                  </a:moveTo>
                  <a:lnTo>
                    <a:pt x="61" y="109"/>
                  </a:lnTo>
                  <a:lnTo>
                    <a:pt x="0" y="71"/>
                  </a:lnTo>
                  <a:lnTo>
                    <a:pt x="0" y="114"/>
                  </a:lnTo>
                  <a:lnTo>
                    <a:pt x="198" y="229"/>
                  </a:lnTo>
                  <a:lnTo>
                    <a:pt x="394" y="116"/>
                  </a:lnTo>
                  <a:lnTo>
                    <a:pt x="394" y="64"/>
                  </a:lnTo>
                  <a:lnTo>
                    <a:pt x="335" y="104"/>
                  </a:lnTo>
                  <a:lnTo>
                    <a:pt x="198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72" name="Freeform 50"/>
          <p:cNvSpPr/>
          <p:nvPr/>
        </p:nvSpPr>
        <p:spPr bwMode="auto">
          <a:xfrm>
            <a:off x="2543918" y="3034254"/>
            <a:ext cx="203012" cy="302540"/>
          </a:xfrm>
          <a:custGeom>
            <a:avLst/>
            <a:gdLst>
              <a:gd name="T0" fmla="*/ 25 w 206"/>
              <a:gd name="T1" fmla="*/ 112 h 284"/>
              <a:gd name="T2" fmla="*/ 25 w 206"/>
              <a:gd name="T3" fmla="*/ 64 h 284"/>
              <a:gd name="T4" fmla="*/ 5 w 206"/>
              <a:gd name="T5" fmla="*/ 64 h 284"/>
              <a:gd name="T6" fmla="*/ 4 w 206"/>
              <a:gd name="T7" fmla="*/ 60 h 284"/>
              <a:gd name="T8" fmla="*/ 104 w 206"/>
              <a:gd name="T9" fmla="*/ 2 h 284"/>
              <a:gd name="T10" fmla="*/ 117 w 206"/>
              <a:gd name="T11" fmla="*/ 2 h 284"/>
              <a:gd name="T12" fmla="*/ 145 w 206"/>
              <a:gd name="T13" fmla="*/ 25 h 284"/>
              <a:gd name="T14" fmla="*/ 145 w 206"/>
              <a:gd name="T15" fmla="*/ 2 h 284"/>
              <a:gd name="T16" fmla="*/ 168 w 206"/>
              <a:gd name="T17" fmla="*/ 2 h 284"/>
              <a:gd name="T18" fmla="*/ 168 w 206"/>
              <a:gd name="T19" fmla="*/ 40 h 284"/>
              <a:gd name="T20" fmla="*/ 184 w 206"/>
              <a:gd name="T21" fmla="*/ 49 h 284"/>
              <a:gd name="T22" fmla="*/ 184 w 206"/>
              <a:gd name="T23" fmla="*/ 49 h 284"/>
              <a:gd name="T24" fmla="*/ 184 w 206"/>
              <a:gd name="T25" fmla="*/ 49 h 284"/>
              <a:gd name="T26" fmla="*/ 202 w 206"/>
              <a:gd name="T27" fmla="*/ 60 h 284"/>
              <a:gd name="T28" fmla="*/ 201 w 206"/>
              <a:gd name="T29" fmla="*/ 64 h 284"/>
              <a:gd name="T30" fmla="*/ 184 w 206"/>
              <a:gd name="T31" fmla="*/ 64 h 284"/>
              <a:gd name="T32" fmla="*/ 184 w 206"/>
              <a:gd name="T33" fmla="*/ 117 h 284"/>
              <a:gd name="T34" fmla="*/ 169 w 206"/>
              <a:gd name="T35" fmla="*/ 134 h 284"/>
              <a:gd name="T36" fmla="*/ 136 w 206"/>
              <a:gd name="T37" fmla="*/ 134 h 284"/>
              <a:gd name="T38" fmla="*/ 129 w 206"/>
              <a:gd name="T39" fmla="*/ 137 h 284"/>
              <a:gd name="T40" fmla="*/ 140 w 206"/>
              <a:gd name="T41" fmla="*/ 155 h 284"/>
              <a:gd name="T42" fmla="*/ 139 w 206"/>
              <a:gd name="T43" fmla="*/ 160 h 284"/>
              <a:gd name="T44" fmla="*/ 118 w 206"/>
              <a:gd name="T45" fmla="*/ 161 h 284"/>
              <a:gd name="T46" fmla="*/ 119 w 206"/>
              <a:gd name="T47" fmla="*/ 168 h 284"/>
              <a:gd name="T48" fmla="*/ 130 w 206"/>
              <a:gd name="T49" fmla="*/ 179 h 284"/>
              <a:gd name="T50" fmla="*/ 115 w 206"/>
              <a:gd name="T51" fmla="*/ 195 h 284"/>
              <a:gd name="T52" fmla="*/ 129 w 206"/>
              <a:gd name="T53" fmla="*/ 211 h 284"/>
              <a:gd name="T54" fmla="*/ 129 w 206"/>
              <a:gd name="T55" fmla="*/ 220 h 284"/>
              <a:gd name="T56" fmla="*/ 115 w 206"/>
              <a:gd name="T57" fmla="*/ 235 h 284"/>
              <a:gd name="T58" fmla="*/ 124 w 206"/>
              <a:gd name="T59" fmla="*/ 248 h 284"/>
              <a:gd name="T60" fmla="*/ 124 w 206"/>
              <a:gd name="T61" fmla="*/ 260 h 284"/>
              <a:gd name="T62" fmla="*/ 102 w 206"/>
              <a:gd name="T63" fmla="*/ 284 h 284"/>
              <a:gd name="T64" fmla="*/ 86 w 206"/>
              <a:gd name="T65" fmla="*/ 264 h 284"/>
              <a:gd name="T66" fmla="*/ 85 w 206"/>
              <a:gd name="T67" fmla="*/ 163 h 284"/>
              <a:gd name="T68" fmla="*/ 83 w 206"/>
              <a:gd name="T69" fmla="*/ 160 h 284"/>
              <a:gd name="T70" fmla="*/ 71 w 206"/>
              <a:gd name="T71" fmla="*/ 159 h 284"/>
              <a:gd name="T72" fmla="*/ 68 w 206"/>
              <a:gd name="T73" fmla="*/ 152 h 284"/>
              <a:gd name="T74" fmla="*/ 77 w 206"/>
              <a:gd name="T75" fmla="*/ 140 h 284"/>
              <a:gd name="T76" fmla="*/ 78 w 206"/>
              <a:gd name="T77" fmla="*/ 136 h 284"/>
              <a:gd name="T78" fmla="*/ 73 w 206"/>
              <a:gd name="T79" fmla="*/ 134 h 284"/>
              <a:gd name="T80" fmla="*/ 40 w 206"/>
              <a:gd name="T81" fmla="*/ 134 h 284"/>
              <a:gd name="T82" fmla="*/ 25 w 206"/>
              <a:gd name="T83" fmla="*/ 112 h 28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</a:cxnLst>
            <a:rect l="0" t="0" r="r" b="b"/>
            <a:pathLst>
              <a:path w="206" h="284">
                <a:moveTo>
                  <a:pt x="25" y="112"/>
                </a:moveTo>
                <a:cubicBezTo>
                  <a:pt x="25" y="64"/>
                  <a:pt x="25" y="64"/>
                  <a:pt x="25" y="64"/>
                </a:cubicBezTo>
                <a:cubicBezTo>
                  <a:pt x="5" y="64"/>
                  <a:pt x="5" y="64"/>
                  <a:pt x="5" y="64"/>
                </a:cubicBezTo>
                <a:cubicBezTo>
                  <a:pt x="1" y="64"/>
                  <a:pt x="0" y="62"/>
                  <a:pt x="4" y="60"/>
                </a:cubicBezTo>
                <a:cubicBezTo>
                  <a:pt x="104" y="2"/>
                  <a:pt x="104" y="2"/>
                  <a:pt x="104" y="2"/>
                </a:cubicBezTo>
                <a:cubicBezTo>
                  <a:pt x="107" y="0"/>
                  <a:pt x="113" y="0"/>
                  <a:pt x="117" y="2"/>
                </a:cubicBezTo>
                <a:cubicBezTo>
                  <a:pt x="145" y="25"/>
                  <a:pt x="145" y="25"/>
                  <a:pt x="145" y="25"/>
                </a:cubicBezTo>
                <a:cubicBezTo>
                  <a:pt x="145" y="2"/>
                  <a:pt x="145" y="2"/>
                  <a:pt x="145" y="2"/>
                </a:cubicBezTo>
                <a:cubicBezTo>
                  <a:pt x="168" y="2"/>
                  <a:pt x="168" y="2"/>
                  <a:pt x="168" y="2"/>
                </a:cubicBezTo>
                <a:cubicBezTo>
                  <a:pt x="168" y="40"/>
                  <a:pt x="168" y="40"/>
                  <a:pt x="168" y="40"/>
                </a:cubicBezTo>
                <a:cubicBezTo>
                  <a:pt x="184" y="49"/>
                  <a:pt x="184" y="49"/>
                  <a:pt x="184" y="49"/>
                </a:cubicBezTo>
                <a:cubicBezTo>
                  <a:pt x="184" y="49"/>
                  <a:pt x="184" y="49"/>
                  <a:pt x="184" y="49"/>
                </a:cubicBezTo>
                <a:cubicBezTo>
                  <a:pt x="184" y="49"/>
                  <a:pt x="184" y="49"/>
                  <a:pt x="184" y="49"/>
                </a:cubicBezTo>
                <a:cubicBezTo>
                  <a:pt x="202" y="60"/>
                  <a:pt x="202" y="60"/>
                  <a:pt x="202" y="60"/>
                </a:cubicBezTo>
                <a:cubicBezTo>
                  <a:pt x="206" y="62"/>
                  <a:pt x="205" y="64"/>
                  <a:pt x="201" y="64"/>
                </a:cubicBezTo>
                <a:cubicBezTo>
                  <a:pt x="184" y="64"/>
                  <a:pt x="184" y="64"/>
                  <a:pt x="184" y="64"/>
                </a:cubicBezTo>
                <a:cubicBezTo>
                  <a:pt x="184" y="117"/>
                  <a:pt x="184" y="117"/>
                  <a:pt x="184" y="117"/>
                </a:cubicBezTo>
                <a:cubicBezTo>
                  <a:pt x="184" y="117"/>
                  <a:pt x="185" y="134"/>
                  <a:pt x="169" y="134"/>
                </a:cubicBezTo>
                <a:cubicBezTo>
                  <a:pt x="136" y="134"/>
                  <a:pt x="136" y="134"/>
                  <a:pt x="136" y="134"/>
                </a:cubicBezTo>
                <a:cubicBezTo>
                  <a:pt x="134" y="135"/>
                  <a:pt x="131" y="136"/>
                  <a:pt x="129" y="137"/>
                </a:cubicBezTo>
                <a:cubicBezTo>
                  <a:pt x="140" y="155"/>
                  <a:pt x="140" y="155"/>
                  <a:pt x="140" y="155"/>
                </a:cubicBezTo>
                <a:cubicBezTo>
                  <a:pt x="142" y="159"/>
                  <a:pt x="139" y="160"/>
                  <a:pt x="139" y="160"/>
                </a:cubicBezTo>
                <a:cubicBezTo>
                  <a:pt x="118" y="161"/>
                  <a:pt x="118" y="161"/>
                  <a:pt x="118" y="161"/>
                </a:cubicBezTo>
                <a:cubicBezTo>
                  <a:pt x="119" y="168"/>
                  <a:pt x="119" y="168"/>
                  <a:pt x="119" y="168"/>
                </a:cubicBezTo>
                <a:cubicBezTo>
                  <a:pt x="130" y="179"/>
                  <a:pt x="130" y="179"/>
                  <a:pt x="130" y="179"/>
                </a:cubicBezTo>
                <a:cubicBezTo>
                  <a:pt x="115" y="195"/>
                  <a:pt x="115" y="195"/>
                  <a:pt x="115" y="195"/>
                </a:cubicBezTo>
                <a:cubicBezTo>
                  <a:pt x="129" y="211"/>
                  <a:pt x="129" y="211"/>
                  <a:pt x="129" y="211"/>
                </a:cubicBezTo>
                <a:cubicBezTo>
                  <a:pt x="129" y="220"/>
                  <a:pt x="129" y="220"/>
                  <a:pt x="129" y="220"/>
                </a:cubicBezTo>
                <a:cubicBezTo>
                  <a:pt x="115" y="235"/>
                  <a:pt x="115" y="235"/>
                  <a:pt x="115" y="235"/>
                </a:cubicBezTo>
                <a:cubicBezTo>
                  <a:pt x="124" y="248"/>
                  <a:pt x="124" y="248"/>
                  <a:pt x="124" y="248"/>
                </a:cubicBezTo>
                <a:cubicBezTo>
                  <a:pt x="124" y="260"/>
                  <a:pt x="124" y="260"/>
                  <a:pt x="124" y="260"/>
                </a:cubicBezTo>
                <a:cubicBezTo>
                  <a:pt x="102" y="284"/>
                  <a:pt x="102" y="284"/>
                  <a:pt x="102" y="284"/>
                </a:cubicBezTo>
                <a:cubicBezTo>
                  <a:pt x="94" y="283"/>
                  <a:pt x="86" y="264"/>
                  <a:pt x="86" y="264"/>
                </a:cubicBezTo>
                <a:cubicBezTo>
                  <a:pt x="85" y="163"/>
                  <a:pt x="85" y="163"/>
                  <a:pt x="85" y="163"/>
                </a:cubicBezTo>
                <a:cubicBezTo>
                  <a:pt x="85" y="160"/>
                  <a:pt x="83" y="160"/>
                  <a:pt x="83" y="160"/>
                </a:cubicBezTo>
                <a:cubicBezTo>
                  <a:pt x="71" y="159"/>
                  <a:pt x="71" y="159"/>
                  <a:pt x="71" y="159"/>
                </a:cubicBezTo>
                <a:cubicBezTo>
                  <a:pt x="64" y="159"/>
                  <a:pt x="68" y="152"/>
                  <a:pt x="68" y="152"/>
                </a:cubicBezTo>
                <a:cubicBezTo>
                  <a:pt x="77" y="140"/>
                  <a:pt x="77" y="140"/>
                  <a:pt x="77" y="140"/>
                </a:cubicBezTo>
                <a:cubicBezTo>
                  <a:pt x="78" y="139"/>
                  <a:pt x="78" y="137"/>
                  <a:pt x="78" y="136"/>
                </a:cubicBezTo>
                <a:cubicBezTo>
                  <a:pt x="76" y="136"/>
                  <a:pt x="74" y="135"/>
                  <a:pt x="73" y="134"/>
                </a:cubicBezTo>
                <a:cubicBezTo>
                  <a:pt x="40" y="134"/>
                  <a:pt x="40" y="134"/>
                  <a:pt x="40" y="134"/>
                </a:cubicBezTo>
                <a:cubicBezTo>
                  <a:pt x="40" y="134"/>
                  <a:pt x="25" y="133"/>
                  <a:pt x="25" y="11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TextBox 18"/>
          <p:cNvSpPr txBox="1"/>
          <p:nvPr/>
        </p:nvSpPr>
        <p:spPr>
          <a:xfrm>
            <a:off x="3200056" y="2690336"/>
            <a:ext cx="262907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1176655"/>
            <a:r>
              <a:rPr lang="en-US" altLang="zh-CN" dirty="0">
                <a:solidFill>
                  <a:prstClr val="black">
                    <a:lumMod val="85000"/>
                    <a:lumOff val="15000"/>
                  </a:prst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Improving Facebook's corporate social responsibility strategy from user information</a:t>
            </a:r>
            <a:endParaRPr kumimoji="0" lang="en-GB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幼圆" panose="02010509060101010101" pitchFamily="49" charset="-122"/>
              <a:ea typeface="幼圆" panose="02010509060101010101" pitchFamily="49" charset="-122"/>
              <a:cs typeface="+mn-cs"/>
            </a:endParaRPr>
          </a:p>
        </p:txBody>
      </p:sp>
      <p:sp>
        <p:nvSpPr>
          <p:cNvPr id="31" name="Freeform 27"/>
          <p:cNvSpPr/>
          <p:nvPr/>
        </p:nvSpPr>
        <p:spPr>
          <a:xfrm rot="20070184">
            <a:off x="6426792" y="2092871"/>
            <a:ext cx="366009" cy="377803"/>
          </a:xfrm>
          <a:custGeom>
            <a:avLst/>
            <a:gdLst/>
            <a:ahLst/>
            <a:cxnLst/>
            <a:rect l="l" t="t" r="r" b="b"/>
            <a:pathLst>
              <a:path w="212271" h="228600">
                <a:moveTo>
                  <a:pt x="16328" y="81643"/>
                </a:moveTo>
                <a:lnTo>
                  <a:pt x="16328" y="212272"/>
                </a:lnTo>
                <a:lnTo>
                  <a:pt x="195943" y="212272"/>
                </a:lnTo>
                <a:lnTo>
                  <a:pt x="195943" y="81643"/>
                </a:lnTo>
                <a:close/>
                <a:moveTo>
                  <a:pt x="151039" y="16329"/>
                </a:moveTo>
                <a:cubicBezTo>
                  <a:pt x="149848" y="16329"/>
                  <a:pt x="148870" y="16712"/>
                  <a:pt x="148105" y="17477"/>
                </a:cubicBezTo>
                <a:cubicBezTo>
                  <a:pt x="147340" y="18242"/>
                  <a:pt x="146957" y="19220"/>
                  <a:pt x="146957" y="20411"/>
                </a:cubicBezTo>
                <a:lnTo>
                  <a:pt x="146957" y="57150"/>
                </a:lnTo>
                <a:cubicBezTo>
                  <a:pt x="146957" y="58341"/>
                  <a:pt x="147340" y="59319"/>
                  <a:pt x="148105" y="60084"/>
                </a:cubicBezTo>
                <a:cubicBezTo>
                  <a:pt x="148870" y="60850"/>
                  <a:pt x="149848" y="61232"/>
                  <a:pt x="151039" y="61232"/>
                </a:cubicBezTo>
                <a:lnTo>
                  <a:pt x="159203" y="61232"/>
                </a:lnTo>
                <a:cubicBezTo>
                  <a:pt x="160394" y="61232"/>
                  <a:pt x="161372" y="60850"/>
                  <a:pt x="162137" y="60084"/>
                </a:cubicBezTo>
                <a:cubicBezTo>
                  <a:pt x="162903" y="59319"/>
                  <a:pt x="163285" y="58341"/>
                  <a:pt x="163285" y="57150"/>
                </a:cubicBezTo>
                <a:lnTo>
                  <a:pt x="163285" y="20411"/>
                </a:lnTo>
                <a:cubicBezTo>
                  <a:pt x="163285" y="19220"/>
                  <a:pt x="162903" y="18242"/>
                  <a:pt x="162137" y="17477"/>
                </a:cubicBezTo>
                <a:cubicBezTo>
                  <a:pt x="161372" y="16712"/>
                  <a:pt x="160394" y="16329"/>
                  <a:pt x="159203" y="16329"/>
                </a:cubicBezTo>
                <a:close/>
                <a:moveTo>
                  <a:pt x="53068" y="16329"/>
                </a:moveTo>
                <a:cubicBezTo>
                  <a:pt x="51877" y="16329"/>
                  <a:pt x="50899" y="16712"/>
                  <a:pt x="50134" y="17477"/>
                </a:cubicBezTo>
                <a:cubicBezTo>
                  <a:pt x="49368" y="18242"/>
                  <a:pt x="48985" y="19220"/>
                  <a:pt x="48985" y="20411"/>
                </a:cubicBezTo>
                <a:lnTo>
                  <a:pt x="48985" y="57150"/>
                </a:lnTo>
                <a:cubicBezTo>
                  <a:pt x="48985" y="58341"/>
                  <a:pt x="49368" y="59319"/>
                  <a:pt x="50134" y="60084"/>
                </a:cubicBezTo>
                <a:cubicBezTo>
                  <a:pt x="50899" y="60850"/>
                  <a:pt x="51877" y="61232"/>
                  <a:pt x="53068" y="61232"/>
                </a:cubicBezTo>
                <a:lnTo>
                  <a:pt x="61232" y="61232"/>
                </a:lnTo>
                <a:cubicBezTo>
                  <a:pt x="62423" y="61232"/>
                  <a:pt x="63401" y="60850"/>
                  <a:pt x="64166" y="60084"/>
                </a:cubicBezTo>
                <a:cubicBezTo>
                  <a:pt x="64931" y="59319"/>
                  <a:pt x="65314" y="58341"/>
                  <a:pt x="65314" y="57150"/>
                </a:cubicBezTo>
                <a:lnTo>
                  <a:pt x="65314" y="20411"/>
                </a:lnTo>
                <a:cubicBezTo>
                  <a:pt x="65314" y="19220"/>
                  <a:pt x="64931" y="18242"/>
                  <a:pt x="64166" y="17477"/>
                </a:cubicBezTo>
                <a:cubicBezTo>
                  <a:pt x="63401" y="16712"/>
                  <a:pt x="62423" y="16329"/>
                  <a:pt x="61232" y="16329"/>
                </a:cubicBezTo>
                <a:close/>
                <a:moveTo>
                  <a:pt x="53068" y="0"/>
                </a:moveTo>
                <a:lnTo>
                  <a:pt x="61232" y="0"/>
                </a:lnTo>
                <a:cubicBezTo>
                  <a:pt x="66845" y="0"/>
                  <a:pt x="71650" y="1999"/>
                  <a:pt x="75647" y="5996"/>
                </a:cubicBezTo>
                <a:cubicBezTo>
                  <a:pt x="79644" y="9993"/>
                  <a:pt x="81643" y="14798"/>
                  <a:pt x="81643" y="20411"/>
                </a:cubicBezTo>
                <a:lnTo>
                  <a:pt x="81643" y="32657"/>
                </a:lnTo>
                <a:lnTo>
                  <a:pt x="130628" y="32657"/>
                </a:lnTo>
                <a:lnTo>
                  <a:pt x="130628" y="20411"/>
                </a:lnTo>
                <a:cubicBezTo>
                  <a:pt x="130628" y="14798"/>
                  <a:pt x="132627" y="9993"/>
                  <a:pt x="136624" y="5996"/>
                </a:cubicBezTo>
                <a:cubicBezTo>
                  <a:pt x="140621" y="1999"/>
                  <a:pt x="145426" y="0"/>
                  <a:pt x="151039" y="0"/>
                </a:cubicBezTo>
                <a:lnTo>
                  <a:pt x="159203" y="0"/>
                </a:lnTo>
                <a:cubicBezTo>
                  <a:pt x="164816" y="0"/>
                  <a:pt x="169621" y="1999"/>
                  <a:pt x="173618" y="5996"/>
                </a:cubicBezTo>
                <a:cubicBezTo>
                  <a:pt x="177615" y="9993"/>
                  <a:pt x="179614" y="14798"/>
                  <a:pt x="179614" y="20411"/>
                </a:cubicBezTo>
                <a:lnTo>
                  <a:pt x="179614" y="32657"/>
                </a:lnTo>
                <a:lnTo>
                  <a:pt x="195943" y="32657"/>
                </a:lnTo>
                <a:cubicBezTo>
                  <a:pt x="200365" y="32657"/>
                  <a:pt x="204192" y="34273"/>
                  <a:pt x="207424" y="37505"/>
                </a:cubicBezTo>
                <a:cubicBezTo>
                  <a:pt x="210655" y="40737"/>
                  <a:pt x="212271" y="44564"/>
                  <a:pt x="212271" y="48986"/>
                </a:cubicBezTo>
                <a:lnTo>
                  <a:pt x="212271" y="212272"/>
                </a:lnTo>
                <a:cubicBezTo>
                  <a:pt x="212271" y="216694"/>
                  <a:pt x="210655" y="220521"/>
                  <a:pt x="207424" y="223753"/>
                </a:cubicBezTo>
                <a:cubicBezTo>
                  <a:pt x="204192" y="226984"/>
                  <a:pt x="200365" y="228600"/>
                  <a:pt x="195943" y="228600"/>
                </a:cubicBezTo>
                <a:lnTo>
                  <a:pt x="16328" y="228600"/>
                </a:lnTo>
                <a:cubicBezTo>
                  <a:pt x="11906" y="228600"/>
                  <a:pt x="8079" y="226984"/>
                  <a:pt x="4847" y="223753"/>
                </a:cubicBezTo>
                <a:cubicBezTo>
                  <a:pt x="1616" y="220521"/>
                  <a:pt x="0" y="216694"/>
                  <a:pt x="0" y="212272"/>
                </a:cubicBezTo>
                <a:lnTo>
                  <a:pt x="0" y="48986"/>
                </a:lnTo>
                <a:cubicBezTo>
                  <a:pt x="0" y="44564"/>
                  <a:pt x="1616" y="40737"/>
                  <a:pt x="4847" y="37505"/>
                </a:cubicBezTo>
                <a:cubicBezTo>
                  <a:pt x="8079" y="34273"/>
                  <a:pt x="11906" y="32657"/>
                  <a:pt x="16328" y="32657"/>
                </a:cubicBezTo>
                <a:lnTo>
                  <a:pt x="32657" y="32657"/>
                </a:lnTo>
                <a:lnTo>
                  <a:pt x="32657" y="20411"/>
                </a:lnTo>
                <a:cubicBezTo>
                  <a:pt x="32657" y="14798"/>
                  <a:pt x="34655" y="9993"/>
                  <a:pt x="38653" y="5996"/>
                </a:cubicBezTo>
                <a:cubicBezTo>
                  <a:pt x="42650" y="1999"/>
                  <a:pt x="47455" y="0"/>
                  <a:pt x="53068" y="0"/>
                </a:cubicBezTo>
                <a:close/>
              </a:path>
            </a:pathLst>
          </a:custGeom>
          <a:solidFill>
            <a:srgbClr val="7F2E30"/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/>
          <a:p>
            <a:pPr algn="ctr"/>
            <a:endParaRPr lang="en-AU" dirty="0">
              <a:solidFill>
                <a:schemeClr val="tx1">
                  <a:lumMod val="75000"/>
                  <a:lumOff val="25000"/>
                </a:schemeClr>
              </a:solidFill>
              <a:latin typeface="FontAwesome" pitchFamily="2" charset="0"/>
            </a:endParaRPr>
          </a:p>
        </p:txBody>
      </p:sp>
      <p:sp>
        <p:nvSpPr>
          <p:cNvPr id="32" name="Freeform 34"/>
          <p:cNvSpPr/>
          <p:nvPr/>
        </p:nvSpPr>
        <p:spPr>
          <a:xfrm rot="1053240">
            <a:off x="6383985" y="3168814"/>
            <a:ext cx="451622" cy="464067"/>
          </a:xfrm>
          <a:custGeom>
            <a:avLst/>
            <a:gdLst/>
            <a:ahLst/>
            <a:cxnLst/>
            <a:rect l="l" t="t" r="r" b="b"/>
            <a:pathLst>
              <a:path w="244928" h="212272">
                <a:moveTo>
                  <a:pt x="20410" y="16329"/>
                </a:moveTo>
                <a:cubicBezTo>
                  <a:pt x="19305" y="16329"/>
                  <a:pt x="18348" y="16733"/>
                  <a:pt x="17540" y="17541"/>
                </a:cubicBezTo>
                <a:cubicBezTo>
                  <a:pt x="16732" y="18349"/>
                  <a:pt x="16328" y="19305"/>
                  <a:pt x="16328" y="20411"/>
                </a:cubicBezTo>
                <a:lnTo>
                  <a:pt x="16328" y="126547"/>
                </a:lnTo>
                <a:cubicBezTo>
                  <a:pt x="16328" y="127652"/>
                  <a:pt x="16732" y="128609"/>
                  <a:pt x="17540" y="129417"/>
                </a:cubicBezTo>
                <a:cubicBezTo>
                  <a:pt x="18348" y="130225"/>
                  <a:pt x="19305" y="130629"/>
                  <a:pt x="20410" y="130629"/>
                </a:cubicBezTo>
                <a:lnTo>
                  <a:pt x="224517" y="130629"/>
                </a:lnTo>
                <a:cubicBezTo>
                  <a:pt x="225623" y="130629"/>
                  <a:pt x="226580" y="130225"/>
                  <a:pt x="227388" y="129417"/>
                </a:cubicBezTo>
                <a:cubicBezTo>
                  <a:pt x="228196" y="128609"/>
                  <a:pt x="228600" y="127652"/>
                  <a:pt x="228600" y="126547"/>
                </a:cubicBezTo>
                <a:lnTo>
                  <a:pt x="228600" y="20411"/>
                </a:lnTo>
                <a:cubicBezTo>
                  <a:pt x="228600" y="19305"/>
                  <a:pt x="228196" y="18349"/>
                  <a:pt x="227388" y="17541"/>
                </a:cubicBezTo>
                <a:cubicBezTo>
                  <a:pt x="226580" y="16733"/>
                  <a:pt x="225623" y="16329"/>
                  <a:pt x="224517" y="16329"/>
                </a:cubicBezTo>
                <a:close/>
                <a:moveTo>
                  <a:pt x="20410" y="0"/>
                </a:moveTo>
                <a:lnTo>
                  <a:pt x="224517" y="0"/>
                </a:lnTo>
                <a:cubicBezTo>
                  <a:pt x="230130" y="0"/>
                  <a:pt x="234935" y="1999"/>
                  <a:pt x="238932" y="5996"/>
                </a:cubicBezTo>
                <a:cubicBezTo>
                  <a:pt x="242930" y="9993"/>
                  <a:pt x="244928" y="14798"/>
                  <a:pt x="244928" y="20411"/>
                </a:cubicBezTo>
                <a:lnTo>
                  <a:pt x="244928" y="159204"/>
                </a:lnTo>
                <a:cubicBezTo>
                  <a:pt x="244928" y="164817"/>
                  <a:pt x="242930" y="169622"/>
                  <a:pt x="238932" y="173619"/>
                </a:cubicBezTo>
                <a:cubicBezTo>
                  <a:pt x="234935" y="177616"/>
                  <a:pt x="230130" y="179615"/>
                  <a:pt x="224517" y="179615"/>
                </a:cubicBezTo>
                <a:lnTo>
                  <a:pt x="155121" y="179615"/>
                </a:lnTo>
                <a:cubicBezTo>
                  <a:pt x="155121" y="182761"/>
                  <a:pt x="155801" y="186057"/>
                  <a:pt x="157162" y="189501"/>
                </a:cubicBezTo>
                <a:cubicBezTo>
                  <a:pt x="158523" y="192945"/>
                  <a:pt x="159883" y="195965"/>
                  <a:pt x="161244" y="198558"/>
                </a:cubicBezTo>
                <a:cubicBezTo>
                  <a:pt x="162605" y="201152"/>
                  <a:pt x="163285" y="203002"/>
                  <a:pt x="163285" y="204108"/>
                </a:cubicBezTo>
                <a:cubicBezTo>
                  <a:pt x="163285" y="206319"/>
                  <a:pt x="162477" y="208232"/>
                  <a:pt x="160861" y="209848"/>
                </a:cubicBezTo>
                <a:cubicBezTo>
                  <a:pt x="159246" y="211464"/>
                  <a:pt x="157332" y="212272"/>
                  <a:pt x="155121" y="212272"/>
                </a:cubicBezTo>
                <a:lnTo>
                  <a:pt x="89807" y="212272"/>
                </a:lnTo>
                <a:cubicBezTo>
                  <a:pt x="87595" y="212272"/>
                  <a:pt x="85682" y="211464"/>
                  <a:pt x="84066" y="209848"/>
                </a:cubicBezTo>
                <a:cubicBezTo>
                  <a:pt x="82450" y="208232"/>
                  <a:pt x="81642" y="206319"/>
                  <a:pt x="81642" y="204108"/>
                </a:cubicBezTo>
                <a:cubicBezTo>
                  <a:pt x="81642" y="202917"/>
                  <a:pt x="82323" y="201046"/>
                  <a:pt x="83683" y="198495"/>
                </a:cubicBezTo>
                <a:cubicBezTo>
                  <a:pt x="85044" y="195943"/>
                  <a:pt x="86405" y="192967"/>
                  <a:pt x="87766" y="189565"/>
                </a:cubicBezTo>
                <a:cubicBezTo>
                  <a:pt x="89126" y="186163"/>
                  <a:pt x="89807" y="182846"/>
                  <a:pt x="89807" y="179615"/>
                </a:cubicBezTo>
                <a:lnTo>
                  <a:pt x="20410" y="179615"/>
                </a:lnTo>
                <a:cubicBezTo>
                  <a:pt x="14797" y="179615"/>
                  <a:pt x="9992" y="177616"/>
                  <a:pt x="5995" y="173619"/>
                </a:cubicBezTo>
                <a:cubicBezTo>
                  <a:pt x="1998" y="169622"/>
                  <a:pt x="0" y="164817"/>
                  <a:pt x="0" y="159204"/>
                </a:cubicBezTo>
                <a:lnTo>
                  <a:pt x="0" y="20411"/>
                </a:lnTo>
                <a:cubicBezTo>
                  <a:pt x="0" y="14798"/>
                  <a:pt x="1998" y="9993"/>
                  <a:pt x="5995" y="5996"/>
                </a:cubicBezTo>
                <a:cubicBezTo>
                  <a:pt x="9992" y="1999"/>
                  <a:pt x="14797" y="0"/>
                  <a:pt x="20410" y="0"/>
                </a:cubicBezTo>
                <a:close/>
              </a:path>
            </a:pathLst>
          </a:custGeom>
          <a:solidFill>
            <a:srgbClr val="363636"/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/>
          <a:p>
            <a:pPr algn="ctr"/>
            <a:endParaRPr lang="en-AU" dirty="0">
              <a:solidFill>
                <a:schemeClr val="tx1">
                  <a:lumMod val="75000"/>
                  <a:lumOff val="25000"/>
                </a:schemeClr>
              </a:solidFill>
              <a:latin typeface="FontAwesome" pitchFamily="2" charset="0"/>
            </a:endParaRPr>
          </a:p>
        </p:txBody>
      </p:sp>
      <p:sp>
        <p:nvSpPr>
          <p:cNvPr id="33" name="Freeform 31"/>
          <p:cNvSpPr/>
          <p:nvPr/>
        </p:nvSpPr>
        <p:spPr>
          <a:xfrm>
            <a:off x="6324517" y="4270641"/>
            <a:ext cx="570558" cy="567107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62253" y="70672"/>
                </a:moveTo>
                <a:cubicBezTo>
                  <a:pt x="53068" y="74414"/>
                  <a:pt x="44946" y="79815"/>
                  <a:pt x="37888" y="86873"/>
                </a:cubicBezTo>
                <a:cubicBezTo>
                  <a:pt x="30829" y="93932"/>
                  <a:pt x="25429" y="102054"/>
                  <a:pt x="21687" y="111239"/>
                </a:cubicBezTo>
                <a:cubicBezTo>
                  <a:pt x="20836" y="113365"/>
                  <a:pt x="20836" y="115448"/>
                  <a:pt x="21687" y="117489"/>
                </a:cubicBezTo>
                <a:cubicBezTo>
                  <a:pt x="22537" y="119531"/>
                  <a:pt x="24025" y="120976"/>
                  <a:pt x="26151" y="121827"/>
                </a:cubicBezTo>
                <a:cubicBezTo>
                  <a:pt x="27257" y="122252"/>
                  <a:pt x="28278" y="122465"/>
                  <a:pt x="29213" y="122465"/>
                </a:cubicBezTo>
                <a:cubicBezTo>
                  <a:pt x="32785" y="122465"/>
                  <a:pt x="35336" y="120764"/>
                  <a:pt x="36867" y="117362"/>
                </a:cubicBezTo>
                <a:cubicBezTo>
                  <a:pt x="39759" y="110218"/>
                  <a:pt x="43947" y="103904"/>
                  <a:pt x="49432" y="98418"/>
                </a:cubicBezTo>
                <a:cubicBezTo>
                  <a:pt x="54918" y="92933"/>
                  <a:pt x="61232" y="88744"/>
                  <a:pt x="68376" y="85853"/>
                </a:cubicBezTo>
                <a:cubicBezTo>
                  <a:pt x="70502" y="84917"/>
                  <a:pt x="71991" y="83429"/>
                  <a:pt x="72841" y="81388"/>
                </a:cubicBezTo>
                <a:cubicBezTo>
                  <a:pt x="73691" y="79347"/>
                  <a:pt x="73691" y="77263"/>
                  <a:pt x="72841" y="75137"/>
                </a:cubicBezTo>
                <a:cubicBezTo>
                  <a:pt x="71991" y="73011"/>
                  <a:pt x="70545" y="71523"/>
                  <a:pt x="68504" y="70672"/>
                </a:cubicBezTo>
                <a:cubicBezTo>
                  <a:pt x="66463" y="69822"/>
                  <a:pt x="64379" y="69822"/>
                  <a:pt x="62253" y="70672"/>
                </a:cubicBezTo>
                <a:close/>
                <a:moveTo>
                  <a:pt x="208891" y="33295"/>
                </a:moveTo>
                <a:cubicBezTo>
                  <a:pt x="210039" y="33295"/>
                  <a:pt x="210996" y="33720"/>
                  <a:pt x="211761" y="34571"/>
                </a:cubicBezTo>
                <a:lnTo>
                  <a:pt x="223370" y="46052"/>
                </a:lnTo>
                <a:cubicBezTo>
                  <a:pt x="224135" y="46902"/>
                  <a:pt x="224518" y="47880"/>
                  <a:pt x="224518" y="48986"/>
                </a:cubicBezTo>
                <a:cubicBezTo>
                  <a:pt x="224518" y="50092"/>
                  <a:pt x="224135" y="51070"/>
                  <a:pt x="223370" y="51920"/>
                </a:cubicBezTo>
                <a:cubicBezTo>
                  <a:pt x="222435" y="52685"/>
                  <a:pt x="221456" y="53068"/>
                  <a:pt x="220436" y="53068"/>
                </a:cubicBezTo>
                <a:cubicBezTo>
                  <a:pt x="219415" y="53068"/>
                  <a:pt x="218437" y="52685"/>
                  <a:pt x="217502" y="51920"/>
                </a:cubicBezTo>
                <a:lnTo>
                  <a:pt x="206021" y="40311"/>
                </a:lnTo>
                <a:cubicBezTo>
                  <a:pt x="205170" y="39546"/>
                  <a:pt x="204745" y="38589"/>
                  <a:pt x="204745" y="37441"/>
                </a:cubicBezTo>
                <a:cubicBezTo>
                  <a:pt x="204745" y="36293"/>
                  <a:pt x="205170" y="35336"/>
                  <a:pt x="206021" y="34571"/>
                </a:cubicBezTo>
                <a:cubicBezTo>
                  <a:pt x="206786" y="33720"/>
                  <a:pt x="207743" y="33295"/>
                  <a:pt x="208891" y="33295"/>
                </a:cubicBezTo>
                <a:close/>
                <a:moveTo>
                  <a:pt x="193009" y="29723"/>
                </a:moveTo>
                <a:lnTo>
                  <a:pt x="198877" y="35591"/>
                </a:lnTo>
                <a:lnTo>
                  <a:pt x="167751" y="66590"/>
                </a:lnTo>
                <a:lnTo>
                  <a:pt x="176425" y="75265"/>
                </a:lnTo>
                <a:cubicBezTo>
                  <a:pt x="178041" y="76881"/>
                  <a:pt x="178849" y="78815"/>
                  <a:pt x="178849" y="81069"/>
                </a:cubicBezTo>
                <a:cubicBezTo>
                  <a:pt x="178849" y="83323"/>
                  <a:pt x="178041" y="85258"/>
                  <a:pt x="176425" y="86873"/>
                </a:cubicBezTo>
                <a:lnTo>
                  <a:pt x="168261" y="95038"/>
                </a:lnTo>
                <a:cubicBezTo>
                  <a:pt x="175830" y="108730"/>
                  <a:pt x="179615" y="123315"/>
                  <a:pt x="179615" y="138793"/>
                </a:cubicBezTo>
                <a:cubicBezTo>
                  <a:pt x="179615" y="150955"/>
                  <a:pt x="177255" y="162584"/>
                  <a:pt x="172535" y="173683"/>
                </a:cubicBezTo>
                <a:cubicBezTo>
                  <a:pt x="167815" y="184781"/>
                  <a:pt x="161436" y="194349"/>
                  <a:pt x="153400" y="202385"/>
                </a:cubicBezTo>
                <a:cubicBezTo>
                  <a:pt x="145363" y="210422"/>
                  <a:pt x="135795" y="216800"/>
                  <a:pt x="124697" y="221520"/>
                </a:cubicBezTo>
                <a:cubicBezTo>
                  <a:pt x="113599" y="226240"/>
                  <a:pt x="101969" y="228600"/>
                  <a:pt x="89807" y="228600"/>
                </a:cubicBezTo>
                <a:cubicBezTo>
                  <a:pt x="77646" y="228600"/>
                  <a:pt x="66016" y="226240"/>
                  <a:pt x="54918" y="221520"/>
                </a:cubicBezTo>
                <a:cubicBezTo>
                  <a:pt x="43819" y="216800"/>
                  <a:pt x="34252" y="210422"/>
                  <a:pt x="26215" y="202385"/>
                </a:cubicBezTo>
                <a:cubicBezTo>
                  <a:pt x="18179" y="194349"/>
                  <a:pt x="11800" y="184781"/>
                  <a:pt x="7080" y="173683"/>
                </a:cubicBezTo>
                <a:cubicBezTo>
                  <a:pt x="2360" y="162584"/>
                  <a:pt x="0" y="150955"/>
                  <a:pt x="0" y="138793"/>
                </a:cubicBezTo>
                <a:cubicBezTo>
                  <a:pt x="0" y="126632"/>
                  <a:pt x="2360" y="115002"/>
                  <a:pt x="7080" y="103904"/>
                </a:cubicBezTo>
                <a:cubicBezTo>
                  <a:pt x="11800" y="92805"/>
                  <a:pt x="18179" y="83238"/>
                  <a:pt x="26215" y="75201"/>
                </a:cubicBezTo>
                <a:cubicBezTo>
                  <a:pt x="34252" y="67164"/>
                  <a:pt x="43819" y="60786"/>
                  <a:pt x="54918" y="56066"/>
                </a:cubicBezTo>
                <a:cubicBezTo>
                  <a:pt x="66016" y="51346"/>
                  <a:pt x="77646" y="48986"/>
                  <a:pt x="89807" y="48986"/>
                </a:cubicBezTo>
                <a:cubicBezTo>
                  <a:pt x="105286" y="48986"/>
                  <a:pt x="119871" y="52770"/>
                  <a:pt x="133563" y="60339"/>
                </a:cubicBezTo>
                <a:lnTo>
                  <a:pt x="141727" y="52175"/>
                </a:lnTo>
                <a:cubicBezTo>
                  <a:pt x="143343" y="50559"/>
                  <a:pt x="145278" y="49751"/>
                  <a:pt x="147531" y="49751"/>
                </a:cubicBezTo>
                <a:cubicBezTo>
                  <a:pt x="149785" y="49751"/>
                  <a:pt x="151720" y="50559"/>
                  <a:pt x="153336" y="52175"/>
                </a:cubicBezTo>
                <a:lnTo>
                  <a:pt x="162010" y="60850"/>
                </a:lnTo>
                <a:close/>
                <a:moveTo>
                  <a:pt x="212272" y="24493"/>
                </a:moveTo>
                <a:lnTo>
                  <a:pt x="224518" y="24493"/>
                </a:lnTo>
                <a:cubicBezTo>
                  <a:pt x="225709" y="24493"/>
                  <a:pt x="226687" y="24876"/>
                  <a:pt x="227452" y="25641"/>
                </a:cubicBezTo>
                <a:cubicBezTo>
                  <a:pt x="228218" y="26407"/>
                  <a:pt x="228600" y="27385"/>
                  <a:pt x="228600" y="28575"/>
                </a:cubicBezTo>
                <a:cubicBezTo>
                  <a:pt x="228600" y="29766"/>
                  <a:pt x="228218" y="30744"/>
                  <a:pt x="227452" y="31509"/>
                </a:cubicBezTo>
                <a:cubicBezTo>
                  <a:pt x="226687" y="32275"/>
                  <a:pt x="225709" y="32657"/>
                  <a:pt x="224518" y="32657"/>
                </a:cubicBezTo>
                <a:lnTo>
                  <a:pt x="212272" y="32657"/>
                </a:lnTo>
                <a:cubicBezTo>
                  <a:pt x="211081" y="32657"/>
                  <a:pt x="210103" y="32275"/>
                  <a:pt x="209338" y="31509"/>
                </a:cubicBezTo>
                <a:cubicBezTo>
                  <a:pt x="208572" y="30744"/>
                  <a:pt x="208190" y="29766"/>
                  <a:pt x="208190" y="28575"/>
                </a:cubicBezTo>
                <a:cubicBezTo>
                  <a:pt x="208190" y="27385"/>
                  <a:pt x="208572" y="26407"/>
                  <a:pt x="209338" y="25641"/>
                </a:cubicBezTo>
                <a:cubicBezTo>
                  <a:pt x="210103" y="24876"/>
                  <a:pt x="211081" y="24493"/>
                  <a:pt x="212272" y="24493"/>
                </a:cubicBezTo>
                <a:close/>
                <a:moveTo>
                  <a:pt x="220436" y="4082"/>
                </a:moveTo>
                <a:cubicBezTo>
                  <a:pt x="221542" y="4082"/>
                  <a:pt x="222520" y="4465"/>
                  <a:pt x="223370" y="5231"/>
                </a:cubicBezTo>
                <a:cubicBezTo>
                  <a:pt x="224135" y="6081"/>
                  <a:pt x="224518" y="7059"/>
                  <a:pt x="224518" y="8165"/>
                </a:cubicBezTo>
                <a:cubicBezTo>
                  <a:pt x="224518" y="9270"/>
                  <a:pt x="224135" y="10248"/>
                  <a:pt x="223370" y="11099"/>
                </a:cubicBezTo>
                <a:lnTo>
                  <a:pt x="211761" y="22580"/>
                </a:lnTo>
                <a:cubicBezTo>
                  <a:pt x="210911" y="23430"/>
                  <a:pt x="209975" y="23855"/>
                  <a:pt x="208955" y="23855"/>
                </a:cubicBezTo>
                <a:cubicBezTo>
                  <a:pt x="207849" y="23855"/>
                  <a:pt x="206871" y="23430"/>
                  <a:pt x="206021" y="22580"/>
                </a:cubicBezTo>
                <a:cubicBezTo>
                  <a:pt x="205170" y="21814"/>
                  <a:pt x="204745" y="20857"/>
                  <a:pt x="204745" y="19709"/>
                </a:cubicBezTo>
                <a:cubicBezTo>
                  <a:pt x="204745" y="18561"/>
                  <a:pt x="205170" y="17605"/>
                  <a:pt x="206021" y="16839"/>
                </a:cubicBezTo>
                <a:lnTo>
                  <a:pt x="217502" y="5231"/>
                </a:lnTo>
                <a:cubicBezTo>
                  <a:pt x="218352" y="4465"/>
                  <a:pt x="219330" y="4082"/>
                  <a:pt x="220436" y="4082"/>
                </a:cubicBezTo>
                <a:close/>
                <a:moveTo>
                  <a:pt x="179615" y="4082"/>
                </a:moveTo>
                <a:cubicBezTo>
                  <a:pt x="180720" y="4082"/>
                  <a:pt x="181698" y="4465"/>
                  <a:pt x="182549" y="5231"/>
                </a:cubicBezTo>
                <a:lnTo>
                  <a:pt x="194030" y="16839"/>
                </a:lnTo>
                <a:cubicBezTo>
                  <a:pt x="194880" y="17605"/>
                  <a:pt x="195305" y="18561"/>
                  <a:pt x="195305" y="19709"/>
                </a:cubicBezTo>
                <a:cubicBezTo>
                  <a:pt x="195305" y="20857"/>
                  <a:pt x="194880" y="21814"/>
                  <a:pt x="194030" y="22580"/>
                </a:cubicBezTo>
                <a:cubicBezTo>
                  <a:pt x="193179" y="23430"/>
                  <a:pt x="192244" y="23855"/>
                  <a:pt x="191223" y="23855"/>
                </a:cubicBezTo>
                <a:cubicBezTo>
                  <a:pt x="190118" y="23855"/>
                  <a:pt x="189140" y="23430"/>
                  <a:pt x="188289" y="22580"/>
                </a:cubicBezTo>
                <a:lnTo>
                  <a:pt x="176680" y="11099"/>
                </a:lnTo>
                <a:cubicBezTo>
                  <a:pt x="175915" y="10248"/>
                  <a:pt x="175532" y="9270"/>
                  <a:pt x="175532" y="8165"/>
                </a:cubicBezTo>
                <a:cubicBezTo>
                  <a:pt x="175532" y="7059"/>
                  <a:pt x="175915" y="6081"/>
                  <a:pt x="176680" y="5231"/>
                </a:cubicBezTo>
                <a:cubicBezTo>
                  <a:pt x="177531" y="4465"/>
                  <a:pt x="178509" y="4082"/>
                  <a:pt x="179615" y="4082"/>
                </a:cubicBezTo>
                <a:close/>
                <a:moveTo>
                  <a:pt x="200025" y="0"/>
                </a:moveTo>
                <a:cubicBezTo>
                  <a:pt x="201216" y="0"/>
                  <a:pt x="202194" y="383"/>
                  <a:pt x="202959" y="1148"/>
                </a:cubicBezTo>
                <a:cubicBezTo>
                  <a:pt x="203725" y="1914"/>
                  <a:pt x="204107" y="2892"/>
                  <a:pt x="204107" y="4082"/>
                </a:cubicBezTo>
                <a:lnTo>
                  <a:pt x="204107" y="16329"/>
                </a:lnTo>
                <a:cubicBezTo>
                  <a:pt x="204107" y="17519"/>
                  <a:pt x="203725" y="18497"/>
                  <a:pt x="202959" y="19263"/>
                </a:cubicBezTo>
                <a:cubicBezTo>
                  <a:pt x="202194" y="20028"/>
                  <a:pt x="201216" y="20411"/>
                  <a:pt x="200025" y="20411"/>
                </a:cubicBezTo>
                <a:cubicBezTo>
                  <a:pt x="198835" y="20411"/>
                  <a:pt x="197857" y="20028"/>
                  <a:pt x="197091" y="19263"/>
                </a:cubicBezTo>
                <a:cubicBezTo>
                  <a:pt x="196326" y="18497"/>
                  <a:pt x="195943" y="17519"/>
                  <a:pt x="195943" y="16329"/>
                </a:cubicBezTo>
                <a:lnTo>
                  <a:pt x="195943" y="4082"/>
                </a:lnTo>
                <a:cubicBezTo>
                  <a:pt x="195943" y="2892"/>
                  <a:pt x="196326" y="1914"/>
                  <a:pt x="197091" y="1148"/>
                </a:cubicBezTo>
                <a:cubicBezTo>
                  <a:pt x="197857" y="383"/>
                  <a:pt x="198835" y="0"/>
                  <a:pt x="200025" y="0"/>
                </a:cubicBezTo>
                <a:close/>
              </a:path>
            </a:pathLst>
          </a:custGeom>
          <a:solidFill>
            <a:srgbClr val="7F2E30"/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/>
          <a:p>
            <a:pPr algn="ctr"/>
            <a:endParaRPr lang="en-AU" dirty="0">
              <a:solidFill>
                <a:schemeClr val="tx1">
                  <a:lumMod val="75000"/>
                  <a:lumOff val="25000"/>
                </a:schemeClr>
              </a:solidFill>
              <a:latin typeface="FontAwesome" pitchFamily="2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" grpId="0" animBg="1"/>
      <p:bldP spid="72" grpId="0" animBg="1"/>
      <p:bldP spid="31" grpId="0" animBg="1"/>
      <p:bldP spid="32" grpId="0" animBg="1"/>
      <p:bldP spid="3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0" b="9162"/>
          <a:stretch>
            <a:fillRect/>
          </a:stretch>
        </p:blipFill>
        <p:spPr>
          <a:xfrm>
            <a:off x="838578" y="2187664"/>
            <a:ext cx="4199683" cy="3457987"/>
          </a:xfrm>
          <a:prstGeom prst="rect">
            <a:avLst/>
          </a:prstGeom>
        </p:spPr>
      </p:pic>
      <p:sp>
        <p:nvSpPr>
          <p:cNvPr id="48" name="TextBox 47"/>
          <p:cNvSpPr txBox="1"/>
          <p:nvPr/>
        </p:nvSpPr>
        <p:spPr>
          <a:xfrm>
            <a:off x="6306964" y="1613699"/>
            <a:ext cx="41857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117665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幼圆" panose="02010509060101010101" pitchFamily="49" charset="-122"/>
                <a:ea typeface="幼圆" panose="02010509060101010101" pitchFamily="49" charset="-122"/>
                <a:cs typeface="+mn-cs"/>
              </a:rPr>
              <a:t>Mainly</a:t>
            </a:r>
            <a:r>
              <a:rPr kumimoji="0" lang="en-US" altLang="zh-CN" sz="2400" b="0" i="0" u="none" strike="noStrike" kern="1200" cap="none" spc="0" normalizeH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幼圆" panose="02010509060101010101" pitchFamily="49" charset="-122"/>
                <a:ea typeface="幼圆" panose="02010509060101010101" pitchFamily="49" charset="-122"/>
                <a:cs typeface="+mn-cs"/>
              </a:rPr>
              <a:t> secondary research</a:t>
            </a:r>
            <a:endParaRPr kumimoji="0" lang="en-US" altLang="zh-CN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幼圆" panose="02010509060101010101" pitchFamily="49" charset="-122"/>
              <a:ea typeface="幼圆" panose="02010509060101010101" pitchFamily="49" charset="-122"/>
              <a:cs typeface="+mn-cs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7305726" y="2268524"/>
            <a:ext cx="1877437" cy="461665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none" rtlCol="0">
            <a:spAutoFit/>
          </a:bodyPr>
          <a:lstStyle/>
          <a:p>
            <a:pPr lvl="0" algn="ctr" defTabSz="1176655"/>
            <a:r>
              <a:rPr lang="en-GB" altLang="zh-CN" sz="2400" dirty="0">
                <a:solidFill>
                  <a:prstClr val="black">
                    <a:lumMod val="85000"/>
                    <a:lumOff val="15000"/>
                  </a:prst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Pragmatism</a:t>
            </a:r>
            <a:endParaRPr kumimoji="0" lang="en-US" altLang="zh-CN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2" cstate="screen"/>
          <a:srcRect/>
          <a:stretch>
            <a:fillRect/>
          </a:stretch>
        </p:blipFill>
        <p:spPr>
          <a:xfrm>
            <a:off x="0" y="508000"/>
            <a:ext cx="12192000" cy="699541"/>
          </a:xfrm>
          <a:prstGeom prst="rect">
            <a:avLst/>
          </a:prstGeom>
        </p:spPr>
      </p:pic>
      <p:sp>
        <p:nvSpPr>
          <p:cNvPr id="20" name="Title 1"/>
          <p:cNvSpPr txBox="1"/>
          <p:nvPr/>
        </p:nvSpPr>
        <p:spPr>
          <a:xfrm>
            <a:off x="4584700" y="295001"/>
            <a:ext cx="3022600" cy="11255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ctr" defTabSz="1176655"/>
            <a:r>
              <a:rPr lang="en-GB" altLang="zh-CN" sz="2400" b="1" dirty="0">
                <a:solidFill>
                  <a:srgbClr val="3C3C3C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Methodology</a:t>
            </a:r>
            <a:endParaRPr kumimoji="0" lang="en-GB" altLang="zh-CN" sz="2400" b="1" i="0" u="none" strike="noStrike" kern="1200" cap="none" spc="0" normalizeH="0" baseline="0" noProof="0" dirty="0">
              <a:ln>
                <a:noFill/>
              </a:ln>
              <a:solidFill>
                <a:srgbClr val="3C3C3C"/>
              </a:solidFill>
              <a:effectLst/>
              <a:uLnTx/>
              <a:uFillTx/>
              <a:latin typeface="幼圆" panose="02010509060101010101" pitchFamily="49" charset="-122"/>
              <a:ea typeface="幼圆" panose="02010509060101010101" pitchFamily="49" charset="-122"/>
              <a:cs typeface="+mj-cs"/>
            </a:endParaRPr>
          </a:p>
        </p:txBody>
      </p:sp>
      <p:sp>
        <p:nvSpPr>
          <p:cNvPr id="13" name="TextBox 52"/>
          <p:cNvSpPr txBox="1"/>
          <p:nvPr/>
        </p:nvSpPr>
        <p:spPr>
          <a:xfrm>
            <a:off x="6537796" y="3570014"/>
            <a:ext cx="3724096" cy="461665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none" rtlCol="0">
            <a:spAutoFit/>
          </a:bodyPr>
          <a:lstStyle/>
          <a:p>
            <a:pPr lvl="0" algn="ctr" defTabSz="1176655"/>
            <a:r>
              <a:rPr lang="en-GB" altLang="zh-CN" sz="2400" dirty="0">
                <a:solidFill>
                  <a:prstClr val="black">
                    <a:lumMod val="85000"/>
                    <a:lumOff val="15000"/>
                  </a:prst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Inductive and Deductive</a:t>
            </a:r>
            <a:endParaRPr kumimoji="0" lang="en-US" altLang="zh-CN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1" name="TextBox 52"/>
          <p:cNvSpPr txBox="1"/>
          <p:nvPr/>
        </p:nvSpPr>
        <p:spPr>
          <a:xfrm>
            <a:off x="6153074" y="4782637"/>
            <a:ext cx="4493539" cy="461665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none" rtlCol="0">
            <a:spAutoFit/>
          </a:bodyPr>
          <a:lstStyle/>
          <a:p>
            <a:pPr lvl="0" algn="ctr" defTabSz="1176655"/>
            <a:r>
              <a:rPr lang="en-GB" altLang="zh-CN" sz="2400" dirty="0">
                <a:solidFill>
                  <a:prstClr val="black">
                    <a:lumMod val="85000"/>
                    <a:lumOff val="15000"/>
                  </a:prst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Qualitative and Quantitative</a:t>
            </a:r>
            <a:endParaRPr kumimoji="0" lang="en-US" altLang="zh-CN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" name="箭头: 下 1"/>
          <p:cNvSpPr/>
          <p:nvPr/>
        </p:nvSpPr>
        <p:spPr>
          <a:xfrm>
            <a:off x="7833674" y="2910383"/>
            <a:ext cx="820132" cy="461665"/>
          </a:xfrm>
          <a:prstGeom prst="downArrow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箭头: 下 13"/>
          <p:cNvSpPr/>
          <p:nvPr/>
        </p:nvSpPr>
        <p:spPr>
          <a:xfrm>
            <a:off x="7833674" y="4183073"/>
            <a:ext cx="820132" cy="461665"/>
          </a:xfrm>
          <a:prstGeom prst="downArrow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53" grpId="0" animBg="1"/>
      <p:bldP spid="13" grpId="0" animBg="1"/>
      <p:bldP spid="11" grpId="0" animBg="1"/>
      <p:bldP spid="2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2463" y="2066120"/>
            <a:ext cx="6095406" cy="3806779"/>
          </a:xfrm>
          <a:prstGeom prst="rect">
            <a:avLst/>
          </a:prstGeom>
        </p:spPr>
      </p:pic>
      <p:sp>
        <p:nvSpPr>
          <p:cNvPr id="47" name="TextBox 46"/>
          <p:cNvSpPr txBox="1"/>
          <p:nvPr/>
        </p:nvSpPr>
        <p:spPr>
          <a:xfrm>
            <a:off x="6232627" y="2344798"/>
            <a:ext cx="7040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01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7150308" y="2437767"/>
            <a:ext cx="49552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117665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幼圆" panose="02010509060101010101" pitchFamily="49" charset="-122"/>
                <a:ea typeface="幼圆" panose="02010509060101010101" pitchFamily="49" charset="-122"/>
                <a:cs typeface="+mn-cs"/>
              </a:rPr>
              <a:t>Corporate Social Responsibility</a:t>
            </a:r>
            <a:endParaRPr kumimoji="0" lang="en-US" altLang="zh-CN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幼圆" panose="02010509060101010101" pitchFamily="49" charset="-122"/>
              <a:ea typeface="幼圆" panose="02010509060101010101" pitchFamily="49" charset="-122"/>
              <a:cs typeface="+mn-cs"/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6232627" y="3241752"/>
            <a:ext cx="7040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02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7457648" y="3333846"/>
            <a:ext cx="2954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 defTabSz="1176655"/>
            <a:r>
              <a:rPr lang="en-GB" altLang="zh-CN" sz="2400" dirty="0">
                <a:solidFill>
                  <a:prstClr val="black">
                    <a:lumMod val="85000"/>
                    <a:lumOff val="15000"/>
                  </a:prst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Stakeholder Theory</a:t>
            </a:r>
            <a:endParaRPr kumimoji="0" lang="en-US" altLang="zh-CN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2" cstate="screen"/>
          <a:srcRect/>
          <a:stretch>
            <a:fillRect/>
          </a:stretch>
        </p:blipFill>
        <p:spPr>
          <a:xfrm>
            <a:off x="0" y="508000"/>
            <a:ext cx="12192000" cy="699541"/>
          </a:xfrm>
          <a:prstGeom prst="rect">
            <a:avLst/>
          </a:prstGeom>
        </p:spPr>
      </p:pic>
      <p:sp>
        <p:nvSpPr>
          <p:cNvPr id="20" name="Title 1"/>
          <p:cNvSpPr txBox="1"/>
          <p:nvPr/>
        </p:nvSpPr>
        <p:spPr>
          <a:xfrm>
            <a:off x="4584700" y="295001"/>
            <a:ext cx="3022600" cy="11255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ctr" defTabSz="1176655"/>
            <a:r>
              <a:rPr lang="en-GB" altLang="zh-CN" sz="2400" b="1" dirty="0">
                <a:solidFill>
                  <a:srgbClr val="3C3C3C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Literature Review</a:t>
            </a:r>
            <a:endParaRPr kumimoji="0" lang="en-GB" altLang="zh-CN" sz="2400" b="1" i="0" u="none" strike="noStrike" kern="1200" cap="none" spc="0" normalizeH="0" baseline="0" noProof="0" dirty="0">
              <a:ln>
                <a:noFill/>
              </a:ln>
              <a:solidFill>
                <a:srgbClr val="3C3C3C"/>
              </a:solidFill>
              <a:effectLst/>
              <a:uLnTx/>
              <a:uFillTx/>
              <a:latin typeface="幼圆" panose="02010509060101010101" pitchFamily="49" charset="-122"/>
              <a:ea typeface="幼圆" panose="02010509060101010101" pitchFamily="49" charset="-122"/>
              <a:cs typeface="+mj-cs"/>
            </a:endParaRPr>
          </a:p>
        </p:txBody>
      </p:sp>
      <p:sp>
        <p:nvSpPr>
          <p:cNvPr id="12" name="TextBox 51"/>
          <p:cNvSpPr txBox="1"/>
          <p:nvPr/>
        </p:nvSpPr>
        <p:spPr>
          <a:xfrm>
            <a:off x="6232274" y="4154306"/>
            <a:ext cx="7040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Roboto" panose="02000000000000000000" pitchFamily="2" charset="0"/>
                <a:ea typeface="Roboto" panose="02000000000000000000" pitchFamily="2" charset="0"/>
                <a:cs typeface="+mn-cs"/>
              </a:rPr>
              <a:t>03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Roboto" panose="02000000000000000000" pitchFamily="2" charset="0"/>
              <a:ea typeface="Roboto" panose="02000000000000000000" pitchFamily="2" charset="0"/>
              <a:cs typeface="+mn-cs"/>
            </a:endParaRPr>
          </a:p>
        </p:txBody>
      </p:sp>
      <p:sp>
        <p:nvSpPr>
          <p:cNvPr id="13" name="TextBox 52"/>
          <p:cNvSpPr txBox="1"/>
          <p:nvPr/>
        </p:nvSpPr>
        <p:spPr>
          <a:xfrm>
            <a:off x="7457648" y="4246551"/>
            <a:ext cx="23391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 defTabSz="1176655"/>
            <a:r>
              <a:rPr lang="en-GB" altLang="zh-CN" sz="2400" dirty="0">
                <a:solidFill>
                  <a:prstClr val="black">
                    <a:lumMod val="85000"/>
                    <a:lumOff val="15000"/>
                  </a:prst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Ethical Theory</a:t>
            </a:r>
            <a:endParaRPr kumimoji="0" lang="en-US" altLang="zh-CN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48" grpId="0"/>
      <p:bldP spid="52" grpId="0"/>
      <p:bldP spid="53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1295310" y="1820195"/>
            <a:ext cx="684914" cy="684914"/>
          </a:xfrm>
          <a:prstGeom prst="ellipse">
            <a:avLst/>
          </a:prstGeom>
          <a:solidFill>
            <a:srgbClr val="7F2E30"/>
          </a:solidFill>
          <a:ln>
            <a:noFill/>
          </a:ln>
          <a:effectLst>
            <a:outerShdw blurRad="152400" dist="127000" dir="5400000" sx="90000" sy="-19000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Roboto" panose="02000000000000000000" pitchFamily="2" charset="0"/>
                <a:ea typeface="Roboto" panose="02000000000000000000" pitchFamily="2" charset="0"/>
              </a:rPr>
              <a:t>01</a:t>
            </a:r>
            <a:endParaRPr lang="en-US" dirty="0"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078954" y="1976664"/>
            <a:ext cx="394795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</a:rPr>
              <a:t>Enhance the long-term revenues</a:t>
            </a:r>
            <a:endParaRPr lang="en-US" sz="2000" b="1" dirty="0">
              <a:solidFill>
                <a:schemeClr val="tx1">
                  <a:lumMod val="85000"/>
                  <a:lumOff val="15000"/>
                </a:schemeClr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8" name="Oval 7"/>
          <p:cNvSpPr/>
          <p:nvPr/>
        </p:nvSpPr>
        <p:spPr>
          <a:xfrm>
            <a:off x="1282700" y="2918887"/>
            <a:ext cx="684914" cy="684914"/>
          </a:xfrm>
          <a:prstGeom prst="ellipse">
            <a:avLst/>
          </a:prstGeom>
          <a:solidFill>
            <a:srgbClr val="7F2E30"/>
          </a:solidFill>
          <a:ln>
            <a:noFill/>
          </a:ln>
          <a:effectLst>
            <a:outerShdw blurRad="152400" dist="127000" dir="5400000" sx="90000" sy="-19000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latin typeface="Roboto" panose="02000000000000000000" pitchFamily="2" charset="0"/>
                <a:ea typeface="Roboto" panose="02000000000000000000" pitchFamily="2" charset="0"/>
              </a:rPr>
              <a:t>02</a:t>
            </a:r>
            <a:endParaRPr lang="en-US"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066343" y="3052415"/>
            <a:ext cx="381384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</a:rPr>
              <a:t>Manage risks and uncertainties</a:t>
            </a:r>
            <a:endParaRPr lang="en-US" sz="2000" b="1" dirty="0">
              <a:solidFill>
                <a:schemeClr val="tx1">
                  <a:lumMod val="85000"/>
                  <a:lumOff val="15000"/>
                </a:schemeClr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10" name="Oval 9"/>
          <p:cNvSpPr/>
          <p:nvPr/>
        </p:nvSpPr>
        <p:spPr>
          <a:xfrm>
            <a:off x="1292087" y="4034952"/>
            <a:ext cx="684914" cy="684914"/>
          </a:xfrm>
          <a:prstGeom prst="ellipse">
            <a:avLst/>
          </a:prstGeom>
          <a:solidFill>
            <a:srgbClr val="7F2E30"/>
          </a:solidFill>
          <a:ln>
            <a:noFill/>
          </a:ln>
          <a:effectLst>
            <a:outerShdw blurRad="152400" dist="127000" dir="5400000" sx="90000" sy="-19000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latin typeface="Roboto" panose="02000000000000000000" pitchFamily="2" charset="0"/>
                <a:ea typeface="Roboto" panose="02000000000000000000" pitchFamily="2" charset="0"/>
              </a:rPr>
              <a:t>03</a:t>
            </a:r>
            <a:endParaRPr lang="en-US"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053733" y="4177354"/>
            <a:ext cx="382645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9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</a:rPr>
              <a:t> </a:t>
            </a:r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</a:rPr>
              <a:t>Reduce costs</a:t>
            </a:r>
            <a:endParaRPr lang="en-US" sz="2000" b="1" dirty="0">
              <a:solidFill>
                <a:schemeClr val="tx1">
                  <a:lumMod val="85000"/>
                  <a:lumOff val="15000"/>
                </a:schemeClr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6756400" y="2057400"/>
            <a:ext cx="684914" cy="684914"/>
          </a:xfrm>
          <a:prstGeom prst="ellipse">
            <a:avLst/>
          </a:prstGeom>
          <a:solidFill>
            <a:srgbClr val="363636"/>
          </a:solidFill>
          <a:ln>
            <a:noFill/>
          </a:ln>
          <a:effectLst>
            <a:outerShdw blurRad="152400" dist="127000" dir="5400000" sx="90000" sy="-19000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Roboto" panose="02000000000000000000" pitchFamily="2" charset="0"/>
                <a:ea typeface="Roboto" panose="02000000000000000000" pitchFamily="2" charset="0"/>
              </a:rPr>
              <a:t>01</a:t>
            </a:r>
            <a:endParaRPr lang="en-US" dirty="0"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14" name="Oval 13"/>
          <p:cNvSpPr/>
          <p:nvPr/>
        </p:nvSpPr>
        <p:spPr>
          <a:xfrm>
            <a:off x="6769010" y="3404926"/>
            <a:ext cx="684914" cy="684914"/>
          </a:xfrm>
          <a:prstGeom prst="ellipse">
            <a:avLst/>
          </a:prstGeom>
          <a:solidFill>
            <a:srgbClr val="363636"/>
          </a:solidFill>
          <a:ln>
            <a:noFill/>
          </a:ln>
          <a:effectLst>
            <a:outerShdw blurRad="152400" dist="127000" dir="5400000" sx="90000" sy="-19000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Roboto" panose="02000000000000000000" pitchFamily="2" charset="0"/>
                <a:ea typeface="Roboto" panose="02000000000000000000" pitchFamily="2" charset="0"/>
              </a:rPr>
              <a:t>02</a:t>
            </a:r>
            <a:endParaRPr lang="en-US" dirty="0"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16" name="Oval 15"/>
          <p:cNvSpPr/>
          <p:nvPr/>
        </p:nvSpPr>
        <p:spPr>
          <a:xfrm>
            <a:off x="6756400" y="4702494"/>
            <a:ext cx="684914" cy="684914"/>
          </a:xfrm>
          <a:prstGeom prst="ellipse">
            <a:avLst/>
          </a:prstGeom>
          <a:solidFill>
            <a:srgbClr val="363636"/>
          </a:solidFill>
          <a:ln>
            <a:noFill/>
          </a:ln>
          <a:effectLst>
            <a:outerShdw blurRad="152400" dist="127000" dir="5400000" sx="90000" sy="-19000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Roboto" panose="02000000000000000000" pitchFamily="2" charset="0"/>
                <a:ea typeface="Roboto" panose="02000000000000000000" pitchFamily="2" charset="0"/>
              </a:rPr>
              <a:t>03</a:t>
            </a:r>
            <a:endParaRPr lang="en-US" dirty="0"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pic>
        <p:nvPicPr>
          <p:cNvPr id="23" name="图片 22"/>
          <p:cNvPicPr>
            <a:picLocks noChangeAspect="1"/>
          </p:cNvPicPr>
          <p:nvPr/>
        </p:nvPicPr>
        <p:blipFill rotWithShape="1">
          <a:blip r:embed="rId1" cstate="screen"/>
          <a:srcRect/>
          <a:stretch>
            <a:fillRect/>
          </a:stretch>
        </p:blipFill>
        <p:spPr>
          <a:xfrm>
            <a:off x="0" y="508000"/>
            <a:ext cx="12192000" cy="699541"/>
          </a:xfrm>
          <a:prstGeom prst="rect">
            <a:avLst/>
          </a:prstGeom>
        </p:spPr>
      </p:pic>
      <p:sp>
        <p:nvSpPr>
          <p:cNvPr id="24" name="Title 1"/>
          <p:cNvSpPr txBox="1"/>
          <p:nvPr/>
        </p:nvSpPr>
        <p:spPr>
          <a:xfrm>
            <a:off x="4584700" y="295001"/>
            <a:ext cx="3826456" cy="11255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defTabSz="1176655"/>
            <a:r>
              <a:rPr lang="en-US" altLang="zh-CN" sz="2400" b="1" dirty="0">
                <a:solidFill>
                  <a:srgbClr val="3C3C3C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Outcomes and Conclusion</a:t>
            </a:r>
            <a:endParaRPr lang="en-GB" altLang="zh-CN" sz="2400" b="1" dirty="0">
              <a:solidFill>
                <a:srgbClr val="3C3C3C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8" name="Oval 9"/>
          <p:cNvSpPr/>
          <p:nvPr/>
        </p:nvSpPr>
        <p:spPr>
          <a:xfrm>
            <a:off x="1292087" y="5072751"/>
            <a:ext cx="684914" cy="684914"/>
          </a:xfrm>
          <a:prstGeom prst="ellipse">
            <a:avLst/>
          </a:prstGeom>
          <a:solidFill>
            <a:srgbClr val="7F2E30"/>
          </a:solidFill>
          <a:ln>
            <a:noFill/>
          </a:ln>
          <a:effectLst>
            <a:outerShdw blurRad="152400" dist="127000" dir="5400000" sx="90000" sy="-19000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Roboto" panose="02000000000000000000" pitchFamily="2" charset="0"/>
                <a:ea typeface="Roboto" panose="02000000000000000000" pitchFamily="2" charset="0"/>
              </a:rPr>
              <a:t>04</a:t>
            </a:r>
            <a:endParaRPr lang="en-US" dirty="0"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19" name="Rectangle 10"/>
          <p:cNvSpPr/>
          <p:nvPr/>
        </p:nvSpPr>
        <p:spPr>
          <a:xfrm>
            <a:off x="2053733" y="5072751"/>
            <a:ext cx="382645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9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</a:rPr>
              <a:t> </a:t>
            </a:r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</a:rPr>
              <a:t>Maintain the social licence to operate</a:t>
            </a:r>
            <a:endParaRPr lang="en-US" sz="2000" b="1" dirty="0">
              <a:solidFill>
                <a:schemeClr val="tx1">
                  <a:lumMod val="85000"/>
                  <a:lumOff val="15000"/>
                </a:schemeClr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20" name="Rectangle 6"/>
          <p:cNvSpPr/>
          <p:nvPr/>
        </p:nvSpPr>
        <p:spPr>
          <a:xfrm>
            <a:off x="7479293" y="2191021"/>
            <a:ext cx="394795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</a:rPr>
              <a:t>Shareholder resistance</a:t>
            </a:r>
            <a:endParaRPr lang="en-US" sz="2000" b="1" dirty="0">
              <a:solidFill>
                <a:schemeClr val="tx1">
                  <a:lumMod val="85000"/>
                  <a:lumOff val="15000"/>
                </a:schemeClr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21" name="Rectangle 6"/>
          <p:cNvSpPr/>
          <p:nvPr/>
        </p:nvSpPr>
        <p:spPr>
          <a:xfrm>
            <a:off x="7548423" y="3547328"/>
            <a:ext cx="394795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</a:rPr>
              <a:t>Cultural differences</a:t>
            </a:r>
            <a:endParaRPr lang="en-US" sz="2000" b="1" dirty="0">
              <a:solidFill>
                <a:schemeClr val="tx1">
                  <a:lumMod val="85000"/>
                  <a:lumOff val="15000"/>
                </a:schemeClr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  <p:sp>
        <p:nvSpPr>
          <p:cNvPr id="22" name="Rectangle 6"/>
          <p:cNvSpPr/>
          <p:nvPr/>
        </p:nvSpPr>
        <p:spPr>
          <a:xfrm>
            <a:off x="7548423" y="4872696"/>
            <a:ext cx="394795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</a:rPr>
              <a:t>The limitations of theory</a:t>
            </a:r>
            <a:endParaRPr lang="en-US" sz="2000" b="1" dirty="0">
              <a:solidFill>
                <a:schemeClr val="tx1">
                  <a:lumMod val="85000"/>
                  <a:lumOff val="15000"/>
                </a:schemeClr>
              </a:solidFill>
              <a:latin typeface="Roboto" panose="02000000000000000000" pitchFamily="2" charset="0"/>
              <a:ea typeface="Roboto" panose="02000000000000000000" pitchFamily="2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3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45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3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45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3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45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3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45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500"/>
                            </p:stCondLst>
                            <p:childTnLst>
                              <p:par>
                                <p:cTn id="56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45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0"/>
                            </p:stCondLst>
                            <p:childTnLst>
                              <p:par>
                                <p:cTn id="63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45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500"/>
                            </p:stCondLst>
                            <p:childTnLst>
                              <p:par>
                                <p:cTn id="7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3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6000"/>
                            </p:stCondLst>
                            <p:childTnLst>
                              <p:par>
                                <p:cTn id="7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3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6500"/>
                            </p:stCondLst>
                            <p:childTnLst>
                              <p:par>
                                <p:cTn id="7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3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build="p"/>
      <p:bldP spid="8" grpId="0" animBg="1"/>
      <p:bldP spid="9" grpId="0" build="p"/>
      <p:bldP spid="10" grpId="0" animBg="1"/>
      <p:bldP spid="11" grpId="0" build="p"/>
      <p:bldP spid="12" grpId="0" animBg="1"/>
      <p:bldP spid="14" grpId="0" animBg="1"/>
      <p:bldP spid="16" grpId="0" animBg="1"/>
      <p:bldP spid="18" grpId="0" animBg="1"/>
      <p:bldP spid="19" grpId="0" build="p"/>
      <p:bldP spid="20" grpId="0" build="p"/>
      <p:bldP spid="21" grpId="0" build="p"/>
      <p:bldP spid="2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1" cstate="screen"/>
          <a:srcRect/>
          <a:stretch>
            <a:fillRect/>
          </a:stretch>
        </p:blipFill>
        <p:spPr>
          <a:xfrm>
            <a:off x="0" y="508000"/>
            <a:ext cx="12192000" cy="699541"/>
          </a:xfrm>
          <a:prstGeom prst="rect">
            <a:avLst/>
          </a:prstGeom>
        </p:spPr>
      </p:pic>
      <p:sp>
        <p:nvSpPr>
          <p:cNvPr id="20" name="Title 1"/>
          <p:cNvSpPr txBox="1"/>
          <p:nvPr/>
        </p:nvSpPr>
        <p:spPr>
          <a:xfrm>
            <a:off x="4584700" y="295001"/>
            <a:ext cx="3498596" cy="11255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1176655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rgbClr val="3C3C3C"/>
                </a:solidFill>
                <a:effectLst/>
                <a:uLnTx/>
                <a:uFillTx/>
                <a:latin typeface="幼圆" panose="02010509060101010101" pitchFamily="49" charset="-122"/>
                <a:ea typeface="幼圆" panose="02010509060101010101" pitchFamily="49" charset="-122"/>
                <a:cs typeface="+mj-cs"/>
              </a:rPr>
              <a:t>References</a:t>
            </a:r>
            <a:endParaRPr kumimoji="0" lang="en-GB" altLang="zh-CN" sz="2400" b="1" i="0" u="none" strike="noStrike" kern="1200" cap="none" spc="0" normalizeH="0" baseline="0" noProof="0" dirty="0">
              <a:ln>
                <a:noFill/>
              </a:ln>
              <a:solidFill>
                <a:srgbClr val="3C3C3C"/>
              </a:solidFill>
              <a:effectLst/>
              <a:uLnTx/>
              <a:uFillTx/>
              <a:latin typeface="幼圆" panose="02010509060101010101" pitchFamily="49" charset="-122"/>
              <a:ea typeface="幼圆" panose="02010509060101010101" pitchFamily="49" charset="-122"/>
              <a:cs typeface="+mj-cs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06923" y="1223486"/>
            <a:ext cx="11378153" cy="54558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01625" indent="-301625">
              <a:lnSpc>
                <a:spcPct val="150000"/>
              </a:lnSpc>
              <a:spcAft>
                <a:spcPts val="0"/>
              </a:spcAft>
            </a:pPr>
            <a:r>
              <a:rPr lang="en-GB" altLang="zh-CN" sz="1300" dirty="0" err="1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Cadwalladr</a:t>
            </a: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, N. and Graham, H.E. (2018) </a:t>
            </a:r>
            <a:r>
              <a:rPr lang="en-GB" altLang="zh-CN" sz="1300" i="1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Revealed: 50 million Facebook profiles harvested for Cambridge Analytica in major data breach </a:t>
            </a: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[Online], Available from: https://www.theguardian.com/news/2018/mar/17/cambridge-analytica-facebook-influence-us-election, [Accessed 16 February 2020].</a:t>
            </a:r>
            <a:endParaRPr lang="zh-CN" altLang="zh-CN" sz="1300" dirty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301625" indent="-301625">
              <a:lnSpc>
                <a:spcPct val="150000"/>
              </a:lnSpc>
              <a:spcAft>
                <a:spcPts val="0"/>
              </a:spcAft>
            </a:pP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Carroll, A.B. and </a:t>
            </a:r>
            <a:r>
              <a:rPr lang="en-GB" altLang="zh-CN" sz="1300" dirty="0" err="1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Buchholitz</a:t>
            </a: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, A.K. (2015) </a:t>
            </a:r>
            <a:r>
              <a:rPr lang="en-GB" altLang="zh-CN" sz="1300" i="1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Business and society: Ethics, sustainability and stakeholder management </a:t>
            </a: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(9</a:t>
            </a:r>
            <a:r>
              <a:rPr lang="en-GB" altLang="zh-CN" sz="1300" baseline="300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th</a:t>
            </a: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 </a:t>
            </a:r>
            <a:r>
              <a:rPr lang="en-GB" altLang="zh-CN" sz="1300" dirty="0" err="1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edn</a:t>
            </a: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.). Stamford, CT: Cengage Learning.</a:t>
            </a:r>
            <a:endParaRPr lang="zh-CN" altLang="zh-CN" sz="1300" dirty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301625" indent="-301625">
              <a:lnSpc>
                <a:spcPct val="150000"/>
              </a:lnSpc>
              <a:spcAft>
                <a:spcPts val="0"/>
              </a:spcAft>
            </a:pP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宋体" panose="02010600030101010101" pitchFamily="2" charset="-122"/>
              </a:rPr>
              <a:t>Crane, A. and Matten, D. (2016) </a:t>
            </a:r>
            <a:r>
              <a:rPr lang="en-GB" altLang="zh-CN" sz="1300" i="1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宋体" panose="02010600030101010101" pitchFamily="2" charset="-122"/>
              </a:rPr>
              <a:t>Business ethics: Managing corporate citizenship and sustainability in the age of globalization</a:t>
            </a: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宋体" panose="02010600030101010101" pitchFamily="2" charset="-122"/>
              </a:rPr>
              <a:t> (4</a:t>
            </a:r>
            <a:r>
              <a:rPr lang="en-GB" altLang="zh-CN" sz="1300" baseline="300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宋体" panose="02010600030101010101" pitchFamily="2" charset="-122"/>
              </a:rPr>
              <a:t>th</a:t>
            </a: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GB" altLang="zh-CN" sz="1300" dirty="0" err="1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宋体" panose="02010600030101010101" pitchFamily="2" charset="-122"/>
              </a:rPr>
              <a:t>edn</a:t>
            </a: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宋体" panose="02010600030101010101" pitchFamily="2" charset="-122"/>
              </a:rPr>
              <a:t>.). Oxford: Oxford University Press.</a:t>
            </a:r>
            <a:endParaRPr lang="zh-CN" altLang="zh-CN" sz="1300" dirty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301625" indent="-301625">
              <a:lnSpc>
                <a:spcPct val="150000"/>
              </a:lnSpc>
              <a:spcAft>
                <a:spcPts val="0"/>
              </a:spcAft>
            </a:pP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Evan, W.M. and Freeman, R.E. (1993) A stakeholder theory of the modern corporation: Kantian capitalism. In W.M. Hoffman and R.E. Frederick (eds.), </a:t>
            </a:r>
            <a:r>
              <a:rPr lang="en-GB" altLang="zh-CN" sz="1300" i="1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Business ethics: readings and cases in corporate morality:</a:t>
            </a: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 145-154. New York: McGraw-Hill.</a:t>
            </a:r>
            <a:endParaRPr lang="zh-CN" altLang="zh-CN" sz="1300" dirty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301625" indent="-301625">
              <a:lnSpc>
                <a:spcPct val="150000"/>
              </a:lnSpc>
              <a:spcAft>
                <a:spcPts val="0"/>
              </a:spcAft>
            </a:pP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Facebook. (2020) </a:t>
            </a:r>
            <a:r>
              <a:rPr lang="en-GB" altLang="zh-CN" sz="1300" i="1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Facebook Reports Fourth Quarter and Full Year 2019 Results</a:t>
            </a: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 [Online], Available from: </a:t>
            </a:r>
            <a:r>
              <a:rPr lang="en-GB" altLang="zh-CN" sz="1300" u="sng" dirty="0">
                <a:solidFill>
                  <a:srgbClr val="0563C1"/>
                </a:solidFill>
                <a:latin typeface="Times New Roman" panose="02020603050405020304" pitchFamily="18" charset="0"/>
                <a:cs typeface="宋体" panose="02010600030101010101" pitchFamily="2" charset="-122"/>
                <a:hlinkClick r:id="rId2"/>
              </a:rPr>
              <a:t>https://investor.fb.com/investor-news/press-release-details/2020/Facebook-Reports-Fourth-Quarter-and-Full-Year-2019-Results/default.aspx</a:t>
            </a: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, [Accessed 13 February 2020].</a:t>
            </a:r>
            <a:endParaRPr lang="zh-CN" altLang="zh-CN" sz="1300" dirty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301625" indent="-301625">
              <a:lnSpc>
                <a:spcPct val="150000"/>
              </a:lnSpc>
              <a:spcAft>
                <a:spcPts val="0"/>
              </a:spcAft>
            </a:pP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宋体" panose="02010600030101010101" pitchFamily="2" charset="-122"/>
              </a:rPr>
              <a:t>Gill, J and Johnson, P. (2010) </a:t>
            </a:r>
            <a:r>
              <a:rPr lang="en-GB" altLang="zh-CN" sz="1300" i="1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宋体" panose="02010600030101010101" pitchFamily="2" charset="-122"/>
              </a:rPr>
              <a:t>Research Methods for Managers </a:t>
            </a: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宋体" panose="02010600030101010101" pitchFamily="2" charset="-122"/>
              </a:rPr>
              <a:t>(4</a:t>
            </a:r>
            <a:r>
              <a:rPr lang="en-GB" altLang="zh-CN" sz="1300" baseline="300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宋体" panose="02010600030101010101" pitchFamily="2" charset="-122"/>
              </a:rPr>
              <a:t>th</a:t>
            </a: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GB" altLang="zh-CN" sz="1300" dirty="0" err="1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宋体" panose="02010600030101010101" pitchFamily="2" charset="-122"/>
              </a:rPr>
              <a:t>edn</a:t>
            </a: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宋体" panose="02010600030101010101" pitchFamily="2" charset="-122"/>
              </a:rPr>
              <a:t>.). London: Sage.</a:t>
            </a:r>
            <a:endParaRPr lang="zh-CN" altLang="zh-CN" sz="1300" dirty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301625" indent="-301625">
              <a:lnSpc>
                <a:spcPct val="150000"/>
              </a:lnSpc>
              <a:spcAft>
                <a:spcPts val="0"/>
              </a:spcAft>
            </a:pP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宋体" panose="02010600030101010101" pitchFamily="2" charset="-122"/>
              </a:rPr>
              <a:t>Greening, D.W. and Turban, D.B. (2000) Corporate social performance as a competitive advantage. </a:t>
            </a:r>
            <a:r>
              <a:rPr lang="en-GB" altLang="zh-CN" sz="1300" i="1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宋体" panose="02010600030101010101" pitchFamily="2" charset="-122"/>
              </a:rPr>
              <a:t>Business &amp; Society</a:t>
            </a: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宋体" panose="02010600030101010101" pitchFamily="2" charset="-122"/>
              </a:rPr>
              <a:t>, 39(3): 254-80.</a:t>
            </a:r>
            <a:endParaRPr lang="zh-CN" altLang="zh-CN" sz="1300" dirty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301625" indent="-301625">
              <a:lnSpc>
                <a:spcPct val="150000"/>
              </a:lnSpc>
              <a:spcAft>
                <a:spcPts val="0"/>
              </a:spcAft>
            </a:pP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宋体" panose="02010600030101010101" pitchFamily="2" charset="-122"/>
              </a:rPr>
              <a:t>Lehmann, C.F. (2012) </a:t>
            </a:r>
            <a:r>
              <a:rPr lang="en-GB" altLang="zh-CN" sz="1300" i="1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宋体" panose="02010600030101010101" pitchFamily="2" charset="-122"/>
              </a:rPr>
              <a:t>Strategy and Business Process Management: Techniques for Improving Execution, Adaptability, and Consistency</a:t>
            </a: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宋体" panose="02010600030101010101" pitchFamily="2" charset="-122"/>
              </a:rPr>
              <a:t>. London: Auerbach Publishers.</a:t>
            </a:r>
            <a:endParaRPr lang="zh-CN" altLang="zh-CN" sz="1300" dirty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301625" indent="-301625">
              <a:lnSpc>
                <a:spcPct val="150000"/>
              </a:lnSpc>
              <a:spcAft>
                <a:spcPts val="0"/>
              </a:spcAft>
            </a:pP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Moon, J and Vogel, D. (2008) Corporate social responsibility, government, and civil society. In A. Crane, A. McWilliams, D. Matten, J. Moon, and D. Siegel (eds.), </a:t>
            </a:r>
            <a:r>
              <a:rPr lang="en-GB" altLang="zh-CN" sz="1300" i="1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The Oxford handbook of corporate social responsibility</a:t>
            </a: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: 303-323. Oxford: Oxford University Press.</a:t>
            </a:r>
            <a:endParaRPr lang="zh-CN" altLang="zh-CN" sz="1300" dirty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301625" indent="-301625">
              <a:lnSpc>
                <a:spcPct val="150000"/>
              </a:lnSpc>
              <a:spcAft>
                <a:spcPts val="0"/>
              </a:spcAft>
            </a:pP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宋体" panose="02010600030101010101" pitchFamily="2" charset="-122"/>
              </a:rPr>
              <a:t>Porter, M.E. and Kramer, M.R. (2006) Strategy and society: the link between competitive advantage and social responsibility. </a:t>
            </a:r>
            <a:r>
              <a:rPr lang="en-GB" altLang="zh-CN" sz="1300" i="1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宋体" panose="02010600030101010101" pitchFamily="2" charset="-122"/>
              </a:rPr>
              <a:t>Harvard Business Review</a:t>
            </a: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宋体" panose="02010600030101010101" pitchFamily="2" charset="-122"/>
              </a:rPr>
              <a:t>, 84(December): 62-77.</a:t>
            </a:r>
            <a:endParaRPr lang="zh-CN" altLang="zh-CN" sz="1300" dirty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301625" indent="-301625">
              <a:lnSpc>
                <a:spcPct val="150000"/>
              </a:lnSpc>
              <a:spcAft>
                <a:spcPts val="0"/>
              </a:spcAft>
            </a:pP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Sidgwick, H. (2000) Utilitarianism. </a:t>
            </a:r>
            <a:r>
              <a:rPr lang="en-GB" altLang="zh-CN" sz="1300" i="1" dirty="0" err="1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Utilitas</a:t>
            </a: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, 12(3): 253-260.</a:t>
            </a:r>
            <a:endParaRPr lang="zh-CN" altLang="zh-CN" sz="1300" dirty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301625" indent="-301625">
              <a:lnSpc>
                <a:spcPct val="150000"/>
              </a:lnSpc>
              <a:spcAft>
                <a:spcPts val="0"/>
              </a:spcAft>
            </a:pP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Smith, N.C. (2003) Corporate social responsibility: whether and how? </a:t>
            </a:r>
            <a:r>
              <a:rPr lang="en-GB" altLang="zh-CN" sz="1300" i="1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California management review</a:t>
            </a:r>
            <a:r>
              <a:rPr lang="en-GB" altLang="zh-CN" sz="13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, 45(4): 52-76</a:t>
            </a:r>
            <a:r>
              <a:rPr lang="en-GB" altLang="zh-CN" sz="1300" kern="1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.</a:t>
            </a:r>
            <a:endParaRPr lang="zh-CN" altLang="zh-CN" sz="1300" dirty="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>
</file>

<file path=ppt/tags/tag1.xml><?xml version="1.0" encoding="utf-8"?>
<p:tagLst xmlns:p="http://schemas.openxmlformats.org/presentationml/2006/main">
  <p:tag name="TIMING" val="|0.3|0.8|4.7|0.8"/>
</p:tagLst>
</file>

<file path=ppt/theme/theme1.xml><?xml version="1.0" encoding="utf-8"?>
<a:theme xmlns:a="http://schemas.openxmlformats.org/drawingml/2006/main" name="第一PPT，www.1ppt.com">
  <a:themeElements>
    <a:clrScheme name="Single Blue">
      <a:dk1>
        <a:sysClr val="windowText" lastClr="000000"/>
      </a:dk1>
      <a:lt1>
        <a:sysClr val="window" lastClr="FFFFFF"/>
      </a:lt1>
      <a:dk2>
        <a:srgbClr val="231D1F"/>
      </a:dk2>
      <a:lt2>
        <a:srgbClr val="ECF0F1"/>
      </a:lt2>
      <a:accent1>
        <a:srgbClr val="4B7FA7"/>
      </a:accent1>
      <a:accent2>
        <a:srgbClr val="4B7FA7"/>
      </a:accent2>
      <a:accent3>
        <a:srgbClr val="4B7FA7"/>
      </a:accent3>
      <a:accent4>
        <a:srgbClr val="4B7FA7"/>
      </a:accent4>
      <a:accent5>
        <a:srgbClr val="4B7FA7"/>
      </a:accent5>
      <a:accent6>
        <a:srgbClr val="4B7FA7"/>
      </a:accent6>
      <a:hlink>
        <a:srgbClr val="4B7FA7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3065</Words>
  <Application>WPS 演示</Application>
  <PresentationFormat>宽屏</PresentationFormat>
  <Paragraphs>97</Paragraphs>
  <Slides>7</Slides>
  <Notes>7</Notes>
  <HiddenSlides>0</HiddenSlides>
  <MMClips>0</MMClips>
  <ScaleCrop>false</ScaleCrop>
  <HeadingPairs>
    <vt:vector size="6" baseType="variant">
      <vt:variant>
        <vt:lpstr>已用的字体</vt:lpstr>
      </vt:variant>
      <vt:variant>
        <vt:i4>21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7</vt:i4>
      </vt:variant>
    </vt:vector>
  </HeadingPairs>
  <TitlesOfParts>
    <vt:vector size="29" baseType="lpstr">
      <vt:lpstr>Arial</vt:lpstr>
      <vt:lpstr>宋体</vt:lpstr>
      <vt:lpstr>Wingdings</vt:lpstr>
      <vt:lpstr>Adobe Garamond Pro Bold</vt:lpstr>
      <vt:lpstr>Garamond</vt:lpstr>
      <vt:lpstr>微软雅黑</vt:lpstr>
      <vt:lpstr>Aharoni</vt:lpstr>
      <vt:lpstr>Calibri</vt:lpstr>
      <vt:lpstr>Kozuka Gothic Pro EL</vt:lpstr>
      <vt:lpstr>Segoe UI Semilight</vt:lpstr>
      <vt:lpstr>幼圆</vt:lpstr>
      <vt:lpstr>Open Sans</vt:lpstr>
      <vt:lpstr>Segoe Print</vt:lpstr>
      <vt:lpstr>FontAwesome</vt:lpstr>
      <vt:lpstr>Roboto</vt:lpstr>
      <vt:lpstr>Wide Latin</vt:lpstr>
      <vt:lpstr>Times New Roman</vt:lpstr>
      <vt:lpstr>等线</vt:lpstr>
      <vt:lpstr>Yu Gothic UI Light</vt:lpstr>
      <vt:lpstr>Arial Unicode MS</vt:lpstr>
      <vt:lpstr>Yu Gothic UI Semibold</vt:lpstr>
      <vt:lpstr>第一PPT，www.1ppt.com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吕 厚霖</dc:creator>
  <cp:lastModifiedBy>清空记忆</cp:lastModifiedBy>
  <cp:revision>18</cp:revision>
  <dcterms:created xsi:type="dcterms:W3CDTF">2020-03-03T21:11:00Z</dcterms:created>
  <dcterms:modified xsi:type="dcterms:W3CDTF">2020-03-03T23:10:50Z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2052-11.1.0.9440</vt:lpwstr>
  </property>
</Properties>
</file>