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58" r:id="rId8"/>
    <p:sldId id="265" r:id="rId9"/>
    <p:sldId id="273" r:id="rId10"/>
    <p:sldId id="266" r:id="rId11"/>
    <p:sldId id="267" r:id="rId12"/>
    <p:sldId id="268" r:id="rId13"/>
    <p:sldId id="269" r:id="rId14"/>
    <p:sldId id="270" r:id="rId15"/>
    <p:sldId id="272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070E9-97F6-4FB8-8C25-2BBD5157A07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0E743F1-382D-43A8-8CFC-4D0F780209E1}">
      <dgm:prSet/>
      <dgm:spPr/>
      <dgm:t>
        <a:bodyPr/>
        <a:lstStyle/>
        <a:p>
          <a:r>
            <a:rPr lang="en-GB"/>
            <a:t>Who was Karl Marx?</a:t>
          </a:r>
          <a:endParaRPr lang="en-US"/>
        </a:p>
      </dgm:t>
    </dgm:pt>
    <dgm:pt modelId="{115CC58D-B620-482F-8E9F-EFCCA066DCC5}" type="parTrans" cxnId="{ACFDFF3F-7B2F-4883-9C2D-97F6A0BCD8A0}">
      <dgm:prSet/>
      <dgm:spPr/>
      <dgm:t>
        <a:bodyPr/>
        <a:lstStyle/>
        <a:p>
          <a:endParaRPr lang="en-US"/>
        </a:p>
      </dgm:t>
    </dgm:pt>
    <dgm:pt modelId="{BEBB9915-0B46-4148-AC74-E7FFE13D00B2}" type="sibTrans" cxnId="{ACFDFF3F-7B2F-4883-9C2D-97F6A0BCD8A0}">
      <dgm:prSet/>
      <dgm:spPr/>
      <dgm:t>
        <a:bodyPr/>
        <a:lstStyle/>
        <a:p>
          <a:endParaRPr lang="en-US"/>
        </a:p>
      </dgm:t>
    </dgm:pt>
    <dgm:pt modelId="{D97B5C7A-0DDF-4B36-9CB0-5E32B64F0F84}">
      <dgm:prSet/>
      <dgm:spPr/>
      <dgm:t>
        <a:bodyPr/>
        <a:lstStyle/>
        <a:p>
          <a:r>
            <a:rPr lang="en-GB"/>
            <a:t>What constitutes a Marxist approach in social science?</a:t>
          </a:r>
          <a:endParaRPr lang="en-US"/>
        </a:p>
      </dgm:t>
    </dgm:pt>
    <dgm:pt modelId="{B744175B-E556-49E0-BA29-A31CEADD4AB9}" type="parTrans" cxnId="{55D8D13B-0724-47B4-8ACD-9ACBB4F37008}">
      <dgm:prSet/>
      <dgm:spPr/>
      <dgm:t>
        <a:bodyPr/>
        <a:lstStyle/>
        <a:p>
          <a:endParaRPr lang="en-US"/>
        </a:p>
      </dgm:t>
    </dgm:pt>
    <dgm:pt modelId="{3C93FF6D-F4A9-4632-B579-B1396C2A74B6}" type="sibTrans" cxnId="{55D8D13B-0724-47B4-8ACD-9ACBB4F37008}">
      <dgm:prSet/>
      <dgm:spPr/>
      <dgm:t>
        <a:bodyPr/>
        <a:lstStyle/>
        <a:p>
          <a:endParaRPr lang="en-US"/>
        </a:p>
      </dgm:t>
    </dgm:pt>
    <dgm:pt modelId="{26D27CD8-7157-4883-9623-09DA88BCF9E8}" type="pres">
      <dgm:prSet presAssocID="{497070E9-97F6-4FB8-8C25-2BBD5157A07F}" presName="linear" presStyleCnt="0">
        <dgm:presLayoutVars>
          <dgm:animLvl val="lvl"/>
          <dgm:resizeHandles val="exact"/>
        </dgm:presLayoutVars>
      </dgm:prSet>
      <dgm:spPr/>
    </dgm:pt>
    <dgm:pt modelId="{CCD0B0D5-F5FE-4516-8C9C-DC123BA91162}" type="pres">
      <dgm:prSet presAssocID="{B0E743F1-382D-43A8-8CFC-4D0F780209E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75EEC2B-1532-420E-94A3-39B80ED2AEE5}" type="pres">
      <dgm:prSet presAssocID="{BEBB9915-0B46-4148-AC74-E7FFE13D00B2}" presName="spacer" presStyleCnt="0"/>
      <dgm:spPr/>
    </dgm:pt>
    <dgm:pt modelId="{9E395061-D7D5-4805-883F-7370D67341F8}" type="pres">
      <dgm:prSet presAssocID="{D97B5C7A-0DDF-4B36-9CB0-5E32B64F0F8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FD9BC0A-4252-47BE-A568-5FACA4A7B720}" type="presOf" srcId="{B0E743F1-382D-43A8-8CFC-4D0F780209E1}" destId="{CCD0B0D5-F5FE-4516-8C9C-DC123BA91162}" srcOrd="0" destOrd="0" presId="urn:microsoft.com/office/officeart/2005/8/layout/vList2"/>
    <dgm:cxn modelId="{55D8D13B-0724-47B4-8ACD-9ACBB4F37008}" srcId="{497070E9-97F6-4FB8-8C25-2BBD5157A07F}" destId="{D97B5C7A-0DDF-4B36-9CB0-5E32B64F0F84}" srcOrd="1" destOrd="0" parTransId="{B744175B-E556-49E0-BA29-A31CEADD4AB9}" sibTransId="{3C93FF6D-F4A9-4632-B579-B1396C2A74B6}"/>
    <dgm:cxn modelId="{ACFDFF3F-7B2F-4883-9C2D-97F6A0BCD8A0}" srcId="{497070E9-97F6-4FB8-8C25-2BBD5157A07F}" destId="{B0E743F1-382D-43A8-8CFC-4D0F780209E1}" srcOrd="0" destOrd="0" parTransId="{115CC58D-B620-482F-8E9F-EFCCA066DCC5}" sibTransId="{BEBB9915-0B46-4148-AC74-E7FFE13D00B2}"/>
    <dgm:cxn modelId="{65338074-931E-4714-BFC3-9BCB49FBC33B}" type="presOf" srcId="{D97B5C7A-0DDF-4B36-9CB0-5E32B64F0F84}" destId="{9E395061-D7D5-4805-883F-7370D67341F8}" srcOrd="0" destOrd="0" presId="urn:microsoft.com/office/officeart/2005/8/layout/vList2"/>
    <dgm:cxn modelId="{9EED4DAF-7411-44D3-A726-33E13357B551}" type="presOf" srcId="{497070E9-97F6-4FB8-8C25-2BBD5157A07F}" destId="{26D27CD8-7157-4883-9623-09DA88BCF9E8}" srcOrd="0" destOrd="0" presId="urn:microsoft.com/office/officeart/2005/8/layout/vList2"/>
    <dgm:cxn modelId="{425A2AD6-A64B-43EA-ABC4-234DE594DF02}" type="presParOf" srcId="{26D27CD8-7157-4883-9623-09DA88BCF9E8}" destId="{CCD0B0D5-F5FE-4516-8C9C-DC123BA91162}" srcOrd="0" destOrd="0" presId="urn:microsoft.com/office/officeart/2005/8/layout/vList2"/>
    <dgm:cxn modelId="{FF6A79C9-3113-4FE8-85E6-0E100D8FB68F}" type="presParOf" srcId="{26D27CD8-7157-4883-9623-09DA88BCF9E8}" destId="{175EEC2B-1532-420E-94A3-39B80ED2AEE5}" srcOrd="1" destOrd="0" presId="urn:microsoft.com/office/officeart/2005/8/layout/vList2"/>
    <dgm:cxn modelId="{20CDF9BE-C15C-4561-A237-4C0ECA2D39E5}" type="presParOf" srcId="{26D27CD8-7157-4883-9623-09DA88BCF9E8}" destId="{9E395061-D7D5-4805-883F-7370D67341F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0B0D5-F5FE-4516-8C9C-DC123BA91162}">
      <dsp:nvSpPr>
        <dsp:cNvPr id="0" name=""/>
        <dsp:cNvSpPr/>
      </dsp:nvSpPr>
      <dsp:spPr>
        <a:xfrm>
          <a:off x="0" y="14834"/>
          <a:ext cx="4939867" cy="18303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Who was Karl Marx?</a:t>
          </a:r>
          <a:endParaRPr lang="en-US" sz="3300" kern="1200"/>
        </a:p>
      </dsp:txBody>
      <dsp:txXfrm>
        <a:off x="89351" y="104185"/>
        <a:ext cx="4761165" cy="1651653"/>
      </dsp:txXfrm>
    </dsp:sp>
    <dsp:sp modelId="{9E395061-D7D5-4805-883F-7370D67341F8}">
      <dsp:nvSpPr>
        <dsp:cNvPr id="0" name=""/>
        <dsp:cNvSpPr/>
      </dsp:nvSpPr>
      <dsp:spPr>
        <a:xfrm>
          <a:off x="0" y="1940229"/>
          <a:ext cx="4939867" cy="18303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constitutes a Marxist approach in social science?</a:t>
          </a:r>
          <a:endParaRPr lang="en-US" sz="3300" kern="1200"/>
        </a:p>
      </dsp:txBody>
      <dsp:txXfrm>
        <a:off x="89351" y="2029580"/>
        <a:ext cx="4761165" cy="1651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04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72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63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6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0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0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37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26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04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906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18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E5264-6759-41C1-BE71-E77717ED9906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7C7C0-DCDA-4BD7-97C7-D7181A8D68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048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understandingsociety.blogspot.com/2008/08/power-and-social-class.html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jtojhumanrights.org.uk/local-stories/local-stories-posts/the-newham-8-police-racism-and-community-action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historyonthenet.com/the-egyptians-societ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94AF-28DE-40AD-9049-D1E1CE59F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>
                <a:latin typeface="+mn-lt"/>
              </a:rPr>
              <a:t>ECGE4006S/T Contemporary Challenges: Making </a:t>
            </a:r>
            <a:r>
              <a:rPr lang="en-GB" sz="2000" b="1">
                <a:latin typeface="+mn-lt"/>
              </a:rPr>
              <a:t>a Difference</a:t>
            </a:r>
            <a:br>
              <a:rPr lang="en-GB" sz="2000" b="1">
                <a:latin typeface="+mn-lt"/>
              </a:rPr>
            </a:br>
            <a:r>
              <a:rPr lang="en-GB" sz="4000" b="1">
                <a:latin typeface="+mn-lt"/>
              </a:rPr>
              <a:t>Counter-movements</a:t>
            </a:r>
            <a:br>
              <a:rPr lang="en-GB" sz="4000" b="1" dirty="0">
                <a:latin typeface="+mn-lt"/>
              </a:rPr>
            </a:br>
            <a:r>
              <a:rPr lang="en-GB" sz="3100" b="1" dirty="0">
                <a:latin typeface="+mn-lt"/>
              </a:rPr>
              <a:t>Class and Power: The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FBD78-D3AF-4144-B2DD-81FC24461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See: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https://understandingsociety.blogspot.com/2008/08/power-and-social-class.html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7590B081-D60E-4CED-ADE3-99DB05E7AD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1825625"/>
            <a:ext cx="3795184" cy="28463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36517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75202-D7E4-1CCA-14C8-DA98CFE29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Newham events of 1980 – after the murder of Akhtar Ali </a:t>
            </a:r>
            <a:r>
              <a:rPr lang="en-GB" b="1" dirty="0" err="1">
                <a:latin typeface="+mn-lt"/>
              </a:rPr>
              <a:t>Baig</a:t>
            </a:r>
            <a:r>
              <a:rPr lang="en-GB" b="1" dirty="0">
                <a:latin typeface="+mn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FCC28-9945-FFD3-32A1-B353E93E2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School students picket outside the Old Bailey during the 6-week trial of the Newham 8</a:t>
            </a:r>
          </a:p>
          <a:p>
            <a:pPr marL="0" indent="0">
              <a:buNone/>
            </a:pPr>
            <a:r>
              <a:rPr lang="en-GB" sz="2200" dirty="0">
                <a:hlinkClick r:id="rId2"/>
              </a:rPr>
              <a:t>https://jtojhumanrights.org.uk/local-stories/local-stories-posts/the-newham-8-police-racism-and-community-action/</a:t>
            </a:r>
            <a:endParaRPr lang="en-GB" sz="22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A big group of school students stand outside a court building, some are shouting and some carry protest banners.">
            <a:extLst>
              <a:ext uri="{FF2B5EF4-FFF2-40B4-BE49-F238E27FC236}">
                <a16:creationId xmlns:a16="http://schemas.microsoft.com/office/drawing/2014/main" id="{B4082CB5-93E1-78CB-C4E3-28EE3B0CEE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1690689"/>
            <a:ext cx="4357688" cy="288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2833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black and white image of a huge crowd of people walking along a wide street at a protest. Many carry large banners.">
            <a:extLst>
              <a:ext uri="{FF2B5EF4-FFF2-40B4-BE49-F238E27FC236}">
                <a16:creationId xmlns:a16="http://schemas.microsoft.com/office/drawing/2014/main" id="{66555411-8973-5717-4B0A-0523CACDF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21" y="385762"/>
            <a:ext cx="3997067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887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383B190-6BFB-422F-B667-06B7B25F0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531267" y="3509963"/>
            <a:ext cx="5319162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F4B1C-BC30-355A-BD5D-125F96411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6365" y="3812954"/>
            <a:ext cx="4848966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9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Anti-Racism and Anti-Fascism in 1970s Britain</a:t>
            </a:r>
          </a:p>
        </p:txBody>
      </p:sp>
      <p:pic>
        <p:nvPicPr>
          <p:cNvPr id="3078" name="Picture 6" descr="Battle of Lewisham - Wikipedia">
            <a:extLst>
              <a:ext uri="{FF2B5EF4-FFF2-40B4-BE49-F238E27FC236}">
                <a16:creationId xmlns:a16="http://schemas.microsoft.com/office/drawing/2014/main" id="{4E463812-F24B-B394-0F10-24EAA5C2EE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3" r="-3" b="1394"/>
          <a:stretch/>
        </p:blipFill>
        <p:spPr bwMode="auto">
          <a:xfrm>
            <a:off x="238226" y="299363"/>
            <a:ext cx="3120339" cy="304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LCVA - London Community Video Archive">
            <a:extLst>
              <a:ext uri="{FF2B5EF4-FFF2-40B4-BE49-F238E27FC236}">
                <a16:creationId xmlns:a16="http://schemas.microsoft.com/office/drawing/2014/main" id="{5C611A84-47ED-CAF7-901D-90E0E47E61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999"/>
          <a:stretch/>
        </p:blipFill>
        <p:spPr bwMode="auto">
          <a:xfrm>
            <a:off x="3490722" y="299363"/>
            <a:ext cx="5412813" cy="300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ED28E597-4AF8-4D69-A9AB-A1EDC6156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53715" y="5443086"/>
            <a:ext cx="48006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Today in London anti-fascist history, 1977: thousands blockade National  Front march at the Battle of Lewisham | past tense">
            <a:extLst>
              <a:ext uri="{FF2B5EF4-FFF2-40B4-BE49-F238E27FC236}">
                <a16:creationId xmlns:a16="http://schemas.microsoft.com/office/drawing/2014/main" id="{2E9FCFEB-D472-A3B7-7DC6-B72801AEA70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2" r="13517" b="-2"/>
          <a:stretch/>
        </p:blipFill>
        <p:spPr bwMode="auto">
          <a:xfrm>
            <a:off x="238226" y="3509433"/>
            <a:ext cx="3120339" cy="302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381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ACAFA-1357-6DC1-CA89-6FCBBA988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Anti-Nazi League/Rock Against Racism</a:t>
            </a:r>
          </a:p>
        </p:txBody>
      </p:sp>
      <p:pic>
        <p:nvPicPr>
          <p:cNvPr id="4098" name="Picture 2" descr="Anti Nazi League High Resolution Stock Photography and Images - Alamy">
            <a:extLst>
              <a:ext uri="{FF2B5EF4-FFF2-40B4-BE49-F238E27FC236}">
                <a16:creationId xmlns:a16="http://schemas.microsoft.com/office/drawing/2014/main" id="{CCB03DCA-6C84-3AE0-77CE-A0AF87177C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" y="1742504"/>
            <a:ext cx="3962400" cy="291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NTI NAZI LEAGUE&quot; Poster by Paparaw | Redbubble">
            <a:extLst>
              <a:ext uri="{FF2B5EF4-FFF2-40B4-BE49-F238E27FC236}">
                <a16:creationId xmlns:a16="http://schemas.microsoft.com/office/drawing/2014/main" id="{070D60F1-3CB7-007F-5434-65F7B60B9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390" y="4090336"/>
            <a:ext cx="18478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the Anti Nazi League beat back the fascists - Socialist Worker">
            <a:extLst>
              <a:ext uri="{FF2B5EF4-FFF2-40B4-BE49-F238E27FC236}">
                <a16:creationId xmlns:a16="http://schemas.microsoft.com/office/drawing/2014/main" id="{29962D62-EF68-4770-BFA5-B595BF69F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05" y="4433237"/>
            <a:ext cx="25717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arnival Against the Nazis | King, David | V&amp;A Explore The Collections">
            <a:extLst>
              <a:ext uri="{FF2B5EF4-FFF2-40B4-BE49-F238E27FC236}">
                <a16:creationId xmlns:a16="http://schemas.microsoft.com/office/drawing/2014/main" id="{C94CFF99-5429-E09A-B1B6-913B0B6F2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240" y="1486368"/>
            <a:ext cx="3269135" cy="4728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41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FA4C1-D5C9-C37B-239A-920E4BA2E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Class and Power: The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A1B48-A629-70A4-FE2F-2E49DDD74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5888"/>
            <a:ext cx="7886700" cy="4791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Hierarchies of the Past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See: </a:t>
            </a:r>
            <a:r>
              <a:rPr lang="en-GB" sz="2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https://www.historyonthenet.com/the-egyptians-society</a:t>
            </a:r>
            <a:endParaRPr lang="en-GB" sz="2200" dirty="0"/>
          </a:p>
        </p:txBody>
      </p:sp>
      <p:pic>
        <p:nvPicPr>
          <p:cNvPr id="4" name="Picture 3" descr="Egyptian Social Classes and Society - History">
            <a:extLst>
              <a:ext uri="{FF2B5EF4-FFF2-40B4-BE49-F238E27FC236}">
                <a16:creationId xmlns:a16="http://schemas.microsoft.com/office/drawing/2014/main" id="{5D130254-CE6E-5619-D471-A7A5F47E16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289" y="1802717"/>
            <a:ext cx="5519161" cy="32525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012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466F8-B658-437D-8085-D09C08664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Hierarchies –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again</a:t>
            </a:r>
          </a:p>
        </p:txBody>
      </p:sp>
      <p:pic>
        <p:nvPicPr>
          <p:cNvPr id="4" name="Content Placeholder 3" descr="Class conflict - Wikipedia">
            <a:extLst>
              <a:ext uri="{FF2B5EF4-FFF2-40B4-BE49-F238E27FC236}">
                <a16:creationId xmlns:a16="http://schemas.microsoft.com/office/drawing/2014/main" id="{4F601D11-86CC-4856-94B6-BB19F744AB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68" y="750001"/>
            <a:ext cx="4131467" cy="53579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1839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ADAC2-CB0D-3E36-E0A8-9EC95DBF0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460" y="1783959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/>
              <a:t>So, what is the state? How – and when - does it arise in society?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D06AF395-26B8-038E-ED44-08050E9BBA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9" r="46803" b="-1"/>
          <a:stretch/>
        </p:blipFill>
        <p:spPr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050767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22CA2C-EAB4-44F6-8EA6-0BC06EF0D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00" y="555625"/>
            <a:ext cx="4216400" cy="2138363"/>
          </a:xfrm>
          <a:prstGeom prst="rect">
            <a:avLst/>
          </a:prstGeom>
        </p:spPr>
      </p:pic>
      <p:pic>
        <p:nvPicPr>
          <p:cNvPr id="5" name="Picture 4" descr="Dutch capitalism and slavery | Historical Materialism">
            <a:extLst>
              <a:ext uri="{FF2B5EF4-FFF2-40B4-BE49-F238E27FC236}">
                <a16:creationId xmlns:a16="http://schemas.microsoft.com/office/drawing/2014/main" id="{DE470FF2-8DC6-41BB-B23C-6BFC27BDAB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00" y="2760663"/>
            <a:ext cx="4216400" cy="2424113"/>
          </a:xfrm>
          <a:prstGeom prst="rect">
            <a:avLst/>
          </a:prstGeom>
        </p:spPr>
      </p:pic>
      <p:pic>
        <p:nvPicPr>
          <p:cNvPr id="6" name="Content Placeholder 3" descr="Capitalism and Slavery: The View to and from Oxford">
            <a:extLst>
              <a:ext uri="{FF2B5EF4-FFF2-40B4-BE49-F238E27FC236}">
                <a16:creationId xmlns:a16="http://schemas.microsoft.com/office/drawing/2014/main" id="{8E732E32-D1AA-132A-6F18-541AB2D953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875" y="555625"/>
            <a:ext cx="2979738" cy="46291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CCDBF7-72C6-4EA5-8076-87DB366C1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358141"/>
            <a:ext cx="78867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500" b="1" i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Class</a:t>
            </a:r>
            <a:r>
              <a:rPr lang="en-US" sz="45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society</a:t>
            </a:r>
          </a:p>
        </p:txBody>
      </p:sp>
    </p:spTree>
    <p:extLst>
      <p:ext uri="{BB962C8B-B14F-4D97-AF65-F5344CB8AC3E}">
        <p14:creationId xmlns:p14="http://schemas.microsoft.com/office/powerpoint/2010/main" val="174747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E410-A315-05B1-0334-02FE9538C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6"/>
            <a:ext cx="4939868" cy="1676603"/>
          </a:xfrm>
        </p:spPr>
        <p:txBody>
          <a:bodyPr>
            <a:normAutofit/>
          </a:bodyPr>
          <a:lstStyle/>
          <a:p>
            <a:r>
              <a:rPr lang="en-GB" sz="4300" b="1">
                <a:latin typeface="+mn-lt"/>
              </a:rPr>
              <a:t>Marx and his legacy in social science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B957B1-0CD6-199B-51E9-95D3078E89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47" r="17713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2043C6-5C2F-732C-E0EB-1201602361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107051"/>
              </p:ext>
            </p:extLst>
          </p:nvPr>
        </p:nvGraphicFramePr>
        <p:xfrm>
          <a:off x="3724073" y="2438400"/>
          <a:ext cx="4939867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263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Capital/ism:</a:t>
            </a:r>
            <a:br>
              <a:rPr lang="en-GB" dirty="0"/>
            </a:br>
            <a:r>
              <a:rPr lang="en-GB" sz="3100" b="1" dirty="0">
                <a:latin typeface="+mn-lt"/>
              </a:rPr>
              <a:t>The </a:t>
            </a:r>
            <a:r>
              <a:rPr lang="en-GB" sz="3100" b="1" i="1" dirty="0">
                <a:latin typeface="+mn-lt"/>
              </a:rPr>
              <a:t>actual</a:t>
            </a:r>
            <a:r>
              <a:rPr lang="en-GB" sz="3100" b="1" dirty="0">
                <a:latin typeface="+mn-lt"/>
              </a:rPr>
              <a:t> Karl Marx, his world and his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9913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Karl Marx 1818-1883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          </a:t>
            </a:r>
          </a:p>
          <a:p>
            <a:pPr marL="0" indent="0">
              <a:buNone/>
            </a:pPr>
            <a:r>
              <a:rPr lang="en-GB" sz="1600" dirty="0"/>
              <a:t>                                                            Marx and Engels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640" y="2077067"/>
            <a:ext cx="3123218" cy="409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56" y="2275580"/>
            <a:ext cx="2322916" cy="404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Mar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15" y="2077067"/>
            <a:ext cx="1724025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47" y="4124943"/>
            <a:ext cx="171450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845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Karl Marx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Studied Law at Bonn and Berlin</a:t>
            </a:r>
          </a:p>
          <a:p>
            <a:r>
              <a:rPr lang="en-GB" sz="2400" dirty="0"/>
              <a:t>Interested in philosophy (Young Hegelians) and dialectics</a:t>
            </a:r>
          </a:p>
          <a:p>
            <a:r>
              <a:rPr lang="en-GB" sz="2400" dirty="0"/>
              <a:t>PhD thesis on </a:t>
            </a:r>
            <a:r>
              <a:rPr lang="en-GB" sz="2400" i="1" dirty="0"/>
              <a:t>The Difference Between the </a:t>
            </a:r>
            <a:r>
              <a:rPr lang="en-GB" sz="2400" i="1" dirty="0" err="1"/>
              <a:t>Democritean</a:t>
            </a:r>
            <a:r>
              <a:rPr lang="en-GB" sz="2400" i="1" dirty="0"/>
              <a:t> and Epicurean Philosophy of Nature: </a:t>
            </a:r>
            <a:r>
              <a:rPr lang="en-GB" sz="2400" dirty="0"/>
              <a:t>Too radical for Bonn; presented at Jena instead</a:t>
            </a:r>
          </a:p>
          <a:p>
            <a:r>
              <a:rPr lang="en-GB" sz="2400" dirty="0"/>
              <a:t>Radical journalism in Paris 1843-1845; study of political economy (Adam Smith, David Ricardo, James Mill)</a:t>
            </a:r>
            <a:r>
              <a:rPr lang="en-GB" sz="2400" i="1" dirty="0"/>
              <a:t> </a:t>
            </a:r>
            <a:r>
              <a:rPr lang="en-GB" sz="2400" dirty="0"/>
              <a:t>and the French socialists (Claude Henri St. Simon and Charles Fourier)</a:t>
            </a:r>
          </a:p>
          <a:p>
            <a:r>
              <a:rPr lang="en-GB" sz="2400" dirty="0"/>
              <a:t>Met Engels in 1844 (</a:t>
            </a:r>
            <a:r>
              <a:rPr lang="en-GB" sz="2400" i="1" dirty="0"/>
              <a:t>Economic and Philosophical Manuscripts</a:t>
            </a:r>
            <a:r>
              <a:rPr lang="en-GB" sz="2400" dirty="0"/>
              <a:t> by Marx; </a:t>
            </a:r>
            <a:r>
              <a:rPr lang="en-GB" sz="2400" i="1" dirty="0"/>
              <a:t>Conditions of the Working Class in England in 1844</a:t>
            </a:r>
            <a:r>
              <a:rPr lang="en-GB" sz="2400" dirty="0"/>
              <a:t> by Engels)</a:t>
            </a:r>
          </a:p>
        </p:txBody>
      </p:sp>
    </p:spTree>
    <p:extLst>
      <p:ext uri="{BB962C8B-B14F-4D97-AF65-F5344CB8AC3E}">
        <p14:creationId xmlns:p14="http://schemas.microsoft.com/office/powerpoint/2010/main" val="1973505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Communist Manifesto 1847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analysis of the rise of capitalism and its place, </a:t>
            </a:r>
            <a:r>
              <a:rPr lang="en-GB" i="1" dirty="0"/>
              <a:t>as a stage</a:t>
            </a:r>
            <a:r>
              <a:rPr lang="en-GB" dirty="0"/>
              <a:t> in historical development</a:t>
            </a:r>
          </a:p>
          <a:p>
            <a:pPr marL="0" indent="0">
              <a:buNone/>
            </a:pPr>
            <a:r>
              <a:rPr lang="en-GB" dirty="0"/>
              <a:t>A call to action: Workers of the World Unite!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workers of the world un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5" y="1690689"/>
            <a:ext cx="2457450" cy="177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See the source imag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966" y="1548254"/>
            <a:ext cx="1841500" cy="2762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1108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After 1844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02557"/>
            <a:ext cx="7886700" cy="45744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Landmark publications:</a:t>
            </a:r>
          </a:p>
          <a:p>
            <a:r>
              <a:rPr lang="en-GB" sz="2200" dirty="0"/>
              <a:t>The German Ideology (1846)    </a:t>
            </a:r>
          </a:p>
          <a:p>
            <a:r>
              <a:rPr lang="en-GB" sz="2200" dirty="0"/>
              <a:t>Capital (1867 onwards)</a:t>
            </a:r>
          </a:p>
          <a:p>
            <a:r>
              <a:rPr lang="en-GB" sz="2200" dirty="0"/>
              <a:t>The Civil War in France (1871)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Practical work (with Engels):</a:t>
            </a:r>
          </a:p>
          <a:p>
            <a:r>
              <a:rPr lang="en-GB" dirty="0"/>
              <a:t>The International Working Men’s Association 1864-1876</a:t>
            </a:r>
          </a:p>
          <a:p>
            <a:r>
              <a:rPr lang="en-GB" dirty="0"/>
              <a:t>Marxism v Anarchism</a:t>
            </a:r>
          </a:p>
          <a:p>
            <a:pPr marL="0" indent="0">
              <a:buNone/>
            </a:pPr>
            <a:r>
              <a:rPr lang="en-GB" dirty="0"/>
              <a:t>NB: The Socialist International 1889-1916</a:t>
            </a:r>
          </a:p>
        </p:txBody>
      </p:sp>
      <p:pic>
        <p:nvPicPr>
          <p:cNvPr id="5" name="Picture 4" descr="See the source image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757" y="801279"/>
            <a:ext cx="4169593" cy="26300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8926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Marx and The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State:</a:t>
            </a:r>
          </a:p>
          <a:p>
            <a:r>
              <a:rPr lang="en-GB" sz="2400" dirty="0"/>
              <a:t>Since the time of Keynes at least, </a:t>
            </a:r>
            <a:r>
              <a:rPr lang="en-GB" sz="2400" i="1" dirty="0"/>
              <a:t>the state </a:t>
            </a:r>
            <a:r>
              <a:rPr lang="en-GB" sz="2400" dirty="0"/>
              <a:t>has been widely regarded as, primarily, a political entity with powerful economic levers at its command</a:t>
            </a:r>
          </a:p>
          <a:p>
            <a:r>
              <a:rPr lang="en-GB" sz="2400" dirty="0"/>
              <a:t>Since 1928, </a:t>
            </a:r>
            <a:r>
              <a:rPr lang="en-GB" sz="2400" i="1" dirty="0"/>
              <a:t>state planning </a:t>
            </a:r>
            <a:r>
              <a:rPr lang="en-GB" sz="2400" dirty="0"/>
              <a:t>has been associated with industrialisation in the USSR</a:t>
            </a:r>
          </a:p>
          <a:p>
            <a:r>
              <a:rPr lang="en-GB" sz="2400" dirty="0"/>
              <a:t>More broadly, </a:t>
            </a:r>
            <a:r>
              <a:rPr lang="en-GB" sz="2400" i="1" dirty="0"/>
              <a:t>state intervention </a:t>
            </a:r>
            <a:r>
              <a:rPr lang="en-GB" sz="2400" dirty="0"/>
              <a:t>– associated with “the left”</a:t>
            </a:r>
          </a:p>
          <a:p>
            <a:r>
              <a:rPr lang="en-GB" sz="2400" dirty="0"/>
              <a:t>For Marx, on the contrary, </a:t>
            </a:r>
            <a:r>
              <a:rPr lang="en-GB" sz="2400" i="1" dirty="0"/>
              <a:t>the state </a:t>
            </a:r>
            <a:r>
              <a:rPr lang="en-GB" sz="2400" dirty="0"/>
              <a:t>was primarily:</a:t>
            </a:r>
          </a:p>
          <a:p>
            <a:pPr marL="0" indent="0">
              <a:buNone/>
            </a:pPr>
            <a:r>
              <a:rPr lang="en-GB" sz="2400" dirty="0"/>
              <a:t>   -  </a:t>
            </a:r>
            <a:r>
              <a:rPr lang="en-GB" sz="1900" dirty="0"/>
              <a:t>Armed bodies of men</a:t>
            </a:r>
          </a:p>
          <a:p>
            <a:pPr marL="0" indent="0">
              <a:buNone/>
            </a:pPr>
            <a:r>
              <a:rPr lang="en-GB" sz="1900" dirty="0"/>
              <a:t>    -   A machine for the oppression of one class by another</a:t>
            </a:r>
          </a:p>
          <a:p>
            <a:pPr marL="0" indent="0">
              <a:buNone/>
            </a:pPr>
            <a:r>
              <a:rPr lang="en-GB" sz="1900" dirty="0"/>
              <a:t>    -   A (short-lived) </a:t>
            </a:r>
            <a:r>
              <a:rPr lang="en-GB" sz="1900" i="1" dirty="0"/>
              <a:t>workers’ state </a:t>
            </a:r>
            <a:r>
              <a:rPr lang="en-GB" sz="1900" dirty="0"/>
              <a:t>would expropriate the capitalists and make</a:t>
            </a:r>
          </a:p>
          <a:p>
            <a:pPr marL="0" indent="0">
              <a:buNone/>
            </a:pPr>
            <a:r>
              <a:rPr lang="en-GB" sz="1900" dirty="0"/>
              <a:t>        social ownership of the means of production possible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214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288" y="303591"/>
            <a:ext cx="3250692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640263"/>
            <a:ext cx="2866644" cy="1344975"/>
          </a:xfrm>
        </p:spPr>
        <p:txBody>
          <a:bodyPr>
            <a:normAutofit/>
          </a:bodyPr>
          <a:lstStyle/>
          <a:p>
            <a:r>
              <a:rPr lang="en-GB" sz="2900" b="1">
                <a:solidFill>
                  <a:schemeClr val="bg1"/>
                </a:solidFill>
                <a:latin typeface="+mn-lt"/>
              </a:rPr>
              <a:t>Marxian Political Economy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066" y="2050687"/>
            <a:ext cx="2763774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207" y="2121763"/>
            <a:ext cx="2866644" cy="3773010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Historical materialism: modes of production</a:t>
            </a:r>
          </a:p>
          <a:p>
            <a:r>
              <a:rPr lang="en-GB" sz="1700">
                <a:solidFill>
                  <a:schemeClr val="bg1"/>
                </a:solidFill>
              </a:rPr>
              <a:t>The rise of capitalism</a:t>
            </a:r>
          </a:p>
          <a:p>
            <a:r>
              <a:rPr lang="en-GB" sz="1700">
                <a:solidFill>
                  <a:schemeClr val="bg1"/>
                </a:solidFill>
              </a:rPr>
              <a:t>Capital: accumulation</a:t>
            </a:r>
          </a:p>
          <a:p>
            <a:r>
              <a:rPr lang="en-GB" sz="1700">
                <a:solidFill>
                  <a:schemeClr val="bg1"/>
                </a:solidFill>
              </a:rPr>
              <a:t>Commodities and exchange</a:t>
            </a:r>
          </a:p>
          <a:p>
            <a:r>
              <a:rPr lang="en-GB" sz="1700">
                <a:solidFill>
                  <a:schemeClr val="bg1"/>
                </a:solidFill>
              </a:rPr>
              <a:t>Labour theory of value</a:t>
            </a:r>
          </a:p>
          <a:p>
            <a:r>
              <a:rPr lang="en-GB" sz="1700">
                <a:solidFill>
                  <a:schemeClr val="bg1"/>
                </a:solidFill>
              </a:rPr>
              <a:t>Theory of Crisis</a:t>
            </a:r>
          </a:p>
          <a:p>
            <a:r>
              <a:rPr lang="en-GB" sz="1700">
                <a:solidFill>
                  <a:schemeClr val="bg1"/>
                </a:solidFill>
              </a:rPr>
              <a:t>Transition to socialism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3037" y="1495967"/>
            <a:ext cx="4947489" cy="371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437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115</TotalTime>
  <Words>495</Words>
  <Application>Microsoft Office PowerPoint</Application>
  <PresentationFormat>On-screen Show (4:3)</PresentationFormat>
  <Paragraphs>90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ECGE4006S/T Contemporary Challenges: Making a Difference Counter-movements Class and Power: The State</vt:lpstr>
      <vt:lpstr>Newham events of 1980 – after the murder of Akhtar Ali Baig </vt:lpstr>
      <vt:lpstr>PowerPoint Presentation</vt:lpstr>
      <vt:lpstr>Anti-Racism and Anti-Fascism in 1970s Britain</vt:lpstr>
      <vt:lpstr>Anti-Nazi League/Rock Against Racism</vt:lpstr>
      <vt:lpstr>Class and Power: The State</vt:lpstr>
      <vt:lpstr>Hierarchies –  again</vt:lpstr>
      <vt:lpstr>So, what is the state? How – and when - does it arise in society?</vt:lpstr>
      <vt:lpstr>Class society</vt:lpstr>
      <vt:lpstr>Marx and his legacy in social science</vt:lpstr>
      <vt:lpstr>Capital/ism: The actual Karl Marx, his world and his ideas</vt:lpstr>
      <vt:lpstr>Karl Marx </vt:lpstr>
      <vt:lpstr>The Communist Manifesto 1847</vt:lpstr>
      <vt:lpstr>After 1844</vt:lpstr>
      <vt:lpstr>Marx and The State</vt:lpstr>
      <vt:lpstr>Marxian Political Economy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HPHI4904 Power and Inequality</dc:title>
  <dc:creator>Andy Bevan</dc:creator>
  <cp:lastModifiedBy>Andy Bevan</cp:lastModifiedBy>
  <cp:revision>18</cp:revision>
  <dcterms:created xsi:type="dcterms:W3CDTF">2022-04-27T08:43:29Z</dcterms:created>
  <dcterms:modified xsi:type="dcterms:W3CDTF">2023-05-09T10:27:39Z</dcterms:modified>
</cp:coreProperties>
</file>