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
  </p:notesMasterIdLst>
  <p:sldIdLst>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000" autoAdjust="0"/>
  </p:normalViewPr>
  <p:slideViewPr>
    <p:cSldViewPr snapToGrid="0">
      <p:cViewPr>
        <p:scale>
          <a:sx n="166" d="100"/>
          <a:sy n="166" d="100"/>
        </p:scale>
        <p:origin x="-918" y="-1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yana Vasileva (2328440)" userId="01743156-8f7a-4fee-9868-8aa863c96fbc" providerId="ADAL" clId="{97852323-1AA8-46A7-AA4A-77719C75B9A8}"/>
    <pc:docChg chg="undo redo custSel addSld delSld modSld">
      <pc:chgData name="Diyana Vasileva (2328440)" userId="01743156-8f7a-4fee-9868-8aa863c96fbc" providerId="ADAL" clId="{97852323-1AA8-46A7-AA4A-77719C75B9A8}" dt="2026-08-16T11:27:02.728" v="3932" actId="1076"/>
      <pc:docMkLst>
        <pc:docMk/>
      </pc:docMkLst>
      <pc:sldChg chg="addSp modSp mod">
        <pc:chgData name="Diyana Vasileva (2328440)" userId="01743156-8f7a-4fee-9868-8aa863c96fbc" providerId="ADAL" clId="{97852323-1AA8-46A7-AA4A-77719C75B9A8}" dt="2026-07-23T19:55:36.361" v="3561" actId="14100"/>
        <pc:sldMkLst>
          <pc:docMk/>
          <pc:sldMk cId="205035882" sldId="256"/>
        </pc:sldMkLst>
        <pc:spChg chg="mod">
          <ac:chgData name="Diyana Vasileva (2328440)" userId="01743156-8f7a-4fee-9868-8aa863c96fbc" providerId="ADAL" clId="{97852323-1AA8-46A7-AA4A-77719C75B9A8}" dt="2026-07-23T19:51:07.452" v="3557" actId="1076"/>
          <ac:spMkLst>
            <pc:docMk/>
            <pc:sldMk cId="205035882" sldId="256"/>
            <ac:spMk id="3" creationId="{556B5A11-7AF0-C0EA-1E2E-48F9752570D3}"/>
          </ac:spMkLst>
        </pc:spChg>
        <pc:graphicFrameChg chg="add mod modGraphic">
          <ac:chgData name="Diyana Vasileva (2328440)" userId="01743156-8f7a-4fee-9868-8aa863c96fbc" providerId="ADAL" clId="{97852323-1AA8-46A7-AA4A-77719C75B9A8}" dt="2026-07-23T19:55:36.361" v="3561" actId="14100"/>
          <ac:graphicFrameMkLst>
            <pc:docMk/>
            <pc:sldMk cId="205035882" sldId="256"/>
            <ac:graphicFrameMk id="2" creationId="{628B5B25-4F49-F1AC-A35E-037387C5DE4A}"/>
          </ac:graphicFrameMkLst>
        </pc:graphicFrameChg>
      </pc:sldChg>
      <pc:sldChg chg="addSp delSp modSp mod modTransition">
        <pc:chgData name="Diyana Vasileva (2328440)" userId="01743156-8f7a-4fee-9868-8aa863c96fbc" providerId="ADAL" clId="{97852323-1AA8-46A7-AA4A-77719C75B9A8}" dt="2026-08-16T11:27:02.728" v="3932" actId="1076"/>
        <pc:sldMkLst>
          <pc:docMk/>
          <pc:sldMk cId="206020507" sldId="257"/>
        </pc:sldMkLst>
        <pc:graphicFrameChg chg="add del mod modGraphic">
          <ac:chgData name="Diyana Vasileva (2328440)" userId="01743156-8f7a-4fee-9868-8aa863c96fbc" providerId="ADAL" clId="{97852323-1AA8-46A7-AA4A-77719C75B9A8}" dt="2026-08-16T10:44:49.087" v="3920" actId="14734"/>
          <ac:graphicFrameMkLst>
            <pc:docMk/>
            <pc:sldMk cId="206020507" sldId="257"/>
            <ac:graphicFrameMk id="4" creationId="{657B5913-0E3C-53FB-35DC-6FBD7D23B192}"/>
          </ac:graphicFrameMkLst>
        </pc:graphicFrameChg>
        <pc:picChg chg="mod">
          <ac:chgData name="Diyana Vasileva (2328440)" userId="01743156-8f7a-4fee-9868-8aa863c96fbc" providerId="ADAL" clId="{97852323-1AA8-46A7-AA4A-77719C75B9A8}" dt="2026-08-16T10:51:30.081" v="3929" actId="1076"/>
          <ac:picMkLst>
            <pc:docMk/>
            <pc:sldMk cId="206020507" sldId="257"/>
            <ac:picMk id="6" creationId="{EA98436F-CE03-B4C3-C95E-6754A64F710D}"/>
          </ac:picMkLst>
        </pc:picChg>
        <pc:picChg chg="add mod">
          <ac:chgData name="Diyana Vasileva (2328440)" userId="01743156-8f7a-4fee-9868-8aa863c96fbc" providerId="ADAL" clId="{97852323-1AA8-46A7-AA4A-77719C75B9A8}" dt="2026-08-16T11:27:02.728" v="3932" actId="1076"/>
          <ac:picMkLst>
            <pc:docMk/>
            <pc:sldMk cId="206020507" sldId="257"/>
            <ac:picMk id="7" creationId="{29503C01-2EDA-3B07-DB12-E002855C3D3A}"/>
          </ac:picMkLst>
        </pc:picChg>
        <pc:picChg chg="add mod">
          <ac:chgData name="Diyana Vasileva (2328440)" userId="01743156-8f7a-4fee-9868-8aa863c96fbc" providerId="ADAL" clId="{97852323-1AA8-46A7-AA4A-77719C75B9A8}" dt="2026-07-27T17:53:44.536" v="3910" actId="1076"/>
          <ac:picMkLst>
            <pc:docMk/>
            <pc:sldMk cId="206020507" sldId="257"/>
            <ac:picMk id="9" creationId="{904D09BE-6A65-8CE4-0BB3-5310BA721B29}"/>
          </ac:picMkLst>
        </pc:picChg>
        <pc:picChg chg="add mod">
          <ac:chgData name="Diyana Vasileva (2328440)" userId="01743156-8f7a-4fee-9868-8aa863c96fbc" providerId="ADAL" clId="{97852323-1AA8-46A7-AA4A-77719C75B9A8}" dt="2026-07-27T17:55:22.248" v="3918" actId="1076"/>
          <ac:picMkLst>
            <pc:docMk/>
            <pc:sldMk cId="206020507" sldId="257"/>
            <ac:picMk id="25" creationId="{45C21586-9C84-7037-C6E5-3AFF4EED176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B9C624-83F6-4443-A072-729E0569A85D}"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441DF236-5AC6-4341-A9DD-5581C6AEDEA3}" type="pres">
      <dgm:prSet presAssocID="{A1B9C624-83F6-4443-A072-729E0569A85D}" presName="diagram" presStyleCnt="0">
        <dgm:presLayoutVars>
          <dgm:dir/>
          <dgm:resizeHandles val="exact"/>
        </dgm:presLayoutVars>
      </dgm:prSet>
      <dgm:spPr/>
    </dgm:pt>
  </dgm:ptLst>
  <dgm:cxnLst>
    <dgm:cxn modelId="{15FE0944-5229-4900-AB3F-6F8160631AC2}" type="presOf" srcId="{A1B9C624-83F6-4443-A072-729E0569A85D}" destId="{441DF236-5AC6-4341-A9DD-5581C6AEDEA3}"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2:58.815"/>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3:07.064"/>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3:12.408"/>
    </inkml:context>
    <inkml:brush xml:id="br0">
      <inkml:brushProperty name="width" value="0.035" units="cm"/>
      <inkml:brushProperty name="height" value="0.035" units="cm"/>
      <inkml:brushProperty name="color" value="#E71224"/>
    </inkml:brush>
  </inkml:definitions>
  <inkml:trace contextRef="#ctx0" brushRef="#br0">1 1 24575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5:43.792"/>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6:01.303"/>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6:26.864"/>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06.785"/>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11.410"/>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15.956"/>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38.768"/>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49.955"/>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2D8F8B-3EF3-4179-8DC2-0C12C4619BD3}" type="datetimeFigureOut">
              <a:rPr lang="en-GB" smtClean="0"/>
              <a:t>16/08/2026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F6C721-F886-4E66-AB00-8C44BD378915}" type="slidenum">
              <a:rPr lang="en-GB" smtClean="0"/>
              <a:t>‹#›</a:t>
            </a:fld>
            <a:endParaRPr lang="en-GB"/>
          </a:p>
        </p:txBody>
      </p:sp>
    </p:spTree>
    <p:extLst>
      <p:ext uri="{BB962C8B-B14F-4D97-AF65-F5344CB8AC3E}">
        <p14:creationId xmlns:p14="http://schemas.microsoft.com/office/powerpoint/2010/main" val="892664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6C721-F886-4E66-AB00-8C44BD378915}" type="slidenum">
              <a:rPr lang="en-GB" smtClean="0"/>
              <a:t>1</a:t>
            </a:fld>
            <a:endParaRPr lang="en-GB"/>
          </a:p>
        </p:txBody>
      </p:sp>
    </p:spTree>
    <p:extLst>
      <p:ext uri="{BB962C8B-B14F-4D97-AF65-F5344CB8AC3E}">
        <p14:creationId xmlns:p14="http://schemas.microsoft.com/office/powerpoint/2010/main" val="1742002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6C721-F886-4E66-AB00-8C44BD378915}" type="slidenum">
              <a:rPr lang="en-GB" smtClean="0"/>
              <a:t>2</a:t>
            </a:fld>
            <a:endParaRPr lang="en-GB"/>
          </a:p>
        </p:txBody>
      </p:sp>
    </p:spTree>
    <p:extLst>
      <p:ext uri="{BB962C8B-B14F-4D97-AF65-F5344CB8AC3E}">
        <p14:creationId xmlns:p14="http://schemas.microsoft.com/office/powerpoint/2010/main" val="370617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1367497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2513544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3896513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4DB08C-5FE8-4ACF-A478-42A7FDC193F2}"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1568603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4DB08C-5FE8-4ACF-A478-42A7FDC193F2}" type="datetimeFigureOut">
              <a:rPr lang="en-GB" smtClean="0"/>
              <a:t>16/08/2026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1094093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4DB08C-5FE8-4ACF-A478-42A7FDC193F2}" type="datetimeFigureOut">
              <a:rPr lang="en-GB" smtClean="0"/>
              <a:t>16/08/2026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824522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4DB08C-5FE8-4ACF-A478-42A7FDC193F2}" type="datetimeFigureOut">
              <a:rPr lang="en-GB" smtClean="0"/>
              <a:t>16/08/2026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43529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4DB08C-5FE8-4ACF-A478-42A7FDC193F2}"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313798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4DB08C-5FE8-4ACF-A478-42A7FDC193F2}"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831737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4DB08C-5FE8-4ACF-A478-42A7FDC193F2}"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1466621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287827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447944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2944149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3849170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446372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34677934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4DB08C-5FE8-4ACF-A478-42A7FDC193F2}"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2828503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84DB08C-5FE8-4ACF-A478-42A7FDC193F2}" type="datetimeFigureOut">
              <a:rPr lang="en-GB" smtClean="0"/>
              <a:t>16/08/2026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B7B6BD-ACEE-423D-8F1F-D6A08C1BCE16}" type="slidenum">
              <a:rPr lang="en-GB" smtClean="0"/>
              <a:t>‹#›</a:t>
            </a:fld>
            <a:endParaRPr lang="en-GB"/>
          </a:p>
        </p:txBody>
      </p:sp>
    </p:spTree>
    <p:extLst>
      <p:ext uri="{BB962C8B-B14F-4D97-AF65-F5344CB8AC3E}">
        <p14:creationId xmlns:p14="http://schemas.microsoft.com/office/powerpoint/2010/main" val="9378028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cid:image001.png@01D0EA4A.2BD679A0" TargetMode="External"/><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8" Type="http://schemas.openxmlformats.org/officeDocument/2006/relationships/hyperlink" Target="https://www.nhs.uk/mental-health/conditions/bipolar-disorder/?utm_source=chatgpt.com" TargetMode="External"/><Relationship Id="rId13" Type="http://schemas.openxmlformats.org/officeDocument/2006/relationships/image" Target="../media/image4.jpeg"/><Relationship Id="rId18" Type="http://schemas.openxmlformats.org/officeDocument/2006/relationships/customXml" Target="../ink/ink3.xml"/><Relationship Id="rId26" Type="http://schemas.openxmlformats.org/officeDocument/2006/relationships/customXml" Target="../ink/ink11.xml"/><Relationship Id="rId3" Type="http://schemas.openxmlformats.org/officeDocument/2006/relationships/hyperlink" Target="https://www.mind.org.uk/" TargetMode="External"/><Relationship Id="rId21" Type="http://schemas.openxmlformats.org/officeDocument/2006/relationships/customXml" Target="../ink/ink6.xml"/><Relationship Id="rId7" Type="http://schemas.openxmlformats.org/officeDocument/2006/relationships/hyperlink" Target="NHS" TargetMode="External"/><Relationship Id="rId12" Type="http://schemas.openxmlformats.org/officeDocument/2006/relationships/image" Target="../media/image3.png"/><Relationship Id="rId17" Type="http://schemas.openxmlformats.org/officeDocument/2006/relationships/customXml" Target="../ink/ink2.xml"/><Relationship Id="rId25" Type="http://schemas.openxmlformats.org/officeDocument/2006/relationships/customXml" Target="../ink/ink10.xml"/><Relationship Id="rId2" Type="http://schemas.openxmlformats.org/officeDocument/2006/relationships/notesSlide" Target="../notesSlides/notesSlide2.xml"/><Relationship Id="rId16" Type="http://schemas.openxmlformats.org/officeDocument/2006/relationships/image" Target="../media/image6.png"/><Relationship Id="rId20" Type="http://schemas.openxmlformats.org/officeDocument/2006/relationships/customXml" Target="../ink/ink5.xml"/><Relationship Id="rId1" Type="http://schemas.openxmlformats.org/officeDocument/2006/relationships/slideLayout" Target="../slideLayouts/slideLayout2.xml"/><Relationship Id="rId6" Type="http://schemas.openxmlformats.org/officeDocument/2006/relationships/hyperlink" Target="https://digital.nhs.uk/" TargetMode="External"/><Relationship Id="rId11" Type="http://schemas.openxmlformats.org/officeDocument/2006/relationships/hyperlink" Target="https://icd.who.int/" TargetMode="External"/><Relationship Id="rId24" Type="http://schemas.openxmlformats.org/officeDocument/2006/relationships/customXml" Target="../ink/ink9.xml"/><Relationship Id="rId5" Type="http://schemas.openxmlformats.org/officeDocument/2006/relationships/hyperlink" Target="https://www.nhs.uk/mental-health/conditions/bipolar-disorder/" TargetMode="External"/><Relationship Id="rId15" Type="http://schemas.openxmlformats.org/officeDocument/2006/relationships/customXml" Target="../ink/ink1.xml"/><Relationship Id="rId23" Type="http://schemas.openxmlformats.org/officeDocument/2006/relationships/customXml" Target="../ink/ink8.xml"/><Relationship Id="rId10" Type="http://schemas.openxmlformats.org/officeDocument/2006/relationships/hyperlink" Target="https://www.legislation.gov.uk/ukpga/1983/20/contents?utm_source=chatgpt.com" TargetMode="External"/><Relationship Id="rId19" Type="http://schemas.openxmlformats.org/officeDocument/2006/relationships/customXml" Target="../ink/ink4.xml"/><Relationship Id="rId4" Type="http://schemas.openxmlformats.org/officeDocument/2006/relationships/hyperlink" Target="https://www.bipolaruk.org/" TargetMode="External"/><Relationship Id="rId9" Type="http://schemas.openxmlformats.org/officeDocument/2006/relationships/hyperlink" Target="https://scholar.google.com/" TargetMode="External"/><Relationship Id="rId14" Type="http://schemas.openxmlformats.org/officeDocument/2006/relationships/image" Target="../media/image5.jpeg"/><Relationship Id="rId22" Type="http://schemas.openxmlformats.org/officeDocument/2006/relationships/customXml" Target="../ink/ink7.xml"/><Relationship Id="rId27"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56B5A11-7AF0-C0EA-1E2E-48F9752570D3}"/>
              </a:ext>
            </a:extLst>
          </p:cNvPr>
          <p:cNvSpPr>
            <a:spLocks noGrp="1"/>
          </p:cNvSpPr>
          <p:nvPr>
            <p:ph type="subTitle" idx="1"/>
          </p:nvPr>
        </p:nvSpPr>
        <p:spPr>
          <a:xfrm>
            <a:off x="2837009" y="1754953"/>
            <a:ext cx="8941184" cy="4581683"/>
          </a:xfrm>
        </p:spPr>
        <p:txBody>
          <a:bodyPr>
            <a:normAutofit fontScale="92500" lnSpcReduction="20000"/>
          </a:bodyPr>
          <a:lstStyle/>
          <a:p>
            <a:r>
              <a:rPr lang="nl-NL" sz="3000" b="1" dirty="0">
                <a:latin typeface="Arial Nova" panose="020B0504020202020204" pitchFamily="34" charset="0"/>
              </a:rPr>
              <a:t>Student name</a:t>
            </a:r>
            <a:r>
              <a:rPr lang="nl-NL" sz="3000" dirty="0">
                <a:latin typeface="Arial Nova" panose="020B0504020202020204" pitchFamily="34" charset="0"/>
              </a:rPr>
              <a:t>: Diyana Vasileva </a:t>
            </a:r>
          </a:p>
          <a:p>
            <a:r>
              <a:rPr lang="nl-NL" sz="3000" b="1" dirty="0">
                <a:latin typeface="Arial Nova" panose="020B0504020202020204" pitchFamily="34" charset="0"/>
              </a:rPr>
              <a:t>Student ID</a:t>
            </a:r>
            <a:r>
              <a:rPr lang="nl-NL" sz="3000" dirty="0">
                <a:latin typeface="Arial Nova" panose="020B0504020202020204" pitchFamily="34" charset="0"/>
              </a:rPr>
              <a:t>: 2328440</a:t>
            </a:r>
          </a:p>
          <a:p>
            <a:r>
              <a:rPr lang="en-GB" sz="3000" b="1" dirty="0">
                <a:latin typeface="Arial Nova" panose="020B0504020202020204" pitchFamily="34" charset="0"/>
              </a:rPr>
              <a:t>Lecture</a:t>
            </a:r>
            <a:r>
              <a:rPr lang="en-GB" sz="3000" dirty="0">
                <a:latin typeface="Arial Nova" panose="020B0504020202020204" pitchFamily="34" charset="0"/>
              </a:rPr>
              <a:t>: Oluwadamilola Tayo </a:t>
            </a:r>
          </a:p>
          <a:p>
            <a:r>
              <a:rPr lang="en-GB" sz="3000" b="1" dirty="0">
                <a:latin typeface="Arial Nova" panose="020B0504020202020204" pitchFamily="34" charset="0"/>
              </a:rPr>
              <a:t>      Programme</a:t>
            </a:r>
            <a:r>
              <a:rPr lang="en-GB" sz="3000" dirty="0">
                <a:latin typeface="Arial Nova" panose="020B0504020202020204" pitchFamily="34" charset="0"/>
              </a:rPr>
              <a:t>: BSc (Hons) Health and Social Care </a:t>
            </a:r>
            <a:r>
              <a:rPr lang="nl-NL" sz="3000" dirty="0">
                <a:latin typeface="Arial Nova" panose="020B0504020202020204" pitchFamily="34" charset="0"/>
              </a:rPr>
              <a:t> </a:t>
            </a:r>
            <a:endParaRPr lang="en-GB" sz="3000" dirty="0">
              <a:latin typeface="Arial Nova" panose="020B0504020202020204" pitchFamily="34" charset="0"/>
            </a:endParaRPr>
          </a:p>
          <a:p>
            <a:r>
              <a:rPr lang="nl-NL" sz="3000" b="1" dirty="0">
                <a:latin typeface="Arial Nova" panose="020B0504020202020204" pitchFamily="34" charset="0"/>
              </a:rPr>
              <a:t>Module name</a:t>
            </a:r>
            <a:r>
              <a:rPr lang="nl-NL" sz="3000" dirty="0">
                <a:latin typeface="Arial Nova" panose="020B0504020202020204" pitchFamily="34" charset="0"/>
              </a:rPr>
              <a:t>: Psychopathological Classifications and Provisions </a:t>
            </a:r>
            <a:endParaRPr lang="en-GB" sz="3000" dirty="0">
              <a:latin typeface="Arial Nova" panose="020B0504020202020204" pitchFamily="34" charset="0"/>
            </a:endParaRPr>
          </a:p>
          <a:p>
            <a:r>
              <a:rPr lang="en-US" sz="3000" b="1" dirty="0">
                <a:latin typeface="Arial Nova" panose="020B0504020202020204" pitchFamily="34" charset="0"/>
              </a:rPr>
              <a:t>Module code</a:t>
            </a:r>
            <a:r>
              <a:rPr lang="en-US" sz="3000" dirty="0">
                <a:latin typeface="Arial Nova" panose="020B0504020202020204" pitchFamily="34" charset="0"/>
              </a:rPr>
              <a:t>: (BMHP6029_LON)</a:t>
            </a:r>
          </a:p>
          <a:p>
            <a:r>
              <a:rPr lang="en-GB" sz="3000" b="1" dirty="0">
                <a:latin typeface="Arial Nova" panose="020B0504020202020204" pitchFamily="34" charset="0"/>
              </a:rPr>
              <a:t>INDIVIDUAL PRESENTATION</a:t>
            </a:r>
          </a:p>
          <a:p>
            <a:r>
              <a:rPr lang="en-GB" sz="3000" b="1" dirty="0">
                <a:latin typeface="Arial Nova" panose="020B0504020202020204" pitchFamily="34" charset="0"/>
              </a:rPr>
              <a:t>BIPOLAR       type 1 6A60</a:t>
            </a:r>
          </a:p>
          <a:p>
            <a:endParaRPr lang="en-GB" dirty="0"/>
          </a:p>
        </p:txBody>
      </p:sp>
      <p:pic>
        <p:nvPicPr>
          <p:cNvPr id="4" name="Picture 3" descr="Discover University of Wales Trinity Saint David">
            <a:extLst>
              <a:ext uri="{FF2B5EF4-FFF2-40B4-BE49-F238E27FC236}">
                <a16:creationId xmlns:a16="http://schemas.microsoft.com/office/drawing/2014/main" id="{5E262218-0E95-3E98-760E-A6D3E819E0DB}"/>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123767" y="206477"/>
            <a:ext cx="5309419" cy="1327355"/>
          </a:xfrm>
          <a:prstGeom prst="rect">
            <a:avLst/>
          </a:prstGeom>
          <a:noFill/>
          <a:ln>
            <a:noFill/>
          </a:ln>
        </p:spPr>
      </p:pic>
      <p:graphicFrame>
        <p:nvGraphicFramePr>
          <p:cNvPr id="2" name="Diagram 1">
            <a:extLst>
              <a:ext uri="{FF2B5EF4-FFF2-40B4-BE49-F238E27FC236}">
                <a16:creationId xmlns:a16="http://schemas.microsoft.com/office/drawing/2014/main" id="{628B5B25-4F49-F1AC-A35E-037387C5DE4A}"/>
              </a:ext>
            </a:extLst>
          </p:cNvPr>
          <p:cNvGraphicFramePr/>
          <p:nvPr>
            <p:extLst>
              <p:ext uri="{D42A27DB-BD31-4B8C-83A1-F6EECF244321}">
                <p14:modId xmlns:p14="http://schemas.microsoft.com/office/powerpoint/2010/main" val="2356858233"/>
              </p:ext>
            </p:extLst>
          </p:nvPr>
        </p:nvGraphicFramePr>
        <p:xfrm>
          <a:off x="3849783" y="1754954"/>
          <a:ext cx="8128000" cy="48028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5035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57B5913-0E3C-53FB-35DC-6FBD7D23B192}"/>
              </a:ext>
            </a:extLst>
          </p:cNvPr>
          <p:cNvGraphicFramePr>
            <a:graphicFrameLocks noGrp="1"/>
          </p:cNvGraphicFramePr>
          <p:nvPr>
            <p:ph idx="1"/>
            <p:extLst>
              <p:ext uri="{D42A27DB-BD31-4B8C-83A1-F6EECF244321}">
                <p14:modId xmlns:p14="http://schemas.microsoft.com/office/powerpoint/2010/main" val="2309668666"/>
              </p:ext>
            </p:extLst>
          </p:nvPr>
        </p:nvGraphicFramePr>
        <p:xfrm>
          <a:off x="0" y="0"/>
          <a:ext cx="12838702" cy="7574280"/>
        </p:xfrm>
        <a:graphic>
          <a:graphicData uri="http://schemas.openxmlformats.org/drawingml/2006/table">
            <a:tbl>
              <a:tblPr firstRow="1" bandRow="1">
                <a:tableStyleId>{5C22544A-7EE6-4342-B048-85BDC9FD1C3A}</a:tableStyleId>
              </a:tblPr>
              <a:tblGrid>
                <a:gridCol w="3138055">
                  <a:extLst>
                    <a:ext uri="{9D8B030D-6E8A-4147-A177-3AD203B41FA5}">
                      <a16:colId xmlns:a16="http://schemas.microsoft.com/office/drawing/2014/main" val="12014313"/>
                    </a:ext>
                  </a:extLst>
                </a:gridCol>
                <a:gridCol w="1869714">
                  <a:extLst>
                    <a:ext uri="{9D8B030D-6E8A-4147-A177-3AD203B41FA5}">
                      <a16:colId xmlns:a16="http://schemas.microsoft.com/office/drawing/2014/main" val="3205860304"/>
                    </a:ext>
                  </a:extLst>
                </a:gridCol>
                <a:gridCol w="2567252">
                  <a:extLst>
                    <a:ext uri="{9D8B030D-6E8A-4147-A177-3AD203B41FA5}">
                      <a16:colId xmlns:a16="http://schemas.microsoft.com/office/drawing/2014/main" val="3188088973"/>
                    </a:ext>
                  </a:extLst>
                </a:gridCol>
                <a:gridCol w="1976945">
                  <a:extLst>
                    <a:ext uri="{9D8B030D-6E8A-4147-A177-3AD203B41FA5}">
                      <a16:colId xmlns:a16="http://schemas.microsoft.com/office/drawing/2014/main" val="910315930"/>
                    </a:ext>
                  </a:extLst>
                </a:gridCol>
                <a:gridCol w="3286736">
                  <a:extLst>
                    <a:ext uri="{9D8B030D-6E8A-4147-A177-3AD203B41FA5}">
                      <a16:colId xmlns:a16="http://schemas.microsoft.com/office/drawing/2014/main" val="3006957475"/>
                    </a:ext>
                  </a:extLst>
                </a:gridCol>
              </a:tblGrid>
              <a:tr h="3235509">
                <a:tc>
                  <a:txBody>
                    <a:bodyPr/>
                    <a:lstStyle/>
                    <a:p>
                      <a:r>
                        <a:rPr lang="en-GB" b="1" dirty="0">
                          <a:solidFill>
                            <a:schemeClr val="tx1"/>
                          </a:solidFill>
                        </a:rPr>
                        <a:t> BIPOLAR  TYPE 1 </a:t>
                      </a:r>
                      <a:r>
                        <a:rPr lang="en-GB" b="1" dirty="0">
                          <a:solidFill>
                            <a:schemeClr val="tx1"/>
                          </a:solidFill>
                          <a:latin typeface="Aptos" panose="020B0004020202020204" pitchFamily="34" charset="0"/>
                        </a:rPr>
                        <a:t>6A60</a:t>
                      </a:r>
                    </a:p>
                    <a:p>
                      <a:r>
                        <a:rPr lang="en-GB" b="1" dirty="0">
                          <a:solidFill>
                            <a:schemeClr val="tx1"/>
                          </a:solidFill>
                        </a:rPr>
                        <a:t>MOOD DISORDER</a:t>
                      </a:r>
                    </a:p>
                    <a:p>
                      <a:r>
                        <a:rPr lang="en-GB" b="1" dirty="0">
                          <a:solidFill>
                            <a:schemeClr val="tx1"/>
                          </a:solidFill>
                        </a:rPr>
                        <a:t>Introduction</a:t>
                      </a: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US" sz="1000" b="1" kern="1200" dirty="0">
                        <a:solidFill>
                          <a:schemeClr val="lt1"/>
                        </a:solidFill>
                        <a:effectLst/>
                        <a:latin typeface="+mn-lt"/>
                        <a:ea typeface="+mn-ea"/>
                        <a:cs typeface="+mn-cs"/>
                      </a:endParaRPr>
                    </a:p>
                    <a:p>
                      <a:r>
                        <a:rPr lang="en-GB" sz="1400" b="1" dirty="0">
                          <a:solidFill>
                            <a:schemeClr val="tx1"/>
                          </a:solidFill>
                        </a:rPr>
                        <a:t>Classification</a:t>
                      </a:r>
                      <a:r>
                        <a:rPr lang="en-GB" sz="1400" b="1" dirty="0"/>
                        <a:t>:</a:t>
                      </a:r>
                      <a:r>
                        <a:rPr lang="en-GB" sz="1400" dirty="0"/>
                        <a:t> </a:t>
                      </a:r>
                      <a:r>
                        <a:rPr lang="en-GB" sz="1400" b="1" dirty="0"/>
                        <a:t>Mood (Affective) Disorders</a:t>
                      </a:r>
                      <a:endParaRPr lang="en-GB" sz="1200" dirty="0"/>
                    </a:p>
                    <a:p>
                      <a:r>
                        <a:rPr lang="en-GB" sz="800" b="0" dirty="0">
                          <a:solidFill>
                            <a:srgbClr val="002060"/>
                          </a:solidFill>
                        </a:rPr>
                        <a:t>Bipolar Disorder Type I is classified under mood disorders (also called affective disorders) in ICD-11. It is characterised by significant disturbances in mood, specifically episodes of mania and often major depression, which affect a person’s emotions, energy levels, behaviour, and daily functioning.</a:t>
                      </a:r>
                    </a:p>
                    <a:p>
                      <a:r>
                        <a:rPr lang="en-GB" sz="800" b="0" dirty="0">
                          <a:solidFill>
                            <a:srgbClr val="002060"/>
                          </a:solidFill>
                        </a:rPr>
                        <a:t>NHS classifies bipolar disorder as a serious mental health condition involving extreme mood swings between manic highs and depressive lows (NHS, 2026; NICE, 2014)</a:t>
                      </a:r>
                      <a:endParaRPr lang="en-GB" sz="800" b="0" kern="1200" dirty="0">
                        <a:solidFill>
                          <a:srgbClr val="002060"/>
                        </a:solidFill>
                        <a:effectLst/>
                        <a:latin typeface="+mn-lt"/>
                        <a:ea typeface="+mn-ea"/>
                        <a:cs typeface="+mn-cs"/>
                      </a:endParaRPr>
                    </a:p>
                    <a:p>
                      <a:endParaRPr lang="en-GB" dirty="0"/>
                    </a:p>
                  </a:txBody>
                  <a:tcPr>
                    <a:solidFill>
                      <a:srgbClr val="FF0000"/>
                    </a:solidFill>
                  </a:tcPr>
                </a:tc>
                <a:tc>
                  <a:txBody>
                    <a:bodyPr/>
                    <a:lstStyle/>
                    <a:p>
                      <a:r>
                        <a:rPr lang="en-GB" sz="1800" b="1" kern="1200" dirty="0">
                          <a:solidFill>
                            <a:schemeClr val="tx1"/>
                          </a:solidFill>
                          <a:effectLst/>
                          <a:latin typeface="+mn-lt"/>
                          <a:ea typeface="+mn-ea"/>
                          <a:cs typeface="+mn-cs"/>
                        </a:rPr>
                        <a:t>Definition </a:t>
                      </a:r>
                    </a:p>
                    <a:p>
                      <a:r>
                        <a:rPr lang="en-GB" sz="800" b="1" dirty="0"/>
                        <a:t>Bipolar Disorder Type I (Bipolar I)</a:t>
                      </a:r>
                      <a:r>
                        <a:rPr lang="en-GB" sz="800" dirty="0"/>
                        <a:t> is a severe mental health condition characterised by </a:t>
                      </a:r>
                      <a:r>
                        <a:rPr lang="en-GB" sz="800" b="1" dirty="0"/>
                        <a:t>at least one episode of mania</a:t>
                      </a:r>
                      <a:r>
                        <a:rPr lang="en-GB" sz="800" dirty="0"/>
                        <a:t>, which may be preceded or followed by episodes of </a:t>
                      </a:r>
                      <a:r>
                        <a:rPr lang="en-GB" sz="800" b="1" dirty="0"/>
                        <a:t>depression</a:t>
                      </a:r>
                      <a:r>
                        <a:rPr lang="en-GB" sz="800" dirty="0"/>
                        <a:t> or </a:t>
                      </a:r>
                      <a:r>
                        <a:rPr lang="en-GB" sz="800" b="1" dirty="0"/>
                        <a:t>hypomania</a:t>
                      </a:r>
                      <a:r>
                        <a:rPr lang="en-GB" sz="800" dirty="0"/>
                        <a:t>. Mania involves an abnormally elevated or irritable mood, increased energy, reduced need for sleep, impulsive behaviour, and, in severe cases, psychosis. These mood episodes can significantly impair daily functioning, relationships, and occupational performance</a:t>
                      </a:r>
                    </a:p>
                    <a:p>
                      <a:r>
                        <a:rPr lang="en-GB" sz="800" b="1" kern="1200" dirty="0">
                          <a:solidFill>
                            <a:schemeClr val="lt1"/>
                          </a:solidFill>
                          <a:effectLst/>
                          <a:latin typeface="+mn-lt"/>
                          <a:ea typeface="+mn-ea"/>
                          <a:cs typeface="+mn-cs"/>
                        </a:rPr>
                        <a:t>(NHS,2026)</a:t>
                      </a:r>
                    </a:p>
                  </a:txBody>
                  <a:tcPr>
                    <a:solidFill>
                      <a:srgbClr val="00B050"/>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kern="1200" dirty="0">
                          <a:solidFill>
                            <a:schemeClr val="tx1"/>
                          </a:solidFill>
                          <a:effectLst/>
                          <a:latin typeface="+mn-lt"/>
                          <a:ea typeface="+mn-ea"/>
                          <a:cs typeface="+mn-cs"/>
                        </a:rPr>
                        <a:t>How common is the disorder? How many people are diagnosed with this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r>
                        <a:rPr lang="en-GB" sz="800" b="1" dirty="0">
                          <a:solidFill>
                            <a:schemeClr val="tx2"/>
                          </a:solidFill>
                        </a:rPr>
                        <a:t>In the UK, around 1.5–2% of the population is estimated to have bipolar disorder. Recent NHS England data found that approximately 1 in 50 adults (1.9%) screened positive for bipolar disorder.(NHS England,2025)</a:t>
                      </a:r>
                    </a:p>
                    <a:p>
                      <a:endParaRPr lang="en-GB" sz="800" b="1" kern="1200" dirty="0">
                        <a:solidFill>
                          <a:schemeClr val="tx2"/>
                        </a:solidFill>
                        <a:effectLst/>
                        <a:latin typeface="+mn-lt"/>
                        <a:ea typeface="+mn-ea"/>
                        <a:cs typeface="+mn-cs"/>
                      </a:endParaRPr>
                    </a:p>
                    <a:p>
                      <a:r>
                        <a:rPr lang="en-GB" sz="800" b="1" dirty="0">
                          <a:solidFill>
                            <a:schemeClr val="tx2"/>
                          </a:solidFill>
                        </a:rPr>
                        <a:t>Globally, the World Health Organization estimates that around 37 million people worldwide were living with bipolar disorder in 2021, which is about 0.5% of the global population.(WHO,2025)</a:t>
                      </a:r>
                    </a:p>
                    <a:p>
                      <a:endParaRPr lang="en-GB" sz="1000" b="1" kern="1200" dirty="0">
                        <a:solidFill>
                          <a:schemeClr val="lt1"/>
                        </a:solidFill>
                        <a:effectLst/>
                        <a:latin typeface="+mn-lt"/>
                        <a:ea typeface="+mn-ea"/>
                        <a:cs typeface="+mn-cs"/>
                      </a:endParaRPr>
                    </a:p>
                    <a:p>
                      <a:endParaRPr lang="en-GB" sz="1000" b="1" kern="1200" dirty="0">
                        <a:solidFill>
                          <a:schemeClr val="lt1"/>
                        </a:solidFill>
                        <a:effectLst/>
                        <a:latin typeface="+mn-lt"/>
                        <a:ea typeface="+mn-ea"/>
                        <a:cs typeface="+mn-cs"/>
                      </a:endParaRPr>
                    </a:p>
                  </a:txBody>
                  <a:tcPr>
                    <a:solidFill>
                      <a:schemeClr val="accent6">
                        <a:lumMod val="40000"/>
                        <a:lumOff val="60000"/>
                      </a:schemeClr>
                    </a:solidFill>
                  </a:tcPr>
                </a:tc>
                <a:tc>
                  <a:txBody>
                    <a:bodyPr/>
                    <a:lstStyle/>
                    <a:p>
                      <a:r>
                        <a:rPr lang="en-US" sz="1800" b="1" kern="1200" dirty="0">
                          <a:solidFill>
                            <a:schemeClr val="tx1"/>
                          </a:solidFill>
                          <a:effectLst/>
                          <a:latin typeface="+mn-lt"/>
                          <a:ea typeface="+mn-ea"/>
                          <a:cs typeface="+mn-cs"/>
                        </a:rPr>
                        <a:t>Symptoms </a:t>
                      </a:r>
                      <a:endParaRPr lang="en-GB" sz="1800" b="1" kern="1200" dirty="0">
                        <a:solidFill>
                          <a:schemeClr val="tx1"/>
                        </a:solidFill>
                        <a:effectLst/>
                        <a:latin typeface="+mn-lt"/>
                        <a:ea typeface="+mn-ea"/>
                        <a:cs typeface="+mn-cs"/>
                      </a:endParaRPr>
                    </a:p>
                    <a:p>
                      <a:r>
                        <a:rPr lang="en-GB" sz="1400" b="0" dirty="0">
                          <a:solidFill>
                            <a:schemeClr val="bg1"/>
                          </a:solidFill>
                          <a:highlight>
                            <a:srgbClr val="800000"/>
                          </a:highlight>
                          <a:latin typeface="+mn-lt"/>
                        </a:rPr>
                        <a:t>Manic episode</a:t>
                      </a:r>
                    </a:p>
                    <a:p>
                      <a:endParaRPr lang="en-GB" sz="1400" b="0" dirty="0">
                        <a:solidFill>
                          <a:schemeClr val="bg1"/>
                        </a:solidFill>
                        <a:highlight>
                          <a:srgbClr val="800000"/>
                        </a:highlight>
                        <a:latin typeface="+mn-lt"/>
                      </a:endParaRPr>
                    </a:p>
                    <a:p>
                      <a:pPr marL="171450" indent="-171450" algn="l">
                        <a:buFont typeface="Arial" panose="020B0604020202020204" pitchFamily="34" charset="0"/>
                        <a:buChar char="•"/>
                      </a:pPr>
                      <a:r>
                        <a:rPr lang="en-GB" sz="800" b="0" dirty="0">
                          <a:solidFill>
                            <a:schemeClr val="bg1"/>
                          </a:solidFill>
                          <a:latin typeface="+mn-lt"/>
                        </a:rPr>
                        <a:t>Feeling extremely “high’’</a:t>
                      </a:r>
                    </a:p>
                    <a:p>
                      <a:pPr marL="171450" indent="-171450" algn="l">
                        <a:buFont typeface="Arial" panose="020B0604020202020204" pitchFamily="34" charset="0"/>
                        <a:buChar char="•"/>
                      </a:pPr>
                      <a:r>
                        <a:rPr lang="en-GB" sz="800" b="0" dirty="0">
                          <a:solidFill>
                            <a:schemeClr val="bg1"/>
                          </a:solidFill>
                          <a:latin typeface="+mn-lt"/>
                        </a:rPr>
                        <a:t>Needing much less sleep </a:t>
                      </a:r>
                    </a:p>
                    <a:p>
                      <a:pPr marL="171450" indent="-171450" algn="l">
                        <a:buFont typeface="Arial" panose="020B0604020202020204" pitchFamily="34" charset="0"/>
                        <a:buChar char="•"/>
                      </a:pPr>
                      <a:r>
                        <a:rPr lang="en-GB" sz="800" b="0" dirty="0">
                          <a:solidFill>
                            <a:schemeClr val="bg1"/>
                          </a:solidFill>
                          <a:latin typeface="+mn-lt"/>
                        </a:rPr>
                        <a:t>Talking much more than usual or speaking very fast </a:t>
                      </a:r>
                    </a:p>
                    <a:p>
                      <a:pPr marL="171450" indent="-171450" algn="l">
                        <a:buFont typeface="Arial" panose="020B0604020202020204" pitchFamily="34" charset="0"/>
                        <a:buChar char="•"/>
                      </a:pPr>
                      <a:r>
                        <a:rPr lang="en-GB" sz="800" b="0" dirty="0">
                          <a:solidFill>
                            <a:schemeClr val="bg1"/>
                          </a:solidFill>
                          <a:latin typeface="+mn-lt"/>
                        </a:rPr>
                        <a:t>Racing thoughts / jumping quickly between ideas</a:t>
                      </a:r>
                    </a:p>
                    <a:p>
                      <a:pPr marL="171450" indent="-171450" algn="l">
                        <a:buFont typeface="Arial" panose="020B0604020202020204" pitchFamily="34" charset="0"/>
                        <a:buChar char="•"/>
                      </a:pPr>
                      <a:r>
                        <a:rPr lang="en-GB" sz="800" b="0" dirty="0">
                          <a:solidFill>
                            <a:schemeClr val="bg1"/>
                          </a:solidFill>
                          <a:latin typeface="+mn-lt"/>
                        </a:rPr>
                        <a:t>Feeling unusually confident, powerful, or invincible</a:t>
                      </a:r>
                    </a:p>
                    <a:p>
                      <a:pPr marL="171450" indent="-171450" algn="l">
                        <a:buFont typeface="Arial" panose="020B0604020202020204" pitchFamily="34" charset="0"/>
                        <a:buChar char="•"/>
                      </a:pPr>
                      <a:r>
                        <a:rPr lang="en-GB" sz="800" b="0" dirty="0">
                          <a:solidFill>
                            <a:schemeClr val="bg1"/>
                          </a:solidFill>
                          <a:latin typeface="+mn-lt"/>
                        </a:rPr>
                        <a:t>Being easily distracted</a:t>
                      </a:r>
                    </a:p>
                    <a:p>
                      <a:pPr algn="l"/>
                      <a:endParaRPr lang="en-GB" sz="1050" b="0" dirty="0">
                        <a:solidFill>
                          <a:schemeClr val="bg1"/>
                        </a:solidFill>
                        <a:latin typeface="+mn-lt"/>
                      </a:endParaRPr>
                    </a:p>
                    <a:p>
                      <a:r>
                        <a:rPr lang="en-GB" sz="1050" b="0" dirty="0">
                          <a:solidFill>
                            <a:schemeClr val="bg1"/>
                          </a:solidFill>
                          <a:highlight>
                            <a:srgbClr val="800000"/>
                          </a:highlight>
                        </a:rPr>
                        <a:t>Depressive episode</a:t>
                      </a:r>
                    </a:p>
                    <a:p>
                      <a:pPr marL="171450" indent="-171450">
                        <a:buFont typeface="Arial" panose="020B0604020202020204" pitchFamily="34" charset="0"/>
                        <a:buChar char="•"/>
                      </a:pPr>
                      <a:r>
                        <a:rPr lang="en-GB" sz="800" b="0" dirty="0">
                          <a:solidFill>
                            <a:schemeClr val="bg1"/>
                          </a:solidFill>
                          <a:latin typeface="+mn-lt"/>
                        </a:rPr>
                        <a:t>Persistent sadness or emptiness Loss of interest in things once enjoyed</a:t>
                      </a:r>
                    </a:p>
                    <a:p>
                      <a:pPr marL="171450" indent="-171450">
                        <a:buFont typeface="Arial" panose="020B0604020202020204" pitchFamily="34" charset="0"/>
                        <a:buChar char="•"/>
                      </a:pPr>
                      <a:r>
                        <a:rPr lang="en-GB" sz="800" b="0" dirty="0">
                          <a:solidFill>
                            <a:schemeClr val="bg1"/>
                          </a:solidFill>
                          <a:latin typeface="+mn-lt"/>
                        </a:rPr>
                        <a:t>Fatigue </a:t>
                      </a:r>
                    </a:p>
                    <a:p>
                      <a:pPr marL="171450" indent="-171450">
                        <a:buFont typeface="Arial" panose="020B0604020202020204" pitchFamily="34" charset="0"/>
                        <a:buChar char="•"/>
                      </a:pPr>
                      <a:r>
                        <a:rPr lang="en-GB" sz="800" b="0" dirty="0">
                          <a:solidFill>
                            <a:schemeClr val="bg1"/>
                          </a:solidFill>
                          <a:latin typeface="+mn-lt"/>
                        </a:rPr>
                        <a:t>Sleeping too much or insomnia Appetite or weight changes Trouble concentrating </a:t>
                      </a:r>
                    </a:p>
                    <a:p>
                      <a:pPr marL="171450" indent="-171450">
                        <a:buFont typeface="Arial" panose="020B0604020202020204" pitchFamily="34" charset="0"/>
                        <a:buChar char="•"/>
                      </a:pPr>
                      <a:r>
                        <a:rPr lang="en-GB" sz="800" b="0" dirty="0">
                          <a:solidFill>
                            <a:schemeClr val="bg1"/>
                          </a:solidFill>
                          <a:latin typeface="+mn-lt"/>
                        </a:rPr>
                        <a:t>Feelings of guilt, worthlessness, hopelessness</a:t>
                      </a:r>
                    </a:p>
                    <a:p>
                      <a:pPr marL="171450" indent="-171450">
                        <a:buFont typeface="Arial" panose="020B0604020202020204" pitchFamily="34" charset="0"/>
                        <a:buChar char="•"/>
                      </a:pPr>
                      <a:r>
                        <a:rPr lang="en-GB" sz="800" b="0" dirty="0">
                          <a:solidFill>
                            <a:schemeClr val="bg1"/>
                          </a:solidFill>
                          <a:latin typeface="+mn-lt"/>
                        </a:rPr>
                        <a:t>Thoughts of death or suicide</a:t>
                      </a:r>
                    </a:p>
                    <a:p>
                      <a:pPr marL="0" indent="0">
                        <a:buFont typeface="Arial" panose="020B0604020202020204" pitchFamily="34" charset="0"/>
                        <a:buNone/>
                      </a:pPr>
                      <a:r>
                        <a:rPr lang="en-GB" sz="800" b="0" i="0" kern="1200" dirty="0">
                          <a:solidFill>
                            <a:schemeClr val="lt1"/>
                          </a:solidFill>
                          <a:effectLst/>
                          <a:latin typeface="+mn-lt"/>
                          <a:ea typeface="+mn-ea"/>
                          <a:cs typeface="+mn-cs"/>
                        </a:rPr>
                        <a:t>(NICE Guideline CG185,  2023)</a:t>
                      </a:r>
                      <a:endParaRPr lang="en-GB" sz="800" b="0" dirty="0">
                        <a:solidFill>
                          <a:schemeClr val="bg1"/>
                        </a:solidFill>
                        <a:latin typeface="+mn-lt"/>
                      </a:endParaRPr>
                    </a:p>
                  </a:txBody>
                  <a:tcPr>
                    <a:solidFill>
                      <a:schemeClr val="accent3">
                        <a:lumMod val="60000"/>
                        <a:lumOff val="40000"/>
                      </a:schemeClr>
                    </a:solidFill>
                  </a:tcPr>
                </a:tc>
                <a:tc>
                  <a:txBody>
                    <a:bodyPr/>
                    <a:lstStyle/>
                    <a:p>
                      <a:r>
                        <a:rPr lang="en-US" sz="1800" b="1" kern="1200" dirty="0">
                          <a:solidFill>
                            <a:schemeClr val="tx1"/>
                          </a:solidFill>
                          <a:effectLst/>
                          <a:latin typeface="+mn-lt"/>
                          <a:ea typeface="+mn-ea"/>
                          <a:cs typeface="+mn-cs"/>
                        </a:rPr>
                        <a:t>Diagnosis </a:t>
                      </a:r>
                      <a:endParaRPr lang="en-GB" sz="1800" b="1" kern="1200" dirty="0">
                        <a:solidFill>
                          <a:schemeClr val="tx1"/>
                        </a:solidFill>
                        <a:effectLst/>
                        <a:latin typeface="+mn-lt"/>
                        <a:ea typeface="+mn-ea"/>
                        <a:cs typeface="+mn-cs"/>
                      </a:endParaRPr>
                    </a:p>
                    <a:p>
                      <a:r>
                        <a:rPr lang="en-GB" sz="1800" b="1" kern="1200" dirty="0">
                          <a:solidFill>
                            <a:schemeClr val="tx1"/>
                          </a:solidFill>
                          <a:effectLst/>
                          <a:latin typeface="+mn-lt"/>
                          <a:ea typeface="+mn-ea"/>
                          <a:cs typeface="+mn-cs"/>
                        </a:rPr>
                        <a:t>How is the disorder diagnosed? </a:t>
                      </a:r>
                    </a:p>
                    <a:p>
                      <a:r>
                        <a:rPr lang="en-GB" sz="800" b="0" i="0" kern="1200" dirty="0">
                          <a:solidFill>
                            <a:schemeClr val="tx2"/>
                          </a:solidFill>
                          <a:effectLst/>
                          <a:latin typeface="+mn-lt"/>
                          <a:ea typeface="+mn-ea"/>
                          <a:cs typeface="+mn-cs"/>
                        </a:rPr>
                        <a:t>Bipolar I disorder is primarily characterized by the occurrence of at least one manic episode. While changes in mood, energy, and activity levels are central to the condition, the clinical classification relies on specific criteria outlined in the ‘Diagnostic and Statistical Manual of Mental Disorders’ (DSM-5-TR).</a:t>
                      </a:r>
                    </a:p>
                    <a:p>
                      <a:endParaRPr lang="en-GB" sz="800" b="0" kern="1200" dirty="0">
                        <a:solidFill>
                          <a:schemeClr val="tx1"/>
                        </a:solidFill>
                        <a:effectLst/>
                        <a:latin typeface="+mn-lt"/>
                        <a:ea typeface="+mn-ea"/>
                        <a:cs typeface="+mn-cs"/>
                      </a:endParaRPr>
                    </a:p>
                    <a:p>
                      <a:r>
                        <a:rPr lang="en-GB" sz="800" b="0" i="0" kern="1200" dirty="0">
                          <a:solidFill>
                            <a:schemeClr val="tx2"/>
                          </a:solidFill>
                          <a:effectLst/>
                          <a:latin typeface="+mn-lt"/>
                          <a:ea typeface="+mn-ea"/>
                          <a:cs typeface="+mn-cs"/>
                        </a:rPr>
                        <a:t>To receive a diagnosis of Bipolar I, a person must have experienced at least one manic episode. A manic episode is defined by a distinct period of abnormally and persistently elevated, expansive, or irritable mood, combined with increased activity or energy.</a:t>
                      </a:r>
                    </a:p>
                    <a:p>
                      <a:endParaRPr lang="en-GB" sz="800" b="0" i="0" kern="1200" dirty="0">
                        <a:solidFill>
                          <a:schemeClr val="lt1"/>
                        </a:solidFill>
                        <a:effectLst/>
                        <a:highlight>
                          <a:srgbClr val="808000"/>
                        </a:highlight>
                        <a:latin typeface="+mn-lt"/>
                        <a:ea typeface="+mn-ea"/>
                        <a:cs typeface="+mn-cs"/>
                      </a:endParaRPr>
                    </a:p>
                    <a:p>
                      <a:r>
                        <a:rPr lang="en-GB" sz="800" b="0" i="0" kern="1200" dirty="0">
                          <a:solidFill>
                            <a:schemeClr val="tx1"/>
                          </a:solidFill>
                          <a:effectLst/>
                          <a:latin typeface="+mn-lt"/>
                          <a:ea typeface="+mn-ea"/>
                          <a:cs typeface="+mn-cs"/>
                        </a:rPr>
                        <a:t>In the UK healthcare system, diagnosing bipolar disorder follows a strict pathway regulated by the National Institute for Health and Care Excellence (NICE) guidelines.</a:t>
                      </a:r>
                      <a:endParaRPr lang="en-GB" sz="800" b="0" dirty="0">
                        <a:solidFill>
                          <a:schemeClr val="tx1"/>
                        </a:solidFill>
                      </a:endParaRPr>
                    </a:p>
                  </a:txBody>
                  <a:tcPr/>
                </a:tc>
                <a:extLst>
                  <a:ext uri="{0D108BD9-81ED-4DB2-BD59-A6C34878D82A}">
                    <a16:rowId xmlns:a16="http://schemas.microsoft.com/office/drawing/2014/main" val="3666850853"/>
                  </a:ext>
                </a:extLst>
              </a:tr>
              <a:tr h="3891011">
                <a:tc>
                  <a:txBody>
                    <a:bodyPr/>
                    <a:lstStyle/>
                    <a:p>
                      <a:r>
                        <a:rPr lang="en-GB" sz="1800" b="1" kern="1200" dirty="0">
                          <a:solidFill>
                            <a:schemeClr val="dk1"/>
                          </a:solidFill>
                          <a:effectLst/>
                          <a:latin typeface="+mn-lt"/>
                          <a:ea typeface="+mn-ea"/>
                          <a:cs typeface="+mn-cs"/>
                        </a:rPr>
                        <a:t>Historical perspectives and treatments</a:t>
                      </a:r>
                      <a:endParaRPr lang="en-GB" sz="1800" kern="1200" dirty="0">
                        <a:solidFill>
                          <a:schemeClr val="dk1"/>
                        </a:solidFill>
                        <a:effectLst/>
                        <a:latin typeface="+mn-lt"/>
                        <a:ea typeface="+mn-ea"/>
                        <a:cs typeface="+mn-cs"/>
                      </a:endParaRPr>
                    </a:p>
                    <a:p>
                      <a:r>
                        <a:rPr lang="en-GB" sz="800" dirty="0"/>
                        <a:t>Early treatments were limited and often ineffective in </a:t>
                      </a:r>
                      <a:r>
                        <a:rPr lang="en-GB" sz="800" b="0" dirty="0">
                          <a:solidFill>
                            <a:srgbClr val="FF0000"/>
                          </a:solidFill>
                        </a:rPr>
                        <a:t>asylums</a:t>
                      </a:r>
                      <a:r>
                        <a:rPr lang="en-GB" sz="800" b="0" dirty="0"/>
                        <a:t> focused on isolation.</a:t>
                      </a:r>
                    </a:p>
                    <a:p>
                      <a:pPr marL="285750" indent="-285750">
                        <a:buFont typeface="Arial" panose="020B0604020202020204" pitchFamily="34" charset="0"/>
                        <a:buChar char="•"/>
                      </a:pPr>
                      <a:r>
                        <a:rPr lang="en-GB" sz="800" dirty="0"/>
                        <a:t>Hydrotherapy</a:t>
                      </a:r>
                    </a:p>
                    <a:p>
                      <a:pPr marL="285750" indent="-285750">
                        <a:buFont typeface="Arial" panose="020B0604020202020204" pitchFamily="34" charset="0"/>
                        <a:buChar char="•"/>
                      </a:pPr>
                      <a:r>
                        <a:rPr lang="en-GB" sz="800" b="0" dirty="0"/>
                        <a:t>Sedatives</a:t>
                      </a:r>
                    </a:p>
                    <a:p>
                      <a:pPr marL="285750" indent="-285750">
                        <a:buFont typeface="Arial" panose="020B0604020202020204" pitchFamily="34" charset="0"/>
                        <a:buChar char="•"/>
                      </a:pPr>
                      <a:r>
                        <a:rPr lang="en-GB" sz="800" dirty="0"/>
                        <a:t>Electroconvulsive Therapy (ECT)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0" indent="0">
                        <a:buFont typeface="Arial" panose="020B0604020202020204" pitchFamily="34" charset="0"/>
                        <a:buNone/>
                      </a:pPr>
                      <a:endParaRPr lang="en-GB" sz="1400" dirty="0"/>
                    </a:p>
                    <a:p>
                      <a:pPr marL="0" indent="0">
                        <a:buFont typeface="Arial" panose="020B0604020202020204" pitchFamily="34" charset="0"/>
                        <a:buNone/>
                      </a:pPr>
                      <a:r>
                        <a:rPr lang="en-GB" sz="1400" dirty="0"/>
                        <a:t>(</a:t>
                      </a:r>
                      <a:r>
                        <a:rPr lang="en-GB" sz="1050" dirty="0"/>
                        <a:t>Abandoned asylums, D . Marbaix,2013)</a:t>
                      </a:r>
                    </a:p>
                  </a:txBody>
                  <a:tcPr>
                    <a:solidFill>
                      <a:srgbClr val="FFFF00"/>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000" b="1" kern="1200" dirty="0">
                          <a:solidFill>
                            <a:schemeClr val="tx1"/>
                          </a:solidFill>
                          <a:effectLst/>
                          <a:latin typeface="+mn-lt"/>
                          <a:ea typeface="+mn-ea"/>
                          <a:cs typeface="+mn-cs"/>
                        </a:rPr>
                        <a:t>Causes</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800" b="1" kern="1200" dirty="0">
                          <a:solidFill>
                            <a:srgbClr val="002060"/>
                          </a:solidFill>
                          <a:effectLst/>
                          <a:latin typeface="+mn-lt"/>
                          <a:ea typeface="+mn-ea"/>
                          <a:cs typeface="+mn-cs"/>
                        </a:rPr>
                        <a:t>Genetic Vulnerability</a:t>
                      </a:r>
                    </a:p>
                    <a:p>
                      <a:pPr algn="ctr"/>
                      <a:r>
                        <a:rPr lang="en-US" sz="800" b="1" kern="1200" dirty="0">
                          <a:solidFill>
                            <a:schemeClr val="lt1"/>
                          </a:solidFill>
                          <a:effectLst/>
                          <a:latin typeface="+mn-lt"/>
                          <a:ea typeface="+mn-ea"/>
                          <a:cs typeface="+mn-cs"/>
                        </a:rPr>
                        <a:t> </a:t>
                      </a:r>
                      <a:r>
                        <a:rPr lang="en-GB" sz="800" b="0" i="0" kern="1200" dirty="0">
                          <a:solidFill>
                            <a:schemeClr val="dk1"/>
                          </a:solidFill>
                          <a:effectLst/>
                          <a:latin typeface="+mn-lt"/>
                          <a:ea typeface="+mn-ea"/>
                          <a:cs typeface="+mn-cs"/>
                        </a:rPr>
                        <a:t>There is no single gene responsible.</a:t>
                      </a:r>
                    </a:p>
                    <a:p>
                      <a:pPr algn="ctr"/>
                      <a:r>
                        <a:rPr lang="en-GB" sz="800" b="0" i="0" kern="1200" dirty="0">
                          <a:solidFill>
                            <a:schemeClr val="dk1"/>
                          </a:solidFill>
                          <a:effectLst/>
                          <a:latin typeface="+mn-lt"/>
                          <a:ea typeface="+mn-ea"/>
                          <a:cs typeface="+mn-cs"/>
                        </a:rPr>
                        <a:t> (Rozewicz, 2016).</a:t>
                      </a:r>
                      <a:endParaRPr lang="en-GB" sz="800" b="1" kern="1200" dirty="0">
                        <a:solidFill>
                          <a:schemeClr val="lt1"/>
                        </a:solidFill>
                        <a:effectLst/>
                        <a:latin typeface="+mn-lt"/>
                        <a:ea typeface="+mn-ea"/>
                        <a:cs typeface="+mn-cs"/>
                      </a:endParaRPr>
                    </a:p>
                    <a:p>
                      <a:pPr algn="ctr"/>
                      <a:r>
                        <a:rPr lang="en-GB" sz="800" b="1" i="0" kern="1200" dirty="0">
                          <a:solidFill>
                            <a:srgbClr val="002060"/>
                          </a:solidFill>
                          <a:effectLst/>
                          <a:latin typeface="+mn-lt"/>
                          <a:ea typeface="+mn-ea"/>
                          <a:cs typeface="+mn-cs"/>
                        </a:rPr>
                        <a:t>Chemical and Structural Imbalances</a:t>
                      </a:r>
                    </a:p>
                    <a:p>
                      <a:pPr algn="ctr"/>
                      <a:r>
                        <a:rPr lang="en-GB" sz="800" b="0" i="0" kern="1200" dirty="0">
                          <a:solidFill>
                            <a:schemeClr val="dk1"/>
                          </a:solidFill>
                          <a:effectLst/>
                          <a:latin typeface="+mn-lt"/>
                          <a:ea typeface="+mn-ea"/>
                          <a:cs typeface="+mn-cs"/>
                        </a:rPr>
                        <a:t>Bipolar symptoms are closely tied to system imbalances in brain chemicals like serotonin, dopamine, and noradrenaline, which are responsible for regulating mood, energy, and motivation (Birmingham and Solihull Mental Health NHS Foundation Trust 2024). </a:t>
                      </a:r>
                      <a:r>
                        <a:rPr lang="en-GB" sz="800" b="1" i="0" kern="1200" dirty="0">
                          <a:solidFill>
                            <a:srgbClr val="002060"/>
                          </a:solidFill>
                          <a:effectLst/>
                          <a:latin typeface="+mn-lt"/>
                          <a:ea typeface="+mn-ea"/>
                          <a:cs typeface="+mn-cs"/>
                        </a:rPr>
                        <a:t>Environmental factors</a:t>
                      </a:r>
                    </a:p>
                    <a:p>
                      <a:pPr algn="ctr"/>
                      <a:r>
                        <a:rPr lang="en-GB" sz="800" b="0" i="0" kern="1200" dirty="0">
                          <a:solidFill>
                            <a:schemeClr val="dk1"/>
                          </a:solidFill>
                          <a:effectLst/>
                          <a:latin typeface="+mn-lt"/>
                          <a:ea typeface="+mn-ea"/>
                          <a:cs typeface="+mn-cs"/>
                        </a:rPr>
                        <a:t>Trauma and Stress</a:t>
                      </a:r>
                    </a:p>
                    <a:p>
                      <a:pPr algn="ctr"/>
                      <a:endParaRPr lang="en-GB" sz="1050" b="1" dirty="0"/>
                    </a:p>
                  </a:txBody>
                  <a:tcPr>
                    <a:solidFill>
                      <a:schemeClr val="accent3"/>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tx1"/>
                          </a:solidFill>
                          <a:effectLst/>
                          <a:latin typeface="+mn-lt"/>
                          <a:ea typeface="+mn-ea"/>
                          <a:cs typeface="+mn-cs"/>
                        </a:rPr>
                        <a:t>Current services and treatments </a:t>
                      </a:r>
                    </a:p>
                    <a:p>
                      <a:r>
                        <a:rPr lang="en-US" sz="1600" b="1" kern="1200" dirty="0">
                          <a:solidFill>
                            <a:schemeClr val="lt1"/>
                          </a:solidFill>
                          <a:effectLst/>
                          <a:latin typeface="+mn-lt"/>
                          <a:ea typeface="+mn-ea"/>
                          <a:cs typeface="+mn-cs"/>
                        </a:rPr>
                        <a:t> </a:t>
                      </a:r>
                      <a:r>
                        <a:rPr lang="en-GB" sz="800" b="0" dirty="0"/>
                        <a:t>Modern Treatments</a:t>
                      </a:r>
                    </a:p>
                    <a:p>
                      <a:r>
                        <a:rPr lang="en-GB" sz="800" dirty="0"/>
                        <a:t> for Bipolar  Disorder  Type 1 focuses on managing mood episodes and preventing relapse through a combination of :</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800" b="1" dirty="0"/>
                        <a:t>1</a:t>
                      </a:r>
                      <a:r>
                        <a:rPr lang="en-GB" sz="800" dirty="0"/>
                        <a:t>.Medication and/or </a:t>
                      </a:r>
                      <a:r>
                        <a:rPr lang="en-GB" sz="800" b="0" i="0" kern="1200" dirty="0">
                          <a:solidFill>
                            <a:schemeClr val="dk1"/>
                          </a:solidFill>
                          <a:effectLst/>
                          <a:latin typeface="+mn-lt"/>
                          <a:ea typeface="+mn-ea"/>
                          <a:cs typeface="+mn-cs"/>
                        </a:rPr>
                        <a:t>Hospital treatment</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800" b="0" i="0" kern="1200" dirty="0">
                          <a:solidFill>
                            <a:schemeClr val="dk1"/>
                          </a:solidFill>
                          <a:effectLst/>
                          <a:latin typeface="+mn-lt"/>
                          <a:ea typeface="+mn-ea"/>
                          <a:cs typeface="+mn-cs"/>
                        </a:rPr>
                        <a:t>(In the UK, compulsory admission can occur under the Mental Health Act 1983.)</a:t>
                      </a:r>
                      <a:endParaRPr lang="en-GB" sz="800" dirty="0"/>
                    </a:p>
                    <a:p>
                      <a:pPr marL="0" indent="0">
                        <a:buFont typeface="+mj-lt"/>
                        <a:buNone/>
                      </a:pPr>
                      <a:r>
                        <a:rPr lang="en-GB" sz="800" b="1" dirty="0"/>
                        <a:t>2</a:t>
                      </a:r>
                      <a:r>
                        <a:rPr lang="en-GB" sz="800" dirty="0"/>
                        <a:t>.Psychological support</a:t>
                      </a:r>
                    </a:p>
                    <a:p>
                      <a:pPr marL="0" indent="0">
                        <a:buFont typeface="+mj-lt"/>
                        <a:buNone/>
                      </a:pPr>
                      <a:r>
                        <a:rPr lang="en-GB" sz="800" b="0" i="0" kern="1200" dirty="0">
                          <a:solidFill>
                            <a:schemeClr val="dk1"/>
                          </a:solidFill>
                          <a:effectLst/>
                          <a:latin typeface="+mn-lt"/>
                          <a:ea typeface="+mn-ea"/>
                          <a:cs typeface="+mn-cs"/>
                        </a:rPr>
                        <a:t>( learning early warning signs of mania/depression, improves communication and support in family) </a:t>
                      </a:r>
                      <a:endParaRPr lang="en-GB" sz="800" dirty="0"/>
                    </a:p>
                    <a:p>
                      <a:pPr marL="0" indent="0">
                        <a:buFont typeface="+mj-lt"/>
                        <a:buNone/>
                      </a:pPr>
                      <a:r>
                        <a:rPr lang="en-GB" sz="800" b="1" dirty="0"/>
                        <a:t>3</a:t>
                      </a:r>
                      <a:r>
                        <a:rPr lang="en-GB" sz="800" dirty="0"/>
                        <a:t>. Lifestyle management.</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800" dirty="0"/>
                        <a:t> (drug/alcohol, sleep schedule, stress, </a:t>
                      </a:r>
                      <a:r>
                        <a:rPr lang="en-GB" sz="800" b="0" i="0" kern="1200" dirty="0">
                          <a:solidFill>
                            <a:schemeClr val="dk1"/>
                          </a:solidFill>
                          <a:effectLst/>
                          <a:latin typeface="+mn-lt"/>
                          <a:ea typeface="+mn-ea"/>
                          <a:cs typeface="+mn-cs"/>
                        </a:rPr>
                        <a:t>exercise ,stable routines) </a:t>
                      </a:r>
                    </a:p>
                    <a:p>
                      <a:endParaRPr lang="en-GB" dirty="0"/>
                    </a:p>
                  </a:txBody>
                  <a:tcPr>
                    <a:solidFill>
                      <a:schemeClr val="bg2">
                        <a:lumMod val="75000"/>
                      </a:schemeClr>
                    </a:solidFill>
                  </a:tcPr>
                </a:tc>
                <a:tc>
                  <a:txBody>
                    <a:bodyPr/>
                    <a:lstStyle/>
                    <a:p>
                      <a:r>
                        <a:rPr lang="en-US" sz="1600" b="0" kern="1200" dirty="0">
                          <a:solidFill>
                            <a:schemeClr val="tx1">
                              <a:lumMod val="95000"/>
                              <a:lumOff val="5000"/>
                            </a:schemeClr>
                          </a:solidFill>
                          <a:effectLst/>
                          <a:latin typeface="+mn-lt"/>
                          <a:ea typeface="+mn-ea"/>
                          <a:cs typeface="+mn-cs"/>
                        </a:rPr>
                        <a:t>Recommendations</a:t>
                      </a:r>
                      <a:endParaRPr lang="en-GB" sz="800" b="0" i="0" kern="1200" dirty="0">
                        <a:solidFill>
                          <a:schemeClr val="tx1">
                            <a:lumMod val="95000"/>
                            <a:lumOff val="5000"/>
                          </a:schemeClr>
                        </a:solidFill>
                        <a:effectLst/>
                        <a:latin typeface="+mn-lt"/>
                        <a:ea typeface="+mn-ea"/>
                        <a:cs typeface="+mn-cs"/>
                      </a:endParaRPr>
                    </a:p>
                    <a:p>
                      <a:r>
                        <a:rPr lang="en-GB" sz="800" b="1" i="0" kern="1200" dirty="0">
                          <a:solidFill>
                            <a:schemeClr val="tx1"/>
                          </a:solidFill>
                          <a:effectLst/>
                          <a:highlight>
                            <a:srgbClr val="FFFF00"/>
                          </a:highlight>
                          <a:latin typeface="+mn-lt"/>
                          <a:ea typeface="+mn-ea"/>
                          <a:cs typeface="+mn-cs"/>
                        </a:rPr>
                        <a:t>Recognising  </a:t>
                      </a:r>
                    </a:p>
                    <a:p>
                      <a:r>
                        <a:rPr lang="en-GB" sz="800" b="1" i="0" kern="1200" dirty="0">
                          <a:solidFill>
                            <a:schemeClr val="tx1"/>
                          </a:solidFill>
                          <a:effectLst/>
                          <a:latin typeface="+mn-lt"/>
                          <a:ea typeface="+mn-ea"/>
                          <a:cs typeface="+mn-cs"/>
                        </a:rPr>
                        <a:t>    Stabilization</a:t>
                      </a:r>
                    </a:p>
                    <a:p>
                      <a:r>
                        <a:rPr lang="en-GB" sz="800" b="1" i="0" kern="1200" dirty="0">
                          <a:solidFill>
                            <a:schemeClr val="tx1"/>
                          </a:solidFill>
                          <a:effectLst/>
                          <a:latin typeface="+mn-lt"/>
                          <a:ea typeface="+mn-ea"/>
                          <a:cs typeface="+mn-cs"/>
                        </a:rPr>
                        <a:t>     Safety</a:t>
                      </a:r>
                    </a:p>
                    <a:p>
                      <a:r>
                        <a:rPr lang="en-GB" sz="800" b="1" i="0" kern="1200" dirty="0">
                          <a:solidFill>
                            <a:schemeClr val="tx1"/>
                          </a:solidFill>
                          <a:effectLst/>
                          <a:highlight>
                            <a:srgbClr val="FFFF00"/>
                          </a:highlight>
                          <a:latin typeface="+mn-lt"/>
                          <a:ea typeface="+mn-ea"/>
                          <a:cs typeface="+mn-cs"/>
                        </a:rPr>
                        <a:t>Assessing</a:t>
                      </a:r>
                    </a:p>
                    <a:p>
                      <a:r>
                        <a:rPr lang="en-GB" sz="800" b="1" i="0" kern="1200" dirty="0">
                          <a:solidFill>
                            <a:schemeClr val="tx1"/>
                          </a:solidFill>
                          <a:effectLst/>
                          <a:latin typeface="+mn-lt"/>
                          <a:ea typeface="+mn-ea"/>
                          <a:cs typeface="+mn-cs"/>
                        </a:rPr>
                        <a:t>     Long-term relapse</a:t>
                      </a:r>
                    </a:p>
                    <a:p>
                      <a:r>
                        <a:rPr lang="en-GB" sz="800" b="1" i="0" kern="1200" dirty="0">
                          <a:solidFill>
                            <a:schemeClr val="tx1"/>
                          </a:solidFill>
                          <a:effectLst/>
                          <a:latin typeface="+mn-lt"/>
                          <a:ea typeface="+mn-ea"/>
                          <a:cs typeface="+mn-cs"/>
                        </a:rPr>
                        <a:t>    Family focused therapy</a:t>
                      </a:r>
                    </a:p>
                    <a:p>
                      <a:r>
                        <a:rPr lang="en-GB" sz="800" b="1" i="0" kern="1200" dirty="0">
                          <a:solidFill>
                            <a:schemeClr val="tx1"/>
                          </a:solidFill>
                          <a:effectLst/>
                          <a:highlight>
                            <a:srgbClr val="FFFF00"/>
                          </a:highlight>
                          <a:latin typeface="+mn-lt"/>
                          <a:ea typeface="+mn-ea"/>
                          <a:cs typeface="+mn-cs"/>
                        </a:rPr>
                        <a:t>Managing</a:t>
                      </a:r>
                      <a:r>
                        <a:rPr lang="en-GB" sz="800" b="1" i="0" kern="1200" dirty="0">
                          <a:solidFill>
                            <a:schemeClr val="tx1"/>
                          </a:solidFill>
                          <a:effectLst/>
                          <a:latin typeface="+mn-lt"/>
                          <a:ea typeface="+mn-ea"/>
                          <a:cs typeface="+mn-cs"/>
                        </a:rPr>
                        <a:t>  </a:t>
                      </a:r>
                    </a:p>
                    <a:p>
                      <a:r>
                        <a:rPr lang="en-GB" sz="800" b="1" i="0" kern="1200" dirty="0">
                          <a:solidFill>
                            <a:schemeClr val="tx1"/>
                          </a:solidFill>
                          <a:effectLst/>
                          <a:latin typeface="+mn-lt"/>
                          <a:ea typeface="+mn-ea"/>
                          <a:cs typeface="+mn-cs"/>
                        </a:rPr>
                        <a:t>    Monitoring protocol </a:t>
                      </a:r>
                    </a:p>
                    <a:p>
                      <a:r>
                        <a:rPr lang="en-GB" sz="800" b="0" i="0" kern="1200" dirty="0">
                          <a:solidFill>
                            <a:schemeClr val="dk1"/>
                          </a:solidFill>
                          <a:effectLst/>
                          <a:latin typeface="+mn-lt"/>
                          <a:ea typeface="+mn-ea"/>
                          <a:cs typeface="+mn-cs"/>
                        </a:rPr>
                        <a:t>    </a:t>
                      </a:r>
                      <a:r>
                        <a:rPr lang="en-GB" sz="800" b="1" i="0" kern="1200" dirty="0">
                          <a:solidFill>
                            <a:schemeClr val="tx1"/>
                          </a:solidFill>
                          <a:effectLst/>
                          <a:latin typeface="+mn-lt"/>
                          <a:ea typeface="+mn-ea"/>
                          <a:cs typeface="+mn-cs"/>
                        </a:rPr>
                        <a:t>Cognitive behavioural therapy (CBT)</a:t>
                      </a:r>
                    </a:p>
                    <a:p>
                      <a:r>
                        <a:rPr lang="en-GB" sz="800" b="1" i="0" kern="1200" dirty="0">
                          <a:solidFill>
                            <a:schemeClr val="tx1"/>
                          </a:solidFill>
                          <a:effectLst/>
                          <a:highlight>
                            <a:srgbClr val="FFFF00"/>
                          </a:highlight>
                          <a:latin typeface="+mn-lt"/>
                          <a:ea typeface="+mn-ea"/>
                          <a:cs typeface="+mn-cs"/>
                        </a:rPr>
                        <a:t>Promoting </a:t>
                      </a:r>
                    </a:p>
                    <a:p>
                      <a:r>
                        <a:rPr lang="en-GB" sz="800" b="1" i="0" kern="1200" dirty="0">
                          <a:solidFill>
                            <a:schemeClr val="tx1"/>
                          </a:solidFill>
                          <a:effectLst/>
                          <a:latin typeface="+mn-lt"/>
                          <a:ea typeface="+mn-ea"/>
                          <a:cs typeface="+mn-cs"/>
                        </a:rPr>
                        <a:t>      Recovery and return to primary care</a:t>
                      </a:r>
                      <a:endParaRPr lang="en-GB" sz="800" b="1" i="0" kern="1200" dirty="0">
                        <a:solidFill>
                          <a:schemeClr val="tx1">
                            <a:lumMod val="95000"/>
                            <a:lumOff val="5000"/>
                          </a:schemeClr>
                        </a:solidFill>
                        <a:effectLst/>
                        <a:latin typeface="+mn-lt"/>
                        <a:ea typeface="+mn-ea"/>
                        <a:cs typeface="+mn-cs"/>
                      </a:endParaRPr>
                    </a:p>
                    <a:p>
                      <a:r>
                        <a:rPr lang="en-GB" sz="800" b="1" i="0" kern="1200" dirty="0">
                          <a:solidFill>
                            <a:schemeClr val="tx1">
                              <a:lumMod val="95000"/>
                              <a:lumOff val="5000"/>
                            </a:schemeClr>
                          </a:solidFill>
                          <a:effectLst/>
                          <a:latin typeface="+mn-lt"/>
                          <a:ea typeface="+mn-ea"/>
                          <a:cs typeface="+mn-cs"/>
                        </a:rPr>
                        <a:t>---------------------------------</a:t>
                      </a:r>
                      <a:endParaRPr lang="en-GB" sz="800" b="1" i="0" kern="1200" dirty="0">
                        <a:solidFill>
                          <a:schemeClr val="tx1"/>
                        </a:solidFill>
                        <a:effectLst/>
                        <a:latin typeface="+mn-lt"/>
                        <a:ea typeface="+mn-ea"/>
                        <a:cs typeface="+mn-cs"/>
                      </a:endParaRPr>
                    </a:p>
                    <a:p>
                      <a:r>
                        <a:rPr lang="en-US" sz="800" b="1" kern="1200" dirty="0">
                          <a:solidFill>
                            <a:schemeClr val="tx1">
                              <a:lumMod val="95000"/>
                              <a:lumOff val="5000"/>
                            </a:schemeClr>
                          </a:solidFill>
                          <a:effectLst/>
                          <a:latin typeface="+mn-lt"/>
                          <a:ea typeface="+mn-ea"/>
                          <a:cs typeface="+mn-cs"/>
                        </a:rPr>
                        <a:t>Conclusions</a:t>
                      </a:r>
                      <a:endParaRPr lang="en-GB" sz="800" b="1" kern="1200" dirty="0">
                        <a:solidFill>
                          <a:schemeClr val="tx1">
                            <a:lumMod val="95000"/>
                            <a:lumOff val="5000"/>
                          </a:schemeClr>
                        </a:solidFill>
                        <a:effectLst/>
                        <a:latin typeface="+mn-lt"/>
                        <a:ea typeface="+mn-ea"/>
                        <a:cs typeface="+mn-cs"/>
                      </a:endParaRPr>
                    </a:p>
                    <a:p>
                      <a:pPr algn="l"/>
                      <a:r>
                        <a:rPr lang="en-GB" sz="800" b="0" i="0" kern="1200" dirty="0">
                          <a:solidFill>
                            <a:schemeClr val="dk1"/>
                          </a:solidFill>
                          <a:effectLst/>
                          <a:highlight>
                            <a:srgbClr val="FFFF00"/>
                          </a:highlight>
                          <a:latin typeface="+mn-lt"/>
                          <a:ea typeface="+mn-ea"/>
                          <a:cs typeface="+mn-cs"/>
                        </a:rPr>
                        <a:t>Bipolar disorder can start at any age.</a:t>
                      </a:r>
                    </a:p>
                    <a:p>
                      <a:pPr algn="l"/>
                      <a:r>
                        <a:rPr lang="en-GB" sz="800" b="0" i="0" kern="1200" dirty="0">
                          <a:solidFill>
                            <a:schemeClr val="dk1"/>
                          </a:solidFill>
                          <a:effectLst/>
                          <a:highlight>
                            <a:srgbClr val="FFFF00"/>
                          </a:highlight>
                          <a:latin typeface="+mn-lt"/>
                          <a:ea typeface="+mn-ea"/>
                          <a:cs typeface="+mn-cs"/>
                        </a:rPr>
                        <a:t>Symptoms can cause changes in mood and behaviour that cannot be predicted.</a:t>
                      </a:r>
                    </a:p>
                    <a:p>
                      <a:pPr algn="l"/>
                      <a:r>
                        <a:rPr lang="en-GB" sz="800" b="0" i="0" kern="1200" dirty="0">
                          <a:solidFill>
                            <a:schemeClr val="dk1"/>
                          </a:solidFill>
                          <a:effectLst/>
                          <a:highlight>
                            <a:srgbClr val="FFFF00"/>
                          </a:highlight>
                          <a:latin typeface="+mn-lt"/>
                          <a:ea typeface="+mn-ea"/>
                          <a:cs typeface="+mn-cs"/>
                        </a:rPr>
                        <a:t>Treatment for Bipolar disorder (Bipolar I) usually involves a combination of medication, psychological therapy, and lifestyle management. The goal is to treat acute mania/depression and </a:t>
                      </a:r>
                    </a:p>
                    <a:p>
                      <a:pPr algn="l"/>
                      <a:r>
                        <a:rPr lang="en-GB" sz="800" b="0" i="0" kern="1200" dirty="0">
                          <a:solidFill>
                            <a:schemeClr val="dk1"/>
                          </a:solidFill>
                          <a:effectLst/>
                          <a:highlight>
                            <a:srgbClr val="FFFF00"/>
                          </a:highlight>
                          <a:latin typeface="+mn-lt"/>
                          <a:ea typeface="+mn-ea"/>
                          <a:cs typeface="+mn-cs"/>
                        </a:rPr>
                        <a:t>prevent future episodes.</a:t>
                      </a:r>
                    </a:p>
                    <a:p>
                      <a:pPr algn="l"/>
                      <a:r>
                        <a:rPr lang="en-GB" sz="800" b="0" i="0" kern="1200" dirty="0">
                          <a:solidFill>
                            <a:schemeClr val="dk1"/>
                          </a:solidFill>
                          <a:effectLst/>
                          <a:highlight>
                            <a:srgbClr val="FFFF00"/>
                          </a:highlight>
                          <a:latin typeface="+mn-lt"/>
                          <a:ea typeface="+mn-ea"/>
                          <a:cs typeface="+mn-cs"/>
                        </a:rPr>
                        <a:t>Bipolar I is usually a long-term condition, but many people live well with proper treatment and support.</a:t>
                      </a:r>
                      <a:endParaRPr lang="en-GB" sz="800" b="0" dirty="0">
                        <a:highlight>
                          <a:srgbClr val="FFFF00"/>
                        </a:highlight>
                      </a:endParaRPr>
                    </a:p>
                    <a:p>
                      <a:endParaRPr lang="en-GB" dirty="0"/>
                    </a:p>
                  </a:txBody>
                  <a:tcPr>
                    <a:solidFill>
                      <a:schemeClr val="accent3">
                        <a:lumMod val="20000"/>
                        <a:lumOff val="80000"/>
                      </a:schemeClr>
                    </a:solidFill>
                  </a:tcPr>
                </a:tc>
                <a:tc>
                  <a:txBody>
                    <a:bodyPr/>
                    <a:lstStyle/>
                    <a:p>
                      <a:pPr marL="0" indent="0">
                        <a:buNone/>
                      </a:pPr>
                      <a:r>
                        <a:rPr lang="en-GB" sz="900" b="1" dirty="0">
                          <a:solidFill>
                            <a:schemeClr val="tx1">
                              <a:lumMod val="95000"/>
                              <a:lumOff val="5000"/>
                            </a:schemeClr>
                          </a:solidFill>
                          <a:latin typeface="Corbel" panose="020B0503020204020204" pitchFamily="34" charset="0"/>
                          <a:cs typeface="Arial" panose="020B0604020202020204" pitchFamily="34" charset="0"/>
                        </a:rPr>
                        <a:t>REFERENCES</a:t>
                      </a:r>
                    </a:p>
                    <a:p>
                      <a:pPr marL="0" indent="0">
                        <a:buNone/>
                      </a:pPr>
                      <a:r>
                        <a:rPr lang="en-GB" sz="800" dirty="0">
                          <a:latin typeface="+mn-lt"/>
                          <a:cs typeface="Arial" panose="020B0604020202020204" pitchFamily="34" charset="0"/>
                        </a:rPr>
                        <a:t>Bipolar UK (2026) </a:t>
                      </a:r>
                      <a:r>
                        <a:rPr lang="en-GB" sz="800" i="1" dirty="0">
                          <a:latin typeface="+mn-lt"/>
                          <a:cs typeface="Arial" panose="020B0604020202020204" pitchFamily="34" charset="0"/>
                        </a:rPr>
                        <a:t>What is bipolar?</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3"/>
                        </a:rPr>
                        <a:t>https://www.mind.org.uk</a:t>
                      </a:r>
                      <a:r>
                        <a:rPr lang="en-GB" sz="800" dirty="0">
                          <a:latin typeface="+mn-lt"/>
                          <a:cs typeface="Arial" panose="020B0604020202020204" pitchFamily="34" charset="0"/>
                        </a:rPr>
                        <a:t>. (Accessed: 16 June 2026).</a:t>
                      </a:r>
                    </a:p>
                    <a:p>
                      <a:pPr marL="0" indent="0">
                        <a:buNone/>
                      </a:pPr>
                      <a:r>
                        <a:rPr lang="en-GB" sz="800" dirty="0">
                          <a:latin typeface="+mn-lt"/>
                          <a:cs typeface="Arial" panose="020B0604020202020204" pitchFamily="34" charset="0"/>
                        </a:rPr>
                        <a:t>Bipolar UK(2026). </a:t>
                      </a:r>
                      <a:r>
                        <a:rPr lang="en-GB" sz="800" i="1" dirty="0">
                          <a:latin typeface="+mn-lt"/>
                          <a:cs typeface="Arial" panose="020B0604020202020204" pitchFamily="34" charset="0"/>
                        </a:rPr>
                        <a:t>Government announces new mental health strategy for England: shifting from crisis intervention to preventative care</a:t>
                      </a:r>
                      <a:r>
                        <a:rPr lang="en-GB" sz="800" dirty="0">
                          <a:latin typeface="+mn-lt"/>
                          <a:cs typeface="Arial" panose="020B0604020202020204" pitchFamily="34" charset="0"/>
                        </a:rPr>
                        <a:t>. London: Bipolar UK. Available from: </a:t>
                      </a:r>
                      <a:r>
                        <a:rPr lang="en-GB" sz="800" u="sng" dirty="0">
                          <a:latin typeface="+mn-lt"/>
                          <a:cs typeface="Arial" panose="020B0604020202020204" pitchFamily="34" charset="0"/>
                          <a:hlinkClick r:id="rId4"/>
                        </a:rPr>
                        <a:t>https://www.bipolaruk.org/</a:t>
                      </a:r>
                      <a:r>
                        <a:rPr lang="en-GB" sz="800" dirty="0">
                          <a:latin typeface="+mn-lt"/>
                          <a:cs typeface="Arial" panose="020B0604020202020204" pitchFamily="34" charset="0"/>
                        </a:rPr>
                        <a:t> (Accessed 11 June 2026). </a:t>
                      </a:r>
                    </a:p>
                    <a:p>
                      <a:pPr marL="0" indent="0">
                        <a:buNone/>
                      </a:pPr>
                      <a:r>
                        <a:rPr lang="en-GB" sz="800" dirty="0">
                          <a:latin typeface="+mn-lt"/>
                          <a:cs typeface="Arial" panose="020B0604020202020204" pitchFamily="34" charset="0"/>
                        </a:rPr>
                        <a:t>Mental Capacity Act (2005) </a:t>
                      </a:r>
                      <a:r>
                        <a:rPr lang="en-GB" sz="800" i="1" dirty="0">
                          <a:latin typeface="+mn-lt"/>
                          <a:cs typeface="Arial" panose="020B0604020202020204" pitchFamily="34" charset="0"/>
                        </a:rPr>
                        <a:t>Deprivation of Liberty Safeguards Code of Practice</a:t>
                      </a:r>
                      <a:r>
                        <a:rPr lang="en-GB" sz="800" dirty="0">
                          <a:latin typeface="+mn-lt"/>
                          <a:cs typeface="Arial" panose="020B0604020202020204" pitchFamily="34" charset="0"/>
                        </a:rPr>
                        <a:t>. Available at: https://www.gov.uk.(Accessed:03.July 2026)</a:t>
                      </a:r>
                    </a:p>
                    <a:p>
                      <a:pPr marL="0" indent="0">
                        <a:buNone/>
                      </a:pPr>
                      <a:r>
                        <a:rPr lang="en-GB" sz="800" dirty="0">
                          <a:latin typeface="+mn-lt"/>
                          <a:cs typeface="Arial" panose="020B0604020202020204" pitchFamily="34" charset="0"/>
                        </a:rPr>
                        <a:t>NHS (2025). Overview - </a:t>
                      </a:r>
                      <a:r>
                        <a:rPr lang="en-GB" sz="800" i="1" dirty="0">
                          <a:latin typeface="+mn-lt"/>
                          <a:cs typeface="Arial" panose="020B0604020202020204" pitchFamily="34" charset="0"/>
                        </a:rPr>
                        <a:t>Bipolar disorder</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5"/>
                        </a:rPr>
                        <a:t>https://www.nhs.uk/mental-health/conditions/bipolar-disorder/</a:t>
                      </a:r>
                      <a:r>
                        <a:rPr lang="en-GB" sz="800" dirty="0">
                          <a:latin typeface="+mn-lt"/>
                          <a:cs typeface="Arial" panose="020B0604020202020204" pitchFamily="34" charset="0"/>
                        </a:rPr>
                        <a:t> (Accessed 11 June 2026) </a:t>
                      </a:r>
                    </a:p>
                    <a:p>
                      <a:pPr marL="0" indent="0">
                        <a:buNone/>
                      </a:pPr>
                      <a:r>
                        <a:rPr lang="en-GB" sz="800" dirty="0">
                          <a:latin typeface="+mn-lt"/>
                          <a:cs typeface="Arial" panose="020B0604020202020204" pitchFamily="34" charset="0"/>
                        </a:rPr>
                        <a:t>National Institute for Health and Care Excellence (2014) </a:t>
                      </a:r>
                      <a:r>
                        <a:rPr lang="en-GB" sz="800" i="1" dirty="0">
                          <a:latin typeface="+mn-lt"/>
                          <a:cs typeface="Arial" panose="020B0604020202020204" pitchFamily="34" charset="0"/>
                        </a:rPr>
                        <a:t>Bipolar disorder: assessment and management (CG185)</a:t>
                      </a:r>
                      <a:r>
                        <a:rPr lang="en-GB" sz="800" dirty="0">
                          <a:latin typeface="+mn-lt"/>
                          <a:cs typeface="Arial" panose="020B0604020202020204" pitchFamily="34" charset="0"/>
                        </a:rPr>
                        <a:t>. Available at: https://www.nice.org.uk/guidance. (Accessed: 29 June 2026)</a:t>
                      </a:r>
                    </a:p>
                    <a:p>
                      <a:pPr marL="0" indent="0">
                        <a:buNone/>
                      </a:pPr>
                      <a:r>
                        <a:rPr lang="en-GB" sz="800" dirty="0">
                          <a:latin typeface="+mn-lt"/>
                          <a:cs typeface="Arial" panose="020B0604020202020204" pitchFamily="34" charset="0"/>
                        </a:rPr>
                        <a:t>NHS England (2025) </a:t>
                      </a:r>
                      <a:r>
                        <a:rPr lang="en-GB" sz="800" i="1" dirty="0">
                          <a:latin typeface="+mn-lt"/>
                          <a:cs typeface="Arial" panose="020B0604020202020204" pitchFamily="34" charset="0"/>
                        </a:rPr>
                        <a:t>Adult Psychiatric Morbidity Survey 2023/24</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6"/>
                        </a:rPr>
                        <a:t>https://digital.nhs.uk</a:t>
                      </a:r>
                      <a:r>
                        <a:rPr lang="en-GB" sz="800" dirty="0">
                          <a:latin typeface="+mn-lt"/>
                          <a:cs typeface="Arial" panose="020B0604020202020204" pitchFamily="34" charset="0"/>
                        </a:rPr>
                        <a:t>. (Accessed: 16 June 2026).</a:t>
                      </a:r>
                    </a:p>
                    <a:p>
                      <a:pPr marL="0" indent="0">
                        <a:buNone/>
                      </a:pPr>
                      <a:r>
                        <a:rPr lang="en-GB" sz="800" u="sng" dirty="0">
                          <a:latin typeface="+mn-lt"/>
                          <a:cs typeface="Arial" panose="020B0604020202020204" pitchFamily="34" charset="0"/>
                          <a:hlinkClick r:id="rId7"/>
                        </a:rPr>
                        <a:t>NHS</a:t>
                      </a:r>
                      <a:r>
                        <a:rPr lang="en-GB" sz="800" dirty="0">
                          <a:latin typeface="+mn-lt"/>
                          <a:cs typeface="Arial" panose="020B0604020202020204" pitchFamily="34" charset="0"/>
                        </a:rPr>
                        <a:t> (2026) </a:t>
                      </a:r>
                      <a:r>
                        <a:rPr lang="en-GB" sz="800" i="1" dirty="0">
                          <a:latin typeface="+mn-lt"/>
                          <a:cs typeface="Arial" panose="020B0604020202020204" pitchFamily="34" charset="0"/>
                        </a:rPr>
                        <a:t>Bipolar disorder</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8"/>
                        </a:rPr>
                        <a:t>https://www.nhs.uk/mental-health/conditions/bipolar-disorder/ (Accessed: 29 June 2026).   </a:t>
                      </a:r>
                      <a:endParaRPr lang="en-GB" sz="800" u="sng" dirty="0">
                        <a:latin typeface="+mn-lt"/>
                        <a:cs typeface="Arial" panose="020B0604020202020204" pitchFamily="34" charset="0"/>
                      </a:endParaRPr>
                    </a:p>
                    <a:p>
                      <a:pPr marL="0" indent="0">
                        <a:buNone/>
                      </a:pPr>
                      <a:r>
                        <a:rPr lang="en-GB" sz="800" dirty="0" err="1">
                          <a:latin typeface="+mn-lt"/>
                          <a:cs typeface="Arial" panose="020B0604020202020204" pitchFamily="34" charset="0"/>
                        </a:rPr>
                        <a:t>Sposini</a:t>
                      </a:r>
                      <a:r>
                        <a:rPr lang="en-GB" sz="800" dirty="0">
                          <a:latin typeface="+mn-lt"/>
                          <a:cs typeface="Arial" panose="020B0604020202020204" pitchFamily="34" charset="0"/>
                        </a:rPr>
                        <a:t>, F.M. (2019) </a:t>
                      </a:r>
                      <a:r>
                        <a:rPr lang="en-GB" sz="800" i="1" dirty="0">
                          <a:latin typeface="+mn-lt"/>
                          <a:cs typeface="Arial" panose="020B0604020202020204" pitchFamily="34" charset="0"/>
                        </a:rPr>
                        <a:t>History of Mental Health Law in England and Wales, 1324–2007</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9"/>
                        </a:rPr>
                        <a:t>https://scholar.google.com</a:t>
                      </a:r>
                      <a:r>
                        <a:rPr lang="en-GB" sz="800" dirty="0">
                          <a:latin typeface="+mn-lt"/>
                          <a:cs typeface="Arial" panose="020B0604020202020204" pitchFamily="34" charset="0"/>
                        </a:rPr>
                        <a:t>.</a:t>
                      </a:r>
                    </a:p>
                    <a:p>
                      <a:pPr marL="0" indent="0">
                        <a:buNone/>
                      </a:pPr>
                      <a:r>
                        <a:rPr lang="en-GB" sz="800" dirty="0">
                          <a:latin typeface="+mn-lt"/>
                          <a:cs typeface="Arial" panose="020B0604020202020204" pitchFamily="34" charset="0"/>
                        </a:rPr>
                        <a:t> (Accessed: 16 June 2026).</a:t>
                      </a:r>
                    </a:p>
                    <a:p>
                      <a:pPr marL="0" indent="0">
                        <a:buNone/>
                      </a:pPr>
                      <a:r>
                        <a:rPr lang="en-GB" sz="800" dirty="0">
                          <a:latin typeface="+mn-lt"/>
                          <a:cs typeface="Arial" panose="020B0604020202020204" pitchFamily="34" charset="0"/>
                        </a:rPr>
                        <a:t>UK Parliament (1983) </a:t>
                      </a:r>
                      <a:r>
                        <a:rPr lang="en-GB" sz="800" i="1" dirty="0">
                          <a:latin typeface="+mn-lt"/>
                          <a:cs typeface="Arial" panose="020B0604020202020204" pitchFamily="34" charset="0"/>
                        </a:rPr>
                        <a:t>Mental Health Act 1983</a:t>
                      </a:r>
                      <a:r>
                        <a:rPr lang="en-GB" sz="800" dirty="0">
                          <a:latin typeface="+mn-lt"/>
                          <a:cs typeface="Arial" panose="020B0604020202020204" pitchFamily="34" charset="0"/>
                        </a:rPr>
                        <a:t>. London: The Stationery Office. Available at: www.</a:t>
                      </a:r>
                      <a:r>
                        <a:rPr lang="en-GB" sz="800" u="sng" dirty="0">
                          <a:latin typeface="+mn-lt"/>
                          <a:cs typeface="Arial" panose="020B0604020202020204" pitchFamily="34" charset="0"/>
                          <a:hlinkClick r:id="rId10"/>
                        </a:rPr>
                        <a:t>legislation.gov.uk</a:t>
                      </a:r>
                      <a:r>
                        <a:rPr lang="en-GB" sz="800" dirty="0">
                          <a:latin typeface="+mn-lt"/>
                          <a:cs typeface="Arial" panose="020B0604020202020204" pitchFamily="34" charset="0"/>
                        </a:rPr>
                        <a:t> (Accessed: 16 June 2026).</a:t>
                      </a:r>
                    </a:p>
                    <a:p>
                      <a:pPr marL="0" indent="0">
                        <a:buNone/>
                      </a:pPr>
                      <a:r>
                        <a:rPr lang="en-GB" sz="800" dirty="0">
                          <a:latin typeface="+mn-lt"/>
                          <a:cs typeface="Arial" panose="020B0604020202020204" pitchFamily="34" charset="0"/>
                        </a:rPr>
                        <a:t>World Health Organization (2025) </a:t>
                      </a:r>
                      <a:r>
                        <a:rPr lang="en-GB" sz="800" i="1" dirty="0">
                          <a:latin typeface="+mn-lt"/>
                          <a:cs typeface="Arial" panose="020B0604020202020204" pitchFamily="34" charset="0"/>
                        </a:rPr>
                        <a:t>Bipolar disorder</a:t>
                      </a:r>
                      <a:r>
                        <a:rPr lang="en-GB" sz="800" dirty="0">
                          <a:latin typeface="+mn-lt"/>
                          <a:cs typeface="Arial" panose="020B0604020202020204" pitchFamily="34" charset="0"/>
                        </a:rPr>
                        <a:t>. Available at: https://www.cms.gov/files/document/bipolar-factsheet.(Accessed: 29 June 2026). </a:t>
                      </a:r>
                    </a:p>
                    <a:p>
                      <a:pPr marL="0" indent="0">
                        <a:buNone/>
                      </a:pPr>
                      <a:r>
                        <a:rPr lang="en-GB" sz="800" dirty="0">
                          <a:latin typeface="+mn-lt"/>
                          <a:cs typeface="Arial" panose="020B0604020202020204" pitchFamily="34" charset="0"/>
                        </a:rPr>
                        <a:t>World Health Organization (2022). Inter</a:t>
                      </a:r>
                      <a:r>
                        <a:rPr lang="en-GB" sz="800" i="1" dirty="0">
                          <a:latin typeface="+mn-lt"/>
                          <a:cs typeface="Arial" panose="020B0604020202020204" pitchFamily="34" charset="0"/>
                        </a:rPr>
                        <a:t>national Classification of Diseases for Mortality and Morbidity Statistics (11th Revision). </a:t>
                      </a:r>
                      <a:r>
                        <a:rPr lang="en-GB" sz="800" dirty="0">
                          <a:latin typeface="+mn-lt"/>
                          <a:cs typeface="Arial" panose="020B0604020202020204" pitchFamily="34" charset="0"/>
                        </a:rPr>
                        <a:t>Geneva: World Health Organization. Available from: </a:t>
                      </a:r>
                      <a:r>
                        <a:rPr lang="en-GB" sz="800" u="sng" dirty="0">
                          <a:latin typeface="+mn-lt"/>
                          <a:cs typeface="Arial" panose="020B0604020202020204" pitchFamily="34" charset="0"/>
                          <a:hlinkClick r:id="rId11"/>
                        </a:rPr>
                        <a:t>https://icd.who.int/</a:t>
                      </a:r>
                      <a:r>
                        <a:rPr lang="en-GB" sz="800" dirty="0">
                          <a:latin typeface="+mn-lt"/>
                          <a:cs typeface="Arial" panose="020B0604020202020204" pitchFamily="34" charset="0"/>
                        </a:rPr>
                        <a:t> (Accessed 11 June 2026).</a:t>
                      </a:r>
                    </a:p>
                    <a:p>
                      <a:endParaRPr lang="en-GB" sz="800" b="0" dirty="0"/>
                    </a:p>
                  </a:txBody>
                  <a:tcPr/>
                </a:tc>
                <a:extLst>
                  <a:ext uri="{0D108BD9-81ED-4DB2-BD59-A6C34878D82A}">
                    <a16:rowId xmlns:a16="http://schemas.microsoft.com/office/drawing/2014/main" val="3298686553"/>
                  </a:ext>
                </a:extLst>
              </a:tr>
            </a:tbl>
          </a:graphicData>
        </a:graphic>
      </p:graphicFrame>
      <p:pic>
        <p:nvPicPr>
          <p:cNvPr id="6" name="Picture 5" descr="Bipolar disorder prevalence - Our World in Data">
            <a:extLst>
              <a:ext uri="{FF2B5EF4-FFF2-40B4-BE49-F238E27FC236}">
                <a16:creationId xmlns:a16="http://schemas.microsoft.com/office/drawing/2014/main" id="{EA98436F-CE03-B4C3-C95E-6754A64F710D}"/>
              </a:ext>
            </a:extLst>
          </p:cNvPr>
          <p:cNvPicPr>
            <a:picLocks noChangeAspect="1"/>
          </p:cNvPicPr>
          <p:nvPr/>
        </p:nvPicPr>
        <p:blipFill>
          <a:blip r:embed="rId12"/>
          <a:stretch>
            <a:fillRect/>
          </a:stretch>
        </p:blipFill>
        <p:spPr>
          <a:xfrm>
            <a:off x="5196616" y="1165736"/>
            <a:ext cx="1952226" cy="795573"/>
          </a:xfrm>
          <a:prstGeom prst="rect">
            <a:avLst/>
          </a:prstGeom>
        </p:spPr>
      </p:pic>
      <p:pic>
        <p:nvPicPr>
          <p:cNvPr id="7" name="Picture 6" descr="Frontiers | Factors associated with psychiatric and physical ...">
            <a:extLst>
              <a:ext uri="{FF2B5EF4-FFF2-40B4-BE49-F238E27FC236}">
                <a16:creationId xmlns:a16="http://schemas.microsoft.com/office/drawing/2014/main" id="{29503C01-2EDA-3B07-DB12-E002855C3D3A}"/>
              </a:ext>
            </a:extLst>
          </p:cNvPr>
          <p:cNvPicPr>
            <a:picLocks noChangeAspect="1"/>
          </p:cNvPicPr>
          <p:nvPr/>
        </p:nvPicPr>
        <p:blipFill>
          <a:blip r:embed="rId13"/>
          <a:stretch>
            <a:fillRect/>
          </a:stretch>
        </p:blipFill>
        <p:spPr>
          <a:xfrm>
            <a:off x="3161653" y="2068885"/>
            <a:ext cx="1840462" cy="1360115"/>
          </a:xfrm>
          <a:prstGeom prst="rect">
            <a:avLst/>
          </a:prstGeom>
        </p:spPr>
      </p:pic>
      <p:pic>
        <p:nvPicPr>
          <p:cNvPr id="9" name="Picture 8" descr="Bipolar Disorder Symptoms Stock Photos, Pictures &amp; Royalty-Free Images ...">
            <a:extLst>
              <a:ext uri="{FF2B5EF4-FFF2-40B4-BE49-F238E27FC236}">
                <a16:creationId xmlns:a16="http://schemas.microsoft.com/office/drawing/2014/main" id="{904D09BE-6A65-8CE4-0BB3-5310BA721B29}"/>
              </a:ext>
            </a:extLst>
          </p:cNvPr>
          <p:cNvPicPr>
            <a:picLocks noChangeAspect="1"/>
          </p:cNvPicPr>
          <p:nvPr/>
        </p:nvPicPr>
        <p:blipFill>
          <a:blip r:embed="rId14"/>
          <a:stretch>
            <a:fillRect/>
          </a:stretch>
        </p:blipFill>
        <p:spPr>
          <a:xfrm>
            <a:off x="138845" y="861888"/>
            <a:ext cx="2170411" cy="1001324"/>
          </a:xfrm>
          <a:prstGeom prst="rect">
            <a:avLst/>
          </a:prstGeom>
        </p:spPr>
      </p:pic>
      <mc:AlternateContent xmlns:mc="http://schemas.openxmlformats.org/markup-compatibility/2006" xmlns:p14="http://schemas.microsoft.com/office/powerpoint/2010/main">
        <mc:Choice Requires="p14">
          <p:contentPart p14:bwMode="auto" r:id="rId15">
            <p14:nvContentPartPr>
              <p14:cNvPr id="10" name="Ink 9">
                <a:extLst>
                  <a:ext uri="{FF2B5EF4-FFF2-40B4-BE49-F238E27FC236}">
                    <a16:creationId xmlns:a16="http://schemas.microsoft.com/office/drawing/2014/main" id="{14F7627E-AD43-137C-CB31-19CA4E111F74}"/>
                  </a:ext>
                </a:extLst>
              </p14:cNvPr>
              <p14:cNvContentPartPr/>
              <p14:nvPr/>
            </p14:nvContentPartPr>
            <p14:xfrm>
              <a:off x="-1331619" y="8054365"/>
              <a:ext cx="360" cy="360"/>
            </p14:xfrm>
          </p:contentPart>
        </mc:Choice>
        <mc:Fallback xmlns="">
          <p:pic>
            <p:nvPicPr>
              <p:cNvPr id="10" name="Ink 9">
                <a:extLst>
                  <a:ext uri="{FF2B5EF4-FFF2-40B4-BE49-F238E27FC236}">
                    <a16:creationId xmlns:a16="http://schemas.microsoft.com/office/drawing/2014/main" id="{14F7627E-AD43-137C-CB31-19CA4E111F74}"/>
                  </a:ext>
                </a:extLst>
              </p:cNvPr>
              <p:cNvPicPr/>
              <p:nvPr/>
            </p:nvPicPr>
            <p:blipFill>
              <a:blip r:embed="rId16"/>
              <a:stretch>
                <a:fillRect/>
              </a:stretch>
            </p:blipFill>
            <p:spPr>
              <a:xfrm>
                <a:off x="-1337739" y="804824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1" name="Ink 10">
                <a:extLst>
                  <a:ext uri="{FF2B5EF4-FFF2-40B4-BE49-F238E27FC236}">
                    <a16:creationId xmlns:a16="http://schemas.microsoft.com/office/drawing/2014/main" id="{6D273875-BA7E-3F1A-2DDF-E8B40A8DAF2E}"/>
                  </a:ext>
                </a:extLst>
              </p14:cNvPr>
              <p14:cNvContentPartPr/>
              <p14:nvPr/>
            </p14:nvContentPartPr>
            <p14:xfrm>
              <a:off x="12653301" y="10918525"/>
              <a:ext cx="360" cy="360"/>
            </p14:xfrm>
          </p:contentPart>
        </mc:Choice>
        <mc:Fallback xmlns="">
          <p:pic>
            <p:nvPicPr>
              <p:cNvPr id="11" name="Ink 10">
                <a:extLst>
                  <a:ext uri="{FF2B5EF4-FFF2-40B4-BE49-F238E27FC236}">
                    <a16:creationId xmlns:a16="http://schemas.microsoft.com/office/drawing/2014/main" id="{6D273875-BA7E-3F1A-2DDF-E8B40A8DAF2E}"/>
                  </a:ext>
                </a:extLst>
              </p:cNvPr>
              <p:cNvPicPr/>
              <p:nvPr/>
            </p:nvPicPr>
            <p:blipFill>
              <a:blip r:embed="rId16"/>
              <a:stretch>
                <a:fillRect/>
              </a:stretch>
            </p:blipFill>
            <p:spPr>
              <a:xfrm>
                <a:off x="12647181" y="109124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3" name="Ink 12">
                <a:extLst>
                  <a:ext uri="{FF2B5EF4-FFF2-40B4-BE49-F238E27FC236}">
                    <a16:creationId xmlns:a16="http://schemas.microsoft.com/office/drawing/2014/main" id="{9C29A0EE-EE9F-C825-28C4-08F2257B4825}"/>
                  </a:ext>
                </a:extLst>
              </p14:cNvPr>
              <p14:cNvContentPartPr/>
              <p14:nvPr/>
            </p14:nvContentPartPr>
            <p14:xfrm>
              <a:off x="12841581" y="10716925"/>
              <a:ext cx="360" cy="360"/>
            </p14:xfrm>
          </p:contentPart>
        </mc:Choice>
        <mc:Fallback xmlns="">
          <p:pic>
            <p:nvPicPr>
              <p:cNvPr id="13" name="Ink 12">
                <a:extLst>
                  <a:ext uri="{FF2B5EF4-FFF2-40B4-BE49-F238E27FC236}">
                    <a16:creationId xmlns:a16="http://schemas.microsoft.com/office/drawing/2014/main" id="{9C29A0EE-EE9F-C825-28C4-08F2257B4825}"/>
                  </a:ext>
                </a:extLst>
              </p:cNvPr>
              <p:cNvPicPr/>
              <p:nvPr/>
            </p:nvPicPr>
            <p:blipFill>
              <a:blip r:embed="rId16"/>
              <a:stretch>
                <a:fillRect/>
              </a:stretch>
            </p:blipFill>
            <p:spPr>
              <a:xfrm>
                <a:off x="12835461" y="107108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A3E84CB5-1978-2ED6-94B1-4D384A51F7DC}"/>
                  </a:ext>
                </a:extLst>
              </p14:cNvPr>
              <p14:cNvContentPartPr/>
              <p14:nvPr/>
            </p14:nvContentPartPr>
            <p14:xfrm>
              <a:off x="-753459" y="8256325"/>
              <a:ext cx="360" cy="360"/>
            </p14:xfrm>
          </p:contentPart>
        </mc:Choice>
        <mc:Fallback xmlns="">
          <p:pic>
            <p:nvPicPr>
              <p:cNvPr id="14" name="Ink 13">
                <a:extLst>
                  <a:ext uri="{FF2B5EF4-FFF2-40B4-BE49-F238E27FC236}">
                    <a16:creationId xmlns:a16="http://schemas.microsoft.com/office/drawing/2014/main" id="{A3E84CB5-1978-2ED6-94B1-4D384A51F7DC}"/>
                  </a:ext>
                </a:extLst>
              </p:cNvPr>
              <p:cNvPicPr/>
              <p:nvPr/>
            </p:nvPicPr>
            <p:blipFill>
              <a:blip r:embed="rId16"/>
              <a:stretch>
                <a:fillRect/>
              </a:stretch>
            </p:blipFill>
            <p:spPr>
              <a:xfrm>
                <a:off x="-759579" y="82502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5" name="Ink 14">
                <a:extLst>
                  <a:ext uri="{FF2B5EF4-FFF2-40B4-BE49-F238E27FC236}">
                    <a16:creationId xmlns:a16="http://schemas.microsoft.com/office/drawing/2014/main" id="{DD93B6B6-1FFC-74F1-D736-8163E8C80200}"/>
                  </a:ext>
                </a:extLst>
              </p14:cNvPr>
              <p14:cNvContentPartPr/>
              <p14:nvPr/>
            </p14:nvContentPartPr>
            <p14:xfrm>
              <a:off x="-686139" y="10542325"/>
              <a:ext cx="360" cy="360"/>
            </p14:xfrm>
          </p:contentPart>
        </mc:Choice>
        <mc:Fallback xmlns="">
          <p:pic>
            <p:nvPicPr>
              <p:cNvPr id="15" name="Ink 14">
                <a:extLst>
                  <a:ext uri="{FF2B5EF4-FFF2-40B4-BE49-F238E27FC236}">
                    <a16:creationId xmlns:a16="http://schemas.microsoft.com/office/drawing/2014/main" id="{DD93B6B6-1FFC-74F1-D736-8163E8C80200}"/>
                  </a:ext>
                </a:extLst>
              </p:cNvPr>
              <p:cNvPicPr/>
              <p:nvPr/>
            </p:nvPicPr>
            <p:blipFill>
              <a:blip r:embed="rId16"/>
              <a:stretch>
                <a:fillRect/>
              </a:stretch>
            </p:blipFill>
            <p:spPr>
              <a:xfrm>
                <a:off x="-692259" y="105362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6" name="Ink 15">
                <a:extLst>
                  <a:ext uri="{FF2B5EF4-FFF2-40B4-BE49-F238E27FC236}">
                    <a16:creationId xmlns:a16="http://schemas.microsoft.com/office/drawing/2014/main" id="{DD2D5FE7-7E36-38B3-80F6-C4E3FCDF2BC0}"/>
                  </a:ext>
                </a:extLst>
              </p14:cNvPr>
              <p14:cNvContentPartPr/>
              <p14:nvPr/>
            </p14:nvContentPartPr>
            <p14:xfrm>
              <a:off x="-524859" y="9009085"/>
              <a:ext cx="360" cy="360"/>
            </p14:xfrm>
          </p:contentPart>
        </mc:Choice>
        <mc:Fallback xmlns="">
          <p:pic>
            <p:nvPicPr>
              <p:cNvPr id="16" name="Ink 15">
                <a:extLst>
                  <a:ext uri="{FF2B5EF4-FFF2-40B4-BE49-F238E27FC236}">
                    <a16:creationId xmlns:a16="http://schemas.microsoft.com/office/drawing/2014/main" id="{DD2D5FE7-7E36-38B3-80F6-C4E3FCDF2BC0}"/>
                  </a:ext>
                </a:extLst>
              </p:cNvPr>
              <p:cNvPicPr/>
              <p:nvPr/>
            </p:nvPicPr>
            <p:blipFill>
              <a:blip r:embed="rId16"/>
              <a:stretch>
                <a:fillRect/>
              </a:stretch>
            </p:blipFill>
            <p:spPr>
              <a:xfrm>
                <a:off x="-530979" y="900296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7" name="Ink 16">
                <a:extLst>
                  <a:ext uri="{FF2B5EF4-FFF2-40B4-BE49-F238E27FC236}">
                    <a16:creationId xmlns:a16="http://schemas.microsoft.com/office/drawing/2014/main" id="{C96B5631-24BF-A08E-3F31-32E521FB7FB4}"/>
                  </a:ext>
                </a:extLst>
              </p14:cNvPr>
              <p14:cNvContentPartPr/>
              <p14:nvPr/>
            </p14:nvContentPartPr>
            <p14:xfrm>
              <a:off x="-1197339" y="8013685"/>
              <a:ext cx="360" cy="360"/>
            </p14:xfrm>
          </p:contentPart>
        </mc:Choice>
        <mc:Fallback xmlns="">
          <p:pic>
            <p:nvPicPr>
              <p:cNvPr id="17" name="Ink 16">
                <a:extLst>
                  <a:ext uri="{FF2B5EF4-FFF2-40B4-BE49-F238E27FC236}">
                    <a16:creationId xmlns:a16="http://schemas.microsoft.com/office/drawing/2014/main" id="{C96B5631-24BF-A08E-3F31-32E521FB7FB4}"/>
                  </a:ext>
                </a:extLst>
              </p:cNvPr>
              <p:cNvPicPr/>
              <p:nvPr/>
            </p:nvPicPr>
            <p:blipFill>
              <a:blip r:embed="rId16"/>
              <a:stretch>
                <a:fillRect/>
              </a:stretch>
            </p:blipFill>
            <p:spPr>
              <a:xfrm>
                <a:off x="-1203459" y="800756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8" name="Ink 17">
                <a:extLst>
                  <a:ext uri="{FF2B5EF4-FFF2-40B4-BE49-F238E27FC236}">
                    <a16:creationId xmlns:a16="http://schemas.microsoft.com/office/drawing/2014/main" id="{75DB4FDD-9822-AF0D-27E9-32566B78679B}"/>
                  </a:ext>
                </a:extLst>
              </p14:cNvPr>
              <p14:cNvContentPartPr/>
              <p14:nvPr/>
            </p14:nvContentPartPr>
            <p14:xfrm>
              <a:off x="4934541" y="10420645"/>
              <a:ext cx="360" cy="360"/>
            </p14:xfrm>
          </p:contentPart>
        </mc:Choice>
        <mc:Fallback xmlns="">
          <p:pic>
            <p:nvPicPr>
              <p:cNvPr id="18" name="Ink 17">
                <a:extLst>
                  <a:ext uri="{FF2B5EF4-FFF2-40B4-BE49-F238E27FC236}">
                    <a16:creationId xmlns:a16="http://schemas.microsoft.com/office/drawing/2014/main" id="{75DB4FDD-9822-AF0D-27E9-32566B78679B}"/>
                  </a:ext>
                </a:extLst>
              </p:cNvPr>
              <p:cNvPicPr/>
              <p:nvPr/>
            </p:nvPicPr>
            <p:blipFill>
              <a:blip r:embed="rId16"/>
              <a:stretch>
                <a:fillRect/>
              </a:stretch>
            </p:blipFill>
            <p:spPr>
              <a:xfrm>
                <a:off x="4928421" y="1041452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9" name="Ink 18">
                <a:extLst>
                  <a:ext uri="{FF2B5EF4-FFF2-40B4-BE49-F238E27FC236}">
                    <a16:creationId xmlns:a16="http://schemas.microsoft.com/office/drawing/2014/main" id="{A84B5223-A431-ED17-1A91-7C10E475BC93}"/>
                  </a:ext>
                </a:extLst>
              </p14:cNvPr>
              <p14:cNvContentPartPr/>
              <p14:nvPr/>
            </p14:nvContentPartPr>
            <p14:xfrm>
              <a:off x="-766779" y="8807125"/>
              <a:ext cx="360" cy="360"/>
            </p14:xfrm>
          </p:contentPart>
        </mc:Choice>
        <mc:Fallback xmlns="">
          <p:pic>
            <p:nvPicPr>
              <p:cNvPr id="19" name="Ink 18">
                <a:extLst>
                  <a:ext uri="{FF2B5EF4-FFF2-40B4-BE49-F238E27FC236}">
                    <a16:creationId xmlns:a16="http://schemas.microsoft.com/office/drawing/2014/main" id="{A84B5223-A431-ED17-1A91-7C10E475BC93}"/>
                  </a:ext>
                </a:extLst>
              </p:cNvPr>
              <p:cNvPicPr/>
              <p:nvPr/>
            </p:nvPicPr>
            <p:blipFill>
              <a:blip r:embed="rId16"/>
              <a:stretch>
                <a:fillRect/>
              </a:stretch>
            </p:blipFill>
            <p:spPr>
              <a:xfrm>
                <a:off x="-772899" y="88010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0" name="Ink 19">
                <a:extLst>
                  <a:ext uri="{FF2B5EF4-FFF2-40B4-BE49-F238E27FC236}">
                    <a16:creationId xmlns:a16="http://schemas.microsoft.com/office/drawing/2014/main" id="{C6BAD93B-910E-C152-C7B8-4DEC97576BD9}"/>
                  </a:ext>
                </a:extLst>
              </p14:cNvPr>
              <p14:cNvContentPartPr/>
              <p14:nvPr/>
            </p14:nvContentPartPr>
            <p14:xfrm>
              <a:off x="-955419" y="8000725"/>
              <a:ext cx="360" cy="360"/>
            </p14:xfrm>
          </p:contentPart>
        </mc:Choice>
        <mc:Fallback xmlns="">
          <p:pic>
            <p:nvPicPr>
              <p:cNvPr id="20" name="Ink 19">
                <a:extLst>
                  <a:ext uri="{FF2B5EF4-FFF2-40B4-BE49-F238E27FC236}">
                    <a16:creationId xmlns:a16="http://schemas.microsoft.com/office/drawing/2014/main" id="{C6BAD93B-910E-C152-C7B8-4DEC97576BD9}"/>
                  </a:ext>
                </a:extLst>
              </p:cNvPr>
              <p:cNvPicPr/>
              <p:nvPr/>
            </p:nvPicPr>
            <p:blipFill>
              <a:blip r:embed="rId16"/>
              <a:stretch>
                <a:fillRect/>
              </a:stretch>
            </p:blipFill>
            <p:spPr>
              <a:xfrm>
                <a:off x="-961539" y="79946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1" name="Ink 20">
                <a:extLst>
                  <a:ext uri="{FF2B5EF4-FFF2-40B4-BE49-F238E27FC236}">
                    <a16:creationId xmlns:a16="http://schemas.microsoft.com/office/drawing/2014/main" id="{9F1AB59F-1379-B198-617F-7BC1CC9C3B53}"/>
                  </a:ext>
                </a:extLst>
              </p14:cNvPr>
              <p14:cNvContentPartPr/>
              <p14:nvPr/>
            </p14:nvContentPartPr>
            <p14:xfrm>
              <a:off x="-807459" y="9278365"/>
              <a:ext cx="360" cy="360"/>
            </p14:xfrm>
          </p:contentPart>
        </mc:Choice>
        <mc:Fallback xmlns="">
          <p:pic>
            <p:nvPicPr>
              <p:cNvPr id="21" name="Ink 20">
                <a:extLst>
                  <a:ext uri="{FF2B5EF4-FFF2-40B4-BE49-F238E27FC236}">
                    <a16:creationId xmlns:a16="http://schemas.microsoft.com/office/drawing/2014/main" id="{9F1AB59F-1379-B198-617F-7BC1CC9C3B53}"/>
                  </a:ext>
                </a:extLst>
              </p:cNvPr>
              <p:cNvPicPr/>
              <p:nvPr/>
            </p:nvPicPr>
            <p:blipFill>
              <a:blip r:embed="rId16"/>
              <a:stretch>
                <a:fillRect/>
              </a:stretch>
            </p:blipFill>
            <p:spPr>
              <a:xfrm>
                <a:off x="-813579" y="9272245"/>
                <a:ext cx="12600" cy="12600"/>
              </a:xfrm>
              <a:prstGeom prst="rect">
                <a:avLst/>
              </a:prstGeom>
            </p:spPr>
          </p:pic>
        </mc:Fallback>
      </mc:AlternateContent>
      <p:pic>
        <p:nvPicPr>
          <p:cNvPr id="25" name="Picture 24">
            <a:extLst>
              <a:ext uri="{FF2B5EF4-FFF2-40B4-BE49-F238E27FC236}">
                <a16:creationId xmlns:a16="http://schemas.microsoft.com/office/drawing/2014/main" id="{45C21586-9C84-7037-C6E5-3AFF4EED1769}"/>
              </a:ext>
            </a:extLst>
          </p:cNvPr>
          <p:cNvPicPr>
            <a:picLocks noChangeAspect="1"/>
          </p:cNvPicPr>
          <p:nvPr/>
        </p:nvPicPr>
        <p:blipFill>
          <a:blip r:embed="rId27"/>
          <a:stretch>
            <a:fillRect/>
          </a:stretch>
        </p:blipFill>
        <p:spPr>
          <a:xfrm>
            <a:off x="0" y="4875089"/>
            <a:ext cx="2731354" cy="991549"/>
          </a:xfrm>
          <a:prstGeom prst="rect">
            <a:avLst/>
          </a:prstGeom>
        </p:spPr>
      </p:pic>
    </p:spTree>
    <p:extLst>
      <p:ext uri="{BB962C8B-B14F-4D97-AF65-F5344CB8AC3E}">
        <p14:creationId xmlns:p14="http://schemas.microsoft.com/office/powerpoint/2010/main" val="2060205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E5CD177605638449ACF4FC492614136" ma:contentTypeVersion="14" ma:contentTypeDescription="Create a new document." ma:contentTypeScope="" ma:versionID="bbaea09e52e114b1503bc4ff4e3f7894">
  <xsd:schema xmlns:xsd="http://www.w3.org/2001/XMLSchema" xmlns:xs="http://www.w3.org/2001/XMLSchema" xmlns:p="http://schemas.microsoft.com/office/2006/metadata/properties" xmlns:ns3="2d143874-f5b4-41c3-b060-be4eec52b23c" xmlns:ns4="86fc344d-e7a7-40d4-821f-b4bae541fff9" targetNamespace="http://schemas.microsoft.com/office/2006/metadata/properties" ma:root="true" ma:fieldsID="c0f2810b6351a9ebe9e777e90bd282d5" ns3:_="" ns4:_="">
    <xsd:import namespace="2d143874-f5b4-41c3-b060-be4eec52b23c"/>
    <xsd:import namespace="86fc344d-e7a7-40d4-821f-b4bae541fff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143874-f5b4-41c3-b060-be4eec52b2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6fc344d-e7a7-40d4-821f-b4bae541fff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d143874-f5b4-41c3-b060-be4eec52b23c" xsi:nil="true"/>
  </documentManagement>
</p:properties>
</file>

<file path=customXml/itemProps1.xml><?xml version="1.0" encoding="utf-8"?>
<ds:datastoreItem xmlns:ds="http://schemas.openxmlformats.org/officeDocument/2006/customXml" ds:itemID="{0DE8B88D-539E-4021-A066-4D667FE88560}">
  <ds:schemaRefs>
    <ds:schemaRef ds:uri="http://schemas.microsoft.com/sharepoint/v3/contenttype/forms"/>
  </ds:schemaRefs>
</ds:datastoreItem>
</file>

<file path=customXml/itemProps2.xml><?xml version="1.0" encoding="utf-8"?>
<ds:datastoreItem xmlns:ds="http://schemas.openxmlformats.org/officeDocument/2006/customXml" ds:itemID="{3BA73DDC-C64E-445C-9396-66508F401E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143874-f5b4-41c3-b060-be4eec52b23c"/>
    <ds:schemaRef ds:uri="86fc344d-e7a7-40d4-821f-b4bae541ff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88C3086-85C3-4828-8ED8-AC1AE094FC19}">
  <ds:schemaRefs>
    <ds:schemaRef ds:uri="http://purl.org/dc/elements/1.1/"/>
    <ds:schemaRef ds:uri="http://purl.org/dc/dcmitype/"/>
    <ds:schemaRef ds:uri="http://schemas.microsoft.com/office/infopath/2007/PartnerControls"/>
    <ds:schemaRef ds:uri="http://purl.org/dc/terms/"/>
    <ds:schemaRef ds:uri="http://schemas.microsoft.com/office/2006/documentManagement/types"/>
    <ds:schemaRef ds:uri="2d143874-f5b4-41c3-b060-be4eec52b23c"/>
    <ds:schemaRef ds:uri="http://www.w3.org/XML/1998/namespace"/>
    <ds:schemaRef ds:uri="http://schemas.openxmlformats.org/package/2006/metadata/core-properties"/>
    <ds:schemaRef ds:uri="86fc344d-e7a7-40d4-821f-b4bae541fff9"/>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8087</TotalTime>
  <Words>1226</Words>
  <Application>Microsoft Office PowerPoint</Application>
  <PresentationFormat>Widescreen</PresentationFormat>
  <Paragraphs>113</Paragraphs>
  <Slides>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Arial</vt:lpstr>
      <vt:lpstr>Arial Nova</vt:lpstr>
      <vt:lpstr>Corbel</vt:lpstr>
      <vt:lpstr>Parallax</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Diyana Vasileva (2328440)</dc:creator>
  <cp:lastModifiedBy>Diyana Vasileva (2328440)</cp:lastModifiedBy>
  <cp:revision>2</cp:revision>
  <dcterms:created xsi:type="dcterms:W3CDTF">2026-06-11T11:32:31Z</dcterms:created>
  <dcterms:modified xsi:type="dcterms:W3CDTF">2026-08-16T11:27:11Z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0x010100EE5CD177605638449ACF4FC492614136</vt:lpwstr>
  </property>
</Properties>
</file>