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59" r:id="rId7"/>
    <p:sldId id="260" r:id="rId8"/>
    <p:sldId id="261" r:id="rId9"/>
    <p:sldId id="262" r:id="rId10"/>
    <p:sldId id="263" r:id="rId11"/>
    <p:sldId id="264" r:id="rId12"/>
    <p:sldId id="265" r:id="rId13"/>
    <p:sldId id="266" r:id="rId14"/>
    <p:sldId id="267" r:id="rId15"/>
    <p:sldId id="268"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4660"/>
  </p:normalViewPr>
  <p:slideViewPr>
    <p:cSldViewPr snapToGrid="0">
      <p:cViewPr>
        <p:scale>
          <a:sx n="75" d="100"/>
          <a:sy n="75" d="100"/>
        </p:scale>
        <p:origin x="965"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16689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662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1544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56685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0571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62501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54129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88044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74026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0693996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398512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6987432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669805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8715528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73623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40016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31BA835-12AC-4E8F-955A-EA3F4DE2791F}" type="datetime1">
              <a:rPr lang="en-US" smtClean="0"/>
              <a:t>11/10/2025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9851210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angsarap.net/2016/12/08/airline-food-emirates/"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echnofaq.org/posts/2017/11/4-online-communication-tips-to-delight-your-customers/"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2CF6D-36CE-8BA2-66C6-A2B1763BDF83}"/>
              </a:ext>
            </a:extLst>
          </p:cNvPr>
          <p:cNvSpPr>
            <a:spLocks noGrp="1"/>
          </p:cNvSpPr>
          <p:nvPr>
            <p:ph type="ctrTitle"/>
          </p:nvPr>
        </p:nvSpPr>
        <p:spPr>
          <a:xfrm>
            <a:off x="4866968" y="914400"/>
            <a:ext cx="6627924" cy="1307592"/>
          </a:xfrm>
        </p:spPr>
        <p:txBody>
          <a:bodyPr vert="horz" lIns="91440" tIns="45720" rIns="91440" bIns="45720" rtlCol="0" anchor="t">
            <a:normAutofit fontScale="90000"/>
          </a:bodyPr>
          <a:lstStyle/>
          <a:p>
            <a:pPr algn="ctr"/>
            <a:r>
              <a:rPr lang="en-US" sz="3600" dirty="0">
                <a:solidFill>
                  <a:schemeClr val="tx1"/>
                </a:solidFill>
              </a:rPr>
              <a:t>Effective Teamworking and Communication </a:t>
            </a:r>
            <a:br>
              <a:rPr lang="en-US" sz="3600" dirty="0">
                <a:solidFill>
                  <a:schemeClr val="tx1"/>
                </a:solidFill>
              </a:rPr>
            </a:br>
            <a:r>
              <a:rPr lang="en-US" sz="3600" dirty="0">
                <a:solidFill>
                  <a:schemeClr val="tx1"/>
                </a:solidFill>
              </a:rPr>
              <a:t>( LCLM4003)</a:t>
            </a:r>
            <a:br>
              <a:rPr lang="en-US" sz="3600" dirty="0">
                <a:solidFill>
                  <a:schemeClr val="tx1"/>
                </a:solidFill>
              </a:rPr>
            </a:br>
            <a:br>
              <a:rPr lang="en-US" sz="3600" dirty="0">
                <a:solidFill>
                  <a:schemeClr val="tx1"/>
                </a:solidFill>
              </a:rPr>
            </a:br>
            <a:r>
              <a:rPr lang="en-US" sz="3400" dirty="0">
                <a:solidFill>
                  <a:schemeClr val="tx1"/>
                </a:solidFill>
              </a:rPr>
              <a:t>Communication</a:t>
            </a:r>
            <a:br>
              <a:rPr lang="en-US" sz="3400" dirty="0">
                <a:solidFill>
                  <a:schemeClr val="tx1"/>
                </a:solidFill>
              </a:rPr>
            </a:br>
            <a:r>
              <a:rPr lang="en-US" sz="3400" dirty="0">
                <a:solidFill>
                  <a:schemeClr val="tx1"/>
                </a:solidFill>
              </a:rPr>
              <a:t>Problems at Flight Foods LTD</a:t>
            </a:r>
          </a:p>
        </p:txBody>
      </p:sp>
      <p:sp>
        <p:nvSpPr>
          <p:cNvPr id="3" name="Subtitle 2">
            <a:extLst>
              <a:ext uri="{FF2B5EF4-FFF2-40B4-BE49-F238E27FC236}">
                <a16:creationId xmlns:a16="http://schemas.microsoft.com/office/drawing/2014/main" id="{C9B7719D-A12A-3578-FBFE-045877AFB187}"/>
              </a:ext>
            </a:extLst>
          </p:cNvPr>
          <p:cNvSpPr>
            <a:spLocks noGrp="1"/>
          </p:cNvSpPr>
          <p:nvPr>
            <p:ph type="subTitle" idx="1"/>
          </p:nvPr>
        </p:nvSpPr>
        <p:spPr>
          <a:xfrm>
            <a:off x="4206240" y="4225084"/>
            <a:ext cx="6627924" cy="2532888"/>
          </a:xfrm>
        </p:spPr>
        <p:txBody>
          <a:bodyPr vert="horz" lIns="91440" tIns="45720" rIns="91440" bIns="45720" rtlCol="0">
            <a:normAutofit/>
          </a:bodyPr>
          <a:lstStyle/>
          <a:p>
            <a:pPr indent="-228600" algn="ctr">
              <a:buFont typeface="Arial" panose="020B0604020202020204" pitchFamily="34" charset="0"/>
              <a:buChar char="•"/>
            </a:pPr>
            <a:endParaRPr lang="en-US" sz="2000" dirty="0">
              <a:solidFill>
                <a:schemeClr val="tx1"/>
              </a:solidFill>
            </a:endParaRPr>
          </a:p>
          <a:p>
            <a:pPr indent="-228600" algn="ctr">
              <a:buFont typeface="Arial" panose="020B0604020202020204" pitchFamily="34" charset="0"/>
              <a:buChar char="•"/>
            </a:pPr>
            <a:r>
              <a:rPr lang="en-US" sz="2000" b="1" dirty="0">
                <a:solidFill>
                  <a:schemeClr val="tx1"/>
                </a:solidFill>
              </a:rPr>
              <a:t>Group Members: </a:t>
            </a:r>
            <a:r>
              <a:rPr lang="en-US" sz="2000" dirty="0" err="1">
                <a:solidFill>
                  <a:schemeClr val="tx1"/>
                </a:solidFill>
              </a:rPr>
              <a:t>Ahishia</a:t>
            </a:r>
            <a:r>
              <a:rPr lang="en-US" sz="2000" dirty="0">
                <a:solidFill>
                  <a:schemeClr val="tx1"/>
                </a:solidFill>
              </a:rPr>
              <a:t> 2440112, Chante 2441293, Rashid 2423716, Mohammed 2433438</a:t>
            </a:r>
          </a:p>
          <a:p>
            <a:pPr indent="-228600" algn="ctr">
              <a:buFont typeface="Arial" panose="020B0604020202020204" pitchFamily="34" charset="0"/>
              <a:buChar char="•"/>
            </a:pPr>
            <a:r>
              <a:rPr lang="en-US" sz="2000" b="1" dirty="0">
                <a:solidFill>
                  <a:schemeClr val="tx1"/>
                </a:solidFill>
              </a:rPr>
              <a:t>Lecturer: </a:t>
            </a:r>
            <a:r>
              <a:rPr lang="en-US" sz="2000" dirty="0">
                <a:solidFill>
                  <a:schemeClr val="tx1"/>
                </a:solidFill>
              </a:rPr>
              <a:t>Fatima Hashmi </a:t>
            </a:r>
          </a:p>
          <a:p>
            <a:pPr indent="-228600" algn="ctr">
              <a:buFont typeface="Arial" panose="020B0604020202020204" pitchFamily="34" charset="0"/>
              <a:buChar char="•"/>
            </a:pPr>
            <a:endParaRPr lang="en-US" sz="2000" dirty="0">
              <a:solidFill>
                <a:schemeClr val="tx1"/>
              </a:solidFill>
            </a:endParaRPr>
          </a:p>
        </p:txBody>
      </p:sp>
      <p:pic>
        <p:nvPicPr>
          <p:cNvPr id="4" name="Picture 3" descr="A tray of food on a table&#10;&#10;AI-generated content may be incorrect.">
            <a:extLst>
              <a:ext uri="{FF2B5EF4-FFF2-40B4-BE49-F238E27FC236}">
                <a16:creationId xmlns:a16="http://schemas.microsoft.com/office/drawing/2014/main" id="{185367D9-D846-1B99-0881-CE3ABC4CC5D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823" r="28344" b="2"/>
          <a:stretch>
            <a:fillRect/>
          </a:stretch>
        </p:blipFill>
        <p:spPr>
          <a:xfrm>
            <a:off x="20" y="-17929"/>
            <a:ext cx="4206220" cy="6875929"/>
          </a:xfrm>
          <a:prstGeom prst="rect">
            <a:avLst/>
          </a:prstGeom>
        </p:spPr>
      </p:pic>
      <p:sp>
        <p:nvSpPr>
          <p:cNvPr id="5" name="TextBox 4">
            <a:extLst>
              <a:ext uri="{FF2B5EF4-FFF2-40B4-BE49-F238E27FC236}">
                <a16:creationId xmlns:a16="http://schemas.microsoft.com/office/drawing/2014/main" id="{7D9F2206-1742-400F-4BAE-5F40C3471419}"/>
              </a:ext>
            </a:extLst>
          </p:cNvPr>
          <p:cNvSpPr txBox="1"/>
          <p:nvPr/>
        </p:nvSpPr>
        <p:spPr>
          <a:xfrm>
            <a:off x="1490432" y="6657945"/>
            <a:ext cx="271580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angsarap.net/2016/12/08/airline-food-emirat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616836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A5EBA-1989-597C-196D-36951457F5D2}"/>
              </a:ext>
            </a:extLst>
          </p:cNvPr>
          <p:cNvSpPr>
            <a:spLocks noGrp="1"/>
          </p:cNvSpPr>
          <p:nvPr>
            <p:ph type="title"/>
          </p:nvPr>
        </p:nvSpPr>
        <p:spPr/>
        <p:txBody>
          <a:bodyPr>
            <a:normAutofit/>
          </a:bodyPr>
          <a:lstStyle/>
          <a:p>
            <a:pPr algn="ctr"/>
            <a:r>
              <a:rPr lang="en-GB" sz="4400" b="1" dirty="0"/>
              <a:t>Introduction</a:t>
            </a:r>
          </a:p>
        </p:txBody>
      </p:sp>
      <p:sp>
        <p:nvSpPr>
          <p:cNvPr id="3" name="Content Placeholder 2">
            <a:extLst>
              <a:ext uri="{FF2B5EF4-FFF2-40B4-BE49-F238E27FC236}">
                <a16:creationId xmlns:a16="http://schemas.microsoft.com/office/drawing/2014/main" id="{D7ACCA32-553F-410E-A8E6-34B90D7A39C7}"/>
              </a:ext>
            </a:extLst>
          </p:cNvPr>
          <p:cNvSpPr>
            <a:spLocks noGrp="1"/>
          </p:cNvSpPr>
          <p:nvPr>
            <p:ph idx="1"/>
          </p:nvPr>
        </p:nvSpPr>
        <p:spPr>
          <a:xfrm>
            <a:off x="457201" y="1715532"/>
            <a:ext cx="11057466" cy="4217908"/>
          </a:xfrm>
        </p:spPr>
        <p:txBody>
          <a:bodyPr>
            <a:normAutofit/>
          </a:bodyPr>
          <a:lstStyle/>
          <a:p>
            <a:r>
              <a:rPr lang="en-GB" b="1" dirty="0">
                <a:solidFill>
                  <a:schemeClr val="tx1"/>
                </a:solidFill>
                <a:latin typeface="Arial" panose="020B0604020202020204" pitchFamily="34" charset="0"/>
                <a:cs typeface="Arial" panose="020B0604020202020204" pitchFamily="34" charset="0"/>
              </a:rPr>
              <a:t>Purpose of this presentation:</a:t>
            </a:r>
            <a:br>
              <a:rPr lang="en-GB" dirty="0">
                <a:solidFill>
                  <a:schemeClr val="tx1"/>
                </a:solidFill>
                <a:latin typeface="Arial" panose="020B0604020202020204" pitchFamily="34" charset="0"/>
                <a:cs typeface="Arial" panose="020B0604020202020204" pitchFamily="34" charset="0"/>
              </a:rPr>
            </a:br>
            <a:r>
              <a:rPr lang="en-GB" dirty="0">
                <a:solidFill>
                  <a:schemeClr val="tx1"/>
                </a:solidFill>
                <a:latin typeface="Arial" panose="020B0604020202020204" pitchFamily="34" charset="0"/>
                <a:cs typeface="Arial" panose="020B0604020202020204" pitchFamily="34" charset="0"/>
              </a:rPr>
              <a:t>To analyse why Flight Foods Ltd. is losing market share due to poor food standards, and to understand how communication barriers inside the factory are contributing to this problem.</a:t>
            </a:r>
          </a:p>
          <a:p>
            <a:r>
              <a:rPr lang="en-GB" b="1" dirty="0">
                <a:solidFill>
                  <a:schemeClr val="tx1"/>
                </a:solidFill>
                <a:latin typeface="Arial" panose="020B0604020202020204" pitchFamily="34" charset="0"/>
                <a:cs typeface="Arial" panose="020B0604020202020204" pitchFamily="34" charset="0"/>
              </a:rPr>
              <a:t>This presentation will cover:</a:t>
            </a:r>
            <a:endParaRPr lang="en-GB"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Background to the case</a:t>
            </a:r>
            <a:r>
              <a:rPr lang="en-GB" dirty="0">
                <a:solidFill>
                  <a:schemeClr val="tx1"/>
                </a:solidFill>
                <a:latin typeface="Arial" panose="020B0604020202020204" pitchFamily="34" charset="0"/>
                <a:cs typeface="Arial" panose="020B0604020202020204" pitchFamily="34" charset="0"/>
              </a:rPr>
              <a:t> – who Flight Foods are and the current problem with declining quality.</a:t>
            </a:r>
          </a:p>
          <a:p>
            <a:r>
              <a:rPr lang="en-GB" b="1" dirty="0">
                <a:solidFill>
                  <a:schemeClr val="tx1"/>
                </a:solidFill>
                <a:latin typeface="Arial" panose="020B0604020202020204" pitchFamily="34" charset="0"/>
                <a:cs typeface="Arial" panose="020B0604020202020204" pitchFamily="34" charset="0"/>
              </a:rPr>
              <a:t>Key communication barriers</a:t>
            </a:r>
            <a:r>
              <a:rPr lang="en-GB" dirty="0">
                <a:solidFill>
                  <a:schemeClr val="tx1"/>
                </a:solidFill>
                <a:latin typeface="Arial" panose="020B0604020202020204" pitchFamily="34" charset="0"/>
                <a:cs typeface="Arial" panose="020B0604020202020204" pitchFamily="34" charset="0"/>
              </a:rPr>
              <a:t> observed in the organisation – language, culture, noise, training, and manager behaviour.</a:t>
            </a:r>
          </a:p>
          <a:p>
            <a:r>
              <a:rPr lang="en-GB" b="1" dirty="0">
                <a:solidFill>
                  <a:schemeClr val="tx1"/>
                </a:solidFill>
                <a:latin typeface="Arial" panose="020B0604020202020204" pitchFamily="34" charset="0"/>
                <a:cs typeface="Arial" panose="020B0604020202020204" pitchFamily="34" charset="0"/>
              </a:rPr>
              <a:t>Theoretical links</a:t>
            </a:r>
            <a:r>
              <a:rPr lang="en-GB" dirty="0">
                <a:solidFill>
                  <a:schemeClr val="tx1"/>
                </a:solidFill>
                <a:latin typeface="Arial" panose="020B0604020202020204" pitchFamily="34" charset="0"/>
                <a:cs typeface="Arial" panose="020B0604020202020204" pitchFamily="34" charset="0"/>
              </a:rPr>
              <a:t> – communication and motivation theories that help explain why these barriers exist.</a:t>
            </a:r>
          </a:p>
          <a:p>
            <a:r>
              <a:rPr lang="en-GB" b="1" dirty="0">
                <a:solidFill>
                  <a:schemeClr val="tx1"/>
                </a:solidFill>
                <a:latin typeface="Arial" panose="020B0604020202020204" pitchFamily="34" charset="0"/>
                <a:cs typeface="Arial" panose="020B0604020202020204" pitchFamily="34" charset="0"/>
              </a:rPr>
              <a:t>Solutions and recommendations</a:t>
            </a:r>
            <a:r>
              <a:rPr lang="en-GB" dirty="0">
                <a:solidFill>
                  <a:schemeClr val="tx1"/>
                </a:solidFill>
                <a:latin typeface="Arial" panose="020B0604020202020204" pitchFamily="34" charset="0"/>
                <a:cs typeface="Arial" panose="020B0604020202020204" pitchFamily="34" charset="0"/>
              </a:rPr>
              <a:t> – practical ways to reduce these barriers and improve food safety standards.</a:t>
            </a:r>
          </a:p>
          <a:p>
            <a:r>
              <a:rPr lang="en-GB" b="1" dirty="0">
                <a:solidFill>
                  <a:schemeClr val="tx1"/>
                </a:solidFill>
                <a:latin typeface="Arial" panose="020B0604020202020204" pitchFamily="34" charset="0"/>
                <a:cs typeface="Arial" panose="020B0604020202020204" pitchFamily="34" charset="0"/>
              </a:rPr>
              <a:t>Conclusion</a:t>
            </a:r>
            <a:r>
              <a:rPr lang="en-GB" dirty="0">
                <a:solidFill>
                  <a:schemeClr val="tx1"/>
                </a:solidFill>
                <a:latin typeface="Arial" panose="020B0604020202020204" pitchFamily="34" charset="0"/>
                <a:cs typeface="Arial" panose="020B0604020202020204" pitchFamily="34" charset="0"/>
              </a:rPr>
              <a:t> – summary of how better communication can help Flight Foods regain airline confidence and increase market share.</a:t>
            </a:r>
          </a:p>
          <a:p>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1340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D571F-1E9C-1A6C-DBC3-6F9F4D9530B7}"/>
              </a:ext>
            </a:extLst>
          </p:cNvPr>
          <p:cNvSpPr>
            <a:spLocks noGrp="1"/>
          </p:cNvSpPr>
          <p:nvPr>
            <p:ph type="ctrTitle"/>
          </p:nvPr>
        </p:nvSpPr>
        <p:spPr>
          <a:xfrm>
            <a:off x="704088" y="619438"/>
            <a:ext cx="7378028" cy="953724"/>
          </a:xfrm>
        </p:spPr>
        <p:txBody>
          <a:bodyPr vert="horz" lIns="91440" tIns="45720" rIns="91440" bIns="45720" rtlCol="0" anchor="t">
            <a:normAutofit/>
          </a:bodyPr>
          <a:lstStyle/>
          <a:p>
            <a:r>
              <a:rPr lang="en-US" sz="3600" dirty="0"/>
              <a:t>Identified Problems </a:t>
            </a:r>
          </a:p>
        </p:txBody>
      </p:sp>
      <p:sp>
        <p:nvSpPr>
          <p:cNvPr id="4" name="TextBox 3">
            <a:extLst>
              <a:ext uri="{FF2B5EF4-FFF2-40B4-BE49-F238E27FC236}">
                <a16:creationId xmlns:a16="http://schemas.microsoft.com/office/drawing/2014/main" id="{758A3BAA-E3D3-C061-EDF8-959E4DF3A04A}"/>
              </a:ext>
            </a:extLst>
          </p:cNvPr>
          <p:cNvSpPr txBox="1"/>
          <p:nvPr/>
        </p:nvSpPr>
        <p:spPr>
          <a:xfrm>
            <a:off x="843280" y="1178560"/>
            <a:ext cx="9113520" cy="632336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IDENTIFIED PROBLEMS – COMMUNICATION BARRIERS</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Language Barriers</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Workforce made up of 5 cultural groups</a:t>
            </a:r>
          </a:p>
          <a:p>
            <a:r>
              <a:rPr lang="en-GB" sz="1400" dirty="0">
                <a:latin typeface="Arial" panose="020B0604020202020204" pitchFamily="34" charset="0"/>
                <a:cs typeface="Arial" panose="020B0604020202020204" pitchFamily="34" charset="0"/>
              </a:rPr>
              <a:t>Limited English meaning that the instructions not understood</a:t>
            </a:r>
          </a:p>
          <a:p>
            <a:r>
              <a:rPr lang="en-GB" sz="1400" dirty="0">
                <a:latin typeface="Arial" panose="020B0604020202020204" pitchFamily="34" charset="0"/>
                <a:cs typeface="Arial" panose="020B0604020202020204" pitchFamily="34" charset="0"/>
              </a:rPr>
              <a:t>Signs written only in English</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Lack of Formal Training</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No hygiene induction training before starting work</a:t>
            </a:r>
          </a:p>
          <a:p>
            <a:r>
              <a:rPr lang="en-GB" sz="1400" dirty="0">
                <a:latin typeface="Arial" panose="020B0604020202020204" pitchFamily="34" charset="0"/>
                <a:cs typeface="Arial" panose="020B0604020202020204" pitchFamily="34" charset="0"/>
              </a:rPr>
              <a:t>Learning is done “on the job” while production is running</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Cultural Differences</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Different cultural attitudes to authority, hygiene and work discipline</a:t>
            </a:r>
          </a:p>
          <a:p>
            <a:r>
              <a:rPr lang="en-GB" sz="1400" dirty="0">
                <a:latin typeface="Arial" panose="020B0604020202020204" pitchFamily="34" charset="0"/>
                <a:cs typeface="Arial" panose="020B0604020202020204" pitchFamily="34" charset="0"/>
              </a:rPr>
              <a:t>Misinterpretations due to different norms</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Noisy Work Environment</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Old, loud machines make verbal communication difficult</a:t>
            </a:r>
          </a:p>
          <a:p>
            <a:r>
              <a:rPr lang="en-GB" sz="1400" dirty="0">
                <a:latin typeface="Arial" panose="020B0604020202020204" pitchFamily="34" charset="0"/>
                <a:cs typeface="Arial" panose="020B0604020202020204" pitchFamily="34" charset="0"/>
              </a:rPr>
              <a:t>Messages get “lost” in environmental noise</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Poor Management Role Modelling</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Manager himself turns up tired, unprepared, and breaks hygiene rules</a:t>
            </a:r>
          </a:p>
          <a:p>
            <a:r>
              <a:rPr lang="en-GB" sz="1400" dirty="0">
                <a:latin typeface="Arial" panose="020B0604020202020204" pitchFamily="34" charset="0"/>
                <a:cs typeface="Arial" panose="020B0604020202020204" pitchFamily="34" charset="0"/>
              </a:rPr>
              <a:t>Staff see this inconsistency, and may mirror behaviours</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One-Way Communication</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Posters are text-only and no visuals</a:t>
            </a:r>
          </a:p>
          <a:p>
            <a:r>
              <a:rPr lang="en-GB" sz="1400" dirty="0">
                <a:latin typeface="Arial" panose="020B0604020202020204" pitchFamily="34" charset="0"/>
                <a:cs typeface="Arial" panose="020B0604020202020204" pitchFamily="34" charset="0"/>
              </a:rPr>
              <a:t>No feedback loop to check understanding </a:t>
            </a:r>
          </a:p>
          <a:p>
            <a:pPr marL="114300">
              <a:lnSpc>
                <a:spcPct val="100000"/>
              </a:lnSpc>
            </a:pPr>
            <a:endParaRPr lang="en-US" sz="1400" dirty="0">
              <a:latin typeface="Arial" panose="020B0604020202020204" pitchFamily="34" charset="0"/>
              <a:cs typeface="Arial" panose="020B0604020202020204" pitchFamily="34" charset="0"/>
            </a:endParaRPr>
          </a:p>
          <a:p>
            <a:endParaRPr lang="en-GB" sz="1400" dirty="0"/>
          </a:p>
        </p:txBody>
      </p:sp>
      <p:pic>
        <p:nvPicPr>
          <p:cNvPr id="6" name="Picture 5">
            <a:extLst>
              <a:ext uri="{FF2B5EF4-FFF2-40B4-BE49-F238E27FC236}">
                <a16:creationId xmlns:a16="http://schemas.microsoft.com/office/drawing/2014/main" id="{DD5105A7-4A25-585F-6BF5-6942A629F74A}"/>
              </a:ext>
            </a:extLst>
          </p:cNvPr>
          <p:cNvPicPr>
            <a:picLocks noChangeAspect="1"/>
          </p:cNvPicPr>
          <p:nvPr/>
        </p:nvPicPr>
        <p:blipFill>
          <a:blip r:embed="rId2"/>
          <a:stretch>
            <a:fillRect/>
          </a:stretch>
        </p:blipFill>
        <p:spPr>
          <a:xfrm>
            <a:off x="6522720" y="1403038"/>
            <a:ext cx="5588687" cy="4835524"/>
          </a:xfrm>
          <a:prstGeom prst="rect">
            <a:avLst/>
          </a:prstGeom>
        </p:spPr>
      </p:pic>
    </p:spTree>
    <p:extLst>
      <p:ext uri="{BB962C8B-B14F-4D97-AF65-F5344CB8AC3E}">
        <p14:creationId xmlns:p14="http://schemas.microsoft.com/office/powerpoint/2010/main" val="3745341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29F3C-B151-811A-FFBA-60E8A42665E1}"/>
              </a:ext>
            </a:extLst>
          </p:cNvPr>
          <p:cNvSpPr>
            <a:spLocks noGrp="1"/>
          </p:cNvSpPr>
          <p:nvPr>
            <p:ph type="title"/>
          </p:nvPr>
        </p:nvSpPr>
        <p:spPr>
          <a:xfrm>
            <a:off x="704087" y="914400"/>
            <a:ext cx="10685807" cy="914388"/>
          </a:xfrm>
        </p:spPr>
        <p:txBody>
          <a:bodyPr>
            <a:normAutofit/>
          </a:bodyPr>
          <a:lstStyle/>
          <a:p>
            <a:pPr algn="ctr"/>
            <a:r>
              <a:rPr lang="en-GB" sz="3200" dirty="0"/>
              <a:t>Shannon &amp; WEAVER  MODEL (1949)</a:t>
            </a:r>
          </a:p>
        </p:txBody>
      </p:sp>
      <p:sp>
        <p:nvSpPr>
          <p:cNvPr id="3" name="Content Placeholder 2">
            <a:extLst>
              <a:ext uri="{FF2B5EF4-FFF2-40B4-BE49-F238E27FC236}">
                <a16:creationId xmlns:a16="http://schemas.microsoft.com/office/drawing/2014/main" id="{E214FAF1-54E1-D1A1-AA16-C3DCEEBC433E}"/>
              </a:ext>
            </a:extLst>
          </p:cNvPr>
          <p:cNvSpPr>
            <a:spLocks noGrp="1"/>
          </p:cNvSpPr>
          <p:nvPr>
            <p:ph idx="1"/>
          </p:nvPr>
        </p:nvSpPr>
        <p:spPr>
          <a:xfrm>
            <a:off x="802106" y="1636777"/>
            <a:ext cx="11183112" cy="1923780"/>
          </a:xfrm>
        </p:spPr>
        <p:txBody>
          <a:bodyPr>
            <a:normAutofit/>
          </a:bodyPr>
          <a:lstStyle/>
          <a:p>
            <a:r>
              <a:rPr lang="en-GB" dirty="0">
                <a:solidFill>
                  <a:schemeClr val="tx1"/>
                </a:solidFill>
              </a:rPr>
              <a:t>The Shannon &amp; Weaver model explains how a message moves from Sender → Receiver, and how “noise” can interrupt or distort the message Chandler and Munday (2020). </a:t>
            </a:r>
          </a:p>
          <a:p>
            <a:r>
              <a:rPr lang="en-GB" dirty="0">
                <a:solidFill>
                  <a:schemeClr val="tx1"/>
                </a:solidFill>
              </a:rPr>
              <a:t>Posters in English are ‘’noise’’ to employees who cannot read English</a:t>
            </a:r>
          </a:p>
          <a:p>
            <a:r>
              <a:rPr lang="en-GB" dirty="0">
                <a:solidFill>
                  <a:schemeClr val="tx1"/>
                </a:solidFill>
              </a:rPr>
              <a:t>Noisy machines make verbal instructions unclear</a:t>
            </a:r>
          </a:p>
          <a:p>
            <a:r>
              <a:rPr lang="en-GB" dirty="0">
                <a:solidFill>
                  <a:schemeClr val="tx1"/>
                </a:solidFill>
              </a:rPr>
              <a:t>Cultural differences add another level of ‘meaning distortion’</a:t>
            </a:r>
          </a:p>
          <a:p>
            <a:pPr marL="0" indent="0">
              <a:buNone/>
            </a:pPr>
            <a:endParaRPr lang="en-GB" dirty="0">
              <a:solidFill>
                <a:schemeClr val="tx1"/>
              </a:solidFill>
            </a:endParaRPr>
          </a:p>
          <a:p>
            <a:endParaRPr lang="en-GB" dirty="0">
              <a:solidFill>
                <a:schemeClr val="tx1"/>
              </a:solidFill>
            </a:endParaRPr>
          </a:p>
          <a:p>
            <a:endParaRPr lang="en-GB" dirty="0">
              <a:solidFill>
                <a:schemeClr val="tx1"/>
              </a:solidFill>
            </a:endParaRPr>
          </a:p>
        </p:txBody>
      </p:sp>
      <p:graphicFrame>
        <p:nvGraphicFramePr>
          <p:cNvPr id="4" name="Table 3">
            <a:extLst>
              <a:ext uri="{FF2B5EF4-FFF2-40B4-BE49-F238E27FC236}">
                <a16:creationId xmlns:a16="http://schemas.microsoft.com/office/drawing/2014/main" id="{CD34247B-87DA-0002-F136-689555FC119E}"/>
              </a:ext>
            </a:extLst>
          </p:cNvPr>
          <p:cNvGraphicFramePr>
            <a:graphicFrameLocks noGrp="1"/>
          </p:cNvGraphicFramePr>
          <p:nvPr>
            <p:extLst>
              <p:ext uri="{D42A27DB-BD31-4B8C-83A1-F6EECF244321}">
                <p14:modId xmlns:p14="http://schemas.microsoft.com/office/powerpoint/2010/main" val="4246909597"/>
              </p:ext>
            </p:extLst>
          </p:nvPr>
        </p:nvGraphicFramePr>
        <p:xfrm>
          <a:off x="554736" y="3666744"/>
          <a:ext cx="11082528" cy="2560320"/>
        </p:xfrm>
        <a:graphic>
          <a:graphicData uri="http://schemas.openxmlformats.org/drawingml/2006/table">
            <a:tbl>
              <a:tblPr firstRow="1" bandRow="1">
                <a:tableStyleId>{5C22544A-7EE6-4342-B048-85BDC9FD1C3A}</a:tableStyleId>
              </a:tblPr>
              <a:tblGrid>
                <a:gridCol w="5541264">
                  <a:extLst>
                    <a:ext uri="{9D8B030D-6E8A-4147-A177-3AD203B41FA5}">
                      <a16:colId xmlns:a16="http://schemas.microsoft.com/office/drawing/2014/main" val="3457291164"/>
                    </a:ext>
                  </a:extLst>
                </a:gridCol>
                <a:gridCol w="5541264">
                  <a:extLst>
                    <a:ext uri="{9D8B030D-6E8A-4147-A177-3AD203B41FA5}">
                      <a16:colId xmlns:a16="http://schemas.microsoft.com/office/drawing/2014/main" val="3232296086"/>
                    </a:ext>
                  </a:extLst>
                </a:gridCol>
              </a:tblGrid>
              <a:tr h="356188">
                <a:tc>
                  <a:txBody>
                    <a:bodyPr/>
                    <a:lstStyle/>
                    <a:p>
                      <a:pPr algn="ctr"/>
                      <a:r>
                        <a:rPr lang="en-GB" sz="2400" b="1" dirty="0"/>
                        <a:t>Model Element</a:t>
                      </a:r>
                    </a:p>
                  </a:txBody>
                  <a:tcPr/>
                </a:tc>
                <a:tc>
                  <a:txBody>
                    <a:bodyPr/>
                    <a:lstStyle/>
                    <a:p>
                      <a:pPr algn="ctr"/>
                      <a:r>
                        <a:rPr lang="en-GB" sz="2400" b="1" dirty="0"/>
                        <a:t>Example at Flight Foods </a:t>
                      </a:r>
                    </a:p>
                  </a:txBody>
                  <a:tcPr/>
                </a:tc>
                <a:extLst>
                  <a:ext uri="{0D108BD9-81ED-4DB2-BD59-A6C34878D82A}">
                    <a16:rowId xmlns:a16="http://schemas.microsoft.com/office/drawing/2014/main" val="2754713896"/>
                  </a:ext>
                </a:extLst>
              </a:tr>
              <a:tr h="356188">
                <a:tc>
                  <a:txBody>
                    <a:bodyPr/>
                    <a:lstStyle/>
                    <a:p>
                      <a:r>
                        <a:rPr lang="en-GB" dirty="0"/>
                        <a:t>Sender</a:t>
                      </a:r>
                    </a:p>
                  </a:txBody>
                  <a:tcPr/>
                </a:tc>
                <a:tc>
                  <a:txBody>
                    <a:bodyPr/>
                    <a:lstStyle/>
                    <a:p>
                      <a:r>
                        <a:rPr lang="en-GB" dirty="0"/>
                        <a:t>Gary (Floor manager giving instructions)</a:t>
                      </a:r>
                    </a:p>
                  </a:txBody>
                  <a:tcPr/>
                </a:tc>
                <a:extLst>
                  <a:ext uri="{0D108BD9-81ED-4DB2-BD59-A6C34878D82A}">
                    <a16:rowId xmlns:a16="http://schemas.microsoft.com/office/drawing/2014/main" val="2155579518"/>
                  </a:ext>
                </a:extLst>
              </a:tr>
              <a:tr h="356188">
                <a:tc>
                  <a:txBody>
                    <a:bodyPr/>
                    <a:lstStyle/>
                    <a:p>
                      <a:r>
                        <a:rPr lang="en-GB" dirty="0"/>
                        <a:t>Message </a:t>
                      </a:r>
                    </a:p>
                  </a:txBody>
                  <a:tcPr/>
                </a:tc>
                <a:tc>
                  <a:txBody>
                    <a:bodyPr/>
                    <a:lstStyle/>
                    <a:p>
                      <a:r>
                        <a:rPr lang="en-GB" dirty="0"/>
                        <a:t>Hygiene rules, food safety procedures </a:t>
                      </a:r>
                    </a:p>
                  </a:txBody>
                  <a:tcPr/>
                </a:tc>
                <a:extLst>
                  <a:ext uri="{0D108BD9-81ED-4DB2-BD59-A6C34878D82A}">
                    <a16:rowId xmlns:a16="http://schemas.microsoft.com/office/drawing/2014/main" val="2250436599"/>
                  </a:ext>
                </a:extLst>
              </a:tr>
              <a:tr h="356188">
                <a:tc>
                  <a:txBody>
                    <a:bodyPr/>
                    <a:lstStyle/>
                    <a:p>
                      <a:r>
                        <a:rPr lang="en-GB" dirty="0"/>
                        <a:t>Channel</a:t>
                      </a:r>
                    </a:p>
                  </a:txBody>
                  <a:tcPr/>
                </a:tc>
                <a:tc>
                  <a:txBody>
                    <a:bodyPr/>
                    <a:lstStyle/>
                    <a:p>
                      <a:r>
                        <a:rPr lang="en-GB" dirty="0"/>
                        <a:t>Verbal instructions and written wall signs</a:t>
                      </a:r>
                    </a:p>
                  </a:txBody>
                  <a:tcPr/>
                </a:tc>
                <a:extLst>
                  <a:ext uri="{0D108BD9-81ED-4DB2-BD59-A6C34878D82A}">
                    <a16:rowId xmlns:a16="http://schemas.microsoft.com/office/drawing/2014/main" val="2000526118"/>
                  </a:ext>
                </a:extLst>
              </a:tr>
              <a:tr h="356188">
                <a:tc>
                  <a:txBody>
                    <a:bodyPr/>
                    <a:lstStyle/>
                    <a:p>
                      <a:r>
                        <a:rPr lang="en-GB" dirty="0"/>
                        <a:t>Receiver </a:t>
                      </a:r>
                    </a:p>
                  </a:txBody>
                  <a:tcPr/>
                </a:tc>
                <a:tc>
                  <a:txBody>
                    <a:bodyPr/>
                    <a:lstStyle/>
                    <a:p>
                      <a:r>
                        <a:rPr lang="en-GB" dirty="0"/>
                        <a:t>Factory staff (40 multicultural workers)</a:t>
                      </a:r>
                    </a:p>
                  </a:txBody>
                  <a:tcPr/>
                </a:tc>
                <a:extLst>
                  <a:ext uri="{0D108BD9-81ED-4DB2-BD59-A6C34878D82A}">
                    <a16:rowId xmlns:a16="http://schemas.microsoft.com/office/drawing/2014/main" val="1457816326"/>
                  </a:ext>
                </a:extLst>
              </a:tr>
              <a:tr h="614790">
                <a:tc>
                  <a:txBody>
                    <a:bodyPr/>
                    <a:lstStyle/>
                    <a:p>
                      <a:r>
                        <a:rPr lang="en-GB" dirty="0"/>
                        <a:t>Noise</a:t>
                      </a:r>
                    </a:p>
                  </a:txBody>
                  <a:tcPr/>
                </a:tc>
                <a:tc>
                  <a:txBody>
                    <a:bodyPr/>
                    <a:lstStyle/>
                    <a:p>
                      <a:r>
                        <a:rPr lang="en-GB" dirty="0"/>
                        <a:t>Loud machinery, language differences, cultural interpretations</a:t>
                      </a:r>
                    </a:p>
                  </a:txBody>
                  <a:tcPr/>
                </a:tc>
                <a:extLst>
                  <a:ext uri="{0D108BD9-81ED-4DB2-BD59-A6C34878D82A}">
                    <a16:rowId xmlns:a16="http://schemas.microsoft.com/office/drawing/2014/main" val="4233768453"/>
                  </a:ext>
                </a:extLst>
              </a:tr>
            </a:tbl>
          </a:graphicData>
        </a:graphic>
      </p:graphicFrame>
    </p:spTree>
    <p:extLst>
      <p:ext uri="{BB962C8B-B14F-4D97-AF65-F5344CB8AC3E}">
        <p14:creationId xmlns:p14="http://schemas.microsoft.com/office/powerpoint/2010/main" val="3050609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87F26-86F3-03A3-8F21-812CDE6F63D8}"/>
              </a:ext>
            </a:extLst>
          </p:cNvPr>
          <p:cNvSpPr>
            <a:spLocks noGrp="1"/>
          </p:cNvSpPr>
          <p:nvPr>
            <p:ph type="title"/>
          </p:nvPr>
        </p:nvSpPr>
        <p:spPr>
          <a:xfrm>
            <a:off x="700635" y="914400"/>
            <a:ext cx="10849681" cy="596988"/>
          </a:xfrm>
        </p:spPr>
        <p:txBody>
          <a:bodyPr>
            <a:normAutofit fontScale="90000"/>
          </a:bodyPr>
          <a:lstStyle/>
          <a:p>
            <a:pPr algn="ctr"/>
            <a:r>
              <a:rPr lang="en-GB" dirty="0"/>
              <a:t>Berlo’s SMCR model (1960)</a:t>
            </a:r>
          </a:p>
        </p:txBody>
      </p:sp>
      <p:sp>
        <p:nvSpPr>
          <p:cNvPr id="3" name="Content Placeholder 2">
            <a:extLst>
              <a:ext uri="{FF2B5EF4-FFF2-40B4-BE49-F238E27FC236}">
                <a16:creationId xmlns:a16="http://schemas.microsoft.com/office/drawing/2014/main" id="{80F8FAD9-77E0-D760-2C24-DF79681E3443}"/>
              </a:ext>
            </a:extLst>
          </p:cNvPr>
          <p:cNvSpPr>
            <a:spLocks noGrp="1"/>
          </p:cNvSpPr>
          <p:nvPr>
            <p:ph idx="1"/>
          </p:nvPr>
        </p:nvSpPr>
        <p:spPr>
          <a:xfrm>
            <a:off x="121920" y="1665277"/>
            <a:ext cx="11269980" cy="4296611"/>
          </a:xfrm>
        </p:spPr>
        <p:txBody>
          <a:bodyPr/>
          <a:lstStyle/>
          <a:p>
            <a:r>
              <a:rPr lang="en-GB" dirty="0"/>
              <a:t>S </a:t>
            </a:r>
          </a:p>
        </p:txBody>
      </p:sp>
      <p:cxnSp>
        <p:nvCxnSpPr>
          <p:cNvPr id="8" name="Straight Arrow Connector 7">
            <a:extLst>
              <a:ext uri="{FF2B5EF4-FFF2-40B4-BE49-F238E27FC236}">
                <a16:creationId xmlns:a16="http://schemas.microsoft.com/office/drawing/2014/main" id="{85BBF836-B31F-BA0D-D511-A5722CEA657B}"/>
              </a:ext>
            </a:extLst>
          </p:cNvPr>
          <p:cNvCxnSpPr/>
          <p:nvPr/>
        </p:nvCxnSpPr>
        <p:spPr>
          <a:xfrm>
            <a:off x="920955" y="1864524"/>
            <a:ext cx="4572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18E1329-5DE4-88A4-05C9-FC07D68CFA9E}"/>
              </a:ext>
            </a:extLst>
          </p:cNvPr>
          <p:cNvSpPr txBox="1"/>
          <p:nvPr/>
        </p:nvSpPr>
        <p:spPr>
          <a:xfrm>
            <a:off x="1458151" y="1700953"/>
            <a:ext cx="1224114" cy="646331"/>
          </a:xfrm>
          <a:prstGeom prst="rect">
            <a:avLst/>
          </a:prstGeom>
          <a:noFill/>
        </p:spPr>
        <p:txBody>
          <a:bodyPr wrap="square" rtlCol="0">
            <a:spAutoFit/>
          </a:bodyPr>
          <a:lstStyle/>
          <a:p>
            <a:r>
              <a:rPr lang="en-GB" dirty="0"/>
              <a:t>M</a:t>
            </a:r>
          </a:p>
          <a:p>
            <a:endParaRPr lang="en-GB" dirty="0"/>
          </a:p>
        </p:txBody>
      </p:sp>
      <p:cxnSp>
        <p:nvCxnSpPr>
          <p:cNvPr id="11" name="Straight Arrow Connector 10">
            <a:extLst>
              <a:ext uri="{FF2B5EF4-FFF2-40B4-BE49-F238E27FC236}">
                <a16:creationId xmlns:a16="http://schemas.microsoft.com/office/drawing/2014/main" id="{5E03D282-03BC-1F6C-E919-6DC86A8BD109}"/>
              </a:ext>
            </a:extLst>
          </p:cNvPr>
          <p:cNvCxnSpPr/>
          <p:nvPr/>
        </p:nvCxnSpPr>
        <p:spPr>
          <a:xfrm>
            <a:off x="2070208" y="1869768"/>
            <a:ext cx="51619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B31BBE1-F977-B087-380F-1D8648BD1458}"/>
              </a:ext>
            </a:extLst>
          </p:cNvPr>
          <p:cNvSpPr txBox="1"/>
          <p:nvPr/>
        </p:nvSpPr>
        <p:spPr>
          <a:xfrm>
            <a:off x="2919364" y="1721646"/>
            <a:ext cx="1099132" cy="369332"/>
          </a:xfrm>
          <a:prstGeom prst="rect">
            <a:avLst/>
          </a:prstGeom>
          <a:noFill/>
        </p:spPr>
        <p:txBody>
          <a:bodyPr wrap="square" rtlCol="0">
            <a:spAutoFit/>
          </a:bodyPr>
          <a:lstStyle/>
          <a:p>
            <a:r>
              <a:rPr lang="en-GB" dirty="0"/>
              <a:t>C</a:t>
            </a:r>
          </a:p>
        </p:txBody>
      </p:sp>
      <p:cxnSp>
        <p:nvCxnSpPr>
          <p:cNvPr id="14" name="Straight Arrow Connector 13">
            <a:extLst>
              <a:ext uri="{FF2B5EF4-FFF2-40B4-BE49-F238E27FC236}">
                <a16:creationId xmlns:a16="http://schemas.microsoft.com/office/drawing/2014/main" id="{C848C8A2-B2E2-737F-BD52-CF989015FDB8}"/>
              </a:ext>
            </a:extLst>
          </p:cNvPr>
          <p:cNvCxnSpPr/>
          <p:nvPr/>
        </p:nvCxnSpPr>
        <p:spPr>
          <a:xfrm>
            <a:off x="3538026" y="1901396"/>
            <a:ext cx="66367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4D8645B-70D2-3DD4-B408-564EF896596B}"/>
              </a:ext>
            </a:extLst>
          </p:cNvPr>
          <p:cNvSpPr txBox="1"/>
          <p:nvPr/>
        </p:nvSpPr>
        <p:spPr>
          <a:xfrm>
            <a:off x="4458274" y="1755429"/>
            <a:ext cx="1465006" cy="369332"/>
          </a:xfrm>
          <a:prstGeom prst="rect">
            <a:avLst/>
          </a:prstGeom>
          <a:noFill/>
        </p:spPr>
        <p:txBody>
          <a:bodyPr wrap="square" rtlCol="0">
            <a:spAutoFit/>
          </a:bodyPr>
          <a:lstStyle/>
          <a:p>
            <a:r>
              <a:rPr lang="en-GB" dirty="0"/>
              <a:t>R</a:t>
            </a:r>
          </a:p>
        </p:txBody>
      </p:sp>
      <p:sp>
        <p:nvSpPr>
          <p:cNvPr id="16" name="TextBox 15">
            <a:extLst>
              <a:ext uri="{FF2B5EF4-FFF2-40B4-BE49-F238E27FC236}">
                <a16:creationId xmlns:a16="http://schemas.microsoft.com/office/drawing/2014/main" id="{876C9E9B-7309-F495-EBCF-8D53A0FE4736}"/>
              </a:ext>
            </a:extLst>
          </p:cNvPr>
          <p:cNvSpPr txBox="1"/>
          <p:nvPr/>
        </p:nvSpPr>
        <p:spPr>
          <a:xfrm>
            <a:off x="4881715" y="1721646"/>
            <a:ext cx="6510185" cy="400110"/>
          </a:xfrm>
          <a:prstGeom prst="rect">
            <a:avLst/>
          </a:prstGeom>
          <a:noFill/>
        </p:spPr>
        <p:txBody>
          <a:bodyPr wrap="square" rtlCol="0">
            <a:spAutoFit/>
          </a:bodyPr>
          <a:lstStyle/>
          <a:p>
            <a:r>
              <a:rPr lang="en-GB" sz="2000" dirty="0"/>
              <a:t>( Source, Message, Channel, Receiver).</a:t>
            </a:r>
          </a:p>
        </p:txBody>
      </p:sp>
      <p:sp>
        <p:nvSpPr>
          <p:cNvPr id="17" name="TextBox 16">
            <a:extLst>
              <a:ext uri="{FF2B5EF4-FFF2-40B4-BE49-F238E27FC236}">
                <a16:creationId xmlns:a16="http://schemas.microsoft.com/office/drawing/2014/main" id="{0D85B3E8-E565-C714-C9DF-111EC7333D85}"/>
              </a:ext>
            </a:extLst>
          </p:cNvPr>
          <p:cNvSpPr txBox="1"/>
          <p:nvPr/>
        </p:nvSpPr>
        <p:spPr>
          <a:xfrm>
            <a:off x="220045" y="2121756"/>
            <a:ext cx="6150275" cy="5262979"/>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Barriers within Flight Foods: Poor Delivery, mixed and Unclear Messages, Ineffective Channels.</a:t>
            </a:r>
          </a:p>
          <a:p>
            <a:endParaRPr lang="en-GB" sz="1600" dirty="0">
              <a:latin typeface="Arial" panose="020B0604020202020204" pitchFamily="34" charset="0"/>
              <a:cs typeface="Arial" panose="020B0604020202020204" pitchFamily="34" charset="0"/>
            </a:endParaRPr>
          </a:p>
          <a:p>
            <a:r>
              <a:rPr lang="en-GB" sz="1600" b="1" dirty="0">
                <a:solidFill>
                  <a:schemeClr val="accent1"/>
                </a:solidFill>
                <a:latin typeface="Arial" panose="020B0604020202020204" pitchFamily="34" charset="0"/>
                <a:cs typeface="Arial" panose="020B0604020202020204" pitchFamily="34" charset="0"/>
              </a:rPr>
              <a:t>Source</a:t>
            </a:r>
            <a:r>
              <a:rPr lang="en-GB" sz="1600" dirty="0">
                <a:latin typeface="Arial" panose="020B0604020202020204" pitchFamily="34" charset="0"/>
                <a:cs typeface="Arial" panose="020B0604020202020204" pitchFamily="34" charset="0"/>
              </a:rPr>
              <a:t> (Sender)</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Gary (manager)</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His communication skills and low cultural awareness affect clarity</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1600" b="1" dirty="0">
                <a:solidFill>
                  <a:schemeClr val="accent1"/>
                </a:solidFill>
                <a:latin typeface="Arial" panose="020B0604020202020204" pitchFamily="34" charset="0"/>
                <a:cs typeface="Arial" panose="020B0604020202020204" pitchFamily="34" charset="0"/>
              </a:rPr>
              <a:t>Message</a:t>
            </a:r>
            <a:r>
              <a:rPr lang="en-GB" sz="1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Hygiene standards and operating instructions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Written signs are too text heavy and only in English</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1600" b="1" dirty="0">
                <a:solidFill>
                  <a:schemeClr val="accent1"/>
                </a:solidFill>
                <a:latin typeface="Arial" panose="020B0604020202020204" pitchFamily="34" charset="0"/>
                <a:cs typeface="Arial" panose="020B0604020202020204" pitchFamily="34" charset="0"/>
              </a:rPr>
              <a:t>Channel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Mainly verbal and some written posters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Weak channel selection</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r>
              <a:rPr lang="en-GB" sz="1600" b="1" dirty="0">
                <a:solidFill>
                  <a:schemeClr val="accent1"/>
                </a:solidFill>
                <a:latin typeface="Arial" panose="020B0604020202020204" pitchFamily="34" charset="0"/>
                <a:cs typeface="Arial" panose="020B0604020202020204" pitchFamily="34" charset="0"/>
              </a:rPr>
              <a:t>Receiver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Staff from five cultural groups, mixed ages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Limited English, different learning styles </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2A652A2-8626-E72D-3578-3A16E7866293}"/>
              </a:ext>
            </a:extLst>
          </p:cNvPr>
          <p:cNvSpPr txBox="1"/>
          <p:nvPr/>
        </p:nvSpPr>
        <p:spPr>
          <a:xfrm>
            <a:off x="6370320" y="2212358"/>
            <a:ext cx="4821701" cy="1846659"/>
          </a:xfrm>
          <a:prstGeom prst="rect">
            <a:avLst/>
          </a:prstGeom>
          <a:noFill/>
        </p:spPr>
        <p:txBody>
          <a:bodyPr wrap="square" rtlCol="0">
            <a:spAutoFit/>
          </a:bodyPr>
          <a:lstStyle/>
          <a:p>
            <a:pPr algn="ctr"/>
            <a:r>
              <a:rPr lang="en-GB" sz="1600" b="1" dirty="0">
                <a:solidFill>
                  <a:schemeClr val="accent1"/>
                </a:solidFill>
                <a:latin typeface="Arial" panose="020B0604020202020204" pitchFamily="34" charset="0"/>
                <a:cs typeface="Arial" panose="020B0604020202020204" pitchFamily="34" charset="0"/>
              </a:rPr>
              <a:t>Application to Flight Foods</a:t>
            </a:r>
            <a:r>
              <a:rPr lang="en-GB" sz="1400" dirty="0">
                <a:solidFill>
                  <a:schemeClr val="accent1"/>
                </a:solidFill>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Berlo shows that communication depends not just on words but the background, skills, culture and understanding of both sides.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In this case the S, M, C and R are misaligned, therefore the message fails.</a:t>
            </a:r>
          </a:p>
        </p:txBody>
      </p:sp>
      <p:pic>
        <p:nvPicPr>
          <p:cNvPr id="6" name="Picture 5">
            <a:extLst>
              <a:ext uri="{FF2B5EF4-FFF2-40B4-BE49-F238E27FC236}">
                <a16:creationId xmlns:a16="http://schemas.microsoft.com/office/drawing/2014/main" id="{77346E6C-D39D-3079-A75E-EB040EB2FB20}"/>
              </a:ext>
            </a:extLst>
          </p:cNvPr>
          <p:cNvPicPr>
            <a:picLocks noChangeAspect="1"/>
          </p:cNvPicPr>
          <p:nvPr/>
        </p:nvPicPr>
        <p:blipFill>
          <a:blip r:embed="rId2"/>
          <a:stretch>
            <a:fillRect/>
          </a:stretch>
        </p:blipFill>
        <p:spPr>
          <a:xfrm>
            <a:off x="6997296" y="4545102"/>
            <a:ext cx="3567747" cy="1997938"/>
          </a:xfrm>
          <a:prstGeom prst="rect">
            <a:avLst/>
          </a:prstGeom>
        </p:spPr>
      </p:pic>
    </p:spTree>
    <p:extLst>
      <p:ext uri="{BB962C8B-B14F-4D97-AF65-F5344CB8AC3E}">
        <p14:creationId xmlns:p14="http://schemas.microsoft.com/office/powerpoint/2010/main" val="2122957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EC57A-A5E3-FE0D-8F9D-AB529100FD18}"/>
              </a:ext>
            </a:extLst>
          </p:cNvPr>
          <p:cNvSpPr>
            <a:spLocks noGrp="1"/>
          </p:cNvSpPr>
          <p:nvPr>
            <p:ph type="title"/>
          </p:nvPr>
        </p:nvSpPr>
        <p:spPr>
          <a:xfrm>
            <a:off x="704088" y="914400"/>
            <a:ext cx="9755365" cy="1473200"/>
          </a:xfrm>
        </p:spPr>
        <p:txBody>
          <a:bodyPr>
            <a:normAutofit/>
          </a:bodyPr>
          <a:lstStyle/>
          <a:p>
            <a:pPr algn="ctr"/>
            <a:r>
              <a:rPr lang="en-GB" sz="3200" dirty="0"/>
              <a:t>SCHRAMM’S MODEL (1954)</a:t>
            </a:r>
          </a:p>
        </p:txBody>
      </p:sp>
      <p:sp>
        <p:nvSpPr>
          <p:cNvPr id="3" name="Content Placeholder 2">
            <a:extLst>
              <a:ext uri="{FF2B5EF4-FFF2-40B4-BE49-F238E27FC236}">
                <a16:creationId xmlns:a16="http://schemas.microsoft.com/office/drawing/2014/main" id="{85047A85-432E-F4E1-7A07-05BF253DA687}"/>
              </a:ext>
            </a:extLst>
          </p:cNvPr>
          <p:cNvSpPr>
            <a:spLocks noGrp="1"/>
          </p:cNvSpPr>
          <p:nvPr>
            <p:ph idx="1"/>
          </p:nvPr>
        </p:nvSpPr>
        <p:spPr>
          <a:xfrm>
            <a:off x="704088" y="1812758"/>
            <a:ext cx="11183112" cy="1219200"/>
          </a:xfrm>
        </p:spPr>
        <p:txBody>
          <a:bodyPr>
            <a:normAutofit/>
          </a:bodyPr>
          <a:lstStyle/>
          <a:p>
            <a:pPr marL="0" indent="0">
              <a:buNone/>
            </a:pPr>
            <a:r>
              <a:rPr lang="en-GB" dirty="0">
                <a:solidFill>
                  <a:schemeClr val="tx1"/>
                </a:solidFill>
              </a:rPr>
              <a:t>Schramm emphasised that communication is a two-way and that both parties must share a common field of experience for understanding to occur Turner and Foss (2018).</a:t>
            </a:r>
          </a:p>
          <a:p>
            <a:endParaRPr lang="en-GB" dirty="0"/>
          </a:p>
          <a:p>
            <a:pPr marL="0" indent="0">
              <a:buNone/>
            </a:pPr>
            <a:endParaRPr lang="en-GB" dirty="0"/>
          </a:p>
          <a:p>
            <a:endParaRPr lang="en-GB" dirty="0"/>
          </a:p>
          <a:p>
            <a:endParaRPr lang="en-GB" dirty="0"/>
          </a:p>
        </p:txBody>
      </p:sp>
      <p:graphicFrame>
        <p:nvGraphicFramePr>
          <p:cNvPr id="4" name="Table 3">
            <a:extLst>
              <a:ext uri="{FF2B5EF4-FFF2-40B4-BE49-F238E27FC236}">
                <a16:creationId xmlns:a16="http://schemas.microsoft.com/office/drawing/2014/main" id="{F94F6279-9C08-36E1-D561-770F0A26373F}"/>
              </a:ext>
            </a:extLst>
          </p:cNvPr>
          <p:cNvGraphicFramePr>
            <a:graphicFrameLocks noGrp="1"/>
          </p:cNvGraphicFramePr>
          <p:nvPr>
            <p:extLst>
              <p:ext uri="{D42A27DB-BD31-4B8C-83A1-F6EECF244321}">
                <p14:modId xmlns:p14="http://schemas.microsoft.com/office/powerpoint/2010/main" val="2910389968"/>
              </p:ext>
            </p:extLst>
          </p:nvPr>
        </p:nvGraphicFramePr>
        <p:xfrm>
          <a:off x="1547200" y="2780512"/>
          <a:ext cx="9097600" cy="2299607"/>
        </p:xfrm>
        <a:graphic>
          <a:graphicData uri="http://schemas.openxmlformats.org/drawingml/2006/table">
            <a:tbl>
              <a:tblPr firstRow="1" bandRow="1">
                <a:tableStyleId>{5C22544A-7EE6-4342-B048-85BDC9FD1C3A}</a:tableStyleId>
              </a:tblPr>
              <a:tblGrid>
                <a:gridCol w="4548800">
                  <a:extLst>
                    <a:ext uri="{9D8B030D-6E8A-4147-A177-3AD203B41FA5}">
                      <a16:colId xmlns:a16="http://schemas.microsoft.com/office/drawing/2014/main" val="2373872172"/>
                    </a:ext>
                  </a:extLst>
                </a:gridCol>
                <a:gridCol w="4548800">
                  <a:extLst>
                    <a:ext uri="{9D8B030D-6E8A-4147-A177-3AD203B41FA5}">
                      <a16:colId xmlns:a16="http://schemas.microsoft.com/office/drawing/2014/main" val="1699439985"/>
                    </a:ext>
                  </a:extLst>
                </a:gridCol>
              </a:tblGrid>
              <a:tr h="367937">
                <a:tc>
                  <a:txBody>
                    <a:bodyPr/>
                    <a:lstStyle/>
                    <a:p>
                      <a:r>
                        <a:rPr lang="en-GB" dirty="0"/>
                        <a:t>Schramm Concept </a:t>
                      </a:r>
                    </a:p>
                  </a:txBody>
                  <a:tcPr/>
                </a:tc>
                <a:tc>
                  <a:txBody>
                    <a:bodyPr/>
                    <a:lstStyle/>
                    <a:p>
                      <a:r>
                        <a:rPr lang="en-GB" dirty="0"/>
                        <a:t>Evidence in this case </a:t>
                      </a:r>
                    </a:p>
                  </a:txBody>
                  <a:tcPr/>
                </a:tc>
                <a:extLst>
                  <a:ext uri="{0D108BD9-81ED-4DB2-BD59-A6C34878D82A}">
                    <a16:rowId xmlns:a16="http://schemas.microsoft.com/office/drawing/2014/main" val="2450274631"/>
                  </a:ext>
                </a:extLst>
              </a:tr>
              <a:tr h="643890">
                <a:tc>
                  <a:txBody>
                    <a:bodyPr/>
                    <a:lstStyle/>
                    <a:p>
                      <a:r>
                        <a:rPr lang="en-GB" dirty="0"/>
                        <a:t>Feedback loop</a:t>
                      </a:r>
                    </a:p>
                  </a:txBody>
                  <a:tcPr/>
                </a:tc>
                <a:tc>
                  <a:txBody>
                    <a:bodyPr/>
                    <a:lstStyle/>
                    <a:p>
                      <a:r>
                        <a:rPr lang="en-GB" dirty="0"/>
                        <a:t>Gary gives instructions however he does not check if staff understand</a:t>
                      </a:r>
                    </a:p>
                  </a:txBody>
                  <a:tcPr/>
                </a:tc>
                <a:extLst>
                  <a:ext uri="{0D108BD9-81ED-4DB2-BD59-A6C34878D82A}">
                    <a16:rowId xmlns:a16="http://schemas.microsoft.com/office/drawing/2014/main" val="2606655855"/>
                  </a:ext>
                </a:extLst>
              </a:tr>
              <a:tr h="643890">
                <a:tc>
                  <a:txBody>
                    <a:bodyPr/>
                    <a:lstStyle/>
                    <a:p>
                      <a:r>
                        <a:rPr lang="en-GB" dirty="0"/>
                        <a:t>Shared field of experience </a:t>
                      </a:r>
                    </a:p>
                  </a:txBody>
                  <a:tcPr/>
                </a:tc>
                <a:tc>
                  <a:txBody>
                    <a:bodyPr/>
                    <a:lstStyle/>
                    <a:p>
                      <a:r>
                        <a:rPr lang="en-GB" dirty="0"/>
                        <a:t>Very limited –different languages, cultures, age groups</a:t>
                      </a:r>
                    </a:p>
                  </a:txBody>
                  <a:tcPr/>
                </a:tc>
                <a:extLst>
                  <a:ext uri="{0D108BD9-81ED-4DB2-BD59-A6C34878D82A}">
                    <a16:rowId xmlns:a16="http://schemas.microsoft.com/office/drawing/2014/main" val="1243929955"/>
                  </a:ext>
                </a:extLst>
              </a:tr>
              <a:tr h="643890">
                <a:tc>
                  <a:txBody>
                    <a:bodyPr/>
                    <a:lstStyle/>
                    <a:p>
                      <a:r>
                        <a:rPr lang="en-GB" dirty="0"/>
                        <a:t>Encoding / Decoding gap</a:t>
                      </a:r>
                    </a:p>
                  </a:txBody>
                  <a:tcPr/>
                </a:tc>
                <a:tc>
                  <a:txBody>
                    <a:bodyPr/>
                    <a:lstStyle/>
                    <a:p>
                      <a:r>
                        <a:rPr lang="en-GB" dirty="0"/>
                        <a:t>Gary encodes messages in English – staff decode incorrectly or not at all </a:t>
                      </a:r>
                    </a:p>
                  </a:txBody>
                  <a:tcPr/>
                </a:tc>
                <a:extLst>
                  <a:ext uri="{0D108BD9-81ED-4DB2-BD59-A6C34878D82A}">
                    <a16:rowId xmlns:a16="http://schemas.microsoft.com/office/drawing/2014/main" val="64540622"/>
                  </a:ext>
                </a:extLst>
              </a:tr>
            </a:tbl>
          </a:graphicData>
        </a:graphic>
      </p:graphicFrame>
      <p:sp>
        <p:nvSpPr>
          <p:cNvPr id="7" name="TextBox 6">
            <a:extLst>
              <a:ext uri="{FF2B5EF4-FFF2-40B4-BE49-F238E27FC236}">
                <a16:creationId xmlns:a16="http://schemas.microsoft.com/office/drawing/2014/main" id="{93D08CAA-46BD-6D66-3029-DA5530A75FD1}"/>
              </a:ext>
            </a:extLst>
          </p:cNvPr>
          <p:cNvSpPr txBox="1"/>
          <p:nvPr/>
        </p:nvSpPr>
        <p:spPr>
          <a:xfrm>
            <a:off x="504444" y="5401542"/>
            <a:ext cx="11183111" cy="646331"/>
          </a:xfrm>
          <a:prstGeom prst="rect">
            <a:avLst/>
          </a:prstGeom>
          <a:noFill/>
        </p:spPr>
        <p:txBody>
          <a:bodyPr wrap="square" rtlCol="0">
            <a:spAutoFit/>
          </a:bodyPr>
          <a:lstStyle/>
          <a:p>
            <a:r>
              <a:rPr lang="en-GB" dirty="0"/>
              <a:t>Schramm shows – Flight Foods does not have true two-way communication, only one-way telling. This results in misunderstandings and non-compliance.</a:t>
            </a:r>
          </a:p>
        </p:txBody>
      </p:sp>
    </p:spTree>
    <p:extLst>
      <p:ext uri="{BB962C8B-B14F-4D97-AF65-F5344CB8AC3E}">
        <p14:creationId xmlns:p14="http://schemas.microsoft.com/office/powerpoint/2010/main" val="253504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CFFC1-8A7B-E608-6A57-89DAA269DF9F}"/>
              </a:ext>
            </a:extLst>
          </p:cNvPr>
          <p:cNvSpPr>
            <a:spLocks noGrp="1"/>
          </p:cNvSpPr>
          <p:nvPr>
            <p:ph type="title"/>
          </p:nvPr>
        </p:nvSpPr>
        <p:spPr>
          <a:xfrm>
            <a:off x="1460874" y="712400"/>
            <a:ext cx="10687812" cy="798194"/>
          </a:xfrm>
        </p:spPr>
        <p:txBody>
          <a:bodyPr>
            <a:normAutofit/>
          </a:bodyPr>
          <a:lstStyle/>
          <a:p>
            <a:r>
              <a:rPr lang="en-GB" dirty="0"/>
              <a:t>Language and cultural barriers	</a:t>
            </a:r>
          </a:p>
        </p:txBody>
      </p:sp>
      <p:sp>
        <p:nvSpPr>
          <p:cNvPr id="4" name="TextBox 3">
            <a:extLst>
              <a:ext uri="{FF2B5EF4-FFF2-40B4-BE49-F238E27FC236}">
                <a16:creationId xmlns:a16="http://schemas.microsoft.com/office/drawing/2014/main" id="{EAF03B2F-5EFD-BCC0-51CF-CAA297384B85}"/>
              </a:ext>
            </a:extLst>
          </p:cNvPr>
          <p:cNvSpPr txBox="1"/>
          <p:nvPr/>
        </p:nvSpPr>
        <p:spPr>
          <a:xfrm>
            <a:off x="601522" y="1437969"/>
            <a:ext cx="11142334" cy="5201424"/>
          </a:xfrm>
          <a:prstGeom prst="rect">
            <a:avLst/>
          </a:prstGeom>
          <a:noFill/>
        </p:spPr>
        <p:txBody>
          <a:bodyPr wrap="square" rtlCol="0">
            <a:spAutoFit/>
          </a:bodyPr>
          <a:lstStyle/>
          <a:p>
            <a:r>
              <a:rPr lang="en-GB" sz="2000" b="1" dirty="0">
                <a:solidFill>
                  <a:schemeClr val="accent1"/>
                </a:solidFill>
                <a:latin typeface="Arial" panose="020B0604020202020204" pitchFamily="34" charset="0"/>
                <a:cs typeface="Arial" panose="020B0604020202020204" pitchFamily="34" charset="0"/>
              </a:rPr>
              <a:t>Language barriers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Workers mainly speak their own native languages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Limited English vocabulary – misunderstand instructions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Posters are text-only and only in English – low comprehension </a:t>
            </a:r>
          </a:p>
          <a:p>
            <a:pPr marL="285750" indent="-285750">
              <a:buFont typeface="Arial" panose="020B0604020202020204" pitchFamily="34" charset="0"/>
              <a:buChar char="•"/>
            </a:pPr>
            <a:endParaRPr lang="en-GB" sz="2000" b="1" dirty="0">
              <a:solidFill>
                <a:schemeClr val="accent1"/>
              </a:solidFill>
              <a:latin typeface="Arial" panose="020B0604020202020204" pitchFamily="34" charset="0"/>
              <a:cs typeface="Arial" panose="020B0604020202020204" pitchFamily="34" charset="0"/>
            </a:endParaRPr>
          </a:p>
          <a:p>
            <a:r>
              <a:rPr lang="en-GB" sz="2000" b="1" dirty="0">
                <a:solidFill>
                  <a:schemeClr val="accent1"/>
                </a:solidFill>
                <a:latin typeface="Arial" panose="020B0604020202020204" pitchFamily="34" charset="0"/>
                <a:cs typeface="Arial" panose="020B0604020202020204" pitchFamily="34" charset="0"/>
              </a:rPr>
              <a:t>Cultural barriers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Staff come from 5 different cultural groups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Different beliefs about hygiene, authority, feedback and responsibility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Some cultures avoid questioning managers  - they stay quiet even when confused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sz="2000" b="1" dirty="0">
                <a:solidFill>
                  <a:schemeClr val="accent1"/>
                </a:solidFill>
                <a:latin typeface="Arial" panose="020B0604020202020204" pitchFamily="34" charset="0"/>
                <a:cs typeface="Arial" panose="020B0604020202020204" pitchFamily="34" charset="0"/>
              </a:rPr>
              <a:t>Impact on the workplace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Instructions are interpreted differently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Mistakes happen repeatedly (cross-contamination, incorrect storage)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Quality standards are inconsistent across shifts and workers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Language and cultural differences concludes to misalignment and may cause major food safety failures and reduced product quality Singh et al, (2021).</a:t>
            </a:r>
          </a:p>
          <a:p>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6B1B2D3-FA67-75A8-1BE0-EEB70808AE1D}"/>
              </a:ext>
            </a:extLst>
          </p:cNvPr>
          <p:cNvPicPr>
            <a:picLocks noChangeAspect="1"/>
          </p:cNvPicPr>
          <p:nvPr/>
        </p:nvPicPr>
        <p:blipFill>
          <a:blip r:embed="rId2"/>
          <a:stretch>
            <a:fillRect/>
          </a:stretch>
        </p:blipFill>
        <p:spPr>
          <a:xfrm>
            <a:off x="8364888" y="1205547"/>
            <a:ext cx="3573111" cy="2318040"/>
          </a:xfrm>
          <a:prstGeom prst="rect">
            <a:avLst/>
          </a:prstGeom>
        </p:spPr>
      </p:pic>
    </p:spTree>
    <p:extLst>
      <p:ext uri="{BB962C8B-B14F-4D97-AF65-F5344CB8AC3E}">
        <p14:creationId xmlns:p14="http://schemas.microsoft.com/office/powerpoint/2010/main" val="4047269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E894E-A602-12AD-9E53-36DD140B6CE2}"/>
              </a:ext>
            </a:extLst>
          </p:cNvPr>
          <p:cNvSpPr>
            <a:spLocks noGrp="1"/>
          </p:cNvSpPr>
          <p:nvPr>
            <p:ph type="title"/>
          </p:nvPr>
        </p:nvSpPr>
        <p:spPr>
          <a:xfrm>
            <a:off x="2233895" y="271889"/>
            <a:ext cx="8752360" cy="904022"/>
          </a:xfrm>
        </p:spPr>
        <p:txBody>
          <a:bodyPr>
            <a:normAutofit/>
          </a:bodyPr>
          <a:lstStyle/>
          <a:p>
            <a:pPr>
              <a:lnSpc>
                <a:spcPct val="90000"/>
              </a:lnSpc>
            </a:pPr>
            <a:r>
              <a:rPr lang="en-GB" sz="2800" dirty="0"/>
              <a:t>Physical and environmental barriers</a:t>
            </a:r>
          </a:p>
        </p:txBody>
      </p:sp>
      <p:sp>
        <p:nvSpPr>
          <p:cNvPr id="3" name="Content Placeholder 2">
            <a:extLst>
              <a:ext uri="{FF2B5EF4-FFF2-40B4-BE49-F238E27FC236}">
                <a16:creationId xmlns:a16="http://schemas.microsoft.com/office/drawing/2014/main" id="{0379E81A-4F2A-E57D-5523-800C4258E75E}"/>
              </a:ext>
            </a:extLst>
          </p:cNvPr>
          <p:cNvSpPr>
            <a:spLocks noGrp="1"/>
          </p:cNvSpPr>
          <p:nvPr>
            <p:ph idx="1"/>
          </p:nvPr>
        </p:nvSpPr>
        <p:spPr>
          <a:xfrm>
            <a:off x="452284" y="983227"/>
            <a:ext cx="10205555" cy="5150874"/>
          </a:xfrm>
        </p:spPr>
        <p:txBody>
          <a:bodyPr>
            <a:normAutofit fontScale="92500" lnSpcReduction="20000"/>
          </a:bodyPr>
          <a:lstStyle/>
          <a:p>
            <a:pPr marL="0" indent="0">
              <a:buNone/>
            </a:pPr>
            <a:r>
              <a:rPr lang="en-GB" sz="2200" b="1" dirty="0">
                <a:solidFill>
                  <a:schemeClr val="accent1"/>
                </a:solidFill>
              </a:rPr>
              <a:t>Old and noisy machinery</a:t>
            </a:r>
          </a:p>
          <a:p>
            <a:pPr marL="0" indent="0">
              <a:buNone/>
            </a:pPr>
            <a:r>
              <a:rPr lang="en-GB" sz="1600" dirty="0"/>
              <a:t>-High noise levels make verbal instructions hard to hear </a:t>
            </a:r>
          </a:p>
          <a:p>
            <a:pPr marL="0" indent="0">
              <a:buNone/>
            </a:pPr>
            <a:r>
              <a:rPr lang="en-GB" sz="1600" dirty="0"/>
              <a:t>-Message become distorted or ignored during production </a:t>
            </a:r>
          </a:p>
          <a:p>
            <a:pPr marL="0" indent="0">
              <a:buNone/>
            </a:pPr>
            <a:r>
              <a:rPr lang="en-GB" sz="1900" b="1" dirty="0">
                <a:solidFill>
                  <a:schemeClr val="accent1"/>
                </a:solidFill>
              </a:rPr>
              <a:t>Factory Layout </a:t>
            </a:r>
          </a:p>
          <a:p>
            <a:pPr marL="0" indent="0">
              <a:buNone/>
            </a:pPr>
            <a:r>
              <a:rPr lang="en-GB" sz="1600" dirty="0"/>
              <a:t>-Large, busy floor – difficult for manager to supervise everyone</a:t>
            </a:r>
          </a:p>
          <a:p>
            <a:pPr marL="0" indent="0">
              <a:buNone/>
            </a:pPr>
            <a:r>
              <a:rPr lang="en-GB" sz="1600" dirty="0"/>
              <a:t>-Limited direct eye contact and interaction </a:t>
            </a:r>
          </a:p>
          <a:p>
            <a:pPr marL="0" indent="0">
              <a:buNone/>
            </a:pPr>
            <a:r>
              <a:rPr lang="en-GB" sz="1900" b="1" dirty="0">
                <a:solidFill>
                  <a:schemeClr val="accent1"/>
                </a:solidFill>
              </a:rPr>
              <a:t>Poor Sign Placement </a:t>
            </a:r>
          </a:p>
          <a:p>
            <a:pPr>
              <a:buFontTx/>
              <a:buChar char="-"/>
            </a:pPr>
            <a:r>
              <a:rPr lang="en-GB" sz="1600" dirty="0"/>
              <a:t>Signs may be ignored due to visual clutter</a:t>
            </a:r>
          </a:p>
          <a:p>
            <a:pPr>
              <a:buFontTx/>
              <a:buChar char="-"/>
            </a:pPr>
            <a:r>
              <a:rPr lang="en-GB" sz="1600" dirty="0"/>
              <a:t>Workers become ‘’blind’’ to posters on walls</a:t>
            </a:r>
          </a:p>
          <a:p>
            <a:pPr marL="0" indent="0">
              <a:buNone/>
            </a:pPr>
            <a:r>
              <a:rPr lang="en-GB" sz="1900" b="1" dirty="0">
                <a:solidFill>
                  <a:schemeClr val="accent1"/>
                </a:solidFill>
              </a:rPr>
              <a:t>Time Pressure and Rushing</a:t>
            </a:r>
          </a:p>
          <a:p>
            <a:pPr>
              <a:buFontTx/>
              <a:buChar char="-"/>
            </a:pPr>
            <a:r>
              <a:rPr lang="en-GB" sz="1600" dirty="0"/>
              <a:t>Fast production environment – staff focus on speed rather than understanding instructions </a:t>
            </a:r>
          </a:p>
          <a:p>
            <a:pPr>
              <a:buFontTx/>
              <a:buChar char="-"/>
            </a:pPr>
            <a:r>
              <a:rPr lang="en-GB" sz="1600" dirty="0"/>
              <a:t>Mistakes get repeated instead of corrected</a:t>
            </a:r>
          </a:p>
          <a:p>
            <a:pPr marL="0" indent="0">
              <a:buNone/>
            </a:pPr>
            <a:endParaRPr lang="en-GB" b="1" dirty="0"/>
          </a:p>
          <a:p>
            <a:pPr marL="0" indent="0">
              <a:buNone/>
            </a:pPr>
            <a:r>
              <a:rPr lang="en-GB" dirty="0"/>
              <a:t>Physical barriers prevent clear transmission of instructions which leads to misunderstandings, errors and hygiene risks. Bahrain et al, (2023) noted that without effective communication, the flow of information and ideas becomes difficult.</a:t>
            </a:r>
          </a:p>
          <a:p>
            <a:pPr marL="0" indent="0">
              <a:buNone/>
            </a:pPr>
            <a:endParaRPr lang="en-GB" sz="1600" dirty="0"/>
          </a:p>
          <a:p>
            <a:pPr>
              <a:buFontTx/>
              <a:buChar char="-"/>
            </a:pPr>
            <a:endParaRPr lang="en-GB" sz="1600" dirty="0"/>
          </a:p>
          <a:p>
            <a:pPr marL="0" indent="0">
              <a:buNone/>
            </a:pPr>
            <a:endParaRPr lang="en-GB" sz="1600" dirty="0"/>
          </a:p>
        </p:txBody>
      </p:sp>
    </p:spTree>
    <p:extLst>
      <p:ext uri="{BB962C8B-B14F-4D97-AF65-F5344CB8AC3E}">
        <p14:creationId xmlns:p14="http://schemas.microsoft.com/office/powerpoint/2010/main" val="889322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6253E-D84E-F939-66F1-CC6392C8E65D}"/>
              </a:ext>
            </a:extLst>
          </p:cNvPr>
          <p:cNvSpPr>
            <a:spLocks noGrp="1"/>
          </p:cNvSpPr>
          <p:nvPr>
            <p:ph type="title"/>
          </p:nvPr>
        </p:nvSpPr>
        <p:spPr>
          <a:xfrm>
            <a:off x="704089" y="914400"/>
            <a:ext cx="3453844" cy="1463040"/>
          </a:xfrm>
        </p:spPr>
        <p:txBody>
          <a:bodyPr anchor="t">
            <a:normAutofit/>
          </a:bodyPr>
          <a:lstStyle/>
          <a:p>
            <a:r>
              <a:rPr lang="en-GB"/>
              <a:t>Suggested solutions</a:t>
            </a:r>
          </a:p>
        </p:txBody>
      </p:sp>
      <p:sp>
        <p:nvSpPr>
          <p:cNvPr id="3" name="Content Placeholder 2">
            <a:extLst>
              <a:ext uri="{FF2B5EF4-FFF2-40B4-BE49-F238E27FC236}">
                <a16:creationId xmlns:a16="http://schemas.microsoft.com/office/drawing/2014/main" id="{269E03A2-16E9-99B5-CE23-887F15848295}"/>
              </a:ext>
            </a:extLst>
          </p:cNvPr>
          <p:cNvSpPr>
            <a:spLocks noGrp="1"/>
          </p:cNvSpPr>
          <p:nvPr>
            <p:ph idx="1"/>
          </p:nvPr>
        </p:nvSpPr>
        <p:spPr>
          <a:xfrm>
            <a:off x="4862022" y="1014984"/>
            <a:ext cx="6614593" cy="1362456"/>
          </a:xfrm>
        </p:spPr>
        <p:txBody>
          <a:bodyPr anchor="t">
            <a:normAutofit/>
          </a:bodyPr>
          <a:lstStyle/>
          <a:p>
            <a:pPr>
              <a:lnSpc>
                <a:spcPct val="100000"/>
              </a:lnSpc>
            </a:pPr>
            <a:r>
              <a:rPr lang="en-GB" sz="1400" dirty="0"/>
              <a:t>Visual and multilingual signages clearly displayed </a:t>
            </a:r>
          </a:p>
          <a:p>
            <a:pPr>
              <a:lnSpc>
                <a:spcPct val="100000"/>
              </a:lnSpc>
            </a:pPr>
            <a:r>
              <a:rPr lang="en-GB" sz="1400" dirty="0"/>
              <a:t>Introduce a two-way communication via meetings</a:t>
            </a:r>
          </a:p>
          <a:p>
            <a:pPr>
              <a:lnSpc>
                <a:spcPct val="100000"/>
              </a:lnSpc>
            </a:pPr>
            <a:r>
              <a:rPr lang="en-GB" sz="1400" dirty="0"/>
              <a:t>Formal inductions and hygiene training programmes</a:t>
            </a:r>
          </a:p>
          <a:p>
            <a:pPr>
              <a:lnSpc>
                <a:spcPct val="100000"/>
              </a:lnSpc>
            </a:pPr>
            <a:r>
              <a:rPr lang="en-GB" sz="1400" dirty="0"/>
              <a:t>Cultural awareness and multilingual communication training for staff </a:t>
            </a:r>
          </a:p>
          <a:p>
            <a:pPr>
              <a:lnSpc>
                <a:spcPct val="100000"/>
              </a:lnSpc>
            </a:pPr>
            <a:endParaRPr lang="en-GB" sz="1400" dirty="0"/>
          </a:p>
        </p:txBody>
      </p:sp>
      <p:pic>
        <p:nvPicPr>
          <p:cNvPr id="5" name="Picture 4" descr="Cartoon characters with white speech bubbles&#10;&#10;AI-generated content may be incorrect.">
            <a:extLst>
              <a:ext uri="{FF2B5EF4-FFF2-40B4-BE49-F238E27FC236}">
                <a16:creationId xmlns:a16="http://schemas.microsoft.com/office/drawing/2014/main" id="{9795462A-036B-5784-563B-790EAAC22E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756" b="21245"/>
          <a:stretch>
            <a:fillRect/>
          </a:stretch>
        </p:blipFill>
        <p:spPr>
          <a:xfrm>
            <a:off x="20" y="2863970"/>
            <a:ext cx="12191980" cy="3994030"/>
          </a:xfrm>
          <a:prstGeom prst="rect">
            <a:avLst/>
          </a:prstGeom>
        </p:spPr>
      </p:pic>
      <p:sp>
        <p:nvSpPr>
          <p:cNvPr id="6" name="TextBox 5">
            <a:extLst>
              <a:ext uri="{FF2B5EF4-FFF2-40B4-BE49-F238E27FC236}">
                <a16:creationId xmlns:a16="http://schemas.microsoft.com/office/drawing/2014/main" id="{2C8EC603-5630-35F5-00F3-807952F81689}"/>
              </a:ext>
            </a:extLst>
          </p:cNvPr>
          <p:cNvSpPr txBox="1"/>
          <p:nvPr/>
        </p:nvSpPr>
        <p:spPr>
          <a:xfrm>
            <a:off x="9505047" y="6657945"/>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17/11/4-online-communication-tips-to-delight-your-customer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263747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9E072-CD52-00AA-9589-9A33455BC493}"/>
              </a:ext>
            </a:extLst>
          </p:cNvPr>
          <p:cNvSpPr>
            <a:spLocks noGrp="1"/>
          </p:cNvSpPr>
          <p:nvPr>
            <p:ph type="title"/>
          </p:nvPr>
        </p:nvSpPr>
        <p:spPr>
          <a:xfrm>
            <a:off x="703400" y="871759"/>
            <a:ext cx="10190742" cy="662074"/>
          </a:xfrm>
        </p:spPr>
        <p:txBody>
          <a:bodyPr vert="horz" lIns="91440" tIns="45720" rIns="91440" bIns="45720" rtlCol="0" anchor="t">
            <a:normAutofit/>
          </a:bodyPr>
          <a:lstStyle/>
          <a:p>
            <a:pPr algn="ctr"/>
            <a:r>
              <a:rPr lang="en-US" dirty="0"/>
              <a:t>Implementation PLAN</a:t>
            </a:r>
          </a:p>
        </p:txBody>
      </p:sp>
      <p:graphicFrame>
        <p:nvGraphicFramePr>
          <p:cNvPr id="3" name="Table 2">
            <a:extLst>
              <a:ext uri="{FF2B5EF4-FFF2-40B4-BE49-F238E27FC236}">
                <a16:creationId xmlns:a16="http://schemas.microsoft.com/office/drawing/2014/main" id="{EC4A08DF-742F-0327-64FE-82DDB0D73BEB}"/>
              </a:ext>
            </a:extLst>
          </p:cNvPr>
          <p:cNvGraphicFramePr>
            <a:graphicFrameLocks noGrp="1"/>
          </p:cNvGraphicFramePr>
          <p:nvPr>
            <p:extLst>
              <p:ext uri="{D42A27DB-BD31-4B8C-83A1-F6EECF244321}">
                <p14:modId xmlns:p14="http://schemas.microsoft.com/office/powerpoint/2010/main" val="1611462773"/>
              </p:ext>
            </p:extLst>
          </p:nvPr>
        </p:nvGraphicFramePr>
        <p:xfrm>
          <a:off x="703399" y="1595660"/>
          <a:ext cx="11039420" cy="4872253"/>
        </p:xfrm>
        <a:graphic>
          <a:graphicData uri="http://schemas.openxmlformats.org/drawingml/2006/table">
            <a:tbl>
              <a:tblPr firstRow="1" bandRow="1">
                <a:tableStyleId>{5C22544A-7EE6-4342-B048-85BDC9FD1C3A}</a:tableStyleId>
              </a:tblPr>
              <a:tblGrid>
                <a:gridCol w="2207884">
                  <a:extLst>
                    <a:ext uri="{9D8B030D-6E8A-4147-A177-3AD203B41FA5}">
                      <a16:colId xmlns:a16="http://schemas.microsoft.com/office/drawing/2014/main" val="1809417342"/>
                    </a:ext>
                  </a:extLst>
                </a:gridCol>
                <a:gridCol w="2207884">
                  <a:extLst>
                    <a:ext uri="{9D8B030D-6E8A-4147-A177-3AD203B41FA5}">
                      <a16:colId xmlns:a16="http://schemas.microsoft.com/office/drawing/2014/main" val="3829413305"/>
                    </a:ext>
                  </a:extLst>
                </a:gridCol>
                <a:gridCol w="2207884">
                  <a:extLst>
                    <a:ext uri="{9D8B030D-6E8A-4147-A177-3AD203B41FA5}">
                      <a16:colId xmlns:a16="http://schemas.microsoft.com/office/drawing/2014/main" val="3903080821"/>
                    </a:ext>
                  </a:extLst>
                </a:gridCol>
                <a:gridCol w="2207884">
                  <a:extLst>
                    <a:ext uri="{9D8B030D-6E8A-4147-A177-3AD203B41FA5}">
                      <a16:colId xmlns:a16="http://schemas.microsoft.com/office/drawing/2014/main" val="2153974666"/>
                    </a:ext>
                  </a:extLst>
                </a:gridCol>
                <a:gridCol w="2207884">
                  <a:extLst>
                    <a:ext uri="{9D8B030D-6E8A-4147-A177-3AD203B41FA5}">
                      <a16:colId xmlns:a16="http://schemas.microsoft.com/office/drawing/2014/main" val="3459375441"/>
                    </a:ext>
                  </a:extLst>
                </a:gridCol>
              </a:tblGrid>
              <a:tr h="666013">
                <a:tc>
                  <a:txBody>
                    <a:bodyPr/>
                    <a:lstStyle/>
                    <a:p>
                      <a:r>
                        <a:rPr lang="en-GB" sz="1400" dirty="0"/>
                        <a:t>Solution</a:t>
                      </a:r>
                    </a:p>
                  </a:txBody>
                  <a:tcPr/>
                </a:tc>
                <a:tc>
                  <a:txBody>
                    <a:bodyPr/>
                    <a:lstStyle/>
                    <a:p>
                      <a:r>
                        <a:rPr lang="en-GB" sz="1400" dirty="0"/>
                        <a:t>Actions required</a:t>
                      </a:r>
                    </a:p>
                  </a:txBody>
                  <a:tcPr/>
                </a:tc>
                <a:tc>
                  <a:txBody>
                    <a:bodyPr/>
                    <a:lstStyle/>
                    <a:p>
                      <a:r>
                        <a:rPr lang="en-GB" sz="1400" dirty="0"/>
                        <a:t>Who is responsible </a:t>
                      </a:r>
                    </a:p>
                  </a:txBody>
                  <a:tcPr/>
                </a:tc>
                <a:tc>
                  <a:txBody>
                    <a:bodyPr/>
                    <a:lstStyle/>
                    <a:p>
                      <a:r>
                        <a:rPr lang="en-GB" sz="1400" dirty="0"/>
                        <a:t>Timeframe</a:t>
                      </a:r>
                    </a:p>
                  </a:txBody>
                  <a:tcPr/>
                </a:tc>
                <a:tc>
                  <a:txBody>
                    <a:bodyPr/>
                    <a:lstStyle/>
                    <a:p>
                      <a:r>
                        <a:rPr lang="en-GB" sz="1400" dirty="0"/>
                        <a:t>Expected Outcome</a:t>
                      </a:r>
                    </a:p>
                  </a:txBody>
                  <a:tcPr/>
                </a:tc>
                <a:extLst>
                  <a:ext uri="{0D108BD9-81ED-4DB2-BD59-A6C34878D82A}">
                    <a16:rowId xmlns:a16="http://schemas.microsoft.com/office/drawing/2014/main" val="2518578984"/>
                  </a:ext>
                </a:extLst>
              </a:tr>
              <a:tr h="385865">
                <a:tc>
                  <a:txBody>
                    <a:bodyPr/>
                    <a:lstStyle/>
                    <a:p>
                      <a:r>
                        <a:rPr lang="en-GB" sz="1400" dirty="0"/>
                        <a:t>Visual &amp; multilingual signage </a:t>
                      </a:r>
                    </a:p>
                  </a:txBody>
                  <a:tcPr/>
                </a:tc>
                <a:tc>
                  <a:txBody>
                    <a:bodyPr/>
                    <a:lstStyle/>
                    <a:p>
                      <a:r>
                        <a:rPr lang="en-GB" sz="1400" dirty="0"/>
                        <a:t>Create pictogram-based signs; translate into main worker languages; place at key workstations </a:t>
                      </a:r>
                    </a:p>
                  </a:txBody>
                  <a:tcPr/>
                </a:tc>
                <a:tc>
                  <a:txBody>
                    <a:bodyPr/>
                    <a:lstStyle/>
                    <a:p>
                      <a:r>
                        <a:rPr lang="en-GB" sz="1400" dirty="0"/>
                        <a:t>Manager and HR</a:t>
                      </a:r>
                    </a:p>
                  </a:txBody>
                  <a:tcPr/>
                </a:tc>
                <a:tc>
                  <a:txBody>
                    <a:bodyPr/>
                    <a:lstStyle/>
                    <a:p>
                      <a:r>
                        <a:rPr lang="en-GB" sz="1400" dirty="0"/>
                        <a:t>2-3 Weeks</a:t>
                      </a:r>
                    </a:p>
                  </a:txBody>
                  <a:tcPr/>
                </a:tc>
                <a:tc>
                  <a:txBody>
                    <a:bodyPr/>
                    <a:lstStyle/>
                    <a:p>
                      <a:r>
                        <a:rPr lang="en-GB" sz="1400" dirty="0"/>
                        <a:t>Higher understanding and fewer hygiene mistakes</a:t>
                      </a:r>
                    </a:p>
                  </a:txBody>
                  <a:tcPr/>
                </a:tc>
                <a:extLst>
                  <a:ext uri="{0D108BD9-81ED-4DB2-BD59-A6C34878D82A}">
                    <a16:rowId xmlns:a16="http://schemas.microsoft.com/office/drawing/2014/main" val="2607517429"/>
                  </a:ext>
                </a:extLst>
              </a:tr>
              <a:tr h="385865">
                <a:tc>
                  <a:txBody>
                    <a:bodyPr/>
                    <a:lstStyle/>
                    <a:p>
                      <a:r>
                        <a:rPr lang="en-GB" sz="1400" dirty="0"/>
                        <a:t>Two-way communications via meetings</a:t>
                      </a:r>
                    </a:p>
                  </a:txBody>
                  <a:tcPr/>
                </a:tc>
                <a:tc>
                  <a:txBody>
                    <a:bodyPr/>
                    <a:lstStyle/>
                    <a:p>
                      <a:r>
                        <a:rPr lang="en-GB" sz="1400" dirty="0"/>
                        <a:t>Introduce short daily pre-shift huddles; allow staff to ask questions and confirm their understanding</a:t>
                      </a:r>
                    </a:p>
                  </a:txBody>
                  <a:tcPr/>
                </a:tc>
                <a:tc>
                  <a:txBody>
                    <a:bodyPr/>
                    <a:lstStyle/>
                    <a:p>
                      <a:r>
                        <a:rPr lang="en-GB" sz="1400" dirty="0"/>
                        <a:t>Floor manager and Team Leaders</a:t>
                      </a:r>
                    </a:p>
                  </a:txBody>
                  <a:tcPr/>
                </a:tc>
                <a:tc>
                  <a:txBody>
                    <a:bodyPr/>
                    <a:lstStyle/>
                    <a:p>
                      <a:r>
                        <a:rPr lang="en-GB" sz="1400" dirty="0"/>
                        <a:t>Immediately – ongoing</a:t>
                      </a:r>
                    </a:p>
                  </a:txBody>
                  <a:tcPr/>
                </a:tc>
                <a:tc>
                  <a:txBody>
                    <a:bodyPr/>
                    <a:lstStyle/>
                    <a:p>
                      <a:r>
                        <a:rPr lang="en-GB" sz="1400" dirty="0"/>
                        <a:t>Feedback loop created fewer misunderstandings</a:t>
                      </a:r>
                    </a:p>
                  </a:txBody>
                  <a:tcPr/>
                </a:tc>
                <a:extLst>
                  <a:ext uri="{0D108BD9-81ED-4DB2-BD59-A6C34878D82A}">
                    <a16:rowId xmlns:a16="http://schemas.microsoft.com/office/drawing/2014/main" val="1112567222"/>
                  </a:ext>
                </a:extLst>
              </a:tr>
              <a:tr h="385865">
                <a:tc>
                  <a:txBody>
                    <a:bodyPr/>
                    <a:lstStyle/>
                    <a:p>
                      <a:r>
                        <a:rPr lang="en-GB" sz="1400" dirty="0"/>
                        <a:t>Formal inductions and hygiene training </a:t>
                      </a:r>
                    </a:p>
                  </a:txBody>
                  <a:tcPr/>
                </a:tc>
                <a:tc>
                  <a:txBody>
                    <a:bodyPr/>
                    <a:lstStyle/>
                    <a:p>
                      <a:r>
                        <a:rPr lang="en-GB" sz="1400" dirty="0"/>
                        <a:t>Develop training modules compulsory induction before starting work; refresher training every 6 months </a:t>
                      </a:r>
                    </a:p>
                  </a:txBody>
                  <a:tcPr/>
                </a:tc>
                <a:tc>
                  <a:txBody>
                    <a:bodyPr/>
                    <a:lstStyle/>
                    <a:p>
                      <a:r>
                        <a:rPr lang="en-GB" sz="1400" dirty="0"/>
                        <a:t>Training département and external food safety consultant </a:t>
                      </a:r>
                    </a:p>
                  </a:txBody>
                  <a:tcPr/>
                </a:tc>
                <a:tc>
                  <a:txBody>
                    <a:bodyPr/>
                    <a:lstStyle/>
                    <a:p>
                      <a:r>
                        <a:rPr lang="en-GB" sz="1400" dirty="0"/>
                        <a:t>1-2 Months </a:t>
                      </a:r>
                    </a:p>
                  </a:txBody>
                  <a:tcPr/>
                </a:tc>
                <a:tc>
                  <a:txBody>
                    <a:bodyPr/>
                    <a:lstStyle/>
                    <a:p>
                      <a:r>
                        <a:rPr lang="en-GB" sz="1400" dirty="0"/>
                        <a:t>Consistent hygiene knowledge across shifts </a:t>
                      </a:r>
                    </a:p>
                  </a:txBody>
                  <a:tcPr/>
                </a:tc>
                <a:extLst>
                  <a:ext uri="{0D108BD9-81ED-4DB2-BD59-A6C34878D82A}">
                    <a16:rowId xmlns:a16="http://schemas.microsoft.com/office/drawing/2014/main" val="929360503"/>
                  </a:ext>
                </a:extLst>
              </a:tr>
              <a:tr h="385865">
                <a:tc>
                  <a:txBody>
                    <a:bodyPr/>
                    <a:lstStyle/>
                    <a:p>
                      <a:r>
                        <a:rPr lang="en-GB" sz="1400" dirty="0"/>
                        <a:t>Cultural awareness and multilingual communication training</a:t>
                      </a:r>
                    </a:p>
                  </a:txBody>
                  <a:tcPr/>
                </a:tc>
                <a:tc>
                  <a:txBody>
                    <a:bodyPr/>
                    <a:lstStyle/>
                    <a:p>
                      <a:r>
                        <a:rPr lang="en-GB" sz="1400" dirty="0"/>
                        <a:t>Workshops on cross-cultural communication; recruit bilingual teams leads</a:t>
                      </a:r>
                    </a:p>
                  </a:txBody>
                  <a:tcPr/>
                </a:tc>
                <a:tc>
                  <a:txBody>
                    <a:bodyPr/>
                    <a:lstStyle/>
                    <a:p>
                      <a:r>
                        <a:rPr lang="en-GB" sz="1400" dirty="0"/>
                        <a:t>HR and Learning and Development</a:t>
                      </a:r>
                    </a:p>
                  </a:txBody>
                  <a:tcPr/>
                </a:tc>
                <a:tc>
                  <a:txBody>
                    <a:bodyPr/>
                    <a:lstStyle/>
                    <a:p>
                      <a:r>
                        <a:rPr lang="en-GB" sz="1400" dirty="0"/>
                        <a:t>2 Months - ongoing</a:t>
                      </a:r>
                    </a:p>
                  </a:txBody>
                  <a:tcPr/>
                </a:tc>
                <a:tc>
                  <a:txBody>
                    <a:bodyPr/>
                    <a:lstStyle/>
                    <a:p>
                      <a:r>
                        <a:rPr lang="en-GB" sz="1400" dirty="0"/>
                        <a:t>Improves cooperation and reduces cultural misinterpretation </a:t>
                      </a:r>
                    </a:p>
                  </a:txBody>
                  <a:tcPr/>
                </a:tc>
                <a:extLst>
                  <a:ext uri="{0D108BD9-81ED-4DB2-BD59-A6C34878D82A}">
                    <a16:rowId xmlns:a16="http://schemas.microsoft.com/office/drawing/2014/main" val="3993598822"/>
                  </a:ext>
                </a:extLst>
              </a:tr>
            </a:tbl>
          </a:graphicData>
        </a:graphic>
      </p:graphicFrame>
    </p:spTree>
    <p:extLst>
      <p:ext uri="{BB962C8B-B14F-4D97-AF65-F5344CB8AC3E}">
        <p14:creationId xmlns:p14="http://schemas.microsoft.com/office/powerpoint/2010/main" val="4261057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B62A3-4EA9-6AF0-FAF8-6F9855B732D1}"/>
              </a:ext>
            </a:extLst>
          </p:cNvPr>
          <p:cNvSpPr>
            <a:spLocks noGrp="1"/>
          </p:cNvSpPr>
          <p:nvPr>
            <p:ph type="title"/>
          </p:nvPr>
        </p:nvSpPr>
        <p:spPr>
          <a:xfrm>
            <a:off x="677334" y="609600"/>
            <a:ext cx="8596668" cy="1320800"/>
          </a:xfrm>
        </p:spPr>
        <p:txBody>
          <a:bodyPr anchor="t">
            <a:normAutofit/>
          </a:bodyPr>
          <a:lstStyle/>
          <a:p>
            <a:r>
              <a:rPr lang="en-GB"/>
              <a:t>Expected outcomes</a:t>
            </a:r>
          </a:p>
        </p:txBody>
      </p:sp>
      <p:pic>
        <p:nvPicPr>
          <p:cNvPr id="4" name="Picture 3">
            <a:extLst>
              <a:ext uri="{FF2B5EF4-FFF2-40B4-BE49-F238E27FC236}">
                <a16:creationId xmlns:a16="http://schemas.microsoft.com/office/drawing/2014/main" id="{47C5B608-0EDF-15DE-3570-5A01A5343B1F}"/>
              </a:ext>
            </a:extLst>
          </p:cNvPr>
          <p:cNvPicPr>
            <a:picLocks noChangeAspect="1"/>
          </p:cNvPicPr>
          <p:nvPr/>
        </p:nvPicPr>
        <p:blipFill>
          <a:blip r:embed="rId2"/>
          <a:stretch>
            <a:fillRect/>
          </a:stretch>
        </p:blipFill>
        <p:spPr>
          <a:xfrm>
            <a:off x="7423118" y="2326801"/>
            <a:ext cx="3854481" cy="2753200"/>
          </a:xfrm>
          <a:prstGeom prst="rect">
            <a:avLst/>
          </a:prstGeom>
        </p:spPr>
      </p:pic>
      <p:sp>
        <p:nvSpPr>
          <p:cNvPr id="3" name="Content Placeholder 2">
            <a:extLst>
              <a:ext uri="{FF2B5EF4-FFF2-40B4-BE49-F238E27FC236}">
                <a16:creationId xmlns:a16="http://schemas.microsoft.com/office/drawing/2014/main" id="{D0F1DD52-4BF9-98E5-C954-9C26A92EE7C7}"/>
              </a:ext>
            </a:extLst>
          </p:cNvPr>
          <p:cNvSpPr>
            <a:spLocks noGrp="1"/>
          </p:cNvSpPr>
          <p:nvPr>
            <p:ph idx="1"/>
          </p:nvPr>
        </p:nvSpPr>
        <p:spPr>
          <a:xfrm>
            <a:off x="914401" y="1351280"/>
            <a:ext cx="6925278" cy="5319563"/>
          </a:xfrm>
        </p:spPr>
        <p:txBody>
          <a:bodyPr>
            <a:normAutofit/>
          </a:bodyPr>
          <a:lstStyle/>
          <a:p>
            <a:pPr marL="0" indent="0">
              <a:lnSpc>
                <a:spcPct val="90000"/>
              </a:lnSpc>
              <a:buNone/>
            </a:pPr>
            <a:r>
              <a:rPr lang="en-GB" sz="1400" b="1" dirty="0">
                <a:latin typeface="Arial" panose="020B0604020202020204" pitchFamily="34" charset="0"/>
                <a:cs typeface="Arial" panose="020B0604020202020204" pitchFamily="34" charset="0"/>
              </a:rPr>
              <a:t>Improved understanding of instructions </a:t>
            </a:r>
          </a:p>
          <a:p>
            <a:pPr>
              <a:lnSpc>
                <a:spcPct val="90000"/>
              </a:lnSpc>
              <a:buFontTx/>
              <a:buChar char="-"/>
            </a:pPr>
            <a:r>
              <a:rPr lang="en-GB" sz="1400" dirty="0">
                <a:latin typeface="Arial" panose="020B0604020202020204" pitchFamily="34" charset="0"/>
                <a:cs typeface="Arial" panose="020B0604020202020204" pitchFamily="34" charset="0"/>
              </a:rPr>
              <a:t>Staff will clearly understand hygiene rules due to visuals and multilingual signs </a:t>
            </a:r>
          </a:p>
          <a:p>
            <a:pPr marL="0" indent="0">
              <a:lnSpc>
                <a:spcPct val="90000"/>
              </a:lnSpc>
              <a:buNone/>
            </a:pPr>
            <a:r>
              <a:rPr lang="en-GB" sz="1400" b="1" dirty="0">
                <a:latin typeface="Arial" panose="020B0604020202020204" pitchFamily="34" charset="0"/>
                <a:cs typeface="Arial" panose="020B0604020202020204" pitchFamily="34" charset="0"/>
              </a:rPr>
              <a:t>Higher food safety compliance </a:t>
            </a:r>
          </a:p>
          <a:p>
            <a:pPr>
              <a:lnSpc>
                <a:spcPct val="90000"/>
              </a:lnSpc>
              <a:buFontTx/>
              <a:buChar char="-"/>
            </a:pPr>
            <a:r>
              <a:rPr lang="en-GB" sz="1400" dirty="0">
                <a:latin typeface="Arial" panose="020B0604020202020204" pitchFamily="34" charset="0"/>
                <a:cs typeface="Arial" panose="020B0604020202020204" pitchFamily="34" charset="0"/>
              </a:rPr>
              <a:t>Correct food handling, storage and preparation procedures followed more consistently</a:t>
            </a:r>
          </a:p>
          <a:p>
            <a:pPr marL="0" indent="0">
              <a:lnSpc>
                <a:spcPct val="90000"/>
              </a:lnSpc>
              <a:buNone/>
            </a:pPr>
            <a:r>
              <a:rPr lang="en-GB" sz="1400" b="1" dirty="0">
                <a:latin typeface="Arial" panose="020B0604020202020204" pitchFamily="34" charset="0"/>
                <a:cs typeface="Arial" panose="020B0604020202020204" pitchFamily="34" charset="0"/>
              </a:rPr>
              <a:t>Reduced mistakes and product contamination </a:t>
            </a:r>
          </a:p>
          <a:p>
            <a:pPr>
              <a:lnSpc>
                <a:spcPct val="90000"/>
              </a:lnSpc>
              <a:buFontTx/>
              <a:buChar char="-"/>
            </a:pPr>
            <a:r>
              <a:rPr lang="en-GB" sz="1400" dirty="0">
                <a:latin typeface="Arial" panose="020B0604020202020204" pitchFamily="34" charset="0"/>
                <a:cs typeface="Arial" panose="020B0604020202020204" pitchFamily="34" charset="0"/>
              </a:rPr>
              <a:t>Less cross- contamination, fewer incidents of wrong meals</a:t>
            </a:r>
          </a:p>
          <a:p>
            <a:pPr marL="0" indent="0">
              <a:lnSpc>
                <a:spcPct val="90000"/>
              </a:lnSpc>
              <a:buNone/>
            </a:pPr>
            <a:r>
              <a:rPr lang="en-GB" sz="1400" b="1" dirty="0">
                <a:latin typeface="Arial" panose="020B0604020202020204" pitchFamily="34" charset="0"/>
                <a:cs typeface="Arial" panose="020B0604020202020204" pitchFamily="34" charset="0"/>
              </a:rPr>
              <a:t>Better communication culture </a:t>
            </a:r>
          </a:p>
          <a:p>
            <a:pPr marL="0" indent="0">
              <a:lnSpc>
                <a:spcPct val="90000"/>
              </a:lnSpc>
              <a:buNone/>
            </a:pPr>
            <a:r>
              <a:rPr lang="en-GB" sz="1400" dirty="0">
                <a:latin typeface="Arial" panose="020B0604020202020204" pitchFamily="34" charset="0"/>
                <a:cs typeface="Arial" panose="020B0604020202020204" pitchFamily="34" charset="0"/>
              </a:rPr>
              <a:t>Staff feel confident to ask questions and clarify instructions – fewer misunderstandings</a:t>
            </a:r>
          </a:p>
          <a:p>
            <a:pPr marL="0" indent="0">
              <a:lnSpc>
                <a:spcPct val="90000"/>
              </a:lnSpc>
              <a:buNone/>
            </a:pPr>
            <a:r>
              <a:rPr lang="en-GB" sz="1400" b="1" dirty="0">
                <a:latin typeface="Arial" panose="020B0604020202020204" pitchFamily="34" charset="0"/>
                <a:cs typeface="Arial" panose="020B0604020202020204" pitchFamily="34" charset="0"/>
              </a:rPr>
              <a:t>Increased team cohesion and respect </a:t>
            </a:r>
          </a:p>
          <a:p>
            <a:pPr marL="0" indent="0">
              <a:lnSpc>
                <a:spcPct val="90000"/>
              </a:lnSpc>
              <a:buNone/>
            </a:pPr>
            <a:r>
              <a:rPr lang="en-GB" sz="1400" dirty="0">
                <a:latin typeface="Arial" panose="020B0604020202020204" pitchFamily="34" charset="0"/>
                <a:cs typeface="Arial" panose="020B0604020202020204" pitchFamily="34" charset="0"/>
              </a:rPr>
              <a:t>Cultural awareness training builds better relationships among diverse workers</a:t>
            </a:r>
          </a:p>
          <a:p>
            <a:pPr marL="0" indent="0">
              <a:lnSpc>
                <a:spcPct val="90000"/>
              </a:lnSpc>
              <a:buNone/>
            </a:pPr>
            <a:r>
              <a:rPr lang="en-GB" sz="1400" b="1" dirty="0">
                <a:latin typeface="Arial" panose="020B0604020202020204" pitchFamily="34" charset="0"/>
                <a:cs typeface="Arial" panose="020B0604020202020204" pitchFamily="34" charset="0"/>
              </a:rPr>
              <a:t>Stronger manager credibility </a:t>
            </a:r>
          </a:p>
          <a:p>
            <a:pPr marL="0" indent="0">
              <a:lnSpc>
                <a:spcPct val="90000"/>
              </a:lnSpc>
              <a:buNone/>
            </a:pPr>
            <a:r>
              <a:rPr lang="en-GB" sz="1400" dirty="0">
                <a:latin typeface="Arial" panose="020B0604020202020204" pitchFamily="34" charset="0"/>
                <a:cs typeface="Arial" panose="020B0604020202020204" pitchFamily="34" charset="0"/>
              </a:rPr>
              <a:t>Two-way communication and structured training improves trust in leadership </a:t>
            </a:r>
          </a:p>
          <a:p>
            <a:pPr marL="0" indent="0">
              <a:lnSpc>
                <a:spcPct val="90000"/>
              </a:lnSpc>
              <a:buNone/>
            </a:pPr>
            <a:r>
              <a:rPr lang="en-GB" sz="1400" b="1" dirty="0">
                <a:latin typeface="Arial" panose="020B0604020202020204" pitchFamily="34" charset="0"/>
                <a:cs typeface="Arial" panose="020B0604020202020204" pitchFamily="34" charset="0"/>
              </a:rPr>
              <a:t>Improved customer satisfaction and retention</a:t>
            </a:r>
          </a:p>
          <a:p>
            <a:pPr marL="0" indent="0">
              <a:lnSpc>
                <a:spcPct val="90000"/>
              </a:lnSpc>
              <a:buNone/>
            </a:pPr>
            <a:r>
              <a:rPr lang="en-GB" sz="1400" dirty="0">
                <a:latin typeface="Arial" panose="020B0604020202020204" pitchFamily="34" charset="0"/>
                <a:cs typeface="Arial" panose="020B0604020202020204" pitchFamily="34" charset="0"/>
              </a:rPr>
              <a:t>Better food quality leads to fewer airline complaints and potential increased in market share </a:t>
            </a:r>
          </a:p>
          <a:p>
            <a:pPr marL="0" indent="0">
              <a:lnSpc>
                <a:spcPct val="90000"/>
              </a:lnSpc>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3482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9F168-26B1-D0D5-3E42-3662BFE31C5D}"/>
              </a:ext>
            </a:extLst>
          </p:cNvPr>
          <p:cNvSpPr>
            <a:spLocks noGrp="1"/>
          </p:cNvSpPr>
          <p:nvPr>
            <p:ph type="title"/>
          </p:nvPr>
        </p:nvSpPr>
        <p:spPr>
          <a:xfrm>
            <a:off x="704088" y="914400"/>
            <a:ext cx="10780776" cy="1180210"/>
          </a:xfrm>
        </p:spPr>
        <p:txBody>
          <a:bodyPr>
            <a:normAutofit/>
          </a:bodyPr>
          <a:lstStyle/>
          <a:p>
            <a:r>
              <a:rPr lang="en-GB"/>
              <a:t>Conclusion </a:t>
            </a:r>
          </a:p>
        </p:txBody>
      </p:sp>
      <p:sp>
        <p:nvSpPr>
          <p:cNvPr id="3" name="Content Placeholder 2">
            <a:extLst>
              <a:ext uri="{FF2B5EF4-FFF2-40B4-BE49-F238E27FC236}">
                <a16:creationId xmlns:a16="http://schemas.microsoft.com/office/drawing/2014/main" id="{DEAEE957-0CF8-9AE1-DAA1-C2A40D957CF7}"/>
              </a:ext>
            </a:extLst>
          </p:cNvPr>
          <p:cNvSpPr>
            <a:spLocks noGrp="1"/>
          </p:cNvSpPr>
          <p:nvPr>
            <p:ph idx="1"/>
          </p:nvPr>
        </p:nvSpPr>
        <p:spPr>
          <a:xfrm>
            <a:off x="561474" y="1812758"/>
            <a:ext cx="10923390" cy="4684295"/>
          </a:xfrm>
        </p:spPr>
        <p:txBody>
          <a:bodyPr>
            <a:normAutofit/>
          </a:bodyPr>
          <a:lstStyle/>
          <a:p>
            <a:r>
              <a:rPr lang="en-GB" dirty="0"/>
              <a:t>Flight Food’s quality issues were not due to lack of effort, but due to communication breakdowns.</a:t>
            </a:r>
          </a:p>
          <a:p>
            <a:pPr marL="0" indent="0">
              <a:buNone/>
            </a:pPr>
            <a:r>
              <a:rPr lang="en-GB" dirty="0"/>
              <a:t>Language barriers, cultural differences, noise, lack of formal training and poor communication methods all prevented hygiene messages from being understood correctly.</a:t>
            </a:r>
          </a:p>
          <a:p>
            <a:pPr marL="0" indent="0">
              <a:buNone/>
            </a:pPr>
            <a:r>
              <a:rPr lang="en-GB" dirty="0"/>
              <a:t>The communication models (Shannon &amp; Weaver, Berlo, Schramm) clearly show;</a:t>
            </a:r>
          </a:p>
          <a:p>
            <a:pPr>
              <a:buFontTx/>
              <a:buChar char="-"/>
            </a:pPr>
            <a:r>
              <a:rPr lang="en-GB" dirty="0"/>
              <a:t>The message was not being received as intended </a:t>
            </a:r>
          </a:p>
          <a:p>
            <a:pPr>
              <a:buFontTx/>
              <a:buChar char="-"/>
            </a:pPr>
            <a:r>
              <a:rPr lang="en-GB" dirty="0"/>
              <a:t>There was no shared understanding or feedback loop</a:t>
            </a:r>
          </a:p>
          <a:p>
            <a:pPr>
              <a:buFontTx/>
              <a:buChar char="-"/>
            </a:pPr>
            <a:r>
              <a:rPr lang="en-GB" dirty="0"/>
              <a:t>Communication was one-way, unclear and inconsistent</a:t>
            </a:r>
          </a:p>
          <a:p>
            <a:pPr>
              <a:buFontTx/>
              <a:buChar char="-"/>
            </a:pPr>
            <a:endParaRPr lang="en-GB" dirty="0"/>
          </a:p>
          <a:p>
            <a:pPr marL="0" indent="0">
              <a:buNone/>
            </a:pPr>
            <a:r>
              <a:rPr lang="en-GB" dirty="0"/>
              <a:t>With the recommended solutions implemented staff understanding will improve, mistakes will reduce, and food safety standards will rise. </a:t>
            </a:r>
          </a:p>
          <a:p>
            <a:pPr marL="0" indent="0">
              <a:buNone/>
            </a:pPr>
            <a:r>
              <a:rPr lang="en-GB" dirty="0"/>
              <a:t>Ultimately, improving communication will help Flight Foods restore airline confidence and support future growth in market share. </a:t>
            </a:r>
          </a:p>
        </p:txBody>
      </p:sp>
    </p:spTree>
    <p:extLst>
      <p:ext uri="{BB962C8B-B14F-4D97-AF65-F5344CB8AC3E}">
        <p14:creationId xmlns:p14="http://schemas.microsoft.com/office/powerpoint/2010/main" val="1429205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CE23E-3142-6471-1015-B6CEAF540166}"/>
              </a:ext>
            </a:extLst>
          </p:cNvPr>
          <p:cNvSpPr>
            <a:spLocks noGrp="1"/>
          </p:cNvSpPr>
          <p:nvPr>
            <p:ph type="title"/>
          </p:nvPr>
        </p:nvSpPr>
        <p:spPr>
          <a:xfrm>
            <a:off x="704088" y="914400"/>
            <a:ext cx="10780776" cy="1180210"/>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56316B76-2DF8-F88F-EE77-2CC6B24AE5E1}"/>
              </a:ext>
            </a:extLst>
          </p:cNvPr>
          <p:cNvSpPr>
            <a:spLocks noGrp="1"/>
          </p:cNvSpPr>
          <p:nvPr>
            <p:ph idx="1"/>
          </p:nvPr>
        </p:nvSpPr>
        <p:spPr>
          <a:xfrm>
            <a:off x="704087" y="1941094"/>
            <a:ext cx="10780776" cy="4002506"/>
          </a:xfrm>
        </p:spPr>
        <p:txBody>
          <a:bodyPr>
            <a:normAutofit lnSpcReduction="10000"/>
          </a:bodyPr>
          <a:lstStyle/>
          <a:p>
            <a:pPr lvl="0"/>
            <a:r>
              <a:rPr lang="en-GB" dirty="0"/>
              <a:t>Bahrain, N.K., </a:t>
            </a:r>
            <a:r>
              <a:rPr lang="en-GB" dirty="0" err="1"/>
              <a:t>Sakrani</a:t>
            </a:r>
            <a:r>
              <a:rPr lang="en-GB" dirty="0"/>
              <a:t>, S.R. and Maidin, A., (2023). Communication barriers in work environment: understanding impact and challenges. </a:t>
            </a:r>
            <a:r>
              <a:rPr lang="en-GB" i="1" dirty="0"/>
              <a:t>International Journal of Academic Research in Business and Social Sciences</a:t>
            </a:r>
            <a:r>
              <a:rPr lang="en-GB" dirty="0"/>
              <a:t>, </a:t>
            </a:r>
            <a:r>
              <a:rPr lang="en-GB" i="1" dirty="0"/>
              <a:t>13</a:t>
            </a:r>
            <a:r>
              <a:rPr lang="en-GB" dirty="0"/>
              <a:t>(11), pp.1489-1503.</a:t>
            </a:r>
          </a:p>
          <a:p>
            <a:pPr lvl="0"/>
            <a:r>
              <a:rPr lang="en-GB" dirty="0"/>
              <a:t>Daniel Chandler and Rod Munday (2020) ‘Shannon and Weaver’s model’, </a:t>
            </a:r>
            <a:r>
              <a:rPr lang="en-GB" i="1" dirty="0"/>
              <a:t>A Dictionary of Media and Communication</a:t>
            </a:r>
            <a:r>
              <a:rPr lang="en-GB" dirty="0"/>
              <a:t>. 3rd </a:t>
            </a:r>
            <a:r>
              <a:rPr lang="en-GB" dirty="0" err="1"/>
              <a:t>edn</a:t>
            </a:r>
            <a:r>
              <a:rPr lang="en-GB" dirty="0"/>
              <a:t>. Oxford University Press.</a:t>
            </a:r>
          </a:p>
          <a:p>
            <a:pPr lvl="0"/>
            <a:r>
              <a:rPr lang="en-GB" dirty="0"/>
              <a:t>Singh, C., Singh, D. and Khamba, J.S., (2021). Exploring an alignment of lean practices on the health and safety of workers in manufacturing industries. </a:t>
            </a:r>
            <a:r>
              <a:rPr lang="en-GB" i="1" dirty="0"/>
              <a:t>Materials today: proceedings</a:t>
            </a:r>
            <a:r>
              <a:rPr lang="en-GB" dirty="0"/>
              <a:t>, </a:t>
            </a:r>
            <a:r>
              <a:rPr lang="en-GB" i="1" dirty="0"/>
              <a:t>47</a:t>
            </a:r>
            <a:r>
              <a:rPr lang="en-GB" dirty="0"/>
              <a:t>, pp.6696-6700.</a:t>
            </a:r>
          </a:p>
          <a:p>
            <a:pPr lvl="0"/>
            <a:r>
              <a:rPr lang="en-GB" dirty="0"/>
              <a:t>Turner, J.W. and Foss, S.K., (2018). Options for the construction of attentional social presence in a digitally enhanced multi communicative environment. </a:t>
            </a:r>
            <a:r>
              <a:rPr lang="en-GB" i="1" dirty="0"/>
              <a:t>Communication Theory</a:t>
            </a:r>
            <a:r>
              <a:rPr lang="en-GB" dirty="0"/>
              <a:t>, </a:t>
            </a:r>
            <a:r>
              <a:rPr lang="en-GB" i="1" dirty="0"/>
              <a:t>28</a:t>
            </a:r>
            <a:r>
              <a:rPr lang="en-GB" dirty="0"/>
              <a:t>(1), pp.22-45.</a:t>
            </a:r>
          </a:p>
          <a:p>
            <a:pPr lvl="0"/>
            <a:r>
              <a:rPr lang="en-GB" dirty="0" err="1"/>
              <a:t>Wijayanti</a:t>
            </a:r>
            <a:r>
              <a:rPr lang="en-GB" dirty="0"/>
              <a:t>, R.Y., Susita, D. and Ahmad, G.N., (2022). The Effect of Work Environment and Work Attitude on Employees' Performance through Work Motivation. </a:t>
            </a:r>
            <a:r>
              <a:rPr lang="en-GB" i="1" dirty="0"/>
              <a:t>Accounting &amp; Finance/</a:t>
            </a:r>
            <a:r>
              <a:rPr lang="en-GB" i="1" dirty="0" err="1"/>
              <a:t>Oblìk</a:t>
            </a:r>
            <a:r>
              <a:rPr lang="en-GB" i="1" dirty="0"/>
              <a:t> ì </a:t>
            </a:r>
            <a:r>
              <a:rPr lang="en-GB" i="1" dirty="0" err="1"/>
              <a:t>Fìnansi</a:t>
            </a:r>
            <a:r>
              <a:rPr lang="en-GB" dirty="0"/>
              <a:t>, </a:t>
            </a:r>
            <a:r>
              <a:rPr lang="en-GB" i="1" dirty="0"/>
              <a:t>96</a:t>
            </a:r>
            <a:r>
              <a:rPr lang="en-GB" dirty="0"/>
              <a:t>(2).</a:t>
            </a:r>
          </a:p>
          <a:p>
            <a:pPr marL="0" indent="0">
              <a:buNone/>
            </a:pPr>
            <a:endParaRPr lang="en-GB" dirty="0"/>
          </a:p>
        </p:txBody>
      </p:sp>
    </p:spTree>
    <p:extLst>
      <p:ext uri="{BB962C8B-B14F-4D97-AF65-F5344CB8AC3E}">
        <p14:creationId xmlns:p14="http://schemas.microsoft.com/office/powerpoint/2010/main" val="36919673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c4c0c9c47b8ba4ea545e4ccbfb28cccf">
  <xsd:schema xmlns:xsd="http://www.w3.org/2001/XMLSchema" xmlns:xs="http://www.w3.org/2001/XMLSchema" xmlns:p="http://schemas.microsoft.com/office/2006/metadata/properties" xmlns:ns3="f799553d-1ac0-48da-9ae3-fe400ced9c3b" targetNamespace="http://schemas.microsoft.com/office/2006/metadata/properties" ma:root="true" ma:fieldsID="bb29cde68147232d7a3394e5dce49ce9"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1C6FF7B-87C5-409C-B6F0-18C7D5CAD1AC}">
  <ds:schemaRefs>
    <ds:schemaRef ds:uri="f799553d-1ac0-48da-9ae3-fe400ced9c3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DD0628C-F07B-4F6E-A029-EB5F0193CF6F}">
  <ds:schemaRefs>
    <ds:schemaRef ds:uri="f799553d-1ac0-48da-9ae3-fe400ced9c3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28AF2ADC-6D5E-4C06-99AD-AA6328CD1EE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11</TotalTime>
  <Words>1512</Words>
  <Application>Microsoft Office PowerPoint</Application>
  <PresentationFormat>Widescreen</PresentationFormat>
  <Paragraphs>195</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Wingdings 3</vt:lpstr>
      <vt:lpstr>Facet</vt:lpstr>
      <vt:lpstr>Effective Teamworking and Communication  ( LCLM4003)  Communication Problems at Flight Foods LTD</vt:lpstr>
      <vt:lpstr>Introduction</vt:lpstr>
      <vt:lpstr>Identified Problems </vt:lpstr>
      <vt:lpstr>Shannon &amp; WEAVER  MODEL (1949)</vt:lpstr>
      <vt:lpstr>Berlo’s SMCR model (1960)</vt:lpstr>
      <vt:lpstr>SCHRAMM’S MODEL (1954)</vt:lpstr>
      <vt:lpstr>Language and cultural barriers </vt:lpstr>
      <vt:lpstr>Physical and environmental barriers</vt:lpstr>
      <vt:lpstr>Suggested solutions</vt:lpstr>
      <vt:lpstr>Implementation PLAN</vt:lpstr>
      <vt:lpstr>Expected outcomes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Ahishia Hussain (2440112)</dc:creator>
  <cp:lastModifiedBy>Chanté Young</cp:lastModifiedBy>
  <cp:revision>4</cp:revision>
  <dcterms:created xsi:type="dcterms:W3CDTF">2025-10-18T14:41:55Z</dcterms:created>
  <dcterms:modified xsi:type="dcterms:W3CDTF">2025-11-10T14:04:45Z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