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8" r:id="rId5"/>
    <p:sldId id="305" r:id="rId6"/>
    <p:sldId id="318" r:id="rId7"/>
    <p:sldId id="302" r:id="rId8"/>
    <p:sldId id="308" r:id="rId9"/>
    <p:sldId id="307" r:id="rId10"/>
    <p:sldId id="314" r:id="rId11"/>
    <p:sldId id="315" r:id="rId12"/>
    <p:sldId id="303" r:id="rId13"/>
    <p:sldId id="304" r:id="rId14"/>
    <p:sldId id="306" r:id="rId15"/>
    <p:sldId id="309" r:id="rId16"/>
    <p:sldId id="311" r:id="rId17"/>
    <p:sldId id="312" r:id="rId18"/>
    <p:sldId id="313" r:id="rId19"/>
    <p:sldId id="316" r:id="rId20"/>
    <p:sldId id="317" r:id="rId21"/>
    <p:sldId id="28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>
      <p:cViewPr varScale="1">
        <p:scale>
          <a:sx n="110" d="100"/>
          <a:sy n="110" d="100"/>
        </p:scale>
        <p:origin x="165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232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https://docs.unity3d.com/ScriptReference/GameObject.html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2987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https://docs.unity3d.com/Manual/Prefabs.html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51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</a:t>
            </a:r>
            <a:r>
              <a:rPr lang="en-GB" baseline="0" dirty="0" smtClean="0"/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Mastering Android Game Development with Unity,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Packt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(2017), By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Siddharth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Shekar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Wajahat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Karim.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0178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Image Source:</a:t>
            </a:r>
            <a:r>
              <a:rPr lang="en-GB" baseline="0" dirty="0" smtClean="0"/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Mastering Android Game Development with Unity,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Packt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(2017), By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Siddharth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Shekar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Wajahat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Karim.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425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Transform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Object.Instantiate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CollidersOverview.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Random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Making “Perky” Move and Obstacles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16-Oct-2017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Script Classes</a:t>
            </a:r>
          </a:p>
          <a:p>
            <a:r>
              <a:rPr lang="en-GB" dirty="0" smtClean="0"/>
              <a:t>Scripting Concepts</a:t>
            </a:r>
          </a:p>
          <a:p>
            <a:r>
              <a:rPr lang="en-GB" dirty="0" smtClean="0"/>
              <a:t>Generating Block Levels in the Game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Script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Private vs. Public Variables</a:t>
            </a:r>
          </a:p>
          <a:p>
            <a:pPr lvl="1"/>
            <a:r>
              <a:rPr lang="en-GB" dirty="0" smtClean="0"/>
              <a:t>Private variables are only accessible within the class.</a:t>
            </a:r>
          </a:p>
          <a:p>
            <a:pPr lvl="1"/>
            <a:r>
              <a:rPr lang="en-GB" dirty="0" smtClean="0"/>
              <a:t>Public variables are accessible to all!</a:t>
            </a:r>
          </a:p>
          <a:p>
            <a:pPr lvl="2"/>
            <a:r>
              <a:rPr lang="en-GB" dirty="0" smtClean="0"/>
              <a:t>But you should be careful using these.</a:t>
            </a:r>
          </a:p>
          <a:p>
            <a:pPr lvl="2"/>
            <a:r>
              <a:rPr lang="en-GB" dirty="0" smtClean="0"/>
              <a:t>The better method is to use Properties (accessor methods) to expose private fields to other classes.</a:t>
            </a:r>
          </a:p>
          <a:p>
            <a:pPr lvl="3"/>
            <a:r>
              <a:rPr lang="en-GB" dirty="0" smtClean="0"/>
              <a:t>We will do this later</a:t>
            </a:r>
          </a:p>
          <a:p>
            <a:r>
              <a:rPr lang="en-GB" dirty="0" smtClean="0"/>
              <a:t>However, if you make your variables private, they are no longer visible in the Inspector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The solution is to use the </a:t>
            </a:r>
            <a:r>
              <a:rPr lang="en-GB" b="1" dirty="0" err="1" smtClean="0"/>
              <a:t>SerializeField</a:t>
            </a:r>
            <a:r>
              <a:rPr lang="en-GB" dirty="0" smtClean="0"/>
              <a:t> Attribute modifier.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SerializeField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GameObject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target;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5805264"/>
            <a:ext cx="25922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4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 at the following code: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isOn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true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640080" lvl="2" indent="0">
              <a:buNone/>
            </a:pP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Other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Code – does not modify </a:t>
            </a:r>
            <a:r>
              <a:rPr lang="en-GB" sz="2000" dirty="0" err="1" smtClean="0">
                <a:solidFill>
                  <a:srgbClr val="008000"/>
                </a:solidFill>
                <a:latin typeface="Consolas" panose="020B0609020204030204" pitchFamily="49" charset="0"/>
              </a:rPr>
              <a:t>isOn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variable</a:t>
            </a:r>
            <a:endParaRPr lang="en-GB" dirty="0"/>
          </a:p>
          <a:p>
            <a:pPr marL="594360" lvl="2" indent="0">
              <a:buNone/>
            </a:pPr>
            <a:endParaRPr lang="en-GB" dirty="0" smtClean="0"/>
          </a:p>
          <a:p>
            <a:r>
              <a:rPr lang="en-GB" dirty="0"/>
              <a:t>What is the value of the “</a:t>
            </a:r>
            <a:r>
              <a:rPr lang="en-GB" dirty="0" err="1"/>
              <a:t>isOn</a:t>
            </a:r>
            <a:r>
              <a:rPr lang="en-GB" dirty="0"/>
              <a:t>” variable </a:t>
            </a:r>
            <a:r>
              <a:rPr lang="en-GB" dirty="0" smtClean="0"/>
              <a:t>after the following line executes in </a:t>
            </a:r>
            <a:r>
              <a:rPr lang="en-GB" dirty="0" err="1" smtClean="0"/>
              <a:t>SomeMethod</a:t>
            </a:r>
            <a:r>
              <a:rPr lang="en-GB" dirty="0" smtClean="0"/>
              <a:t>?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SomeMethod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isOn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!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isOn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98815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b="1" dirty="0"/>
              <a:t>Transform</a:t>
            </a:r>
            <a:r>
              <a:rPr lang="en-GB" dirty="0"/>
              <a:t>: the </a:t>
            </a:r>
            <a:r>
              <a:rPr lang="en-GB" dirty="0">
                <a:hlinkClick r:id="rId2"/>
              </a:rPr>
              <a:t>transform</a:t>
            </a:r>
            <a:r>
              <a:rPr lang="en-GB" dirty="0"/>
              <a:t> class is used to manipulate the position, rotation and scale of an object.</a:t>
            </a:r>
          </a:p>
          <a:p>
            <a:pPr lvl="1"/>
            <a:r>
              <a:rPr lang="en-GB" dirty="0"/>
              <a:t>Every Transform can have a parent, so you can apply transform properties hierarchically.</a:t>
            </a:r>
          </a:p>
          <a:p>
            <a:r>
              <a:rPr lang="en-GB" dirty="0" smtClean="0"/>
              <a:t>For example, to get the position of the current game object attached to a script: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2B91AF"/>
                </a:solidFill>
                <a:latin typeface="Consolas" panose="020B0609020204030204" pitchFamily="49" charset="0"/>
              </a:rPr>
              <a:t>Vector3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currentPosition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this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.transform.position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0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44008" y="4869160"/>
            <a:ext cx="2016224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09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 careful when using the transform properties.</a:t>
            </a:r>
          </a:p>
          <a:p>
            <a:r>
              <a:rPr lang="en-GB" dirty="0" smtClean="0"/>
              <a:t>Sometimes you need to get the transform properties in relation to the parent game object!</a:t>
            </a:r>
          </a:p>
          <a:p>
            <a:r>
              <a:rPr lang="en-GB" dirty="0" smtClean="0"/>
              <a:t>Use the </a:t>
            </a:r>
            <a:r>
              <a:rPr lang="en-GB" b="1" dirty="0" smtClean="0"/>
              <a:t>local</a:t>
            </a:r>
            <a:r>
              <a:rPr lang="en-GB" dirty="0" smtClean="0"/>
              <a:t> coordinate properties instead: </a:t>
            </a:r>
            <a:r>
              <a:rPr lang="en-GB" b="1" i="1" dirty="0" err="1" smtClean="0"/>
              <a:t>localPosition</a:t>
            </a:r>
            <a:r>
              <a:rPr lang="en-GB" dirty="0" smtClean="0"/>
              <a:t>, </a:t>
            </a:r>
            <a:r>
              <a:rPr lang="en-GB" b="1" i="1" dirty="0" err="1" smtClean="0"/>
              <a:t>localRotation</a:t>
            </a:r>
            <a:r>
              <a:rPr lang="en-GB" dirty="0" smtClean="0"/>
              <a:t> and </a:t>
            </a:r>
            <a:r>
              <a:rPr lang="en-GB" b="1" i="1" dirty="0" err="1" smtClean="0"/>
              <a:t>localScale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1465919" y="3995772"/>
            <a:ext cx="5536240" cy="2609806"/>
            <a:chOff x="1465919" y="3995772"/>
            <a:chExt cx="5536240" cy="2609806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75656" y="4365104"/>
              <a:ext cx="5526503" cy="2240474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1465919" y="3995772"/>
              <a:ext cx="23666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World Space Positions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00511" y="3995772"/>
              <a:ext cx="22290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LocalSpace</a:t>
              </a:r>
              <a:r>
                <a:rPr lang="en-GB" dirty="0" smtClean="0"/>
                <a:t> Positions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86404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 Component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err="1"/>
              <a:t>GetComponent</a:t>
            </a:r>
            <a:r>
              <a:rPr lang="en-GB" dirty="0"/>
              <a:t>&lt;</a:t>
            </a:r>
            <a:r>
              <a:rPr lang="en-GB" b="1" dirty="0">
                <a:solidFill>
                  <a:srgbClr val="FF0000"/>
                </a:solidFill>
              </a:rPr>
              <a:t>Type</a:t>
            </a:r>
            <a:r>
              <a:rPr lang="en-GB" dirty="0"/>
              <a:t>&gt;() Method</a:t>
            </a:r>
          </a:p>
          <a:p>
            <a:pPr lvl="1"/>
            <a:r>
              <a:rPr lang="en-GB" dirty="0"/>
              <a:t>Recall that Unity uses a modular component system to construct game objects.</a:t>
            </a:r>
          </a:p>
          <a:p>
            <a:pPr lvl="1"/>
            <a:r>
              <a:rPr lang="en-GB" dirty="0"/>
              <a:t>You use this method to get programmatic access to a component of the specified type attached to the game object. </a:t>
            </a:r>
            <a:endParaRPr lang="en-GB" dirty="0" smtClean="0"/>
          </a:p>
          <a:p>
            <a:r>
              <a:rPr lang="en-GB" b="1" dirty="0" smtClean="0"/>
              <a:t>Note</a:t>
            </a:r>
            <a:r>
              <a:rPr lang="en-GB" dirty="0" smtClean="0"/>
              <a:t>: The </a:t>
            </a:r>
            <a:r>
              <a:rPr lang="en-GB" dirty="0" err="1" smtClean="0"/>
              <a:t>GetComponent</a:t>
            </a:r>
            <a:r>
              <a:rPr lang="en-GB" dirty="0" smtClean="0"/>
              <a:t> method returns a generic Component type.</a:t>
            </a:r>
          </a:p>
          <a:p>
            <a:pPr lvl="1"/>
            <a:r>
              <a:rPr lang="en-GB" dirty="0" smtClean="0"/>
              <a:t>You need to convert this to the specific type you are after.</a:t>
            </a:r>
          </a:p>
          <a:p>
            <a:r>
              <a:rPr lang="en-GB" dirty="0" smtClean="0"/>
              <a:t>For example, to get access to the </a:t>
            </a:r>
            <a:r>
              <a:rPr lang="en-GB" dirty="0" err="1" smtClean="0"/>
              <a:t>SpriteRenderer</a:t>
            </a:r>
            <a:r>
              <a:rPr lang="en-GB" dirty="0" smtClean="0"/>
              <a:t> attached to a game object.</a:t>
            </a:r>
          </a:p>
          <a:p>
            <a:pPr marL="365760" lvl="1" indent="0">
              <a:buNone/>
            </a:pP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SpriteRenderer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spriteRenderer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(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SpriteRenderer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this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.GetComponent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Renderer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91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Game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There will be many instances where you want to find:</a:t>
            </a:r>
          </a:p>
          <a:p>
            <a:pPr lvl="1"/>
            <a:r>
              <a:rPr lang="en-GB" dirty="0" smtClean="0"/>
              <a:t>A particular game object in the active scene</a:t>
            </a:r>
          </a:p>
          <a:p>
            <a:pPr lvl="1"/>
            <a:r>
              <a:rPr lang="en-GB" dirty="0" smtClean="0"/>
              <a:t>A group of game objects in your active scene</a:t>
            </a:r>
            <a:endParaRPr lang="en-GB" dirty="0"/>
          </a:p>
          <a:p>
            <a:r>
              <a:rPr lang="en-GB" dirty="0" smtClean="0"/>
              <a:t>Unity provides several Find methods to achieve this. For example:</a:t>
            </a:r>
          </a:p>
          <a:p>
            <a:pPr lvl="1"/>
            <a:r>
              <a:rPr lang="en-GB" b="1" dirty="0" smtClean="0"/>
              <a:t>Find</a:t>
            </a:r>
            <a:r>
              <a:rPr lang="en-GB" dirty="0" smtClean="0"/>
              <a:t>: Find game object by name</a:t>
            </a:r>
          </a:p>
          <a:p>
            <a:pPr lvl="1"/>
            <a:r>
              <a:rPr lang="en-GB" b="1" dirty="0" err="1" smtClean="0"/>
              <a:t>FindWithTag</a:t>
            </a:r>
            <a:r>
              <a:rPr lang="en-GB" dirty="0" smtClean="0"/>
              <a:t> &amp; </a:t>
            </a:r>
            <a:r>
              <a:rPr lang="en-GB" b="1" dirty="0" err="1" smtClean="0"/>
              <a:t>FindGameObjectsWithTag</a:t>
            </a:r>
            <a:r>
              <a:rPr lang="en-GB" dirty="0" smtClean="0"/>
              <a:t>: finds based on the game object’s tag</a:t>
            </a:r>
          </a:p>
          <a:p>
            <a:pPr lvl="1"/>
            <a:r>
              <a:rPr lang="en-GB" b="1" dirty="0" err="1" smtClean="0"/>
              <a:t>FindObjectOfType</a:t>
            </a:r>
            <a:r>
              <a:rPr lang="en-GB" dirty="0" smtClean="0"/>
              <a:t> &amp; </a:t>
            </a:r>
            <a:r>
              <a:rPr lang="en-GB" b="1" dirty="0" err="1" smtClean="0"/>
              <a:t>FindObjectsOfType</a:t>
            </a:r>
            <a:r>
              <a:rPr lang="en-GB" dirty="0" smtClean="0"/>
              <a:t>: finds based on the type of game object</a:t>
            </a:r>
          </a:p>
          <a:p>
            <a:pPr marL="365760" lvl="1" indent="0">
              <a:buNone/>
            </a:pPr>
            <a:r>
              <a:rPr lang="en-GB" i="1" dirty="0" smtClean="0"/>
              <a:t>Please note game object names and tags are case-sensitive!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02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Game Objects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 smtClean="0"/>
              <a:t>Returns One Game Object – 1</a:t>
            </a:r>
            <a:r>
              <a:rPr lang="en-GB" baseline="30000" dirty="0" smtClean="0"/>
              <a:t>st</a:t>
            </a:r>
            <a:r>
              <a:rPr lang="en-GB" dirty="0" smtClean="0"/>
              <a:t> found</a:t>
            </a:r>
          </a:p>
          <a:p>
            <a:pPr lvl="1"/>
            <a:r>
              <a:rPr lang="en-GB" dirty="0" err="1" smtClean="0"/>
              <a:t>GameObject.</a:t>
            </a:r>
            <a:r>
              <a:rPr lang="en-GB" b="1" dirty="0" err="1" smtClean="0"/>
              <a:t>Find</a:t>
            </a:r>
            <a:r>
              <a:rPr lang="en-GB" dirty="0" smtClean="0"/>
              <a:t>(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"Ceiling"</a:t>
            </a:r>
            <a:r>
              <a:rPr lang="en-GB" dirty="0" smtClean="0"/>
              <a:t>);</a:t>
            </a:r>
            <a:endParaRPr lang="en-GB" dirty="0"/>
          </a:p>
          <a:p>
            <a:pPr lvl="1"/>
            <a:r>
              <a:rPr lang="en-GB" dirty="0" err="1" smtClean="0"/>
              <a:t>GameObject.</a:t>
            </a:r>
            <a:r>
              <a:rPr lang="en-GB" b="1" dirty="0" err="1" smtClean="0"/>
              <a:t>FindWithTag</a:t>
            </a:r>
            <a:r>
              <a:rPr lang="en-GB" dirty="0"/>
              <a:t>(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"Respawn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"</a:t>
            </a:r>
            <a:r>
              <a:rPr lang="en-GB" dirty="0" smtClean="0"/>
              <a:t>);</a:t>
            </a:r>
          </a:p>
          <a:p>
            <a:pPr lvl="1"/>
            <a:r>
              <a:rPr lang="en-GB" b="1" dirty="0" err="1" smtClean="0"/>
              <a:t>FindObjectOfType</a:t>
            </a:r>
            <a:r>
              <a:rPr lang="en-GB" dirty="0" smtClean="0"/>
              <a:t>&lt;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ParticleSystem</a:t>
            </a:r>
            <a:r>
              <a:rPr lang="en-GB" dirty="0" smtClean="0"/>
              <a:t>&gt;();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Returns </a:t>
            </a:r>
            <a:r>
              <a:rPr lang="en-GB" dirty="0" smtClean="0"/>
              <a:t>a list of objects – all found</a:t>
            </a:r>
          </a:p>
          <a:p>
            <a:pPr lvl="1"/>
            <a:r>
              <a:rPr lang="en-GB" dirty="0" err="1" smtClean="0"/>
              <a:t>GameObject.</a:t>
            </a:r>
            <a:r>
              <a:rPr lang="en-GB" b="1" dirty="0" err="1" smtClean="0"/>
              <a:t>FindGameObjectsWithTag</a:t>
            </a:r>
            <a:r>
              <a:rPr lang="en-GB" dirty="0"/>
              <a:t>(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"Respawn"</a:t>
            </a:r>
            <a:r>
              <a:rPr lang="en-GB" dirty="0"/>
              <a:t>);</a:t>
            </a:r>
          </a:p>
          <a:p>
            <a:pPr lvl="1"/>
            <a:r>
              <a:rPr lang="en-GB" b="1" dirty="0" err="1" smtClean="0"/>
              <a:t>FindObjectsOfType</a:t>
            </a:r>
            <a:r>
              <a:rPr lang="en-GB" dirty="0" smtClean="0"/>
              <a:t>&lt;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ParticleSystem</a:t>
            </a:r>
            <a:r>
              <a:rPr lang="en-GB" dirty="0" smtClean="0"/>
              <a:t>&gt;();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85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Prefabs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Provide a way for you to reuse a Game Object multiple times.</a:t>
            </a:r>
          </a:p>
          <a:p>
            <a:r>
              <a:rPr lang="en-GB" dirty="0"/>
              <a:t>The prefab acts as a template game object from which you can create new object instances in the scene.</a:t>
            </a:r>
          </a:p>
          <a:p>
            <a:r>
              <a:rPr lang="en-GB" dirty="0"/>
              <a:t>Changes made to a prefab asset are reflected in all instances, but you can also override default properties and settings.</a:t>
            </a:r>
          </a:p>
          <a:p>
            <a:r>
              <a:rPr lang="en-GB" dirty="0"/>
              <a:t>Simply drag the game object you want to make a prefab into the project – assets window.</a:t>
            </a:r>
          </a:p>
          <a:p>
            <a:pPr lvl="1"/>
            <a:r>
              <a:rPr lang="en-GB" dirty="0"/>
              <a:t>If you are spawning from code, you can then </a:t>
            </a:r>
            <a:r>
              <a:rPr lang="en-GB" dirty="0" smtClean="0"/>
              <a:t>(most times) delete </a:t>
            </a:r>
            <a:r>
              <a:rPr lang="en-GB" dirty="0"/>
              <a:t>the instance(s) in the hierarchy window.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70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Spawning Prefabs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spawn (clone) a prefab, you use Unity’s </a:t>
            </a:r>
            <a:r>
              <a:rPr lang="en-GB" dirty="0" smtClean="0">
                <a:hlinkClick r:id="rId2"/>
              </a:rPr>
              <a:t>Instantiate</a:t>
            </a:r>
            <a:r>
              <a:rPr lang="en-GB" dirty="0" smtClean="0"/>
              <a:t> method.</a:t>
            </a:r>
          </a:p>
          <a:p>
            <a:r>
              <a:rPr lang="en-GB" dirty="0" smtClean="0"/>
              <a:t>There are two ways you can write the code:</a:t>
            </a:r>
          </a:p>
          <a:p>
            <a:pPr lvl="1"/>
            <a:r>
              <a:rPr lang="en-GB" dirty="0" smtClean="0"/>
              <a:t>Method 1</a:t>
            </a:r>
          </a:p>
          <a:p>
            <a:pPr marL="640080" lvl="2" indent="0">
              <a:buNone/>
            </a:pP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GameObject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spike = Instantiate(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spikePrefab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GameObject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pPr lvl="1"/>
            <a:r>
              <a:rPr lang="en-GB" dirty="0" smtClean="0"/>
              <a:t>Method 2</a:t>
            </a:r>
          </a:p>
          <a:p>
            <a:pPr marL="640080" lvl="2" indent="0">
              <a:buNone/>
            </a:pP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GameObject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spike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 (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GameObject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)Instantiate(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spikePrefab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257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Making Rate of Movement Independent of Computer’s Speed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Some computers can process code and graphics faster than others.</a:t>
            </a:r>
          </a:p>
          <a:p>
            <a:r>
              <a:rPr lang="en-GB" dirty="0"/>
              <a:t>If you apply the same speed value at every frame rate, you have frame rate dependency</a:t>
            </a:r>
          </a:p>
          <a:p>
            <a:pPr lvl="1"/>
            <a:r>
              <a:rPr lang="en-GB" dirty="0"/>
              <a:t>Movement code is dependent on the frame rate of the game (determined by the computer)</a:t>
            </a:r>
          </a:p>
          <a:p>
            <a:r>
              <a:rPr lang="en-GB" dirty="0"/>
              <a:t>You need to adjust movement code to make it </a:t>
            </a:r>
            <a:r>
              <a:rPr lang="en-GB" b="1" dirty="0"/>
              <a:t>frame rate independent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Scale the speed value higher or lower depending on how quickly the computer runs.</a:t>
            </a:r>
          </a:p>
          <a:p>
            <a:pPr lvl="1"/>
            <a:r>
              <a:rPr lang="en-GB" dirty="0"/>
              <a:t>Solution: </a:t>
            </a:r>
            <a:r>
              <a:rPr lang="en-GB" b="1" i="1" dirty="0"/>
              <a:t>multiply speed change by </a:t>
            </a:r>
            <a:r>
              <a:rPr lang="en-GB" b="1" i="1" dirty="0" err="1"/>
              <a:t>deltaTime</a:t>
            </a:r>
            <a:r>
              <a:rPr lang="en-GB" dirty="0"/>
              <a:t>.</a:t>
            </a:r>
          </a:p>
          <a:p>
            <a:pPr marL="640080" lvl="2" indent="0">
              <a:buNone/>
            </a:pPr>
            <a:r>
              <a:rPr lang="en-GB" i="1" dirty="0" err="1"/>
              <a:t>deltaTime</a:t>
            </a:r>
            <a:r>
              <a:rPr lang="en-GB" i="1" dirty="0"/>
              <a:t> is the time in seconds it took to complete the last frame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54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Collision Detection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Unity provides several ready made collision detection methods for you to use.</a:t>
            </a:r>
          </a:p>
          <a:p>
            <a:r>
              <a:rPr lang="en-GB" dirty="0"/>
              <a:t>For collision detection to occur, the game object requires a collider.</a:t>
            </a:r>
          </a:p>
          <a:p>
            <a:pPr lvl="1"/>
            <a:r>
              <a:rPr lang="en-GB" dirty="0"/>
              <a:t>Motionless objects (e.g. floors, walls, etc.) typically don’t require a rigid body component attached and are known as </a:t>
            </a:r>
            <a:r>
              <a:rPr lang="en-GB" b="1" dirty="0"/>
              <a:t>static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not move in response to collisions.</a:t>
            </a:r>
          </a:p>
          <a:p>
            <a:pPr lvl="1"/>
            <a:r>
              <a:rPr lang="en-GB" dirty="0"/>
              <a:t>Objects that move will usually have a rigid body component and are known as </a:t>
            </a:r>
            <a:r>
              <a:rPr lang="en-GB" b="1" dirty="0"/>
              <a:t>dynamic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move in response to collisions.</a:t>
            </a:r>
          </a:p>
        </p:txBody>
      </p:sp>
    </p:spTree>
    <p:extLst>
      <p:ext uri="{BB962C8B-B14F-4D97-AF65-F5344CB8AC3E}">
        <p14:creationId xmlns:p14="http://schemas.microsoft.com/office/powerpoint/2010/main" val="183052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When collisions occur (when collider/rigid </a:t>
            </a:r>
            <a:r>
              <a:rPr lang="en-GB" dirty="0" smtClean="0"/>
              <a:t>body </a:t>
            </a:r>
            <a:r>
              <a:rPr lang="en-GB" dirty="0"/>
              <a:t>touches another collider/rigid body), the </a:t>
            </a:r>
            <a:r>
              <a:rPr lang="en-GB" b="1" dirty="0" err="1"/>
              <a:t>OnCollisionEnter</a:t>
            </a:r>
            <a:r>
              <a:rPr lang="en-GB" dirty="0"/>
              <a:t>() event method fires.</a:t>
            </a:r>
          </a:p>
          <a:p>
            <a:pPr lvl="1"/>
            <a:r>
              <a:rPr lang="en-GB" dirty="0"/>
              <a:t>You can use this </a:t>
            </a:r>
            <a:r>
              <a:rPr lang="en-GB" dirty="0" smtClean="0"/>
              <a:t>to specify </a:t>
            </a:r>
            <a:r>
              <a:rPr lang="en-GB" dirty="0"/>
              <a:t>what happens</a:t>
            </a:r>
          </a:p>
          <a:p>
            <a:r>
              <a:rPr lang="en-GB" dirty="0"/>
              <a:t>There is also an </a:t>
            </a:r>
            <a:r>
              <a:rPr lang="en-GB" b="1" dirty="0" err="1"/>
              <a:t>OnCollisionExit</a:t>
            </a:r>
            <a:r>
              <a:rPr lang="en-GB" dirty="0"/>
              <a:t>() method.</a:t>
            </a:r>
          </a:p>
          <a:p>
            <a:pPr lvl="1"/>
            <a:r>
              <a:rPr lang="en-GB" dirty="0"/>
              <a:t>Occurs when the collider/rigid body has stopped touching the other collider/rigid body.</a:t>
            </a:r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Unity </a:t>
            </a:r>
            <a:r>
              <a:rPr lang="en-GB" dirty="0" smtClean="0">
                <a:hlinkClick r:id="rId2"/>
              </a:rPr>
              <a:t>Colliders</a:t>
            </a:r>
            <a:endParaRPr lang="en-GB" dirty="0" smtClean="0"/>
          </a:p>
          <a:p>
            <a:r>
              <a:rPr lang="en-GB" dirty="0" smtClean="0"/>
              <a:t>Unity provides </a:t>
            </a:r>
            <a:r>
              <a:rPr lang="en-GB" b="1" dirty="0" smtClean="0"/>
              <a:t>2D versions</a:t>
            </a:r>
            <a:r>
              <a:rPr lang="en-GB" dirty="0" smtClean="0"/>
              <a:t> of </a:t>
            </a:r>
            <a:r>
              <a:rPr lang="en-GB" dirty="0" smtClean="0"/>
              <a:t>its collision methods </a:t>
            </a:r>
            <a:r>
              <a:rPr lang="en-GB" dirty="0" smtClean="0"/>
              <a:t>too.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59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Detection: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also detect when one collider enters the space of another collider, but </a:t>
            </a:r>
            <a:r>
              <a:rPr lang="en-GB" b="1" i="1" dirty="0"/>
              <a:t>without creating a collision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a collider is configured as a Trigger (set </a:t>
            </a:r>
            <a:r>
              <a:rPr lang="en-GB" b="1" i="1" dirty="0" err="1"/>
              <a:t>IsTrigger</a:t>
            </a:r>
            <a:r>
              <a:rPr lang="en-GB" b="1" i="1" dirty="0"/>
              <a:t> to true</a:t>
            </a:r>
            <a:r>
              <a:rPr lang="en-GB" dirty="0"/>
              <a:t>), it does not behave like a solid object and will let other colliders pass through.</a:t>
            </a:r>
          </a:p>
          <a:p>
            <a:r>
              <a:rPr lang="en-GB" dirty="0"/>
              <a:t>Three events:</a:t>
            </a:r>
          </a:p>
          <a:p>
            <a:pPr lvl="1"/>
            <a:r>
              <a:rPr lang="en-GB" b="1" dirty="0" err="1"/>
              <a:t>onTriggerEnter</a:t>
            </a:r>
            <a:r>
              <a:rPr lang="en-GB" dirty="0"/>
              <a:t>: when a collider enters the Trigger’s space.</a:t>
            </a:r>
          </a:p>
          <a:p>
            <a:pPr lvl="1"/>
            <a:r>
              <a:rPr lang="en-GB" b="1" dirty="0" err="1"/>
              <a:t>onTriggerExit</a:t>
            </a:r>
            <a:r>
              <a:rPr lang="en-GB" dirty="0"/>
              <a:t>: when the other collider stops touching the Trigger.</a:t>
            </a:r>
          </a:p>
          <a:p>
            <a:pPr lvl="1"/>
            <a:r>
              <a:rPr lang="en-GB" b="1" dirty="0" err="1"/>
              <a:t>onTriggerStay</a:t>
            </a:r>
            <a:r>
              <a:rPr lang="en-GB" dirty="0"/>
              <a:t>: called once per frame for the other Collider object touching the trigger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836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Random Values are very useful in Unity e.g. spawn a game object at a random position.</a:t>
            </a:r>
          </a:p>
          <a:p>
            <a:r>
              <a:rPr lang="en-GB" dirty="0" smtClean="0"/>
              <a:t>Unity provides a </a:t>
            </a:r>
            <a:r>
              <a:rPr lang="en-GB" dirty="0" smtClean="0">
                <a:hlinkClick r:id="rId2"/>
              </a:rPr>
              <a:t>Random</a:t>
            </a:r>
            <a:r>
              <a:rPr lang="en-GB" dirty="0" smtClean="0"/>
              <a:t> class for generating random data.</a:t>
            </a:r>
          </a:p>
          <a:p>
            <a:r>
              <a:rPr lang="en-GB" dirty="0" smtClean="0"/>
              <a:t>Today, we will use its </a:t>
            </a:r>
            <a:r>
              <a:rPr lang="en-GB" b="1" dirty="0" err="1" smtClean="0"/>
              <a:t>Random.Range</a:t>
            </a:r>
            <a:r>
              <a:rPr lang="en-GB" dirty="0" smtClean="0"/>
              <a:t>(min, max) method.</a:t>
            </a:r>
          </a:p>
          <a:p>
            <a:pPr lvl="1"/>
            <a:r>
              <a:rPr lang="en-GB" dirty="0" smtClean="0"/>
              <a:t>Generates a random value between min (inclusive) and max (inclusive too).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66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Level Generator Concept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056" y="1757362"/>
            <a:ext cx="5867400" cy="4181475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2699792" y="1757362"/>
            <a:ext cx="0" cy="95155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86177" y="1785590"/>
            <a:ext cx="262287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Half 2D Camera Height</a:t>
            </a:r>
          </a:p>
          <a:p>
            <a:r>
              <a:rPr lang="en-GB" sz="12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.main.orthographicSize</a:t>
            </a:r>
            <a:endParaRPr lang="en-GB" sz="12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  <a:p>
            <a:r>
              <a:rPr lang="en-GB" dirty="0" smtClean="0"/>
              <a:t>Therefore</a:t>
            </a:r>
          </a:p>
          <a:p>
            <a:r>
              <a:rPr lang="en-GB" dirty="0" smtClean="0"/>
              <a:t>Height = 2 x </a:t>
            </a:r>
            <a:r>
              <a:rPr lang="en-GB" sz="12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.main.orthographicSize</a:t>
            </a:r>
            <a:r>
              <a:rPr lang="en-GB" dirty="0" smtClean="0"/>
              <a:t>;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809056" y="6021288"/>
            <a:ext cx="5867400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2809056" y="6105715"/>
            <a:ext cx="6061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.main.aspect</a:t>
            </a:r>
            <a:r>
              <a:rPr lang="en-GB" sz="1600" dirty="0" smtClean="0"/>
              <a:t> = Camera Width </a:t>
            </a:r>
            <a:r>
              <a:rPr lang="en-GB" sz="1600" dirty="0" smtClean="0">
                <a:sym typeface="Symbol" panose="05050102010706020507" pitchFamily="18" charset="2"/>
              </a:rPr>
              <a:t> Camera Height</a:t>
            </a:r>
          </a:p>
          <a:p>
            <a:r>
              <a:rPr lang="en-GB" sz="1600" dirty="0" smtClean="0"/>
              <a:t>Therefore Camera Width = Camera Height x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.main.aspect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945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Level Generator Concept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41125"/>
            <a:ext cx="9144000" cy="3413949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5652120" y="3429000"/>
            <a:ext cx="0" cy="936104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5652120" y="4437112"/>
            <a:ext cx="0" cy="936104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7884368" y="4437112"/>
            <a:ext cx="0" cy="936104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491880" y="3429000"/>
            <a:ext cx="0" cy="936104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3491880" y="2348880"/>
            <a:ext cx="0" cy="936104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187624" y="2348880"/>
            <a:ext cx="0" cy="936104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875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10228</TotalTime>
  <Words>1125</Words>
  <Application>Microsoft Office PowerPoint</Application>
  <PresentationFormat>On-screen Show (4:3)</PresentationFormat>
  <Paragraphs>134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Calibri</vt:lpstr>
      <vt:lpstr>Cambria</vt:lpstr>
      <vt:lpstr>Consolas</vt:lpstr>
      <vt:lpstr>Symbol</vt:lpstr>
      <vt:lpstr>Wingdings</vt:lpstr>
      <vt:lpstr>Wingdings 2</vt:lpstr>
      <vt:lpstr>Median</vt:lpstr>
      <vt:lpstr>Making “Perky” Move and Obstacles</vt:lpstr>
      <vt:lpstr>Today’s Lecture</vt:lpstr>
      <vt:lpstr>Script Classes</vt:lpstr>
      <vt:lpstr>Question</vt:lpstr>
      <vt:lpstr>Transform</vt:lpstr>
      <vt:lpstr>Transform</vt:lpstr>
      <vt:lpstr>Get Component Method</vt:lpstr>
      <vt:lpstr>Finding Game Objects</vt:lpstr>
      <vt:lpstr>Finding Game Objects Examples</vt:lpstr>
      <vt:lpstr>Prefabs</vt:lpstr>
      <vt:lpstr>Spawning Prefabs</vt:lpstr>
      <vt:lpstr>Making Rate of Movement Independent of Computer’s Speed</vt:lpstr>
      <vt:lpstr>Collision Detection</vt:lpstr>
      <vt:lpstr>Collision Detection</vt:lpstr>
      <vt:lpstr>Collision Detection: Triggers</vt:lpstr>
      <vt:lpstr>Random Values</vt:lpstr>
      <vt:lpstr>The Level Generator Concept</vt:lpstr>
      <vt:lpstr>The Level Generator Concept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1164</cp:revision>
  <cp:lastPrinted>2014-09-29T16:21:25Z</cp:lastPrinted>
  <dcterms:created xsi:type="dcterms:W3CDTF">2013-09-18T07:00:31Z</dcterms:created>
  <dcterms:modified xsi:type="dcterms:W3CDTF">2017-10-17T09:35:10Z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