
<file path=[Content_Types].xml><?xml version="1.0" encoding="utf-8"?>
<Types xmlns="http://schemas.openxmlformats.org/package/2006/content-types">
  <Default Extension="bin" ContentType="application/vnd.openxmlformats-officedocument.oleObject"/>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Heading Now 71-78" pitchFamily="2" charset="0"/>
      <p:regular r:id="rId15"/>
    </p:embeddedFont>
    <p:embeddedFont>
      <p:font typeface="TT Firs Neue" panose="02000503030000020004" pitchFamily="2" charset="77"/>
      <p:regular r:id="rId16"/>
    </p:embeddedFont>
    <p:embeddedFont>
      <p:font typeface="TT Firs Neue Bold" panose="02000803030000020004" pitchFamily="2" charset="77"/>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23.07.2026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purpose of this presentation is to evaluate how Marks &amp; Spencer is able to recruit and select talented individuals in order to support the current transformation of the organisation. The presentation defines the steps involved in the recruitment process and provides an analysis of the various forms of interviews available, including the use of different types of questions, and a comparison of traditional face-to-face interviews with those carried out using technology (e.g. video conferencing). Recommendations on how to better the recruiting process and support organisational performance for the long-term are also included.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Marks &amp; Spencer will require additional specialists to aid the company's transformation. The company requires the help of a Project Manager who will manage the coordination of all aspects of the implementation of this type of program. In addition, it will be necessary for Change Managers to support the employees throughout the transition period. A Digital Transformation Specialist will provide a way for Marks &amp; Spencer to move forward with a greater level of efficiency through the integration of digital technology into business processes. Marks and Spencer will conduct an analysis of each of the jobs within the company's transformation program to ensure that they have defined responsibilities and competencies.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 clear job description indicates what the position entails, while the person specification describes which qualifications and competencies are required for that position.</a:t>
            </a:r>
          </a:p>
          <a:p>
            <a:endParaRPr lang="en-US"/>
          </a:p>
          <a:p>
            <a:r>
              <a:rPr lang="en-US"/>
              <a:t>Choosing a candidate with leadership, communication and change management skills is vital when organisations go through an organisational transformation because those candidates are the ones who will implement the new organisational strategies successfully.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complementing both internal and external recruitment methods, M&amp;S promotes loyal employees to positions of career advancement by promoting their organisation's success. In this way, the company can take advantage of new technical talent and emerging technologies through external recruitment channels, such as recruiting individuals via the Internet (through the use of LinkedIn) as well as direct recruitment through the M&amp;S careers website. This is particularly valuable when searching for employees who bring experience in the area of digitally transforming organisations and making them more adaptable, manage risks and develop innovation.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Various interview techniques are utilized to evaluate different competencies of the candidates. The best technique for Marks &amp; Spencer to utilize is the behavioural interview as it allows candidates to discuss real situations they have dealt with, which provides a better indication of their leadership, communication and problem-solving abilities compared to asking them hypothetical questions.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When selecting candidates for jobs, it is vital to consider how well an organization's interview processes reflect its culture and values. The interview process should focus on finding the best fit for both the employer and the potential employee. Overall, there is a significant correlation between the effectiveness of interview questions and Recruitment Decisions.</a:t>
            </a:r>
          </a:p>
          <a:p>
            <a:endParaRPr lang="en-US"/>
          </a:p>
          <a:p>
            <a:r>
              <a:rPr lang="en-US"/>
              <a:t>Behavioural interview questions can provide information about how candidates have performed in the past, situational interview questions can assist in understanding a candidate's decision-making process, while competency-based interview questions measure the candidate’s ability to lead others as well as work collaboratively with others.</a:t>
            </a:r>
          </a:p>
          <a:p>
            <a:endParaRPr lang="en-US"/>
          </a:p>
          <a:p>
            <a:r>
              <a:rPr lang="en-US"/>
              <a:t>By using all three methods of interviewing, organizations can conduct a complete evaluation of each candidate.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Due to the decrease in cost and time associated when hiring using virtual interviews, this recruiting method has experienced an explosive growth in use. Although face-to-face interviews will still provide an important measure of a candidate’s communication style and confidence level as well as fit with company culture, hybrid interviewing provides the best of both worlds for Marks and Spencer.</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7/23/26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sv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sv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3.svg"/><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oleObject" Target="../embeddings/oleObject1.bin"/><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oleObject" Target="../embeddings/oleObject2.bin"/><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6.svg"/></Relationships>
</file>

<file path=ppt/slides/_rels/slide9.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oleObject" Target="../embeddings/oleObject3.bin"/></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3.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5F5FF"/>
        </a:solidFill>
        <a:effectLst/>
      </p:bgPr>
    </p:bg>
    <p:spTree>
      <p:nvGrpSpPr>
        <p:cNvPr id="1" name=""/>
        <p:cNvGrpSpPr/>
        <p:nvPr/>
      </p:nvGrpSpPr>
      <p:grpSpPr>
        <a:xfrm>
          <a:off x="0" y="0"/>
          <a:ext cx="0" cy="0"/>
          <a:chOff x="0" y="0"/>
          <a:chExt cx="0" cy="0"/>
        </a:xfrm>
      </p:grpSpPr>
      <p:sp>
        <p:nvSpPr>
          <p:cNvPr id="2" name="Freeform 2"/>
          <p:cNvSpPr/>
          <p:nvPr/>
        </p:nvSpPr>
        <p:spPr>
          <a:xfrm>
            <a:off x="289881" y="-2241021"/>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a:off x="5470688" y="4196053"/>
            <a:ext cx="362785" cy="362785"/>
          </a:xfrm>
          <a:custGeom>
            <a:avLst/>
            <a:gdLst/>
            <a:ahLst/>
            <a:cxnLst/>
            <a:rect l="l" t="t" r="r" b="b"/>
            <a:pathLst>
              <a:path w="362785" h="362785">
                <a:moveTo>
                  <a:pt x="0" y="0"/>
                </a:moveTo>
                <a:lnTo>
                  <a:pt x="362785" y="0"/>
                </a:lnTo>
                <a:lnTo>
                  <a:pt x="362785" y="362785"/>
                </a:lnTo>
                <a:lnTo>
                  <a:pt x="0" y="36278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12458624" y="4196053"/>
            <a:ext cx="362785" cy="362785"/>
          </a:xfrm>
          <a:custGeom>
            <a:avLst/>
            <a:gdLst/>
            <a:ahLst/>
            <a:cxnLst/>
            <a:rect l="l" t="t" r="r" b="b"/>
            <a:pathLst>
              <a:path w="362785" h="362785">
                <a:moveTo>
                  <a:pt x="0" y="0"/>
                </a:moveTo>
                <a:lnTo>
                  <a:pt x="362785" y="0"/>
                </a:lnTo>
                <a:lnTo>
                  <a:pt x="362785" y="362785"/>
                </a:lnTo>
                <a:lnTo>
                  <a:pt x="0" y="36278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p:cNvSpPr/>
          <p:nvPr/>
        </p:nvSpPr>
        <p:spPr>
          <a:xfrm>
            <a:off x="-2874053" y="7324225"/>
            <a:ext cx="4613908" cy="4606820"/>
          </a:xfrm>
          <a:custGeom>
            <a:avLst/>
            <a:gdLst/>
            <a:ahLst/>
            <a:cxnLst/>
            <a:rect l="l" t="t" r="r" b="b"/>
            <a:pathLst>
              <a:path w="4613908" h="4606820">
                <a:moveTo>
                  <a:pt x="0" y="0"/>
                </a:moveTo>
                <a:lnTo>
                  <a:pt x="4613908" y="0"/>
                </a:lnTo>
                <a:lnTo>
                  <a:pt x="4613908" y="4606821"/>
                </a:lnTo>
                <a:lnTo>
                  <a:pt x="0" y="4606821"/>
                </a:lnTo>
                <a:lnTo>
                  <a:pt x="0" y="0"/>
                </a:lnTo>
                <a:close/>
              </a:path>
            </a:pathLst>
          </a:custGeom>
          <a:blipFill>
            <a:blip>
              <a:alphaModFix amt="14000"/>
              <a:extLst>
                <a:ext uri="{96DAC541-7B7A-43D3-8B79-37D633B846F1}">
                  <asvg:svgBlip xmlns:asvg="http://schemas.microsoft.com/office/drawing/2016/SVG/main" r:embed="rId5"/>
                </a:ext>
              </a:extLst>
            </a:blip>
            <a:stretch>
              <a:fillRect/>
            </a:stretch>
          </a:blipFill>
        </p:spPr>
      </p:sp>
      <p:sp>
        <p:nvSpPr>
          <p:cNvPr id="6" name="Freeform 6"/>
          <p:cNvSpPr/>
          <p:nvPr/>
        </p:nvSpPr>
        <p:spPr>
          <a:xfrm>
            <a:off x="12640017" y="4615866"/>
            <a:ext cx="5541258" cy="5541258"/>
          </a:xfrm>
          <a:custGeom>
            <a:avLst/>
            <a:gdLst/>
            <a:ahLst/>
            <a:cxnLst/>
            <a:rect l="l" t="t" r="r" b="b"/>
            <a:pathLst>
              <a:path w="5541258" h="5541258">
                <a:moveTo>
                  <a:pt x="0" y="0"/>
                </a:moveTo>
                <a:lnTo>
                  <a:pt x="5541258" y="0"/>
                </a:lnTo>
                <a:lnTo>
                  <a:pt x="5541258" y="5541258"/>
                </a:lnTo>
                <a:lnTo>
                  <a:pt x="0" y="5541258"/>
                </a:lnTo>
                <a:lnTo>
                  <a:pt x="0" y="0"/>
                </a:lnTo>
                <a:close/>
              </a:path>
            </a:pathLst>
          </a:custGeom>
          <a:blipFill>
            <a:blip r:embed="rId6"/>
            <a:stretch>
              <a:fillRect/>
            </a:stretch>
          </a:blipFill>
        </p:spPr>
      </p:sp>
      <p:sp>
        <p:nvSpPr>
          <p:cNvPr id="7" name="Freeform 7"/>
          <p:cNvSpPr/>
          <p:nvPr/>
        </p:nvSpPr>
        <p:spPr>
          <a:xfrm>
            <a:off x="15056515" y="99617"/>
            <a:ext cx="3124760" cy="1306882"/>
          </a:xfrm>
          <a:custGeom>
            <a:avLst/>
            <a:gdLst/>
            <a:ahLst/>
            <a:cxnLst/>
            <a:rect l="l" t="t" r="r" b="b"/>
            <a:pathLst>
              <a:path w="3124760" h="1306882">
                <a:moveTo>
                  <a:pt x="0" y="0"/>
                </a:moveTo>
                <a:lnTo>
                  <a:pt x="3124760" y="0"/>
                </a:lnTo>
                <a:lnTo>
                  <a:pt x="3124760" y="1306882"/>
                </a:lnTo>
                <a:lnTo>
                  <a:pt x="0" y="1306882"/>
                </a:lnTo>
                <a:lnTo>
                  <a:pt x="0" y="0"/>
                </a:lnTo>
                <a:close/>
              </a:path>
            </a:pathLst>
          </a:custGeom>
          <a:blipFill>
            <a:blip r:embed="rId7"/>
            <a:stretch>
              <a:fillRect/>
            </a:stretch>
          </a:blipFill>
        </p:spPr>
      </p:sp>
      <p:sp>
        <p:nvSpPr>
          <p:cNvPr id="8" name="TextBox 8"/>
          <p:cNvSpPr txBox="1"/>
          <p:nvPr/>
        </p:nvSpPr>
        <p:spPr>
          <a:xfrm>
            <a:off x="1368192" y="5674221"/>
            <a:ext cx="6290993" cy="2131437"/>
          </a:xfrm>
          <a:prstGeom prst="rect">
            <a:avLst/>
          </a:prstGeom>
        </p:spPr>
        <p:txBody>
          <a:bodyPr lIns="0" tIns="0" rIns="0" bIns="0" rtlCol="0" anchor="t">
            <a:spAutoFit/>
          </a:bodyPr>
          <a:lstStyle/>
          <a:p>
            <a:pPr marL="0" lvl="0" indent="0" algn="l">
              <a:lnSpc>
                <a:spcPts val="4293"/>
              </a:lnSpc>
            </a:pPr>
            <a:r>
              <a:rPr lang="en-US" sz="3066">
                <a:solidFill>
                  <a:srgbClr val="2758A7"/>
                </a:solidFill>
                <a:latin typeface="TT Firs Neue"/>
                <a:ea typeface="TT Firs Neue"/>
                <a:cs typeface="TT Firs Neue"/>
                <a:sym typeface="TT Firs Neue"/>
              </a:rPr>
              <a:t>Student ID : 2435972</a:t>
            </a:r>
          </a:p>
          <a:p>
            <a:pPr marL="0" lvl="0" indent="0" algn="l">
              <a:lnSpc>
                <a:spcPts val="4293"/>
              </a:lnSpc>
            </a:pPr>
            <a:r>
              <a:rPr lang="en-US" sz="3066">
                <a:solidFill>
                  <a:srgbClr val="2758A7"/>
                </a:solidFill>
                <a:latin typeface="TT Firs Neue"/>
                <a:ea typeface="TT Firs Neue"/>
                <a:cs typeface="TT Firs Neue"/>
                <a:sym typeface="TT Firs Neue"/>
              </a:rPr>
              <a:t>University of Wales Trinity Saint David</a:t>
            </a:r>
          </a:p>
          <a:p>
            <a:pPr algn="l">
              <a:lnSpc>
                <a:spcPts val="4293"/>
              </a:lnSpc>
            </a:pPr>
            <a:endParaRPr lang="en-US" sz="3066">
              <a:solidFill>
                <a:srgbClr val="2758A7"/>
              </a:solidFill>
              <a:latin typeface="TT Firs Neue"/>
              <a:ea typeface="TT Firs Neue"/>
              <a:cs typeface="TT Firs Neue"/>
              <a:sym typeface="TT Firs Neue"/>
            </a:endParaRPr>
          </a:p>
        </p:txBody>
      </p:sp>
      <p:sp>
        <p:nvSpPr>
          <p:cNvPr id="9" name="TextBox 9"/>
          <p:cNvSpPr txBox="1"/>
          <p:nvPr/>
        </p:nvSpPr>
        <p:spPr>
          <a:xfrm>
            <a:off x="3465155" y="1601302"/>
            <a:ext cx="11357690" cy="1838963"/>
          </a:xfrm>
          <a:prstGeom prst="rect">
            <a:avLst/>
          </a:prstGeom>
        </p:spPr>
        <p:txBody>
          <a:bodyPr lIns="0" tIns="0" rIns="0" bIns="0" rtlCol="0" anchor="t">
            <a:spAutoFit/>
          </a:bodyPr>
          <a:lstStyle/>
          <a:p>
            <a:pPr algn="ctr">
              <a:lnSpc>
                <a:spcPts val="2900"/>
              </a:lnSpc>
            </a:pPr>
            <a:r>
              <a:rPr lang="en-US" sz="2900" spc="568">
                <a:solidFill>
                  <a:srgbClr val="801424"/>
                </a:solidFill>
                <a:latin typeface="Heading Now 71-78"/>
                <a:ea typeface="Heading Now 71-78"/>
                <a:cs typeface="Heading Now 71-78"/>
                <a:sym typeface="Heading Now 71-78"/>
              </a:rPr>
              <a:t>RECRUITMENT AND SELECTION STRATEGIES DURING ORGANISATIONAL TRANSFORMATION</a:t>
            </a:r>
          </a:p>
          <a:p>
            <a:pPr algn="ctr">
              <a:lnSpc>
                <a:spcPts val="2900"/>
              </a:lnSpc>
            </a:pPr>
            <a:r>
              <a:rPr lang="en-US" sz="2900" u="sng" spc="568">
                <a:solidFill>
                  <a:srgbClr val="801424"/>
                </a:solidFill>
                <a:latin typeface="Heading Now 71-78"/>
                <a:ea typeface="Heading Now 71-78"/>
                <a:cs typeface="Heading Now 71-78"/>
                <a:sym typeface="Heading Now 71-78"/>
              </a:rPr>
              <a:t>MARKS &amp; SPENCER PLC</a:t>
            </a:r>
          </a:p>
          <a:p>
            <a:pPr algn="ctr">
              <a:lnSpc>
                <a:spcPts val="2400"/>
              </a:lnSpc>
            </a:pPr>
            <a:endParaRPr lang="en-US" sz="2900" u="sng" spc="568">
              <a:solidFill>
                <a:srgbClr val="801424"/>
              </a:solidFill>
              <a:latin typeface="Heading Now 71-78"/>
              <a:ea typeface="Heading Now 71-78"/>
              <a:cs typeface="Heading Now 71-78"/>
              <a:sym typeface="Heading Now 71-78"/>
            </a:endParaRPr>
          </a:p>
        </p:txBody>
      </p:sp>
      <p:sp>
        <p:nvSpPr>
          <p:cNvPr id="10" name="TextBox 10"/>
          <p:cNvSpPr txBox="1"/>
          <p:nvPr/>
        </p:nvSpPr>
        <p:spPr>
          <a:xfrm>
            <a:off x="6201169" y="3941200"/>
            <a:ext cx="5885662" cy="824865"/>
          </a:xfrm>
          <a:prstGeom prst="rect">
            <a:avLst/>
          </a:prstGeom>
        </p:spPr>
        <p:txBody>
          <a:bodyPr lIns="0" tIns="0" rIns="0" bIns="0" rtlCol="0" anchor="t">
            <a:spAutoFit/>
          </a:bodyPr>
          <a:lstStyle/>
          <a:p>
            <a:pPr algn="ctr">
              <a:lnSpc>
                <a:spcPts val="3359"/>
              </a:lnSpc>
            </a:pPr>
            <a:r>
              <a:rPr lang="en-US" sz="2400">
                <a:solidFill>
                  <a:srgbClr val="801424"/>
                </a:solidFill>
                <a:latin typeface="TT Firs Neue"/>
                <a:ea typeface="TT Firs Neue"/>
                <a:cs typeface="TT Firs Neue"/>
                <a:sym typeface="TT Firs Neue"/>
              </a:rPr>
              <a:t>LCLM5002 – Developing and Managing Individuals and Teams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5FF"/>
        </a:solidFill>
        <a:effectLst/>
      </p:bgPr>
    </p:bg>
    <p:spTree>
      <p:nvGrpSpPr>
        <p:cNvPr id="1" name=""/>
        <p:cNvGrpSpPr/>
        <p:nvPr/>
      </p:nvGrpSpPr>
      <p:grpSpPr>
        <a:xfrm>
          <a:off x="0" y="0"/>
          <a:ext cx="0" cy="0"/>
          <a:chOff x="0" y="0"/>
          <a:chExt cx="0" cy="0"/>
        </a:xfrm>
      </p:grpSpPr>
      <p:sp>
        <p:nvSpPr>
          <p:cNvPr id="2" name="Freeform 2"/>
          <p:cNvSpPr/>
          <p:nvPr/>
        </p:nvSpPr>
        <p:spPr>
          <a:xfrm>
            <a:off x="-1278254" y="-1867217"/>
            <a:ext cx="4613908" cy="4606820"/>
          </a:xfrm>
          <a:custGeom>
            <a:avLst/>
            <a:gdLst/>
            <a:ahLst/>
            <a:cxnLst/>
            <a:rect l="l" t="t" r="r" b="b"/>
            <a:pathLst>
              <a:path w="4613908" h="4606820">
                <a:moveTo>
                  <a:pt x="0" y="0"/>
                </a:moveTo>
                <a:lnTo>
                  <a:pt x="4613908" y="0"/>
                </a:lnTo>
                <a:lnTo>
                  <a:pt x="4613908" y="4606821"/>
                </a:lnTo>
                <a:lnTo>
                  <a:pt x="0" y="4606821"/>
                </a:lnTo>
                <a:lnTo>
                  <a:pt x="0" y="0"/>
                </a:lnTo>
                <a:close/>
              </a:path>
            </a:pathLst>
          </a:custGeom>
          <a:blipFill>
            <a:blip>
              <a:alphaModFix amt="14000"/>
              <a:extLst>
                <a:ext uri="{96DAC541-7B7A-43D3-8B79-37D633B846F1}">
                  <asvg:svgBlip xmlns:asvg="http://schemas.microsoft.com/office/drawing/2016/SVG/main" r:embed="rId2"/>
                </a:ext>
              </a:extLst>
            </a:blip>
            <a:stretch>
              <a:fillRect/>
            </a:stretch>
          </a:blipFill>
        </p:spPr>
      </p:sp>
      <p:sp>
        <p:nvSpPr>
          <p:cNvPr id="3" name="Freeform 3"/>
          <p:cNvSpPr/>
          <p:nvPr/>
        </p:nvSpPr>
        <p:spPr>
          <a:xfrm>
            <a:off x="15589189" y="4394827"/>
            <a:ext cx="4613908" cy="4606820"/>
          </a:xfrm>
          <a:custGeom>
            <a:avLst/>
            <a:gdLst/>
            <a:ahLst/>
            <a:cxnLst/>
            <a:rect l="l" t="t" r="r" b="b"/>
            <a:pathLst>
              <a:path w="4613908" h="4606820">
                <a:moveTo>
                  <a:pt x="0" y="0"/>
                </a:moveTo>
                <a:lnTo>
                  <a:pt x="4613908" y="0"/>
                </a:lnTo>
                <a:lnTo>
                  <a:pt x="4613908" y="4606821"/>
                </a:lnTo>
                <a:lnTo>
                  <a:pt x="0" y="4606821"/>
                </a:lnTo>
                <a:lnTo>
                  <a:pt x="0" y="0"/>
                </a:lnTo>
                <a:close/>
              </a:path>
            </a:pathLst>
          </a:custGeom>
          <a:blipFill>
            <a:blip>
              <a:alphaModFix amt="14000"/>
              <a:extLst>
                <a:ext uri="{96DAC541-7B7A-43D3-8B79-37D633B846F1}">
                  <asvg:svgBlip xmlns:asvg="http://schemas.microsoft.com/office/drawing/2016/SVG/main" r:embed="rId2"/>
                </a:ext>
              </a:extLst>
            </a:blip>
            <a:stretch>
              <a:fillRect/>
            </a:stretch>
          </a:blipFill>
        </p:spPr>
      </p:sp>
      <p:sp>
        <p:nvSpPr>
          <p:cNvPr id="4" name="Freeform 4"/>
          <p:cNvSpPr/>
          <p:nvPr/>
        </p:nvSpPr>
        <p:spPr>
          <a:xfrm>
            <a:off x="-878391" y="1294091"/>
            <a:ext cx="1907091" cy="1907091"/>
          </a:xfrm>
          <a:custGeom>
            <a:avLst/>
            <a:gdLst/>
            <a:ahLst/>
            <a:cxnLst/>
            <a:rect l="l" t="t" r="r" b="b"/>
            <a:pathLst>
              <a:path w="1907091" h="1907091">
                <a:moveTo>
                  <a:pt x="0" y="0"/>
                </a:moveTo>
                <a:lnTo>
                  <a:pt x="1907091" y="0"/>
                </a:lnTo>
                <a:lnTo>
                  <a:pt x="1907091" y="1907091"/>
                </a:lnTo>
                <a:lnTo>
                  <a:pt x="0" y="190709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5" name="Freeform 5"/>
          <p:cNvSpPr/>
          <p:nvPr/>
        </p:nvSpPr>
        <p:spPr>
          <a:xfrm>
            <a:off x="12926831" y="643921"/>
            <a:ext cx="4969313" cy="3312875"/>
          </a:xfrm>
          <a:custGeom>
            <a:avLst/>
            <a:gdLst/>
            <a:ahLst/>
            <a:cxnLst/>
            <a:rect l="l" t="t" r="r" b="b"/>
            <a:pathLst>
              <a:path w="4969313" h="3312875">
                <a:moveTo>
                  <a:pt x="0" y="0"/>
                </a:moveTo>
                <a:lnTo>
                  <a:pt x="4969312" y="0"/>
                </a:lnTo>
                <a:lnTo>
                  <a:pt x="4969312" y="3312875"/>
                </a:lnTo>
                <a:lnTo>
                  <a:pt x="0" y="3312875"/>
                </a:lnTo>
                <a:lnTo>
                  <a:pt x="0" y="0"/>
                </a:lnTo>
                <a:close/>
              </a:path>
            </a:pathLst>
          </a:custGeom>
          <a:blipFill>
            <a:blip r:embed="rId4"/>
            <a:stretch>
              <a:fillRect/>
            </a:stretch>
          </a:blipFill>
        </p:spPr>
      </p:sp>
      <p:sp>
        <p:nvSpPr>
          <p:cNvPr id="6" name="Freeform 6"/>
          <p:cNvSpPr/>
          <p:nvPr/>
        </p:nvSpPr>
        <p:spPr>
          <a:xfrm>
            <a:off x="12926831" y="4193607"/>
            <a:ext cx="4969313" cy="3200574"/>
          </a:xfrm>
          <a:custGeom>
            <a:avLst/>
            <a:gdLst/>
            <a:ahLst/>
            <a:cxnLst/>
            <a:rect l="l" t="t" r="r" b="b"/>
            <a:pathLst>
              <a:path w="4969313" h="3200574">
                <a:moveTo>
                  <a:pt x="0" y="0"/>
                </a:moveTo>
                <a:lnTo>
                  <a:pt x="4969312" y="0"/>
                </a:lnTo>
                <a:lnTo>
                  <a:pt x="4969312" y="3200574"/>
                </a:lnTo>
                <a:lnTo>
                  <a:pt x="0" y="3200574"/>
                </a:lnTo>
                <a:lnTo>
                  <a:pt x="0" y="0"/>
                </a:lnTo>
                <a:close/>
              </a:path>
            </a:pathLst>
          </a:custGeom>
          <a:blipFill>
            <a:blip r:embed="rId5"/>
            <a:stretch>
              <a:fillRect/>
            </a:stretch>
          </a:blipFill>
        </p:spPr>
      </p:sp>
      <p:sp>
        <p:nvSpPr>
          <p:cNvPr id="7" name="TextBox 7"/>
          <p:cNvSpPr txBox="1"/>
          <p:nvPr/>
        </p:nvSpPr>
        <p:spPr>
          <a:xfrm>
            <a:off x="1649865" y="398093"/>
            <a:ext cx="6348997" cy="1925320"/>
          </a:xfrm>
          <a:prstGeom prst="rect">
            <a:avLst/>
          </a:prstGeom>
        </p:spPr>
        <p:txBody>
          <a:bodyPr lIns="0" tIns="0" rIns="0" bIns="0" rtlCol="0" anchor="t">
            <a:spAutoFit/>
          </a:bodyPr>
          <a:lstStyle/>
          <a:p>
            <a:pPr algn="l">
              <a:lnSpc>
                <a:spcPts val="6800"/>
              </a:lnSpc>
            </a:pPr>
            <a:r>
              <a:rPr lang="en-US" sz="6800" spc="-374">
                <a:solidFill>
                  <a:srgbClr val="801424"/>
                </a:solidFill>
                <a:latin typeface="Heading Now 71-78"/>
                <a:ea typeface="Heading Now 71-78"/>
                <a:cs typeface="Heading Now 71-78"/>
                <a:sym typeface="Heading Now 71-78"/>
              </a:rPr>
              <a:t>COMPANY BACKGROUND</a:t>
            </a:r>
          </a:p>
        </p:txBody>
      </p:sp>
      <p:sp>
        <p:nvSpPr>
          <p:cNvPr id="8" name="TextBox 8"/>
          <p:cNvSpPr txBox="1"/>
          <p:nvPr/>
        </p:nvSpPr>
        <p:spPr>
          <a:xfrm>
            <a:off x="544341" y="3473743"/>
            <a:ext cx="11181264" cy="5988050"/>
          </a:xfrm>
          <a:prstGeom prst="rect">
            <a:avLst/>
          </a:prstGeom>
        </p:spPr>
        <p:txBody>
          <a:bodyPr lIns="0" tIns="0" rIns="0" bIns="0" rtlCol="0" anchor="t">
            <a:spAutoFit/>
          </a:bodyPr>
          <a:lstStyle/>
          <a:p>
            <a:pPr algn="just">
              <a:lnSpc>
                <a:spcPts val="2800"/>
              </a:lnSpc>
            </a:pPr>
            <a:r>
              <a:rPr lang="en-US" sz="2000" b="1">
                <a:solidFill>
                  <a:srgbClr val="801424"/>
                </a:solidFill>
                <a:latin typeface="TT Firs Neue Bold"/>
                <a:ea typeface="TT Firs Neue Bold"/>
                <a:cs typeface="TT Firs Neue Bold"/>
                <a:sym typeface="TT Firs Neue Bold"/>
              </a:rPr>
              <a:t>Mark &amp; Spencer plc</a:t>
            </a:r>
          </a:p>
          <a:p>
            <a:pPr algn="just">
              <a:lnSpc>
                <a:spcPts val="2800"/>
              </a:lnSpc>
            </a:pPr>
            <a:endParaRPr lang="en-US" sz="2000" b="1">
              <a:solidFill>
                <a:srgbClr val="801424"/>
              </a:solidFill>
              <a:latin typeface="TT Firs Neue Bold"/>
              <a:ea typeface="TT Firs Neue Bold"/>
              <a:cs typeface="TT Firs Neue Bold"/>
              <a:sym typeface="TT Firs Neue Bold"/>
            </a:endParaRPr>
          </a:p>
          <a:p>
            <a:pPr marL="0" lvl="0" indent="0" algn="just">
              <a:lnSpc>
                <a:spcPts val="2800"/>
              </a:lnSpc>
            </a:pPr>
            <a:r>
              <a:rPr lang="en-US" sz="2000">
                <a:solidFill>
                  <a:srgbClr val="801424"/>
                </a:solidFill>
                <a:latin typeface="TT Firs Neue"/>
                <a:ea typeface="TT Firs Neue"/>
                <a:cs typeface="TT Firs Neue"/>
                <a:sym typeface="TT Firs Neue"/>
              </a:rPr>
              <a:t>Established in 1884 in Leeds, United Kingdom, Marks &amp; Spencer is one of the largest retailers in the UK that provides Food, Clothing, and Home products.</a:t>
            </a:r>
          </a:p>
          <a:p>
            <a:pPr marL="0" lvl="0" indent="0" algn="just">
              <a:lnSpc>
                <a:spcPts val="2800"/>
              </a:lnSpc>
            </a:pPr>
            <a:endParaRPr lang="en-US" sz="2000">
              <a:solidFill>
                <a:srgbClr val="801424"/>
              </a:solidFill>
              <a:latin typeface="TT Firs Neue"/>
              <a:ea typeface="TT Firs Neue"/>
              <a:cs typeface="TT Firs Neue"/>
              <a:sym typeface="TT Firs Neue"/>
            </a:endParaRPr>
          </a:p>
          <a:p>
            <a:pPr marL="0" lvl="0" indent="0" algn="just">
              <a:lnSpc>
                <a:spcPts val="2800"/>
              </a:lnSpc>
            </a:pPr>
            <a:r>
              <a:rPr lang="en-US" sz="2000">
                <a:solidFill>
                  <a:srgbClr val="801424"/>
                </a:solidFill>
                <a:latin typeface="TT Firs Neue"/>
                <a:ea typeface="TT Firs Neue"/>
                <a:cs typeface="TT Firs Neue"/>
                <a:sym typeface="TT Firs Neue"/>
              </a:rPr>
              <a:t>With more than 1,000 retail locations, they are one of the largest employers in the UK with over 60,000 employees.</a:t>
            </a:r>
          </a:p>
          <a:p>
            <a:pPr marL="0" lvl="0" indent="0" algn="just">
              <a:lnSpc>
                <a:spcPts val="2800"/>
              </a:lnSpc>
            </a:pPr>
            <a:endParaRPr lang="en-US" sz="2000">
              <a:solidFill>
                <a:srgbClr val="801424"/>
              </a:solidFill>
              <a:latin typeface="TT Firs Neue"/>
              <a:ea typeface="TT Firs Neue"/>
              <a:cs typeface="TT Firs Neue"/>
              <a:sym typeface="TT Firs Neue"/>
            </a:endParaRPr>
          </a:p>
          <a:p>
            <a:pPr marL="0" lvl="0" indent="0" algn="just">
              <a:lnSpc>
                <a:spcPts val="2800"/>
              </a:lnSpc>
            </a:pPr>
            <a:r>
              <a:rPr lang="en-US" sz="2000">
                <a:solidFill>
                  <a:srgbClr val="801424"/>
                </a:solidFill>
                <a:latin typeface="TT Firs Neue"/>
                <a:ea typeface="TT Firs Neue"/>
                <a:cs typeface="TT Firs Neue"/>
                <a:sym typeface="TT Firs Neue"/>
              </a:rPr>
              <a:t>Marks &amp; Spencer is investing in digital transformation, store modernisation, and supply chain enhancements.</a:t>
            </a:r>
          </a:p>
          <a:p>
            <a:pPr marL="0" lvl="0" indent="0" algn="just">
              <a:lnSpc>
                <a:spcPts val="2800"/>
              </a:lnSpc>
            </a:pPr>
            <a:endParaRPr lang="en-US" sz="2000">
              <a:solidFill>
                <a:srgbClr val="801424"/>
              </a:solidFill>
              <a:latin typeface="TT Firs Neue"/>
              <a:ea typeface="TT Firs Neue"/>
              <a:cs typeface="TT Firs Neue"/>
              <a:sym typeface="TT Firs Neue"/>
            </a:endParaRPr>
          </a:p>
          <a:p>
            <a:pPr marL="0" lvl="0" indent="0" algn="just">
              <a:lnSpc>
                <a:spcPts val="2800"/>
              </a:lnSpc>
            </a:pPr>
            <a:r>
              <a:rPr lang="en-US" sz="2000" b="1">
                <a:solidFill>
                  <a:srgbClr val="801424"/>
                </a:solidFill>
                <a:latin typeface="TT Firs Neue Bold"/>
                <a:ea typeface="TT Firs Neue Bold"/>
                <a:cs typeface="TT Firs Neue Bold"/>
                <a:sym typeface="TT Firs Neue Bold"/>
              </a:rPr>
              <a:t>Mark &amp; Spencer is evolving itself as a competitive organisation through:</a:t>
            </a:r>
          </a:p>
          <a:p>
            <a:pPr marL="0" lvl="0" indent="0" algn="just">
              <a:lnSpc>
                <a:spcPts val="2800"/>
              </a:lnSpc>
            </a:pPr>
            <a:endParaRPr lang="en-US" sz="2000" b="1">
              <a:solidFill>
                <a:srgbClr val="801424"/>
              </a:solidFill>
              <a:latin typeface="TT Firs Neue Bold"/>
              <a:ea typeface="TT Firs Neue Bold"/>
              <a:cs typeface="TT Firs Neue Bold"/>
              <a:sym typeface="TT Firs Neue Bold"/>
            </a:endParaRPr>
          </a:p>
          <a:p>
            <a:pPr marL="431801" lvl="1" indent="-215900" algn="l">
              <a:lnSpc>
                <a:spcPts val="2800"/>
              </a:lnSpc>
              <a:buFont typeface="Arial"/>
              <a:buChar char="•"/>
            </a:pPr>
            <a:r>
              <a:rPr lang="en-US" sz="2000">
                <a:solidFill>
                  <a:srgbClr val="801424"/>
                </a:solidFill>
                <a:latin typeface="TT Firs Neue"/>
                <a:ea typeface="TT Firs Neue"/>
                <a:cs typeface="TT Firs Neue"/>
                <a:sym typeface="TT Firs Neue"/>
              </a:rPr>
              <a:t>Digital and online retail expansion</a:t>
            </a:r>
          </a:p>
          <a:p>
            <a:pPr marL="431801" lvl="1" indent="-215900" algn="l">
              <a:lnSpc>
                <a:spcPts val="2800"/>
              </a:lnSpc>
              <a:buFont typeface="Arial"/>
              <a:buChar char="•"/>
            </a:pPr>
            <a:r>
              <a:rPr lang="en-US" sz="2000">
                <a:solidFill>
                  <a:srgbClr val="801424"/>
                </a:solidFill>
                <a:latin typeface="TT Firs Neue"/>
                <a:ea typeface="TT Firs Neue"/>
                <a:cs typeface="TT Firs Neue"/>
                <a:sym typeface="TT Firs Neue"/>
              </a:rPr>
              <a:t>Enhanced operational efficiency</a:t>
            </a:r>
          </a:p>
          <a:p>
            <a:pPr marL="431801" lvl="1" indent="-215900" algn="l">
              <a:lnSpc>
                <a:spcPts val="2800"/>
              </a:lnSpc>
              <a:buFont typeface="Arial"/>
              <a:buChar char="•"/>
            </a:pPr>
            <a:r>
              <a:rPr lang="en-US" sz="2000">
                <a:solidFill>
                  <a:srgbClr val="801424"/>
                </a:solidFill>
                <a:latin typeface="TT Firs Neue"/>
                <a:ea typeface="TT Firs Neue"/>
                <a:cs typeface="TT Firs Neue"/>
                <a:sym typeface="TT Firs Neue"/>
              </a:rPr>
              <a:t>Investment into cutting-edge technologies</a:t>
            </a:r>
          </a:p>
          <a:p>
            <a:pPr marL="431801" lvl="1" indent="-215900" algn="l">
              <a:lnSpc>
                <a:spcPts val="2800"/>
              </a:lnSpc>
              <a:buFont typeface="Arial"/>
              <a:buChar char="•"/>
            </a:pPr>
            <a:r>
              <a:rPr lang="en-US" sz="2000">
                <a:solidFill>
                  <a:srgbClr val="801424"/>
                </a:solidFill>
                <a:latin typeface="TT Firs Neue"/>
                <a:ea typeface="TT Firs Neue"/>
                <a:cs typeface="TT Firs Neue"/>
                <a:sym typeface="TT Firs Neue"/>
              </a:rPr>
              <a:t>Attracting highly skilled people to facilitate organisational evolution.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5F5FF"/>
        </a:solidFill>
        <a:effectLst/>
      </p:bgPr>
    </p:bg>
    <p:spTree>
      <p:nvGrpSpPr>
        <p:cNvPr id="1" name=""/>
        <p:cNvGrpSpPr/>
        <p:nvPr/>
      </p:nvGrpSpPr>
      <p:grpSpPr>
        <a:xfrm>
          <a:off x="0" y="0"/>
          <a:ext cx="0" cy="0"/>
          <a:chOff x="0" y="0"/>
          <a:chExt cx="0" cy="0"/>
        </a:xfrm>
      </p:grpSpPr>
      <p:sp>
        <p:nvSpPr>
          <p:cNvPr id="2" name="Freeform 2"/>
          <p:cNvSpPr/>
          <p:nvPr/>
        </p:nvSpPr>
        <p:spPr>
          <a:xfrm>
            <a:off x="-2069613" y="6587940"/>
            <a:ext cx="4613908" cy="4606820"/>
          </a:xfrm>
          <a:custGeom>
            <a:avLst/>
            <a:gdLst/>
            <a:ahLst/>
            <a:cxnLst/>
            <a:rect l="l" t="t" r="r" b="b"/>
            <a:pathLst>
              <a:path w="4613908" h="4606820">
                <a:moveTo>
                  <a:pt x="0" y="0"/>
                </a:moveTo>
                <a:lnTo>
                  <a:pt x="4613908" y="0"/>
                </a:lnTo>
                <a:lnTo>
                  <a:pt x="4613908" y="4606821"/>
                </a:lnTo>
                <a:lnTo>
                  <a:pt x="0" y="4606821"/>
                </a:lnTo>
                <a:lnTo>
                  <a:pt x="0" y="0"/>
                </a:lnTo>
                <a:close/>
              </a:path>
            </a:pathLst>
          </a:custGeom>
          <a:blipFill>
            <a:blip>
              <a:alphaModFix amt="14000"/>
              <a:extLst>
                <a:ext uri="{96DAC541-7B7A-43D3-8B79-37D633B846F1}">
                  <asvg:svgBlip xmlns:asvg="http://schemas.microsoft.com/office/drawing/2016/SVG/main" r:embed="rId2"/>
                </a:ext>
              </a:extLst>
            </a:blip>
            <a:stretch>
              <a:fillRect/>
            </a:stretch>
          </a:blipFill>
        </p:spPr>
      </p:sp>
      <p:sp>
        <p:nvSpPr>
          <p:cNvPr id="3" name="Freeform 3"/>
          <p:cNvSpPr/>
          <p:nvPr/>
        </p:nvSpPr>
        <p:spPr>
          <a:xfrm>
            <a:off x="12477388" y="-1998714"/>
            <a:ext cx="4613908" cy="4606820"/>
          </a:xfrm>
          <a:custGeom>
            <a:avLst/>
            <a:gdLst/>
            <a:ahLst/>
            <a:cxnLst/>
            <a:rect l="l" t="t" r="r" b="b"/>
            <a:pathLst>
              <a:path w="4613908" h="4606820">
                <a:moveTo>
                  <a:pt x="0" y="0"/>
                </a:moveTo>
                <a:lnTo>
                  <a:pt x="4613908" y="0"/>
                </a:lnTo>
                <a:lnTo>
                  <a:pt x="4613908" y="4606820"/>
                </a:lnTo>
                <a:lnTo>
                  <a:pt x="0" y="4606820"/>
                </a:lnTo>
                <a:lnTo>
                  <a:pt x="0" y="0"/>
                </a:lnTo>
                <a:close/>
              </a:path>
            </a:pathLst>
          </a:custGeom>
          <a:blipFill>
            <a:blip>
              <a:alphaModFix amt="14000"/>
              <a:extLst>
                <a:ext uri="{96DAC541-7B7A-43D3-8B79-37D633B846F1}">
                  <asvg:svgBlip xmlns:asvg="http://schemas.microsoft.com/office/drawing/2016/SVG/main" r:embed="rId2"/>
                </a:ext>
              </a:extLst>
            </a:blip>
            <a:stretch>
              <a:fillRect/>
            </a:stretch>
          </a:blipFill>
        </p:spPr>
      </p:sp>
      <p:sp>
        <p:nvSpPr>
          <p:cNvPr id="4" name="Freeform 4"/>
          <p:cNvSpPr/>
          <p:nvPr/>
        </p:nvSpPr>
        <p:spPr>
          <a:xfrm>
            <a:off x="11126922" y="3054380"/>
            <a:ext cx="6716860" cy="6716860"/>
          </a:xfrm>
          <a:custGeom>
            <a:avLst/>
            <a:gdLst/>
            <a:ahLst/>
            <a:cxnLst/>
            <a:rect l="l" t="t" r="r" b="b"/>
            <a:pathLst>
              <a:path w="6716860" h="6716860">
                <a:moveTo>
                  <a:pt x="0" y="0"/>
                </a:moveTo>
                <a:lnTo>
                  <a:pt x="6716860" y="0"/>
                </a:lnTo>
                <a:lnTo>
                  <a:pt x="6716860" y="6716860"/>
                </a:lnTo>
                <a:lnTo>
                  <a:pt x="0" y="6716860"/>
                </a:lnTo>
                <a:lnTo>
                  <a:pt x="0" y="0"/>
                </a:lnTo>
                <a:close/>
              </a:path>
            </a:pathLst>
          </a:custGeom>
          <a:blipFill>
            <a:blip r:embed="rId3"/>
            <a:stretch>
              <a:fillRect/>
            </a:stretch>
          </a:blipFill>
        </p:spPr>
      </p:sp>
      <p:sp>
        <p:nvSpPr>
          <p:cNvPr id="5" name="TextBox 5"/>
          <p:cNvSpPr txBox="1"/>
          <p:nvPr/>
        </p:nvSpPr>
        <p:spPr>
          <a:xfrm>
            <a:off x="539979" y="365510"/>
            <a:ext cx="8604021" cy="1068070"/>
          </a:xfrm>
          <a:prstGeom prst="rect">
            <a:avLst/>
          </a:prstGeom>
        </p:spPr>
        <p:txBody>
          <a:bodyPr lIns="0" tIns="0" rIns="0" bIns="0" rtlCol="0" anchor="t">
            <a:spAutoFit/>
          </a:bodyPr>
          <a:lstStyle/>
          <a:p>
            <a:pPr algn="l">
              <a:lnSpc>
                <a:spcPts val="6800"/>
              </a:lnSpc>
            </a:pPr>
            <a:r>
              <a:rPr lang="en-US" sz="6800" spc="-374">
                <a:solidFill>
                  <a:srgbClr val="801424"/>
                </a:solidFill>
                <a:latin typeface="Heading Now 71-78"/>
                <a:ea typeface="Heading Now 71-78"/>
                <a:cs typeface="Heading Now 71-78"/>
                <a:sym typeface="Heading Now 71-78"/>
              </a:rPr>
              <a:t>Clothing Design</a:t>
            </a:r>
          </a:p>
        </p:txBody>
      </p:sp>
      <p:sp>
        <p:nvSpPr>
          <p:cNvPr id="6" name="TextBox 6"/>
          <p:cNvSpPr txBox="1"/>
          <p:nvPr/>
        </p:nvSpPr>
        <p:spPr>
          <a:xfrm>
            <a:off x="539979" y="2168142"/>
            <a:ext cx="8933502" cy="7733511"/>
          </a:xfrm>
          <a:prstGeom prst="rect">
            <a:avLst/>
          </a:prstGeom>
        </p:spPr>
        <p:txBody>
          <a:bodyPr lIns="0" tIns="0" rIns="0" bIns="0" rtlCol="0" anchor="t">
            <a:spAutoFit/>
          </a:bodyPr>
          <a:lstStyle/>
          <a:p>
            <a:pPr algn="l">
              <a:lnSpc>
                <a:spcPts val="2929"/>
              </a:lnSpc>
              <a:spcBef>
                <a:spcPct val="0"/>
              </a:spcBef>
            </a:pPr>
            <a:r>
              <a:rPr lang="en-US" sz="2929" b="1" spc="-161">
                <a:solidFill>
                  <a:srgbClr val="801424"/>
                </a:solidFill>
                <a:latin typeface="TT Firs Neue Bold"/>
                <a:ea typeface="TT Firs Neue Bold"/>
                <a:cs typeface="TT Firs Neue Bold"/>
                <a:sym typeface="TT Firs Neue Bold"/>
              </a:rPr>
              <a:t>Description of Key Activities:</a:t>
            </a:r>
          </a:p>
          <a:p>
            <a:pPr algn="l">
              <a:lnSpc>
                <a:spcPts val="2929"/>
              </a:lnSpc>
              <a:spcBef>
                <a:spcPct val="0"/>
              </a:spcBef>
            </a:pPr>
            <a:endParaRPr lang="en-US" sz="2929" b="1" spc="-161">
              <a:solidFill>
                <a:srgbClr val="801424"/>
              </a:solidFill>
              <a:latin typeface="TT Firs Neue Bold"/>
              <a:ea typeface="TT Firs Neue Bold"/>
              <a:cs typeface="TT Firs Neue Bold"/>
              <a:sym typeface="TT Firs Neue Bold"/>
            </a:endParaRPr>
          </a:p>
          <a:p>
            <a:pPr marL="632547" lvl="1" indent="-316274" algn="l">
              <a:lnSpc>
                <a:spcPts val="2929"/>
              </a:lnSpc>
              <a:buFont typeface="Arial"/>
              <a:buChar char="•"/>
            </a:pPr>
            <a:r>
              <a:rPr lang="en-US" sz="2929" spc="-161">
                <a:solidFill>
                  <a:srgbClr val="801424"/>
                </a:solidFill>
                <a:latin typeface="TT Firs Neue"/>
                <a:ea typeface="TT Firs Neue"/>
                <a:cs typeface="TT Firs Neue"/>
                <a:sym typeface="TT Firs Neue"/>
              </a:rPr>
              <a:t>Recruitment Activity Description Items</a:t>
            </a:r>
          </a:p>
          <a:p>
            <a:pPr marL="632547" lvl="1" indent="-316274" algn="l">
              <a:lnSpc>
                <a:spcPts val="2929"/>
              </a:lnSpc>
              <a:buFont typeface="Arial"/>
              <a:buChar char="•"/>
            </a:pPr>
            <a:r>
              <a:rPr lang="en-US" sz="2929" spc="-161">
                <a:solidFill>
                  <a:srgbClr val="801424"/>
                </a:solidFill>
                <a:latin typeface="TT Firs Neue"/>
                <a:ea typeface="TT Firs Neue"/>
                <a:cs typeface="TT Firs Neue"/>
                <a:sym typeface="TT Firs Neue"/>
              </a:rPr>
              <a:t>Identify the workforce needs</a:t>
            </a:r>
          </a:p>
          <a:p>
            <a:pPr marL="632547" lvl="1" indent="-316274" algn="l">
              <a:lnSpc>
                <a:spcPts val="2929"/>
              </a:lnSpc>
              <a:buFont typeface="Arial"/>
              <a:buChar char="•"/>
            </a:pPr>
            <a:r>
              <a:rPr lang="en-US" sz="2929" spc="-161">
                <a:solidFill>
                  <a:srgbClr val="801424"/>
                </a:solidFill>
                <a:latin typeface="TT Firs Neue"/>
                <a:ea typeface="TT Firs Neue"/>
                <a:cs typeface="TT Firs Neue"/>
                <a:sym typeface="TT Firs Neue"/>
              </a:rPr>
              <a:t>Analyze jobs/necessary skills</a:t>
            </a:r>
          </a:p>
          <a:p>
            <a:pPr marL="632547" lvl="1" indent="-316274" algn="l">
              <a:lnSpc>
                <a:spcPts val="2929"/>
              </a:lnSpc>
              <a:buFont typeface="Arial"/>
              <a:buChar char="•"/>
            </a:pPr>
            <a:r>
              <a:rPr lang="en-US" sz="2929" spc="-161">
                <a:solidFill>
                  <a:srgbClr val="801424"/>
                </a:solidFill>
                <a:latin typeface="TT Firs Neue"/>
                <a:ea typeface="TT Firs Neue"/>
                <a:cs typeface="TT Firs Neue"/>
                <a:sym typeface="TT Firs Neue"/>
              </a:rPr>
              <a:t>Advertise jobs on appropriate platforms</a:t>
            </a:r>
          </a:p>
          <a:p>
            <a:pPr marL="632547" lvl="1" indent="-316274" algn="l">
              <a:lnSpc>
                <a:spcPts val="2929"/>
              </a:lnSpc>
              <a:buFont typeface="Arial"/>
              <a:buChar char="•"/>
            </a:pPr>
            <a:r>
              <a:rPr lang="en-US" sz="2929" spc="-161">
                <a:solidFill>
                  <a:srgbClr val="801424"/>
                </a:solidFill>
                <a:latin typeface="TT Firs Neue"/>
                <a:ea typeface="TT Firs Neue"/>
                <a:cs typeface="TT Firs Neue"/>
                <a:sym typeface="TT Firs Neue"/>
              </a:rPr>
              <a:t>Shortlist qualified applicants</a:t>
            </a:r>
          </a:p>
          <a:p>
            <a:pPr marL="632547" lvl="1" indent="-316274" algn="l">
              <a:lnSpc>
                <a:spcPts val="2929"/>
              </a:lnSpc>
              <a:buFont typeface="Arial"/>
              <a:buChar char="•"/>
            </a:pPr>
            <a:r>
              <a:rPr lang="en-US" sz="2929" spc="-161">
                <a:solidFill>
                  <a:srgbClr val="801424"/>
                </a:solidFill>
                <a:latin typeface="TT Firs Neue"/>
                <a:ea typeface="TT Firs Neue"/>
                <a:cs typeface="TT Firs Neue"/>
                <a:sym typeface="TT Firs Neue"/>
              </a:rPr>
              <a:t>Conduct interviews/assessments</a:t>
            </a:r>
          </a:p>
          <a:p>
            <a:pPr marL="632547" lvl="1" indent="-316274" algn="l">
              <a:lnSpc>
                <a:spcPts val="2929"/>
              </a:lnSpc>
              <a:buFont typeface="Arial"/>
              <a:buChar char="•"/>
            </a:pPr>
            <a:r>
              <a:rPr lang="en-US" sz="2929" spc="-161">
                <a:solidFill>
                  <a:srgbClr val="801424"/>
                </a:solidFill>
                <a:latin typeface="TT Firs Neue"/>
                <a:ea typeface="TT Firs Neue"/>
                <a:cs typeface="TT Firs Neue"/>
                <a:sym typeface="TT Firs Neue"/>
              </a:rPr>
              <a:t>Select the best applicant and hire them</a:t>
            </a:r>
          </a:p>
          <a:p>
            <a:pPr algn="l">
              <a:lnSpc>
                <a:spcPts val="2929"/>
              </a:lnSpc>
            </a:pPr>
            <a:endParaRPr lang="en-US" sz="2929" spc="-161">
              <a:solidFill>
                <a:srgbClr val="801424"/>
              </a:solidFill>
              <a:latin typeface="TT Firs Neue"/>
              <a:ea typeface="TT Firs Neue"/>
              <a:cs typeface="TT Firs Neue"/>
              <a:sym typeface="TT Firs Neue"/>
            </a:endParaRPr>
          </a:p>
          <a:p>
            <a:pPr algn="l">
              <a:lnSpc>
                <a:spcPts val="2929"/>
              </a:lnSpc>
            </a:pPr>
            <a:endParaRPr lang="en-US" sz="2929" spc="-161">
              <a:solidFill>
                <a:srgbClr val="801424"/>
              </a:solidFill>
              <a:latin typeface="TT Firs Neue"/>
              <a:ea typeface="TT Firs Neue"/>
              <a:cs typeface="TT Firs Neue"/>
              <a:sym typeface="TT Firs Neue"/>
            </a:endParaRPr>
          </a:p>
          <a:p>
            <a:pPr algn="l">
              <a:lnSpc>
                <a:spcPts val="2929"/>
              </a:lnSpc>
              <a:spcBef>
                <a:spcPct val="0"/>
              </a:spcBef>
            </a:pPr>
            <a:endParaRPr lang="en-US" sz="2929" spc="-161">
              <a:solidFill>
                <a:srgbClr val="801424"/>
              </a:solidFill>
              <a:latin typeface="TT Firs Neue"/>
              <a:ea typeface="TT Firs Neue"/>
              <a:cs typeface="TT Firs Neue"/>
              <a:sym typeface="TT Firs Neue"/>
            </a:endParaRPr>
          </a:p>
          <a:p>
            <a:pPr algn="l">
              <a:lnSpc>
                <a:spcPts val="2929"/>
              </a:lnSpc>
              <a:spcBef>
                <a:spcPct val="0"/>
              </a:spcBef>
            </a:pPr>
            <a:r>
              <a:rPr lang="en-US" sz="2929" spc="-161">
                <a:solidFill>
                  <a:srgbClr val="801424"/>
                </a:solidFill>
                <a:latin typeface="TT Firs Neue"/>
                <a:ea typeface="TT Firs Neue"/>
                <a:cs typeface="TT Firs Neue"/>
                <a:sym typeface="TT Firs Neue"/>
              </a:rPr>
              <a:t>A structured recruitment process enables Marks &amp; Spencer to effectively recruit qualified candidates and lower costs related to recruitment, as well as improve employee retention. In addition, workforce planning has an important role in aligning recruitment with future business goals of the organization and providing a vehicle through which changes will occur as a result of the transformation of the organization (Armstrong, 2023; CIPD,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F5FF"/>
        </a:solidFill>
        <a:effectLst/>
      </p:bgPr>
    </p:bg>
    <p:spTree>
      <p:nvGrpSpPr>
        <p:cNvPr id="1" name=""/>
        <p:cNvGrpSpPr/>
        <p:nvPr/>
      </p:nvGrpSpPr>
      <p:grpSpPr>
        <a:xfrm>
          <a:off x="0" y="0"/>
          <a:ext cx="0" cy="0"/>
          <a:chOff x="0" y="0"/>
          <a:chExt cx="0" cy="0"/>
        </a:xfrm>
      </p:grpSpPr>
      <p:sp>
        <p:nvSpPr>
          <p:cNvPr id="2" name="Freeform 2"/>
          <p:cNvSpPr/>
          <p:nvPr/>
        </p:nvSpPr>
        <p:spPr>
          <a:xfrm>
            <a:off x="5872142" y="8626090"/>
            <a:ext cx="4613908" cy="4606820"/>
          </a:xfrm>
          <a:custGeom>
            <a:avLst/>
            <a:gdLst/>
            <a:ahLst/>
            <a:cxnLst/>
            <a:rect l="l" t="t" r="r" b="b"/>
            <a:pathLst>
              <a:path w="4613908" h="4606820">
                <a:moveTo>
                  <a:pt x="0" y="0"/>
                </a:moveTo>
                <a:lnTo>
                  <a:pt x="4613908" y="0"/>
                </a:lnTo>
                <a:lnTo>
                  <a:pt x="4613908" y="4606820"/>
                </a:lnTo>
                <a:lnTo>
                  <a:pt x="0" y="4606820"/>
                </a:lnTo>
                <a:lnTo>
                  <a:pt x="0" y="0"/>
                </a:lnTo>
                <a:close/>
              </a:path>
            </a:pathLst>
          </a:custGeom>
          <a:blipFill>
            <a:blip>
              <a:alphaModFix amt="14000"/>
              <a:extLst>
                <a:ext uri="{96DAC541-7B7A-43D3-8B79-37D633B846F1}">
                  <asvg:svgBlip xmlns:asvg="http://schemas.microsoft.com/office/drawing/2016/SVG/main" r:embed="rId3"/>
                </a:ext>
              </a:extLst>
            </a:blip>
            <a:stretch>
              <a:fillRect/>
            </a:stretch>
          </a:blipFill>
        </p:spPr>
      </p:sp>
      <p:sp>
        <p:nvSpPr>
          <p:cNvPr id="3" name="Freeform 3"/>
          <p:cNvSpPr/>
          <p:nvPr/>
        </p:nvSpPr>
        <p:spPr>
          <a:xfrm>
            <a:off x="151635" y="-2987848"/>
            <a:ext cx="4613908" cy="4606820"/>
          </a:xfrm>
          <a:custGeom>
            <a:avLst/>
            <a:gdLst/>
            <a:ahLst/>
            <a:cxnLst/>
            <a:rect l="l" t="t" r="r" b="b"/>
            <a:pathLst>
              <a:path w="4613908" h="4606820">
                <a:moveTo>
                  <a:pt x="0" y="0"/>
                </a:moveTo>
                <a:lnTo>
                  <a:pt x="4613908" y="0"/>
                </a:lnTo>
                <a:lnTo>
                  <a:pt x="4613908" y="4606821"/>
                </a:lnTo>
                <a:lnTo>
                  <a:pt x="0" y="4606821"/>
                </a:lnTo>
                <a:lnTo>
                  <a:pt x="0" y="0"/>
                </a:lnTo>
                <a:close/>
              </a:path>
            </a:pathLst>
          </a:custGeom>
          <a:blipFill>
            <a:blip>
              <a:alphaModFix amt="14000"/>
              <a:extLst>
                <a:ext uri="{96DAC541-7B7A-43D3-8B79-37D633B846F1}">
                  <asvg:svgBlip xmlns:asvg="http://schemas.microsoft.com/office/drawing/2016/SVG/main" r:embed="rId3"/>
                </a:ext>
              </a:extLst>
            </a:blip>
            <a:stretch>
              <a:fillRect/>
            </a:stretch>
          </a:blipFill>
        </p:spPr>
      </p:sp>
      <p:sp>
        <p:nvSpPr>
          <p:cNvPr id="4" name="Freeform 4"/>
          <p:cNvSpPr/>
          <p:nvPr/>
        </p:nvSpPr>
        <p:spPr>
          <a:xfrm>
            <a:off x="9514705" y="4783795"/>
            <a:ext cx="8017689" cy="4474505"/>
          </a:xfrm>
          <a:custGeom>
            <a:avLst/>
            <a:gdLst/>
            <a:ahLst/>
            <a:cxnLst/>
            <a:rect l="l" t="t" r="r" b="b"/>
            <a:pathLst>
              <a:path w="8017689" h="4474505">
                <a:moveTo>
                  <a:pt x="0" y="0"/>
                </a:moveTo>
                <a:lnTo>
                  <a:pt x="8017689" y="0"/>
                </a:lnTo>
                <a:lnTo>
                  <a:pt x="8017689" y="4474505"/>
                </a:lnTo>
                <a:lnTo>
                  <a:pt x="0" y="4474505"/>
                </a:lnTo>
                <a:lnTo>
                  <a:pt x="0" y="0"/>
                </a:lnTo>
                <a:close/>
              </a:path>
            </a:pathLst>
          </a:custGeom>
          <a:blipFill>
            <a:blip r:embed="rId4"/>
            <a:stretch>
              <a:fillRect/>
            </a:stretch>
          </a:blipFill>
        </p:spPr>
      </p:sp>
      <p:sp>
        <p:nvSpPr>
          <p:cNvPr id="5" name="TextBox 5"/>
          <p:cNvSpPr txBox="1"/>
          <p:nvPr/>
        </p:nvSpPr>
        <p:spPr>
          <a:xfrm>
            <a:off x="317790" y="408553"/>
            <a:ext cx="16685864" cy="1925320"/>
          </a:xfrm>
          <a:prstGeom prst="rect">
            <a:avLst/>
          </a:prstGeom>
        </p:spPr>
        <p:txBody>
          <a:bodyPr lIns="0" tIns="0" rIns="0" bIns="0" rtlCol="0" anchor="t">
            <a:spAutoFit/>
          </a:bodyPr>
          <a:lstStyle/>
          <a:p>
            <a:pPr algn="l">
              <a:lnSpc>
                <a:spcPts val="6800"/>
              </a:lnSpc>
            </a:pPr>
            <a:r>
              <a:rPr lang="en-US" sz="6800" spc="-374">
                <a:solidFill>
                  <a:srgbClr val="801424"/>
                </a:solidFill>
                <a:latin typeface="Heading Now 71-78"/>
                <a:ea typeface="Heading Now 71-78"/>
                <a:cs typeface="Heading Now 71-78"/>
                <a:sym typeface="Heading Now 71-78"/>
              </a:rPr>
              <a:t>Job Analysis for Transformation Roles</a:t>
            </a:r>
          </a:p>
          <a:p>
            <a:pPr algn="l">
              <a:lnSpc>
                <a:spcPts val="6800"/>
              </a:lnSpc>
            </a:pPr>
            <a:endParaRPr lang="en-US" sz="6800" spc="-374">
              <a:solidFill>
                <a:srgbClr val="801424"/>
              </a:solidFill>
              <a:latin typeface="Heading Now 71-78"/>
              <a:ea typeface="Heading Now 71-78"/>
              <a:cs typeface="Heading Now 71-78"/>
              <a:sym typeface="Heading Now 71-78"/>
            </a:endParaRPr>
          </a:p>
        </p:txBody>
      </p:sp>
      <p:sp>
        <p:nvSpPr>
          <p:cNvPr id="6" name="TextBox 6"/>
          <p:cNvSpPr txBox="1"/>
          <p:nvPr/>
        </p:nvSpPr>
        <p:spPr>
          <a:xfrm>
            <a:off x="317790" y="1945435"/>
            <a:ext cx="7306683" cy="7663886"/>
          </a:xfrm>
          <a:prstGeom prst="rect">
            <a:avLst/>
          </a:prstGeom>
        </p:spPr>
        <p:txBody>
          <a:bodyPr lIns="0" tIns="0" rIns="0" bIns="0" rtlCol="0" anchor="t">
            <a:spAutoFit/>
          </a:bodyPr>
          <a:lstStyle/>
          <a:p>
            <a:pPr marL="0" lvl="0" indent="0" algn="just">
              <a:lnSpc>
                <a:spcPts val="3811"/>
              </a:lnSpc>
            </a:pPr>
            <a:r>
              <a:rPr lang="en-US" sz="2722">
                <a:solidFill>
                  <a:srgbClr val="801424"/>
                </a:solidFill>
                <a:latin typeface="TT Firs Neue"/>
                <a:ea typeface="TT Firs Neue"/>
                <a:cs typeface="TT Firs Neue"/>
                <a:sym typeface="TT Firs Neue"/>
              </a:rPr>
              <a:t>Position 1</a:t>
            </a:r>
          </a:p>
          <a:p>
            <a:pPr marL="0" lvl="0" indent="0" algn="just">
              <a:lnSpc>
                <a:spcPts val="3811"/>
              </a:lnSpc>
            </a:pPr>
            <a:r>
              <a:rPr lang="en-US" sz="2722">
                <a:solidFill>
                  <a:srgbClr val="801424"/>
                </a:solidFill>
                <a:latin typeface="TT Firs Neue"/>
                <a:ea typeface="TT Firs Neue"/>
                <a:cs typeface="TT Firs Neue"/>
                <a:sym typeface="TT Firs Neue"/>
              </a:rPr>
              <a:t>Project Manager</a:t>
            </a:r>
          </a:p>
          <a:p>
            <a:pPr marL="587794" lvl="1" indent="-293897" algn="just">
              <a:lnSpc>
                <a:spcPts val="3811"/>
              </a:lnSpc>
              <a:buFont typeface="Arial"/>
              <a:buChar char="•"/>
            </a:pPr>
            <a:r>
              <a:rPr lang="en-US" sz="2722">
                <a:solidFill>
                  <a:srgbClr val="801424"/>
                </a:solidFill>
                <a:latin typeface="TT Firs Neue"/>
                <a:ea typeface="TT Firs Neue"/>
                <a:cs typeface="TT Firs Neue"/>
                <a:sym typeface="TT Firs Neue"/>
              </a:rPr>
              <a:t>Leads transformation projects.</a:t>
            </a:r>
          </a:p>
          <a:p>
            <a:pPr marL="587794" lvl="1" indent="-293897" algn="just">
              <a:lnSpc>
                <a:spcPts val="3811"/>
              </a:lnSpc>
              <a:buFont typeface="Arial"/>
              <a:buChar char="•"/>
            </a:pPr>
            <a:r>
              <a:rPr lang="en-US" sz="2722">
                <a:solidFill>
                  <a:srgbClr val="801424"/>
                </a:solidFill>
                <a:latin typeface="TT Firs Neue"/>
                <a:ea typeface="TT Firs Neue"/>
                <a:cs typeface="TT Firs Neue"/>
                <a:sym typeface="TT Firs Neue"/>
              </a:rPr>
              <a:t>Coordinates cross-functional teams.</a:t>
            </a:r>
          </a:p>
          <a:p>
            <a:pPr marL="587794" lvl="1" indent="-293897" algn="just">
              <a:lnSpc>
                <a:spcPts val="3811"/>
              </a:lnSpc>
              <a:buFont typeface="Arial"/>
              <a:buChar char="•"/>
            </a:pPr>
            <a:r>
              <a:rPr lang="en-US" sz="2722">
                <a:solidFill>
                  <a:srgbClr val="801424"/>
                </a:solidFill>
                <a:latin typeface="TT Firs Neue"/>
                <a:ea typeface="TT Firs Neue"/>
                <a:cs typeface="TT Firs Neue"/>
                <a:sym typeface="TT Firs Neue"/>
              </a:rPr>
              <a:t>Monitors budgets and deadlines.</a:t>
            </a:r>
          </a:p>
          <a:p>
            <a:pPr marL="0" lvl="0" indent="0" algn="just">
              <a:lnSpc>
                <a:spcPts val="3811"/>
              </a:lnSpc>
            </a:pPr>
            <a:r>
              <a:rPr lang="en-US" sz="2722">
                <a:solidFill>
                  <a:srgbClr val="801424"/>
                </a:solidFill>
                <a:latin typeface="TT Firs Neue"/>
                <a:ea typeface="TT Firs Neue"/>
                <a:cs typeface="TT Firs Neue"/>
                <a:sym typeface="TT Firs Neue"/>
              </a:rPr>
              <a:t>Position 2</a:t>
            </a:r>
          </a:p>
          <a:p>
            <a:pPr marL="0" lvl="0" indent="0" algn="just">
              <a:lnSpc>
                <a:spcPts val="3811"/>
              </a:lnSpc>
            </a:pPr>
            <a:r>
              <a:rPr lang="en-US" sz="2722">
                <a:solidFill>
                  <a:srgbClr val="801424"/>
                </a:solidFill>
                <a:latin typeface="TT Firs Neue"/>
                <a:ea typeface="TT Firs Neue"/>
                <a:cs typeface="TT Firs Neue"/>
                <a:sym typeface="TT Firs Neue"/>
              </a:rPr>
              <a:t>Change Manager</a:t>
            </a:r>
          </a:p>
          <a:p>
            <a:pPr marL="587794" lvl="1" indent="-293897" algn="just">
              <a:lnSpc>
                <a:spcPts val="3811"/>
              </a:lnSpc>
              <a:buFont typeface="Arial"/>
              <a:buChar char="•"/>
            </a:pPr>
            <a:r>
              <a:rPr lang="en-US" sz="2722">
                <a:solidFill>
                  <a:srgbClr val="801424"/>
                </a:solidFill>
                <a:latin typeface="TT Firs Neue"/>
                <a:ea typeface="TT Firs Neue"/>
                <a:cs typeface="TT Firs Neue"/>
                <a:sym typeface="TT Firs Neue"/>
              </a:rPr>
              <a:t>Supports organisational change.</a:t>
            </a:r>
          </a:p>
          <a:p>
            <a:pPr marL="587794" lvl="1" indent="-293897" algn="just">
              <a:lnSpc>
                <a:spcPts val="3811"/>
              </a:lnSpc>
              <a:buFont typeface="Arial"/>
              <a:buChar char="•"/>
            </a:pPr>
            <a:r>
              <a:rPr lang="en-US" sz="2722">
                <a:solidFill>
                  <a:srgbClr val="801424"/>
                </a:solidFill>
                <a:latin typeface="TT Firs Neue"/>
                <a:ea typeface="TT Firs Neue"/>
                <a:cs typeface="TT Firs Neue"/>
                <a:sym typeface="TT Firs Neue"/>
              </a:rPr>
              <a:t>Manages employee engagement.</a:t>
            </a:r>
          </a:p>
          <a:p>
            <a:pPr marL="587794" lvl="1" indent="-293897" algn="just">
              <a:lnSpc>
                <a:spcPts val="3811"/>
              </a:lnSpc>
              <a:buFont typeface="Arial"/>
              <a:buChar char="•"/>
            </a:pPr>
            <a:r>
              <a:rPr lang="en-US" sz="2722">
                <a:solidFill>
                  <a:srgbClr val="801424"/>
                </a:solidFill>
                <a:latin typeface="TT Firs Neue"/>
                <a:ea typeface="TT Firs Neue"/>
                <a:cs typeface="TT Firs Neue"/>
                <a:sym typeface="TT Firs Neue"/>
              </a:rPr>
              <a:t>Reduces resistance to change.</a:t>
            </a:r>
          </a:p>
          <a:p>
            <a:pPr marL="0" lvl="0" indent="0" algn="just">
              <a:lnSpc>
                <a:spcPts val="3811"/>
              </a:lnSpc>
            </a:pPr>
            <a:r>
              <a:rPr lang="en-US" sz="2722">
                <a:solidFill>
                  <a:srgbClr val="801424"/>
                </a:solidFill>
                <a:latin typeface="TT Firs Neue"/>
                <a:ea typeface="TT Firs Neue"/>
                <a:cs typeface="TT Firs Neue"/>
                <a:sym typeface="TT Firs Neue"/>
              </a:rPr>
              <a:t>Position 3</a:t>
            </a:r>
          </a:p>
          <a:p>
            <a:pPr marL="0" lvl="0" indent="0" algn="just">
              <a:lnSpc>
                <a:spcPts val="3811"/>
              </a:lnSpc>
            </a:pPr>
            <a:r>
              <a:rPr lang="en-US" sz="2722">
                <a:solidFill>
                  <a:srgbClr val="801424"/>
                </a:solidFill>
                <a:latin typeface="TT Firs Neue"/>
                <a:ea typeface="TT Firs Neue"/>
                <a:cs typeface="TT Firs Neue"/>
                <a:sym typeface="TT Firs Neue"/>
              </a:rPr>
              <a:t>Digital Transformation Specialist</a:t>
            </a:r>
          </a:p>
          <a:p>
            <a:pPr marL="587794" lvl="1" indent="-293897" algn="just">
              <a:lnSpc>
                <a:spcPts val="3811"/>
              </a:lnSpc>
              <a:buFont typeface="Arial"/>
              <a:buChar char="•"/>
            </a:pPr>
            <a:r>
              <a:rPr lang="en-US" sz="2722">
                <a:solidFill>
                  <a:srgbClr val="801424"/>
                </a:solidFill>
                <a:latin typeface="TT Firs Neue"/>
                <a:ea typeface="TT Firs Neue"/>
                <a:cs typeface="TT Firs Neue"/>
                <a:sym typeface="TT Firs Neue"/>
              </a:rPr>
              <a:t>Implements digital technologies.</a:t>
            </a:r>
          </a:p>
          <a:p>
            <a:pPr marL="587794" lvl="1" indent="-293897" algn="just">
              <a:lnSpc>
                <a:spcPts val="3811"/>
              </a:lnSpc>
              <a:buFont typeface="Arial"/>
              <a:buChar char="•"/>
            </a:pPr>
            <a:r>
              <a:rPr lang="en-US" sz="2722">
                <a:solidFill>
                  <a:srgbClr val="801424"/>
                </a:solidFill>
                <a:latin typeface="TT Firs Neue"/>
                <a:ea typeface="TT Firs Neue"/>
                <a:cs typeface="TT Firs Neue"/>
                <a:sym typeface="TT Firs Neue"/>
              </a:rPr>
              <a:t>Improves business processes.</a:t>
            </a:r>
          </a:p>
          <a:p>
            <a:pPr marL="587794" lvl="1" indent="-293897" algn="just">
              <a:lnSpc>
                <a:spcPts val="3811"/>
              </a:lnSpc>
              <a:buFont typeface="Arial"/>
              <a:buChar char="•"/>
            </a:pPr>
            <a:r>
              <a:rPr lang="en-US" sz="2722">
                <a:solidFill>
                  <a:srgbClr val="801424"/>
                </a:solidFill>
                <a:latin typeface="TT Firs Neue"/>
                <a:ea typeface="TT Firs Neue"/>
                <a:cs typeface="TT Firs Neue"/>
                <a:sym typeface="TT Firs Neue"/>
              </a:rPr>
              <a:t>Supports data-driven decision-making.</a:t>
            </a:r>
          </a:p>
          <a:p>
            <a:pPr algn="just">
              <a:lnSpc>
                <a:spcPts val="3811"/>
              </a:lnSpc>
            </a:pPr>
            <a:endParaRPr lang="en-US" sz="2722">
              <a:solidFill>
                <a:srgbClr val="801424"/>
              </a:solidFill>
              <a:latin typeface="TT Firs Neue"/>
              <a:ea typeface="TT Firs Neue"/>
              <a:cs typeface="TT Firs Neue"/>
              <a:sym typeface="TT Firs Neue"/>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5FF"/>
        </a:solidFill>
        <a:effectLst/>
      </p:bgPr>
    </p:bg>
    <p:spTree>
      <p:nvGrpSpPr>
        <p:cNvPr id="1" name=""/>
        <p:cNvGrpSpPr/>
        <p:nvPr/>
      </p:nvGrpSpPr>
      <p:grpSpPr>
        <a:xfrm>
          <a:off x="0" y="0"/>
          <a:ext cx="0" cy="0"/>
          <a:chOff x="0" y="0"/>
          <a:chExt cx="0" cy="0"/>
        </a:xfrm>
      </p:grpSpPr>
      <p:sp>
        <p:nvSpPr>
          <p:cNvPr id="2" name="Freeform 2"/>
          <p:cNvSpPr/>
          <p:nvPr/>
        </p:nvSpPr>
        <p:spPr>
          <a:xfrm>
            <a:off x="16306496" y="5333128"/>
            <a:ext cx="4613908" cy="4606820"/>
          </a:xfrm>
          <a:custGeom>
            <a:avLst/>
            <a:gdLst/>
            <a:ahLst/>
            <a:cxnLst/>
            <a:rect l="l" t="t" r="r" b="b"/>
            <a:pathLst>
              <a:path w="4613908" h="4606820">
                <a:moveTo>
                  <a:pt x="0" y="0"/>
                </a:moveTo>
                <a:lnTo>
                  <a:pt x="4613908" y="0"/>
                </a:lnTo>
                <a:lnTo>
                  <a:pt x="4613908" y="4606820"/>
                </a:lnTo>
                <a:lnTo>
                  <a:pt x="0" y="4606820"/>
                </a:lnTo>
                <a:lnTo>
                  <a:pt x="0" y="0"/>
                </a:lnTo>
                <a:close/>
              </a:path>
            </a:pathLst>
          </a:custGeom>
          <a:blipFill>
            <a:blip>
              <a:alphaModFix amt="14000"/>
              <a:extLst>
                <a:ext uri="{96DAC541-7B7A-43D3-8B79-37D633B846F1}">
                  <asvg:svgBlip xmlns:asvg="http://schemas.microsoft.com/office/drawing/2016/SVG/main" r:embed="rId3"/>
                </a:ext>
              </a:extLst>
            </a:blip>
            <a:stretch>
              <a:fillRect/>
            </a:stretch>
          </a:blipFill>
        </p:spPr>
      </p:sp>
      <p:sp>
        <p:nvSpPr>
          <p:cNvPr id="3" name="Freeform 3"/>
          <p:cNvSpPr/>
          <p:nvPr/>
        </p:nvSpPr>
        <p:spPr>
          <a:xfrm>
            <a:off x="2465265" y="9602848"/>
            <a:ext cx="2961306" cy="2961306"/>
          </a:xfrm>
          <a:custGeom>
            <a:avLst/>
            <a:gdLst/>
            <a:ahLst/>
            <a:cxnLst/>
            <a:rect l="l" t="t" r="r" b="b"/>
            <a:pathLst>
              <a:path w="2961306" h="2961306">
                <a:moveTo>
                  <a:pt x="0" y="0"/>
                </a:moveTo>
                <a:lnTo>
                  <a:pt x="2961306" y="0"/>
                </a:lnTo>
                <a:lnTo>
                  <a:pt x="2961306" y="2961306"/>
                </a:lnTo>
                <a:lnTo>
                  <a:pt x="0" y="2961306"/>
                </a:lnTo>
                <a:lnTo>
                  <a:pt x="0" y="0"/>
                </a:lnTo>
                <a:close/>
              </a:path>
            </a:pathLst>
          </a:custGeom>
          <a:blipFill>
            <a:blip>
              <a:extLst>
                <a:ext uri="{96DAC541-7B7A-43D3-8B79-37D633B846F1}">
                  <asvg:svgBlip xmlns:asvg="http://schemas.microsoft.com/office/drawing/2016/SVG/main" r:embed="rId4"/>
                </a:ext>
              </a:extLst>
            </a:blip>
            <a:stretch>
              <a:fillRect/>
            </a:stretch>
          </a:blipFill>
        </p:spPr>
      </p:sp>
      <p:graphicFrame>
        <p:nvGraphicFramePr>
          <p:cNvPr id="4" name="Object 4"/>
          <p:cNvGraphicFramePr/>
          <p:nvPr/>
        </p:nvGraphicFramePr>
        <p:xfrm>
          <a:off x="406474" y="2092620"/>
          <a:ext cx="4857750" cy="4400550"/>
        </p:xfrm>
        <a:graphic>
          <a:graphicData uri="http://schemas.openxmlformats.org/presentationml/2006/ole">
            <mc:AlternateContent xmlns:mc="http://schemas.openxmlformats.org/markup-compatibility/2006">
              <mc:Choice xmlns:v="urn:schemas-microsoft-com:vml" Requires="v">
                <p:oleObj name="Worksheet" r:id="rId5" imgW="5829300" imgH="5372100" progId="Excel.Sheet.12">
                  <p:embed/>
                </p:oleObj>
              </mc:Choice>
              <mc:Fallback>
                <p:oleObj name="Worksheet" r:id="rId5" imgW="5829300" imgH="5372100" progId="Excel.Sheet.12">
                  <p:embed/>
                  <p:pic>
                    <p:nvPicPr>
                      <p:cNvPr id="4" name="Object 4"/>
                      <p:cNvPicPr/>
                      <p:nvPr/>
                    </p:nvPicPr>
                    <p:blipFill>
                      <a:blip r:embed="rId6"/>
                      <a:stretch>
                        <a:fillRect/>
                      </a:stretch>
                    </p:blipFill>
                    <p:spPr>
                      <a:xfrm>
                        <a:off x="406474" y="2092620"/>
                        <a:ext cx="4857750" cy="4400550"/>
                      </a:xfrm>
                      <a:prstGeom prst="rect">
                        <a:avLst/>
                      </a:prstGeom>
                    </p:spPr>
                  </p:pic>
                </p:oleObj>
              </mc:Fallback>
            </mc:AlternateContent>
          </a:graphicData>
        </a:graphic>
      </p:graphicFrame>
      <p:sp>
        <p:nvSpPr>
          <p:cNvPr id="5" name="Freeform 5"/>
          <p:cNvSpPr/>
          <p:nvPr/>
        </p:nvSpPr>
        <p:spPr>
          <a:xfrm>
            <a:off x="7890402" y="3075325"/>
            <a:ext cx="9368898" cy="5270005"/>
          </a:xfrm>
          <a:custGeom>
            <a:avLst/>
            <a:gdLst/>
            <a:ahLst/>
            <a:cxnLst/>
            <a:rect l="l" t="t" r="r" b="b"/>
            <a:pathLst>
              <a:path w="9368898" h="5270005">
                <a:moveTo>
                  <a:pt x="0" y="0"/>
                </a:moveTo>
                <a:lnTo>
                  <a:pt x="9368898" y="0"/>
                </a:lnTo>
                <a:lnTo>
                  <a:pt x="9368898" y="5270005"/>
                </a:lnTo>
                <a:lnTo>
                  <a:pt x="0" y="5270005"/>
                </a:lnTo>
                <a:lnTo>
                  <a:pt x="0" y="0"/>
                </a:lnTo>
                <a:close/>
              </a:path>
            </a:pathLst>
          </a:custGeom>
          <a:blipFill>
            <a:blip r:embed="rId7"/>
            <a:stretch>
              <a:fillRect/>
            </a:stretch>
          </a:blipFill>
        </p:spPr>
      </p:sp>
      <p:sp>
        <p:nvSpPr>
          <p:cNvPr id="6" name="TextBox 6"/>
          <p:cNvSpPr txBox="1"/>
          <p:nvPr/>
        </p:nvSpPr>
        <p:spPr>
          <a:xfrm>
            <a:off x="189023" y="113563"/>
            <a:ext cx="14027441" cy="2385696"/>
          </a:xfrm>
          <a:prstGeom prst="rect">
            <a:avLst/>
          </a:prstGeom>
        </p:spPr>
        <p:txBody>
          <a:bodyPr lIns="0" tIns="0" rIns="0" bIns="0" rtlCol="0" anchor="t">
            <a:spAutoFit/>
          </a:bodyPr>
          <a:lstStyle/>
          <a:p>
            <a:pPr algn="l">
              <a:lnSpc>
                <a:spcPts val="5800"/>
              </a:lnSpc>
            </a:pPr>
            <a:r>
              <a:rPr lang="en-US" sz="5800" spc="-319">
                <a:solidFill>
                  <a:srgbClr val="801424"/>
                </a:solidFill>
                <a:latin typeface="Heading Now 71-78"/>
                <a:ea typeface="Heading Now 71-78"/>
                <a:cs typeface="Heading Now 71-78"/>
                <a:sym typeface="Heading Now 71-78"/>
              </a:rPr>
              <a:t>Job Description &amp; Person Specification</a:t>
            </a:r>
          </a:p>
          <a:p>
            <a:pPr algn="l">
              <a:lnSpc>
                <a:spcPts val="5800"/>
              </a:lnSpc>
            </a:pPr>
            <a:r>
              <a:rPr lang="en-US" sz="5800" spc="-319">
                <a:solidFill>
                  <a:srgbClr val="801424"/>
                </a:solidFill>
                <a:latin typeface="Heading Now 71-78"/>
                <a:ea typeface="Heading Now 71-78"/>
                <a:cs typeface="Heading Now 71-78"/>
                <a:sym typeface="Heading Now 71-78"/>
              </a:rPr>
              <a:t>Example Role: Change Manager</a:t>
            </a:r>
          </a:p>
          <a:p>
            <a:pPr algn="l">
              <a:lnSpc>
                <a:spcPts val="5800"/>
              </a:lnSpc>
            </a:pPr>
            <a:endParaRPr lang="en-US" sz="5800" spc="-319">
              <a:solidFill>
                <a:srgbClr val="801424"/>
              </a:solidFill>
              <a:latin typeface="Heading Now 71-78"/>
              <a:ea typeface="Heading Now 71-78"/>
              <a:cs typeface="Heading Now 71-78"/>
              <a:sym typeface="Heading Now 71-78"/>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5F5FF"/>
        </a:solidFill>
        <a:effectLst/>
      </p:bgPr>
    </p:bg>
    <p:spTree>
      <p:nvGrpSpPr>
        <p:cNvPr id="1" name=""/>
        <p:cNvGrpSpPr/>
        <p:nvPr/>
      </p:nvGrpSpPr>
      <p:grpSpPr>
        <a:xfrm>
          <a:off x="0" y="0"/>
          <a:ext cx="0" cy="0"/>
          <a:chOff x="0" y="0"/>
          <a:chExt cx="0" cy="0"/>
        </a:xfrm>
      </p:grpSpPr>
      <p:sp>
        <p:nvSpPr>
          <p:cNvPr id="2" name="Freeform 2"/>
          <p:cNvSpPr/>
          <p:nvPr/>
        </p:nvSpPr>
        <p:spPr>
          <a:xfrm>
            <a:off x="9436527" y="8249790"/>
            <a:ext cx="4613908" cy="4606820"/>
          </a:xfrm>
          <a:custGeom>
            <a:avLst/>
            <a:gdLst/>
            <a:ahLst/>
            <a:cxnLst/>
            <a:rect l="l" t="t" r="r" b="b"/>
            <a:pathLst>
              <a:path w="4613908" h="4606820">
                <a:moveTo>
                  <a:pt x="0" y="0"/>
                </a:moveTo>
                <a:lnTo>
                  <a:pt x="4613908" y="0"/>
                </a:lnTo>
                <a:lnTo>
                  <a:pt x="4613908" y="4606820"/>
                </a:lnTo>
                <a:lnTo>
                  <a:pt x="0" y="4606820"/>
                </a:lnTo>
                <a:lnTo>
                  <a:pt x="0" y="0"/>
                </a:lnTo>
                <a:close/>
              </a:path>
            </a:pathLst>
          </a:custGeom>
          <a:blipFill>
            <a:blip>
              <a:alphaModFix amt="14000"/>
              <a:extLst>
                <a:ext uri="{96DAC541-7B7A-43D3-8B79-37D633B846F1}">
                  <asvg:svgBlip xmlns:asvg="http://schemas.microsoft.com/office/drawing/2016/SVG/main" r:embed="rId3"/>
                </a:ext>
              </a:extLst>
            </a:blip>
            <a:stretch>
              <a:fillRect/>
            </a:stretch>
          </a:blipFill>
        </p:spPr>
      </p:sp>
      <p:sp>
        <p:nvSpPr>
          <p:cNvPr id="3" name="Freeform 3"/>
          <p:cNvSpPr/>
          <p:nvPr/>
        </p:nvSpPr>
        <p:spPr>
          <a:xfrm>
            <a:off x="782537" y="-2801900"/>
            <a:ext cx="4613908" cy="4606820"/>
          </a:xfrm>
          <a:custGeom>
            <a:avLst/>
            <a:gdLst/>
            <a:ahLst/>
            <a:cxnLst/>
            <a:rect l="l" t="t" r="r" b="b"/>
            <a:pathLst>
              <a:path w="4613908" h="4606820">
                <a:moveTo>
                  <a:pt x="0" y="0"/>
                </a:moveTo>
                <a:lnTo>
                  <a:pt x="4613908" y="0"/>
                </a:lnTo>
                <a:lnTo>
                  <a:pt x="4613908" y="4606821"/>
                </a:lnTo>
                <a:lnTo>
                  <a:pt x="0" y="4606821"/>
                </a:lnTo>
                <a:lnTo>
                  <a:pt x="0" y="0"/>
                </a:lnTo>
                <a:close/>
              </a:path>
            </a:pathLst>
          </a:custGeom>
          <a:blipFill>
            <a:blip>
              <a:alphaModFix amt="14000"/>
              <a:extLst>
                <a:ext uri="{96DAC541-7B7A-43D3-8B79-37D633B846F1}">
                  <asvg:svgBlip xmlns:asvg="http://schemas.microsoft.com/office/drawing/2016/SVG/main" r:embed="rId3"/>
                </a:ext>
              </a:extLst>
            </a:blip>
            <a:stretch>
              <a:fillRect/>
            </a:stretch>
          </a:blipFill>
        </p:spPr>
      </p:sp>
      <p:sp>
        <p:nvSpPr>
          <p:cNvPr id="4" name="Freeform 4"/>
          <p:cNvSpPr/>
          <p:nvPr/>
        </p:nvSpPr>
        <p:spPr>
          <a:xfrm>
            <a:off x="517634" y="3917614"/>
            <a:ext cx="9135394" cy="4332175"/>
          </a:xfrm>
          <a:custGeom>
            <a:avLst/>
            <a:gdLst/>
            <a:ahLst/>
            <a:cxnLst/>
            <a:rect l="l" t="t" r="r" b="b"/>
            <a:pathLst>
              <a:path w="9135394" h="4332175">
                <a:moveTo>
                  <a:pt x="0" y="0"/>
                </a:moveTo>
                <a:lnTo>
                  <a:pt x="9135394" y="0"/>
                </a:lnTo>
                <a:lnTo>
                  <a:pt x="9135394" y="4332176"/>
                </a:lnTo>
                <a:lnTo>
                  <a:pt x="0" y="4332176"/>
                </a:lnTo>
                <a:lnTo>
                  <a:pt x="0" y="0"/>
                </a:lnTo>
                <a:close/>
              </a:path>
            </a:pathLst>
          </a:custGeom>
          <a:blipFill>
            <a:blip r:embed="rId4"/>
            <a:stretch>
              <a:fillRect/>
            </a:stretch>
          </a:blipFill>
        </p:spPr>
      </p:sp>
      <p:sp>
        <p:nvSpPr>
          <p:cNvPr id="5" name="TextBox 5"/>
          <p:cNvSpPr txBox="1"/>
          <p:nvPr/>
        </p:nvSpPr>
        <p:spPr>
          <a:xfrm>
            <a:off x="517634" y="733884"/>
            <a:ext cx="6893225" cy="2103974"/>
          </a:xfrm>
          <a:prstGeom prst="rect">
            <a:avLst/>
          </a:prstGeom>
        </p:spPr>
        <p:txBody>
          <a:bodyPr lIns="0" tIns="0" rIns="0" bIns="0" rtlCol="0" anchor="t">
            <a:spAutoFit/>
          </a:bodyPr>
          <a:lstStyle/>
          <a:p>
            <a:pPr algn="l">
              <a:lnSpc>
                <a:spcPts val="7443"/>
              </a:lnSpc>
            </a:pPr>
            <a:r>
              <a:rPr lang="en-US" sz="7443" spc="-409">
                <a:solidFill>
                  <a:srgbClr val="801424"/>
                </a:solidFill>
                <a:latin typeface="Heading Now 71-78"/>
                <a:ea typeface="Heading Now 71-78"/>
                <a:cs typeface="Heading Now 71-78"/>
                <a:sym typeface="Heading Now 71-78"/>
              </a:rPr>
              <a:t>Recruitment Advertisement</a:t>
            </a:r>
          </a:p>
        </p:txBody>
      </p:sp>
      <p:sp>
        <p:nvSpPr>
          <p:cNvPr id="6" name="TextBox 6"/>
          <p:cNvSpPr txBox="1"/>
          <p:nvPr/>
        </p:nvSpPr>
        <p:spPr>
          <a:xfrm>
            <a:off x="11495240" y="539750"/>
            <a:ext cx="6220902" cy="8455025"/>
          </a:xfrm>
          <a:prstGeom prst="rect">
            <a:avLst/>
          </a:prstGeom>
        </p:spPr>
        <p:txBody>
          <a:bodyPr lIns="0" tIns="0" rIns="0" bIns="0" rtlCol="0" anchor="t">
            <a:spAutoFit/>
          </a:bodyPr>
          <a:lstStyle/>
          <a:p>
            <a:pPr algn="just">
              <a:lnSpc>
                <a:spcPts val="2800"/>
              </a:lnSpc>
            </a:pPr>
            <a:r>
              <a:rPr lang="en-US" sz="2000" spc="-110">
                <a:solidFill>
                  <a:srgbClr val="801424"/>
                </a:solidFill>
                <a:latin typeface="TT Firs Neue"/>
                <a:ea typeface="TT Firs Neue"/>
                <a:cs typeface="TT Firs Neue"/>
                <a:sym typeface="TT Firs Neue"/>
              </a:rPr>
              <a:t>Internal Recruitment</a:t>
            </a:r>
          </a:p>
          <a:p>
            <a:pPr marL="431801" lvl="1" indent="-215900" algn="just">
              <a:lnSpc>
                <a:spcPts val="2800"/>
              </a:lnSpc>
              <a:buFont typeface="Arial"/>
              <a:buChar char="•"/>
            </a:pPr>
            <a:r>
              <a:rPr lang="en-US" sz="2000" spc="-110">
                <a:solidFill>
                  <a:srgbClr val="801424"/>
                </a:solidFill>
                <a:latin typeface="TT Firs Neue"/>
                <a:ea typeface="TT Firs Neue"/>
                <a:cs typeface="TT Firs Neue"/>
                <a:sym typeface="TT Firs Neue"/>
              </a:rPr>
              <a:t>Employee promotions</a:t>
            </a:r>
          </a:p>
          <a:p>
            <a:pPr marL="431801" lvl="1" indent="-215900" algn="just">
              <a:lnSpc>
                <a:spcPts val="2800"/>
              </a:lnSpc>
              <a:buFont typeface="Arial"/>
              <a:buChar char="•"/>
            </a:pPr>
            <a:r>
              <a:rPr lang="en-US" sz="2000" spc="-110">
                <a:solidFill>
                  <a:srgbClr val="801424"/>
                </a:solidFill>
                <a:latin typeface="TT Firs Neue"/>
                <a:ea typeface="TT Firs Neue"/>
                <a:cs typeface="TT Firs Neue"/>
                <a:sym typeface="TT Firs Neue"/>
              </a:rPr>
              <a:t>Internal job postings</a:t>
            </a:r>
          </a:p>
          <a:p>
            <a:pPr marL="431801" lvl="1" indent="-215900" algn="just">
              <a:lnSpc>
                <a:spcPts val="2800"/>
              </a:lnSpc>
              <a:buFont typeface="Arial"/>
              <a:buChar char="•"/>
            </a:pPr>
            <a:r>
              <a:rPr lang="en-US" sz="2000" spc="-110">
                <a:solidFill>
                  <a:srgbClr val="801424"/>
                </a:solidFill>
                <a:latin typeface="TT Firs Neue"/>
                <a:ea typeface="TT Firs Neue"/>
                <a:cs typeface="TT Firs Neue"/>
                <a:sym typeface="TT Firs Neue"/>
              </a:rPr>
              <a:t>Talent development programmes</a:t>
            </a:r>
          </a:p>
          <a:p>
            <a:pPr algn="just">
              <a:lnSpc>
                <a:spcPts val="2800"/>
              </a:lnSpc>
            </a:pPr>
            <a:r>
              <a:rPr lang="en-US" sz="2000" spc="-110">
                <a:solidFill>
                  <a:srgbClr val="801424"/>
                </a:solidFill>
                <a:latin typeface="TT Firs Neue"/>
                <a:ea typeface="TT Firs Neue"/>
                <a:cs typeface="TT Firs Neue"/>
                <a:sym typeface="TT Firs Neue"/>
              </a:rPr>
              <a:t>External Recruitment</a:t>
            </a:r>
          </a:p>
          <a:p>
            <a:pPr marL="431801" lvl="1" indent="-215900" algn="just">
              <a:lnSpc>
                <a:spcPts val="2800"/>
              </a:lnSpc>
              <a:buFont typeface="Arial"/>
              <a:buChar char="•"/>
            </a:pPr>
            <a:r>
              <a:rPr lang="en-US" sz="2000" spc="-110">
                <a:solidFill>
                  <a:srgbClr val="801424"/>
                </a:solidFill>
                <a:latin typeface="TT Firs Neue"/>
                <a:ea typeface="TT Firs Neue"/>
                <a:cs typeface="TT Firs Neue"/>
                <a:sym typeface="TT Firs Neue"/>
              </a:rPr>
              <a:t>M&amp;S Careers Website</a:t>
            </a:r>
          </a:p>
          <a:p>
            <a:pPr marL="431801" lvl="1" indent="-215900" algn="just">
              <a:lnSpc>
                <a:spcPts val="2800"/>
              </a:lnSpc>
              <a:buFont typeface="Arial"/>
              <a:buChar char="•"/>
            </a:pPr>
            <a:r>
              <a:rPr lang="en-US" sz="2000" spc="-110">
                <a:solidFill>
                  <a:srgbClr val="801424"/>
                </a:solidFill>
                <a:latin typeface="TT Firs Neue"/>
                <a:ea typeface="TT Firs Neue"/>
                <a:cs typeface="TT Firs Neue"/>
                <a:sym typeface="TT Firs Neue"/>
              </a:rPr>
              <a:t>LinkedIn</a:t>
            </a:r>
          </a:p>
          <a:p>
            <a:pPr marL="431801" lvl="1" indent="-215900" algn="just">
              <a:lnSpc>
                <a:spcPts val="2800"/>
              </a:lnSpc>
              <a:buFont typeface="Arial"/>
              <a:buChar char="•"/>
            </a:pPr>
            <a:r>
              <a:rPr lang="en-US" sz="2000" spc="-110">
                <a:solidFill>
                  <a:srgbClr val="801424"/>
                </a:solidFill>
                <a:latin typeface="TT Firs Neue"/>
                <a:ea typeface="TT Firs Neue"/>
                <a:cs typeface="TT Firs Neue"/>
                <a:sym typeface="TT Firs Neue"/>
              </a:rPr>
              <a:t>Indeed</a:t>
            </a:r>
          </a:p>
          <a:p>
            <a:pPr marL="431801" lvl="1" indent="-215900" algn="just">
              <a:lnSpc>
                <a:spcPts val="2800"/>
              </a:lnSpc>
              <a:buFont typeface="Arial"/>
              <a:buChar char="•"/>
            </a:pPr>
            <a:r>
              <a:rPr lang="en-US" sz="2000" spc="-110">
                <a:solidFill>
                  <a:srgbClr val="801424"/>
                </a:solidFill>
                <a:latin typeface="TT Firs Neue"/>
                <a:ea typeface="TT Firs Neue"/>
                <a:cs typeface="TT Firs Neue"/>
                <a:sym typeface="TT Firs Neue"/>
              </a:rPr>
              <a:t>Graduate Programmes</a:t>
            </a:r>
          </a:p>
          <a:p>
            <a:pPr marL="431801" lvl="1" indent="-215900" algn="just">
              <a:lnSpc>
                <a:spcPts val="2800"/>
              </a:lnSpc>
              <a:buFont typeface="Arial"/>
              <a:buChar char="•"/>
            </a:pPr>
            <a:r>
              <a:rPr lang="en-US" sz="2000" spc="-110">
                <a:solidFill>
                  <a:srgbClr val="801424"/>
                </a:solidFill>
                <a:latin typeface="TT Firs Neue"/>
                <a:ea typeface="TT Firs Neue"/>
                <a:cs typeface="TT Firs Neue"/>
                <a:sym typeface="TT Firs Neue"/>
              </a:rPr>
              <a:t>Recruitment Agencies</a:t>
            </a:r>
          </a:p>
          <a:p>
            <a:pPr marL="0" lvl="0" indent="0" algn="just">
              <a:lnSpc>
                <a:spcPts val="2800"/>
              </a:lnSpc>
            </a:pPr>
            <a:r>
              <a:rPr lang="en-US" sz="2000" spc="-110">
                <a:solidFill>
                  <a:srgbClr val="801424"/>
                </a:solidFill>
                <a:latin typeface="TT Firs Neue"/>
                <a:ea typeface="TT Firs Neue"/>
                <a:cs typeface="TT Firs Neue"/>
                <a:sym typeface="TT Firs Neue"/>
              </a:rPr>
              <a:t>Why These Platforms?</a:t>
            </a:r>
          </a:p>
          <a:p>
            <a:pPr marL="431801" lvl="1" indent="-215900" algn="just">
              <a:lnSpc>
                <a:spcPts val="2800"/>
              </a:lnSpc>
              <a:buFont typeface="Arial"/>
              <a:buChar char="•"/>
            </a:pPr>
            <a:r>
              <a:rPr lang="en-US" sz="2000" spc="-110">
                <a:solidFill>
                  <a:srgbClr val="801424"/>
                </a:solidFill>
                <a:latin typeface="TT Firs Neue"/>
                <a:ea typeface="TT Firs Neue"/>
                <a:cs typeface="TT Firs Neue"/>
                <a:sym typeface="TT Firs Neue"/>
              </a:rPr>
              <a:t>Reach a wider talent pool.</a:t>
            </a:r>
          </a:p>
          <a:p>
            <a:pPr marL="431801" lvl="1" indent="-215900" algn="just">
              <a:lnSpc>
                <a:spcPts val="2800"/>
              </a:lnSpc>
              <a:buFont typeface="Arial"/>
              <a:buChar char="•"/>
            </a:pPr>
            <a:r>
              <a:rPr lang="en-US" sz="2000" spc="-110">
                <a:solidFill>
                  <a:srgbClr val="801424"/>
                </a:solidFill>
                <a:latin typeface="TT Firs Neue"/>
                <a:ea typeface="TT Firs Neue"/>
                <a:cs typeface="TT Firs Neue"/>
                <a:sym typeface="TT Firs Neue"/>
              </a:rPr>
              <a:t>Attract digital and leadership professionals.</a:t>
            </a:r>
          </a:p>
          <a:p>
            <a:pPr marL="431801" lvl="1" indent="-215900" algn="just">
              <a:lnSpc>
                <a:spcPts val="2800"/>
              </a:lnSpc>
              <a:buFont typeface="Arial"/>
              <a:buChar char="•"/>
            </a:pPr>
            <a:r>
              <a:rPr lang="en-US" sz="2000" spc="-110">
                <a:solidFill>
                  <a:srgbClr val="801424"/>
                </a:solidFill>
                <a:latin typeface="TT Firs Neue"/>
                <a:ea typeface="TT Firs Neue"/>
                <a:cs typeface="TT Firs Neue"/>
                <a:sym typeface="TT Firs Neue"/>
              </a:rPr>
              <a:t>Promote employer branding.</a:t>
            </a:r>
          </a:p>
          <a:p>
            <a:pPr marL="431801" lvl="1" indent="-215900" algn="just">
              <a:lnSpc>
                <a:spcPts val="2800"/>
              </a:lnSpc>
              <a:buFont typeface="Arial"/>
              <a:buChar char="•"/>
            </a:pPr>
            <a:r>
              <a:rPr lang="en-US" sz="2000" spc="-110">
                <a:solidFill>
                  <a:srgbClr val="801424"/>
                </a:solidFill>
                <a:latin typeface="TT Firs Neue"/>
                <a:ea typeface="TT Firs Neue"/>
                <a:cs typeface="TT Firs Neue"/>
                <a:sym typeface="TT Firs Neue"/>
              </a:rPr>
              <a:t>Recruit diverse candidates.</a:t>
            </a:r>
          </a:p>
          <a:p>
            <a:pPr marL="0" lvl="0" indent="0" algn="just">
              <a:lnSpc>
                <a:spcPts val="2800"/>
              </a:lnSpc>
            </a:pPr>
            <a:r>
              <a:rPr lang="en-US" sz="2000" spc="-110">
                <a:solidFill>
                  <a:srgbClr val="801424"/>
                </a:solidFill>
                <a:latin typeface="TT Firs Neue"/>
                <a:ea typeface="TT Firs Neue"/>
                <a:cs typeface="TT Firs Neue"/>
                <a:sym typeface="TT Firs Neue"/>
              </a:rPr>
              <a:t>Critical Analysis</a:t>
            </a:r>
          </a:p>
          <a:p>
            <a:pPr marL="0" lvl="0" indent="0" algn="just">
              <a:lnSpc>
                <a:spcPts val="2800"/>
              </a:lnSpc>
            </a:pPr>
            <a:r>
              <a:rPr lang="en-US" sz="2000" spc="-110">
                <a:solidFill>
                  <a:srgbClr val="801424"/>
                </a:solidFill>
                <a:latin typeface="TT Firs Neue"/>
                <a:ea typeface="TT Firs Neue"/>
                <a:cs typeface="TT Firs Neue"/>
                <a:sym typeface="TT Firs Neue"/>
              </a:rPr>
              <a:t>By diversifying recruitment sources, employers will have a larger pool of qualified, diverse applicants. Employee motivation and development is enhanced through internal recruitment; however, an external recruitment strategy will bring new perspectives and innovative thinking which will help with change management processes (CIPD, 2024).</a:t>
            </a:r>
          </a:p>
          <a:p>
            <a:pPr algn="just">
              <a:lnSpc>
                <a:spcPts val="2800"/>
              </a:lnSpc>
            </a:pPr>
            <a:endParaRPr lang="en-US" sz="2000" spc="-110">
              <a:solidFill>
                <a:srgbClr val="801424"/>
              </a:solidFill>
              <a:latin typeface="TT Firs Neue"/>
              <a:ea typeface="TT Firs Neue"/>
              <a:cs typeface="TT Firs Neue"/>
              <a:sym typeface="TT Firs Neue"/>
            </a:endParaRPr>
          </a:p>
          <a:p>
            <a:pPr algn="just">
              <a:lnSpc>
                <a:spcPts val="2800"/>
              </a:lnSpc>
            </a:pPr>
            <a:endParaRPr lang="en-US" sz="2000" spc="-110">
              <a:solidFill>
                <a:srgbClr val="801424"/>
              </a:solidFill>
              <a:latin typeface="TT Firs Neue"/>
              <a:ea typeface="TT Firs Neue"/>
              <a:cs typeface="TT Firs Neue"/>
              <a:sym typeface="TT Firs Neue"/>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5F5FF"/>
        </a:solidFill>
        <a:effectLst/>
      </p:bgPr>
    </p:bg>
    <p:spTree>
      <p:nvGrpSpPr>
        <p:cNvPr id="1" name=""/>
        <p:cNvGrpSpPr/>
        <p:nvPr/>
      </p:nvGrpSpPr>
      <p:grpSpPr>
        <a:xfrm>
          <a:off x="0" y="0"/>
          <a:ext cx="0" cy="0"/>
          <a:chOff x="0" y="0"/>
          <a:chExt cx="0" cy="0"/>
        </a:xfrm>
      </p:grpSpPr>
      <p:sp>
        <p:nvSpPr>
          <p:cNvPr id="2" name="Freeform 2"/>
          <p:cNvSpPr/>
          <p:nvPr/>
        </p:nvSpPr>
        <p:spPr>
          <a:xfrm>
            <a:off x="15979297" y="5864634"/>
            <a:ext cx="4613908" cy="4606820"/>
          </a:xfrm>
          <a:custGeom>
            <a:avLst/>
            <a:gdLst/>
            <a:ahLst/>
            <a:cxnLst/>
            <a:rect l="l" t="t" r="r" b="b"/>
            <a:pathLst>
              <a:path w="4613908" h="4606820">
                <a:moveTo>
                  <a:pt x="0" y="0"/>
                </a:moveTo>
                <a:lnTo>
                  <a:pt x="4613908" y="0"/>
                </a:lnTo>
                <a:lnTo>
                  <a:pt x="4613908" y="4606821"/>
                </a:lnTo>
                <a:lnTo>
                  <a:pt x="0" y="4606821"/>
                </a:lnTo>
                <a:lnTo>
                  <a:pt x="0" y="0"/>
                </a:lnTo>
                <a:close/>
              </a:path>
            </a:pathLst>
          </a:custGeom>
          <a:blipFill>
            <a:blip>
              <a:alphaModFix amt="14000"/>
              <a:extLst>
                <a:ext uri="{96DAC541-7B7A-43D3-8B79-37D633B846F1}">
                  <asvg:svgBlip xmlns:asvg="http://schemas.microsoft.com/office/drawing/2016/SVG/main" r:embed="rId3"/>
                </a:ext>
              </a:extLst>
            </a:blip>
            <a:stretch>
              <a:fillRect/>
            </a:stretch>
          </a:blipFill>
        </p:spPr>
      </p:sp>
      <p:sp>
        <p:nvSpPr>
          <p:cNvPr id="3" name="Freeform 3"/>
          <p:cNvSpPr/>
          <p:nvPr/>
        </p:nvSpPr>
        <p:spPr>
          <a:xfrm>
            <a:off x="-41386" y="-1462784"/>
            <a:ext cx="4613908" cy="4606820"/>
          </a:xfrm>
          <a:custGeom>
            <a:avLst/>
            <a:gdLst/>
            <a:ahLst/>
            <a:cxnLst/>
            <a:rect l="l" t="t" r="r" b="b"/>
            <a:pathLst>
              <a:path w="4613908" h="4606820">
                <a:moveTo>
                  <a:pt x="0" y="0"/>
                </a:moveTo>
                <a:lnTo>
                  <a:pt x="4613908" y="0"/>
                </a:lnTo>
                <a:lnTo>
                  <a:pt x="4613908" y="4606821"/>
                </a:lnTo>
                <a:lnTo>
                  <a:pt x="0" y="4606821"/>
                </a:lnTo>
                <a:lnTo>
                  <a:pt x="0" y="0"/>
                </a:lnTo>
                <a:close/>
              </a:path>
            </a:pathLst>
          </a:custGeom>
          <a:blipFill>
            <a:blip>
              <a:alphaModFix amt="14000"/>
              <a:extLst>
                <a:ext uri="{96DAC541-7B7A-43D3-8B79-37D633B846F1}">
                  <asvg:svgBlip xmlns:asvg="http://schemas.microsoft.com/office/drawing/2016/SVG/main" r:embed="rId3"/>
                </a:ext>
              </a:extLst>
            </a:blip>
            <a:stretch>
              <a:fillRect/>
            </a:stretch>
          </a:blipFill>
        </p:spPr>
      </p:sp>
      <p:sp>
        <p:nvSpPr>
          <p:cNvPr id="4" name="Freeform 4"/>
          <p:cNvSpPr/>
          <p:nvPr/>
        </p:nvSpPr>
        <p:spPr>
          <a:xfrm>
            <a:off x="17259300" y="3460411"/>
            <a:ext cx="2961306" cy="2961306"/>
          </a:xfrm>
          <a:custGeom>
            <a:avLst/>
            <a:gdLst/>
            <a:ahLst/>
            <a:cxnLst/>
            <a:rect l="l" t="t" r="r" b="b"/>
            <a:pathLst>
              <a:path w="2961306" h="2961306">
                <a:moveTo>
                  <a:pt x="0" y="0"/>
                </a:moveTo>
                <a:lnTo>
                  <a:pt x="2961306" y="0"/>
                </a:lnTo>
                <a:lnTo>
                  <a:pt x="2961306" y="2961306"/>
                </a:lnTo>
                <a:lnTo>
                  <a:pt x="0" y="2961306"/>
                </a:lnTo>
                <a:lnTo>
                  <a:pt x="0" y="0"/>
                </a:lnTo>
                <a:close/>
              </a:path>
            </a:pathLst>
          </a:custGeom>
          <a:blipFill>
            <a:blip>
              <a:extLst>
                <a:ext uri="{96DAC541-7B7A-43D3-8B79-37D633B846F1}">
                  <asvg:svgBlip xmlns:asvg="http://schemas.microsoft.com/office/drawing/2016/SVG/main" r:embed="rId4"/>
                </a:ext>
              </a:extLst>
            </a:blip>
            <a:stretch>
              <a:fillRect/>
            </a:stretch>
          </a:blipFill>
        </p:spPr>
      </p:sp>
      <p:graphicFrame>
        <p:nvGraphicFramePr>
          <p:cNvPr id="5" name="Object 5"/>
          <p:cNvGraphicFramePr/>
          <p:nvPr/>
        </p:nvGraphicFramePr>
        <p:xfrm>
          <a:off x="624838" y="2986157"/>
          <a:ext cx="7829550" cy="2514600"/>
        </p:xfrm>
        <a:graphic>
          <a:graphicData uri="http://schemas.openxmlformats.org/presentationml/2006/ole">
            <mc:AlternateContent xmlns:mc="http://schemas.openxmlformats.org/markup-compatibility/2006">
              <mc:Choice xmlns:v="urn:schemas-microsoft-com:vml" Requires="v">
                <p:oleObj name="Worksheet" r:id="rId5" imgW="9385300" imgH="4076700" progId="Excel.Sheet.12">
                  <p:embed/>
                </p:oleObj>
              </mc:Choice>
              <mc:Fallback>
                <p:oleObj name="Worksheet" r:id="rId5" imgW="9385300" imgH="4076700" progId="Excel.Sheet.12">
                  <p:embed/>
                  <p:pic>
                    <p:nvPicPr>
                      <p:cNvPr id="5" name="Object 5"/>
                      <p:cNvPicPr/>
                      <p:nvPr/>
                    </p:nvPicPr>
                    <p:blipFill>
                      <a:blip r:embed="rId6"/>
                      <a:stretch>
                        <a:fillRect/>
                      </a:stretch>
                    </p:blipFill>
                    <p:spPr>
                      <a:xfrm>
                        <a:off x="624838" y="2986157"/>
                        <a:ext cx="7829550" cy="2514600"/>
                      </a:xfrm>
                      <a:prstGeom prst="rect">
                        <a:avLst/>
                      </a:prstGeom>
                    </p:spPr>
                  </p:pic>
                </p:oleObj>
              </mc:Fallback>
            </mc:AlternateContent>
          </a:graphicData>
        </a:graphic>
      </p:graphicFrame>
      <p:sp>
        <p:nvSpPr>
          <p:cNvPr id="6" name="Freeform 6"/>
          <p:cNvSpPr/>
          <p:nvPr/>
        </p:nvSpPr>
        <p:spPr>
          <a:xfrm>
            <a:off x="9473526" y="2986157"/>
            <a:ext cx="8226502" cy="5676286"/>
          </a:xfrm>
          <a:custGeom>
            <a:avLst/>
            <a:gdLst/>
            <a:ahLst/>
            <a:cxnLst/>
            <a:rect l="l" t="t" r="r" b="b"/>
            <a:pathLst>
              <a:path w="8226502" h="5676286">
                <a:moveTo>
                  <a:pt x="0" y="0"/>
                </a:moveTo>
                <a:lnTo>
                  <a:pt x="8226501" y="0"/>
                </a:lnTo>
                <a:lnTo>
                  <a:pt x="8226501" y="5676286"/>
                </a:lnTo>
                <a:lnTo>
                  <a:pt x="0" y="5676286"/>
                </a:lnTo>
                <a:lnTo>
                  <a:pt x="0" y="0"/>
                </a:lnTo>
                <a:close/>
              </a:path>
            </a:pathLst>
          </a:custGeom>
          <a:blipFill>
            <a:blip r:embed="rId7"/>
            <a:stretch>
              <a:fillRect/>
            </a:stretch>
          </a:blipFill>
        </p:spPr>
      </p:sp>
      <p:sp>
        <p:nvSpPr>
          <p:cNvPr id="7" name="TextBox 7"/>
          <p:cNvSpPr txBox="1"/>
          <p:nvPr/>
        </p:nvSpPr>
        <p:spPr>
          <a:xfrm>
            <a:off x="624838" y="478480"/>
            <a:ext cx="6171644" cy="1925320"/>
          </a:xfrm>
          <a:prstGeom prst="rect">
            <a:avLst/>
          </a:prstGeom>
        </p:spPr>
        <p:txBody>
          <a:bodyPr lIns="0" tIns="0" rIns="0" bIns="0" rtlCol="0" anchor="t">
            <a:spAutoFit/>
          </a:bodyPr>
          <a:lstStyle/>
          <a:p>
            <a:pPr algn="l">
              <a:lnSpc>
                <a:spcPts val="6800"/>
              </a:lnSpc>
            </a:pPr>
            <a:r>
              <a:rPr lang="en-US" sz="6800" spc="-374">
                <a:solidFill>
                  <a:srgbClr val="801424"/>
                </a:solidFill>
                <a:latin typeface="Heading Now 71-78"/>
                <a:ea typeface="Heading Now 71-78"/>
                <a:cs typeface="Heading Now 71-78"/>
                <a:sym typeface="Heading Now 71-78"/>
              </a:rPr>
              <a:t>Types of Interviews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5F5FF"/>
        </a:solidFill>
        <a:effectLst/>
      </p:bgPr>
    </p:bg>
    <p:spTree>
      <p:nvGrpSpPr>
        <p:cNvPr id="1" name=""/>
        <p:cNvGrpSpPr/>
        <p:nvPr/>
      </p:nvGrpSpPr>
      <p:grpSpPr>
        <a:xfrm>
          <a:off x="0" y="0"/>
          <a:ext cx="0" cy="0"/>
          <a:chOff x="0" y="0"/>
          <a:chExt cx="0" cy="0"/>
        </a:xfrm>
      </p:grpSpPr>
      <p:sp>
        <p:nvSpPr>
          <p:cNvPr id="2" name="Freeform 2"/>
          <p:cNvSpPr/>
          <p:nvPr/>
        </p:nvSpPr>
        <p:spPr>
          <a:xfrm>
            <a:off x="-2306954" y="-982870"/>
            <a:ext cx="4613908" cy="4606820"/>
          </a:xfrm>
          <a:custGeom>
            <a:avLst/>
            <a:gdLst/>
            <a:ahLst/>
            <a:cxnLst/>
            <a:rect l="l" t="t" r="r" b="b"/>
            <a:pathLst>
              <a:path w="4613908" h="4606820">
                <a:moveTo>
                  <a:pt x="0" y="0"/>
                </a:moveTo>
                <a:lnTo>
                  <a:pt x="4613908" y="0"/>
                </a:lnTo>
                <a:lnTo>
                  <a:pt x="4613908" y="4606820"/>
                </a:lnTo>
                <a:lnTo>
                  <a:pt x="0" y="4606820"/>
                </a:lnTo>
                <a:lnTo>
                  <a:pt x="0" y="0"/>
                </a:lnTo>
                <a:close/>
              </a:path>
            </a:pathLst>
          </a:custGeom>
          <a:blipFill>
            <a:blip>
              <a:alphaModFix amt="14000"/>
              <a:extLst>
                <a:ext uri="{96DAC541-7B7A-43D3-8B79-37D633B846F1}">
                  <asvg:svgBlip xmlns:asvg="http://schemas.microsoft.com/office/drawing/2016/SVG/main" r:embed="rId3"/>
                </a:ext>
              </a:extLst>
            </a:blip>
            <a:stretch>
              <a:fillRect/>
            </a:stretch>
          </a:blipFill>
        </p:spPr>
      </p:sp>
      <p:sp>
        <p:nvSpPr>
          <p:cNvPr id="3" name="Freeform 3"/>
          <p:cNvSpPr/>
          <p:nvPr/>
        </p:nvSpPr>
        <p:spPr>
          <a:xfrm>
            <a:off x="14331692" y="7556273"/>
            <a:ext cx="4613908" cy="4606820"/>
          </a:xfrm>
          <a:custGeom>
            <a:avLst/>
            <a:gdLst/>
            <a:ahLst/>
            <a:cxnLst/>
            <a:rect l="l" t="t" r="r" b="b"/>
            <a:pathLst>
              <a:path w="4613908" h="4606820">
                <a:moveTo>
                  <a:pt x="0" y="0"/>
                </a:moveTo>
                <a:lnTo>
                  <a:pt x="4613908" y="0"/>
                </a:lnTo>
                <a:lnTo>
                  <a:pt x="4613908" y="4606820"/>
                </a:lnTo>
                <a:lnTo>
                  <a:pt x="0" y="4606820"/>
                </a:lnTo>
                <a:lnTo>
                  <a:pt x="0" y="0"/>
                </a:lnTo>
                <a:close/>
              </a:path>
            </a:pathLst>
          </a:custGeom>
          <a:blipFill>
            <a:blip>
              <a:alphaModFix amt="14000"/>
              <a:extLst>
                <a:ext uri="{96DAC541-7B7A-43D3-8B79-37D633B846F1}">
                  <asvg:svgBlip xmlns:asvg="http://schemas.microsoft.com/office/drawing/2016/SVG/main" r:embed="rId3"/>
                </a:ext>
              </a:extLst>
            </a:blip>
            <a:stretch>
              <a:fillRect/>
            </a:stretch>
          </a:blipFill>
        </p:spPr>
      </p:sp>
      <p:sp>
        <p:nvSpPr>
          <p:cNvPr id="4" name="Freeform 4"/>
          <p:cNvSpPr/>
          <p:nvPr/>
        </p:nvSpPr>
        <p:spPr>
          <a:xfrm>
            <a:off x="-1635783" y="9201787"/>
            <a:ext cx="2961306" cy="2961306"/>
          </a:xfrm>
          <a:custGeom>
            <a:avLst/>
            <a:gdLst/>
            <a:ahLst/>
            <a:cxnLst/>
            <a:rect l="l" t="t" r="r" b="b"/>
            <a:pathLst>
              <a:path w="2961306" h="2961306">
                <a:moveTo>
                  <a:pt x="0" y="0"/>
                </a:moveTo>
                <a:lnTo>
                  <a:pt x="2961306" y="0"/>
                </a:lnTo>
                <a:lnTo>
                  <a:pt x="2961306" y="2961306"/>
                </a:lnTo>
                <a:lnTo>
                  <a:pt x="0" y="2961306"/>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5" name="Freeform 5"/>
          <p:cNvSpPr/>
          <p:nvPr/>
        </p:nvSpPr>
        <p:spPr>
          <a:xfrm>
            <a:off x="10285606" y="4136885"/>
            <a:ext cx="7670212" cy="5121415"/>
          </a:xfrm>
          <a:custGeom>
            <a:avLst/>
            <a:gdLst/>
            <a:ahLst/>
            <a:cxnLst/>
            <a:rect l="l" t="t" r="r" b="b"/>
            <a:pathLst>
              <a:path w="7670212" h="5121415">
                <a:moveTo>
                  <a:pt x="0" y="0"/>
                </a:moveTo>
                <a:lnTo>
                  <a:pt x="7670212" y="0"/>
                </a:lnTo>
                <a:lnTo>
                  <a:pt x="7670212" y="5121415"/>
                </a:lnTo>
                <a:lnTo>
                  <a:pt x="0" y="5121415"/>
                </a:lnTo>
                <a:lnTo>
                  <a:pt x="0" y="0"/>
                </a:lnTo>
                <a:close/>
              </a:path>
            </a:pathLst>
          </a:custGeom>
          <a:blipFill>
            <a:blip r:embed="rId5"/>
            <a:stretch>
              <a:fillRect/>
            </a:stretch>
          </a:blipFill>
        </p:spPr>
      </p:sp>
      <p:sp>
        <p:nvSpPr>
          <p:cNvPr id="6" name="TextBox 6"/>
          <p:cNvSpPr txBox="1"/>
          <p:nvPr/>
        </p:nvSpPr>
        <p:spPr>
          <a:xfrm>
            <a:off x="419733" y="682630"/>
            <a:ext cx="15346880" cy="1068070"/>
          </a:xfrm>
          <a:prstGeom prst="rect">
            <a:avLst/>
          </a:prstGeom>
        </p:spPr>
        <p:txBody>
          <a:bodyPr lIns="0" tIns="0" rIns="0" bIns="0" rtlCol="0" anchor="t">
            <a:spAutoFit/>
          </a:bodyPr>
          <a:lstStyle/>
          <a:p>
            <a:pPr algn="l">
              <a:lnSpc>
                <a:spcPts val="6800"/>
              </a:lnSpc>
            </a:pPr>
            <a:r>
              <a:rPr lang="en-US" sz="6800" spc="-374">
                <a:solidFill>
                  <a:srgbClr val="801424"/>
                </a:solidFill>
                <a:latin typeface="Heading Now 71-78"/>
                <a:ea typeface="Heading Now 71-78"/>
                <a:cs typeface="Heading Now 71-78"/>
                <a:sym typeface="Heading Now 71-78"/>
              </a:rPr>
              <a:t>Questioning Techniques</a:t>
            </a:r>
          </a:p>
        </p:txBody>
      </p:sp>
      <p:sp>
        <p:nvSpPr>
          <p:cNvPr id="7" name="TextBox 7"/>
          <p:cNvSpPr txBox="1"/>
          <p:nvPr/>
        </p:nvSpPr>
        <p:spPr>
          <a:xfrm>
            <a:off x="419733" y="2212275"/>
            <a:ext cx="9114426" cy="7634702"/>
          </a:xfrm>
          <a:prstGeom prst="rect">
            <a:avLst/>
          </a:prstGeom>
        </p:spPr>
        <p:txBody>
          <a:bodyPr lIns="0" tIns="0" rIns="0" bIns="0" rtlCol="0" anchor="t">
            <a:spAutoFit/>
          </a:bodyPr>
          <a:lstStyle/>
          <a:p>
            <a:pPr algn="l">
              <a:lnSpc>
                <a:spcPts val="4672"/>
              </a:lnSpc>
            </a:pPr>
            <a:r>
              <a:rPr lang="en-US" sz="3337">
                <a:solidFill>
                  <a:srgbClr val="801424"/>
                </a:solidFill>
                <a:latin typeface="TT Firs Neue"/>
                <a:ea typeface="TT Firs Neue"/>
                <a:cs typeface="TT Firs Neue"/>
                <a:sym typeface="TT Firs Neue"/>
              </a:rPr>
              <a:t>Behavioural Questions</a:t>
            </a:r>
          </a:p>
          <a:p>
            <a:pPr algn="l">
              <a:lnSpc>
                <a:spcPts val="4672"/>
              </a:lnSpc>
            </a:pPr>
            <a:r>
              <a:rPr lang="en-US" sz="3337">
                <a:solidFill>
                  <a:srgbClr val="801424"/>
                </a:solidFill>
                <a:latin typeface="TT Firs Neue"/>
                <a:ea typeface="TT Firs Neue"/>
                <a:cs typeface="TT Firs Neue"/>
                <a:sym typeface="TT Firs Neue"/>
              </a:rPr>
              <a:t>"What was the most challenging project you managed?"</a:t>
            </a:r>
          </a:p>
          <a:p>
            <a:pPr algn="l">
              <a:lnSpc>
                <a:spcPts val="4672"/>
              </a:lnSpc>
            </a:pPr>
            <a:r>
              <a:rPr lang="en-US" sz="3337">
                <a:solidFill>
                  <a:srgbClr val="801424"/>
                </a:solidFill>
                <a:latin typeface="TT Firs Neue"/>
                <a:ea typeface="TT Firs Neue"/>
                <a:cs typeface="TT Firs Neue"/>
                <a:sym typeface="TT Firs Neue"/>
              </a:rPr>
              <a:t>Measures previous experience</a:t>
            </a:r>
          </a:p>
          <a:p>
            <a:pPr algn="l">
              <a:lnSpc>
                <a:spcPts val="4672"/>
              </a:lnSpc>
            </a:pPr>
            <a:r>
              <a:rPr lang="en-US" sz="3337">
                <a:solidFill>
                  <a:srgbClr val="801424"/>
                </a:solidFill>
                <a:latin typeface="TT Firs Neue"/>
                <a:ea typeface="TT Firs Neue"/>
                <a:cs typeface="TT Firs Neue"/>
                <a:sym typeface="TT Firs Neue"/>
              </a:rPr>
              <a:t>Situational Questions</a:t>
            </a:r>
          </a:p>
          <a:p>
            <a:pPr marL="0" lvl="0" indent="0" algn="l">
              <a:lnSpc>
                <a:spcPts val="4672"/>
              </a:lnSpc>
            </a:pPr>
            <a:r>
              <a:rPr lang="en-US" sz="3337">
                <a:solidFill>
                  <a:srgbClr val="801424"/>
                </a:solidFill>
                <a:latin typeface="TT Firs Neue"/>
                <a:ea typeface="TT Firs Neue"/>
                <a:cs typeface="TT Firs Neue"/>
                <a:sym typeface="TT Firs Neue"/>
              </a:rPr>
              <a:t>"How would you manage employee resistance during organisational change?"</a:t>
            </a:r>
          </a:p>
          <a:p>
            <a:pPr marL="0" lvl="0" indent="0" algn="l">
              <a:lnSpc>
                <a:spcPts val="4672"/>
              </a:lnSpc>
            </a:pPr>
            <a:r>
              <a:rPr lang="en-US" sz="3337">
                <a:solidFill>
                  <a:srgbClr val="801424"/>
                </a:solidFill>
                <a:latin typeface="TT Firs Neue"/>
                <a:ea typeface="TT Firs Neue"/>
                <a:cs typeface="TT Firs Neue"/>
                <a:sym typeface="TT Firs Neue"/>
              </a:rPr>
              <a:t> Evaluates decision-making</a:t>
            </a:r>
          </a:p>
          <a:p>
            <a:pPr marL="0" lvl="0" indent="0" algn="l">
              <a:lnSpc>
                <a:spcPts val="4672"/>
              </a:lnSpc>
            </a:pPr>
            <a:r>
              <a:rPr lang="en-US" sz="3337">
                <a:solidFill>
                  <a:srgbClr val="801424"/>
                </a:solidFill>
                <a:latin typeface="TT Firs Neue"/>
                <a:ea typeface="TT Firs Neue"/>
                <a:cs typeface="TT Firs Neue"/>
                <a:sym typeface="TT Firs Neue"/>
              </a:rPr>
              <a:t>Competency-Based Questions</a:t>
            </a:r>
          </a:p>
          <a:p>
            <a:pPr marL="0" lvl="0" indent="0" algn="l">
              <a:lnSpc>
                <a:spcPts val="4672"/>
              </a:lnSpc>
            </a:pPr>
            <a:r>
              <a:rPr lang="en-US" sz="3337">
                <a:solidFill>
                  <a:srgbClr val="801424"/>
                </a:solidFill>
                <a:latin typeface="TT Firs Neue"/>
                <a:ea typeface="TT Firs Neue"/>
                <a:cs typeface="TT Firs Neue"/>
                <a:sym typeface="TT Firs Neue"/>
              </a:rPr>
              <a:t>"Describe a time when you successfully led a team."</a:t>
            </a:r>
          </a:p>
          <a:p>
            <a:pPr marL="0" lvl="0" indent="0" algn="l">
              <a:lnSpc>
                <a:spcPts val="4672"/>
              </a:lnSpc>
            </a:pPr>
            <a:r>
              <a:rPr lang="en-US" sz="3337">
                <a:solidFill>
                  <a:srgbClr val="801424"/>
                </a:solidFill>
                <a:latin typeface="TT Firs Neue"/>
                <a:ea typeface="TT Firs Neue"/>
                <a:cs typeface="TT Firs Neue"/>
                <a:sym typeface="TT Firs Neue"/>
              </a:rPr>
              <a:t>Assesses leadership competencies</a:t>
            </a:r>
          </a:p>
          <a:p>
            <a:pPr algn="l">
              <a:lnSpc>
                <a:spcPts val="4672"/>
              </a:lnSpc>
            </a:pPr>
            <a:endParaRPr lang="en-US" sz="3337">
              <a:solidFill>
                <a:srgbClr val="801424"/>
              </a:solidFill>
              <a:latin typeface="TT Firs Neue"/>
              <a:ea typeface="TT Firs Neue"/>
              <a:cs typeface="TT Firs Neue"/>
              <a:sym typeface="TT Firs Neue"/>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5F5FF"/>
        </a:solidFill>
        <a:effectLst/>
      </p:bgPr>
    </p:bg>
    <p:spTree>
      <p:nvGrpSpPr>
        <p:cNvPr id="1" name=""/>
        <p:cNvGrpSpPr/>
        <p:nvPr/>
      </p:nvGrpSpPr>
      <p:grpSpPr>
        <a:xfrm>
          <a:off x="0" y="0"/>
          <a:ext cx="0" cy="0"/>
          <a:chOff x="0" y="0"/>
          <a:chExt cx="0" cy="0"/>
        </a:xfrm>
      </p:grpSpPr>
      <p:sp>
        <p:nvSpPr>
          <p:cNvPr id="2" name="Freeform 2"/>
          <p:cNvSpPr/>
          <p:nvPr/>
        </p:nvSpPr>
        <p:spPr>
          <a:xfrm>
            <a:off x="5581706" y="-2775036"/>
            <a:ext cx="4613908" cy="4606820"/>
          </a:xfrm>
          <a:custGeom>
            <a:avLst/>
            <a:gdLst/>
            <a:ahLst/>
            <a:cxnLst/>
            <a:rect l="l" t="t" r="r" b="b"/>
            <a:pathLst>
              <a:path w="4613908" h="4606820">
                <a:moveTo>
                  <a:pt x="0" y="0"/>
                </a:moveTo>
                <a:lnTo>
                  <a:pt x="4613907" y="0"/>
                </a:lnTo>
                <a:lnTo>
                  <a:pt x="4613907" y="4606820"/>
                </a:lnTo>
                <a:lnTo>
                  <a:pt x="0" y="4606820"/>
                </a:lnTo>
                <a:lnTo>
                  <a:pt x="0" y="0"/>
                </a:lnTo>
                <a:close/>
              </a:path>
            </a:pathLst>
          </a:custGeom>
          <a:blipFill>
            <a:blip>
              <a:alphaModFix amt="14000"/>
              <a:extLst>
                <a:ext uri="{96DAC541-7B7A-43D3-8B79-37D633B846F1}">
                  <asvg:svgBlip xmlns:asvg="http://schemas.microsoft.com/office/drawing/2016/SVG/main" r:embed="rId3"/>
                </a:ext>
              </a:extLst>
            </a:blip>
            <a:stretch>
              <a:fillRect/>
            </a:stretch>
          </a:blipFill>
        </p:spPr>
      </p:sp>
      <p:sp>
        <p:nvSpPr>
          <p:cNvPr id="3" name="Freeform 3"/>
          <p:cNvSpPr/>
          <p:nvPr/>
        </p:nvSpPr>
        <p:spPr>
          <a:xfrm>
            <a:off x="-2723522" y="5887099"/>
            <a:ext cx="4613908" cy="4606820"/>
          </a:xfrm>
          <a:custGeom>
            <a:avLst/>
            <a:gdLst/>
            <a:ahLst/>
            <a:cxnLst/>
            <a:rect l="l" t="t" r="r" b="b"/>
            <a:pathLst>
              <a:path w="4613908" h="4606820">
                <a:moveTo>
                  <a:pt x="0" y="0"/>
                </a:moveTo>
                <a:lnTo>
                  <a:pt x="4613907" y="0"/>
                </a:lnTo>
                <a:lnTo>
                  <a:pt x="4613907" y="4606820"/>
                </a:lnTo>
                <a:lnTo>
                  <a:pt x="0" y="4606820"/>
                </a:lnTo>
                <a:lnTo>
                  <a:pt x="0" y="0"/>
                </a:lnTo>
                <a:close/>
              </a:path>
            </a:pathLst>
          </a:custGeom>
          <a:blipFill>
            <a:blip>
              <a:alphaModFix amt="14000"/>
              <a:extLst>
                <a:ext uri="{96DAC541-7B7A-43D3-8B79-37D633B846F1}">
                  <asvg:svgBlip xmlns:asvg="http://schemas.microsoft.com/office/drawing/2016/SVG/main" r:embed="rId3"/>
                </a:ext>
              </a:extLst>
            </a:blip>
            <a:stretch>
              <a:fillRect/>
            </a:stretch>
          </a:blipFill>
        </p:spPr>
      </p:sp>
      <p:sp>
        <p:nvSpPr>
          <p:cNvPr id="4" name="Freeform 4"/>
          <p:cNvSpPr/>
          <p:nvPr/>
        </p:nvSpPr>
        <p:spPr>
          <a:xfrm>
            <a:off x="16357773" y="5143500"/>
            <a:ext cx="4613908" cy="4606820"/>
          </a:xfrm>
          <a:custGeom>
            <a:avLst/>
            <a:gdLst/>
            <a:ahLst/>
            <a:cxnLst/>
            <a:rect l="l" t="t" r="r" b="b"/>
            <a:pathLst>
              <a:path w="4613908" h="4606820">
                <a:moveTo>
                  <a:pt x="0" y="0"/>
                </a:moveTo>
                <a:lnTo>
                  <a:pt x="4613908" y="0"/>
                </a:lnTo>
                <a:lnTo>
                  <a:pt x="4613908" y="4606820"/>
                </a:lnTo>
                <a:lnTo>
                  <a:pt x="0" y="4606820"/>
                </a:lnTo>
                <a:lnTo>
                  <a:pt x="0" y="0"/>
                </a:lnTo>
                <a:close/>
              </a:path>
            </a:pathLst>
          </a:custGeom>
          <a:blipFill>
            <a:blip>
              <a:alphaModFix amt="14000"/>
              <a:extLst>
                <a:ext uri="{96DAC541-7B7A-43D3-8B79-37D633B846F1}">
                  <asvg:svgBlip xmlns:asvg="http://schemas.microsoft.com/office/drawing/2016/SVG/main" r:embed="rId3"/>
                </a:ext>
              </a:extLst>
            </a:blip>
            <a:stretch>
              <a:fillRect/>
            </a:stretch>
          </a:blipFill>
        </p:spPr>
      </p:sp>
      <p:graphicFrame>
        <p:nvGraphicFramePr>
          <p:cNvPr id="5" name="Object 5"/>
          <p:cNvGraphicFramePr/>
          <p:nvPr/>
        </p:nvGraphicFramePr>
        <p:xfrm>
          <a:off x="1028700" y="2370870"/>
          <a:ext cx="4857750" cy="3771900"/>
        </p:xfrm>
        <a:graphic>
          <a:graphicData uri="http://schemas.openxmlformats.org/presentationml/2006/ole">
            <mc:AlternateContent xmlns:mc="http://schemas.openxmlformats.org/markup-compatibility/2006">
              <mc:Choice xmlns:v="urn:schemas-microsoft-com:vml" Requires="v">
                <p:oleObj name="Worksheet" r:id="rId4" imgW="5829300" imgH="4737100" progId="Excel.Sheet.12">
                  <p:embed/>
                </p:oleObj>
              </mc:Choice>
              <mc:Fallback>
                <p:oleObj name="Worksheet" r:id="rId4" imgW="5829300" imgH="4737100" progId="Excel.Sheet.12">
                  <p:embed/>
                  <p:pic>
                    <p:nvPicPr>
                      <p:cNvPr id="5" name="Object 5"/>
                      <p:cNvPicPr/>
                      <p:nvPr/>
                    </p:nvPicPr>
                    <p:blipFill>
                      <a:blip r:embed="rId5"/>
                      <a:stretch>
                        <a:fillRect/>
                      </a:stretch>
                    </p:blipFill>
                    <p:spPr>
                      <a:xfrm>
                        <a:off x="1028700" y="2370870"/>
                        <a:ext cx="4857750" cy="3771900"/>
                      </a:xfrm>
                      <a:prstGeom prst="rect">
                        <a:avLst/>
                      </a:prstGeom>
                    </p:spPr>
                  </p:pic>
                </p:oleObj>
              </mc:Fallback>
            </mc:AlternateContent>
          </a:graphicData>
        </a:graphic>
      </p:graphicFrame>
      <p:sp>
        <p:nvSpPr>
          <p:cNvPr id="6" name="TextBox 6"/>
          <p:cNvSpPr txBox="1"/>
          <p:nvPr/>
        </p:nvSpPr>
        <p:spPr>
          <a:xfrm>
            <a:off x="443392" y="462958"/>
            <a:ext cx="16190449" cy="1068070"/>
          </a:xfrm>
          <a:prstGeom prst="rect">
            <a:avLst/>
          </a:prstGeom>
        </p:spPr>
        <p:txBody>
          <a:bodyPr lIns="0" tIns="0" rIns="0" bIns="0" rtlCol="0" anchor="t">
            <a:spAutoFit/>
          </a:bodyPr>
          <a:lstStyle/>
          <a:p>
            <a:pPr algn="l">
              <a:lnSpc>
                <a:spcPts val="6800"/>
              </a:lnSpc>
            </a:pPr>
            <a:r>
              <a:rPr lang="en-US" sz="6800" spc="-374">
                <a:solidFill>
                  <a:srgbClr val="801424"/>
                </a:solidFill>
                <a:latin typeface="Heading Now 71-78"/>
                <a:ea typeface="Heading Now 71-78"/>
                <a:cs typeface="Heading Now 71-78"/>
                <a:sym typeface="Heading Now 71-78"/>
              </a:rPr>
              <a:t>Face-to-Face vs Virtual Interviews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5F5FF"/>
        </a:solidFill>
        <a:effectLst/>
      </p:bgPr>
    </p:bg>
    <p:spTree>
      <p:nvGrpSpPr>
        <p:cNvPr id="1" name=""/>
        <p:cNvGrpSpPr/>
        <p:nvPr/>
      </p:nvGrpSpPr>
      <p:grpSpPr>
        <a:xfrm>
          <a:off x="0" y="0"/>
          <a:ext cx="0" cy="0"/>
          <a:chOff x="0" y="0"/>
          <a:chExt cx="0" cy="0"/>
        </a:xfrm>
      </p:grpSpPr>
      <p:sp>
        <p:nvSpPr>
          <p:cNvPr id="2" name="Freeform 2"/>
          <p:cNvSpPr/>
          <p:nvPr/>
        </p:nvSpPr>
        <p:spPr>
          <a:xfrm>
            <a:off x="11112921" y="3652725"/>
            <a:ext cx="5809062" cy="4356796"/>
          </a:xfrm>
          <a:custGeom>
            <a:avLst/>
            <a:gdLst/>
            <a:ahLst/>
            <a:cxnLst/>
            <a:rect l="l" t="t" r="r" b="b"/>
            <a:pathLst>
              <a:path w="5809062" h="4356796">
                <a:moveTo>
                  <a:pt x="0" y="0"/>
                </a:moveTo>
                <a:lnTo>
                  <a:pt x="5809062" y="0"/>
                </a:lnTo>
                <a:lnTo>
                  <a:pt x="5809062" y="4356796"/>
                </a:lnTo>
                <a:lnTo>
                  <a:pt x="0" y="4356796"/>
                </a:lnTo>
                <a:lnTo>
                  <a:pt x="0" y="0"/>
                </a:lnTo>
                <a:close/>
              </a:path>
            </a:pathLst>
          </a:custGeom>
          <a:blipFill>
            <a:blip r:embed="rId2"/>
            <a:stretch>
              <a:fillRect/>
            </a:stretch>
          </a:blipFill>
        </p:spPr>
      </p:sp>
      <p:sp>
        <p:nvSpPr>
          <p:cNvPr id="3" name="TextBox 3"/>
          <p:cNvSpPr txBox="1"/>
          <p:nvPr/>
        </p:nvSpPr>
        <p:spPr>
          <a:xfrm>
            <a:off x="639528" y="483546"/>
            <a:ext cx="8504472" cy="1068070"/>
          </a:xfrm>
          <a:prstGeom prst="rect">
            <a:avLst/>
          </a:prstGeom>
        </p:spPr>
        <p:txBody>
          <a:bodyPr lIns="0" tIns="0" rIns="0" bIns="0" rtlCol="0" anchor="t">
            <a:spAutoFit/>
          </a:bodyPr>
          <a:lstStyle/>
          <a:p>
            <a:pPr algn="l">
              <a:lnSpc>
                <a:spcPts val="6800"/>
              </a:lnSpc>
            </a:pPr>
            <a:r>
              <a:rPr lang="en-US" sz="6800" spc="-374">
                <a:solidFill>
                  <a:srgbClr val="801424"/>
                </a:solidFill>
                <a:latin typeface="Heading Now 71-78"/>
                <a:ea typeface="Heading Now 71-78"/>
                <a:cs typeface="Heading Now 71-78"/>
                <a:sym typeface="Heading Now 71-78"/>
              </a:rPr>
              <a:t>Recommendations</a:t>
            </a:r>
          </a:p>
        </p:txBody>
      </p:sp>
      <p:sp>
        <p:nvSpPr>
          <p:cNvPr id="4" name="TextBox 4"/>
          <p:cNvSpPr txBox="1"/>
          <p:nvPr/>
        </p:nvSpPr>
        <p:spPr>
          <a:xfrm>
            <a:off x="780585" y="2357025"/>
            <a:ext cx="9270894" cy="6409288"/>
          </a:xfrm>
          <a:prstGeom prst="rect">
            <a:avLst/>
          </a:prstGeom>
        </p:spPr>
        <p:txBody>
          <a:bodyPr lIns="0" tIns="0" rIns="0" bIns="0" rtlCol="0" anchor="t">
            <a:spAutoFit/>
          </a:bodyPr>
          <a:lstStyle/>
          <a:p>
            <a:pPr algn="l">
              <a:lnSpc>
                <a:spcPts val="2552"/>
              </a:lnSpc>
              <a:spcBef>
                <a:spcPct val="0"/>
              </a:spcBef>
            </a:pPr>
            <a:r>
              <a:rPr lang="en-US" sz="2552" spc="-140">
                <a:solidFill>
                  <a:srgbClr val="801424"/>
                </a:solidFill>
                <a:latin typeface="Heading Now 71-78"/>
                <a:ea typeface="Heading Now 71-78"/>
                <a:cs typeface="Heading Now 71-78"/>
                <a:sym typeface="Heading Now 71-78"/>
              </a:rPr>
              <a:t>Create a more powerful employer brand via LinkedIn.</a:t>
            </a:r>
          </a:p>
          <a:p>
            <a:pPr algn="l">
              <a:lnSpc>
                <a:spcPts val="2552"/>
              </a:lnSpc>
              <a:spcBef>
                <a:spcPct val="0"/>
              </a:spcBef>
            </a:pPr>
            <a:r>
              <a:rPr lang="en-US" sz="2552" spc="-140">
                <a:solidFill>
                  <a:srgbClr val="801424"/>
                </a:solidFill>
                <a:latin typeface="Heading Now 71-78"/>
                <a:ea typeface="Heading Now 71-78"/>
                <a:cs typeface="Heading Now 71-78"/>
                <a:sym typeface="Heading Now 71-78"/>
              </a:rPr>
              <a:t>Increase investment into digital recruitment technology.</a:t>
            </a:r>
          </a:p>
          <a:p>
            <a:pPr algn="l">
              <a:lnSpc>
                <a:spcPts val="2552"/>
              </a:lnSpc>
              <a:spcBef>
                <a:spcPct val="0"/>
              </a:spcBef>
            </a:pPr>
            <a:r>
              <a:rPr lang="en-US" sz="2552" spc="-140">
                <a:solidFill>
                  <a:srgbClr val="801424"/>
                </a:solidFill>
                <a:latin typeface="Heading Now 71-78"/>
                <a:ea typeface="Heading Now 71-78"/>
                <a:cs typeface="Heading Now 71-78"/>
                <a:sym typeface="Heading Now 71-78"/>
              </a:rPr>
              <a:t>Implement structured behavioural interviews for managerial positions.</a:t>
            </a:r>
          </a:p>
          <a:p>
            <a:pPr algn="l">
              <a:lnSpc>
                <a:spcPts val="2552"/>
              </a:lnSpc>
              <a:spcBef>
                <a:spcPct val="0"/>
              </a:spcBef>
            </a:pPr>
            <a:r>
              <a:rPr lang="en-US" sz="2552" spc="-140">
                <a:solidFill>
                  <a:srgbClr val="801424"/>
                </a:solidFill>
                <a:latin typeface="Heading Now 71-78"/>
                <a:ea typeface="Heading Now 71-78"/>
                <a:cs typeface="Heading Now 71-78"/>
                <a:sym typeface="Heading Now 71-78"/>
              </a:rPr>
              <a:t>Enhance the level of diversity and inclusion throughout the entire recruitment process.</a:t>
            </a:r>
          </a:p>
          <a:p>
            <a:pPr algn="l">
              <a:lnSpc>
                <a:spcPts val="2552"/>
              </a:lnSpc>
              <a:spcBef>
                <a:spcPct val="0"/>
              </a:spcBef>
            </a:pPr>
            <a:r>
              <a:rPr lang="en-US" sz="2552" spc="-140">
                <a:solidFill>
                  <a:srgbClr val="801424"/>
                </a:solidFill>
                <a:latin typeface="Heading Now 71-78"/>
                <a:ea typeface="Heading Now 71-78"/>
                <a:cs typeface="Heading Now 71-78"/>
                <a:sym typeface="Heading Now 71-78"/>
              </a:rPr>
              <a:t>Improve development and internal promotion opportunities for employees. Develop better personnel in order to increase the quantity of employees promoted within an organisation.</a:t>
            </a:r>
          </a:p>
          <a:p>
            <a:pPr algn="l">
              <a:lnSpc>
                <a:spcPts val="2552"/>
              </a:lnSpc>
              <a:spcBef>
                <a:spcPct val="0"/>
              </a:spcBef>
            </a:pPr>
            <a:endParaRPr lang="en-US" sz="2552" spc="-140">
              <a:solidFill>
                <a:srgbClr val="801424"/>
              </a:solidFill>
              <a:latin typeface="Heading Now 71-78"/>
              <a:ea typeface="Heading Now 71-78"/>
              <a:cs typeface="Heading Now 71-78"/>
              <a:sym typeface="Heading Now 71-78"/>
            </a:endParaRPr>
          </a:p>
          <a:p>
            <a:pPr algn="l">
              <a:lnSpc>
                <a:spcPts val="2552"/>
              </a:lnSpc>
              <a:spcBef>
                <a:spcPct val="0"/>
              </a:spcBef>
            </a:pPr>
            <a:r>
              <a:rPr lang="en-US" sz="2552" spc="-140">
                <a:solidFill>
                  <a:srgbClr val="801424"/>
                </a:solidFill>
                <a:latin typeface="Heading Now 71-78"/>
                <a:ea typeface="Heading Now 71-78"/>
                <a:cs typeface="Heading Now 71-78"/>
                <a:sym typeface="Heading Now 71-78"/>
              </a:rPr>
              <a:t>Critical Assessment</a:t>
            </a:r>
          </a:p>
          <a:p>
            <a:pPr algn="l">
              <a:lnSpc>
                <a:spcPts val="2552"/>
              </a:lnSpc>
              <a:spcBef>
                <a:spcPct val="0"/>
              </a:spcBef>
            </a:pPr>
            <a:endParaRPr lang="en-US" sz="2552" spc="-140">
              <a:solidFill>
                <a:srgbClr val="801424"/>
              </a:solidFill>
              <a:latin typeface="Heading Now 71-78"/>
              <a:ea typeface="Heading Now 71-78"/>
              <a:cs typeface="Heading Now 71-78"/>
              <a:sym typeface="Heading Now 71-78"/>
            </a:endParaRPr>
          </a:p>
          <a:p>
            <a:pPr algn="l">
              <a:lnSpc>
                <a:spcPts val="2552"/>
              </a:lnSpc>
              <a:spcBef>
                <a:spcPct val="0"/>
              </a:spcBef>
            </a:pPr>
            <a:r>
              <a:rPr lang="en-US" sz="2552" spc="-140">
                <a:solidFill>
                  <a:srgbClr val="801424"/>
                </a:solidFill>
                <a:latin typeface="Heading Now 71-78"/>
                <a:ea typeface="Heading Now 71-78"/>
                <a:cs typeface="Heading Now 71-78"/>
                <a:sym typeface="Heading Now 71-78"/>
              </a:rPr>
              <a:t>These recommendations will enhance the quality of the recruitment process, enhance the capability of the organisation, and facilitate organisation-wide success of the business transformation initiative. Investing in the growth and development of employees creates a long-term competitive advantage for an organisation (Barney, 1991; Armstrong, 2023).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5F5FF"/>
        </a:solidFill>
        <a:effectLst/>
      </p:bgPr>
    </p:bg>
    <p:spTree>
      <p:nvGrpSpPr>
        <p:cNvPr id="1" name=""/>
        <p:cNvGrpSpPr/>
        <p:nvPr/>
      </p:nvGrpSpPr>
      <p:grpSpPr>
        <a:xfrm>
          <a:off x="0" y="0"/>
          <a:ext cx="0" cy="0"/>
          <a:chOff x="0" y="0"/>
          <a:chExt cx="0" cy="0"/>
        </a:xfrm>
      </p:grpSpPr>
      <p:sp>
        <p:nvSpPr>
          <p:cNvPr id="2" name="Freeform 2"/>
          <p:cNvSpPr/>
          <p:nvPr/>
        </p:nvSpPr>
        <p:spPr>
          <a:xfrm>
            <a:off x="11442223" y="4275364"/>
            <a:ext cx="5817077" cy="3044270"/>
          </a:xfrm>
          <a:custGeom>
            <a:avLst/>
            <a:gdLst/>
            <a:ahLst/>
            <a:cxnLst/>
            <a:rect l="l" t="t" r="r" b="b"/>
            <a:pathLst>
              <a:path w="5817077" h="3044270">
                <a:moveTo>
                  <a:pt x="0" y="0"/>
                </a:moveTo>
                <a:lnTo>
                  <a:pt x="5817077" y="0"/>
                </a:lnTo>
                <a:lnTo>
                  <a:pt x="5817077" y="3044270"/>
                </a:lnTo>
                <a:lnTo>
                  <a:pt x="0" y="3044270"/>
                </a:lnTo>
                <a:lnTo>
                  <a:pt x="0" y="0"/>
                </a:lnTo>
                <a:close/>
              </a:path>
            </a:pathLst>
          </a:custGeom>
          <a:blipFill>
            <a:blip r:embed="rId2"/>
            <a:stretch>
              <a:fillRect/>
            </a:stretch>
          </a:blipFill>
        </p:spPr>
      </p:sp>
      <p:sp>
        <p:nvSpPr>
          <p:cNvPr id="3" name="TextBox 3"/>
          <p:cNvSpPr txBox="1"/>
          <p:nvPr/>
        </p:nvSpPr>
        <p:spPr>
          <a:xfrm>
            <a:off x="704653" y="888302"/>
            <a:ext cx="5265184" cy="1068070"/>
          </a:xfrm>
          <a:prstGeom prst="rect">
            <a:avLst/>
          </a:prstGeom>
        </p:spPr>
        <p:txBody>
          <a:bodyPr lIns="0" tIns="0" rIns="0" bIns="0" rtlCol="0" anchor="t">
            <a:spAutoFit/>
          </a:bodyPr>
          <a:lstStyle/>
          <a:p>
            <a:pPr algn="l">
              <a:lnSpc>
                <a:spcPts val="6800"/>
              </a:lnSpc>
            </a:pPr>
            <a:r>
              <a:rPr lang="en-US" sz="6800" spc="-374">
                <a:solidFill>
                  <a:srgbClr val="801424"/>
                </a:solidFill>
                <a:latin typeface="Heading Now 71-78"/>
                <a:ea typeface="Heading Now 71-78"/>
                <a:cs typeface="Heading Now 71-78"/>
                <a:sym typeface="Heading Now 71-78"/>
              </a:rPr>
              <a:t>Conclusion</a:t>
            </a:r>
          </a:p>
        </p:txBody>
      </p:sp>
      <p:sp>
        <p:nvSpPr>
          <p:cNvPr id="4" name="TextBox 4"/>
          <p:cNvSpPr txBox="1"/>
          <p:nvPr/>
        </p:nvSpPr>
        <p:spPr>
          <a:xfrm>
            <a:off x="704653" y="2305056"/>
            <a:ext cx="10655142" cy="7481570"/>
          </a:xfrm>
          <a:prstGeom prst="rect">
            <a:avLst/>
          </a:prstGeom>
        </p:spPr>
        <p:txBody>
          <a:bodyPr lIns="0" tIns="0" rIns="0" bIns="0" rtlCol="0" anchor="t">
            <a:spAutoFit/>
          </a:bodyPr>
          <a:lstStyle/>
          <a:p>
            <a:pPr algn="l">
              <a:lnSpc>
                <a:spcPts val="2799"/>
              </a:lnSpc>
              <a:spcBef>
                <a:spcPct val="0"/>
              </a:spcBef>
            </a:pPr>
            <a:r>
              <a:rPr lang="en-US" sz="2799" spc="-153">
                <a:solidFill>
                  <a:srgbClr val="801424"/>
                </a:solidFill>
                <a:latin typeface="Heading Now 71-78"/>
                <a:ea typeface="Heading Now 71-78"/>
                <a:cs typeface="Heading Now 71-78"/>
                <a:sym typeface="Heading Now 71-78"/>
              </a:rPr>
              <a:t>Marks &amp; Spencer needs to take a strategic approach to its recruitment and selection methods to ensure an effective transformation within the organisation.</a:t>
            </a:r>
          </a:p>
          <a:p>
            <a:pPr algn="l">
              <a:lnSpc>
                <a:spcPts val="2799"/>
              </a:lnSpc>
              <a:spcBef>
                <a:spcPct val="0"/>
              </a:spcBef>
            </a:pPr>
            <a:endParaRPr lang="en-US" sz="2799" spc="-153">
              <a:solidFill>
                <a:srgbClr val="801424"/>
              </a:solidFill>
              <a:latin typeface="Heading Now 71-78"/>
              <a:ea typeface="Heading Now 71-78"/>
              <a:cs typeface="Heading Now 71-78"/>
              <a:sym typeface="Heading Now 71-78"/>
            </a:endParaRPr>
          </a:p>
          <a:p>
            <a:pPr algn="l">
              <a:lnSpc>
                <a:spcPts val="2799"/>
              </a:lnSpc>
              <a:spcBef>
                <a:spcPct val="0"/>
              </a:spcBef>
            </a:pPr>
            <a:r>
              <a:rPr lang="en-US" sz="2799" spc="-153">
                <a:solidFill>
                  <a:srgbClr val="801424"/>
                </a:solidFill>
                <a:latin typeface="Heading Now 71-78"/>
                <a:ea typeface="Heading Now 71-78"/>
                <a:cs typeface="Heading Now 71-78"/>
                <a:sym typeface="Heading Now 71-78"/>
              </a:rPr>
              <a:t>Workforce planning that is performed effectively allows Marks &amp; Spencer to attract employees who possess the necessary digital skills for the company's future digital innovation and organisational changes.</a:t>
            </a:r>
          </a:p>
          <a:p>
            <a:pPr algn="l">
              <a:lnSpc>
                <a:spcPts val="2799"/>
              </a:lnSpc>
              <a:spcBef>
                <a:spcPct val="0"/>
              </a:spcBef>
            </a:pPr>
            <a:endParaRPr lang="en-US" sz="2799" spc="-153">
              <a:solidFill>
                <a:srgbClr val="801424"/>
              </a:solidFill>
              <a:latin typeface="Heading Now 71-78"/>
              <a:ea typeface="Heading Now 71-78"/>
              <a:cs typeface="Heading Now 71-78"/>
              <a:sym typeface="Heading Now 71-78"/>
            </a:endParaRPr>
          </a:p>
          <a:p>
            <a:pPr algn="l">
              <a:lnSpc>
                <a:spcPts val="2799"/>
              </a:lnSpc>
              <a:spcBef>
                <a:spcPct val="0"/>
              </a:spcBef>
            </a:pPr>
            <a:r>
              <a:rPr lang="en-US" sz="2799" spc="-153">
                <a:solidFill>
                  <a:srgbClr val="801424"/>
                </a:solidFill>
                <a:latin typeface="Heading Now 71-78"/>
                <a:ea typeface="Heading Now 71-78"/>
                <a:cs typeface="Heading Now 71-78"/>
                <a:sym typeface="Heading Now 71-78"/>
              </a:rPr>
              <a:t>A behavioural interview process, where prospective employees are evaluated on how they would react under certain situations, along with asking competency-based questions of each prospective employee and using a hybrid interview approach, will improve hiring decisions by ensuring the right person is hired based on their qualifications and experience.</a:t>
            </a:r>
          </a:p>
          <a:p>
            <a:pPr algn="l">
              <a:lnSpc>
                <a:spcPts val="2799"/>
              </a:lnSpc>
              <a:spcBef>
                <a:spcPct val="0"/>
              </a:spcBef>
            </a:pPr>
            <a:endParaRPr lang="en-US" sz="2799" spc="-153">
              <a:solidFill>
                <a:srgbClr val="801424"/>
              </a:solidFill>
              <a:latin typeface="Heading Now 71-78"/>
              <a:ea typeface="Heading Now 71-78"/>
              <a:cs typeface="Heading Now 71-78"/>
              <a:sym typeface="Heading Now 71-78"/>
            </a:endParaRPr>
          </a:p>
          <a:p>
            <a:pPr algn="l">
              <a:lnSpc>
                <a:spcPts val="2799"/>
              </a:lnSpc>
              <a:spcBef>
                <a:spcPct val="0"/>
              </a:spcBef>
            </a:pPr>
            <a:r>
              <a:rPr lang="en-US" sz="2799" spc="-153">
                <a:solidFill>
                  <a:srgbClr val="801424"/>
                </a:solidFill>
                <a:latin typeface="Heading Now 71-78"/>
                <a:ea typeface="Heading Now 71-78"/>
                <a:cs typeface="Heading Now 71-78"/>
                <a:sym typeface="Heading Now 71-78"/>
              </a:rPr>
              <a:t>By investing in talented employees who contribute to the company's success, Marks &amp; Spencer will also create a stronger organisation that is able to achieve continued growth in the future.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5F5FF"/>
        </a:solidFill>
        <a:effectLst/>
      </p:bgPr>
    </p:bg>
    <p:spTree>
      <p:nvGrpSpPr>
        <p:cNvPr id="1" name=""/>
        <p:cNvGrpSpPr/>
        <p:nvPr/>
      </p:nvGrpSpPr>
      <p:grpSpPr>
        <a:xfrm>
          <a:off x="0" y="0"/>
          <a:ext cx="0" cy="0"/>
          <a:chOff x="0" y="0"/>
          <a:chExt cx="0" cy="0"/>
        </a:xfrm>
      </p:grpSpPr>
      <p:sp>
        <p:nvSpPr>
          <p:cNvPr id="2" name="Freeform 2"/>
          <p:cNvSpPr/>
          <p:nvPr/>
        </p:nvSpPr>
        <p:spPr>
          <a:xfrm>
            <a:off x="11100634" y="-2303410"/>
            <a:ext cx="4613908" cy="4606820"/>
          </a:xfrm>
          <a:custGeom>
            <a:avLst/>
            <a:gdLst/>
            <a:ahLst/>
            <a:cxnLst/>
            <a:rect l="l" t="t" r="r" b="b"/>
            <a:pathLst>
              <a:path w="4613908" h="4606820">
                <a:moveTo>
                  <a:pt x="0" y="0"/>
                </a:moveTo>
                <a:lnTo>
                  <a:pt x="4613908" y="0"/>
                </a:lnTo>
                <a:lnTo>
                  <a:pt x="4613908" y="4606820"/>
                </a:lnTo>
                <a:lnTo>
                  <a:pt x="0" y="4606820"/>
                </a:lnTo>
                <a:lnTo>
                  <a:pt x="0" y="0"/>
                </a:lnTo>
                <a:close/>
              </a:path>
            </a:pathLst>
          </a:custGeom>
          <a:blipFill>
            <a:blip>
              <a:alphaModFix amt="14000"/>
              <a:extLst>
                <a:ext uri="{96DAC541-7B7A-43D3-8B79-37D633B846F1}">
                  <asvg:svgBlip xmlns:asvg="http://schemas.microsoft.com/office/drawing/2016/SVG/main" r:embed="rId2"/>
                </a:ext>
              </a:extLst>
            </a:blip>
            <a:stretch>
              <a:fillRect/>
            </a:stretch>
          </a:blipFill>
        </p:spPr>
      </p:sp>
      <p:sp>
        <p:nvSpPr>
          <p:cNvPr id="3" name="Freeform 3"/>
          <p:cNvSpPr/>
          <p:nvPr/>
        </p:nvSpPr>
        <p:spPr>
          <a:xfrm>
            <a:off x="5596959" y="8704738"/>
            <a:ext cx="4613908" cy="4606820"/>
          </a:xfrm>
          <a:custGeom>
            <a:avLst/>
            <a:gdLst/>
            <a:ahLst/>
            <a:cxnLst/>
            <a:rect l="l" t="t" r="r" b="b"/>
            <a:pathLst>
              <a:path w="4613908" h="4606820">
                <a:moveTo>
                  <a:pt x="0" y="0"/>
                </a:moveTo>
                <a:lnTo>
                  <a:pt x="4613908" y="0"/>
                </a:lnTo>
                <a:lnTo>
                  <a:pt x="4613908" y="4606820"/>
                </a:lnTo>
                <a:lnTo>
                  <a:pt x="0" y="4606820"/>
                </a:lnTo>
                <a:lnTo>
                  <a:pt x="0" y="0"/>
                </a:lnTo>
                <a:close/>
              </a:path>
            </a:pathLst>
          </a:custGeom>
          <a:blipFill>
            <a:blip>
              <a:alphaModFix amt="14000"/>
              <a:extLst>
                <a:ext uri="{96DAC541-7B7A-43D3-8B79-37D633B846F1}">
                  <asvg:svgBlip xmlns:asvg="http://schemas.microsoft.com/office/drawing/2016/SVG/main" r:embed="rId2"/>
                </a:ext>
              </a:extLst>
            </a:blip>
            <a:stretch>
              <a:fillRect/>
            </a:stretch>
          </a:blipFill>
        </p:spPr>
      </p:sp>
      <p:sp>
        <p:nvSpPr>
          <p:cNvPr id="4" name="Freeform 4"/>
          <p:cNvSpPr/>
          <p:nvPr/>
        </p:nvSpPr>
        <p:spPr>
          <a:xfrm>
            <a:off x="16691840" y="2616194"/>
            <a:ext cx="3797090" cy="3797090"/>
          </a:xfrm>
          <a:custGeom>
            <a:avLst/>
            <a:gdLst/>
            <a:ahLst/>
            <a:cxnLst/>
            <a:rect l="l" t="t" r="r" b="b"/>
            <a:pathLst>
              <a:path w="3797090" h="3797090">
                <a:moveTo>
                  <a:pt x="0" y="0"/>
                </a:moveTo>
                <a:lnTo>
                  <a:pt x="3797090" y="0"/>
                </a:lnTo>
                <a:lnTo>
                  <a:pt x="3797090" y="3797090"/>
                </a:lnTo>
                <a:lnTo>
                  <a:pt x="0" y="379709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5" name="TextBox 5"/>
          <p:cNvSpPr txBox="1"/>
          <p:nvPr/>
        </p:nvSpPr>
        <p:spPr>
          <a:xfrm>
            <a:off x="539796" y="525617"/>
            <a:ext cx="5265184" cy="1068070"/>
          </a:xfrm>
          <a:prstGeom prst="rect">
            <a:avLst/>
          </a:prstGeom>
        </p:spPr>
        <p:txBody>
          <a:bodyPr lIns="0" tIns="0" rIns="0" bIns="0" rtlCol="0" anchor="t">
            <a:spAutoFit/>
          </a:bodyPr>
          <a:lstStyle/>
          <a:p>
            <a:pPr algn="l">
              <a:lnSpc>
                <a:spcPts val="6800"/>
              </a:lnSpc>
            </a:pPr>
            <a:r>
              <a:rPr lang="en-US" sz="6800" spc="-374">
                <a:solidFill>
                  <a:srgbClr val="801424"/>
                </a:solidFill>
                <a:latin typeface="Heading Now 71-78"/>
                <a:ea typeface="Heading Now 71-78"/>
                <a:cs typeface="Heading Now 71-78"/>
                <a:sym typeface="Heading Now 71-78"/>
              </a:rPr>
              <a:t>References</a:t>
            </a:r>
          </a:p>
        </p:txBody>
      </p:sp>
      <p:sp>
        <p:nvSpPr>
          <p:cNvPr id="6" name="TextBox 6"/>
          <p:cNvSpPr txBox="1"/>
          <p:nvPr/>
        </p:nvSpPr>
        <p:spPr>
          <a:xfrm>
            <a:off x="424397" y="2616194"/>
            <a:ext cx="13876066" cy="7269089"/>
          </a:xfrm>
          <a:prstGeom prst="rect">
            <a:avLst/>
          </a:prstGeom>
        </p:spPr>
        <p:txBody>
          <a:bodyPr lIns="0" tIns="0" rIns="0" bIns="0" rtlCol="0" anchor="t">
            <a:spAutoFit/>
          </a:bodyPr>
          <a:lstStyle/>
          <a:p>
            <a:pPr algn="just">
              <a:lnSpc>
                <a:spcPts val="3366"/>
              </a:lnSpc>
              <a:spcBef>
                <a:spcPct val="0"/>
              </a:spcBef>
            </a:pPr>
            <a:r>
              <a:rPr lang="en-US" sz="2805">
                <a:solidFill>
                  <a:srgbClr val="801424"/>
                </a:solidFill>
                <a:latin typeface="TT Firs Neue"/>
                <a:ea typeface="TT Firs Neue"/>
                <a:cs typeface="TT Firs Neue"/>
                <a:sym typeface="TT Firs Neue"/>
              </a:rPr>
              <a:t>Armstrong, M. (2023) Armstrong's Handbook</a:t>
            </a:r>
            <a:r>
              <a:rPr lang="en-US" sz="2805" u="none" strike="noStrike">
                <a:solidFill>
                  <a:srgbClr val="801424"/>
                </a:solidFill>
                <a:latin typeface="TT Firs Neue"/>
                <a:ea typeface="TT Firs Neue"/>
                <a:cs typeface="TT Firs Neue"/>
                <a:sym typeface="TT Firs Neue"/>
              </a:rPr>
              <a:t> of Human Resource Management Practice. 16th ed. London: Kogan Page.</a:t>
            </a:r>
          </a:p>
          <a:p>
            <a:pPr algn="just">
              <a:lnSpc>
                <a:spcPts val="3366"/>
              </a:lnSpc>
              <a:spcBef>
                <a:spcPct val="0"/>
              </a:spcBef>
            </a:pPr>
            <a:r>
              <a:rPr lang="en-US" sz="2805" u="none" strike="noStrike">
                <a:solidFill>
                  <a:srgbClr val="801424"/>
                </a:solidFill>
                <a:latin typeface="TT Firs Neue"/>
                <a:ea typeface="TT Firs Neue"/>
                <a:cs typeface="TT Firs Neue"/>
                <a:sym typeface="TT Firs Neue"/>
              </a:rPr>
              <a:t>Barney, J. (1991) 'Firm resources and sustained competitive advantage', Journal of Management, 17(1), pp. 99–120.</a:t>
            </a:r>
          </a:p>
          <a:p>
            <a:pPr algn="just">
              <a:lnSpc>
                <a:spcPts val="3366"/>
              </a:lnSpc>
              <a:spcBef>
                <a:spcPct val="0"/>
              </a:spcBef>
            </a:pPr>
            <a:r>
              <a:rPr lang="en-US" sz="2805" u="none" strike="noStrike">
                <a:solidFill>
                  <a:srgbClr val="801424"/>
                </a:solidFill>
                <a:latin typeface="TT Firs Neue"/>
                <a:ea typeface="TT Firs Neue"/>
                <a:cs typeface="TT Firs Neue"/>
                <a:sym typeface="TT Firs Neue"/>
              </a:rPr>
              <a:t>Bratton, J. and Gold, J. (2022) Human Resource Management: Theory and Practice. 8th ed. London: Red Globe Press.</a:t>
            </a:r>
          </a:p>
          <a:p>
            <a:pPr algn="just">
              <a:lnSpc>
                <a:spcPts val="3366"/>
              </a:lnSpc>
              <a:spcBef>
                <a:spcPct val="0"/>
              </a:spcBef>
            </a:pPr>
            <a:r>
              <a:rPr lang="en-US" sz="2805" u="none" strike="noStrike">
                <a:solidFill>
                  <a:srgbClr val="801424"/>
                </a:solidFill>
                <a:latin typeface="TT Firs Neue"/>
                <a:ea typeface="TT Firs Neue"/>
                <a:cs typeface="TT Firs Neue"/>
                <a:sym typeface="TT Firs Neue"/>
              </a:rPr>
              <a:t>CIPD (2024) Recruitment: An Overview.</a:t>
            </a:r>
          </a:p>
          <a:p>
            <a:pPr algn="just">
              <a:lnSpc>
                <a:spcPts val="3366"/>
              </a:lnSpc>
              <a:spcBef>
                <a:spcPct val="0"/>
              </a:spcBef>
            </a:pPr>
            <a:r>
              <a:rPr lang="en-US" sz="2805" u="none" strike="noStrike">
                <a:solidFill>
                  <a:srgbClr val="801424"/>
                </a:solidFill>
                <a:latin typeface="TT Firs Neue"/>
                <a:ea typeface="TT Firs Neue"/>
                <a:cs typeface="TT Firs Neue"/>
                <a:sym typeface="TT Firs Neue"/>
              </a:rPr>
              <a:t>Dessler, G. (2022) Human Resource Management. 17th ed. Pearson.</a:t>
            </a:r>
          </a:p>
          <a:p>
            <a:pPr algn="just">
              <a:lnSpc>
                <a:spcPts val="3366"/>
              </a:lnSpc>
              <a:spcBef>
                <a:spcPct val="0"/>
              </a:spcBef>
            </a:pPr>
            <a:r>
              <a:rPr lang="en-US" sz="2805" u="none" strike="noStrike">
                <a:solidFill>
                  <a:srgbClr val="801424"/>
                </a:solidFill>
                <a:latin typeface="TT Firs Neue"/>
                <a:ea typeface="TT Firs Neue"/>
                <a:cs typeface="TT Firs Neue"/>
                <a:sym typeface="TT Firs Neue"/>
              </a:rPr>
              <a:t>Marks &amp; Spencer (2025) Annual Report and Financial Statements 2025.</a:t>
            </a:r>
          </a:p>
          <a:p>
            <a:pPr algn="just">
              <a:lnSpc>
                <a:spcPts val="3366"/>
              </a:lnSpc>
              <a:spcBef>
                <a:spcPct val="0"/>
              </a:spcBef>
            </a:pPr>
            <a:r>
              <a:rPr lang="en-US" sz="2805" u="none" strike="noStrike">
                <a:solidFill>
                  <a:srgbClr val="801424"/>
                </a:solidFill>
                <a:latin typeface="TT Firs Neue"/>
                <a:ea typeface="TT Firs Neue"/>
                <a:cs typeface="TT Firs Neue"/>
                <a:sym typeface="TT Firs Neue"/>
              </a:rPr>
              <a:t>Taylor, S. (2022) Resourcing and Talent Management. 9th ed. London: Kogan Page.</a:t>
            </a:r>
          </a:p>
          <a:p>
            <a:pPr algn="just">
              <a:lnSpc>
                <a:spcPts val="3366"/>
              </a:lnSpc>
              <a:spcBef>
                <a:spcPct val="0"/>
              </a:spcBef>
            </a:pPr>
            <a:r>
              <a:rPr lang="en-US" sz="2805" u="none" strike="noStrike">
                <a:solidFill>
                  <a:srgbClr val="801424"/>
                </a:solidFill>
                <a:latin typeface="TT Firs Neue"/>
                <a:ea typeface="TT Firs Neue"/>
                <a:cs typeface="TT Firs Neue"/>
                <a:sym typeface="TT Firs Neue"/>
              </a:rPr>
              <a:t>Torrington, D., Hall, L., Taylor, S. and Atkinson, C. (2023) Human Resource Management. 12th ed. Pearson.</a:t>
            </a:r>
          </a:p>
          <a:p>
            <a:pPr algn="just">
              <a:lnSpc>
                <a:spcPts val="3366"/>
              </a:lnSpc>
              <a:spcBef>
                <a:spcPct val="0"/>
              </a:spcBef>
            </a:pPr>
            <a:r>
              <a:rPr lang="en-US" sz="2805" u="none" strike="noStrike">
                <a:solidFill>
                  <a:srgbClr val="801424"/>
                </a:solidFill>
                <a:latin typeface="TT Firs Neue"/>
                <a:ea typeface="TT Firs Neue"/>
                <a:cs typeface="TT Firs Neue"/>
                <a:sym typeface="TT Firs Neue"/>
              </a:rPr>
              <a:t>Acas (2024) Recruitment and Selection Guidance.</a:t>
            </a:r>
          </a:p>
          <a:p>
            <a:pPr algn="just">
              <a:lnSpc>
                <a:spcPts val="3366"/>
              </a:lnSpc>
              <a:spcBef>
                <a:spcPct val="0"/>
              </a:spcBef>
            </a:pPr>
            <a:r>
              <a:rPr lang="en-US" sz="2805" u="none" strike="noStrike">
                <a:solidFill>
                  <a:srgbClr val="801424"/>
                </a:solidFill>
                <a:latin typeface="TT Firs Neue"/>
                <a:ea typeface="TT Firs Neue"/>
                <a:cs typeface="TT Firs Neue"/>
                <a:sym typeface="TT Firs Neue"/>
              </a:rPr>
              <a:t>Ulrich, D., Younger, J., Brockbank, W. and Ulrich, M. (2019) HR Competencies. Society for Human Resource Management</a:t>
            </a:r>
          </a:p>
          <a:p>
            <a:pPr marL="0" lvl="1" indent="0" algn="just">
              <a:lnSpc>
                <a:spcPts val="3366"/>
              </a:lnSpc>
              <a:spcBef>
                <a:spcPct val="0"/>
              </a:spcBef>
            </a:pPr>
            <a:endParaRPr lang="en-US" sz="2805" u="none" strike="noStrike">
              <a:solidFill>
                <a:srgbClr val="801424"/>
              </a:solidFill>
              <a:latin typeface="TT Firs Neue"/>
              <a:ea typeface="TT Firs Neue"/>
              <a:cs typeface="TT Firs Neue"/>
              <a:sym typeface="TT Firs Neue"/>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12</Slides>
  <Notes>7</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LCLM5002 -2435972</dc:title>
  <cp:lastModifiedBy>Alexandra Maftei (2435972)</cp:lastModifiedBy>
  <cp:revision>3</cp:revision>
  <dcterms:created xsi:type="dcterms:W3CDTF">2006-08-16T00:00:00Z</dcterms:created>
  <dcterms:modified xsi:type="dcterms:W3CDTF">2026-07-23T08:46:06Z</dcterms:modified>
  <dc:identifier>DAHPEBD87i4</dc:identifier>
</cp:coreProperties>
</file>