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1"/>
  </p:notesMasterIdLst>
  <p:sldIdLst>
    <p:sldId id="256" r:id="rId2"/>
    <p:sldId id="260" r:id="rId3"/>
    <p:sldId id="280" r:id="rId4"/>
    <p:sldId id="257" r:id="rId5"/>
    <p:sldId id="281" r:id="rId6"/>
    <p:sldId id="259" r:id="rId7"/>
    <p:sldId id="284" r:id="rId8"/>
    <p:sldId id="291" r:id="rId9"/>
    <p:sldId id="283" r:id="rId10"/>
    <p:sldId id="261" r:id="rId11"/>
    <p:sldId id="282" r:id="rId12"/>
    <p:sldId id="258" r:id="rId13"/>
    <p:sldId id="263" r:id="rId14"/>
    <p:sldId id="262" r:id="rId15"/>
    <p:sldId id="264" r:id="rId16"/>
    <p:sldId id="265" r:id="rId17"/>
    <p:sldId id="286" r:id="rId18"/>
    <p:sldId id="290" r:id="rId19"/>
    <p:sldId id="288" r:id="rId20"/>
    <p:sldId id="289" r:id="rId21"/>
    <p:sldId id="274" r:id="rId22"/>
    <p:sldId id="266" r:id="rId23"/>
    <p:sldId id="267" r:id="rId24"/>
    <p:sldId id="273" r:id="rId25"/>
    <p:sldId id="269" r:id="rId26"/>
    <p:sldId id="270" r:id="rId27"/>
    <p:sldId id="271" r:id="rId28"/>
    <p:sldId id="272" r:id="rId29"/>
    <p:sldId id="268"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E53323-C57B-84CF-5B94-FF2A101CB1E2}" v="16" dt="2023-06-23T11:24:39.268"/>
    <p1510:client id="{540ABB30-B5D5-1643-BBEB-A14D32257819}" v="697" dt="2023-06-23T12:55:29.550"/>
    <p1510:client id="{E943849A-8BE5-461A-A17B-8878EBE0E1C0}" v="974" dt="2023-06-23T12:50:13.2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84"/>
  </p:normalViewPr>
  <p:slideViewPr>
    <p:cSldViewPr snapToGrid="0">
      <p:cViewPr varScale="1">
        <p:scale>
          <a:sx n="106" d="100"/>
          <a:sy n="106" d="100"/>
        </p:scale>
        <p:origin x="792"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B2282AA-569A-43C2-846E-FDF48D3D93FE}" type="doc">
      <dgm:prSet loTypeId="urn:microsoft.com/office/officeart/2005/8/layout/default" loCatId="list" qsTypeId="urn:microsoft.com/office/officeart/2005/8/quickstyle/simple2" qsCatId="simple" csTypeId="urn:microsoft.com/office/officeart/2005/8/colors/colorful5" csCatId="colorful" phldr="1"/>
      <dgm:spPr/>
      <dgm:t>
        <a:bodyPr/>
        <a:lstStyle/>
        <a:p>
          <a:endParaRPr lang="en-US"/>
        </a:p>
      </dgm:t>
    </dgm:pt>
    <dgm:pt modelId="{D8089202-DCE3-4CE4-B26E-1A5194D8A4F4}">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Disengagement Theory - The elderly and society both disconnect. Engaged individuals are healthier, </a:t>
          </a:r>
          <a:r>
            <a:rPr lang="en-GB" dirty="0" err="1">
              <a:latin typeface="Calibri" panose="020F0502020204030204" pitchFamily="34" charset="0"/>
              <a:ea typeface="Calibri" panose="020F0502020204030204" pitchFamily="34" charset="0"/>
              <a:cs typeface="Calibri" panose="020F0502020204030204" pitchFamily="34" charset="0"/>
            </a:rPr>
            <a:t>Tornstam</a:t>
          </a:r>
          <a:r>
            <a:rPr lang="en-GB" dirty="0">
              <a:latin typeface="Calibri" panose="020F0502020204030204" pitchFamily="34" charset="0"/>
              <a:ea typeface="Calibri" panose="020F0502020204030204" pitchFamily="34" charset="0"/>
              <a:cs typeface="Calibri" panose="020F0502020204030204" pitchFamily="34" charset="0"/>
            </a:rPr>
            <a:t>, 1994)</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15916976-9A03-4325-8D2C-B7CA8F1B15A9}" type="parTrans" cxnId="{A78AF836-7A19-492C-8F31-4CFFF786B9A4}">
      <dgm:prSet/>
      <dgm:spPr/>
      <dgm:t>
        <a:bodyPr/>
        <a:lstStyle/>
        <a:p>
          <a:endParaRPr lang="en-US">
            <a:latin typeface="Calibri" panose="020F0502020204030204" pitchFamily="34" charset="0"/>
            <a:ea typeface="Calibri" panose="020F0502020204030204" pitchFamily="34" charset="0"/>
            <a:cs typeface="Calibri" panose="020F0502020204030204" pitchFamily="34" charset="0"/>
          </a:endParaRPr>
        </a:p>
      </dgm:t>
    </dgm:pt>
    <dgm:pt modelId="{3638A87E-C4C4-4E63-8B79-ED61235B3887}" type="sibTrans" cxnId="{A78AF836-7A19-492C-8F31-4CFFF786B9A4}">
      <dgm:prSet/>
      <dgm:spPr/>
      <dgm:t>
        <a:bodyPr/>
        <a:lstStyle/>
        <a:p>
          <a:endParaRPr lang="en-US">
            <a:latin typeface="Calibri" panose="020F0502020204030204" pitchFamily="34" charset="0"/>
            <a:ea typeface="Calibri" panose="020F0502020204030204" pitchFamily="34" charset="0"/>
            <a:cs typeface="Calibri" panose="020F0502020204030204" pitchFamily="34" charset="0"/>
          </a:endParaRPr>
        </a:p>
      </dgm:t>
    </dgm:pt>
    <dgm:pt modelId="{F4277C46-5BFB-4C97-B08D-265EA6ECB369}">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Activity Theory-After retirement, they need new hobbies. It is arguing that active individuals age better and are happier,(Mauk,2010)</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BD8C4768-E492-4FA8-A13A-5AB96E8ACAD0}" type="parTrans" cxnId="{D30FE75A-ED86-43E7-A7C7-E584F8E3DF3F}">
      <dgm:prSet/>
      <dgm:spPr/>
      <dgm:t>
        <a:bodyPr/>
        <a:lstStyle/>
        <a:p>
          <a:endParaRPr lang="en-US">
            <a:latin typeface="Calibri" panose="020F0502020204030204" pitchFamily="34" charset="0"/>
            <a:ea typeface="Calibri" panose="020F0502020204030204" pitchFamily="34" charset="0"/>
            <a:cs typeface="Calibri" panose="020F0502020204030204" pitchFamily="34" charset="0"/>
          </a:endParaRPr>
        </a:p>
      </dgm:t>
    </dgm:pt>
    <dgm:pt modelId="{B74050F6-B209-43F8-B938-070D25860091}" type="sibTrans" cxnId="{D30FE75A-ED86-43E7-A7C7-E584F8E3DF3F}">
      <dgm:prSet/>
      <dgm:spPr/>
      <dgm:t>
        <a:bodyPr/>
        <a:lstStyle/>
        <a:p>
          <a:endParaRPr lang="en-US">
            <a:latin typeface="Calibri" panose="020F0502020204030204" pitchFamily="34" charset="0"/>
            <a:ea typeface="Calibri" panose="020F0502020204030204" pitchFamily="34" charset="0"/>
            <a:cs typeface="Calibri" panose="020F0502020204030204" pitchFamily="34" charset="0"/>
          </a:endParaRPr>
        </a:p>
      </dgm:t>
    </dgm:pt>
    <dgm:pt modelId="{F5729F0E-6860-4C00-B7FA-324549F5A3F4}">
      <dgm:prSet/>
      <dgm:spPr/>
      <dgm:t>
        <a:bodyPr/>
        <a:lstStyle/>
        <a:p>
          <a:r>
            <a:rPr lang="en-GB">
              <a:latin typeface="Calibri" panose="020F0502020204030204" pitchFamily="34" charset="0"/>
              <a:ea typeface="Calibri" panose="020F0502020204030204" pitchFamily="34" charset="0"/>
              <a:cs typeface="Calibri" panose="020F0502020204030204" pitchFamily="34" charset="0"/>
            </a:rPr>
            <a:t>Continuity Theory -Older individuals tend to keep their habits, attitude, and lifestyle, (Wang, 2012)</a:t>
          </a:r>
          <a:endParaRPr lang="en-US">
            <a:latin typeface="Calibri" panose="020F0502020204030204" pitchFamily="34" charset="0"/>
            <a:ea typeface="Calibri" panose="020F0502020204030204" pitchFamily="34" charset="0"/>
            <a:cs typeface="Calibri" panose="020F0502020204030204" pitchFamily="34" charset="0"/>
          </a:endParaRPr>
        </a:p>
      </dgm:t>
    </dgm:pt>
    <dgm:pt modelId="{3457D575-6584-4477-9E7E-54CF506B9049}" type="parTrans" cxnId="{B95154BC-F81C-46A6-A45B-06604C1402E7}">
      <dgm:prSet/>
      <dgm:spPr/>
      <dgm:t>
        <a:bodyPr/>
        <a:lstStyle/>
        <a:p>
          <a:endParaRPr lang="en-US">
            <a:latin typeface="Calibri" panose="020F0502020204030204" pitchFamily="34" charset="0"/>
            <a:ea typeface="Calibri" panose="020F0502020204030204" pitchFamily="34" charset="0"/>
            <a:cs typeface="Calibri" panose="020F0502020204030204" pitchFamily="34" charset="0"/>
          </a:endParaRPr>
        </a:p>
      </dgm:t>
    </dgm:pt>
    <dgm:pt modelId="{C58EBF73-E320-41E4-82F8-3FCAE6DD081A}" type="sibTrans" cxnId="{B95154BC-F81C-46A6-A45B-06604C1402E7}">
      <dgm:prSet/>
      <dgm:spPr/>
      <dgm:t>
        <a:bodyPr/>
        <a:lstStyle/>
        <a:p>
          <a:endParaRPr lang="en-US">
            <a:latin typeface="Calibri" panose="020F0502020204030204" pitchFamily="34" charset="0"/>
            <a:ea typeface="Calibri" panose="020F0502020204030204" pitchFamily="34" charset="0"/>
            <a:cs typeface="Calibri" panose="020F0502020204030204" pitchFamily="34" charset="0"/>
          </a:endParaRPr>
        </a:p>
      </dgm:t>
    </dgm:pt>
    <dgm:pt modelId="{DB7DFF7A-BA40-4AAA-942A-DDDB7D950DC4}">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Social Breakdown Reconstruction Theory- It claims that society's unfavourable attitudes toward the old and inadequate care for them promote aging through bad psychological functioning, (</a:t>
          </a:r>
          <a:r>
            <a:rPr lang="en-GB" dirty="0" err="1">
              <a:latin typeface="Calibri" panose="020F0502020204030204" pitchFamily="34" charset="0"/>
              <a:ea typeface="Calibri" panose="020F0502020204030204" pitchFamily="34" charset="0"/>
              <a:cs typeface="Calibri" panose="020F0502020204030204" pitchFamily="34" charset="0"/>
            </a:rPr>
            <a:t>Tornstam</a:t>
          </a:r>
          <a:r>
            <a:rPr lang="en-GB" dirty="0">
              <a:latin typeface="Calibri" panose="020F0502020204030204" pitchFamily="34" charset="0"/>
              <a:ea typeface="Calibri" panose="020F0502020204030204" pitchFamily="34" charset="0"/>
              <a:cs typeface="Calibri" panose="020F0502020204030204" pitchFamily="34" charset="0"/>
            </a:rPr>
            <a:t>, 2005)</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08052B73-D9BA-4664-8F81-FA6B2F93B477}" type="parTrans" cxnId="{E7E86553-16DC-4A9B-BA6D-A797F9ED7D88}">
      <dgm:prSet/>
      <dgm:spPr/>
      <dgm:t>
        <a:bodyPr/>
        <a:lstStyle/>
        <a:p>
          <a:endParaRPr lang="en-US">
            <a:latin typeface="Calibri" panose="020F0502020204030204" pitchFamily="34" charset="0"/>
            <a:ea typeface="Calibri" panose="020F0502020204030204" pitchFamily="34" charset="0"/>
            <a:cs typeface="Calibri" panose="020F0502020204030204" pitchFamily="34" charset="0"/>
          </a:endParaRPr>
        </a:p>
      </dgm:t>
    </dgm:pt>
    <dgm:pt modelId="{E3C61EF5-2FF6-42CE-B4F1-5766A7C20937}" type="sibTrans" cxnId="{E7E86553-16DC-4A9B-BA6D-A797F9ED7D88}">
      <dgm:prSet/>
      <dgm:spPr/>
      <dgm:t>
        <a:bodyPr/>
        <a:lstStyle/>
        <a:p>
          <a:endParaRPr lang="en-US">
            <a:latin typeface="Calibri" panose="020F0502020204030204" pitchFamily="34" charset="0"/>
            <a:ea typeface="Calibri" panose="020F0502020204030204" pitchFamily="34" charset="0"/>
            <a:cs typeface="Calibri" panose="020F0502020204030204" pitchFamily="34" charset="0"/>
          </a:endParaRPr>
        </a:p>
      </dgm:t>
    </dgm:pt>
    <dgm:pt modelId="{3016E1F2-B18A-43A7-96D2-449F48E83E58}">
      <dgm:prSet/>
      <dgm:spPr/>
      <dgm:t>
        <a:bodyPr/>
        <a:lstStyle/>
        <a:p>
          <a:r>
            <a:rPr lang="en-GB">
              <a:latin typeface="Calibri" panose="020F0502020204030204" pitchFamily="34" charset="0"/>
              <a:ea typeface="Calibri" panose="020F0502020204030204" pitchFamily="34" charset="0"/>
              <a:cs typeface="Calibri" panose="020F0502020204030204" pitchFamily="34" charset="0"/>
            </a:rPr>
            <a:t>Modernization Theory-claims that modern cultures devalue the elderly</a:t>
          </a:r>
          <a:endParaRPr lang="en-US">
            <a:latin typeface="Calibri" panose="020F0502020204030204" pitchFamily="34" charset="0"/>
            <a:ea typeface="Calibri" panose="020F0502020204030204" pitchFamily="34" charset="0"/>
            <a:cs typeface="Calibri" panose="020F0502020204030204" pitchFamily="34" charset="0"/>
          </a:endParaRPr>
        </a:p>
      </dgm:t>
    </dgm:pt>
    <dgm:pt modelId="{F487A318-A10B-4942-AD99-CE8B4F1429A8}" type="parTrans" cxnId="{AAB46AE5-F5A2-465C-AAB9-89A5481B89A2}">
      <dgm:prSet/>
      <dgm:spPr/>
      <dgm:t>
        <a:bodyPr/>
        <a:lstStyle/>
        <a:p>
          <a:endParaRPr lang="en-US">
            <a:latin typeface="Calibri" panose="020F0502020204030204" pitchFamily="34" charset="0"/>
            <a:ea typeface="Calibri" panose="020F0502020204030204" pitchFamily="34" charset="0"/>
            <a:cs typeface="Calibri" panose="020F0502020204030204" pitchFamily="34" charset="0"/>
          </a:endParaRPr>
        </a:p>
      </dgm:t>
    </dgm:pt>
    <dgm:pt modelId="{BF488D20-6B42-44F5-BA09-0C5909B9DE1E}" type="sibTrans" cxnId="{AAB46AE5-F5A2-465C-AAB9-89A5481B89A2}">
      <dgm:prSet/>
      <dgm:spPr/>
      <dgm:t>
        <a:bodyPr/>
        <a:lstStyle/>
        <a:p>
          <a:endParaRPr lang="en-US">
            <a:latin typeface="Calibri" panose="020F0502020204030204" pitchFamily="34" charset="0"/>
            <a:ea typeface="Calibri" panose="020F0502020204030204" pitchFamily="34" charset="0"/>
            <a:cs typeface="Calibri" panose="020F0502020204030204" pitchFamily="34" charset="0"/>
          </a:endParaRPr>
        </a:p>
      </dgm:t>
    </dgm:pt>
    <dgm:pt modelId="{4AE9FD14-3C99-4060-923F-9EBEC98C9B26}">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Gerotranscendence-Elderly people are less self-centred, less conflict-prone,</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9A19447B-5D3C-40AC-83BE-1FCF61D3888C}" type="parTrans" cxnId="{AF068993-F1B4-44B1-B3D0-68BFF8E6B896}">
      <dgm:prSet/>
      <dgm:spPr/>
      <dgm:t>
        <a:bodyPr/>
        <a:lstStyle/>
        <a:p>
          <a:endParaRPr lang="en-US">
            <a:latin typeface="Calibri" panose="020F0502020204030204" pitchFamily="34" charset="0"/>
            <a:ea typeface="Calibri" panose="020F0502020204030204" pitchFamily="34" charset="0"/>
            <a:cs typeface="Calibri" panose="020F0502020204030204" pitchFamily="34" charset="0"/>
          </a:endParaRPr>
        </a:p>
      </dgm:t>
    </dgm:pt>
    <dgm:pt modelId="{8EA25084-FDA0-421C-BBCC-1DD6CCB0FD3F}" type="sibTrans" cxnId="{AF068993-F1B4-44B1-B3D0-68BFF8E6B896}">
      <dgm:prSet/>
      <dgm:spPr/>
      <dgm:t>
        <a:bodyPr/>
        <a:lstStyle/>
        <a:p>
          <a:endParaRPr lang="en-US">
            <a:latin typeface="Calibri" panose="020F0502020204030204" pitchFamily="34" charset="0"/>
            <a:ea typeface="Calibri" panose="020F0502020204030204" pitchFamily="34" charset="0"/>
            <a:cs typeface="Calibri" panose="020F0502020204030204" pitchFamily="34" charset="0"/>
          </a:endParaRPr>
        </a:p>
      </dgm:t>
    </dgm:pt>
    <dgm:pt modelId="{71771AED-7518-47ED-8734-1D061EC6405F}">
      <dgm:prSet/>
      <dgm:spPr/>
      <dgm:t>
        <a:bodyPr/>
        <a:lstStyle/>
        <a:p>
          <a:r>
            <a:rPr lang="en-GB">
              <a:latin typeface="Calibri" panose="020F0502020204030204" pitchFamily="34" charset="0"/>
              <a:ea typeface="Calibri" panose="020F0502020204030204" pitchFamily="34" charset="0"/>
              <a:cs typeface="Calibri" panose="020F0502020204030204" pitchFamily="34" charset="0"/>
            </a:rPr>
            <a:t>Symbolic Interaction-Age categories have cultural meanings and habits.</a:t>
          </a:r>
          <a:endParaRPr lang="en-US">
            <a:latin typeface="Calibri" panose="020F0502020204030204" pitchFamily="34" charset="0"/>
            <a:ea typeface="Calibri" panose="020F0502020204030204" pitchFamily="34" charset="0"/>
            <a:cs typeface="Calibri" panose="020F0502020204030204" pitchFamily="34" charset="0"/>
          </a:endParaRPr>
        </a:p>
      </dgm:t>
    </dgm:pt>
    <dgm:pt modelId="{76A42F60-98F6-41E7-8B5D-C6F8FE62305E}" type="parTrans" cxnId="{F63B220D-7127-431C-9C95-44D4ED8510A8}">
      <dgm:prSet/>
      <dgm:spPr/>
      <dgm:t>
        <a:bodyPr/>
        <a:lstStyle/>
        <a:p>
          <a:endParaRPr lang="en-US">
            <a:latin typeface="Calibri" panose="020F0502020204030204" pitchFamily="34" charset="0"/>
            <a:ea typeface="Calibri" panose="020F0502020204030204" pitchFamily="34" charset="0"/>
            <a:cs typeface="Calibri" panose="020F0502020204030204" pitchFamily="34" charset="0"/>
          </a:endParaRPr>
        </a:p>
      </dgm:t>
    </dgm:pt>
    <dgm:pt modelId="{77534B09-1987-45A6-BF7F-613155E8F59D}" type="sibTrans" cxnId="{F63B220D-7127-431C-9C95-44D4ED8510A8}">
      <dgm:prSet/>
      <dgm:spPr/>
      <dgm:t>
        <a:bodyPr/>
        <a:lstStyle/>
        <a:p>
          <a:endParaRPr lang="en-US">
            <a:latin typeface="Calibri" panose="020F0502020204030204" pitchFamily="34" charset="0"/>
            <a:ea typeface="Calibri" panose="020F0502020204030204" pitchFamily="34" charset="0"/>
            <a:cs typeface="Calibri" panose="020F0502020204030204" pitchFamily="34" charset="0"/>
          </a:endParaRPr>
        </a:p>
      </dgm:t>
    </dgm:pt>
    <dgm:pt modelId="{90DFF172-7442-4D37-9666-784F396977BD}">
      <dgm:prSet/>
      <dgm:spPr/>
      <dgm:t>
        <a:bodyPr/>
        <a:lstStyle/>
        <a:p>
          <a:r>
            <a:rPr lang="en-GB">
              <a:latin typeface="Calibri" panose="020F0502020204030204" pitchFamily="34" charset="0"/>
              <a:ea typeface="Calibri" panose="020F0502020204030204" pitchFamily="34" charset="0"/>
              <a:cs typeface="Calibri" panose="020F0502020204030204" pitchFamily="34" charset="0"/>
            </a:rPr>
            <a:t>Individual cultures see aging in different ways.</a:t>
          </a:r>
          <a:endParaRPr lang="en-US">
            <a:latin typeface="Calibri" panose="020F0502020204030204" pitchFamily="34" charset="0"/>
            <a:ea typeface="Calibri" panose="020F0502020204030204" pitchFamily="34" charset="0"/>
            <a:cs typeface="Calibri" panose="020F0502020204030204" pitchFamily="34" charset="0"/>
          </a:endParaRPr>
        </a:p>
      </dgm:t>
    </dgm:pt>
    <dgm:pt modelId="{64EE92FC-BFEB-4C1D-8B0D-40C0AD1D55AF}" type="parTrans" cxnId="{C9F2673C-FC27-4AED-B9C6-338BB7A4956A}">
      <dgm:prSet/>
      <dgm:spPr/>
      <dgm:t>
        <a:bodyPr/>
        <a:lstStyle/>
        <a:p>
          <a:endParaRPr lang="en-US">
            <a:latin typeface="Calibri" panose="020F0502020204030204" pitchFamily="34" charset="0"/>
            <a:ea typeface="Calibri" panose="020F0502020204030204" pitchFamily="34" charset="0"/>
            <a:cs typeface="Calibri" panose="020F0502020204030204" pitchFamily="34" charset="0"/>
          </a:endParaRPr>
        </a:p>
      </dgm:t>
    </dgm:pt>
    <dgm:pt modelId="{FF25B4B0-EFBA-46D0-B292-89F73FA678A9}" type="sibTrans" cxnId="{C9F2673C-FC27-4AED-B9C6-338BB7A4956A}">
      <dgm:prSet/>
      <dgm:spPr/>
      <dgm:t>
        <a:bodyPr/>
        <a:lstStyle/>
        <a:p>
          <a:endParaRPr lang="en-US">
            <a:latin typeface="Calibri" panose="020F0502020204030204" pitchFamily="34" charset="0"/>
            <a:ea typeface="Calibri" panose="020F0502020204030204" pitchFamily="34" charset="0"/>
            <a:cs typeface="Calibri" panose="020F0502020204030204" pitchFamily="34" charset="0"/>
          </a:endParaRPr>
        </a:p>
      </dgm:t>
    </dgm:pt>
    <dgm:pt modelId="{3E6E5F4D-A4AD-1142-83AA-300D46020D49}" type="pres">
      <dgm:prSet presAssocID="{3B2282AA-569A-43C2-846E-FDF48D3D93FE}" presName="diagram" presStyleCnt="0">
        <dgm:presLayoutVars>
          <dgm:dir/>
          <dgm:resizeHandles val="exact"/>
        </dgm:presLayoutVars>
      </dgm:prSet>
      <dgm:spPr/>
    </dgm:pt>
    <dgm:pt modelId="{FEF51D11-1FCA-3E45-8981-11B290CF2F40}" type="pres">
      <dgm:prSet presAssocID="{D8089202-DCE3-4CE4-B26E-1A5194D8A4F4}" presName="node" presStyleLbl="node1" presStyleIdx="0" presStyleCnt="8">
        <dgm:presLayoutVars>
          <dgm:bulletEnabled val="1"/>
        </dgm:presLayoutVars>
      </dgm:prSet>
      <dgm:spPr/>
    </dgm:pt>
    <dgm:pt modelId="{16AC3D03-6A56-5749-A866-403715A07F63}" type="pres">
      <dgm:prSet presAssocID="{3638A87E-C4C4-4E63-8B79-ED61235B3887}" presName="sibTrans" presStyleCnt="0"/>
      <dgm:spPr/>
    </dgm:pt>
    <dgm:pt modelId="{F02755C9-FC65-ED41-BE7E-5B770D61F030}" type="pres">
      <dgm:prSet presAssocID="{F4277C46-5BFB-4C97-B08D-265EA6ECB369}" presName="node" presStyleLbl="node1" presStyleIdx="1" presStyleCnt="8">
        <dgm:presLayoutVars>
          <dgm:bulletEnabled val="1"/>
        </dgm:presLayoutVars>
      </dgm:prSet>
      <dgm:spPr/>
    </dgm:pt>
    <dgm:pt modelId="{E80E72F5-ED32-3643-9F5A-5697B2584DA4}" type="pres">
      <dgm:prSet presAssocID="{B74050F6-B209-43F8-B938-070D25860091}" presName="sibTrans" presStyleCnt="0"/>
      <dgm:spPr/>
    </dgm:pt>
    <dgm:pt modelId="{A30A444C-9FE0-3D4B-B03F-6EFD993F22F3}" type="pres">
      <dgm:prSet presAssocID="{F5729F0E-6860-4C00-B7FA-324549F5A3F4}" presName="node" presStyleLbl="node1" presStyleIdx="2" presStyleCnt="8">
        <dgm:presLayoutVars>
          <dgm:bulletEnabled val="1"/>
        </dgm:presLayoutVars>
      </dgm:prSet>
      <dgm:spPr/>
    </dgm:pt>
    <dgm:pt modelId="{AA63BB97-2520-934F-B4D7-2083C1CDE484}" type="pres">
      <dgm:prSet presAssocID="{C58EBF73-E320-41E4-82F8-3FCAE6DD081A}" presName="sibTrans" presStyleCnt="0"/>
      <dgm:spPr/>
    </dgm:pt>
    <dgm:pt modelId="{E1ABE686-298F-504A-B03A-4CD50CD79C53}" type="pres">
      <dgm:prSet presAssocID="{DB7DFF7A-BA40-4AAA-942A-DDDB7D950DC4}" presName="node" presStyleLbl="node1" presStyleIdx="3" presStyleCnt="8">
        <dgm:presLayoutVars>
          <dgm:bulletEnabled val="1"/>
        </dgm:presLayoutVars>
      </dgm:prSet>
      <dgm:spPr/>
    </dgm:pt>
    <dgm:pt modelId="{6F21BB6B-B293-CF41-9A0F-7745AA0BAAC7}" type="pres">
      <dgm:prSet presAssocID="{E3C61EF5-2FF6-42CE-B4F1-5766A7C20937}" presName="sibTrans" presStyleCnt="0"/>
      <dgm:spPr/>
    </dgm:pt>
    <dgm:pt modelId="{91AA7C55-BEA1-B44F-B417-B68FF0C475E5}" type="pres">
      <dgm:prSet presAssocID="{3016E1F2-B18A-43A7-96D2-449F48E83E58}" presName="node" presStyleLbl="node1" presStyleIdx="4" presStyleCnt="8" custScaleY="124256">
        <dgm:presLayoutVars>
          <dgm:bulletEnabled val="1"/>
        </dgm:presLayoutVars>
      </dgm:prSet>
      <dgm:spPr/>
    </dgm:pt>
    <dgm:pt modelId="{B9930188-F3B7-3747-821B-CED977D9AF94}" type="pres">
      <dgm:prSet presAssocID="{BF488D20-6B42-44F5-BA09-0C5909B9DE1E}" presName="sibTrans" presStyleCnt="0"/>
      <dgm:spPr/>
    </dgm:pt>
    <dgm:pt modelId="{03A581C2-444A-C642-9714-F0C9234B4308}" type="pres">
      <dgm:prSet presAssocID="{4AE9FD14-3C99-4060-923F-9EBEC98C9B26}" presName="node" presStyleLbl="node1" presStyleIdx="5" presStyleCnt="8" custScaleY="127225">
        <dgm:presLayoutVars>
          <dgm:bulletEnabled val="1"/>
        </dgm:presLayoutVars>
      </dgm:prSet>
      <dgm:spPr/>
    </dgm:pt>
    <dgm:pt modelId="{6FAE826A-5662-504A-B9EB-9DDB30A55425}" type="pres">
      <dgm:prSet presAssocID="{8EA25084-FDA0-421C-BBCC-1DD6CCB0FD3F}" presName="sibTrans" presStyleCnt="0"/>
      <dgm:spPr/>
    </dgm:pt>
    <dgm:pt modelId="{C1C2E196-403C-0345-AA36-E8503A29FD17}" type="pres">
      <dgm:prSet presAssocID="{71771AED-7518-47ED-8734-1D061EC6405F}" presName="node" presStyleLbl="node1" presStyleIdx="6" presStyleCnt="8">
        <dgm:presLayoutVars>
          <dgm:bulletEnabled val="1"/>
        </dgm:presLayoutVars>
      </dgm:prSet>
      <dgm:spPr/>
    </dgm:pt>
    <dgm:pt modelId="{A766297B-A9F5-A84D-85AE-B0E06D35767C}" type="pres">
      <dgm:prSet presAssocID="{77534B09-1987-45A6-BF7F-613155E8F59D}" presName="sibTrans" presStyleCnt="0"/>
      <dgm:spPr/>
    </dgm:pt>
    <dgm:pt modelId="{F8AE62F2-A447-024C-BF1D-5389EC0A8C70}" type="pres">
      <dgm:prSet presAssocID="{90DFF172-7442-4D37-9666-784F396977BD}" presName="node" presStyleLbl="node1" presStyleIdx="7" presStyleCnt="8">
        <dgm:presLayoutVars>
          <dgm:bulletEnabled val="1"/>
        </dgm:presLayoutVars>
      </dgm:prSet>
      <dgm:spPr/>
    </dgm:pt>
  </dgm:ptLst>
  <dgm:cxnLst>
    <dgm:cxn modelId="{F63B220D-7127-431C-9C95-44D4ED8510A8}" srcId="{3B2282AA-569A-43C2-846E-FDF48D3D93FE}" destId="{71771AED-7518-47ED-8734-1D061EC6405F}" srcOrd="6" destOrd="0" parTransId="{76A42F60-98F6-41E7-8B5D-C6F8FE62305E}" sibTransId="{77534B09-1987-45A6-BF7F-613155E8F59D}"/>
    <dgm:cxn modelId="{3EE5E112-CFB0-7349-AFE5-DC0C3C759512}" type="presOf" srcId="{F5729F0E-6860-4C00-B7FA-324549F5A3F4}" destId="{A30A444C-9FE0-3D4B-B03F-6EFD993F22F3}" srcOrd="0" destOrd="0" presId="urn:microsoft.com/office/officeart/2005/8/layout/default"/>
    <dgm:cxn modelId="{A78AF836-7A19-492C-8F31-4CFFF786B9A4}" srcId="{3B2282AA-569A-43C2-846E-FDF48D3D93FE}" destId="{D8089202-DCE3-4CE4-B26E-1A5194D8A4F4}" srcOrd="0" destOrd="0" parTransId="{15916976-9A03-4325-8D2C-B7CA8F1B15A9}" sibTransId="{3638A87E-C4C4-4E63-8B79-ED61235B3887}"/>
    <dgm:cxn modelId="{C9F2673C-FC27-4AED-B9C6-338BB7A4956A}" srcId="{3B2282AA-569A-43C2-846E-FDF48D3D93FE}" destId="{90DFF172-7442-4D37-9666-784F396977BD}" srcOrd="7" destOrd="0" parTransId="{64EE92FC-BFEB-4C1D-8B0D-40C0AD1D55AF}" sibTransId="{FF25B4B0-EFBA-46D0-B292-89F73FA678A9}"/>
    <dgm:cxn modelId="{EC703C4F-963F-C343-85B3-830FD14D9526}" type="presOf" srcId="{3016E1F2-B18A-43A7-96D2-449F48E83E58}" destId="{91AA7C55-BEA1-B44F-B417-B68FF0C475E5}" srcOrd="0" destOrd="0" presId="urn:microsoft.com/office/officeart/2005/8/layout/default"/>
    <dgm:cxn modelId="{E7E86553-16DC-4A9B-BA6D-A797F9ED7D88}" srcId="{3B2282AA-569A-43C2-846E-FDF48D3D93FE}" destId="{DB7DFF7A-BA40-4AAA-942A-DDDB7D950DC4}" srcOrd="3" destOrd="0" parTransId="{08052B73-D9BA-4664-8F81-FA6B2F93B477}" sibTransId="{E3C61EF5-2FF6-42CE-B4F1-5766A7C20937}"/>
    <dgm:cxn modelId="{D3077E56-4EC7-1E4A-89AA-5B6116DF88E4}" type="presOf" srcId="{F4277C46-5BFB-4C97-B08D-265EA6ECB369}" destId="{F02755C9-FC65-ED41-BE7E-5B770D61F030}" srcOrd="0" destOrd="0" presId="urn:microsoft.com/office/officeart/2005/8/layout/default"/>
    <dgm:cxn modelId="{D30FE75A-ED86-43E7-A7C7-E584F8E3DF3F}" srcId="{3B2282AA-569A-43C2-846E-FDF48D3D93FE}" destId="{F4277C46-5BFB-4C97-B08D-265EA6ECB369}" srcOrd="1" destOrd="0" parTransId="{BD8C4768-E492-4FA8-A13A-5AB96E8ACAD0}" sibTransId="{B74050F6-B209-43F8-B938-070D25860091}"/>
    <dgm:cxn modelId="{CB2E8B5E-8ED1-1C41-B80F-A3917187F889}" type="presOf" srcId="{3B2282AA-569A-43C2-846E-FDF48D3D93FE}" destId="{3E6E5F4D-A4AD-1142-83AA-300D46020D49}" srcOrd="0" destOrd="0" presId="urn:microsoft.com/office/officeart/2005/8/layout/default"/>
    <dgm:cxn modelId="{DF040671-BD87-A649-AE9C-A37139C20E8E}" type="presOf" srcId="{DB7DFF7A-BA40-4AAA-942A-DDDB7D950DC4}" destId="{E1ABE686-298F-504A-B03A-4CD50CD79C53}" srcOrd="0" destOrd="0" presId="urn:microsoft.com/office/officeart/2005/8/layout/default"/>
    <dgm:cxn modelId="{91204492-377E-1044-AEBF-3BCE6137C2F2}" type="presOf" srcId="{71771AED-7518-47ED-8734-1D061EC6405F}" destId="{C1C2E196-403C-0345-AA36-E8503A29FD17}" srcOrd="0" destOrd="0" presId="urn:microsoft.com/office/officeart/2005/8/layout/default"/>
    <dgm:cxn modelId="{AF068993-F1B4-44B1-B3D0-68BFF8E6B896}" srcId="{3B2282AA-569A-43C2-846E-FDF48D3D93FE}" destId="{4AE9FD14-3C99-4060-923F-9EBEC98C9B26}" srcOrd="5" destOrd="0" parTransId="{9A19447B-5D3C-40AC-83BE-1FCF61D3888C}" sibTransId="{8EA25084-FDA0-421C-BBCC-1DD6CCB0FD3F}"/>
    <dgm:cxn modelId="{F12B50B6-F775-9249-88AB-D147C4AE1BB6}" type="presOf" srcId="{D8089202-DCE3-4CE4-B26E-1A5194D8A4F4}" destId="{FEF51D11-1FCA-3E45-8981-11B290CF2F40}" srcOrd="0" destOrd="0" presId="urn:microsoft.com/office/officeart/2005/8/layout/default"/>
    <dgm:cxn modelId="{4195D9B6-4C0F-B64E-AF3A-83737AE6685F}" type="presOf" srcId="{4AE9FD14-3C99-4060-923F-9EBEC98C9B26}" destId="{03A581C2-444A-C642-9714-F0C9234B4308}" srcOrd="0" destOrd="0" presId="urn:microsoft.com/office/officeart/2005/8/layout/default"/>
    <dgm:cxn modelId="{B95154BC-F81C-46A6-A45B-06604C1402E7}" srcId="{3B2282AA-569A-43C2-846E-FDF48D3D93FE}" destId="{F5729F0E-6860-4C00-B7FA-324549F5A3F4}" srcOrd="2" destOrd="0" parTransId="{3457D575-6584-4477-9E7E-54CF506B9049}" sibTransId="{C58EBF73-E320-41E4-82F8-3FCAE6DD081A}"/>
    <dgm:cxn modelId="{F460C4D8-CE20-0E44-8E66-7D461BFDCA8E}" type="presOf" srcId="{90DFF172-7442-4D37-9666-784F396977BD}" destId="{F8AE62F2-A447-024C-BF1D-5389EC0A8C70}" srcOrd="0" destOrd="0" presId="urn:microsoft.com/office/officeart/2005/8/layout/default"/>
    <dgm:cxn modelId="{AAB46AE5-F5A2-465C-AAB9-89A5481B89A2}" srcId="{3B2282AA-569A-43C2-846E-FDF48D3D93FE}" destId="{3016E1F2-B18A-43A7-96D2-449F48E83E58}" srcOrd="4" destOrd="0" parTransId="{F487A318-A10B-4942-AD99-CE8B4F1429A8}" sibTransId="{BF488D20-6B42-44F5-BA09-0C5909B9DE1E}"/>
    <dgm:cxn modelId="{0DADE5B4-527D-4D4C-9311-ADED221D3CAD}" type="presParOf" srcId="{3E6E5F4D-A4AD-1142-83AA-300D46020D49}" destId="{FEF51D11-1FCA-3E45-8981-11B290CF2F40}" srcOrd="0" destOrd="0" presId="urn:microsoft.com/office/officeart/2005/8/layout/default"/>
    <dgm:cxn modelId="{BADCEBF6-FF35-D347-BEE1-8A2580A096A3}" type="presParOf" srcId="{3E6E5F4D-A4AD-1142-83AA-300D46020D49}" destId="{16AC3D03-6A56-5749-A866-403715A07F63}" srcOrd="1" destOrd="0" presId="urn:microsoft.com/office/officeart/2005/8/layout/default"/>
    <dgm:cxn modelId="{49ED838C-BC50-7E45-B69C-B164A8E5CCFA}" type="presParOf" srcId="{3E6E5F4D-A4AD-1142-83AA-300D46020D49}" destId="{F02755C9-FC65-ED41-BE7E-5B770D61F030}" srcOrd="2" destOrd="0" presId="urn:microsoft.com/office/officeart/2005/8/layout/default"/>
    <dgm:cxn modelId="{9D69C19E-17DA-5F43-A552-6F94E9AD47FC}" type="presParOf" srcId="{3E6E5F4D-A4AD-1142-83AA-300D46020D49}" destId="{E80E72F5-ED32-3643-9F5A-5697B2584DA4}" srcOrd="3" destOrd="0" presId="urn:microsoft.com/office/officeart/2005/8/layout/default"/>
    <dgm:cxn modelId="{4B7C3181-0E25-0C4F-8716-681612046B51}" type="presParOf" srcId="{3E6E5F4D-A4AD-1142-83AA-300D46020D49}" destId="{A30A444C-9FE0-3D4B-B03F-6EFD993F22F3}" srcOrd="4" destOrd="0" presId="urn:microsoft.com/office/officeart/2005/8/layout/default"/>
    <dgm:cxn modelId="{D76A6670-366B-BD46-A887-94E95C060AD9}" type="presParOf" srcId="{3E6E5F4D-A4AD-1142-83AA-300D46020D49}" destId="{AA63BB97-2520-934F-B4D7-2083C1CDE484}" srcOrd="5" destOrd="0" presId="urn:microsoft.com/office/officeart/2005/8/layout/default"/>
    <dgm:cxn modelId="{E7D2C04C-A33F-AF45-8B88-C2EB8A808B09}" type="presParOf" srcId="{3E6E5F4D-A4AD-1142-83AA-300D46020D49}" destId="{E1ABE686-298F-504A-B03A-4CD50CD79C53}" srcOrd="6" destOrd="0" presId="urn:microsoft.com/office/officeart/2005/8/layout/default"/>
    <dgm:cxn modelId="{30249614-6E56-7947-B7CC-E1E8DBCDBA70}" type="presParOf" srcId="{3E6E5F4D-A4AD-1142-83AA-300D46020D49}" destId="{6F21BB6B-B293-CF41-9A0F-7745AA0BAAC7}" srcOrd="7" destOrd="0" presId="urn:microsoft.com/office/officeart/2005/8/layout/default"/>
    <dgm:cxn modelId="{7D6A5614-9F26-8F47-AF22-AFEFA3FEA6DB}" type="presParOf" srcId="{3E6E5F4D-A4AD-1142-83AA-300D46020D49}" destId="{91AA7C55-BEA1-B44F-B417-B68FF0C475E5}" srcOrd="8" destOrd="0" presId="urn:microsoft.com/office/officeart/2005/8/layout/default"/>
    <dgm:cxn modelId="{DB8E8D99-15EF-0645-BC25-B1F94EF889B6}" type="presParOf" srcId="{3E6E5F4D-A4AD-1142-83AA-300D46020D49}" destId="{B9930188-F3B7-3747-821B-CED977D9AF94}" srcOrd="9" destOrd="0" presId="urn:microsoft.com/office/officeart/2005/8/layout/default"/>
    <dgm:cxn modelId="{382AD9F8-77D6-384D-8A57-9930C97678F2}" type="presParOf" srcId="{3E6E5F4D-A4AD-1142-83AA-300D46020D49}" destId="{03A581C2-444A-C642-9714-F0C9234B4308}" srcOrd="10" destOrd="0" presId="urn:microsoft.com/office/officeart/2005/8/layout/default"/>
    <dgm:cxn modelId="{671D516E-E1B9-5549-AAC6-059A75AA1BC8}" type="presParOf" srcId="{3E6E5F4D-A4AD-1142-83AA-300D46020D49}" destId="{6FAE826A-5662-504A-B9EB-9DDB30A55425}" srcOrd="11" destOrd="0" presId="urn:microsoft.com/office/officeart/2005/8/layout/default"/>
    <dgm:cxn modelId="{1DCC6C45-932A-DE4D-A15A-D52789E52770}" type="presParOf" srcId="{3E6E5F4D-A4AD-1142-83AA-300D46020D49}" destId="{C1C2E196-403C-0345-AA36-E8503A29FD17}" srcOrd="12" destOrd="0" presId="urn:microsoft.com/office/officeart/2005/8/layout/default"/>
    <dgm:cxn modelId="{12682DC1-0839-9240-873B-B8FD526C0BD3}" type="presParOf" srcId="{3E6E5F4D-A4AD-1142-83AA-300D46020D49}" destId="{A766297B-A9F5-A84D-85AE-B0E06D35767C}" srcOrd="13" destOrd="0" presId="urn:microsoft.com/office/officeart/2005/8/layout/default"/>
    <dgm:cxn modelId="{E9D6AFA8-DB1C-454D-8954-E50B86413006}" type="presParOf" srcId="{3E6E5F4D-A4AD-1142-83AA-300D46020D49}" destId="{F8AE62F2-A447-024C-BF1D-5389EC0A8C70}"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C9D7BB1-1FA9-49A8-962E-50F419F220CF}"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CC4A11A4-95FC-4089-BBC2-00CE2E802CF1}">
      <dgm:prSet/>
      <dgm:spPr/>
      <dgm:t>
        <a:bodyPr/>
        <a:lstStyle/>
        <a:p>
          <a:r>
            <a:rPr lang="en-US"/>
            <a:t>Experts have identified five key goals for end-of-life care and assistance according to NHS(2018)</a:t>
          </a:r>
        </a:p>
      </dgm:t>
    </dgm:pt>
    <dgm:pt modelId="{9907F739-583A-43A8-8555-E34998A4E42F}" type="parTrans" cxnId="{DDF2EE23-4147-47A0-9AF6-302254929108}">
      <dgm:prSet/>
      <dgm:spPr/>
      <dgm:t>
        <a:bodyPr/>
        <a:lstStyle/>
        <a:p>
          <a:endParaRPr lang="en-US"/>
        </a:p>
      </dgm:t>
    </dgm:pt>
    <dgm:pt modelId="{32689F6A-D30E-4162-91A4-A5592B1F832E}" type="sibTrans" cxnId="{DDF2EE23-4147-47A0-9AF6-302254929108}">
      <dgm:prSet/>
      <dgm:spPr/>
      <dgm:t>
        <a:bodyPr/>
        <a:lstStyle/>
        <a:p>
          <a:endParaRPr lang="en-US"/>
        </a:p>
      </dgm:t>
    </dgm:pt>
    <dgm:pt modelId="{1314234D-604E-44E0-936A-4C8CBE5DF38E}">
      <dgm:prSet/>
      <dgm:spPr/>
      <dgm:t>
        <a:bodyPr/>
        <a:lstStyle/>
        <a:p>
          <a:r>
            <a:rPr lang="en-US"/>
            <a:t>Doctors should see the person routinely and tell them and their loved ones if they think you will die soon.</a:t>
          </a:r>
        </a:p>
      </dgm:t>
    </dgm:pt>
    <dgm:pt modelId="{A927C397-8DAF-415B-A9B2-C86DF85D1493}" type="parTrans" cxnId="{20A1049B-B483-46BF-8AAA-572465971205}">
      <dgm:prSet/>
      <dgm:spPr/>
      <dgm:t>
        <a:bodyPr/>
        <a:lstStyle/>
        <a:p>
          <a:endParaRPr lang="en-US"/>
        </a:p>
      </dgm:t>
    </dgm:pt>
    <dgm:pt modelId="{8AE02322-B2E5-4FD2-ADD7-41534925ED02}" type="sibTrans" cxnId="{20A1049B-B483-46BF-8AAA-572465971205}">
      <dgm:prSet/>
      <dgm:spPr/>
      <dgm:t>
        <a:bodyPr/>
        <a:lstStyle/>
        <a:p>
          <a:endParaRPr lang="en-US"/>
        </a:p>
      </dgm:t>
    </dgm:pt>
    <dgm:pt modelId="{660D8961-E583-4111-B227-42A6FF5B6EEB}">
      <dgm:prSet/>
      <dgm:spPr/>
      <dgm:t>
        <a:bodyPr/>
        <a:lstStyle/>
        <a:p>
          <a:r>
            <a:rPr lang="en-US"/>
            <a:t>Carers should be compassionate and honest with client and family.</a:t>
          </a:r>
        </a:p>
      </dgm:t>
    </dgm:pt>
    <dgm:pt modelId="{BED7EB52-11EB-416E-8064-1A4CB71AECD7}" type="parTrans" cxnId="{1C1A6DF9-7AEE-4D06-8B65-C6CF39E33BB0}">
      <dgm:prSet/>
      <dgm:spPr/>
      <dgm:t>
        <a:bodyPr/>
        <a:lstStyle/>
        <a:p>
          <a:endParaRPr lang="en-US"/>
        </a:p>
      </dgm:t>
    </dgm:pt>
    <dgm:pt modelId="{A7163978-5F3B-436C-9E0F-7453F98A486B}" type="sibTrans" cxnId="{1C1A6DF9-7AEE-4D06-8B65-C6CF39E33BB0}">
      <dgm:prSet/>
      <dgm:spPr/>
      <dgm:t>
        <a:bodyPr/>
        <a:lstStyle/>
        <a:p>
          <a:endParaRPr lang="en-US"/>
        </a:p>
      </dgm:t>
    </dgm:pt>
    <dgm:pt modelId="{B15E998F-F6B6-42A1-AC7E-A0FD9D9775E8}">
      <dgm:prSet/>
      <dgm:spPr/>
      <dgm:t>
        <a:bodyPr/>
        <a:lstStyle/>
        <a:p>
          <a:r>
            <a:rPr lang="en-US"/>
            <a:t>If you desire, you and your loved ones should decide your care.</a:t>
          </a:r>
        </a:p>
      </dgm:t>
    </dgm:pt>
    <dgm:pt modelId="{1B041C19-70F5-49C7-9DFA-080CEB271D32}" type="parTrans" cxnId="{F4150CF7-78D2-45C8-B042-3B3AC620D9A9}">
      <dgm:prSet/>
      <dgm:spPr/>
      <dgm:t>
        <a:bodyPr/>
        <a:lstStyle/>
        <a:p>
          <a:endParaRPr lang="en-US"/>
        </a:p>
      </dgm:t>
    </dgm:pt>
    <dgm:pt modelId="{7CD37E9E-6EF1-410A-A72B-BD5860BA5010}" type="sibTrans" cxnId="{F4150CF7-78D2-45C8-B042-3B3AC620D9A9}">
      <dgm:prSet/>
      <dgm:spPr/>
      <dgm:t>
        <a:bodyPr/>
        <a:lstStyle/>
        <a:p>
          <a:endParaRPr lang="en-US"/>
        </a:p>
      </dgm:t>
    </dgm:pt>
    <dgm:pt modelId="{D94A33E0-DB20-4A2C-9FD0-BB6348D1ED2C}">
      <dgm:prSet/>
      <dgm:spPr/>
      <dgm:t>
        <a:bodyPr/>
        <a:lstStyle/>
        <a:p>
          <a:r>
            <a:rPr lang="en-US"/>
            <a:t>Family and friends should be prioritized.</a:t>
          </a:r>
        </a:p>
      </dgm:t>
    </dgm:pt>
    <dgm:pt modelId="{1D381594-D5B7-434E-9503-10385393B8EF}" type="parTrans" cxnId="{BCC7A1FA-B3D8-470A-9FFD-D17837CAD102}">
      <dgm:prSet/>
      <dgm:spPr/>
      <dgm:t>
        <a:bodyPr/>
        <a:lstStyle/>
        <a:p>
          <a:endParaRPr lang="en-US"/>
        </a:p>
      </dgm:t>
    </dgm:pt>
    <dgm:pt modelId="{68EDC9F0-7EE1-4DB5-A9CB-B2BB9C6F676F}" type="sibTrans" cxnId="{BCC7A1FA-B3D8-470A-9FFD-D17837CAD102}">
      <dgm:prSet/>
      <dgm:spPr/>
      <dgm:t>
        <a:bodyPr/>
        <a:lstStyle/>
        <a:p>
          <a:endParaRPr lang="en-US"/>
        </a:p>
      </dgm:t>
    </dgm:pt>
    <dgm:pt modelId="{6983E29A-06B6-417C-9850-225B844E3E79}">
      <dgm:prSet/>
      <dgm:spPr/>
      <dgm:t>
        <a:bodyPr/>
        <a:lstStyle/>
        <a:p>
          <a:r>
            <a:rPr lang="en-US"/>
            <a:t>You should receive a personalized care plan. </a:t>
          </a:r>
        </a:p>
      </dgm:t>
    </dgm:pt>
    <dgm:pt modelId="{496AD9C5-4FA3-4F36-8BC6-65C246A20349}" type="parTrans" cxnId="{60131D8C-85EC-4E76-8EF4-3E6939823B5D}">
      <dgm:prSet/>
      <dgm:spPr/>
      <dgm:t>
        <a:bodyPr/>
        <a:lstStyle/>
        <a:p>
          <a:endParaRPr lang="en-US"/>
        </a:p>
      </dgm:t>
    </dgm:pt>
    <dgm:pt modelId="{FF40B6A9-B912-442A-ABAE-5C13521653D9}" type="sibTrans" cxnId="{60131D8C-85EC-4E76-8EF4-3E6939823B5D}">
      <dgm:prSet/>
      <dgm:spPr/>
      <dgm:t>
        <a:bodyPr/>
        <a:lstStyle/>
        <a:p>
          <a:endParaRPr lang="en-US"/>
        </a:p>
      </dgm:t>
    </dgm:pt>
    <dgm:pt modelId="{01A49736-1FEF-4743-BB81-3785C6CF05E2}" type="pres">
      <dgm:prSet presAssocID="{AC9D7BB1-1FA9-49A8-962E-50F419F220CF}" presName="diagram" presStyleCnt="0">
        <dgm:presLayoutVars>
          <dgm:dir/>
          <dgm:resizeHandles val="exact"/>
        </dgm:presLayoutVars>
      </dgm:prSet>
      <dgm:spPr/>
    </dgm:pt>
    <dgm:pt modelId="{E302E53E-2970-B749-A8DF-EC58293160A4}" type="pres">
      <dgm:prSet presAssocID="{CC4A11A4-95FC-4089-BBC2-00CE2E802CF1}" presName="node" presStyleLbl="node1" presStyleIdx="0" presStyleCnt="6">
        <dgm:presLayoutVars>
          <dgm:bulletEnabled val="1"/>
        </dgm:presLayoutVars>
      </dgm:prSet>
      <dgm:spPr/>
    </dgm:pt>
    <dgm:pt modelId="{1CF244DF-4D1C-9C4E-BCD7-B6370847BB3A}" type="pres">
      <dgm:prSet presAssocID="{32689F6A-D30E-4162-91A4-A5592B1F832E}" presName="sibTrans" presStyleCnt="0"/>
      <dgm:spPr/>
    </dgm:pt>
    <dgm:pt modelId="{4563A722-D40B-1247-92F7-0481C9F3DD39}" type="pres">
      <dgm:prSet presAssocID="{1314234D-604E-44E0-936A-4C8CBE5DF38E}" presName="node" presStyleLbl="node1" presStyleIdx="1" presStyleCnt="6">
        <dgm:presLayoutVars>
          <dgm:bulletEnabled val="1"/>
        </dgm:presLayoutVars>
      </dgm:prSet>
      <dgm:spPr/>
    </dgm:pt>
    <dgm:pt modelId="{B55C2F20-4E3E-E54C-905D-9B31DDB8FD58}" type="pres">
      <dgm:prSet presAssocID="{8AE02322-B2E5-4FD2-ADD7-41534925ED02}" presName="sibTrans" presStyleCnt="0"/>
      <dgm:spPr/>
    </dgm:pt>
    <dgm:pt modelId="{47EFE7A5-1363-E449-9C1E-33F5A7DE45C0}" type="pres">
      <dgm:prSet presAssocID="{660D8961-E583-4111-B227-42A6FF5B6EEB}" presName="node" presStyleLbl="node1" presStyleIdx="2" presStyleCnt="6">
        <dgm:presLayoutVars>
          <dgm:bulletEnabled val="1"/>
        </dgm:presLayoutVars>
      </dgm:prSet>
      <dgm:spPr/>
    </dgm:pt>
    <dgm:pt modelId="{ED4D655E-D69F-BF43-B97F-A89E772CF54F}" type="pres">
      <dgm:prSet presAssocID="{A7163978-5F3B-436C-9E0F-7453F98A486B}" presName="sibTrans" presStyleCnt="0"/>
      <dgm:spPr/>
    </dgm:pt>
    <dgm:pt modelId="{8C07A5F6-1E6C-4348-BF18-70439FF36EC9}" type="pres">
      <dgm:prSet presAssocID="{B15E998F-F6B6-42A1-AC7E-A0FD9D9775E8}" presName="node" presStyleLbl="node1" presStyleIdx="3" presStyleCnt="6">
        <dgm:presLayoutVars>
          <dgm:bulletEnabled val="1"/>
        </dgm:presLayoutVars>
      </dgm:prSet>
      <dgm:spPr/>
    </dgm:pt>
    <dgm:pt modelId="{94AB9FFD-0392-8040-B4E6-15A7BD238E9E}" type="pres">
      <dgm:prSet presAssocID="{7CD37E9E-6EF1-410A-A72B-BD5860BA5010}" presName="sibTrans" presStyleCnt="0"/>
      <dgm:spPr/>
    </dgm:pt>
    <dgm:pt modelId="{46C934AE-ED74-F144-BB4E-D7C208D388F4}" type="pres">
      <dgm:prSet presAssocID="{D94A33E0-DB20-4A2C-9FD0-BB6348D1ED2C}" presName="node" presStyleLbl="node1" presStyleIdx="4" presStyleCnt="6">
        <dgm:presLayoutVars>
          <dgm:bulletEnabled val="1"/>
        </dgm:presLayoutVars>
      </dgm:prSet>
      <dgm:spPr/>
    </dgm:pt>
    <dgm:pt modelId="{AC347C46-8DA5-E048-82F5-390171D5D4AA}" type="pres">
      <dgm:prSet presAssocID="{68EDC9F0-7EE1-4DB5-A9CB-B2BB9C6F676F}" presName="sibTrans" presStyleCnt="0"/>
      <dgm:spPr/>
    </dgm:pt>
    <dgm:pt modelId="{6E1D65E1-3643-3546-8046-B03F2C5489AC}" type="pres">
      <dgm:prSet presAssocID="{6983E29A-06B6-417C-9850-225B844E3E79}" presName="node" presStyleLbl="node1" presStyleIdx="5" presStyleCnt="6">
        <dgm:presLayoutVars>
          <dgm:bulletEnabled val="1"/>
        </dgm:presLayoutVars>
      </dgm:prSet>
      <dgm:spPr/>
    </dgm:pt>
  </dgm:ptLst>
  <dgm:cxnLst>
    <dgm:cxn modelId="{F760C301-4BB7-9C4F-B0A6-906394CF79CD}" type="presOf" srcId="{AC9D7BB1-1FA9-49A8-962E-50F419F220CF}" destId="{01A49736-1FEF-4743-BB81-3785C6CF05E2}" srcOrd="0" destOrd="0" presId="urn:microsoft.com/office/officeart/2005/8/layout/default"/>
    <dgm:cxn modelId="{DDF2EE23-4147-47A0-9AF6-302254929108}" srcId="{AC9D7BB1-1FA9-49A8-962E-50F419F220CF}" destId="{CC4A11A4-95FC-4089-BBC2-00CE2E802CF1}" srcOrd="0" destOrd="0" parTransId="{9907F739-583A-43A8-8555-E34998A4E42F}" sibTransId="{32689F6A-D30E-4162-91A4-A5592B1F832E}"/>
    <dgm:cxn modelId="{63C11631-E327-D64E-A511-0A86E9CA5773}" type="presOf" srcId="{CC4A11A4-95FC-4089-BBC2-00CE2E802CF1}" destId="{E302E53E-2970-B749-A8DF-EC58293160A4}" srcOrd="0" destOrd="0" presId="urn:microsoft.com/office/officeart/2005/8/layout/default"/>
    <dgm:cxn modelId="{33AC3C52-37F5-B84C-8C91-A69ABEA96C0B}" type="presOf" srcId="{1314234D-604E-44E0-936A-4C8CBE5DF38E}" destId="{4563A722-D40B-1247-92F7-0481C9F3DD39}" srcOrd="0" destOrd="0" presId="urn:microsoft.com/office/officeart/2005/8/layout/default"/>
    <dgm:cxn modelId="{E9B8D35D-9B37-E044-AF16-5EA2DBF71F5C}" type="presOf" srcId="{660D8961-E583-4111-B227-42A6FF5B6EEB}" destId="{47EFE7A5-1363-E449-9C1E-33F5A7DE45C0}" srcOrd="0" destOrd="0" presId="urn:microsoft.com/office/officeart/2005/8/layout/default"/>
    <dgm:cxn modelId="{60131D8C-85EC-4E76-8EF4-3E6939823B5D}" srcId="{AC9D7BB1-1FA9-49A8-962E-50F419F220CF}" destId="{6983E29A-06B6-417C-9850-225B844E3E79}" srcOrd="5" destOrd="0" parTransId="{496AD9C5-4FA3-4F36-8BC6-65C246A20349}" sibTransId="{FF40B6A9-B912-442A-ABAE-5C13521653D9}"/>
    <dgm:cxn modelId="{B2876797-E077-3F48-9FF8-F76CEBD9BA4A}" type="presOf" srcId="{6983E29A-06B6-417C-9850-225B844E3E79}" destId="{6E1D65E1-3643-3546-8046-B03F2C5489AC}" srcOrd="0" destOrd="0" presId="urn:microsoft.com/office/officeart/2005/8/layout/default"/>
    <dgm:cxn modelId="{20A1049B-B483-46BF-8AAA-572465971205}" srcId="{AC9D7BB1-1FA9-49A8-962E-50F419F220CF}" destId="{1314234D-604E-44E0-936A-4C8CBE5DF38E}" srcOrd="1" destOrd="0" parTransId="{A927C397-8DAF-415B-A9B2-C86DF85D1493}" sibTransId="{8AE02322-B2E5-4FD2-ADD7-41534925ED02}"/>
    <dgm:cxn modelId="{EB1080E4-7F30-5B41-AA2D-DDAD3267FDD9}" type="presOf" srcId="{D94A33E0-DB20-4A2C-9FD0-BB6348D1ED2C}" destId="{46C934AE-ED74-F144-BB4E-D7C208D388F4}" srcOrd="0" destOrd="0" presId="urn:microsoft.com/office/officeart/2005/8/layout/default"/>
    <dgm:cxn modelId="{D70840EA-84EE-3B4B-BE17-CBB57C95A8D8}" type="presOf" srcId="{B15E998F-F6B6-42A1-AC7E-A0FD9D9775E8}" destId="{8C07A5F6-1E6C-4348-BF18-70439FF36EC9}" srcOrd="0" destOrd="0" presId="urn:microsoft.com/office/officeart/2005/8/layout/default"/>
    <dgm:cxn modelId="{F4150CF7-78D2-45C8-B042-3B3AC620D9A9}" srcId="{AC9D7BB1-1FA9-49A8-962E-50F419F220CF}" destId="{B15E998F-F6B6-42A1-AC7E-A0FD9D9775E8}" srcOrd="3" destOrd="0" parTransId="{1B041C19-70F5-49C7-9DFA-080CEB271D32}" sibTransId="{7CD37E9E-6EF1-410A-A72B-BD5860BA5010}"/>
    <dgm:cxn modelId="{1C1A6DF9-7AEE-4D06-8B65-C6CF39E33BB0}" srcId="{AC9D7BB1-1FA9-49A8-962E-50F419F220CF}" destId="{660D8961-E583-4111-B227-42A6FF5B6EEB}" srcOrd="2" destOrd="0" parTransId="{BED7EB52-11EB-416E-8064-1A4CB71AECD7}" sibTransId="{A7163978-5F3B-436C-9E0F-7453F98A486B}"/>
    <dgm:cxn modelId="{BCC7A1FA-B3D8-470A-9FFD-D17837CAD102}" srcId="{AC9D7BB1-1FA9-49A8-962E-50F419F220CF}" destId="{D94A33E0-DB20-4A2C-9FD0-BB6348D1ED2C}" srcOrd="4" destOrd="0" parTransId="{1D381594-D5B7-434E-9503-10385393B8EF}" sibTransId="{68EDC9F0-7EE1-4DB5-A9CB-B2BB9C6F676F}"/>
    <dgm:cxn modelId="{1BC12FB1-1AA2-1442-8FE9-303F5870F30F}" type="presParOf" srcId="{01A49736-1FEF-4743-BB81-3785C6CF05E2}" destId="{E302E53E-2970-B749-A8DF-EC58293160A4}" srcOrd="0" destOrd="0" presId="urn:microsoft.com/office/officeart/2005/8/layout/default"/>
    <dgm:cxn modelId="{70E511C0-6258-EA42-B0D2-DC92ED2F91AF}" type="presParOf" srcId="{01A49736-1FEF-4743-BB81-3785C6CF05E2}" destId="{1CF244DF-4D1C-9C4E-BCD7-B6370847BB3A}" srcOrd="1" destOrd="0" presId="urn:microsoft.com/office/officeart/2005/8/layout/default"/>
    <dgm:cxn modelId="{AA607BC2-17F9-6D41-96C1-3041D79E89D0}" type="presParOf" srcId="{01A49736-1FEF-4743-BB81-3785C6CF05E2}" destId="{4563A722-D40B-1247-92F7-0481C9F3DD39}" srcOrd="2" destOrd="0" presId="urn:microsoft.com/office/officeart/2005/8/layout/default"/>
    <dgm:cxn modelId="{6C7D3B06-B204-5F49-84F9-F551155F1732}" type="presParOf" srcId="{01A49736-1FEF-4743-BB81-3785C6CF05E2}" destId="{B55C2F20-4E3E-E54C-905D-9B31DDB8FD58}" srcOrd="3" destOrd="0" presId="urn:microsoft.com/office/officeart/2005/8/layout/default"/>
    <dgm:cxn modelId="{477E3463-02B5-FB4F-BC3A-388D23A1223D}" type="presParOf" srcId="{01A49736-1FEF-4743-BB81-3785C6CF05E2}" destId="{47EFE7A5-1363-E449-9C1E-33F5A7DE45C0}" srcOrd="4" destOrd="0" presId="urn:microsoft.com/office/officeart/2005/8/layout/default"/>
    <dgm:cxn modelId="{B9F62217-B735-EC48-81A3-FF1F09A516B5}" type="presParOf" srcId="{01A49736-1FEF-4743-BB81-3785C6CF05E2}" destId="{ED4D655E-D69F-BF43-B97F-A89E772CF54F}" srcOrd="5" destOrd="0" presId="urn:microsoft.com/office/officeart/2005/8/layout/default"/>
    <dgm:cxn modelId="{43AE994D-8FDE-1942-9F1A-9D27BD912B64}" type="presParOf" srcId="{01A49736-1FEF-4743-BB81-3785C6CF05E2}" destId="{8C07A5F6-1E6C-4348-BF18-70439FF36EC9}" srcOrd="6" destOrd="0" presId="urn:microsoft.com/office/officeart/2005/8/layout/default"/>
    <dgm:cxn modelId="{D18F3851-C352-DC40-A52E-F422262E7798}" type="presParOf" srcId="{01A49736-1FEF-4743-BB81-3785C6CF05E2}" destId="{94AB9FFD-0392-8040-B4E6-15A7BD238E9E}" srcOrd="7" destOrd="0" presId="urn:microsoft.com/office/officeart/2005/8/layout/default"/>
    <dgm:cxn modelId="{6B5BA6C4-B573-9B4A-85D9-82CC6BBE2DA6}" type="presParOf" srcId="{01A49736-1FEF-4743-BB81-3785C6CF05E2}" destId="{46C934AE-ED74-F144-BB4E-D7C208D388F4}" srcOrd="8" destOrd="0" presId="urn:microsoft.com/office/officeart/2005/8/layout/default"/>
    <dgm:cxn modelId="{B8971619-0201-2443-8C34-67D64DAE4726}" type="presParOf" srcId="{01A49736-1FEF-4743-BB81-3785C6CF05E2}" destId="{AC347C46-8DA5-E048-82F5-390171D5D4AA}" srcOrd="9" destOrd="0" presId="urn:microsoft.com/office/officeart/2005/8/layout/default"/>
    <dgm:cxn modelId="{D1DE73F1-C3ED-3346-B7CF-C94EE1BEC218}" type="presParOf" srcId="{01A49736-1FEF-4743-BB81-3785C6CF05E2}" destId="{6E1D65E1-3643-3546-8046-B03F2C5489AC}"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A8A4C6A-F5D6-45E5-B143-1CBA3F21A093}" type="doc">
      <dgm:prSet loTypeId="urn:microsoft.com/office/officeart/2016/7/layout/LinearArrowProcessNumbered" loCatId="process" qsTypeId="urn:microsoft.com/office/officeart/2005/8/quickstyle/simple1" qsCatId="simple" csTypeId="urn:microsoft.com/office/officeart/2005/8/colors/accent1_2" csCatId="accent1"/>
      <dgm:spPr/>
      <dgm:t>
        <a:bodyPr/>
        <a:lstStyle/>
        <a:p>
          <a:endParaRPr lang="en-US"/>
        </a:p>
      </dgm:t>
    </dgm:pt>
    <dgm:pt modelId="{95E269E7-B2C2-4836-BD08-C00B63A4329C}">
      <dgm:prSet/>
      <dgm:spPr/>
      <dgm:t>
        <a:bodyPr/>
        <a:lstStyle/>
        <a:p>
          <a:r>
            <a:rPr lang="en-US"/>
            <a:t>Planning early can help provide the end-of-life care you desire and make things simpler for your spouse and family.</a:t>
          </a:r>
        </a:p>
      </dgm:t>
    </dgm:pt>
    <dgm:pt modelId="{4120DA9A-6E5B-40AA-9B28-184FBD4CA177}" type="parTrans" cxnId="{50591EE7-89FD-40A3-85B8-447302C55731}">
      <dgm:prSet/>
      <dgm:spPr/>
      <dgm:t>
        <a:bodyPr/>
        <a:lstStyle/>
        <a:p>
          <a:endParaRPr lang="en-US"/>
        </a:p>
      </dgm:t>
    </dgm:pt>
    <dgm:pt modelId="{DCC30833-6AA6-466F-BD76-ACAA97C50B29}" type="sibTrans" cxnId="{50591EE7-89FD-40A3-85B8-447302C55731}">
      <dgm:prSet phldrT="1" phldr="0"/>
      <dgm:spPr/>
      <dgm:t>
        <a:bodyPr/>
        <a:lstStyle/>
        <a:p>
          <a:r>
            <a:rPr lang="en-US"/>
            <a:t>1</a:t>
          </a:r>
        </a:p>
      </dgm:t>
    </dgm:pt>
    <dgm:pt modelId="{1EB38A88-14C4-4031-AB2D-5F8E3B80DC63}">
      <dgm:prSet/>
      <dgm:spPr/>
      <dgm:t>
        <a:bodyPr/>
        <a:lstStyle/>
        <a:p>
          <a:r>
            <a:rPr lang="en-US"/>
            <a:t>Advance decisions (living wills)-In advance, you can decline medical treatment Known as a living will.</a:t>
          </a:r>
        </a:p>
      </dgm:t>
    </dgm:pt>
    <dgm:pt modelId="{7A8F6403-26CE-437B-A0DA-4ACD9FD7C142}" type="parTrans" cxnId="{C02A806A-B16E-4C7A-BAC0-20291A45BF7E}">
      <dgm:prSet/>
      <dgm:spPr/>
      <dgm:t>
        <a:bodyPr/>
        <a:lstStyle/>
        <a:p>
          <a:endParaRPr lang="en-US"/>
        </a:p>
      </dgm:t>
    </dgm:pt>
    <dgm:pt modelId="{BA8F572C-3974-45B4-9436-C1695C807DAA}" type="sibTrans" cxnId="{C02A806A-B16E-4C7A-BAC0-20291A45BF7E}">
      <dgm:prSet phldrT="2" phldr="0"/>
      <dgm:spPr/>
      <dgm:t>
        <a:bodyPr/>
        <a:lstStyle/>
        <a:p>
          <a:r>
            <a:rPr lang="en-US"/>
            <a:t>2</a:t>
          </a:r>
        </a:p>
      </dgm:t>
    </dgm:pt>
    <dgm:pt modelId="{4DA70B6D-B463-41CE-9987-37B2FEF97327}">
      <dgm:prSet/>
      <dgm:spPr/>
      <dgm:t>
        <a:bodyPr/>
        <a:lstStyle/>
        <a:p>
          <a:r>
            <a:rPr lang="en-US"/>
            <a:t>Advance statement-An advance declaration of desires lists your preferences for food, clothes, personal care, and religious beliefs and values. </a:t>
          </a:r>
        </a:p>
      </dgm:t>
    </dgm:pt>
    <dgm:pt modelId="{3B225696-54F6-4EEB-B579-60EE92B3BC65}" type="parTrans" cxnId="{D89DEDC9-94A3-4378-98C4-466B68FF9D24}">
      <dgm:prSet/>
      <dgm:spPr/>
      <dgm:t>
        <a:bodyPr/>
        <a:lstStyle/>
        <a:p>
          <a:endParaRPr lang="en-US"/>
        </a:p>
      </dgm:t>
    </dgm:pt>
    <dgm:pt modelId="{02EAB1A9-69A1-4BA2-AD5C-3B27F40AF983}" type="sibTrans" cxnId="{D89DEDC9-94A3-4378-98C4-466B68FF9D24}">
      <dgm:prSet phldrT="3" phldr="0"/>
      <dgm:spPr/>
      <dgm:t>
        <a:bodyPr/>
        <a:lstStyle/>
        <a:p>
          <a:r>
            <a:rPr lang="en-US"/>
            <a:t>3</a:t>
          </a:r>
        </a:p>
      </dgm:t>
    </dgm:pt>
    <dgm:pt modelId="{4D01B7FB-B465-4DEE-9776-D4E7FD3BC0AC}">
      <dgm:prSet/>
      <dgm:spPr/>
      <dgm:t>
        <a:bodyPr/>
        <a:lstStyle/>
        <a:p>
          <a:r>
            <a:rPr lang="en-US"/>
            <a:t>Everyone engaged in your care should consider an advance statement. Unlike an advance decision, it's not legally binding ,(Age UK, 2019)</a:t>
          </a:r>
        </a:p>
      </dgm:t>
    </dgm:pt>
    <dgm:pt modelId="{0A76F265-BFB5-4BDC-9F74-6143956D3A07}" type="parTrans" cxnId="{9F21FA57-AF24-4B7D-B535-9487B622467B}">
      <dgm:prSet/>
      <dgm:spPr/>
      <dgm:t>
        <a:bodyPr/>
        <a:lstStyle/>
        <a:p>
          <a:endParaRPr lang="en-US"/>
        </a:p>
      </dgm:t>
    </dgm:pt>
    <dgm:pt modelId="{EF427E73-646B-437C-A5F8-3842129558E9}" type="sibTrans" cxnId="{9F21FA57-AF24-4B7D-B535-9487B622467B}">
      <dgm:prSet phldrT="4" phldr="0"/>
      <dgm:spPr/>
      <dgm:t>
        <a:bodyPr/>
        <a:lstStyle/>
        <a:p>
          <a:r>
            <a:rPr lang="en-US"/>
            <a:t>4</a:t>
          </a:r>
        </a:p>
      </dgm:t>
    </dgm:pt>
    <dgm:pt modelId="{38F061FF-898B-4C10-8055-52DD61D3C9E6}">
      <dgm:prSet/>
      <dgm:spPr/>
      <dgm:t>
        <a:bodyPr/>
        <a:lstStyle/>
        <a:p>
          <a:r>
            <a:rPr lang="en-US"/>
            <a:t>Making a will gives your money, property, assets, and investments to loved ones.</a:t>
          </a:r>
        </a:p>
      </dgm:t>
    </dgm:pt>
    <dgm:pt modelId="{0BC2B479-839B-4522-ADAF-B82A7747391B}" type="parTrans" cxnId="{5513D457-0D13-42C3-8520-85386B66E2A8}">
      <dgm:prSet/>
      <dgm:spPr/>
      <dgm:t>
        <a:bodyPr/>
        <a:lstStyle/>
        <a:p>
          <a:endParaRPr lang="en-US"/>
        </a:p>
      </dgm:t>
    </dgm:pt>
    <dgm:pt modelId="{0F04190C-62E8-4A99-AFD2-D111767B4624}" type="sibTrans" cxnId="{5513D457-0D13-42C3-8520-85386B66E2A8}">
      <dgm:prSet phldrT="5" phldr="0"/>
      <dgm:spPr/>
      <dgm:t>
        <a:bodyPr/>
        <a:lstStyle/>
        <a:p>
          <a:r>
            <a:rPr lang="en-US"/>
            <a:t>5</a:t>
          </a:r>
        </a:p>
      </dgm:t>
    </dgm:pt>
    <dgm:pt modelId="{C77ED09B-2CD9-4E1B-952D-DFB9E6C4033D}">
      <dgm:prSet/>
      <dgm:spPr/>
      <dgm:t>
        <a:bodyPr/>
        <a:lstStyle/>
        <a:p>
          <a:r>
            <a:rPr lang="en-US"/>
            <a:t>Power of attorney– mental capacity act (Gov.uk, 2005)</a:t>
          </a:r>
        </a:p>
      </dgm:t>
    </dgm:pt>
    <dgm:pt modelId="{83054F10-B3ED-4583-826D-355DA16DA143}" type="parTrans" cxnId="{1641FBE4-2F39-436F-BAA9-0F131C8BC4A7}">
      <dgm:prSet/>
      <dgm:spPr/>
      <dgm:t>
        <a:bodyPr/>
        <a:lstStyle/>
        <a:p>
          <a:endParaRPr lang="en-US"/>
        </a:p>
      </dgm:t>
    </dgm:pt>
    <dgm:pt modelId="{BB4B4E07-22BC-440E-84DD-C54DF979DD3C}" type="sibTrans" cxnId="{1641FBE4-2F39-436F-BAA9-0F131C8BC4A7}">
      <dgm:prSet phldrT="6" phldr="0"/>
      <dgm:spPr/>
      <dgm:t>
        <a:bodyPr/>
        <a:lstStyle/>
        <a:p>
          <a:r>
            <a:rPr lang="en-US"/>
            <a:t>6</a:t>
          </a:r>
        </a:p>
      </dgm:t>
    </dgm:pt>
    <dgm:pt modelId="{CFA1381D-11B8-4AB9-BE3A-05CED83A0C53}">
      <dgm:prSet/>
      <dgm:spPr/>
      <dgm:t>
        <a:bodyPr/>
        <a:lstStyle/>
        <a:p>
          <a:r>
            <a:rPr lang="en-US"/>
            <a:t>Do not Resuscitate (DNR)</a:t>
          </a:r>
        </a:p>
      </dgm:t>
    </dgm:pt>
    <dgm:pt modelId="{72198EDB-53F2-4DA2-A492-E69B53A93317}" type="parTrans" cxnId="{7B7C46F6-BE5B-480F-82E7-7B14DA441A15}">
      <dgm:prSet/>
      <dgm:spPr/>
      <dgm:t>
        <a:bodyPr/>
        <a:lstStyle/>
        <a:p>
          <a:endParaRPr lang="en-US"/>
        </a:p>
      </dgm:t>
    </dgm:pt>
    <dgm:pt modelId="{5F5077AB-A5B6-4C0A-83C4-6E02F72990A4}" type="sibTrans" cxnId="{7B7C46F6-BE5B-480F-82E7-7B14DA441A15}">
      <dgm:prSet phldrT="7" phldr="0"/>
      <dgm:spPr/>
      <dgm:t>
        <a:bodyPr/>
        <a:lstStyle/>
        <a:p>
          <a:r>
            <a:rPr lang="en-US"/>
            <a:t>7</a:t>
          </a:r>
        </a:p>
      </dgm:t>
    </dgm:pt>
    <dgm:pt modelId="{B240C55D-5389-C340-8E58-EA08BAE12430}" type="pres">
      <dgm:prSet presAssocID="{6A8A4C6A-F5D6-45E5-B143-1CBA3F21A093}" presName="linearFlow" presStyleCnt="0">
        <dgm:presLayoutVars>
          <dgm:dir/>
          <dgm:animLvl val="lvl"/>
          <dgm:resizeHandles val="exact"/>
        </dgm:presLayoutVars>
      </dgm:prSet>
      <dgm:spPr/>
    </dgm:pt>
    <dgm:pt modelId="{13FFB901-24C0-7C41-B8AA-0A436CA110F2}" type="pres">
      <dgm:prSet presAssocID="{95E269E7-B2C2-4836-BD08-C00B63A4329C}" presName="compositeNode" presStyleCnt="0"/>
      <dgm:spPr/>
    </dgm:pt>
    <dgm:pt modelId="{2749E9A6-3CAA-4B4F-BA34-D5EDA3C415AE}" type="pres">
      <dgm:prSet presAssocID="{95E269E7-B2C2-4836-BD08-C00B63A4329C}" presName="parTx" presStyleLbl="node1" presStyleIdx="0" presStyleCnt="0">
        <dgm:presLayoutVars>
          <dgm:chMax val="0"/>
          <dgm:chPref val="0"/>
          <dgm:bulletEnabled val="1"/>
        </dgm:presLayoutVars>
      </dgm:prSet>
      <dgm:spPr/>
    </dgm:pt>
    <dgm:pt modelId="{328F514B-F5B9-FF48-93BB-0CC8D34ECDD8}" type="pres">
      <dgm:prSet presAssocID="{95E269E7-B2C2-4836-BD08-C00B63A4329C}" presName="parSh" presStyleCnt="0"/>
      <dgm:spPr/>
    </dgm:pt>
    <dgm:pt modelId="{27492251-9572-2B4B-9DB6-D1C7FE16CF2B}" type="pres">
      <dgm:prSet presAssocID="{95E269E7-B2C2-4836-BD08-C00B63A4329C}" presName="lineNode" presStyleLbl="alignAccFollowNode1" presStyleIdx="0" presStyleCnt="21"/>
      <dgm:spPr/>
    </dgm:pt>
    <dgm:pt modelId="{954B6327-543E-7E43-829A-CBED2C23CEF9}" type="pres">
      <dgm:prSet presAssocID="{95E269E7-B2C2-4836-BD08-C00B63A4329C}" presName="lineArrowNode" presStyleLbl="alignAccFollowNode1" presStyleIdx="1" presStyleCnt="21"/>
      <dgm:spPr/>
    </dgm:pt>
    <dgm:pt modelId="{C1FD5927-DE70-D249-8E20-DFEDEF1268DB}" type="pres">
      <dgm:prSet presAssocID="{DCC30833-6AA6-466F-BD76-ACAA97C50B29}" presName="sibTransNodeCircle" presStyleLbl="alignNode1" presStyleIdx="0" presStyleCnt="7">
        <dgm:presLayoutVars>
          <dgm:chMax val="0"/>
          <dgm:bulletEnabled/>
        </dgm:presLayoutVars>
      </dgm:prSet>
      <dgm:spPr/>
    </dgm:pt>
    <dgm:pt modelId="{C5FC4D93-7A44-D948-9116-66484FA3FDF8}" type="pres">
      <dgm:prSet presAssocID="{DCC30833-6AA6-466F-BD76-ACAA97C50B29}" presName="spacerBetweenCircleAndCallout" presStyleCnt="0">
        <dgm:presLayoutVars/>
      </dgm:prSet>
      <dgm:spPr/>
    </dgm:pt>
    <dgm:pt modelId="{11D8840F-FBDE-B943-8446-09333BF93C9E}" type="pres">
      <dgm:prSet presAssocID="{95E269E7-B2C2-4836-BD08-C00B63A4329C}" presName="nodeText" presStyleLbl="alignAccFollowNode1" presStyleIdx="2" presStyleCnt="21">
        <dgm:presLayoutVars>
          <dgm:bulletEnabled val="1"/>
        </dgm:presLayoutVars>
      </dgm:prSet>
      <dgm:spPr/>
    </dgm:pt>
    <dgm:pt modelId="{12EF3FFB-268B-5040-8EB1-7573F6D2CE15}" type="pres">
      <dgm:prSet presAssocID="{DCC30833-6AA6-466F-BD76-ACAA97C50B29}" presName="sibTransComposite" presStyleCnt="0"/>
      <dgm:spPr/>
    </dgm:pt>
    <dgm:pt modelId="{7801E813-D16F-EE46-B030-FF4C9A7D0728}" type="pres">
      <dgm:prSet presAssocID="{1EB38A88-14C4-4031-AB2D-5F8E3B80DC63}" presName="compositeNode" presStyleCnt="0"/>
      <dgm:spPr/>
    </dgm:pt>
    <dgm:pt modelId="{577C5900-AFD2-4549-B541-F06108A76D8D}" type="pres">
      <dgm:prSet presAssocID="{1EB38A88-14C4-4031-AB2D-5F8E3B80DC63}" presName="parTx" presStyleLbl="node1" presStyleIdx="0" presStyleCnt="0">
        <dgm:presLayoutVars>
          <dgm:chMax val="0"/>
          <dgm:chPref val="0"/>
          <dgm:bulletEnabled val="1"/>
        </dgm:presLayoutVars>
      </dgm:prSet>
      <dgm:spPr/>
    </dgm:pt>
    <dgm:pt modelId="{635BA4F3-3734-D34B-96D3-43743720098F}" type="pres">
      <dgm:prSet presAssocID="{1EB38A88-14C4-4031-AB2D-5F8E3B80DC63}" presName="parSh" presStyleCnt="0"/>
      <dgm:spPr/>
    </dgm:pt>
    <dgm:pt modelId="{D0A249F5-7E05-AA41-8078-60BB2FF0531E}" type="pres">
      <dgm:prSet presAssocID="{1EB38A88-14C4-4031-AB2D-5F8E3B80DC63}" presName="lineNode" presStyleLbl="alignAccFollowNode1" presStyleIdx="3" presStyleCnt="21"/>
      <dgm:spPr/>
    </dgm:pt>
    <dgm:pt modelId="{77A5AB1B-CD22-C045-848F-AC1FC8C22D7C}" type="pres">
      <dgm:prSet presAssocID="{1EB38A88-14C4-4031-AB2D-5F8E3B80DC63}" presName="lineArrowNode" presStyleLbl="alignAccFollowNode1" presStyleIdx="4" presStyleCnt="21"/>
      <dgm:spPr/>
    </dgm:pt>
    <dgm:pt modelId="{800A7000-A297-8741-AF3E-ABCCC810C459}" type="pres">
      <dgm:prSet presAssocID="{BA8F572C-3974-45B4-9436-C1695C807DAA}" presName="sibTransNodeCircle" presStyleLbl="alignNode1" presStyleIdx="1" presStyleCnt="7">
        <dgm:presLayoutVars>
          <dgm:chMax val="0"/>
          <dgm:bulletEnabled/>
        </dgm:presLayoutVars>
      </dgm:prSet>
      <dgm:spPr/>
    </dgm:pt>
    <dgm:pt modelId="{1A4AA1B9-DE6A-DB49-8327-05EF12965D57}" type="pres">
      <dgm:prSet presAssocID="{BA8F572C-3974-45B4-9436-C1695C807DAA}" presName="spacerBetweenCircleAndCallout" presStyleCnt="0">
        <dgm:presLayoutVars/>
      </dgm:prSet>
      <dgm:spPr/>
    </dgm:pt>
    <dgm:pt modelId="{96254592-F131-A64B-A497-6D68C0FE6B05}" type="pres">
      <dgm:prSet presAssocID="{1EB38A88-14C4-4031-AB2D-5F8E3B80DC63}" presName="nodeText" presStyleLbl="alignAccFollowNode1" presStyleIdx="5" presStyleCnt="21">
        <dgm:presLayoutVars>
          <dgm:bulletEnabled val="1"/>
        </dgm:presLayoutVars>
      </dgm:prSet>
      <dgm:spPr/>
    </dgm:pt>
    <dgm:pt modelId="{8D13F2BB-3F00-B440-B695-AD5626266398}" type="pres">
      <dgm:prSet presAssocID="{BA8F572C-3974-45B4-9436-C1695C807DAA}" presName="sibTransComposite" presStyleCnt="0"/>
      <dgm:spPr/>
    </dgm:pt>
    <dgm:pt modelId="{A4775EF3-63D2-854F-AA6D-EDA069771D08}" type="pres">
      <dgm:prSet presAssocID="{4DA70B6D-B463-41CE-9987-37B2FEF97327}" presName="compositeNode" presStyleCnt="0"/>
      <dgm:spPr/>
    </dgm:pt>
    <dgm:pt modelId="{866CC20B-1000-F74D-89AB-E81F81F29C24}" type="pres">
      <dgm:prSet presAssocID="{4DA70B6D-B463-41CE-9987-37B2FEF97327}" presName="parTx" presStyleLbl="node1" presStyleIdx="0" presStyleCnt="0">
        <dgm:presLayoutVars>
          <dgm:chMax val="0"/>
          <dgm:chPref val="0"/>
          <dgm:bulletEnabled val="1"/>
        </dgm:presLayoutVars>
      </dgm:prSet>
      <dgm:spPr/>
    </dgm:pt>
    <dgm:pt modelId="{8C4F57A8-DEF4-8947-A45D-F958AE05DAAA}" type="pres">
      <dgm:prSet presAssocID="{4DA70B6D-B463-41CE-9987-37B2FEF97327}" presName="parSh" presStyleCnt="0"/>
      <dgm:spPr/>
    </dgm:pt>
    <dgm:pt modelId="{BBEFFA74-45A0-AB49-8247-BCA3F82B0254}" type="pres">
      <dgm:prSet presAssocID="{4DA70B6D-B463-41CE-9987-37B2FEF97327}" presName="lineNode" presStyleLbl="alignAccFollowNode1" presStyleIdx="6" presStyleCnt="21"/>
      <dgm:spPr/>
    </dgm:pt>
    <dgm:pt modelId="{471AE560-FF5E-CB42-8204-1D804EB3830E}" type="pres">
      <dgm:prSet presAssocID="{4DA70B6D-B463-41CE-9987-37B2FEF97327}" presName="lineArrowNode" presStyleLbl="alignAccFollowNode1" presStyleIdx="7" presStyleCnt="21"/>
      <dgm:spPr/>
    </dgm:pt>
    <dgm:pt modelId="{36D6E34E-64F6-6C43-95FE-1449AED974B8}" type="pres">
      <dgm:prSet presAssocID="{02EAB1A9-69A1-4BA2-AD5C-3B27F40AF983}" presName="sibTransNodeCircle" presStyleLbl="alignNode1" presStyleIdx="2" presStyleCnt="7">
        <dgm:presLayoutVars>
          <dgm:chMax val="0"/>
          <dgm:bulletEnabled/>
        </dgm:presLayoutVars>
      </dgm:prSet>
      <dgm:spPr/>
    </dgm:pt>
    <dgm:pt modelId="{0B792A2D-301B-0E44-B629-DEA052BB67C1}" type="pres">
      <dgm:prSet presAssocID="{02EAB1A9-69A1-4BA2-AD5C-3B27F40AF983}" presName="spacerBetweenCircleAndCallout" presStyleCnt="0">
        <dgm:presLayoutVars/>
      </dgm:prSet>
      <dgm:spPr/>
    </dgm:pt>
    <dgm:pt modelId="{3B9AF409-FEA4-894B-AA09-B2ABC1B02FDA}" type="pres">
      <dgm:prSet presAssocID="{4DA70B6D-B463-41CE-9987-37B2FEF97327}" presName="nodeText" presStyleLbl="alignAccFollowNode1" presStyleIdx="8" presStyleCnt="21">
        <dgm:presLayoutVars>
          <dgm:bulletEnabled val="1"/>
        </dgm:presLayoutVars>
      </dgm:prSet>
      <dgm:spPr/>
    </dgm:pt>
    <dgm:pt modelId="{E8047DEB-1E5B-3344-90F5-32DC33DABA4D}" type="pres">
      <dgm:prSet presAssocID="{02EAB1A9-69A1-4BA2-AD5C-3B27F40AF983}" presName="sibTransComposite" presStyleCnt="0"/>
      <dgm:spPr/>
    </dgm:pt>
    <dgm:pt modelId="{348B49A5-AA51-E745-B5E6-FA8D51BCD75B}" type="pres">
      <dgm:prSet presAssocID="{4D01B7FB-B465-4DEE-9776-D4E7FD3BC0AC}" presName="compositeNode" presStyleCnt="0"/>
      <dgm:spPr/>
    </dgm:pt>
    <dgm:pt modelId="{9AEA4010-088A-1842-8BBB-EA0F592AB66B}" type="pres">
      <dgm:prSet presAssocID="{4D01B7FB-B465-4DEE-9776-D4E7FD3BC0AC}" presName="parTx" presStyleLbl="node1" presStyleIdx="0" presStyleCnt="0">
        <dgm:presLayoutVars>
          <dgm:chMax val="0"/>
          <dgm:chPref val="0"/>
          <dgm:bulletEnabled val="1"/>
        </dgm:presLayoutVars>
      </dgm:prSet>
      <dgm:spPr/>
    </dgm:pt>
    <dgm:pt modelId="{4DE7BFDD-A017-3D4E-B0C0-5348E1671A27}" type="pres">
      <dgm:prSet presAssocID="{4D01B7FB-B465-4DEE-9776-D4E7FD3BC0AC}" presName="parSh" presStyleCnt="0"/>
      <dgm:spPr/>
    </dgm:pt>
    <dgm:pt modelId="{25BF82E8-7DB0-AC45-A79D-56586E399C5F}" type="pres">
      <dgm:prSet presAssocID="{4D01B7FB-B465-4DEE-9776-D4E7FD3BC0AC}" presName="lineNode" presStyleLbl="alignAccFollowNode1" presStyleIdx="9" presStyleCnt="21"/>
      <dgm:spPr/>
    </dgm:pt>
    <dgm:pt modelId="{C7CDEE92-CDFC-AE47-AA41-33CC279ECEDD}" type="pres">
      <dgm:prSet presAssocID="{4D01B7FB-B465-4DEE-9776-D4E7FD3BC0AC}" presName="lineArrowNode" presStyleLbl="alignAccFollowNode1" presStyleIdx="10" presStyleCnt="21"/>
      <dgm:spPr/>
    </dgm:pt>
    <dgm:pt modelId="{3D84929B-61E8-A146-BEB8-8D979E2728EB}" type="pres">
      <dgm:prSet presAssocID="{EF427E73-646B-437C-A5F8-3842129558E9}" presName="sibTransNodeCircle" presStyleLbl="alignNode1" presStyleIdx="3" presStyleCnt="7">
        <dgm:presLayoutVars>
          <dgm:chMax val="0"/>
          <dgm:bulletEnabled/>
        </dgm:presLayoutVars>
      </dgm:prSet>
      <dgm:spPr/>
    </dgm:pt>
    <dgm:pt modelId="{2FDB91CA-31AF-7E4C-859D-5D3BC7AF74EE}" type="pres">
      <dgm:prSet presAssocID="{EF427E73-646B-437C-A5F8-3842129558E9}" presName="spacerBetweenCircleAndCallout" presStyleCnt="0">
        <dgm:presLayoutVars/>
      </dgm:prSet>
      <dgm:spPr/>
    </dgm:pt>
    <dgm:pt modelId="{6EA35D4C-13ED-4C47-B869-E59099C92B91}" type="pres">
      <dgm:prSet presAssocID="{4D01B7FB-B465-4DEE-9776-D4E7FD3BC0AC}" presName="nodeText" presStyleLbl="alignAccFollowNode1" presStyleIdx="11" presStyleCnt="21" custLinFactNeighborY="-4285">
        <dgm:presLayoutVars>
          <dgm:bulletEnabled val="1"/>
        </dgm:presLayoutVars>
      </dgm:prSet>
      <dgm:spPr/>
    </dgm:pt>
    <dgm:pt modelId="{B6447FAD-F89E-1146-B910-689AA5CF763F}" type="pres">
      <dgm:prSet presAssocID="{EF427E73-646B-437C-A5F8-3842129558E9}" presName="sibTransComposite" presStyleCnt="0"/>
      <dgm:spPr/>
    </dgm:pt>
    <dgm:pt modelId="{5924F928-0A88-334F-B535-F137F3588852}" type="pres">
      <dgm:prSet presAssocID="{38F061FF-898B-4C10-8055-52DD61D3C9E6}" presName="compositeNode" presStyleCnt="0"/>
      <dgm:spPr/>
    </dgm:pt>
    <dgm:pt modelId="{50E8F32E-861F-7946-A84E-97789C25C74C}" type="pres">
      <dgm:prSet presAssocID="{38F061FF-898B-4C10-8055-52DD61D3C9E6}" presName="parTx" presStyleLbl="node1" presStyleIdx="0" presStyleCnt="0">
        <dgm:presLayoutVars>
          <dgm:chMax val="0"/>
          <dgm:chPref val="0"/>
          <dgm:bulletEnabled val="1"/>
        </dgm:presLayoutVars>
      </dgm:prSet>
      <dgm:spPr/>
    </dgm:pt>
    <dgm:pt modelId="{05148FD7-DED2-B34D-B02C-238DD012BE6A}" type="pres">
      <dgm:prSet presAssocID="{38F061FF-898B-4C10-8055-52DD61D3C9E6}" presName="parSh" presStyleCnt="0"/>
      <dgm:spPr/>
    </dgm:pt>
    <dgm:pt modelId="{5330587B-EF9E-1B4D-BBDC-7845E2B0F0E0}" type="pres">
      <dgm:prSet presAssocID="{38F061FF-898B-4C10-8055-52DD61D3C9E6}" presName="lineNode" presStyleLbl="alignAccFollowNode1" presStyleIdx="12" presStyleCnt="21"/>
      <dgm:spPr/>
    </dgm:pt>
    <dgm:pt modelId="{F05ED551-D09A-DC49-86B6-FC6D231630DE}" type="pres">
      <dgm:prSet presAssocID="{38F061FF-898B-4C10-8055-52DD61D3C9E6}" presName="lineArrowNode" presStyleLbl="alignAccFollowNode1" presStyleIdx="13" presStyleCnt="21"/>
      <dgm:spPr/>
    </dgm:pt>
    <dgm:pt modelId="{19F914F5-E748-B34E-A1DD-4366AF1B986C}" type="pres">
      <dgm:prSet presAssocID="{0F04190C-62E8-4A99-AFD2-D111767B4624}" presName="sibTransNodeCircle" presStyleLbl="alignNode1" presStyleIdx="4" presStyleCnt="7">
        <dgm:presLayoutVars>
          <dgm:chMax val="0"/>
          <dgm:bulletEnabled/>
        </dgm:presLayoutVars>
      </dgm:prSet>
      <dgm:spPr/>
    </dgm:pt>
    <dgm:pt modelId="{F467403A-A680-8845-AEEC-E880E61A0FD7}" type="pres">
      <dgm:prSet presAssocID="{0F04190C-62E8-4A99-AFD2-D111767B4624}" presName="spacerBetweenCircleAndCallout" presStyleCnt="0">
        <dgm:presLayoutVars/>
      </dgm:prSet>
      <dgm:spPr/>
    </dgm:pt>
    <dgm:pt modelId="{EF93E37F-EB05-E849-A9A7-F4D4E9705B6A}" type="pres">
      <dgm:prSet presAssocID="{38F061FF-898B-4C10-8055-52DD61D3C9E6}" presName="nodeText" presStyleLbl="alignAccFollowNode1" presStyleIdx="14" presStyleCnt="21">
        <dgm:presLayoutVars>
          <dgm:bulletEnabled val="1"/>
        </dgm:presLayoutVars>
      </dgm:prSet>
      <dgm:spPr/>
    </dgm:pt>
    <dgm:pt modelId="{E2802CFD-92C6-B545-B780-B945B8873C1F}" type="pres">
      <dgm:prSet presAssocID="{0F04190C-62E8-4A99-AFD2-D111767B4624}" presName="sibTransComposite" presStyleCnt="0"/>
      <dgm:spPr/>
    </dgm:pt>
    <dgm:pt modelId="{3BB552CE-0A31-504D-A858-F45B74AE5D41}" type="pres">
      <dgm:prSet presAssocID="{C77ED09B-2CD9-4E1B-952D-DFB9E6C4033D}" presName="compositeNode" presStyleCnt="0"/>
      <dgm:spPr/>
    </dgm:pt>
    <dgm:pt modelId="{BF00E2CC-CE6B-8E44-85FC-E77DAA4A03E2}" type="pres">
      <dgm:prSet presAssocID="{C77ED09B-2CD9-4E1B-952D-DFB9E6C4033D}" presName="parTx" presStyleLbl="node1" presStyleIdx="0" presStyleCnt="0">
        <dgm:presLayoutVars>
          <dgm:chMax val="0"/>
          <dgm:chPref val="0"/>
          <dgm:bulletEnabled val="1"/>
        </dgm:presLayoutVars>
      </dgm:prSet>
      <dgm:spPr/>
    </dgm:pt>
    <dgm:pt modelId="{C231CF7C-6B04-F045-87BB-4314054F2B0C}" type="pres">
      <dgm:prSet presAssocID="{C77ED09B-2CD9-4E1B-952D-DFB9E6C4033D}" presName="parSh" presStyleCnt="0"/>
      <dgm:spPr/>
    </dgm:pt>
    <dgm:pt modelId="{4EAEE4B8-2C14-7447-A00F-5FC2967A05EF}" type="pres">
      <dgm:prSet presAssocID="{C77ED09B-2CD9-4E1B-952D-DFB9E6C4033D}" presName="lineNode" presStyleLbl="alignAccFollowNode1" presStyleIdx="15" presStyleCnt="21"/>
      <dgm:spPr/>
    </dgm:pt>
    <dgm:pt modelId="{1CF8C127-5AF8-9248-A442-7103F2DC8157}" type="pres">
      <dgm:prSet presAssocID="{C77ED09B-2CD9-4E1B-952D-DFB9E6C4033D}" presName="lineArrowNode" presStyleLbl="alignAccFollowNode1" presStyleIdx="16" presStyleCnt="21"/>
      <dgm:spPr/>
    </dgm:pt>
    <dgm:pt modelId="{5BECA238-41F1-764E-8D35-1491A78A238D}" type="pres">
      <dgm:prSet presAssocID="{BB4B4E07-22BC-440E-84DD-C54DF979DD3C}" presName="sibTransNodeCircle" presStyleLbl="alignNode1" presStyleIdx="5" presStyleCnt="7">
        <dgm:presLayoutVars>
          <dgm:chMax val="0"/>
          <dgm:bulletEnabled/>
        </dgm:presLayoutVars>
      </dgm:prSet>
      <dgm:spPr/>
    </dgm:pt>
    <dgm:pt modelId="{CE8E59A5-54DE-6749-8706-8488C5589142}" type="pres">
      <dgm:prSet presAssocID="{BB4B4E07-22BC-440E-84DD-C54DF979DD3C}" presName="spacerBetweenCircleAndCallout" presStyleCnt="0">
        <dgm:presLayoutVars/>
      </dgm:prSet>
      <dgm:spPr/>
    </dgm:pt>
    <dgm:pt modelId="{1911D01A-721C-0143-9F6C-9572A877406F}" type="pres">
      <dgm:prSet presAssocID="{C77ED09B-2CD9-4E1B-952D-DFB9E6C4033D}" presName="nodeText" presStyleLbl="alignAccFollowNode1" presStyleIdx="17" presStyleCnt="21">
        <dgm:presLayoutVars>
          <dgm:bulletEnabled val="1"/>
        </dgm:presLayoutVars>
      </dgm:prSet>
      <dgm:spPr/>
    </dgm:pt>
    <dgm:pt modelId="{3B76564F-BE4A-9F49-8F68-3EB8300F99A3}" type="pres">
      <dgm:prSet presAssocID="{BB4B4E07-22BC-440E-84DD-C54DF979DD3C}" presName="sibTransComposite" presStyleCnt="0"/>
      <dgm:spPr/>
    </dgm:pt>
    <dgm:pt modelId="{E8AE3644-28FD-5D4C-BD9B-87B64A3FC62B}" type="pres">
      <dgm:prSet presAssocID="{CFA1381D-11B8-4AB9-BE3A-05CED83A0C53}" presName="compositeNode" presStyleCnt="0"/>
      <dgm:spPr/>
    </dgm:pt>
    <dgm:pt modelId="{5550F135-D7A4-2C42-9D7C-76FD7E7C51C0}" type="pres">
      <dgm:prSet presAssocID="{CFA1381D-11B8-4AB9-BE3A-05CED83A0C53}" presName="parTx" presStyleLbl="node1" presStyleIdx="0" presStyleCnt="0">
        <dgm:presLayoutVars>
          <dgm:chMax val="0"/>
          <dgm:chPref val="0"/>
          <dgm:bulletEnabled val="1"/>
        </dgm:presLayoutVars>
      </dgm:prSet>
      <dgm:spPr/>
    </dgm:pt>
    <dgm:pt modelId="{7A8BCEB7-76A7-7847-995B-420337237FD4}" type="pres">
      <dgm:prSet presAssocID="{CFA1381D-11B8-4AB9-BE3A-05CED83A0C53}" presName="parSh" presStyleCnt="0"/>
      <dgm:spPr/>
    </dgm:pt>
    <dgm:pt modelId="{83F19586-D16D-6943-8A78-3BE57E1C8E20}" type="pres">
      <dgm:prSet presAssocID="{CFA1381D-11B8-4AB9-BE3A-05CED83A0C53}" presName="lineNode" presStyleLbl="alignAccFollowNode1" presStyleIdx="18" presStyleCnt="21"/>
      <dgm:spPr/>
    </dgm:pt>
    <dgm:pt modelId="{602779D8-F916-B446-9B8E-66A9AA1C4F6F}" type="pres">
      <dgm:prSet presAssocID="{CFA1381D-11B8-4AB9-BE3A-05CED83A0C53}" presName="lineArrowNode" presStyleLbl="alignAccFollowNode1" presStyleIdx="19" presStyleCnt="21"/>
      <dgm:spPr/>
    </dgm:pt>
    <dgm:pt modelId="{B915D62B-AE22-034B-A8A1-6E979720906B}" type="pres">
      <dgm:prSet presAssocID="{5F5077AB-A5B6-4C0A-83C4-6E02F72990A4}" presName="sibTransNodeCircle" presStyleLbl="alignNode1" presStyleIdx="6" presStyleCnt="7">
        <dgm:presLayoutVars>
          <dgm:chMax val="0"/>
          <dgm:bulletEnabled/>
        </dgm:presLayoutVars>
      </dgm:prSet>
      <dgm:spPr/>
    </dgm:pt>
    <dgm:pt modelId="{B5A3A799-8B84-5B4C-8F9E-B2E789A8C059}" type="pres">
      <dgm:prSet presAssocID="{5F5077AB-A5B6-4C0A-83C4-6E02F72990A4}" presName="spacerBetweenCircleAndCallout" presStyleCnt="0">
        <dgm:presLayoutVars/>
      </dgm:prSet>
      <dgm:spPr/>
    </dgm:pt>
    <dgm:pt modelId="{D6A09685-95E4-D34C-8A3D-5F59F6194E5F}" type="pres">
      <dgm:prSet presAssocID="{CFA1381D-11B8-4AB9-BE3A-05CED83A0C53}" presName="nodeText" presStyleLbl="alignAccFollowNode1" presStyleIdx="20" presStyleCnt="21">
        <dgm:presLayoutVars>
          <dgm:bulletEnabled val="1"/>
        </dgm:presLayoutVars>
      </dgm:prSet>
      <dgm:spPr/>
    </dgm:pt>
  </dgm:ptLst>
  <dgm:cxnLst>
    <dgm:cxn modelId="{A6141406-A391-DB43-B942-03C74CFD5EA0}" type="presOf" srcId="{BB4B4E07-22BC-440E-84DD-C54DF979DD3C}" destId="{5BECA238-41F1-764E-8D35-1491A78A238D}" srcOrd="0" destOrd="0" presId="urn:microsoft.com/office/officeart/2016/7/layout/LinearArrowProcessNumbered"/>
    <dgm:cxn modelId="{3B263F26-C5EC-BA44-8F05-D5864C462B9B}" type="presOf" srcId="{0F04190C-62E8-4A99-AFD2-D111767B4624}" destId="{19F914F5-E748-B34E-A1DD-4366AF1B986C}" srcOrd="0" destOrd="0" presId="urn:microsoft.com/office/officeart/2016/7/layout/LinearArrowProcessNumbered"/>
    <dgm:cxn modelId="{FE10862E-8B01-D34E-915A-55985F18B6BB}" type="presOf" srcId="{C77ED09B-2CD9-4E1B-952D-DFB9E6C4033D}" destId="{1911D01A-721C-0143-9F6C-9572A877406F}" srcOrd="0" destOrd="0" presId="urn:microsoft.com/office/officeart/2016/7/layout/LinearArrowProcessNumbered"/>
    <dgm:cxn modelId="{CAA94234-6B55-B34B-9128-C11BCAF03663}" type="presOf" srcId="{4DA70B6D-B463-41CE-9987-37B2FEF97327}" destId="{3B9AF409-FEA4-894B-AA09-B2ABC1B02FDA}" srcOrd="0" destOrd="0" presId="urn:microsoft.com/office/officeart/2016/7/layout/LinearArrowProcessNumbered"/>
    <dgm:cxn modelId="{A564F04E-C4C0-F64B-AB55-529BA054917A}" type="presOf" srcId="{5F5077AB-A5B6-4C0A-83C4-6E02F72990A4}" destId="{B915D62B-AE22-034B-A8A1-6E979720906B}" srcOrd="0" destOrd="0" presId="urn:microsoft.com/office/officeart/2016/7/layout/LinearArrowProcessNumbered"/>
    <dgm:cxn modelId="{1958314F-6336-2E47-BA51-35F48DB6DD73}" type="presOf" srcId="{CFA1381D-11B8-4AB9-BE3A-05CED83A0C53}" destId="{D6A09685-95E4-D34C-8A3D-5F59F6194E5F}" srcOrd="0" destOrd="0" presId="urn:microsoft.com/office/officeart/2016/7/layout/LinearArrowProcessNumbered"/>
    <dgm:cxn modelId="{C8C2A74F-680C-3A4B-82AD-0B5FD47DF725}" type="presOf" srcId="{EF427E73-646B-437C-A5F8-3842129558E9}" destId="{3D84929B-61E8-A146-BEB8-8D979E2728EB}" srcOrd="0" destOrd="0" presId="urn:microsoft.com/office/officeart/2016/7/layout/LinearArrowProcessNumbered"/>
    <dgm:cxn modelId="{5513D457-0D13-42C3-8520-85386B66E2A8}" srcId="{6A8A4C6A-F5D6-45E5-B143-1CBA3F21A093}" destId="{38F061FF-898B-4C10-8055-52DD61D3C9E6}" srcOrd="4" destOrd="0" parTransId="{0BC2B479-839B-4522-ADAF-B82A7747391B}" sibTransId="{0F04190C-62E8-4A99-AFD2-D111767B4624}"/>
    <dgm:cxn modelId="{9F21FA57-AF24-4B7D-B535-9487B622467B}" srcId="{6A8A4C6A-F5D6-45E5-B143-1CBA3F21A093}" destId="{4D01B7FB-B465-4DEE-9776-D4E7FD3BC0AC}" srcOrd="3" destOrd="0" parTransId="{0A76F265-BFB5-4BDC-9F74-6143956D3A07}" sibTransId="{EF427E73-646B-437C-A5F8-3842129558E9}"/>
    <dgm:cxn modelId="{60D9A258-2590-DC45-AD39-2D4661723D6F}" type="presOf" srcId="{1EB38A88-14C4-4031-AB2D-5F8E3B80DC63}" destId="{96254592-F131-A64B-A497-6D68C0FE6B05}" srcOrd="0" destOrd="0" presId="urn:microsoft.com/office/officeart/2016/7/layout/LinearArrowProcessNumbered"/>
    <dgm:cxn modelId="{C02A806A-B16E-4C7A-BAC0-20291A45BF7E}" srcId="{6A8A4C6A-F5D6-45E5-B143-1CBA3F21A093}" destId="{1EB38A88-14C4-4031-AB2D-5F8E3B80DC63}" srcOrd="1" destOrd="0" parTransId="{7A8F6403-26CE-437B-A0DA-4ACD9FD7C142}" sibTransId="{BA8F572C-3974-45B4-9436-C1695C807DAA}"/>
    <dgm:cxn modelId="{B84C957B-FCD2-684A-A5BF-74A5D4768E0B}" type="presOf" srcId="{4D01B7FB-B465-4DEE-9776-D4E7FD3BC0AC}" destId="{6EA35D4C-13ED-4C47-B869-E59099C92B91}" srcOrd="0" destOrd="0" presId="urn:microsoft.com/office/officeart/2016/7/layout/LinearArrowProcessNumbered"/>
    <dgm:cxn modelId="{36541C8C-05C4-D841-A72F-7A268B1C016B}" type="presOf" srcId="{BA8F572C-3974-45B4-9436-C1695C807DAA}" destId="{800A7000-A297-8741-AF3E-ABCCC810C459}" srcOrd="0" destOrd="0" presId="urn:microsoft.com/office/officeart/2016/7/layout/LinearArrowProcessNumbered"/>
    <dgm:cxn modelId="{29E5FEA2-D4B7-494D-B6C4-07CE59A007DC}" type="presOf" srcId="{95E269E7-B2C2-4836-BD08-C00B63A4329C}" destId="{11D8840F-FBDE-B943-8446-09333BF93C9E}" srcOrd="0" destOrd="0" presId="urn:microsoft.com/office/officeart/2016/7/layout/LinearArrowProcessNumbered"/>
    <dgm:cxn modelId="{D2F8E5AA-A16A-D444-87AC-8602E437FB35}" type="presOf" srcId="{DCC30833-6AA6-466F-BD76-ACAA97C50B29}" destId="{C1FD5927-DE70-D249-8E20-DFEDEF1268DB}" srcOrd="0" destOrd="0" presId="urn:microsoft.com/office/officeart/2016/7/layout/LinearArrowProcessNumbered"/>
    <dgm:cxn modelId="{DEF75EC0-0E7E-6A49-A5AE-309D811B330B}" type="presOf" srcId="{02EAB1A9-69A1-4BA2-AD5C-3B27F40AF983}" destId="{36D6E34E-64F6-6C43-95FE-1449AED974B8}" srcOrd="0" destOrd="0" presId="urn:microsoft.com/office/officeart/2016/7/layout/LinearArrowProcessNumbered"/>
    <dgm:cxn modelId="{D89DEDC9-94A3-4378-98C4-466B68FF9D24}" srcId="{6A8A4C6A-F5D6-45E5-B143-1CBA3F21A093}" destId="{4DA70B6D-B463-41CE-9987-37B2FEF97327}" srcOrd="2" destOrd="0" parTransId="{3B225696-54F6-4EEB-B579-60EE92B3BC65}" sibTransId="{02EAB1A9-69A1-4BA2-AD5C-3B27F40AF983}"/>
    <dgm:cxn modelId="{34FB51D6-4C86-2C4F-AC63-1570A3B846BE}" type="presOf" srcId="{6A8A4C6A-F5D6-45E5-B143-1CBA3F21A093}" destId="{B240C55D-5389-C340-8E58-EA08BAE12430}" srcOrd="0" destOrd="0" presId="urn:microsoft.com/office/officeart/2016/7/layout/LinearArrowProcessNumbered"/>
    <dgm:cxn modelId="{1641FBE4-2F39-436F-BAA9-0F131C8BC4A7}" srcId="{6A8A4C6A-F5D6-45E5-B143-1CBA3F21A093}" destId="{C77ED09B-2CD9-4E1B-952D-DFB9E6C4033D}" srcOrd="5" destOrd="0" parTransId="{83054F10-B3ED-4583-826D-355DA16DA143}" sibTransId="{BB4B4E07-22BC-440E-84DD-C54DF979DD3C}"/>
    <dgm:cxn modelId="{50591EE7-89FD-40A3-85B8-447302C55731}" srcId="{6A8A4C6A-F5D6-45E5-B143-1CBA3F21A093}" destId="{95E269E7-B2C2-4836-BD08-C00B63A4329C}" srcOrd="0" destOrd="0" parTransId="{4120DA9A-6E5B-40AA-9B28-184FBD4CA177}" sibTransId="{DCC30833-6AA6-466F-BD76-ACAA97C50B29}"/>
    <dgm:cxn modelId="{7B7C46F6-BE5B-480F-82E7-7B14DA441A15}" srcId="{6A8A4C6A-F5D6-45E5-B143-1CBA3F21A093}" destId="{CFA1381D-11B8-4AB9-BE3A-05CED83A0C53}" srcOrd="6" destOrd="0" parTransId="{72198EDB-53F2-4DA2-A492-E69B53A93317}" sibTransId="{5F5077AB-A5B6-4C0A-83C4-6E02F72990A4}"/>
    <dgm:cxn modelId="{A64F29FF-D959-7D42-932F-8788902EFF8A}" type="presOf" srcId="{38F061FF-898B-4C10-8055-52DD61D3C9E6}" destId="{EF93E37F-EB05-E849-A9A7-F4D4E9705B6A}" srcOrd="0" destOrd="0" presId="urn:microsoft.com/office/officeart/2016/7/layout/LinearArrowProcessNumbered"/>
    <dgm:cxn modelId="{48F382B5-0FFB-4043-BE22-ACB2279E5752}" type="presParOf" srcId="{B240C55D-5389-C340-8E58-EA08BAE12430}" destId="{13FFB901-24C0-7C41-B8AA-0A436CA110F2}" srcOrd="0" destOrd="0" presId="urn:microsoft.com/office/officeart/2016/7/layout/LinearArrowProcessNumbered"/>
    <dgm:cxn modelId="{0726ADED-29BD-DD47-8013-7121B799D624}" type="presParOf" srcId="{13FFB901-24C0-7C41-B8AA-0A436CA110F2}" destId="{2749E9A6-3CAA-4B4F-BA34-D5EDA3C415AE}" srcOrd="0" destOrd="0" presId="urn:microsoft.com/office/officeart/2016/7/layout/LinearArrowProcessNumbered"/>
    <dgm:cxn modelId="{128B2515-21D8-0243-9BE4-D419337A7B40}" type="presParOf" srcId="{13FFB901-24C0-7C41-B8AA-0A436CA110F2}" destId="{328F514B-F5B9-FF48-93BB-0CC8D34ECDD8}" srcOrd="1" destOrd="0" presId="urn:microsoft.com/office/officeart/2016/7/layout/LinearArrowProcessNumbered"/>
    <dgm:cxn modelId="{CB6555D9-7A28-D646-A554-4CD994CA40CA}" type="presParOf" srcId="{328F514B-F5B9-FF48-93BB-0CC8D34ECDD8}" destId="{27492251-9572-2B4B-9DB6-D1C7FE16CF2B}" srcOrd="0" destOrd="0" presId="urn:microsoft.com/office/officeart/2016/7/layout/LinearArrowProcessNumbered"/>
    <dgm:cxn modelId="{C9193F23-2408-B942-8CB4-1A2F2F061857}" type="presParOf" srcId="{328F514B-F5B9-FF48-93BB-0CC8D34ECDD8}" destId="{954B6327-543E-7E43-829A-CBED2C23CEF9}" srcOrd="1" destOrd="0" presId="urn:microsoft.com/office/officeart/2016/7/layout/LinearArrowProcessNumbered"/>
    <dgm:cxn modelId="{B03F1EE4-E8B8-E546-ACD5-E420BC3AFC08}" type="presParOf" srcId="{328F514B-F5B9-FF48-93BB-0CC8D34ECDD8}" destId="{C1FD5927-DE70-D249-8E20-DFEDEF1268DB}" srcOrd="2" destOrd="0" presId="urn:microsoft.com/office/officeart/2016/7/layout/LinearArrowProcessNumbered"/>
    <dgm:cxn modelId="{C3BE0D2A-C9C9-CF45-892E-6AB8F5174221}" type="presParOf" srcId="{328F514B-F5B9-FF48-93BB-0CC8D34ECDD8}" destId="{C5FC4D93-7A44-D948-9116-66484FA3FDF8}" srcOrd="3" destOrd="0" presId="urn:microsoft.com/office/officeart/2016/7/layout/LinearArrowProcessNumbered"/>
    <dgm:cxn modelId="{1E9200B6-0D2E-334E-B6E1-B25079A83F1D}" type="presParOf" srcId="{13FFB901-24C0-7C41-B8AA-0A436CA110F2}" destId="{11D8840F-FBDE-B943-8446-09333BF93C9E}" srcOrd="2" destOrd="0" presId="urn:microsoft.com/office/officeart/2016/7/layout/LinearArrowProcessNumbered"/>
    <dgm:cxn modelId="{8752696B-AC70-AB4A-87E1-82B2910DC3B3}" type="presParOf" srcId="{B240C55D-5389-C340-8E58-EA08BAE12430}" destId="{12EF3FFB-268B-5040-8EB1-7573F6D2CE15}" srcOrd="1" destOrd="0" presId="urn:microsoft.com/office/officeart/2016/7/layout/LinearArrowProcessNumbered"/>
    <dgm:cxn modelId="{5343106F-AE28-3940-9D3C-72ED8F308A17}" type="presParOf" srcId="{B240C55D-5389-C340-8E58-EA08BAE12430}" destId="{7801E813-D16F-EE46-B030-FF4C9A7D0728}" srcOrd="2" destOrd="0" presId="urn:microsoft.com/office/officeart/2016/7/layout/LinearArrowProcessNumbered"/>
    <dgm:cxn modelId="{E9EB7F32-D392-E14A-925B-598E33AEBC8C}" type="presParOf" srcId="{7801E813-D16F-EE46-B030-FF4C9A7D0728}" destId="{577C5900-AFD2-4549-B541-F06108A76D8D}" srcOrd="0" destOrd="0" presId="urn:microsoft.com/office/officeart/2016/7/layout/LinearArrowProcessNumbered"/>
    <dgm:cxn modelId="{C42E3176-DD3D-BF4D-A3D1-EB0E7E1418C3}" type="presParOf" srcId="{7801E813-D16F-EE46-B030-FF4C9A7D0728}" destId="{635BA4F3-3734-D34B-96D3-43743720098F}" srcOrd="1" destOrd="0" presId="urn:microsoft.com/office/officeart/2016/7/layout/LinearArrowProcessNumbered"/>
    <dgm:cxn modelId="{3E24E418-68EC-1D42-9E01-A63A53097154}" type="presParOf" srcId="{635BA4F3-3734-D34B-96D3-43743720098F}" destId="{D0A249F5-7E05-AA41-8078-60BB2FF0531E}" srcOrd="0" destOrd="0" presId="urn:microsoft.com/office/officeart/2016/7/layout/LinearArrowProcessNumbered"/>
    <dgm:cxn modelId="{B885D7BF-9DB5-0B45-B875-B3381B98BECE}" type="presParOf" srcId="{635BA4F3-3734-D34B-96D3-43743720098F}" destId="{77A5AB1B-CD22-C045-848F-AC1FC8C22D7C}" srcOrd="1" destOrd="0" presId="urn:microsoft.com/office/officeart/2016/7/layout/LinearArrowProcessNumbered"/>
    <dgm:cxn modelId="{8D422BB8-E690-E54E-B74E-EA34F7607A04}" type="presParOf" srcId="{635BA4F3-3734-D34B-96D3-43743720098F}" destId="{800A7000-A297-8741-AF3E-ABCCC810C459}" srcOrd="2" destOrd="0" presId="urn:microsoft.com/office/officeart/2016/7/layout/LinearArrowProcessNumbered"/>
    <dgm:cxn modelId="{186F814E-9EE0-2D4D-8FEE-F589D7C22411}" type="presParOf" srcId="{635BA4F3-3734-D34B-96D3-43743720098F}" destId="{1A4AA1B9-DE6A-DB49-8327-05EF12965D57}" srcOrd="3" destOrd="0" presId="urn:microsoft.com/office/officeart/2016/7/layout/LinearArrowProcessNumbered"/>
    <dgm:cxn modelId="{0F37564E-78E2-4341-AE14-51F01BA5F6C3}" type="presParOf" srcId="{7801E813-D16F-EE46-B030-FF4C9A7D0728}" destId="{96254592-F131-A64B-A497-6D68C0FE6B05}" srcOrd="2" destOrd="0" presId="urn:microsoft.com/office/officeart/2016/7/layout/LinearArrowProcessNumbered"/>
    <dgm:cxn modelId="{C0D2CD3B-987E-3748-BA0D-724839DD804A}" type="presParOf" srcId="{B240C55D-5389-C340-8E58-EA08BAE12430}" destId="{8D13F2BB-3F00-B440-B695-AD5626266398}" srcOrd="3" destOrd="0" presId="urn:microsoft.com/office/officeart/2016/7/layout/LinearArrowProcessNumbered"/>
    <dgm:cxn modelId="{6C7D1AB4-D32E-0E4C-B2B3-E356D7BD43F3}" type="presParOf" srcId="{B240C55D-5389-C340-8E58-EA08BAE12430}" destId="{A4775EF3-63D2-854F-AA6D-EDA069771D08}" srcOrd="4" destOrd="0" presId="urn:microsoft.com/office/officeart/2016/7/layout/LinearArrowProcessNumbered"/>
    <dgm:cxn modelId="{DED2A088-C093-0340-9D49-326BA026B9DA}" type="presParOf" srcId="{A4775EF3-63D2-854F-AA6D-EDA069771D08}" destId="{866CC20B-1000-F74D-89AB-E81F81F29C24}" srcOrd="0" destOrd="0" presId="urn:microsoft.com/office/officeart/2016/7/layout/LinearArrowProcessNumbered"/>
    <dgm:cxn modelId="{841FB7A9-2B0D-0142-83DC-69F6AE372931}" type="presParOf" srcId="{A4775EF3-63D2-854F-AA6D-EDA069771D08}" destId="{8C4F57A8-DEF4-8947-A45D-F958AE05DAAA}" srcOrd="1" destOrd="0" presId="urn:microsoft.com/office/officeart/2016/7/layout/LinearArrowProcessNumbered"/>
    <dgm:cxn modelId="{9D9B41F2-34DA-E445-B3C6-BB2822ECF4B5}" type="presParOf" srcId="{8C4F57A8-DEF4-8947-A45D-F958AE05DAAA}" destId="{BBEFFA74-45A0-AB49-8247-BCA3F82B0254}" srcOrd="0" destOrd="0" presId="urn:microsoft.com/office/officeart/2016/7/layout/LinearArrowProcessNumbered"/>
    <dgm:cxn modelId="{6305C0CC-0E4E-F749-A798-D72554A27D45}" type="presParOf" srcId="{8C4F57A8-DEF4-8947-A45D-F958AE05DAAA}" destId="{471AE560-FF5E-CB42-8204-1D804EB3830E}" srcOrd="1" destOrd="0" presId="urn:microsoft.com/office/officeart/2016/7/layout/LinearArrowProcessNumbered"/>
    <dgm:cxn modelId="{D2ABC297-58C0-C945-A88E-08F5D9F566A9}" type="presParOf" srcId="{8C4F57A8-DEF4-8947-A45D-F958AE05DAAA}" destId="{36D6E34E-64F6-6C43-95FE-1449AED974B8}" srcOrd="2" destOrd="0" presId="urn:microsoft.com/office/officeart/2016/7/layout/LinearArrowProcessNumbered"/>
    <dgm:cxn modelId="{4E1ED6E7-DFA4-1B4D-9612-788EFC2F89EA}" type="presParOf" srcId="{8C4F57A8-DEF4-8947-A45D-F958AE05DAAA}" destId="{0B792A2D-301B-0E44-B629-DEA052BB67C1}" srcOrd="3" destOrd="0" presId="urn:microsoft.com/office/officeart/2016/7/layout/LinearArrowProcessNumbered"/>
    <dgm:cxn modelId="{F7B44F38-3997-CF4A-9608-12E9E9513198}" type="presParOf" srcId="{A4775EF3-63D2-854F-AA6D-EDA069771D08}" destId="{3B9AF409-FEA4-894B-AA09-B2ABC1B02FDA}" srcOrd="2" destOrd="0" presId="urn:microsoft.com/office/officeart/2016/7/layout/LinearArrowProcessNumbered"/>
    <dgm:cxn modelId="{40272826-A046-BA4B-957F-6ED0DE72987D}" type="presParOf" srcId="{B240C55D-5389-C340-8E58-EA08BAE12430}" destId="{E8047DEB-1E5B-3344-90F5-32DC33DABA4D}" srcOrd="5" destOrd="0" presId="urn:microsoft.com/office/officeart/2016/7/layout/LinearArrowProcessNumbered"/>
    <dgm:cxn modelId="{B8D8705E-EB68-EA48-9F43-29D04BCD5330}" type="presParOf" srcId="{B240C55D-5389-C340-8E58-EA08BAE12430}" destId="{348B49A5-AA51-E745-B5E6-FA8D51BCD75B}" srcOrd="6" destOrd="0" presId="urn:microsoft.com/office/officeart/2016/7/layout/LinearArrowProcessNumbered"/>
    <dgm:cxn modelId="{EEE379F3-9AF5-804B-A0E0-95E2CD9A6E62}" type="presParOf" srcId="{348B49A5-AA51-E745-B5E6-FA8D51BCD75B}" destId="{9AEA4010-088A-1842-8BBB-EA0F592AB66B}" srcOrd="0" destOrd="0" presId="urn:microsoft.com/office/officeart/2016/7/layout/LinearArrowProcessNumbered"/>
    <dgm:cxn modelId="{CC48B1FE-4843-7B49-AA89-43C15E9C4565}" type="presParOf" srcId="{348B49A5-AA51-E745-B5E6-FA8D51BCD75B}" destId="{4DE7BFDD-A017-3D4E-B0C0-5348E1671A27}" srcOrd="1" destOrd="0" presId="urn:microsoft.com/office/officeart/2016/7/layout/LinearArrowProcessNumbered"/>
    <dgm:cxn modelId="{015C06DE-A850-FC41-BD6D-21C77A80038C}" type="presParOf" srcId="{4DE7BFDD-A017-3D4E-B0C0-5348E1671A27}" destId="{25BF82E8-7DB0-AC45-A79D-56586E399C5F}" srcOrd="0" destOrd="0" presId="urn:microsoft.com/office/officeart/2016/7/layout/LinearArrowProcessNumbered"/>
    <dgm:cxn modelId="{BEC1662A-5B41-CF43-9F82-7AEEAFE343DC}" type="presParOf" srcId="{4DE7BFDD-A017-3D4E-B0C0-5348E1671A27}" destId="{C7CDEE92-CDFC-AE47-AA41-33CC279ECEDD}" srcOrd="1" destOrd="0" presId="urn:microsoft.com/office/officeart/2016/7/layout/LinearArrowProcessNumbered"/>
    <dgm:cxn modelId="{C36E6CDF-E772-044C-BE13-F5252774E1C0}" type="presParOf" srcId="{4DE7BFDD-A017-3D4E-B0C0-5348E1671A27}" destId="{3D84929B-61E8-A146-BEB8-8D979E2728EB}" srcOrd="2" destOrd="0" presId="urn:microsoft.com/office/officeart/2016/7/layout/LinearArrowProcessNumbered"/>
    <dgm:cxn modelId="{D55BAB5B-7039-A648-92B9-BE3EB5CAECE8}" type="presParOf" srcId="{4DE7BFDD-A017-3D4E-B0C0-5348E1671A27}" destId="{2FDB91CA-31AF-7E4C-859D-5D3BC7AF74EE}" srcOrd="3" destOrd="0" presId="urn:microsoft.com/office/officeart/2016/7/layout/LinearArrowProcessNumbered"/>
    <dgm:cxn modelId="{47E6925E-C619-A244-9798-7B70D9822AB9}" type="presParOf" srcId="{348B49A5-AA51-E745-B5E6-FA8D51BCD75B}" destId="{6EA35D4C-13ED-4C47-B869-E59099C92B91}" srcOrd="2" destOrd="0" presId="urn:microsoft.com/office/officeart/2016/7/layout/LinearArrowProcessNumbered"/>
    <dgm:cxn modelId="{F202A811-FD02-C244-B4AC-50889E5646FC}" type="presParOf" srcId="{B240C55D-5389-C340-8E58-EA08BAE12430}" destId="{B6447FAD-F89E-1146-B910-689AA5CF763F}" srcOrd="7" destOrd="0" presId="urn:microsoft.com/office/officeart/2016/7/layout/LinearArrowProcessNumbered"/>
    <dgm:cxn modelId="{1541E8E7-F2C0-8C45-A15A-3666F25CC9FC}" type="presParOf" srcId="{B240C55D-5389-C340-8E58-EA08BAE12430}" destId="{5924F928-0A88-334F-B535-F137F3588852}" srcOrd="8" destOrd="0" presId="urn:microsoft.com/office/officeart/2016/7/layout/LinearArrowProcessNumbered"/>
    <dgm:cxn modelId="{BC9A45C5-04F5-5F43-807B-F28CC963666B}" type="presParOf" srcId="{5924F928-0A88-334F-B535-F137F3588852}" destId="{50E8F32E-861F-7946-A84E-97789C25C74C}" srcOrd="0" destOrd="0" presId="urn:microsoft.com/office/officeart/2016/7/layout/LinearArrowProcessNumbered"/>
    <dgm:cxn modelId="{98A18915-398E-EF47-9989-0B95410B2CB3}" type="presParOf" srcId="{5924F928-0A88-334F-B535-F137F3588852}" destId="{05148FD7-DED2-B34D-B02C-238DD012BE6A}" srcOrd="1" destOrd="0" presId="urn:microsoft.com/office/officeart/2016/7/layout/LinearArrowProcessNumbered"/>
    <dgm:cxn modelId="{2A9AE49E-2FB6-4347-8FC4-47BBE2179721}" type="presParOf" srcId="{05148FD7-DED2-B34D-B02C-238DD012BE6A}" destId="{5330587B-EF9E-1B4D-BBDC-7845E2B0F0E0}" srcOrd="0" destOrd="0" presId="urn:microsoft.com/office/officeart/2016/7/layout/LinearArrowProcessNumbered"/>
    <dgm:cxn modelId="{C2D7C92F-1284-E540-BD61-07CF986D6F67}" type="presParOf" srcId="{05148FD7-DED2-B34D-B02C-238DD012BE6A}" destId="{F05ED551-D09A-DC49-86B6-FC6D231630DE}" srcOrd="1" destOrd="0" presId="urn:microsoft.com/office/officeart/2016/7/layout/LinearArrowProcessNumbered"/>
    <dgm:cxn modelId="{E85E9D5C-4F2D-0C4E-B3CA-8B1038F1356F}" type="presParOf" srcId="{05148FD7-DED2-B34D-B02C-238DD012BE6A}" destId="{19F914F5-E748-B34E-A1DD-4366AF1B986C}" srcOrd="2" destOrd="0" presId="urn:microsoft.com/office/officeart/2016/7/layout/LinearArrowProcessNumbered"/>
    <dgm:cxn modelId="{84D6CC43-7977-5045-AFF4-A288FF98D73B}" type="presParOf" srcId="{05148FD7-DED2-B34D-B02C-238DD012BE6A}" destId="{F467403A-A680-8845-AEEC-E880E61A0FD7}" srcOrd="3" destOrd="0" presId="urn:microsoft.com/office/officeart/2016/7/layout/LinearArrowProcessNumbered"/>
    <dgm:cxn modelId="{7147F2B8-76A3-894F-80C6-54CDA81B6362}" type="presParOf" srcId="{5924F928-0A88-334F-B535-F137F3588852}" destId="{EF93E37F-EB05-E849-A9A7-F4D4E9705B6A}" srcOrd="2" destOrd="0" presId="urn:microsoft.com/office/officeart/2016/7/layout/LinearArrowProcessNumbered"/>
    <dgm:cxn modelId="{FB2EF48F-DA13-A74E-8445-83628344ABFE}" type="presParOf" srcId="{B240C55D-5389-C340-8E58-EA08BAE12430}" destId="{E2802CFD-92C6-B545-B780-B945B8873C1F}" srcOrd="9" destOrd="0" presId="urn:microsoft.com/office/officeart/2016/7/layout/LinearArrowProcessNumbered"/>
    <dgm:cxn modelId="{08B089AF-9F4A-DD43-A503-DB111EA59A76}" type="presParOf" srcId="{B240C55D-5389-C340-8E58-EA08BAE12430}" destId="{3BB552CE-0A31-504D-A858-F45B74AE5D41}" srcOrd="10" destOrd="0" presId="urn:microsoft.com/office/officeart/2016/7/layout/LinearArrowProcessNumbered"/>
    <dgm:cxn modelId="{045FB5F5-DE5C-0442-ACA4-48E9C6EB8264}" type="presParOf" srcId="{3BB552CE-0A31-504D-A858-F45B74AE5D41}" destId="{BF00E2CC-CE6B-8E44-85FC-E77DAA4A03E2}" srcOrd="0" destOrd="0" presId="urn:microsoft.com/office/officeart/2016/7/layout/LinearArrowProcessNumbered"/>
    <dgm:cxn modelId="{3944D66A-EA41-D247-B645-AA44F140A500}" type="presParOf" srcId="{3BB552CE-0A31-504D-A858-F45B74AE5D41}" destId="{C231CF7C-6B04-F045-87BB-4314054F2B0C}" srcOrd="1" destOrd="0" presId="urn:microsoft.com/office/officeart/2016/7/layout/LinearArrowProcessNumbered"/>
    <dgm:cxn modelId="{DDE26DD2-BA12-034B-9586-E0BF1CB3B767}" type="presParOf" srcId="{C231CF7C-6B04-F045-87BB-4314054F2B0C}" destId="{4EAEE4B8-2C14-7447-A00F-5FC2967A05EF}" srcOrd="0" destOrd="0" presId="urn:microsoft.com/office/officeart/2016/7/layout/LinearArrowProcessNumbered"/>
    <dgm:cxn modelId="{460B1E95-DAB1-AB40-BDF9-17E392F39DCB}" type="presParOf" srcId="{C231CF7C-6B04-F045-87BB-4314054F2B0C}" destId="{1CF8C127-5AF8-9248-A442-7103F2DC8157}" srcOrd="1" destOrd="0" presId="urn:microsoft.com/office/officeart/2016/7/layout/LinearArrowProcessNumbered"/>
    <dgm:cxn modelId="{FC4CB340-B0C7-D847-83B0-0CA42D216084}" type="presParOf" srcId="{C231CF7C-6B04-F045-87BB-4314054F2B0C}" destId="{5BECA238-41F1-764E-8D35-1491A78A238D}" srcOrd="2" destOrd="0" presId="urn:microsoft.com/office/officeart/2016/7/layout/LinearArrowProcessNumbered"/>
    <dgm:cxn modelId="{2A2DAC9E-7F7F-3F43-A2C6-53E124751342}" type="presParOf" srcId="{C231CF7C-6B04-F045-87BB-4314054F2B0C}" destId="{CE8E59A5-54DE-6749-8706-8488C5589142}" srcOrd="3" destOrd="0" presId="urn:microsoft.com/office/officeart/2016/7/layout/LinearArrowProcessNumbered"/>
    <dgm:cxn modelId="{90B8301D-C1CA-9F47-9DC6-061D4E082882}" type="presParOf" srcId="{3BB552CE-0A31-504D-A858-F45B74AE5D41}" destId="{1911D01A-721C-0143-9F6C-9572A877406F}" srcOrd="2" destOrd="0" presId="urn:microsoft.com/office/officeart/2016/7/layout/LinearArrowProcessNumbered"/>
    <dgm:cxn modelId="{20AD7A84-87BE-CF4F-889E-AD779CF31CEF}" type="presParOf" srcId="{B240C55D-5389-C340-8E58-EA08BAE12430}" destId="{3B76564F-BE4A-9F49-8F68-3EB8300F99A3}" srcOrd="11" destOrd="0" presId="urn:microsoft.com/office/officeart/2016/7/layout/LinearArrowProcessNumbered"/>
    <dgm:cxn modelId="{4C69AF27-328A-9842-B0DA-A57218C0D7AB}" type="presParOf" srcId="{B240C55D-5389-C340-8E58-EA08BAE12430}" destId="{E8AE3644-28FD-5D4C-BD9B-87B64A3FC62B}" srcOrd="12" destOrd="0" presId="urn:microsoft.com/office/officeart/2016/7/layout/LinearArrowProcessNumbered"/>
    <dgm:cxn modelId="{4271049C-BC56-8C4E-B9F6-F98BBE45914D}" type="presParOf" srcId="{E8AE3644-28FD-5D4C-BD9B-87B64A3FC62B}" destId="{5550F135-D7A4-2C42-9D7C-76FD7E7C51C0}" srcOrd="0" destOrd="0" presId="urn:microsoft.com/office/officeart/2016/7/layout/LinearArrowProcessNumbered"/>
    <dgm:cxn modelId="{FD735ED1-4A6E-D54A-B91F-E9B1918297F8}" type="presParOf" srcId="{E8AE3644-28FD-5D4C-BD9B-87B64A3FC62B}" destId="{7A8BCEB7-76A7-7847-995B-420337237FD4}" srcOrd="1" destOrd="0" presId="urn:microsoft.com/office/officeart/2016/7/layout/LinearArrowProcessNumbered"/>
    <dgm:cxn modelId="{4EE5D740-4567-E841-80D8-0174603D622E}" type="presParOf" srcId="{7A8BCEB7-76A7-7847-995B-420337237FD4}" destId="{83F19586-D16D-6943-8A78-3BE57E1C8E20}" srcOrd="0" destOrd="0" presId="urn:microsoft.com/office/officeart/2016/7/layout/LinearArrowProcessNumbered"/>
    <dgm:cxn modelId="{49224854-6021-984A-A0E4-5C48238DEC72}" type="presParOf" srcId="{7A8BCEB7-76A7-7847-995B-420337237FD4}" destId="{602779D8-F916-B446-9B8E-66A9AA1C4F6F}" srcOrd="1" destOrd="0" presId="urn:microsoft.com/office/officeart/2016/7/layout/LinearArrowProcessNumbered"/>
    <dgm:cxn modelId="{1A297993-5913-7343-A7CB-1617C69F2426}" type="presParOf" srcId="{7A8BCEB7-76A7-7847-995B-420337237FD4}" destId="{B915D62B-AE22-034B-A8A1-6E979720906B}" srcOrd="2" destOrd="0" presId="urn:microsoft.com/office/officeart/2016/7/layout/LinearArrowProcessNumbered"/>
    <dgm:cxn modelId="{37D7285C-7EE7-9249-8E69-D5448D2BA77C}" type="presParOf" srcId="{7A8BCEB7-76A7-7847-995B-420337237FD4}" destId="{B5A3A799-8B84-5B4C-8F9E-B2E789A8C059}" srcOrd="3" destOrd="0" presId="urn:microsoft.com/office/officeart/2016/7/layout/LinearArrowProcessNumbered"/>
    <dgm:cxn modelId="{C55073B0-E1B2-1341-AB90-EE4D06C38D8C}" type="presParOf" srcId="{E8AE3644-28FD-5D4C-BD9B-87B64A3FC62B}" destId="{D6A09685-95E4-D34C-8A3D-5F59F6194E5F}"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F51D11-1FCA-3E45-8981-11B290CF2F40}">
      <dsp:nvSpPr>
        <dsp:cNvPr id="0" name=""/>
        <dsp:cNvSpPr/>
      </dsp:nvSpPr>
      <dsp:spPr>
        <a:xfrm>
          <a:off x="3276" y="551510"/>
          <a:ext cx="2599461" cy="1559676"/>
        </a:xfrm>
        <a:prstGeom prst="rect">
          <a:avLst/>
        </a:prstGeom>
        <a:solidFill>
          <a:schemeClr val="accent5">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Calibri" panose="020F0502020204030204" pitchFamily="34" charset="0"/>
              <a:ea typeface="Calibri" panose="020F0502020204030204" pitchFamily="34" charset="0"/>
              <a:cs typeface="Calibri" panose="020F0502020204030204" pitchFamily="34" charset="0"/>
            </a:rPr>
            <a:t>Disengagement Theory - The elderly and society both disconnect. Engaged individuals are healthier, </a:t>
          </a:r>
          <a:r>
            <a:rPr lang="en-GB" sz="1400" kern="1200" dirty="0" err="1">
              <a:latin typeface="Calibri" panose="020F0502020204030204" pitchFamily="34" charset="0"/>
              <a:ea typeface="Calibri" panose="020F0502020204030204" pitchFamily="34" charset="0"/>
              <a:cs typeface="Calibri" panose="020F0502020204030204" pitchFamily="34" charset="0"/>
            </a:rPr>
            <a:t>Tornstam</a:t>
          </a:r>
          <a:r>
            <a:rPr lang="en-GB" sz="1400" kern="1200" dirty="0">
              <a:latin typeface="Calibri" panose="020F0502020204030204" pitchFamily="34" charset="0"/>
              <a:ea typeface="Calibri" panose="020F0502020204030204" pitchFamily="34" charset="0"/>
              <a:cs typeface="Calibri" panose="020F0502020204030204" pitchFamily="34" charset="0"/>
            </a:rPr>
            <a:t>, 1994)</a:t>
          </a:r>
          <a:endParaRPr lang="en-US" sz="1400" kern="1200" dirty="0">
            <a:latin typeface="Calibri" panose="020F0502020204030204" pitchFamily="34" charset="0"/>
            <a:ea typeface="Calibri" panose="020F0502020204030204" pitchFamily="34" charset="0"/>
            <a:cs typeface="Calibri" panose="020F0502020204030204" pitchFamily="34" charset="0"/>
          </a:endParaRPr>
        </a:p>
      </dsp:txBody>
      <dsp:txXfrm>
        <a:off x="3276" y="551510"/>
        <a:ext cx="2599461" cy="1559676"/>
      </dsp:txXfrm>
    </dsp:sp>
    <dsp:sp modelId="{F02755C9-FC65-ED41-BE7E-5B770D61F030}">
      <dsp:nvSpPr>
        <dsp:cNvPr id="0" name=""/>
        <dsp:cNvSpPr/>
      </dsp:nvSpPr>
      <dsp:spPr>
        <a:xfrm>
          <a:off x="2862684" y="551510"/>
          <a:ext cx="2599461" cy="1559676"/>
        </a:xfrm>
        <a:prstGeom prst="rect">
          <a:avLst/>
        </a:prstGeom>
        <a:solidFill>
          <a:schemeClr val="accent5">
            <a:hueOff val="1247956"/>
            <a:satOff val="-6520"/>
            <a:lumOff val="1541"/>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Calibri" panose="020F0502020204030204" pitchFamily="34" charset="0"/>
              <a:ea typeface="Calibri" panose="020F0502020204030204" pitchFamily="34" charset="0"/>
              <a:cs typeface="Calibri" panose="020F0502020204030204" pitchFamily="34" charset="0"/>
            </a:rPr>
            <a:t>Activity Theory-After retirement, they need new hobbies. It is arguing that active individuals age better and are happier,(Mauk,2010)</a:t>
          </a:r>
          <a:endParaRPr lang="en-US" sz="1400" kern="1200" dirty="0">
            <a:latin typeface="Calibri" panose="020F0502020204030204" pitchFamily="34" charset="0"/>
            <a:ea typeface="Calibri" panose="020F0502020204030204" pitchFamily="34" charset="0"/>
            <a:cs typeface="Calibri" panose="020F0502020204030204" pitchFamily="34" charset="0"/>
          </a:endParaRPr>
        </a:p>
      </dsp:txBody>
      <dsp:txXfrm>
        <a:off x="2862684" y="551510"/>
        <a:ext cx="2599461" cy="1559676"/>
      </dsp:txXfrm>
    </dsp:sp>
    <dsp:sp modelId="{A30A444C-9FE0-3D4B-B03F-6EFD993F22F3}">
      <dsp:nvSpPr>
        <dsp:cNvPr id="0" name=""/>
        <dsp:cNvSpPr/>
      </dsp:nvSpPr>
      <dsp:spPr>
        <a:xfrm>
          <a:off x="5722092" y="551510"/>
          <a:ext cx="2599461" cy="1559676"/>
        </a:xfrm>
        <a:prstGeom prst="rect">
          <a:avLst/>
        </a:prstGeom>
        <a:solidFill>
          <a:schemeClr val="accent5">
            <a:hueOff val="2495912"/>
            <a:satOff val="-13040"/>
            <a:lumOff val="3081"/>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Calibri" panose="020F0502020204030204" pitchFamily="34" charset="0"/>
              <a:ea typeface="Calibri" panose="020F0502020204030204" pitchFamily="34" charset="0"/>
              <a:cs typeface="Calibri" panose="020F0502020204030204" pitchFamily="34" charset="0"/>
            </a:rPr>
            <a:t>Continuity Theory -Older individuals tend to keep their habits, attitude, and lifestyle, (Wang, 2012)</a:t>
          </a:r>
          <a:endParaRPr lang="en-US" sz="1400" kern="1200">
            <a:latin typeface="Calibri" panose="020F0502020204030204" pitchFamily="34" charset="0"/>
            <a:ea typeface="Calibri" panose="020F0502020204030204" pitchFamily="34" charset="0"/>
            <a:cs typeface="Calibri" panose="020F0502020204030204" pitchFamily="34" charset="0"/>
          </a:endParaRPr>
        </a:p>
      </dsp:txBody>
      <dsp:txXfrm>
        <a:off x="5722092" y="551510"/>
        <a:ext cx="2599461" cy="1559676"/>
      </dsp:txXfrm>
    </dsp:sp>
    <dsp:sp modelId="{E1ABE686-298F-504A-B03A-4CD50CD79C53}">
      <dsp:nvSpPr>
        <dsp:cNvPr id="0" name=""/>
        <dsp:cNvSpPr/>
      </dsp:nvSpPr>
      <dsp:spPr>
        <a:xfrm>
          <a:off x="8581499" y="551510"/>
          <a:ext cx="2599461" cy="1559676"/>
        </a:xfrm>
        <a:prstGeom prst="rect">
          <a:avLst/>
        </a:prstGeom>
        <a:solidFill>
          <a:schemeClr val="accent5">
            <a:hueOff val="3743868"/>
            <a:satOff val="-19560"/>
            <a:lumOff val="4622"/>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Calibri" panose="020F0502020204030204" pitchFamily="34" charset="0"/>
              <a:ea typeface="Calibri" panose="020F0502020204030204" pitchFamily="34" charset="0"/>
              <a:cs typeface="Calibri" panose="020F0502020204030204" pitchFamily="34" charset="0"/>
            </a:rPr>
            <a:t>Social Breakdown Reconstruction Theory- It claims that society's unfavourable attitudes toward the old and inadequate care for them promote aging through bad psychological functioning, (</a:t>
          </a:r>
          <a:r>
            <a:rPr lang="en-GB" sz="1400" kern="1200" dirty="0" err="1">
              <a:latin typeface="Calibri" panose="020F0502020204030204" pitchFamily="34" charset="0"/>
              <a:ea typeface="Calibri" panose="020F0502020204030204" pitchFamily="34" charset="0"/>
              <a:cs typeface="Calibri" panose="020F0502020204030204" pitchFamily="34" charset="0"/>
            </a:rPr>
            <a:t>Tornstam</a:t>
          </a:r>
          <a:r>
            <a:rPr lang="en-GB" sz="1400" kern="1200" dirty="0">
              <a:latin typeface="Calibri" panose="020F0502020204030204" pitchFamily="34" charset="0"/>
              <a:ea typeface="Calibri" panose="020F0502020204030204" pitchFamily="34" charset="0"/>
              <a:cs typeface="Calibri" panose="020F0502020204030204" pitchFamily="34" charset="0"/>
            </a:rPr>
            <a:t>, 2005)</a:t>
          </a:r>
          <a:endParaRPr lang="en-US" sz="1400" kern="1200" dirty="0">
            <a:latin typeface="Calibri" panose="020F0502020204030204" pitchFamily="34" charset="0"/>
            <a:ea typeface="Calibri" panose="020F0502020204030204" pitchFamily="34" charset="0"/>
            <a:cs typeface="Calibri" panose="020F0502020204030204" pitchFamily="34" charset="0"/>
          </a:endParaRPr>
        </a:p>
      </dsp:txBody>
      <dsp:txXfrm>
        <a:off x="8581499" y="551510"/>
        <a:ext cx="2599461" cy="1559676"/>
      </dsp:txXfrm>
    </dsp:sp>
    <dsp:sp modelId="{91AA7C55-BEA1-B44F-B417-B68FF0C475E5}">
      <dsp:nvSpPr>
        <dsp:cNvPr id="0" name=""/>
        <dsp:cNvSpPr/>
      </dsp:nvSpPr>
      <dsp:spPr>
        <a:xfrm>
          <a:off x="3276" y="2394287"/>
          <a:ext cx="2599461" cy="1937992"/>
        </a:xfrm>
        <a:prstGeom prst="rect">
          <a:avLst/>
        </a:prstGeom>
        <a:solidFill>
          <a:schemeClr val="accent5">
            <a:hueOff val="4991824"/>
            <a:satOff val="-26079"/>
            <a:lumOff val="6162"/>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Calibri" panose="020F0502020204030204" pitchFamily="34" charset="0"/>
              <a:ea typeface="Calibri" panose="020F0502020204030204" pitchFamily="34" charset="0"/>
              <a:cs typeface="Calibri" panose="020F0502020204030204" pitchFamily="34" charset="0"/>
            </a:rPr>
            <a:t>Modernization Theory-claims that modern cultures devalue the elderly</a:t>
          </a:r>
          <a:endParaRPr lang="en-US" sz="1400" kern="1200">
            <a:latin typeface="Calibri" panose="020F0502020204030204" pitchFamily="34" charset="0"/>
            <a:ea typeface="Calibri" panose="020F0502020204030204" pitchFamily="34" charset="0"/>
            <a:cs typeface="Calibri" panose="020F0502020204030204" pitchFamily="34" charset="0"/>
          </a:endParaRPr>
        </a:p>
      </dsp:txBody>
      <dsp:txXfrm>
        <a:off x="3276" y="2394287"/>
        <a:ext cx="2599461" cy="1937992"/>
      </dsp:txXfrm>
    </dsp:sp>
    <dsp:sp modelId="{03A581C2-444A-C642-9714-F0C9234B4308}">
      <dsp:nvSpPr>
        <dsp:cNvPr id="0" name=""/>
        <dsp:cNvSpPr/>
      </dsp:nvSpPr>
      <dsp:spPr>
        <a:xfrm>
          <a:off x="2862684" y="2371134"/>
          <a:ext cx="2599461" cy="1984298"/>
        </a:xfrm>
        <a:prstGeom prst="rect">
          <a:avLst/>
        </a:prstGeom>
        <a:solidFill>
          <a:schemeClr val="accent5">
            <a:hueOff val="6239781"/>
            <a:satOff val="-32599"/>
            <a:lumOff val="7703"/>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Calibri" panose="020F0502020204030204" pitchFamily="34" charset="0"/>
              <a:ea typeface="Calibri" panose="020F0502020204030204" pitchFamily="34" charset="0"/>
              <a:cs typeface="Calibri" panose="020F0502020204030204" pitchFamily="34" charset="0"/>
            </a:rPr>
            <a:t>Gerotranscendence-Elderly people are less self-centred, less conflict-prone,</a:t>
          </a:r>
          <a:endParaRPr lang="en-US" sz="1400" kern="1200" dirty="0">
            <a:latin typeface="Calibri" panose="020F0502020204030204" pitchFamily="34" charset="0"/>
            <a:ea typeface="Calibri" panose="020F0502020204030204" pitchFamily="34" charset="0"/>
            <a:cs typeface="Calibri" panose="020F0502020204030204" pitchFamily="34" charset="0"/>
          </a:endParaRPr>
        </a:p>
      </dsp:txBody>
      <dsp:txXfrm>
        <a:off x="2862684" y="2371134"/>
        <a:ext cx="2599461" cy="1984298"/>
      </dsp:txXfrm>
    </dsp:sp>
    <dsp:sp modelId="{C1C2E196-403C-0345-AA36-E8503A29FD17}">
      <dsp:nvSpPr>
        <dsp:cNvPr id="0" name=""/>
        <dsp:cNvSpPr/>
      </dsp:nvSpPr>
      <dsp:spPr>
        <a:xfrm>
          <a:off x="5722092" y="2583445"/>
          <a:ext cx="2599461" cy="1559676"/>
        </a:xfrm>
        <a:prstGeom prst="rect">
          <a:avLst/>
        </a:prstGeom>
        <a:solidFill>
          <a:schemeClr val="accent5">
            <a:hueOff val="7487737"/>
            <a:satOff val="-39119"/>
            <a:lumOff val="9243"/>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Calibri" panose="020F0502020204030204" pitchFamily="34" charset="0"/>
              <a:ea typeface="Calibri" panose="020F0502020204030204" pitchFamily="34" charset="0"/>
              <a:cs typeface="Calibri" panose="020F0502020204030204" pitchFamily="34" charset="0"/>
            </a:rPr>
            <a:t>Symbolic Interaction-Age categories have cultural meanings and habits.</a:t>
          </a:r>
          <a:endParaRPr lang="en-US" sz="1400" kern="1200">
            <a:latin typeface="Calibri" panose="020F0502020204030204" pitchFamily="34" charset="0"/>
            <a:ea typeface="Calibri" panose="020F0502020204030204" pitchFamily="34" charset="0"/>
            <a:cs typeface="Calibri" panose="020F0502020204030204" pitchFamily="34" charset="0"/>
          </a:endParaRPr>
        </a:p>
      </dsp:txBody>
      <dsp:txXfrm>
        <a:off x="5722092" y="2583445"/>
        <a:ext cx="2599461" cy="1559676"/>
      </dsp:txXfrm>
    </dsp:sp>
    <dsp:sp modelId="{F8AE62F2-A447-024C-BF1D-5389EC0A8C70}">
      <dsp:nvSpPr>
        <dsp:cNvPr id="0" name=""/>
        <dsp:cNvSpPr/>
      </dsp:nvSpPr>
      <dsp:spPr>
        <a:xfrm>
          <a:off x="8581499" y="2583445"/>
          <a:ext cx="2599461" cy="1559676"/>
        </a:xfrm>
        <a:prstGeom prst="rect">
          <a:avLst/>
        </a:prstGeom>
        <a:solidFill>
          <a:schemeClr val="accent5">
            <a:hueOff val="8735693"/>
            <a:satOff val="-45639"/>
            <a:lumOff val="10784"/>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Calibri" panose="020F0502020204030204" pitchFamily="34" charset="0"/>
              <a:ea typeface="Calibri" panose="020F0502020204030204" pitchFamily="34" charset="0"/>
              <a:cs typeface="Calibri" panose="020F0502020204030204" pitchFamily="34" charset="0"/>
            </a:rPr>
            <a:t>Individual cultures see aging in different ways.</a:t>
          </a:r>
          <a:endParaRPr lang="en-US" sz="1400" kern="1200">
            <a:latin typeface="Calibri" panose="020F0502020204030204" pitchFamily="34" charset="0"/>
            <a:ea typeface="Calibri" panose="020F0502020204030204" pitchFamily="34" charset="0"/>
            <a:cs typeface="Calibri" panose="020F0502020204030204" pitchFamily="34" charset="0"/>
          </a:endParaRPr>
        </a:p>
      </dsp:txBody>
      <dsp:txXfrm>
        <a:off x="8581499" y="2583445"/>
        <a:ext cx="2599461" cy="15596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02E53E-2970-B749-A8DF-EC58293160A4}">
      <dsp:nvSpPr>
        <dsp:cNvPr id="0" name=""/>
        <dsp:cNvSpPr/>
      </dsp:nvSpPr>
      <dsp:spPr>
        <a:xfrm>
          <a:off x="0" y="415056"/>
          <a:ext cx="2436316" cy="1461789"/>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Experts have identified five key goals for end-of-life care and assistance according to NHS(2018)</a:t>
          </a:r>
        </a:p>
      </dsp:txBody>
      <dsp:txXfrm>
        <a:off x="0" y="415056"/>
        <a:ext cx="2436316" cy="1461789"/>
      </dsp:txXfrm>
    </dsp:sp>
    <dsp:sp modelId="{4563A722-D40B-1247-92F7-0481C9F3DD39}">
      <dsp:nvSpPr>
        <dsp:cNvPr id="0" name=""/>
        <dsp:cNvSpPr/>
      </dsp:nvSpPr>
      <dsp:spPr>
        <a:xfrm>
          <a:off x="2679947" y="415056"/>
          <a:ext cx="2436316" cy="1461789"/>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Doctors should see the person routinely and tell them and their loved ones if they think you will die soon.</a:t>
          </a:r>
        </a:p>
      </dsp:txBody>
      <dsp:txXfrm>
        <a:off x="2679947" y="415056"/>
        <a:ext cx="2436316" cy="1461789"/>
      </dsp:txXfrm>
    </dsp:sp>
    <dsp:sp modelId="{47EFE7A5-1363-E449-9C1E-33F5A7DE45C0}">
      <dsp:nvSpPr>
        <dsp:cNvPr id="0" name=""/>
        <dsp:cNvSpPr/>
      </dsp:nvSpPr>
      <dsp:spPr>
        <a:xfrm>
          <a:off x="5359895" y="415056"/>
          <a:ext cx="2436316" cy="1461789"/>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Carers should be compassionate and honest with client and family.</a:t>
          </a:r>
        </a:p>
      </dsp:txBody>
      <dsp:txXfrm>
        <a:off x="5359895" y="415056"/>
        <a:ext cx="2436316" cy="1461789"/>
      </dsp:txXfrm>
    </dsp:sp>
    <dsp:sp modelId="{8C07A5F6-1E6C-4348-BF18-70439FF36EC9}">
      <dsp:nvSpPr>
        <dsp:cNvPr id="0" name=""/>
        <dsp:cNvSpPr/>
      </dsp:nvSpPr>
      <dsp:spPr>
        <a:xfrm>
          <a:off x="0" y="2120478"/>
          <a:ext cx="2436316" cy="1461789"/>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If you desire, you and your loved ones should decide your care.</a:t>
          </a:r>
        </a:p>
      </dsp:txBody>
      <dsp:txXfrm>
        <a:off x="0" y="2120478"/>
        <a:ext cx="2436316" cy="1461789"/>
      </dsp:txXfrm>
    </dsp:sp>
    <dsp:sp modelId="{46C934AE-ED74-F144-BB4E-D7C208D388F4}">
      <dsp:nvSpPr>
        <dsp:cNvPr id="0" name=""/>
        <dsp:cNvSpPr/>
      </dsp:nvSpPr>
      <dsp:spPr>
        <a:xfrm>
          <a:off x="2679947" y="2120478"/>
          <a:ext cx="2436316" cy="1461789"/>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Family and friends should be prioritized.</a:t>
          </a:r>
        </a:p>
      </dsp:txBody>
      <dsp:txXfrm>
        <a:off x="2679947" y="2120478"/>
        <a:ext cx="2436316" cy="1461789"/>
      </dsp:txXfrm>
    </dsp:sp>
    <dsp:sp modelId="{6E1D65E1-3643-3546-8046-B03F2C5489AC}">
      <dsp:nvSpPr>
        <dsp:cNvPr id="0" name=""/>
        <dsp:cNvSpPr/>
      </dsp:nvSpPr>
      <dsp:spPr>
        <a:xfrm>
          <a:off x="5359895" y="2120478"/>
          <a:ext cx="2436316" cy="1461789"/>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You should receive a personalized care plan. </a:t>
          </a:r>
        </a:p>
      </dsp:txBody>
      <dsp:txXfrm>
        <a:off x="5359895" y="2120478"/>
        <a:ext cx="2436316" cy="14617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492251-9572-2B4B-9DB6-D1C7FE16CF2B}">
      <dsp:nvSpPr>
        <dsp:cNvPr id="0" name=""/>
        <dsp:cNvSpPr/>
      </dsp:nvSpPr>
      <dsp:spPr>
        <a:xfrm>
          <a:off x="720292" y="1785859"/>
          <a:ext cx="567297" cy="71"/>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54B6327-543E-7E43-829A-CBED2C23CEF9}">
      <dsp:nvSpPr>
        <dsp:cNvPr id="0" name=""/>
        <dsp:cNvSpPr/>
      </dsp:nvSpPr>
      <dsp:spPr>
        <a:xfrm>
          <a:off x="1321627" y="1738195"/>
          <a:ext cx="65239" cy="122639"/>
        </a:xfrm>
        <a:prstGeom prst="chevron">
          <a:avLst>
            <a:gd name="adj" fmla="val 9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1FD5927-DE70-D249-8E20-DFEDEF1268DB}">
      <dsp:nvSpPr>
        <dsp:cNvPr id="0" name=""/>
        <dsp:cNvSpPr/>
      </dsp:nvSpPr>
      <dsp:spPr>
        <a:xfrm>
          <a:off x="391469" y="1527984"/>
          <a:ext cx="515822" cy="515822"/>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017" tIns="20017" rIns="20017" bIns="20017" numCol="1" spcCol="1270" anchor="ctr" anchorCtr="0">
          <a:noAutofit/>
        </a:bodyPr>
        <a:lstStyle/>
        <a:p>
          <a:pPr marL="0" lvl="0" indent="0" algn="ctr" defTabSz="1066800">
            <a:lnSpc>
              <a:spcPct val="90000"/>
            </a:lnSpc>
            <a:spcBef>
              <a:spcPct val="0"/>
            </a:spcBef>
            <a:spcAft>
              <a:spcPct val="35000"/>
            </a:spcAft>
            <a:buNone/>
          </a:pPr>
          <a:r>
            <a:rPr lang="en-US" sz="2400" kern="1200"/>
            <a:t>1</a:t>
          </a:r>
        </a:p>
      </dsp:txBody>
      <dsp:txXfrm>
        <a:off x="467009" y="1603524"/>
        <a:ext cx="364742" cy="364742"/>
      </dsp:txXfrm>
    </dsp:sp>
    <dsp:sp modelId="{11D8840F-FBDE-B943-8446-09333BF93C9E}">
      <dsp:nvSpPr>
        <dsp:cNvPr id="0" name=""/>
        <dsp:cNvSpPr/>
      </dsp:nvSpPr>
      <dsp:spPr>
        <a:xfrm>
          <a:off x="11170" y="2209395"/>
          <a:ext cx="1276419"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0685" tIns="165100" rIns="100685" bIns="165100" numCol="1" spcCol="1270" anchor="t" anchorCtr="0">
          <a:noAutofit/>
        </a:bodyPr>
        <a:lstStyle/>
        <a:p>
          <a:pPr marL="0" lvl="0" indent="0" algn="l" defTabSz="488950">
            <a:lnSpc>
              <a:spcPct val="90000"/>
            </a:lnSpc>
            <a:spcBef>
              <a:spcPct val="0"/>
            </a:spcBef>
            <a:spcAft>
              <a:spcPct val="35000"/>
            </a:spcAft>
            <a:buNone/>
          </a:pPr>
          <a:r>
            <a:rPr lang="en-US" sz="1100" kern="1200"/>
            <a:t>Planning early can help provide the end-of-life care you desire and make things simpler for your spouse and family.</a:t>
          </a:r>
        </a:p>
      </dsp:txBody>
      <dsp:txXfrm>
        <a:off x="11170" y="2464679"/>
        <a:ext cx="1276419" cy="1710316"/>
      </dsp:txXfrm>
    </dsp:sp>
    <dsp:sp modelId="{D0A249F5-7E05-AA41-8078-60BB2FF0531E}">
      <dsp:nvSpPr>
        <dsp:cNvPr id="0" name=""/>
        <dsp:cNvSpPr/>
      </dsp:nvSpPr>
      <dsp:spPr>
        <a:xfrm>
          <a:off x="1429414" y="1785850"/>
          <a:ext cx="1276419" cy="71"/>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7A5AB1B-CD22-C045-848F-AC1FC8C22D7C}">
      <dsp:nvSpPr>
        <dsp:cNvPr id="0" name=""/>
        <dsp:cNvSpPr/>
      </dsp:nvSpPr>
      <dsp:spPr>
        <a:xfrm>
          <a:off x="2739871" y="1738187"/>
          <a:ext cx="65239" cy="122651"/>
        </a:xfrm>
        <a:prstGeom prst="chevron">
          <a:avLst>
            <a:gd name="adj" fmla="val 9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00A7000-A297-8741-AF3E-ABCCC810C459}">
      <dsp:nvSpPr>
        <dsp:cNvPr id="0" name=""/>
        <dsp:cNvSpPr/>
      </dsp:nvSpPr>
      <dsp:spPr>
        <a:xfrm>
          <a:off x="1809712" y="1527975"/>
          <a:ext cx="515822" cy="515822"/>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017" tIns="20017" rIns="20017" bIns="20017" numCol="1" spcCol="1270" anchor="ctr" anchorCtr="0">
          <a:noAutofit/>
        </a:bodyPr>
        <a:lstStyle/>
        <a:p>
          <a:pPr marL="0" lvl="0" indent="0" algn="ctr" defTabSz="1066800">
            <a:lnSpc>
              <a:spcPct val="90000"/>
            </a:lnSpc>
            <a:spcBef>
              <a:spcPct val="0"/>
            </a:spcBef>
            <a:spcAft>
              <a:spcPct val="35000"/>
            </a:spcAft>
            <a:buNone/>
          </a:pPr>
          <a:r>
            <a:rPr lang="en-US" sz="2400" kern="1200"/>
            <a:t>2</a:t>
          </a:r>
        </a:p>
      </dsp:txBody>
      <dsp:txXfrm>
        <a:off x="1885252" y="1603515"/>
        <a:ext cx="364742" cy="364742"/>
      </dsp:txXfrm>
    </dsp:sp>
    <dsp:sp modelId="{96254592-F131-A64B-A497-6D68C0FE6B05}">
      <dsp:nvSpPr>
        <dsp:cNvPr id="0" name=""/>
        <dsp:cNvSpPr/>
      </dsp:nvSpPr>
      <dsp:spPr>
        <a:xfrm>
          <a:off x="1429414" y="2209395"/>
          <a:ext cx="1276419"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0685" tIns="165100" rIns="100685" bIns="165100" numCol="1" spcCol="1270" anchor="t" anchorCtr="0">
          <a:noAutofit/>
        </a:bodyPr>
        <a:lstStyle/>
        <a:p>
          <a:pPr marL="0" lvl="0" indent="0" algn="l" defTabSz="488950">
            <a:lnSpc>
              <a:spcPct val="90000"/>
            </a:lnSpc>
            <a:spcBef>
              <a:spcPct val="0"/>
            </a:spcBef>
            <a:spcAft>
              <a:spcPct val="35000"/>
            </a:spcAft>
            <a:buNone/>
          </a:pPr>
          <a:r>
            <a:rPr lang="en-US" sz="1100" kern="1200"/>
            <a:t>Advance decisions (living wills)-In advance, you can decline medical treatment Known as a living will.</a:t>
          </a:r>
        </a:p>
      </dsp:txBody>
      <dsp:txXfrm>
        <a:off x="1429414" y="2464679"/>
        <a:ext cx="1276419" cy="1710316"/>
      </dsp:txXfrm>
    </dsp:sp>
    <dsp:sp modelId="{BBEFFA74-45A0-AB49-8247-BCA3F82B0254}">
      <dsp:nvSpPr>
        <dsp:cNvPr id="0" name=""/>
        <dsp:cNvSpPr/>
      </dsp:nvSpPr>
      <dsp:spPr>
        <a:xfrm>
          <a:off x="2847657" y="1785848"/>
          <a:ext cx="1276419" cy="71"/>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71AE560-FF5E-CB42-8204-1D804EB3830E}">
      <dsp:nvSpPr>
        <dsp:cNvPr id="0" name=""/>
        <dsp:cNvSpPr/>
      </dsp:nvSpPr>
      <dsp:spPr>
        <a:xfrm>
          <a:off x="4158114" y="1738185"/>
          <a:ext cx="65239" cy="122655"/>
        </a:xfrm>
        <a:prstGeom prst="chevron">
          <a:avLst>
            <a:gd name="adj" fmla="val 9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6D6E34E-64F6-6C43-95FE-1449AED974B8}">
      <dsp:nvSpPr>
        <dsp:cNvPr id="0" name=""/>
        <dsp:cNvSpPr/>
      </dsp:nvSpPr>
      <dsp:spPr>
        <a:xfrm>
          <a:off x="3227955" y="1527973"/>
          <a:ext cx="515822" cy="515822"/>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017" tIns="20017" rIns="20017" bIns="20017" numCol="1" spcCol="1270" anchor="ctr" anchorCtr="0">
          <a:noAutofit/>
        </a:bodyPr>
        <a:lstStyle/>
        <a:p>
          <a:pPr marL="0" lvl="0" indent="0" algn="ctr" defTabSz="1066800">
            <a:lnSpc>
              <a:spcPct val="90000"/>
            </a:lnSpc>
            <a:spcBef>
              <a:spcPct val="0"/>
            </a:spcBef>
            <a:spcAft>
              <a:spcPct val="35000"/>
            </a:spcAft>
            <a:buNone/>
          </a:pPr>
          <a:r>
            <a:rPr lang="en-US" sz="2400" kern="1200"/>
            <a:t>3</a:t>
          </a:r>
        </a:p>
      </dsp:txBody>
      <dsp:txXfrm>
        <a:off x="3303495" y="1603513"/>
        <a:ext cx="364742" cy="364742"/>
      </dsp:txXfrm>
    </dsp:sp>
    <dsp:sp modelId="{3B9AF409-FEA4-894B-AA09-B2ABC1B02FDA}">
      <dsp:nvSpPr>
        <dsp:cNvPr id="0" name=""/>
        <dsp:cNvSpPr/>
      </dsp:nvSpPr>
      <dsp:spPr>
        <a:xfrm>
          <a:off x="2847657" y="2209395"/>
          <a:ext cx="1276419"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0685" tIns="165100" rIns="100685" bIns="165100" numCol="1" spcCol="1270" anchor="t" anchorCtr="0">
          <a:noAutofit/>
        </a:bodyPr>
        <a:lstStyle/>
        <a:p>
          <a:pPr marL="0" lvl="0" indent="0" algn="l" defTabSz="488950">
            <a:lnSpc>
              <a:spcPct val="90000"/>
            </a:lnSpc>
            <a:spcBef>
              <a:spcPct val="0"/>
            </a:spcBef>
            <a:spcAft>
              <a:spcPct val="35000"/>
            </a:spcAft>
            <a:buNone/>
          </a:pPr>
          <a:r>
            <a:rPr lang="en-US" sz="1100" kern="1200"/>
            <a:t>Advance statement-An advance declaration of desires lists your preferences for food, clothes, personal care, and religious beliefs and values. </a:t>
          </a:r>
        </a:p>
      </dsp:txBody>
      <dsp:txXfrm>
        <a:off x="2847657" y="2464679"/>
        <a:ext cx="1276419" cy="1710316"/>
      </dsp:txXfrm>
    </dsp:sp>
    <dsp:sp modelId="{25BF82E8-7DB0-AC45-A79D-56586E399C5F}">
      <dsp:nvSpPr>
        <dsp:cNvPr id="0" name=""/>
        <dsp:cNvSpPr/>
      </dsp:nvSpPr>
      <dsp:spPr>
        <a:xfrm>
          <a:off x="4265901" y="1785848"/>
          <a:ext cx="1276419" cy="71"/>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7CDEE92-CDFC-AE47-AA41-33CC279ECEDD}">
      <dsp:nvSpPr>
        <dsp:cNvPr id="0" name=""/>
        <dsp:cNvSpPr/>
      </dsp:nvSpPr>
      <dsp:spPr>
        <a:xfrm>
          <a:off x="5576357" y="1738184"/>
          <a:ext cx="65239" cy="122655"/>
        </a:xfrm>
        <a:prstGeom prst="chevron">
          <a:avLst>
            <a:gd name="adj" fmla="val 9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D84929B-61E8-A146-BEB8-8D979E2728EB}">
      <dsp:nvSpPr>
        <dsp:cNvPr id="0" name=""/>
        <dsp:cNvSpPr/>
      </dsp:nvSpPr>
      <dsp:spPr>
        <a:xfrm>
          <a:off x="4646199" y="1527973"/>
          <a:ext cx="515822" cy="515822"/>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017" tIns="20017" rIns="20017" bIns="20017" numCol="1" spcCol="1270" anchor="ctr" anchorCtr="0">
          <a:noAutofit/>
        </a:bodyPr>
        <a:lstStyle/>
        <a:p>
          <a:pPr marL="0" lvl="0" indent="0" algn="ctr" defTabSz="1066800">
            <a:lnSpc>
              <a:spcPct val="90000"/>
            </a:lnSpc>
            <a:spcBef>
              <a:spcPct val="0"/>
            </a:spcBef>
            <a:spcAft>
              <a:spcPct val="35000"/>
            </a:spcAft>
            <a:buNone/>
          </a:pPr>
          <a:r>
            <a:rPr lang="en-US" sz="2400" kern="1200"/>
            <a:t>4</a:t>
          </a:r>
        </a:p>
      </dsp:txBody>
      <dsp:txXfrm>
        <a:off x="4721739" y="1603513"/>
        <a:ext cx="364742" cy="364742"/>
      </dsp:txXfrm>
    </dsp:sp>
    <dsp:sp modelId="{6EA35D4C-13ED-4C47-B869-E59099C92B91}">
      <dsp:nvSpPr>
        <dsp:cNvPr id="0" name=""/>
        <dsp:cNvSpPr/>
      </dsp:nvSpPr>
      <dsp:spPr>
        <a:xfrm>
          <a:off x="4265901" y="2125169"/>
          <a:ext cx="1276419"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0685" tIns="165100" rIns="100685" bIns="165100" numCol="1" spcCol="1270" anchor="t" anchorCtr="0">
          <a:noAutofit/>
        </a:bodyPr>
        <a:lstStyle/>
        <a:p>
          <a:pPr marL="0" lvl="0" indent="0" algn="l" defTabSz="488950">
            <a:lnSpc>
              <a:spcPct val="90000"/>
            </a:lnSpc>
            <a:spcBef>
              <a:spcPct val="0"/>
            </a:spcBef>
            <a:spcAft>
              <a:spcPct val="35000"/>
            </a:spcAft>
            <a:buNone/>
          </a:pPr>
          <a:r>
            <a:rPr lang="en-US" sz="1100" kern="1200"/>
            <a:t>Everyone engaged in your care should consider an advance statement. Unlike an advance decision, it's not legally binding ,(Age UK, 2019)</a:t>
          </a:r>
        </a:p>
      </dsp:txBody>
      <dsp:txXfrm>
        <a:off x="4265901" y="2380453"/>
        <a:ext cx="1276419" cy="1710316"/>
      </dsp:txXfrm>
    </dsp:sp>
    <dsp:sp modelId="{5330587B-EF9E-1B4D-BBDC-7845E2B0F0E0}">
      <dsp:nvSpPr>
        <dsp:cNvPr id="0" name=""/>
        <dsp:cNvSpPr/>
      </dsp:nvSpPr>
      <dsp:spPr>
        <a:xfrm>
          <a:off x="5684144" y="1785848"/>
          <a:ext cx="1276419" cy="72"/>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05ED551-D09A-DC49-86B6-FC6D231630DE}">
      <dsp:nvSpPr>
        <dsp:cNvPr id="0" name=""/>
        <dsp:cNvSpPr/>
      </dsp:nvSpPr>
      <dsp:spPr>
        <a:xfrm>
          <a:off x="6994601" y="1738184"/>
          <a:ext cx="65239" cy="122655"/>
        </a:xfrm>
        <a:prstGeom prst="chevron">
          <a:avLst>
            <a:gd name="adj" fmla="val 9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9F914F5-E748-B34E-A1DD-4366AF1B986C}">
      <dsp:nvSpPr>
        <dsp:cNvPr id="0" name=""/>
        <dsp:cNvSpPr/>
      </dsp:nvSpPr>
      <dsp:spPr>
        <a:xfrm>
          <a:off x="6064442" y="1527972"/>
          <a:ext cx="515822" cy="515822"/>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017" tIns="20017" rIns="20017" bIns="20017" numCol="1" spcCol="1270" anchor="ctr" anchorCtr="0">
          <a:noAutofit/>
        </a:bodyPr>
        <a:lstStyle/>
        <a:p>
          <a:pPr marL="0" lvl="0" indent="0" algn="ctr" defTabSz="1066800">
            <a:lnSpc>
              <a:spcPct val="90000"/>
            </a:lnSpc>
            <a:spcBef>
              <a:spcPct val="0"/>
            </a:spcBef>
            <a:spcAft>
              <a:spcPct val="35000"/>
            </a:spcAft>
            <a:buNone/>
          </a:pPr>
          <a:r>
            <a:rPr lang="en-US" sz="2400" kern="1200"/>
            <a:t>5</a:t>
          </a:r>
        </a:p>
      </dsp:txBody>
      <dsp:txXfrm>
        <a:off x="6139982" y="1603512"/>
        <a:ext cx="364742" cy="364742"/>
      </dsp:txXfrm>
    </dsp:sp>
    <dsp:sp modelId="{EF93E37F-EB05-E849-A9A7-F4D4E9705B6A}">
      <dsp:nvSpPr>
        <dsp:cNvPr id="0" name=""/>
        <dsp:cNvSpPr/>
      </dsp:nvSpPr>
      <dsp:spPr>
        <a:xfrm>
          <a:off x="5684144" y="2209395"/>
          <a:ext cx="1276419"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0685" tIns="165100" rIns="100685" bIns="165100" numCol="1" spcCol="1270" anchor="t" anchorCtr="0">
          <a:noAutofit/>
        </a:bodyPr>
        <a:lstStyle/>
        <a:p>
          <a:pPr marL="0" lvl="0" indent="0" algn="l" defTabSz="488950">
            <a:lnSpc>
              <a:spcPct val="90000"/>
            </a:lnSpc>
            <a:spcBef>
              <a:spcPct val="0"/>
            </a:spcBef>
            <a:spcAft>
              <a:spcPct val="35000"/>
            </a:spcAft>
            <a:buNone/>
          </a:pPr>
          <a:r>
            <a:rPr lang="en-US" sz="1100" kern="1200"/>
            <a:t>Making a will gives your money, property, assets, and investments to loved ones.</a:t>
          </a:r>
        </a:p>
      </dsp:txBody>
      <dsp:txXfrm>
        <a:off x="5684144" y="2464679"/>
        <a:ext cx="1276419" cy="1710316"/>
      </dsp:txXfrm>
    </dsp:sp>
    <dsp:sp modelId="{4EAEE4B8-2C14-7447-A00F-5FC2967A05EF}">
      <dsp:nvSpPr>
        <dsp:cNvPr id="0" name=""/>
        <dsp:cNvSpPr/>
      </dsp:nvSpPr>
      <dsp:spPr>
        <a:xfrm>
          <a:off x="7102387" y="1785848"/>
          <a:ext cx="1276419" cy="72"/>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CF8C127-5AF8-9248-A442-7103F2DC8157}">
      <dsp:nvSpPr>
        <dsp:cNvPr id="0" name=""/>
        <dsp:cNvSpPr/>
      </dsp:nvSpPr>
      <dsp:spPr>
        <a:xfrm>
          <a:off x="8412844" y="1738184"/>
          <a:ext cx="65239" cy="122656"/>
        </a:xfrm>
        <a:prstGeom prst="chevron">
          <a:avLst>
            <a:gd name="adj" fmla="val 9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BECA238-41F1-764E-8D35-1491A78A238D}">
      <dsp:nvSpPr>
        <dsp:cNvPr id="0" name=""/>
        <dsp:cNvSpPr/>
      </dsp:nvSpPr>
      <dsp:spPr>
        <a:xfrm>
          <a:off x="7482686" y="1527972"/>
          <a:ext cx="515822" cy="515822"/>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017" tIns="20017" rIns="20017" bIns="20017" numCol="1" spcCol="1270" anchor="ctr" anchorCtr="0">
          <a:noAutofit/>
        </a:bodyPr>
        <a:lstStyle/>
        <a:p>
          <a:pPr marL="0" lvl="0" indent="0" algn="ctr" defTabSz="1066800">
            <a:lnSpc>
              <a:spcPct val="90000"/>
            </a:lnSpc>
            <a:spcBef>
              <a:spcPct val="0"/>
            </a:spcBef>
            <a:spcAft>
              <a:spcPct val="35000"/>
            </a:spcAft>
            <a:buNone/>
          </a:pPr>
          <a:r>
            <a:rPr lang="en-US" sz="2400" kern="1200"/>
            <a:t>6</a:t>
          </a:r>
        </a:p>
      </dsp:txBody>
      <dsp:txXfrm>
        <a:off x="7558226" y="1603512"/>
        <a:ext cx="364742" cy="364742"/>
      </dsp:txXfrm>
    </dsp:sp>
    <dsp:sp modelId="{1911D01A-721C-0143-9F6C-9572A877406F}">
      <dsp:nvSpPr>
        <dsp:cNvPr id="0" name=""/>
        <dsp:cNvSpPr/>
      </dsp:nvSpPr>
      <dsp:spPr>
        <a:xfrm>
          <a:off x="7102387" y="2209395"/>
          <a:ext cx="1276419"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0685" tIns="165100" rIns="100685" bIns="165100" numCol="1" spcCol="1270" anchor="t" anchorCtr="0">
          <a:noAutofit/>
        </a:bodyPr>
        <a:lstStyle/>
        <a:p>
          <a:pPr marL="0" lvl="0" indent="0" algn="l" defTabSz="488950">
            <a:lnSpc>
              <a:spcPct val="90000"/>
            </a:lnSpc>
            <a:spcBef>
              <a:spcPct val="0"/>
            </a:spcBef>
            <a:spcAft>
              <a:spcPct val="35000"/>
            </a:spcAft>
            <a:buNone/>
          </a:pPr>
          <a:r>
            <a:rPr lang="en-US" sz="1100" kern="1200"/>
            <a:t>Power of attorney– mental capacity act (Gov.uk, 2005)</a:t>
          </a:r>
        </a:p>
      </dsp:txBody>
      <dsp:txXfrm>
        <a:off x="7102387" y="2464679"/>
        <a:ext cx="1276419" cy="1710316"/>
      </dsp:txXfrm>
    </dsp:sp>
    <dsp:sp modelId="{83F19586-D16D-6943-8A78-3BE57E1C8E20}">
      <dsp:nvSpPr>
        <dsp:cNvPr id="0" name=""/>
        <dsp:cNvSpPr/>
      </dsp:nvSpPr>
      <dsp:spPr>
        <a:xfrm>
          <a:off x="8520631" y="1785847"/>
          <a:ext cx="638833" cy="72"/>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915D62B-AE22-034B-A8A1-6E979720906B}">
      <dsp:nvSpPr>
        <dsp:cNvPr id="0" name=""/>
        <dsp:cNvSpPr/>
      </dsp:nvSpPr>
      <dsp:spPr>
        <a:xfrm>
          <a:off x="8901553" y="1527972"/>
          <a:ext cx="515822" cy="515822"/>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017" tIns="20017" rIns="20017" bIns="20017" numCol="1" spcCol="1270" anchor="ctr" anchorCtr="0">
          <a:noAutofit/>
        </a:bodyPr>
        <a:lstStyle/>
        <a:p>
          <a:pPr marL="0" lvl="0" indent="0" algn="ctr" defTabSz="1066800">
            <a:lnSpc>
              <a:spcPct val="90000"/>
            </a:lnSpc>
            <a:spcBef>
              <a:spcPct val="0"/>
            </a:spcBef>
            <a:spcAft>
              <a:spcPct val="35000"/>
            </a:spcAft>
            <a:buNone/>
          </a:pPr>
          <a:r>
            <a:rPr lang="en-US" sz="2400" kern="1200"/>
            <a:t>7</a:t>
          </a:r>
        </a:p>
      </dsp:txBody>
      <dsp:txXfrm>
        <a:off x="8977093" y="1603512"/>
        <a:ext cx="364742" cy="364742"/>
      </dsp:txXfrm>
    </dsp:sp>
    <dsp:sp modelId="{D6A09685-95E4-D34C-8A3D-5F59F6194E5F}">
      <dsp:nvSpPr>
        <dsp:cNvPr id="0" name=""/>
        <dsp:cNvSpPr/>
      </dsp:nvSpPr>
      <dsp:spPr>
        <a:xfrm>
          <a:off x="8520631" y="2209395"/>
          <a:ext cx="1328819"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4819" tIns="165100" rIns="104819" bIns="165100" numCol="1" spcCol="1270" anchor="t" anchorCtr="0">
          <a:noAutofit/>
        </a:bodyPr>
        <a:lstStyle/>
        <a:p>
          <a:pPr marL="0" lvl="0" indent="0" algn="l" defTabSz="488950">
            <a:lnSpc>
              <a:spcPct val="90000"/>
            </a:lnSpc>
            <a:spcBef>
              <a:spcPct val="0"/>
            </a:spcBef>
            <a:spcAft>
              <a:spcPct val="35000"/>
            </a:spcAft>
            <a:buNone/>
          </a:pPr>
          <a:r>
            <a:rPr lang="en-US" sz="1100" kern="1200"/>
            <a:t>Do not Resuscitate (DNR)</a:t>
          </a:r>
        </a:p>
      </dsp:txBody>
      <dsp:txXfrm>
        <a:off x="8520631" y="2475159"/>
        <a:ext cx="1328819" cy="169983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F85E250-BA35-3942-9FA1-03D89A0B8A8F}" type="datetimeFigureOut">
              <a:rPr lang="en-US" smtClean="0"/>
              <a:t>6/23/23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EFBAB0-54AE-F24E-81C2-71393F45F496}" type="slidenum">
              <a:rPr lang="en-US" smtClean="0"/>
              <a:t>‹#›</a:t>
            </a:fld>
            <a:endParaRPr lang="en-US"/>
          </a:p>
        </p:txBody>
      </p:sp>
    </p:spTree>
    <p:extLst>
      <p:ext uri="{BB962C8B-B14F-4D97-AF65-F5344CB8AC3E}">
        <p14:creationId xmlns:p14="http://schemas.microsoft.com/office/powerpoint/2010/main" val="31118740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2F3E8B1C-86EF-43CF-8304-249481088644}" type="datetimeFigureOut">
              <a:rPr lang="en-US" smtClean="0"/>
              <a:t>6/23/23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rIns="45720"/>
          <a:lstStyle/>
          <a:p>
            <a:fld id="{C3DB2ADC-AF19-4574-8C10-79B5B04FCA27}" type="slidenum">
              <a:rPr lang="en-US" smtClean="0"/>
              <a:t>‹#›</a:t>
            </a:fld>
            <a:endParaRPr lang="en-US"/>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a:solidFill>
                  <a:schemeClr val="accent6"/>
                </a:solidFill>
                <a:latin typeface="Wingdings 3" panose="05040102010807070707" pitchFamily="18" charset="2"/>
              </a:rPr>
              <a:t>z</a:t>
            </a:r>
            <a:endParaRPr lang="en-US" sz="24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1011561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F3E8B1C-86EF-43CF-8304-249481088644}" type="datetimeFigureOut">
              <a:rPr lang="en-US" smtClean="0"/>
              <a:t>6/23/23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DB2ADC-AF19-4574-8C10-79B5B04FCA27}" type="slidenum">
              <a:rPr lang="en-US" smtClean="0"/>
              <a:t>‹#›</a:t>
            </a:fld>
            <a:endParaRPr lang="en-US"/>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3874397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F3E8B1C-86EF-43CF-8304-249481088644}" type="datetimeFigureOut">
              <a:rPr lang="en-US" smtClean="0"/>
              <a:t>6/23/23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3487048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p>
        </p:txBody>
      </p:sp>
      <p:sp>
        <p:nvSpPr>
          <p:cNvPr id="3" name="Content Placeholder 2"/>
          <p:cNvSpPr>
            <a:spLocks noGrp="1"/>
          </p:cNvSpPr>
          <p:nvPr>
            <p:ph sz="half" idx="1"/>
          </p:nvPr>
        </p:nvSpPr>
        <p:spPr>
          <a:xfrm>
            <a:off x="2605374" y="2052116"/>
            <a:ext cx="3891960" cy="39978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66636" y="2052114"/>
            <a:ext cx="3894222" cy="39978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F3E8B1C-86EF-43CF-8304-249481088644}" type="datetimeFigureOut">
              <a:rPr lang="en-US" smtClean="0"/>
              <a:t>6/23/23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3DB2ADC-AF19-4574-8C10-79B5B04FCA27}" type="slidenum">
              <a:rPr lang="en-US" smtClean="0"/>
              <a:t>‹#›</a:t>
            </a:fld>
            <a:endParaRPr lang="en-US"/>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4820375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F3E8B1C-86EF-43CF-8304-249481088644}" type="datetimeFigureOut">
              <a:rPr lang="en-US" smtClean="0"/>
              <a:t>6/23/23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6627936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F3E8B1C-86EF-43CF-8304-249481088644}" type="datetimeFigureOut">
              <a:rPr lang="en-US" smtClean="0"/>
              <a:t>6/23/23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3DB2ADC-AF19-4574-8C10-79B5B04FCA27}" type="slidenum">
              <a:rPr lang="en-US" smtClean="0"/>
              <a:t>‹#›</a:t>
            </a:fld>
            <a:endParaRPr lang="en-US"/>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9246854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2F3E8B1C-86EF-43CF-8304-249481088644}" type="datetimeFigureOut">
              <a:rPr lang="en-US" smtClean="0"/>
              <a:t>6/23/23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68107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p>
        </p:txBody>
      </p:sp>
      <p:sp>
        <p:nvSpPr>
          <p:cNvPr id="3" name="Content Placeholder 2"/>
          <p:cNvSpPr>
            <a:spLocks noGrp="1"/>
          </p:cNvSpPr>
          <p:nvPr>
            <p:ph idx="1"/>
          </p:nvPr>
        </p:nvSpPr>
        <p:spPr>
          <a:xfrm>
            <a:off x="5120154" y="805818"/>
            <a:ext cx="5446278" cy="52441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F3E8B1C-86EF-43CF-8304-249481088644}" type="datetimeFigureOut">
              <a:rPr lang="en-US" smtClean="0"/>
              <a:t>6/23/23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1841037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F3E8B1C-86EF-43CF-8304-249481088644}" type="datetimeFigureOut">
              <a:rPr lang="en-US" smtClean="0"/>
              <a:t>6/23/23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978471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F3E8B1C-86EF-43CF-8304-249481088644}" type="datetimeFigureOut">
              <a:rPr lang="en-US" smtClean="0"/>
              <a:t>6/23/23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0703463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F3E8B1C-86EF-43CF-8304-249481088644}" type="datetimeFigureOut">
              <a:rPr lang="en-US" smtClean="0"/>
              <a:t>6/23/23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4425934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2F3E8B1C-86EF-43CF-8304-249481088644}" type="datetimeFigureOut">
              <a:rPr lang="en-US" smtClean="0"/>
              <a:pPr/>
              <a:t>6/23/23</a:t>
            </a:fld>
            <a:endParaRPr lang="en-US"/>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C3DB2ADC-AF19-4574-8C10-79B5B04FCA27}" type="slidenum">
              <a:rPr lang="en-US" smtClean="0"/>
              <a:pPr/>
              <a:t>‹#›</a:t>
            </a:fld>
            <a:endParaRPr lang="en-US"/>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83116439"/>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3.jpeg"/><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bbc.co.uk/news/world-34445715" TargetMode="External"/><Relationship Id="rId2" Type="http://schemas.openxmlformats.org/officeDocument/2006/relationships/hyperlink" Target="https://www.ageuk.org.uk/information-advice/money-legal/legal-issues/advance-decisions/" TargetMode="External"/><Relationship Id="rId1" Type="http://schemas.openxmlformats.org/officeDocument/2006/relationships/slideLayout" Target="../slideLayouts/slideLayout2.xml"/><Relationship Id="rId4" Type="http://schemas.openxmlformats.org/officeDocument/2006/relationships/hyperlink" Target="https://www.bbc.co.uk/ethics/euthanasia/infavour/infavour_1.shtml#section_7" TargetMode="External"/></Relationships>
</file>

<file path=ppt/slides/_rels/slide23.xml.rels><?xml version="1.0" encoding="UTF-8" standalone="yes"?>
<Relationships xmlns="http://schemas.openxmlformats.org/package/2006/relationships"><Relationship Id="rId2" Type="http://schemas.openxmlformats.org/officeDocument/2006/relationships/hyperlink" Target="https://www.theguardian.com/news/2019/jul/15/euthanasia-and-assisted-dying-rates-are-soaring-but-where-are-they-legal"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legislation.gov.uk/ukpga/2022/31/contents/enacted" TargetMode="External"/><Relationship Id="rId2" Type="http://schemas.openxmlformats.org/officeDocument/2006/relationships/hyperlink" Target="https://www.legislation.gov.uk/ukpga/Eliz2/9-10/60" TargetMode="External"/><Relationship Id="rId1" Type="http://schemas.openxmlformats.org/officeDocument/2006/relationships/slideLayout" Target="../slideLayouts/slideLayout2.xml"/><Relationship Id="rId6" Type="http://schemas.openxmlformats.org/officeDocument/2006/relationships/hyperlink" Target="https://www.nhs.uk/conditions/end-of-life-care/what-it-involves-and-when-it-starts/" TargetMode="External"/><Relationship Id="rId5" Type="http://schemas.openxmlformats.org/officeDocument/2006/relationships/hyperlink" Target="https://www.nia.nih.gov/health/providing-comfort-end-life#what" TargetMode="External"/><Relationship Id="rId4" Type="http://schemas.openxmlformats.org/officeDocument/2006/relationships/hyperlink" Target="https://www.nhs.uk/conditions/euthanasia-and-assisted-suicide/"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nice.org.uk/guidance/ng31" TargetMode="External"/><Relationship Id="rId2" Type="http://schemas.openxmlformats.org/officeDocument/2006/relationships/hyperlink" Target="https://www.nhs.uk/conditions/end-of-life-care/what-it-involves-and-when-it-starts/"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post.parliament.uk/research-briefings/post-pn-0675/" TargetMode="External"/><Relationship Id="rId2" Type="http://schemas.openxmlformats.org/officeDocument/2006/relationships/hyperlink" Target="https://www.un.org/en/about-us/universal-declaration-of-human-right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B762D-5B67-EC08-98EE-9654BCE9DF80}"/>
              </a:ext>
            </a:extLst>
          </p:cNvPr>
          <p:cNvSpPr>
            <a:spLocks noGrp="1"/>
          </p:cNvSpPr>
          <p:nvPr>
            <p:ph type="ctrTitle"/>
          </p:nvPr>
        </p:nvSpPr>
        <p:spPr>
          <a:xfrm>
            <a:off x="6096001" y="2386294"/>
            <a:ext cx="5622758" cy="3747796"/>
          </a:xfrm>
        </p:spPr>
        <p:txBody>
          <a:bodyPr anchor="b">
            <a:noAutofit/>
          </a:bodyPr>
          <a:lstStyle/>
          <a:p>
            <a:pPr>
              <a:lnSpc>
                <a:spcPct val="150000"/>
              </a:lnSpc>
            </a:pPr>
            <a:r>
              <a:rPr lang="en-GB" sz="3200" dirty="0"/>
              <a:t>EUTHANASIA AND ASSISTED SUICIDE</a:t>
            </a:r>
            <a:br>
              <a:rPr lang="en-GB" sz="3200" dirty="0"/>
            </a:br>
            <a:r>
              <a:rPr lang="en-GB" sz="3200" dirty="0"/>
              <a:t>BMHP (BMHP6009)</a:t>
            </a:r>
            <a:br>
              <a:rPr lang="en-GB" sz="3200" dirty="0"/>
            </a:br>
            <a:r>
              <a:rPr lang="en-GB" sz="3200" dirty="0"/>
              <a:t>COMPONENT 1</a:t>
            </a:r>
            <a:br>
              <a:rPr lang="en-GB" sz="3200" dirty="0"/>
            </a:br>
            <a:r>
              <a:rPr lang="en-GB" sz="2400" dirty="0"/>
              <a:t>LECTURER:JOANNE DAVIES</a:t>
            </a:r>
          </a:p>
        </p:txBody>
      </p:sp>
      <p:sp>
        <p:nvSpPr>
          <p:cNvPr id="3" name="Subtitle 2">
            <a:extLst>
              <a:ext uri="{FF2B5EF4-FFF2-40B4-BE49-F238E27FC236}">
                <a16:creationId xmlns:a16="http://schemas.microsoft.com/office/drawing/2014/main" id="{B92AF49F-60E4-0F55-000C-7810325C258B}"/>
              </a:ext>
            </a:extLst>
          </p:cNvPr>
          <p:cNvSpPr>
            <a:spLocks noGrp="1"/>
          </p:cNvSpPr>
          <p:nvPr>
            <p:ph type="subTitle" idx="1"/>
          </p:nvPr>
        </p:nvSpPr>
        <p:spPr>
          <a:xfrm>
            <a:off x="8115300" y="625642"/>
            <a:ext cx="3603459" cy="1275347"/>
          </a:xfrm>
        </p:spPr>
        <p:txBody>
          <a:bodyPr anchor="t">
            <a:normAutofit/>
          </a:bodyPr>
          <a:lstStyle/>
          <a:p>
            <a:r>
              <a:rPr lang="en-GB" sz="1800" dirty="0"/>
              <a:t>AFIA BASHARAT(2027071)</a:t>
            </a:r>
          </a:p>
          <a:p>
            <a:r>
              <a:rPr lang="en-GB" sz="1800" dirty="0"/>
              <a:t>OMENEKE YUSUF(2009232)</a:t>
            </a:r>
          </a:p>
        </p:txBody>
      </p:sp>
      <p:pic>
        <p:nvPicPr>
          <p:cNvPr id="4" name="Picture 3" descr="Jigsaw puzzles in plastic figures">
            <a:extLst>
              <a:ext uri="{FF2B5EF4-FFF2-40B4-BE49-F238E27FC236}">
                <a16:creationId xmlns:a16="http://schemas.microsoft.com/office/drawing/2014/main" id="{2159482C-B12C-97CB-A7F3-F4A748DB67E5}"/>
              </a:ext>
            </a:extLst>
          </p:cNvPr>
          <p:cNvPicPr>
            <a:picLocks noChangeAspect="1"/>
          </p:cNvPicPr>
          <p:nvPr/>
        </p:nvPicPr>
        <p:blipFill rotWithShape="1">
          <a:blip r:embed="rId2"/>
          <a:srcRect l="15123" r="10955"/>
          <a:stretch/>
        </p:blipFill>
        <p:spPr>
          <a:xfrm>
            <a:off x="21" y="10"/>
            <a:ext cx="6095980" cy="6857985"/>
          </a:xfrm>
          <a:prstGeom prst="rect">
            <a:avLst/>
          </a:prstGeom>
        </p:spPr>
      </p:pic>
    </p:spTree>
    <p:extLst>
      <p:ext uri="{BB962C8B-B14F-4D97-AF65-F5344CB8AC3E}">
        <p14:creationId xmlns:p14="http://schemas.microsoft.com/office/powerpoint/2010/main" val="20583305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72735-8B91-7E3C-27A2-101B3DD60177}"/>
              </a:ext>
            </a:extLst>
          </p:cNvPr>
          <p:cNvSpPr>
            <a:spLocks noGrp="1"/>
          </p:cNvSpPr>
          <p:nvPr>
            <p:ph type="title"/>
          </p:nvPr>
        </p:nvSpPr>
        <p:spPr>
          <a:xfrm>
            <a:off x="7992709" y="895449"/>
            <a:ext cx="2992123" cy="895252"/>
          </a:xfrm>
        </p:spPr>
        <p:txBody>
          <a:bodyPr>
            <a:normAutofit/>
          </a:bodyPr>
          <a:lstStyle/>
          <a:p>
            <a:r>
              <a:rPr lang="en-GB" dirty="0"/>
              <a:t>Introduction</a:t>
            </a:r>
          </a:p>
        </p:txBody>
      </p:sp>
      <p:sp>
        <p:nvSpPr>
          <p:cNvPr id="3" name="Content Placeholder 2">
            <a:extLst>
              <a:ext uri="{FF2B5EF4-FFF2-40B4-BE49-F238E27FC236}">
                <a16:creationId xmlns:a16="http://schemas.microsoft.com/office/drawing/2014/main" id="{F7300618-4A14-B686-DB9D-2848D891EF13}"/>
              </a:ext>
            </a:extLst>
          </p:cNvPr>
          <p:cNvSpPr>
            <a:spLocks noGrp="1"/>
          </p:cNvSpPr>
          <p:nvPr>
            <p:ph idx="1"/>
          </p:nvPr>
        </p:nvSpPr>
        <p:spPr>
          <a:xfrm>
            <a:off x="4199292" y="1447801"/>
            <a:ext cx="7146487" cy="4930105"/>
          </a:xfrm>
        </p:spPr>
        <p:txBody>
          <a:bodyPr>
            <a:normAutofit/>
          </a:bodyPr>
          <a:lstStyle/>
          <a:p>
            <a:pPr>
              <a:lnSpc>
                <a:spcPct val="110000"/>
              </a:lnSpc>
            </a:pPr>
            <a:r>
              <a:rPr lang="en-US" sz="1800" dirty="0">
                <a:latin typeface="Calibri"/>
                <a:ea typeface="Calibri Light"/>
                <a:cs typeface="Arial"/>
              </a:rPr>
              <a:t>My name is Omeneke Yusuf, and my partner is Afia </a:t>
            </a:r>
            <a:r>
              <a:rPr lang="en-US" sz="1800" dirty="0" err="1">
                <a:latin typeface="Calibri"/>
                <a:ea typeface="Calibri Light"/>
                <a:cs typeface="Arial"/>
              </a:rPr>
              <a:t>Bashrat</a:t>
            </a:r>
            <a:r>
              <a:rPr lang="en-US" sz="1800" dirty="0">
                <a:latin typeface="Calibri"/>
                <a:ea typeface="Calibri Light"/>
                <a:cs typeface="Arial"/>
              </a:rPr>
              <a:t>. We are here to discuss the issue of assisted suicide and euthanasia, look at how society has changed, and critically evaluate the reasons for and against it. We will also discuss theories of ageing, legislation, policy, and palliative care, as well as how and where these services are provided</a:t>
            </a:r>
          </a:p>
          <a:p>
            <a:pPr>
              <a:lnSpc>
                <a:spcPct val="110000"/>
              </a:lnSpc>
            </a:pPr>
            <a:r>
              <a:rPr lang="en-US" sz="1800" dirty="0">
                <a:latin typeface="Calibri"/>
                <a:ea typeface="Calibri Light"/>
                <a:cs typeface="Arial"/>
              </a:rPr>
              <a:t>(OME)</a:t>
            </a:r>
          </a:p>
          <a:p>
            <a:pPr>
              <a:lnSpc>
                <a:spcPct val="110000"/>
              </a:lnSpc>
            </a:pPr>
            <a:endParaRPr lang="en-GB" sz="1700" dirty="0"/>
          </a:p>
        </p:txBody>
      </p:sp>
      <p:pic>
        <p:nvPicPr>
          <p:cNvPr id="14" name="Picture 4" descr="Large skydiving group mid-air">
            <a:extLst>
              <a:ext uri="{FF2B5EF4-FFF2-40B4-BE49-F238E27FC236}">
                <a16:creationId xmlns:a16="http://schemas.microsoft.com/office/drawing/2014/main" id="{53C289B0-D8B6-DAA0-538B-A5ADA91B51D8}"/>
              </a:ext>
            </a:extLst>
          </p:cNvPr>
          <p:cNvPicPr>
            <a:picLocks noChangeAspect="1"/>
          </p:cNvPicPr>
          <p:nvPr/>
        </p:nvPicPr>
        <p:blipFill rotWithShape="1">
          <a:blip r:embed="rId2"/>
          <a:srcRect l="15117" r="13950"/>
          <a:stretch/>
        </p:blipFill>
        <p:spPr>
          <a:xfrm>
            <a:off x="21" y="336894"/>
            <a:ext cx="4199271" cy="6857984"/>
          </a:xfrm>
          <a:prstGeom prst="rect">
            <a:avLst/>
          </a:prstGeom>
        </p:spPr>
      </p:pic>
    </p:spTree>
    <p:extLst>
      <p:ext uri="{BB962C8B-B14F-4D97-AF65-F5344CB8AC3E}">
        <p14:creationId xmlns:p14="http://schemas.microsoft.com/office/powerpoint/2010/main" val="989738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EB9BA-7DC8-61EE-1F76-66C614D9BEE0}"/>
              </a:ext>
            </a:extLst>
          </p:cNvPr>
          <p:cNvSpPr>
            <a:spLocks noGrp="1"/>
          </p:cNvSpPr>
          <p:nvPr>
            <p:ph type="title"/>
          </p:nvPr>
        </p:nvSpPr>
        <p:spPr>
          <a:xfrm>
            <a:off x="2611808" y="808056"/>
            <a:ext cx="5774203" cy="707923"/>
          </a:xfrm>
        </p:spPr>
        <p:txBody>
          <a:bodyPr/>
          <a:lstStyle/>
          <a:p>
            <a:r>
              <a:rPr lang="en-US" dirty="0"/>
              <a:t>THEORIES OF AGING</a:t>
            </a:r>
          </a:p>
        </p:txBody>
      </p:sp>
      <p:sp>
        <p:nvSpPr>
          <p:cNvPr id="3" name="Content Placeholder 2">
            <a:extLst>
              <a:ext uri="{FF2B5EF4-FFF2-40B4-BE49-F238E27FC236}">
                <a16:creationId xmlns:a16="http://schemas.microsoft.com/office/drawing/2014/main" id="{58A44CC7-D291-C707-C6EB-CAB4FDEFED61}"/>
              </a:ext>
            </a:extLst>
          </p:cNvPr>
          <p:cNvSpPr>
            <a:spLocks noGrp="1"/>
          </p:cNvSpPr>
          <p:nvPr>
            <p:ph idx="1"/>
          </p:nvPr>
        </p:nvSpPr>
        <p:spPr>
          <a:xfrm>
            <a:off x="1130968" y="1515979"/>
            <a:ext cx="10142621" cy="4533965"/>
          </a:xfrm>
        </p:spPr>
        <p:txBody>
          <a:bodyPr/>
          <a:lstStyle/>
          <a:p>
            <a:pPr marL="0" indent="0">
              <a:buNone/>
            </a:pPr>
            <a:r>
              <a:rPr lang="en-US" sz="2000" dirty="0">
                <a:latin typeface="Arial" panose="020B0604020202020204" pitchFamily="34" charset="0"/>
                <a:cs typeface="Arial" panose="020B0604020202020204" pitchFamily="34" charset="0"/>
              </a:rPr>
              <a:t>The health model is Disease-free is health. It views the body as a complicated machine and encourages medical treatment of symptoms.</a:t>
            </a:r>
          </a:p>
          <a:p>
            <a:r>
              <a:rPr lang="en-US" sz="2000" dirty="0">
                <a:latin typeface="Arial" panose="020B0604020202020204" pitchFamily="34" charset="0"/>
                <a:cs typeface="Arial" panose="020B0604020202020204" pitchFamily="34" charset="0"/>
              </a:rPr>
              <a:t>Social theory is made up of ideas, arguments, hypotheses, examinations of thought, and explanations about how and why human societies, or parts or systems of societies, establish themselves, change, grow, or disappear over time.</a:t>
            </a:r>
          </a:p>
          <a:p>
            <a:endParaRPr lang="en-US" dirty="0"/>
          </a:p>
        </p:txBody>
      </p:sp>
    </p:spTree>
    <p:extLst>
      <p:ext uri="{BB962C8B-B14F-4D97-AF65-F5344CB8AC3E}">
        <p14:creationId xmlns:p14="http://schemas.microsoft.com/office/powerpoint/2010/main" val="36012831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6" name="Rectangle 28">
            <a:extLst>
              <a:ext uri="{FF2B5EF4-FFF2-40B4-BE49-F238E27FC236}">
                <a16:creationId xmlns:a16="http://schemas.microsoft.com/office/drawing/2014/main" id="{3FAD17B9-9E6C-4DD1-9728-97B5E5FCCA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30">
            <a:extLst>
              <a:ext uri="{FF2B5EF4-FFF2-40B4-BE49-F238E27FC236}">
                <a16:creationId xmlns:a16="http://schemas.microsoft.com/office/drawing/2014/main" id="{D7AC3F90-A588-42FF-B41D-062A8D91B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32">
            <a:extLst>
              <a:ext uri="{FF2B5EF4-FFF2-40B4-BE49-F238E27FC236}">
                <a16:creationId xmlns:a16="http://schemas.microsoft.com/office/drawing/2014/main" id="{015AB904-4FB7-4A0D-B43E-03ACF05E14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 name="Title 1">
            <a:extLst>
              <a:ext uri="{FF2B5EF4-FFF2-40B4-BE49-F238E27FC236}">
                <a16:creationId xmlns:a16="http://schemas.microsoft.com/office/drawing/2014/main" id="{EFB97A4C-8451-FE2D-046E-B04A1E357FFC}"/>
              </a:ext>
            </a:extLst>
          </p:cNvPr>
          <p:cNvSpPr>
            <a:spLocks noGrp="1"/>
          </p:cNvSpPr>
          <p:nvPr>
            <p:ph type="title"/>
          </p:nvPr>
        </p:nvSpPr>
        <p:spPr>
          <a:xfrm>
            <a:off x="2115767" y="269441"/>
            <a:ext cx="7958331" cy="1077229"/>
          </a:xfrm>
        </p:spPr>
        <p:txBody>
          <a:bodyPr>
            <a:normAutofit/>
          </a:bodyPr>
          <a:lstStyle/>
          <a:p>
            <a:pPr algn="l"/>
            <a:r>
              <a:rPr lang="en-GB" dirty="0"/>
              <a:t>                    Theories of aging  (OME)</a:t>
            </a:r>
          </a:p>
        </p:txBody>
      </p:sp>
      <p:sp>
        <p:nvSpPr>
          <p:cNvPr id="30" name="Rectangle 34">
            <a:extLst>
              <a:ext uri="{FF2B5EF4-FFF2-40B4-BE49-F238E27FC236}">
                <a16:creationId xmlns:a16="http://schemas.microsoft.com/office/drawing/2014/main" id="{E1AADF25-43E9-4DE0-AD82-4F6052319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6">
            <a:extLst>
              <a:ext uri="{FF2B5EF4-FFF2-40B4-BE49-F238E27FC236}">
                <a16:creationId xmlns:a16="http://schemas.microsoft.com/office/drawing/2014/main" id="{CBC2D515-EF3C-4E4E-8BC1-192B21E92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4" name="Content Placeholder 2">
            <a:extLst>
              <a:ext uri="{FF2B5EF4-FFF2-40B4-BE49-F238E27FC236}">
                <a16:creationId xmlns:a16="http://schemas.microsoft.com/office/drawing/2014/main" id="{84EE8C84-B365-3B34-325B-58FC00C65591}"/>
              </a:ext>
            </a:extLst>
          </p:cNvPr>
          <p:cNvGraphicFramePr>
            <a:graphicFrameLocks noGrp="1"/>
          </p:cNvGraphicFramePr>
          <p:nvPr>
            <p:ph idx="1"/>
            <p:extLst>
              <p:ext uri="{D42A27DB-BD31-4B8C-83A1-F6EECF244321}">
                <p14:modId xmlns:p14="http://schemas.microsoft.com/office/powerpoint/2010/main" val="1208001976"/>
              </p:ext>
            </p:extLst>
          </p:nvPr>
        </p:nvGraphicFramePr>
        <p:xfrm>
          <a:off x="1007761" y="1143000"/>
          <a:ext cx="11184238" cy="49069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290412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EAEE9-84DE-EC66-1632-7C5F5BD1C35A}"/>
              </a:ext>
            </a:extLst>
          </p:cNvPr>
          <p:cNvSpPr>
            <a:spLocks noGrp="1"/>
          </p:cNvSpPr>
          <p:nvPr>
            <p:ph type="title"/>
          </p:nvPr>
        </p:nvSpPr>
        <p:spPr>
          <a:xfrm>
            <a:off x="700087" y="909638"/>
            <a:ext cx="10691813" cy="1155618"/>
          </a:xfrm>
        </p:spPr>
        <p:txBody>
          <a:bodyPr>
            <a:normAutofit/>
          </a:bodyPr>
          <a:lstStyle/>
          <a:p>
            <a:pPr marL="257175" lvl="0" indent="-257175">
              <a:lnSpc>
                <a:spcPct val="90000"/>
              </a:lnSpc>
            </a:pPr>
            <a:r>
              <a:rPr lang="en-GB" sz="1600" b="1" dirty="0">
                <a:effectLst/>
                <a:latin typeface="Arial" panose="020B0604020202020204" pitchFamily="34" charset="0"/>
                <a:ea typeface="Arial" panose="020B0604020202020204" pitchFamily="34" charset="0"/>
                <a:cs typeface="Arial" panose="020B0604020202020204" pitchFamily="34" charset="0"/>
              </a:rPr>
              <a:t>Legislation, policy and theories of ageing, which are relevant to   </a:t>
            </a:r>
            <a:br>
              <a:rPr lang="en-GB" sz="1600" b="1" dirty="0">
                <a:effectLst/>
                <a:highlight>
                  <a:srgbClr val="FF0000"/>
                </a:highlight>
                <a:latin typeface="Arial" panose="020B0604020202020204" pitchFamily="34" charset="0"/>
                <a:ea typeface="Times New Roman" panose="02020603050405020304" pitchFamily="18" charset="0"/>
                <a:cs typeface="Arial" panose="020B0604020202020204" pitchFamily="34" charset="0"/>
              </a:rPr>
            </a:br>
            <a:r>
              <a:rPr lang="en-GB" sz="1600" b="1" dirty="0">
                <a:effectLst/>
                <a:latin typeface="Arial" panose="020B0604020202020204" pitchFamily="34" charset="0"/>
                <a:ea typeface="Times New Roman" panose="02020603050405020304" pitchFamily="18" charset="0"/>
                <a:cs typeface="Arial" panose="020B0604020202020204" pitchFamily="34" charset="0"/>
              </a:rPr>
              <a:t>p</a:t>
            </a:r>
            <a:r>
              <a:rPr lang="en-GB" sz="1600" b="1" dirty="0">
                <a:effectLst/>
                <a:latin typeface="Arial" panose="020B0604020202020204" pitchFamily="34" charset="0"/>
                <a:ea typeface="Arial" panose="020B0604020202020204" pitchFamily="34" charset="0"/>
                <a:cs typeface="Arial" panose="020B0604020202020204" pitchFamily="34" charset="0"/>
              </a:rPr>
              <a:t>lanning legislation, policy and theories of ageing, which are relevant to   </a:t>
            </a:r>
            <a:br>
              <a:rPr lang="en-GB" sz="1600" b="1" dirty="0">
                <a:effectLst/>
                <a:highlight>
                  <a:srgbClr val="FF0000"/>
                </a:highlight>
                <a:latin typeface="Arial" panose="020B0604020202020204" pitchFamily="34" charset="0"/>
                <a:ea typeface="Times New Roman" panose="02020603050405020304" pitchFamily="18" charset="0"/>
                <a:cs typeface="Arial" panose="020B0604020202020204" pitchFamily="34" charset="0"/>
              </a:rPr>
            </a:br>
            <a:r>
              <a:rPr lang="en-GB" sz="1600" b="1" dirty="0">
                <a:effectLst/>
                <a:latin typeface="Arial" panose="020B0604020202020204" pitchFamily="34" charset="0"/>
                <a:ea typeface="Times New Roman" panose="02020603050405020304" pitchFamily="18" charset="0"/>
                <a:cs typeface="Arial" panose="020B0604020202020204" pitchFamily="34" charset="0"/>
              </a:rPr>
              <a:t>p</a:t>
            </a:r>
            <a:r>
              <a:rPr lang="en-GB" sz="1600" b="1" dirty="0">
                <a:effectLst/>
                <a:latin typeface="Arial" panose="020B0604020202020204" pitchFamily="34" charset="0"/>
                <a:ea typeface="Arial" panose="020B0604020202020204" pitchFamily="34" charset="0"/>
                <a:cs typeface="Arial" panose="020B0604020202020204" pitchFamily="34" charset="0"/>
              </a:rPr>
              <a:t>lanning for end of life (living wills, DNR’s etc)or end of life (living wills, DNR)</a:t>
            </a:r>
            <a:endParaRPr lang="en-US" sz="1600" b="1" dirty="0"/>
          </a:p>
        </p:txBody>
      </p:sp>
      <p:graphicFrame>
        <p:nvGraphicFramePr>
          <p:cNvPr id="36" name="Content Placeholder 2">
            <a:extLst>
              <a:ext uri="{FF2B5EF4-FFF2-40B4-BE49-F238E27FC236}">
                <a16:creationId xmlns:a16="http://schemas.microsoft.com/office/drawing/2014/main" id="{DE810850-DB4E-AEEA-3954-64AF60B642AC}"/>
              </a:ext>
            </a:extLst>
          </p:cNvPr>
          <p:cNvGraphicFramePr>
            <a:graphicFrameLocks noGrp="1"/>
          </p:cNvGraphicFramePr>
          <p:nvPr>
            <p:ph idx="1"/>
            <p:extLst>
              <p:ext uri="{D42A27DB-BD31-4B8C-83A1-F6EECF244321}">
                <p14:modId xmlns:p14="http://schemas.microsoft.com/office/powerpoint/2010/main" val="3097101766"/>
              </p:ext>
            </p:extLst>
          </p:nvPr>
        </p:nvGraphicFramePr>
        <p:xfrm>
          <a:off x="2773363" y="2052638"/>
          <a:ext cx="7796212" cy="39973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352261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87AD1-5C1B-4059-6633-679657F57833}"/>
              </a:ext>
            </a:extLst>
          </p:cNvPr>
          <p:cNvSpPr>
            <a:spLocks noGrp="1"/>
          </p:cNvSpPr>
          <p:nvPr>
            <p:ph type="title"/>
          </p:nvPr>
        </p:nvSpPr>
        <p:spPr>
          <a:xfrm>
            <a:off x="5039363" y="186288"/>
            <a:ext cx="5043100" cy="763648"/>
          </a:xfrm>
        </p:spPr>
        <p:txBody>
          <a:bodyPr>
            <a:normAutofit/>
          </a:bodyPr>
          <a:lstStyle/>
          <a:p>
            <a:r>
              <a:rPr lang="en-GB" dirty="0"/>
              <a:t> END OF LIFE CARE</a:t>
            </a:r>
          </a:p>
        </p:txBody>
      </p:sp>
      <p:sp>
        <p:nvSpPr>
          <p:cNvPr id="3" name="Content Placeholder 2">
            <a:extLst>
              <a:ext uri="{FF2B5EF4-FFF2-40B4-BE49-F238E27FC236}">
                <a16:creationId xmlns:a16="http://schemas.microsoft.com/office/drawing/2014/main" id="{1D4D45DD-9B5C-BEF6-7625-F8785F64FC25}"/>
              </a:ext>
            </a:extLst>
          </p:cNvPr>
          <p:cNvSpPr>
            <a:spLocks noGrp="1"/>
          </p:cNvSpPr>
          <p:nvPr>
            <p:ph idx="1"/>
          </p:nvPr>
        </p:nvSpPr>
        <p:spPr>
          <a:xfrm>
            <a:off x="4487779" y="733926"/>
            <a:ext cx="7085097" cy="5174138"/>
          </a:xfrm>
        </p:spPr>
        <p:txBody>
          <a:bodyPr>
            <a:normAutofit/>
          </a:bodyPr>
          <a:lstStyle/>
          <a:p>
            <a:pPr>
              <a:lnSpc>
                <a:spcPct val="110000"/>
              </a:lnSpc>
            </a:pPr>
            <a:r>
              <a:rPr lang="en-GB" sz="1600" dirty="0">
                <a:ea typeface="Calibri" panose="020F0502020204030204" pitchFamily="34" charset="0"/>
                <a:cs typeface="Calibri" panose="020F0502020204030204" pitchFamily="34" charset="0"/>
              </a:rPr>
              <a:t>End-of-life care refers to the support and medical care provided in the days and weeks before death (National Institute on Aging,2022).</a:t>
            </a:r>
          </a:p>
          <a:p>
            <a:pPr>
              <a:lnSpc>
                <a:spcPct val="110000"/>
              </a:lnSpc>
            </a:pPr>
            <a:r>
              <a:rPr lang="en-GB" sz="1600" dirty="0">
                <a:ea typeface="Calibri" panose="020F0502020204030204" pitchFamily="34" charset="0"/>
                <a:cs typeface="Calibri" panose="020F0502020204030204" pitchFamily="34" charset="0"/>
              </a:rPr>
              <a:t>End-of-life care aims on assisting people in living as comfortably as feasible until death and dying with respect. People who provide their care should ask them about their desires and choices and take them into account as they plan their care with them. They should also offer assistance to their family, carers, and other important people in their life. People receiving end-of-life care have the right to express their preferences for the place of their treatment and the place of their death. Depending on their needs and preferences, they can receive end-of-life care at home, in a care home, in a hospice, or a hospital (NHS,2022).(AFIA)</a:t>
            </a:r>
          </a:p>
          <a:p>
            <a:pPr>
              <a:lnSpc>
                <a:spcPct val="110000"/>
              </a:lnSpc>
            </a:pPr>
            <a:endParaRPr lang="en-GB" sz="1600" dirty="0"/>
          </a:p>
        </p:txBody>
      </p:sp>
      <p:pic>
        <p:nvPicPr>
          <p:cNvPr id="5" name="Picture 4" descr="People holding hands">
            <a:extLst>
              <a:ext uri="{FF2B5EF4-FFF2-40B4-BE49-F238E27FC236}">
                <a16:creationId xmlns:a16="http://schemas.microsoft.com/office/drawing/2014/main" id="{C4815E53-16E6-B3B0-0293-2A9E1FD2AAF6}"/>
              </a:ext>
            </a:extLst>
          </p:cNvPr>
          <p:cNvPicPr>
            <a:picLocks noChangeAspect="1"/>
          </p:cNvPicPr>
          <p:nvPr/>
        </p:nvPicPr>
        <p:blipFill rotWithShape="1">
          <a:blip r:embed="rId2"/>
          <a:srcRect l="32408" r="20250" b="2"/>
          <a:stretch/>
        </p:blipFill>
        <p:spPr>
          <a:xfrm>
            <a:off x="20" y="-17929"/>
            <a:ext cx="4876780" cy="6875929"/>
          </a:xfrm>
          <a:prstGeom prst="rect">
            <a:avLst/>
          </a:prstGeom>
        </p:spPr>
      </p:pic>
    </p:spTree>
    <p:extLst>
      <p:ext uri="{BB962C8B-B14F-4D97-AF65-F5344CB8AC3E}">
        <p14:creationId xmlns:p14="http://schemas.microsoft.com/office/powerpoint/2010/main" val="16940124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B6401-B4AF-CE5A-BBB3-216FE29A2789}"/>
              </a:ext>
            </a:extLst>
          </p:cNvPr>
          <p:cNvSpPr>
            <a:spLocks noGrp="1"/>
          </p:cNvSpPr>
          <p:nvPr>
            <p:ph type="title"/>
          </p:nvPr>
        </p:nvSpPr>
        <p:spPr>
          <a:xfrm>
            <a:off x="1725011" y="857251"/>
            <a:ext cx="8489730" cy="511394"/>
          </a:xfrm>
        </p:spPr>
        <p:txBody>
          <a:bodyPr>
            <a:normAutofit/>
          </a:bodyPr>
          <a:lstStyle/>
          <a:p>
            <a:pPr algn="ctr"/>
            <a:r>
              <a:rPr lang="en-GB" sz="1800" dirty="0">
                <a:effectLst/>
                <a:latin typeface="Arial" panose="020B0604020202020204" pitchFamily="34" charset="0"/>
                <a:ea typeface="Arial" panose="020B0604020202020204" pitchFamily="34" charset="0"/>
                <a:cs typeface="Arial" panose="020B0604020202020204" pitchFamily="34" charset="0"/>
              </a:rPr>
              <a:t> </a:t>
            </a:r>
            <a:r>
              <a:rPr lang="en-GB" sz="2100" i="0" dirty="0">
                <a:effectLst/>
                <a:latin typeface="Arial" panose="020B0604020202020204" pitchFamily="34" charset="0"/>
                <a:ea typeface="Arial" panose="020B0604020202020204" pitchFamily="34" charset="0"/>
                <a:cs typeface="Arial" panose="020B0604020202020204" pitchFamily="34" charset="0"/>
              </a:rPr>
              <a:t> END-OF-LIFE CARE</a:t>
            </a:r>
            <a:endParaRPr lang="en-US" sz="2100" i="0"/>
          </a:p>
        </p:txBody>
      </p:sp>
      <p:sp>
        <p:nvSpPr>
          <p:cNvPr id="3" name="Content Placeholder 2">
            <a:extLst>
              <a:ext uri="{FF2B5EF4-FFF2-40B4-BE49-F238E27FC236}">
                <a16:creationId xmlns:a16="http://schemas.microsoft.com/office/drawing/2014/main" id="{4268A697-63BD-A62F-4FFB-79104CF29EEF}"/>
              </a:ext>
            </a:extLst>
          </p:cNvPr>
          <p:cNvSpPr>
            <a:spLocks noGrp="1"/>
          </p:cNvSpPr>
          <p:nvPr>
            <p:ph idx="1"/>
          </p:nvPr>
        </p:nvSpPr>
        <p:spPr>
          <a:xfrm>
            <a:off x="1010653" y="1368645"/>
            <a:ext cx="10178715" cy="4839650"/>
          </a:xfrm>
        </p:spPr>
        <p:txBody>
          <a:bodyPr>
            <a:normAutofit fontScale="85000" lnSpcReduction="20000"/>
          </a:bodyPr>
          <a:lstStyle/>
          <a:p>
            <a:endParaRPr lang="en-US" sz="1800" dirty="0">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Palliative care alleviates pain and other symptoms for terminally sick patients. Others and loved ones or caretakers  should receive psychological, social, and spiritual assistance. </a:t>
            </a:r>
          </a:p>
          <a:p>
            <a:pPr marL="0" indent="0">
              <a:buNone/>
            </a:pPr>
            <a:r>
              <a:rPr lang="en-US" sz="1800" dirty="0">
                <a:latin typeface="Arial" panose="020B0604020202020204" pitchFamily="34" charset="0"/>
                <a:cs typeface="Arial" panose="020B0604020202020204" pitchFamily="34" charset="0"/>
              </a:rPr>
              <a:t>  Holistic approach to treats the "whole" person, not just the sickness or symptoms.</a:t>
            </a:r>
          </a:p>
          <a:p>
            <a:pPr marL="0" indent="0">
              <a:buNone/>
            </a:pPr>
            <a:r>
              <a:rPr lang="en-GB" sz="1800" dirty="0">
                <a:latin typeface="Calibri" panose="020F0502020204030204" pitchFamily="34" charset="0"/>
                <a:ea typeface="Calibri" panose="020F0502020204030204" pitchFamily="34" charset="0"/>
                <a:cs typeface="Calibri" panose="020F0502020204030204" pitchFamily="34" charset="0"/>
              </a:rPr>
              <a:t>. </a:t>
            </a:r>
            <a:r>
              <a:rPr lang="en-GB" dirty="0">
                <a:ea typeface="Calibri" panose="020F0502020204030204" pitchFamily="34" charset="0"/>
                <a:cs typeface="Calibri" panose="020F0502020204030204" pitchFamily="34" charset="0"/>
              </a:rPr>
              <a:t>Depending on their needs and preferences, they can receive end-of-life care at home, in a care home, in a hospice, or a hospital (NHS,2022)</a:t>
            </a:r>
            <a:endParaRPr lang="en-US" dirty="0">
              <a:cs typeface="Arial" panose="020B0604020202020204" pitchFamily="34" charset="0"/>
            </a:endParaRPr>
          </a:p>
          <a:p>
            <a:r>
              <a:rPr lang="en-US" sz="1800" dirty="0">
                <a:latin typeface="Arial" panose="020B0604020202020204" pitchFamily="34" charset="0"/>
                <a:cs typeface="Arial" panose="020B0604020202020204" pitchFamily="34" charset="0"/>
              </a:rPr>
              <a:t>End-of-life care should help people live well and die honorably.</a:t>
            </a:r>
          </a:p>
          <a:p>
            <a:r>
              <a:rPr lang="en-US" sz="1800" dirty="0">
                <a:latin typeface="Arial" panose="020B0604020202020204" pitchFamily="34" charset="0"/>
                <a:cs typeface="Arial" panose="020B0604020202020204" pitchFamily="34" charset="0"/>
              </a:rPr>
              <a:t>Improve end-of-life care by speaking respectfully, including patients and loved ones in decisions, and ensuring comfort and dignity, (NICE, 2015)</a:t>
            </a:r>
          </a:p>
          <a:p>
            <a:r>
              <a:rPr lang="en-US" sz="1800" dirty="0">
                <a:latin typeface="Arial" panose="020B0604020202020204" pitchFamily="34" charset="0"/>
                <a:cs typeface="Arial" panose="020B0604020202020204" pitchFamily="34" charset="0"/>
              </a:rPr>
              <a:t>Hospital care is the biggest expense in end-of-life care, yet not all of it is essential could be avoided, Eurohealthobservatory.who.int (2022).</a:t>
            </a:r>
          </a:p>
          <a:p>
            <a:r>
              <a:rPr lang="en-US" sz="1800" dirty="0">
                <a:latin typeface="Arial" panose="020B0604020202020204" pitchFamily="34" charset="0"/>
                <a:cs typeface="Arial" panose="020B0604020202020204" pitchFamily="34" charset="0"/>
              </a:rPr>
              <a:t>Most dying people will prefer a familiar environment</a:t>
            </a:r>
          </a:p>
          <a:p>
            <a:r>
              <a:rPr lang="en-US" sz="1800" dirty="0">
                <a:latin typeface="Arial" panose="020B0604020202020204" pitchFamily="34" charset="0"/>
                <a:cs typeface="Arial" panose="020B0604020202020204" pitchFamily="34" charset="0"/>
              </a:rPr>
              <a:t>High-quality, individualized end-of-life care lets one live well to the point of death.</a:t>
            </a:r>
          </a:p>
          <a:p>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715431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22796-ECFD-F3A5-20AE-3605E793E16D}"/>
              </a:ext>
            </a:extLst>
          </p:cNvPr>
          <p:cNvSpPr>
            <a:spLocks noGrp="1"/>
          </p:cNvSpPr>
          <p:nvPr>
            <p:ph type="title"/>
          </p:nvPr>
        </p:nvSpPr>
        <p:spPr>
          <a:xfrm>
            <a:off x="1371599" y="294538"/>
            <a:ext cx="9895951" cy="1033669"/>
          </a:xfrm>
        </p:spPr>
        <p:txBody>
          <a:bodyPr>
            <a:normAutofit/>
          </a:bodyPr>
          <a:lstStyle/>
          <a:p>
            <a:r>
              <a:rPr lang="en-US" sz="4000">
                <a:solidFill>
                  <a:srgbClr val="FFFFFF"/>
                </a:solidFill>
                <a:latin typeface="Arial" panose="020B0604020202020204" pitchFamily="34" charset="0"/>
                <a:cs typeface="Arial" panose="020B0604020202020204" pitchFamily="34" charset="0"/>
              </a:rPr>
              <a:t>END OF LIFE CARE DELIVERY</a:t>
            </a:r>
          </a:p>
        </p:txBody>
      </p:sp>
      <p:sp>
        <p:nvSpPr>
          <p:cNvPr id="3" name="Content Placeholder 2">
            <a:extLst>
              <a:ext uri="{FF2B5EF4-FFF2-40B4-BE49-F238E27FC236}">
                <a16:creationId xmlns:a16="http://schemas.microsoft.com/office/drawing/2014/main" id="{E6EBA4A4-603D-BFF2-152A-598B0AD5A01C}"/>
              </a:ext>
            </a:extLst>
          </p:cNvPr>
          <p:cNvSpPr>
            <a:spLocks noGrp="1"/>
          </p:cNvSpPr>
          <p:nvPr>
            <p:ph idx="1"/>
          </p:nvPr>
        </p:nvSpPr>
        <p:spPr>
          <a:xfrm>
            <a:off x="1371599" y="1130968"/>
            <a:ext cx="9724031" cy="4870587"/>
          </a:xfrm>
        </p:spPr>
        <p:txBody>
          <a:bodyPr anchor="ctr">
            <a:normAutofit/>
          </a:bodyPr>
          <a:lstStyle/>
          <a:p>
            <a:r>
              <a:rPr lang="en-US" sz="2000" dirty="0">
                <a:latin typeface="Arial" panose="020B0604020202020204" pitchFamily="34" charset="0"/>
                <a:cs typeface="Arial" panose="020B0604020202020204" pitchFamily="34" charset="0"/>
              </a:rPr>
              <a:t>It is possible that individuals will not be required to relocate in order to receive care, as end-of-life care can frequently be delivered in the comfort of one's own residence. Depending on the circumstances, it can access this at any hour of the day or night.</a:t>
            </a:r>
          </a:p>
          <a:p>
            <a:r>
              <a:rPr lang="en-US" sz="2000" dirty="0">
                <a:latin typeface="Arial" panose="020B0604020202020204" pitchFamily="34" charset="0"/>
                <a:cs typeface="Arial" panose="020B0604020202020204" pitchFamily="34" charset="0"/>
              </a:rPr>
              <a:t>They are entitled to say where they want to be cared for and where they want to die. </a:t>
            </a:r>
          </a:p>
          <a:p>
            <a:r>
              <a:rPr lang="en-US" sz="2000" dirty="0">
                <a:latin typeface="Arial" panose="020B0604020202020204" pitchFamily="34" charset="0"/>
                <a:cs typeface="Arial" panose="020B0604020202020204" pitchFamily="34" charset="0"/>
              </a:rPr>
              <a:t>Care towards the end of life can be given in a variety of settings, including the patient's own home, a nursing facility, a hospice, or a hospital ,National Health Service (2018)</a:t>
            </a:r>
          </a:p>
          <a:p>
            <a:endParaRPr lang="en-US" sz="2000" dirty="0"/>
          </a:p>
        </p:txBody>
      </p:sp>
    </p:spTree>
    <p:extLst>
      <p:ext uri="{BB962C8B-B14F-4D97-AF65-F5344CB8AC3E}">
        <p14:creationId xmlns:p14="http://schemas.microsoft.com/office/powerpoint/2010/main" val="30808650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F724B-EEFB-8803-1DF0-3EE8E5335824}"/>
              </a:ext>
            </a:extLst>
          </p:cNvPr>
          <p:cNvSpPr>
            <a:spLocks noGrp="1"/>
          </p:cNvSpPr>
          <p:nvPr>
            <p:ph type="title"/>
          </p:nvPr>
        </p:nvSpPr>
        <p:spPr>
          <a:xfrm>
            <a:off x="695325" y="942815"/>
            <a:ext cx="9989004" cy="581185"/>
          </a:xfrm>
        </p:spPr>
        <p:txBody>
          <a:bodyPr>
            <a:normAutofit/>
          </a:bodyPr>
          <a:lstStyle/>
          <a:p>
            <a:pPr>
              <a:lnSpc>
                <a:spcPct val="90000"/>
              </a:lnSpc>
            </a:pPr>
            <a:r>
              <a:rPr lang="en-GB" sz="1700">
                <a:effectLst/>
                <a:latin typeface="Arial" panose="020B0604020202020204" pitchFamily="34" charset="0"/>
                <a:ea typeface="Arial" panose="020B0604020202020204" pitchFamily="34" charset="0"/>
                <a:cs typeface="Arial" panose="020B0604020202020204" pitchFamily="34" charset="0"/>
              </a:rPr>
              <a:t>END OF LIFE AND PALLIATIVE CARE AS WELL AS HOW AND WHERE THIS IS DELIVERED.</a:t>
            </a:r>
            <a:endParaRPr lang="en-US" sz="1700"/>
          </a:p>
        </p:txBody>
      </p:sp>
      <p:sp>
        <p:nvSpPr>
          <p:cNvPr id="3" name="Content Placeholder 2">
            <a:extLst>
              <a:ext uri="{FF2B5EF4-FFF2-40B4-BE49-F238E27FC236}">
                <a16:creationId xmlns:a16="http://schemas.microsoft.com/office/drawing/2014/main" id="{D83E3492-8049-4ACC-5007-05FF9CAA32F0}"/>
              </a:ext>
            </a:extLst>
          </p:cNvPr>
          <p:cNvSpPr>
            <a:spLocks noGrp="1"/>
          </p:cNvSpPr>
          <p:nvPr>
            <p:ph idx="1"/>
          </p:nvPr>
        </p:nvSpPr>
        <p:spPr>
          <a:xfrm>
            <a:off x="695324" y="1830190"/>
            <a:ext cx="10772775" cy="4331309"/>
          </a:xfrm>
        </p:spPr>
        <p:txBody>
          <a:bodyPr>
            <a:normAutofit fontScale="92500"/>
          </a:bodyPr>
          <a:lstStyle/>
          <a:p>
            <a:pPr>
              <a:lnSpc>
                <a:spcPct val="110000"/>
              </a:lnSpc>
            </a:pPr>
            <a:r>
              <a:rPr lang="en-US">
                <a:latin typeface="Arial" panose="020B0604020202020204" pitchFamily="34" charset="0"/>
                <a:cs typeface="Arial" panose="020B0604020202020204" pitchFamily="34" charset="0"/>
              </a:rPr>
              <a:t>Aging is caused by the buildup of molecular and cellular damage over time. This reduces physical and mental ability, increases illness risk, and eventually causes death. World Health Organization (WHO) (2022)</a:t>
            </a:r>
          </a:p>
          <a:p>
            <a:pPr>
              <a:lnSpc>
                <a:spcPct val="110000"/>
              </a:lnSpc>
            </a:pPr>
            <a:r>
              <a:rPr lang="en-US">
                <a:latin typeface="Arial" panose="020B0604020202020204" pitchFamily="34" charset="0"/>
                <a:cs typeface="Arial" panose="020B0604020202020204" pitchFamily="34" charset="0"/>
              </a:rPr>
              <a:t>As the name implies, end-of-life care is provided to someone in their final days, weeks, months, or years of life. National Health Service (2018)</a:t>
            </a:r>
          </a:p>
          <a:p>
            <a:pPr>
              <a:lnSpc>
                <a:spcPct val="110000"/>
              </a:lnSpc>
            </a:pPr>
            <a:r>
              <a:rPr lang="en-US">
                <a:latin typeface="Arial" panose="020B0604020202020204" pitchFamily="34" charset="0"/>
                <a:cs typeface="Arial" panose="020B0604020202020204" pitchFamily="34" charset="0"/>
              </a:rPr>
              <a:t>When a person is likely to die within the next 12 months, it is said that they are nearing the end of their lives.</a:t>
            </a:r>
          </a:p>
          <a:p>
            <a:pPr>
              <a:lnSpc>
                <a:spcPct val="110000"/>
              </a:lnSpc>
            </a:pPr>
            <a:r>
              <a:rPr lang="en-US">
                <a:latin typeface="Arial" panose="020B0604020202020204" pitchFamily="34" charset="0"/>
                <a:cs typeface="Arial" panose="020B0604020202020204" pitchFamily="34" charset="0"/>
              </a:rPr>
              <a:t>Palliative care alleviates pain and other symptoms for terminally sick patients, loved ones or caretakers receive psychological, social, and spiritual assistance., Zylicz and Janssens (1998)</a:t>
            </a:r>
          </a:p>
          <a:p>
            <a:pPr>
              <a:lnSpc>
                <a:spcPct val="110000"/>
              </a:lnSpc>
            </a:pPr>
            <a:r>
              <a:rPr lang="en-US">
                <a:latin typeface="Arial" panose="020B0604020202020204" pitchFamily="34" charset="0"/>
                <a:cs typeface="Arial" panose="020B0604020202020204" pitchFamily="34" charset="0"/>
              </a:rPr>
              <a:t>The holistic approach treats the "whole" person, not just the sickness or symptoms.</a:t>
            </a:r>
          </a:p>
          <a:p>
            <a:pPr>
              <a:lnSpc>
                <a:spcPct val="110000"/>
              </a:lnSpc>
            </a:pPr>
            <a:endParaRPr lang="en-US"/>
          </a:p>
          <a:p>
            <a:pPr>
              <a:lnSpc>
                <a:spcPct val="110000"/>
              </a:lnSpc>
            </a:pPr>
            <a:endParaRPr lang="en-US"/>
          </a:p>
        </p:txBody>
      </p:sp>
    </p:spTree>
    <p:extLst>
      <p:ext uri="{BB962C8B-B14F-4D97-AF65-F5344CB8AC3E}">
        <p14:creationId xmlns:p14="http://schemas.microsoft.com/office/powerpoint/2010/main" val="25214041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17608-6121-C1D7-A734-1B269712B912}"/>
              </a:ext>
            </a:extLst>
          </p:cNvPr>
          <p:cNvSpPr>
            <a:spLocks noGrp="1"/>
          </p:cNvSpPr>
          <p:nvPr>
            <p:ph type="title"/>
          </p:nvPr>
        </p:nvSpPr>
        <p:spPr>
          <a:xfrm>
            <a:off x="3609476" y="224122"/>
            <a:ext cx="7218946" cy="846689"/>
          </a:xfrm>
        </p:spPr>
        <p:txBody>
          <a:bodyPr>
            <a:normAutofit fontScale="90000"/>
          </a:bodyPr>
          <a:lstStyle/>
          <a:p>
            <a:pPr>
              <a:lnSpc>
                <a:spcPct val="90000"/>
              </a:lnSpc>
            </a:pPr>
            <a:r>
              <a:rPr lang="en-GB" dirty="0"/>
              <a:t>Need and availability of end of life care</a:t>
            </a:r>
          </a:p>
        </p:txBody>
      </p:sp>
      <p:sp>
        <p:nvSpPr>
          <p:cNvPr id="3" name="Content Placeholder 2">
            <a:extLst>
              <a:ext uri="{FF2B5EF4-FFF2-40B4-BE49-F238E27FC236}">
                <a16:creationId xmlns:a16="http://schemas.microsoft.com/office/drawing/2014/main" id="{838B2972-9E2A-E3EC-3BD3-D839ED9F309B}"/>
              </a:ext>
            </a:extLst>
          </p:cNvPr>
          <p:cNvSpPr>
            <a:spLocks noGrp="1"/>
          </p:cNvSpPr>
          <p:nvPr>
            <p:ph idx="1"/>
          </p:nvPr>
        </p:nvSpPr>
        <p:spPr>
          <a:xfrm>
            <a:off x="3609475" y="1287379"/>
            <a:ext cx="7700210" cy="3537284"/>
          </a:xfrm>
        </p:spPr>
        <p:txBody>
          <a:bodyPr>
            <a:normAutofit/>
          </a:bodyPr>
          <a:lstStyle/>
          <a:p>
            <a:pPr marL="0" indent="0">
              <a:buNone/>
            </a:pPr>
            <a:r>
              <a:rPr lang="en-GB" sz="1800" dirty="0">
                <a:latin typeface="Calibri" panose="020F0502020204030204" pitchFamily="34" charset="0"/>
                <a:ea typeface="Calibri" panose="020F0502020204030204" pitchFamily="34" charset="0"/>
                <a:cs typeface="Calibri" panose="020F0502020204030204" pitchFamily="34" charset="0"/>
              </a:rPr>
              <a:t>According to Health and Social Care act 2022, it is the duty of the government to provide specialist palliative care in all parts of England (legislation.gov.uk,no date). </a:t>
            </a:r>
          </a:p>
          <a:p>
            <a:pPr marL="0" indent="0">
              <a:buNone/>
            </a:pPr>
            <a:r>
              <a:rPr lang="en-GB" sz="1800" dirty="0">
                <a:latin typeface="Calibri" panose="020F0502020204030204" pitchFamily="34" charset="0"/>
                <a:ea typeface="Calibri" panose="020F0502020204030204" pitchFamily="34" charset="0"/>
                <a:cs typeface="Calibri" panose="020F0502020204030204" pitchFamily="34" charset="0"/>
              </a:rPr>
              <a:t>However, approximately 100,000 individuals in the UK who could benefit from palliative care die each year without getting access to it. There is significant proof that disparities in access to palliative and end-of-life care are related to a variety of socioeconomic factors( UK Parliament,2022).(AFIA)</a:t>
            </a:r>
          </a:p>
          <a:p>
            <a:endParaRPr lang="en-GB" dirty="0"/>
          </a:p>
        </p:txBody>
      </p:sp>
      <p:pic>
        <p:nvPicPr>
          <p:cNvPr id="5" name="Picture 4" descr="Desk with stethoscope and computer keyboard">
            <a:extLst>
              <a:ext uri="{FF2B5EF4-FFF2-40B4-BE49-F238E27FC236}">
                <a16:creationId xmlns:a16="http://schemas.microsoft.com/office/drawing/2014/main" id="{13A28A0C-23BF-1416-B02E-6604F2D424F9}"/>
              </a:ext>
            </a:extLst>
          </p:cNvPr>
          <p:cNvPicPr>
            <a:picLocks noChangeAspect="1"/>
          </p:cNvPicPr>
          <p:nvPr/>
        </p:nvPicPr>
        <p:blipFill rotWithShape="1">
          <a:blip r:embed="rId2"/>
          <a:srcRect l="52656" r="2" b="2"/>
          <a:stretch/>
        </p:blipFill>
        <p:spPr>
          <a:xfrm>
            <a:off x="21" y="-17929"/>
            <a:ext cx="3368822" cy="6875929"/>
          </a:xfrm>
          <a:prstGeom prst="rect">
            <a:avLst/>
          </a:prstGeom>
        </p:spPr>
      </p:pic>
    </p:spTree>
    <p:extLst>
      <p:ext uri="{BB962C8B-B14F-4D97-AF65-F5344CB8AC3E}">
        <p14:creationId xmlns:p14="http://schemas.microsoft.com/office/powerpoint/2010/main" val="263890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2B563-0503-0037-FF6E-E853C0190000}"/>
              </a:ext>
            </a:extLst>
          </p:cNvPr>
          <p:cNvSpPr>
            <a:spLocks noGrp="1"/>
          </p:cNvSpPr>
          <p:nvPr>
            <p:ph type="title"/>
          </p:nvPr>
        </p:nvSpPr>
        <p:spPr>
          <a:xfrm>
            <a:off x="1636295" y="230228"/>
            <a:ext cx="6292516" cy="1155618"/>
          </a:xfrm>
        </p:spPr>
        <p:txBody>
          <a:bodyPr>
            <a:normAutofit/>
          </a:bodyPr>
          <a:lstStyle/>
          <a:p>
            <a:r>
              <a:rPr lang="en-GB" b="1" dirty="0">
                <a:effectLst/>
                <a:latin typeface="Arial" panose="020B0604020202020204" pitchFamily="34" charset="0"/>
                <a:ea typeface="Times New Roman" panose="02020603050405020304" pitchFamily="18" charset="0"/>
                <a:cs typeface="Arial" panose="020B0604020202020204" pitchFamily="34" charset="0"/>
              </a:rPr>
              <a:t>P</a:t>
            </a:r>
            <a:r>
              <a:rPr lang="en-GB" b="1" dirty="0">
                <a:effectLst/>
                <a:latin typeface="Arial" panose="020B0604020202020204" pitchFamily="34" charset="0"/>
                <a:ea typeface="Arial" panose="020B0604020202020204" pitchFamily="34" charset="0"/>
                <a:cs typeface="Arial" panose="020B0604020202020204" pitchFamily="34" charset="0"/>
              </a:rPr>
              <a:t>lanning for end of life</a:t>
            </a:r>
            <a:endParaRPr lang="en-US" dirty="0"/>
          </a:p>
        </p:txBody>
      </p:sp>
      <p:graphicFrame>
        <p:nvGraphicFramePr>
          <p:cNvPr id="5" name="Content Placeholder 2">
            <a:extLst>
              <a:ext uri="{FF2B5EF4-FFF2-40B4-BE49-F238E27FC236}">
                <a16:creationId xmlns:a16="http://schemas.microsoft.com/office/drawing/2014/main" id="{FAD9C21A-6F2B-06DE-A7D4-45E110465B22}"/>
              </a:ext>
            </a:extLst>
          </p:cNvPr>
          <p:cNvGraphicFramePr>
            <a:graphicFrameLocks noGrp="1"/>
          </p:cNvGraphicFramePr>
          <p:nvPr>
            <p:ph idx="1"/>
            <p:extLst>
              <p:ext uri="{D42A27DB-BD31-4B8C-83A1-F6EECF244321}">
                <p14:modId xmlns:p14="http://schemas.microsoft.com/office/powerpoint/2010/main" val="3745884665"/>
              </p:ext>
            </p:extLst>
          </p:nvPr>
        </p:nvGraphicFramePr>
        <p:xfrm>
          <a:off x="1383632" y="1155032"/>
          <a:ext cx="10008268" cy="57029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44608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DA534-A82C-26F2-2324-40F0ACEB539B}"/>
              </a:ext>
            </a:extLst>
          </p:cNvPr>
          <p:cNvSpPr>
            <a:spLocks noGrp="1"/>
          </p:cNvSpPr>
          <p:nvPr>
            <p:ph type="title"/>
          </p:nvPr>
        </p:nvSpPr>
        <p:spPr>
          <a:xfrm>
            <a:off x="4728412" y="860615"/>
            <a:ext cx="6557209" cy="799743"/>
          </a:xfrm>
        </p:spPr>
        <p:txBody>
          <a:bodyPr>
            <a:normAutofit/>
          </a:bodyPr>
          <a:lstStyle/>
          <a:p>
            <a:pPr>
              <a:lnSpc>
                <a:spcPct val="90000"/>
              </a:lnSpc>
            </a:pPr>
            <a:r>
              <a:rPr lang="en-GB" dirty="0"/>
              <a:t>Euthanasia and assisted suicide</a:t>
            </a:r>
          </a:p>
        </p:txBody>
      </p:sp>
      <p:sp>
        <p:nvSpPr>
          <p:cNvPr id="3" name="Content Placeholder 2">
            <a:extLst>
              <a:ext uri="{FF2B5EF4-FFF2-40B4-BE49-F238E27FC236}">
                <a16:creationId xmlns:a16="http://schemas.microsoft.com/office/drawing/2014/main" id="{D9F78869-C9D0-0E02-426F-54CBC7BC77BA}"/>
              </a:ext>
            </a:extLst>
          </p:cNvPr>
          <p:cNvSpPr>
            <a:spLocks noGrp="1"/>
          </p:cNvSpPr>
          <p:nvPr>
            <p:ph idx="1"/>
          </p:nvPr>
        </p:nvSpPr>
        <p:spPr>
          <a:xfrm>
            <a:off x="3609474" y="2133600"/>
            <a:ext cx="7963402" cy="3774464"/>
          </a:xfrm>
        </p:spPr>
        <p:txBody>
          <a:bodyPr>
            <a:normAutofit/>
          </a:bodyPr>
          <a:lstStyle/>
          <a:p>
            <a:pPr>
              <a:lnSpc>
                <a:spcPct val="110000"/>
              </a:lnSpc>
            </a:pPr>
            <a:r>
              <a:rPr lang="en-GB" sz="1700" dirty="0">
                <a:latin typeface="Calibri" panose="020F0502020204030204" pitchFamily="34" charset="0"/>
                <a:ea typeface="Calibri" panose="020F0502020204030204" pitchFamily="34" charset="0"/>
                <a:cs typeface="Calibri" panose="020F0502020204030204" pitchFamily="34" charset="0"/>
              </a:rPr>
              <a:t>Euthanasia was traditionally defined as accelerating a patient's death in order to avoid additional misery (Chao et al.,2002).</a:t>
            </a:r>
          </a:p>
          <a:p>
            <a:pPr>
              <a:lnSpc>
                <a:spcPct val="110000"/>
              </a:lnSpc>
            </a:pPr>
            <a:r>
              <a:rPr lang="en-GB" sz="1700" dirty="0">
                <a:latin typeface="Calibri" panose="020F0502020204030204" pitchFamily="34" charset="0"/>
                <a:ea typeface="Calibri" panose="020F0502020204030204" pitchFamily="34" charset="0"/>
                <a:cs typeface="Calibri" panose="020F0502020204030204" pitchFamily="34" charset="0"/>
              </a:rPr>
              <a:t>The administration of fatal medications by a physician with a clear goal of ending a patient's life at the patient's clear demand is known as euthanasia (Brinkman-Stoppelenburg,2020).</a:t>
            </a:r>
          </a:p>
          <a:p>
            <a:pPr>
              <a:lnSpc>
                <a:spcPct val="110000"/>
              </a:lnSpc>
            </a:pPr>
            <a:r>
              <a:rPr lang="en-GB" sz="1700" dirty="0">
                <a:latin typeface="Calibri" panose="020F0502020204030204" pitchFamily="34" charset="0"/>
                <a:ea typeface="Calibri" panose="020F0502020204030204" pitchFamily="34" charset="0"/>
                <a:cs typeface="Calibri" panose="020F0502020204030204" pitchFamily="34" charset="0"/>
              </a:rPr>
              <a:t>Euthanasia is the active process of ending someone's life in order to end their pain, and the "ultimate act" is carried out by a third party, such as a doctor. The term "voluntary euthanasia" is used when the affected individual has requested it ( Davis,2019).</a:t>
            </a:r>
          </a:p>
          <a:p>
            <a:pPr>
              <a:lnSpc>
                <a:spcPct val="110000"/>
              </a:lnSpc>
            </a:pPr>
            <a:endParaRPr lang="en-GB" sz="1700" dirty="0">
              <a:latin typeface="Calibri" panose="020F0502020204030204" pitchFamily="34" charset="0"/>
              <a:ea typeface="Calibri" panose="020F0502020204030204" pitchFamily="34" charset="0"/>
              <a:cs typeface="Calibri" panose="020F0502020204030204" pitchFamily="34" charset="0"/>
            </a:endParaRPr>
          </a:p>
        </p:txBody>
      </p:sp>
      <p:pic>
        <p:nvPicPr>
          <p:cNvPr id="5" name="Picture 4" descr="Close-up unopened pill packets">
            <a:extLst>
              <a:ext uri="{FF2B5EF4-FFF2-40B4-BE49-F238E27FC236}">
                <a16:creationId xmlns:a16="http://schemas.microsoft.com/office/drawing/2014/main" id="{6BC3832F-6EAB-0B78-9AAB-0EB6E2CCC287}"/>
              </a:ext>
            </a:extLst>
          </p:cNvPr>
          <p:cNvPicPr>
            <a:picLocks noChangeAspect="1"/>
          </p:cNvPicPr>
          <p:nvPr/>
        </p:nvPicPr>
        <p:blipFill rotWithShape="1">
          <a:blip r:embed="rId2"/>
          <a:srcRect l="29709" r="23657" b="-1"/>
          <a:stretch/>
        </p:blipFill>
        <p:spPr>
          <a:xfrm>
            <a:off x="-168442" y="-17929"/>
            <a:ext cx="4066674" cy="6875929"/>
          </a:xfrm>
          <a:prstGeom prst="rect">
            <a:avLst/>
          </a:prstGeom>
        </p:spPr>
      </p:pic>
    </p:spTree>
    <p:extLst>
      <p:ext uri="{BB962C8B-B14F-4D97-AF65-F5344CB8AC3E}">
        <p14:creationId xmlns:p14="http://schemas.microsoft.com/office/powerpoint/2010/main" val="39648397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EDFB6AA-6A4B-420C-A71F-4C978A02D277}"/>
              </a:ext>
            </a:extLst>
          </p:cNvPr>
          <p:cNvSpPr txBox="1"/>
          <p:nvPr/>
        </p:nvSpPr>
        <p:spPr>
          <a:xfrm>
            <a:off x="986589" y="1651518"/>
            <a:ext cx="10046369" cy="1200329"/>
          </a:xfrm>
          <a:prstGeom prst="rect">
            <a:avLst/>
          </a:prstGeom>
          <a:noFill/>
        </p:spPr>
        <p:txBody>
          <a:bodyPr wrap="square" rtlCol="0">
            <a:spAutoFit/>
          </a:bodyPr>
          <a:lstStyle/>
          <a:p>
            <a:r>
              <a:rPr lang="en-GB" dirty="0">
                <a:latin typeface="Calibri" panose="020F0502020204030204" pitchFamily="34" charset="0"/>
                <a:ea typeface="Calibri" panose="020F0502020204030204" pitchFamily="34" charset="0"/>
                <a:cs typeface="Calibri" panose="020F0502020204030204" pitchFamily="34" charset="0"/>
              </a:rPr>
              <a:t>aiding of another person in committing suicide is known as assisted suicide. It may be considered aiding </a:t>
            </a:r>
            <a:r>
              <a:rPr lang="en-GB" dirty="0" err="1">
                <a:latin typeface="Calibri" panose="020F0502020204030204" pitchFamily="34" charset="0"/>
                <a:ea typeface="Calibri" panose="020F0502020204030204" pitchFamily="34" charset="0"/>
                <a:cs typeface="Calibri" panose="020F0502020204030204" pitchFamily="34" charset="0"/>
              </a:rPr>
              <a:t>sThe</a:t>
            </a:r>
            <a:r>
              <a:rPr lang="en-GB" dirty="0">
                <a:latin typeface="Calibri" panose="020F0502020204030204" pitchFamily="34" charset="0"/>
                <a:ea typeface="Calibri" panose="020F0502020204030204" pitchFamily="34" charset="0"/>
                <a:cs typeface="Calibri" panose="020F0502020204030204" pitchFamily="34" charset="0"/>
              </a:rPr>
              <a:t> deliberate </a:t>
            </a:r>
            <a:r>
              <a:rPr lang="en-GB" dirty="0" err="1">
                <a:latin typeface="Calibri" panose="020F0502020204030204" pitchFamily="34" charset="0"/>
                <a:ea typeface="Calibri" panose="020F0502020204030204" pitchFamily="34" charset="0"/>
                <a:cs typeface="Calibri" panose="020F0502020204030204" pitchFamily="34" charset="0"/>
              </a:rPr>
              <a:t>uicide</a:t>
            </a:r>
            <a:r>
              <a:rPr lang="en-GB" dirty="0">
                <a:latin typeface="Calibri" panose="020F0502020204030204" pitchFamily="34" charset="0"/>
                <a:ea typeface="Calibri" panose="020F0502020204030204" pitchFamily="34" charset="0"/>
                <a:cs typeface="Calibri" panose="020F0502020204030204" pitchFamily="34" charset="0"/>
              </a:rPr>
              <a:t> if a relative of someone who was close to death obtained powerful tranquilizers with the knowledge that the person intended to use them to end their own life (NHS,2020 a).</a:t>
            </a:r>
          </a:p>
          <a:p>
            <a:endParaRPr lang="en-GB" dirty="0"/>
          </a:p>
        </p:txBody>
      </p:sp>
    </p:spTree>
    <p:extLst>
      <p:ext uri="{BB962C8B-B14F-4D97-AF65-F5344CB8AC3E}">
        <p14:creationId xmlns:p14="http://schemas.microsoft.com/office/powerpoint/2010/main" val="5570721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72CB7-F833-A88C-5EB7-22090B2A05B5}"/>
              </a:ext>
            </a:extLst>
          </p:cNvPr>
          <p:cNvSpPr>
            <a:spLocks noGrp="1"/>
          </p:cNvSpPr>
          <p:nvPr>
            <p:ph type="title"/>
          </p:nvPr>
        </p:nvSpPr>
        <p:spPr>
          <a:xfrm>
            <a:off x="4354062" y="692173"/>
            <a:ext cx="3285991" cy="1272986"/>
          </a:xfrm>
        </p:spPr>
        <p:txBody>
          <a:bodyPr>
            <a:normAutofit/>
          </a:bodyPr>
          <a:lstStyle/>
          <a:p>
            <a:r>
              <a:rPr lang="en-GB" dirty="0"/>
              <a:t>The law</a:t>
            </a:r>
          </a:p>
        </p:txBody>
      </p:sp>
      <p:sp>
        <p:nvSpPr>
          <p:cNvPr id="3" name="Content Placeholder 2">
            <a:extLst>
              <a:ext uri="{FF2B5EF4-FFF2-40B4-BE49-F238E27FC236}">
                <a16:creationId xmlns:a16="http://schemas.microsoft.com/office/drawing/2014/main" id="{4076EE96-84A7-52C2-EC03-850B5765D2A3}"/>
              </a:ext>
            </a:extLst>
          </p:cNvPr>
          <p:cNvSpPr>
            <a:spLocks noGrp="1"/>
          </p:cNvSpPr>
          <p:nvPr>
            <p:ph idx="1"/>
          </p:nvPr>
        </p:nvSpPr>
        <p:spPr>
          <a:xfrm>
            <a:off x="2959768" y="1672389"/>
            <a:ext cx="8277728" cy="4872790"/>
          </a:xfrm>
        </p:spPr>
        <p:txBody>
          <a:bodyPr>
            <a:normAutofit/>
          </a:bodyPr>
          <a:lstStyle/>
          <a:p>
            <a:pPr>
              <a:lnSpc>
                <a:spcPct val="110000"/>
              </a:lnSpc>
            </a:pPr>
            <a:r>
              <a:rPr lang="en-GB" sz="1600" dirty="0">
                <a:latin typeface="Calibri" panose="020F0502020204030204" pitchFamily="34" charset="0"/>
                <a:ea typeface="Calibri" panose="020F0502020204030204" pitchFamily="34" charset="0"/>
                <a:cs typeface="Calibri" panose="020F0502020204030204" pitchFamily="34" charset="0"/>
              </a:rPr>
              <a:t>Section two of the Suicide Act 1961 makes assisted suicide illegal in England and Wales (</a:t>
            </a:r>
            <a:r>
              <a:rPr lang="en-GB" sz="1600" dirty="0" err="1">
                <a:latin typeface="Calibri" panose="020F0502020204030204" pitchFamily="34" charset="0"/>
                <a:ea typeface="Calibri" panose="020F0502020204030204" pitchFamily="34" charset="0"/>
                <a:cs typeface="Calibri" panose="020F0502020204030204" pitchFamily="34" charset="0"/>
              </a:rPr>
              <a:t>legislation.gov.uk</a:t>
            </a:r>
            <a:r>
              <a:rPr lang="en-GB" sz="1600" dirty="0">
                <a:latin typeface="Calibri" panose="020F0502020204030204" pitchFamily="34" charset="0"/>
                <a:ea typeface="Calibri" panose="020F0502020204030204" pitchFamily="34" charset="0"/>
                <a:cs typeface="Calibri" panose="020F0502020204030204" pitchFamily="34" charset="0"/>
              </a:rPr>
              <a:t>, no date).</a:t>
            </a:r>
          </a:p>
          <a:p>
            <a:pPr>
              <a:lnSpc>
                <a:spcPct val="110000"/>
              </a:lnSpc>
            </a:pPr>
            <a:r>
              <a:rPr lang="en-GB" sz="1600" dirty="0">
                <a:latin typeface="Calibri" panose="020F0502020204030204" pitchFamily="34" charset="0"/>
                <a:ea typeface="Calibri" panose="020F0502020204030204" pitchFamily="34" charset="0"/>
                <a:cs typeface="Calibri" panose="020F0502020204030204" pitchFamily="34" charset="0"/>
              </a:rPr>
              <a:t>“ Depending on the circumstances, euthanasia is regarded as either</a:t>
            </a:r>
          </a:p>
          <a:p>
            <a:pPr marL="0" indent="0">
              <a:lnSpc>
                <a:spcPct val="110000"/>
              </a:lnSpc>
              <a:buNone/>
            </a:pPr>
            <a:r>
              <a:rPr lang="en-GB" sz="1600" dirty="0">
                <a:latin typeface="Calibri" panose="020F0502020204030204" pitchFamily="34" charset="0"/>
                <a:ea typeface="Calibri" panose="020F0502020204030204" pitchFamily="34" charset="0"/>
                <a:cs typeface="Calibri" panose="020F0502020204030204" pitchFamily="34" charset="0"/>
              </a:rPr>
              <a:t>Manslaughter or murder. The maximum penalty is life imprisonment”(NHS,2020 b).</a:t>
            </a:r>
          </a:p>
          <a:p>
            <a:pPr>
              <a:lnSpc>
                <a:spcPct val="110000"/>
              </a:lnSpc>
            </a:pPr>
            <a:r>
              <a:rPr lang="en-GB" sz="1600" dirty="0">
                <a:latin typeface="Calibri" panose="020F0502020204030204" pitchFamily="34" charset="0"/>
                <a:ea typeface="Calibri" panose="020F0502020204030204" pitchFamily="34" charset="0"/>
                <a:cs typeface="Calibri" panose="020F0502020204030204" pitchFamily="34" charset="0"/>
              </a:rPr>
              <a:t>Euthanasia and assisted suicide are permitted in the Netherlands, Belgium, and Luxembourg. Switzerland allows assisted suicide as long as person providing it does so selflessly. Five states of the USA (</a:t>
            </a:r>
            <a:r>
              <a:rPr lang="en-GB" sz="1600" dirty="0" err="1">
                <a:latin typeface="Calibri" panose="020F0502020204030204" pitchFamily="34" charset="0"/>
                <a:ea typeface="Calibri" panose="020F0502020204030204" pitchFamily="34" charset="0"/>
                <a:cs typeface="Calibri" panose="020F0502020204030204" pitchFamily="34" charset="0"/>
              </a:rPr>
              <a:t>California,Vermont</a:t>
            </a:r>
            <a:r>
              <a:rPr lang="en-GB" sz="1600" dirty="0">
                <a:latin typeface="Calibri" panose="020F0502020204030204" pitchFamily="34" charset="0"/>
                <a:ea typeface="Calibri" panose="020F0502020204030204" pitchFamily="34" charset="0"/>
                <a:cs typeface="Calibri" panose="020F0502020204030204" pitchFamily="34" charset="0"/>
              </a:rPr>
              <a:t>, Oregon, Washington and Montana) have legalised assisted suicide. Both euthanasia and assisted suicide are legal in Canada (BBC NEWS,2015).</a:t>
            </a:r>
          </a:p>
          <a:p>
            <a:pPr>
              <a:lnSpc>
                <a:spcPct val="110000"/>
              </a:lnSpc>
            </a:pPr>
            <a:endParaRPr lang="en-GB" sz="1600" dirty="0"/>
          </a:p>
        </p:txBody>
      </p:sp>
      <p:pic>
        <p:nvPicPr>
          <p:cNvPr id="5" name="Picture 4" descr="Front steps and columns of a majestic city building">
            <a:extLst>
              <a:ext uri="{FF2B5EF4-FFF2-40B4-BE49-F238E27FC236}">
                <a16:creationId xmlns:a16="http://schemas.microsoft.com/office/drawing/2014/main" id="{0B32BF6B-687F-E316-A046-41EB890C9356}"/>
              </a:ext>
            </a:extLst>
          </p:cNvPr>
          <p:cNvPicPr>
            <a:picLocks noChangeAspect="1"/>
          </p:cNvPicPr>
          <p:nvPr/>
        </p:nvPicPr>
        <p:blipFill rotWithShape="1">
          <a:blip r:embed="rId2"/>
          <a:srcRect l="25153" r="27505" b="2"/>
          <a:stretch/>
        </p:blipFill>
        <p:spPr>
          <a:xfrm>
            <a:off x="20" y="-17929"/>
            <a:ext cx="2875527" cy="6875929"/>
          </a:xfrm>
          <a:prstGeom prst="rect">
            <a:avLst/>
          </a:prstGeom>
        </p:spPr>
      </p:pic>
    </p:spTree>
    <p:extLst>
      <p:ext uri="{BB962C8B-B14F-4D97-AF65-F5344CB8AC3E}">
        <p14:creationId xmlns:p14="http://schemas.microsoft.com/office/powerpoint/2010/main" val="37002640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C1004-FAFD-B5D8-1F14-F5A0E0D9A099}"/>
              </a:ext>
            </a:extLst>
          </p:cNvPr>
          <p:cNvSpPr>
            <a:spLocks noGrp="1"/>
          </p:cNvSpPr>
          <p:nvPr>
            <p:ph type="title"/>
          </p:nvPr>
        </p:nvSpPr>
        <p:spPr>
          <a:xfrm>
            <a:off x="695326" y="257422"/>
            <a:ext cx="6956758" cy="873545"/>
          </a:xfrm>
        </p:spPr>
        <p:txBody>
          <a:bodyPr>
            <a:normAutofit fontScale="90000"/>
          </a:bodyPr>
          <a:lstStyle/>
          <a:p>
            <a:r>
              <a:rPr lang="en-GB" dirty="0"/>
              <a:t>WHY EUTHANASIA SHOULD BE LEGALISED?</a:t>
            </a:r>
          </a:p>
        </p:txBody>
      </p:sp>
      <p:sp>
        <p:nvSpPr>
          <p:cNvPr id="3" name="Content Placeholder 2">
            <a:extLst>
              <a:ext uri="{FF2B5EF4-FFF2-40B4-BE49-F238E27FC236}">
                <a16:creationId xmlns:a16="http://schemas.microsoft.com/office/drawing/2014/main" id="{AC067B87-3C0E-6FF1-0063-12C84B2EBB05}"/>
              </a:ext>
            </a:extLst>
          </p:cNvPr>
          <p:cNvSpPr>
            <a:spLocks noGrp="1"/>
          </p:cNvSpPr>
          <p:nvPr>
            <p:ph idx="1"/>
          </p:nvPr>
        </p:nvSpPr>
        <p:spPr>
          <a:xfrm>
            <a:off x="695326" y="2285999"/>
            <a:ext cx="6766748" cy="3649080"/>
          </a:xfrm>
        </p:spPr>
        <p:txBody>
          <a:bodyPr>
            <a:normAutofit lnSpcReduction="10000"/>
          </a:bodyPr>
          <a:lstStyle/>
          <a:p>
            <a:pPr>
              <a:lnSpc>
                <a:spcPct val="110000"/>
              </a:lnSpc>
            </a:pPr>
            <a:r>
              <a:rPr lang="en-GB" sz="1600" dirty="0">
                <a:latin typeface="Calibri" panose="020F0502020204030204" pitchFamily="34" charset="0"/>
                <a:ea typeface="Calibri" panose="020F0502020204030204" pitchFamily="34" charset="0"/>
                <a:cs typeface="Calibri" panose="020F0502020204030204" pitchFamily="34" charset="0"/>
              </a:rPr>
              <a:t>The most prevalent justifications in favour of legalising euthanasia are as follows:</a:t>
            </a:r>
          </a:p>
          <a:p>
            <a:pPr>
              <a:lnSpc>
                <a:spcPct val="110000"/>
              </a:lnSpc>
            </a:pPr>
            <a:r>
              <a:rPr lang="en-GB" sz="1600" dirty="0">
                <a:latin typeface="Calibri" panose="020F0502020204030204" pitchFamily="34" charset="0"/>
                <a:ea typeface="Calibri" panose="020F0502020204030204" pitchFamily="34" charset="0"/>
                <a:cs typeface="Calibri" panose="020F0502020204030204" pitchFamily="34" charset="0"/>
              </a:rPr>
              <a:t> Autonomy is the ability to control one's own actions. In health care context, it gives the right to patient to choose which medical treatments to pursue or avoid. This logic naturally extends to euthanasia; patients who are accustomed to making their own health care decisions throughout their lives should also be able to control the circumstances of their deaths(Dugdale et al,2019a).</a:t>
            </a:r>
          </a:p>
          <a:p>
            <a:pPr>
              <a:lnSpc>
                <a:spcPct val="110000"/>
              </a:lnSpc>
            </a:pPr>
            <a:r>
              <a:rPr lang="en-GB" sz="1600" dirty="0">
                <a:latin typeface="Calibri" panose="020F0502020204030204" pitchFamily="34" charset="0"/>
                <a:ea typeface="Calibri" panose="020F0502020204030204" pitchFamily="34" charset="0"/>
                <a:cs typeface="Calibri" panose="020F0502020204030204" pitchFamily="34" charset="0"/>
              </a:rPr>
              <a:t>Pain relief by fatal intake is ethical and compassionate if the patient is dying and their misery is irreversible. (Dugdale et al, 2019b).”A</a:t>
            </a:r>
            <a:r>
              <a:rPr lang="en-GB" sz="1600" b="0" i="0" dirty="0">
                <a:effectLst/>
                <a:latin typeface="Calibri" panose="020F0502020204030204" pitchFamily="34" charset="0"/>
                <a:ea typeface="Calibri" panose="020F0502020204030204" pitchFamily="34" charset="0"/>
                <a:cs typeface="Calibri" panose="020F0502020204030204" pitchFamily="34" charset="0"/>
              </a:rPr>
              <a:t>llowing people to ‘die with dignity’ is kinder than forcing them to continue their lives with suffering” (CARE,2023).</a:t>
            </a:r>
            <a:endParaRPr lang="en-GB" sz="1600" dirty="0">
              <a:latin typeface="Calibri" panose="020F0502020204030204" pitchFamily="34" charset="0"/>
              <a:ea typeface="Calibri" panose="020F0502020204030204" pitchFamily="34" charset="0"/>
              <a:cs typeface="Calibri" panose="020F0502020204030204" pitchFamily="34" charset="0"/>
            </a:endParaRPr>
          </a:p>
          <a:p>
            <a:pPr>
              <a:lnSpc>
                <a:spcPct val="110000"/>
              </a:lnSpc>
            </a:pPr>
            <a:endParaRPr lang="en-GB" sz="1600" dirty="0"/>
          </a:p>
          <a:p>
            <a:pPr>
              <a:lnSpc>
                <a:spcPct val="110000"/>
              </a:lnSpc>
            </a:pPr>
            <a:endParaRPr lang="en-GB" sz="1600" dirty="0"/>
          </a:p>
          <a:p>
            <a:pPr>
              <a:lnSpc>
                <a:spcPct val="110000"/>
              </a:lnSpc>
            </a:pPr>
            <a:endParaRPr lang="en-GB" sz="1600" dirty="0"/>
          </a:p>
          <a:p>
            <a:pPr>
              <a:lnSpc>
                <a:spcPct val="110000"/>
              </a:lnSpc>
            </a:pPr>
            <a:endParaRPr lang="en-GB" sz="1600" dirty="0"/>
          </a:p>
        </p:txBody>
      </p:sp>
      <p:pic>
        <p:nvPicPr>
          <p:cNvPr id="5" name="Picture 4" descr="Exclamation mark on a yellow background">
            <a:extLst>
              <a:ext uri="{FF2B5EF4-FFF2-40B4-BE49-F238E27FC236}">
                <a16:creationId xmlns:a16="http://schemas.microsoft.com/office/drawing/2014/main" id="{42BF9D06-CE88-1B03-E4BA-2255AD1EDCB1}"/>
              </a:ext>
            </a:extLst>
          </p:cNvPr>
          <p:cNvPicPr>
            <a:picLocks noChangeAspect="1"/>
          </p:cNvPicPr>
          <p:nvPr/>
        </p:nvPicPr>
        <p:blipFill rotWithShape="1">
          <a:blip r:embed="rId2"/>
          <a:srcRect l="34167" r="21250"/>
          <a:stretch/>
        </p:blipFill>
        <p:spPr>
          <a:xfrm>
            <a:off x="8115300" y="10"/>
            <a:ext cx="4076700" cy="6857990"/>
          </a:xfrm>
          <a:prstGeom prst="rect">
            <a:avLst/>
          </a:prstGeom>
        </p:spPr>
      </p:pic>
    </p:spTree>
    <p:extLst>
      <p:ext uri="{BB962C8B-B14F-4D97-AF65-F5344CB8AC3E}">
        <p14:creationId xmlns:p14="http://schemas.microsoft.com/office/powerpoint/2010/main" val="14005532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FA42C09-A233-1B2C-D6E6-0D37FCADA526}"/>
              </a:ext>
            </a:extLst>
          </p:cNvPr>
          <p:cNvSpPr>
            <a:spLocks noGrp="1"/>
          </p:cNvSpPr>
          <p:nvPr>
            <p:ph idx="1"/>
          </p:nvPr>
        </p:nvSpPr>
        <p:spPr>
          <a:xfrm>
            <a:off x="4403558" y="1973179"/>
            <a:ext cx="6232359" cy="4404727"/>
          </a:xfrm>
        </p:spPr>
        <p:txBody>
          <a:bodyPr>
            <a:normAutofit fontScale="92500"/>
          </a:bodyPr>
          <a:lstStyle/>
          <a:p>
            <a:pPr>
              <a:lnSpc>
                <a:spcPct val="110000"/>
              </a:lnSpc>
            </a:pPr>
            <a:r>
              <a:rPr lang="en-GB" sz="1800" dirty="0">
                <a:latin typeface="Calibri" panose="020F0502020204030204" pitchFamily="34" charset="0"/>
                <a:ea typeface="Calibri" panose="020F0502020204030204" pitchFamily="34" charset="0"/>
                <a:cs typeface="Calibri" panose="020F0502020204030204" pitchFamily="34" charset="0"/>
              </a:rPr>
              <a:t>The most prevalent justifications in favour of legalising euthanasia are as follows:</a:t>
            </a:r>
          </a:p>
          <a:p>
            <a:pPr>
              <a:lnSpc>
                <a:spcPct val="110000"/>
              </a:lnSpc>
            </a:pPr>
            <a:r>
              <a:rPr lang="en-GB" sz="1800" dirty="0">
                <a:latin typeface="Calibri" panose="020F0502020204030204" pitchFamily="34" charset="0"/>
                <a:ea typeface="Calibri" panose="020F0502020204030204" pitchFamily="34" charset="0"/>
                <a:cs typeface="Calibri" panose="020F0502020204030204" pitchFamily="34" charset="0"/>
              </a:rPr>
              <a:t> Autonomy is the ability to control one's own actions. In health care context, it gives the right to patient to choose which medical treatments to pursue or avoid. This logic naturally extends to euthanasia; patients who are accustomed to making their own health care decisions throughout their lives should also be able to control the circumstances of their deaths(Dugdale et al,2019a).</a:t>
            </a:r>
          </a:p>
          <a:p>
            <a:pPr>
              <a:lnSpc>
                <a:spcPct val="110000"/>
              </a:lnSpc>
            </a:pPr>
            <a:r>
              <a:rPr lang="en-GB" sz="1800" dirty="0">
                <a:latin typeface="Calibri" panose="020F0502020204030204" pitchFamily="34" charset="0"/>
                <a:ea typeface="Calibri" panose="020F0502020204030204" pitchFamily="34" charset="0"/>
                <a:cs typeface="Calibri" panose="020F0502020204030204" pitchFamily="34" charset="0"/>
              </a:rPr>
              <a:t>Pain relief by fatal intake is ethical and compassionate if the patient is dying and their misery is irreversible. (Dugdale et al, 2019b).”A</a:t>
            </a:r>
            <a:r>
              <a:rPr lang="en-GB" sz="1800" b="0" i="0" dirty="0">
                <a:effectLst/>
                <a:latin typeface="Calibri" panose="020F0502020204030204" pitchFamily="34" charset="0"/>
                <a:ea typeface="Calibri" panose="020F0502020204030204" pitchFamily="34" charset="0"/>
                <a:cs typeface="Calibri" panose="020F0502020204030204" pitchFamily="34" charset="0"/>
              </a:rPr>
              <a:t>llowing people to ‘die with dignity’ is kinder than forcing them to continue their lives with suffering” (CARE,2023).</a:t>
            </a:r>
            <a:endParaRPr lang="en-GB" sz="1800" dirty="0">
              <a:latin typeface="Calibri" panose="020F0502020204030204" pitchFamily="34" charset="0"/>
              <a:ea typeface="Calibri" panose="020F0502020204030204" pitchFamily="34" charset="0"/>
              <a:cs typeface="Calibri" panose="020F0502020204030204" pitchFamily="34" charset="0"/>
            </a:endParaRPr>
          </a:p>
          <a:p>
            <a:pPr>
              <a:lnSpc>
                <a:spcPct val="110000"/>
              </a:lnSpc>
            </a:pPr>
            <a:endParaRPr lang="en-GB" sz="1100" dirty="0"/>
          </a:p>
          <a:p>
            <a:pPr>
              <a:lnSpc>
                <a:spcPct val="110000"/>
              </a:lnSpc>
            </a:pPr>
            <a:endParaRPr lang="en-GB" sz="1100" dirty="0"/>
          </a:p>
          <a:p>
            <a:pPr>
              <a:lnSpc>
                <a:spcPct val="110000"/>
              </a:lnSpc>
            </a:pPr>
            <a:endParaRPr lang="en-GB" sz="1100" dirty="0"/>
          </a:p>
          <a:p>
            <a:pPr>
              <a:lnSpc>
                <a:spcPct val="110000"/>
              </a:lnSpc>
            </a:pPr>
            <a:endParaRPr lang="en-GB" sz="1100" dirty="0"/>
          </a:p>
        </p:txBody>
      </p:sp>
      <p:pic>
        <p:nvPicPr>
          <p:cNvPr id="14" name="Picture 4" descr="Stethoscope">
            <a:extLst>
              <a:ext uri="{FF2B5EF4-FFF2-40B4-BE49-F238E27FC236}">
                <a16:creationId xmlns:a16="http://schemas.microsoft.com/office/drawing/2014/main" id="{8401FEA1-B6CB-2277-EFA7-4B3B1073C8F7}"/>
              </a:ext>
            </a:extLst>
          </p:cNvPr>
          <p:cNvPicPr>
            <a:picLocks noChangeAspect="1"/>
          </p:cNvPicPr>
          <p:nvPr/>
        </p:nvPicPr>
        <p:blipFill rotWithShape="1">
          <a:blip r:embed="rId2"/>
          <a:srcRect l="17164" r="11636" b="-1"/>
          <a:stretch/>
        </p:blipFill>
        <p:spPr>
          <a:xfrm>
            <a:off x="0" y="336894"/>
            <a:ext cx="3140242" cy="6857984"/>
          </a:xfrm>
          <a:prstGeom prst="rect">
            <a:avLst/>
          </a:prstGeom>
        </p:spPr>
      </p:pic>
    </p:spTree>
    <p:extLst>
      <p:ext uri="{BB962C8B-B14F-4D97-AF65-F5344CB8AC3E}">
        <p14:creationId xmlns:p14="http://schemas.microsoft.com/office/powerpoint/2010/main" val="34941436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23">
            <a:extLst>
              <a:ext uri="{FF2B5EF4-FFF2-40B4-BE49-F238E27FC236}">
                <a16:creationId xmlns:a16="http://schemas.microsoft.com/office/drawing/2014/main" id="{47158F8A-034E-F689-8879-378CC4DEFA47}"/>
              </a:ext>
            </a:extLst>
          </p:cNvPr>
          <p:cNvSpPr>
            <a:spLocks noGrp="1"/>
          </p:cNvSpPr>
          <p:nvPr>
            <p:ph type="title"/>
          </p:nvPr>
        </p:nvSpPr>
        <p:spPr>
          <a:xfrm>
            <a:off x="5943600" y="365125"/>
            <a:ext cx="5410198" cy="1807305"/>
          </a:xfrm>
        </p:spPr>
        <p:txBody>
          <a:bodyPr>
            <a:normAutofit/>
          </a:bodyPr>
          <a:lstStyle/>
          <a:p>
            <a:r>
              <a:rPr lang="en-US" dirty="0"/>
              <a:t>  </a:t>
            </a:r>
          </a:p>
        </p:txBody>
      </p:sp>
      <p:sp>
        <p:nvSpPr>
          <p:cNvPr id="22" name="Content Placeholder 21">
            <a:extLst>
              <a:ext uri="{FF2B5EF4-FFF2-40B4-BE49-F238E27FC236}">
                <a16:creationId xmlns:a16="http://schemas.microsoft.com/office/drawing/2014/main" id="{AA79FDD2-5C13-2D75-66F7-411DD202051C}"/>
              </a:ext>
            </a:extLst>
          </p:cNvPr>
          <p:cNvSpPr>
            <a:spLocks noGrp="1"/>
          </p:cNvSpPr>
          <p:nvPr>
            <p:ph idx="1"/>
          </p:nvPr>
        </p:nvSpPr>
        <p:spPr>
          <a:xfrm>
            <a:off x="2314575" y="2333297"/>
            <a:ext cx="9039223" cy="3843666"/>
          </a:xfrm>
        </p:spPr>
        <p:txBody>
          <a:bodyPr>
            <a:normAutofit fontScale="25000" lnSpcReduction="20000"/>
          </a:bodyPr>
          <a:lstStyle/>
          <a:p>
            <a:r>
              <a:rPr lang="en-US" sz="8000" dirty="0">
                <a:latin typeface="Arial" panose="020B0604020202020204" pitchFamily="34" charset="0"/>
                <a:cs typeface="Arial" panose="020B0604020202020204" pitchFamily="34" charset="0"/>
              </a:rPr>
              <a:t>Apprehension about what the future could bring</a:t>
            </a:r>
          </a:p>
          <a:p>
            <a:r>
              <a:rPr lang="en-US" sz="8000" dirty="0">
                <a:latin typeface="Arial" panose="020B0604020202020204" pitchFamily="34" charset="0"/>
                <a:cs typeface="Arial" panose="020B0604020202020204" pitchFamily="34" charset="0"/>
              </a:rPr>
              <a:t>Burnout due to an unremitting illness</a:t>
            </a:r>
          </a:p>
          <a:p>
            <a:r>
              <a:rPr lang="en-US" sz="8000" dirty="0">
                <a:latin typeface="Arial" panose="020B0604020202020204" pitchFamily="34" charset="0"/>
                <a:cs typeface="Arial" panose="020B0604020202020204" pitchFamily="34" charset="0"/>
              </a:rPr>
              <a:t>possessing the desire and need for control</a:t>
            </a:r>
          </a:p>
          <a:p>
            <a:r>
              <a:rPr lang="en-US" sz="8000" dirty="0">
                <a:latin typeface="Arial" panose="020B0604020202020204" pitchFamily="34" charset="0"/>
                <a:cs typeface="Arial" panose="020B0604020202020204" pitchFamily="34" charset="0"/>
              </a:rPr>
              <a:t>Having a depressive episode</a:t>
            </a:r>
          </a:p>
          <a:p>
            <a:r>
              <a:rPr lang="en-US" sz="8000" dirty="0">
                <a:latin typeface="Arial" panose="020B0604020202020204" pitchFamily="34" charset="0"/>
                <a:cs typeface="Arial" panose="020B0604020202020204" pitchFamily="34" charset="0"/>
              </a:rPr>
              <a:t>Freeing others from misery frequently involves terminally sick persons not wanting to burden others.</a:t>
            </a:r>
          </a:p>
          <a:p>
            <a:r>
              <a:rPr lang="en-US" sz="8000" dirty="0">
                <a:latin typeface="Arial" panose="020B0604020202020204" pitchFamily="34" charset="0"/>
                <a:cs typeface="Arial" panose="020B0604020202020204" pitchFamily="34" charset="0"/>
              </a:rPr>
              <a:t>Fear of suffering and losing freedom.</a:t>
            </a:r>
          </a:p>
          <a:p>
            <a:r>
              <a:rPr lang="en-US" sz="8000" dirty="0">
                <a:latin typeface="Arial" panose="020B0604020202020204" pitchFamily="34" charset="0"/>
                <a:cs typeface="Arial" panose="020B0604020202020204" pitchFamily="34" charset="0"/>
              </a:rPr>
              <a:t>Society lacks elderly assistance and funding and the Elderly lose skills and Elderly self-describe inadequately</a:t>
            </a:r>
          </a:p>
          <a:p>
            <a:r>
              <a:rPr lang="en-US" sz="8000" dirty="0">
                <a:latin typeface="Arial" panose="020B0604020202020204" pitchFamily="34" charset="0"/>
                <a:cs typeface="Arial" panose="020B0604020202020204" pitchFamily="34" charset="0"/>
              </a:rPr>
              <a:t>The elderly are considered incompetent, labels the elderly: useless; ineffectual; helpless.</a:t>
            </a:r>
          </a:p>
          <a:p>
            <a:endParaRPr lang="en-US" sz="1600" dirty="0">
              <a:latin typeface="Arial" panose="020B0604020202020204" pitchFamily="34" charset="0"/>
              <a:cs typeface="Arial" panose="020B0604020202020204" pitchFamily="34" charset="0"/>
            </a:endParaRPr>
          </a:p>
          <a:p>
            <a:endParaRPr lang="en-US" sz="1600" dirty="0"/>
          </a:p>
        </p:txBody>
      </p:sp>
      <p:pic>
        <p:nvPicPr>
          <p:cNvPr id="26" name="Picture 25" descr="Two people holding each other's hands">
            <a:extLst>
              <a:ext uri="{FF2B5EF4-FFF2-40B4-BE49-F238E27FC236}">
                <a16:creationId xmlns:a16="http://schemas.microsoft.com/office/drawing/2014/main" id="{8DD9998B-1A08-A452-D5E5-293DA96E5E53}"/>
              </a:ext>
            </a:extLst>
          </p:cNvPr>
          <p:cNvPicPr>
            <a:picLocks noChangeAspect="1"/>
          </p:cNvPicPr>
          <p:nvPr/>
        </p:nvPicPr>
        <p:blipFill rotWithShape="1">
          <a:blip r:embed="rId2"/>
          <a:srcRect l="17179" r="23286" b="-1"/>
          <a:stretch/>
        </p:blipFill>
        <p:spPr>
          <a:xfrm>
            <a:off x="1" y="365125"/>
            <a:ext cx="2314574" cy="5811838"/>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TextBox 2">
            <a:extLst>
              <a:ext uri="{FF2B5EF4-FFF2-40B4-BE49-F238E27FC236}">
                <a16:creationId xmlns:a16="http://schemas.microsoft.com/office/drawing/2014/main" id="{607778CF-CF3C-AA84-299E-F0707D9A41FC}"/>
              </a:ext>
            </a:extLst>
          </p:cNvPr>
          <p:cNvSpPr txBox="1"/>
          <p:nvPr/>
        </p:nvSpPr>
        <p:spPr>
          <a:xfrm>
            <a:off x="2314576" y="383222"/>
            <a:ext cx="9266872" cy="1200329"/>
          </a:xfrm>
          <a:prstGeom prst="rect">
            <a:avLst/>
          </a:prstGeom>
          <a:noFill/>
        </p:spPr>
        <p:txBody>
          <a:bodyPr wrap="square">
            <a:spAutoFit/>
          </a:bodyPr>
          <a:lstStyle/>
          <a:p>
            <a:r>
              <a:rPr lang="en-US" sz="1800" dirty="0">
                <a:latin typeface="Arial" panose="020B0604020202020204" pitchFamily="34" charset="0"/>
                <a:cs typeface="Arial" panose="020B0604020202020204" pitchFamily="34" charset="0"/>
              </a:rPr>
              <a:t>Euthanasia is deliberately terminating a life in order to alleviate suffering </a:t>
            </a:r>
          </a:p>
          <a:p>
            <a:r>
              <a:rPr lang="en-US" sz="1800" dirty="0">
                <a:latin typeface="Arial" panose="020B0604020202020204" pitchFamily="34" charset="0"/>
                <a:cs typeface="Arial" panose="020B0604020202020204" pitchFamily="34" charset="0"/>
              </a:rPr>
              <a:t>if a doctor purposefully overdosed a terminally sick patient with a medicine they didn't need, such a sedative or muscle relaxant, with the intent of hastening the patient's death.(NHS,2020)</a:t>
            </a:r>
          </a:p>
        </p:txBody>
      </p:sp>
    </p:spTree>
    <p:extLst>
      <p:ext uri="{BB962C8B-B14F-4D97-AF65-F5344CB8AC3E}">
        <p14:creationId xmlns:p14="http://schemas.microsoft.com/office/powerpoint/2010/main" val="3014529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22F0272-3878-4604-AA91-01CA8F08DEF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1" name="Picture 10">
            <a:extLst>
              <a:ext uri="{FF2B5EF4-FFF2-40B4-BE49-F238E27FC236}">
                <a16:creationId xmlns:a16="http://schemas.microsoft.com/office/drawing/2014/main" id="{1F60EAEC-22E3-4448-8F0A-9ADAA793A9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3" name="Rectangle 12">
            <a:extLst>
              <a:ext uri="{FF2B5EF4-FFF2-40B4-BE49-F238E27FC236}">
                <a16:creationId xmlns:a16="http://schemas.microsoft.com/office/drawing/2014/main" id="{355E0F90-3FFF-4E04-B3C8-3C969A415D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EC63A4EF-A033-4ED0-9EB6-6E1A8D264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964965EE-80F2-417F-9652-5BFF14DA7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8">
            <a:extLst>
              <a:ext uri="{FF2B5EF4-FFF2-40B4-BE49-F238E27FC236}">
                <a16:creationId xmlns:a16="http://schemas.microsoft.com/office/drawing/2014/main" id="{AA3C9611-CFD7-4C23-A8F2-00E7865A5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2" descr="Carenotkill T">
            <a:extLst>
              <a:ext uri="{FF2B5EF4-FFF2-40B4-BE49-F238E27FC236}">
                <a16:creationId xmlns:a16="http://schemas.microsoft.com/office/drawing/2014/main" id="{E5F9AC3C-999F-3EC0-1835-4DC7FD43F2BB}"/>
              </a:ext>
            </a:extLst>
          </p:cNvPr>
          <p:cNvPicPr>
            <a:picLocks noGrp="1" noChangeAspect="1" noChangeArrowheads="1"/>
          </p:cNvPicPr>
          <p:nvPr>
            <p:ph idx="1"/>
          </p:nvPr>
        </p:nvPicPr>
        <p:blipFill rotWithShape="1">
          <a:blip r:embed="rId5">
            <a:extLst>
              <a:ext uri="{28A0092B-C50C-407E-A947-70E740481C1C}">
                <a14:useLocalDpi xmlns:a14="http://schemas.microsoft.com/office/drawing/2010/main" val="0"/>
              </a:ext>
            </a:extLst>
          </a:blip>
          <a:srcRect l="11482" r="35185"/>
          <a:stretch/>
        </p:blipFill>
        <p:spPr bwMode="auto">
          <a:xfrm>
            <a:off x="787240" y="326017"/>
            <a:ext cx="10442718" cy="6210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37805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Content Placeholder 37">
            <a:extLst>
              <a:ext uri="{FF2B5EF4-FFF2-40B4-BE49-F238E27FC236}">
                <a16:creationId xmlns:a16="http://schemas.microsoft.com/office/drawing/2014/main" id="{5893556C-6FE6-6FEE-F8A0-38FDF361951A}"/>
              </a:ext>
            </a:extLst>
          </p:cNvPr>
          <p:cNvSpPr>
            <a:spLocks noGrp="1"/>
          </p:cNvSpPr>
          <p:nvPr>
            <p:ph idx="1"/>
          </p:nvPr>
        </p:nvSpPr>
        <p:spPr>
          <a:xfrm>
            <a:off x="2863516" y="168442"/>
            <a:ext cx="8722896" cy="6209465"/>
          </a:xfrm>
        </p:spPr>
        <p:txBody>
          <a:bodyPr>
            <a:normAutofit lnSpcReduction="10000"/>
          </a:bodyPr>
          <a:lstStyle/>
          <a:p>
            <a:pPr>
              <a:lnSpc>
                <a:spcPct val="110000"/>
              </a:lnSpc>
            </a:pPr>
            <a:r>
              <a:rPr lang="en-US" sz="1600" dirty="0">
                <a:ea typeface="Calibri" panose="020F0502020204030204" pitchFamily="34" charset="0"/>
                <a:cs typeface="Calibri" panose="020F0502020204030204" pitchFamily="34" charset="0"/>
              </a:rPr>
              <a:t> It is morally wrong. </a:t>
            </a:r>
          </a:p>
          <a:p>
            <a:pPr>
              <a:lnSpc>
                <a:spcPct val="110000"/>
              </a:lnSpc>
            </a:pPr>
            <a:r>
              <a:rPr lang="en-US" sz="1600" dirty="0">
                <a:ea typeface="Calibri" panose="020F0502020204030204" pitchFamily="34" charset="0"/>
                <a:cs typeface="Calibri" panose="020F0502020204030204" pitchFamily="34" charset="0"/>
              </a:rPr>
              <a:t>As individuals, we have human rights, and we must also respect and defend the rights of others. No matter our nationality, sex, ethnicity, color, religion, language, or other characteristics, we all have these universal rights, (United Nations, 1948) </a:t>
            </a:r>
          </a:p>
          <a:p>
            <a:pPr>
              <a:lnSpc>
                <a:spcPct val="110000"/>
              </a:lnSpc>
            </a:pPr>
            <a:r>
              <a:rPr lang="en-US" sz="1600" dirty="0">
                <a:ea typeface="Calibri" panose="020F0502020204030204" pitchFamily="34" charset="0"/>
                <a:cs typeface="Calibri" panose="020F0502020204030204" pitchFamily="34" charset="0"/>
              </a:rPr>
              <a:t>Voluntary euthanasia and aided suicide might lead to non-voluntary and involuntary </a:t>
            </a:r>
            <a:r>
              <a:rPr lang="en-US" sz="1600" dirty="0" err="1">
                <a:ea typeface="Calibri" panose="020F0502020204030204" pitchFamily="34" charset="0"/>
                <a:cs typeface="Calibri" panose="020F0502020204030204" pitchFamily="34" charset="0"/>
              </a:rPr>
              <a:t>one.e.g</a:t>
            </a:r>
            <a:r>
              <a:rPr lang="en-US" sz="1600" dirty="0">
                <a:ea typeface="Calibri" panose="020F0502020204030204" pitchFamily="34" charset="0"/>
                <a:cs typeface="Calibri" panose="020F0502020204030204" pitchFamily="34" charset="0"/>
              </a:rPr>
              <a:t>. </a:t>
            </a:r>
          </a:p>
          <a:p>
            <a:pPr marL="0" indent="0">
              <a:lnSpc>
                <a:spcPct val="110000"/>
              </a:lnSpc>
              <a:buNone/>
            </a:pPr>
            <a:r>
              <a:rPr lang="en-US" sz="1600" dirty="0">
                <a:ea typeface="Calibri" panose="020F0502020204030204" pitchFamily="34" charset="0"/>
                <a:cs typeface="Calibri" panose="020F0502020204030204" pitchFamily="34" charset="0"/>
              </a:rPr>
              <a:t>In Nederland where a 1000 people were killed without request (Mildred, 2022).</a:t>
            </a:r>
          </a:p>
          <a:p>
            <a:pPr>
              <a:lnSpc>
                <a:spcPct val="110000"/>
              </a:lnSpc>
            </a:pPr>
            <a:r>
              <a:rPr lang="en-US" sz="1600" dirty="0">
                <a:ea typeface="Calibri" panose="020F0502020204030204" pitchFamily="34" charset="0"/>
                <a:cs typeface="Calibri" panose="020F0502020204030204" pitchFamily="34" charset="0"/>
              </a:rPr>
              <a:t>The most humane thing is to care for a dying person and show them that their existence is valuable regardless of age or ability and not kill them.</a:t>
            </a:r>
          </a:p>
          <a:p>
            <a:pPr>
              <a:lnSpc>
                <a:spcPct val="110000"/>
              </a:lnSpc>
            </a:pPr>
            <a:r>
              <a:rPr lang="en-US" sz="1600" dirty="0">
                <a:ea typeface="Calibri" panose="020F0502020204030204" pitchFamily="34" charset="0"/>
                <a:cs typeface="Calibri" panose="020F0502020204030204" pitchFamily="34" charset="0"/>
              </a:rPr>
              <a:t>Doctors in the Netherlands, where euthanasia and physician-assisted suicide are authorized, have been shown by reports do not always disclose the deaths of their patients.</a:t>
            </a:r>
          </a:p>
          <a:p>
            <a:pPr>
              <a:lnSpc>
                <a:spcPct val="110000"/>
              </a:lnSpc>
            </a:pPr>
            <a:r>
              <a:rPr lang="en-US" sz="1600" dirty="0">
                <a:ea typeface="Calibri" panose="020F0502020204030204" pitchFamily="34" charset="0"/>
                <a:cs typeface="Calibri" panose="020F0502020204030204" pitchFamily="34" charset="0"/>
              </a:rPr>
              <a:t>\Human rights are interconnected. 1948 (UN) </a:t>
            </a:r>
          </a:p>
          <a:p>
            <a:pPr>
              <a:lnSpc>
                <a:spcPct val="110000"/>
              </a:lnSpc>
            </a:pPr>
            <a:r>
              <a:rPr lang="en-US" sz="1600" dirty="0">
                <a:ea typeface="Calibri" panose="020F0502020204030204" pitchFamily="34" charset="0"/>
                <a:cs typeface="Calibri" panose="020F0502020204030204" pitchFamily="34" charset="0"/>
              </a:rPr>
              <a:t>Thus, violating one right might affect other rights. Choice affects life. </a:t>
            </a:r>
          </a:p>
          <a:p>
            <a:pPr>
              <a:lnSpc>
                <a:spcPct val="110000"/>
              </a:lnSpc>
            </a:pPr>
            <a:r>
              <a:rPr lang="en-US" sz="1600" dirty="0">
                <a:ea typeface="Calibri" panose="020F0502020204030204" pitchFamily="34" charset="0"/>
                <a:cs typeface="Calibri" panose="020F0502020204030204" pitchFamily="34" charset="0"/>
              </a:rPr>
              <a:t>To maintain justice and equality, all human rights must be protected and promoted.</a:t>
            </a:r>
          </a:p>
          <a:p>
            <a:pPr>
              <a:lnSpc>
                <a:spcPct val="110000"/>
              </a:lnSpc>
            </a:pPr>
            <a:r>
              <a:rPr lang="en-US" sz="1600" dirty="0">
                <a:ea typeface="Calibri" panose="020F0502020204030204" pitchFamily="34" charset="0"/>
                <a:cs typeface="Calibri" panose="020F0502020204030204" pitchFamily="34" charset="0"/>
              </a:rPr>
              <a:t>Engaged people are healthy,(</a:t>
            </a:r>
            <a:r>
              <a:rPr lang="en-US" sz="1600" dirty="0" err="1">
                <a:ea typeface="Calibri" panose="020F0502020204030204" pitchFamily="34" charset="0"/>
                <a:cs typeface="Calibri" panose="020F0502020204030204" pitchFamily="34" charset="0"/>
              </a:rPr>
              <a:t>Tornstam</a:t>
            </a:r>
            <a:r>
              <a:rPr lang="en-US" sz="1600" dirty="0">
                <a:ea typeface="Calibri" panose="020F0502020204030204" pitchFamily="34" charset="0"/>
                <a:cs typeface="Calibri" panose="020F0502020204030204" pitchFamily="34" charset="0"/>
              </a:rPr>
              <a:t>, 1994)</a:t>
            </a:r>
          </a:p>
          <a:p>
            <a:pPr>
              <a:lnSpc>
                <a:spcPct val="110000"/>
              </a:lnSpc>
            </a:pPr>
            <a:endParaRPr lang="en-US" sz="700" dirty="0">
              <a:latin typeface="Arial" panose="020B0604020202020204" pitchFamily="34" charset="0"/>
              <a:cs typeface="Arial" panose="020B0604020202020204" pitchFamily="34" charset="0"/>
            </a:endParaRPr>
          </a:p>
          <a:p>
            <a:pPr>
              <a:lnSpc>
                <a:spcPct val="110000"/>
              </a:lnSpc>
            </a:pPr>
            <a:endParaRPr lang="en-US" sz="700" dirty="0"/>
          </a:p>
        </p:txBody>
      </p:sp>
    </p:spTree>
    <p:extLst>
      <p:ext uri="{BB962C8B-B14F-4D97-AF65-F5344CB8AC3E}">
        <p14:creationId xmlns:p14="http://schemas.microsoft.com/office/powerpoint/2010/main" val="375858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Content Placeholder 2">
            <a:extLst>
              <a:ext uri="{FF2B5EF4-FFF2-40B4-BE49-F238E27FC236}">
                <a16:creationId xmlns:a16="http://schemas.microsoft.com/office/drawing/2014/main" id="{AD0AC74E-AF2B-5552-F922-A2E0A7918B3F}"/>
              </a:ext>
            </a:extLst>
          </p:cNvPr>
          <p:cNvSpPr>
            <a:spLocks noGrp="1"/>
          </p:cNvSpPr>
          <p:nvPr>
            <p:ph idx="1"/>
          </p:nvPr>
        </p:nvSpPr>
        <p:spPr>
          <a:xfrm>
            <a:off x="1034717" y="1479884"/>
            <a:ext cx="10060914" cy="4521671"/>
          </a:xfrm>
        </p:spPr>
        <p:txBody>
          <a:bodyPr anchor="ctr">
            <a:normAutofit fontScale="92500" lnSpcReduction="20000"/>
          </a:bodyPr>
          <a:lstStyle/>
          <a:p>
            <a:pPr marL="0" indent="0">
              <a:buNone/>
            </a:pPr>
            <a:endParaRPr lang="en-US" sz="1700" dirty="0">
              <a:latin typeface="Arial" panose="020B0604020202020204" pitchFamily="34" charset="0"/>
              <a:cs typeface="Arial" panose="020B0604020202020204" pitchFamily="34" charset="0"/>
            </a:endParaRPr>
          </a:p>
          <a:p>
            <a:r>
              <a:rPr lang="en-US" sz="1700" dirty="0">
                <a:latin typeface="Arial" panose="020B0604020202020204" pitchFamily="34" charset="0"/>
                <a:cs typeface="Arial" panose="020B0604020202020204" pitchFamily="34" charset="0"/>
              </a:rPr>
              <a:t>We must never give people who are discouraged or confused or who are enduring excruciating pain or who are elderly or fragile the impression that assisted suicide is the only option available to them so that they won't be a burden on anyone.</a:t>
            </a:r>
          </a:p>
          <a:p>
            <a:r>
              <a:rPr lang="en-US" sz="1700" dirty="0">
                <a:latin typeface="Arial" panose="020B0604020202020204" pitchFamily="34" charset="0"/>
                <a:cs typeface="Arial" panose="020B0604020202020204" pitchFamily="34" charset="0"/>
              </a:rPr>
              <a:t>The weakest members of society are the ones who need the protection of the law the most. </a:t>
            </a:r>
          </a:p>
          <a:p>
            <a:r>
              <a:rPr lang="en-US" sz="1700" dirty="0">
                <a:latin typeface="Arial" panose="020B0604020202020204" pitchFamily="34" charset="0"/>
                <a:cs typeface="Arial" panose="020B0604020202020204" pitchFamily="34" charset="0"/>
              </a:rPr>
              <a:t>The law must always protect the vulnerable people in the society and not opting for death to please others.</a:t>
            </a:r>
          </a:p>
          <a:p>
            <a:r>
              <a:rPr lang="en-US" sz="1700" dirty="0">
                <a:latin typeface="Arial" panose="020B0604020202020204" pitchFamily="34" charset="0"/>
                <a:cs typeface="Arial" panose="020B0604020202020204" pitchFamily="34" charset="0"/>
              </a:rPr>
              <a:t>(United Nations, 1948) stated the right, life ,rights to food, education, work,, health, and liberty, they make life worth living.</a:t>
            </a:r>
          </a:p>
          <a:p>
            <a:r>
              <a:rPr lang="en-US" sz="1700" dirty="0">
                <a:latin typeface="Arial" panose="020B0604020202020204" pitchFamily="34" charset="0"/>
                <a:cs typeface="Arial" panose="020B0604020202020204" pitchFamily="34" charset="0"/>
              </a:rPr>
              <a:t>Engaging people in activities to reduce focus on pain and suffering.</a:t>
            </a:r>
          </a:p>
          <a:p>
            <a:r>
              <a:rPr lang="en-US" sz="1700" dirty="0">
                <a:latin typeface="Arial" panose="020B0604020202020204" pitchFamily="34" charset="0"/>
                <a:cs typeface="Arial" panose="020B0604020202020204" pitchFamily="34" charset="0"/>
              </a:rPr>
              <a:t>Society has many ways to help the old, including family support, housing, health care, economy, nutrition, and social services.</a:t>
            </a:r>
          </a:p>
          <a:p>
            <a:endParaRPr lang="en-US" sz="1700" dirty="0">
              <a:latin typeface="Arial" panose="020B0604020202020204" pitchFamily="34" charset="0"/>
              <a:cs typeface="Arial" panose="020B0604020202020204" pitchFamily="34" charset="0"/>
            </a:endParaRPr>
          </a:p>
          <a:p>
            <a:endParaRPr lang="en-US" sz="1700" dirty="0">
              <a:latin typeface="Arial" panose="020B0604020202020204" pitchFamily="34" charset="0"/>
              <a:cs typeface="Arial" panose="020B0604020202020204" pitchFamily="34" charset="0"/>
            </a:endParaRPr>
          </a:p>
          <a:p>
            <a:endParaRPr lang="en-US" sz="1700" dirty="0">
              <a:latin typeface="Arial" panose="020B0604020202020204" pitchFamily="34" charset="0"/>
              <a:cs typeface="Arial" panose="020B0604020202020204" pitchFamily="34" charset="0"/>
            </a:endParaRPr>
          </a:p>
          <a:p>
            <a:endParaRPr lang="en-US" sz="1700" dirty="0">
              <a:latin typeface="Arial" panose="020B0604020202020204" pitchFamily="34" charset="0"/>
              <a:cs typeface="Arial" panose="020B0604020202020204" pitchFamily="34" charset="0"/>
            </a:endParaRPr>
          </a:p>
          <a:p>
            <a:endParaRPr lang="en-US" sz="1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008749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6CCDD-0308-8DE3-B872-C77D8815226A}"/>
              </a:ext>
            </a:extLst>
          </p:cNvPr>
          <p:cNvSpPr>
            <a:spLocks noGrp="1"/>
          </p:cNvSpPr>
          <p:nvPr>
            <p:ph type="title"/>
          </p:nvPr>
        </p:nvSpPr>
        <p:spPr>
          <a:xfrm>
            <a:off x="1621862" y="360947"/>
            <a:ext cx="7522138" cy="673769"/>
          </a:xfrm>
        </p:spPr>
        <p:txBody>
          <a:bodyPr/>
          <a:lstStyle/>
          <a:p>
            <a:r>
              <a:rPr lang="en-GB" dirty="0"/>
              <a:t> Conclusion and recommendations</a:t>
            </a:r>
          </a:p>
        </p:txBody>
      </p:sp>
      <p:sp>
        <p:nvSpPr>
          <p:cNvPr id="3" name="Content Placeholder 2">
            <a:extLst>
              <a:ext uri="{FF2B5EF4-FFF2-40B4-BE49-F238E27FC236}">
                <a16:creationId xmlns:a16="http://schemas.microsoft.com/office/drawing/2014/main" id="{3AEE369F-AFA0-2CB3-D71F-4EC3DCB6B566}"/>
              </a:ext>
            </a:extLst>
          </p:cNvPr>
          <p:cNvSpPr>
            <a:spLocks noGrp="1"/>
          </p:cNvSpPr>
          <p:nvPr>
            <p:ph idx="1"/>
          </p:nvPr>
        </p:nvSpPr>
        <p:spPr>
          <a:xfrm>
            <a:off x="1621861" y="1034717"/>
            <a:ext cx="9218592" cy="5015228"/>
          </a:xfrm>
        </p:spPr>
        <p:txBody>
          <a:bodyPr>
            <a:normAutofit/>
          </a:bodyPr>
          <a:lstStyle/>
          <a:p>
            <a:pPr marL="0" indent="0">
              <a:buNone/>
            </a:pPr>
            <a:r>
              <a:rPr lang="en-GB" sz="1800" dirty="0">
                <a:latin typeface="Calibri" panose="020F0502020204030204" pitchFamily="34" charset="0"/>
                <a:ea typeface="Calibri" panose="020F0502020204030204" pitchFamily="34" charset="0"/>
                <a:cs typeface="Calibri" panose="020F0502020204030204" pitchFamily="34" charset="0"/>
              </a:rPr>
              <a:t>Medical and social community remain divided about euthanasia until today. It is still a hard question to answer. There are legislations and policies in place in UK to make end of life care and palliative care more accessible for people but there is still a gap in the need and availability of end-of-life care. </a:t>
            </a:r>
          </a:p>
          <a:p>
            <a:pPr marL="0" indent="0">
              <a:buNone/>
            </a:pPr>
            <a:r>
              <a:rPr lang="en-GB" sz="1800" dirty="0">
                <a:latin typeface="Calibri" panose="020F0502020204030204" pitchFamily="34" charset="0"/>
                <a:ea typeface="Calibri" panose="020F0502020204030204" pitchFamily="34" charset="0"/>
                <a:cs typeface="Calibri" panose="020F0502020204030204" pitchFamily="34" charset="0"/>
              </a:rPr>
              <a:t>Making end of life care and palliative care more accessible to people can reduce the desire of euthanasia in people approaching to end of their lives. If we make more efforts to let them not feel disengaged from the society,  keep them physically or mentally active, and socially included, they may want to live and there may be an overall reduction in demand of euthanasia.</a:t>
            </a:r>
          </a:p>
          <a:p>
            <a:pPr marL="0" indent="0">
              <a:buNone/>
            </a:pPr>
            <a:r>
              <a:rPr lang="en-GB" sz="1800" dirty="0">
                <a:latin typeface="Calibri" panose="020F0502020204030204" pitchFamily="34" charset="0"/>
                <a:ea typeface="Calibri" panose="020F0502020204030204" pitchFamily="34" charset="0"/>
                <a:cs typeface="Calibri" panose="020F0502020204030204" pitchFamily="34" charset="0"/>
              </a:rPr>
              <a:t>Law about euthanasia needs to be changed. But before any change in the law, there should be a lot of research on how to stop the abuse of the law.</a:t>
            </a:r>
          </a:p>
          <a:p>
            <a:endParaRPr lang="en-GB" dirty="0"/>
          </a:p>
        </p:txBody>
      </p:sp>
    </p:spTree>
    <p:extLst>
      <p:ext uri="{BB962C8B-B14F-4D97-AF65-F5344CB8AC3E}">
        <p14:creationId xmlns:p14="http://schemas.microsoft.com/office/powerpoint/2010/main" val="35255829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24CBA-1737-8ADF-9A60-303AAD1521F9}"/>
              </a:ext>
            </a:extLst>
          </p:cNvPr>
          <p:cNvSpPr>
            <a:spLocks noGrp="1"/>
          </p:cNvSpPr>
          <p:nvPr>
            <p:ph type="title"/>
          </p:nvPr>
        </p:nvSpPr>
        <p:spPr>
          <a:xfrm>
            <a:off x="2611808" y="808057"/>
            <a:ext cx="7958331" cy="731986"/>
          </a:xfrm>
        </p:spPr>
        <p:txBody>
          <a:bodyPr/>
          <a:lstStyle/>
          <a:p>
            <a:pPr algn="ctr"/>
            <a:r>
              <a:rPr lang="en-GB" dirty="0"/>
              <a:t>REFERENCES</a:t>
            </a:r>
          </a:p>
        </p:txBody>
      </p:sp>
      <p:sp>
        <p:nvSpPr>
          <p:cNvPr id="3" name="Content Placeholder 2">
            <a:extLst>
              <a:ext uri="{FF2B5EF4-FFF2-40B4-BE49-F238E27FC236}">
                <a16:creationId xmlns:a16="http://schemas.microsoft.com/office/drawing/2014/main" id="{411A1240-1ED0-D5CA-DB26-65283F5D8FFC}"/>
              </a:ext>
            </a:extLst>
          </p:cNvPr>
          <p:cNvSpPr>
            <a:spLocks noGrp="1"/>
          </p:cNvSpPr>
          <p:nvPr>
            <p:ph idx="1"/>
          </p:nvPr>
        </p:nvSpPr>
        <p:spPr>
          <a:xfrm>
            <a:off x="1383632" y="1359567"/>
            <a:ext cx="9504947" cy="5065295"/>
          </a:xfrm>
        </p:spPr>
        <p:txBody>
          <a:bodyPr>
            <a:normAutofit fontScale="55000" lnSpcReduction="20000"/>
          </a:bodyPr>
          <a:lstStyle/>
          <a:p>
            <a:r>
              <a:rPr lang="en-GB" sz="2500">
                <a:effectLst/>
                <a:latin typeface="Arial" panose="020B0604020202020204" pitchFamily="34" charset="0"/>
                <a:cs typeface="Arial" panose="020B0604020202020204" pitchFamily="34" charset="0"/>
              </a:rPr>
              <a:t>Age UK, (2019). </a:t>
            </a:r>
            <a:r>
              <a:rPr lang="en-GB" sz="2500" i="1">
                <a:effectLst/>
                <a:latin typeface="Arial" panose="020B0604020202020204" pitchFamily="34" charset="0"/>
                <a:cs typeface="Arial" panose="020B0604020202020204" pitchFamily="34" charset="0"/>
              </a:rPr>
              <a:t>Living wills - advance decisions and advance statements </a:t>
            </a:r>
            <a:r>
              <a:rPr lang="en-GB" sz="2500">
                <a:effectLst/>
                <a:latin typeface="Arial" panose="020B0604020202020204" pitchFamily="34" charset="0"/>
                <a:cs typeface="Arial" panose="020B0604020202020204" pitchFamily="34" charset="0"/>
              </a:rPr>
              <a:t> Available at:  </a:t>
            </a:r>
            <a:r>
              <a:rPr lang="en-GB" sz="250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https://www.ageuk.org.uk/information-advice/money-legal/legal-issues/advance-decisions/</a:t>
            </a:r>
            <a:r>
              <a:rPr lang="en-GB" sz="2500">
                <a:effectLst/>
                <a:latin typeface="Arial" panose="020B0604020202020204" pitchFamily="34" charset="0"/>
                <a:cs typeface="Arial" panose="020B0604020202020204" pitchFamily="34" charset="0"/>
              </a:rPr>
              <a:t>. (accessed: 16 June 2023). </a:t>
            </a:r>
            <a:endParaRPr lang="en-GB" sz="2500">
              <a:latin typeface="Arial" panose="020B0604020202020204" pitchFamily="34" charset="0"/>
              <a:ea typeface="Calibri" panose="020F0502020204030204" pitchFamily="34" charset="0"/>
              <a:cs typeface="Arial" panose="020B0604020202020204" pitchFamily="34" charset="0"/>
            </a:endParaRPr>
          </a:p>
          <a:p>
            <a:r>
              <a:rPr lang="en-GB" sz="2500">
                <a:latin typeface="Arial" panose="020B0604020202020204" pitchFamily="34" charset="0"/>
                <a:ea typeface="Calibri" panose="020F0502020204030204" pitchFamily="34" charset="0"/>
                <a:cs typeface="Arial" panose="020B0604020202020204" pitchFamily="34" charset="0"/>
              </a:rPr>
              <a:t>BBC NEWS,(2015</a:t>
            </a:r>
            <a:r>
              <a:rPr lang="en-GB" sz="2500" i="1">
                <a:latin typeface="Arial" panose="020B0604020202020204" pitchFamily="34" charset="0"/>
                <a:ea typeface="Calibri" panose="020F0502020204030204" pitchFamily="34" charset="0"/>
                <a:cs typeface="Arial" panose="020B0604020202020204" pitchFamily="34" charset="0"/>
              </a:rPr>
              <a:t>).</a:t>
            </a:r>
            <a:r>
              <a:rPr lang="en-GB" sz="2500" b="0" i="1">
                <a:effectLst/>
                <a:latin typeface="Arial" panose="020B0604020202020204" pitchFamily="34" charset="0"/>
                <a:ea typeface="Calibri" panose="020F0502020204030204" pitchFamily="34" charset="0"/>
                <a:cs typeface="Arial" panose="020B0604020202020204" pitchFamily="34" charset="0"/>
              </a:rPr>
              <a:t> Assisted dying: What does the law in different countries say? </a:t>
            </a:r>
            <a:r>
              <a:rPr lang="en-GB" sz="2500">
                <a:latin typeface="Arial" panose="020B0604020202020204" pitchFamily="34" charset="0"/>
                <a:ea typeface="Calibri" panose="020F0502020204030204" pitchFamily="34" charset="0"/>
                <a:cs typeface="Arial" panose="020B0604020202020204" pitchFamily="34" charset="0"/>
              </a:rPr>
              <a:t>Available at: </a:t>
            </a:r>
            <a:r>
              <a:rPr lang="en-GB" sz="2500">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Assisted dying: What does the law in different countries say? - BBC News</a:t>
            </a:r>
            <a:r>
              <a:rPr lang="en-GB" sz="2500">
                <a:latin typeface="Arial" panose="020B0604020202020204" pitchFamily="34" charset="0"/>
                <a:ea typeface="Calibri" panose="020F0502020204030204" pitchFamily="34" charset="0"/>
                <a:cs typeface="Arial" panose="020B0604020202020204" pitchFamily="34" charset="0"/>
              </a:rPr>
              <a:t> (accessed: 19 June 2023).</a:t>
            </a:r>
          </a:p>
          <a:p>
            <a:r>
              <a:rPr lang="en-GB" sz="2500">
                <a:latin typeface="Arial" panose="020B0604020202020204" pitchFamily="34" charset="0"/>
                <a:ea typeface="Calibri" panose="020F0502020204030204" pitchFamily="34" charset="0"/>
                <a:cs typeface="Arial" panose="020B0604020202020204" pitchFamily="34" charset="0"/>
              </a:rPr>
              <a:t>BBC, (2014)</a:t>
            </a:r>
            <a:r>
              <a:rPr lang="en-GB" sz="2500">
                <a:effectLst/>
                <a:latin typeface="Arial" panose="020B0604020202020204" pitchFamily="34" charset="0"/>
                <a:ea typeface="Calibri" panose="020F0502020204030204" pitchFamily="34" charset="0"/>
                <a:cs typeface="Arial" panose="020B0604020202020204" pitchFamily="34" charset="0"/>
              </a:rPr>
              <a:t> </a:t>
            </a:r>
            <a:r>
              <a:rPr lang="en-GB" sz="2500">
                <a:latin typeface="Arial" panose="020B0604020202020204" pitchFamily="34" charset="0"/>
                <a:ea typeface="Calibri" panose="020F0502020204030204" pitchFamily="34" charset="0"/>
                <a:cs typeface="Arial" panose="020B0604020202020204" pitchFamily="34" charset="0"/>
              </a:rPr>
              <a:t> </a:t>
            </a:r>
            <a:r>
              <a:rPr lang="en-GB" sz="2500" i="1">
                <a:effectLst/>
                <a:latin typeface="Arial" panose="020B0604020202020204" pitchFamily="34" charset="0"/>
                <a:ea typeface="Calibri" panose="020F0502020204030204" pitchFamily="34" charset="0"/>
                <a:cs typeface="Arial" panose="020B0604020202020204" pitchFamily="34" charset="0"/>
              </a:rPr>
              <a:t>Ethics - euthanasia: Pro-euthanasia arguments</a:t>
            </a:r>
            <a:r>
              <a:rPr lang="en-GB" sz="2500">
                <a:effectLst/>
                <a:latin typeface="Arial" panose="020B0604020202020204" pitchFamily="34" charset="0"/>
                <a:ea typeface="Calibri" panose="020F0502020204030204" pitchFamily="34" charset="0"/>
                <a:cs typeface="Arial" panose="020B0604020202020204" pitchFamily="34" charset="0"/>
              </a:rPr>
              <a:t>. Available at: </a:t>
            </a:r>
            <a:r>
              <a:rPr lang="en-GB" sz="2500">
                <a:effectLst/>
                <a:latin typeface="Arial" panose="020B0604020202020204" pitchFamily="34" charset="0"/>
                <a:ea typeface="Calibri" panose="020F050202020403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https://www.bbc.co.uk/ethics/euthanasia/infavour/infavour_1.shtml#section_7</a:t>
            </a:r>
            <a:r>
              <a:rPr lang="en-GB" sz="2500">
                <a:effectLst/>
                <a:latin typeface="Arial" panose="020B0604020202020204" pitchFamily="34" charset="0"/>
                <a:ea typeface="Calibri" panose="020F0502020204030204" pitchFamily="34" charset="0"/>
                <a:cs typeface="Arial" panose="020B0604020202020204" pitchFamily="34" charset="0"/>
              </a:rPr>
              <a:t>  (Accessed: 22 June 2023). </a:t>
            </a:r>
          </a:p>
          <a:p>
            <a:r>
              <a:rPr lang="en-GB" sz="2500" b="0" i="0">
                <a:effectLst/>
                <a:latin typeface="Arial" panose="020B0604020202020204" pitchFamily="34" charset="0"/>
                <a:ea typeface="Calibri" panose="020F0502020204030204" pitchFamily="34" charset="0"/>
                <a:cs typeface="Arial" panose="020B0604020202020204" pitchFamily="34" charset="0"/>
              </a:rPr>
              <a:t>Brinkman‐</a:t>
            </a:r>
            <a:r>
              <a:rPr lang="en-GB" sz="2500" b="0" i="0" err="1">
                <a:effectLst/>
                <a:latin typeface="Arial" panose="020B0604020202020204" pitchFamily="34" charset="0"/>
                <a:ea typeface="Calibri" panose="020F0502020204030204" pitchFamily="34" charset="0"/>
                <a:cs typeface="Arial" panose="020B0604020202020204" pitchFamily="34" charset="0"/>
              </a:rPr>
              <a:t>Stoppelenburg</a:t>
            </a:r>
            <a:r>
              <a:rPr lang="en-GB" sz="2500" b="0" i="0">
                <a:effectLst/>
                <a:latin typeface="Arial" panose="020B0604020202020204" pitchFamily="34" charset="0"/>
                <a:ea typeface="Calibri" panose="020F0502020204030204" pitchFamily="34" charset="0"/>
                <a:cs typeface="Arial" panose="020B0604020202020204" pitchFamily="34" charset="0"/>
              </a:rPr>
              <a:t>, A., </a:t>
            </a:r>
            <a:r>
              <a:rPr lang="en-GB" sz="2500" b="0" i="0" err="1">
                <a:effectLst/>
                <a:latin typeface="Arial" panose="020B0604020202020204" pitchFamily="34" charset="0"/>
                <a:ea typeface="Calibri" panose="020F0502020204030204" pitchFamily="34" charset="0"/>
                <a:cs typeface="Arial" panose="020B0604020202020204" pitchFamily="34" charset="0"/>
              </a:rPr>
              <a:t>Evenblij</a:t>
            </a:r>
            <a:r>
              <a:rPr lang="en-GB" sz="2500" b="0" i="0">
                <a:effectLst/>
                <a:latin typeface="Arial" panose="020B0604020202020204" pitchFamily="34" charset="0"/>
                <a:ea typeface="Calibri" panose="020F0502020204030204" pitchFamily="34" charset="0"/>
                <a:cs typeface="Arial" panose="020B0604020202020204" pitchFamily="34" charset="0"/>
              </a:rPr>
              <a:t>, K., </a:t>
            </a:r>
            <a:r>
              <a:rPr lang="en-GB" sz="2500" b="0" i="0" err="1">
                <a:effectLst/>
                <a:latin typeface="Arial" panose="020B0604020202020204" pitchFamily="34" charset="0"/>
                <a:ea typeface="Calibri" panose="020F0502020204030204" pitchFamily="34" charset="0"/>
                <a:cs typeface="Arial" panose="020B0604020202020204" pitchFamily="34" charset="0"/>
              </a:rPr>
              <a:t>Pasman</a:t>
            </a:r>
            <a:r>
              <a:rPr lang="en-GB" sz="2500" b="0" i="0">
                <a:effectLst/>
                <a:latin typeface="Arial" panose="020B0604020202020204" pitchFamily="34" charset="0"/>
                <a:ea typeface="Calibri" panose="020F0502020204030204" pitchFamily="34" charset="0"/>
                <a:cs typeface="Arial" panose="020B0604020202020204" pitchFamily="34" charset="0"/>
              </a:rPr>
              <a:t>, H.R.W., van </a:t>
            </a:r>
            <a:r>
              <a:rPr lang="en-GB" sz="2500" b="0" i="0" err="1">
                <a:effectLst/>
                <a:latin typeface="Arial" panose="020B0604020202020204" pitchFamily="34" charset="0"/>
                <a:ea typeface="Calibri" panose="020F0502020204030204" pitchFamily="34" charset="0"/>
                <a:cs typeface="Arial" panose="020B0604020202020204" pitchFamily="34" charset="0"/>
              </a:rPr>
              <a:t>Delden</a:t>
            </a:r>
            <a:r>
              <a:rPr lang="en-GB" sz="2500" b="0" i="0">
                <a:effectLst/>
                <a:latin typeface="Arial" panose="020B0604020202020204" pitchFamily="34" charset="0"/>
                <a:ea typeface="Calibri" panose="020F0502020204030204" pitchFamily="34" charset="0"/>
                <a:cs typeface="Arial" panose="020B0604020202020204" pitchFamily="34" charset="0"/>
              </a:rPr>
              <a:t>, J.J., </a:t>
            </a:r>
            <a:r>
              <a:rPr lang="en-GB" sz="2500" b="0" i="0" err="1">
                <a:effectLst/>
                <a:latin typeface="Arial" panose="020B0604020202020204" pitchFamily="34" charset="0"/>
                <a:ea typeface="Calibri" panose="020F0502020204030204" pitchFamily="34" charset="0"/>
                <a:cs typeface="Arial" panose="020B0604020202020204" pitchFamily="34" charset="0"/>
              </a:rPr>
              <a:t>Onwuteaka‐Philipsen</a:t>
            </a:r>
            <a:r>
              <a:rPr lang="en-GB" sz="2500" b="0" i="0">
                <a:effectLst/>
                <a:latin typeface="Arial" panose="020B0604020202020204" pitchFamily="34" charset="0"/>
                <a:ea typeface="Calibri" panose="020F0502020204030204" pitchFamily="34" charset="0"/>
                <a:cs typeface="Arial" panose="020B0604020202020204" pitchFamily="34" charset="0"/>
              </a:rPr>
              <a:t>, B.D. and van der Heide, A., (2020). Physicians' and public attitudes toward euthanasia in people with advanced dementia. </a:t>
            </a:r>
            <a:r>
              <a:rPr lang="en-GB" sz="2500" b="0" i="1">
                <a:effectLst/>
                <a:latin typeface="Arial" panose="020B0604020202020204" pitchFamily="34" charset="0"/>
                <a:ea typeface="Calibri" panose="020F0502020204030204" pitchFamily="34" charset="0"/>
                <a:cs typeface="Arial" panose="020B0604020202020204" pitchFamily="34" charset="0"/>
              </a:rPr>
              <a:t>Journal of the American Geriatrics Society</a:t>
            </a:r>
            <a:r>
              <a:rPr lang="en-GB" sz="2500" b="0" i="0">
                <a:effectLst/>
                <a:latin typeface="Arial" panose="020B0604020202020204" pitchFamily="34" charset="0"/>
                <a:ea typeface="Calibri" panose="020F0502020204030204" pitchFamily="34" charset="0"/>
                <a:cs typeface="Arial" panose="020B0604020202020204" pitchFamily="34" charset="0"/>
              </a:rPr>
              <a:t>, </a:t>
            </a:r>
            <a:r>
              <a:rPr lang="en-GB" sz="2500" b="0" i="1">
                <a:effectLst/>
                <a:latin typeface="Arial" panose="020B0604020202020204" pitchFamily="34" charset="0"/>
                <a:ea typeface="Calibri" panose="020F0502020204030204" pitchFamily="34" charset="0"/>
                <a:cs typeface="Arial" panose="020B0604020202020204" pitchFamily="34" charset="0"/>
              </a:rPr>
              <a:t>68</a:t>
            </a:r>
            <a:r>
              <a:rPr lang="en-GB" sz="2500" b="0" i="0">
                <a:effectLst/>
                <a:latin typeface="Arial" panose="020B0604020202020204" pitchFamily="34" charset="0"/>
                <a:ea typeface="Calibri" panose="020F0502020204030204" pitchFamily="34" charset="0"/>
                <a:cs typeface="Arial" panose="020B0604020202020204" pitchFamily="34" charset="0"/>
              </a:rPr>
              <a:t>(10),</a:t>
            </a:r>
          </a:p>
          <a:p>
            <a:pPr marL="0" indent="0">
              <a:buNone/>
            </a:pPr>
            <a:r>
              <a:rPr lang="en-GB" sz="2500" b="0" i="0">
                <a:effectLst/>
                <a:latin typeface="Arial" panose="020B0604020202020204" pitchFamily="34" charset="0"/>
                <a:ea typeface="Calibri" panose="020F0502020204030204" pitchFamily="34" charset="0"/>
                <a:cs typeface="Arial" panose="020B0604020202020204" pitchFamily="34" charset="0"/>
              </a:rPr>
              <a:t> pp.2319-2328.</a:t>
            </a:r>
          </a:p>
          <a:p>
            <a:r>
              <a:rPr lang="en-GB" sz="2500">
                <a:latin typeface="Arial" panose="020B0604020202020204" pitchFamily="34" charset="0"/>
                <a:ea typeface="Calibri" panose="020F0502020204030204" pitchFamily="34" charset="0"/>
                <a:cs typeface="Arial" panose="020B0604020202020204" pitchFamily="34" charset="0"/>
              </a:rPr>
              <a:t>  CARE, (2023) </a:t>
            </a:r>
            <a:r>
              <a:rPr lang="en-GB" sz="2500" i="1">
                <a:effectLst/>
                <a:latin typeface="Arial" panose="020B0604020202020204" pitchFamily="34" charset="0"/>
                <a:ea typeface="Calibri" panose="020F0502020204030204" pitchFamily="34" charset="0"/>
                <a:cs typeface="Arial" panose="020B0604020202020204" pitchFamily="34" charset="0"/>
              </a:rPr>
              <a:t>Arguments for and against assisted suicide and euthanasia</a:t>
            </a:r>
            <a:r>
              <a:rPr lang="en-GB" sz="2500">
                <a:effectLst/>
                <a:latin typeface="Arial" panose="020B0604020202020204" pitchFamily="34" charset="0"/>
                <a:ea typeface="Calibri" panose="020F0502020204030204" pitchFamily="34" charset="0"/>
                <a:cs typeface="Arial" panose="020B0604020202020204" pitchFamily="34" charset="0"/>
              </a:rPr>
              <a:t>  Available at: https://care.org.uk/cause/assisted-suicide/arguments-for-and-against-assisted-suicide-and-euthanasia (Accessed: 22 June 2023). </a:t>
            </a:r>
          </a:p>
          <a:p>
            <a:endParaRPr lang="en-GB" sz="2500">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1375470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459D8-395E-C515-8890-A0C2A68228C6}"/>
              </a:ext>
            </a:extLst>
          </p:cNvPr>
          <p:cNvSpPr>
            <a:spLocks noGrp="1"/>
          </p:cNvSpPr>
          <p:nvPr>
            <p:ph type="title"/>
          </p:nvPr>
        </p:nvSpPr>
        <p:spPr/>
        <p:txBody>
          <a:bodyPr/>
          <a:lstStyle/>
          <a:p>
            <a:pPr algn="ctr"/>
            <a:r>
              <a:rPr lang="en-GB"/>
              <a:t>References</a:t>
            </a:r>
          </a:p>
        </p:txBody>
      </p:sp>
      <p:sp>
        <p:nvSpPr>
          <p:cNvPr id="3" name="Content Placeholder 2">
            <a:extLst>
              <a:ext uri="{FF2B5EF4-FFF2-40B4-BE49-F238E27FC236}">
                <a16:creationId xmlns:a16="http://schemas.microsoft.com/office/drawing/2014/main" id="{BAE4B0DD-2289-BF8B-FBA3-64E8131A00F8}"/>
              </a:ext>
            </a:extLst>
          </p:cNvPr>
          <p:cNvSpPr>
            <a:spLocks noGrp="1"/>
          </p:cNvSpPr>
          <p:nvPr>
            <p:ph idx="1"/>
          </p:nvPr>
        </p:nvSpPr>
        <p:spPr>
          <a:xfrm>
            <a:off x="1732547" y="1528011"/>
            <a:ext cx="9168064" cy="4521933"/>
          </a:xfrm>
        </p:spPr>
        <p:txBody>
          <a:bodyPr>
            <a:normAutofit fontScale="40000" lnSpcReduction="20000"/>
          </a:bodyPr>
          <a:lstStyle/>
          <a:p>
            <a:r>
              <a:rPr lang="en-GB" sz="3500" b="0" i="0">
                <a:effectLst/>
                <a:latin typeface="Arial" panose="020B0604020202020204" pitchFamily="34" charset="0"/>
                <a:ea typeface="Calibri" panose="020F0502020204030204" pitchFamily="34" charset="0"/>
                <a:cs typeface="Arial" panose="020B0604020202020204" pitchFamily="34" charset="0"/>
              </a:rPr>
              <a:t>Chao, D.V.K., Chan, N.Y. and Chan, W.Y., (2002). Euthanasia revisited. </a:t>
            </a:r>
            <a:r>
              <a:rPr lang="en-GB" sz="3500" b="0" i="1">
                <a:effectLst/>
                <a:latin typeface="Arial" panose="020B0604020202020204" pitchFamily="34" charset="0"/>
                <a:ea typeface="Calibri" panose="020F0502020204030204" pitchFamily="34" charset="0"/>
                <a:cs typeface="Arial" panose="020B0604020202020204" pitchFamily="34" charset="0"/>
              </a:rPr>
              <a:t>Family Practice</a:t>
            </a:r>
            <a:r>
              <a:rPr lang="en-GB" sz="3500" b="0" i="0">
                <a:effectLst/>
                <a:latin typeface="Arial" panose="020B0604020202020204" pitchFamily="34" charset="0"/>
                <a:ea typeface="Calibri" panose="020F0502020204030204" pitchFamily="34" charset="0"/>
                <a:cs typeface="Arial" panose="020B0604020202020204" pitchFamily="34" charset="0"/>
              </a:rPr>
              <a:t>, </a:t>
            </a:r>
            <a:r>
              <a:rPr lang="en-GB" sz="3500" b="0" i="1">
                <a:effectLst/>
                <a:latin typeface="Arial" panose="020B0604020202020204" pitchFamily="34" charset="0"/>
                <a:ea typeface="Calibri" panose="020F0502020204030204" pitchFamily="34" charset="0"/>
                <a:cs typeface="Arial" panose="020B0604020202020204" pitchFamily="34" charset="0"/>
              </a:rPr>
              <a:t>19</a:t>
            </a:r>
            <a:r>
              <a:rPr lang="en-GB" sz="3500" b="0" i="0">
                <a:effectLst/>
                <a:latin typeface="Arial" panose="020B0604020202020204" pitchFamily="34" charset="0"/>
                <a:ea typeface="Calibri" panose="020F0502020204030204" pitchFamily="34" charset="0"/>
                <a:cs typeface="Arial" panose="020B0604020202020204" pitchFamily="34" charset="0"/>
              </a:rPr>
              <a:t>(2), pp.128-134.</a:t>
            </a:r>
          </a:p>
          <a:p>
            <a:pPr>
              <a:lnSpc>
                <a:spcPct val="150000"/>
              </a:lnSpc>
            </a:pPr>
            <a:r>
              <a:rPr lang="en-GB" sz="3500">
                <a:effectLst/>
                <a:latin typeface="Arial" panose="020B0604020202020204" pitchFamily="34" charset="0"/>
                <a:ea typeface="Calibri" panose="020F0502020204030204" pitchFamily="34" charset="0"/>
                <a:cs typeface="Arial" panose="020B0604020202020204" pitchFamily="34" charset="0"/>
              </a:rPr>
              <a:t>Daher, M., (2011). Gaps in end-of-life care. </a:t>
            </a:r>
            <a:r>
              <a:rPr lang="en-GB" sz="3500" i="1">
                <a:effectLst/>
                <a:latin typeface="Arial" panose="020B0604020202020204" pitchFamily="34" charset="0"/>
                <a:ea typeface="Calibri" panose="020F0502020204030204" pitchFamily="34" charset="0"/>
                <a:cs typeface="Arial" panose="020B0604020202020204" pitchFamily="34" charset="0"/>
              </a:rPr>
              <a:t>Le Journal Medical </a:t>
            </a:r>
            <a:r>
              <a:rPr lang="en-GB" sz="3500" i="1" err="1">
                <a:effectLst/>
                <a:latin typeface="Arial" panose="020B0604020202020204" pitchFamily="34" charset="0"/>
                <a:ea typeface="Calibri" panose="020F0502020204030204" pitchFamily="34" charset="0"/>
                <a:cs typeface="Arial" panose="020B0604020202020204" pitchFamily="34" charset="0"/>
              </a:rPr>
              <a:t>Libanais</a:t>
            </a:r>
            <a:r>
              <a:rPr lang="en-GB" sz="3500" i="1">
                <a:effectLst/>
                <a:latin typeface="Arial" panose="020B0604020202020204" pitchFamily="34" charset="0"/>
                <a:ea typeface="Calibri" panose="020F0502020204030204" pitchFamily="34" charset="0"/>
                <a:cs typeface="Arial" panose="020B0604020202020204" pitchFamily="34" charset="0"/>
              </a:rPr>
              <a:t>. The Lebanese Medical Journal</a:t>
            </a:r>
            <a:r>
              <a:rPr lang="en-GB" sz="3500">
                <a:effectLst/>
                <a:latin typeface="Arial" panose="020B0604020202020204" pitchFamily="34" charset="0"/>
                <a:ea typeface="Calibri" panose="020F0502020204030204" pitchFamily="34" charset="0"/>
                <a:cs typeface="Arial" panose="020B0604020202020204" pitchFamily="34" charset="0"/>
              </a:rPr>
              <a:t>, [online] 59(1), pp.37–39. Available at: https://pubmed.ncbi.nlm.nih.gov/21675023/ [Accessed 23 Feb. 2023].</a:t>
            </a:r>
          </a:p>
          <a:p>
            <a:pPr>
              <a:lnSpc>
                <a:spcPct val="150000"/>
              </a:lnSpc>
            </a:pPr>
            <a:r>
              <a:rPr lang="en-GB" sz="3500" err="1">
                <a:effectLst/>
                <a:latin typeface="Arial" panose="020B0604020202020204" pitchFamily="34" charset="0"/>
                <a:ea typeface="Calibri" panose="020F0502020204030204" pitchFamily="34" charset="0"/>
                <a:cs typeface="Arial" panose="020B0604020202020204" pitchFamily="34" charset="0"/>
              </a:rPr>
              <a:t>Deliens</a:t>
            </a:r>
            <a:r>
              <a:rPr lang="en-GB" sz="3500">
                <a:effectLst/>
                <a:latin typeface="Arial" panose="020B0604020202020204" pitchFamily="34" charset="0"/>
                <a:ea typeface="Calibri" panose="020F0502020204030204" pitchFamily="34" charset="0"/>
                <a:cs typeface="Arial" panose="020B0604020202020204" pitchFamily="34" charset="0"/>
              </a:rPr>
              <a:t>, L. and van der Wal, G. (2003). The euthanasia law in Belgium and the Netherlands. </a:t>
            </a:r>
            <a:r>
              <a:rPr lang="en-GB" sz="3500" i="1">
                <a:effectLst/>
                <a:latin typeface="Arial" panose="020B0604020202020204" pitchFamily="34" charset="0"/>
                <a:ea typeface="Calibri" panose="020F0502020204030204" pitchFamily="34" charset="0"/>
                <a:cs typeface="Arial" panose="020B0604020202020204" pitchFamily="34" charset="0"/>
              </a:rPr>
              <a:t>The Lancet</a:t>
            </a:r>
            <a:r>
              <a:rPr lang="en-GB" sz="3500">
                <a:effectLst/>
                <a:latin typeface="Arial" panose="020B0604020202020204" pitchFamily="34" charset="0"/>
                <a:ea typeface="Calibri" panose="020F0502020204030204" pitchFamily="34" charset="0"/>
                <a:cs typeface="Arial" panose="020B0604020202020204" pitchFamily="34" charset="0"/>
              </a:rPr>
              <a:t>, [online] 362(9391), pp.1239–1240. </a:t>
            </a:r>
            <a:r>
              <a:rPr lang="en-GB" sz="3500" err="1">
                <a:effectLst/>
                <a:latin typeface="Arial" panose="020B0604020202020204" pitchFamily="34" charset="0"/>
                <a:ea typeface="Calibri" panose="020F0502020204030204" pitchFamily="34" charset="0"/>
                <a:cs typeface="Arial" panose="020B0604020202020204" pitchFamily="34" charset="0"/>
              </a:rPr>
              <a:t>doi:https</a:t>
            </a:r>
            <a:r>
              <a:rPr lang="en-GB" sz="3500">
                <a:effectLst/>
                <a:latin typeface="Arial" panose="020B0604020202020204" pitchFamily="34" charset="0"/>
                <a:ea typeface="Calibri" panose="020F0502020204030204" pitchFamily="34" charset="0"/>
                <a:cs typeface="Arial" panose="020B0604020202020204" pitchFamily="34" charset="0"/>
              </a:rPr>
              <a:t>://doi.org/10.1016/s0140-6736(03)14520-5</a:t>
            </a:r>
          </a:p>
          <a:p>
            <a:pPr>
              <a:lnSpc>
                <a:spcPct val="150000"/>
              </a:lnSpc>
            </a:pPr>
            <a:r>
              <a:rPr lang="en-GB" sz="3500">
                <a:latin typeface="Arial" panose="020B0604020202020204" pitchFamily="34" charset="0"/>
                <a:ea typeface="Calibri" panose="020F0502020204030204" pitchFamily="34" charset="0"/>
                <a:cs typeface="Arial" panose="020B0604020202020204" pitchFamily="34" charset="0"/>
              </a:rPr>
              <a:t>.</a:t>
            </a:r>
            <a:r>
              <a:rPr lang="en-GB" sz="3500" b="0" i="0">
                <a:effectLst/>
                <a:latin typeface="Arial" panose="020B0604020202020204" pitchFamily="34" charset="0"/>
                <a:ea typeface="Calibri" panose="020F0502020204030204" pitchFamily="34" charset="0"/>
                <a:cs typeface="Arial" panose="020B0604020202020204" pitchFamily="34" charset="0"/>
              </a:rPr>
              <a:t> </a:t>
            </a:r>
            <a:r>
              <a:rPr lang="en-GB" sz="3500" b="0" i="1">
                <a:effectLst/>
                <a:latin typeface="Arial" panose="020B0604020202020204" pitchFamily="34" charset="0"/>
                <a:ea typeface="Calibri" panose="020F0502020204030204" pitchFamily="34" charset="0"/>
                <a:cs typeface="Arial" panose="020B0604020202020204" pitchFamily="34" charset="0"/>
              </a:rPr>
              <a:t>Davis, N., (2019). </a:t>
            </a:r>
            <a:r>
              <a:rPr lang="en-GB" sz="3500" b="0" i="1" strike="noStrike">
                <a:effectLst/>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"Euthanasia and assisted dying rates are soaring. But where are they legal?"</a:t>
            </a:r>
            <a:r>
              <a:rPr lang="en-GB" sz="3500" b="0" i="1">
                <a:effectLst/>
                <a:latin typeface="Arial" panose="020B0604020202020204" pitchFamily="34" charset="0"/>
                <a:ea typeface="Calibri" panose="020F0502020204030204" pitchFamily="34" charset="0"/>
                <a:cs typeface="Arial" panose="020B0604020202020204" pitchFamily="34" charset="0"/>
              </a:rPr>
              <a:t>. The Guardian.  Available at: </a:t>
            </a:r>
            <a:r>
              <a:rPr lang="en-GB" sz="3200">
                <a:latin typeface="Arial" panose="020B0604020202020204" pitchFamily="34" charset="0"/>
                <a:cs typeface="Arial" panose="020B0604020202020204" pitchFamily="34" charset="0"/>
                <a:hlinkClick r:id="rId2"/>
              </a:rPr>
              <a:t>Euthanasia and assisted dying rates are soaring. But where are they legal? | Assisted dying | The Guardian</a:t>
            </a:r>
            <a:r>
              <a:rPr lang="en-GB" sz="3500" b="0" i="1">
                <a:effectLst/>
                <a:latin typeface="Arial" panose="020B0604020202020204" pitchFamily="34" charset="0"/>
                <a:ea typeface="Calibri" panose="020F0502020204030204" pitchFamily="34" charset="0"/>
                <a:cs typeface="Arial" panose="020B0604020202020204" pitchFamily="34" charset="0"/>
              </a:rPr>
              <a:t> (</a:t>
            </a:r>
            <a:r>
              <a:rPr lang="en-GB" sz="3500">
                <a:latin typeface="Arial" panose="020B0604020202020204" pitchFamily="34" charset="0"/>
                <a:ea typeface="Calibri" panose="020F0502020204030204" pitchFamily="34" charset="0"/>
                <a:cs typeface="Arial" panose="020B0604020202020204" pitchFamily="34" charset="0"/>
              </a:rPr>
              <a:t>Accessed:05 June 2023).</a:t>
            </a:r>
            <a:endParaRPr lang="en-GB" sz="3500" b="0" i="0">
              <a:effectLst/>
              <a:latin typeface="Arial" panose="020B0604020202020204" pitchFamily="34" charset="0"/>
              <a:ea typeface="Calibri" panose="020F0502020204030204" pitchFamily="34" charset="0"/>
              <a:cs typeface="Arial" panose="020B0604020202020204" pitchFamily="34" charset="0"/>
            </a:endParaRPr>
          </a:p>
          <a:p>
            <a:r>
              <a:rPr lang="en-GB" sz="3500" b="0" i="0">
                <a:effectLst/>
                <a:latin typeface="Arial" panose="020B0604020202020204" pitchFamily="34" charset="0"/>
                <a:ea typeface="Calibri" panose="020F0502020204030204" pitchFamily="34" charset="0"/>
                <a:cs typeface="Arial" panose="020B0604020202020204" pitchFamily="34" charset="0"/>
              </a:rPr>
              <a:t>Dugdale, L.S., Lerner, B.H. and Callahan, D., 2019. Focus: Death: Pros and Cons of Physician Aid in Dying. </a:t>
            </a:r>
            <a:r>
              <a:rPr lang="en-GB" sz="3500" b="0" i="1">
                <a:effectLst/>
                <a:latin typeface="Arial" panose="020B0604020202020204" pitchFamily="34" charset="0"/>
                <a:ea typeface="Calibri" panose="020F0502020204030204" pitchFamily="34" charset="0"/>
                <a:cs typeface="Arial" panose="020B0604020202020204" pitchFamily="34" charset="0"/>
              </a:rPr>
              <a:t>The Yale journal of biology and medicine</a:t>
            </a:r>
            <a:r>
              <a:rPr lang="en-GB" sz="3500" b="0" i="0">
                <a:effectLst/>
                <a:latin typeface="Arial" panose="020B0604020202020204" pitchFamily="34" charset="0"/>
                <a:ea typeface="Calibri" panose="020F0502020204030204" pitchFamily="34" charset="0"/>
                <a:cs typeface="Arial" panose="020B0604020202020204" pitchFamily="34" charset="0"/>
              </a:rPr>
              <a:t>, </a:t>
            </a:r>
            <a:r>
              <a:rPr lang="en-GB" sz="3500" b="0" i="1">
                <a:effectLst/>
                <a:latin typeface="Arial" panose="020B0604020202020204" pitchFamily="34" charset="0"/>
                <a:ea typeface="Calibri" panose="020F0502020204030204" pitchFamily="34" charset="0"/>
                <a:cs typeface="Arial" panose="020B0604020202020204" pitchFamily="34" charset="0"/>
              </a:rPr>
              <a:t>92</a:t>
            </a:r>
            <a:r>
              <a:rPr lang="en-GB" sz="3500" b="0" i="0">
                <a:effectLst/>
                <a:latin typeface="Arial" panose="020B0604020202020204" pitchFamily="34" charset="0"/>
                <a:ea typeface="Calibri" panose="020F0502020204030204" pitchFamily="34" charset="0"/>
                <a:cs typeface="Arial" panose="020B0604020202020204" pitchFamily="34" charset="0"/>
              </a:rPr>
              <a:t>(4), p.747.</a:t>
            </a:r>
          </a:p>
          <a:p>
            <a:endParaRPr lang="en-GB" dirty="0"/>
          </a:p>
        </p:txBody>
      </p:sp>
    </p:spTree>
    <p:extLst>
      <p:ext uri="{BB962C8B-B14F-4D97-AF65-F5344CB8AC3E}">
        <p14:creationId xmlns:p14="http://schemas.microsoft.com/office/powerpoint/2010/main" val="31744505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74FFB-37A2-CF50-FD47-D0FE194BD728}"/>
              </a:ext>
            </a:extLst>
          </p:cNvPr>
          <p:cNvSpPr>
            <a:spLocks noGrp="1"/>
          </p:cNvSpPr>
          <p:nvPr>
            <p:ph type="title"/>
          </p:nvPr>
        </p:nvSpPr>
        <p:spPr/>
        <p:txBody>
          <a:bodyPr/>
          <a:lstStyle/>
          <a:p>
            <a:pPr algn="ctr"/>
            <a:r>
              <a:rPr lang="en-GB" dirty="0"/>
              <a:t>References</a:t>
            </a:r>
          </a:p>
        </p:txBody>
      </p:sp>
      <p:sp>
        <p:nvSpPr>
          <p:cNvPr id="3" name="Content Placeholder 2">
            <a:extLst>
              <a:ext uri="{FF2B5EF4-FFF2-40B4-BE49-F238E27FC236}">
                <a16:creationId xmlns:a16="http://schemas.microsoft.com/office/drawing/2014/main" id="{5AA5E4C2-06D5-A5FE-5511-2F77D42D74D6}"/>
              </a:ext>
            </a:extLst>
          </p:cNvPr>
          <p:cNvSpPr>
            <a:spLocks noGrp="1"/>
          </p:cNvSpPr>
          <p:nvPr>
            <p:ph idx="1"/>
          </p:nvPr>
        </p:nvSpPr>
        <p:spPr/>
        <p:txBody>
          <a:bodyPr>
            <a:noAutofit/>
          </a:bodyPr>
          <a:lstStyle/>
          <a:p>
            <a:r>
              <a:rPr lang="en-GB" sz="1600" b="0" i="0">
                <a:effectLst/>
                <a:latin typeface="Arial" panose="020B0604020202020204" pitchFamily="34" charset="0"/>
                <a:ea typeface="Calibri" panose="020F0502020204030204" pitchFamily="34" charset="0"/>
                <a:cs typeface="Arial" panose="020B0604020202020204" pitchFamily="34" charset="0"/>
              </a:rPr>
              <a:t>Dugdale, L.S., Lerner, B.H. and Callahan, D., 2019. Focus: Death: Pros and Cons of Physician Aid in Dying. </a:t>
            </a:r>
            <a:r>
              <a:rPr lang="en-GB" sz="1600" b="0" i="1">
                <a:effectLst/>
                <a:latin typeface="Arial" panose="020B0604020202020204" pitchFamily="34" charset="0"/>
                <a:ea typeface="Calibri" panose="020F0502020204030204" pitchFamily="34" charset="0"/>
                <a:cs typeface="Arial" panose="020B0604020202020204" pitchFamily="34" charset="0"/>
              </a:rPr>
              <a:t>The Yale journal of biology and medicine</a:t>
            </a:r>
            <a:r>
              <a:rPr lang="en-GB" sz="1600" b="0" i="0">
                <a:effectLst/>
                <a:latin typeface="Arial" panose="020B0604020202020204" pitchFamily="34" charset="0"/>
                <a:ea typeface="Calibri" panose="020F0502020204030204" pitchFamily="34" charset="0"/>
                <a:cs typeface="Arial" panose="020B0604020202020204" pitchFamily="34" charset="0"/>
              </a:rPr>
              <a:t>, </a:t>
            </a:r>
            <a:r>
              <a:rPr lang="en-GB" sz="1600" b="0" i="1">
                <a:effectLst/>
                <a:latin typeface="Arial" panose="020B0604020202020204" pitchFamily="34" charset="0"/>
                <a:ea typeface="Calibri" panose="020F0502020204030204" pitchFamily="34" charset="0"/>
                <a:cs typeface="Arial" panose="020B0604020202020204" pitchFamily="34" charset="0"/>
              </a:rPr>
              <a:t>92</a:t>
            </a:r>
            <a:r>
              <a:rPr lang="en-GB" sz="1600" b="0" i="0">
                <a:effectLst/>
                <a:latin typeface="Arial" panose="020B0604020202020204" pitchFamily="34" charset="0"/>
                <a:ea typeface="Calibri" panose="020F0502020204030204" pitchFamily="34" charset="0"/>
                <a:cs typeface="Arial" panose="020B0604020202020204" pitchFamily="34" charset="0"/>
              </a:rPr>
              <a:t>(4), p.747.</a:t>
            </a:r>
          </a:p>
          <a:p>
            <a:pPr>
              <a:lnSpc>
                <a:spcPct val="150000"/>
              </a:lnSpc>
            </a:pPr>
            <a:r>
              <a:rPr lang="en-GB" altLang="en-US" sz="1600">
                <a:latin typeface="Arial" panose="020B0604020202020204" pitchFamily="34" charset="0"/>
                <a:ea typeface="Calibri" panose="020F0502020204030204" pitchFamily="34" charset="0"/>
                <a:cs typeface="Arial" panose="020B0604020202020204" pitchFamily="34" charset="0"/>
              </a:rPr>
              <a:t>Edmondson, R. (2015) </a:t>
            </a:r>
            <a:r>
              <a:rPr lang="en-GB" altLang="en-US" sz="1600" i="1">
                <a:latin typeface="Arial" panose="020B0604020202020204" pitchFamily="34" charset="0"/>
                <a:ea typeface="Calibri" panose="020F0502020204030204" pitchFamily="34" charset="0"/>
                <a:cs typeface="Arial" panose="020B0604020202020204" pitchFamily="34" charset="0"/>
              </a:rPr>
              <a:t>Ageing, Insight and Wisdom: Meaning and Practice Across the </a:t>
            </a:r>
            <a:r>
              <a:rPr lang="en-GB" altLang="en-US" sz="1600" i="1" err="1">
                <a:latin typeface="Arial" panose="020B0604020202020204" pitchFamily="34" charset="0"/>
                <a:ea typeface="Calibri" panose="020F0502020204030204" pitchFamily="34" charset="0"/>
                <a:cs typeface="Arial" panose="020B0604020202020204" pitchFamily="34" charset="0"/>
              </a:rPr>
              <a:t>Lifecourse</a:t>
            </a:r>
            <a:r>
              <a:rPr lang="en-GB" altLang="en-US" sz="1600" i="1">
                <a:latin typeface="Arial" panose="020B0604020202020204" pitchFamily="34" charset="0"/>
                <a:ea typeface="Calibri" panose="020F0502020204030204" pitchFamily="34" charset="0"/>
                <a:cs typeface="Arial" panose="020B0604020202020204" pitchFamily="34" charset="0"/>
              </a:rPr>
              <a:t> </a:t>
            </a:r>
            <a:r>
              <a:rPr lang="en-GB" altLang="en-US" sz="1600">
                <a:latin typeface="Arial" panose="020B0604020202020204" pitchFamily="34" charset="0"/>
                <a:ea typeface="Calibri" panose="020F0502020204030204" pitchFamily="34" charset="0"/>
                <a:cs typeface="Arial" panose="020B0604020202020204" pitchFamily="34" charset="0"/>
              </a:rPr>
              <a:t>Bristol: Policy Press.</a:t>
            </a:r>
            <a:endParaRPr lang="en-GB" sz="1600">
              <a:effectLst/>
              <a:latin typeface="Arial" panose="020B0604020202020204" pitchFamily="34" charset="0"/>
              <a:ea typeface="Calibri" panose="020F0502020204030204" pitchFamily="34" charset="0"/>
              <a:cs typeface="Arial" panose="020B0604020202020204" pitchFamily="34" charset="0"/>
            </a:endParaRPr>
          </a:p>
          <a:p>
            <a:pPr>
              <a:lnSpc>
                <a:spcPct val="150000"/>
              </a:lnSpc>
            </a:pPr>
            <a:r>
              <a:rPr lang="en-GB" sz="1600">
                <a:effectLst/>
                <a:latin typeface="Arial" panose="020B0604020202020204" pitchFamily="34" charset="0"/>
                <a:ea typeface="Calibri" panose="020F0502020204030204" pitchFamily="34" charset="0"/>
                <a:cs typeface="Arial" panose="020B0604020202020204" pitchFamily="34" charset="0"/>
              </a:rPr>
              <a:t>eurohealthobservatory.who.int. (2022). </a:t>
            </a:r>
            <a:r>
              <a:rPr lang="en-GB" sz="1600" i="1">
                <a:effectLst/>
                <a:latin typeface="Arial" panose="020B0604020202020204" pitchFamily="34" charset="0"/>
                <a:ea typeface="Calibri" panose="020F0502020204030204" pitchFamily="34" charset="0"/>
                <a:cs typeface="Arial" panose="020B0604020202020204" pitchFamily="34" charset="0"/>
              </a:rPr>
              <a:t>Careful assessment of patient needs can reduce costs in end-of-life </a:t>
            </a:r>
            <a:r>
              <a:rPr lang="en-GB" sz="1600" i="1" err="1">
                <a:effectLst/>
                <a:latin typeface="Arial" panose="020B0604020202020204" pitchFamily="34" charset="0"/>
                <a:ea typeface="Calibri" panose="020F0502020204030204" pitchFamily="34" charset="0"/>
                <a:cs typeface="Arial" panose="020B0604020202020204" pitchFamily="34" charset="0"/>
              </a:rPr>
              <a:t>care</a:t>
            </a:r>
            <a:r>
              <a:rPr lang="en-GB" sz="1600" err="1">
                <a:effectLst/>
                <a:latin typeface="Arial" panose="020B0604020202020204" pitchFamily="34" charset="0"/>
                <a:ea typeface="Calibri" panose="020F0502020204030204" pitchFamily="34" charset="0"/>
                <a:cs typeface="Arial" panose="020B0604020202020204" pitchFamily="34" charset="0"/>
              </a:rPr>
              <a:t>.Available</a:t>
            </a:r>
            <a:r>
              <a:rPr lang="en-GB" sz="1600">
                <a:effectLst/>
                <a:latin typeface="Arial" panose="020B0604020202020204" pitchFamily="34" charset="0"/>
                <a:ea typeface="Calibri" panose="020F0502020204030204" pitchFamily="34" charset="0"/>
                <a:cs typeface="Arial" panose="020B0604020202020204" pitchFamily="34" charset="0"/>
              </a:rPr>
              <a:t> at: </a:t>
            </a:r>
            <a:r>
              <a:rPr lang="en-GB" sz="1600">
                <a:latin typeface="Arial" panose="020B0604020202020204" pitchFamily="34" charset="0"/>
                <a:ea typeface="Calibri" panose="020F0502020204030204" pitchFamily="34" charset="0"/>
                <a:cs typeface="Arial" panose="020B0604020202020204" pitchFamily="34" charset="0"/>
              </a:rPr>
              <a:t> </a:t>
            </a:r>
            <a:r>
              <a:rPr lang="en-GB" sz="1600" err="1">
                <a:latin typeface="Arial" panose="020B0604020202020204" pitchFamily="34" charset="0"/>
                <a:ea typeface="Calibri" panose="020F0502020204030204" pitchFamily="34" charset="0"/>
                <a:cs typeface="Arial" panose="020B0604020202020204" pitchFamily="34" charset="0"/>
              </a:rPr>
              <a:t>ient</a:t>
            </a:r>
            <a:r>
              <a:rPr lang="en-GB" sz="1600">
                <a:latin typeface="Arial" panose="020B0604020202020204" pitchFamily="34" charset="0"/>
                <a:ea typeface="Calibri" panose="020F0502020204030204" pitchFamily="34" charset="0"/>
                <a:cs typeface="Arial" panose="020B0604020202020204" pitchFamily="34" charset="0"/>
              </a:rPr>
              <a:t>-needs-can-reduce-costs-in-end-of-life-care  (Accessed 20 Jun. 2023).</a:t>
            </a:r>
          </a:p>
          <a:p>
            <a:r>
              <a:rPr lang="en-GB" sz="1600">
                <a:latin typeface="Arial" panose="020B0604020202020204" pitchFamily="34" charset="0"/>
                <a:ea typeface="Calibri" panose="020F0502020204030204" pitchFamily="34" charset="0"/>
                <a:cs typeface="Arial" panose="020B0604020202020204" pitchFamily="34" charset="0"/>
              </a:rPr>
              <a:t>Gov.uk (2005). </a:t>
            </a:r>
            <a:r>
              <a:rPr lang="en-GB" sz="1600" i="1">
                <a:latin typeface="Arial" panose="020B0604020202020204" pitchFamily="34" charset="0"/>
                <a:ea typeface="Calibri" panose="020F0502020204030204" pitchFamily="34" charset="0"/>
                <a:cs typeface="Arial" panose="020B0604020202020204" pitchFamily="34" charset="0"/>
              </a:rPr>
              <a:t>Mental Capacity Act 2005</a:t>
            </a:r>
            <a:r>
              <a:rPr lang="en-GB" sz="1600">
                <a:latin typeface="Arial" panose="020B0604020202020204" pitchFamily="34" charset="0"/>
                <a:ea typeface="Calibri" panose="020F0502020204030204" pitchFamily="34" charset="0"/>
                <a:cs typeface="Arial" panose="020B0604020202020204" pitchFamily="34" charset="0"/>
              </a:rPr>
              <a:t>. [online] Legislation.gov.uk. Available at: https://www.legislation.gov.uk/ukpga/2005/9/contents</a:t>
            </a:r>
          </a:p>
          <a:p>
            <a:pPr>
              <a:lnSpc>
                <a:spcPct val="150000"/>
              </a:lnSpc>
            </a:pPr>
            <a:r>
              <a:rPr lang="en-GB" sz="1600">
                <a:effectLst/>
                <a:latin typeface="Arial" panose="020B0604020202020204" pitchFamily="34" charset="0"/>
                <a:ea typeface="Calibri" panose="020F0502020204030204" pitchFamily="34" charset="0"/>
                <a:cs typeface="Arial" panose="020B0604020202020204" pitchFamily="34" charset="0"/>
              </a:rPr>
              <a:t> at: https://eurohealthobservatory.who.int/news-room/news/item/24-01-2022-careful-assessment-of-p</a:t>
            </a:r>
            <a:endParaRPr lang="en-GB" sz="16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783691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715E1-BDF5-3C01-F5C2-CD7B33E05148}"/>
              </a:ext>
            </a:extLst>
          </p:cNvPr>
          <p:cNvSpPr>
            <a:spLocks noGrp="1"/>
          </p:cNvSpPr>
          <p:nvPr>
            <p:ph type="title"/>
          </p:nvPr>
        </p:nvSpPr>
        <p:spPr/>
        <p:txBody>
          <a:bodyPr/>
          <a:lstStyle/>
          <a:p>
            <a:pPr algn="ctr"/>
            <a:r>
              <a:rPr lang="en-GB" dirty="0"/>
              <a:t>References</a:t>
            </a:r>
          </a:p>
        </p:txBody>
      </p:sp>
      <p:sp>
        <p:nvSpPr>
          <p:cNvPr id="3" name="Content Placeholder 2">
            <a:extLst>
              <a:ext uri="{FF2B5EF4-FFF2-40B4-BE49-F238E27FC236}">
                <a16:creationId xmlns:a16="http://schemas.microsoft.com/office/drawing/2014/main" id="{02288357-F2E1-F013-26D2-6A2E438E0A49}"/>
              </a:ext>
            </a:extLst>
          </p:cNvPr>
          <p:cNvSpPr>
            <a:spLocks noGrp="1"/>
          </p:cNvSpPr>
          <p:nvPr>
            <p:ph idx="1"/>
          </p:nvPr>
        </p:nvSpPr>
        <p:spPr>
          <a:xfrm>
            <a:off x="1621861" y="1455821"/>
            <a:ext cx="8948278" cy="4594123"/>
          </a:xfrm>
        </p:spPr>
        <p:txBody>
          <a:bodyPr>
            <a:normAutofit fontScale="25000" lnSpcReduction="20000"/>
          </a:bodyPr>
          <a:lstStyle/>
          <a:p>
            <a:endParaRPr lang="en-GB" sz="5600">
              <a:latin typeface="Arial" panose="020B0604020202020204" pitchFamily="34" charset="0"/>
              <a:ea typeface="Calibri" panose="020F0502020204030204" pitchFamily="34" charset="0"/>
              <a:cs typeface="Arial" panose="020B0604020202020204" pitchFamily="34" charset="0"/>
            </a:endParaRPr>
          </a:p>
          <a:p>
            <a:endParaRPr lang="en-GB" sz="5600">
              <a:latin typeface="Arial" panose="020B0604020202020204" pitchFamily="34" charset="0"/>
              <a:ea typeface="Calibri" panose="020F0502020204030204" pitchFamily="34" charset="0"/>
              <a:cs typeface="Arial" panose="020B0604020202020204" pitchFamily="34" charset="0"/>
            </a:endParaRPr>
          </a:p>
          <a:p>
            <a:r>
              <a:rPr lang="en-GB" sz="5600">
                <a:latin typeface="Arial" panose="020B0604020202020204" pitchFamily="34" charset="0"/>
                <a:ea typeface="Calibri" panose="020F0502020204030204" pitchFamily="34" charset="0"/>
                <a:cs typeface="Arial" panose="020B0604020202020204" pitchFamily="34" charset="0"/>
              </a:rPr>
              <a:t>l</a:t>
            </a:r>
            <a:r>
              <a:rPr lang="en-GB" sz="5600" b="0" i="0">
                <a:effectLst/>
                <a:latin typeface="Arial" panose="020B0604020202020204" pitchFamily="34" charset="0"/>
                <a:ea typeface="Calibri" panose="020F0502020204030204" pitchFamily="34" charset="0"/>
                <a:cs typeface="Arial" panose="020B0604020202020204" pitchFamily="34" charset="0"/>
              </a:rPr>
              <a:t>egislation.gov.uk,(no date) </a:t>
            </a:r>
            <a:r>
              <a:rPr lang="en-GB" sz="5600" b="0" i="1">
                <a:effectLst/>
                <a:latin typeface="Arial" panose="020B0604020202020204" pitchFamily="34" charset="0"/>
                <a:ea typeface="Calibri" panose="020F0502020204030204" pitchFamily="34" charset="0"/>
                <a:cs typeface="Arial" panose="020B0604020202020204" pitchFamily="34" charset="0"/>
              </a:rPr>
              <a:t>Suicide Act 1961. </a:t>
            </a:r>
            <a:r>
              <a:rPr lang="en-GB" sz="5600">
                <a:latin typeface="Arial" panose="020B0604020202020204" pitchFamily="34" charset="0"/>
                <a:ea typeface="Calibri" panose="020F0502020204030204" pitchFamily="34" charset="0"/>
                <a:cs typeface="Arial" panose="020B0604020202020204" pitchFamily="34" charset="0"/>
              </a:rPr>
              <a:t>Available at: </a:t>
            </a:r>
            <a:r>
              <a:rPr lang="en-GB" sz="5600">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Suicide Act 1961 (legislation.gov.uk)</a:t>
            </a:r>
            <a:r>
              <a:rPr lang="en-GB" sz="5600">
                <a:latin typeface="Arial" panose="020B0604020202020204" pitchFamily="34" charset="0"/>
                <a:ea typeface="Calibri" panose="020F0502020204030204" pitchFamily="34" charset="0"/>
                <a:cs typeface="Arial" panose="020B0604020202020204" pitchFamily="34" charset="0"/>
              </a:rPr>
              <a:t> (accessed:19 June 2023).</a:t>
            </a:r>
          </a:p>
          <a:p>
            <a:r>
              <a:rPr lang="en-GB" sz="5600">
                <a:effectLst/>
                <a:latin typeface="Arial" panose="020B0604020202020204" pitchFamily="34" charset="0"/>
                <a:ea typeface="Calibri" panose="020F0502020204030204" pitchFamily="34" charset="0"/>
                <a:cs typeface="Arial" panose="020B0604020202020204" pitchFamily="34" charset="0"/>
              </a:rPr>
              <a:t> legislation.gov.uk,(No date) </a:t>
            </a:r>
            <a:r>
              <a:rPr lang="en-GB" sz="5600" i="1">
                <a:effectLst/>
                <a:latin typeface="Arial" panose="020B0604020202020204" pitchFamily="34" charset="0"/>
                <a:ea typeface="Calibri" panose="020F0502020204030204" pitchFamily="34" charset="0"/>
                <a:cs typeface="Arial" panose="020B0604020202020204" pitchFamily="34" charset="0"/>
              </a:rPr>
              <a:t>Health and Care Act 2022</a:t>
            </a:r>
            <a:r>
              <a:rPr lang="en-GB" sz="5600">
                <a:effectLst/>
                <a:latin typeface="Arial" panose="020B0604020202020204" pitchFamily="34" charset="0"/>
                <a:ea typeface="Calibri" panose="020F0502020204030204" pitchFamily="34" charset="0"/>
                <a:cs typeface="Arial" panose="020B0604020202020204" pitchFamily="34" charset="0"/>
              </a:rPr>
              <a:t>. Available at: </a:t>
            </a:r>
            <a:r>
              <a:rPr lang="en-GB" sz="5600">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Health and Care Act 2022 (legislation.gov.uk) </a:t>
            </a:r>
            <a:r>
              <a:rPr lang="en-GB" sz="5600">
                <a:effectLst/>
                <a:latin typeface="Arial" panose="020B0604020202020204" pitchFamily="34" charset="0"/>
                <a:ea typeface="Calibri" panose="020F0502020204030204" pitchFamily="34" charset="0"/>
                <a:cs typeface="Arial" panose="020B0604020202020204" pitchFamily="34" charset="0"/>
              </a:rPr>
              <a:t>(Accessed: 22 June 2023). </a:t>
            </a:r>
          </a:p>
          <a:p>
            <a:r>
              <a:rPr lang="en-GB" sz="5600">
                <a:effectLst/>
                <a:latin typeface="Arial" panose="020B0604020202020204" pitchFamily="34" charset="0"/>
                <a:ea typeface="Calibri" panose="020F0502020204030204" pitchFamily="34" charset="0"/>
                <a:cs typeface="Arial" panose="020B0604020202020204" pitchFamily="34" charset="0"/>
              </a:rPr>
              <a:t>Mildred, J. (2022). </a:t>
            </a:r>
            <a:r>
              <a:rPr lang="en-GB" sz="5600" i="1">
                <a:effectLst/>
                <a:latin typeface="Arial" panose="020B0604020202020204" pitchFamily="34" charset="0"/>
                <a:ea typeface="Calibri" panose="020F0502020204030204" pitchFamily="34" charset="0"/>
                <a:cs typeface="Arial" panose="020B0604020202020204" pitchFamily="34" charset="0"/>
              </a:rPr>
              <a:t>Arguments for and against assisted suicide and euthanasia</a:t>
            </a:r>
            <a:r>
              <a:rPr lang="en-GB" sz="5600">
                <a:effectLst/>
                <a:latin typeface="Arial" panose="020B0604020202020204" pitchFamily="34" charset="0"/>
                <a:ea typeface="Calibri" panose="020F0502020204030204" pitchFamily="34" charset="0"/>
                <a:cs typeface="Arial" panose="020B0604020202020204" pitchFamily="34" charset="0"/>
              </a:rPr>
              <a:t>. Available at: https://care.org.uk/cause/assisted-suicide/arguments-for-and-against-assisted-suicide-and-euthanasia (Accessed 13 Apr. 2023).</a:t>
            </a:r>
          </a:p>
          <a:p>
            <a:r>
              <a:rPr lang="en-GB" altLang="en-US" sz="5600" err="1">
                <a:latin typeface="Arial" panose="020B0604020202020204" pitchFamily="34" charset="0"/>
                <a:ea typeface="Calibri" panose="020F0502020204030204" pitchFamily="34" charset="0"/>
                <a:cs typeface="Arial" panose="020B0604020202020204" pitchFamily="34" charset="0"/>
              </a:rPr>
              <a:t>Maulk</a:t>
            </a:r>
            <a:r>
              <a:rPr lang="en-GB" altLang="en-US" sz="5600">
                <a:latin typeface="Arial" panose="020B0604020202020204" pitchFamily="34" charset="0"/>
                <a:ea typeface="Calibri" panose="020F0502020204030204" pitchFamily="34" charset="0"/>
                <a:cs typeface="Arial" panose="020B0604020202020204" pitchFamily="34" charset="0"/>
              </a:rPr>
              <a:t>, K. (2010) </a:t>
            </a:r>
            <a:r>
              <a:rPr lang="en-GB" altLang="en-US" sz="5600" i="1">
                <a:latin typeface="Arial" panose="020B0604020202020204" pitchFamily="34" charset="0"/>
                <a:ea typeface="Calibri" panose="020F0502020204030204" pitchFamily="34" charset="0"/>
                <a:cs typeface="Arial" panose="020B0604020202020204" pitchFamily="34" charset="0"/>
              </a:rPr>
              <a:t>Gerontological Nursing: Competencies for Care 2</a:t>
            </a:r>
            <a:r>
              <a:rPr lang="en-GB" altLang="en-US" sz="5600" i="1" baseline="30000">
                <a:latin typeface="Arial" panose="020B0604020202020204" pitchFamily="34" charset="0"/>
                <a:ea typeface="Calibri" panose="020F0502020204030204" pitchFamily="34" charset="0"/>
                <a:cs typeface="Arial" panose="020B0604020202020204" pitchFamily="34" charset="0"/>
              </a:rPr>
              <a:t>nd</a:t>
            </a:r>
            <a:r>
              <a:rPr lang="en-GB" altLang="en-US" sz="5600" i="1">
                <a:latin typeface="Arial" panose="020B0604020202020204" pitchFamily="34" charset="0"/>
                <a:ea typeface="Calibri" panose="020F0502020204030204" pitchFamily="34" charset="0"/>
                <a:cs typeface="Arial" panose="020B0604020202020204" pitchFamily="34" charset="0"/>
              </a:rPr>
              <a:t> </a:t>
            </a:r>
            <a:r>
              <a:rPr lang="en-GB" altLang="en-US" sz="5600" i="1" err="1">
                <a:latin typeface="Arial" panose="020B0604020202020204" pitchFamily="34" charset="0"/>
                <a:ea typeface="Calibri" panose="020F0502020204030204" pitchFamily="34" charset="0"/>
                <a:cs typeface="Arial" panose="020B0604020202020204" pitchFamily="34" charset="0"/>
              </a:rPr>
              <a:t>edn</a:t>
            </a:r>
            <a:r>
              <a:rPr lang="en-GB" altLang="en-US" sz="5600" i="1">
                <a:latin typeface="Arial" panose="020B0604020202020204" pitchFamily="34" charset="0"/>
                <a:ea typeface="Calibri" panose="020F0502020204030204" pitchFamily="34" charset="0"/>
                <a:cs typeface="Arial" panose="020B0604020202020204" pitchFamily="34" charset="0"/>
              </a:rPr>
              <a:t>.</a:t>
            </a:r>
            <a:r>
              <a:rPr lang="en-GB" altLang="en-US" sz="5600">
                <a:latin typeface="Arial" panose="020B0604020202020204" pitchFamily="34" charset="0"/>
                <a:ea typeface="Calibri" panose="020F0502020204030204" pitchFamily="34" charset="0"/>
                <a:cs typeface="Arial" panose="020B0604020202020204" pitchFamily="34" charset="0"/>
              </a:rPr>
              <a:t> London: Jones and Bartlett Publishers International.</a:t>
            </a:r>
            <a:endParaRPr lang="en-GB" sz="5600">
              <a:effectLst/>
              <a:latin typeface="Arial" panose="020B0604020202020204" pitchFamily="34" charset="0"/>
              <a:ea typeface="Calibri" panose="020F0502020204030204" pitchFamily="34" charset="0"/>
              <a:cs typeface="Arial" panose="020B0604020202020204" pitchFamily="34" charset="0"/>
            </a:endParaRPr>
          </a:p>
          <a:p>
            <a:r>
              <a:rPr lang="en-GB" sz="5600">
                <a:latin typeface="Arial" panose="020B0604020202020204" pitchFamily="34" charset="0"/>
                <a:ea typeface="Calibri" panose="020F0502020204030204" pitchFamily="34" charset="0"/>
                <a:cs typeface="Arial" panose="020B0604020202020204" pitchFamily="34" charset="0"/>
              </a:rPr>
              <a:t> NHS, (2020) </a:t>
            </a:r>
            <a:r>
              <a:rPr lang="en-GB" sz="5600" i="1">
                <a:latin typeface="Arial" panose="020B0604020202020204" pitchFamily="34" charset="0"/>
                <a:ea typeface="Calibri" panose="020F0502020204030204" pitchFamily="34" charset="0"/>
                <a:cs typeface="Arial" panose="020B0604020202020204" pitchFamily="34" charset="0"/>
              </a:rPr>
              <a:t>Euthanasia and Assisted Suicide. </a:t>
            </a:r>
            <a:r>
              <a:rPr lang="en-GB" sz="5600">
                <a:latin typeface="Arial" panose="020B0604020202020204" pitchFamily="34" charset="0"/>
                <a:ea typeface="Calibri" panose="020F0502020204030204" pitchFamily="34" charset="0"/>
                <a:cs typeface="Arial" panose="020B0604020202020204" pitchFamily="34" charset="0"/>
              </a:rPr>
              <a:t>Available at: </a:t>
            </a:r>
            <a:r>
              <a:rPr lang="en-GB" sz="5600" u="sng">
                <a:latin typeface="Arial" panose="020B0604020202020204" pitchFamily="34" charset="0"/>
                <a:ea typeface="Calibri" panose="020F050202020403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https://www.nhs.uk/conditions/euthanasia-and-assisted-suicide/</a:t>
            </a:r>
            <a:r>
              <a:rPr lang="en-GB" sz="5600">
                <a:latin typeface="Arial" panose="020B0604020202020204" pitchFamily="34" charset="0"/>
                <a:ea typeface="Calibri" panose="020F0502020204030204" pitchFamily="34" charset="0"/>
                <a:cs typeface="Arial" panose="020B0604020202020204" pitchFamily="34" charset="0"/>
              </a:rPr>
              <a:t> (Accessed: 04 June 2023).</a:t>
            </a:r>
            <a:br>
              <a:rPr lang="en-GB" sz="5600">
                <a:latin typeface="Arial" panose="020B0604020202020204" pitchFamily="34" charset="0"/>
                <a:ea typeface="Calibri" panose="020F0502020204030204" pitchFamily="34" charset="0"/>
                <a:cs typeface="Arial" panose="020B0604020202020204" pitchFamily="34" charset="0"/>
              </a:rPr>
            </a:br>
            <a:r>
              <a:rPr lang="en-GB" sz="5600">
                <a:latin typeface="Arial" panose="020B0604020202020204" pitchFamily="34" charset="0"/>
                <a:ea typeface="Calibri" panose="020F0502020204030204" pitchFamily="34" charset="0"/>
                <a:cs typeface="Arial" panose="020B0604020202020204" pitchFamily="34" charset="0"/>
              </a:rPr>
              <a:t>.</a:t>
            </a:r>
          </a:p>
          <a:p>
            <a:r>
              <a:rPr lang="en-GB" sz="5600">
                <a:latin typeface="Arial" panose="020B0604020202020204" pitchFamily="34" charset="0"/>
                <a:ea typeface="Calibri" panose="020F0502020204030204" pitchFamily="34" charset="0"/>
                <a:cs typeface="Arial" panose="020B0604020202020204" pitchFamily="34" charset="0"/>
              </a:rPr>
              <a:t>National Institute on Aging(NIH), (2022). </a:t>
            </a:r>
            <a:r>
              <a:rPr lang="en-GB" sz="5600" i="1">
                <a:latin typeface="Arial" panose="020B0604020202020204" pitchFamily="34" charset="0"/>
                <a:ea typeface="Calibri" panose="020F0502020204030204" pitchFamily="34" charset="0"/>
                <a:cs typeface="Arial" panose="020B0604020202020204" pitchFamily="34" charset="0"/>
              </a:rPr>
              <a:t>Providing Care and Comfort at the End of Life. </a:t>
            </a:r>
            <a:r>
              <a:rPr lang="en-GB" sz="5600">
                <a:latin typeface="Arial" panose="020B0604020202020204" pitchFamily="34" charset="0"/>
                <a:ea typeface="Calibri" panose="020F0502020204030204" pitchFamily="34" charset="0"/>
                <a:cs typeface="Arial" panose="020B0604020202020204" pitchFamily="34" charset="0"/>
              </a:rPr>
              <a:t>Available at: </a:t>
            </a:r>
            <a:r>
              <a:rPr lang="en-GB" sz="5600">
                <a:latin typeface="Arial" panose="020B0604020202020204" pitchFamily="34" charset="0"/>
                <a:ea typeface="Calibri" panose="020F050202020403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Providing Care and Comfort at the End of Life | National Institute on Aging (nih.gov)</a:t>
            </a:r>
            <a:r>
              <a:rPr lang="en-GB" sz="5600">
                <a:latin typeface="Arial" panose="020B0604020202020204" pitchFamily="34" charset="0"/>
                <a:ea typeface="Calibri" panose="020F0502020204030204" pitchFamily="34" charset="0"/>
                <a:cs typeface="Arial" panose="020B0604020202020204" pitchFamily="34" charset="0"/>
              </a:rPr>
              <a:t> (Accessed : 16 June 2023).</a:t>
            </a:r>
          </a:p>
          <a:p>
            <a:r>
              <a:rPr lang="en-GB" sz="5600">
                <a:latin typeface="Arial" panose="020B0604020202020204" pitchFamily="34" charset="0"/>
                <a:ea typeface="Calibri" panose="020F0502020204030204" pitchFamily="34" charset="0"/>
                <a:cs typeface="Arial" panose="020B0604020202020204" pitchFamily="34" charset="0"/>
              </a:rPr>
              <a:t>NHS,(2022) </a:t>
            </a:r>
            <a:r>
              <a:rPr lang="en-GB" sz="5600" i="1">
                <a:latin typeface="Arial" panose="020B0604020202020204" pitchFamily="34" charset="0"/>
                <a:ea typeface="Calibri" panose="020F0502020204030204" pitchFamily="34" charset="0"/>
                <a:cs typeface="Arial" panose="020B0604020202020204" pitchFamily="34" charset="0"/>
              </a:rPr>
              <a:t>What End of Life Care Involves. Available at: </a:t>
            </a:r>
            <a:r>
              <a:rPr lang="en-GB" sz="5600">
                <a:latin typeface="Arial" panose="020B0604020202020204" pitchFamily="34" charset="0"/>
                <a:ea typeface="Calibri" panose="020F0502020204030204" pitchFamily="34" charset="0"/>
                <a:cs typeface="Arial" panose="020B0604020202020204" pitchFamily="34" charset="0"/>
                <a:hlinkClick r:id="rId6"/>
              </a:rPr>
              <a:t>What end of life care involves - NHS (www.nhs.uk)</a:t>
            </a:r>
            <a:r>
              <a:rPr lang="en-GB" sz="5600">
                <a:latin typeface="Arial" panose="020B0604020202020204" pitchFamily="34" charset="0"/>
                <a:ea typeface="Calibri" panose="020F0502020204030204" pitchFamily="34" charset="0"/>
                <a:cs typeface="Arial" panose="020B0604020202020204" pitchFamily="34" charset="0"/>
              </a:rPr>
              <a:t> (Accessed: 16 June 2023).             </a:t>
            </a:r>
            <a:endParaRPr lang="en-GB" sz="5600" i="1">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886933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E43B3-5159-326F-E645-9336735A02DD}"/>
              </a:ext>
            </a:extLst>
          </p:cNvPr>
          <p:cNvSpPr>
            <a:spLocks noGrp="1"/>
          </p:cNvSpPr>
          <p:nvPr>
            <p:ph type="title"/>
          </p:nvPr>
        </p:nvSpPr>
        <p:spPr/>
        <p:txBody>
          <a:bodyPr/>
          <a:lstStyle/>
          <a:p>
            <a:pPr algn="ctr"/>
            <a:r>
              <a:rPr lang="en-GB"/>
              <a:t>References</a:t>
            </a:r>
          </a:p>
        </p:txBody>
      </p:sp>
      <p:sp>
        <p:nvSpPr>
          <p:cNvPr id="3" name="Content Placeholder 2">
            <a:extLst>
              <a:ext uri="{FF2B5EF4-FFF2-40B4-BE49-F238E27FC236}">
                <a16:creationId xmlns:a16="http://schemas.microsoft.com/office/drawing/2014/main" id="{C79EEDE2-3587-4859-07ED-67107D7C9CA8}"/>
              </a:ext>
            </a:extLst>
          </p:cNvPr>
          <p:cNvSpPr>
            <a:spLocks noGrp="1"/>
          </p:cNvSpPr>
          <p:nvPr>
            <p:ph idx="1"/>
          </p:nvPr>
        </p:nvSpPr>
        <p:spPr/>
        <p:txBody>
          <a:bodyPr>
            <a:normAutofit fontScale="92500" lnSpcReduction="10000"/>
          </a:bodyPr>
          <a:lstStyle/>
          <a:p>
            <a:pPr>
              <a:lnSpc>
                <a:spcPct val="150000"/>
              </a:lnSpc>
            </a:pPr>
            <a:r>
              <a:rPr lang="en-GB" sz="2000" dirty="0">
                <a:effectLst/>
                <a:latin typeface="Calibri" panose="020F0502020204030204" pitchFamily="34" charset="0"/>
                <a:ea typeface="Calibri" panose="020F0502020204030204" pitchFamily="34" charset="0"/>
                <a:cs typeface="Calibri" panose="020F0502020204030204" pitchFamily="34" charset="0"/>
              </a:rPr>
              <a:t>National Health Service ,(2018). </a:t>
            </a:r>
            <a:r>
              <a:rPr lang="en-GB" sz="2000" i="1" dirty="0">
                <a:effectLst/>
                <a:latin typeface="Calibri" panose="020F0502020204030204" pitchFamily="34" charset="0"/>
                <a:ea typeface="Calibri" panose="020F0502020204030204" pitchFamily="34" charset="0"/>
                <a:cs typeface="Calibri" panose="020F0502020204030204" pitchFamily="34" charset="0"/>
              </a:rPr>
              <a:t>End of life care</a:t>
            </a:r>
            <a:r>
              <a:rPr lang="en-GB" sz="20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2000" dirty="0">
                <a:effectLst/>
                <a:latin typeface="Calibri" panose="020F0502020204030204" pitchFamily="34" charset="0"/>
                <a:ea typeface="Calibri" panose="020F0502020204030204" pitchFamily="34" charset="0"/>
                <a:cs typeface="Calibri" panose="020F0502020204030204" pitchFamily="34" charset="0"/>
                <a:hlinkClick r:id="rId2"/>
              </a:rPr>
              <a:t>https://www.nhs.uk/conditions/end-of-life-care/what-it-involves-and-when-it-starts/</a:t>
            </a:r>
            <a:r>
              <a:rPr lang="en-GB" sz="2000" dirty="0">
                <a:effectLst/>
                <a:latin typeface="Calibri" panose="020F0502020204030204" pitchFamily="34" charset="0"/>
                <a:ea typeface="Calibri" panose="020F0502020204030204" pitchFamily="34" charset="0"/>
                <a:cs typeface="Calibri" panose="020F0502020204030204" pitchFamily="34" charset="0"/>
              </a:rPr>
              <a:t>. (Accessed: 20 June 2023).</a:t>
            </a:r>
          </a:p>
          <a:p>
            <a:pPr>
              <a:lnSpc>
                <a:spcPct val="150000"/>
              </a:lnSpc>
            </a:pPr>
            <a:r>
              <a:rPr lang="en-GB" sz="2000" dirty="0">
                <a:effectLst/>
                <a:latin typeface="Calibri" panose="020F0502020204030204" pitchFamily="34" charset="0"/>
                <a:ea typeface="Calibri" panose="020F0502020204030204" pitchFamily="34" charset="0"/>
                <a:cs typeface="Calibri" panose="020F0502020204030204" pitchFamily="34" charset="0"/>
              </a:rPr>
              <a:t>National Institute for Health and Care Excellence (2015). </a:t>
            </a:r>
            <a:r>
              <a:rPr lang="en-GB" sz="2000" i="1" dirty="0">
                <a:effectLst/>
                <a:latin typeface="Calibri" panose="020F0502020204030204" pitchFamily="34" charset="0"/>
                <a:ea typeface="Calibri" panose="020F0502020204030204" pitchFamily="34" charset="0"/>
                <a:cs typeface="Calibri" panose="020F0502020204030204" pitchFamily="34" charset="0"/>
              </a:rPr>
              <a:t>Overview | Care of dying adults in the last days of life | Guidance | </a:t>
            </a:r>
            <a:r>
              <a:rPr lang="en-GB" sz="2000" i="1" dirty="0" err="1">
                <a:effectLst/>
                <a:latin typeface="Calibri" panose="020F0502020204030204" pitchFamily="34" charset="0"/>
                <a:ea typeface="Calibri" panose="020F0502020204030204" pitchFamily="34" charset="0"/>
                <a:cs typeface="Calibri" panose="020F0502020204030204" pitchFamily="34" charset="0"/>
              </a:rPr>
              <a:t>NICE</a:t>
            </a:r>
            <a:r>
              <a:rPr lang="en-GB" sz="2000" dirty="0" err="1">
                <a:effectLst/>
                <a:latin typeface="Calibri" panose="020F0502020204030204" pitchFamily="34" charset="0"/>
                <a:ea typeface="Calibri" panose="020F0502020204030204" pitchFamily="34" charset="0"/>
                <a:cs typeface="Calibri" panose="020F0502020204030204" pitchFamily="34" charset="0"/>
              </a:rPr>
              <a:t>.Available</a:t>
            </a:r>
            <a:r>
              <a:rPr lang="en-GB" sz="2000" dirty="0">
                <a:effectLst/>
                <a:latin typeface="Calibri" panose="020F0502020204030204" pitchFamily="34" charset="0"/>
                <a:ea typeface="Calibri" panose="020F0502020204030204" pitchFamily="34" charset="0"/>
                <a:cs typeface="Calibri" panose="020F0502020204030204" pitchFamily="34" charset="0"/>
              </a:rPr>
              <a:t> at: </a:t>
            </a:r>
            <a:r>
              <a:rPr lang="en-GB" sz="2000" dirty="0">
                <a:effectLst/>
                <a:latin typeface="Calibri" panose="020F0502020204030204" pitchFamily="34" charset="0"/>
                <a:ea typeface="Calibri" panose="020F0502020204030204" pitchFamily="34" charset="0"/>
                <a:cs typeface="Calibri" panose="020F0502020204030204" pitchFamily="34" charset="0"/>
                <a:hlinkClick r:id="rId3"/>
              </a:rPr>
              <a:t>https://www.nice.org.uk/guidance/ng31</a:t>
            </a:r>
            <a:r>
              <a:rPr lang="en-GB" sz="2000" dirty="0">
                <a:effectLst/>
                <a:latin typeface="Calibri" panose="020F0502020204030204" pitchFamily="34" charset="0"/>
                <a:ea typeface="Calibri" panose="020F0502020204030204" pitchFamily="34" charset="0"/>
                <a:cs typeface="Calibri" panose="020F0502020204030204" pitchFamily="34" charset="0"/>
              </a:rPr>
              <a:t>. (Accessed</a:t>
            </a:r>
            <a:r>
              <a:rPr lang="en-GB" sz="2000">
                <a:effectLst/>
                <a:latin typeface="Calibri" panose="020F0502020204030204" pitchFamily="34" charset="0"/>
                <a:ea typeface="Calibri" panose="020F0502020204030204" pitchFamily="34" charset="0"/>
                <a:cs typeface="Calibri" panose="020F0502020204030204" pitchFamily="34" charset="0"/>
              </a:rPr>
              <a:t>: 20 June 2023).</a:t>
            </a:r>
            <a:endParaRPr lang="en-GB" sz="2000" dirty="0">
              <a:effectLst/>
              <a:latin typeface="Calibri" panose="020F0502020204030204" pitchFamily="34" charset="0"/>
              <a:ea typeface="Calibri" panose="020F0502020204030204" pitchFamily="34" charset="0"/>
              <a:cs typeface="Calibri" panose="020F0502020204030204" pitchFamily="34" charset="0"/>
            </a:endParaRPr>
          </a:p>
          <a:p>
            <a:pPr>
              <a:lnSpc>
                <a:spcPct val="150000"/>
              </a:lnSpc>
            </a:pPr>
            <a:r>
              <a:rPr lang="en-GB" sz="2000" dirty="0">
                <a:effectLst/>
                <a:latin typeface="Calibri" panose="020F0502020204030204" pitchFamily="34" charset="0"/>
                <a:ea typeface="Calibri" panose="020F0502020204030204" pitchFamily="34" charset="0"/>
                <a:cs typeface="Calibri" panose="020F0502020204030204" pitchFamily="34" charset="0"/>
              </a:rPr>
              <a:t>NHS (2020). </a:t>
            </a:r>
            <a:r>
              <a:rPr lang="en-GB" sz="2000" i="1" dirty="0">
                <a:effectLst/>
                <a:latin typeface="Calibri" panose="020F0502020204030204" pitchFamily="34" charset="0"/>
                <a:ea typeface="Calibri" panose="020F0502020204030204" pitchFamily="34" charset="0"/>
                <a:cs typeface="Calibri" panose="020F0502020204030204" pitchFamily="34" charset="0"/>
              </a:rPr>
              <a:t>Euthanasia and Assisted Suicide</a:t>
            </a:r>
            <a:r>
              <a:rPr lang="en-GB" sz="2000" dirty="0">
                <a:effectLst/>
                <a:latin typeface="Calibri" panose="020F0502020204030204" pitchFamily="34" charset="0"/>
                <a:ea typeface="Calibri" panose="020F0502020204030204" pitchFamily="34" charset="0"/>
                <a:cs typeface="Calibri" panose="020F0502020204030204" pitchFamily="34" charset="0"/>
              </a:rPr>
              <a:t>. [online] NHS. Available at: https://</a:t>
            </a:r>
            <a:r>
              <a:rPr lang="en-GB" sz="2000">
                <a:effectLst/>
                <a:latin typeface="Calibri" panose="020F0502020204030204" pitchFamily="34" charset="0"/>
                <a:ea typeface="Calibri" panose="020F0502020204030204" pitchFamily="34" charset="0"/>
                <a:cs typeface="Calibri" panose="020F0502020204030204" pitchFamily="34" charset="0"/>
              </a:rPr>
              <a:t>www.nhs.uk</a:t>
            </a:r>
            <a:r>
              <a:rPr lang="en-GB" sz="2000" dirty="0">
                <a:effectLst/>
                <a:latin typeface="Calibri" panose="020F0502020204030204" pitchFamily="34" charset="0"/>
                <a:ea typeface="Calibri" panose="020F0502020204030204" pitchFamily="34" charset="0"/>
                <a:cs typeface="Calibri" panose="020F0502020204030204" pitchFamily="34" charset="0"/>
              </a:rPr>
              <a:t>/conditions/euthanasia-and-assisted-suicide/.</a:t>
            </a:r>
          </a:p>
          <a:p>
            <a:endParaRPr lang="en-GB" dirty="0"/>
          </a:p>
        </p:txBody>
      </p:sp>
    </p:spTree>
    <p:extLst>
      <p:ext uri="{BB962C8B-B14F-4D97-AF65-F5344CB8AC3E}">
        <p14:creationId xmlns:p14="http://schemas.microsoft.com/office/powerpoint/2010/main" val="18826433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91EFF-7B81-23DF-3115-10E27BF72233}"/>
              </a:ext>
            </a:extLst>
          </p:cNvPr>
          <p:cNvSpPr>
            <a:spLocks noGrp="1"/>
          </p:cNvSpPr>
          <p:nvPr>
            <p:ph type="title"/>
          </p:nvPr>
        </p:nvSpPr>
        <p:spPr>
          <a:xfrm>
            <a:off x="2010229" y="0"/>
            <a:ext cx="7958331" cy="1077229"/>
          </a:xfrm>
        </p:spPr>
        <p:txBody>
          <a:bodyPr/>
          <a:lstStyle/>
          <a:p>
            <a:pPr algn="ctr"/>
            <a:r>
              <a:rPr lang="en-GB" dirty="0"/>
              <a:t>    References</a:t>
            </a:r>
          </a:p>
        </p:txBody>
      </p:sp>
      <p:sp>
        <p:nvSpPr>
          <p:cNvPr id="3" name="Content Placeholder 2">
            <a:extLst>
              <a:ext uri="{FF2B5EF4-FFF2-40B4-BE49-F238E27FC236}">
                <a16:creationId xmlns:a16="http://schemas.microsoft.com/office/drawing/2014/main" id="{938E5A7B-BF21-5FBA-8E61-FB587E424D3A}"/>
              </a:ext>
            </a:extLst>
          </p:cNvPr>
          <p:cNvSpPr>
            <a:spLocks noGrp="1"/>
          </p:cNvSpPr>
          <p:nvPr>
            <p:ph idx="1"/>
          </p:nvPr>
        </p:nvSpPr>
        <p:spPr>
          <a:xfrm>
            <a:off x="1783652" y="1430086"/>
            <a:ext cx="7796540" cy="3997828"/>
          </a:xfrm>
        </p:spPr>
        <p:txBody>
          <a:bodyPr/>
          <a:lstStyle/>
          <a:p>
            <a:r>
              <a:rPr lang="en-GB" sz="1400" dirty="0">
                <a:effectLst/>
                <a:latin typeface="Arial" panose="020B0604020202020204" pitchFamily="34" charset="0"/>
                <a:ea typeface="Calibri" panose="020F0502020204030204" pitchFamily="34" charset="0"/>
                <a:cs typeface="Arial" panose="020B0604020202020204" pitchFamily="34" charset="0"/>
              </a:rPr>
              <a:t>Pereira, J., (2011). Legalizing euthanasia or assisted suicide: the illusion of safeguards and controls. </a:t>
            </a:r>
            <a:r>
              <a:rPr lang="en-GB" sz="1400" i="1" dirty="0">
                <a:effectLst/>
                <a:latin typeface="Arial" panose="020B0604020202020204" pitchFamily="34" charset="0"/>
                <a:ea typeface="Calibri" panose="020F0502020204030204" pitchFamily="34" charset="0"/>
                <a:cs typeface="Arial" panose="020B0604020202020204" pitchFamily="34" charset="0"/>
              </a:rPr>
              <a:t>Current oncology (Toronto, Ont.)</a:t>
            </a:r>
            <a:r>
              <a:rPr lang="en-GB" sz="1400" dirty="0">
                <a:effectLst/>
                <a:latin typeface="Arial" panose="020B0604020202020204" pitchFamily="34" charset="0"/>
                <a:ea typeface="Calibri" panose="020F0502020204030204" pitchFamily="34" charset="0"/>
                <a:cs typeface="Arial" panose="020B0604020202020204" pitchFamily="34" charset="0"/>
              </a:rPr>
              <a:t>, 18(2), pp.e38-45. </a:t>
            </a:r>
          </a:p>
          <a:p>
            <a:r>
              <a:rPr lang="en-GB" sz="1400" dirty="0" err="1">
                <a:effectLst/>
                <a:latin typeface="Arial" panose="020B0604020202020204" pitchFamily="34" charset="0"/>
                <a:ea typeface="Calibri" panose="020F0502020204030204" pitchFamily="34" charset="0"/>
                <a:cs typeface="Arial" panose="020B0604020202020204" pitchFamily="34" charset="0"/>
              </a:rPr>
              <a:t>Steinbrook</a:t>
            </a:r>
            <a:r>
              <a:rPr lang="en-GB" sz="1400" dirty="0">
                <a:effectLst/>
                <a:latin typeface="Arial" panose="020B0604020202020204" pitchFamily="34" charset="0"/>
                <a:ea typeface="Calibri" panose="020F0502020204030204" pitchFamily="34" charset="0"/>
                <a:cs typeface="Arial" panose="020B0604020202020204" pitchFamily="34" charset="0"/>
              </a:rPr>
              <a:t>, R. (2008). Physician-Assisted Death — From Oregon to Washington State. </a:t>
            </a:r>
            <a:r>
              <a:rPr lang="en-GB" sz="1400" i="1" dirty="0">
                <a:effectLst/>
                <a:latin typeface="Arial" panose="020B0604020202020204" pitchFamily="34" charset="0"/>
                <a:ea typeface="Calibri" panose="020F0502020204030204" pitchFamily="34" charset="0"/>
                <a:cs typeface="Arial" panose="020B0604020202020204" pitchFamily="34" charset="0"/>
              </a:rPr>
              <a:t>New England Journal of Medicine</a:t>
            </a:r>
            <a:r>
              <a:rPr lang="en-GB" sz="1400" dirty="0">
                <a:effectLst/>
                <a:latin typeface="Arial" panose="020B0604020202020204" pitchFamily="34" charset="0"/>
                <a:ea typeface="Calibri" panose="020F0502020204030204" pitchFamily="34" charset="0"/>
                <a:cs typeface="Arial" panose="020B0604020202020204" pitchFamily="34" charset="0"/>
              </a:rPr>
              <a:t>, 359(24), pp.2513–2515. </a:t>
            </a:r>
            <a:r>
              <a:rPr lang="en-GB" sz="1400" dirty="0" err="1">
                <a:effectLst/>
                <a:latin typeface="Arial" panose="020B0604020202020204" pitchFamily="34" charset="0"/>
                <a:ea typeface="Calibri" panose="020F0502020204030204" pitchFamily="34" charset="0"/>
                <a:cs typeface="Arial" panose="020B0604020202020204" pitchFamily="34" charset="0"/>
              </a:rPr>
              <a:t>doi:https</a:t>
            </a:r>
            <a:r>
              <a:rPr lang="en-GB" sz="1400" dirty="0">
                <a:effectLst/>
                <a:latin typeface="Arial" panose="020B0604020202020204" pitchFamily="34" charset="0"/>
                <a:ea typeface="Calibri" panose="020F0502020204030204" pitchFamily="34" charset="0"/>
                <a:cs typeface="Arial" panose="020B0604020202020204" pitchFamily="34" charset="0"/>
              </a:rPr>
              <a:t>://</a:t>
            </a:r>
            <a:r>
              <a:rPr lang="en-GB" sz="1400" dirty="0" err="1">
                <a:effectLst/>
                <a:latin typeface="Arial" panose="020B0604020202020204" pitchFamily="34" charset="0"/>
                <a:ea typeface="Calibri" panose="020F0502020204030204" pitchFamily="34" charset="0"/>
                <a:cs typeface="Arial" panose="020B0604020202020204" pitchFamily="34" charset="0"/>
              </a:rPr>
              <a:t>doi.org</a:t>
            </a:r>
            <a:r>
              <a:rPr lang="en-GB" sz="1400" dirty="0">
                <a:effectLst/>
                <a:latin typeface="Arial" panose="020B0604020202020204" pitchFamily="34" charset="0"/>
                <a:ea typeface="Calibri" panose="020F0502020204030204" pitchFamily="34" charset="0"/>
                <a:cs typeface="Arial" panose="020B0604020202020204" pitchFamily="34" charset="0"/>
              </a:rPr>
              <a:t>/10.1056/nejmp0809394</a:t>
            </a:r>
          </a:p>
          <a:p>
            <a:r>
              <a:rPr lang="en-GB" sz="1800" dirty="0" err="1">
                <a:effectLst/>
                <a:latin typeface="Times New Roman" panose="02020603050405020304" pitchFamily="18" charset="0"/>
              </a:rPr>
              <a:t>www.scirp.org</a:t>
            </a:r>
            <a:r>
              <a:rPr lang="en-GB" sz="1800" dirty="0">
                <a:effectLst/>
                <a:latin typeface="Times New Roman" panose="02020603050405020304" pitchFamily="18" charset="0"/>
              </a:rPr>
              <a:t>. (n.d.). </a:t>
            </a:r>
            <a:r>
              <a:rPr lang="en-GB" sz="1800" i="1" dirty="0" err="1">
                <a:effectLst/>
                <a:latin typeface="Times New Roman" panose="02020603050405020304" pitchFamily="18" charset="0"/>
              </a:rPr>
              <a:t>Tornstam</a:t>
            </a:r>
            <a:r>
              <a:rPr lang="en-GB" sz="1800" i="1" dirty="0">
                <a:effectLst/>
                <a:latin typeface="Times New Roman" panose="02020603050405020304" pitchFamily="18" charset="0"/>
              </a:rPr>
              <a:t>, L. (2005) Gerotranscendence A Developmental Theory of Positive Aging. Springer Publishing Company, New York. - References - Scientific Research Publishing</a:t>
            </a:r>
            <a:r>
              <a:rPr lang="en-GB" sz="1800" dirty="0">
                <a:effectLst/>
                <a:latin typeface="Times New Roman" panose="02020603050405020304" pitchFamily="18" charset="0"/>
              </a:rPr>
              <a:t>. [online] Available at: https://</a:t>
            </a:r>
            <a:r>
              <a:rPr lang="en-GB" sz="1800" dirty="0" err="1">
                <a:effectLst/>
                <a:latin typeface="Times New Roman" panose="02020603050405020304" pitchFamily="18" charset="0"/>
              </a:rPr>
              <a:t>www.scirp.org</a:t>
            </a:r>
            <a:r>
              <a:rPr lang="en-GB" sz="1800" dirty="0">
                <a:effectLst/>
                <a:latin typeface="Times New Roman" panose="02020603050405020304" pitchFamily="18" charset="0"/>
              </a:rPr>
              <a:t>/(S(351jmbntvnsjt1aadkposzje))/reference/</a:t>
            </a:r>
            <a:r>
              <a:rPr lang="en-GB" sz="1800" dirty="0" err="1">
                <a:effectLst/>
                <a:latin typeface="Times New Roman" panose="02020603050405020304" pitchFamily="18" charset="0"/>
              </a:rPr>
              <a:t>ReferencesPapers.aspx?ReferenceID</a:t>
            </a:r>
            <a:r>
              <a:rPr lang="en-GB" sz="1800" dirty="0">
                <a:effectLst/>
                <a:latin typeface="Times New Roman" panose="02020603050405020304" pitchFamily="18" charset="0"/>
              </a:rPr>
              <a:t>=2074084 [Accessed 8 Apr. 2023].</a:t>
            </a:r>
          </a:p>
          <a:p>
            <a:endParaRPr lang="en-GB" sz="1400" dirty="0">
              <a:effectLst/>
              <a:latin typeface="Arial" panose="020B0604020202020204" pitchFamily="34" charset="0"/>
              <a:ea typeface="Calibri" panose="020F0502020204030204" pitchFamily="34" charset="0"/>
              <a:cs typeface="Arial" panose="020B0604020202020204" pitchFamily="34" charset="0"/>
            </a:endParaRPr>
          </a:p>
          <a:p>
            <a:endParaRPr lang="en-GB" sz="1400" dirty="0">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8547287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8B266-A908-9247-48C0-D0CD91E8C2CC}"/>
              </a:ext>
            </a:extLst>
          </p:cNvPr>
          <p:cNvSpPr>
            <a:spLocks noGrp="1"/>
          </p:cNvSpPr>
          <p:nvPr>
            <p:ph type="title"/>
          </p:nvPr>
        </p:nvSpPr>
        <p:spPr>
          <a:xfrm>
            <a:off x="2359144" y="269441"/>
            <a:ext cx="4149939" cy="1077229"/>
          </a:xfrm>
        </p:spPr>
        <p:txBody>
          <a:bodyPr/>
          <a:lstStyle/>
          <a:p>
            <a:pPr algn="ctr"/>
            <a:r>
              <a:rPr lang="en-GB" dirty="0"/>
              <a:t>                       References</a:t>
            </a:r>
          </a:p>
        </p:txBody>
      </p:sp>
      <p:sp>
        <p:nvSpPr>
          <p:cNvPr id="3" name="Content Placeholder 2">
            <a:extLst>
              <a:ext uri="{FF2B5EF4-FFF2-40B4-BE49-F238E27FC236}">
                <a16:creationId xmlns:a16="http://schemas.microsoft.com/office/drawing/2014/main" id="{AE3A0561-64F3-B293-9AC2-4BB47B2FD6DC}"/>
              </a:ext>
            </a:extLst>
          </p:cNvPr>
          <p:cNvSpPr>
            <a:spLocks noGrp="1"/>
          </p:cNvSpPr>
          <p:nvPr>
            <p:ph idx="1"/>
          </p:nvPr>
        </p:nvSpPr>
        <p:spPr>
          <a:xfrm>
            <a:off x="1931388" y="1430086"/>
            <a:ext cx="7796540" cy="3997828"/>
          </a:xfrm>
        </p:spPr>
        <p:txBody>
          <a:bodyPr>
            <a:normAutofit/>
          </a:bodyPr>
          <a:lstStyle/>
          <a:p>
            <a:pPr>
              <a:lnSpc>
                <a:spcPct val="150000"/>
              </a:lnSpc>
            </a:pPr>
            <a:r>
              <a:rPr lang="en-GB" sz="1400" dirty="0" err="1">
                <a:effectLst/>
                <a:latin typeface="Arial" panose="020B0604020202020204" pitchFamily="34" charset="0"/>
                <a:ea typeface="Calibri" panose="020F0502020204030204" pitchFamily="34" charset="0"/>
                <a:cs typeface="Arial" panose="020B0604020202020204" pitchFamily="34" charset="0"/>
              </a:rPr>
              <a:t>Tornstam</a:t>
            </a:r>
            <a:r>
              <a:rPr lang="en-GB" sz="1400" dirty="0">
                <a:effectLst/>
                <a:latin typeface="Arial" panose="020B0604020202020204" pitchFamily="34" charset="0"/>
                <a:ea typeface="Calibri" panose="020F0502020204030204" pitchFamily="34" charset="0"/>
                <a:cs typeface="Arial" panose="020B0604020202020204" pitchFamily="34" charset="0"/>
              </a:rPr>
              <a:t>, L. (2005) </a:t>
            </a:r>
            <a:r>
              <a:rPr lang="en-GB" sz="1400" i="1" dirty="0">
                <a:effectLst/>
                <a:latin typeface="Arial" panose="020B0604020202020204" pitchFamily="34" charset="0"/>
                <a:ea typeface="Calibri" panose="020F0502020204030204" pitchFamily="34" charset="0"/>
                <a:cs typeface="Arial" panose="020B0604020202020204" pitchFamily="34" charset="0"/>
              </a:rPr>
              <a:t>Gerotranscendence A Developmental Theory of Positive Aging. </a:t>
            </a:r>
            <a:r>
              <a:rPr lang="en-GB" sz="1400" dirty="0">
                <a:effectLst/>
                <a:latin typeface="Arial" panose="020B0604020202020204" pitchFamily="34" charset="0"/>
                <a:ea typeface="Calibri" panose="020F0502020204030204" pitchFamily="34" charset="0"/>
                <a:cs typeface="Arial" panose="020B0604020202020204" pitchFamily="34" charset="0"/>
              </a:rPr>
              <a:t>Springer Publishing Company, New York. - References - Scientific Research Publishing. Available at:  https://</a:t>
            </a:r>
            <a:r>
              <a:rPr lang="en-GB" sz="1400" dirty="0" err="1">
                <a:effectLst/>
                <a:latin typeface="Arial" panose="020B0604020202020204" pitchFamily="34" charset="0"/>
                <a:ea typeface="Calibri" panose="020F0502020204030204" pitchFamily="34" charset="0"/>
                <a:cs typeface="Arial" panose="020B0604020202020204" pitchFamily="34" charset="0"/>
              </a:rPr>
              <a:t>www.scirp.org</a:t>
            </a:r>
            <a:r>
              <a:rPr lang="en-GB" sz="1400" dirty="0">
                <a:effectLst/>
                <a:latin typeface="Arial" panose="020B0604020202020204" pitchFamily="34" charset="0"/>
                <a:ea typeface="Calibri" panose="020F0502020204030204" pitchFamily="34" charset="0"/>
                <a:cs typeface="Arial" panose="020B0604020202020204" pitchFamily="34" charset="0"/>
              </a:rPr>
              <a:t>/(S(351jmbntvnsjt1aadkposzje))/reference/</a:t>
            </a:r>
            <a:r>
              <a:rPr lang="en-GB" sz="1400" dirty="0" err="1">
                <a:effectLst/>
                <a:latin typeface="Arial" panose="020B0604020202020204" pitchFamily="34" charset="0"/>
                <a:ea typeface="Calibri" panose="020F0502020204030204" pitchFamily="34" charset="0"/>
                <a:cs typeface="Arial" panose="020B0604020202020204" pitchFamily="34" charset="0"/>
              </a:rPr>
              <a:t>ReferencesPapers.aspx?ReferenceID</a:t>
            </a:r>
            <a:r>
              <a:rPr lang="en-GB" sz="1400" dirty="0">
                <a:effectLst/>
                <a:latin typeface="Arial" panose="020B0604020202020204" pitchFamily="34" charset="0"/>
                <a:ea typeface="Calibri" panose="020F0502020204030204" pitchFamily="34" charset="0"/>
                <a:cs typeface="Arial" panose="020B0604020202020204" pitchFamily="34" charset="0"/>
              </a:rPr>
              <a:t>=2074084 (Accessed 8 Apr. 2023).</a:t>
            </a:r>
            <a:endParaRPr lang="en-GB" altLang="en-US" sz="1400" dirty="0">
              <a:solidFill>
                <a:schemeClr val="tx1"/>
              </a:solidFill>
              <a:latin typeface="Arial" panose="020B0604020202020204" pitchFamily="34" charset="0"/>
              <a:ea typeface="Calibri" panose="020F0502020204030204" pitchFamily="34" charset="0"/>
              <a:cs typeface="Arial" panose="020B0604020202020204" pitchFamily="34" charset="0"/>
            </a:endParaRPr>
          </a:p>
          <a:p>
            <a:pPr>
              <a:lnSpc>
                <a:spcPct val="150000"/>
              </a:lnSpc>
            </a:pPr>
            <a:r>
              <a:rPr lang="en-GB" altLang="en-US" sz="1400" dirty="0" err="1">
                <a:solidFill>
                  <a:schemeClr val="tx1"/>
                </a:solidFill>
                <a:latin typeface="Arial" panose="020B0604020202020204" pitchFamily="34" charset="0"/>
                <a:ea typeface="Calibri" panose="020F0502020204030204" pitchFamily="34" charset="0"/>
                <a:cs typeface="Arial" panose="020B0604020202020204" pitchFamily="34" charset="0"/>
              </a:rPr>
              <a:t>Tornstam</a:t>
            </a:r>
            <a:r>
              <a:rPr lang="en-GB" altLang="en-US" sz="1400" dirty="0">
                <a:solidFill>
                  <a:schemeClr val="tx1"/>
                </a:solidFill>
                <a:latin typeface="Arial" panose="020B0604020202020204" pitchFamily="34" charset="0"/>
                <a:ea typeface="Calibri" panose="020F0502020204030204" pitchFamily="34" charset="0"/>
                <a:cs typeface="Arial" panose="020B0604020202020204" pitchFamily="34" charset="0"/>
              </a:rPr>
              <a:t>, L. (1994). </a:t>
            </a:r>
            <a:r>
              <a:rPr lang="en-GB" altLang="en-US" sz="1400" i="1" dirty="0">
                <a:solidFill>
                  <a:schemeClr val="tx1"/>
                </a:solidFill>
                <a:latin typeface="Arial" panose="020B0604020202020204" pitchFamily="34" charset="0"/>
                <a:ea typeface="Calibri" panose="020F0502020204030204" pitchFamily="34" charset="0"/>
                <a:cs typeface="Arial" panose="020B0604020202020204" pitchFamily="34" charset="0"/>
              </a:rPr>
              <a:t>Gerotranscendence - a Theo­retical and Empirical Explora­tion. </a:t>
            </a:r>
            <a:r>
              <a:rPr lang="en-GB" altLang="en-US" sz="1400" dirty="0">
                <a:solidFill>
                  <a:schemeClr val="tx1"/>
                </a:solidFill>
                <a:latin typeface="Arial" panose="020B0604020202020204" pitchFamily="34" charset="0"/>
                <a:ea typeface="Calibri" panose="020F0502020204030204" pitchFamily="34" charset="0"/>
                <a:cs typeface="Arial" panose="020B0604020202020204" pitchFamily="34" charset="0"/>
              </a:rPr>
              <a:t>Westport: Green­wood</a:t>
            </a:r>
          </a:p>
        </p:txBody>
      </p:sp>
    </p:spTree>
    <p:extLst>
      <p:ext uri="{BB962C8B-B14F-4D97-AF65-F5344CB8AC3E}">
        <p14:creationId xmlns:p14="http://schemas.microsoft.com/office/powerpoint/2010/main" val="36150833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9F6C7-66F2-207C-C192-5ABCD87555BB}"/>
              </a:ext>
            </a:extLst>
          </p:cNvPr>
          <p:cNvSpPr>
            <a:spLocks noGrp="1"/>
          </p:cNvSpPr>
          <p:nvPr>
            <p:ph type="title"/>
          </p:nvPr>
        </p:nvSpPr>
        <p:spPr>
          <a:xfrm>
            <a:off x="2611809" y="808057"/>
            <a:ext cx="3187412" cy="948554"/>
          </a:xfrm>
        </p:spPr>
        <p:txBody>
          <a:bodyPr>
            <a:normAutofit fontScale="90000"/>
          </a:bodyPr>
          <a:lstStyle/>
          <a:p>
            <a:r>
              <a:rPr lang="en-GB" dirty="0"/>
              <a:t>                      References</a:t>
            </a:r>
          </a:p>
        </p:txBody>
      </p:sp>
      <p:sp>
        <p:nvSpPr>
          <p:cNvPr id="3" name="Content Placeholder 2">
            <a:extLst>
              <a:ext uri="{FF2B5EF4-FFF2-40B4-BE49-F238E27FC236}">
                <a16:creationId xmlns:a16="http://schemas.microsoft.com/office/drawing/2014/main" id="{0A589E50-72D2-F6EC-7923-EDF6B4D8FF82}"/>
              </a:ext>
            </a:extLst>
          </p:cNvPr>
          <p:cNvSpPr>
            <a:spLocks noGrp="1"/>
          </p:cNvSpPr>
          <p:nvPr>
            <p:ph idx="1"/>
          </p:nvPr>
        </p:nvSpPr>
        <p:spPr>
          <a:xfrm>
            <a:off x="1726851" y="2052115"/>
            <a:ext cx="7796540" cy="3997828"/>
          </a:xfrm>
        </p:spPr>
        <p:txBody>
          <a:bodyPr>
            <a:normAutofit fontScale="85000" lnSpcReduction="10000"/>
          </a:bodyPr>
          <a:lstStyle/>
          <a:p>
            <a:pPr>
              <a:lnSpc>
                <a:spcPct val="150000"/>
              </a:lnSpc>
            </a:pPr>
            <a:endParaRPr lang="en-GB" sz="1400" dirty="0">
              <a:effectLst/>
              <a:latin typeface="Calibri" panose="020F0502020204030204" pitchFamily="34" charset="0"/>
              <a:ea typeface="Calibri" panose="020F0502020204030204" pitchFamily="34" charset="0"/>
              <a:cs typeface="Calibri" panose="020F0502020204030204" pitchFamily="34" charset="0"/>
            </a:endParaRPr>
          </a:p>
          <a:p>
            <a:pPr>
              <a:lnSpc>
                <a:spcPct val="150000"/>
              </a:lnSpc>
            </a:pPr>
            <a:r>
              <a:rPr lang="en-GB" sz="1700">
                <a:effectLst/>
                <a:latin typeface="Arial" panose="020B0604020202020204" pitchFamily="34" charset="0"/>
                <a:ea typeface="Calibri" panose="020F0502020204030204" pitchFamily="34" charset="0"/>
                <a:cs typeface="Arial" panose="020B0604020202020204" pitchFamily="34" charset="0"/>
              </a:rPr>
              <a:t>United Nations, (1948) </a:t>
            </a:r>
            <a:r>
              <a:rPr lang="en-GB" sz="1700" i="1">
                <a:effectLst/>
                <a:latin typeface="Arial" panose="020B0604020202020204" pitchFamily="34" charset="0"/>
                <a:ea typeface="Calibri" panose="020F0502020204030204" pitchFamily="34" charset="0"/>
                <a:cs typeface="Arial" panose="020B0604020202020204" pitchFamily="34" charset="0"/>
              </a:rPr>
              <a:t>Universal Declaration of Human Rights</a:t>
            </a:r>
            <a:r>
              <a:rPr lang="en-GB" sz="1700">
                <a:effectLst/>
                <a:latin typeface="Arial" panose="020B0604020202020204" pitchFamily="34" charset="0"/>
                <a:ea typeface="Calibri" panose="020F0502020204030204" pitchFamily="34" charset="0"/>
                <a:cs typeface="Arial" panose="020B0604020202020204" pitchFamily="34" charset="0"/>
              </a:rPr>
              <a:t>.  Available at: </a:t>
            </a:r>
            <a:r>
              <a:rPr lang="en-GB" sz="1700">
                <a:effectLst/>
                <a:latin typeface="Arial" panose="020B0604020202020204" pitchFamily="34" charset="0"/>
                <a:ea typeface="Calibri" panose="020F0502020204030204" pitchFamily="34" charset="0"/>
                <a:cs typeface="Arial" panose="020B0604020202020204" pitchFamily="34" charset="0"/>
                <a:hlinkClick r:id="rId2"/>
              </a:rPr>
              <a:t>https://www.un.org/en/about-us/universal-declaration-of-human-rights</a:t>
            </a:r>
            <a:r>
              <a:rPr lang="en-GB" sz="1700">
                <a:effectLst/>
                <a:latin typeface="Arial" panose="020B0604020202020204" pitchFamily="34" charset="0"/>
                <a:ea typeface="Calibri" panose="020F0502020204030204" pitchFamily="34" charset="0"/>
                <a:cs typeface="Arial" panose="020B0604020202020204" pitchFamily="34" charset="0"/>
              </a:rPr>
              <a:t>. (Accessed:17 June 2023).</a:t>
            </a:r>
          </a:p>
          <a:p>
            <a:r>
              <a:rPr lang="en-GB" sz="1700">
                <a:effectLst/>
                <a:latin typeface="Arial" panose="020B0604020202020204" pitchFamily="34" charset="0"/>
                <a:ea typeface="Calibri" panose="020F0502020204030204" pitchFamily="34" charset="0"/>
                <a:cs typeface="Arial" panose="020B0604020202020204" pitchFamily="34" charset="0"/>
              </a:rPr>
              <a:t>UK Parliament,(2022) </a:t>
            </a:r>
            <a:r>
              <a:rPr lang="en-GB" sz="1700" i="1">
                <a:effectLst/>
                <a:latin typeface="Arial" panose="020B0604020202020204" pitchFamily="34" charset="0"/>
                <a:ea typeface="Calibri" panose="020F0502020204030204" pitchFamily="34" charset="0"/>
                <a:cs typeface="Arial" panose="020B0604020202020204" pitchFamily="34" charset="0"/>
              </a:rPr>
              <a:t>Palliative and end of life care - post</a:t>
            </a:r>
            <a:r>
              <a:rPr lang="en-GB" sz="1700">
                <a:effectLst/>
                <a:latin typeface="Arial" panose="020B0604020202020204" pitchFamily="34" charset="0"/>
                <a:ea typeface="Calibri" panose="020F0502020204030204" pitchFamily="34" charset="0"/>
                <a:cs typeface="Arial" panose="020B0604020202020204" pitchFamily="34" charset="0"/>
              </a:rPr>
              <a:t>. Available at: </a:t>
            </a:r>
            <a:r>
              <a:rPr lang="en-GB" sz="1700">
                <a:effectLst/>
                <a:latin typeface="Arial" panose="020B0604020202020204" pitchFamily="34" charset="0"/>
                <a:ea typeface="Calibri" panose="020F0502020204030204" pitchFamily="34" charset="0"/>
                <a:cs typeface="Arial" panose="020B0604020202020204" pitchFamily="34" charset="0"/>
                <a:hlinkClick r:id="rId3"/>
              </a:rPr>
              <a:t>https://post.parliament.uk/research-briefings/post-pn-0675/</a:t>
            </a:r>
            <a:r>
              <a:rPr lang="en-GB" sz="1700">
                <a:effectLst/>
                <a:latin typeface="Arial" panose="020B0604020202020204" pitchFamily="34" charset="0"/>
                <a:ea typeface="Calibri" panose="020F0502020204030204" pitchFamily="34" charset="0"/>
                <a:cs typeface="Arial" panose="020B0604020202020204" pitchFamily="34" charset="0"/>
              </a:rPr>
              <a:t> (Accessed: 22 June 2023). </a:t>
            </a:r>
          </a:p>
          <a:p>
            <a:r>
              <a:rPr lang="en-GB" altLang="en-US" sz="1700">
                <a:solidFill>
                  <a:schemeClr val="tx1"/>
                </a:solidFill>
                <a:latin typeface="Arial" panose="020B0604020202020204" pitchFamily="34" charset="0"/>
                <a:ea typeface="Calibri" panose="020F0502020204030204" pitchFamily="34" charset="0"/>
                <a:cs typeface="Arial" panose="020B0604020202020204" pitchFamily="34" charset="0"/>
              </a:rPr>
              <a:t>Wang, M. (ed.) (2012) </a:t>
            </a:r>
            <a:r>
              <a:rPr lang="en-GB" altLang="en-US" sz="1700" i="1">
                <a:solidFill>
                  <a:schemeClr val="tx1"/>
                </a:solidFill>
                <a:latin typeface="Arial" panose="020B0604020202020204" pitchFamily="34" charset="0"/>
                <a:ea typeface="Calibri" panose="020F0502020204030204" pitchFamily="34" charset="0"/>
                <a:cs typeface="Arial" panose="020B0604020202020204" pitchFamily="34" charset="0"/>
              </a:rPr>
              <a:t>The Oxford Handbook of Retirement. </a:t>
            </a:r>
            <a:r>
              <a:rPr lang="en-GB" altLang="en-US" sz="1700">
                <a:solidFill>
                  <a:schemeClr val="tx1"/>
                </a:solidFill>
                <a:latin typeface="Arial" panose="020B0604020202020204" pitchFamily="34" charset="0"/>
                <a:ea typeface="Calibri" panose="020F0502020204030204" pitchFamily="34" charset="0"/>
                <a:cs typeface="Arial" panose="020B0604020202020204" pitchFamily="34" charset="0"/>
              </a:rPr>
              <a:t>Oxford: Oxford University Press.</a:t>
            </a:r>
            <a:endParaRPr lang="en-GB" sz="1700">
              <a:effectLst/>
              <a:latin typeface="Arial" panose="020B0604020202020204" pitchFamily="34" charset="0"/>
              <a:ea typeface="Calibri" panose="020F0502020204030204" pitchFamily="34" charset="0"/>
              <a:cs typeface="Arial" panose="020B0604020202020204" pitchFamily="34" charset="0"/>
            </a:endParaRPr>
          </a:p>
          <a:p>
            <a:pPr>
              <a:lnSpc>
                <a:spcPct val="150000"/>
              </a:lnSpc>
            </a:pPr>
            <a:r>
              <a:rPr lang="en-GB" sz="1700" err="1">
                <a:effectLst/>
                <a:latin typeface="Arial" panose="020B0604020202020204" pitchFamily="34" charset="0"/>
                <a:ea typeface="Calibri" panose="020F0502020204030204" pitchFamily="34" charset="0"/>
                <a:cs typeface="Arial" panose="020B0604020202020204" pitchFamily="34" charset="0"/>
              </a:rPr>
              <a:t>Zylicz</a:t>
            </a:r>
            <a:r>
              <a:rPr lang="en-GB" sz="1700">
                <a:effectLst/>
                <a:latin typeface="Arial" panose="020B0604020202020204" pitchFamily="34" charset="0"/>
                <a:ea typeface="Calibri" panose="020F0502020204030204" pitchFamily="34" charset="0"/>
                <a:cs typeface="Arial" panose="020B0604020202020204" pitchFamily="34" charset="0"/>
              </a:rPr>
              <a:t>, Z. and Janssens, M.J.P.A. (1998). 5 Options in palliative care: dealing with those who want to die. </a:t>
            </a:r>
            <a:r>
              <a:rPr lang="en-GB" sz="1700" i="1" err="1">
                <a:effectLst/>
                <a:latin typeface="Arial" panose="020B0604020202020204" pitchFamily="34" charset="0"/>
                <a:ea typeface="Calibri" panose="020F0502020204030204" pitchFamily="34" charset="0"/>
                <a:cs typeface="Arial" panose="020B0604020202020204" pitchFamily="34" charset="0"/>
              </a:rPr>
              <a:t>Baillière’s</a:t>
            </a:r>
            <a:r>
              <a:rPr lang="en-GB" sz="1700" i="1">
                <a:effectLst/>
                <a:latin typeface="Arial" panose="020B0604020202020204" pitchFamily="34" charset="0"/>
                <a:ea typeface="Calibri" panose="020F0502020204030204" pitchFamily="34" charset="0"/>
                <a:cs typeface="Arial" panose="020B0604020202020204" pitchFamily="34" charset="0"/>
              </a:rPr>
              <a:t> Clinical Anaesthesiology</a:t>
            </a:r>
            <a:r>
              <a:rPr lang="en-GB" sz="1700">
                <a:effectLst/>
                <a:latin typeface="Arial" panose="020B0604020202020204" pitchFamily="34" charset="0"/>
                <a:ea typeface="Calibri" panose="020F0502020204030204" pitchFamily="34" charset="0"/>
                <a:cs typeface="Arial" panose="020B0604020202020204" pitchFamily="34" charset="0"/>
              </a:rPr>
              <a:t>, 12(1), pp.121–131. </a:t>
            </a:r>
            <a:r>
              <a:rPr lang="en-GB" sz="1700" err="1">
                <a:effectLst/>
                <a:latin typeface="Arial" panose="020B0604020202020204" pitchFamily="34" charset="0"/>
                <a:ea typeface="Calibri" panose="020F0502020204030204" pitchFamily="34" charset="0"/>
                <a:cs typeface="Arial" panose="020B0604020202020204" pitchFamily="34" charset="0"/>
              </a:rPr>
              <a:t>doi:https</a:t>
            </a:r>
            <a:r>
              <a:rPr lang="en-GB" sz="1700">
                <a:effectLst/>
                <a:latin typeface="Arial" panose="020B0604020202020204" pitchFamily="34" charset="0"/>
                <a:ea typeface="Calibri" panose="020F0502020204030204" pitchFamily="34" charset="0"/>
                <a:cs typeface="Arial" panose="020B0604020202020204" pitchFamily="34" charset="0"/>
              </a:rPr>
              <a:t>://doi.org/10.1016/s0950-3501(98)80010-x</a:t>
            </a:r>
            <a:endParaRPr lang="en-GB" sz="1700">
              <a:latin typeface="Arial" panose="020B0604020202020204" pitchFamily="34" charset="0"/>
              <a:ea typeface="Calibri" panose="020F0502020204030204" pitchFamily="34" charset="0"/>
              <a:cs typeface="Arial" panose="020B0604020202020204" pitchFamily="34" charset="0"/>
            </a:endParaRPr>
          </a:p>
          <a:p>
            <a:endParaRPr lang="en-GB" sz="1400" dirty="0">
              <a:effectLst/>
              <a:latin typeface="Calibri" panose="020F0502020204030204" pitchFamily="34" charset="0"/>
              <a:ea typeface="Calibri" panose="020F0502020204030204" pitchFamily="34" charset="0"/>
              <a:cs typeface="Calibri" panose="020F0502020204030204" pitchFamily="34" charset="0"/>
            </a:endParaRPr>
          </a:p>
          <a:p>
            <a:endParaRPr lang="en-GB" sz="1400" dirty="0">
              <a:effectLst/>
              <a:latin typeface="Calibri" panose="020F0502020204030204" pitchFamily="34" charset="0"/>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253114722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TM16401375[[fn=Madison]]</Template>
  <TotalTime>0</TotalTime>
  <Words>3853</Words>
  <Application>Microsoft Macintosh PowerPoint</Application>
  <PresentationFormat>Widescreen</PresentationFormat>
  <Paragraphs>170</Paragraphs>
  <Slides>29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Arial</vt:lpstr>
      <vt:lpstr>Calibri</vt:lpstr>
      <vt:lpstr>MS Shell Dlg 2</vt:lpstr>
      <vt:lpstr>Times New Roman</vt:lpstr>
      <vt:lpstr>Wingdings</vt:lpstr>
      <vt:lpstr>Wingdings 3</vt:lpstr>
      <vt:lpstr>Madison</vt:lpstr>
      <vt:lpstr>EUTHANASIA AND ASSISTED SUICIDE BMHP (BMHP6009) COMPONENT 1 LECTURER:JOANNE DAVIES</vt:lpstr>
      <vt:lpstr>Introduction</vt:lpstr>
      <vt:lpstr>THEORIES OF AGING</vt:lpstr>
      <vt:lpstr>                    Theories of aging  (OME)</vt:lpstr>
      <vt:lpstr>Legislation, policy and theories of ageing, which are relevant to    planning legislation, policy and theories of ageing, which are relevant to    planning for end of life (living wills, DNR’s etc)or end of life (living wills, DNR)</vt:lpstr>
      <vt:lpstr> END OF LIFE CARE</vt:lpstr>
      <vt:lpstr>  END-OF-LIFE CARE</vt:lpstr>
      <vt:lpstr>END OF LIFE CARE DELIVERY</vt:lpstr>
      <vt:lpstr>END OF LIFE AND PALLIATIVE CARE AS WELL AS HOW AND WHERE THIS IS DELIVERED.</vt:lpstr>
      <vt:lpstr>Need and availability of end of life care</vt:lpstr>
      <vt:lpstr>Planning for end of life</vt:lpstr>
      <vt:lpstr>Euthanasia and assisted suicide</vt:lpstr>
      <vt:lpstr>PowerPoint Presentation</vt:lpstr>
      <vt:lpstr>The law</vt:lpstr>
      <vt:lpstr>WHY EUTHANASIA SHOULD BE LEGALISED?</vt:lpstr>
      <vt:lpstr>PowerPoint Presentation</vt:lpstr>
      <vt:lpstr>  </vt:lpstr>
      <vt:lpstr>PowerPoint Presentation</vt:lpstr>
      <vt:lpstr>PowerPoint Presentation</vt:lpstr>
      <vt:lpstr>PowerPoint Presentation</vt:lpstr>
      <vt:lpstr> Conclusion and recommendations</vt:lpstr>
      <vt:lpstr>REFERENCES</vt:lpstr>
      <vt:lpstr>References</vt:lpstr>
      <vt:lpstr>References</vt:lpstr>
      <vt:lpstr>References</vt:lpstr>
      <vt:lpstr>References</vt:lpstr>
      <vt:lpstr>    References</vt:lpstr>
      <vt:lpstr>                       References</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Euthanasia and ASSISTED SUICIDE BMHP (BMHP6009) COMPONENT 1 LECTURER:Joanne davies</dc:title>
  <dc:creator>Afia Basharat (2027071)</dc:creator>
  <cp:lastModifiedBy>Omeneke Yusuf (2009232)</cp:lastModifiedBy>
  <cp:revision>2</cp:revision>
  <dcterms:created xsi:type="dcterms:W3CDTF">2023-06-23T09:40:18Z</dcterms:created>
  <dcterms:modified xsi:type="dcterms:W3CDTF">2023-06-23T12:55:29Z</dcterms:modified>
</cp:coreProperties>
</file>