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300" r:id="rId3"/>
    <p:sldId id="301" r:id="rId4"/>
    <p:sldId id="276" r:id="rId5"/>
    <p:sldId id="278" r:id="rId6"/>
    <p:sldId id="281" r:id="rId7"/>
    <p:sldId id="299" r:id="rId8"/>
    <p:sldId id="282" r:id="rId9"/>
    <p:sldId id="283" r:id="rId10"/>
    <p:sldId id="302" r:id="rId11"/>
    <p:sldId id="303" r:id="rId12"/>
    <p:sldId id="297" r:id="rId13"/>
    <p:sldId id="298" r:id="rId14"/>
    <p:sldId id="296" r:id="rId15"/>
    <p:sldId id="270" r:id="rId16"/>
    <p:sldId id="272" r:id="rId17"/>
    <p:sldId id="271" r:id="rId18"/>
    <p:sldId id="265" r:id="rId19"/>
    <p:sldId id="257" r:id="rId20"/>
    <p:sldId id="263" r:id="rId21"/>
    <p:sldId id="26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3/29/2017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3/29/2017</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a:t>
            </a:r>
            <a:r>
              <a:rPr lang="en-GB" dirty="0" smtClean="0"/>
              <a:t>-1</a:t>
            </a:r>
            <a:endParaRPr lang="en-GB" dirty="0"/>
          </a:p>
        </p:txBody>
      </p:sp>
      <p:sp>
        <p:nvSpPr>
          <p:cNvPr id="3" name="Content Placeholder 2"/>
          <p:cNvSpPr>
            <a:spLocks noGrp="1"/>
          </p:cNvSpPr>
          <p:nvPr>
            <p:ph idx="1"/>
          </p:nvPr>
        </p:nvSpPr>
        <p:spPr/>
        <p:txBody>
          <a:bodyPr/>
          <a:lstStyle/>
          <a:p>
            <a:r>
              <a:rPr lang="en-GB" smtClean="0"/>
              <a:t>The Principle </a:t>
            </a:r>
            <a:r>
              <a:rPr lang="en-GB" dirty="0" smtClean="0"/>
              <a:t>of Complete Truth </a:t>
            </a:r>
          </a:p>
          <a:p>
            <a:r>
              <a:rPr lang="en-GB" dirty="0" smtClean="0"/>
              <a:t>&amp;</a:t>
            </a:r>
          </a:p>
          <a:p>
            <a:r>
              <a:rPr lang="en-GB" dirty="0" smtClean="0"/>
              <a:t>Unification of Xing and Ming </a:t>
            </a:r>
            <a:endParaRPr lang="en-GB" dirty="0"/>
          </a:p>
        </p:txBody>
      </p:sp>
    </p:spTree>
    <p:extLst>
      <p:ext uri="{BB962C8B-B14F-4D97-AF65-F5344CB8AC3E}">
        <p14:creationId xmlns:p14="http://schemas.microsoft.com/office/powerpoint/2010/main" val="3922935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important of human body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Human beings are by nature embodies creatures. </a:t>
            </a:r>
          </a:p>
          <a:p>
            <a:endParaRPr lang="en-GB" dirty="0" smtClean="0"/>
          </a:p>
          <a:p>
            <a:r>
              <a:rPr lang="en-GB" dirty="0" smtClean="0"/>
              <a:t>The very foundation of our life is the concrete, material reality onto which we are born and which we shape. </a:t>
            </a:r>
          </a:p>
          <a:p>
            <a:endParaRPr lang="en-GB" dirty="0" smtClean="0"/>
          </a:p>
          <a:p>
            <a:r>
              <a:rPr lang="en-GB" dirty="0" smtClean="0"/>
              <a:t>As the basis of our existence, the body is a source of great pleasure and overwhelming pain, a giver of deep satisfaction and utter misery, the root of potential perfection and dismal failure. </a:t>
            </a:r>
            <a:endParaRPr lang="en-GB" dirty="0"/>
          </a:p>
        </p:txBody>
      </p:sp>
    </p:spTree>
    <p:extLst>
      <p:ext uri="{BB962C8B-B14F-4D97-AF65-F5344CB8AC3E}">
        <p14:creationId xmlns:p14="http://schemas.microsoft.com/office/powerpoint/2010/main" val="484019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Body as the foundation of the great human endeavour of perfection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Chinese has made the body as the perfection of health and well-being,</a:t>
            </a:r>
          </a:p>
          <a:p>
            <a:r>
              <a:rPr lang="en-GB" dirty="0" smtClean="0"/>
              <a:t>The perfection of long life in youthful vigour, </a:t>
            </a:r>
          </a:p>
          <a:p>
            <a:r>
              <a:rPr lang="en-GB" dirty="0" smtClean="0"/>
              <a:t>The perfection of spirit in transcendence to an otherworldly realm.</a:t>
            </a:r>
          </a:p>
          <a:p>
            <a:endParaRPr lang="en-GB" dirty="0" smtClean="0"/>
          </a:p>
          <a:p>
            <a:r>
              <a:rPr lang="en-GB" dirty="0" smtClean="0"/>
              <a:t>The Chinese have always understood the elementary need for accepting one’s basic inborn qualities while yet working to live up to one’s full potential, caring for an cultivating the body to the best of one’s abilities. </a:t>
            </a:r>
            <a:endParaRPr lang="en-GB" dirty="0"/>
          </a:p>
        </p:txBody>
      </p:sp>
    </p:spTree>
    <p:extLst>
      <p:ext uri="{BB962C8B-B14F-4D97-AF65-F5344CB8AC3E}">
        <p14:creationId xmlns:p14="http://schemas.microsoft.com/office/powerpoint/2010/main" val="3303161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304800"/>
            <a:ext cx="7498080" cy="1143000"/>
          </a:xfrm>
        </p:spPr>
        <p:txBody>
          <a:bodyPr>
            <a:normAutofit/>
          </a:bodyPr>
          <a:lstStyle/>
          <a:p>
            <a:r>
              <a:rPr lang="en-GB" sz="2400" b="1" dirty="0" smtClean="0"/>
              <a:t>Principle of Co-Nurturing Xing </a:t>
            </a:r>
            <a:r>
              <a:rPr lang="en-GB" sz="2400" b="1" dirty="0" err="1" smtClean="0"/>
              <a:t>Qi</a:t>
            </a:r>
            <a:r>
              <a:rPr lang="en-GB" sz="2400" b="1" dirty="0" smtClean="0"/>
              <a:t> and </a:t>
            </a:r>
            <a:r>
              <a:rPr lang="en-GB" sz="2400" b="1" dirty="0" err="1" smtClean="0"/>
              <a:t>Shen</a:t>
            </a:r>
            <a:r>
              <a:rPr lang="en-GB" sz="2400" b="1" dirty="0" smtClean="0"/>
              <a:t> </a:t>
            </a:r>
            <a:endParaRPr lang="en-GB" sz="2400" b="1" dirty="0"/>
          </a:p>
        </p:txBody>
      </p:sp>
      <p:sp>
        <p:nvSpPr>
          <p:cNvPr id="3" name="Content Placeholder 2"/>
          <p:cNvSpPr>
            <a:spLocks noGrp="1"/>
          </p:cNvSpPr>
          <p:nvPr>
            <p:ph idx="1"/>
          </p:nvPr>
        </p:nvSpPr>
        <p:spPr>
          <a:xfrm>
            <a:off x="1066800" y="1524000"/>
            <a:ext cx="7866888" cy="5105400"/>
          </a:xfrm>
        </p:spPr>
        <p:txBody>
          <a:bodyPr>
            <a:normAutofit fontScale="70000" lnSpcReduction="20000"/>
          </a:bodyPr>
          <a:lstStyle/>
          <a:p>
            <a:endParaRPr lang="en-GB" altLang="zh-CN" dirty="0" smtClean="0"/>
          </a:p>
          <a:p>
            <a:r>
              <a:rPr lang="zh-CN" altLang="en-US" dirty="0" smtClean="0"/>
              <a:t>三气共一，为神根也。一为精， 一为神，一为气。</a:t>
            </a:r>
            <a:endParaRPr lang="en-GB" altLang="zh-CN" dirty="0" smtClean="0"/>
          </a:p>
          <a:p>
            <a:r>
              <a:rPr lang="en-GB" altLang="zh-CN" dirty="0" smtClean="0"/>
              <a:t>The Oneness of the Three Qi is the divine root.  The Three are the Jing, the Shen and the Qi. </a:t>
            </a:r>
          </a:p>
          <a:p>
            <a:endParaRPr lang="en-GB" altLang="zh-CN" dirty="0" smtClean="0"/>
          </a:p>
          <a:p>
            <a:r>
              <a:rPr lang="zh-CN" altLang="en-US" dirty="0" smtClean="0"/>
              <a:t>神者受之于天，精者受之于地， 气者受之于中和，相与共为一道。</a:t>
            </a:r>
            <a:endParaRPr lang="en-GB" altLang="zh-CN" dirty="0" smtClean="0"/>
          </a:p>
          <a:p>
            <a:r>
              <a:rPr lang="en-GB" altLang="zh-CN" dirty="0" smtClean="0"/>
              <a:t>The Shen is subjected to Heaven,  Jing Earth, and Qi the harmony between the two; they get along with each other as the same way. </a:t>
            </a:r>
          </a:p>
          <a:p>
            <a:endParaRPr lang="en-GB" altLang="zh-CN" dirty="0" smtClean="0"/>
          </a:p>
          <a:p>
            <a:r>
              <a:rPr lang="zh-CN" altLang="en-US" dirty="0" smtClean="0"/>
              <a:t>故欲寿者，乃当爱气尊神重精也。</a:t>
            </a:r>
            <a:endParaRPr lang="en-US" altLang="zh-CN" dirty="0" smtClean="0"/>
          </a:p>
          <a:p>
            <a:r>
              <a:rPr lang="en-US" altLang="zh-CN" sz="2900" dirty="0" smtClean="0"/>
              <a:t>In order to obtain longevity, one has to love the Qi,  respect  the </a:t>
            </a:r>
            <a:r>
              <a:rPr lang="en-US" altLang="zh-CN" sz="2900" dirty="0"/>
              <a:t>S</a:t>
            </a:r>
            <a:r>
              <a:rPr lang="en-US" altLang="zh-CN" sz="2900" dirty="0" smtClean="0"/>
              <a:t>hen and pay attention on Jing, </a:t>
            </a:r>
          </a:p>
          <a:p>
            <a:endParaRPr lang="en-US" altLang="zh-CN" sz="2000" dirty="0" smtClean="0"/>
          </a:p>
          <a:p>
            <a:r>
              <a:rPr lang="zh-CN" altLang="en-US" sz="2000" dirty="0" smtClean="0"/>
              <a:t>王明</a:t>
            </a:r>
            <a:r>
              <a:rPr lang="en-US" altLang="zh-CN" sz="2000" dirty="0" smtClean="0"/>
              <a:t>《</a:t>
            </a:r>
            <a:r>
              <a:rPr lang="zh-CN" altLang="en-US" sz="2000" dirty="0" smtClean="0"/>
              <a:t>太平经合校</a:t>
            </a:r>
            <a:r>
              <a:rPr lang="en-US" altLang="zh-CN" sz="2000" dirty="0" smtClean="0"/>
              <a:t>》</a:t>
            </a:r>
            <a:r>
              <a:rPr lang="zh-CN" altLang="en-US" sz="2000" dirty="0" smtClean="0"/>
              <a:t>中华书局，</a:t>
            </a:r>
            <a:r>
              <a:rPr lang="en-US" altLang="zh-CN" sz="2000" dirty="0" smtClean="0"/>
              <a:t>1960</a:t>
            </a:r>
            <a:r>
              <a:rPr lang="zh-CN" altLang="en-US" sz="2000" dirty="0" smtClean="0"/>
              <a:t>：</a:t>
            </a:r>
            <a:r>
              <a:rPr lang="en-US" altLang="zh-CN" sz="2000" dirty="0" smtClean="0"/>
              <a:t>728 </a:t>
            </a:r>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Complete Truth</a:t>
            </a:r>
            <a:endParaRPr lang="en-GB" dirty="0"/>
          </a:p>
        </p:txBody>
      </p:sp>
      <p:sp>
        <p:nvSpPr>
          <p:cNvPr id="3" name="Content Placeholder 2"/>
          <p:cNvSpPr>
            <a:spLocks noGrp="1"/>
          </p:cNvSpPr>
          <p:nvPr>
            <p:ph idx="1"/>
          </p:nvPr>
        </p:nvSpPr>
        <p:spPr>
          <a:xfrm>
            <a:off x="1066800" y="1524000"/>
            <a:ext cx="7866888" cy="5334000"/>
          </a:xfrm>
        </p:spPr>
        <p:txBody>
          <a:bodyPr>
            <a:normAutofit fontScale="47500" lnSpcReduction="20000"/>
          </a:bodyPr>
          <a:lstStyle/>
          <a:p>
            <a:r>
              <a:rPr lang="zh-CN" altLang="en-US" dirty="0" smtClean="0"/>
              <a:t>所谓全真者，全其本真也。全精，全气， 全神，方谓之全真。</a:t>
            </a:r>
            <a:endParaRPr lang="en-GB" altLang="zh-CN" dirty="0" smtClean="0"/>
          </a:p>
          <a:p>
            <a:r>
              <a:rPr lang="en-GB" altLang="zh-CN" dirty="0" smtClean="0"/>
              <a:t>The Way of Completed Truth is the completion of all the  intrinsic and authentic truths.  Only if when the completion of the Jing, the Qi and the Shen all fulfilled then can name it the Complete Truth.</a:t>
            </a:r>
            <a:endParaRPr lang="en-US" altLang="zh-CN" dirty="0" smtClean="0"/>
          </a:p>
          <a:p>
            <a:endParaRPr lang="en-US" altLang="zh-CN" dirty="0" smtClean="0"/>
          </a:p>
          <a:p>
            <a:r>
              <a:rPr lang="zh-CN" altLang="en-US" dirty="0" smtClean="0"/>
              <a:t>全精可以保身。欲全其精，先要身安定。 安定则无欲，故精全也。</a:t>
            </a:r>
            <a:endParaRPr lang="en-US" altLang="zh-CN" dirty="0" smtClean="0"/>
          </a:p>
          <a:p>
            <a:r>
              <a:rPr lang="en-US" altLang="zh-CN" dirty="0" smtClean="0"/>
              <a:t>Completion of Jing can ensure the existence of the body. In order to complete one’s Jing, one needs to set one’s body in peace and still.  A tranquil and peaceful body can keep one free from desires and thus the completion of Jing is then ensured.</a:t>
            </a:r>
          </a:p>
          <a:p>
            <a:endParaRPr lang="en-GB" altLang="zh-CN" dirty="0" smtClean="0"/>
          </a:p>
          <a:p>
            <a:r>
              <a:rPr lang="zh-CN" altLang="en-US" dirty="0" smtClean="0"/>
              <a:t>全气可以养心。故全其气，先要心清静。清静则无念，故气全也。</a:t>
            </a:r>
            <a:endParaRPr lang="en-US" altLang="zh-CN" dirty="0" smtClean="0"/>
          </a:p>
          <a:p>
            <a:r>
              <a:rPr lang="en-US" altLang="zh-CN" dirty="0" smtClean="0"/>
              <a:t>The completion of </a:t>
            </a:r>
            <a:r>
              <a:rPr lang="en-US" altLang="zh-CN" dirty="0" err="1" smtClean="0"/>
              <a:t>Qi</a:t>
            </a:r>
            <a:r>
              <a:rPr lang="en-US" altLang="zh-CN" dirty="0" smtClean="0"/>
              <a:t> can nourishing the Heart.  In order to keep your </a:t>
            </a:r>
            <a:r>
              <a:rPr lang="en-US" altLang="zh-CN" dirty="0" err="1" smtClean="0"/>
              <a:t>Qi</a:t>
            </a:r>
            <a:r>
              <a:rPr lang="en-US" altLang="zh-CN" dirty="0" smtClean="0"/>
              <a:t> full, you need to clear your heart and make it calm. A pure and calm heart will have no wondering mind,  in this way, your </a:t>
            </a:r>
            <a:r>
              <a:rPr lang="en-US" altLang="zh-CN" dirty="0" err="1" smtClean="0"/>
              <a:t>Qi</a:t>
            </a:r>
            <a:r>
              <a:rPr lang="en-US" altLang="zh-CN" dirty="0" smtClean="0"/>
              <a:t> is kept in full form.</a:t>
            </a:r>
          </a:p>
          <a:p>
            <a:endParaRPr lang="en-GB" altLang="zh-CN" dirty="0" smtClean="0"/>
          </a:p>
          <a:p>
            <a:r>
              <a:rPr lang="zh-CN" altLang="en-US" dirty="0" smtClean="0"/>
              <a:t>全神可以返虚。欲全其神，先要意诚。意诚则身心合而返虚也。</a:t>
            </a:r>
            <a:endParaRPr lang="en-US" altLang="zh-CN" dirty="0" smtClean="0"/>
          </a:p>
          <a:p>
            <a:r>
              <a:rPr lang="en-US" altLang="zh-CN" dirty="0" smtClean="0"/>
              <a:t>The completion of spirit can allow you return to the empty. In order to keep your spirit completion, you need to sincere your will. A sincere will can unify your body and mind and therefore pave a way for you return to the empty. </a:t>
            </a:r>
          </a:p>
          <a:p>
            <a:endParaRPr lang="en-GB" altLang="zh-CN" dirty="0" smtClean="0"/>
          </a:p>
          <a:p>
            <a:r>
              <a:rPr lang="zh-CN" altLang="en-US" dirty="0" smtClean="0"/>
              <a:t>故精气神为三元药物，身心意为三元至要。</a:t>
            </a:r>
            <a:endParaRPr lang="en-US" altLang="zh-CN" dirty="0" smtClean="0"/>
          </a:p>
          <a:p>
            <a:endParaRPr lang="en-US" altLang="zh-CN" sz="2200" dirty="0" smtClean="0"/>
          </a:p>
          <a:p>
            <a:r>
              <a:rPr lang="zh-CN" altLang="en-US" sz="1400" dirty="0"/>
              <a:t>李道纯</a:t>
            </a:r>
            <a:r>
              <a:rPr lang="en-US" altLang="zh-CN" sz="1400" dirty="0"/>
              <a:t>《</a:t>
            </a:r>
            <a:r>
              <a:rPr lang="zh-CN" altLang="en-US" sz="1400" dirty="0"/>
              <a:t>中和集</a:t>
            </a:r>
            <a:r>
              <a:rPr lang="en-US" altLang="zh-CN" sz="1400" dirty="0"/>
              <a:t>• </a:t>
            </a:r>
            <a:r>
              <a:rPr lang="zh-CN" altLang="en-US" sz="1400" dirty="0"/>
              <a:t>全真活法</a:t>
            </a:r>
            <a:r>
              <a:rPr lang="en-US" altLang="zh-CN" sz="1400" dirty="0"/>
              <a:t>》</a:t>
            </a:r>
            <a:r>
              <a:rPr lang="en-US" altLang="zh-CN" sz="2200" dirty="0" smtClean="0"/>
              <a:t>《</a:t>
            </a:r>
            <a:r>
              <a:rPr lang="zh-CN" altLang="en-US" sz="2200" dirty="0" smtClean="0"/>
              <a:t>道藏</a:t>
            </a:r>
            <a:r>
              <a:rPr lang="en-US" altLang="zh-CN" sz="2200" dirty="0" smtClean="0"/>
              <a:t>》4</a:t>
            </a:r>
            <a:r>
              <a:rPr lang="zh-CN" altLang="en-US" sz="2200" dirty="0" smtClean="0"/>
              <a:t>册</a:t>
            </a:r>
            <a:r>
              <a:rPr lang="en-US" altLang="zh-CN" sz="2200" dirty="0" smtClean="0"/>
              <a:t>501-2</a:t>
            </a:r>
            <a:r>
              <a:rPr lang="zh-CN" altLang="en-US" sz="2200" dirty="0" smtClean="0"/>
              <a:t>页。</a:t>
            </a:r>
            <a:endParaRPr lang="en-GB"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nurturing </a:t>
            </a:r>
            <a:r>
              <a:rPr lang="en-GB" dirty="0" err="1" smtClean="0"/>
              <a:t>jing</a:t>
            </a:r>
            <a:r>
              <a:rPr lang="en-GB" dirty="0" smtClean="0"/>
              <a:t> </a:t>
            </a:r>
            <a:r>
              <a:rPr lang="en-GB" dirty="0" err="1" smtClean="0"/>
              <a:t>qi</a:t>
            </a:r>
            <a:r>
              <a:rPr lang="en-GB" dirty="0" smtClean="0"/>
              <a:t> </a:t>
            </a:r>
            <a:r>
              <a:rPr lang="en-GB" dirty="0" err="1" smtClean="0"/>
              <a:t>shen</a:t>
            </a:r>
            <a:endParaRPr lang="en-GB" dirty="0"/>
          </a:p>
        </p:txBody>
      </p:sp>
      <p:sp>
        <p:nvSpPr>
          <p:cNvPr id="3" name="Content Placeholder 2"/>
          <p:cNvSpPr>
            <a:spLocks noGrp="1"/>
          </p:cNvSpPr>
          <p:nvPr>
            <p:ph idx="1"/>
          </p:nvPr>
        </p:nvSpPr>
        <p:spPr>
          <a:xfrm>
            <a:off x="1066800" y="1447800"/>
            <a:ext cx="8001000" cy="5410200"/>
          </a:xfrm>
        </p:spPr>
        <p:txBody>
          <a:bodyPr>
            <a:normAutofit fontScale="62500" lnSpcReduction="20000"/>
          </a:bodyPr>
          <a:lstStyle/>
          <a:p>
            <a:r>
              <a:rPr lang="en-GB" dirty="0" smtClean="0"/>
              <a:t>1. </a:t>
            </a:r>
            <a:r>
              <a:rPr lang="zh-CN" altLang="en-US" dirty="0" smtClean="0"/>
              <a:t>保精养形：虚则补之， 实则泄之， 滞则行之。</a:t>
            </a:r>
            <a:endParaRPr lang="en-US" altLang="zh-CN" dirty="0" smtClean="0"/>
          </a:p>
          <a:p>
            <a:r>
              <a:rPr lang="en-US" dirty="0" smtClean="0"/>
              <a:t>Preserving Jing through nurturing form: nurturing the insufficient , discharging the overwhelmed ,  activating the stagnant </a:t>
            </a:r>
          </a:p>
          <a:p>
            <a:endParaRPr lang="en-US" dirty="0" smtClean="0"/>
          </a:p>
          <a:p>
            <a:r>
              <a:rPr lang="en-US" dirty="0" smtClean="0"/>
              <a:t>2</a:t>
            </a:r>
            <a:r>
              <a:rPr lang="zh-CN" altLang="en-US" dirty="0" smtClean="0"/>
              <a:t>。 保养元气：不妄耗元气，气虚则补之； 气滞，气逆则疏导之。</a:t>
            </a:r>
            <a:endParaRPr lang="en-GB" altLang="zh-CN" dirty="0" smtClean="0"/>
          </a:p>
          <a:p>
            <a:r>
              <a:rPr lang="en-GB" altLang="zh-CN" dirty="0" smtClean="0"/>
              <a:t>Maintaining the congenital </a:t>
            </a:r>
            <a:r>
              <a:rPr lang="en-GB" altLang="zh-CN" dirty="0" err="1" smtClean="0"/>
              <a:t>Qi</a:t>
            </a:r>
            <a:r>
              <a:rPr lang="en-GB" altLang="zh-CN" dirty="0" smtClean="0"/>
              <a:t>: not wasting it in vain, when it is insufficient to nurture it; when it is stagnant and flowing in wrong direction, to guide it to move in a right direction.</a:t>
            </a:r>
            <a:endParaRPr lang="en-US" altLang="zh-CN" dirty="0" smtClean="0"/>
          </a:p>
          <a:p>
            <a:endParaRPr lang="en-US" dirty="0" smtClean="0"/>
          </a:p>
          <a:p>
            <a:r>
              <a:rPr lang="en-US" dirty="0" smtClean="0"/>
              <a:t>3 </a:t>
            </a:r>
            <a:r>
              <a:rPr lang="zh-CN" altLang="en-US" dirty="0" smtClean="0"/>
              <a:t>。神的调养：静以养神， 和以怡神，达以畅神，乐以乐神。</a:t>
            </a:r>
            <a:endParaRPr lang="en-US" altLang="zh-CN" dirty="0" smtClean="0"/>
          </a:p>
          <a:p>
            <a:r>
              <a:rPr lang="en-US" dirty="0" smtClean="0"/>
              <a:t>Adjusting the spirit: to nurture it by quiet, to cheer it by harmony, to smooth it by extension, to entertain it by enjoyment or happiness</a:t>
            </a:r>
          </a:p>
          <a:p>
            <a:endParaRPr lang="en-US" altLang="zh-CN" dirty="0" smtClean="0"/>
          </a:p>
          <a:p>
            <a:r>
              <a:rPr lang="en-US" altLang="zh-CN" dirty="0" smtClean="0"/>
              <a:t>4</a:t>
            </a:r>
            <a:r>
              <a:rPr lang="zh-CN" altLang="en-US" dirty="0" smtClean="0"/>
              <a:t>。协调形气神，让身心认同。</a:t>
            </a:r>
            <a:endParaRPr lang="en-GB" altLang="zh-CN" dirty="0" smtClean="0"/>
          </a:p>
          <a:p>
            <a:r>
              <a:rPr lang="en-GB" altLang="zh-CN" dirty="0" smtClean="0"/>
              <a:t>To let the body and the mind identify each other in order to keep the </a:t>
            </a:r>
            <a:r>
              <a:rPr lang="en-GB" altLang="zh-CN" dirty="0" err="1" smtClean="0"/>
              <a:t>xing</a:t>
            </a:r>
            <a:r>
              <a:rPr lang="en-GB" altLang="zh-CN" dirty="0" smtClean="0"/>
              <a:t>, </a:t>
            </a:r>
            <a:r>
              <a:rPr lang="en-GB" altLang="zh-CN" dirty="0" err="1" smtClean="0"/>
              <a:t>qi</a:t>
            </a:r>
            <a:r>
              <a:rPr lang="en-GB" altLang="zh-CN" dirty="0" smtClean="0"/>
              <a:t> and </a:t>
            </a:r>
            <a:r>
              <a:rPr lang="en-GB" altLang="zh-CN" dirty="0" err="1" smtClean="0"/>
              <a:t>shen</a:t>
            </a:r>
            <a:r>
              <a:rPr lang="en-GB" altLang="zh-CN" dirty="0" smtClean="0"/>
              <a:t> in consistency </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Jing, Qi, Shen and Xing and Ming</a:t>
            </a:r>
            <a:endParaRPr lang="en-GB" dirty="0"/>
          </a:p>
        </p:txBody>
      </p:sp>
      <p:sp>
        <p:nvSpPr>
          <p:cNvPr id="3" name="Content Placeholder 2"/>
          <p:cNvSpPr>
            <a:spLocks noGrp="1"/>
          </p:cNvSpPr>
          <p:nvPr>
            <p:ph idx="1"/>
          </p:nvPr>
        </p:nvSpPr>
        <p:spPr/>
        <p:txBody>
          <a:bodyPr>
            <a:normAutofit lnSpcReduction="10000"/>
          </a:bodyPr>
          <a:lstStyle/>
          <a:p>
            <a:r>
              <a:rPr lang="en-GB" altLang="zh-CN" b="1" dirty="0"/>
              <a:t>Xing</a:t>
            </a:r>
            <a:r>
              <a:rPr lang="zh-CN" altLang="en-US" b="1" dirty="0"/>
              <a:t>性</a:t>
            </a:r>
            <a:r>
              <a:rPr lang="zh-CN" altLang="en-US" dirty="0"/>
              <a:t> </a:t>
            </a:r>
            <a:r>
              <a:rPr lang="en-GB" altLang="zh-CN" dirty="0" smtClean="0"/>
              <a:t>= Nature </a:t>
            </a:r>
          </a:p>
          <a:p>
            <a:r>
              <a:rPr lang="en-GB" altLang="zh-CN" dirty="0"/>
              <a:t> </a:t>
            </a:r>
            <a:r>
              <a:rPr lang="en-GB" altLang="zh-CN" dirty="0" smtClean="0"/>
              <a:t>          = </a:t>
            </a:r>
            <a:r>
              <a:rPr lang="en-GB" altLang="zh-CN" dirty="0"/>
              <a:t>Shen </a:t>
            </a:r>
            <a:r>
              <a:rPr lang="zh-CN" altLang="en-US" dirty="0"/>
              <a:t>（神）</a:t>
            </a:r>
            <a:endParaRPr lang="en-GB" altLang="zh-CN" dirty="0"/>
          </a:p>
          <a:p>
            <a:endParaRPr lang="en-GB" altLang="zh-CN" dirty="0" smtClean="0"/>
          </a:p>
          <a:p>
            <a:r>
              <a:rPr lang="en-GB" altLang="zh-CN" b="1" dirty="0" smtClean="0"/>
              <a:t>Ming</a:t>
            </a:r>
            <a:r>
              <a:rPr lang="zh-CN" altLang="en-US" b="1" dirty="0"/>
              <a:t>命</a:t>
            </a:r>
            <a:r>
              <a:rPr lang="zh-CN" altLang="en-US" dirty="0"/>
              <a:t> </a:t>
            </a:r>
            <a:r>
              <a:rPr lang="en-GB" altLang="zh-CN" dirty="0"/>
              <a:t>= </a:t>
            </a:r>
            <a:r>
              <a:rPr lang="en-GB" altLang="zh-CN" dirty="0" smtClean="0"/>
              <a:t>Fate/Destiny of Life Span </a:t>
            </a:r>
          </a:p>
          <a:p>
            <a:r>
              <a:rPr lang="en-GB" altLang="zh-CN" dirty="0"/>
              <a:t> </a:t>
            </a:r>
            <a:r>
              <a:rPr lang="en-GB" altLang="zh-CN" dirty="0" smtClean="0"/>
              <a:t>           = Xing </a:t>
            </a:r>
            <a:r>
              <a:rPr lang="zh-CN" altLang="en-US" dirty="0"/>
              <a:t>（形</a:t>
            </a:r>
            <a:r>
              <a:rPr lang="zh-CN" altLang="en-US" dirty="0" smtClean="0"/>
              <a:t>）</a:t>
            </a:r>
            <a:r>
              <a:rPr lang="en-GB" altLang="zh-CN" dirty="0" smtClean="0"/>
              <a:t>+ </a:t>
            </a:r>
            <a:r>
              <a:rPr lang="en-GB" altLang="zh-CN" dirty="0"/>
              <a:t>Qi </a:t>
            </a:r>
            <a:r>
              <a:rPr lang="zh-CN" altLang="en-US" dirty="0"/>
              <a:t>（气</a:t>
            </a:r>
            <a:r>
              <a:rPr lang="zh-CN" altLang="en-US" dirty="0" smtClean="0"/>
              <a:t>）</a:t>
            </a:r>
            <a:endParaRPr lang="en-GB" altLang="zh-CN" dirty="0" smtClean="0"/>
          </a:p>
          <a:p>
            <a:endParaRPr lang="en-GB" dirty="0" smtClean="0"/>
          </a:p>
          <a:p>
            <a:r>
              <a:rPr lang="en-GB" dirty="0" smtClean="0"/>
              <a:t>Thus, </a:t>
            </a:r>
            <a:r>
              <a:rPr lang="en-GB" b="1" dirty="0" smtClean="0"/>
              <a:t>Cultivation </a:t>
            </a:r>
            <a:r>
              <a:rPr lang="en-GB" b="1" dirty="0"/>
              <a:t>of both </a:t>
            </a:r>
            <a:r>
              <a:rPr lang="en-GB" b="1" dirty="0" smtClean="0"/>
              <a:t>Xing and Ming </a:t>
            </a:r>
            <a:r>
              <a:rPr lang="en-US" dirty="0" smtClean="0"/>
              <a:t>(</a:t>
            </a:r>
            <a:r>
              <a:rPr lang="zh-CN" altLang="en-US" dirty="0"/>
              <a:t>性命双修</a:t>
            </a:r>
            <a:r>
              <a:rPr lang="en-US" altLang="zh-CN" dirty="0"/>
              <a:t>) = </a:t>
            </a:r>
            <a:r>
              <a:rPr lang="en-US" altLang="zh-CN" dirty="0" smtClean="0"/>
              <a:t>Cultivation </a:t>
            </a:r>
            <a:r>
              <a:rPr lang="en-US" altLang="zh-CN" dirty="0"/>
              <a:t>of the three </a:t>
            </a:r>
            <a:r>
              <a:rPr lang="en-US" altLang="zh-CN" dirty="0" smtClean="0"/>
              <a:t>treasures (Jing, Qi, and Shen)</a:t>
            </a:r>
            <a:endParaRPr lang="en-US" altLang="zh-CN" dirty="0"/>
          </a:p>
          <a:p>
            <a:endParaRPr lang="en-GB" altLang="zh-CN" dirty="0"/>
          </a:p>
          <a:p>
            <a:endParaRPr lang="en-GB" dirty="0"/>
          </a:p>
        </p:txBody>
      </p:sp>
    </p:spTree>
    <p:extLst>
      <p:ext uri="{BB962C8B-B14F-4D97-AF65-F5344CB8AC3E}">
        <p14:creationId xmlns:p14="http://schemas.microsoft.com/office/powerpoint/2010/main" val="3117078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Principle of Cultivation of both Nature and Destiny </a:t>
            </a:r>
            <a:br>
              <a:rPr lang="en-GB" sz="2400" dirty="0" smtClean="0"/>
            </a:br>
            <a:r>
              <a:rPr lang="en-GB" sz="2400" dirty="0" smtClean="0"/>
              <a:t>                                 </a:t>
            </a:r>
            <a:r>
              <a:rPr lang="zh-CN" altLang="en-US" sz="2400" dirty="0" smtClean="0"/>
              <a:t>性命双修</a:t>
            </a:r>
            <a:endParaRPr lang="en-GB" sz="2400" dirty="0"/>
          </a:p>
        </p:txBody>
      </p:sp>
      <p:sp>
        <p:nvSpPr>
          <p:cNvPr id="3" name="Content Placeholder 2"/>
          <p:cNvSpPr>
            <a:spLocks noGrp="1"/>
          </p:cNvSpPr>
          <p:nvPr>
            <p:ph idx="1"/>
          </p:nvPr>
        </p:nvSpPr>
        <p:spPr>
          <a:xfrm>
            <a:off x="1219200" y="1447800"/>
            <a:ext cx="7714488" cy="5410200"/>
          </a:xfrm>
        </p:spPr>
        <p:txBody>
          <a:bodyPr>
            <a:normAutofit fontScale="62500" lnSpcReduction="20000"/>
          </a:bodyPr>
          <a:lstStyle/>
          <a:p>
            <a:endParaRPr lang="en-US" altLang="zh-CN" dirty="0" smtClean="0"/>
          </a:p>
          <a:p>
            <a:r>
              <a:rPr lang="zh-CN" altLang="en-US" dirty="0" smtClean="0"/>
              <a:t>佛儒在养生修行上多强调思想意识的修炼，并不强调人体生命的修炼。现代医学 多强调命的调养，忽视神的调养。道家养生把命的调养放到与神的调养同等的地位</a:t>
            </a:r>
            <a:r>
              <a:rPr lang="en-US" altLang="zh-CN" dirty="0" smtClean="0"/>
              <a:t>,</a:t>
            </a:r>
            <a:r>
              <a:rPr lang="zh-CN" altLang="en-US" dirty="0" smtClean="0"/>
              <a:t>强调了养生保健的现实意义</a:t>
            </a:r>
            <a:r>
              <a:rPr lang="en-US" altLang="zh-CN" dirty="0" smtClean="0"/>
              <a:t>.   </a:t>
            </a:r>
            <a:r>
              <a:rPr lang="zh-CN" altLang="en-US" sz="1800" dirty="0" smtClean="0"/>
              <a:t>杨玉辉</a:t>
            </a:r>
            <a:r>
              <a:rPr lang="en-US" altLang="zh-CN" sz="1800" dirty="0" smtClean="0"/>
              <a:t>《</a:t>
            </a:r>
            <a:r>
              <a:rPr lang="zh-CN" altLang="en-US" sz="1800" dirty="0" smtClean="0"/>
              <a:t>道教养生学</a:t>
            </a:r>
            <a:r>
              <a:rPr lang="en-US" altLang="zh-CN" sz="1800" dirty="0" smtClean="0"/>
              <a:t>》</a:t>
            </a:r>
            <a:r>
              <a:rPr lang="zh-CN" altLang="en-US" sz="1800" dirty="0" smtClean="0"/>
              <a:t>宗教文化出版社，</a:t>
            </a:r>
            <a:r>
              <a:rPr lang="en-US" altLang="zh-CN" sz="1800" dirty="0" smtClean="0"/>
              <a:t>2006</a:t>
            </a:r>
            <a:r>
              <a:rPr lang="zh-CN" altLang="en-US" sz="1800" dirty="0" smtClean="0"/>
              <a:t>：</a:t>
            </a:r>
            <a:r>
              <a:rPr lang="en-US" altLang="zh-CN" sz="1800" dirty="0" smtClean="0"/>
              <a:t>168-9</a:t>
            </a:r>
          </a:p>
          <a:p>
            <a:r>
              <a:rPr lang="en-GB" altLang="zh-CN" sz="3600" dirty="0" smtClean="0"/>
              <a:t>Buddhist and Confucian cultivation all emphasis more on cultivation of spirituality and pay little attention on physical body; while modern medical science put more attention on physical life but ignore the nourishment of spirit. </a:t>
            </a:r>
          </a:p>
          <a:p>
            <a:r>
              <a:rPr lang="en-GB" altLang="zh-CN" sz="3600" dirty="0" smtClean="0"/>
              <a:t>Only </a:t>
            </a:r>
            <a:r>
              <a:rPr lang="en-GB" altLang="zh-CN" sz="3600" dirty="0" err="1" smtClean="0"/>
              <a:t>Daoist</a:t>
            </a:r>
            <a:r>
              <a:rPr lang="en-GB" altLang="zh-CN" sz="3600" dirty="0" smtClean="0"/>
              <a:t> Yangsheng put nourishing physical body to the same important position as nurturing spirit and therefore has emphasized the health care value of nourishing life </a:t>
            </a:r>
          </a:p>
          <a:p>
            <a:endParaRPr lang="en-US" altLang="zh-CN" dirty="0" smtClean="0"/>
          </a:p>
          <a:p>
            <a:r>
              <a:rPr lang="en-US" altLang="zh-CN" dirty="0" smtClean="0"/>
              <a:t>《</a:t>
            </a:r>
            <a:r>
              <a:rPr lang="zh-CN" altLang="en-US" dirty="0" smtClean="0"/>
              <a:t>中和集</a:t>
            </a:r>
            <a:r>
              <a:rPr lang="en-US" altLang="zh-CN" dirty="0" smtClean="0"/>
              <a:t>• </a:t>
            </a:r>
            <a:r>
              <a:rPr lang="zh-CN" altLang="en-US" dirty="0" smtClean="0"/>
              <a:t>性命论</a:t>
            </a:r>
            <a:r>
              <a:rPr lang="en-US" altLang="zh-CN" dirty="0" smtClean="0"/>
              <a:t>》</a:t>
            </a:r>
            <a:r>
              <a:rPr lang="zh-CN" altLang="en-US" dirty="0" smtClean="0"/>
              <a:t>：性无命不立，命无性不存。其名为二，其理一也。</a:t>
            </a:r>
            <a:r>
              <a:rPr lang="en-GB" altLang="zh-CN" dirty="0"/>
              <a:t> Xing cannot establish itself without Ming, while Ming cannot exist without Xing. Although Xing and Ming are two names, their principles are actually the same one. </a:t>
            </a:r>
            <a:endParaRPr lang="en-GB" altLang="zh-CN" dirty="0" smtClean="0"/>
          </a:p>
          <a:p>
            <a:r>
              <a:rPr lang="en-US" altLang="zh-CN" sz="2000" dirty="0" smtClean="0"/>
              <a:t>《</a:t>
            </a:r>
            <a:r>
              <a:rPr lang="zh-CN" altLang="en-US" sz="2000" dirty="0" smtClean="0"/>
              <a:t>道藏</a:t>
            </a:r>
            <a:r>
              <a:rPr lang="en-US" altLang="zh-CN" sz="2000" dirty="0" smtClean="0"/>
              <a:t>》4</a:t>
            </a:r>
            <a:r>
              <a:rPr lang="zh-CN" altLang="en-US" sz="2000" dirty="0" smtClean="0"/>
              <a:t>册</a:t>
            </a:r>
            <a:r>
              <a:rPr lang="en-US" altLang="zh-CN" sz="2000" dirty="0" smtClean="0"/>
              <a:t>503</a:t>
            </a:r>
            <a:r>
              <a:rPr lang="zh-CN" altLang="en-US" sz="2000" dirty="0" smtClean="0"/>
              <a:t>页</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to Cultivate Xing &amp; Ming </a:t>
            </a:r>
            <a:endParaRPr lang="en-GB" dirty="0"/>
          </a:p>
        </p:txBody>
      </p:sp>
      <p:sp>
        <p:nvSpPr>
          <p:cNvPr id="3" name="Content Placeholder 2"/>
          <p:cNvSpPr>
            <a:spLocks noGrp="1"/>
          </p:cNvSpPr>
          <p:nvPr>
            <p:ph idx="1"/>
          </p:nvPr>
        </p:nvSpPr>
        <p:spPr>
          <a:xfrm>
            <a:off x="1066800" y="1447800"/>
            <a:ext cx="8001000" cy="5257800"/>
          </a:xfrm>
        </p:spPr>
        <p:txBody>
          <a:bodyPr>
            <a:normAutofit fontScale="92500" lnSpcReduction="20000"/>
          </a:bodyPr>
          <a:lstStyle/>
          <a:p>
            <a:r>
              <a:rPr lang="en-US" altLang="zh-CN" b="1" dirty="0" smtClean="0"/>
              <a:t>Cultivation of Ming (life) </a:t>
            </a:r>
            <a:r>
              <a:rPr lang="zh-CN" altLang="en-US" b="1" dirty="0" smtClean="0"/>
              <a:t>修命</a:t>
            </a:r>
            <a:r>
              <a:rPr lang="zh-CN" altLang="en-US" dirty="0" smtClean="0"/>
              <a:t>：</a:t>
            </a:r>
            <a:r>
              <a:rPr lang="en-US" altLang="zh-CN" dirty="0" smtClean="0"/>
              <a:t>secure Jing</a:t>
            </a:r>
            <a:r>
              <a:rPr lang="zh-CN" altLang="en-US" b="1" dirty="0" smtClean="0"/>
              <a:t>保精，</a:t>
            </a:r>
            <a:r>
              <a:rPr lang="en-US" altLang="zh-CN" dirty="0" smtClean="0"/>
              <a:t>protect Xing</a:t>
            </a:r>
            <a:r>
              <a:rPr lang="zh-CN" altLang="en-US" b="1" dirty="0" smtClean="0"/>
              <a:t>护形，</a:t>
            </a:r>
            <a:r>
              <a:rPr lang="en-GB" altLang="zh-CN" dirty="0" smtClean="0"/>
              <a:t>no</a:t>
            </a:r>
            <a:r>
              <a:rPr lang="en-US" altLang="zh-CN" dirty="0" err="1" smtClean="0"/>
              <a:t>urish</a:t>
            </a:r>
            <a:r>
              <a:rPr lang="en-US" altLang="zh-CN" dirty="0" smtClean="0"/>
              <a:t> Qi </a:t>
            </a:r>
            <a:r>
              <a:rPr lang="zh-CN" altLang="en-US" b="1" dirty="0" smtClean="0"/>
              <a:t>养气，</a:t>
            </a:r>
            <a:r>
              <a:rPr lang="en-US" altLang="zh-CN" dirty="0" smtClean="0"/>
              <a:t>regulate Qi </a:t>
            </a:r>
            <a:r>
              <a:rPr lang="zh-CN" altLang="en-US" b="1" dirty="0" smtClean="0"/>
              <a:t>行气</a:t>
            </a:r>
            <a:r>
              <a:rPr lang="zh-CN" altLang="en-US" dirty="0" smtClean="0"/>
              <a:t>，</a:t>
            </a:r>
            <a:r>
              <a:rPr lang="en-US" altLang="zh-CN" dirty="0" smtClean="0"/>
              <a:t>dietary </a:t>
            </a:r>
            <a:r>
              <a:rPr lang="zh-CN" altLang="en-US" b="1" dirty="0" smtClean="0"/>
              <a:t>服食</a:t>
            </a:r>
            <a:r>
              <a:rPr lang="zh-CN" altLang="en-US" dirty="0" smtClean="0"/>
              <a:t>，</a:t>
            </a:r>
            <a:r>
              <a:rPr lang="en-GB" altLang="zh-CN" dirty="0" smtClean="0"/>
              <a:t>d</a:t>
            </a:r>
            <a:r>
              <a:rPr lang="en-US" altLang="zh-CN" dirty="0" err="1" smtClean="0"/>
              <a:t>aoyin</a:t>
            </a:r>
            <a:r>
              <a:rPr lang="en-US" altLang="zh-CN" dirty="0" smtClean="0"/>
              <a:t> </a:t>
            </a:r>
            <a:r>
              <a:rPr lang="zh-CN" altLang="en-US" b="1" dirty="0" smtClean="0"/>
              <a:t>导引，</a:t>
            </a:r>
            <a:r>
              <a:rPr lang="en-GB" altLang="zh-CN" dirty="0"/>
              <a:t>i</a:t>
            </a:r>
            <a:r>
              <a:rPr lang="en-GB" altLang="zh-CN" dirty="0" smtClean="0"/>
              <a:t>ngestion</a:t>
            </a:r>
            <a:r>
              <a:rPr lang="en-US" altLang="zh-CN" b="1" dirty="0" smtClean="0"/>
              <a:t> </a:t>
            </a:r>
            <a:r>
              <a:rPr lang="zh-CN" altLang="en-US" b="1" dirty="0" smtClean="0"/>
              <a:t>调摄</a:t>
            </a:r>
            <a:r>
              <a:rPr lang="zh-CN" altLang="en-US" dirty="0" smtClean="0"/>
              <a:t>。</a:t>
            </a:r>
            <a:endParaRPr lang="en-US" altLang="zh-CN" dirty="0" smtClean="0"/>
          </a:p>
          <a:p>
            <a:endParaRPr lang="en-US" altLang="zh-CN" b="1" dirty="0" smtClean="0"/>
          </a:p>
          <a:p>
            <a:r>
              <a:rPr lang="en-US" altLang="zh-CN" b="1" dirty="0" smtClean="0"/>
              <a:t>Cultivation of Xing (</a:t>
            </a:r>
            <a:r>
              <a:rPr lang="en-US" altLang="zh-CN" b="1" dirty="0" err="1" smtClean="0"/>
              <a:t>shen</a:t>
            </a:r>
            <a:r>
              <a:rPr lang="en-US" altLang="zh-CN" b="1" dirty="0" smtClean="0"/>
              <a:t>)</a:t>
            </a:r>
            <a:r>
              <a:rPr lang="zh-CN" altLang="en-US" b="1" dirty="0" smtClean="0"/>
              <a:t>修性</a:t>
            </a:r>
            <a:r>
              <a:rPr lang="zh-CN" altLang="en-US" dirty="0" smtClean="0"/>
              <a:t>：</a:t>
            </a:r>
            <a:r>
              <a:rPr lang="en-US" altLang="zh-CN" dirty="0" smtClean="0"/>
              <a:t>cultivating mind and spirit ; fasting mind </a:t>
            </a:r>
            <a:r>
              <a:rPr lang="zh-CN" altLang="en-US" b="1" dirty="0" smtClean="0"/>
              <a:t>‘心斋’ </a:t>
            </a:r>
            <a:r>
              <a:rPr lang="en-GB" altLang="zh-CN" dirty="0" smtClean="0"/>
              <a:t>and </a:t>
            </a:r>
            <a:r>
              <a:rPr lang="en-US" altLang="zh-CN" dirty="0" smtClean="0"/>
              <a:t>forgetting seating</a:t>
            </a:r>
            <a:r>
              <a:rPr lang="en-US" altLang="zh-CN" b="1" dirty="0" smtClean="0"/>
              <a:t> </a:t>
            </a:r>
            <a:r>
              <a:rPr lang="zh-CN" altLang="en-US" b="1" dirty="0" smtClean="0"/>
              <a:t>‘坐忘</a:t>
            </a:r>
            <a:r>
              <a:rPr lang="zh-CN" altLang="en-US" dirty="0" smtClean="0"/>
              <a:t>’ </a:t>
            </a:r>
            <a:r>
              <a:rPr lang="en-GB" altLang="zh-CN" dirty="0" smtClean="0"/>
              <a:t>in </a:t>
            </a:r>
            <a:r>
              <a:rPr lang="en-GB" altLang="zh-CN" i="1" dirty="0" smtClean="0"/>
              <a:t>Zhuangzi; </a:t>
            </a:r>
            <a:r>
              <a:rPr lang="zh-CN" altLang="en-US" dirty="0" smtClean="0"/>
              <a:t> </a:t>
            </a:r>
            <a:r>
              <a:rPr lang="en-US" altLang="zh-CN" dirty="0" smtClean="0"/>
              <a:t>holding the one</a:t>
            </a:r>
            <a:r>
              <a:rPr lang="zh-CN" altLang="en-US" b="1" dirty="0" smtClean="0"/>
              <a:t>‘守一’ </a:t>
            </a:r>
            <a:r>
              <a:rPr lang="en-GB" altLang="zh-CN" dirty="0" smtClean="0"/>
              <a:t>in the Scripture of the Great Peace</a:t>
            </a:r>
            <a:r>
              <a:rPr lang="zh-CN" altLang="en-US" dirty="0" smtClean="0"/>
              <a:t>， </a:t>
            </a:r>
            <a:r>
              <a:rPr lang="en-US" altLang="zh-CN" dirty="0" smtClean="0"/>
              <a:t>preserving the spirit</a:t>
            </a:r>
            <a:r>
              <a:rPr lang="zh-CN" altLang="en-US" dirty="0" smtClean="0"/>
              <a:t>‘</a:t>
            </a:r>
            <a:r>
              <a:rPr lang="zh-CN" altLang="en-US" b="1" dirty="0" smtClean="0"/>
              <a:t>存神</a:t>
            </a:r>
            <a:r>
              <a:rPr lang="zh-CN" altLang="en-US" dirty="0" smtClean="0"/>
              <a:t>’ </a:t>
            </a:r>
            <a:r>
              <a:rPr lang="en-GB" altLang="zh-CN" dirty="0" smtClean="0"/>
              <a:t>of School of Highest Clarity</a:t>
            </a:r>
            <a:r>
              <a:rPr lang="zh-CN" altLang="en-US" dirty="0" smtClean="0"/>
              <a:t>， </a:t>
            </a:r>
            <a:r>
              <a:rPr lang="en-US" altLang="zh-CN" dirty="0" smtClean="0"/>
              <a:t>reversing </a:t>
            </a:r>
            <a:r>
              <a:rPr lang="en-US" altLang="zh-CN" dirty="0" err="1" smtClean="0"/>
              <a:t>Qi</a:t>
            </a:r>
            <a:r>
              <a:rPr lang="en-US" altLang="zh-CN" dirty="0" smtClean="0"/>
              <a:t> to </a:t>
            </a:r>
            <a:r>
              <a:rPr lang="en-US" altLang="zh-CN" dirty="0" err="1" smtClean="0"/>
              <a:t>Shen</a:t>
            </a:r>
            <a:r>
              <a:rPr lang="zh-CN" altLang="en-US" dirty="0" smtClean="0"/>
              <a:t>‘</a:t>
            </a:r>
            <a:r>
              <a:rPr lang="zh-CN" altLang="en-US" b="1" dirty="0" smtClean="0"/>
              <a:t>炼气化神’ </a:t>
            </a:r>
            <a:r>
              <a:rPr lang="en-GB" altLang="zh-CN" dirty="0" smtClean="0"/>
              <a:t>and </a:t>
            </a:r>
            <a:r>
              <a:rPr lang="en-US" altLang="zh-CN" dirty="0" smtClean="0"/>
              <a:t>returning </a:t>
            </a:r>
            <a:r>
              <a:rPr lang="en-US" altLang="zh-CN" dirty="0" err="1" smtClean="0"/>
              <a:t>shen</a:t>
            </a:r>
            <a:r>
              <a:rPr lang="en-US" altLang="zh-CN" dirty="0" smtClean="0"/>
              <a:t> to the void </a:t>
            </a:r>
            <a:r>
              <a:rPr lang="zh-CN" altLang="en-US" b="1" dirty="0" smtClean="0"/>
              <a:t>‘炼神还虚</a:t>
            </a:r>
            <a:r>
              <a:rPr lang="zh-CN" altLang="en-US" dirty="0" smtClean="0"/>
              <a:t>’ </a:t>
            </a:r>
            <a:r>
              <a:rPr lang="en-GB" altLang="zh-CN" dirty="0" smtClean="0"/>
              <a:t>of Inner Alchemy</a:t>
            </a:r>
            <a:endParaRPr lang="en-US" altLang="zh-CN" dirty="0" smtClean="0"/>
          </a:p>
          <a:p>
            <a:endParaRPr lang="en-US" altLang="zh-CN"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CN" b="1" dirty="0"/>
              <a:t>Cultivating Ming first and Xing later </a:t>
            </a:r>
            <a:r>
              <a:rPr lang="zh-CN" altLang="en-US" b="1" dirty="0"/>
              <a:t>先命后性</a:t>
            </a:r>
            <a:r>
              <a:rPr lang="zh-CN" altLang="en-US" dirty="0"/>
              <a:t>：</a:t>
            </a:r>
            <a:endParaRPr lang="en-GB" dirty="0"/>
          </a:p>
        </p:txBody>
      </p:sp>
      <p:sp>
        <p:nvSpPr>
          <p:cNvPr id="3" name="Content Placeholder 2"/>
          <p:cNvSpPr>
            <a:spLocks noGrp="1"/>
          </p:cNvSpPr>
          <p:nvPr>
            <p:ph idx="1"/>
          </p:nvPr>
        </p:nvSpPr>
        <p:spPr>
          <a:xfrm>
            <a:off x="1143000" y="1447800"/>
            <a:ext cx="7848600" cy="5181600"/>
          </a:xfrm>
        </p:spPr>
        <p:txBody>
          <a:bodyPr>
            <a:normAutofit fontScale="77500" lnSpcReduction="20000"/>
          </a:bodyPr>
          <a:lstStyle/>
          <a:p>
            <a:r>
              <a:rPr lang="en-GB" altLang="zh-CN" dirty="0" smtClean="0"/>
              <a:t>Southern </a:t>
            </a:r>
            <a:r>
              <a:rPr lang="en-GB" altLang="zh-CN" dirty="0"/>
              <a:t>School </a:t>
            </a:r>
            <a:r>
              <a:rPr lang="zh-CN" altLang="en-US" dirty="0"/>
              <a:t>道家南宗，</a:t>
            </a:r>
            <a:r>
              <a:rPr lang="en-GB" altLang="zh-CN" dirty="0"/>
              <a:t>Zhang </a:t>
            </a:r>
            <a:r>
              <a:rPr lang="en-GB" altLang="zh-CN" dirty="0" err="1"/>
              <a:t>Boduan</a:t>
            </a:r>
            <a:r>
              <a:rPr lang="en-GB" altLang="zh-CN" dirty="0"/>
              <a:t> </a:t>
            </a:r>
            <a:r>
              <a:rPr lang="zh-CN" altLang="en-US" dirty="0"/>
              <a:t>张伯瑞</a:t>
            </a:r>
            <a:r>
              <a:rPr lang="en-US" altLang="zh-CN" dirty="0"/>
              <a:t>《</a:t>
            </a:r>
            <a:r>
              <a:rPr lang="zh-CN" altLang="en-US" dirty="0"/>
              <a:t>清华秘文</a:t>
            </a:r>
            <a:r>
              <a:rPr lang="en-US" altLang="zh-CN" dirty="0"/>
              <a:t>》</a:t>
            </a:r>
            <a:r>
              <a:rPr lang="zh-CN" altLang="en-US" dirty="0"/>
              <a:t>：先性故难，先命则有下手处</a:t>
            </a:r>
            <a:r>
              <a:rPr lang="zh-CN" altLang="en-US" dirty="0" smtClean="0"/>
              <a:t>。</a:t>
            </a:r>
            <a:endParaRPr lang="en-GB" altLang="zh-CN" dirty="0" smtClean="0"/>
          </a:p>
          <a:p>
            <a:r>
              <a:rPr lang="en-GB" altLang="zh-CN" dirty="0" smtClean="0"/>
              <a:t>It </a:t>
            </a:r>
            <a:r>
              <a:rPr lang="en-GB" altLang="zh-CN" dirty="0"/>
              <a:t>is extremely hard to cultivate the Xing first, however there is acting point for cultivating the Ming first </a:t>
            </a:r>
            <a:r>
              <a:rPr lang="en-US" altLang="zh-CN" sz="2600" dirty="0"/>
              <a:t>《</a:t>
            </a:r>
            <a:r>
              <a:rPr lang="zh-CN" altLang="en-US" sz="2600" dirty="0"/>
              <a:t>道藏</a:t>
            </a:r>
            <a:r>
              <a:rPr lang="en-US" altLang="zh-CN" sz="2600" dirty="0"/>
              <a:t>》4</a:t>
            </a:r>
            <a:r>
              <a:rPr lang="zh-CN" altLang="en-US" sz="2600" dirty="0"/>
              <a:t>册</a:t>
            </a:r>
            <a:r>
              <a:rPr lang="en-US" altLang="zh-CN" sz="2600" dirty="0"/>
              <a:t>370-371</a:t>
            </a:r>
            <a:r>
              <a:rPr lang="zh-CN" altLang="en-US" sz="2600" dirty="0"/>
              <a:t>页</a:t>
            </a:r>
            <a:r>
              <a:rPr lang="en-GB" altLang="zh-CN" sz="2600" dirty="0"/>
              <a:t>.  </a:t>
            </a:r>
          </a:p>
          <a:p>
            <a:endParaRPr lang="en-US" altLang="zh-CN" dirty="0" smtClean="0"/>
          </a:p>
          <a:p>
            <a:r>
              <a:rPr lang="en-US" altLang="zh-CN" dirty="0" smtClean="0"/>
              <a:t>《</a:t>
            </a:r>
            <a:r>
              <a:rPr lang="zh-CN" altLang="en-US" dirty="0"/>
              <a:t>悟真直指</a:t>
            </a:r>
            <a:r>
              <a:rPr lang="en-US" altLang="zh-CN" dirty="0"/>
              <a:t>》</a:t>
            </a:r>
            <a:r>
              <a:rPr lang="zh-CN" altLang="en-US" dirty="0"/>
              <a:t>：</a:t>
            </a:r>
            <a:r>
              <a:rPr lang="en-GB" altLang="zh-CN" dirty="0"/>
              <a:t>the way of cultivation of Ming is a way of doing</a:t>
            </a:r>
            <a:r>
              <a:rPr lang="zh-CN" altLang="en-US" dirty="0"/>
              <a:t>修命之道，有作之道</a:t>
            </a:r>
            <a:r>
              <a:rPr lang="zh-CN" altLang="en-US" dirty="0" smtClean="0"/>
              <a:t>；</a:t>
            </a:r>
            <a:endParaRPr lang="en-GB" altLang="zh-CN" dirty="0" smtClean="0"/>
          </a:p>
          <a:p>
            <a:r>
              <a:rPr lang="en-GB" altLang="zh-CN" dirty="0" smtClean="0"/>
              <a:t>the </a:t>
            </a:r>
            <a:r>
              <a:rPr lang="en-GB" altLang="zh-CN" dirty="0"/>
              <a:t>way of cultivation of Xing is a way of none-doing</a:t>
            </a:r>
            <a:r>
              <a:rPr lang="zh-CN" altLang="en-US" dirty="0"/>
              <a:t>修性之道，无为之道</a:t>
            </a:r>
            <a:r>
              <a:rPr lang="zh-CN" altLang="en-US" dirty="0" smtClean="0"/>
              <a:t>。。。</a:t>
            </a:r>
            <a:endParaRPr lang="en-GB" altLang="zh-CN" dirty="0" smtClean="0"/>
          </a:p>
          <a:p>
            <a:r>
              <a:rPr lang="en-GB" altLang="zh-CN" dirty="0" smtClean="0"/>
              <a:t>Therefore</a:t>
            </a:r>
            <a:r>
              <a:rPr lang="en-GB" altLang="zh-CN" dirty="0"/>
              <a:t>,  the way of Golden Elixir must be put doing first </a:t>
            </a:r>
            <a:r>
              <a:rPr lang="zh-CN" altLang="en-US" dirty="0"/>
              <a:t>故金丹之道，必先有为，</a:t>
            </a:r>
            <a:r>
              <a:rPr lang="en-GB" altLang="zh-CN" dirty="0"/>
              <a:t>returning to prenatal/congenital  from postnatal </a:t>
            </a:r>
            <a:r>
              <a:rPr lang="zh-CN" altLang="en-US" dirty="0"/>
              <a:t>于后天中返先天， </a:t>
            </a:r>
            <a:r>
              <a:rPr lang="en-GB" altLang="zh-CN" dirty="0"/>
              <a:t>to awake my original treasure of life </a:t>
            </a:r>
            <a:r>
              <a:rPr lang="zh-CN" altLang="en-US" dirty="0"/>
              <a:t>唤我本来命宝。</a:t>
            </a:r>
            <a:r>
              <a:rPr lang="en-US" altLang="zh-CN" sz="2600" dirty="0"/>
              <a:t>《</a:t>
            </a:r>
            <a:r>
              <a:rPr lang="zh-CN" altLang="en-US" sz="2600" dirty="0"/>
              <a:t>道藏外书</a:t>
            </a:r>
            <a:r>
              <a:rPr lang="en-US" altLang="zh-CN" sz="2600" dirty="0"/>
              <a:t>》8</a:t>
            </a:r>
            <a:r>
              <a:rPr lang="zh-CN" altLang="en-US" sz="2600" dirty="0"/>
              <a:t>册</a:t>
            </a:r>
            <a:r>
              <a:rPr lang="en-US" altLang="zh-CN" sz="2600" dirty="0"/>
              <a:t>368</a:t>
            </a:r>
            <a:r>
              <a:rPr lang="zh-CN" altLang="en-US" sz="2600" dirty="0"/>
              <a:t>页。</a:t>
            </a:r>
            <a:endParaRPr lang="en-US" altLang="zh-CN" sz="2600" dirty="0"/>
          </a:p>
          <a:p>
            <a:endParaRPr lang="en-US" altLang="zh-CN" b="1" dirty="0"/>
          </a:p>
        </p:txBody>
      </p:sp>
    </p:spTree>
    <p:extLst>
      <p:ext uri="{BB962C8B-B14F-4D97-AF65-F5344CB8AC3E}">
        <p14:creationId xmlns:p14="http://schemas.microsoft.com/office/powerpoint/2010/main" val="65964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CN" b="1" dirty="0"/>
              <a:t>Cultivating Xing first and then Ming </a:t>
            </a:r>
            <a:r>
              <a:rPr lang="zh-CN" altLang="en-US" b="1" dirty="0"/>
              <a:t>先性后命</a:t>
            </a:r>
            <a:r>
              <a:rPr lang="zh-CN" altLang="en-US" dirty="0"/>
              <a:t>：</a:t>
            </a:r>
            <a:endParaRPr lang="en-GB" dirty="0"/>
          </a:p>
        </p:txBody>
      </p:sp>
      <p:sp>
        <p:nvSpPr>
          <p:cNvPr id="3" name="Content Placeholder 2"/>
          <p:cNvSpPr>
            <a:spLocks noGrp="1"/>
          </p:cNvSpPr>
          <p:nvPr>
            <p:ph idx="1"/>
          </p:nvPr>
        </p:nvSpPr>
        <p:spPr/>
        <p:txBody>
          <a:bodyPr>
            <a:normAutofit fontScale="85000" lnSpcReduction="20000"/>
          </a:bodyPr>
          <a:lstStyle/>
          <a:p>
            <a:r>
              <a:rPr lang="en-GB" altLang="zh-CN" dirty="0" smtClean="0"/>
              <a:t>Northern </a:t>
            </a:r>
            <a:r>
              <a:rPr lang="en-GB" altLang="zh-CN" dirty="0"/>
              <a:t>School</a:t>
            </a:r>
            <a:r>
              <a:rPr lang="zh-CN" altLang="en-US" dirty="0"/>
              <a:t>北宗，</a:t>
            </a:r>
            <a:r>
              <a:rPr lang="en-GB" altLang="zh-CN" dirty="0"/>
              <a:t>The School of Complete Truth founded by Wang </a:t>
            </a:r>
            <a:r>
              <a:rPr lang="en-GB" altLang="zh-CN" dirty="0" err="1"/>
              <a:t>Chongyang</a:t>
            </a:r>
            <a:r>
              <a:rPr lang="en-GB" altLang="zh-CN" dirty="0"/>
              <a:t> </a:t>
            </a:r>
            <a:r>
              <a:rPr lang="zh-CN" altLang="en-US" dirty="0"/>
              <a:t>王重阳之全真道 </a:t>
            </a:r>
            <a:r>
              <a:rPr lang="en-GB" altLang="zh-CN" dirty="0"/>
              <a:t>and his </a:t>
            </a:r>
            <a:r>
              <a:rPr lang="en-US" altLang="zh-CN" dirty="0"/>
              <a:t>sects established by his 7 disciple. </a:t>
            </a:r>
          </a:p>
          <a:p>
            <a:r>
              <a:rPr lang="en-GB" altLang="zh-CN" dirty="0"/>
              <a:t>Wang </a:t>
            </a:r>
            <a:r>
              <a:rPr lang="en-GB" altLang="zh-CN" dirty="0" err="1"/>
              <a:t>Chongyang</a:t>
            </a:r>
            <a:r>
              <a:rPr lang="en-GB" altLang="zh-CN" dirty="0"/>
              <a:t> </a:t>
            </a:r>
            <a:r>
              <a:rPr lang="en-US" altLang="zh-CN" dirty="0"/>
              <a:t>: Just Qing and Jing two words rather then any others are cultivation of the Xing</a:t>
            </a:r>
            <a:r>
              <a:rPr lang="zh-CN" altLang="en-US" dirty="0"/>
              <a:t>只要心中清静两个字</a:t>
            </a:r>
            <a:r>
              <a:rPr lang="en-US" altLang="zh-CN" dirty="0"/>
              <a:t>,</a:t>
            </a:r>
            <a:r>
              <a:rPr lang="zh-CN" altLang="en-US" dirty="0"/>
              <a:t>其余都不是修性</a:t>
            </a:r>
            <a:r>
              <a:rPr lang="en-US" altLang="zh-CN" dirty="0"/>
              <a:t>&lt;</a:t>
            </a:r>
            <a:r>
              <a:rPr lang="zh-CN" altLang="en-US" dirty="0"/>
              <a:t>丹阳真人语录</a:t>
            </a:r>
            <a:r>
              <a:rPr lang="en-US" altLang="zh-CN" dirty="0"/>
              <a:t>•</a:t>
            </a:r>
            <a:r>
              <a:rPr lang="zh-CN" altLang="en-US" dirty="0"/>
              <a:t>道藏</a:t>
            </a:r>
            <a:r>
              <a:rPr lang="en-US" altLang="zh-CN" dirty="0"/>
              <a:t>&gt;23</a:t>
            </a:r>
            <a:r>
              <a:rPr lang="zh-CN" altLang="en-US" dirty="0"/>
              <a:t>侧</a:t>
            </a:r>
            <a:r>
              <a:rPr lang="en-US" altLang="zh-CN" dirty="0"/>
              <a:t>703</a:t>
            </a:r>
            <a:r>
              <a:rPr lang="zh-CN" altLang="en-US" dirty="0"/>
              <a:t>页</a:t>
            </a:r>
            <a:r>
              <a:rPr lang="en-US" altLang="zh-CN" dirty="0"/>
              <a:t> . </a:t>
            </a:r>
          </a:p>
          <a:p>
            <a:endParaRPr lang="en-GB" altLang="zh-CN" dirty="0"/>
          </a:p>
          <a:p>
            <a:r>
              <a:rPr lang="en-GB" altLang="zh-CN" dirty="0" err="1"/>
              <a:t>Qiu</a:t>
            </a:r>
            <a:r>
              <a:rPr lang="en-GB" altLang="zh-CN" dirty="0"/>
              <a:t> </a:t>
            </a:r>
            <a:r>
              <a:rPr lang="en-GB" altLang="zh-CN" dirty="0" err="1"/>
              <a:t>Chuji</a:t>
            </a:r>
            <a:r>
              <a:rPr lang="zh-CN" altLang="en-US" dirty="0"/>
              <a:t>邱处机 </a:t>
            </a:r>
            <a:r>
              <a:rPr lang="en-GB" altLang="zh-CN" dirty="0"/>
              <a:t>(the founder of Dragon Gate )</a:t>
            </a:r>
            <a:r>
              <a:rPr lang="en-US" altLang="zh-CN" dirty="0"/>
              <a:t>:  my school need do 3 percent of cultivation on Ming but 7 percent on Xing </a:t>
            </a:r>
            <a:r>
              <a:rPr lang="zh-CN" altLang="en-US" dirty="0"/>
              <a:t>吾宗三分命功</a:t>
            </a:r>
            <a:r>
              <a:rPr lang="en-US" altLang="zh-CN" dirty="0"/>
              <a:t>,</a:t>
            </a:r>
            <a:r>
              <a:rPr lang="zh-CN" altLang="en-US" dirty="0"/>
              <a:t>七分性学</a:t>
            </a:r>
            <a:r>
              <a:rPr lang="en-US" altLang="zh-CN" dirty="0"/>
              <a:t>. 《</a:t>
            </a:r>
            <a:r>
              <a:rPr lang="zh-CN" altLang="en-US" dirty="0"/>
              <a:t>邱祖全书</a:t>
            </a:r>
            <a:r>
              <a:rPr lang="en-US" altLang="zh-CN" dirty="0"/>
              <a:t>• </a:t>
            </a:r>
            <a:r>
              <a:rPr lang="zh-CN" altLang="en-US" dirty="0"/>
              <a:t>邱祖语录</a:t>
            </a:r>
            <a:r>
              <a:rPr lang="en-US" altLang="zh-CN" dirty="0"/>
              <a:t>》《</a:t>
            </a:r>
            <a:r>
              <a:rPr lang="zh-CN" altLang="en-US" dirty="0"/>
              <a:t>济一子证道秘书十七种</a:t>
            </a:r>
            <a:r>
              <a:rPr lang="en-US" altLang="zh-CN" dirty="0"/>
              <a:t>》</a:t>
            </a:r>
            <a:r>
              <a:rPr lang="zh-CN" altLang="en-US" dirty="0"/>
              <a:t>， 新文丰出版公司，</a:t>
            </a:r>
            <a:r>
              <a:rPr lang="en-US" altLang="zh-CN" dirty="0"/>
              <a:t>1978</a:t>
            </a:r>
            <a:r>
              <a:rPr lang="zh-CN" altLang="en-US" dirty="0"/>
              <a:t>：</a:t>
            </a:r>
            <a:r>
              <a:rPr lang="en-US" altLang="zh-CN" dirty="0"/>
              <a:t>444</a:t>
            </a:r>
            <a:r>
              <a:rPr lang="zh-CN" altLang="en-US" dirty="0"/>
              <a:t>。</a:t>
            </a:r>
            <a:endParaRPr lang="en-GB" dirty="0"/>
          </a:p>
          <a:p>
            <a:endParaRPr lang="en-GB" dirty="0"/>
          </a:p>
          <a:p>
            <a:endParaRPr lang="en-GB" dirty="0"/>
          </a:p>
        </p:txBody>
      </p:sp>
    </p:spTree>
    <p:extLst>
      <p:ext uri="{BB962C8B-B14F-4D97-AF65-F5344CB8AC3E}">
        <p14:creationId xmlns:p14="http://schemas.microsoft.com/office/powerpoint/2010/main" val="3956740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Reverse the Postnatal to the Congenital</a:t>
            </a:r>
            <a:endParaRPr lang="en-GB" sz="2800" b="1"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The basic principle of Daoism is to return to the source of all.</a:t>
            </a:r>
          </a:p>
          <a:p>
            <a:endParaRPr lang="en-GB" dirty="0" smtClean="0"/>
          </a:p>
          <a:p>
            <a:r>
              <a:rPr lang="en-GB" dirty="0" smtClean="0"/>
              <a:t>To Unify with Dao is to return to emptiness (</a:t>
            </a:r>
            <a:r>
              <a:rPr lang="zh-CN" altLang="en-US" sz="2600" dirty="0" smtClean="0"/>
              <a:t>无</a:t>
            </a:r>
            <a:r>
              <a:rPr lang="en-US" altLang="zh-CN" sz="2600" dirty="0" smtClean="0"/>
              <a:t>/</a:t>
            </a:r>
            <a:r>
              <a:rPr lang="zh-CN" altLang="en-US" sz="2600" dirty="0" smtClean="0"/>
              <a:t>无极</a:t>
            </a:r>
            <a:r>
              <a:rPr lang="en-GB" dirty="0" smtClean="0"/>
              <a:t>) </a:t>
            </a:r>
          </a:p>
          <a:p>
            <a:endParaRPr lang="en-GB" dirty="0" smtClean="0"/>
          </a:p>
          <a:p>
            <a:r>
              <a:rPr lang="en-GB" dirty="0" smtClean="0"/>
              <a:t>The Universe (Macrocosm) was divided from one (Dao) to Two (Yin yang) to myriad through creation, </a:t>
            </a:r>
          </a:p>
          <a:p>
            <a:r>
              <a:rPr lang="en-GB" dirty="0" smtClean="0"/>
              <a:t>So did human body (Microcosm) from congenital </a:t>
            </a:r>
            <a:r>
              <a:rPr lang="en-GB" dirty="0" err="1" smtClean="0"/>
              <a:t>Qi</a:t>
            </a:r>
            <a:r>
              <a:rPr lang="en-GB" dirty="0" smtClean="0"/>
              <a:t> to a postnatal physical and energy body through 9 months mother’s pregnancy.</a:t>
            </a:r>
          </a:p>
          <a:p>
            <a:endParaRPr lang="en-GB" dirty="0" smtClean="0"/>
          </a:p>
          <a:p>
            <a:r>
              <a:rPr lang="en-GB" dirty="0" smtClean="0"/>
              <a:t>This method of ‘Reverse the Postnatal to the Congenital’ is reversal of the process of creation within the energy body through </a:t>
            </a:r>
            <a:r>
              <a:rPr lang="en-GB" dirty="0" err="1" smtClean="0"/>
              <a:t>Nei</a:t>
            </a:r>
            <a:r>
              <a:rPr lang="en-GB" dirty="0" smtClean="0"/>
              <a:t> gong (</a:t>
            </a:r>
            <a:r>
              <a:rPr lang="zh-CN" altLang="en-US" dirty="0" smtClean="0"/>
              <a:t>内功</a:t>
            </a:r>
            <a:r>
              <a:rPr lang="en-GB" dirty="0" smtClean="0"/>
              <a:t>) practice (Dao Yin, Internal Alchemy and </a:t>
            </a:r>
            <a:r>
              <a:rPr lang="en-GB" dirty="0" err="1" smtClean="0"/>
              <a:t>Qi</a:t>
            </a:r>
            <a:r>
              <a:rPr lang="en-GB" dirty="0" smtClean="0"/>
              <a:t> Kong).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3200" dirty="0" smtClean="0"/>
              <a:t>The Principle of Inside Observation</a:t>
            </a:r>
            <a:r>
              <a:rPr lang="zh-CN" altLang="en-US" sz="3200" dirty="0" smtClean="0"/>
              <a:t>内观</a:t>
            </a:r>
            <a:endParaRPr lang="en-GB" sz="3200" dirty="0"/>
          </a:p>
        </p:txBody>
      </p:sp>
      <p:sp>
        <p:nvSpPr>
          <p:cNvPr id="3" name="Content Placeholder 2"/>
          <p:cNvSpPr>
            <a:spLocks noGrp="1"/>
          </p:cNvSpPr>
          <p:nvPr>
            <p:ph idx="1"/>
          </p:nvPr>
        </p:nvSpPr>
        <p:spPr/>
        <p:txBody>
          <a:bodyPr>
            <a:normAutofit fontScale="92500"/>
          </a:bodyPr>
          <a:lstStyle/>
          <a:p>
            <a:r>
              <a:rPr lang="en-US" altLang="zh-CN" dirty="0" smtClean="0"/>
              <a:t>《</a:t>
            </a:r>
            <a:r>
              <a:rPr lang="zh-CN" altLang="en-US" dirty="0" smtClean="0"/>
              <a:t>内观经</a:t>
            </a:r>
            <a:r>
              <a:rPr lang="en-US" altLang="zh-CN" dirty="0" smtClean="0"/>
              <a:t>》</a:t>
            </a:r>
            <a:r>
              <a:rPr lang="zh-CN" altLang="en-US" dirty="0" smtClean="0"/>
              <a:t>：内观之道，静神定心，乱想不起，邪妄不侵。</a:t>
            </a:r>
            <a:endParaRPr lang="en-GB" dirty="0" smtClean="0"/>
          </a:p>
          <a:p>
            <a:endParaRPr lang="en-GB" dirty="0" smtClean="0"/>
          </a:p>
          <a:p>
            <a:r>
              <a:rPr lang="en-GB" dirty="0" smtClean="0"/>
              <a:t>Self Examination on personal behaviour </a:t>
            </a:r>
          </a:p>
          <a:p>
            <a:endParaRPr lang="en-GB" dirty="0" smtClean="0"/>
          </a:p>
          <a:p>
            <a:r>
              <a:rPr lang="en-GB" dirty="0" smtClean="0"/>
              <a:t>Self observation of one’s own body and Mind</a:t>
            </a:r>
          </a:p>
          <a:p>
            <a:endParaRPr lang="en-GB" dirty="0" smtClean="0"/>
          </a:p>
          <a:p>
            <a:r>
              <a:rPr lang="en-GB" dirty="0" smtClean="0"/>
              <a:t>Unify ones own mind and body and Oneness of Heart and Soul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err="1" smtClean="0"/>
              <a:t>Yangsheng</a:t>
            </a:r>
            <a:r>
              <a:rPr lang="en-GB" sz="2400" dirty="0" smtClean="0"/>
              <a:t> is like taking care sheep: if you see some lagging behind, you use the whip to urge them on</a:t>
            </a:r>
            <a:r>
              <a:rPr lang="en-GB" dirty="0" smtClean="0"/>
              <a:t>. </a:t>
            </a:r>
            <a:endParaRPr lang="en-GB" dirty="0"/>
          </a:p>
        </p:txBody>
      </p:sp>
      <p:sp>
        <p:nvSpPr>
          <p:cNvPr id="3" name="Content Placeholder 2"/>
          <p:cNvSpPr>
            <a:spLocks noGrp="1"/>
          </p:cNvSpPr>
          <p:nvPr>
            <p:ph idx="1"/>
          </p:nvPr>
        </p:nvSpPr>
        <p:spPr/>
        <p:txBody>
          <a:bodyPr>
            <a:normAutofit fontScale="77500" lnSpcReduction="20000"/>
          </a:bodyPr>
          <a:lstStyle/>
          <a:p>
            <a:r>
              <a:rPr lang="zh-CN" altLang="en-US" dirty="0" smtClean="0"/>
              <a:t>养生主</a:t>
            </a:r>
            <a:r>
              <a:rPr lang="en-US" altLang="zh-CN" dirty="0" smtClean="0"/>
              <a:t>---- </a:t>
            </a:r>
            <a:r>
              <a:rPr lang="zh-CN" altLang="en-US" dirty="0" smtClean="0"/>
              <a:t> 庄子</a:t>
            </a:r>
            <a:endParaRPr lang="en-GB" dirty="0" smtClean="0"/>
          </a:p>
          <a:p>
            <a:r>
              <a:rPr lang="en-GB" dirty="0" smtClean="0"/>
              <a:t>In Lu there was a man named Shan </a:t>
            </a:r>
            <a:r>
              <a:rPr lang="en-GB" dirty="0" err="1" smtClean="0"/>
              <a:t>Bao</a:t>
            </a:r>
            <a:r>
              <a:rPr lang="en-GB" dirty="0" smtClean="0"/>
              <a:t>. He lived in cave, drank water, was not looking for profit and still looked like a little Child. Unfortunately, he encountered a hungry tiger, which killed and ate him.  </a:t>
            </a:r>
          </a:p>
          <a:p>
            <a:endParaRPr lang="en-GB" dirty="0" smtClean="0"/>
          </a:p>
          <a:p>
            <a:r>
              <a:rPr lang="en-GB" dirty="0" smtClean="0"/>
              <a:t>There was also a man named Zhang Yi. He was a favourite among the rich and the poor  alike. At the age of forty, he died of an inner fever. </a:t>
            </a:r>
          </a:p>
          <a:p>
            <a:endParaRPr lang="en-GB" dirty="0" smtClean="0"/>
          </a:p>
          <a:p>
            <a:r>
              <a:rPr lang="en-GB" dirty="0" smtClean="0"/>
              <a:t>Shan </a:t>
            </a:r>
            <a:r>
              <a:rPr lang="en-GB" dirty="0" err="1" smtClean="0"/>
              <a:t>Bao</a:t>
            </a:r>
            <a:r>
              <a:rPr lang="en-GB" dirty="0" smtClean="0"/>
              <a:t> cultivated his inner, but a tiger ate his outer. Zhang Yi cultivated his outer but a disease attacked his inner. Neither of the two attended to their lagging qualities.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Dao</a:t>
            </a:r>
            <a:endParaRPr lang="en-GB" dirty="0"/>
          </a:p>
        </p:txBody>
      </p:sp>
      <p:sp>
        <p:nvSpPr>
          <p:cNvPr id="3" name="Content Placeholder 2"/>
          <p:cNvSpPr>
            <a:spLocks noGrp="1"/>
          </p:cNvSpPr>
          <p:nvPr>
            <p:ph idx="1"/>
          </p:nvPr>
        </p:nvSpPr>
        <p:spPr/>
        <p:txBody>
          <a:bodyPr/>
          <a:lstStyle/>
          <a:p>
            <a:r>
              <a:rPr lang="en-GB" dirty="0" smtClean="0"/>
              <a:t>Rather than the mere absence of symptoms and ailments, health is a fundamental alignment with the Dao;  </a:t>
            </a:r>
          </a:p>
          <a:p>
            <a:r>
              <a:rPr lang="en-GB" dirty="0" smtClean="0"/>
              <a:t>as it manifests in one’s personal physical and psychological characteristics and </a:t>
            </a:r>
          </a:p>
          <a:p>
            <a:r>
              <a:rPr lang="en-GB" dirty="0" smtClean="0"/>
              <a:t>as it opens paths to higher self-realization and spiritual unfolding.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Longevity</a:t>
            </a:r>
            <a:endParaRPr lang="en-GB" dirty="0"/>
          </a:p>
        </p:txBody>
      </p:sp>
      <p:sp>
        <p:nvSpPr>
          <p:cNvPr id="3" name="Content Placeholder 2"/>
          <p:cNvSpPr>
            <a:spLocks noGrp="1"/>
          </p:cNvSpPr>
          <p:nvPr>
            <p:ph idx="1"/>
          </p:nvPr>
        </p:nvSpPr>
        <p:spPr>
          <a:xfrm>
            <a:off x="1219200" y="1447800"/>
            <a:ext cx="7696200" cy="5105400"/>
          </a:xfrm>
        </p:spPr>
        <p:txBody>
          <a:bodyPr>
            <a:normAutofit fontScale="77500" lnSpcReduction="20000"/>
          </a:bodyPr>
          <a:lstStyle/>
          <a:p>
            <a:r>
              <a:rPr lang="en-GB" dirty="0" smtClean="0"/>
              <a:t>The body being originally part of the Dao, it should be healthy and strong and function perfectly to the completion of the natural human life span of 120 years. </a:t>
            </a:r>
          </a:p>
          <a:p>
            <a:endParaRPr lang="en-GB" dirty="0" smtClean="0"/>
          </a:p>
          <a:p>
            <a:r>
              <a:rPr lang="en-GB" dirty="0" smtClean="0"/>
              <a:t>The practice allow people to retain and strengthen their essence while reverting back to its original form of qi and thus renewing their life and enhancing their health. </a:t>
            </a:r>
          </a:p>
          <a:p>
            <a:endParaRPr lang="en-GB" dirty="0" smtClean="0"/>
          </a:p>
          <a:p>
            <a:r>
              <a:rPr lang="en-GB" dirty="0" smtClean="0"/>
              <a:t>These practices serve to stimulate the fundamental blueprint of the person stored in the eight extraordinary vessels, to create an openness of flow in the body’s channels and support mental states of stress-free tranquillity that ensure continued health and long life. </a:t>
            </a:r>
            <a:r>
              <a:rPr lang="en-GB" dirty="0" err="1" smtClean="0"/>
              <a:t>Livia</a:t>
            </a:r>
            <a:r>
              <a:rPr lang="en-GB" dirty="0" smtClean="0"/>
              <a:t> 2008:7</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Creation and Yin-yang movement</a:t>
            </a:r>
            <a:endParaRPr lang="en-GB" dirty="0"/>
          </a:p>
        </p:txBody>
      </p:sp>
      <p:sp>
        <p:nvSpPr>
          <p:cNvPr id="3" name="Content Placeholder 2"/>
          <p:cNvSpPr>
            <a:spLocks noGrp="1"/>
          </p:cNvSpPr>
          <p:nvPr>
            <p:ph idx="1"/>
          </p:nvPr>
        </p:nvSpPr>
        <p:spPr/>
        <p:txBody>
          <a:bodyPr/>
          <a:lstStyle/>
          <a:p>
            <a:r>
              <a:rPr lang="en-GB" dirty="0" smtClean="0"/>
              <a:t>The presence of a strong vital energy and of a smooth, harmonious and active </a:t>
            </a:r>
            <a:r>
              <a:rPr lang="en-GB" dirty="0" err="1" smtClean="0"/>
              <a:t>qi</a:t>
            </a:r>
            <a:r>
              <a:rPr lang="en-GB" dirty="0" smtClean="0"/>
              <a:t>-flow that moves in a steady alteration of yin and yang, two aspects of the continuous flow of  creation: </a:t>
            </a:r>
          </a:p>
          <a:p>
            <a:r>
              <a:rPr lang="en-GB" dirty="0" smtClean="0"/>
              <a:t>the rising and falling, growing and declining, warming and cooling, beginning and ending, expanding and contracting movements that pervade all life nature.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Goal of </a:t>
            </a:r>
            <a:r>
              <a:rPr lang="en-GB" dirty="0" err="1" smtClean="0"/>
              <a:t>Daoist</a:t>
            </a:r>
            <a:r>
              <a:rPr lang="en-GB" dirty="0" smtClean="0"/>
              <a:t> </a:t>
            </a:r>
            <a:r>
              <a:rPr lang="en-GB" dirty="0" err="1" smtClean="0"/>
              <a:t>Yangsheng</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smtClean="0"/>
              <a:t>‘To age with the sun and moon and be renewed by spring and summer, to conserve the seeds of growth in autumn and winter and to be nourished by the eternal breath of the Tao—these are the goals of the Taoist alchemists, the masters of the art of health, longevity, and immortality. ’</a:t>
            </a:r>
          </a:p>
          <a:p>
            <a:r>
              <a:rPr lang="en-GB" sz="2200" dirty="0" smtClean="0"/>
              <a:t>Eva Wong, </a:t>
            </a:r>
            <a:r>
              <a:rPr lang="en-GB" sz="2200" i="1" dirty="0" smtClean="0"/>
              <a:t>Harmonizing Yin and Yang: A manual of Taoist Yoga: Internal, External and Sexual, </a:t>
            </a:r>
            <a:r>
              <a:rPr lang="en-GB" sz="2200" dirty="0" smtClean="0"/>
              <a:t>The Dragon-Tiger Classic, Boston7 London: </a:t>
            </a:r>
            <a:r>
              <a:rPr lang="en-GB" sz="2200" dirty="0" err="1" smtClean="0"/>
              <a:t>Shambhala</a:t>
            </a:r>
            <a:r>
              <a:rPr lang="en-GB" sz="2200" dirty="0" smtClean="0"/>
              <a:t>: 1997, p.1.</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81000"/>
            <a:ext cx="7467600" cy="1143000"/>
          </a:xfrm>
        </p:spPr>
        <p:txBody>
          <a:bodyPr>
            <a:normAutofit/>
          </a:bodyPr>
          <a:lstStyle/>
          <a:p>
            <a:pPr algn="l"/>
            <a:r>
              <a:rPr lang="en-GB" sz="3200" b="1" dirty="0" smtClean="0"/>
              <a:t>Health, Fitness and </a:t>
            </a:r>
            <a:r>
              <a:rPr lang="en-GB" sz="3200" b="1" dirty="0" err="1" smtClean="0"/>
              <a:t>Yangsheng</a:t>
            </a:r>
            <a:r>
              <a:rPr lang="en-GB" sz="3200" b="1" dirty="0" smtClean="0"/>
              <a:t> </a:t>
            </a:r>
            <a:endParaRPr lang="en-GB" sz="3200" dirty="0"/>
          </a:p>
        </p:txBody>
      </p:sp>
      <p:sp>
        <p:nvSpPr>
          <p:cNvPr id="3" name="Content Placeholder 2"/>
          <p:cNvSpPr>
            <a:spLocks noGrp="1"/>
          </p:cNvSpPr>
          <p:nvPr>
            <p:ph idx="1"/>
          </p:nvPr>
        </p:nvSpPr>
        <p:spPr/>
        <p:txBody>
          <a:bodyPr>
            <a:normAutofit fontScale="62500" lnSpcReduction="20000"/>
          </a:bodyPr>
          <a:lstStyle/>
          <a:p>
            <a:r>
              <a:rPr lang="en-GB" dirty="0" smtClean="0"/>
              <a:t>One can be healthy but not fit, or fit but not healthy; you can also be both healthy and fit in the same time. </a:t>
            </a:r>
          </a:p>
          <a:p>
            <a:endParaRPr lang="en-GB" i="1" dirty="0" smtClean="0"/>
          </a:p>
          <a:p>
            <a:r>
              <a:rPr lang="en-GB" dirty="0" smtClean="0"/>
              <a:t>Fitness normally refers to the beauty of ones physiques and powerful in physical function.  </a:t>
            </a:r>
          </a:p>
          <a:p>
            <a:endParaRPr lang="en-GB" dirty="0" smtClean="0"/>
          </a:p>
          <a:p>
            <a:r>
              <a:rPr lang="en-GB" dirty="0" smtClean="0"/>
              <a:t>Health refers to excellent blood circulation, good function in internal organs and central nervous system, pain free in joint and back, balance in emotion, ability to live with a joyful and relaxed life.   </a:t>
            </a:r>
          </a:p>
          <a:p>
            <a:r>
              <a:rPr lang="en-GB" dirty="0" smtClean="0"/>
              <a:t> </a:t>
            </a:r>
          </a:p>
          <a:p>
            <a:r>
              <a:rPr lang="en-GB" dirty="0" smtClean="0"/>
              <a:t>In China, health and fitness is different:  one is fit but may has problems in one’s back, has damaged joints, unbalanced emotions, sexual weakness ,dysfunctions and stressful feeling  </a:t>
            </a:r>
          </a:p>
          <a:p>
            <a:endParaRPr lang="en-GB" dirty="0" smtClean="0"/>
          </a:p>
          <a:p>
            <a:r>
              <a:rPr lang="en-GB" dirty="0" smtClean="0"/>
              <a:t>To be health is first goal and health is accessible to everyone and require less work than fit.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 of Health in Traditional Chinese Medicine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Health is more than just the absence of obvious disease</a:t>
            </a:r>
          </a:p>
          <a:p>
            <a:endParaRPr lang="en-GB" dirty="0" smtClean="0"/>
          </a:p>
          <a:p>
            <a:r>
              <a:rPr lang="en-GB" dirty="0" smtClean="0"/>
              <a:t>Health exists when all aspects of your chi in balance– physically, emotionally, psychologically and spiritually. </a:t>
            </a:r>
          </a:p>
          <a:p>
            <a:endParaRPr lang="en-GB" dirty="0" smtClean="0"/>
          </a:p>
          <a:p>
            <a:r>
              <a:rPr lang="en-GB" dirty="0" smtClean="0"/>
              <a:t>Health includes two parts: </a:t>
            </a:r>
          </a:p>
          <a:p>
            <a:r>
              <a:rPr lang="en-GB" sz="2400" dirty="0" smtClean="0"/>
              <a:t>being free from organic illness or injury </a:t>
            </a:r>
          </a:p>
          <a:p>
            <a:r>
              <a:rPr lang="en-GB" sz="2400" dirty="0" smtClean="0"/>
              <a:t>experiencing wellness (strong vitality, stamina) and sense of wellbeing with a clear, emotionally balanced mind. </a:t>
            </a:r>
            <a:endParaRPr lang="en-GB"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Goal of Chinese </a:t>
            </a:r>
            <a:r>
              <a:rPr lang="en-GB" dirty="0" err="1" smtClean="0"/>
              <a:t>Yangsheng</a:t>
            </a:r>
            <a:r>
              <a:rPr lang="en-GB" dirty="0" smtClean="0"/>
              <a:t> </a:t>
            </a:r>
            <a:endParaRPr lang="en-GB" dirty="0"/>
          </a:p>
        </p:txBody>
      </p:sp>
      <p:sp>
        <p:nvSpPr>
          <p:cNvPr id="3" name="Content Placeholder 2"/>
          <p:cNvSpPr>
            <a:spLocks noGrp="1"/>
          </p:cNvSpPr>
          <p:nvPr>
            <p:ph idx="1"/>
          </p:nvPr>
        </p:nvSpPr>
        <p:spPr>
          <a:xfrm>
            <a:off x="1435608" y="1447800"/>
            <a:ext cx="7498080" cy="5257800"/>
          </a:xfrm>
        </p:spPr>
        <p:txBody>
          <a:bodyPr>
            <a:normAutofit fontScale="77500" lnSpcReduction="20000"/>
          </a:bodyPr>
          <a:lstStyle/>
          <a:p>
            <a:r>
              <a:rPr lang="en-GB" dirty="0" smtClean="0"/>
              <a:t>To achieve optimum physical and mental excellence</a:t>
            </a:r>
          </a:p>
          <a:p>
            <a:endParaRPr lang="en-GB" dirty="0" smtClean="0"/>
          </a:p>
          <a:p>
            <a:r>
              <a:rPr lang="en-GB" dirty="0" smtClean="0"/>
              <a:t>To enhance longevity to stay vital, mentally alert and full of stamina as you age and remain functionally independent as long as possible</a:t>
            </a:r>
          </a:p>
          <a:p>
            <a:endParaRPr lang="en-GB" dirty="0" smtClean="0"/>
          </a:p>
          <a:p>
            <a:r>
              <a:rPr lang="en-GB" dirty="0" smtClean="0"/>
              <a:t>To help cure health problems</a:t>
            </a:r>
          </a:p>
          <a:p>
            <a:endParaRPr lang="en-GB" dirty="0" smtClean="0"/>
          </a:p>
          <a:p>
            <a:r>
              <a:rPr lang="en-GB" dirty="0" smtClean="0"/>
              <a:t>To mitigate or reverse the aging process</a:t>
            </a:r>
          </a:p>
          <a:p>
            <a:endParaRPr lang="en-GB" dirty="0" smtClean="0"/>
          </a:p>
          <a:p>
            <a:r>
              <a:rPr lang="en-GB" dirty="0" smtClean="0"/>
              <a:t>To reduce both current and accumulated stress through energetic and meditation based approaches to physical, emotional and spiritual wellness. </a:t>
            </a:r>
          </a:p>
          <a:p>
            <a:r>
              <a:rPr lang="en-GB" sz="2000" dirty="0" err="1" smtClean="0"/>
              <a:t>Bruth</a:t>
            </a:r>
            <a:r>
              <a:rPr lang="en-GB" sz="2000" dirty="0" smtClean="0"/>
              <a:t> </a:t>
            </a:r>
            <a:r>
              <a:rPr lang="en-GB" sz="2000" dirty="0" err="1" smtClean="0"/>
              <a:t>Frantzis</a:t>
            </a:r>
            <a:r>
              <a:rPr lang="en-GB" sz="2000" dirty="0" smtClean="0"/>
              <a:t>, </a:t>
            </a:r>
            <a:r>
              <a:rPr lang="en-GB" sz="2000" i="1" dirty="0" smtClean="0"/>
              <a:t>Tai Chi: Health for life, </a:t>
            </a:r>
            <a:r>
              <a:rPr lang="en-GB" sz="2000" dirty="0" smtClean="0"/>
              <a:t>Blue Snake Books, Berkeley, California, 2006, p.21.</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3848</TotalTime>
  <Words>2555</Words>
  <Application>Microsoft Office PowerPoint</Application>
  <PresentationFormat>On-screen Show (4:3)</PresentationFormat>
  <Paragraphs>157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Gill Sans MT</vt:lpstr>
      <vt:lpstr>华文中宋</vt:lpstr>
      <vt:lpstr>Verdana</vt:lpstr>
      <vt:lpstr>Wingdings 2</vt:lpstr>
      <vt:lpstr>Solstice</vt:lpstr>
      <vt:lpstr>8-1</vt:lpstr>
      <vt:lpstr>The important of human body</vt:lpstr>
      <vt:lpstr>Body as the foundation of the great human endeavour of perfection</vt:lpstr>
      <vt:lpstr>Principle of Co-Nurturing Xing Qi and Shen </vt:lpstr>
      <vt:lpstr>What is the Complete Truth</vt:lpstr>
      <vt:lpstr>How to nurturing jing qi shen</vt:lpstr>
      <vt:lpstr>Jing, Qi, Shen and Xing and Ming</vt:lpstr>
      <vt:lpstr>Principle of Cultivation of both Nature and Destiny                                   性命双修</vt:lpstr>
      <vt:lpstr>How to Cultivate Xing &amp; Ming </vt:lpstr>
      <vt:lpstr>Cultivating Ming first and Xing later 先命后性：</vt:lpstr>
      <vt:lpstr>Cultivating Xing first and then Ming 先性后命：</vt:lpstr>
      <vt:lpstr>Reverse the Postnatal to the Congenital</vt:lpstr>
      <vt:lpstr>The Principle of Inside Observation内观</vt:lpstr>
      <vt:lpstr>Yangsheng is like taking care sheep: if you see some lagging behind, you use the whip to urge them on. </vt:lpstr>
      <vt:lpstr>Health and Dao</vt:lpstr>
      <vt:lpstr>Longevity</vt:lpstr>
      <vt:lpstr>Creation and Yin-yang movement</vt:lpstr>
      <vt:lpstr>The Goal of Daoist Yangsheng </vt:lpstr>
      <vt:lpstr>Health, Fitness and Yangsheng </vt:lpstr>
      <vt:lpstr>Definition of Health in Traditional Chinese Medicine</vt:lpstr>
      <vt:lpstr>The Goal of Chinese Yangsheng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254</cp:revision>
  <dcterms:created xsi:type="dcterms:W3CDTF">2006-08-16T00:00:00Z</dcterms:created>
  <dcterms:modified xsi:type="dcterms:W3CDTF">2017-03-29T10:22:17Z</dcterms:modified>
</cp:coreProperties>
</file>