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FF5F6E9" w14:textId="77777777" w:rsidR="00912101" w:rsidRDefault="0023752D" w:rsidP="00682E7D">
      <w:r>
        <w:rPr>
          <w:noProof/>
        </w:rPr>
        <w:drawing>
          <wp:anchor distT="0" distB="0" distL="114300" distR="114300" simplePos="0" relativeHeight="251652608" behindDoc="1" locked="0" layoutInCell="1" allowOverlap="1" wp14:anchorId="35EFAA4F" wp14:editId="4665577D">
            <wp:simplePos x="0" y="0"/>
            <wp:positionH relativeFrom="page">
              <wp:align>right</wp:align>
            </wp:positionH>
            <wp:positionV relativeFrom="page">
              <wp:align>top</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0A0E07E3" w14:textId="77777777" w:rsidR="008C1F2B" w:rsidRDefault="0023752D" w:rsidP="00AB6B41">
          <w:pPr>
            <w:sectPr w:rsidR="008C1F2B" w:rsidSect="00682E7D">
              <w:headerReference w:type="default" r:id="rId12"/>
              <w:footerReference w:type="even" r:id="rId13"/>
              <w:footerReference w:type="default" r:id="rId14"/>
              <w:headerReference w:type="first" r:id="rId15"/>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38DA387E" wp14:editId="26B60AB3">
                    <wp:simplePos x="0" y="0"/>
                    <wp:positionH relativeFrom="margin">
                      <wp:align>right</wp:align>
                    </wp:positionH>
                    <wp:positionV relativeFrom="paragraph">
                      <wp:posOffset>5257165</wp:posOffset>
                    </wp:positionV>
                    <wp:extent cx="3152775" cy="7429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742950"/>
                            </a:xfrm>
                            <a:prstGeom prst="rect">
                              <a:avLst/>
                            </a:prstGeom>
                            <a:solidFill>
                              <a:srgbClr val="FFFFFF"/>
                            </a:solidFill>
                            <a:ln w="9525">
                              <a:solidFill>
                                <a:srgbClr val="000000"/>
                              </a:solidFill>
                              <a:miter lim="800000"/>
                              <a:headEnd/>
                              <a:tailEnd/>
                            </a:ln>
                          </wps:spPr>
                          <wps:txbx>
                            <w:txbxContent>
                              <w:p w14:paraId="4A30F485" w14:textId="77777777" w:rsidR="003F7013" w:rsidRDefault="00912101" w:rsidP="00912101">
                                <w:pPr>
                                  <w:jc w:val="center"/>
                                  <w:rPr>
                                    <w:sz w:val="28"/>
                                  </w:rPr>
                                </w:pPr>
                                <w:r w:rsidRPr="00912101">
                                  <w:rPr>
                                    <w:sz w:val="28"/>
                                  </w:rPr>
                                  <w:t>Sports Ind</w:t>
                                </w:r>
                                <w:r w:rsidR="003F7013">
                                  <w:rPr>
                                    <w:sz w:val="28"/>
                                  </w:rPr>
                                  <w:t>ependent Project</w:t>
                                </w:r>
                              </w:p>
                              <w:p w14:paraId="4252D2A2" w14:textId="1A06C2E6" w:rsidR="004C2AAF" w:rsidRDefault="003F7013" w:rsidP="00912101">
                                <w:pPr>
                                  <w:jc w:val="center"/>
                                  <w:rPr>
                                    <w:sz w:val="28"/>
                                  </w:rPr>
                                </w:pPr>
                                <w:r>
                                  <w:rPr>
                                    <w:sz w:val="28"/>
                                  </w:rPr>
                                  <w:t>Applied Portfolio</w:t>
                                </w:r>
                                <w:r w:rsidR="00912101" w:rsidRPr="00912101">
                                  <w:rPr>
                                    <w:sz w:val="28"/>
                                  </w:rPr>
                                  <w:t xml:space="preserve"> </w:t>
                                </w:r>
                              </w:p>
                              <w:p w14:paraId="5F72259C" w14:textId="6C1C14A1" w:rsidR="004C2AAF" w:rsidRPr="00912101" w:rsidRDefault="004C2AAF" w:rsidP="00912101">
                                <w:pPr>
                                  <w:jc w:val="center"/>
                                  <w:rPr>
                                    <w:sz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DA387E" id="_x0000_t202" coordsize="21600,21600" o:spt="202" path="m,l,21600r21600,l21600,xe">
                    <v:stroke joinstyle="miter"/>
                    <v:path gradientshapeok="t" o:connecttype="rect"/>
                  </v:shapetype>
                  <v:shape id="Text Box 2" o:spid="_x0000_s1026" type="#_x0000_t202" style="position:absolute;margin-left:197.05pt;margin-top:413.95pt;width:248.25pt;height:58.5pt;z-index:251664896;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Vi4JAIAAEYEAAAOAAAAZHJzL2Uyb0RvYy54bWysU9uO2yAQfa/Uf0C8N47duNlYcVbbbFNV&#10;2l6k3X4AxjhGBYYCib39+g44m0bb9qUqD4hhhsPMOTPr61ErchTOSzA1zWdzSoTh0Eqzr+nXh92r&#10;K0p8YKZlCoyo6aPw9Hrz8sV6sJUooAfVCkcQxPhqsDXtQ7BVlnneC838DKww6OzAaRbQdPusdWxA&#10;dK2yYj5/kw3gWuuAC+/x9nZy0k3C7zrBw+eu8yIQVVPMLaTdpb2Je7ZZs2rvmO0lP6XB/iELzaTB&#10;T89QtywwcnDyNygtuQMPXZhx0Bl0neQi1YDV5PNn1dz3zIpUC5Lj7Zkm//9g+afjF0dkW9MiX1Ji&#10;mEaRHsQYyFsYSRH5GayvMOzeYmAY8Rp1TrV6ewf8mycGtj0ze3HjHAy9YC3ml8eX2cXTCcdHkGb4&#10;CC1+ww4BEtDYOR3JQzoIoqNOj2dtYiocL1/nZbFclpRw9C0XxapM4mWsenptnQ/vBWgSDzV1qH1C&#10;Z8c7H2I2rHoKiZ95ULLdSaWS4fbNVjlyZNgnu7RSAc/ClCFDTVdlUU4E/BVintafILQM2PBK6ppe&#10;nYNYFWl7Z9rUjoFJNZ0xZWVOPEbqJhLD2IwnXRpoH5FRB1Nj4yDioQf3g5IBm7qm/vuBOUGJ+mBQ&#10;lVW+WMQpSMaiXBZouEtPc+lhhiNUTQMl03Eb0uREwgzcoHqdTMRGmadMTrlisya+T4MVp+HSTlG/&#10;xn/zEwAA//8DAFBLAwQUAAYACAAAACEA2c0AqOMAAAANAQAADwAAAGRycy9kb3ducmV2LnhtbEyP&#10;y07DMBBF90j8gzVIbBB1KCGt0zgVAoHKDgqCrRtPkwg/gu2m4e8ZVrAZaXQ1Z+6p1pM1bMQQe+8k&#10;XM0yYOgar3vXSnh7fbhcAotJOa2MdyjhGyOs69OTSpXaH90LjtvUMoK4WCoJXUpDyXlsOrQqzvyA&#10;jrK9D1YlWkPLdVBHglvD51lWcKt6Rx86NeBdh83n9mAlLPPN+BGfrp/fm2JvRLpYjI9fQcrzs+l+&#10;ReN2BSzhlP4u4NeB+kNNxXb+4HRkRgLZJMLNFwIYxbkoboDtJIg8F8Driv+3qH8AAAD//wMAUEsB&#10;Ai0AFAAGAAgAAAAhALaDOJL+AAAA4QEAABMAAAAAAAAAAAAAAAAAAAAAAFtDb250ZW50X1R5cGVz&#10;XS54bWxQSwECLQAUAAYACAAAACEAOP0h/9YAAACUAQAACwAAAAAAAAAAAAAAAAAvAQAAX3JlbHMv&#10;LnJlbHNQSwECLQAUAAYACAAAACEAacFYuCQCAABGBAAADgAAAAAAAAAAAAAAAAAuAgAAZHJzL2Uy&#10;b0RvYy54bWxQSwECLQAUAAYACAAAACEA2c0AqOMAAAANAQAADwAAAAAAAAAAAAAAAAB+BAAAZHJz&#10;L2Rvd25yZXYueG1sUEsFBgAAAAAEAAQA8wAAAI4FAAAAAA==&#10;">
                    <v:textbox>
                      <w:txbxContent>
                        <w:p w14:paraId="4A30F485" w14:textId="77777777" w:rsidR="003F7013" w:rsidRDefault="00912101" w:rsidP="00912101">
                          <w:pPr>
                            <w:jc w:val="center"/>
                            <w:rPr>
                              <w:sz w:val="28"/>
                            </w:rPr>
                          </w:pPr>
                          <w:r w:rsidRPr="00912101">
                            <w:rPr>
                              <w:sz w:val="28"/>
                            </w:rPr>
                            <w:t>Sports Ind</w:t>
                          </w:r>
                          <w:r w:rsidR="003F7013">
                            <w:rPr>
                              <w:sz w:val="28"/>
                            </w:rPr>
                            <w:t>ependent Project</w:t>
                          </w:r>
                        </w:p>
                        <w:p w14:paraId="4252D2A2" w14:textId="1A06C2E6" w:rsidR="004C2AAF" w:rsidRDefault="003F7013" w:rsidP="00912101">
                          <w:pPr>
                            <w:jc w:val="center"/>
                            <w:rPr>
                              <w:sz w:val="28"/>
                            </w:rPr>
                          </w:pPr>
                          <w:r>
                            <w:rPr>
                              <w:sz w:val="28"/>
                            </w:rPr>
                            <w:t>Applied Portfolio</w:t>
                          </w:r>
                          <w:r w:rsidR="00912101" w:rsidRPr="00912101">
                            <w:rPr>
                              <w:sz w:val="28"/>
                            </w:rPr>
                            <w:t xml:space="preserve"> </w:t>
                          </w:r>
                        </w:p>
                        <w:p w14:paraId="5F72259C" w14:textId="6C1C14A1" w:rsidR="004C2AAF" w:rsidRPr="00912101" w:rsidRDefault="004C2AAF" w:rsidP="00912101">
                          <w:pPr>
                            <w:jc w:val="center"/>
                            <w:rPr>
                              <w:sz w:val="28"/>
                            </w:rPr>
                          </w:pPr>
                        </w:p>
                      </w:txbxContent>
                    </v:textbox>
                    <w10:wrap type="square" anchorx="margin"/>
                  </v:shape>
                </w:pict>
              </mc:Fallback>
            </mc:AlternateContent>
          </w:r>
        </w:p>
        <w:p w14:paraId="66C3A10A" w14:textId="7A05F38A" w:rsidR="003F7013" w:rsidRDefault="003F7013">
          <w:pPr>
            <w:spacing w:after="200" w:line="276" w:lineRule="auto"/>
            <w:rPr>
              <w:rFonts w:ascii="Arial" w:hAnsi="Arial" w:cs="Arial"/>
              <w:sz w:val="22"/>
              <w:szCs w:val="22"/>
            </w:rPr>
          </w:pPr>
        </w:p>
        <w:tbl>
          <w:tblPr>
            <w:tblStyle w:val="TableGrid"/>
            <w:tblW w:w="0" w:type="auto"/>
            <w:tblLook w:val="04A0" w:firstRow="1" w:lastRow="0" w:firstColumn="1" w:lastColumn="0" w:noHBand="0" w:noVBand="1"/>
          </w:tblPr>
          <w:tblGrid>
            <w:gridCol w:w="3865"/>
            <w:gridCol w:w="5151"/>
          </w:tblGrid>
          <w:tr w:rsidR="003F7013" w14:paraId="279F6FBD" w14:textId="77777777" w:rsidTr="003F7013">
            <w:tc>
              <w:tcPr>
                <w:tcW w:w="3865" w:type="dxa"/>
              </w:tcPr>
              <w:p w14:paraId="0886EC10" w14:textId="77777777" w:rsidR="003F7013" w:rsidRPr="00E82C26" w:rsidRDefault="003F7013" w:rsidP="003F7013">
                <w:pPr>
                  <w:spacing w:after="200" w:line="276" w:lineRule="auto"/>
                  <w:jc w:val="center"/>
                  <w:rPr>
                    <w:rFonts w:ascii="Arial" w:hAnsi="Arial" w:cs="Arial"/>
                    <w:b/>
                    <w:bCs/>
                    <w:sz w:val="40"/>
                    <w:szCs w:val="12"/>
                    <w:u w:val="single"/>
                  </w:rPr>
                </w:pPr>
                <w:r w:rsidRPr="00E82C26">
                  <w:rPr>
                    <w:rFonts w:ascii="Arial" w:hAnsi="Arial" w:cs="Arial"/>
                    <w:b/>
                    <w:bCs/>
                    <w:sz w:val="40"/>
                    <w:szCs w:val="12"/>
                    <w:u w:val="single"/>
                  </w:rPr>
                  <w:t>Student Name</w:t>
                </w:r>
              </w:p>
              <w:p w14:paraId="156FA21A" w14:textId="7C1AD33D" w:rsidR="003F7013" w:rsidRPr="00DD38EA" w:rsidRDefault="00AC420E" w:rsidP="00DD38EA">
                <w:pPr>
                  <w:spacing w:after="200" w:line="276" w:lineRule="auto"/>
                  <w:jc w:val="center"/>
                  <w:rPr>
                    <w:rFonts w:ascii="Arial" w:hAnsi="Arial" w:cs="Arial"/>
                    <w:sz w:val="32"/>
                    <w:szCs w:val="32"/>
                  </w:rPr>
                </w:pPr>
                <w:r w:rsidRPr="00DD38EA">
                  <w:rPr>
                    <w:rFonts w:ascii="Arial" w:hAnsi="Arial" w:cs="Arial"/>
                    <w:sz w:val="32"/>
                    <w:szCs w:val="32"/>
                  </w:rPr>
                  <w:t>Tom Drakeley</w:t>
                </w:r>
              </w:p>
              <w:p w14:paraId="650500E2" w14:textId="77777777" w:rsidR="003F7013" w:rsidRDefault="003F7013">
                <w:pPr>
                  <w:spacing w:after="200" w:line="276" w:lineRule="auto"/>
                  <w:rPr>
                    <w:rFonts w:ascii="Arial" w:hAnsi="Arial" w:cs="Arial"/>
                    <w:sz w:val="22"/>
                    <w:szCs w:val="22"/>
                  </w:rPr>
                </w:pPr>
              </w:p>
              <w:p w14:paraId="6E0975A8" w14:textId="77777777" w:rsidR="003F7013" w:rsidRDefault="003F7013">
                <w:pPr>
                  <w:spacing w:after="200" w:line="276" w:lineRule="auto"/>
                  <w:rPr>
                    <w:rFonts w:ascii="Arial" w:hAnsi="Arial" w:cs="Arial"/>
                    <w:sz w:val="22"/>
                    <w:szCs w:val="22"/>
                  </w:rPr>
                </w:pPr>
              </w:p>
              <w:p w14:paraId="3D50ADE0" w14:textId="0BFFC3DC" w:rsidR="003F7013" w:rsidRDefault="003F7013">
                <w:pPr>
                  <w:spacing w:after="200" w:line="276" w:lineRule="auto"/>
                  <w:rPr>
                    <w:rFonts w:ascii="Arial" w:hAnsi="Arial" w:cs="Arial"/>
                    <w:sz w:val="22"/>
                    <w:szCs w:val="22"/>
                  </w:rPr>
                </w:pPr>
              </w:p>
            </w:tc>
            <w:tc>
              <w:tcPr>
                <w:tcW w:w="5151" w:type="dxa"/>
              </w:tcPr>
              <w:p w14:paraId="02A8E930" w14:textId="22D14AAC" w:rsidR="003F7013" w:rsidRPr="00DD38EA" w:rsidRDefault="003F7013" w:rsidP="00DD38EA">
                <w:pPr>
                  <w:spacing w:after="200" w:line="276" w:lineRule="auto"/>
                  <w:jc w:val="center"/>
                  <w:rPr>
                    <w:rFonts w:ascii="Arial" w:hAnsi="Arial" w:cs="Arial"/>
                    <w:b/>
                    <w:bCs/>
                    <w:sz w:val="40"/>
                    <w:szCs w:val="12"/>
                    <w:u w:val="single"/>
                  </w:rPr>
                </w:pPr>
                <w:r w:rsidRPr="00E82C26">
                  <w:rPr>
                    <w:rFonts w:ascii="Arial" w:hAnsi="Arial" w:cs="Arial"/>
                    <w:b/>
                    <w:bCs/>
                    <w:sz w:val="40"/>
                    <w:szCs w:val="12"/>
                    <w:u w:val="single"/>
                  </w:rPr>
                  <w:t>Project Title</w:t>
                </w:r>
              </w:p>
              <w:p w14:paraId="5F83160F" w14:textId="77777777" w:rsidR="00AC420E" w:rsidRPr="00DD38EA" w:rsidRDefault="00AC420E" w:rsidP="00AC420E">
                <w:pPr>
                  <w:pStyle w:val="ListParagraph"/>
                  <w:spacing w:line="276" w:lineRule="auto"/>
                  <w:jc w:val="center"/>
                  <w:rPr>
                    <w:rFonts w:ascii="Arial" w:hAnsi="Arial" w:cs="Arial"/>
                    <w:sz w:val="32"/>
                    <w:szCs w:val="32"/>
                  </w:rPr>
                </w:pPr>
                <w:r w:rsidRPr="00DD38EA">
                  <w:rPr>
                    <w:rFonts w:ascii="Arial" w:hAnsi="Arial" w:cs="Arial"/>
                    <w:sz w:val="32"/>
                    <w:szCs w:val="32"/>
                  </w:rPr>
                  <w:t>Marketing</w:t>
                </w:r>
                <w:r w:rsidRPr="00DD38EA">
                  <w:rPr>
                    <w:rFonts w:ascii="Bell MT" w:hAnsi="Bell MT" w:cs="Arial"/>
                    <w:sz w:val="32"/>
                    <w:szCs w:val="32"/>
                  </w:rPr>
                  <w:t xml:space="preserve"> </w:t>
                </w:r>
                <w:r w:rsidRPr="00DD38EA">
                  <w:rPr>
                    <w:rFonts w:ascii="Arial" w:hAnsi="Arial" w:cs="Arial"/>
                    <w:sz w:val="32"/>
                    <w:szCs w:val="32"/>
                  </w:rPr>
                  <w:t>Communications Plan   and</w:t>
                </w:r>
              </w:p>
              <w:p w14:paraId="42F2296C" w14:textId="77777777" w:rsidR="00AC420E" w:rsidRPr="00DD38EA" w:rsidRDefault="00AC420E" w:rsidP="00AC420E">
                <w:pPr>
                  <w:pStyle w:val="ListParagraph"/>
                  <w:spacing w:line="276" w:lineRule="auto"/>
                  <w:jc w:val="center"/>
                  <w:rPr>
                    <w:rFonts w:ascii="Arial" w:hAnsi="Arial" w:cs="Arial"/>
                    <w:sz w:val="32"/>
                    <w:szCs w:val="32"/>
                  </w:rPr>
                </w:pPr>
                <w:r w:rsidRPr="00DD38EA">
                  <w:rPr>
                    <w:rFonts w:ascii="Arial" w:hAnsi="Arial" w:cs="Arial"/>
                    <w:sz w:val="32"/>
                    <w:szCs w:val="32"/>
                  </w:rPr>
                  <w:t>Implementation Strategy</w:t>
                </w:r>
              </w:p>
              <w:p w14:paraId="076FA17A" w14:textId="77777777" w:rsidR="003F7013" w:rsidRDefault="003F7013">
                <w:pPr>
                  <w:spacing w:after="200" w:line="276" w:lineRule="auto"/>
                  <w:rPr>
                    <w:rFonts w:ascii="Arial" w:hAnsi="Arial" w:cs="Arial"/>
                    <w:sz w:val="22"/>
                    <w:szCs w:val="22"/>
                  </w:rPr>
                </w:pPr>
              </w:p>
              <w:p w14:paraId="5B2B4FC0" w14:textId="25068D83" w:rsidR="003F7013" w:rsidRDefault="003F7013">
                <w:pPr>
                  <w:spacing w:after="200" w:line="276" w:lineRule="auto"/>
                  <w:rPr>
                    <w:rFonts w:ascii="Arial" w:hAnsi="Arial" w:cs="Arial"/>
                    <w:sz w:val="22"/>
                    <w:szCs w:val="22"/>
                  </w:rPr>
                </w:pPr>
              </w:p>
            </w:tc>
          </w:tr>
          <w:tr w:rsidR="003F7013" w14:paraId="4FDE0A01" w14:textId="77777777" w:rsidTr="000B2A78">
            <w:tc>
              <w:tcPr>
                <w:tcW w:w="9016" w:type="dxa"/>
                <w:gridSpan w:val="2"/>
              </w:tcPr>
              <w:p w14:paraId="07E28A2F" w14:textId="3C6541AE" w:rsidR="003F7013" w:rsidRDefault="003F7013" w:rsidP="003F7013">
                <w:pPr>
                  <w:spacing w:after="200" w:line="276" w:lineRule="auto"/>
                  <w:jc w:val="center"/>
                  <w:rPr>
                    <w:rFonts w:ascii="Arial" w:hAnsi="Arial" w:cs="Arial"/>
                    <w:sz w:val="72"/>
                    <w:szCs w:val="22"/>
                  </w:rPr>
                </w:pPr>
                <w:r w:rsidRPr="00E82C26">
                  <w:rPr>
                    <w:rFonts w:ascii="Arial" w:hAnsi="Arial" w:cs="Arial"/>
                    <w:b/>
                    <w:bCs/>
                    <w:sz w:val="40"/>
                    <w:szCs w:val="12"/>
                    <w:u w:val="single"/>
                  </w:rPr>
                  <w:t>Project Aim</w:t>
                </w:r>
                <w:r w:rsidRPr="00E82C26">
                  <w:rPr>
                    <w:rFonts w:ascii="Arial" w:hAnsi="Arial" w:cs="Arial"/>
                    <w:sz w:val="40"/>
                    <w:szCs w:val="12"/>
                  </w:rPr>
                  <w:t xml:space="preserve"> </w:t>
                </w:r>
                <w:r w:rsidRPr="003F7013">
                  <w:rPr>
                    <w:rFonts w:ascii="Arial" w:hAnsi="Arial" w:cs="Arial"/>
                    <w:sz w:val="28"/>
                    <w:szCs w:val="6"/>
                  </w:rPr>
                  <w:t>(1)</w:t>
                </w:r>
              </w:p>
              <w:p w14:paraId="57B75118" w14:textId="2FF20FC2" w:rsidR="003F7013" w:rsidRPr="003F7013" w:rsidRDefault="00AC420E" w:rsidP="00953138">
                <w:pPr>
                  <w:pStyle w:val="ListParagraph"/>
                  <w:numPr>
                    <w:ilvl w:val="0"/>
                    <w:numId w:val="2"/>
                  </w:numPr>
                  <w:spacing w:after="200" w:line="276" w:lineRule="auto"/>
                  <w:rPr>
                    <w:rFonts w:ascii="Arial" w:hAnsi="Arial" w:cs="Arial"/>
                    <w:szCs w:val="4"/>
                  </w:rPr>
                </w:pPr>
                <w:r>
                  <w:rPr>
                    <w:rFonts w:ascii="Arial" w:hAnsi="Arial" w:cs="Arial"/>
                    <w:szCs w:val="4"/>
                  </w:rPr>
                  <w:t>Create an effective marketing communications plan and implementation strategy for Marin bikes’ 2021 trail bike line.</w:t>
                </w:r>
              </w:p>
              <w:p w14:paraId="1241FAA6" w14:textId="77777777" w:rsidR="003F7013" w:rsidRDefault="003F7013" w:rsidP="003F7013">
                <w:pPr>
                  <w:spacing w:after="200" w:line="276" w:lineRule="auto"/>
                  <w:jc w:val="center"/>
                  <w:rPr>
                    <w:rFonts w:ascii="Arial" w:hAnsi="Arial" w:cs="Arial"/>
                    <w:sz w:val="52"/>
                    <w:szCs w:val="18"/>
                  </w:rPr>
                </w:pPr>
              </w:p>
              <w:p w14:paraId="54B21BB6" w14:textId="1E6B37A2" w:rsidR="003F7013" w:rsidRPr="003F7013" w:rsidRDefault="003F7013" w:rsidP="003F7013">
                <w:pPr>
                  <w:spacing w:after="200" w:line="276" w:lineRule="auto"/>
                  <w:jc w:val="center"/>
                  <w:rPr>
                    <w:rFonts w:ascii="Arial" w:hAnsi="Arial" w:cs="Arial"/>
                    <w:sz w:val="52"/>
                    <w:szCs w:val="18"/>
                  </w:rPr>
                </w:pPr>
              </w:p>
            </w:tc>
          </w:tr>
          <w:tr w:rsidR="003F7013" w14:paraId="1F2A5C30" w14:textId="77777777" w:rsidTr="000B2A78">
            <w:tc>
              <w:tcPr>
                <w:tcW w:w="9016" w:type="dxa"/>
                <w:gridSpan w:val="2"/>
              </w:tcPr>
              <w:p w14:paraId="2B7B8638" w14:textId="67402BE2" w:rsidR="00AC420E" w:rsidRDefault="003F7013" w:rsidP="00AC420E">
                <w:pPr>
                  <w:spacing w:after="200" w:line="276" w:lineRule="auto"/>
                  <w:jc w:val="center"/>
                  <w:rPr>
                    <w:rFonts w:ascii="Arial" w:hAnsi="Arial" w:cs="Arial"/>
                    <w:sz w:val="28"/>
                    <w:szCs w:val="6"/>
                  </w:rPr>
                </w:pPr>
                <w:r w:rsidRPr="00E82C26">
                  <w:rPr>
                    <w:rFonts w:ascii="Arial" w:hAnsi="Arial" w:cs="Arial"/>
                    <w:b/>
                    <w:bCs/>
                    <w:sz w:val="40"/>
                    <w:szCs w:val="12"/>
                    <w:u w:val="single"/>
                  </w:rPr>
                  <w:t>Objectives</w:t>
                </w:r>
                <w:r>
                  <w:rPr>
                    <w:rFonts w:ascii="Arial" w:hAnsi="Arial" w:cs="Arial"/>
                    <w:sz w:val="72"/>
                    <w:szCs w:val="22"/>
                  </w:rPr>
                  <w:t xml:space="preserve"> </w:t>
                </w:r>
                <w:r w:rsidRPr="003F7013">
                  <w:rPr>
                    <w:rFonts w:ascii="Arial" w:hAnsi="Arial" w:cs="Arial"/>
                    <w:sz w:val="28"/>
                    <w:szCs w:val="6"/>
                  </w:rPr>
                  <w:t>(3/4)</w:t>
                </w:r>
              </w:p>
              <w:p w14:paraId="44D78775" w14:textId="77777777" w:rsidR="00AC420E" w:rsidRPr="00AC420E" w:rsidRDefault="00AC420E" w:rsidP="00AC420E">
                <w:pPr>
                  <w:spacing w:after="200" w:line="276" w:lineRule="auto"/>
                  <w:rPr>
                    <w:rFonts w:ascii="Arial" w:hAnsi="Arial" w:cs="Arial"/>
                    <w:sz w:val="28"/>
                    <w:szCs w:val="6"/>
                  </w:rPr>
                </w:pPr>
              </w:p>
              <w:p w14:paraId="4827EA67" w14:textId="2825DBE6" w:rsidR="003F7013" w:rsidRDefault="00AC420E" w:rsidP="00953138">
                <w:pPr>
                  <w:pStyle w:val="ListParagraph"/>
                  <w:numPr>
                    <w:ilvl w:val="0"/>
                    <w:numId w:val="3"/>
                  </w:numPr>
                  <w:spacing w:after="200" w:line="360" w:lineRule="auto"/>
                  <w:rPr>
                    <w:rFonts w:ascii="Arial" w:hAnsi="Arial" w:cs="Arial"/>
                    <w:szCs w:val="6"/>
                  </w:rPr>
                </w:pPr>
                <w:r w:rsidRPr="00AC420E">
                  <w:rPr>
                    <w:rFonts w:ascii="Arial" w:hAnsi="Arial" w:cs="Arial"/>
                    <w:szCs w:val="6"/>
                  </w:rPr>
                  <w:t>Research</w:t>
                </w:r>
                <w:r>
                  <w:rPr>
                    <w:rFonts w:ascii="Arial" w:hAnsi="Arial" w:cs="Arial"/>
                    <w:szCs w:val="6"/>
                  </w:rPr>
                  <w:t xml:space="preserve"> appropriate recipients of the marketing communications plan.</w:t>
                </w:r>
              </w:p>
              <w:p w14:paraId="4F71D8D3" w14:textId="77777777" w:rsidR="00AC420E" w:rsidRDefault="00AC420E" w:rsidP="00AC420E">
                <w:pPr>
                  <w:pStyle w:val="ListParagraph"/>
                  <w:spacing w:after="200" w:line="360" w:lineRule="auto"/>
                  <w:rPr>
                    <w:rFonts w:ascii="Arial" w:hAnsi="Arial" w:cs="Arial"/>
                    <w:szCs w:val="6"/>
                  </w:rPr>
                </w:pPr>
              </w:p>
              <w:p w14:paraId="1EA87E16" w14:textId="6C8FD6E8" w:rsidR="00AC420E" w:rsidRDefault="00AC420E" w:rsidP="00953138">
                <w:pPr>
                  <w:pStyle w:val="ListParagraph"/>
                  <w:numPr>
                    <w:ilvl w:val="0"/>
                    <w:numId w:val="3"/>
                  </w:numPr>
                  <w:spacing w:after="200" w:line="360" w:lineRule="auto"/>
                  <w:rPr>
                    <w:rFonts w:ascii="Arial" w:hAnsi="Arial" w:cs="Arial"/>
                    <w:szCs w:val="6"/>
                  </w:rPr>
                </w:pPr>
                <w:r>
                  <w:rPr>
                    <w:rFonts w:ascii="Arial" w:hAnsi="Arial" w:cs="Arial"/>
                    <w:szCs w:val="6"/>
                  </w:rPr>
                  <w:t>Create a proposal of research in the format of a slideshow, YouTube video and ethics form.</w:t>
                </w:r>
              </w:p>
              <w:p w14:paraId="653472D2" w14:textId="77777777" w:rsidR="00AC420E" w:rsidRDefault="00AC420E" w:rsidP="00AC420E">
                <w:pPr>
                  <w:pStyle w:val="ListParagraph"/>
                  <w:spacing w:after="200" w:line="360" w:lineRule="auto"/>
                  <w:rPr>
                    <w:rFonts w:ascii="Arial" w:hAnsi="Arial" w:cs="Arial"/>
                    <w:szCs w:val="6"/>
                  </w:rPr>
                </w:pPr>
              </w:p>
              <w:p w14:paraId="735A813F" w14:textId="45B07350" w:rsidR="00AC420E" w:rsidRDefault="00AC420E" w:rsidP="00953138">
                <w:pPr>
                  <w:pStyle w:val="ListParagraph"/>
                  <w:numPr>
                    <w:ilvl w:val="0"/>
                    <w:numId w:val="3"/>
                  </w:numPr>
                  <w:spacing w:after="200" w:line="360" w:lineRule="auto"/>
                  <w:rPr>
                    <w:rFonts w:ascii="Arial" w:hAnsi="Arial" w:cs="Arial"/>
                    <w:szCs w:val="6"/>
                  </w:rPr>
                </w:pPr>
                <w:r>
                  <w:rPr>
                    <w:rFonts w:ascii="Arial" w:hAnsi="Arial" w:cs="Arial"/>
                    <w:szCs w:val="6"/>
                  </w:rPr>
                  <w:t>Undertake research task for latest and most relevant theories and concepts of marketing communications.</w:t>
                </w:r>
              </w:p>
              <w:p w14:paraId="1D449EE1" w14:textId="77777777" w:rsidR="00AC420E" w:rsidRDefault="00AC420E" w:rsidP="00AC420E">
                <w:pPr>
                  <w:pStyle w:val="ListParagraph"/>
                  <w:spacing w:after="200" w:line="360" w:lineRule="auto"/>
                  <w:rPr>
                    <w:rFonts w:ascii="Arial" w:hAnsi="Arial" w:cs="Arial"/>
                    <w:szCs w:val="6"/>
                  </w:rPr>
                </w:pPr>
              </w:p>
              <w:p w14:paraId="447387B7" w14:textId="2D6B9530" w:rsidR="003F7013" w:rsidRPr="00AC420E" w:rsidRDefault="00AC420E" w:rsidP="00953138">
                <w:pPr>
                  <w:pStyle w:val="ListParagraph"/>
                  <w:numPr>
                    <w:ilvl w:val="0"/>
                    <w:numId w:val="3"/>
                  </w:numPr>
                  <w:spacing w:after="200" w:line="360" w:lineRule="auto"/>
                  <w:rPr>
                    <w:rFonts w:ascii="Arial" w:hAnsi="Arial" w:cs="Arial"/>
                    <w:szCs w:val="6"/>
                  </w:rPr>
                </w:pPr>
                <w:r>
                  <w:rPr>
                    <w:rFonts w:ascii="Arial" w:hAnsi="Arial" w:cs="Arial"/>
                    <w:szCs w:val="6"/>
                  </w:rPr>
                  <w:t>Create a fully functional marketing communications plan with the relevant resources uncovered in the research element of the project.</w:t>
                </w:r>
              </w:p>
            </w:tc>
          </w:tr>
        </w:tbl>
        <w:p w14:paraId="1D1AE4C4" w14:textId="13472037" w:rsidR="00AB6B41" w:rsidRDefault="00AB6B41">
          <w:pPr>
            <w:spacing w:after="200" w:line="276" w:lineRule="auto"/>
            <w:rPr>
              <w:rFonts w:ascii="Arial" w:hAnsi="Arial" w:cs="Arial"/>
              <w:sz w:val="22"/>
              <w:szCs w:val="22"/>
            </w:rPr>
          </w:pPr>
        </w:p>
        <w:p w14:paraId="2AABA64A" w14:textId="77777777" w:rsidR="00AC420E" w:rsidRDefault="00AC420E">
          <w:pPr>
            <w:spacing w:after="200" w:line="276" w:lineRule="auto"/>
            <w:rPr>
              <w:rFonts w:ascii="Arial" w:hAnsi="Arial" w:cs="Arial"/>
              <w:sz w:val="22"/>
              <w:szCs w:val="22"/>
            </w:rPr>
          </w:pPr>
        </w:p>
        <w:p w14:paraId="12FD886B" w14:textId="77777777" w:rsidR="003F7013" w:rsidRDefault="00C067E3" w:rsidP="0023752D">
          <w:pPr>
            <w:spacing w:after="200" w:line="276" w:lineRule="auto"/>
            <w:rPr>
              <w:rFonts w:ascii="Arial" w:hAnsi="Arial" w:cs="Arial"/>
              <w:sz w:val="22"/>
              <w:szCs w:val="22"/>
            </w:rPr>
          </w:pPr>
        </w:p>
      </w:sdtContent>
    </w:sdt>
    <w:p w14:paraId="71BF2CE5" w14:textId="77777777" w:rsidR="00DD38EA" w:rsidRDefault="00DD38EA" w:rsidP="0023752D">
      <w:pPr>
        <w:spacing w:after="200" w:line="276" w:lineRule="auto"/>
        <w:rPr>
          <w:rFonts w:ascii="Arial" w:hAnsi="Arial" w:cs="Arial"/>
          <w:b/>
          <w:bCs/>
          <w:sz w:val="22"/>
          <w:szCs w:val="22"/>
          <w:u w:val="single"/>
        </w:rPr>
      </w:pPr>
    </w:p>
    <w:p w14:paraId="67BC6718" w14:textId="2FDDF9A6" w:rsidR="0023752D" w:rsidRPr="003F7013" w:rsidRDefault="00770DC3" w:rsidP="0023752D">
      <w:pPr>
        <w:spacing w:after="200" w:line="276" w:lineRule="auto"/>
        <w:rPr>
          <w:rFonts w:ascii="Arial" w:hAnsi="Arial" w:cs="Arial"/>
          <w:sz w:val="22"/>
          <w:szCs w:val="22"/>
        </w:rPr>
      </w:pPr>
      <w:r w:rsidRPr="003F7013">
        <w:rPr>
          <w:rFonts w:ascii="Arial" w:hAnsi="Arial" w:cs="Arial"/>
          <w:b/>
          <w:bCs/>
          <w:sz w:val="22"/>
          <w:szCs w:val="22"/>
          <w:u w:val="single"/>
        </w:rPr>
        <w:t xml:space="preserve">Contents Page </w:t>
      </w:r>
    </w:p>
    <w:p w14:paraId="1749483C" w14:textId="77777777" w:rsidR="0023752D" w:rsidRDefault="0023752D">
      <w:pPr>
        <w:spacing w:after="200" w:line="276" w:lineRule="auto"/>
        <w:rPr>
          <w:rFonts w:ascii="Arial" w:hAnsi="Arial" w:cs="Arial"/>
          <w:b/>
          <w:sz w:val="22"/>
          <w:szCs w:val="22"/>
        </w:rPr>
      </w:pPr>
    </w:p>
    <w:p w14:paraId="7164E988" w14:textId="77777777" w:rsidR="0023752D" w:rsidRDefault="0023752D" w:rsidP="0023752D">
      <w:pPr>
        <w:jc w:val="both"/>
        <w:rPr>
          <w:rFonts w:ascii="Arial" w:hAnsi="Arial" w:cs="Arial"/>
          <w:sz w:val="22"/>
          <w:szCs w:val="22"/>
        </w:rPr>
      </w:pPr>
    </w:p>
    <w:sdt>
      <w:sdtPr>
        <w:rPr>
          <w:rFonts w:ascii="Verdana" w:eastAsia="Times New Roman" w:hAnsi="Verdana" w:cs="Times New Roman"/>
          <w:b w:val="0"/>
          <w:bCs w:val="0"/>
          <w:color w:val="auto"/>
          <w:sz w:val="24"/>
          <w:szCs w:val="24"/>
          <w:lang w:val="en-GB" w:eastAsia="en-GB"/>
        </w:rPr>
        <w:id w:val="899865618"/>
        <w:docPartObj>
          <w:docPartGallery w:val="Table of Contents"/>
          <w:docPartUnique/>
        </w:docPartObj>
      </w:sdtPr>
      <w:sdtEndPr>
        <w:rPr>
          <w:noProof/>
        </w:rPr>
      </w:sdtEndPr>
      <w:sdtContent>
        <w:p w14:paraId="0BF40348" w14:textId="77777777" w:rsidR="00DD38EA" w:rsidRDefault="00DD38EA" w:rsidP="00DD38EA">
          <w:pPr>
            <w:pStyle w:val="TOCHeading"/>
          </w:pPr>
          <w:r>
            <w:t>Table of Contents</w:t>
          </w:r>
        </w:p>
        <w:p w14:paraId="660F2630" w14:textId="2490FAEC" w:rsidR="00FC29D7" w:rsidRDefault="00DD38EA">
          <w:pPr>
            <w:pStyle w:val="TOC1"/>
            <w:tabs>
              <w:tab w:val="right" w:leader="dot" w:pos="9016"/>
            </w:tabs>
            <w:rPr>
              <w:rFonts w:eastAsiaTheme="minorEastAsia" w:cstheme="minorBidi"/>
              <w:b w:val="0"/>
              <w:bCs w:val="0"/>
              <w:i w:val="0"/>
              <w:iCs w:val="0"/>
              <w:noProof/>
            </w:rPr>
          </w:pPr>
          <w:r>
            <w:rPr>
              <w:b w:val="0"/>
              <w:bCs w:val="0"/>
            </w:rPr>
            <w:fldChar w:fldCharType="begin"/>
          </w:r>
          <w:r>
            <w:instrText xml:space="preserve"> TOC \o "1-3" \h \z \u </w:instrText>
          </w:r>
          <w:r>
            <w:rPr>
              <w:b w:val="0"/>
              <w:bCs w:val="0"/>
            </w:rPr>
            <w:fldChar w:fldCharType="separate"/>
          </w:r>
          <w:hyperlink w:anchor="_Toc69898486" w:history="1">
            <w:r w:rsidR="00FC29D7" w:rsidRPr="00F47B00">
              <w:rPr>
                <w:rStyle w:val="Hyperlink"/>
                <w:rFonts w:ascii="Verdana" w:hAnsi="Verdana" w:cs="Arial"/>
                <w:noProof/>
              </w:rPr>
              <w:t>Element 1</w:t>
            </w:r>
            <w:r w:rsidR="00FC29D7" w:rsidRPr="00F47B00">
              <w:rPr>
                <w:rStyle w:val="Hyperlink"/>
                <w:rFonts w:ascii="Arial" w:hAnsi="Arial" w:cs="Arial"/>
                <w:noProof/>
              </w:rPr>
              <w:t xml:space="preserve"> - </w:t>
            </w:r>
            <w:r w:rsidR="00FC29D7" w:rsidRPr="00F47B00">
              <w:rPr>
                <w:rStyle w:val="Hyperlink"/>
                <w:rFonts w:ascii="Verdana" w:hAnsi="Verdana"/>
                <w:noProof/>
              </w:rPr>
              <w:t xml:space="preserve">Individual Presentation </w:t>
            </w:r>
            <w:r w:rsidR="00FC29D7" w:rsidRPr="00F47B00">
              <w:rPr>
                <w:rStyle w:val="Hyperlink"/>
                <w:noProof/>
              </w:rPr>
              <w:t>(5 minutes – Online)</w:t>
            </w:r>
            <w:r w:rsidR="00FC29D7">
              <w:rPr>
                <w:noProof/>
                <w:webHidden/>
              </w:rPr>
              <w:tab/>
            </w:r>
            <w:r w:rsidR="00FC29D7">
              <w:rPr>
                <w:noProof/>
                <w:webHidden/>
              </w:rPr>
              <w:fldChar w:fldCharType="begin"/>
            </w:r>
            <w:r w:rsidR="00FC29D7">
              <w:rPr>
                <w:noProof/>
                <w:webHidden/>
              </w:rPr>
              <w:instrText xml:space="preserve"> PAGEREF _Toc69898486 \h </w:instrText>
            </w:r>
            <w:r w:rsidR="00FC29D7">
              <w:rPr>
                <w:noProof/>
                <w:webHidden/>
              </w:rPr>
            </w:r>
            <w:r w:rsidR="00FC29D7">
              <w:rPr>
                <w:noProof/>
                <w:webHidden/>
              </w:rPr>
              <w:fldChar w:fldCharType="separate"/>
            </w:r>
            <w:r w:rsidR="00FC29D7">
              <w:rPr>
                <w:noProof/>
                <w:webHidden/>
              </w:rPr>
              <w:t>4</w:t>
            </w:r>
            <w:r w:rsidR="00FC29D7">
              <w:rPr>
                <w:noProof/>
                <w:webHidden/>
              </w:rPr>
              <w:fldChar w:fldCharType="end"/>
            </w:r>
          </w:hyperlink>
        </w:p>
        <w:p w14:paraId="6E38FBF7" w14:textId="233FF2B6" w:rsidR="00FC29D7" w:rsidRDefault="00C067E3">
          <w:pPr>
            <w:pStyle w:val="TOC1"/>
            <w:tabs>
              <w:tab w:val="right" w:leader="dot" w:pos="9016"/>
            </w:tabs>
            <w:rPr>
              <w:rFonts w:eastAsiaTheme="minorEastAsia" w:cstheme="minorBidi"/>
              <w:b w:val="0"/>
              <w:bCs w:val="0"/>
              <w:i w:val="0"/>
              <w:iCs w:val="0"/>
              <w:noProof/>
            </w:rPr>
          </w:pPr>
          <w:hyperlink w:anchor="_Toc69898487" w:history="1">
            <w:r w:rsidR="00FC29D7" w:rsidRPr="00F47B00">
              <w:rPr>
                <w:rStyle w:val="Hyperlink"/>
                <w:noProof/>
              </w:rPr>
              <w:t>Element 1 – Ethics Form</w:t>
            </w:r>
            <w:r w:rsidR="00FC29D7">
              <w:rPr>
                <w:noProof/>
                <w:webHidden/>
              </w:rPr>
              <w:tab/>
            </w:r>
            <w:r w:rsidR="00FC29D7">
              <w:rPr>
                <w:noProof/>
                <w:webHidden/>
              </w:rPr>
              <w:fldChar w:fldCharType="begin"/>
            </w:r>
            <w:r w:rsidR="00FC29D7">
              <w:rPr>
                <w:noProof/>
                <w:webHidden/>
              </w:rPr>
              <w:instrText xml:space="preserve"> PAGEREF _Toc69898487 \h </w:instrText>
            </w:r>
            <w:r w:rsidR="00FC29D7">
              <w:rPr>
                <w:noProof/>
                <w:webHidden/>
              </w:rPr>
            </w:r>
            <w:r w:rsidR="00FC29D7">
              <w:rPr>
                <w:noProof/>
                <w:webHidden/>
              </w:rPr>
              <w:fldChar w:fldCharType="separate"/>
            </w:r>
            <w:r w:rsidR="00FC29D7">
              <w:rPr>
                <w:noProof/>
                <w:webHidden/>
              </w:rPr>
              <w:t>5</w:t>
            </w:r>
            <w:r w:rsidR="00FC29D7">
              <w:rPr>
                <w:noProof/>
                <w:webHidden/>
              </w:rPr>
              <w:fldChar w:fldCharType="end"/>
            </w:r>
          </w:hyperlink>
        </w:p>
        <w:p w14:paraId="64E6AEA0" w14:textId="061B8725" w:rsidR="00FC29D7" w:rsidRDefault="00C067E3">
          <w:pPr>
            <w:pStyle w:val="TOC1"/>
            <w:tabs>
              <w:tab w:val="right" w:leader="dot" w:pos="9016"/>
            </w:tabs>
            <w:rPr>
              <w:rFonts w:eastAsiaTheme="minorEastAsia" w:cstheme="minorBidi"/>
              <w:b w:val="0"/>
              <w:bCs w:val="0"/>
              <w:i w:val="0"/>
              <w:iCs w:val="0"/>
              <w:noProof/>
            </w:rPr>
          </w:pPr>
          <w:hyperlink w:anchor="_Toc69898495" w:history="1">
            <w:r w:rsidR="00FC29D7" w:rsidRPr="00F47B00">
              <w:rPr>
                <w:rStyle w:val="Hyperlink"/>
                <w:noProof/>
              </w:rPr>
              <w:t>Element 2 - Literature Review</w:t>
            </w:r>
            <w:r w:rsidR="00FC29D7">
              <w:rPr>
                <w:noProof/>
                <w:webHidden/>
              </w:rPr>
              <w:tab/>
            </w:r>
            <w:r w:rsidR="00FC29D7">
              <w:rPr>
                <w:noProof/>
                <w:webHidden/>
              </w:rPr>
              <w:fldChar w:fldCharType="begin"/>
            </w:r>
            <w:r w:rsidR="00FC29D7">
              <w:rPr>
                <w:noProof/>
                <w:webHidden/>
              </w:rPr>
              <w:instrText xml:space="preserve"> PAGEREF _Toc69898495 \h </w:instrText>
            </w:r>
            <w:r w:rsidR="00FC29D7">
              <w:rPr>
                <w:noProof/>
                <w:webHidden/>
              </w:rPr>
            </w:r>
            <w:r w:rsidR="00FC29D7">
              <w:rPr>
                <w:noProof/>
                <w:webHidden/>
              </w:rPr>
              <w:fldChar w:fldCharType="separate"/>
            </w:r>
            <w:r w:rsidR="00FC29D7">
              <w:rPr>
                <w:noProof/>
                <w:webHidden/>
              </w:rPr>
              <w:t>24</w:t>
            </w:r>
            <w:r w:rsidR="00FC29D7">
              <w:rPr>
                <w:noProof/>
                <w:webHidden/>
              </w:rPr>
              <w:fldChar w:fldCharType="end"/>
            </w:r>
          </w:hyperlink>
        </w:p>
        <w:p w14:paraId="00C61176" w14:textId="4E94FC89" w:rsidR="00FC29D7" w:rsidRDefault="00C067E3">
          <w:pPr>
            <w:pStyle w:val="TOC1"/>
            <w:tabs>
              <w:tab w:val="right" w:leader="dot" w:pos="9016"/>
            </w:tabs>
            <w:rPr>
              <w:rFonts w:eastAsiaTheme="minorEastAsia" w:cstheme="minorBidi"/>
              <w:b w:val="0"/>
              <w:bCs w:val="0"/>
              <w:i w:val="0"/>
              <w:iCs w:val="0"/>
              <w:noProof/>
            </w:rPr>
          </w:pPr>
          <w:hyperlink w:anchor="_Toc69898496" w:history="1">
            <w:r w:rsidR="00FC29D7" w:rsidRPr="00F47B00">
              <w:rPr>
                <w:rStyle w:val="Hyperlink"/>
                <w:noProof/>
              </w:rPr>
              <w:t>Introduction</w:t>
            </w:r>
            <w:r w:rsidR="00FC29D7">
              <w:rPr>
                <w:noProof/>
                <w:webHidden/>
              </w:rPr>
              <w:tab/>
            </w:r>
            <w:r w:rsidR="00FC29D7">
              <w:rPr>
                <w:noProof/>
                <w:webHidden/>
              </w:rPr>
              <w:fldChar w:fldCharType="begin"/>
            </w:r>
            <w:r w:rsidR="00FC29D7">
              <w:rPr>
                <w:noProof/>
                <w:webHidden/>
              </w:rPr>
              <w:instrText xml:space="preserve"> PAGEREF _Toc69898496 \h </w:instrText>
            </w:r>
            <w:r w:rsidR="00FC29D7">
              <w:rPr>
                <w:noProof/>
                <w:webHidden/>
              </w:rPr>
            </w:r>
            <w:r w:rsidR="00FC29D7">
              <w:rPr>
                <w:noProof/>
                <w:webHidden/>
              </w:rPr>
              <w:fldChar w:fldCharType="separate"/>
            </w:r>
            <w:r w:rsidR="00FC29D7">
              <w:rPr>
                <w:noProof/>
                <w:webHidden/>
              </w:rPr>
              <w:t>24</w:t>
            </w:r>
            <w:r w:rsidR="00FC29D7">
              <w:rPr>
                <w:noProof/>
                <w:webHidden/>
              </w:rPr>
              <w:fldChar w:fldCharType="end"/>
            </w:r>
          </w:hyperlink>
        </w:p>
        <w:p w14:paraId="49988D78" w14:textId="74DC5BD5" w:rsidR="00FC29D7" w:rsidRDefault="00C067E3">
          <w:pPr>
            <w:pStyle w:val="TOC3"/>
            <w:tabs>
              <w:tab w:val="left" w:pos="1200"/>
              <w:tab w:val="right" w:leader="dot" w:pos="9016"/>
            </w:tabs>
            <w:rPr>
              <w:rFonts w:eastAsiaTheme="minorEastAsia" w:cstheme="minorBidi"/>
              <w:noProof/>
              <w:sz w:val="24"/>
              <w:szCs w:val="24"/>
            </w:rPr>
          </w:pPr>
          <w:hyperlink w:anchor="_Toc69898497" w:history="1">
            <w:r w:rsidR="00FC29D7" w:rsidRPr="00F47B00">
              <w:rPr>
                <w:rStyle w:val="Hyperlink"/>
                <w:noProof/>
              </w:rPr>
              <w:t>1..1</w:t>
            </w:r>
            <w:r w:rsidR="00FC29D7">
              <w:rPr>
                <w:rFonts w:eastAsiaTheme="minorEastAsia" w:cstheme="minorBidi"/>
                <w:noProof/>
                <w:sz w:val="24"/>
                <w:szCs w:val="24"/>
              </w:rPr>
              <w:tab/>
            </w:r>
            <w:r w:rsidR="00FC29D7" w:rsidRPr="00F47B00">
              <w:rPr>
                <w:rStyle w:val="Hyperlink"/>
                <w:noProof/>
              </w:rPr>
              <w:t>What is marketing?</w:t>
            </w:r>
            <w:r w:rsidR="00FC29D7">
              <w:rPr>
                <w:noProof/>
                <w:webHidden/>
              </w:rPr>
              <w:tab/>
            </w:r>
            <w:r w:rsidR="00FC29D7">
              <w:rPr>
                <w:noProof/>
                <w:webHidden/>
              </w:rPr>
              <w:fldChar w:fldCharType="begin"/>
            </w:r>
            <w:r w:rsidR="00FC29D7">
              <w:rPr>
                <w:noProof/>
                <w:webHidden/>
              </w:rPr>
              <w:instrText xml:space="preserve"> PAGEREF _Toc69898497 \h </w:instrText>
            </w:r>
            <w:r w:rsidR="00FC29D7">
              <w:rPr>
                <w:noProof/>
                <w:webHidden/>
              </w:rPr>
            </w:r>
            <w:r w:rsidR="00FC29D7">
              <w:rPr>
                <w:noProof/>
                <w:webHidden/>
              </w:rPr>
              <w:fldChar w:fldCharType="separate"/>
            </w:r>
            <w:r w:rsidR="00FC29D7">
              <w:rPr>
                <w:noProof/>
                <w:webHidden/>
              </w:rPr>
              <w:t>24</w:t>
            </w:r>
            <w:r w:rsidR="00FC29D7">
              <w:rPr>
                <w:noProof/>
                <w:webHidden/>
              </w:rPr>
              <w:fldChar w:fldCharType="end"/>
            </w:r>
          </w:hyperlink>
        </w:p>
        <w:p w14:paraId="7C7817DF" w14:textId="67193A4E" w:rsidR="00FC29D7" w:rsidRDefault="00C067E3">
          <w:pPr>
            <w:pStyle w:val="TOC3"/>
            <w:tabs>
              <w:tab w:val="left" w:pos="1200"/>
              <w:tab w:val="right" w:leader="dot" w:pos="9016"/>
            </w:tabs>
            <w:rPr>
              <w:rFonts w:eastAsiaTheme="minorEastAsia" w:cstheme="minorBidi"/>
              <w:noProof/>
              <w:sz w:val="24"/>
              <w:szCs w:val="24"/>
            </w:rPr>
          </w:pPr>
          <w:hyperlink w:anchor="_Toc69898498" w:history="1">
            <w:r w:rsidR="00FC29D7" w:rsidRPr="00F47B00">
              <w:rPr>
                <w:rStyle w:val="Hyperlink"/>
                <w:noProof/>
              </w:rPr>
              <w:t>1..2</w:t>
            </w:r>
            <w:r w:rsidR="00FC29D7">
              <w:rPr>
                <w:rFonts w:eastAsiaTheme="minorEastAsia" w:cstheme="minorBidi"/>
                <w:noProof/>
                <w:sz w:val="24"/>
                <w:szCs w:val="24"/>
              </w:rPr>
              <w:tab/>
            </w:r>
            <w:r w:rsidR="00FC29D7" w:rsidRPr="00F47B00">
              <w:rPr>
                <w:rStyle w:val="Hyperlink"/>
                <w:noProof/>
              </w:rPr>
              <w:t>Sports Marketing</w:t>
            </w:r>
            <w:r w:rsidR="00FC29D7">
              <w:rPr>
                <w:noProof/>
                <w:webHidden/>
              </w:rPr>
              <w:tab/>
            </w:r>
            <w:r w:rsidR="00FC29D7">
              <w:rPr>
                <w:noProof/>
                <w:webHidden/>
              </w:rPr>
              <w:fldChar w:fldCharType="begin"/>
            </w:r>
            <w:r w:rsidR="00FC29D7">
              <w:rPr>
                <w:noProof/>
                <w:webHidden/>
              </w:rPr>
              <w:instrText xml:space="preserve"> PAGEREF _Toc69898498 \h </w:instrText>
            </w:r>
            <w:r w:rsidR="00FC29D7">
              <w:rPr>
                <w:noProof/>
                <w:webHidden/>
              </w:rPr>
            </w:r>
            <w:r w:rsidR="00FC29D7">
              <w:rPr>
                <w:noProof/>
                <w:webHidden/>
              </w:rPr>
              <w:fldChar w:fldCharType="separate"/>
            </w:r>
            <w:r w:rsidR="00FC29D7">
              <w:rPr>
                <w:noProof/>
                <w:webHidden/>
              </w:rPr>
              <w:t>24</w:t>
            </w:r>
            <w:r w:rsidR="00FC29D7">
              <w:rPr>
                <w:noProof/>
                <w:webHidden/>
              </w:rPr>
              <w:fldChar w:fldCharType="end"/>
            </w:r>
          </w:hyperlink>
        </w:p>
        <w:p w14:paraId="2638C52B" w14:textId="474F64D3" w:rsidR="00FC29D7" w:rsidRDefault="00C067E3">
          <w:pPr>
            <w:pStyle w:val="TOC3"/>
            <w:tabs>
              <w:tab w:val="left" w:pos="1200"/>
              <w:tab w:val="right" w:leader="dot" w:pos="9016"/>
            </w:tabs>
            <w:rPr>
              <w:rFonts w:eastAsiaTheme="minorEastAsia" w:cstheme="minorBidi"/>
              <w:noProof/>
              <w:sz w:val="24"/>
              <w:szCs w:val="24"/>
            </w:rPr>
          </w:pPr>
          <w:hyperlink w:anchor="_Toc69898499" w:history="1">
            <w:r w:rsidR="00FC29D7" w:rsidRPr="00F47B00">
              <w:rPr>
                <w:rStyle w:val="Hyperlink"/>
                <w:noProof/>
              </w:rPr>
              <w:t>1..3</w:t>
            </w:r>
            <w:r w:rsidR="00FC29D7">
              <w:rPr>
                <w:rFonts w:eastAsiaTheme="minorEastAsia" w:cstheme="minorBidi"/>
                <w:noProof/>
                <w:sz w:val="24"/>
                <w:szCs w:val="24"/>
              </w:rPr>
              <w:tab/>
            </w:r>
            <w:r w:rsidR="00FC29D7" w:rsidRPr="00F47B00">
              <w:rPr>
                <w:rStyle w:val="Hyperlink"/>
                <w:noProof/>
                <w:shd w:val="clear" w:color="auto" w:fill="FEFEFE"/>
              </w:rPr>
              <w:t>Rationale of Research</w:t>
            </w:r>
            <w:r w:rsidR="00FC29D7">
              <w:rPr>
                <w:noProof/>
                <w:webHidden/>
              </w:rPr>
              <w:tab/>
            </w:r>
            <w:r w:rsidR="00FC29D7">
              <w:rPr>
                <w:noProof/>
                <w:webHidden/>
              </w:rPr>
              <w:fldChar w:fldCharType="begin"/>
            </w:r>
            <w:r w:rsidR="00FC29D7">
              <w:rPr>
                <w:noProof/>
                <w:webHidden/>
              </w:rPr>
              <w:instrText xml:space="preserve"> PAGEREF _Toc69898499 \h </w:instrText>
            </w:r>
            <w:r w:rsidR="00FC29D7">
              <w:rPr>
                <w:noProof/>
                <w:webHidden/>
              </w:rPr>
            </w:r>
            <w:r w:rsidR="00FC29D7">
              <w:rPr>
                <w:noProof/>
                <w:webHidden/>
              </w:rPr>
              <w:fldChar w:fldCharType="separate"/>
            </w:r>
            <w:r w:rsidR="00FC29D7">
              <w:rPr>
                <w:noProof/>
                <w:webHidden/>
              </w:rPr>
              <w:t>25</w:t>
            </w:r>
            <w:r w:rsidR="00FC29D7">
              <w:rPr>
                <w:noProof/>
                <w:webHidden/>
              </w:rPr>
              <w:fldChar w:fldCharType="end"/>
            </w:r>
          </w:hyperlink>
        </w:p>
        <w:p w14:paraId="6AF0BF89" w14:textId="77D58D1F" w:rsidR="00FC29D7" w:rsidRDefault="00C067E3">
          <w:pPr>
            <w:pStyle w:val="TOC3"/>
            <w:tabs>
              <w:tab w:val="left" w:pos="1200"/>
              <w:tab w:val="right" w:leader="dot" w:pos="9016"/>
            </w:tabs>
            <w:rPr>
              <w:rFonts w:eastAsiaTheme="minorEastAsia" w:cstheme="minorBidi"/>
              <w:noProof/>
              <w:sz w:val="24"/>
              <w:szCs w:val="24"/>
            </w:rPr>
          </w:pPr>
          <w:hyperlink w:anchor="_Toc69898500" w:history="1">
            <w:r w:rsidR="00FC29D7" w:rsidRPr="00F47B00">
              <w:rPr>
                <w:rStyle w:val="Hyperlink"/>
                <w:noProof/>
              </w:rPr>
              <w:t>1..4</w:t>
            </w:r>
            <w:r w:rsidR="00FC29D7">
              <w:rPr>
                <w:rFonts w:eastAsiaTheme="minorEastAsia" w:cstheme="minorBidi"/>
                <w:noProof/>
                <w:sz w:val="24"/>
                <w:szCs w:val="24"/>
              </w:rPr>
              <w:tab/>
            </w:r>
            <w:r w:rsidR="00FC29D7" w:rsidRPr="00F47B00">
              <w:rPr>
                <w:rStyle w:val="Hyperlink"/>
                <w:noProof/>
              </w:rPr>
              <w:t>Background of Organisation</w:t>
            </w:r>
            <w:r w:rsidR="00FC29D7">
              <w:rPr>
                <w:noProof/>
                <w:webHidden/>
              </w:rPr>
              <w:tab/>
            </w:r>
            <w:r w:rsidR="00FC29D7">
              <w:rPr>
                <w:noProof/>
                <w:webHidden/>
              </w:rPr>
              <w:fldChar w:fldCharType="begin"/>
            </w:r>
            <w:r w:rsidR="00FC29D7">
              <w:rPr>
                <w:noProof/>
                <w:webHidden/>
              </w:rPr>
              <w:instrText xml:space="preserve"> PAGEREF _Toc69898500 \h </w:instrText>
            </w:r>
            <w:r w:rsidR="00FC29D7">
              <w:rPr>
                <w:noProof/>
                <w:webHidden/>
              </w:rPr>
            </w:r>
            <w:r w:rsidR="00FC29D7">
              <w:rPr>
                <w:noProof/>
                <w:webHidden/>
              </w:rPr>
              <w:fldChar w:fldCharType="separate"/>
            </w:r>
            <w:r w:rsidR="00FC29D7">
              <w:rPr>
                <w:noProof/>
                <w:webHidden/>
              </w:rPr>
              <w:t>26</w:t>
            </w:r>
            <w:r w:rsidR="00FC29D7">
              <w:rPr>
                <w:noProof/>
                <w:webHidden/>
              </w:rPr>
              <w:fldChar w:fldCharType="end"/>
            </w:r>
          </w:hyperlink>
        </w:p>
        <w:p w14:paraId="30F0DE76" w14:textId="6699ECF2" w:rsidR="00FC29D7" w:rsidRDefault="00C067E3">
          <w:pPr>
            <w:pStyle w:val="TOC1"/>
            <w:tabs>
              <w:tab w:val="right" w:leader="dot" w:pos="9016"/>
            </w:tabs>
            <w:rPr>
              <w:rFonts w:eastAsiaTheme="minorEastAsia" w:cstheme="minorBidi"/>
              <w:b w:val="0"/>
              <w:bCs w:val="0"/>
              <w:i w:val="0"/>
              <w:iCs w:val="0"/>
              <w:noProof/>
            </w:rPr>
          </w:pPr>
          <w:hyperlink w:anchor="_Toc69898501" w:history="1">
            <w:r w:rsidR="00FC29D7" w:rsidRPr="00F47B00">
              <w:rPr>
                <w:rStyle w:val="Hyperlink"/>
                <w:noProof/>
              </w:rPr>
              <w:t>Review of Literature</w:t>
            </w:r>
            <w:r w:rsidR="00FC29D7">
              <w:rPr>
                <w:noProof/>
                <w:webHidden/>
              </w:rPr>
              <w:tab/>
            </w:r>
            <w:r w:rsidR="00FC29D7">
              <w:rPr>
                <w:noProof/>
                <w:webHidden/>
              </w:rPr>
              <w:fldChar w:fldCharType="begin"/>
            </w:r>
            <w:r w:rsidR="00FC29D7">
              <w:rPr>
                <w:noProof/>
                <w:webHidden/>
              </w:rPr>
              <w:instrText xml:space="preserve"> PAGEREF _Toc69898501 \h </w:instrText>
            </w:r>
            <w:r w:rsidR="00FC29D7">
              <w:rPr>
                <w:noProof/>
                <w:webHidden/>
              </w:rPr>
            </w:r>
            <w:r w:rsidR="00FC29D7">
              <w:rPr>
                <w:noProof/>
                <w:webHidden/>
              </w:rPr>
              <w:fldChar w:fldCharType="separate"/>
            </w:r>
            <w:r w:rsidR="00FC29D7">
              <w:rPr>
                <w:noProof/>
                <w:webHidden/>
              </w:rPr>
              <w:t>26</w:t>
            </w:r>
            <w:r w:rsidR="00FC29D7">
              <w:rPr>
                <w:noProof/>
                <w:webHidden/>
              </w:rPr>
              <w:fldChar w:fldCharType="end"/>
            </w:r>
          </w:hyperlink>
        </w:p>
        <w:p w14:paraId="239319BA" w14:textId="7C1FC4BC" w:rsidR="00FC29D7" w:rsidRDefault="00C067E3">
          <w:pPr>
            <w:pStyle w:val="TOC2"/>
            <w:tabs>
              <w:tab w:val="right" w:leader="dot" w:pos="9016"/>
            </w:tabs>
            <w:rPr>
              <w:rFonts w:eastAsiaTheme="minorEastAsia" w:cstheme="minorBidi"/>
              <w:b w:val="0"/>
              <w:bCs w:val="0"/>
              <w:noProof/>
              <w:sz w:val="24"/>
              <w:szCs w:val="24"/>
            </w:rPr>
          </w:pPr>
          <w:hyperlink w:anchor="_Toc69898502" w:history="1">
            <w:r w:rsidR="00FC29D7" w:rsidRPr="00F47B00">
              <w:rPr>
                <w:rStyle w:val="Hyperlink"/>
                <w:noProof/>
              </w:rPr>
              <w:t>The 4p’s of Marketing</w:t>
            </w:r>
            <w:r w:rsidR="00FC29D7">
              <w:rPr>
                <w:noProof/>
                <w:webHidden/>
              </w:rPr>
              <w:tab/>
            </w:r>
            <w:r w:rsidR="00FC29D7">
              <w:rPr>
                <w:noProof/>
                <w:webHidden/>
              </w:rPr>
              <w:fldChar w:fldCharType="begin"/>
            </w:r>
            <w:r w:rsidR="00FC29D7">
              <w:rPr>
                <w:noProof/>
                <w:webHidden/>
              </w:rPr>
              <w:instrText xml:space="preserve"> PAGEREF _Toc69898502 \h </w:instrText>
            </w:r>
            <w:r w:rsidR="00FC29D7">
              <w:rPr>
                <w:noProof/>
                <w:webHidden/>
              </w:rPr>
            </w:r>
            <w:r w:rsidR="00FC29D7">
              <w:rPr>
                <w:noProof/>
                <w:webHidden/>
              </w:rPr>
              <w:fldChar w:fldCharType="separate"/>
            </w:r>
            <w:r w:rsidR="00FC29D7">
              <w:rPr>
                <w:noProof/>
                <w:webHidden/>
              </w:rPr>
              <w:t>26</w:t>
            </w:r>
            <w:r w:rsidR="00FC29D7">
              <w:rPr>
                <w:noProof/>
                <w:webHidden/>
              </w:rPr>
              <w:fldChar w:fldCharType="end"/>
            </w:r>
          </w:hyperlink>
        </w:p>
        <w:p w14:paraId="5D4ECBA3" w14:textId="5A1C2A28" w:rsidR="00FC29D7" w:rsidRDefault="00C067E3">
          <w:pPr>
            <w:pStyle w:val="TOC2"/>
            <w:tabs>
              <w:tab w:val="right" w:leader="dot" w:pos="9016"/>
            </w:tabs>
            <w:rPr>
              <w:rFonts w:eastAsiaTheme="minorEastAsia" w:cstheme="minorBidi"/>
              <w:b w:val="0"/>
              <w:bCs w:val="0"/>
              <w:noProof/>
              <w:sz w:val="24"/>
              <w:szCs w:val="24"/>
            </w:rPr>
          </w:pPr>
          <w:hyperlink w:anchor="_Toc69898503" w:history="1">
            <w:r w:rsidR="00FC29D7" w:rsidRPr="00F47B00">
              <w:rPr>
                <w:rStyle w:val="Hyperlink"/>
                <w:noProof/>
              </w:rPr>
              <w:t>Marketing communications</w:t>
            </w:r>
            <w:r w:rsidR="00FC29D7">
              <w:rPr>
                <w:noProof/>
                <w:webHidden/>
              </w:rPr>
              <w:tab/>
            </w:r>
            <w:r w:rsidR="00FC29D7">
              <w:rPr>
                <w:noProof/>
                <w:webHidden/>
              </w:rPr>
              <w:fldChar w:fldCharType="begin"/>
            </w:r>
            <w:r w:rsidR="00FC29D7">
              <w:rPr>
                <w:noProof/>
                <w:webHidden/>
              </w:rPr>
              <w:instrText xml:space="preserve"> PAGEREF _Toc69898503 \h </w:instrText>
            </w:r>
            <w:r w:rsidR="00FC29D7">
              <w:rPr>
                <w:noProof/>
                <w:webHidden/>
              </w:rPr>
            </w:r>
            <w:r w:rsidR="00FC29D7">
              <w:rPr>
                <w:noProof/>
                <w:webHidden/>
              </w:rPr>
              <w:fldChar w:fldCharType="separate"/>
            </w:r>
            <w:r w:rsidR="00FC29D7">
              <w:rPr>
                <w:noProof/>
                <w:webHidden/>
              </w:rPr>
              <w:t>27</w:t>
            </w:r>
            <w:r w:rsidR="00FC29D7">
              <w:rPr>
                <w:noProof/>
                <w:webHidden/>
              </w:rPr>
              <w:fldChar w:fldCharType="end"/>
            </w:r>
          </w:hyperlink>
        </w:p>
        <w:p w14:paraId="32E7089A" w14:textId="5756DA2A" w:rsidR="00FC29D7" w:rsidRDefault="00C067E3">
          <w:pPr>
            <w:pStyle w:val="TOC3"/>
            <w:tabs>
              <w:tab w:val="left" w:pos="1200"/>
              <w:tab w:val="right" w:leader="dot" w:pos="9016"/>
            </w:tabs>
            <w:rPr>
              <w:rFonts w:eastAsiaTheme="minorEastAsia" w:cstheme="minorBidi"/>
              <w:noProof/>
              <w:sz w:val="24"/>
              <w:szCs w:val="24"/>
            </w:rPr>
          </w:pPr>
          <w:hyperlink w:anchor="_Toc69898504" w:history="1">
            <w:r w:rsidR="00FC29D7" w:rsidRPr="00F47B00">
              <w:rPr>
                <w:rStyle w:val="Hyperlink"/>
                <w:noProof/>
              </w:rPr>
              <w:t>1..5</w:t>
            </w:r>
            <w:r w:rsidR="00FC29D7">
              <w:rPr>
                <w:rFonts w:eastAsiaTheme="minorEastAsia" w:cstheme="minorBidi"/>
                <w:noProof/>
                <w:sz w:val="24"/>
                <w:szCs w:val="24"/>
              </w:rPr>
              <w:tab/>
            </w:r>
            <w:r w:rsidR="00FC29D7" w:rsidRPr="00F47B00">
              <w:rPr>
                <w:rStyle w:val="Hyperlink"/>
                <w:noProof/>
              </w:rPr>
              <w:t>Advertising</w:t>
            </w:r>
            <w:r w:rsidR="00FC29D7">
              <w:rPr>
                <w:noProof/>
                <w:webHidden/>
              </w:rPr>
              <w:tab/>
            </w:r>
            <w:r w:rsidR="00FC29D7">
              <w:rPr>
                <w:noProof/>
                <w:webHidden/>
              </w:rPr>
              <w:fldChar w:fldCharType="begin"/>
            </w:r>
            <w:r w:rsidR="00FC29D7">
              <w:rPr>
                <w:noProof/>
                <w:webHidden/>
              </w:rPr>
              <w:instrText xml:space="preserve"> PAGEREF _Toc69898504 \h </w:instrText>
            </w:r>
            <w:r w:rsidR="00FC29D7">
              <w:rPr>
                <w:noProof/>
                <w:webHidden/>
              </w:rPr>
            </w:r>
            <w:r w:rsidR="00FC29D7">
              <w:rPr>
                <w:noProof/>
                <w:webHidden/>
              </w:rPr>
              <w:fldChar w:fldCharType="separate"/>
            </w:r>
            <w:r w:rsidR="00FC29D7">
              <w:rPr>
                <w:noProof/>
                <w:webHidden/>
              </w:rPr>
              <w:t>27</w:t>
            </w:r>
            <w:r w:rsidR="00FC29D7">
              <w:rPr>
                <w:noProof/>
                <w:webHidden/>
              </w:rPr>
              <w:fldChar w:fldCharType="end"/>
            </w:r>
          </w:hyperlink>
        </w:p>
        <w:p w14:paraId="6441D45C" w14:textId="6C284CBB" w:rsidR="00FC29D7" w:rsidRDefault="00C067E3">
          <w:pPr>
            <w:pStyle w:val="TOC3"/>
            <w:tabs>
              <w:tab w:val="left" w:pos="1200"/>
              <w:tab w:val="right" w:leader="dot" w:pos="9016"/>
            </w:tabs>
            <w:rPr>
              <w:rFonts w:eastAsiaTheme="minorEastAsia" w:cstheme="minorBidi"/>
              <w:noProof/>
              <w:sz w:val="24"/>
              <w:szCs w:val="24"/>
            </w:rPr>
          </w:pPr>
          <w:hyperlink w:anchor="_Toc69898505" w:history="1">
            <w:r w:rsidR="00FC29D7" w:rsidRPr="00F47B00">
              <w:rPr>
                <w:rStyle w:val="Hyperlink"/>
                <w:noProof/>
              </w:rPr>
              <w:t>1..6</w:t>
            </w:r>
            <w:r w:rsidR="00FC29D7">
              <w:rPr>
                <w:rFonts w:eastAsiaTheme="minorEastAsia" w:cstheme="minorBidi"/>
                <w:noProof/>
                <w:sz w:val="24"/>
                <w:szCs w:val="24"/>
              </w:rPr>
              <w:tab/>
            </w:r>
            <w:r w:rsidR="00FC29D7" w:rsidRPr="00F47B00">
              <w:rPr>
                <w:rStyle w:val="Hyperlink"/>
                <w:noProof/>
              </w:rPr>
              <w:t>Personal Selling</w:t>
            </w:r>
            <w:r w:rsidR="00FC29D7">
              <w:rPr>
                <w:noProof/>
                <w:webHidden/>
              </w:rPr>
              <w:tab/>
            </w:r>
            <w:r w:rsidR="00FC29D7">
              <w:rPr>
                <w:noProof/>
                <w:webHidden/>
              </w:rPr>
              <w:fldChar w:fldCharType="begin"/>
            </w:r>
            <w:r w:rsidR="00FC29D7">
              <w:rPr>
                <w:noProof/>
                <w:webHidden/>
              </w:rPr>
              <w:instrText xml:space="preserve"> PAGEREF _Toc69898505 \h </w:instrText>
            </w:r>
            <w:r w:rsidR="00FC29D7">
              <w:rPr>
                <w:noProof/>
                <w:webHidden/>
              </w:rPr>
            </w:r>
            <w:r w:rsidR="00FC29D7">
              <w:rPr>
                <w:noProof/>
                <w:webHidden/>
              </w:rPr>
              <w:fldChar w:fldCharType="separate"/>
            </w:r>
            <w:r w:rsidR="00FC29D7">
              <w:rPr>
                <w:noProof/>
                <w:webHidden/>
              </w:rPr>
              <w:t>28</w:t>
            </w:r>
            <w:r w:rsidR="00FC29D7">
              <w:rPr>
                <w:noProof/>
                <w:webHidden/>
              </w:rPr>
              <w:fldChar w:fldCharType="end"/>
            </w:r>
          </w:hyperlink>
        </w:p>
        <w:p w14:paraId="4C7CB426" w14:textId="176E4F8C" w:rsidR="00FC29D7" w:rsidRDefault="00C067E3">
          <w:pPr>
            <w:pStyle w:val="TOC3"/>
            <w:tabs>
              <w:tab w:val="left" w:pos="1200"/>
              <w:tab w:val="right" w:leader="dot" w:pos="9016"/>
            </w:tabs>
            <w:rPr>
              <w:rFonts w:eastAsiaTheme="minorEastAsia" w:cstheme="minorBidi"/>
              <w:noProof/>
              <w:sz w:val="24"/>
              <w:szCs w:val="24"/>
            </w:rPr>
          </w:pPr>
          <w:hyperlink w:anchor="_Toc69898506" w:history="1">
            <w:r w:rsidR="00FC29D7" w:rsidRPr="00F47B00">
              <w:rPr>
                <w:rStyle w:val="Hyperlink"/>
                <w:noProof/>
              </w:rPr>
              <w:t>1..7</w:t>
            </w:r>
            <w:r w:rsidR="00FC29D7">
              <w:rPr>
                <w:rFonts w:eastAsiaTheme="minorEastAsia" w:cstheme="minorBidi"/>
                <w:noProof/>
                <w:sz w:val="24"/>
                <w:szCs w:val="24"/>
              </w:rPr>
              <w:tab/>
            </w:r>
            <w:r w:rsidR="00FC29D7" w:rsidRPr="00F47B00">
              <w:rPr>
                <w:rStyle w:val="Hyperlink"/>
                <w:noProof/>
              </w:rPr>
              <w:t>Sales Promotion</w:t>
            </w:r>
            <w:r w:rsidR="00FC29D7">
              <w:rPr>
                <w:noProof/>
                <w:webHidden/>
              </w:rPr>
              <w:tab/>
            </w:r>
            <w:r w:rsidR="00FC29D7">
              <w:rPr>
                <w:noProof/>
                <w:webHidden/>
              </w:rPr>
              <w:fldChar w:fldCharType="begin"/>
            </w:r>
            <w:r w:rsidR="00FC29D7">
              <w:rPr>
                <w:noProof/>
                <w:webHidden/>
              </w:rPr>
              <w:instrText xml:space="preserve"> PAGEREF _Toc69898506 \h </w:instrText>
            </w:r>
            <w:r w:rsidR="00FC29D7">
              <w:rPr>
                <w:noProof/>
                <w:webHidden/>
              </w:rPr>
            </w:r>
            <w:r w:rsidR="00FC29D7">
              <w:rPr>
                <w:noProof/>
                <w:webHidden/>
              </w:rPr>
              <w:fldChar w:fldCharType="separate"/>
            </w:r>
            <w:r w:rsidR="00FC29D7">
              <w:rPr>
                <w:noProof/>
                <w:webHidden/>
              </w:rPr>
              <w:t>28</w:t>
            </w:r>
            <w:r w:rsidR="00FC29D7">
              <w:rPr>
                <w:noProof/>
                <w:webHidden/>
              </w:rPr>
              <w:fldChar w:fldCharType="end"/>
            </w:r>
          </w:hyperlink>
        </w:p>
        <w:p w14:paraId="6717F0C4" w14:textId="6824A67E" w:rsidR="00FC29D7" w:rsidRDefault="00C067E3">
          <w:pPr>
            <w:pStyle w:val="TOC3"/>
            <w:tabs>
              <w:tab w:val="right" w:leader="dot" w:pos="9016"/>
            </w:tabs>
            <w:rPr>
              <w:rFonts w:eastAsiaTheme="minorEastAsia" w:cstheme="minorBidi"/>
              <w:noProof/>
              <w:sz w:val="24"/>
              <w:szCs w:val="24"/>
            </w:rPr>
          </w:pPr>
          <w:hyperlink w:anchor="_Toc69898507" w:history="1">
            <w:r w:rsidR="00FC29D7" w:rsidRPr="00F47B00">
              <w:rPr>
                <w:rStyle w:val="Hyperlink"/>
                <w:rFonts w:ascii="Arial" w:hAnsi="Arial"/>
                <w:noProof/>
              </w:rPr>
              <w:t>1..8</w:t>
            </w:r>
            <w:r w:rsidR="00FC29D7">
              <w:rPr>
                <w:noProof/>
                <w:webHidden/>
              </w:rPr>
              <w:tab/>
            </w:r>
            <w:r w:rsidR="00FC29D7">
              <w:rPr>
                <w:noProof/>
                <w:webHidden/>
              </w:rPr>
              <w:fldChar w:fldCharType="begin"/>
            </w:r>
            <w:r w:rsidR="00FC29D7">
              <w:rPr>
                <w:noProof/>
                <w:webHidden/>
              </w:rPr>
              <w:instrText xml:space="preserve"> PAGEREF _Toc69898507 \h </w:instrText>
            </w:r>
            <w:r w:rsidR="00FC29D7">
              <w:rPr>
                <w:noProof/>
                <w:webHidden/>
              </w:rPr>
            </w:r>
            <w:r w:rsidR="00FC29D7">
              <w:rPr>
                <w:noProof/>
                <w:webHidden/>
              </w:rPr>
              <w:fldChar w:fldCharType="separate"/>
            </w:r>
            <w:r w:rsidR="00FC29D7">
              <w:rPr>
                <w:noProof/>
                <w:webHidden/>
              </w:rPr>
              <w:t>28</w:t>
            </w:r>
            <w:r w:rsidR="00FC29D7">
              <w:rPr>
                <w:noProof/>
                <w:webHidden/>
              </w:rPr>
              <w:fldChar w:fldCharType="end"/>
            </w:r>
          </w:hyperlink>
        </w:p>
        <w:p w14:paraId="1C7C7CAD" w14:textId="11BFB5E6" w:rsidR="00FC29D7" w:rsidRDefault="00C067E3">
          <w:pPr>
            <w:pStyle w:val="TOC3"/>
            <w:tabs>
              <w:tab w:val="left" w:pos="1200"/>
              <w:tab w:val="right" w:leader="dot" w:pos="9016"/>
            </w:tabs>
            <w:rPr>
              <w:rFonts w:eastAsiaTheme="minorEastAsia" w:cstheme="minorBidi"/>
              <w:noProof/>
              <w:sz w:val="24"/>
              <w:szCs w:val="24"/>
            </w:rPr>
          </w:pPr>
          <w:hyperlink w:anchor="_Toc69898508" w:history="1">
            <w:r w:rsidR="00FC29D7" w:rsidRPr="00F47B00">
              <w:rPr>
                <w:rStyle w:val="Hyperlink"/>
                <w:noProof/>
              </w:rPr>
              <w:t>1..9</w:t>
            </w:r>
            <w:r w:rsidR="00FC29D7">
              <w:rPr>
                <w:rFonts w:eastAsiaTheme="minorEastAsia" w:cstheme="minorBidi"/>
                <w:noProof/>
                <w:sz w:val="24"/>
                <w:szCs w:val="24"/>
              </w:rPr>
              <w:tab/>
            </w:r>
            <w:r w:rsidR="00FC29D7" w:rsidRPr="00F47B00">
              <w:rPr>
                <w:rStyle w:val="Hyperlink"/>
                <w:noProof/>
              </w:rPr>
              <w:t>Public Relations</w:t>
            </w:r>
            <w:r w:rsidR="00FC29D7">
              <w:rPr>
                <w:noProof/>
                <w:webHidden/>
              </w:rPr>
              <w:tab/>
            </w:r>
            <w:r w:rsidR="00FC29D7">
              <w:rPr>
                <w:noProof/>
                <w:webHidden/>
              </w:rPr>
              <w:fldChar w:fldCharType="begin"/>
            </w:r>
            <w:r w:rsidR="00FC29D7">
              <w:rPr>
                <w:noProof/>
                <w:webHidden/>
              </w:rPr>
              <w:instrText xml:space="preserve"> PAGEREF _Toc69898508 \h </w:instrText>
            </w:r>
            <w:r w:rsidR="00FC29D7">
              <w:rPr>
                <w:noProof/>
                <w:webHidden/>
              </w:rPr>
            </w:r>
            <w:r w:rsidR="00FC29D7">
              <w:rPr>
                <w:noProof/>
                <w:webHidden/>
              </w:rPr>
              <w:fldChar w:fldCharType="separate"/>
            </w:r>
            <w:r w:rsidR="00FC29D7">
              <w:rPr>
                <w:noProof/>
                <w:webHidden/>
              </w:rPr>
              <w:t>29</w:t>
            </w:r>
            <w:r w:rsidR="00FC29D7">
              <w:rPr>
                <w:noProof/>
                <w:webHidden/>
              </w:rPr>
              <w:fldChar w:fldCharType="end"/>
            </w:r>
          </w:hyperlink>
        </w:p>
        <w:p w14:paraId="6EC7BAC8" w14:textId="33A1C9FC" w:rsidR="00FC29D7" w:rsidRDefault="00C067E3">
          <w:pPr>
            <w:pStyle w:val="TOC3"/>
            <w:tabs>
              <w:tab w:val="left" w:pos="1200"/>
              <w:tab w:val="right" w:leader="dot" w:pos="9016"/>
            </w:tabs>
            <w:rPr>
              <w:rFonts w:eastAsiaTheme="minorEastAsia" w:cstheme="minorBidi"/>
              <w:noProof/>
              <w:sz w:val="24"/>
              <w:szCs w:val="24"/>
            </w:rPr>
          </w:pPr>
          <w:hyperlink w:anchor="_Toc69898509" w:history="1">
            <w:r w:rsidR="00FC29D7" w:rsidRPr="00F47B00">
              <w:rPr>
                <w:rStyle w:val="Hyperlink"/>
                <w:noProof/>
              </w:rPr>
              <w:t>1..10</w:t>
            </w:r>
            <w:r w:rsidR="00FC29D7">
              <w:rPr>
                <w:rFonts w:eastAsiaTheme="minorEastAsia" w:cstheme="minorBidi"/>
                <w:noProof/>
                <w:sz w:val="24"/>
                <w:szCs w:val="24"/>
              </w:rPr>
              <w:tab/>
            </w:r>
            <w:r w:rsidR="00FC29D7" w:rsidRPr="00F47B00">
              <w:rPr>
                <w:rStyle w:val="Hyperlink"/>
                <w:noProof/>
              </w:rPr>
              <w:t>Direct Digital Marketing</w:t>
            </w:r>
            <w:r w:rsidR="00FC29D7">
              <w:rPr>
                <w:noProof/>
                <w:webHidden/>
              </w:rPr>
              <w:tab/>
            </w:r>
            <w:r w:rsidR="00FC29D7">
              <w:rPr>
                <w:noProof/>
                <w:webHidden/>
              </w:rPr>
              <w:fldChar w:fldCharType="begin"/>
            </w:r>
            <w:r w:rsidR="00FC29D7">
              <w:rPr>
                <w:noProof/>
                <w:webHidden/>
              </w:rPr>
              <w:instrText xml:space="preserve"> PAGEREF _Toc69898509 \h </w:instrText>
            </w:r>
            <w:r w:rsidR="00FC29D7">
              <w:rPr>
                <w:noProof/>
                <w:webHidden/>
              </w:rPr>
            </w:r>
            <w:r w:rsidR="00FC29D7">
              <w:rPr>
                <w:noProof/>
                <w:webHidden/>
              </w:rPr>
              <w:fldChar w:fldCharType="separate"/>
            </w:r>
            <w:r w:rsidR="00FC29D7">
              <w:rPr>
                <w:noProof/>
                <w:webHidden/>
              </w:rPr>
              <w:t>30</w:t>
            </w:r>
            <w:r w:rsidR="00FC29D7">
              <w:rPr>
                <w:noProof/>
                <w:webHidden/>
              </w:rPr>
              <w:fldChar w:fldCharType="end"/>
            </w:r>
          </w:hyperlink>
        </w:p>
        <w:p w14:paraId="7F5584DC" w14:textId="6158E36B" w:rsidR="00FC29D7" w:rsidRDefault="00C067E3">
          <w:pPr>
            <w:pStyle w:val="TOC3"/>
            <w:tabs>
              <w:tab w:val="left" w:pos="1200"/>
              <w:tab w:val="right" w:leader="dot" w:pos="9016"/>
            </w:tabs>
            <w:rPr>
              <w:rFonts w:eastAsiaTheme="minorEastAsia" w:cstheme="minorBidi"/>
              <w:noProof/>
              <w:sz w:val="24"/>
              <w:szCs w:val="24"/>
            </w:rPr>
          </w:pPr>
          <w:hyperlink w:anchor="_Toc69898510" w:history="1">
            <w:r w:rsidR="00FC29D7" w:rsidRPr="00F47B00">
              <w:rPr>
                <w:rStyle w:val="Hyperlink"/>
                <w:noProof/>
              </w:rPr>
              <w:t>1..11</w:t>
            </w:r>
            <w:r w:rsidR="00FC29D7">
              <w:rPr>
                <w:rFonts w:eastAsiaTheme="minorEastAsia" w:cstheme="minorBidi"/>
                <w:noProof/>
                <w:sz w:val="24"/>
                <w:szCs w:val="24"/>
              </w:rPr>
              <w:tab/>
            </w:r>
            <w:r w:rsidR="00FC29D7" w:rsidRPr="00F47B00">
              <w:rPr>
                <w:rStyle w:val="Hyperlink"/>
                <w:noProof/>
              </w:rPr>
              <w:t>Integrated Marketing communications (IMC)</w:t>
            </w:r>
            <w:r w:rsidR="00FC29D7">
              <w:rPr>
                <w:noProof/>
                <w:webHidden/>
              </w:rPr>
              <w:tab/>
            </w:r>
            <w:r w:rsidR="00FC29D7">
              <w:rPr>
                <w:noProof/>
                <w:webHidden/>
              </w:rPr>
              <w:fldChar w:fldCharType="begin"/>
            </w:r>
            <w:r w:rsidR="00FC29D7">
              <w:rPr>
                <w:noProof/>
                <w:webHidden/>
              </w:rPr>
              <w:instrText xml:space="preserve"> PAGEREF _Toc69898510 \h </w:instrText>
            </w:r>
            <w:r w:rsidR="00FC29D7">
              <w:rPr>
                <w:noProof/>
                <w:webHidden/>
              </w:rPr>
            </w:r>
            <w:r w:rsidR="00FC29D7">
              <w:rPr>
                <w:noProof/>
                <w:webHidden/>
              </w:rPr>
              <w:fldChar w:fldCharType="separate"/>
            </w:r>
            <w:r w:rsidR="00FC29D7">
              <w:rPr>
                <w:noProof/>
                <w:webHidden/>
              </w:rPr>
              <w:t>32</w:t>
            </w:r>
            <w:r w:rsidR="00FC29D7">
              <w:rPr>
                <w:noProof/>
                <w:webHidden/>
              </w:rPr>
              <w:fldChar w:fldCharType="end"/>
            </w:r>
          </w:hyperlink>
        </w:p>
        <w:p w14:paraId="0ED6F605" w14:textId="7C85694C" w:rsidR="00FC29D7" w:rsidRDefault="00C067E3">
          <w:pPr>
            <w:pStyle w:val="TOC2"/>
            <w:tabs>
              <w:tab w:val="right" w:leader="dot" w:pos="9016"/>
            </w:tabs>
            <w:rPr>
              <w:rFonts w:eastAsiaTheme="minorEastAsia" w:cstheme="minorBidi"/>
              <w:b w:val="0"/>
              <w:bCs w:val="0"/>
              <w:noProof/>
              <w:sz w:val="24"/>
              <w:szCs w:val="24"/>
            </w:rPr>
          </w:pPr>
          <w:hyperlink w:anchor="_Toc69898511" w:history="1">
            <w:r w:rsidR="00FC29D7" w:rsidRPr="00F47B00">
              <w:rPr>
                <w:rStyle w:val="Hyperlink"/>
                <w:rFonts w:ascii="Arial" w:hAnsi="Arial" w:cs="Arial"/>
                <w:noProof/>
                <w:shd w:val="clear" w:color="auto" w:fill="FFFFFF"/>
              </w:rPr>
              <w:t>Limitations of Research</w:t>
            </w:r>
            <w:r w:rsidR="00FC29D7">
              <w:rPr>
                <w:noProof/>
                <w:webHidden/>
              </w:rPr>
              <w:tab/>
            </w:r>
            <w:r w:rsidR="00FC29D7">
              <w:rPr>
                <w:noProof/>
                <w:webHidden/>
              </w:rPr>
              <w:fldChar w:fldCharType="begin"/>
            </w:r>
            <w:r w:rsidR="00FC29D7">
              <w:rPr>
                <w:noProof/>
                <w:webHidden/>
              </w:rPr>
              <w:instrText xml:space="preserve"> PAGEREF _Toc69898511 \h </w:instrText>
            </w:r>
            <w:r w:rsidR="00FC29D7">
              <w:rPr>
                <w:noProof/>
                <w:webHidden/>
              </w:rPr>
            </w:r>
            <w:r w:rsidR="00FC29D7">
              <w:rPr>
                <w:noProof/>
                <w:webHidden/>
              </w:rPr>
              <w:fldChar w:fldCharType="separate"/>
            </w:r>
            <w:r w:rsidR="00FC29D7">
              <w:rPr>
                <w:noProof/>
                <w:webHidden/>
              </w:rPr>
              <w:t>32</w:t>
            </w:r>
            <w:r w:rsidR="00FC29D7">
              <w:rPr>
                <w:noProof/>
                <w:webHidden/>
              </w:rPr>
              <w:fldChar w:fldCharType="end"/>
            </w:r>
          </w:hyperlink>
        </w:p>
        <w:p w14:paraId="67A8C84C" w14:textId="01A52300" w:rsidR="00FC29D7" w:rsidRDefault="00C067E3">
          <w:pPr>
            <w:pStyle w:val="TOC2"/>
            <w:tabs>
              <w:tab w:val="right" w:leader="dot" w:pos="9016"/>
            </w:tabs>
            <w:rPr>
              <w:rFonts w:eastAsiaTheme="minorEastAsia" w:cstheme="minorBidi"/>
              <w:b w:val="0"/>
              <w:bCs w:val="0"/>
              <w:noProof/>
              <w:sz w:val="24"/>
              <w:szCs w:val="24"/>
            </w:rPr>
          </w:pPr>
          <w:hyperlink w:anchor="_Toc69898512" w:history="1">
            <w:r w:rsidR="00FC29D7" w:rsidRPr="00F47B00">
              <w:rPr>
                <w:rStyle w:val="Hyperlink"/>
                <w:noProof/>
              </w:rPr>
              <w:t>Conclusion</w:t>
            </w:r>
            <w:r w:rsidR="00FC29D7">
              <w:rPr>
                <w:noProof/>
                <w:webHidden/>
              </w:rPr>
              <w:tab/>
            </w:r>
            <w:r w:rsidR="00FC29D7">
              <w:rPr>
                <w:noProof/>
                <w:webHidden/>
              </w:rPr>
              <w:fldChar w:fldCharType="begin"/>
            </w:r>
            <w:r w:rsidR="00FC29D7">
              <w:rPr>
                <w:noProof/>
                <w:webHidden/>
              </w:rPr>
              <w:instrText xml:space="preserve"> PAGEREF _Toc69898512 \h </w:instrText>
            </w:r>
            <w:r w:rsidR="00FC29D7">
              <w:rPr>
                <w:noProof/>
                <w:webHidden/>
              </w:rPr>
            </w:r>
            <w:r w:rsidR="00FC29D7">
              <w:rPr>
                <w:noProof/>
                <w:webHidden/>
              </w:rPr>
              <w:fldChar w:fldCharType="separate"/>
            </w:r>
            <w:r w:rsidR="00FC29D7">
              <w:rPr>
                <w:noProof/>
                <w:webHidden/>
              </w:rPr>
              <w:t>33</w:t>
            </w:r>
            <w:r w:rsidR="00FC29D7">
              <w:rPr>
                <w:noProof/>
                <w:webHidden/>
              </w:rPr>
              <w:fldChar w:fldCharType="end"/>
            </w:r>
          </w:hyperlink>
        </w:p>
        <w:p w14:paraId="51190B70" w14:textId="1B67EC6B" w:rsidR="00FC29D7" w:rsidRDefault="00C067E3">
          <w:pPr>
            <w:pStyle w:val="TOC1"/>
            <w:tabs>
              <w:tab w:val="right" w:leader="dot" w:pos="9016"/>
            </w:tabs>
            <w:rPr>
              <w:rFonts w:eastAsiaTheme="minorEastAsia" w:cstheme="minorBidi"/>
              <w:b w:val="0"/>
              <w:bCs w:val="0"/>
              <w:i w:val="0"/>
              <w:iCs w:val="0"/>
              <w:noProof/>
            </w:rPr>
          </w:pPr>
          <w:hyperlink w:anchor="_Toc69898513" w:history="1">
            <w:r w:rsidR="00FC29D7" w:rsidRPr="00F47B00">
              <w:rPr>
                <w:rStyle w:val="Hyperlink"/>
                <w:rFonts w:ascii="Verdana" w:hAnsi="Verdana" w:cs="Arial"/>
                <w:noProof/>
              </w:rPr>
              <w:t>Element 3</w:t>
            </w:r>
            <w:r w:rsidR="00FC29D7" w:rsidRPr="00F47B00">
              <w:rPr>
                <w:rStyle w:val="Hyperlink"/>
                <w:noProof/>
              </w:rPr>
              <w:t xml:space="preserve"> – 5000 Word Document or 30 minute Video</w:t>
            </w:r>
            <w:r w:rsidR="00FC29D7">
              <w:rPr>
                <w:noProof/>
                <w:webHidden/>
              </w:rPr>
              <w:tab/>
            </w:r>
            <w:r w:rsidR="00FC29D7">
              <w:rPr>
                <w:noProof/>
                <w:webHidden/>
              </w:rPr>
              <w:fldChar w:fldCharType="begin"/>
            </w:r>
            <w:r w:rsidR="00FC29D7">
              <w:rPr>
                <w:noProof/>
                <w:webHidden/>
              </w:rPr>
              <w:instrText xml:space="preserve"> PAGEREF _Toc69898513 \h </w:instrText>
            </w:r>
            <w:r w:rsidR="00FC29D7">
              <w:rPr>
                <w:noProof/>
                <w:webHidden/>
              </w:rPr>
            </w:r>
            <w:r w:rsidR="00FC29D7">
              <w:rPr>
                <w:noProof/>
                <w:webHidden/>
              </w:rPr>
              <w:fldChar w:fldCharType="separate"/>
            </w:r>
            <w:r w:rsidR="00FC29D7">
              <w:rPr>
                <w:noProof/>
                <w:webHidden/>
              </w:rPr>
              <w:t>35</w:t>
            </w:r>
            <w:r w:rsidR="00FC29D7">
              <w:rPr>
                <w:noProof/>
                <w:webHidden/>
              </w:rPr>
              <w:fldChar w:fldCharType="end"/>
            </w:r>
          </w:hyperlink>
        </w:p>
        <w:p w14:paraId="48D89CE1" w14:textId="5C13F90D" w:rsidR="00FC29D7" w:rsidRDefault="00C067E3">
          <w:pPr>
            <w:pStyle w:val="TOC1"/>
            <w:tabs>
              <w:tab w:val="right" w:leader="dot" w:pos="9016"/>
            </w:tabs>
            <w:rPr>
              <w:rFonts w:eastAsiaTheme="minorEastAsia" w:cstheme="minorBidi"/>
              <w:b w:val="0"/>
              <w:bCs w:val="0"/>
              <w:i w:val="0"/>
              <w:iCs w:val="0"/>
              <w:noProof/>
            </w:rPr>
          </w:pPr>
          <w:hyperlink w:anchor="_Toc69898514" w:history="1">
            <w:r w:rsidR="00FC29D7" w:rsidRPr="00F47B00">
              <w:rPr>
                <w:rStyle w:val="Hyperlink"/>
                <w:rFonts w:ascii="Arial" w:hAnsi="Arial" w:cs="Arial"/>
                <w:noProof/>
              </w:rPr>
              <w:t>Executive Summary</w:t>
            </w:r>
            <w:r w:rsidR="00FC29D7">
              <w:rPr>
                <w:noProof/>
                <w:webHidden/>
              </w:rPr>
              <w:tab/>
            </w:r>
            <w:r w:rsidR="00FC29D7">
              <w:rPr>
                <w:noProof/>
                <w:webHidden/>
              </w:rPr>
              <w:fldChar w:fldCharType="begin"/>
            </w:r>
            <w:r w:rsidR="00FC29D7">
              <w:rPr>
                <w:noProof/>
                <w:webHidden/>
              </w:rPr>
              <w:instrText xml:space="preserve"> PAGEREF _Toc69898514 \h </w:instrText>
            </w:r>
            <w:r w:rsidR="00FC29D7">
              <w:rPr>
                <w:noProof/>
                <w:webHidden/>
              </w:rPr>
            </w:r>
            <w:r w:rsidR="00FC29D7">
              <w:rPr>
                <w:noProof/>
                <w:webHidden/>
              </w:rPr>
              <w:fldChar w:fldCharType="separate"/>
            </w:r>
            <w:r w:rsidR="00FC29D7">
              <w:rPr>
                <w:noProof/>
                <w:webHidden/>
              </w:rPr>
              <w:t>36</w:t>
            </w:r>
            <w:r w:rsidR="00FC29D7">
              <w:rPr>
                <w:noProof/>
                <w:webHidden/>
              </w:rPr>
              <w:fldChar w:fldCharType="end"/>
            </w:r>
          </w:hyperlink>
        </w:p>
        <w:p w14:paraId="390751BC" w14:textId="7D2F9E1B" w:rsidR="00FC29D7" w:rsidRDefault="00C067E3">
          <w:pPr>
            <w:pStyle w:val="TOC1"/>
            <w:tabs>
              <w:tab w:val="right" w:leader="dot" w:pos="9016"/>
            </w:tabs>
            <w:rPr>
              <w:rFonts w:eastAsiaTheme="minorEastAsia" w:cstheme="minorBidi"/>
              <w:b w:val="0"/>
              <w:bCs w:val="0"/>
              <w:i w:val="0"/>
              <w:iCs w:val="0"/>
              <w:noProof/>
            </w:rPr>
          </w:pPr>
          <w:hyperlink w:anchor="_Toc69898515" w:history="1">
            <w:r w:rsidR="00FC29D7" w:rsidRPr="00F47B00">
              <w:rPr>
                <w:rStyle w:val="Hyperlink"/>
                <w:rFonts w:ascii="Arial" w:hAnsi="Arial" w:cs="Arial"/>
                <w:noProof/>
              </w:rPr>
              <w:t>Establishing Our USP</w:t>
            </w:r>
            <w:r w:rsidR="00FC29D7">
              <w:rPr>
                <w:noProof/>
                <w:webHidden/>
              </w:rPr>
              <w:tab/>
            </w:r>
            <w:r w:rsidR="00FC29D7">
              <w:rPr>
                <w:noProof/>
                <w:webHidden/>
              </w:rPr>
              <w:fldChar w:fldCharType="begin"/>
            </w:r>
            <w:r w:rsidR="00FC29D7">
              <w:rPr>
                <w:noProof/>
                <w:webHidden/>
              </w:rPr>
              <w:instrText xml:space="preserve"> PAGEREF _Toc69898515 \h </w:instrText>
            </w:r>
            <w:r w:rsidR="00FC29D7">
              <w:rPr>
                <w:noProof/>
                <w:webHidden/>
              </w:rPr>
            </w:r>
            <w:r w:rsidR="00FC29D7">
              <w:rPr>
                <w:noProof/>
                <w:webHidden/>
              </w:rPr>
              <w:fldChar w:fldCharType="separate"/>
            </w:r>
            <w:r w:rsidR="00FC29D7">
              <w:rPr>
                <w:noProof/>
                <w:webHidden/>
              </w:rPr>
              <w:t>37</w:t>
            </w:r>
            <w:r w:rsidR="00FC29D7">
              <w:rPr>
                <w:noProof/>
                <w:webHidden/>
              </w:rPr>
              <w:fldChar w:fldCharType="end"/>
            </w:r>
          </w:hyperlink>
        </w:p>
        <w:p w14:paraId="68D765A6" w14:textId="2C7F8F1C" w:rsidR="00FC29D7" w:rsidRDefault="00C067E3">
          <w:pPr>
            <w:pStyle w:val="TOC1"/>
            <w:tabs>
              <w:tab w:val="right" w:leader="dot" w:pos="9016"/>
            </w:tabs>
            <w:rPr>
              <w:rFonts w:eastAsiaTheme="minorEastAsia" w:cstheme="minorBidi"/>
              <w:b w:val="0"/>
              <w:bCs w:val="0"/>
              <w:i w:val="0"/>
              <w:iCs w:val="0"/>
              <w:noProof/>
            </w:rPr>
          </w:pPr>
          <w:hyperlink w:anchor="_Toc69898516" w:history="1">
            <w:r w:rsidR="00FC29D7" w:rsidRPr="00F47B00">
              <w:rPr>
                <w:rStyle w:val="Hyperlink"/>
                <w:rFonts w:ascii="Arial" w:hAnsi="Arial" w:cs="Arial"/>
                <w:noProof/>
              </w:rPr>
              <w:t>Situational Analysis</w:t>
            </w:r>
            <w:r w:rsidR="00FC29D7">
              <w:rPr>
                <w:noProof/>
                <w:webHidden/>
              </w:rPr>
              <w:tab/>
            </w:r>
            <w:r w:rsidR="00FC29D7">
              <w:rPr>
                <w:noProof/>
                <w:webHidden/>
              </w:rPr>
              <w:fldChar w:fldCharType="begin"/>
            </w:r>
            <w:r w:rsidR="00FC29D7">
              <w:rPr>
                <w:noProof/>
                <w:webHidden/>
              </w:rPr>
              <w:instrText xml:space="preserve"> PAGEREF _Toc69898516 \h </w:instrText>
            </w:r>
            <w:r w:rsidR="00FC29D7">
              <w:rPr>
                <w:noProof/>
                <w:webHidden/>
              </w:rPr>
            </w:r>
            <w:r w:rsidR="00FC29D7">
              <w:rPr>
                <w:noProof/>
                <w:webHidden/>
              </w:rPr>
              <w:fldChar w:fldCharType="separate"/>
            </w:r>
            <w:r w:rsidR="00FC29D7">
              <w:rPr>
                <w:noProof/>
                <w:webHidden/>
              </w:rPr>
              <w:t>38</w:t>
            </w:r>
            <w:r w:rsidR="00FC29D7">
              <w:rPr>
                <w:noProof/>
                <w:webHidden/>
              </w:rPr>
              <w:fldChar w:fldCharType="end"/>
            </w:r>
          </w:hyperlink>
        </w:p>
        <w:p w14:paraId="2A636EAB" w14:textId="442AA0F4" w:rsidR="00FC29D7" w:rsidRDefault="00C067E3">
          <w:pPr>
            <w:pStyle w:val="TOC2"/>
            <w:tabs>
              <w:tab w:val="right" w:leader="dot" w:pos="9016"/>
            </w:tabs>
            <w:rPr>
              <w:rFonts w:eastAsiaTheme="minorEastAsia" w:cstheme="minorBidi"/>
              <w:b w:val="0"/>
              <w:bCs w:val="0"/>
              <w:noProof/>
              <w:sz w:val="24"/>
              <w:szCs w:val="24"/>
            </w:rPr>
          </w:pPr>
          <w:hyperlink w:anchor="_Toc69898517" w:history="1">
            <w:r w:rsidR="00FC29D7" w:rsidRPr="00F47B00">
              <w:rPr>
                <w:rStyle w:val="Hyperlink"/>
                <w:rFonts w:ascii="Arial" w:hAnsi="Arial" w:cs="Arial"/>
                <w:noProof/>
              </w:rPr>
              <w:t>Internal Analysis</w:t>
            </w:r>
            <w:r w:rsidR="00FC29D7">
              <w:rPr>
                <w:noProof/>
                <w:webHidden/>
              </w:rPr>
              <w:tab/>
            </w:r>
            <w:r w:rsidR="00FC29D7">
              <w:rPr>
                <w:noProof/>
                <w:webHidden/>
              </w:rPr>
              <w:fldChar w:fldCharType="begin"/>
            </w:r>
            <w:r w:rsidR="00FC29D7">
              <w:rPr>
                <w:noProof/>
                <w:webHidden/>
              </w:rPr>
              <w:instrText xml:space="preserve"> PAGEREF _Toc69898517 \h </w:instrText>
            </w:r>
            <w:r w:rsidR="00FC29D7">
              <w:rPr>
                <w:noProof/>
                <w:webHidden/>
              </w:rPr>
            </w:r>
            <w:r w:rsidR="00FC29D7">
              <w:rPr>
                <w:noProof/>
                <w:webHidden/>
              </w:rPr>
              <w:fldChar w:fldCharType="separate"/>
            </w:r>
            <w:r w:rsidR="00FC29D7">
              <w:rPr>
                <w:noProof/>
                <w:webHidden/>
              </w:rPr>
              <w:t>38</w:t>
            </w:r>
            <w:r w:rsidR="00FC29D7">
              <w:rPr>
                <w:noProof/>
                <w:webHidden/>
              </w:rPr>
              <w:fldChar w:fldCharType="end"/>
            </w:r>
          </w:hyperlink>
        </w:p>
        <w:p w14:paraId="43995609" w14:textId="6E7C305A" w:rsidR="00FC29D7" w:rsidRDefault="00C067E3">
          <w:pPr>
            <w:pStyle w:val="TOC2"/>
            <w:tabs>
              <w:tab w:val="right" w:leader="dot" w:pos="9016"/>
            </w:tabs>
            <w:rPr>
              <w:rFonts w:eastAsiaTheme="minorEastAsia" w:cstheme="minorBidi"/>
              <w:b w:val="0"/>
              <w:bCs w:val="0"/>
              <w:noProof/>
              <w:sz w:val="24"/>
              <w:szCs w:val="24"/>
            </w:rPr>
          </w:pPr>
          <w:hyperlink w:anchor="_Toc69898518" w:history="1">
            <w:r w:rsidR="00FC29D7">
              <w:rPr>
                <w:noProof/>
                <w:webHidden/>
              </w:rPr>
              <w:tab/>
            </w:r>
            <w:r w:rsidR="00FC29D7">
              <w:rPr>
                <w:noProof/>
                <w:webHidden/>
              </w:rPr>
              <w:fldChar w:fldCharType="begin"/>
            </w:r>
            <w:r w:rsidR="00FC29D7">
              <w:rPr>
                <w:noProof/>
                <w:webHidden/>
              </w:rPr>
              <w:instrText xml:space="preserve"> PAGEREF _Toc69898518 \h </w:instrText>
            </w:r>
            <w:r w:rsidR="00FC29D7">
              <w:rPr>
                <w:noProof/>
                <w:webHidden/>
              </w:rPr>
            </w:r>
            <w:r w:rsidR="00FC29D7">
              <w:rPr>
                <w:noProof/>
                <w:webHidden/>
              </w:rPr>
              <w:fldChar w:fldCharType="separate"/>
            </w:r>
            <w:r w:rsidR="00FC29D7">
              <w:rPr>
                <w:noProof/>
                <w:webHidden/>
              </w:rPr>
              <w:t>40</w:t>
            </w:r>
            <w:r w:rsidR="00FC29D7">
              <w:rPr>
                <w:noProof/>
                <w:webHidden/>
              </w:rPr>
              <w:fldChar w:fldCharType="end"/>
            </w:r>
          </w:hyperlink>
        </w:p>
        <w:p w14:paraId="6C866EC9" w14:textId="68FECCD4" w:rsidR="00FC29D7" w:rsidRDefault="00C067E3">
          <w:pPr>
            <w:pStyle w:val="TOC2"/>
            <w:tabs>
              <w:tab w:val="right" w:leader="dot" w:pos="9016"/>
            </w:tabs>
            <w:rPr>
              <w:rFonts w:eastAsiaTheme="minorEastAsia" w:cstheme="minorBidi"/>
              <w:b w:val="0"/>
              <w:bCs w:val="0"/>
              <w:noProof/>
              <w:sz w:val="24"/>
              <w:szCs w:val="24"/>
            </w:rPr>
          </w:pPr>
          <w:hyperlink w:anchor="_Toc69898519" w:history="1">
            <w:r w:rsidR="00FC29D7" w:rsidRPr="00F47B00">
              <w:rPr>
                <w:rStyle w:val="Hyperlink"/>
                <w:rFonts w:ascii="Arial" w:hAnsi="Arial" w:cs="Arial"/>
                <w:noProof/>
              </w:rPr>
              <w:t>Customer Environment</w:t>
            </w:r>
            <w:r w:rsidR="00FC29D7">
              <w:rPr>
                <w:noProof/>
                <w:webHidden/>
              </w:rPr>
              <w:tab/>
            </w:r>
            <w:r w:rsidR="00FC29D7">
              <w:rPr>
                <w:noProof/>
                <w:webHidden/>
              </w:rPr>
              <w:fldChar w:fldCharType="begin"/>
            </w:r>
            <w:r w:rsidR="00FC29D7">
              <w:rPr>
                <w:noProof/>
                <w:webHidden/>
              </w:rPr>
              <w:instrText xml:space="preserve"> PAGEREF _Toc69898519 \h </w:instrText>
            </w:r>
            <w:r w:rsidR="00FC29D7">
              <w:rPr>
                <w:noProof/>
                <w:webHidden/>
              </w:rPr>
            </w:r>
            <w:r w:rsidR="00FC29D7">
              <w:rPr>
                <w:noProof/>
                <w:webHidden/>
              </w:rPr>
              <w:fldChar w:fldCharType="separate"/>
            </w:r>
            <w:r w:rsidR="00FC29D7">
              <w:rPr>
                <w:noProof/>
                <w:webHidden/>
              </w:rPr>
              <w:t>41</w:t>
            </w:r>
            <w:r w:rsidR="00FC29D7">
              <w:rPr>
                <w:noProof/>
                <w:webHidden/>
              </w:rPr>
              <w:fldChar w:fldCharType="end"/>
            </w:r>
          </w:hyperlink>
        </w:p>
        <w:p w14:paraId="7C54F4D9" w14:textId="5F3F6824" w:rsidR="00FC29D7" w:rsidRDefault="00C067E3">
          <w:pPr>
            <w:pStyle w:val="TOC2"/>
            <w:tabs>
              <w:tab w:val="right" w:leader="dot" w:pos="9016"/>
            </w:tabs>
            <w:rPr>
              <w:rFonts w:eastAsiaTheme="minorEastAsia" w:cstheme="minorBidi"/>
              <w:b w:val="0"/>
              <w:bCs w:val="0"/>
              <w:noProof/>
              <w:sz w:val="24"/>
              <w:szCs w:val="24"/>
            </w:rPr>
          </w:pPr>
          <w:hyperlink w:anchor="_Toc69898520" w:history="1">
            <w:r w:rsidR="00FC29D7" w:rsidRPr="00F47B00">
              <w:rPr>
                <w:rStyle w:val="Hyperlink"/>
                <w:rFonts w:ascii="Arial" w:hAnsi="Arial" w:cs="Arial"/>
                <w:noProof/>
              </w:rPr>
              <w:t>SWOT Analysis</w:t>
            </w:r>
            <w:r w:rsidR="00FC29D7">
              <w:rPr>
                <w:noProof/>
                <w:webHidden/>
              </w:rPr>
              <w:tab/>
            </w:r>
            <w:r w:rsidR="00FC29D7">
              <w:rPr>
                <w:noProof/>
                <w:webHidden/>
              </w:rPr>
              <w:fldChar w:fldCharType="begin"/>
            </w:r>
            <w:r w:rsidR="00FC29D7">
              <w:rPr>
                <w:noProof/>
                <w:webHidden/>
              </w:rPr>
              <w:instrText xml:space="preserve"> PAGEREF _Toc69898520 \h </w:instrText>
            </w:r>
            <w:r w:rsidR="00FC29D7">
              <w:rPr>
                <w:noProof/>
                <w:webHidden/>
              </w:rPr>
            </w:r>
            <w:r w:rsidR="00FC29D7">
              <w:rPr>
                <w:noProof/>
                <w:webHidden/>
              </w:rPr>
              <w:fldChar w:fldCharType="separate"/>
            </w:r>
            <w:r w:rsidR="00FC29D7">
              <w:rPr>
                <w:noProof/>
                <w:webHidden/>
              </w:rPr>
              <w:t>42</w:t>
            </w:r>
            <w:r w:rsidR="00FC29D7">
              <w:rPr>
                <w:noProof/>
                <w:webHidden/>
              </w:rPr>
              <w:fldChar w:fldCharType="end"/>
            </w:r>
          </w:hyperlink>
        </w:p>
        <w:p w14:paraId="62423552" w14:textId="0E08F917" w:rsidR="00FC29D7" w:rsidRDefault="00C067E3">
          <w:pPr>
            <w:pStyle w:val="TOC2"/>
            <w:tabs>
              <w:tab w:val="right" w:leader="dot" w:pos="9016"/>
            </w:tabs>
            <w:rPr>
              <w:rFonts w:eastAsiaTheme="minorEastAsia" w:cstheme="minorBidi"/>
              <w:b w:val="0"/>
              <w:bCs w:val="0"/>
              <w:noProof/>
              <w:sz w:val="24"/>
              <w:szCs w:val="24"/>
            </w:rPr>
          </w:pPr>
          <w:hyperlink w:anchor="_Toc69898521" w:history="1">
            <w:r w:rsidR="00FC29D7" w:rsidRPr="00F47B00">
              <w:rPr>
                <w:rStyle w:val="Hyperlink"/>
                <w:rFonts w:ascii="Arial" w:hAnsi="Arial" w:cs="Arial"/>
                <w:noProof/>
              </w:rPr>
              <w:t>Strengths</w:t>
            </w:r>
            <w:r w:rsidR="00FC29D7">
              <w:rPr>
                <w:noProof/>
                <w:webHidden/>
              </w:rPr>
              <w:tab/>
            </w:r>
            <w:r w:rsidR="00FC29D7">
              <w:rPr>
                <w:noProof/>
                <w:webHidden/>
              </w:rPr>
              <w:fldChar w:fldCharType="begin"/>
            </w:r>
            <w:r w:rsidR="00FC29D7">
              <w:rPr>
                <w:noProof/>
                <w:webHidden/>
              </w:rPr>
              <w:instrText xml:space="preserve"> PAGEREF _Toc69898521 \h </w:instrText>
            </w:r>
            <w:r w:rsidR="00FC29D7">
              <w:rPr>
                <w:noProof/>
                <w:webHidden/>
              </w:rPr>
            </w:r>
            <w:r w:rsidR="00FC29D7">
              <w:rPr>
                <w:noProof/>
                <w:webHidden/>
              </w:rPr>
              <w:fldChar w:fldCharType="separate"/>
            </w:r>
            <w:r w:rsidR="00FC29D7">
              <w:rPr>
                <w:noProof/>
                <w:webHidden/>
              </w:rPr>
              <w:t>42</w:t>
            </w:r>
            <w:r w:rsidR="00FC29D7">
              <w:rPr>
                <w:noProof/>
                <w:webHidden/>
              </w:rPr>
              <w:fldChar w:fldCharType="end"/>
            </w:r>
          </w:hyperlink>
        </w:p>
        <w:p w14:paraId="21047ACF" w14:textId="348A768C" w:rsidR="00FC29D7" w:rsidRDefault="00C067E3">
          <w:pPr>
            <w:pStyle w:val="TOC2"/>
            <w:tabs>
              <w:tab w:val="right" w:leader="dot" w:pos="9016"/>
            </w:tabs>
            <w:rPr>
              <w:rFonts w:eastAsiaTheme="minorEastAsia" w:cstheme="minorBidi"/>
              <w:b w:val="0"/>
              <w:bCs w:val="0"/>
              <w:noProof/>
              <w:sz w:val="24"/>
              <w:szCs w:val="24"/>
            </w:rPr>
          </w:pPr>
          <w:hyperlink w:anchor="_Toc69898522" w:history="1">
            <w:r w:rsidR="00FC29D7" w:rsidRPr="00F47B00">
              <w:rPr>
                <w:rStyle w:val="Hyperlink"/>
                <w:rFonts w:ascii="Arial" w:hAnsi="Arial" w:cs="Arial"/>
                <w:noProof/>
              </w:rPr>
              <w:t>Weaknesses</w:t>
            </w:r>
            <w:r w:rsidR="00FC29D7">
              <w:rPr>
                <w:noProof/>
                <w:webHidden/>
              </w:rPr>
              <w:tab/>
            </w:r>
            <w:r w:rsidR="00FC29D7">
              <w:rPr>
                <w:noProof/>
                <w:webHidden/>
              </w:rPr>
              <w:fldChar w:fldCharType="begin"/>
            </w:r>
            <w:r w:rsidR="00FC29D7">
              <w:rPr>
                <w:noProof/>
                <w:webHidden/>
              </w:rPr>
              <w:instrText xml:space="preserve"> PAGEREF _Toc69898522 \h </w:instrText>
            </w:r>
            <w:r w:rsidR="00FC29D7">
              <w:rPr>
                <w:noProof/>
                <w:webHidden/>
              </w:rPr>
            </w:r>
            <w:r w:rsidR="00FC29D7">
              <w:rPr>
                <w:noProof/>
                <w:webHidden/>
              </w:rPr>
              <w:fldChar w:fldCharType="separate"/>
            </w:r>
            <w:r w:rsidR="00FC29D7">
              <w:rPr>
                <w:noProof/>
                <w:webHidden/>
              </w:rPr>
              <w:t>42</w:t>
            </w:r>
            <w:r w:rsidR="00FC29D7">
              <w:rPr>
                <w:noProof/>
                <w:webHidden/>
              </w:rPr>
              <w:fldChar w:fldCharType="end"/>
            </w:r>
          </w:hyperlink>
        </w:p>
        <w:p w14:paraId="43E81FE1" w14:textId="56D70741" w:rsidR="00FC29D7" w:rsidRDefault="00C067E3">
          <w:pPr>
            <w:pStyle w:val="TOC2"/>
            <w:tabs>
              <w:tab w:val="right" w:leader="dot" w:pos="9016"/>
            </w:tabs>
            <w:rPr>
              <w:rFonts w:eastAsiaTheme="minorEastAsia" w:cstheme="minorBidi"/>
              <w:b w:val="0"/>
              <w:bCs w:val="0"/>
              <w:noProof/>
              <w:sz w:val="24"/>
              <w:szCs w:val="24"/>
            </w:rPr>
          </w:pPr>
          <w:hyperlink w:anchor="_Toc69898523" w:history="1">
            <w:r w:rsidR="00FC29D7" w:rsidRPr="00F47B00">
              <w:rPr>
                <w:rStyle w:val="Hyperlink"/>
                <w:rFonts w:ascii="Arial" w:hAnsi="Arial" w:cs="Arial"/>
                <w:noProof/>
              </w:rPr>
              <w:t>Opportunities</w:t>
            </w:r>
            <w:r w:rsidR="00FC29D7">
              <w:rPr>
                <w:noProof/>
                <w:webHidden/>
              </w:rPr>
              <w:tab/>
            </w:r>
            <w:r w:rsidR="00FC29D7">
              <w:rPr>
                <w:noProof/>
                <w:webHidden/>
              </w:rPr>
              <w:fldChar w:fldCharType="begin"/>
            </w:r>
            <w:r w:rsidR="00FC29D7">
              <w:rPr>
                <w:noProof/>
                <w:webHidden/>
              </w:rPr>
              <w:instrText xml:space="preserve"> PAGEREF _Toc69898523 \h </w:instrText>
            </w:r>
            <w:r w:rsidR="00FC29D7">
              <w:rPr>
                <w:noProof/>
                <w:webHidden/>
              </w:rPr>
            </w:r>
            <w:r w:rsidR="00FC29D7">
              <w:rPr>
                <w:noProof/>
                <w:webHidden/>
              </w:rPr>
              <w:fldChar w:fldCharType="separate"/>
            </w:r>
            <w:r w:rsidR="00FC29D7">
              <w:rPr>
                <w:noProof/>
                <w:webHidden/>
              </w:rPr>
              <w:t>42</w:t>
            </w:r>
            <w:r w:rsidR="00FC29D7">
              <w:rPr>
                <w:noProof/>
                <w:webHidden/>
              </w:rPr>
              <w:fldChar w:fldCharType="end"/>
            </w:r>
          </w:hyperlink>
        </w:p>
        <w:p w14:paraId="3B1BDBEC" w14:textId="0DD48E56" w:rsidR="00FC29D7" w:rsidRDefault="00C067E3">
          <w:pPr>
            <w:pStyle w:val="TOC2"/>
            <w:tabs>
              <w:tab w:val="right" w:leader="dot" w:pos="9016"/>
            </w:tabs>
            <w:rPr>
              <w:rFonts w:eastAsiaTheme="minorEastAsia" w:cstheme="minorBidi"/>
              <w:b w:val="0"/>
              <w:bCs w:val="0"/>
              <w:noProof/>
              <w:sz w:val="24"/>
              <w:szCs w:val="24"/>
            </w:rPr>
          </w:pPr>
          <w:hyperlink w:anchor="_Toc69898524" w:history="1">
            <w:r w:rsidR="00FC29D7" w:rsidRPr="00F47B00">
              <w:rPr>
                <w:rStyle w:val="Hyperlink"/>
                <w:rFonts w:ascii="Arial" w:hAnsi="Arial" w:cs="Arial"/>
                <w:noProof/>
              </w:rPr>
              <w:t>Threats</w:t>
            </w:r>
            <w:r w:rsidR="00FC29D7">
              <w:rPr>
                <w:noProof/>
                <w:webHidden/>
              </w:rPr>
              <w:tab/>
            </w:r>
            <w:r w:rsidR="00FC29D7">
              <w:rPr>
                <w:noProof/>
                <w:webHidden/>
              </w:rPr>
              <w:fldChar w:fldCharType="begin"/>
            </w:r>
            <w:r w:rsidR="00FC29D7">
              <w:rPr>
                <w:noProof/>
                <w:webHidden/>
              </w:rPr>
              <w:instrText xml:space="preserve"> PAGEREF _Toc69898524 \h </w:instrText>
            </w:r>
            <w:r w:rsidR="00FC29D7">
              <w:rPr>
                <w:noProof/>
                <w:webHidden/>
              </w:rPr>
            </w:r>
            <w:r w:rsidR="00FC29D7">
              <w:rPr>
                <w:noProof/>
                <w:webHidden/>
              </w:rPr>
              <w:fldChar w:fldCharType="separate"/>
            </w:r>
            <w:r w:rsidR="00FC29D7">
              <w:rPr>
                <w:noProof/>
                <w:webHidden/>
              </w:rPr>
              <w:t>43</w:t>
            </w:r>
            <w:r w:rsidR="00FC29D7">
              <w:rPr>
                <w:noProof/>
                <w:webHidden/>
              </w:rPr>
              <w:fldChar w:fldCharType="end"/>
            </w:r>
          </w:hyperlink>
        </w:p>
        <w:p w14:paraId="36D0B6C4" w14:textId="57FDCD79" w:rsidR="00FC29D7" w:rsidRDefault="00C067E3">
          <w:pPr>
            <w:pStyle w:val="TOC1"/>
            <w:tabs>
              <w:tab w:val="right" w:leader="dot" w:pos="9016"/>
            </w:tabs>
            <w:rPr>
              <w:rFonts w:eastAsiaTheme="minorEastAsia" w:cstheme="minorBidi"/>
              <w:b w:val="0"/>
              <w:bCs w:val="0"/>
              <w:i w:val="0"/>
              <w:iCs w:val="0"/>
              <w:noProof/>
            </w:rPr>
          </w:pPr>
          <w:hyperlink w:anchor="_Toc69898525" w:history="1">
            <w:r w:rsidR="00FC29D7" w:rsidRPr="00F47B00">
              <w:rPr>
                <w:rStyle w:val="Hyperlink"/>
                <w:rFonts w:ascii="Arial" w:hAnsi="Arial" w:cs="Arial"/>
                <w:noProof/>
              </w:rPr>
              <w:t>External Environmental</w:t>
            </w:r>
            <w:r w:rsidR="00FC29D7">
              <w:rPr>
                <w:noProof/>
                <w:webHidden/>
              </w:rPr>
              <w:tab/>
            </w:r>
            <w:r w:rsidR="00FC29D7">
              <w:rPr>
                <w:noProof/>
                <w:webHidden/>
              </w:rPr>
              <w:fldChar w:fldCharType="begin"/>
            </w:r>
            <w:r w:rsidR="00FC29D7">
              <w:rPr>
                <w:noProof/>
                <w:webHidden/>
              </w:rPr>
              <w:instrText xml:space="preserve"> PAGEREF _Toc69898525 \h </w:instrText>
            </w:r>
            <w:r w:rsidR="00FC29D7">
              <w:rPr>
                <w:noProof/>
                <w:webHidden/>
              </w:rPr>
            </w:r>
            <w:r w:rsidR="00FC29D7">
              <w:rPr>
                <w:noProof/>
                <w:webHidden/>
              </w:rPr>
              <w:fldChar w:fldCharType="separate"/>
            </w:r>
            <w:r w:rsidR="00FC29D7">
              <w:rPr>
                <w:noProof/>
                <w:webHidden/>
              </w:rPr>
              <w:t>43</w:t>
            </w:r>
            <w:r w:rsidR="00FC29D7">
              <w:rPr>
                <w:noProof/>
                <w:webHidden/>
              </w:rPr>
              <w:fldChar w:fldCharType="end"/>
            </w:r>
          </w:hyperlink>
        </w:p>
        <w:p w14:paraId="0000425E" w14:textId="0908CDFA" w:rsidR="00FC29D7" w:rsidRDefault="00C067E3">
          <w:pPr>
            <w:pStyle w:val="TOC2"/>
            <w:tabs>
              <w:tab w:val="right" w:leader="dot" w:pos="9016"/>
            </w:tabs>
            <w:rPr>
              <w:rFonts w:eastAsiaTheme="minorEastAsia" w:cstheme="minorBidi"/>
              <w:b w:val="0"/>
              <w:bCs w:val="0"/>
              <w:noProof/>
              <w:sz w:val="24"/>
              <w:szCs w:val="24"/>
            </w:rPr>
          </w:pPr>
          <w:hyperlink w:anchor="_Toc69898526" w:history="1">
            <w:r w:rsidR="00FC29D7" w:rsidRPr="00F47B00">
              <w:rPr>
                <w:rStyle w:val="Hyperlink"/>
                <w:rFonts w:ascii="Arial" w:hAnsi="Arial" w:cs="Arial"/>
                <w:noProof/>
              </w:rPr>
              <w:t>Competitors</w:t>
            </w:r>
            <w:r w:rsidR="00FC29D7">
              <w:rPr>
                <w:noProof/>
                <w:webHidden/>
              </w:rPr>
              <w:tab/>
            </w:r>
            <w:r w:rsidR="00FC29D7">
              <w:rPr>
                <w:noProof/>
                <w:webHidden/>
              </w:rPr>
              <w:fldChar w:fldCharType="begin"/>
            </w:r>
            <w:r w:rsidR="00FC29D7">
              <w:rPr>
                <w:noProof/>
                <w:webHidden/>
              </w:rPr>
              <w:instrText xml:space="preserve"> PAGEREF _Toc69898526 \h </w:instrText>
            </w:r>
            <w:r w:rsidR="00FC29D7">
              <w:rPr>
                <w:noProof/>
                <w:webHidden/>
              </w:rPr>
            </w:r>
            <w:r w:rsidR="00FC29D7">
              <w:rPr>
                <w:noProof/>
                <w:webHidden/>
              </w:rPr>
              <w:fldChar w:fldCharType="separate"/>
            </w:r>
            <w:r w:rsidR="00FC29D7">
              <w:rPr>
                <w:noProof/>
                <w:webHidden/>
              </w:rPr>
              <w:t>43</w:t>
            </w:r>
            <w:r w:rsidR="00FC29D7">
              <w:rPr>
                <w:noProof/>
                <w:webHidden/>
              </w:rPr>
              <w:fldChar w:fldCharType="end"/>
            </w:r>
          </w:hyperlink>
        </w:p>
        <w:p w14:paraId="24FEB65D" w14:textId="78E747B8" w:rsidR="00FC29D7" w:rsidRDefault="00C067E3">
          <w:pPr>
            <w:pStyle w:val="TOC2"/>
            <w:tabs>
              <w:tab w:val="right" w:leader="dot" w:pos="9016"/>
            </w:tabs>
            <w:rPr>
              <w:rFonts w:eastAsiaTheme="minorEastAsia" w:cstheme="minorBidi"/>
              <w:b w:val="0"/>
              <w:bCs w:val="0"/>
              <w:noProof/>
              <w:sz w:val="24"/>
              <w:szCs w:val="24"/>
            </w:rPr>
          </w:pPr>
          <w:hyperlink w:anchor="_Toc69898527" w:history="1">
            <w:r w:rsidR="00FC29D7" w:rsidRPr="00F47B00">
              <w:rPr>
                <w:rStyle w:val="Hyperlink"/>
                <w:rFonts w:ascii="Arial" w:hAnsi="Arial" w:cs="Arial"/>
                <w:noProof/>
              </w:rPr>
              <w:t>Canyon</w:t>
            </w:r>
            <w:r w:rsidR="00FC29D7">
              <w:rPr>
                <w:noProof/>
                <w:webHidden/>
              </w:rPr>
              <w:tab/>
            </w:r>
            <w:r w:rsidR="00FC29D7">
              <w:rPr>
                <w:noProof/>
                <w:webHidden/>
              </w:rPr>
              <w:fldChar w:fldCharType="begin"/>
            </w:r>
            <w:r w:rsidR="00FC29D7">
              <w:rPr>
                <w:noProof/>
                <w:webHidden/>
              </w:rPr>
              <w:instrText xml:space="preserve"> PAGEREF _Toc69898527 \h </w:instrText>
            </w:r>
            <w:r w:rsidR="00FC29D7">
              <w:rPr>
                <w:noProof/>
                <w:webHidden/>
              </w:rPr>
            </w:r>
            <w:r w:rsidR="00FC29D7">
              <w:rPr>
                <w:noProof/>
                <w:webHidden/>
              </w:rPr>
              <w:fldChar w:fldCharType="separate"/>
            </w:r>
            <w:r w:rsidR="00FC29D7">
              <w:rPr>
                <w:noProof/>
                <w:webHidden/>
              </w:rPr>
              <w:t>44</w:t>
            </w:r>
            <w:r w:rsidR="00FC29D7">
              <w:rPr>
                <w:noProof/>
                <w:webHidden/>
              </w:rPr>
              <w:fldChar w:fldCharType="end"/>
            </w:r>
          </w:hyperlink>
        </w:p>
        <w:p w14:paraId="5AA6D9B0" w14:textId="349749AB" w:rsidR="00FC29D7" w:rsidRDefault="00C067E3">
          <w:pPr>
            <w:pStyle w:val="TOC2"/>
            <w:tabs>
              <w:tab w:val="right" w:leader="dot" w:pos="9016"/>
            </w:tabs>
            <w:rPr>
              <w:rFonts w:eastAsiaTheme="minorEastAsia" w:cstheme="minorBidi"/>
              <w:b w:val="0"/>
              <w:bCs w:val="0"/>
              <w:noProof/>
              <w:sz w:val="24"/>
              <w:szCs w:val="24"/>
            </w:rPr>
          </w:pPr>
          <w:hyperlink w:anchor="_Toc69898528" w:history="1">
            <w:r w:rsidR="00FC29D7" w:rsidRPr="00F47B00">
              <w:rPr>
                <w:rStyle w:val="Hyperlink"/>
                <w:rFonts w:ascii="Arial" w:hAnsi="Arial" w:cs="Arial"/>
                <w:noProof/>
              </w:rPr>
              <w:t>Nukeproof</w:t>
            </w:r>
            <w:r w:rsidR="00FC29D7">
              <w:rPr>
                <w:noProof/>
                <w:webHidden/>
              </w:rPr>
              <w:tab/>
            </w:r>
            <w:r w:rsidR="00FC29D7">
              <w:rPr>
                <w:noProof/>
                <w:webHidden/>
              </w:rPr>
              <w:fldChar w:fldCharType="begin"/>
            </w:r>
            <w:r w:rsidR="00FC29D7">
              <w:rPr>
                <w:noProof/>
                <w:webHidden/>
              </w:rPr>
              <w:instrText xml:space="preserve"> PAGEREF _Toc69898528 \h </w:instrText>
            </w:r>
            <w:r w:rsidR="00FC29D7">
              <w:rPr>
                <w:noProof/>
                <w:webHidden/>
              </w:rPr>
            </w:r>
            <w:r w:rsidR="00FC29D7">
              <w:rPr>
                <w:noProof/>
                <w:webHidden/>
              </w:rPr>
              <w:fldChar w:fldCharType="separate"/>
            </w:r>
            <w:r w:rsidR="00FC29D7">
              <w:rPr>
                <w:noProof/>
                <w:webHidden/>
              </w:rPr>
              <w:t>45</w:t>
            </w:r>
            <w:r w:rsidR="00FC29D7">
              <w:rPr>
                <w:noProof/>
                <w:webHidden/>
              </w:rPr>
              <w:fldChar w:fldCharType="end"/>
            </w:r>
          </w:hyperlink>
        </w:p>
        <w:p w14:paraId="4DFA1CA3" w14:textId="3CC14A66" w:rsidR="00FC29D7" w:rsidRDefault="00C067E3">
          <w:pPr>
            <w:pStyle w:val="TOC2"/>
            <w:tabs>
              <w:tab w:val="right" w:leader="dot" w:pos="9016"/>
            </w:tabs>
            <w:rPr>
              <w:rFonts w:eastAsiaTheme="minorEastAsia" w:cstheme="minorBidi"/>
              <w:b w:val="0"/>
              <w:bCs w:val="0"/>
              <w:noProof/>
              <w:sz w:val="24"/>
              <w:szCs w:val="24"/>
            </w:rPr>
          </w:pPr>
          <w:hyperlink w:anchor="_Toc69898529" w:history="1">
            <w:r w:rsidR="00FC29D7" w:rsidRPr="00F47B00">
              <w:rPr>
                <w:rStyle w:val="Hyperlink"/>
                <w:rFonts w:ascii="Arial" w:hAnsi="Arial" w:cs="Arial"/>
                <w:noProof/>
              </w:rPr>
              <w:t>PEST Analysis</w:t>
            </w:r>
            <w:r w:rsidR="00FC29D7">
              <w:rPr>
                <w:noProof/>
                <w:webHidden/>
              </w:rPr>
              <w:tab/>
            </w:r>
            <w:r w:rsidR="00FC29D7">
              <w:rPr>
                <w:noProof/>
                <w:webHidden/>
              </w:rPr>
              <w:fldChar w:fldCharType="begin"/>
            </w:r>
            <w:r w:rsidR="00FC29D7">
              <w:rPr>
                <w:noProof/>
                <w:webHidden/>
              </w:rPr>
              <w:instrText xml:space="preserve"> PAGEREF _Toc69898529 \h </w:instrText>
            </w:r>
            <w:r w:rsidR="00FC29D7">
              <w:rPr>
                <w:noProof/>
                <w:webHidden/>
              </w:rPr>
            </w:r>
            <w:r w:rsidR="00FC29D7">
              <w:rPr>
                <w:noProof/>
                <w:webHidden/>
              </w:rPr>
              <w:fldChar w:fldCharType="separate"/>
            </w:r>
            <w:r w:rsidR="00FC29D7">
              <w:rPr>
                <w:noProof/>
                <w:webHidden/>
              </w:rPr>
              <w:t>46</w:t>
            </w:r>
            <w:r w:rsidR="00FC29D7">
              <w:rPr>
                <w:noProof/>
                <w:webHidden/>
              </w:rPr>
              <w:fldChar w:fldCharType="end"/>
            </w:r>
          </w:hyperlink>
        </w:p>
        <w:p w14:paraId="0F29820B" w14:textId="1D18DE56" w:rsidR="00FC29D7" w:rsidRDefault="00C067E3">
          <w:pPr>
            <w:pStyle w:val="TOC2"/>
            <w:tabs>
              <w:tab w:val="right" w:leader="dot" w:pos="9016"/>
            </w:tabs>
            <w:rPr>
              <w:rFonts w:eastAsiaTheme="minorEastAsia" w:cstheme="minorBidi"/>
              <w:b w:val="0"/>
              <w:bCs w:val="0"/>
              <w:noProof/>
              <w:sz w:val="24"/>
              <w:szCs w:val="24"/>
            </w:rPr>
          </w:pPr>
          <w:hyperlink w:anchor="_Toc69898530" w:history="1">
            <w:r w:rsidR="00FC29D7" w:rsidRPr="00F47B00">
              <w:rPr>
                <w:rStyle w:val="Hyperlink"/>
                <w:rFonts w:ascii="Arial" w:hAnsi="Arial" w:cs="Arial"/>
                <w:noProof/>
              </w:rPr>
              <w:t>Political</w:t>
            </w:r>
            <w:r w:rsidR="00FC29D7">
              <w:rPr>
                <w:noProof/>
                <w:webHidden/>
              </w:rPr>
              <w:tab/>
            </w:r>
            <w:r w:rsidR="00FC29D7">
              <w:rPr>
                <w:noProof/>
                <w:webHidden/>
              </w:rPr>
              <w:fldChar w:fldCharType="begin"/>
            </w:r>
            <w:r w:rsidR="00FC29D7">
              <w:rPr>
                <w:noProof/>
                <w:webHidden/>
              </w:rPr>
              <w:instrText xml:space="preserve"> PAGEREF _Toc69898530 \h </w:instrText>
            </w:r>
            <w:r w:rsidR="00FC29D7">
              <w:rPr>
                <w:noProof/>
                <w:webHidden/>
              </w:rPr>
            </w:r>
            <w:r w:rsidR="00FC29D7">
              <w:rPr>
                <w:noProof/>
                <w:webHidden/>
              </w:rPr>
              <w:fldChar w:fldCharType="separate"/>
            </w:r>
            <w:r w:rsidR="00FC29D7">
              <w:rPr>
                <w:noProof/>
                <w:webHidden/>
              </w:rPr>
              <w:t>46</w:t>
            </w:r>
            <w:r w:rsidR="00FC29D7">
              <w:rPr>
                <w:noProof/>
                <w:webHidden/>
              </w:rPr>
              <w:fldChar w:fldCharType="end"/>
            </w:r>
          </w:hyperlink>
        </w:p>
        <w:p w14:paraId="466E97E4" w14:textId="59F58036" w:rsidR="00FC29D7" w:rsidRDefault="00C067E3">
          <w:pPr>
            <w:pStyle w:val="TOC2"/>
            <w:tabs>
              <w:tab w:val="right" w:leader="dot" w:pos="9016"/>
            </w:tabs>
            <w:rPr>
              <w:rFonts w:eastAsiaTheme="minorEastAsia" w:cstheme="minorBidi"/>
              <w:b w:val="0"/>
              <w:bCs w:val="0"/>
              <w:noProof/>
              <w:sz w:val="24"/>
              <w:szCs w:val="24"/>
            </w:rPr>
          </w:pPr>
          <w:hyperlink w:anchor="_Toc69898531" w:history="1">
            <w:r w:rsidR="00FC29D7" w:rsidRPr="00F47B00">
              <w:rPr>
                <w:rStyle w:val="Hyperlink"/>
                <w:rFonts w:ascii="Arial" w:hAnsi="Arial" w:cs="Arial"/>
                <w:noProof/>
              </w:rPr>
              <w:t>Economic</w:t>
            </w:r>
            <w:r w:rsidR="00FC29D7">
              <w:rPr>
                <w:noProof/>
                <w:webHidden/>
              </w:rPr>
              <w:tab/>
            </w:r>
            <w:r w:rsidR="00FC29D7">
              <w:rPr>
                <w:noProof/>
                <w:webHidden/>
              </w:rPr>
              <w:fldChar w:fldCharType="begin"/>
            </w:r>
            <w:r w:rsidR="00FC29D7">
              <w:rPr>
                <w:noProof/>
                <w:webHidden/>
              </w:rPr>
              <w:instrText xml:space="preserve"> PAGEREF _Toc69898531 \h </w:instrText>
            </w:r>
            <w:r w:rsidR="00FC29D7">
              <w:rPr>
                <w:noProof/>
                <w:webHidden/>
              </w:rPr>
            </w:r>
            <w:r w:rsidR="00FC29D7">
              <w:rPr>
                <w:noProof/>
                <w:webHidden/>
              </w:rPr>
              <w:fldChar w:fldCharType="separate"/>
            </w:r>
            <w:r w:rsidR="00FC29D7">
              <w:rPr>
                <w:noProof/>
                <w:webHidden/>
              </w:rPr>
              <w:t>46</w:t>
            </w:r>
            <w:r w:rsidR="00FC29D7">
              <w:rPr>
                <w:noProof/>
                <w:webHidden/>
              </w:rPr>
              <w:fldChar w:fldCharType="end"/>
            </w:r>
          </w:hyperlink>
        </w:p>
        <w:p w14:paraId="1BC5F300" w14:textId="56BC454F" w:rsidR="00FC29D7" w:rsidRDefault="00C067E3">
          <w:pPr>
            <w:pStyle w:val="TOC2"/>
            <w:tabs>
              <w:tab w:val="right" w:leader="dot" w:pos="9016"/>
            </w:tabs>
            <w:rPr>
              <w:rFonts w:eastAsiaTheme="minorEastAsia" w:cstheme="minorBidi"/>
              <w:b w:val="0"/>
              <w:bCs w:val="0"/>
              <w:noProof/>
              <w:sz w:val="24"/>
              <w:szCs w:val="24"/>
            </w:rPr>
          </w:pPr>
          <w:hyperlink w:anchor="_Toc69898532" w:history="1">
            <w:r w:rsidR="00FC29D7" w:rsidRPr="00F47B00">
              <w:rPr>
                <w:rStyle w:val="Hyperlink"/>
                <w:rFonts w:ascii="Arial" w:hAnsi="Arial" w:cs="Arial"/>
                <w:noProof/>
              </w:rPr>
              <w:t>Social</w:t>
            </w:r>
            <w:r w:rsidR="00FC29D7">
              <w:rPr>
                <w:noProof/>
                <w:webHidden/>
              </w:rPr>
              <w:tab/>
            </w:r>
            <w:r w:rsidR="00FC29D7">
              <w:rPr>
                <w:noProof/>
                <w:webHidden/>
              </w:rPr>
              <w:fldChar w:fldCharType="begin"/>
            </w:r>
            <w:r w:rsidR="00FC29D7">
              <w:rPr>
                <w:noProof/>
                <w:webHidden/>
              </w:rPr>
              <w:instrText xml:space="preserve"> PAGEREF _Toc69898532 \h </w:instrText>
            </w:r>
            <w:r w:rsidR="00FC29D7">
              <w:rPr>
                <w:noProof/>
                <w:webHidden/>
              </w:rPr>
            </w:r>
            <w:r w:rsidR="00FC29D7">
              <w:rPr>
                <w:noProof/>
                <w:webHidden/>
              </w:rPr>
              <w:fldChar w:fldCharType="separate"/>
            </w:r>
            <w:r w:rsidR="00FC29D7">
              <w:rPr>
                <w:noProof/>
                <w:webHidden/>
              </w:rPr>
              <w:t>47</w:t>
            </w:r>
            <w:r w:rsidR="00FC29D7">
              <w:rPr>
                <w:noProof/>
                <w:webHidden/>
              </w:rPr>
              <w:fldChar w:fldCharType="end"/>
            </w:r>
          </w:hyperlink>
        </w:p>
        <w:p w14:paraId="1408136E" w14:textId="742FDF53" w:rsidR="00FC29D7" w:rsidRDefault="00C067E3">
          <w:pPr>
            <w:pStyle w:val="TOC2"/>
            <w:tabs>
              <w:tab w:val="right" w:leader="dot" w:pos="9016"/>
            </w:tabs>
            <w:rPr>
              <w:rFonts w:eastAsiaTheme="minorEastAsia" w:cstheme="minorBidi"/>
              <w:b w:val="0"/>
              <w:bCs w:val="0"/>
              <w:noProof/>
              <w:sz w:val="24"/>
              <w:szCs w:val="24"/>
            </w:rPr>
          </w:pPr>
          <w:hyperlink w:anchor="_Toc69898533" w:history="1">
            <w:r w:rsidR="00FC29D7" w:rsidRPr="00F47B00">
              <w:rPr>
                <w:rStyle w:val="Hyperlink"/>
                <w:rFonts w:ascii="Arial" w:hAnsi="Arial" w:cs="Arial"/>
                <w:noProof/>
              </w:rPr>
              <w:t>Technology</w:t>
            </w:r>
            <w:r w:rsidR="00FC29D7">
              <w:rPr>
                <w:noProof/>
                <w:webHidden/>
              </w:rPr>
              <w:tab/>
            </w:r>
            <w:r w:rsidR="00FC29D7">
              <w:rPr>
                <w:noProof/>
                <w:webHidden/>
              </w:rPr>
              <w:fldChar w:fldCharType="begin"/>
            </w:r>
            <w:r w:rsidR="00FC29D7">
              <w:rPr>
                <w:noProof/>
                <w:webHidden/>
              </w:rPr>
              <w:instrText xml:space="preserve"> PAGEREF _Toc69898533 \h </w:instrText>
            </w:r>
            <w:r w:rsidR="00FC29D7">
              <w:rPr>
                <w:noProof/>
                <w:webHidden/>
              </w:rPr>
            </w:r>
            <w:r w:rsidR="00FC29D7">
              <w:rPr>
                <w:noProof/>
                <w:webHidden/>
              </w:rPr>
              <w:fldChar w:fldCharType="separate"/>
            </w:r>
            <w:r w:rsidR="00FC29D7">
              <w:rPr>
                <w:noProof/>
                <w:webHidden/>
              </w:rPr>
              <w:t>47</w:t>
            </w:r>
            <w:r w:rsidR="00FC29D7">
              <w:rPr>
                <w:noProof/>
                <w:webHidden/>
              </w:rPr>
              <w:fldChar w:fldCharType="end"/>
            </w:r>
          </w:hyperlink>
        </w:p>
        <w:p w14:paraId="14DE20EE" w14:textId="72271CAF" w:rsidR="00FC29D7" w:rsidRDefault="00C067E3">
          <w:pPr>
            <w:pStyle w:val="TOC1"/>
            <w:tabs>
              <w:tab w:val="right" w:leader="dot" w:pos="9016"/>
            </w:tabs>
            <w:rPr>
              <w:rFonts w:eastAsiaTheme="minorEastAsia" w:cstheme="minorBidi"/>
              <w:b w:val="0"/>
              <w:bCs w:val="0"/>
              <w:i w:val="0"/>
              <w:iCs w:val="0"/>
              <w:noProof/>
            </w:rPr>
          </w:pPr>
          <w:hyperlink w:anchor="_Toc69898534" w:history="1">
            <w:r w:rsidR="00FC29D7" w:rsidRPr="00F47B00">
              <w:rPr>
                <w:rStyle w:val="Hyperlink"/>
                <w:rFonts w:ascii="Arial" w:hAnsi="Arial" w:cs="Arial"/>
                <w:noProof/>
              </w:rPr>
              <w:t>Marketing Goals &amp; Objectives</w:t>
            </w:r>
            <w:r w:rsidR="00FC29D7">
              <w:rPr>
                <w:noProof/>
                <w:webHidden/>
              </w:rPr>
              <w:tab/>
            </w:r>
            <w:r w:rsidR="00FC29D7">
              <w:rPr>
                <w:noProof/>
                <w:webHidden/>
              </w:rPr>
              <w:fldChar w:fldCharType="begin"/>
            </w:r>
            <w:r w:rsidR="00FC29D7">
              <w:rPr>
                <w:noProof/>
                <w:webHidden/>
              </w:rPr>
              <w:instrText xml:space="preserve"> PAGEREF _Toc69898534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28A20641" w14:textId="74B38F58" w:rsidR="00FC29D7" w:rsidRDefault="00C067E3">
          <w:pPr>
            <w:pStyle w:val="TOC3"/>
            <w:tabs>
              <w:tab w:val="right" w:leader="dot" w:pos="9016"/>
            </w:tabs>
            <w:rPr>
              <w:rFonts w:eastAsiaTheme="minorEastAsia" w:cstheme="minorBidi"/>
              <w:noProof/>
              <w:sz w:val="24"/>
              <w:szCs w:val="24"/>
            </w:rPr>
          </w:pPr>
          <w:hyperlink w:anchor="_Toc69898535" w:history="1">
            <w:r w:rsidR="00FC29D7" w:rsidRPr="00F47B00">
              <w:rPr>
                <w:rStyle w:val="Hyperlink"/>
                <w:rFonts w:ascii="Arial" w:hAnsi="Arial"/>
                <w:noProof/>
              </w:rPr>
              <w:t>Goal One</w:t>
            </w:r>
            <w:r w:rsidR="00FC29D7">
              <w:rPr>
                <w:noProof/>
                <w:webHidden/>
              </w:rPr>
              <w:tab/>
            </w:r>
            <w:r w:rsidR="00FC29D7">
              <w:rPr>
                <w:noProof/>
                <w:webHidden/>
              </w:rPr>
              <w:fldChar w:fldCharType="begin"/>
            </w:r>
            <w:r w:rsidR="00FC29D7">
              <w:rPr>
                <w:noProof/>
                <w:webHidden/>
              </w:rPr>
              <w:instrText xml:space="preserve"> PAGEREF _Toc69898535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6AD6C380" w14:textId="432349A6" w:rsidR="00FC29D7" w:rsidRDefault="00C067E3">
          <w:pPr>
            <w:pStyle w:val="TOC3"/>
            <w:tabs>
              <w:tab w:val="right" w:leader="dot" w:pos="9016"/>
            </w:tabs>
            <w:rPr>
              <w:rFonts w:eastAsiaTheme="minorEastAsia" w:cstheme="minorBidi"/>
              <w:noProof/>
              <w:sz w:val="24"/>
              <w:szCs w:val="24"/>
            </w:rPr>
          </w:pPr>
          <w:hyperlink w:anchor="_Toc69898536" w:history="1">
            <w:r w:rsidR="00FC29D7" w:rsidRPr="00F47B00">
              <w:rPr>
                <w:rStyle w:val="Hyperlink"/>
                <w:rFonts w:ascii="Arial" w:hAnsi="Arial"/>
                <w:noProof/>
              </w:rPr>
              <w:t>Objectives</w:t>
            </w:r>
            <w:r w:rsidR="00FC29D7">
              <w:rPr>
                <w:noProof/>
                <w:webHidden/>
              </w:rPr>
              <w:tab/>
            </w:r>
            <w:r w:rsidR="00FC29D7">
              <w:rPr>
                <w:noProof/>
                <w:webHidden/>
              </w:rPr>
              <w:fldChar w:fldCharType="begin"/>
            </w:r>
            <w:r w:rsidR="00FC29D7">
              <w:rPr>
                <w:noProof/>
                <w:webHidden/>
              </w:rPr>
              <w:instrText xml:space="preserve"> PAGEREF _Toc69898536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4C17082D" w14:textId="285EDD5E" w:rsidR="00FC29D7" w:rsidRDefault="00C067E3">
          <w:pPr>
            <w:pStyle w:val="TOC3"/>
            <w:tabs>
              <w:tab w:val="right" w:leader="dot" w:pos="9016"/>
            </w:tabs>
            <w:rPr>
              <w:rFonts w:eastAsiaTheme="minorEastAsia" w:cstheme="minorBidi"/>
              <w:noProof/>
              <w:sz w:val="24"/>
              <w:szCs w:val="24"/>
            </w:rPr>
          </w:pPr>
          <w:hyperlink w:anchor="_Toc69898537" w:history="1">
            <w:r w:rsidR="00FC29D7" w:rsidRPr="00F47B00">
              <w:rPr>
                <w:rStyle w:val="Hyperlink"/>
                <w:rFonts w:ascii="Arial" w:hAnsi="Arial"/>
                <w:noProof/>
              </w:rPr>
              <w:t>Goal Two</w:t>
            </w:r>
            <w:r w:rsidR="00FC29D7">
              <w:rPr>
                <w:noProof/>
                <w:webHidden/>
              </w:rPr>
              <w:tab/>
            </w:r>
            <w:r w:rsidR="00FC29D7">
              <w:rPr>
                <w:noProof/>
                <w:webHidden/>
              </w:rPr>
              <w:fldChar w:fldCharType="begin"/>
            </w:r>
            <w:r w:rsidR="00FC29D7">
              <w:rPr>
                <w:noProof/>
                <w:webHidden/>
              </w:rPr>
              <w:instrText xml:space="preserve"> PAGEREF _Toc69898537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2AA177CC" w14:textId="00493118" w:rsidR="00FC29D7" w:rsidRDefault="00C067E3">
          <w:pPr>
            <w:pStyle w:val="TOC3"/>
            <w:tabs>
              <w:tab w:val="left" w:pos="1200"/>
              <w:tab w:val="right" w:leader="dot" w:pos="9016"/>
            </w:tabs>
            <w:rPr>
              <w:rFonts w:eastAsiaTheme="minorEastAsia" w:cstheme="minorBidi"/>
              <w:noProof/>
              <w:sz w:val="24"/>
              <w:szCs w:val="24"/>
            </w:rPr>
          </w:pPr>
          <w:hyperlink w:anchor="_Toc69898538" w:history="1">
            <w:r w:rsidR="00FC29D7" w:rsidRPr="00F47B00">
              <w:rPr>
                <w:rStyle w:val="Hyperlink"/>
                <w:rFonts w:ascii="Arial" w:hAnsi="Arial"/>
                <w:noProof/>
              </w:rPr>
              <w:t>1..12</w:t>
            </w:r>
            <w:r w:rsidR="00FC29D7">
              <w:rPr>
                <w:rFonts w:eastAsiaTheme="minorEastAsia" w:cstheme="minorBidi"/>
                <w:noProof/>
                <w:sz w:val="24"/>
                <w:szCs w:val="24"/>
              </w:rPr>
              <w:tab/>
            </w:r>
            <w:r w:rsidR="00FC29D7" w:rsidRPr="00F47B00">
              <w:rPr>
                <w:rStyle w:val="Hyperlink"/>
                <w:rFonts w:ascii="Arial" w:hAnsi="Arial"/>
                <w:noProof/>
              </w:rPr>
              <w:t>Objectives –</w:t>
            </w:r>
            <w:r w:rsidR="00FC29D7">
              <w:rPr>
                <w:noProof/>
                <w:webHidden/>
              </w:rPr>
              <w:tab/>
            </w:r>
            <w:r w:rsidR="00FC29D7">
              <w:rPr>
                <w:noProof/>
                <w:webHidden/>
              </w:rPr>
              <w:fldChar w:fldCharType="begin"/>
            </w:r>
            <w:r w:rsidR="00FC29D7">
              <w:rPr>
                <w:noProof/>
                <w:webHidden/>
              </w:rPr>
              <w:instrText xml:space="preserve"> PAGEREF _Toc69898538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0F7D9199" w14:textId="477F2D5D" w:rsidR="00FC29D7" w:rsidRDefault="00C067E3">
          <w:pPr>
            <w:pStyle w:val="TOC1"/>
            <w:tabs>
              <w:tab w:val="right" w:leader="dot" w:pos="9016"/>
            </w:tabs>
            <w:rPr>
              <w:rFonts w:eastAsiaTheme="minorEastAsia" w:cstheme="minorBidi"/>
              <w:b w:val="0"/>
              <w:bCs w:val="0"/>
              <w:i w:val="0"/>
              <w:iCs w:val="0"/>
              <w:noProof/>
            </w:rPr>
          </w:pPr>
          <w:hyperlink w:anchor="_Toc69898539" w:history="1">
            <w:r w:rsidR="00FC29D7" w:rsidRPr="00F47B00">
              <w:rPr>
                <w:rStyle w:val="Hyperlink"/>
                <w:rFonts w:ascii="Arial" w:hAnsi="Arial" w:cs="Arial"/>
                <w:noProof/>
              </w:rPr>
              <w:t>Marketing Strategy and Channels</w:t>
            </w:r>
            <w:r w:rsidR="00FC29D7">
              <w:rPr>
                <w:noProof/>
                <w:webHidden/>
              </w:rPr>
              <w:tab/>
            </w:r>
            <w:r w:rsidR="00FC29D7">
              <w:rPr>
                <w:noProof/>
                <w:webHidden/>
              </w:rPr>
              <w:fldChar w:fldCharType="begin"/>
            </w:r>
            <w:r w:rsidR="00FC29D7">
              <w:rPr>
                <w:noProof/>
                <w:webHidden/>
              </w:rPr>
              <w:instrText xml:space="preserve"> PAGEREF _Toc69898539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5F474ECE" w14:textId="66FF854E" w:rsidR="00FC29D7" w:rsidRDefault="00C067E3">
          <w:pPr>
            <w:pStyle w:val="TOC2"/>
            <w:tabs>
              <w:tab w:val="right" w:leader="dot" w:pos="9016"/>
            </w:tabs>
            <w:rPr>
              <w:rFonts w:eastAsiaTheme="minorEastAsia" w:cstheme="minorBidi"/>
              <w:b w:val="0"/>
              <w:bCs w:val="0"/>
              <w:noProof/>
              <w:sz w:val="24"/>
              <w:szCs w:val="24"/>
            </w:rPr>
          </w:pPr>
          <w:hyperlink w:anchor="_Toc69898540" w:history="1">
            <w:r w:rsidR="00FC29D7" w:rsidRPr="00F47B00">
              <w:rPr>
                <w:rStyle w:val="Hyperlink"/>
                <w:rFonts w:ascii="Arial" w:hAnsi="Arial" w:cs="Arial"/>
                <w:noProof/>
              </w:rPr>
              <w:t>Primary Target Market / Personas</w:t>
            </w:r>
            <w:r w:rsidR="00FC29D7">
              <w:rPr>
                <w:noProof/>
                <w:webHidden/>
              </w:rPr>
              <w:tab/>
            </w:r>
            <w:r w:rsidR="00FC29D7">
              <w:rPr>
                <w:noProof/>
                <w:webHidden/>
              </w:rPr>
              <w:fldChar w:fldCharType="begin"/>
            </w:r>
            <w:r w:rsidR="00FC29D7">
              <w:rPr>
                <w:noProof/>
                <w:webHidden/>
              </w:rPr>
              <w:instrText xml:space="preserve"> PAGEREF _Toc69898540 \h </w:instrText>
            </w:r>
            <w:r w:rsidR="00FC29D7">
              <w:rPr>
                <w:noProof/>
                <w:webHidden/>
              </w:rPr>
            </w:r>
            <w:r w:rsidR="00FC29D7">
              <w:rPr>
                <w:noProof/>
                <w:webHidden/>
              </w:rPr>
              <w:fldChar w:fldCharType="separate"/>
            </w:r>
            <w:r w:rsidR="00FC29D7">
              <w:rPr>
                <w:noProof/>
                <w:webHidden/>
              </w:rPr>
              <w:t>48</w:t>
            </w:r>
            <w:r w:rsidR="00FC29D7">
              <w:rPr>
                <w:noProof/>
                <w:webHidden/>
              </w:rPr>
              <w:fldChar w:fldCharType="end"/>
            </w:r>
          </w:hyperlink>
        </w:p>
        <w:p w14:paraId="4DA725D4" w14:textId="17584175" w:rsidR="00FC29D7" w:rsidRDefault="00C067E3">
          <w:pPr>
            <w:pStyle w:val="TOC2"/>
            <w:tabs>
              <w:tab w:val="right" w:leader="dot" w:pos="9016"/>
            </w:tabs>
            <w:rPr>
              <w:rFonts w:eastAsiaTheme="minorEastAsia" w:cstheme="minorBidi"/>
              <w:b w:val="0"/>
              <w:bCs w:val="0"/>
              <w:noProof/>
              <w:sz w:val="24"/>
              <w:szCs w:val="24"/>
            </w:rPr>
          </w:pPr>
          <w:hyperlink w:anchor="_Toc69898541" w:history="1">
            <w:r w:rsidR="00FC29D7" w:rsidRPr="00F47B00">
              <w:rPr>
                <w:rStyle w:val="Hyperlink"/>
                <w:rFonts w:ascii="Arial" w:hAnsi="Arial" w:cs="Arial"/>
                <w:noProof/>
              </w:rPr>
              <w:t>Survey background:</w:t>
            </w:r>
            <w:r w:rsidR="00FC29D7">
              <w:rPr>
                <w:noProof/>
                <w:webHidden/>
              </w:rPr>
              <w:tab/>
            </w:r>
            <w:r w:rsidR="00FC29D7">
              <w:rPr>
                <w:noProof/>
                <w:webHidden/>
              </w:rPr>
              <w:fldChar w:fldCharType="begin"/>
            </w:r>
            <w:r w:rsidR="00FC29D7">
              <w:rPr>
                <w:noProof/>
                <w:webHidden/>
              </w:rPr>
              <w:instrText xml:space="preserve"> PAGEREF _Toc69898541 \h </w:instrText>
            </w:r>
            <w:r w:rsidR="00FC29D7">
              <w:rPr>
                <w:noProof/>
                <w:webHidden/>
              </w:rPr>
            </w:r>
            <w:r w:rsidR="00FC29D7">
              <w:rPr>
                <w:noProof/>
                <w:webHidden/>
              </w:rPr>
              <w:fldChar w:fldCharType="separate"/>
            </w:r>
            <w:r w:rsidR="00FC29D7">
              <w:rPr>
                <w:noProof/>
                <w:webHidden/>
              </w:rPr>
              <w:t>49</w:t>
            </w:r>
            <w:r w:rsidR="00FC29D7">
              <w:rPr>
                <w:noProof/>
                <w:webHidden/>
              </w:rPr>
              <w:fldChar w:fldCharType="end"/>
            </w:r>
          </w:hyperlink>
        </w:p>
        <w:p w14:paraId="20630C8F" w14:textId="5D293DCE" w:rsidR="00FC29D7" w:rsidRDefault="00C067E3">
          <w:pPr>
            <w:pStyle w:val="TOC2"/>
            <w:tabs>
              <w:tab w:val="right" w:leader="dot" w:pos="9016"/>
            </w:tabs>
            <w:rPr>
              <w:rFonts w:eastAsiaTheme="minorEastAsia" w:cstheme="minorBidi"/>
              <w:b w:val="0"/>
              <w:bCs w:val="0"/>
              <w:noProof/>
              <w:sz w:val="24"/>
              <w:szCs w:val="24"/>
            </w:rPr>
          </w:pPr>
          <w:hyperlink w:anchor="_Toc69898542" w:history="1">
            <w:r w:rsidR="00FC29D7" w:rsidRPr="00F47B00">
              <w:rPr>
                <w:rStyle w:val="Hyperlink"/>
                <w:rFonts w:ascii="Arial" w:hAnsi="Arial" w:cs="Arial"/>
                <w:noProof/>
              </w:rPr>
              <w:t>Demographic:</w:t>
            </w:r>
            <w:r w:rsidR="00FC29D7">
              <w:rPr>
                <w:noProof/>
                <w:webHidden/>
              </w:rPr>
              <w:tab/>
            </w:r>
            <w:r w:rsidR="00FC29D7">
              <w:rPr>
                <w:noProof/>
                <w:webHidden/>
              </w:rPr>
              <w:fldChar w:fldCharType="begin"/>
            </w:r>
            <w:r w:rsidR="00FC29D7">
              <w:rPr>
                <w:noProof/>
                <w:webHidden/>
              </w:rPr>
              <w:instrText xml:space="preserve"> PAGEREF _Toc69898542 \h </w:instrText>
            </w:r>
            <w:r w:rsidR="00FC29D7">
              <w:rPr>
                <w:noProof/>
                <w:webHidden/>
              </w:rPr>
            </w:r>
            <w:r w:rsidR="00FC29D7">
              <w:rPr>
                <w:noProof/>
                <w:webHidden/>
              </w:rPr>
              <w:fldChar w:fldCharType="separate"/>
            </w:r>
            <w:r w:rsidR="00FC29D7">
              <w:rPr>
                <w:noProof/>
                <w:webHidden/>
              </w:rPr>
              <w:t>49</w:t>
            </w:r>
            <w:r w:rsidR="00FC29D7">
              <w:rPr>
                <w:noProof/>
                <w:webHidden/>
              </w:rPr>
              <w:fldChar w:fldCharType="end"/>
            </w:r>
          </w:hyperlink>
        </w:p>
        <w:p w14:paraId="12E59BED" w14:textId="30323427" w:rsidR="00FC29D7" w:rsidRDefault="00C067E3">
          <w:pPr>
            <w:pStyle w:val="TOC2"/>
            <w:tabs>
              <w:tab w:val="right" w:leader="dot" w:pos="9016"/>
            </w:tabs>
            <w:rPr>
              <w:rFonts w:eastAsiaTheme="minorEastAsia" w:cstheme="minorBidi"/>
              <w:b w:val="0"/>
              <w:bCs w:val="0"/>
              <w:noProof/>
              <w:sz w:val="24"/>
              <w:szCs w:val="24"/>
            </w:rPr>
          </w:pPr>
          <w:hyperlink w:anchor="_Toc69898543" w:history="1">
            <w:r w:rsidR="00FC29D7" w:rsidRPr="00F47B00">
              <w:rPr>
                <w:rStyle w:val="Hyperlink"/>
                <w:rFonts w:ascii="Arial" w:hAnsi="Arial" w:cs="Arial"/>
                <w:noProof/>
              </w:rPr>
              <w:t>Product Strategy</w:t>
            </w:r>
            <w:r w:rsidR="00FC29D7">
              <w:rPr>
                <w:noProof/>
                <w:webHidden/>
              </w:rPr>
              <w:tab/>
            </w:r>
            <w:r w:rsidR="00FC29D7">
              <w:rPr>
                <w:noProof/>
                <w:webHidden/>
              </w:rPr>
              <w:fldChar w:fldCharType="begin"/>
            </w:r>
            <w:r w:rsidR="00FC29D7">
              <w:rPr>
                <w:noProof/>
                <w:webHidden/>
              </w:rPr>
              <w:instrText xml:space="preserve"> PAGEREF _Toc69898543 \h </w:instrText>
            </w:r>
            <w:r w:rsidR="00FC29D7">
              <w:rPr>
                <w:noProof/>
                <w:webHidden/>
              </w:rPr>
            </w:r>
            <w:r w:rsidR="00FC29D7">
              <w:rPr>
                <w:noProof/>
                <w:webHidden/>
              </w:rPr>
              <w:fldChar w:fldCharType="separate"/>
            </w:r>
            <w:r w:rsidR="00FC29D7">
              <w:rPr>
                <w:noProof/>
                <w:webHidden/>
              </w:rPr>
              <w:t>50</w:t>
            </w:r>
            <w:r w:rsidR="00FC29D7">
              <w:rPr>
                <w:noProof/>
                <w:webHidden/>
              </w:rPr>
              <w:fldChar w:fldCharType="end"/>
            </w:r>
          </w:hyperlink>
        </w:p>
        <w:p w14:paraId="0D9B7BA3" w14:textId="3B2A2F27" w:rsidR="00FC29D7" w:rsidRDefault="00C067E3">
          <w:pPr>
            <w:pStyle w:val="TOC2"/>
            <w:tabs>
              <w:tab w:val="right" w:leader="dot" w:pos="9016"/>
            </w:tabs>
            <w:rPr>
              <w:rFonts w:eastAsiaTheme="minorEastAsia" w:cstheme="minorBidi"/>
              <w:b w:val="0"/>
              <w:bCs w:val="0"/>
              <w:noProof/>
              <w:sz w:val="24"/>
              <w:szCs w:val="24"/>
            </w:rPr>
          </w:pPr>
          <w:hyperlink w:anchor="_Toc69898544" w:history="1">
            <w:r w:rsidR="00FC29D7" w:rsidRPr="00F47B00">
              <w:rPr>
                <w:rStyle w:val="Hyperlink"/>
                <w:rFonts w:ascii="Arial" w:hAnsi="Arial" w:cs="Arial"/>
                <w:noProof/>
              </w:rPr>
              <w:t>Pricing Strategy</w:t>
            </w:r>
            <w:r w:rsidR="00FC29D7">
              <w:rPr>
                <w:noProof/>
                <w:webHidden/>
              </w:rPr>
              <w:tab/>
            </w:r>
            <w:r w:rsidR="00FC29D7">
              <w:rPr>
                <w:noProof/>
                <w:webHidden/>
              </w:rPr>
              <w:fldChar w:fldCharType="begin"/>
            </w:r>
            <w:r w:rsidR="00FC29D7">
              <w:rPr>
                <w:noProof/>
                <w:webHidden/>
              </w:rPr>
              <w:instrText xml:space="preserve"> PAGEREF _Toc69898544 \h </w:instrText>
            </w:r>
            <w:r w:rsidR="00FC29D7">
              <w:rPr>
                <w:noProof/>
                <w:webHidden/>
              </w:rPr>
            </w:r>
            <w:r w:rsidR="00FC29D7">
              <w:rPr>
                <w:noProof/>
                <w:webHidden/>
              </w:rPr>
              <w:fldChar w:fldCharType="separate"/>
            </w:r>
            <w:r w:rsidR="00FC29D7">
              <w:rPr>
                <w:noProof/>
                <w:webHidden/>
              </w:rPr>
              <w:t>50</w:t>
            </w:r>
            <w:r w:rsidR="00FC29D7">
              <w:rPr>
                <w:noProof/>
                <w:webHidden/>
              </w:rPr>
              <w:fldChar w:fldCharType="end"/>
            </w:r>
          </w:hyperlink>
        </w:p>
        <w:p w14:paraId="20E2D9F5" w14:textId="7F6CE79B" w:rsidR="00FC29D7" w:rsidRDefault="00C067E3">
          <w:pPr>
            <w:pStyle w:val="TOC2"/>
            <w:tabs>
              <w:tab w:val="right" w:leader="dot" w:pos="9016"/>
            </w:tabs>
            <w:rPr>
              <w:rFonts w:eastAsiaTheme="minorEastAsia" w:cstheme="minorBidi"/>
              <w:b w:val="0"/>
              <w:bCs w:val="0"/>
              <w:noProof/>
              <w:sz w:val="24"/>
              <w:szCs w:val="24"/>
            </w:rPr>
          </w:pPr>
          <w:hyperlink w:anchor="_Toc69898545" w:history="1">
            <w:r w:rsidR="00FC29D7" w:rsidRPr="00F47B00">
              <w:rPr>
                <w:rStyle w:val="Hyperlink"/>
                <w:rFonts w:ascii="Arial" w:hAnsi="Arial" w:cs="Arial"/>
                <w:noProof/>
              </w:rPr>
              <w:t>Integrated Marketing Communications Strategy</w:t>
            </w:r>
            <w:r w:rsidR="00FC29D7">
              <w:rPr>
                <w:noProof/>
                <w:webHidden/>
              </w:rPr>
              <w:tab/>
            </w:r>
            <w:r w:rsidR="00FC29D7">
              <w:rPr>
                <w:noProof/>
                <w:webHidden/>
              </w:rPr>
              <w:fldChar w:fldCharType="begin"/>
            </w:r>
            <w:r w:rsidR="00FC29D7">
              <w:rPr>
                <w:noProof/>
                <w:webHidden/>
              </w:rPr>
              <w:instrText xml:space="preserve"> PAGEREF _Toc69898545 \h </w:instrText>
            </w:r>
            <w:r w:rsidR="00FC29D7">
              <w:rPr>
                <w:noProof/>
                <w:webHidden/>
              </w:rPr>
            </w:r>
            <w:r w:rsidR="00FC29D7">
              <w:rPr>
                <w:noProof/>
                <w:webHidden/>
              </w:rPr>
              <w:fldChar w:fldCharType="separate"/>
            </w:r>
            <w:r w:rsidR="00FC29D7">
              <w:rPr>
                <w:noProof/>
                <w:webHidden/>
              </w:rPr>
              <w:t>50</w:t>
            </w:r>
            <w:r w:rsidR="00FC29D7">
              <w:rPr>
                <w:noProof/>
                <w:webHidden/>
              </w:rPr>
              <w:fldChar w:fldCharType="end"/>
            </w:r>
          </w:hyperlink>
        </w:p>
        <w:p w14:paraId="39D05941" w14:textId="2965B75A" w:rsidR="00FC29D7" w:rsidRDefault="00C067E3">
          <w:pPr>
            <w:pStyle w:val="TOC2"/>
            <w:tabs>
              <w:tab w:val="right" w:leader="dot" w:pos="9016"/>
            </w:tabs>
            <w:rPr>
              <w:rFonts w:eastAsiaTheme="minorEastAsia" w:cstheme="minorBidi"/>
              <w:b w:val="0"/>
              <w:bCs w:val="0"/>
              <w:noProof/>
              <w:sz w:val="24"/>
              <w:szCs w:val="24"/>
            </w:rPr>
          </w:pPr>
          <w:hyperlink w:anchor="_Toc69898546" w:history="1">
            <w:r w:rsidR="00FC29D7" w:rsidRPr="00F47B00">
              <w:rPr>
                <w:rStyle w:val="Hyperlink"/>
                <w:rFonts w:ascii="Arial" w:hAnsi="Arial" w:cs="Arial"/>
                <w:noProof/>
              </w:rPr>
              <w:t>Strategic Partners</w:t>
            </w:r>
            <w:r w:rsidR="00FC29D7">
              <w:rPr>
                <w:noProof/>
                <w:webHidden/>
              </w:rPr>
              <w:tab/>
            </w:r>
            <w:r w:rsidR="00FC29D7">
              <w:rPr>
                <w:noProof/>
                <w:webHidden/>
              </w:rPr>
              <w:fldChar w:fldCharType="begin"/>
            </w:r>
            <w:r w:rsidR="00FC29D7">
              <w:rPr>
                <w:noProof/>
                <w:webHidden/>
              </w:rPr>
              <w:instrText xml:space="preserve"> PAGEREF _Toc69898546 \h </w:instrText>
            </w:r>
            <w:r w:rsidR="00FC29D7">
              <w:rPr>
                <w:noProof/>
                <w:webHidden/>
              </w:rPr>
            </w:r>
            <w:r w:rsidR="00FC29D7">
              <w:rPr>
                <w:noProof/>
                <w:webHidden/>
              </w:rPr>
              <w:fldChar w:fldCharType="separate"/>
            </w:r>
            <w:r w:rsidR="00FC29D7">
              <w:rPr>
                <w:noProof/>
                <w:webHidden/>
              </w:rPr>
              <w:t>51</w:t>
            </w:r>
            <w:r w:rsidR="00FC29D7">
              <w:rPr>
                <w:noProof/>
                <w:webHidden/>
              </w:rPr>
              <w:fldChar w:fldCharType="end"/>
            </w:r>
          </w:hyperlink>
        </w:p>
        <w:p w14:paraId="08FCF6DF" w14:textId="2730FB3A" w:rsidR="00FC29D7" w:rsidRDefault="00C067E3">
          <w:pPr>
            <w:pStyle w:val="TOC1"/>
            <w:tabs>
              <w:tab w:val="right" w:leader="dot" w:pos="9016"/>
            </w:tabs>
            <w:rPr>
              <w:rFonts w:eastAsiaTheme="minorEastAsia" w:cstheme="minorBidi"/>
              <w:b w:val="0"/>
              <w:bCs w:val="0"/>
              <w:i w:val="0"/>
              <w:iCs w:val="0"/>
              <w:noProof/>
            </w:rPr>
          </w:pPr>
          <w:hyperlink w:anchor="_Toc69898547" w:history="1">
            <w:r w:rsidR="00FC29D7" w:rsidRPr="00F47B00">
              <w:rPr>
                <w:rStyle w:val="Hyperlink"/>
                <w:rFonts w:ascii="Arial" w:hAnsi="Arial" w:cs="Arial"/>
                <w:noProof/>
              </w:rPr>
              <w:t>Point of Purchase Displays</w:t>
            </w:r>
            <w:r w:rsidR="00FC29D7">
              <w:rPr>
                <w:noProof/>
                <w:webHidden/>
              </w:rPr>
              <w:tab/>
            </w:r>
            <w:r w:rsidR="00FC29D7">
              <w:rPr>
                <w:noProof/>
                <w:webHidden/>
              </w:rPr>
              <w:fldChar w:fldCharType="begin"/>
            </w:r>
            <w:r w:rsidR="00FC29D7">
              <w:rPr>
                <w:noProof/>
                <w:webHidden/>
              </w:rPr>
              <w:instrText xml:space="preserve"> PAGEREF _Toc69898547 \h </w:instrText>
            </w:r>
            <w:r w:rsidR="00FC29D7">
              <w:rPr>
                <w:noProof/>
                <w:webHidden/>
              </w:rPr>
            </w:r>
            <w:r w:rsidR="00FC29D7">
              <w:rPr>
                <w:noProof/>
                <w:webHidden/>
              </w:rPr>
              <w:fldChar w:fldCharType="separate"/>
            </w:r>
            <w:r w:rsidR="00FC29D7">
              <w:rPr>
                <w:noProof/>
                <w:webHidden/>
              </w:rPr>
              <w:t>52</w:t>
            </w:r>
            <w:r w:rsidR="00FC29D7">
              <w:rPr>
                <w:noProof/>
                <w:webHidden/>
              </w:rPr>
              <w:fldChar w:fldCharType="end"/>
            </w:r>
          </w:hyperlink>
        </w:p>
        <w:p w14:paraId="6B977DD5" w14:textId="2BBE7A34" w:rsidR="00FC29D7" w:rsidRDefault="00C067E3">
          <w:pPr>
            <w:pStyle w:val="TOC2"/>
            <w:tabs>
              <w:tab w:val="right" w:leader="dot" w:pos="9016"/>
            </w:tabs>
            <w:rPr>
              <w:rFonts w:eastAsiaTheme="minorEastAsia" w:cstheme="minorBidi"/>
              <w:b w:val="0"/>
              <w:bCs w:val="0"/>
              <w:noProof/>
              <w:sz w:val="24"/>
              <w:szCs w:val="24"/>
            </w:rPr>
          </w:pPr>
          <w:hyperlink w:anchor="_Toc69898548" w:history="1">
            <w:r w:rsidR="00FC29D7" w:rsidRPr="00F47B00">
              <w:rPr>
                <w:rStyle w:val="Hyperlink"/>
                <w:rFonts w:ascii="Arial" w:hAnsi="Arial" w:cs="Arial"/>
                <w:noProof/>
              </w:rPr>
              <w:t>Ambassadors (People)</w:t>
            </w:r>
            <w:r w:rsidR="00FC29D7">
              <w:rPr>
                <w:noProof/>
                <w:webHidden/>
              </w:rPr>
              <w:tab/>
            </w:r>
            <w:r w:rsidR="00FC29D7">
              <w:rPr>
                <w:noProof/>
                <w:webHidden/>
              </w:rPr>
              <w:fldChar w:fldCharType="begin"/>
            </w:r>
            <w:r w:rsidR="00FC29D7">
              <w:rPr>
                <w:noProof/>
                <w:webHidden/>
              </w:rPr>
              <w:instrText xml:space="preserve"> PAGEREF _Toc69898548 \h </w:instrText>
            </w:r>
            <w:r w:rsidR="00FC29D7">
              <w:rPr>
                <w:noProof/>
                <w:webHidden/>
              </w:rPr>
            </w:r>
            <w:r w:rsidR="00FC29D7">
              <w:rPr>
                <w:noProof/>
                <w:webHidden/>
              </w:rPr>
              <w:fldChar w:fldCharType="separate"/>
            </w:r>
            <w:r w:rsidR="00FC29D7">
              <w:rPr>
                <w:noProof/>
                <w:webHidden/>
              </w:rPr>
              <w:t>53</w:t>
            </w:r>
            <w:r w:rsidR="00FC29D7">
              <w:rPr>
                <w:noProof/>
                <w:webHidden/>
              </w:rPr>
              <w:fldChar w:fldCharType="end"/>
            </w:r>
          </w:hyperlink>
        </w:p>
        <w:p w14:paraId="2DC356C1" w14:textId="6DE9A0E8" w:rsidR="00FC29D7" w:rsidRDefault="00C067E3">
          <w:pPr>
            <w:pStyle w:val="TOC2"/>
            <w:tabs>
              <w:tab w:val="right" w:leader="dot" w:pos="9016"/>
            </w:tabs>
            <w:rPr>
              <w:rFonts w:eastAsiaTheme="minorEastAsia" w:cstheme="minorBidi"/>
              <w:b w:val="0"/>
              <w:bCs w:val="0"/>
              <w:noProof/>
              <w:sz w:val="24"/>
              <w:szCs w:val="24"/>
            </w:rPr>
          </w:pPr>
          <w:hyperlink w:anchor="_Toc69898549" w:history="1">
            <w:r w:rsidR="00FC29D7" w:rsidRPr="00F47B00">
              <w:rPr>
                <w:rStyle w:val="Hyperlink"/>
                <w:rFonts w:ascii="Arial" w:hAnsi="Arial" w:cs="Arial"/>
                <w:noProof/>
              </w:rPr>
              <w:t>Social Media Platforms</w:t>
            </w:r>
            <w:r w:rsidR="00FC29D7">
              <w:rPr>
                <w:noProof/>
                <w:webHidden/>
              </w:rPr>
              <w:tab/>
            </w:r>
            <w:r w:rsidR="00FC29D7">
              <w:rPr>
                <w:noProof/>
                <w:webHidden/>
              </w:rPr>
              <w:fldChar w:fldCharType="begin"/>
            </w:r>
            <w:r w:rsidR="00FC29D7">
              <w:rPr>
                <w:noProof/>
                <w:webHidden/>
              </w:rPr>
              <w:instrText xml:space="preserve"> PAGEREF _Toc69898549 \h </w:instrText>
            </w:r>
            <w:r w:rsidR="00FC29D7">
              <w:rPr>
                <w:noProof/>
                <w:webHidden/>
              </w:rPr>
            </w:r>
            <w:r w:rsidR="00FC29D7">
              <w:rPr>
                <w:noProof/>
                <w:webHidden/>
              </w:rPr>
              <w:fldChar w:fldCharType="separate"/>
            </w:r>
            <w:r w:rsidR="00FC29D7">
              <w:rPr>
                <w:noProof/>
                <w:webHidden/>
              </w:rPr>
              <w:t>53</w:t>
            </w:r>
            <w:r w:rsidR="00FC29D7">
              <w:rPr>
                <w:noProof/>
                <w:webHidden/>
              </w:rPr>
              <w:fldChar w:fldCharType="end"/>
            </w:r>
          </w:hyperlink>
        </w:p>
        <w:p w14:paraId="39E4060D" w14:textId="69707118" w:rsidR="00FC29D7" w:rsidRDefault="00C067E3">
          <w:pPr>
            <w:pStyle w:val="TOC2"/>
            <w:tabs>
              <w:tab w:val="right" w:leader="dot" w:pos="9016"/>
            </w:tabs>
            <w:rPr>
              <w:rFonts w:eastAsiaTheme="minorEastAsia" w:cstheme="minorBidi"/>
              <w:b w:val="0"/>
              <w:bCs w:val="0"/>
              <w:noProof/>
              <w:sz w:val="24"/>
              <w:szCs w:val="24"/>
            </w:rPr>
          </w:pPr>
          <w:hyperlink w:anchor="_Toc69898550" w:history="1">
            <w:r w:rsidR="00FC29D7" w:rsidRPr="00F47B00">
              <w:rPr>
                <w:rStyle w:val="Hyperlink"/>
                <w:rFonts w:ascii="Arial" w:hAnsi="Arial" w:cs="Arial"/>
                <w:noProof/>
              </w:rPr>
              <w:t>Facebook / Twitter / Instagram /</w:t>
            </w:r>
            <w:r w:rsidR="00FC29D7">
              <w:rPr>
                <w:noProof/>
                <w:webHidden/>
              </w:rPr>
              <w:tab/>
            </w:r>
            <w:r w:rsidR="00FC29D7">
              <w:rPr>
                <w:noProof/>
                <w:webHidden/>
              </w:rPr>
              <w:fldChar w:fldCharType="begin"/>
            </w:r>
            <w:r w:rsidR="00FC29D7">
              <w:rPr>
                <w:noProof/>
                <w:webHidden/>
              </w:rPr>
              <w:instrText xml:space="preserve"> PAGEREF _Toc69898550 \h </w:instrText>
            </w:r>
            <w:r w:rsidR="00FC29D7">
              <w:rPr>
                <w:noProof/>
                <w:webHidden/>
              </w:rPr>
            </w:r>
            <w:r w:rsidR="00FC29D7">
              <w:rPr>
                <w:noProof/>
                <w:webHidden/>
              </w:rPr>
              <w:fldChar w:fldCharType="separate"/>
            </w:r>
            <w:r w:rsidR="00FC29D7">
              <w:rPr>
                <w:noProof/>
                <w:webHidden/>
              </w:rPr>
              <w:t>53</w:t>
            </w:r>
            <w:r w:rsidR="00FC29D7">
              <w:rPr>
                <w:noProof/>
                <w:webHidden/>
              </w:rPr>
              <w:fldChar w:fldCharType="end"/>
            </w:r>
          </w:hyperlink>
        </w:p>
        <w:p w14:paraId="7BC8F5B0" w14:textId="42217ED3" w:rsidR="00FC29D7" w:rsidRDefault="00C067E3">
          <w:pPr>
            <w:pStyle w:val="TOC2"/>
            <w:tabs>
              <w:tab w:val="right" w:leader="dot" w:pos="9016"/>
            </w:tabs>
            <w:rPr>
              <w:rFonts w:eastAsiaTheme="minorEastAsia" w:cstheme="minorBidi"/>
              <w:b w:val="0"/>
              <w:bCs w:val="0"/>
              <w:noProof/>
              <w:sz w:val="24"/>
              <w:szCs w:val="24"/>
            </w:rPr>
          </w:pPr>
          <w:hyperlink w:anchor="_Toc69898551" w:history="1">
            <w:r w:rsidR="00FC29D7" w:rsidRPr="00F47B00">
              <w:rPr>
                <w:rStyle w:val="Hyperlink"/>
                <w:rFonts w:ascii="Arial" w:hAnsi="Arial" w:cs="Arial"/>
                <w:noProof/>
              </w:rPr>
              <w:t>YouTube /  TikTok</w:t>
            </w:r>
            <w:r w:rsidR="00FC29D7">
              <w:rPr>
                <w:noProof/>
                <w:webHidden/>
              </w:rPr>
              <w:tab/>
            </w:r>
            <w:r w:rsidR="00FC29D7">
              <w:rPr>
                <w:noProof/>
                <w:webHidden/>
              </w:rPr>
              <w:fldChar w:fldCharType="begin"/>
            </w:r>
            <w:r w:rsidR="00FC29D7">
              <w:rPr>
                <w:noProof/>
                <w:webHidden/>
              </w:rPr>
              <w:instrText xml:space="preserve"> PAGEREF _Toc69898551 \h </w:instrText>
            </w:r>
            <w:r w:rsidR="00FC29D7">
              <w:rPr>
                <w:noProof/>
                <w:webHidden/>
              </w:rPr>
            </w:r>
            <w:r w:rsidR="00FC29D7">
              <w:rPr>
                <w:noProof/>
                <w:webHidden/>
              </w:rPr>
              <w:fldChar w:fldCharType="separate"/>
            </w:r>
            <w:r w:rsidR="00FC29D7">
              <w:rPr>
                <w:noProof/>
                <w:webHidden/>
              </w:rPr>
              <w:t>54</w:t>
            </w:r>
            <w:r w:rsidR="00FC29D7">
              <w:rPr>
                <w:noProof/>
                <w:webHidden/>
              </w:rPr>
              <w:fldChar w:fldCharType="end"/>
            </w:r>
          </w:hyperlink>
        </w:p>
        <w:p w14:paraId="67866063" w14:textId="21F45B8F" w:rsidR="00FC29D7" w:rsidRDefault="00C067E3">
          <w:pPr>
            <w:pStyle w:val="TOC2"/>
            <w:tabs>
              <w:tab w:val="right" w:leader="dot" w:pos="9016"/>
            </w:tabs>
            <w:rPr>
              <w:rFonts w:eastAsiaTheme="minorEastAsia" w:cstheme="minorBidi"/>
              <w:b w:val="0"/>
              <w:bCs w:val="0"/>
              <w:noProof/>
              <w:sz w:val="24"/>
              <w:szCs w:val="24"/>
            </w:rPr>
          </w:pPr>
          <w:hyperlink w:anchor="_Toc69898552" w:history="1">
            <w:r w:rsidR="00FC29D7" w:rsidRPr="00F47B00">
              <w:rPr>
                <w:rStyle w:val="Hyperlink"/>
                <w:rFonts w:ascii="Arial" w:hAnsi="Arial" w:cs="Arial"/>
                <w:noProof/>
              </w:rPr>
              <w:t>LinkedIn / Mail Chimp</w:t>
            </w:r>
            <w:r w:rsidR="00FC29D7">
              <w:rPr>
                <w:noProof/>
                <w:webHidden/>
              </w:rPr>
              <w:tab/>
            </w:r>
            <w:r w:rsidR="00FC29D7">
              <w:rPr>
                <w:noProof/>
                <w:webHidden/>
              </w:rPr>
              <w:fldChar w:fldCharType="begin"/>
            </w:r>
            <w:r w:rsidR="00FC29D7">
              <w:rPr>
                <w:noProof/>
                <w:webHidden/>
              </w:rPr>
              <w:instrText xml:space="preserve"> PAGEREF _Toc69898552 \h </w:instrText>
            </w:r>
            <w:r w:rsidR="00FC29D7">
              <w:rPr>
                <w:noProof/>
                <w:webHidden/>
              </w:rPr>
            </w:r>
            <w:r w:rsidR="00FC29D7">
              <w:rPr>
                <w:noProof/>
                <w:webHidden/>
              </w:rPr>
              <w:fldChar w:fldCharType="separate"/>
            </w:r>
            <w:r w:rsidR="00FC29D7">
              <w:rPr>
                <w:noProof/>
                <w:webHidden/>
              </w:rPr>
              <w:t>54</w:t>
            </w:r>
            <w:r w:rsidR="00FC29D7">
              <w:rPr>
                <w:noProof/>
                <w:webHidden/>
              </w:rPr>
              <w:fldChar w:fldCharType="end"/>
            </w:r>
          </w:hyperlink>
        </w:p>
        <w:p w14:paraId="292CB51F" w14:textId="36DED812" w:rsidR="00FC29D7" w:rsidRDefault="00C067E3">
          <w:pPr>
            <w:pStyle w:val="TOC1"/>
            <w:tabs>
              <w:tab w:val="right" w:leader="dot" w:pos="9016"/>
            </w:tabs>
            <w:rPr>
              <w:rFonts w:eastAsiaTheme="minorEastAsia" w:cstheme="minorBidi"/>
              <w:b w:val="0"/>
              <w:bCs w:val="0"/>
              <w:i w:val="0"/>
              <w:iCs w:val="0"/>
              <w:noProof/>
            </w:rPr>
          </w:pPr>
          <w:hyperlink w:anchor="_Toc69898553" w:history="1">
            <w:r w:rsidR="00FC29D7" w:rsidRPr="00F47B00">
              <w:rPr>
                <w:rStyle w:val="Hyperlink"/>
                <w:rFonts w:ascii="Arial" w:hAnsi="Arial" w:cs="Arial"/>
                <w:noProof/>
              </w:rPr>
              <w:t>Implementation</w:t>
            </w:r>
            <w:r w:rsidR="00FC29D7">
              <w:rPr>
                <w:noProof/>
                <w:webHidden/>
              </w:rPr>
              <w:tab/>
            </w:r>
            <w:r w:rsidR="00FC29D7">
              <w:rPr>
                <w:noProof/>
                <w:webHidden/>
              </w:rPr>
              <w:fldChar w:fldCharType="begin"/>
            </w:r>
            <w:r w:rsidR="00FC29D7">
              <w:rPr>
                <w:noProof/>
                <w:webHidden/>
              </w:rPr>
              <w:instrText xml:space="preserve"> PAGEREF _Toc69898553 \h </w:instrText>
            </w:r>
            <w:r w:rsidR="00FC29D7">
              <w:rPr>
                <w:noProof/>
                <w:webHidden/>
              </w:rPr>
            </w:r>
            <w:r w:rsidR="00FC29D7">
              <w:rPr>
                <w:noProof/>
                <w:webHidden/>
              </w:rPr>
              <w:fldChar w:fldCharType="separate"/>
            </w:r>
            <w:r w:rsidR="00FC29D7">
              <w:rPr>
                <w:noProof/>
                <w:webHidden/>
              </w:rPr>
              <w:t>55</w:t>
            </w:r>
            <w:r w:rsidR="00FC29D7">
              <w:rPr>
                <w:noProof/>
                <w:webHidden/>
              </w:rPr>
              <w:fldChar w:fldCharType="end"/>
            </w:r>
          </w:hyperlink>
        </w:p>
        <w:p w14:paraId="332D231B" w14:textId="5E67E82D" w:rsidR="00FC29D7" w:rsidRDefault="00C067E3">
          <w:pPr>
            <w:pStyle w:val="TOC2"/>
            <w:tabs>
              <w:tab w:val="right" w:leader="dot" w:pos="9016"/>
            </w:tabs>
            <w:rPr>
              <w:rFonts w:eastAsiaTheme="minorEastAsia" w:cstheme="minorBidi"/>
              <w:b w:val="0"/>
              <w:bCs w:val="0"/>
              <w:noProof/>
              <w:sz w:val="24"/>
              <w:szCs w:val="24"/>
            </w:rPr>
          </w:pPr>
          <w:hyperlink w:anchor="_Toc69898554" w:history="1">
            <w:r w:rsidR="00FC29D7" w:rsidRPr="00F47B00">
              <w:rPr>
                <w:rStyle w:val="Hyperlink"/>
                <w:rFonts w:ascii="Arial" w:hAnsi="Arial" w:cs="Arial"/>
                <w:noProof/>
              </w:rPr>
              <w:t>Potential Structural Issues</w:t>
            </w:r>
            <w:r w:rsidR="00FC29D7">
              <w:rPr>
                <w:noProof/>
                <w:webHidden/>
              </w:rPr>
              <w:tab/>
            </w:r>
            <w:r w:rsidR="00FC29D7">
              <w:rPr>
                <w:noProof/>
                <w:webHidden/>
              </w:rPr>
              <w:fldChar w:fldCharType="begin"/>
            </w:r>
            <w:r w:rsidR="00FC29D7">
              <w:rPr>
                <w:noProof/>
                <w:webHidden/>
              </w:rPr>
              <w:instrText xml:space="preserve"> PAGEREF _Toc69898554 \h </w:instrText>
            </w:r>
            <w:r w:rsidR="00FC29D7">
              <w:rPr>
                <w:noProof/>
                <w:webHidden/>
              </w:rPr>
            </w:r>
            <w:r w:rsidR="00FC29D7">
              <w:rPr>
                <w:noProof/>
                <w:webHidden/>
              </w:rPr>
              <w:fldChar w:fldCharType="separate"/>
            </w:r>
            <w:r w:rsidR="00FC29D7">
              <w:rPr>
                <w:noProof/>
                <w:webHidden/>
              </w:rPr>
              <w:t>55</w:t>
            </w:r>
            <w:r w:rsidR="00FC29D7">
              <w:rPr>
                <w:noProof/>
                <w:webHidden/>
              </w:rPr>
              <w:fldChar w:fldCharType="end"/>
            </w:r>
          </w:hyperlink>
        </w:p>
        <w:p w14:paraId="65A8892A" w14:textId="5CCDC407" w:rsidR="00FC29D7" w:rsidRDefault="00C067E3">
          <w:pPr>
            <w:pStyle w:val="TOC2"/>
            <w:tabs>
              <w:tab w:val="right" w:leader="dot" w:pos="9016"/>
            </w:tabs>
            <w:rPr>
              <w:rFonts w:eastAsiaTheme="minorEastAsia" w:cstheme="minorBidi"/>
              <w:b w:val="0"/>
              <w:bCs w:val="0"/>
              <w:noProof/>
              <w:sz w:val="24"/>
              <w:szCs w:val="24"/>
            </w:rPr>
          </w:pPr>
          <w:hyperlink w:anchor="_Toc69898555" w:history="1">
            <w:r w:rsidR="00FC29D7" w:rsidRPr="00F47B00">
              <w:rPr>
                <w:rStyle w:val="Hyperlink"/>
                <w:rFonts w:ascii="Arial" w:hAnsi="Arial" w:cs="Arial"/>
                <w:noProof/>
              </w:rPr>
              <w:t>Tactical Marketing Activities</w:t>
            </w:r>
            <w:r w:rsidR="00FC29D7">
              <w:rPr>
                <w:noProof/>
                <w:webHidden/>
              </w:rPr>
              <w:tab/>
            </w:r>
            <w:r w:rsidR="00FC29D7">
              <w:rPr>
                <w:noProof/>
                <w:webHidden/>
              </w:rPr>
              <w:fldChar w:fldCharType="begin"/>
            </w:r>
            <w:r w:rsidR="00FC29D7">
              <w:rPr>
                <w:noProof/>
                <w:webHidden/>
              </w:rPr>
              <w:instrText xml:space="preserve"> PAGEREF _Toc69898555 \h </w:instrText>
            </w:r>
            <w:r w:rsidR="00FC29D7">
              <w:rPr>
                <w:noProof/>
                <w:webHidden/>
              </w:rPr>
            </w:r>
            <w:r w:rsidR="00FC29D7">
              <w:rPr>
                <w:noProof/>
                <w:webHidden/>
              </w:rPr>
              <w:fldChar w:fldCharType="separate"/>
            </w:r>
            <w:r w:rsidR="00FC29D7">
              <w:rPr>
                <w:noProof/>
                <w:webHidden/>
              </w:rPr>
              <w:t>55</w:t>
            </w:r>
            <w:r w:rsidR="00FC29D7">
              <w:rPr>
                <w:noProof/>
                <w:webHidden/>
              </w:rPr>
              <w:fldChar w:fldCharType="end"/>
            </w:r>
          </w:hyperlink>
        </w:p>
        <w:p w14:paraId="0DA2FF9B" w14:textId="4B92F271" w:rsidR="00FC29D7" w:rsidRDefault="00C067E3">
          <w:pPr>
            <w:pStyle w:val="TOC1"/>
            <w:tabs>
              <w:tab w:val="right" w:leader="dot" w:pos="9016"/>
            </w:tabs>
            <w:rPr>
              <w:rFonts w:eastAsiaTheme="minorEastAsia" w:cstheme="minorBidi"/>
              <w:b w:val="0"/>
              <w:bCs w:val="0"/>
              <w:i w:val="0"/>
              <w:iCs w:val="0"/>
              <w:noProof/>
            </w:rPr>
          </w:pPr>
          <w:hyperlink w:anchor="_Toc69898556" w:history="1">
            <w:r w:rsidR="00FC29D7" w:rsidRPr="00F47B00">
              <w:rPr>
                <w:rStyle w:val="Hyperlink"/>
                <w:rFonts w:ascii="Arial" w:hAnsi="Arial" w:cs="Arial"/>
                <w:noProof/>
              </w:rPr>
              <w:t>Evaluation and Control</w:t>
            </w:r>
            <w:r w:rsidR="00FC29D7">
              <w:rPr>
                <w:noProof/>
                <w:webHidden/>
              </w:rPr>
              <w:tab/>
            </w:r>
            <w:r w:rsidR="00FC29D7">
              <w:rPr>
                <w:noProof/>
                <w:webHidden/>
              </w:rPr>
              <w:fldChar w:fldCharType="begin"/>
            </w:r>
            <w:r w:rsidR="00FC29D7">
              <w:rPr>
                <w:noProof/>
                <w:webHidden/>
              </w:rPr>
              <w:instrText xml:space="preserve"> PAGEREF _Toc69898556 \h </w:instrText>
            </w:r>
            <w:r w:rsidR="00FC29D7">
              <w:rPr>
                <w:noProof/>
                <w:webHidden/>
              </w:rPr>
            </w:r>
            <w:r w:rsidR="00FC29D7">
              <w:rPr>
                <w:noProof/>
                <w:webHidden/>
              </w:rPr>
              <w:fldChar w:fldCharType="separate"/>
            </w:r>
            <w:r w:rsidR="00FC29D7">
              <w:rPr>
                <w:noProof/>
                <w:webHidden/>
              </w:rPr>
              <w:t>56</w:t>
            </w:r>
            <w:r w:rsidR="00FC29D7">
              <w:rPr>
                <w:noProof/>
                <w:webHidden/>
              </w:rPr>
              <w:fldChar w:fldCharType="end"/>
            </w:r>
          </w:hyperlink>
        </w:p>
        <w:p w14:paraId="41348DA3" w14:textId="253E7451" w:rsidR="00FC29D7" w:rsidRDefault="00C067E3">
          <w:pPr>
            <w:pStyle w:val="TOC2"/>
            <w:tabs>
              <w:tab w:val="right" w:leader="dot" w:pos="9016"/>
            </w:tabs>
            <w:rPr>
              <w:rFonts w:eastAsiaTheme="minorEastAsia" w:cstheme="minorBidi"/>
              <w:b w:val="0"/>
              <w:bCs w:val="0"/>
              <w:noProof/>
              <w:sz w:val="24"/>
              <w:szCs w:val="24"/>
            </w:rPr>
          </w:pPr>
          <w:hyperlink w:anchor="_Toc69898557" w:history="1">
            <w:r w:rsidR="00FC29D7" w:rsidRPr="00F47B00">
              <w:rPr>
                <w:rStyle w:val="Hyperlink"/>
                <w:rFonts w:ascii="Arial" w:hAnsi="Arial" w:cs="Arial"/>
                <w:noProof/>
              </w:rPr>
              <w:t>Formal Controls</w:t>
            </w:r>
            <w:r w:rsidR="00FC29D7">
              <w:rPr>
                <w:noProof/>
                <w:webHidden/>
              </w:rPr>
              <w:tab/>
            </w:r>
            <w:r w:rsidR="00FC29D7">
              <w:rPr>
                <w:noProof/>
                <w:webHidden/>
              </w:rPr>
              <w:fldChar w:fldCharType="begin"/>
            </w:r>
            <w:r w:rsidR="00FC29D7">
              <w:rPr>
                <w:noProof/>
                <w:webHidden/>
              </w:rPr>
              <w:instrText xml:space="preserve"> PAGEREF _Toc69898557 \h </w:instrText>
            </w:r>
            <w:r w:rsidR="00FC29D7">
              <w:rPr>
                <w:noProof/>
                <w:webHidden/>
              </w:rPr>
            </w:r>
            <w:r w:rsidR="00FC29D7">
              <w:rPr>
                <w:noProof/>
                <w:webHidden/>
              </w:rPr>
              <w:fldChar w:fldCharType="separate"/>
            </w:r>
            <w:r w:rsidR="00FC29D7">
              <w:rPr>
                <w:noProof/>
                <w:webHidden/>
              </w:rPr>
              <w:t>56</w:t>
            </w:r>
            <w:r w:rsidR="00FC29D7">
              <w:rPr>
                <w:noProof/>
                <w:webHidden/>
              </w:rPr>
              <w:fldChar w:fldCharType="end"/>
            </w:r>
          </w:hyperlink>
        </w:p>
        <w:p w14:paraId="182A8620" w14:textId="66273FE7" w:rsidR="00FC29D7" w:rsidRDefault="00C067E3">
          <w:pPr>
            <w:pStyle w:val="TOC2"/>
            <w:tabs>
              <w:tab w:val="right" w:leader="dot" w:pos="9016"/>
            </w:tabs>
            <w:rPr>
              <w:rFonts w:eastAsiaTheme="minorEastAsia" w:cstheme="minorBidi"/>
              <w:b w:val="0"/>
              <w:bCs w:val="0"/>
              <w:noProof/>
              <w:sz w:val="24"/>
              <w:szCs w:val="24"/>
            </w:rPr>
          </w:pPr>
          <w:hyperlink w:anchor="_Toc69898558" w:history="1">
            <w:r w:rsidR="00FC29D7" w:rsidRPr="00F47B00">
              <w:rPr>
                <w:rStyle w:val="Hyperlink"/>
                <w:rFonts w:ascii="Arial" w:hAnsi="Arial" w:cs="Arial"/>
                <w:noProof/>
              </w:rPr>
              <w:t>Informal Controls</w:t>
            </w:r>
            <w:r w:rsidR="00FC29D7">
              <w:rPr>
                <w:noProof/>
                <w:webHidden/>
              </w:rPr>
              <w:tab/>
            </w:r>
            <w:r w:rsidR="00FC29D7">
              <w:rPr>
                <w:noProof/>
                <w:webHidden/>
              </w:rPr>
              <w:fldChar w:fldCharType="begin"/>
            </w:r>
            <w:r w:rsidR="00FC29D7">
              <w:rPr>
                <w:noProof/>
                <w:webHidden/>
              </w:rPr>
              <w:instrText xml:space="preserve"> PAGEREF _Toc69898558 \h </w:instrText>
            </w:r>
            <w:r w:rsidR="00FC29D7">
              <w:rPr>
                <w:noProof/>
                <w:webHidden/>
              </w:rPr>
            </w:r>
            <w:r w:rsidR="00FC29D7">
              <w:rPr>
                <w:noProof/>
                <w:webHidden/>
              </w:rPr>
              <w:fldChar w:fldCharType="separate"/>
            </w:r>
            <w:r w:rsidR="00FC29D7">
              <w:rPr>
                <w:noProof/>
                <w:webHidden/>
              </w:rPr>
              <w:t>56</w:t>
            </w:r>
            <w:r w:rsidR="00FC29D7">
              <w:rPr>
                <w:noProof/>
                <w:webHidden/>
              </w:rPr>
              <w:fldChar w:fldCharType="end"/>
            </w:r>
          </w:hyperlink>
        </w:p>
        <w:p w14:paraId="32684049" w14:textId="25822989" w:rsidR="00FC29D7" w:rsidRDefault="00C067E3">
          <w:pPr>
            <w:pStyle w:val="TOC2"/>
            <w:tabs>
              <w:tab w:val="right" w:leader="dot" w:pos="9016"/>
            </w:tabs>
            <w:rPr>
              <w:rFonts w:eastAsiaTheme="minorEastAsia" w:cstheme="minorBidi"/>
              <w:b w:val="0"/>
              <w:bCs w:val="0"/>
              <w:noProof/>
              <w:sz w:val="24"/>
              <w:szCs w:val="24"/>
            </w:rPr>
          </w:pPr>
          <w:hyperlink w:anchor="_Toc69898559" w:history="1">
            <w:r w:rsidR="00FC29D7" w:rsidRPr="00F47B00">
              <w:rPr>
                <w:rStyle w:val="Hyperlink"/>
                <w:rFonts w:ascii="Arial" w:hAnsi="Arial" w:cs="Arial"/>
                <w:noProof/>
              </w:rPr>
              <w:t>Evaluation Process</w:t>
            </w:r>
            <w:r w:rsidR="00FC29D7">
              <w:rPr>
                <w:noProof/>
                <w:webHidden/>
              </w:rPr>
              <w:tab/>
            </w:r>
            <w:r w:rsidR="00FC29D7">
              <w:rPr>
                <w:noProof/>
                <w:webHidden/>
              </w:rPr>
              <w:fldChar w:fldCharType="begin"/>
            </w:r>
            <w:r w:rsidR="00FC29D7">
              <w:rPr>
                <w:noProof/>
                <w:webHidden/>
              </w:rPr>
              <w:instrText xml:space="preserve"> PAGEREF _Toc69898559 \h </w:instrText>
            </w:r>
            <w:r w:rsidR="00FC29D7">
              <w:rPr>
                <w:noProof/>
                <w:webHidden/>
              </w:rPr>
            </w:r>
            <w:r w:rsidR="00FC29D7">
              <w:rPr>
                <w:noProof/>
                <w:webHidden/>
              </w:rPr>
              <w:fldChar w:fldCharType="separate"/>
            </w:r>
            <w:r w:rsidR="00FC29D7">
              <w:rPr>
                <w:noProof/>
                <w:webHidden/>
              </w:rPr>
              <w:t>56</w:t>
            </w:r>
            <w:r w:rsidR="00FC29D7">
              <w:rPr>
                <w:noProof/>
                <w:webHidden/>
              </w:rPr>
              <w:fldChar w:fldCharType="end"/>
            </w:r>
          </w:hyperlink>
        </w:p>
        <w:p w14:paraId="6476EF02" w14:textId="3F2D7EFA" w:rsidR="00FC29D7" w:rsidRDefault="00C067E3">
          <w:pPr>
            <w:pStyle w:val="TOC2"/>
            <w:tabs>
              <w:tab w:val="right" w:leader="dot" w:pos="9016"/>
            </w:tabs>
            <w:rPr>
              <w:rFonts w:eastAsiaTheme="minorEastAsia" w:cstheme="minorBidi"/>
              <w:b w:val="0"/>
              <w:bCs w:val="0"/>
              <w:noProof/>
              <w:sz w:val="24"/>
              <w:szCs w:val="24"/>
            </w:rPr>
          </w:pPr>
          <w:hyperlink w:anchor="_Toc69898560" w:history="1">
            <w:r w:rsidR="00FC29D7" w:rsidRPr="00F47B00">
              <w:rPr>
                <w:rStyle w:val="Hyperlink"/>
                <w:rFonts w:ascii="Arial" w:hAnsi="Arial" w:cs="Arial"/>
                <w:noProof/>
              </w:rPr>
              <w:t>Appendices</w:t>
            </w:r>
            <w:r w:rsidR="00FC29D7">
              <w:rPr>
                <w:noProof/>
                <w:webHidden/>
              </w:rPr>
              <w:tab/>
            </w:r>
            <w:r w:rsidR="00FC29D7">
              <w:rPr>
                <w:noProof/>
                <w:webHidden/>
              </w:rPr>
              <w:fldChar w:fldCharType="begin"/>
            </w:r>
            <w:r w:rsidR="00FC29D7">
              <w:rPr>
                <w:noProof/>
                <w:webHidden/>
              </w:rPr>
              <w:instrText xml:space="preserve"> PAGEREF _Toc69898560 \h </w:instrText>
            </w:r>
            <w:r w:rsidR="00FC29D7">
              <w:rPr>
                <w:noProof/>
                <w:webHidden/>
              </w:rPr>
            </w:r>
            <w:r w:rsidR="00FC29D7">
              <w:rPr>
                <w:noProof/>
                <w:webHidden/>
              </w:rPr>
              <w:fldChar w:fldCharType="separate"/>
            </w:r>
            <w:r w:rsidR="00FC29D7">
              <w:rPr>
                <w:noProof/>
                <w:webHidden/>
              </w:rPr>
              <w:t>57</w:t>
            </w:r>
            <w:r w:rsidR="00FC29D7">
              <w:rPr>
                <w:noProof/>
                <w:webHidden/>
              </w:rPr>
              <w:fldChar w:fldCharType="end"/>
            </w:r>
          </w:hyperlink>
        </w:p>
        <w:p w14:paraId="41BC0C4C" w14:textId="4C4F4BB4" w:rsidR="00FC29D7" w:rsidRDefault="00C067E3">
          <w:pPr>
            <w:pStyle w:val="TOC1"/>
            <w:tabs>
              <w:tab w:val="right" w:leader="dot" w:pos="9016"/>
            </w:tabs>
            <w:rPr>
              <w:rFonts w:eastAsiaTheme="minorEastAsia" w:cstheme="minorBidi"/>
              <w:b w:val="0"/>
              <w:bCs w:val="0"/>
              <w:i w:val="0"/>
              <w:iCs w:val="0"/>
              <w:noProof/>
            </w:rPr>
          </w:pPr>
          <w:hyperlink w:anchor="_Toc69898561" w:history="1">
            <w:r w:rsidR="00FC29D7" w:rsidRPr="00F47B00">
              <w:rPr>
                <w:rStyle w:val="Hyperlink"/>
                <w:noProof/>
              </w:rPr>
              <w:t>Reflection / Conclusion / Recommendations (key learning points)</w:t>
            </w:r>
            <w:r w:rsidR="00FC29D7">
              <w:rPr>
                <w:noProof/>
                <w:webHidden/>
              </w:rPr>
              <w:tab/>
            </w:r>
            <w:r w:rsidR="00FC29D7">
              <w:rPr>
                <w:noProof/>
                <w:webHidden/>
              </w:rPr>
              <w:fldChar w:fldCharType="begin"/>
            </w:r>
            <w:r w:rsidR="00FC29D7">
              <w:rPr>
                <w:noProof/>
                <w:webHidden/>
              </w:rPr>
              <w:instrText xml:space="preserve"> PAGEREF _Toc69898561 \h </w:instrText>
            </w:r>
            <w:r w:rsidR="00FC29D7">
              <w:rPr>
                <w:noProof/>
                <w:webHidden/>
              </w:rPr>
            </w:r>
            <w:r w:rsidR="00FC29D7">
              <w:rPr>
                <w:noProof/>
                <w:webHidden/>
              </w:rPr>
              <w:fldChar w:fldCharType="separate"/>
            </w:r>
            <w:r w:rsidR="00FC29D7">
              <w:rPr>
                <w:noProof/>
                <w:webHidden/>
              </w:rPr>
              <w:t>64</w:t>
            </w:r>
            <w:r w:rsidR="00FC29D7">
              <w:rPr>
                <w:noProof/>
                <w:webHidden/>
              </w:rPr>
              <w:fldChar w:fldCharType="end"/>
            </w:r>
          </w:hyperlink>
        </w:p>
        <w:p w14:paraId="6630A104" w14:textId="576387EB" w:rsidR="00FC29D7" w:rsidRDefault="00C067E3">
          <w:pPr>
            <w:pStyle w:val="TOC2"/>
            <w:tabs>
              <w:tab w:val="right" w:leader="dot" w:pos="9016"/>
            </w:tabs>
            <w:rPr>
              <w:rFonts w:eastAsiaTheme="minorEastAsia" w:cstheme="minorBidi"/>
              <w:b w:val="0"/>
              <w:bCs w:val="0"/>
              <w:noProof/>
              <w:sz w:val="24"/>
              <w:szCs w:val="24"/>
            </w:rPr>
          </w:pPr>
          <w:hyperlink w:anchor="_Toc69898562" w:history="1">
            <w:r w:rsidR="00FC29D7" w:rsidRPr="00F47B00">
              <w:rPr>
                <w:rStyle w:val="Hyperlink"/>
                <w:noProof/>
              </w:rPr>
              <w:t>Description</w:t>
            </w:r>
            <w:r w:rsidR="00FC29D7">
              <w:rPr>
                <w:noProof/>
                <w:webHidden/>
              </w:rPr>
              <w:tab/>
            </w:r>
            <w:r w:rsidR="00FC29D7">
              <w:rPr>
                <w:noProof/>
                <w:webHidden/>
              </w:rPr>
              <w:fldChar w:fldCharType="begin"/>
            </w:r>
            <w:r w:rsidR="00FC29D7">
              <w:rPr>
                <w:noProof/>
                <w:webHidden/>
              </w:rPr>
              <w:instrText xml:space="preserve"> PAGEREF _Toc69898562 \h </w:instrText>
            </w:r>
            <w:r w:rsidR="00FC29D7">
              <w:rPr>
                <w:noProof/>
                <w:webHidden/>
              </w:rPr>
            </w:r>
            <w:r w:rsidR="00FC29D7">
              <w:rPr>
                <w:noProof/>
                <w:webHidden/>
              </w:rPr>
              <w:fldChar w:fldCharType="separate"/>
            </w:r>
            <w:r w:rsidR="00FC29D7">
              <w:rPr>
                <w:noProof/>
                <w:webHidden/>
              </w:rPr>
              <w:t>64</w:t>
            </w:r>
            <w:r w:rsidR="00FC29D7">
              <w:rPr>
                <w:noProof/>
                <w:webHidden/>
              </w:rPr>
              <w:fldChar w:fldCharType="end"/>
            </w:r>
          </w:hyperlink>
        </w:p>
        <w:p w14:paraId="729DF562" w14:textId="6E7DC7D2" w:rsidR="00FC29D7" w:rsidRDefault="00C067E3">
          <w:pPr>
            <w:pStyle w:val="TOC2"/>
            <w:tabs>
              <w:tab w:val="right" w:leader="dot" w:pos="9016"/>
            </w:tabs>
            <w:rPr>
              <w:rFonts w:eastAsiaTheme="minorEastAsia" w:cstheme="minorBidi"/>
              <w:b w:val="0"/>
              <w:bCs w:val="0"/>
              <w:noProof/>
              <w:sz w:val="24"/>
              <w:szCs w:val="24"/>
            </w:rPr>
          </w:pPr>
          <w:hyperlink w:anchor="_Toc69898563" w:history="1">
            <w:r w:rsidR="00FC29D7" w:rsidRPr="00F47B00">
              <w:rPr>
                <w:rStyle w:val="Hyperlink"/>
                <w:noProof/>
              </w:rPr>
              <w:t>Feelings</w:t>
            </w:r>
            <w:r w:rsidR="00FC29D7">
              <w:rPr>
                <w:noProof/>
                <w:webHidden/>
              </w:rPr>
              <w:tab/>
            </w:r>
            <w:r w:rsidR="00FC29D7">
              <w:rPr>
                <w:noProof/>
                <w:webHidden/>
              </w:rPr>
              <w:fldChar w:fldCharType="begin"/>
            </w:r>
            <w:r w:rsidR="00FC29D7">
              <w:rPr>
                <w:noProof/>
                <w:webHidden/>
              </w:rPr>
              <w:instrText xml:space="preserve"> PAGEREF _Toc69898563 \h </w:instrText>
            </w:r>
            <w:r w:rsidR="00FC29D7">
              <w:rPr>
                <w:noProof/>
                <w:webHidden/>
              </w:rPr>
            </w:r>
            <w:r w:rsidR="00FC29D7">
              <w:rPr>
                <w:noProof/>
                <w:webHidden/>
              </w:rPr>
              <w:fldChar w:fldCharType="separate"/>
            </w:r>
            <w:r w:rsidR="00FC29D7">
              <w:rPr>
                <w:noProof/>
                <w:webHidden/>
              </w:rPr>
              <w:t>65</w:t>
            </w:r>
            <w:r w:rsidR="00FC29D7">
              <w:rPr>
                <w:noProof/>
                <w:webHidden/>
              </w:rPr>
              <w:fldChar w:fldCharType="end"/>
            </w:r>
          </w:hyperlink>
        </w:p>
        <w:p w14:paraId="30DBB620" w14:textId="3AC59F44" w:rsidR="00FC29D7" w:rsidRDefault="00C067E3">
          <w:pPr>
            <w:pStyle w:val="TOC2"/>
            <w:tabs>
              <w:tab w:val="right" w:leader="dot" w:pos="9016"/>
            </w:tabs>
            <w:rPr>
              <w:rFonts w:eastAsiaTheme="minorEastAsia" w:cstheme="minorBidi"/>
              <w:b w:val="0"/>
              <w:bCs w:val="0"/>
              <w:noProof/>
              <w:sz w:val="24"/>
              <w:szCs w:val="24"/>
            </w:rPr>
          </w:pPr>
          <w:hyperlink w:anchor="_Toc69898564" w:history="1">
            <w:r w:rsidR="00FC29D7" w:rsidRPr="00F47B00">
              <w:rPr>
                <w:rStyle w:val="Hyperlink"/>
                <w:noProof/>
              </w:rPr>
              <w:t>Experience</w:t>
            </w:r>
            <w:r w:rsidR="00FC29D7">
              <w:rPr>
                <w:noProof/>
                <w:webHidden/>
              </w:rPr>
              <w:tab/>
            </w:r>
            <w:r w:rsidR="00FC29D7">
              <w:rPr>
                <w:noProof/>
                <w:webHidden/>
              </w:rPr>
              <w:fldChar w:fldCharType="begin"/>
            </w:r>
            <w:r w:rsidR="00FC29D7">
              <w:rPr>
                <w:noProof/>
                <w:webHidden/>
              </w:rPr>
              <w:instrText xml:space="preserve"> PAGEREF _Toc69898564 \h </w:instrText>
            </w:r>
            <w:r w:rsidR="00FC29D7">
              <w:rPr>
                <w:noProof/>
                <w:webHidden/>
              </w:rPr>
            </w:r>
            <w:r w:rsidR="00FC29D7">
              <w:rPr>
                <w:noProof/>
                <w:webHidden/>
              </w:rPr>
              <w:fldChar w:fldCharType="separate"/>
            </w:r>
            <w:r w:rsidR="00FC29D7">
              <w:rPr>
                <w:noProof/>
                <w:webHidden/>
              </w:rPr>
              <w:t>65</w:t>
            </w:r>
            <w:r w:rsidR="00FC29D7">
              <w:rPr>
                <w:noProof/>
                <w:webHidden/>
              </w:rPr>
              <w:fldChar w:fldCharType="end"/>
            </w:r>
          </w:hyperlink>
        </w:p>
        <w:p w14:paraId="77E6B779" w14:textId="683FE5C8" w:rsidR="00FC29D7" w:rsidRDefault="00C067E3">
          <w:pPr>
            <w:pStyle w:val="TOC2"/>
            <w:tabs>
              <w:tab w:val="right" w:leader="dot" w:pos="9016"/>
            </w:tabs>
            <w:rPr>
              <w:rFonts w:eastAsiaTheme="minorEastAsia" w:cstheme="minorBidi"/>
              <w:b w:val="0"/>
              <w:bCs w:val="0"/>
              <w:noProof/>
              <w:sz w:val="24"/>
              <w:szCs w:val="24"/>
            </w:rPr>
          </w:pPr>
          <w:hyperlink w:anchor="_Toc69898565" w:history="1">
            <w:r w:rsidR="00FC29D7" w:rsidRPr="00F47B00">
              <w:rPr>
                <w:rStyle w:val="Hyperlink"/>
                <w:noProof/>
              </w:rPr>
              <w:t>Analysis</w:t>
            </w:r>
            <w:r w:rsidR="00FC29D7">
              <w:rPr>
                <w:noProof/>
                <w:webHidden/>
              </w:rPr>
              <w:tab/>
            </w:r>
            <w:r w:rsidR="00FC29D7">
              <w:rPr>
                <w:noProof/>
                <w:webHidden/>
              </w:rPr>
              <w:fldChar w:fldCharType="begin"/>
            </w:r>
            <w:r w:rsidR="00FC29D7">
              <w:rPr>
                <w:noProof/>
                <w:webHidden/>
              </w:rPr>
              <w:instrText xml:space="preserve"> PAGEREF _Toc69898565 \h </w:instrText>
            </w:r>
            <w:r w:rsidR="00FC29D7">
              <w:rPr>
                <w:noProof/>
                <w:webHidden/>
              </w:rPr>
            </w:r>
            <w:r w:rsidR="00FC29D7">
              <w:rPr>
                <w:noProof/>
                <w:webHidden/>
              </w:rPr>
              <w:fldChar w:fldCharType="separate"/>
            </w:r>
            <w:r w:rsidR="00FC29D7">
              <w:rPr>
                <w:noProof/>
                <w:webHidden/>
              </w:rPr>
              <w:t>65</w:t>
            </w:r>
            <w:r w:rsidR="00FC29D7">
              <w:rPr>
                <w:noProof/>
                <w:webHidden/>
              </w:rPr>
              <w:fldChar w:fldCharType="end"/>
            </w:r>
          </w:hyperlink>
        </w:p>
        <w:p w14:paraId="69199298" w14:textId="2904FEB9" w:rsidR="00FC29D7" w:rsidRDefault="00C067E3">
          <w:pPr>
            <w:pStyle w:val="TOC2"/>
            <w:tabs>
              <w:tab w:val="right" w:leader="dot" w:pos="9016"/>
            </w:tabs>
            <w:rPr>
              <w:rFonts w:eastAsiaTheme="minorEastAsia" w:cstheme="minorBidi"/>
              <w:b w:val="0"/>
              <w:bCs w:val="0"/>
              <w:noProof/>
              <w:sz w:val="24"/>
              <w:szCs w:val="24"/>
            </w:rPr>
          </w:pPr>
          <w:hyperlink w:anchor="_Toc69898566" w:history="1">
            <w:r w:rsidR="00FC29D7" w:rsidRPr="00F47B00">
              <w:rPr>
                <w:rStyle w:val="Hyperlink"/>
                <w:noProof/>
              </w:rPr>
              <w:t>Conclusion</w:t>
            </w:r>
            <w:r w:rsidR="00FC29D7">
              <w:rPr>
                <w:noProof/>
                <w:webHidden/>
              </w:rPr>
              <w:tab/>
            </w:r>
            <w:r w:rsidR="00FC29D7">
              <w:rPr>
                <w:noProof/>
                <w:webHidden/>
              </w:rPr>
              <w:fldChar w:fldCharType="begin"/>
            </w:r>
            <w:r w:rsidR="00FC29D7">
              <w:rPr>
                <w:noProof/>
                <w:webHidden/>
              </w:rPr>
              <w:instrText xml:space="preserve"> PAGEREF _Toc69898566 \h </w:instrText>
            </w:r>
            <w:r w:rsidR="00FC29D7">
              <w:rPr>
                <w:noProof/>
                <w:webHidden/>
              </w:rPr>
            </w:r>
            <w:r w:rsidR="00FC29D7">
              <w:rPr>
                <w:noProof/>
                <w:webHidden/>
              </w:rPr>
              <w:fldChar w:fldCharType="separate"/>
            </w:r>
            <w:r w:rsidR="00FC29D7">
              <w:rPr>
                <w:noProof/>
                <w:webHidden/>
              </w:rPr>
              <w:t>66</w:t>
            </w:r>
            <w:r w:rsidR="00FC29D7">
              <w:rPr>
                <w:noProof/>
                <w:webHidden/>
              </w:rPr>
              <w:fldChar w:fldCharType="end"/>
            </w:r>
          </w:hyperlink>
        </w:p>
        <w:p w14:paraId="1519B1F4" w14:textId="257A7DA2" w:rsidR="00FC29D7" w:rsidRDefault="00C067E3">
          <w:pPr>
            <w:pStyle w:val="TOC1"/>
            <w:tabs>
              <w:tab w:val="right" w:leader="dot" w:pos="9016"/>
            </w:tabs>
            <w:rPr>
              <w:rFonts w:eastAsiaTheme="minorEastAsia" w:cstheme="minorBidi"/>
              <w:b w:val="0"/>
              <w:bCs w:val="0"/>
              <w:i w:val="0"/>
              <w:iCs w:val="0"/>
              <w:noProof/>
            </w:rPr>
          </w:pPr>
          <w:hyperlink w:anchor="_Toc69898567" w:history="1">
            <w:r w:rsidR="00FC29D7" w:rsidRPr="00F47B00">
              <w:rPr>
                <w:rStyle w:val="Hyperlink"/>
                <w:rFonts w:ascii="Arial" w:hAnsi="Arial" w:cs="Arial"/>
                <w:noProof/>
              </w:rPr>
              <w:t>Appendix</w:t>
            </w:r>
            <w:r w:rsidR="00FC29D7">
              <w:rPr>
                <w:noProof/>
                <w:webHidden/>
              </w:rPr>
              <w:tab/>
            </w:r>
            <w:r w:rsidR="00FC29D7">
              <w:rPr>
                <w:noProof/>
                <w:webHidden/>
              </w:rPr>
              <w:fldChar w:fldCharType="begin"/>
            </w:r>
            <w:r w:rsidR="00FC29D7">
              <w:rPr>
                <w:noProof/>
                <w:webHidden/>
              </w:rPr>
              <w:instrText xml:space="preserve"> PAGEREF _Toc69898567 \h </w:instrText>
            </w:r>
            <w:r w:rsidR="00FC29D7">
              <w:rPr>
                <w:noProof/>
                <w:webHidden/>
              </w:rPr>
            </w:r>
            <w:r w:rsidR="00FC29D7">
              <w:rPr>
                <w:noProof/>
                <w:webHidden/>
              </w:rPr>
              <w:fldChar w:fldCharType="separate"/>
            </w:r>
            <w:r w:rsidR="00FC29D7">
              <w:rPr>
                <w:noProof/>
                <w:webHidden/>
              </w:rPr>
              <w:t>78</w:t>
            </w:r>
            <w:r w:rsidR="00FC29D7">
              <w:rPr>
                <w:noProof/>
                <w:webHidden/>
              </w:rPr>
              <w:fldChar w:fldCharType="end"/>
            </w:r>
          </w:hyperlink>
        </w:p>
        <w:p w14:paraId="06AB3765" w14:textId="15CCA43A" w:rsidR="00DD38EA" w:rsidRDefault="00DD38EA" w:rsidP="00DD38EA">
          <w:pPr>
            <w:rPr>
              <w:b/>
              <w:bCs/>
              <w:noProof/>
            </w:rPr>
          </w:pPr>
          <w:r>
            <w:rPr>
              <w:b/>
              <w:bCs/>
              <w:noProof/>
            </w:rPr>
            <w:fldChar w:fldCharType="end"/>
          </w:r>
        </w:p>
      </w:sdtContent>
    </w:sdt>
    <w:p w14:paraId="475FE80A" w14:textId="77777777" w:rsidR="0023752D" w:rsidRDefault="0023752D" w:rsidP="0023752D">
      <w:pPr>
        <w:jc w:val="both"/>
        <w:rPr>
          <w:rFonts w:ascii="Arial" w:hAnsi="Arial" w:cs="Arial"/>
          <w:sz w:val="22"/>
          <w:szCs w:val="22"/>
        </w:rPr>
      </w:pPr>
    </w:p>
    <w:p w14:paraId="4555952F" w14:textId="77777777" w:rsidR="00770DC3" w:rsidRDefault="00770DC3" w:rsidP="0023752D">
      <w:pPr>
        <w:jc w:val="both"/>
        <w:rPr>
          <w:rFonts w:ascii="Arial" w:hAnsi="Arial" w:cs="Arial"/>
          <w:sz w:val="22"/>
          <w:szCs w:val="22"/>
        </w:rPr>
      </w:pPr>
    </w:p>
    <w:p w14:paraId="7F4905D6" w14:textId="77777777" w:rsidR="00770DC3" w:rsidRDefault="00770DC3" w:rsidP="0023752D">
      <w:pPr>
        <w:jc w:val="both"/>
        <w:rPr>
          <w:rFonts w:ascii="Arial" w:hAnsi="Arial" w:cs="Arial"/>
          <w:sz w:val="22"/>
          <w:szCs w:val="22"/>
        </w:rPr>
      </w:pPr>
    </w:p>
    <w:p w14:paraId="2F71D3CF" w14:textId="77777777" w:rsidR="00770DC3" w:rsidRDefault="00770DC3" w:rsidP="0023752D">
      <w:pPr>
        <w:spacing w:after="200" w:line="276" w:lineRule="auto"/>
        <w:rPr>
          <w:rFonts w:ascii="Arial" w:hAnsi="Arial" w:cs="Arial"/>
          <w:sz w:val="22"/>
          <w:szCs w:val="22"/>
        </w:rPr>
      </w:pPr>
    </w:p>
    <w:p w14:paraId="3CD789C9" w14:textId="0EA72FB2" w:rsidR="0023752D" w:rsidRDefault="0023752D" w:rsidP="0023752D">
      <w:pPr>
        <w:spacing w:after="200" w:line="276" w:lineRule="auto"/>
        <w:rPr>
          <w:rFonts w:ascii="Arial" w:hAnsi="Arial" w:cs="Arial"/>
          <w:b/>
          <w:sz w:val="22"/>
          <w:szCs w:val="22"/>
        </w:rPr>
      </w:pPr>
    </w:p>
    <w:p w14:paraId="7E4053EE" w14:textId="3EDD6BDF" w:rsidR="003F7013" w:rsidRDefault="003F7013">
      <w:pPr>
        <w:spacing w:after="200" w:line="276" w:lineRule="auto"/>
        <w:rPr>
          <w:rFonts w:ascii="Arial" w:hAnsi="Arial" w:cs="Arial"/>
          <w:b/>
          <w:sz w:val="22"/>
          <w:szCs w:val="22"/>
        </w:rPr>
      </w:pPr>
      <w:r>
        <w:rPr>
          <w:rFonts w:ascii="Arial" w:hAnsi="Arial" w:cs="Arial"/>
          <w:b/>
          <w:sz w:val="22"/>
          <w:szCs w:val="22"/>
        </w:rPr>
        <w:br w:type="page"/>
      </w:r>
    </w:p>
    <w:p w14:paraId="4F802A4B" w14:textId="02E368C0" w:rsidR="0023752D" w:rsidRDefault="0023752D">
      <w:pPr>
        <w:spacing w:after="200" w:line="276" w:lineRule="auto"/>
        <w:rPr>
          <w:rFonts w:ascii="Arial" w:hAnsi="Arial" w:cs="Arial"/>
          <w:b/>
          <w:sz w:val="22"/>
          <w:szCs w:val="22"/>
        </w:rPr>
      </w:pPr>
    </w:p>
    <w:p w14:paraId="04E0D377" w14:textId="4FF59134" w:rsidR="0023752D" w:rsidRPr="00DD38EA" w:rsidRDefault="003F7013" w:rsidP="00DD38EA">
      <w:pPr>
        <w:pStyle w:val="Heading1"/>
      </w:pPr>
      <w:bookmarkStart w:id="0" w:name="_Toc69736887"/>
      <w:bookmarkStart w:id="1" w:name="_Toc69898486"/>
      <w:r w:rsidRPr="00AC420E">
        <w:rPr>
          <w:rStyle w:val="Heading3Char"/>
          <w:rFonts w:eastAsiaTheme="majorEastAsia"/>
        </w:rPr>
        <w:t>Element 1</w:t>
      </w:r>
      <w:bookmarkEnd w:id="0"/>
      <w:r>
        <w:rPr>
          <w:rFonts w:ascii="Arial" w:hAnsi="Arial" w:cs="Arial"/>
          <w:sz w:val="22"/>
          <w:szCs w:val="22"/>
          <w:u w:val="single"/>
        </w:rPr>
        <w:t xml:space="preserve"> - </w:t>
      </w:r>
      <w:r w:rsidRPr="00DD38EA">
        <w:rPr>
          <w:rStyle w:val="Heading6Char"/>
          <w:rFonts w:eastAsiaTheme="majorEastAsia"/>
        </w:rPr>
        <w:t xml:space="preserve">Individual Presentation </w:t>
      </w:r>
      <w:r w:rsidRPr="00DD38EA">
        <w:t>(5 minutes – Online)</w:t>
      </w:r>
      <w:bookmarkEnd w:id="1"/>
      <w:r w:rsidRPr="00DD38EA">
        <w:t xml:space="preserve"> </w:t>
      </w:r>
    </w:p>
    <w:p w14:paraId="0E78A445" w14:textId="77777777" w:rsidR="00AC420E" w:rsidRDefault="00C067E3" w:rsidP="00AC420E">
      <w:hyperlink r:id="rId16" w:history="1">
        <w:r w:rsidR="00AC420E" w:rsidRPr="007C22AE">
          <w:rPr>
            <w:rStyle w:val="Hyperlink"/>
          </w:rPr>
          <w:t>https://youtu.be/iP16A1WaBA4</w:t>
        </w:r>
      </w:hyperlink>
      <w:r w:rsidR="00AC420E">
        <w:t xml:space="preserve"> </w:t>
      </w:r>
    </w:p>
    <w:p w14:paraId="44319B53" w14:textId="62311C1E" w:rsidR="003F7013" w:rsidRDefault="003F7013">
      <w:pPr>
        <w:spacing w:after="200" w:line="276" w:lineRule="auto"/>
        <w:rPr>
          <w:rFonts w:ascii="Arial" w:hAnsi="Arial" w:cs="Arial"/>
          <w:b/>
          <w:sz w:val="22"/>
          <w:szCs w:val="22"/>
        </w:rPr>
      </w:pPr>
      <w:r>
        <w:rPr>
          <w:rFonts w:ascii="Arial" w:hAnsi="Arial" w:cs="Arial"/>
          <w:b/>
          <w:sz w:val="22"/>
          <w:szCs w:val="22"/>
        </w:rPr>
        <w:br w:type="page"/>
      </w:r>
    </w:p>
    <w:p w14:paraId="11109B38" w14:textId="451F7189" w:rsidR="003F7013" w:rsidRDefault="003F7013">
      <w:pPr>
        <w:spacing w:after="200" w:line="276" w:lineRule="auto"/>
        <w:rPr>
          <w:rFonts w:ascii="Arial" w:hAnsi="Arial" w:cs="Arial"/>
          <w:b/>
          <w:sz w:val="22"/>
          <w:szCs w:val="22"/>
        </w:rPr>
      </w:pPr>
    </w:p>
    <w:p w14:paraId="78710770" w14:textId="62C1CE4C" w:rsidR="003F7013" w:rsidRDefault="003F7013" w:rsidP="003F7013">
      <w:pPr>
        <w:spacing w:after="200" w:line="276" w:lineRule="auto"/>
        <w:rPr>
          <w:rFonts w:ascii="Arial" w:hAnsi="Arial" w:cs="Arial"/>
          <w:b/>
          <w:sz w:val="22"/>
          <w:szCs w:val="22"/>
          <w:u w:val="single"/>
        </w:rPr>
      </w:pPr>
      <w:bookmarkStart w:id="2" w:name="_Toc69898487"/>
      <w:r w:rsidRPr="00DD38EA">
        <w:rPr>
          <w:rStyle w:val="Heading1Char"/>
        </w:rPr>
        <w:t>Element 1 – Ethics Form</w:t>
      </w:r>
      <w:bookmarkEnd w:id="2"/>
      <w:r>
        <w:rPr>
          <w:rFonts w:ascii="Arial" w:hAnsi="Arial" w:cs="Arial"/>
          <w:b/>
          <w:sz w:val="22"/>
          <w:szCs w:val="22"/>
          <w:u w:val="single"/>
        </w:rPr>
        <w:t xml:space="preserve"> (All Pages)</w:t>
      </w:r>
    </w:p>
    <w:p w14:paraId="7F6B63D0" w14:textId="77777777" w:rsidR="00AC420E" w:rsidRPr="009766E2" w:rsidRDefault="00AC420E" w:rsidP="00AC420E">
      <w:pPr>
        <w:tabs>
          <w:tab w:val="left" w:pos="5103"/>
        </w:tabs>
        <w:jc w:val="center"/>
        <w:rPr>
          <w:rFonts w:ascii="Arial" w:hAnsi="Arial" w:cs="Arial"/>
          <w:b/>
          <w:bCs/>
          <w:lang w:eastAsia="en-US"/>
        </w:rPr>
      </w:pPr>
      <w:r w:rsidRPr="009766E2">
        <w:rPr>
          <w:rFonts w:ascii="Arial" w:hAnsi="Arial" w:cs="Arial"/>
          <w:b/>
          <w:bCs/>
          <w:lang w:eastAsia="en-US"/>
        </w:rPr>
        <w:t>APPLICATION FOR ETHICAL APPROVAL</w:t>
      </w:r>
    </w:p>
    <w:p w14:paraId="55E11DF8" w14:textId="77777777" w:rsidR="00AC420E" w:rsidRPr="009766E2" w:rsidRDefault="00AC420E" w:rsidP="00AC420E">
      <w:pPr>
        <w:tabs>
          <w:tab w:val="left" w:pos="5103"/>
        </w:tabs>
        <w:ind w:right="282"/>
        <w:jc w:val="center"/>
        <w:rPr>
          <w:rFonts w:ascii="Arial" w:hAnsi="Arial" w:cs="Arial"/>
          <w:b/>
          <w:bCs/>
          <w:sz w:val="20"/>
          <w:szCs w:val="20"/>
          <w:lang w:eastAsia="en-US"/>
        </w:rPr>
      </w:pPr>
    </w:p>
    <w:p w14:paraId="3847933A" w14:textId="77777777" w:rsidR="00AC420E" w:rsidRPr="009766E2" w:rsidRDefault="00AC420E" w:rsidP="00AC420E">
      <w:pPr>
        <w:tabs>
          <w:tab w:val="left" w:pos="5103"/>
        </w:tabs>
        <w:ind w:right="282"/>
        <w:jc w:val="both"/>
        <w:rPr>
          <w:rFonts w:ascii="Arial" w:hAnsi="Arial" w:cs="Arial"/>
          <w:b/>
          <w:bCs/>
          <w:lang w:eastAsia="en-US"/>
        </w:rPr>
      </w:pPr>
      <w:r w:rsidRPr="009766E2">
        <w:rPr>
          <w:rFonts w:ascii="Arial" w:hAnsi="Arial" w:cs="Arial"/>
          <w:b/>
          <w:bCs/>
          <w:lang w:eastAsia="en-US"/>
        </w:rPr>
        <w:t>In order for research to result in benefit and minimise risk of harm, it must be conducted ethically. A researcher may not be covered by the University’s insurance if ethical approval has not been obtained prior to commencement.</w:t>
      </w:r>
    </w:p>
    <w:p w14:paraId="2CE7F3A2" w14:textId="77777777" w:rsidR="00AC420E" w:rsidRPr="009766E2" w:rsidRDefault="00AC420E" w:rsidP="00AC420E">
      <w:pPr>
        <w:tabs>
          <w:tab w:val="left" w:pos="5103"/>
        </w:tabs>
        <w:ind w:right="282"/>
        <w:jc w:val="center"/>
        <w:rPr>
          <w:rFonts w:ascii="Arial" w:hAnsi="Arial" w:cs="Arial"/>
          <w:b/>
          <w:bCs/>
          <w:sz w:val="16"/>
          <w:szCs w:val="16"/>
          <w:lang w:eastAsia="en-US"/>
        </w:rPr>
      </w:pPr>
    </w:p>
    <w:p w14:paraId="597A6657" w14:textId="77777777" w:rsidR="00AC420E" w:rsidRPr="009766E2" w:rsidRDefault="00AC420E" w:rsidP="00AC420E">
      <w:pPr>
        <w:tabs>
          <w:tab w:val="left" w:pos="5103"/>
        </w:tabs>
        <w:ind w:right="282"/>
        <w:jc w:val="both"/>
        <w:rPr>
          <w:rFonts w:ascii="Arial" w:hAnsi="Arial" w:cs="Arial"/>
          <w:lang w:eastAsia="en-US"/>
        </w:rPr>
      </w:pPr>
      <w:r w:rsidRPr="009766E2">
        <w:rPr>
          <w:rFonts w:ascii="Arial" w:hAnsi="Arial" w:cs="Arial"/>
          <w:lang w:eastAsia="en-US"/>
        </w:rPr>
        <w:t xml:space="preserve">The University follows the OECD Frascati manual definition of </w:t>
      </w:r>
      <w:r w:rsidRPr="009766E2">
        <w:rPr>
          <w:rFonts w:ascii="Arial" w:hAnsi="Arial" w:cs="Arial"/>
          <w:b/>
          <w:lang w:eastAsia="en-US"/>
        </w:rPr>
        <w:t>research activity</w:t>
      </w:r>
      <w:r w:rsidRPr="009766E2">
        <w:rPr>
          <w:rFonts w:ascii="Arial" w:hAnsi="Arial" w:cs="Arial"/>
          <w:lang w:eastAsia="en-US"/>
        </w:rPr>
        <w:t>: “creative work undertaken on a systematic basis in order to increase the stock of knowledge, including knowledge of man, culture and society, and the use of this stock of knowledge to devise new applications”. As such this covers activities undertaken by members of staff, postgraduate research students, and both taught postgraduate and undergraduate students working on dissertations/projects.</w:t>
      </w:r>
    </w:p>
    <w:p w14:paraId="47B5054D" w14:textId="77777777" w:rsidR="00AC420E" w:rsidRPr="009766E2" w:rsidRDefault="00AC420E" w:rsidP="00AC420E">
      <w:pPr>
        <w:tabs>
          <w:tab w:val="left" w:pos="5103"/>
        </w:tabs>
        <w:ind w:right="282"/>
        <w:jc w:val="both"/>
        <w:rPr>
          <w:rFonts w:ascii="Arial" w:hAnsi="Arial" w:cs="Arial"/>
          <w:lang w:eastAsia="en-US"/>
        </w:rPr>
      </w:pPr>
    </w:p>
    <w:p w14:paraId="069931D2" w14:textId="77777777" w:rsidR="00AC420E" w:rsidRPr="009766E2" w:rsidRDefault="00AC420E" w:rsidP="00AC420E">
      <w:pPr>
        <w:tabs>
          <w:tab w:val="left" w:pos="5103"/>
        </w:tabs>
        <w:ind w:right="282"/>
        <w:jc w:val="both"/>
        <w:rPr>
          <w:rFonts w:ascii="Arial" w:hAnsi="Arial" w:cs="Arial"/>
          <w:lang w:eastAsia="en-US"/>
        </w:rPr>
      </w:pPr>
      <w:r w:rsidRPr="009766E2">
        <w:rPr>
          <w:rFonts w:ascii="Arial" w:hAnsi="Arial" w:cs="Arial"/>
          <w:lang w:eastAsia="en-US"/>
        </w:rPr>
        <w:t>The individual undertaking the research activity is known as the “principal researcher”.</w:t>
      </w:r>
    </w:p>
    <w:p w14:paraId="3E18E668" w14:textId="77777777" w:rsidR="00AC420E" w:rsidRPr="009766E2" w:rsidRDefault="00AC420E" w:rsidP="00AC420E">
      <w:pPr>
        <w:tabs>
          <w:tab w:val="left" w:pos="5103"/>
        </w:tabs>
        <w:ind w:right="282"/>
        <w:jc w:val="both"/>
        <w:rPr>
          <w:rFonts w:ascii="Arial" w:hAnsi="Arial" w:cs="Arial"/>
          <w:lang w:eastAsia="en-US"/>
        </w:rPr>
      </w:pPr>
    </w:p>
    <w:p w14:paraId="5C4C088F" w14:textId="77777777" w:rsidR="00AC420E" w:rsidRPr="009766E2" w:rsidRDefault="00AC420E" w:rsidP="00AC420E">
      <w:pPr>
        <w:tabs>
          <w:tab w:val="left" w:pos="5103"/>
        </w:tabs>
        <w:ind w:right="282"/>
        <w:jc w:val="both"/>
        <w:rPr>
          <w:rFonts w:ascii="Arial" w:hAnsi="Arial" w:cs="Arial"/>
          <w:lang w:eastAsia="en-US"/>
        </w:rPr>
      </w:pPr>
      <w:r w:rsidRPr="009766E2">
        <w:rPr>
          <w:rFonts w:ascii="Arial" w:hAnsi="Arial" w:cs="Arial"/>
          <w:lang w:eastAsia="en-US"/>
        </w:rPr>
        <w:t>Ethical approval is not required for routine audits, performance reviews, quality assurance studies, testing within normal educational requirements, and literary or artistic criticism.</w:t>
      </w:r>
    </w:p>
    <w:p w14:paraId="6BF13B8D" w14:textId="77777777" w:rsidR="00AC420E" w:rsidRPr="009766E2" w:rsidRDefault="00AC420E" w:rsidP="00AC420E">
      <w:pPr>
        <w:tabs>
          <w:tab w:val="left" w:pos="5103"/>
        </w:tabs>
        <w:ind w:right="282"/>
        <w:jc w:val="both"/>
        <w:rPr>
          <w:rFonts w:ascii="Arial" w:hAnsi="Arial" w:cs="Arial"/>
          <w:lang w:eastAsia="en-US"/>
        </w:rPr>
      </w:pPr>
    </w:p>
    <w:p w14:paraId="208675C1" w14:textId="77777777" w:rsidR="00AC420E" w:rsidRPr="009766E2" w:rsidRDefault="00AC420E" w:rsidP="00AC420E">
      <w:pPr>
        <w:tabs>
          <w:tab w:val="left" w:pos="5103"/>
        </w:tabs>
        <w:ind w:right="282"/>
        <w:jc w:val="both"/>
        <w:rPr>
          <w:rFonts w:ascii="Arial" w:hAnsi="Arial" w:cs="Arial"/>
          <w:b/>
          <w:bCs/>
          <w:lang w:eastAsia="en-US"/>
        </w:rPr>
      </w:pPr>
      <w:r w:rsidRPr="009766E2">
        <w:rPr>
          <w:rFonts w:ascii="Arial" w:hAnsi="Arial" w:cs="Arial"/>
          <w:b/>
          <w:bCs/>
          <w:lang w:eastAsia="en-US"/>
        </w:rPr>
        <w:t>Please read the notes for guidance before completing ALL sections of the form.</w:t>
      </w:r>
    </w:p>
    <w:p w14:paraId="61602562" w14:textId="77777777" w:rsidR="00AC420E" w:rsidRPr="009766E2" w:rsidRDefault="00AC420E" w:rsidP="00AC420E">
      <w:pPr>
        <w:autoSpaceDE w:val="0"/>
        <w:autoSpaceDN w:val="0"/>
        <w:adjustRightInd w:val="0"/>
        <w:jc w:val="both"/>
        <w:rPr>
          <w:rFonts w:ascii="Arial" w:hAnsi="Arial" w:cs="Arial"/>
          <w:lang w:eastAsia="en-US"/>
        </w:rPr>
      </w:pPr>
    </w:p>
    <w:p w14:paraId="40870A40" w14:textId="77777777" w:rsidR="00AC420E" w:rsidRPr="009766E2" w:rsidRDefault="00AC420E" w:rsidP="00AC420E">
      <w:pPr>
        <w:autoSpaceDE w:val="0"/>
        <w:autoSpaceDN w:val="0"/>
        <w:adjustRightInd w:val="0"/>
        <w:jc w:val="both"/>
        <w:rPr>
          <w:rFonts w:ascii="Arial" w:hAnsi="Arial" w:cs="Arial"/>
          <w:lang w:eastAsia="en-US"/>
        </w:rPr>
      </w:pPr>
      <w:r w:rsidRPr="009766E2">
        <w:rPr>
          <w:rFonts w:ascii="Arial" w:hAnsi="Arial" w:cs="Arial"/>
          <w:b/>
          <w:lang w:eastAsia="en-US"/>
        </w:rPr>
        <w:t>This form</w:t>
      </w:r>
      <w:r w:rsidRPr="009766E2">
        <w:rPr>
          <w:rFonts w:ascii="Arial" w:hAnsi="Arial" w:cs="Arial"/>
          <w:lang w:eastAsia="en-US"/>
        </w:rPr>
        <w:t xml:space="preserve"> </w:t>
      </w:r>
      <w:r w:rsidRPr="009766E2">
        <w:rPr>
          <w:rFonts w:ascii="Arial" w:hAnsi="Arial" w:cs="Arial"/>
          <w:b/>
          <w:lang w:eastAsia="en-US"/>
        </w:rPr>
        <w:t>must be completed and approved prior to undertaking any research activity.</w:t>
      </w:r>
      <w:r w:rsidRPr="009766E2">
        <w:rPr>
          <w:rFonts w:ascii="Arial" w:hAnsi="Arial" w:cs="Arial"/>
          <w:lang w:eastAsia="en-US"/>
        </w:rPr>
        <w:t xml:space="preserve"> Please see Checklist for details of process for different categories of application.  </w:t>
      </w:r>
    </w:p>
    <w:p w14:paraId="17A11770" w14:textId="77777777" w:rsidR="00AC420E" w:rsidRPr="009766E2" w:rsidRDefault="00AC420E" w:rsidP="00AC420E">
      <w:pPr>
        <w:autoSpaceDE w:val="0"/>
        <w:autoSpaceDN w:val="0"/>
        <w:adjustRightInd w:val="0"/>
        <w:jc w:val="both"/>
        <w:rPr>
          <w:rFonts w:ascii="Arial" w:hAnsi="Arial" w:cs="Arial"/>
          <w:lang w:eastAsia="en-US"/>
        </w:rPr>
      </w:pPr>
    </w:p>
    <w:p w14:paraId="1A0CE387" w14:textId="77777777" w:rsidR="00AC420E" w:rsidRPr="009766E2" w:rsidRDefault="00AC420E" w:rsidP="00AC420E">
      <w:pPr>
        <w:autoSpaceDE w:val="0"/>
        <w:autoSpaceDN w:val="0"/>
        <w:adjustRightInd w:val="0"/>
        <w:jc w:val="both"/>
        <w:rPr>
          <w:rFonts w:ascii="Arial" w:hAnsi="Arial" w:cs="Arial"/>
          <w:b/>
          <w:lang w:eastAsia="en-US"/>
        </w:rPr>
      </w:pPr>
      <w:r w:rsidRPr="009766E2">
        <w:rPr>
          <w:rFonts w:ascii="Arial" w:hAnsi="Arial" w:cs="Arial"/>
          <w:b/>
          <w:lang w:eastAsia="en-US"/>
        </w:rPr>
        <w:t>Delete the Guidance Notes at the end of the form BEFORE submitting your application</w:t>
      </w:r>
    </w:p>
    <w:p w14:paraId="7B818296" w14:textId="77777777" w:rsidR="00AC420E" w:rsidRPr="009766E2" w:rsidRDefault="00AC420E" w:rsidP="00AC420E">
      <w:pPr>
        <w:autoSpaceDE w:val="0"/>
        <w:autoSpaceDN w:val="0"/>
        <w:adjustRightInd w:val="0"/>
        <w:jc w:val="both"/>
        <w:rPr>
          <w:rFonts w:ascii="Arial" w:hAnsi="Arial" w:cs="Arial"/>
          <w:lang w:eastAsia="en-US"/>
        </w:rPr>
      </w:pPr>
    </w:p>
    <w:p w14:paraId="327BBED0"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t>SECTION A: About You (Principal Researcher)</w:t>
      </w:r>
    </w:p>
    <w:tbl>
      <w:tblPr>
        <w:tblW w:w="10012"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35"/>
        <w:gridCol w:w="2438"/>
        <w:gridCol w:w="679"/>
        <w:gridCol w:w="2445"/>
        <w:gridCol w:w="679"/>
        <w:gridCol w:w="2421"/>
        <w:gridCol w:w="815"/>
      </w:tblGrid>
      <w:tr w:rsidR="00AC420E" w:rsidRPr="009766E2" w14:paraId="41B0A53D" w14:textId="77777777" w:rsidTr="00AC420E">
        <w:trPr>
          <w:trHeight w:val="439"/>
        </w:trPr>
        <w:tc>
          <w:tcPr>
            <w:tcW w:w="535" w:type="dxa"/>
            <w:shd w:val="clear" w:color="auto" w:fill="F2F2F2" w:themeFill="background1" w:themeFillShade="F2"/>
          </w:tcPr>
          <w:p w14:paraId="5053F107" w14:textId="77777777" w:rsidR="00AC420E" w:rsidRPr="009766E2" w:rsidRDefault="00AC420E" w:rsidP="003F6721">
            <w:pPr>
              <w:rPr>
                <w:rFonts w:ascii="Arial" w:hAnsi="Arial" w:cs="Arial"/>
                <w:lang w:eastAsia="en-US"/>
              </w:rPr>
            </w:pPr>
            <w:r w:rsidRPr="009766E2">
              <w:rPr>
                <w:rFonts w:ascii="Arial" w:hAnsi="Arial" w:cs="Arial"/>
                <w:lang w:eastAsia="en-US"/>
              </w:rPr>
              <w:t>1</w:t>
            </w:r>
          </w:p>
        </w:tc>
        <w:tc>
          <w:tcPr>
            <w:tcW w:w="3117" w:type="dxa"/>
            <w:gridSpan w:val="2"/>
            <w:shd w:val="clear" w:color="auto" w:fill="F2F2F2" w:themeFill="background1" w:themeFillShade="F2"/>
          </w:tcPr>
          <w:p w14:paraId="3F526D9D" w14:textId="77777777" w:rsidR="00AC420E" w:rsidRPr="009766E2" w:rsidRDefault="00AC420E" w:rsidP="003F6721">
            <w:pPr>
              <w:rPr>
                <w:rFonts w:ascii="Arial" w:hAnsi="Arial" w:cs="Arial"/>
                <w:lang w:eastAsia="en-US"/>
              </w:rPr>
            </w:pPr>
            <w:r w:rsidRPr="009766E2">
              <w:rPr>
                <w:rFonts w:ascii="Arial" w:hAnsi="Arial" w:cs="Arial"/>
                <w:lang w:eastAsia="en-US"/>
              </w:rPr>
              <w:t>Full Name:</w:t>
            </w:r>
          </w:p>
        </w:tc>
        <w:tc>
          <w:tcPr>
            <w:tcW w:w="6360" w:type="dxa"/>
            <w:gridSpan w:val="4"/>
          </w:tcPr>
          <w:p w14:paraId="5843F23B" w14:textId="77777777" w:rsidR="00AC420E" w:rsidRPr="009766E2" w:rsidRDefault="00AC420E" w:rsidP="003F6721">
            <w:pPr>
              <w:rPr>
                <w:rFonts w:ascii="Arial" w:hAnsi="Arial" w:cs="Arial"/>
                <w:lang w:eastAsia="en-US"/>
              </w:rPr>
            </w:pPr>
            <w:r w:rsidRPr="009766E2">
              <w:rPr>
                <w:rFonts w:ascii="Arial" w:hAnsi="Arial" w:cs="Arial"/>
                <w:lang w:eastAsia="en-US"/>
              </w:rPr>
              <w:t>Tom Drakeley</w:t>
            </w:r>
          </w:p>
        </w:tc>
      </w:tr>
      <w:tr w:rsidR="00AC420E" w:rsidRPr="009766E2" w14:paraId="5EB8DEA2" w14:textId="77777777" w:rsidTr="00AC420E">
        <w:trPr>
          <w:trHeight w:val="472"/>
        </w:trPr>
        <w:tc>
          <w:tcPr>
            <w:tcW w:w="535" w:type="dxa"/>
            <w:shd w:val="clear" w:color="auto" w:fill="BFBFBF" w:themeFill="background1" w:themeFillShade="BF"/>
          </w:tcPr>
          <w:p w14:paraId="30BFECE7" w14:textId="77777777" w:rsidR="00AC420E" w:rsidRPr="009766E2" w:rsidRDefault="00AC420E" w:rsidP="003F6721">
            <w:pPr>
              <w:rPr>
                <w:rFonts w:ascii="Arial" w:hAnsi="Arial" w:cs="Arial"/>
                <w:lang w:eastAsia="en-US"/>
              </w:rPr>
            </w:pPr>
            <w:r w:rsidRPr="009766E2">
              <w:rPr>
                <w:rFonts w:ascii="Arial" w:hAnsi="Arial" w:cs="Arial"/>
                <w:lang w:eastAsia="en-US"/>
              </w:rPr>
              <w:t>2</w:t>
            </w:r>
          </w:p>
        </w:tc>
        <w:tc>
          <w:tcPr>
            <w:tcW w:w="3117" w:type="dxa"/>
            <w:gridSpan w:val="2"/>
            <w:shd w:val="clear" w:color="auto" w:fill="BFBFBF" w:themeFill="background1" w:themeFillShade="BF"/>
            <w:vAlign w:val="center"/>
          </w:tcPr>
          <w:p w14:paraId="4DF0284B" w14:textId="77777777" w:rsidR="00AC420E" w:rsidRPr="009766E2" w:rsidRDefault="00AC420E" w:rsidP="003F6721">
            <w:pPr>
              <w:rPr>
                <w:rFonts w:ascii="Arial" w:hAnsi="Arial" w:cs="Arial"/>
                <w:lang w:eastAsia="en-US"/>
              </w:rPr>
            </w:pPr>
            <w:r w:rsidRPr="009766E2">
              <w:rPr>
                <w:rFonts w:ascii="Arial" w:hAnsi="Arial" w:cs="Arial"/>
                <w:lang w:eastAsia="en-US"/>
              </w:rPr>
              <w:t>Tick all boxes which apply:</w:t>
            </w:r>
          </w:p>
          <w:p w14:paraId="11469EF0" w14:textId="77777777" w:rsidR="00AC420E" w:rsidRPr="009766E2" w:rsidRDefault="00AC420E" w:rsidP="003F6721">
            <w:pPr>
              <w:rPr>
                <w:rFonts w:ascii="Arial" w:hAnsi="Arial" w:cs="Arial"/>
                <w:lang w:eastAsia="en-US"/>
              </w:rPr>
            </w:pPr>
          </w:p>
        </w:tc>
        <w:tc>
          <w:tcPr>
            <w:tcW w:w="2445" w:type="dxa"/>
            <w:shd w:val="clear" w:color="auto" w:fill="F2F2F2" w:themeFill="background1" w:themeFillShade="F2"/>
            <w:vAlign w:val="center"/>
          </w:tcPr>
          <w:p w14:paraId="5D4C20EC" w14:textId="77777777" w:rsidR="00AC420E" w:rsidRPr="009766E2" w:rsidRDefault="00AC420E" w:rsidP="003F6721">
            <w:pPr>
              <w:rPr>
                <w:rFonts w:ascii="Arial" w:hAnsi="Arial" w:cs="Arial"/>
                <w:lang w:eastAsia="en-US"/>
              </w:rPr>
            </w:pPr>
            <w:r w:rsidRPr="009766E2">
              <w:rPr>
                <w:rFonts w:ascii="Arial" w:hAnsi="Arial" w:cs="Arial"/>
                <w:lang w:eastAsia="en-US"/>
              </w:rPr>
              <w:t>Member of staff:</w:t>
            </w:r>
          </w:p>
        </w:tc>
        <w:tc>
          <w:tcPr>
            <w:tcW w:w="679" w:type="dxa"/>
            <w:shd w:val="clear" w:color="auto" w:fill="BFBFBF" w:themeFill="background1" w:themeFillShade="BF"/>
            <w:vAlign w:val="center"/>
          </w:tcPr>
          <w:p w14:paraId="4C97DF5E" w14:textId="77777777" w:rsidR="00AC420E" w:rsidRPr="009766E2" w:rsidRDefault="00AC420E" w:rsidP="003F6721">
            <w:pPr>
              <w:jc w:val="center"/>
              <w:rPr>
                <w:rFonts w:ascii="Arial" w:hAnsi="Arial" w:cs="Arial"/>
                <w:lang w:eastAsia="en-US"/>
              </w:rPr>
            </w:pPr>
            <w:r w:rsidRPr="009766E2">
              <w:rPr>
                <w:rFonts w:ascii="MS Gothic" w:eastAsia="MS Gothic" w:hAnsi="MS Gothic" w:cs="Arial" w:hint="eastAsia"/>
                <w:lang w:eastAsia="en-US"/>
              </w:rPr>
              <w:t>☐</w:t>
            </w:r>
          </w:p>
        </w:tc>
        <w:tc>
          <w:tcPr>
            <w:tcW w:w="2421" w:type="dxa"/>
            <w:shd w:val="clear" w:color="auto" w:fill="F2F2F2" w:themeFill="background1" w:themeFillShade="F2"/>
            <w:vAlign w:val="center"/>
          </w:tcPr>
          <w:p w14:paraId="7960E69F" w14:textId="77777777" w:rsidR="00AC420E" w:rsidRPr="009766E2" w:rsidRDefault="00AC420E" w:rsidP="003F6721">
            <w:pPr>
              <w:rPr>
                <w:rFonts w:ascii="Arial" w:hAnsi="Arial" w:cs="Arial"/>
                <w:lang w:eastAsia="en-US"/>
              </w:rPr>
            </w:pPr>
            <w:r w:rsidRPr="009766E2">
              <w:rPr>
                <w:rFonts w:ascii="Arial" w:hAnsi="Arial" w:cs="Arial"/>
                <w:lang w:eastAsia="en-US"/>
              </w:rPr>
              <w:t>Honorary research fellow:</w:t>
            </w:r>
          </w:p>
        </w:tc>
        <w:tc>
          <w:tcPr>
            <w:tcW w:w="814" w:type="dxa"/>
            <w:shd w:val="clear" w:color="auto" w:fill="BFBFBF" w:themeFill="background1" w:themeFillShade="BF"/>
            <w:vAlign w:val="center"/>
          </w:tcPr>
          <w:p w14:paraId="157C5AEC" w14:textId="77777777" w:rsidR="00AC420E" w:rsidRPr="009766E2" w:rsidRDefault="00AC420E" w:rsidP="003F6721">
            <w:pPr>
              <w:jc w:val="center"/>
              <w:rPr>
                <w:rFonts w:ascii="Arial" w:hAnsi="Arial" w:cs="Arial"/>
                <w:lang w:eastAsia="en-US"/>
              </w:rPr>
            </w:pPr>
            <w:r w:rsidRPr="009766E2">
              <w:rPr>
                <w:rFonts w:ascii="MS Gothic" w:eastAsia="MS Gothic" w:hAnsi="MS Gothic" w:cs="Arial" w:hint="eastAsia"/>
                <w:lang w:eastAsia="en-US"/>
              </w:rPr>
              <w:t>☐</w:t>
            </w:r>
          </w:p>
        </w:tc>
      </w:tr>
      <w:tr w:rsidR="00AC420E" w:rsidRPr="009766E2" w14:paraId="7090BDAA" w14:textId="77777777" w:rsidTr="00AC420E">
        <w:trPr>
          <w:trHeight w:val="472"/>
        </w:trPr>
        <w:tc>
          <w:tcPr>
            <w:tcW w:w="535" w:type="dxa"/>
            <w:shd w:val="clear" w:color="auto" w:fill="F2F2F2" w:themeFill="background1" w:themeFillShade="F2"/>
          </w:tcPr>
          <w:p w14:paraId="7541D0F4" w14:textId="77777777" w:rsidR="00AC420E" w:rsidRPr="009766E2" w:rsidRDefault="00AC420E" w:rsidP="003F6721">
            <w:pPr>
              <w:rPr>
                <w:rFonts w:ascii="Arial" w:hAnsi="Arial" w:cs="Arial"/>
                <w:lang w:eastAsia="en-US"/>
              </w:rPr>
            </w:pPr>
            <w:r w:rsidRPr="009766E2">
              <w:rPr>
                <w:rFonts w:ascii="Arial" w:hAnsi="Arial" w:cs="Arial"/>
                <w:lang w:eastAsia="en-US"/>
              </w:rPr>
              <w:t>3</w:t>
            </w:r>
          </w:p>
        </w:tc>
        <w:tc>
          <w:tcPr>
            <w:tcW w:w="2438" w:type="dxa"/>
            <w:shd w:val="clear" w:color="auto" w:fill="F2F2F2" w:themeFill="background1" w:themeFillShade="F2"/>
            <w:vAlign w:val="center"/>
          </w:tcPr>
          <w:p w14:paraId="78FA1440" w14:textId="77777777" w:rsidR="00AC420E" w:rsidRPr="009766E2" w:rsidRDefault="00AC420E" w:rsidP="003F6721">
            <w:pPr>
              <w:rPr>
                <w:rFonts w:ascii="Arial" w:hAnsi="Arial" w:cs="Arial"/>
                <w:lang w:eastAsia="en-US"/>
              </w:rPr>
            </w:pPr>
            <w:r w:rsidRPr="009766E2">
              <w:rPr>
                <w:rFonts w:ascii="Arial" w:hAnsi="Arial" w:cs="Arial"/>
                <w:lang w:eastAsia="en-US"/>
              </w:rPr>
              <w:t>Undergraduate Student</w:t>
            </w:r>
          </w:p>
        </w:tc>
        <w:sdt>
          <w:sdtPr>
            <w:rPr>
              <w:rFonts w:ascii="Arial" w:hAnsi="Arial" w:cs="Arial"/>
              <w:lang w:eastAsia="en-US"/>
            </w:rPr>
            <w:id w:val="-947236441"/>
            <w14:checkbox>
              <w14:checked w14:val="1"/>
              <w14:checkedState w14:val="2612" w14:font="MS Gothic"/>
              <w14:uncheckedState w14:val="2610" w14:font="MS Gothic"/>
            </w14:checkbox>
          </w:sdtPr>
          <w:sdtEndPr/>
          <w:sdtContent>
            <w:tc>
              <w:tcPr>
                <w:tcW w:w="679" w:type="dxa"/>
                <w:shd w:val="clear" w:color="auto" w:fill="BFBFBF" w:themeFill="background1" w:themeFillShade="BF"/>
                <w:vAlign w:val="center"/>
              </w:tcPr>
              <w:p w14:paraId="2CE7E5F2"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lang w:eastAsia="en-US"/>
                  </w:rPr>
                  <w:t>☒</w:t>
                </w:r>
              </w:p>
            </w:tc>
          </w:sdtContent>
        </w:sdt>
        <w:tc>
          <w:tcPr>
            <w:tcW w:w="2445" w:type="dxa"/>
            <w:shd w:val="clear" w:color="auto" w:fill="F2F2F2" w:themeFill="background1" w:themeFillShade="F2"/>
            <w:vAlign w:val="center"/>
          </w:tcPr>
          <w:p w14:paraId="576D30C8" w14:textId="77777777" w:rsidR="00AC420E" w:rsidRPr="009766E2" w:rsidRDefault="00AC420E" w:rsidP="003F6721">
            <w:pPr>
              <w:rPr>
                <w:rFonts w:ascii="Arial" w:hAnsi="Arial" w:cs="Arial"/>
                <w:lang w:eastAsia="en-US"/>
              </w:rPr>
            </w:pPr>
            <w:r w:rsidRPr="009766E2">
              <w:rPr>
                <w:rFonts w:ascii="Arial" w:hAnsi="Arial" w:cs="Arial"/>
                <w:lang w:eastAsia="en-US"/>
              </w:rPr>
              <w:t>Taught Postgraduate Student</w:t>
            </w:r>
          </w:p>
        </w:tc>
        <w:sdt>
          <w:sdtPr>
            <w:rPr>
              <w:rFonts w:ascii="Arial" w:hAnsi="Arial" w:cs="Arial"/>
              <w:lang w:eastAsia="en-US"/>
            </w:rPr>
            <w:id w:val="-1954943217"/>
            <w14:checkbox>
              <w14:checked w14:val="0"/>
              <w14:checkedState w14:val="2612" w14:font="MS Gothic"/>
              <w14:uncheckedState w14:val="2610" w14:font="MS Gothic"/>
            </w14:checkbox>
          </w:sdtPr>
          <w:sdtEndPr/>
          <w:sdtContent>
            <w:tc>
              <w:tcPr>
                <w:tcW w:w="679" w:type="dxa"/>
                <w:shd w:val="clear" w:color="auto" w:fill="BFBFBF" w:themeFill="background1" w:themeFillShade="BF"/>
                <w:vAlign w:val="center"/>
              </w:tcPr>
              <w:p w14:paraId="12F54785"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lang w:eastAsia="en-US"/>
                  </w:rPr>
                  <w:t>☐</w:t>
                </w:r>
              </w:p>
            </w:tc>
          </w:sdtContent>
        </w:sdt>
        <w:tc>
          <w:tcPr>
            <w:tcW w:w="2421" w:type="dxa"/>
            <w:shd w:val="clear" w:color="auto" w:fill="F2F2F2" w:themeFill="background1" w:themeFillShade="F2"/>
            <w:vAlign w:val="center"/>
          </w:tcPr>
          <w:p w14:paraId="66C56B24" w14:textId="77777777" w:rsidR="00AC420E" w:rsidRPr="009766E2" w:rsidRDefault="00AC420E" w:rsidP="003F6721">
            <w:pPr>
              <w:rPr>
                <w:rFonts w:ascii="Arial" w:hAnsi="Arial" w:cs="Arial"/>
                <w:lang w:eastAsia="en-US"/>
              </w:rPr>
            </w:pPr>
            <w:r w:rsidRPr="009766E2">
              <w:rPr>
                <w:rFonts w:ascii="Arial" w:hAnsi="Arial" w:cs="Arial"/>
                <w:lang w:eastAsia="en-US"/>
              </w:rPr>
              <w:t>Postgraduate Research Student</w:t>
            </w:r>
          </w:p>
        </w:tc>
        <w:sdt>
          <w:sdtPr>
            <w:rPr>
              <w:rFonts w:ascii="Arial" w:hAnsi="Arial" w:cs="Arial"/>
              <w:lang w:eastAsia="en-US"/>
            </w:rPr>
            <w:id w:val="-71887707"/>
            <w14:checkbox>
              <w14:checked w14:val="0"/>
              <w14:checkedState w14:val="2612" w14:font="MS Gothic"/>
              <w14:uncheckedState w14:val="2610" w14:font="MS Gothic"/>
            </w14:checkbox>
          </w:sdtPr>
          <w:sdtEndPr/>
          <w:sdtContent>
            <w:tc>
              <w:tcPr>
                <w:tcW w:w="814" w:type="dxa"/>
                <w:shd w:val="clear" w:color="auto" w:fill="BFBFBF" w:themeFill="background1" w:themeFillShade="BF"/>
                <w:vAlign w:val="center"/>
              </w:tcPr>
              <w:p w14:paraId="3EAC3C43"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lang w:eastAsia="en-US"/>
                  </w:rPr>
                  <w:t>☐</w:t>
                </w:r>
              </w:p>
            </w:tc>
          </w:sdtContent>
        </w:sdt>
      </w:tr>
    </w:tbl>
    <w:p w14:paraId="7BC90F1A" w14:textId="77777777" w:rsidR="00AC420E" w:rsidRPr="009766E2" w:rsidRDefault="00AC420E" w:rsidP="00AC420E">
      <w:pPr>
        <w:rPr>
          <w:rFonts w:ascii="Arial" w:hAnsi="Arial" w:cs="Arial"/>
          <w:bCs/>
          <w:iCs/>
          <w:sz w:val="16"/>
          <w:szCs w:val="16"/>
          <w:lang w:eastAsia="en-US"/>
        </w:rPr>
      </w:pPr>
    </w:p>
    <w:tbl>
      <w:tblPr>
        <w:tblW w:w="10033"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36"/>
        <w:gridCol w:w="3124"/>
        <w:gridCol w:w="6373"/>
      </w:tblGrid>
      <w:tr w:rsidR="00AC420E" w:rsidRPr="009766E2" w14:paraId="726B215E" w14:textId="77777777" w:rsidTr="00AC420E">
        <w:trPr>
          <w:cantSplit/>
          <w:trHeight w:val="604"/>
        </w:trPr>
        <w:tc>
          <w:tcPr>
            <w:tcW w:w="536" w:type="dxa"/>
            <w:shd w:val="clear" w:color="auto" w:fill="F2F2F2" w:themeFill="background1" w:themeFillShade="F2"/>
          </w:tcPr>
          <w:p w14:paraId="6B554B75" w14:textId="77777777" w:rsidR="00AC420E" w:rsidRPr="009766E2" w:rsidRDefault="00AC420E" w:rsidP="003F6721">
            <w:pPr>
              <w:rPr>
                <w:rFonts w:ascii="Arial" w:hAnsi="Arial" w:cs="Arial"/>
                <w:lang w:eastAsia="en-US"/>
              </w:rPr>
            </w:pPr>
            <w:r w:rsidRPr="009766E2">
              <w:rPr>
                <w:rFonts w:ascii="Arial" w:hAnsi="Arial" w:cs="Arial"/>
                <w:lang w:eastAsia="en-US"/>
              </w:rPr>
              <w:t>4</w:t>
            </w:r>
          </w:p>
        </w:tc>
        <w:tc>
          <w:tcPr>
            <w:tcW w:w="3124" w:type="dxa"/>
            <w:shd w:val="clear" w:color="auto" w:fill="F2F2F2" w:themeFill="background1" w:themeFillShade="F2"/>
          </w:tcPr>
          <w:p w14:paraId="423CC0D0" w14:textId="77777777" w:rsidR="00AC420E" w:rsidRPr="009766E2" w:rsidRDefault="00AC420E" w:rsidP="003F6721">
            <w:pPr>
              <w:rPr>
                <w:rFonts w:ascii="Arial" w:hAnsi="Arial" w:cs="Arial"/>
                <w:lang w:eastAsia="en-US"/>
              </w:rPr>
            </w:pPr>
            <w:r w:rsidRPr="009766E2">
              <w:rPr>
                <w:rFonts w:ascii="Arial" w:hAnsi="Arial" w:cs="Arial"/>
                <w:lang w:eastAsia="en-US"/>
              </w:rPr>
              <w:t>Institute/Academic Discipline/Centre:</w:t>
            </w:r>
          </w:p>
        </w:tc>
        <w:tc>
          <w:tcPr>
            <w:tcW w:w="6373" w:type="dxa"/>
          </w:tcPr>
          <w:p w14:paraId="2FBDC866" w14:textId="77777777" w:rsidR="00AC420E" w:rsidRPr="009766E2" w:rsidRDefault="00AC420E" w:rsidP="003F6721">
            <w:pPr>
              <w:rPr>
                <w:rFonts w:ascii="Arial" w:hAnsi="Arial" w:cs="Arial"/>
                <w:lang w:eastAsia="en-US"/>
              </w:rPr>
            </w:pPr>
          </w:p>
          <w:p w14:paraId="1EBDCCEB" w14:textId="77777777" w:rsidR="00AC420E" w:rsidRPr="009766E2" w:rsidRDefault="00AC420E" w:rsidP="003F6721">
            <w:pPr>
              <w:rPr>
                <w:rFonts w:ascii="Arial" w:hAnsi="Arial" w:cs="Arial"/>
                <w:lang w:eastAsia="en-US"/>
              </w:rPr>
            </w:pPr>
            <w:r w:rsidRPr="009766E2">
              <w:rPr>
                <w:rFonts w:ascii="Arial" w:hAnsi="Arial" w:cs="Arial"/>
                <w:lang w:eastAsia="en-US"/>
              </w:rPr>
              <w:t>University of Wales Trinity Saint Davids</w:t>
            </w:r>
          </w:p>
        </w:tc>
      </w:tr>
      <w:tr w:rsidR="00AC420E" w:rsidRPr="009766E2" w14:paraId="415F2CC8" w14:textId="77777777" w:rsidTr="00AC420E">
        <w:trPr>
          <w:cantSplit/>
          <w:trHeight w:val="615"/>
        </w:trPr>
        <w:tc>
          <w:tcPr>
            <w:tcW w:w="536" w:type="dxa"/>
            <w:shd w:val="clear" w:color="auto" w:fill="F2F2F2" w:themeFill="background1" w:themeFillShade="F2"/>
          </w:tcPr>
          <w:p w14:paraId="12EC16BA" w14:textId="77777777" w:rsidR="00AC420E" w:rsidRPr="009766E2" w:rsidRDefault="00AC420E" w:rsidP="003F6721">
            <w:pPr>
              <w:rPr>
                <w:rFonts w:ascii="Arial" w:hAnsi="Arial" w:cs="Arial"/>
                <w:lang w:eastAsia="en-US"/>
              </w:rPr>
            </w:pPr>
            <w:r w:rsidRPr="009766E2">
              <w:rPr>
                <w:rFonts w:ascii="Arial" w:hAnsi="Arial" w:cs="Arial"/>
                <w:lang w:eastAsia="en-US"/>
              </w:rPr>
              <w:t>5</w:t>
            </w:r>
          </w:p>
        </w:tc>
        <w:tc>
          <w:tcPr>
            <w:tcW w:w="3124" w:type="dxa"/>
            <w:shd w:val="clear" w:color="auto" w:fill="F2F2F2" w:themeFill="background1" w:themeFillShade="F2"/>
          </w:tcPr>
          <w:p w14:paraId="06308F8D" w14:textId="77777777" w:rsidR="00AC420E" w:rsidRPr="009766E2" w:rsidRDefault="00AC420E" w:rsidP="003F6721">
            <w:pPr>
              <w:rPr>
                <w:rFonts w:ascii="Arial" w:hAnsi="Arial" w:cs="Arial"/>
                <w:lang w:eastAsia="en-US"/>
              </w:rPr>
            </w:pPr>
            <w:r w:rsidRPr="009766E2">
              <w:rPr>
                <w:rFonts w:ascii="Arial" w:hAnsi="Arial" w:cs="Arial"/>
                <w:lang w:eastAsia="en-US"/>
              </w:rPr>
              <w:t>Campus:</w:t>
            </w:r>
          </w:p>
        </w:tc>
        <w:tc>
          <w:tcPr>
            <w:tcW w:w="6373" w:type="dxa"/>
          </w:tcPr>
          <w:p w14:paraId="0FFFCD9F" w14:textId="77777777" w:rsidR="00AC420E" w:rsidRPr="009766E2" w:rsidRDefault="00AC420E" w:rsidP="003F6721">
            <w:pPr>
              <w:rPr>
                <w:rFonts w:ascii="Arial" w:hAnsi="Arial" w:cs="Arial"/>
                <w:lang w:eastAsia="en-US"/>
              </w:rPr>
            </w:pPr>
          </w:p>
          <w:p w14:paraId="6380057B" w14:textId="77777777" w:rsidR="00AC420E" w:rsidRPr="009766E2" w:rsidRDefault="00AC420E" w:rsidP="003F6721">
            <w:pPr>
              <w:rPr>
                <w:rFonts w:ascii="Arial" w:hAnsi="Arial" w:cs="Arial"/>
                <w:lang w:eastAsia="en-US"/>
              </w:rPr>
            </w:pPr>
            <w:r w:rsidRPr="009766E2">
              <w:rPr>
                <w:rFonts w:ascii="Arial" w:hAnsi="Arial" w:cs="Arial"/>
                <w:lang w:eastAsia="en-US"/>
              </w:rPr>
              <w:t>SA1</w:t>
            </w:r>
          </w:p>
        </w:tc>
      </w:tr>
      <w:tr w:rsidR="00AC420E" w:rsidRPr="009766E2" w14:paraId="236EFCCC" w14:textId="77777777" w:rsidTr="00AC420E">
        <w:trPr>
          <w:cantSplit/>
          <w:trHeight w:val="615"/>
        </w:trPr>
        <w:tc>
          <w:tcPr>
            <w:tcW w:w="536" w:type="dxa"/>
            <w:shd w:val="clear" w:color="auto" w:fill="F2F2F2" w:themeFill="background1" w:themeFillShade="F2"/>
          </w:tcPr>
          <w:p w14:paraId="7B45BA1D" w14:textId="77777777" w:rsidR="00AC420E" w:rsidRPr="009766E2" w:rsidRDefault="00AC420E" w:rsidP="003F6721">
            <w:pPr>
              <w:rPr>
                <w:rFonts w:ascii="Arial" w:hAnsi="Arial" w:cs="Arial"/>
                <w:lang w:eastAsia="en-US"/>
              </w:rPr>
            </w:pPr>
            <w:r w:rsidRPr="009766E2">
              <w:rPr>
                <w:rFonts w:ascii="Arial" w:hAnsi="Arial" w:cs="Arial"/>
                <w:lang w:eastAsia="en-US"/>
              </w:rPr>
              <w:t>6</w:t>
            </w:r>
          </w:p>
        </w:tc>
        <w:tc>
          <w:tcPr>
            <w:tcW w:w="3124" w:type="dxa"/>
            <w:shd w:val="clear" w:color="auto" w:fill="F2F2F2" w:themeFill="background1" w:themeFillShade="F2"/>
          </w:tcPr>
          <w:p w14:paraId="3D01D2FC" w14:textId="77777777" w:rsidR="00AC420E" w:rsidRPr="009766E2" w:rsidRDefault="00AC420E" w:rsidP="003F6721">
            <w:pPr>
              <w:rPr>
                <w:rFonts w:ascii="Arial" w:hAnsi="Arial" w:cs="Arial"/>
                <w:lang w:eastAsia="en-US"/>
              </w:rPr>
            </w:pPr>
            <w:r w:rsidRPr="009766E2">
              <w:rPr>
                <w:rFonts w:ascii="Arial" w:hAnsi="Arial" w:cs="Arial"/>
                <w:lang w:eastAsia="en-US"/>
              </w:rPr>
              <w:t>E-mail address:</w:t>
            </w:r>
          </w:p>
        </w:tc>
        <w:tc>
          <w:tcPr>
            <w:tcW w:w="6373" w:type="dxa"/>
          </w:tcPr>
          <w:p w14:paraId="0A07EF7B" w14:textId="77777777" w:rsidR="00AC420E" w:rsidRPr="009766E2" w:rsidRDefault="00AC420E" w:rsidP="003F6721">
            <w:pPr>
              <w:rPr>
                <w:rFonts w:ascii="Arial" w:hAnsi="Arial" w:cs="Arial"/>
                <w:lang w:eastAsia="en-US"/>
              </w:rPr>
            </w:pPr>
          </w:p>
          <w:p w14:paraId="6D7B04AB" w14:textId="77777777" w:rsidR="00AC420E" w:rsidRPr="009766E2" w:rsidRDefault="00AC420E" w:rsidP="003F6721">
            <w:pPr>
              <w:rPr>
                <w:rFonts w:ascii="Arial" w:hAnsi="Arial" w:cs="Arial"/>
                <w:lang w:eastAsia="en-US"/>
              </w:rPr>
            </w:pPr>
            <w:r w:rsidRPr="009766E2">
              <w:rPr>
                <w:rFonts w:ascii="Arial" w:hAnsi="Arial" w:cs="Arial"/>
                <w:lang w:eastAsia="en-US"/>
              </w:rPr>
              <w:t>1707423@student.uwtsd.ac.uk</w:t>
            </w:r>
          </w:p>
        </w:tc>
      </w:tr>
      <w:tr w:rsidR="00AC420E" w:rsidRPr="009766E2" w14:paraId="5ABB8097" w14:textId="77777777" w:rsidTr="00AC420E">
        <w:trPr>
          <w:cantSplit/>
          <w:trHeight w:val="615"/>
        </w:trPr>
        <w:tc>
          <w:tcPr>
            <w:tcW w:w="536" w:type="dxa"/>
            <w:shd w:val="clear" w:color="auto" w:fill="F2F2F2" w:themeFill="background1" w:themeFillShade="F2"/>
          </w:tcPr>
          <w:p w14:paraId="73E4EE81" w14:textId="77777777" w:rsidR="00AC420E" w:rsidRPr="009766E2" w:rsidRDefault="00AC420E" w:rsidP="003F6721">
            <w:pPr>
              <w:rPr>
                <w:rFonts w:ascii="Arial" w:hAnsi="Arial" w:cs="Arial"/>
                <w:lang w:eastAsia="en-US"/>
              </w:rPr>
            </w:pPr>
            <w:r w:rsidRPr="009766E2">
              <w:rPr>
                <w:rFonts w:ascii="Arial" w:hAnsi="Arial" w:cs="Arial"/>
                <w:lang w:eastAsia="en-US"/>
              </w:rPr>
              <w:lastRenderedPageBreak/>
              <w:t>7</w:t>
            </w:r>
          </w:p>
        </w:tc>
        <w:tc>
          <w:tcPr>
            <w:tcW w:w="3124" w:type="dxa"/>
            <w:shd w:val="clear" w:color="auto" w:fill="F2F2F2" w:themeFill="background1" w:themeFillShade="F2"/>
          </w:tcPr>
          <w:p w14:paraId="309EC73F" w14:textId="77777777" w:rsidR="00AC420E" w:rsidRPr="009766E2" w:rsidRDefault="00AC420E" w:rsidP="003F6721">
            <w:pPr>
              <w:rPr>
                <w:rFonts w:ascii="Arial" w:hAnsi="Arial" w:cs="Arial"/>
                <w:lang w:eastAsia="en-US"/>
              </w:rPr>
            </w:pPr>
            <w:r w:rsidRPr="009766E2">
              <w:rPr>
                <w:rFonts w:ascii="Arial" w:hAnsi="Arial" w:cs="Arial"/>
                <w:lang w:eastAsia="en-US"/>
              </w:rPr>
              <w:t>Contact Telephone Number:</w:t>
            </w:r>
          </w:p>
        </w:tc>
        <w:tc>
          <w:tcPr>
            <w:tcW w:w="6373" w:type="dxa"/>
          </w:tcPr>
          <w:p w14:paraId="564E8371" w14:textId="77777777" w:rsidR="00AC420E" w:rsidRPr="009766E2" w:rsidRDefault="00AC420E" w:rsidP="003F6721">
            <w:pPr>
              <w:rPr>
                <w:rFonts w:ascii="Arial" w:hAnsi="Arial" w:cs="Arial"/>
                <w:lang w:eastAsia="en-US"/>
              </w:rPr>
            </w:pPr>
          </w:p>
          <w:p w14:paraId="1D1571CD" w14:textId="77777777" w:rsidR="00AC420E" w:rsidRPr="009766E2" w:rsidRDefault="00AC420E" w:rsidP="003F6721">
            <w:pPr>
              <w:rPr>
                <w:rFonts w:ascii="Arial" w:hAnsi="Arial" w:cs="Arial"/>
                <w:lang w:eastAsia="en-US"/>
              </w:rPr>
            </w:pPr>
            <w:r w:rsidRPr="009766E2">
              <w:rPr>
                <w:rFonts w:ascii="Arial" w:hAnsi="Arial" w:cs="Arial"/>
                <w:lang w:eastAsia="en-US"/>
              </w:rPr>
              <w:t>07399547357</w:t>
            </w:r>
          </w:p>
        </w:tc>
      </w:tr>
      <w:tr w:rsidR="00AC420E" w:rsidRPr="009766E2" w14:paraId="77056506" w14:textId="77777777" w:rsidTr="00AC420E">
        <w:trPr>
          <w:trHeight w:val="499"/>
        </w:trPr>
        <w:tc>
          <w:tcPr>
            <w:tcW w:w="536" w:type="dxa"/>
            <w:shd w:val="clear" w:color="auto" w:fill="BFBFBF" w:themeFill="background1" w:themeFillShade="BF"/>
          </w:tcPr>
          <w:p w14:paraId="664106C2" w14:textId="77777777" w:rsidR="00AC420E" w:rsidRPr="009766E2" w:rsidRDefault="00AC420E" w:rsidP="003F6721">
            <w:pPr>
              <w:rPr>
                <w:rFonts w:ascii="Arial" w:hAnsi="Arial" w:cs="Arial"/>
                <w:b/>
                <w:i/>
                <w:lang w:eastAsia="en-US"/>
              </w:rPr>
            </w:pPr>
          </w:p>
        </w:tc>
        <w:tc>
          <w:tcPr>
            <w:tcW w:w="9497" w:type="dxa"/>
            <w:gridSpan w:val="2"/>
            <w:shd w:val="clear" w:color="auto" w:fill="BFBFBF" w:themeFill="background1" w:themeFillShade="BF"/>
          </w:tcPr>
          <w:p w14:paraId="67AD1B83" w14:textId="77777777" w:rsidR="00AC420E" w:rsidRPr="009766E2" w:rsidRDefault="00AC420E" w:rsidP="003F6721">
            <w:pPr>
              <w:rPr>
                <w:rFonts w:ascii="Arial" w:hAnsi="Arial" w:cs="Arial"/>
                <w:lang w:eastAsia="en-US"/>
              </w:rPr>
            </w:pPr>
            <w:r w:rsidRPr="009766E2">
              <w:rPr>
                <w:rFonts w:ascii="Arial" w:hAnsi="Arial" w:cs="Arial"/>
                <w:b/>
                <w:i/>
                <w:lang w:eastAsia="en-US"/>
              </w:rPr>
              <w:t>For students:</w:t>
            </w:r>
          </w:p>
        </w:tc>
      </w:tr>
      <w:tr w:rsidR="00AC420E" w:rsidRPr="009766E2" w14:paraId="60A96663" w14:textId="77777777" w:rsidTr="00AC420E">
        <w:trPr>
          <w:trHeight w:val="928"/>
        </w:trPr>
        <w:tc>
          <w:tcPr>
            <w:tcW w:w="536" w:type="dxa"/>
            <w:shd w:val="clear" w:color="auto" w:fill="F2F2F2" w:themeFill="background1" w:themeFillShade="F2"/>
          </w:tcPr>
          <w:p w14:paraId="2501A1B9" w14:textId="77777777" w:rsidR="00AC420E" w:rsidRPr="009766E2" w:rsidRDefault="00AC420E" w:rsidP="003F6721">
            <w:pPr>
              <w:rPr>
                <w:rFonts w:ascii="Arial" w:hAnsi="Arial" w:cs="Arial"/>
                <w:lang w:eastAsia="en-US"/>
              </w:rPr>
            </w:pPr>
            <w:r w:rsidRPr="009766E2">
              <w:rPr>
                <w:rFonts w:ascii="Arial" w:hAnsi="Arial" w:cs="Arial"/>
                <w:lang w:eastAsia="en-US"/>
              </w:rPr>
              <w:t>8</w:t>
            </w:r>
          </w:p>
        </w:tc>
        <w:tc>
          <w:tcPr>
            <w:tcW w:w="3124" w:type="dxa"/>
            <w:shd w:val="clear" w:color="auto" w:fill="F2F2F2" w:themeFill="background1" w:themeFillShade="F2"/>
            <w:vAlign w:val="center"/>
          </w:tcPr>
          <w:p w14:paraId="4AA60A80" w14:textId="77777777" w:rsidR="00AC420E" w:rsidRPr="009766E2" w:rsidRDefault="00AC420E" w:rsidP="003F6721">
            <w:pPr>
              <w:rPr>
                <w:rFonts w:ascii="Arial" w:hAnsi="Arial" w:cs="Arial"/>
                <w:lang w:eastAsia="en-US"/>
              </w:rPr>
            </w:pPr>
            <w:r w:rsidRPr="009766E2">
              <w:rPr>
                <w:rFonts w:ascii="Arial" w:hAnsi="Arial" w:cs="Arial"/>
                <w:lang w:eastAsia="en-US"/>
              </w:rPr>
              <w:t>Student Number:</w:t>
            </w:r>
          </w:p>
        </w:tc>
        <w:tc>
          <w:tcPr>
            <w:tcW w:w="6373" w:type="dxa"/>
          </w:tcPr>
          <w:p w14:paraId="5EEDB79A" w14:textId="77777777" w:rsidR="00AC420E" w:rsidRPr="009766E2" w:rsidRDefault="00AC420E" w:rsidP="003F6721">
            <w:pPr>
              <w:rPr>
                <w:rFonts w:ascii="Arial" w:hAnsi="Arial" w:cs="Arial"/>
                <w:lang w:eastAsia="en-US"/>
              </w:rPr>
            </w:pPr>
            <w:r w:rsidRPr="009766E2">
              <w:rPr>
                <w:rFonts w:ascii="Arial" w:hAnsi="Arial" w:cs="Arial"/>
                <w:lang w:eastAsia="en-US"/>
              </w:rPr>
              <w:t>1707423</w:t>
            </w:r>
          </w:p>
        </w:tc>
      </w:tr>
      <w:tr w:rsidR="00AC420E" w:rsidRPr="009766E2" w14:paraId="3550CDFD" w14:textId="77777777" w:rsidTr="00AC420E">
        <w:trPr>
          <w:trHeight w:val="993"/>
        </w:trPr>
        <w:tc>
          <w:tcPr>
            <w:tcW w:w="536" w:type="dxa"/>
            <w:shd w:val="clear" w:color="auto" w:fill="F2F2F2" w:themeFill="background1" w:themeFillShade="F2"/>
          </w:tcPr>
          <w:p w14:paraId="5DC9BCD4" w14:textId="77777777" w:rsidR="00AC420E" w:rsidRPr="009766E2" w:rsidRDefault="00AC420E" w:rsidP="003F6721">
            <w:pPr>
              <w:rPr>
                <w:rFonts w:ascii="Arial" w:hAnsi="Arial" w:cs="Arial"/>
                <w:lang w:eastAsia="en-US"/>
              </w:rPr>
            </w:pPr>
            <w:r w:rsidRPr="009766E2">
              <w:rPr>
                <w:rFonts w:ascii="Arial" w:hAnsi="Arial" w:cs="Arial"/>
                <w:lang w:eastAsia="en-US"/>
              </w:rPr>
              <w:t>9</w:t>
            </w:r>
          </w:p>
        </w:tc>
        <w:tc>
          <w:tcPr>
            <w:tcW w:w="3124" w:type="dxa"/>
            <w:shd w:val="clear" w:color="auto" w:fill="F2F2F2" w:themeFill="background1" w:themeFillShade="F2"/>
            <w:vAlign w:val="center"/>
          </w:tcPr>
          <w:p w14:paraId="1F5DFB31" w14:textId="77777777" w:rsidR="00AC420E" w:rsidRPr="009766E2" w:rsidRDefault="00AC420E" w:rsidP="003F6721">
            <w:pPr>
              <w:rPr>
                <w:rFonts w:ascii="Arial" w:hAnsi="Arial" w:cs="Arial"/>
                <w:lang w:eastAsia="en-US"/>
              </w:rPr>
            </w:pPr>
            <w:r w:rsidRPr="009766E2">
              <w:rPr>
                <w:rFonts w:ascii="Arial" w:hAnsi="Arial" w:cs="Arial"/>
                <w:lang w:eastAsia="en-US"/>
              </w:rPr>
              <w:t>Programme of Study:</w:t>
            </w:r>
          </w:p>
        </w:tc>
        <w:tc>
          <w:tcPr>
            <w:tcW w:w="6373" w:type="dxa"/>
          </w:tcPr>
          <w:p w14:paraId="737A4909" w14:textId="77777777" w:rsidR="00AC420E" w:rsidRPr="009766E2" w:rsidRDefault="00AC420E" w:rsidP="003F6721">
            <w:pPr>
              <w:rPr>
                <w:rFonts w:ascii="Arial" w:hAnsi="Arial" w:cs="Arial"/>
                <w:lang w:eastAsia="en-US"/>
              </w:rPr>
            </w:pPr>
            <w:r w:rsidRPr="009766E2">
              <w:rPr>
                <w:rFonts w:ascii="Arial" w:hAnsi="Arial" w:cs="Arial"/>
                <w:lang w:eastAsia="en-US"/>
              </w:rPr>
              <w:t xml:space="preserve">International Sports Management </w:t>
            </w:r>
          </w:p>
        </w:tc>
      </w:tr>
      <w:tr w:rsidR="00AC420E" w:rsidRPr="009766E2" w14:paraId="65959952" w14:textId="77777777" w:rsidTr="00AC420E">
        <w:trPr>
          <w:trHeight w:val="1007"/>
        </w:trPr>
        <w:tc>
          <w:tcPr>
            <w:tcW w:w="536" w:type="dxa"/>
            <w:shd w:val="clear" w:color="auto" w:fill="F2F2F2" w:themeFill="background1" w:themeFillShade="F2"/>
          </w:tcPr>
          <w:p w14:paraId="77FB3627" w14:textId="77777777" w:rsidR="00AC420E" w:rsidRPr="009766E2" w:rsidRDefault="00AC420E" w:rsidP="003F6721">
            <w:pPr>
              <w:rPr>
                <w:rFonts w:ascii="Arial" w:hAnsi="Arial" w:cs="Arial"/>
                <w:lang w:eastAsia="en-US"/>
              </w:rPr>
            </w:pPr>
            <w:r w:rsidRPr="009766E2">
              <w:rPr>
                <w:rFonts w:ascii="Arial" w:hAnsi="Arial" w:cs="Arial"/>
                <w:lang w:eastAsia="en-US"/>
              </w:rPr>
              <w:t>10</w:t>
            </w:r>
          </w:p>
        </w:tc>
        <w:tc>
          <w:tcPr>
            <w:tcW w:w="3124" w:type="dxa"/>
            <w:shd w:val="clear" w:color="auto" w:fill="F2F2F2" w:themeFill="background1" w:themeFillShade="F2"/>
            <w:vAlign w:val="center"/>
          </w:tcPr>
          <w:p w14:paraId="7B596ECD" w14:textId="77777777" w:rsidR="00AC420E" w:rsidRPr="009766E2" w:rsidRDefault="00AC420E" w:rsidP="003F6721">
            <w:pPr>
              <w:rPr>
                <w:rFonts w:ascii="Arial" w:hAnsi="Arial" w:cs="Arial"/>
                <w:lang w:eastAsia="en-US"/>
              </w:rPr>
            </w:pPr>
            <w:r w:rsidRPr="009766E2">
              <w:rPr>
                <w:rFonts w:ascii="Arial" w:hAnsi="Arial" w:cs="Arial"/>
                <w:lang w:eastAsia="en-US"/>
              </w:rPr>
              <w:t>Director of Studies/Supervisor:</w:t>
            </w:r>
          </w:p>
        </w:tc>
        <w:tc>
          <w:tcPr>
            <w:tcW w:w="6373" w:type="dxa"/>
          </w:tcPr>
          <w:p w14:paraId="30FC9966" w14:textId="77777777" w:rsidR="00AC420E" w:rsidRPr="009766E2" w:rsidRDefault="00AC420E" w:rsidP="003F6721">
            <w:pPr>
              <w:rPr>
                <w:rFonts w:ascii="Arial" w:hAnsi="Arial" w:cs="Arial"/>
                <w:lang w:eastAsia="en-US"/>
              </w:rPr>
            </w:pPr>
            <w:r w:rsidRPr="009766E2">
              <w:rPr>
                <w:rFonts w:ascii="Arial" w:hAnsi="Arial" w:cs="Arial"/>
                <w:lang w:eastAsia="en-US"/>
              </w:rPr>
              <w:t xml:space="preserve">Andrew Thomas </w:t>
            </w:r>
          </w:p>
        </w:tc>
      </w:tr>
    </w:tbl>
    <w:p w14:paraId="3727D2A1" w14:textId="77777777" w:rsidR="00AC420E" w:rsidRPr="009766E2" w:rsidRDefault="00AC420E" w:rsidP="00AC420E">
      <w:pPr>
        <w:rPr>
          <w:rFonts w:ascii="Arial" w:hAnsi="Arial" w:cs="Arial"/>
          <w:bCs/>
          <w:iCs/>
          <w:sz w:val="20"/>
          <w:szCs w:val="20"/>
          <w:lang w:eastAsia="en-US"/>
        </w:rPr>
      </w:pPr>
    </w:p>
    <w:p w14:paraId="0DC83D4A" w14:textId="77777777" w:rsidR="00AC420E" w:rsidRPr="009766E2" w:rsidRDefault="00AC420E" w:rsidP="00AC420E">
      <w:pPr>
        <w:autoSpaceDE w:val="0"/>
        <w:autoSpaceDN w:val="0"/>
        <w:adjustRightInd w:val="0"/>
        <w:jc w:val="both"/>
        <w:rPr>
          <w:rFonts w:ascii="Arial" w:hAnsi="Arial" w:cs="Arial"/>
          <w:b/>
          <w:lang w:eastAsia="en-US"/>
        </w:rPr>
      </w:pPr>
    </w:p>
    <w:p w14:paraId="55E3E858" w14:textId="77777777" w:rsidR="00AC420E" w:rsidRPr="009766E2" w:rsidRDefault="00AC420E" w:rsidP="00AC420E">
      <w:pPr>
        <w:rPr>
          <w:rFonts w:ascii="Arial" w:hAnsi="Arial" w:cs="Arial"/>
          <w:b/>
          <w:lang w:eastAsia="en-US"/>
        </w:rPr>
      </w:pPr>
      <w:r w:rsidRPr="009766E2">
        <w:rPr>
          <w:rFonts w:ascii="Arial" w:hAnsi="Arial" w:cs="Arial"/>
          <w:b/>
          <w:lang w:eastAsia="en-US"/>
        </w:rPr>
        <w:br w:type="page"/>
      </w:r>
    </w:p>
    <w:p w14:paraId="2355551B"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lastRenderedPageBreak/>
        <w:t>SECTION B: Approval for Research Activity</w:t>
      </w:r>
    </w:p>
    <w:tbl>
      <w:tblPr>
        <w:tblStyle w:val="TableGrid"/>
        <w:tblW w:w="9966" w:type="dxa"/>
        <w:tblLayout w:type="fixed"/>
        <w:tblLook w:val="04A0" w:firstRow="1" w:lastRow="0" w:firstColumn="1" w:lastColumn="0" w:noHBand="0" w:noVBand="1"/>
      </w:tblPr>
      <w:tblGrid>
        <w:gridCol w:w="534"/>
        <w:gridCol w:w="3512"/>
        <w:gridCol w:w="2415"/>
        <w:gridCol w:w="944"/>
        <w:gridCol w:w="809"/>
        <w:gridCol w:w="943"/>
        <w:gridCol w:w="809"/>
      </w:tblGrid>
      <w:tr w:rsidR="00AC420E" w:rsidRPr="009766E2" w14:paraId="3235327F" w14:textId="77777777" w:rsidTr="00AC420E">
        <w:trPr>
          <w:trHeight w:val="1106"/>
        </w:trPr>
        <w:tc>
          <w:tcPr>
            <w:tcW w:w="534" w:type="dxa"/>
            <w:shd w:val="clear" w:color="auto" w:fill="F2F2F2" w:themeFill="background1" w:themeFillShade="F2"/>
          </w:tcPr>
          <w:p w14:paraId="1BAEBE2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w:t>
            </w:r>
          </w:p>
        </w:tc>
        <w:tc>
          <w:tcPr>
            <w:tcW w:w="5927" w:type="dxa"/>
            <w:gridSpan w:val="2"/>
            <w:shd w:val="clear" w:color="auto" w:fill="F2F2F2" w:themeFill="background1" w:themeFillShade="F2"/>
            <w:vAlign w:val="center"/>
          </w:tcPr>
          <w:p w14:paraId="19C2CE9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Has the research activity received approval in principle?</w:t>
            </w:r>
          </w:p>
          <w:p w14:paraId="617C559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(please check the Guidance Notes as to the appropriate approval process for different levels of research by different categories of individual)</w:t>
            </w:r>
          </w:p>
        </w:tc>
        <w:tc>
          <w:tcPr>
            <w:tcW w:w="944" w:type="dxa"/>
            <w:shd w:val="clear" w:color="auto" w:fill="F2F2F2" w:themeFill="background1" w:themeFillShade="F2"/>
            <w:vAlign w:val="center"/>
          </w:tcPr>
          <w:p w14:paraId="79EB65ED"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YES</w:t>
            </w:r>
          </w:p>
        </w:tc>
        <w:sdt>
          <w:sdtPr>
            <w:rPr>
              <w:rFonts w:ascii="Arial" w:hAnsi="Arial" w:cs="Arial"/>
              <w:b/>
              <w:lang w:eastAsia="en-US"/>
            </w:rPr>
            <w:id w:val="1447122604"/>
            <w14:checkbox>
              <w14:checked w14:val="1"/>
              <w14:checkedState w14:val="2612" w14:font="MS Gothic"/>
              <w14:uncheckedState w14:val="2610" w14:font="MS Gothic"/>
            </w14:checkbox>
          </w:sdtPr>
          <w:sdtEndPr/>
          <w:sdtContent>
            <w:tc>
              <w:tcPr>
                <w:tcW w:w="808" w:type="dxa"/>
                <w:shd w:val="clear" w:color="auto" w:fill="BFBFBF" w:themeFill="background1" w:themeFillShade="BF"/>
                <w:vAlign w:val="center"/>
              </w:tcPr>
              <w:p w14:paraId="56B23586"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Segoe UI Symbol" w:hAnsi="Segoe UI Symbol" w:cs="Segoe UI Symbol"/>
                    <w:b/>
                    <w:lang w:eastAsia="en-US"/>
                  </w:rPr>
                  <w:t>☒</w:t>
                </w:r>
              </w:p>
            </w:tc>
          </w:sdtContent>
        </w:sdt>
        <w:tc>
          <w:tcPr>
            <w:tcW w:w="943" w:type="dxa"/>
            <w:shd w:val="clear" w:color="auto" w:fill="F2F2F2" w:themeFill="background1" w:themeFillShade="F2"/>
            <w:vAlign w:val="center"/>
          </w:tcPr>
          <w:p w14:paraId="0DBC3C69"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NO</w:t>
            </w:r>
          </w:p>
        </w:tc>
        <w:sdt>
          <w:sdtPr>
            <w:rPr>
              <w:rFonts w:ascii="Arial" w:hAnsi="Arial" w:cs="Arial"/>
              <w:b/>
              <w:lang w:eastAsia="en-US"/>
            </w:rPr>
            <w:id w:val="1244220297"/>
            <w14:checkbox>
              <w14:checked w14:val="0"/>
              <w14:checkedState w14:val="2612" w14:font="MS Gothic"/>
              <w14:uncheckedState w14:val="2610" w14:font="MS Gothic"/>
            </w14:checkbox>
          </w:sdtPr>
          <w:sdtEndPr/>
          <w:sdtContent>
            <w:tc>
              <w:tcPr>
                <w:tcW w:w="809" w:type="dxa"/>
                <w:shd w:val="clear" w:color="auto" w:fill="BFBFBF" w:themeFill="background1" w:themeFillShade="BF"/>
                <w:vAlign w:val="center"/>
              </w:tcPr>
              <w:p w14:paraId="09663CBF"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Segoe UI Symbol" w:hAnsi="Segoe UI Symbol" w:cs="Segoe UI Symbol"/>
                    <w:b/>
                    <w:lang w:eastAsia="en-US"/>
                  </w:rPr>
                  <w:t>☐</w:t>
                </w:r>
              </w:p>
            </w:tc>
          </w:sdtContent>
        </w:sdt>
      </w:tr>
      <w:tr w:rsidR="00AC420E" w:rsidRPr="009766E2" w14:paraId="47D9D6CD" w14:textId="77777777" w:rsidTr="00AC420E">
        <w:trPr>
          <w:trHeight w:val="281"/>
        </w:trPr>
        <w:tc>
          <w:tcPr>
            <w:tcW w:w="534" w:type="dxa"/>
            <w:shd w:val="clear" w:color="auto" w:fill="F2F2F2" w:themeFill="background1" w:themeFillShade="F2"/>
          </w:tcPr>
          <w:p w14:paraId="3DDEF413" w14:textId="77777777" w:rsidR="00AC420E" w:rsidRPr="009766E2" w:rsidRDefault="00AC420E" w:rsidP="003F6721">
            <w:pPr>
              <w:autoSpaceDE w:val="0"/>
              <w:autoSpaceDN w:val="0"/>
              <w:adjustRightInd w:val="0"/>
              <w:rPr>
                <w:rFonts w:ascii="Arial" w:hAnsi="Arial" w:cs="Arial"/>
                <w:b/>
                <w:bCs/>
                <w:lang w:eastAsia="en-US"/>
              </w:rPr>
            </w:pPr>
          </w:p>
        </w:tc>
        <w:tc>
          <w:tcPr>
            <w:tcW w:w="7680" w:type="dxa"/>
            <w:gridSpan w:val="4"/>
            <w:shd w:val="clear" w:color="auto" w:fill="F2F2F2" w:themeFill="background1" w:themeFillShade="F2"/>
          </w:tcPr>
          <w:p w14:paraId="2D4650C0" w14:textId="77777777" w:rsidR="00AC420E" w:rsidRPr="009766E2" w:rsidRDefault="00AC420E" w:rsidP="003F6721">
            <w:pPr>
              <w:autoSpaceDE w:val="0"/>
              <w:autoSpaceDN w:val="0"/>
              <w:adjustRightInd w:val="0"/>
              <w:rPr>
                <w:rFonts w:ascii="Arial" w:hAnsi="Arial" w:cs="Arial"/>
                <w:b/>
                <w:bCs/>
                <w:lang w:eastAsia="en-US"/>
              </w:rPr>
            </w:pPr>
          </w:p>
        </w:tc>
        <w:tc>
          <w:tcPr>
            <w:tcW w:w="1752" w:type="dxa"/>
            <w:gridSpan w:val="2"/>
            <w:shd w:val="clear" w:color="auto" w:fill="F2F2F2" w:themeFill="background1" w:themeFillShade="F2"/>
          </w:tcPr>
          <w:p w14:paraId="7D94930A" w14:textId="77777777" w:rsidR="00AC420E" w:rsidRPr="009766E2" w:rsidRDefault="00AC420E" w:rsidP="003F6721">
            <w:pPr>
              <w:autoSpaceDE w:val="0"/>
              <w:autoSpaceDN w:val="0"/>
              <w:adjustRightInd w:val="0"/>
              <w:jc w:val="center"/>
              <w:rPr>
                <w:rFonts w:ascii="Arial" w:hAnsi="Arial" w:cs="Arial"/>
                <w:b/>
                <w:bCs/>
                <w:i/>
                <w:lang w:eastAsia="en-US"/>
              </w:rPr>
            </w:pPr>
            <w:r w:rsidRPr="009766E2">
              <w:rPr>
                <w:rFonts w:ascii="Arial" w:hAnsi="Arial" w:cs="Arial"/>
                <w:b/>
                <w:bCs/>
                <w:i/>
                <w:lang w:eastAsia="en-US"/>
              </w:rPr>
              <w:t>Date</w:t>
            </w:r>
          </w:p>
        </w:tc>
      </w:tr>
      <w:tr w:rsidR="00AC420E" w:rsidRPr="009766E2" w14:paraId="15E9D4BE" w14:textId="77777777" w:rsidTr="00AC420E">
        <w:trPr>
          <w:trHeight w:val="445"/>
        </w:trPr>
        <w:tc>
          <w:tcPr>
            <w:tcW w:w="534" w:type="dxa"/>
            <w:shd w:val="clear" w:color="auto" w:fill="F2F2F2" w:themeFill="background1" w:themeFillShade="F2"/>
          </w:tcPr>
          <w:p w14:paraId="0B124D2B"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2</w:t>
            </w:r>
          </w:p>
        </w:tc>
        <w:tc>
          <w:tcPr>
            <w:tcW w:w="3512" w:type="dxa"/>
            <w:vMerge w:val="restart"/>
            <w:shd w:val="clear" w:color="auto" w:fill="F2F2F2" w:themeFill="background1" w:themeFillShade="F2"/>
          </w:tcPr>
          <w:p w14:paraId="5827242A"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If Yes, please indicate source of approval (and date where known):</w:t>
            </w:r>
            <w:r w:rsidRPr="009766E2">
              <w:rPr>
                <w:rFonts w:ascii="Arial" w:hAnsi="Arial" w:cs="Arial"/>
                <w:bCs/>
                <w:i/>
                <w:iCs/>
                <w:color w:val="FF0000"/>
                <w:lang w:eastAsia="en-US"/>
              </w:rPr>
              <w:t xml:space="preserve"> </w:t>
            </w:r>
            <w:r w:rsidRPr="009766E2">
              <w:rPr>
                <w:rFonts w:ascii="Arial" w:hAnsi="Arial" w:cs="Arial"/>
                <w:b/>
                <w:bCs/>
                <w:i/>
                <w:iCs/>
                <w:lang w:eastAsia="en-US"/>
              </w:rPr>
              <w:t>Approval in principle must be obtained from the relevant source prior to seeking ethical approval</w:t>
            </w:r>
          </w:p>
        </w:tc>
        <w:tc>
          <w:tcPr>
            <w:tcW w:w="3359" w:type="dxa"/>
            <w:gridSpan w:val="2"/>
            <w:shd w:val="clear" w:color="auto" w:fill="F2F2F2" w:themeFill="background1" w:themeFillShade="F2"/>
            <w:vAlign w:val="center"/>
          </w:tcPr>
          <w:p w14:paraId="70A34C4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Research Degrees Committee</w:t>
            </w:r>
          </w:p>
        </w:tc>
        <w:sdt>
          <w:sdtPr>
            <w:rPr>
              <w:rFonts w:ascii="Arial" w:hAnsi="Arial" w:cs="Arial"/>
              <w:b/>
              <w:bCs/>
              <w:lang w:eastAsia="en-US"/>
            </w:rPr>
            <w:id w:val="706606798"/>
            <w14:checkbox>
              <w14:checked w14:val="0"/>
              <w14:checkedState w14:val="2612" w14:font="MS Gothic"/>
              <w14:uncheckedState w14:val="2610" w14:font="MS Gothic"/>
            </w14:checkbox>
          </w:sdtPr>
          <w:sdtEndPr/>
          <w:sdtContent>
            <w:tc>
              <w:tcPr>
                <w:tcW w:w="808" w:type="dxa"/>
                <w:shd w:val="clear" w:color="auto" w:fill="BFBFBF" w:themeFill="background1" w:themeFillShade="BF"/>
                <w:vAlign w:val="center"/>
              </w:tcPr>
              <w:p w14:paraId="43B224A6"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Segoe UI Symbol" w:hAnsi="Segoe UI Symbol" w:cs="Segoe UI Symbol"/>
                    <w:b/>
                    <w:bCs/>
                    <w:lang w:eastAsia="en-US"/>
                  </w:rPr>
                  <w:t>☐</w:t>
                </w:r>
              </w:p>
            </w:tc>
          </w:sdtContent>
        </w:sdt>
        <w:tc>
          <w:tcPr>
            <w:tcW w:w="1752" w:type="dxa"/>
            <w:gridSpan w:val="2"/>
            <w:vAlign w:val="center"/>
          </w:tcPr>
          <w:p w14:paraId="2434BAAA" w14:textId="77777777" w:rsidR="00AC420E" w:rsidRPr="009766E2" w:rsidRDefault="00AC420E" w:rsidP="003F6721">
            <w:pPr>
              <w:autoSpaceDE w:val="0"/>
              <w:autoSpaceDN w:val="0"/>
              <w:adjustRightInd w:val="0"/>
              <w:jc w:val="center"/>
              <w:rPr>
                <w:rFonts w:ascii="Arial" w:hAnsi="Arial" w:cs="Arial"/>
                <w:b/>
                <w:bCs/>
                <w:lang w:eastAsia="en-US"/>
              </w:rPr>
            </w:pPr>
          </w:p>
        </w:tc>
      </w:tr>
      <w:tr w:rsidR="00AC420E" w:rsidRPr="009766E2" w14:paraId="6176F86F" w14:textId="77777777" w:rsidTr="00AC420E">
        <w:trPr>
          <w:trHeight w:val="423"/>
        </w:trPr>
        <w:tc>
          <w:tcPr>
            <w:tcW w:w="534" w:type="dxa"/>
            <w:shd w:val="clear" w:color="auto" w:fill="F2F2F2" w:themeFill="background1" w:themeFillShade="F2"/>
          </w:tcPr>
          <w:p w14:paraId="46932D5A"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3</w:t>
            </w:r>
          </w:p>
        </w:tc>
        <w:tc>
          <w:tcPr>
            <w:tcW w:w="3512" w:type="dxa"/>
            <w:vMerge/>
            <w:shd w:val="clear" w:color="auto" w:fill="F2F2F2" w:themeFill="background1" w:themeFillShade="F2"/>
          </w:tcPr>
          <w:p w14:paraId="173FB59B" w14:textId="77777777" w:rsidR="00AC420E" w:rsidRPr="009766E2" w:rsidRDefault="00AC420E" w:rsidP="003F6721">
            <w:pPr>
              <w:autoSpaceDE w:val="0"/>
              <w:autoSpaceDN w:val="0"/>
              <w:adjustRightInd w:val="0"/>
              <w:jc w:val="both"/>
              <w:rPr>
                <w:rFonts w:ascii="Arial" w:hAnsi="Arial" w:cs="Arial"/>
                <w:lang w:eastAsia="en-US"/>
              </w:rPr>
            </w:pPr>
          </w:p>
        </w:tc>
        <w:tc>
          <w:tcPr>
            <w:tcW w:w="3359" w:type="dxa"/>
            <w:gridSpan w:val="2"/>
            <w:shd w:val="clear" w:color="auto" w:fill="F2F2F2" w:themeFill="background1" w:themeFillShade="F2"/>
            <w:vAlign w:val="center"/>
          </w:tcPr>
          <w:p w14:paraId="0226C1F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Institute Research Committee</w:t>
            </w:r>
          </w:p>
        </w:tc>
        <w:sdt>
          <w:sdtPr>
            <w:rPr>
              <w:rFonts w:ascii="Arial" w:hAnsi="Arial" w:cs="Arial"/>
              <w:b/>
              <w:bCs/>
              <w:lang w:eastAsia="en-US"/>
            </w:rPr>
            <w:id w:val="1394927872"/>
            <w14:checkbox>
              <w14:checked w14:val="0"/>
              <w14:checkedState w14:val="2612" w14:font="MS Gothic"/>
              <w14:uncheckedState w14:val="2610" w14:font="MS Gothic"/>
            </w14:checkbox>
          </w:sdtPr>
          <w:sdtEndPr/>
          <w:sdtContent>
            <w:tc>
              <w:tcPr>
                <w:tcW w:w="808" w:type="dxa"/>
                <w:shd w:val="clear" w:color="auto" w:fill="BFBFBF" w:themeFill="background1" w:themeFillShade="BF"/>
                <w:vAlign w:val="center"/>
              </w:tcPr>
              <w:p w14:paraId="23EC0596"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Segoe UI Symbol" w:hAnsi="Segoe UI Symbol" w:cs="Segoe UI Symbol"/>
                    <w:b/>
                    <w:bCs/>
                    <w:lang w:eastAsia="en-US"/>
                  </w:rPr>
                  <w:t>☐</w:t>
                </w:r>
              </w:p>
            </w:tc>
          </w:sdtContent>
        </w:sdt>
        <w:tc>
          <w:tcPr>
            <w:tcW w:w="1752" w:type="dxa"/>
            <w:gridSpan w:val="2"/>
            <w:vAlign w:val="center"/>
          </w:tcPr>
          <w:p w14:paraId="309F11B4" w14:textId="77777777" w:rsidR="00AC420E" w:rsidRPr="009766E2" w:rsidRDefault="00AC420E" w:rsidP="003F6721">
            <w:pPr>
              <w:autoSpaceDE w:val="0"/>
              <w:autoSpaceDN w:val="0"/>
              <w:adjustRightInd w:val="0"/>
              <w:jc w:val="center"/>
              <w:rPr>
                <w:rFonts w:ascii="Arial" w:hAnsi="Arial" w:cs="Arial"/>
                <w:b/>
                <w:bCs/>
                <w:lang w:eastAsia="en-US"/>
              </w:rPr>
            </w:pPr>
          </w:p>
        </w:tc>
      </w:tr>
      <w:tr w:rsidR="00AC420E" w:rsidRPr="009766E2" w14:paraId="23E7273F" w14:textId="77777777" w:rsidTr="00AC420E">
        <w:trPr>
          <w:trHeight w:val="784"/>
        </w:trPr>
        <w:tc>
          <w:tcPr>
            <w:tcW w:w="534" w:type="dxa"/>
            <w:shd w:val="clear" w:color="auto" w:fill="F2F2F2" w:themeFill="background1" w:themeFillShade="F2"/>
          </w:tcPr>
          <w:p w14:paraId="2C25B68F"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4</w:t>
            </w:r>
          </w:p>
        </w:tc>
        <w:tc>
          <w:tcPr>
            <w:tcW w:w="3512" w:type="dxa"/>
            <w:vMerge/>
            <w:shd w:val="clear" w:color="auto" w:fill="F2F2F2" w:themeFill="background1" w:themeFillShade="F2"/>
          </w:tcPr>
          <w:p w14:paraId="3DD94592" w14:textId="77777777" w:rsidR="00AC420E" w:rsidRPr="009766E2" w:rsidRDefault="00AC420E" w:rsidP="003F6721">
            <w:pPr>
              <w:autoSpaceDE w:val="0"/>
              <w:autoSpaceDN w:val="0"/>
              <w:adjustRightInd w:val="0"/>
              <w:jc w:val="both"/>
              <w:rPr>
                <w:rFonts w:ascii="Arial" w:hAnsi="Arial" w:cs="Arial"/>
                <w:lang w:eastAsia="en-US"/>
              </w:rPr>
            </w:pPr>
          </w:p>
        </w:tc>
        <w:tc>
          <w:tcPr>
            <w:tcW w:w="3359" w:type="dxa"/>
            <w:gridSpan w:val="2"/>
            <w:shd w:val="clear" w:color="auto" w:fill="F2F2F2" w:themeFill="background1" w:themeFillShade="F2"/>
            <w:vAlign w:val="center"/>
          </w:tcPr>
          <w:p w14:paraId="534EBFA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Other (write in)</w:t>
            </w:r>
          </w:p>
          <w:p w14:paraId="0F1BBD7E" w14:textId="77777777" w:rsidR="00AC420E" w:rsidRPr="009766E2" w:rsidRDefault="00AC420E" w:rsidP="003F6721">
            <w:pPr>
              <w:autoSpaceDE w:val="0"/>
              <w:autoSpaceDN w:val="0"/>
              <w:adjustRightInd w:val="0"/>
              <w:rPr>
                <w:rFonts w:ascii="Arial" w:hAnsi="Arial" w:cs="Arial"/>
                <w:lang w:eastAsia="en-US"/>
              </w:rPr>
            </w:pPr>
          </w:p>
        </w:tc>
        <w:sdt>
          <w:sdtPr>
            <w:rPr>
              <w:rFonts w:ascii="Arial" w:hAnsi="Arial" w:cs="Arial"/>
              <w:b/>
              <w:bCs/>
              <w:lang w:eastAsia="en-US"/>
            </w:rPr>
            <w:id w:val="-1664075246"/>
            <w14:checkbox>
              <w14:checked w14:val="1"/>
              <w14:checkedState w14:val="2612" w14:font="MS Gothic"/>
              <w14:uncheckedState w14:val="2610" w14:font="MS Gothic"/>
            </w14:checkbox>
          </w:sdtPr>
          <w:sdtEndPr/>
          <w:sdtContent>
            <w:tc>
              <w:tcPr>
                <w:tcW w:w="808" w:type="dxa"/>
                <w:shd w:val="clear" w:color="auto" w:fill="BFBFBF" w:themeFill="background1" w:themeFillShade="BF"/>
                <w:vAlign w:val="center"/>
              </w:tcPr>
              <w:p w14:paraId="3641515B"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Segoe UI Symbol" w:hAnsi="Segoe UI Symbol" w:cs="Segoe UI Symbol"/>
                    <w:b/>
                    <w:bCs/>
                    <w:lang w:eastAsia="en-US"/>
                  </w:rPr>
                  <w:t>☒</w:t>
                </w:r>
              </w:p>
            </w:tc>
          </w:sdtContent>
        </w:sdt>
        <w:tc>
          <w:tcPr>
            <w:tcW w:w="1752" w:type="dxa"/>
            <w:gridSpan w:val="2"/>
            <w:vAlign w:val="center"/>
          </w:tcPr>
          <w:p w14:paraId="02DAEDF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Arial" w:hAnsi="Arial" w:cs="Arial"/>
                <w:b/>
                <w:bCs/>
                <w:lang w:eastAsia="en-US"/>
              </w:rPr>
              <w:t xml:space="preserve">Programme Director </w:t>
            </w:r>
          </w:p>
        </w:tc>
      </w:tr>
    </w:tbl>
    <w:p w14:paraId="75D9568E" w14:textId="77777777" w:rsidR="00AC420E" w:rsidRPr="009766E2" w:rsidRDefault="00AC420E" w:rsidP="00AC420E">
      <w:pPr>
        <w:autoSpaceDE w:val="0"/>
        <w:autoSpaceDN w:val="0"/>
        <w:adjustRightInd w:val="0"/>
        <w:spacing w:after="240"/>
        <w:jc w:val="both"/>
        <w:rPr>
          <w:rFonts w:ascii="Arial" w:hAnsi="Arial" w:cs="Arial"/>
          <w:bCs/>
          <w:iCs/>
          <w:sz w:val="20"/>
          <w:szCs w:val="20"/>
          <w:lang w:eastAsia="en-US"/>
        </w:rPr>
      </w:pPr>
    </w:p>
    <w:p w14:paraId="2DDA7F0C"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t>SECTION C:  Internal and External Ethical Guidance Materials</w:t>
      </w:r>
    </w:p>
    <w:tbl>
      <w:tblPr>
        <w:tblStyle w:val="TableGrid"/>
        <w:tblW w:w="10084" w:type="dxa"/>
        <w:tblLook w:val="04A0" w:firstRow="1" w:lastRow="0" w:firstColumn="1" w:lastColumn="0" w:noHBand="0" w:noVBand="1"/>
      </w:tblPr>
      <w:tblGrid>
        <w:gridCol w:w="540"/>
        <w:gridCol w:w="8453"/>
        <w:gridCol w:w="1091"/>
      </w:tblGrid>
      <w:tr w:rsidR="00AC420E" w:rsidRPr="009766E2" w14:paraId="76E7E02F" w14:textId="77777777" w:rsidTr="00AC420E">
        <w:trPr>
          <w:trHeight w:val="1108"/>
        </w:trPr>
        <w:tc>
          <w:tcPr>
            <w:tcW w:w="540" w:type="dxa"/>
            <w:shd w:val="clear" w:color="auto" w:fill="F2F2F2" w:themeFill="background1" w:themeFillShade="F2"/>
          </w:tcPr>
          <w:p w14:paraId="3248B3C5" w14:textId="77777777" w:rsidR="00AC420E" w:rsidRPr="009766E2" w:rsidRDefault="00AC420E" w:rsidP="003F6721">
            <w:pPr>
              <w:autoSpaceDE w:val="0"/>
              <w:autoSpaceDN w:val="0"/>
              <w:adjustRightInd w:val="0"/>
              <w:rPr>
                <w:rFonts w:ascii="Arial" w:hAnsi="Arial" w:cs="Arial"/>
                <w:lang w:eastAsia="en-US"/>
              </w:rPr>
            </w:pPr>
          </w:p>
        </w:tc>
        <w:tc>
          <w:tcPr>
            <w:tcW w:w="9544" w:type="dxa"/>
            <w:gridSpan w:val="2"/>
            <w:shd w:val="clear" w:color="auto" w:fill="F2F2F2" w:themeFill="background1" w:themeFillShade="F2"/>
          </w:tcPr>
          <w:p w14:paraId="2A25603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Please list the core ethical guidance documents that have been referred to during the completion of this form (including any discipline-specific codes of research ethics, and also any specific ethical guidance relating to the proposed methodology).  Please tick to confirm that your research proposal adheres to these codes and guidelines.</w:t>
            </w:r>
          </w:p>
        </w:tc>
      </w:tr>
      <w:tr w:rsidR="00AC420E" w:rsidRPr="009766E2" w14:paraId="5F94DBFC" w14:textId="77777777" w:rsidTr="00AC420E">
        <w:trPr>
          <w:trHeight w:val="231"/>
        </w:trPr>
        <w:tc>
          <w:tcPr>
            <w:tcW w:w="540" w:type="dxa"/>
          </w:tcPr>
          <w:p w14:paraId="3890679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w:t>
            </w:r>
          </w:p>
        </w:tc>
        <w:tc>
          <w:tcPr>
            <w:tcW w:w="8453" w:type="dxa"/>
          </w:tcPr>
          <w:p w14:paraId="16E37AF4" w14:textId="77777777" w:rsidR="00AC420E" w:rsidRPr="009766E2" w:rsidRDefault="00C067E3" w:rsidP="003F6721">
            <w:pPr>
              <w:autoSpaceDE w:val="0"/>
              <w:autoSpaceDN w:val="0"/>
              <w:adjustRightInd w:val="0"/>
              <w:rPr>
                <w:rFonts w:ascii="Arial" w:hAnsi="Arial" w:cs="Arial"/>
                <w:b/>
                <w:bCs/>
                <w:lang w:eastAsia="en-US"/>
              </w:rPr>
            </w:pPr>
            <w:hyperlink r:id="rId17" w:history="1">
              <w:r w:rsidR="00AC420E" w:rsidRPr="009766E2">
                <w:rPr>
                  <w:rFonts w:ascii="Arial" w:hAnsi="Arial" w:cs="Arial"/>
                  <w:b/>
                  <w:bCs/>
                  <w:lang w:eastAsia="en-US"/>
                </w:rPr>
                <w:t>UWTSD Research Ethics &amp; Integrity Code of Practice</w:t>
              </w:r>
            </w:hyperlink>
          </w:p>
          <w:p w14:paraId="2FF0ADB8" w14:textId="77777777" w:rsidR="00AC420E" w:rsidRPr="009766E2" w:rsidRDefault="00AC420E" w:rsidP="003F6721">
            <w:pPr>
              <w:autoSpaceDE w:val="0"/>
              <w:autoSpaceDN w:val="0"/>
              <w:adjustRightInd w:val="0"/>
              <w:rPr>
                <w:rFonts w:ascii="Arial" w:hAnsi="Arial" w:cs="Arial"/>
                <w:bCs/>
                <w:lang w:eastAsia="en-US"/>
              </w:rPr>
            </w:pPr>
          </w:p>
        </w:tc>
        <w:sdt>
          <w:sdtPr>
            <w:rPr>
              <w:rFonts w:ascii="Arial" w:hAnsi="Arial" w:cs="Arial"/>
              <w:b/>
              <w:bCs/>
              <w:lang w:eastAsia="en-US"/>
            </w:rPr>
            <w:id w:val="1578479508"/>
            <w14:checkbox>
              <w14:checked w14:val="1"/>
              <w14:checkedState w14:val="2612" w14:font="MS Gothic"/>
              <w14:uncheckedState w14:val="2610" w14:font="MS Gothic"/>
            </w14:checkbox>
          </w:sdtPr>
          <w:sdtEndPr/>
          <w:sdtContent>
            <w:tc>
              <w:tcPr>
                <w:tcW w:w="1091" w:type="dxa"/>
                <w:shd w:val="clear" w:color="auto" w:fill="BFBFBF" w:themeFill="background1" w:themeFillShade="BF"/>
              </w:tcPr>
              <w:p w14:paraId="3F4545D5"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Segoe UI Symbol" w:hAnsi="Segoe UI Symbol" w:cs="Segoe UI Symbol"/>
                    <w:b/>
                    <w:bCs/>
                    <w:lang w:eastAsia="en-US"/>
                  </w:rPr>
                  <w:t>☒</w:t>
                </w:r>
              </w:p>
            </w:tc>
          </w:sdtContent>
        </w:sdt>
      </w:tr>
      <w:tr w:rsidR="00AC420E" w:rsidRPr="009766E2" w14:paraId="1CD65A6E" w14:textId="77777777" w:rsidTr="00AC420E">
        <w:trPr>
          <w:trHeight w:val="231"/>
        </w:trPr>
        <w:tc>
          <w:tcPr>
            <w:tcW w:w="540" w:type="dxa"/>
          </w:tcPr>
          <w:p w14:paraId="6CC84A0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w:t>
            </w:r>
          </w:p>
        </w:tc>
        <w:tc>
          <w:tcPr>
            <w:tcW w:w="8453" w:type="dxa"/>
          </w:tcPr>
          <w:p w14:paraId="5ACDF06C" w14:textId="77777777" w:rsidR="00AC420E" w:rsidRPr="009766E2" w:rsidRDefault="00AC420E" w:rsidP="003F6721">
            <w:pPr>
              <w:autoSpaceDE w:val="0"/>
              <w:autoSpaceDN w:val="0"/>
              <w:adjustRightInd w:val="0"/>
              <w:rPr>
                <w:rFonts w:ascii="Arial" w:hAnsi="Arial" w:cs="Arial"/>
                <w:b/>
                <w:bCs/>
                <w:i/>
                <w:lang w:eastAsia="en-US"/>
              </w:rPr>
            </w:pPr>
          </w:p>
          <w:p w14:paraId="298D4A75" w14:textId="77777777" w:rsidR="00AC420E" w:rsidRPr="009766E2" w:rsidRDefault="00AC420E" w:rsidP="003F6721">
            <w:pPr>
              <w:autoSpaceDE w:val="0"/>
              <w:autoSpaceDN w:val="0"/>
              <w:adjustRightInd w:val="0"/>
              <w:rPr>
                <w:rFonts w:ascii="Arial" w:hAnsi="Arial" w:cs="Arial"/>
                <w:b/>
                <w:bCs/>
                <w:color w:val="FF0000"/>
                <w:lang w:eastAsia="en-US"/>
              </w:rPr>
            </w:pPr>
            <w:r w:rsidRPr="009766E2">
              <w:rPr>
                <w:rFonts w:ascii="Arial" w:hAnsi="Arial" w:cs="Arial"/>
                <w:b/>
                <w:bCs/>
                <w:lang w:eastAsia="en-US"/>
              </w:rPr>
              <w:t>UWTSD Research Data Management Policy</w:t>
            </w:r>
          </w:p>
        </w:tc>
        <w:tc>
          <w:tcPr>
            <w:tcW w:w="1091" w:type="dxa"/>
            <w:shd w:val="clear" w:color="auto" w:fill="BFBFBF" w:themeFill="background1" w:themeFillShade="BF"/>
          </w:tcPr>
          <w:sdt>
            <w:sdtPr>
              <w:rPr>
                <w:rFonts w:ascii="Arial" w:hAnsi="Arial" w:cs="Arial"/>
                <w:b/>
                <w:bCs/>
                <w:lang w:eastAsia="en-US"/>
              </w:rPr>
              <w:id w:val="-2040961117"/>
              <w14:checkbox>
                <w14:checked w14:val="1"/>
                <w14:checkedState w14:val="2612" w14:font="MS Gothic"/>
                <w14:uncheckedState w14:val="2610" w14:font="MS Gothic"/>
              </w14:checkbox>
            </w:sdtPr>
            <w:sdtEndPr/>
            <w:sdtContent>
              <w:p w14:paraId="2C6E4192" w14:textId="77777777" w:rsidR="00AC420E" w:rsidRPr="009766E2" w:rsidRDefault="00AC420E" w:rsidP="003F6721">
                <w:pPr>
                  <w:autoSpaceDE w:val="0"/>
                  <w:autoSpaceDN w:val="0"/>
                  <w:adjustRightInd w:val="0"/>
                  <w:jc w:val="center"/>
                  <w:rPr>
                    <w:rFonts w:ascii="Arial" w:hAnsi="Arial" w:cs="Arial"/>
                    <w:b/>
                    <w:bCs/>
                    <w:i/>
                    <w:lang w:eastAsia="en-US"/>
                  </w:rPr>
                </w:pPr>
                <w:r w:rsidRPr="009766E2">
                  <w:rPr>
                    <w:rFonts w:ascii="Segoe UI Symbol" w:hAnsi="Segoe UI Symbol" w:cs="Segoe UI Symbol"/>
                    <w:b/>
                    <w:bCs/>
                    <w:lang w:eastAsia="en-US"/>
                  </w:rPr>
                  <w:t>☒</w:t>
                </w:r>
              </w:p>
            </w:sdtContent>
          </w:sdt>
        </w:tc>
      </w:tr>
      <w:tr w:rsidR="00AC420E" w:rsidRPr="009766E2" w14:paraId="71D76F1F" w14:textId="77777777" w:rsidTr="00AC420E">
        <w:trPr>
          <w:trHeight w:val="231"/>
        </w:trPr>
        <w:tc>
          <w:tcPr>
            <w:tcW w:w="540" w:type="dxa"/>
          </w:tcPr>
          <w:p w14:paraId="6657E00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w:t>
            </w:r>
          </w:p>
        </w:tc>
        <w:tc>
          <w:tcPr>
            <w:tcW w:w="8453" w:type="dxa"/>
          </w:tcPr>
          <w:p w14:paraId="5439B9D1" w14:textId="77777777" w:rsidR="00AC420E" w:rsidRPr="009766E2" w:rsidRDefault="00AC420E" w:rsidP="003F6721">
            <w:pPr>
              <w:autoSpaceDE w:val="0"/>
              <w:autoSpaceDN w:val="0"/>
              <w:adjustRightInd w:val="0"/>
              <w:rPr>
                <w:rFonts w:ascii="Arial" w:hAnsi="Arial" w:cs="Arial"/>
                <w:b/>
                <w:bCs/>
                <w:i/>
                <w:lang w:eastAsia="en-US"/>
              </w:rPr>
            </w:pPr>
          </w:p>
          <w:p w14:paraId="459A61E4" w14:textId="77777777" w:rsidR="00AC420E" w:rsidRPr="009766E2" w:rsidRDefault="00AC420E" w:rsidP="003F6721">
            <w:pPr>
              <w:autoSpaceDE w:val="0"/>
              <w:autoSpaceDN w:val="0"/>
              <w:adjustRightInd w:val="0"/>
              <w:rPr>
                <w:rFonts w:ascii="Arial" w:hAnsi="Arial" w:cs="Arial"/>
                <w:b/>
                <w:bCs/>
                <w:i/>
                <w:lang w:eastAsia="en-US"/>
              </w:rPr>
            </w:pPr>
          </w:p>
        </w:tc>
        <w:tc>
          <w:tcPr>
            <w:tcW w:w="1091" w:type="dxa"/>
            <w:shd w:val="clear" w:color="auto" w:fill="BFBFBF" w:themeFill="background1" w:themeFillShade="BF"/>
          </w:tcPr>
          <w:sdt>
            <w:sdtPr>
              <w:rPr>
                <w:rFonts w:ascii="Arial" w:hAnsi="Arial" w:cs="Arial"/>
                <w:b/>
                <w:bCs/>
                <w:lang w:eastAsia="en-US"/>
              </w:rPr>
              <w:id w:val="-2087453121"/>
              <w14:checkbox>
                <w14:checked w14:val="0"/>
                <w14:checkedState w14:val="2612" w14:font="MS Gothic"/>
                <w14:uncheckedState w14:val="2610" w14:font="MS Gothic"/>
              </w14:checkbox>
            </w:sdtPr>
            <w:sdtEndPr/>
            <w:sdtContent>
              <w:p w14:paraId="4EAA2EEF" w14:textId="77777777" w:rsidR="00AC420E" w:rsidRPr="009766E2" w:rsidRDefault="00AC420E" w:rsidP="003F6721">
                <w:pPr>
                  <w:autoSpaceDE w:val="0"/>
                  <w:autoSpaceDN w:val="0"/>
                  <w:adjustRightInd w:val="0"/>
                  <w:jc w:val="center"/>
                  <w:rPr>
                    <w:rFonts w:ascii="Arial" w:hAnsi="Arial" w:cs="Arial"/>
                    <w:b/>
                    <w:bCs/>
                    <w:i/>
                    <w:lang w:eastAsia="en-US"/>
                  </w:rPr>
                </w:pPr>
                <w:r w:rsidRPr="009766E2">
                  <w:rPr>
                    <w:rFonts w:ascii="Segoe UI Symbol" w:hAnsi="Segoe UI Symbol" w:cs="Segoe UI Symbol"/>
                    <w:b/>
                    <w:bCs/>
                    <w:lang w:eastAsia="en-US"/>
                  </w:rPr>
                  <w:t>☐</w:t>
                </w:r>
              </w:p>
            </w:sdtContent>
          </w:sdt>
        </w:tc>
      </w:tr>
    </w:tbl>
    <w:p w14:paraId="70CEF278" w14:textId="77777777" w:rsidR="00AC420E" w:rsidRPr="009766E2" w:rsidRDefault="00AC420E" w:rsidP="00AC420E">
      <w:pPr>
        <w:autoSpaceDE w:val="0"/>
        <w:autoSpaceDN w:val="0"/>
        <w:adjustRightInd w:val="0"/>
        <w:spacing w:after="240"/>
        <w:jc w:val="both"/>
        <w:rPr>
          <w:rFonts w:ascii="Arial" w:hAnsi="Arial" w:cs="Arial"/>
          <w:b/>
          <w:lang w:eastAsia="en-US"/>
        </w:rPr>
      </w:pPr>
    </w:p>
    <w:p w14:paraId="4E38C953"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t>SECTION D: External Collaborative Research Activity</w:t>
      </w:r>
    </w:p>
    <w:tbl>
      <w:tblPr>
        <w:tblStyle w:val="TableGrid"/>
        <w:tblW w:w="10045" w:type="dxa"/>
        <w:tblLayout w:type="fixed"/>
        <w:tblLook w:val="04A0" w:firstRow="1" w:lastRow="0" w:firstColumn="1" w:lastColumn="0" w:noHBand="0" w:noVBand="1"/>
      </w:tblPr>
      <w:tblGrid>
        <w:gridCol w:w="538"/>
        <w:gridCol w:w="3664"/>
        <w:gridCol w:w="2310"/>
        <w:gridCol w:w="951"/>
        <w:gridCol w:w="814"/>
        <w:gridCol w:w="763"/>
        <w:gridCol w:w="178"/>
        <w:gridCol w:w="9"/>
        <w:gridCol w:w="818"/>
      </w:tblGrid>
      <w:tr w:rsidR="00AC420E" w:rsidRPr="009766E2" w14:paraId="6AAC0499" w14:textId="77777777" w:rsidTr="00AC420E">
        <w:trPr>
          <w:trHeight w:val="533"/>
        </w:trPr>
        <w:tc>
          <w:tcPr>
            <w:tcW w:w="538" w:type="dxa"/>
            <w:shd w:val="clear" w:color="auto" w:fill="F2F2F2" w:themeFill="background1" w:themeFillShade="F2"/>
          </w:tcPr>
          <w:p w14:paraId="739045F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w:t>
            </w:r>
          </w:p>
        </w:tc>
        <w:tc>
          <w:tcPr>
            <w:tcW w:w="5974" w:type="dxa"/>
            <w:gridSpan w:val="2"/>
            <w:shd w:val="clear" w:color="auto" w:fill="F2F2F2" w:themeFill="background1" w:themeFillShade="F2"/>
          </w:tcPr>
          <w:p w14:paraId="00DA4778"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Does the research activity involve collaborators outside of the University?</w:t>
            </w:r>
          </w:p>
        </w:tc>
        <w:tc>
          <w:tcPr>
            <w:tcW w:w="951" w:type="dxa"/>
            <w:shd w:val="clear" w:color="auto" w:fill="F2F2F2" w:themeFill="background1" w:themeFillShade="F2"/>
            <w:vAlign w:val="center"/>
          </w:tcPr>
          <w:p w14:paraId="50F47593"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YES</w:t>
            </w:r>
          </w:p>
        </w:tc>
        <w:tc>
          <w:tcPr>
            <w:tcW w:w="814" w:type="dxa"/>
            <w:shd w:val="clear" w:color="auto" w:fill="BFBFBF" w:themeFill="background1" w:themeFillShade="BF"/>
            <w:vAlign w:val="center"/>
          </w:tcPr>
          <w:sdt>
            <w:sdtPr>
              <w:rPr>
                <w:rFonts w:ascii="Arial" w:hAnsi="Arial" w:cs="Arial"/>
                <w:b/>
                <w:lang w:eastAsia="en-US"/>
              </w:rPr>
              <w:id w:val="1804497617"/>
              <w14:checkbox>
                <w14:checked w14:val="0"/>
                <w14:checkedState w14:val="2612" w14:font="MS Gothic"/>
                <w14:uncheckedState w14:val="2610" w14:font="MS Gothic"/>
              </w14:checkbox>
            </w:sdtPr>
            <w:sdtEndPr/>
            <w:sdtContent>
              <w:p w14:paraId="4D4F5DF9"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Segoe UI Symbol" w:hAnsi="Segoe UI Symbol" w:cs="Segoe UI Symbol"/>
                    <w:b/>
                    <w:lang w:eastAsia="en-US"/>
                  </w:rPr>
                  <w:t>☐</w:t>
                </w:r>
              </w:p>
            </w:sdtContent>
          </w:sdt>
        </w:tc>
        <w:tc>
          <w:tcPr>
            <w:tcW w:w="763" w:type="dxa"/>
            <w:shd w:val="clear" w:color="auto" w:fill="F2F2F2" w:themeFill="background1" w:themeFillShade="F2"/>
            <w:vAlign w:val="center"/>
          </w:tcPr>
          <w:p w14:paraId="78D4E907"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NO</w:t>
            </w:r>
          </w:p>
        </w:tc>
        <w:tc>
          <w:tcPr>
            <w:tcW w:w="1003" w:type="dxa"/>
            <w:gridSpan w:val="3"/>
            <w:shd w:val="clear" w:color="auto" w:fill="BFBFBF" w:themeFill="background1" w:themeFillShade="BF"/>
            <w:vAlign w:val="center"/>
          </w:tcPr>
          <w:sdt>
            <w:sdtPr>
              <w:rPr>
                <w:rFonts w:ascii="Arial" w:hAnsi="Arial" w:cs="Arial"/>
                <w:b/>
                <w:lang w:eastAsia="en-US"/>
              </w:rPr>
              <w:id w:val="1016347612"/>
              <w14:checkbox>
                <w14:checked w14:val="1"/>
                <w14:checkedState w14:val="2612" w14:font="MS Gothic"/>
                <w14:uncheckedState w14:val="2610" w14:font="MS Gothic"/>
              </w14:checkbox>
            </w:sdtPr>
            <w:sdtEndPr/>
            <w:sdtContent>
              <w:p w14:paraId="1AFCAE00"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Segoe UI Symbol" w:hAnsi="Segoe UI Symbol" w:cs="Segoe UI Symbol"/>
                    <w:b/>
                    <w:lang w:eastAsia="en-US"/>
                  </w:rPr>
                  <w:t>☒</w:t>
                </w:r>
              </w:p>
            </w:sdtContent>
          </w:sdt>
        </w:tc>
      </w:tr>
      <w:tr w:rsidR="00AC420E" w:rsidRPr="009766E2" w14:paraId="0B678463" w14:textId="77777777" w:rsidTr="00AC420E">
        <w:trPr>
          <w:trHeight w:val="829"/>
        </w:trPr>
        <w:tc>
          <w:tcPr>
            <w:tcW w:w="538" w:type="dxa"/>
          </w:tcPr>
          <w:p w14:paraId="6439502D"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w:t>
            </w:r>
          </w:p>
        </w:tc>
        <w:tc>
          <w:tcPr>
            <w:tcW w:w="9507" w:type="dxa"/>
            <w:gridSpan w:val="8"/>
          </w:tcPr>
          <w:p w14:paraId="05C5AC16" w14:textId="77777777" w:rsidR="00AC420E" w:rsidRPr="009766E2" w:rsidRDefault="00AC420E" w:rsidP="003F6721">
            <w:pPr>
              <w:autoSpaceDE w:val="0"/>
              <w:autoSpaceDN w:val="0"/>
              <w:adjustRightInd w:val="0"/>
              <w:rPr>
                <w:rFonts w:ascii="Arial" w:hAnsi="Arial" w:cs="Arial"/>
                <w:b/>
                <w:bCs/>
                <w:i/>
                <w:lang w:eastAsia="en-US"/>
              </w:rPr>
            </w:pPr>
            <w:r w:rsidRPr="009766E2">
              <w:rPr>
                <w:rFonts w:ascii="Arial" w:hAnsi="Arial" w:cs="Arial"/>
                <w:lang w:eastAsia="en-US"/>
              </w:rPr>
              <w:t>If Yes, please provide the name of the external organisation and name and contact details for the main contact person and confirmation this person has consented to their personal data being shared.as part of this collaboration.</w:t>
            </w:r>
          </w:p>
        </w:tc>
      </w:tr>
      <w:tr w:rsidR="00AC420E" w:rsidRPr="009766E2" w14:paraId="75EE7CF6" w14:textId="77777777" w:rsidTr="00AC420E">
        <w:trPr>
          <w:trHeight w:val="227"/>
        </w:trPr>
        <w:tc>
          <w:tcPr>
            <w:tcW w:w="538" w:type="dxa"/>
            <w:shd w:val="clear" w:color="auto" w:fill="F2F2F2" w:themeFill="background1" w:themeFillShade="F2"/>
          </w:tcPr>
          <w:p w14:paraId="1D4E8CE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w:t>
            </w:r>
          </w:p>
        </w:tc>
        <w:tc>
          <w:tcPr>
            <w:tcW w:w="3664" w:type="dxa"/>
            <w:shd w:val="clear" w:color="auto" w:fill="F2F2F2" w:themeFill="background1" w:themeFillShade="F2"/>
          </w:tcPr>
          <w:p w14:paraId="697F4F14"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Institution</w:t>
            </w:r>
          </w:p>
        </w:tc>
        <w:tc>
          <w:tcPr>
            <w:tcW w:w="5842" w:type="dxa"/>
            <w:gridSpan w:val="7"/>
          </w:tcPr>
          <w:p w14:paraId="5409AD12" w14:textId="77777777" w:rsidR="00AC420E" w:rsidRPr="009766E2" w:rsidRDefault="00AC420E" w:rsidP="003F6721">
            <w:pPr>
              <w:autoSpaceDE w:val="0"/>
              <w:autoSpaceDN w:val="0"/>
              <w:adjustRightInd w:val="0"/>
              <w:rPr>
                <w:rFonts w:ascii="Arial" w:hAnsi="Arial" w:cs="Arial"/>
                <w:bCs/>
                <w:lang w:eastAsia="en-US"/>
              </w:rPr>
            </w:pPr>
          </w:p>
          <w:p w14:paraId="12418095" w14:textId="77777777" w:rsidR="00AC420E" w:rsidRPr="009766E2" w:rsidRDefault="00AC420E" w:rsidP="003F6721">
            <w:pPr>
              <w:autoSpaceDE w:val="0"/>
              <w:autoSpaceDN w:val="0"/>
              <w:adjustRightInd w:val="0"/>
              <w:rPr>
                <w:rFonts w:ascii="Arial" w:hAnsi="Arial" w:cs="Arial"/>
                <w:bCs/>
                <w:lang w:eastAsia="en-US"/>
              </w:rPr>
            </w:pPr>
          </w:p>
        </w:tc>
      </w:tr>
      <w:tr w:rsidR="00AC420E" w:rsidRPr="009766E2" w14:paraId="146636CA" w14:textId="77777777" w:rsidTr="00AC420E">
        <w:trPr>
          <w:trHeight w:val="227"/>
        </w:trPr>
        <w:tc>
          <w:tcPr>
            <w:tcW w:w="538" w:type="dxa"/>
            <w:shd w:val="clear" w:color="auto" w:fill="F2F2F2" w:themeFill="background1" w:themeFillShade="F2"/>
          </w:tcPr>
          <w:p w14:paraId="593CE95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4</w:t>
            </w:r>
          </w:p>
        </w:tc>
        <w:tc>
          <w:tcPr>
            <w:tcW w:w="3664" w:type="dxa"/>
            <w:shd w:val="clear" w:color="auto" w:fill="F2F2F2" w:themeFill="background1" w:themeFillShade="F2"/>
          </w:tcPr>
          <w:p w14:paraId="10D0B81A"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Contact person name</w:t>
            </w:r>
          </w:p>
        </w:tc>
        <w:tc>
          <w:tcPr>
            <w:tcW w:w="5842" w:type="dxa"/>
            <w:gridSpan w:val="7"/>
          </w:tcPr>
          <w:p w14:paraId="32337CD6" w14:textId="77777777" w:rsidR="00AC420E" w:rsidRPr="009766E2" w:rsidRDefault="00AC420E" w:rsidP="003F6721">
            <w:pPr>
              <w:autoSpaceDE w:val="0"/>
              <w:autoSpaceDN w:val="0"/>
              <w:adjustRightInd w:val="0"/>
              <w:rPr>
                <w:rFonts w:ascii="Arial" w:hAnsi="Arial" w:cs="Arial"/>
                <w:bCs/>
                <w:lang w:eastAsia="en-US"/>
              </w:rPr>
            </w:pPr>
          </w:p>
          <w:p w14:paraId="7C48EAD7" w14:textId="77777777" w:rsidR="00AC420E" w:rsidRPr="009766E2" w:rsidRDefault="00AC420E" w:rsidP="003F6721">
            <w:pPr>
              <w:autoSpaceDE w:val="0"/>
              <w:autoSpaceDN w:val="0"/>
              <w:adjustRightInd w:val="0"/>
              <w:rPr>
                <w:rFonts w:ascii="Arial" w:hAnsi="Arial" w:cs="Arial"/>
                <w:bCs/>
                <w:lang w:eastAsia="en-US"/>
              </w:rPr>
            </w:pPr>
          </w:p>
        </w:tc>
      </w:tr>
      <w:tr w:rsidR="00AC420E" w:rsidRPr="009766E2" w14:paraId="38BDAB8A" w14:textId="77777777" w:rsidTr="00AC420E">
        <w:trPr>
          <w:trHeight w:val="227"/>
        </w:trPr>
        <w:tc>
          <w:tcPr>
            <w:tcW w:w="538" w:type="dxa"/>
            <w:shd w:val="clear" w:color="auto" w:fill="F2F2F2" w:themeFill="background1" w:themeFillShade="F2"/>
          </w:tcPr>
          <w:p w14:paraId="3050A07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5</w:t>
            </w:r>
          </w:p>
        </w:tc>
        <w:tc>
          <w:tcPr>
            <w:tcW w:w="3664" w:type="dxa"/>
            <w:shd w:val="clear" w:color="auto" w:fill="F2F2F2" w:themeFill="background1" w:themeFillShade="F2"/>
          </w:tcPr>
          <w:p w14:paraId="2028370B" w14:textId="77777777" w:rsidR="00AC420E" w:rsidRPr="009766E2" w:rsidRDefault="00AC420E" w:rsidP="003F6721">
            <w:pPr>
              <w:autoSpaceDE w:val="0"/>
              <w:autoSpaceDN w:val="0"/>
              <w:adjustRightInd w:val="0"/>
              <w:jc w:val="both"/>
              <w:rPr>
                <w:rFonts w:ascii="Arial" w:hAnsi="Arial" w:cs="Arial"/>
                <w:lang w:eastAsia="en-US"/>
              </w:rPr>
            </w:pPr>
            <w:r w:rsidRPr="009766E2">
              <w:rPr>
                <w:rFonts w:ascii="Arial" w:hAnsi="Arial" w:cs="Arial"/>
                <w:lang w:eastAsia="en-US"/>
              </w:rPr>
              <w:t>Contact person e-mail address</w:t>
            </w:r>
          </w:p>
          <w:p w14:paraId="41D45D9D" w14:textId="77777777" w:rsidR="00AC420E" w:rsidRPr="009766E2" w:rsidRDefault="00AC420E" w:rsidP="003F6721">
            <w:pPr>
              <w:autoSpaceDE w:val="0"/>
              <w:autoSpaceDN w:val="0"/>
              <w:adjustRightInd w:val="0"/>
              <w:jc w:val="both"/>
              <w:rPr>
                <w:rFonts w:ascii="Arial" w:hAnsi="Arial" w:cs="Arial"/>
                <w:lang w:eastAsia="en-US"/>
              </w:rPr>
            </w:pPr>
          </w:p>
        </w:tc>
        <w:tc>
          <w:tcPr>
            <w:tcW w:w="5842" w:type="dxa"/>
            <w:gridSpan w:val="7"/>
          </w:tcPr>
          <w:p w14:paraId="0B1827DB" w14:textId="77777777" w:rsidR="00AC420E" w:rsidRPr="009766E2" w:rsidRDefault="00AC420E" w:rsidP="003F6721">
            <w:pPr>
              <w:autoSpaceDE w:val="0"/>
              <w:autoSpaceDN w:val="0"/>
              <w:adjustRightInd w:val="0"/>
              <w:rPr>
                <w:rFonts w:ascii="Arial" w:hAnsi="Arial" w:cs="Arial"/>
                <w:bCs/>
                <w:lang w:eastAsia="en-US"/>
              </w:rPr>
            </w:pPr>
          </w:p>
        </w:tc>
      </w:tr>
      <w:tr w:rsidR="00AC420E" w:rsidRPr="009766E2" w14:paraId="68A5DDC1" w14:textId="77777777" w:rsidTr="00AC420E">
        <w:trPr>
          <w:trHeight w:val="553"/>
        </w:trPr>
        <w:tc>
          <w:tcPr>
            <w:tcW w:w="538" w:type="dxa"/>
            <w:shd w:val="clear" w:color="auto" w:fill="F2F2F2" w:themeFill="background1" w:themeFillShade="F2"/>
          </w:tcPr>
          <w:p w14:paraId="5F6AA2B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6</w:t>
            </w:r>
          </w:p>
        </w:tc>
        <w:tc>
          <w:tcPr>
            <w:tcW w:w="5974" w:type="dxa"/>
            <w:gridSpan w:val="2"/>
            <w:shd w:val="clear" w:color="auto" w:fill="F2F2F2" w:themeFill="background1" w:themeFillShade="F2"/>
          </w:tcPr>
          <w:p w14:paraId="18F0978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Has this individual consented to sharing their details on this form?</w:t>
            </w:r>
          </w:p>
        </w:tc>
        <w:tc>
          <w:tcPr>
            <w:tcW w:w="951" w:type="dxa"/>
            <w:shd w:val="clear" w:color="auto" w:fill="F2F2F2" w:themeFill="background1" w:themeFillShade="F2"/>
            <w:vAlign w:val="center"/>
          </w:tcPr>
          <w:p w14:paraId="60F0E79C"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Arial" w:hAnsi="Arial" w:cs="Arial"/>
                <w:b/>
                <w:lang w:eastAsia="en-US"/>
              </w:rPr>
              <w:t>YES</w:t>
            </w:r>
          </w:p>
        </w:tc>
        <w:tc>
          <w:tcPr>
            <w:tcW w:w="814" w:type="dxa"/>
            <w:shd w:val="clear" w:color="auto" w:fill="D9D9D9" w:themeFill="background1" w:themeFillShade="D9"/>
            <w:vAlign w:val="center"/>
          </w:tcPr>
          <w:p w14:paraId="14F22AE9" w14:textId="77777777" w:rsidR="00AC420E" w:rsidRPr="009766E2" w:rsidRDefault="00C067E3" w:rsidP="003F6721">
            <w:pPr>
              <w:autoSpaceDE w:val="0"/>
              <w:autoSpaceDN w:val="0"/>
              <w:adjustRightInd w:val="0"/>
              <w:jc w:val="center"/>
              <w:rPr>
                <w:rFonts w:ascii="Arial" w:hAnsi="Arial" w:cs="Arial"/>
                <w:bCs/>
                <w:lang w:eastAsia="en-US"/>
              </w:rPr>
            </w:pPr>
            <w:sdt>
              <w:sdtPr>
                <w:rPr>
                  <w:rFonts w:ascii="Arial" w:hAnsi="Arial" w:cs="Arial"/>
                  <w:b/>
                  <w:bCs/>
                  <w:lang w:eastAsia="en-US"/>
                </w:rPr>
                <w:id w:val="-287595643"/>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c>
          <w:tcPr>
            <w:tcW w:w="950" w:type="dxa"/>
            <w:gridSpan w:val="3"/>
            <w:shd w:val="clear" w:color="auto" w:fill="F2F2F2" w:themeFill="background1" w:themeFillShade="F2"/>
            <w:vAlign w:val="center"/>
          </w:tcPr>
          <w:p w14:paraId="2964DAF4"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Arial" w:hAnsi="Arial" w:cs="Arial"/>
                <w:b/>
                <w:lang w:eastAsia="en-US"/>
              </w:rPr>
              <w:t>NO</w:t>
            </w:r>
          </w:p>
        </w:tc>
        <w:tc>
          <w:tcPr>
            <w:tcW w:w="815" w:type="dxa"/>
            <w:shd w:val="clear" w:color="auto" w:fill="D9D9D9" w:themeFill="background1" w:themeFillShade="D9"/>
            <w:vAlign w:val="center"/>
          </w:tcPr>
          <w:sdt>
            <w:sdtPr>
              <w:rPr>
                <w:rFonts w:ascii="Arial" w:hAnsi="Arial" w:cs="Arial"/>
                <w:bCs/>
                <w:lang w:eastAsia="en-US"/>
              </w:rPr>
              <w:id w:val="-1755960482"/>
              <w14:checkbox>
                <w14:checked w14:val="1"/>
                <w14:checkedState w14:val="2612" w14:font="MS Gothic"/>
                <w14:uncheckedState w14:val="2610" w14:font="MS Gothic"/>
              </w14:checkbox>
            </w:sdtPr>
            <w:sdtEndPr/>
            <w:sdtContent>
              <w:p w14:paraId="1D307FDC"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r w:rsidR="00AC420E" w:rsidRPr="009766E2" w14:paraId="3EC90F02" w14:textId="77777777" w:rsidTr="00AC420E">
        <w:trPr>
          <w:trHeight w:val="316"/>
        </w:trPr>
        <w:tc>
          <w:tcPr>
            <w:tcW w:w="538" w:type="dxa"/>
            <w:shd w:val="clear" w:color="auto" w:fill="F2F2F2" w:themeFill="background1" w:themeFillShade="F2"/>
          </w:tcPr>
          <w:p w14:paraId="3E39363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7</w:t>
            </w:r>
          </w:p>
        </w:tc>
        <w:tc>
          <w:tcPr>
            <w:tcW w:w="5974" w:type="dxa"/>
            <w:gridSpan w:val="2"/>
            <w:shd w:val="clear" w:color="auto" w:fill="F2F2F2" w:themeFill="background1" w:themeFillShade="F2"/>
          </w:tcPr>
          <w:p w14:paraId="33E1B48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Are you in receipt of a KESS scholarship?</w:t>
            </w:r>
          </w:p>
        </w:tc>
        <w:tc>
          <w:tcPr>
            <w:tcW w:w="951" w:type="dxa"/>
            <w:shd w:val="clear" w:color="auto" w:fill="F2F2F2" w:themeFill="background1" w:themeFillShade="F2"/>
            <w:vAlign w:val="center"/>
          </w:tcPr>
          <w:p w14:paraId="74D82D28"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Arial" w:hAnsi="Arial" w:cs="Arial"/>
                <w:b/>
                <w:lang w:eastAsia="en-US"/>
              </w:rPr>
              <w:t>YES</w:t>
            </w:r>
          </w:p>
        </w:tc>
        <w:tc>
          <w:tcPr>
            <w:tcW w:w="814" w:type="dxa"/>
            <w:shd w:val="clear" w:color="auto" w:fill="D9D9D9" w:themeFill="background1" w:themeFillShade="D9"/>
            <w:vAlign w:val="center"/>
          </w:tcPr>
          <w:p w14:paraId="2449509E" w14:textId="77777777" w:rsidR="00AC420E" w:rsidRPr="009766E2" w:rsidRDefault="00C067E3" w:rsidP="003F6721">
            <w:pPr>
              <w:autoSpaceDE w:val="0"/>
              <w:autoSpaceDN w:val="0"/>
              <w:adjustRightInd w:val="0"/>
              <w:jc w:val="center"/>
              <w:rPr>
                <w:rFonts w:ascii="Arial" w:hAnsi="Arial" w:cs="Arial"/>
                <w:bCs/>
                <w:lang w:eastAsia="en-US"/>
              </w:rPr>
            </w:pPr>
            <w:sdt>
              <w:sdtPr>
                <w:rPr>
                  <w:rFonts w:ascii="Arial" w:hAnsi="Arial" w:cs="Arial"/>
                  <w:b/>
                  <w:bCs/>
                  <w:lang w:eastAsia="en-US"/>
                </w:rPr>
                <w:id w:val="1563443322"/>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c>
          <w:tcPr>
            <w:tcW w:w="950" w:type="dxa"/>
            <w:gridSpan w:val="3"/>
            <w:shd w:val="clear" w:color="auto" w:fill="F2F2F2" w:themeFill="background1" w:themeFillShade="F2"/>
            <w:vAlign w:val="center"/>
          </w:tcPr>
          <w:p w14:paraId="2BA68542"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Arial" w:hAnsi="Arial" w:cs="Arial"/>
                <w:b/>
                <w:lang w:eastAsia="en-US"/>
              </w:rPr>
              <w:t>NO</w:t>
            </w:r>
          </w:p>
        </w:tc>
        <w:tc>
          <w:tcPr>
            <w:tcW w:w="815" w:type="dxa"/>
            <w:shd w:val="clear" w:color="auto" w:fill="D9D9D9" w:themeFill="background1" w:themeFillShade="D9"/>
            <w:vAlign w:val="center"/>
          </w:tcPr>
          <w:sdt>
            <w:sdtPr>
              <w:rPr>
                <w:rFonts w:ascii="Arial" w:hAnsi="Arial" w:cs="Arial"/>
                <w:bCs/>
                <w:lang w:eastAsia="en-US"/>
              </w:rPr>
              <w:id w:val="-748419000"/>
              <w14:checkbox>
                <w14:checked w14:val="1"/>
                <w14:checkedState w14:val="2612" w14:font="MS Gothic"/>
                <w14:uncheckedState w14:val="2610" w14:font="MS Gothic"/>
              </w14:checkbox>
            </w:sdtPr>
            <w:sdtEndPr/>
            <w:sdtContent>
              <w:p w14:paraId="2E52EFDF"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r w:rsidR="00AC420E" w:rsidRPr="009766E2" w14:paraId="4C91B35D" w14:textId="77777777" w:rsidTr="00AC420E">
        <w:trPr>
          <w:trHeight w:val="296"/>
        </w:trPr>
        <w:tc>
          <w:tcPr>
            <w:tcW w:w="538" w:type="dxa"/>
            <w:shd w:val="clear" w:color="auto" w:fill="F2F2F2" w:themeFill="background1" w:themeFillShade="F2"/>
          </w:tcPr>
          <w:p w14:paraId="4251A72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8</w:t>
            </w:r>
          </w:p>
        </w:tc>
        <w:tc>
          <w:tcPr>
            <w:tcW w:w="5974" w:type="dxa"/>
            <w:gridSpan w:val="2"/>
            <w:shd w:val="clear" w:color="auto" w:fill="F2F2F2" w:themeFill="background1" w:themeFillShade="F2"/>
          </w:tcPr>
          <w:p w14:paraId="518569F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Is your research externally funded</w:t>
            </w:r>
          </w:p>
        </w:tc>
        <w:tc>
          <w:tcPr>
            <w:tcW w:w="951" w:type="dxa"/>
            <w:shd w:val="clear" w:color="auto" w:fill="F2F2F2" w:themeFill="background1" w:themeFillShade="F2"/>
            <w:vAlign w:val="center"/>
          </w:tcPr>
          <w:p w14:paraId="063E0AEF"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Arial" w:hAnsi="Arial" w:cs="Arial"/>
                <w:b/>
                <w:lang w:eastAsia="en-US"/>
              </w:rPr>
              <w:t>YES</w:t>
            </w:r>
          </w:p>
        </w:tc>
        <w:tc>
          <w:tcPr>
            <w:tcW w:w="814" w:type="dxa"/>
            <w:shd w:val="clear" w:color="auto" w:fill="D9D9D9" w:themeFill="background1" w:themeFillShade="D9"/>
            <w:vAlign w:val="center"/>
          </w:tcPr>
          <w:p w14:paraId="15363823" w14:textId="77777777" w:rsidR="00AC420E" w:rsidRPr="009766E2" w:rsidRDefault="00C067E3" w:rsidP="003F6721">
            <w:pPr>
              <w:autoSpaceDE w:val="0"/>
              <w:autoSpaceDN w:val="0"/>
              <w:adjustRightInd w:val="0"/>
              <w:jc w:val="center"/>
              <w:rPr>
                <w:rFonts w:ascii="Arial" w:hAnsi="Arial" w:cs="Arial"/>
                <w:bCs/>
                <w:lang w:eastAsia="en-US"/>
              </w:rPr>
            </w:pPr>
            <w:sdt>
              <w:sdtPr>
                <w:rPr>
                  <w:rFonts w:ascii="Arial" w:hAnsi="Arial" w:cs="Arial"/>
                  <w:b/>
                  <w:bCs/>
                  <w:lang w:eastAsia="en-US"/>
                </w:rPr>
                <w:id w:val="1911424659"/>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c>
          <w:tcPr>
            <w:tcW w:w="950" w:type="dxa"/>
            <w:gridSpan w:val="3"/>
            <w:shd w:val="clear" w:color="auto" w:fill="F2F2F2" w:themeFill="background1" w:themeFillShade="F2"/>
            <w:vAlign w:val="center"/>
          </w:tcPr>
          <w:p w14:paraId="5C144ADD"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Arial" w:hAnsi="Arial" w:cs="Arial"/>
                <w:b/>
                <w:lang w:eastAsia="en-US"/>
              </w:rPr>
              <w:t>NO</w:t>
            </w:r>
          </w:p>
        </w:tc>
        <w:tc>
          <w:tcPr>
            <w:tcW w:w="815" w:type="dxa"/>
            <w:shd w:val="clear" w:color="auto" w:fill="D9D9D9" w:themeFill="background1" w:themeFillShade="D9"/>
            <w:vAlign w:val="center"/>
          </w:tcPr>
          <w:sdt>
            <w:sdtPr>
              <w:rPr>
                <w:rFonts w:ascii="Arial" w:hAnsi="Arial" w:cs="Arial"/>
                <w:bCs/>
                <w:lang w:eastAsia="en-US"/>
              </w:rPr>
              <w:id w:val="-1876681663"/>
              <w14:checkbox>
                <w14:checked w14:val="1"/>
                <w14:checkedState w14:val="2612" w14:font="MS Gothic"/>
                <w14:uncheckedState w14:val="2610" w14:font="MS Gothic"/>
              </w14:checkbox>
            </w:sdtPr>
            <w:sdtEndPr/>
            <w:sdtContent>
              <w:p w14:paraId="1188EA50"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r w:rsidR="00AC420E" w:rsidRPr="009766E2" w14:paraId="5EE0FD65" w14:textId="77777777" w:rsidTr="00AC420E">
        <w:trPr>
          <w:trHeight w:val="386"/>
        </w:trPr>
        <w:tc>
          <w:tcPr>
            <w:tcW w:w="538" w:type="dxa"/>
            <w:shd w:val="clear" w:color="auto" w:fill="F2F2F2" w:themeFill="background1" w:themeFillShade="F2"/>
          </w:tcPr>
          <w:p w14:paraId="0C9AC86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9</w:t>
            </w:r>
          </w:p>
        </w:tc>
        <w:tc>
          <w:tcPr>
            <w:tcW w:w="3664" w:type="dxa"/>
            <w:vMerge w:val="restart"/>
            <w:shd w:val="clear" w:color="auto" w:fill="F2F2F2" w:themeFill="background1" w:themeFillShade="F2"/>
          </w:tcPr>
          <w:p w14:paraId="29062A0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Are you specifically employed to undertake this research in either a paid or voluntary capacity?</w:t>
            </w:r>
          </w:p>
        </w:tc>
        <w:tc>
          <w:tcPr>
            <w:tcW w:w="2309" w:type="dxa"/>
          </w:tcPr>
          <w:p w14:paraId="6C86FA86"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Voluntary</w:t>
            </w:r>
          </w:p>
        </w:tc>
        <w:tc>
          <w:tcPr>
            <w:tcW w:w="951" w:type="dxa"/>
            <w:shd w:val="clear" w:color="auto" w:fill="F2F2F2" w:themeFill="background1" w:themeFillShade="F2"/>
            <w:vAlign w:val="center"/>
          </w:tcPr>
          <w:p w14:paraId="1145D86D"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lang w:eastAsia="en-US"/>
              </w:rPr>
              <w:t>YES</w:t>
            </w:r>
          </w:p>
        </w:tc>
        <w:tc>
          <w:tcPr>
            <w:tcW w:w="814" w:type="dxa"/>
            <w:shd w:val="clear" w:color="auto" w:fill="D9D9D9" w:themeFill="background1" w:themeFillShade="D9"/>
            <w:vAlign w:val="center"/>
          </w:tcPr>
          <w:sdt>
            <w:sdtPr>
              <w:rPr>
                <w:rFonts w:ascii="Arial" w:hAnsi="Arial" w:cs="Arial"/>
                <w:b/>
                <w:bCs/>
                <w:lang w:eastAsia="en-US"/>
              </w:rPr>
              <w:id w:val="-1452555905"/>
              <w14:checkbox>
                <w14:checked w14:val="0"/>
                <w14:checkedState w14:val="2612" w14:font="MS Gothic"/>
                <w14:uncheckedState w14:val="2610" w14:font="MS Gothic"/>
              </w14:checkbox>
            </w:sdtPr>
            <w:sdtEndPr/>
            <w:sdtContent>
              <w:p w14:paraId="3F8C76E2"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41" w:type="dxa"/>
            <w:gridSpan w:val="2"/>
            <w:shd w:val="clear" w:color="auto" w:fill="F2F2F2" w:themeFill="background1" w:themeFillShade="F2"/>
            <w:vAlign w:val="center"/>
          </w:tcPr>
          <w:p w14:paraId="0AB9992B"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lang w:eastAsia="en-US"/>
              </w:rPr>
              <w:t>NO</w:t>
            </w:r>
          </w:p>
        </w:tc>
        <w:tc>
          <w:tcPr>
            <w:tcW w:w="825" w:type="dxa"/>
            <w:gridSpan w:val="2"/>
            <w:shd w:val="clear" w:color="auto" w:fill="D9D9D9" w:themeFill="background1" w:themeFillShade="D9"/>
            <w:vAlign w:val="center"/>
          </w:tcPr>
          <w:sdt>
            <w:sdtPr>
              <w:rPr>
                <w:rFonts w:ascii="Arial" w:hAnsi="Arial" w:cs="Arial"/>
                <w:bCs/>
                <w:lang w:eastAsia="en-US"/>
              </w:rPr>
              <w:id w:val="-1824587797"/>
              <w14:checkbox>
                <w14:checked w14:val="1"/>
                <w14:checkedState w14:val="2612" w14:font="MS Gothic"/>
                <w14:uncheckedState w14:val="2610" w14:font="MS Gothic"/>
              </w14:checkbox>
            </w:sdtPr>
            <w:sdtEndPr/>
            <w:sdtContent>
              <w:p w14:paraId="0D35AAAA"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r w:rsidR="00AC420E" w:rsidRPr="009766E2" w14:paraId="673ADE21" w14:textId="77777777" w:rsidTr="00AC420E">
        <w:trPr>
          <w:trHeight w:val="386"/>
        </w:trPr>
        <w:tc>
          <w:tcPr>
            <w:tcW w:w="538" w:type="dxa"/>
            <w:shd w:val="clear" w:color="auto" w:fill="F2F2F2" w:themeFill="background1" w:themeFillShade="F2"/>
          </w:tcPr>
          <w:p w14:paraId="7865EA0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lastRenderedPageBreak/>
              <w:t>10</w:t>
            </w:r>
          </w:p>
        </w:tc>
        <w:tc>
          <w:tcPr>
            <w:tcW w:w="3664" w:type="dxa"/>
            <w:vMerge/>
            <w:shd w:val="clear" w:color="auto" w:fill="F2F2F2" w:themeFill="background1" w:themeFillShade="F2"/>
          </w:tcPr>
          <w:p w14:paraId="78CFDC51" w14:textId="77777777" w:rsidR="00AC420E" w:rsidRPr="009766E2" w:rsidRDefault="00AC420E" w:rsidP="003F6721">
            <w:pPr>
              <w:autoSpaceDE w:val="0"/>
              <w:autoSpaceDN w:val="0"/>
              <w:adjustRightInd w:val="0"/>
              <w:rPr>
                <w:rFonts w:ascii="Arial" w:hAnsi="Arial" w:cs="Arial"/>
                <w:lang w:eastAsia="en-US"/>
              </w:rPr>
            </w:pPr>
          </w:p>
        </w:tc>
        <w:tc>
          <w:tcPr>
            <w:tcW w:w="2309" w:type="dxa"/>
          </w:tcPr>
          <w:p w14:paraId="5943FE3E"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Employed</w:t>
            </w:r>
          </w:p>
        </w:tc>
        <w:tc>
          <w:tcPr>
            <w:tcW w:w="951" w:type="dxa"/>
            <w:shd w:val="clear" w:color="auto" w:fill="F2F2F2" w:themeFill="background1" w:themeFillShade="F2"/>
            <w:vAlign w:val="center"/>
          </w:tcPr>
          <w:p w14:paraId="207D833E"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lang w:eastAsia="en-US"/>
              </w:rPr>
              <w:t>YES</w:t>
            </w:r>
          </w:p>
        </w:tc>
        <w:tc>
          <w:tcPr>
            <w:tcW w:w="814" w:type="dxa"/>
            <w:shd w:val="clear" w:color="auto" w:fill="D9D9D9" w:themeFill="background1" w:themeFillShade="D9"/>
            <w:vAlign w:val="center"/>
          </w:tcPr>
          <w:sdt>
            <w:sdtPr>
              <w:rPr>
                <w:rFonts w:ascii="Arial" w:hAnsi="Arial" w:cs="Arial"/>
                <w:b/>
                <w:bCs/>
                <w:lang w:eastAsia="en-US"/>
              </w:rPr>
              <w:id w:val="-361060577"/>
              <w14:checkbox>
                <w14:checked w14:val="0"/>
                <w14:checkedState w14:val="2612" w14:font="MS Gothic"/>
                <w14:uncheckedState w14:val="2610" w14:font="MS Gothic"/>
              </w14:checkbox>
            </w:sdtPr>
            <w:sdtEndPr/>
            <w:sdtContent>
              <w:p w14:paraId="0A209886"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41" w:type="dxa"/>
            <w:gridSpan w:val="2"/>
            <w:shd w:val="clear" w:color="auto" w:fill="F2F2F2" w:themeFill="background1" w:themeFillShade="F2"/>
            <w:vAlign w:val="center"/>
          </w:tcPr>
          <w:p w14:paraId="1F880C99"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lang w:eastAsia="en-US"/>
              </w:rPr>
              <w:t>NO</w:t>
            </w:r>
          </w:p>
        </w:tc>
        <w:tc>
          <w:tcPr>
            <w:tcW w:w="825" w:type="dxa"/>
            <w:gridSpan w:val="2"/>
            <w:shd w:val="clear" w:color="auto" w:fill="D9D9D9" w:themeFill="background1" w:themeFillShade="D9"/>
            <w:vAlign w:val="center"/>
          </w:tcPr>
          <w:sdt>
            <w:sdtPr>
              <w:rPr>
                <w:rFonts w:ascii="Arial" w:hAnsi="Arial" w:cs="Arial"/>
                <w:bCs/>
                <w:lang w:eastAsia="en-US"/>
              </w:rPr>
              <w:id w:val="-1007364088"/>
              <w14:checkbox>
                <w14:checked w14:val="1"/>
                <w14:checkedState w14:val="2612" w14:font="MS Gothic"/>
                <w14:uncheckedState w14:val="2610" w14:font="MS Gothic"/>
              </w14:checkbox>
            </w:sdtPr>
            <w:sdtEndPr/>
            <w:sdtContent>
              <w:p w14:paraId="4157FABC"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r w:rsidR="00AC420E" w:rsidRPr="009766E2" w14:paraId="7E9D0A42" w14:textId="77777777" w:rsidTr="00AC420E">
        <w:trPr>
          <w:trHeight w:val="1363"/>
        </w:trPr>
        <w:tc>
          <w:tcPr>
            <w:tcW w:w="538" w:type="dxa"/>
            <w:shd w:val="clear" w:color="auto" w:fill="F2F2F2" w:themeFill="background1" w:themeFillShade="F2"/>
          </w:tcPr>
          <w:p w14:paraId="58687E0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11</w:t>
            </w:r>
          </w:p>
        </w:tc>
        <w:tc>
          <w:tcPr>
            <w:tcW w:w="3664" w:type="dxa"/>
            <w:shd w:val="clear" w:color="auto" w:fill="F2F2F2" w:themeFill="background1" w:themeFillShade="F2"/>
          </w:tcPr>
          <w:p w14:paraId="3BB82E9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Is the research being undertaken within an existing UWTSD Athrofa Professional Learning Partnership (APLP)</w:t>
            </w:r>
          </w:p>
        </w:tc>
        <w:tc>
          <w:tcPr>
            <w:tcW w:w="2309" w:type="dxa"/>
          </w:tcPr>
          <w:p w14:paraId="23E0DC82"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If YES then the permission question below does not need to be answered.</w:t>
            </w:r>
          </w:p>
        </w:tc>
        <w:tc>
          <w:tcPr>
            <w:tcW w:w="951" w:type="dxa"/>
            <w:shd w:val="clear" w:color="auto" w:fill="F2F2F2" w:themeFill="background1" w:themeFillShade="F2"/>
            <w:vAlign w:val="center"/>
          </w:tcPr>
          <w:p w14:paraId="047825CC"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lang w:eastAsia="en-US"/>
              </w:rPr>
              <w:t>YES</w:t>
            </w:r>
          </w:p>
        </w:tc>
        <w:tc>
          <w:tcPr>
            <w:tcW w:w="814" w:type="dxa"/>
            <w:shd w:val="clear" w:color="auto" w:fill="D9D9D9" w:themeFill="background1" w:themeFillShade="D9"/>
            <w:vAlign w:val="center"/>
          </w:tcPr>
          <w:p w14:paraId="104EA9ED" w14:textId="77777777" w:rsidR="00AC420E" w:rsidRPr="009766E2" w:rsidRDefault="00C067E3" w:rsidP="003F6721">
            <w:pPr>
              <w:autoSpaceDE w:val="0"/>
              <w:autoSpaceDN w:val="0"/>
              <w:adjustRightInd w:val="0"/>
              <w:jc w:val="center"/>
              <w:rPr>
                <w:rFonts w:ascii="Arial" w:hAnsi="Arial" w:cs="Arial"/>
                <w:bCs/>
                <w:lang w:eastAsia="en-US"/>
              </w:rPr>
            </w:pPr>
            <w:sdt>
              <w:sdtPr>
                <w:rPr>
                  <w:rFonts w:ascii="Arial" w:hAnsi="Arial" w:cs="Arial"/>
                  <w:bCs/>
                  <w:lang w:eastAsia="en-US"/>
                </w:rPr>
                <w:id w:val="48506529"/>
                <w14:checkbox>
                  <w14:checked w14:val="0"/>
                  <w14:checkedState w14:val="2612" w14:font="MS Gothic"/>
                  <w14:uncheckedState w14:val="2610" w14:font="MS Gothic"/>
                </w14:checkbox>
              </w:sdtPr>
              <w:sdtEndPr/>
              <w:sdtContent>
                <w:r w:rsidR="00AC420E" w:rsidRPr="009766E2">
                  <w:rPr>
                    <w:rFonts w:ascii="Segoe UI Symbol" w:hAnsi="Segoe UI Symbol" w:cs="Segoe UI Symbol"/>
                    <w:bCs/>
                    <w:lang w:eastAsia="en-US"/>
                  </w:rPr>
                  <w:t>☐</w:t>
                </w:r>
              </w:sdtContent>
            </w:sdt>
          </w:p>
        </w:tc>
        <w:tc>
          <w:tcPr>
            <w:tcW w:w="950" w:type="dxa"/>
            <w:gridSpan w:val="3"/>
            <w:shd w:val="clear" w:color="auto" w:fill="F2F2F2" w:themeFill="background1" w:themeFillShade="F2"/>
            <w:vAlign w:val="center"/>
          </w:tcPr>
          <w:p w14:paraId="34D9A005"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lang w:eastAsia="en-US"/>
              </w:rPr>
              <w:t>NO</w:t>
            </w:r>
          </w:p>
        </w:tc>
        <w:tc>
          <w:tcPr>
            <w:tcW w:w="815" w:type="dxa"/>
            <w:shd w:val="clear" w:color="auto" w:fill="D9D9D9" w:themeFill="background1" w:themeFillShade="D9"/>
            <w:vAlign w:val="center"/>
          </w:tcPr>
          <w:sdt>
            <w:sdtPr>
              <w:rPr>
                <w:rFonts w:ascii="Arial" w:hAnsi="Arial" w:cs="Arial"/>
                <w:bCs/>
                <w:lang w:eastAsia="en-US"/>
              </w:rPr>
              <w:id w:val="1039408862"/>
              <w14:checkbox>
                <w14:checked w14:val="1"/>
                <w14:checkedState w14:val="2612" w14:font="MS Gothic"/>
                <w14:uncheckedState w14:val="2610" w14:font="MS Gothic"/>
              </w14:checkbox>
            </w:sdtPr>
            <w:sdtEndPr/>
            <w:sdtContent>
              <w:p w14:paraId="1BDCBF21" w14:textId="2CB257B4" w:rsidR="00AC420E" w:rsidRPr="009766E2" w:rsidRDefault="00AC420E" w:rsidP="003F6721">
                <w:pPr>
                  <w:autoSpaceDE w:val="0"/>
                  <w:autoSpaceDN w:val="0"/>
                  <w:adjustRightInd w:val="0"/>
                  <w:jc w:val="center"/>
                  <w:rPr>
                    <w:rFonts w:ascii="Arial" w:hAnsi="Arial" w:cs="Arial"/>
                    <w:bCs/>
                    <w:lang w:eastAsia="en-US"/>
                  </w:rPr>
                </w:pPr>
                <w:r>
                  <w:rPr>
                    <w:rFonts w:ascii="MS Gothic" w:eastAsia="MS Gothic" w:hAnsi="MS Gothic" w:cs="Arial" w:hint="eastAsia"/>
                    <w:bCs/>
                    <w:lang w:eastAsia="en-US"/>
                  </w:rPr>
                  <w:t>☒</w:t>
                </w:r>
              </w:p>
            </w:sdtContent>
          </w:sdt>
        </w:tc>
      </w:tr>
      <w:tr w:rsidR="00AC420E" w:rsidRPr="009766E2" w14:paraId="65EF63C7" w14:textId="77777777" w:rsidTr="00AC420E">
        <w:trPr>
          <w:trHeight w:val="810"/>
        </w:trPr>
        <w:tc>
          <w:tcPr>
            <w:tcW w:w="538" w:type="dxa"/>
            <w:shd w:val="clear" w:color="auto" w:fill="F2F2F2" w:themeFill="background1" w:themeFillShade="F2"/>
          </w:tcPr>
          <w:p w14:paraId="699F8BC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12</w:t>
            </w:r>
          </w:p>
        </w:tc>
        <w:tc>
          <w:tcPr>
            <w:tcW w:w="3664" w:type="dxa"/>
            <w:shd w:val="clear" w:color="auto" w:fill="F2F2F2" w:themeFill="background1" w:themeFillShade="F2"/>
          </w:tcPr>
          <w:p w14:paraId="28C2FAD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Permission to undertake the research has been provided by the partner organisation</w:t>
            </w:r>
          </w:p>
        </w:tc>
        <w:tc>
          <w:tcPr>
            <w:tcW w:w="2309" w:type="dxa"/>
          </w:tcPr>
          <w:p w14:paraId="5B1DA288"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(If YES attach copy)</w:t>
            </w:r>
          </w:p>
          <w:p w14:paraId="1AF11D7D" w14:textId="77777777" w:rsidR="00AC420E" w:rsidRPr="009766E2" w:rsidDel="008461DD"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If NO the application cannot continue</w:t>
            </w:r>
          </w:p>
        </w:tc>
        <w:tc>
          <w:tcPr>
            <w:tcW w:w="951" w:type="dxa"/>
            <w:shd w:val="clear" w:color="auto" w:fill="F2F2F2" w:themeFill="background1" w:themeFillShade="F2"/>
            <w:vAlign w:val="center"/>
          </w:tcPr>
          <w:p w14:paraId="2F051556"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YES</w:t>
            </w:r>
          </w:p>
        </w:tc>
        <w:tc>
          <w:tcPr>
            <w:tcW w:w="814" w:type="dxa"/>
            <w:shd w:val="clear" w:color="auto" w:fill="D9D9D9" w:themeFill="background1" w:themeFillShade="D9"/>
            <w:vAlign w:val="center"/>
          </w:tcPr>
          <w:p w14:paraId="71103E4F" w14:textId="77777777" w:rsidR="00AC420E" w:rsidRPr="009766E2" w:rsidRDefault="00C067E3" w:rsidP="003F6721">
            <w:pPr>
              <w:autoSpaceDE w:val="0"/>
              <w:autoSpaceDN w:val="0"/>
              <w:adjustRightInd w:val="0"/>
              <w:jc w:val="center"/>
              <w:rPr>
                <w:rFonts w:ascii="Arial" w:hAnsi="Arial" w:cs="Arial"/>
                <w:bCs/>
                <w:lang w:eastAsia="en-US"/>
              </w:rPr>
            </w:pPr>
            <w:sdt>
              <w:sdtPr>
                <w:rPr>
                  <w:rFonts w:ascii="Arial" w:hAnsi="Arial" w:cs="Arial"/>
                  <w:bCs/>
                  <w:lang w:eastAsia="en-US"/>
                </w:rPr>
                <w:id w:val="185717742"/>
                <w14:checkbox>
                  <w14:checked w14:val="0"/>
                  <w14:checkedState w14:val="2612" w14:font="MS Gothic"/>
                  <w14:uncheckedState w14:val="2610" w14:font="MS Gothic"/>
                </w14:checkbox>
              </w:sdtPr>
              <w:sdtEndPr/>
              <w:sdtContent>
                <w:r w:rsidR="00AC420E" w:rsidRPr="009766E2">
                  <w:rPr>
                    <w:rFonts w:ascii="Segoe UI Symbol" w:hAnsi="Segoe UI Symbol" w:cs="Segoe UI Symbol"/>
                    <w:bCs/>
                    <w:lang w:eastAsia="en-US"/>
                  </w:rPr>
                  <w:t>☐</w:t>
                </w:r>
              </w:sdtContent>
            </w:sdt>
          </w:p>
        </w:tc>
        <w:tc>
          <w:tcPr>
            <w:tcW w:w="950" w:type="dxa"/>
            <w:gridSpan w:val="3"/>
            <w:shd w:val="clear" w:color="auto" w:fill="F2F2F2" w:themeFill="background1" w:themeFillShade="F2"/>
            <w:vAlign w:val="center"/>
          </w:tcPr>
          <w:p w14:paraId="17335423"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NO</w:t>
            </w:r>
          </w:p>
        </w:tc>
        <w:tc>
          <w:tcPr>
            <w:tcW w:w="815" w:type="dxa"/>
            <w:shd w:val="clear" w:color="auto" w:fill="D9D9D9" w:themeFill="background1" w:themeFillShade="D9"/>
            <w:vAlign w:val="center"/>
          </w:tcPr>
          <w:sdt>
            <w:sdtPr>
              <w:rPr>
                <w:rFonts w:ascii="Arial" w:hAnsi="Arial" w:cs="Arial"/>
                <w:bCs/>
                <w:lang w:eastAsia="en-US"/>
              </w:rPr>
              <w:id w:val="-912467415"/>
              <w14:checkbox>
                <w14:checked w14:val="1"/>
                <w14:checkedState w14:val="2612" w14:font="MS Gothic"/>
                <w14:uncheckedState w14:val="2610" w14:font="MS Gothic"/>
              </w14:checkbox>
            </w:sdtPr>
            <w:sdtEndPr/>
            <w:sdtContent>
              <w:p w14:paraId="272F8ADF"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bl>
    <w:p w14:paraId="2BD3B02C" w14:textId="77777777" w:rsidR="00AC420E" w:rsidRPr="009766E2" w:rsidRDefault="00AC420E" w:rsidP="00AC420E">
      <w:pPr>
        <w:rPr>
          <w:rFonts w:ascii="Arial" w:hAnsi="Arial" w:cs="Arial"/>
          <w:bCs/>
          <w:iCs/>
          <w:sz w:val="16"/>
          <w:szCs w:val="16"/>
          <w:lang w:eastAsia="en-US"/>
        </w:rPr>
      </w:pPr>
    </w:p>
    <w:p w14:paraId="731A4A85" w14:textId="77777777" w:rsidR="00AC420E" w:rsidRPr="009766E2" w:rsidRDefault="00AC420E" w:rsidP="00AC420E">
      <w:pPr>
        <w:rPr>
          <w:rFonts w:ascii="Arial" w:hAnsi="Arial" w:cs="Arial"/>
          <w:b/>
          <w:bCs/>
          <w:iCs/>
          <w:lang w:eastAsia="en-US"/>
        </w:rPr>
      </w:pPr>
    </w:p>
    <w:p w14:paraId="52A9B58B"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t>Where research activity is carried out in collaboration with an external organisation</w:t>
      </w:r>
    </w:p>
    <w:tbl>
      <w:tblPr>
        <w:tblStyle w:val="TableGrid"/>
        <w:tblW w:w="9995" w:type="dxa"/>
        <w:tblInd w:w="-5" w:type="dxa"/>
        <w:tblLook w:val="04A0" w:firstRow="1" w:lastRow="0" w:firstColumn="1" w:lastColumn="0" w:noHBand="0" w:noVBand="1"/>
      </w:tblPr>
      <w:tblGrid>
        <w:gridCol w:w="540"/>
        <w:gridCol w:w="5943"/>
        <w:gridCol w:w="946"/>
        <w:gridCol w:w="852"/>
        <w:gridCol w:w="902"/>
        <w:gridCol w:w="812"/>
      </w:tblGrid>
      <w:tr w:rsidR="00AC420E" w:rsidRPr="009766E2" w14:paraId="09335F74" w14:textId="77777777" w:rsidTr="00AC420E">
        <w:trPr>
          <w:trHeight w:val="536"/>
        </w:trPr>
        <w:tc>
          <w:tcPr>
            <w:tcW w:w="540" w:type="dxa"/>
            <w:shd w:val="clear" w:color="auto" w:fill="F2F2F2" w:themeFill="background1" w:themeFillShade="F2"/>
          </w:tcPr>
          <w:p w14:paraId="53A67E9F"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13</w:t>
            </w:r>
          </w:p>
        </w:tc>
        <w:tc>
          <w:tcPr>
            <w:tcW w:w="5943" w:type="dxa"/>
            <w:shd w:val="clear" w:color="auto" w:fill="F2F2F2" w:themeFill="background1" w:themeFillShade="F2"/>
            <w:vAlign w:val="center"/>
          </w:tcPr>
          <w:p w14:paraId="35546D88"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Does this organisation have its own ethics approval system?</w:t>
            </w:r>
          </w:p>
        </w:tc>
        <w:tc>
          <w:tcPr>
            <w:tcW w:w="946" w:type="dxa"/>
            <w:shd w:val="clear" w:color="auto" w:fill="F2F2F2" w:themeFill="background1" w:themeFillShade="F2"/>
            <w:vAlign w:val="center"/>
          </w:tcPr>
          <w:p w14:paraId="02FAD719"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852" w:type="dxa"/>
            <w:shd w:val="clear" w:color="auto" w:fill="BFBFBF" w:themeFill="background1" w:themeFillShade="BF"/>
            <w:vAlign w:val="center"/>
          </w:tcPr>
          <w:sdt>
            <w:sdtPr>
              <w:rPr>
                <w:rFonts w:ascii="Arial" w:hAnsi="Arial" w:cs="Arial"/>
                <w:b/>
                <w:bCs/>
                <w:lang w:eastAsia="en-US"/>
              </w:rPr>
              <w:id w:val="-1279024073"/>
              <w14:checkbox>
                <w14:checked w14:val="0"/>
                <w14:checkedState w14:val="2612" w14:font="MS Gothic"/>
                <w14:uncheckedState w14:val="2610" w14:font="MS Gothic"/>
              </w14:checkbox>
            </w:sdtPr>
            <w:sdtEndPr/>
            <w:sdtContent>
              <w:p w14:paraId="6C1A81A4"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02" w:type="dxa"/>
            <w:shd w:val="clear" w:color="auto" w:fill="F2F2F2" w:themeFill="background1" w:themeFillShade="F2"/>
            <w:vAlign w:val="center"/>
          </w:tcPr>
          <w:p w14:paraId="4FEC6D30"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c>
          <w:tcPr>
            <w:tcW w:w="810" w:type="dxa"/>
            <w:shd w:val="clear" w:color="auto" w:fill="BFBFBF" w:themeFill="background1" w:themeFillShade="BF"/>
            <w:vAlign w:val="center"/>
          </w:tcPr>
          <w:sdt>
            <w:sdtPr>
              <w:rPr>
                <w:rFonts w:ascii="Arial" w:hAnsi="Arial" w:cs="Arial"/>
                <w:b/>
                <w:bCs/>
                <w:lang w:eastAsia="en-US"/>
              </w:rPr>
              <w:id w:val="-711570112"/>
              <w14:checkbox>
                <w14:checked w14:val="1"/>
                <w14:checkedState w14:val="2612" w14:font="MS Gothic"/>
                <w14:uncheckedState w14:val="2610" w14:font="MS Gothic"/>
              </w14:checkbox>
            </w:sdtPr>
            <w:sdtEndPr/>
            <w:sdtContent>
              <w:p w14:paraId="3C25978A"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521808CB" w14:textId="77777777" w:rsidTr="00AC420E">
        <w:trPr>
          <w:trHeight w:val="855"/>
        </w:trPr>
        <w:tc>
          <w:tcPr>
            <w:tcW w:w="540" w:type="dxa"/>
          </w:tcPr>
          <w:p w14:paraId="12E1A236"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14</w:t>
            </w:r>
          </w:p>
        </w:tc>
        <w:tc>
          <w:tcPr>
            <w:tcW w:w="9455" w:type="dxa"/>
            <w:gridSpan w:val="5"/>
          </w:tcPr>
          <w:p w14:paraId="7518A683" w14:textId="77777777" w:rsidR="00AC420E" w:rsidRPr="009766E2" w:rsidRDefault="00AC420E" w:rsidP="003F6721">
            <w:pPr>
              <w:autoSpaceDE w:val="0"/>
              <w:autoSpaceDN w:val="0"/>
              <w:adjustRightInd w:val="0"/>
              <w:rPr>
                <w:rFonts w:ascii="Arial" w:hAnsi="Arial" w:cs="Arial"/>
                <w:bCs/>
                <w:lang w:eastAsia="en-US"/>
              </w:rPr>
            </w:pPr>
          </w:p>
          <w:p w14:paraId="4DB8F8EF"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If Yes, please attach a copy of any final approval (or interim approval) from the organisation</w:t>
            </w:r>
          </w:p>
          <w:p w14:paraId="4C32C0B7" w14:textId="77777777" w:rsidR="00AC420E" w:rsidRPr="009766E2" w:rsidRDefault="00AC420E" w:rsidP="003F6721">
            <w:pPr>
              <w:autoSpaceDE w:val="0"/>
              <w:autoSpaceDN w:val="0"/>
              <w:adjustRightInd w:val="0"/>
              <w:rPr>
                <w:rFonts w:ascii="Arial" w:hAnsi="Arial" w:cs="Arial"/>
                <w:b/>
                <w:bCs/>
                <w:lang w:eastAsia="en-US"/>
              </w:rPr>
            </w:pPr>
          </w:p>
        </w:tc>
      </w:tr>
    </w:tbl>
    <w:p w14:paraId="7F162531" w14:textId="77777777" w:rsidR="00AC420E" w:rsidRPr="009766E2" w:rsidRDefault="00AC420E" w:rsidP="00AC420E">
      <w:pPr>
        <w:autoSpaceDE w:val="0"/>
        <w:autoSpaceDN w:val="0"/>
        <w:adjustRightInd w:val="0"/>
        <w:spacing w:after="240"/>
        <w:jc w:val="both"/>
        <w:rPr>
          <w:rFonts w:ascii="Arial" w:hAnsi="Arial" w:cs="Arial"/>
          <w:b/>
          <w:lang w:eastAsia="en-US"/>
        </w:rPr>
      </w:pPr>
    </w:p>
    <w:p w14:paraId="0F9DB3A7"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t>SECTION E: Details of Research Activity</w:t>
      </w:r>
    </w:p>
    <w:tbl>
      <w:tblPr>
        <w:tblW w:w="5456" w:type="pct"/>
        <w:tblInd w:w="-1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535"/>
        <w:gridCol w:w="2294"/>
        <w:gridCol w:w="2326"/>
        <w:gridCol w:w="2326"/>
        <w:gridCol w:w="2357"/>
      </w:tblGrid>
      <w:tr w:rsidR="00AC420E" w:rsidRPr="009766E2" w14:paraId="3A2DABC2" w14:textId="77777777" w:rsidTr="003F6721">
        <w:trPr>
          <w:trHeight w:val="454"/>
        </w:trPr>
        <w:tc>
          <w:tcPr>
            <w:tcW w:w="272" w:type="pct"/>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001C20B" w14:textId="77777777" w:rsidR="00AC420E" w:rsidRPr="009766E2" w:rsidRDefault="00AC420E" w:rsidP="003F6721">
            <w:pPr>
              <w:rPr>
                <w:rFonts w:ascii="Arial" w:hAnsi="Arial" w:cs="Arial"/>
                <w:lang w:eastAsia="en-US"/>
              </w:rPr>
            </w:pPr>
            <w:r w:rsidRPr="009766E2">
              <w:rPr>
                <w:rFonts w:ascii="Arial" w:hAnsi="Arial" w:cs="Arial"/>
                <w:lang w:eastAsia="en-US"/>
              </w:rPr>
              <w:t>1</w:t>
            </w:r>
          </w:p>
        </w:tc>
        <w:tc>
          <w:tcPr>
            <w:tcW w:w="1166"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E7DF890" w14:textId="77777777" w:rsidR="00AC420E" w:rsidRPr="009766E2" w:rsidRDefault="00AC420E" w:rsidP="003F6721">
            <w:pPr>
              <w:rPr>
                <w:rFonts w:ascii="Arial" w:hAnsi="Arial" w:cs="Arial"/>
                <w:lang w:eastAsia="en-US"/>
              </w:rPr>
            </w:pPr>
            <w:r w:rsidRPr="009766E2">
              <w:rPr>
                <w:rFonts w:ascii="Arial" w:hAnsi="Arial" w:cs="Arial"/>
                <w:lang w:eastAsia="en-US"/>
              </w:rPr>
              <w:t>Indicative title:</w:t>
            </w:r>
          </w:p>
        </w:tc>
        <w:tc>
          <w:tcPr>
            <w:tcW w:w="3562" w:type="pct"/>
            <w:gridSpan w:val="3"/>
            <w:tcBorders>
              <w:top w:val="single" w:sz="4" w:space="0" w:color="auto"/>
              <w:left w:val="single" w:sz="4" w:space="0" w:color="auto"/>
              <w:bottom w:val="single" w:sz="4" w:space="0" w:color="auto"/>
              <w:right w:val="single" w:sz="4" w:space="0" w:color="auto"/>
            </w:tcBorders>
            <w:vAlign w:val="center"/>
          </w:tcPr>
          <w:p w14:paraId="51B57A9D" w14:textId="77777777" w:rsidR="00AC420E" w:rsidRPr="009766E2" w:rsidRDefault="00AC420E" w:rsidP="003F6721">
            <w:pPr>
              <w:rPr>
                <w:rFonts w:ascii="Arial" w:hAnsi="Arial" w:cs="Arial"/>
                <w:lang w:eastAsia="en-US"/>
              </w:rPr>
            </w:pPr>
            <w:r w:rsidRPr="009766E2">
              <w:rPr>
                <w:rFonts w:ascii="Arial" w:hAnsi="Arial" w:cs="Arial"/>
                <w:lang w:eastAsia="en-US"/>
              </w:rPr>
              <w:t>The development of a strategic marketing plan to improve customer engagement and brand awareness for Marin Cycles</w:t>
            </w:r>
          </w:p>
        </w:tc>
      </w:tr>
      <w:tr w:rsidR="00AC420E" w:rsidRPr="009766E2" w14:paraId="3D4C3173" w14:textId="77777777" w:rsidTr="003F6721">
        <w:trPr>
          <w:trHeight w:val="454"/>
        </w:trPr>
        <w:tc>
          <w:tcPr>
            <w:tcW w:w="272" w:type="pct"/>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522F956" w14:textId="77777777" w:rsidR="00AC420E" w:rsidRPr="009766E2" w:rsidRDefault="00AC420E" w:rsidP="003F6721">
            <w:pPr>
              <w:rPr>
                <w:rFonts w:ascii="Arial" w:hAnsi="Arial" w:cs="Arial"/>
                <w:lang w:eastAsia="en-US"/>
              </w:rPr>
            </w:pPr>
            <w:r w:rsidRPr="009766E2">
              <w:rPr>
                <w:rFonts w:ascii="Arial" w:hAnsi="Arial" w:cs="Arial"/>
                <w:lang w:eastAsia="en-US"/>
              </w:rPr>
              <w:t>2</w:t>
            </w:r>
          </w:p>
        </w:tc>
        <w:tc>
          <w:tcPr>
            <w:tcW w:w="1166"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9C41323" w14:textId="77777777" w:rsidR="00AC420E" w:rsidRPr="009766E2" w:rsidRDefault="00AC420E" w:rsidP="003F6721">
            <w:pPr>
              <w:rPr>
                <w:rFonts w:ascii="Arial" w:hAnsi="Arial" w:cs="Arial"/>
                <w:lang w:eastAsia="en-US"/>
              </w:rPr>
            </w:pPr>
            <w:r w:rsidRPr="009766E2">
              <w:rPr>
                <w:rFonts w:ascii="Arial" w:hAnsi="Arial" w:cs="Arial"/>
                <w:lang w:eastAsia="en-US"/>
              </w:rPr>
              <w:t>Proposed start date:</w:t>
            </w:r>
          </w:p>
        </w:tc>
        <w:tc>
          <w:tcPr>
            <w:tcW w:w="1182" w:type="pct"/>
            <w:tcBorders>
              <w:top w:val="single" w:sz="4" w:space="0" w:color="auto"/>
              <w:left w:val="single" w:sz="4" w:space="0" w:color="auto"/>
              <w:bottom w:val="single" w:sz="4" w:space="0" w:color="auto"/>
              <w:right w:val="single" w:sz="4" w:space="0" w:color="auto"/>
            </w:tcBorders>
            <w:vAlign w:val="center"/>
          </w:tcPr>
          <w:p w14:paraId="621EF6B6" w14:textId="77777777" w:rsidR="00AC420E" w:rsidRPr="009766E2" w:rsidRDefault="00AC420E" w:rsidP="003F6721">
            <w:pPr>
              <w:rPr>
                <w:rFonts w:ascii="Arial" w:hAnsi="Arial" w:cs="Arial"/>
                <w:lang w:eastAsia="en-US"/>
              </w:rPr>
            </w:pPr>
            <w:r w:rsidRPr="009766E2">
              <w:rPr>
                <w:rFonts w:ascii="Arial" w:hAnsi="Arial" w:cs="Arial"/>
                <w:lang w:eastAsia="en-US"/>
              </w:rPr>
              <w:t>05/11/20</w:t>
            </w:r>
          </w:p>
        </w:tc>
        <w:tc>
          <w:tcPr>
            <w:tcW w:w="1182" w:type="pct"/>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8EB8B84" w14:textId="77777777" w:rsidR="00AC420E" w:rsidRPr="009766E2" w:rsidRDefault="00AC420E" w:rsidP="003F6721">
            <w:pPr>
              <w:rPr>
                <w:rFonts w:ascii="Arial" w:hAnsi="Arial" w:cs="Arial"/>
                <w:lang w:eastAsia="en-US"/>
              </w:rPr>
            </w:pPr>
            <w:r w:rsidRPr="009766E2">
              <w:rPr>
                <w:rFonts w:ascii="Arial" w:hAnsi="Arial" w:cs="Arial"/>
                <w:lang w:eastAsia="en-US"/>
              </w:rPr>
              <w:t>Proposed end date:</w:t>
            </w:r>
          </w:p>
        </w:tc>
        <w:tc>
          <w:tcPr>
            <w:tcW w:w="1198" w:type="pct"/>
            <w:tcBorders>
              <w:top w:val="single" w:sz="4" w:space="0" w:color="auto"/>
              <w:left w:val="single" w:sz="4" w:space="0" w:color="auto"/>
              <w:bottom w:val="single" w:sz="4" w:space="0" w:color="auto"/>
              <w:right w:val="single" w:sz="4" w:space="0" w:color="auto"/>
            </w:tcBorders>
            <w:vAlign w:val="center"/>
          </w:tcPr>
          <w:p w14:paraId="5F543A44" w14:textId="77777777" w:rsidR="00AC420E" w:rsidRPr="009766E2" w:rsidRDefault="00AC420E" w:rsidP="003F6721">
            <w:pPr>
              <w:rPr>
                <w:rFonts w:ascii="Arial" w:hAnsi="Arial" w:cs="Arial"/>
                <w:lang w:eastAsia="en-US"/>
              </w:rPr>
            </w:pPr>
            <w:r w:rsidRPr="009766E2">
              <w:rPr>
                <w:rFonts w:ascii="Arial" w:hAnsi="Arial" w:cs="Arial"/>
                <w:lang w:eastAsia="en-US"/>
              </w:rPr>
              <w:t>23/04/21</w:t>
            </w:r>
          </w:p>
        </w:tc>
      </w:tr>
      <w:tr w:rsidR="00AC420E" w:rsidRPr="009766E2" w14:paraId="2FEFFF80" w14:textId="77777777" w:rsidTr="003F6721">
        <w:trPr>
          <w:trHeight w:val="454"/>
        </w:trPr>
        <w:tc>
          <w:tcPr>
            <w:tcW w:w="272" w:type="pct"/>
            <w:tcBorders>
              <w:top w:val="single" w:sz="4" w:space="0" w:color="auto"/>
            </w:tcBorders>
            <w:shd w:val="clear" w:color="auto" w:fill="F2F2F2" w:themeFill="background1" w:themeFillShade="F2"/>
          </w:tcPr>
          <w:p w14:paraId="2F11CE16" w14:textId="77777777" w:rsidR="00AC420E" w:rsidRPr="009766E2" w:rsidRDefault="00AC420E" w:rsidP="003F6721">
            <w:pPr>
              <w:spacing w:before="120" w:after="120"/>
              <w:rPr>
                <w:rFonts w:ascii="Arial" w:hAnsi="Arial" w:cs="Arial"/>
                <w:lang w:eastAsia="en-US"/>
              </w:rPr>
            </w:pPr>
            <w:r w:rsidRPr="009766E2">
              <w:rPr>
                <w:rFonts w:ascii="Arial" w:hAnsi="Arial" w:cs="Arial"/>
                <w:lang w:eastAsia="en-US"/>
              </w:rPr>
              <w:t>3</w:t>
            </w:r>
          </w:p>
        </w:tc>
        <w:tc>
          <w:tcPr>
            <w:tcW w:w="4728" w:type="pct"/>
            <w:gridSpan w:val="4"/>
            <w:tcBorders>
              <w:top w:val="single" w:sz="4" w:space="0" w:color="auto"/>
            </w:tcBorders>
            <w:shd w:val="clear" w:color="auto" w:fill="F2F2F2" w:themeFill="background1" w:themeFillShade="F2"/>
            <w:vAlign w:val="center"/>
          </w:tcPr>
          <w:p w14:paraId="591BFC81" w14:textId="77777777" w:rsidR="00AC420E" w:rsidRPr="009766E2" w:rsidRDefault="00AC420E" w:rsidP="003F6721">
            <w:pPr>
              <w:spacing w:before="120" w:after="120"/>
              <w:rPr>
                <w:rFonts w:ascii="Arial" w:hAnsi="Arial" w:cs="Arial"/>
                <w:b/>
                <w:lang w:eastAsia="en-US"/>
              </w:rPr>
            </w:pPr>
            <w:r w:rsidRPr="009766E2">
              <w:rPr>
                <w:rFonts w:ascii="Arial" w:hAnsi="Arial" w:cs="Arial"/>
                <w:b/>
                <w:lang w:eastAsia="en-US"/>
              </w:rPr>
              <w:t>Introduction to the Research (maximum 300 words)</w:t>
            </w:r>
          </w:p>
          <w:p w14:paraId="21B2CAE4" w14:textId="77777777" w:rsidR="00AC420E" w:rsidRPr="009766E2" w:rsidRDefault="00AC420E" w:rsidP="003F6721">
            <w:pPr>
              <w:spacing w:before="120" w:after="120"/>
              <w:rPr>
                <w:rFonts w:ascii="Arial" w:hAnsi="Arial" w:cs="Arial"/>
                <w:b/>
                <w:lang w:eastAsia="en-US"/>
              </w:rPr>
            </w:pPr>
            <w:r w:rsidRPr="009766E2">
              <w:rPr>
                <w:rFonts w:ascii="Arial" w:hAnsi="Arial" w:cs="Arial"/>
                <w:b/>
                <w:lang w:eastAsia="en-US"/>
              </w:rPr>
              <w:t xml:space="preserve">Ensure that you write for a </w:t>
            </w:r>
            <w:r w:rsidRPr="009766E2">
              <w:rPr>
                <w:rFonts w:ascii="Arial" w:hAnsi="Arial" w:cs="Arial"/>
                <w:b/>
                <w:u w:val="single"/>
                <w:lang w:eastAsia="en-US"/>
              </w:rPr>
              <w:t>Non-Specialist Audience</w:t>
            </w:r>
            <w:r w:rsidRPr="009766E2">
              <w:rPr>
                <w:rFonts w:ascii="Arial" w:hAnsi="Arial" w:cs="Arial"/>
                <w:b/>
                <w:lang w:eastAsia="en-US"/>
              </w:rPr>
              <w:t xml:space="preserve"> when outlining your response to the three points below:</w:t>
            </w:r>
          </w:p>
          <w:p w14:paraId="631E4120" w14:textId="77777777" w:rsidR="00AC420E" w:rsidRPr="009766E2" w:rsidRDefault="00AC420E" w:rsidP="00953138">
            <w:pPr>
              <w:numPr>
                <w:ilvl w:val="0"/>
                <w:numId w:val="34"/>
              </w:numPr>
              <w:rPr>
                <w:rFonts w:ascii="Arial" w:eastAsia="Calibri" w:hAnsi="Arial" w:cs="Arial"/>
                <w:i/>
                <w:lang w:eastAsia="en-US"/>
              </w:rPr>
            </w:pPr>
            <w:r w:rsidRPr="009766E2">
              <w:rPr>
                <w:rFonts w:ascii="Arial" w:eastAsia="Calibri" w:hAnsi="Arial" w:cs="Arial"/>
                <w:i/>
                <w:lang w:eastAsia="en-US"/>
              </w:rPr>
              <w:t>Purpose of Research Activity</w:t>
            </w:r>
          </w:p>
          <w:p w14:paraId="1AB56096" w14:textId="77777777" w:rsidR="00AC420E" w:rsidRPr="009766E2" w:rsidRDefault="00AC420E" w:rsidP="00953138">
            <w:pPr>
              <w:numPr>
                <w:ilvl w:val="0"/>
                <w:numId w:val="34"/>
              </w:numPr>
              <w:rPr>
                <w:rFonts w:ascii="Arial" w:eastAsia="Calibri" w:hAnsi="Arial" w:cs="Arial"/>
                <w:i/>
                <w:lang w:eastAsia="en-US"/>
              </w:rPr>
            </w:pPr>
            <w:r w:rsidRPr="009766E2">
              <w:rPr>
                <w:rFonts w:ascii="Arial" w:eastAsia="Calibri" w:hAnsi="Arial" w:cs="Arial"/>
                <w:i/>
                <w:lang w:eastAsia="en-US"/>
              </w:rPr>
              <w:t>Proposed Research Question</w:t>
            </w:r>
          </w:p>
          <w:p w14:paraId="3B472CEA" w14:textId="77777777" w:rsidR="00AC420E" w:rsidRPr="009766E2" w:rsidRDefault="00AC420E" w:rsidP="00953138">
            <w:pPr>
              <w:numPr>
                <w:ilvl w:val="0"/>
                <w:numId w:val="34"/>
              </w:numPr>
              <w:rPr>
                <w:rFonts w:ascii="Arial" w:eastAsia="Calibri" w:hAnsi="Arial" w:cs="Arial"/>
                <w:i/>
                <w:lang w:eastAsia="en-US"/>
              </w:rPr>
            </w:pPr>
            <w:r w:rsidRPr="009766E2">
              <w:rPr>
                <w:rFonts w:ascii="Arial" w:eastAsia="Calibri" w:hAnsi="Arial" w:cs="Arial"/>
                <w:i/>
                <w:lang w:eastAsia="en-US"/>
              </w:rPr>
              <w:t>Aims of Research Activity</w:t>
            </w:r>
          </w:p>
          <w:p w14:paraId="3492DF5B" w14:textId="77777777" w:rsidR="00AC420E" w:rsidRPr="009766E2" w:rsidRDefault="00AC420E" w:rsidP="00953138">
            <w:pPr>
              <w:numPr>
                <w:ilvl w:val="0"/>
                <w:numId w:val="34"/>
              </w:numPr>
              <w:ind w:left="714" w:hanging="357"/>
              <w:rPr>
                <w:rFonts w:ascii="Arial" w:eastAsia="Calibri" w:hAnsi="Arial" w:cs="Arial"/>
                <w:i/>
                <w:lang w:eastAsia="en-US"/>
              </w:rPr>
            </w:pPr>
            <w:r w:rsidRPr="009766E2">
              <w:rPr>
                <w:rFonts w:ascii="Arial" w:eastAsia="Calibri" w:hAnsi="Arial" w:cs="Arial"/>
                <w:i/>
                <w:lang w:eastAsia="en-US"/>
              </w:rPr>
              <w:t>Objectives of Research Activity</w:t>
            </w:r>
          </w:p>
          <w:p w14:paraId="018F7171" w14:textId="77777777" w:rsidR="00AC420E" w:rsidRPr="009766E2" w:rsidRDefault="00AC420E" w:rsidP="003F6721">
            <w:pPr>
              <w:spacing w:after="120"/>
              <w:rPr>
                <w:rFonts w:ascii="Arial" w:hAnsi="Arial" w:cs="Arial"/>
                <w:lang w:eastAsia="en-US"/>
              </w:rPr>
            </w:pPr>
            <w:r w:rsidRPr="009766E2">
              <w:rPr>
                <w:rFonts w:ascii="Arial" w:hAnsi="Arial" w:cs="Arial"/>
                <w:lang w:eastAsia="en-US"/>
              </w:rPr>
              <w:t xml:space="preserve">Demonstrate, briefly, how </w:t>
            </w:r>
            <w:r w:rsidRPr="009766E2">
              <w:rPr>
                <w:rFonts w:ascii="Arial" w:hAnsi="Arial" w:cs="Arial"/>
                <w:b/>
                <w:u w:val="single"/>
                <w:lang w:eastAsia="en-US"/>
              </w:rPr>
              <w:t>Existing Research</w:t>
            </w:r>
            <w:r w:rsidRPr="009766E2">
              <w:rPr>
                <w:rFonts w:ascii="Arial" w:hAnsi="Arial" w:cs="Arial"/>
                <w:lang w:eastAsia="en-US"/>
              </w:rPr>
              <w:t xml:space="preserve"> has informed the proposed activity and explain</w:t>
            </w:r>
          </w:p>
          <w:p w14:paraId="76FFA52F" w14:textId="77777777" w:rsidR="00AC420E" w:rsidRPr="009766E2" w:rsidRDefault="00AC420E" w:rsidP="00953138">
            <w:pPr>
              <w:numPr>
                <w:ilvl w:val="0"/>
                <w:numId w:val="34"/>
              </w:numPr>
              <w:rPr>
                <w:rFonts w:ascii="Arial" w:eastAsia="Calibri" w:hAnsi="Arial" w:cs="Arial"/>
                <w:i/>
                <w:lang w:eastAsia="en-US"/>
              </w:rPr>
            </w:pPr>
            <w:r w:rsidRPr="009766E2">
              <w:rPr>
                <w:rFonts w:ascii="Arial" w:eastAsia="Calibri" w:hAnsi="Arial" w:cs="Arial"/>
                <w:i/>
                <w:lang w:eastAsia="en-US"/>
              </w:rPr>
              <w:t xml:space="preserve">What the research activity will add to the body of knowledge </w:t>
            </w:r>
          </w:p>
          <w:p w14:paraId="4870F190" w14:textId="77777777" w:rsidR="00AC420E" w:rsidRPr="009766E2" w:rsidRDefault="00AC420E" w:rsidP="00953138">
            <w:pPr>
              <w:numPr>
                <w:ilvl w:val="0"/>
                <w:numId w:val="34"/>
              </w:numPr>
              <w:rPr>
                <w:rFonts w:ascii="Arial" w:eastAsia="Calibri" w:hAnsi="Arial" w:cs="Arial"/>
                <w:lang w:eastAsia="en-US"/>
              </w:rPr>
            </w:pPr>
            <w:r w:rsidRPr="009766E2">
              <w:rPr>
                <w:rFonts w:ascii="Arial" w:eastAsia="Calibri" w:hAnsi="Arial" w:cs="Arial"/>
                <w:i/>
                <w:lang w:eastAsia="en-US"/>
              </w:rPr>
              <w:t xml:space="preserve">How it addresses an area of importance. </w:t>
            </w:r>
          </w:p>
        </w:tc>
      </w:tr>
      <w:tr w:rsidR="00AC420E" w:rsidRPr="009766E2" w:rsidDel="002A152D" w14:paraId="1E7E9019" w14:textId="77777777" w:rsidTr="003F6721">
        <w:trPr>
          <w:trHeight w:val="454"/>
        </w:trPr>
        <w:tc>
          <w:tcPr>
            <w:tcW w:w="272" w:type="pct"/>
          </w:tcPr>
          <w:p w14:paraId="2529915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4</w:t>
            </w:r>
          </w:p>
        </w:tc>
        <w:tc>
          <w:tcPr>
            <w:tcW w:w="4728" w:type="pct"/>
            <w:gridSpan w:val="4"/>
            <w:vAlign w:val="center"/>
          </w:tcPr>
          <w:p w14:paraId="46B98727"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b/>
                <w:bCs/>
                <w:lang w:eastAsia="en-US"/>
              </w:rPr>
              <w:t>Purpose of Research Activity</w:t>
            </w:r>
          </w:p>
          <w:p w14:paraId="5682C71F" w14:textId="77777777" w:rsidR="00AC420E" w:rsidRPr="009766E2" w:rsidRDefault="00AC420E" w:rsidP="003F6721">
            <w:pPr>
              <w:rPr>
                <w:rFonts w:ascii="Arial" w:hAnsi="Arial" w:cs="Arial"/>
                <w:sz w:val="20"/>
                <w:szCs w:val="20"/>
                <w:lang w:eastAsia="en-US"/>
              </w:rPr>
            </w:pPr>
          </w:p>
          <w:p w14:paraId="721DD5F0" w14:textId="77777777" w:rsidR="00AC420E" w:rsidRPr="009766E2" w:rsidRDefault="00AC420E" w:rsidP="003F6721">
            <w:pPr>
              <w:rPr>
                <w:rFonts w:ascii="Arial" w:hAnsi="Arial" w:cs="Arial"/>
                <w:sz w:val="20"/>
                <w:szCs w:val="20"/>
                <w:lang w:eastAsia="en-US"/>
              </w:rPr>
            </w:pPr>
            <w:r w:rsidRPr="009766E2">
              <w:rPr>
                <w:rFonts w:ascii="Arial" w:hAnsi="Arial" w:cs="Arial"/>
                <w:sz w:val="20"/>
                <w:szCs w:val="20"/>
                <w:lang w:eastAsia="en-US"/>
              </w:rPr>
              <w:t xml:space="preserve">The purpose of this research activity is to uncover the feasibility of increasing Marin Cycles annual sales through utilising a strategic marketing plan, considerations will mainly focus on . Whilst also researching the latest marketing techniques such as consumer psychology, advertisement algorithms and influencer </w:t>
            </w:r>
            <w:r w:rsidRPr="009766E2">
              <w:rPr>
                <w:rFonts w:ascii="Arial" w:hAnsi="Arial" w:cs="Arial"/>
                <w:sz w:val="20"/>
                <w:szCs w:val="20"/>
                <w:lang w:eastAsia="en-US"/>
              </w:rPr>
              <w:lastRenderedPageBreak/>
              <w:t>marketing. Once this research is concluded, a carefully thought out plan will be constructed in the view of providing it directly to Marin Bicycles.</w:t>
            </w:r>
          </w:p>
          <w:p w14:paraId="7DA544AE" w14:textId="77777777" w:rsidR="00AC420E" w:rsidRPr="009766E2" w:rsidRDefault="00AC420E" w:rsidP="003F6721">
            <w:pPr>
              <w:rPr>
                <w:rFonts w:ascii="Arial" w:hAnsi="Arial" w:cs="Arial"/>
                <w:sz w:val="20"/>
                <w:szCs w:val="20"/>
                <w:lang w:eastAsia="en-US"/>
              </w:rPr>
            </w:pPr>
          </w:p>
          <w:p w14:paraId="4848C803" w14:textId="77777777" w:rsidR="00AC420E" w:rsidRPr="009766E2" w:rsidRDefault="00AC420E" w:rsidP="003F6721">
            <w:pPr>
              <w:rPr>
                <w:rFonts w:ascii="Arial" w:hAnsi="Arial" w:cs="Arial"/>
                <w:sz w:val="20"/>
                <w:szCs w:val="20"/>
                <w:lang w:eastAsia="en-US"/>
              </w:rPr>
            </w:pPr>
          </w:p>
          <w:p w14:paraId="2B2DFE39" w14:textId="77777777" w:rsidR="00AC420E" w:rsidRPr="009766E2" w:rsidDel="00425DA7" w:rsidRDefault="00AC420E" w:rsidP="003F6721">
            <w:pPr>
              <w:rPr>
                <w:rFonts w:ascii="Arial" w:hAnsi="Arial" w:cs="Arial"/>
                <w:sz w:val="20"/>
                <w:szCs w:val="20"/>
                <w:lang w:eastAsia="en-US"/>
              </w:rPr>
            </w:pPr>
            <w:r w:rsidRPr="009766E2">
              <w:rPr>
                <w:rFonts w:ascii="Arial" w:hAnsi="Arial" w:cs="Arial"/>
                <w:color w:val="808080"/>
                <w:sz w:val="18"/>
                <w:szCs w:val="18"/>
                <w:lang w:eastAsia="en-US"/>
              </w:rPr>
              <w:t>(this box should expand as you type)</w:t>
            </w:r>
          </w:p>
        </w:tc>
      </w:tr>
      <w:tr w:rsidR="00AC420E" w:rsidRPr="009766E2" w:rsidDel="002A152D" w14:paraId="7EE4C0D0" w14:textId="77777777" w:rsidTr="003F6721">
        <w:trPr>
          <w:trHeight w:val="454"/>
        </w:trPr>
        <w:tc>
          <w:tcPr>
            <w:tcW w:w="272" w:type="pct"/>
          </w:tcPr>
          <w:p w14:paraId="786ADC2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lastRenderedPageBreak/>
              <w:t>5</w:t>
            </w:r>
          </w:p>
        </w:tc>
        <w:tc>
          <w:tcPr>
            <w:tcW w:w="4728" w:type="pct"/>
            <w:gridSpan w:val="4"/>
            <w:vAlign w:val="center"/>
          </w:tcPr>
          <w:p w14:paraId="368DCD64"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b/>
                <w:bCs/>
                <w:lang w:eastAsia="en-US"/>
              </w:rPr>
              <w:t>Research Question</w:t>
            </w:r>
          </w:p>
          <w:p w14:paraId="790D58C1" w14:textId="77777777" w:rsidR="00AC420E" w:rsidRPr="009766E2" w:rsidRDefault="00AC420E" w:rsidP="003F6721">
            <w:pPr>
              <w:rPr>
                <w:rFonts w:ascii="Arial" w:hAnsi="Arial" w:cs="Arial"/>
                <w:sz w:val="20"/>
                <w:szCs w:val="20"/>
                <w:lang w:eastAsia="en-US"/>
              </w:rPr>
            </w:pPr>
          </w:p>
          <w:p w14:paraId="1012E5BE" w14:textId="77777777" w:rsidR="00AC420E" w:rsidRPr="009766E2" w:rsidRDefault="00AC420E" w:rsidP="003F6721">
            <w:pPr>
              <w:rPr>
                <w:rFonts w:ascii="Arial" w:hAnsi="Arial" w:cs="Arial"/>
                <w:sz w:val="20"/>
                <w:szCs w:val="20"/>
                <w:lang w:eastAsia="en-US"/>
              </w:rPr>
            </w:pPr>
            <w:r w:rsidRPr="009766E2">
              <w:rPr>
                <w:rFonts w:ascii="Arial" w:hAnsi="Arial" w:cs="Arial"/>
                <w:sz w:val="20"/>
                <w:szCs w:val="20"/>
                <w:lang w:eastAsia="en-US"/>
              </w:rPr>
              <w:t>How can a strategic marketing plan improve customer interaction and brand awareness for Marin Cycles?</w:t>
            </w:r>
          </w:p>
          <w:p w14:paraId="400466CA" w14:textId="77777777" w:rsidR="00AC420E" w:rsidRPr="009766E2" w:rsidRDefault="00AC420E" w:rsidP="003F6721">
            <w:pPr>
              <w:rPr>
                <w:rFonts w:ascii="Arial" w:hAnsi="Arial" w:cs="Arial"/>
                <w:lang w:eastAsia="en-US"/>
              </w:rPr>
            </w:pPr>
          </w:p>
          <w:p w14:paraId="03E83924"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sz w:val="18"/>
                <w:szCs w:val="18"/>
                <w:lang w:eastAsia="en-US"/>
              </w:rPr>
              <w:t>(this box should expand as you type)</w:t>
            </w:r>
          </w:p>
        </w:tc>
      </w:tr>
      <w:tr w:rsidR="00AC420E" w:rsidRPr="009766E2" w14:paraId="006EB9EB" w14:textId="77777777" w:rsidTr="003F6721">
        <w:trPr>
          <w:trHeight w:val="454"/>
        </w:trPr>
        <w:tc>
          <w:tcPr>
            <w:tcW w:w="272" w:type="pct"/>
          </w:tcPr>
          <w:p w14:paraId="28C5E83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6</w:t>
            </w:r>
          </w:p>
        </w:tc>
        <w:tc>
          <w:tcPr>
            <w:tcW w:w="4728" w:type="pct"/>
            <w:gridSpan w:val="4"/>
            <w:vAlign w:val="center"/>
          </w:tcPr>
          <w:p w14:paraId="4B6B75F4"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b/>
                <w:bCs/>
                <w:lang w:eastAsia="en-US"/>
              </w:rPr>
              <w:t>Aims of Research Activity</w:t>
            </w:r>
          </w:p>
          <w:p w14:paraId="7498ECE7" w14:textId="77777777" w:rsidR="00AC420E" w:rsidRPr="009766E2" w:rsidRDefault="00AC420E" w:rsidP="003F6721">
            <w:pPr>
              <w:rPr>
                <w:rFonts w:ascii="Arial" w:hAnsi="Arial" w:cs="Arial"/>
                <w:sz w:val="20"/>
                <w:szCs w:val="20"/>
                <w:lang w:eastAsia="en-US"/>
              </w:rPr>
            </w:pPr>
          </w:p>
          <w:p w14:paraId="29C53CE6" w14:textId="70661834" w:rsidR="00AC420E" w:rsidRPr="009766E2" w:rsidRDefault="00AC420E" w:rsidP="003F6721">
            <w:pPr>
              <w:rPr>
                <w:rFonts w:ascii="Arial" w:hAnsi="Arial" w:cs="Arial"/>
                <w:sz w:val="20"/>
                <w:szCs w:val="20"/>
                <w:lang w:eastAsia="en-US"/>
              </w:rPr>
            </w:pPr>
            <w:r w:rsidRPr="009766E2">
              <w:rPr>
                <w:rFonts w:ascii="Arial" w:hAnsi="Arial" w:cs="Arial"/>
                <w:sz w:val="20"/>
                <w:szCs w:val="20"/>
                <w:lang w:eastAsia="en-US"/>
              </w:rPr>
              <w:t>The overarching aim for this research project is to be able to construct a strategic marketing</w:t>
            </w:r>
            <w:r w:rsidR="00F811FB">
              <w:rPr>
                <w:rFonts w:ascii="Arial" w:hAnsi="Arial" w:cs="Arial"/>
                <w:sz w:val="20"/>
                <w:szCs w:val="20"/>
                <w:lang w:eastAsia="en-US"/>
              </w:rPr>
              <w:t xml:space="preserve"> communications</w:t>
            </w:r>
            <w:r w:rsidRPr="009766E2">
              <w:rPr>
                <w:rFonts w:ascii="Arial" w:hAnsi="Arial" w:cs="Arial"/>
                <w:sz w:val="20"/>
                <w:szCs w:val="20"/>
                <w:lang w:eastAsia="en-US"/>
              </w:rPr>
              <w:t xml:space="preserve"> plan that could be given to Marin cycles for them to boost customer interaction and brand awareness in the cycling industry, ultimately increasing sale</w:t>
            </w:r>
            <w:r w:rsidR="00F811FB">
              <w:rPr>
                <w:rFonts w:ascii="Arial" w:hAnsi="Arial" w:cs="Arial"/>
                <w:sz w:val="20"/>
                <w:szCs w:val="20"/>
                <w:lang w:eastAsia="en-US"/>
              </w:rPr>
              <w:t>s of their 2021 trail bikes.</w:t>
            </w:r>
          </w:p>
          <w:p w14:paraId="0EBE1B73" w14:textId="77777777" w:rsidR="00AC420E" w:rsidRPr="009766E2" w:rsidRDefault="00AC420E" w:rsidP="003F6721">
            <w:pPr>
              <w:rPr>
                <w:rFonts w:ascii="Arial" w:hAnsi="Arial" w:cs="Arial"/>
                <w:sz w:val="20"/>
                <w:szCs w:val="20"/>
                <w:lang w:eastAsia="en-US"/>
              </w:rPr>
            </w:pPr>
          </w:p>
          <w:p w14:paraId="2E2FC0BA" w14:textId="77777777" w:rsidR="00AC420E" w:rsidRPr="009766E2" w:rsidRDefault="00AC420E" w:rsidP="003F6721">
            <w:pPr>
              <w:rPr>
                <w:rFonts w:ascii="Arial" w:hAnsi="Arial" w:cs="Arial"/>
                <w:sz w:val="20"/>
                <w:szCs w:val="20"/>
                <w:lang w:eastAsia="en-US"/>
              </w:rPr>
            </w:pPr>
            <w:r w:rsidRPr="009766E2">
              <w:rPr>
                <w:rFonts w:ascii="Arial" w:hAnsi="Arial" w:cs="Arial"/>
                <w:sz w:val="20"/>
                <w:szCs w:val="20"/>
                <w:lang w:eastAsia="en-US"/>
              </w:rPr>
              <w:t>Additionally, the production of a literature review is needed in order to best equip myself to create the marketing plan, through providing useful information that can be included as well as location possible gaps in research that could be worth researching myself.</w:t>
            </w:r>
          </w:p>
          <w:p w14:paraId="79017104" w14:textId="77777777" w:rsidR="00AC420E" w:rsidRPr="009766E2" w:rsidRDefault="00AC420E" w:rsidP="003F6721">
            <w:pPr>
              <w:rPr>
                <w:rFonts w:ascii="Arial" w:hAnsi="Arial" w:cs="Arial"/>
                <w:lang w:eastAsia="en-US"/>
              </w:rPr>
            </w:pPr>
          </w:p>
          <w:p w14:paraId="4759914D" w14:textId="77777777" w:rsidR="00AC420E" w:rsidRPr="009766E2" w:rsidRDefault="00AC420E" w:rsidP="003F6721">
            <w:pPr>
              <w:rPr>
                <w:rFonts w:ascii="Arial" w:hAnsi="Arial" w:cs="Arial"/>
                <w:lang w:eastAsia="en-US"/>
              </w:rPr>
            </w:pPr>
          </w:p>
          <w:p w14:paraId="522811B6" w14:textId="77777777" w:rsidR="00AC420E" w:rsidRPr="009766E2" w:rsidRDefault="00AC420E" w:rsidP="003F6721">
            <w:pPr>
              <w:rPr>
                <w:rFonts w:ascii="Arial" w:hAnsi="Arial" w:cs="Arial"/>
                <w:lang w:eastAsia="en-US"/>
              </w:rPr>
            </w:pPr>
          </w:p>
          <w:p w14:paraId="663C4BAE" w14:textId="77777777" w:rsidR="00AC420E" w:rsidRPr="009766E2" w:rsidRDefault="00AC420E" w:rsidP="003F6721">
            <w:pPr>
              <w:rPr>
                <w:rFonts w:ascii="Arial" w:hAnsi="Arial" w:cs="Arial"/>
                <w:lang w:eastAsia="en-US"/>
              </w:rPr>
            </w:pPr>
          </w:p>
          <w:p w14:paraId="323046E0" w14:textId="77777777" w:rsidR="00AC420E" w:rsidRPr="009766E2" w:rsidRDefault="00AC420E" w:rsidP="003F6721">
            <w:pPr>
              <w:rPr>
                <w:rFonts w:ascii="Arial" w:hAnsi="Arial" w:cs="Arial"/>
                <w:lang w:eastAsia="en-US"/>
              </w:rPr>
            </w:pPr>
          </w:p>
          <w:p w14:paraId="011BD21A" w14:textId="77777777" w:rsidR="00AC420E" w:rsidRPr="009766E2" w:rsidRDefault="00AC420E" w:rsidP="003F6721">
            <w:pPr>
              <w:rPr>
                <w:rFonts w:ascii="Arial" w:hAnsi="Arial" w:cs="Arial"/>
                <w:lang w:eastAsia="en-US"/>
              </w:rPr>
            </w:pPr>
          </w:p>
          <w:p w14:paraId="2357D0F1" w14:textId="77777777" w:rsidR="00AC420E" w:rsidRPr="009766E2" w:rsidRDefault="00AC420E" w:rsidP="003F6721">
            <w:pPr>
              <w:rPr>
                <w:rFonts w:ascii="Arial" w:hAnsi="Arial" w:cs="Arial"/>
                <w:lang w:eastAsia="en-US"/>
              </w:rPr>
            </w:pPr>
          </w:p>
          <w:p w14:paraId="7AF76871" w14:textId="77777777" w:rsidR="00AC420E" w:rsidRPr="009766E2" w:rsidRDefault="00AC420E" w:rsidP="003F6721">
            <w:pPr>
              <w:rPr>
                <w:rFonts w:ascii="Arial" w:hAnsi="Arial" w:cs="Arial"/>
                <w:sz w:val="20"/>
                <w:szCs w:val="20"/>
                <w:lang w:eastAsia="en-US"/>
              </w:rPr>
            </w:pPr>
            <w:r w:rsidRPr="009766E2">
              <w:rPr>
                <w:rFonts w:ascii="Arial" w:hAnsi="Arial" w:cs="Arial"/>
                <w:color w:val="808080"/>
                <w:sz w:val="18"/>
                <w:szCs w:val="18"/>
                <w:lang w:eastAsia="en-US"/>
              </w:rPr>
              <w:t>(this box should expand as you type)</w:t>
            </w:r>
          </w:p>
        </w:tc>
      </w:tr>
      <w:tr w:rsidR="00AC420E" w:rsidRPr="009766E2" w14:paraId="026449DE" w14:textId="77777777" w:rsidTr="003F6721">
        <w:trPr>
          <w:trHeight w:val="454"/>
        </w:trPr>
        <w:tc>
          <w:tcPr>
            <w:tcW w:w="272" w:type="pct"/>
          </w:tcPr>
          <w:p w14:paraId="32DF15CF" w14:textId="77777777" w:rsidR="00AC420E" w:rsidRPr="009766E2" w:rsidRDefault="00AC420E" w:rsidP="003F6721">
            <w:pPr>
              <w:autoSpaceDE w:val="0"/>
              <w:autoSpaceDN w:val="0"/>
              <w:adjustRightInd w:val="0"/>
              <w:rPr>
                <w:rFonts w:ascii="Arial" w:hAnsi="Arial" w:cs="Arial"/>
                <w:lang w:eastAsia="en-US"/>
              </w:rPr>
            </w:pPr>
          </w:p>
          <w:p w14:paraId="33546AD6" w14:textId="77777777" w:rsidR="00AC420E" w:rsidRPr="009766E2" w:rsidRDefault="00AC420E" w:rsidP="003F6721">
            <w:pPr>
              <w:autoSpaceDE w:val="0"/>
              <w:autoSpaceDN w:val="0"/>
              <w:adjustRightInd w:val="0"/>
              <w:rPr>
                <w:rFonts w:ascii="Arial" w:hAnsi="Arial" w:cs="Arial"/>
                <w:lang w:eastAsia="en-US"/>
              </w:rPr>
            </w:pPr>
          </w:p>
          <w:p w14:paraId="4893616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7</w:t>
            </w:r>
          </w:p>
        </w:tc>
        <w:tc>
          <w:tcPr>
            <w:tcW w:w="4728" w:type="pct"/>
            <w:gridSpan w:val="4"/>
            <w:vAlign w:val="center"/>
          </w:tcPr>
          <w:p w14:paraId="590CA3D1" w14:textId="77777777" w:rsidR="00AC420E" w:rsidRPr="009766E2" w:rsidRDefault="00AC420E" w:rsidP="003F6721">
            <w:pPr>
              <w:autoSpaceDE w:val="0"/>
              <w:autoSpaceDN w:val="0"/>
              <w:adjustRightInd w:val="0"/>
              <w:rPr>
                <w:rFonts w:ascii="Arial" w:hAnsi="Arial" w:cs="Arial"/>
                <w:b/>
                <w:bCs/>
                <w:lang w:eastAsia="en-US"/>
              </w:rPr>
            </w:pPr>
          </w:p>
          <w:p w14:paraId="54F56097" w14:textId="77777777" w:rsidR="00AC420E" w:rsidRPr="009766E2" w:rsidRDefault="00AC420E" w:rsidP="003F6721">
            <w:pPr>
              <w:autoSpaceDE w:val="0"/>
              <w:autoSpaceDN w:val="0"/>
              <w:adjustRightInd w:val="0"/>
              <w:rPr>
                <w:rFonts w:ascii="Arial" w:hAnsi="Arial" w:cs="Arial"/>
                <w:b/>
                <w:bCs/>
                <w:lang w:eastAsia="en-US"/>
              </w:rPr>
            </w:pPr>
          </w:p>
          <w:p w14:paraId="64876EA0" w14:textId="77777777" w:rsidR="00AC420E" w:rsidRPr="009766E2" w:rsidRDefault="00AC420E" w:rsidP="003F6721">
            <w:pPr>
              <w:autoSpaceDE w:val="0"/>
              <w:autoSpaceDN w:val="0"/>
              <w:adjustRightInd w:val="0"/>
              <w:rPr>
                <w:rFonts w:ascii="Arial" w:hAnsi="Arial" w:cs="Arial"/>
                <w:b/>
                <w:bCs/>
                <w:lang w:eastAsia="en-US"/>
              </w:rPr>
            </w:pPr>
          </w:p>
          <w:p w14:paraId="3AABCDF0"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b/>
                <w:bCs/>
                <w:lang w:eastAsia="en-US"/>
              </w:rPr>
              <w:t>Objectives of Research Activity</w:t>
            </w:r>
          </w:p>
          <w:p w14:paraId="6C08338C" w14:textId="77777777" w:rsidR="00AC420E" w:rsidRPr="009766E2" w:rsidRDefault="00AC420E" w:rsidP="003F6721">
            <w:pPr>
              <w:rPr>
                <w:rFonts w:ascii="Arial" w:hAnsi="Arial" w:cs="Arial"/>
                <w:lang w:eastAsia="en-US"/>
              </w:rPr>
            </w:pPr>
          </w:p>
          <w:p w14:paraId="11AE6704" w14:textId="77777777" w:rsidR="00AC420E" w:rsidRPr="009766E2" w:rsidRDefault="00AC420E" w:rsidP="00953138">
            <w:pPr>
              <w:numPr>
                <w:ilvl w:val="0"/>
                <w:numId w:val="35"/>
              </w:numPr>
              <w:contextualSpacing/>
              <w:rPr>
                <w:rFonts w:ascii="Arial" w:eastAsia="Calibri" w:hAnsi="Arial" w:cs="Arial"/>
                <w:lang w:eastAsia="en-US"/>
              </w:rPr>
            </w:pPr>
            <w:r w:rsidRPr="009766E2">
              <w:rPr>
                <w:rFonts w:ascii="Arial" w:eastAsia="Calibri" w:hAnsi="Arial" w:cs="Arial"/>
                <w:lang w:eastAsia="en-US"/>
              </w:rPr>
              <w:t>Researching digital &amp; traditional marketing strategies/ techniques that would best suit the cycling community, whilst also enticing new custom.</w:t>
            </w:r>
          </w:p>
          <w:p w14:paraId="6AB2C052" w14:textId="77777777" w:rsidR="00AC420E" w:rsidRPr="009766E2" w:rsidRDefault="00AC420E" w:rsidP="00953138">
            <w:pPr>
              <w:numPr>
                <w:ilvl w:val="0"/>
                <w:numId w:val="35"/>
              </w:numPr>
              <w:contextualSpacing/>
              <w:rPr>
                <w:rFonts w:ascii="Arial" w:eastAsia="Calibri" w:hAnsi="Arial" w:cs="Arial"/>
                <w:lang w:eastAsia="en-US"/>
              </w:rPr>
            </w:pPr>
            <w:r w:rsidRPr="009766E2">
              <w:rPr>
                <w:rFonts w:ascii="Arial" w:eastAsia="Calibri" w:hAnsi="Arial" w:cs="Arial"/>
                <w:lang w:eastAsia="en-US"/>
              </w:rPr>
              <w:t xml:space="preserve">Develop new techniques of marketing to improve brand awareness </w:t>
            </w:r>
          </w:p>
          <w:p w14:paraId="6688E8A5" w14:textId="77777777" w:rsidR="00AC420E" w:rsidRPr="009766E2" w:rsidRDefault="00AC420E" w:rsidP="00953138">
            <w:pPr>
              <w:numPr>
                <w:ilvl w:val="0"/>
                <w:numId w:val="35"/>
              </w:numPr>
              <w:contextualSpacing/>
              <w:rPr>
                <w:rFonts w:ascii="Arial" w:eastAsia="Calibri" w:hAnsi="Arial" w:cs="Arial"/>
                <w:lang w:eastAsia="en-US"/>
              </w:rPr>
            </w:pPr>
            <w:r w:rsidRPr="009766E2">
              <w:rPr>
                <w:rFonts w:ascii="Arial" w:eastAsia="Calibri" w:hAnsi="Arial" w:cs="Arial"/>
                <w:lang w:eastAsia="en-US"/>
              </w:rPr>
              <w:t xml:space="preserve">Implement previously unused techniques by Marin </w:t>
            </w:r>
          </w:p>
          <w:p w14:paraId="2D52007F" w14:textId="77777777" w:rsidR="00AC420E" w:rsidRPr="009766E2" w:rsidRDefault="00AC420E" w:rsidP="003F6721">
            <w:pPr>
              <w:rPr>
                <w:rFonts w:ascii="Arial" w:hAnsi="Arial" w:cs="Arial"/>
                <w:lang w:eastAsia="en-US"/>
              </w:rPr>
            </w:pPr>
          </w:p>
          <w:p w14:paraId="3DE9D9F5" w14:textId="77777777" w:rsidR="00AC420E" w:rsidRPr="009766E2" w:rsidRDefault="00AC420E" w:rsidP="003F6721">
            <w:pPr>
              <w:rPr>
                <w:rFonts w:ascii="Arial" w:hAnsi="Arial" w:cs="Arial"/>
                <w:lang w:eastAsia="en-US"/>
              </w:rPr>
            </w:pPr>
          </w:p>
          <w:p w14:paraId="4F5B7354" w14:textId="77777777" w:rsidR="00AC420E" w:rsidRPr="009766E2" w:rsidRDefault="00AC420E" w:rsidP="003F6721">
            <w:pPr>
              <w:rPr>
                <w:rFonts w:ascii="Arial" w:hAnsi="Arial" w:cs="Arial"/>
                <w:lang w:eastAsia="en-US"/>
              </w:rPr>
            </w:pPr>
            <w:r w:rsidRPr="009766E2">
              <w:rPr>
                <w:rFonts w:ascii="Arial" w:hAnsi="Arial" w:cs="Arial"/>
                <w:color w:val="808080"/>
                <w:sz w:val="18"/>
                <w:szCs w:val="18"/>
                <w:lang w:eastAsia="en-US"/>
              </w:rPr>
              <w:t>(this box should expand as you type)</w:t>
            </w:r>
          </w:p>
        </w:tc>
      </w:tr>
      <w:tr w:rsidR="00AC420E" w:rsidRPr="009766E2" w14:paraId="6FED616D" w14:textId="77777777" w:rsidTr="003F6721">
        <w:trPr>
          <w:trHeight w:val="454"/>
        </w:trPr>
        <w:tc>
          <w:tcPr>
            <w:tcW w:w="272" w:type="pct"/>
            <w:shd w:val="clear" w:color="auto" w:fill="F2F2F2" w:themeFill="background1" w:themeFillShade="F2"/>
          </w:tcPr>
          <w:p w14:paraId="5C726FC9" w14:textId="77777777" w:rsidR="00AC420E" w:rsidRPr="009766E2" w:rsidRDefault="00AC420E" w:rsidP="003F6721">
            <w:pPr>
              <w:spacing w:before="120" w:after="120"/>
              <w:rPr>
                <w:rFonts w:ascii="Arial" w:hAnsi="Arial" w:cs="Arial"/>
                <w:lang w:eastAsia="en-US"/>
              </w:rPr>
            </w:pPr>
            <w:r w:rsidRPr="009766E2">
              <w:rPr>
                <w:rFonts w:ascii="Arial" w:hAnsi="Arial" w:cs="Arial"/>
                <w:lang w:eastAsia="en-US"/>
              </w:rPr>
              <w:t>8</w:t>
            </w:r>
          </w:p>
        </w:tc>
        <w:tc>
          <w:tcPr>
            <w:tcW w:w="4728" w:type="pct"/>
            <w:gridSpan w:val="4"/>
            <w:shd w:val="clear" w:color="auto" w:fill="F2F2F2" w:themeFill="background1" w:themeFillShade="F2"/>
            <w:vAlign w:val="center"/>
          </w:tcPr>
          <w:p w14:paraId="2D375D52" w14:textId="77777777" w:rsidR="00AC420E" w:rsidRPr="009766E2" w:rsidRDefault="00AC420E" w:rsidP="003F6721">
            <w:pPr>
              <w:spacing w:before="120" w:after="120"/>
              <w:rPr>
                <w:rFonts w:ascii="Arial" w:hAnsi="Arial" w:cs="Arial"/>
                <w:b/>
                <w:lang w:eastAsia="en-US"/>
              </w:rPr>
            </w:pPr>
            <w:r w:rsidRPr="009766E2">
              <w:rPr>
                <w:rFonts w:ascii="Arial" w:hAnsi="Arial" w:cs="Arial"/>
                <w:b/>
                <w:lang w:eastAsia="en-US"/>
              </w:rPr>
              <w:t>Proposed methods (maximum 600 words)</w:t>
            </w:r>
          </w:p>
          <w:p w14:paraId="4003E177" w14:textId="77777777" w:rsidR="00AC420E" w:rsidRPr="009766E2" w:rsidRDefault="00AC420E" w:rsidP="003F6721">
            <w:pPr>
              <w:rPr>
                <w:rFonts w:ascii="Arial" w:hAnsi="Arial" w:cs="Arial"/>
                <w:lang w:eastAsia="en-US"/>
              </w:rPr>
            </w:pPr>
            <w:r w:rsidRPr="009766E2">
              <w:rPr>
                <w:rFonts w:ascii="Arial" w:hAnsi="Arial" w:cs="Arial"/>
                <w:lang w:eastAsia="en-US"/>
              </w:rPr>
              <w:t xml:space="preserve">Provide a brief summary of all the methods that </w:t>
            </w:r>
            <w:r w:rsidRPr="009766E2">
              <w:rPr>
                <w:rFonts w:ascii="Arial" w:hAnsi="Arial" w:cs="Arial"/>
                <w:b/>
                <w:lang w:eastAsia="en-US"/>
              </w:rPr>
              <w:t>may</w:t>
            </w:r>
            <w:r w:rsidRPr="009766E2">
              <w:rPr>
                <w:rFonts w:ascii="Arial" w:hAnsi="Arial" w:cs="Arial"/>
                <w:lang w:eastAsia="en-US"/>
              </w:rPr>
              <w:t xml:space="preserve"> be used in the research activity, making it clear what specific techniques may be used. If methods other than those listed in this section are deemed appropriate later, additional ethical approval for those methods will be needed.</w:t>
            </w:r>
          </w:p>
        </w:tc>
      </w:tr>
      <w:tr w:rsidR="00AC420E" w:rsidRPr="009766E2" w14:paraId="3F22DA5B" w14:textId="77777777" w:rsidTr="003F6721">
        <w:trPr>
          <w:trHeight w:val="454"/>
        </w:trPr>
        <w:tc>
          <w:tcPr>
            <w:tcW w:w="272" w:type="pct"/>
          </w:tcPr>
          <w:p w14:paraId="00BF9294" w14:textId="77777777" w:rsidR="00AC420E" w:rsidRPr="009766E2" w:rsidRDefault="00AC420E" w:rsidP="003F6721">
            <w:pPr>
              <w:rPr>
                <w:rFonts w:ascii="Arial" w:hAnsi="Arial" w:cs="Arial"/>
                <w:lang w:eastAsia="en-US"/>
              </w:rPr>
            </w:pPr>
            <w:r w:rsidRPr="009766E2">
              <w:rPr>
                <w:rFonts w:ascii="Arial" w:hAnsi="Arial" w:cs="Arial"/>
                <w:lang w:eastAsia="en-US"/>
              </w:rPr>
              <w:t>9</w:t>
            </w:r>
          </w:p>
        </w:tc>
        <w:tc>
          <w:tcPr>
            <w:tcW w:w="4728" w:type="pct"/>
            <w:gridSpan w:val="4"/>
            <w:vAlign w:val="center"/>
          </w:tcPr>
          <w:p w14:paraId="5066F488" w14:textId="449F096E" w:rsidR="00AC420E" w:rsidRPr="009766E2" w:rsidRDefault="00DD38EA" w:rsidP="003F6721">
            <w:pPr>
              <w:rPr>
                <w:rFonts w:ascii="Arial" w:hAnsi="Arial" w:cs="Arial"/>
                <w:lang w:eastAsia="en-US"/>
              </w:rPr>
            </w:pPr>
            <w:r w:rsidRPr="009766E2">
              <w:rPr>
                <w:rFonts w:ascii="Arial" w:hAnsi="Arial" w:cs="Arial"/>
                <w:lang w:eastAsia="en-US"/>
              </w:rPr>
              <w:t>As my project is focused on  Marin Cycles and the marketing of the brand, secondary data will be my only source of data needed as I will not need to collect data of my own to complete my research.</w:t>
            </w:r>
          </w:p>
          <w:p w14:paraId="18BFEB2A" w14:textId="77777777" w:rsidR="00AC420E" w:rsidRPr="009766E2" w:rsidRDefault="00AC420E" w:rsidP="003F6721">
            <w:pPr>
              <w:rPr>
                <w:rFonts w:ascii="Arial" w:hAnsi="Arial" w:cs="Arial"/>
                <w:lang w:eastAsia="en-US"/>
              </w:rPr>
            </w:pPr>
          </w:p>
          <w:p w14:paraId="15AD5C76" w14:textId="77777777" w:rsidR="00AC420E" w:rsidRPr="009766E2" w:rsidRDefault="00AC420E" w:rsidP="003F6721">
            <w:pPr>
              <w:rPr>
                <w:rFonts w:ascii="Arial" w:hAnsi="Arial" w:cs="Arial"/>
                <w:lang w:eastAsia="en-US"/>
              </w:rPr>
            </w:pPr>
            <w:r w:rsidRPr="009766E2">
              <w:rPr>
                <w:rFonts w:ascii="Arial" w:hAnsi="Arial" w:cs="Arial"/>
                <w:lang w:eastAsia="en-US"/>
              </w:rPr>
              <w:lastRenderedPageBreak/>
              <w:t>This will entail use of journal articles, books, magazines, companies annual reports and any information published online. I have decided on this type of data collection as there are numerous benefits that come with secondary data collection.</w:t>
            </w:r>
          </w:p>
          <w:p w14:paraId="36C0E92B" w14:textId="77777777" w:rsidR="00AC420E" w:rsidRPr="009766E2" w:rsidRDefault="00AC420E" w:rsidP="003F6721">
            <w:pPr>
              <w:rPr>
                <w:rFonts w:ascii="Arial" w:hAnsi="Arial" w:cs="Arial"/>
                <w:lang w:eastAsia="en-US"/>
              </w:rPr>
            </w:pPr>
          </w:p>
          <w:p w14:paraId="21BDE958" w14:textId="77777777" w:rsidR="00AC420E" w:rsidRPr="009766E2" w:rsidRDefault="00AC420E" w:rsidP="003F6721">
            <w:pPr>
              <w:rPr>
                <w:rFonts w:ascii="Arial" w:hAnsi="Arial" w:cs="Arial"/>
                <w:u w:val="single"/>
                <w:lang w:eastAsia="en-US"/>
              </w:rPr>
            </w:pPr>
            <w:r w:rsidRPr="009766E2">
              <w:rPr>
                <w:rFonts w:ascii="Arial" w:hAnsi="Arial" w:cs="Arial"/>
                <w:u w:val="single"/>
                <w:lang w:eastAsia="en-US"/>
              </w:rPr>
              <w:t xml:space="preserve">Advantages </w:t>
            </w:r>
          </w:p>
          <w:p w14:paraId="0DAD9CD4" w14:textId="77777777" w:rsidR="00AC420E" w:rsidRPr="009766E2" w:rsidRDefault="00AC420E" w:rsidP="003F6721">
            <w:pPr>
              <w:rPr>
                <w:rFonts w:ascii="Arial" w:hAnsi="Arial" w:cs="Arial"/>
                <w:u w:val="single"/>
                <w:lang w:eastAsia="en-US"/>
              </w:rPr>
            </w:pPr>
          </w:p>
          <w:p w14:paraId="58662BE8" w14:textId="77777777" w:rsidR="00AC420E" w:rsidRPr="009766E2" w:rsidRDefault="00AC420E" w:rsidP="00953138">
            <w:pPr>
              <w:numPr>
                <w:ilvl w:val="0"/>
                <w:numId w:val="36"/>
              </w:numPr>
              <w:contextualSpacing/>
              <w:rPr>
                <w:rFonts w:ascii="Arial" w:eastAsia="Calibri" w:hAnsi="Arial" w:cs="Arial"/>
                <w:lang w:eastAsia="en-US"/>
              </w:rPr>
            </w:pPr>
            <w:r w:rsidRPr="009766E2">
              <w:rPr>
                <w:rFonts w:ascii="Arial" w:eastAsia="Calibri" w:hAnsi="Arial" w:cs="Arial"/>
                <w:lang w:eastAsia="en-US"/>
              </w:rPr>
              <w:t xml:space="preserve">No expenses- No money will be spent during my research for this project, something that is important to me as a student, especially in times of financial uncertainty </w:t>
            </w:r>
          </w:p>
          <w:p w14:paraId="62AF5AA4" w14:textId="77777777" w:rsidR="00AC420E" w:rsidRPr="009766E2" w:rsidRDefault="00AC420E" w:rsidP="00953138">
            <w:pPr>
              <w:numPr>
                <w:ilvl w:val="0"/>
                <w:numId w:val="36"/>
              </w:numPr>
              <w:contextualSpacing/>
              <w:rPr>
                <w:rFonts w:ascii="Arial" w:eastAsia="Calibri" w:hAnsi="Arial" w:cs="Arial"/>
                <w:lang w:eastAsia="en-US"/>
              </w:rPr>
            </w:pPr>
            <w:r w:rsidRPr="009766E2">
              <w:rPr>
                <w:rFonts w:ascii="Arial" w:eastAsia="Calibri" w:hAnsi="Arial" w:cs="Arial"/>
                <w:lang w:eastAsia="en-US"/>
              </w:rPr>
              <w:t xml:space="preserve">Time saving – There will be no delay for result during my investigation, this will benefit me as it will allow me more time to complete both element 2 &amp; 3. </w:t>
            </w:r>
          </w:p>
          <w:p w14:paraId="7C352CFA" w14:textId="77777777" w:rsidR="00AC420E" w:rsidRPr="009766E2" w:rsidRDefault="00AC420E" w:rsidP="00953138">
            <w:pPr>
              <w:numPr>
                <w:ilvl w:val="0"/>
                <w:numId w:val="36"/>
              </w:numPr>
              <w:contextualSpacing/>
              <w:rPr>
                <w:rFonts w:ascii="Arial" w:eastAsia="Calibri" w:hAnsi="Arial" w:cs="Arial"/>
                <w:lang w:eastAsia="en-US"/>
              </w:rPr>
            </w:pPr>
            <w:r w:rsidRPr="009766E2">
              <w:rPr>
                <w:rFonts w:ascii="Arial" w:eastAsia="Calibri" w:hAnsi="Arial" w:cs="Arial"/>
                <w:lang w:eastAsia="en-US"/>
              </w:rPr>
              <w:t>Easily accessible – there are numerous sources I can gather information from during my research, this will also allow me to compare many different sources, adding depth to my literature review.</w:t>
            </w:r>
          </w:p>
          <w:p w14:paraId="1F0B6623" w14:textId="77777777" w:rsidR="00AC420E" w:rsidRPr="009766E2" w:rsidRDefault="00AC420E" w:rsidP="00953138">
            <w:pPr>
              <w:numPr>
                <w:ilvl w:val="0"/>
                <w:numId w:val="36"/>
              </w:numPr>
              <w:contextualSpacing/>
              <w:rPr>
                <w:rFonts w:ascii="Arial" w:eastAsia="Calibri" w:hAnsi="Arial" w:cs="Arial"/>
                <w:lang w:eastAsia="en-US"/>
              </w:rPr>
            </w:pPr>
            <w:r w:rsidRPr="009766E2">
              <w:rPr>
                <w:rFonts w:ascii="Arial" w:eastAsia="Calibri" w:hAnsi="Arial" w:cs="Arial"/>
                <w:lang w:eastAsia="en-US"/>
              </w:rPr>
              <w:t>Verified data – Using established sources and providers will provide greater validity to my research.</w:t>
            </w:r>
          </w:p>
          <w:p w14:paraId="135A152C" w14:textId="77777777" w:rsidR="00AC420E" w:rsidRPr="009766E2" w:rsidRDefault="00AC420E" w:rsidP="003F6721">
            <w:pPr>
              <w:rPr>
                <w:rFonts w:ascii="Arial" w:hAnsi="Arial" w:cs="Arial"/>
                <w:sz w:val="20"/>
                <w:szCs w:val="20"/>
                <w:lang w:eastAsia="en-US"/>
              </w:rPr>
            </w:pPr>
          </w:p>
          <w:p w14:paraId="01EB0544" w14:textId="77777777" w:rsidR="00AC420E" w:rsidRPr="009766E2" w:rsidRDefault="00AC420E" w:rsidP="003F6721">
            <w:pPr>
              <w:rPr>
                <w:rFonts w:ascii="Arial" w:hAnsi="Arial" w:cs="Arial"/>
                <w:lang w:eastAsia="en-US"/>
              </w:rPr>
            </w:pPr>
          </w:p>
          <w:p w14:paraId="3035B1BC" w14:textId="77777777" w:rsidR="00AC420E" w:rsidRPr="009766E2" w:rsidRDefault="00AC420E" w:rsidP="003F6721">
            <w:pPr>
              <w:rPr>
                <w:rFonts w:ascii="Arial" w:hAnsi="Arial" w:cs="Arial"/>
                <w:lang w:eastAsia="en-US"/>
              </w:rPr>
            </w:pPr>
            <w:r w:rsidRPr="009766E2">
              <w:rPr>
                <w:rFonts w:ascii="Arial" w:hAnsi="Arial" w:cs="Arial"/>
                <w:lang w:eastAsia="en-US"/>
              </w:rPr>
              <w:t>Furthermore, I believe this would be the best choice in this current climate, as collecting primary data with the uncertainty of travel restrictions during the COVID-19 health crisis could affect data collection.</w:t>
            </w:r>
          </w:p>
          <w:p w14:paraId="16F03D56" w14:textId="77777777" w:rsidR="00AC420E" w:rsidRPr="009766E2" w:rsidRDefault="00AC420E" w:rsidP="003F6721">
            <w:pPr>
              <w:rPr>
                <w:rFonts w:ascii="Arial" w:hAnsi="Arial" w:cs="Arial"/>
                <w:lang w:eastAsia="en-US"/>
              </w:rPr>
            </w:pPr>
          </w:p>
          <w:p w14:paraId="196DD407" w14:textId="77777777" w:rsidR="00AC420E" w:rsidRPr="009766E2" w:rsidRDefault="00AC420E" w:rsidP="003F6721">
            <w:pPr>
              <w:rPr>
                <w:rFonts w:ascii="Arial" w:hAnsi="Arial" w:cs="Arial"/>
                <w:lang w:eastAsia="en-US"/>
              </w:rPr>
            </w:pPr>
            <w:r w:rsidRPr="009766E2">
              <w:rPr>
                <w:rFonts w:ascii="Arial" w:hAnsi="Arial" w:cs="Arial"/>
                <w:lang w:eastAsia="en-US"/>
              </w:rPr>
              <w:t>However, possible disadvantages can come from secondary data, such as:</w:t>
            </w:r>
          </w:p>
          <w:p w14:paraId="256BC478" w14:textId="77777777" w:rsidR="00AC420E" w:rsidRPr="009766E2" w:rsidRDefault="00AC420E" w:rsidP="003F6721">
            <w:pPr>
              <w:rPr>
                <w:rFonts w:ascii="Arial" w:hAnsi="Arial" w:cs="Arial"/>
                <w:lang w:eastAsia="en-US"/>
              </w:rPr>
            </w:pPr>
          </w:p>
          <w:p w14:paraId="325D04B7" w14:textId="77777777" w:rsidR="00AC420E" w:rsidRPr="009766E2" w:rsidRDefault="00AC420E" w:rsidP="00953138">
            <w:pPr>
              <w:numPr>
                <w:ilvl w:val="0"/>
                <w:numId w:val="37"/>
              </w:numPr>
              <w:contextualSpacing/>
              <w:rPr>
                <w:rFonts w:ascii="Arial" w:eastAsia="Calibri" w:hAnsi="Arial" w:cs="Arial"/>
                <w:lang w:eastAsia="en-US"/>
              </w:rPr>
            </w:pPr>
            <w:r w:rsidRPr="009766E2">
              <w:rPr>
                <w:rFonts w:ascii="Arial" w:eastAsia="Calibri" w:hAnsi="Arial" w:cs="Arial"/>
                <w:lang w:eastAsia="en-US"/>
              </w:rPr>
              <w:t>Less control over data – There is a lack of control over the quality of the data available, especially if the topic is vastly un-researched.</w:t>
            </w:r>
          </w:p>
          <w:p w14:paraId="358AA125" w14:textId="77777777" w:rsidR="00AC420E" w:rsidRPr="009766E2" w:rsidRDefault="00AC420E" w:rsidP="00953138">
            <w:pPr>
              <w:numPr>
                <w:ilvl w:val="0"/>
                <w:numId w:val="37"/>
              </w:numPr>
              <w:contextualSpacing/>
              <w:rPr>
                <w:rFonts w:ascii="Arial" w:eastAsia="Calibri" w:hAnsi="Arial" w:cs="Arial"/>
                <w:lang w:eastAsia="en-US"/>
              </w:rPr>
            </w:pPr>
            <w:r w:rsidRPr="009766E2">
              <w:rPr>
                <w:rFonts w:ascii="Arial" w:eastAsia="Calibri" w:hAnsi="Arial" w:cs="Arial"/>
                <w:lang w:eastAsia="en-US"/>
              </w:rPr>
              <w:t>No relevant data – data specifically relating to my topic may or to my argument may not be available.</w:t>
            </w:r>
          </w:p>
          <w:p w14:paraId="2254D8EB" w14:textId="77777777" w:rsidR="00AC420E" w:rsidRPr="009766E2" w:rsidRDefault="00AC420E" w:rsidP="003F6721">
            <w:pPr>
              <w:rPr>
                <w:rFonts w:ascii="Arial" w:hAnsi="Arial" w:cs="Arial"/>
                <w:lang w:eastAsia="en-US"/>
              </w:rPr>
            </w:pPr>
          </w:p>
          <w:p w14:paraId="2C1265FF" w14:textId="77777777" w:rsidR="00AC420E" w:rsidRPr="009766E2" w:rsidRDefault="00AC420E" w:rsidP="003F6721">
            <w:pPr>
              <w:rPr>
                <w:rFonts w:ascii="Arial" w:hAnsi="Arial" w:cs="Arial"/>
                <w:lang w:eastAsia="en-US"/>
              </w:rPr>
            </w:pPr>
            <w:r w:rsidRPr="009766E2">
              <w:rPr>
                <w:rFonts w:ascii="Arial" w:hAnsi="Arial" w:cs="Arial"/>
                <w:lang w:eastAsia="en-US"/>
              </w:rPr>
              <w:t>Finally, external resources of a combination of qualitative and quantitative data will be included within my research as I need to research both marketing techniques/ strategies as well as their effect on the consumers.</w:t>
            </w:r>
          </w:p>
          <w:p w14:paraId="58DFAB12" w14:textId="77777777" w:rsidR="00AC420E" w:rsidRPr="009766E2" w:rsidRDefault="00AC420E" w:rsidP="003F6721">
            <w:pPr>
              <w:rPr>
                <w:rFonts w:ascii="Arial" w:hAnsi="Arial" w:cs="Arial"/>
                <w:lang w:eastAsia="en-US"/>
              </w:rPr>
            </w:pPr>
          </w:p>
          <w:p w14:paraId="17B2BDAA" w14:textId="77777777" w:rsidR="00AC420E" w:rsidRPr="009766E2" w:rsidRDefault="00AC420E" w:rsidP="003F6721">
            <w:pPr>
              <w:rPr>
                <w:rFonts w:ascii="Arial" w:hAnsi="Arial" w:cs="Arial"/>
                <w:b/>
                <w:lang w:eastAsia="en-US"/>
              </w:rPr>
            </w:pPr>
            <w:r w:rsidRPr="009766E2">
              <w:rPr>
                <w:rFonts w:ascii="Arial" w:hAnsi="Arial" w:cs="Arial"/>
                <w:color w:val="808080"/>
                <w:sz w:val="18"/>
                <w:szCs w:val="18"/>
                <w:lang w:eastAsia="en-US"/>
              </w:rPr>
              <w:t>(this box should expand as you type)</w:t>
            </w:r>
          </w:p>
        </w:tc>
      </w:tr>
    </w:tbl>
    <w:p w14:paraId="371FA65B" w14:textId="77777777" w:rsidR="00AC420E" w:rsidRPr="009766E2" w:rsidRDefault="00AC420E" w:rsidP="00AC420E">
      <w:pPr>
        <w:rPr>
          <w:rFonts w:ascii="Times New Roman" w:hAnsi="Times New Roman"/>
          <w:sz w:val="20"/>
          <w:szCs w:val="20"/>
          <w:lang w:eastAsia="en-US"/>
        </w:rPr>
      </w:pPr>
      <w:r w:rsidRPr="009766E2">
        <w:rPr>
          <w:rFonts w:ascii="Times New Roman" w:hAnsi="Times New Roman"/>
          <w:sz w:val="20"/>
          <w:szCs w:val="20"/>
          <w:lang w:eastAsia="en-US"/>
        </w:rPr>
        <w:lastRenderedPageBreak/>
        <w:br w:type="page"/>
      </w:r>
    </w:p>
    <w:tbl>
      <w:tblPr>
        <w:tblW w:w="5462" w:type="pct"/>
        <w:tblInd w:w="-15"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535"/>
        <w:gridCol w:w="9303"/>
      </w:tblGrid>
      <w:tr w:rsidR="00AC420E" w:rsidRPr="009766E2" w14:paraId="4CB0BA68" w14:textId="77777777" w:rsidTr="003F6721">
        <w:trPr>
          <w:trHeight w:val="454"/>
        </w:trPr>
        <w:tc>
          <w:tcPr>
            <w:tcW w:w="272" w:type="pct"/>
            <w:shd w:val="clear" w:color="auto" w:fill="F2F2F2" w:themeFill="background1" w:themeFillShade="F2"/>
          </w:tcPr>
          <w:p w14:paraId="543DCDF8" w14:textId="77777777" w:rsidR="00AC420E" w:rsidRPr="009766E2" w:rsidRDefault="00AC420E" w:rsidP="003F6721">
            <w:pPr>
              <w:spacing w:before="120"/>
              <w:rPr>
                <w:rFonts w:ascii="Arial" w:hAnsi="Arial" w:cs="Arial"/>
                <w:bCs/>
                <w:lang w:eastAsia="en-US"/>
              </w:rPr>
            </w:pPr>
            <w:r w:rsidRPr="009766E2">
              <w:rPr>
                <w:rFonts w:ascii="Arial" w:hAnsi="Arial" w:cs="Arial"/>
                <w:bCs/>
                <w:lang w:eastAsia="en-US"/>
              </w:rPr>
              <w:lastRenderedPageBreak/>
              <w:t>10</w:t>
            </w:r>
          </w:p>
        </w:tc>
        <w:tc>
          <w:tcPr>
            <w:tcW w:w="4728" w:type="pct"/>
            <w:shd w:val="clear" w:color="auto" w:fill="F2F2F2" w:themeFill="background1" w:themeFillShade="F2"/>
            <w:vAlign w:val="center"/>
          </w:tcPr>
          <w:p w14:paraId="621385EC" w14:textId="77777777" w:rsidR="00AC420E" w:rsidRPr="009766E2" w:rsidRDefault="00AC420E" w:rsidP="003F6721">
            <w:pPr>
              <w:spacing w:before="120"/>
              <w:rPr>
                <w:rFonts w:ascii="Arial" w:hAnsi="Arial" w:cs="Arial"/>
                <w:b/>
                <w:lang w:eastAsia="en-US"/>
              </w:rPr>
            </w:pPr>
            <w:r w:rsidRPr="009766E2">
              <w:rPr>
                <w:rFonts w:ascii="Arial" w:hAnsi="Arial" w:cs="Arial"/>
                <w:b/>
                <w:lang w:eastAsia="en-US"/>
              </w:rPr>
              <w:t>Location of research activity</w:t>
            </w:r>
          </w:p>
          <w:p w14:paraId="22059EFB" w14:textId="77777777" w:rsidR="00AC420E" w:rsidRPr="009766E2" w:rsidRDefault="00AC420E" w:rsidP="003F6721">
            <w:pPr>
              <w:rPr>
                <w:rFonts w:ascii="Arial" w:hAnsi="Arial" w:cs="Arial"/>
                <w:lang w:eastAsia="en-US"/>
              </w:rPr>
            </w:pPr>
            <w:r w:rsidRPr="009766E2">
              <w:rPr>
                <w:rFonts w:ascii="Arial" w:hAnsi="Arial" w:cs="Arial"/>
                <w:lang w:eastAsia="en-US"/>
              </w:rPr>
              <w:t>Identify all locations where research activity will take place.</w:t>
            </w:r>
          </w:p>
        </w:tc>
      </w:tr>
      <w:tr w:rsidR="00AC420E" w:rsidRPr="009766E2" w14:paraId="56F03CC9" w14:textId="77777777" w:rsidTr="003F6721">
        <w:trPr>
          <w:trHeight w:val="454"/>
        </w:trPr>
        <w:tc>
          <w:tcPr>
            <w:tcW w:w="272" w:type="pct"/>
          </w:tcPr>
          <w:p w14:paraId="32EBFC9A" w14:textId="77777777" w:rsidR="00AC420E" w:rsidRPr="009766E2" w:rsidRDefault="00AC420E" w:rsidP="003F6721">
            <w:pPr>
              <w:rPr>
                <w:rFonts w:ascii="Arial" w:hAnsi="Arial" w:cs="Arial"/>
                <w:bCs/>
                <w:lang w:eastAsia="en-US"/>
              </w:rPr>
            </w:pPr>
            <w:r w:rsidRPr="009766E2">
              <w:rPr>
                <w:rFonts w:ascii="Arial" w:hAnsi="Arial" w:cs="Arial"/>
                <w:bCs/>
                <w:lang w:eastAsia="en-US"/>
              </w:rPr>
              <w:t>11</w:t>
            </w:r>
          </w:p>
        </w:tc>
        <w:tc>
          <w:tcPr>
            <w:tcW w:w="4728" w:type="pct"/>
            <w:vAlign w:val="center"/>
          </w:tcPr>
          <w:p w14:paraId="22466B1A" w14:textId="77777777" w:rsidR="00AC420E" w:rsidRPr="009766E2" w:rsidRDefault="00AC420E" w:rsidP="003F6721">
            <w:pPr>
              <w:rPr>
                <w:rFonts w:ascii="Arial" w:hAnsi="Arial" w:cs="Arial"/>
                <w:lang w:eastAsia="en-US"/>
              </w:rPr>
            </w:pPr>
          </w:p>
          <w:p w14:paraId="02877F0B"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23217E1F" w14:textId="77777777" w:rsidR="00AC420E" w:rsidRPr="009766E2" w:rsidRDefault="00AC420E" w:rsidP="003F6721">
            <w:pPr>
              <w:rPr>
                <w:rFonts w:ascii="Arial" w:hAnsi="Arial" w:cs="Arial"/>
                <w:b/>
                <w:lang w:eastAsia="en-US"/>
              </w:rPr>
            </w:pPr>
            <w:r w:rsidRPr="009766E2">
              <w:rPr>
                <w:rFonts w:ascii="Arial" w:hAnsi="Arial" w:cs="Arial"/>
                <w:color w:val="808080"/>
                <w:sz w:val="18"/>
                <w:szCs w:val="18"/>
                <w:lang w:eastAsia="en-US"/>
              </w:rPr>
              <w:t>(this box should expand as you type)</w:t>
            </w:r>
          </w:p>
        </w:tc>
      </w:tr>
      <w:tr w:rsidR="00AC420E" w:rsidRPr="009766E2" w14:paraId="7B50FB36" w14:textId="77777777" w:rsidTr="003F6721">
        <w:trPr>
          <w:trHeight w:val="454"/>
        </w:trPr>
        <w:tc>
          <w:tcPr>
            <w:tcW w:w="272" w:type="pct"/>
            <w:shd w:val="clear" w:color="auto" w:fill="F2F2F2" w:themeFill="background1" w:themeFillShade="F2"/>
          </w:tcPr>
          <w:p w14:paraId="5958CD79" w14:textId="77777777" w:rsidR="00AC420E" w:rsidRPr="009766E2" w:rsidRDefault="00AC420E" w:rsidP="003F6721">
            <w:pPr>
              <w:spacing w:before="120"/>
              <w:rPr>
                <w:rFonts w:ascii="Arial" w:hAnsi="Arial" w:cs="Arial"/>
                <w:bCs/>
                <w:lang w:eastAsia="en-US"/>
              </w:rPr>
            </w:pPr>
            <w:r w:rsidRPr="009766E2">
              <w:rPr>
                <w:rFonts w:ascii="Arial" w:hAnsi="Arial" w:cs="Arial"/>
                <w:bCs/>
                <w:lang w:eastAsia="en-US"/>
              </w:rPr>
              <w:t>12</w:t>
            </w:r>
          </w:p>
        </w:tc>
        <w:tc>
          <w:tcPr>
            <w:tcW w:w="4728" w:type="pct"/>
            <w:shd w:val="clear" w:color="auto" w:fill="F2F2F2" w:themeFill="background1" w:themeFillShade="F2"/>
            <w:vAlign w:val="center"/>
          </w:tcPr>
          <w:p w14:paraId="3ECF8EB9" w14:textId="77777777" w:rsidR="00AC420E" w:rsidRPr="009766E2" w:rsidRDefault="00AC420E" w:rsidP="003F6721">
            <w:pPr>
              <w:spacing w:before="120"/>
              <w:rPr>
                <w:rFonts w:ascii="Arial" w:hAnsi="Arial" w:cs="Arial"/>
                <w:b/>
                <w:lang w:eastAsia="en-US"/>
              </w:rPr>
            </w:pPr>
            <w:r w:rsidRPr="009766E2">
              <w:rPr>
                <w:rFonts w:ascii="Arial" w:hAnsi="Arial" w:cs="Arial"/>
                <w:b/>
                <w:lang w:eastAsia="en-US"/>
              </w:rPr>
              <w:t>Research activity outside of the UK</w:t>
            </w:r>
          </w:p>
          <w:p w14:paraId="3BA31B09"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If research activity will take place overseas, you are responsible for ensuring that local ethical considerations are complied with and that the relevant permissions are sought. Specify any local guidelines (e.g.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by the local context in which the research activity is taking place, for example, particular cultural and/or legal sensitivities or vulnerabilities of participants.</w:t>
            </w:r>
          </w:p>
        </w:tc>
      </w:tr>
      <w:tr w:rsidR="00AC420E" w:rsidRPr="009766E2" w14:paraId="345E579A" w14:textId="77777777" w:rsidTr="003F6721">
        <w:trPr>
          <w:trHeight w:val="454"/>
        </w:trPr>
        <w:tc>
          <w:tcPr>
            <w:tcW w:w="272" w:type="pct"/>
          </w:tcPr>
          <w:p w14:paraId="6CC249BD" w14:textId="77777777" w:rsidR="00AC420E" w:rsidRPr="009766E2" w:rsidRDefault="00AC420E" w:rsidP="003F6721">
            <w:pPr>
              <w:rPr>
                <w:rFonts w:ascii="Arial" w:hAnsi="Arial" w:cs="Arial"/>
                <w:bCs/>
                <w:lang w:eastAsia="en-US"/>
              </w:rPr>
            </w:pPr>
            <w:r w:rsidRPr="009766E2">
              <w:rPr>
                <w:rFonts w:ascii="Arial" w:hAnsi="Arial" w:cs="Arial"/>
                <w:bCs/>
                <w:lang w:eastAsia="en-US"/>
              </w:rPr>
              <w:t>13</w:t>
            </w:r>
          </w:p>
        </w:tc>
        <w:tc>
          <w:tcPr>
            <w:tcW w:w="4728" w:type="pct"/>
            <w:vAlign w:val="center"/>
          </w:tcPr>
          <w:p w14:paraId="7493D310" w14:textId="77777777" w:rsidR="00AC420E" w:rsidRPr="009766E2" w:rsidRDefault="00AC420E" w:rsidP="003F6721">
            <w:pPr>
              <w:rPr>
                <w:rFonts w:ascii="Arial" w:hAnsi="Arial" w:cs="Arial"/>
                <w:lang w:eastAsia="en-US"/>
              </w:rPr>
            </w:pPr>
          </w:p>
          <w:p w14:paraId="6615134F" w14:textId="77777777" w:rsidR="00AC420E" w:rsidRPr="009766E2" w:rsidRDefault="00AC420E" w:rsidP="003F6721">
            <w:pPr>
              <w:rPr>
                <w:rFonts w:ascii="Arial" w:hAnsi="Arial" w:cs="Arial"/>
                <w:lang w:eastAsia="en-US"/>
              </w:rPr>
            </w:pPr>
          </w:p>
          <w:p w14:paraId="51929956" w14:textId="1D66D78C" w:rsidR="00AC420E" w:rsidRPr="009766E2" w:rsidRDefault="00F811FB" w:rsidP="003F6721">
            <w:pPr>
              <w:rPr>
                <w:rFonts w:ascii="Arial" w:hAnsi="Arial" w:cs="Arial"/>
                <w:lang w:eastAsia="en-US"/>
              </w:rPr>
            </w:pPr>
            <w:r>
              <w:rPr>
                <w:rFonts w:ascii="Arial" w:hAnsi="Arial" w:cs="Arial"/>
                <w:lang w:eastAsia="en-US"/>
              </w:rPr>
              <w:t>N/A</w:t>
            </w:r>
          </w:p>
          <w:p w14:paraId="001157B4" w14:textId="77777777" w:rsidR="00AC420E" w:rsidRPr="009766E2" w:rsidRDefault="00AC420E" w:rsidP="003F6721">
            <w:pPr>
              <w:rPr>
                <w:rFonts w:ascii="Arial" w:hAnsi="Arial" w:cs="Arial"/>
                <w:b/>
                <w:i/>
                <w:lang w:eastAsia="en-US"/>
              </w:rPr>
            </w:pPr>
            <w:r w:rsidRPr="009766E2">
              <w:rPr>
                <w:rFonts w:ascii="Arial" w:hAnsi="Arial" w:cs="Arial"/>
                <w:i/>
                <w:color w:val="808080"/>
                <w:sz w:val="18"/>
                <w:szCs w:val="18"/>
                <w:lang w:eastAsia="en-US"/>
              </w:rPr>
              <w:t>(this box should expand as you type)</w:t>
            </w:r>
          </w:p>
        </w:tc>
      </w:tr>
    </w:tbl>
    <w:p w14:paraId="2253862A" w14:textId="77777777" w:rsidR="00AC420E" w:rsidRPr="009766E2" w:rsidRDefault="00AC420E" w:rsidP="00AC420E">
      <w:pPr>
        <w:rPr>
          <w:rFonts w:ascii="Times New Roman" w:hAnsi="Times New Roman"/>
          <w:sz w:val="20"/>
          <w:szCs w:val="20"/>
          <w:lang w:eastAsia="en-US"/>
        </w:rPr>
      </w:pPr>
    </w:p>
    <w:tbl>
      <w:tblPr>
        <w:tblStyle w:val="TableGrid"/>
        <w:tblW w:w="9877" w:type="dxa"/>
        <w:tblInd w:w="-5" w:type="dxa"/>
        <w:tblLayout w:type="fixed"/>
        <w:tblLook w:val="04A0" w:firstRow="1" w:lastRow="0" w:firstColumn="1" w:lastColumn="0" w:noHBand="0" w:noVBand="1"/>
      </w:tblPr>
      <w:tblGrid>
        <w:gridCol w:w="533"/>
        <w:gridCol w:w="6941"/>
        <w:gridCol w:w="1201"/>
        <w:gridCol w:w="1202"/>
      </w:tblGrid>
      <w:tr w:rsidR="00AC420E" w:rsidRPr="009766E2" w14:paraId="4668FF71" w14:textId="77777777" w:rsidTr="00AC420E">
        <w:trPr>
          <w:trHeight w:val="397"/>
        </w:trPr>
        <w:tc>
          <w:tcPr>
            <w:tcW w:w="533" w:type="dxa"/>
            <w:vMerge w:val="restart"/>
            <w:shd w:val="clear" w:color="auto" w:fill="F2F2F2" w:themeFill="background1" w:themeFillShade="F2"/>
          </w:tcPr>
          <w:p w14:paraId="794ECAD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14</w:t>
            </w:r>
          </w:p>
        </w:tc>
        <w:tc>
          <w:tcPr>
            <w:tcW w:w="6941" w:type="dxa"/>
            <w:vMerge w:val="restart"/>
            <w:shd w:val="clear" w:color="auto" w:fill="F2F2F2" w:themeFill="background1" w:themeFillShade="F2"/>
            <w:vAlign w:val="center"/>
          </w:tcPr>
          <w:p w14:paraId="5EC905F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 xml:space="preserve">Use of documentation not in the public domain: Are any documents </w:t>
            </w:r>
            <w:r w:rsidRPr="009766E2">
              <w:rPr>
                <w:rFonts w:ascii="Arial" w:hAnsi="Arial" w:cs="Arial"/>
                <w:b/>
                <w:u w:val="single"/>
                <w:lang w:eastAsia="en-US"/>
              </w:rPr>
              <w:t>NOT</w:t>
            </w:r>
            <w:r w:rsidRPr="009766E2">
              <w:rPr>
                <w:rFonts w:ascii="Arial" w:hAnsi="Arial" w:cs="Arial"/>
                <w:lang w:eastAsia="en-US"/>
              </w:rPr>
              <w:t xml:space="preserve"> publicly available?   </w:t>
            </w:r>
          </w:p>
          <w:p w14:paraId="60F74087" w14:textId="77777777" w:rsidR="00AC420E" w:rsidRPr="009766E2" w:rsidRDefault="00AC420E" w:rsidP="003F6721">
            <w:pPr>
              <w:autoSpaceDE w:val="0"/>
              <w:autoSpaceDN w:val="0"/>
              <w:adjustRightInd w:val="0"/>
              <w:rPr>
                <w:rFonts w:ascii="Arial" w:hAnsi="Arial" w:cs="Arial"/>
                <w:bCs/>
                <w:lang w:eastAsia="en-US"/>
              </w:rPr>
            </w:pPr>
          </w:p>
        </w:tc>
        <w:tc>
          <w:tcPr>
            <w:tcW w:w="1201" w:type="dxa"/>
            <w:shd w:val="clear" w:color="auto" w:fill="F2F2F2" w:themeFill="background1" w:themeFillShade="F2"/>
            <w:vAlign w:val="center"/>
          </w:tcPr>
          <w:p w14:paraId="08736CCA"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NO</w:t>
            </w:r>
          </w:p>
        </w:tc>
        <w:tc>
          <w:tcPr>
            <w:tcW w:w="1201" w:type="dxa"/>
            <w:shd w:val="clear" w:color="auto" w:fill="D9D9D9" w:themeFill="background1" w:themeFillShade="D9"/>
            <w:vAlign w:val="center"/>
          </w:tcPr>
          <w:sdt>
            <w:sdtPr>
              <w:rPr>
                <w:rFonts w:ascii="Arial" w:hAnsi="Arial" w:cs="Arial"/>
                <w:bCs/>
                <w:lang w:eastAsia="en-US"/>
              </w:rPr>
              <w:id w:val="1420137672"/>
              <w14:checkbox>
                <w14:checked w14:val="1"/>
                <w14:checkedState w14:val="2612" w14:font="MS Gothic"/>
                <w14:uncheckedState w14:val="2610" w14:font="MS Gothic"/>
              </w14:checkbox>
            </w:sdtPr>
            <w:sdtEndPr/>
            <w:sdtContent>
              <w:p w14:paraId="4F212A85"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Cs/>
                    <w:lang w:eastAsia="en-US"/>
                  </w:rPr>
                  <w:t>☒</w:t>
                </w:r>
              </w:p>
            </w:sdtContent>
          </w:sdt>
        </w:tc>
      </w:tr>
      <w:tr w:rsidR="00AC420E" w:rsidRPr="009766E2" w14:paraId="4E233C49" w14:textId="77777777" w:rsidTr="00AC420E">
        <w:trPr>
          <w:trHeight w:val="225"/>
        </w:trPr>
        <w:tc>
          <w:tcPr>
            <w:tcW w:w="533" w:type="dxa"/>
            <w:vMerge/>
            <w:shd w:val="clear" w:color="auto" w:fill="F2F2F2" w:themeFill="background1" w:themeFillShade="F2"/>
          </w:tcPr>
          <w:p w14:paraId="451C64B2" w14:textId="77777777" w:rsidR="00AC420E" w:rsidRPr="009766E2" w:rsidRDefault="00AC420E" w:rsidP="003F6721">
            <w:pPr>
              <w:autoSpaceDE w:val="0"/>
              <w:autoSpaceDN w:val="0"/>
              <w:adjustRightInd w:val="0"/>
              <w:rPr>
                <w:rFonts w:ascii="Arial" w:hAnsi="Arial" w:cs="Arial"/>
                <w:bCs/>
                <w:lang w:eastAsia="en-US"/>
              </w:rPr>
            </w:pPr>
          </w:p>
        </w:tc>
        <w:tc>
          <w:tcPr>
            <w:tcW w:w="6941" w:type="dxa"/>
            <w:vMerge/>
            <w:shd w:val="clear" w:color="auto" w:fill="F2F2F2" w:themeFill="background1" w:themeFillShade="F2"/>
          </w:tcPr>
          <w:p w14:paraId="6D4FE7EA" w14:textId="77777777" w:rsidR="00AC420E" w:rsidRPr="009766E2" w:rsidRDefault="00AC420E" w:rsidP="003F6721">
            <w:pPr>
              <w:autoSpaceDE w:val="0"/>
              <w:autoSpaceDN w:val="0"/>
              <w:adjustRightInd w:val="0"/>
              <w:rPr>
                <w:rFonts w:ascii="Arial" w:hAnsi="Arial" w:cs="Arial"/>
                <w:bCs/>
                <w:lang w:eastAsia="en-US"/>
              </w:rPr>
            </w:pPr>
          </w:p>
        </w:tc>
        <w:tc>
          <w:tcPr>
            <w:tcW w:w="1201" w:type="dxa"/>
            <w:shd w:val="clear" w:color="auto" w:fill="F2F2F2" w:themeFill="background1" w:themeFillShade="F2"/>
            <w:vAlign w:val="center"/>
          </w:tcPr>
          <w:p w14:paraId="2D80E163"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YES</w:t>
            </w:r>
          </w:p>
        </w:tc>
        <w:tc>
          <w:tcPr>
            <w:tcW w:w="1201" w:type="dxa"/>
            <w:shd w:val="clear" w:color="auto" w:fill="D9D9D9" w:themeFill="background1" w:themeFillShade="D9"/>
            <w:vAlign w:val="center"/>
          </w:tcPr>
          <w:p w14:paraId="445363AA" w14:textId="77777777" w:rsidR="00AC420E" w:rsidRPr="009766E2" w:rsidRDefault="00C067E3" w:rsidP="003F6721">
            <w:pPr>
              <w:autoSpaceDE w:val="0"/>
              <w:autoSpaceDN w:val="0"/>
              <w:adjustRightInd w:val="0"/>
              <w:jc w:val="center"/>
              <w:rPr>
                <w:rFonts w:ascii="Arial" w:hAnsi="Arial" w:cs="Arial"/>
                <w:bCs/>
                <w:lang w:eastAsia="en-US"/>
              </w:rPr>
            </w:pPr>
            <w:sdt>
              <w:sdtPr>
                <w:rPr>
                  <w:rFonts w:ascii="Arial" w:hAnsi="Arial" w:cs="Arial"/>
                  <w:bCs/>
                  <w:lang w:eastAsia="en-US"/>
                </w:rPr>
                <w:id w:val="1644230281"/>
                <w14:checkbox>
                  <w14:checked w14:val="0"/>
                  <w14:checkedState w14:val="2612" w14:font="MS Gothic"/>
                  <w14:uncheckedState w14:val="2610" w14:font="MS Gothic"/>
                </w14:checkbox>
              </w:sdtPr>
              <w:sdtEndPr/>
              <w:sdtContent>
                <w:r w:rsidR="00AC420E" w:rsidRPr="009766E2">
                  <w:rPr>
                    <w:rFonts w:ascii="Segoe UI Symbol" w:hAnsi="Segoe UI Symbol" w:cs="Segoe UI Symbol"/>
                    <w:bCs/>
                    <w:lang w:eastAsia="en-US"/>
                  </w:rPr>
                  <w:t>☐</w:t>
                </w:r>
              </w:sdtContent>
            </w:sdt>
          </w:p>
        </w:tc>
      </w:tr>
      <w:tr w:rsidR="00AC420E" w:rsidRPr="009766E2" w14:paraId="73A87EA4" w14:textId="77777777" w:rsidTr="00AC420E">
        <w:trPr>
          <w:trHeight w:val="1921"/>
        </w:trPr>
        <w:tc>
          <w:tcPr>
            <w:tcW w:w="533" w:type="dxa"/>
            <w:shd w:val="clear" w:color="auto" w:fill="FFFFFF" w:themeFill="background1"/>
          </w:tcPr>
          <w:p w14:paraId="38CC99F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15</w:t>
            </w:r>
          </w:p>
        </w:tc>
        <w:tc>
          <w:tcPr>
            <w:tcW w:w="9344" w:type="dxa"/>
            <w:gridSpan w:val="3"/>
            <w:shd w:val="clear" w:color="auto" w:fill="FFFFFF" w:themeFill="background1"/>
          </w:tcPr>
          <w:p w14:paraId="1C3B12E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If Yes, please provide details here of how you will gain access to specific documentation that is not in the public domain and that this is in accordance with prevailing data protection law of the country in question and England and Wales.</w:t>
            </w:r>
          </w:p>
          <w:p w14:paraId="215061DD" w14:textId="77777777" w:rsidR="00AC420E" w:rsidRPr="009766E2" w:rsidRDefault="00AC420E" w:rsidP="003F6721">
            <w:pPr>
              <w:rPr>
                <w:rFonts w:ascii="Arial" w:hAnsi="Arial" w:cs="Arial"/>
                <w:lang w:eastAsia="en-US"/>
              </w:rPr>
            </w:pPr>
          </w:p>
          <w:p w14:paraId="23C71522" w14:textId="77777777" w:rsidR="00AC420E" w:rsidRPr="009766E2" w:rsidRDefault="00AC420E" w:rsidP="003F6721">
            <w:pPr>
              <w:rPr>
                <w:rFonts w:ascii="Arial" w:hAnsi="Arial" w:cs="Arial"/>
                <w:lang w:eastAsia="en-US"/>
              </w:rPr>
            </w:pPr>
          </w:p>
          <w:p w14:paraId="27827585" w14:textId="77777777" w:rsidR="00AC420E" w:rsidRPr="009766E2" w:rsidRDefault="00AC420E" w:rsidP="003F6721">
            <w:pPr>
              <w:rPr>
                <w:rFonts w:ascii="Arial" w:hAnsi="Arial" w:cs="Arial"/>
                <w:lang w:eastAsia="en-US"/>
              </w:rPr>
            </w:pPr>
          </w:p>
          <w:p w14:paraId="52E343AF"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i/>
                <w:sz w:val="18"/>
                <w:szCs w:val="18"/>
                <w:lang w:eastAsia="en-US"/>
              </w:rPr>
              <w:t>(this box should expand as you type)</w:t>
            </w:r>
          </w:p>
        </w:tc>
      </w:tr>
    </w:tbl>
    <w:p w14:paraId="220F5344" w14:textId="77777777" w:rsidR="00AC420E" w:rsidRPr="009766E2" w:rsidRDefault="00AC420E" w:rsidP="00AC420E">
      <w:pPr>
        <w:autoSpaceDE w:val="0"/>
        <w:autoSpaceDN w:val="0"/>
        <w:adjustRightInd w:val="0"/>
        <w:spacing w:after="240"/>
        <w:jc w:val="both"/>
        <w:rPr>
          <w:rFonts w:ascii="Arial" w:hAnsi="Arial" w:cs="Arial"/>
          <w:b/>
          <w:lang w:eastAsia="en-US"/>
        </w:rPr>
      </w:pPr>
    </w:p>
    <w:p w14:paraId="40FA0A94" w14:textId="77777777" w:rsidR="00AC420E" w:rsidRPr="009766E2" w:rsidRDefault="00AC420E" w:rsidP="00AC420E">
      <w:pPr>
        <w:rPr>
          <w:rFonts w:ascii="Arial" w:hAnsi="Arial" w:cs="Arial"/>
          <w:b/>
          <w:lang w:eastAsia="en-US"/>
        </w:rPr>
      </w:pPr>
      <w:r w:rsidRPr="009766E2">
        <w:rPr>
          <w:rFonts w:ascii="Arial" w:hAnsi="Arial" w:cs="Arial"/>
          <w:b/>
          <w:lang w:eastAsia="en-US"/>
        </w:rPr>
        <w:t>SECTION F: Scope of Research Activity</w:t>
      </w:r>
    </w:p>
    <w:tbl>
      <w:tblPr>
        <w:tblStyle w:val="TableGrid"/>
        <w:tblW w:w="9640" w:type="dxa"/>
        <w:tblLook w:val="04A0" w:firstRow="1" w:lastRow="0" w:firstColumn="1" w:lastColumn="0" w:noHBand="0" w:noVBand="1"/>
      </w:tblPr>
      <w:tblGrid>
        <w:gridCol w:w="518"/>
        <w:gridCol w:w="7590"/>
        <w:gridCol w:w="780"/>
        <w:gridCol w:w="752"/>
      </w:tblGrid>
      <w:tr w:rsidR="00AC420E" w:rsidRPr="009766E2" w14:paraId="7468E2CB" w14:textId="77777777" w:rsidTr="00AC420E">
        <w:trPr>
          <w:trHeight w:val="530"/>
        </w:trPr>
        <w:tc>
          <w:tcPr>
            <w:tcW w:w="518" w:type="dxa"/>
            <w:shd w:val="clear" w:color="auto" w:fill="F2F2F2" w:themeFill="background1" w:themeFillShade="F2"/>
          </w:tcPr>
          <w:p w14:paraId="5374B66B" w14:textId="77777777" w:rsidR="00AC420E" w:rsidRPr="009766E2" w:rsidRDefault="00AC420E" w:rsidP="003F6721">
            <w:pPr>
              <w:autoSpaceDE w:val="0"/>
              <w:autoSpaceDN w:val="0"/>
              <w:adjustRightInd w:val="0"/>
              <w:jc w:val="both"/>
              <w:rPr>
                <w:rFonts w:ascii="Arial" w:hAnsi="Arial" w:cs="Arial"/>
                <w:b/>
                <w:lang w:eastAsia="en-US"/>
              </w:rPr>
            </w:pPr>
            <w:r w:rsidRPr="009766E2">
              <w:rPr>
                <w:rFonts w:ascii="Arial" w:hAnsi="Arial" w:cs="Arial"/>
                <w:lang w:eastAsia="en-US"/>
              </w:rPr>
              <w:t>1</w:t>
            </w:r>
          </w:p>
        </w:tc>
        <w:tc>
          <w:tcPr>
            <w:tcW w:w="7590" w:type="dxa"/>
            <w:shd w:val="clear" w:color="auto" w:fill="F2F2F2" w:themeFill="background1" w:themeFillShade="F2"/>
          </w:tcPr>
          <w:p w14:paraId="3F86FADE" w14:textId="77777777" w:rsidR="00AC420E" w:rsidRPr="009766E2" w:rsidRDefault="00AC420E" w:rsidP="003F6721">
            <w:pPr>
              <w:autoSpaceDE w:val="0"/>
              <w:autoSpaceDN w:val="0"/>
              <w:adjustRightInd w:val="0"/>
              <w:jc w:val="both"/>
              <w:rPr>
                <w:rFonts w:ascii="Arial" w:hAnsi="Arial" w:cs="Arial"/>
                <w:b/>
                <w:lang w:eastAsia="en-US"/>
              </w:rPr>
            </w:pPr>
            <w:r w:rsidRPr="009766E2">
              <w:rPr>
                <w:rFonts w:ascii="Arial" w:hAnsi="Arial" w:cs="Arial"/>
                <w:b/>
                <w:lang w:eastAsia="en-US"/>
              </w:rPr>
              <w:t>Will the research activity include:</w:t>
            </w:r>
          </w:p>
        </w:tc>
        <w:tc>
          <w:tcPr>
            <w:tcW w:w="780" w:type="dxa"/>
            <w:shd w:val="clear" w:color="auto" w:fill="F2F2F2" w:themeFill="background1" w:themeFillShade="F2"/>
          </w:tcPr>
          <w:p w14:paraId="3852E1E1" w14:textId="77777777" w:rsidR="00AC420E" w:rsidRPr="009766E2" w:rsidRDefault="00AC420E" w:rsidP="003F6721">
            <w:pPr>
              <w:autoSpaceDE w:val="0"/>
              <w:autoSpaceDN w:val="0"/>
              <w:adjustRightInd w:val="0"/>
              <w:jc w:val="center"/>
              <w:rPr>
                <w:rFonts w:ascii="Arial" w:hAnsi="Arial" w:cs="Arial"/>
                <w:b/>
                <w:bCs/>
                <w:lang w:eastAsia="en-US"/>
              </w:rPr>
            </w:pPr>
          </w:p>
          <w:p w14:paraId="5EB0364D"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752" w:type="dxa"/>
            <w:shd w:val="clear" w:color="auto" w:fill="F2F2F2" w:themeFill="background1" w:themeFillShade="F2"/>
          </w:tcPr>
          <w:p w14:paraId="291FFF57" w14:textId="77777777" w:rsidR="00AC420E" w:rsidRPr="009766E2" w:rsidRDefault="00AC420E" w:rsidP="003F6721">
            <w:pPr>
              <w:autoSpaceDE w:val="0"/>
              <w:autoSpaceDN w:val="0"/>
              <w:adjustRightInd w:val="0"/>
              <w:jc w:val="center"/>
              <w:rPr>
                <w:rFonts w:ascii="Arial" w:hAnsi="Arial" w:cs="Arial"/>
                <w:b/>
                <w:bCs/>
                <w:lang w:eastAsia="en-US"/>
              </w:rPr>
            </w:pPr>
          </w:p>
          <w:p w14:paraId="4B937E80"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r>
      <w:tr w:rsidR="00AC420E" w:rsidRPr="009766E2" w14:paraId="16ACF31A" w14:textId="77777777" w:rsidTr="00AC420E">
        <w:trPr>
          <w:trHeight w:val="436"/>
        </w:trPr>
        <w:tc>
          <w:tcPr>
            <w:tcW w:w="518" w:type="dxa"/>
            <w:shd w:val="clear" w:color="auto" w:fill="F2F2F2" w:themeFill="background1" w:themeFillShade="F2"/>
          </w:tcPr>
          <w:p w14:paraId="76D16DF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w:t>
            </w:r>
          </w:p>
        </w:tc>
        <w:tc>
          <w:tcPr>
            <w:tcW w:w="7590" w:type="dxa"/>
            <w:shd w:val="clear" w:color="auto" w:fill="F2F2F2" w:themeFill="background1" w:themeFillShade="F2"/>
            <w:vAlign w:val="center"/>
          </w:tcPr>
          <w:p w14:paraId="5B74B66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a questionnaire or similar research instrument?</w:t>
            </w:r>
          </w:p>
        </w:tc>
        <w:tc>
          <w:tcPr>
            <w:tcW w:w="780" w:type="dxa"/>
            <w:shd w:val="clear" w:color="auto" w:fill="BFBFBF" w:themeFill="background1" w:themeFillShade="BF"/>
            <w:vAlign w:val="center"/>
          </w:tcPr>
          <w:sdt>
            <w:sdtPr>
              <w:rPr>
                <w:rFonts w:ascii="Arial" w:hAnsi="Arial" w:cs="Arial"/>
                <w:b/>
                <w:bCs/>
                <w:lang w:eastAsia="en-US"/>
              </w:rPr>
              <w:id w:val="1843739070"/>
              <w14:checkbox>
                <w14:checked w14:val="0"/>
                <w14:checkedState w14:val="2612" w14:font="MS Gothic"/>
                <w14:uncheckedState w14:val="2610" w14:font="MS Gothic"/>
              </w14:checkbox>
            </w:sdtPr>
            <w:sdtEndPr/>
            <w:sdtContent>
              <w:p w14:paraId="2786A29A"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474143939"/>
              <w14:checkbox>
                <w14:checked w14:val="1"/>
                <w14:checkedState w14:val="2612" w14:font="MS Gothic"/>
                <w14:uncheckedState w14:val="2610" w14:font="MS Gothic"/>
              </w14:checkbox>
            </w:sdtPr>
            <w:sdtEndPr/>
            <w:sdtContent>
              <w:p w14:paraId="7318BA38"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3F3D64A" w14:textId="77777777" w:rsidTr="00AC420E">
        <w:trPr>
          <w:trHeight w:val="436"/>
        </w:trPr>
        <w:tc>
          <w:tcPr>
            <w:tcW w:w="518" w:type="dxa"/>
            <w:shd w:val="clear" w:color="auto" w:fill="F2F2F2" w:themeFill="background1" w:themeFillShade="F2"/>
          </w:tcPr>
          <w:p w14:paraId="03F6F08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w:t>
            </w:r>
          </w:p>
        </w:tc>
        <w:tc>
          <w:tcPr>
            <w:tcW w:w="7590" w:type="dxa"/>
            <w:shd w:val="clear" w:color="auto" w:fill="F2F2F2" w:themeFill="background1" w:themeFillShade="F2"/>
            <w:vAlign w:val="center"/>
          </w:tcPr>
          <w:p w14:paraId="337755B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interviews?</w:t>
            </w:r>
          </w:p>
        </w:tc>
        <w:tc>
          <w:tcPr>
            <w:tcW w:w="780" w:type="dxa"/>
            <w:shd w:val="clear" w:color="auto" w:fill="BFBFBF" w:themeFill="background1" w:themeFillShade="BF"/>
            <w:vAlign w:val="center"/>
          </w:tcPr>
          <w:sdt>
            <w:sdtPr>
              <w:rPr>
                <w:rFonts w:ascii="Arial" w:hAnsi="Arial" w:cs="Arial"/>
                <w:b/>
                <w:bCs/>
                <w:lang w:eastAsia="en-US"/>
              </w:rPr>
              <w:id w:val="-800765487"/>
              <w14:checkbox>
                <w14:checked w14:val="0"/>
                <w14:checkedState w14:val="2612" w14:font="MS Gothic"/>
                <w14:uncheckedState w14:val="2610" w14:font="MS Gothic"/>
              </w14:checkbox>
            </w:sdtPr>
            <w:sdtEndPr/>
            <w:sdtContent>
              <w:p w14:paraId="041F6CE7"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749926786"/>
              <w14:checkbox>
                <w14:checked w14:val="1"/>
                <w14:checkedState w14:val="2612" w14:font="MS Gothic"/>
                <w14:uncheckedState w14:val="2610" w14:font="MS Gothic"/>
              </w14:checkbox>
            </w:sdtPr>
            <w:sdtEndPr/>
            <w:sdtContent>
              <w:p w14:paraId="44A18839"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75D1C73" w14:textId="77777777" w:rsidTr="00AC420E">
        <w:trPr>
          <w:trHeight w:val="401"/>
        </w:trPr>
        <w:tc>
          <w:tcPr>
            <w:tcW w:w="518" w:type="dxa"/>
            <w:shd w:val="clear" w:color="auto" w:fill="F2F2F2" w:themeFill="background1" w:themeFillShade="F2"/>
          </w:tcPr>
          <w:p w14:paraId="3C7097B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4</w:t>
            </w:r>
          </w:p>
        </w:tc>
        <w:tc>
          <w:tcPr>
            <w:tcW w:w="7590" w:type="dxa"/>
            <w:shd w:val="clear" w:color="auto" w:fill="F2F2F2" w:themeFill="background1" w:themeFillShade="F2"/>
            <w:vAlign w:val="center"/>
          </w:tcPr>
          <w:p w14:paraId="4679489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diaries?</w:t>
            </w:r>
          </w:p>
        </w:tc>
        <w:tc>
          <w:tcPr>
            <w:tcW w:w="780" w:type="dxa"/>
            <w:shd w:val="clear" w:color="auto" w:fill="BFBFBF" w:themeFill="background1" w:themeFillShade="BF"/>
            <w:vAlign w:val="center"/>
          </w:tcPr>
          <w:sdt>
            <w:sdtPr>
              <w:rPr>
                <w:rFonts w:ascii="Arial" w:hAnsi="Arial" w:cs="Arial"/>
                <w:b/>
                <w:bCs/>
                <w:lang w:eastAsia="en-US"/>
              </w:rPr>
              <w:id w:val="319468663"/>
              <w14:checkbox>
                <w14:checked w14:val="0"/>
                <w14:checkedState w14:val="2612" w14:font="MS Gothic"/>
                <w14:uncheckedState w14:val="2610" w14:font="MS Gothic"/>
              </w14:checkbox>
            </w:sdtPr>
            <w:sdtEndPr/>
            <w:sdtContent>
              <w:p w14:paraId="35E254B2"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900483589"/>
              <w14:checkbox>
                <w14:checked w14:val="1"/>
                <w14:checkedState w14:val="2612" w14:font="MS Gothic"/>
                <w14:uncheckedState w14:val="2610" w14:font="MS Gothic"/>
              </w14:checkbox>
            </w:sdtPr>
            <w:sdtEndPr/>
            <w:sdtContent>
              <w:p w14:paraId="46D7FEF7"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328B1AD7" w14:textId="77777777" w:rsidTr="00AC420E">
        <w:trPr>
          <w:trHeight w:val="401"/>
        </w:trPr>
        <w:tc>
          <w:tcPr>
            <w:tcW w:w="518" w:type="dxa"/>
            <w:shd w:val="clear" w:color="auto" w:fill="F2F2F2" w:themeFill="background1" w:themeFillShade="F2"/>
          </w:tcPr>
          <w:p w14:paraId="7A1955F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5</w:t>
            </w:r>
          </w:p>
        </w:tc>
        <w:tc>
          <w:tcPr>
            <w:tcW w:w="7590" w:type="dxa"/>
            <w:shd w:val="clear" w:color="auto" w:fill="F2F2F2" w:themeFill="background1" w:themeFillShade="F2"/>
            <w:vAlign w:val="center"/>
          </w:tcPr>
          <w:p w14:paraId="3904F8E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Participant observation with their knowledge?</w:t>
            </w:r>
          </w:p>
        </w:tc>
        <w:tc>
          <w:tcPr>
            <w:tcW w:w="780" w:type="dxa"/>
            <w:shd w:val="clear" w:color="auto" w:fill="BFBFBF" w:themeFill="background1" w:themeFillShade="BF"/>
            <w:vAlign w:val="center"/>
          </w:tcPr>
          <w:sdt>
            <w:sdtPr>
              <w:rPr>
                <w:rFonts w:ascii="Arial" w:hAnsi="Arial" w:cs="Arial"/>
                <w:b/>
                <w:bCs/>
                <w:lang w:eastAsia="en-US"/>
              </w:rPr>
              <w:id w:val="282394886"/>
              <w14:checkbox>
                <w14:checked w14:val="0"/>
                <w14:checkedState w14:val="2612" w14:font="MS Gothic"/>
                <w14:uncheckedState w14:val="2610" w14:font="MS Gothic"/>
              </w14:checkbox>
            </w:sdtPr>
            <w:sdtEndPr/>
            <w:sdtContent>
              <w:p w14:paraId="0ECD3A58"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1338917432"/>
              <w14:checkbox>
                <w14:checked w14:val="1"/>
                <w14:checkedState w14:val="2612" w14:font="MS Gothic"/>
                <w14:uncheckedState w14:val="2610" w14:font="MS Gothic"/>
              </w14:checkbox>
            </w:sdtPr>
            <w:sdtEndPr/>
            <w:sdtContent>
              <w:p w14:paraId="7243EA94"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37FF8139" w14:textId="77777777" w:rsidTr="00AC420E">
        <w:trPr>
          <w:trHeight w:val="436"/>
        </w:trPr>
        <w:tc>
          <w:tcPr>
            <w:tcW w:w="518" w:type="dxa"/>
            <w:shd w:val="clear" w:color="auto" w:fill="F2F2F2" w:themeFill="background1" w:themeFillShade="F2"/>
          </w:tcPr>
          <w:p w14:paraId="1D91735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6</w:t>
            </w:r>
          </w:p>
        </w:tc>
        <w:tc>
          <w:tcPr>
            <w:tcW w:w="7590" w:type="dxa"/>
            <w:shd w:val="clear" w:color="auto" w:fill="F2F2F2" w:themeFill="background1" w:themeFillShade="F2"/>
            <w:vAlign w:val="center"/>
          </w:tcPr>
          <w:p w14:paraId="7001894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Participant observation without their knowledge?</w:t>
            </w:r>
          </w:p>
        </w:tc>
        <w:tc>
          <w:tcPr>
            <w:tcW w:w="780" w:type="dxa"/>
            <w:shd w:val="clear" w:color="auto" w:fill="BFBFBF" w:themeFill="background1" w:themeFillShade="BF"/>
            <w:vAlign w:val="center"/>
          </w:tcPr>
          <w:sdt>
            <w:sdtPr>
              <w:rPr>
                <w:rFonts w:ascii="Arial" w:hAnsi="Arial" w:cs="Arial"/>
                <w:b/>
                <w:bCs/>
                <w:lang w:eastAsia="en-US"/>
              </w:rPr>
              <w:id w:val="-1942599491"/>
              <w14:checkbox>
                <w14:checked w14:val="0"/>
                <w14:checkedState w14:val="2612" w14:font="MS Gothic"/>
                <w14:uncheckedState w14:val="2610" w14:font="MS Gothic"/>
              </w14:checkbox>
            </w:sdtPr>
            <w:sdtEndPr/>
            <w:sdtContent>
              <w:p w14:paraId="05FCFC29"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626286741"/>
              <w14:checkbox>
                <w14:checked w14:val="1"/>
                <w14:checkedState w14:val="2612" w14:font="MS Gothic"/>
                <w14:uncheckedState w14:val="2610" w14:font="MS Gothic"/>
              </w14:checkbox>
            </w:sdtPr>
            <w:sdtEndPr/>
            <w:sdtContent>
              <w:p w14:paraId="5562526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9E5C052" w14:textId="77777777" w:rsidTr="00AC420E">
        <w:trPr>
          <w:trHeight w:val="401"/>
        </w:trPr>
        <w:tc>
          <w:tcPr>
            <w:tcW w:w="518" w:type="dxa"/>
            <w:shd w:val="clear" w:color="auto" w:fill="F2F2F2" w:themeFill="background1" w:themeFillShade="F2"/>
          </w:tcPr>
          <w:p w14:paraId="600D38B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7</w:t>
            </w:r>
          </w:p>
        </w:tc>
        <w:tc>
          <w:tcPr>
            <w:tcW w:w="7590" w:type="dxa"/>
            <w:shd w:val="clear" w:color="auto" w:fill="F2F2F2" w:themeFill="background1" w:themeFillShade="F2"/>
            <w:vAlign w:val="center"/>
          </w:tcPr>
          <w:p w14:paraId="764538C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video or audio recording?</w:t>
            </w:r>
          </w:p>
        </w:tc>
        <w:tc>
          <w:tcPr>
            <w:tcW w:w="780" w:type="dxa"/>
            <w:shd w:val="clear" w:color="auto" w:fill="BFBFBF" w:themeFill="background1" w:themeFillShade="BF"/>
            <w:vAlign w:val="center"/>
          </w:tcPr>
          <w:sdt>
            <w:sdtPr>
              <w:rPr>
                <w:rFonts w:ascii="Arial" w:hAnsi="Arial" w:cs="Arial"/>
                <w:b/>
                <w:bCs/>
                <w:lang w:eastAsia="en-US"/>
              </w:rPr>
              <w:id w:val="-387187341"/>
              <w14:checkbox>
                <w14:checked w14:val="0"/>
                <w14:checkedState w14:val="2612" w14:font="MS Gothic"/>
                <w14:uncheckedState w14:val="2610" w14:font="MS Gothic"/>
              </w14:checkbox>
            </w:sdtPr>
            <w:sdtEndPr/>
            <w:sdtContent>
              <w:p w14:paraId="58A090B2"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1580675213"/>
              <w14:checkbox>
                <w14:checked w14:val="1"/>
                <w14:checkedState w14:val="2612" w14:font="MS Gothic"/>
                <w14:uncheckedState w14:val="2610" w14:font="MS Gothic"/>
              </w14:checkbox>
            </w:sdtPr>
            <w:sdtEndPr/>
            <w:sdtContent>
              <w:p w14:paraId="22DBEB7C"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D4AF63F" w14:textId="77777777" w:rsidTr="00AC420E">
        <w:trPr>
          <w:trHeight w:val="436"/>
        </w:trPr>
        <w:tc>
          <w:tcPr>
            <w:tcW w:w="518" w:type="dxa"/>
            <w:shd w:val="clear" w:color="auto" w:fill="F2F2F2" w:themeFill="background1" w:themeFillShade="F2"/>
          </w:tcPr>
          <w:p w14:paraId="2E10068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8</w:t>
            </w:r>
          </w:p>
        </w:tc>
        <w:tc>
          <w:tcPr>
            <w:tcW w:w="7590" w:type="dxa"/>
            <w:shd w:val="clear" w:color="auto" w:fill="F2F2F2" w:themeFill="background1" w:themeFillShade="F2"/>
            <w:vAlign w:val="center"/>
          </w:tcPr>
          <w:p w14:paraId="37D7ECE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Access to personal or confidential information without the participants’ specific consent?</w:t>
            </w:r>
          </w:p>
        </w:tc>
        <w:tc>
          <w:tcPr>
            <w:tcW w:w="780" w:type="dxa"/>
            <w:shd w:val="clear" w:color="auto" w:fill="BFBFBF" w:themeFill="background1" w:themeFillShade="BF"/>
            <w:vAlign w:val="center"/>
          </w:tcPr>
          <w:sdt>
            <w:sdtPr>
              <w:rPr>
                <w:rFonts w:ascii="Arial" w:hAnsi="Arial" w:cs="Arial"/>
                <w:b/>
                <w:bCs/>
                <w:lang w:eastAsia="en-US"/>
              </w:rPr>
              <w:id w:val="-1397120567"/>
              <w14:checkbox>
                <w14:checked w14:val="0"/>
                <w14:checkedState w14:val="2612" w14:font="MS Gothic"/>
                <w14:uncheckedState w14:val="2610" w14:font="MS Gothic"/>
              </w14:checkbox>
            </w:sdtPr>
            <w:sdtEndPr/>
            <w:sdtContent>
              <w:p w14:paraId="71A7E455"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587048268"/>
              <w14:checkbox>
                <w14:checked w14:val="1"/>
                <w14:checkedState w14:val="2612" w14:font="MS Gothic"/>
                <w14:uncheckedState w14:val="2610" w14:font="MS Gothic"/>
              </w14:checkbox>
            </w:sdtPr>
            <w:sdtEndPr/>
            <w:sdtContent>
              <w:p w14:paraId="50EF743C"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4B99CDA5" w14:textId="77777777" w:rsidTr="00AC420E">
        <w:trPr>
          <w:trHeight w:val="401"/>
        </w:trPr>
        <w:tc>
          <w:tcPr>
            <w:tcW w:w="518" w:type="dxa"/>
            <w:shd w:val="clear" w:color="auto" w:fill="F2F2F2" w:themeFill="background1" w:themeFillShade="F2"/>
          </w:tcPr>
          <w:p w14:paraId="0FD5773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9</w:t>
            </w:r>
          </w:p>
        </w:tc>
        <w:tc>
          <w:tcPr>
            <w:tcW w:w="7590" w:type="dxa"/>
            <w:shd w:val="clear" w:color="auto" w:fill="F2F2F2" w:themeFill="background1" w:themeFillShade="F2"/>
            <w:vAlign w:val="center"/>
          </w:tcPr>
          <w:p w14:paraId="0B4AAEB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Administration of any questions, test stimuli, presentation that may be experienced as physically, mentally or emotionally harmful / offensive?</w:t>
            </w:r>
          </w:p>
        </w:tc>
        <w:tc>
          <w:tcPr>
            <w:tcW w:w="780" w:type="dxa"/>
            <w:shd w:val="clear" w:color="auto" w:fill="BFBFBF" w:themeFill="background1" w:themeFillShade="BF"/>
            <w:vAlign w:val="center"/>
          </w:tcPr>
          <w:sdt>
            <w:sdtPr>
              <w:rPr>
                <w:rFonts w:ascii="Arial" w:hAnsi="Arial" w:cs="Arial"/>
                <w:b/>
                <w:bCs/>
                <w:lang w:eastAsia="en-US"/>
              </w:rPr>
              <w:id w:val="-723911514"/>
              <w14:checkbox>
                <w14:checked w14:val="0"/>
                <w14:checkedState w14:val="2612" w14:font="MS Gothic"/>
                <w14:uncheckedState w14:val="2610" w14:font="MS Gothic"/>
              </w14:checkbox>
            </w:sdtPr>
            <w:sdtEndPr/>
            <w:sdtContent>
              <w:p w14:paraId="4B1DEF2F"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655270249"/>
              <w14:checkbox>
                <w14:checked w14:val="1"/>
                <w14:checkedState w14:val="2612" w14:font="MS Gothic"/>
                <w14:uncheckedState w14:val="2610" w14:font="MS Gothic"/>
              </w14:checkbox>
            </w:sdtPr>
            <w:sdtEndPr/>
            <w:sdtContent>
              <w:p w14:paraId="566DC134"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4973166" w14:textId="77777777" w:rsidTr="00AC420E">
        <w:trPr>
          <w:trHeight w:val="401"/>
        </w:trPr>
        <w:tc>
          <w:tcPr>
            <w:tcW w:w="518" w:type="dxa"/>
            <w:shd w:val="clear" w:color="auto" w:fill="F2F2F2" w:themeFill="background1" w:themeFillShade="F2"/>
          </w:tcPr>
          <w:p w14:paraId="6673000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lastRenderedPageBreak/>
              <w:t>10</w:t>
            </w:r>
          </w:p>
        </w:tc>
        <w:tc>
          <w:tcPr>
            <w:tcW w:w="7590" w:type="dxa"/>
            <w:shd w:val="clear" w:color="auto" w:fill="F2F2F2" w:themeFill="background1" w:themeFillShade="F2"/>
            <w:vAlign w:val="center"/>
          </w:tcPr>
          <w:p w14:paraId="64D57C5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Performance of any acts which may cause embarrassment or affect self-esteem?</w:t>
            </w:r>
          </w:p>
        </w:tc>
        <w:tc>
          <w:tcPr>
            <w:tcW w:w="780" w:type="dxa"/>
            <w:shd w:val="clear" w:color="auto" w:fill="BFBFBF" w:themeFill="background1" w:themeFillShade="BF"/>
            <w:vAlign w:val="center"/>
          </w:tcPr>
          <w:sdt>
            <w:sdtPr>
              <w:rPr>
                <w:rFonts w:ascii="Arial" w:hAnsi="Arial" w:cs="Arial"/>
                <w:b/>
                <w:bCs/>
                <w:lang w:eastAsia="en-US"/>
              </w:rPr>
              <w:id w:val="1994977168"/>
              <w14:checkbox>
                <w14:checked w14:val="0"/>
                <w14:checkedState w14:val="2612" w14:font="MS Gothic"/>
                <w14:uncheckedState w14:val="2610" w14:font="MS Gothic"/>
              </w14:checkbox>
            </w:sdtPr>
            <w:sdtEndPr/>
            <w:sdtContent>
              <w:p w14:paraId="6D0EEC7D"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2119442801"/>
              <w14:checkbox>
                <w14:checked w14:val="1"/>
                <w14:checkedState w14:val="2612" w14:font="MS Gothic"/>
                <w14:uncheckedState w14:val="2610" w14:font="MS Gothic"/>
              </w14:checkbox>
            </w:sdtPr>
            <w:sdtEndPr/>
            <w:sdtContent>
              <w:p w14:paraId="70937909"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75F1E6B1" w14:textId="77777777" w:rsidTr="00AC420E">
        <w:trPr>
          <w:trHeight w:val="401"/>
        </w:trPr>
        <w:tc>
          <w:tcPr>
            <w:tcW w:w="518" w:type="dxa"/>
            <w:shd w:val="clear" w:color="auto" w:fill="F2F2F2" w:themeFill="background1" w:themeFillShade="F2"/>
          </w:tcPr>
          <w:p w14:paraId="174EFBE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11</w:t>
            </w:r>
          </w:p>
        </w:tc>
        <w:tc>
          <w:tcPr>
            <w:tcW w:w="7590" w:type="dxa"/>
            <w:shd w:val="clear" w:color="auto" w:fill="F2F2F2" w:themeFill="background1" w:themeFillShade="F2"/>
            <w:vAlign w:val="center"/>
          </w:tcPr>
          <w:p w14:paraId="4C21E12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Investigation of participants involved in illegal activities?</w:t>
            </w:r>
          </w:p>
        </w:tc>
        <w:tc>
          <w:tcPr>
            <w:tcW w:w="780" w:type="dxa"/>
            <w:shd w:val="clear" w:color="auto" w:fill="BFBFBF" w:themeFill="background1" w:themeFillShade="BF"/>
            <w:vAlign w:val="center"/>
          </w:tcPr>
          <w:sdt>
            <w:sdtPr>
              <w:rPr>
                <w:rFonts w:ascii="Arial" w:hAnsi="Arial" w:cs="Arial"/>
                <w:b/>
                <w:bCs/>
                <w:lang w:eastAsia="en-US"/>
              </w:rPr>
              <w:id w:val="-570350383"/>
              <w14:checkbox>
                <w14:checked w14:val="0"/>
                <w14:checkedState w14:val="2612" w14:font="MS Gothic"/>
                <w14:uncheckedState w14:val="2610" w14:font="MS Gothic"/>
              </w14:checkbox>
            </w:sdtPr>
            <w:sdtEndPr/>
            <w:sdtContent>
              <w:p w14:paraId="4AC8272E"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904758639"/>
              <w14:checkbox>
                <w14:checked w14:val="1"/>
                <w14:checkedState w14:val="2612" w14:font="MS Gothic"/>
                <w14:uncheckedState w14:val="2610" w14:font="MS Gothic"/>
              </w14:checkbox>
            </w:sdtPr>
            <w:sdtEndPr/>
            <w:sdtContent>
              <w:p w14:paraId="7B93F383"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18FD6322" w14:textId="77777777" w:rsidTr="00AC420E">
        <w:trPr>
          <w:trHeight w:val="401"/>
        </w:trPr>
        <w:tc>
          <w:tcPr>
            <w:tcW w:w="518" w:type="dxa"/>
            <w:shd w:val="clear" w:color="auto" w:fill="F2F2F2" w:themeFill="background1" w:themeFillShade="F2"/>
          </w:tcPr>
          <w:p w14:paraId="5C2C091D"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12</w:t>
            </w:r>
          </w:p>
        </w:tc>
        <w:tc>
          <w:tcPr>
            <w:tcW w:w="7590" w:type="dxa"/>
            <w:shd w:val="clear" w:color="auto" w:fill="F2F2F2" w:themeFill="background1" w:themeFillShade="F2"/>
            <w:vAlign w:val="center"/>
          </w:tcPr>
          <w:p w14:paraId="20667E4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procedures that involve deception?</w:t>
            </w:r>
          </w:p>
        </w:tc>
        <w:tc>
          <w:tcPr>
            <w:tcW w:w="780" w:type="dxa"/>
            <w:shd w:val="clear" w:color="auto" w:fill="BFBFBF" w:themeFill="background1" w:themeFillShade="BF"/>
            <w:vAlign w:val="center"/>
          </w:tcPr>
          <w:sdt>
            <w:sdtPr>
              <w:rPr>
                <w:rFonts w:ascii="Arial" w:hAnsi="Arial" w:cs="Arial"/>
                <w:b/>
                <w:bCs/>
                <w:lang w:eastAsia="en-US"/>
              </w:rPr>
              <w:id w:val="362719355"/>
              <w14:checkbox>
                <w14:checked w14:val="0"/>
                <w14:checkedState w14:val="2612" w14:font="MS Gothic"/>
                <w14:uncheckedState w14:val="2610" w14:font="MS Gothic"/>
              </w14:checkbox>
            </w:sdtPr>
            <w:sdtEndPr/>
            <w:sdtContent>
              <w:p w14:paraId="1706E3A7"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1074700241"/>
              <w14:checkbox>
                <w14:checked w14:val="1"/>
                <w14:checkedState w14:val="2612" w14:font="MS Gothic"/>
                <w14:uncheckedState w14:val="2610" w14:font="MS Gothic"/>
              </w14:checkbox>
            </w:sdtPr>
            <w:sdtEndPr/>
            <w:sdtContent>
              <w:p w14:paraId="7E583530"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24F76D34" w14:textId="77777777" w:rsidTr="00AC420E">
        <w:trPr>
          <w:trHeight w:val="401"/>
        </w:trPr>
        <w:tc>
          <w:tcPr>
            <w:tcW w:w="518" w:type="dxa"/>
            <w:shd w:val="clear" w:color="auto" w:fill="F2F2F2" w:themeFill="background1" w:themeFillShade="F2"/>
          </w:tcPr>
          <w:p w14:paraId="4BD0CA0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13</w:t>
            </w:r>
          </w:p>
        </w:tc>
        <w:tc>
          <w:tcPr>
            <w:tcW w:w="7590" w:type="dxa"/>
            <w:shd w:val="clear" w:color="auto" w:fill="F2F2F2" w:themeFill="background1" w:themeFillShade="F2"/>
            <w:vAlign w:val="center"/>
          </w:tcPr>
          <w:p w14:paraId="23E3044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Administration of any substance, agent or placebo?</w:t>
            </w:r>
          </w:p>
        </w:tc>
        <w:tc>
          <w:tcPr>
            <w:tcW w:w="780" w:type="dxa"/>
            <w:shd w:val="clear" w:color="auto" w:fill="BFBFBF" w:themeFill="background1" w:themeFillShade="BF"/>
            <w:vAlign w:val="center"/>
          </w:tcPr>
          <w:sdt>
            <w:sdtPr>
              <w:rPr>
                <w:rFonts w:ascii="Arial" w:hAnsi="Arial" w:cs="Arial"/>
                <w:b/>
                <w:bCs/>
                <w:lang w:eastAsia="en-US"/>
              </w:rPr>
              <w:id w:val="-1924798936"/>
              <w14:checkbox>
                <w14:checked w14:val="0"/>
                <w14:checkedState w14:val="2612" w14:font="MS Gothic"/>
                <w14:uncheckedState w14:val="2610" w14:font="MS Gothic"/>
              </w14:checkbox>
            </w:sdtPr>
            <w:sdtEndPr/>
            <w:sdtContent>
              <w:p w14:paraId="5727BED4"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624625241"/>
              <w14:checkbox>
                <w14:checked w14:val="1"/>
                <w14:checkedState w14:val="2612" w14:font="MS Gothic"/>
                <w14:uncheckedState w14:val="2610" w14:font="MS Gothic"/>
              </w14:checkbox>
            </w:sdtPr>
            <w:sdtEndPr/>
            <w:sdtContent>
              <w:p w14:paraId="2AD0BD35"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4B440F54" w14:textId="77777777" w:rsidTr="00AC420E">
        <w:trPr>
          <w:trHeight w:val="401"/>
        </w:trPr>
        <w:tc>
          <w:tcPr>
            <w:tcW w:w="518" w:type="dxa"/>
            <w:shd w:val="clear" w:color="auto" w:fill="F2F2F2" w:themeFill="background1" w:themeFillShade="F2"/>
          </w:tcPr>
          <w:p w14:paraId="43251A4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14</w:t>
            </w:r>
          </w:p>
        </w:tc>
        <w:tc>
          <w:tcPr>
            <w:tcW w:w="7590" w:type="dxa"/>
            <w:shd w:val="clear" w:color="auto" w:fill="F2F2F2" w:themeFill="background1" w:themeFillShade="F2"/>
            <w:vAlign w:val="center"/>
          </w:tcPr>
          <w:p w14:paraId="016E5DC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Working with live vertebrate animals?</w:t>
            </w:r>
          </w:p>
        </w:tc>
        <w:tc>
          <w:tcPr>
            <w:tcW w:w="780" w:type="dxa"/>
            <w:shd w:val="clear" w:color="auto" w:fill="BFBFBF" w:themeFill="background1" w:themeFillShade="BF"/>
            <w:vAlign w:val="center"/>
          </w:tcPr>
          <w:sdt>
            <w:sdtPr>
              <w:rPr>
                <w:rFonts w:ascii="Arial" w:hAnsi="Arial" w:cs="Arial"/>
                <w:b/>
                <w:bCs/>
                <w:lang w:eastAsia="en-US"/>
              </w:rPr>
              <w:id w:val="300428637"/>
              <w14:checkbox>
                <w14:checked w14:val="0"/>
                <w14:checkedState w14:val="2612" w14:font="MS Gothic"/>
                <w14:uncheckedState w14:val="2610" w14:font="MS Gothic"/>
              </w14:checkbox>
            </w:sdtPr>
            <w:sdtEndPr/>
            <w:sdtContent>
              <w:p w14:paraId="02106D6B"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52" w:type="dxa"/>
            <w:shd w:val="clear" w:color="auto" w:fill="BFBFBF" w:themeFill="background1" w:themeFillShade="BF"/>
            <w:vAlign w:val="center"/>
          </w:tcPr>
          <w:sdt>
            <w:sdtPr>
              <w:rPr>
                <w:rFonts w:ascii="Arial" w:hAnsi="Arial" w:cs="Arial"/>
                <w:b/>
                <w:bCs/>
                <w:lang w:eastAsia="en-US"/>
              </w:rPr>
              <w:id w:val="-1236861983"/>
              <w14:checkbox>
                <w14:checked w14:val="1"/>
                <w14:checkedState w14:val="2612" w14:font="MS Gothic"/>
                <w14:uncheckedState w14:val="2610" w14:font="MS Gothic"/>
              </w14:checkbox>
            </w:sdtPr>
            <w:sdtEndPr/>
            <w:sdtContent>
              <w:p w14:paraId="4B425858"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452CC6AA" w14:textId="77777777" w:rsidTr="00AC420E">
        <w:trPr>
          <w:trHeight w:val="401"/>
        </w:trPr>
        <w:tc>
          <w:tcPr>
            <w:tcW w:w="518" w:type="dxa"/>
            <w:shd w:val="clear" w:color="auto" w:fill="F2F2F2" w:themeFill="background1" w:themeFillShade="F2"/>
          </w:tcPr>
          <w:p w14:paraId="0D0CF59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15</w:t>
            </w:r>
          </w:p>
        </w:tc>
        <w:tc>
          <w:tcPr>
            <w:tcW w:w="7590" w:type="dxa"/>
            <w:shd w:val="clear" w:color="auto" w:fill="F2F2F2" w:themeFill="background1" w:themeFillShade="F2"/>
            <w:vAlign w:val="center"/>
          </w:tcPr>
          <w:p w14:paraId="45356C4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Other primary data collection methods, please explain in this box</w:t>
            </w:r>
          </w:p>
          <w:p w14:paraId="2D88C1C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For example, ‘focus groups’. Please indicate the type of data collection method(s) in this box and tick the accompany box.</w:t>
            </w:r>
          </w:p>
        </w:tc>
        <w:tc>
          <w:tcPr>
            <w:tcW w:w="780" w:type="dxa"/>
            <w:vMerge w:val="restart"/>
            <w:shd w:val="clear" w:color="auto" w:fill="BFBFBF" w:themeFill="background1" w:themeFillShade="BF"/>
            <w:vAlign w:val="center"/>
          </w:tcPr>
          <w:sdt>
            <w:sdtPr>
              <w:rPr>
                <w:rFonts w:ascii="Arial" w:hAnsi="Arial" w:cs="Arial"/>
                <w:b/>
                <w:bCs/>
                <w:lang w:eastAsia="en-US"/>
              </w:rPr>
              <w:id w:val="2049023668"/>
              <w14:checkbox>
                <w14:checked w14:val="0"/>
                <w14:checkedState w14:val="2612" w14:font="MS Gothic"/>
                <w14:uncheckedState w14:val="2610" w14:font="MS Gothic"/>
              </w14:checkbox>
            </w:sdtPr>
            <w:sdtEndPr/>
            <w:sdtContent>
              <w:p w14:paraId="727DE5A6"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Segoe UI Symbol" w:hAnsi="Segoe UI Symbol" w:cs="Segoe UI Symbol"/>
                    <w:b/>
                    <w:bCs/>
                    <w:lang w:eastAsia="en-US"/>
                  </w:rPr>
                  <w:t>☐</w:t>
                </w:r>
              </w:p>
            </w:sdtContent>
          </w:sdt>
        </w:tc>
        <w:tc>
          <w:tcPr>
            <w:tcW w:w="752" w:type="dxa"/>
            <w:vMerge w:val="restart"/>
            <w:shd w:val="clear" w:color="auto" w:fill="BFBFBF" w:themeFill="background1" w:themeFillShade="BF"/>
            <w:vAlign w:val="center"/>
          </w:tcPr>
          <w:sdt>
            <w:sdtPr>
              <w:rPr>
                <w:rFonts w:ascii="Arial" w:hAnsi="Arial" w:cs="Arial"/>
                <w:b/>
                <w:bCs/>
                <w:lang w:eastAsia="en-US"/>
              </w:rPr>
              <w:id w:val="1900947946"/>
              <w14:checkbox>
                <w14:checked w14:val="0"/>
                <w14:checkedState w14:val="2612" w14:font="MS Gothic"/>
                <w14:uncheckedState w14:val="2610" w14:font="MS Gothic"/>
              </w14:checkbox>
            </w:sdtPr>
            <w:sdtEndPr/>
            <w:sdtContent>
              <w:p w14:paraId="62DFF7A8" w14:textId="21DE54F1" w:rsidR="00AC420E" w:rsidRPr="009766E2" w:rsidRDefault="00AC420E" w:rsidP="003F6721">
                <w:pPr>
                  <w:autoSpaceDE w:val="0"/>
                  <w:autoSpaceDN w:val="0"/>
                  <w:adjustRightInd w:val="0"/>
                  <w:jc w:val="center"/>
                  <w:rPr>
                    <w:rFonts w:ascii="Arial" w:hAnsi="Arial" w:cs="Arial"/>
                    <w:b/>
                    <w:bCs/>
                    <w:lang w:eastAsia="en-US"/>
                  </w:rPr>
                </w:pPr>
                <w:r>
                  <w:rPr>
                    <w:rFonts w:ascii="MS Gothic" w:eastAsia="MS Gothic" w:hAnsi="MS Gothic" w:cs="Arial" w:hint="eastAsia"/>
                    <w:b/>
                    <w:bCs/>
                    <w:lang w:eastAsia="en-US"/>
                  </w:rPr>
                  <w:t>☐</w:t>
                </w:r>
              </w:p>
            </w:sdtContent>
          </w:sdt>
        </w:tc>
      </w:tr>
      <w:tr w:rsidR="00AC420E" w:rsidRPr="009766E2" w14:paraId="61DD84FD" w14:textId="77777777" w:rsidTr="00AC420E">
        <w:trPr>
          <w:trHeight w:val="401"/>
        </w:trPr>
        <w:tc>
          <w:tcPr>
            <w:tcW w:w="518" w:type="dxa"/>
          </w:tcPr>
          <w:p w14:paraId="61CE516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16</w:t>
            </w:r>
          </w:p>
        </w:tc>
        <w:tc>
          <w:tcPr>
            <w:tcW w:w="7590" w:type="dxa"/>
            <w:shd w:val="clear" w:color="auto" w:fill="auto"/>
            <w:vAlign w:val="center"/>
          </w:tcPr>
          <w:p w14:paraId="4315E0F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Details of any other primary data collection method:</w:t>
            </w:r>
          </w:p>
          <w:p w14:paraId="396449EF" w14:textId="77777777" w:rsidR="00AC420E" w:rsidRPr="009766E2" w:rsidRDefault="00AC420E" w:rsidP="003F6721">
            <w:pPr>
              <w:rPr>
                <w:rFonts w:ascii="Arial" w:hAnsi="Arial" w:cs="Arial"/>
                <w:lang w:eastAsia="en-US"/>
              </w:rPr>
            </w:pPr>
          </w:p>
          <w:p w14:paraId="5775265F" w14:textId="77777777" w:rsidR="00AC420E" w:rsidRPr="009766E2" w:rsidRDefault="00AC420E" w:rsidP="003F6721">
            <w:pPr>
              <w:rPr>
                <w:rFonts w:ascii="Arial" w:hAnsi="Arial" w:cs="Arial"/>
                <w:lang w:eastAsia="en-US"/>
              </w:rPr>
            </w:pPr>
          </w:p>
          <w:p w14:paraId="444DEE77" w14:textId="77777777" w:rsidR="00AC420E" w:rsidRPr="009766E2" w:rsidRDefault="00AC420E" w:rsidP="003F6721">
            <w:pPr>
              <w:rPr>
                <w:rFonts w:ascii="Arial" w:hAnsi="Arial" w:cs="Arial"/>
                <w:lang w:eastAsia="en-US"/>
              </w:rPr>
            </w:pPr>
          </w:p>
          <w:p w14:paraId="7CC230E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sz w:val="18"/>
                <w:szCs w:val="18"/>
                <w:lang w:eastAsia="en-US"/>
              </w:rPr>
              <w:t>(this box should expand as you type)</w:t>
            </w:r>
          </w:p>
        </w:tc>
        <w:tc>
          <w:tcPr>
            <w:tcW w:w="780" w:type="dxa"/>
            <w:vMerge/>
            <w:shd w:val="clear" w:color="auto" w:fill="BFBFBF" w:themeFill="background1" w:themeFillShade="BF"/>
            <w:vAlign w:val="center"/>
          </w:tcPr>
          <w:p w14:paraId="40DB20C7" w14:textId="77777777" w:rsidR="00AC420E" w:rsidRPr="009766E2" w:rsidRDefault="00AC420E" w:rsidP="003F6721">
            <w:pPr>
              <w:autoSpaceDE w:val="0"/>
              <w:autoSpaceDN w:val="0"/>
              <w:adjustRightInd w:val="0"/>
              <w:jc w:val="center"/>
              <w:rPr>
                <w:rFonts w:ascii="Arial" w:hAnsi="Arial" w:cs="Arial"/>
                <w:b/>
                <w:bCs/>
                <w:lang w:eastAsia="en-US"/>
              </w:rPr>
            </w:pPr>
          </w:p>
        </w:tc>
        <w:tc>
          <w:tcPr>
            <w:tcW w:w="752" w:type="dxa"/>
            <w:vMerge/>
            <w:shd w:val="clear" w:color="auto" w:fill="BFBFBF" w:themeFill="background1" w:themeFillShade="BF"/>
            <w:vAlign w:val="center"/>
          </w:tcPr>
          <w:p w14:paraId="31854CBC" w14:textId="77777777" w:rsidR="00AC420E" w:rsidRPr="009766E2" w:rsidRDefault="00AC420E" w:rsidP="003F6721">
            <w:pPr>
              <w:autoSpaceDE w:val="0"/>
              <w:autoSpaceDN w:val="0"/>
              <w:adjustRightInd w:val="0"/>
              <w:jc w:val="center"/>
              <w:rPr>
                <w:rFonts w:ascii="Arial" w:hAnsi="Arial" w:cs="Arial"/>
                <w:b/>
                <w:bCs/>
                <w:lang w:eastAsia="en-US"/>
              </w:rPr>
            </w:pPr>
          </w:p>
        </w:tc>
      </w:tr>
    </w:tbl>
    <w:p w14:paraId="0A43BCB3" w14:textId="77777777" w:rsidR="00AC420E" w:rsidRPr="009766E2" w:rsidRDefault="00AC420E" w:rsidP="00AC420E">
      <w:pPr>
        <w:jc w:val="both"/>
        <w:rPr>
          <w:rFonts w:ascii="Arial" w:hAnsi="Arial" w:cs="Arial"/>
          <w:bCs/>
          <w:iCs/>
          <w:lang w:eastAsia="en-US"/>
        </w:rPr>
      </w:pPr>
      <w:r w:rsidRPr="009766E2">
        <w:rPr>
          <w:rFonts w:ascii="Arial" w:hAnsi="Arial" w:cs="Arial"/>
          <w:bCs/>
          <w:iCs/>
          <w:lang w:eastAsia="en-US"/>
        </w:rPr>
        <w:t xml:space="preserve">If NO to every question, then the research activity is (ethically) low risk and </w:t>
      </w:r>
      <w:r w:rsidRPr="009766E2">
        <w:rPr>
          <w:rFonts w:ascii="Arial" w:hAnsi="Arial" w:cs="Arial"/>
          <w:b/>
          <w:bCs/>
          <w:iCs/>
          <w:lang w:eastAsia="en-US"/>
        </w:rPr>
        <w:t>may</w:t>
      </w:r>
      <w:r w:rsidRPr="009766E2">
        <w:rPr>
          <w:rFonts w:ascii="Arial" w:hAnsi="Arial" w:cs="Arial"/>
          <w:bCs/>
          <w:iCs/>
          <w:lang w:eastAsia="en-US"/>
        </w:rPr>
        <w:t xml:space="preserve"> be exempt from </w:t>
      </w:r>
      <w:r w:rsidRPr="009766E2">
        <w:rPr>
          <w:rFonts w:ascii="Arial" w:hAnsi="Arial" w:cs="Arial"/>
          <w:b/>
          <w:bCs/>
          <w:iCs/>
          <w:lang w:eastAsia="en-US"/>
        </w:rPr>
        <w:t>some</w:t>
      </w:r>
      <w:r w:rsidRPr="009766E2">
        <w:rPr>
          <w:rFonts w:ascii="Arial" w:hAnsi="Arial" w:cs="Arial"/>
          <w:bCs/>
          <w:iCs/>
          <w:lang w:eastAsia="en-US"/>
        </w:rPr>
        <w:t xml:space="preserve"> of the following sections (please refer to Guidance Notes).</w:t>
      </w:r>
    </w:p>
    <w:p w14:paraId="63AAC9E2" w14:textId="77777777" w:rsidR="00AC420E" w:rsidRPr="009766E2" w:rsidRDefault="00AC420E" w:rsidP="00AC420E">
      <w:pPr>
        <w:rPr>
          <w:rFonts w:ascii="Arial" w:hAnsi="Arial" w:cs="Arial"/>
          <w:bCs/>
          <w:iCs/>
          <w:lang w:eastAsia="en-US"/>
        </w:rPr>
      </w:pPr>
    </w:p>
    <w:p w14:paraId="2A0FDF69" w14:textId="77777777" w:rsidR="00AC420E" w:rsidRPr="009766E2" w:rsidRDefault="00AC420E" w:rsidP="00AC420E">
      <w:pPr>
        <w:rPr>
          <w:rFonts w:ascii="Arial" w:hAnsi="Arial" w:cs="Arial"/>
          <w:bCs/>
          <w:iCs/>
          <w:lang w:eastAsia="en-US"/>
        </w:rPr>
      </w:pPr>
      <w:r w:rsidRPr="009766E2">
        <w:rPr>
          <w:rFonts w:ascii="Arial" w:hAnsi="Arial" w:cs="Arial"/>
          <w:bCs/>
          <w:iCs/>
          <w:lang w:eastAsia="en-US"/>
        </w:rPr>
        <w:t xml:space="preserve">If YES to any question, then no research activity should be undertaken until full ethical approval has been obtained. </w:t>
      </w:r>
    </w:p>
    <w:p w14:paraId="3DFA7FBC" w14:textId="77777777" w:rsidR="00AC420E" w:rsidRPr="009766E2" w:rsidRDefault="00AC420E" w:rsidP="00AC420E">
      <w:pPr>
        <w:rPr>
          <w:rFonts w:ascii="Arial" w:hAnsi="Arial" w:cs="Arial"/>
          <w:bCs/>
          <w:iCs/>
          <w:lang w:eastAsia="en-US"/>
        </w:rPr>
      </w:pPr>
    </w:p>
    <w:p w14:paraId="4E0318CD"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t>SECTION G: Intended Participants</w:t>
      </w:r>
    </w:p>
    <w:tbl>
      <w:tblPr>
        <w:tblStyle w:val="TableGrid"/>
        <w:tblW w:w="9917" w:type="dxa"/>
        <w:tblLook w:val="04A0" w:firstRow="1" w:lastRow="0" w:firstColumn="1" w:lastColumn="0" w:noHBand="0" w:noVBand="1"/>
      </w:tblPr>
      <w:tblGrid>
        <w:gridCol w:w="533"/>
        <w:gridCol w:w="7798"/>
        <w:gridCol w:w="806"/>
        <w:gridCol w:w="780"/>
      </w:tblGrid>
      <w:tr w:rsidR="00AC420E" w:rsidRPr="009766E2" w14:paraId="7B0B190A" w14:textId="77777777" w:rsidTr="00AC420E">
        <w:trPr>
          <w:trHeight w:val="529"/>
        </w:trPr>
        <w:tc>
          <w:tcPr>
            <w:tcW w:w="533" w:type="dxa"/>
            <w:shd w:val="clear" w:color="auto" w:fill="F2F2F2" w:themeFill="background1" w:themeFillShade="F2"/>
          </w:tcPr>
          <w:p w14:paraId="67DB5194" w14:textId="77777777" w:rsidR="00AC420E" w:rsidRPr="009766E2" w:rsidRDefault="00AC420E" w:rsidP="003F6721">
            <w:pPr>
              <w:autoSpaceDE w:val="0"/>
              <w:autoSpaceDN w:val="0"/>
              <w:adjustRightInd w:val="0"/>
              <w:jc w:val="both"/>
              <w:rPr>
                <w:rFonts w:ascii="Arial" w:hAnsi="Arial" w:cs="Arial"/>
                <w:b/>
                <w:lang w:eastAsia="en-US"/>
              </w:rPr>
            </w:pPr>
            <w:r w:rsidRPr="009766E2">
              <w:rPr>
                <w:rFonts w:ascii="Arial" w:hAnsi="Arial" w:cs="Arial"/>
                <w:lang w:eastAsia="en-US"/>
              </w:rPr>
              <w:t>1</w:t>
            </w:r>
          </w:p>
        </w:tc>
        <w:tc>
          <w:tcPr>
            <w:tcW w:w="7798" w:type="dxa"/>
            <w:shd w:val="clear" w:color="auto" w:fill="F2F2F2" w:themeFill="background1" w:themeFillShade="F2"/>
          </w:tcPr>
          <w:p w14:paraId="63D58430" w14:textId="77777777" w:rsidR="00AC420E" w:rsidRPr="009766E2" w:rsidRDefault="00AC420E" w:rsidP="003F6721">
            <w:pPr>
              <w:autoSpaceDE w:val="0"/>
              <w:autoSpaceDN w:val="0"/>
              <w:adjustRightInd w:val="0"/>
              <w:jc w:val="both"/>
              <w:rPr>
                <w:rFonts w:ascii="Arial" w:hAnsi="Arial" w:cs="Arial"/>
                <w:b/>
                <w:lang w:eastAsia="en-US"/>
              </w:rPr>
            </w:pPr>
            <w:r w:rsidRPr="009766E2">
              <w:rPr>
                <w:rFonts w:ascii="Arial" w:hAnsi="Arial" w:cs="Arial"/>
                <w:b/>
                <w:lang w:eastAsia="en-US"/>
              </w:rPr>
              <w:t>Who are the intended participants:</w:t>
            </w:r>
          </w:p>
        </w:tc>
        <w:tc>
          <w:tcPr>
            <w:tcW w:w="806" w:type="dxa"/>
            <w:shd w:val="clear" w:color="auto" w:fill="F2F2F2" w:themeFill="background1" w:themeFillShade="F2"/>
          </w:tcPr>
          <w:p w14:paraId="113D1515" w14:textId="77777777" w:rsidR="00AC420E" w:rsidRPr="009766E2" w:rsidRDefault="00AC420E" w:rsidP="003F6721">
            <w:pPr>
              <w:autoSpaceDE w:val="0"/>
              <w:autoSpaceDN w:val="0"/>
              <w:adjustRightInd w:val="0"/>
              <w:jc w:val="center"/>
              <w:rPr>
                <w:rFonts w:ascii="Arial" w:hAnsi="Arial" w:cs="Arial"/>
                <w:b/>
                <w:bCs/>
                <w:lang w:eastAsia="en-US"/>
              </w:rPr>
            </w:pPr>
          </w:p>
          <w:p w14:paraId="6F5E92D4"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780" w:type="dxa"/>
            <w:shd w:val="clear" w:color="auto" w:fill="F2F2F2" w:themeFill="background1" w:themeFillShade="F2"/>
          </w:tcPr>
          <w:p w14:paraId="1A33C4CE" w14:textId="77777777" w:rsidR="00AC420E" w:rsidRPr="009766E2" w:rsidRDefault="00AC420E" w:rsidP="003F6721">
            <w:pPr>
              <w:autoSpaceDE w:val="0"/>
              <w:autoSpaceDN w:val="0"/>
              <w:adjustRightInd w:val="0"/>
              <w:jc w:val="center"/>
              <w:rPr>
                <w:rFonts w:ascii="Arial" w:hAnsi="Arial" w:cs="Arial"/>
                <w:b/>
                <w:bCs/>
                <w:lang w:eastAsia="en-US"/>
              </w:rPr>
            </w:pPr>
          </w:p>
          <w:p w14:paraId="4F11DAFE"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r>
      <w:tr w:rsidR="00AC420E" w:rsidRPr="009766E2" w14:paraId="41324AC8" w14:textId="77777777" w:rsidTr="00AC420E">
        <w:trPr>
          <w:trHeight w:val="436"/>
        </w:trPr>
        <w:tc>
          <w:tcPr>
            <w:tcW w:w="533" w:type="dxa"/>
            <w:shd w:val="clear" w:color="auto" w:fill="F2F2F2" w:themeFill="background1" w:themeFillShade="F2"/>
          </w:tcPr>
          <w:p w14:paraId="73CC7B8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w:t>
            </w:r>
          </w:p>
        </w:tc>
        <w:tc>
          <w:tcPr>
            <w:tcW w:w="7798" w:type="dxa"/>
            <w:shd w:val="clear" w:color="auto" w:fill="F2F2F2" w:themeFill="background1" w:themeFillShade="F2"/>
            <w:vAlign w:val="center"/>
          </w:tcPr>
          <w:p w14:paraId="06AB133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Students or staff at the University?</w:t>
            </w:r>
          </w:p>
        </w:tc>
        <w:tc>
          <w:tcPr>
            <w:tcW w:w="806" w:type="dxa"/>
            <w:shd w:val="clear" w:color="auto" w:fill="BFBFBF" w:themeFill="background1" w:themeFillShade="BF"/>
            <w:vAlign w:val="center"/>
          </w:tcPr>
          <w:sdt>
            <w:sdtPr>
              <w:rPr>
                <w:rFonts w:ascii="Arial" w:hAnsi="Arial" w:cs="Arial"/>
                <w:b/>
                <w:bCs/>
                <w:lang w:eastAsia="en-US"/>
              </w:rPr>
              <w:id w:val="-227763996"/>
              <w14:checkbox>
                <w14:checked w14:val="0"/>
                <w14:checkedState w14:val="2612" w14:font="MS Gothic"/>
                <w14:uncheckedState w14:val="2610" w14:font="MS Gothic"/>
              </w14:checkbox>
            </w:sdtPr>
            <w:sdtEndPr/>
            <w:sdtContent>
              <w:p w14:paraId="6C0C77CC"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947306252"/>
              <w14:checkbox>
                <w14:checked w14:val="1"/>
                <w14:checkedState w14:val="2612" w14:font="MS Gothic"/>
                <w14:uncheckedState w14:val="2610" w14:font="MS Gothic"/>
              </w14:checkbox>
            </w:sdtPr>
            <w:sdtEndPr/>
            <w:sdtContent>
              <w:p w14:paraId="355CB902"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84CAB33" w14:textId="77777777" w:rsidTr="00AC420E">
        <w:trPr>
          <w:trHeight w:val="400"/>
        </w:trPr>
        <w:tc>
          <w:tcPr>
            <w:tcW w:w="533" w:type="dxa"/>
            <w:shd w:val="clear" w:color="auto" w:fill="F2F2F2" w:themeFill="background1" w:themeFillShade="F2"/>
          </w:tcPr>
          <w:p w14:paraId="416BB85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w:t>
            </w:r>
          </w:p>
        </w:tc>
        <w:tc>
          <w:tcPr>
            <w:tcW w:w="7798" w:type="dxa"/>
            <w:shd w:val="clear" w:color="auto" w:fill="F2F2F2" w:themeFill="background1" w:themeFillShade="F2"/>
            <w:vAlign w:val="center"/>
          </w:tcPr>
          <w:p w14:paraId="5C8AD73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Adults (over the age of 18 and competent to give consent)?</w:t>
            </w:r>
          </w:p>
        </w:tc>
        <w:tc>
          <w:tcPr>
            <w:tcW w:w="806" w:type="dxa"/>
            <w:shd w:val="clear" w:color="auto" w:fill="BFBFBF" w:themeFill="background1" w:themeFillShade="BF"/>
            <w:vAlign w:val="center"/>
          </w:tcPr>
          <w:sdt>
            <w:sdtPr>
              <w:rPr>
                <w:rFonts w:ascii="Arial" w:hAnsi="Arial" w:cs="Arial"/>
                <w:b/>
                <w:bCs/>
                <w:lang w:eastAsia="en-US"/>
              </w:rPr>
              <w:id w:val="-1780247199"/>
              <w14:checkbox>
                <w14:checked w14:val="0"/>
                <w14:checkedState w14:val="2612" w14:font="MS Gothic"/>
                <w14:uncheckedState w14:val="2610" w14:font="MS Gothic"/>
              </w14:checkbox>
            </w:sdtPr>
            <w:sdtEndPr/>
            <w:sdtContent>
              <w:p w14:paraId="556F200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666435130"/>
              <w14:checkbox>
                <w14:checked w14:val="1"/>
                <w14:checkedState w14:val="2612" w14:font="MS Gothic"/>
                <w14:uncheckedState w14:val="2610" w14:font="MS Gothic"/>
              </w14:checkbox>
            </w:sdtPr>
            <w:sdtEndPr/>
            <w:sdtContent>
              <w:p w14:paraId="232BF46C"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1F5F9B16" w14:textId="77777777" w:rsidTr="00AC420E">
        <w:trPr>
          <w:trHeight w:val="436"/>
        </w:trPr>
        <w:tc>
          <w:tcPr>
            <w:tcW w:w="533" w:type="dxa"/>
            <w:shd w:val="clear" w:color="auto" w:fill="F2F2F2" w:themeFill="background1" w:themeFillShade="F2"/>
          </w:tcPr>
          <w:p w14:paraId="6050A6C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4</w:t>
            </w:r>
          </w:p>
        </w:tc>
        <w:tc>
          <w:tcPr>
            <w:tcW w:w="7798" w:type="dxa"/>
            <w:shd w:val="clear" w:color="auto" w:fill="F2F2F2" w:themeFill="background1" w:themeFillShade="F2"/>
            <w:vAlign w:val="center"/>
          </w:tcPr>
          <w:p w14:paraId="111C208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Vulnerable adults?</w:t>
            </w:r>
          </w:p>
        </w:tc>
        <w:tc>
          <w:tcPr>
            <w:tcW w:w="806" w:type="dxa"/>
            <w:shd w:val="clear" w:color="auto" w:fill="BFBFBF" w:themeFill="background1" w:themeFillShade="BF"/>
            <w:vAlign w:val="center"/>
          </w:tcPr>
          <w:sdt>
            <w:sdtPr>
              <w:rPr>
                <w:rFonts w:ascii="Arial" w:hAnsi="Arial" w:cs="Arial"/>
                <w:b/>
                <w:bCs/>
                <w:lang w:eastAsia="en-US"/>
              </w:rPr>
              <w:id w:val="555978563"/>
              <w14:checkbox>
                <w14:checked w14:val="0"/>
                <w14:checkedState w14:val="2612" w14:font="MS Gothic"/>
                <w14:uncheckedState w14:val="2610" w14:font="MS Gothic"/>
              </w14:checkbox>
            </w:sdtPr>
            <w:sdtEndPr/>
            <w:sdtContent>
              <w:p w14:paraId="7F189FE6"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435668532"/>
              <w14:checkbox>
                <w14:checked w14:val="1"/>
                <w14:checkedState w14:val="2612" w14:font="MS Gothic"/>
                <w14:uncheckedState w14:val="2610" w14:font="MS Gothic"/>
              </w14:checkbox>
            </w:sdtPr>
            <w:sdtEndPr/>
            <w:sdtContent>
              <w:p w14:paraId="6EBB37FB"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810FCA9" w14:textId="77777777" w:rsidTr="00AC420E">
        <w:trPr>
          <w:trHeight w:val="400"/>
        </w:trPr>
        <w:tc>
          <w:tcPr>
            <w:tcW w:w="533" w:type="dxa"/>
            <w:shd w:val="clear" w:color="auto" w:fill="F2F2F2" w:themeFill="background1" w:themeFillShade="F2"/>
          </w:tcPr>
          <w:p w14:paraId="31CD5B0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5</w:t>
            </w:r>
          </w:p>
        </w:tc>
        <w:tc>
          <w:tcPr>
            <w:tcW w:w="7798" w:type="dxa"/>
            <w:shd w:val="clear" w:color="auto" w:fill="F2F2F2" w:themeFill="background1" w:themeFillShade="F2"/>
            <w:vAlign w:val="center"/>
          </w:tcPr>
          <w:p w14:paraId="2E2B0D8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Children and Young People under the age of 18? (Consent from Parent, Carer or Guardian will be required)</w:t>
            </w:r>
          </w:p>
        </w:tc>
        <w:tc>
          <w:tcPr>
            <w:tcW w:w="806" w:type="dxa"/>
            <w:shd w:val="clear" w:color="auto" w:fill="BFBFBF" w:themeFill="background1" w:themeFillShade="BF"/>
            <w:vAlign w:val="center"/>
          </w:tcPr>
          <w:sdt>
            <w:sdtPr>
              <w:rPr>
                <w:rFonts w:ascii="Arial" w:hAnsi="Arial" w:cs="Arial"/>
                <w:b/>
                <w:bCs/>
                <w:lang w:eastAsia="en-US"/>
              </w:rPr>
              <w:id w:val="-375472827"/>
              <w14:checkbox>
                <w14:checked w14:val="0"/>
                <w14:checkedState w14:val="2612" w14:font="MS Gothic"/>
                <w14:uncheckedState w14:val="2610" w14:font="MS Gothic"/>
              </w14:checkbox>
            </w:sdtPr>
            <w:sdtEndPr/>
            <w:sdtContent>
              <w:p w14:paraId="44B33EB9"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1887361462"/>
              <w14:checkbox>
                <w14:checked w14:val="1"/>
                <w14:checkedState w14:val="2612" w14:font="MS Gothic"/>
                <w14:uncheckedState w14:val="2610" w14:font="MS Gothic"/>
              </w14:checkbox>
            </w:sdtPr>
            <w:sdtEndPr/>
            <w:sdtContent>
              <w:p w14:paraId="2B7A260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5F5B2C22" w14:textId="77777777" w:rsidTr="00AC420E">
        <w:trPr>
          <w:trHeight w:val="400"/>
        </w:trPr>
        <w:tc>
          <w:tcPr>
            <w:tcW w:w="533" w:type="dxa"/>
            <w:shd w:val="clear" w:color="auto" w:fill="F2F2F2" w:themeFill="background1" w:themeFillShade="F2"/>
          </w:tcPr>
          <w:p w14:paraId="0EB9A26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6</w:t>
            </w:r>
          </w:p>
        </w:tc>
        <w:tc>
          <w:tcPr>
            <w:tcW w:w="7798" w:type="dxa"/>
            <w:shd w:val="clear" w:color="auto" w:fill="F2F2F2" w:themeFill="background1" w:themeFillShade="F2"/>
            <w:vAlign w:val="center"/>
          </w:tcPr>
          <w:p w14:paraId="02974BE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Prisoners?</w:t>
            </w:r>
          </w:p>
        </w:tc>
        <w:tc>
          <w:tcPr>
            <w:tcW w:w="806" w:type="dxa"/>
            <w:shd w:val="clear" w:color="auto" w:fill="BFBFBF" w:themeFill="background1" w:themeFillShade="BF"/>
            <w:vAlign w:val="center"/>
          </w:tcPr>
          <w:sdt>
            <w:sdtPr>
              <w:rPr>
                <w:rFonts w:ascii="Arial" w:hAnsi="Arial" w:cs="Arial"/>
                <w:b/>
                <w:bCs/>
                <w:lang w:eastAsia="en-US"/>
              </w:rPr>
              <w:id w:val="1692793907"/>
              <w14:checkbox>
                <w14:checked w14:val="0"/>
                <w14:checkedState w14:val="2612" w14:font="MS Gothic"/>
                <w14:uncheckedState w14:val="2610" w14:font="MS Gothic"/>
              </w14:checkbox>
            </w:sdtPr>
            <w:sdtEndPr/>
            <w:sdtContent>
              <w:p w14:paraId="01482056"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326411418"/>
              <w14:checkbox>
                <w14:checked w14:val="1"/>
                <w14:checkedState w14:val="2612" w14:font="MS Gothic"/>
                <w14:uncheckedState w14:val="2610" w14:font="MS Gothic"/>
              </w14:checkbox>
            </w:sdtPr>
            <w:sdtEndPr/>
            <w:sdtContent>
              <w:p w14:paraId="470D2BEE"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213BC23B" w14:textId="77777777" w:rsidTr="00AC420E">
        <w:trPr>
          <w:trHeight w:val="436"/>
        </w:trPr>
        <w:tc>
          <w:tcPr>
            <w:tcW w:w="533" w:type="dxa"/>
            <w:shd w:val="clear" w:color="auto" w:fill="F2F2F2" w:themeFill="background1" w:themeFillShade="F2"/>
          </w:tcPr>
          <w:p w14:paraId="47B909E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7</w:t>
            </w:r>
          </w:p>
        </w:tc>
        <w:tc>
          <w:tcPr>
            <w:tcW w:w="7798" w:type="dxa"/>
            <w:shd w:val="clear" w:color="auto" w:fill="F2F2F2" w:themeFill="background1" w:themeFillShade="F2"/>
            <w:vAlign w:val="center"/>
          </w:tcPr>
          <w:p w14:paraId="20BE2FA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Young offenders?</w:t>
            </w:r>
          </w:p>
        </w:tc>
        <w:tc>
          <w:tcPr>
            <w:tcW w:w="806" w:type="dxa"/>
            <w:shd w:val="clear" w:color="auto" w:fill="BFBFBF" w:themeFill="background1" w:themeFillShade="BF"/>
            <w:vAlign w:val="center"/>
          </w:tcPr>
          <w:sdt>
            <w:sdtPr>
              <w:rPr>
                <w:rFonts w:ascii="Arial" w:hAnsi="Arial" w:cs="Arial"/>
                <w:b/>
                <w:bCs/>
                <w:lang w:eastAsia="en-US"/>
              </w:rPr>
              <w:id w:val="1255410168"/>
              <w14:checkbox>
                <w14:checked w14:val="0"/>
                <w14:checkedState w14:val="2612" w14:font="MS Gothic"/>
                <w14:uncheckedState w14:val="2610" w14:font="MS Gothic"/>
              </w14:checkbox>
            </w:sdtPr>
            <w:sdtEndPr/>
            <w:sdtContent>
              <w:p w14:paraId="3B35C9E4"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1236000582"/>
              <w14:checkbox>
                <w14:checked w14:val="1"/>
                <w14:checkedState w14:val="2612" w14:font="MS Gothic"/>
                <w14:uncheckedState w14:val="2610" w14:font="MS Gothic"/>
              </w14:checkbox>
            </w:sdtPr>
            <w:sdtEndPr/>
            <w:sdtContent>
              <w:p w14:paraId="198F1595"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1E604281" w14:textId="77777777" w:rsidTr="00AC420E">
        <w:trPr>
          <w:trHeight w:val="400"/>
        </w:trPr>
        <w:tc>
          <w:tcPr>
            <w:tcW w:w="533" w:type="dxa"/>
            <w:shd w:val="clear" w:color="auto" w:fill="F2F2F2" w:themeFill="background1" w:themeFillShade="F2"/>
          </w:tcPr>
          <w:p w14:paraId="0C9727C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8</w:t>
            </w:r>
          </w:p>
        </w:tc>
        <w:tc>
          <w:tcPr>
            <w:tcW w:w="7798" w:type="dxa"/>
            <w:shd w:val="clear" w:color="auto" w:fill="F2F2F2" w:themeFill="background1" w:themeFillShade="F2"/>
            <w:vAlign w:val="center"/>
          </w:tcPr>
          <w:p w14:paraId="1DDCD42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Those who could be considered to have a particularly dependent relationship with the investigator or a gatekeeper?</w:t>
            </w:r>
          </w:p>
        </w:tc>
        <w:tc>
          <w:tcPr>
            <w:tcW w:w="806" w:type="dxa"/>
            <w:shd w:val="clear" w:color="auto" w:fill="BFBFBF" w:themeFill="background1" w:themeFillShade="BF"/>
            <w:vAlign w:val="center"/>
          </w:tcPr>
          <w:sdt>
            <w:sdtPr>
              <w:rPr>
                <w:rFonts w:ascii="Arial" w:hAnsi="Arial" w:cs="Arial"/>
                <w:b/>
                <w:bCs/>
                <w:lang w:eastAsia="en-US"/>
              </w:rPr>
              <w:id w:val="-1016453075"/>
              <w14:checkbox>
                <w14:checked w14:val="0"/>
                <w14:checkedState w14:val="2612" w14:font="MS Gothic"/>
                <w14:uncheckedState w14:val="2610" w14:font="MS Gothic"/>
              </w14:checkbox>
            </w:sdtPr>
            <w:sdtEndPr/>
            <w:sdtContent>
              <w:p w14:paraId="3BC4C3F9"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1673070048"/>
              <w14:checkbox>
                <w14:checked w14:val="1"/>
                <w14:checkedState w14:val="2612" w14:font="MS Gothic"/>
                <w14:uncheckedState w14:val="2610" w14:font="MS Gothic"/>
              </w14:checkbox>
            </w:sdtPr>
            <w:sdtEndPr/>
            <w:sdtContent>
              <w:p w14:paraId="069F0A71"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43544F4B" w14:textId="77777777" w:rsidTr="00AC420E">
        <w:trPr>
          <w:trHeight w:val="400"/>
        </w:trPr>
        <w:tc>
          <w:tcPr>
            <w:tcW w:w="533" w:type="dxa"/>
            <w:shd w:val="clear" w:color="auto" w:fill="F2F2F2" w:themeFill="background1" w:themeFillShade="F2"/>
          </w:tcPr>
          <w:p w14:paraId="6DE4243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9</w:t>
            </w:r>
          </w:p>
        </w:tc>
        <w:tc>
          <w:tcPr>
            <w:tcW w:w="7798" w:type="dxa"/>
            <w:shd w:val="clear" w:color="auto" w:fill="F2F2F2" w:themeFill="background1" w:themeFillShade="F2"/>
            <w:vAlign w:val="center"/>
          </w:tcPr>
          <w:p w14:paraId="644DDAD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People engaged in illegal activities?</w:t>
            </w:r>
          </w:p>
        </w:tc>
        <w:tc>
          <w:tcPr>
            <w:tcW w:w="806" w:type="dxa"/>
            <w:shd w:val="clear" w:color="auto" w:fill="BFBFBF" w:themeFill="background1" w:themeFillShade="BF"/>
            <w:vAlign w:val="center"/>
          </w:tcPr>
          <w:sdt>
            <w:sdtPr>
              <w:rPr>
                <w:rFonts w:ascii="Arial" w:hAnsi="Arial" w:cs="Arial"/>
                <w:b/>
                <w:bCs/>
                <w:lang w:eastAsia="en-US"/>
              </w:rPr>
              <w:id w:val="-1519850840"/>
              <w14:checkbox>
                <w14:checked w14:val="0"/>
                <w14:checkedState w14:val="2612" w14:font="MS Gothic"/>
                <w14:uncheckedState w14:val="2610" w14:font="MS Gothic"/>
              </w14:checkbox>
            </w:sdtPr>
            <w:sdtEndPr/>
            <w:sdtContent>
              <w:p w14:paraId="19D094EA"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80" w:type="dxa"/>
            <w:shd w:val="clear" w:color="auto" w:fill="BFBFBF" w:themeFill="background1" w:themeFillShade="BF"/>
            <w:vAlign w:val="center"/>
          </w:tcPr>
          <w:sdt>
            <w:sdtPr>
              <w:rPr>
                <w:rFonts w:ascii="Arial" w:hAnsi="Arial" w:cs="Arial"/>
                <w:b/>
                <w:bCs/>
                <w:lang w:eastAsia="en-US"/>
              </w:rPr>
              <w:id w:val="1072859745"/>
              <w14:checkbox>
                <w14:checked w14:val="1"/>
                <w14:checkedState w14:val="2612" w14:font="MS Gothic"/>
                <w14:uncheckedState w14:val="2610" w14:font="MS Gothic"/>
              </w14:checkbox>
            </w:sdtPr>
            <w:sdtEndPr/>
            <w:sdtContent>
              <w:p w14:paraId="71ED9AB0"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21D20ACD" w14:textId="77777777" w:rsidTr="00AC420E">
        <w:trPr>
          <w:trHeight w:val="400"/>
        </w:trPr>
        <w:tc>
          <w:tcPr>
            <w:tcW w:w="533" w:type="dxa"/>
            <w:shd w:val="clear" w:color="auto" w:fill="F2F2F2" w:themeFill="background1" w:themeFillShade="F2"/>
          </w:tcPr>
          <w:p w14:paraId="1472C5B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10</w:t>
            </w:r>
          </w:p>
        </w:tc>
        <w:tc>
          <w:tcPr>
            <w:tcW w:w="7798" w:type="dxa"/>
            <w:shd w:val="clear" w:color="auto" w:fill="F2F2F2" w:themeFill="background1" w:themeFillShade="F2"/>
            <w:vAlign w:val="center"/>
          </w:tcPr>
          <w:p w14:paraId="1218C72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Others (please identify specifically any group who may be unable to give consent) please indicate here and tick the appropriate box.</w:t>
            </w:r>
          </w:p>
          <w:p w14:paraId="5B9D787D" w14:textId="77777777" w:rsidR="00AC420E" w:rsidRPr="009766E2" w:rsidRDefault="00AC420E" w:rsidP="003F6721">
            <w:pPr>
              <w:autoSpaceDE w:val="0"/>
              <w:autoSpaceDN w:val="0"/>
              <w:adjustRightInd w:val="0"/>
              <w:rPr>
                <w:rFonts w:ascii="Arial" w:hAnsi="Arial" w:cs="Arial"/>
                <w:lang w:eastAsia="en-US"/>
              </w:rPr>
            </w:pPr>
          </w:p>
        </w:tc>
        <w:tc>
          <w:tcPr>
            <w:tcW w:w="806" w:type="dxa"/>
            <w:vMerge w:val="restart"/>
            <w:shd w:val="clear" w:color="auto" w:fill="BFBFBF" w:themeFill="background1" w:themeFillShade="BF"/>
            <w:vAlign w:val="center"/>
          </w:tcPr>
          <w:sdt>
            <w:sdtPr>
              <w:rPr>
                <w:rFonts w:ascii="Arial" w:hAnsi="Arial" w:cs="Arial"/>
                <w:b/>
                <w:bCs/>
                <w:lang w:eastAsia="en-US"/>
              </w:rPr>
              <w:id w:val="-1984918035"/>
              <w14:checkbox>
                <w14:checked w14:val="1"/>
                <w14:checkedState w14:val="2612" w14:font="MS Gothic"/>
                <w14:uncheckedState w14:val="2610" w14:font="MS Gothic"/>
              </w14:checkbox>
            </w:sdtPr>
            <w:sdtEndPr/>
            <w:sdtContent>
              <w:p w14:paraId="43243245"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780" w:type="dxa"/>
            <w:vMerge w:val="restart"/>
            <w:shd w:val="clear" w:color="auto" w:fill="BFBFBF" w:themeFill="background1" w:themeFillShade="BF"/>
            <w:vAlign w:val="center"/>
          </w:tcPr>
          <w:sdt>
            <w:sdtPr>
              <w:rPr>
                <w:rFonts w:ascii="Arial" w:hAnsi="Arial" w:cs="Arial"/>
                <w:b/>
                <w:bCs/>
                <w:lang w:eastAsia="en-US"/>
              </w:rPr>
              <w:id w:val="-1870052561"/>
              <w14:checkbox>
                <w14:checked w14:val="1"/>
                <w14:checkedState w14:val="2612" w14:font="MS Gothic"/>
                <w14:uncheckedState w14:val="2610" w14:font="MS Gothic"/>
              </w14:checkbox>
            </w:sdtPr>
            <w:sdtEndPr/>
            <w:sdtContent>
              <w:p w14:paraId="5EA95941"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189E2204" w14:textId="77777777" w:rsidTr="00AC420E">
        <w:trPr>
          <w:trHeight w:val="400"/>
        </w:trPr>
        <w:tc>
          <w:tcPr>
            <w:tcW w:w="533" w:type="dxa"/>
          </w:tcPr>
          <w:p w14:paraId="11F51B7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11</w:t>
            </w:r>
          </w:p>
        </w:tc>
        <w:tc>
          <w:tcPr>
            <w:tcW w:w="7798" w:type="dxa"/>
            <w:shd w:val="clear" w:color="auto" w:fill="auto"/>
            <w:vAlign w:val="center"/>
          </w:tcPr>
          <w:p w14:paraId="032A5DAD"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Other – please indicate here:</w:t>
            </w:r>
          </w:p>
          <w:p w14:paraId="0B585BFD" w14:textId="77777777" w:rsidR="00AC420E" w:rsidRPr="009766E2" w:rsidRDefault="00AC420E" w:rsidP="003F6721">
            <w:pPr>
              <w:rPr>
                <w:rFonts w:ascii="Arial" w:hAnsi="Arial" w:cs="Arial"/>
                <w:lang w:eastAsia="en-US"/>
              </w:rPr>
            </w:pPr>
          </w:p>
          <w:p w14:paraId="57CDBDD8" w14:textId="77777777" w:rsidR="00AC420E" w:rsidRPr="009766E2" w:rsidRDefault="00AC420E" w:rsidP="003F6721">
            <w:pPr>
              <w:rPr>
                <w:rFonts w:ascii="Arial" w:hAnsi="Arial" w:cs="Arial"/>
                <w:lang w:eastAsia="en-US"/>
              </w:rPr>
            </w:pPr>
          </w:p>
          <w:p w14:paraId="0AF8FC8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color w:val="808080"/>
                <w:sz w:val="18"/>
                <w:szCs w:val="18"/>
                <w:lang w:eastAsia="en-US"/>
              </w:rPr>
              <w:t>(this box should expand as you type)</w:t>
            </w:r>
          </w:p>
        </w:tc>
        <w:tc>
          <w:tcPr>
            <w:tcW w:w="806" w:type="dxa"/>
            <w:vMerge/>
            <w:shd w:val="clear" w:color="auto" w:fill="BFBFBF" w:themeFill="background1" w:themeFillShade="BF"/>
            <w:vAlign w:val="center"/>
          </w:tcPr>
          <w:p w14:paraId="0CFB7A6B" w14:textId="77777777" w:rsidR="00AC420E" w:rsidRPr="009766E2" w:rsidRDefault="00AC420E" w:rsidP="003F6721">
            <w:pPr>
              <w:autoSpaceDE w:val="0"/>
              <w:autoSpaceDN w:val="0"/>
              <w:adjustRightInd w:val="0"/>
              <w:jc w:val="center"/>
              <w:rPr>
                <w:rFonts w:ascii="Arial" w:hAnsi="Arial" w:cs="Arial"/>
                <w:b/>
                <w:bCs/>
                <w:lang w:eastAsia="en-US"/>
              </w:rPr>
            </w:pPr>
          </w:p>
        </w:tc>
        <w:tc>
          <w:tcPr>
            <w:tcW w:w="780" w:type="dxa"/>
            <w:vMerge/>
            <w:shd w:val="clear" w:color="auto" w:fill="BFBFBF" w:themeFill="background1" w:themeFillShade="BF"/>
            <w:vAlign w:val="center"/>
          </w:tcPr>
          <w:p w14:paraId="26940C07" w14:textId="77777777" w:rsidR="00AC420E" w:rsidRPr="009766E2" w:rsidRDefault="00AC420E" w:rsidP="003F6721">
            <w:pPr>
              <w:autoSpaceDE w:val="0"/>
              <w:autoSpaceDN w:val="0"/>
              <w:adjustRightInd w:val="0"/>
              <w:jc w:val="center"/>
              <w:rPr>
                <w:rFonts w:ascii="Arial" w:hAnsi="Arial" w:cs="Arial"/>
                <w:b/>
                <w:bCs/>
                <w:lang w:eastAsia="en-US"/>
              </w:rPr>
            </w:pPr>
          </w:p>
        </w:tc>
      </w:tr>
    </w:tbl>
    <w:p w14:paraId="058BB325" w14:textId="77777777" w:rsidR="00AC420E" w:rsidRPr="009766E2" w:rsidRDefault="00AC420E" w:rsidP="00AC420E">
      <w:pPr>
        <w:rPr>
          <w:rFonts w:ascii="Arial" w:hAnsi="Arial" w:cs="Arial"/>
          <w:bCs/>
          <w:lang w:eastAsia="en-US"/>
        </w:rPr>
      </w:pPr>
    </w:p>
    <w:tbl>
      <w:tblPr>
        <w:tblStyle w:val="TableGrid"/>
        <w:tblW w:w="9583" w:type="dxa"/>
        <w:tblLook w:val="04A0" w:firstRow="1" w:lastRow="0" w:firstColumn="1" w:lastColumn="0" w:noHBand="0" w:noVBand="1"/>
      </w:tblPr>
      <w:tblGrid>
        <w:gridCol w:w="515"/>
        <w:gridCol w:w="2985"/>
        <w:gridCol w:w="6083"/>
      </w:tblGrid>
      <w:tr w:rsidR="00AC420E" w:rsidRPr="009766E2" w14:paraId="34AA7A26" w14:textId="77777777" w:rsidTr="00AC420E">
        <w:trPr>
          <w:trHeight w:val="727"/>
        </w:trPr>
        <w:tc>
          <w:tcPr>
            <w:tcW w:w="515" w:type="dxa"/>
            <w:tcBorders>
              <w:bottom w:val="single" w:sz="4" w:space="0" w:color="auto"/>
            </w:tcBorders>
            <w:shd w:val="clear" w:color="auto" w:fill="F2F2F2" w:themeFill="background1" w:themeFillShade="F2"/>
          </w:tcPr>
          <w:p w14:paraId="5B64550D" w14:textId="77777777" w:rsidR="00AC420E" w:rsidRPr="009766E2" w:rsidRDefault="00AC420E" w:rsidP="003F6721">
            <w:pPr>
              <w:rPr>
                <w:rFonts w:ascii="Arial" w:hAnsi="Arial" w:cs="Arial"/>
                <w:bCs/>
                <w:lang w:eastAsia="en-US"/>
              </w:rPr>
            </w:pPr>
            <w:r w:rsidRPr="009766E2">
              <w:rPr>
                <w:rFonts w:ascii="Arial" w:hAnsi="Arial" w:cs="Arial"/>
                <w:bCs/>
                <w:lang w:eastAsia="en-US"/>
              </w:rPr>
              <w:t>12</w:t>
            </w:r>
          </w:p>
        </w:tc>
        <w:tc>
          <w:tcPr>
            <w:tcW w:w="9068" w:type="dxa"/>
            <w:gridSpan w:val="2"/>
            <w:tcBorders>
              <w:bottom w:val="single" w:sz="4" w:space="0" w:color="auto"/>
            </w:tcBorders>
            <w:shd w:val="clear" w:color="auto" w:fill="F2F2F2" w:themeFill="background1" w:themeFillShade="F2"/>
            <w:vAlign w:val="center"/>
          </w:tcPr>
          <w:p w14:paraId="331FBFEC" w14:textId="77777777" w:rsidR="00AC420E" w:rsidRPr="009766E2" w:rsidRDefault="00AC420E" w:rsidP="003F6721">
            <w:pPr>
              <w:rPr>
                <w:rFonts w:ascii="Arial" w:hAnsi="Arial" w:cs="Arial"/>
                <w:b/>
                <w:lang w:eastAsia="en-US"/>
              </w:rPr>
            </w:pPr>
            <w:r w:rsidRPr="009766E2">
              <w:rPr>
                <w:rFonts w:ascii="Arial" w:hAnsi="Arial" w:cs="Arial"/>
                <w:b/>
                <w:lang w:eastAsia="en-US"/>
              </w:rPr>
              <w:t>Participant numbers and source</w:t>
            </w:r>
          </w:p>
          <w:p w14:paraId="64127F4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 xml:space="preserve">Provide an estimate of the expected number of participants. How will you identify participants and how will they be recruited? </w:t>
            </w:r>
          </w:p>
        </w:tc>
      </w:tr>
      <w:tr w:rsidR="00AC420E" w:rsidRPr="009766E2" w14:paraId="6EA63F28" w14:textId="77777777" w:rsidTr="00AC420E">
        <w:trPr>
          <w:trHeight w:val="727"/>
        </w:trPr>
        <w:tc>
          <w:tcPr>
            <w:tcW w:w="51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0B1CE118" w14:textId="77777777" w:rsidR="00AC420E" w:rsidRPr="009766E2" w:rsidRDefault="00AC420E" w:rsidP="003F6721">
            <w:pPr>
              <w:rPr>
                <w:rFonts w:ascii="Arial" w:hAnsi="Arial" w:cs="Arial"/>
                <w:lang w:eastAsia="en-US"/>
              </w:rPr>
            </w:pPr>
            <w:r w:rsidRPr="009766E2">
              <w:rPr>
                <w:rFonts w:ascii="Arial" w:hAnsi="Arial" w:cs="Arial"/>
                <w:lang w:eastAsia="en-US"/>
              </w:rPr>
              <w:lastRenderedPageBreak/>
              <w:t>13</w:t>
            </w:r>
          </w:p>
        </w:tc>
        <w:tc>
          <w:tcPr>
            <w:tcW w:w="298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6DF40EA9" w14:textId="77777777" w:rsidR="00AC420E" w:rsidRPr="009766E2" w:rsidRDefault="00AC420E" w:rsidP="003F6721">
            <w:pPr>
              <w:rPr>
                <w:rFonts w:ascii="Arial" w:hAnsi="Arial" w:cs="Arial"/>
                <w:lang w:eastAsia="en-US"/>
              </w:rPr>
            </w:pPr>
            <w:r w:rsidRPr="009766E2">
              <w:rPr>
                <w:rFonts w:ascii="Arial" w:hAnsi="Arial" w:cs="Arial"/>
                <w:lang w:eastAsia="en-US"/>
              </w:rPr>
              <w:t>How many participants are expected?</w:t>
            </w:r>
          </w:p>
          <w:p w14:paraId="46E36B65" w14:textId="77777777" w:rsidR="00AC420E" w:rsidRPr="009766E2" w:rsidRDefault="00AC420E" w:rsidP="003F6721">
            <w:pPr>
              <w:rPr>
                <w:rFonts w:ascii="Arial" w:hAnsi="Arial" w:cs="Arial"/>
                <w:lang w:eastAsia="en-US"/>
              </w:rPr>
            </w:pPr>
          </w:p>
        </w:tc>
        <w:tc>
          <w:tcPr>
            <w:tcW w:w="6082" w:type="dxa"/>
            <w:tcBorders>
              <w:top w:val="single" w:sz="4" w:space="0" w:color="auto"/>
              <w:left w:val="single" w:sz="4" w:space="0" w:color="auto"/>
              <w:bottom w:val="single" w:sz="4" w:space="0" w:color="auto"/>
              <w:right w:val="single" w:sz="4" w:space="0" w:color="auto"/>
            </w:tcBorders>
            <w:vAlign w:val="center"/>
          </w:tcPr>
          <w:p w14:paraId="1D9BE13A" w14:textId="77777777" w:rsidR="00AC420E" w:rsidRPr="009766E2" w:rsidRDefault="00AC420E" w:rsidP="003F6721">
            <w:pPr>
              <w:rPr>
                <w:rFonts w:ascii="Arial" w:hAnsi="Arial" w:cs="Arial"/>
                <w:lang w:eastAsia="en-US"/>
              </w:rPr>
            </w:pPr>
          </w:p>
          <w:p w14:paraId="001C3841" w14:textId="77777777" w:rsidR="00AC420E" w:rsidRPr="009766E2" w:rsidRDefault="00AC420E" w:rsidP="003F6721">
            <w:pPr>
              <w:rPr>
                <w:rFonts w:ascii="Arial" w:hAnsi="Arial" w:cs="Arial"/>
                <w:lang w:eastAsia="en-US"/>
              </w:rPr>
            </w:pPr>
          </w:p>
          <w:p w14:paraId="55A6C258"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797A94AA" w14:textId="77777777" w:rsidR="00AC420E" w:rsidRPr="009766E2" w:rsidRDefault="00AC420E" w:rsidP="003F6721">
            <w:pPr>
              <w:rPr>
                <w:rFonts w:ascii="Arial" w:hAnsi="Arial" w:cs="Arial"/>
                <w:b/>
                <w:lang w:eastAsia="en-US"/>
              </w:rPr>
            </w:pPr>
            <w:r w:rsidRPr="009766E2">
              <w:rPr>
                <w:rFonts w:ascii="Arial" w:hAnsi="Arial" w:cs="Arial"/>
                <w:i/>
                <w:color w:val="808080"/>
                <w:sz w:val="18"/>
                <w:szCs w:val="18"/>
                <w:lang w:eastAsia="en-US"/>
              </w:rPr>
              <w:t>(this box should expand as you type)</w:t>
            </w:r>
          </w:p>
        </w:tc>
      </w:tr>
      <w:tr w:rsidR="00AC420E" w:rsidRPr="009766E2" w14:paraId="2007A2A6" w14:textId="77777777" w:rsidTr="00AC420E">
        <w:trPr>
          <w:trHeight w:val="727"/>
        </w:trPr>
        <w:tc>
          <w:tcPr>
            <w:tcW w:w="515"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AD1D60B" w14:textId="77777777" w:rsidR="00AC420E" w:rsidRPr="009766E2" w:rsidRDefault="00AC420E" w:rsidP="003F6721">
            <w:pPr>
              <w:rPr>
                <w:rFonts w:ascii="Arial" w:hAnsi="Arial" w:cs="Arial"/>
                <w:lang w:eastAsia="en-US"/>
              </w:rPr>
            </w:pPr>
            <w:r w:rsidRPr="009766E2">
              <w:rPr>
                <w:rFonts w:ascii="Arial" w:hAnsi="Arial" w:cs="Arial"/>
                <w:lang w:eastAsia="en-US"/>
              </w:rPr>
              <w:t>14</w:t>
            </w:r>
          </w:p>
        </w:tc>
        <w:tc>
          <w:tcPr>
            <w:tcW w:w="298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5F0D4F38" w14:textId="77777777" w:rsidR="00AC420E" w:rsidRPr="009766E2" w:rsidRDefault="00AC420E" w:rsidP="003F6721">
            <w:pPr>
              <w:rPr>
                <w:rFonts w:ascii="Arial" w:hAnsi="Arial" w:cs="Arial"/>
                <w:lang w:eastAsia="en-US"/>
              </w:rPr>
            </w:pPr>
            <w:r w:rsidRPr="009766E2">
              <w:rPr>
                <w:rFonts w:ascii="Arial" w:hAnsi="Arial" w:cs="Arial"/>
                <w:lang w:eastAsia="en-US"/>
              </w:rPr>
              <w:t>Who will the participants be?</w:t>
            </w:r>
          </w:p>
          <w:p w14:paraId="1CA4EE7D" w14:textId="77777777" w:rsidR="00AC420E" w:rsidRPr="009766E2" w:rsidRDefault="00AC420E" w:rsidP="003F6721">
            <w:pPr>
              <w:rPr>
                <w:rFonts w:ascii="Arial" w:hAnsi="Arial" w:cs="Arial"/>
                <w:lang w:eastAsia="en-US"/>
              </w:rPr>
            </w:pPr>
          </w:p>
        </w:tc>
        <w:tc>
          <w:tcPr>
            <w:tcW w:w="6082" w:type="dxa"/>
            <w:tcBorders>
              <w:top w:val="single" w:sz="4" w:space="0" w:color="auto"/>
              <w:left w:val="single" w:sz="4" w:space="0" w:color="auto"/>
              <w:bottom w:val="single" w:sz="4" w:space="0" w:color="auto"/>
              <w:right w:val="single" w:sz="4" w:space="0" w:color="auto"/>
            </w:tcBorders>
            <w:vAlign w:val="center"/>
          </w:tcPr>
          <w:p w14:paraId="7E5DEE66" w14:textId="77777777" w:rsidR="00AC420E" w:rsidRPr="009766E2" w:rsidRDefault="00AC420E" w:rsidP="003F6721">
            <w:pPr>
              <w:rPr>
                <w:rFonts w:ascii="Arial" w:hAnsi="Arial" w:cs="Arial"/>
                <w:lang w:eastAsia="en-US"/>
              </w:rPr>
            </w:pPr>
          </w:p>
          <w:p w14:paraId="748FB9B6" w14:textId="77777777" w:rsidR="00AC420E" w:rsidRPr="009766E2" w:rsidRDefault="00AC420E" w:rsidP="003F6721">
            <w:pPr>
              <w:rPr>
                <w:rFonts w:ascii="Arial" w:hAnsi="Arial" w:cs="Arial"/>
                <w:lang w:eastAsia="en-US"/>
              </w:rPr>
            </w:pPr>
          </w:p>
          <w:p w14:paraId="48D4624B"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16CBB5BC" w14:textId="77777777" w:rsidR="00AC420E" w:rsidRPr="009766E2" w:rsidRDefault="00AC420E" w:rsidP="003F6721">
            <w:pPr>
              <w:rPr>
                <w:rFonts w:ascii="Arial" w:hAnsi="Arial" w:cs="Arial"/>
                <w:i/>
                <w:color w:val="808080"/>
                <w:sz w:val="18"/>
                <w:szCs w:val="18"/>
                <w:lang w:eastAsia="en-US"/>
              </w:rPr>
            </w:pPr>
            <w:r w:rsidRPr="009766E2">
              <w:rPr>
                <w:rFonts w:ascii="Arial" w:hAnsi="Arial" w:cs="Arial"/>
                <w:i/>
                <w:color w:val="808080"/>
                <w:sz w:val="18"/>
                <w:szCs w:val="18"/>
                <w:lang w:eastAsia="en-US"/>
              </w:rPr>
              <w:t>(this box should expand as you type)</w:t>
            </w:r>
          </w:p>
        </w:tc>
      </w:tr>
      <w:tr w:rsidR="00AC420E" w:rsidRPr="009766E2" w14:paraId="42B55ABA" w14:textId="77777777" w:rsidTr="00AC420E">
        <w:trPr>
          <w:trHeight w:val="727"/>
        </w:trPr>
        <w:tc>
          <w:tcPr>
            <w:tcW w:w="515" w:type="dxa"/>
            <w:tcBorders>
              <w:top w:val="single" w:sz="4" w:space="0" w:color="auto"/>
            </w:tcBorders>
            <w:shd w:val="clear" w:color="auto" w:fill="F2F2F2" w:themeFill="background1" w:themeFillShade="F2"/>
          </w:tcPr>
          <w:p w14:paraId="5FF77A5E" w14:textId="77777777" w:rsidR="00AC420E" w:rsidRPr="009766E2" w:rsidRDefault="00AC420E" w:rsidP="003F6721">
            <w:pPr>
              <w:rPr>
                <w:rFonts w:ascii="Arial" w:hAnsi="Arial" w:cs="Arial"/>
                <w:lang w:eastAsia="en-US"/>
              </w:rPr>
            </w:pPr>
            <w:r w:rsidRPr="009766E2">
              <w:rPr>
                <w:rFonts w:ascii="Arial" w:hAnsi="Arial" w:cs="Arial"/>
                <w:lang w:eastAsia="en-US"/>
              </w:rPr>
              <w:t>15</w:t>
            </w:r>
          </w:p>
        </w:tc>
        <w:tc>
          <w:tcPr>
            <w:tcW w:w="2985" w:type="dxa"/>
            <w:tcBorders>
              <w:top w:val="single" w:sz="4" w:space="0" w:color="auto"/>
            </w:tcBorders>
            <w:shd w:val="clear" w:color="auto" w:fill="F2F2F2" w:themeFill="background1" w:themeFillShade="F2"/>
            <w:vAlign w:val="center"/>
          </w:tcPr>
          <w:p w14:paraId="341E4D9A" w14:textId="77777777" w:rsidR="00AC420E" w:rsidRPr="009766E2" w:rsidRDefault="00AC420E" w:rsidP="003F6721">
            <w:pPr>
              <w:rPr>
                <w:rFonts w:ascii="Arial" w:hAnsi="Arial" w:cs="Arial"/>
                <w:lang w:eastAsia="en-US"/>
              </w:rPr>
            </w:pPr>
            <w:r w:rsidRPr="009766E2">
              <w:rPr>
                <w:rFonts w:ascii="Arial" w:hAnsi="Arial" w:cs="Arial"/>
                <w:lang w:eastAsia="en-US"/>
              </w:rPr>
              <w:t>How will you identify the participants?</w:t>
            </w:r>
          </w:p>
        </w:tc>
        <w:tc>
          <w:tcPr>
            <w:tcW w:w="6082" w:type="dxa"/>
            <w:tcBorders>
              <w:top w:val="single" w:sz="4" w:space="0" w:color="auto"/>
            </w:tcBorders>
            <w:vAlign w:val="center"/>
          </w:tcPr>
          <w:p w14:paraId="0993E48A" w14:textId="77777777" w:rsidR="00AC420E" w:rsidRPr="009766E2" w:rsidRDefault="00AC420E" w:rsidP="003F6721">
            <w:pPr>
              <w:rPr>
                <w:rFonts w:ascii="Arial" w:hAnsi="Arial" w:cs="Arial"/>
                <w:lang w:eastAsia="en-US"/>
              </w:rPr>
            </w:pPr>
          </w:p>
          <w:p w14:paraId="09B34293"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3D0DBCF9" w14:textId="77777777" w:rsidR="00AC420E" w:rsidRPr="009766E2" w:rsidRDefault="00AC420E" w:rsidP="003F6721">
            <w:pPr>
              <w:rPr>
                <w:rFonts w:ascii="Arial" w:hAnsi="Arial" w:cs="Arial"/>
                <w:lang w:eastAsia="en-US"/>
              </w:rPr>
            </w:pPr>
          </w:p>
          <w:p w14:paraId="53175F71" w14:textId="77777777" w:rsidR="00AC420E" w:rsidRPr="009766E2" w:rsidRDefault="00AC420E" w:rsidP="003F6721">
            <w:pPr>
              <w:rPr>
                <w:rFonts w:ascii="Arial" w:hAnsi="Arial" w:cs="Arial"/>
                <w:color w:val="808080"/>
                <w:sz w:val="18"/>
                <w:szCs w:val="18"/>
                <w:lang w:eastAsia="en-US"/>
              </w:rPr>
            </w:pPr>
            <w:r w:rsidRPr="009766E2">
              <w:rPr>
                <w:rFonts w:ascii="Arial" w:hAnsi="Arial" w:cs="Arial"/>
                <w:i/>
                <w:color w:val="808080"/>
                <w:sz w:val="18"/>
                <w:szCs w:val="18"/>
                <w:lang w:eastAsia="en-US"/>
              </w:rPr>
              <w:t>(this box should expand as you type)</w:t>
            </w:r>
          </w:p>
        </w:tc>
      </w:tr>
    </w:tbl>
    <w:p w14:paraId="426661E5" w14:textId="77777777" w:rsidR="00AC420E" w:rsidRPr="009766E2" w:rsidRDefault="00AC420E" w:rsidP="00AC420E">
      <w:pPr>
        <w:rPr>
          <w:rFonts w:ascii="Arial" w:hAnsi="Arial" w:cs="Arial"/>
          <w:bCs/>
          <w:lang w:eastAsia="en-US"/>
        </w:rPr>
      </w:pPr>
    </w:p>
    <w:p w14:paraId="6CC65D3D" w14:textId="0F4C4963" w:rsidR="00AC420E" w:rsidRPr="009766E2" w:rsidRDefault="00AC420E" w:rsidP="00AC420E">
      <w:pPr>
        <w:rPr>
          <w:rFonts w:ascii="Times New Roman" w:hAnsi="Times New Roman"/>
          <w:sz w:val="20"/>
          <w:szCs w:val="20"/>
          <w:lang w:eastAsia="en-US"/>
        </w:rPr>
      </w:pPr>
    </w:p>
    <w:tbl>
      <w:tblPr>
        <w:tblStyle w:val="TableGrid"/>
        <w:tblW w:w="9380" w:type="dxa"/>
        <w:tblLook w:val="04A0" w:firstRow="1" w:lastRow="0" w:firstColumn="1" w:lastColumn="0" w:noHBand="0" w:noVBand="1"/>
      </w:tblPr>
      <w:tblGrid>
        <w:gridCol w:w="502"/>
        <w:gridCol w:w="6341"/>
        <w:gridCol w:w="887"/>
        <w:gridCol w:w="761"/>
        <w:gridCol w:w="889"/>
      </w:tblGrid>
      <w:tr w:rsidR="00AC420E" w:rsidRPr="009766E2" w14:paraId="308ADD9E" w14:textId="77777777" w:rsidTr="00AC420E">
        <w:trPr>
          <w:trHeight w:val="443"/>
        </w:trPr>
        <w:tc>
          <w:tcPr>
            <w:tcW w:w="502" w:type="dxa"/>
            <w:shd w:val="clear" w:color="auto" w:fill="F2F2F2" w:themeFill="background1" w:themeFillShade="F2"/>
          </w:tcPr>
          <w:p w14:paraId="10F3DF34" w14:textId="77777777" w:rsidR="00AC420E" w:rsidRPr="009766E2" w:rsidRDefault="00AC420E" w:rsidP="003F6721">
            <w:pPr>
              <w:autoSpaceDE w:val="0"/>
              <w:autoSpaceDN w:val="0"/>
              <w:adjustRightInd w:val="0"/>
              <w:jc w:val="both"/>
              <w:rPr>
                <w:rFonts w:ascii="Arial" w:hAnsi="Arial" w:cs="Arial"/>
                <w:bCs/>
                <w:lang w:eastAsia="en-US"/>
              </w:rPr>
            </w:pPr>
            <w:r w:rsidRPr="009766E2">
              <w:rPr>
                <w:rFonts w:ascii="Arial" w:hAnsi="Arial" w:cs="Arial"/>
                <w:bCs/>
                <w:lang w:eastAsia="en-US"/>
              </w:rPr>
              <w:t>16</w:t>
            </w:r>
          </w:p>
        </w:tc>
        <w:tc>
          <w:tcPr>
            <w:tcW w:w="6341" w:type="dxa"/>
            <w:shd w:val="clear" w:color="auto" w:fill="F2F2F2" w:themeFill="background1" w:themeFillShade="F2"/>
          </w:tcPr>
          <w:p w14:paraId="76C6930C" w14:textId="77777777" w:rsidR="00AC420E" w:rsidRPr="009766E2" w:rsidRDefault="00AC420E" w:rsidP="003F6721">
            <w:pPr>
              <w:autoSpaceDE w:val="0"/>
              <w:autoSpaceDN w:val="0"/>
              <w:adjustRightInd w:val="0"/>
              <w:jc w:val="both"/>
              <w:rPr>
                <w:rFonts w:ascii="Arial" w:hAnsi="Arial" w:cs="Arial"/>
                <w:b/>
                <w:lang w:eastAsia="en-US"/>
              </w:rPr>
            </w:pPr>
            <w:r w:rsidRPr="009766E2">
              <w:rPr>
                <w:rFonts w:ascii="Arial" w:hAnsi="Arial" w:cs="Arial"/>
                <w:b/>
                <w:lang w:eastAsia="en-US"/>
              </w:rPr>
              <w:t>Information for participants:</w:t>
            </w:r>
          </w:p>
        </w:tc>
        <w:tc>
          <w:tcPr>
            <w:tcW w:w="887" w:type="dxa"/>
            <w:shd w:val="clear" w:color="auto" w:fill="F2F2F2" w:themeFill="background1" w:themeFillShade="F2"/>
            <w:vAlign w:val="bottom"/>
          </w:tcPr>
          <w:p w14:paraId="3B04264D" w14:textId="77777777" w:rsidR="00AC420E" w:rsidRPr="009766E2" w:rsidRDefault="00AC420E" w:rsidP="003F6721">
            <w:pPr>
              <w:autoSpaceDE w:val="0"/>
              <w:autoSpaceDN w:val="0"/>
              <w:adjustRightInd w:val="0"/>
              <w:jc w:val="center"/>
              <w:rPr>
                <w:rFonts w:ascii="Arial" w:hAnsi="Arial" w:cs="Arial"/>
                <w:b/>
                <w:bCs/>
                <w:sz w:val="16"/>
                <w:szCs w:val="16"/>
                <w:lang w:eastAsia="en-US"/>
              </w:rPr>
            </w:pPr>
          </w:p>
          <w:p w14:paraId="293E2407"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761" w:type="dxa"/>
            <w:shd w:val="clear" w:color="auto" w:fill="F2F2F2" w:themeFill="background1" w:themeFillShade="F2"/>
            <w:vAlign w:val="bottom"/>
          </w:tcPr>
          <w:p w14:paraId="4FF8E208"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c>
          <w:tcPr>
            <w:tcW w:w="887" w:type="dxa"/>
            <w:shd w:val="clear" w:color="auto" w:fill="F2F2F2" w:themeFill="background1" w:themeFillShade="F2"/>
          </w:tcPr>
          <w:p w14:paraId="1A041D4F" w14:textId="77777777" w:rsidR="00AC420E" w:rsidRPr="009766E2" w:rsidRDefault="00AC420E" w:rsidP="003F6721">
            <w:pPr>
              <w:autoSpaceDE w:val="0"/>
              <w:autoSpaceDN w:val="0"/>
              <w:adjustRightInd w:val="0"/>
              <w:jc w:val="center"/>
              <w:rPr>
                <w:rFonts w:ascii="Arial" w:hAnsi="Arial" w:cs="Arial"/>
                <w:b/>
                <w:bCs/>
                <w:sz w:val="16"/>
                <w:szCs w:val="16"/>
                <w:lang w:eastAsia="en-US"/>
              </w:rPr>
            </w:pPr>
          </w:p>
          <w:p w14:paraId="2AE50F5B"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N/A</w:t>
            </w:r>
          </w:p>
        </w:tc>
      </w:tr>
      <w:tr w:rsidR="00AC420E" w:rsidRPr="009766E2" w14:paraId="67063004" w14:textId="77777777" w:rsidTr="00AC420E">
        <w:trPr>
          <w:trHeight w:val="429"/>
        </w:trPr>
        <w:tc>
          <w:tcPr>
            <w:tcW w:w="502" w:type="dxa"/>
            <w:shd w:val="clear" w:color="auto" w:fill="F2F2F2" w:themeFill="background1" w:themeFillShade="F2"/>
          </w:tcPr>
          <w:p w14:paraId="5A64BBC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17</w:t>
            </w:r>
          </w:p>
        </w:tc>
        <w:tc>
          <w:tcPr>
            <w:tcW w:w="6341" w:type="dxa"/>
            <w:shd w:val="clear" w:color="auto" w:fill="F2F2F2" w:themeFill="background1" w:themeFillShade="F2"/>
            <w:vAlign w:val="center"/>
          </w:tcPr>
          <w:p w14:paraId="6584C92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describe the main research procedures to participants in advance, so that they are informed about what to expect?</w:t>
            </w:r>
          </w:p>
        </w:tc>
        <w:tc>
          <w:tcPr>
            <w:tcW w:w="887" w:type="dxa"/>
            <w:shd w:val="clear" w:color="auto" w:fill="BFBFBF" w:themeFill="background1" w:themeFillShade="BF"/>
            <w:vAlign w:val="center"/>
          </w:tcPr>
          <w:sdt>
            <w:sdtPr>
              <w:rPr>
                <w:rFonts w:ascii="Arial" w:hAnsi="Arial" w:cs="Arial"/>
                <w:b/>
                <w:bCs/>
                <w:lang w:eastAsia="en-US"/>
              </w:rPr>
              <w:id w:val="638854427"/>
              <w14:checkbox>
                <w14:checked w14:val="0"/>
                <w14:checkedState w14:val="2612" w14:font="MS Gothic"/>
                <w14:uncheckedState w14:val="2610" w14:font="MS Gothic"/>
              </w14:checkbox>
            </w:sdtPr>
            <w:sdtEndPr/>
            <w:sdtContent>
              <w:p w14:paraId="3225299E"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1838415725"/>
              <w14:checkbox>
                <w14:checked w14:val="0"/>
                <w14:checkedState w14:val="2612" w14:font="MS Gothic"/>
                <w14:uncheckedState w14:val="2610" w14:font="MS Gothic"/>
              </w14:checkbox>
            </w:sdtPr>
            <w:sdtEndPr/>
            <w:sdtContent>
              <w:p w14:paraId="56BA6D6F"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2018272357"/>
              <w14:checkbox>
                <w14:checked w14:val="1"/>
                <w14:checkedState w14:val="2612" w14:font="MS Gothic"/>
                <w14:uncheckedState w14:val="2610" w14:font="MS Gothic"/>
              </w14:checkbox>
            </w:sdtPr>
            <w:sdtEndPr/>
            <w:sdtContent>
              <w:p w14:paraId="49052FC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51EBFBC1" w14:textId="77777777" w:rsidTr="00AC420E">
        <w:trPr>
          <w:trHeight w:val="393"/>
        </w:trPr>
        <w:tc>
          <w:tcPr>
            <w:tcW w:w="502" w:type="dxa"/>
            <w:shd w:val="clear" w:color="auto" w:fill="F2F2F2" w:themeFill="background1" w:themeFillShade="F2"/>
          </w:tcPr>
          <w:p w14:paraId="736D040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18</w:t>
            </w:r>
          </w:p>
        </w:tc>
        <w:tc>
          <w:tcPr>
            <w:tcW w:w="6341" w:type="dxa"/>
            <w:shd w:val="clear" w:color="auto" w:fill="F2F2F2" w:themeFill="background1" w:themeFillShade="F2"/>
            <w:vAlign w:val="center"/>
          </w:tcPr>
          <w:p w14:paraId="3840AD6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tell participants that their participation is voluntary?</w:t>
            </w:r>
          </w:p>
        </w:tc>
        <w:tc>
          <w:tcPr>
            <w:tcW w:w="887" w:type="dxa"/>
            <w:shd w:val="clear" w:color="auto" w:fill="BFBFBF" w:themeFill="background1" w:themeFillShade="BF"/>
            <w:vAlign w:val="center"/>
          </w:tcPr>
          <w:sdt>
            <w:sdtPr>
              <w:rPr>
                <w:rFonts w:ascii="Arial" w:hAnsi="Arial" w:cs="Arial"/>
                <w:b/>
                <w:bCs/>
                <w:lang w:eastAsia="en-US"/>
              </w:rPr>
              <w:id w:val="1917978816"/>
              <w14:checkbox>
                <w14:checked w14:val="0"/>
                <w14:checkedState w14:val="2612" w14:font="MS Gothic"/>
                <w14:uncheckedState w14:val="2610" w14:font="MS Gothic"/>
              </w14:checkbox>
            </w:sdtPr>
            <w:sdtEndPr/>
            <w:sdtContent>
              <w:p w14:paraId="2449240F"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266745090"/>
              <w14:checkbox>
                <w14:checked w14:val="0"/>
                <w14:checkedState w14:val="2612" w14:font="MS Gothic"/>
                <w14:uncheckedState w14:val="2610" w14:font="MS Gothic"/>
              </w14:checkbox>
            </w:sdtPr>
            <w:sdtEndPr/>
            <w:sdtContent>
              <w:p w14:paraId="24F90C8C"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1964613576"/>
              <w14:checkbox>
                <w14:checked w14:val="1"/>
                <w14:checkedState w14:val="2612" w14:font="MS Gothic"/>
                <w14:uncheckedState w14:val="2610" w14:font="MS Gothic"/>
              </w14:checkbox>
            </w:sdtPr>
            <w:sdtEndPr/>
            <w:sdtContent>
              <w:p w14:paraId="01631A1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5DC9F58C" w14:textId="77777777" w:rsidTr="00AC420E">
        <w:trPr>
          <w:trHeight w:val="429"/>
        </w:trPr>
        <w:tc>
          <w:tcPr>
            <w:tcW w:w="502" w:type="dxa"/>
            <w:shd w:val="clear" w:color="auto" w:fill="F2F2F2" w:themeFill="background1" w:themeFillShade="F2"/>
          </w:tcPr>
          <w:p w14:paraId="6526057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19</w:t>
            </w:r>
          </w:p>
        </w:tc>
        <w:tc>
          <w:tcPr>
            <w:tcW w:w="6341" w:type="dxa"/>
            <w:shd w:val="clear" w:color="auto" w:fill="F2F2F2" w:themeFill="background1" w:themeFillShade="F2"/>
            <w:vAlign w:val="center"/>
          </w:tcPr>
          <w:p w14:paraId="7EAB755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obtain written consent for participation?</w:t>
            </w:r>
          </w:p>
        </w:tc>
        <w:tc>
          <w:tcPr>
            <w:tcW w:w="887" w:type="dxa"/>
            <w:shd w:val="clear" w:color="auto" w:fill="BFBFBF" w:themeFill="background1" w:themeFillShade="BF"/>
            <w:vAlign w:val="center"/>
          </w:tcPr>
          <w:sdt>
            <w:sdtPr>
              <w:rPr>
                <w:rFonts w:ascii="Arial" w:hAnsi="Arial" w:cs="Arial"/>
                <w:b/>
                <w:bCs/>
                <w:lang w:eastAsia="en-US"/>
              </w:rPr>
              <w:id w:val="173071009"/>
              <w14:checkbox>
                <w14:checked w14:val="0"/>
                <w14:checkedState w14:val="2612" w14:font="MS Gothic"/>
                <w14:uncheckedState w14:val="2610" w14:font="MS Gothic"/>
              </w14:checkbox>
            </w:sdtPr>
            <w:sdtEndPr/>
            <w:sdtContent>
              <w:p w14:paraId="12C0D09D"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1777214799"/>
              <w14:checkbox>
                <w14:checked w14:val="0"/>
                <w14:checkedState w14:val="2612" w14:font="MS Gothic"/>
                <w14:uncheckedState w14:val="2610" w14:font="MS Gothic"/>
              </w14:checkbox>
            </w:sdtPr>
            <w:sdtEndPr/>
            <w:sdtContent>
              <w:p w14:paraId="0A0FDA66"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2046200750"/>
              <w14:checkbox>
                <w14:checked w14:val="1"/>
                <w14:checkedState w14:val="2612" w14:font="MS Gothic"/>
                <w14:uncheckedState w14:val="2610" w14:font="MS Gothic"/>
              </w14:checkbox>
            </w:sdtPr>
            <w:sdtEndPr/>
            <w:sdtContent>
              <w:p w14:paraId="1D3A39D9"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650F5F5" w14:textId="77777777" w:rsidTr="00AC420E">
        <w:trPr>
          <w:trHeight w:val="393"/>
        </w:trPr>
        <w:tc>
          <w:tcPr>
            <w:tcW w:w="502" w:type="dxa"/>
            <w:shd w:val="clear" w:color="auto" w:fill="F2F2F2" w:themeFill="background1" w:themeFillShade="F2"/>
          </w:tcPr>
          <w:p w14:paraId="27DDF32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20</w:t>
            </w:r>
          </w:p>
        </w:tc>
        <w:tc>
          <w:tcPr>
            <w:tcW w:w="6341" w:type="dxa"/>
            <w:shd w:val="clear" w:color="auto" w:fill="F2F2F2" w:themeFill="background1" w:themeFillShade="F2"/>
            <w:vAlign w:val="center"/>
          </w:tcPr>
          <w:p w14:paraId="08C5B2E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explain to participants that refusal to participate in the research will not affect their treatment or education (if relevant)?</w:t>
            </w:r>
          </w:p>
        </w:tc>
        <w:tc>
          <w:tcPr>
            <w:tcW w:w="887" w:type="dxa"/>
            <w:shd w:val="clear" w:color="auto" w:fill="BFBFBF" w:themeFill="background1" w:themeFillShade="BF"/>
            <w:vAlign w:val="center"/>
          </w:tcPr>
          <w:sdt>
            <w:sdtPr>
              <w:rPr>
                <w:rFonts w:ascii="Arial" w:hAnsi="Arial" w:cs="Arial"/>
                <w:b/>
                <w:bCs/>
                <w:lang w:eastAsia="en-US"/>
              </w:rPr>
              <w:id w:val="1907947677"/>
              <w14:checkbox>
                <w14:checked w14:val="0"/>
                <w14:checkedState w14:val="2612" w14:font="MS Gothic"/>
                <w14:uncheckedState w14:val="2610" w14:font="MS Gothic"/>
              </w14:checkbox>
            </w:sdtPr>
            <w:sdtEndPr/>
            <w:sdtContent>
              <w:p w14:paraId="236C0C7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1997954874"/>
              <w14:checkbox>
                <w14:checked w14:val="0"/>
                <w14:checkedState w14:val="2612" w14:font="MS Gothic"/>
                <w14:uncheckedState w14:val="2610" w14:font="MS Gothic"/>
              </w14:checkbox>
            </w:sdtPr>
            <w:sdtEndPr/>
            <w:sdtContent>
              <w:p w14:paraId="03265FCA"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833887313"/>
              <w14:checkbox>
                <w14:checked w14:val="1"/>
                <w14:checkedState w14:val="2612" w14:font="MS Gothic"/>
                <w14:uncheckedState w14:val="2610" w14:font="MS Gothic"/>
              </w14:checkbox>
            </w:sdtPr>
            <w:sdtEndPr/>
            <w:sdtContent>
              <w:p w14:paraId="72356AD9"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27482130" w14:textId="77777777" w:rsidTr="00AC420E">
        <w:trPr>
          <w:trHeight w:val="429"/>
        </w:trPr>
        <w:tc>
          <w:tcPr>
            <w:tcW w:w="502" w:type="dxa"/>
            <w:shd w:val="clear" w:color="auto" w:fill="F2F2F2" w:themeFill="background1" w:themeFillShade="F2"/>
          </w:tcPr>
          <w:p w14:paraId="6AF86A6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21</w:t>
            </w:r>
          </w:p>
        </w:tc>
        <w:tc>
          <w:tcPr>
            <w:tcW w:w="6341" w:type="dxa"/>
            <w:shd w:val="clear" w:color="auto" w:fill="F2F2F2" w:themeFill="background1" w:themeFillShade="F2"/>
            <w:vAlign w:val="center"/>
          </w:tcPr>
          <w:p w14:paraId="5717E12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If the research is observational, will you ask participants for their consent to being observed?</w:t>
            </w:r>
          </w:p>
        </w:tc>
        <w:tc>
          <w:tcPr>
            <w:tcW w:w="887" w:type="dxa"/>
            <w:shd w:val="clear" w:color="auto" w:fill="BFBFBF" w:themeFill="background1" w:themeFillShade="BF"/>
            <w:vAlign w:val="center"/>
          </w:tcPr>
          <w:sdt>
            <w:sdtPr>
              <w:rPr>
                <w:rFonts w:ascii="Arial" w:hAnsi="Arial" w:cs="Arial"/>
                <w:b/>
                <w:bCs/>
                <w:lang w:eastAsia="en-US"/>
              </w:rPr>
              <w:id w:val="-65498961"/>
              <w14:checkbox>
                <w14:checked w14:val="0"/>
                <w14:checkedState w14:val="2612" w14:font="MS Gothic"/>
                <w14:uncheckedState w14:val="2610" w14:font="MS Gothic"/>
              </w14:checkbox>
            </w:sdtPr>
            <w:sdtEndPr/>
            <w:sdtContent>
              <w:p w14:paraId="4A25F4FA"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327907113"/>
              <w14:checkbox>
                <w14:checked w14:val="0"/>
                <w14:checkedState w14:val="2612" w14:font="MS Gothic"/>
                <w14:uncheckedState w14:val="2610" w14:font="MS Gothic"/>
              </w14:checkbox>
            </w:sdtPr>
            <w:sdtEndPr/>
            <w:sdtContent>
              <w:p w14:paraId="2D340A2A"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843242132"/>
              <w14:checkbox>
                <w14:checked w14:val="1"/>
                <w14:checkedState w14:val="2612" w14:font="MS Gothic"/>
                <w14:uncheckedState w14:val="2610" w14:font="MS Gothic"/>
              </w14:checkbox>
            </w:sdtPr>
            <w:sdtEndPr/>
            <w:sdtContent>
              <w:p w14:paraId="4076C3F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80CDAB1" w14:textId="77777777" w:rsidTr="00AC420E">
        <w:trPr>
          <w:trHeight w:val="393"/>
        </w:trPr>
        <w:tc>
          <w:tcPr>
            <w:tcW w:w="502" w:type="dxa"/>
            <w:shd w:val="clear" w:color="auto" w:fill="F2F2F2" w:themeFill="background1" w:themeFillShade="F2"/>
          </w:tcPr>
          <w:p w14:paraId="152DF519"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22</w:t>
            </w:r>
          </w:p>
        </w:tc>
        <w:tc>
          <w:tcPr>
            <w:tcW w:w="6341" w:type="dxa"/>
            <w:shd w:val="clear" w:color="auto" w:fill="F2F2F2" w:themeFill="background1" w:themeFillShade="F2"/>
            <w:vAlign w:val="center"/>
          </w:tcPr>
          <w:p w14:paraId="1F207E9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tell participants that they may withdraw from the research at any time and for any reason?</w:t>
            </w:r>
          </w:p>
        </w:tc>
        <w:tc>
          <w:tcPr>
            <w:tcW w:w="887" w:type="dxa"/>
            <w:shd w:val="clear" w:color="auto" w:fill="BFBFBF" w:themeFill="background1" w:themeFillShade="BF"/>
            <w:vAlign w:val="center"/>
          </w:tcPr>
          <w:sdt>
            <w:sdtPr>
              <w:rPr>
                <w:rFonts w:ascii="Arial" w:hAnsi="Arial" w:cs="Arial"/>
                <w:b/>
                <w:bCs/>
                <w:lang w:eastAsia="en-US"/>
              </w:rPr>
              <w:id w:val="-1689744163"/>
              <w14:checkbox>
                <w14:checked w14:val="0"/>
                <w14:checkedState w14:val="2612" w14:font="MS Gothic"/>
                <w14:uncheckedState w14:val="2610" w14:font="MS Gothic"/>
              </w14:checkbox>
            </w:sdtPr>
            <w:sdtEndPr/>
            <w:sdtContent>
              <w:p w14:paraId="3CA4939C"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1160307203"/>
              <w14:checkbox>
                <w14:checked w14:val="0"/>
                <w14:checkedState w14:val="2612" w14:font="MS Gothic"/>
                <w14:uncheckedState w14:val="2610" w14:font="MS Gothic"/>
              </w14:checkbox>
            </w:sdtPr>
            <w:sdtEndPr/>
            <w:sdtContent>
              <w:p w14:paraId="10BFA915"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270004211"/>
              <w14:checkbox>
                <w14:checked w14:val="1"/>
                <w14:checkedState w14:val="2612" w14:font="MS Gothic"/>
                <w14:uncheckedState w14:val="2610" w14:font="MS Gothic"/>
              </w14:checkbox>
            </w:sdtPr>
            <w:sdtEndPr/>
            <w:sdtContent>
              <w:p w14:paraId="23C64334"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47078964" w14:textId="77777777" w:rsidTr="00AC420E">
        <w:trPr>
          <w:trHeight w:val="429"/>
        </w:trPr>
        <w:tc>
          <w:tcPr>
            <w:tcW w:w="502" w:type="dxa"/>
            <w:shd w:val="clear" w:color="auto" w:fill="F2F2F2" w:themeFill="background1" w:themeFillShade="F2"/>
          </w:tcPr>
          <w:p w14:paraId="702E5FA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23</w:t>
            </w:r>
          </w:p>
        </w:tc>
        <w:tc>
          <w:tcPr>
            <w:tcW w:w="6341" w:type="dxa"/>
            <w:shd w:val="clear" w:color="auto" w:fill="F2F2F2" w:themeFill="background1" w:themeFillShade="F2"/>
            <w:vAlign w:val="center"/>
          </w:tcPr>
          <w:p w14:paraId="3E17D7E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With questionnaires, will you give participants the option of omitting questions they do not want to answer?</w:t>
            </w:r>
          </w:p>
        </w:tc>
        <w:tc>
          <w:tcPr>
            <w:tcW w:w="887" w:type="dxa"/>
            <w:shd w:val="clear" w:color="auto" w:fill="BFBFBF" w:themeFill="background1" w:themeFillShade="BF"/>
            <w:vAlign w:val="center"/>
          </w:tcPr>
          <w:sdt>
            <w:sdtPr>
              <w:rPr>
                <w:rFonts w:ascii="Arial" w:hAnsi="Arial" w:cs="Arial"/>
                <w:b/>
                <w:bCs/>
                <w:lang w:eastAsia="en-US"/>
              </w:rPr>
              <w:id w:val="-120004605"/>
              <w14:checkbox>
                <w14:checked w14:val="0"/>
                <w14:checkedState w14:val="2612" w14:font="MS Gothic"/>
                <w14:uncheckedState w14:val="2610" w14:font="MS Gothic"/>
              </w14:checkbox>
            </w:sdtPr>
            <w:sdtEndPr/>
            <w:sdtContent>
              <w:p w14:paraId="33C314D5"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502748247"/>
              <w14:checkbox>
                <w14:checked w14:val="0"/>
                <w14:checkedState w14:val="2612" w14:font="MS Gothic"/>
                <w14:uncheckedState w14:val="2610" w14:font="MS Gothic"/>
              </w14:checkbox>
            </w:sdtPr>
            <w:sdtEndPr/>
            <w:sdtContent>
              <w:p w14:paraId="5E030DA3"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196125454"/>
              <w14:checkbox>
                <w14:checked w14:val="1"/>
                <w14:checkedState w14:val="2612" w14:font="MS Gothic"/>
                <w14:uncheckedState w14:val="2610" w14:font="MS Gothic"/>
              </w14:checkbox>
            </w:sdtPr>
            <w:sdtEndPr/>
            <w:sdtContent>
              <w:p w14:paraId="362F1363"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379BC6B7" w14:textId="77777777" w:rsidTr="00AC420E">
        <w:trPr>
          <w:trHeight w:val="393"/>
        </w:trPr>
        <w:tc>
          <w:tcPr>
            <w:tcW w:w="502" w:type="dxa"/>
            <w:shd w:val="clear" w:color="auto" w:fill="F2F2F2" w:themeFill="background1" w:themeFillShade="F2"/>
          </w:tcPr>
          <w:p w14:paraId="072EA5A9"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24</w:t>
            </w:r>
          </w:p>
        </w:tc>
        <w:tc>
          <w:tcPr>
            <w:tcW w:w="6341" w:type="dxa"/>
            <w:shd w:val="clear" w:color="auto" w:fill="F2F2F2" w:themeFill="background1" w:themeFillShade="F2"/>
            <w:vAlign w:val="center"/>
          </w:tcPr>
          <w:p w14:paraId="2396003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tell participants that their data will be treated with full confidentiality and that, if published, it will not be identifiable as theirs?</w:t>
            </w:r>
          </w:p>
        </w:tc>
        <w:tc>
          <w:tcPr>
            <w:tcW w:w="887" w:type="dxa"/>
            <w:shd w:val="clear" w:color="auto" w:fill="BFBFBF" w:themeFill="background1" w:themeFillShade="BF"/>
            <w:vAlign w:val="center"/>
          </w:tcPr>
          <w:sdt>
            <w:sdtPr>
              <w:rPr>
                <w:rFonts w:ascii="Arial" w:hAnsi="Arial" w:cs="Arial"/>
                <w:b/>
                <w:bCs/>
                <w:lang w:eastAsia="en-US"/>
              </w:rPr>
              <w:id w:val="96221617"/>
              <w14:checkbox>
                <w14:checked w14:val="0"/>
                <w14:checkedState w14:val="2612" w14:font="MS Gothic"/>
                <w14:uncheckedState w14:val="2610" w14:font="MS Gothic"/>
              </w14:checkbox>
            </w:sdtPr>
            <w:sdtEndPr/>
            <w:sdtContent>
              <w:p w14:paraId="4C920954"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715357891"/>
              <w14:checkbox>
                <w14:checked w14:val="0"/>
                <w14:checkedState w14:val="2612" w14:font="MS Gothic"/>
                <w14:uncheckedState w14:val="2610" w14:font="MS Gothic"/>
              </w14:checkbox>
            </w:sdtPr>
            <w:sdtEndPr/>
            <w:sdtContent>
              <w:p w14:paraId="197CB7D4"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861819308"/>
              <w14:checkbox>
                <w14:checked w14:val="1"/>
                <w14:checkedState w14:val="2612" w14:font="MS Gothic"/>
                <w14:uncheckedState w14:val="2610" w14:font="MS Gothic"/>
              </w14:checkbox>
            </w:sdtPr>
            <w:sdtEndPr/>
            <w:sdtContent>
              <w:p w14:paraId="60A51176"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41A39FB" w14:textId="77777777" w:rsidTr="00AC420E">
        <w:trPr>
          <w:trHeight w:val="429"/>
        </w:trPr>
        <w:tc>
          <w:tcPr>
            <w:tcW w:w="502" w:type="dxa"/>
            <w:shd w:val="clear" w:color="auto" w:fill="F2F2F2" w:themeFill="background1" w:themeFillShade="F2"/>
          </w:tcPr>
          <w:p w14:paraId="6E23351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25</w:t>
            </w:r>
          </w:p>
        </w:tc>
        <w:tc>
          <w:tcPr>
            <w:tcW w:w="6341" w:type="dxa"/>
            <w:shd w:val="clear" w:color="auto" w:fill="F2F2F2" w:themeFill="background1" w:themeFillShade="F2"/>
            <w:vAlign w:val="center"/>
          </w:tcPr>
          <w:p w14:paraId="57B7BE2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you debrief participants at the end of their participation, in a way appropriate to the type of research undertaken?</w:t>
            </w:r>
          </w:p>
        </w:tc>
        <w:tc>
          <w:tcPr>
            <w:tcW w:w="887" w:type="dxa"/>
            <w:shd w:val="clear" w:color="auto" w:fill="BFBFBF" w:themeFill="background1" w:themeFillShade="BF"/>
            <w:vAlign w:val="center"/>
          </w:tcPr>
          <w:sdt>
            <w:sdtPr>
              <w:rPr>
                <w:rFonts w:ascii="Arial" w:hAnsi="Arial" w:cs="Arial"/>
                <w:b/>
                <w:bCs/>
                <w:lang w:eastAsia="en-US"/>
              </w:rPr>
              <w:id w:val="1507015635"/>
              <w14:checkbox>
                <w14:checked w14:val="0"/>
                <w14:checkedState w14:val="2612" w14:font="MS Gothic"/>
                <w14:uncheckedState w14:val="2610" w14:font="MS Gothic"/>
              </w14:checkbox>
            </w:sdtPr>
            <w:sdtEndPr/>
            <w:sdtContent>
              <w:p w14:paraId="3F074E2A"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761" w:type="dxa"/>
            <w:shd w:val="clear" w:color="auto" w:fill="BFBFBF" w:themeFill="background1" w:themeFillShade="BF"/>
            <w:vAlign w:val="center"/>
          </w:tcPr>
          <w:sdt>
            <w:sdtPr>
              <w:rPr>
                <w:rFonts w:ascii="Arial" w:hAnsi="Arial" w:cs="Arial"/>
                <w:b/>
                <w:bCs/>
                <w:lang w:eastAsia="en-US"/>
              </w:rPr>
              <w:id w:val="282701375"/>
              <w14:checkbox>
                <w14:checked w14:val="0"/>
                <w14:checkedState w14:val="2612" w14:font="MS Gothic"/>
                <w14:uncheckedState w14:val="2610" w14:font="MS Gothic"/>
              </w14:checkbox>
            </w:sdtPr>
            <w:sdtEndPr/>
            <w:sdtContent>
              <w:p w14:paraId="164E733B"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887" w:type="dxa"/>
            <w:shd w:val="clear" w:color="auto" w:fill="BFBFBF" w:themeFill="background1" w:themeFillShade="BF"/>
            <w:vAlign w:val="center"/>
          </w:tcPr>
          <w:sdt>
            <w:sdtPr>
              <w:rPr>
                <w:rFonts w:ascii="Arial" w:hAnsi="Arial" w:cs="Arial"/>
                <w:b/>
                <w:bCs/>
                <w:lang w:eastAsia="en-US"/>
              </w:rPr>
              <w:id w:val="-1075428902"/>
              <w14:checkbox>
                <w14:checked w14:val="0"/>
                <w14:checkedState w14:val="2612" w14:font="MS Gothic"/>
                <w14:uncheckedState w14:val="2610" w14:font="MS Gothic"/>
              </w14:checkbox>
            </w:sdtPr>
            <w:sdtEndPr/>
            <w:sdtContent>
              <w:p w14:paraId="5AA76D55" w14:textId="291B32C0" w:rsidR="00AC420E" w:rsidRPr="009766E2" w:rsidRDefault="00AC420E" w:rsidP="003F6721">
                <w:pPr>
                  <w:autoSpaceDE w:val="0"/>
                  <w:autoSpaceDN w:val="0"/>
                  <w:adjustRightInd w:val="0"/>
                  <w:jc w:val="center"/>
                  <w:rPr>
                    <w:rFonts w:ascii="Arial" w:hAnsi="Arial" w:cs="Arial"/>
                    <w:lang w:eastAsia="en-US"/>
                  </w:rPr>
                </w:pPr>
                <w:r>
                  <w:rPr>
                    <w:rFonts w:ascii="MS Gothic" w:eastAsia="MS Gothic" w:hAnsi="MS Gothic" w:cs="Arial" w:hint="eastAsia"/>
                    <w:b/>
                    <w:bCs/>
                    <w:lang w:eastAsia="en-US"/>
                  </w:rPr>
                  <w:t>☐</w:t>
                </w:r>
              </w:p>
            </w:sdtContent>
          </w:sdt>
        </w:tc>
      </w:tr>
      <w:tr w:rsidR="00AC420E" w:rsidRPr="009766E2" w14:paraId="7876D5F8" w14:textId="77777777" w:rsidTr="00AC420E">
        <w:trPr>
          <w:trHeight w:val="393"/>
        </w:trPr>
        <w:tc>
          <w:tcPr>
            <w:tcW w:w="502" w:type="dxa"/>
            <w:tcBorders>
              <w:bottom w:val="single" w:sz="4" w:space="0" w:color="auto"/>
            </w:tcBorders>
            <w:shd w:val="clear" w:color="auto" w:fill="F2F2F2" w:themeFill="background1" w:themeFillShade="F2"/>
          </w:tcPr>
          <w:p w14:paraId="5D2F45C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26</w:t>
            </w:r>
          </w:p>
        </w:tc>
        <w:tc>
          <w:tcPr>
            <w:tcW w:w="8878" w:type="dxa"/>
            <w:gridSpan w:val="4"/>
            <w:tcBorders>
              <w:bottom w:val="single" w:sz="4" w:space="0" w:color="auto"/>
            </w:tcBorders>
            <w:shd w:val="clear" w:color="auto" w:fill="F2F2F2" w:themeFill="background1" w:themeFillShade="F2"/>
            <w:vAlign w:val="center"/>
          </w:tcPr>
          <w:p w14:paraId="7995875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If NO</w:t>
            </w:r>
            <w:r w:rsidRPr="009766E2">
              <w:rPr>
                <w:rFonts w:ascii="Arial" w:hAnsi="Arial" w:cs="Arial"/>
                <w:b/>
                <w:bCs/>
                <w:lang w:eastAsia="en-US"/>
              </w:rPr>
              <w:t xml:space="preserve"> </w:t>
            </w:r>
            <w:r w:rsidRPr="009766E2">
              <w:rPr>
                <w:rFonts w:ascii="Arial" w:hAnsi="Arial" w:cs="Arial"/>
                <w:lang w:eastAsia="en-US"/>
              </w:rPr>
              <w:t xml:space="preserve">to any of above questions, please give an explanation </w:t>
            </w:r>
          </w:p>
        </w:tc>
      </w:tr>
      <w:tr w:rsidR="00AC420E" w:rsidRPr="009766E2" w14:paraId="2843251A" w14:textId="77777777" w:rsidTr="00AC420E">
        <w:trPr>
          <w:trHeight w:val="393"/>
        </w:trPr>
        <w:tc>
          <w:tcPr>
            <w:tcW w:w="502" w:type="dxa"/>
          </w:tcPr>
          <w:p w14:paraId="01FB8D8C" w14:textId="77777777" w:rsidR="00AC420E" w:rsidRPr="009766E2" w:rsidRDefault="00AC420E" w:rsidP="003F6721">
            <w:pPr>
              <w:rPr>
                <w:rFonts w:ascii="Arial" w:hAnsi="Arial" w:cs="Arial"/>
                <w:lang w:eastAsia="en-US"/>
              </w:rPr>
            </w:pPr>
            <w:r w:rsidRPr="009766E2">
              <w:rPr>
                <w:rFonts w:ascii="Arial" w:hAnsi="Arial" w:cs="Arial"/>
                <w:lang w:eastAsia="en-US"/>
              </w:rPr>
              <w:t>27</w:t>
            </w:r>
          </w:p>
        </w:tc>
        <w:tc>
          <w:tcPr>
            <w:tcW w:w="8878" w:type="dxa"/>
            <w:gridSpan w:val="4"/>
            <w:vAlign w:val="center"/>
          </w:tcPr>
          <w:p w14:paraId="2A71F07A" w14:textId="77777777" w:rsidR="00AC420E" w:rsidRPr="009766E2" w:rsidRDefault="00AC420E" w:rsidP="003F6721">
            <w:pPr>
              <w:rPr>
                <w:rFonts w:ascii="Arial" w:hAnsi="Arial" w:cs="Arial"/>
                <w:lang w:eastAsia="en-US"/>
              </w:rPr>
            </w:pPr>
          </w:p>
          <w:p w14:paraId="70235023" w14:textId="77777777" w:rsidR="00AC420E" w:rsidRPr="009766E2" w:rsidRDefault="00AC420E" w:rsidP="003F6721">
            <w:pPr>
              <w:rPr>
                <w:rFonts w:ascii="Arial" w:hAnsi="Arial" w:cs="Arial"/>
                <w:lang w:eastAsia="en-US"/>
              </w:rPr>
            </w:pPr>
          </w:p>
          <w:p w14:paraId="15C63B10" w14:textId="77777777" w:rsidR="00AC420E" w:rsidRPr="009766E2" w:rsidRDefault="00AC420E" w:rsidP="003F6721">
            <w:pPr>
              <w:rPr>
                <w:rFonts w:ascii="Arial" w:hAnsi="Arial" w:cs="Arial"/>
                <w:lang w:eastAsia="en-US"/>
              </w:rPr>
            </w:pPr>
          </w:p>
          <w:p w14:paraId="70D4A176" w14:textId="77777777" w:rsidR="00AC420E" w:rsidRPr="009766E2" w:rsidRDefault="00AC420E" w:rsidP="003F6721">
            <w:pPr>
              <w:autoSpaceDE w:val="0"/>
              <w:autoSpaceDN w:val="0"/>
              <w:adjustRightInd w:val="0"/>
              <w:rPr>
                <w:rFonts w:cs="Arial"/>
                <w:lang w:eastAsia="en-US"/>
              </w:rPr>
            </w:pPr>
            <w:r w:rsidRPr="009766E2">
              <w:rPr>
                <w:rFonts w:ascii="Arial" w:hAnsi="Arial" w:cs="Arial"/>
                <w:i/>
                <w:color w:val="808080"/>
                <w:sz w:val="18"/>
                <w:szCs w:val="18"/>
                <w:lang w:eastAsia="en-US"/>
              </w:rPr>
              <w:t>(this box should expand as you type)</w:t>
            </w:r>
          </w:p>
        </w:tc>
      </w:tr>
    </w:tbl>
    <w:p w14:paraId="32F32C64" w14:textId="77777777" w:rsidR="00AC420E" w:rsidRPr="009766E2" w:rsidRDefault="00AC420E" w:rsidP="00AC420E">
      <w:pPr>
        <w:rPr>
          <w:rFonts w:ascii="Times New Roman" w:hAnsi="Times New Roman"/>
          <w:sz w:val="20"/>
          <w:szCs w:val="20"/>
          <w:lang w:eastAsia="en-US"/>
        </w:rPr>
      </w:pPr>
    </w:p>
    <w:tbl>
      <w:tblPr>
        <w:tblStyle w:val="TableGrid"/>
        <w:tblW w:w="9893" w:type="dxa"/>
        <w:tblLook w:val="04A0" w:firstRow="1" w:lastRow="0" w:firstColumn="1" w:lastColumn="0" w:noHBand="0" w:noVBand="1"/>
      </w:tblPr>
      <w:tblGrid>
        <w:gridCol w:w="530"/>
        <w:gridCol w:w="6688"/>
        <w:gridCol w:w="936"/>
        <w:gridCol w:w="803"/>
        <w:gridCol w:w="936"/>
      </w:tblGrid>
      <w:tr w:rsidR="00AC420E" w:rsidRPr="009766E2" w14:paraId="573C0CD9" w14:textId="77777777" w:rsidTr="00AC420E">
        <w:trPr>
          <w:trHeight w:val="460"/>
        </w:trPr>
        <w:tc>
          <w:tcPr>
            <w:tcW w:w="530" w:type="dxa"/>
            <w:shd w:val="clear" w:color="auto" w:fill="F2F2F2" w:themeFill="background1" w:themeFillShade="F2"/>
          </w:tcPr>
          <w:p w14:paraId="35FAB8EB" w14:textId="77777777" w:rsidR="00AC420E" w:rsidRPr="009766E2" w:rsidRDefault="00AC420E" w:rsidP="003F6721">
            <w:pPr>
              <w:autoSpaceDE w:val="0"/>
              <w:autoSpaceDN w:val="0"/>
              <w:adjustRightInd w:val="0"/>
              <w:jc w:val="both"/>
              <w:rPr>
                <w:rFonts w:ascii="Arial" w:hAnsi="Arial" w:cs="Arial"/>
                <w:bCs/>
                <w:lang w:eastAsia="en-US"/>
              </w:rPr>
            </w:pPr>
            <w:r w:rsidRPr="009766E2">
              <w:rPr>
                <w:rFonts w:ascii="Arial" w:hAnsi="Arial" w:cs="Arial"/>
                <w:bCs/>
                <w:lang w:eastAsia="en-US"/>
              </w:rPr>
              <w:t>28</w:t>
            </w:r>
          </w:p>
        </w:tc>
        <w:tc>
          <w:tcPr>
            <w:tcW w:w="6688" w:type="dxa"/>
            <w:shd w:val="clear" w:color="auto" w:fill="F2F2F2" w:themeFill="background1" w:themeFillShade="F2"/>
          </w:tcPr>
          <w:p w14:paraId="6E94D8E0" w14:textId="77777777" w:rsidR="00AC420E" w:rsidRPr="009766E2" w:rsidRDefault="00AC420E" w:rsidP="003F6721">
            <w:pPr>
              <w:autoSpaceDE w:val="0"/>
              <w:autoSpaceDN w:val="0"/>
              <w:adjustRightInd w:val="0"/>
              <w:jc w:val="both"/>
              <w:rPr>
                <w:rFonts w:ascii="Arial" w:hAnsi="Arial" w:cs="Arial"/>
                <w:b/>
                <w:lang w:eastAsia="en-US"/>
              </w:rPr>
            </w:pPr>
            <w:r w:rsidRPr="009766E2">
              <w:rPr>
                <w:rFonts w:ascii="Arial" w:hAnsi="Arial" w:cs="Arial"/>
                <w:b/>
                <w:lang w:eastAsia="en-US"/>
              </w:rPr>
              <w:t>Information for participants:</w:t>
            </w:r>
          </w:p>
        </w:tc>
        <w:tc>
          <w:tcPr>
            <w:tcW w:w="936" w:type="dxa"/>
            <w:shd w:val="clear" w:color="auto" w:fill="F2F2F2" w:themeFill="background1" w:themeFillShade="F2"/>
            <w:vAlign w:val="bottom"/>
          </w:tcPr>
          <w:p w14:paraId="5F50EA7B" w14:textId="77777777" w:rsidR="00AC420E" w:rsidRPr="009766E2" w:rsidRDefault="00AC420E" w:rsidP="003F6721">
            <w:pPr>
              <w:autoSpaceDE w:val="0"/>
              <w:autoSpaceDN w:val="0"/>
              <w:adjustRightInd w:val="0"/>
              <w:jc w:val="center"/>
              <w:rPr>
                <w:rFonts w:ascii="Arial" w:hAnsi="Arial" w:cs="Arial"/>
                <w:b/>
                <w:bCs/>
                <w:sz w:val="16"/>
                <w:szCs w:val="16"/>
                <w:lang w:eastAsia="en-US"/>
              </w:rPr>
            </w:pPr>
          </w:p>
          <w:p w14:paraId="3E405A1C"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803" w:type="dxa"/>
            <w:shd w:val="clear" w:color="auto" w:fill="F2F2F2" w:themeFill="background1" w:themeFillShade="F2"/>
            <w:vAlign w:val="bottom"/>
          </w:tcPr>
          <w:p w14:paraId="45CDAD74"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c>
          <w:tcPr>
            <w:tcW w:w="936" w:type="dxa"/>
            <w:shd w:val="clear" w:color="auto" w:fill="F2F2F2" w:themeFill="background1" w:themeFillShade="F2"/>
            <w:vAlign w:val="bottom"/>
          </w:tcPr>
          <w:p w14:paraId="7E840757" w14:textId="77777777" w:rsidR="00AC420E" w:rsidRPr="009766E2" w:rsidRDefault="00AC420E" w:rsidP="003F6721">
            <w:pPr>
              <w:autoSpaceDE w:val="0"/>
              <w:autoSpaceDN w:val="0"/>
              <w:adjustRightInd w:val="0"/>
              <w:jc w:val="center"/>
              <w:rPr>
                <w:rFonts w:ascii="Arial" w:hAnsi="Arial" w:cs="Arial"/>
                <w:b/>
                <w:bCs/>
                <w:sz w:val="16"/>
                <w:szCs w:val="16"/>
                <w:lang w:eastAsia="en-US"/>
              </w:rPr>
            </w:pPr>
          </w:p>
          <w:p w14:paraId="2A1A8A65"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N/A</w:t>
            </w:r>
          </w:p>
        </w:tc>
      </w:tr>
      <w:tr w:rsidR="00AC420E" w:rsidRPr="009766E2" w14:paraId="4F077614" w14:textId="77777777" w:rsidTr="00AC420E">
        <w:trPr>
          <w:trHeight w:val="445"/>
        </w:trPr>
        <w:tc>
          <w:tcPr>
            <w:tcW w:w="530" w:type="dxa"/>
            <w:shd w:val="clear" w:color="auto" w:fill="F2F2F2" w:themeFill="background1" w:themeFillShade="F2"/>
          </w:tcPr>
          <w:p w14:paraId="35C5B79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29</w:t>
            </w:r>
          </w:p>
        </w:tc>
        <w:tc>
          <w:tcPr>
            <w:tcW w:w="6688" w:type="dxa"/>
            <w:shd w:val="clear" w:color="auto" w:fill="F2F2F2" w:themeFill="background1" w:themeFillShade="F2"/>
            <w:vAlign w:val="center"/>
          </w:tcPr>
          <w:p w14:paraId="7D214F7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participants be paid?</w:t>
            </w:r>
          </w:p>
        </w:tc>
        <w:tc>
          <w:tcPr>
            <w:tcW w:w="936" w:type="dxa"/>
            <w:shd w:val="clear" w:color="auto" w:fill="BFBFBF" w:themeFill="background1" w:themeFillShade="BF"/>
            <w:vAlign w:val="center"/>
          </w:tcPr>
          <w:sdt>
            <w:sdtPr>
              <w:rPr>
                <w:rFonts w:ascii="Arial" w:hAnsi="Arial" w:cs="Arial"/>
                <w:b/>
                <w:bCs/>
                <w:lang w:eastAsia="en-US"/>
              </w:rPr>
              <w:id w:val="51043762"/>
              <w14:checkbox>
                <w14:checked w14:val="0"/>
                <w14:checkedState w14:val="2612" w14:font="MS Gothic"/>
                <w14:uncheckedState w14:val="2610" w14:font="MS Gothic"/>
              </w14:checkbox>
            </w:sdtPr>
            <w:sdtEndPr/>
            <w:sdtContent>
              <w:p w14:paraId="01F22468"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803" w:type="dxa"/>
            <w:shd w:val="clear" w:color="auto" w:fill="BFBFBF" w:themeFill="background1" w:themeFillShade="BF"/>
            <w:vAlign w:val="center"/>
          </w:tcPr>
          <w:sdt>
            <w:sdtPr>
              <w:rPr>
                <w:rFonts w:ascii="Arial" w:hAnsi="Arial" w:cs="Arial"/>
                <w:b/>
                <w:bCs/>
                <w:lang w:eastAsia="en-US"/>
              </w:rPr>
              <w:id w:val="-256140063"/>
              <w14:checkbox>
                <w14:checked w14:val="0"/>
                <w14:checkedState w14:val="2612" w14:font="MS Gothic"/>
                <w14:uncheckedState w14:val="2610" w14:font="MS Gothic"/>
              </w14:checkbox>
            </w:sdtPr>
            <w:sdtEndPr/>
            <w:sdtContent>
              <w:p w14:paraId="416B68A5"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36" w:type="dxa"/>
            <w:shd w:val="clear" w:color="auto" w:fill="BFBFBF" w:themeFill="background1" w:themeFillShade="BF"/>
            <w:vAlign w:val="center"/>
          </w:tcPr>
          <w:sdt>
            <w:sdtPr>
              <w:rPr>
                <w:rFonts w:ascii="Arial" w:hAnsi="Arial" w:cs="Arial"/>
                <w:b/>
                <w:bCs/>
                <w:lang w:eastAsia="en-US"/>
              </w:rPr>
              <w:id w:val="634219724"/>
              <w14:checkbox>
                <w14:checked w14:val="0"/>
                <w14:checkedState w14:val="2612" w14:font="MS Gothic"/>
                <w14:uncheckedState w14:val="2610" w14:font="MS Gothic"/>
              </w14:checkbox>
            </w:sdtPr>
            <w:sdtEndPr/>
            <w:sdtContent>
              <w:p w14:paraId="509A6AFE"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2AD59C07" w14:textId="77777777" w:rsidTr="00AC420E">
        <w:trPr>
          <w:trHeight w:val="408"/>
        </w:trPr>
        <w:tc>
          <w:tcPr>
            <w:tcW w:w="530" w:type="dxa"/>
            <w:shd w:val="clear" w:color="auto" w:fill="F2F2F2" w:themeFill="background1" w:themeFillShade="F2"/>
          </w:tcPr>
          <w:p w14:paraId="6C49B50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30</w:t>
            </w:r>
          </w:p>
        </w:tc>
        <w:tc>
          <w:tcPr>
            <w:tcW w:w="6688" w:type="dxa"/>
            <w:shd w:val="clear" w:color="auto" w:fill="F2F2F2" w:themeFill="background1" w:themeFillShade="F2"/>
            <w:vAlign w:val="center"/>
          </w:tcPr>
          <w:p w14:paraId="62B1DC1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Is specialist electrical or other equipment to be used with participants?</w:t>
            </w:r>
          </w:p>
        </w:tc>
        <w:tc>
          <w:tcPr>
            <w:tcW w:w="936" w:type="dxa"/>
            <w:shd w:val="clear" w:color="auto" w:fill="BFBFBF" w:themeFill="background1" w:themeFillShade="BF"/>
            <w:vAlign w:val="center"/>
          </w:tcPr>
          <w:sdt>
            <w:sdtPr>
              <w:rPr>
                <w:rFonts w:ascii="Arial" w:hAnsi="Arial" w:cs="Arial"/>
                <w:b/>
                <w:bCs/>
                <w:lang w:eastAsia="en-US"/>
              </w:rPr>
              <w:id w:val="-1438982454"/>
              <w14:checkbox>
                <w14:checked w14:val="0"/>
                <w14:checkedState w14:val="2612" w14:font="MS Gothic"/>
                <w14:uncheckedState w14:val="2610" w14:font="MS Gothic"/>
              </w14:checkbox>
            </w:sdtPr>
            <w:sdtEndPr/>
            <w:sdtContent>
              <w:p w14:paraId="5C55AB48"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803" w:type="dxa"/>
            <w:shd w:val="clear" w:color="auto" w:fill="BFBFBF" w:themeFill="background1" w:themeFillShade="BF"/>
            <w:vAlign w:val="center"/>
          </w:tcPr>
          <w:sdt>
            <w:sdtPr>
              <w:rPr>
                <w:rFonts w:ascii="Arial" w:hAnsi="Arial" w:cs="Arial"/>
                <w:b/>
                <w:bCs/>
                <w:lang w:eastAsia="en-US"/>
              </w:rPr>
              <w:id w:val="2089267095"/>
              <w14:checkbox>
                <w14:checked w14:val="0"/>
                <w14:checkedState w14:val="2612" w14:font="MS Gothic"/>
                <w14:uncheckedState w14:val="2610" w14:font="MS Gothic"/>
              </w14:checkbox>
            </w:sdtPr>
            <w:sdtEndPr/>
            <w:sdtContent>
              <w:p w14:paraId="5D98E131"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36" w:type="dxa"/>
            <w:shd w:val="clear" w:color="auto" w:fill="BFBFBF" w:themeFill="background1" w:themeFillShade="BF"/>
            <w:vAlign w:val="center"/>
          </w:tcPr>
          <w:sdt>
            <w:sdtPr>
              <w:rPr>
                <w:rFonts w:ascii="Arial" w:hAnsi="Arial" w:cs="Arial"/>
                <w:b/>
                <w:bCs/>
                <w:lang w:eastAsia="en-US"/>
              </w:rPr>
              <w:id w:val="425468845"/>
              <w14:checkbox>
                <w14:checked w14:val="0"/>
                <w14:checkedState w14:val="2612" w14:font="MS Gothic"/>
                <w14:uncheckedState w14:val="2610" w14:font="MS Gothic"/>
              </w14:checkbox>
            </w:sdtPr>
            <w:sdtEndPr/>
            <w:sdtContent>
              <w:p w14:paraId="4D03EE31"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35894F52" w14:textId="77777777" w:rsidTr="00AC420E">
        <w:trPr>
          <w:trHeight w:val="445"/>
        </w:trPr>
        <w:tc>
          <w:tcPr>
            <w:tcW w:w="530" w:type="dxa"/>
            <w:shd w:val="clear" w:color="auto" w:fill="F2F2F2" w:themeFill="background1" w:themeFillShade="F2"/>
          </w:tcPr>
          <w:p w14:paraId="5FCF844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31</w:t>
            </w:r>
          </w:p>
        </w:tc>
        <w:tc>
          <w:tcPr>
            <w:tcW w:w="6688" w:type="dxa"/>
            <w:shd w:val="clear" w:color="auto" w:fill="F2F2F2" w:themeFill="background1" w:themeFillShade="F2"/>
            <w:vAlign w:val="center"/>
          </w:tcPr>
          <w:p w14:paraId="3713239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Are there any financial or other interests to the investigator or University arising from this study?</w:t>
            </w:r>
          </w:p>
        </w:tc>
        <w:tc>
          <w:tcPr>
            <w:tcW w:w="936" w:type="dxa"/>
            <w:shd w:val="clear" w:color="auto" w:fill="BFBFBF" w:themeFill="background1" w:themeFillShade="BF"/>
            <w:vAlign w:val="center"/>
          </w:tcPr>
          <w:sdt>
            <w:sdtPr>
              <w:rPr>
                <w:rFonts w:ascii="Arial" w:hAnsi="Arial" w:cs="Arial"/>
                <w:b/>
                <w:bCs/>
                <w:lang w:eastAsia="en-US"/>
              </w:rPr>
              <w:id w:val="-225606969"/>
              <w14:checkbox>
                <w14:checked w14:val="0"/>
                <w14:checkedState w14:val="2612" w14:font="MS Gothic"/>
                <w14:uncheckedState w14:val="2610" w14:font="MS Gothic"/>
              </w14:checkbox>
            </w:sdtPr>
            <w:sdtEndPr/>
            <w:sdtContent>
              <w:p w14:paraId="7449125F"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803" w:type="dxa"/>
            <w:shd w:val="clear" w:color="auto" w:fill="BFBFBF" w:themeFill="background1" w:themeFillShade="BF"/>
            <w:vAlign w:val="center"/>
          </w:tcPr>
          <w:sdt>
            <w:sdtPr>
              <w:rPr>
                <w:rFonts w:ascii="Arial" w:hAnsi="Arial" w:cs="Arial"/>
                <w:b/>
                <w:bCs/>
                <w:lang w:eastAsia="en-US"/>
              </w:rPr>
              <w:id w:val="-1565337314"/>
              <w14:checkbox>
                <w14:checked w14:val="0"/>
                <w14:checkedState w14:val="2612" w14:font="MS Gothic"/>
                <w14:uncheckedState w14:val="2610" w14:font="MS Gothic"/>
              </w14:checkbox>
            </w:sdtPr>
            <w:sdtEndPr/>
            <w:sdtContent>
              <w:p w14:paraId="3252C165"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36" w:type="dxa"/>
            <w:shd w:val="clear" w:color="auto" w:fill="BFBFBF" w:themeFill="background1" w:themeFillShade="BF"/>
            <w:vAlign w:val="center"/>
          </w:tcPr>
          <w:sdt>
            <w:sdtPr>
              <w:rPr>
                <w:rFonts w:ascii="Arial" w:hAnsi="Arial" w:cs="Arial"/>
                <w:b/>
                <w:bCs/>
                <w:lang w:eastAsia="en-US"/>
              </w:rPr>
              <w:id w:val="-133575194"/>
              <w14:checkbox>
                <w14:checked w14:val="0"/>
                <w14:checkedState w14:val="2612" w14:font="MS Gothic"/>
                <w14:uncheckedState w14:val="2610" w14:font="MS Gothic"/>
              </w14:checkbox>
            </w:sdtPr>
            <w:sdtEndPr/>
            <w:sdtContent>
              <w:p w14:paraId="2BD21556"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89F69DE" w14:textId="77777777" w:rsidTr="00AC420E">
        <w:trPr>
          <w:trHeight w:val="408"/>
        </w:trPr>
        <w:tc>
          <w:tcPr>
            <w:tcW w:w="530" w:type="dxa"/>
            <w:shd w:val="clear" w:color="auto" w:fill="F2F2F2" w:themeFill="background1" w:themeFillShade="F2"/>
          </w:tcPr>
          <w:p w14:paraId="6FB4D6C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lastRenderedPageBreak/>
              <w:t>32</w:t>
            </w:r>
          </w:p>
        </w:tc>
        <w:tc>
          <w:tcPr>
            <w:tcW w:w="6688" w:type="dxa"/>
            <w:shd w:val="clear" w:color="auto" w:fill="F2F2F2" w:themeFill="background1" w:themeFillShade="F2"/>
            <w:vAlign w:val="center"/>
          </w:tcPr>
          <w:p w14:paraId="07A06FE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Will the research activity involve deliberately misleading participants in any way, or the partial or full concealment of the specific study aims?</w:t>
            </w:r>
          </w:p>
        </w:tc>
        <w:tc>
          <w:tcPr>
            <w:tcW w:w="936" w:type="dxa"/>
            <w:shd w:val="clear" w:color="auto" w:fill="BFBFBF" w:themeFill="background1" w:themeFillShade="BF"/>
            <w:vAlign w:val="center"/>
          </w:tcPr>
          <w:sdt>
            <w:sdtPr>
              <w:rPr>
                <w:rFonts w:ascii="Arial" w:hAnsi="Arial" w:cs="Arial"/>
                <w:b/>
                <w:bCs/>
                <w:lang w:eastAsia="en-US"/>
              </w:rPr>
              <w:id w:val="-873932248"/>
              <w14:checkbox>
                <w14:checked w14:val="0"/>
                <w14:checkedState w14:val="2612" w14:font="MS Gothic"/>
                <w14:uncheckedState w14:val="2610" w14:font="MS Gothic"/>
              </w14:checkbox>
            </w:sdtPr>
            <w:sdtEndPr/>
            <w:sdtContent>
              <w:p w14:paraId="30F1C211"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c>
          <w:tcPr>
            <w:tcW w:w="803" w:type="dxa"/>
            <w:shd w:val="clear" w:color="auto" w:fill="BFBFBF" w:themeFill="background1" w:themeFillShade="BF"/>
            <w:vAlign w:val="center"/>
          </w:tcPr>
          <w:sdt>
            <w:sdtPr>
              <w:rPr>
                <w:rFonts w:ascii="Arial" w:hAnsi="Arial" w:cs="Arial"/>
                <w:b/>
                <w:bCs/>
                <w:lang w:eastAsia="en-US"/>
              </w:rPr>
              <w:id w:val="-1867361740"/>
              <w14:checkbox>
                <w14:checked w14:val="0"/>
                <w14:checkedState w14:val="2612" w14:font="MS Gothic"/>
                <w14:uncheckedState w14:val="2610" w14:font="MS Gothic"/>
              </w14:checkbox>
            </w:sdtPr>
            <w:sdtEndPr/>
            <w:sdtContent>
              <w:p w14:paraId="45AED526"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36" w:type="dxa"/>
            <w:shd w:val="clear" w:color="auto" w:fill="BFBFBF" w:themeFill="background1" w:themeFillShade="BF"/>
            <w:vAlign w:val="center"/>
          </w:tcPr>
          <w:sdt>
            <w:sdtPr>
              <w:rPr>
                <w:rFonts w:ascii="Arial" w:hAnsi="Arial" w:cs="Arial"/>
                <w:b/>
                <w:bCs/>
                <w:lang w:eastAsia="en-US"/>
              </w:rPr>
              <w:id w:val="214328365"/>
              <w14:checkbox>
                <w14:checked w14:val="0"/>
                <w14:checkedState w14:val="2612" w14:font="MS Gothic"/>
                <w14:uncheckedState w14:val="2610" w14:font="MS Gothic"/>
              </w14:checkbox>
            </w:sdtPr>
            <w:sdtEndPr/>
            <w:sdtContent>
              <w:p w14:paraId="5F33FDE0"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11906347" w14:textId="77777777" w:rsidTr="00AC420E">
        <w:trPr>
          <w:trHeight w:val="408"/>
        </w:trPr>
        <w:tc>
          <w:tcPr>
            <w:tcW w:w="530" w:type="dxa"/>
            <w:shd w:val="clear" w:color="auto" w:fill="F2F2F2" w:themeFill="background1" w:themeFillShade="F2"/>
          </w:tcPr>
          <w:p w14:paraId="46AD4E4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33</w:t>
            </w:r>
          </w:p>
        </w:tc>
        <w:tc>
          <w:tcPr>
            <w:tcW w:w="9363" w:type="dxa"/>
            <w:gridSpan w:val="4"/>
            <w:shd w:val="clear" w:color="auto" w:fill="F2F2F2" w:themeFill="background1" w:themeFillShade="F2"/>
            <w:vAlign w:val="center"/>
          </w:tcPr>
          <w:p w14:paraId="01A0D17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If YES</w:t>
            </w:r>
            <w:r w:rsidRPr="009766E2">
              <w:rPr>
                <w:rFonts w:ascii="Arial" w:hAnsi="Arial" w:cs="Arial"/>
                <w:b/>
                <w:bCs/>
                <w:lang w:eastAsia="en-US"/>
              </w:rPr>
              <w:t xml:space="preserve"> </w:t>
            </w:r>
            <w:r w:rsidRPr="009766E2">
              <w:rPr>
                <w:rFonts w:ascii="Arial" w:hAnsi="Arial" w:cs="Arial"/>
                <w:lang w:eastAsia="en-US"/>
              </w:rPr>
              <w:t xml:space="preserve">to any question, please provide full details </w:t>
            </w:r>
          </w:p>
        </w:tc>
      </w:tr>
      <w:tr w:rsidR="00AC420E" w:rsidRPr="009766E2" w14:paraId="1E0D8C5F" w14:textId="77777777" w:rsidTr="00AC420E">
        <w:trPr>
          <w:trHeight w:val="408"/>
        </w:trPr>
        <w:tc>
          <w:tcPr>
            <w:tcW w:w="530" w:type="dxa"/>
          </w:tcPr>
          <w:p w14:paraId="6B3D523D" w14:textId="77777777" w:rsidR="00AC420E" w:rsidRPr="009766E2" w:rsidRDefault="00AC420E" w:rsidP="003F6721">
            <w:pPr>
              <w:rPr>
                <w:rFonts w:ascii="Arial" w:hAnsi="Arial" w:cs="Arial"/>
                <w:lang w:eastAsia="en-US"/>
              </w:rPr>
            </w:pPr>
            <w:r w:rsidRPr="009766E2">
              <w:rPr>
                <w:rFonts w:ascii="Arial" w:hAnsi="Arial" w:cs="Arial"/>
                <w:lang w:eastAsia="en-US"/>
              </w:rPr>
              <w:t>34</w:t>
            </w:r>
          </w:p>
        </w:tc>
        <w:tc>
          <w:tcPr>
            <w:tcW w:w="9363" w:type="dxa"/>
            <w:gridSpan w:val="4"/>
            <w:vAlign w:val="center"/>
          </w:tcPr>
          <w:p w14:paraId="2A88E363" w14:textId="77777777" w:rsidR="00AC420E" w:rsidRPr="009766E2" w:rsidRDefault="00AC420E" w:rsidP="003F6721">
            <w:pPr>
              <w:rPr>
                <w:rFonts w:ascii="Arial" w:hAnsi="Arial" w:cs="Arial"/>
                <w:lang w:eastAsia="en-US"/>
              </w:rPr>
            </w:pPr>
          </w:p>
          <w:p w14:paraId="60881A84" w14:textId="77777777" w:rsidR="00AC420E" w:rsidRPr="009766E2" w:rsidRDefault="00AC420E" w:rsidP="003F6721">
            <w:pPr>
              <w:rPr>
                <w:rFonts w:ascii="Arial" w:hAnsi="Arial" w:cs="Arial"/>
                <w:lang w:eastAsia="en-US"/>
              </w:rPr>
            </w:pPr>
            <w:r w:rsidRPr="009766E2">
              <w:rPr>
                <w:rFonts w:ascii="Arial" w:hAnsi="Arial" w:cs="Arial"/>
                <w:lang w:eastAsia="en-US"/>
              </w:rPr>
              <w:t>Investigation is not being relayed to the organisation.</w:t>
            </w:r>
          </w:p>
          <w:p w14:paraId="606E13B7" w14:textId="77777777" w:rsidR="00AC420E" w:rsidRPr="009766E2" w:rsidRDefault="00AC420E" w:rsidP="003F6721">
            <w:pPr>
              <w:rPr>
                <w:rFonts w:ascii="Arial" w:hAnsi="Arial" w:cs="Arial"/>
                <w:lang w:eastAsia="en-US"/>
              </w:rPr>
            </w:pPr>
          </w:p>
          <w:p w14:paraId="79F7448B" w14:textId="77777777" w:rsidR="00AC420E" w:rsidRPr="009766E2" w:rsidRDefault="00AC420E" w:rsidP="003F6721">
            <w:pPr>
              <w:autoSpaceDE w:val="0"/>
              <w:autoSpaceDN w:val="0"/>
              <w:adjustRightInd w:val="0"/>
              <w:rPr>
                <w:rFonts w:cs="Arial"/>
                <w:lang w:eastAsia="en-US"/>
              </w:rPr>
            </w:pPr>
            <w:r w:rsidRPr="009766E2">
              <w:rPr>
                <w:rFonts w:ascii="Arial" w:hAnsi="Arial" w:cs="Arial"/>
                <w:i/>
                <w:color w:val="808080"/>
                <w:sz w:val="18"/>
                <w:szCs w:val="18"/>
                <w:lang w:eastAsia="en-US"/>
              </w:rPr>
              <w:t>(this box should expand as you type)</w:t>
            </w:r>
          </w:p>
        </w:tc>
      </w:tr>
    </w:tbl>
    <w:p w14:paraId="08CEE65E" w14:textId="77777777" w:rsidR="00AC420E" w:rsidRPr="009766E2" w:rsidRDefault="00AC420E" w:rsidP="00AC420E">
      <w:pPr>
        <w:autoSpaceDE w:val="0"/>
        <w:autoSpaceDN w:val="0"/>
        <w:adjustRightInd w:val="0"/>
        <w:spacing w:after="240"/>
        <w:jc w:val="both"/>
        <w:rPr>
          <w:rFonts w:ascii="Arial" w:hAnsi="Arial" w:cs="Arial"/>
          <w:b/>
          <w:lang w:eastAsia="en-US"/>
        </w:rPr>
      </w:pPr>
    </w:p>
    <w:p w14:paraId="04684D10" w14:textId="77777777" w:rsidR="00AC420E" w:rsidRPr="009766E2" w:rsidRDefault="00AC420E" w:rsidP="00AC420E">
      <w:pPr>
        <w:rPr>
          <w:rFonts w:ascii="Arial" w:hAnsi="Arial" w:cs="Arial"/>
          <w:b/>
          <w:lang w:eastAsia="en-US"/>
        </w:rPr>
      </w:pPr>
      <w:r w:rsidRPr="009766E2">
        <w:rPr>
          <w:rFonts w:ascii="Arial" w:hAnsi="Arial" w:cs="Arial"/>
          <w:b/>
          <w:lang w:eastAsia="en-US"/>
        </w:rPr>
        <w:t>SECTION H: Anticipated Risks</w:t>
      </w:r>
    </w:p>
    <w:tbl>
      <w:tblPr>
        <w:tblW w:w="9846"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57"/>
        <w:gridCol w:w="4672"/>
        <w:gridCol w:w="3185"/>
        <w:gridCol w:w="795"/>
        <w:gridCol w:w="637"/>
      </w:tblGrid>
      <w:tr w:rsidR="00AC420E" w:rsidRPr="009766E2" w14:paraId="60BBBA52" w14:textId="77777777" w:rsidTr="00AC420E">
        <w:trPr>
          <w:trHeight w:val="1309"/>
        </w:trPr>
        <w:tc>
          <w:tcPr>
            <w:tcW w:w="557" w:type="dxa"/>
            <w:tcBorders>
              <w:bottom w:val="single" w:sz="4" w:space="0" w:color="auto"/>
            </w:tcBorders>
            <w:shd w:val="clear" w:color="auto" w:fill="F2F2F2" w:themeFill="background1" w:themeFillShade="F2"/>
          </w:tcPr>
          <w:p w14:paraId="30611908" w14:textId="77777777" w:rsidR="00AC420E" w:rsidRPr="009766E2" w:rsidRDefault="00AC420E" w:rsidP="003F6721">
            <w:pPr>
              <w:keepNext/>
              <w:tabs>
                <w:tab w:val="left" w:pos="5103"/>
              </w:tabs>
              <w:outlineLvl w:val="0"/>
              <w:rPr>
                <w:rFonts w:ascii="Arial" w:hAnsi="Arial" w:cs="Arial"/>
                <w:lang w:eastAsia="en-US"/>
              </w:rPr>
            </w:pPr>
            <w:bookmarkStart w:id="3" w:name="_Toc69736888"/>
            <w:bookmarkStart w:id="4" w:name="_Toc69898108"/>
            <w:bookmarkStart w:id="5" w:name="_Toc69898244"/>
            <w:bookmarkStart w:id="6" w:name="_Toc69898325"/>
            <w:bookmarkStart w:id="7" w:name="_Toc69898407"/>
            <w:bookmarkStart w:id="8" w:name="_Toc69898488"/>
            <w:r w:rsidRPr="009766E2">
              <w:rPr>
                <w:rFonts w:ascii="Arial" w:hAnsi="Arial" w:cs="Arial"/>
                <w:lang w:eastAsia="en-US"/>
              </w:rPr>
              <w:t>1</w:t>
            </w:r>
            <w:bookmarkEnd w:id="3"/>
            <w:bookmarkEnd w:id="4"/>
            <w:bookmarkEnd w:id="5"/>
            <w:bookmarkEnd w:id="6"/>
            <w:bookmarkEnd w:id="7"/>
            <w:bookmarkEnd w:id="8"/>
          </w:p>
        </w:tc>
        <w:tc>
          <w:tcPr>
            <w:tcW w:w="9289" w:type="dxa"/>
            <w:gridSpan w:val="4"/>
            <w:tcBorders>
              <w:bottom w:val="single" w:sz="4" w:space="0" w:color="auto"/>
            </w:tcBorders>
            <w:shd w:val="clear" w:color="auto" w:fill="F2F2F2" w:themeFill="background1" w:themeFillShade="F2"/>
          </w:tcPr>
          <w:p w14:paraId="180A26EB" w14:textId="77777777" w:rsidR="00AC420E" w:rsidRPr="003F7475" w:rsidRDefault="00AC420E" w:rsidP="003F7475">
            <w:pPr>
              <w:pStyle w:val="NoSpacing"/>
              <w:rPr>
                <w:rFonts w:eastAsia="Times New Roman"/>
                <w:b/>
                <w:bCs/>
              </w:rPr>
            </w:pPr>
            <w:r w:rsidRPr="009766E2">
              <w:rPr>
                <w:rFonts w:eastAsia="Times New Roman"/>
              </w:rPr>
              <w:br w:type="page"/>
            </w:r>
            <w:bookmarkStart w:id="9" w:name="_Toc69736889"/>
            <w:r w:rsidRPr="003F7475">
              <w:rPr>
                <w:rFonts w:eastAsia="Times New Roman"/>
                <w:b/>
                <w:bCs/>
              </w:rPr>
              <w:t>Outline any anticipated risks</w:t>
            </w:r>
            <w:r w:rsidRPr="003F7475">
              <w:rPr>
                <w:rFonts w:eastAsia="SimSun"/>
                <w:b/>
                <w:bCs/>
                <w:lang w:eastAsia="zh-CN"/>
              </w:rPr>
              <w:t xml:space="preserve"> </w:t>
            </w:r>
            <w:r w:rsidRPr="003F7475">
              <w:rPr>
                <w:rFonts w:eastAsia="Times New Roman"/>
                <w:b/>
                <w:bCs/>
              </w:rPr>
              <w:t>that may adversely affect any of the participants, the researchers and/or the University, and the steps that will be taken to address them.</w:t>
            </w:r>
            <w:bookmarkEnd w:id="9"/>
            <w:r w:rsidRPr="003F7475">
              <w:rPr>
                <w:rFonts w:eastAsia="Times New Roman"/>
                <w:b/>
                <w:bCs/>
              </w:rPr>
              <w:t xml:space="preserve"> </w:t>
            </w:r>
          </w:p>
          <w:p w14:paraId="5883C522" w14:textId="77777777" w:rsidR="00AC420E" w:rsidRPr="009766E2" w:rsidRDefault="00AC420E" w:rsidP="003F6721">
            <w:pPr>
              <w:rPr>
                <w:rFonts w:ascii="Times New Roman" w:hAnsi="Times New Roman"/>
                <w:sz w:val="20"/>
                <w:szCs w:val="20"/>
                <w:lang w:eastAsia="en-US"/>
              </w:rPr>
            </w:pPr>
          </w:p>
          <w:p w14:paraId="522E994B" w14:textId="77777777" w:rsidR="00AC420E" w:rsidRPr="009766E2" w:rsidRDefault="00AC420E" w:rsidP="003F6721">
            <w:pPr>
              <w:rPr>
                <w:rFonts w:ascii="Arial" w:hAnsi="Arial" w:cs="Arial"/>
                <w:sz w:val="20"/>
                <w:szCs w:val="20"/>
                <w:lang w:eastAsia="en-US"/>
              </w:rPr>
            </w:pPr>
            <w:r w:rsidRPr="009766E2">
              <w:rPr>
                <w:rFonts w:ascii="Arial" w:hAnsi="Arial" w:cs="Arial"/>
                <w:szCs w:val="20"/>
                <w:lang w:eastAsia="en-US"/>
              </w:rPr>
              <w:t>If you have completed a full risk assessment (for example as required by a laboratory, or external research collaborator) you may append that to this form.</w:t>
            </w:r>
            <w:r w:rsidRPr="009766E2">
              <w:rPr>
                <w:rFonts w:ascii="Arial" w:hAnsi="Arial" w:cs="Arial"/>
                <w:sz w:val="20"/>
                <w:szCs w:val="20"/>
                <w:lang w:eastAsia="en-US"/>
              </w:rPr>
              <w:t xml:space="preserve">  </w:t>
            </w:r>
          </w:p>
        </w:tc>
      </w:tr>
      <w:tr w:rsidR="00AC420E" w:rsidRPr="009766E2" w14:paraId="663FCC09" w14:textId="77777777" w:rsidTr="00AC420E">
        <w:trPr>
          <w:trHeight w:val="312"/>
        </w:trPr>
        <w:tc>
          <w:tcPr>
            <w:tcW w:w="557" w:type="dxa"/>
            <w:vMerge w:val="restart"/>
            <w:shd w:val="clear" w:color="auto" w:fill="F2F2F2" w:themeFill="background1" w:themeFillShade="F2"/>
          </w:tcPr>
          <w:p w14:paraId="1CE7C118" w14:textId="77777777" w:rsidR="00AC420E" w:rsidRPr="009766E2" w:rsidRDefault="00AC420E" w:rsidP="003F6721">
            <w:pPr>
              <w:keepNext/>
              <w:tabs>
                <w:tab w:val="left" w:pos="5103"/>
              </w:tabs>
              <w:outlineLvl w:val="0"/>
              <w:rPr>
                <w:rFonts w:ascii="Arial" w:hAnsi="Arial" w:cs="Arial"/>
                <w:sz w:val="20"/>
                <w:szCs w:val="16"/>
                <w:lang w:eastAsia="en-US"/>
              </w:rPr>
            </w:pPr>
            <w:bookmarkStart w:id="10" w:name="_Toc69736890"/>
            <w:bookmarkStart w:id="11" w:name="_Toc69898109"/>
            <w:bookmarkStart w:id="12" w:name="_Toc69898245"/>
            <w:bookmarkStart w:id="13" w:name="_Toc69898326"/>
            <w:bookmarkStart w:id="14" w:name="_Toc69898408"/>
            <w:bookmarkStart w:id="15" w:name="_Toc69898489"/>
            <w:r w:rsidRPr="009766E2">
              <w:rPr>
                <w:rFonts w:ascii="Arial" w:hAnsi="Arial" w:cs="Arial"/>
                <w:sz w:val="20"/>
                <w:szCs w:val="16"/>
                <w:lang w:eastAsia="en-US"/>
              </w:rPr>
              <w:t>2</w:t>
            </w:r>
            <w:bookmarkEnd w:id="10"/>
            <w:bookmarkEnd w:id="11"/>
            <w:bookmarkEnd w:id="12"/>
            <w:bookmarkEnd w:id="13"/>
            <w:bookmarkEnd w:id="14"/>
            <w:bookmarkEnd w:id="15"/>
          </w:p>
        </w:tc>
        <w:tc>
          <w:tcPr>
            <w:tcW w:w="7857" w:type="dxa"/>
            <w:gridSpan w:val="2"/>
            <w:vMerge w:val="restart"/>
            <w:shd w:val="clear" w:color="auto" w:fill="F2F2F2" w:themeFill="background1" w:themeFillShade="F2"/>
          </w:tcPr>
          <w:p w14:paraId="01E77F61" w14:textId="77777777" w:rsidR="00AC420E" w:rsidRPr="009766E2" w:rsidRDefault="00AC420E" w:rsidP="003F6721">
            <w:pPr>
              <w:keepNext/>
              <w:tabs>
                <w:tab w:val="left" w:pos="5103"/>
              </w:tabs>
              <w:outlineLvl w:val="0"/>
              <w:rPr>
                <w:rFonts w:ascii="Arial" w:hAnsi="Arial" w:cs="Arial"/>
                <w:b/>
                <w:bCs/>
                <w:sz w:val="20"/>
                <w:szCs w:val="16"/>
                <w:lang w:eastAsia="en-US"/>
              </w:rPr>
            </w:pPr>
            <w:bookmarkStart w:id="16" w:name="_Toc69736891"/>
            <w:bookmarkStart w:id="17" w:name="_Toc69898110"/>
            <w:bookmarkStart w:id="18" w:name="_Toc69898246"/>
            <w:bookmarkStart w:id="19" w:name="_Toc69898327"/>
            <w:bookmarkStart w:id="20" w:name="_Toc69898409"/>
            <w:bookmarkStart w:id="21" w:name="_Toc69898490"/>
            <w:r w:rsidRPr="009766E2">
              <w:rPr>
                <w:rFonts w:ascii="Arial" w:hAnsi="Arial" w:cs="Arial"/>
                <w:b/>
                <w:bCs/>
                <w:sz w:val="20"/>
                <w:szCs w:val="16"/>
                <w:lang w:eastAsia="en-US"/>
              </w:rPr>
              <w:t>Full risk assessment completed and appended?</w:t>
            </w:r>
            <w:bookmarkEnd w:id="16"/>
            <w:bookmarkEnd w:id="17"/>
            <w:bookmarkEnd w:id="18"/>
            <w:bookmarkEnd w:id="19"/>
            <w:bookmarkEnd w:id="20"/>
            <w:bookmarkEnd w:id="21"/>
            <w:r w:rsidRPr="009766E2">
              <w:rPr>
                <w:rFonts w:ascii="Arial" w:hAnsi="Arial" w:cs="Arial"/>
                <w:b/>
                <w:bCs/>
                <w:sz w:val="20"/>
                <w:szCs w:val="16"/>
                <w:lang w:eastAsia="en-US"/>
              </w:rPr>
              <w:t xml:space="preserve"> </w:t>
            </w:r>
          </w:p>
          <w:p w14:paraId="290E4E8F" w14:textId="77777777" w:rsidR="00AC420E" w:rsidRPr="009766E2" w:rsidRDefault="00AC420E" w:rsidP="003F6721">
            <w:pPr>
              <w:keepNext/>
              <w:tabs>
                <w:tab w:val="left" w:pos="5103"/>
              </w:tabs>
              <w:jc w:val="center"/>
              <w:outlineLvl w:val="0"/>
              <w:rPr>
                <w:rFonts w:ascii="Arial" w:hAnsi="Arial" w:cs="Arial"/>
                <w:b/>
                <w:bCs/>
                <w:sz w:val="20"/>
                <w:szCs w:val="16"/>
                <w:lang w:eastAsia="en-US"/>
              </w:rPr>
            </w:pPr>
          </w:p>
        </w:tc>
        <w:tc>
          <w:tcPr>
            <w:tcW w:w="795" w:type="dxa"/>
            <w:tcBorders>
              <w:bottom w:val="single" w:sz="4" w:space="0" w:color="auto"/>
            </w:tcBorders>
            <w:shd w:val="clear" w:color="auto" w:fill="F2F2F2" w:themeFill="background1" w:themeFillShade="F2"/>
          </w:tcPr>
          <w:p w14:paraId="24E87EC6" w14:textId="77777777" w:rsidR="00AC420E" w:rsidRPr="009766E2" w:rsidRDefault="00AC420E" w:rsidP="003F6721">
            <w:pPr>
              <w:keepNext/>
              <w:tabs>
                <w:tab w:val="left" w:pos="5103"/>
              </w:tabs>
              <w:outlineLvl w:val="0"/>
              <w:rPr>
                <w:rFonts w:ascii="Arial" w:hAnsi="Arial" w:cs="Arial"/>
                <w:b/>
                <w:bCs/>
                <w:lang w:eastAsia="en-US"/>
              </w:rPr>
            </w:pPr>
            <w:bookmarkStart w:id="22" w:name="_Toc69736892"/>
            <w:bookmarkStart w:id="23" w:name="_Toc69898111"/>
            <w:bookmarkStart w:id="24" w:name="_Toc69898247"/>
            <w:bookmarkStart w:id="25" w:name="_Toc69898328"/>
            <w:bookmarkStart w:id="26" w:name="_Toc69898410"/>
            <w:bookmarkStart w:id="27" w:name="_Toc69898491"/>
            <w:r w:rsidRPr="009766E2">
              <w:rPr>
                <w:rFonts w:ascii="Arial" w:hAnsi="Arial" w:cs="Arial"/>
                <w:b/>
                <w:bCs/>
                <w:lang w:eastAsia="en-US"/>
              </w:rPr>
              <w:t>Yes</w:t>
            </w:r>
            <w:bookmarkEnd w:id="22"/>
            <w:bookmarkEnd w:id="23"/>
            <w:bookmarkEnd w:id="24"/>
            <w:bookmarkEnd w:id="25"/>
            <w:bookmarkEnd w:id="26"/>
            <w:bookmarkEnd w:id="27"/>
            <w:r w:rsidRPr="009766E2">
              <w:rPr>
                <w:rFonts w:ascii="Arial" w:hAnsi="Arial" w:cs="Arial"/>
                <w:b/>
                <w:bCs/>
                <w:lang w:eastAsia="en-US"/>
              </w:rPr>
              <w:t xml:space="preserve"> </w:t>
            </w:r>
          </w:p>
        </w:tc>
        <w:bookmarkStart w:id="28" w:name="_Toc69736893"/>
        <w:bookmarkStart w:id="29" w:name="_Toc69898112"/>
        <w:bookmarkStart w:id="30" w:name="_Toc69898248"/>
        <w:bookmarkStart w:id="31" w:name="_Toc69898329"/>
        <w:bookmarkStart w:id="32" w:name="_Toc69898411"/>
        <w:bookmarkStart w:id="33" w:name="_Toc69898492"/>
        <w:tc>
          <w:tcPr>
            <w:tcW w:w="636" w:type="dxa"/>
            <w:tcBorders>
              <w:bottom w:val="single" w:sz="4" w:space="0" w:color="auto"/>
            </w:tcBorders>
            <w:shd w:val="clear" w:color="auto" w:fill="BFBFBF" w:themeFill="background1" w:themeFillShade="BF"/>
          </w:tcPr>
          <w:p w14:paraId="06542C9A" w14:textId="77777777" w:rsidR="00AC420E" w:rsidRPr="009766E2" w:rsidRDefault="00C067E3" w:rsidP="003F6721">
            <w:pPr>
              <w:keepNext/>
              <w:tabs>
                <w:tab w:val="left" w:pos="5103"/>
              </w:tabs>
              <w:jc w:val="center"/>
              <w:outlineLvl w:val="0"/>
              <w:rPr>
                <w:rFonts w:ascii="Arial" w:hAnsi="Arial" w:cs="Arial"/>
                <w:b/>
                <w:bCs/>
                <w:sz w:val="20"/>
                <w:szCs w:val="16"/>
                <w:lang w:eastAsia="en-US"/>
              </w:rPr>
            </w:pPr>
            <w:sdt>
              <w:sdtPr>
                <w:rPr>
                  <w:rFonts w:ascii="Arial" w:hAnsi="Arial" w:cs="Arial"/>
                  <w:lang w:eastAsia="en-US"/>
                </w:rPr>
                <w:id w:val="-2006964611"/>
                <w14:checkbox>
                  <w14:checked w14:val="0"/>
                  <w14:checkedState w14:val="2612" w14:font="MS Gothic"/>
                  <w14:uncheckedState w14:val="2610" w14:font="MS Gothic"/>
                </w14:checkbox>
              </w:sdtPr>
              <w:sdtEndPr/>
              <w:sdtContent>
                <w:r w:rsidR="00AC420E" w:rsidRPr="009766E2">
                  <w:rPr>
                    <w:rFonts w:ascii="Segoe UI Symbol" w:hAnsi="Segoe UI Symbol" w:cs="Segoe UI Symbol"/>
                    <w:lang w:eastAsia="en-US"/>
                  </w:rPr>
                  <w:t>☐</w:t>
                </w:r>
              </w:sdtContent>
            </w:sdt>
            <w:bookmarkEnd w:id="28"/>
            <w:bookmarkEnd w:id="29"/>
            <w:bookmarkEnd w:id="30"/>
            <w:bookmarkEnd w:id="31"/>
            <w:bookmarkEnd w:id="32"/>
            <w:bookmarkEnd w:id="33"/>
          </w:p>
        </w:tc>
      </w:tr>
      <w:tr w:rsidR="00AC420E" w:rsidRPr="009766E2" w14:paraId="1F3F3E3B" w14:textId="77777777" w:rsidTr="00AC420E">
        <w:trPr>
          <w:trHeight w:val="331"/>
        </w:trPr>
        <w:tc>
          <w:tcPr>
            <w:tcW w:w="557" w:type="dxa"/>
            <w:vMerge/>
            <w:tcBorders>
              <w:bottom w:val="single" w:sz="4" w:space="0" w:color="auto"/>
            </w:tcBorders>
            <w:shd w:val="clear" w:color="auto" w:fill="F2F2F2" w:themeFill="background1" w:themeFillShade="F2"/>
          </w:tcPr>
          <w:p w14:paraId="38836909" w14:textId="77777777" w:rsidR="00AC420E" w:rsidRPr="009766E2" w:rsidRDefault="00AC420E" w:rsidP="003F6721">
            <w:pPr>
              <w:keepNext/>
              <w:tabs>
                <w:tab w:val="left" w:pos="5103"/>
              </w:tabs>
              <w:outlineLvl w:val="0"/>
              <w:rPr>
                <w:rFonts w:ascii="Arial" w:hAnsi="Arial" w:cs="Arial"/>
                <w:sz w:val="20"/>
                <w:szCs w:val="16"/>
                <w:lang w:eastAsia="en-US"/>
              </w:rPr>
            </w:pPr>
          </w:p>
        </w:tc>
        <w:tc>
          <w:tcPr>
            <w:tcW w:w="7857" w:type="dxa"/>
            <w:gridSpan w:val="2"/>
            <w:vMerge/>
            <w:tcBorders>
              <w:bottom w:val="single" w:sz="4" w:space="0" w:color="auto"/>
            </w:tcBorders>
            <w:shd w:val="clear" w:color="auto" w:fill="F2F2F2" w:themeFill="background1" w:themeFillShade="F2"/>
          </w:tcPr>
          <w:p w14:paraId="24614A19" w14:textId="77777777" w:rsidR="00AC420E" w:rsidRPr="009766E2" w:rsidRDefault="00AC420E" w:rsidP="003F6721">
            <w:pPr>
              <w:keepNext/>
              <w:tabs>
                <w:tab w:val="left" w:pos="5103"/>
              </w:tabs>
              <w:outlineLvl w:val="0"/>
              <w:rPr>
                <w:rFonts w:ascii="Arial" w:hAnsi="Arial" w:cs="Arial"/>
                <w:b/>
                <w:bCs/>
                <w:sz w:val="20"/>
                <w:szCs w:val="16"/>
                <w:lang w:eastAsia="en-US"/>
              </w:rPr>
            </w:pPr>
          </w:p>
        </w:tc>
        <w:tc>
          <w:tcPr>
            <w:tcW w:w="795" w:type="dxa"/>
            <w:tcBorders>
              <w:bottom w:val="single" w:sz="4" w:space="0" w:color="auto"/>
            </w:tcBorders>
            <w:shd w:val="clear" w:color="auto" w:fill="F2F2F2" w:themeFill="background1" w:themeFillShade="F2"/>
          </w:tcPr>
          <w:p w14:paraId="43647407" w14:textId="77777777" w:rsidR="00AC420E" w:rsidRPr="009766E2" w:rsidRDefault="00AC420E" w:rsidP="003F6721">
            <w:pPr>
              <w:keepNext/>
              <w:tabs>
                <w:tab w:val="left" w:pos="5103"/>
              </w:tabs>
              <w:outlineLvl w:val="0"/>
              <w:rPr>
                <w:rFonts w:ascii="Arial" w:hAnsi="Arial" w:cs="Arial"/>
                <w:b/>
                <w:bCs/>
                <w:lang w:eastAsia="en-US"/>
              </w:rPr>
            </w:pPr>
            <w:bookmarkStart w:id="34" w:name="_Toc69736894"/>
            <w:bookmarkStart w:id="35" w:name="_Toc69898113"/>
            <w:bookmarkStart w:id="36" w:name="_Toc69898249"/>
            <w:bookmarkStart w:id="37" w:name="_Toc69898330"/>
            <w:bookmarkStart w:id="38" w:name="_Toc69898412"/>
            <w:bookmarkStart w:id="39" w:name="_Toc69898493"/>
            <w:r w:rsidRPr="009766E2">
              <w:rPr>
                <w:rFonts w:ascii="Arial" w:hAnsi="Arial" w:cs="Arial"/>
                <w:b/>
                <w:bCs/>
                <w:lang w:eastAsia="en-US"/>
              </w:rPr>
              <w:t>No</w:t>
            </w:r>
            <w:bookmarkEnd w:id="34"/>
            <w:bookmarkEnd w:id="35"/>
            <w:bookmarkEnd w:id="36"/>
            <w:bookmarkEnd w:id="37"/>
            <w:bookmarkEnd w:id="38"/>
            <w:bookmarkEnd w:id="39"/>
          </w:p>
        </w:tc>
        <w:bookmarkStart w:id="40" w:name="_Toc69736895"/>
        <w:bookmarkStart w:id="41" w:name="_Toc69898114"/>
        <w:bookmarkStart w:id="42" w:name="_Toc69898250"/>
        <w:bookmarkStart w:id="43" w:name="_Toc69898331"/>
        <w:bookmarkStart w:id="44" w:name="_Toc69898413"/>
        <w:bookmarkStart w:id="45" w:name="_Toc69898494"/>
        <w:tc>
          <w:tcPr>
            <w:tcW w:w="636" w:type="dxa"/>
            <w:tcBorders>
              <w:bottom w:val="single" w:sz="4" w:space="0" w:color="auto"/>
            </w:tcBorders>
            <w:shd w:val="clear" w:color="auto" w:fill="BFBFBF" w:themeFill="background1" w:themeFillShade="BF"/>
          </w:tcPr>
          <w:p w14:paraId="7FC40D4D" w14:textId="77777777" w:rsidR="00AC420E" w:rsidRPr="009766E2" w:rsidRDefault="00C067E3" w:rsidP="003F6721">
            <w:pPr>
              <w:keepNext/>
              <w:tabs>
                <w:tab w:val="left" w:pos="5103"/>
              </w:tabs>
              <w:jc w:val="center"/>
              <w:outlineLvl w:val="0"/>
              <w:rPr>
                <w:rFonts w:ascii="Arial" w:hAnsi="Arial" w:cs="Arial"/>
                <w:lang w:eastAsia="en-US"/>
              </w:rPr>
            </w:pPr>
            <w:sdt>
              <w:sdtPr>
                <w:rPr>
                  <w:rFonts w:ascii="Arial" w:hAnsi="Arial" w:cs="Arial"/>
                  <w:lang w:eastAsia="en-US"/>
                </w:rPr>
                <w:id w:val="-389729326"/>
                <w14:checkbox>
                  <w14:checked w14:val="1"/>
                  <w14:checkedState w14:val="2612" w14:font="MS Gothic"/>
                  <w14:uncheckedState w14:val="2610" w14:font="MS Gothic"/>
                </w14:checkbox>
              </w:sdtPr>
              <w:sdtEndPr/>
              <w:sdtContent>
                <w:r w:rsidR="00AC420E" w:rsidRPr="009766E2">
                  <w:rPr>
                    <w:rFonts w:ascii="Segoe UI Symbol" w:hAnsi="Segoe UI Symbol" w:cs="Segoe UI Symbol"/>
                    <w:lang w:eastAsia="en-US"/>
                  </w:rPr>
                  <w:t>☒</w:t>
                </w:r>
              </w:sdtContent>
            </w:sdt>
            <w:bookmarkEnd w:id="40"/>
            <w:bookmarkEnd w:id="41"/>
            <w:bookmarkEnd w:id="42"/>
            <w:bookmarkEnd w:id="43"/>
            <w:bookmarkEnd w:id="44"/>
            <w:bookmarkEnd w:id="45"/>
          </w:p>
        </w:tc>
      </w:tr>
      <w:tr w:rsidR="00AC420E" w:rsidRPr="009766E2" w14:paraId="18F60B4A" w14:textId="77777777" w:rsidTr="00AC420E">
        <w:trPr>
          <w:trHeight w:val="801"/>
        </w:trPr>
        <w:tc>
          <w:tcPr>
            <w:tcW w:w="557" w:type="dxa"/>
            <w:tcBorders>
              <w:bottom w:val="single" w:sz="4" w:space="0" w:color="auto"/>
            </w:tcBorders>
            <w:shd w:val="clear" w:color="auto" w:fill="F2F2F2" w:themeFill="background1" w:themeFillShade="F2"/>
          </w:tcPr>
          <w:p w14:paraId="58432FA1" w14:textId="77777777" w:rsidR="00AC420E" w:rsidRPr="009766E2" w:rsidRDefault="00AC420E" w:rsidP="003F6721">
            <w:pPr>
              <w:rPr>
                <w:rFonts w:ascii="Arial" w:hAnsi="Arial" w:cs="Arial"/>
                <w:lang w:eastAsia="en-US"/>
              </w:rPr>
            </w:pPr>
            <w:r w:rsidRPr="009766E2">
              <w:rPr>
                <w:rFonts w:ascii="Arial" w:hAnsi="Arial" w:cs="Arial"/>
                <w:lang w:eastAsia="en-US"/>
              </w:rPr>
              <w:t>3</w:t>
            </w:r>
          </w:p>
        </w:tc>
        <w:tc>
          <w:tcPr>
            <w:tcW w:w="9289" w:type="dxa"/>
            <w:gridSpan w:val="4"/>
            <w:tcBorders>
              <w:bottom w:val="single" w:sz="4" w:space="0" w:color="auto"/>
            </w:tcBorders>
            <w:shd w:val="clear" w:color="auto" w:fill="F2F2F2" w:themeFill="background1" w:themeFillShade="F2"/>
          </w:tcPr>
          <w:p w14:paraId="2487174B" w14:textId="77777777" w:rsidR="00AC420E" w:rsidRPr="009766E2" w:rsidRDefault="00AC420E" w:rsidP="003F6721">
            <w:pPr>
              <w:rPr>
                <w:rFonts w:ascii="Arial" w:hAnsi="Arial" w:cs="Arial"/>
                <w:lang w:eastAsia="en-US"/>
              </w:rPr>
            </w:pPr>
            <w:r w:rsidRPr="009766E2">
              <w:rPr>
                <w:rFonts w:ascii="Arial" w:hAnsi="Arial" w:cs="Arial"/>
                <w:b/>
                <w:lang w:eastAsia="en-US"/>
              </w:rPr>
              <w:t>Risks to participants</w:t>
            </w:r>
          </w:p>
          <w:p w14:paraId="6D956FFC" w14:textId="77777777" w:rsidR="00AC420E" w:rsidRPr="009766E2" w:rsidRDefault="00AC420E" w:rsidP="003F6721">
            <w:pPr>
              <w:rPr>
                <w:rFonts w:ascii="Arial" w:hAnsi="Arial" w:cs="Arial"/>
                <w:lang w:eastAsia="en-US"/>
              </w:rPr>
            </w:pPr>
            <w:r w:rsidRPr="009766E2">
              <w:rPr>
                <w:rFonts w:ascii="Arial" w:hAnsi="Arial" w:cs="Arial"/>
                <w:lang w:eastAsia="en-US"/>
              </w:rPr>
              <w:t>For example: emotional distress, financial disclosure, physical harm, transfer of personal data, sensitive organisational information</w:t>
            </w:r>
          </w:p>
        </w:tc>
      </w:tr>
      <w:tr w:rsidR="00AC420E" w:rsidRPr="009766E2" w14:paraId="67DAE27E" w14:textId="77777777" w:rsidTr="00AC420E">
        <w:trPr>
          <w:trHeight w:val="1211"/>
        </w:trPr>
        <w:tc>
          <w:tcPr>
            <w:tcW w:w="557" w:type="dxa"/>
            <w:tcBorders>
              <w:top w:val="single" w:sz="4" w:space="0" w:color="auto"/>
              <w:bottom w:val="single" w:sz="4" w:space="0" w:color="auto"/>
            </w:tcBorders>
          </w:tcPr>
          <w:p w14:paraId="321BC95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4</w:t>
            </w:r>
          </w:p>
        </w:tc>
        <w:tc>
          <w:tcPr>
            <w:tcW w:w="4672" w:type="dxa"/>
            <w:tcBorders>
              <w:top w:val="single" w:sz="4" w:space="0" w:color="auto"/>
              <w:bottom w:val="single" w:sz="4" w:space="0" w:color="auto"/>
            </w:tcBorders>
          </w:tcPr>
          <w:p w14:paraId="6F08A01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Risk to Participant:</w:t>
            </w:r>
          </w:p>
          <w:p w14:paraId="38F2921C" w14:textId="77777777" w:rsidR="00AC420E" w:rsidRPr="009766E2" w:rsidRDefault="00AC420E" w:rsidP="003F6721">
            <w:pPr>
              <w:rPr>
                <w:rFonts w:ascii="Arial" w:hAnsi="Arial" w:cs="Arial"/>
                <w:lang w:eastAsia="en-US"/>
              </w:rPr>
            </w:pPr>
          </w:p>
          <w:p w14:paraId="4CDC0A79"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308A96A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c>
          <w:tcPr>
            <w:tcW w:w="4617" w:type="dxa"/>
            <w:gridSpan w:val="3"/>
            <w:tcBorders>
              <w:top w:val="single" w:sz="4" w:space="0" w:color="auto"/>
              <w:bottom w:val="single" w:sz="4" w:space="0" w:color="auto"/>
            </w:tcBorders>
          </w:tcPr>
          <w:p w14:paraId="4FC35911" w14:textId="77777777" w:rsidR="00AC420E" w:rsidRPr="009766E2" w:rsidRDefault="00AC420E" w:rsidP="003F6721">
            <w:pPr>
              <w:autoSpaceDE w:val="0"/>
              <w:autoSpaceDN w:val="0"/>
              <w:adjustRightInd w:val="0"/>
              <w:rPr>
                <w:rFonts w:ascii="Arial" w:hAnsi="Arial" w:cs="Arial"/>
                <w:i/>
                <w:sz w:val="18"/>
                <w:szCs w:val="18"/>
                <w:lang w:eastAsia="en-US"/>
              </w:rPr>
            </w:pPr>
            <w:r w:rsidRPr="009766E2">
              <w:rPr>
                <w:rFonts w:ascii="Arial" w:hAnsi="Arial" w:cs="Arial"/>
                <w:i/>
                <w:sz w:val="18"/>
                <w:szCs w:val="18"/>
                <w:lang w:eastAsia="en-US"/>
              </w:rPr>
              <w:t>How will you mitigate the Risk to Participant</w:t>
            </w:r>
          </w:p>
          <w:p w14:paraId="143CC270" w14:textId="77777777" w:rsidR="00AC420E" w:rsidRPr="009766E2" w:rsidRDefault="00AC420E" w:rsidP="003F6721">
            <w:pPr>
              <w:rPr>
                <w:rFonts w:ascii="Arial" w:hAnsi="Arial" w:cs="Arial"/>
                <w:lang w:eastAsia="en-US"/>
              </w:rPr>
            </w:pPr>
          </w:p>
          <w:p w14:paraId="79FBED52" w14:textId="77777777" w:rsidR="00AC420E" w:rsidRPr="009766E2" w:rsidRDefault="00AC420E" w:rsidP="003F6721">
            <w:pPr>
              <w:rPr>
                <w:rFonts w:ascii="Arial" w:hAnsi="Arial" w:cs="Arial"/>
                <w:lang w:eastAsia="en-US"/>
              </w:rPr>
            </w:pPr>
          </w:p>
          <w:p w14:paraId="50CC4A30"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484706C1" w14:textId="77777777" w:rsidR="00AC420E" w:rsidRPr="009766E2" w:rsidRDefault="00AC420E" w:rsidP="003F6721">
            <w:pPr>
              <w:autoSpaceDE w:val="0"/>
              <w:autoSpaceDN w:val="0"/>
              <w:adjustRightInd w:val="0"/>
              <w:rPr>
                <w:rFonts w:ascii="Times New Roman" w:hAnsi="Times New Roman" w:cs="Arial"/>
                <w:i/>
                <w:sz w:val="20"/>
                <w:szCs w:val="20"/>
                <w:lang w:eastAsia="en-US"/>
              </w:rPr>
            </w:pPr>
            <w:r w:rsidRPr="009766E2">
              <w:rPr>
                <w:rFonts w:ascii="Arial" w:hAnsi="Arial" w:cs="Arial"/>
                <w:i/>
                <w:color w:val="808080"/>
                <w:sz w:val="18"/>
                <w:szCs w:val="18"/>
                <w:lang w:eastAsia="en-US"/>
              </w:rPr>
              <w:t>(this box should expand as you type)</w:t>
            </w:r>
          </w:p>
        </w:tc>
      </w:tr>
      <w:tr w:rsidR="00AC420E" w:rsidRPr="009766E2" w14:paraId="6DB1A01E" w14:textId="77777777" w:rsidTr="00AC420E">
        <w:trPr>
          <w:trHeight w:val="1914"/>
        </w:trPr>
        <w:tc>
          <w:tcPr>
            <w:tcW w:w="557" w:type="dxa"/>
            <w:tcBorders>
              <w:bottom w:val="single" w:sz="4" w:space="0" w:color="auto"/>
            </w:tcBorders>
            <w:shd w:val="clear" w:color="auto" w:fill="F2F2F2" w:themeFill="background1" w:themeFillShade="F2"/>
          </w:tcPr>
          <w:p w14:paraId="532FE772" w14:textId="77777777" w:rsidR="00AC420E" w:rsidRPr="009766E2" w:rsidRDefault="00AC420E" w:rsidP="003F6721">
            <w:pPr>
              <w:rPr>
                <w:rFonts w:ascii="Arial" w:hAnsi="Arial" w:cs="Arial"/>
                <w:lang w:eastAsia="en-US"/>
              </w:rPr>
            </w:pPr>
            <w:r w:rsidRPr="009766E2">
              <w:rPr>
                <w:rFonts w:ascii="Arial" w:hAnsi="Arial" w:cs="Arial"/>
                <w:lang w:eastAsia="en-US"/>
              </w:rPr>
              <w:t>5</w:t>
            </w:r>
          </w:p>
        </w:tc>
        <w:tc>
          <w:tcPr>
            <w:tcW w:w="9289" w:type="dxa"/>
            <w:gridSpan w:val="4"/>
            <w:tcBorders>
              <w:bottom w:val="single" w:sz="4" w:space="0" w:color="auto"/>
            </w:tcBorders>
            <w:shd w:val="clear" w:color="auto" w:fill="F2F2F2" w:themeFill="background1" w:themeFillShade="F2"/>
          </w:tcPr>
          <w:p w14:paraId="6FCEDAED" w14:textId="77777777" w:rsidR="00AC420E" w:rsidRPr="009766E2" w:rsidRDefault="00AC420E" w:rsidP="003F6721">
            <w:pPr>
              <w:rPr>
                <w:rFonts w:ascii="Arial" w:hAnsi="Arial" w:cs="Arial"/>
                <w:lang w:eastAsia="en-US"/>
              </w:rPr>
            </w:pPr>
            <w:r w:rsidRPr="009766E2">
              <w:rPr>
                <w:rFonts w:ascii="Arial" w:hAnsi="Arial" w:cs="Arial"/>
                <w:bCs/>
                <w:lang w:eastAsia="en-US"/>
              </w:rPr>
              <w:t xml:space="preserve">If research activity may include sensitive, embarrassing or upsetting topics (e.g. sexual activity, drug use) or issues likely to disclose information requiring further action (e.g. criminal activity), give details of the procedures to deal with these issues, including any support/advice (e.g. helpline numbers) to be offered to participants. Note that </w:t>
            </w:r>
            <w:r w:rsidRPr="009766E2">
              <w:rPr>
                <w:rFonts w:ascii="Arial" w:hAnsi="Arial" w:cs="Arial"/>
                <w:color w:val="161616"/>
                <w:lang w:val="en-US"/>
              </w:rPr>
              <w:t>where applicable, consent procedures should make it clear that if something potentially or actually illegal is discovered in the course of a project, it may need to be disclosed to the proper authorities</w:t>
            </w:r>
          </w:p>
        </w:tc>
      </w:tr>
      <w:tr w:rsidR="00AC420E" w:rsidRPr="009766E2" w14:paraId="57565252" w14:textId="77777777" w:rsidTr="00AC420E">
        <w:trPr>
          <w:trHeight w:val="1016"/>
        </w:trPr>
        <w:tc>
          <w:tcPr>
            <w:tcW w:w="557" w:type="dxa"/>
            <w:tcBorders>
              <w:top w:val="single" w:sz="4" w:space="0" w:color="auto"/>
              <w:bottom w:val="single" w:sz="4" w:space="0" w:color="auto"/>
            </w:tcBorders>
          </w:tcPr>
          <w:p w14:paraId="5258A000" w14:textId="77777777" w:rsidR="00AC420E" w:rsidRPr="009766E2" w:rsidRDefault="00AC420E" w:rsidP="003F6721">
            <w:pPr>
              <w:rPr>
                <w:rFonts w:ascii="Arial" w:hAnsi="Arial" w:cs="Arial"/>
                <w:lang w:eastAsia="en-US"/>
              </w:rPr>
            </w:pPr>
          </w:p>
        </w:tc>
        <w:tc>
          <w:tcPr>
            <w:tcW w:w="9289" w:type="dxa"/>
            <w:gridSpan w:val="4"/>
            <w:tcBorders>
              <w:top w:val="single" w:sz="4" w:space="0" w:color="auto"/>
              <w:bottom w:val="single" w:sz="4" w:space="0" w:color="auto"/>
            </w:tcBorders>
          </w:tcPr>
          <w:p w14:paraId="2CFEF8A4"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4C9580D9" w14:textId="77777777" w:rsidR="00AC420E" w:rsidRPr="009766E2" w:rsidRDefault="00AC420E" w:rsidP="003F6721">
            <w:pPr>
              <w:rPr>
                <w:rFonts w:ascii="Arial" w:hAnsi="Arial" w:cs="Arial"/>
                <w:lang w:eastAsia="en-US"/>
              </w:rPr>
            </w:pPr>
          </w:p>
          <w:p w14:paraId="1E7CD36F" w14:textId="77777777" w:rsidR="00AC420E" w:rsidRPr="009766E2" w:rsidRDefault="00AC420E" w:rsidP="003F6721">
            <w:pPr>
              <w:rPr>
                <w:rFonts w:ascii="Arial" w:hAnsi="Arial" w:cs="Arial"/>
                <w:lang w:eastAsia="en-US"/>
              </w:rPr>
            </w:pPr>
          </w:p>
          <w:p w14:paraId="35C8118E" w14:textId="77777777" w:rsidR="00AC420E" w:rsidRPr="009766E2" w:rsidRDefault="00AC420E" w:rsidP="003F6721">
            <w:pPr>
              <w:autoSpaceDE w:val="0"/>
              <w:autoSpaceDN w:val="0"/>
              <w:adjustRightInd w:val="0"/>
              <w:rPr>
                <w:rFonts w:ascii="Times New Roman" w:hAnsi="Times New Roman" w:cs="Arial"/>
                <w:sz w:val="20"/>
                <w:szCs w:val="20"/>
                <w:lang w:eastAsia="en-US"/>
              </w:rPr>
            </w:pPr>
            <w:r w:rsidRPr="009766E2">
              <w:rPr>
                <w:rFonts w:ascii="Arial" w:hAnsi="Arial" w:cs="Arial"/>
                <w:i/>
                <w:color w:val="808080"/>
                <w:sz w:val="18"/>
                <w:szCs w:val="18"/>
                <w:lang w:eastAsia="en-US"/>
              </w:rPr>
              <w:t>(this box should expand as you type)</w:t>
            </w:r>
          </w:p>
        </w:tc>
      </w:tr>
      <w:tr w:rsidR="00AC420E" w:rsidRPr="009766E2" w14:paraId="3C23EFE0" w14:textId="77777777" w:rsidTr="00AC420E">
        <w:trPr>
          <w:trHeight w:val="801"/>
        </w:trPr>
        <w:tc>
          <w:tcPr>
            <w:tcW w:w="557" w:type="dxa"/>
            <w:tcBorders>
              <w:top w:val="single" w:sz="4" w:space="0" w:color="auto"/>
              <w:bottom w:val="single" w:sz="4" w:space="0" w:color="auto"/>
            </w:tcBorders>
            <w:shd w:val="clear" w:color="auto" w:fill="F2F2F2" w:themeFill="background1" w:themeFillShade="F2"/>
          </w:tcPr>
          <w:p w14:paraId="25A0F68C" w14:textId="77777777" w:rsidR="00AC420E" w:rsidRPr="009766E2" w:rsidRDefault="00AC420E" w:rsidP="003F6721">
            <w:pPr>
              <w:rPr>
                <w:rFonts w:ascii="Arial" w:hAnsi="Arial" w:cs="Arial"/>
                <w:lang w:eastAsia="en-US"/>
              </w:rPr>
            </w:pPr>
            <w:r w:rsidRPr="009766E2">
              <w:rPr>
                <w:rFonts w:ascii="Arial" w:hAnsi="Arial" w:cs="Arial"/>
                <w:lang w:eastAsia="en-US"/>
              </w:rPr>
              <w:t>6</w:t>
            </w:r>
          </w:p>
        </w:tc>
        <w:tc>
          <w:tcPr>
            <w:tcW w:w="9289" w:type="dxa"/>
            <w:gridSpan w:val="4"/>
            <w:tcBorders>
              <w:top w:val="single" w:sz="4" w:space="0" w:color="auto"/>
              <w:bottom w:val="single" w:sz="4" w:space="0" w:color="auto"/>
            </w:tcBorders>
            <w:shd w:val="clear" w:color="auto" w:fill="F2F2F2" w:themeFill="background1" w:themeFillShade="F2"/>
          </w:tcPr>
          <w:p w14:paraId="2B1F1BC6" w14:textId="77777777" w:rsidR="00AC420E" w:rsidRPr="009766E2" w:rsidRDefault="00AC420E" w:rsidP="003F6721">
            <w:pPr>
              <w:rPr>
                <w:rFonts w:ascii="Arial" w:hAnsi="Arial" w:cs="Arial"/>
                <w:lang w:eastAsia="en-US"/>
              </w:rPr>
            </w:pPr>
            <w:r w:rsidRPr="009766E2">
              <w:rPr>
                <w:rFonts w:ascii="Arial" w:hAnsi="Arial" w:cs="Arial"/>
                <w:b/>
                <w:lang w:eastAsia="en-US"/>
              </w:rPr>
              <w:t>Risks to investigator</w:t>
            </w:r>
          </w:p>
          <w:p w14:paraId="63793645" w14:textId="77777777" w:rsidR="00AC420E" w:rsidRPr="009766E2" w:rsidRDefault="00AC420E" w:rsidP="003F6721">
            <w:pPr>
              <w:rPr>
                <w:rFonts w:ascii="Arial" w:hAnsi="Arial" w:cs="Arial"/>
                <w:lang w:eastAsia="en-US"/>
              </w:rPr>
            </w:pPr>
            <w:r w:rsidRPr="009766E2">
              <w:rPr>
                <w:rFonts w:ascii="Arial" w:hAnsi="Arial" w:cs="Arial"/>
                <w:lang w:eastAsia="en-US"/>
              </w:rPr>
              <w:t>For example: personal safety, physical harm, emotional distress, risk of accusation of harm/impropriety, conflict of interest</w:t>
            </w:r>
          </w:p>
        </w:tc>
      </w:tr>
      <w:tr w:rsidR="00AC420E" w:rsidRPr="009766E2" w14:paraId="34154014" w14:textId="77777777" w:rsidTr="00AC420E">
        <w:trPr>
          <w:trHeight w:val="2324"/>
        </w:trPr>
        <w:tc>
          <w:tcPr>
            <w:tcW w:w="557" w:type="dxa"/>
            <w:tcBorders>
              <w:top w:val="single" w:sz="4" w:space="0" w:color="auto"/>
              <w:bottom w:val="single" w:sz="4" w:space="0" w:color="auto"/>
            </w:tcBorders>
          </w:tcPr>
          <w:p w14:paraId="49B6330D" w14:textId="77777777" w:rsidR="00AC420E" w:rsidRPr="009766E2" w:rsidRDefault="00AC420E" w:rsidP="003F6721">
            <w:pPr>
              <w:autoSpaceDE w:val="0"/>
              <w:autoSpaceDN w:val="0"/>
              <w:adjustRightInd w:val="0"/>
              <w:rPr>
                <w:rFonts w:ascii="Arial" w:hAnsi="Arial" w:cs="Arial"/>
                <w:lang w:eastAsia="en-US"/>
              </w:rPr>
            </w:pPr>
          </w:p>
        </w:tc>
        <w:tc>
          <w:tcPr>
            <w:tcW w:w="4672" w:type="dxa"/>
            <w:tcBorders>
              <w:top w:val="single" w:sz="4" w:space="0" w:color="auto"/>
              <w:bottom w:val="single" w:sz="4" w:space="0" w:color="auto"/>
            </w:tcBorders>
          </w:tcPr>
          <w:p w14:paraId="6DD148E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Risk to Investigator:</w:t>
            </w:r>
          </w:p>
          <w:p w14:paraId="10E75F5A" w14:textId="77777777" w:rsidR="00AC420E" w:rsidRPr="009766E2" w:rsidRDefault="00AC420E" w:rsidP="003F6721">
            <w:pPr>
              <w:rPr>
                <w:rFonts w:ascii="Arial" w:hAnsi="Arial" w:cs="Arial"/>
                <w:lang w:eastAsia="en-US"/>
              </w:rPr>
            </w:pPr>
          </w:p>
          <w:p w14:paraId="1741BC77" w14:textId="77777777" w:rsidR="00AC420E" w:rsidRPr="009766E2" w:rsidRDefault="00AC420E" w:rsidP="003F6721">
            <w:pPr>
              <w:rPr>
                <w:rFonts w:ascii="Arial" w:hAnsi="Arial" w:cs="Arial"/>
                <w:lang w:eastAsia="en-US"/>
              </w:rPr>
            </w:pPr>
            <w:r w:rsidRPr="009766E2">
              <w:rPr>
                <w:rFonts w:ascii="Arial" w:hAnsi="Arial" w:cs="Arial"/>
                <w:lang w:eastAsia="en-US"/>
              </w:rPr>
              <w:t xml:space="preserve">-Poor levels of information available </w:t>
            </w:r>
          </w:p>
          <w:p w14:paraId="4FE7E09F" w14:textId="77777777" w:rsidR="00AC420E" w:rsidRPr="009766E2" w:rsidRDefault="00AC420E" w:rsidP="003F6721">
            <w:pPr>
              <w:rPr>
                <w:rFonts w:ascii="Arial" w:hAnsi="Arial" w:cs="Arial"/>
                <w:lang w:eastAsia="en-US"/>
              </w:rPr>
            </w:pPr>
            <w:r w:rsidRPr="009766E2">
              <w:rPr>
                <w:rFonts w:ascii="Arial" w:hAnsi="Arial" w:cs="Arial"/>
                <w:lang w:eastAsia="en-US"/>
              </w:rPr>
              <w:t xml:space="preserve">-Quality of project may be below expectations </w:t>
            </w:r>
          </w:p>
          <w:p w14:paraId="0DA100DE" w14:textId="77777777" w:rsidR="00AC420E" w:rsidRPr="009766E2" w:rsidRDefault="00AC420E" w:rsidP="003F6721">
            <w:pPr>
              <w:rPr>
                <w:rFonts w:ascii="Arial" w:hAnsi="Arial" w:cs="Arial"/>
                <w:lang w:eastAsia="en-US"/>
              </w:rPr>
            </w:pPr>
          </w:p>
          <w:p w14:paraId="74AAF49A" w14:textId="77777777" w:rsidR="00AC420E" w:rsidRPr="009766E2" w:rsidRDefault="00AC420E" w:rsidP="003F6721">
            <w:pPr>
              <w:rPr>
                <w:rFonts w:ascii="Arial" w:hAnsi="Arial" w:cs="Arial"/>
                <w:lang w:eastAsia="en-US"/>
              </w:rPr>
            </w:pPr>
          </w:p>
          <w:p w14:paraId="5D769B6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c>
          <w:tcPr>
            <w:tcW w:w="4617" w:type="dxa"/>
            <w:gridSpan w:val="3"/>
            <w:tcBorders>
              <w:top w:val="single" w:sz="4" w:space="0" w:color="auto"/>
              <w:bottom w:val="single" w:sz="4" w:space="0" w:color="auto"/>
            </w:tcBorders>
          </w:tcPr>
          <w:p w14:paraId="2A338D37" w14:textId="77777777" w:rsidR="00AC420E" w:rsidRPr="009766E2" w:rsidRDefault="00AC420E" w:rsidP="003F6721">
            <w:pPr>
              <w:autoSpaceDE w:val="0"/>
              <w:autoSpaceDN w:val="0"/>
              <w:adjustRightInd w:val="0"/>
              <w:rPr>
                <w:rFonts w:ascii="Arial" w:hAnsi="Arial" w:cs="Arial"/>
                <w:i/>
                <w:sz w:val="18"/>
                <w:szCs w:val="18"/>
                <w:lang w:eastAsia="en-US"/>
              </w:rPr>
            </w:pPr>
            <w:r w:rsidRPr="009766E2">
              <w:rPr>
                <w:rFonts w:ascii="Arial" w:hAnsi="Arial" w:cs="Arial"/>
                <w:i/>
                <w:sz w:val="18"/>
                <w:szCs w:val="18"/>
                <w:lang w:eastAsia="en-US"/>
              </w:rPr>
              <w:t>How will you mitigate the Risk to Investigator:</w:t>
            </w:r>
          </w:p>
          <w:p w14:paraId="16BD3A92" w14:textId="77777777" w:rsidR="00AC420E" w:rsidRPr="009766E2" w:rsidRDefault="00AC420E" w:rsidP="003F6721">
            <w:pPr>
              <w:rPr>
                <w:rFonts w:ascii="Arial" w:hAnsi="Arial" w:cs="Arial"/>
                <w:lang w:eastAsia="en-US"/>
              </w:rPr>
            </w:pPr>
          </w:p>
          <w:p w14:paraId="747CA05E" w14:textId="77777777" w:rsidR="00AC420E" w:rsidRPr="009766E2" w:rsidRDefault="00AC420E" w:rsidP="003F6721">
            <w:pPr>
              <w:rPr>
                <w:rFonts w:ascii="Arial" w:hAnsi="Arial" w:cs="Arial"/>
                <w:lang w:eastAsia="en-US"/>
              </w:rPr>
            </w:pPr>
            <w:r w:rsidRPr="009766E2">
              <w:rPr>
                <w:rFonts w:ascii="Arial" w:hAnsi="Arial" w:cs="Arial"/>
                <w:lang w:eastAsia="en-US"/>
              </w:rPr>
              <w:t xml:space="preserve">-Research large a corporation which will have sufficient information available </w:t>
            </w:r>
          </w:p>
          <w:p w14:paraId="6C21323A" w14:textId="77777777" w:rsidR="00AC420E" w:rsidRPr="009766E2" w:rsidRDefault="00AC420E" w:rsidP="003F6721">
            <w:pPr>
              <w:rPr>
                <w:rFonts w:ascii="Arial" w:hAnsi="Arial" w:cs="Arial"/>
                <w:lang w:eastAsia="en-US"/>
              </w:rPr>
            </w:pPr>
            <w:r w:rsidRPr="009766E2">
              <w:rPr>
                <w:rFonts w:ascii="Arial" w:hAnsi="Arial" w:cs="Arial"/>
                <w:lang w:eastAsia="en-US"/>
              </w:rPr>
              <w:t>- Gather feedback from lecturers, independent project mentor and individuals within the industry of the specific research</w:t>
            </w:r>
          </w:p>
          <w:p w14:paraId="5090D37B" w14:textId="77777777" w:rsidR="00AC420E" w:rsidRPr="009766E2" w:rsidRDefault="00AC420E" w:rsidP="003F6721">
            <w:pPr>
              <w:rPr>
                <w:rFonts w:ascii="Arial" w:hAnsi="Arial" w:cs="Arial"/>
                <w:lang w:eastAsia="en-US"/>
              </w:rPr>
            </w:pPr>
          </w:p>
          <w:p w14:paraId="5F0DEBA0" w14:textId="77777777" w:rsidR="00AC420E" w:rsidRPr="009766E2" w:rsidRDefault="00AC420E" w:rsidP="003F6721">
            <w:pPr>
              <w:autoSpaceDE w:val="0"/>
              <w:autoSpaceDN w:val="0"/>
              <w:adjustRightInd w:val="0"/>
              <w:rPr>
                <w:rFonts w:ascii="Times New Roman" w:hAnsi="Times New Roman" w:cs="Arial"/>
                <w:sz w:val="20"/>
                <w:szCs w:val="20"/>
                <w:lang w:eastAsia="en-US"/>
              </w:rPr>
            </w:pPr>
            <w:r w:rsidRPr="009766E2">
              <w:rPr>
                <w:rFonts w:ascii="Arial" w:hAnsi="Arial" w:cs="Arial"/>
                <w:i/>
                <w:color w:val="808080"/>
                <w:sz w:val="18"/>
                <w:szCs w:val="18"/>
                <w:lang w:eastAsia="en-US"/>
              </w:rPr>
              <w:t>(this box should expand as you type)</w:t>
            </w:r>
          </w:p>
        </w:tc>
      </w:tr>
      <w:tr w:rsidR="00AC420E" w:rsidRPr="009766E2" w14:paraId="377784ED" w14:textId="77777777" w:rsidTr="00AC420E">
        <w:trPr>
          <w:trHeight w:val="527"/>
        </w:trPr>
        <w:tc>
          <w:tcPr>
            <w:tcW w:w="557" w:type="dxa"/>
            <w:tcBorders>
              <w:top w:val="single" w:sz="4" w:space="0" w:color="auto"/>
              <w:bottom w:val="single" w:sz="4" w:space="0" w:color="auto"/>
            </w:tcBorders>
            <w:shd w:val="clear" w:color="auto" w:fill="F2F2F2" w:themeFill="background1" w:themeFillShade="F2"/>
          </w:tcPr>
          <w:p w14:paraId="2E4808C6" w14:textId="77777777" w:rsidR="00AC420E" w:rsidRPr="009766E2" w:rsidRDefault="00AC420E" w:rsidP="003F6721">
            <w:pPr>
              <w:rPr>
                <w:rFonts w:ascii="Arial" w:hAnsi="Arial" w:cs="Arial"/>
                <w:lang w:eastAsia="en-US"/>
              </w:rPr>
            </w:pPr>
            <w:r w:rsidRPr="009766E2">
              <w:rPr>
                <w:rFonts w:ascii="Arial" w:hAnsi="Arial" w:cs="Arial"/>
                <w:lang w:eastAsia="en-US"/>
              </w:rPr>
              <w:lastRenderedPageBreak/>
              <w:t>7</w:t>
            </w:r>
          </w:p>
        </w:tc>
        <w:tc>
          <w:tcPr>
            <w:tcW w:w="9289" w:type="dxa"/>
            <w:gridSpan w:val="4"/>
            <w:tcBorders>
              <w:top w:val="single" w:sz="4" w:space="0" w:color="auto"/>
              <w:bottom w:val="single" w:sz="4" w:space="0" w:color="auto"/>
            </w:tcBorders>
            <w:shd w:val="clear" w:color="auto" w:fill="F2F2F2" w:themeFill="background1" w:themeFillShade="F2"/>
          </w:tcPr>
          <w:p w14:paraId="1C854EAD" w14:textId="77777777" w:rsidR="00AC420E" w:rsidRPr="009766E2" w:rsidRDefault="00AC420E" w:rsidP="003F6721">
            <w:pPr>
              <w:rPr>
                <w:rFonts w:ascii="Arial" w:hAnsi="Arial" w:cs="Arial"/>
                <w:lang w:eastAsia="en-US"/>
              </w:rPr>
            </w:pPr>
            <w:r w:rsidRPr="009766E2">
              <w:rPr>
                <w:rFonts w:ascii="Arial" w:hAnsi="Arial" w:cs="Arial"/>
                <w:b/>
                <w:lang w:eastAsia="en-US"/>
              </w:rPr>
              <w:t>University/institutional risks</w:t>
            </w:r>
          </w:p>
          <w:p w14:paraId="412805E9" w14:textId="77777777" w:rsidR="00AC420E" w:rsidRPr="009766E2" w:rsidRDefault="00AC420E" w:rsidP="003F6721">
            <w:pPr>
              <w:rPr>
                <w:rFonts w:ascii="Arial" w:hAnsi="Arial" w:cs="Arial"/>
                <w:lang w:eastAsia="en-US"/>
              </w:rPr>
            </w:pPr>
            <w:r w:rsidRPr="009766E2">
              <w:rPr>
                <w:rFonts w:ascii="Arial" w:hAnsi="Arial" w:cs="Arial"/>
                <w:lang w:eastAsia="en-US"/>
              </w:rPr>
              <w:t>For example: adverse publicity, financial loss, data protection</w:t>
            </w:r>
          </w:p>
        </w:tc>
      </w:tr>
      <w:tr w:rsidR="00AC420E" w:rsidRPr="009766E2" w14:paraId="352FAC95" w14:textId="77777777" w:rsidTr="00AC420E">
        <w:trPr>
          <w:trHeight w:val="1563"/>
        </w:trPr>
        <w:tc>
          <w:tcPr>
            <w:tcW w:w="557" w:type="dxa"/>
            <w:tcBorders>
              <w:top w:val="single" w:sz="4" w:space="0" w:color="auto"/>
              <w:bottom w:val="single" w:sz="4" w:space="0" w:color="auto"/>
            </w:tcBorders>
          </w:tcPr>
          <w:p w14:paraId="7F33444C" w14:textId="77777777" w:rsidR="00AC420E" w:rsidRPr="009766E2" w:rsidRDefault="00AC420E" w:rsidP="003F6721">
            <w:pPr>
              <w:autoSpaceDE w:val="0"/>
              <w:autoSpaceDN w:val="0"/>
              <w:adjustRightInd w:val="0"/>
              <w:rPr>
                <w:rFonts w:ascii="Arial" w:hAnsi="Arial" w:cs="Arial"/>
                <w:lang w:eastAsia="en-US"/>
              </w:rPr>
            </w:pPr>
          </w:p>
        </w:tc>
        <w:tc>
          <w:tcPr>
            <w:tcW w:w="4672" w:type="dxa"/>
            <w:tcBorders>
              <w:top w:val="single" w:sz="4" w:space="0" w:color="auto"/>
              <w:bottom w:val="single" w:sz="4" w:space="0" w:color="auto"/>
            </w:tcBorders>
          </w:tcPr>
          <w:p w14:paraId="6CD00D65"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Risk to University:</w:t>
            </w:r>
          </w:p>
          <w:p w14:paraId="049ECA37" w14:textId="77777777" w:rsidR="00AC420E" w:rsidRPr="009766E2" w:rsidRDefault="00AC420E" w:rsidP="003F6721">
            <w:pPr>
              <w:rPr>
                <w:rFonts w:ascii="Arial" w:hAnsi="Arial" w:cs="Arial"/>
                <w:lang w:eastAsia="en-US"/>
              </w:rPr>
            </w:pPr>
          </w:p>
          <w:p w14:paraId="5AC05075"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1EDB865A" w14:textId="77777777" w:rsidR="00AC420E" w:rsidRPr="009766E2" w:rsidRDefault="00AC420E" w:rsidP="003F6721">
            <w:pPr>
              <w:rPr>
                <w:rFonts w:ascii="Arial" w:hAnsi="Arial" w:cs="Arial"/>
                <w:lang w:eastAsia="en-US"/>
              </w:rPr>
            </w:pPr>
          </w:p>
          <w:p w14:paraId="66BDE91C" w14:textId="77777777" w:rsidR="00AC420E" w:rsidRPr="009766E2" w:rsidRDefault="00AC420E" w:rsidP="003F6721">
            <w:pPr>
              <w:rPr>
                <w:rFonts w:ascii="Arial" w:hAnsi="Arial" w:cs="Arial"/>
                <w:lang w:eastAsia="en-US"/>
              </w:rPr>
            </w:pPr>
          </w:p>
          <w:p w14:paraId="1EA4BCC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c>
          <w:tcPr>
            <w:tcW w:w="4617" w:type="dxa"/>
            <w:gridSpan w:val="3"/>
            <w:tcBorders>
              <w:top w:val="single" w:sz="4" w:space="0" w:color="auto"/>
              <w:bottom w:val="single" w:sz="4" w:space="0" w:color="auto"/>
            </w:tcBorders>
          </w:tcPr>
          <w:p w14:paraId="30EADD75" w14:textId="77777777" w:rsidR="00AC420E" w:rsidRPr="009766E2" w:rsidRDefault="00AC420E" w:rsidP="003F6721">
            <w:pPr>
              <w:autoSpaceDE w:val="0"/>
              <w:autoSpaceDN w:val="0"/>
              <w:adjustRightInd w:val="0"/>
              <w:rPr>
                <w:rFonts w:ascii="Arial" w:hAnsi="Arial" w:cs="Arial"/>
                <w:i/>
                <w:sz w:val="18"/>
                <w:szCs w:val="18"/>
                <w:lang w:eastAsia="en-US"/>
              </w:rPr>
            </w:pPr>
            <w:r w:rsidRPr="009766E2">
              <w:rPr>
                <w:rFonts w:ascii="Arial" w:hAnsi="Arial" w:cs="Arial"/>
                <w:i/>
                <w:sz w:val="18"/>
                <w:szCs w:val="18"/>
                <w:lang w:eastAsia="en-US"/>
              </w:rPr>
              <w:t>How will you mitigate the Risk to University:</w:t>
            </w:r>
          </w:p>
          <w:p w14:paraId="3D3EB010" w14:textId="77777777" w:rsidR="00AC420E" w:rsidRPr="009766E2" w:rsidRDefault="00AC420E" w:rsidP="003F6721">
            <w:pPr>
              <w:rPr>
                <w:rFonts w:ascii="Arial" w:hAnsi="Arial" w:cs="Arial"/>
                <w:lang w:eastAsia="en-US"/>
              </w:rPr>
            </w:pPr>
          </w:p>
          <w:p w14:paraId="28F5387F"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62851C14" w14:textId="77777777" w:rsidR="00AC420E" w:rsidRPr="009766E2" w:rsidRDefault="00AC420E" w:rsidP="003F6721">
            <w:pPr>
              <w:rPr>
                <w:rFonts w:ascii="Arial" w:hAnsi="Arial" w:cs="Arial"/>
                <w:lang w:eastAsia="en-US"/>
              </w:rPr>
            </w:pPr>
          </w:p>
          <w:p w14:paraId="27931118" w14:textId="77777777" w:rsidR="00AC420E" w:rsidRPr="009766E2" w:rsidRDefault="00AC420E" w:rsidP="003F6721">
            <w:pPr>
              <w:rPr>
                <w:rFonts w:ascii="Arial" w:hAnsi="Arial" w:cs="Arial"/>
                <w:lang w:eastAsia="en-US"/>
              </w:rPr>
            </w:pPr>
          </w:p>
          <w:p w14:paraId="500399CA" w14:textId="77777777" w:rsidR="00AC420E" w:rsidRPr="009766E2" w:rsidRDefault="00AC420E" w:rsidP="003F6721">
            <w:pPr>
              <w:autoSpaceDE w:val="0"/>
              <w:autoSpaceDN w:val="0"/>
              <w:adjustRightInd w:val="0"/>
              <w:rPr>
                <w:rFonts w:ascii="Times New Roman" w:hAnsi="Times New Roman" w:cs="Arial"/>
                <w:sz w:val="20"/>
                <w:szCs w:val="20"/>
                <w:lang w:eastAsia="en-US"/>
              </w:rPr>
            </w:pPr>
            <w:r w:rsidRPr="009766E2">
              <w:rPr>
                <w:rFonts w:ascii="Arial" w:hAnsi="Arial" w:cs="Arial"/>
                <w:i/>
                <w:color w:val="808080"/>
                <w:sz w:val="18"/>
                <w:szCs w:val="18"/>
                <w:lang w:eastAsia="en-US"/>
              </w:rPr>
              <w:t>(this box should expand as you type)</w:t>
            </w:r>
          </w:p>
        </w:tc>
      </w:tr>
    </w:tbl>
    <w:p w14:paraId="00FC8D93" w14:textId="77777777" w:rsidR="00AC420E" w:rsidRPr="009766E2" w:rsidRDefault="00AC420E" w:rsidP="00AC420E">
      <w:pPr>
        <w:rPr>
          <w:rFonts w:ascii="Times New Roman" w:hAnsi="Times New Roman"/>
          <w:sz w:val="20"/>
          <w:szCs w:val="20"/>
          <w:lang w:eastAsia="en-US"/>
        </w:rPr>
      </w:pPr>
    </w:p>
    <w:tbl>
      <w:tblPr>
        <w:tblW w:w="9985"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65"/>
        <w:gridCol w:w="7025"/>
        <w:gridCol w:w="779"/>
        <w:gridCol w:w="806"/>
        <w:gridCol w:w="810"/>
      </w:tblGrid>
      <w:tr w:rsidR="00AC420E" w:rsidRPr="009766E2" w14:paraId="15539C23" w14:textId="77777777" w:rsidTr="00AC420E">
        <w:trPr>
          <w:trHeight w:val="777"/>
        </w:trPr>
        <w:tc>
          <w:tcPr>
            <w:tcW w:w="565" w:type="dxa"/>
            <w:tcBorders>
              <w:top w:val="single" w:sz="4" w:space="0" w:color="auto"/>
              <w:bottom w:val="single" w:sz="4" w:space="0" w:color="auto"/>
            </w:tcBorders>
            <w:shd w:val="clear" w:color="auto" w:fill="F2F2F2" w:themeFill="background1" w:themeFillShade="F2"/>
          </w:tcPr>
          <w:p w14:paraId="73CFF1C7"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8</w:t>
            </w:r>
          </w:p>
        </w:tc>
        <w:tc>
          <w:tcPr>
            <w:tcW w:w="9420" w:type="dxa"/>
            <w:gridSpan w:val="4"/>
            <w:tcBorders>
              <w:top w:val="single" w:sz="4" w:space="0" w:color="auto"/>
              <w:bottom w:val="single" w:sz="4" w:space="0" w:color="auto"/>
            </w:tcBorders>
            <w:shd w:val="clear" w:color="auto" w:fill="F2F2F2" w:themeFill="background1" w:themeFillShade="F2"/>
          </w:tcPr>
          <w:p w14:paraId="0B7B5409" w14:textId="77777777" w:rsidR="00AC420E" w:rsidRPr="009766E2" w:rsidRDefault="00AC420E" w:rsidP="003F6721">
            <w:pPr>
              <w:autoSpaceDE w:val="0"/>
              <w:autoSpaceDN w:val="0"/>
              <w:adjustRightInd w:val="0"/>
              <w:rPr>
                <w:rFonts w:ascii="Arial" w:hAnsi="Arial" w:cs="Arial"/>
                <w:b/>
                <w:lang w:eastAsia="en-US"/>
              </w:rPr>
            </w:pPr>
            <w:r w:rsidRPr="009766E2">
              <w:rPr>
                <w:rFonts w:ascii="Arial" w:hAnsi="Arial" w:cs="Arial"/>
                <w:b/>
                <w:lang w:eastAsia="en-US"/>
              </w:rPr>
              <w:t>Disclosure and Barring Service</w:t>
            </w:r>
          </w:p>
        </w:tc>
      </w:tr>
      <w:tr w:rsidR="00AC420E" w:rsidRPr="009766E2" w14:paraId="556C72AE" w14:textId="77777777" w:rsidTr="00AC420E">
        <w:trPr>
          <w:trHeight w:val="2456"/>
        </w:trPr>
        <w:tc>
          <w:tcPr>
            <w:tcW w:w="565" w:type="dxa"/>
            <w:tcBorders>
              <w:top w:val="single" w:sz="4" w:space="0" w:color="auto"/>
              <w:bottom w:val="single" w:sz="4" w:space="0" w:color="auto"/>
            </w:tcBorders>
            <w:shd w:val="clear" w:color="auto" w:fill="F2F2F2" w:themeFill="background1" w:themeFillShade="F2"/>
          </w:tcPr>
          <w:p w14:paraId="4399AD67"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9</w:t>
            </w:r>
          </w:p>
        </w:tc>
        <w:tc>
          <w:tcPr>
            <w:tcW w:w="7025" w:type="dxa"/>
            <w:tcBorders>
              <w:top w:val="single" w:sz="4" w:space="0" w:color="auto"/>
              <w:bottom w:val="single" w:sz="4" w:space="0" w:color="auto"/>
            </w:tcBorders>
            <w:shd w:val="clear" w:color="auto" w:fill="F2F2F2" w:themeFill="background1" w:themeFillShade="F2"/>
          </w:tcPr>
          <w:p w14:paraId="799E1537" w14:textId="77777777" w:rsidR="00AC420E" w:rsidRPr="009766E2" w:rsidRDefault="00AC420E" w:rsidP="003F6721">
            <w:pPr>
              <w:autoSpaceDE w:val="0"/>
              <w:autoSpaceDN w:val="0"/>
              <w:adjustRightInd w:val="0"/>
              <w:rPr>
                <w:rFonts w:ascii="Arial" w:hAnsi="Arial" w:cs="Arial"/>
                <w:sz w:val="16"/>
                <w:szCs w:val="16"/>
                <w:lang w:eastAsia="en-US"/>
              </w:rPr>
            </w:pPr>
            <w:r w:rsidRPr="009766E2">
              <w:rPr>
                <w:rFonts w:ascii="Arial" w:hAnsi="Arial" w:cs="Arial"/>
                <w:lang w:eastAsia="en-US"/>
              </w:rPr>
              <w:t>If the research activity involves children or vulnerable adults, a Disclosure and Barring Service (DBS) certificate must be obtained before any contact with such participants.</w:t>
            </w:r>
          </w:p>
        </w:tc>
        <w:tc>
          <w:tcPr>
            <w:tcW w:w="779" w:type="dxa"/>
            <w:tcBorders>
              <w:top w:val="single" w:sz="4" w:space="0" w:color="auto"/>
              <w:bottom w:val="single" w:sz="4" w:space="0" w:color="auto"/>
            </w:tcBorders>
            <w:shd w:val="clear" w:color="auto" w:fill="F2F2F2" w:themeFill="background1" w:themeFillShade="F2"/>
            <w:vAlign w:val="bottom"/>
          </w:tcPr>
          <w:p w14:paraId="40A0E627"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p w14:paraId="77AA33B7" w14:textId="77777777" w:rsidR="00AC420E" w:rsidRPr="009766E2" w:rsidRDefault="00AC420E" w:rsidP="003F6721">
            <w:pPr>
              <w:autoSpaceDE w:val="0"/>
              <w:autoSpaceDN w:val="0"/>
              <w:adjustRightInd w:val="0"/>
              <w:jc w:val="center"/>
              <w:rPr>
                <w:rFonts w:ascii="Arial" w:hAnsi="Arial" w:cs="Arial"/>
                <w:b/>
                <w:lang w:eastAsia="en-US"/>
              </w:rPr>
            </w:pPr>
          </w:p>
        </w:tc>
        <w:tc>
          <w:tcPr>
            <w:tcW w:w="806" w:type="dxa"/>
            <w:tcBorders>
              <w:top w:val="single" w:sz="4" w:space="0" w:color="auto"/>
              <w:bottom w:val="single" w:sz="4" w:space="0" w:color="auto"/>
            </w:tcBorders>
            <w:shd w:val="clear" w:color="auto" w:fill="F2F2F2" w:themeFill="background1" w:themeFillShade="F2"/>
            <w:vAlign w:val="bottom"/>
          </w:tcPr>
          <w:p w14:paraId="578EF39B"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p w14:paraId="22247287" w14:textId="77777777" w:rsidR="00AC420E" w:rsidRPr="009766E2" w:rsidRDefault="00AC420E" w:rsidP="003F6721">
            <w:pPr>
              <w:autoSpaceDE w:val="0"/>
              <w:autoSpaceDN w:val="0"/>
              <w:adjustRightInd w:val="0"/>
              <w:jc w:val="center"/>
              <w:rPr>
                <w:rFonts w:ascii="Arial" w:hAnsi="Arial" w:cs="Arial"/>
                <w:b/>
                <w:lang w:eastAsia="en-US"/>
              </w:rPr>
            </w:pPr>
          </w:p>
        </w:tc>
        <w:tc>
          <w:tcPr>
            <w:tcW w:w="807" w:type="dxa"/>
            <w:tcBorders>
              <w:top w:val="single" w:sz="4" w:space="0" w:color="auto"/>
              <w:bottom w:val="single" w:sz="4" w:space="0" w:color="auto"/>
            </w:tcBorders>
            <w:shd w:val="clear" w:color="auto" w:fill="F2F2F2" w:themeFill="background1" w:themeFillShade="F2"/>
            <w:vAlign w:val="bottom"/>
          </w:tcPr>
          <w:p w14:paraId="6B4A6A20"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N/A</w:t>
            </w:r>
          </w:p>
          <w:p w14:paraId="20D63999" w14:textId="77777777" w:rsidR="00AC420E" w:rsidRPr="009766E2" w:rsidRDefault="00AC420E" w:rsidP="003F6721">
            <w:pPr>
              <w:autoSpaceDE w:val="0"/>
              <w:autoSpaceDN w:val="0"/>
              <w:adjustRightInd w:val="0"/>
              <w:jc w:val="center"/>
              <w:rPr>
                <w:rFonts w:ascii="Arial" w:hAnsi="Arial" w:cs="Arial"/>
                <w:b/>
                <w:lang w:eastAsia="en-US"/>
              </w:rPr>
            </w:pPr>
          </w:p>
        </w:tc>
      </w:tr>
      <w:tr w:rsidR="00AC420E" w:rsidRPr="009766E2" w14:paraId="38A22E7F" w14:textId="77777777" w:rsidTr="00AC420E">
        <w:trPr>
          <w:trHeight w:val="1493"/>
        </w:trPr>
        <w:tc>
          <w:tcPr>
            <w:tcW w:w="565" w:type="dxa"/>
            <w:tcBorders>
              <w:top w:val="single" w:sz="4" w:space="0" w:color="auto"/>
              <w:bottom w:val="single" w:sz="4" w:space="0" w:color="auto"/>
            </w:tcBorders>
            <w:shd w:val="clear" w:color="auto" w:fill="F2F2F2" w:themeFill="background1" w:themeFillShade="F2"/>
          </w:tcPr>
          <w:p w14:paraId="3C785DB8"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10</w:t>
            </w:r>
          </w:p>
        </w:tc>
        <w:tc>
          <w:tcPr>
            <w:tcW w:w="7025" w:type="dxa"/>
            <w:tcBorders>
              <w:top w:val="single" w:sz="4" w:space="0" w:color="auto"/>
              <w:bottom w:val="single" w:sz="4" w:space="0" w:color="auto"/>
            </w:tcBorders>
            <w:shd w:val="clear" w:color="auto" w:fill="F2F2F2" w:themeFill="background1" w:themeFillShade="F2"/>
            <w:vAlign w:val="center"/>
          </w:tcPr>
          <w:p w14:paraId="70B033E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Does your research require you to hold a current DBS Certificate?</w:t>
            </w:r>
          </w:p>
        </w:tc>
        <w:tc>
          <w:tcPr>
            <w:tcW w:w="779" w:type="dxa"/>
            <w:tcBorders>
              <w:top w:val="single" w:sz="4" w:space="0" w:color="auto"/>
              <w:bottom w:val="single" w:sz="4" w:space="0" w:color="auto"/>
            </w:tcBorders>
            <w:shd w:val="clear" w:color="auto" w:fill="BFBFBF" w:themeFill="background1" w:themeFillShade="BF"/>
            <w:vAlign w:val="center"/>
          </w:tcPr>
          <w:p w14:paraId="32C34F5A" w14:textId="77777777" w:rsidR="00AC420E" w:rsidRPr="009766E2" w:rsidRDefault="00C067E3" w:rsidP="003F6721">
            <w:pPr>
              <w:autoSpaceDE w:val="0"/>
              <w:autoSpaceDN w:val="0"/>
              <w:adjustRightInd w:val="0"/>
              <w:jc w:val="center"/>
              <w:rPr>
                <w:rFonts w:ascii="Arial" w:hAnsi="Arial" w:cs="Arial"/>
                <w:b/>
                <w:sz w:val="16"/>
                <w:szCs w:val="16"/>
                <w:lang w:eastAsia="en-US"/>
              </w:rPr>
            </w:pPr>
            <w:sdt>
              <w:sdtPr>
                <w:rPr>
                  <w:rFonts w:ascii="Arial" w:hAnsi="Arial" w:cs="Arial"/>
                  <w:b/>
                  <w:bCs/>
                  <w:lang w:eastAsia="en-US"/>
                </w:rPr>
                <w:id w:val="-1418780434"/>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c>
          <w:tcPr>
            <w:tcW w:w="806" w:type="dxa"/>
            <w:tcBorders>
              <w:top w:val="single" w:sz="4" w:space="0" w:color="auto"/>
              <w:bottom w:val="single" w:sz="4" w:space="0" w:color="auto"/>
            </w:tcBorders>
            <w:shd w:val="clear" w:color="auto" w:fill="BFBFBF" w:themeFill="background1" w:themeFillShade="BF"/>
            <w:vAlign w:val="center"/>
          </w:tcPr>
          <w:p w14:paraId="09C7F90E" w14:textId="77777777" w:rsidR="00AC420E" w:rsidRPr="009766E2" w:rsidRDefault="00C067E3" w:rsidP="003F6721">
            <w:pPr>
              <w:autoSpaceDE w:val="0"/>
              <w:autoSpaceDN w:val="0"/>
              <w:adjustRightInd w:val="0"/>
              <w:jc w:val="center"/>
              <w:rPr>
                <w:rFonts w:ascii="Arial" w:hAnsi="Arial" w:cs="Arial"/>
                <w:b/>
                <w:sz w:val="16"/>
                <w:szCs w:val="16"/>
                <w:lang w:eastAsia="en-US"/>
              </w:rPr>
            </w:pPr>
            <w:sdt>
              <w:sdtPr>
                <w:rPr>
                  <w:rFonts w:ascii="Arial" w:hAnsi="Arial" w:cs="Arial"/>
                  <w:b/>
                  <w:bCs/>
                  <w:lang w:eastAsia="en-US"/>
                </w:rPr>
                <w:id w:val="-2018915239"/>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c>
          <w:tcPr>
            <w:tcW w:w="807" w:type="dxa"/>
            <w:tcBorders>
              <w:top w:val="single" w:sz="4" w:space="0" w:color="auto"/>
              <w:bottom w:val="single" w:sz="4" w:space="0" w:color="auto"/>
            </w:tcBorders>
            <w:shd w:val="clear" w:color="auto" w:fill="BFBFBF" w:themeFill="background1" w:themeFillShade="BF"/>
            <w:vAlign w:val="center"/>
          </w:tcPr>
          <w:p w14:paraId="57AA3AE4" w14:textId="77777777" w:rsidR="00AC420E" w:rsidRPr="009766E2" w:rsidRDefault="00C067E3" w:rsidP="003F6721">
            <w:pPr>
              <w:autoSpaceDE w:val="0"/>
              <w:autoSpaceDN w:val="0"/>
              <w:adjustRightInd w:val="0"/>
              <w:jc w:val="center"/>
              <w:rPr>
                <w:rFonts w:ascii="Arial" w:hAnsi="Arial" w:cs="Arial"/>
                <w:b/>
                <w:sz w:val="16"/>
                <w:szCs w:val="16"/>
                <w:lang w:eastAsia="en-US"/>
              </w:rPr>
            </w:pPr>
            <w:sdt>
              <w:sdtPr>
                <w:rPr>
                  <w:rFonts w:ascii="Arial" w:hAnsi="Arial" w:cs="Arial"/>
                  <w:b/>
                  <w:bCs/>
                  <w:lang w:eastAsia="en-US"/>
                </w:rPr>
                <w:id w:val="-774482751"/>
                <w14:checkbox>
                  <w14:checked w14:val="1"/>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r>
    </w:tbl>
    <w:p w14:paraId="40DE86AB" w14:textId="77777777" w:rsidR="00AC420E" w:rsidRPr="009766E2" w:rsidRDefault="00AC420E" w:rsidP="00AC420E">
      <w:pPr>
        <w:autoSpaceDE w:val="0"/>
        <w:autoSpaceDN w:val="0"/>
        <w:adjustRightInd w:val="0"/>
        <w:spacing w:after="240"/>
        <w:jc w:val="both"/>
        <w:rPr>
          <w:rFonts w:ascii="Arial" w:hAnsi="Arial" w:cs="Arial"/>
          <w:b/>
          <w:lang w:eastAsia="en-US"/>
        </w:rPr>
      </w:pPr>
    </w:p>
    <w:p w14:paraId="33E1215E" w14:textId="77777777" w:rsidR="00AC420E" w:rsidRPr="009766E2" w:rsidRDefault="00AC420E" w:rsidP="00AC420E">
      <w:pPr>
        <w:rPr>
          <w:rFonts w:ascii="Arial" w:hAnsi="Arial" w:cs="Arial"/>
          <w:b/>
          <w:lang w:eastAsia="en-US"/>
        </w:rPr>
      </w:pPr>
      <w:r w:rsidRPr="009766E2">
        <w:rPr>
          <w:rFonts w:ascii="Arial" w:hAnsi="Arial" w:cs="Arial"/>
          <w:b/>
          <w:lang w:eastAsia="en-US"/>
        </w:rPr>
        <w:t>SECTION I: Feedback, Consent and Confidentiality</w:t>
      </w:r>
    </w:p>
    <w:tbl>
      <w:tblPr>
        <w:tblW w:w="9826"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56"/>
        <w:gridCol w:w="9270"/>
      </w:tblGrid>
      <w:tr w:rsidR="00AC420E" w:rsidRPr="009766E2" w14:paraId="54AFE010" w14:textId="77777777" w:rsidTr="00AC420E">
        <w:trPr>
          <w:trHeight w:val="814"/>
        </w:trPr>
        <w:tc>
          <w:tcPr>
            <w:tcW w:w="556" w:type="dxa"/>
            <w:tcBorders>
              <w:top w:val="single" w:sz="4" w:space="0" w:color="auto"/>
              <w:bottom w:val="single" w:sz="4" w:space="0" w:color="auto"/>
            </w:tcBorders>
            <w:shd w:val="clear" w:color="auto" w:fill="F2F2F2" w:themeFill="background1" w:themeFillShade="F2"/>
          </w:tcPr>
          <w:p w14:paraId="5EC9E56B" w14:textId="77777777" w:rsidR="00AC420E" w:rsidRPr="009766E2" w:rsidRDefault="00AC420E" w:rsidP="003F6721">
            <w:pPr>
              <w:rPr>
                <w:rFonts w:ascii="Arial" w:hAnsi="Arial" w:cs="Arial"/>
                <w:bCs/>
                <w:lang w:eastAsia="en-US"/>
              </w:rPr>
            </w:pPr>
            <w:r w:rsidRPr="009766E2">
              <w:rPr>
                <w:rFonts w:ascii="Arial" w:hAnsi="Arial" w:cs="Arial"/>
                <w:bCs/>
                <w:lang w:eastAsia="en-US"/>
              </w:rPr>
              <w:t>1</w:t>
            </w:r>
          </w:p>
        </w:tc>
        <w:tc>
          <w:tcPr>
            <w:tcW w:w="9270" w:type="dxa"/>
            <w:tcBorders>
              <w:top w:val="single" w:sz="4" w:space="0" w:color="auto"/>
              <w:bottom w:val="single" w:sz="4" w:space="0" w:color="auto"/>
            </w:tcBorders>
            <w:shd w:val="clear" w:color="auto" w:fill="F2F2F2" w:themeFill="background1" w:themeFillShade="F2"/>
          </w:tcPr>
          <w:p w14:paraId="027324A6" w14:textId="77777777" w:rsidR="00AC420E" w:rsidRPr="009766E2" w:rsidRDefault="00AC420E" w:rsidP="003F6721">
            <w:pPr>
              <w:rPr>
                <w:rFonts w:ascii="Arial" w:hAnsi="Arial" w:cs="Arial"/>
                <w:lang w:eastAsia="en-US"/>
              </w:rPr>
            </w:pPr>
            <w:r w:rsidRPr="009766E2">
              <w:rPr>
                <w:rFonts w:ascii="Arial" w:hAnsi="Arial" w:cs="Arial"/>
                <w:b/>
                <w:lang w:eastAsia="en-US"/>
              </w:rPr>
              <w:t>Feedback</w:t>
            </w:r>
          </w:p>
          <w:p w14:paraId="1651A190" w14:textId="77777777" w:rsidR="00AC420E" w:rsidRPr="009766E2" w:rsidRDefault="00AC420E" w:rsidP="003F6721">
            <w:pPr>
              <w:rPr>
                <w:rFonts w:ascii="Arial" w:hAnsi="Arial" w:cs="Arial"/>
                <w:lang w:eastAsia="en-US"/>
              </w:rPr>
            </w:pPr>
            <w:r w:rsidRPr="009766E2">
              <w:rPr>
                <w:rFonts w:ascii="Arial" w:hAnsi="Arial" w:cs="Arial"/>
                <w:lang w:eastAsia="en-US"/>
              </w:rPr>
              <w:t xml:space="preserve">What de-briefing and feedback will be provided to participants, how will this be done and when? </w:t>
            </w:r>
          </w:p>
        </w:tc>
      </w:tr>
      <w:tr w:rsidR="00AC420E" w:rsidRPr="009766E2" w14:paraId="49F6D479" w14:textId="77777777" w:rsidTr="00AC420E">
        <w:trPr>
          <w:trHeight w:val="1032"/>
        </w:trPr>
        <w:tc>
          <w:tcPr>
            <w:tcW w:w="556" w:type="dxa"/>
            <w:tcBorders>
              <w:top w:val="single" w:sz="4" w:space="0" w:color="auto"/>
              <w:bottom w:val="single" w:sz="4" w:space="0" w:color="auto"/>
            </w:tcBorders>
          </w:tcPr>
          <w:p w14:paraId="7A33B2FB" w14:textId="77777777" w:rsidR="00AC420E" w:rsidRPr="009766E2" w:rsidRDefault="00AC420E" w:rsidP="003F6721">
            <w:pPr>
              <w:rPr>
                <w:rFonts w:ascii="Arial" w:hAnsi="Arial" w:cs="Arial"/>
                <w:bCs/>
                <w:lang w:eastAsia="en-US"/>
              </w:rPr>
            </w:pPr>
          </w:p>
        </w:tc>
        <w:tc>
          <w:tcPr>
            <w:tcW w:w="9270" w:type="dxa"/>
            <w:tcBorders>
              <w:top w:val="single" w:sz="4" w:space="0" w:color="auto"/>
              <w:bottom w:val="single" w:sz="4" w:space="0" w:color="auto"/>
            </w:tcBorders>
          </w:tcPr>
          <w:p w14:paraId="2C6639FA" w14:textId="77777777" w:rsidR="00AC420E" w:rsidRPr="009766E2" w:rsidRDefault="00AC420E" w:rsidP="003F6721">
            <w:pPr>
              <w:rPr>
                <w:rFonts w:ascii="Arial" w:hAnsi="Arial" w:cs="Arial"/>
                <w:lang w:eastAsia="en-US"/>
              </w:rPr>
            </w:pPr>
          </w:p>
          <w:p w14:paraId="68CAE9C9"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4B77A62D" w14:textId="77777777" w:rsidR="00AC420E" w:rsidRPr="009766E2" w:rsidRDefault="00AC420E" w:rsidP="003F6721">
            <w:pPr>
              <w:rPr>
                <w:rFonts w:ascii="Arial" w:hAnsi="Arial" w:cs="Arial"/>
                <w:lang w:eastAsia="en-US"/>
              </w:rPr>
            </w:pPr>
          </w:p>
          <w:p w14:paraId="482EE43D" w14:textId="77777777" w:rsidR="00AC420E" w:rsidRPr="009766E2" w:rsidRDefault="00AC420E" w:rsidP="003F6721">
            <w:pPr>
              <w:autoSpaceDE w:val="0"/>
              <w:autoSpaceDN w:val="0"/>
              <w:adjustRightInd w:val="0"/>
              <w:rPr>
                <w:rFonts w:ascii="Times New Roman" w:hAnsi="Times New Roman" w:cs="Arial"/>
                <w:sz w:val="20"/>
                <w:szCs w:val="20"/>
                <w:lang w:eastAsia="en-US"/>
              </w:rPr>
            </w:pPr>
            <w:r w:rsidRPr="009766E2">
              <w:rPr>
                <w:rFonts w:ascii="Arial" w:hAnsi="Arial" w:cs="Arial"/>
                <w:i/>
                <w:color w:val="808080"/>
                <w:sz w:val="18"/>
                <w:szCs w:val="18"/>
                <w:lang w:eastAsia="en-US"/>
              </w:rPr>
              <w:t>(this box should expand as you type)</w:t>
            </w:r>
          </w:p>
        </w:tc>
      </w:tr>
      <w:tr w:rsidR="00AC420E" w:rsidRPr="009766E2" w14:paraId="6C0F83DF" w14:textId="77777777" w:rsidTr="00AC420E">
        <w:trPr>
          <w:trHeight w:val="1667"/>
        </w:trPr>
        <w:tc>
          <w:tcPr>
            <w:tcW w:w="556" w:type="dxa"/>
            <w:tcBorders>
              <w:top w:val="single" w:sz="4" w:space="0" w:color="auto"/>
              <w:bottom w:val="single" w:sz="4" w:space="0" w:color="auto"/>
            </w:tcBorders>
            <w:shd w:val="clear" w:color="auto" w:fill="F2F2F2" w:themeFill="background1" w:themeFillShade="F2"/>
          </w:tcPr>
          <w:p w14:paraId="1D41F768" w14:textId="77777777" w:rsidR="00AC420E" w:rsidRPr="009766E2" w:rsidRDefault="00AC420E" w:rsidP="003F6721">
            <w:pPr>
              <w:rPr>
                <w:rFonts w:ascii="Arial" w:hAnsi="Arial" w:cs="Arial"/>
                <w:bCs/>
                <w:lang w:eastAsia="en-US"/>
              </w:rPr>
            </w:pPr>
            <w:r w:rsidRPr="009766E2">
              <w:rPr>
                <w:rFonts w:ascii="Arial" w:hAnsi="Arial" w:cs="Arial"/>
                <w:bCs/>
                <w:lang w:eastAsia="en-US"/>
              </w:rPr>
              <w:t>2</w:t>
            </w:r>
          </w:p>
        </w:tc>
        <w:tc>
          <w:tcPr>
            <w:tcW w:w="9270" w:type="dxa"/>
            <w:tcBorders>
              <w:top w:val="single" w:sz="4" w:space="0" w:color="auto"/>
              <w:bottom w:val="single" w:sz="4" w:space="0" w:color="auto"/>
            </w:tcBorders>
            <w:shd w:val="clear" w:color="auto" w:fill="F2F2F2" w:themeFill="background1" w:themeFillShade="F2"/>
          </w:tcPr>
          <w:p w14:paraId="06BD1545" w14:textId="77777777" w:rsidR="00AC420E" w:rsidRPr="009766E2" w:rsidRDefault="00AC420E" w:rsidP="003F6721">
            <w:pPr>
              <w:rPr>
                <w:rFonts w:ascii="Arial" w:hAnsi="Arial" w:cs="Arial"/>
                <w:lang w:eastAsia="en-US"/>
              </w:rPr>
            </w:pPr>
            <w:r w:rsidRPr="009766E2">
              <w:rPr>
                <w:rFonts w:ascii="Arial" w:hAnsi="Arial" w:cs="Arial"/>
                <w:b/>
                <w:lang w:eastAsia="en-US"/>
              </w:rPr>
              <w:t>Informed consent</w:t>
            </w:r>
          </w:p>
          <w:p w14:paraId="1EE5AC4B" w14:textId="77777777" w:rsidR="00AC420E" w:rsidRPr="009766E2" w:rsidRDefault="00AC420E" w:rsidP="003F6721">
            <w:pPr>
              <w:autoSpaceDE w:val="0"/>
              <w:autoSpaceDN w:val="0"/>
              <w:adjustRightInd w:val="0"/>
              <w:rPr>
                <w:rFonts w:ascii="Arial" w:hAnsi="Arial" w:cs="Arial"/>
              </w:rPr>
            </w:pPr>
            <w:r w:rsidRPr="009766E2">
              <w:rPr>
                <w:rFonts w:ascii="Arial" w:hAnsi="Arial" w:cs="Arial"/>
              </w:rPr>
              <w:t>Describe the arrangements to inform potential participants, before providing consent, of what is involved in participating. Describe the arrangements for participants to provide full consent before data collection begins. If gaining consent in this way is inappropriate, explain how consent will be obtained and recorded in accordance with prevailing data protection legislation.</w:t>
            </w:r>
          </w:p>
        </w:tc>
      </w:tr>
      <w:tr w:rsidR="00AC420E" w:rsidRPr="009766E2" w14:paraId="4074BD69" w14:textId="77777777" w:rsidTr="00AC420E">
        <w:trPr>
          <w:trHeight w:val="1032"/>
        </w:trPr>
        <w:tc>
          <w:tcPr>
            <w:tcW w:w="556" w:type="dxa"/>
            <w:tcBorders>
              <w:top w:val="single" w:sz="4" w:space="0" w:color="auto"/>
              <w:bottom w:val="single" w:sz="4" w:space="0" w:color="auto"/>
            </w:tcBorders>
          </w:tcPr>
          <w:p w14:paraId="2A42FEEB" w14:textId="77777777" w:rsidR="00AC420E" w:rsidRPr="009766E2" w:rsidRDefault="00AC420E" w:rsidP="003F6721">
            <w:pPr>
              <w:rPr>
                <w:rFonts w:ascii="Arial" w:hAnsi="Arial" w:cs="Arial"/>
                <w:bCs/>
                <w:lang w:eastAsia="en-US"/>
              </w:rPr>
            </w:pPr>
          </w:p>
        </w:tc>
        <w:tc>
          <w:tcPr>
            <w:tcW w:w="9270" w:type="dxa"/>
            <w:tcBorders>
              <w:top w:val="single" w:sz="4" w:space="0" w:color="auto"/>
              <w:bottom w:val="single" w:sz="4" w:space="0" w:color="auto"/>
            </w:tcBorders>
          </w:tcPr>
          <w:p w14:paraId="673A4F6A" w14:textId="77777777" w:rsidR="00AC420E" w:rsidRPr="009766E2" w:rsidRDefault="00AC420E" w:rsidP="003F6721">
            <w:pPr>
              <w:rPr>
                <w:rFonts w:ascii="Arial" w:hAnsi="Arial" w:cs="Arial"/>
                <w:lang w:eastAsia="en-US"/>
              </w:rPr>
            </w:pPr>
          </w:p>
          <w:p w14:paraId="430591BD"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47B4DFA5" w14:textId="77777777" w:rsidR="00AC420E" w:rsidRPr="009766E2" w:rsidRDefault="00AC420E" w:rsidP="003F6721">
            <w:pPr>
              <w:rPr>
                <w:rFonts w:ascii="Arial" w:hAnsi="Arial" w:cs="Arial"/>
                <w:lang w:eastAsia="en-US"/>
              </w:rPr>
            </w:pPr>
          </w:p>
          <w:p w14:paraId="00F48A92" w14:textId="77777777" w:rsidR="00AC420E" w:rsidRPr="009766E2" w:rsidRDefault="00AC420E" w:rsidP="003F6721">
            <w:pPr>
              <w:autoSpaceDE w:val="0"/>
              <w:autoSpaceDN w:val="0"/>
              <w:adjustRightInd w:val="0"/>
              <w:rPr>
                <w:rFonts w:ascii="Times New Roman" w:hAnsi="Times New Roman" w:cs="Arial"/>
                <w:sz w:val="20"/>
                <w:szCs w:val="20"/>
                <w:lang w:eastAsia="en-US"/>
              </w:rPr>
            </w:pPr>
            <w:r w:rsidRPr="009766E2">
              <w:rPr>
                <w:rFonts w:ascii="Arial" w:hAnsi="Arial" w:cs="Arial"/>
                <w:i/>
                <w:color w:val="808080"/>
                <w:sz w:val="18"/>
                <w:szCs w:val="18"/>
                <w:lang w:eastAsia="en-US"/>
              </w:rPr>
              <w:t>(this box should expand as you type)</w:t>
            </w:r>
          </w:p>
        </w:tc>
      </w:tr>
      <w:tr w:rsidR="00AC420E" w:rsidRPr="009766E2" w14:paraId="716F1BC1" w14:textId="77777777" w:rsidTr="00AC420E">
        <w:trPr>
          <w:trHeight w:val="814"/>
        </w:trPr>
        <w:tc>
          <w:tcPr>
            <w:tcW w:w="556" w:type="dxa"/>
            <w:tcBorders>
              <w:top w:val="single" w:sz="4" w:space="0" w:color="auto"/>
              <w:bottom w:val="single" w:sz="4" w:space="0" w:color="auto"/>
            </w:tcBorders>
            <w:shd w:val="clear" w:color="auto" w:fill="F2F2F2" w:themeFill="background1" w:themeFillShade="F2"/>
          </w:tcPr>
          <w:p w14:paraId="59932BBA" w14:textId="77777777" w:rsidR="00AC420E" w:rsidRPr="009766E2" w:rsidRDefault="00AC420E" w:rsidP="003F6721">
            <w:pPr>
              <w:rPr>
                <w:rFonts w:ascii="Arial" w:hAnsi="Arial" w:cs="Arial"/>
                <w:bCs/>
                <w:lang w:eastAsia="en-US"/>
              </w:rPr>
            </w:pPr>
            <w:r w:rsidRPr="009766E2">
              <w:rPr>
                <w:rFonts w:ascii="Arial" w:hAnsi="Arial" w:cs="Arial"/>
                <w:bCs/>
                <w:lang w:eastAsia="en-US"/>
              </w:rPr>
              <w:t>3</w:t>
            </w:r>
          </w:p>
        </w:tc>
        <w:tc>
          <w:tcPr>
            <w:tcW w:w="9270" w:type="dxa"/>
            <w:tcBorders>
              <w:top w:val="single" w:sz="4" w:space="0" w:color="auto"/>
              <w:bottom w:val="single" w:sz="4" w:space="0" w:color="auto"/>
            </w:tcBorders>
            <w:shd w:val="clear" w:color="auto" w:fill="F2F2F2" w:themeFill="background1" w:themeFillShade="F2"/>
          </w:tcPr>
          <w:p w14:paraId="7E0167EB" w14:textId="77777777" w:rsidR="00AC420E" w:rsidRPr="009766E2" w:rsidRDefault="00AC420E" w:rsidP="003F6721">
            <w:pPr>
              <w:rPr>
                <w:rFonts w:ascii="Arial" w:hAnsi="Arial" w:cs="Arial"/>
                <w:b/>
                <w:lang w:eastAsia="en-US"/>
              </w:rPr>
            </w:pPr>
            <w:r w:rsidRPr="009766E2">
              <w:rPr>
                <w:rFonts w:ascii="Arial" w:hAnsi="Arial" w:cs="Arial"/>
                <w:b/>
                <w:lang w:eastAsia="en-US"/>
              </w:rPr>
              <w:t>Confidentiality / Anonymity</w:t>
            </w:r>
          </w:p>
          <w:p w14:paraId="16FC8B0C" w14:textId="77777777" w:rsidR="00AC420E" w:rsidRPr="009766E2" w:rsidRDefault="00AC420E" w:rsidP="003F6721">
            <w:pPr>
              <w:rPr>
                <w:rFonts w:ascii="Arial" w:hAnsi="Arial" w:cs="Arial"/>
                <w:lang w:eastAsia="en-US"/>
              </w:rPr>
            </w:pPr>
            <w:r w:rsidRPr="009766E2">
              <w:rPr>
                <w:rFonts w:ascii="Arial" w:hAnsi="Arial" w:cs="Arial"/>
                <w:lang w:eastAsia="en-US"/>
              </w:rPr>
              <w:t xml:space="preserve">Set out how anonymity of participants and confidentiality will be ensured in any outputs. If anonymity is not being offered, explain why this is the case. </w:t>
            </w:r>
          </w:p>
        </w:tc>
      </w:tr>
      <w:tr w:rsidR="00AC420E" w:rsidRPr="009766E2" w14:paraId="4DBC5A8C" w14:textId="77777777" w:rsidTr="00AC420E">
        <w:trPr>
          <w:trHeight w:val="1032"/>
        </w:trPr>
        <w:tc>
          <w:tcPr>
            <w:tcW w:w="556" w:type="dxa"/>
            <w:tcBorders>
              <w:top w:val="single" w:sz="4" w:space="0" w:color="auto"/>
              <w:bottom w:val="single" w:sz="4" w:space="0" w:color="auto"/>
            </w:tcBorders>
          </w:tcPr>
          <w:p w14:paraId="4E88B77E" w14:textId="77777777" w:rsidR="00AC420E" w:rsidRPr="009766E2" w:rsidRDefault="00AC420E" w:rsidP="003F6721">
            <w:pPr>
              <w:rPr>
                <w:rFonts w:ascii="Arial" w:hAnsi="Arial" w:cs="Arial"/>
                <w:bCs/>
                <w:lang w:eastAsia="en-US"/>
              </w:rPr>
            </w:pPr>
          </w:p>
        </w:tc>
        <w:tc>
          <w:tcPr>
            <w:tcW w:w="9270" w:type="dxa"/>
            <w:tcBorders>
              <w:top w:val="single" w:sz="4" w:space="0" w:color="auto"/>
              <w:bottom w:val="single" w:sz="4" w:space="0" w:color="auto"/>
            </w:tcBorders>
          </w:tcPr>
          <w:p w14:paraId="6DF44AB1" w14:textId="77777777" w:rsidR="00AC420E" w:rsidRPr="009766E2" w:rsidRDefault="00AC420E" w:rsidP="003F6721">
            <w:pPr>
              <w:rPr>
                <w:rFonts w:ascii="Arial" w:hAnsi="Arial" w:cs="Arial"/>
                <w:lang w:eastAsia="en-US"/>
              </w:rPr>
            </w:pPr>
            <w:r w:rsidRPr="009766E2">
              <w:rPr>
                <w:rFonts w:ascii="Arial" w:hAnsi="Arial" w:cs="Arial"/>
                <w:lang w:eastAsia="en-US"/>
              </w:rPr>
              <w:t>N/A</w:t>
            </w:r>
          </w:p>
          <w:p w14:paraId="4FE2540C" w14:textId="77777777" w:rsidR="00AC420E" w:rsidRPr="009766E2" w:rsidRDefault="00AC420E" w:rsidP="003F6721">
            <w:pPr>
              <w:rPr>
                <w:rFonts w:ascii="Arial" w:hAnsi="Arial" w:cs="Arial"/>
                <w:lang w:eastAsia="en-US"/>
              </w:rPr>
            </w:pPr>
          </w:p>
          <w:p w14:paraId="38BF31FE" w14:textId="77777777" w:rsidR="00AC420E" w:rsidRPr="009766E2" w:rsidRDefault="00AC420E" w:rsidP="003F6721">
            <w:pPr>
              <w:rPr>
                <w:rFonts w:ascii="Arial" w:hAnsi="Arial" w:cs="Arial"/>
                <w:lang w:eastAsia="en-US"/>
              </w:rPr>
            </w:pPr>
          </w:p>
          <w:p w14:paraId="19EDAAC0" w14:textId="77777777" w:rsidR="00AC420E" w:rsidRPr="009766E2" w:rsidRDefault="00AC420E" w:rsidP="003F6721">
            <w:pPr>
              <w:autoSpaceDE w:val="0"/>
              <w:autoSpaceDN w:val="0"/>
              <w:adjustRightInd w:val="0"/>
              <w:rPr>
                <w:rFonts w:ascii="Times New Roman" w:hAnsi="Times New Roman" w:cs="Arial"/>
                <w:sz w:val="20"/>
                <w:szCs w:val="20"/>
                <w:lang w:eastAsia="en-US"/>
              </w:rPr>
            </w:pPr>
            <w:r w:rsidRPr="009766E2">
              <w:rPr>
                <w:rFonts w:ascii="Arial" w:hAnsi="Arial" w:cs="Arial"/>
                <w:i/>
                <w:color w:val="808080"/>
                <w:sz w:val="18"/>
                <w:szCs w:val="18"/>
                <w:lang w:eastAsia="en-US"/>
              </w:rPr>
              <w:t>(this box should expand as you type)</w:t>
            </w:r>
          </w:p>
        </w:tc>
      </w:tr>
    </w:tbl>
    <w:p w14:paraId="4DEA7BAF" w14:textId="77777777" w:rsidR="00AC420E" w:rsidRPr="009766E2" w:rsidRDefault="00AC420E" w:rsidP="00AC420E">
      <w:pPr>
        <w:rPr>
          <w:rFonts w:ascii="Arial" w:hAnsi="Arial" w:cs="Arial"/>
          <w:lang w:eastAsia="en-US"/>
        </w:rPr>
      </w:pPr>
    </w:p>
    <w:p w14:paraId="3797C5B6" w14:textId="77777777" w:rsidR="00AC420E" w:rsidRPr="009766E2" w:rsidRDefault="00AC420E" w:rsidP="00AC420E">
      <w:pPr>
        <w:rPr>
          <w:rFonts w:ascii="Arial" w:hAnsi="Arial" w:cs="Arial"/>
          <w:b/>
          <w:lang w:eastAsia="en-US"/>
        </w:rPr>
      </w:pPr>
      <w:r w:rsidRPr="009766E2">
        <w:rPr>
          <w:rFonts w:ascii="Arial" w:hAnsi="Arial" w:cs="Arial"/>
          <w:b/>
          <w:lang w:eastAsia="en-US"/>
        </w:rPr>
        <w:t>SECTION J: Data Protection and Storage</w:t>
      </w:r>
    </w:p>
    <w:p w14:paraId="5488A87D" w14:textId="77777777" w:rsidR="00AC420E" w:rsidRPr="009766E2" w:rsidRDefault="00AC420E" w:rsidP="00AC420E">
      <w:pPr>
        <w:spacing w:before="100" w:beforeAutospacing="1" w:after="100" w:afterAutospacing="1"/>
        <w:jc w:val="both"/>
        <w:rPr>
          <w:rFonts w:ascii="Times New Roman" w:hAnsi="Times New Roman"/>
          <w:color w:val="000000"/>
        </w:rPr>
      </w:pPr>
      <w:r w:rsidRPr="009766E2">
        <w:rPr>
          <w:rFonts w:ascii="Arial" w:hAnsi="Arial" w:cs="Arial"/>
          <w:color w:val="000000"/>
        </w:rPr>
        <w:t>In completing this section refer to the University’s Research Data Management Policy and the extensive resources on the University’s Research Data Management web pages (</w:t>
      </w:r>
      <w:hyperlink r:id="rId18" w:history="1">
        <w:r w:rsidRPr="009766E2">
          <w:rPr>
            <w:rFonts w:ascii="Arial" w:hAnsi="Arial" w:cs="Arial"/>
            <w:color w:val="0000FF"/>
            <w:u w:val="single"/>
          </w:rPr>
          <w:t>http://uwtsd.ac.uk/library/research-data-management/</w:t>
        </w:r>
      </w:hyperlink>
      <w:r w:rsidRPr="009766E2">
        <w:rPr>
          <w:rFonts w:ascii="Arial" w:hAnsi="Arial" w:cs="Arial"/>
          <w:color w:val="000000"/>
        </w:rPr>
        <w:t>).</w:t>
      </w:r>
    </w:p>
    <w:tbl>
      <w:tblPr>
        <w:tblW w:w="9759" w:type="dxa"/>
        <w:tblInd w:w="-5"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527"/>
        <w:gridCol w:w="7355"/>
        <w:gridCol w:w="923"/>
        <w:gridCol w:w="954"/>
      </w:tblGrid>
      <w:tr w:rsidR="00AC420E" w:rsidRPr="009766E2" w14:paraId="083E2B66" w14:textId="77777777" w:rsidTr="00AC420E">
        <w:trPr>
          <w:trHeight w:val="402"/>
        </w:trPr>
        <w:tc>
          <w:tcPr>
            <w:tcW w:w="527" w:type="dxa"/>
            <w:tcBorders>
              <w:left w:val="single" w:sz="4" w:space="0" w:color="auto"/>
              <w:bottom w:val="single" w:sz="4" w:space="0" w:color="auto"/>
              <w:right w:val="single" w:sz="4" w:space="0" w:color="auto"/>
            </w:tcBorders>
            <w:shd w:val="clear" w:color="auto" w:fill="F2F2F2" w:themeFill="background1" w:themeFillShade="F2"/>
          </w:tcPr>
          <w:p w14:paraId="19B4A74B" w14:textId="77777777" w:rsidR="00AC420E" w:rsidRPr="009766E2" w:rsidRDefault="00AC420E" w:rsidP="003F6721">
            <w:pPr>
              <w:autoSpaceDE w:val="0"/>
              <w:autoSpaceDN w:val="0"/>
              <w:adjustRightInd w:val="0"/>
              <w:spacing w:before="100" w:beforeAutospacing="1" w:after="100" w:afterAutospacing="1"/>
              <w:rPr>
                <w:rFonts w:ascii="Arial" w:hAnsi="Arial" w:cs="Arial"/>
              </w:rPr>
            </w:pPr>
            <w:r w:rsidRPr="009766E2">
              <w:rPr>
                <w:rFonts w:ascii="Arial" w:hAnsi="Arial" w:cs="Arial"/>
              </w:rPr>
              <w:t>1</w:t>
            </w:r>
          </w:p>
        </w:tc>
        <w:tc>
          <w:tcPr>
            <w:tcW w:w="7355" w:type="dxa"/>
            <w:tcBorders>
              <w:left w:val="single" w:sz="4" w:space="0" w:color="auto"/>
              <w:bottom w:val="single" w:sz="4" w:space="0" w:color="auto"/>
              <w:right w:val="single" w:sz="4" w:space="0" w:color="auto"/>
            </w:tcBorders>
            <w:shd w:val="clear" w:color="auto" w:fill="F2F2F2" w:themeFill="background1" w:themeFillShade="F2"/>
            <w:vAlign w:val="center"/>
          </w:tcPr>
          <w:p w14:paraId="4282A098" w14:textId="77777777" w:rsidR="00AC420E" w:rsidRPr="009766E2" w:rsidRDefault="00AC420E" w:rsidP="003F6721">
            <w:pPr>
              <w:autoSpaceDE w:val="0"/>
              <w:autoSpaceDN w:val="0"/>
              <w:adjustRightInd w:val="0"/>
              <w:spacing w:before="100" w:beforeAutospacing="1" w:after="100" w:afterAutospacing="1"/>
              <w:rPr>
                <w:rFonts w:ascii="Arial" w:hAnsi="Arial" w:cs="Arial"/>
              </w:rPr>
            </w:pPr>
            <w:r w:rsidRPr="009766E2">
              <w:rPr>
                <w:rFonts w:ascii="Arial" w:hAnsi="Arial" w:cs="Arial"/>
              </w:rPr>
              <w:t>Does the research activity involve personal da</w:t>
            </w:r>
            <w:r w:rsidRPr="009766E2">
              <w:rPr>
                <w:rFonts w:ascii="Arial" w:hAnsi="Arial" w:cs="Arial"/>
                <w:shd w:val="clear" w:color="auto" w:fill="F2F2F2" w:themeFill="background1" w:themeFillShade="F2"/>
              </w:rPr>
              <w:t>t</w:t>
            </w:r>
            <w:r w:rsidRPr="009766E2">
              <w:rPr>
                <w:rFonts w:ascii="Arial" w:hAnsi="Arial" w:cs="Arial"/>
              </w:rPr>
              <w:t>a (as defined by the General Data Protection Regulation 2016 “GDPR” and the Data Protection Act 2018 “DPA”)?</w:t>
            </w:r>
          </w:p>
        </w:tc>
        <w:tc>
          <w:tcPr>
            <w:tcW w:w="92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857B179"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r w:rsidRPr="009766E2">
              <w:rPr>
                <w:rFonts w:ascii="Arial" w:hAnsi="Arial" w:cs="Arial"/>
                <w:b/>
                <w:bCs/>
              </w:rPr>
              <w:t>YES</w:t>
            </w:r>
          </w:p>
        </w:tc>
        <w:tc>
          <w:tcPr>
            <w:tcW w:w="95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7404905"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r w:rsidRPr="009766E2">
              <w:rPr>
                <w:rFonts w:ascii="Arial" w:hAnsi="Arial" w:cs="Arial"/>
                <w:b/>
                <w:bCs/>
              </w:rPr>
              <w:t>NO</w:t>
            </w:r>
          </w:p>
        </w:tc>
      </w:tr>
      <w:tr w:rsidR="00AC420E" w:rsidRPr="009766E2" w14:paraId="2F7A24A2" w14:textId="77777777" w:rsidTr="00AC420E">
        <w:trPr>
          <w:trHeight w:val="402"/>
        </w:trPr>
        <w:tc>
          <w:tcPr>
            <w:tcW w:w="527" w:type="dxa"/>
            <w:tcBorders>
              <w:left w:val="single" w:sz="4" w:space="0" w:color="auto"/>
              <w:bottom w:val="single" w:sz="4" w:space="0" w:color="auto"/>
              <w:right w:val="single" w:sz="4" w:space="0" w:color="auto"/>
            </w:tcBorders>
            <w:shd w:val="clear" w:color="auto" w:fill="F2F2F2" w:themeFill="background1" w:themeFillShade="F2"/>
          </w:tcPr>
          <w:p w14:paraId="54138EB7" w14:textId="77777777" w:rsidR="00AC420E" w:rsidRPr="009766E2" w:rsidRDefault="00AC420E" w:rsidP="003F6721">
            <w:pPr>
              <w:autoSpaceDE w:val="0"/>
              <w:autoSpaceDN w:val="0"/>
              <w:adjustRightInd w:val="0"/>
              <w:ind w:left="567" w:right="567"/>
              <w:rPr>
                <w:rFonts w:ascii="Arial" w:hAnsi="Arial" w:cs="Arial"/>
                <w:b/>
                <w:bCs/>
                <w:i/>
                <w:iCs/>
              </w:rPr>
            </w:pPr>
          </w:p>
        </w:tc>
        <w:tc>
          <w:tcPr>
            <w:tcW w:w="7355" w:type="dxa"/>
            <w:tcBorders>
              <w:left w:val="single" w:sz="4" w:space="0" w:color="auto"/>
              <w:bottom w:val="single" w:sz="4" w:space="0" w:color="auto"/>
              <w:right w:val="single" w:sz="4" w:space="0" w:color="auto"/>
            </w:tcBorders>
            <w:shd w:val="clear" w:color="auto" w:fill="F2F2F2" w:themeFill="background1" w:themeFillShade="F2"/>
            <w:vAlign w:val="center"/>
          </w:tcPr>
          <w:p w14:paraId="0D56F832" w14:textId="77777777" w:rsidR="00AC420E" w:rsidRPr="009766E2" w:rsidRDefault="00AC420E" w:rsidP="003F6721">
            <w:pPr>
              <w:autoSpaceDE w:val="0"/>
              <w:autoSpaceDN w:val="0"/>
              <w:adjustRightInd w:val="0"/>
              <w:ind w:left="567" w:right="567"/>
              <w:rPr>
                <w:rFonts w:ascii="Arial" w:hAnsi="Arial" w:cs="Arial"/>
              </w:rPr>
            </w:pPr>
            <w:r w:rsidRPr="009766E2">
              <w:rPr>
                <w:rFonts w:ascii="Arial" w:hAnsi="Arial" w:cs="Arial"/>
                <w:b/>
                <w:bCs/>
                <w:i/>
                <w:iCs/>
              </w:rPr>
              <w:t>“Personal data”</w:t>
            </w:r>
            <w:r w:rsidRPr="009766E2">
              <w:rPr>
                <w:rFonts w:ascii="Arial" w:hAnsi="Arial" w:cs="Arial"/>
                <w:i/>
                <w:iCs/>
              </w:rPr>
              <w:t xml:space="preserve"> </w:t>
            </w:r>
            <w:r w:rsidRPr="009766E2">
              <w:rPr>
                <w:rFonts w:ascii="Arial" w:hAnsi="Arial" w:cs="Arial"/>
                <w:i/>
                <w:iCs/>
                <w:color w:val="333333"/>
                <w:shd w:val="clear" w:color="auto" w:fill="F2F2F2" w:themeFill="background1" w:themeFillShade="F2"/>
              </w:rPr>
              <w:t>means any information relating to an identified or identifiable natural person (‘data subject’). 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w:t>
            </w:r>
          </w:p>
        </w:tc>
        <w:tc>
          <w:tcPr>
            <w:tcW w:w="923"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5C7C575A"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r w:rsidRPr="009766E2">
              <w:rPr>
                <w:rFonts w:ascii="MS Gothic" w:eastAsia="MS Gothic" w:hAnsi="MS Gothic" w:cs="Arial" w:hint="eastAsia"/>
                <w:b/>
                <w:bCs/>
                <w:lang w:val="en-US"/>
              </w:rPr>
              <w:t>☐</w:t>
            </w:r>
          </w:p>
        </w:tc>
        <w:tc>
          <w:tcPr>
            <w:tcW w:w="954"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tcPr>
          <w:p w14:paraId="292FF296"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r w:rsidRPr="009766E2">
              <w:rPr>
                <w:rFonts w:ascii="MS Gothic" w:eastAsia="MS Gothic" w:hAnsi="MS Gothic" w:cs="Arial" w:hint="eastAsia"/>
                <w:b/>
                <w:bCs/>
                <w:lang w:val="en-US"/>
              </w:rPr>
              <w:t>N</w:t>
            </w:r>
            <w:r w:rsidRPr="009766E2">
              <w:rPr>
                <w:rFonts w:ascii="MS Gothic" w:eastAsia="MS Gothic" w:hAnsi="MS Gothic" w:cs="Arial"/>
                <w:b/>
                <w:bCs/>
                <w:lang w:val="en-US"/>
              </w:rPr>
              <w:t>O</w:t>
            </w:r>
            <w:r w:rsidRPr="009766E2">
              <w:rPr>
                <w:rFonts w:ascii="MS Gothic" w:eastAsia="MS Gothic" w:hAnsi="MS Gothic" w:cs="Arial" w:hint="eastAsia"/>
                <w:b/>
                <w:bCs/>
                <w:lang w:val="en-US"/>
              </w:rPr>
              <w:t>☐</w:t>
            </w:r>
          </w:p>
        </w:tc>
      </w:tr>
      <w:tr w:rsidR="00AC420E" w:rsidRPr="009766E2" w14:paraId="351265DD" w14:textId="77777777" w:rsidTr="00AC420E">
        <w:trPr>
          <w:trHeight w:val="402"/>
        </w:trPr>
        <w:tc>
          <w:tcPr>
            <w:tcW w:w="52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7BDC20E8" w14:textId="77777777" w:rsidR="00AC420E" w:rsidRPr="009766E2" w:rsidRDefault="00AC420E" w:rsidP="003F6721">
            <w:pPr>
              <w:autoSpaceDE w:val="0"/>
              <w:autoSpaceDN w:val="0"/>
              <w:adjustRightInd w:val="0"/>
              <w:spacing w:before="100" w:beforeAutospacing="1" w:after="100" w:afterAutospacing="1"/>
              <w:rPr>
                <w:rFonts w:ascii="Arial" w:hAnsi="Arial" w:cs="Arial"/>
              </w:rPr>
            </w:pPr>
            <w:r w:rsidRPr="009766E2">
              <w:rPr>
                <w:rFonts w:ascii="Arial" w:hAnsi="Arial" w:cs="Arial"/>
              </w:rPr>
              <w:t>2</w:t>
            </w:r>
          </w:p>
        </w:tc>
        <w:tc>
          <w:tcPr>
            <w:tcW w:w="9232"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46E75E1D" w14:textId="77777777" w:rsidR="00AC420E" w:rsidRPr="009766E2" w:rsidRDefault="00AC420E" w:rsidP="003F6721">
            <w:pPr>
              <w:autoSpaceDE w:val="0"/>
              <w:autoSpaceDN w:val="0"/>
              <w:adjustRightInd w:val="0"/>
              <w:spacing w:before="100" w:beforeAutospacing="1" w:after="100" w:afterAutospacing="1"/>
              <w:rPr>
                <w:rFonts w:ascii="Times New Roman" w:hAnsi="Times New Roman"/>
              </w:rPr>
            </w:pPr>
            <w:r w:rsidRPr="009766E2">
              <w:rPr>
                <w:rFonts w:ascii="Arial" w:hAnsi="Arial" w:cs="Arial"/>
              </w:rPr>
              <w:t>If YES, provide a</w:t>
            </w:r>
            <w:r w:rsidRPr="009766E2">
              <w:rPr>
                <w:rFonts w:ascii="Arial" w:hAnsi="Arial" w:cs="Arial"/>
                <w:b/>
                <w:bCs/>
              </w:rPr>
              <w:t xml:space="preserve"> </w:t>
            </w:r>
            <w:r w:rsidRPr="009766E2">
              <w:rPr>
                <w:rFonts w:ascii="Arial" w:hAnsi="Arial" w:cs="Arial"/>
              </w:rPr>
              <w:t>description of the data and explain why this data needs to be collected:</w:t>
            </w:r>
          </w:p>
        </w:tc>
      </w:tr>
      <w:tr w:rsidR="00AC420E" w:rsidRPr="009766E2" w14:paraId="36E2C56C" w14:textId="77777777" w:rsidTr="00AC420E">
        <w:trPr>
          <w:trHeight w:val="402"/>
        </w:trPr>
        <w:tc>
          <w:tcPr>
            <w:tcW w:w="527" w:type="dxa"/>
            <w:tcBorders>
              <w:top w:val="single" w:sz="4" w:space="0" w:color="auto"/>
              <w:left w:val="single" w:sz="4" w:space="0" w:color="auto"/>
              <w:bottom w:val="single" w:sz="4" w:space="0" w:color="auto"/>
              <w:right w:val="single" w:sz="4" w:space="0" w:color="auto"/>
            </w:tcBorders>
          </w:tcPr>
          <w:p w14:paraId="1DDA9545" w14:textId="77777777" w:rsidR="00AC420E" w:rsidRPr="009766E2" w:rsidRDefault="00AC420E" w:rsidP="003F6721">
            <w:pPr>
              <w:rPr>
                <w:rFonts w:ascii="Arial" w:hAnsi="Arial" w:cs="Arial"/>
                <w:lang w:eastAsia="en-US"/>
              </w:rPr>
            </w:pPr>
          </w:p>
        </w:tc>
        <w:tc>
          <w:tcPr>
            <w:tcW w:w="9232" w:type="dxa"/>
            <w:gridSpan w:val="3"/>
            <w:tcBorders>
              <w:top w:val="single" w:sz="4" w:space="0" w:color="auto"/>
              <w:left w:val="single" w:sz="4" w:space="0" w:color="auto"/>
              <w:bottom w:val="single" w:sz="4" w:space="0" w:color="auto"/>
              <w:right w:val="single" w:sz="4" w:space="0" w:color="auto"/>
            </w:tcBorders>
            <w:vAlign w:val="center"/>
            <w:hideMark/>
          </w:tcPr>
          <w:p w14:paraId="659D4491" w14:textId="77777777" w:rsidR="00AC420E" w:rsidRPr="009766E2" w:rsidRDefault="00AC420E" w:rsidP="003F6721">
            <w:pPr>
              <w:rPr>
                <w:rFonts w:ascii="Arial" w:hAnsi="Arial" w:cs="Arial"/>
                <w:lang w:eastAsia="en-US"/>
              </w:rPr>
            </w:pPr>
          </w:p>
          <w:p w14:paraId="5D5C59F9" w14:textId="77777777" w:rsidR="00AC420E" w:rsidRPr="009766E2" w:rsidRDefault="00AC420E" w:rsidP="003F6721">
            <w:pPr>
              <w:rPr>
                <w:rFonts w:ascii="Arial" w:hAnsi="Arial" w:cs="Arial"/>
                <w:lang w:eastAsia="en-US"/>
              </w:rPr>
            </w:pPr>
          </w:p>
          <w:p w14:paraId="3AF4837E" w14:textId="77777777" w:rsidR="00AC420E" w:rsidRPr="009766E2" w:rsidRDefault="00AC420E" w:rsidP="003F6721">
            <w:pPr>
              <w:rPr>
                <w:rFonts w:ascii="Arial" w:hAnsi="Arial" w:cs="Arial"/>
                <w:lang w:eastAsia="en-US"/>
              </w:rPr>
            </w:pPr>
          </w:p>
          <w:p w14:paraId="5165510A" w14:textId="77777777" w:rsidR="00AC420E" w:rsidRPr="009766E2" w:rsidRDefault="00AC420E" w:rsidP="003F6721">
            <w:pPr>
              <w:autoSpaceDE w:val="0"/>
              <w:autoSpaceDN w:val="0"/>
              <w:adjustRightInd w:val="0"/>
              <w:rPr>
                <w:rFonts w:ascii="Times New Roman" w:hAnsi="Times New Roman"/>
                <w:i/>
                <w:sz w:val="20"/>
                <w:szCs w:val="20"/>
                <w:lang w:eastAsia="en-US"/>
              </w:rPr>
            </w:pPr>
            <w:r w:rsidRPr="009766E2">
              <w:rPr>
                <w:rFonts w:ascii="Arial" w:hAnsi="Arial" w:cs="Arial"/>
                <w:i/>
                <w:color w:val="808080"/>
                <w:sz w:val="18"/>
                <w:szCs w:val="18"/>
                <w:lang w:eastAsia="en-US"/>
              </w:rPr>
              <w:t>(this box should expand as you type)</w:t>
            </w:r>
          </w:p>
        </w:tc>
      </w:tr>
      <w:tr w:rsidR="00AC420E" w:rsidRPr="009766E2" w14:paraId="60B4E655" w14:textId="77777777" w:rsidTr="00AC420E">
        <w:trPr>
          <w:trHeight w:val="402"/>
        </w:trPr>
        <w:tc>
          <w:tcPr>
            <w:tcW w:w="527" w:type="dxa"/>
            <w:tcBorders>
              <w:left w:val="single" w:sz="4" w:space="0" w:color="auto"/>
              <w:bottom w:val="single" w:sz="4" w:space="0" w:color="auto"/>
              <w:right w:val="single" w:sz="4" w:space="0" w:color="auto"/>
            </w:tcBorders>
            <w:shd w:val="clear" w:color="auto" w:fill="F2F2F2" w:themeFill="background1" w:themeFillShade="F2"/>
          </w:tcPr>
          <w:p w14:paraId="34BCA371" w14:textId="77777777" w:rsidR="00AC420E" w:rsidRPr="009766E2" w:rsidRDefault="00AC420E" w:rsidP="003F6721">
            <w:pPr>
              <w:autoSpaceDE w:val="0"/>
              <w:autoSpaceDN w:val="0"/>
              <w:adjustRightInd w:val="0"/>
              <w:rPr>
                <w:rFonts w:ascii="Arial" w:hAnsi="Arial" w:cs="Arial"/>
              </w:rPr>
            </w:pPr>
            <w:r w:rsidRPr="009766E2">
              <w:rPr>
                <w:rFonts w:ascii="Arial" w:hAnsi="Arial" w:cs="Arial"/>
              </w:rPr>
              <w:t>3</w:t>
            </w:r>
          </w:p>
        </w:tc>
        <w:tc>
          <w:tcPr>
            <w:tcW w:w="7355" w:type="dxa"/>
            <w:tcBorders>
              <w:left w:val="single" w:sz="4" w:space="0" w:color="auto"/>
              <w:bottom w:val="single" w:sz="4" w:space="0" w:color="auto"/>
              <w:right w:val="single" w:sz="4" w:space="0" w:color="auto"/>
            </w:tcBorders>
            <w:shd w:val="clear" w:color="auto" w:fill="F2F2F2" w:themeFill="background1" w:themeFillShade="F2"/>
            <w:vAlign w:val="center"/>
          </w:tcPr>
          <w:p w14:paraId="43D6EC69" w14:textId="77777777" w:rsidR="00AC420E" w:rsidRPr="009766E2" w:rsidRDefault="00AC420E" w:rsidP="003F6721">
            <w:pPr>
              <w:autoSpaceDE w:val="0"/>
              <w:autoSpaceDN w:val="0"/>
              <w:adjustRightInd w:val="0"/>
              <w:rPr>
                <w:rFonts w:ascii="Times New Roman" w:eastAsiaTheme="minorHAnsi" w:hAnsi="Times New Roman"/>
              </w:rPr>
            </w:pPr>
            <w:r w:rsidRPr="009766E2">
              <w:rPr>
                <w:rFonts w:ascii="Arial" w:hAnsi="Arial" w:cs="Arial"/>
              </w:rPr>
              <w:t>Does it involve special category data (as defined by the GDPR)?</w:t>
            </w:r>
          </w:p>
        </w:tc>
        <w:tc>
          <w:tcPr>
            <w:tcW w:w="923"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27384120"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r w:rsidRPr="009766E2">
              <w:rPr>
                <w:rFonts w:ascii="Arial" w:hAnsi="Arial" w:cs="Arial"/>
                <w:b/>
                <w:bCs/>
              </w:rPr>
              <w:t>YES</w:t>
            </w:r>
          </w:p>
        </w:tc>
        <w:tc>
          <w:tcPr>
            <w:tcW w:w="954"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34273F51"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r w:rsidRPr="009766E2">
              <w:rPr>
                <w:rFonts w:ascii="Arial" w:hAnsi="Arial" w:cs="Arial"/>
                <w:b/>
                <w:bCs/>
              </w:rPr>
              <w:t>NO</w:t>
            </w:r>
          </w:p>
        </w:tc>
      </w:tr>
      <w:tr w:rsidR="00AC420E" w:rsidRPr="009766E2" w14:paraId="4E97DEAC" w14:textId="77777777" w:rsidTr="00AC420E">
        <w:trPr>
          <w:trHeight w:val="402"/>
        </w:trPr>
        <w:tc>
          <w:tcPr>
            <w:tcW w:w="52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16F537E7" w14:textId="77777777" w:rsidR="00AC420E" w:rsidRPr="009766E2" w:rsidRDefault="00AC420E" w:rsidP="003F6721">
            <w:pPr>
              <w:ind w:left="567" w:right="567"/>
              <w:rPr>
                <w:rFonts w:ascii="Arial" w:hAnsi="Arial" w:cs="Arial"/>
                <w:b/>
                <w:bCs/>
                <w:i/>
                <w:iCs/>
                <w:color w:val="000000"/>
                <w:sz w:val="20"/>
                <w:szCs w:val="23"/>
              </w:rPr>
            </w:pPr>
          </w:p>
        </w:tc>
        <w:tc>
          <w:tcPr>
            <w:tcW w:w="7355"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586E5768" w14:textId="77777777" w:rsidR="00AC420E" w:rsidRPr="009766E2" w:rsidRDefault="00AC420E" w:rsidP="003F6721">
            <w:pPr>
              <w:ind w:left="567" w:right="567"/>
              <w:rPr>
                <w:rFonts w:ascii="Times New Roman" w:hAnsi="Times New Roman"/>
              </w:rPr>
            </w:pPr>
            <w:r w:rsidRPr="009766E2">
              <w:rPr>
                <w:rFonts w:ascii="Arial" w:hAnsi="Arial" w:cs="Arial"/>
                <w:b/>
                <w:bCs/>
                <w:i/>
                <w:iCs/>
                <w:color w:val="000000"/>
                <w:sz w:val="20"/>
                <w:szCs w:val="23"/>
              </w:rPr>
              <w:t>“Special category data”</w:t>
            </w:r>
            <w:r w:rsidRPr="009766E2">
              <w:rPr>
                <w:rFonts w:ascii="Arial" w:hAnsi="Arial" w:cs="Arial"/>
                <w:i/>
                <w:iCs/>
                <w:color w:val="000000"/>
                <w:sz w:val="20"/>
                <w:szCs w:val="23"/>
              </w:rPr>
              <w:t> means sensitive personal data consisting of information as to the data subjects’ –</w:t>
            </w:r>
          </w:p>
          <w:p w14:paraId="1C1C1D5B"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(a) racial or ethnic origin,</w:t>
            </w:r>
          </w:p>
          <w:p w14:paraId="7D9EE719"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(b) political opinions,</w:t>
            </w:r>
          </w:p>
          <w:p w14:paraId="5414AF61"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(c ) religious beliefs or other beliefs of a similar nature,</w:t>
            </w:r>
          </w:p>
          <w:p w14:paraId="3898FB79"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(d) membership of a trade union (within the meaning of the Trade Union and Labour Relations (Consolidation) Act 1992),</w:t>
            </w:r>
          </w:p>
          <w:p w14:paraId="5FF425A0"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(e) physical or mental health or condition,</w:t>
            </w:r>
          </w:p>
          <w:p w14:paraId="34544EB5"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(f) sexual life,</w:t>
            </w:r>
          </w:p>
          <w:p w14:paraId="215C3898" w14:textId="77777777" w:rsidR="00AC420E" w:rsidRPr="009766E2" w:rsidRDefault="00AC420E" w:rsidP="003F6721">
            <w:pPr>
              <w:ind w:left="1134" w:right="567"/>
              <w:rPr>
                <w:rFonts w:ascii="Times New Roman" w:hAnsi="Times New Roman"/>
              </w:rPr>
            </w:pPr>
            <w:r w:rsidRPr="009766E2">
              <w:rPr>
                <w:rFonts w:ascii="Arial" w:hAnsi="Arial" w:cs="Arial"/>
                <w:i/>
                <w:iCs/>
                <w:color w:val="000000"/>
                <w:sz w:val="20"/>
                <w:szCs w:val="23"/>
              </w:rPr>
              <w:t>(g) genetics,</w:t>
            </w:r>
          </w:p>
          <w:p w14:paraId="69F3D397" w14:textId="77777777" w:rsidR="00AC420E" w:rsidRPr="009766E2" w:rsidRDefault="00AC420E" w:rsidP="003F6721">
            <w:pPr>
              <w:ind w:left="1134" w:right="567"/>
              <w:rPr>
                <w:rFonts w:ascii="Arial" w:hAnsi="Arial" w:cs="Arial"/>
                <w:i/>
                <w:iCs/>
                <w:color w:val="000000"/>
                <w:sz w:val="20"/>
                <w:szCs w:val="23"/>
              </w:rPr>
            </w:pPr>
            <w:r w:rsidRPr="009766E2">
              <w:rPr>
                <w:rFonts w:ascii="Arial" w:hAnsi="Arial" w:cs="Arial"/>
                <w:i/>
                <w:iCs/>
                <w:color w:val="000000"/>
                <w:sz w:val="20"/>
                <w:szCs w:val="23"/>
              </w:rPr>
              <w:t>(h) biometric data (as used for ID purposes),</w:t>
            </w:r>
          </w:p>
        </w:tc>
        <w:tc>
          <w:tcPr>
            <w:tcW w:w="923"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hideMark/>
          </w:tcPr>
          <w:p w14:paraId="4A0946C9"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p>
          <w:p w14:paraId="60ED5B51" w14:textId="77777777" w:rsidR="00AC420E" w:rsidRPr="009766E2" w:rsidRDefault="00AC420E" w:rsidP="003F6721">
            <w:pPr>
              <w:autoSpaceDE w:val="0"/>
              <w:autoSpaceDN w:val="0"/>
              <w:adjustRightInd w:val="0"/>
              <w:spacing w:before="100" w:beforeAutospacing="1" w:after="100" w:afterAutospacing="1"/>
              <w:jc w:val="center"/>
              <w:rPr>
                <w:rFonts w:ascii="Times New Roman" w:hAnsi="Times New Roman"/>
              </w:rPr>
            </w:pPr>
            <w:r w:rsidRPr="009766E2">
              <w:rPr>
                <w:rFonts w:ascii="MS Gothic" w:eastAsia="MS Gothic" w:hAnsi="MS Gothic" w:cs="Arial" w:hint="eastAsia"/>
                <w:b/>
                <w:bCs/>
                <w:lang w:val="en-US"/>
              </w:rPr>
              <w:t>☐</w:t>
            </w:r>
          </w:p>
        </w:tc>
        <w:tc>
          <w:tcPr>
            <w:tcW w:w="954" w:type="dxa"/>
            <w:tcBorders>
              <w:top w:val="single" w:sz="4" w:space="0" w:color="auto"/>
              <w:left w:val="single" w:sz="4" w:space="0" w:color="auto"/>
              <w:bottom w:val="single" w:sz="4" w:space="0" w:color="auto"/>
              <w:right w:val="single" w:sz="4" w:space="0" w:color="auto"/>
            </w:tcBorders>
            <w:shd w:val="clear" w:color="auto" w:fill="BFBFBF" w:themeFill="background1" w:themeFillShade="BF"/>
            <w:vAlign w:val="center"/>
            <w:hideMark/>
          </w:tcPr>
          <w:p w14:paraId="0CD52B83" w14:textId="77777777" w:rsidR="00AC420E" w:rsidRPr="009766E2" w:rsidRDefault="00AC420E" w:rsidP="003F6721">
            <w:pPr>
              <w:autoSpaceDE w:val="0"/>
              <w:autoSpaceDN w:val="0"/>
              <w:adjustRightInd w:val="0"/>
              <w:spacing w:before="100" w:beforeAutospacing="1" w:after="100" w:afterAutospacing="1"/>
              <w:jc w:val="center"/>
              <w:rPr>
                <w:rFonts w:ascii="MS Gothic" w:eastAsia="MS Gothic" w:hAnsi="MS Gothic" w:cs="Arial"/>
                <w:b/>
                <w:bCs/>
                <w:lang w:val="en-US"/>
              </w:rPr>
            </w:pPr>
          </w:p>
          <w:p w14:paraId="68F30872" w14:textId="6F0A5859" w:rsidR="00AC420E" w:rsidRPr="009766E2" w:rsidRDefault="00AC420E" w:rsidP="003F6721">
            <w:pPr>
              <w:autoSpaceDE w:val="0"/>
              <w:autoSpaceDN w:val="0"/>
              <w:adjustRightInd w:val="0"/>
              <w:spacing w:before="100" w:beforeAutospacing="1" w:after="100" w:afterAutospacing="1"/>
              <w:jc w:val="center"/>
              <w:rPr>
                <w:rFonts w:ascii="Times New Roman" w:hAnsi="Times New Roman"/>
              </w:rPr>
            </w:pPr>
            <w:r w:rsidRPr="009766E2">
              <w:rPr>
                <w:rFonts w:ascii="MS Gothic" w:eastAsia="MS Gothic" w:hAnsi="MS Gothic" w:cs="Arial" w:hint="eastAsia"/>
                <w:b/>
                <w:bCs/>
                <w:lang w:val="en-US"/>
              </w:rPr>
              <w:t>☐</w:t>
            </w:r>
            <w:r w:rsidR="00F811FB">
              <w:rPr>
                <w:rFonts w:ascii="MS Gothic" w:eastAsia="MS Gothic" w:hAnsi="MS Gothic" w:cs="Arial" w:hint="eastAsia"/>
                <w:b/>
                <w:bCs/>
                <w:lang w:val="en-US"/>
              </w:rPr>
              <w:t>N</w:t>
            </w:r>
            <w:r w:rsidR="00F811FB">
              <w:rPr>
                <w:rFonts w:ascii="MS Gothic" w:eastAsia="MS Gothic" w:hAnsi="MS Gothic" w:cs="Arial"/>
                <w:b/>
                <w:bCs/>
                <w:lang w:val="en-US"/>
              </w:rPr>
              <w:t>O</w:t>
            </w:r>
          </w:p>
        </w:tc>
      </w:tr>
      <w:tr w:rsidR="00AC420E" w:rsidRPr="009766E2" w14:paraId="3C653BF2" w14:textId="77777777" w:rsidTr="00AC420E">
        <w:trPr>
          <w:trHeight w:val="402"/>
        </w:trPr>
        <w:tc>
          <w:tcPr>
            <w:tcW w:w="527"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33463D7C" w14:textId="77777777" w:rsidR="00AC420E" w:rsidRPr="009766E2" w:rsidRDefault="00AC420E" w:rsidP="003F6721">
            <w:pPr>
              <w:autoSpaceDE w:val="0"/>
              <w:autoSpaceDN w:val="0"/>
              <w:adjustRightInd w:val="0"/>
              <w:spacing w:before="100" w:beforeAutospacing="1" w:after="100" w:afterAutospacing="1"/>
              <w:rPr>
                <w:rFonts w:ascii="Arial" w:hAnsi="Arial" w:cs="Arial"/>
              </w:rPr>
            </w:pPr>
            <w:r w:rsidRPr="009766E2">
              <w:rPr>
                <w:rFonts w:ascii="Arial" w:hAnsi="Arial" w:cs="Arial"/>
              </w:rPr>
              <w:t>4</w:t>
            </w:r>
          </w:p>
        </w:tc>
        <w:tc>
          <w:tcPr>
            <w:tcW w:w="9232" w:type="dxa"/>
            <w:gridSpan w:val="3"/>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hideMark/>
          </w:tcPr>
          <w:p w14:paraId="28B17F16" w14:textId="77777777" w:rsidR="00AC420E" w:rsidRPr="009766E2" w:rsidRDefault="00AC420E" w:rsidP="003F6721">
            <w:pPr>
              <w:autoSpaceDE w:val="0"/>
              <w:autoSpaceDN w:val="0"/>
              <w:adjustRightInd w:val="0"/>
              <w:spacing w:before="100" w:beforeAutospacing="1" w:after="100" w:afterAutospacing="1"/>
              <w:rPr>
                <w:rFonts w:ascii="Times New Roman" w:hAnsi="Times New Roman"/>
              </w:rPr>
            </w:pPr>
            <w:r w:rsidRPr="009766E2">
              <w:rPr>
                <w:rFonts w:ascii="Arial" w:hAnsi="Arial" w:cs="Arial"/>
              </w:rPr>
              <w:t>If YES, provide a</w:t>
            </w:r>
            <w:r w:rsidRPr="009766E2">
              <w:rPr>
                <w:rFonts w:ascii="Arial" w:hAnsi="Arial" w:cs="Arial"/>
                <w:b/>
                <w:bCs/>
              </w:rPr>
              <w:t xml:space="preserve"> </w:t>
            </w:r>
            <w:r w:rsidRPr="009766E2">
              <w:rPr>
                <w:rFonts w:ascii="Arial" w:hAnsi="Arial" w:cs="Arial"/>
              </w:rPr>
              <w:t>description of the special category data and explain why this data needs to be collected:</w:t>
            </w:r>
          </w:p>
        </w:tc>
      </w:tr>
      <w:tr w:rsidR="00AC420E" w:rsidRPr="009766E2" w14:paraId="3D9EFA5A" w14:textId="77777777" w:rsidTr="00AC420E">
        <w:trPr>
          <w:trHeight w:val="402"/>
        </w:trPr>
        <w:tc>
          <w:tcPr>
            <w:tcW w:w="527" w:type="dxa"/>
            <w:tcBorders>
              <w:top w:val="single" w:sz="4" w:space="0" w:color="auto"/>
              <w:left w:val="single" w:sz="4" w:space="0" w:color="auto"/>
              <w:bottom w:val="single" w:sz="4" w:space="0" w:color="auto"/>
              <w:right w:val="single" w:sz="4" w:space="0" w:color="auto"/>
            </w:tcBorders>
          </w:tcPr>
          <w:p w14:paraId="12B97B4C" w14:textId="77777777" w:rsidR="00AC420E" w:rsidRPr="009766E2" w:rsidRDefault="00AC420E" w:rsidP="003F6721">
            <w:pPr>
              <w:rPr>
                <w:rFonts w:ascii="Arial" w:hAnsi="Arial" w:cs="Arial"/>
                <w:lang w:eastAsia="en-US"/>
              </w:rPr>
            </w:pPr>
          </w:p>
        </w:tc>
        <w:tc>
          <w:tcPr>
            <w:tcW w:w="9232" w:type="dxa"/>
            <w:gridSpan w:val="3"/>
            <w:tcBorders>
              <w:top w:val="single" w:sz="4" w:space="0" w:color="auto"/>
              <w:left w:val="single" w:sz="4" w:space="0" w:color="auto"/>
              <w:bottom w:val="single" w:sz="4" w:space="0" w:color="auto"/>
              <w:right w:val="single" w:sz="4" w:space="0" w:color="auto"/>
            </w:tcBorders>
            <w:vAlign w:val="center"/>
            <w:hideMark/>
          </w:tcPr>
          <w:p w14:paraId="70BBD7EA" w14:textId="77777777" w:rsidR="00AC420E" w:rsidRPr="009766E2" w:rsidRDefault="00AC420E" w:rsidP="003F6721">
            <w:pPr>
              <w:rPr>
                <w:rFonts w:ascii="Arial" w:hAnsi="Arial" w:cs="Arial"/>
                <w:lang w:eastAsia="en-US"/>
              </w:rPr>
            </w:pPr>
          </w:p>
          <w:p w14:paraId="71572CE2" w14:textId="77777777" w:rsidR="00AC420E" w:rsidRPr="009766E2" w:rsidRDefault="00AC420E" w:rsidP="003F6721">
            <w:pPr>
              <w:rPr>
                <w:rFonts w:ascii="Arial" w:hAnsi="Arial" w:cs="Arial"/>
                <w:lang w:eastAsia="en-US"/>
              </w:rPr>
            </w:pPr>
          </w:p>
          <w:p w14:paraId="3861C420" w14:textId="77777777" w:rsidR="00AC420E" w:rsidRPr="009766E2" w:rsidRDefault="00AC420E" w:rsidP="003F6721">
            <w:pPr>
              <w:rPr>
                <w:rFonts w:ascii="Arial" w:hAnsi="Arial" w:cs="Arial"/>
                <w:lang w:eastAsia="en-US"/>
              </w:rPr>
            </w:pPr>
          </w:p>
          <w:p w14:paraId="19ADDA5E" w14:textId="77777777" w:rsidR="00AC420E" w:rsidRPr="009766E2" w:rsidRDefault="00AC420E" w:rsidP="003F6721">
            <w:pPr>
              <w:autoSpaceDE w:val="0"/>
              <w:autoSpaceDN w:val="0"/>
              <w:adjustRightInd w:val="0"/>
              <w:rPr>
                <w:rFonts w:ascii="Times New Roman" w:hAnsi="Times New Roman"/>
                <w:sz w:val="20"/>
                <w:szCs w:val="20"/>
                <w:lang w:eastAsia="en-US"/>
              </w:rPr>
            </w:pPr>
            <w:r w:rsidRPr="009766E2">
              <w:rPr>
                <w:rFonts w:ascii="Arial" w:hAnsi="Arial" w:cs="Arial"/>
                <w:i/>
                <w:color w:val="808080"/>
                <w:sz w:val="18"/>
                <w:szCs w:val="18"/>
                <w:lang w:eastAsia="en-US"/>
              </w:rPr>
              <w:t>(this box should expand as you type)</w:t>
            </w:r>
          </w:p>
        </w:tc>
      </w:tr>
    </w:tbl>
    <w:p w14:paraId="16F71D00" w14:textId="77777777" w:rsidR="00AC420E" w:rsidRPr="009766E2" w:rsidRDefault="00AC420E" w:rsidP="00AC420E">
      <w:pPr>
        <w:rPr>
          <w:rFonts w:ascii="Times New Roman" w:hAnsi="Times New Roman"/>
          <w:sz w:val="20"/>
          <w:szCs w:val="20"/>
          <w:lang w:eastAsia="en-US"/>
        </w:rPr>
      </w:pPr>
    </w:p>
    <w:tbl>
      <w:tblPr>
        <w:tblStyle w:val="TableGrid"/>
        <w:tblW w:w="9715" w:type="dxa"/>
        <w:tblLook w:val="04A0" w:firstRow="1" w:lastRow="0" w:firstColumn="1" w:lastColumn="0" w:noHBand="0" w:noVBand="1"/>
      </w:tblPr>
      <w:tblGrid>
        <w:gridCol w:w="520"/>
        <w:gridCol w:w="7325"/>
        <w:gridCol w:w="919"/>
        <w:gridCol w:w="951"/>
      </w:tblGrid>
      <w:tr w:rsidR="00AC420E" w:rsidRPr="009766E2" w14:paraId="6A9097FC" w14:textId="77777777" w:rsidTr="00AC420E">
        <w:trPr>
          <w:trHeight w:val="456"/>
        </w:trPr>
        <w:tc>
          <w:tcPr>
            <w:tcW w:w="520" w:type="dxa"/>
            <w:shd w:val="clear" w:color="auto" w:fill="F2F2F2" w:themeFill="background1" w:themeFillShade="F2"/>
          </w:tcPr>
          <w:p w14:paraId="2120355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5</w:t>
            </w:r>
          </w:p>
        </w:tc>
        <w:tc>
          <w:tcPr>
            <w:tcW w:w="7325" w:type="dxa"/>
            <w:shd w:val="clear" w:color="auto" w:fill="F2F2F2" w:themeFill="background1" w:themeFillShade="F2"/>
          </w:tcPr>
          <w:p w14:paraId="6BABD247" w14:textId="77777777" w:rsidR="00AC420E" w:rsidRPr="009766E2" w:rsidRDefault="00AC420E" w:rsidP="003F6721">
            <w:pPr>
              <w:autoSpaceDE w:val="0"/>
              <w:autoSpaceDN w:val="0"/>
              <w:adjustRightInd w:val="0"/>
              <w:rPr>
                <w:rFonts w:ascii="Arial" w:hAnsi="Arial" w:cs="Arial"/>
                <w:b/>
                <w:bCs/>
                <w:lang w:eastAsia="en-US"/>
              </w:rPr>
            </w:pPr>
            <w:r w:rsidRPr="009766E2">
              <w:rPr>
                <w:lang w:eastAsia="en-US"/>
              </w:rPr>
              <w:br w:type="page"/>
            </w:r>
            <w:r w:rsidRPr="009766E2">
              <w:rPr>
                <w:rFonts w:ascii="Arial" w:hAnsi="Arial" w:cs="Arial"/>
                <w:lang w:eastAsia="en-US"/>
              </w:rPr>
              <w:t xml:space="preserve">Will the research activity </w:t>
            </w:r>
            <w:r w:rsidRPr="009766E2">
              <w:rPr>
                <w:rFonts w:ascii="Arial" w:hAnsi="Arial" w:cs="Arial"/>
                <w:bCs/>
                <w:lang w:eastAsia="en-US"/>
              </w:rPr>
              <w:t>involve storing personal data and/or special category data on one of the following:</w:t>
            </w:r>
          </w:p>
        </w:tc>
        <w:tc>
          <w:tcPr>
            <w:tcW w:w="919" w:type="dxa"/>
            <w:shd w:val="clear" w:color="auto" w:fill="F2F2F2" w:themeFill="background1" w:themeFillShade="F2"/>
          </w:tcPr>
          <w:p w14:paraId="39AECF0D"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950" w:type="dxa"/>
            <w:shd w:val="clear" w:color="auto" w:fill="F2F2F2" w:themeFill="background1" w:themeFillShade="F2"/>
          </w:tcPr>
          <w:p w14:paraId="0249F6E0"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r>
      <w:tr w:rsidR="00AC420E" w:rsidRPr="009766E2" w14:paraId="399F19A4" w14:textId="77777777" w:rsidTr="00AC420E">
        <w:trPr>
          <w:trHeight w:val="456"/>
        </w:trPr>
        <w:tc>
          <w:tcPr>
            <w:tcW w:w="520" w:type="dxa"/>
            <w:shd w:val="clear" w:color="auto" w:fill="F2F2F2" w:themeFill="background1" w:themeFillShade="F2"/>
          </w:tcPr>
          <w:p w14:paraId="4823899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6</w:t>
            </w:r>
          </w:p>
        </w:tc>
        <w:tc>
          <w:tcPr>
            <w:tcW w:w="7325" w:type="dxa"/>
            <w:shd w:val="clear" w:color="auto" w:fill="F2F2F2" w:themeFill="background1" w:themeFillShade="F2"/>
          </w:tcPr>
          <w:p w14:paraId="166378E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Manual files (i.e. in paper form)?</w:t>
            </w:r>
          </w:p>
        </w:tc>
        <w:tc>
          <w:tcPr>
            <w:tcW w:w="919" w:type="dxa"/>
            <w:shd w:val="clear" w:color="auto" w:fill="BFBFBF" w:themeFill="background1" w:themeFillShade="BF"/>
          </w:tcPr>
          <w:sdt>
            <w:sdtPr>
              <w:rPr>
                <w:rFonts w:ascii="Arial" w:hAnsi="Arial" w:cs="Arial"/>
                <w:b/>
                <w:bCs/>
                <w:lang w:eastAsia="en-US"/>
              </w:rPr>
              <w:id w:val="-716891366"/>
              <w14:checkbox>
                <w14:checked w14:val="0"/>
                <w14:checkedState w14:val="2612" w14:font="MS Gothic"/>
                <w14:uncheckedState w14:val="2610" w14:font="MS Gothic"/>
              </w14:checkbox>
            </w:sdtPr>
            <w:sdtEndPr/>
            <w:sdtContent>
              <w:p w14:paraId="0121C4C2"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124512450"/>
              <w14:checkbox>
                <w14:checked w14:val="0"/>
                <w14:checkedState w14:val="2612" w14:font="MS Gothic"/>
                <w14:uncheckedState w14:val="2610" w14:font="MS Gothic"/>
              </w14:checkbox>
            </w:sdtPr>
            <w:sdtEndPr/>
            <w:sdtContent>
              <w:p w14:paraId="0785F89B"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2264798A" w14:textId="77777777" w:rsidTr="00AC420E">
        <w:trPr>
          <w:trHeight w:val="419"/>
        </w:trPr>
        <w:tc>
          <w:tcPr>
            <w:tcW w:w="520" w:type="dxa"/>
            <w:shd w:val="clear" w:color="auto" w:fill="F2F2F2" w:themeFill="background1" w:themeFillShade="F2"/>
          </w:tcPr>
          <w:p w14:paraId="27A78AE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lastRenderedPageBreak/>
              <w:t>7</w:t>
            </w:r>
          </w:p>
        </w:tc>
        <w:tc>
          <w:tcPr>
            <w:tcW w:w="7325" w:type="dxa"/>
            <w:shd w:val="clear" w:color="auto" w:fill="F2F2F2" w:themeFill="background1" w:themeFillShade="F2"/>
          </w:tcPr>
          <w:p w14:paraId="618955E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University computers?</w:t>
            </w:r>
          </w:p>
        </w:tc>
        <w:tc>
          <w:tcPr>
            <w:tcW w:w="919" w:type="dxa"/>
            <w:shd w:val="clear" w:color="auto" w:fill="BFBFBF" w:themeFill="background1" w:themeFillShade="BF"/>
          </w:tcPr>
          <w:sdt>
            <w:sdtPr>
              <w:rPr>
                <w:rFonts w:ascii="Arial" w:hAnsi="Arial" w:cs="Arial"/>
                <w:b/>
                <w:bCs/>
                <w:lang w:eastAsia="en-US"/>
              </w:rPr>
              <w:id w:val="-1058942064"/>
              <w14:checkbox>
                <w14:checked w14:val="1"/>
                <w14:checkedState w14:val="2612" w14:font="MS Gothic"/>
                <w14:uncheckedState w14:val="2610" w14:font="MS Gothic"/>
              </w14:checkbox>
            </w:sdtPr>
            <w:sdtEndPr/>
            <w:sdtContent>
              <w:p w14:paraId="6CB15469"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1525707884"/>
              <w14:checkbox>
                <w14:checked w14:val="0"/>
                <w14:checkedState w14:val="2612" w14:font="MS Gothic"/>
                <w14:uncheckedState w14:val="2610" w14:font="MS Gothic"/>
              </w14:checkbox>
            </w:sdtPr>
            <w:sdtEndPr/>
            <w:sdtContent>
              <w:p w14:paraId="6A0023A6"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705325C7" w14:textId="77777777" w:rsidTr="00AC420E">
        <w:trPr>
          <w:trHeight w:val="456"/>
        </w:trPr>
        <w:tc>
          <w:tcPr>
            <w:tcW w:w="520" w:type="dxa"/>
            <w:shd w:val="clear" w:color="auto" w:fill="F2F2F2" w:themeFill="background1" w:themeFillShade="F2"/>
          </w:tcPr>
          <w:p w14:paraId="03975BA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8</w:t>
            </w:r>
          </w:p>
        </w:tc>
        <w:tc>
          <w:tcPr>
            <w:tcW w:w="7325" w:type="dxa"/>
            <w:shd w:val="clear" w:color="auto" w:fill="F2F2F2" w:themeFill="background1" w:themeFillShade="F2"/>
          </w:tcPr>
          <w:p w14:paraId="60A307AD"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Private company computers?</w:t>
            </w:r>
          </w:p>
        </w:tc>
        <w:tc>
          <w:tcPr>
            <w:tcW w:w="919" w:type="dxa"/>
            <w:shd w:val="clear" w:color="auto" w:fill="BFBFBF" w:themeFill="background1" w:themeFillShade="BF"/>
          </w:tcPr>
          <w:sdt>
            <w:sdtPr>
              <w:rPr>
                <w:rFonts w:ascii="Arial" w:hAnsi="Arial" w:cs="Arial"/>
                <w:b/>
                <w:bCs/>
                <w:lang w:eastAsia="en-US"/>
              </w:rPr>
              <w:id w:val="428779520"/>
              <w14:checkbox>
                <w14:checked w14:val="0"/>
                <w14:checkedState w14:val="2612" w14:font="MS Gothic"/>
                <w14:uncheckedState w14:val="2610" w14:font="MS Gothic"/>
              </w14:checkbox>
            </w:sdtPr>
            <w:sdtEndPr/>
            <w:sdtContent>
              <w:p w14:paraId="696A7008"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1738441066"/>
              <w14:checkbox>
                <w14:checked w14:val="0"/>
                <w14:checkedState w14:val="2612" w14:font="MS Gothic"/>
                <w14:uncheckedState w14:val="2610" w14:font="MS Gothic"/>
              </w14:checkbox>
            </w:sdtPr>
            <w:sdtEndPr/>
            <w:sdtContent>
              <w:p w14:paraId="3358CA3C"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19F71E5F" w14:textId="77777777" w:rsidTr="00AC420E">
        <w:trPr>
          <w:trHeight w:val="419"/>
        </w:trPr>
        <w:tc>
          <w:tcPr>
            <w:tcW w:w="520" w:type="dxa"/>
            <w:shd w:val="clear" w:color="auto" w:fill="F2F2F2" w:themeFill="background1" w:themeFillShade="F2"/>
          </w:tcPr>
          <w:p w14:paraId="40DD3629"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9</w:t>
            </w:r>
          </w:p>
        </w:tc>
        <w:tc>
          <w:tcPr>
            <w:tcW w:w="7325" w:type="dxa"/>
            <w:shd w:val="clear" w:color="auto" w:fill="F2F2F2" w:themeFill="background1" w:themeFillShade="F2"/>
          </w:tcPr>
          <w:p w14:paraId="017387E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Home or other personal computers?</w:t>
            </w:r>
          </w:p>
        </w:tc>
        <w:tc>
          <w:tcPr>
            <w:tcW w:w="919" w:type="dxa"/>
            <w:shd w:val="clear" w:color="auto" w:fill="BFBFBF" w:themeFill="background1" w:themeFillShade="BF"/>
          </w:tcPr>
          <w:sdt>
            <w:sdtPr>
              <w:rPr>
                <w:rFonts w:ascii="Arial" w:hAnsi="Arial" w:cs="Arial"/>
                <w:b/>
                <w:bCs/>
                <w:lang w:eastAsia="en-US"/>
              </w:rPr>
              <w:id w:val="666676712"/>
              <w14:checkbox>
                <w14:checked w14:val="1"/>
                <w14:checkedState w14:val="2612" w14:font="MS Gothic"/>
                <w14:uncheckedState w14:val="2610" w14:font="MS Gothic"/>
              </w14:checkbox>
            </w:sdtPr>
            <w:sdtEndPr/>
            <w:sdtContent>
              <w:p w14:paraId="48318DEC"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243309197"/>
              <w14:checkbox>
                <w14:checked w14:val="0"/>
                <w14:checkedState w14:val="2612" w14:font="MS Gothic"/>
                <w14:uncheckedState w14:val="2610" w14:font="MS Gothic"/>
              </w14:checkbox>
            </w:sdtPr>
            <w:sdtEndPr/>
            <w:sdtContent>
              <w:p w14:paraId="301E6AE2"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7597678B" w14:textId="77777777" w:rsidTr="00AC420E">
        <w:trPr>
          <w:trHeight w:val="419"/>
        </w:trPr>
        <w:tc>
          <w:tcPr>
            <w:tcW w:w="520" w:type="dxa"/>
            <w:shd w:val="clear" w:color="auto" w:fill="F2F2F2" w:themeFill="background1" w:themeFillShade="F2"/>
          </w:tcPr>
          <w:p w14:paraId="3854D3D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10</w:t>
            </w:r>
          </w:p>
        </w:tc>
        <w:tc>
          <w:tcPr>
            <w:tcW w:w="7325" w:type="dxa"/>
            <w:shd w:val="clear" w:color="auto" w:fill="F2F2F2" w:themeFill="background1" w:themeFillShade="F2"/>
          </w:tcPr>
          <w:p w14:paraId="294EC05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Laptop computers/ CDs/ Portable disk-drives/ memory sticks?</w:t>
            </w:r>
          </w:p>
        </w:tc>
        <w:tc>
          <w:tcPr>
            <w:tcW w:w="919" w:type="dxa"/>
            <w:shd w:val="clear" w:color="auto" w:fill="BFBFBF" w:themeFill="background1" w:themeFillShade="BF"/>
          </w:tcPr>
          <w:sdt>
            <w:sdtPr>
              <w:rPr>
                <w:rFonts w:ascii="Arial" w:hAnsi="Arial" w:cs="Arial"/>
                <w:b/>
                <w:bCs/>
                <w:lang w:eastAsia="en-US"/>
              </w:rPr>
              <w:id w:val="1761182650"/>
              <w14:checkbox>
                <w14:checked w14:val="0"/>
                <w14:checkedState w14:val="2612" w14:font="MS Gothic"/>
                <w14:uncheckedState w14:val="2610" w14:font="MS Gothic"/>
              </w14:checkbox>
            </w:sdtPr>
            <w:sdtEndPr/>
            <w:sdtContent>
              <w:p w14:paraId="4D355AB0"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1031489010"/>
              <w14:checkbox>
                <w14:checked w14:val="0"/>
                <w14:checkedState w14:val="2612" w14:font="MS Gothic"/>
                <w14:uncheckedState w14:val="2610" w14:font="MS Gothic"/>
              </w14:checkbox>
            </w:sdtPr>
            <w:sdtEndPr/>
            <w:sdtContent>
              <w:p w14:paraId="12E4FBAA"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69E2FA1" w14:textId="77777777" w:rsidTr="00AC420E">
        <w:trPr>
          <w:trHeight w:val="419"/>
        </w:trPr>
        <w:tc>
          <w:tcPr>
            <w:tcW w:w="520" w:type="dxa"/>
            <w:shd w:val="clear" w:color="auto" w:fill="F2F2F2" w:themeFill="background1" w:themeFillShade="F2"/>
          </w:tcPr>
          <w:p w14:paraId="4C6C47F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11</w:t>
            </w:r>
          </w:p>
        </w:tc>
        <w:tc>
          <w:tcPr>
            <w:tcW w:w="7325" w:type="dxa"/>
            <w:shd w:val="clear" w:color="auto" w:fill="F2F2F2" w:themeFill="background1" w:themeFillShade="F2"/>
          </w:tcPr>
          <w:p w14:paraId="7110B98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“Cloud” storage or websites?</w:t>
            </w:r>
          </w:p>
        </w:tc>
        <w:tc>
          <w:tcPr>
            <w:tcW w:w="919" w:type="dxa"/>
            <w:shd w:val="clear" w:color="auto" w:fill="BFBFBF" w:themeFill="background1" w:themeFillShade="BF"/>
          </w:tcPr>
          <w:sdt>
            <w:sdtPr>
              <w:rPr>
                <w:rFonts w:ascii="Arial" w:hAnsi="Arial" w:cs="Arial"/>
                <w:b/>
                <w:bCs/>
                <w:lang w:eastAsia="en-US"/>
              </w:rPr>
              <w:id w:val="-40376448"/>
              <w14:checkbox>
                <w14:checked w14:val="0"/>
                <w14:checkedState w14:val="2612" w14:font="MS Gothic"/>
                <w14:uncheckedState w14:val="2610" w14:font="MS Gothic"/>
              </w14:checkbox>
            </w:sdtPr>
            <w:sdtEndPr/>
            <w:sdtContent>
              <w:p w14:paraId="29AB1743"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2004037841"/>
              <w14:checkbox>
                <w14:checked w14:val="0"/>
                <w14:checkedState w14:val="2612" w14:font="MS Gothic"/>
                <w14:uncheckedState w14:val="2610" w14:font="MS Gothic"/>
              </w14:checkbox>
            </w:sdtPr>
            <w:sdtEndPr/>
            <w:sdtContent>
              <w:p w14:paraId="23A8324B"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26FAC94C" w14:textId="77777777" w:rsidTr="00AC420E">
        <w:trPr>
          <w:trHeight w:val="419"/>
        </w:trPr>
        <w:tc>
          <w:tcPr>
            <w:tcW w:w="520" w:type="dxa"/>
            <w:shd w:val="clear" w:color="auto" w:fill="F2F2F2" w:themeFill="background1" w:themeFillShade="F2"/>
          </w:tcPr>
          <w:p w14:paraId="7D95F8C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12</w:t>
            </w:r>
          </w:p>
        </w:tc>
        <w:tc>
          <w:tcPr>
            <w:tcW w:w="7325" w:type="dxa"/>
            <w:shd w:val="clear" w:color="auto" w:fill="F2F2F2" w:themeFill="background1" w:themeFillShade="F2"/>
          </w:tcPr>
          <w:p w14:paraId="7D76849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Other – specify:</w:t>
            </w:r>
          </w:p>
          <w:p w14:paraId="46CAB1C9" w14:textId="77777777" w:rsidR="00AC420E" w:rsidRPr="009766E2" w:rsidRDefault="00AC420E" w:rsidP="003F6721">
            <w:pPr>
              <w:autoSpaceDE w:val="0"/>
              <w:autoSpaceDN w:val="0"/>
              <w:adjustRightInd w:val="0"/>
              <w:rPr>
                <w:rFonts w:ascii="Arial" w:hAnsi="Arial" w:cs="Arial"/>
                <w:lang w:eastAsia="en-US"/>
              </w:rPr>
            </w:pPr>
          </w:p>
        </w:tc>
        <w:tc>
          <w:tcPr>
            <w:tcW w:w="919" w:type="dxa"/>
            <w:shd w:val="clear" w:color="auto" w:fill="BFBFBF" w:themeFill="background1" w:themeFillShade="BF"/>
          </w:tcPr>
          <w:sdt>
            <w:sdtPr>
              <w:rPr>
                <w:rFonts w:ascii="Arial" w:hAnsi="Arial" w:cs="Arial"/>
                <w:b/>
                <w:bCs/>
                <w:lang w:eastAsia="en-US"/>
              </w:rPr>
              <w:id w:val="-1556230815"/>
              <w14:checkbox>
                <w14:checked w14:val="0"/>
                <w14:checkedState w14:val="2612" w14:font="MS Gothic"/>
                <w14:uncheckedState w14:val="2610" w14:font="MS Gothic"/>
              </w14:checkbox>
            </w:sdtPr>
            <w:sdtEndPr/>
            <w:sdtContent>
              <w:p w14:paraId="691346C1"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tcPr>
          <w:sdt>
            <w:sdtPr>
              <w:rPr>
                <w:rFonts w:ascii="Arial" w:hAnsi="Arial" w:cs="Arial"/>
                <w:b/>
                <w:bCs/>
                <w:lang w:eastAsia="en-US"/>
              </w:rPr>
              <w:id w:val="1575544959"/>
              <w14:checkbox>
                <w14:checked w14:val="0"/>
                <w14:checkedState w14:val="2612" w14:font="MS Gothic"/>
                <w14:uncheckedState w14:val="2610" w14:font="MS Gothic"/>
              </w14:checkbox>
            </w:sdtPr>
            <w:sdtEndPr/>
            <w:sdtContent>
              <w:p w14:paraId="238E590B"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07D454A2" w14:textId="77777777" w:rsidTr="00AC420E">
        <w:trPr>
          <w:trHeight w:val="419"/>
        </w:trPr>
        <w:tc>
          <w:tcPr>
            <w:tcW w:w="520" w:type="dxa"/>
            <w:shd w:val="clear" w:color="auto" w:fill="F2F2F2" w:themeFill="background1" w:themeFillShade="F2"/>
          </w:tcPr>
          <w:p w14:paraId="7E093B54"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13</w:t>
            </w:r>
          </w:p>
        </w:tc>
        <w:tc>
          <w:tcPr>
            <w:tcW w:w="9195" w:type="dxa"/>
            <w:gridSpan w:val="3"/>
            <w:shd w:val="clear" w:color="auto" w:fill="F2F2F2" w:themeFill="background1" w:themeFillShade="F2"/>
          </w:tcPr>
          <w:p w14:paraId="4335F3BC"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bCs/>
                <w:lang w:eastAsia="en-US"/>
              </w:rPr>
              <w:t xml:space="preserve">For all stored data, explain the measures in place to ensure the security of the data collected, data confidentiality, including details of </w:t>
            </w:r>
            <w:r w:rsidRPr="009766E2">
              <w:rPr>
                <w:rFonts w:ascii="Arial" w:hAnsi="Arial" w:cs="Arial"/>
                <w:bCs/>
                <w:shd w:val="clear" w:color="auto" w:fill="F2F2F2" w:themeFill="background1" w:themeFillShade="F2"/>
                <w:lang w:eastAsia="en-US"/>
              </w:rPr>
              <w:t>password</w:t>
            </w:r>
            <w:r w:rsidRPr="009766E2">
              <w:rPr>
                <w:rFonts w:ascii="Arial" w:hAnsi="Arial" w:cs="Arial"/>
                <w:bCs/>
                <w:lang w:eastAsia="en-US"/>
              </w:rPr>
              <w:t xml:space="preserve"> protection, encryption, anonymisation and pseudonymisation</w:t>
            </w:r>
            <w:r w:rsidRPr="009766E2">
              <w:rPr>
                <w:rFonts w:ascii="Arial" w:hAnsi="Arial" w:cs="Arial"/>
                <w:lang w:eastAsia="en-US"/>
              </w:rPr>
              <w:t>:</w:t>
            </w:r>
          </w:p>
        </w:tc>
      </w:tr>
      <w:tr w:rsidR="00AC420E" w:rsidRPr="009766E2" w14:paraId="0C8F9EF2" w14:textId="77777777" w:rsidTr="00AC420E">
        <w:trPr>
          <w:trHeight w:val="419"/>
        </w:trPr>
        <w:tc>
          <w:tcPr>
            <w:tcW w:w="520" w:type="dxa"/>
          </w:tcPr>
          <w:p w14:paraId="77BF7C73" w14:textId="77777777" w:rsidR="00AC420E" w:rsidRPr="009766E2" w:rsidRDefault="00AC420E" w:rsidP="003F6721">
            <w:pPr>
              <w:rPr>
                <w:rFonts w:ascii="Arial" w:hAnsi="Arial" w:cs="Arial"/>
                <w:lang w:eastAsia="en-US"/>
              </w:rPr>
            </w:pPr>
          </w:p>
        </w:tc>
        <w:tc>
          <w:tcPr>
            <w:tcW w:w="9195" w:type="dxa"/>
            <w:gridSpan w:val="3"/>
          </w:tcPr>
          <w:p w14:paraId="0816516D" w14:textId="77777777" w:rsidR="00AC420E" w:rsidRPr="009766E2" w:rsidRDefault="00AC420E" w:rsidP="003F6721">
            <w:pPr>
              <w:rPr>
                <w:rFonts w:ascii="Arial" w:hAnsi="Arial" w:cs="Arial"/>
                <w:lang w:eastAsia="en-US"/>
              </w:rPr>
            </w:pPr>
          </w:p>
          <w:p w14:paraId="5B3E69A2" w14:textId="77777777" w:rsidR="00AC420E" w:rsidRPr="009766E2" w:rsidRDefault="00AC420E" w:rsidP="003F6721">
            <w:pPr>
              <w:rPr>
                <w:rFonts w:ascii="Arial" w:hAnsi="Arial" w:cs="Arial"/>
                <w:lang w:eastAsia="en-US"/>
              </w:rPr>
            </w:pPr>
          </w:p>
          <w:p w14:paraId="04675E0C"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i/>
                <w:color w:val="808080"/>
                <w:sz w:val="18"/>
                <w:szCs w:val="18"/>
                <w:lang w:eastAsia="en-US"/>
              </w:rPr>
              <w:t>(this box should expand as you type)</w:t>
            </w:r>
          </w:p>
        </w:tc>
      </w:tr>
      <w:tr w:rsidR="00AC420E" w:rsidRPr="009766E2" w14:paraId="567FD633" w14:textId="77777777" w:rsidTr="00AC420E">
        <w:trPr>
          <w:trHeight w:val="456"/>
        </w:trPr>
        <w:tc>
          <w:tcPr>
            <w:tcW w:w="520" w:type="dxa"/>
            <w:shd w:val="clear" w:color="auto" w:fill="F2F2F2" w:themeFill="background1" w:themeFillShade="F2"/>
          </w:tcPr>
          <w:p w14:paraId="7CD1604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14</w:t>
            </w:r>
          </w:p>
        </w:tc>
        <w:tc>
          <w:tcPr>
            <w:tcW w:w="9195" w:type="dxa"/>
            <w:gridSpan w:val="3"/>
            <w:shd w:val="clear" w:color="auto" w:fill="F2F2F2" w:themeFill="background1" w:themeFillShade="F2"/>
            <w:vAlign w:val="center"/>
          </w:tcPr>
          <w:p w14:paraId="0768B1F6"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b/>
                <w:bCs/>
                <w:lang w:eastAsia="en-US"/>
              </w:rPr>
              <w:t>All Data Storage</w:t>
            </w:r>
          </w:p>
        </w:tc>
      </w:tr>
      <w:tr w:rsidR="00AC420E" w:rsidRPr="009766E2" w14:paraId="2272F99A" w14:textId="77777777" w:rsidTr="00AC420E">
        <w:trPr>
          <w:trHeight w:val="456"/>
        </w:trPr>
        <w:tc>
          <w:tcPr>
            <w:tcW w:w="520" w:type="dxa"/>
            <w:shd w:val="clear" w:color="auto" w:fill="F2F2F2" w:themeFill="background1" w:themeFillShade="F2"/>
          </w:tcPr>
          <w:p w14:paraId="0149465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15</w:t>
            </w:r>
          </w:p>
        </w:tc>
        <w:tc>
          <w:tcPr>
            <w:tcW w:w="7325" w:type="dxa"/>
            <w:shd w:val="clear" w:color="auto" w:fill="F2F2F2" w:themeFill="background1" w:themeFillShade="F2"/>
            <w:vAlign w:val="center"/>
          </w:tcPr>
          <w:p w14:paraId="731C029E"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lang w:eastAsia="en-US"/>
              </w:rPr>
              <w:t xml:space="preserve">Will the research activity </w:t>
            </w:r>
            <w:r w:rsidRPr="009766E2">
              <w:rPr>
                <w:rFonts w:ascii="Arial" w:hAnsi="Arial" w:cs="Arial"/>
                <w:bCs/>
                <w:lang w:eastAsia="en-US"/>
              </w:rPr>
              <w:t>involve any of the following activities:</w:t>
            </w:r>
          </w:p>
        </w:tc>
        <w:tc>
          <w:tcPr>
            <w:tcW w:w="919" w:type="dxa"/>
            <w:shd w:val="clear" w:color="auto" w:fill="F2F2F2" w:themeFill="background1" w:themeFillShade="F2"/>
            <w:vAlign w:val="center"/>
          </w:tcPr>
          <w:p w14:paraId="149D5C24"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YES</w:t>
            </w:r>
          </w:p>
        </w:tc>
        <w:tc>
          <w:tcPr>
            <w:tcW w:w="950" w:type="dxa"/>
            <w:shd w:val="clear" w:color="auto" w:fill="F2F2F2" w:themeFill="background1" w:themeFillShade="F2"/>
            <w:vAlign w:val="center"/>
          </w:tcPr>
          <w:p w14:paraId="73E48FF1" w14:textId="77777777" w:rsidR="00AC420E" w:rsidRPr="009766E2" w:rsidRDefault="00AC420E" w:rsidP="003F6721">
            <w:pPr>
              <w:autoSpaceDE w:val="0"/>
              <w:autoSpaceDN w:val="0"/>
              <w:adjustRightInd w:val="0"/>
              <w:jc w:val="center"/>
              <w:rPr>
                <w:rFonts w:ascii="Arial" w:hAnsi="Arial" w:cs="Arial"/>
                <w:b/>
                <w:bCs/>
                <w:lang w:eastAsia="en-US"/>
              </w:rPr>
            </w:pPr>
            <w:r w:rsidRPr="009766E2">
              <w:rPr>
                <w:rFonts w:ascii="Arial" w:hAnsi="Arial" w:cs="Arial"/>
                <w:b/>
                <w:bCs/>
                <w:lang w:eastAsia="en-US"/>
              </w:rPr>
              <w:t>NO</w:t>
            </w:r>
          </w:p>
        </w:tc>
      </w:tr>
      <w:tr w:rsidR="00AC420E" w:rsidRPr="009766E2" w14:paraId="50340033" w14:textId="77777777" w:rsidTr="00AC420E">
        <w:trPr>
          <w:trHeight w:val="456"/>
        </w:trPr>
        <w:tc>
          <w:tcPr>
            <w:tcW w:w="520" w:type="dxa"/>
            <w:shd w:val="clear" w:color="auto" w:fill="F2F2F2" w:themeFill="background1" w:themeFillShade="F2"/>
          </w:tcPr>
          <w:p w14:paraId="2FDE55E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16</w:t>
            </w:r>
          </w:p>
        </w:tc>
        <w:tc>
          <w:tcPr>
            <w:tcW w:w="7325" w:type="dxa"/>
            <w:shd w:val="clear" w:color="auto" w:fill="F2F2F2" w:themeFill="background1" w:themeFillShade="F2"/>
            <w:vAlign w:val="center"/>
          </w:tcPr>
          <w:p w14:paraId="7F9220E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Electronic transfer of data in any form?</w:t>
            </w:r>
          </w:p>
        </w:tc>
        <w:tc>
          <w:tcPr>
            <w:tcW w:w="919" w:type="dxa"/>
            <w:shd w:val="clear" w:color="auto" w:fill="BFBFBF" w:themeFill="background1" w:themeFillShade="BF"/>
            <w:vAlign w:val="center"/>
          </w:tcPr>
          <w:sdt>
            <w:sdtPr>
              <w:rPr>
                <w:rFonts w:ascii="Arial" w:hAnsi="Arial" w:cs="Arial"/>
                <w:b/>
                <w:bCs/>
                <w:lang w:eastAsia="en-US"/>
              </w:rPr>
              <w:id w:val="-243347341"/>
              <w14:checkbox>
                <w14:checked w14:val="0"/>
                <w14:checkedState w14:val="2612" w14:font="MS Gothic"/>
                <w14:uncheckedState w14:val="2610" w14:font="MS Gothic"/>
              </w14:checkbox>
            </w:sdtPr>
            <w:sdtEndPr/>
            <w:sdtContent>
              <w:p w14:paraId="24065C80"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809138048"/>
              <w14:checkbox>
                <w14:checked w14:val="1"/>
                <w14:checkedState w14:val="2612" w14:font="MS Gothic"/>
                <w14:uncheckedState w14:val="2610" w14:font="MS Gothic"/>
              </w14:checkbox>
            </w:sdtPr>
            <w:sdtEndPr/>
            <w:sdtContent>
              <w:p w14:paraId="23174EBA"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EB31AFC" w14:textId="77777777" w:rsidTr="00AC420E">
        <w:trPr>
          <w:trHeight w:val="419"/>
        </w:trPr>
        <w:tc>
          <w:tcPr>
            <w:tcW w:w="520" w:type="dxa"/>
            <w:shd w:val="clear" w:color="auto" w:fill="F2F2F2" w:themeFill="background1" w:themeFillShade="F2"/>
          </w:tcPr>
          <w:p w14:paraId="75F87B11"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17</w:t>
            </w:r>
          </w:p>
        </w:tc>
        <w:tc>
          <w:tcPr>
            <w:tcW w:w="7325" w:type="dxa"/>
            <w:shd w:val="clear" w:color="auto" w:fill="F2F2F2" w:themeFill="background1" w:themeFillShade="F2"/>
            <w:vAlign w:val="center"/>
          </w:tcPr>
          <w:p w14:paraId="5896338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Sharing of data with others at the University?</w:t>
            </w:r>
          </w:p>
        </w:tc>
        <w:tc>
          <w:tcPr>
            <w:tcW w:w="919" w:type="dxa"/>
            <w:shd w:val="clear" w:color="auto" w:fill="BFBFBF" w:themeFill="background1" w:themeFillShade="BF"/>
            <w:vAlign w:val="center"/>
          </w:tcPr>
          <w:sdt>
            <w:sdtPr>
              <w:rPr>
                <w:rFonts w:ascii="Arial" w:hAnsi="Arial" w:cs="Arial"/>
                <w:b/>
                <w:bCs/>
                <w:lang w:eastAsia="en-US"/>
              </w:rPr>
              <w:id w:val="206609976"/>
              <w14:checkbox>
                <w14:checked w14:val="0"/>
                <w14:checkedState w14:val="2612" w14:font="MS Gothic"/>
                <w14:uncheckedState w14:val="2610" w14:font="MS Gothic"/>
              </w14:checkbox>
            </w:sdtPr>
            <w:sdtEndPr/>
            <w:sdtContent>
              <w:p w14:paraId="1542F7A4"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1162969108"/>
              <w14:checkbox>
                <w14:checked w14:val="1"/>
                <w14:checkedState w14:val="2612" w14:font="MS Gothic"/>
                <w14:uncheckedState w14:val="2610" w14:font="MS Gothic"/>
              </w14:checkbox>
            </w:sdtPr>
            <w:sdtEndPr/>
            <w:sdtContent>
              <w:p w14:paraId="45231A41"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625E0D80" w14:textId="77777777" w:rsidTr="00AC420E">
        <w:trPr>
          <w:trHeight w:val="456"/>
        </w:trPr>
        <w:tc>
          <w:tcPr>
            <w:tcW w:w="520" w:type="dxa"/>
            <w:shd w:val="clear" w:color="auto" w:fill="F2F2F2" w:themeFill="background1" w:themeFillShade="F2"/>
          </w:tcPr>
          <w:p w14:paraId="681F1A8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18</w:t>
            </w:r>
          </w:p>
        </w:tc>
        <w:tc>
          <w:tcPr>
            <w:tcW w:w="7325" w:type="dxa"/>
            <w:shd w:val="clear" w:color="auto" w:fill="F2F2F2" w:themeFill="background1" w:themeFillShade="F2"/>
            <w:vAlign w:val="center"/>
          </w:tcPr>
          <w:p w14:paraId="0C4A675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Sharing of data with other organisations?</w:t>
            </w:r>
          </w:p>
        </w:tc>
        <w:tc>
          <w:tcPr>
            <w:tcW w:w="919" w:type="dxa"/>
            <w:shd w:val="clear" w:color="auto" w:fill="BFBFBF" w:themeFill="background1" w:themeFillShade="BF"/>
            <w:vAlign w:val="center"/>
          </w:tcPr>
          <w:sdt>
            <w:sdtPr>
              <w:rPr>
                <w:rFonts w:ascii="Arial" w:hAnsi="Arial" w:cs="Arial"/>
                <w:b/>
                <w:bCs/>
                <w:lang w:eastAsia="en-US"/>
              </w:rPr>
              <w:id w:val="-853718064"/>
              <w14:checkbox>
                <w14:checked w14:val="0"/>
                <w14:checkedState w14:val="2612" w14:font="MS Gothic"/>
                <w14:uncheckedState w14:val="2610" w14:font="MS Gothic"/>
              </w14:checkbox>
            </w:sdtPr>
            <w:sdtEndPr/>
            <w:sdtContent>
              <w:p w14:paraId="1D6C5A51"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692922631"/>
              <w14:checkbox>
                <w14:checked w14:val="1"/>
                <w14:checkedState w14:val="2612" w14:font="MS Gothic"/>
                <w14:uncheckedState w14:val="2610" w14:font="MS Gothic"/>
              </w14:checkbox>
            </w:sdtPr>
            <w:sdtEndPr/>
            <w:sdtContent>
              <w:p w14:paraId="60D18EBF"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13DAA2DB" w14:textId="77777777" w:rsidTr="00AC420E">
        <w:trPr>
          <w:trHeight w:val="419"/>
        </w:trPr>
        <w:tc>
          <w:tcPr>
            <w:tcW w:w="520" w:type="dxa"/>
            <w:shd w:val="clear" w:color="auto" w:fill="F2F2F2" w:themeFill="background1" w:themeFillShade="F2"/>
          </w:tcPr>
          <w:p w14:paraId="4D38D8B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19</w:t>
            </w:r>
          </w:p>
        </w:tc>
        <w:tc>
          <w:tcPr>
            <w:tcW w:w="7325" w:type="dxa"/>
            <w:shd w:val="clear" w:color="auto" w:fill="F2F2F2" w:themeFill="background1" w:themeFillShade="F2"/>
            <w:vAlign w:val="center"/>
          </w:tcPr>
          <w:p w14:paraId="18DECFE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Export of data outside the European Union or importing of data from outside the UK?</w:t>
            </w:r>
          </w:p>
        </w:tc>
        <w:tc>
          <w:tcPr>
            <w:tcW w:w="919" w:type="dxa"/>
            <w:shd w:val="clear" w:color="auto" w:fill="BFBFBF" w:themeFill="background1" w:themeFillShade="BF"/>
            <w:vAlign w:val="center"/>
          </w:tcPr>
          <w:sdt>
            <w:sdtPr>
              <w:rPr>
                <w:rFonts w:ascii="Arial" w:hAnsi="Arial" w:cs="Arial"/>
                <w:b/>
                <w:bCs/>
                <w:lang w:eastAsia="en-US"/>
              </w:rPr>
              <w:id w:val="-1311477419"/>
              <w14:checkbox>
                <w14:checked w14:val="0"/>
                <w14:checkedState w14:val="2612" w14:font="MS Gothic"/>
                <w14:uncheckedState w14:val="2610" w14:font="MS Gothic"/>
              </w14:checkbox>
            </w:sdtPr>
            <w:sdtEndPr/>
            <w:sdtContent>
              <w:p w14:paraId="36DBA312"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982232726"/>
              <w14:checkbox>
                <w14:checked w14:val="1"/>
                <w14:checkedState w14:val="2612" w14:font="MS Gothic"/>
                <w14:uncheckedState w14:val="2610" w14:font="MS Gothic"/>
              </w14:checkbox>
            </w:sdtPr>
            <w:sdtEndPr/>
            <w:sdtContent>
              <w:p w14:paraId="230BB991"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787E987B" w14:textId="77777777" w:rsidTr="00AC420E">
        <w:trPr>
          <w:trHeight w:val="419"/>
        </w:trPr>
        <w:tc>
          <w:tcPr>
            <w:tcW w:w="520" w:type="dxa"/>
            <w:shd w:val="clear" w:color="auto" w:fill="F2F2F2" w:themeFill="background1" w:themeFillShade="F2"/>
          </w:tcPr>
          <w:p w14:paraId="45A6615B"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20</w:t>
            </w:r>
          </w:p>
        </w:tc>
        <w:tc>
          <w:tcPr>
            <w:tcW w:w="7325" w:type="dxa"/>
            <w:shd w:val="clear" w:color="auto" w:fill="F2F2F2" w:themeFill="background1" w:themeFillShade="F2"/>
            <w:vAlign w:val="center"/>
          </w:tcPr>
          <w:p w14:paraId="1AF1C9EF"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personal addresses, postcodes, faxes, emails or telephone numbers?</w:t>
            </w:r>
          </w:p>
        </w:tc>
        <w:tc>
          <w:tcPr>
            <w:tcW w:w="919" w:type="dxa"/>
            <w:shd w:val="clear" w:color="auto" w:fill="BFBFBF" w:themeFill="background1" w:themeFillShade="BF"/>
            <w:vAlign w:val="center"/>
          </w:tcPr>
          <w:sdt>
            <w:sdtPr>
              <w:rPr>
                <w:rFonts w:ascii="Arial" w:hAnsi="Arial" w:cs="Arial"/>
                <w:b/>
                <w:bCs/>
                <w:lang w:eastAsia="en-US"/>
              </w:rPr>
              <w:id w:val="580263657"/>
              <w14:checkbox>
                <w14:checked w14:val="0"/>
                <w14:checkedState w14:val="2612" w14:font="MS Gothic"/>
                <w14:uncheckedState w14:val="2610" w14:font="MS Gothic"/>
              </w14:checkbox>
            </w:sdtPr>
            <w:sdtEndPr/>
            <w:sdtContent>
              <w:p w14:paraId="48DCA28D"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705679297"/>
              <w14:checkbox>
                <w14:checked w14:val="1"/>
                <w14:checkedState w14:val="2612" w14:font="MS Gothic"/>
                <w14:uncheckedState w14:val="2610" w14:font="MS Gothic"/>
              </w14:checkbox>
            </w:sdtPr>
            <w:sdtEndPr/>
            <w:sdtContent>
              <w:p w14:paraId="5354D510"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30D52716" w14:textId="77777777" w:rsidTr="00AC420E">
        <w:trPr>
          <w:trHeight w:val="419"/>
        </w:trPr>
        <w:tc>
          <w:tcPr>
            <w:tcW w:w="520" w:type="dxa"/>
            <w:shd w:val="clear" w:color="auto" w:fill="F2F2F2" w:themeFill="background1" w:themeFillShade="F2"/>
          </w:tcPr>
          <w:p w14:paraId="2BACA67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21</w:t>
            </w:r>
          </w:p>
        </w:tc>
        <w:tc>
          <w:tcPr>
            <w:tcW w:w="7325" w:type="dxa"/>
            <w:shd w:val="clear" w:color="auto" w:fill="F2F2F2" w:themeFill="background1" w:themeFillShade="F2"/>
            <w:vAlign w:val="center"/>
          </w:tcPr>
          <w:p w14:paraId="1979E4FE"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Publication of data that might allow identification of individuals?</w:t>
            </w:r>
          </w:p>
        </w:tc>
        <w:tc>
          <w:tcPr>
            <w:tcW w:w="919" w:type="dxa"/>
            <w:shd w:val="clear" w:color="auto" w:fill="BFBFBF" w:themeFill="background1" w:themeFillShade="BF"/>
            <w:vAlign w:val="center"/>
          </w:tcPr>
          <w:sdt>
            <w:sdtPr>
              <w:rPr>
                <w:rFonts w:ascii="Arial" w:hAnsi="Arial" w:cs="Arial"/>
                <w:b/>
                <w:bCs/>
                <w:lang w:eastAsia="en-US"/>
              </w:rPr>
              <w:id w:val="1833259881"/>
              <w14:checkbox>
                <w14:checked w14:val="0"/>
                <w14:checkedState w14:val="2612" w14:font="MS Gothic"/>
                <w14:uncheckedState w14:val="2610" w14:font="MS Gothic"/>
              </w14:checkbox>
            </w:sdtPr>
            <w:sdtEndPr/>
            <w:sdtContent>
              <w:p w14:paraId="745290A1"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48495840"/>
              <w14:checkbox>
                <w14:checked w14:val="1"/>
                <w14:checkedState w14:val="2612" w14:font="MS Gothic"/>
                <w14:uncheckedState w14:val="2610" w14:font="MS Gothic"/>
              </w14:checkbox>
            </w:sdtPr>
            <w:sdtEndPr/>
            <w:sdtContent>
              <w:p w14:paraId="1E835EB6"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5D666142" w14:textId="77777777" w:rsidTr="00AC420E">
        <w:trPr>
          <w:trHeight w:val="419"/>
        </w:trPr>
        <w:tc>
          <w:tcPr>
            <w:tcW w:w="520" w:type="dxa"/>
            <w:shd w:val="clear" w:color="auto" w:fill="F2F2F2" w:themeFill="background1" w:themeFillShade="F2"/>
          </w:tcPr>
          <w:p w14:paraId="7C494EF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22</w:t>
            </w:r>
          </w:p>
        </w:tc>
        <w:tc>
          <w:tcPr>
            <w:tcW w:w="7325" w:type="dxa"/>
            <w:shd w:val="clear" w:color="auto" w:fill="F2F2F2" w:themeFill="background1" w:themeFillShade="F2"/>
            <w:vAlign w:val="center"/>
          </w:tcPr>
          <w:p w14:paraId="2366F049"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Use of data management system?</w:t>
            </w:r>
          </w:p>
        </w:tc>
        <w:tc>
          <w:tcPr>
            <w:tcW w:w="919" w:type="dxa"/>
            <w:shd w:val="clear" w:color="auto" w:fill="BFBFBF" w:themeFill="background1" w:themeFillShade="BF"/>
            <w:vAlign w:val="center"/>
          </w:tcPr>
          <w:sdt>
            <w:sdtPr>
              <w:rPr>
                <w:rFonts w:ascii="Arial" w:hAnsi="Arial" w:cs="Arial"/>
                <w:b/>
                <w:bCs/>
                <w:lang w:eastAsia="en-US"/>
              </w:rPr>
              <w:id w:val="-1317182428"/>
              <w14:checkbox>
                <w14:checked w14:val="0"/>
                <w14:checkedState w14:val="2612" w14:font="MS Gothic"/>
                <w14:uncheckedState w14:val="2610" w14:font="MS Gothic"/>
              </w14:checkbox>
            </w:sdtPr>
            <w:sdtEndPr/>
            <w:sdtContent>
              <w:p w14:paraId="3F1CEDEC"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1535304944"/>
              <w14:checkbox>
                <w14:checked w14:val="1"/>
                <w14:checkedState w14:val="2612" w14:font="MS Gothic"/>
                <w14:uncheckedState w14:val="2610" w14:font="MS Gothic"/>
              </w14:checkbox>
            </w:sdtPr>
            <w:sdtEndPr/>
            <w:sdtContent>
              <w:p w14:paraId="53E04290" w14:textId="77777777" w:rsidR="00AC420E" w:rsidRPr="009766E2" w:rsidRDefault="00AC420E" w:rsidP="003F6721">
                <w:pPr>
                  <w:autoSpaceDE w:val="0"/>
                  <w:autoSpaceDN w:val="0"/>
                  <w:adjustRightInd w:val="0"/>
                  <w:jc w:val="center"/>
                  <w:rPr>
                    <w:rFonts w:ascii="Arial" w:hAnsi="Arial" w:cs="Arial"/>
                    <w:lang w:eastAsia="en-US"/>
                  </w:rPr>
                </w:pPr>
                <w:r w:rsidRPr="009766E2">
                  <w:rPr>
                    <w:rFonts w:ascii="Segoe UI Symbol" w:hAnsi="Segoe UI Symbol" w:cs="Segoe UI Symbol"/>
                    <w:b/>
                    <w:bCs/>
                    <w:lang w:eastAsia="en-US"/>
                  </w:rPr>
                  <w:t>☒</w:t>
                </w:r>
              </w:p>
            </w:sdtContent>
          </w:sdt>
        </w:tc>
      </w:tr>
      <w:tr w:rsidR="00AC420E" w:rsidRPr="009766E2" w14:paraId="3668F9B8" w14:textId="77777777" w:rsidTr="00AC420E">
        <w:trPr>
          <w:trHeight w:val="419"/>
        </w:trPr>
        <w:tc>
          <w:tcPr>
            <w:tcW w:w="520" w:type="dxa"/>
            <w:shd w:val="clear" w:color="auto" w:fill="F2F2F2" w:themeFill="background1" w:themeFillShade="F2"/>
          </w:tcPr>
          <w:p w14:paraId="3BADFDBD"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23</w:t>
            </w:r>
          </w:p>
        </w:tc>
        <w:tc>
          <w:tcPr>
            <w:tcW w:w="7325" w:type="dxa"/>
            <w:shd w:val="clear" w:color="auto" w:fill="F2F2F2" w:themeFill="background1" w:themeFillShade="F2"/>
            <w:vAlign w:val="center"/>
          </w:tcPr>
          <w:p w14:paraId="1CEC108E" w14:textId="77777777" w:rsidR="00AC420E" w:rsidRPr="009766E2" w:rsidRDefault="00AC420E" w:rsidP="003F6721">
            <w:pPr>
              <w:autoSpaceDE w:val="0"/>
              <w:autoSpaceDN w:val="0"/>
              <w:adjustRightInd w:val="0"/>
              <w:rPr>
                <w:rFonts w:ascii="Arial" w:hAnsi="Arial" w:cs="Arial"/>
                <w:b/>
                <w:bCs/>
                <w:lang w:eastAsia="en-US"/>
              </w:rPr>
            </w:pPr>
            <w:r w:rsidRPr="009766E2">
              <w:rPr>
                <w:rFonts w:ascii="Arial" w:hAnsi="Arial" w:cs="Arial"/>
                <w:lang w:eastAsia="en-US"/>
              </w:rPr>
              <w:t>Data archiving?</w:t>
            </w:r>
          </w:p>
        </w:tc>
        <w:tc>
          <w:tcPr>
            <w:tcW w:w="919" w:type="dxa"/>
            <w:shd w:val="clear" w:color="auto" w:fill="BFBFBF" w:themeFill="background1" w:themeFillShade="BF"/>
            <w:vAlign w:val="center"/>
          </w:tcPr>
          <w:sdt>
            <w:sdtPr>
              <w:rPr>
                <w:rFonts w:ascii="Arial" w:hAnsi="Arial" w:cs="Arial"/>
                <w:b/>
                <w:bCs/>
                <w:lang w:eastAsia="en-US"/>
              </w:rPr>
              <w:id w:val="337199998"/>
              <w14:checkbox>
                <w14:checked w14:val="0"/>
                <w14:checkedState w14:val="2612" w14:font="MS Gothic"/>
                <w14:uncheckedState w14:val="2610" w14:font="MS Gothic"/>
              </w14:checkbox>
            </w:sdtPr>
            <w:sdtEndPr/>
            <w:sdtContent>
              <w:p w14:paraId="2743E9B6"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c>
          <w:tcPr>
            <w:tcW w:w="950" w:type="dxa"/>
            <w:shd w:val="clear" w:color="auto" w:fill="BFBFBF" w:themeFill="background1" w:themeFillShade="BF"/>
            <w:vAlign w:val="center"/>
          </w:tcPr>
          <w:sdt>
            <w:sdtPr>
              <w:rPr>
                <w:rFonts w:ascii="Arial" w:hAnsi="Arial" w:cs="Arial"/>
                <w:b/>
                <w:bCs/>
                <w:lang w:eastAsia="en-US"/>
              </w:rPr>
              <w:id w:val="-433046498"/>
              <w14:checkbox>
                <w14:checked w14:val="1"/>
                <w14:checkedState w14:val="2612" w14:font="MS Gothic"/>
                <w14:uncheckedState w14:val="2610" w14:font="MS Gothic"/>
              </w14:checkbox>
            </w:sdtPr>
            <w:sdtEndPr/>
            <w:sdtContent>
              <w:p w14:paraId="7369A196" w14:textId="77777777" w:rsidR="00AC420E" w:rsidRPr="009766E2" w:rsidRDefault="00AC420E" w:rsidP="003F6721">
                <w:pPr>
                  <w:autoSpaceDE w:val="0"/>
                  <w:autoSpaceDN w:val="0"/>
                  <w:adjustRightInd w:val="0"/>
                  <w:jc w:val="center"/>
                  <w:rPr>
                    <w:rFonts w:ascii="Arial" w:hAnsi="Arial" w:cs="Arial"/>
                    <w:bCs/>
                    <w:lang w:eastAsia="en-US"/>
                  </w:rPr>
                </w:pPr>
                <w:r w:rsidRPr="009766E2">
                  <w:rPr>
                    <w:rFonts w:ascii="Segoe UI Symbol" w:hAnsi="Segoe UI Symbol" w:cs="Segoe UI Symbol"/>
                    <w:b/>
                    <w:bCs/>
                    <w:lang w:eastAsia="en-US"/>
                  </w:rPr>
                  <w:t>☒</w:t>
                </w:r>
              </w:p>
            </w:sdtContent>
          </w:sdt>
        </w:tc>
      </w:tr>
      <w:tr w:rsidR="00AC420E" w:rsidRPr="009766E2" w14:paraId="1D0C6B7C" w14:textId="77777777" w:rsidTr="00AC420E">
        <w:trPr>
          <w:trHeight w:val="419"/>
        </w:trPr>
        <w:tc>
          <w:tcPr>
            <w:tcW w:w="520" w:type="dxa"/>
            <w:shd w:val="clear" w:color="auto" w:fill="F2F2F2" w:themeFill="background1" w:themeFillShade="F2"/>
          </w:tcPr>
          <w:p w14:paraId="7440D5FE" w14:textId="77777777" w:rsidR="00AC420E" w:rsidRPr="009766E2" w:rsidRDefault="00AC420E" w:rsidP="003F6721">
            <w:pPr>
              <w:spacing w:before="120" w:after="120"/>
              <w:rPr>
                <w:rFonts w:ascii="Arial" w:hAnsi="Arial" w:cs="Arial"/>
                <w:lang w:eastAsia="en-US"/>
              </w:rPr>
            </w:pPr>
            <w:r w:rsidRPr="009766E2">
              <w:rPr>
                <w:rFonts w:ascii="Arial" w:hAnsi="Arial" w:cs="Arial"/>
                <w:lang w:eastAsia="en-US"/>
              </w:rPr>
              <w:t>24</w:t>
            </w:r>
          </w:p>
        </w:tc>
        <w:tc>
          <w:tcPr>
            <w:tcW w:w="9195" w:type="dxa"/>
            <w:gridSpan w:val="3"/>
            <w:shd w:val="clear" w:color="auto" w:fill="F2F2F2" w:themeFill="background1" w:themeFillShade="F2"/>
            <w:vAlign w:val="center"/>
          </w:tcPr>
          <w:p w14:paraId="765E5C6B" w14:textId="77777777" w:rsidR="00AC420E" w:rsidRPr="009766E2" w:rsidRDefault="00AC420E" w:rsidP="003F6721">
            <w:pPr>
              <w:spacing w:before="120" w:after="120"/>
              <w:rPr>
                <w:rFonts w:ascii="Arial" w:hAnsi="Arial" w:cs="Arial"/>
                <w:bCs/>
                <w:lang w:eastAsia="en-US"/>
              </w:rPr>
            </w:pPr>
            <w:r w:rsidRPr="009766E2">
              <w:rPr>
                <w:rFonts w:ascii="Arial" w:hAnsi="Arial" w:cs="Arial"/>
                <w:lang w:eastAsia="en-US"/>
              </w:rPr>
              <w:t>If YES</w:t>
            </w:r>
            <w:r w:rsidRPr="009766E2">
              <w:rPr>
                <w:rFonts w:ascii="Arial" w:hAnsi="Arial" w:cs="Arial"/>
                <w:b/>
                <w:bCs/>
                <w:lang w:eastAsia="en-US"/>
              </w:rPr>
              <w:t xml:space="preserve"> </w:t>
            </w:r>
            <w:r w:rsidRPr="009766E2">
              <w:rPr>
                <w:rFonts w:ascii="Arial" w:hAnsi="Arial" w:cs="Arial"/>
                <w:lang w:eastAsia="en-US"/>
              </w:rPr>
              <w:t xml:space="preserve">to any question, please provide full details, </w:t>
            </w:r>
            <w:r w:rsidRPr="009766E2">
              <w:rPr>
                <w:rFonts w:ascii="Arial" w:hAnsi="Arial" w:cs="Arial"/>
                <w:bCs/>
                <w:lang w:eastAsia="en-US"/>
              </w:rPr>
              <w:t>explaining how this will be conducted in accordance with the GDPR and DPA (and/or any international equivalent):</w:t>
            </w:r>
          </w:p>
        </w:tc>
      </w:tr>
      <w:tr w:rsidR="00AC420E" w:rsidRPr="009766E2" w14:paraId="1AB1334B" w14:textId="77777777" w:rsidTr="00AC420E">
        <w:trPr>
          <w:trHeight w:val="419"/>
        </w:trPr>
        <w:tc>
          <w:tcPr>
            <w:tcW w:w="520" w:type="dxa"/>
          </w:tcPr>
          <w:p w14:paraId="00843C35" w14:textId="77777777" w:rsidR="00AC420E" w:rsidRPr="009766E2" w:rsidRDefault="00AC420E" w:rsidP="003F6721">
            <w:pPr>
              <w:autoSpaceDE w:val="0"/>
              <w:autoSpaceDN w:val="0"/>
              <w:adjustRightInd w:val="0"/>
              <w:rPr>
                <w:rFonts w:ascii="Arial" w:hAnsi="Arial" w:cs="Arial"/>
                <w:lang w:eastAsia="en-US"/>
              </w:rPr>
            </w:pPr>
          </w:p>
        </w:tc>
        <w:tc>
          <w:tcPr>
            <w:tcW w:w="9195" w:type="dxa"/>
            <w:gridSpan w:val="3"/>
            <w:vAlign w:val="center"/>
          </w:tcPr>
          <w:p w14:paraId="6C066DA8" w14:textId="77777777" w:rsidR="00AC420E" w:rsidRPr="009766E2" w:rsidRDefault="00AC420E" w:rsidP="003F6721">
            <w:pPr>
              <w:autoSpaceDE w:val="0"/>
              <w:autoSpaceDN w:val="0"/>
              <w:adjustRightInd w:val="0"/>
              <w:rPr>
                <w:rFonts w:ascii="Arial" w:hAnsi="Arial" w:cs="Arial"/>
                <w:lang w:eastAsia="en-US"/>
              </w:rPr>
            </w:pPr>
          </w:p>
          <w:p w14:paraId="4DA9ACE9" w14:textId="77777777" w:rsidR="00AC420E" w:rsidRPr="009766E2" w:rsidRDefault="00AC420E" w:rsidP="003F6721">
            <w:pPr>
              <w:autoSpaceDE w:val="0"/>
              <w:autoSpaceDN w:val="0"/>
              <w:adjustRightInd w:val="0"/>
              <w:rPr>
                <w:rFonts w:ascii="Arial" w:hAnsi="Arial" w:cs="Arial"/>
                <w:lang w:eastAsia="en-US"/>
              </w:rPr>
            </w:pPr>
          </w:p>
          <w:p w14:paraId="015B34CD" w14:textId="77777777" w:rsidR="00AC420E" w:rsidRPr="009766E2" w:rsidRDefault="00AC420E" w:rsidP="003F6721">
            <w:pPr>
              <w:autoSpaceDE w:val="0"/>
              <w:autoSpaceDN w:val="0"/>
              <w:adjustRightInd w:val="0"/>
              <w:rPr>
                <w:rFonts w:ascii="Arial" w:hAnsi="Arial" w:cs="Arial"/>
                <w:lang w:eastAsia="en-US"/>
              </w:rPr>
            </w:pPr>
          </w:p>
          <w:p w14:paraId="23053AE5" w14:textId="77777777" w:rsidR="00AC420E" w:rsidRPr="009766E2" w:rsidRDefault="00AC420E" w:rsidP="003F6721">
            <w:pPr>
              <w:autoSpaceDE w:val="0"/>
              <w:autoSpaceDN w:val="0"/>
              <w:adjustRightInd w:val="0"/>
              <w:rPr>
                <w:rFonts w:cs="Arial"/>
                <w:lang w:eastAsia="en-US"/>
              </w:rPr>
            </w:pPr>
            <w:r w:rsidRPr="009766E2">
              <w:rPr>
                <w:rFonts w:ascii="Arial" w:hAnsi="Arial" w:cs="Arial"/>
                <w:i/>
                <w:color w:val="808080"/>
                <w:sz w:val="18"/>
                <w:szCs w:val="18"/>
                <w:lang w:eastAsia="en-US"/>
              </w:rPr>
              <w:t>(this box should expand as you type)</w:t>
            </w:r>
          </w:p>
        </w:tc>
      </w:tr>
      <w:tr w:rsidR="00AC420E" w:rsidRPr="009766E2" w14:paraId="7361709C" w14:textId="77777777" w:rsidTr="00AC420E">
        <w:trPr>
          <w:trHeight w:val="419"/>
        </w:trPr>
        <w:tc>
          <w:tcPr>
            <w:tcW w:w="520" w:type="dxa"/>
            <w:shd w:val="clear" w:color="auto" w:fill="F2F2F2" w:themeFill="background1" w:themeFillShade="F2"/>
          </w:tcPr>
          <w:p w14:paraId="1B0989E5"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25</w:t>
            </w:r>
          </w:p>
        </w:tc>
        <w:tc>
          <w:tcPr>
            <w:tcW w:w="9195" w:type="dxa"/>
            <w:gridSpan w:val="3"/>
            <w:shd w:val="clear" w:color="auto" w:fill="F2F2F2" w:themeFill="background1" w:themeFillShade="F2"/>
            <w:vAlign w:val="center"/>
          </w:tcPr>
          <w:p w14:paraId="57FBD68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bCs/>
                <w:lang w:eastAsia="en-US"/>
              </w:rPr>
              <w:t>List all who will have access to the data generated by the research activity</w:t>
            </w:r>
            <w:r w:rsidRPr="009766E2">
              <w:rPr>
                <w:rFonts w:ascii="Arial" w:hAnsi="Arial" w:cs="Arial"/>
                <w:lang w:eastAsia="en-US"/>
              </w:rPr>
              <w:t>:</w:t>
            </w:r>
          </w:p>
        </w:tc>
      </w:tr>
      <w:tr w:rsidR="00AC420E" w:rsidRPr="009766E2" w14:paraId="53B36E89" w14:textId="77777777" w:rsidTr="00AC420E">
        <w:trPr>
          <w:trHeight w:val="419"/>
        </w:trPr>
        <w:tc>
          <w:tcPr>
            <w:tcW w:w="520" w:type="dxa"/>
          </w:tcPr>
          <w:p w14:paraId="7C2A1358" w14:textId="77777777" w:rsidR="00AC420E" w:rsidRPr="009766E2" w:rsidRDefault="00AC420E" w:rsidP="003F6721">
            <w:pPr>
              <w:autoSpaceDE w:val="0"/>
              <w:autoSpaceDN w:val="0"/>
              <w:adjustRightInd w:val="0"/>
              <w:rPr>
                <w:rFonts w:ascii="Arial" w:hAnsi="Arial" w:cs="Arial"/>
                <w:lang w:eastAsia="en-US"/>
              </w:rPr>
            </w:pPr>
          </w:p>
        </w:tc>
        <w:tc>
          <w:tcPr>
            <w:tcW w:w="9195" w:type="dxa"/>
            <w:gridSpan w:val="3"/>
            <w:vAlign w:val="center"/>
          </w:tcPr>
          <w:p w14:paraId="75350EC7" w14:textId="77777777" w:rsidR="00AC420E" w:rsidRPr="009766E2" w:rsidRDefault="00AC420E" w:rsidP="003F6721">
            <w:pPr>
              <w:autoSpaceDE w:val="0"/>
              <w:autoSpaceDN w:val="0"/>
              <w:adjustRightInd w:val="0"/>
              <w:rPr>
                <w:rFonts w:ascii="Arial" w:hAnsi="Arial" w:cs="Arial"/>
                <w:lang w:eastAsia="en-US"/>
              </w:rPr>
            </w:pPr>
          </w:p>
          <w:p w14:paraId="0F84D33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N/A</w:t>
            </w:r>
          </w:p>
          <w:p w14:paraId="75A7C69C" w14:textId="77777777" w:rsidR="00AC420E" w:rsidRPr="009766E2" w:rsidRDefault="00AC420E" w:rsidP="003F6721">
            <w:pPr>
              <w:autoSpaceDE w:val="0"/>
              <w:autoSpaceDN w:val="0"/>
              <w:adjustRightInd w:val="0"/>
              <w:rPr>
                <w:rFonts w:ascii="Arial" w:hAnsi="Arial" w:cs="Arial"/>
                <w:lang w:eastAsia="en-US"/>
              </w:rPr>
            </w:pPr>
          </w:p>
          <w:p w14:paraId="407B4283"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r>
      <w:tr w:rsidR="00AC420E" w:rsidRPr="009766E2" w14:paraId="6EA9A417" w14:textId="77777777" w:rsidTr="00AC420E">
        <w:trPr>
          <w:trHeight w:val="419"/>
        </w:trPr>
        <w:tc>
          <w:tcPr>
            <w:tcW w:w="520" w:type="dxa"/>
            <w:shd w:val="clear" w:color="auto" w:fill="F2F2F2" w:themeFill="background1" w:themeFillShade="F2"/>
          </w:tcPr>
          <w:p w14:paraId="25A45A88"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26</w:t>
            </w:r>
          </w:p>
        </w:tc>
        <w:tc>
          <w:tcPr>
            <w:tcW w:w="9195" w:type="dxa"/>
            <w:gridSpan w:val="3"/>
            <w:shd w:val="clear" w:color="auto" w:fill="F2F2F2" w:themeFill="background1" w:themeFillShade="F2"/>
          </w:tcPr>
          <w:p w14:paraId="2D31E84D"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bCs/>
                <w:lang w:eastAsia="en-US"/>
              </w:rPr>
              <w:t>List who will have control of, and act as custodian(s) for, data generated by the research activity</w:t>
            </w:r>
            <w:r w:rsidRPr="009766E2">
              <w:rPr>
                <w:rFonts w:ascii="Arial" w:hAnsi="Arial" w:cs="Arial"/>
                <w:lang w:eastAsia="en-US"/>
              </w:rPr>
              <w:t>:</w:t>
            </w:r>
          </w:p>
        </w:tc>
      </w:tr>
      <w:tr w:rsidR="00AC420E" w:rsidRPr="009766E2" w14:paraId="5DA1A738" w14:textId="77777777" w:rsidTr="00AC420E">
        <w:trPr>
          <w:trHeight w:val="419"/>
        </w:trPr>
        <w:tc>
          <w:tcPr>
            <w:tcW w:w="520" w:type="dxa"/>
          </w:tcPr>
          <w:p w14:paraId="7D09098D" w14:textId="77777777" w:rsidR="00AC420E" w:rsidRPr="009766E2" w:rsidRDefault="00AC420E" w:rsidP="003F6721">
            <w:pPr>
              <w:autoSpaceDE w:val="0"/>
              <w:autoSpaceDN w:val="0"/>
              <w:adjustRightInd w:val="0"/>
              <w:rPr>
                <w:rFonts w:ascii="Arial" w:hAnsi="Arial" w:cs="Arial"/>
                <w:lang w:eastAsia="en-US"/>
              </w:rPr>
            </w:pPr>
          </w:p>
        </w:tc>
        <w:tc>
          <w:tcPr>
            <w:tcW w:w="9195" w:type="dxa"/>
            <w:gridSpan w:val="3"/>
          </w:tcPr>
          <w:p w14:paraId="5EC06885" w14:textId="77777777" w:rsidR="00AC420E" w:rsidRPr="009766E2" w:rsidRDefault="00AC420E" w:rsidP="003F6721">
            <w:pPr>
              <w:autoSpaceDE w:val="0"/>
              <w:autoSpaceDN w:val="0"/>
              <w:adjustRightInd w:val="0"/>
              <w:rPr>
                <w:rFonts w:ascii="Arial" w:hAnsi="Arial" w:cs="Arial"/>
                <w:lang w:eastAsia="en-US"/>
              </w:rPr>
            </w:pPr>
          </w:p>
          <w:p w14:paraId="1676B1B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N/A</w:t>
            </w:r>
          </w:p>
          <w:p w14:paraId="628CE643" w14:textId="77777777" w:rsidR="00AC420E" w:rsidRPr="009766E2" w:rsidRDefault="00AC420E" w:rsidP="003F6721">
            <w:pPr>
              <w:autoSpaceDE w:val="0"/>
              <w:autoSpaceDN w:val="0"/>
              <w:adjustRightInd w:val="0"/>
              <w:rPr>
                <w:rFonts w:ascii="Arial" w:hAnsi="Arial" w:cs="Arial"/>
                <w:lang w:eastAsia="en-US"/>
              </w:rPr>
            </w:pPr>
          </w:p>
          <w:p w14:paraId="526A934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r>
      <w:tr w:rsidR="00AC420E" w:rsidRPr="009766E2" w14:paraId="5B9FE159" w14:textId="77777777" w:rsidTr="00AC420E">
        <w:trPr>
          <w:trHeight w:val="419"/>
        </w:trPr>
        <w:tc>
          <w:tcPr>
            <w:tcW w:w="520" w:type="dxa"/>
            <w:shd w:val="clear" w:color="auto" w:fill="F2F2F2" w:themeFill="background1" w:themeFillShade="F2"/>
          </w:tcPr>
          <w:p w14:paraId="1D98FCAB"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lastRenderedPageBreak/>
              <w:t>27</w:t>
            </w:r>
          </w:p>
        </w:tc>
        <w:tc>
          <w:tcPr>
            <w:tcW w:w="9195" w:type="dxa"/>
            <w:gridSpan w:val="3"/>
            <w:shd w:val="clear" w:color="auto" w:fill="F2F2F2" w:themeFill="background1" w:themeFillShade="F2"/>
          </w:tcPr>
          <w:p w14:paraId="1121E020"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bCs/>
                <w:lang w:eastAsia="en-US"/>
              </w:rPr>
              <w:t xml:space="preserve">Give details of data storage arrangements, including security measures in place to protect the data, where data will be stored, how long for, and in what form. Will data be archived – if so how and if not why not.  </w:t>
            </w:r>
          </w:p>
        </w:tc>
      </w:tr>
      <w:tr w:rsidR="00AC420E" w:rsidRPr="009766E2" w14:paraId="10A5766C" w14:textId="77777777" w:rsidTr="00AC420E">
        <w:trPr>
          <w:trHeight w:val="419"/>
        </w:trPr>
        <w:tc>
          <w:tcPr>
            <w:tcW w:w="520" w:type="dxa"/>
          </w:tcPr>
          <w:p w14:paraId="1F94F63D" w14:textId="77777777" w:rsidR="00AC420E" w:rsidRPr="009766E2" w:rsidRDefault="00AC420E" w:rsidP="003F6721">
            <w:pPr>
              <w:autoSpaceDE w:val="0"/>
              <w:autoSpaceDN w:val="0"/>
              <w:adjustRightInd w:val="0"/>
              <w:rPr>
                <w:rFonts w:ascii="Arial" w:hAnsi="Arial" w:cs="Arial"/>
                <w:lang w:eastAsia="en-US"/>
              </w:rPr>
            </w:pPr>
          </w:p>
        </w:tc>
        <w:tc>
          <w:tcPr>
            <w:tcW w:w="9195" w:type="dxa"/>
            <w:gridSpan w:val="3"/>
          </w:tcPr>
          <w:p w14:paraId="30B75302" w14:textId="77777777" w:rsidR="00AC420E" w:rsidRPr="009766E2" w:rsidRDefault="00AC420E" w:rsidP="003F6721">
            <w:pPr>
              <w:autoSpaceDE w:val="0"/>
              <w:autoSpaceDN w:val="0"/>
              <w:adjustRightInd w:val="0"/>
              <w:rPr>
                <w:rFonts w:ascii="Arial" w:hAnsi="Arial" w:cs="Arial"/>
                <w:lang w:eastAsia="en-US"/>
              </w:rPr>
            </w:pPr>
          </w:p>
          <w:p w14:paraId="03F84D32"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N/A</w:t>
            </w:r>
          </w:p>
          <w:p w14:paraId="67B625FE" w14:textId="77777777" w:rsidR="00AC420E" w:rsidRPr="009766E2" w:rsidRDefault="00AC420E" w:rsidP="003F6721">
            <w:pPr>
              <w:autoSpaceDE w:val="0"/>
              <w:autoSpaceDN w:val="0"/>
              <w:adjustRightInd w:val="0"/>
              <w:rPr>
                <w:rFonts w:ascii="Arial" w:hAnsi="Arial" w:cs="Arial"/>
                <w:lang w:eastAsia="en-US"/>
              </w:rPr>
            </w:pPr>
          </w:p>
          <w:p w14:paraId="51DC6F44"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r>
      <w:tr w:rsidR="00AC420E" w:rsidRPr="009766E2" w14:paraId="3F05AAA2" w14:textId="77777777" w:rsidTr="00AC420E">
        <w:trPr>
          <w:trHeight w:val="419"/>
        </w:trPr>
        <w:tc>
          <w:tcPr>
            <w:tcW w:w="520" w:type="dxa"/>
          </w:tcPr>
          <w:p w14:paraId="36BCC43C"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28</w:t>
            </w:r>
          </w:p>
        </w:tc>
        <w:tc>
          <w:tcPr>
            <w:tcW w:w="9195" w:type="dxa"/>
            <w:gridSpan w:val="3"/>
          </w:tcPr>
          <w:p w14:paraId="02C0F1B7"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 xml:space="preserve">Please indicate if your data will be stored in the UWTSD Research Data Repository (see </w:t>
            </w:r>
            <w:hyperlink r:id="rId19" w:history="1">
              <w:r w:rsidRPr="009766E2">
                <w:rPr>
                  <w:rFonts w:ascii="Arial" w:hAnsi="Arial" w:cs="Arial"/>
                  <w:color w:val="000000"/>
                  <w:u w:val="single"/>
                  <w:lang w:eastAsia="en-US"/>
                </w:rPr>
                <w:t>https://researchdata.uwtsd.ac.uk/</w:t>
              </w:r>
            </w:hyperlink>
            <w:r w:rsidRPr="009766E2">
              <w:rPr>
                <w:rFonts w:ascii="Arial" w:hAnsi="Arial" w:cs="Arial"/>
                <w:color w:val="000000"/>
                <w:lang w:eastAsia="en-US"/>
              </w:rPr>
              <w:t xml:space="preserve"> ).   If so please explain. (</w:t>
            </w:r>
            <w:r w:rsidRPr="009766E2">
              <w:rPr>
                <w:rFonts w:ascii="Arial" w:hAnsi="Arial" w:cs="Arial"/>
                <w:i/>
                <w:color w:val="000000"/>
                <w:lang w:eastAsia="en-US"/>
              </w:rPr>
              <w:t>Most relevant to academic staff)</w:t>
            </w:r>
            <w:r w:rsidRPr="009766E2">
              <w:rPr>
                <w:color w:val="000000"/>
                <w:lang w:eastAsia="en-US"/>
              </w:rPr>
              <w:t xml:space="preserve"> </w:t>
            </w:r>
          </w:p>
        </w:tc>
      </w:tr>
      <w:tr w:rsidR="00AC420E" w:rsidRPr="009766E2" w14:paraId="128FFDAB" w14:textId="77777777" w:rsidTr="00AC420E">
        <w:trPr>
          <w:trHeight w:val="419"/>
        </w:trPr>
        <w:tc>
          <w:tcPr>
            <w:tcW w:w="520" w:type="dxa"/>
          </w:tcPr>
          <w:p w14:paraId="576FE8B0" w14:textId="77777777" w:rsidR="00AC420E" w:rsidRPr="009766E2" w:rsidRDefault="00AC420E" w:rsidP="003F6721">
            <w:pPr>
              <w:autoSpaceDE w:val="0"/>
              <w:autoSpaceDN w:val="0"/>
              <w:adjustRightInd w:val="0"/>
              <w:rPr>
                <w:rFonts w:ascii="Arial" w:hAnsi="Arial" w:cs="Arial"/>
                <w:lang w:eastAsia="en-US"/>
              </w:rPr>
            </w:pPr>
          </w:p>
        </w:tc>
        <w:tc>
          <w:tcPr>
            <w:tcW w:w="9195" w:type="dxa"/>
            <w:gridSpan w:val="3"/>
          </w:tcPr>
          <w:p w14:paraId="7B3E7EA0" w14:textId="77777777" w:rsidR="00AC420E" w:rsidRPr="009766E2" w:rsidRDefault="00AC420E" w:rsidP="003F6721">
            <w:pPr>
              <w:autoSpaceDE w:val="0"/>
              <w:autoSpaceDN w:val="0"/>
              <w:adjustRightInd w:val="0"/>
              <w:rPr>
                <w:rFonts w:ascii="Arial" w:hAnsi="Arial" w:cs="Arial"/>
                <w:lang w:eastAsia="en-US"/>
              </w:rPr>
            </w:pPr>
          </w:p>
          <w:p w14:paraId="278CC666"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lang w:eastAsia="en-US"/>
              </w:rPr>
              <w:t>N/A</w:t>
            </w:r>
          </w:p>
          <w:p w14:paraId="5EA3FDB6" w14:textId="77777777" w:rsidR="00AC420E" w:rsidRPr="009766E2" w:rsidRDefault="00AC420E" w:rsidP="003F6721">
            <w:pPr>
              <w:autoSpaceDE w:val="0"/>
              <w:autoSpaceDN w:val="0"/>
              <w:adjustRightInd w:val="0"/>
              <w:rPr>
                <w:rFonts w:ascii="Arial" w:hAnsi="Arial" w:cs="Arial"/>
                <w:lang w:eastAsia="en-US"/>
              </w:rPr>
            </w:pPr>
          </w:p>
          <w:p w14:paraId="544913F8"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i/>
                <w:color w:val="808080"/>
                <w:sz w:val="18"/>
                <w:szCs w:val="18"/>
                <w:lang w:eastAsia="en-US"/>
              </w:rPr>
              <w:t>(this box should expand as you type)</w:t>
            </w:r>
          </w:p>
        </w:tc>
      </w:tr>
      <w:tr w:rsidR="00AC420E" w:rsidRPr="009766E2" w14:paraId="1F31D034" w14:textId="77777777" w:rsidTr="00AC420E">
        <w:trPr>
          <w:trHeight w:val="262"/>
        </w:trPr>
        <w:tc>
          <w:tcPr>
            <w:tcW w:w="520" w:type="dxa"/>
            <w:vMerge w:val="restart"/>
            <w:shd w:val="clear" w:color="auto" w:fill="F2F2F2" w:themeFill="background1" w:themeFillShade="F2"/>
          </w:tcPr>
          <w:p w14:paraId="3903442A"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29</w:t>
            </w:r>
          </w:p>
        </w:tc>
        <w:tc>
          <w:tcPr>
            <w:tcW w:w="7325" w:type="dxa"/>
            <w:vMerge w:val="restart"/>
            <w:shd w:val="clear" w:color="auto" w:fill="F2F2F2" w:themeFill="background1" w:themeFillShade="F2"/>
          </w:tcPr>
          <w:p w14:paraId="4D5ADE31" w14:textId="77777777" w:rsidR="00AC420E" w:rsidRPr="009766E2" w:rsidRDefault="00AC420E" w:rsidP="003F6721">
            <w:pPr>
              <w:autoSpaceDE w:val="0"/>
              <w:autoSpaceDN w:val="0"/>
              <w:adjustRightInd w:val="0"/>
              <w:rPr>
                <w:rFonts w:ascii="Arial" w:hAnsi="Arial" w:cs="Arial"/>
                <w:color w:val="000000"/>
                <w:lang w:eastAsia="en-US"/>
              </w:rPr>
            </w:pPr>
            <w:r w:rsidRPr="009766E2">
              <w:rPr>
                <w:rFonts w:ascii="Arial" w:hAnsi="Arial" w:cs="Arial"/>
                <w:bCs/>
                <w:lang w:eastAsia="en-US"/>
              </w:rPr>
              <w:t xml:space="preserve">Confirm that you have read the UWTSD guidance on data management (see </w:t>
            </w:r>
            <w:hyperlink r:id="rId20" w:history="1">
              <w:r w:rsidRPr="009766E2">
                <w:rPr>
                  <w:rFonts w:ascii="Arial" w:hAnsi="Arial" w:cs="Arial"/>
                  <w:color w:val="000000"/>
                  <w:u w:val="single"/>
                  <w:lang w:eastAsia="en-US"/>
                </w:rPr>
                <w:t>https://www.uwtsd.ac.uk/library/research-data-management/</w:t>
              </w:r>
            </w:hyperlink>
            <w:r w:rsidRPr="009766E2">
              <w:rPr>
                <w:rFonts w:ascii="Arial" w:hAnsi="Arial" w:cs="Arial"/>
                <w:color w:val="000000"/>
                <w:lang w:eastAsia="en-US"/>
              </w:rPr>
              <w:t>)</w:t>
            </w:r>
          </w:p>
          <w:p w14:paraId="320ADCF6" w14:textId="77777777" w:rsidR="00AC420E" w:rsidRPr="009766E2" w:rsidRDefault="00AC420E" w:rsidP="003F6721">
            <w:pPr>
              <w:autoSpaceDE w:val="0"/>
              <w:autoSpaceDN w:val="0"/>
              <w:adjustRightInd w:val="0"/>
              <w:rPr>
                <w:rFonts w:ascii="Arial" w:hAnsi="Arial" w:cs="Arial"/>
                <w:lang w:eastAsia="en-US"/>
              </w:rPr>
            </w:pPr>
          </w:p>
        </w:tc>
        <w:tc>
          <w:tcPr>
            <w:tcW w:w="919" w:type="dxa"/>
            <w:shd w:val="clear" w:color="auto" w:fill="F2F2F2" w:themeFill="background1" w:themeFillShade="F2"/>
          </w:tcPr>
          <w:p w14:paraId="65CB9711"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YES</w:t>
            </w:r>
          </w:p>
        </w:tc>
        <w:tc>
          <w:tcPr>
            <w:tcW w:w="950" w:type="dxa"/>
            <w:shd w:val="clear" w:color="auto" w:fill="BFBFBF" w:themeFill="background1" w:themeFillShade="BF"/>
          </w:tcPr>
          <w:p w14:paraId="4E6F4EE0" w14:textId="39B2FFE0" w:rsidR="00AC420E" w:rsidRPr="009766E2" w:rsidRDefault="00C067E3" w:rsidP="003F6721">
            <w:pPr>
              <w:autoSpaceDE w:val="0"/>
              <w:autoSpaceDN w:val="0"/>
              <w:adjustRightInd w:val="0"/>
              <w:jc w:val="center"/>
              <w:rPr>
                <w:rFonts w:ascii="Arial" w:hAnsi="Arial" w:cs="Arial"/>
                <w:lang w:eastAsia="en-US"/>
              </w:rPr>
            </w:pPr>
            <w:sdt>
              <w:sdtPr>
                <w:rPr>
                  <w:rFonts w:ascii="Arial" w:hAnsi="Arial" w:cs="Arial"/>
                  <w:b/>
                  <w:bCs/>
                  <w:lang w:eastAsia="en-US"/>
                </w:rPr>
                <w:id w:val="1912113242"/>
                <w14:checkbox>
                  <w14:checked w14:val="1"/>
                  <w14:checkedState w14:val="2612" w14:font="MS Gothic"/>
                  <w14:uncheckedState w14:val="2610" w14:font="MS Gothic"/>
                </w14:checkbox>
              </w:sdtPr>
              <w:sdtEndPr/>
              <w:sdtContent>
                <w:r w:rsidR="00AC420E">
                  <w:rPr>
                    <w:rFonts w:ascii="MS Gothic" w:eastAsia="MS Gothic" w:hAnsi="MS Gothic" w:cs="Arial" w:hint="eastAsia"/>
                    <w:b/>
                    <w:bCs/>
                    <w:lang w:eastAsia="en-US"/>
                  </w:rPr>
                  <w:t>☒</w:t>
                </w:r>
              </w:sdtContent>
            </w:sdt>
          </w:p>
        </w:tc>
      </w:tr>
      <w:tr w:rsidR="00AC420E" w:rsidRPr="009766E2" w14:paraId="22967E36" w14:textId="77777777" w:rsidTr="00AC420E">
        <w:trPr>
          <w:trHeight w:val="262"/>
        </w:trPr>
        <w:tc>
          <w:tcPr>
            <w:tcW w:w="520" w:type="dxa"/>
            <w:vMerge/>
            <w:shd w:val="clear" w:color="auto" w:fill="F2F2F2" w:themeFill="background1" w:themeFillShade="F2"/>
          </w:tcPr>
          <w:p w14:paraId="550D12C9" w14:textId="77777777" w:rsidR="00AC420E" w:rsidRPr="009766E2" w:rsidRDefault="00AC420E" w:rsidP="003F6721">
            <w:pPr>
              <w:autoSpaceDE w:val="0"/>
              <w:autoSpaceDN w:val="0"/>
              <w:adjustRightInd w:val="0"/>
              <w:rPr>
                <w:rFonts w:ascii="Arial" w:hAnsi="Arial" w:cs="Arial"/>
                <w:bCs/>
                <w:lang w:eastAsia="en-US"/>
              </w:rPr>
            </w:pPr>
          </w:p>
        </w:tc>
        <w:tc>
          <w:tcPr>
            <w:tcW w:w="7325" w:type="dxa"/>
            <w:vMerge/>
            <w:shd w:val="clear" w:color="auto" w:fill="F2F2F2" w:themeFill="background1" w:themeFillShade="F2"/>
          </w:tcPr>
          <w:p w14:paraId="71969630" w14:textId="77777777" w:rsidR="00AC420E" w:rsidRPr="009766E2" w:rsidRDefault="00AC420E" w:rsidP="003F6721">
            <w:pPr>
              <w:autoSpaceDE w:val="0"/>
              <w:autoSpaceDN w:val="0"/>
              <w:adjustRightInd w:val="0"/>
              <w:rPr>
                <w:rFonts w:ascii="Arial" w:hAnsi="Arial" w:cs="Arial"/>
                <w:bCs/>
                <w:lang w:eastAsia="en-US"/>
              </w:rPr>
            </w:pPr>
          </w:p>
        </w:tc>
        <w:tc>
          <w:tcPr>
            <w:tcW w:w="919" w:type="dxa"/>
            <w:shd w:val="clear" w:color="auto" w:fill="F2F2F2" w:themeFill="background1" w:themeFillShade="F2"/>
          </w:tcPr>
          <w:p w14:paraId="390CA23A"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NO</w:t>
            </w:r>
          </w:p>
        </w:tc>
        <w:tc>
          <w:tcPr>
            <w:tcW w:w="950" w:type="dxa"/>
            <w:shd w:val="clear" w:color="auto" w:fill="BFBFBF" w:themeFill="background1" w:themeFillShade="BF"/>
          </w:tcPr>
          <w:p w14:paraId="34B86F66" w14:textId="77777777" w:rsidR="00AC420E" w:rsidRPr="009766E2" w:rsidRDefault="00C067E3" w:rsidP="003F6721">
            <w:pPr>
              <w:autoSpaceDE w:val="0"/>
              <w:autoSpaceDN w:val="0"/>
              <w:adjustRightInd w:val="0"/>
              <w:jc w:val="center"/>
              <w:rPr>
                <w:rFonts w:ascii="Arial" w:hAnsi="Arial" w:cs="Arial"/>
                <w:lang w:eastAsia="en-US"/>
              </w:rPr>
            </w:pPr>
            <w:sdt>
              <w:sdtPr>
                <w:rPr>
                  <w:rFonts w:ascii="Arial" w:hAnsi="Arial" w:cs="Arial"/>
                  <w:b/>
                  <w:bCs/>
                  <w:lang w:eastAsia="en-US"/>
                </w:rPr>
                <w:id w:val="1821611795"/>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r>
      <w:tr w:rsidR="00AC420E" w:rsidRPr="009766E2" w14:paraId="0FAAC0EC" w14:textId="77777777" w:rsidTr="00AC420E">
        <w:trPr>
          <w:trHeight w:val="323"/>
        </w:trPr>
        <w:tc>
          <w:tcPr>
            <w:tcW w:w="520" w:type="dxa"/>
            <w:vMerge w:val="restart"/>
            <w:shd w:val="clear" w:color="auto" w:fill="F2F2F2" w:themeFill="background1" w:themeFillShade="F2"/>
          </w:tcPr>
          <w:p w14:paraId="0274B583" w14:textId="77777777" w:rsidR="00AC420E" w:rsidRPr="009766E2" w:rsidRDefault="00AC420E" w:rsidP="003F6721">
            <w:pPr>
              <w:autoSpaceDE w:val="0"/>
              <w:autoSpaceDN w:val="0"/>
              <w:adjustRightInd w:val="0"/>
              <w:rPr>
                <w:rFonts w:ascii="Arial" w:hAnsi="Arial" w:cs="Arial"/>
                <w:bCs/>
                <w:lang w:eastAsia="en-US"/>
              </w:rPr>
            </w:pPr>
            <w:r w:rsidRPr="009766E2">
              <w:rPr>
                <w:rFonts w:ascii="Arial" w:hAnsi="Arial" w:cs="Arial"/>
                <w:bCs/>
                <w:lang w:eastAsia="en-US"/>
              </w:rPr>
              <w:t>30</w:t>
            </w:r>
          </w:p>
        </w:tc>
        <w:tc>
          <w:tcPr>
            <w:tcW w:w="7325" w:type="dxa"/>
            <w:vMerge w:val="restart"/>
            <w:shd w:val="clear" w:color="auto" w:fill="F2F2F2" w:themeFill="background1" w:themeFillShade="F2"/>
          </w:tcPr>
          <w:p w14:paraId="5264188A" w14:textId="77777777" w:rsidR="00AC420E" w:rsidRPr="009766E2" w:rsidRDefault="00AC420E" w:rsidP="003F6721">
            <w:pPr>
              <w:autoSpaceDE w:val="0"/>
              <w:autoSpaceDN w:val="0"/>
              <w:adjustRightInd w:val="0"/>
              <w:rPr>
                <w:rFonts w:ascii="Arial" w:hAnsi="Arial" w:cs="Arial"/>
                <w:lang w:eastAsia="en-US"/>
              </w:rPr>
            </w:pPr>
            <w:r w:rsidRPr="009766E2">
              <w:rPr>
                <w:rFonts w:ascii="Arial" w:hAnsi="Arial" w:cs="Arial"/>
                <w:bCs/>
                <w:lang w:eastAsia="en-US"/>
              </w:rPr>
              <w:t>Confirm that you are aware that you need to keep all data until after your research has completed or the end of your funding</w:t>
            </w:r>
          </w:p>
        </w:tc>
        <w:tc>
          <w:tcPr>
            <w:tcW w:w="919" w:type="dxa"/>
            <w:shd w:val="clear" w:color="auto" w:fill="F2F2F2" w:themeFill="background1" w:themeFillShade="F2"/>
          </w:tcPr>
          <w:p w14:paraId="650E3795"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YES</w:t>
            </w:r>
          </w:p>
        </w:tc>
        <w:tc>
          <w:tcPr>
            <w:tcW w:w="950" w:type="dxa"/>
            <w:shd w:val="clear" w:color="auto" w:fill="BFBFBF" w:themeFill="background1" w:themeFillShade="BF"/>
          </w:tcPr>
          <w:p w14:paraId="6D772A9D" w14:textId="77777777" w:rsidR="00AC420E" w:rsidRPr="009766E2" w:rsidRDefault="00C067E3" w:rsidP="003F6721">
            <w:pPr>
              <w:autoSpaceDE w:val="0"/>
              <w:autoSpaceDN w:val="0"/>
              <w:adjustRightInd w:val="0"/>
              <w:jc w:val="center"/>
              <w:rPr>
                <w:rFonts w:ascii="Arial" w:hAnsi="Arial" w:cs="Arial"/>
                <w:lang w:eastAsia="en-US"/>
              </w:rPr>
            </w:pPr>
            <w:sdt>
              <w:sdtPr>
                <w:rPr>
                  <w:rFonts w:ascii="Arial" w:hAnsi="Arial" w:cs="Arial"/>
                  <w:b/>
                  <w:bCs/>
                  <w:lang w:eastAsia="en-US"/>
                </w:rPr>
                <w:id w:val="1277371831"/>
                <w14:checkbox>
                  <w14:checked w14:val="1"/>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r>
      <w:tr w:rsidR="00AC420E" w:rsidRPr="009766E2" w14:paraId="2A600BDD" w14:textId="77777777" w:rsidTr="00AC420E">
        <w:trPr>
          <w:trHeight w:val="323"/>
        </w:trPr>
        <w:tc>
          <w:tcPr>
            <w:tcW w:w="520" w:type="dxa"/>
            <w:vMerge/>
            <w:shd w:val="clear" w:color="auto" w:fill="F2F2F2" w:themeFill="background1" w:themeFillShade="F2"/>
          </w:tcPr>
          <w:p w14:paraId="24B7E930" w14:textId="77777777" w:rsidR="00AC420E" w:rsidRPr="009766E2" w:rsidRDefault="00AC420E" w:rsidP="003F6721">
            <w:pPr>
              <w:autoSpaceDE w:val="0"/>
              <w:autoSpaceDN w:val="0"/>
              <w:adjustRightInd w:val="0"/>
              <w:rPr>
                <w:rFonts w:ascii="Arial" w:hAnsi="Arial" w:cs="Arial"/>
                <w:lang w:eastAsia="en-US"/>
              </w:rPr>
            </w:pPr>
          </w:p>
        </w:tc>
        <w:tc>
          <w:tcPr>
            <w:tcW w:w="7325" w:type="dxa"/>
            <w:vMerge/>
            <w:shd w:val="clear" w:color="auto" w:fill="F2F2F2" w:themeFill="background1" w:themeFillShade="F2"/>
          </w:tcPr>
          <w:p w14:paraId="3E79ACE8" w14:textId="77777777" w:rsidR="00AC420E" w:rsidRPr="009766E2" w:rsidRDefault="00AC420E" w:rsidP="003F6721">
            <w:pPr>
              <w:autoSpaceDE w:val="0"/>
              <w:autoSpaceDN w:val="0"/>
              <w:adjustRightInd w:val="0"/>
              <w:rPr>
                <w:rFonts w:ascii="Arial" w:hAnsi="Arial" w:cs="Arial"/>
                <w:lang w:eastAsia="en-US"/>
              </w:rPr>
            </w:pPr>
          </w:p>
        </w:tc>
        <w:tc>
          <w:tcPr>
            <w:tcW w:w="919" w:type="dxa"/>
            <w:shd w:val="clear" w:color="auto" w:fill="F2F2F2" w:themeFill="background1" w:themeFillShade="F2"/>
          </w:tcPr>
          <w:p w14:paraId="5CEB0B48" w14:textId="77777777" w:rsidR="00AC420E" w:rsidRPr="009766E2" w:rsidRDefault="00AC420E" w:rsidP="003F6721">
            <w:pPr>
              <w:autoSpaceDE w:val="0"/>
              <w:autoSpaceDN w:val="0"/>
              <w:adjustRightInd w:val="0"/>
              <w:jc w:val="center"/>
              <w:rPr>
                <w:rFonts w:ascii="Arial" w:hAnsi="Arial" w:cs="Arial"/>
                <w:b/>
                <w:lang w:eastAsia="en-US"/>
              </w:rPr>
            </w:pPr>
            <w:r w:rsidRPr="009766E2">
              <w:rPr>
                <w:rFonts w:ascii="Arial" w:hAnsi="Arial" w:cs="Arial"/>
                <w:b/>
                <w:lang w:eastAsia="en-US"/>
              </w:rPr>
              <w:t>NO</w:t>
            </w:r>
          </w:p>
        </w:tc>
        <w:tc>
          <w:tcPr>
            <w:tcW w:w="950" w:type="dxa"/>
            <w:shd w:val="clear" w:color="auto" w:fill="BFBFBF" w:themeFill="background1" w:themeFillShade="BF"/>
          </w:tcPr>
          <w:p w14:paraId="401CC28A" w14:textId="77777777" w:rsidR="00AC420E" w:rsidRPr="009766E2" w:rsidRDefault="00C067E3" w:rsidP="003F6721">
            <w:pPr>
              <w:autoSpaceDE w:val="0"/>
              <w:autoSpaceDN w:val="0"/>
              <w:adjustRightInd w:val="0"/>
              <w:jc w:val="center"/>
              <w:rPr>
                <w:rFonts w:ascii="Arial" w:hAnsi="Arial" w:cs="Arial"/>
                <w:lang w:eastAsia="en-US"/>
              </w:rPr>
            </w:pPr>
            <w:sdt>
              <w:sdtPr>
                <w:rPr>
                  <w:rFonts w:ascii="Arial" w:hAnsi="Arial" w:cs="Arial"/>
                  <w:b/>
                  <w:bCs/>
                  <w:lang w:eastAsia="en-US"/>
                </w:rPr>
                <w:id w:val="767737168"/>
                <w14:checkbox>
                  <w14:checked w14:val="0"/>
                  <w14:checkedState w14:val="2612" w14:font="MS Gothic"/>
                  <w14:uncheckedState w14:val="2610" w14:font="MS Gothic"/>
                </w14:checkbox>
              </w:sdtPr>
              <w:sdtEndPr/>
              <w:sdtContent>
                <w:r w:rsidR="00AC420E" w:rsidRPr="009766E2">
                  <w:rPr>
                    <w:rFonts w:ascii="Segoe UI Symbol" w:hAnsi="Segoe UI Symbol" w:cs="Segoe UI Symbol"/>
                    <w:b/>
                    <w:bCs/>
                    <w:lang w:eastAsia="en-US"/>
                  </w:rPr>
                  <w:t>☐</w:t>
                </w:r>
              </w:sdtContent>
            </w:sdt>
          </w:p>
        </w:tc>
      </w:tr>
    </w:tbl>
    <w:p w14:paraId="41B3EE0F" w14:textId="77777777" w:rsidR="00AC420E" w:rsidRPr="009766E2" w:rsidRDefault="00AC420E" w:rsidP="00AC420E">
      <w:pPr>
        <w:rPr>
          <w:rFonts w:ascii="Arial" w:hAnsi="Arial" w:cs="Arial"/>
          <w:b/>
          <w:bCs/>
          <w:lang w:eastAsia="en-US"/>
        </w:rPr>
      </w:pPr>
    </w:p>
    <w:p w14:paraId="2EC087F2" w14:textId="77777777" w:rsidR="00AC420E" w:rsidRPr="009766E2" w:rsidRDefault="00AC420E" w:rsidP="00AC420E">
      <w:pPr>
        <w:rPr>
          <w:rFonts w:ascii="Arial" w:hAnsi="Arial" w:cs="Arial"/>
          <w:b/>
          <w:bCs/>
          <w:lang w:eastAsia="en-US"/>
        </w:rPr>
      </w:pPr>
      <w:r w:rsidRPr="009766E2">
        <w:rPr>
          <w:rFonts w:ascii="Arial" w:hAnsi="Arial" w:cs="Arial"/>
          <w:b/>
          <w:bCs/>
          <w:lang w:eastAsia="en-US"/>
        </w:rPr>
        <w:br w:type="page"/>
      </w:r>
    </w:p>
    <w:p w14:paraId="2B2C283B" w14:textId="77777777" w:rsidR="00AC420E" w:rsidRPr="009766E2" w:rsidRDefault="00AC420E" w:rsidP="00AC420E">
      <w:pPr>
        <w:autoSpaceDE w:val="0"/>
        <w:autoSpaceDN w:val="0"/>
        <w:adjustRightInd w:val="0"/>
        <w:spacing w:after="240"/>
        <w:jc w:val="both"/>
        <w:rPr>
          <w:rFonts w:ascii="Arial" w:hAnsi="Arial" w:cs="Arial"/>
          <w:b/>
          <w:lang w:eastAsia="en-US"/>
        </w:rPr>
      </w:pPr>
      <w:r w:rsidRPr="009766E2">
        <w:rPr>
          <w:rFonts w:ascii="Arial" w:hAnsi="Arial" w:cs="Arial"/>
          <w:b/>
          <w:lang w:eastAsia="en-US"/>
        </w:rPr>
        <w:lastRenderedPageBreak/>
        <w:t>SECTION K: Declaration</w:t>
      </w:r>
    </w:p>
    <w:tbl>
      <w:tblPr>
        <w:tblW w:w="9903" w:type="dxa"/>
        <w:tblInd w:w="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523"/>
        <w:gridCol w:w="2801"/>
        <w:gridCol w:w="4556"/>
        <w:gridCol w:w="2023"/>
      </w:tblGrid>
      <w:tr w:rsidR="00AC420E" w:rsidRPr="009766E2" w14:paraId="7C907734" w14:textId="77777777" w:rsidTr="00AC420E">
        <w:trPr>
          <w:trHeight w:val="1807"/>
        </w:trPr>
        <w:tc>
          <w:tcPr>
            <w:tcW w:w="523" w:type="dxa"/>
            <w:shd w:val="clear" w:color="auto" w:fill="F2F2F2" w:themeFill="background1" w:themeFillShade="F2"/>
          </w:tcPr>
          <w:p w14:paraId="581026B0" w14:textId="77777777" w:rsidR="00AC420E" w:rsidRPr="009766E2" w:rsidRDefault="00AC420E" w:rsidP="003F6721">
            <w:pPr>
              <w:jc w:val="both"/>
              <w:rPr>
                <w:rFonts w:ascii="Arial" w:hAnsi="Arial" w:cs="Arial"/>
                <w:lang w:eastAsia="en-US"/>
              </w:rPr>
            </w:pPr>
            <w:r w:rsidRPr="009766E2">
              <w:rPr>
                <w:rFonts w:ascii="Arial" w:hAnsi="Arial" w:cs="Arial"/>
                <w:lang w:eastAsia="en-US"/>
              </w:rPr>
              <w:t>31</w:t>
            </w:r>
          </w:p>
        </w:tc>
        <w:tc>
          <w:tcPr>
            <w:tcW w:w="9380" w:type="dxa"/>
            <w:gridSpan w:val="3"/>
            <w:shd w:val="clear" w:color="auto" w:fill="F2F2F2" w:themeFill="background1" w:themeFillShade="F2"/>
            <w:vAlign w:val="center"/>
          </w:tcPr>
          <w:p w14:paraId="7EA9242C" w14:textId="77777777" w:rsidR="00AC420E" w:rsidRPr="009766E2" w:rsidRDefault="00AC420E" w:rsidP="003F6721">
            <w:pPr>
              <w:jc w:val="both"/>
              <w:rPr>
                <w:rFonts w:ascii="Arial" w:hAnsi="Arial" w:cs="Arial"/>
                <w:b/>
                <w:bCs/>
                <w:color w:val="000000"/>
                <w:lang w:eastAsia="en-US"/>
              </w:rPr>
            </w:pPr>
            <w:r w:rsidRPr="009766E2">
              <w:rPr>
                <w:rFonts w:ascii="Arial" w:hAnsi="Arial" w:cs="Arial"/>
                <w:lang w:eastAsia="en-US"/>
              </w:rPr>
              <w:t>The information which I have provided is correct and complete to the best of my knowledge. I have attempted to identify any risks and issues related to the research activity and acknowledge my obligations and the rights of the participants</w:t>
            </w:r>
            <w:r w:rsidRPr="009766E2">
              <w:rPr>
                <w:rFonts w:ascii="Arial" w:hAnsi="Arial" w:cs="Arial"/>
                <w:b/>
                <w:bCs/>
                <w:color w:val="000000"/>
                <w:lang w:eastAsia="en-US"/>
              </w:rPr>
              <w:t>.</w:t>
            </w:r>
          </w:p>
          <w:p w14:paraId="39DD9DF3" w14:textId="77777777" w:rsidR="00AC420E" w:rsidRPr="009766E2" w:rsidRDefault="00AC420E" w:rsidP="003F6721">
            <w:pPr>
              <w:jc w:val="both"/>
              <w:rPr>
                <w:rFonts w:ascii="Arial" w:hAnsi="Arial" w:cs="Arial"/>
                <w:b/>
                <w:bCs/>
                <w:color w:val="000000"/>
                <w:lang w:eastAsia="en-US"/>
              </w:rPr>
            </w:pPr>
          </w:p>
          <w:p w14:paraId="060157C3" w14:textId="77777777" w:rsidR="00AC420E" w:rsidRPr="009766E2" w:rsidRDefault="00AC420E" w:rsidP="003F6721">
            <w:pPr>
              <w:jc w:val="both"/>
              <w:rPr>
                <w:rFonts w:ascii="Arial" w:hAnsi="Arial" w:cs="Arial"/>
                <w:color w:val="000080"/>
                <w:lang w:eastAsia="en-US"/>
              </w:rPr>
            </w:pPr>
            <w:r w:rsidRPr="009766E2">
              <w:rPr>
                <w:rFonts w:ascii="Arial" w:hAnsi="Arial" w:cs="Arial"/>
                <w:lang w:eastAsia="en-US"/>
              </w:rPr>
              <w:t xml:space="preserve">In submitting this application I hereby confirm that I undertake to ensure that the above named research activity will meet the University’s Research Ethics and Integrity Code of Practice which is published on the website: </w:t>
            </w:r>
            <w:hyperlink r:id="rId21" w:history="1">
              <w:r w:rsidRPr="009766E2">
                <w:rPr>
                  <w:rFonts w:ascii="Arial" w:hAnsi="Arial" w:cs="Arial"/>
                  <w:color w:val="0000FF"/>
                  <w:u w:val="single"/>
                  <w:lang w:eastAsia="en-US"/>
                </w:rPr>
                <w:t>https://www.uwtsd.ac.uk/research/research-ethics/</w:t>
              </w:r>
            </w:hyperlink>
            <w:r w:rsidRPr="009766E2">
              <w:rPr>
                <w:rFonts w:ascii="Arial" w:hAnsi="Arial" w:cs="Arial"/>
                <w:lang w:eastAsia="en-US"/>
              </w:rPr>
              <w:t xml:space="preserve"> </w:t>
            </w:r>
          </w:p>
        </w:tc>
      </w:tr>
      <w:tr w:rsidR="00AC420E" w:rsidRPr="009766E2" w14:paraId="452A8551" w14:textId="77777777" w:rsidTr="00AC420E">
        <w:trPr>
          <w:trHeight w:val="657"/>
        </w:trPr>
        <w:tc>
          <w:tcPr>
            <w:tcW w:w="523" w:type="dxa"/>
            <w:tcBorders>
              <w:top w:val="single" w:sz="4" w:space="0" w:color="auto"/>
              <w:left w:val="single" w:sz="4" w:space="0" w:color="auto"/>
              <w:bottom w:val="single" w:sz="4" w:space="0" w:color="auto"/>
              <w:right w:val="single" w:sz="4" w:space="0" w:color="auto"/>
            </w:tcBorders>
            <w:shd w:val="clear" w:color="auto" w:fill="F2F2F2" w:themeFill="background1" w:themeFillShade="F2"/>
          </w:tcPr>
          <w:p w14:paraId="4D39FBE7" w14:textId="77777777" w:rsidR="00AC420E" w:rsidRPr="009766E2" w:rsidRDefault="00AC420E" w:rsidP="003F6721">
            <w:pPr>
              <w:spacing w:before="100" w:beforeAutospacing="1" w:after="100" w:afterAutospacing="1"/>
              <w:rPr>
                <w:rFonts w:ascii="Arial" w:hAnsi="Arial" w:cs="Arial"/>
                <w:b/>
                <w:bCs/>
                <w:lang w:eastAsia="en-US"/>
              </w:rPr>
            </w:pPr>
          </w:p>
        </w:tc>
        <w:tc>
          <w:tcPr>
            <w:tcW w:w="2801" w:type="dxa"/>
            <w:tcBorders>
              <w:top w:val="single" w:sz="4" w:space="0" w:color="auto"/>
              <w:left w:val="single" w:sz="4" w:space="0" w:color="auto"/>
              <w:bottom w:val="single" w:sz="4" w:space="0" w:color="auto"/>
              <w:right w:val="single" w:sz="4" w:space="0" w:color="auto"/>
            </w:tcBorders>
            <w:shd w:val="clear" w:color="auto" w:fill="F2F2F2" w:themeFill="background1" w:themeFillShade="F2"/>
            <w:vAlign w:val="center"/>
          </w:tcPr>
          <w:p w14:paraId="4481AA0E" w14:textId="77777777" w:rsidR="00AC420E" w:rsidRPr="009766E2" w:rsidRDefault="00AC420E" w:rsidP="003F6721">
            <w:pPr>
              <w:spacing w:before="100" w:beforeAutospacing="1" w:after="100" w:afterAutospacing="1"/>
              <w:rPr>
                <w:rFonts w:ascii="Arial" w:hAnsi="Arial" w:cs="Arial"/>
                <w:lang w:eastAsia="en-US"/>
              </w:rPr>
            </w:pPr>
            <w:r w:rsidRPr="009766E2">
              <w:rPr>
                <w:rFonts w:ascii="Arial" w:hAnsi="Arial" w:cs="Arial"/>
                <w:b/>
                <w:bCs/>
                <w:lang w:eastAsia="en-US"/>
              </w:rPr>
              <w:t>Signature of applicant:</w:t>
            </w:r>
          </w:p>
        </w:tc>
        <w:tc>
          <w:tcPr>
            <w:tcW w:w="4556" w:type="dxa"/>
            <w:tcBorders>
              <w:left w:val="single" w:sz="4" w:space="0" w:color="auto"/>
            </w:tcBorders>
            <w:vAlign w:val="center"/>
          </w:tcPr>
          <w:p w14:paraId="3D65AC75" w14:textId="77777777" w:rsidR="00AC420E" w:rsidRPr="009766E2" w:rsidRDefault="00AC420E" w:rsidP="003F6721">
            <w:pPr>
              <w:spacing w:before="100" w:beforeAutospacing="1" w:after="100" w:afterAutospacing="1"/>
              <w:rPr>
                <w:rFonts w:ascii="Arial" w:hAnsi="Arial" w:cs="Arial"/>
                <w:lang w:eastAsia="en-US"/>
              </w:rPr>
            </w:pPr>
            <w:r w:rsidRPr="009766E2">
              <w:rPr>
                <w:rFonts w:ascii="Arial" w:hAnsi="Arial" w:cs="Arial"/>
                <w:lang w:eastAsia="en-US"/>
              </w:rPr>
              <w:t xml:space="preserve">T.Drakeley </w:t>
            </w:r>
          </w:p>
        </w:tc>
        <w:tc>
          <w:tcPr>
            <w:tcW w:w="2022" w:type="dxa"/>
            <w:vAlign w:val="center"/>
          </w:tcPr>
          <w:p w14:paraId="0095E863" w14:textId="77777777" w:rsidR="00AC420E" w:rsidRPr="009766E2" w:rsidRDefault="00AC420E" w:rsidP="003F6721">
            <w:pPr>
              <w:spacing w:before="100" w:beforeAutospacing="1" w:after="100" w:afterAutospacing="1"/>
              <w:rPr>
                <w:rFonts w:ascii="Arial" w:hAnsi="Arial" w:cs="Arial"/>
                <w:b/>
                <w:bCs/>
                <w:lang w:eastAsia="en-US"/>
              </w:rPr>
            </w:pPr>
            <w:r w:rsidRPr="009766E2">
              <w:rPr>
                <w:rFonts w:ascii="Arial" w:hAnsi="Arial" w:cs="Arial"/>
                <w:b/>
                <w:bCs/>
                <w:lang w:eastAsia="en-US"/>
              </w:rPr>
              <w:t>Date: 04/11/2020</w:t>
            </w:r>
          </w:p>
          <w:p w14:paraId="1200D650" w14:textId="77777777" w:rsidR="00AC420E" w:rsidRPr="009766E2" w:rsidRDefault="00AC420E" w:rsidP="003F6721">
            <w:pPr>
              <w:spacing w:before="100" w:beforeAutospacing="1" w:after="100" w:afterAutospacing="1"/>
              <w:rPr>
                <w:rFonts w:ascii="Arial" w:hAnsi="Arial" w:cs="Arial"/>
                <w:lang w:eastAsia="en-US"/>
              </w:rPr>
            </w:pPr>
          </w:p>
        </w:tc>
      </w:tr>
    </w:tbl>
    <w:p w14:paraId="0B4959FF" w14:textId="77777777" w:rsidR="00AC420E" w:rsidRPr="009766E2" w:rsidRDefault="00AC420E" w:rsidP="00AC420E">
      <w:pPr>
        <w:rPr>
          <w:rFonts w:ascii="Arial" w:hAnsi="Arial" w:cs="Arial"/>
          <w:lang w:eastAsia="en-US"/>
        </w:rPr>
      </w:pPr>
    </w:p>
    <w:p w14:paraId="180E341A" w14:textId="77777777" w:rsidR="00AC420E" w:rsidRPr="009766E2" w:rsidRDefault="00AC420E" w:rsidP="00AC420E">
      <w:pPr>
        <w:rPr>
          <w:rFonts w:ascii="Arial" w:hAnsi="Arial" w:cs="Arial"/>
          <w:b/>
          <w:i/>
          <w:lang w:eastAsia="en-US"/>
        </w:rPr>
      </w:pPr>
      <w:r w:rsidRPr="009766E2">
        <w:rPr>
          <w:rFonts w:ascii="Arial" w:hAnsi="Arial" w:cs="Arial"/>
          <w:b/>
          <w:i/>
          <w:lang w:eastAsia="en-US"/>
        </w:rPr>
        <w:t>For STUDENT Submissions:</w:t>
      </w:r>
    </w:p>
    <w:tbl>
      <w:tblPr>
        <w:tblW w:w="544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60"/>
        <w:gridCol w:w="2606"/>
        <w:gridCol w:w="4559"/>
        <w:gridCol w:w="1988"/>
      </w:tblGrid>
      <w:tr w:rsidR="00AC420E" w:rsidRPr="009766E2" w14:paraId="2570178A" w14:textId="77777777" w:rsidTr="003F6721">
        <w:trPr>
          <w:trHeight w:val="346"/>
        </w:trPr>
        <w:tc>
          <w:tcPr>
            <w:tcW w:w="336" w:type="pct"/>
            <w:shd w:val="clear" w:color="auto" w:fill="F2F2F2" w:themeFill="background1" w:themeFillShade="F2"/>
          </w:tcPr>
          <w:p w14:paraId="73F18037"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32</w:t>
            </w:r>
          </w:p>
        </w:tc>
        <w:tc>
          <w:tcPr>
            <w:tcW w:w="1328" w:type="pct"/>
            <w:shd w:val="clear" w:color="auto" w:fill="F2F2F2" w:themeFill="background1" w:themeFillShade="F2"/>
            <w:vAlign w:val="center"/>
          </w:tcPr>
          <w:p w14:paraId="12D0B5B8"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Director of Studies/Supervisor:</w:t>
            </w:r>
          </w:p>
        </w:tc>
        <w:tc>
          <w:tcPr>
            <w:tcW w:w="2323" w:type="pct"/>
            <w:shd w:val="clear" w:color="auto" w:fill="auto"/>
            <w:vAlign w:val="center"/>
          </w:tcPr>
          <w:p w14:paraId="6BD81182"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Andrew Thomas</w:t>
            </w:r>
          </w:p>
        </w:tc>
        <w:tc>
          <w:tcPr>
            <w:tcW w:w="1014" w:type="pct"/>
            <w:vMerge w:val="restart"/>
          </w:tcPr>
          <w:p w14:paraId="5B2494DF"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b/>
                <w:bCs/>
                <w:lang w:eastAsia="en-US"/>
              </w:rPr>
              <w:t>Date:</w:t>
            </w:r>
          </w:p>
        </w:tc>
      </w:tr>
      <w:tr w:rsidR="00AC420E" w:rsidRPr="009766E2" w14:paraId="681A23CE" w14:textId="77777777" w:rsidTr="003F6721">
        <w:trPr>
          <w:trHeight w:val="347"/>
        </w:trPr>
        <w:tc>
          <w:tcPr>
            <w:tcW w:w="336" w:type="pct"/>
            <w:shd w:val="clear" w:color="auto" w:fill="F2F2F2" w:themeFill="background1" w:themeFillShade="F2"/>
          </w:tcPr>
          <w:p w14:paraId="5843CB85"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33</w:t>
            </w:r>
          </w:p>
        </w:tc>
        <w:tc>
          <w:tcPr>
            <w:tcW w:w="1328" w:type="pct"/>
            <w:shd w:val="clear" w:color="auto" w:fill="F2F2F2" w:themeFill="background1" w:themeFillShade="F2"/>
            <w:vAlign w:val="center"/>
          </w:tcPr>
          <w:p w14:paraId="3BE3849C"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Signature:</w:t>
            </w:r>
          </w:p>
        </w:tc>
        <w:tc>
          <w:tcPr>
            <w:tcW w:w="2323" w:type="pct"/>
            <w:shd w:val="clear" w:color="auto" w:fill="auto"/>
            <w:vAlign w:val="center"/>
          </w:tcPr>
          <w:p w14:paraId="22631F9A" w14:textId="77777777" w:rsidR="00AC420E" w:rsidRPr="009766E2" w:rsidRDefault="00AC420E" w:rsidP="003F6721">
            <w:pPr>
              <w:contextualSpacing/>
              <w:rPr>
                <w:rFonts w:ascii="Arial" w:eastAsia="Calibri" w:hAnsi="Arial" w:cs="Arial"/>
                <w:lang w:eastAsia="en-US"/>
              </w:rPr>
            </w:pPr>
          </w:p>
          <w:p w14:paraId="4FC022FF" w14:textId="77777777" w:rsidR="00AC420E" w:rsidRPr="009766E2" w:rsidRDefault="00AC420E" w:rsidP="003F6721">
            <w:pPr>
              <w:contextualSpacing/>
              <w:rPr>
                <w:rFonts w:ascii="Arial" w:eastAsia="Calibri" w:hAnsi="Arial" w:cs="Arial"/>
                <w:lang w:eastAsia="en-US"/>
              </w:rPr>
            </w:pPr>
          </w:p>
        </w:tc>
        <w:tc>
          <w:tcPr>
            <w:tcW w:w="1014" w:type="pct"/>
            <w:vMerge/>
            <w:vAlign w:val="center"/>
          </w:tcPr>
          <w:p w14:paraId="190B787D" w14:textId="77777777" w:rsidR="00AC420E" w:rsidRPr="009766E2" w:rsidRDefault="00AC420E" w:rsidP="003F6721">
            <w:pPr>
              <w:contextualSpacing/>
              <w:rPr>
                <w:rFonts w:ascii="Arial" w:eastAsia="Calibri" w:hAnsi="Arial" w:cs="Arial"/>
                <w:lang w:eastAsia="en-US"/>
              </w:rPr>
            </w:pPr>
          </w:p>
        </w:tc>
      </w:tr>
    </w:tbl>
    <w:p w14:paraId="4DDC9237" w14:textId="77777777" w:rsidR="00AC420E" w:rsidRPr="009766E2" w:rsidRDefault="00AC420E" w:rsidP="00AC420E">
      <w:pPr>
        <w:rPr>
          <w:rFonts w:ascii="Arial" w:hAnsi="Arial" w:cs="Arial"/>
          <w:lang w:eastAsia="en-US"/>
        </w:rPr>
      </w:pPr>
    </w:p>
    <w:p w14:paraId="21E235E7" w14:textId="77777777" w:rsidR="00AC420E" w:rsidRPr="009766E2" w:rsidRDefault="00AC420E" w:rsidP="00AC420E">
      <w:pPr>
        <w:rPr>
          <w:rFonts w:ascii="Arial" w:hAnsi="Arial" w:cs="Arial"/>
          <w:b/>
          <w:i/>
          <w:lang w:eastAsia="en-US"/>
        </w:rPr>
      </w:pPr>
      <w:r w:rsidRPr="009766E2">
        <w:rPr>
          <w:rFonts w:ascii="Arial" w:hAnsi="Arial" w:cs="Arial"/>
          <w:b/>
          <w:i/>
          <w:lang w:eastAsia="en-US"/>
        </w:rPr>
        <w:t>For STAFF Submissions:</w:t>
      </w:r>
    </w:p>
    <w:tbl>
      <w:tblPr>
        <w:tblW w:w="544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60"/>
        <w:gridCol w:w="2606"/>
        <w:gridCol w:w="4559"/>
        <w:gridCol w:w="1988"/>
      </w:tblGrid>
      <w:tr w:rsidR="00AC420E" w:rsidRPr="009766E2" w14:paraId="549BF13C" w14:textId="77777777" w:rsidTr="003F6721">
        <w:trPr>
          <w:trHeight w:val="346"/>
        </w:trPr>
        <w:tc>
          <w:tcPr>
            <w:tcW w:w="336" w:type="pct"/>
            <w:shd w:val="clear" w:color="auto" w:fill="F2F2F2" w:themeFill="background1" w:themeFillShade="F2"/>
          </w:tcPr>
          <w:p w14:paraId="7E3AA44C"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34</w:t>
            </w:r>
          </w:p>
        </w:tc>
        <w:tc>
          <w:tcPr>
            <w:tcW w:w="1328" w:type="pct"/>
            <w:shd w:val="clear" w:color="auto" w:fill="F2F2F2" w:themeFill="background1" w:themeFillShade="F2"/>
            <w:vAlign w:val="center"/>
          </w:tcPr>
          <w:p w14:paraId="2ABDFF75"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Academic Director/ Assistant Dean:</w:t>
            </w:r>
          </w:p>
        </w:tc>
        <w:tc>
          <w:tcPr>
            <w:tcW w:w="2323" w:type="pct"/>
            <w:shd w:val="clear" w:color="auto" w:fill="auto"/>
            <w:vAlign w:val="center"/>
          </w:tcPr>
          <w:p w14:paraId="55FDEB1E" w14:textId="77777777" w:rsidR="00AC420E" w:rsidRPr="009766E2" w:rsidRDefault="00AC420E" w:rsidP="003F6721">
            <w:pPr>
              <w:contextualSpacing/>
              <w:rPr>
                <w:rFonts w:ascii="Arial" w:eastAsia="Calibri" w:hAnsi="Arial" w:cs="Arial"/>
                <w:lang w:eastAsia="en-US"/>
              </w:rPr>
            </w:pPr>
          </w:p>
        </w:tc>
        <w:tc>
          <w:tcPr>
            <w:tcW w:w="1014" w:type="pct"/>
            <w:vMerge w:val="restart"/>
          </w:tcPr>
          <w:p w14:paraId="0931BFE9"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b/>
                <w:bCs/>
                <w:lang w:eastAsia="en-US"/>
              </w:rPr>
              <w:t>Date:</w:t>
            </w:r>
          </w:p>
        </w:tc>
      </w:tr>
      <w:tr w:rsidR="00AC420E" w:rsidRPr="009766E2" w14:paraId="0F3083BC" w14:textId="77777777" w:rsidTr="003F6721">
        <w:trPr>
          <w:trHeight w:val="347"/>
        </w:trPr>
        <w:tc>
          <w:tcPr>
            <w:tcW w:w="336" w:type="pct"/>
            <w:shd w:val="clear" w:color="auto" w:fill="F2F2F2" w:themeFill="background1" w:themeFillShade="F2"/>
          </w:tcPr>
          <w:p w14:paraId="7D826F59"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35</w:t>
            </w:r>
          </w:p>
        </w:tc>
        <w:tc>
          <w:tcPr>
            <w:tcW w:w="1328" w:type="pct"/>
            <w:shd w:val="clear" w:color="auto" w:fill="F2F2F2" w:themeFill="background1" w:themeFillShade="F2"/>
            <w:vAlign w:val="center"/>
          </w:tcPr>
          <w:p w14:paraId="0FF6A065" w14:textId="77777777" w:rsidR="00AC420E" w:rsidRPr="009766E2" w:rsidRDefault="00AC420E" w:rsidP="003F6721">
            <w:pPr>
              <w:contextualSpacing/>
              <w:rPr>
                <w:rFonts w:ascii="Arial" w:eastAsia="Calibri" w:hAnsi="Arial" w:cs="Arial"/>
                <w:lang w:eastAsia="en-US"/>
              </w:rPr>
            </w:pPr>
            <w:r w:rsidRPr="009766E2">
              <w:rPr>
                <w:rFonts w:ascii="Arial" w:eastAsia="Calibri" w:hAnsi="Arial" w:cs="Arial"/>
                <w:lang w:eastAsia="en-US"/>
              </w:rPr>
              <w:t>Signature:</w:t>
            </w:r>
          </w:p>
        </w:tc>
        <w:tc>
          <w:tcPr>
            <w:tcW w:w="2323" w:type="pct"/>
            <w:shd w:val="clear" w:color="auto" w:fill="auto"/>
            <w:vAlign w:val="center"/>
          </w:tcPr>
          <w:p w14:paraId="03740E4C" w14:textId="77777777" w:rsidR="00AC420E" w:rsidRPr="009766E2" w:rsidRDefault="00AC420E" w:rsidP="003F6721">
            <w:pPr>
              <w:contextualSpacing/>
              <w:rPr>
                <w:rFonts w:ascii="Arial" w:eastAsia="Calibri" w:hAnsi="Arial" w:cs="Arial"/>
                <w:lang w:eastAsia="en-US"/>
              </w:rPr>
            </w:pPr>
          </w:p>
          <w:p w14:paraId="165537A7" w14:textId="77777777" w:rsidR="00AC420E" w:rsidRPr="009766E2" w:rsidRDefault="00AC420E" w:rsidP="003F6721">
            <w:pPr>
              <w:contextualSpacing/>
              <w:rPr>
                <w:rFonts w:ascii="Arial" w:eastAsia="Calibri" w:hAnsi="Arial" w:cs="Arial"/>
                <w:lang w:eastAsia="en-US"/>
              </w:rPr>
            </w:pPr>
          </w:p>
        </w:tc>
        <w:tc>
          <w:tcPr>
            <w:tcW w:w="1014" w:type="pct"/>
            <w:vMerge/>
            <w:vAlign w:val="center"/>
          </w:tcPr>
          <w:p w14:paraId="5E44C46D" w14:textId="77777777" w:rsidR="00AC420E" w:rsidRPr="009766E2" w:rsidRDefault="00AC420E" w:rsidP="003F6721">
            <w:pPr>
              <w:contextualSpacing/>
              <w:rPr>
                <w:rFonts w:ascii="Arial" w:eastAsia="Calibri" w:hAnsi="Arial" w:cs="Arial"/>
                <w:lang w:eastAsia="en-US"/>
              </w:rPr>
            </w:pPr>
          </w:p>
        </w:tc>
      </w:tr>
    </w:tbl>
    <w:p w14:paraId="533A799E" w14:textId="77777777" w:rsidR="00AC420E" w:rsidRPr="009766E2" w:rsidRDefault="00AC420E" w:rsidP="00AC420E">
      <w:pPr>
        <w:rPr>
          <w:rFonts w:ascii="Arial" w:hAnsi="Arial" w:cs="Arial"/>
          <w:b/>
          <w:lang w:eastAsia="en-US"/>
        </w:rPr>
      </w:pPr>
    </w:p>
    <w:p w14:paraId="055896B1" w14:textId="77777777" w:rsidR="00AC420E" w:rsidRPr="009766E2" w:rsidRDefault="00AC420E" w:rsidP="00AC420E">
      <w:pPr>
        <w:autoSpaceDE w:val="0"/>
        <w:autoSpaceDN w:val="0"/>
        <w:adjustRightInd w:val="0"/>
        <w:spacing w:after="240"/>
        <w:jc w:val="both"/>
        <w:rPr>
          <w:rFonts w:ascii="Arial" w:hAnsi="Arial" w:cs="Arial"/>
          <w:bCs/>
          <w:lang w:eastAsia="en-US"/>
        </w:rPr>
      </w:pPr>
      <w:r w:rsidRPr="009766E2">
        <w:rPr>
          <w:rFonts w:ascii="Arial" w:hAnsi="Arial" w:cs="Arial"/>
          <w:b/>
          <w:lang w:eastAsia="en-US"/>
        </w:rPr>
        <w:t xml:space="preserve">Checklist: </w:t>
      </w:r>
      <w:r w:rsidRPr="009766E2">
        <w:rPr>
          <w:rFonts w:ascii="Arial" w:hAnsi="Arial" w:cs="Arial"/>
          <w:bCs/>
          <w:lang w:eastAsia="en-US"/>
        </w:rPr>
        <w:t>Please complete the checklist below to ensure that you have completed the form according to the guidelines and attached any required documentation:</w:t>
      </w:r>
    </w:p>
    <w:tbl>
      <w:tblPr>
        <w:tblStyle w:val="TableGrid"/>
        <w:tblW w:w="9735" w:type="dxa"/>
        <w:tblLook w:val="04A0" w:firstRow="1" w:lastRow="0" w:firstColumn="1" w:lastColumn="0" w:noHBand="0" w:noVBand="1"/>
      </w:tblPr>
      <w:tblGrid>
        <w:gridCol w:w="626"/>
        <w:gridCol w:w="9109"/>
      </w:tblGrid>
      <w:tr w:rsidR="00AC420E" w:rsidRPr="009766E2" w14:paraId="6078E85E" w14:textId="77777777" w:rsidTr="00AC420E">
        <w:trPr>
          <w:trHeight w:val="579"/>
        </w:trPr>
        <w:tc>
          <w:tcPr>
            <w:tcW w:w="626" w:type="dxa"/>
            <w:shd w:val="clear" w:color="auto" w:fill="BFBFBF" w:themeFill="background1" w:themeFillShade="BF"/>
            <w:vAlign w:val="center"/>
          </w:tcPr>
          <w:sdt>
            <w:sdtPr>
              <w:rPr>
                <w:rFonts w:ascii="Arial" w:hAnsi="Arial" w:cs="Arial"/>
                <w:b/>
                <w:bCs/>
                <w:lang w:eastAsia="en-US"/>
              </w:rPr>
              <w:id w:val="1454446193"/>
              <w14:checkbox>
                <w14:checked w14:val="1"/>
                <w14:checkedState w14:val="2612" w14:font="MS Gothic"/>
                <w14:uncheckedState w14:val="2610" w14:font="MS Gothic"/>
              </w14:checkbox>
            </w:sdtPr>
            <w:sdtEndPr/>
            <w:sdtContent>
              <w:p w14:paraId="3299B42E" w14:textId="77777777" w:rsidR="00AC420E" w:rsidRPr="009766E2" w:rsidRDefault="00AC420E" w:rsidP="003F6721">
                <w:pPr>
                  <w:jc w:val="center"/>
                  <w:rPr>
                    <w:rFonts w:ascii="Arial" w:eastAsia="MS Gothic" w:hAnsi="Arial" w:cs="Arial"/>
                    <w:bCs/>
                    <w:lang w:eastAsia="en-US"/>
                  </w:rPr>
                </w:pPr>
                <w:r w:rsidRPr="009766E2">
                  <w:rPr>
                    <w:rFonts w:ascii="Segoe UI Symbol" w:hAnsi="Segoe UI Symbol" w:cs="Segoe UI Symbol"/>
                    <w:b/>
                    <w:bCs/>
                    <w:lang w:eastAsia="en-US"/>
                  </w:rPr>
                  <w:t>☒</w:t>
                </w:r>
              </w:p>
            </w:sdtContent>
          </w:sdt>
        </w:tc>
        <w:tc>
          <w:tcPr>
            <w:tcW w:w="9109" w:type="dxa"/>
            <w:vAlign w:val="center"/>
          </w:tcPr>
          <w:p w14:paraId="4DA2252C" w14:textId="77777777" w:rsidR="00AC420E" w:rsidRPr="009766E2" w:rsidRDefault="00AC420E" w:rsidP="003F6721">
            <w:pPr>
              <w:rPr>
                <w:rFonts w:ascii="Arial" w:eastAsia="MS Gothic" w:hAnsi="Arial" w:cs="Arial"/>
                <w:bCs/>
                <w:lang w:eastAsia="en-US"/>
              </w:rPr>
            </w:pPr>
            <w:r w:rsidRPr="009766E2">
              <w:rPr>
                <w:rFonts w:ascii="Arial" w:eastAsia="MS Gothic" w:hAnsi="Arial" w:cs="Arial"/>
                <w:bCs/>
                <w:lang w:eastAsia="en-US"/>
              </w:rPr>
              <w:t>I have read the guidance notes supplied before completing the form.</w:t>
            </w:r>
          </w:p>
        </w:tc>
      </w:tr>
      <w:tr w:rsidR="00AC420E" w:rsidRPr="009766E2" w14:paraId="75B6B0B9" w14:textId="77777777" w:rsidTr="00AC420E">
        <w:trPr>
          <w:trHeight w:val="487"/>
        </w:trPr>
        <w:tc>
          <w:tcPr>
            <w:tcW w:w="626" w:type="dxa"/>
            <w:shd w:val="clear" w:color="auto" w:fill="BFBFBF" w:themeFill="background1" w:themeFillShade="BF"/>
            <w:vAlign w:val="center"/>
          </w:tcPr>
          <w:sdt>
            <w:sdtPr>
              <w:rPr>
                <w:rFonts w:ascii="Arial" w:hAnsi="Arial" w:cs="Arial"/>
                <w:b/>
                <w:bCs/>
                <w:lang w:eastAsia="en-US"/>
              </w:rPr>
              <w:id w:val="-17703630"/>
              <w14:checkbox>
                <w14:checked w14:val="1"/>
                <w14:checkedState w14:val="2612" w14:font="MS Gothic"/>
                <w14:uncheckedState w14:val="2610" w14:font="MS Gothic"/>
              </w14:checkbox>
            </w:sdtPr>
            <w:sdtEndPr/>
            <w:sdtContent>
              <w:p w14:paraId="197740C2" w14:textId="77777777" w:rsidR="00AC420E" w:rsidRPr="009766E2" w:rsidRDefault="00AC420E" w:rsidP="003F6721">
                <w:pPr>
                  <w:jc w:val="center"/>
                  <w:rPr>
                    <w:rFonts w:ascii="Arial" w:eastAsia="MS Gothic" w:hAnsi="Arial" w:cs="Arial"/>
                    <w:bCs/>
                    <w:lang w:eastAsia="en-US"/>
                  </w:rPr>
                </w:pPr>
                <w:r w:rsidRPr="009766E2">
                  <w:rPr>
                    <w:rFonts w:ascii="Segoe UI Symbol" w:hAnsi="Segoe UI Symbol" w:cs="Segoe UI Symbol"/>
                    <w:b/>
                    <w:bCs/>
                    <w:lang w:eastAsia="en-US"/>
                  </w:rPr>
                  <w:t>☒</w:t>
                </w:r>
              </w:p>
            </w:sdtContent>
          </w:sdt>
        </w:tc>
        <w:tc>
          <w:tcPr>
            <w:tcW w:w="9109" w:type="dxa"/>
            <w:vAlign w:val="center"/>
          </w:tcPr>
          <w:p w14:paraId="0EFC0774" w14:textId="77777777" w:rsidR="00AC420E" w:rsidRPr="009766E2" w:rsidRDefault="00AC420E" w:rsidP="003F6721">
            <w:pPr>
              <w:rPr>
                <w:rFonts w:ascii="Arial" w:hAnsi="Arial" w:cs="Arial"/>
                <w:lang w:eastAsia="en-US"/>
              </w:rPr>
            </w:pPr>
            <w:r w:rsidRPr="009766E2">
              <w:rPr>
                <w:rFonts w:ascii="Arial" w:hAnsi="Arial" w:cs="Arial"/>
                <w:lang w:eastAsia="en-US"/>
              </w:rPr>
              <w:t xml:space="preserve">I have completed </w:t>
            </w:r>
            <w:r w:rsidRPr="009766E2">
              <w:rPr>
                <w:rFonts w:ascii="Arial" w:hAnsi="Arial" w:cs="Arial"/>
                <w:b/>
                <w:lang w:eastAsia="en-US"/>
              </w:rPr>
              <w:t>ALL RELEVANT</w:t>
            </w:r>
            <w:r w:rsidRPr="009766E2">
              <w:rPr>
                <w:rFonts w:ascii="Arial" w:hAnsi="Arial" w:cs="Arial"/>
                <w:lang w:eastAsia="en-US"/>
              </w:rPr>
              <w:t xml:space="preserve"> sections of the form in full.</w:t>
            </w:r>
          </w:p>
        </w:tc>
      </w:tr>
      <w:tr w:rsidR="00AC420E" w:rsidRPr="009766E2" w14:paraId="5F8E0A3A" w14:textId="77777777" w:rsidTr="00AC420E">
        <w:trPr>
          <w:trHeight w:val="494"/>
        </w:trPr>
        <w:tc>
          <w:tcPr>
            <w:tcW w:w="626" w:type="dxa"/>
            <w:shd w:val="clear" w:color="auto" w:fill="BFBFBF" w:themeFill="background1" w:themeFillShade="BF"/>
            <w:vAlign w:val="center"/>
          </w:tcPr>
          <w:sdt>
            <w:sdtPr>
              <w:rPr>
                <w:rFonts w:ascii="Arial" w:hAnsi="Arial" w:cs="Arial"/>
                <w:b/>
                <w:bCs/>
                <w:lang w:eastAsia="en-US"/>
              </w:rPr>
              <w:id w:val="1393921880"/>
              <w14:checkbox>
                <w14:checked w14:val="1"/>
                <w14:checkedState w14:val="2612" w14:font="MS Gothic"/>
                <w14:uncheckedState w14:val="2610" w14:font="MS Gothic"/>
              </w14:checkbox>
            </w:sdtPr>
            <w:sdtEndPr/>
            <w:sdtContent>
              <w:p w14:paraId="7CA6A343"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b/>
                    <w:bCs/>
                    <w:lang w:eastAsia="en-US"/>
                  </w:rPr>
                  <w:t>☒</w:t>
                </w:r>
              </w:p>
            </w:sdtContent>
          </w:sdt>
        </w:tc>
        <w:tc>
          <w:tcPr>
            <w:tcW w:w="9109" w:type="dxa"/>
            <w:vAlign w:val="center"/>
          </w:tcPr>
          <w:p w14:paraId="1FD23D80" w14:textId="77777777" w:rsidR="00AC420E" w:rsidRPr="009766E2" w:rsidRDefault="00AC420E" w:rsidP="003F6721">
            <w:pPr>
              <w:rPr>
                <w:rFonts w:ascii="Arial" w:hAnsi="Arial" w:cs="Arial"/>
                <w:lang w:eastAsia="en-US"/>
              </w:rPr>
            </w:pPr>
            <w:r w:rsidRPr="009766E2">
              <w:rPr>
                <w:rFonts w:ascii="Arial" w:hAnsi="Arial" w:cs="Arial"/>
                <w:lang w:eastAsia="en-US"/>
              </w:rPr>
              <w:t>I confirm that the research activity has received approval in principle</w:t>
            </w:r>
          </w:p>
        </w:tc>
      </w:tr>
      <w:tr w:rsidR="00AC420E" w:rsidRPr="009766E2" w14:paraId="4F99A074" w14:textId="77777777" w:rsidTr="00AC420E">
        <w:trPr>
          <w:trHeight w:val="581"/>
        </w:trPr>
        <w:tc>
          <w:tcPr>
            <w:tcW w:w="626" w:type="dxa"/>
            <w:shd w:val="clear" w:color="auto" w:fill="BFBFBF" w:themeFill="background1" w:themeFillShade="BF"/>
            <w:vAlign w:val="center"/>
          </w:tcPr>
          <w:sdt>
            <w:sdtPr>
              <w:rPr>
                <w:rFonts w:ascii="Arial" w:hAnsi="Arial" w:cs="Arial"/>
                <w:b/>
                <w:bCs/>
                <w:lang w:eastAsia="en-US"/>
              </w:rPr>
              <w:id w:val="-1978295672"/>
              <w14:checkbox>
                <w14:checked w14:val="1"/>
                <w14:checkedState w14:val="2612" w14:font="MS Gothic"/>
                <w14:uncheckedState w14:val="2610" w14:font="MS Gothic"/>
              </w14:checkbox>
            </w:sdtPr>
            <w:sdtEndPr/>
            <w:sdtContent>
              <w:p w14:paraId="672B2BC9"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b/>
                    <w:bCs/>
                    <w:lang w:eastAsia="en-US"/>
                  </w:rPr>
                  <w:t>☒</w:t>
                </w:r>
              </w:p>
            </w:sdtContent>
          </w:sdt>
        </w:tc>
        <w:tc>
          <w:tcPr>
            <w:tcW w:w="9109" w:type="dxa"/>
            <w:vAlign w:val="center"/>
          </w:tcPr>
          <w:p w14:paraId="7E3B9A41" w14:textId="77777777" w:rsidR="00AC420E" w:rsidRPr="009766E2" w:rsidRDefault="00AC420E" w:rsidP="003F6721">
            <w:pPr>
              <w:rPr>
                <w:rFonts w:ascii="Arial" w:hAnsi="Arial" w:cs="Arial"/>
                <w:lang w:eastAsia="en-US"/>
              </w:rPr>
            </w:pPr>
            <w:r w:rsidRPr="009766E2">
              <w:rPr>
                <w:rFonts w:ascii="Arial" w:hAnsi="Arial" w:cs="Arial"/>
                <w:lang w:eastAsia="en-US"/>
              </w:rPr>
              <w:t>I have attached a copy of final/interim approval from external organisation (</w:t>
            </w:r>
            <w:r w:rsidRPr="009766E2">
              <w:rPr>
                <w:rFonts w:ascii="Arial" w:hAnsi="Arial" w:cs="Arial"/>
                <w:b/>
                <w:lang w:eastAsia="en-US"/>
              </w:rPr>
              <w:t>where appropriate</w:t>
            </w:r>
            <w:r w:rsidRPr="009766E2">
              <w:rPr>
                <w:rFonts w:ascii="Arial" w:hAnsi="Arial" w:cs="Arial"/>
                <w:lang w:eastAsia="en-US"/>
              </w:rPr>
              <w:t>)</w:t>
            </w:r>
          </w:p>
        </w:tc>
      </w:tr>
      <w:tr w:rsidR="00AC420E" w:rsidRPr="009766E2" w14:paraId="633C8CE5" w14:textId="77777777" w:rsidTr="00AC420E">
        <w:trPr>
          <w:trHeight w:val="850"/>
        </w:trPr>
        <w:tc>
          <w:tcPr>
            <w:tcW w:w="626" w:type="dxa"/>
            <w:shd w:val="clear" w:color="auto" w:fill="BFBFBF" w:themeFill="background1" w:themeFillShade="BF"/>
            <w:vAlign w:val="center"/>
          </w:tcPr>
          <w:sdt>
            <w:sdtPr>
              <w:rPr>
                <w:rFonts w:ascii="Arial" w:hAnsi="Arial" w:cs="Arial"/>
                <w:b/>
                <w:bCs/>
                <w:lang w:eastAsia="en-US"/>
              </w:rPr>
              <w:id w:val="1893926499"/>
              <w14:checkbox>
                <w14:checked w14:val="1"/>
                <w14:checkedState w14:val="2612" w14:font="MS Gothic"/>
                <w14:uncheckedState w14:val="2610" w14:font="MS Gothic"/>
              </w14:checkbox>
            </w:sdtPr>
            <w:sdtEndPr/>
            <w:sdtContent>
              <w:p w14:paraId="53AD7142" w14:textId="77777777" w:rsidR="00AC420E" w:rsidRPr="009766E2" w:rsidRDefault="00AC420E" w:rsidP="003F6721">
                <w:pPr>
                  <w:jc w:val="center"/>
                  <w:rPr>
                    <w:rFonts w:ascii="Arial" w:hAnsi="Arial" w:cs="Arial"/>
                    <w:b/>
                    <w:bCs/>
                    <w:lang w:eastAsia="en-US"/>
                  </w:rPr>
                </w:pPr>
                <w:r w:rsidRPr="009766E2">
                  <w:rPr>
                    <w:rFonts w:ascii="Segoe UI Symbol" w:hAnsi="Segoe UI Symbol" w:cs="Segoe UI Symbol"/>
                    <w:b/>
                    <w:bCs/>
                    <w:lang w:eastAsia="en-US"/>
                  </w:rPr>
                  <w:t>☒</w:t>
                </w:r>
              </w:p>
            </w:sdtContent>
          </w:sdt>
        </w:tc>
        <w:tc>
          <w:tcPr>
            <w:tcW w:w="9109" w:type="dxa"/>
            <w:vAlign w:val="center"/>
          </w:tcPr>
          <w:p w14:paraId="3FDED921" w14:textId="77777777" w:rsidR="00AC420E" w:rsidRPr="009766E2" w:rsidRDefault="00AC420E" w:rsidP="003F6721">
            <w:pPr>
              <w:rPr>
                <w:rFonts w:ascii="Arial" w:hAnsi="Arial" w:cs="Arial"/>
                <w:lang w:eastAsia="en-US"/>
              </w:rPr>
            </w:pPr>
            <w:r w:rsidRPr="009766E2">
              <w:rPr>
                <w:rFonts w:ascii="Arial" w:hAnsi="Arial" w:cs="Arial"/>
                <w:lang w:eastAsia="en-US"/>
              </w:rPr>
              <w:t xml:space="preserve">I have attached a full risk assessment (and have NOT completed Section H of this form) (where appropriate)  </w:t>
            </w:r>
            <w:r w:rsidRPr="009766E2">
              <w:rPr>
                <w:rFonts w:ascii="Arial" w:hAnsi="Arial" w:cs="Arial"/>
                <w:i/>
                <w:lang w:eastAsia="en-US"/>
              </w:rPr>
              <w:t>ONLY TICK IF YOU HAVE</w:t>
            </w:r>
            <w:r w:rsidRPr="009766E2">
              <w:rPr>
                <w:rFonts w:ascii="Arial" w:hAnsi="Arial" w:cs="Arial"/>
                <w:b/>
                <w:i/>
                <w:lang w:eastAsia="en-US"/>
              </w:rPr>
              <w:t xml:space="preserve"> ATTACHED A FULL RISK ASSESSMENT</w:t>
            </w:r>
          </w:p>
        </w:tc>
      </w:tr>
      <w:tr w:rsidR="00AC420E" w:rsidRPr="009766E2" w14:paraId="3572A9CE" w14:textId="77777777" w:rsidTr="00AC420E">
        <w:trPr>
          <w:trHeight w:val="1013"/>
        </w:trPr>
        <w:tc>
          <w:tcPr>
            <w:tcW w:w="626" w:type="dxa"/>
            <w:shd w:val="clear" w:color="auto" w:fill="BFBFBF" w:themeFill="background1" w:themeFillShade="BF"/>
            <w:vAlign w:val="center"/>
          </w:tcPr>
          <w:sdt>
            <w:sdtPr>
              <w:rPr>
                <w:rFonts w:ascii="Arial" w:hAnsi="Arial" w:cs="Arial"/>
                <w:b/>
                <w:bCs/>
                <w:lang w:eastAsia="en-US"/>
              </w:rPr>
              <w:id w:val="1189257540"/>
              <w14:checkbox>
                <w14:checked w14:val="1"/>
                <w14:checkedState w14:val="2612" w14:font="MS Gothic"/>
                <w14:uncheckedState w14:val="2610" w14:font="MS Gothic"/>
              </w14:checkbox>
            </w:sdtPr>
            <w:sdtEndPr/>
            <w:sdtContent>
              <w:p w14:paraId="24F61917"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b/>
                    <w:bCs/>
                    <w:lang w:eastAsia="en-US"/>
                  </w:rPr>
                  <w:t>☒</w:t>
                </w:r>
              </w:p>
            </w:sdtContent>
          </w:sdt>
        </w:tc>
        <w:tc>
          <w:tcPr>
            <w:tcW w:w="9109" w:type="dxa"/>
            <w:vAlign w:val="center"/>
          </w:tcPr>
          <w:p w14:paraId="102D506A" w14:textId="77777777" w:rsidR="00AC420E" w:rsidRPr="009766E2" w:rsidRDefault="00AC420E" w:rsidP="003F6721">
            <w:pPr>
              <w:rPr>
                <w:rFonts w:ascii="Arial" w:hAnsi="Arial" w:cs="Arial"/>
                <w:lang w:eastAsia="en-US"/>
              </w:rPr>
            </w:pPr>
            <w:r w:rsidRPr="009766E2">
              <w:rPr>
                <w:rFonts w:ascii="Arial" w:hAnsi="Arial" w:cs="Arial"/>
                <w:lang w:eastAsia="en-US"/>
              </w:rPr>
              <w:t>I understand that it is my responsibility to ensure that the above named research activity will meet the University’s Research Ethics and Integrity Code of Practice.</w:t>
            </w:r>
          </w:p>
        </w:tc>
      </w:tr>
      <w:tr w:rsidR="00AC420E" w:rsidRPr="009766E2" w14:paraId="39FF53DD" w14:textId="77777777" w:rsidTr="00AC420E">
        <w:trPr>
          <w:trHeight w:val="1144"/>
        </w:trPr>
        <w:tc>
          <w:tcPr>
            <w:tcW w:w="626" w:type="dxa"/>
            <w:shd w:val="clear" w:color="auto" w:fill="BFBFBF" w:themeFill="background1" w:themeFillShade="BF"/>
            <w:vAlign w:val="center"/>
          </w:tcPr>
          <w:sdt>
            <w:sdtPr>
              <w:rPr>
                <w:rFonts w:ascii="Arial" w:hAnsi="Arial" w:cs="Arial"/>
                <w:b/>
                <w:bCs/>
                <w:lang w:eastAsia="en-US"/>
              </w:rPr>
              <w:id w:val="1030683582"/>
              <w14:checkbox>
                <w14:checked w14:val="1"/>
                <w14:checkedState w14:val="2612" w14:font="MS Gothic"/>
                <w14:uncheckedState w14:val="2610" w14:font="MS Gothic"/>
              </w14:checkbox>
            </w:sdtPr>
            <w:sdtEndPr/>
            <w:sdtContent>
              <w:p w14:paraId="0AE91FA0" w14:textId="77777777" w:rsidR="00AC420E" w:rsidRPr="009766E2" w:rsidRDefault="00AC420E" w:rsidP="003F6721">
                <w:pPr>
                  <w:jc w:val="center"/>
                  <w:rPr>
                    <w:rFonts w:ascii="Arial" w:hAnsi="Arial" w:cs="Arial"/>
                    <w:lang w:eastAsia="en-US"/>
                  </w:rPr>
                </w:pPr>
                <w:r w:rsidRPr="009766E2">
                  <w:rPr>
                    <w:rFonts w:ascii="Segoe UI Symbol" w:hAnsi="Segoe UI Symbol" w:cs="Segoe UI Symbol"/>
                    <w:b/>
                    <w:bCs/>
                    <w:lang w:eastAsia="en-US"/>
                  </w:rPr>
                  <w:t>☒</w:t>
                </w:r>
              </w:p>
            </w:sdtContent>
          </w:sdt>
        </w:tc>
        <w:tc>
          <w:tcPr>
            <w:tcW w:w="9109" w:type="dxa"/>
            <w:vAlign w:val="center"/>
          </w:tcPr>
          <w:p w14:paraId="2C6F0429" w14:textId="77777777" w:rsidR="00AC420E" w:rsidRPr="009766E2" w:rsidRDefault="00AC420E" w:rsidP="003F6721">
            <w:pPr>
              <w:rPr>
                <w:rFonts w:ascii="Arial" w:hAnsi="Arial" w:cs="Arial"/>
                <w:lang w:eastAsia="en-US"/>
              </w:rPr>
            </w:pPr>
            <w:r w:rsidRPr="009766E2">
              <w:rPr>
                <w:rFonts w:ascii="Arial" w:hAnsi="Arial" w:cs="Arial"/>
                <w:lang w:eastAsia="en-US"/>
              </w:rPr>
              <w:t>I understand that before commencing data collection all documents aimed at respondents (including information sheets, consent forms, questionnaires, interview schedules etc.) must be confirmed by the DoS/Supervisor, module tutor or Academic Director.</w:t>
            </w:r>
          </w:p>
        </w:tc>
      </w:tr>
      <w:tr w:rsidR="00AC420E" w:rsidRPr="009766E2" w14:paraId="6BB00227" w14:textId="77777777" w:rsidTr="00AC420E">
        <w:trPr>
          <w:trHeight w:val="696"/>
        </w:trPr>
        <w:tc>
          <w:tcPr>
            <w:tcW w:w="626" w:type="dxa"/>
            <w:shd w:val="clear" w:color="auto" w:fill="BFBFBF" w:themeFill="background1" w:themeFillShade="BF"/>
            <w:vAlign w:val="center"/>
          </w:tcPr>
          <w:sdt>
            <w:sdtPr>
              <w:rPr>
                <w:rFonts w:ascii="Arial" w:hAnsi="Arial" w:cs="Arial"/>
                <w:b/>
                <w:bCs/>
                <w:lang w:eastAsia="en-US"/>
              </w:rPr>
              <w:id w:val="-174501529"/>
              <w14:checkbox>
                <w14:checked w14:val="1"/>
                <w14:checkedState w14:val="2612" w14:font="MS Gothic"/>
                <w14:uncheckedState w14:val="2610" w14:font="MS Gothic"/>
              </w14:checkbox>
            </w:sdtPr>
            <w:sdtEndPr/>
            <w:sdtContent>
              <w:p w14:paraId="13411D41" w14:textId="77777777" w:rsidR="00AC420E" w:rsidRPr="009766E2" w:rsidRDefault="00AC420E" w:rsidP="003F6721">
                <w:pPr>
                  <w:jc w:val="center"/>
                  <w:rPr>
                    <w:rFonts w:ascii="Arial" w:hAnsi="Arial" w:cs="Arial"/>
                    <w:b/>
                    <w:bCs/>
                    <w:lang w:eastAsia="en-US"/>
                  </w:rPr>
                </w:pPr>
                <w:r w:rsidRPr="009766E2">
                  <w:rPr>
                    <w:rFonts w:ascii="Segoe UI Symbol" w:hAnsi="Segoe UI Symbol" w:cs="Segoe UI Symbol"/>
                    <w:b/>
                    <w:bCs/>
                    <w:lang w:eastAsia="en-US"/>
                  </w:rPr>
                  <w:t>☒</w:t>
                </w:r>
              </w:p>
            </w:sdtContent>
          </w:sdt>
          <w:p w14:paraId="440C0388" w14:textId="77777777" w:rsidR="00AC420E" w:rsidRPr="009766E2" w:rsidRDefault="00AC420E" w:rsidP="003F6721">
            <w:pPr>
              <w:jc w:val="center"/>
              <w:rPr>
                <w:rFonts w:ascii="MS Gothic" w:eastAsia="MS Gothic" w:hAnsi="MS Gothic" w:cs="Arial"/>
                <w:b/>
                <w:bCs/>
                <w:lang w:eastAsia="en-US"/>
              </w:rPr>
            </w:pPr>
          </w:p>
        </w:tc>
        <w:tc>
          <w:tcPr>
            <w:tcW w:w="9109" w:type="dxa"/>
            <w:vAlign w:val="center"/>
          </w:tcPr>
          <w:p w14:paraId="1BF045BC" w14:textId="77777777" w:rsidR="00AC420E" w:rsidRPr="009766E2" w:rsidRDefault="00AC420E" w:rsidP="003F6721">
            <w:pPr>
              <w:rPr>
                <w:rFonts w:ascii="Arial" w:hAnsi="Arial" w:cs="Arial"/>
                <w:lang w:eastAsia="en-US"/>
              </w:rPr>
            </w:pPr>
            <w:r w:rsidRPr="009766E2">
              <w:rPr>
                <w:rFonts w:ascii="Arial" w:hAnsi="Arial" w:cs="Arial"/>
                <w:lang w:eastAsia="en-US"/>
              </w:rPr>
              <w:t>I have deleted the guidance notes before submitting the PG2 for consideration</w:t>
            </w:r>
          </w:p>
        </w:tc>
      </w:tr>
    </w:tbl>
    <w:p w14:paraId="5A4F8F99" w14:textId="77777777" w:rsidR="00AC420E" w:rsidRPr="009766E2" w:rsidRDefault="00AC420E" w:rsidP="00AC420E">
      <w:pPr>
        <w:tabs>
          <w:tab w:val="left" w:pos="5103"/>
        </w:tabs>
        <w:rPr>
          <w:rFonts w:ascii="Arial" w:hAnsi="Arial" w:cs="Arial"/>
          <w:b/>
          <w:bCs/>
          <w:lang w:eastAsia="en-US"/>
        </w:rPr>
      </w:pPr>
    </w:p>
    <w:tbl>
      <w:tblPr>
        <w:tblW w:w="975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9755"/>
      </w:tblGrid>
      <w:tr w:rsidR="00AC420E" w:rsidRPr="009766E2" w14:paraId="53E88702" w14:textId="77777777" w:rsidTr="00AC420E">
        <w:trPr>
          <w:trHeight w:val="1227"/>
        </w:trPr>
        <w:tc>
          <w:tcPr>
            <w:tcW w:w="9755" w:type="dxa"/>
            <w:shd w:val="clear" w:color="auto" w:fill="D9D9D9" w:themeFill="background1" w:themeFillShade="D9"/>
          </w:tcPr>
          <w:p w14:paraId="3944BD1F" w14:textId="77777777" w:rsidR="00AC420E" w:rsidRPr="009766E2" w:rsidRDefault="00AC420E" w:rsidP="003F6721">
            <w:pPr>
              <w:rPr>
                <w:rFonts w:ascii="Arial" w:hAnsi="Arial" w:cs="Arial"/>
                <w:b/>
                <w:lang w:eastAsia="en-US"/>
              </w:rPr>
            </w:pPr>
            <w:r w:rsidRPr="009766E2">
              <w:rPr>
                <w:rFonts w:ascii="Arial" w:hAnsi="Arial" w:cs="Arial"/>
                <w:b/>
                <w:lang w:eastAsia="en-US"/>
              </w:rPr>
              <w:t>RESEARCH STUDENTS AND STAFF ONLY</w:t>
            </w:r>
          </w:p>
          <w:p w14:paraId="1D180E41" w14:textId="77777777" w:rsidR="00AC420E" w:rsidRPr="009766E2" w:rsidRDefault="00AC420E" w:rsidP="003F6721">
            <w:pPr>
              <w:rPr>
                <w:rFonts w:ascii="Arial" w:hAnsi="Arial" w:cs="Arial"/>
                <w:lang w:eastAsia="en-US"/>
              </w:rPr>
            </w:pPr>
            <w:r w:rsidRPr="009766E2">
              <w:rPr>
                <w:rFonts w:ascii="Arial" w:hAnsi="Arial" w:cs="Arial"/>
                <w:lang w:eastAsia="en-US"/>
              </w:rPr>
              <w:t xml:space="preserve">All communications relating to this application during its processing must be in writing and emailed to </w:t>
            </w:r>
            <w:hyperlink r:id="rId22" w:history="1">
              <w:r w:rsidRPr="009766E2">
                <w:rPr>
                  <w:rFonts w:ascii="Arial" w:hAnsi="Arial" w:cs="Arial"/>
                  <w:color w:val="0000FF"/>
                  <w:u w:val="single"/>
                  <w:lang w:eastAsia="en-US"/>
                </w:rPr>
                <w:t>pgresearch@uwtsd.ac.uk</w:t>
              </w:r>
            </w:hyperlink>
            <w:r w:rsidRPr="009766E2">
              <w:rPr>
                <w:rFonts w:ascii="Arial" w:hAnsi="Arial" w:cs="Arial"/>
                <w:lang w:eastAsia="en-US"/>
              </w:rPr>
              <w:t xml:space="preserve"> , with the title ‘Ethical Approval’ followed by your name.</w:t>
            </w:r>
          </w:p>
          <w:p w14:paraId="3EE78BBC" w14:textId="77777777" w:rsidR="00AC420E" w:rsidRPr="009766E2" w:rsidRDefault="00AC420E" w:rsidP="003F6721">
            <w:pPr>
              <w:rPr>
                <w:rFonts w:ascii="Arial" w:hAnsi="Arial" w:cs="Arial"/>
                <w:lang w:eastAsia="en-US"/>
              </w:rPr>
            </w:pPr>
            <w:r w:rsidRPr="009766E2">
              <w:rPr>
                <w:rFonts w:ascii="Arial" w:hAnsi="Arial" w:cs="Arial"/>
                <w:color w:val="000000"/>
                <w:lang w:eastAsia="en-US"/>
              </w:rPr>
              <w:t>You will be informed of the outcome of your claim by email; therefore</w:t>
            </w:r>
            <w:r w:rsidRPr="009766E2">
              <w:rPr>
                <w:rFonts w:ascii="Arial" w:hAnsi="Arial" w:cs="Arial"/>
                <w:b/>
                <w:color w:val="000000"/>
                <w:lang w:eastAsia="en-US"/>
              </w:rPr>
              <w:t xml:space="preserve"> </w:t>
            </w:r>
            <w:r w:rsidRPr="009766E2">
              <w:rPr>
                <w:rFonts w:ascii="Arial" w:hAnsi="Arial" w:cs="Arial"/>
                <w:color w:val="000000"/>
                <w:lang w:eastAsia="en-US"/>
              </w:rPr>
              <w:t>it is important that you check your University and personal email accounts regularly</w:t>
            </w:r>
            <w:r w:rsidRPr="009766E2">
              <w:rPr>
                <w:rFonts w:ascii="Arial" w:hAnsi="Arial" w:cs="Arial"/>
                <w:b/>
                <w:bCs/>
                <w:lang w:eastAsia="en-US"/>
              </w:rPr>
              <w:t>.</w:t>
            </w:r>
          </w:p>
        </w:tc>
      </w:tr>
      <w:tr w:rsidR="00AC420E" w:rsidRPr="009766E2" w14:paraId="2AAD439F" w14:textId="77777777" w:rsidTr="00AC420E">
        <w:trPr>
          <w:trHeight w:val="4162"/>
        </w:trPr>
        <w:tc>
          <w:tcPr>
            <w:tcW w:w="9755" w:type="dxa"/>
            <w:shd w:val="clear" w:color="auto" w:fill="D9D9D9" w:themeFill="background1" w:themeFillShade="D9"/>
          </w:tcPr>
          <w:p w14:paraId="1A903E28" w14:textId="77777777" w:rsidR="00AC420E" w:rsidRPr="009766E2" w:rsidRDefault="00AC420E" w:rsidP="003F6721">
            <w:pPr>
              <w:pBdr>
                <w:top w:val="single" w:sz="4" w:space="1" w:color="auto"/>
                <w:left w:val="single" w:sz="4" w:space="4" w:color="auto"/>
                <w:bottom w:val="single" w:sz="4" w:space="1" w:color="auto"/>
                <w:right w:val="single" w:sz="4" w:space="21" w:color="auto"/>
                <w:between w:val="single" w:sz="4" w:space="1" w:color="auto"/>
                <w:bar w:val="single" w:sz="4" w:color="auto"/>
              </w:pBdr>
              <w:tabs>
                <w:tab w:val="left" w:pos="5103"/>
              </w:tabs>
              <w:rPr>
                <w:rFonts w:ascii="Arial" w:hAnsi="Arial" w:cs="Arial"/>
                <w:b/>
                <w:lang w:eastAsia="en-US"/>
              </w:rPr>
            </w:pPr>
            <w:r w:rsidRPr="009766E2">
              <w:rPr>
                <w:rFonts w:ascii="Arial" w:hAnsi="Arial" w:cs="Arial"/>
                <w:b/>
                <w:bCs/>
                <w:lang w:eastAsia="en-US"/>
              </w:rPr>
              <w:t xml:space="preserve">STUDENTS ON UNDERGRADUATE OR TAUGHT MASTERS PROGRAMMES </w:t>
            </w:r>
            <w:r w:rsidRPr="009766E2">
              <w:rPr>
                <w:rFonts w:ascii="Arial" w:hAnsi="Arial" w:cs="Arial"/>
                <w:bCs/>
                <w:lang w:eastAsia="en-US"/>
              </w:rPr>
              <w:t>should submit  this form (and receive the outcome) via systems explained to you by the supervisor/module leader.</w:t>
            </w:r>
          </w:p>
        </w:tc>
      </w:tr>
    </w:tbl>
    <w:p w14:paraId="5408025A" w14:textId="77777777" w:rsidR="00AC420E" w:rsidRPr="009766E2" w:rsidRDefault="00AC420E" w:rsidP="00AC420E">
      <w:pPr>
        <w:tabs>
          <w:tab w:val="left" w:pos="5103"/>
        </w:tabs>
        <w:rPr>
          <w:rFonts w:ascii="Arial" w:hAnsi="Arial" w:cs="Arial"/>
          <w:bCs/>
          <w:lang w:eastAsia="en-US"/>
        </w:rPr>
      </w:pPr>
    </w:p>
    <w:p w14:paraId="524F1D7F" w14:textId="77777777" w:rsidR="00AC420E" w:rsidRPr="009766E2" w:rsidRDefault="00AC420E" w:rsidP="00AC420E">
      <w:pPr>
        <w:tabs>
          <w:tab w:val="left" w:pos="5103"/>
        </w:tabs>
        <w:rPr>
          <w:rFonts w:ascii="Arial" w:hAnsi="Arial" w:cs="Arial"/>
          <w:color w:val="0000FF"/>
          <w:u w:val="single"/>
          <w:lang w:eastAsia="en-US"/>
        </w:rPr>
      </w:pPr>
      <w:r w:rsidRPr="009766E2">
        <w:rPr>
          <w:rFonts w:ascii="Arial" w:hAnsi="Arial" w:cs="Arial"/>
          <w:b/>
          <w:bCs/>
          <w:lang w:eastAsia="en-US"/>
        </w:rPr>
        <w:t xml:space="preserve">This form is available electronically from the Academic Office web pages: </w:t>
      </w:r>
      <w:hyperlink r:id="rId23" w:history="1">
        <w:r w:rsidRPr="009766E2">
          <w:rPr>
            <w:rFonts w:ascii="Arial" w:hAnsi="Arial" w:cs="Arial"/>
            <w:color w:val="0000FF"/>
            <w:u w:val="single"/>
            <w:lang w:eastAsia="en-US"/>
          </w:rPr>
          <w:t>https://www.uwtsd.ac.uk/academic-office/appendices-and-forms/</w:t>
        </w:r>
      </w:hyperlink>
      <w:r w:rsidRPr="009766E2">
        <w:rPr>
          <w:rFonts w:ascii="Arial" w:hAnsi="Arial" w:cs="Arial"/>
          <w:lang w:eastAsia="en-US"/>
        </w:rPr>
        <w:t xml:space="preserve"> </w:t>
      </w:r>
    </w:p>
    <w:p w14:paraId="402B7311" w14:textId="77777777" w:rsidR="00AC420E" w:rsidRPr="009766E2" w:rsidRDefault="00AC420E" w:rsidP="00AC420E">
      <w:pPr>
        <w:tabs>
          <w:tab w:val="left" w:pos="5103"/>
        </w:tabs>
        <w:rPr>
          <w:rFonts w:ascii="Arial" w:hAnsi="Arial" w:cs="Arial"/>
          <w:bCs/>
          <w:lang w:eastAsia="en-US"/>
        </w:rPr>
      </w:pPr>
    </w:p>
    <w:p w14:paraId="5DEA3C86" w14:textId="77777777" w:rsidR="00AC420E" w:rsidRPr="009766E2" w:rsidRDefault="00AC420E" w:rsidP="00AC420E">
      <w:pPr>
        <w:jc w:val="center"/>
        <w:rPr>
          <w:rFonts w:ascii="Arial" w:hAnsi="Arial" w:cs="Arial"/>
          <w:b/>
          <w:lang w:eastAsia="en-US"/>
        </w:rPr>
      </w:pPr>
    </w:p>
    <w:p w14:paraId="7E20C95A" w14:textId="77777777" w:rsidR="00AC420E" w:rsidRPr="009766E2" w:rsidRDefault="00AC420E" w:rsidP="00AC420E">
      <w:pPr>
        <w:jc w:val="center"/>
        <w:rPr>
          <w:rFonts w:ascii="Arial" w:hAnsi="Arial" w:cs="Arial"/>
          <w:b/>
          <w:lang w:eastAsia="en-US"/>
        </w:rPr>
      </w:pPr>
      <w:r w:rsidRPr="009766E2">
        <w:rPr>
          <w:rFonts w:ascii="Arial" w:hAnsi="Arial" w:cs="Arial"/>
          <w:b/>
          <w:lang w:eastAsia="en-US"/>
        </w:rPr>
        <w:t>Application Process</w:t>
      </w:r>
    </w:p>
    <w:p w14:paraId="4AD97862" w14:textId="77777777" w:rsidR="00AC420E" w:rsidRPr="009766E2" w:rsidRDefault="00AC420E" w:rsidP="00AC420E">
      <w:pPr>
        <w:jc w:val="both"/>
        <w:rPr>
          <w:rFonts w:ascii="Arial" w:hAnsi="Arial" w:cs="Arial"/>
          <w:sz w:val="20"/>
          <w:szCs w:val="20"/>
          <w:lang w:eastAsia="en-US"/>
        </w:rPr>
      </w:pPr>
    </w:p>
    <w:p w14:paraId="13EC16A7" w14:textId="77777777" w:rsidR="00AC420E" w:rsidRPr="009766E2" w:rsidRDefault="00AC420E" w:rsidP="00AC420E">
      <w:pPr>
        <w:jc w:val="both"/>
        <w:rPr>
          <w:rFonts w:ascii="Arial" w:hAnsi="Arial" w:cs="Arial"/>
          <w:sz w:val="20"/>
          <w:szCs w:val="20"/>
          <w:lang w:eastAsia="en-US"/>
        </w:rPr>
      </w:pPr>
      <w:r w:rsidRPr="009766E2">
        <w:rPr>
          <w:rFonts w:ascii="Arial" w:hAnsi="Arial" w:cs="Arial"/>
          <w:b/>
          <w:sz w:val="20"/>
          <w:szCs w:val="20"/>
          <w:lang w:eastAsia="en-US"/>
        </w:rPr>
        <w:t>All staff research projects and all research students</w:t>
      </w:r>
      <w:r w:rsidRPr="009766E2">
        <w:rPr>
          <w:rFonts w:ascii="Arial" w:hAnsi="Arial" w:cs="Arial"/>
          <w:sz w:val="20"/>
          <w:szCs w:val="20"/>
          <w:lang w:eastAsia="en-US"/>
        </w:rPr>
        <w:t xml:space="preserve"> must submit the Ethical Approval Form to the </w:t>
      </w:r>
      <w:r w:rsidRPr="009766E2">
        <w:rPr>
          <w:rFonts w:ascii="Arial" w:hAnsi="Arial" w:cs="Arial"/>
          <w:b/>
          <w:sz w:val="20"/>
          <w:szCs w:val="20"/>
          <w:lang w:eastAsia="en-US"/>
        </w:rPr>
        <w:t>University Research Ethics Committee</w:t>
      </w:r>
      <w:r w:rsidRPr="009766E2">
        <w:rPr>
          <w:rFonts w:ascii="Arial" w:hAnsi="Arial" w:cs="Arial"/>
          <w:sz w:val="20"/>
          <w:szCs w:val="20"/>
          <w:lang w:eastAsia="en-US"/>
        </w:rPr>
        <w:t xml:space="preserve"> via the Academic Office (</w:t>
      </w:r>
      <w:hyperlink r:id="rId24" w:history="1">
        <w:r w:rsidRPr="009766E2">
          <w:rPr>
            <w:rFonts w:ascii="Arial" w:hAnsi="Arial" w:cs="Arial"/>
            <w:u w:val="single"/>
            <w:lang w:eastAsia="en-US"/>
          </w:rPr>
          <w:t>pgresearch@uwtsd.ac.uk</w:t>
        </w:r>
      </w:hyperlink>
      <w:r w:rsidRPr="009766E2">
        <w:rPr>
          <w:rFonts w:ascii="Arial" w:hAnsi="Arial" w:cs="Arial"/>
          <w:u w:val="single"/>
          <w:lang w:eastAsia="en-US"/>
        </w:rPr>
        <w:t>)</w:t>
      </w:r>
      <w:r w:rsidRPr="009766E2">
        <w:rPr>
          <w:rFonts w:ascii="Arial" w:hAnsi="Arial" w:cs="Arial"/>
          <w:sz w:val="20"/>
          <w:szCs w:val="20"/>
          <w:lang w:eastAsia="en-US"/>
        </w:rPr>
        <w:t>.   Staff research directly in relation to personal study for taught undergraduate or Masters programmes should be submitted via the Institute procedures explained below.</w:t>
      </w:r>
    </w:p>
    <w:p w14:paraId="632DD058" w14:textId="77777777" w:rsidR="00AC420E" w:rsidRPr="009766E2" w:rsidRDefault="00AC420E" w:rsidP="00AC420E">
      <w:pPr>
        <w:jc w:val="both"/>
        <w:rPr>
          <w:rFonts w:ascii="Arial" w:hAnsi="Arial" w:cs="Arial"/>
          <w:sz w:val="20"/>
          <w:szCs w:val="20"/>
          <w:lang w:eastAsia="en-US"/>
        </w:rPr>
      </w:pPr>
    </w:p>
    <w:p w14:paraId="6F9EAB57" w14:textId="77777777" w:rsidR="00AC420E" w:rsidRPr="009766E2" w:rsidRDefault="00AC420E" w:rsidP="00AC420E">
      <w:pPr>
        <w:jc w:val="both"/>
        <w:rPr>
          <w:rFonts w:ascii="Arial" w:hAnsi="Arial" w:cs="Arial"/>
          <w:sz w:val="20"/>
          <w:szCs w:val="20"/>
          <w:lang w:eastAsia="en-US"/>
        </w:rPr>
      </w:pPr>
      <w:r w:rsidRPr="009766E2">
        <w:rPr>
          <w:rFonts w:ascii="Arial" w:hAnsi="Arial" w:cs="Arial"/>
          <w:b/>
          <w:sz w:val="20"/>
          <w:szCs w:val="20"/>
          <w:lang w:eastAsia="en-US"/>
        </w:rPr>
        <w:t>Taught masters and taught undergraduate research Ethical Approval Forms</w:t>
      </w:r>
      <w:r w:rsidRPr="009766E2">
        <w:rPr>
          <w:rFonts w:ascii="Arial" w:hAnsi="Arial" w:cs="Arial"/>
          <w:sz w:val="20"/>
          <w:szCs w:val="20"/>
          <w:lang w:eastAsia="en-US"/>
        </w:rPr>
        <w:t xml:space="preserve"> are considered </w:t>
      </w:r>
      <w:r w:rsidRPr="009766E2">
        <w:rPr>
          <w:rFonts w:ascii="Arial" w:hAnsi="Arial" w:cs="Arial"/>
          <w:b/>
          <w:sz w:val="20"/>
          <w:szCs w:val="20"/>
          <w:lang w:eastAsia="en-US"/>
        </w:rPr>
        <w:t>within Institutes.</w:t>
      </w:r>
      <w:r w:rsidRPr="009766E2">
        <w:rPr>
          <w:rFonts w:ascii="Arial" w:hAnsi="Arial" w:cs="Arial"/>
          <w:sz w:val="20"/>
          <w:szCs w:val="20"/>
          <w:lang w:eastAsia="en-US"/>
        </w:rPr>
        <w:t xml:space="preserve">  Institutes will provide details of the specific processes for this.  Where the Ethical issues within any single ethical application are of particular concern the Institute will refer these to the University Research Ethics Committee.   Any student activity that involves the collection of primary data needs to undergo Ethical approval, this includes assignment work as well as dissertations.   </w:t>
      </w:r>
    </w:p>
    <w:p w14:paraId="35200D9C" w14:textId="77777777" w:rsidR="00AC420E" w:rsidRPr="009766E2" w:rsidRDefault="00AC420E" w:rsidP="00AC420E">
      <w:pPr>
        <w:jc w:val="both"/>
        <w:rPr>
          <w:rFonts w:ascii="Arial" w:hAnsi="Arial" w:cs="Arial"/>
          <w:sz w:val="20"/>
          <w:szCs w:val="20"/>
          <w:lang w:eastAsia="en-US"/>
        </w:rPr>
      </w:pPr>
    </w:p>
    <w:p w14:paraId="29B6EDD1" w14:textId="77777777" w:rsidR="00AC420E" w:rsidRPr="009766E2" w:rsidRDefault="00AC420E" w:rsidP="00AC420E">
      <w:pPr>
        <w:jc w:val="center"/>
        <w:rPr>
          <w:rFonts w:ascii="Arial" w:hAnsi="Arial" w:cs="Arial"/>
          <w:b/>
          <w:bCs/>
          <w:lang w:eastAsia="en-US"/>
        </w:rPr>
      </w:pPr>
      <w:r w:rsidRPr="009766E2">
        <w:rPr>
          <w:rFonts w:ascii="Arial" w:hAnsi="Arial" w:cs="Arial"/>
          <w:b/>
          <w:bCs/>
          <w:lang w:eastAsia="en-US"/>
        </w:rPr>
        <w:t>Notes for guidance in completion of this form</w:t>
      </w:r>
    </w:p>
    <w:p w14:paraId="69CE4417" w14:textId="77777777" w:rsidR="00AC420E" w:rsidRPr="009766E2" w:rsidRDefault="00AC420E" w:rsidP="00AC420E">
      <w:pPr>
        <w:tabs>
          <w:tab w:val="left" w:pos="5103"/>
        </w:tabs>
        <w:jc w:val="both"/>
        <w:rPr>
          <w:rFonts w:ascii="Arial" w:hAnsi="Arial" w:cs="Arial"/>
          <w:b/>
          <w:bCs/>
          <w:sz w:val="20"/>
          <w:szCs w:val="20"/>
          <w:lang w:eastAsia="en-US"/>
        </w:rPr>
      </w:pPr>
    </w:p>
    <w:p w14:paraId="2917060A"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A:  About You</w:t>
      </w:r>
    </w:p>
    <w:p w14:paraId="734F85BF"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Please complete all relevant sections</w:t>
      </w:r>
    </w:p>
    <w:p w14:paraId="4CCAE19A" w14:textId="77777777" w:rsidR="00AC420E" w:rsidRPr="009766E2" w:rsidRDefault="00AC420E" w:rsidP="00AC420E">
      <w:pPr>
        <w:tabs>
          <w:tab w:val="left" w:pos="5103"/>
        </w:tabs>
        <w:jc w:val="both"/>
        <w:rPr>
          <w:rFonts w:ascii="Arial" w:hAnsi="Arial" w:cs="Arial"/>
          <w:b/>
          <w:bCs/>
          <w:sz w:val="20"/>
          <w:szCs w:val="20"/>
          <w:lang w:eastAsia="en-US"/>
        </w:rPr>
      </w:pPr>
    </w:p>
    <w:p w14:paraId="1E3DBC78"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B:  Approval for research activity</w:t>
      </w:r>
    </w:p>
    <w:p w14:paraId="4174142C"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 xml:space="preserve">Research proposals must be approved in principle before applying for Ethical Approval.  The proposal approval only becomes final when the ethical approval is received.  </w:t>
      </w:r>
    </w:p>
    <w:p w14:paraId="1D36A7E4" w14:textId="77777777" w:rsidR="00AC420E" w:rsidRPr="009766E2" w:rsidRDefault="00AC420E" w:rsidP="00AC420E">
      <w:pPr>
        <w:tabs>
          <w:tab w:val="left" w:pos="5103"/>
        </w:tabs>
        <w:jc w:val="both"/>
        <w:rPr>
          <w:rFonts w:ascii="Arial" w:hAnsi="Arial" w:cs="Arial"/>
          <w:bCs/>
          <w:sz w:val="12"/>
          <w:szCs w:val="12"/>
          <w:lang w:eastAsia="en-US"/>
        </w:rPr>
      </w:pPr>
    </w:p>
    <w:p w14:paraId="54D38961"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The process for proposal approval varies according the individual and programme of study:</w:t>
      </w:r>
    </w:p>
    <w:p w14:paraId="524A26E1" w14:textId="77777777" w:rsidR="00AC420E" w:rsidRPr="009766E2" w:rsidRDefault="00AC420E" w:rsidP="00953138">
      <w:pPr>
        <w:numPr>
          <w:ilvl w:val="0"/>
          <w:numId w:val="32"/>
        </w:numPr>
        <w:tabs>
          <w:tab w:val="left" w:pos="5103"/>
        </w:tabs>
        <w:contextualSpacing/>
        <w:jc w:val="both"/>
        <w:rPr>
          <w:rFonts w:ascii="Arial" w:eastAsia="Calibri" w:hAnsi="Arial" w:cs="Arial"/>
          <w:bCs/>
          <w:sz w:val="20"/>
          <w:szCs w:val="20"/>
          <w:lang w:eastAsia="en-US"/>
        </w:rPr>
      </w:pPr>
      <w:r w:rsidRPr="009766E2">
        <w:rPr>
          <w:rFonts w:ascii="Arial" w:eastAsia="Calibri" w:hAnsi="Arial" w:cs="Arial"/>
          <w:bCs/>
          <w:sz w:val="20"/>
          <w:szCs w:val="20"/>
          <w:lang w:eastAsia="en-US"/>
        </w:rPr>
        <w:t>Research students, by application on form PG1 to the Research Degrees Committee</w:t>
      </w:r>
    </w:p>
    <w:p w14:paraId="01C25B03" w14:textId="77777777" w:rsidR="00AC420E" w:rsidRPr="009766E2" w:rsidRDefault="00AC420E" w:rsidP="00953138">
      <w:pPr>
        <w:numPr>
          <w:ilvl w:val="0"/>
          <w:numId w:val="32"/>
        </w:numPr>
        <w:tabs>
          <w:tab w:val="left" w:pos="5103"/>
        </w:tabs>
        <w:contextualSpacing/>
        <w:jc w:val="both"/>
        <w:rPr>
          <w:rFonts w:ascii="Arial" w:eastAsia="Calibri" w:hAnsi="Arial" w:cs="Arial"/>
          <w:bCs/>
          <w:sz w:val="20"/>
          <w:szCs w:val="20"/>
          <w:lang w:eastAsia="en-US"/>
        </w:rPr>
      </w:pPr>
      <w:r w:rsidRPr="009766E2">
        <w:rPr>
          <w:rFonts w:ascii="Arial" w:eastAsia="Calibri" w:hAnsi="Arial" w:cs="Arial"/>
          <w:bCs/>
          <w:sz w:val="20"/>
          <w:szCs w:val="20"/>
          <w:lang w:eastAsia="en-US"/>
        </w:rPr>
        <w:lastRenderedPageBreak/>
        <w:t>Taught students by review of research proposal within Institutes (Institutes provide specific details of these processes)</w:t>
      </w:r>
    </w:p>
    <w:p w14:paraId="182A2A54" w14:textId="77777777" w:rsidR="00AC420E" w:rsidRPr="009766E2" w:rsidRDefault="00AC420E" w:rsidP="00953138">
      <w:pPr>
        <w:numPr>
          <w:ilvl w:val="0"/>
          <w:numId w:val="32"/>
        </w:numPr>
        <w:tabs>
          <w:tab w:val="left" w:pos="5103"/>
        </w:tabs>
        <w:contextualSpacing/>
        <w:jc w:val="both"/>
        <w:rPr>
          <w:rFonts w:ascii="Arial" w:eastAsia="Calibri" w:hAnsi="Arial" w:cs="Arial"/>
          <w:bCs/>
          <w:sz w:val="20"/>
          <w:szCs w:val="20"/>
          <w:lang w:eastAsia="en-US"/>
        </w:rPr>
      </w:pPr>
      <w:r w:rsidRPr="009766E2">
        <w:rPr>
          <w:rFonts w:ascii="Arial" w:eastAsia="Calibri" w:hAnsi="Arial" w:cs="Arial"/>
          <w:bCs/>
          <w:sz w:val="20"/>
          <w:szCs w:val="20"/>
          <w:lang w:eastAsia="en-US"/>
        </w:rPr>
        <w:t>Staff, by agreement by the Academic Director/Assistant Dean</w:t>
      </w:r>
    </w:p>
    <w:p w14:paraId="24A6A0C0" w14:textId="77777777" w:rsidR="00AC420E" w:rsidRPr="009766E2" w:rsidRDefault="00AC420E" w:rsidP="00AC420E">
      <w:pPr>
        <w:tabs>
          <w:tab w:val="left" w:pos="5103"/>
        </w:tabs>
        <w:jc w:val="both"/>
        <w:rPr>
          <w:rFonts w:ascii="Arial" w:hAnsi="Arial" w:cs="Arial"/>
          <w:bCs/>
          <w:sz w:val="20"/>
          <w:szCs w:val="20"/>
          <w:lang w:eastAsia="en-US"/>
        </w:rPr>
      </w:pPr>
    </w:p>
    <w:p w14:paraId="2771B420"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C:  External Ethical Guidance materials</w:t>
      </w:r>
    </w:p>
    <w:p w14:paraId="50180950"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Many discipline areas are required to operate with the discipline specific codes of research ethics (for example health, psychology, education etc.), any such codes must be listed and you must tick to confirm that you have consulted with these.</w:t>
      </w:r>
    </w:p>
    <w:p w14:paraId="452A2C29" w14:textId="77777777" w:rsidR="00AC420E" w:rsidRPr="009766E2" w:rsidRDefault="00AC420E" w:rsidP="00AC420E">
      <w:pPr>
        <w:tabs>
          <w:tab w:val="left" w:pos="5103"/>
        </w:tabs>
        <w:jc w:val="both"/>
        <w:rPr>
          <w:rFonts w:ascii="Arial" w:hAnsi="Arial" w:cs="Arial"/>
          <w:bCs/>
          <w:sz w:val="20"/>
          <w:szCs w:val="20"/>
          <w:lang w:eastAsia="en-US"/>
        </w:rPr>
      </w:pPr>
    </w:p>
    <w:p w14:paraId="7DED0286"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D:  External Collaborative Research Activity</w:t>
      </w:r>
    </w:p>
    <w:p w14:paraId="0886C286"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Provide details of the external collaborative partners, where appropriate you might want to submit a copy of the external collaboration agreement with the Ethical Approval Form.  If the partner requires the research to be subject to its own internal Ethical approval process then please provide details of that process and a copy of any final (or interim) approvals received from the organisation.</w:t>
      </w:r>
    </w:p>
    <w:p w14:paraId="34E13B43" w14:textId="77777777" w:rsidR="00AC420E" w:rsidRPr="009766E2" w:rsidRDefault="00AC420E" w:rsidP="00AC420E">
      <w:pPr>
        <w:tabs>
          <w:tab w:val="left" w:pos="5103"/>
        </w:tabs>
        <w:jc w:val="both"/>
        <w:rPr>
          <w:rFonts w:ascii="Arial" w:hAnsi="Arial" w:cs="Arial"/>
          <w:bCs/>
          <w:sz w:val="20"/>
          <w:szCs w:val="20"/>
          <w:lang w:eastAsia="en-US"/>
        </w:rPr>
      </w:pPr>
    </w:p>
    <w:p w14:paraId="3FAB561A"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E:  Details of Research Activity</w:t>
      </w:r>
    </w:p>
    <w:p w14:paraId="2B12F857"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Remember that the individuals reviewing this Ethical Approval Form may not have seen your research proposal, and also may not be experts in the specific area of your research.  The information provided should therefore be jargon free and clearly stated.</w:t>
      </w:r>
    </w:p>
    <w:p w14:paraId="11CDF3BB" w14:textId="77777777" w:rsidR="00AC420E" w:rsidRPr="009766E2" w:rsidRDefault="00AC420E" w:rsidP="00AC420E">
      <w:pPr>
        <w:tabs>
          <w:tab w:val="left" w:pos="5103"/>
        </w:tabs>
        <w:jc w:val="both"/>
        <w:rPr>
          <w:rFonts w:ascii="Arial" w:hAnsi="Arial" w:cs="Arial"/>
          <w:bCs/>
          <w:sz w:val="20"/>
          <w:szCs w:val="20"/>
          <w:lang w:eastAsia="en-US"/>
        </w:rPr>
      </w:pPr>
    </w:p>
    <w:p w14:paraId="250C0369"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Indicative Title:  please use the same title as used on the research proposal.</w:t>
      </w:r>
    </w:p>
    <w:p w14:paraId="58EB88A4" w14:textId="77777777" w:rsidR="00AC420E" w:rsidRPr="009766E2" w:rsidRDefault="00AC420E" w:rsidP="00AC420E">
      <w:pPr>
        <w:tabs>
          <w:tab w:val="left" w:pos="5103"/>
        </w:tabs>
        <w:jc w:val="both"/>
        <w:rPr>
          <w:rFonts w:ascii="Arial" w:hAnsi="Arial" w:cs="Arial"/>
          <w:b/>
          <w:bCs/>
          <w:sz w:val="20"/>
          <w:szCs w:val="20"/>
          <w:lang w:eastAsia="en-US"/>
        </w:rPr>
      </w:pPr>
    </w:p>
    <w:p w14:paraId="5EE5EFF1"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
          <w:bCs/>
          <w:sz w:val="20"/>
          <w:szCs w:val="20"/>
          <w:lang w:eastAsia="en-US"/>
        </w:rPr>
        <w:t>Purpose:</w:t>
      </w:r>
      <w:r w:rsidRPr="009766E2">
        <w:rPr>
          <w:rFonts w:ascii="Arial" w:hAnsi="Arial" w:cs="Arial"/>
          <w:bCs/>
          <w:sz w:val="20"/>
          <w:szCs w:val="20"/>
          <w:lang w:eastAsia="en-US"/>
        </w:rPr>
        <w:t xml:space="preserve">  the Ethical approval process will want to ensure that the methods you propose are adequate and appropriate to address the research aims and objectives.  Excessive additional data collection can be seen as unethical.</w:t>
      </w:r>
    </w:p>
    <w:p w14:paraId="3632CDC3" w14:textId="77777777" w:rsidR="00AC420E" w:rsidRPr="009766E2" w:rsidRDefault="00AC420E" w:rsidP="00AC420E">
      <w:pPr>
        <w:tabs>
          <w:tab w:val="left" w:pos="5103"/>
        </w:tabs>
        <w:jc w:val="both"/>
        <w:rPr>
          <w:rFonts w:ascii="Arial" w:hAnsi="Arial" w:cs="Arial"/>
          <w:b/>
          <w:bCs/>
          <w:sz w:val="20"/>
          <w:szCs w:val="20"/>
          <w:lang w:eastAsia="en-US"/>
        </w:rPr>
      </w:pPr>
    </w:p>
    <w:p w14:paraId="560C8A2E"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
          <w:bCs/>
          <w:sz w:val="20"/>
          <w:szCs w:val="20"/>
          <w:lang w:eastAsia="en-US"/>
        </w:rPr>
        <w:t>Proposed Methods:</w:t>
      </w:r>
      <w:r w:rsidRPr="009766E2">
        <w:rPr>
          <w:rFonts w:ascii="Arial" w:hAnsi="Arial" w:cs="Arial"/>
          <w:bCs/>
          <w:sz w:val="20"/>
          <w:szCs w:val="20"/>
          <w:lang w:eastAsia="en-US"/>
        </w:rPr>
        <w:t xml:space="preserve">  the Ethical approval process seeks to ensure that you understand the methods that are intended, and that the implementation of those methods will be appropriate and without unnecessary impact on respondents.  This section must explain how the methods described will lead to the collection of necessary and sufficient data, but not excessive data.  Please be specific.</w:t>
      </w:r>
    </w:p>
    <w:p w14:paraId="3A1DE678" w14:textId="77777777" w:rsidR="00AC420E" w:rsidRPr="009766E2" w:rsidRDefault="00AC420E" w:rsidP="00AC420E">
      <w:pPr>
        <w:tabs>
          <w:tab w:val="left" w:pos="5103"/>
        </w:tabs>
        <w:jc w:val="both"/>
        <w:rPr>
          <w:rFonts w:ascii="Arial" w:hAnsi="Arial" w:cs="Arial"/>
          <w:b/>
          <w:bCs/>
          <w:sz w:val="20"/>
          <w:szCs w:val="20"/>
          <w:lang w:eastAsia="en-US"/>
        </w:rPr>
      </w:pPr>
    </w:p>
    <w:p w14:paraId="281F68AE"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
          <w:bCs/>
          <w:sz w:val="20"/>
          <w:szCs w:val="20"/>
          <w:lang w:eastAsia="en-US"/>
        </w:rPr>
        <w:t>Location</w:t>
      </w:r>
      <w:r w:rsidRPr="009766E2">
        <w:rPr>
          <w:rFonts w:ascii="Arial" w:hAnsi="Arial" w:cs="Arial"/>
          <w:bCs/>
          <w:sz w:val="20"/>
          <w:szCs w:val="20"/>
          <w:lang w:eastAsia="en-US"/>
        </w:rPr>
        <w:t>:  this needs to mention geographical location and also local situation (for example, within Local Authority Offices in Cardiff, using a private room but close to other individuals).  If you are collecting data within an organisational setting then you need to explain the permissions that you have obtained to do this.</w:t>
      </w:r>
    </w:p>
    <w:p w14:paraId="57FFA1F1" w14:textId="77777777" w:rsidR="00AC420E" w:rsidRPr="009766E2" w:rsidRDefault="00AC420E" w:rsidP="00AC420E">
      <w:pPr>
        <w:tabs>
          <w:tab w:val="left" w:pos="5103"/>
        </w:tabs>
        <w:jc w:val="both"/>
        <w:rPr>
          <w:rFonts w:ascii="Arial" w:hAnsi="Arial" w:cs="Arial"/>
          <w:b/>
          <w:bCs/>
          <w:sz w:val="20"/>
          <w:szCs w:val="20"/>
          <w:lang w:eastAsia="en-US"/>
        </w:rPr>
      </w:pPr>
    </w:p>
    <w:p w14:paraId="04F48660"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
          <w:bCs/>
          <w:sz w:val="20"/>
          <w:szCs w:val="20"/>
          <w:lang w:eastAsia="en-US"/>
        </w:rPr>
        <w:t xml:space="preserve">Research Activity outside of the UK:  </w:t>
      </w:r>
      <w:r w:rsidRPr="009766E2">
        <w:rPr>
          <w:rFonts w:ascii="Arial" w:hAnsi="Arial" w:cs="Arial"/>
          <w:bCs/>
          <w:sz w:val="20"/>
          <w:szCs w:val="20"/>
          <w:lang w:eastAsia="en-US"/>
        </w:rPr>
        <w:t>please complete this section in detail, and note any guidance you have received.  Also describe your own familiarity (or not) with the location that you will be utilising.</w:t>
      </w:r>
    </w:p>
    <w:p w14:paraId="33D3D2F6" w14:textId="77777777" w:rsidR="00AC420E" w:rsidRPr="009766E2" w:rsidRDefault="00AC420E" w:rsidP="00AC420E">
      <w:pPr>
        <w:tabs>
          <w:tab w:val="left" w:pos="5103"/>
        </w:tabs>
        <w:jc w:val="both"/>
        <w:rPr>
          <w:rFonts w:ascii="Arial" w:hAnsi="Arial" w:cs="Arial"/>
          <w:b/>
          <w:bCs/>
          <w:sz w:val="20"/>
          <w:szCs w:val="20"/>
          <w:lang w:eastAsia="en-US"/>
        </w:rPr>
      </w:pPr>
    </w:p>
    <w:p w14:paraId="60510926"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F:  Scope of Research Activity</w:t>
      </w:r>
    </w:p>
    <w:p w14:paraId="1FD8D238"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Please tick ALL of the research activities that might be undertaken.   If any additional types of activity are intended then please add an extra box and describe these.</w:t>
      </w:r>
    </w:p>
    <w:p w14:paraId="5C0578E5" w14:textId="77777777" w:rsidR="00AC420E" w:rsidRPr="009766E2" w:rsidRDefault="00AC420E" w:rsidP="00AC420E">
      <w:pPr>
        <w:tabs>
          <w:tab w:val="left" w:pos="5103"/>
        </w:tabs>
        <w:jc w:val="both"/>
        <w:rPr>
          <w:rFonts w:ascii="Arial" w:hAnsi="Arial" w:cs="Arial"/>
          <w:bCs/>
          <w:sz w:val="20"/>
          <w:szCs w:val="20"/>
          <w:lang w:eastAsia="en-US"/>
        </w:rPr>
      </w:pPr>
    </w:p>
    <w:p w14:paraId="58FBDF21"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If you have answered no to all questions in F then sections G and I do not need to be completed.  .  Signatures are still required in section K.</w:t>
      </w:r>
    </w:p>
    <w:p w14:paraId="51ABCB15" w14:textId="77777777" w:rsidR="00AC420E" w:rsidRPr="009766E2" w:rsidRDefault="00AC420E" w:rsidP="00AC420E">
      <w:pPr>
        <w:tabs>
          <w:tab w:val="left" w:pos="5103"/>
        </w:tabs>
        <w:jc w:val="both"/>
        <w:rPr>
          <w:rFonts w:ascii="Arial" w:hAnsi="Arial" w:cs="Arial"/>
          <w:b/>
          <w:bCs/>
          <w:sz w:val="20"/>
          <w:szCs w:val="20"/>
          <w:lang w:eastAsia="en-US"/>
        </w:rPr>
      </w:pPr>
    </w:p>
    <w:p w14:paraId="469AB327"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G:  Intended Participants</w:t>
      </w:r>
    </w:p>
    <w:p w14:paraId="37D7C6CB"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t>Please tick all categories that might apply.</w:t>
      </w:r>
    </w:p>
    <w:p w14:paraId="6BF23B9A" w14:textId="77777777" w:rsidR="00AC420E" w:rsidRPr="009766E2" w:rsidRDefault="00AC420E" w:rsidP="00AC420E">
      <w:pPr>
        <w:tabs>
          <w:tab w:val="left" w:pos="5103"/>
        </w:tabs>
        <w:jc w:val="both"/>
        <w:rPr>
          <w:rFonts w:ascii="Arial" w:hAnsi="Arial" w:cs="Arial"/>
          <w:b/>
          <w:bCs/>
          <w:sz w:val="20"/>
          <w:szCs w:val="20"/>
          <w:lang w:eastAsia="en-US"/>
        </w:rPr>
      </w:pPr>
    </w:p>
    <w:p w14:paraId="46E56553"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
          <w:bCs/>
          <w:sz w:val="20"/>
          <w:szCs w:val="20"/>
          <w:lang w:eastAsia="en-US"/>
        </w:rPr>
        <w:t>Numbers &amp; Source:</w:t>
      </w:r>
      <w:r w:rsidRPr="009766E2">
        <w:rPr>
          <w:rFonts w:ascii="Arial" w:hAnsi="Arial" w:cs="Arial"/>
          <w:bCs/>
          <w:sz w:val="20"/>
          <w:szCs w:val="20"/>
          <w:lang w:eastAsia="en-US"/>
        </w:rPr>
        <w:t xml:space="preserve">  if you are using a series of different methods or research activities please list numbers for each stage/phase.  Be clear about how you will find respondents.   Will you use intermediaries, and if so how?  How will you ensure compliance with your sampling strategy?</w:t>
      </w:r>
    </w:p>
    <w:p w14:paraId="696D0E05" w14:textId="77777777" w:rsidR="00AC420E" w:rsidRPr="009766E2" w:rsidRDefault="00AC420E" w:rsidP="00AC420E">
      <w:pPr>
        <w:tabs>
          <w:tab w:val="left" w:pos="5103"/>
        </w:tabs>
        <w:jc w:val="both"/>
        <w:rPr>
          <w:rFonts w:ascii="Arial" w:hAnsi="Arial" w:cs="Arial"/>
          <w:b/>
          <w:bCs/>
          <w:sz w:val="20"/>
          <w:szCs w:val="20"/>
          <w:lang w:eastAsia="en-US"/>
        </w:rPr>
      </w:pPr>
    </w:p>
    <w:p w14:paraId="17BFD319"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
          <w:bCs/>
          <w:sz w:val="20"/>
          <w:szCs w:val="20"/>
          <w:lang w:eastAsia="en-US"/>
        </w:rPr>
        <w:t>Information for participants</w:t>
      </w:r>
      <w:r w:rsidRPr="009766E2">
        <w:rPr>
          <w:rFonts w:ascii="Arial" w:hAnsi="Arial" w:cs="Arial"/>
          <w:bCs/>
          <w:sz w:val="20"/>
          <w:szCs w:val="20"/>
          <w:lang w:eastAsia="en-US"/>
        </w:rPr>
        <w:t>:  all participants should be appropriately informed about the research, what is expected of them and what will happen to the information that they provide.  The Ethical review process does not ask to see this documentation, but requires this to be reviewed and approved by the Director of Studies in the case of research students, the supervisor/module tutor in relation to students on taught programmes and the Academic Director/Assistant Dean in relation to staff research.</w:t>
      </w:r>
    </w:p>
    <w:p w14:paraId="35123488" w14:textId="77777777" w:rsidR="00AC420E" w:rsidRPr="009766E2" w:rsidRDefault="00AC420E" w:rsidP="00AC420E">
      <w:pPr>
        <w:tabs>
          <w:tab w:val="left" w:pos="5103"/>
        </w:tabs>
        <w:jc w:val="both"/>
        <w:rPr>
          <w:rFonts w:ascii="Arial" w:hAnsi="Arial" w:cs="Arial"/>
          <w:bCs/>
          <w:sz w:val="20"/>
          <w:szCs w:val="20"/>
          <w:lang w:eastAsia="en-US"/>
        </w:rPr>
      </w:pPr>
    </w:p>
    <w:p w14:paraId="16762611" w14:textId="77777777" w:rsidR="00AC420E" w:rsidRPr="009766E2" w:rsidRDefault="00AC420E" w:rsidP="00AC420E">
      <w:pPr>
        <w:tabs>
          <w:tab w:val="left" w:pos="5103"/>
        </w:tabs>
        <w:jc w:val="both"/>
        <w:rPr>
          <w:rFonts w:ascii="Arial" w:hAnsi="Arial" w:cs="Arial"/>
          <w:b/>
          <w:bCs/>
          <w:sz w:val="20"/>
          <w:szCs w:val="20"/>
          <w:lang w:eastAsia="en-US"/>
        </w:rPr>
      </w:pPr>
      <w:r w:rsidRPr="009766E2">
        <w:rPr>
          <w:rFonts w:ascii="Arial" w:hAnsi="Arial" w:cs="Arial"/>
          <w:b/>
          <w:bCs/>
          <w:sz w:val="20"/>
          <w:szCs w:val="20"/>
          <w:lang w:eastAsia="en-US"/>
        </w:rPr>
        <w:t>Section H:  Anticipate Risks</w:t>
      </w:r>
    </w:p>
    <w:p w14:paraId="4D9F19CA" w14:textId="77777777" w:rsidR="00AC420E" w:rsidRPr="009766E2" w:rsidRDefault="00AC420E" w:rsidP="00AC420E">
      <w:pPr>
        <w:tabs>
          <w:tab w:val="left" w:pos="5103"/>
        </w:tabs>
        <w:jc w:val="both"/>
        <w:rPr>
          <w:rFonts w:ascii="Arial" w:hAnsi="Arial" w:cs="Arial"/>
          <w:bCs/>
          <w:sz w:val="20"/>
          <w:szCs w:val="20"/>
          <w:lang w:eastAsia="en-US"/>
        </w:rPr>
      </w:pPr>
      <w:r w:rsidRPr="009766E2">
        <w:rPr>
          <w:rFonts w:ascii="Arial" w:hAnsi="Arial" w:cs="Arial"/>
          <w:bCs/>
          <w:sz w:val="20"/>
          <w:szCs w:val="20"/>
          <w:lang w:eastAsia="en-US"/>
        </w:rPr>
        <w:lastRenderedPageBreak/>
        <w:t>All research carries some level of risk.  The answers you provide to questions in this section will be reviewed to ensure that you have an appropriate understanding of the type of risks involved and how you can mitigate against these risks. If you have completed a full risk assessment, as required for example for laboratory work, field work, clinical tests, diving operations, or by a collaborative partner, you may append that to this form.  In that case, please tick the box indicating this has been provided.  You will not then be required to complete Section H.</w:t>
      </w:r>
    </w:p>
    <w:p w14:paraId="6BAD3C63" w14:textId="77777777" w:rsidR="00AC420E" w:rsidRPr="009766E2" w:rsidRDefault="00AC420E" w:rsidP="00AC420E">
      <w:pPr>
        <w:contextualSpacing/>
        <w:jc w:val="both"/>
        <w:rPr>
          <w:rFonts w:ascii="Arial" w:eastAsiaTheme="minorHAnsi" w:hAnsi="Arial" w:cs="Arial"/>
          <w:b/>
          <w:sz w:val="20"/>
          <w:szCs w:val="20"/>
          <w:lang w:eastAsia="en-US"/>
        </w:rPr>
      </w:pPr>
    </w:p>
    <w:p w14:paraId="6FF29248" w14:textId="77777777" w:rsidR="00AC420E" w:rsidRPr="009766E2" w:rsidRDefault="00AC420E" w:rsidP="00AC420E">
      <w:pPr>
        <w:contextualSpacing/>
        <w:jc w:val="both"/>
        <w:rPr>
          <w:rFonts w:ascii="Arial" w:eastAsiaTheme="minorHAnsi" w:hAnsi="Arial" w:cs="Arial"/>
          <w:sz w:val="20"/>
          <w:szCs w:val="20"/>
          <w:lang w:eastAsia="en-US"/>
        </w:rPr>
      </w:pPr>
      <w:r w:rsidRPr="009766E2">
        <w:rPr>
          <w:rFonts w:ascii="Arial" w:eastAsiaTheme="minorHAnsi" w:hAnsi="Arial" w:cs="Arial"/>
          <w:b/>
          <w:sz w:val="20"/>
          <w:szCs w:val="20"/>
          <w:lang w:eastAsia="en-US"/>
        </w:rPr>
        <w:t xml:space="preserve">Risk to participants   </w:t>
      </w:r>
      <w:r w:rsidRPr="009766E2">
        <w:rPr>
          <w:rFonts w:ascii="Arial" w:eastAsiaTheme="minorHAnsi" w:hAnsi="Arial" w:cs="Arial"/>
          <w:sz w:val="20"/>
          <w:szCs w:val="20"/>
          <w:lang w:eastAsia="en-US"/>
        </w:rPr>
        <w:t>Think very carefully about how your actions/questions/discussions might affect the people you are involving as participants.  You might identify the risk as small but it would still be a risk.  Many types of question have the potential to make respondents less content with their life / job; you need to recognise and try to ameliorate any such effects</w:t>
      </w:r>
    </w:p>
    <w:p w14:paraId="47E2B8C9"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 xml:space="preserve">If these are business owners, time with you may reduce profit.  </w:t>
      </w:r>
    </w:p>
    <w:p w14:paraId="5FD7CEC2"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In some locations physical risk is very real to both participants and yourself, please consider this.</w:t>
      </w:r>
    </w:p>
    <w:p w14:paraId="7523DD36" w14:textId="77777777" w:rsidR="00AC420E" w:rsidRPr="009766E2" w:rsidRDefault="00AC420E" w:rsidP="00AC420E">
      <w:pPr>
        <w:contextualSpacing/>
        <w:jc w:val="both"/>
        <w:rPr>
          <w:rFonts w:ascii="Arial" w:eastAsiaTheme="minorHAnsi" w:hAnsi="Arial" w:cs="Arial"/>
          <w:b/>
          <w:sz w:val="20"/>
          <w:szCs w:val="20"/>
          <w:lang w:eastAsia="en-US"/>
        </w:rPr>
      </w:pPr>
    </w:p>
    <w:p w14:paraId="7BEA60AB" w14:textId="77777777" w:rsidR="00AC420E" w:rsidRPr="009766E2" w:rsidRDefault="00AC420E" w:rsidP="00AC420E">
      <w:pPr>
        <w:contextualSpacing/>
        <w:jc w:val="both"/>
        <w:rPr>
          <w:rFonts w:ascii="Arial" w:eastAsiaTheme="minorHAnsi" w:hAnsi="Arial" w:cs="Arial"/>
          <w:b/>
          <w:sz w:val="20"/>
          <w:szCs w:val="20"/>
          <w:lang w:eastAsia="en-US"/>
        </w:rPr>
      </w:pPr>
      <w:r w:rsidRPr="009766E2">
        <w:rPr>
          <w:rFonts w:ascii="Arial" w:eastAsiaTheme="minorHAnsi" w:hAnsi="Arial" w:cs="Arial"/>
          <w:b/>
          <w:sz w:val="20"/>
          <w:szCs w:val="20"/>
          <w:lang w:eastAsia="en-US"/>
        </w:rPr>
        <w:t xml:space="preserve">Risk to you, the researcher   </w:t>
      </w:r>
      <w:r w:rsidRPr="009766E2">
        <w:rPr>
          <w:rFonts w:ascii="Arial" w:eastAsiaTheme="minorHAnsi" w:hAnsi="Arial" w:cs="Arial"/>
          <w:sz w:val="20"/>
          <w:szCs w:val="20"/>
          <w:lang w:eastAsia="en-US"/>
        </w:rPr>
        <w:t>Think about where you will meet people, if there are any dangers involved in the location.  If you are meeting people as individuals think about using a public place.  In general do not visit people in their own homes or remote locations.</w:t>
      </w:r>
      <w:r w:rsidRPr="009766E2">
        <w:rPr>
          <w:rFonts w:ascii="Arial" w:eastAsiaTheme="minorHAnsi" w:hAnsi="Arial" w:cs="Arial"/>
          <w:b/>
          <w:sz w:val="20"/>
          <w:szCs w:val="20"/>
          <w:lang w:eastAsia="en-US"/>
        </w:rPr>
        <w:t xml:space="preserve">  </w:t>
      </w:r>
      <w:r w:rsidRPr="009766E2">
        <w:rPr>
          <w:rFonts w:ascii="Arial" w:eastAsiaTheme="minorHAnsi" w:hAnsi="Arial" w:cs="Arial"/>
          <w:sz w:val="20"/>
          <w:szCs w:val="20"/>
          <w:lang w:eastAsia="en-US"/>
        </w:rPr>
        <w:t>If you are talking to individuals about certain issues think about how their responses might affect you emotionally.  What about the risk of collecting insufficient data?</w:t>
      </w:r>
    </w:p>
    <w:p w14:paraId="698B6A4B" w14:textId="77777777" w:rsidR="00AC420E" w:rsidRPr="009766E2" w:rsidRDefault="00AC420E" w:rsidP="00AC420E">
      <w:pPr>
        <w:contextualSpacing/>
        <w:jc w:val="both"/>
        <w:rPr>
          <w:rFonts w:ascii="Arial" w:eastAsiaTheme="minorHAnsi" w:hAnsi="Arial" w:cs="Arial"/>
          <w:b/>
          <w:sz w:val="20"/>
          <w:szCs w:val="20"/>
          <w:lang w:eastAsia="en-US"/>
        </w:rPr>
      </w:pPr>
    </w:p>
    <w:p w14:paraId="2479A7EC" w14:textId="77777777" w:rsidR="00AC420E" w:rsidRPr="009766E2" w:rsidRDefault="00AC420E" w:rsidP="00AC420E">
      <w:pPr>
        <w:contextualSpacing/>
        <w:jc w:val="both"/>
        <w:rPr>
          <w:rFonts w:ascii="Arial" w:eastAsiaTheme="minorHAnsi" w:hAnsi="Arial" w:cs="Arial"/>
          <w:b/>
          <w:sz w:val="20"/>
          <w:szCs w:val="20"/>
          <w:lang w:eastAsia="en-US"/>
        </w:rPr>
      </w:pPr>
      <w:r w:rsidRPr="009766E2">
        <w:rPr>
          <w:rFonts w:ascii="Arial" w:eastAsiaTheme="minorHAnsi" w:hAnsi="Arial" w:cs="Arial"/>
          <w:b/>
          <w:sz w:val="20"/>
          <w:szCs w:val="20"/>
          <w:lang w:eastAsia="en-US"/>
        </w:rPr>
        <w:t xml:space="preserve">Risk to the University   </w:t>
      </w:r>
      <w:r w:rsidRPr="009766E2">
        <w:rPr>
          <w:rFonts w:ascii="Arial" w:eastAsiaTheme="minorHAnsi" w:hAnsi="Arial" w:cs="Arial"/>
          <w:sz w:val="20"/>
          <w:szCs w:val="20"/>
          <w:lang w:eastAsia="en-US"/>
        </w:rPr>
        <w:t>When undertaking your research, you are acting as a member of the University (student or staff).  Professionalism is important, so it is important to be well organised and well prepared. Punctuality, clarity etc. are all part of this.  What will you do to ensure this?  You must ensure you do not harm the good name of the University in any way and do nothing to undermine the reputation of the research it conducts and sponsors.  Upholding high standards of conduct and integrity are vital in this regard. You must also conduct the research in such a way to minimise the potential for claims of negligence made against the University, its researchers and any collaborating individual or organisation. In this respect you should always comply with ethical, legal and professional frameworks, obligations and standards as required by statutory and regulatory authorities, as well as the university’s Research Integrity and Ethics Code of Practice.  Research misconduct in this respect can take many forms, including:</w:t>
      </w:r>
    </w:p>
    <w:p w14:paraId="6A2BD90E" w14:textId="77777777" w:rsidR="00AC420E" w:rsidRPr="009766E2" w:rsidRDefault="00AC420E" w:rsidP="00953138">
      <w:pPr>
        <w:numPr>
          <w:ilvl w:val="0"/>
          <w:numId w:val="33"/>
        </w:numPr>
        <w:contextualSpacing/>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fabrication: making up results or other outputs (eg, artefacts) and presenting them as if they were real</w:t>
      </w:r>
    </w:p>
    <w:p w14:paraId="2F32E380" w14:textId="77777777" w:rsidR="00AC420E" w:rsidRPr="009766E2" w:rsidRDefault="00AC420E" w:rsidP="00953138">
      <w:pPr>
        <w:numPr>
          <w:ilvl w:val="0"/>
          <w:numId w:val="33"/>
        </w:numPr>
        <w:contextualSpacing/>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falsification: manipulating research processes or changing or omitting data without good cause</w:t>
      </w:r>
    </w:p>
    <w:p w14:paraId="4E4E712D" w14:textId="77777777" w:rsidR="00AC420E" w:rsidRPr="009766E2" w:rsidRDefault="00AC420E" w:rsidP="00953138">
      <w:pPr>
        <w:numPr>
          <w:ilvl w:val="0"/>
          <w:numId w:val="33"/>
        </w:numPr>
        <w:contextualSpacing/>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plagiarism: using other people’s material without giving proper credit</w:t>
      </w:r>
    </w:p>
    <w:p w14:paraId="3258B6B9" w14:textId="77777777" w:rsidR="00AC420E" w:rsidRPr="009766E2" w:rsidRDefault="00AC420E" w:rsidP="00953138">
      <w:pPr>
        <w:numPr>
          <w:ilvl w:val="0"/>
          <w:numId w:val="33"/>
        </w:numPr>
        <w:contextualSpacing/>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failure to meet ethical, legal and professional obligations: for example failure to declare competing interests; misrepresentation of involvement or authorship; misrepresentation of interests; breach of confidentiality; lack of informed consent; misuse of personal data; and abuse of research subjects or material</w:t>
      </w:r>
    </w:p>
    <w:p w14:paraId="106695DA" w14:textId="77777777" w:rsidR="00AC420E" w:rsidRPr="009766E2" w:rsidRDefault="00AC420E" w:rsidP="00953138">
      <w:pPr>
        <w:numPr>
          <w:ilvl w:val="0"/>
          <w:numId w:val="33"/>
        </w:numPr>
        <w:contextualSpacing/>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improper dealing with allegations of misconduct: failing to address possible infringements such as attempts to cover up misconduct and reprisals against whistle-blowers</w:t>
      </w:r>
    </w:p>
    <w:p w14:paraId="4A8F79FA" w14:textId="77777777" w:rsidR="00AC420E" w:rsidRPr="009766E2" w:rsidRDefault="00AC420E" w:rsidP="00AC420E">
      <w:pPr>
        <w:contextualSpacing/>
        <w:jc w:val="both"/>
        <w:rPr>
          <w:rFonts w:ascii="Arial" w:eastAsiaTheme="minorHAnsi" w:hAnsi="Arial" w:cs="Arial"/>
          <w:b/>
          <w:sz w:val="20"/>
          <w:szCs w:val="20"/>
          <w:lang w:eastAsia="en-US"/>
        </w:rPr>
      </w:pPr>
    </w:p>
    <w:p w14:paraId="7D4744FB" w14:textId="77777777" w:rsidR="00AC420E" w:rsidRPr="009766E2" w:rsidRDefault="00AC420E" w:rsidP="00AC420E">
      <w:pPr>
        <w:contextualSpacing/>
        <w:jc w:val="both"/>
        <w:rPr>
          <w:rFonts w:ascii="Arial" w:eastAsiaTheme="minorHAnsi" w:hAnsi="Arial" w:cs="Arial"/>
          <w:sz w:val="20"/>
          <w:szCs w:val="20"/>
          <w:lang w:eastAsia="en-US"/>
        </w:rPr>
      </w:pPr>
      <w:r w:rsidRPr="009766E2">
        <w:rPr>
          <w:rFonts w:ascii="Arial" w:eastAsiaTheme="minorHAnsi" w:hAnsi="Arial" w:cs="Arial"/>
          <w:b/>
          <w:sz w:val="20"/>
          <w:szCs w:val="20"/>
          <w:lang w:eastAsia="en-US"/>
        </w:rPr>
        <w:t xml:space="preserve">Adverse Outcomes.  </w:t>
      </w:r>
      <w:r w:rsidRPr="009766E2">
        <w:rPr>
          <w:rFonts w:ascii="Arial" w:eastAsiaTheme="minorHAnsi" w:hAnsi="Arial" w:cs="Arial"/>
          <w:sz w:val="20"/>
          <w:szCs w:val="20"/>
          <w:lang w:eastAsia="en-US"/>
        </w:rPr>
        <w:t>Think carefully about the possibilities, and cover here</w:t>
      </w:r>
    </w:p>
    <w:p w14:paraId="322E573B" w14:textId="77777777" w:rsidR="00AC420E" w:rsidRPr="009766E2" w:rsidRDefault="00AC420E" w:rsidP="00AC420E">
      <w:pPr>
        <w:contextualSpacing/>
        <w:jc w:val="both"/>
        <w:rPr>
          <w:rFonts w:ascii="Arial" w:eastAsiaTheme="minorHAnsi" w:hAnsi="Arial" w:cs="Arial"/>
          <w:sz w:val="20"/>
          <w:szCs w:val="20"/>
          <w:lang w:eastAsia="en-US"/>
        </w:rPr>
      </w:pPr>
    </w:p>
    <w:p w14:paraId="36D54AA0" w14:textId="77777777" w:rsidR="00AC420E" w:rsidRPr="009766E2" w:rsidRDefault="00AC420E" w:rsidP="00AC420E">
      <w:pPr>
        <w:contextualSpacing/>
        <w:jc w:val="both"/>
        <w:rPr>
          <w:rFonts w:ascii="Arial" w:eastAsiaTheme="minorHAnsi" w:hAnsi="Arial" w:cs="Arial"/>
          <w:b/>
          <w:sz w:val="20"/>
          <w:szCs w:val="20"/>
          <w:lang w:eastAsia="en-US"/>
        </w:rPr>
      </w:pPr>
      <w:r w:rsidRPr="009766E2">
        <w:rPr>
          <w:rFonts w:ascii="Arial" w:eastAsiaTheme="minorHAnsi" w:hAnsi="Arial" w:cs="Arial"/>
          <w:b/>
          <w:sz w:val="20"/>
          <w:szCs w:val="20"/>
          <w:lang w:eastAsia="en-US"/>
        </w:rPr>
        <w:t>Section I:  Feedback, Consent and Confidentiality</w:t>
      </w:r>
    </w:p>
    <w:p w14:paraId="2F9CADF3" w14:textId="77777777" w:rsidR="00AC420E" w:rsidRPr="009766E2" w:rsidRDefault="00AC420E" w:rsidP="00AC420E">
      <w:pPr>
        <w:jc w:val="both"/>
        <w:rPr>
          <w:rFonts w:ascii="Arial" w:eastAsiaTheme="minorHAnsi" w:hAnsi="Arial" w:cs="Arial"/>
          <w:b/>
          <w:sz w:val="20"/>
          <w:szCs w:val="20"/>
          <w:lang w:eastAsia="en-US"/>
        </w:rPr>
      </w:pPr>
    </w:p>
    <w:p w14:paraId="28CA043E"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b/>
          <w:sz w:val="20"/>
          <w:szCs w:val="20"/>
          <w:lang w:eastAsia="en-US"/>
        </w:rPr>
        <w:t>Feedback to participants:</w:t>
      </w:r>
      <w:r w:rsidRPr="009766E2">
        <w:rPr>
          <w:rFonts w:ascii="Arial" w:eastAsiaTheme="minorHAnsi" w:hAnsi="Arial" w:cs="Arial"/>
          <w:sz w:val="20"/>
          <w:szCs w:val="20"/>
          <w:lang w:eastAsia="en-US"/>
        </w:rPr>
        <w:t xml:space="preserve">  outline your approach.   Will interview transcripts be shared with respondents to check accuracy?  Will summaries of questionnaire analysis be made available to respondents in some way?   Will an overview report be provided?  How and when?</w:t>
      </w:r>
    </w:p>
    <w:p w14:paraId="69118481" w14:textId="77777777" w:rsidR="00AC420E" w:rsidRPr="009766E2" w:rsidRDefault="00AC420E" w:rsidP="00AC420E">
      <w:pPr>
        <w:jc w:val="both"/>
        <w:rPr>
          <w:rFonts w:ascii="Arial" w:eastAsiaTheme="minorHAnsi" w:hAnsi="Arial" w:cs="Arial"/>
          <w:b/>
          <w:sz w:val="20"/>
          <w:szCs w:val="20"/>
          <w:lang w:eastAsia="en-US"/>
        </w:rPr>
      </w:pPr>
    </w:p>
    <w:p w14:paraId="60153BBA"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b/>
          <w:sz w:val="20"/>
          <w:szCs w:val="20"/>
          <w:lang w:eastAsia="en-US"/>
        </w:rPr>
        <w:t>Informed consent</w:t>
      </w:r>
      <w:r w:rsidRPr="009766E2">
        <w:rPr>
          <w:rFonts w:ascii="Arial" w:eastAsiaTheme="minorHAnsi" w:hAnsi="Arial" w:cs="Arial"/>
          <w:sz w:val="20"/>
          <w:szCs w:val="20"/>
          <w:lang w:eastAsia="en-US"/>
        </w:rPr>
        <w:t>:   Draft letter / e-mail / or heading (or footer) section of questionnaire must be approved by DoS/supervisor (if research student), supervisor/module tutor if taught student, or Academic Director / Assistant Dean if a member of staff.</w:t>
      </w:r>
    </w:p>
    <w:p w14:paraId="29A139DF"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Confidentiality/Anonymity.  Explain clearly how you will ensure confidentiality and anonymity.</w:t>
      </w:r>
    </w:p>
    <w:p w14:paraId="2935D7AF" w14:textId="77777777" w:rsidR="00AC420E" w:rsidRPr="009766E2" w:rsidRDefault="00AC420E" w:rsidP="00AC420E">
      <w:pPr>
        <w:jc w:val="both"/>
        <w:rPr>
          <w:rFonts w:ascii="Arial" w:hAnsi="Arial" w:cs="Arial"/>
          <w:sz w:val="20"/>
          <w:szCs w:val="20"/>
          <w:lang w:eastAsia="en-US"/>
        </w:rPr>
      </w:pPr>
    </w:p>
    <w:p w14:paraId="11A02CD8" w14:textId="77777777" w:rsidR="00AC420E" w:rsidRPr="009766E2" w:rsidRDefault="00AC420E" w:rsidP="00AC420E">
      <w:pPr>
        <w:jc w:val="both"/>
        <w:rPr>
          <w:rFonts w:ascii="Arial" w:hAnsi="Arial" w:cs="Arial"/>
          <w:b/>
          <w:sz w:val="20"/>
          <w:szCs w:val="20"/>
          <w:lang w:eastAsia="en-US"/>
        </w:rPr>
      </w:pPr>
      <w:r w:rsidRPr="009766E2">
        <w:rPr>
          <w:rFonts w:ascii="Arial" w:hAnsi="Arial" w:cs="Arial"/>
          <w:b/>
          <w:sz w:val="20"/>
          <w:szCs w:val="20"/>
          <w:lang w:eastAsia="en-US"/>
        </w:rPr>
        <w:t>Section J:  Data Protection and Storage</w:t>
      </w:r>
    </w:p>
    <w:p w14:paraId="48E50CE5" w14:textId="77777777" w:rsidR="00AC420E" w:rsidRPr="009766E2" w:rsidRDefault="00AC420E" w:rsidP="00AC420E">
      <w:pPr>
        <w:jc w:val="both"/>
        <w:rPr>
          <w:rFonts w:ascii="Arial" w:hAnsi="Arial" w:cs="Arial"/>
          <w:sz w:val="20"/>
          <w:szCs w:val="20"/>
          <w:lang w:eastAsia="en-US"/>
        </w:rPr>
      </w:pPr>
      <w:r w:rsidRPr="009766E2">
        <w:rPr>
          <w:rFonts w:ascii="Arial" w:hAnsi="Arial" w:cs="Arial"/>
          <w:sz w:val="20"/>
          <w:szCs w:val="20"/>
          <w:lang w:eastAsia="en-US"/>
        </w:rPr>
        <w:t>Before completing this section it is necessary to read the University’s Research Data Management information.   The questions that follow are designed to ensure compliance with the Data Protection Act as well as established research protocols.</w:t>
      </w:r>
    </w:p>
    <w:p w14:paraId="162C9066" w14:textId="77777777" w:rsidR="00AC420E" w:rsidRPr="009766E2" w:rsidRDefault="00AC420E" w:rsidP="00AC420E">
      <w:pPr>
        <w:jc w:val="both"/>
        <w:rPr>
          <w:rFonts w:ascii="Arial" w:hAnsi="Arial" w:cs="Arial"/>
          <w:sz w:val="20"/>
          <w:szCs w:val="20"/>
          <w:lang w:eastAsia="en-US"/>
        </w:rPr>
      </w:pPr>
    </w:p>
    <w:p w14:paraId="5EB5FA70" w14:textId="77777777" w:rsidR="00AC420E" w:rsidRDefault="00AC420E" w:rsidP="00AC420E">
      <w:pPr>
        <w:jc w:val="both"/>
        <w:rPr>
          <w:rFonts w:ascii="Arial" w:hAnsi="Arial" w:cs="Arial"/>
          <w:sz w:val="20"/>
          <w:szCs w:val="20"/>
          <w:lang w:eastAsia="en-US"/>
        </w:rPr>
      </w:pPr>
    </w:p>
    <w:p w14:paraId="46AC5F6A" w14:textId="5FDA8F3D" w:rsidR="00AC420E" w:rsidRPr="009766E2" w:rsidRDefault="00AC420E" w:rsidP="00AC420E">
      <w:pPr>
        <w:jc w:val="both"/>
        <w:rPr>
          <w:rFonts w:ascii="Arial" w:hAnsi="Arial" w:cs="Arial"/>
          <w:sz w:val="20"/>
          <w:szCs w:val="20"/>
          <w:lang w:eastAsia="en-US"/>
        </w:rPr>
      </w:pPr>
      <w:r w:rsidRPr="009766E2">
        <w:rPr>
          <w:rFonts w:ascii="Arial" w:hAnsi="Arial" w:cs="Arial"/>
          <w:sz w:val="20"/>
          <w:szCs w:val="20"/>
          <w:lang w:eastAsia="en-US"/>
        </w:rPr>
        <w:t>Many research activities will involve electronic transfer of data and use of data management systems in the summarisation and analysis of data.  You will need to explain these in relation to compliance with the Data Protection Act.</w:t>
      </w:r>
    </w:p>
    <w:p w14:paraId="5DD52E7D" w14:textId="77777777" w:rsidR="00AC420E" w:rsidRPr="009766E2" w:rsidRDefault="00AC420E" w:rsidP="00AC420E">
      <w:pPr>
        <w:jc w:val="both"/>
        <w:rPr>
          <w:rFonts w:ascii="Arial" w:hAnsi="Arial" w:cs="Arial"/>
          <w:sz w:val="20"/>
          <w:szCs w:val="20"/>
          <w:lang w:eastAsia="en-US"/>
        </w:rPr>
      </w:pPr>
    </w:p>
    <w:p w14:paraId="5665481A" w14:textId="77777777" w:rsidR="00AC420E" w:rsidRPr="009766E2" w:rsidRDefault="00AC420E" w:rsidP="00AC420E">
      <w:pPr>
        <w:jc w:val="both"/>
        <w:rPr>
          <w:rFonts w:ascii="Arial" w:eastAsiaTheme="minorHAnsi" w:hAnsi="Arial" w:cs="Arial"/>
          <w:sz w:val="20"/>
          <w:szCs w:val="20"/>
          <w:lang w:eastAsia="en-US"/>
        </w:rPr>
      </w:pPr>
      <w:r w:rsidRPr="009766E2">
        <w:rPr>
          <w:rFonts w:ascii="Arial" w:hAnsi="Arial" w:cs="Arial"/>
          <w:sz w:val="20"/>
          <w:szCs w:val="20"/>
          <w:lang w:eastAsia="en-US"/>
        </w:rPr>
        <w:t xml:space="preserve">Think carefully about who will have access to your data, this will include supervisors and examiners. Also that a thesis will be made available via the University library and the British Library system.  </w:t>
      </w:r>
      <w:r w:rsidRPr="009766E2">
        <w:rPr>
          <w:rFonts w:ascii="Arial" w:eastAsiaTheme="minorHAnsi" w:hAnsi="Arial" w:cs="Arial"/>
          <w:sz w:val="20"/>
          <w:szCs w:val="20"/>
          <w:lang w:eastAsia="en-US"/>
        </w:rPr>
        <w:t>If you are seeking an access bar for a period of time after completion then mention it here.  If you will provide a copy of your findings, or intend to give a presentation, to a facilitating/ supporting/accessing organisation then explain that in this section.  But also think about the general principle of data sharing, as explained in the Research Data Management information.</w:t>
      </w:r>
    </w:p>
    <w:p w14:paraId="068BED5B" w14:textId="77777777" w:rsidR="00AC420E" w:rsidRPr="009766E2" w:rsidRDefault="00AC420E" w:rsidP="00AC420E">
      <w:pPr>
        <w:jc w:val="both"/>
        <w:rPr>
          <w:rFonts w:ascii="Arial" w:eastAsiaTheme="minorHAnsi" w:hAnsi="Arial" w:cs="Arial"/>
          <w:sz w:val="20"/>
          <w:szCs w:val="20"/>
          <w:lang w:eastAsia="en-US"/>
        </w:rPr>
      </w:pPr>
    </w:p>
    <w:p w14:paraId="411D82B7"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In terms of storage of data please ensure security, and also mitigate against loss of data.</w:t>
      </w:r>
    </w:p>
    <w:p w14:paraId="242C8B56" w14:textId="77777777" w:rsidR="00AC420E" w:rsidRPr="009766E2" w:rsidRDefault="00AC420E" w:rsidP="00AC420E">
      <w:pPr>
        <w:jc w:val="both"/>
        <w:rPr>
          <w:rFonts w:ascii="Arial" w:eastAsiaTheme="minorHAnsi" w:hAnsi="Arial" w:cs="Arial"/>
          <w:sz w:val="20"/>
          <w:szCs w:val="20"/>
          <w:lang w:eastAsia="en-US"/>
        </w:rPr>
      </w:pPr>
    </w:p>
    <w:p w14:paraId="5BEA2873" w14:textId="77777777" w:rsidR="00AC420E" w:rsidRPr="009766E2" w:rsidRDefault="00AC420E" w:rsidP="00AC420E">
      <w:pPr>
        <w:jc w:val="both"/>
        <w:rPr>
          <w:rFonts w:ascii="Arial" w:eastAsiaTheme="minorHAnsi" w:hAnsi="Arial" w:cs="Arial"/>
          <w:b/>
          <w:sz w:val="20"/>
          <w:szCs w:val="20"/>
          <w:lang w:eastAsia="en-US"/>
        </w:rPr>
      </w:pPr>
      <w:r w:rsidRPr="009766E2">
        <w:rPr>
          <w:rFonts w:ascii="Arial" w:eastAsiaTheme="minorHAnsi" w:hAnsi="Arial" w:cs="Arial"/>
          <w:b/>
          <w:sz w:val="20"/>
          <w:szCs w:val="20"/>
          <w:lang w:eastAsia="en-US"/>
        </w:rPr>
        <w:t>Section K:  Declaration</w:t>
      </w:r>
    </w:p>
    <w:p w14:paraId="411EA52F" w14:textId="77777777" w:rsidR="00AC420E" w:rsidRPr="009766E2" w:rsidRDefault="00AC420E" w:rsidP="00AC420E">
      <w:pPr>
        <w:jc w:val="both"/>
        <w:rPr>
          <w:rFonts w:ascii="Arial" w:eastAsiaTheme="minorHAnsi" w:hAnsi="Arial" w:cs="Arial"/>
          <w:sz w:val="20"/>
          <w:szCs w:val="20"/>
          <w:lang w:eastAsia="en-US"/>
        </w:rPr>
      </w:pPr>
      <w:r w:rsidRPr="009766E2">
        <w:rPr>
          <w:rFonts w:ascii="Arial" w:eastAsiaTheme="minorHAnsi" w:hAnsi="Arial" w:cs="Arial"/>
          <w:sz w:val="20"/>
          <w:szCs w:val="20"/>
          <w:lang w:eastAsia="en-US"/>
        </w:rPr>
        <w:t>Ensure the appropriate countersignatures have been provided</w:t>
      </w:r>
    </w:p>
    <w:p w14:paraId="4FB3DB02" w14:textId="77777777" w:rsidR="00AC420E" w:rsidRPr="009766E2" w:rsidRDefault="00AC420E" w:rsidP="00AC420E">
      <w:pPr>
        <w:jc w:val="both"/>
        <w:rPr>
          <w:rFonts w:ascii="Arial" w:hAnsi="Arial" w:cs="Arial"/>
          <w:lang w:eastAsia="en-US"/>
        </w:rPr>
      </w:pPr>
      <w:r w:rsidRPr="009766E2">
        <w:rPr>
          <w:rFonts w:ascii="Arial" w:eastAsiaTheme="minorHAnsi" w:hAnsi="Arial" w:cs="Arial"/>
          <w:sz w:val="20"/>
          <w:szCs w:val="20"/>
          <w:lang w:eastAsia="en-US"/>
        </w:rPr>
        <w:t>Look carefully at the checklist and ensure that you comply with and tick all that are relevant to your research.</w:t>
      </w:r>
    </w:p>
    <w:p w14:paraId="1B0D756D" w14:textId="77777777" w:rsidR="003F7013" w:rsidRDefault="003F7013">
      <w:pPr>
        <w:spacing w:after="200" w:line="276" w:lineRule="auto"/>
        <w:rPr>
          <w:rFonts w:ascii="Arial" w:hAnsi="Arial" w:cs="Arial"/>
          <w:b/>
          <w:sz w:val="22"/>
          <w:szCs w:val="22"/>
          <w:u w:val="single"/>
        </w:rPr>
      </w:pPr>
      <w:r>
        <w:rPr>
          <w:rFonts w:ascii="Arial" w:hAnsi="Arial" w:cs="Arial"/>
          <w:b/>
          <w:sz w:val="22"/>
          <w:szCs w:val="22"/>
          <w:u w:val="single"/>
        </w:rPr>
        <w:br w:type="page"/>
      </w:r>
    </w:p>
    <w:p w14:paraId="3BDB2CF6" w14:textId="77777777" w:rsidR="003F7013" w:rsidRDefault="003F7013" w:rsidP="003F7013">
      <w:pPr>
        <w:spacing w:after="200" w:line="276" w:lineRule="auto"/>
        <w:rPr>
          <w:rFonts w:ascii="Arial" w:hAnsi="Arial" w:cs="Arial"/>
          <w:b/>
          <w:sz w:val="22"/>
          <w:szCs w:val="22"/>
          <w:u w:val="single"/>
        </w:rPr>
      </w:pPr>
    </w:p>
    <w:p w14:paraId="6258BF31" w14:textId="4ABEBCA7" w:rsidR="003F7013" w:rsidRPr="003F7013" w:rsidRDefault="003F7013" w:rsidP="003F7013">
      <w:pPr>
        <w:spacing w:after="200" w:line="276" w:lineRule="auto"/>
        <w:rPr>
          <w:rFonts w:ascii="Arial" w:hAnsi="Arial" w:cs="Arial"/>
          <w:b/>
          <w:sz w:val="22"/>
          <w:szCs w:val="22"/>
          <w:u w:val="single"/>
        </w:rPr>
      </w:pPr>
      <w:bookmarkStart w:id="46" w:name="_Toc69736896"/>
      <w:bookmarkStart w:id="47" w:name="_Toc69898495"/>
      <w:r w:rsidRPr="00F811FB">
        <w:rPr>
          <w:rStyle w:val="Heading1Char"/>
        </w:rPr>
        <w:t>Element 2</w:t>
      </w:r>
      <w:bookmarkEnd w:id="46"/>
      <w:r w:rsidRPr="00F811FB">
        <w:rPr>
          <w:rStyle w:val="Heading1Char"/>
        </w:rPr>
        <w:t xml:space="preserve"> - Literature Review</w:t>
      </w:r>
      <w:bookmarkEnd w:id="47"/>
      <w:r>
        <w:rPr>
          <w:rFonts w:ascii="Arial" w:hAnsi="Arial" w:cs="Arial"/>
          <w:b/>
          <w:sz w:val="22"/>
          <w:szCs w:val="22"/>
          <w:u w:val="single"/>
        </w:rPr>
        <w:t xml:space="preserve"> </w:t>
      </w:r>
      <w:r w:rsidR="00E82C26">
        <w:rPr>
          <w:rFonts w:ascii="Arial" w:hAnsi="Arial" w:cs="Arial"/>
          <w:b/>
          <w:sz w:val="22"/>
          <w:szCs w:val="22"/>
          <w:u w:val="single"/>
        </w:rPr>
        <w:t>(3000 words)</w:t>
      </w:r>
      <w:r>
        <w:rPr>
          <w:rFonts w:ascii="Arial" w:hAnsi="Arial" w:cs="Arial"/>
          <w:b/>
          <w:sz w:val="22"/>
          <w:szCs w:val="22"/>
          <w:u w:val="single"/>
        </w:rPr>
        <w:t xml:space="preserve"> </w:t>
      </w:r>
    </w:p>
    <w:p w14:paraId="4DAEA351" w14:textId="77777777" w:rsidR="00AC420E" w:rsidRDefault="00AC420E" w:rsidP="00AC420E">
      <w:pPr>
        <w:pStyle w:val="Heading1"/>
      </w:pPr>
    </w:p>
    <w:p w14:paraId="3FBC44C0" w14:textId="1690E6E5" w:rsidR="00AC420E" w:rsidRDefault="00AC420E" w:rsidP="00AC420E">
      <w:pPr>
        <w:pStyle w:val="Heading1"/>
      </w:pPr>
      <w:bookmarkStart w:id="48" w:name="_Toc69736897"/>
      <w:bookmarkStart w:id="49" w:name="_Toc69898496"/>
      <w:r>
        <w:t>Introduction</w:t>
      </w:r>
      <w:bookmarkEnd w:id="48"/>
      <w:bookmarkEnd w:id="49"/>
      <w:r>
        <w:t xml:space="preserve"> </w:t>
      </w:r>
    </w:p>
    <w:p w14:paraId="34A649ED" w14:textId="77777777" w:rsidR="00AC420E" w:rsidRDefault="00AC420E" w:rsidP="00AC420E"/>
    <w:p w14:paraId="6A6ECA35" w14:textId="44FBE6FA" w:rsidR="00AC420E" w:rsidRDefault="00AC420E" w:rsidP="00AC420E">
      <w:pPr>
        <w:pStyle w:val="Heading3"/>
      </w:pPr>
      <w:bookmarkStart w:id="50" w:name="_Toc69736898"/>
      <w:bookmarkStart w:id="51" w:name="_Toc69898497"/>
      <w:r>
        <w:t>What is marketing?</w:t>
      </w:r>
      <w:bookmarkEnd w:id="50"/>
      <w:bookmarkEnd w:id="51"/>
    </w:p>
    <w:p w14:paraId="37504D8A" w14:textId="77777777" w:rsidR="00AC420E" w:rsidRDefault="00AC420E" w:rsidP="00AC420E"/>
    <w:p w14:paraId="1EBB6B65" w14:textId="5EEB8EB3" w:rsidR="00AC420E" w:rsidRDefault="00AC420E" w:rsidP="00AC420E">
      <w:pPr>
        <w:spacing w:line="360" w:lineRule="auto"/>
        <w:rPr>
          <w:rFonts w:ascii="Arial" w:hAnsi="Arial" w:cs="Arial"/>
          <w:color w:val="201C0E"/>
        </w:rPr>
      </w:pPr>
      <w:r>
        <w:rPr>
          <w:rFonts w:ascii="Arial" w:hAnsi="Arial" w:cs="Arial"/>
        </w:rPr>
        <w:t xml:space="preserve">Marketing, simply defined by the American Marketing Association (2017) as </w:t>
      </w:r>
      <w:r w:rsidRPr="00372ADF">
        <w:rPr>
          <w:rFonts w:ascii="Arial" w:hAnsi="Arial" w:cs="Arial"/>
          <w:color w:val="201C0E"/>
        </w:rPr>
        <w:t>the activity, set of institutions, and processes for creating, communicating, delivering, and exchanging offerings that have value for customers, clients, partners, and society at large.</w:t>
      </w:r>
      <w:r>
        <w:rPr>
          <w:rFonts w:ascii="Arial" w:hAnsi="Arial" w:cs="Arial"/>
          <w:color w:val="201C0E"/>
        </w:rPr>
        <w:t xml:space="preserve"> Formerly a simplistic industry with its traditional strategy of mass marketing, a strategy of relaying a company’s message to as many consumers as possible, through channels such as Radio, Television, any readable media and physical advertisements. </w:t>
      </w:r>
    </w:p>
    <w:p w14:paraId="1713C761" w14:textId="77777777" w:rsidR="00AC420E" w:rsidRDefault="00AC420E" w:rsidP="00AC420E">
      <w:pPr>
        <w:spacing w:line="360" w:lineRule="auto"/>
        <w:rPr>
          <w:rFonts w:ascii="Arial" w:hAnsi="Arial" w:cs="Arial"/>
          <w:color w:val="201C0E"/>
        </w:rPr>
      </w:pPr>
    </w:p>
    <w:p w14:paraId="6CD484DD" w14:textId="77777777" w:rsidR="00AC420E" w:rsidRPr="007A5F83" w:rsidRDefault="00AC420E" w:rsidP="00AC420E">
      <w:pPr>
        <w:spacing w:line="360" w:lineRule="auto"/>
        <w:rPr>
          <w:rFonts w:ascii="Arial" w:hAnsi="Arial" w:cs="Arial"/>
          <w:color w:val="000000" w:themeColor="text1"/>
        </w:rPr>
      </w:pPr>
      <w:r w:rsidRPr="007A5F83">
        <w:rPr>
          <w:rFonts w:ascii="Arial" w:hAnsi="Arial" w:cs="Arial"/>
          <w:color w:val="000000" w:themeColor="text1"/>
        </w:rPr>
        <w:t xml:space="preserve">Although these channels are still of great utility to companies, the industry of marketing has evolved with the emergence of technology and further consumer research, which has undoubtedly provided todays marketeers with a previously unmatched reach and opportunity to communicate effectively with potential customers. </w:t>
      </w:r>
    </w:p>
    <w:p w14:paraId="2FFA0E11" w14:textId="77777777" w:rsidR="00AC420E" w:rsidRDefault="00AC420E" w:rsidP="00AC420E">
      <w:pPr>
        <w:spacing w:line="360" w:lineRule="auto"/>
        <w:rPr>
          <w:rFonts w:ascii="Arial" w:hAnsi="Arial" w:cs="Arial"/>
          <w:color w:val="000000" w:themeColor="text1"/>
        </w:rPr>
      </w:pPr>
    </w:p>
    <w:p w14:paraId="26FA7EB7" w14:textId="1D574D5C" w:rsidR="00AC420E" w:rsidRDefault="00AC420E" w:rsidP="00AC420E">
      <w:pPr>
        <w:pStyle w:val="Heading3"/>
      </w:pPr>
      <w:bookmarkStart w:id="52" w:name="_Toc69736899"/>
      <w:bookmarkStart w:id="53" w:name="_Toc69898498"/>
      <w:r>
        <w:t>Sports Marketing</w:t>
      </w:r>
      <w:bookmarkEnd w:id="52"/>
      <w:bookmarkEnd w:id="53"/>
      <w:r>
        <w:t xml:space="preserve"> </w:t>
      </w:r>
    </w:p>
    <w:p w14:paraId="72DBF277" w14:textId="77777777" w:rsidR="00AC420E" w:rsidRPr="00BA7AE8" w:rsidRDefault="00AC420E" w:rsidP="00AC420E"/>
    <w:p w14:paraId="7AF1C413" w14:textId="77777777" w:rsidR="00AC420E" w:rsidRPr="005B2C29" w:rsidRDefault="00AC420E" w:rsidP="00AC420E">
      <w:pPr>
        <w:spacing w:line="360" w:lineRule="auto"/>
        <w:rPr>
          <w:rFonts w:ascii="Times New Roman" w:hAnsi="Times New Roman"/>
          <w:color w:val="000000" w:themeColor="text1"/>
        </w:rPr>
      </w:pPr>
      <w:r>
        <w:rPr>
          <w:rFonts w:ascii="Arial" w:hAnsi="Arial" w:cs="Arial"/>
          <w:color w:val="000000" w:themeColor="text1"/>
        </w:rPr>
        <w:t>According to Statista (2020) t</w:t>
      </w:r>
      <w:r w:rsidRPr="007A5F83">
        <w:rPr>
          <w:rFonts w:ascii="Arial" w:hAnsi="Arial" w:cs="Arial"/>
          <w:color w:val="000000" w:themeColor="text1"/>
        </w:rPr>
        <w:t xml:space="preserve">he global sports market in 2018 was </w:t>
      </w:r>
      <w:r>
        <w:rPr>
          <w:rFonts w:ascii="Arial" w:hAnsi="Arial" w:cs="Arial"/>
          <w:color w:val="000000" w:themeColor="text1"/>
        </w:rPr>
        <w:t>valued at</w:t>
      </w:r>
      <w:r w:rsidRPr="007A5F83">
        <w:rPr>
          <w:rFonts w:ascii="Arial" w:hAnsi="Arial" w:cs="Arial"/>
          <w:color w:val="000000" w:themeColor="text1"/>
        </w:rPr>
        <w:t xml:space="preserve"> </w:t>
      </w:r>
      <w:r w:rsidRPr="007A5F83">
        <w:rPr>
          <w:rFonts w:ascii="Arial" w:hAnsi="Arial" w:cs="Arial"/>
          <w:color w:val="000000" w:themeColor="text1"/>
          <w:shd w:val="clear" w:color="auto" w:fill="FEFEFE"/>
        </w:rPr>
        <w:t>$488.5 billion</w:t>
      </w:r>
      <w:r>
        <w:rPr>
          <w:rFonts w:ascii="Arial" w:hAnsi="Arial" w:cs="Arial"/>
          <w:color w:val="000000" w:themeColor="text1"/>
          <w:shd w:val="clear" w:color="auto" w:fill="FEFEFE"/>
        </w:rPr>
        <w:t xml:space="preserve">, and is estimated to be </w:t>
      </w:r>
      <w:r w:rsidRPr="003B22EF">
        <w:rPr>
          <w:rFonts w:ascii="Arial" w:hAnsi="Arial" w:cs="Arial"/>
          <w:color w:val="000000" w:themeColor="text1"/>
          <w:shd w:val="clear" w:color="auto" w:fill="FEFEFE"/>
        </w:rPr>
        <w:t>worth $614.1 billion by 2022.</w:t>
      </w:r>
      <w:r>
        <w:rPr>
          <w:rFonts w:ascii="Arial" w:hAnsi="Arial" w:cs="Arial"/>
          <w:color w:val="000000" w:themeColor="text1"/>
          <w:shd w:val="clear" w:color="auto" w:fill="FEFEFE"/>
        </w:rPr>
        <w:t xml:space="preserve"> This enormous market and its growth rate, indicates a wealth of opportunity for sport based companies to capitalise on. These staggering statistics could be attributed to the diverse nature of organisations within the sports industry. From sports equipment &amp; apparel manufacturers, elite athletes/ clubs, to major food &amp; beverage brands, the sports marketing industry synthesises multiple industries into one industry. </w:t>
      </w:r>
      <w:r>
        <w:rPr>
          <w:rFonts w:ascii="Arial" w:hAnsi="Arial" w:cs="Arial"/>
          <w:color w:val="000000" w:themeColor="text1"/>
          <w:shd w:val="clear" w:color="auto" w:fill="FFFFFF"/>
        </w:rPr>
        <w:t xml:space="preserve">This fusion of industries is supported through Fetcko </w:t>
      </w:r>
      <w:r>
        <w:rPr>
          <w:rFonts w:ascii="Arial" w:hAnsi="Arial" w:cs="Arial"/>
          <w:i/>
          <w:iCs/>
          <w:color w:val="000000" w:themeColor="text1"/>
          <w:shd w:val="clear" w:color="auto" w:fill="FFFFFF"/>
        </w:rPr>
        <w:t xml:space="preserve">et al’s </w:t>
      </w:r>
      <w:r>
        <w:rPr>
          <w:rFonts w:ascii="Arial" w:hAnsi="Arial" w:cs="Arial"/>
          <w:color w:val="000000" w:themeColor="text1"/>
          <w:shd w:val="clear" w:color="auto" w:fill="FFFFFF"/>
        </w:rPr>
        <w:t>(2018)</w:t>
      </w:r>
      <w:r>
        <w:rPr>
          <w:rFonts w:ascii="Arial" w:hAnsi="Arial" w:cs="Arial"/>
          <w:i/>
          <w:iCs/>
          <w:color w:val="000000" w:themeColor="text1"/>
          <w:shd w:val="clear" w:color="auto" w:fill="FFFFFF"/>
        </w:rPr>
        <w:t xml:space="preserve"> </w:t>
      </w:r>
      <w:r>
        <w:rPr>
          <w:rFonts w:ascii="Arial" w:hAnsi="Arial" w:cs="Arial"/>
          <w:color w:val="000000" w:themeColor="text1"/>
          <w:shd w:val="clear" w:color="auto" w:fill="FFFFFF"/>
        </w:rPr>
        <w:t>theory that claims “</w:t>
      </w:r>
      <w:r w:rsidRPr="005B2C29">
        <w:rPr>
          <w:rFonts w:ascii="Arial" w:hAnsi="Arial" w:cs="Arial"/>
          <w:color w:val="000000" w:themeColor="text1"/>
          <w:shd w:val="clear" w:color="auto" w:fill="FFFFFF"/>
        </w:rPr>
        <w:t xml:space="preserve">There are </w:t>
      </w:r>
      <w:r w:rsidRPr="005B2C29">
        <w:rPr>
          <w:rFonts w:ascii="Arial" w:hAnsi="Arial" w:cs="Arial"/>
          <w:color w:val="000000" w:themeColor="text1"/>
          <w:shd w:val="clear" w:color="auto" w:fill="FFFFFF"/>
        </w:rPr>
        <w:lastRenderedPageBreak/>
        <w:t>two dimensions to sport marketing: the marketing of sports and marketing through sports</w:t>
      </w:r>
      <w:r>
        <w:rPr>
          <w:rFonts w:ascii="Arial" w:hAnsi="Arial" w:cs="Arial"/>
          <w:color w:val="000000" w:themeColor="text1"/>
          <w:shd w:val="clear" w:color="auto" w:fill="FFFFFF"/>
        </w:rPr>
        <w:t>”.</w:t>
      </w:r>
    </w:p>
    <w:p w14:paraId="27FC0F0E" w14:textId="77777777" w:rsidR="00AC420E" w:rsidRDefault="00AC420E" w:rsidP="00AC420E">
      <w:pPr>
        <w:spacing w:line="360" w:lineRule="auto"/>
        <w:rPr>
          <w:rFonts w:ascii="Arial" w:hAnsi="Arial" w:cs="Arial"/>
          <w:color w:val="000000" w:themeColor="text1"/>
          <w:shd w:val="clear" w:color="auto" w:fill="FEFEFE"/>
        </w:rPr>
      </w:pPr>
    </w:p>
    <w:p w14:paraId="0BDA5332" w14:textId="77777777" w:rsidR="00AC420E" w:rsidRDefault="00AC420E" w:rsidP="00AC420E">
      <w:pPr>
        <w:spacing w:line="360" w:lineRule="auto"/>
        <w:rPr>
          <w:rFonts w:ascii="Arial" w:hAnsi="Arial" w:cs="Arial"/>
          <w:color w:val="000000" w:themeColor="text1"/>
          <w:shd w:val="clear" w:color="auto" w:fill="FEFEFE"/>
        </w:rPr>
      </w:pPr>
    </w:p>
    <w:p w14:paraId="51B6671A" w14:textId="4FF1C7C8" w:rsidR="00AC420E" w:rsidRPr="005B2C29" w:rsidRDefault="00AC420E" w:rsidP="00AC420E">
      <w:pPr>
        <w:spacing w:line="360" w:lineRule="auto"/>
        <w:rPr>
          <w:rFonts w:ascii="Times New Roman" w:hAnsi="Times New Roman"/>
          <w:color w:val="000000" w:themeColor="text1"/>
        </w:rPr>
      </w:pPr>
      <w:r>
        <w:rPr>
          <w:rFonts w:ascii="Arial" w:hAnsi="Arial" w:cs="Arial"/>
          <w:color w:val="000000" w:themeColor="text1"/>
          <w:shd w:val="clear" w:color="auto" w:fill="FEFEFE"/>
        </w:rPr>
        <w:t>Additionally, the sports marketing industry has benefited from social trends of health and wellbeing improvement, a trend that is continuously backed by governments across the globe. Examples of this can be seen through campaigns such as Sport England’s (2016)  ‘an active nation’, where their primary “</w:t>
      </w:r>
      <w:r w:rsidRPr="007737F7">
        <w:rPr>
          <w:rFonts w:ascii="Arial" w:hAnsi="Arial" w:cs="Arial"/>
          <w:color w:val="000000" w:themeColor="text1"/>
          <w:shd w:val="clear" w:color="auto" w:fill="FFFFFF"/>
        </w:rPr>
        <w:t>vision is that everyone in England feels able to take part in sport or activity, regardless of age, background or ability.</w:t>
      </w:r>
      <w:r>
        <w:rPr>
          <w:rFonts w:ascii="Arial" w:hAnsi="Arial" w:cs="Arial"/>
          <w:color w:val="000000" w:themeColor="text1"/>
          <w:shd w:val="clear" w:color="auto" w:fill="FFFFFF"/>
        </w:rPr>
        <w:t xml:space="preserve">” Through boosting participation, a </w:t>
      </w:r>
      <w:r w:rsidR="00DD38EA">
        <w:rPr>
          <w:rFonts w:ascii="Arial" w:hAnsi="Arial" w:cs="Arial"/>
          <w:color w:val="000000" w:themeColor="text1"/>
          <w:shd w:val="clear" w:color="auto" w:fill="FFFFFF"/>
        </w:rPr>
        <w:t>trickle-down</w:t>
      </w:r>
      <w:r>
        <w:rPr>
          <w:rFonts w:ascii="Arial" w:hAnsi="Arial" w:cs="Arial"/>
          <w:color w:val="000000" w:themeColor="text1"/>
          <w:shd w:val="clear" w:color="auto" w:fill="FFFFFF"/>
        </w:rPr>
        <w:t xml:space="preserve"> effect becomes apparent within the sports industry, as a growth in sport interest rises. </w:t>
      </w:r>
    </w:p>
    <w:p w14:paraId="5D9E244A" w14:textId="77777777" w:rsidR="00AC420E" w:rsidRDefault="00AC420E" w:rsidP="00AC420E">
      <w:pPr>
        <w:spacing w:line="360" w:lineRule="auto"/>
        <w:rPr>
          <w:rFonts w:ascii="Arial" w:hAnsi="Arial" w:cs="Arial"/>
          <w:color w:val="000000" w:themeColor="text1"/>
          <w:shd w:val="clear" w:color="auto" w:fill="FEFEFE"/>
        </w:rPr>
      </w:pPr>
    </w:p>
    <w:p w14:paraId="16E30E8A" w14:textId="77777777" w:rsidR="00AC420E" w:rsidRDefault="00AC420E" w:rsidP="00AC420E">
      <w:pPr>
        <w:spacing w:line="360" w:lineRule="auto"/>
        <w:rPr>
          <w:rFonts w:ascii="Arial" w:hAnsi="Arial" w:cs="Arial"/>
          <w:color w:val="000000" w:themeColor="text1"/>
          <w:shd w:val="clear" w:color="auto" w:fill="FEFEFE"/>
        </w:rPr>
      </w:pPr>
    </w:p>
    <w:p w14:paraId="1FB18DF1" w14:textId="77777777" w:rsidR="00AC420E" w:rsidRDefault="00AC420E" w:rsidP="00AC420E">
      <w:pPr>
        <w:spacing w:line="360" w:lineRule="auto"/>
        <w:rPr>
          <w:rFonts w:ascii="Arial" w:hAnsi="Arial" w:cs="Arial"/>
          <w:color w:val="000000" w:themeColor="text1"/>
          <w:shd w:val="clear" w:color="auto" w:fill="FEFEFE"/>
        </w:rPr>
      </w:pPr>
    </w:p>
    <w:p w14:paraId="799F06CD" w14:textId="77777777" w:rsidR="00AC420E" w:rsidRDefault="00AC420E" w:rsidP="00AC420E">
      <w:pPr>
        <w:spacing w:line="360" w:lineRule="auto"/>
        <w:rPr>
          <w:rFonts w:ascii="Arial" w:hAnsi="Arial" w:cs="Arial"/>
          <w:color w:val="000000" w:themeColor="text1"/>
          <w:shd w:val="clear" w:color="auto" w:fill="FEFEFE"/>
        </w:rPr>
      </w:pPr>
    </w:p>
    <w:p w14:paraId="64D4E5C6" w14:textId="6D0DAD50" w:rsidR="00AC420E" w:rsidRDefault="00AC420E" w:rsidP="00AC420E">
      <w:pPr>
        <w:pStyle w:val="Heading3"/>
        <w:rPr>
          <w:shd w:val="clear" w:color="auto" w:fill="FEFEFE"/>
        </w:rPr>
      </w:pPr>
      <w:bookmarkStart w:id="54" w:name="_Toc69736900"/>
      <w:bookmarkStart w:id="55" w:name="_Toc69898499"/>
      <w:r>
        <w:rPr>
          <w:shd w:val="clear" w:color="auto" w:fill="FEFEFE"/>
        </w:rPr>
        <w:t>Rationale of Research</w:t>
      </w:r>
      <w:bookmarkEnd w:id="54"/>
      <w:bookmarkEnd w:id="55"/>
    </w:p>
    <w:p w14:paraId="567FCE25" w14:textId="77777777" w:rsidR="00AC420E" w:rsidRDefault="00AC420E" w:rsidP="00AC420E"/>
    <w:p w14:paraId="00144CE5" w14:textId="77777777" w:rsidR="00AC420E" w:rsidRDefault="00AC420E" w:rsidP="00AC420E">
      <w:pPr>
        <w:spacing w:line="360" w:lineRule="auto"/>
        <w:rPr>
          <w:rFonts w:ascii="Arial" w:hAnsi="Arial" w:cs="Arial"/>
        </w:rPr>
      </w:pPr>
      <w:r>
        <w:rPr>
          <w:rFonts w:ascii="Arial" w:hAnsi="Arial" w:cs="Arial"/>
        </w:rPr>
        <w:t>The primary aim of this research and review of literature, is to engage in relevant research, current concepts and theories of the Communications Mix in order to design and produce an effective communications campaign for Marin Bicycles. Achieving this aim effectively will only be possible through the completion of my three objectives:</w:t>
      </w:r>
    </w:p>
    <w:p w14:paraId="25D68C70" w14:textId="77777777" w:rsidR="00AC420E" w:rsidRDefault="00AC420E" w:rsidP="00AC420E">
      <w:pPr>
        <w:spacing w:line="360" w:lineRule="auto"/>
        <w:rPr>
          <w:rFonts w:ascii="Arial" w:hAnsi="Arial" w:cs="Arial"/>
        </w:rPr>
      </w:pPr>
    </w:p>
    <w:p w14:paraId="32D674B7" w14:textId="77777777" w:rsidR="00AC420E" w:rsidRDefault="00AC420E" w:rsidP="00953138">
      <w:pPr>
        <w:pStyle w:val="ListParagraph"/>
        <w:numPr>
          <w:ilvl w:val="0"/>
          <w:numId w:val="38"/>
        </w:numPr>
        <w:spacing w:line="360" w:lineRule="auto"/>
        <w:rPr>
          <w:rFonts w:ascii="Arial" w:hAnsi="Arial" w:cs="Arial"/>
        </w:rPr>
      </w:pPr>
      <w:r>
        <w:rPr>
          <w:rFonts w:ascii="Arial" w:hAnsi="Arial" w:cs="Arial"/>
        </w:rPr>
        <w:t>Design and produce a proposal of research into sports marketing and specifically communication strategies, to create an effective communications campaign for Marin Bicycles.</w:t>
      </w:r>
    </w:p>
    <w:p w14:paraId="6848514B" w14:textId="77777777" w:rsidR="00AC420E" w:rsidRPr="005370AE" w:rsidRDefault="00AC420E" w:rsidP="00AC420E">
      <w:pPr>
        <w:pStyle w:val="ListParagraph"/>
        <w:spacing w:line="360" w:lineRule="auto"/>
        <w:rPr>
          <w:rFonts w:ascii="Arial" w:hAnsi="Arial" w:cs="Arial"/>
        </w:rPr>
      </w:pPr>
    </w:p>
    <w:p w14:paraId="396388A8" w14:textId="77777777" w:rsidR="00AC420E" w:rsidRDefault="00AC420E" w:rsidP="00953138">
      <w:pPr>
        <w:pStyle w:val="ListParagraph"/>
        <w:numPr>
          <w:ilvl w:val="0"/>
          <w:numId w:val="38"/>
        </w:numPr>
        <w:spacing w:line="360" w:lineRule="auto"/>
        <w:rPr>
          <w:rFonts w:ascii="Arial" w:hAnsi="Arial" w:cs="Arial"/>
        </w:rPr>
      </w:pPr>
      <w:r>
        <w:rPr>
          <w:rFonts w:ascii="Arial" w:hAnsi="Arial" w:cs="Arial"/>
        </w:rPr>
        <w:t>Critically evaluate the current research available that relates to sports marketing and the communications mix.</w:t>
      </w:r>
    </w:p>
    <w:p w14:paraId="3A7E69C7" w14:textId="77777777" w:rsidR="00AC420E" w:rsidRPr="005370AE" w:rsidRDefault="00AC420E" w:rsidP="00AC420E">
      <w:pPr>
        <w:pStyle w:val="ListParagraph"/>
        <w:spacing w:line="360" w:lineRule="auto"/>
        <w:rPr>
          <w:rFonts w:ascii="Arial" w:hAnsi="Arial" w:cs="Arial"/>
        </w:rPr>
      </w:pPr>
    </w:p>
    <w:p w14:paraId="1EACBB7B" w14:textId="77777777" w:rsidR="00AC420E" w:rsidRDefault="00AC420E" w:rsidP="00953138">
      <w:pPr>
        <w:pStyle w:val="ListParagraph"/>
        <w:numPr>
          <w:ilvl w:val="0"/>
          <w:numId w:val="38"/>
        </w:numPr>
        <w:spacing w:line="360" w:lineRule="auto"/>
        <w:rPr>
          <w:rFonts w:ascii="Arial" w:hAnsi="Arial" w:cs="Arial"/>
        </w:rPr>
      </w:pPr>
      <w:r>
        <w:rPr>
          <w:rFonts w:ascii="Arial" w:hAnsi="Arial" w:cs="Arial"/>
        </w:rPr>
        <w:t>Produce an effective communications campaign that Marin Bicycles could use to grow brand awareness and customer interaction.</w:t>
      </w:r>
    </w:p>
    <w:p w14:paraId="63A11C66" w14:textId="77777777" w:rsidR="00AC420E" w:rsidRPr="007241C7" w:rsidRDefault="00AC420E" w:rsidP="00AC420E">
      <w:pPr>
        <w:pStyle w:val="ListParagraph"/>
        <w:rPr>
          <w:rFonts w:ascii="Arial" w:hAnsi="Arial" w:cs="Arial"/>
        </w:rPr>
      </w:pPr>
    </w:p>
    <w:p w14:paraId="36CB502B" w14:textId="77777777" w:rsidR="00AC420E" w:rsidRPr="007241C7" w:rsidRDefault="00AC420E" w:rsidP="00AC420E">
      <w:pPr>
        <w:spacing w:line="360" w:lineRule="auto"/>
        <w:rPr>
          <w:rFonts w:ascii="Arial" w:hAnsi="Arial" w:cs="Arial"/>
        </w:rPr>
      </w:pPr>
    </w:p>
    <w:p w14:paraId="30CF56AA" w14:textId="77777777" w:rsidR="00AC420E" w:rsidRPr="008255AC" w:rsidRDefault="00AC420E" w:rsidP="00AC420E">
      <w:pPr>
        <w:pStyle w:val="ListParagraph"/>
        <w:rPr>
          <w:rFonts w:ascii="Arial" w:hAnsi="Arial" w:cs="Arial"/>
        </w:rPr>
      </w:pPr>
    </w:p>
    <w:p w14:paraId="1D3C97D1" w14:textId="02253DB4" w:rsidR="00AC420E" w:rsidRDefault="00AC420E" w:rsidP="00AC420E">
      <w:pPr>
        <w:pStyle w:val="Heading3"/>
      </w:pPr>
      <w:bookmarkStart w:id="56" w:name="_Toc69736901"/>
      <w:bookmarkStart w:id="57" w:name="_Toc69898500"/>
      <w:r>
        <w:t>Background of Organisation</w:t>
      </w:r>
      <w:bookmarkEnd w:id="56"/>
      <w:bookmarkEnd w:id="57"/>
      <w:r>
        <w:t xml:space="preserve"> </w:t>
      </w:r>
    </w:p>
    <w:p w14:paraId="38990185" w14:textId="77777777" w:rsidR="00AC420E" w:rsidRDefault="00AC420E" w:rsidP="00AC420E"/>
    <w:p w14:paraId="60DC27ED" w14:textId="77777777" w:rsidR="00AC420E" w:rsidRPr="000A6986" w:rsidRDefault="00AC420E" w:rsidP="00AC420E">
      <w:pPr>
        <w:spacing w:line="360" w:lineRule="auto"/>
        <w:rPr>
          <w:rFonts w:ascii="Arial" w:hAnsi="Arial" w:cs="Arial"/>
        </w:rPr>
      </w:pPr>
      <w:r w:rsidRPr="00441D48">
        <w:rPr>
          <w:rFonts w:ascii="Arial" w:hAnsi="Arial" w:cs="Arial"/>
        </w:rPr>
        <w:t>Established in the county of Marin, US in 1986</w:t>
      </w:r>
      <w:r>
        <w:rPr>
          <w:rFonts w:ascii="Arial" w:hAnsi="Arial" w:cs="Arial"/>
        </w:rPr>
        <w:t>,</w:t>
      </w:r>
      <w:r w:rsidRPr="00441D48">
        <w:rPr>
          <w:rFonts w:ascii="Arial" w:hAnsi="Arial" w:cs="Arial"/>
        </w:rPr>
        <w:t xml:space="preserve"> Marin Bicycles became a leader in innovative cycling technologies and geometries. Marin soon began to forge a name for themselves as a major player in the cycling industry and retained that stature for over two decades. </w:t>
      </w:r>
      <w:r>
        <w:rPr>
          <w:rFonts w:ascii="Arial" w:hAnsi="Arial" w:cs="Arial"/>
        </w:rPr>
        <w:t xml:space="preserve">However, between 2004 – 2013, it could be seen that Marin lost track of their primary purpose of manufacturing bikes “made for fun since 86” (Marin, n.d), due to a poor investment into a new HQ. Marin are now back, after a major overhaul of management in 2014 and the appointment of </w:t>
      </w:r>
      <w:r w:rsidRPr="003F45F7">
        <w:rPr>
          <w:rFonts w:ascii="Arial" w:hAnsi="Arial" w:cs="Arial"/>
          <w:color w:val="000000" w:themeColor="text1"/>
          <w:shd w:val="clear" w:color="auto" w:fill="FFFFFF"/>
        </w:rPr>
        <w:t>Matt VanEnkevort</w:t>
      </w:r>
      <w:r>
        <w:rPr>
          <w:rFonts w:ascii="Arial" w:hAnsi="Arial" w:cs="Arial"/>
          <w:color w:val="000000" w:themeColor="text1"/>
          <w:shd w:val="clear" w:color="auto" w:fill="FFFFFF"/>
        </w:rPr>
        <w:t>, CEO (Pinkbike, 2014), Marin set their sights for the global stage once more.</w:t>
      </w:r>
    </w:p>
    <w:p w14:paraId="335526FA" w14:textId="77777777" w:rsidR="00AC420E" w:rsidRDefault="00AC420E" w:rsidP="00AC420E">
      <w:pPr>
        <w:spacing w:line="360" w:lineRule="auto"/>
        <w:rPr>
          <w:rFonts w:ascii="Arial" w:hAnsi="Arial" w:cs="Arial"/>
          <w:color w:val="000000" w:themeColor="text1"/>
          <w:shd w:val="clear" w:color="auto" w:fill="FEFEFE"/>
        </w:rPr>
      </w:pPr>
    </w:p>
    <w:p w14:paraId="64C5215B" w14:textId="77777777" w:rsidR="00AC420E" w:rsidRPr="003B22EF" w:rsidRDefault="00AC420E" w:rsidP="00AC420E">
      <w:pPr>
        <w:spacing w:line="360" w:lineRule="auto"/>
        <w:rPr>
          <w:rFonts w:ascii="Arial" w:hAnsi="Arial" w:cs="Arial"/>
          <w:color w:val="000000" w:themeColor="text1"/>
        </w:rPr>
      </w:pPr>
    </w:p>
    <w:p w14:paraId="799D8668" w14:textId="085F53BE" w:rsidR="00AC420E" w:rsidRDefault="00AC420E" w:rsidP="00AC420E">
      <w:pPr>
        <w:pStyle w:val="Heading1"/>
        <w:rPr>
          <w:rFonts w:eastAsia="Times New Roman"/>
        </w:rPr>
      </w:pPr>
      <w:bookmarkStart w:id="58" w:name="_Toc69736902"/>
      <w:bookmarkStart w:id="59" w:name="_Toc69898501"/>
      <w:r>
        <w:rPr>
          <w:rFonts w:eastAsia="Times New Roman"/>
        </w:rPr>
        <w:t>Review of Literature</w:t>
      </w:r>
      <w:bookmarkEnd w:id="58"/>
      <w:bookmarkEnd w:id="59"/>
      <w:r>
        <w:rPr>
          <w:rFonts w:eastAsia="Times New Roman"/>
        </w:rPr>
        <w:t xml:space="preserve"> </w:t>
      </w:r>
    </w:p>
    <w:p w14:paraId="2B3A48A1" w14:textId="77777777" w:rsidR="00AC420E" w:rsidRDefault="00AC420E" w:rsidP="00AC420E"/>
    <w:p w14:paraId="76012446" w14:textId="77777777" w:rsidR="00AC420E" w:rsidRDefault="00AC420E" w:rsidP="00AC420E"/>
    <w:p w14:paraId="24D97ED4" w14:textId="1FAF19C4" w:rsidR="00AC420E" w:rsidRDefault="00AC420E" w:rsidP="00AC420E">
      <w:pPr>
        <w:pStyle w:val="Heading2"/>
      </w:pPr>
      <w:bookmarkStart w:id="60" w:name="_Toc69736903"/>
      <w:bookmarkStart w:id="61" w:name="_Toc69898502"/>
      <w:r>
        <w:t>The 4p’s of Marketing</w:t>
      </w:r>
      <w:bookmarkEnd w:id="60"/>
      <w:bookmarkEnd w:id="61"/>
      <w:r>
        <w:t xml:space="preserve"> </w:t>
      </w:r>
    </w:p>
    <w:p w14:paraId="46E345FC" w14:textId="77777777" w:rsidR="00AC420E" w:rsidRDefault="00AC420E" w:rsidP="00AC420E"/>
    <w:p w14:paraId="1800AC84" w14:textId="77777777" w:rsidR="00AC420E" w:rsidRDefault="00AC420E" w:rsidP="00AC420E">
      <w:pPr>
        <w:spacing w:line="360" w:lineRule="auto"/>
        <w:rPr>
          <w:rFonts w:ascii="Arial" w:hAnsi="Arial" w:cs="Arial"/>
        </w:rPr>
      </w:pPr>
      <w:r w:rsidRPr="003F695F">
        <w:rPr>
          <w:rFonts w:ascii="Arial" w:hAnsi="Arial" w:cs="Arial"/>
        </w:rPr>
        <w:t>Borden (1964)</w:t>
      </w:r>
      <w:r>
        <w:rPr>
          <w:rFonts w:ascii="Arial" w:hAnsi="Arial" w:cs="Arial"/>
        </w:rPr>
        <w:t xml:space="preserve"> i</w:t>
      </w:r>
      <w:r w:rsidRPr="003F695F">
        <w:rPr>
          <w:rFonts w:ascii="Arial" w:hAnsi="Arial" w:cs="Arial"/>
        </w:rPr>
        <w:t>nitially listed as the 12 elements of marketing that could be controlled</w:t>
      </w:r>
      <w:r>
        <w:rPr>
          <w:rFonts w:ascii="Arial" w:hAnsi="Arial" w:cs="Arial"/>
        </w:rPr>
        <w:t xml:space="preserve"> to result in a “</w:t>
      </w:r>
      <w:r w:rsidRPr="00BD7BEC">
        <w:rPr>
          <w:rFonts w:ascii="Arial" w:hAnsi="Arial" w:cs="Arial"/>
        </w:rPr>
        <w:t>profitable business operation</w:t>
      </w:r>
      <w:r>
        <w:rPr>
          <w:rFonts w:ascii="Arial" w:hAnsi="Arial" w:cs="Arial"/>
        </w:rPr>
        <w:t>”</w:t>
      </w:r>
      <w:r w:rsidRPr="003C1BEB">
        <w:rPr>
          <w:rFonts w:ascii="Arial" w:hAnsi="Arial" w:cs="Arial"/>
          <w:color w:val="000000"/>
          <w:sz w:val="20"/>
          <w:szCs w:val="20"/>
          <w:shd w:val="clear" w:color="auto" w:fill="FFFFFF"/>
        </w:rPr>
        <w:t xml:space="preserve"> </w:t>
      </w:r>
      <w:r w:rsidRPr="003C1BEB">
        <w:rPr>
          <w:rFonts w:ascii="Arial" w:hAnsi="Arial" w:cs="Arial"/>
          <w:color w:val="000000"/>
          <w:shd w:val="clear" w:color="auto" w:fill="FFFFFF"/>
        </w:rPr>
        <w:t>(</w:t>
      </w:r>
      <w:r>
        <w:rPr>
          <w:rFonts w:ascii="Arial" w:hAnsi="Arial" w:cs="Arial"/>
          <w:color w:val="000000"/>
          <w:shd w:val="clear" w:color="auto" w:fill="FFFFFF"/>
        </w:rPr>
        <w:t xml:space="preserve">Cited in </w:t>
      </w:r>
      <w:r w:rsidRPr="003C1BEB">
        <w:rPr>
          <w:rFonts w:ascii="Arial" w:hAnsi="Arial" w:cs="Arial"/>
          <w:color w:val="000000"/>
          <w:shd w:val="clear" w:color="auto" w:fill="FFFFFF"/>
        </w:rPr>
        <w:t>Constantinides, 2006)</w:t>
      </w:r>
      <w:r>
        <w:rPr>
          <w:rFonts w:ascii="Times New Roman" w:hAnsi="Times New Roman"/>
        </w:rPr>
        <w:t xml:space="preserve">. </w:t>
      </w:r>
      <w:r>
        <w:rPr>
          <w:rFonts w:ascii="Arial" w:hAnsi="Arial" w:cs="Arial"/>
        </w:rPr>
        <w:t>This was</w:t>
      </w:r>
      <w:r w:rsidRPr="003F695F">
        <w:rPr>
          <w:rFonts w:ascii="Arial" w:hAnsi="Arial" w:cs="Arial"/>
        </w:rPr>
        <w:t xml:space="preserve"> </w:t>
      </w:r>
      <w:r>
        <w:rPr>
          <w:rFonts w:ascii="Arial" w:hAnsi="Arial" w:cs="Arial"/>
        </w:rPr>
        <w:t>soon</w:t>
      </w:r>
      <w:r w:rsidRPr="003F695F">
        <w:rPr>
          <w:rFonts w:ascii="Arial" w:hAnsi="Arial" w:cs="Arial"/>
        </w:rPr>
        <w:t xml:space="preserve"> reduced down by McCarthy (1964) to the 4P’s</w:t>
      </w:r>
      <w:r>
        <w:rPr>
          <w:rFonts w:ascii="Arial" w:hAnsi="Arial" w:cs="Arial"/>
        </w:rPr>
        <w:t xml:space="preserve">, ;Product, Price, Promotion and Place. This marketing framework allows organisations to strategically influence its reach to current customers and potential clients through developing a ‘personalised’ approach. </w:t>
      </w:r>
    </w:p>
    <w:p w14:paraId="6CE700DE" w14:textId="77777777" w:rsidR="00AC420E" w:rsidRDefault="00AC420E" w:rsidP="00AC420E">
      <w:pPr>
        <w:spacing w:line="360" w:lineRule="auto"/>
        <w:rPr>
          <w:rFonts w:ascii="Arial" w:hAnsi="Arial" w:cs="Arial"/>
        </w:rPr>
      </w:pPr>
    </w:p>
    <w:p w14:paraId="75193856" w14:textId="77777777" w:rsidR="00AC420E" w:rsidRDefault="00AC420E" w:rsidP="00AC420E">
      <w:pPr>
        <w:spacing w:line="360" w:lineRule="auto"/>
        <w:rPr>
          <w:rFonts w:ascii="Arial" w:hAnsi="Arial" w:cs="Arial"/>
          <w:color w:val="000000"/>
          <w:shd w:val="clear" w:color="auto" w:fill="FFFFFF"/>
        </w:rPr>
      </w:pPr>
      <w:r w:rsidRPr="0080382F">
        <w:rPr>
          <w:rFonts w:ascii="Arial" w:hAnsi="Arial" w:cs="Arial"/>
        </w:rPr>
        <w:t xml:space="preserve">Although the 4p’s </w:t>
      </w:r>
      <w:r>
        <w:rPr>
          <w:rFonts w:ascii="Arial" w:hAnsi="Arial" w:cs="Arial"/>
        </w:rPr>
        <w:t>are</w:t>
      </w:r>
      <w:r w:rsidRPr="0080382F">
        <w:rPr>
          <w:rFonts w:ascii="Arial" w:hAnsi="Arial" w:cs="Arial"/>
        </w:rPr>
        <w:t xml:space="preserve"> the primary framework used for many organisations, Boom and Bitner (1981) suggested an additional three elements to be added the mix, </w:t>
      </w:r>
      <w:r w:rsidRPr="0080382F">
        <w:rPr>
          <w:rFonts w:ascii="Arial" w:hAnsi="Arial" w:cs="Arial"/>
          <w:color w:val="161616"/>
          <w:shd w:val="clear" w:color="auto" w:fill="FFFFFF"/>
        </w:rPr>
        <w:t xml:space="preserve">People, Process and Physical Evidence </w:t>
      </w:r>
      <w:r w:rsidRPr="0080382F">
        <w:rPr>
          <w:rFonts w:ascii="Arial" w:hAnsi="Arial" w:cs="Arial"/>
          <w:color w:val="000000"/>
          <w:shd w:val="clear" w:color="auto" w:fill="FFFFFF"/>
        </w:rPr>
        <w:t>(Cited in Oxford College, n.d.), hence the creation of the 7P’s. Furthermore, Chen (2006) believed that to truly interact with the external environment an additional 4 elements must be added to McCarthy’s mix, “precision, payment systems, personalization, push and pull” (Cited in Vynogradova and Drokina, 2020)</w:t>
      </w:r>
      <w:r>
        <w:rPr>
          <w:rFonts w:ascii="Arial" w:hAnsi="Arial" w:cs="Arial"/>
          <w:color w:val="000000"/>
          <w:shd w:val="clear" w:color="auto" w:fill="FFFFFF"/>
        </w:rPr>
        <w:t>. These variants of the mix demonstrate the adaptability of the framework to different industries, in turn epitomising its fundamental use to marketing.</w:t>
      </w:r>
    </w:p>
    <w:p w14:paraId="63932676" w14:textId="77777777" w:rsidR="00AC420E" w:rsidRDefault="00AC420E" w:rsidP="00AC420E">
      <w:pPr>
        <w:rPr>
          <w:rFonts w:ascii="Times New Roman" w:hAnsi="Times New Roman"/>
        </w:rPr>
      </w:pPr>
    </w:p>
    <w:p w14:paraId="1F377A60" w14:textId="77777777" w:rsidR="00AC420E" w:rsidRDefault="00AC420E" w:rsidP="00AC420E"/>
    <w:p w14:paraId="2E5E71DE" w14:textId="77777777" w:rsidR="00AC420E" w:rsidRDefault="00AC420E" w:rsidP="00AC420E"/>
    <w:p w14:paraId="784325F1" w14:textId="5257956A" w:rsidR="00AC420E" w:rsidRDefault="00AC420E" w:rsidP="00AC420E">
      <w:pPr>
        <w:pStyle w:val="Heading2"/>
      </w:pPr>
      <w:bookmarkStart w:id="62" w:name="_Toc69736904"/>
      <w:bookmarkStart w:id="63" w:name="_Toc69898503"/>
      <w:r>
        <w:t>Marketing communications</w:t>
      </w:r>
      <w:bookmarkEnd w:id="62"/>
      <w:bookmarkEnd w:id="63"/>
    </w:p>
    <w:p w14:paraId="431375A7" w14:textId="77777777" w:rsidR="00AC420E" w:rsidRDefault="00AC420E" w:rsidP="00AC420E"/>
    <w:p w14:paraId="5C955F1C" w14:textId="77777777" w:rsidR="00AC420E" w:rsidRDefault="00AC420E" w:rsidP="00AC420E">
      <w:pPr>
        <w:spacing w:line="360" w:lineRule="auto"/>
        <w:rPr>
          <w:rFonts w:ascii="Arial" w:hAnsi="Arial" w:cs="Arial"/>
        </w:rPr>
      </w:pPr>
      <w:r w:rsidRPr="00EC7F07">
        <w:rPr>
          <w:rFonts w:ascii="Arial" w:hAnsi="Arial" w:cs="Arial"/>
        </w:rPr>
        <w:t xml:space="preserve">Fechko </w:t>
      </w:r>
      <w:r w:rsidRPr="00EC7F07">
        <w:rPr>
          <w:rFonts w:ascii="Arial" w:hAnsi="Arial" w:cs="Arial"/>
          <w:i/>
          <w:iCs/>
        </w:rPr>
        <w:t>et al</w:t>
      </w:r>
      <w:r w:rsidRPr="00EC7F07">
        <w:rPr>
          <w:rFonts w:ascii="Arial" w:hAnsi="Arial" w:cs="Arial"/>
        </w:rPr>
        <w:t xml:space="preserve"> (2018) states that </w:t>
      </w:r>
      <w:r>
        <w:rPr>
          <w:rFonts w:ascii="Arial" w:hAnsi="Arial" w:cs="Arial"/>
        </w:rPr>
        <w:t>m</w:t>
      </w:r>
      <w:r w:rsidRPr="00EC7F07">
        <w:rPr>
          <w:rFonts w:ascii="Arial" w:hAnsi="Arial" w:cs="Arial"/>
        </w:rPr>
        <w:t xml:space="preserve">arketing communications are the “voice” of the brand. </w:t>
      </w:r>
      <w:r>
        <w:rPr>
          <w:rFonts w:ascii="Arial" w:hAnsi="Arial" w:cs="Arial"/>
        </w:rPr>
        <w:t>Marketing communications, also known as the promotional mix, controls the output on all the channels, in which a company communicates its core message through. Through utilising five primary elements: Advertising, Personal selling,</w:t>
      </w:r>
      <w:r w:rsidRPr="00AB4502">
        <w:rPr>
          <w:rFonts w:ascii="Arial" w:hAnsi="Arial" w:cs="Arial"/>
        </w:rPr>
        <w:t xml:space="preserve"> </w:t>
      </w:r>
      <w:r>
        <w:rPr>
          <w:rFonts w:ascii="Arial" w:hAnsi="Arial" w:cs="Arial"/>
        </w:rPr>
        <w:t xml:space="preserve">Sales promotion, Public relations and Digital marketing, a company is able to reach a large yet specific target market. </w:t>
      </w:r>
    </w:p>
    <w:p w14:paraId="696E8E09" w14:textId="77777777" w:rsidR="00AC420E" w:rsidRDefault="00AC420E" w:rsidP="00AC420E">
      <w:pPr>
        <w:spacing w:line="360" w:lineRule="auto"/>
        <w:rPr>
          <w:rFonts w:ascii="Arial" w:hAnsi="Arial" w:cs="Arial"/>
        </w:rPr>
      </w:pPr>
    </w:p>
    <w:p w14:paraId="514BD971" w14:textId="77777777" w:rsidR="00AC420E" w:rsidRDefault="00AC420E" w:rsidP="00AC420E">
      <w:pPr>
        <w:spacing w:line="360" w:lineRule="auto"/>
        <w:rPr>
          <w:rFonts w:ascii="Arial" w:hAnsi="Arial" w:cs="Arial"/>
        </w:rPr>
      </w:pPr>
    </w:p>
    <w:p w14:paraId="65E1ACA6" w14:textId="77777777" w:rsidR="00AC420E" w:rsidRDefault="00AC420E" w:rsidP="00AC420E">
      <w:pPr>
        <w:spacing w:line="360" w:lineRule="auto"/>
        <w:rPr>
          <w:rFonts w:ascii="Arial" w:hAnsi="Arial" w:cs="Arial"/>
        </w:rPr>
      </w:pPr>
    </w:p>
    <w:p w14:paraId="1DA94C06" w14:textId="38C4442A" w:rsidR="00AC420E" w:rsidRDefault="00AC420E" w:rsidP="00AC420E">
      <w:pPr>
        <w:pStyle w:val="Heading3"/>
      </w:pPr>
      <w:bookmarkStart w:id="64" w:name="_Toc69736905"/>
      <w:bookmarkStart w:id="65" w:name="_Toc69898504"/>
      <w:r w:rsidRPr="00EC2D09">
        <w:t>Advertising</w:t>
      </w:r>
      <w:bookmarkEnd w:id="64"/>
      <w:bookmarkEnd w:id="65"/>
      <w:r w:rsidRPr="00EC2D09">
        <w:t xml:space="preserve"> </w:t>
      </w:r>
    </w:p>
    <w:p w14:paraId="02D6555B" w14:textId="77777777" w:rsidR="00AC420E" w:rsidRPr="00AD1BB8" w:rsidRDefault="00AC420E" w:rsidP="00AC420E">
      <w:pPr>
        <w:keepNext/>
        <w:keepLines/>
        <w:spacing w:before="40" w:line="360" w:lineRule="auto"/>
        <w:outlineLvl w:val="2"/>
        <w:rPr>
          <w:rFonts w:ascii="Arial" w:eastAsiaTheme="majorEastAsia" w:hAnsi="Arial" w:cs="Arial"/>
          <w:color w:val="E5E5E5" w:themeColor="text1" w:themeTint="1A"/>
        </w:rPr>
      </w:pPr>
    </w:p>
    <w:p w14:paraId="739528FF" w14:textId="1660375C" w:rsidR="00AC420E" w:rsidRPr="00AD1BB8" w:rsidRDefault="00AC420E" w:rsidP="00AC420E">
      <w:pPr>
        <w:spacing w:line="360" w:lineRule="auto"/>
        <w:rPr>
          <w:rFonts w:ascii="Arial" w:eastAsiaTheme="majorEastAsia" w:hAnsi="Arial" w:cs="Arial"/>
          <w:color w:val="000000" w:themeColor="text1"/>
        </w:rPr>
      </w:pPr>
      <w:r w:rsidRPr="00AD1BB8">
        <w:rPr>
          <w:rFonts w:ascii="Arial" w:hAnsi="Arial" w:cs="Arial"/>
          <w:i/>
          <w:iCs/>
          <w:color w:val="E5E5E5" w:themeColor="text1" w:themeTint="1A"/>
        </w:rPr>
        <w:t>“</w:t>
      </w:r>
      <w:r w:rsidRPr="00D23F3F">
        <w:rPr>
          <w:rFonts w:ascii="Arial" w:hAnsi="Arial" w:cs="Arial"/>
          <w:color w:val="000000" w:themeColor="text1"/>
        </w:rPr>
        <w:t>Advertising</w:t>
      </w:r>
      <w:r w:rsidRPr="00D23F3F">
        <w:rPr>
          <w:rFonts w:ascii="Arial" w:hAnsi="Arial" w:cs="Arial"/>
          <w:color w:val="000000" w:themeColor="text1"/>
          <w:shd w:val="clear" w:color="auto" w:fill="FFFFFF"/>
        </w:rPr>
        <w:t> is a means of communication with the users of a product or service. Advertisements are messages paid for by those who send them and are intended to inform or influence people who receive them</w:t>
      </w:r>
      <w:r w:rsidRPr="00AD1BB8">
        <w:rPr>
          <w:rFonts w:ascii="Arial" w:hAnsi="Arial" w:cs="Arial"/>
          <w:color w:val="000000" w:themeColor="text1"/>
        </w:rPr>
        <w:t xml:space="preserve">.” (Economic Times, 2020). </w:t>
      </w:r>
      <w:r w:rsidRPr="00AD1BB8">
        <w:rPr>
          <w:rFonts w:ascii="Arial" w:eastAsiaTheme="majorEastAsia" w:hAnsi="Arial" w:cs="Arial"/>
          <w:color w:val="000000" w:themeColor="text1"/>
        </w:rPr>
        <w:t xml:space="preserve">In the modern day, it has become almost impossible to go a whole day without being subjected to a form of advertisement. With strategically placed advertisement being </w:t>
      </w:r>
      <w:r w:rsidR="00DD38EA" w:rsidRPr="00AD1BB8">
        <w:rPr>
          <w:rFonts w:ascii="Arial" w:eastAsiaTheme="majorEastAsia" w:hAnsi="Arial" w:cs="Arial"/>
          <w:color w:val="000000" w:themeColor="text1"/>
        </w:rPr>
        <w:t>led</w:t>
      </w:r>
      <w:r w:rsidRPr="00AD1BB8">
        <w:rPr>
          <w:rFonts w:ascii="Arial" w:eastAsiaTheme="majorEastAsia" w:hAnsi="Arial" w:cs="Arial"/>
          <w:color w:val="000000" w:themeColor="text1"/>
        </w:rPr>
        <w:t xml:space="preserve"> by new algorithms and the sale of personal data, advertising in the 21</w:t>
      </w:r>
      <w:r w:rsidRPr="00AD1BB8">
        <w:rPr>
          <w:rFonts w:ascii="Arial" w:eastAsiaTheme="majorEastAsia" w:hAnsi="Arial" w:cs="Arial"/>
          <w:color w:val="000000" w:themeColor="text1"/>
          <w:vertAlign w:val="superscript"/>
        </w:rPr>
        <w:t>st</w:t>
      </w:r>
      <w:r w:rsidRPr="00AD1BB8">
        <w:rPr>
          <w:rFonts w:ascii="Arial" w:eastAsiaTheme="majorEastAsia" w:hAnsi="Arial" w:cs="Arial"/>
          <w:color w:val="000000" w:themeColor="text1"/>
        </w:rPr>
        <w:t xml:space="preserve"> century is more personalised than ever before.</w:t>
      </w:r>
    </w:p>
    <w:p w14:paraId="3C52AD89" w14:textId="77777777" w:rsidR="00AC420E" w:rsidRPr="00AD1BB8" w:rsidRDefault="00AC420E" w:rsidP="00AC420E">
      <w:pPr>
        <w:spacing w:line="360" w:lineRule="auto"/>
        <w:rPr>
          <w:rFonts w:ascii="Arial" w:eastAsiaTheme="majorEastAsia" w:hAnsi="Arial" w:cs="Arial"/>
          <w:color w:val="000000" w:themeColor="text1"/>
        </w:rPr>
      </w:pPr>
      <w:r w:rsidRPr="00AD1BB8">
        <w:rPr>
          <w:rFonts w:ascii="Arial" w:eastAsiaTheme="majorEastAsia" w:hAnsi="Arial" w:cs="Arial"/>
          <w:color w:val="000000" w:themeColor="text1"/>
        </w:rPr>
        <w:t xml:space="preserve"> However with this appealing process of reaching potential customers, it is crucial to assess the return on investment (ROI) as it is claimed that “multiple research studies on the motivations of sporting event attendees have found that advertising is one of the least influential factors in their decision to attend” (Fetchko </w:t>
      </w:r>
      <w:r w:rsidRPr="00AD1BB8">
        <w:rPr>
          <w:rFonts w:ascii="Arial" w:eastAsiaTheme="majorEastAsia" w:hAnsi="Arial" w:cs="Arial"/>
          <w:i/>
          <w:iCs/>
          <w:color w:val="000000" w:themeColor="text1"/>
        </w:rPr>
        <w:t>et al,</w:t>
      </w:r>
      <w:r w:rsidRPr="00AD1BB8">
        <w:rPr>
          <w:rFonts w:ascii="Arial" w:eastAsiaTheme="majorEastAsia" w:hAnsi="Arial" w:cs="Arial"/>
          <w:color w:val="000000" w:themeColor="text1"/>
        </w:rPr>
        <w:t xml:space="preserve"> 2018). Sidhana </w:t>
      </w:r>
      <w:r w:rsidRPr="00AD1BB8">
        <w:rPr>
          <w:rFonts w:ascii="Arial" w:eastAsiaTheme="majorEastAsia" w:hAnsi="Arial" w:cs="Arial"/>
          <w:i/>
          <w:iCs/>
          <w:color w:val="000000" w:themeColor="text1"/>
        </w:rPr>
        <w:t xml:space="preserve">et al </w:t>
      </w:r>
      <w:r w:rsidRPr="00AD1BB8">
        <w:rPr>
          <w:rFonts w:ascii="Arial" w:eastAsiaTheme="majorEastAsia" w:hAnsi="Arial" w:cs="Arial"/>
          <w:color w:val="000000" w:themeColor="text1"/>
        </w:rPr>
        <w:t xml:space="preserve">(2010) support this as they note it is “imperative for organizations to measure the effectiveness of such marketing communications so that they get to know how much return their advertising and sales promotion campaigns are fetching them.” </w:t>
      </w:r>
    </w:p>
    <w:p w14:paraId="4AD824BB" w14:textId="77777777" w:rsidR="00AC420E" w:rsidRPr="00AD1BB8" w:rsidRDefault="00AC420E" w:rsidP="00AC420E">
      <w:pPr>
        <w:spacing w:line="360" w:lineRule="auto"/>
        <w:rPr>
          <w:rFonts w:ascii="Arial" w:eastAsiaTheme="majorEastAsia" w:hAnsi="Arial" w:cs="Arial"/>
          <w:color w:val="000000" w:themeColor="text1"/>
        </w:rPr>
      </w:pPr>
    </w:p>
    <w:p w14:paraId="6105EA1B" w14:textId="5C71C00F" w:rsidR="00AC420E" w:rsidRPr="00AD1BB8" w:rsidRDefault="00AC420E" w:rsidP="00AC420E">
      <w:pPr>
        <w:spacing w:line="360" w:lineRule="auto"/>
        <w:rPr>
          <w:rFonts w:ascii="Arial" w:hAnsi="Arial" w:cs="Arial"/>
          <w:color w:val="000000" w:themeColor="text1"/>
        </w:rPr>
      </w:pPr>
      <w:r w:rsidRPr="00AD1BB8">
        <w:rPr>
          <w:rFonts w:ascii="Arial" w:eastAsiaTheme="majorEastAsia" w:hAnsi="Arial" w:cs="Arial"/>
          <w:color w:val="000000" w:themeColor="text1"/>
        </w:rPr>
        <w:t xml:space="preserve">There are </w:t>
      </w:r>
      <w:r w:rsidR="00DD38EA" w:rsidRPr="00AD1BB8">
        <w:rPr>
          <w:rFonts w:ascii="Arial" w:eastAsiaTheme="majorEastAsia" w:hAnsi="Arial" w:cs="Arial"/>
          <w:color w:val="000000" w:themeColor="text1"/>
        </w:rPr>
        <w:t>thousands of</w:t>
      </w:r>
      <w:r w:rsidRPr="00AD1BB8">
        <w:rPr>
          <w:rFonts w:ascii="Arial" w:eastAsiaTheme="majorEastAsia" w:hAnsi="Arial" w:cs="Arial"/>
          <w:color w:val="000000" w:themeColor="text1"/>
        </w:rPr>
        <w:t xml:space="preserve"> examples of successful sport advertising campaigns, such as Coco Cola and its NASCAR team which through “Exposure across multiple channels aids top-of-mind brand awareness and builds brand loyalty. The passion </w:t>
      </w:r>
      <w:r w:rsidRPr="00AD1BB8">
        <w:rPr>
          <w:rFonts w:ascii="Arial" w:eastAsiaTheme="majorEastAsia" w:hAnsi="Arial" w:cs="Arial"/>
          <w:color w:val="000000" w:themeColor="text1"/>
        </w:rPr>
        <w:lastRenderedPageBreak/>
        <w:t xml:space="preserve">fans have for NASCAR and their favourite drivers can transfer to a strong affinity for Coca-Cola products” (Fetchko </w:t>
      </w:r>
      <w:r w:rsidRPr="00AD1BB8">
        <w:rPr>
          <w:rFonts w:ascii="Arial" w:eastAsiaTheme="majorEastAsia" w:hAnsi="Arial" w:cs="Arial"/>
          <w:i/>
          <w:iCs/>
          <w:color w:val="000000" w:themeColor="text1"/>
        </w:rPr>
        <w:t>et al</w:t>
      </w:r>
      <w:r w:rsidRPr="00AD1BB8">
        <w:rPr>
          <w:rFonts w:ascii="Arial" w:eastAsiaTheme="majorEastAsia" w:hAnsi="Arial" w:cs="Arial"/>
          <w:color w:val="000000" w:themeColor="text1"/>
        </w:rPr>
        <w:t xml:space="preserve">, 2018)  , however the </w:t>
      </w:r>
      <w:r w:rsidR="00DD38EA" w:rsidRPr="00AD1BB8">
        <w:rPr>
          <w:rFonts w:ascii="Arial" w:eastAsiaTheme="majorEastAsia" w:hAnsi="Arial" w:cs="Arial"/>
          <w:color w:val="000000" w:themeColor="text1"/>
        </w:rPr>
        <w:t>standout</w:t>
      </w:r>
      <w:r w:rsidRPr="00AD1BB8">
        <w:rPr>
          <w:rFonts w:ascii="Arial" w:eastAsiaTheme="majorEastAsia" w:hAnsi="Arial" w:cs="Arial"/>
          <w:color w:val="000000" w:themeColor="text1"/>
        </w:rPr>
        <w:t xml:space="preserve"> marketing campaign of the last decade comes from the RedBull Statos campaign in 2012. Through attempting to break the world record for the highest base jump</w:t>
      </w:r>
      <w:r w:rsidRPr="00AD1BB8">
        <w:rPr>
          <w:rFonts w:ascii="Arial" w:hAnsi="Arial" w:cs="Arial"/>
          <w:color w:val="000000" w:themeColor="text1"/>
        </w:rPr>
        <w:t xml:space="preserve">, RedBull managed to create an advertisement event </w:t>
      </w:r>
      <w:r w:rsidRPr="00AD1BB8">
        <w:rPr>
          <w:rFonts w:ascii="Arial" w:hAnsi="Arial" w:cs="Arial"/>
          <w:color w:val="000000" w:themeColor="text1"/>
          <w:shd w:val="clear" w:color="auto" w:fill="FFFFFF"/>
        </w:rPr>
        <w:t>that “was shown on nearly 80 TV stations in 50 countries. The live webcast was distributed through 280 digital partners and racked up 52 million views, making it the most-watched live stream in history.” (Smart Insights, 2018)</w:t>
      </w:r>
      <w:r w:rsidRPr="00AD1BB8">
        <w:rPr>
          <w:rFonts w:ascii="Arial" w:hAnsi="Arial" w:cs="Arial"/>
          <w:color w:val="000000" w:themeColor="text1"/>
        </w:rPr>
        <w:t xml:space="preserve">. </w:t>
      </w:r>
      <w:r w:rsidRPr="00AD1BB8">
        <w:rPr>
          <w:rFonts w:ascii="Arial" w:hAnsi="Arial" w:cs="Arial"/>
          <w:color w:val="000000" w:themeColor="text1"/>
          <w:shd w:val="clear" w:color="auto" w:fill="FFFFFF"/>
        </w:rPr>
        <w:t>This strategic advertising had great effect on RedBull’s following annual sales, with a 13% increase from the previous year.</w:t>
      </w:r>
    </w:p>
    <w:p w14:paraId="3AF2F549" w14:textId="77777777" w:rsidR="00AC420E" w:rsidRPr="00EC2D09" w:rsidRDefault="00AC420E" w:rsidP="00AC420E">
      <w:pPr>
        <w:spacing w:line="360" w:lineRule="auto"/>
        <w:rPr>
          <w:rFonts w:ascii="Arial" w:hAnsi="Arial" w:cs="Arial"/>
          <w:color w:val="000000" w:themeColor="text1"/>
        </w:rPr>
      </w:pPr>
    </w:p>
    <w:p w14:paraId="15B8C571" w14:textId="54415A10" w:rsidR="00AC420E" w:rsidRPr="00AD1BB8" w:rsidRDefault="00AC420E" w:rsidP="00AC420E">
      <w:pPr>
        <w:pStyle w:val="Heading3"/>
      </w:pPr>
      <w:bookmarkStart w:id="66" w:name="_Toc69736906"/>
      <w:bookmarkStart w:id="67" w:name="_Toc69898505"/>
      <w:r w:rsidRPr="00EC2D09">
        <w:t>Personal Selling</w:t>
      </w:r>
      <w:bookmarkEnd w:id="66"/>
      <w:bookmarkEnd w:id="67"/>
    </w:p>
    <w:p w14:paraId="6C7B444F" w14:textId="77777777" w:rsidR="00AC420E" w:rsidRPr="00AD1BB8" w:rsidRDefault="00AC420E" w:rsidP="00AC420E">
      <w:pPr>
        <w:keepNext/>
        <w:keepLines/>
        <w:spacing w:before="40"/>
        <w:outlineLvl w:val="2"/>
        <w:rPr>
          <w:rFonts w:ascii="Arial" w:eastAsiaTheme="majorEastAsia" w:hAnsi="Arial" w:cs="Arial"/>
          <w:color w:val="000000" w:themeColor="text1"/>
        </w:rPr>
      </w:pPr>
    </w:p>
    <w:p w14:paraId="4FF876BF" w14:textId="77777777" w:rsidR="00AC420E" w:rsidRPr="00001CA9" w:rsidRDefault="00AC420E" w:rsidP="00AC420E">
      <w:pPr>
        <w:spacing w:line="360" w:lineRule="auto"/>
        <w:rPr>
          <w:rFonts w:ascii="Arial" w:hAnsi="Arial" w:cs="Arial"/>
          <w:color w:val="000000"/>
          <w:shd w:val="clear" w:color="auto" w:fill="FFFFFF"/>
        </w:rPr>
      </w:pPr>
      <w:r w:rsidRPr="00160C6C">
        <w:rPr>
          <w:rFonts w:ascii="Arial" w:eastAsiaTheme="majorEastAsia" w:hAnsi="Arial" w:cs="Arial"/>
          <w:color w:val="000000" w:themeColor="text1"/>
        </w:rPr>
        <w:t xml:space="preserve">Personal selling as a form of marketing </w:t>
      </w:r>
      <w:r>
        <w:rPr>
          <w:rFonts w:ascii="Arial" w:eastAsiaTheme="majorEastAsia" w:hAnsi="Arial" w:cs="Arial"/>
          <w:color w:val="000000" w:themeColor="text1"/>
        </w:rPr>
        <w:t>has been</w:t>
      </w:r>
      <w:r w:rsidRPr="00160C6C">
        <w:rPr>
          <w:rFonts w:ascii="Arial" w:eastAsiaTheme="majorEastAsia" w:hAnsi="Arial" w:cs="Arial"/>
          <w:color w:val="000000" w:themeColor="text1"/>
        </w:rPr>
        <w:t xml:space="preserve"> heavily relied on by companies</w:t>
      </w:r>
      <w:r>
        <w:rPr>
          <w:rFonts w:ascii="Arial" w:eastAsiaTheme="majorEastAsia" w:hAnsi="Arial" w:cs="Arial"/>
          <w:color w:val="000000" w:themeColor="text1"/>
        </w:rPr>
        <w:t xml:space="preserve"> in recent years</w:t>
      </w:r>
      <w:r w:rsidRPr="00160C6C">
        <w:rPr>
          <w:rFonts w:ascii="Arial" w:eastAsiaTheme="majorEastAsia" w:hAnsi="Arial" w:cs="Arial"/>
          <w:color w:val="000000" w:themeColor="text1"/>
        </w:rPr>
        <w:t xml:space="preserve">, as financial evidence would suggest, Solely in the US in 2008, the “total spending on sales forces has been reported to be approximately $800 billion each year, close to three times the amount spent on advertising” (Zoltners, Sinha, and Lorimer 2008; Cited in Albers </w:t>
      </w:r>
      <w:r w:rsidRPr="00160C6C">
        <w:rPr>
          <w:rFonts w:ascii="Arial" w:eastAsiaTheme="majorEastAsia" w:hAnsi="Arial" w:cs="Arial"/>
          <w:i/>
          <w:iCs/>
          <w:color w:val="000000" w:themeColor="text1"/>
        </w:rPr>
        <w:t>et al</w:t>
      </w:r>
      <w:r w:rsidRPr="00160C6C">
        <w:rPr>
          <w:rFonts w:ascii="Arial" w:eastAsiaTheme="majorEastAsia" w:hAnsi="Arial" w:cs="Arial"/>
          <w:color w:val="000000" w:themeColor="text1"/>
        </w:rPr>
        <w:t>, 2010). These figures could be expected to be significantly lower in this era of marketing, due effectiveness of digital marketing. However, there is still an aspect of human interaction that many consumers value. Often used for a “</w:t>
      </w:r>
      <w:r w:rsidRPr="00160C6C">
        <w:rPr>
          <w:rFonts w:ascii="Arial" w:hAnsi="Arial" w:cs="Arial"/>
          <w:color w:val="000000"/>
          <w:shd w:val="clear" w:color="auto" w:fill="FFFFFF"/>
        </w:rPr>
        <w:t>detailed explanation or demonstration of the product. This capability is especially desirable for complex or new goods and services.” (Gitman et al., 2021)</w:t>
      </w:r>
      <w:r>
        <w:rPr>
          <w:rFonts w:ascii="Arial" w:hAnsi="Arial" w:cs="Arial"/>
          <w:color w:val="000000"/>
          <w:shd w:val="clear" w:color="auto" w:fill="FFFFFF"/>
        </w:rPr>
        <w:t xml:space="preserve">. Additionally, creating a long-lasting relationship between seller and buyer has become increasingly important to organisations and consumers. Generating this desired brand loyalty is difficult through online marketing, hence the continued use of personal selling. </w:t>
      </w:r>
    </w:p>
    <w:p w14:paraId="09F05488" w14:textId="77777777" w:rsidR="00AC420E" w:rsidRPr="00EC2D09" w:rsidRDefault="00AC420E" w:rsidP="00AC420E">
      <w:pPr>
        <w:keepNext/>
        <w:keepLines/>
        <w:spacing w:before="40"/>
        <w:outlineLvl w:val="2"/>
        <w:rPr>
          <w:rFonts w:asciiTheme="majorHAnsi" w:eastAsiaTheme="majorEastAsia" w:hAnsiTheme="majorHAnsi" w:cstheme="majorBidi"/>
          <w:color w:val="243F60" w:themeColor="accent1" w:themeShade="7F"/>
        </w:rPr>
      </w:pPr>
    </w:p>
    <w:p w14:paraId="63E7A265" w14:textId="50D3B879" w:rsidR="00AC420E" w:rsidRDefault="00AC420E" w:rsidP="00AC420E">
      <w:pPr>
        <w:pStyle w:val="Heading3"/>
      </w:pPr>
      <w:bookmarkStart w:id="68" w:name="_Toc69736907"/>
      <w:bookmarkStart w:id="69" w:name="_Toc69898506"/>
      <w:r w:rsidRPr="00EC2D09">
        <w:t>Sales Promotion</w:t>
      </w:r>
      <w:bookmarkEnd w:id="68"/>
      <w:bookmarkEnd w:id="69"/>
      <w:r w:rsidRPr="00EC2D09">
        <w:t xml:space="preserve"> </w:t>
      </w:r>
    </w:p>
    <w:p w14:paraId="484DF759" w14:textId="77777777" w:rsidR="00AC420E" w:rsidRDefault="00AC420E" w:rsidP="00AC420E">
      <w:pPr>
        <w:pStyle w:val="Heading3"/>
        <w:rPr>
          <w:rFonts w:ascii="Arial" w:hAnsi="Arial"/>
        </w:rPr>
      </w:pPr>
      <w:bookmarkStart w:id="70" w:name="_Toc69736908"/>
      <w:bookmarkStart w:id="71" w:name="_Toc69898507"/>
      <w:bookmarkEnd w:id="70"/>
      <w:bookmarkEnd w:id="71"/>
    </w:p>
    <w:p w14:paraId="7216F86E" w14:textId="77777777" w:rsidR="00AC420E" w:rsidRDefault="00AC420E" w:rsidP="00AC420E">
      <w:pPr>
        <w:spacing w:line="360" w:lineRule="auto"/>
        <w:rPr>
          <w:rFonts w:ascii="Arial" w:hAnsi="Arial" w:cs="Arial"/>
          <w:color w:val="000000"/>
          <w:shd w:val="clear" w:color="auto" w:fill="FFFFFF"/>
        </w:rPr>
      </w:pPr>
      <w:r w:rsidRPr="006E384A">
        <w:rPr>
          <w:rFonts w:ascii="Arial" w:eastAsiaTheme="majorEastAsia" w:hAnsi="Arial" w:cs="Arial"/>
        </w:rPr>
        <w:t xml:space="preserve">Defined by </w:t>
      </w:r>
      <w:r w:rsidRPr="006E384A">
        <w:rPr>
          <w:rFonts w:ascii="Arial" w:hAnsi="Arial" w:cs="Arial"/>
          <w:color w:val="000000"/>
          <w:shd w:val="clear" w:color="auto" w:fill="FFFFFF"/>
        </w:rPr>
        <w:t xml:space="preserve">Baker and Hart (2003) </w:t>
      </w:r>
      <w:r w:rsidRPr="006E384A">
        <w:rPr>
          <w:rFonts w:ascii="Arial" w:eastAsiaTheme="majorEastAsia" w:hAnsi="Arial" w:cs="Arial"/>
        </w:rPr>
        <w:t>as “marketing activities usually specific to a time period, place or customer group, which encourage a direct response from consumers or marketing intermediaries, through an offering of additional benefits”, or</w:t>
      </w:r>
      <w:r>
        <w:rPr>
          <w:rFonts w:ascii="Arial" w:eastAsiaTheme="majorEastAsia" w:hAnsi="Arial" w:cs="Arial"/>
        </w:rPr>
        <w:t xml:space="preserve"> </w:t>
      </w:r>
      <w:r w:rsidRPr="006E384A">
        <w:rPr>
          <w:rFonts w:ascii="Arial" w:eastAsiaTheme="majorEastAsia" w:hAnsi="Arial" w:cs="Arial"/>
        </w:rPr>
        <w:t xml:space="preserve"> “a short term strategy to derive demand and also and especial marketing offer which provides more profit than what consumers receive from the sale position of a product </w:t>
      </w:r>
      <w:r w:rsidRPr="006E384A">
        <w:rPr>
          <w:rFonts w:ascii="Arial" w:eastAsiaTheme="majorEastAsia" w:hAnsi="Arial" w:cs="Arial"/>
        </w:rPr>
        <w:lastRenderedPageBreak/>
        <w:t xml:space="preserve">and also has sharper influence on sales” </w:t>
      </w:r>
      <w:r w:rsidRPr="006E384A">
        <w:rPr>
          <w:rFonts w:ascii="Arial" w:hAnsi="Arial" w:cs="Arial"/>
          <w:color w:val="000000"/>
          <w:shd w:val="clear" w:color="auto" w:fill="FFFFFF"/>
        </w:rPr>
        <w:t>(</w:t>
      </w:r>
      <w:r w:rsidRPr="005817E8">
        <w:rPr>
          <w:rFonts w:ascii="Arial" w:hAnsi="Arial" w:cs="Arial"/>
          <w:color w:val="000000"/>
          <w:shd w:val="clear" w:color="auto" w:fill="FFFFFF"/>
        </w:rPr>
        <w:t>Banerjee</w:t>
      </w:r>
      <w:r>
        <w:rPr>
          <w:rFonts w:ascii="Arial" w:hAnsi="Arial" w:cs="Arial"/>
          <w:color w:val="000000"/>
          <w:shd w:val="clear" w:color="auto" w:fill="FFFFFF"/>
        </w:rPr>
        <w:t xml:space="preserve">, 2009,. Cited in </w:t>
      </w:r>
      <w:r w:rsidRPr="006E384A">
        <w:rPr>
          <w:rFonts w:ascii="Arial" w:hAnsi="Arial" w:cs="Arial"/>
          <w:color w:val="000000"/>
          <w:shd w:val="clear" w:color="auto" w:fill="FFFFFF"/>
        </w:rPr>
        <w:t>Alireza Aghighi, 2015)</w:t>
      </w:r>
      <w:r>
        <w:rPr>
          <w:rFonts w:ascii="Arial" w:hAnsi="Arial" w:cs="Arial"/>
          <w:color w:val="000000"/>
          <w:shd w:val="clear" w:color="auto" w:fill="FFFFFF"/>
        </w:rPr>
        <w:t xml:space="preserve">. Sales promotional can be a greatly effective tool for marketeers to stimulate demand for a product/ service. </w:t>
      </w:r>
    </w:p>
    <w:p w14:paraId="764591C3" w14:textId="77777777" w:rsidR="00AC420E" w:rsidRDefault="00AC420E" w:rsidP="00AC420E">
      <w:pPr>
        <w:spacing w:line="360" w:lineRule="auto"/>
        <w:rPr>
          <w:rFonts w:ascii="Arial" w:hAnsi="Arial" w:cs="Arial"/>
          <w:color w:val="000000"/>
          <w:shd w:val="clear" w:color="auto" w:fill="FFFFFF"/>
        </w:rPr>
      </w:pPr>
    </w:p>
    <w:p w14:paraId="65F5E524" w14:textId="77777777" w:rsidR="00AC420E" w:rsidRDefault="00AC420E" w:rsidP="00AC420E">
      <w:pPr>
        <w:spacing w:line="360" w:lineRule="auto"/>
        <w:rPr>
          <w:rFonts w:ascii="Arial" w:hAnsi="Arial" w:cs="Arial"/>
          <w:color w:val="000000"/>
          <w:shd w:val="clear" w:color="auto" w:fill="FFFFFF"/>
        </w:rPr>
      </w:pPr>
      <w:r>
        <w:rPr>
          <w:rFonts w:ascii="Arial" w:hAnsi="Arial" w:cs="Arial"/>
          <w:color w:val="000000"/>
          <w:shd w:val="clear" w:color="auto" w:fill="FFFFFF"/>
        </w:rPr>
        <w:t xml:space="preserve">Within sales promotion, there are two primary offers, </w:t>
      </w:r>
      <w:r>
        <w:rPr>
          <w:rFonts w:ascii="Arial" w:hAnsi="Arial" w:cs="Arial"/>
          <w:i/>
          <w:iCs/>
          <w:color w:val="000000"/>
          <w:shd w:val="clear" w:color="auto" w:fill="FFFFFF"/>
        </w:rPr>
        <w:t>Cash discount</w:t>
      </w:r>
      <w:r>
        <w:rPr>
          <w:rFonts w:ascii="Arial" w:hAnsi="Arial" w:cs="Arial"/>
          <w:color w:val="000000"/>
          <w:shd w:val="clear" w:color="auto" w:fill="FFFFFF"/>
        </w:rPr>
        <w:t xml:space="preserve"> and </w:t>
      </w:r>
      <w:r>
        <w:rPr>
          <w:rFonts w:ascii="Arial" w:hAnsi="Arial" w:cs="Arial"/>
          <w:i/>
          <w:iCs/>
          <w:color w:val="000000"/>
          <w:shd w:val="clear" w:color="auto" w:fill="FFFFFF"/>
        </w:rPr>
        <w:t>Volume discount.</w:t>
      </w:r>
      <w:r>
        <w:rPr>
          <w:rFonts w:ascii="Arial" w:hAnsi="Arial" w:cs="Arial"/>
          <w:color w:val="000000"/>
          <w:shd w:val="clear" w:color="auto" w:fill="FFFFFF"/>
        </w:rPr>
        <w:t xml:space="preserve"> Cash discount, defined by Banerjee (2009) are a ‘</w:t>
      </w:r>
      <w:r w:rsidRPr="001D4A4B">
        <w:rPr>
          <w:rFonts w:ascii="Arial" w:hAnsi="Arial" w:cs="Arial"/>
          <w:color w:val="000000"/>
          <w:shd w:val="clear" w:color="auto" w:fill="FFFFFF"/>
        </w:rPr>
        <w:t>type of promotions commonly include price-offs (e.g. 10 per cent off), or cash coupons which give money off on purchase of a product, and rebates, (Contests and Sweepstakes) which provides a chance to win a large prize either through skill or chance.</w:t>
      </w:r>
      <w:r>
        <w:rPr>
          <w:rFonts w:ascii="Arial" w:hAnsi="Arial" w:cs="Arial"/>
          <w:color w:val="000000"/>
          <w:shd w:val="clear" w:color="auto" w:fill="FFFFFF"/>
        </w:rPr>
        <w:t xml:space="preserve">” Somewhat of an effective strategy implemented by almost any retailer or company as some point in a financial year. </w:t>
      </w:r>
    </w:p>
    <w:p w14:paraId="2564874C" w14:textId="77777777" w:rsidR="00AC420E" w:rsidRDefault="00AC420E" w:rsidP="00AC420E">
      <w:pPr>
        <w:spacing w:line="360" w:lineRule="auto"/>
        <w:rPr>
          <w:rFonts w:ascii="Arial" w:hAnsi="Arial" w:cs="Arial"/>
          <w:color w:val="000000"/>
          <w:shd w:val="clear" w:color="auto" w:fill="FFFFFF"/>
        </w:rPr>
      </w:pPr>
    </w:p>
    <w:p w14:paraId="1CA733B2" w14:textId="23621332" w:rsidR="00AC420E" w:rsidRDefault="00AC420E" w:rsidP="00AC420E">
      <w:pPr>
        <w:spacing w:line="360" w:lineRule="auto"/>
        <w:rPr>
          <w:rFonts w:ascii="Arial" w:hAnsi="Arial" w:cs="Arial"/>
          <w:color w:val="000000"/>
          <w:shd w:val="clear" w:color="auto" w:fill="FFFFFF"/>
        </w:rPr>
      </w:pPr>
      <w:r w:rsidRPr="00701A8C">
        <w:rPr>
          <w:rFonts w:ascii="Arial" w:hAnsi="Arial" w:cs="Arial"/>
          <w:color w:val="000000"/>
          <w:shd w:val="clear" w:color="auto" w:fill="FFFFFF"/>
        </w:rPr>
        <w:t xml:space="preserve">Alternatively, Volume discount “sales promotions are very common with fast moving consumer goods (FMCGs) products. This type of strategy tries to stimulate demand by increasing consumption. These types of promotions are characterized by adding an extra volume to the existent product e.g. 15 per cent extra, Buy two shirts and get one free, coupons which give extra volume on repurchase etc.” (Banerjee, 2009). </w:t>
      </w:r>
      <w:r>
        <w:rPr>
          <w:rFonts w:ascii="Arial" w:hAnsi="Arial" w:cs="Arial"/>
          <w:color w:val="000000"/>
          <w:shd w:val="clear" w:color="auto" w:fill="FFFFFF"/>
        </w:rPr>
        <w:t>T</w:t>
      </w:r>
      <w:r w:rsidRPr="00701A8C">
        <w:rPr>
          <w:rFonts w:ascii="Arial" w:hAnsi="Arial" w:cs="Arial"/>
          <w:color w:val="000000"/>
          <w:shd w:val="clear" w:color="auto" w:fill="FFFFFF"/>
        </w:rPr>
        <w:t>here are a plethora of additional sales promotion techniques used in modern day marketing, such as free shipping, coupon giveaways, trade-ins, buy more save more, price match promise and loyalty points to name a few</w:t>
      </w:r>
      <w:r>
        <w:rPr>
          <w:rFonts w:ascii="Arial" w:hAnsi="Arial" w:cs="Arial"/>
          <w:color w:val="000000"/>
          <w:shd w:val="clear" w:color="auto" w:fill="FFFFFF"/>
        </w:rPr>
        <w:t>.</w:t>
      </w:r>
      <w:r w:rsidRPr="00701A8C">
        <w:rPr>
          <w:rFonts w:ascii="Arial" w:hAnsi="Arial" w:cs="Arial"/>
          <w:color w:val="000000"/>
          <w:shd w:val="clear" w:color="auto" w:fill="FFFFFF"/>
        </w:rPr>
        <w:t xml:space="preserve"> (AmeriCommerce, 2020)</w:t>
      </w:r>
      <w:r>
        <w:rPr>
          <w:rFonts w:ascii="Arial" w:hAnsi="Arial" w:cs="Arial"/>
          <w:color w:val="000000"/>
          <w:shd w:val="clear" w:color="auto" w:fill="FFFFFF"/>
        </w:rPr>
        <w:t xml:space="preserve">. It’s a </w:t>
      </w:r>
      <w:r w:rsidR="00DD38EA">
        <w:rPr>
          <w:rFonts w:ascii="Arial" w:hAnsi="Arial" w:cs="Arial"/>
          <w:color w:val="000000"/>
          <w:shd w:val="clear" w:color="auto" w:fill="FFFFFF"/>
        </w:rPr>
        <w:t>marketeer’s</w:t>
      </w:r>
      <w:r>
        <w:rPr>
          <w:rFonts w:ascii="Arial" w:hAnsi="Arial" w:cs="Arial"/>
          <w:color w:val="000000"/>
          <w:shd w:val="clear" w:color="auto" w:fill="FFFFFF"/>
        </w:rPr>
        <w:t xml:space="preserve"> job to assign the appropriate techniques to their company.</w:t>
      </w:r>
    </w:p>
    <w:p w14:paraId="5576F945" w14:textId="77777777" w:rsidR="00AC420E" w:rsidRDefault="00AC420E" w:rsidP="00AC420E">
      <w:pPr>
        <w:spacing w:line="360" w:lineRule="auto"/>
        <w:rPr>
          <w:rFonts w:ascii="Arial" w:hAnsi="Arial" w:cs="Arial"/>
          <w:color w:val="000000"/>
          <w:shd w:val="clear" w:color="auto" w:fill="FFFFFF"/>
        </w:rPr>
      </w:pPr>
    </w:p>
    <w:p w14:paraId="5045C274" w14:textId="77777777" w:rsidR="00AC420E" w:rsidRPr="00877E05" w:rsidRDefault="00AC420E" w:rsidP="00AC420E">
      <w:pPr>
        <w:spacing w:line="360" w:lineRule="auto"/>
        <w:rPr>
          <w:rFonts w:ascii="Times New Roman" w:hAnsi="Times New Roman"/>
        </w:rPr>
      </w:pPr>
      <w:r>
        <w:rPr>
          <w:rFonts w:ascii="Arial" w:hAnsi="Arial" w:cs="Arial"/>
          <w:color w:val="000000"/>
          <w:shd w:val="clear" w:color="auto" w:fill="FFFFFF"/>
        </w:rPr>
        <w:t>On the other hand</w:t>
      </w:r>
      <w:r w:rsidRPr="00877E05">
        <w:rPr>
          <w:rFonts w:ascii="Arial" w:hAnsi="Arial" w:cs="Arial"/>
          <w:color w:val="000000"/>
          <w:shd w:val="clear" w:color="auto" w:fill="FFFFFF"/>
        </w:rPr>
        <w:t>, the long term effectiveness of sales promotions are often difficult to measure and in some cases counter productive to a marketing campaign.</w:t>
      </w:r>
      <w:r>
        <w:rPr>
          <w:rFonts w:ascii="Arial" w:hAnsi="Arial" w:cs="Arial"/>
          <w:color w:val="000000"/>
          <w:shd w:val="clear" w:color="auto" w:fill="FFFFFF"/>
        </w:rPr>
        <w:t xml:space="preserve"> Results from a study of the effectiveness of sales promotion found that </w:t>
      </w:r>
      <w:r w:rsidRPr="00877E05">
        <w:rPr>
          <w:rFonts w:ascii="Arial" w:hAnsi="Arial" w:cs="Arial"/>
          <w:color w:val="000000"/>
          <w:shd w:val="clear" w:color="auto" w:fill="FFFFFF"/>
        </w:rPr>
        <w:t xml:space="preserve"> “on average, sales promotions have neither a positive nor a negative effect on brand preference beyond the promotion period” (DelVecchio, Henard and Freling, 2006)</w:t>
      </w:r>
      <w:r>
        <w:rPr>
          <w:rFonts w:ascii="Arial" w:hAnsi="Arial" w:cs="Arial"/>
          <w:color w:val="000000"/>
          <w:shd w:val="clear" w:color="auto" w:fill="FFFFFF"/>
        </w:rPr>
        <w:t xml:space="preserve">. </w:t>
      </w:r>
    </w:p>
    <w:p w14:paraId="1F41B5AF" w14:textId="77777777" w:rsidR="00AC420E" w:rsidRPr="00AB7461" w:rsidRDefault="00AC420E" w:rsidP="00AC420E">
      <w:pPr>
        <w:spacing w:line="360" w:lineRule="auto"/>
        <w:rPr>
          <w:rFonts w:ascii="Times New Roman" w:hAnsi="Times New Roman"/>
        </w:rPr>
      </w:pPr>
    </w:p>
    <w:p w14:paraId="36E3B060" w14:textId="77777777" w:rsidR="00AC420E" w:rsidRPr="00EC2D09" w:rsidRDefault="00AC420E" w:rsidP="00AC420E">
      <w:pPr>
        <w:keepNext/>
        <w:keepLines/>
        <w:spacing w:before="40"/>
        <w:outlineLvl w:val="2"/>
        <w:rPr>
          <w:rFonts w:asciiTheme="majorHAnsi" w:eastAsiaTheme="majorEastAsia" w:hAnsiTheme="majorHAnsi" w:cstheme="majorBidi"/>
          <w:color w:val="243F60" w:themeColor="accent1" w:themeShade="7F"/>
        </w:rPr>
      </w:pPr>
    </w:p>
    <w:p w14:paraId="57F21662" w14:textId="383CB099" w:rsidR="00AC420E" w:rsidRDefault="00AC420E" w:rsidP="00AC420E">
      <w:pPr>
        <w:pStyle w:val="Heading3"/>
      </w:pPr>
      <w:bookmarkStart w:id="72" w:name="_Toc69736909"/>
      <w:bookmarkStart w:id="73" w:name="_Toc69898508"/>
      <w:r w:rsidRPr="00EC2D09">
        <w:t>Public Relations</w:t>
      </w:r>
      <w:bookmarkEnd w:id="72"/>
      <w:bookmarkEnd w:id="73"/>
    </w:p>
    <w:p w14:paraId="7D51A0B0" w14:textId="77777777" w:rsidR="00AC420E" w:rsidRPr="00923FFF" w:rsidRDefault="00AC420E" w:rsidP="00AC420E">
      <w:pPr>
        <w:keepNext/>
        <w:keepLines/>
        <w:spacing w:before="40" w:line="360" w:lineRule="auto"/>
        <w:outlineLvl w:val="2"/>
        <w:rPr>
          <w:rFonts w:asciiTheme="majorHAnsi" w:eastAsiaTheme="majorEastAsia" w:hAnsiTheme="majorHAnsi" w:cstheme="majorBidi"/>
          <w:color w:val="000000" w:themeColor="text1"/>
        </w:rPr>
      </w:pPr>
    </w:p>
    <w:p w14:paraId="3F8E8024" w14:textId="77777777" w:rsidR="00AC420E" w:rsidRDefault="00AC420E" w:rsidP="00AC420E">
      <w:pPr>
        <w:spacing w:line="360" w:lineRule="auto"/>
        <w:rPr>
          <w:rFonts w:ascii="Arial" w:hAnsi="Arial" w:cs="Arial"/>
          <w:color w:val="000000"/>
          <w:shd w:val="clear" w:color="auto" w:fill="FFFFFF"/>
        </w:rPr>
      </w:pPr>
      <w:r w:rsidRPr="00C64DA2">
        <w:rPr>
          <w:rFonts w:ascii="Arial" w:eastAsiaTheme="majorEastAsia" w:hAnsi="Arial" w:cs="Arial"/>
          <w:color w:val="000000" w:themeColor="text1"/>
        </w:rPr>
        <w:t>According to Edward Berneys (1923) Public relations</w:t>
      </w:r>
      <w:r>
        <w:rPr>
          <w:rFonts w:ascii="Arial" w:eastAsiaTheme="majorEastAsia" w:hAnsi="Arial" w:cs="Arial"/>
          <w:color w:val="000000" w:themeColor="text1"/>
        </w:rPr>
        <w:t xml:space="preserve"> (PR)</w:t>
      </w:r>
      <w:r w:rsidRPr="00C64DA2">
        <w:rPr>
          <w:rFonts w:ascii="Arial" w:eastAsiaTheme="majorEastAsia" w:hAnsi="Arial" w:cs="Arial"/>
          <w:color w:val="000000" w:themeColor="text1"/>
        </w:rPr>
        <w:t xml:space="preserve"> is the attempt, by information, persuasion and adjustment, to engineer public support for an activity, </w:t>
      </w:r>
      <w:r w:rsidRPr="00C64DA2">
        <w:rPr>
          <w:rFonts w:ascii="Arial" w:eastAsiaTheme="majorEastAsia" w:hAnsi="Arial" w:cs="Arial"/>
          <w:color w:val="000000" w:themeColor="text1"/>
        </w:rPr>
        <w:lastRenderedPageBreak/>
        <w:t xml:space="preserve">cause, movement or institution (Cited in </w:t>
      </w:r>
      <w:r w:rsidRPr="00C64DA2">
        <w:rPr>
          <w:rFonts w:ascii="Arial" w:hAnsi="Arial" w:cs="Arial"/>
          <w:color w:val="000000" w:themeColor="text1"/>
          <w:shd w:val="clear" w:color="auto" w:fill="FFFFFF"/>
        </w:rPr>
        <w:t xml:space="preserve">Hutton, 1999). Similarly, The Chartered Institute of Public Relations define it as </w:t>
      </w:r>
      <w:r w:rsidRPr="00C64DA2">
        <w:rPr>
          <w:rFonts w:ascii="Arial" w:hAnsi="Arial" w:cs="Arial"/>
          <w:color w:val="000000" w:themeColor="text1"/>
        </w:rPr>
        <w:t>“the discipline which looks after reputation, with the aim of earning understanding and support and influencing opinion and behaviour. It is the planned and sustained effort to establish and maintain goodwill and mutual understanding between an organisation and its publics</w:t>
      </w:r>
      <w:r>
        <w:rPr>
          <w:rFonts w:ascii="Arial" w:hAnsi="Arial" w:cs="Arial"/>
          <w:color w:val="000000" w:themeColor="text1"/>
        </w:rPr>
        <w:t xml:space="preserve">” </w:t>
      </w:r>
      <w:r w:rsidRPr="00C64DA2">
        <w:rPr>
          <w:rFonts w:ascii="Arial" w:hAnsi="Arial" w:cs="Arial"/>
          <w:color w:val="000000"/>
          <w:shd w:val="clear" w:color="auto" w:fill="FFFFFF"/>
        </w:rPr>
        <w:t>(CIPR, n.d.)</w:t>
      </w:r>
      <w:r>
        <w:rPr>
          <w:rFonts w:ascii="Arial" w:hAnsi="Arial" w:cs="Arial"/>
          <w:color w:val="000000"/>
          <w:shd w:val="clear" w:color="auto" w:fill="FFFFFF"/>
        </w:rPr>
        <w:t xml:space="preserve">. Both these definitions elude that PR is a tool which can have a profound influence on how current and potential customers view an organisation. </w:t>
      </w:r>
    </w:p>
    <w:p w14:paraId="58D6B6D3" w14:textId="77777777" w:rsidR="00AC420E" w:rsidRDefault="00AC420E" w:rsidP="00AC420E">
      <w:pPr>
        <w:spacing w:line="360" w:lineRule="auto"/>
        <w:rPr>
          <w:rFonts w:ascii="Arial" w:hAnsi="Arial" w:cs="Arial"/>
          <w:color w:val="000000"/>
          <w:shd w:val="clear" w:color="auto" w:fill="FFFFFF"/>
        </w:rPr>
      </w:pPr>
    </w:p>
    <w:p w14:paraId="40309D03" w14:textId="77777777" w:rsidR="00AC420E" w:rsidRDefault="00AC420E" w:rsidP="00AC420E">
      <w:pPr>
        <w:spacing w:line="360" w:lineRule="auto"/>
        <w:rPr>
          <w:rFonts w:ascii="Arial" w:hAnsi="Arial" w:cs="Arial"/>
          <w:color w:val="000000"/>
          <w:shd w:val="clear" w:color="auto" w:fill="FFFFFF"/>
        </w:rPr>
      </w:pPr>
      <w:r w:rsidRPr="000C27E2">
        <w:rPr>
          <w:rFonts w:ascii="Arial" w:hAnsi="Arial" w:cs="Arial"/>
          <w:color w:val="000000"/>
          <w:shd w:val="clear" w:color="auto" w:fill="FFFFFF"/>
        </w:rPr>
        <w:t xml:space="preserve">Positive PR can come through a number of techniques, each method will have varied impact depending on the organisations target market. Many organisations utilise the following techniques: Sponsorship of good causes, current public affairs, business events, community relations, crisis management, employee relations and corporate social responsibility (CSR). Through keeping relevant and supporting worthy causes, organisations can fabricate a positive consumers viewpoint. </w:t>
      </w:r>
    </w:p>
    <w:p w14:paraId="24044632" w14:textId="77777777" w:rsidR="00AC420E" w:rsidRDefault="00AC420E" w:rsidP="00AC420E">
      <w:pPr>
        <w:spacing w:line="360" w:lineRule="auto"/>
        <w:rPr>
          <w:rFonts w:ascii="Arial" w:hAnsi="Arial" w:cs="Arial"/>
          <w:color w:val="000000"/>
          <w:shd w:val="clear" w:color="auto" w:fill="FFFFFF"/>
        </w:rPr>
      </w:pPr>
    </w:p>
    <w:p w14:paraId="5305B84A" w14:textId="77777777" w:rsidR="00AC420E" w:rsidRDefault="00AC420E" w:rsidP="00AC420E">
      <w:pPr>
        <w:spacing w:line="360" w:lineRule="auto"/>
        <w:rPr>
          <w:rFonts w:ascii="Arial" w:hAnsi="Arial" w:cs="Arial"/>
          <w:color w:val="000000"/>
          <w:shd w:val="clear" w:color="auto" w:fill="FFFFFF"/>
        </w:rPr>
      </w:pPr>
      <w:r w:rsidRPr="000C27E2">
        <w:rPr>
          <w:rFonts w:ascii="Arial" w:hAnsi="Arial" w:cs="Arial"/>
          <w:color w:val="000000"/>
          <w:shd w:val="clear" w:color="auto" w:fill="FFFFFF"/>
        </w:rPr>
        <w:t xml:space="preserve">A primary example of this comes from Nike, through including Colin Kaepernick (NFL star that took a knee during the national anthem) on their advertisement, matched with the slogan </w:t>
      </w:r>
      <w:r w:rsidRPr="000C27E2">
        <w:rPr>
          <w:rFonts w:ascii="Arial" w:hAnsi="Arial" w:cs="Arial"/>
          <w:color w:val="000000"/>
          <w:spacing w:val="6"/>
          <w:shd w:val="clear" w:color="auto" w:fill="FFFFFF"/>
        </w:rPr>
        <w:t>"Believe in something. Even if it means sacrificing everything” was exceptionally received, as the evidence suggests. According to Talkwalker “There have been more than 2.7 million mentions of Nike since Monday, a 1,400% increase compared with the previous day”</w:t>
      </w:r>
      <w:r w:rsidRPr="000C27E2">
        <w:rPr>
          <w:rFonts w:ascii="Arial" w:hAnsi="Arial" w:cs="Arial"/>
          <w:color w:val="000000"/>
          <w:shd w:val="clear" w:color="auto" w:fill="FFFFFF"/>
        </w:rPr>
        <w:t xml:space="preserve"> (PR Week, 2018)</w:t>
      </w:r>
      <w:r>
        <w:rPr>
          <w:rFonts w:ascii="Arial" w:hAnsi="Arial" w:cs="Arial"/>
          <w:color w:val="000000"/>
          <w:shd w:val="clear" w:color="auto" w:fill="FFFFFF"/>
        </w:rPr>
        <w:t>. This level of interaction, achieved through calculated risk can provide a wealth of new and continued custom, through aligning an important issue to the brand.</w:t>
      </w:r>
    </w:p>
    <w:p w14:paraId="1D7BDDB4" w14:textId="77777777" w:rsidR="00AC420E" w:rsidRDefault="00AC420E" w:rsidP="00AC420E">
      <w:pPr>
        <w:spacing w:line="360" w:lineRule="auto"/>
        <w:rPr>
          <w:rFonts w:ascii="Arial" w:hAnsi="Arial" w:cs="Arial"/>
          <w:color w:val="000000"/>
          <w:shd w:val="clear" w:color="auto" w:fill="FFFFFF"/>
        </w:rPr>
      </w:pPr>
    </w:p>
    <w:p w14:paraId="33F50EAB" w14:textId="77777777" w:rsidR="00AC420E" w:rsidRPr="00E4169E" w:rsidRDefault="00AC420E" w:rsidP="00AC420E">
      <w:pPr>
        <w:spacing w:line="360" w:lineRule="auto"/>
        <w:rPr>
          <w:rFonts w:ascii="Arial" w:hAnsi="Arial" w:cs="Arial"/>
          <w:color w:val="000000"/>
          <w:shd w:val="clear" w:color="auto" w:fill="FFFFFF"/>
        </w:rPr>
      </w:pPr>
      <w:r>
        <w:rPr>
          <w:rFonts w:ascii="Arial" w:hAnsi="Arial" w:cs="Arial"/>
          <w:color w:val="000000"/>
          <w:shd w:val="clear" w:color="auto" w:fill="FFFFFF"/>
        </w:rPr>
        <w:t>However, PR also poses a very real risk to an organisation, if managed poorly. One prominent issue within PR is stated by Holladay and Coombs (2013) as she states that multiple PR institutions, Societies and associations “</w:t>
      </w:r>
      <w:r w:rsidRPr="00A86060">
        <w:rPr>
          <w:rFonts w:ascii="Arial" w:hAnsi="Arial" w:cs="Arial"/>
          <w:color w:val="000000"/>
          <w:shd w:val="clear" w:color="auto" w:fill="FFFFFF"/>
        </w:rPr>
        <w:t>recognize the danger of hiding biases and consider it an ethical violation</w:t>
      </w:r>
      <w:r>
        <w:rPr>
          <w:rFonts w:ascii="Arial" w:hAnsi="Arial" w:cs="Arial"/>
          <w:color w:val="000000"/>
          <w:shd w:val="clear" w:color="auto" w:fill="FFFFFF"/>
        </w:rPr>
        <w:t xml:space="preserve">”. It is essential that all information produced is factual, as it can easily be misguided or interpreted. </w:t>
      </w:r>
    </w:p>
    <w:p w14:paraId="5B408C83" w14:textId="39A23680" w:rsidR="00AC420E" w:rsidRPr="00EC2D09" w:rsidRDefault="00AC420E" w:rsidP="00AC420E">
      <w:pPr>
        <w:pStyle w:val="Heading3"/>
      </w:pPr>
      <w:bookmarkStart w:id="74" w:name="_Toc69736910"/>
      <w:bookmarkStart w:id="75" w:name="_Toc69898509"/>
      <w:r w:rsidRPr="00EC2D09">
        <w:t xml:space="preserve">Direct </w:t>
      </w:r>
      <w:r>
        <w:t xml:space="preserve">Digital </w:t>
      </w:r>
      <w:r w:rsidRPr="00EC2D09">
        <w:t>Marketing</w:t>
      </w:r>
      <w:bookmarkEnd w:id="74"/>
      <w:bookmarkEnd w:id="75"/>
      <w:r w:rsidRPr="00EC2D09">
        <w:t xml:space="preserve"> </w:t>
      </w:r>
    </w:p>
    <w:p w14:paraId="565B67FD" w14:textId="77777777" w:rsidR="00AC420E" w:rsidRDefault="00AC420E" w:rsidP="00AC420E">
      <w:pPr>
        <w:spacing w:line="360" w:lineRule="auto"/>
        <w:rPr>
          <w:rFonts w:ascii="Arial" w:hAnsi="Arial" w:cs="Arial"/>
        </w:rPr>
      </w:pPr>
    </w:p>
    <w:p w14:paraId="0BB12C0E" w14:textId="77777777" w:rsidR="00AC420E" w:rsidRDefault="00AC420E" w:rsidP="00AC420E">
      <w:pPr>
        <w:spacing w:line="360" w:lineRule="auto"/>
        <w:rPr>
          <w:rFonts w:ascii="Arial" w:hAnsi="Arial" w:cs="Arial"/>
        </w:rPr>
      </w:pPr>
      <w:r>
        <w:rPr>
          <w:rFonts w:ascii="Arial" w:hAnsi="Arial" w:cs="Arial"/>
        </w:rPr>
        <w:t xml:space="preserve">As the latest ‘string’ to a marketeers ‘bow’, direct digital marketing (DDM) offers a highly technical, yet vastly effective and efficient method of reaching consumers. </w:t>
      </w:r>
      <w:r w:rsidRPr="005909CE">
        <w:rPr>
          <w:rFonts w:ascii="Arial" w:hAnsi="Arial" w:cs="Arial"/>
        </w:rPr>
        <w:lastRenderedPageBreak/>
        <w:t xml:space="preserve">Crittenden and Crittenden (2015) </w:t>
      </w:r>
      <w:r>
        <w:rPr>
          <w:rFonts w:ascii="Arial" w:hAnsi="Arial" w:cs="Arial"/>
        </w:rPr>
        <w:t xml:space="preserve">claim </w:t>
      </w:r>
      <w:r w:rsidRPr="005909CE">
        <w:rPr>
          <w:rFonts w:ascii="Arial" w:hAnsi="Arial" w:cs="Arial"/>
        </w:rPr>
        <w:t>that “The 21st century is experiencing a communications revolution, and digital and social media marketing is changing the way consumers receive and use messages”</w:t>
      </w:r>
      <w:r>
        <w:rPr>
          <w:rFonts w:ascii="Arial" w:hAnsi="Arial" w:cs="Arial"/>
        </w:rPr>
        <w:t xml:space="preserve"> (Cited in Rohm </w:t>
      </w:r>
      <w:r>
        <w:rPr>
          <w:rFonts w:ascii="Arial" w:hAnsi="Arial" w:cs="Arial"/>
          <w:i/>
          <w:iCs/>
        </w:rPr>
        <w:t>et al</w:t>
      </w:r>
      <w:r>
        <w:rPr>
          <w:rFonts w:ascii="Arial" w:hAnsi="Arial" w:cs="Arial"/>
        </w:rPr>
        <w:t xml:space="preserve">, 2019). Langan </w:t>
      </w:r>
      <w:r>
        <w:rPr>
          <w:rFonts w:ascii="Arial" w:hAnsi="Arial" w:cs="Arial"/>
          <w:i/>
          <w:iCs/>
        </w:rPr>
        <w:t xml:space="preserve">et al </w:t>
      </w:r>
      <w:r>
        <w:rPr>
          <w:rFonts w:ascii="Arial" w:hAnsi="Arial" w:cs="Arial"/>
        </w:rPr>
        <w:t>(2019) supports the previous statement as he notes “</w:t>
      </w:r>
      <w:r w:rsidRPr="00B975BA">
        <w:rPr>
          <w:rFonts w:ascii="Arial" w:hAnsi="Arial" w:cs="Arial"/>
        </w:rPr>
        <w:t>Today’s increasingly digital environment has revolutionized how businesses operate and led to a fundamental shift with regard to how companies and consumers interact with one another</w:t>
      </w:r>
      <w:r>
        <w:rPr>
          <w:rFonts w:ascii="Arial" w:hAnsi="Arial" w:cs="Arial"/>
        </w:rPr>
        <w:t xml:space="preserve">”. Furthermore, a statement from CEO of Adidas, </w:t>
      </w:r>
      <w:r w:rsidRPr="009B0A68">
        <w:rPr>
          <w:rFonts w:ascii="Arial" w:hAnsi="Arial" w:cs="Arial"/>
        </w:rPr>
        <w:t>Kasper Rørsted,</w:t>
      </w:r>
      <w:r>
        <w:rPr>
          <w:rFonts w:ascii="Arial" w:hAnsi="Arial" w:cs="Arial"/>
        </w:rPr>
        <w:t xml:space="preserve"> epitomises the importance of DDM to a major brand, </w:t>
      </w:r>
      <w:r w:rsidRPr="009B0A68">
        <w:rPr>
          <w:rFonts w:ascii="Arial" w:hAnsi="Arial" w:cs="Arial"/>
        </w:rPr>
        <w:t>“Digital touches our company at every point along the value stream</w:t>
      </w:r>
      <w:r>
        <w:rPr>
          <w:rFonts w:ascii="Arial" w:hAnsi="Arial" w:cs="Arial"/>
        </w:rPr>
        <w:t xml:space="preserve">, </w:t>
      </w:r>
      <w:r w:rsidRPr="009B0A68">
        <w:rPr>
          <w:rFonts w:ascii="Arial" w:hAnsi="Arial" w:cs="Arial"/>
        </w:rPr>
        <w:t>how we design, develop, manufacture, and sell our products” (Adidas, 2017</w:t>
      </w:r>
      <w:r>
        <w:rPr>
          <w:rFonts w:ascii="Arial" w:hAnsi="Arial" w:cs="Arial"/>
        </w:rPr>
        <w:t xml:space="preserve">, Cited in Langan </w:t>
      </w:r>
      <w:r>
        <w:rPr>
          <w:rFonts w:ascii="Arial" w:hAnsi="Arial" w:cs="Arial"/>
          <w:i/>
          <w:iCs/>
        </w:rPr>
        <w:t>et al, 2019</w:t>
      </w:r>
      <w:r w:rsidRPr="009B0A68">
        <w:rPr>
          <w:rFonts w:ascii="Arial" w:hAnsi="Arial" w:cs="Arial"/>
        </w:rPr>
        <w:t>)</w:t>
      </w:r>
      <w:r>
        <w:rPr>
          <w:rFonts w:ascii="Arial" w:hAnsi="Arial" w:cs="Arial"/>
        </w:rPr>
        <w:t xml:space="preserve">. </w:t>
      </w:r>
    </w:p>
    <w:p w14:paraId="26F3D214" w14:textId="77777777" w:rsidR="00AC420E" w:rsidRDefault="00AC420E" w:rsidP="00AC420E">
      <w:pPr>
        <w:spacing w:line="360" w:lineRule="auto"/>
        <w:rPr>
          <w:rFonts w:ascii="Arial" w:hAnsi="Arial" w:cs="Arial"/>
        </w:rPr>
      </w:pPr>
    </w:p>
    <w:p w14:paraId="72CF1D8F" w14:textId="77777777" w:rsidR="00AC420E" w:rsidRDefault="00AC420E" w:rsidP="00AC420E">
      <w:pPr>
        <w:spacing w:line="360" w:lineRule="auto"/>
        <w:rPr>
          <w:rFonts w:ascii="Arial" w:hAnsi="Arial" w:cs="Arial"/>
          <w:color w:val="000000"/>
          <w:shd w:val="clear" w:color="auto" w:fill="FFFFFF"/>
        </w:rPr>
      </w:pPr>
      <w:r w:rsidRPr="00087F39">
        <w:rPr>
          <w:rFonts w:ascii="Arial" w:hAnsi="Arial" w:cs="Arial"/>
        </w:rPr>
        <w:t>According to Brian Deagan, Co-founder of Knotice, “</w:t>
      </w:r>
      <w:r w:rsidRPr="00087F39">
        <w:rPr>
          <w:rFonts w:ascii="Arial" w:hAnsi="Arial" w:cs="Arial"/>
          <w:color w:val="000000" w:themeColor="text1"/>
          <w:shd w:val="clear" w:color="auto" w:fill="FFFFFF"/>
        </w:rPr>
        <w:t>Direct Digital Marketing is comprised of three basic message delivery channels: email, the Web, and the mobile phone.”</w:t>
      </w:r>
      <w:r w:rsidRPr="00087F39">
        <w:rPr>
          <w:rFonts w:ascii="Arial" w:hAnsi="Arial" w:cs="Arial"/>
          <w:color w:val="000000"/>
          <w:shd w:val="clear" w:color="auto" w:fill="FFFFFF"/>
        </w:rPr>
        <w:t xml:space="preserve"> (Tech Target, 2011)</w:t>
      </w:r>
      <w:r w:rsidRPr="00087F39">
        <w:rPr>
          <w:rFonts w:ascii="Arial" w:hAnsi="Arial" w:cs="Arial"/>
        </w:rPr>
        <w:t xml:space="preserve">. </w:t>
      </w:r>
      <w:r>
        <w:rPr>
          <w:rFonts w:ascii="Arial" w:hAnsi="Arial" w:cs="Arial"/>
          <w:color w:val="000000" w:themeColor="text1"/>
        </w:rPr>
        <w:t>However, Kane (2019) lists “Internet, content, social media, display ads, email, SMS, experiential, direct mail, print ads and catalog marketing” as some of the latest direct digital marketing trends. Furthermore</w:t>
      </w:r>
      <w:r w:rsidRPr="00EC3849">
        <w:rPr>
          <w:rFonts w:ascii="Arial" w:hAnsi="Arial" w:cs="Arial"/>
          <w:color w:val="000000" w:themeColor="text1"/>
        </w:rPr>
        <w:t xml:space="preserve">, findings from a research study conducted </w:t>
      </w:r>
      <w:r>
        <w:rPr>
          <w:rFonts w:ascii="Arial" w:hAnsi="Arial" w:cs="Arial"/>
          <w:color w:val="000000" w:themeColor="text1"/>
        </w:rPr>
        <w:t>o</w:t>
      </w:r>
      <w:r w:rsidRPr="00EC3849">
        <w:rPr>
          <w:rFonts w:ascii="Arial" w:hAnsi="Arial" w:cs="Arial"/>
          <w:color w:val="000000" w:themeColor="text1"/>
        </w:rPr>
        <w:t>n the effectiveness of digital marketing found that “businesses can really benefit from Digital marketing such as search engine optimization (SEO), search engine marketing (SEM), content marketing, influencer marketing, content automation, e-commerce marketing, campaign marketing, and social media marketing, social media optimization, e-mail direct marketing, display advertising, e–books, optical disks and games and are becoming more and more common in our advancing technology”</w:t>
      </w:r>
      <w:r w:rsidRPr="00EC3849">
        <w:rPr>
          <w:rFonts w:ascii="Arial" w:hAnsi="Arial" w:cs="Arial"/>
          <w:color w:val="000000"/>
          <w:shd w:val="clear" w:color="auto" w:fill="FFFFFF"/>
        </w:rPr>
        <w:t xml:space="preserve"> (Verma and Bala, 2018)</w:t>
      </w:r>
      <w:r>
        <w:rPr>
          <w:rFonts w:ascii="Arial" w:hAnsi="Arial" w:cs="Arial"/>
          <w:color w:val="000000"/>
          <w:shd w:val="clear" w:color="auto" w:fill="FFFFFF"/>
        </w:rPr>
        <w:t xml:space="preserve">. </w:t>
      </w:r>
    </w:p>
    <w:p w14:paraId="0EADDE0E" w14:textId="77777777" w:rsidR="00AC420E" w:rsidRDefault="00AC420E" w:rsidP="00AC420E">
      <w:pPr>
        <w:spacing w:line="360" w:lineRule="auto"/>
        <w:rPr>
          <w:rFonts w:ascii="Arial" w:hAnsi="Arial" w:cs="Arial"/>
          <w:color w:val="000000"/>
          <w:shd w:val="clear" w:color="auto" w:fill="FFFFFF"/>
        </w:rPr>
      </w:pPr>
    </w:p>
    <w:p w14:paraId="3F2C702A" w14:textId="77777777" w:rsidR="00AC420E" w:rsidRDefault="00AC420E" w:rsidP="00AC420E">
      <w:pPr>
        <w:spacing w:line="360" w:lineRule="auto"/>
        <w:rPr>
          <w:rFonts w:ascii="Arial" w:hAnsi="Arial" w:cs="Arial"/>
          <w:color w:val="000000"/>
          <w:shd w:val="clear" w:color="auto" w:fill="FFFFFF"/>
        </w:rPr>
      </w:pPr>
      <w:r w:rsidRPr="00B841D8">
        <w:rPr>
          <w:rFonts w:ascii="Arial" w:hAnsi="Arial" w:cs="Arial"/>
          <w:color w:val="000000" w:themeColor="text1"/>
          <w:shd w:val="clear" w:color="auto" w:fill="FFFFFF"/>
        </w:rPr>
        <w:t xml:space="preserve">Using DDM within a communications campaign can provide welcomed </w:t>
      </w:r>
      <w:r>
        <w:rPr>
          <w:rFonts w:ascii="Arial" w:hAnsi="Arial" w:cs="Arial"/>
          <w:color w:val="000000" w:themeColor="text1"/>
          <w:shd w:val="clear" w:color="auto" w:fill="FFFFFF"/>
        </w:rPr>
        <w:t>benefits</w:t>
      </w:r>
      <w:r w:rsidRPr="00B841D8">
        <w:rPr>
          <w:rFonts w:ascii="Arial" w:hAnsi="Arial" w:cs="Arial"/>
          <w:color w:val="000000" w:themeColor="text1"/>
          <w:shd w:val="clear" w:color="auto" w:fill="FFFFFF"/>
        </w:rPr>
        <w:t xml:space="preserve">, for example a “properly planned and well targeted digital marketing campaign can reach the right customers at a much lower cost than traditional marketing methods …. As well as </w:t>
      </w:r>
      <w:hyperlink r:id="rId25" w:history="1">
        <w:r w:rsidRPr="00B841D8">
          <w:rPr>
            <w:rFonts w:ascii="Arial" w:hAnsi="Arial" w:cs="Arial"/>
            <w:color w:val="000000" w:themeColor="text1"/>
          </w:rPr>
          <w:t>measuring your online marketing</w:t>
        </w:r>
      </w:hyperlink>
      <w:r w:rsidRPr="00B841D8">
        <w:rPr>
          <w:rFonts w:ascii="Arial" w:hAnsi="Arial" w:cs="Arial"/>
          <w:color w:val="000000" w:themeColor="text1"/>
          <w:shd w:val="clear" w:color="auto" w:fill="FFFFFF"/>
        </w:rPr>
        <w:t xml:space="preserve"> with web analytics and other online metric tools makes it easier to establish how effective your campaign has been. You can obtain detailed information about how customers use your website or respond to your advertising.” </w:t>
      </w:r>
      <w:r w:rsidRPr="00B841D8">
        <w:rPr>
          <w:rFonts w:ascii="Arial" w:hAnsi="Arial" w:cs="Arial"/>
          <w:color w:val="000000"/>
          <w:shd w:val="clear" w:color="auto" w:fill="FFFFFF"/>
        </w:rPr>
        <w:t>(NI Business, n.d.)</w:t>
      </w:r>
      <w:r>
        <w:rPr>
          <w:rFonts w:ascii="Arial" w:hAnsi="Arial" w:cs="Arial"/>
          <w:color w:val="000000"/>
          <w:shd w:val="clear" w:color="auto" w:fill="FFFFFF"/>
        </w:rPr>
        <w:t>. Ensuing that a communications campaign is as cost-effective as possible will improve a company’s ROI, direct digital marketing offers this.</w:t>
      </w:r>
    </w:p>
    <w:p w14:paraId="26D7D420" w14:textId="77777777" w:rsidR="00AC420E" w:rsidRPr="008B3E83" w:rsidRDefault="00AC420E" w:rsidP="00AC420E">
      <w:pPr>
        <w:spacing w:line="360" w:lineRule="auto"/>
        <w:rPr>
          <w:rFonts w:ascii="Arial" w:hAnsi="Arial" w:cs="Arial"/>
          <w:color w:val="000000"/>
          <w:shd w:val="clear" w:color="auto" w:fill="FFFFFF"/>
        </w:rPr>
      </w:pPr>
    </w:p>
    <w:p w14:paraId="40F1936F" w14:textId="77777777" w:rsidR="00AC420E" w:rsidRPr="003A3A50" w:rsidRDefault="00AC420E" w:rsidP="00AC420E"/>
    <w:p w14:paraId="0EB1F1ED" w14:textId="77777777" w:rsidR="00AC420E" w:rsidRDefault="00AC420E" w:rsidP="00AC420E"/>
    <w:p w14:paraId="5B9ADA73" w14:textId="0EC7C92C" w:rsidR="00AC420E" w:rsidRPr="003C67AF" w:rsidRDefault="00AC420E" w:rsidP="00AC420E">
      <w:pPr>
        <w:pStyle w:val="Heading3"/>
      </w:pPr>
      <w:bookmarkStart w:id="76" w:name="_Toc69736911"/>
      <w:bookmarkStart w:id="77" w:name="_Toc69898510"/>
      <w:r w:rsidRPr="003C67AF">
        <w:t>Integrated Marketing communications (IMC)</w:t>
      </w:r>
      <w:bookmarkEnd w:id="76"/>
      <w:bookmarkEnd w:id="77"/>
    </w:p>
    <w:p w14:paraId="5EBB674F" w14:textId="77777777" w:rsidR="00AC420E" w:rsidRDefault="00AC420E" w:rsidP="00AC420E"/>
    <w:p w14:paraId="5677335D" w14:textId="77777777" w:rsidR="00AC420E" w:rsidRDefault="00AC420E" w:rsidP="00AC420E">
      <w:pPr>
        <w:spacing w:line="360" w:lineRule="auto"/>
        <w:rPr>
          <w:rFonts w:ascii="Arial" w:hAnsi="Arial" w:cs="Arial"/>
        </w:rPr>
      </w:pPr>
      <w:r w:rsidRPr="00BC7322">
        <w:rPr>
          <w:rFonts w:ascii="Arial" w:hAnsi="Arial" w:cs="Arial"/>
        </w:rPr>
        <w:t>Utilising all the communication channels independently will not necessarily have a positive impact on a compan</w:t>
      </w:r>
      <w:r>
        <w:rPr>
          <w:rFonts w:ascii="Arial" w:hAnsi="Arial" w:cs="Arial"/>
        </w:rPr>
        <w:t>y’s</w:t>
      </w:r>
      <w:r w:rsidRPr="00BC7322">
        <w:rPr>
          <w:rFonts w:ascii="Arial" w:hAnsi="Arial" w:cs="Arial"/>
        </w:rPr>
        <w:t xml:space="preserve"> marketing campaign. Ensuring a clear message, at the core of all marketing outputs is crucial to a brands identity and its fluidity of operating. Therefore, integrated marketing communications (IMC) is consistently implemented within the most successful marketing campaigns as it is “the coordination and integration of all marketing communication tools, avenues, and sources within a company into a seamless program that maximises the impact on customers and other stakeholders at a feasible cost.” (Clow and Baack, 2010., Cited in Fetcko, 2018). </w:t>
      </w:r>
      <w:r>
        <w:rPr>
          <w:rFonts w:ascii="Arial" w:hAnsi="Arial" w:cs="Arial"/>
        </w:rPr>
        <w:t xml:space="preserve">Similarly, </w:t>
      </w:r>
      <w:r w:rsidRPr="00BC7322">
        <w:rPr>
          <w:rFonts w:ascii="Arial" w:hAnsi="Arial" w:cs="Arial"/>
        </w:rPr>
        <w:t xml:space="preserve">Shimp (2003) states </w:t>
      </w:r>
      <w:r>
        <w:rPr>
          <w:rFonts w:ascii="Arial" w:hAnsi="Arial" w:cs="Arial"/>
        </w:rPr>
        <w:t>“</w:t>
      </w:r>
      <w:r w:rsidRPr="00BC7322">
        <w:rPr>
          <w:rFonts w:ascii="Arial" w:hAnsi="Arial" w:cs="Arial"/>
        </w:rPr>
        <w:t xml:space="preserve">a marketer who succeeds in the new environment will be the one who coordinates the communication mix so tightly that you can look from (advertising) medium to medium, from </w:t>
      </w:r>
      <w:r>
        <w:rPr>
          <w:rFonts w:ascii="Arial" w:hAnsi="Arial" w:cs="Arial"/>
        </w:rPr>
        <w:t xml:space="preserve"> </w:t>
      </w:r>
      <w:r w:rsidRPr="00BC7322">
        <w:rPr>
          <w:rFonts w:ascii="Arial" w:hAnsi="Arial" w:cs="Arial"/>
        </w:rPr>
        <w:t>programme event to programme event and instantly see that the brand is speaking with one voice”</w:t>
      </w:r>
      <w:r>
        <w:rPr>
          <w:rFonts w:ascii="Arial" w:hAnsi="Arial" w:cs="Arial"/>
        </w:rPr>
        <w:t xml:space="preserve">. </w:t>
      </w:r>
    </w:p>
    <w:p w14:paraId="35FA65AE" w14:textId="77777777" w:rsidR="00AC420E" w:rsidRDefault="00AC420E" w:rsidP="00AC420E">
      <w:pPr>
        <w:spacing w:line="360" w:lineRule="auto"/>
        <w:rPr>
          <w:rFonts w:ascii="Arial" w:hAnsi="Arial" w:cs="Arial"/>
        </w:rPr>
      </w:pPr>
    </w:p>
    <w:p w14:paraId="621B9774" w14:textId="71011FC6" w:rsidR="00AC420E" w:rsidRDefault="00AC420E" w:rsidP="00AC420E">
      <w:pPr>
        <w:spacing w:line="360" w:lineRule="auto"/>
        <w:rPr>
          <w:rFonts w:ascii="Arial" w:hAnsi="Arial" w:cs="Arial"/>
          <w:color w:val="000000"/>
          <w:shd w:val="clear" w:color="auto" w:fill="FFFFFF"/>
        </w:rPr>
      </w:pPr>
      <w:r w:rsidRPr="00A3272C">
        <w:rPr>
          <w:rFonts w:ascii="Arial" w:hAnsi="Arial" w:cs="Arial"/>
        </w:rPr>
        <w:t>Due to its ability to synthesise all marketing platforms to transmit a core message, countless organisations have adopted the IMC approach. A primary example of its use can be seen through Microsoft’s AI promotional campaign with Carlsberg. “</w:t>
      </w:r>
      <w:r w:rsidRPr="00A3272C">
        <w:rPr>
          <w:rFonts w:ascii="Arial" w:hAnsi="Arial" w:cs="Arial"/>
          <w:spacing w:val="-1"/>
          <w:shd w:val="clear" w:color="auto" w:fill="FFFFFF"/>
        </w:rPr>
        <w:t>To promote its AI offerings, Microsoft teamed up with Carlsberg to use AI to speed up the process of brewing new flavours of the beer.”</w:t>
      </w:r>
      <w:r w:rsidRPr="00A3272C">
        <w:rPr>
          <w:rFonts w:ascii="Arial" w:hAnsi="Arial" w:cs="Arial"/>
          <w:color w:val="000000"/>
          <w:shd w:val="clear" w:color="auto" w:fill="FFFFFF"/>
        </w:rPr>
        <w:t xml:space="preserve"> (Paperflite, 2020)</w:t>
      </w:r>
      <w:r>
        <w:rPr>
          <w:rFonts w:ascii="Arial" w:hAnsi="Arial" w:cs="Arial"/>
          <w:color w:val="000000"/>
          <w:shd w:val="clear" w:color="auto" w:fill="FFFFFF"/>
        </w:rPr>
        <w:t xml:space="preserve">. Microsoft promoted this with varying content depending on the channel but kept the core message throughout.  </w:t>
      </w:r>
    </w:p>
    <w:p w14:paraId="578E35C6" w14:textId="77777777" w:rsidR="00AC420E" w:rsidRDefault="00AC420E" w:rsidP="00AC420E">
      <w:pPr>
        <w:spacing w:line="360" w:lineRule="auto"/>
        <w:rPr>
          <w:rFonts w:ascii="Arial" w:hAnsi="Arial" w:cs="Arial"/>
          <w:color w:val="000000"/>
          <w:shd w:val="clear" w:color="auto" w:fill="FFFFFF"/>
        </w:rPr>
      </w:pPr>
    </w:p>
    <w:p w14:paraId="65912282" w14:textId="77777777" w:rsidR="00AC420E" w:rsidRDefault="00AC420E" w:rsidP="00AC420E">
      <w:pPr>
        <w:spacing w:line="360" w:lineRule="auto"/>
        <w:rPr>
          <w:rFonts w:ascii="Arial" w:hAnsi="Arial" w:cs="Arial"/>
          <w:color w:val="000000"/>
          <w:shd w:val="clear" w:color="auto" w:fill="FFFFFF"/>
        </w:rPr>
      </w:pPr>
    </w:p>
    <w:p w14:paraId="085F8F7C" w14:textId="77777777" w:rsidR="00AC420E" w:rsidRDefault="00AC420E" w:rsidP="00AC420E">
      <w:pPr>
        <w:spacing w:line="360" w:lineRule="auto"/>
        <w:rPr>
          <w:rFonts w:ascii="Arial" w:hAnsi="Arial" w:cs="Arial"/>
          <w:color w:val="000000"/>
          <w:shd w:val="clear" w:color="auto" w:fill="FFFFFF"/>
        </w:rPr>
      </w:pPr>
    </w:p>
    <w:p w14:paraId="05B1D7B5" w14:textId="4FBD5240" w:rsidR="00AC420E" w:rsidRDefault="00AC420E" w:rsidP="00AC420E">
      <w:pPr>
        <w:spacing w:line="360" w:lineRule="auto"/>
        <w:rPr>
          <w:rFonts w:ascii="Arial" w:hAnsi="Arial" w:cs="Arial"/>
          <w:color w:val="000000"/>
          <w:shd w:val="clear" w:color="auto" w:fill="FFFFFF"/>
        </w:rPr>
      </w:pPr>
      <w:r>
        <w:rPr>
          <w:rFonts w:ascii="Arial" w:hAnsi="Arial" w:cs="Arial"/>
          <w:color w:val="000000"/>
          <w:shd w:val="clear" w:color="auto" w:fill="FFFFFF"/>
        </w:rPr>
        <w:t xml:space="preserve">Although the IMC approach provides a coordinated campaign, it must be well managed internally. Threats of using external marketing sources are the </w:t>
      </w:r>
      <w:r w:rsidR="00DD38EA">
        <w:rPr>
          <w:rFonts w:ascii="Arial" w:hAnsi="Arial" w:cs="Arial"/>
          <w:color w:val="000000"/>
          <w:shd w:val="clear" w:color="auto" w:fill="FFFFFF"/>
        </w:rPr>
        <w:t>effect</w:t>
      </w:r>
      <w:r>
        <w:rPr>
          <w:rFonts w:ascii="Arial" w:hAnsi="Arial" w:cs="Arial"/>
          <w:color w:val="000000"/>
          <w:shd w:val="clear" w:color="auto" w:fill="FFFFFF"/>
        </w:rPr>
        <w:t xml:space="preserve"> on consistency of content and overall the core message.</w:t>
      </w:r>
    </w:p>
    <w:p w14:paraId="12ACE804" w14:textId="77777777" w:rsidR="00AC420E" w:rsidRDefault="00AC420E" w:rsidP="00AC420E">
      <w:pPr>
        <w:spacing w:line="360" w:lineRule="auto"/>
        <w:rPr>
          <w:rFonts w:ascii="Arial" w:hAnsi="Arial" w:cs="Arial"/>
          <w:color w:val="000000"/>
          <w:shd w:val="clear" w:color="auto" w:fill="FFFFFF"/>
        </w:rPr>
      </w:pPr>
    </w:p>
    <w:p w14:paraId="0E4D89D8" w14:textId="77777777" w:rsidR="00AC420E" w:rsidRDefault="00AC420E" w:rsidP="00AC420E">
      <w:pPr>
        <w:spacing w:line="360" w:lineRule="auto"/>
        <w:rPr>
          <w:rFonts w:ascii="Arial" w:hAnsi="Arial" w:cs="Arial"/>
          <w:color w:val="000000"/>
          <w:shd w:val="clear" w:color="auto" w:fill="FFFFFF"/>
        </w:rPr>
      </w:pPr>
    </w:p>
    <w:p w14:paraId="4FADD346" w14:textId="54663D6D" w:rsidR="00AC420E" w:rsidRPr="003F7475" w:rsidRDefault="00AC420E" w:rsidP="00AC420E">
      <w:pPr>
        <w:pStyle w:val="Heading2"/>
        <w:rPr>
          <w:rFonts w:ascii="Arial" w:eastAsia="Times New Roman" w:hAnsi="Arial" w:cs="Arial"/>
          <w:shd w:val="clear" w:color="auto" w:fill="FFFFFF"/>
        </w:rPr>
      </w:pPr>
      <w:bookmarkStart w:id="78" w:name="_Toc69736912"/>
      <w:bookmarkStart w:id="79" w:name="_Toc69898511"/>
      <w:r w:rsidRPr="003F7475">
        <w:rPr>
          <w:rFonts w:ascii="Arial" w:eastAsia="Times New Roman" w:hAnsi="Arial" w:cs="Arial"/>
          <w:shd w:val="clear" w:color="auto" w:fill="FFFFFF"/>
        </w:rPr>
        <w:t>Limitations of Research</w:t>
      </w:r>
      <w:bookmarkEnd w:id="78"/>
      <w:bookmarkEnd w:id="79"/>
      <w:r w:rsidRPr="003F7475">
        <w:rPr>
          <w:rFonts w:ascii="Arial" w:eastAsia="Times New Roman" w:hAnsi="Arial" w:cs="Arial"/>
          <w:shd w:val="clear" w:color="auto" w:fill="FFFFFF"/>
        </w:rPr>
        <w:t xml:space="preserve"> </w:t>
      </w:r>
    </w:p>
    <w:p w14:paraId="5A8EF9EC" w14:textId="77777777" w:rsidR="00AC420E" w:rsidRDefault="00AC420E" w:rsidP="00AC420E"/>
    <w:p w14:paraId="3A16B63D" w14:textId="5453D857" w:rsidR="00AC420E" w:rsidRDefault="00AC420E" w:rsidP="00AC420E">
      <w:pPr>
        <w:spacing w:line="360" w:lineRule="auto"/>
        <w:rPr>
          <w:rFonts w:ascii="Arial" w:hAnsi="Arial" w:cs="Arial"/>
        </w:rPr>
      </w:pPr>
      <w:r>
        <w:rPr>
          <w:rFonts w:ascii="Arial" w:hAnsi="Arial" w:cs="Arial"/>
        </w:rPr>
        <w:lastRenderedPageBreak/>
        <w:t xml:space="preserve">As with the majority of studies, the design of this current study is subject to limitations. Although the general subject matter is vastly researched in relation to marketing, the communications mix and Integrated marketing communications, there was very limited information </w:t>
      </w:r>
      <w:r w:rsidR="00DD38EA">
        <w:rPr>
          <w:rFonts w:ascii="Arial" w:hAnsi="Arial" w:cs="Arial"/>
        </w:rPr>
        <w:t>in regard to</w:t>
      </w:r>
      <w:r>
        <w:rPr>
          <w:rFonts w:ascii="Arial" w:hAnsi="Arial" w:cs="Arial"/>
        </w:rPr>
        <w:t xml:space="preserve"> how the cycling industry implements the theories of marketing. </w:t>
      </w:r>
    </w:p>
    <w:p w14:paraId="145A2465" w14:textId="77777777" w:rsidR="00AC420E" w:rsidRDefault="00AC420E" w:rsidP="00AC420E">
      <w:pPr>
        <w:spacing w:line="360" w:lineRule="auto"/>
        <w:rPr>
          <w:rFonts w:ascii="Arial" w:hAnsi="Arial" w:cs="Arial"/>
        </w:rPr>
      </w:pPr>
    </w:p>
    <w:p w14:paraId="6132EF30" w14:textId="77777777" w:rsidR="00AC420E" w:rsidRDefault="00AC420E" w:rsidP="00AC420E">
      <w:pPr>
        <w:spacing w:line="360" w:lineRule="auto"/>
        <w:rPr>
          <w:rFonts w:ascii="Arial" w:hAnsi="Arial" w:cs="Arial"/>
        </w:rPr>
      </w:pPr>
      <w:r>
        <w:rPr>
          <w:rFonts w:ascii="Arial" w:hAnsi="Arial" w:cs="Arial"/>
        </w:rPr>
        <w:t>Firstly, due to the lack of research on the communications mix from the perspective of the cycling industry, limitations on the ability to draw references between the two became apparent, as well as limitations of evaluating the communications mix’s effectiveness on the cycling industry.</w:t>
      </w:r>
    </w:p>
    <w:p w14:paraId="7A0EDCA0" w14:textId="77777777" w:rsidR="00AC420E" w:rsidRDefault="00AC420E" w:rsidP="00AC420E">
      <w:pPr>
        <w:spacing w:line="360" w:lineRule="auto"/>
        <w:rPr>
          <w:rFonts w:ascii="Arial" w:hAnsi="Arial" w:cs="Arial"/>
        </w:rPr>
      </w:pPr>
    </w:p>
    <w:p w14:paraId="2732DE50" w14:textId="77777777" w:rsidR="00AC420E" w:rsidRDefault="00AC420E" w:rsidP="00AC420E">
      <w:pPr>
        <w:spacing w:line="360" w:lineRule="auto"/>
        <w:rPr>
          <w:rFonts w:ascii="Arial" w:hAnsi="Arial" w:cs="Arial"/>
        </w:rPr>
      </w:pPr>
      <w:r>
        <w:rPr>
          <w:rFonts w:ascii="Arial" w:hAnsi="Arial" w:cs="Arial"/>
        </w:rPr>
        <w:t>Secondly, limitations of access were apparent during the gathering of statistical evidence as many certified data sources required a paid membership for full access. This also affected the relevance of this review to the cycling industry.</w:t>
      </w:r>
    </w:p>
    <w:p w14:paraId="65876406" w14:textId="77777777" w:rsidR="00AC420E" w:rsidRDefault="00AC420E" w:rsidP="00AC420E">
      <w:pPr>
        <w:spacing w:line="360" w:lineRule="auto"/>
        <w:rPr>
          <w:rFonts w:ascii="Arial" w:hAnsi="Arial" w:cs="Arial"/>
        </w:rPr>
      </w:pPr>
    </w:p>
    <w:p w14:paraId="16152687" w14:textId="77777777" w:rsidR="00AC420E" w:rsidRDefault="00AC420E" w:rsidP="00AC420E">
      <w:pPr>
        <w:spacing w:line="360" w:lineRule="auto"/>
        <w:rPr>
          <w:rFonts w:ascii="Arial" w:hAnsi="Arial" w:cs="Arial"/>
        </w:rPr>
      </w:pPr>
      <w:r>
        <w:rPr>
          <w:rFonts w:ascii="Arial" w:hAnsi="Arial" w:cs="Arial"/>
        </w:rPr>
        <w:t>Finally, as a proposal for future research . Further analysis needs to be attempted on the effectiveness of the Communications Mix and IMC on the cycling industry and surrounding industries. Research on this topic could provide useful insight for the cycling industry moving forward.</w:t>
      </w:r>
    </w:p>
    <w:p w14:paraId="4473D58B" w14:textId="77777777" w:rsidR="00AC420E" w:rsidRDefault="00AC420E" w:rsidP="00AC420E">
      <w:pPr>
        <w:spacing w:line="360" w:lineRule="auto"/>
        <w:rPr>
          <w:rFonts w:ascii="Arial" w:hAnsi="Arial" w:cs="Arial"/>
        </w:rPr>
      </w:pPr>
    </w:p>
    <w:p w14:paraId="2AD420CC" w14:textId="7C3C0729" w:rsidR="00AC420E" w:rsidRDefault="00AC420E" w:rsidP="00AC420E">
      <w:pPr>
        <w:spacing w:line="360" w:lineRule="auto"/>
        <w:rPr>
          <w:rFonts w:ascii="Arial" w:hAnsi="Arial" w:cs="Arial"/>
        </w:rPr>
      </w:pPr>
    </w:p>
    <w:p w14:paraId="25EB9DBE" w14:textId="5B0F4096" w:rsidR="00AC420E" w:rsidRDefault="00AC420E" w:rsidP="00AC420E">
      <w:pPr>
        <w:spacing w:line="360" w:lineRule="auto"/>
        <w:rPr>
          <w:rFonts w:ascii="Arial" w:hAnsi="Arial" w:cs="Arial"/>
        </w:rPr>
      </w:pPr>
    </w:p>
    <w:p w14:paraId="732DAE07" w14:textId="5B44DEAE" w:rsidR="00AC420E" w:rsidRDefault="00AC420E" w:rsidP="00AC420E">
      <w:pPr>
        <w:spacing w:line="360" w:lineRule="auto"/>
        <w:rPr>
          <w:rFonts w:ascii="Arial" w:hAnsi="Arial" w:cs="Arial"/>
        </w:rPr>
      </w:pPr>
    </w:p>
    <w:p w14:paraId="7C1F948C" w14:textId="7F6046A6" w:rsidR="00AC420E" w:rsidRDefault="00AC420E" w:rsidP="00AC420E">
      <w:pPr>
        <w:spacing w:line="360" w:lineRule="auto"/>
        <w:rPr>
          <w:rFonts w:ascii="Arial" w:hAnsi="Arial" w:cs="Arial"/>
        </w:rPr>
      </w:pPr>
    </w:p>
    <w:p w14:paraId="2B833E79" w14:textId="3EB4B2A3" w:rsidR="00AC420E" w:rsidRDefault="00AC420E" w:rsidP="00AC420E">
      <w:pPr>
        <w:spacing w:line="360" w:lineRule="auto"/>
        <w:rPr>
          <w:rFonts w:ascii="Arial" w:hAnsi="Arial" w:cs="Arial"/>
        </w:rPr>
      </w:pPr>
    </w:p>
    <w:p w14:paraId="3535FC12" w14:textId="3FE9EEAE" w:rsidR="00AC420E" w:rsidRDefault="00AC420E" w:rsidP="00AC420E">
      <w:pPr>
        <w:spacing w:line="360" w:lineRule="auto"/>
        <w:rPr>
          <w:rFonts w:ascii="Arial" w:hAnsi="Arial" w:cs="Arial"/>
        </w:rPr>
      </w:pPr>
    </w:p>
    <w:p w14:paraId="0C766860" w14:textId="77777777" w:rsidR="00AC420E" w:rsidRDefault="00AC420E" w:rsidP="00AC420E">
      <w:pPr>
        <w:spacing w:line="360" w:lineRule="auto"/>
        <w:rPr>
          <w:rFonts w:ascii="Arial" w:hAnsi="Arial" w:cs="Arial"/>
        </w:rPr>
      </w:pPr>
    </w:p>
    <w:p w14:paraId="26FAE9C8" w14:textId="3583A0DE" w:rsidR="00AC420E" w:rsidRDefault="00AC420E" w:rsidP="00AC420E">
      <w:pPr>
        <w:pStyle w:val="Heading2"/>
      </w:pPr>
      <w:bookmarkStart w:id="80" w:name="_Toc69736913"/>
      <w:bookmarkStart w:id="81" w:name="_Toc69898512"/>
      <w:r>
        <w:t>Conclusion</w:t>
      </w:r>
      <w:bookmarkEnd w:id="80"/>
      <w:bookmarkEnd w:id="81"/>
      <w:r>
        <w:t xml:space="preserve"> </w:t>
      </w:r>
    </w:p>
    <w:p w14:paraId="02E775ED" w14:textId="77777777" w:rsidR="00AC420E" w:rsidRDefault="00AC420E" w:rsidP="00AC420E">
      <w:pPr>
        <w:spacing w:line="360" w:lineRule="auto"/>
        <w:rPr>
          <w:rFonts w:ascii="Arial" w:hAnsi="Arial" w:cs="Arial"/>
        </w:rPr>
      </w:pPr>
    </w:p>
    <w:p w14:paraId="04A3B787" w14:textId="77777777" w:rsidR="00AC420E" w:rsidRDefault="00AC420E" w:rsidP="00AC420E">
      <w:pPr>
        <w:spacing w:line="360" w:lineRule="auto"/>
        <w:rPr>
          <w:rFonts w:ascii="Arial" w:hAnsi="Arial" w:cs="Arial"/>
        </w:rPr>
      </w:pPr>
      <w:r>
        <w:rPr>
          <w:rFonts w:ascii="Arial" w:hAnsi="Arial" w:cs="Arial"/>
        </w:rPr>
        <w:t xml:space="preserve">To conclude, the aim of this research review was to assess the validity and effectiveness of the Communications Mix on a marketing campaign. Within the review, key findings have developed a greater understanding of the synergy between the marketing mix, the communications mix and integrated marketing communications. </w:t>
      </w:r>
    </w:p>
    <w:p w14:paraId="17C472E4" w14:textId="77777777" w:rsidR="00AC420E" w:rsidRDefault="00AC420E" w:rsidP="00AC420E">
      <w:pPr>
        <w:spacing w:line="360" w:lineRule="auto"/>
        <w:rPr>
          <w:rFonts w:ascii="Arial" w:hAnsi="Arial" w:cs="Arial"/>
        </w:rPr>
      </w:pPr>
    </w:p>
    <w:p w14:paraId="66784BD0" w14:textId="77777777" w:rsidR="00AC420E" w:rsidRDefault="00AC420E" w:rsidP="00AC420E">
      <w:pPr>
        <w:spacing w:line="360" w:lineRule="auto"/>
        <w:rPr>
          <w:rFonts w:ascii="Arial" w:hAnsi="Arial" w:cs="Arial"/>
        </w:rPr>
      </w:pPr>
      <w:r>
        <w:rPr>
          <w:rFonts w:ascii="Arial" w:hAnsi="Arial" w:cs="Arial"/>
        </w:rPr>
        <w:t>Firstly, through analysis of the communications Mix, it is apparent that each element can provide a structured methodology to increase the reach of a marketing campaign. However, analysis has also proven that specific elements, such as advertising, public relations and direct digital marketing can provide a wealth of marketing opportunities for an organisation.</w:t>
      </w:r>
    </w:p>
    <w:p w14:paraId="300167F5" w14:textId="77777777" w:rsidR="00AC420E" w:rsidRDefault="00AC420E" w:rsidP="00AC420E">
      <w:pPr>
        <w:spacing w:line="360" w:lineRule="auto"/>
        <w:rPr>
          <w:rFonts w:ascii="Arial" w:hAnsi="Arial" w:cs="Arial"/>
        </w:rPr>
      </w:pPr>
      <w:r>
        <w:rPr>
          <w:rFonts w:ascii="Arial" w:hAnsi="Arial" w:cs="Arial"/>
        </w:rPr>
        <w:t>Likewise, through analysing integrated marketing communications, its apparent that it holds great utility to organisations. Through providing a framework for continuity and consistency, IMC is a fundamental concept in delivering a clear and sole message through multiple complex channels, in turn eliminating misrepresentation.</w:t>
      </w:r>
    </w:p>
    <w:p w14:paraId="40FDE7B0" w14:textId="77777777" w:rsidR="00AC420E" w:rsidRDefault="00AC420E" w:rsidP="00AC420E">
      <w:pPr>
        <w:spacing w:line="360" w:lineRule="auto"/>
        <w:rPr>
          <w:rFonts w:ascii="Arial" w:hAnsi="Arial" w:cs="Arial"/>
        </w:rPr>
      </w:pPr>
    </w:p>
    <w:p w14:paraId="67AE21ED" w14:textId="7AEC3175" w:rsidR="00AC420E" w:rsidRDefault="00AC420E" w:rsidP="00AC420E">
      <w:pPr>
        <w:spacing w:line="360" w:lineRule="auto"/>
        <w:rPr>
          <w:rFonts w:ascii="Arial" w:hAnsi="Arial" w:cs="Arial"/>
        </w:rPr>
      </w:pPr>
      <w:r>
        <w:rPr>
          <w:rFonts w:ascii="Arial" w:hAnsi="Arial" w:cs="Arial"/>
        </w:rPr>
        <w:t>As a combination, the Communications mix and Integrated marketing communications allow organisations to coordinate, implement and execute effective marketing campaigns, time after time.</w:t>
      </w:r>
    </w:p>
    <w:p w14:paraId="523261B2" w14:textId="71DABDCE" w:rsidR="00F811FB" w:rsidRDefault="00F811FB" w:rsidP="00AC420E">
      <w:pPr>
        <w:spacing w:line="360" w:lineRule="auto"/>
        <w:rPr>
          <w:rFonts w:ascii="Arial" w:hAnsi="Arial" w:cs="Arial"/>
        </w:rPr>
      </w:pPr>
    </w:p>
    <w:p w14:paraId="6FB0875C" w14:textId="3E196D56" w:rsidR="00F811FB" w:rsidRDefault="00F811FB" w:rsidP="00AC420E">
      <w:pPr>
        <w:spacing w:line="360" w:lineRule="auto"/>
        <w:rPr>
          <w:rFonts w:ascii="Arial" w:hAnsi="Arial" w:cs="Arial"/>
        </w:rPr>
      </w:pPr>
      <w:r>
        <w:rPr>
          <w:rFonts w:ascii="Arial" w:hAnsi="Arial" w:cs="Arial"/>
        </w:rPr>
        <w:t xml:space="preserve">The information gathered in this research will be transferred into a comprehensive Marketing communications campaign to increase Marin bicycles brand awareness and increase sales of their 2021 line. </w:t>
      </w:r>
    </w:p>
    <w:p w14:paraId="7084643D" w14:textId="22067CDC" w:rsidR="00F811FB" w:rsidRDefault="00F811FB" w:rsidP="00AC420E">
      <w:pPr>
        <w:spacing w:line="360" w:lineRule="auto"/>
        <w:rPr>
          <w:rFonts w:ascii="Arial" w:hAnsi="Arial" w:cs="Arial"/>
        </w:rPr>
      </w:pPr>
    </w:p>
    <w:p w14:paraId="6DF0D1C5" w14:textId="4AAC6834" w:rsidR="00F811FB" w:rsidRDefault="00F811FB" w:rsidP="00AC420E">
      <w:pPr>
        <w:spacing w:line="360" w:lineRule="auto"/>
        <w:rPr>
          <w:rFonts w:ascii="Arial" w:hAnsi="Arial" w:cs="Arial"/>
        </w:rPr>
      </w:pPr>
    </w:p>
    <w:p w14:paraId="5326739F" w14:textId="052E87B6" w:rsidR="00F811FB" w:rsidRDefault="00F811FB" w:rsidP="00AC420E">
      <w:pPr>
        <w:spacing w:line="360" w:lineRule="auto"/>
        <w:rPr>
          <w:rFonts w:ascii="Arial" w:hAnsi="Arial" w:cs="Arial"/>
        </w:rPr>
      </w:pPr>
    </w:p>
    <w:p w14:paraId="651908A3" w14:textId="0C6D45E9" w:rsidR="00F811FB" w:rsidRDefault="00F811FB" w:rsidP="00AC420E">
      <w:pPr>
        <w:spacing w:line="360" w:lineRule="auto"/>
        <w:rPr>
          <w:rFonts w:ascii="Arial" w:hAnsi="Arial" w:cs="Arial"/>
        </w:rPr>
      </w:pPr>
    </w:p>
    <w:p w14:paraId="571FB650" w14:textId="39BDDFD7" w:rsidR="00F811FB" w:rsidRDefault="00F811FB" w:rsidP="00AC420E">
      <w:pPr>
        <w:spacing w:line="360" w:lineRule="auto"/>
        <w:rPr>
          <w:rFonts w:ascii="Arial" w:hAnsi="Arial" w:cs="Arial"/>
        </w:rPr>
      </w:pPr>
      <w:r>
        <w:rPr>
          <w:rFonts w:ascii="Arial" w:hAnsi="Arial" w:cs="Arial"/>
        </w:rPr>
        <w:t>The campaign plan follows…</w:t>
      </w:r>
    </w:p>
    <w:p w14:paraId="62536577" w14:textId="77777777" w:rsidR="003F7013" w:rsidRDefault="003F7013">
      <w:pPr>
        <w:spacing w:after="200" w:line="276" w:lineRule="auto"/>
        <w:rPr>
          <w:rFonts w:ascii="Arial" w:hAnsi="Arial" w:cs="Arial"/>
          <w:b/>
          <w:sz w:val="22"/>
          <w:szCs w:val="22"/>
        </w:rPr>
      </w:pPr>
    </w:p>
    <w:p w14:paraId="401D3567" w14:textId="77777777" w:rsidR="0023752D" w:rsidRDefault="0023752D">
      <w:pPr>
        <w:spacing w:after="200" w:line="276" w:lineRule="auto"/>
        <w:rPr>
          <w:rFonts w:ascii="Arial" w:hAnsi="Arial" w:cs="Arial"/>
          <w:b/>
          <w:sz w:val="22"/>
          <w:szCs w:val="22"/>
        </w:rPr>
      </w:pPr>
    </w:p>
    <w:p w14:paraId="3A43EF43" w14:textId="77777777" w:rsidR="00F811FB" w:rsidRDefault="00F811FB" w:rsidP="00E82C26">
      <w:pPr>
        <w:spacing w:after="200" w:line="276" w:lineRule="auto"/>
        <w:rPr>
          <w:rFonts w:ascii="Arial" w:hAnsi="Arial" w:cs="Arial"/>
          <w:sz w:val="22"/>
          <w:szCs w:val="22"/>
        </w:rPr>
      </w:pPr>
      <w:bookmarkStart w:id="82" w:name="_Toc69736914"/>
    </w:p>
    <w:p w14:paraId="0B585CE1" w14:textId="77777777" w:rsidR="00F811FB" w:rsidRDefault="00F811FB" w:rsidP="00E82C26">
      <w:pPr>
        <w:spacing w:after="200" w:line="276" w:lineRule="auto"/>
        <w:rPr>
          <w:rStyle w:val="Heading3Char"/>
        </w:rPr>
      </w:pPr>
    </w:p>
    <w:p w14:paraId="272BAA23" w14:textId="77777777" w:rsidR="00F811FB" w:rsidRDefault="00F811FB" w:rsidP="00E82C26">
      <w:pPr>
        <w:spacing w:after="200" w:line="276" w:lineRule="auto"/>
        <w:rPr>
          <w:rStyle w:val="Heading3Char"/>
        </w:rPr>
      </w:pPr>
    </w:p>
    <w:p w14:paraId="7185A87C" w14:textId="77777777" w:rsidR="00F811FB" w:rsidRDefault="00F811FB" w:rsidP="00E82C26">
      <w:pPr>
        <w:spacing w:after="200" w:line="276" w:lineRule="auto"/>
        <w:rPr>
          <w:rStyle w:val="Heading3Char"/>
        </w:rPr>
      </w:pPr>
    </w:p>
    <w:p w14:paraId="486DA2A0" w14:textId="77777777" w:rsidR="00F811FB" w:rsidRDefault="00F811FB" w:rsidP="00E82C26">
      <w:pPr>
        <w:spacing w:after="200" w:line="276" w:lineRule="auto"/>
        <w:rPr>
          <w:rStyle w:val="Heading3Char"/>
        </w:rPr>
      </w:pPr>
    </w:p>
    <w:p w14:paraId="190BEB81" w14:textId="77777777" w:rsidR="00F811FB" w:rsidRDefault="00F811FB" w:rsidP="00E82C26">
      <w:pPr>
        <w:spacing w:after="200" w:line="276" w:lineRule="auto"/>
        <w:rPr>
          <w:rStyle w:val="Heading3Char"/>
        </w:rPr>
      </w:pPr>
    </w:p>
    <w:p w14:paraId="2CA3A235" w14:textId="31049D1B" w:rsidR="00E82C26" w:rsidRPr="00F811FB" w:rsidRDefault="00E82C26" w:rsidP="00F811FB">
      <w:pPr>
        <w:pStyle w:val="Heading1"/>
      </w:pPr>
      <w:bookmarkStart w:id="83" w:name="_Toc69898513"/>
      <w:r w:rsidRPr="00AC420E">
        <w:rPr>
          <w:rStyle w:val="Heading3Char"/>
          <w:rFonts w:eastAsiaTheme="majorEastAsia"/>
        </w:rPr>
        <w:lastRenderedPageBreak/>
        <w:t>Element 3</w:t>
      </w:r>
      <w:bookmarkEnd w:id="82"/>
      <w:r>
        <w:t xml:space="preserve"> – 5000 Word Document or 30 minute Video</w:t>
      </w:r>
      <w:bookmarkEnd w:id="83"/>
      <w:r>
        <w:t xml:space="preserve"> </w:t>
      </w:r>
    </w:p>
    <w:p w14:paraId="39DE6692" w14:textId="2411C3C9" w:rsidR="00E82C26" w:rsidRDefault="00E82C26">
      <w:pPr>
        <w:spacing w:after="200" w:line="276" w:lineRule="auto"/>
        <w:rPr>
          <w:rFonts w:ascii="Arial" w:hAnsi="Arial" w:cs="Arial"/>
          <w:b/>
          <w:sz w:val="22"/>
          <w:szCs w:val="22"/>
        </w:rPr>
      </w:pPr>
    </w:p>
    <w:p w14:paraId="25B1E709" w14:textId="77777777" w:rsidR="00AC420E" w:rsidRDefault="00AC420E" w:rsidP="00AC420E">
      <w:r>
        <w:rPr>
          <w:noProof/>
        </w:rPr>
        <w:drawing>
          <wp:anchor distT="0" distB="0" distL="114300" distR="114300" simplePos="0" relativeHeight="251670016" behindDoc="0" locked="0" layoutInCell="1" allowOverlap="1" wp14:anchorId="41F9CBEF" wp14:editId="271156B5">
            <wp:simplePos x="0" y="0"/>
            <wp:positionH relativeFrom="column">
              <wp:posOffset>-556895</wp:posOffset>
            </wp:positionH>
            <wp:positionV relativeFrom="paragraph">
              <wp:posOffset>200025</wp:posOffset>
            </wp:positionV>
            <wp:extent cx="6888892" cy="4300538"/>
            <wp:effectExtent l="0" t="0" r="0" b="5080"/>
            <wp:wrapTopAndBottom/>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pic:cNvPicPr/>
                  </pic:nvPicPr>
                  <pic:blipFill>
                    <a:blip r:embed="rId26">
                      <a:extLst>
                        <a:ext uri="{28A0092B-C50C-407E-A947-70E740481C1C}">
                          <a14:useLocalDpi xmlns:a14="http://schemas.microsoft.com/office/drawing/2010/main" val="0"/>
                        </a:ext>
                      </a:extLst>
                    </a:blip>
                    <a:stretch>
                      <a:fillRect/>
                    </a:stretch>
                  </pic:blipFill>
                  <pic:spPr>
                    <a:xfrm>
                      <a:off x="0" y="0"/>
                      <a:ext cx="6888892" cy="4300538"/>
                    </a:xfrm>
                    <a:prstGeom prst="rect">
                      <a:avLst/>
                    </a:prstGeom>
                  </pic:spPr>
                </pic:pic>
              </a:graphicData>
            </a:graphic>
            <wp14:sizeRelH relativeFrom="margin">
              <wp14:pctWidth>0</wp14:pctWidth>
            </wp14:sizeRelH>
            <wp14:sizeRelV relativeFrom="margin">
              <wp14:pctHeight>0</wp14:pctHeight>
            </wp14:sizeRelV>
          </wp:anchor>
        </w:drawing>
      </w:r>
    </w:p>
    <w:p w14:paraId="34F8F8B8" w14:textId="77777777" w:rsidR="00AC420E" w:rsidRDefault="00AC420E" w:rsidP="00AC420E"/>
    <w:p w14:paraId="4E6A8A60" w14:textId="77777777" w:rsidR="00AC420E" w:rsidRDefault="00AC420E" w:rsidP="00AC420E"/>
    <w:p w14:paraId="684B756A" w14:textId="77777777" w:rsidR="00AC420E" w:rsidRDefault="00AC420E" w:rsidP="00AC420E"/>
    <w:p w14:paraId="31E45CF8" w14:textId="77777777" w:rsidR="00AC420E" w:rsidRPr="00CE0370" w:rsidRDefault="00AC420E" w:rsidP="00AC420E">
      <w:pPr>
        <w:spacing w:line="276" w:lineRule="auto"/>
        <w:rPr>
          <w:rFonts w:ascii="Bell MT" w:hAnsi="Bell MT" w:cs="Arial"/>
          <w:sz w:val="56"/>
          <w:szCs w:val="56"/>
        </w:rPr>
      </w:pPr>
    </w:p>
    <w:p w14:paraId="20CF5A6E" w14:textId="77777777" w:rsidR="00AC420E" w:rsidRPr="0079616F" w:rsidRDefault="00AC420E" w:rsidP="00DD38EA">
      <w:pPr>
        <w:pStyle w:val="ListParagraph"/>
        <w:spacing w:line="276" w:lineRule="auto"/>
        <w:jc w:val="center"/>
        <w:rPr>
          <w:rFonts w:ascii="Bell MT" w:hAnsi="Bell MT" w:cs="Arial"/>
          <w:sz w:val="56"/>
          <w:szCs w:val="56"/>
        </w:rPr>
      </w:pPr>
      <w:r w:rsidRPr="0079616F">
        <w:rPr>
          <w:rFonts w:ascii="Bell MT" w:hAnsi="Bell MT" w:cs="Arial"/>
          <w:sz w:val="56"/>
          <w:szCs w:val="56"/>
        </w:rPr>
        <w:t>Marketing Communications Plan</w:t>
      </w:r>
      <w:r>
        <w:rPr>
          <w:rFonts w:ascii="Bell MT" w:hAnsi="Bell MT" w:cs="Arial"/>
          <w:sz w:val="56"/>
          <w:szCs w:val="56"/>
        </w:rPr>
        <w:t xml:space="preserve">  </w:t>
      </w:r>
      <w:r w:rsidRPr="0079616F">
        <w:rPr>
          <w:rFonts w:ascii="Bell MT" w:hAnsi="Bell MT" w:cs="Arial"/>
          <w:sz w:val="56"/>
          <w:szCs w:val="56"/>
        </w:rPr>
        <w:t xml:space="preserve"> </w:t>
      </w:r>
      <w:r>
        <w:rPr>
          <w:rFonts w:ascii="Bell MT" w:hAnsi="Bell MT" w:cs="Arial"/>
          <w:sz w:val="56"/>
          <w:szCs w:val="56"/>
        </w:rPr>
        <w:t>a</w:t>
      </w:r>
      <w:r w:rsidRPr="0079616F">
        <w:rPr>
          <w:rFonts w:ascii="Bell MT" w:hAnsi="Bell MT" w:cs="Arial"/>
          <w:sz w:val="56"/>
          <w:szCs w:val="56"/>
        </w:rPr>
        <w:t>nd</w:t>
      </w:r>
    </w:p>
    <w:p w14:paraId="4DCCFA9D" w14:textId="77777777" w:rsidR="00AC420E" w:rsidRPr="0079616F" w:rsidRDefault="00AC420E" w:rsidP="00DD38EA">
      <w:pPr>
        <w:pStyle w:val="ListParagraph"/>
        <w:spacing w:line="276" w:lineRule="auto"/>
        <w:jc w:val="center"/>
        <w:rPr>
          <w:rFonts w:asciiTheme="majorHAnsi" w:hAnsiTheme="majorHAnsi"/>
          <w:sz w:val="56"/>
          <w:szCs w:val="56"/>
        </w:rPr>
      </w:pPr>
      <w:r w:rsidRPr="0079616F">
        <w:rPr>
          <w:rFonts w:ascii="Bell MT" w:hAnsi="Bell MT" w:cs="Arial"/>
          <w:sz w:val="56"/>
          <w:szCs w:val="56"/>
        </w:rPr>
        <w:t>Implementation Strategy</w:t>
      </w:r>
    </w:p>
    <w:p w14:paraId="4BB72BE8" w14:textId="77777777" w:rsidR="00AC420E" w:rsidRDefault="00AC420E" w:rsidP="00AC420E">
      <w:pPr>
        <w:pStyle w:val="ListParagraph"/>
        <w:spacing w:line="276" w:lineRule="auto"/>
        <w:jc w:val="center"/>
        <w:rPr>
          <w:rFonts w:asciiTheme="majorHAnsi" w:hAnsiTheme="majorHAnsi"/>
          <w:sz w:val="56"/>
          <w:szCs w:val="56"/>
        </w:rPr>
      </w:pPr>
    </w:p>
    <w:p w14:paraId="4EC666EB" w14:textId="77777777" w:rsidR="00AC420E" w:rsidRPr="00DD38EA" w:rsidRDefault="00AC420E" w:rsidP="00DD38EA">
      <w:pPr>
        <w:spacing w:line="276" w:lineRule="auto"/>
        <w:jc w:val="center"/>
        <w:rPr>
          <w:rFonts w:asciiTheme="majorHAnsi" w:hAnsiTheme="majorHAnsi"/>
          <w:sz w:val="36"/>
          <w:szCs w:val="36"/>
        </w:rPr>
      </w:pPr>
      <w:r w:rsidRPr="00DD38EA">
        <w:rPr>
          <w:rFonts w:asciiTheme="majorHAnsi" w:hAnsiTheme="majorHAnsi"/>
          <w:sz w:val="36"/>
          <w:szCs w:val="36"/>
        </w:rPr>
        <w:t>Created by Tom Drakeley</w:t>
      </w:r>
    </w:p>
    <w:p w14:paraId="45B719CB" w14:textId="205541E4" w:rsidR="00AC420E" w:rsidRDefault="00AC420E" w:rsidP="00AC420E"/>
    <w:p w14:paraId="01CD7BE8" w14:textId="77777777" w:rsidR="00AC420E" w:rsidRPr="00AC420E" w:rsidRDefault="00AC420E" w:rsidP="00AC420E"/>
    <w:p w14:paraId="57E3543C" w14:textId="55C6959A" w:rsidR="00AC420E" w:rsidRPr="00DD38EA" w:rsidRDefault="00AC420E" w:rsidP="00AC420E">
      <w:pPr>
        <w:pStyle w:val="Heading1"/>
        <w:rPr>
          <w:rFonts w:ascii="Arial" w:hAnsi="Arial" w:cs="Arial"/>
        </w:rPr>
      </w:pPr>
      <w:bookmarkStart w:id="84" w:name="_Toc68789466"/>
      <w:bookmarkStart w:id="85" w:name="_Toc69736915"/>
      <w:bookmarkStart w:id="86" w:name="_Toc69898514"/>
      <w:r w:rsidRPr="00DD38EA">
        <w:rPr>
          <w:rFonts w:ascii="Arial" w:hAnsi="Arial" w:cs="Arial"/>
        </w:rPr>
        <w:lastRenderedPageBreak/>
        <w:t>Executive Summary</w:t>
      </w:r>
      <w:bookmarkEnd w:id="84"/>
      <w:bookmarkEnd w:id="85"/>
      <w:bookmarkEnd w:id="86"/>
      <w:r w:rsidRPr="00DD38EA">
        <w:rPr>
          <w:rFonts w:ascii="Arial" w:hAnsi="Arial" w:cs="Arial"/>
        </w:rPr>
        <w:t xml:space="preserve"> </w:t>
      </w:r>
    </w:p>
    <w:p w14:paraId="472378DC" w14:textId="77777777" w:rsidR="00AC420E" w:rsidRPr="00DD38EA" w:rsidRDefault="00AC420E" w:rsidP="00AC420E">
      <w:pPr>
        <w:rPr>
          <w:rFonts w:ascii="Arial" w:hAnsi="Arial" w:cs="Arial"/>
        </w:rPr>
      </w:pPr>
    </w:p>
    <w:p w14:paraId="36E05B73" w14:textId="77777777" w:rsidR="00AC420E" w:rsidRPr="00DD38EA" w:rsidRDefault="00AC420E" w:rsidP="00AC420E">
      <w:pPr>
        <w:rPr>
          <w:rFonts w:ascii="Arial" w:hAnsi="Arial" w:cs="Arial"/>
        </w:rPr>
      </w:pPr>
    </w:p>
    <w:p w14:paraId="58212836" w14:textId="77777777" w:rsidR="00AC420E" w:rsidRPr="00F811FB" w:rsidRDefault="00AC420E" w:rsidP="00AC420E">
      <w:pPr>
        <w:spacing w:line="360" w:lineRule="auto"/>
        <w:rPr>
          <w:rFonts w:ascii="Arial" w:hAnsi="Arial" w:cs="Arial"/>
          <w:color w:val="000000" w:themeColor="text1"/>
          <w:shd w:val="clear" w:color="auto" w:fill="FFFFFF"/>
        </w:rPr>
      </w:pPr>
      <w:r w:rsidRPr="00F811FB">
        <w:rPr>
          <w:rFonts w:ascii="Arial" w:hAnsi="Arial" w:cs="Arial"/>
        </w:rPr>
        <w:t xml:space="preserve">Marin Bikes, formerly a dominant force within the cycling industry for their innovation, connection to their riders and true mountain biker’s mindset, took a sharp decline in sales from 2008 to 2013. After an overhaul of management in 2014, and with </w:t>
      </w:r>
      <w:r w:rsidRPr="00F811FB">
        <w:rPr>
          <w:rFonts w:ascii="Arial" w:hAnsi="Arial" w:cs="Arial"/>
          <w:color w:val="000000" w:themeColor="text1"/>
          <w:shd w:val="clear" w:color="auto" w:fill="FFFFFF"/>
        </w:rPr>
        <w:t>Matt VanEnkevort, CEO at the helm, the rebuild of Marin has been widely recognised throughout the industry.</w:t>
      </w:r>
    </w:p>
    <w:p w14:paraId="0B108CDE" w14:textId="77777777" w:rsidR="00AC420E" w:rsidRPr="00F811FB" w:rsidRDefault="00AC420E" w:rsidP="00AC420E">
      <w:pPr>
        <w:spacing w:line="360" w:lineRule="auto"/>
        <w:rPr>
          <w:rFonts w:ascii="Arial" w:hAnsi="Arial" w:cs="Arial"/>
          <w:color w:val="000000" w:themeColor="text1"/>
          <w:shd w:val="clear" w:color="auto" w:fill="FFFFFF"/>
        </w:rPr>
      </w:pPr>
    </w:p>
    <w:p w14:paraId="14F8CDAF" w14:textId="77777777" w:rsidR="00AC420E" w:rsidRPr="00F811FB" w:rsidRDefault="00AC420E" w:rsidP="00AC420E">
      <w:pPr>
        <w:spacing w:line="360" w:lineRule="auto"/>
        <w:rPr>
          <w:rFonts w:ascii="Arial" w:hAnsi="Arial" w:cs="Arial"/>
          <w:color w:val="000000" w:themeColor="text1"/>
          <w:shd w:val="clear" w:color="auto" w:fill="FFFFFF"/>
        </w:rPr>
      </w:pPr>
      <w:r w:rsidRPr="00F811FB">
        <w:rPr>
          <w:rFonts w:ascii="Arial" w:hAnsi="Arial" w:cs="Arial"/>
          <w:color w:val="000000" w:themeColor="text1"/>
          <w:shd w:val="clear" w:color="auto" w:fill="FFFFFF"/>
        </w:rPr>
        <w:t xml:space="preserve">However, bridging the gap between the industry leaders such as Trek, Specialized and Giant has become an increasingly difficult prospect. Due to this, I have produced a marketing communications plan and implementation strategy to increase overall awareness of Marin bikes, whilst also improving Marin’s current promotional strategy for their latest line of mountain bikes. To achieve these targets, the marketing plan will not only draw on Marin’s unique bicycle features, such as their innovative geometries and designs, but emphasis on the Marin bikes culture and history will be a prevalent factor throughout the promotion. </w:t>
      </w:r>
    </w:p>
    <w:p w14:paraId="27F76C6C" w14:textId="77777777" w:rsidR="00AC420E" w:rsidRPr="00F811FB" w:rsidRDefault="00AC420E" w:rsidP="00AC420E">
      <w:pPr>
        <w:spacing w:line="360" w:lineRule="auto"/>
        <w:rPr>
          <w:rFonts w:ascii="Arial" w:hAnsi="Arial" w:cs="Arial"/>
          <w:color w:val="000000" w:themeColor="text1"/>
          <w:shd w:val="clear" w:color="auto" w:fill="FFFFFF"/>
        </w:rPr>
      </w:pPr>
    </w:p>
    <w:p w14:paraId="5A072767" w14:textId="77777777" w:rsidR="00AC420E" w:rsidRPr="00F811FB" w:rsidRDefault="00AC420E" w:rsidP="00AC420E">
      <w:pPr>
        <w:spacing w:line="360" w:lineRule="auto"/>
        <w:rPr>
          <w:rFonts w:ascii="Arial" w:hAnsi="Arial" w:cs="Arial"/>
        </w:rPr>
      </w:pPr>
      <w:r w:rsidRPr="00F811FB">
        <w:rPr>
          <w:rFonts w:ascii="Arial" w:hAnsi="Arial" w:cs="Arial"/>
        </w:rPr>
        <w:t>Utilising multiple promotional channels will be key to achieving our goals, from social media to podcast marketing, all channels will be strategically utilised in order to increase brand awareness and customer interaction. Additionally, in-store point of sale displays will be updated and improved to co-align with the new strategy. Finally, it is crucial that an integrated marketing communications approach is maintained throughout the promotional process in order to provide continuity and reduce the likelihood of mixed messages from various marketing departments.</w:t>
      </w:r>
    </w:p>
    <w:p w14:paraId="5F7F6EC9" w14:textId="77777777" w:rsidR="00AC420E" w:rsidRPr="00F811FB" w:rsidRDefault="00AC420E" w:rsidP="00AC420E">
      <w:pPr>
        <w:spacing w:line="360" w:lineRule="auto"/>
        <w:rPr>
          <w:rFonts w:ascii="Arial" w:hAnsi="Arial" w:cs="Arial"/>
        </w:rPr>
      </w:pPr>
    </w:p>
    <w:p w14:paraId="36CA0317" w14:textId="77777777" w:rsidR="00AC420E" w:rsidRPr="00F811FB" w:rsidRDefault="00AC420E" w:rsidP="00AC420E">
      <w:pPr>
        <w:spacing w:line="360" w:lineRule="auto"/>
        <w:rPr>
          <w:rFonts w:ascii="Arial" w:hAnsi="Arial" w:cs="Arial"/>
        </w:rPr>
      </w:pPr>
      <w:r w:rsidRPr="00F811FB">
        <w:rPr>
          <w:rFonts w:ascii="Arial" w:hAnsi="Arial" w:cs="Arial"/>
        </w:rPr>
        <w:t>If all the communication channels are managed correctly, following the plan, it would be expected to see positive results in relation to general brand awareness within a matter of months. In turn, sales would also be expected to increase alongside the growing interest and interaction of fans and customers of Marin bikes.</w:t>
      </w:r>
    </w:p>
    <w:p w14:paraId="7EE55CAC" w14:textId="77777777" w:rsidR="00AC420E" w:rsidRPr="00F811FB" w:rsidRDefault="00AC420E" w:rsidP="00AC420E">
      <w:pPr>
        <w:rPr>
          <w:rFonts w:ascii="Arial" w:hAnsi="Arial" w:cs="Arial"/>
        </w:rPr>
      </w:pPr>
    </w:p>
    <w:p w14:paraId="40213216" w14:textId="77777777" w:rsidR="00AC420E" w:rsidRPr="00F811FB" w:rsidRDefault="00AC420E" w:rsidP="00AC420E">
      <w:pPr>
        <w:rPr>
          <w:rFonts w:ascii="Arial" w:hAnsi="Arial" w:cs="Arial"/>
        </w:rPr>
      </w:pPr>
    </w:p>
    <w:p w14:paraId="548B5CB8" w14:textId="77777777" w:rsidR="00AC420E" w:rsidRPr="00F811FB" w:rsidRDefault="00AC420E" w:rsidP="00AC420E">
      <w:pPr>
        <w:rPr>
          <w:rFonts w:ascii="Arial" w:hAnsi="Arial" w:cs="Arial"/>
        </w:rPr>
      </w:pPr>
    </w:p>
    <w:p w14:paraId="0170D9D0" w14:textId="77777777" w:rsidR="00AC420E" w:rsidRPr="00F811FB" w:rsidRDefault="00AC420E" w:rsidP="00AC420E">
      <w:pPr>
        <w:rPr>
          <w:rFonts w:ascii="Arial" w:hAnsi="Arial" w:cs="Arial"/>
        </w:rPr>
      </w:pPr>
    </w:p>
    <w:p w14:paraId="6160A14E" w14:textId="77777777" w:rsidR="00AC420E" w:rsidRPr="00F811FB" w:rsidRDefault="00AC420E" w:rsidP="00AC420E">
      <w:pPr>
        <w:rPr>
          <w:rFonts w:ascii="Arial" w:hAnsi="Arial" w:cs="Arial"/>
        </w:rPr>
      </w:pPr>
    </w:p>
    <w:p w14:paraId="531915A3" w14:textId="77777777" w:rsidR="00AC420E" w:rsidRPr="00F811FB" w:rsidRDefault="00AC420E" w:rsidP="00AC420E">
      <w:pPr>
        <w:pStyle w:val="Heading1"/>
        <w:rPr>
          <w:rFonts w:ascii="Arial" w:hAnsi="Arial" w:cs="Arial"/>
        </w:rPr>
      </w:pPr>
    </w:p>
    <w:p w14:paraId="045FED87" w14:textId="77777777" w:rsidR="00AC420E" w:rsidRPr="00F811FB" w:rsidRDefault="00AC420E" w:rsidP="00AC420E">
      <w:pPr>
        <w:rPr>
          <w:rFonts w:ascii="Arial" w:hAnsi="Arial" w:cs="Arial"/>
        </w:rPr>
      </w:pPr>
    </w:p>
    <w:p w14:paraId="6F280950" w14:textId="77777777" w:rsidR="00AC420E" w:rsidRPr="00F811FB" w:rsidRDefault="00AC420E" w:rsidP="00AC420E">
      <w:pPr>
        <w:rPr>
          <w:rFonts w:ascii="Arial" w:hAnsi="Arial" w:cs="Arial"/>
        </w:rPr>
      </w:pPr>
    </w:p>
    <w:p w14:paraId="6DFA47E2" w14:textId="362C6D3B" w:rsidR="00AC420E" w:rsidRPr="00F811FB" w:rsidRDefault="00AC420E" w:rsidP="00AC420E">
      <w:pPr>
        <w:pStyle w:val="Heading1"/>
        <w:rPr>
          <w:rFonts w:ascii="Arial" w:hAnsi="Arial" w:cs="Arial"/>
        </w:rPr>
      </w:pPr>
      <w:bookmarkStart w:id="87" w:name="_Toc68789467"/>
      <w:bookmarkStart w:id="88" w:name="_Toc69736916"/>
      <w:bookmarkStart w:id="89" w:name="_Toc69898515"/>
      <w:r w:rsidRPr="00F811FB">
        <w:rPr>
          <w:rFonts w:ascii="Arial" w:hAnsi="Arial" w:cs="Arial"/>
        </w:rPr>
        <w:t>Establishing Our US</w:t>
      </w:r>
      <w:bookmarkEnd w:id="87"/>
      <w:r w:rsidRPr="00F811FB">
        <w:rPr>
          <w:rFonts w:ascii="Arial" w:hAnsi="Arial" w:cs="Arial"/>
        </w:rPr>
        <w:t>P</w:t>
      </w:r>
      <w:bookmarkEnd w:id="88"/>
      <w:bookmarkEnd w:id="89"/>
    </w:p>
    <w:p w14:paraId="35A492D4" w14:textId="77777777" w:rsidR="00AC420E" w:rsidRPr="00F811FB" w:rsidRDefault="00AC420E" w:rsidP="00AC420E">
      <w:pPr>
        <w:rPr>
          <w:rFonts w:ascii="Arial" w:hAnsi="Arial" w:cs="Arial"/>
        </w:rPr>
      </w:pPr>
    </w:p>
    <w:p w14:paraId="05A18DE2" w14:textId="77777777" w:rsidR="00AC420E" w:rsidRPr="00F811FB" w:rsidRDefault="00AC420E" w:rsidP="00AC420E">
      <w:pPr>
        <w:spacing w:line="360" w:lineRule="auto"/>
        <w:rPr>
          <w:rFonts w:ascii="Arial" w:hAnsi="Arial" w:cs="Arial"/>
        </w:rPr>
      </w:pPr>
      <w:r w:rsidRPr="00F811FB">
        <w:rPr>
          <w:rFonts w:ascii="Arial" w:hAnsi="Arial" w:cs="Arial"/>
        </w:rPr>
        <w:t xml:space="preserve">In order to gain an advantage on Marin’s competitors, a key unique selling point (USP) must be established. As stated in the previous section, focus on Marin’s unique geometry and culture will be the primary USP’s used within this campaign. </w:t>
      </w:r>
    </w:p>
    <w:p w14:paraId="21CCD9CA" w14:textId="77777777" w:rsidR="00AC420E" w:rsidRPr="00F811FB" w:rsidRDefault="00AC420E" w:rsidP="00AC420E">
      <w:pPr>
        <w:spacing w:line="360" w:lineRule="auto"/>
        <w:rPr>
          <w:rFonts w:ascii="Arial" w:hAnsi="Arial" w:cs="Arial"/>
        </w:rPr>
      </w:pPr>
    </w:p>
    <w:p w14:paraId="4ACBE72F" w14:textId="77777777" w:rsidR="00AC420E" w:rsidRPr="00F811FB" w:rsidRDefault="00AC420E" w:rsidP="00AC420E">
      <w:pPr>
        <w:spacing w:line="360" w:lineRule="auto"/>
        <w:rPr>
          <w:rFonts w:ascii="Arial" w:hAnsi="Arial" w:cs="Arial"/>
        </w:rPr>
      </w:pPr>
      <w:r w:rsidRPr="00F811FB">
        <w:rPr>
          <w:rFonts w:ascii="Arial" w:hAnsi="Arial" w:cs="Arial"/>
          <w:noProof/>
        </w:rPr>
        <w:drawing>
          <wp:anchor distT="0" distB="0" distL="114300" distR="114300" simplePos="0" relativeHeight="251671040" behindDoc="0" locked="0" layoutInCell="1" allowOverlap="1" wp14:anchorId="5F383126" wp14:editId="09C25F04">
            <wp:simplePos x="0" y="0"/>
            <wp:positionH relativeFrom="column">
              <wp:posOffset>-137160</wp:posOffset>
            </wp:positionH>
            <wp:positionV relativeFrom="paragraph">
              <wp:posOffset>1773555</wp:posOffset>
            </wp:positionV>
            <wp:extent cx="2571115" cy="1586230"/>
            <wp:effectExtent l="0" t="0" r="0" b="1270"/>
            <wp:wrapTopAndBottom/>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pic:cNvPicPr/>
                  </pic:nvPicPr>
                  <pic:blipFill>
                    <a:blip r:embed="rId27" cstate="print">
                      <a:extLst>
                        <a:ext uri="{28A0092B-C50C-407E-A947-70E740481C1C}">
                          <a14:useLocalDpi xmlns:a14="http://schemas.microsoft.com/office/drawing/2010/main" val="0"/>
                        </a:ext>
                      </a:extLst>
                    </a:blip>
                    <a:stretch>
                      <a:fillRect/>
                    </a:stretch>
                  </pic:blipFill>
                  <pic:spPr>
                    <a:xfrm>
                      <a:off x="0" y="0"/>
                      <a:ext cx="2571115" cy="1586230"/>
                    </a:xfrm>
                    <a:prstGeom prst="rect">
                      <a:avLst/>
                    </a:prstGeom>
                  </pic:spPr>
                </pic:pic>
              </a:graphicData>
            </a:graphic>
            <wp14:sizeRelH relativeFrom="margin">
              <wp14:pctWidth>0</wp14:pctWidth>
            </wp14:sizeRelH>
            <wp14:sizeRelV relativeFrom="margin">
              <wp14:pctHeight>0</wp14:pctHeight>
            </wp14:sizeRelV>
          </wp:anchor>
        </w:drawing>
      </w:r>
      <w:r w:rsidRPr="00F811FB">
        <w:rPr>
          <w:rFonts w:ascii="Arial" w:hAnsi="Arial" w:cs="Arial"/>
          <w:noProof/>
        </w:rPr>
        <w:drawing>
          <wp:anchor distT="0" distB="0" distL="114300" distR="114300" simplePos="0" relativeHeight="251672064" behindDoc="0" locked="0" layoutInCell="1" allowOverlap="1" wp14:anchorId="00C3D8A0" wp14:editId="745A2021">
            <wp:simplePos x="0" y="0"/>
            <wp:positionH relativeFrom="column">
              <wp:posOffset>2428771</wp:posOffset>
            </wp:positionH>
            <wp:positionV relativeFrom="paragraph">
              <wp:posOffset>1663065</wp:posOffset>
            </wp:positionV>
            <wp:extent cx="3759200" cy="1795145"/>
            <wp:effectExtent l="0" t="0" r="0" b="0"/>
            <wp:wrapTopAndBottom/>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pic:cNvPicPr/>
                  </pic:nvPicPr>
                  <pic:blipFill>
                    <a:blip r:embed="rId28" cstate="print">
                      <a:extLst>
                        <a:ext uri="{28A0092B-C50C-407E-A947-70E740481C1C}">
                          <a14:useLocalDpi xmlns:a14="http://schemas.microsoft.com/office/drawing/2010/main" val="0"/>
                        </a:ext>
                      </a:extLst>
                    </a:blip>
                    <a:stretch>
                      <a:fillRect/>
                    </a:stretch>
                  </pic:blipFill>
                  <pic:spPr>
                    <a:xfrm>
                      <a:off x="0" y="0"/>
                      <a:ext cx="3759200" cy="1795145"/>
                    </a:xfrm>
                    <a:prstGeom prst="rect">
                      <a:avLst/>
                    </a:prstGeom>
                  </pic:spPr>
                </pic:pic>
              </a:graphicData>
            </a:graphic>
            <wp14:sizeRelH relativeFrom="margin">
              <wp14:pctWidth>0</wp14:pctWidth>
            </wp14:sizeRelH>
            <wp14:sizeRelV relativeFrom="margin">
              <wp14:pctHeight>0</wp14:pctHeight>
            </wp14:sizeRelV>
          </wp:anchor>
        </w:drawing>
      </w:r>
      <w:r w:rsidRPr="00F811FB">
        <w:rPr>
          <w:rFonts w:ascii="Arial" w:hAnsi="Arial" w:cs="Arial"/>
        </w:rPr>
        <w:t>First of all, Marin are world-known for their innovative geometries for their mountain bikes. Their latest designs for their Alpine Trail Carbon 2 (Refer to figure 1) has “a slack 63.5 head tube angle paired with a steep 78’ seat tube angle and long reach to provide the best modern trail bike experience. Letting you climb better than ever before, while giving you even more confidence when descending”</w:t>
      </w:r>
      <w:r w:rsidRPr="00F811FB">
        <w:rPr>
          <w:rFonts w:ascii="Arial" w:hAnsi="Arial" w:cs="Arial"/>
          <w:color w:val="000000"/>
          <w:shd w:val="clear" w:color="auto" w:fill="FFFFFF"/>
        </w:rPr>
        <w:t xml:space="preserve"> (Marin Bikes, 2021). This USP provides multiple avenues of potential focus for the marketing communications strategy as Marin now produce a bicycle that can truly enhance our customers experience. </w:t>
      </w:r>
    </w:p>
    <w:p w14:paraId="0B70D6E3" w14:textId="77777777" w:rsidR="00AC420E" w:rsidRPr="00F811FB" w:rsidRDefault="00AC420E" w:rsidP="00AC420E">
      <w:pPr>
        <w:spacing w:line="360" w:lineRule="auto"/>
        <w:jc w:val="center"/>
        <w:rPr>
          <w:rStyle w:val="Heading4Char"/>
          <w:rFonts w:ascii="Arial" w:hAnsi="Arial" w:cs="Arial"/>
        </w:rPr>
      </w:pPr>
    </w:p>
    <w:p w14:paraId="02F069A8" w14:textId="77777777" w:rsidR="00AC420E" w:rsidRPr="00F811FB" w:rsidRDefault="00AC420E" w:rsidP="00AC420E">
      <w:pPr>
        <w:spacing w:line="360" w:lineRule="auto"/>
        <w:jc w:val="center"/>
        <w:rPr>
          <w:rFonts w:ascii="Arial" w:hAnsi="Arial" w:cs="Arial"/>
          <w:i/>
          <w:iCs/>
        </w:rPr>
      </w:pPr>
      <w:r w:rsidRPr="00F811FB">
        <w:rPr>
          <w:rStyle w:val="Heading4Char"/>
          <w:rFonts w:ascii="Arial" w:hAnsi="Arial" w:cs="Arial"/>
        </w:rPr>
        <w:t xml:space="preserve">Figure 1 </w:t>
      </w:r>
      <w:r w:rsidRPr="00F811FB">
        <w:rPr>
          <w:rFonts w:ascii="Arial" w:hAnsi="Arial" w:cs="Arial"/>
          <w:i/>
          <w:iCs/>
        </w:rPr>
        <w:t xml:space="preserve">- 2021 Alpine Trail Carbon 2 &amp; Geometry specifications </w:t>
      </w:r>
    </w:p>
    <w:p w14:paraId="5C12056E" w14:textId="77777777" w:rsidR="00AC420E" w:rsidRPr="00F811FB" w:rsidRDefault="00AC420E" w:rsidP="00AC420E">
      <w:pPr>
        <w:rPr>
          <w:rFonts w:ascii="Arial" w:hAnsi="Arial" w:cs="Arial"/>
        </w:rPr>
      </w:pPr>
    </w:p>
    <w:p w14:paraId="3A673E08" w14:textId="77777777" w:rsidR="00AC420E" w:rsidRPr="00F811FB" w:rsidRDefault="00AC420E" w:rsidP="00AC420E">
      <w:pPr>
        <w:spacing w:line="360" w:lineRule="auto"/>
        <w:rPr>
          <w:rFonts w:ascii="Arial" w:hAnsi="Arial" w:cs="Arial"/>
        </w:rPr>
      </w:pPr>
    </w:p>
    <w:p w14:paraId="25C3870F" w14:textId="77777777" w:rsidR="00AC420E" w:rsidRPr="00F811FB" w:rsidRDefault="00AC420E" w:rsidP="00AC420E">
      <w:pPr>
        <w:spacing w:line="360" w:lineRule="auto"/>
        <w:rPr>
          <w:rFonts w:ascii="Arial" w:hAnsi="Arial" w:cs="Arial"/>
        </w:rPr>
      </w:pPr>
      <w:r w:rsidRPr="00F811FB">
        <w:rPr>
          <w:rFonts w:ascii="Arial" w:hAnsi="Arial" w:cs="Arial"/>
        </w:rPr>
        <w:t>Secondly, due to the history of Marin being one of the founders and trendsetters of mountain biking as we know it today, inspiration will be drawn from previous bike designs, competitions and events that Marin have held or had a significant role in.</w:t>
      </w:r>
    </w:p>
    <w:p w14:paraId="59210F3B" w14:textId="77777777" w:rsidR="00AC420E" w:rsidRPr="00F811FB" w:rsidRDefault="00AC420E" w:rsidP="00AC420E">
      <w:pPr>
        <w:spacing w:line="360" w:lineRule="auto"/>
        <w:rPr>
          <w:rFonts w:ascii="Arial" w:hAnsi="Arial" w:cs="Arial"/>
        </w:rPr>
      </w:pPr>
    </w:p>
    <w:p w14:paraId="645240E5" w14:textId="77777777" w:rsidR="00AC420E" w:rsidRPr="00F811FB" w:rsidRDefault="00AC420E" w:rsidP="00AC420E">
      <w:pPr>
        <w:spacing w:line="360" w:lineRule="auto"/>
        <w:rPr>
          <w:rFonts w:ascii="Arial" w:hAnsi="Arial" w:cs="Arial"/>
        </w:rPr>
      </w:pPr>
      <w:r w:rsidRPr="00F811FB">
        <w:rPr>
          <w:rFonts w:ascii="Arial" w:hAnsi="Arial" w:cs="Arial"/>
        </w:rPr>
        <w:lastRenderedPageBreak/>
        <w:t>Through using a combination of these USP’s Marin can gain an advantage over competitors that don’t possess the innovative mindset or the historical backing that Marin hold in high esteem.</w:t>
      </w:r>
    </w:p>
    <w:p w14:paraId="429071B3" w14:textId="77777777" w:rsidR="00AC420E" w:rsidRPr="00F811FB" w:rsidRDefault="00AC420E" w:rsidP="00AC420E">
      <w:pPr>
        <w:rPr>
          <w:rFonts w:ascii="Arial" w:hAnsi="Arial" w:cs="Arial"/>
        </w:rPr>
      </w:pPr>
    </w:p>
    <w:p w14:paraId="3A66B812" w14:textId="77777777" w:rsidR="00AC420E" w:rsidRPr="00F811FB" w:rsidRDefault="00AC420E" w:rsidP="00AC420E">
      <w:pPr>
        <w:rPr>
          <w:rFonts w:ascii="Arial" w:hAnsi="Arial" w:cs="Arial"/>
        </w:rPr>
      </w:pPr>
    </w:p>
    <w:p w14:paraId="11B04E6D" w14:textId="77777777" w:rsidR="00AC420E" w:rsidRPr="00F811FB" w:rsidRDefault="00AC420E" w:rsidP="00AC420E">
      <w:pPr>
        <w:rPr>
          <w:rFonts w:ascii="Arial" w:hAnsi="Arial" w:cs="Arial"/>
        </w:rPr>
      </w:pPr>
    </w:p>
    <w:p w14:paraId="33BD74CE" w14:textId="77777777" w:rsidR="00AC420E" w:rsidRPr="00F811FB" w:rsidRDefault="00AC420E" w:rsidP="00AC420E">
      <w:pPr>
        <w:rPr>
          <w:rFonts w:ascii="Arial" w:hAnsi="Arial" w:cs="Arial"/>
        </w:rPr>
      </w:pPr>
    </w:p>
    <w:p w14:paraId="0636C813" w14:textId="53E6D25A" w:rsidR="00AC420E" w:rsidRPr="00F811FB" w:rsidRDefault="00AC420E" w:rsidP="00AC420E">
      <w:pPr>
        <w:pStyle w:val="Heading1"/>
        <w:rPr>
          <w:rFonts w:ascii="Arial" w:hAnsi="Arial" w:cs="Arial"/>
        </w:rPr>
      </w:pPr>
      <w:bookmarkStart w:id="90" w:name="_Toc68789468"/>
      <w:bookmarkStart w:id="91" w:name="_Toc69736917"/>
      <w:bookmarkStart w:id="92" w:name="_Toc69898516"/>
      <w:r w:rsidRPr="00F811FB">
        <w:rPr>
          <w:rFonts w:ascii="Arial" w:hAnsi="Arial" w:cs="Arial"/>
        </w:rPr>
        <w:t>Situational Analysis</w:t>
      </w:r>
      <w:bookmarkEnd w:id="90"/>
      <w:bookmarkEnd w:id="91"/>
      <w:bookmarkEnd w:id="92"/>
      <w:r w:rsidRPr="00F811FB">
        <w:rPr>
          <w:rFonts w:ascii="Arial" w:hAnsi="Arial" w:cs="Arial"/>
        </w:rPr>
        <w:t xml:space="preserve"> </w:t>
      </w:r>
    </w:p>
    <w:p w14:paraId="7EA62E15" w14:textId="4ACEBA32" w:rsidR="00AC420E" w:rsidRPr="00F811FB" w:rsidRDefault="00AC420E" w:rsidP="00AC420E">
      <w:pPr>
        <w:pStyle w:val="Heading2"/>
        <w:rPr>
          <w:rFonts w:ascii="Arial" w:hAnsi="Arial" w:cs="Arial"/>
        </w:rPr>
      </w:pPr>
      <w:bookmarkStart w:id="93" w:name="_Toc68789469"/>
      <w:bookmarkStart w:id="94" w:name="_Toc69736918"/>
      <w:bookmarkStart w:id="95" w:name="_Toc69898517"/>
      <w:r w:rsidRPr="00F811FB">
        <w:rPr>
          <w:rFonts w:ascii="Arial" w:hAnsi="Arial" w:cs="Arial"/>
        </w:rPr>
        <w:t>Internal Analysis</w:t>
      </w:r>
      <w:bookmarkEnd w:id="93"/>
      <w:bookmarkEnd w:id="94"/>
      <w:bookmarkEnd w:id="95"/>
      <w:r w:rsidRPr="00F811FB">
        <w:rPr>
          <w:rFonts w:ascii="Arial" w:hAnsi="Arial" w:cs="Arial"/>
        </w:rPr>
        <w:t xml:space="preserve"> </w:t>
      </w:r>
    </w:p>
    <w:p w14:paraId="4842C9C6" w14:textId="77777777" w:rsidR="00AC420E" w:rsidRPr="00F811FB" w:rsidRDefault="00AC420E" w:rsidP="00AC420E">
      <w:pPr>
        <w:rPr>
          <w:rFonts w:ascii="Arial" w:hAnsi="Arial" w:cs="Arial"/>
        </w:rPr>
      </w:pPr>
    </w:p>
    <w:p w14:paraId="45438B5E" w14:textId="77777777" w:rsidR="00AC420E" w:rsidRPr="00F811FB" w:rsidRDefault="00AC420E" w:rsidP="00AC420E">
      <w:pPr>
        <w:spacing w:line="360" w:lineRule="auto"/>
        <w:rPr>
          <w:rFonts w:ascii="Arial" w:hAnsi="Arial" w:cs="Arial"/>
        </w:rPr>
      </w:pPr>
      <w:r w:rsidRPr="00F811FB">
        <w:rPr>
          <w:rFonts w:ascii="Arial" w:hAnsi="Arial" w:cs="Arial"/>
          <w:noProof/>
        </w:rPr>
        <w:drawing>
          <wp:anchor distT="0" distB="0" distL="114300" distR="114300" simplePos="0" relativeHeight="251675136" behindDoc="0" locked="0" layoutInCell="1" allowOverlap="1" wp14:anchorId="408F800F" wp14:editId="5C309E62">
            <wp:simplePos x="0" y="0"/>
            <wp:positionH relativeFrom="column">
              <wp:posOffset>4289656</wp:posOffset>
            </wp:positionH>
            <wp:positionV relativeFrom="paragraph">
              <wp:posOffset>2560955</wp:posOffset>
            </wp:positionV>
            <wp:extent cx="1964690" cy="1979930"/>
            <wp:effectExtent l="0" t="0" r="3810" b="1270"/>
            <wp:wrapTopAndBottom/>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pic:cNvPicPr/>
                  </pic:nvPicPr>
                  <pic:blipFill>
                    <a:blip r:embed="rId29" cstate="print">
                      <a:extLst>
                        <a:ext uri="{28A0092B-C50C-407E-A947-70E740481C1C}">
                          <a14:useLocalDpi xmlns:a14="http://schemas.microsoft.com/office/drawing/2010/main" val="0"/>
                        </a:ext>
                      </a:extLst>
                    </a:blip>
                    <a:stretch>
                      <a:fillRect/>
                    </a:stretch>
                  </pic:blipFill>
                  <pic:spPr>
                    <a:xfrm>
                      <a:off x="0" y="0"/>
                      <a:ext cx="1964690" cy="1979930"/>
                    </a:xfrm>
                    <a:prstGeom prst="rect">
                      <a:avLst/>
                    </a:prstGeom>
                  </pic:spPr>
                </pic:pic>
              </a:graphicData>
            </a:graphic>
            <wp14:sizeRelH relativeFrom="margin">
              <wp14:pctWidth>0</wp14:pctWidth>
            </wp14:sizeRelH>
            <wp14:sizeRelV relativeFrom="margin">
              <wp14:pctHeight>0</wp14:pctHeight>
            </wp14:sizeRelV>
          </wp:anchor>
        </w:drawing>
      </w:r>
      <w:r w:rsidRPr="00F811FB">
        <w:rPr>
          <w:rFonts w:ascii="Arial" w:hAnsi="Arial" w:cs="Arial"/>
          <w:noProof/>
        </w:rPr>
        <w:drawing>
          <wp:anchor distT="0" distB="0" distL="114300" distR="114300" simplePos="0" relativeHeight="251674112" behindDoc="0" locked="0" layoutInCell="1" allowOverlap="1" wp14:anchorId="5038F4C3" wp14:editId="3412AA8B">
            <wp:simplePos x="0" y="0"/>
            <wp:positionH relativeFrom="column">
              <wp:posOffset>2007870</wp:posOffset>
            </wp:positionH>
            <wp:positionV relativeFrom="paragraph">
              <wp:posOffset>2542944</wp:posOffset>
            </wp:positionV>
            <wp:extent cx="2285365" cy="2002736"/>
            <wp:effectExtent l="0" t="0" r="635" b="4445"/>
            <wp:wrapTopAndBottom/>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a:blip r:embed="rId30" cstate="print">
                      <a:extLst>
                        <a:ext uri="{28A0092B-C50C-407E-A947-70E740481C1C}">
                          <a14:useLocalDpi xmlns:a14="http://schemas.microsoft.com/office/drawing/2010/main" val="0"/>
                        </a:ext>
                      </a:extLst>
                    </a:blip>
                    <a:stretch>
                      <a:fillRect/>
                    </a:stretch>
                  </pic:blipFill>
                  <pic:spPr>
                    <a:xfrm>
                      <a:off x="0" y="0"/>
                      <a:ext cx="2285365" cy="2002736"/>
                    </a:xfrm>
                    <a:prstGeom prst="rect">
                      <a:avLst/>
                    </a:prstGeom>
                  </pic:spPr>
                </pic:pic>
              </a:graphicData>
            </a:graphic>
            <wp14:sizeRelH relativeFrom="margin">
              <wp14:pctWidth>0</wp14:pctWidth>
            </wp14:sizeRelH>
            <wp14:sizeRelV relativeFrom="margin">
              <wp14:pctHeight>0</wp14:pctHeight>
            </wp14:sizeRelV>
          </wp:anchor>
        </w:drawing>
      </w:r>
      <w:r w:rsidRPr="00F811FB">
        <w:rPr>
          <w:rFonts w:ascii="Arial" w:hAnsi="Arial" w:cs="Arial"/>
          <w:noProof/>
        </w:rPr>
        <w:drawing>
          <wp:anchor distT="0" distB="0" distL="114300" distR="114300" simplePos="0" relativeHeight="251673088" behindDoc="0" locked="0" layoutInCell="1" allowOverlap="1" wp14:anchorId="4B2557D5" wp14:editId="72A76F33">
            <wp:simplePos x="0" y="0"/>
            <wp:positionH relativeFrom="column">
              <wp:posOffset>-396645</wp:posOffset>
            </wp:positionH>
            <wp:positionV relativeFrom="paragraph">
              <wp:posOffset>2444345</wp:posOffset>
            </wp:positionV>
            <wp:extent cx="2409190" cy="2100580"/>
            <wp:effectExtent l="0" t="0" r="3810" b="0"/>
            <wp:wrapTopAndBottom/>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pic:cNvPicPr/>
                  </pic:nvPicPr>
                  <pic:blipFill>
                    <a:blip r:embed="rId31" cstate="print">
                      <a:extLst>
                        <a:ext uri="{28A0092B-C50C-407E-A947-70E740481C1C}">
                          <a14:useLocalDpi xmlns:a14="http://schemas.microsoft.com/office/drawing/2010/main" val="0"/>
                        </a:ext>
                      </a:extLst>
                    </a:blip>
                    <a:stretch>
                      <a:fillRect/>
                    </a:stretch>
                  </pic:blipFill>
                  <pic:spPr>
                    <a:xfrm>
                      <a:off x="0" y="0"/>
                      <a:ext cx="2409190" cy="2100580"/>
                    </a:xfrm>
                    <a:prstGeom prst="rect">
                      <a:avLst/>
                    </a:prstGeom>
                  </pic:spPr>
                </pic:pic>
              </a:graphicData>
            </a:graphic>
            <wp14:sizeRelH relativeFrom="margin">
              <wp14:pctWidth>0</wp14:pctWidth>
            </wp14:sizeRelH>
            <wp14:sizeRelV relativeFrom="margin">
              <wp14:pctHeight>0</wp14:pctHeight>
            </wp14:sizeRelV>
          </wp:anchor>
        </w:drawing>
      </w:r>
      <w:r w:rsidRPr="00F811FB">
        <w:rPr>
          <w:rFonts w:ascii="Arial" w:hAnsi="Arial" w:cs="Arial"/>
        </w:rPr>
        <w:t>Marin’s current marketing strategy for their 2021 line of full suspension and E-MTB bikes primarily takes place on the various social media channels that they operate on (Facebook, Twitter, Instagram, YouTube and Spotify). Posts on these sites have continuity between the various nation specific pages, giving indication that IMC is implemented within the current strategy. However, the posts on Marin’s Instagram (Likely to be the most popular platform for their customers and consumers) lack an element of professionalism. Due to the nature of the posts, reposting customers pictures, there’s little to no information about the benefits of Marin bikes nor is there detailed information on the latest line of bikes recently launched (Refer to figure 2). Although this strategy includes a high level of customer interaction, which can be largely positive for a brand, a balance must be achieved in order for continuous growth.</w:t>
      </w:r>
    </w:p>
    <w:p w14:paraId="4B467834" w14:textId="77777777" w:rsidR="00AC420E" w:rsidRPr="00F811FB" w:rsidRDefault="00AC420E" w:rsidP="00AC420E">
      <w:pPr>
        <w:jc w:val="center"/>
        <w:rPr>
          <w:rFonts w:ascii="Arial" w:hAnsi="Arial" w:cs="Arial"/>
        </w:rPr>
      </w:pPr>
      <w:r w:rsidRPr="00F811FB">
        <w:rPr>
          <w:rFonts w:ascii="Arial" w:eastAsiaTheme="majorEastAsia" w:hAnsi="Arial" w:cs="Arial"/>
          <w:i/>
          <w:iCs/>
          <w:color w:val="365F91" w:themeColor="accent1" w:themeShade="BF"/>
        </w:rPr>
        <w:t>Figure 2 –</w:t>
      </w:r>
      <w:r w:rsidRPr="00F811FB">
        <w:rPr>
          <w:rFonts w:ascii="Arial" w:hAnsi="Arial" w:cs="Arial"/>
        </w:rPr>
        <w:t xml:space="preserve"> </w:t>
      </w:r>
      <w:r w:rsidRPr="00F811FB">
        <w:rPr>
          <w:rFonts w:ascii="Arial" w:hAnsi="Arial" w:cs="Arial"/>
          <w:i/>
          <w:iCs/>
        </w:rPr>
        <w:t>Recent posts on Marin’s primary Instagram account</w:t>
      </w:r>
    </w:p>
    <w:p w14:paraId="697E41AC" w14:textId="77777777" w:rsidR="00AC420E" w:rsidRPr="00F811FB" w:rsidRDefault="00AC420E" w:rsidP="00AC420E">
      <w:pPr>
        <w:spacing w:line="360" w:lineRule="auto"/>
        <w:rPr>
          <w:rFonts w:ascii="Arial" w:hAnsi="Arial" w:cs="Arial"/>
        </w:rPr>
      </w:pPr>
    </w:p>
    <w:p w14:paraId="2BAA5B12" w14:textId="77777777" w:rsidR="00AC420E" w:rsidRPr="00F811FB" w:rsidRDefault="00AC420E" w:rsidP="00AC420E">
      <w:pPr>
        <w:spacing w:line="360" w:lineRule="auto"/>
        <w:rPr>
          <w:rFonts w:ascii="Arial" w:hAnsi="Arial" w:cs="Arial"/>
        </w:rPr>
      </w:pPr>
      <w:r w:rsidRPr="00F811FB">
        <w:rPr>
          <w:rFonts w:ascii="Arial" w:hAnsi="Arial" w:cs="Arial"/>
        </w:rPr>
        <w:t xml:space="preserve">Additionally, Marin occasionally utilises sport specific podcasts to share information on new bikes or events, although this mode of marketing can often cost more than it earns, if the listenership of the podcast varies from week to week. Although these </w:t>
      </w:r>
      <w:r w:rsidRPr="00F811FB">
        <w:rPr>
          <w:rFonts w:ascii="Arial" w:hAnsi="Arial" w:cs="Arial"/>
        </w:rPr>
        <w:lastRenderedPageBreak/>
        <w:t xml:space="preserve">marketing techniques may reach the die-hard cycling fans, there is a large portion of the target market that could also be targeted better. </w:t>
      </w:r>
    </w:p>
    <w:p w14:paraId="4174977B" w14:textId="77777777" w:rsidR="00AC420E" w:rsidRPr="00F811FB" w:rsidRDefault="00AC420E" w:rsidP="00AC420E">
      <w:pPr>
        <w:spacing w:line="360" w:lineRule="auto"/>
        <w:rPr>
          <w:rFonts w:ascii="Arial" w:hAnsi="Arial" w:cs="Arial"/>
        </w:rPr>
      </w:pPr>
    </w:p>
    <w:p w14:paraId="30E430A3" w14:textId="77777777" w:rsidR="00AC420E" w:rsidRPr="00F811FB" w:rsidRDefault="00AC420E" w:rsidP="00AC420E">
      <w:pPr>
        <w:spacing w:line="360" w:lineRule="auto"/>
        <w:rPr>
          <w:rFonts w:ascii="Arial" w:hAnsi="Arial" w:cs="Arial"/>
        </w:rPr>
      </w:pPr>
      <w:r w:rsidRPr="00F811FB">
        <w:rPr>
          <w:rFonts w:ascii="Arial" w:hAnsi="Arial" w:cs="Arial"/>
        </w:rPr>
        <w:t>In regard to the pricing strategy, Marin already find themselves in a positive position in comparison to their competitors. With the leading MTB brands average bike price of £5,524.75, Marin have on average a £1,529 gap from their competitors, a very useful gap for a marking strategy. (Refer to Figure 3)</w:t>
      </w:r>
    </w:p>
    <w:p w14:paraId="3D2AA6B8" w14:textId="77777777" w:rsidR="00AC420E" w:rsidRPr="00F811FB" w:rsidRDefault="00AC420E" w:rsidP="00AC420E">
      <w:pPr>
        <w:spacing w:line="360" w:lineRule="auto"/>
        <w:rPr>
          <w:rFonts w:ascii="Arial" w:hAnsi="Arial" w:cs="Arial"/>
        </w:rPr>
      </w:pPr>
    </w:p>
    <w:p w14:paraId="284AC1F4" w14:textId="77777777" w:rsidR="00AC420E" w:rsidRPr="00F811FB" w:rsidRDefault="00AC420E" w:rsidP="00AC420E">
      <w:pPr>
        <w:spacing w:line="360" w:lineRule="auto"/>
        <w:rPr>
          <w:rFonts w:ascii="Arial" w:hAnsi="Arial" w:cs="Arial"/>
        </w:rPr>
      </w:pPr>
    </w:p>
    <w:p w14:paraId="56FF70B3" w14:textId="77777777" w:rsidR="00AC420E" w:rsidRPr="00F811FB" w:rsidRDefault="00AC420E" w:rsidP="00AC420E">
      <w:pPr>
        <w:spacing w:line="360" w:lineRule="auto"/>
        <w:rPr>
          <w:rFonts w:ascii="Arial" w:hAnsi="Arial" w:cs="Arial"/>
        </w:rPr>
      </w:pPr>
    </w:p>
    <w:tbl>
      <w:tblPr>
        <w:tblStyle w:val="TableGrid"/>
        <w:tblW w:w="9312" w:type="dxa"/>
        <w:tblLook w:val="04A0" w:firstRow="1" w:lastRow="0" w:firstColumn="1" w:lastColumn="0" w:noHBand="0" w:noVBand="1"/>
      </w:tblPr>
      <w:tblGrid>
        <w:gridCol w:w="4390"/>
        <w:gridCol w:w="4922"/>
      </w:tblGrid>
      <w:tr w:rsidR="00AC420E" w:rsidRPr="00F811FB" w14:paraId="2EC4BB5D" w14:textId="77777777" w:rsidTr="003F6721">
        <w:trPr>
          <w:trHeight w:val="498"/>
        </w:trPr>
        <w:tc>
          <w:tcPr>
            <w:tcW w:w="4390" w:type="dxa"/>
            <w:shd w:val="clear" w:color="auto" w:fill="BFBFBF" w:themeFill="text1" w:themeFillTint="40"/>
          </w:tcPr>
          <w:p w14:paraId="209372AC" w14:textId="77777777" w:rsidR="00AC420E" w:rsidRPr="00F811FB" w:rsidRDefault="00AC420E" w:rsidP="003F6721">
            <w:pPr>
              <w:spacing w:line="360" w:lineRule="auto"/>
              <w:rPr>
                <w:rFonts w:ascii="Arial" w:hAnsi="Arial" w:cs="Arial"/>
              </w:rPr>
            </w:pPr>
            <w:r w:rsidRPr="00F811FB">
              <w:rPr>
                <w:rFonts w:ascii="Arial" w:hAnsi="Arial" w:cs="Arial"/>
              </w:rPr>
              <w:t>Bicycle brand and 2021 Model (Top Tier)</w:t>
            </w:r>
          </w:p>
        </w:tc>
        <w:tc>
          <w:tcPr>
            <w:tcW w:w="4922" w:type="dxa"/>
            <w:shd w:val="clear" w:color="auto" w:fill="BFBFBF" w:themeFill="text1" w:themeFillTint="40"/>
          </w:tcPr>
          <w:p w14:paraId="53A2FCB0" w14:textId="77777777" w:rsidR="00AC420E" w:rsidRPr="00F811FB" w:rsidRDefault="00AC420E" w:rsidP="003F6721">
            <w:pPr>
              <w:spacing w:line="360" w:lineRule="auto"/>
              <w:rPr>
                <w:rFonts w:ascii="Arial" w:hAnsi="Arial" w:cs="Arial"/>
              </w:rPr>
            </w:pPr>
            <w:r w:rsidRPr="00F811FB">
              <w:rPr>
                <w:rFonts w:ascii="Arial" w:hAnsi="Arial" w:cs="Arial"/>
              </w:rPr>
              <w:t>Retail Price</w:t>
            </w:r>
          </w:p>
        </w:tc>
      </w:tr>
      <w:tr w:rsidR="00AC420E" w:rsidRPr="00F811FB" w14:paraId="071E044E" w14:textId="77777777" w:rsidTr="003F6721">
        <w:trPr>
          <w:trHeight w:val="265"/>
        </w:trPr>
        <w:tc>
          <w:tcPr>
            <w:tcW w:w="4390" w:type="dxa"/>
          </w:tcPr>
          <w:p w14:paraId="4C54A6F1" w14:textId="77777777" w:rsidR="00AC420E" w:rsidRPr="00F811FB" w:rsidRDefault="00AC420E" w:rsidP="003F6721">
            <w:pPr>
              <w:spacing w:line="360" w:lineRule="auto"/>
              <w:rPr>
                <w:rFonts w:ascii="Arial" w:hAnsi="Arial" w:cs="Arial"/>
              </w:rPr>
            </w:pPr>
            <w:r w:rsidRPr="00F811FB">
              <w:rPr>
                <w:rFonts w:ascii="Arial" w:hAnsi="Arial" w:cs="Arial"/>
              </w:rPr>
              <w:t>Trek – Slash 9.9 X01</w:t>
            </w:r>
          </w:p>
        </w:tc>
        <w:tc>
          <w:tcPr>
            <w:tcW w:w="4922" w:type="dxa"/>
          </w:tcPr>
          <w:p w14:paraId="66954251" w14:textId="77777777" w:rsidR="00AC420E" w:rsidRPr="00F811FB" w:rsidRDefault="00AC420E" w:rsidP="003F6721">
            <w:pPr>
              <w:rPr>
                <w:rFonts w:ascii="Arial" w:hAnsi="Arial" w:cs="Arial"/>
              </w:rPr>
            </w:pPr>
            <w:r w:rsidRPr="00F811FB">
              <w:rPr>
                <w:rFonts w:ascii="Arial" w:hAnsi="Arial" w:cs="Arial"/>
              </w:rPr>
              <w:t>£8,250                                     (</w:t>
            </w:r>
            <w:r w:rsidRPr="00F811FB">
              <w:rPr>
                <w:rFonts w:ascii="Arial" w:hAnsi="Arial" w:cs="Arial"/>
                <w:color w:val="000000"/>
                <w:sz w:val="20"/>
                <w:szCs w:val="20"/>
                <w:shd w:val="clear" w:color="auto" w:fill="FFFFFF"/>
              </w:rPr>
              <w:t>Trek, 2021)</w:t>
            </w:r>
          </w:p>
        </w:tc>
      </w:tr>
      <w:tr w:rsidR="00AC420E" w:rsidRPr="00F811FB" w14:paraId="1DDAB336" w14:textId="77777777" w:rsidTr="003F6721">
        <w:trPr>
          <w:trHeight w:val="271"/>
        </w:trPr>
        <w:tc>
          <w:tcPr>
            <w:tcW w:w="4390" w:type="dxa"/>
          </w:tcPr>
          <w:p w14:paraId="2597E6E0" w14:textId="77777777" w:rsidR="00AC420E" w:rsidRPr="00F811FB" w:rsidRDefault="00AC420E" w:rsidP="003F6721">
            <w:pPr>
              <w:spacing w:line="360" w:lineRule="auto"/>
              <w:rPr>
                <w:rFonts w:ascii="Arial" w:hAnsi="Arial" w:cs="Arial"/>
              </w:rPr>
            </w:pPr>
            <w:r w:rsidRPr="00F811FB">
              <w:rPr>
                <w:rFonts w:ascii="Arial" w:hAnsi="Arial" w:cs="Arial"/>
              </w:rPr>
              <w:t>Specialized – StumpJumper Pro</w:t>
            </w:r>
          </w:p>
        </w:tc>
        <w:tc>
          <w:tcPr>
            <w:tcW w:w="4922" w:type="dxa"/>
          </w:tcPr>
          <w:p w14:paraId="4F80DE3D" w14:textId="77777777" w:rsidR="00AC420E" w:rsidRPr="00F811FB" w:rsidRDefault="00AC420E" w:rsidP="003F6721">
            <w:pPr>
              <w:rPr>
                <w:rFonts w:ascii="Arial" w:hAnsi="Arial" w:cs="Arial"/>
              </w:rPr>
            </w:pPr>
            <w:r w:rsidRPr="00F811FB">
              <w:rPr>
                <w:rFonts w:ascii="Arial" w:hAnsi="Arial" w:cs="Arial"/>
              </w:rPr>
              <w:t xml:space="preserve">£6,500                                         </w:t>
            </w:r>
            <w:r w:rsidRPr="00F811FB">
              <w:rPr>
                <w:rFonts w:ascii="Arial" w:hAnsi="Arial" w:cs="Arial"/>
                <w:color w:val="000000"/>
                <w:sz w:val="20"/>
                <w:szCs w:val="20"/>
                <w:shd w:val="clear" w:color="auto" w:fill="FFFFFF"/>
              </w:rPr>
              <w:t>(Specialized, 2021)</w:t>
            </w:r>
          </w:p>
        </w:tc>
      </w:tr>
      <w:tr w:rsidR="00AC420E" w:rsidRPr="00F811FB" w14:paraId="051608C4" w14:textId="77777777" w:rsidTr="003F6721">
        <w:trPr>
          <w:trHeight w:val="277"/>
        </w:trPr>
        <w:tc>
          <w:tcPr>
            <w:tcW w:w="4390" w:type="dxa"/>
          </w:tcPr>
          <w:p w14:paraId="6A19EB6B" w14:textId="77777777" w:rsidR="00AC420E" w:rsidRPr="00F811FB" w:rsidRDefault="00AC420E" w:rsidP="003F6721">
            <w:pPr>
              <w:spacing w:line="360" w:lineRule="auto"/>
              <w:rPr>
                <w:rFonts w:ascii="Arial" w:hAnsi="Arial" w:cs="Arial"/>
              </w:rPr>
            </w:pPr>
            <w:r w:rsidRPr="00F811FB">
              <w:rPr>
                <w:rFonts w:ascii="Arial" w:hAnsi="Arial" w:cs="Arial"/>
              </w:rPr>
              <w:t xml:space="preserve">Giant – Trance 29’ </w:t>
            </w:r>
          </w:p>
        </w:tc>
        <w:tc>
          <w:tcPr>
            <w:tcW w:w="4922" w:type="dxa"/>
          </w:tcPr>
          <w:p w14:paraId="7F6948AD" w14:textId="77777777" w:rsidR="00AC420E" w:rsidRPr="00F811FB" w:rsidRDefault="00AC420E" w:rsidP="003F6721">
            <w:pPr>
              <w:rPr>
                <w:rFonts w:ascii="Arial" w:hAnsi="Arial" w:cs="Arial"/>
              </w:rPr>
            </w:pPr>
            <w:r w:rsidRPr="00F811FB">
              <w:rPr>
                <w:rFonts w:ascii="Arial" w:hAnsi="Arial" w:cs="Arial"/>
              </w:rPr>
              <w:t xml:space="preserve">£3,000                                          </w:t>
            </w:r>
            <w:r w:rsidRPr="00F811FB">
              <w:rPr>
                <w:rFonts w:ascii="Arial" w:hAnsi="Arial" w:cs="Arial"/>
                <w:color w:val="000000"/>
                <w:sz w:val="20"/>
                <w:szCs w:val="20"/>
                <w:shd w:val="clear" w:color="auto" w:fill="FFFFFF"/>
              </w:rPr>
              <w:t>(Giant, 2021)</w:t>
            </w:r>
          </w:p>
        </w:tc>
      </w:tr>
      <w:tr w:rsidR="00AC420E" w:rsidRPr="00F811FB" w14:paraId="7727D57D" w14:textId="77777777" w:rsidTr="003F6721">
        <w:trPr>
          <w:trHeight w:val="297"/>
        </w:trPr>
        <w:tc>
          <w:tcPr>
            <w:tcW w:w="4390" w:type="dxa"/>
          </w:tcPr>
          <w:p w14:paraId="395AFAAE" w14:textId="77777777" w:rsidR="00AC420E" w:rsidRPr="00F811FB" w:rsidRDefault="00AC420E" w:rsidP="003F6721">
            <w:pPr>
              <w:spacing w:line="360" w:lineRule="auto"/>
              <w:rPr>
                <w:rFonts w:ascii="Arial" w:hAnsi="Arial" w:cs="Arial"/>
              </w:rPr>
            </w:pPr>
            <w:r w:rsidRPr="00F811FB">
              <w:rPr>
                <w:rFonts w:ascii="Arial" w:hAnsi="Arial" w:cs="Arial"/>
              </w:rPr>
              <w:t>Canyon – Strive CF 8</w:t>
            </w:r>
          </w:p>
        </w:tc>
        <w:tc>
          <w:tcPr>
            <w:tcW w:w="4922" w:type="dxa"/>
          </w:tcPr>
          <w:p w14:paraId="724FB6E1" w14:textId="77777777" w:rsidR="00AC420E" w:rsidRPr="00F811FB" w:rsidRDefault="00AC420E" w:rsidP="003F6721">
            <w:pPr>
              <w:rPr>
                <w:rFonts w:ascii="Arial" w:hAnsi="Arial" w:cs="Arial"/>
              </w:rPr>
            </w:pPr>
            <w:r w:rsidRPr="00F811FB">
              <w:rPr>
                <w:rFonts w:ascii="Arial" w:hAnsi="Arial" w:cs="Arial"/>
              </w:rPr>
              <w:t xml:space="preserve">£4,349                                          </w:t>
            </w:r>
            <w:r w:rsidRPr="00F811FB">
              <w:rPr>
                <w:rFonts w:ascii="Arial" w:hAnsi="Arial" w:cs="Arial"/>
                <w:color w:val="000000"/>
                <w:sz w:val="20"/>
                <w:szCs w:val="20"/>
                <w:shd w:val="clear" w:color="auto" w:fill="FFFFFF"/>
              </w:rPr>
              <w:t>(Canyon, 2021)</w:t>
            </w:r>
          </w:p>
        </w:tc>
      </w:tr>
      <w:tr w:rsidR="00AC420E" w:rsidRPr="00F811FB" w14:paraId="453B19DA" w14:textId="77777777" w:rsidTr="003F6721">
        <w:trPr>
          <w:trHeight w:val="303"/>
        </w:trPr>
        <w:tc>
          <w:tcPr>
            <w:tcW w:w="4390" w:type="dxa"/>
            <w:shd w:val="clear" w:color="auto" w:fill="F77979"/>
          </w:tcPr>
          <w:p w14:paraId="4E361113" w14:textId="77777777" w:rsidR="00AC420E" w:rsidRPr="00F811FB" w:rsidRDefault="00AC420E" w:rsidP="003F6721">
            <w:pPr>
              <w:spacing w:line="360" w:lineRule="auto"/>
              <w:rPr>
                <w:rFonts w:ascii="Arial" w:hAnsi="Arial" w:cs="Arial"/>
              </w:rPr>
            </w:pPr>
            <w:r w:rsidRPr="00F811FB">
              <w:rPr>
                <w:rFonts w:ascii="Arial" w:hAnsi="Arial" w:cs="Arial"/>
              </w:rPr>
              <w:t>Average Top Tier Competitors Price</w:t>
            </w:r>
          </w:p>
        </w:tc>
        <w:tc>
          <w:tcPr>
            <w:tcW w:w="4922" w:type="dxa"/>
            <w:shd w:val="clear" w:color="auto" w:fill="F77979"/>
          </w:tcPr>
          <w:p w14:paraId="0B39D8B4" w14:textId="77777777" w:rsidR="00AC420E" w:rsidRPr="00F811FB" w:rsidRDefault="00AC420E" w:rsidP="003F6721">
            <w:pPr>
              <w:spacing w:line="360" w:lineRule="auto"/>
              <w:rPr>
                <w:rFonts w:ascii="Arial" w:hAnsi="Arial" w:cs="Arial"/>
              </w:rPr>
            </w:pPr>
            <w:r w:rsidRPr="00F811FB">
              <w:rPr>
                <w:rFonts w:ascii="Arial" w:hAnsi="Arial" w:cs="Arial"/>
              </w:rPr>
              <w:t>£5,524.75</w:t>
            </w:r>
          </w:p>
        </w:tc>
      </w:tr>
      <w:tr w:rsidR="00AC420E" w:rsidRPr="00F811FB" w14:paraId="4B4A5621" w14:textId="77777777" w:rsidTr="003F6721">
        <w:trPr>
          <w:trHeight w:val="323"/>
        </w:trPr>
        <w:tc>
          <w:tcPr>
            <w:tcW w:w="4390" w:type="dxa"/>
            <w:shd w:val="clear" w:color="auto" w:fill="D99594" w:themeFill="accent2" w:themeFillTint="99"/>
          </w:tcPr>
          <w:p w14:paraId="075B9D56" w14:textId="77777777" w:rsidR="00AC420E" w:rsidRPr="00F811FB" w:rsidRDefault="00AC420E" w:rsidP="003F6721">
            <w:pPr>
              <w:spacing w:line="360" w:lineRule="auto"/>
              <w:rPr>
                <w:rFonts w:ascii="Arial" w:hAnsi="Arial" w:cs="Arial"/>
              </w:rPr>
            </w:pPr>
            <w:r w:rsidRPr="00F811FB">
              <w:rPr>
                <w:rFonts w:ascii="Arial" w:hAnsi="Arial" w:cs="Arial"/>
              </w:rPr>
              <w:t xml:space="preserve">Marin – Alpine Train Carbon 2 </w:t>
            </w:r>
          </w:p>
        </w:tc>
        <w:tc>
          <w:tcPr>
            <w:tcW w:w="4922" w:type="dxa"/>
            <w:shd w:val="clear" w:color="auto" w:fill="D99594" w:themeFill="accent2" w:themeFillTint="99"/>
          </w:tcPr>
          <w:p w14:paraId="60AF9740" w14:textId="77777777" w:rsidR="00AC420E" w:rsidRPr="00F811FB" w:rsidRDefault="00AC420E" w:rsidP="003F6721">
            <w:pPr>
              <w:rPr>
                <w:rFonts w:ascii="Arial" w:hAnsi="Arial" w:cs="Arial"/>
              </w:rPr>
            </w:pPr>
            <w:r w:rsidRPr="00F811FB">
              <w:rPr>
                <w:rFonts w:ascii="Arial" w:hAnsi="Arial" w:cs="Arial"/>
              </w:rPr>
              <w:t xml:space="preserve">£3,995                                          </w:t>
            </w:r>
            <w:r w:rsidRPr="00F811FB">
              <w:rPr>
                <w:rFonts w:ascii="Arial" w:hAnsi="Arial" w:cs="Arial"/>
                <w:color w:val="000000"/>
                <w:sz w:val="20"/>
                <w:szCs w:val="20"/>
                <w:shd w:val="clear" w:color="auto" w:fill="D99594" w:themeFill="accent2" w:themeFillTint="99"/>
              </w:rPr>
              <w:t>(Marin Bikes, 2021)</w:t>
            </w:r>
          </w:p>
        </w:tc>
      </w:tr>
      <w:tr w:rsidR="00AC420E" w:rsidRPr="00F811FB" w14:paraId="5EF9AB4B" w14:textId="77777777" w:rsidTr="003F6721">
        <w:trPr>
          <w:trHeight w:val="205"/>
        </w:trPr>
        <w:tc>
          <w:tcPr>
            <w:tcW w:w="4390" w:type="dxa"/>
            <w:shd w:val="clear" w:color="auto" w:fill="FBD4B4" w:themeFill="accent6" w:themeFillTint="66"/>
          </w:tcPr>
          <w:p w14:paraId="7DD70EB2" w14:textId="77777777" w:rsidR="00AC420E" w:rsidRPr="00F811FB" w:rsidRDefault="00AC420E" w:rsidP="003F6721">
            <w:pPr>
              <w:spacing w:line="360" w:lineRule="auto"/>
              <w:rPr>
                <w:rFonts w:ascii="Arial" w:hAnsi="Arial" w:cs="Arial"/>
              </w:rPr>
            </w:pPr>
            <w:r w:rsidRPr="00F811FB">
              <w:rPr>
                <w:rFonts w:ascii="Arial" w:hAnsi="Arial" w:cs="Arial"/>
              </w:rPr>
              <w:t xml:space="preserve">Average Marin Customer Savings  </w:t>
            </w:r>
          </w:p>
        </w:tc>
        <w:tc>
          <w:tcPr>
            <w:tcW w:w="4922" w:type="dxa"/>
            <w:shd w:val="clear" w:color="auto" w:fill="FBD4B4" w:themeFill="accent6" w:themeFillTint="66"/>
          </w:tcPr>
          <w:p w14:paraId="3E5BB348" w14:textId="77777777" w:rsidR="00AC420E" w:rsidRPr="00F811FB" w:rsidRDefault="00AC420E" w:rsidP="003F6721">
            <w:pPr>
              <w:spacing w:line="360" w:lineRule="auto"/>
              <w:rPr>
                <w:rFonts w:ascii="Arial" w:hAnsi="Arial" w:cs="Arial"/>
              </w:rPr>
            </w:pPr>
            <w:r w:rsidRPr="00F811FB">
              <w:rPr>
                <w:rFonts w:ascii="Arial" w:hAnsi="Arial" w:cs="Arial"/>
              </w:rPr>
              <w:t>£1,529.75</w:t>
            </w:r>
          </w:p>
        </w:tc>
      </w:tr>
    </w:tbl>
    <w:p w14:paraId="2B2D49CB" w14:textId="77777777" w:rsidR="00AC420E" w:rsidRPr="00F811FB" w:rsidRDefault="00AC420E" w:rsidP="00AC420E">
      <w:pPr>
        <w:spacing w:line="360" w:lineRule="auto"/>
        <w:jc w:val="center"/>
        <w:rPr>
          <w:rFonts w:ascii="Arial" w:hAnsi="Arial" w:cs="Arial"/>
          <w:i/>
          <w:iCs/>
        </w:rPr>
      </w:pPr>
      <w:r w:rsidRPr="00F811FB">
        <w:rPr>
          <w:rStyle w:val="Heading4Char"/>
          <w:rFonts w:ascii="Arial" w:hAnsi="Arial" w:cs="Arial"/>
        </w:rPr>
        <w:t xml:space="preserve">Figure 3 </w:t>
      </w:r>
      <w:r w:rsidRPr="00F811FB">
        <w:rPr>
          <w:rFonts w:ascii="Arial" w:hAnsi="Arial" w:cs="Arial"/>
          <w:i/>
          <w:iCs/>
        </w:rPr>
        <w:t>– Top four competitors price comparison</w:t>
      </w:r>
    </w:p>
    <w:p w14:paraId="0374B9A8" w14:textId="77777777" w:rsidR="00AC420E" w:rsidRPr="00F811FB" w:rsidRDefault="00AC420E" w:rsidP="00AC420E">
      <w:pPr>
        <w:spacing w:line="360" w:lineRule="auto"/>
        <w:rPr>
          <w:rFonts w:ascii="Arial" w:hAnsi="Arial" w:cs="Arial"/>
          <w:i/>
          <w:iCs/>
        </w:rPr>
      </w:pPr>
    </w:p>
    <w:p w14:paraId="30030B65" w14:textId="77777777" w:rsidR="00AC420E" w:rsidRPr="00F811FB" w:rsidRDefault="00AC420E" w:rsidP="00AC420E">
      <w:pPr>
        <w:spacing w:line="360" w:lineRule="auto"/>
        <w:rPr>
          <w:rFonts w:ascii="Arial" w:hAnsi="Arial" w:cs="Arial"/>
        </w:rPr>
      </w:pPr>
      <w:r w:rsidRPr="00F811FB">
        <w:rPr>
          <w:rFonts w:ascii="Arial" w:hAnsi="Arial" w:cs="Arial"/>
        </w:rPr>
        <w:t>Marin also use video content as a key marketing tool, this content is usually shared on the various social media platforms. However other than through their own pages, this content isn’t distributed to the public on a large scale, this is definitely a potential avenue for the next marketing campaign.</w:t>
      </w:r>
    </w:p>
    <w:p w14:paraId="7FD8DF5B" w14:textId="77777777" w:rsidR="00AC420E" w:rsidRPr="00F811FB" w:rsidRDefault="00AC420E" w:rsidP="00AC420E">
      <w:pPr>
        <w:spacing w:line="360" w:lineRule="auto"/>
        <w:rPr>
          <w:rFonts w:ascii="Arial" w:hAnsi="Arial" w:cs="Arial"/>
        </w:rPr>
      </w:pPr>
    </w:p>
    <w:p w14:paraId="3DFD92B5" w14:textId="7777777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rPr>
        <w:t xml:space="preserve">In regard to Marin’s in-store marketing strategy, there is little continuity between the different Marin certified retailers. This fault doesn’t fall down to the retailer’s themselves, but to the lack of direction provided within Marin’s current contact marketing strategy. Adaptations to in-store displays will need to take place in order to align with the new campaign aims. Furthermore, Marin’s physical advertisements such as posters, magazine entries and newsletters also lack an ICM approach, with a lack of consistency of key information being included. However, Marin have </w:t>
      </w:r>
      <w:r w:rsidRPr="00F811FB">
        <w:rPr>
          <w:rFonts w:ascii="Arial" w:hAnsi="Arial" w:cs="Arial"/>
        </w:rPr>
        <w:lastRenderedPageBreak/>
        <w:t xml:space="preserve">previously utilised popular cycling magazines such as Mountain Biking UK, MBR and Dirt which amass a large reading audience, with Mountain Biking UK reaching 146,000 monthly readers </w:t>
      </w:r>
      <w:r w:rsidRPr="00F811FB">
        <w:rPr>
          <w:rFonts w:ascii="Arial" w:hAnsi="Arial" w:cs="Arial"/>
          <w:color w:val="000000"/>
          <w:shd w:val="clear" w:color="auto" w:fill="FFFFFF"/>
        </w:rPr>
        <w:t>(Immediate Media, 2019). Although the reach of these advertisements is good value for money, having bikes reviewed on highly popular magazines can also have a negative impact on brand recognition and awareness if the review is unflattering, a risk that must be weighed up.  (Refer to Figure4)</w:t>
      </w:r>
    </w:p>
    <w:p w14:paraId="43F1EBEA" w14:textId="77777777" w:rsidR="00AC420E" w:rsidRPr="00F811FB" w:rsidRDefault="00AC420E" w:rsidP="00AC420E">
      <w:pPr>
        <w:spacing w:line="360" w:lineRule="auto"/>
        <w:rPr>
          <w:rFonts w:ascii="Arial" w:hAnsi="Arial" w:cs="Arial"/>
          <w:color w:val="000000"/>
          <w:shd w:val="clear" w:color="auto" w:fill="FFFFFF"/>
        </w:rPr>
      </w:pPr>
      <w:r w:rsidRPr="00F811FB">
        <w:rPr>
          <w:rStyle w:val="Heading4Char"/>
          <w:rFonts w:ascii="Arial" w:hAnsi="Arial" w:cs="Arial"/>
          <w:noProof/>
        </w:rPr>
        <w:drawing>
          <wp:anchor distT="0" distB="0" distL="114300" distR="114300" simplePos="0" relativeHeight="251677184" behindDoc="0" locked="0" layoutInCell="1" allowOverlap="1" wp14:anchorId="1C61FC27" wp14:editId="76132B1F">
            <wp:simplePos x="0" y="0"/>
            <wp:positionH relativeFrom="column">
              <wp:posOffset>1747520</wp:posOffset>
            </wp:positionH>
            <wp:positionV relativeFrom="paragraph">
              <wp:posOffset>515495</wp:posOffset>
            </wp:positionV>
            <wp:extent cx="2232025" cy="2138045"/>
            <wp:effectExtent l="0" t="0" r="3175" b="0"/>
            <wp:wrapTopAndBottom/>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pic:cNvPicPr/>
                  </pic:nvPicPr>
                  <pic:blipFill>
                    <a:blip r:embed="rId32" cstate="print">
                      <a:extLst>
                        <a:ext uri="{28A0092B-C50C-407E-A947-70E740481C1C}">
                          <a14:useLocalDpi xmlns:a14="http://schemas.microsoft.com/office/drawing/2010/main" val="0"/>
                        </a:ext>
                      </a:extLst>
                    </a:blip>
                    <a:stretch>
                      <a:fillRect/>
                    </a:stretch>
                  </pic:blipFill>
                  <pic:spPr>
                    <a:xfrm>
                      <a:off x="0" y="0"/>
                      <a:ext cx="2232025" cy="2138045"/>
                    </a:xfrm>
                    <a:prstGeom prst="rect">
                      <a:avLst/>
                    </a:prstGeom>
                  </pic:spPr>
                </pic:pic>
              </a:graphicData>
            </a:graphic>
            <wp14:sizeRelH relativeFrom="margin">
              <wp14:pctWidth>0</wp14:pctWidth>
            </wp14:sizeRelH>
            <wp14:sizeRelV relativeFrom="margin">
              <wp14:pctHeight>0</wp14:pctHeight>
            </wp14:sizeRelV>
          </wp:anchor>
        </w:drawing>
      </w:r>
    </w:p>
    <w:p w14:paraId="32F458C2" w14:textId="3F3591F3" w:rsidR="00AC420E" w:rsidRPr="00F811FB" w:rsidRDefault="00AC420E" w:rsidP="00AC420E">
      <w:pPr>
        <w:pStyle w:val="Heading2"/>
        <w:rPr>
          <w:rFonts w:ascii="Arial" w:hAnsi="Arial" w:cs="Arial"/>
        </w:rPr>
      </w:pPr>
      <w:bookmarkStart w:id="96" w:name="_Toc69736919"/>
      <w:bookmarkStart w:id="97" w:name="_Toc69898518"/>
      <w:r w:rsidRPr="00F811FB">
        <w:rPr>
          <w:rStyle w:val="Heading4Char"/>
          <w:rFonts w:ascii="Arial" w:eastAsiaTheme="majorEastAsia" w:hAnsi="Arial" w:cs="Arial"/>
          <w:noProof/>
        </w:rPr>
        <w:drawing>
          <wp:anchor distT="0" distB="0" distL="114300" distR="114300" simplePos="0" relativeHeight="251678208" behindDoc="0" locked="0" layoutInCell="1" allowOverlap="1" wp14:anchorId="586A44FD" wp14:editId="7FE57A25">
            <wp:simplePos x="0" y="0"/>
            <wp:positionH relativeFrom="column">
              <wp:posOffset>4050665</wp:posOffset>
            </wp:positionH>
            <wp:positionV relativeFrom="paragraph">
              <wp:posOffset>196215</wp:posOffset>
            </wp:positionV>
            <wp:extent cx="2138680" cy="2312670"/>
            <wp:effectExtent l="1905" t="0" r="0" b="0"/>
            <wp:wrapTopAndBottom/>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pic:cNvPicPr/>
                  </pic:nvPicPr>
                  <pic:blipFill>
                    <a:blip r:embed="rId33" cstate="print">
                      <a:extLst>
                        <a:ext uri="{28A0092B-C50C-407E-A947-70E740481C1C}">
                          <a14:useLocalDpi xmlns:a14="http://schemas.microsoft.com/office/drawing/2010/main" val="0"/>
                        </a:ext>
                      </a:extLst>
                    </a:blip>
                    <a:stretch>
                      <a:fillRect/>
                    </a:stretch>
                  </pic:blipFill>
                  <pic:spPr>
                    <a:xfrm rot="16200000">
                      <a:off x="0" y="0"/>
                      <a:ext cx="2138680" cy="2312670"/>
                    </a:xfrm>
                    <a:prstGeom prst="rect">
                      <a:avLst/>
                    </a:prstGeom>
                  </pic:spPr>
                </pic:pic>
              </a:graphicData>
            </a:graphic>
            <wp14:sizeRelH relativeFrom="margin">
              <wp14:pctWidth>0</wp14:pctWidth>
            </wp14:sizeRelH>
            <wp14:sizeRelV relativeFrom="margin">
              <wp14:pctHeight>0</wp14:pctHeight>
            </wp14:sizeRelV>
          </wp:anchor>
        </w:drawing>
      </w:r>
      <w:r w:rsidRPr="00F811FB">
        <w:rPr>
          <w:rStyle w:val="Heading4Char"/>
          <w:rFonts w:ascii="Arial" w:eastAsiaTheme="majorEastAsia" w:hAnsi="Arial" w:cs="Arial"/>
          <w:noProof/>
        </w:rPr>
        <w:drawing>
          <wp:anchor distT="0" distB="0" distL="114300" distR="114300" simplePos="0" relativeHeight="251676160" behindDoc="0" locked="0" layoutInCell="1" allowOverlap="1" wp14:anchorId="218BCE49" wp14:editId="0B758F47">
            <wp:simplePos x="0" y="0"/>
            <wp:positionH relativeFrom="column">
              <wp:posOffset>-483235</wp:posOffset>
            </wp:positionH>
            <wp:positionV relativeFrom="paragraph">
              <wp:posOffset>168275</wp:posOffset>
            </wp:positionV>
            <wp:extent cx="2121535" cy="2351405"/>
            <wp:effectExtent l="0" t="635" r="0" b="0"/>
            <wp:wrapTopAndBottom/>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pic:cNvPicPr/>
                  </pic:nvPicPr>
                  <pic:blipFill rotWithShape="1">
                    <a:blip r:embed="rId34" cstate="print">
                      <a:extLst>
                        <a:ext uri="{28A0092B-C50C-407E-A947-70E740481C1C}">
                          <a14:useLocalDpi xmlns:a14="http://schemas.microsoft.com/office/drawing/2010/main" val="0"/>
                        </a:ext>
                      </a:extLst>
                    </a:blip>
                    <a:srcRect l="3136" t="2294" r="3976" b="3759"/>
                    <a:stretch/>
                  </pic:blipFill>
                  <pic:spPr bwMode="auto">
                    <a:xfrm rot="16200000">
                      <a:off x="0" y="0"/>
                      <a:ext cx="2121535" cy="235140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bookmarkEnd w:id="96"/>
      <w:bookmarkEnd w:id="97"/>
    </w:p>
    <w:p w14:paraId="62FDE1C4" w14:textId="77777777" w:rsidR="00AC420E" w:rsidRPr="00F811FB" w:rsidRDefault="00AC420E" w:rsidP="00AC420E">
      <w:pPr>
        <w:jc w:val="center"/>
        <w:rPr>
          <w:rFonts w:ascii="Arial" w:hAnsi="Arial" w:cs="Arial"/>
        </w:rPr>
      </w:pPr>
      <w:r w:rsidRPr="00F811FB">
        <w:rPr>
          <w:rStyle w:val="Heading4Char"/>
          <w:rFonts w:ascii="Arial" w:hAnsi="Arial" w:cs="Arial"/>
        </w:rPr>
        <w:t xml:space="preserve">Figure 4 </w:t>
      </w:r>
      <w:r w:rsidRPr="00F811FB">
        <w:rPr>
          <w:rFonts w:ascii="Arial" w:hAnsi="Arial" w:cs="Arial"/>
        </w:rPr>
        <w:t xml:space="preserve">– </w:t>
      </w:r>
      <w:r w:rsidRPr="00F811FB">
        <w:rPr>
          <w:rFonts w:ascii="Arial" w:hAnsi="Arial" w:cs="Arial"/>
          <w:i/>
          <w:iCs/>
        </w:rPr>
        <w:t>Various Examples of Marin advertisements &amp; reviews in Mountain Biking UK</w:t>
      </w:r>
    </w:p>
    <w:p w14:paraId="40CB0D7F" w14:textId="77777777" w:rsidR="00AC420E" w:rsidRPr="00F811FB" w:rsidRDefault="00AC420E" w:rsidP="00AC420E">
      <w:pPr>
        <w:rPr>
          <w:rFonts w:ascii="Arial" w:hAnsi="Arial" w:cs="Arial"/>
        </w:rPr>
      </w:pPr>
    </w:p>
    <w:p w14:paraId="48D18D30" w14:textId="77777777" w:rsidR="00AC420E" w:rsidRPr="00F811FB" w:rsidRDefault="00AC420E" w:rsidP="00AC420E">
      <w:pPr>
        <w:rPr>
          <w:rFonts w:ascii="Arial" w:hAnsi="Arial" w:cs="Arial"/>
        </w:rPr>
      </w:pPr>
    </w:p>
    <w:p w14:paraId="2A22524A" w14:textId="77777777" w:rsidR="00AC420E" w:rsidRPr="00F811FB" w:rsidRDefault="00AC420E" w:rsidP="00AC420E">
      <w:pPr>
        <w:spacing w:line="360" w:lineRule="auto"/>
        <w:rPr>
          <w:rFonts w:ascii="Arial" w:hAnsi="Arial" w:cs="Arial"/>
          <w:sz w:val="22"/>
          <w:szCs w:val="22"/>
        </w:rPr>
      </w:pPr>
      <w:r w:rsidRPr="00F811FB">
        <w:rPr>
          <w:rFonts w:ascii="Arial" w:hAnsi="Arial" w:cs="Arial"/>
          <w:color w:val="000000" w:themeColor="text1"/>
          <w:sz w:val="22"/>
          <w:szCs w:val="22"/>
          <w:shd w:val="clear" w:color="auto" w:fill="FFFFFF"/>
        </w:rPr>
        <w:t>Although Marin appear to focus predominantly on their male customers and consumers through their posts of male riders and male dominated events, it would be untrue to claim that males are there primary and sole segment. In recent years, Marin have been providing support to numerous female riders, whether it be for racing, content creation, adventure touring or obscure cycling events. This boost in support potentially relates to the recent influx in women’s cycling participation, as “</w:t>
      </w:r>
      <w:r w:rsidRPr="00F811FB">
        <w:rPr>
          <w:rFonts w:ascii="Arial" w:hAnsi="Arial" w:cs="Arial"/>
          <w:color w:val="000000" w:themeColor="text1"/>
          <w:sz w:val="22"/>
          <w:szCs w:val="22"/>
        </w:rPr>
        <w:t>British Cycling’s female membership has grown from 9,500 to 29,000, and from 15% of its overall membership to 18%”</w:t>
      </w:r>
      <w:r w:rsidRPr="00F811FB">
        <w:rPr>
          <w:rFonts w:ascii="Arial" w:hAnsi="Arial" w:cs="Arial"/>
          <w:color w:val="000000" w:themeColor="text1"/>
        </w:rPr>
        <w:t xml:space="preserve"> </w:t>
      </w:r>
      <w:r w:rsidRPr="00F811FB">
        <w:rPr>
          <w:rFonts w:ascii="Arial" w:hAnsi="Arial" w:cs="Arial"/>
          <w:color w:val="000000"/>
          <w:sz w:val="22"/>
          <w:szCs w:val="22"/>
          <w:shd w:val="clear" w:color="auto" w:fill="FFFFFF"/>
        </w:rPr>
        <w:t>(British Cycling, 2020</w:t>
      </w:r>
      <w:r w:rsidRPr="00F811FB">
        <w:rPr>
          <w:rFonts w:ascii="Arial" w:hAnsi="Arial" w:cs="Arial"/>
          <w:color w:val="000000"/>
          <w:shd w:val="clear" w:color="auto" w:fill="FFFFFF"/>
        </w:rPr>
        <w:t>).</w:t>
      </w:r>
    </w:p>
    <w:p w14:paraId="01BBB149" w14:textId="77777777"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Using these riders as “influencers” can have a significant impact on how a brand is perceived. Additionally, to ensure brand awareness is achieved across all demographics, further inclusion of female riders will be key to the success of this campaign. (Refer to figure 5)</w:t>
      </w:r>
    </w:p>
    <w:p w14:paraId="188CED2D" w14:textId="77777777" w:rsidR="00AC420E" w:rsidRPr="00F811FB" w:rsidRDefault="00AC420E" w:rsidP="00AC420E">
      <w:pPr>
        <w:rPr>
          <w:rFonts w:ascii="Arial" w:hAnsi="Arial" w:cs="Arial"/>
        </w:rPr>
      </w:pPr>
    </w:p>
    <w:p w14:paraId="71739EE7" w14:textId="77777777" w:rsidR="00AC420E" w:rsidRPr="00F811FB" w:rsidRDefault="00AC420E" w:rsidP="00AC420E">
      <w:pPr>
        <w:rPr>
          <w:rFonts w:ascii="Arial" w:hAnsi="Arial" w:cs="Arial"/>
        </w:rPr>
      </w:pPr>
      <w:r w:rsidRPr="00F811FB">
        <w:rPr>
          <w:rFonts w:ascii="Arial" w:hAnsi="Arial" w:cs="Arial"/>
          <w:noProof/>
        </w:rPr>
        <w:lastRenderedPageBreak/>
        <w:drawing>
          <wp:anchor distT="0" distB="0" distL="114300" distR="114300" simplePos="0" relativeHeight="251681280" behindDoc="0" locked="0" layoutInCell="1" allowOverlap="1" wp14:anchorId="38065895" wp14:editId="66811209">
            <wp:simplePos x="0" y="0"/>
            <wp:positionH relativeFrom="column">
              <wp:posOffset>4097867</wp:posOffset>
            </wp:positionH>
            <wp:positionV relativeFrom="paragraph">
              <wp:posOffset>181610</wp:posOffset>
            </wp:positionV>
            <wp:extent cx="2353310" cy="1424940"/>
            <wp:effectExtent l="0" t="0" r="0" b="0"/>
            <wp:wrapTopAndBottom/>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pic:cNvPicPr/>
                  </pic:nvPicPr>
                  <pic:blipFill rotWithShape="1">
                    <a:blip r:embed="rId35" cstate="print">
                      <a:extLst>
                        <a:ext uri="{28A0092B-C50C-407E-A947-70E740481C1C}">
                          <a14:useLocalDpi xmlns:a14="http://schemas.microsoft.com/office/drawing/2010/main" val="0"/>
                        </a:ext>
                      </a:extLst>
                    </a:blip>
                    <a:srcRect t="19750" b="3006"/>
                    <a:stretch/>
                  </pic:blipFill>
                  <pic:spPr bwMode="auto">
                    <a:xfrm>
                      <a:off x="0" y="0"/>
                      <a:ext cx="2353310" cy="14249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811FB">
        <w:rPr>
          <w:rFonts w:ascii="Arial" w:hAnsi="Arial" w:cs="Arial"/>
          <w:noProof/>
        </w:rPr>
        <w:drawing>
          <wp:anchor distT="0" distB="0" distL="114300" distR="114300" simplePos="0" relativeHeight="251679232" behindDoc="0" locked="0" layoutInCell="1" allowOverlap="1" wp14:anchorId="009DCF2C" wp14:editId="41216DAD">
            <wp:simplePos x="0" y="0"/>
            <wp:positionH relativeFrom="column">
              <wp:posOffset>1746885</wp:posOffset>
            </wp:positionH>
            <wp:positionV relativeFrom="paragraph">
              <wp:posOffset>183515</wp:posOffset>
            </wp:positionV>
            <wp:extent cx="2353310" cy="1425575"/>
            <wp:effectExtent l="0" t="0" r="0" b="0"/>
            <wp:wrapTopAndBottom/>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pic:cNvPicPr/>
                  </pic:nvPicPr>
                  <pic:blipFill rotWithShape="1">
                    <a:blip r:embed="rId36" cstate="print">
                      <a:extLst>
                        <a:ext uri="{28A0092B-C50C-407E-A947-70E740481C1C}">
                          <a14:useLocalDpi xmlns:a14="http://schemas.microsoft.com/office/drawing/2010/main" val="0"/>
                        </a:ext>
                      </a:extLst>
                    </a:blip>
                    <a:srcRect t="19244"/>
                    <a:stretch/>
                  </pic:blipFill>
                  <pic:spPr bwMode="auto">
                    <a:xfrm>
                      <a:off x="0" y="0"/>
                      <a:ext cx="2353310" cy="142557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811FB">
        <w:rPr>
          <w:rFonts w:ascii="Arial" w:hAnsi="Arial" w:cs="Arial"/>
          <w:noProof/>
        </w:rPr>
        <w:drawing>
          <wp:anchor distT="0" distB="0" distL="114300" distR="114300" simplePos="0" relativeHeight="251680256" behindDoc="0" locked="0" layoutInCell="1" allowOverlap="1" wp14:anchorId="3A796383" wp14:editId="5DEB597A">
            <wp:simplePos x="0" y="0"/>
            <wp:positionH relativeFrom="column">
              <wp:posOffset>-598805</wp:posOffset>
            </wp:positionH>
            <wp:positionV relativeFrom="paragraph">
              <wp:posOffset>184150</wp:posOffset>
            </wp:positionV>
            <wp:extent cx="2353310" cy="1425575"/>
            <wp:effectExtent l="0" t="0" r="0" b="0"/>
            <wp:wrapTopAndBottom/>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pic:cNvPicPr/>
                  </pic:nvPicPr>
                  <pic:blipFill rotWithShape="1">
                    <a:blip r:embed="rId37" cstate="print">
                      <a:extLst>
                        <a:ext uri="{28A0092B-C50C-407E-A947-70E740481C1C}">
                          <a14:useLocalDpi xmlns:a14="http://schemas.microsoft.com/office/drawing/2010/main" val="0"/>
                        </a:ext>
                      </a:extLst>
                    </a:blip>
                    <a:srcRect t="19244" b="-36"/>
                    <a:stretch/>
                  </pic:blipFill>
                  <pic:spPr bwMode="auto">
                    <a:xfrm>
                      <a:off x="0" y="0"/>
                      <a:ext cx="2353310" cy="142557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BA406AA" w14:textId="77777777" w:rsidR="00AC420E" w:rsidRPr="00F811FB" w:rsidRDefault="00AC420E" w:rsidP="00AC420E">
      <w:pPr>
        <w:jc w:val="center"/>
        <w:rPr>
          <w:rFonts w:ascii="Arial" w:hAnsi="Arial" w:cs="Arial"/>
        </w:rPr>
      </w:pPr>
      <w:r w:rsidRPr="00F811FB">
        <w:rPr>
          <w:rStyle w:val="Heading4Char"/>
          <w:rFonts w:ascii="Arial" w:hAnsi="Arial" w:cs="Arial"/>
        </w:rPr>
        <w:t>Figure 5</w:t>
      </w:r>
      <w:r w:rsidRPr="00F811FB">
        <w:rPr>
          <w:rFonts w:ascii="Arial" w:hAnsi="Arial" w:cs="Arial"/>
        </w:rPr>
        <w:t xml:space="preserve"> – </w:t>
      </w:r>
      <w:r w:rsidRPr="00F811FB">
        <w:rPr>
          <w:rFonts w:ascii="Arial" w:hAnsi="Arial" w:cs="Arial"/>
          <w:i/>
          <w:iCs/>
        </w:rPr>
        <w:t xml:space="preserve">Marin Factory 2021 female sponsored athletes </w:t>
      </w:r>
    </w:p>
    <w:p w14:paraId="5EA0A69C" w14:textId="77777777" w:rsidR="00AC420E" w:rsidRPr="00F811FB" w:rsidRDefault="00AC420E" w:rsidP="00AC420E">
      <w:pPr>
        <w:pStyle w:val="Heading2"/>
        <w:rPr>
          <w:rFonts w:ascii="Arial" w:hAnsi="Arial" w:cs="Arial"/>
        </w:rPr>
      </w:pPr>
    </w:p>
    <w:p w14:paraId="54249C71" w14:textId="77777777" w:rsidR="00AC420E" w:rsidRPr="00F811FB" w:rsidRDefault="00AC420E" w:rsidP="00AC420E">
      <w:pPr>
        <w:pStyle w:val="Heading2"/>
        <w:rPr>
          <w:rFonts w:ascii="Arial" w:hAnsi="Arial" w:cs="Arial"/>
        </w:rPr>
      </w:pPr>
    </w:p>
    <w:p w14:paraId="1B9278DD" w14:textId="77777777" w:rsidR="00AC420E" w:rsidRPr="00F811FB" w:rsidRDefault="00AC420E" w:rsidP="00AC420E">
      <w:pPr>
        <w:rPr>
          <w:rFonts w:ascii="Arial" w:hAnsi="Arial" w:cs="Arial"/>
        </w:rPr>
      </w:pPr>
    </w:p>
    <w:p w14:paraId="5D3379A5" w14:textId="77777777" w:rsidR="00AC420E" w:rsidRPr="00F811FB" w:rsidRDefault="00AC420E" w:rsidP="00AC420E">
      <w:pPr>
        <w:rPr>
          <w:rFonts w:ascii="Arial" w:hAnsi="Arial" w:cs="Arial"/>
        </w:rPr>
      </w:pPr>
    </w:p>
    <w:p w14:paraId="1ACE9419" w14:textId="0F56D8C4" w:rsidR="00AC420E" w:rsidRPr="00F811FB" w:rsidRDefault="00AC420E" w:rsidP="00AC420E">
      <w:pPr>
        <w:pStyle w:val="Heading2"/>
        <w:rPr>
          <w:rFonts w:ascii="Arial" w:hAnsi="Arial" w:cs="Arial"/>
        </w:rPr>
      </w:pPr>
      <w:bookmarkStart w:id="98" w:name="_Toc68789470"/>
      <w:bookmarkStart w:id="99" w:name="_Toc69736920"/>
      <w:bookmarkStart w:id="100" w:name="_Toc69898519"/>
      <w:r w:rsidRPr="00F811FB">
        <w:rPr>
          <w:rFonts w:ascii="Arial" w:hAnsi="Arial" w:cs="Arial"/>
        </w:rPr>
        <w:t>Customer Environment</w:t>
      </w:r>
      <w:bookmarkEnd w:id="98"/>
      <w:bookmarkEnd w:id="99"/>
      <w:bookmarkEnd w:id="100"/>
      <w:r w:rsidRPr="00F811FB">
        <w:rPr>
          <w:rFonts w:ascii="Arial" w:hAnsi="Arial" w:cs="Arial"/>
        </w:rPr>
        <w:t xml:space="preserve"> </w:t>
      </w:r>
    </w:p>
    <w:p w14:paraId="02143ECE" w14:textId="77777777" w:rsidR="00AC420E" w:rsidRPr="00F811FB" w:rsidRDefault="00AC420E" w:rsidP="00AC420E">
      <w:pPr>
        <w:spacing w:line="360" w:lineRule="auto"/>
        <w:rPr>
          <w:rFonts w:ascii="Arial" w:hAnsi="Arial" w:cs="Arial"/>
        </w:rPr>
      </w:pPr>
      <w:r w:rsidRPr="00F811FB">
        <w:rPr>
          <w:rFonts w:ascii="Arial" w:hAnsi="Arial" w:cs="Arial"/>
          <w:sz w:val="22"/>
          <w:szCs w:val="22"/>
        </w:rPr>
        <w:t>Marin’s current customers are mainly cycling enthusiasts, also known as heavy users “if they spend more than others, buy more product units than others, have experience with more products than others, participate for longer periods than others, and purchase on more occasions than others.</w:t>
      </w:r>
      <w:r w:rsidRPr="00F811FB">
        <w:rPr>
          <w:rFonts w:ascii="Arial" w:hAnsi="Arial" w:cs="Arial"/>
        </w:rPr>
        <w:t>”</w:t>
      </w:r>
      <w:r w:rsidRPr="00F811FB">
        <w:rPr>
          <w:rFonts w:ascii="Arial" w:hAnsi="Arial" w:cs="Arial"/>
          <w:color w:val="000000"/>
        </w:rPr>
        <w:t xml:space="preserve"> (</w:t>
      </w:r>
      <w:r w:rsidRPr="00F811FB">
        <w:rPr>
          <w:rFonts w:ascii="Arial" w:hAnsi="Arial" w:cs="Arial"/>
          <w:color w:val="000000"/>
          <w:sz w:val="22"/>
          <w:szCs w:val="22"/>
        </w:rPr>
        <w:t>Pleshko</w:t>
      </w:r>
      <w:r w:rsidRPr="00F811FB">
        <w:rPr>
          <w:rFonts w:ascii="Arial" w:hAnsi="Arial" w:cs="Arial"/>
          <w:color w:val="000000"/>
        </w:rPr>
        <w:t xml:space="preserve"> et al, 2012).</w:t>
      </w:r>
      <w:r w:rsidRPr="00F811FB">
        <w:rPr>
          <w:rFonts w:ascii="Arial" w:hAnsi="Arial" w:cs="Arial"/>
        </w:rPr>
        <w:t xml:space="preserve"> These customers expect a high-performance experience every time they’re in the saddle. Whether they’re professional athletes or amateurs they expect their bicycle to match their capabilities and more. If these needs are met, it’s likely that Marin will retain their custom for years to come as cyclist often have a brand preference which in turn could create a strong brand loyalty, this is likely to be down to the trust in the brand to provide value for money.</w:t>
      </w:r>
    </w:p>
    <w:p w14:paraId="5DBA0F65" w14:textId="77777777" w:rsidR="00AC420E" w:rsidRPr="00F811FB" w:rsidRDefault="00AC420E" w:rsidP="00AC420E">
      <w:pPr>
        <w:spacing w:line="360" w:lineRule="auto"/>
        <w:rPr>
          <w:rFonts w:ascii="Arial" w:hAnsi="Arial" w:cs="Arial"/>
        </w:rPr>
      </w:pPr>
    </w:p>
    <w:p w14:paraId="45ED7620" w14:textId="77777777" w:rsidR="00AC420E" w:rsidRPr="00F811FB" w:rsidRDefault="00AC420E" w:rsidP="00AC420E">
      <w:pPr>
        <w:spacing w:line="360" w:lineRule="auto"/>
        <w:rPr>
          <w:rFonts w:ascii="Arial" w:hAnsi="Arial" w:cs="Arial"/>
          <w:color w:val="000000" w:themeColor="text1"/>
        </w:rPr>
      </w:pPr>
      <w:r w:rsidRPr="00F811FB">
        <w:rPr>
          <w:rFonts w:ascii="Arial" w:hAnsi="Arial" w:cs="Arial"/>
          <w:color w:val="000000" w:themeColor="text1"/>
        </w:rPr>
        <w:t>Health and wellness are one of the crucial factors to most cyclists. In this current climate and</w:t>
      </w:r>
    </w:p>
    <w:p w14:paraId="41D991B3" w14:textId="77777777" w:rsidR="00AC420E" w:rsidRPr="00F811FB" w:rsidRDefault="00AC420E" w:rsidP="00AC420E">
      <w:pPr>
        <w:spacing w:line="360" w:lineRule="auto"/>
        <w:rPr>
          <w:rFonts w:ascii="Arial" w:hAnsi="Arial" w:cs="Arial"/>
        </w:rPr>
      </w:pPr>
      <w:r w:rsidRPr="00F811FB">
        <w:rPr>
          <w:rFonts w:ascii="Arial" w:hAnsi="Arial" w:cs="Arial"/>
          <w:color w:val="000000" w:themeColor="text1"/>
        </w:rPr>
        <w:t xml:space="preserve">with the increasing research over the last decade on the importance of health and mental wellness, many have chosen cycling as their primary fitness activity due to the fact that it’s a great method of developing fitness alongside improving mental wellbeing through removing yourself from stressful day to day situations, Cronkleton (2020) backs this notion as she states “Cycling can ease feelings of stress, depression, or anxiety…cycling habitually, especially at a high intensity, helps lower body fat levels, which promotes healthy weight management”. Secondly, growing social trends of keeping fit apply social pressures of a different kind, rather than only fitness orientated benefits, many are enticed into cycling for its environmental </w:t>
      </w:r>
      <w:r w:rsidRPr="00F811FB">
        <w:rPr>
          <w:rFonts w:ascii="Arial" w:hAnsi="Arial" w:cs="Arial"/>
          <w:color w:val="000000" w:themeColor="text1"/>
        </w:rPr>
        <w:lastRenderedPageBreak/>
        <w:t>benefits, such as “reduction of air pollution, no non-renewable fuels being burnt, less congestion and far less destruction of nature”.</w:t>
      </w:r>
      <w:r w:rsidRPr="00F811FB">
        <w:rPr>
          <w:rFonts w:ascii="Arial" w:hAnsi="Arial" w:cs="Arial"/>
          <w:color w:val="000000"/>
          <w:shd w:val="clear" w:color="auto" w:fill="FFFFFF"/>
        </w:rPr>
        <w:t xml:space="preserve"> (Green, 2020)</w:t>
      </w:r>
    </w:p>
    <w:p w14:paraId="52B76554" w14:textId="77777777" w:rsidR="00AC420E" w:rsidRPr="00F811FB" w:rsidRDefault="00AC420E" w:rsidP="00AC420E">
      <w:pPr>
        <w:spacing w:line="360" w:lineRule="auto"/>
        <w:rPr>
          <w:rFonts w:ascii="Arial" w:hAnsi="Arial" w:cs="Arial"/>
          <w:color w:val="000000" w:themeColor="text1"/>
          <w:sz w:val="22"/>
          <w:szCs w:val="22"/>
        </w:rPr>
      </w:pPr>
    </w:p>
    <w:p w14:paraId="60B73788" w14:textId="08F64716" w:rsidR="00AC420E" w:rsidRPr="00F811FB" w:rsidRDefault="00AC420E" w:rsidP="00AC420E">
      <w:pPr>
        <w:pStyle w:val="Heading2"/>
        <w:rPr>
          <w:rFonts w:ascii="Arial" w:hAnsi="Arial" w:cs="Arial"/>
        </w:rPr>
      </w:pPr>
      <w:bookmarkStart w:id="101" w:name="_Toc68789480"/>
      <w:bookmarkStart w:id="102" w:name="_Toc69736921"/>
      <w:bookmarkStart w:id="103" w:name="_Toc69898520"/>
      <w:r w:rsidRPr="00F811FB">
        <w:rPr>
          <w:rFonts w:ascii="Arial" w:hAnsi="Arial" w:cs="Arial"/>
        </w:rPr>
        <w:t>SWOT Analysis</w:t>
      </w:r>
      <w:bookmarkEnd w:id="101"/>
      <w:bookmarkEnd w:id="102"/>
      <w:bookmarkEnd w:id="103"/>
      <w:r w:rsidRPr="00F811FB">
        <w:rPr>
          <w:rFonts w:ascii="Arial" w:hAnsi="Arial" w:cs="Arial"/>
        </w:rPr>
        <w:t xml:space="preserve"> </w:t>
      </w:r>
    </w:p>
    <w:p w14:paraId="6FDA4B73" w14:textId="77777777" w:rsidR="00AC420E" w:rsidRPr="00F811FB" w:rsidRDefault="00AC420E" w:rsidP="00AC420E">
      <w:pPr>
        <w:rPr>
          <w:rFonts w:ascii="Arial" w:hAnsi="Arial" w:cs="Arial"/>
        </w:rPr>
      </w:pPr>
    </w:p>
    <w:p w14:paraId="248D5BF6" w14:textId="69F8588A" w:rsidR="00AC420E" w:rsidRPr="00F811FB" w:rsidRDefault="00AC420E" w:rsidP="00F811FB">
      <w:pPr>
        <w:pStyle w:val="Heading2"/>
        <w:rPr>
          <w:rFonts w:ascii="Arial" w:hAnsi="Arial" w:cs="Arial"/>
        </w:rPr>
      </w:pPr>
      <w:bookmarkStart w:id="104" w:name="_Toc68789481"/>
      <w:bookmarkStart w:id="105" w:name="_Toc69736922"/>
      <w:bookmarkStart w:id="106" w:name="_Toc69898521"/>
      <w:r w:rsidRPr="00F811FB">
        <w:rPr>
          <w:rFonts w:ascii="Arial" w:hAnsi="Arial" w:cs="Arial"/>
        </w:rPr>
        <w:t>Strengths</w:t>
      </w:r>
      <w:bookmarkEnd w:id="104"/>
      <w:bookmarkEnd w:id="105"/>
      <w:bookmarkEnd w:id="106"/>
      <w:r w:rsidRPr="00F811FB">
        <w:rPr>
          <w:rFonts w:ascii="Arial" w:hAnsi="Arial" w:cs="Arial"/>
        </w:rPr>
        <w:t xml:space="preserve"> </w:t>
      </w:r>
    </w:p>
    <w:p w14:paraId="5E0DB678" w14:textId="77777777" w:rsidR="00AC420E" w:rsidRPr="00F811FB" w:rsidRDefault="00AC420E" w:rsidP="00AC420E">
      <w:pPr>
        <w:rPr>
          <w:rFonts w:ascii="Arial" w:hAnsi="Arial" w:cs="Arial"/>
        </w:rPr>
      </w:pPr>
    </w:p>
    <w:p w14:paraId="4F1E0C15" w14:textId="77777777" w:rsidR="00AC420E" w:rsidRPr="00F811FB" w:rsidRDefault="00AC420E" w:rsidP="00953138">
      <w:pPr>
        <w:pStyle w:val="ListParagraph"/>
        <w:numPr>
          <w:ilvl w:val="0"/>
          <w:numId w:val="17"/>
        </w:numPr>
        <w:spacing w:line="360" w:lineRule="auto"/>
        <w:rPr>
          <w:rFonts w:ascii="Arial" w:hAnsi="Arial" w:cs="Arial"/>
        </w:rPr>
      </w:pPr>
      <w:r w:rsidRPr="00F811FB">
        <w:rPr>
          <w:rFonts w:ascii="Arial" w:hAnsi="Arial" w:cs="Arial"/>
        </w:rPr>
        <w:t>Marin’s current pricing strategy is already competitive in the high-quality mountain bikes segment of the industry.</w:t>
      </w:r>
    </w:p>
    <w:p w14:paraId="4EC27073" w14:textId="77777777" w:rsidR="00AC420E" w:rsidRPr="00F811FB" w:rsidRDefault="00AC420E" w:rsidP="00953138">
      <w:pPr>
        <w:pStyle w:val="ListParagraph"/>
        <w:numPr>
          <w:ilvl w:val="0"/>
          <w:numId w:val="17"/>
        </w:numPr>
        <w:spacing w:line="360" w:lineRule="auto"/>
        <w:rPr>
          <w:rFonts w:ascii="Arial" w:hAnsi="Arial" w:cs="Arial"/>
        </w:rPr>
      </w:pPr>
      <w:r w:rsidRPr="00F811FB">
        <w:rPr>
          <w:rFonts w:ascii="Arial" w:hAnsi="Arial" w:cs="Arial"/>
        </w:rPr>
        <w:t>The culture and history surrounding Marin is a huge benefit that could be used within the marketing strategy. Additionally, its unique to Marin so competitors can’t fabricate a similar history or culture.</w:t>
      </w:r>
    </w:p>
    <w:p w14:paraId="1460B80F" w14:textId="77777777" w:rsidR="00AC420E" w:rsidRPr="00F811FB" w:rsidRDefault="00AC420E" w:rsidP="00953138">
      <w:pPr>
        <w:pStyle w:val="ListParagraph"/>
        <w:numPr>
          <w:ilvl w:val="0"/>
          <w:numId w:val="17"/>
        </w:numPr>
        <w:spacing w:line="360" w:lineRule="auto"/>
        <w:rPr>
          <w:rFonts w:ascii="Arial" w:hAnsi="Arial" w:cs="Arial"/>
        </w:rPr>
      </w:pPr>
      <w:r w:rsidRPr="00F811FB">
        <w:rPr>
          <w:rFonts w:ascii="Arial" w:hAnsi="Arial" w:cs="Arial"/>
        </w:rPr>
        <w:t>With years of experience, Marin are trusted specialists when it comes to geometry.</w:t>
      </w:r>
    </w:p>
    <w:p w14:paraId="5D81C77A" w14:textId="77777777" w:rsidR="00AC420E" w:rsidRPr="00F811FB" w:rsidRDefault="00AC420E" w:rsidP="00953138">
      <w:pPr>
        <w:pStyle w:val="ListParagraph"/>
        <w:numPr>
          <w:ilvl w:val="0"/>
          <w:numId w:val="17"/>
        </w:numPr>
        <w:spacing w:line="360" w:lineRule="auto"/>
        <w:rPr>
          <w:rFonts w:ascii="Arial" w:hAnsi="Arial" w:cs="Arial"/>
        </w:rPr>
      </w:pPr>
      <w:r w:rsidRPr="00F811FB">
        <w:rPr>
          <w:rFonts w:ascii="Arial" w:hAnsi="Arial" w:cs="Arial"/>
        </w:rPr>
        <w:t>Currently boast a range of ambassadors with varied disciplines and riding styles.</w:t>
      </w:r>
    </w:p>
    <w:p w14:paraId="56CE7DB8" w14:textId="77777777" w:rsidR="00AC420E" w:rsidRPr="00F811FB" w:rsidRDefault="00AC420E" w:rsidP="00AC420E">
      <w:pPr>
        <w:spacing w:line="360" w:lineRule="auto"/>
        <w:rPr>
          <w:rFonts w:ascii="Arial" w:hAnsi="Arial" w:cs="Arial"/>
        </w:rPr>
      </w:pPr>
    </w:p>
    <w:p w14:paraId="4AB9D2FC" w14:textId="77777777" w:rsidR="00AC420E" w:rsidRPr="00F811FB" w:rsidRDefault="00AC420E" w:rsidP="00AC420E">
      <w:pPr>
        <w:spacing w:line="360" w:lineRule="auto"/>
        <w:rPr>
          <w:rFonts w:ascii="Arial" w:hAnsi="Arial" w:cs="Arial"/>
        </w:rPr>
      </w:pPr>
    </w:p>
    <w:p w14:paraId="55DFF0E7" w14:textId="0820AB19" w:rsidR="00AC420E" w:rsidRPr="00F811FB" w:rsidRDefault="00AC420E" w:rsidP="00F811FB">
      <w:pPr>
        <w:pStyle w:val="Heading2"/>
        <w:rPr>
          <w:rFonts w:ascii="Arial" w:hAnsi="Arial" w:cs="Arial"/>
        </w:rPr>
      </w:pPr>
      <w:bookmarkStart w:id="107" w:name="_Toc68789482"/>
      <w:bookmarkStart w:id="108" w:name="_Toc69736923"/>
      <w:bookmarkStart w:id="109" w:name="_Toc69898522"/>
      <w:r w:rsidRPr="00F811FB">
        <w:rPr>
          <w:rFonts w:ascii="Arial" w:hAnsi="Arial" w:cs="Arial"/>
        </w:rPr>
        <w:t>Weaknesses</w:t>
      </w:r>
      <w:bookmarkEnd w:id="107"/>
      <w:bookmarkEnd w:id="108"/>
      <w:bookmarkEnd w:id="109"/>
      <w:r w:rsidRPr="00F811FB">
        <w:rPr>
          <w:rFonts w:ascii="Arial" w:hAnsi="Arial" w:cs="Arial"/>
        </w:rPr>
        <w:t xml:space="preserve"> </w:t>
      </w:r>
    </w:p>
    <w:p w14:paraId="0B29A237" w14:textId="77777777" w:rsidR="00AC420E" w:rsidRPr="00F811FB" w:rsidRDefault="00AC420E" w:rsidP="00AC420E">
      <w:pPr>
        <w:rPr>
          <w:rFonts w:ascii="Arial" w:hAnsi="Arial" w:cs="Arial"/>
        </w:rPr>
      </w:pPr>
    </w:p>
    <w:p w14:paraId="5740D8B8" w14:textId="77777777" w:rsidR="00AC420E" w:rsidRPr="00F811FB" w:rsidRDefault="00AC420E" w:rsidP="00953138">
      <w:pPr>
        <w:pStyle w:val="ListParagraph"/>
        <w:numPr>
          <w:ilvl w:val="0"/>
          <w:numId w:val="18"/>
        </w:numPr>
        <w:spacing w:line="360" w:lineRule="auto"/>
        <w:rPr>
          <w:rFonts w:ascii="Arial" w:hAnsi="Arial" w:cs="Arial"/>
        </w:rPr>
      </w:pPr>
      <w:r w:rsidRPr="00F811FB">
        <w:rPr>
          <w:rFonts w:ascii="Arial" w:hAnsi="Arial" w:cs="Arial"/>
        </w:rPr>
        <w:t>Marin’s distribution system in place in the UK largely misses out the south of England, an area with the highest average annual earnings.</w:t>
      </w:r>
    </w:p>
    <w:p w14:paraId="6DC6E248" w14:textId="77777777" w:rsidR="00AC420E" w:rsidRPr="00F811FB" w:rsidRDefault="00AC420E" w:rsidP="00953138">
      <w:pPr>
        <w:pStyle w:val="ListParagraph"/>
        <w:numPr>
          <w:ilvl w:val="0"/>
          <w:numId w:val="18"/>
        </w:numPr>
        <w:spacing w:line="360" w:lineRule="auto"/>
        <w:rPr>
          <w:rFonts w:ascii="Arial" w:hAnsi="Arial" w:cs="Arial"/>
        </w:rPr>
      </w:pPr>
      <w:r w:rsidRPr="00F811FB">
        <w:rPr>
          <w:rFonts w:ascii="Arial" w:hAnsi="Arial" w:cs="Arial"/>
        </w:rPr>
        <w:t>Currently Marin don’t utilise an IMC approach within their strategy, this can cause confusion within customers and consumers.</w:t>
      </w:r>
    </w:p>
    <w:p w14:paraId="01E3E363" w14:textId="77777777" w:rsidR="00AC420E" w:rsidRPr="00F811FB" w:rsidRDefault="00AC420E" w:rsidP="00953138">
      <w:pPr>
        <w:pStyle w:val="ListParagraph"/>
        <w:numPr>
          <w:ilvl w:val="0"/>
          <w:numId w:val="18"/>
        </w:numPr>
        <w:spacing w:line="360" w:lineRule="auto"/>
        <w:rPr>
          <w:rFonts w:ascii="Arial" w:hAnsi="Arial" w:cs="Arial"/>
        </w:rPr>
      </w:pPr>
      <w:r w:rsidRPr="00F811FB">
        <w:rPr>
          <w:rFonts w:ascii="Arial" w:hAnsi="Arial" w:cs="Arial"/>
        </w:rPr>
        <w:t>Very little targeting of the amateur market, which is the largest demographic of the cycling industry.</w:t>
      </w:r>
    </w:p>
    <w:p w14:paraId="1E9710ED" w14:textId="77777777" w:rsidR="00AC420E" w:rsidRPr="00F811FB" w:rsidRDefault="00AC420E" w:rsidP="00AC420E">
      <w:pPr>
        <w:spacing w:line="360" w:lineRule="auto"/>
        <w:rPr>
          <w:rFonts w:ascii="Arial" w:hAnsi="Arial" w:cs="Arial"/>
        </w:rPr>
      </w:pPr>
    </w:p>
    <w:p w14:paraId="24712446" w14:textId="77777777" w:rsidR="00AC420E" w:rsidRPr="00F811FB" w:rsidRDefault="00AC420E" w:rsidP="00AC420E">
      <w:pPr>
        <w:rPr>
          <w:rFonts w:ascii="Arial" w:hAnsi="Arial" w:cs="Arial"/>
        </w:rPr>
      </w:pPr>
    </w:p>
    <w:p w14:paraId="2389698C" w14:textId="09FB648F" w:rsidR="00AC420E" w:rsidRPr="00F811FB" w:rsidRDefault="00AC420E" w:rsidP="00F811FB">
      <w:pPr>
        <w:pStyle w:val="Heading2"/>
        <w:rPr>
          <w:rFonts w:ascii="Arial" w:hAnsi="Arial" w:cs="Arial"/>
        </w:rPr>
      </w:pPr>
      <w:bookmarkStart w:id="110" w:name="_Toc68789483"/>
      <w:bookmarkStart w:id="111" w:name="_Toc69736924"/>
      <w:bookmarkStart w:id="112" w:name="_Toc69898523"/>
      <w:r w:rsidRPr="00F811FB">
        <w:rPr>
          <w:rFonts w:ascii="Arial" w:hAnsi="Arial" w:cs="Arial"/>
        </w:rPr>
        <w:t>Opportunities</w:t>
      </w:r>
      <w:bookmarkEnd w:id="110"/>
      <w:bookmarkEnd w:id="111"/>
      <w:bookmarkEnd w:id="112"/>
      <w:r w:rsidRPr="00F811FB">
        <w:rPr>
          <w:rFonts w:ascii="Arial" w:hAnsi="Arial" w:cs="Arial"/>
        </w:rPr>
        <w:t xml:space="preserve"> </w:t>
      </w:r>
    </w:p>
    <w:p w14:paraId="69A2EAB6" w14:textId="77777777" w:rsidR="00AC420E" w:rsidRPr="00F811FB" w:rsidRDefault="00AC420E" w:rsidP="00AC420E">
      <w:pPr>
        <w:rPr>
          <w:rFonts w:ascii="Arial" w:hAnsi="Arial" w:cs="Arial"/>
        </w:rPr>
      </w:pPr>
    </w:p>
    <w:p w14:paraId="2A133391" w14:textId="77777777" w:rsidR="00AC420E" w:rsidRPr="00F811FB" w:rsidRDefault="00AC420E" w:rsidP="00953138">
      <w:pPr>
        <w:pStyle w:val="ListParagraph"/>
        <w:numPr>
          <w:ilvl w:val="0"/>
          <w:numId w:val="19"/>
        </w:numPr>
        <w:spacing w:line="360" w:lineRule="auto"/>
        <w:rPr>
          <w:rFonts w:ascii="Arial" w:hAnsi="Arial" w:cs="Arial"/>
        </w:rPr>
      </w:pPr>
      <w:r w:rsidRPr="00F811FB">
        <w:rPr>
          <w:rFonts w:ascii="Arial" w:hAnsi="Arial" w:cs="Arial"/>
          <w:color w:val="373737"/>
          <w:shd w:val="clear" w:color="auto" w:fill="FFFFFF"/>
        </w:rPr>
        <w:t>“Amid the COVID-19 crisis, the global market for Bicycles estimated at US$29.2 Billion in the year 2020, is projected to reach a revised size of US$34.6 Billion by 2027, growing at a CAGR of 2.4% over the analysis period 2020-2027.”</w:t>
      </w:r>
      <w:r w:rsidRPr="00F811FB">
        <w:rPr>
          <w:rFonts w:ascii="Arial" w:hAnsi="Arial" w:cs="Arial"/>
          <w:color w:val="000000"/>
          <w:shd w:val="clear" w:color="auto" w:fill="FFFFFF"/>
        </w:rPr>
        <w:t xml:space="preserve"> (Markets, 2021). It’s crucial that Marin recognise this increase in sales and prepare well for a potentially profitable few years.</w:t>
      </w:r>
    </w:p>
    <w:p w14:paraId="3DAE0749" w14:textId="77777777" w:rsidR="00AC420E" w:rsidRPr="00F811FB" w:rsidRDefault="00AC420E" w:rsidP="00953138">
      <w:pPr>
        <w:pStyle w:val="ListParagraph"/>
        <w:numPr>
          <w:ilvl w:val="0"/>
          <w:numId w:val="19"/>
        </w:numPr>
        <w:spacing w:line="360" w:lineRule="auto"/>
        <w:rPr>
          <w:rFonts w:ascii="Arial" w:hAnsi="Arial" w:cs="Arial"/>
        </w:rPr>
      </w:pPr>
      <w:r w:rsidRPr="00F811FB">
        <w:rPr>
          <w:rFonts w:ascii="Arial" w:hAnsi="Arial" w:cs="Arial"/>
          <w:color w:val="373737"/>
          <w:shd w:val="clear" w:color="auto" w:fill="FFFFFF"/>
        </w:rPr>
        <w:t>Health and wellbeing trends are supporting Marin’s motive of keeping active.</w:t>
      </w:r>
    </w:p>
    <w:p w14:paraId="585A4B8B" w14:textId="77777777" w:rsidR="00AC420E" w:rsidRPr="00F811FB" w:rsidRDefault="00AC420E" w:rsidP="00953138">
      <w:pPr>
        <w:pStyle w:val="ListParagraph"/>
        <w:numPr>
          <w:ilvl w:val="0"/>
          <w:numId w:val="19"/>
        </w:numPr>
        <w:spacing w:line="360" w:lineRule="auto"/>
        <w:rPr>
          <w:rFonts w:ascii="Arial" w:hAnsi="Arial" w:cs="Arial"/>
        </w:rPr>
      </w:pPr>
      <w:r w:rsidRPr="00F811FB">
        <w:rPr>
          <w:rFonts w:ascii="Arial" w:hAnsi="Arial" w:cs="Arial"/>
          <w:color w:val="373737"/>
          <w:shd w:val="clear" w:color="auto" w:fill="FFFFFF"/>
        </w:rPr>
        <w:lastRenderedPageBreak/>
        <w:t>With tighter spending from COVID-19, Marin may appear as the best option in the high-quality mountain bike market.</w:t>
      </w:r>
    </w:p>
    <w:p w14:paraId="1B10ED0A" w14:textId="77777777" w:rsidR="00AC420E" w:rsidRPr="00F811FB" w:rsidRDefault="00AC420E" w:rsidP="00AC420E">
      <w:pPr>
        <w:spacing w:line="360" w:lineRule="auto"/>
        <w:rPr>
          <w:rFonts w:ascii="Arial" w:hAnsi="Arial" w:cs="Arial"/>
        </w:rPr>
      </w:pPr>
    </w:p>
    <w:p w14:paraId="73624E6E" w14:textId="77777777" w:rsidR="00AC420E" w:rsidRPr="00F811FB" w:rsidRDefault="00AC420E" w:rsidP="00AC420E">
      <w:pPr>
        <w:spacing w:line="360" w:lineRule="auto"/>
        <w:rPr>
          <w:rFonts w:ascii="Arial" w:hAnsi="Arial" w:cs="Arial"/>
        </w:rPr>
      </w:pPr>
    </w:p>
    <w:p w14:paraId="1D67BBD6" w14:textId="3FA0C264" w:rsidR="00AC420E" w:rsidRPr="00F811FB" w:rsidRDefault="00AC420E" w:rsidP="00F811FB">
      <w:pPr>
        <w:pStyle w:val="Heading2"/>
        <w:rPr>
          <w:rFonts w:ascii="Arial" w:eastAsia="Times New Roman" w:hAnsi="Arial" w:cs="Arial"/>
        </w:rPr>
      </w:pPr>
      <w:bookmarkStart w:id="113" w:name="_Toc68789484"/>
      <w:bookmarkStart w:id="114" w:name="_Toc69736925"/>
      <w:bookmarkStart w:id="115" w:name="_Toc69898524"/>
      <w:r w:rsidRPr="00F811FB">
        <w:rPr>
          <w:rFonts w:ascii="Arial" w:eastAsia="Times New Roman" w:hAnsi="Arial" w:cs="Arial"/>
        </w:rPr>
        <w:t>Threats</w:t>
      </w:r>
      <w:bookmarkEnd w:id="113"/>
      <w:bookmarkEnd w:id="114"/>
      <w:bookmarkEnd w:id="115"/>
    </w:p>
    <w:p w14:paraId="2F9DCD8C" w14:textId="77777777" w:rsidR="00AC420E" w:rsidRPr="00F811FB" w:rsidRDefault="00AC420E" w:rsidP="00AC420E">
      <w:pPr>
        <w:rPr>
          <w:rFonts w:ascii="Arial" w:hAnsi="Arial" w:cs="Arial"/>
        </w:rPr>
      </w:pPr>
    </w:p>
    <w:p w14:paraId="53E32E4D" w14:textId="77777777" w:rsidR="00AC420E" w:rsidRPr="00F811FB" w:rsidRDefault="00AC420E" w:rsidP="00953138">
      <w:pPr>
        <w:pStyle w:val="ListParagraph"/>
        <w:numPr>
          <w:ilvl w:val="0"/>
          <w:numId w:val="20"/>
        </w:numPr>
        <w:spacing w:line="360" w:lineRule="auto"/>
        <w:rPr>
          <w:rFonts w:ascii="Arial" w:hAnsi="Arial" w:cs="Arial"/>
        </w:rPr>
      </w:pPr>
      <w:r w:rsidRPr="00F811FB">
        <w:rPr>
          <w:rFonts w:ascii="Arial" w:hAnsi="Arial" w:cs="Arial"/>
        </w:rPr>
        <w:t>eSports could potentially affect participation rates of cycling, however there isn’t currently an MTB simulation game.</w:t>
      </w:r>
    </w:p>
    <w:p w14:paraId="4D7433E3" w14:textId="77777777" w:rsidR="00AC420E" w:rsidRPr="00F811FB" w:rsidRDefault="00AC420E" w:rsidP="00953138">
      <w:pPr>
        <w:pStyle w:val="ListParagraph"/>
        <w:numPr>
          <w:ilvl w:val="0"/>
          <w:numId w:val="20"/>
        </w:numPr>
        <w:spacing w:line="360" w:lineRule="auto"/>
        <w:rPr>
          <w:rFonts w:ascii="Arial" w:hAnsi="Arial" w:cs="Arial"/>
        </w:rPr>
      </w:pPr>
      <w:r w:rsidRPr="00F811FB">
        <w:rPr>
          <w:rFonts w:ascii="Arial" w:hAnsi="Arial" w:cs="Arial"/>
        </w:rPr>
        <w:t>Up and coming brand such as YT industries, Pioneer and Cannondale could take attention away from Marin.</w:t>
      </w:r>
    </w:p>
    <w:p w14:paraId="7DF7653A" w14:textId="77777777" w:rsidR="00AC420E" w:rsidRPr="00F811FB" w:rsidRDefault="00AC420E" w:rsidP="00953138">
      <w:pPr>
        <w:pStyle w:val="ListParagraph"/>
        <w:numPr>
          <w:ilvl w:val="0"/>
          <w:numId w:val="20"/>
        </w:numPr>
        <w:spacing w:line="360" w:lineRule="auto"/>
        <w:rPr>
          <w:rFonts w:ascii="Arial" w:hAnsi="Arial" w:cs="Arial"/>
        </w:rPr>
      </w:pPr>
      <w:r w:rsidRPr="00F811FB">
        <w:rPr>
          <w:rFonts w:ascii="Arial" w:hAnsi="Arial" w:cs="Arial"/>
        </w:rPr>
        <w:t>A constantly changing culture/ trends within MTB could cause issues in regard to staying relevant whilst also trying to maintain regularity in the marketing campaign</w:t>
      </w:r>
    </w:p>
    <w:p w14:paraId="16F35324" w14:textId="77777777" w:rsidR="00AC420E" w:rsidRPr="00F811FB" w:rsidRDefault="00AC420E" w:rsidP="00AC420E">
      <w:pPr>
        <w:spacing w:line="360" w:lineRule="auto"/>
        <w:rPr>
          <w:rFonts w:ascii="Arial" w:hAnsi="Arial" w:cs="Arial"/>
        </w:rPr>
      </w:pPr>
    </w:p>
    <w:p w14:paraId="0FC9434E" w14:textId="77777777" w:rsidR="00AC420E" w:rsidRPr="00F811FB" w:rsidRDefault="00AC420E" w:rsidP="00AC420E">
      <w:pPr>
        <w:spacing w:line="360" w:lineRule="auto"/>
        <w:rPr>
          <w:rFonts w:ascii="Arial" w:hAnsi="Arial" w:cs="Arial"/>
        </w:rPr>
      </w:pPr>
    </w:p>
    <w:p w14:paraId="3727B5CB" w14:textId="122FB1FA" w:rsidR="00AC420E" w:rsidRPr="00F811FB" w:rsidRDefault="00AC420E" w:rsidP="00AC420E">
      <w:pPr>
        <w:pStyle w:val="Heading1"/>
        <w:rPr>
          <w:rFonts w:ascii="Arial" w:hAnsi="Arial" w:cs="Arial"/>
        </w:rPr>
      </w:pPr>
      <w:bookmarkStart w:id="116" w:name="_Toc68789471"/>
      <w:bookmarkStart w:id="117" w:name="_Toc69736926"/>
      <w:bookmarkStart w:id="118" w:name="_Toc69898525"/>
      <w:r w:rsidRPr="00F811FB">
        <w:rPr>
          <w:rFonts w:ascii="Arial" w:hAnsi="Arial" w:cs="Arial"/>
        </w:rPr>
        <w:t>External Environmental</w:t>
      </w:r>
      <w:bookmarkEnd w:id="116"/>
      <w:bookmarkEnd w:id="117"/>
      <w:bookmarkEnd w:id="118"/>
      <w:r w:rsidRPr="00F811FB">
        <w:rPr>
          <w:rFonts w:ascii="Arial" w:hAnsi="Arial" w:cs="Arial"/>
        </w:rPr>
        <w:t xml:space="preserve"> </w:t>
      </w:r>
    </w:p>
    <w:p w14:paraId="0975F7E7" w14:textId="77777777" w:rsidR="00AC420E" w:rsidRPr="00F811FB" w:rsidRDefault="00AC420E" w:rsidP="00AC420E">
      <w:pPr>
        <w:rPr>
          <w:rFonts w:ascii="Arial" w:hAnsi="Arial" w:cs="Arial"/>
        </w:rPr>
      </w:pPr>
    </w:p>
    <w:p w14:paraId="0DB41384" w14:textId="5334CF71" w:rsidR="00AC420E" w:rsidRPr="00F811FB" w:rsidRDefault="00AC420E" w:rsidP="00AC420E">
      <w:pPr>
        <w:pStyle w:val="Heading2"/>
        <w:rPr>
          <w:rFonts w:ascii="Arial" w:hAnsi="Arial" w:cs="Arial"/>
        </w:rPr>
      </w:pPr>
      <w:bookmarkStart w:id="119" w:name="_Toc68789472"/>
      <w:bookmarkStart w:id="120" w:name="_Toc69736927"/>
      <w:bookmarkStart w:id="121" w:name="_Toc69898526"/>
      <w:r w:rsidRPr="00F811FB">
        <w:rPr>
          <w:rFonts w:ascii="Arial" w:hAnsi="Arial" w:cs="Arial"/>
        </w:rPr>
        <w:t>Competitors</w:t>
      </w:r>
      <w:bookmarkEnd w:id="119"/>
      <w:bookmarkEnd w:id="120"/>
      <w:bookmarkEnd w:id="121"/>
      <w:r w:rsidRPr="00F811FB">
        <w:rPr>
          <w:rFonts w:ascii="Arial" w:hAnsi="Arial" w:cs="Arial"/>
        </w:rPr>
        <w:t xml:space="preserve"> </w:t>
      </w:r>
    </w:p>
    <w:p w14:paraId="505D6414" w14:textId="77777777" w:rsidR="00AC420E" w:rsidRPr="00F811FB" w:rsidRDefault="00AC420E" w:rsidP="00AC420E">
      <w:pPr>
        <w:rPr>
          <w:rFonts w:ascii="Arial" w:hAnsi="Arial" w:cs="Arial"/>
        </w:rPr>
      </w:pPr>
    </w:p>
    <w:p w14:paraId="29D524CA" w14:textId="77777777" w:rsidR="00AC420E" w:rsidRPr="00F811FB" w:rsidRDefault="00AC420E" w:rsidP="00AC420E">
      <w:pPr>
        <w:spacing w:line="360" w:lineRule="auto"/>
        <w:rPr>
          <w:rFonts w:ascii="Arial" w:hAnsi="Arial" w:cs="Arial"/>
        </w:rPr>
      </w:pPr>
      <w:r w:rsidRPr="00F811FB">
        <w:rPr>
          <w:rFonts w:ascii="Arial" w:hAnsi="Arial" w:cs="Arial"/>
        </w:rPr>
        <w:t>Due to the current standings of Marin in the mountain bike industry, it would be counterproductive to hold TREK, Specialized or Giant as their main competitors, as the gap between them is vast at this moment in time. It will favour each department, especially the marketing faculty if more realistic competitors are set. Upon analysis of the current market, Canyon and Nukeproof are the best fit to be Marin’s competition. Both brands are relatively similar in global recognition and have been competing with Marin on an elite level for decades.</w:t>
      </w:r>
    </w:p>
    <w:p w14:paraId="70F124D5" w14:textId="77777777" w:rsidR="00AC420E" w:rsidRPr="00F811FB" w:rsidRDefault="00AC420E" w:rsidP="00AC420E">
      <w:pPr>
        <w:spacing w:line="360" w:lineRule="auto"/>
        <w:rPr>
          <w:rFonts w:ascii="Arial" w:hAnsi="Arial" w:cs="Arial"/>
        </w:rPr>
      </w:pPr>
    </w:p>
    <w:p w14:paraId="6E1EFC35" w14:textId="38721FAF" w:rsidR="00AC420E" w:rsidRPr="00F811FB" w:rsidRDefault="00AC420E" w:rsidP="00AC420E">
      <w:pPr>
        <w:spacing w:line="360" w:lineRule="auto"/>
        <w:rPr>
          <w:rFonts w:ascii="Arial" w:hAnsi="Arial" w:cs="Arial"/>
        </w:rPr>
      </w:pPr>
      <w:r w:rsidRPr="00F811FB">
        <w:rPr>
          <w:rFonts w:ascii="Arial" w:hAnsi="Arial" w:cs="Arial"/>
        </w:rPr>
        <w:t xml:space="preserve">In order to analyse the varying strengths and weaknesses, both brands will be assessed on the following six criteria, </w:t>
      </w:r>
      <w:r w:rsidR="00DD38EA" w:rsidRPr="00F811FB">
        <w:rPr>
          <w:rFonts w:ascii="Arial" w:hAnsi="Arial" w:cs="Arial"/>
        </w:rPr>
        <w:t>these criteria</w:t>
      </w:r>
      <w:r w:rsidRPr="00F811FB">
        <w:rPr>
          <w:rFonts w:ascii="Arial" w:hAnsi="Arial" w:cs="Arial"/>
        </w:rPr>
        <w:t xml:space="preserve"> </w:t>
      </w:r>
      <w:r w:rsidR="00DD38EA" w:rsidRPr="00F811FB">
        <w:rPr>
          <w:rFonts w:ascii="Arial" w:hAnsi="Arial" w:cs="Arial"/>
        </w:rPr>
        <w:t>have</w:t>
      </w:r>
      <w:r w:rsidRPr="00F811FB">
        <w:rPr>
          <w:rFonts w:ascii="Arial" w:hAnsi="Arial" w:cs="Arial"/>
        </w:rPr>
        <w:t xml:space="preserve"> been chosen due to the level of information available for both competitors.</w:t>
      </w:r>
    </w:p>
    <w:p w14:paraId="35BE6EC5" w14:textId="77777777" w:rsidR="00AC420E" w:rsidRPr="00F811FB" w:rsidRDefault="00AC420E" w:rsidP="00AC420E">
      <w:pPr>
        <w:spacing w:line="360" w:lineRule="auto"/>
        <w:rPr>
          <w:rFonts w:ascii="Arial" w:hAnsi="Arial" w:cs="Arial"/>
        </w:rPr>
      </w:pPr>
    </w:p>
    <w:p w14:paraId="65AC5C99" w14:textId="77777777" w:rsidR="00AC420E" w:rsidRPr="00F811FB" w:rsidRDefault="00AC420E" w:rsidP="00953138">
      <w:pPr>
        <w:pStyle w:val="ListParagraph"/>
        <w:numPr>
          <w:ilvl w:val="0"/>
          <w:numId w:val="4"/>
        </w:numPr>
        <w:spacing w:line="360" w:lineRule="auto"/>
        <w:rPr>
          <w:rFonts w:ascii="Arial" w:hAnsi="Arial" w:cs="Arial"/>
        </w:rPr>
      </w:pPr>
      <w:r w:rsidRPr="00F811FB">
        <w:rPr>
          <w:rFonts w:ascii="Arial" w:hAnsi="Arial" w:cs="Arial"/>
        </w:rPr>
        <w:t xml:space="preserve">USP </w:t>
      </w:r>
    </w:p>
    <w:p w14:paraId="20693C0A" w14:textId="77777777" w:rsidR="00AC420E" w:rsidRPr="00F811FB" w:rsidRDefault="00AC420E" w:rsidP="00953138">
      <w:pPr>
        <w:pStyle w:val="ListParagraph"/>
        <w:numPr>
          <w:ilvl w:val="0"/>
          <w:numId w:val="4"/>
        </w:numPr>
        <w:spacing w:line="360" w:lineRule="auto"/>
        <w:rPr>
          <w:rFonts w:ascii="Arial" w:hAnsi="Arial" w:cs="Arial"/>
        </w:rPr>
      </w:pPr>
      <w:r w:rsidRPr="00F811FB">
        <w:rPr>
          <w:rFonts w:ascii="Arial" w:hAnsi="Arial" w:cs="Arial"/>
        </w:rPr>
        <w:t xml:space="preserve">Pricing Strategy </w:t>
      </w:r>
    </w:p>
    <w:p w14:paraId="0031190A" w14:textId="77777777" w:rsidR="00AC420E" w:rsidRPr="00F811FB" w:rsidRDefault="00AC420E" w:rsidP="00953138">
      <w:pPr>
        <w:pStyle w:val="ListParagraph"/>
        <w:numPr>
          <w:ilvl w:val="0"/>
          <w:numId w:val="4"/>
        </w:numPr>
        <w:spacing w:line="360" w:lineRule="auto"/>
        <w:rPr>
          <w:rFonts w:ascii="Arial" w:hAnsi="Arial" w:cs="Arial"/>
        </w:rPr>
      </w:pPr>
      <w:r w:rsidRPr="00F811FB">
        <w:rPr>
          <w:rFonts w:ascii="Arial" w:hAnsi="Arial" w:cs="Arial"/>
        </w:rPr>
        <w:t xml:space="preserve">Frequency of promotion </w:t>
      </w:r>
    </w:p>
    <w:p w14:paraId="769A3A18" w14:textId="77777777" w:rsidR="00AC420E" w:rsidRPr="00F811FB" w:rsidRDefault="00AC420E" w:rsidP="00953138">
      <w:pPr>
        <w:pStyle w:val="ListParagraph"/>
        <w:numPr>
          <w:ilvl w:val="0"/>
          <w:numId w:val="4"/>
        </w:numPr>
        <w:spacing w:line="360" w:lineRule="auto"/>
        <w:rPr>
          <w:rFonts w:ascii="Arial" w:hAnsi="Arial" w:cs="Arial"/>
        </w:rPr>
      </w:pPr>
      <w:r w:rsidRPr="00F811FB">
        <w:rPr>
          <w:rFonts w:ascii="Arial" w:hAnsi="Arial" w:cs="Arial"/>
        </w:rPr>
        <w:lastRenderedPageBreak/>
        <w:t>Social Media management</w:t>
      </w:r>
    </w:p>
    <w:p w14:paraId="15B3A408" w14:textId="77777777" w:rsidR="00AC420E" w:rsidRPr="00F811FB" w:rsidRDefault="00AC420E" w:rsidP="00953138">
      <w:pPr>
        <w:pStyle w:val="ListParagraph"/>
        <w:numPr>
          <w:ilvl w:val="0"/>
          <w:numId w:val="4"/>
        </w:numPr>
        <w:spacing w:line="360" w:lineRule="auto"/>
        <w:rPr>
          <w:rFonts w:ascii="Arial" w:hAnsi="Arial" w:cs="Arial"/>
        </w:rPr>
      </w:pPr>
      <w:r w:rsidRPr="00F811FB">
        <w:rPr>
          <w:rFonts w:ascii="Arial" w:hAnsi="Arial" w:cs="Arial"/>
        </w:rPr>
        <w:t>Content produced</w:t>
      </w:r>
    </w:p>
    <w:p w14:paraId="27A88BC4" w14:textId="77777777" w:rsidR="00AC420E" w:rsidRPr="00F811FB" w:rsidRDefault="00AC420E" w:rsidP="00953138">
      <w:pPr>
        <w:pStyle w:val="ListParagraph"/>
        <w:numPr>
          <w:ilvl w:val="0"/>
          <w:numId w:val="4"/>
        </w:numPr>
        <w:spacing w:line="360" w:lineRule="auto"/>
        <w:rPr>
          <w:rFonts w:ascii="Arial" w:hAnsi="Arial" w:cs="Arial"/>
        </w:rPr>
      </w:pPr>
      <w:r w:rsidRPr="00F811FB">
        <w:rPr>
          <w:rFonts w:ascii="Arial" w:hAnsi="Arial" w:cs="Arial"/>
        </w:rPr>
        <w:t xml:space="preserve">Distribution system </w:t>
      </w:r>
    </w:p>
    <w:p w14:paraId="0806B546" w14:textId="77777777" w:rsidR="00AC420E" w:rsidRPr="00F811FB" w:rsidRDefault="00AC420E" w:rsidP="00AC420E">
      <w:pPr>
        <w:spacing w:line="360" w:lineRule="auto"/>
        <w:rPr>
          <w:rFonts w:ascii="Arial" w:hAnsi="Arial" w:cs="Arial"/>
        </w:rPr>
      </w:pPr>
    </w:p>
    <w:p w14:paraId="0464F475" w14:textId="0A19D894" w:rsidR="00AC420E" w:rsidRPr="00F811FB" w:rsidRDefault="00AC420E" w:rsidP="00F811FB">
      <w:pPr>
        <w:pStyle w:val="Heading2"/>
        <w:rPr>
          <w:rFonts w:ascii="Arial" w:hAnsi="Arial" w:cs="Arial"/>
        </w:rPr>
      </w:pPr>
      <w:bookmarkStart w:id="122" w:name="_Toc68789473"/>
      <w:bookmarkStart w:id="123" w:name="_Toc69736928"/>
      <w:bookmarkStart w:id="124" w:name="_Toc69898527"/>
      <w:r w:rsidRPr="00F811FB">
        <w:rPr>
          <w:rFonts w:ascii="Arial" w:hAnsi="Arial" w:cs="Arial"/>
        </w:rPr>
        <w:t>Canyon</w:t>
      </w:r>
      <w:bookmarkEnd w:id="122"/>
      <w:bookmarkEnd w:id="123"/>
      <w:bookmarkEnd w:id="124"/>
    </w:p>
    <w:p w14:paraId="3002DE8F" w14:textId="77777777" w:rsidR="00AC420E" w:rsidRPr="00F811FB" w:rsidRDefault="00AC420E" w:rsidP="00AC420E">
      <w:pPr>
        <w:spacing w:line="360" w:lineRule="auto"/>
        <w:rPr>
          <w:rFonts w:ascii="Arial" w:hAnsi="Arial" w:cs="Arial"/>
        </w:rPr>
      </w:pPr>
    </w:p>
    <w:p w14:paraId="7920D44F" w14:textId="77777777" w:rsidR="00AC420E" w:rsidRPr="00F811FB" w:rsidRDefault="00AC420E" w:rsidP="00953138">
      <w:pPr>
        <w:pStyle w:val="ListParagraph"/>
        <w:numPr>
          <w:ilvl w:val="0"/>
          <w:numId w:val="5"/>
        </w:numPr>
        <w:spacing w:line="360" w:lineRule="auto"/>
        <w:rPr>
          <w:rFonts w:ascii="Arial" w:hAnsi="Arial" w:cs="Arial"/>
        </w:rPr>
      </w:pPr>
      <w:r w:rsidRPr="00F811FB">
        <w:rPr>
          <w:rFonts w:ascii="Arial" w:hAnsi="Arial" w:cs="Arial"/>
        </w:rPr>
        <w:t>Canyon claim to be the world leaders in manufacturing racing bicycles as well as offering online bicycle modifiers, something very unique to Canyon.</w:t>
      </w:r>
    </w:p>
    <w:p w14:paraId="7B7DDC06" w14:textId="77777777" w:rsidR="00AC420E" w:rsidRPr="00F811FB" w:rsidRDefault="00AC420E" w:rsidP="00953138">
      <w:pPr>
        <w:pStyle w:val="ListParagraph"/>
        <w:numPr>
          <w:ilvl w:val="0"/>
          <w:numId w:val="5"/>
        </w:numPr>
        <w:spacing w:line="360" w:lineRule="auto"/>
        <w:rPr>
          <w:rFonts w:ascii="Arial" w:hAnsi="Arial" w:cs="Arial"/>
        </w:rPr>
      </w:pPr>
      <w:r w:rsidRPr="00F811FB">
        <w:rPr>
          <w:rFonts w:ascii="Arial" w:hAnsi="Arial" w:cs="Arial"/>
        </w:rPr>
        <w:t>Canyon are competitively priced due to their distribution system (Direct-to-consumer), this makes Canyon one of the best values for money bicycle producers on the market.</w:t>
      </w:r>
    </w:p>
    <w:p w14:paraId="266EBFCD" w14:textId="77777777" w:rsidR="00AC420E" w:rsidRPr="00F811FB" w:rsidRDefault="00AC420E" w:rsidP="00953138">
      <w:pPr>
        <w:pStyle w:val="ListParagraph"/>
        <w:numPr>
          <w:ilvl w:val="0"/>
          <w:numId w:val="5"/>
        </w:numPr>
        <w:spacing w:line="360" w:lineRule="auto"/>
        <w:rPr>
          <w:rFonts w:ascii="Arial" w:hAnsi="Arial" w:cs="Arial"/>
        </w:rPr>
      </w:pPr>
      <w:r w:rsidRPr="00F811FB">
        <w:rPr>
          <w:rFonts w:ascii="Arial" w:hAnsi="Arial" w:cs="Arial"/>
        </w:rPr>
        <w:t>Canyon are continuously promoting their 2021 range through numerous channels, more recently focus has been on podcast advertisements and website banners. However, they also boast a very professional string of social media platforms.</w:t>
      </w:r>
    </w:p>
    <w:p w14:paraId="01C0EB6D" w14:textId="77777777" w:rsidR="00AC420E" w:rsidRPr="00F811FB" w:rsidRDefault="00AC420E" w:rsidP="00953138">
      <w:pPr>
        <w:pStyle w:val="ListParagraph"/>
        <w:numPr>
          <w:ilvl w:val="0"/>
          <w:numId w:val="5"/>
        </w:numPr>
        <w:spacing w:line="360" w:lineRule="auto"/>
        <w:rPr>
          <w:rFonts w:ascii="Arial" w:hAnsi="Arial" w:cs="Arial"/>
        </w:rPr>
      </w:pPr>
      <w:r w:rsidRPr="00F811FB">
        <w:rPr>
          <w:rFonts w:ascii="Arial" w:hAnsi="Arial" w:cs="Arial"/>
        </w:rPr>
        <w:t>IMC is very clearly used throughout their advertisements and social media posts, with a clear narrative on every platform. This reduces the likelihood of conflicting information.</w:t>
      </w:r>
    </w:p>
    <w:p w14:paraId="611460CE" w14:textId="77777777" w:rsidR="00AC420E" w:rsidRPr="00F811FB" w:rsidRDefault="00AC420E" w:rsidP="00953138">
      <w:pPr>
        <w:pStyle w:val="ListParagraph"/>
        <w:numPr>
          <w:ilvl w:val="0"/>
          <w:numId w:val="5"/>
        </w:numPr>
        <w:spacing w:line="360" w:lineRule="auto"/>
        <w:rPr>
          <w:rFonts w:ascii="Arial" w:hAnsi="Arial" w:cs="Arial"/>
        </w:rPr>
      </w:pPr>
      <w:r w:rsidRPr="00F811FB">
        <w:rPr>
          <w:rFonts w:ascii="Arial" w:hAnsi="Arial" w:cs="Arial"/>
        </w:rPr>
        <w:t>Canyon’s Social Media content:</w:t>
      </w:r>
    </w:p>
    <w:p w14:paraId="65D29F1F" w14:textId="77777777" w:rsidR="00AC420E" w:rsidRPr="00F811FB" w:rsidRDefault="00AC420E" w:rsidP="00953138">
      <w:pPr>
        <w:pStyle w:val="ListParagraph"/>
        <w:numPr>
          <w:ilvl w:val="0"/>
          <w:numId w:val="6"/>
        </w:numPr>
        <w:spacing w:line="360" w:lineRule="auto"/>
        <w:rPr>
          <w:rFonts w:ascii="Arial" w:hAnsi="Arial" w:cs="Arial"/>
        </w:rPr>
      </w:pPr>
      <w:r w:rsidRPr="00F811FB">
        <w:rPr>
          <w:rFonts w:ascii="Arial" w:hAnsi="Arial" w:cs="Arial"/>
        </w:rPr>
        <w:t xml:space="preserve">Ambassador based </w:t>
      </w:r>
    </w:p>
    <w:p w14:paraId="5C2F4266" w14:textId="77777777" w:rsidR="00AC420E" w:rsidRPr="00F811FB" w:rsidRDefault="00AC420E" w:rsidP="00953138">
      <w:pPr>
        <w:pStyle w:val="ListParagraph"/>
        <w:numPr>
          <w:ilvl w:val="0"/>
          <w:numId w:val="6"/>
        </w:numPr>
        <w:spacing w:line="360" w:lineRule="auto"/>
        <w:rPr>
          <w:rFonts w:ascii="Arial" w:hAnsi="Arial" w:cs="Arial"/>
        </w:rPr>
      </w:pPr>
      <w:r w:rsidRPr="00F811FB">
        <w:rPr>
          <w:rFonts w:ascii="Arial" w:hAnsi="Arial" w:cs="Arial"/>
        </w:rPr>
        <w:t>Video series</w:t>
      </w:r>
    </w:p>
    <w:p w14:paraId="1C13309A" w14:textId="77777777" w:rsidR="00AC420E" w:rsidRPr="00F811FB" w:rsidRDefault="00AC420E" w:rsidP="00953138">
      <w:pPr>
        <w:pStyle w:val="ListParagraph"/>
        <w:numPr>
          <w:ilvl w:val="0"/>
          <w:numId w:val="6"/>
        </w:numPr>
        <w:spacing w:line="360" w:lineRule="auto"/>
        <w:rPr>
          <w:rFonts w:ascii="Arial" w:hAnsi="Arial" w:cs="Arial"/>
        </w:rPr>
      </w:pPr>
      <w:r w:rsidRPr="00F811FB">
        <w:rPr>
          <w:rFonts w:ascii="Arial" w:hAnsi="Arial" w:cs="Arial"/>
        </w:rPr>
        <w:t>Elite athletes</w:t>
      </w:r>
    </w:p>
    <w:p w14:paraId="273C4CDA" w14:textId="77777777" w:rsidR="00AC420E" w:rsidRPr="00F811FB" w:rsidRDefault="00AC420E" w:rsidP="00953138">
      <w:pPr>
        <w:pStyle w:val="ListParagraph"/>
        <w:numPr>
          <w:ilvl w:val="0"/>
          <w:numId w:val="6"/>
        </w:numPr>
        <w:spacing w:line="360" w:lineRule="auto"/>
        <w:rPr>
          <w:rFonts w:ascii="Arial" w:hAnsi="Arial" w:cs="Arial"/>
        </w:rPr>
      </w:pPr>
      <w:r w:rsidRPr="00F811FB">
        <w:rPr>
          <w:rFonts w:ascii="Arial" w:hAnsi="Arial" w:cs="Arial"/>
        </w:rPr>
        <w:t xml:space="preserve">Customer posts </w:t>
      </w:r>
    </w:p>
    <w:p w14:paraId="4F5D16EB" w14:textId="77777777" w:rsidR="00AC420E" w:rsidRPr="00F811FB" w:rsidRDefault="00AC420E" w:rsidP="00953138">
      <w:pPr>
        <w:pStyle w:val="ListParagraph"/>
        <w:numPr>
          <w:ilvl w:val="0"/>
          <w:numId w:val="6"/>
        </w:numPr>
        <w:spacing w:line="360" w:lineRule="auto"/>
        <w:rPr>
          <w:rFonts w:ascii="Arial" w:hAnsi="Arial" w:cs="Arial"/>
        </w:rPr>
      </w:pPr>
      <w:r w:rsidRPr="00F811FB">
        <w:rPr>
          <w:rFonts w:ascii="Arial" w:hAnsi="Arial" w:cs="Arial"/>
        </w:rPr>
        <w:t>Mostly professionally shot</w:t>
      </w:r>
    </w:p>
    <w:p w14:paraId="41451967" w14:textId="77777777" w:rsidR="00AC420E" w:rsidRPr="00F811FB" w:rsidRDefault="00AC420E" w:rsidP="00953138">
      <w:pPr>
        <w:pStyle w:val="ListParagraph"/>
        <w:numPr>
          <w:ilvl w:val="0"/>
          <w:numId w:val="9"/>
        </w:numPr>
        <w:spacing w:line="360" w:lineRule="auto"/>
        <w:rPr>
          <w:rFonts w:ascii="Arial" w:hAnsi="Arial" w:cs="Arial"/>
        </w:rPr>
      </w:pPr>
      <w:r w:rsidRPr="00F811FB">
        <w:rPr>
          <w:rFonts w:ascii="Arial" w:hAnsi="Arial" w:cs="Arial"/>
        </w:rPr>
        <w:t>Little focus on amateur fans</w:t>
      </w:r>
    </w:p>
    <w:p w14:paraId="12EC4AB4" w14:textId="77777777" w:rsidR="00AC420E" w:rsidRPr="00F811FB" w:rsidRDefault="00AC420E" w:rsidP="00AC420E">
      <w:pPr>
        <w:pStyle w:val="ListParagraph"/>
        <w:spacing w:line="360" w:lineRule="auto"/>
        <w:ind w:left="1440"/>
        <w:rPr>
          <w:rFonts w:ascii="Arial" w:hAnsi="Arial" w:cs="Arial"/>
        </w:rPr>
      </w:pPr>
    </w:p>
    <w:p w14:paraId="0DFA9D68" w14:textId="77777777" w:rsidR="00AC420E" w:rsidRPr="00F811FB" w:rsidRDefault="00AC420E" w:rsidP="00953138">
      <w:pPr>
        <w:pStyle w:val="ListParagraph"/>
        <w:numPr>
          <w:ilvl w:val="0"/>
          <w:numId w:val="5"/>
        </w:numPr>
        <w:spacing w:line="360" w:lineRule="auto"/>
        <w:rPr>
          <w:rFonts w:ascii="Arial" w:hAnsi="Arial" w:cs="Arial"/>
        </w:rPr>
      </w:pPr>
      <w:r w:rsidRPr="00F811FB">
        <w:rPr>
          <w:rFonts w:ascii="Arial" w:hAnsi="Arial" w:cs="Arial"/>
          <w:noProof/>
        </w:rPr>
        <w:lastRenderedPageBreak/>
        <w:drawing>
          <wp:anchor distT="0" distB="0" distL="114300" distR="114300" simplePos="0" relativeHeight="251682304" behindDoc="1" locked="0" layoutInCell="1" allowOverlap="1" wp14:anchorId="28D482B3" wp14:editId="7BA6DDA6">
            <wp:simplePos x="0" y="0"/>
            <wp:positionH relativeFrom="column">
              <wp:posOffset>1052421</wp:posOffset>
            </wp:positionH>
            <wp:positionV relativeFrom="paragraph">
              <wp:posOffset>398145</wp:posOffset>
            </wp:positionV>
            <wp:extent cx="3577590" cy="2480310"/>
            <wp:effectExtent l="0" t="0" r="3810" b="0"/>
            <wp:wrapTight wrapText="bothSides">
              <wp:wrapPolygon edited="0">
                <wp:start x="9891" y="1327"/>
                <wp:lineTo x="8588" y="1659"/>
                <wp:lineTo x="5367" y="2876"/>
                <wp:lineTo x="5137" y="3429"/>
                <wp:lineTo x="3527" y="5088"/>
                <wp:lineTo x="2530" y="6857"/>
                <wp:lineTo x="230" y="8627"/>
                <wp:lineTo x="0" y="10065"/>
                <wp:lineTo x="0" y="11281"/>
                <wp:lineTo x="153" y="12166"/>
                <wp:lineTo x="2300" y="13935"/>
                <wp:lineTo x="3297" y="15705"/>
                <wp:lineTo x="3450" y="18138"/>
                <wp:lineTo x="3987" y="19244"/>
                <wp:lineTo x="4141" y="20018"/>
                <wp:lineTo x="6518" y="20018"/>
                <wp:lineTo x="9815" y="19797"/>
                <wp:lineTo x="16716" y="19244"/>
                <wp:lineTo x="17482" y="18912"/>
                <wp:lineTo x="17406" y="17475"/>
                <wp:lineTo x="19553" y="13935"/>
                <wp:lineTo x="21546" y="12276"/>
                <wp:lineTo x="21393" y="10949"/>
                <wp:lineTo x="21086" y="10396"/>
                <wp:lineTo x="21240" y="9290"/>
                <wp:lineTo x="19706" y="9180"/>
                <wp:lineTo x="1534" y="8627"/>
                <wp:lineTo x="19706" y="8516"/>
                <wp:lineTo x="20089" y="7631"/>
                <wp:lineTo x="19323" y="6857"/>
                <wp:lineTo x="18403" y="5088"/>
                <wp:lineTo x="16562" y="2986"/>
                <wp:lineTo x="13112" y="1548"/>
                <wp:lineTo x="12038" y="1327"/>
                <wp:lineTo x="9891" y="1327"/>
              </wp:wrapPolygon>
            </wp:wrapTight>
            <wp:docPr id="8" name="Picture 8" descr="Direct to consum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Direct to consumer"/>
                    <pic:cNvPicPr>
                      <a:picLocks noChangeAspect="1" noChangeArrowheads="1"/>
                    </pic:cNvPicPr>
                  </pic:nvPicPr>
                  <pic:blipFill>
                    <a:blip r:embed="rId38">
                      <a:extLst>
                        <a:ext uri="{28A0092B-C50C-407E-A947-70E740481C1C}">
                          <a14:useLocalDpi xmlns:a14="http://schemas.microsoft.com/office/drawing/2010/main" val="0"/>
                        </a:ext>
                      </a:extLst>
                    </a:blip>
                    <a:srcRect/>
                    <a:stretch>
                      <a:fillRect/>
                    </a:stretch>
                  </pic:blipFill>
                  <pic:spPr bwMode="auto">
                    <a:xfrm>
                      <a:off x="0" y="0"/>
                      <a:ext cx="3577590" cy="248031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811FB">
        <w:rPr>
          <w:rFonts w:ascii="Arial" w:hAnsi="Arial" w:cs="Arial"/>
        </w:rPr>
        <w:t>Canyon are one of a few brands that utilise a Direct-to-Consumer distribution system. This allows them to cut out the middleman, in turn reducing the overall cost. Refer to figure 6.</w:t>
      </w:r>
    </w:p>
    <w:p w14:paraId="6275533B" w14:textId="77777777" w:rsidR="00AC420E" w:rsidRPr="00F811FB" w:rsidRDefault="00AC420E" w:rsidP="00AC420E">
      <w:pPr>
        <w:rPr>
          <w:rFonts w:ascii="Arial" w:hAnsi="Arial" w:cs="Arial"/>
        </w:rPr>
      </w:pPr>
      <w:r w:rsidRPr="00F811FB">
        <w:rPr>
          <w:rFonts w:ascii="Arial" w:hAnsi="Arial" w:cs="Arial"/>
        </w:rPr>
        <w:fldChar w:fldCharType="begin"/>
      </w:r>
      <w:r w:rsidRPr="00F811FB">
        <w:rPr>
          <w:rFonts w:ascii="Arial" w:hAnsi="Arial" w:cs="Arial"/>
        </w:rPr>
        <w:instrText xml:space="preserve"> INCLUDEPICTURE "https://www.canyon.com/dw/image/v2/BCML_PRD/on/demandware.static/-/Library-Sites-canyon-shared/default/dwca3f16b6/images/customerservice/advantages-direct-sales_EN.png?sw=416" \* MERGEFORMATINET </w:instrText>
      </w:r>
      <w:r w:rsidRPr="00F811FB">
        <w:rPr>
          <w:rFonts w:ascii="Arial" w:hAnsi="Arial" w:cs="Arial"/>
        </w:rPr>
        <w:fldChar w:fldCharType="end"/>
      </w:r>
    </w:p>
    <w:p w14:paraId="4A06DDF8" w14:textId="77777777" w:rsidR="00AC420E" w:rsidRPr="00F811FB" w:rsidRDefault="00AC420E" w:rsidP="00AC420E">
      <w:pPr>
        <w:spacing w:line="360" w:lineRule="auto"/>
        <w:rPr>
          <w:rFonts w:ascii="Arial" w:hAnsi="Arial" w:cs="Arial"/>
        </w:rPr>
      </w:pPr>
    </w:p>
    <w:p w14:paraId="047E3D47" w14:textId="77777777" w:rsidR="00AC420E" w:rsidRPr="00F811FB" w:rsidRDefault="00AC420E" w:rsidP="00AC420E">
      <w:pPr>
        <w:rPr>
          <w:rFonts w:ascii="Arial" w:hAnsi="Arial" w:cs="Arial"/>
        </w:rPr>
      </w:pPr>
    </w:p>
    <w:p w14:paraId="7A017986" w14:textId="77777777" w:rsidR="00AC420E" w:rsidRPr="00F811FB" w:rsidRDefault="00AC420E" w:rsidP="00AC420E">
      <w:pPr>
        <w:pStyle w:val="Heading2"/>
        <w:rPr>
          <w:rFonts w:ascii="Arial" w:hAnsi="Arial" w:cs="Arial"/>
        </w:rPr>
      </w:pPr>
    </w:p>
    <w:p w14:paraId="259FF461" w14:textId="77777777" w:rsidR="00AC420E" w:rsidRPr="00F811FB" w:rsidRDefault="00AC420E" w:rsidP="00AC420E">
      <w:pPr>
        <w:pStyle w:val="Heading2"/>
        <w:rPr>
          <w:rFonts w:ascii="Arial" w:hAnsi="Arial" w:cs="Arial"/>
        </w:rPr>
      </w:pPr>
    </w:p>
    <w:p w14:paraId="046EF9E5" w14:textId="77777777" w:rsidR="00AC420E" w:rsidRPr="00F811FB" w:rsidRDefault="00AC420E" w:rsidP="00AC420E">
      <w:pPr>
        <w:pStyle w:val="Heading2"/>
        <w:rPr>
          <w:rFonts w:ascii="Arial" w:hAnsi="Arial" w:cs="Arial"/>
        </w:rPr>
      </w:pPr>
    </w:p>
    <w:p w14:paraId="307572B3" w14:textId="77777777" w:rsidR="00AC420E" w:rsidRPr="00F811FB" w:rsidRDefault="00AC420E" w:rsidP="00AC420E">
      <w:pPr>
        <w:pStyle w:val="Heading2"/>
        <w:rPr>
          <w:rFonts w:ascii="Arial" w:hAnsi="Arial" w:cs="Arial"/>
        </w:rPr>
      </w:pPr>
    </w:p>
    <w:p w14:paraId="24BE12D2" w14:textId="77777777" w:rsidR="00AC420E" w:rsidRPr="00F811FB" w:rsidRDefault="00AC420E" w:rsidP="00AC420E">
      <w:pPr>
        <w:pStyle w:val="Heading2"/>
        <w:rPr>
          <w:rFonts w:ascii="Arial" w:hAnsi="Arial" w:cs="Arial"/>
        </w:rPr>
      </w:pPr>
    </w:p>
    <w:p w14:paraId="2AE4DB4E" w14:textId="77777777" w:rsidR="00AC420E" w:rsidRPr="00F811FB" w:rsidRDefault="00AC420E" w:rsidP="00AC420E">
      <w:pPr>
        <w:pStyle w:val="Heading2"/>
        <w:rPr>
          <w:rFonts w:ascii="Arial" w:hAnsi="Arial" w:cs="Arial"/>
        </w:rPr>
      </w:pPr>
    </w:p>
    <w:p w14:paraId="28BE1116" w14:textId="77777777" w:rsidR="00AC420E" w:rsidRPr="00F811FB" w:rsidRDefault="00AC420E" w:rsidP="00AC420E">
      <w:pPr>
        <w:rPr>
          <w:rFonts w:ascii="Arial" w:hAnsi="Arial" w:cs="Arial"/>
        </w:rPr>
      </w:pPr>
    </w:p>
    <w:p w14:paraId="1EA232FD" w14:textId="77777777" w:rsidR="00AC420E" w:rsidRPr="00F811FB" w:rsidRDefault="00AC420E" w:rsidP="00AC420E">
      <w:pPr>
        <w:jc w:val="center"/>
        <w:rPr>
          <w:rFonts w:ascii="Arial" w:hAnsi="Arial" w:cs="Arial"/>
          <w:i/>
          <w:iCs/>
        </w:rPr>
      </w:pPr>
      <w:r w:rsidRPr="00F811FB">
        <w:rPr>
          <w:rStyle w:val="Heading4Char"/>
          <w:rFonts w:ascii="Arial" w:hAnsi="Arial" w:cs="Arial"/>
        </w:rPr>
        <w:t xml:space="preserve">Figure 6 </w:t>
      </w:r>
      <w:r w:rsidRPr="00F811FB">
        <w:rPr>
          <w:rFonts w:ascii="Arial" w:hAnsi="Arial" w:cs="Arial"/>
          <w:color w:val="000000"/>
          <w:sz w:val="20"/>
          <w:szCs w:val="20"/>
          <w:shd w:val="clear" w:color="auto" w:fill="FFFFFF"/>
        </w:rPr>
        <w:t xml:space="preserve">– </w:t>
      </w:r>
      <w:r w:rsidRPr="00F811FB">
        <w:rPr>
          <w:rFonts w:ascii="Arial" w:hAnsi="Arial" w:cs="Arial"/>
          <w:i/>
          <w:iCs/>
          <w:color w:val="000000"/>
          <w:sz w:val="20"/>
          <w:szCs w:val="20"/>
          <w:shd w:val="clear" w:color="auto" w:fill="FFFFFF"/>
        </w:rPr>
        <w:t>Canyon Distribution System (Canyon, 2021)</w:t>
      </w:r>
    </w:p>
    <w:p w14:paraId="4F8ADE03" w14:textId="77777777" w:rsidR="00AC420E" w:rsidRPr="00F811FB" w:rsidRDefault="00AC420E" w:rsidP="00AC420E">
      <w:pPr>
        <w:rPr>
          <w:rFonts w:ascii="Arial" w:hAnsi="Arial" w:cs="Arial"/>
        </w:rPr>
      </w:pPr>
    </w:p>
    <w:p w14:paraId="1D740B95" w14:textId="77777777" w:rsidR="00AC420E" w:rsidRPr="00F811FB" w:rsidRDefault="00AC420E" w:rsidP="00AC420E">
      <w:pPr>
        <w:rPr>
          <w:rFonts w:ascii="Arial" w:hAnsi="Arial" w:cs="Arial"/>
        </w:rPr>
      </w:pPr>
    </w:p>
    <w:p w14:paraId="07ED1B97" w14:textId="77777777" w:rsidR="00AC420E" w:rsidRPr="00F811FB" w:rsidRDefault="00AC420E" w:rsidP="00AC420E">
      <w:pPr>
        <w:rPr>
          <w:rFonts w:ascii="Arial" w:hAnsi="Arial" w:cs="Arial"/>
        </w:rPr>
      </w:pPr>
    </w:p>
    <w:p w14:paraId="2E4815C5" w14:textId="77777777" w:rsidR="00AC420E" w:rsidRPr="00F811FB" w:rsidRDefault="00AC420E" w:rsidP="00AC420E">
      <w:pPr>
        <w:rPr>
          <w:rFonts w:ascii="Arial" w:hAnsi="Arial" w:cs="Arial"/>
        </w:rPr>
      </w:pPr>
      <w:r w:rsidRPr="00F811FB">
        <w:rPr>
          <w:rFonts w:ascii="Arial" w:hAnsi="Arial" w:cs="Arial"/>
        </w:rPr>
        <w:t xml:space="preserve">URL - </w:t>
      </w:r>
      <w:hyperlink r:id="rId39" w:history="1">
        <w:r w:rsidRPr="00F811FB">
          <w:rPr>
            <w:rStyle w:val="Hyperlink"/>
            <w:rFonts w:ascii="Arial" w:hAnsi="Arial" w:cs="Arial"/>
          </w:rPr>
          <w:t>https://www.canyon.com/</w:t>
        </w:r>
      </w:hyperlink>
      <w:r w:rsidRPr="00F811FB">
        <w:rPr>
          <w:rFonts w:ascii="Arial" w:hAnsi="Arial" w:cs="Arial"/>
        </w:rPr>
        <w:t xml:space="preserve"> </w:t>
      </w:r>
    </w:p>
    <w:p w14:paraId="1E77FCF6" w14:textId="3ED1C41E" w:rsidR="00AC420E" w:rsidRPr="00F811FB" w:rsidRDefault="00AC420E" w:rsidP="00F811FB">
      <w:pPr>
        <w:pStyle w:val="Heading2"/>
        <w:rPr>
          <w:rFonts w:ascii="Arial" w:hAnsi="Arial" w:cs="Arial"/>
        </w:rPr>
      </w:pPr>
      <w:bookmarkStart w:id="125" w:name="_Toc68789474"/>
      <w:bookmarkStart w:id="126" w:name="_Toc69736929"/>
      <w:bookmarkStart w:id="127" w:name="_Toc69898528"/>
      <w:r w:rsidRPr="00F811FB">
        <w:rPr>
          <w:rFonts w:ascii="Arial" w:hAnsi="Arial" w:cs="Arial"/>
        </w:rPr>
        <w:t>Nukeproof</w:t>
      </w:r>
      <w:bookmarkEnd w:id="125"/>
      <w:bookmarkEnd w:id="126"/>
      <w:bookmarkEnd w:id="127"/>
    </w:p>
    <w:p w14:paraId="7C302D66" w14:textId="77777777" w:rsidR="00AC420E" w:rsidRPr="00F811FB" w:rsidRDefault="00AC420E" w:rsidP="00AC420E">
      <w:pPr>
        <w:rPr>
          <w:rFonts w:ascii="Arial" w:hAnsi="Arial" w:cs="Arial"/>
        </w:rPr>
      </w:pPr>
    </w:p>
    <w:p w14:paraId="5F4A9F8F" w14:textId="77777777" w:rsidR="00AC420E" w:rsidRPr="00F811FB" w:rsidRDefault="00AC420E" w:rsidP="00953138">
      <w:pPr>
        <w:pStyle w:val="ListParagraph"/>
        <w:numPr>
          <w:ilvl w:val="0"/>
          <w:numId w:val="7"/>
        </w:numPr>
        <w:spacing w:line="360" w:lineRule="auto"/>
        <w:rPr>
          <w:rFonts w:ascii="Arial" w:hAnsi="Arial" w:cs="Arial"/>
        </w:rPr>
      </w:pPr>
      <w:r w:rsidRPr="00F811FB">
        <w:rPr>
          <w:rFonts w:ascii="Arial" w:hAnsi="Arial" w:cs="Arial"/>
        </w:rPr>
        <w:t>For Nukeproof’s latest line of trail bikes, the primary selling point is the geometry, “</w:t>
      </w:r>
      <w:r w:rsidRPr="00F811FB">
        <w:rPr>
          <w:rFonts w:ascii="Arial" w:hAnsi="Arial" w:cs="Arial"/>
          <w:color w:val="000000"/>
          <w:shd w:val="clear" w:color="auto" w:fill="FCFFFF"/>
        </w:rPr>
        <w:t>It is at home on technical climbs, but happiest when thrashing the most technical trails you can point it at”</w:t>
      </w:r>
      <w:r w:rsidRPr="00F811FB">
        <w:rPr>
          <w:rFonts w:ascii="Arial" w:hAnsi="Arial" w:cs="Arial"/>
          <w:color w:val="000000"/>
          <w:shd w:val="clear" w:color="auto" w:fill="FFFFFF"/>
        </w:rPr>
        <w:t xml:space="preserve"> (Nukeproof, 2021)</w:t>
      </w:r>
    </w:p>
    <w:p w14:paraId="4CD81461" w14:textId="77777777" w:rsidR="00AC420E" w:rsidRPr="00F811FB" w:rsidRDefault="00AC420E" w:rsidP="00953138">
      <w:pPr>
        <w:pStyle w:val="ListParagraph"/>
        <w:numPr>
          <w:ilvl w:val="0"/>
          <w:numId w:val="7"/>
        </w:numPr>
        <w:spacing w:line="360" w:lineRule="auto"/>
        <w:rPr>
          <w:rFonts w:ascii="Arial" w:hAnsi="Arial" w:cs="Arial"/>
        </w:rPr>
      </w:pPr>
      <w:r w:rsidRPr="00F811FB">
        <w:rPr>
          <w:rFonts w:ascii="Arial" w:hAnsi="Arial" w:cs="Arial"/>
          <w:color w:val="000000"/>
          <w:shd w:val="clear" w:color="auto" w:fill="FFFFFF"/>
        </w:rPr>
        <w:t xml:space="preserve">In comparison to both Marin and Canyon, Nukeproof is significantly higher due to the manufacturing and distribution costs. </w:t>
      </w:r>
    </w:p>
    <w:p w14:paraId="1892A881" w14:textId="77777777" w:rsidR="00AC420E" w:rsidRPr="00F811FB" w:rsidRDefault="00AC420E" w:rsidP="00953138">
      <w:pPr>
        <w:pStyle w:val="ListParagraph"/>
        <w:numPr>
          <w:ilvl w:val="0"/>
          <w:numId w:val="7"/>
        </w:numPr>
        <w:spacing w:line="360" w:lineRule="auto"/>
        <w:rPr>
          <w:rFonts w:ascii="Arial" w:hAnsi="Arial" w:cs="Arial"/>
        </w:rPr>
      </w:pPr>
      <w:r w:rsidRPr="00F811FB">
        <w:rPr>
          <w:rFonts w:ascii="Arial" w:hAnsi="Arial" w:cs="Arial"/>
          <w:color w:val="000000"/>
          <w:shd w:val="clear" w:color="auto" w:fill="FFFFFF"/>
        </w:rPr>
        <w:t>Nukeproof regularly advertise through cycling specific websites and magazines. However, their current campaign doesn’t show much consideration to the latest forms of marketing. i.e. Podcasts and promotions.</w:t>
      </w:r>
    </w:p>
    <w:p w14:paraId="4D57197B" w14:textId="77777777" w:rsidR="00AC420E" w:rsidRPr="00F811FB" w:rsidRDefault="00AC420E" w:rsidP="00953138">
      <w:pPr>
        <w:pStyle w:val="ListParagraph"/>
        <w:numPr>
          <w:ilvl w:val="0"/>
          <w:numId w:val="7"/>
        </w:numPr>
        <w:spacing w:line="360" w:lineRule="auto"/>
        <w:rPr>
          <w:rFonts w:ascii="Arial" w:hAnsi="Arial" w:cs="Arial"/>
        </w:rPr>
      </w:pPr>
      <w:r w:rsidRPr="00F811FB">
        <w:rPr>
          <w:rFonts w:ascii="Arial" w:hAnsi="Arial" w:cs="Arial"/>
          <w:color w:val="000000"/>
          <w:shd w:val="clear" w:color="auto" w:fill="FFFFFF"/>
        </w:rPr>
        <w:t>Upon analysis of Nukeproof’s social media platforms, it is clear that very little IMC is included in the marketing plan as posts vary along with style of writing and information provided.</w:t>
      </w:r>
    </w:p>
    <w:p w14:paraId="21795B80" w14:textId="77777777" w:rsidR="00AC420E" w:rsidRPr="00F811FB" w:rsidRDefault="00AC420E" w:rsidP="00953138">
      <w:pPr>
        <w:pStyle w:val="ListParagraph"/>
        <w:numPr>
          <w:ilvl w:val="0"/>
          <w:numId w:val="7"/>
        </w:numPr>
        <w:spacing w:line="360" w:lineRule="auto"/>
        <w:rPr>
          <w:rFonts w:ascii="Arial" w:hAnsi="Arial" w:cs="Arial"/>
        </w:rPr>
      </w:pPr>
      <w:r w:rsidRPr="00F811FB">
        <w:rPr>
          <w:rFonts w:ascii="Arial" w:hAnsi="Arial" w:cs="Arial"/>
          <w:color w:val="000000"/>
          <w:shd w:val="clear" w:color="auto" w:fill="FFFFFF"/>
        </w:rPr>
        <w:t>Nukeproof Social Media Content</w:t>
      </w:r>
    </w:p>
    <w:p w14:paraId="47B812D8" w14:textId="77777777" w:rsidR="00AC420E" w:rsidRPr="00F811FB" w:rsidRDefault="00AC420E" w:rsidP="00953138">
      <w:pPr>
        <w:pStyle w:val="ListParagraph"/>
        <w:numPr>
          <w:ilvl w:val="0"/>
          <w:numId w:val="8"/>
        </w:numPr>
        <w:spacing w:line="360" w:lineRule="auto"/>
        <w:rPr>
          <w:rFonts w:ascii="Arial" w:hAnsi="Arial" w:cs="Arial"/>
        </w:rPr>
      </w:pPr>
      <w:r w:rsidRPr="00F811FB">
        <w:rPr>
          <w:rFonts w:ascii="Arial" w:hAnsi="Arial" w:cs="Arial"/>
        </w:rPr>
        <w:t xml:space="preserve">Ambassador based </w:t>
      </w:r>
    </w:p>
    <w:p w14:paraId="7BB7BE09" w14:textId="77777777" w:rsidR="00AC420E" w:rsidRPr="00F811FB" w:rsidRDefault="00AC420E" w:rsidP="00953138">
      <w:pPr>
        <w:pStyle w:val="ListParagraph"/>
        <w:numPr>
          <w:ilvl w:val="0"/>
          <w:numId w:val="8"/>
        </w:numPr>
        <w:spacing w:line="360" w:lineRule="auto"/>
        <w:rPr>
          <w:rFonts w:ascii="Arial" w:hAnsi="Arial" w:cs="Arial"/>
        </w:rPr>
      </w:pPr>
      <w:r w:rsidRPr="00F811FB">
        <w:rPr>
          <w:rFonts w:ascii="Arial" w:hAnsi="Arial" w:cs="Arial"/>
        </w:rPr>
        <w:t>Video series</w:t>
      </w:r>
    </w:p>
    <w:p w14:paraId="530249BE" w14:textId="77777777" w:rsidR="00AC420E" w:rsidRPr="00F811FB" w:rsidRDefault="00AC420E" w:rsidP="00953138">
      <w:pPr>
        <w:pStyle w:val="ListParagraph"/>
        <w:numPr>
          <w:ilvl w:val="0"/>
          <w:numId w:val="8"/>
        </w:numPr>
        <w:spacing w:line="360" w:lineRule="auto"/>
        <w:rPr>
          <w:rFonts w:ascii="Arial" w:hAnsi="Arial" w:cs="Arial"/>
        </w:rPr>
      </w:pPr>
      <w:r w:rsidRPr="00F811FB">
        <w:rPr>
          <w:rFonts w:ascii="Arial" w:hAnsi="Arial" w:cs="Arial"/>
        </w:rPr>
        <w:t>Elite athletes</w:t>
      </w:r>
    </w:p>
    <w:p w14:paraId="19D3DC36" w14:textId="77777777" w:rsidR="00AC420E" w:rsidRPr="00F811FB" w:rsidRDefault="00AC420E" w:rsidP="00953138">
      <w:pPr>
        <w:pStyle w:val="ListParagraph"/>
        <w:numPr>
          <w:ilvl w:val="0"/>
          <w:numId w:val="8"/>
        </w:numPr>
        <w:spacing w:line="360" w:lineRule="auto"/>
        <w:rPr>
          <w:rFonts w:ascii="Arial" w:hAnsi="Arial" w:cs="Arial"/>
        </w:rPr>
      </w:pPr>
      <w:r w:rsidRPr="00F811FB">
        <w:rPr>
          <w:rFonts w:ascii="Arial" w:hAnsi="Arial" w:cs="Arial"/>
        </w:rPr>
        <w:t xml:space="preserve">Customer posts </w:t>
      </w:r>
    </w:p>
    <w:p w14:paraId="6FB3C374" w14:textId="77777777" w:rsidR="00AC420E" w:rsidRPr="00F811FB" w:rsidRDefault="00AC420E" w:rsidP="00AC420E">
      <w:pPr>
        <w:spacing w:line="360" w:lineRule="auto"/>
        <w:rPr>
          <w:rFonts w:ascii="Arial" w:hAnsi="Arial" w:cs="Arial"/>
          <w:sz w:val="28"/>
          <w:szCs w:val="28"/>
        </w:rPr>
      </w:pPr>
    </w:p>
    <w:p w14:paraId="5E5E300D" w14:textId="77777777" w:rsidR="00AC420E" w:rsidRPr="00F811FB" w:rsidRDefault="00AC420E" w:rsidP="00953138">
      <w:pPr>
        <w:pStyle w:val="ListParagraph"/>
        <w:numPr>
          <w:ilvl w:val="0"/>
          <w:numId w:val="7"/>
        </w:numPr>
        <w:spacing w:line="360" w:lineRule="auto"/>
        <w:rPr>
          <w:rFonts w:ascii="Arial" w:hAnsi="Arial" w:cs="Arial"/>
        </w:rPr>
      </w:pPr>
      <w:r w:rsidRPr="00F811FB">
        <w:rPr>
          <w:rFonts w:ascii="Arial" w:hAnsi="Arial" w:cs="Arial"/>
        </w:rPr>
        <w:lastRenderedPageBreak/>
        <w:t>As previously stated, Nukeproof use a combination of retailers and Direct-to-Consumers through utilising online stores such as Chain Reaction Cycles and Wiggle.</w:t>
      </w:r>
    </w:p>
    <w:p w14:paraId="5E6646C0" w14:textId="77777777" w:rsidR="00AC420E" w:rsidRPr="00F811FB" w:rsidRDefault="00AC420E" w:rsidP="00AC420E">
      <w:pPr>
        <w:rPr>
          <w:rFonts w:ascii="Arial" w:hAnsi="Arial" w:cs="Arial"/>
        </w:rPr>
      </w:pPr>
    </w:p>
    <w:p w14:paraId="14B52066" w14:textId="77777777" w:rsidR="00AC420E" w:rsidRPr="00F811FB" w:rsidRDefault="00AC420E" w:rsidP="00AC420E">
      <w:pPr>
        <w:rPr>
          <w:rFonts w:ascii="Arial" w:hAnsi="Arial" w:cs="Arial"/>
        </w:rPr>
      </w:pPr>
      <w:r w:rsidRPr="00F811FB">
        <w:rPr>
          <w:rFonts w:ascii="Arial" w:hAnsi="Arial" w:cs="Arial"/>
        </w:rPr>
        <w:t xml:space="preserve">URL - </w:t>
      </w:r>
      <w:hyperlink r:id="rId40" w:history="1">
        <w:r w:rsidRPr="00F811FB">
          <w:rPr>
            <w:rStyle w:val="Hyperlink"/>
            <w:rFonts w:ascii="Arial" w:hAnsi="Arial" w:cs="Arial"/>
          </w:rPr>
          <w:t>https://nukeproof.com/</w:t>
        </w:r>
      </w:hyperlink>
      <w:r w:rsidRPr="00F811FB">
        <w:rPr>
          <w:rFonts w:ascii="Arial" w:hAnsi="Arial" w:cs="Arial"/>
        </w:rPr>
        <w:t xml:space="preserve"> </w:t>
      </w:r>
    </w:p>
    <w:p w14:paraId="03A8AB12" w14:textId="77777777" w:rsidR="00AC420E" w:rsidRPr="00F811FB" w:rsidRDefault="00AC420E" w:rsidP="00AC420E">
      <w:pPr>
        <w:rPr>
          <w:rFonts w:ascii="Arial" w:hAnsi="Arial" w:cs="Arial"/>
        </w:rPr>
      </w:pPr>
    </w:p>
    <w:p w14:paraId="78B785FC" w14:textId="77777777" w:rsidR="00AC420E" w:rsidRPr="00F811FB" w:rsidRDefault="00AC420E" w:rsidP="00AC420E">
      <w:pPr>
        <w:rPr>
          <w:rFonts w:ascii="Arial" w:hAnsi="Arial" w:cs="Arial"/>
        </w:rPr>
      </w:pPr>
    </w:p>
    <w:p w14:paraId="339C1A72" w14:textId="303EF07C" w:rsidR="00AC420E" w:rsidRPr="00F811FB" w:rsidRDefault="00AC420E" w:rsidP="00AC420E">
      <w:pPr>
        <w:pStyle w:val="Heading2"/>
        <w:rPr>
          <w:rFonts w:ascii="Arial" w:hAnsi="Arial" w:cs="Arial"/>
        </w:rPr>
      </w:pPr>
      <w:bookmarkStart w:id="128" w:name="_Toc68789475"/>
      <w:bookmarkStart w:id="129" w:name="_Toc69736930"/>
      <w:bookmarkStart w:id="130" w:name="_Toc69898529"/>
      <w:r w:rsidRPr="00F811FB">
        <w:rPr>
          <w:rFonts w:ascii="Arial" w:hAnsi="Arial" w:cs="Arial"/>
        </w:rPr>
        <w:t>PEST Analysis</w:t>
      </w:r>
      <w:bookmarkEnd w:id="128"/>
      <w:bookmarkEnd w:id="129"/>
      <w:bookmarkEnd w:id="130"/>
      <w:r w:rsidRPr="00F811FB">
        <w:rPr>
          <w:rFonts w:ascii="Arial" w:hAnsi="Arial" w:cs="Arial"/>
        </w:rPr>
        <w:t xml:space="preserve"> </w:t>
      </w:r>
    </w:p>
    <w:p w14:paraId="06AF51AC" w14:textId="77777777" w:rsidR="00AC420E" w:rsidRPr="00F811FB" w:rsidRDefault="00AC420E" w:rsidP="00AC420E">
      <w:pPr>
        <w:rPr>
          <w:rFonts w:ascii="Arial" w:hAnsi="Arial" w:cs="Arial"/>
        </w:rPr>
      </w:pPr>
    </w:p>
    <w:p w14:paraId="0EDCE730" w14:textId="77777777" w:rsidR="00AC420E" w:rsidRPr="00F811FB" w:rsidRDefault="00AC420E" w:rsidP="00AC420E">
      <w:pPr>
        <w:spacing w:line="360" w:lineRule="auto"/>
        <w:rPr>
          <w:rFonts w:ascii="Arial" w:hAnsi="Arial" w:cs="Arial"/>
        </w:rPr>
      </w:pPr>
      <w:r w:rsidRPr="00F811FB">
        <w:rPr>
          <w:rFonts w:ascii="Arial" w:hAnsi="Arial" w:cs="Arial"/>
        </w:rPr>
        <w:t>Key:</w:t>
      </w:r>
    </w:p>
    <w:p w14:paraId="4B9DDCA7" w14:textId="77777777" w:rsidR="00AC420E" w:rsidRPr="00F811FB" w:rsidRDefault="00AC420E" w:rsidP="00953138">
      <w:pPr>
        <w:pStyle w:val="ListParagraph"/>
        <w:numPr>
          <w:ilvl w:val="0"/>
          <w:numId w:val="24"/>
        </w:numPr>
        <w:spacing w:line="360" w:lineRule="auto"/>
        <w:rPr>
          <w:rFonts w:ascii="Arial" w:hAnsi="Arial" w:cs="Arial"/>
        </w:rPr>
      </w:pPr>
      <w:r w:rsidRPr="00F811FB">
        <w:rPr>
          <w:rFonts w:ascii="Arial" w:hAnsi="Arial" w:cs="Arial"/>
        </w:rPr>
        <w:t xml:space="preserve">Pro </w:t>
      </w:r>
    </w:p>
    <w:p w14:paraId="0226BFB3" w14:textId="77777777" w:rsidR="00AC420E" w:rsidRPr="00F811FB" w:rsidRDefault="00AC420E" w:rsidP="00953138">
      <w:pPr>
        <w:pStyle w:val="ListParagraph"/>
        <w:numPr>
          <w:ilvl w:val="0"/>
          <w:numId w:val="25"/>
        </w:numPr>
        <w:spacing w:line="360" w:lineRule="auto"/>
        <w:rPr>
          <w:rFonts w:ascii="Arial" w:hAnsi="Arial" w:cs="Arial"/>
        </w:rPr>
      </w:pPr>
      <w:r w:rsidRPr="00F811FB">
        <w:rPr>
          <w:rFonts w:ascii="Arial" w:hAnsi="Arial" w:cs="Arial"/>
        </w:rPr>
        <w:t>Con</w:t>
      </w:r>
    </w:p>
    <w:p w14:paraId="2394DF04" w14:textId="77777777" w:rsidR="00AC420E" w:rsidRPr="00F811FB" w:rsidRDefault="00AC420E" w:rsidP="00AC420E">
      <w:pPr>
        <w:rPr>
          <w:rFonts w:ascii="Arial" w:hAnsi="Arial" w:cs="Arial"/>
        </w:rPr>
      </w:pPr>
    </w:p>
    <w:p w14:paraId="213C5DA5" w14:textId="028F0FE1" w:rsidR="00AC420E" w:rsidRPr="00F811FB" w:rsidRDefault="00AC420E" w:rsidP="00F811FB">
      <w:pPr>
        <w:pStyle w:val="Heading2"/>
        <w:rPr>
          <w:rFonts w:ascii="Arial" w:hAnsi="Arial" w:cs="Arial"/>
        </w:rPr>
      </w:pPr>
      <w:bookmarkStart w:id="131" w:name="_Toc68789476"/>
      <w:bookmarkStart w:id="132" w:name="_Toc69736931"/>
      <w:bookmarkStart w:id="133" w:name="_Toc69898530"/>
      <w:r w:rsidRPr="00F811FB">
        <w:rPr>
          <w:rFonts w:ascii="Arial" w:hAnsi="Arial" w:cs="Arial"/>
        </w:rPr>
        <w:t>Political</w:t>
      </w:r>
      <w:bookmarkEnd w:id="131"/>
      <w:bookmarkEnd w:id="132"/>
      <w:bookmarkEnd w:id="133"/>
      <w:r w:rsidRPr="00F811FB">
        <w:rPr>
          <w:rFonts w:ascii="Arial" w:hAnsi="Arial" w:cs="Arial"/>
        </w:rPr>
        <w:t xml:space="preserve"> </w:t>
      </w:r>
    </w:p>
    <w:p w14:paraId="23E14E79" w14:textId="77777777" w:rsidR="00AC420E" w:rsidRPr="00F811FB" w:rsidRDefault="00AC420E" w:rsidP="00AC420E">
      <w:pPr>
        <w:rPr>
          <w:rFonts w:ascii="Arial" w:hAnsi="Arial" w:cs="Arial"/>
        </w:rPr>
      </w:pPr>
    </w:p>
    <w:p w14:paraId="158C2F08" w14:textId="77777777" w:rsidR="00AC420E" w:rsidRPr="00F811FB" w:rsidRDefault="00AC420E" w:rsidP="00953138">
      <w:pPr>
        <w:pStyle w:val="ListParagraph"/>
        <w:numPr>
          <w:ilvl w:val="0"/>
          <w:numId w:val="10"/>
        </w:numPr>
        <w:spacing w:line="360" w:lineRule="auto"/>
        <w:rPr>
          <w:rFonts w:ascii="Arial" w:hAnsi="Arial" w:cs="Arial"/>
        </w:rPr>
      </w:pPr>
      <w:r w:rsidRPr="00F811FB">
        <w:rPr>
          <w:rFonts w:ascii="Arial" w:hAnsi="Arial" w:cs="Arial"/>
        </w:rPr>
        <w:t>Government approved initiatives such as Bike2Work Scheme and “Fix your bike voucher”</w:t>
      </w:r>
      <w:r w:rsidRPr="00F811FB">
        <w:rPr>
          <w:rFonts w:ascii="Arial" w:hAnsi="Arial" w:cs="Arial"/>
          <w:color w:val="000000"/>
          <w:shd w:val="clear" w:color="auto" w:fill="FFFFFF"/>
        </w:rPr>
        <w:t xml:space="preserve"> (GOV.UK, 2021) have enabled more people to cycle.</w:t>
      </w:r>
    </w:p>
    <w:p w14:paraId="3DF50CCA" w14:textId="77777777" w:rsidR="00AC420E" w:rsidRPr="00F811FB" w:rsidRDefault="00AC420E" w:rsidP="00953138">
      <w:pPr>
        <w:pStyle w:val="ListParagraph"/>
        <w:numPr>
          <w:ilvl w:val="0"/>
          <w:numId w:val="10"/>
        </w:numPr>
        <w:spacing w:line="360" w:lineRule="auto"/>
        <w:rPr>
          <w:rFonts w:ascii="Arial" w:hAnsi="Arial" w:cs="Arial"/>
        </w:rPr>
      </w:pPr>
      <w:r w:rsidRPr="00F811FB">
        <w:rPr>
          <w:rFonts w:ascii="Arial" w:hAnsi="Arial" w:cs="Arial"/>
          <w:color w:val="000000"/>
          <w:shd w:val="clear" w:color="auto" w:fill="FFFFFF"/>
        </w:rPr>
        <w:t>Government funding of mountain bike centres during the pandemic have allowed for centres to remain in business.</w:t>
      </w:r>
    </w:p>
    <w:p w14:paraId="7CF874C6" w14:textId="77777777" w:rsidR="00AC420E" w:rsidRPr="00F811FB" w:rsidRDefault="00AC420E" w:rsidP="00953138">
      <w:pPr>
        <w:pStyle w:val="ListParagraph"/>
        <w:numPr>
          <w:ilvl w:val="0"/>
          <w:numId w:val="10"/>
        </w:numPr>
        <w:spacing w:line="360" w:lineRule="auto"/>
        <w:rPr>
          <w:rFonts w:ascii="Arial" w:hAnsi="Arial" w:cs="Arial"/>
        </w:rPr>
      </w:pPr>
      <w:r w:rsidRPr="00F811FB">
        <w:rPr>
          <w:rFonts w:ascii="Arial" w:hAnsi="Arial" w:cs="Arial"/>
          <w:color w:val="000000"/>
          <w:shd w:val="clear" w:color="auto" w:fill="FFFFFF"/>
        </w:rPr>
        <w:t>U.S &amp; UK trade agreement could benefit Marin for the distribution costs into the UK.</w:t>
      </w:r>
    </w:p>
    <w:p w14:paraId="62A4D680" w14:textId="77777777" w:rsidR="00AC420E" w:rsidRPr="00F811FB" w:rsidRDefault="00AC420E" w:rsidP="00AC420E">
      <w:pPr>
        <w:spacing w:line="360" w:lineRule="auto"/>
        <w:rPr>
          <w:rFonts w:ascii="Arial" w:hAnsi="Arial" w:cs="Arial"/>
          <w:sz w:val="28"/>
          <w:szCs w:val="28"/>
        </w:rPr>
      </w:pPr>
    </w:p>
    <w:p w14:paraId="68C5CF07" w14:textId="77777777" w:rsidR="00AC420E" w:rsidRPr="00F811FB" w:rsidRDefault="00AC420E" w:rsidP="00953138">
      <w:pPr>
        <w:pStyle w:val="ListParagraph"/>
        <w:numPr>
          <w:ilvl w:val="0"/>
          <w:numId w:val="11"/>
        </w:numPr>
        <w:spacing w:line="360" w:lineRule="auto"/>
        <w:rPr>
          <w:rFonts w:ascii="Arial" w:hAnsi="Arial" w:cs="Arial"/>
        </w:rPr>
      </w:pPr>
      <w:r w:rsidRPr="00F811FB">
        <w:rPr>
          <w:rFonts w:ascii="Arial" w:hAnsi="Arial" w:cs="Arial"/>
        </w:rPr>
        <w:t>European trade agreement could affect component trade, crucial for a full bike spec.</w:t>
      </w:r>
    </w:p>
    <w:p w14:paraId="07A43A47" w14:textId="77777777" w:rsidR="00AC420E" w:rsidRPr="00F811FB" w:rsidRDefault="00AC420E" w:rsidP="00953138">
      <w:pPr>
        <w:pStyle w:val="ListParagraph"/>
        <w:numPr>
          <w:ilvl w:val="0"/>
          <w:numId w:val="11"/>
        </w:numPr>
        <w:spacing w:line="360" w:lineRule="auto"/>
        <w:rPr>
          <w:rFonts w:ascii="Arial" w:hAnsi="Arial" w:cs="Arial"/>
        </w:rPr>
      </w:pPr>
      <w:r w:rsidRPr="00F811FB">
        <w:rPr>
          <w:rFonts w:ascii="Arial" w:hAnsi="Arial" w:cs="Arial"/>
        </w:rPr>
        <w:t xml:space="preserve">Distribution of government funding relies on local government or NGB's, may not prioritise mountain biking. </w:t>
      </w:r>
    </w:p>
    <w:p w14:paraId="425C7D80" w14:textId="77777777" w:rsidR="00AC420E" w:rsidRPr="00F811FB" w:rsidRDefault="00AC420E" w:rsidP="00AC420E">
      <w:pPr>
        <w:spacing w:line="360" w:lineRule="auto"/>
        <w:rPr>
          <w:rFonts w:ascii="Arial" w:hAnsi="Arial" w:cs="Arial"/>
          <w:sz w:val="28"/>
          <w:szCs w:val="28"/>
        </w:rPr>
      </w:pPr>
    </w:p>
    <w:p w14:paraId="71476AD1" w14:textId="33274F5C" w:rsidR="00AC420E" w:rsidRPr="00F811FB" w:rsidRDefault="00AC420E" w:rsidP="00F811FB">
      <w:pPr>
        <w:pStyle w:val="Heading2"/>
        <w:rPr>
          <w:rFonts w:ascii="Arial" w:eastAsia="Times New Roman" w:hAnsi="Arial" w:cs="Arial"/>
        </w:rPr>
      </w:pPr>
      <w:bookmarkStart w:id="134" w:name="_Toc68789477"/>
      <w:bookmarkStart w:id="135" w:name="_Toc69736932"/>
      <w:bookmarkStart w:id="136" w:name="_Toc69898531"/>
      <w:r w:rsidRPr="00F811FB">
        <w:rPr>
          <w:rFonts w:ascii="Arial" w:eastAsia="Times New Roman" w:hAnsi="Arial" w:cs="Arial"/>
        </w:rPr>
        <w:t>Economic</w:t>
      </w:r>
      <w:bookmarkEnd w:id="134"/>
      <w:bookmarkEnd w:id="135"/>
      <w:bookmarkEnd w:id="136"/>
      <w:r w:rsidRPr="00F811FB">
        <w:rPr>
          <w:rFonts w:ascii="Arial" w:eastAsia="Times New Roman" w:hAnsi="Arial" w:cs="Arial"/>
        </w:rPr>
        <w:t xml:space="preserve"> </w:t>
      </w:r>
    </w:p>
    <w:p w14:paraId="5BD9D387" w14:textId="77777777" w:rsidR="00AC420E" w:rsidRPr="00F811FB" w:rsidRDefault="00AC420E" w:rsidP="00AC420E">
      <w:pPr>
        <w:rPr>
          <w:rFonts w:ascii="Arial" w:hAnsi="Arial" w:cs="Arial"/>
        </w:rPr>
      </w:pPr>
    </w:p>
    <w:p w14:paraId="4E94C8C5" w14:textId="77777777" w:rsidR="00AC420E" w:rsidRPr="00F811FB" w:rsidRDefault="00AC420E" w:rsidP="00953138">
      <w:pPr>
        <w:pStyle w:val="ListParagraph"/>
        <w:numPr>
          <w:ilvl w:val="0"/>
          <w:numId w:val="12"/>
        </w:numPr>
        <w:spacing w:line="360" w:lineRule="auto"/>
        <w:rPr>
          <w:rFonts w:ascii="Arial" w:hAnsi="Arial" w:cs="Arial"/>
        </w:rPr>
      </w:pPr>
      <w:r w:rsidRPr="00F811FB">
        <w:rPr>
          <w:rFonts w:ascii="Arial" w:hAnsi="Arial" w:cs="Arial"/>
        </w:rPr>
        <w:t xml:space="preserve">As of 2020, the UK employment rate stands at </w:t>
      </w:r>
      <w:r w:rsidRPr="00F811FB">
        <w:rPr>
          <w:rFonts w:ascii="Arial" w:hAnsi="Arial" w:cs="Arial"/>
          <w:color w:val="323132"/>
          <w:shd w:val="clear" w:color="auto" w:fill="FFFFFF"/>
        </w:rPr>
        <w:t>75.2%</w:t>
      </w:r>
      <w:r w:rsidRPr="00F811FB">
        <w:rPr>
          <w:rFonts w:ascii="Arial" w:hAnsi="Arial" w:cs="Arial"/>
          <w:color w:val="000000"/>
          <w:shd w:val="clear" w:color="auto" w:fill="FFFFFF"/>
        </w:rPr>
        <w:t xml:space="preserve"> (ONS, 2021), this signals that a large proportion have a disposable income.</w:t>
      </w:r>
    </w:p>
    <w:p w14:paraId="3CE70888" w14:textId="77777777" w:rsidR="00AC420E" w:rsidRPr="00F811FB" w:rsidRDefault="00AC420E" w:rsidP="00953138">
      <w:pPr>
        <w:pStyle w:val="ListParagraph"/>
        <w:numPr>
          <w:ilvl w:val="0"/>
          <w:numId w:val="12"/>
        </w:numPr>
        <w:rPr>
          <w:rFonts w:ascii="Arial" w:hAnsi="Arial" w:cs="Arial"/>
          <w:sz w:val="28"/>
          <w:szCs w:val="28"/>
        </w:rPr>
      </w:pPr>
      <w:r w:rsidRPr="00F811FB">
        <w:rPr>
          <w:rFonts w:ascii="Arial" w:hAnsi="Arial" w:cs="Arial"/>
          <w:color w:val="000000"/>
          <w:shd w:val="clear" w:color="auto" w:fill="FFFFFF"/>
        </w:rPr>
        <w:t xml:space="preserve">The average household income in the UK currently stands at </w:t>
      </w:r>
      <w:r w:rsidRPr="00F811FB">
        <w:rPr>
          <w:rFonts w:ascii="Arial" w:hAnsi="Arial" w:cs="Arial"/>
          <w:color w:val="323132"/>
          <w:shd w:val="clear" w:color="auto" w:fill="FFFFFF"/>
        </w:rPr>
        <w:t xml:space="preserve">£30,800 – up 2.3% (£700) compared with FYE 2019, after accounting for inflation </w:t>
      </w:r>
      <w:r w:rsidRPr="00F811FB">
        <w:rPr>
          <w:rFonts w:ascii="Arial" w:hAnsi="Arial" w:cs="Arial"/>
          <w:color w:val="000000"/>
          <w:shd w:val="clear" w:color="auto" w:fill="FFFFFF"/>
        </w:rPr>
        <w:t>(ONS, 2020).</w:t>
      </w:r>
    </w:p>
    <w:p w14:paraId="063F1084" w14:textId="77777777" w:rsidR="00AC420E" w:rsidRPr="00F811FB" w:rsidRDefault="00AC420E" w:rsidP="00953138">
      <w:pPr>
        <w:pStyle w:val="ListParagraph"/>
        <w:numPr>
          <w:ilvl w:val="0"/>
          <w:numId w:val="31"/>
        </w:numPr>
        <w:spacing w:line="360" w:lineRule="auto"/>
        <w:rPr>
          <w:rFonts w:ascii="Arial" w:hAnsi="Arial" w:cs="Arial"/>
        </w:rPr>
      </w:pPr>
      <w:r w:rsidRPr="00F811FB">
        <w:rPr>
          <w:rFonts w:ascii="Arial" w:hAnsi="Arial" w:cs="Arial"/>
        </w:rPr>
        <w:t>The current inflation rate is at 0.6% (the target is between 2.0% – 2.6%).</w:t>
      </w:r>
    </w:p>
    <w:p w14:paraId="3C6959E4" w14:textId="77777777" w:rsidR="00AC420E" w:rsidRPr="00F811FB" w:rsidRDefault="00AC420E" w:rsidP="00AC420E">
      <w:pPr>
        <w:pStyle w:val="ListParagraph"/>
        <w:spacing w:line="360" w:lineRule="auto"/>
        <w:rPr>
          <w:rFonts w:ascii="Arial" w:hAnsi="Arial" w:cs="Arial"/>
        </w:rPr>
      </w:pPr>
    </w:p>
    <w:p w14:paraId="30AA53AD" w14:textId="77777777" w:rsidR="00AC420E" w:rsidRPr="00F811FB" w:rsidRDefault="00AC420E" w:rsidP="00953138">
      <w:pPr>
        <w:pStyle w:val="ListParagraph"/>
        <w:numPr>
          <w:ilvl w:val="0"/>
          <w:numId w:val="13"/>
        </w:numPr>
        <w:spacing w:line="360" w:lineRule="auto"/>
        <w:rPr>
          <w:rFonts w:ascii="Arial" w:hAnsi="Arial" w:cs="Arial"/>
        </w:rPr>
      </w:pPr>
      <w:r w:rsidRPr="00F811FB">
        <w:rPr>
          <w:rFonts w:ascii="Arial" w:hAnsi="Arial" w:cs="Arial"/>
        </w:rPr>
        <w:lastRenderedPageBreak/>
        <w:t xml:space="preserve">COVID-19 has caused major impacts on peoples spending power, this could affect sales significantly as priority spending will be targeted towards necessities. </w:t>
      </w:r>
    </w:p>
    <w:p w14:paraId="1158D124" w14:textId="77777777" w:rsidR="00AC420E" w:rsidRPr="00F811FB" w:rsidRDefault="00AC420E" w:rsidP="00AC420E">
      <w:pPr>
        <w:rPr>
          <w:rFonts w:ascii="Arial" w:hAnsi="Arial" w:cs="Arial"/>
        </w:rPr>
      </w:pPr>
    </w:p>
    <w:p w14:paraId="175C1BE3" w14:textId="77777777" w:rsidR="00AC420E" w:rsidRPr="00F811FB" w:rsidRDefault="00AC420E" w:rsidP="00AC420E">
      <w:pPr>
        <w:rPr>
          <w:rFonts w:ascii="Arial" w:hAnsi="Arial" w:cs="Arial"/>
        </w:rPr>
      </w:pPr>
    </w:p>
    <w:p w14:paraId="43A683B8" w14:textId="1C86F400" w:rsidR="00AC420E" w:rsidRPr="00F811FB" w:rsidRDefault="00AC420E" w:rsidP="00F811FB">
      <w:pPr>
        <w:pStyle w:val="Heading2"/>
        <w:rPr>
          <w:rFonts w:ascii="Arial" w:eastAsia="Times New Roman" w:hAnsi="Arial" w:cs="Arial"/>
        </w:rPr>
      </w:pPr>
      <w:bookmarkStart w:id="137" w:name="_Toc68789478"/>
      <w:bookmarkStart w:id="138" w:name="_Toc69736933"/>
      <w:bookmarkStart w:id="139" w:name="_Toc69898532"/>
      <w:r w:rsidRPr="00F811FB">
        <w:rPr>
          <w:rFonts w:ascii="Arial" w:eastAsia="Times New Roman" w:hAnsi="Arial" w:cs="Arial"/>
        </w:rPr>
        <w:t>Social</w:t>
      </w:r>
      <w:bookmarkEnd w:id="137"/>
      <w:bookmarkEnd w:id="138"/>
      <w:bookmarkEnd w:id="139"/>
      <w:r w:rsidRPr="00F811FB">
        <w:rPr>
          <w:rFonts w:ascii="Arial" w:eastAsia="Times New Roman" w:hAnsi="Arial" w:cs="Arial"/>
        </w:rPr>
        <w:t xml:space="preserve"> </w:t>
      </w:r>
    </w:p>
    <w:p w14:paraId="661802C8" w14:textId="77777777" w:rsidR="00AC420E" w:rsidRPr="00F811FB" w:rsidRDefault="00AC420E" w:rsidP="00AC420E">
      <w:pPr>
        <w:rPr>
          <w:rFonts w:ascii="Arial" w:hAnsi="Arial" w:cs="Arial"/>
        </w:rPr>
      </w:pPr>
    </w:p>
    <w:p w14:paraId="422FA3CC" w14:textId="77777777" w:rsidR="00AC420E" w:rsidRPr="00F811FB" w:rsidRDefault="00AC420E" w:rsidP="00953138">
      <w:pPr>
        <w:pStyle w:val="ListParagraph"/>
        <w:numPr>
          <w:ilvl w:val="0"/>
          <w:numId w:val="31"/>
        </w:numPr>
        <w:spacing w:line="360" w:lineRule="auto"/>
        <w:rPr>
          <w:rFonts w:ascii="Arial" w:hAnsi="Arial" w:cs="Arial"/>
        </w:rPr>
      </w:pPr>
      <w:r w:rsidRPr="00F811FB">
        <w:rPr>
          <w:rFonts w:ascii="Arial" w:hAnsi="Arial" w:cs="Arial"/>
        </w:rPr>
        <w:t>Health and wellness trends have never been so prominent in the UK society. As "t</w:t>
      </w:r>
      <w:r w:rsidRPr="00F811FB">
        <w:rPr>
          <w:rFonts w:ascii="Arial" w:hAnsi="Arial" w:cs="Arial"/>
          <w:color w:val="000000" w:themeColor="text1"/>
          <w:shd w:val="clear" w:color="auto" w:fill="FFFFFF"/>
        </w:rPr>
        <w:t>he value of the UK’s health and wellness market grew from £20.3bn in 2013 to more than £23.4bn in 2018, </w:t>
      </w:r>
      <w:hyperlink r:id="rId41" w:history="1">
        <w:r w:rsidRPr="00F811FB">
          <w:rPr>
            <w:rStyle w:val="Hyperlink"/>
            <w:rFonts w:ascii="Arial" w:hAnsi="Arial" w:cs="Arial"/>
            <w:color w:val="000000" w:themeColor="text1"/>
            <w:u w:val="none"/>
            <w:shd w:val="clear" w:color="auto" w:fill="FFFFFF"/>
          </w:rPr>
          <w:t>Statista</w:t>
        </w:r>
      </w:hyperlink>
      <w:r w:rsidRPr="00F811FB">
        <w:rPr>
          <w:rFonts w:ascii="Arial" w:hAnsi="Arial" w:cs="Arial"/>
          <w:color w:val="000000" w:themeColor="text1"/>
          <w:shd w:val="clear" w:color="auto" w:fill="FFFFFF"/>
        </w:rPr>
        <w:t> reports.”</w:t>
      </w:r>
      <w:r w:rsidRPr="00F811FB">
        <w:rPr>
          <w:rFonts w:ascii="Arial" w:hAnsi="Arial" w:cs="Arial"/>
          <w:color w:val="000000"/>
          <w:shd w:val="clear" w:color="auto" w:fill="FFFFFF"/>
        </w:rPr>
        <w:t xml:space="preserve"> (Linney, 2020)</w:t>
      </w:r>
    </w:p>
    <w:p w14:paraId="38ABAD97" w14:textId="77777777" w:rsidR="00AC420E" w:rsidRPr="00F811FB" w:rsidRDefault="00AC420E" w:rsidP="00AC420E">
      <w:pPr>
        <w:spacing w:line="360" w:lineRule="auto"/>
        <w:rPr>
          <w:rFonts w:ascii="Arial" w:hAnsi="Arial" w:cs="Arial"/>
          <w:color w:val="000000" w:themeColor="text1"/>
        </w:rPr>
      </w:pPr>
      <w:r w:rsidRPr="00F811FB">
        <w:rPr>
          <w:rFonts w:ascii="Arial" w:hAnsi="Arial" w:cs="Arial"/>
          <w:color w:val="000000" w:themeColor="text1"/>
          <w:shd w:val="clear" w:color="auto" w:fill="FFFFFF"/>
        </w:rPr>
        <w:t xml:space="preserve"> </w:t>
      </w:r>
    </w:p>
    <w:p w14:paraId="2D2F4396" w14:textId="77777777" w:rsidR="00AC420E" w:rsidRPr="00F811FB" w:rsidRDefault="00AC420E" w:rsidP="00953138">
      <w:pPr>
        <w:pStyle w:val="ListParagraph"/>
        <w:numPr>
          <w:ilvl w:val="0"/>
          <w:numId w:val="14"/>
        </w:numPr>
        <w:spacing w:line="360" w:lineRule="auto"/>
        <w:rPr>
          <w:rFonts w:ascii="Arial" w:hAnsi="Arial" w:cs="Arial"/>
        </w:rPr>
      </w:pPr>
      <w:r w:rsidRPr="00F811FB">
        <w:rPr>
          <w:rFonts w:ascii="Arial" w:hAnsi="Arial" w:cs="Arial"/>
        </w:rPr>
        <w:t>Although MTB is an individual sport, it’s also an extremely sociable sport.</w:t>
      </w:r>
    </w:p>
    <w:p w14:paraId="0940A125" w14:textId="77777777" w:rsidR="00AC420E" w:rsidRPr="00F811FB" w:rsidRDefault="00AC420E" w:rsidP="00953138">
      <w:pPr>
        <w:pStyle w:val="ListParagraph"/>
        <w:numPr>
          <w:ilvl w:val="0"/>
          <w:numId w:val="14"/>
        </w:numPr>
        <w:spacing w:line="360" w:lineRule="auto"/>
        <w:rPr>
          <w:rFonts w:ascii="Arial" w:hAnsi="Arial" w:cs="Arial"/>
        </w:rPr>
      </w:pPr>
      <w:r w:rsidRPr="00F811FB">
        <w:rPr>
          <w:rFonts w:ascii="Arial" w:hAnsi="Arial" w:cs="Arial"/>
        </w:rPr>
        <w:t>Mountain biking is a growing sport with significant growth in rural areas. For example, the latest establishment of Dyfi bike park in Powys provides an enormous landscape for skill development.</w:t>
      </w:r>
    </w:p>
    <w:p w14:paraId="0F72BF24" w14:textId="77777777" w:rsidR="00AC420E" w:rsidRPr="00F811FB" w:rsidRDefault="00AC420E" w:rsidP="00AC420E">
      <w:pPr>
        <w:pStyle w:val="ListParagraph"/>
        <w:spacing w:line="360" w:lineRule="auto"/>
        <w:rPr>
          <w:rFonts w:ascii="Arial" w:hAnsi="Arial" w:cs="Arial"/>
        </w:rPr>
      </w:pPr>
    </w:p>
    <w:p w14:paraId="401B927B" w14:textId="77777777" w:rsidR="00AC420E" w:rsidRPr="00F811FB" w:rsidRDefault="00AC420E" w:rsidP="00953138">
      <w:pPr>
        <w:pStyle w:val="ListParagraph"/>
        <w:numPr>
          <w:ilvl w:val="0"/>
          <w:numId w:val="14"/>
        </w:numPr>
        <w:spacing w:line="360" w:lineRule="auto"/>
        <w:rPr>
          <w:rFonts w:ascii="Arial" w:hAnsi="Arial" w:cs="Arial"/>
        </w:rPr>
      </w:pPr>
      <w:r w:rsidRPr="00F811FB">
        <w:rPr>
          <w:rFonts w:ascii="Arial" w:hAnsi="Arial" w:cs="Arial"/>
        </w:rPr>
        <w:t>The UK is an aging population, in</w:t>
      </w:r>
      <w:r w:rsidRPr="00F811FB">
        <w:rPr>
          <w:rFonts w:ascii="Arial" w:hAnsi="Arial" w:cs="Arial"/>
          <w:color w:val="000000" w:themeColor="text1"/>
        </w:rPr>
        <w:t xml:space="preserve"> “</w:t>
      </w:r>
      <w:r w:rsidRPr="00F811FB">
        <w:rPr>
          <w:rFonts w:ascii="Arial" w:hAnsi="Arial" w:cs="Arial"/>
          <w:color w:val="000000" w:themeColor="text1"/>
          <w:shd w:val="clear" w:color="auto" w:fill="FFFFFF"/>
        </w:rPr>
        <w:t xml:space="preserve">2016, there were 11.8 million UK residents aged 65 years and over, representing 18% of the total population – 25 years before, there were 9.1 million, accounting for 15.8% of the population” (ONS, 2018). </w:t>
      </w:r>
      <w:r w:rsidRPr="00F811FB">
        <w:rPr>
          <w:rFonts w:ascii="Arial" w:hAnsi="Arial" w:cs="Arial"/>
        </w:rPr>
        <w:t>This could affect participation rates.</w:t>
      </w:r>
    </w:p>
    <w:p w14:paraId="7CCF60AE" w14:textId="77777777" w:rsidR="00AC420E" w:rsidRPr="00F811FB" w:rsidRDefault="00AC420E" w:rsidP="00AC420E">
      <w:pPr>
        <w:rPr>
          <w:rFonts w:ascii="Arial" w:hAnsi="Arial" w:cs="Arial"/>
        </w:rPr>
      </w:pPr>
    </w:p>
    <w:p w14:paraId="3ABCF7E9" w14:textId="77777777" w:rsidR="00AC420E" w:rsidRPr="00F811FB" w:rsidRDefault="00AC420E" w:rsidP="00953138">
      <w:pPr>
        <w:pStyle w:val="ListParagraph"/>
        <w:numPr>
          <w:ilvl w:val="0"/>
          <w:numId w:val="15"/>
        </w:numPr>
        <w:spacing w:line="360" w:lineRule="auto"/>
        <w:rPr>
          <w:rFonts w:ascii="Arial" w:hAnsi="Arial" w:cs="Arial"/>
        </w:rPr>
      </w:pPr>
      <w:r w:rsidRPr="00F811FB">
        <w:rPr>
          <w:rFonts w:ascii="Arial" w:hAnsi="Arial" w:cs="Arial"/>
        </w:rPr>
        <w:t xml:space="preserve">In 2019, 59.5 million of the UK population lived in urban areas, as appose to §the 10.93M in rural areas </w:t>
      </w:r>
      <w:r w:rsidRPr="00F811FB">
        <w:rPr>
          <w:rFonts w:ascii="Arial" w:hAnsi="Arial" w:cs="Arial"/>
          <w:color w:val="000000"/>
          <w:shd w:val="clear" w:color="auto" w:fill="FFFFFF"/>
        </w:rPr>
        <w:t>(Statista, 2021)</w:t>
      </w:r>
    </w:p>
    <w:p w14:paraId="7E7F737E" w14:textId="77777777" w:rsidR="00AC420E" w:rsidRPr="00F811FB" w:rsidRDefault="00AC420E" w:rsidP="00AC420E">
      <w:pPr>
        <w:spacing w:line="360" w:lineRule="auto"/>
        <w:rPr>
          <w:rFonts w:ascii="Arial" w:hAnsi="Arial" w:cs="Arial"/>
        </w:rPr>
      </w:pPr>
    </w:p>
    <w:p w14:paraId="7A7E9E68" w14:textId="77777777" w:rsidR="00AC420E" w:rsidRPr="00F811FB" w:rsidRDefault="00AC420E" w:rsidP="00DD38EA">
      <w:pPr>
        <w:pStyle w:val="Heading3"/>
        <w:numPr>
          <w:ilvl w:val="0"/>
          <w:numId w:val="0"/>
        </w:numPr>
        <w:rPr>
          <w:rFonts w:ascii="Arial" w:hAnsi="Arial"/>
        </w:rPr>
      </w:pPr>
      <w:bookmarkStart w:id="140" w:name="_Toc69736934"/>
      <w:bookmarkStart w:id="141" w:name="_Toc68789479"/>
      <w:bookmarkEnd w:id="140"/>
    </w:p>
    <w:p w14:paraId="669002E0" w14:textId="23AA225F" w:rsidR="00AC420E" w:rsidRPr="00F811FB" w:rsidRDefault="00AC420E" w:rsidP="00F811FB">
      <w:pPr>
        <w:pStyle w:val="Heading2"/>
        <w:rPr>
          <w:rFonts w:ascii="Arial" w:eastAsia="Times New Roman" w:hAnsi="Arial" w:cs="Arial"/>
        </w:rPr>
      </w:pPr>
      <w:bookmarkStart w:id="142" w:name="_Toc69736935"/>
      <w:bookmarkStart w:id="143" w:name="_Toc69898533"/>
      <w:r w:rsidRPr="00F811FB">
        <w:rPr>
          <w:rFonts w:ascii="Arial" w:eastAsia="Times New Roman" w:hAnsi="Arial" w:cs="Arial"/>
        </w:rPr>
        <w:t>T</w:t>
      </w:r>
      <w:r w:rsidRPr="00F811FB">
        <w:rPr>
          <w:rStyle w:val="Heading1Char"/>
          <w:rFonts w:ascii="Arial" w:hAnsi="Arial" w:cs="Arial"/>
        </w:rPr>
        <w:t>echnology</w:t>
      </w:r>
      <w:bookmarkEnd w:id="141"/>
      <w:bookmarkEnd w:id="142"/>
      <w:bookmarkEnd w:id="143"/>
      <w:r w:rsidRPr="00F811FB">
        <w:rPr>
          <w:rFonts w:ascii="Arial" w:eastAsia="Times New Roman" w:hAnsi="Arial" w:cs="Arial"/>
        </w:rPr>
        <w:t xml:space="preserve"> </w:t>
      </w:r>
    </w:p>
    <w:p w14:paraId="3DCB3865" w14:textId="77777777" w:rsidR="00AC420E" w:rsidRPr="00F811FB" w:rsidRDefault="00AC420E" w:rsidP="00AC420E">
      <w:pPr>
        <w:spacing w:line="360" w:lineRule="auto"/>
        <w:rPr>
          <w:rFonts w:ascii="Arial" w:hAnsi="Arial" w:cs="Arial"/>
        </w:rPr>
      </w:pPr>
    </w:p>
    <w:p w14:paraId="383F5F8C" w14:textId="77777777" w:rsidR="00AC420E" w:rsidRPr="00F811FB" w:rsidRDefault="00AC420E" w:rsidP="00953138">
      <w:pPr>
        <w:pStyle w:val="ListParagraph"/>
        <w:numPr>
          <w:ilvl w:val="0"/>
          <w:numId w:val="16"/>
        </w:numPr>
        <w:spacing w:line="360" w:lineRule="auto"/>
        <w:rPr>
          <w:rFonts w:ascii="Arial" w:hAnsi="Arial" w:cs="Arial"/>
        </w:rPr>
      </w:pPr>
      <w:r w:rsidRPr="00F811FB">
        <w:rPr>
          <w:rFonts w:ascii="Arial" w:hAnsi="Arial" w:cs="Arial"/>
        </w:rPr>
        <w:t>Access to a wide range of online platforms to reach customers and consumers.</w:t>
      </w:r>
    </w:p>
    <w:p w14:paraId="72414410" w14:textId="77777777" w:rsidR="00AC420E" w:rsidRPr="00F811FB" w:rsidRDefault="00AC420E" w:rsidP="00953138">
      <w:pPr>
        <w:pStyle w:val="ListParagraph"/>
        <w:numPr>
          <w:ilvl w:val="0"/>
          <w:numId w:val="16"/>
        </w:numPr>
        <w:spacing w:line="360" w:lineRule="auto"/>
        <w:rPr>
          <w:rFonts w:ascii="Arial" w:hAnsi="Arial" w:cs="Arial"/>
        </w:rPr>
      </w:pPr>
      <w:r w:rsidRPr="00F811FB">
        <w:rPr>
          <w:rFonts w:ascii="Arial" w:hAnsi="Arial" w:cs="Arial"/>
        </w:rPr>
        <w:t>Advanced SEO technology is available to increase reach and brand awareness.</w:t>
      </w:r>
    </w:p>
    <w:p w14:paraId="4CDD2195" w14:textId="77777777" w:rsidR="00AC420E" w:rsidRPr="00F811FB" w:rsidRDefault="00AC420E" w:rsidP="00953138">
      <w:pPr>
        <w:pStyle w:val="ListParagraph"/>
        <w:numPr>
          <w:ilvl w:val="0"/>
          <w:numId w:val="16"/>
        </w:numPr>
        <w:spacing w:line="360" w:lineRule="auto"/>
        <w:rPr>
          <w:rFonts w:ascii="Arial" w:hAnsi="Arial" w:cs="Arial"/>
        </w:rPr>
      </w:pPr>
      <w:r w:rsidRPr="00F811FB">
        <w:rPr>
          <w:rFonts w:ascii="Arial" w:hAnsi="Arial" w:cs="Arial"/>
        </w:rPr>
        <w:t>New algorithms can target an audience that are interested or likely to purchase a bicycle.</w:t>
      </w:r>
    </w:p>
    <w:p w14:paraId="5A5E3010" w14:textId="77777777" w:rsidR="00AC420E" w:rsidRPr="00F811FB" w:rsidRDefault="00AC420E" w:rsidP="00953138">
      <w:pPr>
        <w:pStyle w:val="ListParagraph"/>
        <w:numPr>
          <w:ilvl w:val="0"/>
          <w:numId w:val="16"/>
        </w:numPr>
        <w:spacing w:line="360" w:lineRule="auto"/>
        <w:rPr>
          <w:rFonts w:ascii="Arial" w:hAnsi="Arial" w:cs="Arial"/>
        </w:rPr>
      </w:pPr>
      <w:r w:rsidRPr="00F811FB">
        <w:rPr>
          <w:rFonts w:ascii="Arial" w:hAnsi="Arial" w:cs="Arial"/>
        </w:rPr>
        <w:t>Online questionnaires provide greater scope for market research.</w:t>
      </w:r>
    </w:p>
    <w:p w14:paraId="6A66B4F8" w14:textId="77777777" w:rsidR="00AC420E" w:rsidRPr="00F811FB" w:rsidRDefault="00AC420E" w:rsidP="00953138">
      <w:pPr>
        <w:pStyle w:val="ListParagraph"/>
        <w:numPr>
          <w:ilvl w:val="0"/>
          <w:numId w:val="16"/>
        </w:numPr>
        <w:spacing w:line="360" w:lineRule="auto"/>
        <w:rPr>
          <w:rFonts w:ascii="Arial" w:hAnsi="Arial" w:cs="Arial"/>
        </w:rPr>
      </w:pPr>
      <w:r w:rsidRPr="00F811FB">
        <w:rPr>
          <w:rFonts w:ascii="Arial" w:hAnsi="Arial" w:cs="Arial"/>
        </w:rPr>
        <w:lastRenderedPageBreak/>
        <w:t>E-bikes provide opportunities for older consumers to continue cycling.</w:t>
      </w:r>
    </w:p>
    <w:p w14:paraId="01398229" w14:textId="77777777" w:rsidR="00AC420E" w:rsidRPr="00F811FB" w:rsidRDefault="00AC420E" w:rsidP="00953138">
      <w:pPr>
        <w:pStyle w:val="ListParagraph"/>
        <w:numPr>
          <w:ilvl w:val="0"/>
          <w:numId w:val="16"/>
        </w:numPr>
        <w:spacing w:line="360" w:lineRule="auto"/>
        <w:rPr>
          <w:rFonts w:ascii="Arial" w:hAnsi="Arial" w:cs="Arial"/>
        </w:rPr>
      </w:pPr>
      <w:r w:rsidRPr="00F811FB">
        <w:rPr>
          <w:rFonts w:ascii="Arial" w:hAnsi="Arial" w:cs="Arial"/>
        </w:rPr>
        <w:t>Fitness apps such as Strava and MapMyRide create a community feel.</w:t>
      </w:r>
    </w:p>
    <w:p w14:paraId="1643203C" w14:textId="77777777" w:rsidR="00AC420E" w:rsidRPr="00F811FB" w:rsidRDefault="00AC420E" w:rsidP="00953138">
      <w:pPr>
        <w:pStyle w:val="ListParagraph"/>
        <w:numPr>
          <w:ilvl w:val="0"/>
          <w:numId w:val="29"/>
        </w:numPr>
        <w:spacing w:line="360" w:lineRule="auto"/>
        <w:rPr>
          <w:rFonts w:ascii="Arial" w:hAnsi="Arial" w:cs="Arial"/>
        </w:rPr>
      </w:pPr>
      <w:r w:rsidRPr="00F811FB">
        <w:rPr>
          <w:rFonts w:ascii="Arial" w:hAnsi="Arial" w:cs="Arial"/>
        </w:rPr>
        <w:t>Esports is a growing industry and could potentially affect participation rates. “</w:t>
      </w:r>
      <w:r w:rsidRPr="00F811FB">
        <w:rPr>
          <w:rFonts w:ascii="Arial" w:hAnsi="Arial" w:cs="Arial"/>
          <w:color w:val="111111"/>
          <w:shd w:val="clear" w:color="auto" w:fill="FFFFFF"/>
        </w:rPr>
        <w:t>Total esports viewership is expected to grow at a 9% compound annual growth rate (CAGR) between 2019 and 2023, up from 454 million in 2019 to 646 million in 2023”</w:t>
      </w:r>
      <w:r w:rsidRPr="00F811FB">
        <w:rPr>
          <w:rFonts w:ascii="Arial" w:hAnsi="Arial" w:cs="Arial"/>
          <w:color w:val="000000"/>
          <w:shd w:val="clear" w:color="auto" w:fill="FFFFFF"/>
        </w:rPr>
        <w:t xml:space="preserve"> (Business Insider, 2021)</w:t>
      </w:r>
    </w:p>
    <w:p w14:paraId="28386043" w14:textId="77777777" w:rsidR="00AC420E" w:rsidRPr="00F811FB" w:rsidRDefault="00AC420E" w:rsidP="00AC420E">
      <w:pPr>
        <w:pStyle w:val="ListParagraph"/>
        <w:spacing w:line="360" w:lineRule="auto"/>
        <w:rPr>
          <w:rFonts w:ascii="Arial" w:hAnsi="Arial" w:cs="Arial"/>
        </w:rPr>
      </w:pPr>
    </w:p>
    <w:p w14:paraId="15D1ADBE" w14:textId="0A14C171" w:rsidR="00AC420E" w:rsidRPr="00F811FB" w:rsidRDefault="00AC420E" w:rsidP="00AC420E">
      <w:pPr>
        <w:rPr>
          <w:rFonts w:ascii="Arial" w:hAnsi="Arial" w:cs="Arial"/>
        </w:rPr>
      </w:pPr>
    </w:p>
    <w:p w14:paraId="2803011E" w14:textId="12B27E3C" w:rsidR="00AC420E" w:rsidRPr="00F811FB" w:rsidRDefault="00AC420E" w:rsidP="00AC420E">
      <w:pPr>
        <w:pStyle w:val="Heading1"/>
        <w:rPr>
          <w:rFonts w:ascii="Arial" w:hAnsi="Arial" w:cs="Arial"/>
        </w:rPr>
      </w:pPr>
      <w:bookmarkStart w:id="144" w:name="_Toc68789485"/>
      <w:bookmarkStart w:id="145" w:name="_Toc69736936"/>
      <w:bookmarkStart w:id="146" w:name="_Toc69898534"/>
      <w:r w:rsidRPr="00F811FB">
        <w:rPr>
          <w:rFonts w:ascii="Arial" w:hAnsi="Arial" w:cs="Arial"/>
        </w:rPr>
        <w:t>Marketing Goals &amp; Objectives</w:t>
      </w:r>
      <w:bookmarkEnd w:id="144"/>
      <w:bookmarkEnd w:id="145"/>
      <w:bookmarkEnd w:id="146"/>
      <w:r w:rsidRPr="00F811FB">
        <w:rPr>
          <w:rFonts w:ascii="Arial" w:hAnsi="Arial" w:cs="Arial"/>
        </w:rPr>
        <w:t xml:space="preserve"> </w:t>
      </w:r>
    </w:p>
    <w:p w14:paraId="164EA8BE" w14:textId="05C0DE7D" w:rsidR="00AC420E" w:rsidRPr="00F811FB" w:rsidRDefault="00F811FB" w:rsidP="00AC420E">
      <w:pPr>
        <w:rPr>
          <w:rFonts w:ascii="Arial" w:hAnsi="Arial" w:cs="Arial"/>
        </w:rPr>
      </w:pPr>
      <w:r w:rsidRPr="00F811FB">
        <w:rPr>
          <w:rFonts w:ascii="Arial" w:hAnsi="Arial" w:cs="Arial"/>
          <w:noProof/>
        </w:rPr>
        <mc:AlternateContent>
          <mc:Choice Requires="wps">
            <w:drawing>
              <wp:anchor distT="0" distB="0" distL="114300" distR="114300" simplePos="0" relativeHeight="251668992" behindDoc="0" locked="0" layoutInCell="1" allowOverlap="1" wp14:anchorId="4B92143A" wp14:editId="1F54FA4B">
                <wp:simplePos x="0" y="0"/>
                <wp:positionH relativeFrom="column">
                  <wp:posOffset>-274171</wp:posOffset>
                </wp:positionH>
                <wp:positionV relativeFrom="paragraph">
                  <wp:posOffset>119978</wp:posOffset>
                </wp:positionV>
                <wp:extent cx="6195060" cy="4460987"/>
                <wp:effectExtent l="12700" t="12700" r="15240" b="9525"/>
                <wp:wrapNone/>
                <wp:docPr id="10" name="Rectangle 10"/>
                <wp:cNvGraphicFramePr/>
                <a:graphic xmlns:a="http://schemas.openxmlformats.org/drawingml/2006/main">
                  <a:graphicData uri="http://schemas.microsoft.com/office/word/2010/wordprocessingShape">
                    <wps:wsp>
                      <wps:cNvSpPr/>
                      <wps:spPr>
                        <a:xfrm>
                          <a:off x="0" y="0"/>
                          <a:ext cx="6195060" cy="4460987"/>
                        </a:xfrm>
                        <a:prstGeom prst="rect">
                          <a:avLst/>
                        </a:prstGeom>
                        <a:noFill/>
                        <a:ln w="28575">
                          <a:solidFill>
                            <a:schemeClr val="tx1"/>
                          </a:solid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B95FD65" id="Rectangle 10" o:spid="_x0000_s1026" style="position:absolute;margin-left:-21.6pt;margin-top:9.45pt;width:487.8pt;height:351.25pt;z-index:2516689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fHhdiwIAAGoFAAAOAAAAZHJzL2Uyb0RvYy54bWysVM1u2zAMvg/YOwi6r7aDJG2NOEXQosOA&#10;oi3aDj0rspQYk0RNUuJkTz9Kdpysy2nYxSZF8uM/Zzc7rchWON+AqWhxkVMiDIe6MauKfn+7/3JF&#10;iQ/M1EyBERXdC09v5p8/zVpbihGsQdXCEQQxvmxtRdch2DLLPF8LzfwFWGFQKMFpFpB1q6x2rEV0&#10;rbJRnk+zFlxtHXDhPb7edUI6T/hSCh6epPQiEFVRjC2kr0vfZfxm8xkrV47ZdcP7MNg/RKFZY9Dp&#10;AHXHAiMb1/wFpRvuwIMMFxx0BlI2XKQcMJsi/5DN65pZkXLB4ng7lMn/P1j+uH12pKmxd1gewzT2&#10;6AWrxsxKCYJvWKDW+hL1Xu2z6zmPZMx2J52Of8yD7FJR90NRxS4Qjo/T4nqSTxGco2w8nubXV5cR&#10;NTuaW+fDVwGaRKKiDv2nYrLtgw+d6kElejNw3yiF76xUhrQVHV1NLifJwoNq6iiNwjRE4lY5smXY&#10;/rArer8nWhiFMhhMzLHLKlFhr0SH/yIklgfzGHUO4mAeMRnnwoRpj6sMakcziREMhsU5QxUOwfS6&#10;0UykgR0M83OGf3ocLJJXMGEw1o0Bdw6g/jF47vQP2Xc5x/SXUO9xKhx06+Itv2+wMw/Mh2fmcD+w&#10;m7jz4Qk/UgF2AHqKkjW4X+feoz6OLUopaXHfKup/bpgTlKhvBgf6uhiP44ImZjy5HCHjTiXLU4nZ&#10;6FvAnhZ4XSxPZNQP6kBKB/odT8MiekURMxx9V5QHd2BuQ3cH8LhwsVgkNVxKy8KDebU8gseqxsl7&#10;270zZ/vxDDjZj3DYTVZ+mNJON1oaWGwCyCaN8LGufb1xodMS9McnXoxTPmkdT+T8NwAAAP//AwBQ&#10;SwMEFAAGAAgAAAAhAC7se/LmAAAADwEAAA8AAABkcnMvZG93bnJldi54bWxMT8tOwzAQvCPxD9Yi&#10;cUGtkzSCJI1TIRAHxAEoD4mba5skIl4H22kDX89ygstIq5mdR72Z7cD2xofeoYB0mQAzqJzusRXw&#10;/HSzKICFKFHLwaER8GUCbJrjo1pW2h3w0ey3sWVkgqGSAroYx4rzoDpjZVi60SBx785bGen0Ldde&#10;HsjcDjxLknNuZY+U0MnRXHVGfWwnK+Dtc1b3/ky9+uJlerj9votp35ZCnJ7M12uCyzWwaOb49wG/&#10;G6g/NFRs5ybUgQ0CFvkqIykRRQmMBOUqy4HtBFxkaQ68qfn/Hc0PAAAA//8DAFBLAQItABQABgAI&#10;AAAAIQC2gziS/gAAAOEBAAATAAAAAAAAAAAAAAAAAAAAAABbQ29udGVudF9UeXBlc10ueG1sUEsB&#10;Ai0AFAAGAAgAAAAhADj9If/WAAAAlAEAAAsAAAAAAAAAAAAAAAAALwEAAF9yZWxzLy5yZWxzUEsB&#10;Ai0AFAAGAAgAAAAhABp8eF2LAgAAagUAAA4AAAAAAAAAAAAAAAAALgIAAGRycy9lMm9Eb2MueG1s&#10;UEsBAi0AFAAGAAgAAAAhAC7se/LmAAAADwEAAA8AAAAAAAAAAAAAAAAA5QQAAGRycy9kb3ducmV2&#10;LnhtbFBLBQYAAAAABAAEAPMAAAD4BQAAAAA=&#10;" filled="f" strokecolor="black [3213]" strokeweight="2.25pt"/>
            </w:pict>
          </mc:Fallback>
        </mc:AlternateContent>
      </w:r>
    </w:p>
    <w:p w14:paraId="62AC2BC5" w14:textId="51BAD028" w:rsidR="00AC420E" w:rsidRPr="00F811FB" w:rsidRDefault="00AC420E" w:rsidP="00AC420E">
      <w:pPr>
        <w:spacing w:line="360" w:lineRule="auto"/>
        <w:rPr>
          <w:rFonts w:ascii="Arial" w:hAnsi="Arial" w:cs="Arial"/>
        </w:rPr>
      </w:pPr>
      <w:bookmarkStart w:id="147" w:name="_Toc68789486"/>
      <w:bookmarkStart w:id="148" w:name="_Toc69736937"/>
      <w:bookmarkStart w:id="149" w:name="_Toc69898535"/>
      <w:r w:rsidRPr="00F811FB">
        <w:rPr>
          <w:rStyle w:val="Heading3Char"/>
          <w:rFonts w:ascii="Arial" w:hAnsi="Arial"/>
        </w:rPr>
        <w:t>Goal One</w:t>
      </w:r>
      <w:bookmarkEnd w:id="147"/>
      <w:bookmarkEnd w:id="148"/>
      <w:bookmarkEnd w:id="149"/>
      <w:r w:rsidRPr="00F811FB">
        <w:rPr>
          <w:rFonts w:ascii="Arial" w:hAnsi="Arial" w:cs="Arial"/>
        </w:rPr>
        <w:t xml:space="preserve"> -  Increase Marin’s overall brand awareness and increase customer interactions, to be seen as one of the UK leaders.</w:t>
      </w:r>
    </w:p>
    <w:p w14:paraId="0218033E" w14:textId="77777777" w:rsidR="00AC420E" w:rsidRPr="00F811FB" w:rsidRDefault="00AC420E" w:rsidP="00AC420E">
      <w:pPr>
        <w:rPr>
          <w:rFonts w:ascii="Arial" w:hAnsi="Arial" w:cs="Arial"/>
        </w:rPr>
      </w:pPr>
    </w:p>
    <w:p w14:paraId="6E411512" w14:textId="15454B7A" w:rsidR="00AC420E" w:rsidRPr="00F811FB" w:rsidRDefault="00AC420E" w:rsidP="00AC420E">
      <w:pPr>
        <w:rPr>
          <w:rFonts w:ascii="Arial" w:hAnsi="Arial" w:cs="Arial"/>
        </w:rPr>
      </w:pPr>
      <w:bookmarkStart w:id="150" w:name="_Toc68789487"/>
      <w:bookmarkStart w:id="151" w:name="_Toc69736938"/>
      <w:bookmarkStart w:id="152" w:name="_Toc69898536"/>
      <w:r w:rsidRPr="00F811FB">
        <w:rPr>
          <w:rStyle w:val="Heading3Char"/>
          <w:rFonts w:ascii="Arial" w:hAnsi="Arial"/>
        </w:rPr>
        <w:t>Objectives</w:t>
      </w:r>
      <w:bookmarkEnd w:id="150"/>
      <w:bookmarkEnd w:id="151"/>
      <w:bookmarkEnd w:id="152"/>
      <w:r w:rsidRPr="00F811FB">
        <w:rPr>
          <w:rFonts w:ascii="Arial" w:hAnsi="Arial" w:cs="Arial"/>
        </w:rPr>
        <w:t xml:space="preserve"> –</w:t>
      </w:r>
    </w:p>
    <w:p w14:paraId="51D2528B" w14:textId="77777777" w:rsidR="00AC420E" w:rsidRPr="00F811FB" w:rsidRDefault="00AC420E" w:rsidP="00AC420E">
      <w:pPr>
        <w:rPr>
          <w:rFonts w:ascii="Arial" w:hAnsi="Arial" w:cs="Arial"/>
        </w:rPr>
      </w:pPr>
    </w:p>
    <w:p w14:paraId="0CB58AC5" w14:textId="77777777" w:rsidR="00AC420E" w:rsidRPr="00F811FB" w:rsidRDefault="00AC420E" w:rsidP="00953138">
      <w:pPr>
        <w:pStyle w:val="ListParagraph"/>
        <w:numPr>
          <w:ilvl w:val="0"/>
          <w:numId w:val="21"/>
        </w:numPr>
        <w:spacing w:line="360" w:lineRule="auto"/>
        <w:rPr>
          <w:rFonts w:ascii="Arial" w:hAnsi="Arial" w:cs="Arial"/>
        </w:rPr>
      </w:pPr>
      <w:r w:rsidRPr="00F811FB">
        <w:rPr>
          <w:rFonts w:ascii="Arial" w:hAnsi="Arial" w:cs="Arial"/>
        </w:rPr>
        <w:t>Start of Q1, the fan interaction activities will be live.</w:t>
      </w:r>
    </w:p>
    <w:p w14:paraId="2B996D1A" w14:textId="77777777" w:rsidR="00AC420E" w:rsidRPr="00F811FB" w:rsidRDefault="00AC420E" w:rsidP="00953138">
      <w:pPr>
        <w:pStyle w:val="ListParagraph"/>
        <w:numPr>
          <w:ilvl w:val="0"/>
          <w:numId w:val="21"/>
        </w:numPr>
        <w:spacing w:line="360" w:lineRule="auto"/>
        <w:rPr>
          <w:rFonts w:ascii="Arial" w:hAnsi="Arial" w:cs="Arial"/>
        </w:rPr>
      </w:pPr>
      <w:r w:rsidRPr="00F811FB">
        <w:rPr>
          <w:rFonts w:ascii="Arial" w:hAnsi="Arial" w:cs="Arial"/>
        </w:rPr>
        <w:t>Every month will see a 5% increase in traffic.</w:t>
      </w:r>
    </w:p>
    <w:p w14:paraId="37FB4780" w14:textId="77777777" w:rsidR="00AC420E" w:rsidRPr="00F811FB" w:rsidRDefault="00AC420E" w:rsidP="00953138">
      <w:pPr>
        <w:pStyle w:val="ListParagraph"/>
        <w:numPr>
          <w:ilvl w:val="0"/>
          <w:numId w:val="21"/>
        </w:numPr>
        <w:spacing w:line="360" w:lineRule="auto"/>
        <w:rPr>
          <w:rFonts w:ascii="Arial" w:hAnsi="Arial" w:cs="Arial"/>
        </w:rPr>
      </w:pPr>
      <w:r w:rsidRPr="00F811FB">
        <w:rPr>
          <w:rFonts w:ascii="Arial" w:hAnsi="Arial" w:cs="Arial"/>
        </w:rPr>
        <w:t>By Q4, all social media platforms will have grown by 20%.</w:t>
      </w:r>
    </w:p>
    <w:p w14:paraId="3DF2D729" w14:textId="77777777" w:rsidR="00AC420E" w:rsidRPr="00F811FB" w:rsidRDefault="00AC420E" w:rsidP="00AC420E">
      <w:pPr>
        <w:pStyle w:val="ListParagraph"/>
        <w:ind w:left="774"/>
        <w:rPr>
          <w:rFonts w:ascii="Arial" w:hAnsi="Arial" w:cs="Arial"/>
        </w:rPr>
      </w:pPr>
    </w:p>
    <w:p w14:paraId="28351BAF" w14:textId="77777777" w:rsidR="00AC420E" w:rsidRPr="00F811FB" w:rsidRDefault="00AC420E" w:rsidP="00AC420E">
      <w:pPr>
        <w:pStyle w:val="Heading2"/>
        <w:rPr>
          <w:rFonts w:ascii="Arial" w:hAnsi="Arial" w:cs="Arial"/>
        </w:rPr>
      </w:pPr>
    </w:p>
    <w:p w14:paraId="1873CF9C" w14:textId="7E6AEB9D" w:rsidR="00AC420E" w:rsidRPr="00F811FB" w:rsidRDefault="00AC420E" w:rsidP="00AC420E">
      <w:pPr>
        <w:spacing w:line="360" w:lineRule="auto"/>
        <w:rPr>
          <w:rFonts w:ascii="Arial" w:hAnsi="Arial" w:cs="Arial"/>
        </w:rPr>
      </w:pPr>
      <w:bookmarkStart w:id="153" w:name="_Toc68789488"/>
      <w:bookmarkStart w:id="154" w:name="_Toc69736939"/>
      <w:bookmarkStart w:id="155" w:name="_Toc69898537"/>
      <w:r w:rsidRPr="00F811FB">
        <w:rPr>
          <w:rStyle w:val="Heading3Char"/>
          <w:rFonts w:ascii="Arial" w:hAnsi="Arial"/>
        </w:rPr>
        <w:t>Goal Two</w:t>
      </w:r>
      <w:bookmarkEnd w:id="153"/>
      <w:bookmarkEnd w:id="154"/>
      <w:bookmarkEnd w:id="155"/>
      <w:r w:rsidRPr="00F811FB">
        <w:rPr>
          <w:rFonts w:ascii="Arial" w:hAnsi="Arial" w:cs="Arial"/>
        </w:rPr>
        <w:t xml:space="preserve"> – Increase sales of the 2021 line by 15%, through strategic marketing.</w:t>
      </w:r>
    </w:p>
    <w:p w14:paraId="2DF04EA4" w14:textId="76A41B27" w:rsidR="00AC420E" w:rsidRPr="00F811FB" w:rsidRDefault="00AC420E" w:rsidP="00AC420E">
      <w:pPr>
        <w:pStyle w:val="Heading3"/>
        <w:rPr>
          <w:rFonts w:ascii="Arial" w:hAnsi="Arial"/>
        </w:rPr>
      </w:pPr>
      <w:bookmarkStart w:id="156" w:name="_Toc68789489"/>
      <w:bookmarkStart w:id="157" w:name="_Toc69736940"/>
      <w:bookmarkStart w:id="158" w:name="_Toc69898538"/>
      <w:r w:rsidRPr="00F811FB">
        <w:rPr>
          <w:rFonts w:ascii="Arial" w:hAnsi="Arial"/>
        </w:rPr>
        <w:t>Objectives –</w:t>
      </w:r>
      <w:bookmarkEnd w:id="156"/>
      <w:bookmarkEnd w:id="157"/>
      <w:bookmarkEnd w:id="158"/>
    </w:p>
    <w:p w14:paraId="7705C18A" w14:textId="77777777" w:rsidR="00AC420E" w:rsidRPr="00F811FB" w:rsidRDefault="00AC420E" w:rsidP="00AC420E">
      <w:pPr>
        <w:rPr>
          <w:rFonts w:ascii="Arial" w:hAnsi="Arial" w:cs="Arial"/>
        </w:rPr>
      </w:pPr>
    </w:p>
    <w:p w14:paraId="32DED4C7" w14:textId="77777777" w:rsidR="00AC420E" w:rsidRPr="00F811FB" w:rsidRDefault="00AC420E" w:rsidP="00AC420E">
      <w:pPr>
        <w:pStyle w:val="ListParagraph"/>
        <w:spacing w:line="360" w:lineRule="auto"/>
        <w:rPr>
          <w:rFonts w:ascii="Arial" w:hAnsi="Arial" w:cs="Arial"/>
        </w:rPr>
      </w:pPr>
      <w:r w:rsidRPr="00F811FB">
        <w:rPr>
          <w:rFonts w:ascii="Arial" w:hAnsi="Arial" w:cs="Arial"/>
        </w:rPr>
        <w:t>Start of Q1, implement IMC into the 2021 strategy.</w:t>
      </w:r>
    </w:p>
    <w:p w14:paraId="2995A3B2" w14:textId="77777777" w:rsidR="00AC420E" w:rsidRPr="00F811FB" w:rsidRDefault="00AC420E" w:rsidP="00953138">
      <w:pPr>
        <w:pStyle w:val="ListParagraph"/>
        <w:numPr>
          <w:ilvl w:val="0"/>
          <w:numId w:val="22"/>
        </w:numPr>
        <w:spacing w:line="360" w:lineRule="auto"/>
        <w:rPr>
          <w:rFonts w:ascii="Arial" w:hAnsi="Arial" w:cs="Arial"/>
        </w:rPr>
      </w:pPr>
      <w:r w:rsidRPr="00F811FB">
        <w:rPr>
          <w:rFonts w:ascii="Arial" w:hAnsi="Arial" w:cs="Arial"/>
        </w:rPr>
        <w:t xml:space="preserve">By Q3, all digital interactions will be monitored for the following years campaign. </w:t>
      </w:r>
    </w:p>
    <w:p w14:paraId="6CB5AF7D" w14:textId="77777777" w:rsidR="00AC420E" w:rsidRPr="00F811FB" w:rsidRDefault="00AC420E" w:rsidP="00953138">
      <w:pPr>
        <w:pStyle w:val="ListParagraph"/>
        <w:numPr>
          <w:ilvl w:val="0"/>
          <w:numId w:val="22"/>
        </w:numPr>
        <w:spacing w:line="360" w:lineRule="auto"/>
        <w:rPr>
          <w:rFonts w:ascii="Arial" w:hAnsi="Arial" w:cs="Arial"/>
        </w:rPr>
      </w:pPr>
      <w:r w:rsidRPr="00F811FB">
        <w:rPr>
          <w:rFonts w:ascii="Arial" w:hAnsi="Arial" w:cs="Arial"/>
        </w:rPr>
        <w:t>By the end of Q4 sales will be up by 15%</w:t>
      </w:r>
    </w:p>
    <w:p w14:paraId="111A47B9" w14:textId="77777777" w:rsidR="00AC420E" w:rsidRPr="00F811FB" w:rsidRDefault="00AC420E" w:rsidP="00AC420E">
      <w:pPr>
        <w:rPr>
          <w:rFonts w:ascii="Arial" w:hAnsi="Arial" w:cs="Arial"/>
        </w:rPr>
      </w:pPr>
    </w:p>
    <w:p w14:paraId="383E3AAE" w14:textId="05B4C571" w:rsidR="00AC420E" w:rsidRPr="00F811FB" w:rsidRDefault="00AC420E" w:rsidP="00AC420E">
      <w:pPr>
        <w:pStyle w:val="Heading1"/>
        <w:rPr>
          <w:rFonts w:ascii="Arial" w:hAnsi="Arial" w:cs="Arial"/>
        </w:rPr>
      </w:pPr>
      <w:bookmarkStart w:id="159" w:name="_Toc68789490"/>
      <w:bookmarkStart w:id="160" w:name="_Toc69736941"/>
      <w:bookmarkStart w:id="161" w:name="_Toc69898539"/>
      <w:r w:rsidRPr="00F811FB">
        <w:rPr>
          <w:rFonts w:ascii="Arial" w:hAnsi="Arial" w:cs="Arial"/>
        </w:rPr>
        <w:t>Marketing Strategy and Channels</w:t>
      </w:r>
      <w:bookmarkEnd w:id="159"/>
      <w:bookmarkEnd w:id="160"/>
      <w:bookmarkEnd w:id="161"/>
      <w:r w:rsidRPr="00F811FB">
        <w:rPr>
          <w:rFonts w:ascii="Arial" w:hAnsi="Arial" w:cs="Arial"/>
        </w:rPr>
        <w:t xml:space="preserve"> </w:t>
      </w:r>
    </w:p>
    <w:p w14:paraId="465E0113" w14:textId="1204B06B" w:rsidR="00AC420E" w:rsidRPr="00F811FB" w:rsidRDefault="00AC420E" w:rsidP="00AC420E">
      <w:pPr>
        <w:pStyle w:val="Heading2"/>
        <w:rPr>
          <w:rFonts w:ascii="Arial" w:hAnsi="Arial" w:cs="Arial"/>
        </w:rPr>
      </w:pPr>
      <w:bookmarkStart w:id="162" w:name="_Toc68789491"/>
      <w:bookmarkStart w:id="163" w:name="_Toc69736942"/>
      <w:bookmarkStart w:id="164" w:name="_Toc69898540"/>
      <w:r w:rsidRPr="00F811FB">
        <w:rPr>
          <w:rFonts w:ascii="Arial" w:hAnsi="Arial" w:cs="Arial"/>
        </w:rPr>
        <w:t>Primary Target Market / Personas</w:t>
      </w:r>
      <w:bookmarkEnd w:id="162"/>
      <w:bookmarkEnd w:id="163"/>
      <w:bookmarkEnd w:id="164"/>
    </w:p>
    <w:p w14:paraId="1F5C03E8" w14:textId="77777777" w:rsidR="00AC420E" w:rsidRPr="00F811FB" w:rsidRDefault="00AC420E" w:rsidP="00AC420E">
      <w:pPr>
        <w:rPr>
          <w:rFonts w:ascii="Arial" w:hAnsi="Arial" w:cs="Arial"/>
        </w:rPr>
      </w:pPr>
    </w:p>
    <w:p w14:paraId="280E9221" w14:textId="77777777" w:rsidR="00AC420E" w:rsidRPr="00F811FB" w:rsidRDefault="00AC420E" w:rsidP="00AC420E">
      <w:pPr>
        <w:spacing w:line="360" w:lineRule="auto"/>
        <w:rPr>
          <w:rFonts w:ascii="Arial" w:hAnsi="Arial" w:cs="Arial"/>
        </w:rPr>
      </w:pPr>
      <w:r w:rsidRPr="00F811FB">
        <w:rPr>
          <w:rFonts w:ascii="Arial" w:hAnsi="Arial" w:cs="Arial"/>
        </w:rPr>
        <w:t xml:space="preserve">To find the primary target market, analysis of continent and nation-wide surveys must take place. The following statistics are taken from International Mountain Bicycling Association (Europe) and Cycling UK (UK). Although only 8% of IMBA </w:t>
      </w:r>
      <w:r w:rsidRPr="00F811FB">
        <w:rPr>
          <w:rFonts w:ascii="Arial" w:hAnsi="Arial" w:cs="Arial"/>
        </w:rPr>
        <w:lastRenderedPageBreak/>
        <w:t>respondents were UK residents, the findings enable comparisons of attitudes and motivations to be drawn.</w:t>
      </w:r>
    </w:p>
    <w:p w14:paraId="5208D454" w14:textId="77777777" w:rsidR="00AC420E" w:rsidRPr="00F811FB" w:rsidRDefault="00AC420E" w:rsidP="00AC420E">
      <w:pPr>
        <w:spacing w:line="360" w:lineRule="auto"/>
        <w:rPr>
          <w:rFonts w:ascii="Arial" w:hAnsi="Arial" w:cs="Arial"/>
        </w:rPr>
      </w:pPr>
    </w:p>
    <w:p w14:paraId="37C67A46" w14:textId="4FBF2EAD" w:rsidR="00AC420E" w:rsidRPr="00F811FB" w:rsidRDefault="00AC420E" w:rsidP="00F811FB">
      <w:pPr>
        <w:pStyle w:val="Heading2"/>
        <w:rPr>
          <w:rFonts w:ascii="Arial" w:hAnsi="Arial" w:cs="Arial"/>
        </w:rPr>
      </w:pPr>
      <w:bookmarkStart w:id="165" w:name="_Toc68789492"/>
      <w:bookmarkStart w:id="166" w:name="_Toc69736943"/>
      <w:bookmarkStart w:id="167" w:name="_Toc69898541"/>
      <w:r w:rsidRPr="00F811FB">
        <w:rPr>
          <w:rFonts w:ascii="Arial" w:hAnsi="Arial" w:cs="Arial"/>
        </w:rPr>
        <w:t>Survey background:</w:t>
      </w:r>
      <w:bookmarkEnd w:id="165"/>
      <w:bookmarkEnd w:id="166"/>
      <w:bookmarkEnd w:id="167"/>
    </w:p>
    <w:p w14:paraId="544DAE83" w14:textId="77777777" w:rsidR="00AC420E" w:rsidRPr="00F811FB" w:rsidRDefault="00AC420E" w:rsidP="00AC420E">
      <w:pPr>
        <w:rPr>
          <w:rFonts w:ascii="Arial" w:hAnsi="Arial" w:cs="Arial"/>
        </w:rPr>
      </w:pPr>
    </w:p>
    <w:p w14:paraId="432CC4B0" w14:textId="77777777" w:rsidR="00AC420E" w:rsidRPr="00F811FB" w:rsidRDefault="00AC420E" w:rsidP="00AC420E">
      <w:pPr>
        <w:spacing w:line="360" w:lineRule="auto"/>
        <w:rPr>
          <w:rFonts w:ascii="Arial" w:hAnsi="Arial" w:cs="Arial"/>
        </w:rPr>
      </w:pPr>
      <w:r w:rsidRPr="00F811FB">
        <w:rPr>
          <w:rFonts w:ascii="Arial" w:hAnsi="Arial" w:cs="Arial"/>
        </w:rPr>
        <w:t xml:space="preserve">IMBA – 6057 participants </w:t>
      </w:r>
    </w:p>
    <w:p w14:paraId="27825966" w14:textId="77777777" w:rsidR="00AC420E" w:rsidRPr="00F811FB" w:rsidRDefault="00AC420E" w:rsidP="00AC420E">
      <w:pPr>
        <w:spacing w:line="360" w:lineRule="auto"/>
        <w:rPr>
          <w:rFonts w:ascii="Arial" w:hAnsi="Arial" w:cs="Arial"/>
        </w:rPr>
      </w:pPr>
      <w:r w:rsidRPr="00F811FB">
        <w:rPr>
          <w:rFonts w:ascii="Arial" w:hAnsi="Arial" w:cs="Arial"/>
        </w:rPr>
        <w:t xml:space="preserve">Cycling UK – 11,482 participants </w:t>
      </w:r>
    </w:p>
    <w:p w14:paraId="4EAC6024" w14:textId="77777777" w:rsidR="00AC420E" w:rsidRPr="00F811FB" w:rsidRDefault="00AC420E" w:rsidP="00AC420E">
      <w:pPr>
        <w:spacing w:line="360" w:lineRule="auto"/>
        <w:rPr>
          <w:rFonts w:ascii="Arial" w:hAnsi="Arial" w:cs="Arial"/>
        </w:rPr>
      </w:pPr>
    </w:p>
    <w:p w14:paraId="45F126DC" w14:textId="5120681F" w:rsidR="00AC420E" w:rsidRPr="00F811FB" w:rsidRDefault="00AC420E" w:rsidP="00F811FB">
      <w:pPr>
        <w:pStyle w:val="Heading2"/>
        <w:rPr>
          <w:rFonts w:ascii="Arial" w:hAnsi="Arial" w:cs="Arial"/>
        </w:rPr>
      </w:pPr>
      <w:bookmarkStart w:id="168" w:name="_Toc68789493"/>
      <w:bookmarkStart w:id="169" w:name="_Toc69736944"/>
      <w:bookmarkStart w:id="170" w:name="_Toc69898542"/>
      <w:r w:rsidRPr="00F811FB">
        <w:rPr>
          <w:rFonts w:ascii="Arial" w:hAnsi="Arial" w:cs="Arial"/>
        </w:rPr>
        <w:t>Demographic:</w:t>
      </w:r>
      <w:bookmarkEnd w:id="168"/>
      <w:bookmarkEnd w:id="169"/>
      <w:bookmarkEnd w:id="170"/>
      <w:r w:rsidRPr="00F811FB">
        <w:rPr>
          <w:rFonts w:ascii="Arial" w:hAnsi="Arial" w:cs="Arial"/>
        </w:rPr>
        <w:t xml:space="preserve"> </w:t>
      </w:r>
    </w:p>
    <w:p w14:paraId="4F6CA155" w14:textId="77777777" w:rsidR="00AC420E" w:rsidRPr="00F811FB" w:rsidRDefault="00AC420E" w:rsidP="00AC420E">
      <w:pPr>
        <w:spacing w:line="360" w:lineRule="auto"/>
        <w:rPr>
          <w:rFonts w:ascii="Arial" w:hAnsi="Arial" w:cs="Arial"/>
        </w:rPr>
      </w:pPr>
    </w:p>
    <w:p w14:paraId="15762ACC" w14:textId="77777777" w:rsidR="00AC420E" w:rsidRPr="00F811FB" w:rsidRDefault="00AC420E" w:rsidP="00AC420E">
      <w:pPr>
        <w:spacing w:line="360" w:lineRule="auto"/>
        <w:rPr>
          <w:rFonts w:ascii="Arial" w:hAnsi="Arial" w:cs="Arial"/>
        </w:rPr>
      </w:pPr>
      <w:r w:rsidRPr="00F811FB">
        <w:rPr>
          <w:rFonts w:ascii="Arial" w:hAnsi="Arial" w:cs="Arial"/>
        </w:rPr>
        <w:t xml:space="preserve">Age: </w:t>
      </w:r>
    </w:p>
    <w:p w14:paraId="7154A3AE" w14:textId="77777777" w:rsidR="00AC420E" w:rsidRPr="00F811FB" w:rsidRDefault="00AC420E" w:rsidP="00953138">
      <w:pPr>
        <w:pStyle w:val="ListParagraph"/>
        <w:numPr>
          <w:ilvl w:val="0"/>
          <w:numId w:val="28"/>
        </w:numPr>
        <w:spacing w:line="360" w:lineRule="auto"/>
        <w:rPr>
          <w:rFonts w:ascii="Arial" w:hAnsi="Arial" w:cs="Arial"/>
        </w:rPr>
      </w:pPr>
      <w:r w:rsidRPr="00F811FB">
        <w:rPr>
          <w:rFonts w:ascii="Arial" w:hAnsi="Arial" w:cs="Arial"/>
        </w:rPr>
        <w:t>36-45 – 32%</w:t>
      </w:r>
      <w:r w:rsidRPr="00F811FB">
        <w:rPr>
          <w:rFonts w:ascii="Arial" w:hAnsi="Arial" w:cs="Arial"/>
          <w:color w:val="000000"/>
          <w:shd w:val="clear" w:color="auto" w:fill="FFFFFF"/>
        </w:rPr>
        <w:t xml:space="preserve"> (IMBA, 2016)</w:t>
      </w:r>
    </w:p>
    <w:p w14:paraId="571846AA" w14:textId="77777777" w:rsidR="00AC420E" w:rsidRPr="00F811FB" w:rsidRDefault="00AC420E" w:rsidP="00953138">
      <w:pPr>
        <w:pStyle w:val="ListParagraph"/>
        <w:numPr>
          <w:ilvl w:val="0"/>
          <w:numId w:val="28"/>
        </w:numPr>
        <w:spacing w:line="360" w:lineRule="auto"/>
        <w:rPr>
          <w:rFonts w:ascii="Arial" w:hAnsi="Arial" w:cs="Arial"/>
        </w:rPr>
      </w:pPr>
      <w:r w:rsidRPr="00F811FB">
        <w:rPr>
          <w:rFonts w:ascii="Arial" w:hAnsi="Arial" w:cs="Arial"/>
          <w:color w:val="000000"/>
          <w:shd w:val="clear" w:color="auto" w:fill="FFFFFF"/>
        </w:rPr>
        <w:t>26-35 – 31% (IMBA, 2016)</w:t>
      </w:r>
    </w:p>
    <w:p w14:paraId="595BDCB8" w14:textId="77777777" w:rsidR="00AC420E" w:rsidRPr="00F811FB" w:rsidRDefault="00AC420E" w:rsidP="00953138">
      <w:pPr>
        <w:pStyle w:val="ListParagraph"/>
        <w:numPr>
          <w:ilvl w:val="0"/>
          <w:numId w:val="28"/>
        </w:numPr>
        <w:spacing w:line="360" w:lineRule="auto"/>
        <w:rPr>
          <w:rFonts w:ascii="Arial" w:hAnsi="Arial" w:cs="Arial"/>
        </w:rPr>
      </w:pPr>
    </w:p>
    <w:p w14:paraId="342F6D70" w14:textId="7777777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rPr>
        <w:t xml:space="preserve">Gender: Male – 92% </w:t>
      </w:r>
      <w:r w:rsidRPr="00F811FB">
        <w:rPr>
          <w:rFonts w:ascii="Arial" w:hAnsi="Arial" w:cs="Arial"/>
          <w:color w:val="000000"/>
          <w:shd w:val="clear" w:color="auto" w:fill="FFFFFF"/>
        </w:rPr>
        <w:t>(Cycling UK, 2016)</w:t>
      </w:r>
    </w:p>
    <w:p w14:paraId="1A863F6D" w14:textId="77777777" w:rsidR="00AC420E" w:rsidRPr="00F811FB" w:rsidRDefault="00AC420E" w:rsidP="00AC420E">
      <w:pPr>
        <w:spacing w:line="360" w:lineRule="auto"/>
        <w:rPr>
          <w:rFonts w:ascii="Arial" w:hAnsi="Arial" w:cs="Arial"/>
        </w:rPr>
      </w:pPr>
    </w:p>
    <w:p w14:paraId="2B3BF4FE" w14:textId="7777777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rPr>
        <w:t xml:space="preserve">Salary: £30K – £50K &amp; £50 - £100K </w:t>
      </w:r>
      <w:r w:rsidRPr="00F811FB">
        <w:rPr>
          <w:rFonts w:ascii="Arial" w:hAnsi="Arial" w:cs="Arial"/>
          <w:color w:val="000000"/>
          <w:shd w:val="clear" w:color="auto" w:fill="FFFFFF"/>
        </w:rPr>
        <w:t>(Cycling UK, 2016)</w:t>
      </w:r>
    </w:p>
    <w:p w14:paraId="3632772F" w14:textId="77777777" w:rsidR="00AC420E" w:rsidRPr="00F811FB" w:rsidRDefault="00AC420E" w:rsidP="00AC420E">
      <w:pPr>
        <w:spacing w:line="360" w:lineRule="auto"/>
        <w:rPr>
          <w:rFonts w:ascii="Arial" w:hAnsi="Arial" w:cs="Arial"/>
          <w:color w:val="000000"/>
          <w:shd w:val="clear" w:color="auto" w:fill="FFFFFF"/>
        </w:rPr>
      </w:pPr>
    </w:p>
    <w:p w14:paraId="491327C8" w14:textId="7777777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 xml:space="preserve">Education: </w:t>
      </w:r>
    </w:p>
    <w:p w14:paraId="7EE9F819" w14:textId="77777777" w:rsidR="00AC420E" w:rsidRPr="00F811FB" w:rsidRDefault="00AC420E" w:rsidP="00953138">
      <w:pPr>
        <w:pStyle w:val="ListParagraph"/>
        <w:numPr>
          <w:ilvl w:val="0"/>
          <w:numId w:val="23"/>
        </w:numPr>
        <w:spacing w:line="360" w:lineRule="auto"/>
        <w:rPr>
          <w:rFonts w:ascii="Arial" w:hAnsi="Arial" w:cs="Arial"/>
          <w:color w:val="000000"/>
          <w:shd w:val="clear" w:color="auto" w:fill="FFFFFF"/>
        </w:rPr>
      </w:pPr>
      <w:r w:rsidRPr="00F811FB">
        <w:rPr>
          <w:rFonts w:ascii="Arial" w:hAnsi="Arial" w:cs="Arial"/>
          <w:color w:val="000000"/>
          <w:shd w:val="clear" w:color="auto" w:fill="FFFFFF"/>
        </w:rPr>
        <w:t>38% had degrees, with 23% postgraduate or higher (Cycling UK, 2016)</w:t>
      </w:r>
    </w:p>
    <w:p w14:paraId="70DFCC1E" w14:textId="77777777" w:rsidR="00AC420E" w:rsidRPr="00F811FB" w:rsidRDefault="00AC420E" w:rsidP="00953138">
      <w:pPr>
        <w:pStyle w:val="ListParagraph"/>
        <w:numPr>
          <w:ilvl w:val="0"/>
          <w:numId w:val="23"/>
        </w:numPr>
        <w:spacing w:line="360" w:lineRule="auto"/>
        <w:rPr>
          <w:rFonts w:ascii="Arial" w:hAnsi="Arial" w:cs="Arial"/>
        </w:rPr>
      </w:pPr>
      <w:r w:rsidRPr="00F811FB">
        <w:rPr>
          <w:rFonts w:ascii="Arial" w:hAnsi="Arial" w:cs="Arial"/>
          <w:color w:val="000000"/>
          <w:shd w:val="clear" w:color="auto" w:fill="FFFFFF"/>
        </w:rPr>
        <w:t>38% were academics (highest percentage) followed by 28% higher vocational (IMBA, 2016)</w:t>
      </w:r>
    </w:p>
    <w:p w14:paraId="54A6909C" w14:textId="77777777" w:rsidR="00AC420E" w:rsidRPr="00F811FB" w:rsidRDefault="00AC420E" w:rsidP="00AC420E">
      <w:pPr>
        <w:spacing w:line="360" w:lineRule="auto"/>
        <w:rPr>
          <w:rFonts w:ascii="Arial" w:hAnsi="Arial" w:cs="Arial"/>
        </w:rPr>
      </w:pPr>
      <w:r w:rsidRPr="00F811FB">
        <w:rPr>
          <w:rFonts w:ascii="Arial" w:hAnsi="Arial" w:cs="Arial"/>
        </w:rPr>
        <w:t xml:space="preserve">Family Life: </w:t>
      </w:r>
    </w:p>
    <w:p w14:paraId="1506984D" w14:textId="77777777" w:rsidR="00AC420E" w:rsidRPr="00F811FB" w:rsidRDefault="00AC420E" w:rsidP="00953138">
      <w:pPr>
        <w:pStyle w:val="ListParagraph"/>
        <w:numPr>
          <w:ilvl w:val="0"/>
          <w:numId w:val="26"/>
        </w:numPr>
        <w:spacing w:line="360" w:lineRule="auto"/>
        <w:rPr>
          <w:rFonts w:ascii="Arial" w:hAnsi="Arial" w:cs="Arial"/>
        </w:rPr>
      </w:pPr>
      <w:r w:rsidRPr="00F811FB">
        <w:rPr>
          <w:rFonts w:ascii="Arial" w:hAnsi="Arial" w:cs="Arial"/>
        </w:rPr>
        <w:t xml:space="preserve">41% with kids and partner </w:t>
      </w:r>
    </w:p>
    <w:p w14:paraId="390D7D77" w14:textId="77777777" w:rsidR="00AC420E" w:rsidRPr="00F811FB" w:rsidRDefault="00AC420E" w:rsidP="00953138">
      <w:pPr>
        <w:pStyle w:val="ListParagraph"/>
        <w:numPr>
          <w:ilvl w:val="0"/>
          <w:numId w:val="26"/>
        </w:numPr>
        <w:spacing w:line="360" w:lineRule="auto"/>
        <w:rPr>
          <w:rFonts w:ascii="Arial" w:hAnsi="Arial" w:cs="Arial"/>
        </w:rPr>
      </w:pPr>
      <w:r w:rsidRPr="00F811FB">
        <w:rPr>
          <w:rFonts w:ascii="Arial" w:hAnsi="Arial" w:cs="Arial"/>
        </w:rPr>
        <w:t>23% partner no kids</w:t>
      </w:r>
    </w:p>
    <w:p w14:paraId="5593209C" w14:textId="77777777" w:rsidR="00AC420E" w:rsidRPr="00F811FB" w:rsidRDefault="00AC420E" w:rsidP="00953138">
      <w:pPr>
        <w:pStyle w:val="ListParagraph"/>
        <w:numPr>
          <w:ilvl w:val="0"/>
          <w:numId w:val="26"/>
        </w:numPr>
        <w:spacing w:line="360" w:lineRule="auto"/>
        <w:rPr>
          <w:rFonts w:ascii="Arial" w:hAnsi="Arial" w:cs="Arial"/>
        </w:rPr>
      </w:pPr>
      <w:r w:rsidRPr="00F811FB">
        <w:rPr>
          <w:rFonts w:ascii="Arial" w:hAnsi="Arial" w:cs="Arial"/>
        </w:rPr>
        <w:t>33% single no kids</w:t>
      </w:r>
    </w:p>
    <w:p w14:paraId="0856ED79" w14:textId="77777777" w:rsidR="00AC420E" w:rsidRPr="00F811FB" w:rsidRDefault="00AC420E" w:rsidP="00AC420E">
      <w:pPr>
        <w:pStyle w:val="ListParagraph"/>
        <w:spacing w:line="360" w:lineRule="auto"/>
        <w:rPr>
          <w:rFonts w:ascii="Arial" w:hAnsi="Arial" w:cs="Arial"/>
          <w:color w:val="000000"/>
          <w:shd w:val="clear" w:color="auto" w:fill="FFFFFF"/>
        </w:rPr>
      </w:pPr>
      <w:r w:rsidRPr="00F811FB">
        <w:rPr>
          <w:rFonts w:ascii="Arial" w:hAnsi="Arial" w:cs="Arial"/>
          <w:color w:val="000000"/>
          <w:shd w:val="clear" w:color="auto" w:fill="FFFFFF"/>
        </w:rPr>
        <w:t>(IMBA, 2016)</w:t>
      </w:r>
    </w:p>
    <w:p w14:paraId="09E0E48C" w14:textId="7777777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Motivations:</w:t>
      </w:r>
    </w:p>
    <w:p w14:paraId="13AC7B12" w14:textId="77777777" w:rsidR="00AC420E" w:rsidRPr="00F811FB" w:rsidRDefault="00AC420E" w:rsidP="00953138">
      <w:pPr>
        <w:pStyle w:val="ListParagraph"/>
        <w:numPr>
          <w:ilvl w:val="0"/>
          <w:numId w:val="27"/>
        </w:numPr>
        <w:spacing w:line="360" w:lineRule="auto"/>
        <w:rPr>
          <w:rFonts w:ascii="Arial" w:hAnsi="Arial" w:cs="Arial"/>
        </w:rPr>
      </w:pPr>
      <w:r w:rsidRPr="00F811FB">
        <w:rPr>
          <w:rFonts w:ascii="Arial" w:hAnsi="Arial" w:cs="Arial"/>
          <w:color w:val="000000"/>
          <w:shd w:val="clear" w:color="auto" w:fill="FFFFFF"/>
        </w:rPr>
        <w:t>91% said “Fairly” to “Very Important” for their mental health (Cycling UK, 2016)</w:t>
      </w:r>
    </w:p>
    <w:p w14:paraId="5AFA1B75" w14:textId="77777777" w:rsidR="00AC420E" w:rsidRPr="00F811FB" w:rsidRDefault="00AC420E" w:rsidP="00953138">
      <w:pPr>
        <w:pStyle w:val="ListParagraph"/>
        <w:numPr>
          <w:ilvl w:val="0"/>
          <w:numId w:val="27"/>
        </w:numPr>
        <w:spacing w:line="360" w:lineRule="auto"/>
        <w:rPr>
          <w:rFonts w:ascii="Arial" w:hAnsi="Arial" w:cs="Arial"/>
        </w:rPr>
      </w:pPr>
      <w:r w:rsidRPr="00F811FB">
        <w:rPr>
          <w:rFonts w:ascii="Arial" w:hAnsi="Arial" w:cs="Arial"/>
          <w:color w:val="000000"/>
          <w:shd w:val="clear" w:color="auto" w:fill="FFFFFF"/>
        </w:rPr>
        <w:t>58% said “Very Important” for their physical health (Cycling UK, 2016)</w:t>
      </w:r>
    </w:p>
    <w:p w14:paraId="47FC4101" w14:textId="77777777" w:rsidR="00AC420E" w:rsidRPr="00F811FB" w:rsidRDefault="00AC420E" w:rsidP="00953138">
      <w:pPr>
        <w:pStyle w:val="ListParagraph"/>
        <w:numPr>
          <w:ilvl w:val="0"/>
          <w:numId w:val="27"/>
        </w:numPr>
        <w:spacing w:line="360" w:lineRule="auto"/>
        <w:rPr>
          <w:rFonts w:ascii="Arial" w:hAnsi="Arial" w:cs="Arial"/>
        </w:rPr>
      </w:pPr>
      <w:r w:rsidRPr="00F811FB">
        <w:rPr>
          <w:rFonts w:ascii="Arial" w:hAnsi="Arial" w:cs="Arial"/>
          <w:color w:val="000000"/>
          <w:shd w:val="clear" w:color="auto" w:fill="FFFFFF"/>
        </w:rPr>
        <w:t>“Escape from everyday life” was the second most popular (IMBA, 2016)</w:t>
      </w:r>
    </w:p>
    <w:p w14:paraId="3356939D" w14:textId="77777777" w:rsidR="00AC420E" w:rsidRPr="00F811FB" w:rsidRDefault="00AC420E" w:rsidP="00AC420E">
      <w:pPr>
        <w:spacing w:line="360" w:lineRule="auto"/>
        <w:rPr>
          <w:rFonts w:ascii="Arial" w:hAnsi="Arial" w:cs="Arial"/>
        </w:rPr>
      </w:pPr>
    </w:p>
    <w:p w14:paraId="1B69B61E" w14:textId="77777777" w:rsidR="00AC420E" w:rsidRPr="00F811FB" w:rsidRDefault="00AC420E" w:rsidP="00AC420E">
      <w:pPr>
        <w:spacing w:line="360" w:lineRule="auto"/>
        <w:rPr>
          <w:rFonts w:ascii="Arial" w:hAnsi="Arial" w:cs="Arial"/>
        </w:rPr>
      </w:pPr>
    </w:p>
    <w:p w14:paraId="417C6CB3" w14:textId="77777777" w:rsidR="00AC420E" w:rsidRPr="00F811FB" w:rsidRDefault="00AC420E" w:rsidP="00AC420E">
      <w:pPr>
        <w:spacing w:line="360" w:lineRule="auto"/>
        <w:jc w:val="both"/>
        <w:rPr>
          <w:rFonts w:ascii="Arial" w:hAnsi="Arial" w:cs="Arial"/>
          <w:color w:val="000000"/>
          <w:shd w:val="clear" w:color="auto" w:fill="FFFFFF"/>
        </w:rPr>
      </w:pPr>
      <w:r w:rsidRPr="00F811FB">
        <w:rPr>
          <w:rFonts w:ascii="Arial" w:hAnsi="Arial" w:cs="Arial"/>
          <w:color w:val="000000"/>
          <w:shd w:val="clear" w:color="auto" w:fill="FFFFFF"/>
        </w:rPr>
        <w:lastRenderedPageBreak/>
        <w:t>Using these statistics, three customer personas will be created to replicate a mountain biking consumer, in turn enabling the marketing communications plan to be tailored towards the primary demographic’s needs and wants, ultimately making the campaign as effective as possible.</w:t>
      </w:r>
    </w:p>
    <w:p w14:paraId="5D62D3A9" w14:textId="77777777" w:rsidR="00AC420E" w:rsidRPr="00F811FB" w:rsidRDefault="00AC420E" w:rsidP="00AC420E">
      <w:pPr>
        <w:pStyle w:val="ListParagraph"/>
        <w:spacing w:line="360" w:lineRule="auto"/>
        <w:rPr>
          <w:rFonts w:ascii="Arial" w:hAnsi="Arial" w:cs="Arial"/>
          <w:color w:val="000000"/>
          <w:shd w:val="clear" w:color="auto" w:fill="FFFFFF"/>
        </w:rPr>
      </w:pPr>
    </w:p>
    <w:p w14:paraId="335EE2EC" w14:textId="77777777" w:rsidR="00AC420E" w:rsidRPr="00F811FB" w:rsidRDefault="00AC420E" w:rsidP="00AC420E">
      <w:pPr>
        <w:pStyle w:val="ListParagraph"/>
        <w:spacing w:line="360" w:lineRule="auto"/>
        <w:rPr>
          <w:rFonts w:ascii="Arial" w:hAnsi="Arial" w:cs="Arial"/>
          <w:color w:val="000000"/>
          <w:shd w:val="clear" w:color="auto" w:fill="FFFFFF"/>
        </w:rPr>
      </w:pPr>
      <w:r w:rsidRPr="00F811FB">
        <w:rPr>
          <w:rFonts w:ascii="Arial" w:hAnsi="Arial" w:cs="Arial"/>
          <w:color w:val="000000"/>
          <w:shd w:val="clear" w:color="auto" w:fill="FFFFFF"/>
        </w:rPr>
        <w:t xml:space="preserve">Refer to Appendix for Consumer Personas and IMBA infographic </w:t>
      </w:r>
    </w:p>
    <w:p w14:paraId="5A343A1F" w14:textId="77777777" w:rsidR="00AC420E" w:rsidRPr="00F811FB" w:rsidRDefault="00AC420E" w:rsidP="00AC420E">
      <w:pPr>
        <w:rPr>
          <w:rFonts w:ascii="Arial" w:hAnsi="Arial" w:cs="Arial"/>
        </w:rPr>
      </w:pPr>
    </w:p>
    <w:p w14:paraId="20A68E8E" w14:textId="1EA95738" w:rsidR="00AC420E" w:rsidRPr="00F811FB" w:rsidRDefault="00AC420E" w:rsidP="00AC420E">
      <w:pPr>
        <w:pStyle w:val="Heading2"/>
        <w:rPr>
          <w:rFonts w:ascii="Arial" w:hAnsi="Arial" w:cs="Arial"/>
        </w:rPr>
      </w:pPr>
      <w:bookmarkStart w:id="171" w:name="_Toc68789494"/>
      <w:bookmarkStart w:id="172" w:name="_Toc69736945"/>
      <w:bookmarkStart w:id="173" w:name="_Toc69898543"/>
      <w:r w:rsidRPr="00F811FB">
        <w:rPr>
          <w:rFonts w:ascii="Arial" w:hAnsi="Arial" w:cs="Arial"/>
        </w:rPr>
        <w:t>Product Strategy</w:t>
      </w:r>
      <w:bookmarkEnd w:id="171"/>
      <w:bookmarkEnd w:id="172"/>
      <w:bookmarkEnd w:id="173"/>
      <w:r w:rsidRPr="00F811FB">
        <w:rPr>
          <w:rFonts w:ascii="Arial" w:hAnsi="Arial" w:cs="Arial"/>
        </w:rPr>
        <w:t xml:space="preserve"> </w:t>
      </w:r>
    </w:p>
    <w:p w14:paraId="30B7A884" w14:textId="77777777" w:rsidR="00AC420E" w:rsidRPr="00F811FB" w:rsidRDefault="00AC420E" w:rsidP="00AC420E">
      <w:pPr>
        <w:rPr>
          <w:rFonts w:ascii="Arial" w:hAnsi="Arial" w:cs="Arial"/>
        </w:rPr>
      </w:pPr>
    </w:p>
    <w:p w14:paraId="10C89C02" w14:textId="77777777" w:rsidR="00AC420E" w:rsidRPr="00F811FB" w:rsidRDefault="00AC420E" w:rsidP="00AC420E">
      <w:pPr>
        <w:spacing w:line="360" w:lineRule="auto"/>
        <w:rPr>
          <w:rFonts w:ascii="Arial" w:hAnsi="Arial" w:cs="Arial"/>
        </w:rPr>
      </w:pPr>
      <w:r w:rsidRPr="00F811FB">
        <w:rPr>
          <w:rFonts w:ascii="Arial" w:hAnsi="Arial" w:cs="Arial"/>
        </w:rPr>
        <w:t>For this campaign the product strategy will be one of differentiation. Drawing on Marin’s unique geometry and rich culture will set Marin aside from the rest, in this crowded market. Additionally, due to the market research suggesting that 26 – 45 is the target market age, it would be likely that implementation of the Marin history and culture will be well received rather than being lost on the younger generation of riders.</w:t>
      </w:r>
    </w:p>
    <w:p w14:paraId="7B15BA36" w14:textId="77777777" w:rsidR="00AC420E" w:rsidRPr="00F811FB" w:rsidRDefault="00AC420E" w:rsidP="00AC420E">
      <w:pPr>
        <w:rPr>
          <w:rFonts w:ascii="Arial" w:hAnsi="Arial" w:cs="Arial"/>
        </w:rPr>
      </w:pPr>
    </w:p>
    <w:p w14:paraId="0B95A062" w14:textId="0DEDF6FA" w:rsidR="00AC420E" w:rsidRPr="00F811FB" w:rsidRDefault="00AC420E" w:rsidP="00AC420E">
      <w:pPr>
        <w:pStyle w:val="Heading2"/>
        <w:rPr>
          <w:rFonts w:ascii="Arial" w:hAnsi="Arial" w:cs="Arial"/>
        </w:rPr>
      </w:pPr>
      <w:bookmarkStart w:id="174" w:name="_Toc68789495"/>
      <w:bookmarkStart w:id="175" w:name="_Toc69736946"/>
      <w:bookmarkStart w:id="176" w:name="_Toc69898544"/>
      <w:r w:rsidRPr="00F811FB">
        <w:rPr>
          <w:rFonts w:ascii="Arial" w:hAnsi="Arial" w:cs="Arial"/>
        </w:rPr>
        <w:t>Pricing Strategy</w:t>
      </w:r>
      <w:bookmarkEnd w:id="174"/>
      <w:bookmarkEnd w:id="175"/>
      <w:bookmarkEnd w:id="176"/>
      <w:r w:rsidRPr="00F811FB">
        <w:rPr>
          <w:rFonts w:ascii="Arial" w:hAnsi="Arial" w:cs="Arial"/>
        </w:rPr>
        <w:t xml:space="preserve"> </w:t>
      </w:r>
    </w:p>
    <w:p w14:paraId="06367F56" w14:textId="77777777" w:rsidR="00AC420E" w:rsidRPr="00F811FB" w:rsidRDefault="00AC420E" w:rsidP="00AC420E">
      <w:pPr>
        <w:rPr>
          <w:rFonts w:ascii="Arial" w:hAnsi="Arial" w:cs="Arial"/>
        </w:rPr>
      </w:pPr>
    </w:p>
    <w:p w14:paraId="73BFAE67" w14:textId="77777777" w:rsidR="00AC420E" w:rsidRPr="00F811FB" w:rsidRDefault="00AC420E" w:rsidP="00AC420E">
      <w:pPr>
        <w:spacing w:line="360" w:lineRule="auto"/>
        <w:rPr>
          <w:rFonts w:ascii="Arial" w:hAnsi="Arial" w:cs="Arial"/>
        </w:rPr>
      </w:pPr>
      <w:r w:rsidRPr="00F811FB">
        <w:rPr>
          <w:rFonts w:ascii="Arial" w:hAnsi="Arial" w:cs="Arial"/>
        </w:rPr>
        <w:t xml:space="preserve">As Marin already boast a competitive pricing strategy little needs to be altered in regard to the pricing of the 2021 line. However, using a competitive pricing strategy requires continuous analysis of competitors to see changes in prices, something which could affect one of Marin’s key attributes in the market. </w:t>
      </w:r>
    </w:p>
    <w:p w14:paraId="1B928D0C" w14:textId="77777777" w:rsidR="00AC420E" w:rsidRPr="00F811FB" w:rsidRDefault="00AC420E" w:rsidP="00AC420E">
      <w:pPr>
        <w:spacing w:line="360" w:lineRule="auto"/>
        <w:rPr>
          <w:rFonts w:ascii="Arial" w:hAnsi="Arial" w:cs="Arial"/>
        </w:rPr>
      </w:pPr>
    </w:p>
    <w:p w14:paraId="6039C0ED" w14:textId="77777777" w:rsidR="00AC420E" w:rsidRPr="00F811FB" w:rsidRDefault="00AC420E" w:rsidP="00AC420E">
      <w:pPr>
        <w:spacing w:line="360" w:lineRule="auto"/>
        <w:rPr>
          <w:rFonts w:ascii="Arial" w:hAnsi="Arial" w:cs="Arial"/>
        </w:rPr>
      </w:pPr>
      <w:r w:rsidRPr="00F811FB">
        <w:rPr>
          <w:rFonts w:ascii="Arial" w:hAnsi="Arial" w:cs="Arial"/>
        </w:rPr>
        <w:t xml:space="preserve">In addition to the competitive pricing strategy, the use of psychological pricing will also be included within the strategy. Research suggest that ‘A common result is that prices ending at digit 9 may raise sales.” </w:t>
      </w:r>
      <w:r w:rsidRPr="00F811FB">
        <w:rPr>
          <w:rFonts w:ascii="Arial" w:hAnsi="Arial" w:cs="Arial"/>
          <w:color w:val="000000"/>
          <w:shd w:val="clear" w:color="auto" w:fill="FFFFFF"/>
        </w:rPr>
        <w:t>(Herrmann and Moeser, 2006). Although the market research suggests that a large proportion of UK mountain bikers earn a good salary, with the recent economic toil from COVID-19, savings will be at the forefront of consumers’ minds.</w:t>
      </w:r>
    </w:p>
    <w:p w14:paraId="22AB2D73" w14:textId="77777777" w:rsidR="00AC420E" w:rsidRPr="00F811FB" w:rsidRDefault="00AC420E" w:rsidP="00AC420E">
      <w:pPr>
        <w:rPr>
          <w:rFonts w:ascii="Arial" w:hAnsi="Arial" w:cs="Arial"/>
        </w:rPr>
      </w:pPr>
    </w:p>
    <w:p w14:paraId="1BFB5717" w14:textId="77777777" w:rsidR="00AC420E" w:rsidRPr="00F811FB" w:rsidRDefault="00AC420E" w:rsidP="00AC420E">
      <w:pPr>
        <w:rPr>
          <w:rFonts w:ascii="Arial" w:hAnsi="Arial" w:cs="Arial"/>
        </w:rPr>
      </w:pPr>
    </w:p>
    <w:p w14:paraId="1448DDAE" w14:textId="2909667F" w:rsidR="00AC420E" w:rsidRPr="00F811FB" w:rsidRDefault="00AC420E" w:rsidP="00AC420E">
      <w:pPr>
        <w:pStyle w:val="Heading2"/>
        <w:rPr>
          <w:rFonts w:ascii="Arial" w:hAnsi="Arial" w:cs="Arial"/>
        </w:rPr>
      </w:pPr>
      <w:bookmarkStart w:id="177" w:name="_Toc68789496"/>
      <w:bookmarkStart w:id="178" w:name="_Toc69736947"/>
      <w:bookmarkStart w:id="179" w:name="_Toc69898545"/>
      <w:r w:rsidRPr="00F811FB">
        <w:rPr>
          <w:rFonts w:ascii="Arial" w:hAnsi="Arial" w:cs="Arial"/>
        </w:rPr>
        <w:t>Integrated Marketing Communications Strategy</w:t>
      </w:r>
      <w:bookmarkEnd w:id="177"/>
      <w:bookmarkEnd w:id="178"/>
      <w:bookmarkEnd w:id="179"/>
      <w:r w:rsidRPr="00F811FB">
        <w:rPr>
          <w:rFonts w:ascii="Arial" w:hAnsi="Arial" w:cs="Arial"/>
        </w:rPr>
        <w:t xml:space="preserve"> </w:t>
      </w:r>
    </w:p>
    <w:p w14:paraId="4A6D2B43" w14:textId="77777777" w:rsidR="00AC420E" w:rsidRPr="00F811FB" w:rsidRDefault="00AC420E" w:rsidP="00AC420E">
      <w:pPr>
        <w:rPr>
          <w:rFonts w:ascii="Arial" w:hAnsi="Arial" w:cs="Arial"/>
        </w:rPr>
      </w:pPr>
    </w:p>
    <w:p w14:paraId="59217504" w14:textId="77777777" w:rsidR="00AC420E" w:rsidRPr="00F811FB" w:rsidRDefault="00AC420E" w:rsidP="00AC420E">
      <w:pPr>
        <w:spacing w:line="360" w:lineRule="auto"/>
        <w:rPr>
          <w:rFonts w:ascii="Arial" w:hAnsi="Arial" w:cs="Arial"/>
        </w:rPr>
      </w:pPr>
      <w:r w:rsidRPr="00F811FB">
        <w:rPr>
          <w:rFonts w:ascii="Arial" w:hAnsi="Arial" w:cs="Arial"/>
        </w:rPr>
        <w:t xml:space="preserve">As previously stated in the literature review and executive summary of this document, IMC will be the basis of all content creation, information and any marketing activity within this campaign. </w:t>
      </w:r>
    </w:p>
    <w:p w14:paraId="739305D3" w14:textId="77777777" w:rsidR="00AC420E" w:rsidRPr="00F811FB" w:rsidRDefault="00AC420E" w:rsidP="00AC420E">
      <w:pPr>
        <w:spacing w:line="360" w:lineRule="auto"/>
        <w:rPr>
          <w:rFonts w:ascii="Arial" w:hAnsi="Arial" w:cs="Arial"/>
        </w:rPr>
      </w:pPr>
    </w:p>
    <w:p w14:paraId="6A5354A7" w14:textId="77777777" w:rsidR="00AC420E" w:rsidRPr="00F811FB" w:rsidRDefault="00AC420E" w:rsidP="00AC420E">
      <w:pPr>
        <w:spacing w:line="360" w:lineRule="auto"/>
        <w:rPr>
          <w:rFonts w:ascii="Arial" w:hAnsi="Arial" w:cs="Arial"/>
        </w:rPr>
      </w:pPr>
      <w:r w:rsidRPr="00F811FB">
        <w:rPr>
          <w:rFonts w:ascii="Arial" w:hAnsi="Arial" w:cs="Arial"/>
        </w:rPr>
        <w:t>To ensure the consumer is guided right the way through the decision-making process, the use of HubSpot (Digital marketing analysis tool) will enable deep analysis of consumers behaviour patterns, in turn providing detailed information that promotional activities must revolve around. For instance, HubSpot can provide the times our target audience is actively browsing their social media platforms, this will then alter the posting times of content to increase the likelihood of a successful post and greater traffic.</w:t>
      </w:r>
    </w:p>
    <w:p w14:paraId="19E3852E" w14:textId="77777777" w:rsidR="00AC420E" w:rsidRPr="00F811FB" w:rsidRDefault="00AC420E" w:rsidP="00AC420E">
      <w:pPr>
        <w:spacing w:line="360" w:lineRule="auto"/>
        <w:rPr>
          <w:rFonts w:ascii="Arial" w:hAnsi="Arial" w:cs="Arial"/>
        </w:rPr>
      </w:pPr>
    </w:p>
    <w:p w14:paraId="4878E883" w14:textId="77777777" w:rsidR="00AC420E" w:rsidRPr="00F811FB" w:rsidRDefault="00AC420E" w:rsidP="00AC420E">
      <w:pPr>
        <w:spacing w:line="360" w:lineRule="auto"/>
        <w:rPr>
          <w:rFonts w:ascii="Arial" w:hAnsi="Arial" w:cs="Arial"/>
        </w:rPr>
      </w:pPr>
      <w:r w:rsidRPr="00F811FB">
        <w:rPr>
          <w:rFonts w:ascii="Arial" w:hAnsi="Arial" w:cs="Arial"/>
        </w:rPr>
        <w:t xml:space="preserve">Furthermore, in order to orchestrate the posting of content onto various platforms, a monthly calendar will be produced with the exact time and date of when content must be posted. This will include competitions, live streams, athlete takeovers, Q&amp;A’s and general content posting. </w:t>
      </w:r>
    </w:p>
    <w:p w14:paraId="617CC946" w14:textId="77777777" w:rsidR="00AC420E" w:rsidRPr="00F811FB" w:rsidRDefault="00AC420E" w:rsidP="00AC420E">
      <w:pPr>
        <w:spacing w:line="360" w:lineRule="auto"/>
        <w:rPr>
          <w:rFonts w:ascii="Arial" w:hAnsi="Arial" w:cs="Arial"/>
        </w:rPr>
      </w:pPr>
    </w:p>
    <w:p w14:paraId="0B425A8D" w14:textId="77777777" w:rsidR="00AC420E" w:rsidRPr="00F811FB" w:rsidRDefault="00AC420E" w:rsidP="00AC420E">
      <w:pPr>
        <w:spacing w:line="360" w:lineRule="auto"/>
        <w:rPr>
          <w:rFonts w:ascii="Arial" w:hAnsi="Arial" w:cs="Arial"/>
        </w:rPr>
      </w:pPr>
      <w:r w:rsidRPr="00F811FB">
        <w:rPr>
          <w:rFonts w:ascii="Arial" w:hAnsi="Arial" w:cs="Arial"/>
        </w:rPr>
        <w:t xml:space="preserve">Refer to Appendices for Marketing Activities Calendar  </w:t>
      </w:r>
    </w:p>
    <w:p w14:paraId="0B9877B7" w14:textId="77777777" w:rsidR="00AC420E" w:rsidRPr="00F811FB" w:rsidRDefault="00AC420E" w:rsidP="00AC420E">
      <w:pPr>
        <w:rPr>
          <w:rFonts w:ascii="Arial" w:hAnsi="Arial" w:cs="Arial"/>
        </w:rPr>
      </w:pPr>
    </w:p>
    <w:p w14:paraId="73356C90" w14:textId="77777777" w:rsidR="00AC420E" w:rsidRPr="00F811FB" w:rsidRDefault="00AC420E" w:rsidP="00AC420E">
      <w:pPr>
        <w:rPr>
          <w:rFonts w:ascii="Arial" w:hAnsi="Arial" w:cs="Arial"/>
        </w:rPr>
      </w:pPr>
    </w:p>
    <w:p w14:paraId="6392BC48" w14:textId="77777777" w:rsidR="00AC420E" w:rsidRPr="00F811FB" w:rsidRDefault="00AC420E" w:rsidP="00AC420E">
      <w:pPr>
        <w:rPr>
          <w:rFonts w:ascii="Arial" w:hAnsi="Arial" w:cs="Arial"/>
        </w:rPr>
      </w:pPr>
    </w:p>
    <w:p w14:paraId="0F4E0C9F" w14:textId="217F946C" w:rsidR="00AC420E" w:rsidRPr="00F811FB" w:rsidRDefault="00AC420E" w:rsidP="00AC420E">
      <w:pPr>
        <w:pStyle w:val="Heading2"/>
        <w:rPr>
          <w:rFonts w:ascii="Arial" w:hAnsi="Arial" w:cs="Arial"/>
        </w:rPr>
      </w:pPr>
      <w:bookmarkStart w:id="180" w:name="_Toc69736948"/>
      <w:bookmarkStart w:id="181" w:name="_Toc69898546"/>
      <w:r w:rsidRPr="00F811FB">
        <w:rPr>
          <w:rFonts w:ascii="Arial" w:hAnsi="Arial" w:cs="Arial"/>
        </w:rPr>
        <w:t>Strategic Partners</w:t>
      </w:r>
      <w:bookmarkEnd w:id="180"/>
      <w:bookmarkEnd w:id="181"/>
    </w:p>
    <w:p w14:paraId="4046E9E8" w14:textId="77777777" w:rsidR="00AC420E" w:rsidRPr="00F811FB" w:rsidRDefault="00AC420E" w:rsidP="00AC420E">
      <w:pPr>
        <w:rPr>
          <w:rFonts w:ascii="Arial" w:hAnsi="Arial" w:cs="Arial"/>
        </w:rPr>
      </w:pPr>
    </w:p>
    <w:p w14:paraId="7B884152" w14:textId="77777777" w:rsidR="00AC420E" w:rsidRPr="00F811FB" w:rsidRDefault="00AC420E" w:rsidP="00AC420E">
      <w:pPr>
        <w:spacing w:line="360" w:lineRule="auto"/>
        <w:rPr>
          <w:rFonts w:ascii="Arial" w:hAnsi="Arial" w:cs="Arial"/>
        </w:rPr>
      </w:pPr>
      <w:r w:rsidRPr="00F811FB">
        <w:rPr>
          <w:rFonts w:ascii="Arial" w:hAnsi="Arial" w:cs="Arial"/>
        </w:rPr>
        <w:t xml:space="preserve">Marin are partnered with over 25 bicycle component brands, which places them in good stead for creating strategic partners. Throughout the trail bikes campaign, there will be eight competitions that need prizes (further detail to follow in Tactical Marketing Activities section). Due to the nature of the current partners (providing components at a lower price) it would make sense to involve them in some competitions. This would lower the expenses, whilst also supporting a valued partner. </w:t>
      </w:r>
    </w:p>
    <w:p w14:paraId="353ED10A" w14:textId="77777777" w:rsidR="00AC420E" w:rsidRPr="00F811FB" w:rsidRDefault="00AC420E" w:rsidP="00AC420E">
      <w:pPr>
        <w:spacing w:line="360" w:lineRule="auto"/>
        <w:rPr>
          <w:rFonts w:ascii="Arial" w:hAnsi="Arial" w:cs="Arial"/>
        </w:rPr>
      </w:pPr>
    </w:p>
    <w:p w14:paraId="45E635FD" w14:textId="77777777" w:rsidR="00AC420E" w:rsidRPr="00F811FB" w:rsidRDefault="00AC420E" w:rsidP="00AC420E">
      <w:pPr>
        <w:spacing w:line="360" w:lineRule="auto"/>
        <w:rPr>
          <w:rFonts w:ascii="Arial" w:hAnsi="Arial" w:cs="Arial"/>
        </w:rPr>
      </w:pPr>
      <w:r w:rsidRPr="00F811FB">
        <w:rPr>
          <w:rFonts w:ascii="Arial" w:hAnsi="Arial" w:cs="Arial"/>
        </w:rPr>
        <w:t>Primary Partners:</w:t>
      </w:r>
    </w:p>
    <w:p w14:paraId="2BB1FE15" w14:textId="77777777" w:rsidR="00AC420E" w:rsidRPr="00F811FB" w:rsidRDefault="00AC420E" w:rsidP="00953138">
      <w:pPr>
        <w:pStyle w:val="ListParagraph"/>
        <w:numPr>
          <w:ilvl w:val="0"/>
          <w:numId w:val="30"/>
        </w:numPr>
        <w:spacing w:line="360" w:lineRule="auto"/>
        <w:rPr>
          <w:rFonts w:ascii="Arial" w:hAnsi="Arial" w:cs="Arial"/>
        </w:rPr>
      </w:pPr>
      <w:r w:rsidRPr="00F811FB">
        <w:rPr>
          <w:rFonts w:ascii="Arial" w:hAnsi="Arial" w:cs="Arial"/>
        </w:rPr>
        <w:t>Fox (Components)</w:t>
      </w:r>
    </w:p>
    <w:p w14:paraId="666D36EE" w14:textId="77777777" w:rsidR="00AC420E" w:rsidRPr="00F811FB" w:rsidRDefault="00AC420E" w:rsidP="00953138">
      <w:pPr>
        <w:pStyle w:val="ListParagraph"/>
        <w:numPr>
          <w:ilvl w:val="0"/>
          <w:numId w:val="30"/>
        </w:numPr>
        <w:spacing w:line="360" w:lineRule="auto"/>
        <w:rPr>
          <w:rFonts w:ascii="Arial" w:hAnsi="Arial" w:cs="Arial"/>
        </w:rPr>
      </w:pPr>
      <w:r w:rsidRPr="00F811FB">
        <w:rPr>
          <w:rFonts w:ascii="Arial" w:hAnsi="Arial" w:cs="Arial"/>
        </w:rPr>
        <w:t>Shiamano (Components)</w:t>
      </w:r>
    </w:p>
    <w:p w14:paraId="06E1375C" w14:textId="77777777" w:rsidR="00AC420E" w:rsidRPr="00F811FB" w:rsidRDefault="00AC420E" w:rsidP="00953138">
      <w:pPr>
        <w:pStyle w:val="ListParagraph"/>
        <w:numPr>
          <w:ilvl w:val="0"/>
          <w:numId w:val="30"/>
        </w:numPr>
        <w:spacing w:line="360" w:lineRule="auto"/>
        <w:rPr>
          <w:rFonts w:ascii="Arial" w:hAnsi="Arial" w:cs="Arial"/>
        </w:rPr>
      </w:pPr>
      <w:r w:rsidRPr="00F811FB">
        <w:rPr>
          <w:rFonts w:ascii="Arial" w:hAnsi="Arial" w:cs="Arial"/>
        </w:rPr>
        <w:t>Deity (Components)</w:t>
      </w:r>
    </w:p>
    <w:p w14:paraId="0915714F" w14:textId="77777777" w:rsidR="00AC420E" w:rsidRPr="00F811FB" w:rsidRDefault="00AC420E" w:rsidP="00953138">
      <w:pPr>
        <w:pStyle w:val="ListParagraph"/>
        <w:numPr>
          <w:ilvl w:val="0"/>
          <w:numId w:val="30"/>
        </w:numPr>
        <w:spacing w:line="360" w:lineRule="auto"/>
        <w:rPr>
          <w:rFonts w:ascii="Arial" w:hAnsi="Arial" w:cs="Arial"/>
        </w:rPr>
      </w:pPr>
      <w:r w:rsidRPr="00F811FB">
        <w:rPr>
          <w:rFonts w:ascii="Arial" w:hAnsi="Arial" w:cs="Arial"/>
        </w:rPr>
        <w:t>RockShox (Components)</w:t>
      </w:r>
    </w:p>
    <w:p w14:paraId="16A88F9C" w14:textId="77777777" w:rsidR="00AC420E" w:rsidRPr="00F811FB" w:rsidRDefault="00AC420E" w:rsidP="00AC420E">
      <w:pPr>
        <w:spacing w:line="360" w:lineRule="auto"/>
        <w:rPr>
          <w:rFonts w:ascii="Arial" w:hAnsi="Arial" w:cs="Arial"/>
        </w:rPr>
      </w:pPr>
    </w:p>
    <w:p w14:paraId="5B9A1814" w14:textId="77777777" w:rsidR="00AC420E" w:rsidRPr="00F811FB" w:rsidRDefault="00AC420E" w:rsidP="00AC420E">
      <w:pPr>
        <w:spacing w:line="360" w:lineRule="auto"/>
        <w:rPr>
          <w:rFonts w:ascii="Arial" w:hAnsi="Arial" w:cs="Arial"/>
        </w:rPr>
      </w:pPr>
      <w:r w:rsidRPr="00F811FB">
        <w:rPr>
          <w:rFonts w:ascii="Arial" w:hAnsi="Arial" w:cs="Arial"/>
        </w:rPr>
        <w:t>Potential Partners</w:t>
      </w:r>
    </w:p>
    <w:p w14:paraId="419AB140" w14:textId="77777777" w:rsidR="00AC420E" w:rsidRPr="00F811FB" w:rsidRDefault="00AC420E" w:rsidP="00953138">
      <w:pPr>
        <w:pStyle w:val="ListParagraph"/>
        <w:numPr>
          <w:ilvl w:val="0"/>
          <w:numId w:val="30"/>
        </w:numPr>
        <w:spacing w:line="360" w:lineRule="auto"/>
        <w:rPr>
          <w:rFonts w:ascii="Arial" w:hAnsi="Arial" w:cs="Arial"/>
          <w:sz w:val="22"/>
          <w:szCs w:val="22"/>
        </w:rPr>
      </w:pPr>
      <w:r w:rsidRPr="00F811FB">
        <w:rPr>
          <w:rFonts w:ascii="Arial" w:hAnsi="Arial" w:cs="Arial"/>
          <w:sz w:val="22"/>
          <w:szCs w:val="22"/>
        </w:rPr>
        <w:lastRenderedPageBreak/>
        <w:t>MTB Beds (Package Holidays)</w:t>
      </w:r>
    </w:p>
    <w:p w14:paraId="668EB2FF" w14:textId="77777777" w:rsidR="00AC420E" w:rsidRPr="00F811FB" w:rsidRDefault="00AC420E" w:rsidP="00AC420E">
      <w:pPr>
        <w:spacing w:line="360" w:lineRule="auto"/>
        <w:rPr>
          <w:rFonts w:ascii="Arial" w:hAnsi="Arial" w:cs="Arial"/>
          <w:sz w:val="22"/>
          <w:szCs w:val="22"/>
        </w:rPr>
      </w:pPr>
      <w:r w:rsidRPr="00F811FB">
        <w:rPr>
          <w:rFonts w:ascii="Arial" w:hAnsi="Arial" w:cs="Arial"/>
          <w:sz w:val="22"/>
          <w:szCs w:val="22"/>
        </w:rPr>
        <w:t>If successful, having these partners would not only assist in creating appealing competitions for Marin fans and potential customers, but could also increase Marin’s reach further afield.</w:t>
      </w:r>
    </w:p>
    <w:p w14:paraId="0B75DD2C" w14:textId="77777777" w:rsidR="00AC420E" w:rsidRPr="00F811FB" w:rsidRDefault="00AC420E" w:rsidP="00AC420E">
      <w:pPr>
        <w:rPr>
          <w:rFonts w:ascii="Arial" w:hAnsi="Arial" w:cs="Arial"/>
        </w:rPr>
      </w:pPr>
    </w:p>
    <w:p w14:paraId="43B2901D" w14:textId="77777777" w:rsidR="00AC420E" w:rsidRPr="00F811FB" w:rsidRDefault="00AC420E" w:rsidP="00AC420E">
      <w:pPr>
        <w:rPr>
          <w:rFonts w:ascii="Arial" w:hAnsi="Arial" w:cs="Arial"/>
        </w:rPr>
      </w:pPr>
    </w:p>
    <w:p w14:paraId="344F8C0A" w14:textId="77777777" w:rsidR="00AC420E" w:rsidRPr="00F811FB" w:rsidRDefault="00AC420E" w:rsidP="00AC420E">
      <w:pPr>
        <w:rPr>
          <w:rFonts w:ascii="Arial" w:hAnsi="Arial" w:cs="Arial"/>
        </w:rPr>
      </w:pPr>
    </w:p>
    <w:p w14:paraId="6ABC3DDD" w14:textId="77777777" w:rsidR="00AC420E" w:rsidRPr="00F811FB" w:rsidRDefault="00AC420E" w:rsidP="00AC420E">
      <w:pPr>
        <w:rPr>
          <w:rFonts w:ascii="Arial" w:hAnsi="Arial" w:cs="Arial"/>
        </w:rPr>
      </w:pPr>
    </w:p>
    <w:p w14:paraId="529E2625" w14:textId="77777777" w:rsidR="00AC420E" w:rsidRPr="00F811FB" w:rsidRDefault="00AC420E" w:rsidP="00AC420E">
      <w:pPr>
        <w:rPr>
          <w:rFonts w:ascii="Arial" w:hAnsi="Arial" w:cs="Arial"/>
        </w:rPr>
      </w:pPr>
    </w:p>
    <w:p w14:paraId="182A31A2" w14:textId="77777777" w:rsidR="00AC420E" w:rsidRPr="00F811FB" w:rsidRDefault="00AC420E" w:rsidP="00AC420E">
      <w:pPr>
        <w:rPr>
          <w:rFonts w:ascii="Arial" w:hAnsi="Arial" w:cs="Arial"/>
        </w:rPr>
      </w:pPr>
    </w:p>
    <w:p w14:paraId="25BEE5AD" w14:textId="77777777" w:rsidR="00AC420E" w:rsidRPr="00F811FB" w:rsidRDefault="00AC420E" w:rsidP="00AC420E">
      <w:pPr>
        <w:rPr>
          <w:rFonts w:ascii="Arial" w:hAnsi="Arial" w:cs="Arial"/>
        </w:rPr>
      </w:pPr>
    </w:p>
    <w:p w14:paraId="277DDED0" w14:textId="1EEE1E43" w:rsidR="00AC420E" w:rsidRPr="00F811FB" w:rsidRDefault="00AC420E" w:rsidP="00AC420E">
      <w:pPr>
        <w:pStyle w:val="Heading1"/>
        <w:rPr>
          <w:rFonts w:ascii="Arial" w:hAnsi="Arial" w:cs="Arial"/>
        </w:rPr>
      </w:pPr>
      <w:bookmarkStart w:id="182" w:name="_Toc68789497"/>
      <w:bookmarkStart w:id="183" w:name="_Toc69736949"/>
      <w:bookmarkStart w:id="184" w:name="_Toc69898547"/>
      <w:r w:rsidRPr="00F811FB">
        <w:rPr>
          <w:rFonts w:ascii="Arial" w:hAnsi="Arial" w:cs="Arial"/>
        </w:rPr>
        <w:t>Point of Purchase Displays</w:t>
      </w:r>
      <w:bookmarkEnd w:id="182"/>
      <w:bookmarkEnd w:id="183"/>
      <w:bookmarkEnd w:id="184"/>
    </w:p>
    <w:p w14:paraId="22D9978C" w14:textId="77777777" w:rsidR="00AC420E" w:rsidRPr="00F811FB" w:rsidRDefault="00AC420E" w:rsidP="00AC420E">
      <w:pPr>
        <w:rPr>
          <w:rFonts w:ascii="Arial" w:hAnsi="Arial" w:cs="Arial"/>
        </w:rPr>
      </w:pPr>
    </w:p>
    <w:p w14:paraId="1097A25D" w14:textId="77777777" w:rsidR="00AC420E" w:rsidRPr="00F811FB" w:rsidRDefault="00AC420E" w:rsidP="00AC420E">
      <w:pPr>
        <w:spacing w:line="360" w:lineRule="auto"/>
        <w:rPr>
          <w:rFonts w:ascii="Arial" w:hAnsi="Arial" w:cs="Arial"/>
        </w:rPr>
      </w:pPr>
      <w:r w:rsidRPr="00F811FB">
        <w:rPr>
          <w:rFonts w:ascii="Arial" w:hAnsi="Arial" w:cs="Arial"/>
        </w:rPr>
        <w:t>As Marin only have a handful of certified retailers in the UK, it is imperative to ensure the point of purchase displays are achieving maximum effectiveness. As these displays are one of the only aspects of the marketing strategy that cannot be micromanaged or analysed for effectiveness, in a similar fashion to social media posts, these displays will be changed every six months. This will allow the displays to remain relevant.</w:t>
      </w:r>
    </w:p>
    <w:p w14:paraId="243C8EB9" w14:textId="77777777" w:rsidR="00AC420E" w:rsidRPr="00F811FB" w:rsidRDefault="00AC420E" w:rsidP="00AC420E">
      <w:pPr>
        <w:spacing w:line="360" w:lineRule="auto"/>
        <w:rPr>
          <w:rFonts w:ascii="Arial" w:hAnsi="Arial" w:cs="Arial"/>
        </w:rPr>
      </w:pPr>
    </w:p>
    <w:p w14:paraId="423C06E1" w14:textId="77777777" w:rsidR="00AC420E" w:rsidRPr="00F811FB" w:rsidRDefault="00AC420E" w:rsidP="00AC420E">
      <w:pPr>
        <w:spacing w:line="360" w:lineRule="auto"/>
        <w:rPr>
          <w:rFonts w:ascii="Arial" w:hAnsi="Arial" w:cs="Arial"/>
        </w:rPr>
      </w:pPr>
      <w:r w:rsidRPr="00F811FB">
        <w:rPr>
          <w:rFonts w:ascii="Arial" w:hAnsi="Arial" w:cs="Arial"/>
        </w:rPr>
        <w:t xml:space="preserve">In regard to the location within stores, </w:t>
      </w:r>
      <w:r w:rsidRPr="00F811FB">
        <w:rPr>
          <w:rFonts w:ascii="Arial" w:hAnsi="Arial" w:cs="Arial"/>
          <w:color w:val="000000" w:themeColor="text1"/>
        </w:rPr>
        <w:t>collaboration</w:t>
      </w:r>
      <w:r w:rsidRPr="00F811FB">
        <w:rPr>
          <w:rFonts w:ascii="Arial" w:hAnsi="Arial" w:cs="Arial"/>
        </w:rPr>
        <w:t xml:space="preserve"> between the store owners and Marin is crucial if the displays are to be effective. According to Brogie (2019) it is important to “</w:t>
      </w:r>
      <w:r w:rsidRPr="00F811FB">
        <w:rPr>
          <w:rFonts w:ascii="Arial" w:hAnsi="Arial" w:cs="Arial"/>
          <w:color w:val="000000" w:themeColor="text1"/>
        </w:rPr>
        <w:t>Place your displays in more highly traversed areas of the store, such as the front or the ends of aisles. Place your displays closer to eye-level to increase their chances of being seen”. This directly relates to place in the 4p’s. Due to the proposed benefits of these strategic locations, the point of purchase displays will be predominantly at the front and end of isles and will take the form of pop-up banner stands, posters, floor graphics (also an effective PoP display) and Marin produced video’s if the store has a TV installed.</w:t>
      </w:r>
    </w:p>
    <w:p w14:paraId="13E0BE02" w14:textId="77777777" w:rsidR="00AC420E" w:rsidRPr="00F811FB" w:rsidRDefault="00AC420E" w:rsidP="00AC420E">
      <w:pPr>
        <w:spacing w:line="360" w:lineRule="auto"/>
        <w:rPr>
          <w:rFonts w:ascii="Arial" w:hAnsi="Arial" w:cs="Arial"/>
          <w:color w:val="000000" w:themeColor="text1"/>
        </w:rPr>
      </w:pPr>
    </w:p>
    <w:p w14:paraId="6C570025" w14:textId="77777777" w:rsidR="00AC420E" w:rsidRPr="00F811FB" w:rsidRDefault="00AC420E" w:rsidP="00AC420E">
      <w:pPr>
        <w:spacing w:line="360" w:lineRule="auto"/>
        <w:rPr>
          <w:rFonts w:ascii="Arial" w:hAnsi="Arial" w:cs="Arial"/>
          <w:color w:val="000000" w:themeColor="text1"/>
        </w:rPr>
      </w:pPr>
    </w:p>
    <w:p w14:paraId="785DDE1A" w14:textId="77777777" w:rsidR="00AC420E" w:rsidRPr="00F811FB" w:rsidRDefault="00AC420E" w:rsidP="00AC420E">
      <w:pPr>
        <w:spacing w:line="360" w:lineRule="auto"/>
        <w:rPr>
          <w:rFonts w:ascii="Arial" w:hAnsi="Arial" w:cs="Arial"/>
          <w:color w:val="000000" w:themeColor="text1"/>
        </w:rPr>
      </w:pPr>
    </w:p>
    <w:p w14:paraId="2FE60528" w14:textId="60AD6DE5" w:rsidR="00AC420E" w:rsidRPr="00F811FB" w:rsidRDefault="00AC420E" w:rsidP="00AC420E">
      <w:pPr>
        <w:spacing w:line="360" w:lineRule="auto"/>
        <w:rPr>
          <w:rFonts w:ascii="Arial" w:hAnsi="Arial" w:cs="Arial"/>
        </w:rPr>
      </w:pPr>
      <w:r w:rsidRPr="00F811FB">
        <w:rPr>
          <w:rFonts w:ascii="Arial" w:hAnsi="Arial" w:cs="Arial"/>
          <w:color w:val="000000" w:themeColor="text1"/>
        </w:rPr>
        <w:t xml:space="preserve">Additionally, in the designing process of these displays, attention towards specific colourways have been researched and implemented. Findings of this research noted that red, blue, yellow and green all hold properties that will interest the customer in various ways. </w:t>
      </w:r>
      <w:r w:rsidRPr="00F811FB">
        <w:rPr>
          <w:rFonts w:ascii="Arial" w:hAnsi="Arial" w:cs="Arial"/>
          <w:color w:val="000000"/>
          <w:shd w:val="clear" w:color="auto" w:fill="FFFFFF"/>
        </w:rPr>
        <w:t>(Morris, 2013)</w:t>
      </w:r>
    </w:p>
    <w:p w14:paraId="26608C60" w14:textId="77777777" w:rsidR="00AC420E" w:rsidRPr="00F811FB" w:rsidRDefault="00AC420E" w:rsidP="00AC420E">
      <w:pPr>
        <w:spacing w:line="360" w:lineRule="auto"/>
        <w:rPr>
          <w:rFonts w:ascii="Arial" w:hAnsi="Arial" w:cs="Arial"/>
          <w:color w:val="000000" w:themeColor="text1"/>
        </w:rPr>
      </w:pPr>
    </w:p>
    <w:p w14:paraId="60F6053B" w14:textId="77777777" w:rsidR="00AC420E" w:rsidRPr="00F811FB" w:rsidRDefault="00AC420E" w:rsidP="00AC420E">
      <w:pPr>
        <w:spacing w:line="360" w:lineRule="auto"/>
        <w:rPr>
          <w:rFonts w:ascii="Arial" w:hAnsi="Arial" w:cs="Arial"/>
          <w:color w:val="000000" w:themeColor="text1"/>
        </w:rPr>
      </w:pPr>
      <w:r w:rsidRPr="00F811FB">
        <w:rPr>
          <w:rFonts w:ascii="Arial" w:hAnsi="Arial" w:cs="Arial"/>
          <w:color w:val="000000" w:themeColor="text1"/>
        </w:rPr>
        <w:lastRenderedPageBreak/>
        <w:t>Refer to Appendices for Point of Purchase Displays.</w:t>
      </w:r>
    </w:p>
    <w:p w14:paraId="593397C7" w14:textId="77777777" w:rsidR="00AC420E" w:rsidRPr="00F811FB" w:rsidRDefault="00AC420E" w:rsidP="00AC420E">
      <w:pPr>
        <w:spacing w:line="360" w:lineRule="auto"/>
        <w:rPr>
          <w:rFonts w:ascii="Arial" w:hAnsi="Arial" w:cs="Arial"/>
        </w:rPr>
      </w:pPr>
    </w:p>
    <w:p w14:paraId="2B5283FD" w14:textId="54FC4897" w:rsidR="00AC420E" w:rsidRPr="00F811FB" w:rsidRDefault="00AC420E" w:rsidP="00AC420E">
      <w:pPr>
        <w:pStyle w:val="Heading2"/>
        <w:rPr>
          <w:rFonts w:ascii="Arial" w:hAnsi="Arial" w:cs="Arial"/>
        </w:rPr>
      </w:pPr>
      <w:bookmarkStart w:id="185" w:name="_Toc68789498"/>
      <w:bookmarkStart w:id="186" w:name="_Toc69736950"/>
      <w:bookmarkStart w:id="187" w:name="_Toc69898548"/>
      <w:r w:rsidRPr="00F811FB">
        <w:rPr>
          <w:rFonts w:ascii="Arial" w:hAnsi="Arial" w:cs="Arial"/>
        </w:rPr>
        <w:t>Ambassadors</w:t>
      </w:r>
      <w:bookmarkEnd w:id="185"/>
      <w:r w:rsidRPr="00F811FB">
        <w:rPr>
          <w:rFonts w:ascii="Arial" w:hAnsi="Arial" w:cs="Arial"/>
        </w:rPr>
        <w:t xml:space="preserve"> (People)</w:t>
      </w:r>
      <w:bookmarkEnd w:id="186"/>
      <w:bookmarkEnd w:id="187"/>
    </w:p>
    <w:p w14:paraId="179E3A75" w14:textId="77777777" w:rsidR="00AC420E" w:rsidRPr="00F811FB" w:rsidRDefault="00AC420E" w:rsidP="00AC420E">
      <w:pPr>
        <w:spacing w:line="360" w:lineRule="auto"/>
        <w:rPr>
          <w:rFonts w:ascii="Arial" w:hAnsi="Arial" w:cs="Arial"/>
        </w:rPr>
      </w:pPr>
    </w:p>
    <w:p w14:paraId="2C35612A" w14:textId="77777777" w:rsidR="00AC420E" w:rsidRPr="00F811FB" w:rsidRDefault="00AC420E" w:rsidP="00AC420E">
      <w:pPr>
        <w:spacing w:line="360" w:lineRule="auto"/>
        <w:rPr>
          <w:rFonts w:ascii="Arial" w:hAnsi="Arial" w:cs="Arial"/>
        </w:rPr>
      </w:pPr>
      <w:r w:rsidRPr="00F811FB">
        <w:rPr>
          <w:rFonts w:ascii="Arial" w:hAnsi="Arial" w:cs="Arial"/>
        </w:rPr>
        <w:t>Marin already boast many successful ambassadors in almost every discipline in cycling. Because of this, no new ambassadors are needed to be added to the roster. Rather than scouting out new ambassadors, which could take months, as well as at an additional cost, it would be equally as profitable to provide Marin’s current brand ambassadors with a structured media specifications list. This list would ensure that any content created, that is related to Marin, will fit the criteria expected of Marin media posts.</w:t>
      </w:r>
    </w:p>
    <w:p w14:paraId="16DD46C0" w14:textId="77777777" w:rsidR="00AC420E" w:rsidRPr="00F811FB" w:rsidRDefault="00AC420E" w:rsidP="00AC420E">
      <w:pPr>
        <w:spacing w:line="360" w:lineRule="auto"/>
        <w:rPr>
          <w:rFonts w:ascii="Arial" w:hAnsi="Arial" w:cs="Arial"/>
        </w:rPr>
      </w:pPr>
      <w:r w:rsidRPr="00F811FB">
        <w:rPr>
          <w:rFonts w:ascii="Arial" w:hAnsi="Arial" w:cs="Arial"/>
        </w:rPr>
        <w:t xml:space="preserve"> The list contains primary and secondary specifications. Primary specifications are non-negotiable and secondary specifications are advised to be used. </w:t>
      </w:r>
    </w:p>
    <w:p w14:paraId="41EFF9F5" w14:textId="77777777" w:rsidR="00AC420E" w:rsidRPr="00F811FB" w:rsidRDefault="00AC420E" w:rsidP="00AC420E">
      <w:pPr>
        <w:spacing w:line="360" w:lineRule="auto"/>
        <w:rPr>
          <w:rFonts w:ascii="Arial" w:hAnsi="Arial" w:cs="Arial"/>
        </w:rPr>
      </w:pPr>
    </w:p>
    <w:p w14:paraId="2E550D69" w14:textId="77777777" w:rsidR="00AC420E" w:rsidRPr="00F811FB" w:rsidRDefault="00AC420E" w:rsidP="00AC420E">
      <w:pPr>
        <w:spacing w:line="360" w:lineRule="auto"/>
        <w:rPr>
          <w:rFonts w:ascii="Arial" w:hAnsi="Arial" w:cs="Arial"/>
        </w:rPr>
      </w:pPr>
      <w:r w:rsidRPr="00F811FB">
        <w:rPr>
          <w:rFonts w:ascii="Arial" w:hAnsi="Arial" w:cs="Arial"/>
        </w:rPr>
        <w:t xml:space="preserve">Refer to Appendices for Media Criteria List </w:t>
      </w:r>
    </w:p>
    <w:p w14:paraId="0FF05415" w14:textId="77777777" w:rsidR="00AC420E" w:rsidRPr="00F811FB" w:rsidRDefault="00AC420E" w:rsidP="00AC420E">
      <w:pPr>
        <w:rPr>
          <w:rFonts w:ascii="Arial" w:hAnsi="Arial" w:cs="Arial"/>
        </w:rPr>
      </w:pPr>
    </w:p>
    <w:p w14:paraId="11D6626D" w14:textId="77777777" w:rsidR="00AC420E" w:rsidRPr="00F811FB" w:rsidRDefault="00AC420E" w:rsidP="00AC420E">
      <w:pPr>
        <w:rPr>
          <w:rFonts w:ascii="Arial" w:hAnsi="Arial" w:cs="Arial"/>
        </w:rPr>
      </w:pPr>
    </w:p>
    <w:p w14:paraId="688ABD4C" w14:textId="6E8B4B1A" w:rsidR="00AC420E" w:rsidRPr="00F811FB" w:rsidRDefault="00AC420E" w:rsidP="00AC420E">
      <w:pPr>
        <w:pStyle w:val="Heading2"/>
        <w:rPr>
          <w:rFonts w:ascii="Arial" w:hAnsi="Arial" w:cs="Arial"/>
        </w:rPr>
      </w:pPr>
      <w:bookmarkStart w:id="188" w:name="_Toc68789499"/>
      <w:bookmarkStart w:id="189" w:name="_Toc69736951"/>
      <w:bookmarkStart w:id="190" w:name="_Toc69898549"/>
      <w:r w:rsidRPr="00F811FB">
        <w:rPr>
          <w:rFonts w:ascii="Arial" w:hAnsi="Arial" w:cs="Arial"/>
        </w:rPr>
        <w:t>Social Media Platforms</w:t>
      </w:r>
      <w:bookmarkEnd w:id="188"/>
      <w:bookmarkEnd w:id="189"/>
      <w:bookmarkEnd w:id="190"/>
    </w:p>
    <w:p w14:paraId="2D8CF450" w14:textId="77777777" w:rsidR="00AC420E" w:rsidRPr="00F811FB" w:rsidRDefault="00AC420E" w:rsidP="00AC420E">
      <w:pPr>
        <w:rPr>
          <w:rFonts w:ascii="Arial" w:hAnsi="Arial" w:cs="Arial"/>
        </w:rPr>
      </w:pPr>
    </w:p>
    <w:p w14:paraId="13856387" w14:textId="77777777" w:rsidR="00AC420E" w:rsidRPr="00F811FB" w:rsidRDefault="00AC420E" w:rsidP="00AC420E">
      <w:pPr>
        <w:spacing w:line="360" w:lineRule="auto"/>
        <w:rPr>
          <w:rFonts w:ascii="Arial" w:hAnsi="Arial" w:cs="Arial"/>
        </w:rPr>
      </w:pPr>
      <w:r w:rsidRPr="00F811FB">
        <w:rPr>
          <w:rFonts w:ascii="Arial" w:hAnsi="Arial" w:cs="Arial"/>
        </w:rPr>
        <w:t xml:space="preserve">As digital marketing is one of the leading methods to grow a brands marketing reach, its crucial to Marin to have an effective plan for each platform they operate on. Although the majority of the content focused platforms (Facebook, Instagram and Twitter) will have the same posting structure, its paramount to have specific detailing of what information needs to be produced and at what right time. As previously stated, all content posting will be logged on the marketing activities calendar, reducing the possibility of conflicting or repeated messages. </w:t>
      </w:r>
    </w:p>
    <w:p w14:paraId="7F47E9F0" w14:textId="77777777" w:rsidR="00AC420E" w:rsidRPr="00F811FB" w:rsidRDefault="00AC420E" w:rsidP="00AC420E">
      <w:pPr>
        <w:spacing w:line="360" w:lineRule="auto"/>
        <w:rPr>
          <w:rFonts w:ascii="Arial" w:hAnsi="Arial" w:cs="Arial"/>
        </w:rPr>
      </w:pPr>
    </w:p>
    <w:p w14:paraId="04E6895D" w14:textId="36A91767" w:rsidR="00AC420E" w:rsidRPr="00F811FB" w:rsidRDefault="00AC420E" w:rsidP="00F811FB">
      <w:pPr>
        <w:pStyle w:val="Heading2"/>
        <w:rPr>
          <w:rFonts w:ascii="Arial" w:hAnsi="Arial" w:cs="Arial"/>
        </w:rPr>
      </w:pPr>
      <w:bookmarkStart w:id="191" w:name="_Toc68789500"/>
      <w:bookmarkStart w:id="192" w:name="_Toc69736952"/>
      <w:bookmarkStart w:id="193" w:name="_Toc69898550"/>
      <w:r w:rsidRPr="00F811FB">
        <w:rPr>
          <w:rFonts w:ascii="Arial" w:hAnsi="Arial" w:cs="Arial"/>
        </w:rPr>
        <w:t>Facebook / Twitter / Instagram /</w:t>
      </w:r>
      <w:bookmarkEnd w:id="191"/>
      <w:bookmarkEnd w:id="192"/>
      <w:bookmarkEnd w:id="193"/>
      <w:r w:rsidRPr="00F811FB">
        <w:rPr>
          <w:rFonts w:ascii="Arial" w:hAnsi="Arial" w:cs="Arial"/>
        </w:rPr>
        <w:t xml:space="preserve"> </w:t>
      </w:r>
    </w:p>
    <w:p w14:paraId="1B305AED" w14:textId="77777777" w:rsidR="00AC420E" w:rsidRPr="00F811FB" w:rsidRDefault="00AC420E" w:rsidP="00AC420E">
      <w:pPr>
        <w:rPr>
          <w:rFonts w:ascii="Arial" w:hAnsi="Arial" w:cs="Arial"/>
        </w:rPr>
      </w:pPr>
    </w:p>
    <w:p w14:paraId="291CFB09" w14:textId="77777777" w:rsidR="00AC420E" w:rsidRPr="00F811FB" w:rsidRDefault="00AC420E" w:rsidP="00AC420E">
      <w:pPr>
        <w:spacing w:line="360" w:lineRule="auto"/>
        <w:rPr>
          <w:rFonts w:ascii="Arial" w:hAnsi="Arial" w:cs="Arial"/>
        </w:rPr>
      </w:pPr>
      <w:r w:rsidRPr="00F811FB">
        <w:rPr>
          <w:rFonts w:ascii="Arial" w:hAnsi="Arial" w:cs="Arial"/>
        </w:rPr>
        <w:t>Due to the most popular demographic of the users on these platforms all being within our target market (18 – 49), one plan for all will suffice. Other than ensuring that the marketing activities calendar is used to keep on track, using these platforms will allow Marin and their content creators (ambassadors) to interact with fans and potential customers on a regular basis, keeping Marin close to the top consumers’ minds.</w:t>
      </w:r>
    </w:p>
    <w:p w14:paraId="57D73FF1" w14:textId="77777777" w:rsidR="00AC420E" w:rsidRPr="00F811FB" w:rsidRDefault="00AC420E" w:rsidP="00AC420E">
      <w:pPr>
        <w:spacing w:line="360" w:lineRule="auto"/>
        <w:rPr>
          <w:rFonts w:ascii="Arial" w:hAnsi="Arial" w:cs="Arial"/>
        </w:rPr>
      </w:pPr>
    </w:p>
    <w:tbl>
      <w:tblPr>
        <w:tblStyle w:val="TableGrid"/>
        <w:tblW w:w="0" w:type="auto"/>
        <w:tblLook w:val="04A0" w:firstRow="1" w:lastRow="0" w:firstColumn="1" w:lastColumn="0" w:noHBand="0" w:noVBand="1"/>
      </w:tblPr>
      <w:tblGrid>
        <w:gridCol w:w="2254"/>
        <w:gridCol w:w="2254"/>
        <w:gridCol w:w="2254"/>
        <w:gridCol w:w="2254"/>
      </w:tblGrid>
      <w:tr w:rsidR="00AC420E" w:rsidRPr="00F811FB" w14:paraId="1EF5957C" w14:textId="77777777" w:rsidTr="003F6721">
        <w:tc>
          <w:tcPr>
            <w:tcW w:w="2254" w:type="dxa"/>
            <w:shd w:val="clear" w:color="auto" w:fill="DDD9C3" w:themeFill="background2" w:themeFillShade="E6"/>
          </w:tcPr>
          <w:p w14:paraId="77BCD8D0" w14:textId="77777777" w:rsidR="00AC420E" w:rsidRPr="00F811FB" w:rsidRDefault="00AC420E" w:rsidP="003F6721">
            <w:pPr>
              <w:spacing w:line="360" w:lineRule="auto"/>
              <w:jc w:val="center"/>
              <w:rPr>
                <w:rFonts w:ascii="Arial" w:hAnsi="Arial" w:cs="Arial"/>
              </w:rPr>
            </w:pPr>
            <w:r w:rsidRPr="00F811FB">
              <w:rPr>
                <w:rFonts w:ascii="Arial" w:hAnsi="Arial" w:cs="Arial"/>
              </w:rPr>
              <w:t>Platform</w:t>
            </w:r>
          </w:p>
        </w:tc>
        <w:tc>
          <w:tcPr>
            <w:tcW w:w="2254" w:type="dxa"/>
            <w:shd w:val="clear" w:color="auto" w:fill="DDD9C3" w:themeFill="background2" w:themeFillShade="E6"/>
          </w:tcPr>
          <w:p w14:paraId="22D6A2B8" w14:textId="77777777" w:rsidR="00AC420E" w:rsidRPr="00F811FB" w:rsidRDefault="00AC420E" w:rsidP="003F6721">
            <w:pPr>
              <w:spacing w:line="360" w:lineRule="auto"/>
              <w:jc w:val="center"/>
              <w:rPr>
                <w:rFonts w:ascii="Arial" w:hAnsi="Arial" w:cs="Arial"/>
              </w:rPr>
            </w:pPr>
            <w:r w:rsidRPr="00F811FB">
              <w:rPr>
                <w:rFonts w:ascii="Arial" w:hAnsi="Arial" w:cs="Arial"/>
              </w:rPr>
              <w:t>Average age range</w:t>
            </w:r>
          </w:p>
        </w:tc>
        <w:tc>
          <w:tcPr>
            <w:tcW w:w="2254" w:type="dxa"/>
            <w:shd w:val="clear" w:color="auto" w:fill="DDD9C3" w:themeFill="background2" w:themeFillShade="E6"/>
          </w:tcPr>
          <w:p w14:paraId="1F2D29C3" w14:textId="77777777" w:rsidR="00AC420E" w:rsidRPr="00F811FB" w:rsidRDefault="00AC420E" w:rsidP="003F6721">
            <w:pPr>
              <w:spacing w:line="360" w:lineRule="auto"/>
              <w:jc w:val="center"/>
              <w:rPr>
                <w:rFonts w:ascii="Arial" w:hAnsi="Arial" w:cs="Arial"/>
              </w:rPr>
            </w:pPr>
            <w:r w:rsidRPr="00F811FB">
              <w:rPr>
                <w:rFonts w:ascii="Arial" w:hAnsi="Arial" w:cs="Arial"/>
              </w:rPr>
              <w:t>Percentage of users</w:t>
            </w:r>
          </w:p>
        </w:tc>
        <w:tc>
          <w:tcPr>
            <w:tcW w:w="2254" w:type="dxa"/>
            <w:shd w:val="clear" w:color="auto" w:fill="DDD9C3" w:themeFill="background2" w:themeFillShade="E6"/>
          </w:tcPr>
          <w:p w14:paraId="22A7EB2B" w14:textId="77777777" w:rsidR="00AC420E" w:rsidRPr="00F811FB" w:rsidRDefault="00AC420E" w:rsidP="003F6721">
            <w:pPr>
              <w:spacing w:line="360" w:lineRule="auto"/>
              <w:jc w:val="center"/>
              <w:rPr>
                <w:rFonts w:ascii="Arial" w:hAnsi="Arial" w:cs="Arial"/>
              </w:rPr>
            </w:pPr>
            <w:r w:rsidRPr="00F811FB">
              <w:rPr>
                <w:rFonts w:ascii="Arial" w:hAnsi="Arial" w:cs="Arial"/>
              </w:rPr>
              <w:t>Total monthly users</w:t>
            </w:r>
          </w:p>
        </w:tc>
      </w:tr>
      <w:tr w:rsidR="00AC420E" w:rsidRPr="00F811FB" w14:paraId="12543E72" w14:textId="77777777" w:rsidTr="003F6721">
        <w:tc>
          <w:tcPr>
            <w:tcW w:w="2254" w:type="dxa"/>
          </w:tcPr>
          <w:p w14:paraId="4E7466C0" w14:textId="77777777" w:rsidR="00AC420E" w:rsidRPr="00F811FB" w:rsidRDefault="00AC420E" w:rsidP="003F6721">
            <w:pPr>
              <w:spacing w:line="360" w:lineRule="auto"/>
              <w:rPr>
                <w:rFonts w:ascii="Arial" w:hAnsi="Arial" w:cs="Arial"/>
              </w:rPr>
            </w:pPr>
            <w:r w:rsidRPr="00F811FB">
              <w:rPr>
                <w:rFonts w:ascii="Arial" w:hAnsi="Arial" w:cs="Arial"/>
              </w:rPr>
              <w:t>Facebook</w:t>
            </w:r>
          </w:p>
        </w:tc>
        <w:tc>
          <w:tcPr>
            <w:tcW w:w="2254" w:type="dxa"/>
          </w:tcPr>
          <w:p w14:paraId="6296B023" w14:textId="77777777" w:rsidR="00AC420E" w:rsidRPr="00F811FB" w:rsidRDefault="00AC420E" w:rsidP="003F6721">
            <w:pPr>
              <w:spacing w:line="360" w:lineRule="auto"/>
              <w:rPr>
                <w:rFonts w:ascii="Arial" w:hAnsi="Arial" w:cs="Arial"/>
              </w:rPr>
            </w:pPr>
            <w:r w:rsidRPr="00F811FB">
              <w:rPr>
                <w:rFonts w:ascii="Arial" w:hAnsi="Arial" w:cs="Arial"/>
              </w:rPr>
              <w:t>25-34</w:t>
            </w:r>
          </w:p>
        </w:tc>
        <w:tc>
          <w:tcPr>
            <w:tcW w:w="2254" w:type="dxa"/>
          </w:tcPr>
          <w:p w14:paraId="49F00721" w14:textId="77777777" w:rsidR="00AC420E" w:rsidRPr="00F811FB" w:rsidRDefault="00AC420E" w:rsidP="003F6721">
            <w:pPr>
              <w:spacing w:line="360" w:lineRule="auto"/>
              <w:rPr>
                <w:rFonts w:ascii="Arial" w:hAnsi="Arial" w:cs="Arial"/>
              </w:rPr>
            </w:pPr>
            <w:r w:rsidRPr="00F811FB">
              <w:rPr>
                <w:rFonts w:ascii="Arial" w:hAnsi="Arial" w:cs="Arial"/>
              </w:rPr>
              <w:t>26.3%</w:t>
            </w:r>
          </w:p>
        </w:tc>
        <w:tc>
          <w:tcPr>
            <w:tcW w:w="2254" w:type="dxa"/>
          </w:tcPr>
          <w:p w14:paraId="184E63B8" w14:textId="77777777" w:rsidR="00AC420E" w:rsidRPr="00F811FB" w:rsidRDefault="00AC420E" w:rsidP="003F6721">
            <w:pPr>
              <w:spacing w:line="360" w:lineRule="auto"/>
              <w:rPr>
                <w:rFonts w:ascii="Arial" w:hAnsi="Arial" w:cs="Arial"/>
              </w:rPr>
            </w:pPr>
            <w:r w:rsidRPr="00F811FB">
              <w:rPr>
                <w:rFonts w:ascii="Arial" w:hAnsi="Arial" w:cs="Arial"/>
              </w:rPr>
              <w:t>2.7bn</w:t>
            </w:r>
          </w:p>
        </w:tc>
      </w:tr>
      <w:tr w:rsidR="00AC420E" w:rsidRPr="00F811FB" w14:paraId="701ADD83" w14:textId="77777777" w:rsidTr="003F6721">
        <w:tc>
          <w:tcPr>
            <w:tcW w:w="2254" w:type="dxa"/>
          </w:tcPr>
          <w:p w14:paraId="44EC6285" w14:textId="77777777" w:rsidR="00AC420E" w:rsidRPr="00F811FB" w:rsidRDefault="00AC420E" w:rsidP="003F6721">
            <w:pPr>
              <w:spacing w:line="360" w:lineRule="auto"/>
              <w:rPr>
                <w:rFonts w:ascii="Arial" w:hAnsi="Arial" w:cs="Arial"/>
              </w:rPr>
            </w:pPr>
            <w:r w:rsidRPr="00F811FB">
              <w:rPr>
                <w:rFonts w:ascii="Arial" w:hAnsi="Arial" w:cs="Arial"/>
              </w:rPr>
              <w:t>Instagram</w:t>
            </w:r>
          </w:p>
        </w:tc>
        <w:tc>
          <w:tcPr>
            <w:tcW w:w="2254" w:type="dxa"/>
          </w:tcPr>
          <w:p w14:paraId="3B8C709E" w14:textId="77777777" w:rsidR="00AC420E" w:rsidRPr="00F811FB" w:rsidRDefault="00AC420E" w:rsidP="003F6721">
            <w:pPr>
              <w:spacing w:line="360" w:lineRule="auto"/>
              <w:rPr>
                <w:rFonts w:ascii="Arial" w:hAnsi="Arial" w:cs="Arial"/>
              </w:rPr>
            </w:pPr>
            <w:r w:rsidRPr="00F811FB">
              <w:rPr>
                <w:rFonts w:ascii="Arial" w:hAnsi="Arial" w:cs="Arial"/>
              </w:rPr>
              <w:t>25-34</w:t>
            </w:r>
          </w:p>
        </w:tc>
        <w:tc>
          <w:tcPr>
            <w:tcW w:w="2254" w:type="dxa"/>
          </w:tcPr>
          <w:p w14:paraId="15C9313F" w14:textId="77777777" w:rsidR="00AC420E" w:rsidRPr="00F811FB" w:rsidRDefault="00AC420E" w:rsidP="003F6721">
            <w:pPr>
              <w:spacing w:line="360" w:lineRule="auto"/>
              <w:rPr>
                <w:rFonts w:ascii="Arial" w:hAnsi="Arial" w:cs="Arial"/>
              </w:rPr>
            </w:pPr>
            <w:r w:rsidRPr="00F811FB">
              <w:rPr>
                <w:rFonts w:ascii="Arial" w:hAnsi="Arial" w:cs="Arial"/>
              </w:rPr>
              <w:t>33.1%</w:t>
            </w:r>
          </w:p>
        </w:tc>
        <w:tc>
          <w:tcPr>
            <w:tcW w:w="2254" w:type="dxa"/>
          </w:tcPr>
          <w:p w14:paraId="6272FB2D" w14:textId="77777777" w:rsidR="00AC420E" w:rsidRPr="00F811FB" w:rsidRDefault="00AC420E" w:rsidP="003F6721">
            <w:pPr>
              <w:spacing w:line="360" w:lineRule="auto"/>
              <w:rPr>
                <w:rFonts w:ascii="Arial" w:hAnsi="Arial" w:cs="Arial"/>
              </w:rPr>
            </w:pPr>
            <w:r w:rsidRPr="00F811FB">
              <w:rPr>
                <w:rFonts w:ascii="Arial" w:hAnsi="Arial" w:cs="Arial"/>
              </w:rPr>
              <w:t>1bn</w:t>
            </w:r>
          </w:p>
        </w:tc>
      </w:tr>
      <w:tr w:rsidR="00AC420E" w:rsidRPr="00F811FB" w14:paraId="2A177E90" w14:textId="77777777" w:rsidTr="003F6721">
        <w:tc>
          <w:tcPr>
            <w:tcW w:w="2254" w:type="dxa"/>
          </w:tcPr>
          <w:p w14:paraId="51B0E792" w14:textId="77777777" w:rsidR="00AC420E" w:rsidRPr="00F811FB" w:rsidRDefault="00AC420E" w:rsidP="003F6721">
            <w:pPr>
              <w:spacing w:line="360" w:lineRule="auto"/>
              <w:rPr>
                <w:rFonts w:ascii="Arial" w:hAnsi="Arial" w:cs="Arial"/>
              </w:rPr>
            </w:pPr>
            <w:r w:rsidRPr="00F811FB">
              <w:rPr>
                <w:rFonts w:ascii="Arial" w:hAnsi="Arial" w:cs="Arial"/>
              </w:rPr>
              <w:t>Twitter</w:t>
            </w:r>
          </w:p>
        </w:tc>
        <w:tc>
          <w:tcPr>
            <w:tcW w:w="2254" w:type="dxa"/>
          </w:tcPr>
          <w:p w14:paraId="0AB0A4FC" w14:textId="77777777" w:rsidR="00AC420E" w:rsidRPr="00F811FB" w:rsidRDefault="00AC420E" w:rsidP="003F6721">
            <w:pPr>
              <w:spacing w:line="360" w:lineRule="auto"/>
              <w:rPr>
                <w:rFonts w:ascii="Arial" w:hAnsi="Arial" w:cs="Arial"/>
              </w:rPr>
            </w:pPr>
            <w:r w:rsidRPr="00F811FB">
              <w:rPr>
                <w:rFonts w:ascii="Arial" w:hAnsi="Arial" w:cs="Arial"/>
              </w:rPr>
              <w:t>30-49</w:t>
            </w:r>
          </w:p>
        </w:tc>
        <w:tc>
          <w:tcPr>
            <w:tcW w:w="2254" w:type="dxa"/>
          </w:tcPr>
          <w:p w14:paraId="35B5FBF7" w14:textId="77777777" w:rsidR="00AC420E" w:rsidRPr="00F811FB" w:rsidRDefault="00AC420E" w:rsidP="003F6721">
            <w:pPr>
              <w:spacing w:line="360" w:lineRule="auto"/>
              <w:rPr>
                <w:rFonts w:ascii="Arial" w:hAnsi="Arial" w:cs="Arial"/>
              </w:rPr>
            </w:pPr>
            <w:r w:rsidRPr="00F811FB">
              <w:rPr>
                <w:rFonts w:ascii="Arial" w:hAnsi="Arial" w:cs="Arial"/>
              </w:rPr>
              <w:t>44%</w:t>
            </w:r>
          </w:p>
        </w:tc>
        <w:tc>
          <w:tcPr>
            <w:tcW w:w="2254" w:type="dxa"/>
          </w:tcPr>
          <w:p w14:paraId="218FF0D9" w14:textId="77777777" w:rsidR="00AC420E" w:rsidRPr="00F811FB" w:rsidRDefault="00AC420E" w:rsidP="003F6721">
            <w:pPr>
              <w:spacing w:line="360" w:lineRule="auto"/>
              <w:rPr>
                <w:rFonts w:ascii="Arial" w:hAnsi="Arial" w:cs="Arial"/>
              </w:rPr>
            </w:pPr>
            <w:r w:rsidRPr="00F811FB">
              <w:rPr>
                <w:rFonts w:ascii="Arial" w:hAnsi="Arial" w:cs="Arial"/>
              </w:rPr>
              <w:t>187M</w:t>
            </w:r>
          </w:p>
        </w:tc>
      </w:tr>
    </w:tbl>
    <w:p w14:paraId="625F29F6" w14:textId="77777777" w:rsidR="00AC420E" w:rsidRPr="00F811FB" w:rsidRDefault="00AC420E" w:rsidP="00AC420E">
      <w:pPr>
        <w:jc w:val="center"/>
        <w:rPr>
          <w:rFonts w:ascii="Arial" w:hAnsi="Arial" w:cs="Arial"/>
        </w:rPr>
      </w:pPr>
      <w:r w:rsidRPr="00F811FB">
        <w:rPr>
          <w:rStyle w:val="Heading4Char"/>
          <w:rFonts w:ascii="Arial" w:hAnsi="Arial" w:cs="Arial"/>
        </w:rPr>
        <w:t>Figure 7</w:t>
      </w:r>
      <w:r w:rsidRPr="00F811FB">
        <w:rPr>
          <w:rFonts w:ascii="Arial" w:hAnsi="Arial" w:cs="Arial"/>
        </w:rPr>
        <w:t>- Social Media demographics and users - Data taken from</w:t>
      </w:r>
      <w:r w:rsidRPr="00F811FB">
        <w:rPr>
          <w:rFonts w:ascii="Arial" w:hAnsi="Arial" w:cs="Arial"/>
          <w:color w:val="000000"/>
          <w:shd w:val="clear" w:color="auto" w:fill="FFFFFF"/>
        </w:rPr>
        <w:t xml:space="preserve"> (Barnhart, 2021)</w:t>
      </w:r>
    </w:p>
    <w:p w14:paraId="77D99F6D" w14:textId="77777777" w:rsidR="00AC420E" w:rsidRPr="00F811FB" w:rsidRDefault="00AC420E" w:rsidP="00AC420E">
      <w:pPr>
        <w:tabs>
          <w:tab w:val="left" w:pos="5540"/>
        </w:tabs>
        <w:spacing w:line="360" w:lineRule="auto"/>
        <w:jc w:val="right"/>
        <w:rPr>
          <w:rFonts w:ascii="Arial" w:hAnsi="Arial" w:cs="Arial"/>
        </w:rPr>
      </w:pPr>
      <w:r w:rsidRPr="00F811FB">
        <w:rPr>
          <w:rFonts w:ascii="Arial" w:hAnsi="Arial" w:cs="Arial"/>
        </w:rPr>
        <w:t xml:space="preserve"> </w:t>
      </w:r>
    </w:p>
    <w:p w14:paraId="72C6095D" w14:textId="77777777" w:rsidR="00AC420E" w:rsidRPr="00F811FB" w:rsidRDefault="00AC420E" w:rsidP="00AC420E">
      <w:pPr>
        <w:spacing w:line="360" w:lineRule="auto"/>
        <w:rPr>
          <w:rFonts w:ascii="Arial" w:hAnsi="Arial" w:cs="Arial"/>
        </w:rPr>
      </w:pPr>
    </w:p>
    <w:p w14:paraId="32621CDD" w14:textId="77777777" w:rsidR="00AC420E" w:rsidRPr="00F811FB" w:rsidRDefault="00AC420E" w:rsidP="00AC420E">
      <w:pPr>
        <w:spacing w:line="360" w:lineRule="auto"/>
        <w:rPr>
          <w:rFonts w:ascii="Arial" w:hAnsi="Arial" w:cs="Arial"/>
        </w:rPr>
      </w:pPr>
    </w:p>
    <w:p w14:paraId="78FA094C" w14:textId="5C20F4C2" w:rsidR="00AC420E" w:rsidRPr="00F811FB" w:rsidRDefault="00AC420E" w:rsidP="00F811FB">
      <w:pPr>
        <w:pStyle w:val="Heading2"/>
        <w:rPr>
          <w:rFonts w:ascii="Arial" w:hAnsi="Arial" w:cs="Arial"/>
        </w:rPr>
      </w:pPr>
      <w:bookmarkStart w:id="194" w:name="_Toc68789501"/>
      <w:bookmarkStart w:id="195" w:name="_Toc69736953"/>
      <w:bookmarkStart w:id="196" w:name="_Toc69898551"/>
      <w:r w:rsidRPr="00F811FB">
        <w:rPr>
          <w:rFonts w:ascii="Arial" w:hAnsi="Arial" w:cs="Arial"/>
        </w:rPr>
        <w:t>YouTube /  TikTok</w:t>
      </w:r>
      <w:bookmarkEnd w:id="194"/>
      <w:bookmarkEnd w:id="195"/>
      <w:bookmarkEnd w:id="196"/>
    </w:p>
    <w:p w14:paraId="2B439F99" w14:textId="77777777" w:rsidR="00AC420E" w:rsidRPr="00F811FB" w:rsidRDefault="00AC420E" w:rsidP="00AC420E">
      <w:pPr>
        <w:rPr>
          <w:rFonts w:ascii="Arial" w:hAnsi="Arial" w:cs="Arial"/>
        </w:rPr>
      </w:pPr>
    </w:p>
    <w:p w14:paraId="5C4E7524" w14:textId="77777777" w:rsidR="00AC420E" w:rsidRPr="00F811FB" w:rsidRDefault="00AC420E" w:rsidP="00AC420E">
      <w:pPr>
        <w:spacing w:line="360" w:lineRule="auto"/>
        <w:rPr>
          <w:rFonts w:ascii="Arial" w:hAnsi="Arial" w:cs="Arial"/>
        </w:rPr>
      </w:pPr>
      <w:r w:rsidRPr="00F811FB">
        <w:rPr>
          <w:rFonts w:ascii="Arial" w:hAnsi="Arial" w:cs="Arial"/>
        </w:rPr>
        <w:t xml:space="preserve">As both these platforms are video content based, regularity of content may not be as frequent as others. However, these platforms provide opportunity for much desired content such as behind the scenes, a day in the life and exciting/ inspirational content. </w:t>
      </w:r>
    </w:p>
    <w:p w14:paraId="48F0C7A2" w14:textId="77777777" w:rsidR="00AC420E" w:rsidRPr="00F811FB" w:rsidRDefault="00AC420E" w:rsidP="00AC420E">
      <w:pPr>
        <w:spacing w:line="360" w:lineRule="auto"/>
        <w:rPr>
          <w:rFonts w:ascii="Arial" w:hAnsi="Arial" w:cs="Arial"/>
        </w:rPr>
      </w:pPr>
      <w:r w:rsidRPr="00F811FB">
        <w:rPr>
          <w:rFonts w:ascii="Arial" w:hAnsi="Arial" w:cs="Arial"/>
        </w:rPr>
        <w:t>Four professionally shot videos per month would be a good target to aim for, ensuring that consumers are regularly interacting with and reminded of Marin.</w:t>
      </w:r>
    </w:p>
    <w:p w14:paraId="58277EB9" w14:textId="77777777" w:rsidR="00AC420E" w:rsidRPr="00F811FB" w:rsidRDefault="00AC420E" w:rsidP="00AC420E">
      <w:pPr>
        <w:spacing w:line="360" w:lineRule="auto"/>
        <w:rPr>
          <w:rFonts w:ascii="Arial" w:hAnsi="Arial" w:cs="Arial"/>
        </w:rPr>
      </w:pPr>
    </w:p>
    <w:p w14:paraId="7E35561F" w14:textId="77777777" w:rsidR="00AC420E" w:rsidRPr="00F811FB" w:rsidRDefault="00AC420E" w:rsidP="00AC420E">
      <w:pPr>
        <w:pStyle w:val="Heading2"/>
        <w:rPr>
          <w:rFonts w:ascii="Arial" w:hAnsi="Arial" w:cs="Arial"/>
        </w:rPr>
      </w:pPr>
      <w:bookmarkStart w:id="197" w:name="_Toc68789502"/>
    </w:p>
    <w:p w14:paraId="5F35D813" w14:textId="77777777" w:rsidR="00AC420E" w:rsidRPr="00F811FB" w:rsidRDefault="00AC420E" w:rsidP="00AC420E">
      <w:pPr>
        <w:pStyle w:val="Heading2"/>
        <w:rPr>
          <w:rFonts w:ascii="Arial" w:hAnsi="Arial" w:cs="Arial"/>
        </w:rPr>
      </w:pPr>
    </w:p>
    <w:p w14:paraId="2FAF31A3" w14:textId="392F19F6" w:rsidR="00AC420E" w:rsidRPr="00F811FB" w:rsidRDefault="00AC420E" w:rsidP="00AC420E">
      <w:pPr>
        <w:pStyle w:val="Heading2"/>
        <w:rPr>
          <w:rFonts w:ascii="Arial" w:hAnsi="Arial" w:cs="Arial"/>
        </w:rPr>
      </w:pPr>
      <w:bookmarkStart w:id="198" w:name="_Toc69736954"/>
      <w:bookmarkStart w:id="199" w:name="_Toc69898552"/>
      <w:r w:rsidRPr="00F811FB">
        <w:rPr>
          <w:rFonts w:ascii="Arial" w:hAnsi="Arial" w:cs="Arial"/>
        </w:rPr>
        <w:t>LinkedIn / Mail Chimp</w:t>
      </w:r>
      <w:bookmarkEnd w:id="197"/>
      <w:bookmarkEnd w:id="198"/>
      <w:bookmarkEnd w:id="199"/>
      <w:r w:rsidRPr="00F811FB">
        <w:rPr>
          <w:rFonts w:ascii="Arial" w:hAnsi="Arial" w:cs="Arial"/>
        </w:rPr>
        <w:t xml:space="preserve"> </w:t>
      </w:r>
    </w:p>
    <w:p w14:paraId="6F1000CB" w14:textId="77777777" w:rsidR="00AC420E" w:rsidRPr="00F811FB" w:rsidRDefault="00AC420E" w:rsidP="00AC420E">
      <w:pPr>
        <w:rPr>
          <w:rFonts w:ascii="Arial" w:hAnsi="Arial" w:cs="Arial"/>
        </w:rPr>
      </w:pPr>
    </w:p>
    <w:p w14:paraId="53FB6FFE" w14:textId="77777777" w:rsidR="00AC420E" w:rsidRPr="00F811FB" w:rsidRDefault="00AC420E" w:rsidP="00AC420E">
      <w:pPr>
        <w:spacing w:line="360" w:lineRule="auto"/>
        <w:rPr>
          <w:rFonts w:ascii="Arial" w:hAnsi="Arial" w:cs="Arial"/>
        </w:rPr>
      </w:pPr>
      <w:r w:rsidRPr="00F811FB">
        <w:rPr>
          <w:rFonts w:ascii="Arial" w:hAnsi="Arial" w:cs="Arial"/>
        </w:rPr>
        <w:t xml:space="preserve">As more of a B2B form of marketing, LinkedIn will be this communication plans channel for targeting industry professionals as well as offering private promotional activities to specific commercial enterprises. I.E. The Armed Forces, The National Trust and The Emergency Services (large proportion of active workers). Whilst Mail Chimp offers an efficient database where marketing emails can be constructed and distributed to Marin’s entire cliental with just a few clicks. </w:t>
      </w:r>
    </w:p>
    <w:p w14:paraId="7004540A" w14:textId="77777777" w:rsidR="00AC420E" w:rsidRPr="00F811FB" w:rsidRDefault="00AC420E" w:rsidP="00AC420E">
      <w:pPr>
        <w:spacing w:line="360" w:lineRule="auto"/>
        <w:rPr>
          <w:rFonts w:ascii="Arial" w:hAnsi="Arial" w:cs="Arial"/>
        </w:rPr>
      </w:pPr>
    </w:p>
    <w:p w14:paraId="7118EBA1" w14:textId="77777777" w:rsidR="00AC420E" w:rsidRPr="00F811FB" w:rsidRDefault="00AC420E" w:rsidP="00AC420E">
      <w:pPr>
        <w:spacing w:line="360" w:lineRule="auto"/>
        <w:rPr>
          <w:rFonts w:ascii="Arial" w:hAnsi="Arial" w:cs="Arial"/>
        </w:rPr>
      </w:pPr>
      <w:r w:rsidRPr="00F811FB">
        <w:rPr>
          <w:rFonts w:ascii="Arial" w:hAnsi="Arial" w:cs="Arial"/>
        </w:rPr>
        <w:t>Both these platforms need to be used and monitored regularly to ensure a consistency within the communications plan.</w:t>
      </w:r>
    </w:p>
    <w:p w14:paraId="6414842F" w14:textId="77777777" w:rsidR="00AC420E" w:rsidRPr="00F811FB" w:rsidRDefault="00AC420E" w:rsidP="00AC420E">
      <w:pPr>
        <w:rPr>
          <w:rFonts w:ascii="Arial" w:hAnsi="Arial" w:cs="Arial"/>
        </w:rPr>
      </w:pPr>
    </w:p>
    <w:p w14:paraId="021FF34B" w14:textId="7DC00BE8" w:rsidR="00AC420E" w:rsidRPr="00F811FB" w:rsidRDefault="00AC420E" w:rsidP="00AC420E">
      <w:pPr>
        <w:pStyle w:val="Heading1"/>
        <w:rPr>
          <w:rFonts w:ascii="Arial" w:hAnsi="Arial" w:cs="Arial"/>
        </w:rPr>
      </w:pPr>
      <w:bookmarkStart w:id="200" w:name="_Toc68789503"/>
      <w:bookmarkStart w:id="201" w:name="_Toc69736955"/>
      <w:bookmarkStart w:id="202" w:name="_Toc69898553"/>
      <w:r w:rsidRPr="00F811FB">
        <w:rPr>
          <w:rFonts w:ascii="Arial" w:hAnsi="Arial" w:cs="Arial"/>
        </w:rPr>
        <w:lastRenderedPageBreak/>
        <w:t>Implementation</w:t>
      </w:r>
      <w:bookmarkEnd w:id="200"/>
      <w:bookmarkEnd w:id="201"/>
      <w:bookmarkEnd w:id="202"/>
      <w:r w:rsidRPr="00F811FB">
        <w:rPr>
          <w:rFonts w:ascii="Arial" w:hAnsi="Arial" w:cs="Arial"/>
        </w:rPr>
        <w:t xml:space="preserve"> </w:t>
      </w:r>
    </w:p>
    <w:p w14:paraId="1EC52D29" w14:textId="77777777" w:rsidR="00AC420E" w:rsidRPr="00F811FB" w:rsidRDefault="00AC420E" w:rsidP="00AC420E">
      <w:pPr>
        <w:rPr>
          <w:rFonts w:ascii="Arial" w:hAnsi="Arial" w:cs="Arial"/>
        </w:rPr>
      </w:pPr>
    </w:p>
    <w:p w14:paraId="0D62381F" w14:textId="0EECF615" w:rsidR="00AC420E" w:rsidRPr="00F811FB" w:rsidRDefault="00AC420E" w:rsidP="00AC420E">
      <w:pPr>
        <w:pStyle w:val="Heading2"/>
        <w:rPr>
          <w:rFonts w:ascii="Arial" w:hAnsi="Arial" w:cs="Arial"/>
        </w:rPr>
      </w:pPr>
      <w:bookmarkStart w:id="203" w:name="_Toc68789504"/>
      <w:bookmarkStart w:id="204" w:name="_Toc69736956"/>
      <w:bookmarkStart w:id="205" w:name="_Toc69898554"/>
      <w:r w:rsidRPr="00F811FB">
        <w:rPr>
          <w:rFonts w:ascii="Arial" w:hAnsi="Arial" w:cs="Arial"/>
        </w:rPr>
        <w:t>Potential Structural Issues</w:t>
      </w:r>
      <w:bookmarkEnd w:id="203"/>
      <w:bookmarkEnd w:id="204"/>
      <w:bookmarkEnd w:id="205"/>
      <w:r w:rsidRPr="00F811FB">
        <w:rPr>
          <w:rFonts w:ascii="Arial" w:hAnsi="Arial" w:cs="Arial"/>
        </w:rPr>
        <w:t xml:space="preserve"> </w:t>
      </w:r>
    </w:p>
    <w:p w14:paraId="0C0FA68D" w14:textId="77777777" w:rsidR="00AC420E" w:rsidRPr="00F811FB" w:rsidRDefault="00AC420E" w:rsidP="00AC420E">
      <w:pPr>
        <w:rPr>
          <w:rFonts w:ascii="Arial" w:hAnsi="Arial" w:cs="Arial"/>
        </w:rPr>
      </w:pPr>
    </w:p>
    <w:p w14:paraId="4F7525EB" w14:textId="77777777" w:rsidR="00AC420E" w:rsidRPr="00F811FB" w:rsidRDefault="00AC420E" w:rsidP="00AC420E">
      <w:pPr>
        <w:spacing w:line="360" w:lineRule="auto"/>
        <w:rPr>
          <w:rFonts w:ascii="Arial" w:hAnsi="Arial" w:cs="Arial"/>
        </w:rPr>
      </w:pPr>
      <w:r w:rsidRPr="00F811FB">
        <w:rPr>
          <w:rFonts w:ascii="Arial" w:hAnsi="Arial" w:cs="Arial"/>
        </w:rPr>
        <w:t>All social media accounts will be managed and monitored by a member of Marin’s marketing department, more likely an experienced team member whom has experience in gathering data and turning it into a simple form of “Growth or Decline”. However due to the increased activities within this plan, resources and manpower may be stretched, if so, it would be advised to employ an assistant marketeer to manage this task.</w:t>
      </w:r>
    </w:p>
    <w:p w14:paraId="5C3C9923" w14:textId="77777777" w:rsidR="00AC420E" w:rsidRPr="00F811FB" w:rsidRDefault="00AC420E" w:rsidP="00AC420E">
      <w:pPr>
        <w:rPr>
          <w:rFonts w:ascii="Arial" w:hAnsi="Arial" w:cs="Arial"/>
        </w:rPr>
      </w:pPr>
    </w:p>
    <w:p w14:paraId="1BCBBBB8" w14:textId="77777777" w:rsidR="00AC420E" w:rsidRPr="00F811FB" w:rsidRDefault="00AC420E" w:rsidP="00AC420E">
      <w:pPr>
        <w:rPr>
          <w:rFonts w:ascii="Arial" w:hAnsi="Arial" w:cs="Arial"/>
        </w:rPr>
      </w:pPr>
    </w:p>
    <w:p w14:paraId="71ED39D0" w14:textId="77777777" w:rsidR="00AC420E" w:rsidRPr="00F811FB" w:rsidRDefault="00AC420E" w:rsidP="00AC420E">
      <w:pPr>
        <w:rPr>
          <w:rFonts w:ascii="Arial" w:hAnsi="Arial" w:cs="Arial"/>
        </w:rPr>
      </w:pPr>
    </w:p>
    <w:p w14:paraId="34CFD4B4" w14:textId="593F726A" w:rsidR="00AC420E" w:rsidRPr="00F811FB" w:rsidRDefault="00AC420E" w:rsidP="00AC420E">
      <w:pPr>
        <w:pStyle w:val="Heading2"/>
        <w:rPr>
          <w:rFonts w:ascii="Arial" w:hAnsi="Arial" w:cs="Arial"/>
        </w:rPr>
      </w:pPr>
      <w:bookmarkStart w:id="206" w:name="_Toc68789505"/>
      <w:bookmarkStart w:id="207" w:name="_Toc69736957"/>
      <w:bookmarkStart w:id="208" w:name="_Toc69898555"/>
      <w:r w:rsidRPr="00F811FB">
        <w:rPr>
          <w:rFonts w:ascii="Arial" w:hAnsi="Arial" w:cs="Arial"/>
        </w:rPr>
        <w:t>Tactical Marketing Activities</w:t>
      </w:r>
      <w:bookmarkEnd w:id="206"/>
      <w:bookmarkEnd w:id="207"/>
      <w:bookmarkEnd w:id="208"/>
      <w:r w:rsidRPr="00F811FB">
        <w:rPr>
          <w:rFonts w:ascii="Arial" w:hAnsi="Arial" w:cs="Arial"/>
        </w:rPr>
        <w:t xml:space="preserve"> </w:t>
      </w:r>
    </w:p>
    <w:p w14:paraId="241FC5D9" w14:textId="77777777" w:rsidR="00AC420E" w:rsidRPr="00F811FB" w:rsidRDefault="00AC420E" w:rsidP="00AC420E">
      <w:pPr>
        <w:spacing w:line="360" w:lineRule="auto"/>
        <w:rPr>
          <w:rFonts w:ascii="Arial" w:hAnsi="Arial" w:cs="Arial"/>
        </w:rPr>
      </w:pPr>
    </w:p>
    <w:p w14:paraId="71F5E21B" w14:textId="77777777" w:rsidR="00AC420E" w:rsidRPr="00F811FB" w:rsidRDefault="00AC420E" w:rsidP="00AC420E">
      <w:pPr>
        <w:spacing w:line="360" w:lineRule="auto"/>
        <w:rPr>
          <w:rFonts w:ascii="Arial" w:hAnsi="Arial" w:cs="Arial"/>
        </w:rPr>
      </w:pPr>
      <w:r w:rsidRPr="00F811FB">
        <w:rPr>
          <w:rFonts w:ascii="Arial" w:hAnsi="Arial" w:cs="Arial"/>
        </w:rPr>
        <w:t>In order to achieve our goals and objectives a number of tactical marketing activities must take place. Firstly, as “</w:t>
      </w:r>
      <w:r w:rsidRPr="00F811FB">
        <w:rPr>
          <w:rFonts w:ascii="Arial" w:hAnsi="Arial" w:cs="Arial"/>
          <w:color w:val="292B2C"/>
          <w:shd w:val="clear" w:color="auto" w:fill="FEFEFE"/>
        </w:rPr>
        <w:t xml:space="preserve">Social media competitions are great ways to build your followers, grow your brand awareness and they create excitement” </w:t>
      </w:r>
      <w:r w:rsidRPr="00F811FB">
        <w:rPr>
          <w:rFonts w:ascii="Arial" w:hAnsi="Arial" w:cs="Arial"/>
          <w:color w:val="000000"/>
          <w:shd w:val="clear" w:color="auto" w:fill="FFFFFF"/>
        </w:rPr>
        <w:t>(Strouther, 2020)</w:t>
      </w:r>
    </w:p>
    <w:p w14:paraId="00F02292" w14:textId="77777777" w:rsidR="00AC420E" w:rsidRPr="00F811FB" w:rsidRDefault="00AC420E" w:rsidP="00AC420E">
      <w:pPr>
        <w:spacing w:line="360" w:lineRule="auto"/>
        <w:rPr>
          <w:rFonts w:ascii="Arial" w:hAnsi="Arial" w:cs="Arial"/>
        </w:rPr>
      </w:pPr>
      <w:r w:rsidRPr="00F811FB">
        <w:rPr>
          <w:rFonts w:ascii="Arial" w:hAnsi="Arial" w:cs="Arial"/>
        </w:rPr>
        <w:t xml:space="preserve">competitions are widely used for building brand awareness, due to this, two competitions per quarter will take place. Of the eight competitions, three will be high value prizes, like a custom frame, wheelset, paint job or package holiday, depending on strategic partnership opportunities. A further three competition prizes will be weekend riding experiences, such as Fort William, Revolution Bike park, AE forest and many other popular riding locations – this could also include time with a Marin rider if scheduling matches. Finally, the two other competitions will be merchandise prizes or large value vouchers for the Marin online store, these competitions will be the marketing managers responsibility. </w:t>
      </w:r>
    </w:p>
    <w:p w14:paraId="176AD8CA" w14:textId="77777777" w:rsidR="00AC420E" w:rsidRPr="00F811FB" w:rsidRDefault="00AC420E" w:rsidP="00AC420E">
      <w:pPr>
        <w:spacing w:line="360" w:lineRule="auto"/>
        <w:rPr>
          <w:rFonts w:ascii="Arial" w:hAnsi="Arial" w:cs="Arial"/>
        </w:rPr>
      </w:pPr>
    </w:p>
    <w:p w14:paraId="790B7521" w14:textId="77777777" w:rsidR="00AC420E" w:rsidRPr="00F811FB" w:rsidRDefault="00AC420E" w:rsidP="00AC420E">
      <w:pPr>
        <w:spacing w:line="360" w:lineRule="auto"/>
        <w:rPr>
          <w:rFonts w:ascii="Arial" w:hAnsi="Arial" w:cs="Arial"/>
        </w:rPr>
      </w:pPr>
      <w:r w:rsidRPr="00F811FB">
        <w:rPr>
          <w:rFonts w:ascii="Arial" w:hAnsi="Arial" w:cs="Arial"/>
        </w:rPr>
        <w:t>Secondly, as previously stated, IMC must be incorporated throughout all marketing activities. This will be achieved through utilising the marketing activities calendar as well as regular reminders of the key points that need to be pushed each month. This information will come from the department manager.</w:t>
      </w:r>
    </w:p>
    <w:p w14:paraId="47995DB9" w14:textId="77777777" w:rsidR="00AC420E" w:rsidRPr="00F811FB" w:rsidRDefault="00AC420E" w:rsidP="00AC420E">
      <w:pPr>
        <w:spacing w:line="360" w:lineRule="auto"/>
        <w:rPr>
          <w:rFonts w:ascii="Arial" w:hAnsi="Arial" w:cs="Arial"/>
        </w:rPr>
      </w:pPr>
    </w:p>
    <w:p w14:paraId="61AD65A3" w14:textId="77777777" w:rsidR="00AC420E" w:rsidRPr="00F811FB" w:rsidRDefault="00AC420E" w:rsidP="00AC420E">
      <w:pPr>
        <w:spacing w:line="360" w:lineRule="auto"/>
        <w:rPr>
          <w:rFonts w:ascii="Arial" w:hAnsi="Arial" w:cs="Arial"/>
        </w:rPr>
      </w:pPr>
      <w:r w:rsidRPr="00F811FB">
        <w:rPr>
          <w:rFonts w:ascii="Arial" w:hAnsi="Arial" w:cs="Arial"/>
        </w:rPr>
        <w:t xml:space="preserve">Finally, through using analysis tools such as later.com, Hot Spot or Google analytics, monthly reports will be constructed and submitted to the marketing manager to assess the effectiveness of each month’s activities. </w:t>
      </w:r>
    </w:p>
    <w:p w14:paraId="5420F97A" w14:textId="77777777" w:rsidR="00AC420E" w:rsidRPr="00F811FB" w:rsidRDefault="00AC420E" w:rsidP="00AC420E">
      <w:pPr>
        <w:rPr>
          <w:rFonts w:ascii="Arial" w:hAnsi="Arial" w:cs="Arial"/>
        </w:rPr>
      </w:pPr>
    </w:p>
    <w:p w14:paraId="100FA04E" w14:textId="77777777" w:rsidR="00AC420E" w:rsidRPr="00F811FB" w:rsidRDefault="00AC420E" w:rsidP="00AC420E">
      <w:pPr>
        <w:rPr>
          <w:rFonts w:ascii="Arial" w:hAnsi="Arial" w:cs="Arial"/>
        </w:rPr>
      </w:pPr>
    </w:p>
    <w:p w14:paraId="428581CA" w14:textId="7EE45347" w:rsidR="00AC420E" w:rsidRPr="00F811FB" w:rsidRDefault="00AC420E" w:rsidP="00AC420E">
      <w:pPr>
        <w:pStyle w:val="Heading1"/>
        <w:rPr>
          <w:rFonts w:ascii="Arial" w:hAnsi="Arial" w:cs="Arial"/>
        </w:rPr>
      </w:pPr>
      <w:bookmarkStart w:id="209" w:name="_Toc68789506"/>
      <w:bookmarkStart w:id="210" w:name="_Toc69736958"/>
      <w:bookmarkStart w:id="211" w:name="_Toc69898556"/>
      <w:r w:rsidRPr="00F811FB">
        <w:rPr>
          <w:rFonts w:ascii="Arial" w:hAnsi="Arial" w:cs="Arial"/>
        </w:rPr>
        <w:t>Evaluation and Control</w:t>
      </w:r>
      <w:bookmarkEnd w:id="209"/>
      <w:bookmarkEnd w:id="210"/>
      <w:bookmarkEnd w:id="211"/>
      <w:r w:rsidRPr="00F811FB">
        <w:rPr>
          <w:rFonts w:ascii="Arial" w:hAnsi="Arial" w:cs="Arial"/>
        </w:rPr>
        <w:t xml:space="preserve"> </w:t>
      </w:r>
    </w:p>
    <w:p w14:paraId="16D0F7BB" w14:textId="77777777" w:rsidR="00AC420E" w:rsidRPr="00F811FB" w:rsidRDefault="00AC420E" w:rsidP="00AC420E">
      <w:pPr>
        <w:rPr>
          <w:rFonts w:ascii="Arial" w:hAnsi="Arial" w:cs="Arial"/>
        </w:rPr>
      </w:pPr>
    </w:p>
    <w:p w14:paraId="69BC7023" w14:textId="7A445E90" w:rsidR="00AC420E" w:rsidRPr="00F811FB" w:rsidRDefault="00AC420E" w:rsidP="00AC420E">
      <w:pPr>
        <w:pStyle w:val="Heading2"/>
        <w:rPr>
          <w:rFonts w:ascii="Arial" w:hAnsi="Arial" w:cs="Arial"/>
        </w:rPr>
      </w:pPr>
      <w:bookmarkStart w:id="212" w:name="_Toc68789507"/>
      <w:bookmarkStart w:id="213" w:name="_Toc69736959"/>
      <w:bookmarkStart w:id="214" w:name="_Toc69898557"/>
      <w:r w:rsidRPr="00F811FB">
        <w:rPr>
          <w:rFonts w:ascii="Arial" w:hAnsi="Arial" w:cs="Arial"/>
        </w:rPr>
        <w:t>Formal Controls</w:t>
      </w:r>
      <w:bookmarkEnd w:id="212"/>
      <w:bookmarkEnd w:id="213"/>
      <w:bookmarkEnd w:id="214"/>
    </w:p>
    <w:p w14:paraId="7D26D92F" w14:textId="77777777" w:rsidR="00AC420E" w:rsidRPr="00F811FB" w:rsidRDefault="00AC420E" w:rsidP="00AC420E">
      <w:pPr>
        <w:rPr>
          <w:rFonts w:ascii="Arial" w:hAnsi="Arial" w:cs="Arial"/>
        </w:rPr>
      </w:pPr>
    </w:p>
    <w:p w14:paraId="5666E48C" w14:textId="77777777" w:rsidR="00AC420E" w:rsidRPr="00F811FB" w:rsidRDefault="00AC420E" w:rsidP="00AC420E">
      <w:pPr>
        <w:spacing w:line="360" w:lineRule="auto"/>
        <w:rPr>
          <w:rFonts w:ascii="Arial" w:hAnsi="Arial" w:cs="Arial"/>
        </w:rPr>
      </w:pPr>
      <w:r w:rsidRPr="00F811FB">
        <w:rPr>
          <w:rFonts w:ascii="Arial" w:hAnsi="Arial" w:cs="Arial"/>
        </w:rPr>
        <w:t xml:space="preserve">Before this plan can be truly implemented, there are a few procedures that must be completed. First of all, due to the alterations in the intensity of the social media aspect of the campaign, human resources must be approached to ascertain whether employing an assistant marketer would be possible with the finances available. </w:t>
      </w:r>
    </w:p>
    <w:p w14:paraId="445AAE18" w14:textId="77777777" w:rsidR="00AC420E" w:rsidRPr="00F811FB" w:rsidRDefault="00AC420E" w:rsidP="00AC420E">
      <w:pPr>
        <w:spacing w:line="360" w:lineRule="auto"/>
        <w:rPr>
          <w:rFonts w:ascii="Arial" w:hAnsi="Arial" w:cs="Arial"/>
        </w:rPr>
      </w:pPr>
      <w:r w:rsidRPr="00F811FB">
        <w:rPr>
          <w:rFonts w:ascii="Arial" w:hAnsi="Arial" w:cs="Arial"/>
        </w:rPr>
        <w:t>Furthermore, as the point of purchase displays have been re-designed, it is crucial to gain approval from the marketing manager, before equipping the regional sales representatives with the vital information that needs to be relayed to the Marin retailers in regard to the desired layout and positioning of the displays.</w:t>
      </w:r>
    </w:p>
    <w:p w14:paraId="65D5A363" w14:textId="77777777" w:rsidR="00AC420E" w:rsidRPr="00F811FB" w:rsidRDefault="00AC420E" w:rsidP="00AC420E">
      <w:pPr>
        <w:spacing w:line="360" w:lineRule="auto"/>
        <w:rPr>
          <w:rFonts w:ascii="Arial" w:hAnsi="Arial" w:cs="Arial"/>
        </w:rPr>
      </w:pPr>
    </w:p>
    <w:p w14:paraId="4FE9F08B" w14:textId="77777777" w:rsidR="00AC420E" w:rsidRPr="00F811FB" w:rsidRDefault="00AC420E" w:rsidP="00AC420E">
      <w:pPr>
        <w:pStyle w:val="Heading2"/>
        <w:rPr>
          <w:rFonts w:ascii="Arial" w:hAnsi="Arial" w:cs="Arial"/>
        </w:rPr>
      </w:pPr>
    </w:p>
    <w:p w14:paraId="5CBDEDB2" w14:textId="77777777" w:rsidR="00AC420E" w:rsidRPr="00F811FB" w:rsidRDefault="00AC420E" w:rsidP="00AC420E">
      <w:pPr>
        <w:pStyle w:val="Heading2"/>
        <w:rPr>
          <w:rFonts w:ascii="Arial" w:hAnsi="Arial" w:cs="Arial"/>
        </w:rPr>
      </w:pPr>
    </w:p>
    <w:p w14:paraId="7D54A066" w14:textId="77777777" w:rsidR="00AC420E" w:rsidRPr="00F811FB" w:rsidRDefault="00AC420E" w:rsidP="00AC420E">
      <w:pPr>
        <w:pStyle w:val="Heading2"/>
        <w:rPr>
          <w:rFonts w:ascii="Arial" w:hAnsi="Arial" w:cs="Arial"/>
        </w:rPr>
      </w:pPr>
    </w:p>
    <w:p w14:paraId="329A67FC" w14:textId="02616A53" w:rsidR="00AC420E" w:rsidRPr="00F811FB" w:rsidRDefault="00AC420E" w:rsidP="00AC420E">
      <w:pPr>
        <w:pStyle w:val="Heading2"/>
        <w:rPr>
          <w:rFonts w:ascii="Arial" w:hAnsi="Arial" w:cs="Arial"/>
        </w:rPr>
      </w:pPr>
      <w:bookmarkStart w:id="215" w:name="_Toc68789508"/>
      <w:bookmarkStart w:id="216" w:name="_Toc69736960"/>
      <w:bookmarkStart w:id="217" w:name="_Toc69898558"/>
      <w:r w:rsidRPr="00F811FB">
        <w:rPr>
          <w:rFonts w:ascii="Arial" w:hAnsi="Arial" w:cs="Arial"/>
        </w:rPr>
        <w:t>Informal Controls</w:t>
      </w:r>
      <w:bookmarkEnd w:id="215"/>
      <w:bookmarkEnd w:id="216"/>
      <w:bookmarkEnd w:id="217"/>
    </w:p>
    <w:p w14:paraId="6893FCFF" w14:textId="77777777" w:rsidR="00AC420E" w:rsidRPr="00F811FB" w:rsidRDefault="00AC420E" w:rsidP="00AC420E">
      <w:pPr>
        <w:rPr>
          <w:rFonts w:ascii="Arial" w:hAnsi="Arial" w:cs="Arial"/>
        </w:rPr>
      </w:pPr>
    </w:p>
    <w:p w14:paraId="105DA34C" w14:textId="77777777" w:rsidR="00AC420E" w:rsidRPr="00F811FB" w:rsidRDefault="00AC420E" w:rsidP="00AC420E">
      <w:pPr>
        <w:spacing w:line="360" w:lineRule="auto"/>
        <w:rPr>
          <w:rFonts w:ascii="Arial" w:hAnsi="Arial" w:cs="Arial"/>
        </w:rPr>
      </w:pPr>
      <w:r w:rsidRPr="00F811FB">
        <w:rPr>
          <w:rFonts w:ascii="Arial" w:hAnsi="Arial" w:cs="Arial"/>
        </w:rPr>
        <w:t>Marin licenced retailers must have a strong connection towards Marin in order to sell effectively. The forming of this connection is the responsibility of the regional sales reps as they’re the only point of contact between the retailers and Marin. Once the retailer employees build that connection, it would be expected to see a greater volume of Marin bikes being sold</w:t>
      </w:r>
    </w:p>
    <w:p w14:paraId="734E5A38" w14:textId="77777777" w:rsidR="00AC420E" w:rsidRPr="00F811FB" w:rsidRDefault="00AC420E" w:rsidP="00AC420E">
      <w:pPr>
        <w:rPr>
          <w:rFonts w:ascii="Arial" w:hAnsi="Arial" w:cs="Arial"/>
        </w:rPr>
      </w:pPr>
    </w:p>
    <w:p w14:paraId="1FE81EB7" w14:textId="47E09D49" w:rsidR="00AC420E" w:rsidRPr="00F811FB" w:rsidRDefault="00AC420E" w:rsidP="00AC420E">
      <w:pPr>
        <w:rPr>
          <w:rFonts w:ascii="Arial" w:hAnsi="Arial" w:cs="Arial"/>
        </w:rPr>
      </w:pPr>
    </w:p>
    <w:p w14:paraId="0EFED2B0" w14:textId="60E56342" w:rsidR="003F7475" w:rsidRPr="00F811FB" w:rsidRDefault="003F7475" w:rsidP="00AC420E">
      <w:pPr>
        <w:rPr>
          <w:rFonts w:ascii="Arial" w:hAnsi="Arial" w:cs="Arial"/>
        </w:rPr>
      </w:pPr>
    </w:p>
    <w:p w14:paraId="35E37847" w14:textId="77777777" w:rsidR="003F7475" w:rsidRPr="00F811FB" w:rsidRDefault="003F7475" w:rsidP="00AC420E">
      <w:pPr>
        <w:rPr>
          <w:rFonts w:ascii="Arial" w:hAnsi="Arial" w:cs="Arial"/>
        </w:rPr>
      </w:pPr>
    </w:p>
    <w:p w14:paraId="26EF1C70" w14:textId="6EFCD912" w:rsidR="00AC420E" w:rsidRPr="00F811FB" w:rsidRDefault="00AC420E" w:rsidP="00AC420E">
      <w:pPr>
        <w:pStyle w:val="Heading2"/>
        <w:rPr>
          <w:rFonts w:ascii="Arial" w:hAnsi="Arial" w:cs="Arial"/>
          <w:sz w:val="24"/>
          <w:szCs w:val="24"/>
        </w:rPr>
      </w:pPr>
      <w:bookmarkStart w:id="218" w:name="_Toc68789509"/>
      <w:bookmarkStart w:id="219" w:name="_Toc69736961"/>
      <w:bookmarkStart w:id="220" w:name="_Toc69898559"/>
      <w:r w:rsidRPr="00F811FB">
        <w:rPr>
          <w:rFonts w:ascii="Arial" w:hAnsi="Arial" w:cs="Arial"/>
          <w:sz w:val="24"/>
          <w:szCs w:val="24"/>
        </w:rPr>
        <w:t>Evaluation Process</w:t>
      </w:r>
      <w:bookmarkEnd w:id="218"/>
      <w:bookmarkEnd w:id="219"/>
      <w:bookmarkEnd w:id="220"/>
    </w:p>
    <w:p w14:paraId="3E22B2E1" w14:textId="77777777" w:rsidR="00AC420E" w:rsidRPr="00F811FB" w:rsidRDefault="00AC420E" w:rsidP="00AC420E">
      <w:pPr>
        <w:rPr>
          <w:rFonts w:ascii="Arial" w:hAnsi="Arial" w:cs="Arial"/>
        </w:rPr>
      </w:pPr>
    </w:p>
    <w:p w14:paraId="5435326F" w14:textId="77777777" w:rsidR="00AC420E" w:rsidRPr="00F811FB" w:rsidRDefault="00AC420E" w:rsidP="00AC420E">
      <w:pPr>
        <w:spacing w:line="360" w:lineRule="auto"/>
        <w:rPr>
          <w:rFonts w:ascii="Arial" w:hAnsi="Arial" w:cs="Arial"/>
        </w:rPr>
      </w:pPr>
      <w:r w:rsidRPr="00F811FB">
        <w:rPr>
          <w:rFonts w:ascii="Arial" w:hAnsi="Arial" w:cs="Arial"/>
        </w:rPr>
        <w:t xml:space="preserve">In regard to the evaluation process, there are three primary methods that could be used to analyse the effectiveness of the campaign. First of all, simply comparing the figures of sales, social following, traffic and views can give an overall analysis of whether the campaign was successful. However, this method doesn’t give insight into what element of the plan worked well and which parts didn’t. </w:t>
      </w:r>
    </w:p>
    <w:p w14:paraId="17DCBE38" w14:textId="77777777" w:rsidR="00AC420E" w:rsidRPr="00F811FB" w:rsidRDefault="00AC420E" w:rsidP="00AC420E">
      <w:pPr>
        <w:spacing w:line="360" w:lineRule="auto"/>
        <w:rPr>
          <w:rFonts w:ascii="Arial" w:hAnsi="Arial" w:cs="Arial"/>
        </w:rPr>
      </w:pPr>
    </w:p>
    <w:p w14:paraId="0A7A216B" w14:textId="77777777" w:rsidR="00AC420E" w:rsidRPr="00F811FB" w:rsidRDefault="00AC420E" w:rsidP="00AC420E">
      <w:pPr>
        <w:spacing w:line="360" w:lineRule="auto"/>
        <w:rPr>
          <w:rFonts w:ascii="Arial" w:hAnsi="Arial" w:cs="Arial"/>
        </w:rPr>
      </w:pPr>
      <w:r w:rsidRPr="00F811FB">
        <w:rPr>
          <w:rFonts w:ascii="Arial" w:hAnsi="Arial" w:cs="Arial"/>
        </w:rPr>
        <w:lastRenderedPageBreak/>
        <w:t>Secondly, analysing the monthly reports could give greater insight into the effectiveness of the campaign, as each report will have a detailed description of the marketing activities and their effectiveness. Through analysing each report correlations may arise, giving indication into what aspects were successful.</w:t>
      </w:r>
    </w:p>
    <w:p w14:paraId="0A60CCC2" w14:textId="77777777" w:rsidR="00AC420E" w:rsidRPr="00F811FB" w:rsidRDefault="00AC420E" w:rsidP="00AC420E">
      <w:pPr>
        <w:spacing w:line="360" w:lineRule="auto"/>
        <w:rPr>
          <w:rFonts w:ascii="Arial" w:hAnsi="Arial" w:cs="Arial"/>
        </w:rPr>
      </w:pPr>
    </w:p>
    <w:p w14:paraId="3E9BDB82" w14:textId="77777777" w:rsidR="00AC420E" w:rsidRPr="00F811FB" w:rsidRDefault="00AC420E" w:rsidP="00AC420E">
      <w:pPr>
        <w:spacing w:line="360" w:lineRule="auto"/>
        <w:rPr>
          <w:rFonts w:ascii="Arial" w:hAnsi="Arial" w:cs="Arial"/>
        </w:rPr>
      </w:pPr>
      <w:r w:rsidRPr="00F811FB">
        <w:rPr>
          <w:rFonts w:ascii="Arial" w:hAnsi="Arial" w:cs="Arial"/>
        </w:rPr>
        <w:t>Finally, a marketing audit would give a thorough and detailed analysis of the effectiveness of the marketing communications plan. Within the audit it’s likely that each department and all that are involved in the plan would be assessed and have conclusions drawn upon them and their role in the success or failure of the campaign in relation to the pre-determined goals and objectives.</w:t>
      </w:r>
    </w:p>
    <w:p w14:paraId="7C40EA6E" w14:textId="77777777" w:rsidR="00AC420E" w:rsidRPr="00F811FB" w:rsidRDefault="00AC420E" w:rsidP="00AC420E">
      <w:pPr>
        <w:rPr>
          <w:rFonts w:ascii="Arial" w:hAnsi="Arial" w:cs="Arial"/>
        </w:rPr>
      </w:pPr>
    </w:p>
    <w:p w14:paraId="616E86DA" w14:textId="77777777" w:rsidR="00AC420E" w:rsidRPr="00F811FB" w:rsidRDefault="00AC420E" w:rsidP="00AC420E">
      <w:pPr>
        <w:rPr>
          <w:rFonts w:ascii="Arial" w:hAnsi="Arial" w:cs="Arial"/>
        </w:rPr>
      </w:pPr>
    </w:p>
    <w:p w14:paraId="68385400" w14:textId="77777777" w:rsidR="00AC420E" w:rsidRPr="00F811FB" w:rsidRDefault="00AC420E" w:rsidP="00AC420E">
      <w:pPr>
        <w:rPr>
          <w:rFonts w:ascii="Arial" w:hAnsi="Arial" w:cs="Arial"/>
        </w:rPr>
      </w:pPr>
    </w:p>
    <w:p w14:paraId="53FB7909" w14:textId="77777777" w:rsidR="00AC420E" w:rsidRPr="00F811FB" w:rsidRDefault="00AC420E" w:rsidP="00AC420E">
      <w:pPr>
        <w:rPr>
          <w:rFonts w:ascii="Arial" w:hAnsi="Arial" w:cs="Arial"/>
        </w:rPr>
      </w:pPr>
    </w:p>
    <w:p w14:paraId="715F43D4" w14:textId="77777777" w:rsidR="00AC420E" w:rsidRPr="00F811FB" w:rsidRDefault="00AC420E" w:rsidP="00AC420E">
      <w:pPr>
        <w:rPr>
          <w:rFonts w:ascii="Arial" w:hAnsi="Arial" w:cs="Arial"/>
        </w:rPr>
      </w:pPr>
    </w:p>
    <w:p w14:paraId="6EBA1BFE" w14:textId="77777777" w:rsidR="00AC420E" w:rsidRPr="00F811FB" w:rsidRDefault="00AC420E" w:rsidP="00AC420E">
      <w:pPr>
        <w:rPr>
          <w:rFonts w:ascii="Arial" w:hAnsi="Arial" w:cs="Arial"/>
        </w:rPr>
      </w:pPr>
    </w:p>
    <w:p w14:paraId="74D0C267" w14:textId="77777777" w:rsidR="00AC420E" w:rsidRPr="00F811FB" w:rsidRDefault="00AC420E" w:rsidP="00AC420E">
      <w:pPr>
        <w:rPr>
          <w:rFonts w:ascii="Arial" w:hAnsi="Arial" w:cs="Arial"/>
        </w:rPr>
      </w:pPr>
    </w:p>
    <w:p w14:paraId="07BECF40" w14:textId="77777777" w:rsidR="00AC420E" w:rsidRPr="00F811FB" w:rsidRDefault="00AC420E" w:rsidP="00AC420E">
      <w:pPr>
        <w:rPr>
          <w:rFonts w:ascii="Arial" w:hAnsi="Arial" w:cs="Arial"/>
        </w:rPr>
      </w:pPr>
    </w:p>
    <w:p w14:paraId="3E217808" w14:textId="77777777" w:rsidR="00AC420E" w:rsidRPr="00F811FB" w:rsidRDefault="00AC420E" w:rsidP="00AC420E">
      <w:pPr>
        <w:rPr>
          <w:rFonts w:ascii="Arial" w:hAnsi="Arial" w:cs="Arial"/>
        </w:rPr>
      </w:pPr>
    </w:p>
    <w:p w14:paraId="2506A413" w14:textId="77777777" w:rsidR="00AC420E" w:rsidRPr="00F811FB" w:rsidRDefault="00AC420E" w:rsidP="00AC420E">
      <w:pPr>
        <w:pStyle w:val="NormalWeb"/>
        <w:spacing w:before="0" w:beforeAutospacing="0" w:after="180" w:afterAutospacing="0"/>
        <w:rPr>
          <w:rFonts w:ascii="Arial" w:hAnsi="Arial" w:cs="Arial"/>
          <w:color w:val="000000"/>
          <w:sz w:val="22"/>
          <w:szCs w:val="22"/>
        </w:rPr>
      </w:pPr>
    </w:p>
    <w:p w14:paraId="0AD1263A"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14B430D3"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5FC1D981"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2AC21550"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72B863AB"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26D48D82"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43458DC4"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5E5C745D"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1BE8FDA9" w14:textId="77777777" w:rsidR="00AC420E" w:rsidRPr="00F811FB" w:rsidRDefault="00AC420E" w:rsidP="00AC420E">
      <w:pPr>
        <w:pStyle w:val="NormalWeb"/>
        <w:spacing w:before="0" w:beforeAutospacing="0" w:after="180" w:afterAutospacing="0"/>
        <w:ind w:left="450" w:hanging="450"/>
        <w:rPr>
          <w:rFonts w:ascii="Arial" w:hAnsi="Arial" w:cs="Arial"/>
          <w:color w:val="000000"/>
          <w:sz w:val="22"/>
          <w:szCs w:val="22"/>
        </w:rPr>
      </w:pPr>
    </w:p>
    <w:p w14:paraId="5C9EF66F" w14:textId="77777777" w:rsidR="00AC420E" w:rsidRPr="00F811FB" w:rsidRDefault="00AC420E" w:rsidP="00AC420E">
      <w:pPr>
        <w:pStyle w:val="NormalWeb"/>
        <w:spacing w:before="0" w:beforeAutospacing="0" w:after="180" w:afterAutospacing="0"/>
        <w:rPr>
          <w:rFonts w:ascii="Arial" w:hAnsi="Arial" w:cs="Arial"/>
          <w:color w:val="000000"/>
          <w:sz w:val="22"/>
          <w:szCs w:val="22"/>
        </w:rPr>
      </w:pPr>
    </w:p>
    <w:p w14:paraId="57596FD5" w14:textId="1D2430A6" w:rsidR="00DD38EA" w:rsidRPr="00F811FB" w:rsidRDefault="00DD38EA" w:rsidP="00AC420E">
      <w:pPr>
        <w:rPr>
          <w:rFonts w:ascii="Arial" w:hAnsi="Arial" w:cs="Arial"/>
        </w:rPr>
      </w:pPr>
    </w:p>
    <w:p w14:paraId="106B03DC" w14:textId="445CDEDC" w:rsidR="00DD38EA" w:rsidRPr="00F811FB" w:rsidRDefault="00DD38EA" w:rsidP="00AC420E">
      <w:pPr>
        <w:rPr>
          <w:rFonts w:ascii="Arial" w:hAnsi="Arial" w:cs="Arial"/>
        </w:rPr>
      </w:pPr>
    </w:p>
    <w:p w14:paraId="39DE7417" w14:textId="77777777" w:rsidR="00DD38EA" w:rsidRPr="00F811FB" w:rsidRDefault="00DD38EA" w:rsidP="00AC420E">
      <w:pPr>
        <w:rPr>
          <w:rFonts w:ascii="Arial" w:hAnsi="Arial" w:cs="Arial"/>
        </w:rPr>
      </w:pPr>
    </w:p>
    <w:p w14:paraId="58B526D8" w14:textId="3D98E3FE" w:rsidR="00AC420E" w:rsidRPr="00F811FB" w:rsidRDefault="00AC420E" w:rsidP="00AC420E">
      <w:pPr>
        <w:pStyle w:val="Heading2"/>
        <w:rPr>
          <w:rFonts w:ascii="Arial" w:hAnsi="Arial" w:cs="Arial"/>
          <w:sz w:val="44"/>
          <w:szCs w:val="44"/>
        </w:rPr>
      </w:pPr>
      <w:bookmarkStart w:id="221" w:name="_Toc68789511"/>
      <w:bookmarkStart w:id="222" w:name="_Toc69736963"/>
      <w:bookmarkStart w:id="223" w:name="_Toc69898560"/>
      <w:r w:rsidRPr="00F811FB">
        <w:rPr>
          <w:rFonts w:ascii="Arial" w:hAnsi="Arial" w:cs="Arial"/>
          <w:sz w:val="44"/>
          <w:szCs w:val="44"/>
        </w:rPr>
        <w:t>Appendices</w:t>
      </w:r>
      <w:bookmarkEnd w:id="221"/>
      <w:bookmarkEnd w:id="222"/>
      <w:bookmarkEnd w:id="223"/>
      <w:r w:rsidRPr="00F811FB">
        <w:rPr>
          <w:rFonts w:ascii="Arial" w:hAnsi="Arial" w:cs="Arial"/>
          <w:sz w:val="44"/>
          <w:szCs w:val="44"/>
        </w:rPr>
        <w:t xml:space="preserve"> </w:t>
      </w:r>
    </w:p>
    <w:p w14:paraId="38A016A5" w14:textId="77777777" w:rsidR="00AC420E" w:rsidRPr="00F811FB" w:rsidRDefault="00AC420E" w:rsidP="00AC420E">
      <w:pPr>
        <w:rPr>
          <w:rFonts w:ascii="Arial" w:hAnsi="Arial" w:cs="Arial"/>
        </w:rPr>
      </w:pPr>
    </w:p>
    <w:p w14:paraId="70917A2D" w14:textId="77777777" w:rsidR="00AC420E" w:rsidRPr="00F811FB" w:rsidRDefault="00AC420E" w:rsidP="00AC420E">
      <w:pPr>
        <w:rPr>
          <w:rFonts w:ascii="Arial" w:hAnsi="Arial" w:cs="Arial"/>
        </w:rPr>
      </w:pPr>
      <w:r w:rsidRPr="00F811FB">
        <w:rPr>
          <w:rFonts w:ascii="Arial" w:hAnsi="Arial" w:cs="Arial"/>
          <w:b/>
          <w:bCs/>
        </w:rPr>
        <w:t>Appendix</w:t>
      </w:r>
      <w:r w:rsidRPr="00F811FB">
        <w:rPr>
          <w:rFonts w:ascii="Arial" w:hAnsi="Arial" w:cs="Arial"/>
        </w:rPr>
        <w:t xml:space="preserve"> A – Target Market Personas</w:t>
      </w:r>
    </w:p>
    <w:p w14:paraId="18090012" w14:textId="77777777" w:rsidR="00AC420E" w:rsidRPr="00F811FB" w:rsidRDefault="00AC420E" w:rsidP="00AC420E">
      <w:pPr>
        <w:rPr>
          <w:rFonts w:ascii="Arial" w:hAnsi="Arial" w:cs="Arial"/>
        </w:rPr>
      </w:pPr>
      <w:r w:rsidRPr="00F811FB">
        <w:rPr>
          <w:rFonts w:ascii="Arial" w:hAnsi="Arial" w:cs="Arial"/>
          <w:noProof/>
        </w:rPr>
        <w:lastRenderedPageBreak/>
        <w:drawing>
          <wp:anchor distT="0" distB="0" distL="114300" distR="114300" simplePos="0" relativeHeight="251685376" behindDoc="1" locked="0" layoutInCell="1" allowOverlap="1" wp14:anchorId="401F84DE" wp14:editId="0E1530E7">
            <wp:simplePos x="0" y="0"/>
            <wp:positionH relativeFrom="column">
              <wp:posOffset>720090</wp:posOffset>
            </wp:positionH>
            <wp:positionV relativeFrom="paragraph">
              <wp:posOffset>152400</wp:posOffset>
            </wp:positionV>
            <wp:extent cx="4308475" cy="2382520"/>
            <wp:effectExtent l="0" t="0" r="0" b="5080"/>
            <wp:wrapTight wrapText="bothSides">
              <wp:wrapPolygon edited="0">
                <wp:start x="0" y="0"/>
                <wp:lineTo x="0" y="21531"/>
                <wp:lineTo x="21520" y="21531"/>
                <wp:lineTo x="21520" y="0"/>
                <wp:lineTo x="0" y="0"/>
              </wp:wrapPolygon>
            </wp:wrapTight>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Screen Shot 2021-03-31 at 16.08.26.png"/>
                    <pic:cNvPicPr/>
                  </pic:nvPicPr>
                  <pic:blipFill rotWithShape="1">
                    <a:blip r:embed="rId42" cstate="print">
                      <a:extLst>
                        <a:ext uri="{28A0092B-C50C-407E-A947-70E740481C1C}">
                          <a14:useLocalDpi xmlns:a14="http://schemas.microsoft.com/office/drawing/2010/main" val="0"/>
                        </a:ext>
                      </a:extLst>
                    </a:blip>
                    <a:srcRect l="27665" t="25528" r="11575" b="20700"/>
                    <a:stretch/>
                  </pic:blipFill>
                  <pic:spPr bwMode="auto">
                    <a:xfrm>
                      <a:off x="0" y="0"/>
                      <a:ext cx="4308475" cy="23825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C545F6C" w14:textId="77777777" w:rsidR="00AC420E" w:rsidRPr="00F811FB" w:rsidRDefault="00AC420E" w:rsidP="00AC420E">
      <w:pPr>
        <w:rPr>
          <w:rFonts w:ascii="Arial" w:hAnsi="Arial" w:cs="Arial"/>
        </w:rPr>
      </w:pPr>
    </w:p>
    <w:p w14:paraId="3BDD8482" w14:textId="77777777" w:rsidR="00AC420E" w:rsidRPr="00F811FB" w:rsidRDefault="00AC420E" w:rsidP="00AC420E">
      <w:pPr>
        <w:rPr>
          <w:rFonts w:ascii="Arial" w:hAnsi="Arial" w:cs="Arial"/>
        </w:rPr>
      </w:pPr>
    </w:p>
    <w:p w14:paraId="3C3133A3" w14:textId="77777777" w:rsidR="00AC420E" w:rsidRPr="00F811FB" w:rsidRDefault="00AC420E" w:rsidP="00AC420E">
      <w:pPr>
        <w:rPr>
          <w:rFonts w:ascii="Arial" w:hAnsi="Arial" w:cs="Arial"/>
        </w:rPr>
      </w:pPr>
    </w:p>
    <w:p w14:paraId="4696C7D6" w14:textId="77777777" w:rsidR="00AC420E" w:rsidRPr="00F811FB" w:rsidRDefault="00AC420E" w:rsidP="00AC420E">
      <w:pPr>
        <w:rPr>
          <w:rFonts w:ascii="Arial" w:hAnsi="Arial" w:cs="Arial"/>
        </w:rPr>
      </w:pPr>
    </w:p>
    <w:p w14:paraId="217D2B7E" w14:textId="77777777" w:rsidR="00AC420E" w:rsidRPr="00F811FB" w:rsidRDefault="00AC420E" w:rsidP="00AC420E">
      <w:pPr>
        <w:rPr>
          <w:rFonts w:ascii="Arial" w:hAnsi="Arial" w:cs="Arial"/>
        </w:rPr>
      </w:pPr>
    </w:p>
    <w:p w14:paraId="59FA56F1" w14:textId="77777777" w:rsidR="00AC420E" w:rsidRPr="00F811FB" w:rsidRDefault="00AC420E" w:rsidP="00AC420E">
      <w:pPr>
        <w:rPr>
          <w:rFonts w:ascii="Arial" w:hAnsi="Arial" w:cs="Arial"/>
        </w:rPr>
      </w:pPr>
    </w:p>
    <w:p w14:paraId="73E6310B" w14:textId="77777777" w:rsidR="00AC420E" w:rsidRPr="00F811FB" w:rsidRDefault="00AC420E" w:rsidP="00AC420E">
      <w:pPr>
        <w:rPr>
          <w:rFonts w:ascii="Arial" w:hAnsi="Arial" w:cs="Arial"/>
        </w:rPr>
      </w:pPr>
    </w:p>
    <w:p w14:paraId="60F45680" w14:textId="77777777" w:rsidR="00AC420E" w:rsidRPr="00F811FB" w:rsidRDefault="00AC420E" w:rsidP="00AC420E">
      <w:pPr>
        <w:rPr>
          <w:rFonts w:ascii="Arial" w:hAnsi="Arial" w:cs="Arial"/>
        </w:rPr>
      </w:pPr>
    </w:p>
    <w:p w14:paraId="18A74EBC" w14:textId="77777777" w:rsidR="00AC420E" w:rsidRPr="00F811FB" w:rsidRDefault="00AC420E" w:rsidP="00AC420E">
      <w:pPr>
        <w:rPr>
          <w:rFonts w:ascii="Arial" w:hAnsi="Arial" w:cs="Arial"/>
        </w:rPr>
      </w:pPr>
    </w:p>
    <w:p w14:paraId="65843ACA" w14:textId="77777777" w:rsidR="00AC420E" w:rsidRPr="00F811FB" w:rsidRDefault="00AC420E" w:rsidP="00AC420E">
      <w:pPr>
        <w:rPr>
          <w:rFonts w:ascii="Arial" w:hAnsi="Arial" w:cs="Arial"/>
        </w:rPr>
      </w:pPr>
    </w:p>
    <w:p w14:paraId="1CD055F0" w14:textId="06C4C6CF" w:rsidR="00AC420E" w:rsidRPr="00F811FB" w:rsidRDefault="00AC420E" w:rsidP="00AC420E">
      <w:pPr>
        <w:rPr>
          <w:rFonts w:ascii="Arial" w:hAnsi="Arial" w:cs="Arial"/>
        </w:rPr>
      </w:pPr>
    </w:p>
    <w:p w14:paraId="7F7DAA01" w14:textId="79C83844" w:rsidR="00AC420E" w:rsidRPr="00F811FB" w:rsidRDefault="00AC420E" w:rsidP="00AC420E">
      <w:pPr>
        <w:rPr>
          <w:rFonts w:ascii="Arial" w:hAnsi="Arial" w:cs="Arial"/>
        </w:rPr>
      </w:pPr>
    </w:p>
    <w:p w14:paraId="12EFF60E" w14:textId="62745E14" w:rsidR="00AC420E" w:rsidRPr="00F811FB" w:rsidRDefault="00AC420E" w:rsidP="00AC420E">
      <w:pPr>
        <w:rPr>
          <w:rFonts w:ascii="Arial" w:hAnsi="Arial" w:cs="Arial"/>
        </w:rPr>
      </w:pPr>
    </w:p>
    <w:p w14:paraId="1ABF3D26" w14:textId="254A0BB2" w:rsidR="00AC420E" w:rsidRPr="00F811FB" w:rsidRDefault="00DD38EA" w:rsidP="00AC420E">
      <w:pPr>
        <w:rPr>
          <w:rFonts w:ascii="Arial" w:hAnsi="Arial" w:cs="Arial"/>
        </w:rPr>
      </w:pPr>
      <w:r w:rsidRPr="00F811FB">
        <w:rPr>
          <w:rFonts w:ascii="Arial" w:hAnsi="Arial" w:cs="Arial"/>
          <w:noProof/>
        </w:rPr>
        <w:drawing>
          <wp:anchor distT="0" distB="0" distL="114300" distR="114300" simplePos="0" relativeHeight="251686400" behindDoc="1" locked="0" layoutInCell="1" allowOverlap="1" wp14:anchorId="6B78E33C" wp14:editId="15EAE8C2">
            <wp:simplePos x="0" y="0"/>
            <wp:positionH relativeFrom="column">
              <wp:posOffset>720090</wp:posOffset>
            </wp:positionH>
            <wp:positionV relativeFrom="paragraph">
              <wp:posOffset>136525</wp:posOffset>
            </wp:positionV>
            <wp:extent cx="4308475" cy="2412365"/>
            <wp:effectExtent l="0" t="0" r="0" b="635"/>
            <wp:wrapTight wrapText="bothSides">
              <wp:wrapPolygon edited="0">
                <wp:start x="0" y="0"/>
                <wp:lineTo x="0" y="21492"/>
                <wp:lineTo x="21520" y="21492"/>
                <wp:lineTo x="21520" y="0"/>
                <wp:lineTo x="0" y="0"/>
              </wp:wrapPolygon>
            </wp:wrapTight>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Screen Shot 2021-03-31 at 16.20.09.png"/>
                    <pic:cNvPicPr/>
                  </pic:nvPicPr>
                  <pic:blipFill rotWithShape="1">
                    <a:blip r:embed="rId43" cstate="print">
                      <a:extLst>
                        <a:ext uri="{28A0092B-C50C-407E-A947-70E740481C1C}">
                          <a14:useLocalDpi xmlns:a14="http://schemas.microsoft.com/office/drawing/2010/main" val="0"/>
                        </a:ext>
                      </a:extLst>
                    </a:blip>
                    <a:srcRect l="26910" t="24913" r="10994" b="19411"/>
                    <a:stretch/>
                  </pic:blipFill>
                  <pic:spPr bwMode="auto">
                    <a:xfrm>
                      <a:off x="0" y="0"/>
                      <a:ext cx="4308475" cy="241236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359987EA" w14:textId="77777777" w:rsidR="00AC420E" w:rsidRPr="00F811FB" w:rsidRDefault="00AC420E" w:rsidP="00AC420E">
      <w:pPr>
        <w:rPr>
          <w:rFonts w:ascii="Arial" w:hAnsi="Arial" w:cs="Arial"/>
        </w:rPr>
      </w:pPr>
    </w:p>
    <w:p w14:paraId="5DFFDCD2" w14:textId="77777777" w:rsidR="00AC420E" w:rsidRPr="00F811FB" w:rsidRDefault="00AC420E" w:rsidP="00AC420E">
      <w:pPr>
        <w:rPr>
          <w:rFonts w:ascii="Arial" w:hAnsi="Arial" w:cs="Arial"/>
        </w:rPr>
      </w:pPr>
    </w:p>
    <w:p w14:paraId="3BC742B3" w14:textId="77777777" w:rsidR="00AC420E" w:rsidRPr="00F811FB" w:rsidRDefault="00AC420E" w:rsidP="00AC420E">
      <w:pPr>
        <w:rPr>
          <w:rFonts w:ascii="Arial" w:hAnsi="Arial" w:cs="Arial"/>
        </w:rPr>
      </w:pPr>
    </w:p>
    <w:p w14:paraId="6656A1C5" w14:textId="77777777" w:rsidR="00AC420E" w:rsidRPr="00F811FB" w:rsidRDefault="00AC420E" w:rsidP="00AC420E">
      <w:pPr>
        <w:rPr>
          <w:rFonts w:ascii="Arial" w:hAnsi="Arial" w:cs="Arial"/>
        </w:rPr>
      </w:pPr>
    </w:p>
    <w:p w14:paraId="2488ED1E" w14:textId="77777777" w:rsidR="00AC420E" w:rsidRPr="00F811FB" w:rsidRDefault="00AC420E" w:rsidP="00AC420E">
      <w:pPr>
        <w:rPr>
          <w:rFonts w:ascii="Arial" w:hAnsi="Arial" w:cs="Arial"/>
        </w:rPr>
      </w:pPr>
    </w:p>
    <w:p w14:paraId="33FD569D" w14:textId="77777777" w:rsidR="00AC420E" w:rsidRPr="00F811FB" w:rsidRDefault="00AC420E" w:rsidP="00AC420E">
      <w:pPr>
        <w:rPr>
          <w:rFonts w:ascii="Arial" w:hAnsi="Arial" w:cs="Arial"/>
        </w:rPr>
      </w:pPr>
    </w:p>
    <w:p w14:paraId="18F0A027" w14:textId="77777777" w:rsidR="00AC420E" w:rsidRPr="00F811FB" w:rsidRDefault="00AC420E" w:rsidP="00AC420E">
      <w:pPr>
        <w:rPr>
          <w:rFonts w:ascii="Arial" w:hAnsi="Arial" w:cs="Arial"/>
        </w:rPr>
      </w:pPr>
    </w:p>
    <w:p w14:paraId="623CA6D9" w14:textId="77777777" w:rsidR="00AC420E" w:rsidRPr="00F811FB" w:rsidRDefault="00AC420E" w:rsidP="00AC420E">
      <w:pPr>
        <w:rPr>
          <w:rFonts w:ascii="Arial" w:hAnsi="Arial" w:cs="Arial"/>
        </w:rPr>
      </w:pPr>
    </w:p>
    <w:p w14:paraId="4BD9B2E4" w14:textId="77777777" w:rsidR="00AC420E" w:rsidRPr="00F811FB" w:rsidRDefault="00AC420E" w:rsidP="00AC420E">
      <w:pPr>
        <w:rPr>
          <w:rFonts w:ascii="Arial" w:hAnsi="Arial" w:cs="Arial"/>
        </w:rPr>
      </w:pPr>
    </w:p>
    <w:p w14:paraId="79B0A96B" w14:textId="77777777" w:rsidR="00AC420E" w:rsidRPr="00F811FB" w:rsidRDefault="00AC420E" w:rsidP="00AC420E">
      <w:pPr>
        <w:rPr>
          <w:rFonts w:ascii="Arial" w:hAnsi="Arial" w:cs="Arial"/>
        </w:rPr>
      </w:pPr>
    </w:p>
    <w:p w14:paraId="096070D9" w14:textId="77777777" w:rsidR="00AC420E" w:rsidRPr="00F811FB" w:rsidRDefault="00AC420E" w:rsidP="00AC420E">
      <w:pPr>
        <w:rPr>
          <w:rFonts w:ascii="Arial" w:hAnsi="Arial" w:cs="Arial"/>
        </w:rPr>
      </w:pPr>
    </w:p>
    <w:p w14:paraId="53D5FBCA" w14:textId="0CE5C4C6" w:rsidR="00AC420E" w:rsidRPr="00F811FB" w:rsidRDefault="00AC420E" w:rsidP="00AC420E">
      <w:pPr>
        <w:rPr>
          <w:rFonts w:ascii="Arial" w:hAnsi="Arial" w:cs="Arial"/>
        </w:rPr>
      </w:pPr>
    </w:p>
    <w:p w14:paraId="53294EBF" w14:textId="788F3B97" w:rsidR="00AC420E" w:rsidRPr="00F811FB" w:rsidRDefault="00AC420E" w:rsidP="00AC420E">
      <w:pPr>
        <w:rPr>
          <w:rFonts w:ascii="Arial" w:hAnsi="Arial" w:cs="Arial"/>
        </w:rPr>
      </w:pPr>
    </w:p>
    <w:p w14:paraId="72BED179" w14:textId="1C20105A" w:rsidR="00AC420E" w:rsidRPr="00F811FB" w:rsidRDefault="00DD38EA" w:rsidP="00AC420E">
      <w:pPr>
        <w:rPr>
          <w:rFonts w:ascii="Arial" w:hAnsi="Arial" w:cs="Arial"/>
        </w:rPr>
      </w:pPr>
      <w:r w:rsidRPr="00F811FB">
        <w:rPr>
          <w:rFonts w:ascii="Arial" w:hAnsi="Arial" w:cs="Arial"/>
          <w:noProof/>
        </w:rPr>
        <w:drawing>
          <wp:anchor distT="0" distB="0" distL="114300" distR="114300" simplePos="0" relativeHeight="251687424" behindDoc="1" locked="0" layoutInCell="1" allowOverlap="1" wp14:anchorId="34BDCD0F" wp14:editId="06914DA8">
            <wp:simplePos x="0" y="0"/>
            <wp:positionH relativeFrom="column">
              <wp:posOffset>719455</wp:posOffset>
            </wp:positionH>
            <wp:positionV relativeFrom="paragraph">
              <wp:posOffset>114300</wp:posOffset>
            </wp:positionV>
            <wp:extent cx="4232910" cy="2327275"/>
            <wp:effectExtent l="0" t="0" r="0" b="0"/>
            <wp:wrapTight wrapText="bothSides">
              <wp:wrapPolygon edited="0">
                <wp:start x="0" y="0"/>
                <wp:lineTo x="0" y="21453"/>
                <wp:lineTo x="21516" y="21453"/>
                <wp:lineTo x="21516" y="0"/>
                <wp:lineTo x="0" y="0"/>
              </wp:wrapPolygon>
            </wp:wrapTight>
            <wp:docPr id="23" name="Picture 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Screen Shot 2021-03-31 at 16.34.59.png"/>
                    <pic:cNvPicPr/>
                  </pic:nvPicPr>
                  <pic:blipFill rotWithShape="1">
                    <a:blip r:embed="rId44" cstate="print">
                      <a:extLst>
                        <a:ext uri="{28A0092B-C50C-407E-A947-70E740481C1C}">
                          <a14:useLocalDpi xmlns:a14="http://schemas.microsoft.com/office/drawing/2010/main" val="0"/>
                        </a:ext>
                      </a:extLst>
                    </a:blip>
                    <a:srcRect l="27383" t="25747" r="11335" b="20331"/>
                    <a:stretch/>
                  </pic:blipFill>
                  <pic:spPr bwMode="auto">
                    <a:xfrm>
                      <a:off x="0" y="0"/>
                      <a:ext cx="4232910" cy="232727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D76F1DD" w14:textId="64F8F800" w:rsidR="00AC420E" w:rsidRPr="00F811FB" w:rsidRDefault="00AC420E" w:rsidP="00AC420E">
      <w:pPr>
        <w:rPr>
          <w:rFonts w:ascii="Arial" w:hAnsi="Arial" w:cs="Arial"/>
        </w:rPr>
      </w:pPr>
    </w:p>
    <w:p w14:paraId="77297C21" w14:textId="772D3390" w:rsidR="00AC420E" w:rsidRPr="00F811FB" w:rsidRDefault="00AC420E" w:rsidP="00AC420E">
      <w:pPr>
        <w:rPr>
          <w:rFonts w:ascii="Arial" w:hAnsi="Arial" w:cs="Arial"/>
        </w:rPr>
      </w:pPr>
    </w:p>
    <w:p w14:paraId="0D8BFDD2" w14:textId="77777777" w:rsidR="00AC420E" w:rsidRPr="00F811FB" w:rsidRDefault="00AC420E" w:rsidP="00AC420E">
      <w:pPr>
        <w:rPr>
          <w:rFonts w:ascii="Arial" w:hAnsi="Arial" w:cs="Arial"/>
        </w:rPr>
      </w:pPr>
    </w:p>
    <w:p w14:paraId="4E951045" w14:textId="77777777" w:rsidR="00AC420E" w:rsidRPr="00F811FB" w:rsidRDefault="00AC420E" w:rsidP="00AC420E">
      <w:pPr>
        <w:rPr>
          <w:rFonts w:ascii="Arial" w:hAnsi="Arial" w:cs="Arial"/>
        </w:rPr>
      </w:pPr>
    </w:p>
    <w:p w14:paraId="479DFCA2" w14:textId="77777777" w:rsidR="00AC420E" w:rsidRPr="00F811FB" w:rsidRDefault="00AC420E" w:rsidP="00AC420E">
      <w:pPr>
        <w:rPr>
          <w:rFonts w:ascii="Arial" w:hAnsi="Arial" w:cs="Arial"/>
        </w:rPr>
      </w:pPr>
    </w:p>
    <w:p w14:paraId="12F1BD54" w14:textId="77777777" w:rsidR="00AC420E" w:rsidRPr="00F811FB" w:rsidRDefault="00AC420E" w:rsidP="00AC420E">
      <w:pPr>
        <w:rPr>
          <w:rFonts w:ascii="Arial" w:hAnsi="Arial" w:cs="Arial"/>
        </w:rPr>
      </w:pPr>
    </w:p>
    <w:p w14:paraId="5EF8F743" w14:textId="77777777" w:rsidR="00AC420E" w:rsidRPr="00F811FB" w:rsidRDefault="00AC420E" w:rsidP="00AC420E">
      <w:pPr>
        <w:rPr>
          <w:rFonts w:ascii="Arial" w:hAnsi="Arial" w:cs="Arial"/>
        </w:rPr>
      </w:pPr>
    </w:p>
    <w:p w14:paraId="1032A494" w14:textId="77777777" w:rsidR="00AC420E" w:rsidRPr="00F811FB" w:rsidRDefault="00AC420E" w:rsidP="00AC420E">
      <w:pPr>
        <w:rPr>
          <w:rFonts w:ascii="Arial" w:hAnsi="Arial" w:cs="Arial"/>
        </w:rPr>
      </w:pPr>
    </w:p>
    <w:p w14:paraId="01E07013" w14:textId="77777777" w:rsidR="00AC420E" w:rsidRPr="00F811FB" w:rsidRDefault="00AC420E" w:rsidP="00AC420E">
      <w:pPr>
        <w:rPr>
          <w:rFonts w:ascii="Arial" w:hAnsi="Arial" w:cs="Arial"/>
        </w:rPr>
      </w:pPr>
    </w:p>
    <w:p w14:paraId="1A38461F" w14:textId="77777777" w:rsidR="00AC420E" w:rsidRPr="00F811FB" w:rsidRDefault="00AC420E" w:rsidP="00AC420E">
      <w:pPr>
        <w:rPr>
          <w:rFonts w:ascii="Arial" w:hAnsi="Arial" w:cs="Arial"/>
        </w:rPr>
      </w:pPr>
    </w:p>
    <w:p w14:paraId="7BE6D619" w14:textId="77777777" w:rsidR="00AC420E" w:rsidRPr="00F811FB" w:rsidRDefault="00AC420E" w:rsidP="00AC420E">
      <w:pPr>
        <w:rPr>
          <w:rFonts w:ascii="Arial" w:hAnsi="Arial" w:cs="Arial"/>
        </w:rPr>
      </w:pPr>
    </w:p>
    <w:p w14:paraId="61B06ED2" w14:textId="77777777" w:rsidR="00AC420E" w:rsidRPr="00F811FB" w:rsidRDefault="00AC420E" w:rsidP="00AC420E">
      <w:pPr>
        <w:rPr>
          <w:rFonts w:ascii="Arial" w:hAnsi="Arial" w:cs="Arial"/>
        </w:rPr>
      </w:pPr>
    </w:p>
    <w:p w14:paraId="4898644D" w14:textId="77777777" w:rsidR="00AC420E" w:rsidRPr="00F811FB" w:rsidRDefault="00AC420E" w:rsidP="00AC420E">
      <w:pPr>
        <w:rPr>
          <w:rFonts w:ascii="Arial" w:hAnsi="Arial" w:cs="Arial"/>
        </w:rPr>
      </w:pPr>
    </w:p>
    <w:p w14:paraId="194CBB09" w14:textId="77777777" w:rsidR="00AC420E" w:rsidRPr="00F811FB" w:rsidRDefault="00AC420E" w:rsidP="00AC420E">
      <w:pPr>
        <w:rPr>
          <w:rFonts w:ascii="Arial" w:hAnsi="Arial" w:cs="Arial"/>
        </w:rPr>
      </w:pPr>
    </w:p>
    <w:p w14:paraId="2FB012AD" w14:textId="77777777" w:rsidR="00AC420E" w:rsidRPr="00F811FB" w:rsidRDefault="00AC420E" w:rsidP="00AC420E">
      <w:pPr>
        <w:rPr>
          <w:rFonts w:ascii="Arial" w:hAnsi="Arial" w:cs="Arial"/>
        </w:rPr>
      </w:pPr>
    </w:p>
    <w:p w14:paraId="10C9387D" w14:textId="77777777" w:rsidR="00AC420E" w:rsidRPr="00F811FB" w:rsidRDefault="00AC420E" w:rsidP="00AC420E">
      <w:pPr>
        <w:rPr>
          <w:rStyle w:val="Heading5Char"/>
          <w:rFonts w:ascii="Arial" w:hAnsi="Arial" w:cs="Arial"/>
        </w:rPr>
      </w:pPr>
      <w:r w:rsidRPr="00F811FB">
        <w:rPr>
          <w:rFonts w:ascii="Arial" w:hAnsi="Arial" w:cs="Arial"/>
          <w:b/>
          <w:bCs/>
          <w:noProof/>
        </w:rPr>
        <w:lastRenderedPageBreak/>
        <w:drawing>
          <wp:anchor distT="0" distB="0" distL="114300" distR="114300" simplePos="0" relativeHeight="251684352" behindDoc="1" locked="0" layoutInCell="1" allowOverlap="1" wp14:anchorId="2675B76A" wp14:editId="0D0A2837">
            <wp:simplePos x="0" y="0"/>
            <wp:positionH relativeFrom="column">
              <wp:posOffset>1631950</wp:posOffset>
            </wp:positionH>
            <wp:positionV relativeFrom="paragraph">
              <wp:posOffset>628015</wp:posOffset>
            </wp:positionV>
            <wp:extent cx="2213610" cy="6560820"/>
            <wp:effectExtent l="0" t="1905" r="0" b="0"/>
            <wp:wrapTight wrapText="bothSides">
              <wp:wrapPolygon edited="0">
                <wp:start x="21619" y="6"/>
                <wp:lineTo x="180" y="6"/>
                <wp:lineTo x="180" y="21539"/>
                <wp:lineTo x="21619" y="21539"/>
                <wp:lineTo x="21619" y="6"/>
              </wp:wrapPolygon>
            </wp:wrapTight>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Screen Shot 2021-03-31 at 12.26.56.png"/>
                    <pic:cNvPicPr/>
                  </pic:nvPicPr>
                  <pic:blipFill rotWithShape="1">
                    <a:blip r:embed="rId45" cstate="print">
                      <a:extLst>
                        <a:ext uri="{28A0092B-C50C-407E-A947-70E740481C1C}">
                          <a14:useLocalDpi xmlns:a14="http://schemas.microsoft.com/office/drawing/2010/main" val="0"/>
                        </a:ext>
                      </a:extLst>
                    </a:blip>
                    <a:srcRect l="7646" t="2715" r="41095" b="2352"/>
                    <a:stretch/>
                  </pic:blipFill>
                  <pic:spPr bwMode="auto">
                    <a:xfrm rot="16200000">
                      <a:off x="0" y="0"/>
                      <a:ext cx="2213610" cy="65608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F811FB">
        <w:rPr>
          <w:rFonts w:ascii="Arial" w:hAnsi="Arial" w:cs="Arial"/>
          <w:b/>
          <w:bCs/>
          <w:noProof/>
        </w:rPr>
        <w:drawing>
          <wp:anchor distT="0" distB="0" distL="114300" distR="114300" simplePos="0" relativeHeight="251683328" behindDoc="1" locked="0" layoutInCell="1" allowOverlap="1" wp14:anchorId="59B57D20" wp14:editId="228E28D7">
            <wp:simplePos x="0" y="0"/>
            <wp:positionH relativeFrom="column">
              <wp:posOffset>-369570</wp:posOffset>
            </wp:positionH>
            <wp:positionV relativeFrom="paragraph">
              <wp:posOffset>300355</wp:posOffset>
            </wp:positionV>
            <wp:extent cx="6388100" cy="2133600"/>
            <wp:effectExtent l="0" t="0" r="0" b="0"/>
            <wp:wrapTight wrapText="bothSides">
              <wp:wrapPolygon edited="0">
                <wp:start x="0" y="0"/>
                <wp:lineTo x="0" y="21471"/>
                <wp:lineTo x="21557" y="21471"/>
                <wp:lineTo x="21557" y="0"/>
                <wp:lineTo x="0" y="0"/>
              </wp:wrapPolygon>
            </wp:wrapTight>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BA_INFOGRAPHIC_final.pdf"/>
                    <pic:cNvPicPr/>
                  </pic:nvPicPr>
                  <pic:blipFill>
                    <a:blip r:embed="rId46" cstate="print">
                      <a:extLst>
                        <a:ext uri="{28A0092B-C50C-407E-A947-70E740481C1C}">
                          <a14:useLocalDpi xmlns:a14="http://schemas.microsoft.com/office/drawing/2010/main" val="0"/>
                        </a:ext>
                      </a:extLst>
                    </a:blip>
                    <a:stretch>
                      <a:fillRect/>
                    </a:stretch>
                  </pic:blipFill>
                  <pic:spPr>
                    <a:xfrm>
                      <a:off x="0" y="0"/>
                      <a:ext cx="6388100" cy="2133600"/>
                    </a:xfrm>
                    <a:prstGeom prst="rect">
                      <a:avLst/>
                    </a:prstGeom>
                  </pic:spPr>
                </pic:pic>
              </a:graphicData>
            </a:graphic>
            <wp14:sizeRelH relativeFrom="page">
              <wp14:pctWidth>0</wp14:pctWidth>
            </wp14:sizeRelH>
            <wp14:sizeRelV relativeFrom="page">
              <wp14:pctHeight>0</wp14:pctHeight>
            </wp14:sizeRelV>
          </wp:anchor>
        </w:drawing>
      </w:r>
      <w:r w:rsidRPr="00F811FB">
        <w:rPr>
          <w:rFonts w:ascii="Arial" w:hAnsi="Arial" w:cs="Arial"/>
          <w:b/>
          <w:bCs/>
        </w:rPr>
        <w:t>Appendix B</w:t>
      </w:r>
      <w:r w:rsidRPr="00F811FB">
        <w:rPr>
          <w:rFonts w:ascii="Arial" w:hAnsi="Arial" w:cs="Arial"/>
        </w:rPr>
        <w:t xml:space="preserve"> – IMBA Infographic</w:t>
      </w:r>
    </w:p>
    <w:p w14:paraId="1288CB62" w14:textId="5C4164D4" w:rsidR="00AC420E" w:rsidRPr="00F811FB" w:rsidRDefault="00AC420E" w:rsidP="00AC420E">
      <w:pPr>
        <w:rPr>
          <w:rStyle w:val="Heading5Char"/>
          <w:rFonts w:ascii="Arial" w:hAnsi="Arial" w:cs="Arial"/>
        </w:rPr>
      </w:pPr>
    </w:p>
    <w:p w14:paraId="24EF3C61" w14:textId="77777777" w:rsidR="00AC420E" w:rsidRPr="00F811FB" w:rsidRDefault="00AC420E" w:rsidP="00AC420E">
      <w:pPr>
        <w:rPr>
          <w:rStyle w:val="Heading5Char"/>
          <w:rFonts w:ascii="Arial" w:hAnsi="Arial" w:cs="Arial"/>
        </w:rPr>
      </w:pPr>
    </w:p>
    <w:p w14:paraId="08EC1D8C" w14:textId="77777777" w:rsidR="00AC420E" w:rsidRPr="00F811FB" w:rsidRDefault="00AC420E" w:rsidP="00AC420E">
      <w:pPr>
        <w:rPr>
          <w:rStyle w:val="Heading5Char"/>
          <w:rFonts w:ascii="Arial" w:hAnsi="Arial" w:cs="Arial"/>
        </w:rPr>
      </w:pPr>
    </w:p>
    <w:p w14:paraId="65364233" w14:textId="4195BB7E" w:rsidR="00AC420E" w:rsidRPr="00F811FB" w:rsidRDefault="00AC420E" w:rsidP="00AC420E">
      <w:pPr>
        <w:rPr>
          <w:rFonts w:ascii="Arial" w:hAnsi="Arial" w:cs="Arial"/>
        </w:rPr>
      </w:pPr>
    </w:p>
    <w:p w14:paraId="6D967D29" w14:textId="71DAFFBE" w:rsidR="00AC420E" w:rsidRPr="00F811FB" w:rsidRDefault="00DD38EA" w:rsidP="00AC420E">
      <w:pPr>
        <w:rPr>
          <w:rFonts w:ascii="Arial" w:hAnsi="Arial" w:cs="Arial"/>
        </w:rPr>
      </w:pPr>
      <w:r w:rsidRPr="00F811FB">
        <w:rPr>
          <w:rFonts w:ascii="Arial" w:hAnsi="Arial" w:cs="Arial"/>
          <w:noProof/>
        </w:rPr>
        <w:drawing>
          <wp:anchor distT="0" distB="0" distL="114300" distR="114300" simplePos="0" relativeHeight="251688448" behindDoc="1" locked="0" layoutInCell="1" allowOverlap="1" wp14:anchorId="42C18F61" wp14:editId="044428B1">
            <wp:simplePos x="0" y="0"/>
            <wp:positionH relativeFrom="column">
              <wp:posOffset>-478905</wp:posOffset>
            </wp:positionH>
            <wp:positionV relativeFrom="paragraph">
              <wp:posOffset>254404</wp:posOffset>
            </wp:positionV>
            <wp:extent cx="6817396" cy="2386013"/>
            <wp:effectExtent l="0" t="0" r="2540" b="1905"/>
            <wp:wrapTight wrapText="bothSides">
              <wp:wrapPolygon edited="0">
                <wp:start x="0" y="0"/>
                <wp:lineTo x="0" y="21502"/>
                <wp:lineTo x="21568" y="21502"/>
                <wp:lineTo x="21568" y="0"/>
                <wp:lineTo x="0" y="0"/>
              </wp:wrapPolygon>
            </wp:wrapTight>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Screen Shot 2021-04-06 at 13.14.34.png"/>
                    <pic:cNvPicPr/>
                  </pic:nvPicPr>
                  <pic:blipFill>
                    <a:blip r:embed="rId47" cstate="print">
                      <a:extLst>
                        <a:ext uri="{28A0092B-C50C-407E-A947-70E740481C1C}">
                          <a14:useLocalDpi xmlns:a14="http://schemas.microsoft.com/office/drawing/2010/main" val="0"/>
                        </a:ext>
                      </a:extLst>
                    </a:blip>
                    <a:stretch>
                      <a:fillRect/>
                    </a:stretch>
                  </pic:blipFill>
                  <pic:spPr>
                    <a:xfrm>
                      <a:off x="0" y="0"/>
                      <a:ext cx="6817396" cy="2386013"/>
                    </a:xfrm>
                    <a:prstGeom prst="rect">
                      <a:avLst/>
                    </a:prstGeom>
                  </pic:spPr>
                </pic:pic>
              </a:graphicData>
            </a:graphic>
            <wp14:sizeRelH relativeFrom="page">
              <wp14:pctWidth>0</wp14:pctWidth>
            </wp14:sizeRelH>
            <wp14:sizeRelV relativeFrom="page">
              <wp14:pctHeight>0</wp14:pctHeight>
            </wp14:sizeRelV>
          </wp:anchor>
        </w:drawing>
      </w:r>
      <w:r w:rsidR="00AC420E" w:rsidRPr="00F811FB">
        <w:rPr>
          <w:rFonts w:ascii="Arial" w:hAnsi="Arial" w:cs="Arial"/>
          <w:b/>
          <w:bCs/>
        </w:rPr>
        <w:t>Appendix</w:t>
      </w:r>
      <w:r w:rsidR="00AC420E" w:rsidRPr="00F811FB">
        <w:rPr>
          <w:rFonts w:ascii="Arial" w:hAnsi="Arial" w:cs="Arial"/>
        </w:rPr>
        <w:t xml:space="preserve"> C – Marketing Activity Calendar </w:t>
      </w:r>
    </w:p>
    <w:p w14:paraId="414C778B" w14:textId="7C9817EE" w:rsidR="00AC420E" w:rsidRPr="00F811FB" w:rsidRDefault="00AC420E" w:rsidP="00AC420E">
      <w:pPr>
        <w:rPr>
          <w:rFonts w:ascii="Arial" w:hAnsi="Arial" w:cs="Arial"/>
        </w:rPr>
      </w:pPr>
    </w:p>
    <w:p w14:paraId="2D92EDD5" w14:textId="77777777" w:rsidR="00AC420E" w:rsidRPr="00F811FB" w:rsidRDefault="00AC420E" w:rsidP="00AC420E">
      <w:pPr>
        <w:rPr>
          <w:rFonts w:ascii="Arial" w:hAnsi="Arial" w:cs="Arial"/>
        </w:rPr>
      </w:pPr>
    </w:p>
    <w:p w14:paraId="78BAD227" w14:textId="77777777" w:rsidR="00AC420E" w:rsidRPr="00F811FB" w:rsidRDefault="00AC420E" w:rsidP="00AC420E">
      <w:pPr>
        <w:rPr>
          <w:rFonts w:ascii="Arial" w:hAnsi="Arial" w:cs="Arial"/>
        </w:rPr>
      </w:pPr>
    </w:p>
    <w:p w14:paraId="321D10D7" w14:textId="77777777" w:rsidR="00AC420E" w:rsidRPr="00F811FB" w:rsidRDefault="00AC420E" w:rsidP="00DD38EA">
      <w:pPr>
        <w:pStyle w:val="Heading5"/>
        <w:numPr>
          <w:ilvl w:val="0"/>
          <w:numId w:val="0"/>
        </w:numPr>
        <w:rPr>
          <w:rFonts w:ascii="Arial" w:hAnsi="Arial" w:cs="Arial"/>
        </w:rPr>
      </w:pPr>
    </w:p>
    <w:p w14:paraId="201BC686" w14:textId="77777777" w:rsidR="00AC420E" w:rsidRPr="00F811FB" w:rsidRDefault="00AC420E" w:rsidP="00DD38EA">
      <w:pPr>
        <w:pStyle w:val="Heading5"/>
        <w:numPr>
          <w:ilvl w:val="0"/>
          <w:numId w:val="0"/>
        </w:numPr>
        <w:ind w:left="1008"/>
        <w:rPr>
          <w:rFonts w:ascii="Arial" w:hAnsi="Arial" w:cs="Arial"/>
        </w:rPr>
      </w:pPr>
    </w:p>
    <w:p w14:paraId="649BC1EB" w14:textId="77777777" w:rsidR="00AC420E" w:rsidRPr="00F811FB" w:rsidRDefault="00AC420E" w:rsidP="00AC420E">
      <w:pPr>
        <w:rPr>
          <w:rFonts w:ascii="Arial" w:hAnsi="Arial" w:cs="Arial"/>
        </w:rPr>
      </w:pPr>
      <w:r w:rsidRPr="00F811FB">
        <w:rPr>
          <w:rFonts w:ascii="Arial" w:hAnsi="Arial" w:cs="Arial"/>
          <w:b/>
          <w:bCs/>
        </w:rPr>
        <w:t xml:space="preserve">Appendix </w:t>
      </w:r>
      <w:r w:rsidRPr="00F811FB">
        <w:rPr>
          <w:rFonts w:ascii="Arial" w:hAnsi="Arial" w:cs="Arial"/>
        </w:rPr>
        <w:t xml:space="preserve">D – Point of Purchase displays </w:t>
      </w:r>
    </w:p>
    <w:p w14:paraId="466B39E6" w14:textId="77777777" w:rsidR="00AC420E" w:rsidRPr="00F811FB" w:rsidRDefault="00AC420E" w:rsidP="00AC420E">
      <w:pPr>
        <w:rPr>
          <w:rFonts w:ascii="Arial" w:hAnsi="Arial" w:cs="Arial"/>
        </w:rPr>
      </w:pPr>
    </w:p>
    <w:p w14:paraId="1A990B1E" w14:textId="77777777" w:rsidR="00AC420E" w:rsidRPr="00F811FB" w:rsidRDefault="00AC420E" w:rsidP="00AC420E">
      <w:pPr>
        <w:rPr>
          <w:rFonts w:ascii="Arial" w:hAnsi="Arial" w:cs="Arial"/>
        </w:rPr>
      </w:pPr>
    </w:p>
    <w:p w14:paraId="7C4C3A36" w14:textId="77777777" w:rsidR="00AC420E" w:rsidRPr="00F811FB" w:rsidRDefault="00AC420E" w:rsidP="00AC420E">
      <w:pPr>
        <w:rPr>
          <w:rFonts w:ascii="Arial" w:hAnsi="Arial" w:cs="Arial"/>
        </w:rPr>
      </w:pPr>
    </w:p>
    <w:p w14:paraId="1362324A" w14:textId="77777777" w:rsidR="00AC420E" w:rsidRPr="00F811FB" w:rsidRDefault="00AC420E" w:rsidP="00AC420E">
      <w:pPr>
        <w:rPr>
          <w:rFonts w:ascii="Arial" w:hAnsi="Arial" w:cs="Arial"/>
          <w:noProof/>
        </w:rPr>
      </w:pPr>
      <w:r w:rsidRPr="00F811FB">
        <w:rPr>
          <w:rFonts w:ascii="Arial" w:hAnsi="Arial" w:cs="Arial"/>
          <w:noProof/>
        </w:rPr>
        <w:drawing>
          <wp:inline distT="0" distB="0" distL="0" distR="0" wp14:anchorId="0743C34D" wp14:editId="4DA820BC">
            <wp:extent cx="5731510" cy="3220085"/>
            <wp:effectExtent l="0" t="0" r="0" b="5715"/>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Screen Shot 2021-04-07 at 13.20.14.png"/>
                    <pic:cNvPicPr/>
                  </pic:nvPicPr>
                  <pic:blipFill>
                    <a:blip r:embed="rId48">
                      <a:extLst>
                        <a:ext uri="{28A0092B-C50C-407E-A947-70E740481C1C}">
                          <a14:useLocalDpi xmlns:a14="http://schemas.microsoft.com/office/drawing/2010/main" val="0"/>
                        </a:ext>
                      </a:extLst>
                    </a:blip>
                    <a:stretch>
                      <a:fillRect/>
                    </a:stretch>
                  </pic:blipFill>
                  <pic:spPr>
                    <a:xfrm>
                      <a:off x="0" y="0"/>
                      <a:ext cx="5731510" cy="3220085"/>
                    </a:xfrm>
                    <a:prstGeom prst="rect">
                      <a:avLst/>
                    </a:prstGeom>
                  </pic:spPr>
                </pic:pic>
              </a:graphicData>
            </a:graphic>
          </wp:inline>
        </w:drawing>
      </w:r>
    </w:p>
    <w:p w14:paraId="39300059" w14:textId="77777777" w:rsidR="00AC420E" w:rsidRPr="00F811FB" w:rsidRDefault="00AC420E" w:rsidP="00AC420E">
      <w:pPr>
        <w:rPr>
          <w:rFonts w:ascii="Arial" w:hAnsi="Arial" w:cs="Arial"/>
          <w:noProof/>
        </w:rPr>
      </w:pPr>
    </w:p>
    <w:p w14:paraId="018A2A68" w14:textId="77777777" w:rsidR="00AC420E" w:rsidRPr="00F811FB" w:rsidRDefault="00AC420E" w:rsidP="00AC420E">
      <w:pPr>
        <w:pStyle w:val="Heading5"/>
        <w:jc w:val="center"/>
        <w:rPr>
          <w:rFonts w:ascii="Arial" w:hAnsi="Arial" w:cs="Arial"/>
        </w:rPr>
      </w:pPr>
      <w:r w:rsidRPr="00F811FB">
        <w:rPr>
          <w:rFonts w:ascii="Arial" w:hAnsi="Arial" w:cs="Arial"/>
        </w:rPr>
        <w:t>Wall display / Large canvas</w:t>
      </w:r>
    </w:p>
    <w:p w14:paraId="2C89839E" w14:textId="77777777" w:rsidR="00AC420E" w:rsidRPr="00F811FB" w:rsidRDefault="00AC420E" w:rsidP="00AC420E">
      <w:pPr>
        <w:pStyle w:val="Heading5"/>
        <w:jc w:val="center"/>
        <w:rPr>
          <w:rFonts w:ascii="Arial" w:hAnsi="Arial" w:cs="Arial"/>
        </w:rPr>
      </w:pPr>
      <w:r w:rsidRPr="00F811FB">
        <w:rPr>
          <w:rFonts w:ascii="Arial" w:hAnsi="Arial" w:cs="Arial"/>
          <w:noProof/>
        </w:rPr>
        <w:lastRenderedPageBreak/>
        <w:drawing>
          <wp:anchor distT="0" distB="0" distL="114300" distR="114300" simplePos="0" relativeHeight="251690496" behindDoc="1" locked="0" layoutInCell="1" allowOverlap="1" wp14:anchorId="45FCBC3D" wp14:editId="0BCE583D">
            <wp:simplePos x="0" y="0"/>
            <wp:positionH relativeFrom="column">
              <wp:posOffset>-91440</wp:posOffset>
            </wp:positionH>
            <wp:positionV relativeFrom="paragraph">
              <wp:posOffset>218440</wp:posOffset>
            </wp:positionV>
            <wp:extent cx="5731510" cy="3213735"/>
            <wp:effectExtent l="0" t="0" r="0" b="0"/>
            <wp:wrapTight wrapText="bothSides">
              <wp:wrapPolygon edited="0">
                <wp:start x="0" y="0"/>
                <wp:lineTo x="0" y="21510"/>
                <wp:lineTo x="21538" y="21510"/>
                <wp:lineTo x="21538" y="0"/>
                <wp:lineTo x="0" y="0"/>
              </wp:wrapPolygon>
            </wp:wrapTight>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Screen Shot 2021-04-07 at 13.36.31.png"/>
                    <pic:cNvPicPr/>
                  </pic:nvPicPr>
                  <pic:blipFill>
                    <a:blip r:embed="rId49">
                      <a:extLst>
                        <a:ext uri="{28A0092B-C50C-407E-A947-70E740481C1C}">
                          <a14:useLocalDpi xmlns:a14="http://schemas.microsoft.com/office/drawing/2010/main" val="0"/>
                        </a:ext>
                      </a:extLst>
                    </a:blip>
                    <a:stretch>
                      <a:fillRect/>
                    </a:stretch>
                  </pic:blipFill>
                  <pic:spPr>
                    <a:xfrm>
                      <a:off x="0" y="0"/>
                      <a:ext cx="5731510" cy="3213735"/>
                    </a:xfrm>
                    <a:prstGeom prst="rect">
                      <a:avLst/>
                    </a:prstGeom>
                  </pic:spPr>
                </pic:pic>
              </a:graphicData>
            </a:graphic>
            <wp14:sizeRelH relativeFrom="page">
              <wp14:pctWidth>0</wp14:pctWidth>
            </wp14:sizeRelH>
            <wp14:sizeRelV relativeFrom="page">
              <wp14:pctHeight>0</wp14:pctHeight>
            </wp14:sizeRelV>
          </wp:anchor>
        </w:drawing>
      </w:r>
    </w:p>
    <w:p w14:paraId="328B01D8" w14:textId="77777777" w:rsidR="00AC420E" w:rsidRPr="00F811FB" w:rsidRDefault="00AC420E" w:rsidP="00AC420E">
      <w:pPr>
        <w:pStyle w:val="Heading5"/>
        <w:jc w:val="center"/>
        <w:rPr>
          <w:rFonts w:ascii="Arial" w:hAnsi="Arial" w:cs="Arial"/>
        </w:rPr>
      </w:pPr>
      <w:r w:rsidRPr="00F811FB">
        <w:rPr>
          <w:rFonts w:ascii="Arial" w:hAnsi="Arial" w:cs="Arial"/>
        </w:rPr>
        <w:t>Front of bike display poster</w:t>
      </w:r>
    </w:p>
    <w:p w14:paraId="19D2785A" w14:textId="77777777" w:rsidR="00AC420E" w:rsidRPr="00F811FB" w:rsidRDefault="00AC420E" w:rsidP="00AC420E">
      <w:pPr>
        <w:ind w:firstLine="720"/>
        <w:rPr>
          <w:rFonts w:ascii="Arial" w:hAnsi="Arial" w:cs="Arial"/>
        </w:rPr>
      </w:pPr>
    </w:p>
    <w:p w14:paraId="3A5FCB5B" w14:textId="77777777" w:rsidR="00AC420E" w:rsidRPr="00F811FB" w:rsidRDefault="00AC420E" w:rsidP="00AC420E">
      <w:pPr>
        <w:ind w:firstLine="720"/>
        <w:rPr>
          <w:rFonts w:ascii="Arial" w:hAnsi="Arial" w:cs="Arial"/>
        </w:rPr>
      </w:pPr>
    </w:p>
    <w:p w14:paraId="08093C2A" w14:textId="77777777" w:rsidR="00AC420E" w:rsidRPr="00F811FB" w:rsidRDefault="00AC420E" w:rsidP="00AC420E">
      <w:pPr>
        <w:ind w:firstLine="720"/>
        <w:rPr>
          <w:rFonts w:ascii="Arial" w:hAnsi="Arial" w:cs="Arial"/>
        </w:rPr>
      </w:pPr>
    </w:p>
    <w:p w14:paraId="6555C7CF" w14:textId="77777777" w:rsidR="00AC420E" w:rsidRPr="00F811FB" w:rsidRDefault="00AC420E" w:rsidP="00AC420E">
      <w:pPr>
        <w:ind w:firstLine="720"/>
        <w:rPr>
          <w:rFonts w:ascii="Arial" w:hAnsi="Arial" w:cs="Arial"/>
        </w:rPr>
      </w:pPr>
    </w:p>
    <w:p w14:paraId="26DF4504" w14:textId="77777777" w:rsidR="00AC420E" w:rsidRPr="00F811FB" w:rsidRDefault="00AC420E" w:rsidP="00AC420E">
      <w:pPr>
        <w:ind w:firstLine="720"/>
        <w:rPr>
          <w:rFonts w:ascii="Arial" w:hAnsi="Arial" w:cs="Arial"/>
        </w:rPr>
      </w:pPr>
      <w:r w:rsidRPr="00F811FB">
        <w:rPr>
          <w:rFonts w:ascii="Arial" w:hAnsi="Arial" w:cs="Arial"/>
          <w:noProof/>
        </w:rPr>
        <w:lastRenderedPageBreak/>
        <w:drawing>
          <wp:inline distT="0" distB="0" distL="0" distR="0" wp14:anchorId="061BDB1B" wp14:editId="75B13E19">
            <wp:extent cx="4883150" cy="4530436"/>
            <wp:effectExtent l="0" t="0" r="0" b="381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Screen Shot 2021-04-07 at 13.59.12.png"/>
                    <pic:cNvPicPr/>
                  </pic:nvPicPr>
                  <pic:blipFill>
                    <a:blip r:embed="rId50">
                      <a:extLst>
                        <a:ext uri="{28A0092B-C50C-407E-A947-70E740481C1C}">
                          <a14:useLocalDpi xmlns:a14="http://schemas.microsoft.com/office/drawing/2010/main" val="0"/>
                        </a:ext>
                      </a:extLst>
                    </a:blip>
                    <a:stretch>
                      <a:fillRect/>
                    </a:stretch>
                  </pic:blipFill>
                  <pic:spPr>
                    <a:xfrm>
                      <a:off x="0" y="0"/>
                      <a:ext cx="4894304" cy="4540785"/>
                    </a:xfrm>
                    <a:prstGeom prst="rect">
                      <a:avLst/>
                    </a:prstGeom>
                  </pic:spPr>
                </pic:pic>
              </a:graphicData>
            </a:graphic>
          </wp:inline>
        </w:drawing>
      </w:r>
    </w:p>
    <w:p w14:paraId="5E6764BF" w14:textId="77777777" w:rsidR="00AC420E" w:rsidRPr="00F811FB" w:rsidRDefault="00AC420E" w:rsidP="00AC420E">
      <w:pPr>
        <w:rPr>
          <w:rFonts w:ascii="Arial" w:hAnsi="Arial" w:cs="Arial"/>
        </w:rPr>
      </w:pPr>
    </w:p>
    <w:p w14:paraId="3F90D95D" w14:textId="77777777" w:rsidR="00AC420E" w:rsidRPr="00F811FB" w:rsidRDefault="00AC420E" w:rsidP="00AC420E">
      <w:pPr>
        <w:tabs>
          <w:tab w:val="left" w:pos="3698"/>
        </w:tabs>
        <w:jc w:val="center"/>
        <w:rPr>
          <w:rFonts w:ascii="Arial" w:hAnsi="Arial" w:cs="Arial"/>
        </w:rPr>
      </w:pPr>
      <w:r w:rsidRPr="00F811FB">
        <w:rPr>
          <w:rStyle w:val="Heading5Char"/>
          <w:rFonts w:ascii="Arial" w:hAnsi="Arial" w:cs="Arial"/>
        </w:rPr>
        <w:t xml:space="preserve">Freebie sticker </w:t>
      </w:r>
      <w:r w:rsidRPr="00F811FB">
        <w:rPr>
          <w:rFonts w:ascii="Arial" w:hAnsi="Arial" w:cs="Arial"/>
        </w:rPr>
        <w:t>(Located at Point of Sale)</w:t>
      </w:r>
    </w:p>
    <w:p w14:paraId="32EFA6CB" w14:textId="77777777" w:rsidR="00AC420E" w:rsidRPr="00F811FB" w:rsidRDefault="00AC420E" w:rsidP="00AC420E">
      <w:pPr>
        <w:rPr>
          <w:rFonts w:ascii="Arial" w:hAnsi="Arial" w:cs="Arial"/>
        </w:rPr>
      </w:pPr>
      <w:r w:rsidRPr="00F811FB">
        <w:rPr>
          <w:rFonts w:ascii="Arial" w:hAnsi="Arial" w:cs="Arial"/>
          <w:b/>
          <w:bCs/>
          <w:noProof/>
        </w:rPr>
        <w:lastRenderedPageBreak/>
        <w:drawing>
          <wp:anchor distT="0" distB="0" distL="114300" distR="114300" simplePos="0" relativeHeight="251689472" behindDoc="1" locked="0" layoutInCell="1" allowOverlap="1" wp14:anchorId="2BA83421" wp14:editId="6EE490F4">
            <wp:simplePos x="0" y="0"/>
            <wp:positionH relativeFrom="column">
              <wp:posOffset>-58131</wp:posOffset>
            </wp:positionH>
            <wp:positionV relativeFrom="paragraph">
              <wp:posOffset>220345</wp:posOffset>
            </wp:positionV>
            <wp:extent cx="6070286" cy="8639810"/>
            <wp:effectExtent l="0" t="0" r="635" b="0"/>
            <wp:wrapTight wrapText="bothSides">
              <wp:wrapPolygon edited="0">
                <wp:start x="0" y="0"/>
                <wp:lineTo x="0" y="21559"/>
                <wp:lineTo x="21557" y="21559"/>
                <wp:lineTo x="21557" y="0"/>
                <wp:lineTo x="0" y="0"/>
              </wp:wrapPolygon>
            </wp:wrapTight>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Screen Shot 2021-04-07 at 12.30.38.png"/>
                    <pic:cNvPicPr/>
                  </pic:nvPicPr>
                  <pic:blipFill>
                    <a:blip r:embed="rId51">
                      <a:extLst>
                        <a:ext uri="{28A0092B-C50C-407E-A947-70E740481C1C}">
                          <a14:useLocalDpi xmlns:a14="http://schemas.microsoft.com/office/drawing/2010/main" val="0"/>
                        </a:ext>
                      </a:extLst>
                    </a:blip>
                    <a:stretch>
                      <a:fillRect/>
                    </a:stretch>
                  </pic:blipFill>
                  <pic:spPr>
                    <a:xfrm>
                      <a:off x="0" y="0"/>
                      <a:ext cx="6076239" cy="8648283"/>
                    </a:xfrm>
                    <a:prstGeom prst="rect">
                      <a:avLst/>
                    </a:prstGeom>
                  </pic:spPr>
                </pic:pic>
              </a:graphicData>
            </a:graphic>
            <wp14:sizeRelH relativeFrom="page">
              <wp14:pctWidth>0</wp14:pctWidth>
            </wp14:sizeRelH>
            <wp14:sizeRelV relativeFrom="page">
              <wp14:pctHeight>0</wp14:pctHeight>
            </wp14:sizeRelV>
          </wp:anchor>
        </w:drawing>
      </w:r>
      <w:r w:rsidRPr="00F811FB">
        <w:rPr>
          <w:rFonts w:ascii="Arial" w:hAnsi="Arial" w:cs="Arial"/>
          <w:b/>
          <w:bCs/>
        </w:rPr>
        <w:t>Appendix</w:t>
      </w:r>
      <w:r w:rsidRPr="00F811FB">
        <w:rPr>
          <w:rFonts w:ascii="Arial" w:hAnsi="Arial" w:cs="Arial"/>
        </w:rPr>
        <w:t xml:space="preserve"> E – Media Criteria List</w:t>
      </w:r>
    </w:p>
    <w:p w14:paraId="2EDE83B4" w14:textId="77777777" w:rsidR="00AC420E" w:rsidRPr="00F811FB" w:rsidRDefault="00AC420E" w:rsidP="00AC420E">
      <w:pPr>
        <w:rPr>
          <w:rFonts w:ascii="Arial" w:hAnsi="Arial" w:cs="Arial"/>
        </w:rPr>
      </w:pPr>
    </w:p>
    <w:p w14:paraId="24DF197E" w14:textId="5488FADF" w:rsidR="00E82C26" w:rsidRPr="00F811FB" w:rsidRDefault="00E82C26" w:rsidP="00FC29D7">
      <w:pPr>
        <w:pStyle w:val="Heading1"/>
      </w:pPr>
      <w:bookmarkStart w:id="224" w:name="_Toc69898561"/>
      <w:r w:rsidRPr="00F811FB">
        <w:t>Reflection / Conclusion / Recommendations (key learning points)</w:t>
      </w:r>
      <w:bookmarkEnd w:id="224"/>
      <w:r w:rsidRPr="00F811FB">
        <w:t xml:space="preserve"> </w:t>
      </w:r>
    </w:p>
    <w:p w14:paraId="3E3A50D1" w14:textId="77777777" w:rsidR="00DD38EA" w:rsidRPr="00F811FB" w:rsidRDefault="00DD38EA" w:rsidP="003F7475">
      <w:pPr>
        <w:spacing w:after="200" w:line="360" w:lineRule="auto"/>
        <w:rPr>
          <w:rFonts w:ascii="Arial" w:hAnsi="Arial" w:cs="Arial"/>
          <w:sz w:val="22"/>
          <w:szCs w:val="22"/>
        </w:rPr>
      </w:pPr>
    </w:p>
    <w:p w14:paraId="6EF55645" w14:textId="4AB6A955" w:rsidR="003F7475" w:rsidRPr="00F811FB" w:rsidRDefault="00DD38EA" w:rsidP="003F7475">
      <w:pPr>
        <w:spacing w:after="200" w:line="360" w:lineRule="auto"/>
        <w:rPr>
          <w:rFonts w:ascii="Arial" w:hAnsi="Arial" w:cs="Arial"/>
          <w:sz w:val="22"/>
          <w:szCs w:val="22"/>
        </w:rPr>
      </w:pPr>
      <w:r w:rsidRPr="00F811FB">
        <w:rPr>
          <w:rFonts w:ascii="Arial" w:hAnsi="Arial" w:cs="Arial"/>
          <w:sz w:val="22"/>
          <w:szCs w:val="22"/>
        </w:rPr>
        <w:t xml:space="preserve">In regard to my reflection of the project, I will be utilising Gibbs reflective cycle as a core </w:t>
      </w:r>
      <w:r w:rsidR="003F7475" w:rsidRPr="00F811FB">
        <w:rPr>
          <w:rFonts w:ascii="Arial" w:hAnsi="Arial" w:cs="Arial"/>
          <w:sz w:val="22"/>
          <w:szCs w:val="22"/>
        </w:rPr>
        <w:t xml:space="preserve">foundation. Within the Gibbs reflective cycle (1988) there are five stages: </w:t>
      </w:r>
    </w:p>
    <w:p w14:paraId="1C41446E" w14:textId="77777777" w:rsidR="003F7475" w:rsidRPr="003F7475" w:rsidRDefault="003F7475" w:rsidP="00953138">
      <w:pPr>
        <w:numPr>
          <w:ilvl w:val="0"/>
          <w:numId w:val="39"/>
        </w:numPr>
        <w:shd w:val="clear" w:color="auto" w:fill="FFFFFF"/>
        <w:spacing w:before="100" w:beforeAutospacing="1" w:after="100" w:afterAutospacing="1" w:line="360" w:lineRule="auto"/>
        <w:rPr>
          <w:rFonts w:ascii="Arial" w:hAnsi="Arial" w:cs="Arial"/>
          <w:color w:val="000000" w:themeColor="text1"/>
          <w:sz w:val="23"/>
          <w:szCs w:val="23"/>
        </w:rPr>
      </w:pPr>
      <w:r w:rsidRPr="003F7475">
        <w:rPr>
          <w:rFonts w:ascii="Arial" w:hAnsi="Arial" w:cs="Arial"/>
          <w:b/>
          <w:bCs/>
          <w:color w:val="000000" w:themeColor="text1"/>
          <w:sz w:val="23"/>
          <w:szCs w:val="23"/>
        </w:rPr>
        <w:t>Description</w:t>
      </w:r>
      <w:r w:rsidRPr="003F7475">
        <w:rPr>
          <w:rFonts w:ascii="Arial" w:hAnsi="Arial" w:cs="Arial"/>
          <w:color w:val="000000" w:themeColor="text1"/>
          <w:sz w:val="23"/>
          <w:szCs w:val="23"/>
        </w:rPr>
        <w:t> of the experience</w:t>
      </w:r>
    </w:p>
    <w:p w14:paraId="0EEAF0A1" w14:textId="77777777" w:rsidR="003F7475" w:rsidRPr="003F7475" w:rsidRDefault="003F7475" w:rsidP="00953138">
      <w:pPr>
        <w:numPr>
          <w:ilvl w:val="0"/>
          <w:numId w:val="39"/>
        </w:numPr>
        <w:shd w:val="clear" w:color="auto" w:fill="FFFFFF"/>
        <w:spacing w:before="100" w:beforeAutospacing="1" w:after="100" w:afterAutospacing="1" w:line="360" w:lineRule="auto"/>
        <w:rPr>
          <w:rFonts w:ascii="Arial" w:hAnsi="Arial" w:cs="Arial"/>
          <w:color w:val="000000" w:themeColor="text1"/>
          <w:sz w:val="23"/>
          <w:szCs w:val="23"/>
        </w:rPr>
      </w:pPr>
      <w:r w:rsidRPr="003F7475">
        <w:rPr>
          <w:rFonts w:ascii="Arial" w:hAnsi="Arial" w:cs="Arial"/>
          <w:b/>
          <w:bCs/>
          <w:color w:val="000000" w:themeColor="text1"/>
          <w:sz w:val="23"/>
          <w:szCs w:val="23"/>
        </w:rPr>
        <w:t>Feelings</w:t>
      </w:r>
      <w:r w:rsidRPr="003F7475">
        <w:rPr>
          <w:rFonts w:ascii="Arial" w:hAnsi="Arial" w:cs="Arial"/>
          <w:color w:val="000000" w:themeColor="text1"/>
          <w:sz w:val="23"/>
          <w:szCs w:val="23"/>
        </w:rPr>
        <w:t> and thoughts about the experience</w:t>
      </w:r>
    </w:p>
    <w:p w14:paraId="661DFA99" w14:textId="77777777" w:rsidR="003F7475" w:rsidRPr="003F7475" w:rsidRDefault="003F7475" w:rsidP="00953138">
      <w:pPr>
        <w:numPr>
          <w:ilvl w:val="0"/>
          <w:numId w:val="39"/>
        </w:numPr>
        <w:shd w:val="clear" w:color="auto" w:fill="FFFFFF"/>
        <w:spacing w:before="100" w:beforeAutospacing="1" w:after="100" w:afterAutospacing="1" w:line="360" w:lineRule="auto"/>
        <w:rPr>
          <w:rFonts w:ascii="Arial" w:hAnsi="Arial" w:cs="Arial"/>
          <w:color w:val="000000" w:themeColor="text1"/>
          <w:sz w:val="23"/>
          <w:szCs w:val="23"/>
        </w:rPr>
      </w:pPr>
      <w:r w:rsidRPr="003F7475">
        <w:rPr>
          <w:rFonts w:ascii="Arial" w:hAnsi="Arial" w:cs="Arial"/>
          <w:b/>
          <w:bCs/>
          <w:color w:val="000000" w:themeColor="text1"/>
          <w:sz w:val="23"/>
          <w:szCs w:val="23"/>
        </w:rPr>
        <w:t>Evaluation</w:t>
      </w:r>
      <w:r w:rsidRPr="003F7475">
        <w:rPr>
          <w:rFonts w:ascii="Arial" w:hAnsi="Arial" w:cs="Arial"/>
          <w:color w:val="000000" w:themeColor="text1"/>
          <w:sz w:val="23"/>
          <w:szCs w:val="23"/>
        </w:rPr>
        <w:t> of the experience, both good and bad</w:t>
      </w:r>
    </w:p>
    <w:p w14:paraId="27239C92" w14:textId="77777777" w:rsidR="003F7475" w:rsidRPr="003F7475" w:rsidRDefault="003F7475" w:rsidP="00953138">
      <w:pPr>
        <w:numPr>
          <w:ilvl w:val="0"/>
          <w:numId w:val="39"/>
        </w:numPr>
        <w:shd w:val="clear" w:color="auto" w:fill="FFFFFF"/>
        <w:spacing w:before="100" w:beforeAutospacing="1" w:after="100" w:afterAutospacing="1" w:line="360" w:lineRule="auto"/>
        <w:rPr>
          <w:rFonts w:ascii="Arial" w:hAnsi="Arial" w:cs="Arial"/>
          <w:color w:val="000000" w:themeColor="text1"/>
          <w:sz w:val="23"/>
          <w:szCs w:val="23"/>
        </w:rPr>
      </w:pPr>
      <w:r w:rsidRPr="003F7475">
        <w:rPr>
          <w:rFonts w:ascii="Arial" w:hAnsi="Arial" w:cs="Arial"/>
          <w:b/>
          <w:bCs/>
          <w:color w:val="000000" w:themeColor="text1"/>
          <w:sz w:val="23"/>
          <w:szCs w:val="23"/>
        </w:rPr>
        <w:t>Analysis</w:t>
      </w:r>
      <w:r w:rsidRPr="003F7475">
        <w:rPr>
          <w:rFonts w:ascii="Arial" w:hAnsi="Arial" w:cs="Arial"/>
          <w:color w:val="000000" w:themeColor="text1"/>
          <w:sz w:val="23"/>
          <w:szCs w:val="23"/>
        </w:rPr>
        <w:t> to make sense of the situation</w:t>
      </w:r>
    </w:p>
    <w:p w14:paraId="1C3A507A" w14:textId="77777777" w:rsidR="003F7475" w:rsidRPr="003F7475" w:rsidRDefault="003F7475" w:rsidP="00953138">
      <w:pPr>
        <w:numPr>
          <w:ilvl w:val="0"/>
          <w:numId w:val="39"/>
        </w:numPr>
        <w:shd w:val="clear" w:color="auto" w:fill="FFFFFF"/>
        <w:spacing w:before="100" w:beforeAutospacing="1" w:after="100" w:afterAutospacing="1" w:line="360" w:lineRule="auto"/>
        <w:rPr>
          <w:rFonts w:ascii="Arial" w:hAnsi="Arial" w:cs="Arial"/>
          <w:color w:val="000000" w:themeColor="text1"/>
          <w:sz w:val="23"/>
          <w:szCs w:val="23"/>
        </w:rPr>
      </w:pPr>
      <w:r w:rsidRPr="003F7475">
        <w:rPr>
          <w:rFonts w:ascii="Arial" w:hAnsi="Arial" w:cs="Arial"/>
          <w:b/>
          <w:bCs/>
          <w:color w:val="000000" w:themeColor="text1"/>
          <w:sz w:val="23"/>
          <w:szCs w:val="23"/>
        </w:rPr>
        <w:t>Conclusion</w:t>
      </w:r>
      <w:r w:rsidRPr="003F7475">
        <w:rPr>
          <w:rFonts w:ascii="Arial" w:hAnsi="Arial" w:cs="Arial"/>
          <w:color w:val="000000" w:themeColor="text1"/>
          <w:sz w:val="23"/>
          <w:szCs w:val="23"/>
        </w:rPr>
        <w:t> about what you learned and what you could have done differently</w:t>
      </w:r>
    </w:p>
    <w:p w14:paraId="751392F8" w14:textId="78A9864C" w:rsidR="003F7475" w:rsidRPr="00F811FB" w:rsidRDefault="003F7475" w:rsidP="003F7475">
      <w:pPr>
        <w:spacing w:line="360" w:lineRule="auto"/>
        <w:rPr>
          <w:rFonts w:ascii="Arial" w:hAnsi="Arial" w:cs="Arial"/>
          <w:color w:val="000000" w:themeColor="text1"/>
        </w:rPr>
      </w:pPr>
      <w:r w:rsidRPr="00F811FB">
        <w:rPr>
          <w:rFonts w:ascii="Arial" w:hAnsi="Arial" w:cs="Arial"/>
          <w:color w:val="000000" w:themeColor="text1"/>
          <w:sz w:val="23"/>
          <w:szCs w:val="23"/>
        </w:rPr>
        <w:t xml:space="preserve"> </w:t>
      </w:r>
      <w:r w:rsidRPr="00F811FB">
        <w:rPr>
          <w:rFonts w:ascii="Arial" w:hAnsi="Arial" w:cs="Arial"/>
          <w:color w:val="000000" w:themeColor="text1"/>
          <w:sz w:val="20"/>
          <w:szCs w:val="20"/>
          <w:shd w:val="clear" w:color="auto" w:fill="FFFFFF"/>
        </w:rPr>
        <w:t>(The University of Edinburgh, 2020)</w:t>
      </w:r>
    </w:p>
    <w:p w14:paraId="042E1E15" w14:textId="5AD498BA" w:rsidR="003F7475" w:rsidRPr="00F811FB" w:rsidRDefault="003F7475" w:rsidP="003F7475">
      <w:pPr>
        <w:shd w:val="clear" w:color="auto" w:fill="FFFFFF"/>
        <w:spacing w:before="100" w:beforeAutospacing="1" w:after="100" w:afterAutospacing="1" w:line="360" w:lineRule="auto"/>
        <w:rPr>
          <w:rFonts w:ascii="Arial" w:hAnsi="Arial" w:cs="Arial"/>
          <w:color w:val="000000" w:themeColor="text1"/>
          <w:sz w:val="22"/>
          <w:szCs w:val="22"/>
        </w:rPr>
      </w:pPr>
      <w:r w:rsidRPr="00F811FB">
        <w:rPr>
          <w:rFonts w:ascii="Arial" w:hAnsi="Arial" w:cs="Arial"/>
          <w:color w:val="000000" w:themeColor="text1"/>
          <w:sz w:val="22"/>
          <w:szCs w:val="22"/>
        </w:rPr>
        <w:t>Completing each stage with honest views of my performance is fundamental to the effectiveness of my reflection.</w:t>
      </w:r>
    </w:p>
    <w:p w14:paraId="2C588434" w14:textId="05C6DD70" w:rsidR="003F7475" w:rsidRPr="00F811FB" w:rsidRDefault="003F7475" w:rsidP="00FC29D7">
      <w:pPr>
        <w:pStyle w:val="Heading2"/>
      </w:pPr>
      <w:bookmarkStart w:id="225" w:name="_Toc69898562"/>
      <w:r w:rsidRPr="00F811FB">
        <w:t>Description</w:t>
      </w:r>
      <w:bookmarkEnd w:id="225"/>
      <w:r w:rsidRPr="00F811FB">
        <w:t xml:space="preserve"> </w:t>
      </w:r>
    </w:p>
    <w:p w14:paraId="3E65FB9F" w14:textId="6972E61D" w:rsidR="003F7475" w:rsidRPr="00F811FB" w:rsidRDefault="003F7475" w:rsidP="003F7475">
      <w:pPr>
        <w:rPr>
          <w:rFonts w:ascii="Arial" w:hAnsi="Arial" w:cs="Arial"/>
        </w:rPr>
      </w:pPr>
    </w:p>
    <w:p w14:paraId="77F2E131" w14:textId="7F7C32BD" w:rsidR="003F7475" w:rsidRPr="00F811FB" w:rsidRDefault="003F7475" w:rsidP="003F7475">
      <w:pPr>
        <w:rPr>
          <w:rFonts w:ascii="Arial" w:hAnsi="Arial" w:cs="Arial"/>
          <w:sz w:val="22"/>
          <w:szCs w:val="22"/>
        </w:rPr>
      </w:pPr>
      <w:r w:rsidRPr="00F811FB">
        <w:rPr>
          <w:rFonts w:ascii="Arial" w:hAnsi="Arial" w:cs="Arial"/>
          <w:sz w:val="22"/>
          <w:szCs w:val="22"/>
        </w:rPr>
        <w:t xml:space="preserve">For my independent project I undertook a marketing communication focused project with three primary stages: </w:t>
      </w:r>
    </w:p>
    <w:p w14:paraId="7ADE7230" w14:textId="42CF84A3" w:rsidR="003F7475" w:rsidRPr="00F811FB" w:rsidRDefault="003F7475" w:rsidP="003F7475">
      <w:pPr>
        <w:rPr>
          <w:rFonts w:ascii="Arial" w:hAnsi="Arial" w:cs="Arial"/>
          <w:sz w:val="22"/>
          <w:szCs w:val="22"/>
        </w:rPr>
      </w:pPr>
    </w:p>
    <w:p w14:paraId="2E203BF4" w14:textId="06AA06C1" w:rsidR="003F7475" w:rsidRPr="00F811FB" w:rsidRDefault="003F7475" w:rsidP="003F7475">
      <w:pPr>
        <w:spacing w:line="360" w:lineRule="auto"/>
        <w:rPr>
          <w:rFonts w:ascii="Arial" w:hAnsi="Arial" w:cs="Arial"/>
          <w:sz w:val="22"/>
          <w:szCs w:val="22"/>
        </w:rPr>
      </w:pPr>
      <w:r w:rsidRPr="00F811FB">
        <w:rPr>
          <w:rFonts w:ascii="Arial" w:hAnsi="Arial" w:cs="Arial"/>
          <w:sz w:val="22"/>
          <w:szCs w:val="22"/>
        </w:rPr>
        <w:t xml:space="preserve">Element 1 - </w:t>
      </w:r>
      <w:r w:rsidRPr="00F811FB">
        <w:rPr>
          <w:rFonts w:ascii="Arial" w:hAnsi="Arial" w:cs="Arial"/>
          <w:b/>
          <w:bCs/>
          <w:sz w:val="22"/>
          <w:szCs w:val="22"/>
        </w:rPr>
        <w:t>Research</w:t>
      </w:r>
      <w:r w:rsidRPr="00F811FB">
        <w:rPr>
          <w:rFonts w:ascii="Arial" w:hAnsi="Arial" w:cs="Arial"/>
          <w:sz w:val="22"/>
          <w:szCs w:val="22"/>
        </w:rPr>
        <w:t xml:space="preserve"> of the wider subject and finding a potential ‘target’ for the campaign. – this entailed an in-depth research into the various formats of marketing campaigns as well as the various cycling brands that would benefit from my campaign. This research lead to my decision to create a marketing communications campaign for Marin bikes.</w:t>
      </w:r>
    </w:p>
    <w:p w14:paraId="66B51324" w14:textId="77777777" w:rsidR="003F7475" w:rsidRPr="00F811FB" w:rsidRDefault="003F7475" w:rsidP="003F7475">
      <w:pPr>
        <w:spacing w:line="360" w:lineRule="auto"/>
        <w:rPr>
          <w:rFonts w:ascii="Arial" w:hAnsi="Arial" w:cs="Arial"/>
          <w:sz w:val="22"/>
          <w:szCs w:val="22"/>
        </w:rPr>
      </w:pPr>
    </w:p>
    <w:p w14:paraId="247C9885" w14:textId="0B195A97" w:rsidR="003F7475" w:rsidRPr="00F811FB" w:rsidRDefault="003F7475" w:rsidP="003F7475">
      <w:pPr>
        <w:spacing w:line="360" w:lineRule="auto"/>
        <w:rPr>
          <w:rFonts w:ascii="Arial" w:hAnsi="Arial" w:cs="Arial"/>
          <w:color w:val="000000" w:themeColor="text1"/>
          <w:sz w:val="22"/>
          <w:szCs w:val="22"/>
        </w:rPr>
      </w:pPr>
      <w:r w:rsidRPr="00F811FB">
        <w:rPr>
          <w:rFonts w:ascii="Arial" w:hAnsi="Arial" w:cs="Arial"/>
          <w:sz w:val="22"/>
          <w:szCs w:val="22"/>
        </w:rPr>
        <w:t xml:space="preserve">Element  2 – A </w:t>
      </w:r>
      <w:r w:rsidRPr="00F811FB">
        <w:rPr>
          <w:rFonts w:ascii="Arial" w:hAnsi="Arial" w:cs="Arial"/>
          <w:b/>
          <w:bCs/>
          <w:color w:val="000000" w:themeColor="text1"/>
          <w:sz w:val="22"/>
          <w:szCs w:val="22"/>
        </w:rPr>
        <w:t>literature review</w:t>
      </w:r>
      <w:r w:rsidRPr="00F811FB">
        <w:rPr>
          <w:rFonts w:ascii="Arial" w:hAnsi="Arial" w:cs="Arial"/>
          <w:color w:val="000000" w:themeColor="text1"/>
          <w:sz w:val="22"/>
          <w:szCs w:val="22"/>
        </w:rPr>
        <w:t xml:space="preserve">, in order to equip myself with the appropriate resources and knowledge of my chosen topic I had to complete a 3000 word literature review. This research consisted of analysis on the major trends within marketing as well as various business/ marketing theories. Gathering this information provided me academic underpinning for the following stage of the project. </w:t>
      </w:r>
    </w:p>
    <w:p w14:paraId="002C7C30" w14:textId="45A4DEDB" w:rsidR="003F7475" w:rsidRPr="00F811FB" w:rsidRDefault="003F7475" w:rsidP="003F7475">
      <w:pPr>
        <w:spacing w:line="360" w:lineRule="auto"/>
        <w:rPr>
          <w:rFonts w:ascii="Arial" w:hAnsi="Arial" w:cs="Arial"/>
          <w:color w:val="000000" w:themeColor="text1"/>
          <w:sz w:val="22"/>
          <w:szCs w:val="22"/>
        </w:rPr>
      </w:pPr>
    </w:p>
    <w:p w14:paraId="610651D9" w14:textId="3E69EF74" w:rsidR="003F7475" w:rsidRPr="00F811FB" w:rsidRDefault="003F7475" w:rsidP="003F7475">
      <w:pPr>
        <w:spacing w:line="360" w:lineRule="auto"/>
        <w:rPr>
          <w:rFonts w:ascii="Arial" w:hAnsi="Arial" w:cs="Arial"/>
          <w:sz w:val="22"/>
          <w:szCs w:val="22"/>
        </w:rPr>
      </w:pPr>
      <w:r w:rsidRPr="00F811FB">
        <w:rPr>
          <w:rFonts w:ascii="Arial" w:hAnsi="Arial" w:cs="Arial"/>
          <w:color w:val="000000" w:themeColor="text1"/>
          <w:sz w:val="22"/>
          <w:szCs w:val="22"/>
        </w:rPr>
        <w:t xml:space="preserve">Element 3 – The </w:t>
      </w:r>
      <w:r w:rsidRPr="00F811FB">
        <w:rPr>
          <w:rFonts w:ascii="Arial" w:hAnsi="Arial" w:cs="Arial"/>
          <w:b/>
          <w:bCs/>
          <w:color w:val="000000" w:themeColor="text1"/>
          <w:sz w:val="22"/>
          <w:szCs w:val="22"/>
        </w:rPr>
        <w:t xml:space="preserve">Marketing communications campaign, </w:t>
      </w:r>
      <w:r w:rsidRPr="00F811FB">
        <w:rPr>
          <w:rFonts w:ascii="Arial" w:hAnsi="Arial" w:cs="Arial"/>
          <w:color w:val="000000" w:themeColor="text1"/>
          <w:sz w:val="22"/>
          <w:szCs w:val="22"/>
        </w:rPr>
        <w:t xml:space="preserve">once both the research and the literature review were complete, focus on the crafting of the communications campaign could begin. Through compiling the various resources I had attained during both earlier elements, I was able to smoothly construct my campaign. </w:t>
      </w:r>
    </w:p>
    <w:p w14:paraId="757189F7" w14:textId="1FC6B0F5" w:rsidR="003F7475" w:rsidRPr="00F811FB" w:rsidRDefault="003F7475" w:rsidP="003F7475">
      <w:pPr>
        <w:rPr>
          <w:rFonts w:ascii="Arial" w:hAnsi="Arial" w:cs="Arial"/>
          <w:sz w:val="22"/>
          <w:szCs w:val="22"/>
        </w:rPr>
      </w:pPr>
    </w:p>
    <w:p w14:paraId="247F73F5" w14:textId="03C60712" w:rsidR="003F7475" w:rsidRPr="00F811FB" w:rsidRDefault="003F7475" w:rsidP="003F7475">
      <w:pPr>
        <w:rPr>
          <w:rFonts w:ascii="Arial" w:hAnsi="Arial" w:cs="Arial"/>
          <w:sz w:val="22"/>
          <w:szCs w:val="22"/>
        </w:rPr>
      </w:pPr>
    </w:p>
    <w:p w14:paraId="5F09E540" w14:textId="19ACAC6F" w:rsidR="003F7475" w:rsidRPr="00F811FB" w:rsidRDefault="003F7475" w:rsidP="003F7475">
      <w:pPr>
        <w:rPr>
          <w:rFonts w:ascii="Arial" w:hAnsi="Arial" w:cs="Arial"/>
          <w:sz w:val="22"/>
          <w:szCs w:val="22"/>
        </w:rPr>
      </w:pPr>
    </w:p>
    <w:p w14:paraId="105FCC2F" w14:textId="53CBDE12" w:rsidR="003F7475" w:rsidRPr="00F811FB" w:rsidRDefault="003F7475" w:rsidP="00FC29D7">
      <w:pPr>
        <w:pStyle w:val="Heading2"/>
      </w:pPr>
      <w:bookmarkStart w:id="226" w:name="_Toc69898563"/>
      <w:r w:rsidRPr="00F811FB">
        <w:t>Feelings</w:t>
      </w:r>
      <w:bookmarkEnd w:id="226"/>
    </w:p>
    <w:p w14:paraId="63783374" w14:textId="5C802318" w:rsidR="003F7475" w:rsidRPr="00F811FB" w:rsidRDefault="003F7475">
      <w:pPr>
        <w:spacing w:after="200" w:line="276" w:lineRule="auto"/>
        <w:rPr>
          <w:rFonts w:ascii="Arial" w:hAnsi="Arial" w:cs="Arial"/>
          <w:sz w:val="22"/>
          <w:szCs w:val="22"/>
        </w:rPr>
      </w:pPr>
    </w:p>
    <w:p w14:paraId="42793573" w14:textId="77777777" w:rsidR="003F7475" w:rsidRPr="00F811FB" w:rsidRDefault="003F7475" w:rsidP="003F7475">
      <w:pPr>
        <w:spacing w:after="200" w:line="360" w:lineRule="auto"/>
        <w:rPr>
          <w:rFonts w:ascii="Arial" w:hAnsi="Arial" w:cs="Arial"/>
          <w:sz w:val="22"/>
          <w:szCs w:val="22"/>
        </w:rPr>
      </w:pPr>
      <w:r w:rsidRPr="00F811FB">
        <w:rPr>
          <w:rFonts w:ascii="Arial" w:hAnsi="Arial" w:cs="Arial"/>
          <w:sz w:val="22"/>
          <w:szCs w:val="22"/>
        </w:rPr>
        <w:t xml:space="preserve">Throughout the process I felt positive/confident in my ability to research this topic as I have great motivation to carve out a career within sports marketing. Because of this, I found it easy to maintain motivation through each step. In addition to motivation making it easier to complete, the staggered deadlines allowed greater reflection time between elements. </w:t>
      </w:r>
    </w:p>
    <w:p w14:paraId="3ACF49B4" w14:textId="33FD8D6F" w:rsidR="003F7475" w:rsidRPr="00F811FB" w:rsidRDefault="003F7475" w:rsidP="003F7475">
      <w:pPr>
        <w:spacing w:after="200" w:line="360" w:lineRule="auto"/>
        <w:rPr>
          <w:rFonts w:ascii="Arial" w:hAnsi="Arial" w:cs="Arial"/>
          <w:sz w:val="22"/>
          <w:szCs w:val="22"/>
        </w:rPr>
      </w:pPr>
      <w:r w:rsidRPr="00F811FB">
        <w:rPr>
          <w:rFonts w:ascii="Arial" w:hAnsi="Arial" w:cs="Arial"/>
          <w:sz w:val="22"/>
          <w:szCs w:val="22"/>
        </w:rPr>
        <w:t xml:space="preserve">Furthermore, regular dialogue with my project support tutor helped me a great deal. Through bouncing ideas of one another and being introduced to various texts of interest, I was able to grasp a wider understanding of my topic. </w:t>
      </w:r>
    </w:p>
    <w:p w14:paraId="21279C97" w14:textId="07AF085A" w:rsidR="003F7475" w:rsidRPr="00F811FB" w:rsidRDefault="003F7475" w:rsidP="003F7475">
      <w:pPr>
        <w:pStyle w:val="Heading1"/>
        <w:rPr>
          <w:rFonts w:ascii="Arial" w:hAnsi="Arial" w:cs="Arial"/>
          <w:sz w:val="24"/>
          <w:szCs w:val="24"/>
        </w:rPr>
      </w:pPr>
    </w:p>
    <w:p w14:paraId="60E020B6" w14:textId="004F1EB6" w:rsidR="003F7475" w:rsidRPr="00F811FB" w:rsidRDefault="003F7475" w:rsidP="00FC29D7">
      <w:pPr>
        <w:pStyle w:val="Heading2"/>
      </w:pPr>
      <w:bookmarkStart w:id="227" w:name="_Toc69898564"/>
      <w:r w:rsidRPr="00F811FB">
        <w:t>Experience</w:t>
      </w:r>
      <w:bookmarkEnd w:id="227"/>
      <w:r w:rsidRPr="00F811FB">
        <w:t xml:space="preserve"> </w:t>
      </w:r>
    </w:p>
    <w:p w14:paraId="623EAC7D" w14:textId="570E13EA" w:rsidR="003F7475" w:rsidRPr="00F811FB" w:rsidRDefault="003F7475">
      <w:pPr>
        <w:spacing w:after="200" w:line="276" w:lineRule="auto"/>
        <w:rPr>
          <w:rFonts w:ascii="Arial" w:hAnsi="Arial" w:cs="Arial"/>
          <w:sz w:val="22"/>
          <w:szCs w:val="22"/>
        </w:rPr>
      </w:pPr>
    </w:p>
    <w:p w14:paraId="5D70E45B" w14:textId="77777777" w:rsidR="003F7475" w:rsidRPr="00F811FB" w:rsidRDefault="003F7475" w:rsidP="003F7475">
      <w:pPr>
        <w:spacing w:after="200" w:line="360" w:lineRule="auto"/>
        <w:rPr>
          <w:rFonts w:ascii="Arial" w:hAnsi="Arial" w:cs="Arial"/>
          <w:sz w:val="22"/>
          <w:szCs w:val="22"/>
        </w:rPr>
      </w:pPr>
      <w:r w:rsidRPr="00F811FB">
        <w:rPr>
          <w:rFonts w:ascii="Arial" w:hAnsi="Arial" w:cs="Arial"/>
          <w:sz w:val="22"/>
          <w:szCs w:val="22"/>
        </w:rPr>
        <w:t>As previously stated, I have a desire to have a career within sports marketing so having the opportunity to delve into the world of researching, planning and then creating a fully functioning marketing communications plan has provided me with a valuable experience, not only through the access to previously unknown knowledge, but also through developing my project management skills.</w:t>
      </w:r>
    </w:p>
    <w:p w14:paraId="4D640921" w14:textId="54C57470" w:rsidR="003F7475" w:rsidRPr="00F811FB" w:rsidRDefault="003F7475" w:rsidP="003F7475">
      <w:pPr>
        <w:spacing w:after="200" w:line="360" w:lineRule="auto"/>
        <w:rPr>
          <w:rFonts w:ascii="Arial" w:hAnsi="Arial" w:cs="Arial"/>
          <w:sz w:val="22"/>
          <w:szCs w:val="22"/>
        </w:rPr>
      </w:pPr>
      <w:r w:rsidRPr="00F811FB">
        <w:rPr>
          <w:rFonts w:ascii="Arial" w:hAnsi="Arial" w:cs="Arial"/>
          <w:sz w:val="22"/>
          <w:szCs w:val="22"/>
        </w:rPr>
        <w:t xml:space="preserve">However, the aspect of the project that felt slightly daunting, was ensuring that I researched/ selected the appropriate resources as marketing has such a wide amount of information and studies. </w:t>
      </w:r>
    </w:p>
    <w:p w14:paraId="3610DC1B" w14:textId="3FD8D578" w:rsidR="003F7475" w:rsidRPr="00F811FB" w:rsidRDefault="003F7475" w:rsidP="003F7475">
      <w:pPr>
        <w:spacing w:after="200" w:line="360" w:lineRule="auto"/>
        <w:rPr>
          <w:rFonts w:ascii="Arial" w:hAnsi="Arial" w:cs="Arial"/>
          <w:sz w:val="22"/>
          <w:szCs w:val="22"/>
        </w:rPr>
      </w:pPr>
    </w:p>
    <w:p w14:paraId="7C823861" w14:textId="1CE30085" w:rsidR="003F7475" w:rsidRPr="00F811FB" w:rsidRDefault="003F7475" w:rsidP="00FC29D7">
      <w:pPr>
        <w:pStyle w:val="Heading2"/>
      </w:pPr>
      <w:bookmarkStart w:id="228" w:name="_Toc69898565"/>
      <w:r w:rsidRPr="00F811FB">
        <w:t>Analysis</w:t>
      </w:r>
      <w:bookmarkEnd w:id="228"/>
      <w:r w:rsidRPr="00F811FB">
        <w:t xml:space="preserve"> </w:t>
      </w:r>
    </w:p>
    <w:p w14:paraId="3286D73D" w14:textId="79FC1E17" w:rsidR="003F7475" w:rsidRPr="00F811FB" w:rsidRDefault="003F7475" w:rsidP="003F7475">
      <w:pPr>
        <w:rPr>
          <w:rFonts w:ascii="Arial" w:hAnsi="Arial" w:cs="Arial"/>
        </w:rPr>
      </w:pPr>
    </w:p>
    <w:p w14:paraId="0A33900E" w14:textId="25A21178" w:rsidR="003F7475" w:rsidRPr="00F811FB" w:rsidRDefault="003F7475" w:rsidP="003F7475">
      <w:pPr>
        <w:spacing w:line="360" w:lineRule="auto"/>
        <w:rPr>
          <w:rFonts w:ascii="Arial" w:hAnsi="Arial" w:cs="Arial"/>
          <w:sz w:val="22"/>
          <w:szCs w:val="22"/>
        </w:rPr>
      </w:pPr>
      <w:r w:rsidRPr="00F811FB">
        <w:rPr>
          <w:rFonts w:ascii="Arial" w:hAnsi="Arial" w:cs="Arial"/>
          <w:sz w:val="22"/>
          <w:szCs w:val="22"/>
        </w:rPr>
        <w:t>I believe this project went well because of my current personal interest of the topic. I found researching interesting and almost looked forward to adding new knowledge to my repertoire for the future.  This is a highly probable theory as the following statement suggests “</w:t>
      </w:r>
      <w:r w:rsidRPr="00F811FB">
        <w:rPr>
          <w:rFonts w:ascii="Arial" w:hAnsi="Arial" w:cs="Arial"/>
          <w:color w:val="04151A"/>
          <w:sz w:val="22"/>
          <w:szCs w:val="22"/>
        </w:rPr>
        <w:t>When we're interested in what we're learning, we pay closer attention; we process the information more efficiently; we employ more effective learning strategies, such as engaging in critical thinking, making connections between old and new knowledge, and attending to deep structure instead of surface features”</w:t>
      </w:r>
      <w:r w:rsidRPr="00F811FB">
        <w:rPr>
          <w:rFonts w:ascii="Arial" w:hAnsi="Arial" w:cs="Arial"/>
          <w:color w:val="000000"/>
          <w:sz w:val="22"/>
          <w:szCs w:val="22"/>
          <w:shd w:val="clear" w:color="auto" w:fill="FFFFFF"/>
        </w:rPr>
        <w:t xml:space="preserve"> (Murphy Paul, 2013)</w:t>
      </w:r>
    </w:p>
    <w:p w14:paraId="40729BA0" w14:textId="772A1CDC" w:rsidR="003F7475" w:rsidRPr="00F811FB" w:rsidRDefault="003F7475" w:rsidP="003F7475">
      <w:pPr>
        <w:spacing w:line="360" w:lineRule="auto"/>
        <w:rPr>
          <w:rFonts w:ascii="Arial" w:hAnsi="Arial" w:cs="Arial"/>
          <w:sz w:val="22"/>
          <w:szCs w:val="22"/>
        </w:rPr>
      </w:pPr>
    </w:p>
    <w:p w14:paraId="581B5DE0" w14:textId="2C43C185" w:rsidR="003F7475" w:rsidRPr="00F811FB" w:rsidRDefault="003F7475" w:rsidP="003F7475">
      <w:pPr>
        <w:spacing w:line="360" w:lineRule="auto"/>
        <w:rPr>
          <w:rFonts w:ascii="Arial" w:hAnsi="Arial" w:cs="Arial"/>
          <w:sz w:val="22"/>
          <w:szCs w:val="22"/>
        </w:rPr>
      </w:pPr>
    </w:p>
    <w:p w14:paraId="3E63D259" w14:textId="168981AB" w:rsidR="003F7475" w:rsidRPr="00F811FB" w:rsidRDefault="003F7475" w:rsidP="003F7475">
      <w:pPr>
        <w:spacing w:line="360" w:lineRule="auto"/>
        <w:rPr>
          <w:rFonts w:ascii="Arial" w:hAnsi="Arial" w:cs="Arial"/>
          <w:sz w:val="22"/>
          <w:szCs w:val="22"/>
        </w:rPr>
      </w:pPr>
    </w:p>
    <w:p w14:paraId="34402EBA" w14:textId="1D4D527D" w:rsidR="003F7475" w:rsidRPr="00F811FB" w:rsidRDefault="003F7475" w:rsidP="003F7475">
      <w:pPr>
        <w:spacing w:line="360" w:lineRule="auto"/>
        <w:rPr>
          <w:rFonts w:ascii="Arial" w:hAnsi="Arial" w:cs="Arial"/>
          <w:sz w:val="22"/>
          <w:szCs w:val="22"/>
        </w:rPr>
      </w:pPr>
    </w:p>
    <w:p w14:paraId="3A6252BD" w14:textId="25B65A04" w:rsidR="003F7475" w:rsidRPr="00F811FB" w:rsidRDefault="003F7475" w:rsidP="00FC29D7">
      <w:pPr>
        <w:pStyle w:val="Heading2"/>
      </w:pPr>
      <w:bookmarkStart w:id="229" w:name="_Toc69898566"/>
      <w:r w:rsidRPr="00F811FB">
        <w:t>Conclusion</w:t>
      </w:r>
      <w:bookmarkEnd w:id="229"/>
      <w:r w:rsidRPr="00F811FB">
        <w:t xml:space="preserve"> </w:t>
      </w:r>
    </w:p>
    <w:p w14:paraId="6A965F71" w14:textId="3F546033" w:rsidR="003F7475" w:rsidRPr="00F811FB" w:rsidRDefault="003F7475" w:rsidP="003F7475">
      <w:pPr>
        <w:spacing w:after="200" w:line="360" w:lineRule="auto"/>
        <w:rPr>
          <w:rFonts w:ascii="Arial" w:hAnsi="Arial" w:cs="Arial"/>
          <w:sz w:val="22"/>
          <w:szCs w:val="22"/>
        </w:rPr>
      </w:pPr>
    </w:p>
    <w:p w14:paraId="22FB4C9C" w14:textId="3E233CAD" w:rsidR="003F7475" w:rsidRPr="00F811FB" w:rsidRDefault="003F7475" w:rsidP="003F7475">
      <w:pPr>
        <w:spacing w:after="200" w:line="360" w:lineRule="auto"/>
        <w:rPr>
          <w:rFonts w:ascii="Arial" w:hAnsi="Arial" w:cs="Arial"/>
          <w:sz w:val="22"/>
          <w:szCs w:val="22"/>
        </w:rPr>
      </w:pPr>
      <w:r w:rsidRPr="00F811FB">
        <w:rPr>
          <w:rFonts w:ascii="Arial" w:hAnsi="Arial" w:cs="Arial"/>
          <w:sz w:val="22"/>
          <w:szCs w:val="22"/>
        </w:rPr>
        <w:t xml:space="preserve">To conclude, upon my reflection of this project I am pleased with the overall outcome. I felt that from start to finish, I knew my aims and objectives and didn’t sway from them. Each element was completed with what I perceive as high quality work. If I was to change anything for a future project, it would come through gaining a wider array of information. For example in this project I feel as if more psychological marketing research would have complimented many aspects of my final plan/ campaign. Furthermore I have gained a greater understanding of time management and its ability to make a seemingly difficulty and daunting task into a manageable and enjoyable project. </w:t>
      </w:r>
    </w:p>
    <w:p w14:paraId="19AFF30D" w14:textId="11BF1507" w:rsidR="00E82C26" w:rsidRPr="00F811FB" w:rsidRDefault="00E82C26" w:rsidP="003F7475">
      <w:pPr>
        <w:spacing w:after="200" w:line="360" w:lineRule="auto"/>
        <w:rPr>
          <w:rFonts w:ascii="Arial" w:hAnsi="Arial" w:cs="Arial"/>
          <w:sz w:val="22"/>
          <w:szCs w:val="22"/>
        </w:rPr>
      </w:pPr>
      <w:r w:rsidRPr="00F811FB">
        <w:rPr>
          <w:rFonts w:ascii="Arial" w:hAnsi="Arial" w:cs="Arial"/>
          <w:sz w:val="22"/>
          <w:szCs w:val="22"/>
        </w:rPr>
        <w:br w:type="page"/>
      </w:r>
    </w:p>
    <w:p w14:paraId="7F3AB9C9" w14:textId="77777777" w:rsidR="00E82C26" w:rsidRPr="00F811FB" w:rsidRDefault="00E82C26" w:rsidP="00BB2EFC">
      <w:pPr>
        <w:spacing w:after="200" w:line="276" w:lineRule="auto"/>
        <w:rPr>
          <w:rFonts w:ascii="Arial" w:hAnsi="Arial" w:cs="Arial"/>
          <w:sz w:val="22"/>
          <w:szCs w:val="22"/>
        </w:rPr>
      </w:pPr>
    </w:p>
    <w:p w14:paraId="28FCBACC" w14:textId="7BB0E3BD" w:rsidR="00E82C26" w:rsidRPr="00F811FB" w:rsidRDefault="00E82C26" w:rsidP="00E82C26">
      <w:pPr>
        <w:spacing w:after="200" w:line="276" w:lineRule="auto"/>
        <w:rPr>
          <w:rFonts w:ascii="Arial" w:hAnsi="Arial" w:cs="Arial"/>
          <w:b/>
          <w:sz w:val="22"/>
          <w:szCs w:val="22"/>
          <w:u w:val="single"/>
        </w:rPr>
      </w:pPr>
      <w:r w:rsidRPr="00F811FB">
        <w:rPr>
          <w:rFonts w:ascii="Arial" w:hAnsi="Arial" w:cs="Arial"/>
          <w:b/>
          <w:sz w:val="22"/>
          <w:szCs w:val="22"/>
          <w:u w:val="single"/>
        </w:rPr>
        <w:t>Reference List (use relevant numbers of pages)</w:t>
      </w:r>
    </w:p>
    <w:p w14:paraId="38DB3E10" w14:textId="61843775" w:rsidR="00AC420E" w:rsidRPr="00F811FB" w:rsidRDefault="00AC420E" w:rsidP="00AC420E">
      <w:pPr>
        <w:spacing w:line="360" w:lineRule="auto"/>
        <w:rPr>
          <w:rFonts w:ascii="Arial" w:hAnsi="Arial" w:cs="Arial"/>
          <w:color w:val="000000"/>
          <w:shd w:val="clear" w:color="auto" w:fill="FFFFFF"/>
        </w:rPr>
      </w:pPr>
    </w:p>
    <w:p w14:paraId="4DE8BD2F" w14:textId="77777777"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'This is what a brand with powerful purpose looks like': PR pros on Nike's Kaepernick gamble. 2018. </w:t>
      </w:r>
      <w:r w:rsidRPr="00F811FB">
        <w:rPr>
          <w:rFonts w:ascii="Arial" w:hAnsi="Arial" w:cs="Arial"/>
          <w:i/>
          <w:iCs/>
          <w:color w:val="000000"/>
        </w:rPr>
        <w:t>PR Week</w:t>
      </w:r>
      <w:r w:rsidRPr="00F811FB">
        <w:rPr>
          <w:rFonts w:ascii="Arial" w:hAnsi="Arial" w:cs="Arial"/>
          <w:color w:val="000000"/>
          <w:shd w:val="clear" w:color="auto" w:fill="FFFFFF"/>
        </w:rPr>
        <w:t>. [online] Available at: &lt;https://www.prweek.com/article/1491911/this-brand-powerful-purpose-looks-like-pr-pros-nikes-kaepernick-gamble&gt; [Accessed 26 January 2021].</w:t>
      </w:r>
    </w:p>
    <w:p w14:paraId="318C42F0" w14:textId="77777777"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p>
    <w:p w14:paraId="74AE97F3" w14:textId="28507459"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2021 Alpine Trail Carbon 2. 2021.</w:t>
      </w:r>
      <w:r w:rsidRPr="00F811FB">
        <w:rPr>
          <w:rStyle w:val="apple-converted-space"/>
          <w:rFonts w:ascii="Arial" w:hAnsi="Arial" w:cs="Arial"/>
          <w:color w:val="000000"/>
        </w:rPr>
        <w:t> </w:t>
      </w:r>
      <w:r w:rsidRPr="00F811FB">
        <w:rPr>
          <w:rFonts w:ascii="Arial" w:hAnsi="Arial" w:cs="Arial"/>
          <w:i/>
          <w:iCs/>
          <w:color w:val="000000"/>
        </w:rPr>
        <w:t>Marin Bikes</w:t>
      </w:r>
      <w:r w:rsidRPr="00F811FB">
        <w:rPr>
          <w:rFonts w:ascii="Arial" w:hAnsi="Arial" w:cs="Arial"/>
          <w:color w:val="000000"/>
        </w:rPr>
        <w:t>. [online] Available at: &lt;https://www.marinbikes.com/gb/bikes/2021-alpine-trail-carbon-2#geometry&gt; [Accessed 10 March 2021].</w:t>
      </w:r>
    </w:p>
    <w:p w14:paraId="6CB7FC91" w14:textId="77777777" w:rsidR="00AC420E" w:rsidRPr="00F811FB" w:rsidRDefault="00AC420E" w:rsidP="00AC420E">
      <w:pPr>
        <w:spacing w:line="360" w:lineRule="auto"/>
        <w:rPr>
          <w:rFonts w:ascii="Arial" w:hAnsi="Arial" w:cs="Arial"/>
          <w:color w:val="000000"/>
          <w:shd w:val="clear" w:color="auto" w:fill="FFFFFF"/>
        </w:rPr>
      </w:pPr>
    </w:p>
    <w:p w14:paraId="69084A59" w14:textId="6CF0CB66"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About PR. n.d. </w:t>
      </w:r>
      <w:r w:rsidRPr="00F811FB">
        <w:rPr>
          <w:rFonts w:ascii="Arial" w:hAnsi="Arial" w:cs="Arial"/>
          <w:i/>
          <w:iCs/>
          <w:color w:val="000000"/>
        </w:rPr>
        <w:t>CIPR</w:t>
      </w:r>
      <w:r w:rsidRPr="00F811FB">
        <w:rPr>
          <w:rFonts w:ascii="Arial" w:hAnsi="Arial" w:cs="Arial"/>
          <w:color w:val="000000"/>
          <w:shd w:val="clear" w:color="auto" w:fill="FFFFFF"/>
        </w:rPr>
        <w:t>. [online] Available at: &lt;https://www.cipr.co.uk/CIPR/About_Us/About_PR.aspx?WebsiteKey=0379ffac-bc76-433c-9a94-56a04331bf64&gt; [Accessed 26 January 2021].</w:t>
      </w:r>
    </w:p>
    <w:p w14:paraId="50C41BB2" w14:textId="77777777" w:rsidR="00AC420E" w:rsidRPr="00F811FB" w:rsidRDefault="00AC420E" w:rsidP="00AC420E">
      <w:pPr>
        <w:spacing w:line="360" w:lineRule="auto"/>
        <w:rPr>
          <w:rFonts w:ascii="Arial" w:hAnsi="Arial" w:cs="Arial"/>
          <w:color w:val="000000"/>
          <w:shd w:val="clear" w:color="auto" w:fill="FFFFFF"/>
        </w:rPr>
      </w:pPr>
    </w:p>
    <w:p w14:paraId="7E1928F2" w14:textId="696131E5"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 xml:space="preserve">Albers, S., Mantrala, M. K. and Sridhar, S. (2010) ‘Personal Selling Elasticities: A Meta-Analysis’, Journal of Marketing Research, 47(5), pp. 840–853. doi: 10.1509/jmkr.47.5.840. [online] Available at: </w:t>
      </w:r>
      <w:hyperlink r:id="rId52" w:history="1">
        <w:r w:rsidRPr="00F811FB">
          <w:rPr>
            <w:rStyle w:val="Hyperlink"/>
            <w:rFonts w:ascii="Arial" w:hAnsi="Arial" w:cs="Arial"/>
            <w:shd w:val="clear" w:color="auto" w:fill="FFFFFF"/>
          </w:rPr>
          <w:t>https://journals.sagepub.com/doi/pdf/10.1509/jmkr.47.5.840</w:t>
        </w:r>
      </w:hyperlink>
      <w:r w:rsidRPr="00F811FB">
        <w:rPr>
          <w:rFonts w:ascii="Arial" w:hAnsi="Arial" w:cs="Arial"/>
          <w:color w:val="000000"/>
          <w:shd w:val="clear" w:color="auto" w:fill="FFFFFF"/>
        </w:rPr>
        <w:t xml:space="preserve"> [Accessed 25 January 2021]</w:t>
      </w:r>
    </w:p>
    <w:p w14:paraId="2EB5171D" w14:textId="77777777" w:rsidR="00AC420E" w:rsidRPr="00F811FB" w:rsidRDefault="00AC420E" w:rsidP="00AC420E">
      <w:pPr>
        <w:spacing w:line="360" w:lineRule="auto"/>
        <w:rPr>
          <w:rFonts w:ascii="Arial" w:hAnsi="Arial" w:cs="Arial"/>
          <w:color w:val="000000"/>
          <w:shd w:val="clear" w:color="auto" w:fill="FFFFFF"/>
        </w:rPr>
      </w:pPr>
    </w:p>
    <w:p w14:paraId="2644CC58" w14:textId="4644065B"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 xml:space="preserve">Alireza Aghighi, M., 2015. </w:t>
      </w:r>
      <w:r w:rsidR="00DD38EA" w:rsidRPr="00F811FB">
        <w:rPr>
          <w:rFonts w:ascii="Arial" w:hAnsi="Arial" w:cs="Arial"/>
          <w:color w:val="000000"/>
          <w:shd w:val="clear" w:color="auto" w:fill="FFFFFF"/>
        </w:rPr>
        <w:t>Analysing</w:t>
      </w:r>
      <w:r w:rsidRPr="00F811FB">
        <w:rPr>
          <w:rFonts w:ascii="Arial" w:hAnsi="Arial" w:cs="Arial"/>
          <w:color w:val="000000"/>
          <w:shd w:val="clear" w:color="auto" w:fill="FFFFFF"/>
        </w:rPr>
        <w:t xml:space="preserve"> the Influence of Sales Promotion on Customer Purchasing </w:t>
      </w:r>
      <w:r w:rsidR="00DD38EA" w:rsidRPr="00F811FB">
        <w:rPr>
          <w:rFonts w:ascii="Arial" w:hAnsi="Arial" w:cs="Arial"/>
          <w:color w:val="000000"/>
          <w:shd w:val="clear" w:color="auto" w:fill="FFFFFF"/>
        </w:rPr>
        <w:t>Behaviour</w:t>
      </w:r>
      <w:r w:rsidRPr="00F811FB">
        <w:rPr>
          <w:rFonts w:ascii="Arial" w:hAnsi="Arial" w:cs="Arial"/>
          <w:color w:val="000000"/>
          <w:shd w:val="clear" w:color="auto" w:fill="FFFFFF"/>
        </w:rPr>
        <w:t>. </w:t>
      </w:r>
      <w:r w:rsidRPr="00F811FB">
        <w:rPr>
          <w:rFonts w:ascii="Arial" w:hAnsi="Arial" w:cs="Arial"/>
          <w:i/>
          <w:iCs/>
          <w:color w:val="000000"/>
        </w:rPr>
        <w:t>International Journal of Economics and Management Sciences</w:t>
      </w:r>
      <w:r w:rsidRPr="00F811FB">
        <w:rPr>
          <w:rFonts w:ascii="Arial" w:hAnsi="Arial" w:cs="Arial"/>
          <w:color w:val="000000"/>
          <w:shd w:val="clear" w:color="auto" w:fill="FFFFFF"/>
        </w:rPr>
        <w:t>, [online] 04(04), pp.2-6. Available at: &lt;https://pdfs.semanticscholar.org/3c90/38fd3d1fd03322d19774999e3fabbe161067.pdf&gt; [Accessed 26 January 2021].</w:t>
      </w:r>
    </w:p>
    <w:p w14:paraId="012D78E0" w14:textId="77777777" w:rsidR="00AC420E" w:rsidRPr="00F811FB" w:rsidRDefault="00AC420E" w:rsidP="00AC420E">
      <w:pPr>
        <w:spacing w:line="360" w:lineRule="auto"/>
        <w:rPr>
          <w:rFonts w:ascii="Arial" w:hAnsi="Arial" w:cs="Arial"/>
          <w:color w:val="000000"/>
          <w:shd w:val="clear" w:color="auto" w:fill="FFFFFF"/>
        </w:rPr>
      </w:pPr>
    </w:p>
    <w:p w14:paraId="38600C55" w14:textId="423AB223"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American Marketing Association. 2017. </w:t>
      </w:r>
      <w:r w:rsidRPr="00F811FB">
        <w:rPr>
          <w:rFonts w:ascii="Arial" w:hAnsi="Arial" w:cs="Arial"/>
          <w:i/>
          <w:iCs/>
          <w:color w:val="000000"/>
        </w:rPr>
        <w:t xml:space="preserve">What Is Marketing? — The Definition </w:t>
      </w:r>
      <w:r w:rsidR="00DD38EA" w:rsidRPr="00F811FB">
        <w:rPr>
          <w:rFonts w:ascii="Arial" w:hAnsi="Arial" w:cs="Arial"/>
          <w:i/>
          <w:iCs/>
          <w:color w:val="000000"/>
        </w:rPr>
        <w:t>of</w:t>
      </w:r>
      <w:r w:rsidRPr="00F811FB">
        <w:rPr>
          <w:rFonts w:ascii="Arial" w:hAnsi="Arial" w:cs="Arial"/>
          <w:i/>
          <w:iCs/>
          <w:color w:val="000000"/>
        </w:rPr>
        <w:t xml:space="preserve"> Marketing — AMA</w:t>
      </w:r>
      <w:r w:rsidRPr="00F811FB">
        <w:rPr>
          <w:rFonts w:ascii="Arial" w:hAnsi="Arial" w:cs="Arial"/>
          <w:color w:val="000000"/>
          <w:shd w:val="clear" w:color="auto" w:fill="FFFFFF"/>
        </w:rPr>
        <w:t>. [online] Available at: &lt;https://www.ama.org/the-definition-of-marketing-what-is-marketing/&gt; [Accessed 21 January 2021].</w:t>
      </w:r>
    </w:p>
    <w:p w14:paraId="5F3CEA6B" w14:textId="77777777" w:rsidR="00AC420E" w:rsidRPr="00F811FB" w:rsidRDefault="00AC420E" w:rsidP="00AC420E">
      <w:pPr>
        <w:spacing w:line="360" w:lineRule="auto"/>
        <w:rPr>
          <w:rFonts w:ascii="Arial" w:hAnsi="Arial" w:cs="Arial"/>
          <w:color w:val="000000"/>
          <w:shd w:val="clear" w:color="auto" w:fill="FFFFFF"/>
        </w:rPr>
      </w:pPr>
    </w:p>
    <w:p w14:paraId="57C5F3D7" w14:textId="4882DBF4"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lastRenderedPageBreak/>
        <w:t>Assets.publishing.service.gov.uk. 2017. </w:t>
      </w:r>
      <w:r w:rsidRPr="00F811FB">
        <w:rPr>
          <w:rFonts w:ascii="Arial" w:hAnsi="Arial" w:cs="Arial"/>
          <w:i/>
          <w:iCs/>
          <w:color w:val="000000"/>
        </w:rPr>
        <w:t>Gov.UK</w:t>
      </w:r>
      <w:r w:rsidRPr="00F811FB">
        <w:rPr>
          <w:rFonts w:ascii="Arial" w:hAnsi="Arial" w:cs="Arial"/>
          <w:color w:val="000000"/>
          <w:shd w:val="clear" w:color="auto" w:fill="FFFFFF"/>
        </w:rPr>
        <w:t>. [online] Available at: &lt;https://assets.publishing.service.gov.uk/government/uploads/system/uploads/attachment_data/file/918442/cycling-walking-investment-strategy.pdf&gt; [Accessed 10 November 2020].</w:t>
      </w:r>
    </w:p>
    <w:p w14:paraId="1717E5A4" w14:textId="77777777" w:rsidR="00AC420E" w:rsidRPr="00F811FB" w:rsidRDefault="00AC420E" w:rsidP="00AC420E">
      <w:pPr>
        <w:spacing w:line="360" w:lineRule="auto"/>
        <w:rPr>
          <w:rFonts w:ascii="Arial" w:hAnsi="Arial" w:cs="Arial"/>
          <w:color w:val="000000"/>
          <w:shd w:val="clear" w:color="auto" w:fill="FFFFFF"/>
        </w:rPr>
      </w:pPr>
    </w:p>
    <w:p w14:paraId="60286C93" w14:textId="3EF9FAD0"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Baker, M. and Hart, S., 2003. </w:t>
      </w:r>
      <w:r w:rsidRPr="00F811FB">
        <w:rPr>
          <w:rFonts w:ascii="Arial" w:hAnsi="Arial" w:cs="Arial"/>
          <w:i/>
          <w:iCs/>
          <w:color w:val="000000"/>
        </w:rPr>
        <w:t>The Marketing Book</w:t>
      </w:r>
      <w:r w:rsidRPr="00F811FB">
        <w:rPr>
          <w:rFonts w:ascii="Arial" w:hAnsi="Arial" w:cs="Arial"/>
          <w:color w:val="000000"/>
          <w:shd w:val="clear" w:color="auto" w:fill="FFFFFF"/>
        </w:rPr>
        <w:t>. 5th ed. Oxford: Butteworth- Heniemann, pp.456-460.</w:t>
      </w:r>
    </w:p>
    <w:p w14:paraId="22AF4EF9" w14:textId="77777777" w:rsidR="00AC420E" w:rsidRPr="00F811FB" w:rsidRDefault="00AC420E" w:rsidP="00AC420E">
      <w:pPr>
        <w:spacing w:line="360" w:lineRule="auto"/>
        <w:rPr>
          <w:rFonts w:ascii="Arial" w:hAnsi="Arial" w:cs="Arial"/>
          <w:color w:val="000000"/>
          <w:shd w:val="clear" w:color="auto" w:fill="FFFFFF"/>
        </w:rPr>
      </w:pPr>
    </w:p>
    <w:p w14:paraId="09DA2BB5" w14:textId="0AD18385"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Banerjee, S., 2009. Effect of product category on promotional choice: comparative study of discounts and freebies. </w:t>
      </w:r>
      <w:r w:rsidRPr="00F811FB">
        <w:rPr>
          <w:rFonts w:ascii="Arial" w:hAnsi="Arial" w:cs="Arial"/>
          <w:i/>
          <w:iCs/>
          <w:color w:val="000000"/>
        </w:rPr>
        <w:t>Management Research News</w:t>
      </w:r>
      <w:r w:rsidRPr="00F811FB">
        <w:rPr>
          <w:rFonts w:ascii="Arial" w:hAnsi="Arial" w:cs="Arial"/>
          <w:color w:val="000000"/>
          <w:shd w:val="clear" w:color="auto" w:fill="FFFFFF"/>
        </w:rPr>
        <w:t>, [online] 32(2), pp.120-131. Available at: &lt;https://www.researchgate.net/profile/Subhojit_Banerjee/publication/235273101_Effect_of_product_category_on_promotional_choice_Comparative_study_of_discounts_and_freebies/links/59fc3eeaa6fdcca1f2932e28/Effect-of-product-category-on-promotional-choice-Comparative-study-of-discounts-and-freebies.pdf?_sg%5B0%5D=LJROmNjUG4tahHWwCJWMRC70A9nsCO4xmCXUgePLAlpazTVuMy1hwX6R5389huDLMgAOVjh6ojCa9xN5QcNhg.TT3R28lFac7PndSckm4oapIPJqCnTkDY5TX9WlsFWXYxsYIamCEHzaeuKlpf732NVSHfotwySIOTUo0zlLhf9g&amp;_sg%5B1%5D=ZNXHx1I21xeCNfrfBAtJ6KZvPcvb6wzJ9ARZL6iEo5Ra4vsdxHgskJEsJapDh71yWdwHWR76sv9zaq33IwPzb5iXulnZNnvaWVpsqreSrq.TT3R28lFac7PndSckm4oapIPJqCnTkDY5TX9WlsFWXYxsYIamCEHzaeuKlpf732NVSHfotwySIOTUo0zlLhf9g&amp;_sg%5B2%5D=04Esv_usYYBxm9XWCO_RobNhWM6cZkVLhNOz2BRxP2zUyrlr8JR2ji95XcMp7U3v5oRc59KLyWe0fSI.0N49cQ2R62qnwaVKx8my47UjR6BnEWIdJLTfGx7alcK0jn0q6LTBNcbSpqtWTPgE0wVIJtbnb5S6-r8IJ1ywg&amp;_iepl=&gt; [Accessed 26 January 2021].</w:t>
      </w:r>
    </w:p>
    <w:p w14:paraId="463572E6" w14:textId="77777777" w:rsidR="00AC420E" w:rsidRPr="00F811FB" w:rsidRDefault="00AC420E" w:rsidP="00AC420E">
      <w:pPr>
        <w:pStyle w:val="NormalWeb"/>
        <w:spacing w:before="0" w:beforeAutospacing="0" w:after="180" w:afterAutospacing="0" w:line="360" w:lineRule="auto"/>
        <w:rPr>
          <w:rFonts w:ascii="Arial" w:hAnsi="Arial" w:cs="Arial"/>
          <w:color w:val="000000"/>
        </w:rPr>
      </w:pPr>
    </w:p>
    <w:p w14:paraId="11CB6C3D" w14:textId="3A756F23" w:rsidR="00AC420E" w:rsidRPr="00F811FB" w:rsidRDefault="00AC420E" w:rsidP="00AC420E">
      <w:pPr>
        <w:pStyle w:val="NormalWeb"/>
        <w:spacing w:before="0" w:beforeAutospacing="0" w:after="180" w:afterAutospacing="0" w:line="360" w:lineRule="auto"/>
        <w:rPr>
          <w:rFonts w:ascii="Arial" w:hAnsi="Arial" w:cs="Arial"/>
          <w:color w:val="000000"/>
        </w:rPr>
      </w:pPr>
      <w:r w:rsidRPr="00F811FB">
        <w:rPr>
          <w:rFonts w:ascii="Arial" w:hAnsi="Arial" w:cs="Arial"/>
          <w:color w:val="000000"/>
        </w:rPr>
        <w:t>Barnhart, B., 2021. </w:t>
      </w:r>
      <w:r w:rsidRPr="00F811FB">
        <w:rPr>
          <w:rFonts w:ascii="Arial" w:hAnsi="Arial" w:cs="Arial"/>
          <w:i/>
          <w:iCs/>
          <w:color w:val="000000"/>
        </w:rPr>
        <w:t>Social media demographics to inform your brand’s strategy in 2021</w:t>
      </w:r>
      <w:r w:rsidRPr="00F811FB">
        <w:rPr>
          <w:rFonts w:ascii="Arial" w:hAnsi="Arial" w:cs="Arial"/>
          <w:color w:val="000000"/>
        </w:rPr>
        <w:t>. [online] Sprout Social. Available at: &lt;https://sproutsocial.com/insights/new-social-media-demographics/&gt; [Accessed 6 April 2021].</w:t>
      </w:r>
    </w:p>
    <w:p w14:paraId="22145EA7" w14:textId="77777777" w:rsidR="00AC420E" w:rsidRPr="00F811FB" w:rsidRDefault="00AC420E" w:rsidP="00AC420E">
      <w:pPr>
        <w:spacing w:line="360" w:lineRule="auto"/>
        <w:rPr>
          <w:rFonts w:ascii="Arial" w:hAnsi="Arial" w:cs="Arial"/>
          <w:color w:val="000000"/>
          <w:shd w:val="clear" w:color="auto" w:fill="FFFFFF"/>
        </w:rPr>
      </w:pPr>
    </w:p>
    <w:p w14:paraId="44041D74" w14:textId="0B85AB96"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Best Case Studies on Integrated Marketing Communication. 2020. </w:t>
      </w:r>
      <w:r w:rsidRPr="00F811FB">
        <w:rPr>
          <w:rFonts w:ascii="Arial" w:hAnsi="Arial" w:cs="Arial"/>
          <w:i/>
          <w:iCs/>
          <w:color w:val="000000"/>
        </w:rPr>
        <w:t>Paperflite</w:t>
      </w:r>
      <w:r w:rsidRPr="00F811FB">
        <w:rPr>
          <w:rFonts w:ascii="Arial" w:hAnsi="Arial" w:cs="Arial"/>
          <w:color w:val="000000"/>
          <w:shd w:val="clear" w:color="auto" w:fill="FFFFFF"/>
        </w:rPr>
        <w:t>. [online] Available at: &lt;https://www.paperflite.com/blogs/integrated-marketing-communication-case-studies&gt; [Accessed 28 January 2021].</w:t>
      </w:r>
    </w:p>
    <w:p w14:paraId="0289B1CB" w14:textId="77777777" w:rsidR="00AC420E" w:rsidRPr="00F811FB" w:rsidRDefault="00AC420E" w:rsidP="00AC420E">
      <w:pPr>
        <w:spacing w:line="360" w:lineRule="auto"/>
        <w:rPr>
          <w:rFonts w:ascii="Arial" w:hAnsi="Arial" w:cs="Arial"/>
          <w:color w:val="000000"/>
          <w:shd w:val="clear" w:color="auto" w:fill="FFFFFF"/>
        </w:rPr>
      </w:pPr>
    </w:p>
    <w:p w14:paraId="15258F40" w14:textId="7777777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BikeBiz, 2018. </w:t>
      </w:r>
      <w:r w:rsidRPr="00F811FB">
        <w:rPr>
          <w:rFonts w:ascii="Arial" w:hAnsi="Arial" w:cs="Arial"/>
          <w:i/>
          <w:iCs/>
          <w:color w:val="000000"/>
        </w:rPr>
        <w:t>Cycling Market ‘To Grow To $44.4 Billion By 2022’ - Bikebiz</w:t>
      </w:r>
      <w:r w:rsidRPr="00F811FB">
        <w:rPr>
          <w:rFonts w:ascii="Arial" w:hAnsi="Arial" w:cs="Arial"/>
          <w:color w:val="000000"/>
          <w:shd w:val="clear" w:color="auto" w:fill="FFFFFF"/>
        </w:rPr>
        <w:t xml:space="preserve">. [online] </w:t>
      </w:r>
    </w:p>
    <w:p w14:paraId="6CEAB4F1" w14:textId="5CF54EF5"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BikeBiz. Available at: &lt;https://www.bikebiz.com/cycling-market-to-grow-to-44-4-billion-by-2022/&gt; [Accessed 11 November 2020].</w:t>
      </w:r>
    </w:p>
    <w:p w14:paraId="4E0ECEDE" w14:textId="77777777" w:rsidR="00AC420E" w:rsidRPr="00F811FB" w:rsidRDefault="00AC420E" w:rsidP="00AC420E">
      <w:pPr>
        <w:spacing w:line="360" w:lineRule="auto"/>
        <w:rPr>
          <w:rFonts w:ascii="Arial" w:hAnsi="Arial" w:cs="Arial"/>
          <w:color w:val="000000"/>
          <w:shd w:val="clear" w:color="auto" w:fill="FFFFFF"/>
        </w:rPr>
      </w:pPr>
    </w:p>
    <w:p w14:paraId="032C7E89" w14:textId="23FD78C4" w:rsidR="00AC420E" w:rsidRPr="00D60FD3" w:rsidRDefault="00AC420E" w:rsidP="00AC420E">
      <w:pPr>
        <w:spacing w:line="360" w:lineRule="auto"/>
        <w:rPr>
          <w:rFonts w:ascii="Arial" w:hAnsi="Arial" w:cs="Arial"/>
        </w:rPr>
      </w:pPr>
      <w:r w:rsidRPr="00D60FD3">
        <w:rPr>
          <w:rFonts w:ascii="Arial" w:hAnsi="Arial" w:cs="Arial"/>
          <w:color w:val="000000"/>
          <w:shd w:val="clear" w:color="auto" w:fill="FFFFFF"/>
        </w:rPr>
        <w:t>British Cycling, 2020. </w:t>
      </w:r>
      <w:r w:rsidRPr="00D60FD3">
        <w:rPr>
          <w:rFonts w:ascii="Arial" w:hAnsi="Arial" w:cs="Arial"/>
          <w:i/>
          <w:iCs/>
          <w:color w:val="000000"/>
          <w:shd w:val="clear" w:color="auto" w:fill="FFFFFF"/>
        </w:rPr>
        <w:t>One million more women on bikes - British Cycling celebrates significant participation milestone</w:t>
      </w:r>
      <w:r w:rsidRPr="00D60FD3">
        <w:rPr>
          <w:rFonts w:ascii="Arial" w:hAnsi="Arial" w:cs="Arial"/>
          <w:color w:val="000000"/>
          <w:shd w:val="clear" w:color="auto" w:fill="FFFFFF"/>
        </w:rPr>
        <w:t>. [online] British Cycling. Available at: &lt;https://www.britishcycling.org.uk/news/article/20200303-One-million-more-women-on-bikes---British-Cycling-celebrates-significant-participation-milestone-0&gt; [Accessed 19 April 2021].</w:t>
      </w:r>
    </w:p>
    <w:p w14:paraId="4006CEAE"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5CFF0058" w14:textId="2923086C"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Brogie, F., 2019. </w:t>
      </w:r>
      <w:r w:rsidRPr="00F811FB">
        <w:rPr>
          <w:rFonts w:ascii="Arial" w:hAnsi="Arial" w:cs="Arial"/>
          <w:i/>
          <w:iCs/>
          <w:color w:val="000000"/>
        </w:rPr>
        <w:t>30 Powerful Point of Purchase Displays to Make Your Products Pop</w:t>
      </w:r>
      <w:r w:rsidRPr="00F811FB">
        <w:rPr>
          <w:rFonts w:ascii="Arial" w:hAnsi="Arial" w:cs="Arial"/>
          <w:color w:val="000000"/>
        </w:rPr>
        <w:t>. [online] Repsly.com. Available at: &lt;https://www.repsly.com/blog/consumer-goods/30-powerful-point-of-purchase-displays-to-make-your-products-pop&gt; [Accessed 6 April 2021].</w:t>
      </w:r>
    </w:p>
    <w:p w14:paraId="427B9DD7" w14:textId="77777777" w:rsidR="00AC420E" w:rsidRPr="00F811FB" w:rsidRDefault="00AC420E" w:rsidP="00AC420E">
      <w:pPr>
        <w:pStyle w:val="NormalWeb"/>
        <w:spacing w:before="0" w:beforeAutospacing="0" w:after="180" w:afterAutospacing="0" w:line="360" w:lineRule="auto"/>
        <w:rPr>
          <w:rFonts w:ascii="Arial" w:hAnsi="Arial" w:cs="Arial"/>
          <w:color w:val="000000"/>
        </w:rPr>
      </w:pPr>
    </w:p>
    <w:p w14:paraId="3DBD211D" w14:textId="2F7BFBE7" w:rsidR="00AC420E" w:rsidRPr="00F811FB" w:rsidRDefault="00AC420E" w:rsidP="00AC420E">
      <w:pPr>
        <w:pStyle w:val="NormalWeb"/>
        <w:spacing w:before="0" w:beforeAutospacing="0" w:after="180" w:afterAutospacing="0" w:line="360" w:lineRule="auto"/>
        <w:rPr>
          <w:rFonts w:ascii="Arial" w:hAnsi="Arial" w:cs="Arial"/>
          <w:color w:val="000000"/>
        </w:rPr>
      </w:pPr>
      <w:r w:rsidRPr="00F811FB">
        <w:rPr>
          <w:rFonts w:ascii="Arial" w:hAnsi="Arial" w:cs="Arial"/>
          <w:color w:val="000000"/>
        </w:rPr>
        <w:t>Business Insider, 2021. </w:t>
      </w:r>
      <w:r w:rsidRPr="00F811FB">
        <w:rPr>
          <w:rFonts w:ascii="Arial" w:hAnsi="Arial" w:cs="Arial"/>
          <w:i/>
          <w:iCs/>
          <w:color w:val="000000"/>
        </w:rPr>
        <w:t>Esports Ecosystem Report 2021: The key industry companies and trends growing the esports market which is on track to surpass $1.5B by 2023</w:t>
      </w:r>
      <w:r w:rsidRPr="00F811FB">
        <w:rPr>
          <w:rFonts w:ascii="Arial" w:hAnsi="Arial" w:cs="Arial"/>
          <w:color w:val="000000"/>
        </w:rPr>
        <w:t>. [online] Business Insider. Available at: &lt;https://www.businessinsider.com/esports-ecosystem-market-report?r=US&amp;IR=T&gt; [Accessed 29 March 2021].</w:t>
      </w:r>
    </w:p>
    <w:p w14:paraId="7BDB642B"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1BAC2AA8" w14:textId="3E4BC543" w:rsidR="00AC420E" w:rsidRPr="00F811FB" w:rsidRDefault="00AC420E" w:rsidP="00AC420E">
      <w:pPr>
        <w:pStyle w:val="NormalWeb"/>
        <w:spacing w:before="0" w:beforeAutospacing="0" w:after="180" w:afterAutospacing="0" w:line="360" w:lineRule="auto"/>
        <w:rPr>
          <w:rFonts w:ascii="Arial" w:hAnsi="Arial" w:cs="Arial"/>
          <w:color w:val="000000"/>
        </w:rPr>
      </w:pPr>
      <w:r w:rsidRPr="00F811FB">
        <w:rPr>
          <w:rFonts w:ascii="Arial" w:hAnsi="Arial" w:cs="Arial"/>
          <w:color w:val="000000"/>
        </w:rPr>
        <w:t>Canyon, 2021. </w:t>
      </w:r>
      <w:r w:rsidRPr="00F811FB">
        <w:rPr>
          <w:rFonts w:ascii="Arial" w:hAnsi="Arial" w:cs="Arial"/>
          <w:i/>
          <w:iCs/>
          <w:color w:val="000000"/>
        </w:rPr>
        <w:t>Distribution System</w:t>
      </w:r>
      <w:r w:rsidRPr="00F811FB">
        <w:rPr>
          <w:rFonts w:ascii="Arial" w:hAnsi="Arial" w:cs="Arial"/>
          <w:color w:val="000000"/>
        </w:rPr>
        <w:t>. [image] Available at: &lt;https://www.canyon.com/en-gb/buying-tools-content/buy-at-canyon.html&gt; [Accessed 29 March 2021].</w:t>
      </w:r>
    </w:p>
    <w:p w14:paraId="450A7C35" w14:textId="77777777" w:rsidR="00AC420E" w:rsidRPr="00F811FB" w:rsidRDefault="00AC420E" w:rsidP="00AC420E">
      <w:pPr>
        <w:spacing w:line="360" w:lineRule="auto"/>
        <w:rPr>
          <w:rFonts w:ascii="Arial" w:hAnsi="Arial" w:cs="Arial"/>
          <w:color w:val="000000"/>
          <w:shd w:val="clear" w:color="auto" w:fill="FFFFFF"/>
        </w:rPr>
      </w:pPr>
    </w:p>
    <w:p w14:paraId="36ED2FB2" w14:textId="1B63218A"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Constantinides, E., 2006. The Marketing Mix Revisited: Towards the 21st Century Marketing. </w:t>
      </w:r>
      <w:r w:rsidRPr="00F811FB">
        <w:rPr>
          <w:rFonts w:ascii="Arial" w:hAnsi="Arial" w:cs="Arial"/>
          <w:i/>
          <w:iCs/>
          <w:color w:val="000000"/>
        </w:rPr>
        <w:t>Journal of Marketing Management</w:t>
      </w:r>
      <w:r w:rsidRPr="00F811FB">
        <w:rPr>
          <w:rFonts w:ascii="Arial" w:hAnsi="Arial" w:cs="Arial"/>
          <w:color w:val="000000"/>
          <w:shd w:val="clear" w:color="auto" w:fill="FFFFFF"/>
        </w:rPr>
        <w:t>, [online] 22(3-4), pp.407-438. Available at: &lt;https://content.ebscohost.com/ContentServer.asp?T=P&amp;P=AN&amp;K=20474898&amp;S=R&amp;D=bth&amp;EbscoContent=dGJyMNHX8kSeqLE4yNfsOLCmsEmeprVSsay4TLaWxWX</w:t>
      </w:r>
      <w:r w:rsidRPr="00F811FB">
        <w:rPr>
          <w:rFonts w:ascii="Arial" w:hAnsi="Arial" w:cs="Arial"/>
          <w:color w:val="000000"/>
          <w:shd w:val="clear" w:color="auto" w:fill="FFFFFF"/>
        </w:rPr>
        <w:lastRenderedPageBreak/>
        <w:t>S&amp;ContentCustomer=dGJyMPGqtVGxp7FRuePfgeyx44Dt6fIA&gt; [Accessed 23 January 2021].</w:t>
      </w:r>
    </w:p>
    <w:p w14:paraId="25889EE3" w14:textId="77777777" w:rsidR="00AC420E" w:rsidRPr="00F811FB" w:rsidRDefault="00AC420E" w:rsidP="00AC420E">
      <w:pPr>
        <w:spacing w:line="360" w:lineRule="auto"/>
        <w:rPr>
          <w:rFonts w:ascii="Arial" w:hAnsi="Arial" w:cs="Arial"/>
          <w:color w:val="000000"/>
          <w:shd w:val="clear" w:color="auto" w:fill="FFFFFF"/>
        </w:rPr>
      </w:pPr>
    </w:p>
    <w:p w14:paraId="444B9023" w14:textId="2A9EB4BE"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Crittenden, V. and Crittenden, W., 2015. Digital and Social Media Marketing in Business Education: Implications for the Marketing Curriculum. </w:t>
      </w:r>
      <w:r w:rsidRPr="00F811FB">
        <w:rPr>
          <w:rFonts w:ascii="Arial" w:hAnsi="Arial" w:cs="Arial"/>
          <w:i/>
          <w:iCs/>
          <w:color w:val="000000"/>
        </w:rPr>
        <w:t>Journal of Marketing Education</w:t>
      </w:r>
      <w:r w:rsidRPr="00F811FB">
        <w:rPr>
          <w:rFonts w:ascii="Arial" w:hAnsi="Arial" w:cs="Arial"/>
          <w:color w:val="000000"/>
          <w:shd w:val="clear" w:color="auto" w:fill="FFFFFF"/>
        </w:rPr>
        <w:t>, [online] 37(2), pp.71-75. Available at: &lt;https://journals.sagepub.com/doi/pdf/10.1177/0273475315588111&gt; [Accessed 27 January 2021].</w:t>
      </w:r>
    </w:p>
    <w:p w14:paraId="250BEC62" w14:textId="77777777" w:rsidR="00AC420E" w:rsidRPr="00F811FB" w:rsidRDefault="00AC420E" w:rsidP="00AC420E">
      <w:pPr>
        <w:spacing w:line="360" w:lineRule="auto"/>
        <w:rPr>
          <w:rFonts w:ascii="Arial" w:hAnsi="Arial" w:cs="Arial"/>
          <w:color w:val="000000"/>
          <w:shd w:val="clear" w:color="auto" w:fill="FFFFFF"/>
        </w:rPr>
      </w:pPr>
    </w:p>
    <w:p w14:paraId="21E56BB4" w14:textId="05443758"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Cronkleton, E., 2020. </w:t>
      </w:r>
      <w:r w:rsidRPr="00F811FB">
        <w:rPr>
          <w:rFonts w:ascii="Arial" w:hAnsi="Arial" w:cs="Arial"/>
          <w:i/>
          <w:iCs/>
          <w:color w:val="000000"/>
          <w:shd w:val="clear" w:color="auto" w:fill="FFFFFF"/>
        </w:rPr>
        <w:t>Cycling Benefits: 11 Reasons Cycling Is Good for You</w:t>
      </w:r>
      <w:r w:rsidRPr="00F811FB">
        <w:rPr>
          <w:rFonts w:ascii="Arial" w:hAnsi="Arial" w:cs="Arial"/>
          <w:color w:val="000000"/>
          <w:shd w:val="clear" w:color="auto" w:fill="FFFFFF"/>
        </w:rPr>
        <w:t>. [online] Healthline. Available at: &lt;https://www.healthline.com/health/fitness-exercise/cycling-benefits&gt; [Accessed 19 April 2021].</w:t>
      </w:r>
    </w:p>
    <w:p w14:paraId="7F974E0B" w14:textId="77777777" w:rsidR="00AC420E" w:rsidRPr="00F811FB" w:rsidRDefault="00AC420E" w:rsidP="00AC420E">
      <w:pPr>
        <w:spacing w:line="360" w:lineRule="auto"/>
        <w:rPr>
          <w:rFonts w:ascii="Arial" w:hAnsi="Arial" w:cs="Arial"/>
          <w:color w:val="000000"/>
          <w:shd w:val="clear" w:color="auto" w:fill="FFFFFF"/>
        </w:rPr>
      </w:pPr>
    </w:p>
    <w:p w14:paraId="79619BD3" w14:textId="55783508"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Cycling UK, 2016. </w:t>
      </w:r>
      <w:r w:rsidRPr="00F811FB">
        <w:rPr>
          <w:rFonts w:ascii="Arial" w:hAnsi="Arial" w:cs="Arial"/>
          <w:i/>
          <w:iCs/>
          <w:color w:val="000000"/>
          <w:shd w:val="clear" w:color="auto" w:fill="FFFFFF"/>
        </w:rPr>
        <w:t>Off-road survey: what we've learnt | Cycling UK</w:t>
      </w:r>
      <w:r w:rsidRPr="00F811FB">
        <w:rPr>
          <w:rFonts w:ascii="Arial" w:hAnsi="Arial" w:cs="Arial"/>
          <w:color w:val="000000"/>
          <w:shd w:val="clear" w:color="auto" w:fill="FFFFFF"/>
        </w:rPr>
        <w:t>. [online] Cyclinguk.org. Available at: &lt;https://www.cyclinguk.org/blog/roger-geffen/road-survey-results-round&gt; [Accessed 31 March 2021].</w:t>
      </w:r>
    </w:p>
    <w:p w14:paraId="2DA1428D" w14:textId="77777777" w:rsidR="00AC420E" w:rsidRPr="00F811FB" w:rsidRDefault="00AC420E" w:rsidP="00AC420E">
      <w:pPr>
        <w:spacing w:line="360" w:lineRule="auto"/>
        <w:rPr>
          <w:rFonts w:ascii="Arial" w:hAnsi="Arial" w:cs="Arial"/>
          <w:color w:val="000000"/>
          <w:shd w:val="clear" w:color="auto" w:fill="FFFFFF"/>
        </w:rPr>
      </w:pPr>
    </w:p>
    <w:p w14:paraId="30A3D9C6" w14:textId="6A99E98A"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DelVecchio, D., Henard, D. and Freling, T., 2006. The effect of sales promotion on post-promotion brand preference: A meta-analysis. </w:t>
      </w:r>
      <w:r w:rsidRPr="00F811FB">
        <w:rPr>
          <w:rFonts w:ascii="Arial" w:hAnsi="Arial" w:cs="Arial"/>
          <w:i/>
          <w:iCs/>
          <w:color w:val="000000"/>
        </w:rPr>
        <w:t>Journal of Retailing</w:t>
      </w:r>
      <w:r w:rsidRPr="00F811FB">
        <w:rPr>
          <w:rFonts w:ascii="Arial" w:hAnsi="Arial" w:cs="Arial"/>
          <w:color w:val="000000"/>
          <w:shd w:val="clear" w:color="auto" w:fill="FFFFFF"/>
        </w:rPr>
        <w:t>, [online] 82(3), pp.203-213. Available at: &lt;https://reader.elsevier.com/reader/sd/pii/S0022435906000388?token=486C3CD0DE8C698494021E6FA8F27934A3636717A6B5881D0BCD48C0C7284849398D0C15B1E54C9CE943A208432EBDB2&gt; [Accessed 26 January 2021].</w:t>
      </w:r>
    </w:p>
    <w:p w14:paraId="2192D1E4" w14:textId="77777777" w:rsidR="00AC420E" w:rsidRPr="00F811FB" w:rsidRDefault="00AC420E" w:rsidP="00AC420E">
      <w:pPr>
        <w:spacing w:line="360" w:lineRule="auto"/>
        <w:rPr>
          <w:rFonts w:ascii="Arial" w:hAnsi="Arial" w:cs="Arial"/>
          <w:color w:val="000000"/>
          <w:shd w:val="clear" w:color="auto" w:fill="FFFFFF"/>
        </w:rPr>
      </w:pPr>
    </w:p>
    <w:p w14:paraId="18E65EF8" w14:textId="1E82F8E3"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Fetchko, M., Roy, D. and Clow, K., 2018. </w:t>
      </w:r>
      <w:r w:rsidRPr="00F811FB">
        <w:rPr>
          <w:rFonts w:ascii="Arial" w:hAnsi="Arial" w:cs="Arial"/>
          <w:i/>
          <w:iCs/>
          <w:color w:val="000000"/>
        </w:rPr>
        <w:t>Sports Marketing</w:t>
      </w:r>
      <w:r w:rsidRPr="00F811FB">
        <w:rPr>
          <w:rFonts w:ascii="Arial" w:hAnsi="Arial" w:cs="Arial"/>
          <w:color w:val="000000"/>
          <w:shd w:val="clear" w:color="auto" w:fill="FFFFFF"/>
        </w:rPr>
        <w:t>. 2nd ed. Routledge, pp.251-255.</w:t>
      </w:r>
    </w:p>
    <w:p w14:paraId="22947F41" w14:textId="77777777" w:rsidR="00AC420E" w:rsidRPr="00F811FB" w:rsidRDefault="00AC420E" w:rsidP="00AC420E">
      <w:pPr>
        <w:spacing w:line="360" w:lineRule="auto"/>
        <w:rPr>
          <w:rFonts w:ascii="Arial" w:hAnsi="Arial" w:cs="Arial"/>
          <w:color w:val="000000"/>
          <w:shd w:val="clear" w:color="auto" w:fill="FFFFFF"/>
        </w:rPr>
      </w:pPr>
    </w:p>
    <w:p w14:paraId="58D601FF" w14:textId="188ADEDD"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Fetchko, M., Roy, D. and Clow, K., 2018. </w:t>
      </w:r>
      <w:r w:rsidRPr="00F811FB">
        <w:rPr>
          <w:rFonts w:ascii="Arial" w:hAnsi="Arial" w:cs="Arial"/>
          <w:i/>
          <w:iCs/>
          <w:color w:val="000000"/>
        </w:rPr>
        <w:t>Sports Marketing</w:t>
      </w:r>
      <w:r w:rsidRPr="00F811FB">
        <w:rPr>
          <w:rFonts w:ascii="Arial" w:hAnsi="Arial" w:cs="Arial"/>
          <w:color w:val="000000"/>
          <w:shd w:val="clear" w:color="auto" w:fill="FFFFFF"/>
        </w:rPr>
        <w:t>. 2nd ed. Routledge, pp.215-218.</w:t>
      </w:r>
    </w:p>
    <w:p w14:paraId="55CFE90B" w14:textId="2ED12614" w:rsidR="00AC420E" w:rsidRPr="00F811FB" w:rsidRDefault="00AC420E" w:rsidP="00AC420E">
      <w:pPr>
        <w:spacing w:line="360" w:lineRule="auto"/>
        <w:rPr>
          <w:rFonts w:ascii="Arial" w:hAnsi="Arial" w:cs="Arial"/>
          <w:color w:val="000000"/>
          <w:shd w:val="clear" w:color="auto" w:fill="FFFFFF"/>
        </w:rPr>
      </w:pPr>
    </w:p>
    <w:p w14:paraId="4E014A80" w14:textId="77777777" w:rsidR="003F7475" w:rsidRPr="003F7475" w:rsidRDefault="003F7475" w:rsidP="003F7475">
      <w:pPr>
        <w:spacing w:line="360" w:lineRule="auto"/>
        <w:rPr>
          <w:rFonts w:ascii="Arial" w:hAnsi="Arial" w:cs="Arial"/>
          <w:sz w:val="36"/>
          <w:szCs w:val="36"/>
        </w:rPr>
      </w:pPr>
      <w:r w:rsidRPr="003F7475">
        <w:rPr>
          <w:rFonts w:ascii="Arial" w:hAnsi="Arial" w:cs="Arial"/>
          <w:color w:val="000000"/>
          <w:shd w:val="clear" w:color="auto" w:fill="FFFFFF"/>
        </w:rPr>
        <w:t>The University of Edinburgh. 2020. </w:t>
      </w:r>
      <w:r w:rsidRPr="003F7475">
        <w:rPr>
          <w:rFonts w:ascii="Arial" w:hAnsi="Arial" w:cs="Arial"/>
          <w:i/>
          <w:iCs/>
          <w:color w:val="000000"/>
          <w:shd w:val="clear" w:color="auto" w:fill="FFFFFF"/>
        </w:rPr>
        <w:t>Gibbs' Reflective Cycle</w:t>
      </w:r>
      <w:r w:rsidRPr="003F7475">
        <w:rPr>
          <w:rFonts w:ascii="Arial" w:hAnsi="Arial" w:cs="Arial"/>
          <w:color w:val="000000"/>
          <w:shd w:val="clear" w:color="auto" w:fill="FFFFFF"/>
        </w:rPr>
        <w:t>. [online] Available at: &lt;https://www.ed.ac.uk/reflection/reflectors-toolkit/reflecting-on-experience/gibbs-reflective-cycle&gt; [Accessed 21 April 2021].</w:t>
      </w:r>
    </w:p>
    <w:p w14:paraId="28AEA768" w14:textId="77777777" w:rsidR="003F7475" w:rsidRPr="00F811FB" w:rsidRDefault="003F7475" w:rsidP="00AC420E">
      <w:pPr>
        <w:spacing w:line="360" w:lineRule="auto"/>
        <w:rPr>
          <w:rFonts w:ascii="Arial" w:hAnsi="Arial" w:cs="Arial"/>
          <w:color w:val="000000"/>
          <w:shd w:val="clear" w:color="auto" w:fill="FFFFFF"/>
        </w:rPr>
      </w:pPr>
    </w:p>
    <w:p w14:paraId="25176C6E" w14:textId="35E2B894"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lastRenderedPageBreak/>
        <w:t>Gitman, L., McDaniel, C., Shah, A., Reece, M., Koffel, L., Talsma, B. and Hyatt, J., 2021. </w:t>
      </w:r>
      <w:r w:rsidRPr="00F811FB">
        <w:rPr>
          <w:rFonts w:ascii="Arial" w:hAnsi="Arial" w:cs="Arial"/>
          <w:i/>
          <w:iCs/>
          <w:color w:val="000000"/>
        </w:rPr>
        <w:t>The Importance Of Personal Selling</w:t>
      </w:r>
      <w:r w:rsidRPr="00F811FB">
        <w:rPr>
          <w:rFonts w:ascii="Arial" w:hAnsi="Arial" w:cs="Arial"/>
          <w:color w:val="000000"/>
          <w:shd w:val="clear" w:color="auto" w:fill="FFFFFF"/>
        </w:rPr>
        <w:t>. [online] Opentextbc.ca. Available at: &lt;https://opentextbc.ca/businessopenstax/chapter/the-importance-of-personal-selling/&gt; [Accessed 25 January 2021].</w:t>
      </w:r>
    </w:p>
    <w:p w14:paraId="506DAACC"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5E0B39BC" w14:textId="2ECDF8DE" w:rsidR="00AC420E" w:rsidRPr="00F811FB" w:rsidRDefault="00AC420E" w:rsidP="003F7475">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GOV.UK, 2021. </w:t>
      </w:r>
      <w:r w:rsidRPr="00F811FB">
        <w:rPr>
          <w:rFonts w:ascii="Arial" w:hAnsi="Arial" w:cs="Arial"/>
          <w:i/>
          <w:iCs/>
          <w:color w:val="000000"/>
        </w:rPr>
        <w:t>Fix Your Bike Voucher Scheme: apply for a voucher</w:t>
      </w:r>
      <w:r w:rsidRPr="00F811FB">
        <w:rPr>
          <w:rFonts w:ascii="Arial" w:hAnsi="Arial" w:cs="Arial"/>
          <w:color w:val="000000"/>
        </w:rPr>
        <w:t>. [online] GOV.UK. Available at: &lt;https://www.gov.uk/guidance/fix-your-bike-voucher-scheme-apply-for-a-voucher&gt; [Accessed 29 March 2021].</w:t>
      </w:r>
    </w:p>
    <w:p w14:paraId="3FC04163" w14:textId="77777777" w:rsidR="00AC420E" w:rsidRPr="00F811FB" w:rsidRDefault="00AC420E" w:rsidP="00AC420E">
      <w:pPr>
        <w:spacing w:line="360" w:lineRule="auto"/>
        <w:rPr>
          <w:rFonts w:ascii="Arial" w:hAnsi="Arial" w:cs="Arial"/>
          <w:color w:val="000000"/>
          <w:shd w:val="clear" w:color="auto" w:fill="FFFFFF"/>
        </w:rPr>
      </w:pPr>
    </w:p>
    <w:p w14:paraId="4938C932" w14:textId="1A3E2B2E"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Green, K., 2020. </w:t>
      </w:r>
      <w:r w:rsidRPr="00F811FB">
        <w:rPr>
          <w:rFonts w:ascii="Arial" w:hAnsi="Arial" w:cs="Arial"/>
          <w:i/>
          <w:iCs/>
          <w:color w:val="000000"/>
          <w:shd w:val="clear" w:color="auto" w:fill="FFFFFF"/>
        </w:rPr>
        <w:t>5 Health and Environmental Benefits of Riding Your Bike - Biofriendly Planet | For a Cooler Environment</w:t>
      </w:r>
      <w:r w:rsidRPr="00F811FB">
        <w:rPr>
          <w:rFonts w:ascii="Arial" w:hAnsi="Arial" w:cs="Arial"/>
          <w:color w:val="000000"/>
          <w:shd w:val="clear" w:color="auto" w:fill="FFFFFF"/>
        </w:rPr>
        <w:t>. [online] Biofriendly Planet | For a Cooler Environment. Available at: &lt;https://biofriendlyplanet.com/green-alternatives/5-health-and-environmental-benefits-of-riding-your-bike/&gt; [Accessed 19 April 2021].</w:t>
      </w:r>
    </w:p>
    <w:p w14:paraId="368B61D8" w14:textId="77777777" w:rsidR="00AC420E" w:rsidRPr="00F811FB" w:rsidRDefault="00AC420E" w:rsidP="00AC420E">
      <w:pPr>
        <w:spacing w:line="360" w:lineRule="auto"/>
        <w:rPr>
          <w:rFonts w:ascii="Arial" w:hAnsi="Arial" w:cs="Arial"/>
          <w:color w:val="000000"/>
          <w:shd w:val="clear" w:color="auto" w:fill="FFFFFF"/>
        </w:rPr>
      </w:pPr>
    </w:p>
    <w:p w14:paraId="228B4C25" w14:textId="6FB2B9B6"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Herrmann, R. and Moeser, A., 2006. Do psychological prices contribute to price rigidity? Evidence from German scanner data on food brands. </w:t>
      </w:r>
      <w:r w:rsidRPr="00F811FB">
        <w:rPr>
          <w:rFonts w:ascii="Arial" w:hAnsi="Arial" w:cs="Arial"/>
          <w:i/>
          <w:iCs/>
          <w:color w:val="000000"/>
          <w:shd w:val="clear" w:color="auto" w:fill="FFFFFF"/>
        </w:rPr>
        <w:t>Agribusiness</w:t>
      </w:r>
      <w:r w:rsidRPr="00F811FB">
        <w:rPr>
          <w:rFonts w:ascii="Arial" w:hAnsi="Arial" w:cs="Arial"/>
          <w:color w:val="000000"/>
          <w:shd w:val="clear" w:color="auto" w:fill="FFFFFF"/>
        </w:rPr>
        <w:t>, [online] 22(1), p.4. Available at: &lt;https://core.ac.uk/download/pdf/7034915.pdf&gt; [Accessed 31 March 2021].</w:t>
      </w:r>
    </w:p>
    <w:p w14:paraId="4A10274D" w14:textId="77777777" w:rsidR="00AC420E" w:rsidRPr="00F811FB" w:rsidRDefault="00AC420E" w:rsidP="00AC420E">
      <w:pPr>
        <w:spacing w:line="360" w:lineRule="auto"/>
        <w:rPr>
          <w:rFonts w:ascii="Arial" w:hAnsi="Arial" w:cs="Arial"/>
          <w:color w:val="000000"/>
          <w:shd w:val="clear" w:color="auto" w:fill="FFFFFF"/>
        </w:rPr>
      </w:pPr>
    </w:p>
    <w:p w14:paraId="54F4FE22" w14:textId="1C357682"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Holladay, S. and Coombs, W., 2013. Public relations literacy: Developing critical consumers of public relations. </w:t>
      </w:r>
      <w:r w:rsidRPr="00F811FB">
        <w:rPr>
          <w:rFonts w:ascii="Arial" w:hAnsi="Arial" w:cs="Arial"/>
          <w:i/>
          <w:iCs/>
          <w:color w:val="000000"/>
        </w:rPr>
        <w:t>Public Relations Inquiry</w:t>
      </w:r>
      <w:r w:rsidRPr="00F811FB">
        <w:rPr>
          <w:rFonts w:ascii="Arial" w:hAnsi="Arial" w:cs="Arial"/>
          <w:color w:val="000000"/>
          <w:shd w:val="clear" w:color="auto" w:fill="FFFFFF"/>
        </w:rPr>
        <w:t>, [online] 2(2), pp.125-146. Available at: &lt;https://journals.sagepub.com/doi/pdf/10.1177/2046147X13483673&gt; [Accessed 26 January 2021].</w:t>
      </w:r>
    </w:p>
    <w:p w14:paraId="0E15C1A6" w14:textId="77777777" w:rsidR="00AC420E" w:rsidRPr="00F811FB" w:rsidRDefault="00AC420E" w:rsidP="00AC420E">
      <w:pPr>
        <w:spacing w:line="360" w:lineRule="auto"/>
        <w:rPr>
          <w:rFonts w:ascii="Arial" w:hAnsi="Arial" w:cs="Arial"/>
          <w:color w:val="000000"/>
          <w:shd w:val="clear" w:color="auto" w:fill="FFFFFF"/>
        </w:rPr>
      </w:pPr>
    </w:p>
    <w:p w14:paraId="55C63E42" w14:textId="4D995319"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Hutton, J., 1999. The definition, dimensions, and domain of public relations. </w:t>
      </w:r>
      <w:r w:rsidRPr="00F811FB">
        <w:rPr>
          <w:rFonts w:ascii="Arial" w:hAnsi="Arial" w:cs="Arial"/>
          <w:i/>
          <w:iCs/>
          <w:color w:val="000000"/>
        </w:rPr>
        <w:t>Public Relations Review</w:t>
      </w:r>
      <w:r w:rsidRPr="00F811FB">
        <w:rPr>
          <w:rFonts w:ascii="Arial" w:hAnsi="Arial" w:cs="Arial"/>
          <w:color w:val="000000"/>
          <w:shd w:val="clear" w:color="auto" w:fill="FFFFFF"/>
        </w:rPr>
        <w:t>, [online] 25(2), pp.199-214. Available at: &lt;https://reader.elsevier.com/reader/sd/pii/S0363811199801623?token=80D3E749B8A8B344B333406B033DCD4670A2CAD3FE85BFFE8004B7BBD597190A7738E7E6CF19A3402228B501FCB4F880&gt; [Accessed 26 January 2021].</w:t>
      </w:r>
    </w:p>
    <w:p w14:paraId="2900FCA8" w14:textId="77777777" w:rsidR="00AC420E" w:rsidRPr="00F811FB" w:rsidRDefault="00AC420E" w:rsidP="00AC420E">
      <w:pPr>
        <w:spacing w:line="360" w:lineRule="auto"/>
        <w:rPr>
          <w:rFonts w:ascii="Arial" w:hAnsi="Arial" w:cs="Arial"/>
          <w:color w:val="000000"/>
          <w:shd w:val="clear" w:color="auto" w:fill="FFFFFF"/>
        </w:rPr>
      </w:pPr>
    </w:p>
    <w:p w14:paraId="314F5700" w14:textId="73B2AF6E"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IMBA, 2016. </w:t>
      </w:r>
      <w:r w:rsidRPr="00F811FB">
        <w:rPr>
          <w:rFonts w:ascii="Arial" w:hAnsi="Arial" w:cs="Arial"/>
          <w:i/>
          <w:iCs/>
          <w:color w:val="000000"/>
          <w:shd w:val="clear" w:color="auto" w:fill="FFFFFF"/>
        </w:rPr>
        <w:t>EUROPEAN MOUNTAIN BIKE SURVEY</w:t>
      </w:r>
      <w:r w:rsidRPr="00F811FB">
        <w:rPr>
          <w:rFonts w:ascii="Arial" w:hAnsi="Arial" w:cs="Arial"/>
          <w:color w:val="000000"/>
          <w:shd w:val="clear" w:color="auto" w:fill="FFFFFF"/>
        </w:rPr>
        <w:t>. [ebook] International Mountain Bicycling Association, pp.1-2. Available at: &lt;https://www.imba-</w:t>
      </w:r>
      <w:r w:rsidRPr="00F811FB">
        <w:rPr>
          <w:rFonts w:ascii="Arial" w:hAnsi="Arial" w:cs="Arial"/>
          <w:color w:val="000000"/>
          <w:shd w:val="clear" w:color="auto" w:fill="FFFFFF"/>
        </w:rPr>
        <w:lastRenderedPageBreak/>
        <w:t>europe.org/sites/default/files/IMBA_INFOGRAPHIC_final.pdf&gt; [Accessed 31 March 2021].</w:t>
      </w:r>
    </w:p>
    <w:p w14:paraId="0C414BDC" w14:textId="77777777" w:rsidR="00AC420E" w:rsidRPr="00F811FB" w:rsidRDefault="00AC420E" w:rsidP="00AC420E">
      <w:pPr>
        <w:spacing w:line="360" w:lineRule="auto"/>
        <w:rPr>
          <w:rFonts w:ascii="Arial" w:hAnsi="Arial" w:cs="Arial"/>
          <w:color w:val="000000"/>
          <w:shd w:val="clear" w:color="auto" w:fill="FFFFFF"/>
        </w:rPr>
      </w:pPr>
    </w:p>
    <w:p w14:paraId="4BC9597D" w14:textId="25E98FE0"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Immediate.co.uk. 2019. </w:t>
      </w:r>
      <w:r w:rsidRPr="00F811FB">
        <w:rPr>
          <w:rFonts w:ascii="Arial" w:hAnsi="Arial" w:cs="Arial"/>
          <w:i/>
          <w:iCs/>
          <w:color w:val="000000"/>
        </w:rPr>
        <w:t>Immediate Media</w:t>
      </w:r>
      <w:r w:rsidRPr="00F811FB">
        <w:rPr>
          <w:rFonts w:ascii="Arial" w:hAnsi="Arial" w:cs="Arial"/>
          <w:color w:val="000000"/>
          <w:shd w:val="clear" w:color="auto" w:fill="FFFFFF"/>
        </w:rPr>
        <w:t>. [online] Available at: &lt;https://www.immediate.co.uk/wp-content/uploads/2019/03/cycling-media-pack.pdf&gt; [Accessed 15 March 2021].</w:t>
      </w:r>
    </w:p>
    <w:p w14:paraId="0C5BC9D9" w14:textId="77777777" w:rsidR="00AC420E" w:rsidRPr="00F811FB" w:rsidRDefault="00AC420E" w:rsidP="00AC420E">
      <w:pPr>
        <w:spacing w:line="360" w:lineRule="auto"/>
        <w:rPr>
          <w:rFonts w:ascii="Arial" w:hAnsi="Arial" w:cs="Arial"/>
          <w:color w:val="000000"/>
          <w:shd w:val="clear" w:color="auto" w:fill="FFFFFF"/>
        </w:rPr>
      </w:pPr>
    </w:p>
    <w:p w14:paraId="067AFCFC" w14:textId="4007F556"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Is RedBull Stratos the most extravagant brand marketing campaign ever?. 2018. </w:t>
      </w:r>
      <w:r w:rsidRPr="00F811FB">
        <w:rPr>
          <w:rFonts w:ascii="Arial" w:hAnsi="Arial" w:cs="Arial"/>
          <w:i/>
          <w:iCs/>
          <w:color w:val="000000"/>
        </w:rPr>
        <w:t>Smart Insights</w:t>
      </w:r>
      <w:r w:rsidRPr="00F811FB">
        <w:rPr>
          <w:rFonts w:ascii="Arial" w:hAnsi="Arial" w:cs="Arial"/>
          <w:color w:val="000000"/>
          <w:shd w:val="clear" w:color="auto" w:fill="FFFFFF"/>
        </w:rPr>
        <w:t>. [online] Available at: &lt;https://www.smartinsights.com/online-brand-strategy/international-marketing/campaign-of-the-week-a-brand-marketing-masterclass-from-redbull/&gt; [Accessed 25 January 2021].</w:t>
      </w:r>
    </w:p>
    <w:p w14:paraId="210C3D33" w14:textId="77777777" w:rsidR="00AC420E" w:rsidRPr="00F811FB" w:rsidRDefault="00AC420E" w:rsidP="00AC420E">
      <w:pPr>
        <w:spacing w:line="360" w:lineRule="auto"/>
        <w:rPr>
          <w:rFonts w:ascii="Arial" w:hAnsi="Arial" w:cs="Arial"/>
          <w:color w:val="000000"/>
          <w:shd w:val="clear" w:color="auto" w:fill="FFFFFF"/>
        </w:rPr>
      </w:pPr>
    </w:p>
    <w:p w14:paraId="37480A97" w14:textId="385B48FF"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Kane, S., 2019. </w:t>
      </w:r>
      <w:r w:rsidRPr="00F811FB">
        <w:rPr>
          <w:rFonts w:ascii="Arial" w:hAnsi="Arial" w:cs="Arial"/>
          <w:i/>
          <w:iCs/>
          <w:color w:val="000000"/>
        </w:rPr>
        <w:t>10 Types of Direct Marketing (+How to Get Started)</w:t>
      </w:r>
      <w:r w:rsidRPr="00F811FB">
        <w:rPr>
          <w:rFonts w:ascii="Arial" w:hAnsi="Arial" w:cs="Arial"/>
          <w:color w:val="000000"/>
          <w:shd w:val="clear" w:color="auto" w:fill="FFFFFF"/>
        </w:rPr>
        <w:t>. [online] Learn.g2.com. Available at: &lt;https://learn.g2.com/types-of-direct-marketing&gt; [Accessed 27 January 2021].</w:t>
      </w:r>
    </w:p>
    <w:p w14:paraId="767905C6" w14:textId="77777777" w:rsidR="00AC420E" w:rsidRPr="00F811FB" w:rsidRDefault="00AC420E" w:rsidP="00AC420E">
      <w:pPr>
        <w:spacing w:line="360" w:lineRule="auto"/>
        <w:rPr>
          <w:rFonts w:ascii="Arial" w:hAnsi="Arial" w:cs="Arial"/>
          <w:color w:val="000000"/>
          <w:shd w:val="clear" w:color="auto" w:fill="FFFFFF"/>
        </w:rPr>
      </w:pPr>
    </w:p>
    <w:p w14:paraId="61CB21CA" w14:textId="6D9489D8"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Kristensen, M., 2020. </w:t>
      </w:r>
      <w:r w:rsidRPr="00F811FB">
        <w:rPr>
          <w:rFonts w:ascii="Arial" w:hAnsi="Arial" w:cs="Arial"/>
          <w:i/>
          <w:iCs/>
          <w:color w:val="000000"/>
        </w:rPr>
        <w:t>Cycling Embassy Of Denmark</w:t>
      </w:r>
      <w:r w:rsidRPr="00F811FB">
        <w:rPr>
          <w:rFonts w:ascii="Arial" w:hAnsi="Arial" w:cs="Arial"/>
          <w:color w:val="000000"/>
          <w:shd w:val="clear" w:color="auto" w:fill="FFFFFF"/>
        </w:rPr>
        <w:t>. [online] Facts about Cycling in Denmark - Cycling Embassy of Denmark. Available at: &lt;http://www.cycling-embassy.dk/facts-about-cycling-in-denmark/statistics/&gt; [Accessed 10 November 2020].</w:t>
      </w:r>
    </w:p>
    <w:p w14:paraId="63DC809F" w14:textId="77777777" w:rsidR="00AC420E" w:rsidRPr="00F811FB" w:rsidRDefault="00AC420E" w:rsidP="00AC420E">
      <w:pPr>
        <w:spacing w:line="360" w:lineRule="auto"/>
        <w:rPr>
          <w:rFonts w:ascii="Arial" w:hAnsi="Arial" w:cs="Arial"/>
          <w:color w:val="000000"/>
          <w:shd w:val="clear" w:color="auto" w:fill="FFFFFF"/>
        </w:rPr>
      </w:pPr>
    </w:p>
    <w:p w14:paraId="48DC218B" w14:textId="1BDF62C3"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Marin Bikes. n.d. </w:t>
      </w:r>
      <w:r w:rsidRPr="00F811FB">
        <w:rPr>
          <w:rFonts w:ascii="Arial" w:hAnsi="Arial" w:cs="Arial"/>
          <w:i/>
          <w:iCs/>
          <w:color w:val="000000"/>
        </w:rPr>
        <w:t>Homepage</w:t>
      </w:r>
      <w:r w:rsidRPr="00F811FB">
        <w:rPr>
          <w:rFonts w:ascii="Arial" w:hAnsi="Arial" w:cs="Arial"/>
          <w:color w:val="000000"/>
          <w:shd w:val="clear" w:color="auto" w:fill="FFFFFF"/>
        </w:rPr>
        <w:t>. [online] Available at: &lt;https://www.marinbikes.com/&gt; [Accessed 21 January 2021].</w:t>
      </w:r>
    </w:p>
    <w:p w14:paraId="74489DC8" w14:textId="77777777" w:rsidR="00AC420E" w:rsidRPr="00F811FB" w:rsidRDefault="00AC420E" w:rsidP="00AC420E">
      <w:pPr>
        <w:spacing w:line="360" w:lineRule="auto"/>
        <w:rPr>
          <w:rFonts w:ascii="Arial" w:hAnsi="Arial" w:cs="Arial"/>
          <w:color w:val="000000"/>
          <w:shd w:val="clear" w:color="auto" w:fill="FFFFFF"/>
        </w:rPr>
      </w:pPr>
    </w:p>
    <w:p w14:paraId="3FFF9F32" w14:textId="188653C6"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Marketing.pdf?_sg%5B0%5D=SckhoPOxu07xmWt8uMegZtYYmnQ17vqlGrDeEpoigsUMvJbyNhxbdxDkWcpHeUcsoCwgJk9t-K3A5l9uPamcUA.GNskMaY7L1kJuKXtYBX5fo_DdktCtzZF1reATCv8zaiOqylvEQtuL3q3tAJLoGetgiv6byFfKjTaBHSHk4n_Vw&amp;_sg%5B1%5D=kKpISfpb2EsDD2uaGKHR4_AHZmMhByzkf9USDbiUYQ2Y9M-dxDHIBMckntLjRkSHc_0NsmU6iyowtxYN_mcobRfIWR9X8Q67eEvoSPwx3odw.GNskMaY7L1kJuKXtYBX5fo_DdktCtzZF1reATCv8zaiOqylvEQtuL3q3tAJLoGetgiv6byFfKjTaBHSHk4n_Vw&amp;_iepl=&gt; [Accessed 27 January 2021].</w:t>
      </w:r>
    </w:p>
    <w:p w14:paraId="1BAB5FC9"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4C8B28DD" w14:textId="1D3F2CEE"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lastRenderedPageBreak/>
        <w:t>Markets, R., 2021. </w:t>
      </w:r>
      <w:r w:rsidRPr="00F811FB">
        <w:rPr>
          <w:rFonts w:ascii="Arial" w:hAnsi="Arial" w:cs="Arial"/>
          <w:i/>
          <w:iCs/>
          <w:color w:val="000000"/>
        </w:rPr>
        <w:t>Analysis on the World's Bicycles Industry 2020-2027 Featuring Detailed Profiles of 249 Players</w:t>
      </w:r>
      <w:r w:rsidRPr="00F811FB">
        <w:rPr>
          <w:rFonts w:ascii="Arial" w:hAnsi="Arial" w:cs="Arial"/>
          <w:color w:val="000000"/>
        </w:rPr>
        <w:t>. [online] Prnewswire.com. Available at: &lt;https://www.prnewswire.com/news-releases/analysis-on-the-worlds-bicycles-industry-2020-2027-featuring-detailed-profiles-of-249-players-301099480.html&gt; [Accessed 29 March 2021].</w:t>
      </w:r>
    </w:p>
    <w:p w14:paraId="6369EA91" w14:textId="77777777" w:rsidR="00AC420E" w:rsidRPr="00F811FB" w:rsidRDefault="00AC420E" w:rsidP="00AC420E">
      <w:pPr>
        <w:spacing w:line="360" w:lineRule="auto"/>
        <w:rPr>
          <w:rFonts w:ascii="Arial" w:hAnsi="Arial" w:cs="Arial"/>
          <w:color w:val="000000"/>
          <w:shd w:val="clear" w:color="auto" w:fill="FFFFFF"/>
        </w:rPr>
      </w:pPr>
    </w:p>
    <w:p w14:paraId="11AB8F1D" w14:textId="20D9ED1B"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Morley, R., 2020. </w:t>
      </w:r>
      <w:r w:rsidRPr="00F811FB">
        <w:rPr>
          <w:rFonts w:ascii="Arial" w:hAnsi="Arial" w:cs="Arial"/>
          <w:i/>
          <w:iCs/>
          <w:color w:val="000000"/>
        </w:rPr>
        <w:t>COVID-19 And Its Impact On The Cycling Industry - Bikebiz</w:t>
      </w:r>
      <w:r w:rsidRPr="00F811FB">
        <w:rPr>
          <w:rFonts w:ascii="Arial" w:hAnsi="Arial" w:cs="Arial"/>
          <w:color w:val="000000"/>
          <w:shd w:val="clear" w:color="auto" w:fill="FFFFFF"/>
        </w:rPr>
        <w:t>. [online] BikeBiz. Available at: &lt;https://www.bikebiz.com/live-updates-covid-19-and-its-impact-on-the-cycling-industry/&gt; [Accessed 11 November 2020].</w:t>
      </w:r>
    </w:p>
    <w:p w14:paraId="6F313082"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7D9E036E" w14:textId="5909A651" w:rsidR="00AC420E"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Morris, B., 2013. </w:t>
      </w:r>
      <w:r w:rsidRPr="00F811FB">
        <w:rPr>
          <w:rFonts w:ascii="Arial" w:hAnsi="Arial" w:cs="Arial"/>
          <w:i/>
          <w:iCs/>
          <w:color w:val="000000"/>
        </w:rPr>
        <w:t>10 Colours That Increase Sales, and Why</w:t>
      </w:r>
      <w:r w:rsidRPr="00F811FB">
        <w:rPr>
          <w:rFonts w:ascii="Arial" w:hAnsi="Arial" w:cs="Arial"/>
          <w:color w:val="000000"/>
        </w:rPr>
        <w:t>. [online] Business 2 Community. Available at: &lt;https://www.business2community.com/marketing/10-colors-that-increase-sales-and-why-0366997&gt; [Accessed 6 April 2021].</w:t>
      </w:r>
    </w:p>
    <w:p w14:paraId="7675F312" w14:textId="77777777" w:rsidR="00582C87" w:rsidRPr="00582C87" w:rsidRDefault="00582C87" w:rsidP="00582C87">
      <w:pPr>
        <w:spacing w:line="360" w:lineRule="auto"/>
        <w:rPr>
          <w:rFonts w:ascii="Times New Roman" w:hAnsi="Times New Roman"/>
          <w:sz w:val="36"/>
          <w:szCs w:val="36"/>
        </w:rPr>
      </w:pPr>
      <w:r w:rsidRPr="00582C87">
        <w:rPr>
          <w:rFonts w:ascii="Arial" w:hAnsi="Arial" w:cs="Arial"/>
          <w:color w:val="000000"/>
          <w:shd w:val="clear" w:color="auto" w:fill="FFFFFF"/>
        </w:rPr>
        <w:t>Murphy Paul, A., 2013. </w:t>
      </w:r>
      <w:r w:rsidRPr="00582C87">
        <w:rPr>
          <w:rFonts w:ascii="Arial" w:hAnsi="Arial" w:cs="Arial"/>
          <w:i/>
          <w:iCs/>
          <w:color w:val="000000"/>
          <w:shd w:val="clear" w:color="auto" w:fill="FFFFFF"/>
        </w:rPr>
        <w:t>How the Power of Interest Drives Learning | KQED</w:t>
      </w:r>
      <w:r w:rsidRPr="00582C87">
        <w:rPr>
          <w:rFonts w:ascii="Arial" w:hAnsi="Arial" w:cs="Arial"/>
          <w:color w:val="000000"/>
          <w:shd w:val="clear" w:color="auto" w:fill="FFFFFF"/>
        </w:rPr>
        <w:t>. [online] KQED. Available at: &lt;https://www.kqed.org/mindshift/32503/how-the-power-of-interest-drives-learning&gt; [Accessed 21 April 2021].</w:t>
      </w:r>
    </w:p>
    <w:p w14:paraId="36B36747" w14:textId="77777777" w:rsidR="00AC420E" w:rsidRPr="00F811FB" w:rsidRDefault="00AC420E" w:rsidP="00AC420E">
      <w:pPr>
        <w:spacing w:line="360" w:lineRule="auto"/>
        <w:rPr>
          <w:rFonts w:ascii="Arial" w:hAnsi="Arial" w:cs="Arial"/>
          <w:color w:val="000000"/>
          <w:shd w:val="clear" w:color="auto" w:fill="FFFFFF"/>
        </w:rPr>
      </w:pPr>
    </w:p>
    <w:p w14:paraId="31F68022" w14:textId="4D1EEE93"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Newcomb.T, 2020. </w:t>
      </w:r>
      <w:r w:rsidRPr="00F811FB">
        <w:rPr>
          <w:rFonts w:ascii="Arial" w:hAnsi="Arial" w:cs="Arial"/>
          <w:i/>
          <w:iCs/>
          <w:color w:val="000000"/>
        </w:rPr>
        <w:t>Amid Cycling Surge, Sport Of Mountain Biking Is Seeing Increased Sales And Trail Usage</w:t>
      </w:r>
      <w:r w:rsidRPr="00F811FB">
        <w:rPr>
          <w:rFonts w:ascii="Arial" w:hAnsi="Arial" w:cs="Arial"/>
          <w:color w:val="000000"/>
          <w:shd w:val="clear" w:color="auto" w:fill="FFFFFF"/>
        </w:rPr>
        <w:t>. [online] Forbes. Available at: &lt;https://www.forbes.com/sites/timnewcomb/2020/07/13/amidst-cycling-surge-sport-of-mountain-biking-seeing-increased-sales-trail-usage/?sh=bf435383ddf6&gt; [Accessed 10 November 2020].</w:t>
      </w:r>
    </w:p>
    <w:p w14:paraId="2C2B5728" w14:textId="77777777" w:rsidR="00AC420E" w:rsidRPr="00F811FB" w:rsidRDefault="00AC420E" w:rsidP="00AC420E">
      <w:pPr>
        <w:spacing w:line="360" w:lineRule="auto"/>
        <w:rPr>
          <w:rFonts w:ascii="Arial" w:hAnsi="Arial" w:cs="Arial"/>
          <w:color w:val="000000"/>
          <w:shd w:val="clear" w:color="auto" w:fill="FFFFFF"/>
        </w:rPr>
      </w:pPr>
    </w:p>
    <w:p w14:paraId="589E64DA" w14:textId="1B8DDB86"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NI Business, n.d. </w:t>
      </w:r>
      <w:r w:rsidRPr="00F811FB">
        <w:rPr>
          <w:rFonts w:ascii="Arial" w:hAnsi="Arial" w:cs="Arial"/>
          <w:i/>
          <w:iCs/>
          <w:color w:val="000000"/>
        </w:rPr>
        <w:t>Advantages and disadvantages of digital marketing | nibusinessinfo.co.uk</w:t>
      </w:r>
      <w:r w:rsidRPr="00F811FB">
        <w:rPr>
          <w:rFonts w:ascii="Arial" w:hAnsi="Arial" w:cs="Arial"/>
          <w:color w:val="000000"/>
          <w:shd w:val="clear" w:color="auto" w:fill="FFFFFF"/>
        </w:rPr>
        <w:t>. [online] Nibusinessinfo.co.uk. Available at: &lt;https://www.nibusinessinfo.co.uk/content/advantages-and-disadvantages-digital-marketing&gt; [Accessed 28 January 2021].</w:t>
      </w:r>
    </w:p>
    <w:p w14:paraId="520C8348"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4F8FEA7E" w14:textId="15BB6B35"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Nukeproof, 2021. </w:t>
      </w:r>
      <w:r w:rsidRPr="00F811FB">
        <w:rPr>
          <w:rFonts w:ascii="Arial" w:hAnsi="Arial" w:cs="Arial"/>
          <w:i/>
          <w:iCs/>
          <w:color w:val="000000"/>
        </w:rPr>
        <w:t>Nukeproof Reactor 275 Carbon</w:t>
      </w:r>
      <w:r w:rsidRPr="00F811FB">
        <w:rPr>
          <w:rFonts w:ascii="Arial" w:hAnsi="Arial" w:cs="Arial"/>
          <w:color w:val="000000"/>
        </w:rPr>
        <w:t>. [online] Nukeproof Bikes. Available at: &lt;https://nukeproof.com/products/2021-reactor-275-carbon&gt; [Accessed 29 March 2021].</w:t>
      </w:r>
    </w:p>
    <w:p w14:paraId="58C78E5A" w14:textId="77777777" w:rsidR="00AC420E" w:rsidRPr="00F811FB" w:rsidRDefault="00AC420E" w:rsidP="00AC420E">
      <w:pPr>
        <w:spacing w:line="360" w:lineRule="auto"/>
        <w:rPr>
          <w:rFonts w:ascii="Arial" w:hAnsi="Arial" w:cs="Arial"/>
          <w:color w:val="000000"/>
          <w:shd w:val="clear" w:color="auto" w:fill="FFFFFF"/>
        </w:rPr>
      </w:pPr>
    </w:p>
    <w:p w14:paraId="5F23C1CF" w14:textId="45152F62"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ONS, 2018. </w:t>
      </w:r>
      <w:r w:rsidRPr="00F811FB">
        <w:rPr>
          <w:rFonts w:ascii="Arial" w:hAnsi="Arial" w:cs="Arial"/>
          <w:i/>
          <w:iCs/>
          <w:color w:val="000000"/>
          <w:shd w:val="clear" w:color="auto" w:fill="FFFFFF"/>
        </w:rPr>
        <w:t>Living longer - Office for National Statistics</w:t>
      </w:r>
      <w:r w:rsidRPr="00F811FB">
        <w:rPr>
          <w:rFonts w:ascii="Arial" w:hAnsi="Arial" w:cs="Arial"/>
          <w:color w:val="000000"/>
          <w:shd w:val="clear" w:color="auto" w:fill="FFFFFF"/>
        </w:rPr>
        <w:t>. [online] Ons.gov.uk. Available at: &lt;https://www.ons.gov.uk/peoplepopulationandcommunity/birthsdeathsandmarriages/ageing/articles/livinglongerhowourpopulationischangingandwhyitmatters/2018-08-13&gt; [Accessed 19 April 2021].</w:t>
      </w:r>
    </w:p>
    <w:p w14:paraId="5AA70B27"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79CEFA76" w14:textId="7AAD0508"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ONS, 2020. </w:t>
      </w:r>
      <w:r w:rsidRPr="00F811FB">
        <w:rPr>
          <w:rFonts w:ascii="Arial" w:hAnsi="Arial" w:cs="Arial"/>
          <w:i/>
          <w:iCs/>
          <w:color w:val="000000"/>
        </w:rPr>
        <w:t>Average household income, UK - Office for National Statistics</w:t>
      </w:r>
      <w:r w:rsidRPr="00F811FB">
        <w:rPr>
          <w:rFonts w:ascii="Arial" w:hAnsi="Arial" w:cs="Arial"/>
          <w:color w:val="000000"/>
        </w:rPr>
        <w:t>. [online] Ons.gov.uk. Available at: &lt;https://www.ons.gov.uk/peoplepopulationandcommunity/personalandhouseholdfinances/incomeandwealth/bulletins/householddisposableincomeandinequality/financialyearending2020provisional&gt; [Accessed 29 March 2021].</w:t>
      </w:r>
    </w:p>
    <w:p w14:paraId="6BC13473"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146B8006" w14:textId="5563ABC3"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ONS, 2021. </w:t>
      </w:r>
      <w:r w:rsidRPr="00F811FB">
        <w:rPr>
          <w:rFonts w:ascii="Arial" w:hAnsi="Arial" w:cs="Arial"/>
          <w:i/>
          <w:iCs/>
          <w:color w:val="000000"/>
        </w:rPr>
        <w:t>Employment in the UK - Office for National Statistics</w:t>
      </w:r>
      <w:r w:rsidRPr="00F811FB">
        <w:rPr>
          <w:rFonts w:ascii="Arial" w:hAnsi="Arial" w:cs="Arial"/>
          <w:color w:val="000000"/>
        </w:rPr>
        <w:t>. [online] Ons.gov.uk. Available at: &lt;https://www.ons.gov.uk/employmentandlabourmarket/peopleinwork/employmentandemployeetypes/bulletins/employmentintheuk/january2021#:~:text=The%20UK%20employment%20rate%20was,higher%20than%20the%20previous%20quarter.&gt; [Accessed 29 March 2021].</w:t>
      </w:r>
    </w:p>
    <w:p w14:paraId="79315284" w14:textId="77777777" w:rsidR="00AC420E" w:rsidRPr="00F811FB" w:rsidRDefault="00AC420E" w:rsidP="00AC420E">
      <w:pPr>
        <w:spacing w:line="360" w:lineRule="auto"/>
        <w:rPr>
          <w:rFonts w:ascii="Arial" w:hAnsi="Arial" w:cs="Arial"/>
          <w:color w:val="000000"/>
          <w:shd w:val="clear" w:color="auto" w:fill="FFFFFF"/>
        </w:rPr>
      </w:pPr>
    </w:p>
    <w:p w14:paraId="7B1B2318" w14:textId="6E060D18"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Pinkbike. 2014. </w:t>
      </w:r>
      <w:r w:rsidRPr="00F811FB">
        <w:rPr>
          <w:rFonts w:ascii="Arial" w:hAnsi="Arial" w:cs="Arial"/>
          <w:i/>
          <w:iCs/>
          <w:color w:val="000000"/>
        </w:rPr>
        <w:t>Inside Marin: Reawakening The Historic Brand - Pinkbike</w:t>
      </w:r>
      <w:r w:rsidRPr="00F811FB">
        <w:rPr>
          <w:rFonts w:ascii="Arial" w:hAnsi="Arial" w:cs="Arial"/>
          <w:color w:val="000000"/>
          <w:shd w:val="clear" w:color="auto" w:fill="FFFFFF"/>
        </w:rPr>
        <w:t>. [online] Available at: &lt;https://www.pinkbike.com/news/inside-marin-cycles-reawakening-historic-brand-2014.html&gt; [Accessed 21 January 2021].</w:t>
      </w:r>
    </w:p>
    <w:p w14:paraId="14534A3F"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5B1E4368" w14:textId="5C57CA5F"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Pleshko, Larry &amp; Al-Houti, Sarah. (2012). Heavy vs. Light Users: A Preliminary Study of Behavior Patterns in Consumers of Retail Services. Academy of Marketing Studies Journal. 16. 61.[online] Available at:</w:t>
      </w:r>
      <w:r w:rsidRPr="00F811FB">
        <w:rPr>
          <w:rFonts w:ascii="Arial" w:hAnsi="Arial" w:cs="Arial"/>
        </w:rPr>
        <w:t xml:space="preserve"> </w:t>
      </w:r>
      <w:hyperlink r:id="rId53" w:history="1">
        <w:r w:rsidRPr="00F811FB">
          <w:rPr>
            <w:rStyle w:val="Hyperlink"/>
            <w:rFonts w:ascii="Arial" w:hAnsi="Arial" w:cs="Arial"/>
          </w:rPr>
          <w:t>file:///Users/Alix/Downloads/AMSJ.16SI.2012.pdf</w:t>
        </w:r>
      </w:hyperlink>
      <w:r w:rsidRPr="00F811FB">
        <w:rPr>
          <w:rFonts w:ascii="Arial" w:hAnsi="Arial" w:cs="Arial"/>
        </w:rPr>
        <w:t xml:space="preserve"> [Accessed 19 04 2021]</w:t>
      </w:r>
    </w:p>
    <w:p w14:paraId="63AA7949" w14:textId="77777777" w:rsidR="00AC420E" w:rsidRPr="00F811FB" w:rsidRDefault="00AC420E" w:rsidP="00AC420E">
      <w:pPr>
        <w:spacing w:line="360" w:lineRule="auto"/>
        <w:rPr>
          <w:rFonts w:ascii="Arial" w:hAnsi="Arial" w:cs="Arial"/>
          <w:color w:val="000000"/>
          <w:shd w:val="clear" w:color="auto" w:fill="FFFFFF"/>
        </w:rPr>
      </w:pPr>
    </w:p>
    <w:p w14:paraId="330CD801" w14:textId="5A5400AB"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lastRenderedPageBreak/>
        <w:t>Retrobike.co.uk. 2020. </w:t>
      </w:r>
      <w:r w:rsidRPr="00F811FB">
        <w:rPr>
          <w:rFonts w:ascii="Arial" w:hAnsi="Arial" w:cs="Arial"/>
          <w:i/>
          <w:iCs/>
          <w:color w:val="000000"/>
        </w:rPr>
        <w:t>Joe Murray-Marin. 1988 | Retrobike</w:t>
      </w:r>
      <w:r w:rsidRPr="00F811FB">
        <w:rPr>
          <w:rFonts w:ascii="Arial" w:hAnsi="Arial" w:cs="Arial"/>
          <w:color w:val="000000"/>
          <w:shd w:val="clear" w:color="auto" w:fill="FFFFFF"/>
        </w:rPr>
        <w:t>. [online] Available at: &lt;http://www.retrobike.co.uk/forum/viewtopic.php?f=6&amp;t=407557&gt; [Accessed 11 November 2020].</w:t>
      </w:r>
    </w:p>
    <w:p w14:paraId="5EC93401" w14:textId="77777777" w:rsidR="00AC420E" w:rsidRPr="00F811FB" w:rsidRDefault="00AC420E" w:rsidP="00AC420E">
      <w:pPr>
        <w:spacing w:line="360" w:lineRule="auto"/>
        <w:rPr>
          <w:rFonts w:ascii="Arial" w:hAnsi="Arial" w:cs="Arial"/>
        </w:rPr>
      </w:pPr>
    </w:p>
    <w:p w14:paraId="0EC7756F" w14:textId="1DFBC535" w:rsidR="00AC420E" w:rsidRPr="00F811FB" w:rsidRDefault="00AC420E" w:rsidP="00AC420E">
      <w:pPr>
        <w:spacing w:line="360" w:lineRule="auto"/>
        <w:rPr>
          <w:rFonts w:ascii="Arial" w:hAnsi="Arial" w:cs="Arial"/>
        </w:rPr>
      </w:pPr>
      <w:r w:rsidRPr="00F811FB">
        <w:rPr>
          <w:rFonts w:ascii="Arial" w:hAnsi="Arial" w:cs="Arial"/>
        </w:rPr>
        <w:t>Rohm, A. J., Stefl, M. and Saint Clair, J. (2019) ‘Time for a Marketing Curriculum Overhaul: Developing a Digital-First Approach’, Journal of Marketing Education, 41(1), pp. 47–59. doi: 10.1177/0273475318798086.</w:t>
      </w:r>
    </w:p>
    <w:p w14:paraId="23AC4837" w14:textId="77777777" w:rsidR="00AC420E" w:rsidRPr="00F811FB" w:rsidRDefault="00AC420E" w:rsidP="00AC420E">
      <w:pPr>
        <w:spacing w:line="360" w:lineRule="auto"/>
        <w:rPr>
          <w:rFonts w:ascii="Arial" w:hAnsi="Arial" w:cs="Arial"/>
        </w:rPr>
      </w:pPr>
    </w:p>
    <w:p w14:paraId="14F0D95A" w14:textId="67DCFB94" w:rsidR="00AC420E" w:rsidRPr="00F811FB" w:rsidRDefault="00AC420E" w:rsidP="00AC420E">
      <w:pPr>
        <w:spacing w:line="360" w:lineRule="auto"/>
        <w:rPr>
          <w:rFonts w:ascii="Arial" w:hAnsi="Arial" w:cs="Arial"/>
        </w:rPr>
      </w:pPr>
      <w:r w:rsidRPr="00F811FB">
        <w:rPr>
          <w:rFonts w:ascii="Arial" w:hAnsi="Arial" w:cs="Arial"/>
        </w:rPr>
        <w:t>Shimp TA (2003). Advertising, promotion and supplemental aspects of integrated marketing communications. Ohio: Thomson Learning.</w:t>
      </w:r>
    </w:p>
    <w:p w14:paraId="7BA40FE0" w14:textId="77777777" w:rsidR="00AC420E" w:rsidRPr="00F811FB" w:rsidRDefault="00AC420E" w:rsidP="00AC420E">
      <w:pPr>
        <w:spacing w:line="360" w:lineRule="auto"/>
        <w:rPr>
          <w:rFonts w:ascii="Arial" w:hAnsi="Arial" w:cs="Arial"/>
        </w:rPr>
      </w:pPr>
    </w:p>
    <w:p w14:paraId="76CF03BF" w14:textId="235B2B97" w:rsidR="00AC420E" w:rsidRPr="00F811FB" w:rsidRDefault="00AC420E" w:rsidP="00AC420E">
      <w:pPr>
        <w:spacing w:line="360" w:lineRule="auto"/>
        <w:rPr>
          <w:rFonts w:ascii="Arial" w:hAnsi="Arial" w:cs="Arial"/>
        </w:rPr>
      </w:pPr>
      <w:r w:rsidRPr="00F811FB">
        <w:rPr>
          <w:rFonts w:ascii="Arial" w:hAnsi="Arial" w:cs="Arial"/>
        </w:rPr>
        <w:t>Sidhanta, Somroop &amp; Chakrabarty, Anindya, 2010. Promotional Mix And Corporate Performance - An Empirical Study. Paradigm (Ghāziabād, India), 14(1), pp.97–102. [online] Available at: &lt;blob:https://search-proquest-com.ezproxy.uwtsd.ac.uk/c65357cb-3b0a-475a-8ad9-b89cd1b86c3f&gt; [Accessed 25 January 2021].</w:t>
      </w:r>
    </w:p>
    <w:p w14:paraId="486AF408" w14:textId="77777777"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p>
    <w:p w14:paraId="7ECF9D1C" w14:textId="60020447"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Slash 9.9 X01. 2021.</w:t>
      </w:r>
      <w:r w:rsidRPr="00F811FB">
        <w:rPr>
          <w:rStyle w:val="apple-converted-space"/>
          <w:rFonts w:ascii="Arial" w:hAnsi="Arial" w:cs="Arial"/>
          <w:color w:val="000000"/>
        </w:rPr>
        <w:t> </w:t>
      </w:r>
      <w:r w:rsidRPr="00F811FB">
        <w:rPr>
          <w:rFonts w:ascii="Arial" w:hAnsi="Arial" w:cs="Arial"/>
          <w:i/>
          <w:iCs/>
          <w:color w:val="000000"/>
        </w:rPr>
        <w:t>Trek</w:t>
      </w:r>
      <w:r w:rsidRPr="00F811FB">
        <w:rPr>
          <w:rFonts w:ascii="Arial" w:hAnsi="Arial" w:cs="Arial"/>
          <w:color w:val="000000"/>
        </w:rPr>
        <w:t>. [online] Available at: &lt;https://www.trekbikes.com/gb/en_GB/bikes/mountain-bikes/trail-mountain-bikes/slash/slash-9-9-xo1/p/33018/?colorCode=grey&gt; [Accessed 12 March 2021].</w:t>
      </w:r>
    </w:p>
    <w:p w14:paraId="60DC1B92" w14:textId="77777777"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p>
    <w:p w14:paraId="7DCB3C92" w14:textId="4A20A162" w:rsidR="00AC420E" w:rsidRPr="00F811FB" w:rsidRDefault="00AC420E" w:rsidP="00AC420E">
      <w:pPr>
        <w:pStyle w:val="NormalWeb"/>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Statista, 2021. </w:t>
      </w:r>
      <w:r w:rsidRPr="00F811FB">
        <w:rPr>
          <w:rFonts w:ascii="Arial" w:hAnsi="Arial" w:cs="Arial"/>
          <w:i/>
          <w:iCs/>
          <w:color w:val="000000"/>
        </w:rPr>
        <w:t>Urban and rural population of the UK 2019 | Statista</w:t>
      </w:r>
      <w:r w:rsidRPr="00F811FB">
        <w:rPr>
          <w:rFonts w:ascii="Arial" w:hAnsi="Arial" w:cs="Arial"/>
          <w:color w:val="000000"/>
        </w:rPr>
        <w:t>. [online] Statista. Available at: &lt;https://www.statista.com/statistics/984702/urban-and-rural-population-of-the-uk/#:~:text=Urban%20and%20rural%20population%20of%20the%20UK%20from%201960%2D2019&amp;text=In%202019%2C%20the%20urban%20population,population%20was%20around%2010.93%20million.&gt; [Accessed 29 March 2021].</w:t>
      </w:r>
    </w:p>
    <w:p w14:paraId="5036ADC3" w14:textId="77777777" w:rsidR="00AC420E" w:rsidRPr="00F811FB" w:rsidRDefault="00AC420E" w:rsidP="00AC420E">
      <w:pPr>
        <w:spacing w:line="360" w:lineRule="auto"/>
        <w:rPr>
          <w:rFonts w:ascii="Arial" w:hAnsi="Arial" w:cs="Arial"/>
          <w:color w:val="000000"/>
          <w:shd w:val="clear" w:color="auto" w:fill="FFFFFF"/>
        </w:rPr>
      </w:pPr>
    </w:p>
    <w:p w14:paraId="78DFA18D" w14:textId="771A8A40"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Statista. 2020. </w:t>
      </w:r>
      <w:r w:rsidRPr="00F811FB">
        <w:rPr>
          <w:rFonts w:ascii="Arial" w:hAnsi="Arial" w:cs="Arial"/>
          <w:i/>
          <w:iCs/>
          <w:color w:val="000000"/>
        </w:rPr>
        <w:t>Sports Market Size Worldwide 2018 | Statista</w:t>
      </w:r>
      <w:r w:rsidRPr="00F811FB">
        <w:rPr>
          <w:rFonts w:ascii="Arial" w:hAnsi="Arial" w:cs="Arial"/>
          <w:color w:val="000000"/>
          <w:shd w:val="clear" w:color="auto" w:fill="FFFFFF"/>
        </w:rPr>
        <w:t>. [online] Available at: &lt;https://www.statista.com/statistics/1087391/global-sports-market-size/&gt; [Accessed 21 January 2021].</w:t>
      </w:r>
    </w:p>
    <w:p w14:paraId="265D25E2" w14:textId="77777777"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p>
    <w:p w14:paraId="36458972" w14:textId="5CB4FD10"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Strive CF 8. 2021.</w:t>
      </w:r>
      <w:r w:rsidRPr="00F811FB">
        <w:rPr>
          <w:rStyle w:val="apple-converted-space"/>
          <w:rFonts w:ascii="Arial" w:hAnsi="Arial" w:cs="Arial"/>
          <w:color w:val="000000"/>
        </w:rPr>
        <w:t> </w:t>
      </w:r>
      <w:r w:rsidRPr="00F811FB">
        <w:rPr>
          <w:rFonts w:ascii="Arial" w:hAnsi="Arial" w:cs="Arial"/>
          <w:i/>
          <w:iCs/>
          <w:color w:val="000000"/>
        </w:rPr>
        <w:t>Canyon</w:t>
      </w:r>
      <w:r w:rsidRPr="00F811FB">
        <w:rPr>
          <w:rFonts w:ascii="Arial" w:hAnsi="Arial" w:cs="Arial"/>
          <w:color w:val="000000"/>
        </w:rPr>
        <w:t>. [online] Available at: &lt;https://www.canyon.com/en-gb/mountain-bikes/enduro-bikes/strive/strive-cf-8/2684.html&gt; [Accessed 12 March 2021].</w:t>
      </w:r>
    </w:p>
    <w:p w14:paraId="6368750A" w14:textId="77777777"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p>
    <w:p w14:paraId="24B6B18F" w14:textId="5E830520"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Stumpjumper Pro. 2021.</w:t>
      </w:r>
      <w:r w:rsidRPr="00F811FB">
        <w:rPr>
          <w:rStyle w:val="apple-converted-space"/>
          <w:rFonts w:ascii="Arial" w:hAnsi="Arial" w:cs="Arial"/>
          <w:color w:val="000000"/>
        </w:rPr>
        <w:t> </w:t>
      </w:r>
      <w:r w:rsidRPr="00F811FB">
        <w:rPr>
          <w:rFonts w:ascii="Arial" w:hAnsi="Arial" w:cs="Arial"/>
          <w:i/>
          <w:iCs/>
          <w:color w:val="000000"/>
        </w:rPr>
        <w:t>Specialized</w:t>
      </w:r>
      <w:r w:rsidRPr="00F811FB">
        <w:rPr>
          <w:rFonts w:ascii="Arial" w:hAnsi="Arial" w:cs="Arial"/>
          <w:color w:val="000000"/>
        </w:rPr>
        <w:t>. [online] Available at: &lt;https://www.specialized.com/gb/en/stumpjumper-pro/p/187761?color=302120-187761&amp;searchText=</w:t>
      </w:r>
      <w:hyperlink r:id="rId54" w:history="1">
        <w:r w:rsidRPr="00F811FB">
          <w:rPr>
            <w:rStyle w:val="Hyperlink"/>
            <w:rFonts w:ascii="Arial" w:hAnsi="Arial" w:cs="Arial"/>
            <w:color w:val="2B579A"/>
          </w:rPr>
          <w:t>93321-1101</w:t>
        </w:r>
      </w:hyperlink>
      <w:r w:rsidRPr="00F811FB">
        <w:rPr>
          <w:rFonts w:ascii="Arial" w:hAnsi="Arial" w:cs="Arial"/>
          <w:color w:val="000000"/>
        </w:rPr>
        <w:t>&gt; [Accessed 12 March 2021].</w:t>
      </w:r>
    </w:p>
    <w:p w14:paraId="08DE8F63" w14:textId="77777777" w:rsidR="00AC420E" w:rsidRPr="00F811FB" w:rsidRDefault="00AC420E" w:rsidP="00AC420E">
      <w:pPr>
        <w:spacing w:line="360" w:lineRule="auto"/>
        <w:rPr>
          <w:rFonts w:ascii="Arial" w:hAnsi="Arial" w:cs="Arial"/>
          <w:color w:val="000000"/>
          <w:shd w:val="clear" w:color="auto" w:fill="FFFFFF"/>
        </w:rPr>
      </w:pPr>
    </w:p>
    <w:p w14:paraId="0FC677F2" w14:textId="395EE75C"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The 7Ps of The Marketing Mix | Oxford College Of Marketing. n.d. </w:t>
      </w:r>
      <w:r w:rsidRPr="00F811FB">
        <w:rPr>
          <w:rFonts w:ascii="Arial" w:hAnsi="Arial" w:cs="Arial"/>
          <w:i/>
          <w:iCs/>
          <w:color w:val="000000"/>
        </w:rPr>
        <w:t>Oxford College</w:t>
      </w:r>
      <w:r w:rsidRPr="00F811FB">
        <w:rPr>
          <w:rFonts w:ascii="Arial" w:hAnsi="Arial" w:cs="Arial"/>
          <w:color w:val="000000"/>
          <w:shd w:val="clear" w:color="auto" w:fill="FFFFFF"/>
        </w:rPr>
        <w:t>. [online] Available at: &lt;https://blog.oxfordcollegeofmarketing.com/2020/10/08/understanding-the-7ps-of-the-marketing-mix/&gt; [Accessed 23 January 2021].</w:t>
      </w:r>
    </w:p>
    <w:p w14:paraId="04B6EAD8" w14:textId="77777777" w:rsidR="00AC420E" w:rsidRPr="00F811FB" w:rsidRDefault="00AC420E" w:rsidP="00AC420E">
      <w:pPr>
        <w:spacing w:line="360" w:lineRule="auto"/>
        <w:rPr>
          <w:rFonts w:ascii="Arial" w:hAnsi="Arial" w:cs="Arial"/>
          <w:color w:val="000000"/>
          <w:shd w:val="clear" w:color="auto" w:fill="FFFFFF"/>
        </w:rPr>
      </w:pPr>
    </w:p>
    <w:p w14:paraId="4BF42CD8" w14:textId="5D2F9012"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The Top 10 Most Popular Types of Sales Promotions. 2020. </w:t>
      </w:r>
      <w:r w:rsidRPr="00F811FB">
        <w:rPr>
          <w:rFonts w:ascii="Arial" w:hAnsi="Arial" w:cs="Arial"/>
          <w:i/>
          <w:iCs/>
          <w:color w:val="000000"/>
        </w:rPr>
        <w:t>Americommerce</w:t>
      </w:r>
      <w:r w:rsidRPr="00F811FB">
        <w:rPr>
          <w:rFonts w:ascii="Arial" w:hAnsi="Arial" w:cs="Arial"/>
          <w:color w:val="000000"/>
          <w:shd w:val="clear" w:color="auto" w:fill="FFFFFF"/>
        </w:rPr>
        <w:t>. [online] Available at: &lt;https://www.americommerce.com/the-top-10-most-popular-types-of-sales-promotions&gt; [Accessed 26 January 2021].</w:t>
      </w:r>
    </w:p>
    <w:p w14:paraId="7E9006EE" w14:textId="77777777"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p>
    <w:p w14:paraId="71694191" w14:textId="785C0DF2" w:rsidR="00AC420E" w:rsidRPr="00F811FB" w:rsidRDefault="00AC420E" w:rsidP="00AC420E">
      <w:pPr>
        <w:pStyle w:val="NormalWeb"/>
        <w:shd w:val="clear" w:color="auto" w:fill="FFFFFF"/>
        <w:spacing w:before="0" w:beforeAutospacing="0" w:after="180" w:afterAutospacing="0" w:line="360" w:lineRule="auto"/>
        <w:ind w:left="450" w:hanging="450"/>
        <w:rPr>
          <w:rFonts w:ascii="Arial" w:hAnsi="Arial" w:cs="Arial"/>
          <w:color w:val="000000"/>
        </w:rPr>
      </w:pPr>
      <w:r w:rsidRPr="00F811FB">
        <w:rPr>
          <w:rFonts w:ascii="Arial" w:hAnsi="Arial" w:cs="Arial"/>
          <w:color w:val="000000"/>
        </w:rPr>
        <w:t>Trance 29 - 2021. 2021.</w:t>
      </w:r>
      <w:r w:rsidRPr="00F811FB">
        <w:rPr>
          <w:rStyle w:val="apple-converted-space"/>
          <w:rFonts w:ascii="Arial" w:hAnsi="Arial" w:cs="Arial"/>
          <w:color w:val="000000"/>
        </w:rPr>
        <w:t> </w:t>
      </w:r>
      <w:r w:rsidRPr="00F811FB">
        <w:rPr>
          <w:rFonts w:ascii="Arial" w:hAnsi="Arial" w:cs="Arial"/>
          <w:i/>
          <w:iCs/>
          <w:color w:val="000000"/>
        </w:rPr>
        <w:t>Giant</w:t>
      </w:r>
      <w:r w:rsidRPr="00F811FB">
        <w:rPr>
          <w:rFonts w:ascii="Arial" w:hAnsi="Arial" w:cs="Arial"/>
          <w:color w:val="000000"/>
        </w:rPr>
        <w:t>. [online] Available at: &lt;https://www.giant-bicycles.com/gb/bikes-trance-29-2021&gt; [Accessed 12 March 2021].</w:t>
      </w:r>
    </w:p>
    <w:p w14:paraId="60315EEC" w14:textId="77777777" w:rsidR="00AC420E" w:rsidRPr="00F811FB" w:rsidRDefault="00AC420E" w:rsidP="00AC420E">
      <w:pPr>
        <w:spacing w:line="360" w:lineRule="auto"/>
        <w:rPr>
          <w:rFonts w:ascii="Arial" w:hAnsi="Arial" w:cs="Arial"/>
          <w:color w:val="000000"/>
          <w:shd w:val="clear" w:color="auto" w:fill="FFFFFF"/>
        </w:rPr>
      </w:pPr>
    </w:p>
    <w:p w14:paraId="6E05557A" w14:textId="7666C8C7" w:rsidR="00AC420E" w:rsidRPr="00F811FB" w:rsidRDefault="00AC420E" w:rsidP="00AC420E">
      <w:pPr>
        <w:spacing w:line="360" w:lineRule="auto"/>
        <w:rPr>
          <w:rFonts w:ascii="Arial" w:hAnsi="Arial" w:cs="Arial"/>
          <w:color w:val="000000"/>
          <w:shd w:val="clear" w:color="auto" w:fill="FFFFFF"/>
        </w:rPr>
      </w:pPr>
      <w:r w:rsidRPr="00F811FB">
        <w:rPr>
          <w:rFonts w:ascii="Arial" w:hAnsi="Arial" w:cs="Arial"/>
          <w:color w:val="000000"/>
          <w:shd w:val="clear" w:color="auto" w:fill="FFFFFF"/>
        </w:rPr>
        <w:t>Verma, D. and Bala, M., 2018. A Critical Review of Digital Marketing. </w:t>
      </w:r>
      <w:r w:rsidRPr="00F811FB">
        <w:rPr>
          <w:rFonts w:ascii="Arial" w:hAnsi="Arial" w:cs="Arial"/>
          <w:i/>
          <w:iCs/>
          <w:color w:val="000000"/>
        </w:rPr>
        <w:t>International Journal of Management, IT &amp; Engineering</w:t>
      </w:r>
      <w:r w:rsidRPr="00F811FB">
        <w:rPr>
          <w:rFonts w:ascii="Arial" w:hAnsi="Arial" w:cs="Arial"/>
          <w:color w:val="000000"/>
          <w:shd w:val="clear" w:color="auto" w:fill="FFFFFF"/>
        </w:rPr>
        <w:t>, [online] 8(10), pp.336-337. Available at: &lt;https://www.researchgate.net/profile/Deepak_Verma67/publication/328253026_A_Critical_Review_of_Digital_Marketing/links/5bc720c292851cae21a8b701/A-Critical-Review-of-Digital-</w:t>
      </w:r>
    </w:p>
    <w:p w14:paraId="5DAD289F" w14:textId="7D216367"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Vynogradova, O. and Drokina, N., 2020. THE STRUCTURE OF AN INTEGRATED INTERNET MARKETING COMPLEX BASED ON THE MARKETING-MIX CONCEPT. </w:t>
      </w:r>
      <w:r w:rsidRPr="00F811FB">
        <w:rPr>
          <w:rFonts w:ascii="Arial" w:hAnsi="Arial" w:cs="Arial"/>
          <w:i/>
          <w:iCs/>
          <w:color w:val="000000"/>
        </w:rPr>
        <w:t>Acta Scientiarum Polonorum. Oeconomia</w:t>
      </w:r>
      <w:r w:rsidRPr="00F811FB">
        <w:rPr>
          <w:rFonts w:ascii="Arial" w:hAnsi="Arial" w:cs="Arial"/>
          <w:color w:val="000000"/>
          <w:shd w:val="clear" w:color="auto" w:fill="FFFFFF"/>
        </w:rPr>
        <w:t>, [online] 19(3), pp.117-126. Available at: &lt;https://content.ebscohost.com/ContentServer.asp?T=P&amp;P=AN&amp;K=146020226&amp;S=</w:t>
      </w:r>
      <w:r w:rsidRPr="00F811FB">
        <w:rPr>
          <w:rFonts w:ascii="Arial" w:hAnsi="Arial" w:cs="Arial"/>
          <w:color w:val="000000"/>
          <w:shd w:val="clear" w:color="auto" w:fill="FFFFFF"/>
        </w:rPr>
        <w:lastRenderedPageBreak/>
        <w:t>R&amp;D=bth&amp;EbscoContent=dGJyMNHX8kSeqLE4yNfsOLCmsEmeprVSsae4SbCWxWXS&amp;ContentCustomer=dGJyMPGqtVGxp7FRuePfgeyx44Dt6fIA&gt; [Accessed 23 January 2021].</w:t>
      </w:r>
    </w:p>
    <w:p w14:paraId="3EA925B2" w14:textId="77777777" w:rsidR="00AC420E" w:rsidRPr="00F811FB" w:rsidRDefault="00AC420E" w:rsidP="00AC420E">
      <w:pPr>
        <w:spacing w:line="360" w:lineRule="auto"/>
        <w:rPr>
          <w:rFonts w:ascii="Arial" w:hAnsi="Arial" w:cs="Arial"/>
          <w:color w:val="000000"/>
          <w:shd w:val="clear" w:color="auto" w:fill="FFFFFF"/>
        </w:rPr>
      </w:pPr>
    </w:p>
    <w:p w14:paraId="56FC4CFA" w14:textId="61135B79"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What is direct digital marketing (DDM)? - Definition from WhatIs.com. 2011. </w:t>
      </w:r>
      <w:r w:rsidRPr="00F811FB">
        <w:rPr>
          <w:rFonts w:ascii="Arial" w:hAnsi="Arial" w:cs="Arial"/>
          <w:i/>
          <w:iCs/>
          <w:color w:val="000000"/>
        </w:rPr>
        <w:t>Tech Target</w:t>
      </w:r>
      <w:r w:rsidRPr="00F811FB">
        <w:rPr>
          <w:rFonts w:ascii="Arial" w:hAnsi="Arial" w:cs="Arial"/>
          <w:color w:val="000000"/>
          <w:shd w:val="clear" w:color="auto" w:fill="FFFFFF"/>
        </w:rPr>
        <w:t>. [online] Available at: &lt;https://whatis.techtarget.com/definition/direct-digital-marketing-DDM&gt; [Accessed 27 January 2021].</w:t>
      </w:r>
    </w:p>
    <w:p w14:paraId="047921CC" w14:textId="77777777" w:rsidR="00AC420E" w:rsidRPr="00F811FB" w:rsidRDefault="00AC420E" w:rsidP="00AC420E">
      <w:pPr>
        <w:spacing w:line="360" w:lineRule="auto"/>
        <w:rPr>
          <w:rFonts w:ascii="Arial" w:hAnsi="Arial" w:cs="Arial"/>
          <w:color w:val="000000"/>
          <w:shd w:val="clear" w:color="auto" w:fill="FFFFFF"/>
        </w:rPr>
      </w:pPr>
    </w:p>
    <w:p w14:paraId="2821FE45" w14:textId="7A17F75A"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What is Promotions? Definition of Promotions, Promotions Meaning. 2020. </w:t>
      </w:r>
      <w:r w:rsidRPr="00F811FB">
        <w:rPr>
          <w:rFonts w:ascii="Arial" w:hAnsi="Arial" w:cs="Arial"/>
          <w:i/>
          <w:iCs/>
          <w:color w:val="000000"/>
        </w:rPr>
        <w:t>The Economic Times</w:t>
      </w:r>
      <w:r w:rsidRPr="00F811FB">
        <w:rPr>
          <w:rFonts w:ascii="Arial" w:hAnsi="Arial" w:cs="Arial"/>
          <w:color w:val="000000"/>
          <w:shd w:val="clear" w:color="auto" w:fill="FFFFFF"/>
        </w:rPr>
        <w:t>. [online] Available at: &lt;https://economictimes.indiatimes.com/definition/promotions&gt; [Accessed 23 January 2021].</w:t>
      </w:r>
    </w:p>
    <w:p w14:paraId="76BC38B6" w14:textId="77777777" w:rsidR="00AC420E" w:rsidRPr="00F811FB" w:rsidRDefault="00AC420E" w:rsidP="00AC420E">
      <w:pPr>
        <w:spacing w:line="360" w:lineRule="auto"/>
        <w:rPr>
          <w:rFonts w:ascii="Arial" w:hAnsi="Arial" w:cs="Arial"/>
          <w:color w:val="000000"/>
          <w:shd w:val="clear" w:color="auto" w:fill="FFFFFF"/>
        </w:rPr>
      </w:pPr>
    </w:p>
    <w:p w14:paraId="3B2462AD" w14:textId="36124A61" w:rsidR="00AC420E" w:rsidRPr="00F811FB" w:rsidRDefault="00AC420E" w:rsidP="00AC420E">
      <w:pPr>
        <w:spacing w:line="360" w:lineRule="auto"/>
        <w:rPr>
          <w:rFonts w:ascii="Arial" w:hAnsi="Arial" w:cs="Arial"/>
        </w:rPr>
      </w:pPr>
      <w:r w:rsidRPr="00F811FB">
        <w:rPr>
          <w:rFonts w:ascii="Arial" w:hAnsi="Arial" w:cs="Arial"/>
          <w:color w:val="000000"/>
          <w:shd w:val="clear" w:color="auto" w:fill="FFFFFF"/>
        </w:rPr>
        <w:t>Whitcombe, S., 2020. </w:t>
      </w:r>
      <w:r w:rsidRPr="00F811FB">
        <w:rPr>
          <w:rFonts w:ascii="Arial" w:hAnsi="Arial" w:cs="Arial"/>
          <w:i/>
          <w:iCs/>
          <w:color w:val="000000"/>
        </w:rPr>
        <w:t>Amid Cycling Surge, Sport Of Mountain Biking Is Seeing Increased Sales And Trail Usage</w:t>
      </w:r>
      <w:r w:rsidRPr="00F811FB">
        <w:rPr>
          <w:rFonts w:ascii="Arial" w:hAnsi="Arial" w:cs="Arial"/>
          <w:color w:val="000000"/>
          <w:shd w:val="clear" w:color="auto" w:fill="FFFFFF"/>
        </w:rPr>
        <w:t>. [online] Forbes. Available at: &lt;https://www.forbes.com/sites/timnewcomb/2020/07/13/amidst-cycling-surge-sport-of-mountain-biking-seeing-increased-sales-trail-usage/?sh=bf435383ddf6&gt; [Accessed 10 November 2020].</w:t>
      </w:r>
    </w:p>
    <w:p w14:paraId="062184D6" w14:textId="00A1F180" w:rsidR="00E82C26" w:rsidRPr="00F811FB" w:rsidRDefault="00E82C26">
      <w:pPr>
        <w:spacing w:after="200" w:line="276" w:lineRule="auto"/>
        <w:rPr>
          <w:rFonts w:ascii="Arial" w:hAnsi="Arial" w:cs="Arial"/>
        </w:rPr>
      </w:pPr>
      <w:r w:rsidRPr="00F811FB">
        <w:rPr>
          <w:rFonts w:ascii="Arial" w:hAnsi="Arial" w:cs="Arial"/>
        </w:rPr>
        <w:br w:type="page"/>
      </w:r>
    </w:p>
    <w:p w14:paraId="35B6D45B" w14:textId="77777777" w:rsidR="00AC420E" w:rsidRPr="00F811FB" w:rsidRDefault="00AC420E" w:rsidP="00E82C26">
      <w:pPr>
        <w:spacing w:after="200" w:line="276" w:lineRule="auto"/>
        <w:rPr>
          <w:rFonts w:ascii="Arial" w:hAnsi="Arial" w:cs="Arial"/>
          <w:b/>
          <w:u w:val="single"/>
        </w:rPr>
      </w:pPr>
    </w:p>
    <w:p w14:paraId="17AE6B82" w14:textId="569663DF" w:rsidR="00AC420E" w:rsidRPr="00F811FB" w:rsidRDefault="00AC420E" w:rsidP="00AC420E">
      <w:pPr>
        <w:rPr>
          <w:rFonts w:ascii="Arial" w:hAnsi="Arial" w:cs="Arial"/>
        </w:rPr>
      </w:pPr>
      <w:bookmarkStart w:id="230" w:name="_Toc69736964"/>
      <w:bookmarkStart w:id="231" w:name="_Toc69898567"/>
      <w:r w:rsidRPr="00F811FB">
        <w:rPr>
          <w:rStyle w:val="Heading1Char"/>
          <w:rFonts w:ascii="Arial" w:hAnsi="Arial" w:cs="Arial"/>
        </w:rPr>
        <w:t>Appendix</w:t>
      </w:r>
      <w:bookmarkEnd w:id="230"/>
      <w:bookmarkEnd w:id="231"/>
      <w:r w:rsidRPr="00F811FB">
        <w:rPr>
          <w:rFonts w:ascii="Arial" w:hAnsi="Arial" w:cs="Arial"/>
        </w:rPr>
        <w:t xml:space="preserve"> (</w:t>
      </w:r>
      <w:r w:rsidRPr="00F811FB">
        <w:rPr>
          <w:rFonts w:ascii="Arial" w:hAnsi="Arial" w:cs="Arial"/>
          <w:b/>
          <w:u w:val="single"/>
        </w:rPr>
        <w:t>use relevant numbers of pages)</w:t>
      </w:r>
    </w:p>
    <w:p w14:paraId="195F1E57" w14:textId="77777777" w:rsidR="00AC420E" w:rsidRPr="00F811FB" w:rsidRDefault="00AC420E" w:rsidP="00AC420E">
      <w:pPr>
        <w:rPr>
          <w:rFonts w:ascii="Arial" w:hAnsi="Arial" w:cs="Arial"/>
        </w:rPr>
      </w:pPr>
    </w:p>
    <w:p w14:paraId="711BA759" w14:textId="77777777" w:rsidR="00AC420E" w:rsidRPr="00F811FB" w:rsidRDefault="00AC420E" w:rsidP="00AC420E">
      <w:pPr>
        <w:rPr>
          <w:rFonts w:ascii="Arial" w:hAnsi="Arial" w:cs="Arial"/>
        </w:rPr>
      </w:pPr>
    </w:p>
    <w:p w14:paraId="4CF006EE" w14:textId="66F687A4" w:rsidR="00AC420E" w:rsidRPr="00F811FB" w:rsidRDefault="00AC420E" w:rsidP="00AC420E">
      <w:pPr>
        <w:rPr>
          <w:rFonts w:ascii="Arial" w:hAnsi="Arial" w:cs="Arial"/>
        </w:rPr>
      </w:pPr>
      <w:r w:rsidRPr="00F811FB">
        <w:rPr>
          <w:rFonts w:ascii="Arial" w:hAnsi="Arial" w:cs="Arial"/>
          <w:noProof/>
        </w:rPr>
        <w:drawing>
          <wp:anchor distT="0" distB="0" distL="114300" distR="114300" simplePos="0" relativeHeight="251696640" behindDoc="1" locked="0" layoutInCell="1" allowOverlap="1" wp14:anchorId="7B34B104" wp14:editId="2EE6B758">
            <wp:simplePos x="0" y="0"/>
            <wp:positionH relativeFrom="column">
              <wp:posOffset>112395</wp:posOffset>
            </wp:positionH>
            <wp:positionV relativeFrom="paragraph">
              <wp:posOffset>182880</wp:posOffset>
            </wp:positionV>
            <wp:extent cx="4615180" cy="2537460"/>
            <wp:effectExtent l="0" t="0" r="0" b="2540"/>
            <wp:wrapTight wrapText="bothSides">
              <wp:wrapPolygon edited="0">
                <wp:start x="0" y="0"/>
                <wp:lineTo x="0" y="21514"/>
                <wp:lineTo x="21517" y="21514"/>
                <wp:lineTo x="21517" y="0"/>
                <wp:lineTo x="0" y="0"/>
              </wp:wrapPolygon>
            </wp:wrapTight>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Screen Shot 2021-03-31 at 16.34.59.png"/>
                    <pic:cNvPicPr/>
                  </pic:nvPicPr>
                  <pic:blipFill rotWithShape="1">
                    <a:blip r:embed="rId55" cstate="print">
                      <a:extLst>
                        <a:ext uri="{28A0092B-C50C-407E-A947-70E740481C1C}">
                          <a14:useLocalDpi xmlns:a14="http://schemas.microsoft.com/office/drawing/2010/main" val="0"/>
                        </a:ext>
                      </a:extLst>
                    </a:blip>
                    <a:srcRect l="27383" t="25747" r="11335" b="20331"/>
                    <a:stretch/>
                  </pic:blipFill>
                  <pic:spPr bwMode="auto">
                    <a:xfrm>
                      <a:off x="0" y="0"/>
                      <a:ext cx="4615180" cy="253746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F46AD35" w14:textId="13B3775B" w:rsidR="00AC420E" w:rsidRPr="00F811FB" w:rsidRDefault="00AC420E" w:rsidP="00AC420E">
      <w:pPr>
        <w:rPr>
          <w:rFonts w:ascii="Arial" w:hAnsi="Arial" w:cs="Arial"/>
        </w:rPr>
      </w:pPr>
    </w:p>
    <w:p w14:paraId="456F8E70" w14:textId="77777777" w:rsidR="00AC420E" w:rsidRPr="00F811FB" w:rsidRDefault="00AC420E" w:rsidP="00AC420E">
      <w:pPr>
        <w:rPr>
          <w:rFonts w:ascii="Arial" w:hAnsi="Arial" w:cs="Arial"/>
        </w:rPr>
      </w:pPr>
    </w:p>
    <w:p w14:paraId="63B843C4" w14:textId="77777777" w:rsidR="00AC420E" w:rsidRPr="00F811FB" w:rsidRDefault="00AC420E" w:rsidP="00AC420E">
      <w:pPr>
        <w:rPr>
          <w:rFonts w:ascii="Arial" w:hAnsi="Arial" w:cs="Arial"/>
        </w:rPr>
      </w:pPr>
    </w:p>
    <w:p w14:paraId="2F0C9151" w14:textId="77777777" w:rsidR="00AC420E" w:rsidRPr="00F811FB" w:rsidRDefault="00AC420E" w:rsidP="00AC420E">
      <w:pPr>
        <w:rPr>
          <w:rFonts w:ascii="Arial" w:hAnsi="Arial" w:cs="Arial"/>
        </w:rPr>
      </w:pPr>
    </w:p>
    <w:p w14:paraId="102FA579" w14:textId="77777777" w:rsidR="00AC420E" w:rsidRPr="00F811FB" w:rsidRDefault="00AC420E" w:rsidP="00AC420E">
      <w:pPr>
        <w:rPr>
          <w:rFonts w:ascii="Arial" w:hAnsi="Arial" w:cs="Arial"/>
        </w:rPr>
      </w:pPr>
    </w:p>
    <w:p w14:paraId="0EEBCCA8" w14:textId="77777777" w:rsidR="00AC420E" w:rsidRPr="00F811FB" w:rsidRDefault="00AC420E" w:rsidP="00AC420E">
      <w:pPr>
        <w:rPr>
          <w:rFonts w:ascii="Arial" w:hAnsi="Arial" w:cs="Arial"/>
        </w:rPr>
      </w:pPr>
    </w:p>
    <w:p w14:paraId="0716F744" w14:textId="77777777" w:rsidR="00AC420E" w:rsidRPr="00F811FB" w:rsidRDefault="00AC420E" w:rsidP="00AC420E">
      <w:pPr>
        <w:rPr>
          <w:rFonts w:ascii="Arial" w:hAnsi="Arial" w:cs="Arial"/>
        </w:rPr>
      </w:pPr>
    </w:p>
    <w:p w14:paraId="1718A1F4" w14:textId="77777777" w:rsidR="00AC420E" w:rsidRPr="00F811FB" w:rsidRDefault="00AC420E" w:rsidP="00AC420E">
      <w:pPr>
        <w:rPr>
          <w:rFonts w:ascii="Arial" w:hAnsi="Arial" w:cs="Arial"/>
        </w:rPr>
      </w:pPr>
    </w:p>
    <w:p w14:paraId="2709D499" w14:textId="77777777" w:rsidR="00AC420E" w:rsidRPr="00F811FB" w:rsidRDefault="00AC420E" w:rsidP="00AC420E">
      <w:pPr>
        <w:rPr>
          <w:rFonts w:ascii="Arial" w:hAnsi="Arial" w:cs="Arial"/>
        </w:rPr>
      </w:pPr>
    </w:p>
    <w:p w14:paraId="3F2DCBF2" w14:textId="77777777" w:rsidR="00AC420E" w:rsidRPr="00F811FB" w:rsidRDefault="00AC420E" w:rsidP="00AC420E">
      <w:pPr>
        <w:rPr>
          <w:rFonts w:ascii="Arial" w:hAnsi="Arial" w:cs="Arial"/>
        </w:rPr>
      </w:pPr>
    </w:p>
    <w:p w14:paraId="5AF5DF00" w14:textId="77777777" w:rsidR="00AC420E" w:rsidRPr="00F811FB" w:rsidRDefault="00AC420E" w:rsidP="00AC420E">
      <w:pPr>
        <w:rPr>
          <w:rFonts w:ascii="Arial" w:hAnsi="Arial" w:cs="Arial"/>
        </w:rPr>
      </w:pPr>
    </w:p>
    <w:p w14:paraId="2578E5E8" w14:textId="77777777" w:rsidR="00AC420E" w:rsidRPr="00F811FB" w:rsidRDefault="00AC420E" w:rsidP="00AC420E">
      <w:pPr>
        <w:rPr>
          <w:rFonts w:ascii="Arial" w:hAnsi="Arial" w:cs="Arial"/>
        </w:rPr>
      </w:pPr>
    </w:p>
    <w:p w14:paraId="2A18C621" w14:textId="77777777" w:rsidR="00AC420E" w:rsidRPr="00F811FB" w:rsidRDefault="00AC420E" w:rsidP="00AC420E">
      <w:pPr>
        <w:rPr>
          <w:rFonts w:ascii="Arial" w:hAnsi="Arial" w:cs="Arial"/>
        </w:rPr>
      </w:pPr>
    </w:p>
    <w:p w14:paraId="1375B975" w14:textId="78B81AB6" w:rsidR="00AC420E" w:rsidRPr="00F811FB" w:rsidRDefault="00AC420E" w:rsidP="00AC420E">
      <w:pPr>
        <w:rPr>
          <w:rFonts w:ascii="Arial" w:hAnsi="Arial" w:cs="Arial"/>
        </w:rPr>
      </w:pPr>
      <w:r w:rsidRPr="00F811FB">
        <w:rPr>
          <w:rFonts w:ascii="Arial" w:hAnsi="Arial" w:cs="Arial"/>
          <w:noProof/>
        </w:rPr>
        <w:drawing>
          <wp:anchor distT="0" distB="0" distL="114300" distR="114300" simplePos="0" relativeHeight="251694592" behindDoc="1" locked="0" layoutInCell="1" allowOverlap="1" wp14:anchorId="23D04443" wp14:editId="08C191B8">
            <wp:simplePos x="0" y="0"/>
            <wp:positionH relativeFrom="column">
              <wp:posOffset>135255</wp:posOffset>
            </wp:positionH>
            <wp:positionV relativeFrom="paragraph">
              <wp:posOffset>118745</wp:posOffset>
            </wp:positionV>
            <wp:extent cx="4654550" cy="2574290"/>
            <wp:effectExtent l="0" t="0" r="6350" b="3810"/>
            <wp:wrapTight wrapText="bothSides">
              <wp:wrapPolygon edited="0">
                <wp:start x="0" y="0"/>
                <wp:lineTo x="0" y="21525"/>
                <wp:lineTo x="21571" y="21525"/>
                <wp:lineTo x="21571" y="0"/>
                <wp:lineTo x="0" y="0"/>
              </wp:wrapPolygon>
            </wp:wrapTight>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Screen Shot 2021-03-31 at 16.08.26.png"/>
                    <pic:cNvPicPr/>
                  </pic:nvPicPr>
                  <pic:blipFill rotWithShape="1">
                    <a:blip r:embed="rId56" cstate="print">
                      <a:extLst>
                        <a:ext uri="{28A0092B-C50C-407E-A947-70E740481C1C}">
                          <a14:useLocalDpi xmlns:a14="http://schemas.microsoft.com/office/drawing/2010/main" val="0"/>
                        </a:ext>
                      </a:extLst>
                    </a:blip>
                    <a:srcRect l="27665" t="25528" r="11575" b="20700"/>
                    <a:stretch/>
                  </pic:blipFill>
                  <pic:spPr bwMode="auto">
                    <a:xfrm>
                      <a:off x="0" y="0"/>
                      <a:ext cx="4654550" cy="257429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6586C56" w14:textId="7E8442C3" w:rsidR="00AC420E" w:rsidRPr="00F811FB" w:rsidRDefault="00AC420E" w:rsidP="00AC420E">
      <w:pPr>
        <w:rPr>
          <w:rFonts w:ascii="Arial" w:hAnsi="Arial" w:cs="Arial"/>
        </w:rPr>
      </w:pPr>
    </w:p>
    <w:p w14:paraId="2940E6E0" w14:textId="0BE559F1" w:rsidR="00AC420E" w:rsidRPr="00F811FB" w:rsidRDefault="00AC420E" w:rsidP="00AC420E">
      <w:pPr>
        <w:rPr>
          <w:rFonts w:ascii="Arial" w:hAnsi="Arial" w:cs="Arial"/>
        </w:rPr>
      </w:pPr>
    </w:p>
    <w:p w14:paraId="39E5EBBA" w14:textId="77777777" w:rsidR="00AC420E" w:rsidRPr="00F811FB" w:rsidRDefault="00AC420E" w:rsidP="00AC420E">
      <w:pPr>
        <w:rPr>
          <w:rFonts w:ascii="Arial" w:hAnsi="Arial" w:cs="Arial"/>
        </w:rPr>
      </w:pPr>
    </w:p>
    <w:p w14:paraId="44911BEE" w14:textId="77777777" w:rsidR="00AC420E" w:rsidRPr="00F811FB" w:rsidRDefault="00AC420E" w:rsidP="00AC420E">
      <w:pPr>
        <w:rPr>
          <w:rFonts w:ascii="Arial" w:hAnsi="Arial" w:cs="Arial"/>
        </w:rPr>
      </w:pPr>
    </w:p>
    <w:p w14:paraId="0DE95FBE" w14:textId="77777777" w:rsidR="00AC420E" w:rsidRPr="00F811FB" w:rsidRDefault="00AC420E" w:rsidP="00AC420E">
      <w:pPr>
        <w:rPr>
          <w:rFonts w:ascii="Arial" w:hAnsi="Arial" w:cs="Arial"/>
        </w:rPr>
      </w:pPr>
    </w:p>
    <w:p w14:paraId="4D0AAD2D" w14:textId="1E466410" w:rsidR="00AC420E" w:rsidRPr="00F811FB" w:rsidRDefault="00AC420E" w:rsidP="00AC420E">
      <w:pPr>
        <w:rPr>
          <w:rFonts w:ascii="Arial" w:hAnsi="Arial" w:cs="Arial"/>
        </w:rPr>
      </w:pPr>
    </w:p>
    <w:p w14:paraId="2DA2772F" w14:textId="77777777" w:rsidR="00AC420E" w:rsidRPr="00F811FB" w:rsidRDefault="00AC420E" w:rsidP="00AC420E">
      <w:pPr>
        <w:rPr>
          <w:rFonts w:ascii="Arial" w:hAnsi="Arial" w:cs="Arial"/>
        </w:rPr>
      </w:pPr>
    </w:p>
    <w:p w14:paraId="4CC305C3" w14:textId="77777777" w:rsidR="00AC420E" w:rsidRPr="00F811FB" w:rsidRDefault="00AC420E" w:rsidP="00AC420E">
      <w:pPr>
        <w:rPr>
          <w:rFonts w:ascii="Arial" w:hAnsi="Arial" w:cs="Arial"/>
        </w:rPr>
      </w:pPr>
    </w:p>
    <w:p w14:paraId="70C0F2D0" w14:textId="77777777" w:rsidR="00AC420E" w:rsidRPr="00F811FB" w:rsidRDefault="00AC420E" w:rsidP="00AC420E">
      <w:pPr>
        <w:rPr>
          <w:rFonts w:ascii="Arial" w:hAnsi="Arial" w:cs="Arial"/>
        </w:rPr>
      </w:pPr>
    </w:p>
    <w:p w14:paraId="353001C3" w14:textId="3E818EB5" w:rsidR="00AC420E" w:rsidRPr="00F811FB" w:rsidRDefault="00AC420E" w:rsidP="00AC420E">
      <w:pPr>
        <w:rPr>
          <w:rFonts w:ascii="Arial" w:hAnsi="Arial" w:cs="Arial"/>
        </w:rPr>
      </w:pPr>
    </w:p>
    <w:p w14:paraId="0DC05469" w14:textId="42C0901E" w:rsidR="00AC420E" w:rsidRPr="00F811FB" w:rsidRDefault="00AC420E" w:rsidP="00AC420E">
      <w:pPr>
        <w:rPr>
          <w:rFonts w:ascii="Arial" w:hAnsi="Arial" w:cs="Arial"/>
        </w:rPr>
      </w:pPr>
    </w:p>
    <w:p w14:paraId="2672E6F6" w14:textId="24D158DA" w:rsidR="00AC420E" w:rsidRPr="00F811FB" w:rsidRDefault="00AC420E" w:rsidP="00AC420E">
      <w:pPr>
        <w:rPr>
          <w:rFonts w:ascii="Arial" w:hAnsi="Arial" w:cs="Arial"/>
        </w:rPr>
      </w:pPr>
    </w:p>
    <w:p w14:paraId="2113224B" w14:textId="7EB64506" w:rsidR="00AC420E" w:rsidRPr="00F811FB" w:rsidRDefault="00AC420E" w:rsidP="00AC420E">
      <w:pPr>
        <w:rPr>
          <w:rFonts w:ascii="Arial" w:hAnsi="Arial" w:cs="Arial"/>
        </w:rPr>
      </w:pPr>
    </w:p>
    <w:p w14:paraId="76175030" w14:textId="1B09983A" w:rsidR="00AC420E" w:rsidRPr="00F811FB" w:rsidRDefault="00AC420E" w:rsidP="00AC420E">
      <w:pPr>
        <w:rPr>
          <w:rFonts w:ascii="Arial" w:hAnsi="Arial" w:cs="Arial"/>
        </w:rPr>
      </w:pPr>
    </w:p>
    <w:p w14:paraId="776C436F" w14:textId="3B5EC144" w:rsidR="00AC420E" w:rsidRPr="00F811FB" w:rsidRDefault="00AC420E" w:rsidP="00AC420E">
      <w:pPr>
        <w:rPr>
          <w:rFonts w:ascii="Arial" w:hAnsi="Arial" w:cs="Arial"/>
        </w:rPr>
      </w:pPr>
    </w:p>
    <w:p w14:paraId="0F63FF39" w14:textId="0D796DF7" w:rsidR="00AC420E" w:rsidRPr="00F811FB" w:rsidRDefault="00AC420E" w:rsidP="00AC420E">
      <w:pPr>
        <w:rPr>
          <w:rFonts w:ascii="Arial" w:hAnsi="Arial" w:cs="Arial"/>
        </w:rPr>
      </w:pPr>
      <w:r w:rsidRPr="00F811FB">
        <w:rPr>
          <w:rFonts w:ascii="Arial" w:hAnsi="Arial" w:cs="Arial"/>
          <w:noProof/>
        </w:rPr>
        <w:drawing>
          <wp:anchor distT="0" distB="0" distL="114300" distR="114300" simplePos="0" relativeHeight="251695616" behindDoc="1" locked="0" layoutInCell="1" allowOverlap="1" wp14:anchorId="73C81BF6" wp14:editId="10A499C3">
            <wp:simplePos x="0" y="0"/>
            <wp:positionH relativeFrom="column">
              <wp:posOffset>120015</wp:posOffset>
            </wp:positionH>
            <wp:positionV relativeFrom="paragraph">
              <wp:posOffset>-268605</wp:posOffset>
            </wp:positionV>
            <wp:extent cx="4824095" cy="2701290"/>
            <wp:effectExtent l="0" t="0" r="1905" b="3810"/>
            <wp:wrapTight wrapText="bothSides">
              <wp:wrapPolygon edited="0">
                <wp:start x="0" y="0"/>
                <wp:lineTo x="0" y="21529"/>
                <wp:lineTo x="21552" y="21529"/>
                <wp:lineTo x="21552" y="0"/>
                <wp:lineTo x="0" y="0"/>
              </wp:wrapPolygon>
            </wp:wrapTight>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Screen Shot 2021-03-31 at 16.20.09.png"/>
                    <pic:cNvPicPr/>
                  </pic:nvPicPr>
                  <pic:blipFill rotWithShape="1">
                    <a:blip r:embed="rId57" cstate="print">
                      <a:extLst>
                        <a:ext uri="{28A0092B-C50C-407E-A947-70E740481C1C}">
                          <a14:useLocalDpi xmlns:a14="http://schemas.microsoft.com/office/drawing/2010/main" val="0"/>
                        </a:ext>
                      </a:extLst>
                    </a:blip>
                    <a:srcRect l="26910" t="24913" r="10994" b="19411"/>
                    <a:stretch/>
                  </pic:blipFill>
                  <pic:spPr bwMode="auto">
                    <a:xfrm>
                      <a:off x="0" y="0"/>
                      <a:ext cx="4824095" cy="270129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A42F7F7" w14:textId="77777777" w:rsidR="00AC420E" w:rsidRPr="00F811FB" w:rsidRDefault="00AC420E" w:rsidP="00AC420E">
      <w:pPr>
        <w:rPr>
          <w:rFonts w:ascii="Arial" w:hAnsi="Arial" w:cs="Arial"/>
        </w:rPr>
      </w:pPr>
    </w:p>
    <w:p w14:paraId="462F726E" w14:textId="77777777" w:rsidR="00AC420E" w:rsidRPr="00F811FB" w:rsidRDefault="00AC420E" w:rsidP="00AC420E">
      <w:pPr>
        <w:rPr>
          <w:rFonts w:ascii="Arial" w:hAnsi="Arial" w:cs="Arial"/>
        </w:rPr>
      </w:pPr>
    </w:p>
    <w:p w14:paraId="2545CC8A" w14:textId="77777777" w:rsidR="00AC420E" w:rsidRPr="00F811FB" w:rsidRDefault="00AC420E" w:rsidP="00AC420E">
      <w:pPr>
        <w:rPr>
          <w:rFonts w:ascii="Arial" w:hAnsi="Arial" w:cs="Arial"/>
        </w:rPr>
      </w:pPr>
    </w:p>
    <w:p w14:paraId="01C4972A" w14:textId="77777777" w:rsidR="00AC420E" w:rsidRPr="00F811FB" w:rsidRDefault="00AC420E" w:rsidP="00AC420E">
      <w:pPr>
        <w:rPr>
          <w:rFonts w:ascii="Arial" w:hAnsi="Arial" w:cs="Arial"/>
        </w:rPr>
      </w:pPr>
    </w:p>
    <w:p w14:paraId="6DE7CF3E" w14:textId="77777777" w:rsidR="00AC420E" w:rsidRPr="00F811FB" w:rsidRDefault="00AC420E" w:rsidP="00AC420E">
      <w:pPr>
        <w:rPr>
          <w:rFonts w:ascii="Arial" w:hAnsi="Arial" w:cs="Arial"/>
        </w:rPr>
      </w:pPr>
    </w:p>
    <w:p w14:paraId="03E4C440" w14:textId="77777777" w:rsidR="00AC420E" w:rsidRPr="00F811FB" w:rsidRDefault="00AC420E" w:rsidP="00AC420E">
      <w:pPr>
        <w:rPr>
          <w:rFonts w:ascii="Arial" w:hAnsi="Arial" w:cs="Arial"/>
          <w:b/>
          <w:bCs/>
        </w:rPr>
      </w:pPr>
    </w:p>
    <w:p w14:paraId="7183CC3F" w14:textId="77777777" w:rsidR="00AC420E" w:rsidRPr="00F811FB" w:rsidRDefault="00AC420E" w:rsidP="00AC420E">
      <w:pPr>
        <w:rPr>
          <w:rFonts w:ascii="Arial" w:hAnsi="Arial" w:cs="Arial"/>
          <w:b/>
          <w:bCs/>
        </w:rPr>
      </w:pPr>
    </w:p>
    <w:p w14:paraId="68458669" w14:textId="77777777" w:rsidR="00AC420E" w:rsidRPr="00F811FB" w:rsidRDefault="00AC420E" w:rsidP="00AC420E">
      <w:pPr>
        <w:rPr>
          <w:rFonts w:ascii="Arial" w:hAnsi="Arial" w:cs="Arial"/>
          <w:b/>
          <w:bCs/>
        </w:rPr>
      </w:pPr>
    </w:p>
    <w:p w14:paraId="6469D057" w14:textId="77777777" w:rsidR="00AC420E" w:rsidRPr="00F811FB" w:rsidRDefault="00AC420E" w:rsidP="00AC420E">
      <w:pPr>
        <w:rPr>
          <w:rFonts w:ascii="Arial" w:hAnsi="Arial" w:cs="Arial"/>
          <w:b/>
          <w:bCs/>
        </w:rPr>
      </w:pPr>
    </w:p>
    <w:p w14:paraId="724E7D66" w14:textId="77777777" w:rsidR="00AC420E" w:rsidRPr="00F811FB" w:rsidRDefault="00AC420E" w:rsidP="00AC420E">
      <w:pPr>
        <w:rPr>
          <w:rFonts w:ascii="Arial" w:hAnsi="Arial" w:cs="Arial"/>
          <w:b/>
          <w:bCs/>
        </w:rPr>
      </w:pPr>
    </w:p>
    <w:p w14:paraId="4EE2B0A4" w14:textId="77777777" w:rsidR="00AC420E" w:rsidRPr="00F811FB" w:rsidRDefault="00AC420E" w:rsidP="00AC420E">
      <w:pPr>
        <w:rPr>
          <w:rFonts w:ascii="Arial" w:hAnsi="Arial" w:cs="Arial"/>
          <w:b/>
          <w:bCs/>
        </w:rPr>
      </w:pPr>
    </w:p>
    <w:p w14:paraId="2450A6B5" w14:textId="77777777" w:rsidR="00AC420E" w:rsidRPr="00F811FB" w:rsidRDefault="00AC420E" w:rsidP="00AC420E">
      <w:pPr>
        <w:rPr>
          <w:rFonts w:ascii="Arial" w:hAnsi="Arial" w:cs="Arial"/>
          <w:b/>
          <w:bCs/>
        </w:rPr>
      </w:pPr>
    </w:p>
    <w:p w14:paraId="49F083E8" w14:textId="77777777" w:rsidR="00AC420E" w:rsidRPr="00F811FB" w:rsidRDefault="00AC420E" w:rsidP="00AC420E">
      <w:pPr>
        <w:rPr>
          <w:rFonts w:ascii="Arial" w:hAnsi="Arial" w:cs="Arial"/>
          <w:b/>
          <w:bCs/>
        </w:rPr>
      </w:pPr>
    </w:p>
    <w:p w14:paraId="71066513" w14:textId="45182281" w:rsidR="00AC420E" w:rsidRPr="00F811FB" w:rsidRDefault="00AC420E" w:rsidP="00AC420E">
      <w:pPr>
        <w:rPr>
          <w:rStyle w:val="Heading5Char"/>
          <w:rFonts w:ascii="Arial" w:hAnsi="Arial" w:cs="Arial"/>
        </w:rPr>
      </w:pPr>
      <w:r w:rsidRPr="00F811FB">
        <w:rPr>
          <w:rFonts w:ascii="Arial" w:hAnsi="Arial" w:cs="Arial"/>
          <w:b/>
          <w:bCs/>
          <w:noProof/>
        </w:rPr>
        <w:lastRenderedPageBreak/>
        <w:drawing>
          <wp:anchor distT="0" distB="0" distL="114300" distR="114300" simplePos="0" relativeHeight="251693568" behindDoc="1" locked="0" layoutInCell="1" allowOverlap="1" wp14:anchorId="27E43F36" wp14:editId="1C8A6D87">
            <wp:simplePos x="0" y="0"/>
            <wp:positionH relativeFrom="column">
              <wp:posOffset>1631950</wp:posOffset>
            </wp:positionH>
            <wp:positionV relativeFrom="paragraph">
              <wp:posOffset>628015</wp:posOffset>
            </wp:positionV>
            <wp:extent cx="2213610" cy="6560820"/>
            <wp:effectExtent l="0" t="1905" r="0" b="0"/>
            <wp:wrapTight wrapText="bothSides">
              <wp:wrapPolygon edited="0">
                <wp:start x="21619" y="6"/>
                <wp:lineTo x="180" y="6"/>
                <wp:lineTo x="180" y="21539"/>
                <wp:lineTo x="21619" y="21539"/>
                <wp:lineTo x="21619" y="6"/>
              </wp:wrapPolygon>
            </wp:wrapTight>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Screen Shot 2021-03-31 at 12.26.56.png"/>
                    <pic:cNvPicPr/>
                  </pic:nvPicPr>
                  <pic:blipFill rotWithShape="1">
                    <a:blip r:embed="rId45" cstate="print">
                      <a:extLst>
                        <a:ext uri="{28A0092B-C50C-407E-A947-70E740481C1C}">
                          <a14:useLocalDpi xmlns:a14="http://schemas.microsoft.com/office/drawing/2010/main" val="0"/>
                        </a:ext>
                      </a:extLst>
                    </a:blip>
                    <a:srcRect l="7646" t="2715" r="41095" b="2352"/>
                    <a:stretch/>
                  </pic:blipFill>
                  <pic:spPr bwMode="auto">
                    <a:xfrm rot="16200000">
                      <a:off x="0" y="0"/>
                      <a:ext cx="2213610" cy="656082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F811FB">
        <w:rPr>
          <w:rFonts w:ascii="Arial" w:hAnsi="Arial" w:cs="Arial"/>
          <w:b/>
          <w:bCs/>
        </w:rPr>
        <w:t>Appendix B</w:t>
      </w:r>
      <w:r w:rsidRPr="00F811FB">
        <w:rPr>
          <w:rFonts w:ascii="Arial" w:hAnsi="Arial" w:cs="Arial"/>
        </w:rPr>
        <w:t xml:space="preserve"> – IMBA Infographic</w:t>
      </w:r>
    </w:p>
    <w:p w14:paraId="1D607BDF" w14:textId="022BD370" w:rsidR="00AC420E" w:rsidRPr="00F811FB" w:rsidRDefault="00AC420E" w:rsidP="00AC420E">
      <w:pPr>
        <w:rPr>
          <w:rStyle w:val="Heading5Char"/>
          <w:rFonts w:ascii="Arial" w:hAnsi="Arial" w:cs="Arial"/>
        </w:rPr>
      </w:pPr>
      <w:r w:rsidRPr="00F811FB">
        <w:rPr>
          <w:rFonts w:ascii="Arial" w:hAnsi="Arial" w:cs="Arial"/>
          <w:b/>
          <w:bCs/>
          <w:noProof/>
        </w:rPr>
        <w:drawing>
          <wp:anchor distT="0" distB="0" distL="114300" distR="114300" simplePos="0" relativeHeight="251692544" behindDoc="1" locked="0" layoutInCell="1" allowOverlap="1" wp14:anchorId="5F082E6A" wp14:editId="7EE51529">
            <wp:simplePos x="0" y="0"/>
            <wp:positionH relativeFrom="column">
              <wp:posOffset>-369570</wp:posOffset>
            </wp:positionH>
            <wp:positionV relativeFrom="paragraph">
              <wp:posOffset>435928</wp:posOffset>
            </wp:positionV>
            <wp:extent cx="6388100" cy="2133600"/>
            <wp:effectExtent l="0" t="0" r="0" b="0"/>
            <wp:wrapTight wrapText="bothSides">
              <wp:wrapPolygon edited="0">
                <wp:start x="0" y="0"/>
                <wp:lineTo x="0" y="21471"/>
                <wp:lineTo x="21557" y="21471"/>
                <wp:lineTo x="21557" y="0"/>
                <wp:lineTo x="0" y="0"/>
              </wp:wrapPolygon>
            </wp:wrapTight>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BA_INFOGRAPHIC_final.pdf"/>
                    <pic:cNvPicPr/>
                  </pic:nvPicPr>
                  <pic:blipFill>
                    <a:blip r:embed="rId46" cstate="print">
                      <a:extLst>
                        <a:ext uri="{28A0092B-C50C-407E-A947-70E740481C1C}">
                          <a14:useLocalDpi xmlns:a14="http://schemas.microsoft.com/office/drawing/2010/main" val="0"/>
                        </a:ext>
                      </a:extLst>
                    </a:blip>
                    <a:stretch>
                      <a:fillRect/>
                    </a:stretch>
                  </pic:blipFill>
                  <pic:spPr>
                    <a:xfrm>
                      <a:off x="0" y="0"/>
                      <a:ext cx="6388100" cy="2133600"/>
                    </a:xfrm>
                    <a:prstGeom prst="rect">
                      <a:avLst/>
                    </a:prstGeom>
                  </pic:spPr>
                </pic:pic>
              </a:graphicData>
            </a:graphic>
            <wp14:sizeRelH relativeFrom="page">
              <wp14:pctWidth>0</wp14:pctWidth>
            </wp14:sizeRelH>
            <wp14:sizeRelV relativeFrom="page">
              <wp14:pctHeight>0</wp14:pctHeight>
            </wp14:sizeRelV>
          </wp:anchor>
        </w:drawing>
      </w:r>
    </w:p>
    <w:p w14:paraId="197CD821" w14:textId="77777777" w:rsidR="00AC420E" w:rsidRPr="00F811FB" w:rsidRDefault="00AC420E" w:rsidP="00AC420E">
      <w:pPr>
        <w:rPr>
          <w:rStyle w:val="Heading5Char"/>
          <w:rFonts w:ascii="Arial" w:hAnsi="Arial" w:cs="Arial"/>
        </w:rPr>
      </w:pPr>
    </w:p>
    <w:p w14:paraId="657C33B7" w14:textId="77777777" w:rsidR="00AC420E" w:rsidRPr="00F811FB" w:rsidRDefault="00AC420E" w:rsidP="00AC420E">
      <w:pPr>
        <w:rPr>
          <w:rStyle w:val="Heading5Char"/>
          <w:rFonts w:ascii="Arial" w:hAnsi="Arial" w:cs="Arial"/>
        </w:rPr>
      </w:pPr>
    </w:p>
    <w:p w14:paraId="68D8E97E" w14:textId="77777777" w:rsidR="00AC420E" w:rsidRPr="00F811FB" w:rsidRDefault="00AC420E" w:rsidP="00AC420E">
      <w:pPr>
        <w:rPr>
          <w:rFonts w:ascii="Arial" w:hAnsi="Arial" w:cs="Arial"/>
        </w:rPr>
      </w:pPr>
    </w:p>
    <w:p w14:paraId="648263D5" w14:textId="77777777" w:rsidR="00AC420E" w:rsidRPr="00F811FB" w:rsidRDefault="00AC420E" w:rsidP="00AC420E">
      <w:pPr>
        <w:rPr>
          <w:rFonts w:ascii="Arial" w:hAnsi="Arial" w:cs="Arial"/>
        </w:rPr>
      </w:pPr>
      <w:r w:rsidRPr="00F811FB">
        <w:rPr>
          <w:rFonts w:ascii="Arial" w:hAnsi="Arial" w:cs="Arial"/>
          <w:b/>
          <w:bCs/>
        </w:rPr>
        <w:t>Appendix</w:t>
      </w:r>
      <w:r w:rsidRPr="00F811FB">
        <w:rPr>
          <w:rFonts w:ascii="Arial" w:hAnsi="Arial" w:cs="Arial"/>
        </w:rPr>
        <w:t xml:space="preserve"> C – Marketing Activity Calendar </w:t>
      </w:r>
    </w:p>
    <w:p w14:paraId="793CD325" w14:textId="77777777" w:rsidR="00AC420E" w:rsidRPr="00F811FB" w:rsidRDefault="00AC420E" w:rsidP="00AC420E">
      <w:pPr>
        <w:rPr>
          <w:rFonts w:ascii="Arial" w:hAnsi="Arial" w:cs="Arial"/>
        </w:rPr>
      </w:pPr>
      <w:r w:rsidRPr="00F811FB">
        <w:rPr>
          <w:rFonts w:ascii="Arial" w:hAnsi="Arial" w:cs="Arial"/>
          <w:noProof/>
        </w:rPr>
        <w:drawing>
          <wp:anchor distT="0" distB="0" distL="114300" distR="114300" simplePos="0" relativeHeight="251697664" behindDoc="1" locked="0" layoutInCell="1" allowOverlap="1" wp14:anchorId="322ACE20" wp14:editId="2F327279">
            <wp:simplePos x="0" y="0"/>
            <wp:positionH relativeFrom="column">
              <wp:posOffset>-645477</wp:posOffset>
            </wp:positionH>
            <wp:positionV relativeFrom="paragraph">
              <wp:posOffset>274002</wp:posOffset>
            </wp:positionV>
            <wp:extent cx="6817396" cy="2386013"/>
            <wp:effectExtent l="0" t="0" r="2540" b="1905"/>
            <wp:wrapTight wrapText="bothSides">
              <wp:wrapPolygon edited="0">
                <wp:start x="0" y="0"/>
                <wp:lineTo x="0" y="21502"/>
                <wp:lineTo x="21568" y="21502"/>
                <wp:lineTo x="21568" y="0"/>
                <wp:lineTo x="0" y="0"/>
              </wp:wrapPolygon>
            </wp:wrapTight>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Screen Shot 2021-04-06 at 13.14.34.png"/>
                    <pic:cNvPicPr/>
                  </pic:nvPicPr>
                  <pic:blipFill>
                    <a:blip r:embed="rId47" cstate="print">
                      <a:extLst>
                        <a:ext uri="{28A0092B-C50C-407E-A947-70E740481C1C}">
                          <a14:useLocalDpi xmlns:a14="http://schemas.microsoft.com/office/drawing/2010/main" val="0"/>
                        </a:ext>
                      </a:extLst>
                    </a:blip>
                    <a:stretch>
                      <a:fillRect/>
                    </a:stretch>
                  </pic:blipFill>
                  <pic:spPr>
                    <a:xfrm>
                      <a:off x="0" y="0"/>
                      <a:ext cx="6817396" cy="2386013"/>
                    </a:xfrm>
                    <a:prstGeom prst="rect">
                      <a:avLst/>
                    </a:prstGeom>
                  </pic:spPr>
                </pic:pic>
              </a:graphicData>
            </a:graphic>
            <wp14:sizeRelH relativeFrom="page">
              <wp14:pctWidth>0</wp14:pctWidth>
            </wp14:sizeRelH>
            <wp14:sizeRelV relativeFrom="page">
              <wp14:pctHeight>0</wp14:pctHeight>
            </wp14:sizeRelV>
          </wp:anchor>
        </w:drawing>
      </w:r>
    </w:p>
    <w:p w14:paraId="2D7D1A71" w14:textId="77777777" w:rsidR="00AC420E" w:rsidRPr="00F811FB" w:rsidRDefault="00AC420E" w:rsidP="00AC420E">
      <w:pPr>
        <w:rPr>
          <w:rFonts w:ascii="Arial" w:hAnsi="Arial" w:cs="Arial"/>
        </w:rPr>
      </w:pPr>
    </w:p>
    <w:p w14:paraId="336C3F63" w14:textId="77777777" w:rsidR="00AC420E" w:rsidRPr="00F811FB" w:rsidRDefault="00AC420E" w:rsidP="00AC420E">
      <w:pPr>
        <w:rPr>
          <w:rFonts w:ascii="Arial" w:hAnsi="Arial" w:cs="Arial"/>
        </w:rPr>
      </w:pPr>
    </w:p>
    <w:p w14:paraId="5AC886BD" w14:textId="77777777" w:rsidR="00AC420E" w:rsidRPr="00F811FB" w:rsidRDefault="00AC420E" w:rsidP="00AC420E">
      <w:pPr>
        <w:pStyle w:val="Heading5"/>
        <w:rPr>
          <w:rFonts w:ascii="Arial" w:hAnsi="Arial" w:cs="Arial"/>
        </w:rPr>
      </w:pPr>
    </w:p>
    <w:p w14:paraId="59E5EF54" w14:textId="77777777" w:rsidR="00AC420E" w:rsidRPr="00F811FB" w:rsidRDefault="00AC420E" w:rsidP="00AC420E">
      <w:pPr>
        <w:pStyle w:val="Heading5"/>
        <w:rPr>
          <w:rFonts w:ascii="Arial" w:hAnsi="Arial" w:cs="Arial"/>
        </w:rPr>
      </w:pPr>
    </w:p>
    <w:p w14:paraId="651B4E38" w14:textId="77777777" w:rsidR="00AC420E" w:rsidRPr="00F811FB" w:rsidRDefault="00AC420E" w:rsidP="00AC420E">
      <w:pPr>
        <w:rPr>
          <w:rFonts w:ascii="Arial" w:hAnsi="Arial" w:cs="Arial"/>
        </w:rPr>
      </w:pPr>
      <w:r w:rsidRPr="00F811FB">
        <w:rPr>
          <w:rFonts w:ascii="Arial" w:hAnsi="Arial" w:cs="Arial"/>
          <w:b/>
          <w:bCs/>
        </w:rPr>
        <w:t xml:space="preserve">Appendix </w:t>
      </w:r>
      <w:r w:rsidRPr="00F811FB">
        <w:rPr>
          <w:rFonts w:ascii="Arial" w:hAnsi="Arial" w:cs="Arial"/>
        </w:rPr>
        <w:t xml:space="preserve">D – Point of Purchase displays </w:t>
      </w:r>
    </w:p>
    <w:p w14:paraId="639498FA" w14:textId="77777777" w:rsidR="00AC420E" w:rsidRPr="00F811FB" w:rsidRDefault="00AC420E" w:rsidP="00AC420E">
      <w:pPr>
        <w:rPr>
          <w:rFonts w:ascii="Arial" w:hAnsi="Arial" w:cs="Arial"/>
        </w:rPr>
      </w:pPr>
    </w:p>
    <w:p w14:paraId="56BD9878" w14:textId="77777777" w:rsidR="00AC420E" w:rsidRPr="00F811FB" w:rsidRDefault="00AC420E" w:rsidP="00AC420E">
      <w:pPr>
        <w:rPr>
          <w:rFonts w:ascii="Arial" w:hAnsi="Arial" w:cs="Arial"/>
        </w:rPr>
      </w:pPr>
    </w:p>
    <w:p w14:paraId="428F11C7" w14:textId="77777777" w:rsidR="00AC420E" w:rsidRPr="00F811FB" w:rsidRDefault="00AC420E" w:rsidP="00AC420E">
      <w:pPr>
        <w:rPr>
          <w:rFonts w:ascii="Arial" w:hAnsi="Arial" w:cs="Arial"/>
        </w:rPr>
      </w:pPr>
    </w:p>
    <w:p w14:paraId="05A9E580" w14:textId="77777777" w:rsidR="00AC420E" w:rsidRPr="00F811FB" w:rsidRDefault="00AC420E" w:rsidP="00AC420E">
      <w:pPr>
        <w:rPr>
          <w:rFonts w:ascii="Arial" w:hAnsi="Arial" w:cs="Arial"/>
          <w:noProof/>
        </w:rPr>
      </w:pPr>
      <w:r w:rsidRPr="00F811FB">
        <w:rPr>
          <w:rFonts w:ascii="Arial" w:hAnsi="Arial" w:cs="Arial"/>
          <w:noProof/>
        </w:rPr>
        <w:drawing>
          <wp:inline distT="0" distB="0" distL="0" distR="0" wp14:anchorId="3D5E656C" wp14:editId="6965B56D">
            <wp:extent cx="5731510" cy="3220085"/>
            <wp:effectExtent l="0" t="0" r="0" b="5715"/>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Screen Shot 2021-04-07 at 13.20.14.png"/>
                    <pic:cNvPicPr/>
                  </pic:nvPicPr>
                  <pic:blipFill>
                    <a:blip r:embed="rId48">
                      <a:extLst>
                        <a:ext uri="{28A0092B-C50C-407E-A947-70E740481C1C}">
                          <a14:useLocalDpi xmlns:a14="http://schemas.microsoft.com/office/drawing/2010/main" val="0"/>
                        </a:ext>
                      </a:extLst>
                    </a:blip>
                    <a:stretch>
                      <a:fillRect/>
                    </a:stretch>
                  </pic:blipFill>
                  <pic:spPr>
                    <a:xfrm>
                      <a:off x="0" y="0"/>
                      <a:ext cx="5731510" cy="3220085"/>
                    </a:xfrm>
                    <a:prstGeom prst="rect">
                      <a:avLst/>
                    </a:prstGeom>
                  </pic:spPr>
                </pic:pic>
              </a:graphicData>
            </a:graphic>
          </wp:inline>
        </w:drawing>
      </w:r>
    </w:p>
    <w:p w14:paraId="61D609AF" w14:textId="77777777" w:rsidR="00AC420E" w:rsidRPr="00F811FB" w:rsidRDefault="00AC420E" w:rsidP="00AC420E">
      <w:pPr>
        <w:rPr>
          <w:rFonts w:ascii="Arial" w:hAnsi="Arial" w:cs="Arial"/>
          <w:noProof/>
        </w:rPr>
      </w:pPr>
    </w:p>
    <w:p w14:paraId="6B3E6287" w14:textId="77777777" w:rsidR="00AC420E" w:rsidRPr="00F811FB" w:rsidRDefault="00AC420E" w:rsidP="00AC420E">
      <w:pPr>
        <w:pStyle w:val="Heading5"/>
        <w:jc w:val="center"/>
        <w:rPr>
          <w:rFonts w:ascii="Arial" w:hAnsi="Arial" w:cs="Arial"/>
        </w:rPr>
      </w:pPr>
      <w:r w:rsidRPr="00F811FB">
        <w:rPr>
          <w:rFonts w:ascii="Arial" w:hAnsi="Arial" w:cs="Arial"/>
        </w:rPr>
        <w:t>Wall display / Large canvas</w:t>
      </w:r>
    </w:p>
    <w:p w14:paraId="5356BAB8" w14:textId="77777777" w:rsidR="00AC420E" w:rsidRPr="00F811FB" w:rsidRDefault="00AC420E" w:rsidP="00AC420E">
      <w:pPr>
        <w:pStyle w:val="Heading5"/>
        <w:jc w:val="center"/>
        <w:rPr>
          <w:rFonts w:ascii="Arial" w:hAnsi="Arial" w:cs="Arial"/>
        </w:rPr>
      </w:pPr>
      <w:r w:rsidRPr="00F811FB">
        <w:rPr>
          <w:rFonts w:ascii="Arial" w:hAnsi="Arial" w:cs="Arial"/>
          <w:noProof/>
        </w:rPr>
        <w:lastRenderedPageBreak/>
        <w:drawing>
          <wp:anchor distT="0" distB="0" distL="114300" distR="114300" simplePos="0" relativeHeight="251699712" behindDoc="1" locked="0" layoutInCell="1" allowOverlap="1" wp14:anchorId="7DEE0497" wp14:editId="2F330792">
            <wp:simplePos x="0" y="0"/>
            <wp:positionH relativeFrom="column">
              <wp:posOffset>-91440</wp:posOffset>
            </wp:positionH>
            <wp:positionV relativeFrom="paragraph">
              <wp:posOffset>218440</wp:posOffset>
            </wp:positionV>
            <wp:extent cx="5731510" cy="3213735"/>
            <wp:effectExtent l="0" t="0" r="0" b="0"/>
            <wp:wrapTight wrapText="bothSides">
              <wp:wrapPolygon edited="0">
                <wp:start x="0" y="0"/>
                <wp:lineTo x="0" y="21510"/>
                <wp:lineTo x="21538" y="21510"/>
                <wp:lineTo x="21538" y="0"/>
                <wp:lineTo x="0" y="0"/>
              </wp:wrapPolygon>
            </wp:wrapTight>
            <wp:docPr id="39"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2" name="Screen Shot 2021-04-07 at 13.36.31.png"/>
                    <pic:cNvPicPr/>
                  </pic:nvPicPr>
                  <pic:blipFill>
                    <a:blip r:embed="rId49">
                      <a:extLst>
                        <a:ext uri="{28A0092B-C50C-407E-A947-70E740481C1C}">
                          <a14:useLocalDpi xmlns:a14="http://schemas.microsoft.com/office/drawing/2010/main" val="0"/>
                        </a:ext>
                      </a:extLst>
                    </a:blip>
                    <a:stretch>
                      <a:fillRect/>
                    </a:stretch>
                  </pic:blipFill>
                  <pic:spPr>
                    <a:xfrm>
                      <a:off x="0" y="0"/>
                      <a:ext cx="5731510" cy="3213735"/>
                    </a:xfrm>
                    <a:prstGeom prst="rect">
                      <a:avLst/>
                    </a:prstGeom>
                  </pic:spPr>
                </pic:pic>
              </a:graphicData>
            </a:graphic>
            <wp14:sizeRelH relativeFrom="page">
              <wp14:pctWidth>0</wp14:pctWidth>
            </wp14:sizeRelH>
            <wp14:sizeRelV relativeFrom="page">
              <wp14:pctHeight>0</wp14:pctHeight>
            </wp14:sizeRelV>
          </wp:anchor>
        </w:drawing>
      </w:r>
    </w:p>
    <w:p w14:paraId="4146116A" w14:textId="77777777" w:rsidR="00AC420E" w:rsidRPr="00F811FB" w:rsidRDefault="00AC420E" w:rsidP="00AC420E">
      <w:pPr>
        <w:pStyle w:val="Heading5"/>
        <w:jc w:val="center"/>
        <w:rPr>
          <w:rFonts w:ascii="Arial" w:hAnsi="Arial" w:cs="Arial"/>
        </w:rPr>
      </w:pPr>
      <w:r w:rsidRPr="00F811FB">
        <w:rPr>
          <w:rFonts w:ascii="Arial" w:hAnsi="Arial" w:cs="Arial"/>
        </w:rPr>
        <w:t>Front of bike display poster</w:t>
      </w:r>
    </w:p>
    <w:p w14:paraId="3816F0EA" w14:textId="77777777" w:rsidR="00AC420E" w:rsidRPr="00F811FB" w:rsidRDefault="00AC420E" w:rsidP="00AC420E">
      <w:pPr>
        <w:ind w:firstLine="720"/>
        <w:rPr>
          <w:rFonts w:ascii="Arial" w:hAnsi="Arial" w:cs="Arial"/>
        </w:rPr>
      </w:pPr>
    </w:p>
    <w:p w14:paraId="63251FF1" w14:textId="77777777" w:rsidR="00AC420E" w:rsidRPr="00F811FB" w:rsidRDefault="00AC420E" w:rsidP="00AC420E">
      <w:pPr>
        <w:ind w:firstLine="720"/>
        <w:rPr>
          <w:rFonts w:ascii="Arial" w:hAnsi="Arial" w:cs="Arial"/>
        </w:rPr>
      </w:pPr>
    </w:p>
    <w:p w14:paraId="22473FB6" w14:textId="77777777" w:rsidR="00AC420E" w:rsidRPr="00F811FB" w:rsidRDefault="00AC420E" w:rsidP="00AC420E">
      <w:pPr>
        <w:ind w:firstLine="720"/>
        <w:rPr>
          <w:rFonts w:ascii="Arial" w:hAnsi="Arial" w:cs="Arial"/>
        </w:rPr>
      </w:pPr>
    </w:p>
    <w:p w14:paraId="2263F6D2" w14:textId="77777777" w:rsidR="00AC420E" w:rsidRPr="00F811FB" w:rsidRDefault="00AC420E" w:rsidP="00AC420E">
      <w:pPr>
        <w:ind w:firstLine="720"/>
        <w:rPr>
          <w:rFonts w:ascii="Arial" w:hAnsi="Arial" w:cs="Arial"/>
        </w:rPr>
      </w:pPr>
    </w:p>
    <w:p w14:paraId="700097A0" w14:textId="77777777" w:rsidR="00AC420E" w:rsidRPr="00F811FB" w:rsidRDefault="00AC420E" w:rsidP="00AC420E">
      <w:pPr>
        <w:ind w:firstLine="720"/>
        <w:rPr>
          <w:rFonts w:ascii="Arial" w:hAnsi="Arial" w:cs="Arial"/>
        </w:rPr>
      </w:pPr>
      <w:r w:rsidRPr="00F811FB">
        <w:rPr>
          <w:rFonts w:ascii="Arial" w:hAnsi="Arial" w:cs="Arial"/>
          <w:noProof/>
        </w:rPr>
        <w:lastRenderedPageBreak/>
        <w:drawing>
          <wp:inline distT="0" distB="0" distL="0" distR="0" wp14:anchorId="53B64979" wp14:editId="132D9435">
            <wp:extent cx="4883150" cy="4530436"/>
            <wp:effectExtent l="0" t="0" r="0" b="3810"/>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Screen Shot 2021-04-07 at 13.59.12.png"/>
                    <pic:cNvPicPr/>
                  </pic:nvPicPr>
                  <pic:blipFill>
                    <a:blip r:embed="rId50">
                      <a:extLst>
                        <a:ext uri="{28A0092B-C50C-407E-A947-70E740481C1C}">
                          <a14:useLocalDpi xmlns:a14="http://schemas.microsoft.com/office/drawing/2010/main" val="0"/>
                        </a:ext>
                      </a:extLst>
                    </a:blip>
                    <a:stretch>
                      <a:fillRect/>
                    </a:stretch>
                  </pic:blipFill>
                  <pic:spPr>
                    <a:xfrm>
                      <a:off x="0" y="0"/>
                      <a:ext cx="4894304" cy="4540785"/>
                    </a:xfrm>
                    <a:prstGeom prst="rect">
                      <a:avLst/>
                    </a:prstGeom>
                  </pic:spPr>
                </pic:pic>
              </a:graphicData>
            </a:graphic>
          </wp:inline>
        </w:drawing>
      </w:r>
    </w:p>
    <w:p w14:paraId="61C5BDF3" w14:textId="77777777" w:rsidR="00AC420E" w:rsidRPr="00F811FB" w:rsidRDefault="00AC420E" w:rsidP="00AC420E">
      <w:pPr>
        <w:rPr>
          <w:rFonts w:ascii="Arial" w:hAnsi="Arial" w:cs="Arial"/>
        </w:rPr>
      </w:pPr>
    </w:p>
    <w:p w14:paraId="7A14F19C" w14:textId="77777777" w:rsidR="00AC420E" w:rsidRPr="00F811FB" w:rsidRDefault="00AC420E" w:rsidP="00AC420E">
      <w:pPr>
        <w:tabs>
          <w:tab w:val="left" w:pos="3698"/>
        </w:tabs>
        <w:jc w:val="center"/>
        <w:rPr>
          <w:rFonts w:ascii="Arial" w:hAnsi="Arial" w:cs="Arial"/>
        </w:rPr>
      </w:pPr>
      <w:r w:rsidRPr="00F811FB">
        <w:rPr>
          <w:rStyle w:val="Heading5Char"/>
          <w:rFonts w:ascii="Arial" w:hAnsi="Arial" w:cs="Arial"/>
        </w:rPr>
        <w:t xml:space="preserve">Freebie sticker </w:t>
      </w:r>
      <w:r w:rsidRPr="00F811FB">
        <w:rPr>
          <w:rFonts w:ascii="Arial" w:hAnsi="Arial" w:cs="Arial"/>
        </w:rPr>
        <w:t>(Located at Point of Sale)</w:t>
      </w:r>
    </w:p>
    <w:p w14:paraId="1085E1D0" w14:textId="77777777" w:rsidR="00AC420E" w:rsidRPr="00F811FB" w:rsidRDefault="00AC420E" w:rsidP="00AC420E">
      <w:pPr>
        <w:rPr>
          <w:rFonts w:ascii="Arial" w:hAnsi="Arial" w:cs="Arial"/>
        </w:rPr>
      </w:pPr>
      <w:r w:rsidRPr="00F811FB">
        <w:rPr>
          <w:rFonts w:ascii="Arial" w:hAnsi="Arial" w:cs="Arial"/>
          <w:b/>
          <w:bCs/>
          <w:noProof/>
        </w:rPr>
        <w:lastRenderedPageBreak/>
        <w:drawing>
          <wp:anchor distT="0" distB="0" distL="114300" distR="114300" simplePos="0" relativeHeight="251698688" behindDoc="1" locked="0" layoutInCell="1" allowOverlap="1" wp14:anchorId="569B6249" wp14:editId="22166ABB">
            <wp:simplePos x="0" y="0"/>
            <wp:positionH relativeFrom="column">
              <wp:posOffset>-58131</wp:posOffset>
            </wp:positionH>
            <wp:positionV relativeFrom="paragraph">
              <wp:posOffset>220345</wp:posOffset>
            </wp:positionV>
            <wp:extent cx="6070286" cy="8639810"/>
            <wp:effectExtent l="0" t="0" r="635" b="0"/>
            <wp:wrapTight wrapText="bothSides">
              <wp:wrapPolygon edited="0">
                <wp:start x="0" y="0"/>
                <wp:lineTo x="0" y="21559"/>
                <wp:lineTo x="21557" y="21559"/>
                <wp:lineTo x="21557" y="0"/>
                <wp:lineTo x="0" y="0"/>
              </wp:wrapPolygon>
            </wp:wrapTight>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Screen Shot 2021-04-07 at 12.30.38.png"/>
                    <pic:cNvPicPr/>
                  </pic:nvPicPr>
                  <pic:blipFill>
                    <a:blip r:embed="rId51">
                      <a:extLst>
                        <a:ext uri="{28A0092B-C50C-407E-A947-70E740481C1C}">
                          <a14:useLocalDpi xmlns:a14="http://schemas.microsoft.com/office/drawing/2010/main" val="0"/>
                        </a:ext>
                      </a:extLst>
                    </a:blip>
                    <a:stretch>
                      <a:fillRect/>
                    </a:stretch>
                  </pic:blipFill>
                  <pic:spPr>
                    <a:xfrm>
                      <a:off x="0" y="0"/>
                      <a:ext cx="6076239" cy="8648283"/>
                    </a:xfrm>
                    <a:prstGeom prst="rect">
                      <a:avLst/>
                    </a:prstGeom>
                  </pic:spPr>
                </pic:pic>
              </a:graphicData>
            </a:graphic>
            <wp14:sizeRelH relativeFrom="page">
              <wp14:pctWidth>0</wp14:pctWidth>
            </wp14:sizeRelH>
            <wp14:sizeRelV relativeFrom="page">
              <wp14:pctHeight>0</wp14:pctHeight>
            </wp14:sizeRelV>
          </wp:anchor>
        </w:drawing>
      </w:r>
      <w:r w:rsidRPr="00F811FB">
        <w:rPr>
          <w:rFonts w:ascii="Arial" w:hAnsi="Arial" w:cs="Arial"/>
          <w:b/>
          <w:bCs/>
        </w:rPr>
        <w:t>Appendix</w:t>
      </w:r>
      <w:r w:rsidRPr="00F811FB">
        <w:rPr>
          <w:rFonts w:ascii="Arial" w:hAnsi="Arial" w:cs="Arial"/>
        </w:rPr>
        <w:t xml:space="preserve"> E – Media Criteria List</w:t>
      </w:r>
    </w:p>
    <w:p w14:paraId="1C8BABC6" w14:textId="325139B1" w:rsidR="00AC420E" w:rsidRPr="00F811FB" w:rsidRDefault="00BB2EFC" w:rsidP="003F7013">
      <w:pPr>
        <w:spacing w:after="200" w:line="276" w:lineRule="auto"/>
        <w:rPr>
          <w:rFonts w:ascii="Arial" w:hAnsi="Arial" w:cs="Arial"/>
          <w:b/>
          <w:sz w:val="22"/>
          <w:szCs w:val="22"/>
        </w:rPr>
      </w:pPr>
      <w:r w:rsidRPr="00F811FB">
        <w:rPr>
          <w:rFonts w:ascii="Arial" w:hAnsi="Arial" w:cs="Arial"/>
          <w:b/>
          <w:sz w:val="22"/>
          <w:szCs w:val="22"/>
        </w:rPr>
        <w:lastRenderedPageBreak/>
        <w:br w:type="page"/>
      </w:r>
    </w:p>
    <w:p w14:paraId="121D6853" w14:textId="77777777" w:rsidR="006E04C9" w:rsidRPr="00F811FB" w:rsidRDefault="00770DC3">
      <w:pPr>
        <w:spacing w:after="200" w:line="276" w:lineRule="auto"/>
        <w:rPr>
          <w:rFonts w:ascii="Arial" w:hAnsi="Arial" w:cs="Arial"/>
          <w:b/>
          <w:sz w:val="22"/>
          <w:szCs w:val="22"/>
        </w:rPr>
      </w:pPr>
      <w:r w:rsidRPr="00F811FB">
        <w:rPr>
          <w:rFonts w:ascii="Arial" w:hAnsi="Arial" w:cs="Arial"/>
          <w:noProof/>
          <w:sz w:val="22"/>
          <w:szCs w:val="22"/>
        </w:rPr>
        <w:lastRenderedPageBreak/>
        <w:drawing>
          <wp:anchor distT="0" distB="0" distL="114300" distR="114300" simplePos="0" relativeHeight="251659264" behindDoc="1" locked="0" layoutInCell="1" allowOverlap="1" wp14:anchorId="30C52F19" wp14:editId="17ACA328">
            <wp:simplePos x="0" y="0"/>
            <wp:positionH relativeFrom="page">
              <wp:align>right</wp:align>
            </wp:positionH>
            <wp:positionV relativeFrom="paragraph">
              <wp:posOffset>180975</wp:posOffset>
            </wp:positionV>
            <wp:extent cx="7700010" cy="1273271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58" cstate="print">
                      <a:extLst>
                        <a:ext uri="{28A0092B-C50C-407E-A947-70E740481C1C}">
                          <a14:useLocalDpi xmlns:a14="http://schemas.microsoft.com/office/drawing/2010/main" val="0"/>
                        </a:ext>
                      </a:extLst>
                    </a:blip>
                    <a:stretch>
                      <a:fillRect/>
                    </a:stretch>
                  </pic:blipFill>
                  <pic:spPr>
                    <a:xfrm>
                      <a:off x="0" y="0"/>
                      <a:ext cx="7700010" cy="12732717"/>
                    </a:xfrm>
                    <a:prstGeom prst="rect">
                      <a:avLst/>
                    </a:prstGeom>
                  </pic:spPr>
                </pic:pic>
              </a:graphicData>
            </a:graphic>
            <wp14:sizeRelH relativeFrom="page">
              <wp14:pctWidth>0</wp14:pctWidth>
            </wp14:sizeRelH>
            <wp14:sizeRelV relativeFrom="page">
              <wp14:pctHeight>0</wp14:pctHeight>
            </wp14:sizeRelV>
          </wp:anchor>
        </w:drawing>
      </w:r>
    </w:p>
    <w:p w14:paraId="0D37EF9A" w14:textId="77777777" w:rsidR="00AB6B41" w:rsidRPr="00F811FB" w:rsidRDefault="00770DC3" w:rsidP="00770DC3">
      <w:pPr>
        <w:spacing w:after="200" w:line="276" w:lineRule="auto"/>
        <w:rPr>
          <w:rFonts w:ascii="Arial" w:hAnsi="Arial" w:cs="Arial"/>
          <w:b/>
          <w:sz w:val="22"/>
          <w:szCs w:val="22"/>
        </w:rPr>
      </w:pPr>
      <w:r w:rsidRPr="00F811FB">
        <w:rPr>
          <w:rFonts w:ascii="Arial" w:hAnsi="Arial" w:cs="Arial"/>
          <w:b/>
          <w:noProof/>
          <w:sz w:val="22"/>
          <w:szCs w:val="22"/>
        </w:rPr>
        <mc:AlternateContent>
          <mc:Choice Requires="wpg">
            <w:drawing>
              <wp:anchor distT="0" distB="0" distL="228600" distR="228600" simplePos="0" relativeHeight="251666944" behindDoc="1" locked="0" layoutInCell="1" allowOverlap="1" wp14:anchorId="54FBFD89" wp14:editId="623A5FF6">
                <wp:simplePos x="0" y="0"/>
                <wp:positionH relativeFrom="margin">
                  <wp:posOffset>1457325</wp:posOffset>
                </wp:positionH>
                <wp:positionV relativeFrom="margin">
                  <wp:posOffset>4305300</wp:posOffset>
                </wp:positionV>
                <wp:extent cx="2876550" cy="3429000"/>
                <wp:effectExtent l="0" t="0" r="0" b="0"/>
                <wp:wrapSquare wrapText="bothSides"/>
                <wp:docPr id="201" name="Group 201"/>
                <wp:cNvGraphicFramePr/>
                <a:graphic xmlns:a="http://schemas.openxmlformats.org/drawingml/2006/main">
                  <a:graphicData uri="http://schemas.microsoft.com/office/word/2010/wordprocessingGroup">
                    <wpg:wgp>
                      <wpg:cNvGrpSpPr/>
                      <wpg:grpSpPr>
                        <a:xfrm>
                          <a:off x="0" y="0"/>
                          <a:ext cx="2876550" cy="3429000"/>
                          <a:chOff x="0" y="-76416"/>
                          <a:chExt cx="1828800" cy="8227455"/>
                        </a:xfrm>
                      </wpg:grpSpPr>
                      <wps:wsp>
                        <wps:cNvPr id="202" name="Rectangle 202"/>
                        <wps:cNvSpPr/>
                        <wps:spPr>
                          <a:xfrm>
                            <a:off x="0" y="-76416"/>
                            <a:ext cx="1828800" cy="228601"/>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3" name="Rectangle 203"/>
                        <wps:cNvSpPr/>
                        <wps:spPr>
                          <a:xfrm>
                            <a:off x="0" y="2917463"/>
                            <a:ext cx="1828800" cy="5233576"/>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C9B66CF" w14:textId="77777777" w:rsidR="00884824" w:rsidRDefault="00884824" w:rsidP="00770DC3">
                              <w:pPr>
                                <w:jc w:val="center"/>
                                <w:rPr>
                                  <w:color w:val="FFFFFF" w:themeColor="background1"/>
                                  <w:sz w:val="32"/>
                                </w:rPr>
                              </w:pPr>
                            </w:p>
                            <w:p w14:paraId="60C3E8FE" w14:textId="2427B0EA" w:rsidR="00770DC3" w:rsidRDefault="00770DC3" w:rsidP="00770DC3">
                              <w:pPr>
                                <w:jc w:val="center"/>
                                <w:rPr>
                                  <w:color w:val="FFFFFF" w:themeColor="background1"/>
                                  <w:sz w:val="32"/>
                                </w:rPr>
                              </w:pPr>
                              <w:r w:rsidRPr="00770DC3">
                                <w:rPr>
                                  <w:color w:val="FFFFFF" w:themeColor="background1"/>
                                  <w:sz w:val="32"/>
                                </w:rPr>
                                <w:t>Sports Management</w:t>
                              </w:r>
                              <w:r w:rsidR="00884824">
                                <w:rPr>
                                  <w:color w:val="FFFFFF" w:themeColor="background1"/>
                                  <w:sz w:val="32"/>
                                </w:rPr>
                                <w:t xml:space="preserve"> Portfolio</w:t>
                              </w:r>
                            </w:p>
                            <w:p w14:paraId="56CE314A" w14:textId="77777777" w:rsidR="00884824" w:rsidRDefault="00884824" w:rsidP="00770DC3">
                              <w:pPr>
                                <w:jc w:val="center"/>
                                <w:rPr>
                                  <w:color w:val="FFFFFF" w:themeColor="background1"/>
                                  <w:sz w:val="32"/>
                                </w:rPr>
                              </w:pPr>
                            </w:p>
                            <w:p w14:paraId="3F45B5A1" w14:textId="364682A6" w:rsidR="00884824" w:rsidRDefault="003F7013" w:rsidP="00770DC3">
                              <w:pPr>
                                <w:jc w:val="center"/>
                                <w:rPr>
                                  <w:color w:val="FFFFFF" w:themeColor="background1"/>
                                  <w:sz w:val="32"/>
                                </w:rPr>
                              </w:pPr>
                              <w:r>
                                <w:rPr>
                                  <w:color w:val="FFFFFF" w:themeColor="background1"/>
                                  <w:sz w:val="32"/>
                                </w:rPr>
                                <w:t>Independent</w:t>
                              </w:r>
                              <w:r w:rsidR="00884824">
                                <w:rPr>
                                  <w:color w:val="FFFFFF" w:themeColor="background1"/>
                                  <w:sz w:val="32"/>
                                </w:rPr>
                                <w:t xml:space="preserve"> Project </w:t>
                              </w:r>
                            </w:p>
                            <w:p w14:paraId="24FA6BF0" w14:textId="77777777" w:rsidR="00884824" w:rsidRDefault="00884824" w:rsidP="00770DC3">
                              <w:pPr>
                                <w:jc w:val="center"/>
                                <w:rPr>
                                  <w:color w:val="FFFFFF" w:themeColor="background1"/>
                                  <w:sz w:val="32"/>
                                </w:rPr>
                              </w:pPr>
                            </w:p>
                            <w:p w14:paraId="360BA264" w14:textId="77777777" w:rsidR="00884824" w:rsidRPr="00770DC3" w:rsidRDefault="00884824" w:rsidP="00770DC3">
                              <w:pPr>
                                <w:jc w:val="center"/>
                                <w:rPr>
                                  <w:color w:val="FFFFFF" w:themeColor="background1"/>
                                  <w:sz w:val="32"/>
                                </w:rPr>
                              </w:pPr>
                            </w:p>
                          </w:txbxContent>
                        </wps:txbx>
                        <wps:bodyPr rot="0" spcFirstLastPara="0" vertOverflow="overflow" horzOverflow="overflow" vert="horz" wrap="square" lIns="91440" tIns="182880" rIns="109728" bIns="228600" numCol="1" spcCol="0" rtlCol="0" fromWordArt="0" anchor="t" anchorCtr="0" forceAA="0" compatLnSpc="1">
                          <a:prstTxWarp prst="textNoShape">
                            <a:avLst/>
                          </a:prstTxWarp>
                          <a:noAutofit/>
                        </wps:bodyPr>
                      </wps:wsp>
                      <wps:wsp>
                        <wps:cNvPr id="204" name="Text Box 204"/>
                        <wps:cNvSpPr txBox="1"/>
                        <wps:spPr>
                          <a:xfrm>
                            <a:off x="0" y="231820"/>
                            <a:ext cx="1828800" cy="266279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20A544" w14:textId="77777777" w:rsidR="00770DC3" w:rsidRPr="00770DC3" w:rsidRDefault="00770DC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4FBFD89" id="Group 201" o:spid="_x0000_s1027" style="position:absolute;margin-left:114.75pt;margin-top:339pt;width:226.5pt;height:270pt;z-index:-251649536;mso-wrap-distance-left:18pt;mso-wrap-distance-right:18pt;mso-position-horizontal-relative:margin;mso-position-vertical-relative:margin;mso-width-relative:margin;mso-height-relative:margin" coordorigin=",-764" coordsize="18288,82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JmbWyAMAAO0OAAAOAAAAZHJzL2Uyb0RvYy54bWzsV1tv2zYUfh+w/0DwvZFNy7ItRCmydAkG&#10;BG3QZOgzTVEXTCI5ko6U/vodkpKcpE5buEPXYXuxeTnXj4cfj05f922D7rk2tRQZnp/MMOKCybwW&#10;ZYZ/v7t8tcbIWCpy2kjBM/zADX599vNPp51KOZGVbHKuERgRJu1UhitrVRpFhlW8peZEKi5gs5C6&#10;pRamuoxyTTuw3jYRmc2SqJM6V1oybgysvgmb+MzbLwrO7LuiMNyiJsMQm/W/2v9u3W90dkrTUlNV&#10;1WwIgx4RRUtrAU4nU2+opWin609MtTXT0sjCnjDZRrIoasZ9DpDNfPYsmystd8rnUqZdqSaYANpn&#10;OB1tlr29v9GozjMM/jEStIVD8n6RWwB4OlWmIHWl1a260cNCGWYu477QrfuHXFDvgX2YgOW9RQwW&#10;yXqVLJeAP4O9RUw2s9kAPavgfPZ6r1ZJPE/CqbDq10F9vibrNWh49TUhq3i5dDLR6D1yQU4xdQpq&#10;yezhMt8G121FFfenYBwQE1xkhOs9VBkVZcMBMhIg85ITXiY1AN2LYD1OekTsScqErJNwGFPGNFXa&#10;2CsuW+QGGdYQhK9Aen9tbABnFHGejWzq/LJuGj9x14tfNBrdU7gYlDEurD9tcPBEshFOXkinGYy6&#10;FcB7zMmP7EPDnVwj3vMCqskduQ/G3+NPHfkYKprz4H8J5eDrwXkfQ/PH6w066QL8T7bnn7Mdohzk&#10;nSr3NDApz76sPGl4z1LYSbmthdSHDDQTfEWQH0EK0DiUtjJ/gOLRMpCQUeyyhqO7psbeUA2sAwUO&#10;TGrfwU/RyC7DchhhVEn98dC6k4fqhl2MOmCxDJs/d1RzjJrfBNT9Zh7Hjvb8JF6uCEz0453t4x2x&#10;ay8k1AMQAUTnh07eNuOw0LL9AIR77rzCFhUMfGeYWT1OLmxgV6Bsxs/PvRhQnaL2Wtwq5ow7VF1p&#10;3vUfqFZD/Vqo/LdyvGs0fVbGQdZpCnm+s7KofY3vcR3whnvvKOu7EMDiEAEsjiAAspmv4sRrQrke&#10;Ir0lWSyWK0+M/1OAo5d/JwXYftv7x3Z4WX8AUggPzcgK89lmRaBlC7Tg3x245kfzgv0PskI8ssKd&#10;u8m/yB66gvgZKSDbw4arYnitHFt9tj8gCzikoV86yA4kSchqM76gY0M2vv5/Q4OwLV9oDhC8UskC&#10;OrvAzE+7hPHpHfqRfZ5+dKBn+Iqn+XBD8BWK37shyP8YIXuxIZjYYGoa//EWYegXDrQIw87RVPCD&#10;tQj+iwG+qXyXOXz/uY+2x3PfUuy/Us/+AgAA//8DAFBLAwQUAAYACAAAACEAnTqedOUAAAARAQAA&#10;DwAAAGRycy9kb3ducmV2LnhtbExPy2rDMBC8F/oPYgu9NbJV4jqO5RDSxykEmhRCb4q1sU0syViK&#10;7fx9t6f2srCzs/PIV5Np2YC9b5yVEM8iYGhLpxtbSfg6vD+lwHxQVqvWWZRwQw+r4v4uV5l2o/3E&#10;YR8qRiLWZ0pCHUKXce7LGo3yM9ehpdvZ9UYFWvuK616NJG5aLqIo4UY1lhxq1eGmxvKyvxoJH6Ma&#10;18/x27C9nDe378N8d9zGKOXjw/S6pLFeAgs4hb8P+O1A+aGgYCd3tdqzVoIQizlRJSQvKTUjRpIK&#10;Qk5EFTFBvMj5/ybFDwAAAP//AwBQSwECLQAUAAYACAAAACEAtoM4kv4AAADhAQAAEwAAAAAAAAAA&#10;AAAAAAAAAAAAW0NvbnRlbnRfVHlwZXNdLnhtbFBLAQItABQABgAIAAAAIQA4/SH/1gAAAJQBAAAL&#10;AAAAAAAAAAAAAAAAAC8BAABfcmVscy8ucmVsc1BLAQItABQABgAIAAAAIQAgJmbWyAMAAO0OAAAO&#10;AAAAAAAAAAAAAAAAAC4CAABkcnMvZTJvRG9jLnhtbFBLAQItABQABgAIAAAAIQCdOp505QAAABEB&#10;AAAPAAAAAAAAAAAAAAAAACIGAABkcnMvZG93bnJldi54bWxQSwUGAAAAAAQABADzAAAANAcAAAAA&#10;">
                <v:rect id="Rectangle 202" o:spid="_x0000_s1028" style="position:absolute;top:-764;width:18288;height:22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jQk9yQAAAOEAAAAPAAAAZHJzL2Rvd25yZXYueG1sRI9PawIx&#10;FMTvQr9DeIXeNNuFiqxG6R8qPVqVUm+PzXOzuHkJm6y79tObguBlYBjmN8xiNdhGnKkNtWMFz5MM&#10;BHHpdM2Vgv3uczwDESKyxsYxKbhQgNXyYbTAQruev+m8jZVIEA4FKjAx+kLKUBqyGCbOE6fs6FqL&#10;Mdm2krrFPsFtI/Msm0qLNacFg57eDZWnbWcV+PV+cziaN99PLz8v66Hqfv/qTqmnx+FjnuR1DiLS&#10;EO+NG+JLK8izHP4fpTcgl1cAAAD//wMAUEsBAi0AFAAGAAgAAAAhANvh9svuAAAAhQEAABMAAAAA&#10;AAAAAAAAAAAAAAAAAFtDb250ZW50X1R5cGVzXS54bWxQSwECLQAUAAYACAAAACEAWvQsW78AAAAV&#10;AQAACwAAAAAAAAAAAAAAAAAfAQAAX3JlbHMvLnJlbHNQSwECLQAUAAYACAAAACEAk40JPckAAADh&#10;AAAADwAAAAAAAAAAAAAAAAAHAgAAZHJzL2Rvd25yZXYueG1sUEsFBgAAAAADAAMAtwAAAP0CAAAA&#10;AA==&#10;" fillcolor="#4f81bd [3204]" stroked="f" strokeweight="2pt"/>
                <v:rect id="Rectangle 203" o:spid="_x0000_s1029" style="position:absolute;top:29174;width:18288;height:523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qhaZygAAAOEAAAAPAAAAZHJzL2Rvd25yZXYueG1sRI9La8Mw&#10;EITvgf4HsYHeEtkplNaJEkJf9FAoeZHktpW2tqm1ciXFcf99VSjkMjAM8w0zW/S2ER35UDtWkI8z&#10;EMTamZpLBdvN8+gORIjIBhvHpOCHAizmV4MZFsadeUXdOpYiQTgUqKCKsS2kDLoii2HsWuKUfTpv&#10;MSbrS2k8nhPcNnKSZbfSYs1pocKWHirSX+uTVfDx4vX3+649bs3pPt8furenvNRKXQ/7x2mS5RRE&#10;pD5eGv+IV6Ngkt3A36P0BuT8FwAA//8DAFBLAQItABQABgAIAAAAIQDb4fbL7gAAAIUBAAATAAAA&#10;AAAAAAAAAAAAAAAAAABbQ29udGVudF9UeXBlc10ueG1sUEsBAi0AFAAGAAgAAAAhAFr0LFu/AAAA&#10;FQEAAAsAAAAAAAAAAAAAAAAAHwEAAF9yZWxzLy5yZWxzUEsBAi0AFAAGAAgAAAAhAImqFpnKAAAA&#10;4QAAAA8AAAAAAAAAAAAAAAAABwIAAGRycy9kb3ducmV2LnhtbFBLBQYAAAAAAwADALcAAAD+AgAA&#10;AAA=&#10;" fillcolor="#4f81bd [3204]" stroked="f" strokeweight="2pt">
                  <v:textbox inset=",14.4pt,8.64pt,18pt">
                    <w:txbxContent>
                      <w:p w14:paraId="2C9B66CF" w14:textId="77777777" w:rsidR="00884824" w:rsidRDefault="00884824" w:rsidP="00770DC3">
                        <w:pPr>
                          <w:jc w:val="center"/>
                          <w:rPr>
                            <w:color w:val="FFFFFF" w:themeColor="background1"/>
                            <w:sz w:val="32"/>
                          </w:rPr>
                        </w:pPr>
                      </w:p>
                      <w:p w14:paraId="60C3E8FE" w14:textId="2427B0EA" w:rsidR="00770DC3" w:rsidRDefault="00770DC3" w:rsidP="00770DC3">
                        <w:pPr>
                          <w:jc w:val="center"/>
                          <w:rPr>
                            <w:color w:val="FFFFFF" w:themeColor="background1"/>
                            <w:sz w:val="32"/>
                          </w:rPr>
                        </w:pPr>
                        <w:r w:rsidRPr="00770DC3">
                          <w:rPr>
                            <w:color w:val="FFFFFF" w:themeColor="background1"/>
                            <w:sz w:val="32"/>
                          </w:rPr>
                          <w:t>Sports Management</w:t>
                        </w:r>
                        <w:r w:rsidR="00884824">
                          <w:rPr>
                            <w:color w:val="FFFFFF" w:themeColor="background1"/>
                            <w:sz w:val="32"/>
                          </w:rPr>
                          <w:t xml:space="preserve"> Portfolio</w:t>
                        </w:r>
                      </w:p>
                      <w:p w14:paraId="56CE314A" w14:textId="77777777" w:rsidR="00884824" w:rsidRDefault="00884824" w:rsidP="00770DC3">
                        <w:pPr>
                          <w:jc w:val="center"/>
                          <w:rPr>
                            <w:color w:val="FFFFFF" w:themeColor="background1"/>
                            <w:sz w:val="32"/>
                          </w:rPr>
                        </w:pPr>
                      </w:p>
                      <w:p w14:paraId="3F45B5A1" w14:textId="364682A6" w:rsidR="00884824" w:rsidRDefault="003F7013" w:rsidP="00770DC3">
                        <w:pPr>
                          <w:jc w:val="center"/>
                          <w:rPr>
                            <w:color w:val="FFFFFF" w:themeColor="background1"/>
                            <w:sz w:val="32"/>
                          </w:rPr>
                        </w:pPr>
                        <w:r>
                          <w:rPr>
                            <w:color w:val="FFFFFF" w:themeColor="background1"/>
                            <w:sz w:val="32"/>
                          </w:rPr>
                          <w:t>Independent</w:t>
                        </w:r>
                        <w:r w:rsidR="00884824">
                          <w:rPr>
                            <w:color w:val="FFFFFF" w:themeColor="background1"/>
                            <w:sz w:val="32"/>
                          </w:rPr>
                          <w:t xml:space="preserve"> Project </w:t>
                        </w:r>
                      </w:p>
                      <w:p w14:paraId="24FA6BF0" w14:textId="77777777" w:rsidR="00884824" w:rsidRDefault="00884824" w:rsidP="00770DC3">
                        <w:pPr>
                          <w:jc w:val="center"/>
                          <w:rPr>
                            <w:color w:val="FFFFFF" w:themeColor="background1"/>
                            <w:sz w:val="32"/>
                          </w:rPr>
                        </w:pPr>
                      </w:p>
                      <w:p w14:paraId="360BA264" w14:textId="77777777" w:rsidR="00884824" w:rsidRPr="00770DC3" w:rsidRDefault="00884824" w:rsidP="00770DC3">
                        <w:pPr>
                          <w:jc w:val="center"/>
                          <w:rPr>
                            <w:color w:val="FFFFFF" w:themeColor="background1"/>
                            <w:sz w:val="32"/>
                          </w:rPr>
                        </w:pPr>
                      </w:p>
                    </w:txbxContent>
                  </v:textbox>
                </v:rect>
                <v:shape id="Text Box 204" o:spid="_x0000_s1030" type="#_x0000_t202" style="position:absolute;top:2318;width:18288;height:266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UAhDxQAAAOEAAAAPAAAAZHJzL2Rvd25yZXYueG1sRI9Ba8JA&#10;FITvhf6H5Qne6kZppERXkUqrV6OX3h7Z1yQ0+zbsvmr8964geBkYhvmGWa4H16kzhdh6NjCdZKCI&#10;K29brg2cjl9vH6CiIFvsPJOBK0VYr15fllhYf+EDnUupVYJwLNBAI9IXWseqIYdx4nvilP364FCS&#10;DbW2AS8J7jo9y7K5dthyWmiwp8+Gqr/y3xmQ7zjd5yfZzcNPvs1tqSmQNmY8GraLJJsFKKFBno0H&#10;Ym8NzLJ3uD9Kb0CvbgAAAP//AwBQSwECLQAUAAYACAAAACEA2+H2y+4AAACFAQAAEwAAAAAAAAAA&#10;AAAAAAAAAAAAW0NvbnRlbnRfVHlwZXNdLnhtbFBLAQItABQABgAIAAAAIQBa9CxbvwAAABUBAAAL&#10;AAAAAAAAAAAAAAAAAB8BAABfcmVscy8ucmVsc1BLAQItABQABgAIAAAAIQA5UAhDxQAAAOEAAAAP&#10;AAAAAAAAAAAAAAAAAAcCAABkcnMvZG93bnJldi54bWxQSwUGAAAAAAMAAwC3AAAA+QIAAAAA&#10;" fillcolor="white [3212]" stroked="f" strokeweight=".5pt">
                  <v:textbox inset=",7.2pt,,7.2pt">
                    <w:txbxContent>
                      <w:p w14:paraId="7820A544" w14:textId="77777777" w:rsidR="00770DC3" w:rsidRPr="00770DC3" w:rsidRDefault="00770DC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v:textbox>
                </v:shape>
                <w10:wrap type="square" anchorx="margin" anchory="margin"/>
              </v:group>
            </w:pict>
          </mc:Fallback>
        </mc:AlternateContent>
      </w:r>
    </w:p>
    <w:sectPr w:rsidR="00AB6B41" w:rsidRPr="00F811FB" w:rsidSect="00884824">
      <w:headerReference w:type="first" r:id="rId59"/>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1631C15" w14:textId="77777777" w:rsidR="00C067E3" w:rsidRDefault="00C067E3" w:rsidP="00290BD5">
      <w:r>
        <w:separator/>
      </w:r>
    </w:p>
  </w:endnote>
  <w:endnote w:type="continuationSeparator" w:id="0">
    <w:p w14:paraId="6F15BF08" w14:textId="77777777" w:rsidR="00C067E3" w:rsidRDefault="00C067E3"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Bell MT">
    <w:panose1 w:val="02020503060305020303"/>
    <w:charset w:val="00"/>
    <w:family w:val="roman"/>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SimSun">
    <w:altName w:val="宋体"/>
    <w:panose1 w:val="02010600030101010101"/>
    <w:charset w:val="86"/>
    <w:family w:val="auto"/>
    <w:pitch w:val="variable"/>
    <w:sig w:usb0="000000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359657878"/>
      <w:docPartObj>
        <w:docPartGallery w:val="Page Numbers (Bottom of Page)"/>
        <w:docPartUnique/>
      </w:docPartObj>
    </w:sdtPr>
    <w:sdtEndPr>
      <w:rPr>
        <w:rStyle w:val="PageNumber"/>
      </w:rPr>
    </w:sdtEndPr>
    <w:sdtContent>
      <w:p w14:paraId="38B902BE" w14:textId="37FCB8C3" w:rsidR="00AC420E" w:rsidRDefault="00AC420E" w:rsidP="00CD522C">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3CBCF969" w14:textId="77777777" w:rsidR="00AC420E" w:rsidRDefault="00AC420E" w:rsidP="00AC420E">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962158082"/>
      <w:docPartObj>
        <w:docPartGallery w:val="Page Numbers (Bottom of Page)"/>
        <w:docPartUnique/>
      </w:docPartObj>
    </w:sdtPr>
    <w:sdtEndPr>
      <w:rPr>
        <w:rStyle w:val="PageNumber"/>
      </w:rPr>
    </w:sdtEndPr>
    <w:sdtContent>
      <w:p w14:paraId="1C1370AC" w14:textId="7C72AD06" w:rsidR="00AC420E" w:rsidRDefault="00AC420E" w:rsidP="00CD522C">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2FFA64A6" w14:textId="77777777" w:rsidR="00884824" w:rsidRDefault="00884824" w:rsidP="00AC420E">
    <w:pPr>
      <w:pStyle w:val="Footer"/>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490DF1B" w14:textId="77777777" w:rsidR="00C067E3" w:rsidRDefault="00C067E3" w:rsidP="00290BD5">
      <w:r>
        <w:separator/>
      </w:r>
    </w:p>
  </w:footnote>
  <w:footnote w:type="continuationSeparator" w:id="0">
    <w:p w14:paraId="0C2D8B0D" w14:textId="77777777" w:rsidR="00C067E3" w:rsidRDefault="00C067E3"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7C98E" w14:textId="77777777" w:rsidR="00290BD5" w:rsidRDefault="00290BD5">
    <w:pPr>
      <w:pStyle w:val="Header"/>
    </w:pPr>
    <w:r>
      <w:rPr>
        <w:rFonts w:ascii="Arial" w:hAnsi="Arial" w:cs="Arial"/>
        <w:noProof/>
        <w:sz w:val="22"/>
        <w:szCs w:val="22"/>
      </w:rPr>
      <w:drawing>
        <wp:anchor distT="0" distB="0" distL="114300" distR="114300" simplePos="0" relativeHeight="251659264" behindDoc="1" locked="0" layoutInCell="1" allowOverlap="1" wp14:anchorId="6217A061" wp14:editId="750AF81F">
          <wp:simplePos x="0" y="0"/>
          <wp:positionH relativeFrom="column">
            <wp:posOffset>-889170</wp:posOffset>
          </wp:positionH>
          <wp:positionV relativeFrom="paragraph">
            <wp:posOffset>-397447</wp:posOffset>
          </wp:positionV>
          <wp:extent cx="2137893" cy="855701"/>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137893" cy="855701"/>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825923" w14:textId="77777777" w:rsidR="00AB6B41" w:rsidRDefault="00AB6B41">
    <w:pPr>
      <w:pStyle w:val="Header"/>
    </w:pPr>
    <w:r>
      <w:rPr>
        <w:rFonts w:ascii="Arial" w:hAnsi="Arial" w:cs="Arial"/>
        <w:noProof/>
        <w:sz w:val="22"/>
        <w:szCs w:val="22"/>
      </w:rPr>
      <w:drawing>
        <wp:anchor distT="0" distB="0" distL="114300" distR="114300" simplePos="0" relativeHeight="251661312" behindDoc="1" locked="0" layoutInCell="1" allowOverlap="1" wp14:anchorId="5B727BA6" wp14:editId="51FE8730">
          <wp:simplePos x="0" y="0"/>
          <wp:positionH relativeFrom="column">
            <wp:posOffset>-895350</wp:posOffset>
          </wp:positionH>
          <wp:positionV relativeFrom="paragraph">
            <wp:posOffset>-438785</wp:posOffset>
          </wp:positionV>
          <wp:extent cx="2491569" cy="997261"/>
          <wp:effectExtent l="0" t="0" r="4445"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94EB6" w14:textId="77777777" w:rsidR="00682E7D" w:rsidRDefault="00AB6B41">
    <w:pPr>
      <w:pStyle w:val="Header"/>
    </w:pPr>
    <w:r>
      <w:rPr>
        <w:rFonts w:ascii="Arial" w:hAnsi="Arial" w:cs="Arial"/>
        <w:noProof/>
        <w:sz w:val="22"/>
        <w:szCs w:val="22"/>
      </w:rPr>
      <w:drawing>
        <wp:anchor distT="0" distB="0" distL="114300" distR="114300" simplePos="0" relativeHeight="251663360" behindDoc="1" locked="0" layoutInCell="1" allowOverlap="1" wp14:anchorId="2C952E41" wp14:editId="721C4A14">
          <wp:simplePos x="0" y="0"/>
          <wp:positionH relativeFrom="page">
            <wp:align>left</wp:align>
          </wp:positionH>
          <wp:positionV relativeFrom="paragraph">
            <wp:posOffset>-448310</wp:posOffset>
          </wp:positionV>
          <wp:extent cx="2491569" cy="997261"/>
          <wp:effectExtent l="0" t="0" r="444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 w15:restartNumberingAfterBreak="0">
    <w:nsid w:val="04E03C2A"/>
    <w:multiLevelType w:val="hybridMultilevel"/>
    <w:tmpl w:val="15441E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7364202"/>
    <w:multiLevelType w:val="hybridMultilevel"/>
    <w:tmpl w:val="2F647B1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07962B6C"/>
    <w:multiLevelType w:val="hybridMultilevel"/>
    <w:tmpl w:val="EF6E06D6"/>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CCD36C6"/>
    <w:multiLevelType w:val="hybridMultilevel"/>
    <w:tmpl w:val="130AD7E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0D8256F2"/>
    <w:multiLevelType w:val="hybridMultilevel"/>
    <w:tmpl w:val="AE06CEBE"/>
    <w:lvl w:ilvl="0" w:tplc="08090001">
      <w:start w:val="1"/>
      <w:numFmt w:val="bullet"/>
      <w:lvlText w:val=""/>
      <w:lvlJc w:val="left"/>
      <w:pPr>
        <w:ind w:left="787" w:hanging="360"/>
      </w:pPr>
      <w:rPr>
        <w:rFonts w:ascii="Symbol" w:hAnsi="Symbol" w:hint="default"/>
      </w:rPr>
    </w:lvl>
    <w:lvl w:ilvl="1" w:tplc="08090003" w:tentative="1">
      <w:start w:val="1"/>
      <w:numFmt w:val="bullet"/>
      <w:lvlText w:val="o"/>
      <w:lvlJc w:val="left"/>
      <w:pPr>
        <w:ind w:left="1507" w:hanging="360"/>
      </w:pPr>
      <w:rPr>
        <w:rFonts w:ascii="Courier New" w:hAnsi="Courier New" w:cs="Courier New" w:hint="default"/>
      </w:rPr>
    </w:lvl>
    <w:lvl w:ilvl="2" w:tplc="08090005" w:tentative="1">
      <w:start w:val="1"/>
      <w:numFmt w:val="bullet"/>
      <w:lvlText w:val=""/>
      <w:lvlJc w:val="left"/>
      <w:pPr>
        <w:ind w:left="2227" w:hanging="360"/>
      </w:pPr>
      <w:rPr>
        <w:rFonts w:ascii="Wingdings" w:hAnsi="Wingdings" w:hint="default"/>
      </w:rPr>
    </w:lvl>
    <w:lvl w:ilvl="3" w:tplc="08090001" w:tentative="1">
      <w:start w:val="1"/>
      <w:numFmt w:val="bullet"/>
      <w:lvlText w:val=""/>
      <w:lvlJc w:val="left"/>
      <w:pPr>
        <w:ind w:left="2947" w:hanging="360"/>
      </w:pPr>
      <w:rPr>
        <w:rFonts w:ascii="Symbol" w:hAnsi="Symbol" w:hint="default"/>
      </w:rPr>
    </w:lvl>
    <w:lvl w:ilvl="4" w:tplc="08090003" w:tentative="1">
      <w:start w:val="1"/>
      <w:numFmt w:val="bullet"/>
      <w:lvlText w:val="o"/>
      <w:lvlJc w:val="left"/>
      <w:pPr>
        <w:ind w:left="3667" w:hanging="360"/>
      </w:pPr>
      <w:rPr>
        <w:rFonts w:ascii="Courier New" w:hAnsi="Courier New" w:cs="Courier New" w:hint="default"/>
      </w:rPr>
    </w:lvl>
    <w:lvl w:ilvl="5" w:tplc="08090005" w:tentative="1">
      <w:start w:val="1"/>
      <w:numFmt w:val="bullet"/>
      <w:lvlText w:val=""/>
      <w:lvlJc w:val="left"/>
      <w:pPr>
        <w:ind w:left="4387" w:hanging="360"/>
      </w:pPr>
      <w:rPr>
        <w:rFonts w:ascii="Wingdings" w:hAnsi="Wingdings" w:hint="default"/>
      </w:rPr>
    </w:lvl>
    <w:lvl w:ilvl="6" w:tplc="08090001" w:tentative="1">
      <w:start w:val="1"/>
      <w:numFmt w:val="bullet"/>
      <w:lvlText w:val=""/>
      <w:lvlJc w:val="left"/>
      <w:pPr>
        <w:ind w:left="5107" w:hanging="360"/>
      </w:pPr>
      <w:rPr>
        <w:rFonts w:ascii="Symbol" w:hAnsi="Symbol" w:hint="default"/>
      </w:rPr>
    </w:lvl>
    <w:lvl w:ilvl="7" w:tplc="08090003" w:tentative="1">
      <w:start w:val="1"/>
      <w:numFmt w:val="bullet"/>
      <w:lvlText w:val="o"/>
      <w:lvlJc w:val="left"/>
      <w:pPr>
        <w:ind w:left="5827" w:hanging="360"/>
      </w:pPr>
      <w:rPr>
        <w:rFonts w:ascii="Courier New" w:hAnsi="Courier New" w:cs="Courier New" w:hint="default"/>
      </w:rPr>
    </w:lvl>
    <w:lvl w:ilvl="8" w:tplc="08090005" w:tentative="1">
      <w:start w:val="1"/>
      <w:numFmt w:val="bullet"/>
      <w:lvlText w:val=""/>
      <w:lvlJc w:val="left"/>
      <w:pPr>
        <w:ind w:left="6547" w:hanging="360"/>
      </w:pPr>
      <w:rPr>
        <w:rFonts w:ascii="Wingdings" w:hAnsi="Wingdings" w:hint="default"/>
      </w:rPr>
    </w:lvl>
  </w:abstractNum>
  <w:abstractNum w:abstractNumId="6" w15:restartNumberingAfterBreak="0">
    <w:nsid w:val="0F735B85"/>
    <w:multiLevelType w:val="hybridMultilevel"/>
    <w:tmpl w:val="837A49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16DD40EA"/>
    <w:multiLevelType w:val="hybridMultilevel"/>
    <w:tmpl w:val="399C9122"/>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6EA50D0"/>
    <w:multiLevelType w:val="hybridMultilevel"/>
    <w:tmpl w:val="2160B2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79C608B"/>
    <w:multiLevelType w:val="hybridMultilevel"/>
    <w:tmpl w:val="081C6166"/>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19494420"/>
    <w:multiLevelType w:val="hybridMultilevel"/>
    <w:tmpl w:val="7E10D2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1A0E464A"/>
    <w:multiLevelType w:val="hybridMultilevel"/>
    <w:tmpl w:val="795A09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1C50575E"/>
    <w:multiLevelType w:val="hybridMultilevel"/>
    <w:tmpl w:val="DDA2429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220006B1"/>
    <w:multiLevelType w:val="hybridMultilevel"/>
    <w:tmpl w:val="4B50B2F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2323411F"/>
    <w:multiLevelType w:val="hybridMultilevel"/>
    <w:tmpl w:val="F17A6DD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5" w15:restartNumberingAfterBreak="0">
    <w:nsid w:val="25DA4BA2"/>
    <w:multiLevelType w:val="hybridMultilevel"/>
    <w:tmpl w:val="EFFE9466"/>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6" w15:restartNumberingAfterBreak="0">
    <w:nsid w:val="25DB7C8C"/>
    <w:multiLevelType w:val="hybridMultilevel"/>
    <w:tmpl w:val="D624A12A"/>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297F22F8"/>
    <w:multiLevelType w:val="hybridMultilevel"/>
    <w:tmpl w:val="95B274BE"/>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2A301C53"/>
    <w:multiLevelType w:val="hybridMultilevel"/>
    <w:tmpl w:val="B2C26D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2F74391C"/>
    <w:multiLevelType w:val="hybridMultilevel"/>
    <w:tmpl w:val="44F0102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35B3422F"/>
    <w:multiLevelType w:val="hybridMultilevel"/>
    <w:tmpl w:val="7466D0EC"/>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3A505031"/>
    <w:multiLevelType w:val="hybridMultilevel"/>
    <w:tmpl w:val="7CF419E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3CFC5A22"/>
    <w:multiLevelType w:val="hybridMultilevel"/>
    <w:tmpl w:val="1C9ABDE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D57625C"/>
    <w:multiLevelType w:val="hybridMultilevel"/>
    <w:tmpl w:val="68029B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46097C7E"/>
    <w:multiLevelType w:val="hybridMultilevel"/>
    <w:tmpl w:val="E182B33E"/>
    <w:lvl w:ilvl="0" w:tplc="08090003">
      <w:start w:val="1"/>
      <w:numFmt w:val="bullet"/>
      <w:lvlText w:val="o"/>
      <w:lvlJc w:val="left"/>
      <w:pPr>
        <w:ind w:left="720" w:hanging="360"/>
      </w:pPr>
      <w:rPr>
        <w:rFonts w:ascii="Courier New" w:hAnsi="Courier New" w:cs="Courier New"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4BEE2144"/>
    <w:multiLevelType w:val="hybridMultilevel"/>
    <w:tmpl w:val="969442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C727344"/>
    <w:multiLevelType w:val="hybridMultilevel"/>
    <w:tmpl w:val="71649C1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4CBC1608"/>
    <w:multiLevelType w:val="hybridMultilevel"/>
    <w:tmpl w:val="E19010E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28" w15:restartNumberingAfterBreak="0">
    <w:nsid w:val="4FFB196E"/>
    <w:multiLevelType w:val="hybridMultilevel"/>
    <w:tmpl w:val="073C0C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9" w15:restartNumberingAfterBreak="0">
    <w:nsid w:val="5153337D"/>
    <w:multiLevelType w:val="hybridMultilevel"/>
    <w:tmpl w:val="DDDCD8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5E3A2301"/>
    <w:multiLevelType w:val="hybridMultilevel"/>
    <w:tmpl w:val="128E1A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3532402"/>
    <w:multiLevelType w:val="hybridMultilevel"/>
    <w:tmpl w:val="AC16591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662C66FB"/>
    <w:multiLevelType w:val="hybridMultilevel"/>
    <w:tmpl w:val="09FED70C"/>
    <w:lvl w:ilvl="0" w:tplc="817272D6">
      <w:start w:val="1"/>
      <w:numFmt w:val="decimal"/>
      <w:lvlText w:val="%1."/>
      <w:lvlJc w:val="left"/>
      <w:pPr>
        <w:ind w:left="720" w:hanging="360"/>
      </w:pPr>
      <w:rPr>
        <w:rFonts w:ascii="Arial" w:eastAsiaTheme="minorEastAsia" w:hAnsi="Arial" w:cs="Aria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3" w15:restartNumberingAfterBreak="0">
    <w:nsid w:val="67351CF7"/>
    <w:multiLevelType w:val="hybridMultilevel"/>
    <w:tmpl w:val="BBA8AD0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67F60958"/>
    <w:multiLevelType w:val="hybridMultilevel"/>
    <w:tmpl w:val="B15C954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5" w15:restartNumberingAfterBreak="0">
    <w:nsid w:val="68347218"/>
    <w:multiLevelType w:val="hybridMultilevel"/>
    <w:tmpl w:val="9ED855C0"/>
    <w:lvl w:ilvl="0" w:tplc="08090001">
      <w:start w:val="1"/>
      <w:numFmt w:val="bullet"/>
      <w:lvlText w:val=""/>
      <w:lvlJc w:val="left"/>
      <w:pPr>
        <w:ind w:left="774" w:hanging="360"/>
      </w:pPr>
      <w:rPr>
        <w:rFonts w:ascii="Symbol" w:hAnsi="Symbol" w:hint="default"/>
      </w:rPr>
    </w:lvl>
    <w:lvl w:ilvl="1" w:tplc="08090003" w:tentative="1">
      <w:start w:val="1"/>
      <w:numFmt w:val="bullet"/>
      <w:lvlText w:val="o"/>
      <w:lvlJc w:val="left"/>
      <w:pPr>
        <w:ind w:left="1494" w:hanging="360"/>
      </w:pPr>
      <w:rPr>
        <w:rFonts w:ascii="Courier New" w:hAnsi="Courier New" w:cs="Courier New" w:hint="default"/>
      </w:rPr>
    </w:lvl>
    <w:lvl w:ilvl="2" w:tplc="08090005" w:tentative="1">
      <w:start w:val="1"/>
      <w:numFmt w:val="bullet"/>
      <w:lvlText w:val=""/>
      <w:lvlJc w:val="left"/>
      <w:pPr>
        <w:ind w:left="2214" w:hanging="360"/>
      </w:pPr>
      <w:rPr>
        <w:rFonts w:ascii="Wingdings" w:hAnsi="Wingdings" w:hint="default"/>
      </w:rPr>
    </w:lvl>
    <w:lvl w:ilvl="3" w:tplc="08090001" w:tentative="1">
      <w:start w:val="1"/>
      <w:numFmt w:val="bullet"/>
      <w:lvlText w:val=""/>
      <w:lvlJc w:val="left"/>
      <w:pPr>
        <w:ind w:left="2934" w:hanging="360"/>
      </w:pPr>
      <w:rPr>
        <w:rFonts w:ascii="Symbol" w:hAnsi="Symbol" w:hint="default"/>
      </w:rPr>
    </w:lvl>
    <w:lvl w:ilvl="4" w:tplc="08090003" w:tentative="1">
      <w:start w:val="1"/>
      <w:numFmt w:val="bullet"/>
      <w:lvlText w:val="o"/>
      <w:lvlJc w:val="left"/>
      <w:pPr>
        <w:ind w:left="3654" w:hanging="360"/>
      </w:pPr>
      <w:rPr>
        <w:rFonts w:ascii="Courier New" w:hAnsi="Courier New" w:cs="Courier New" w:hint="default"/>
      </w:rPr>
    </w:lvl>
    <w:lvl w:ilvl="5" w:tplc="08090005" w:tentative="1">
      <w:start w:val="1"/>
      <w:numFmt w:val="bullet"/>
      <w:lvlText w:val=""/>
      <w:lvlJc w:val="left"/>
      <w:pPr>
        <w:ind w:left="4374" w:hanging="360"/>
      </w:pPr>
      <w:rPr>
        <w:rFonts w:ascii="Wingdings" w:hAnsi="Wingdings" w:hint="default"/>
      </w:rPr>
    </w:lvl>
    <w:lvl w:ilvl="6" w:tplc="08090001" w:tentative="1">
      <w:start w:val="1"/>
      <w:numFmt w:val="bullet"/>
      <w:lvlText w:val=""/>
      <w:lvlJc w:val="left"/>
      <w:pPr>
        <w:ind w:left="5094" w:hanging="360"/>
      </w:pPr>
      <w:rPr>
        <w:rFonts w:ascii="Symbol" w:hAnsi="Symbol" w:hint="default"/>
      </w:rPr>
    </w:lvl>
    <w:lvl w:ilvl="7" w:tplc="08090003" w:tentative="1">
      <w:start w:val="1"/>
      <w:numFmt w:val="bullet"/>
      <w:lvlText w:val="o"/>
      <w:lvlJc w:val="left"/>
      <w:pPr>
        <w:ind w:left="5814" w:hanging="360"/>
      </w:pPr>
      <w:rPr>
        <w:rFonts w:ascii="Courier New" w:hAnsi="Courier New" w:cs="Courier New" w:hint="default"/>
      </w:rPr>
    </w:lvl>
    <w:lvl w:ilvl="8" w:tplc="08090005" w:tentative="1">
      <w:start w:val="1"/>
      <w:numFmt w:val="bullet"/>
      <w:lvlText w:val=""/>
      <w:lvlJc w:val="left"/>
      <w:pPr>
        <w:ind w:left="6534" w:hanging="360"/>
      </w:pPr>
      <w:rPr>
        <w:rFonts w:ascii="Wingdings" w:hAnsi="Wingdings" w:hint="default"/>
      </w:rPr>
    </w:lvl>
  </w:abstractNum>
  <w:abstractNum w:abstractNumId="36" w15:restartNumberingAfterBreak="0">
    <w:nsid w:val="74DE26CD"/>
    <w:multiLevelType w:val="hybridMultilevel"/>
    <w:tmpl w:val="7F2E74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7BF1BC4"/>
    <w:multiLevelType w:val="hybridMultilevel"/>
    <w:tmpl w:val="B726C8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78A47575"/>
    <w:multiLevelType w:val="multilevel"/>
    <w:tmpl w:val="D2FA6C4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num w:numId="1">
    <w:abstractNumId w:val="0"/>
  </w:num>
  <w:num w:numId="2">
    <w:abstractNumId w:val="4"/>
  </w:num>
  <w:num w:numId="3">
    <w:abstractNumId w:val="6"/>
  </w:num>
  <w:num w:numId="4">
    <w:abstractNumId w:val="14"/>
  </w:num>
  <w:num w:numId="5">
    <w:abstractNumId w:val="13"/>
  </w:num>
  <w:num w:numId="6">
    <w:abstractNumId w:val="27"/>
  </w:num>
  <w:num w:numId="7">
    <w:abstractNumId w:val="32"/>
  </w:num>
  <w:num w:numId="8">
    <w:abstractNumId w:val="20"/>
  </w:num>
  <w:num w:numId="9">
    <w:abstractNumId w:val="15"/>
  </w:num>
  <w:num w:numId="10">
    <w:abstractNumId w:val="25"/>
  </w:num>
  <w:num w:numId="11">
    <w:abstractNumId w:val="3"/>
  </w:num>
  <w:num w:numId="12">
    <w:abstractNumId w:val="8"/>
  </w:num>
  <w:num w:numId="13">
    <w:abstractNumId w:val="7"/>
  </w:num>
  <w:num w:numId="14">
    <w:abstractNumId w:val="24"/>
  </w:num>
  <w:num w:numId="15">
    <w:abstractNumId w:val="17"/>
  </w:num>
  <w:num w:numId="16">
    <w:abstractNumId w:val="2"/>
  </w:num>
  <w:num w:numId="17">
    <w:abstractNumId w:val="1"/>
  </w:num>
  <w:num w:numId="18">
    <w:abstractNumId w:val="30"/>
  </w:num>
  <w:num w:numId="19">
    <w:abstractNumId w:val="29"/>
  </w:num>
  <w:num w:numId="20">
    <w:abstractNumId w:val="21"/>
  </w:num>
  <w:num w:numId="21">
    <w:abstractNumId w:val="35"/>
  </w:num>
  <w:num w:numId="22">
    <w:abstractNumId w:val="19"/>
  </w:num>
  <w:num w:numId="23">
    <w:abstractNumId w:val="22"/>
  </w:num>
  <w:num w:numId="24">
    <w:abstractNumId w:val="12"/>
  </w:num>
  <w:num w:numId="25">
    <w:abstractNumId w:val="16"/>
  </w:num>
  <w:num w:numId="26">
    <w:abstractNumId w:val="10"/>
  </w:num>
  <w:num w:numId="27">
    <w:abstractNumId w:val="31"/>
  </w:num>
  <w:num w:numId="28">
    <w:abstractNumId w:val="34"/>
  </w:num>
  <w:num w:numId="29">
    <w:abstractNumId w:val="9"/>
  </w:num>
  <w:num w:numId="30">
    <w:abstractNumId w:val="5"/>
  </w:num>
  <w:num w:numId="31">
    <w:abstractNumId w:val="28"/>
  </w:num>
  <w:num w:numId="32">
    <w:abstractNumId w:val="18"/>
  </w:num>
  <w:num w:numId="33">
    <w:abstractNumId w:val="11"/>
  </w:num>
  <w:num w:numId="34">
    <w:abstractNumId w:val="37"/>
  </w:num>
  <w:num w:numId="35">
    <w:abstractNumId w:val="23"/>
  </w:num>
  <w:num w:numId="36">
    <w:abstractNumId w:val="36"/>
  </w:num>
  <w:num w:numId="37">
    <w:abstractNumId w:val="33"/>
  </w:num>
  <w:num w:numId="38">
    <w:abstractNumId w:val="26"/>
  </w:num>
  <w:num w:numId="39">
    <w:abstractNumId w:val="38"/>
  </w:num>
  <w:numIdMacAtCleanup w:val="39"/>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attachedTemplate r:id="rId1"/>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02384"/>
    <w:rsid w:val="00091F76"/>
    <w:rsid w:val="000F0FB8"/>
    <w:rsid w:val="00101A54"/>
    <w:rsid w:val="001D1817"/>
    <w:rsid w:val="0023752D"/>
    <w:rsid w:val="00290BD5"/>
    <w:rsid w:val="0029415A"/>
    <w:rsid w:val="002D27ED"/>
    <w:rsid w:val="00344C0D"/>
    <w:rsid w:val="00360820"/>
    <w:rsid w:val="003A39E1"/>
    <w:rsid w:val="003F7013"/>
    <w:rsid w:val="003F7475"/>
    <w:rsid w:val="004320D4"/>
    <w:rsid w:val="004A7962"/>
    <w:rsid w:val="004C2AAF"/>
    <w:rsid w:val="00503491"/>
    <w:rsid w:val="00567033"/>
    <w:rsid w:val="00582C87"/>
    <w:rsid w:val="00590E4C"/>
    <w:rsid w:val="005A5D17"/>
    <w:rsid w:val="006149E7"/>
    <w:rsid w:val="00682E7D"/>
    <w:rsid w:val="006E04C9"/>
    <w:rsid w:val="00770DC3"/>
    <w:rsid w:val="00834C69"/>
    <w:rsid w:val="00884824"/>
    <w:rsid w:val="008B521D"/>
    <w:rsid w:val="008C1F2B"/>
    <w:rsid w:val="00912101"/>
    <w:rsid w:val="00953138"/>
    <w:rsid w:val="00A02384"/>
    <w:rsid w:val="00A63E4B"/>
    <w:rsid w:val="00AB6B41"/>
    <w:rsid w:val="00AC420E"/>
    <w:rsid w:val="00AD6907"/>
    <w:rsid w:val="00B353A7"/>
    <w:rsid w:val="00B52A01"/>
    <w:rsid w:val="00B54EF1"/>
    <w:rsid w:val="00BB2EFC"/>
    <w:rsid w:val="00BB520D"/>
    <w:rsid w:val="00C028CC"/>
    <w:rsid w:val="00C067E3"/>
    <w:rsid w:val="00C34B15"/>
    <w:rsid w:val="00C96CE7"/>
    <w:rsid w:val="00CD4B63"/>
    <w:rsid w:val="00D53027"/>
    <w:rsid w:val="00DD38EA"/>
    <w:rsid w:val="00E82C26"/>
    <w:rsid w:val="00F7574C"/>
    <w:rsid w:val="00F811FB"/>
    <w:rsid w:val="00FC29D7"/>
    <w:rsid w:val="00FD36ED"/>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6A7206E9"/>
  <w15:docId w15:val="{43A50973-D806-4EA2-A3D1-CE0912F071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nhideWhenUsed="1" w:qFormat="1"/>
    <w:lsdException w:name="heading 5" w:semiHidden="1" w:uiPriority="9"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34B15"/>
    <w:pPr>
      <w:spacing w:after="0" w:line="240" w:lineRule="auto"/>
    </w:pPr>
    <w:rPr>
      <w:rFonts w:ascii="Verdana" w:eastAsia="Times New Roman" w:hAnsi="Verdana" w:cs="Times New Roman"/>
      <w:sz w:val="24"/>
      <w:szCs w:val="24"/>
      <w:lang w:eastAsia="en-GB"/>
    </w:rPr>
  </w:style>
  <w:style w:type="paragraph" w:styleId="Heading1">
    <w:name w:val="heading 1"/>
    <w:basedOn w:val="Normal"/>
    <w:next w:val="Normal"/>
    <w:link w:val="Heading1Char"/>
    <w:uiPriority w:val="9"/>
    <w:qFormat/>
    <w:rsid w:val="00AC420E"/>
    <w:pPr>
      <w:keepNext/>
      <w:keepLines/>
      <w:spacing w:before="240"/>
      <w:outlineLvl w:val="0"/>
    </w:pPr>
    <w:rPr>
      <w:rFonts w:asciiTheme="majorHAnsi" w:eastAsiaTheme="majorEastAsia" w:hAnsiTheme="majorHAnsi" w:cstheme="majorBidi"/>
      <w:color w:val="365F91" w:themeColor="accent1" w:themeShade="BF"/>
      <w:sz w:val="32"/>
      <w:szCs w:val="32"/>
    </w:rPr>
  </w:style>
  <w:style w:type="paragraph" w:styleId="Heading2">
    <w:name w:val="heading 2"/>
    <w:basedOn w:val="Normal"/>
    <w:next w:val="Normal"/>
    <w:link w:val="Heading2Char"/>
    <w:uiPriority w:val="9"/>
    <w:unhideWhenUsed/>
    <w:qFormat/>
    <w:rsid w:val="00AC420E"/>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uiPriority w:val="9"/>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uiPriority w:val="99"/>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uiPriority w:val="9"/>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uiPriority w:val="9"/>
    <w:rsid w:val="00C34B15"/>
    <w:rPr>
      <w:rFonts w:ascii="Verdana" w:eastAsia="Times New Roman" w:hAnsi="Verdana" w:cs="Arial"/>
      <w:b/>
      <w:bCs/>
      <w:sz w:val="26"/>
      <w:szCs w:val="26"/>
    </w:rPr>
  </w:style>
  <w:style w:type="character" w:customStyle="1" w:styleId="Heading4Char">
    <w:name w:val="Heading 4 Char"/>
    <w:basedOn w:val="DefaultParagraphFont"/>
    <w:link w:val="Heading4"/>
    <w:uiPriority w:val="99"/>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uiPriority w:val="9"/>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uiPriority w:val="59"/>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paragraph" w:styleId="ListParagraph">
    <w:name w:val="List Paragraph"/>
    <w:basedOn w:val="Normal"/>
    <w:uiPriority w:val="34"/>
    <w:qFormat/>
    <w:rsid w:val="003F7013"/>
    <w:pPr>
      <w:ind w:left="720"/>
      <w:contextualSpacing/>
    </w:pPr>
  </w:style>
  <w:style w:type="character" w:customStyle="1" w:styleId="Heading1Char">
    <w:name w:val="Heading 1 Char"/>
    <w:basedOn w:val="DefaultParagraphFont"/>
    <w:link w:val="Heading1"/>
    <w:uiPriority w:val="9"/>
    <w:rsid w:val="00AC420E"/>
    <w:rPr>
      <w:rFonts w:asciiTheme="majorHAnsi" w:eastAsiaTheme="majorEastAsia" w:hAnsiTheme="majorHAnsi" w:cstheme="majorBidi"/>
      <w:color w:val="365F91" w:themeColor="accent1" w:themeShade="BF"/>
      <w:sz w:val="32"/>
      <w:szCs w:val="32"/>
      <w:lang w:eastAsia="en-GB"/>
    </w:rPr>
  </w:style>
  <w:style w:type="character" w:customStyle="1" w:styleId="Heading2Char">
    <w:name w:val="Heading 2 Char"/>
    <w:basedOn w:val="DefaultParagraphFont"/>
    <w:link w:val="Heading2"/>
    <w:uiPriority w:val="9"/>
    <w:rsid w:val="00AC420E"/>
    <w:rPr>
      <w:rFonts w:asciiTheme="majorHAnsi" w:eastAsiaTheme="majorEastAsia" w:hAnsiTheme="majorHAnsi" w:cstheme="majorBidi"/>
      <w:color w:val="365F91" w:themeColor="accent1" w:themeShade="BF"/>
      <w:sz w:val="26"/>
      <w:szCs w:val="26"/>
      <w:lang w:eastAsia="en-GB"/>
    </w:rPr>
  </w:style>
  <w:style w:type="character" w:styleId="PageNumber">
    <w:name w:val="page number"/>
    <w:basedOn w:val="DefaultParagraphFont"/>
    <w:uiPriority w:val="99"/>
    <w:unhideWhenUsed/>
    <w:rsid w:val="00AC420E"/>
  </w:style>
  <w:style w:type="character" w:styleId="PlaceholderText">
    <w:name w:val="Placeholder Text"/>
    <w:basedOn w:val="DefaultParagraphFont"/>
    <w:uiPriority w:val="99"/>
    <w:semiHidden/>
    <w:rsid w:val="00AC420E"/>
    <w:rPr>
      <w:color w:val="808080"/>
    </w:rPr>
  </w:style>
  <w:style w:type="paragraph" w:styleId="FootnoteText">
    <w:name w:val="footnote text"/>
    <w:basedOn w:val="Normal"/>
    <w:link w:val="FootnoteTextChar"/>
    <w:uiPriority w:val="99"/>
    <w:semiHidden/>
    <w:unhideWhenUsed/>
    <w:rsid w:val="00AC420E"/>
    <w:rPr>
      <w:rFonts w:asciiTheme="minorHAnsi" w:eastAsiaTheme="minorEastAsia" w:hAnsiTheme="minorHAnsi" w:cstheme="minorBidi"/>
      <w:sz w:val="20"/>
      <w:szCs w:val="20"/>
    </w:rPr>
  </w:style>
  <w:style w:type="character" w:customStyle="1" w:styleId="FootnoteTextChar">
    <w:name w:val="Footnote Text Char"/>
    <w:basedOn w:val="DefaultParagraphFont"/>
    <w:link w:val="FootnoteText"/>
    <w:uiPriority w:val="99"/>
    <w:semiHidden/>
    <w:rsid w:val="00AC420E"/>
    <w:rPr>
      <w:rFonts w:eastAsiaTheme="minorEastAsia"/>
      <w:sz w:val="20"/>
      <w:szCs w:val="20"/>
      <w:lang w:eastAsia="en-GB"/>
    </w:rPr>
  </w:style>
  <w:style w:type="character" w:styleId="FootnoteReference">
    <w:name w:val="footnote reference"/>
    <w:basedOn w:val="DefaultParagraphFont"/>
    <w:uiPriority w:val="99"/>
    <w:semiHidden/>
    <w:unhideWhenUsed/>
    <w:rsid w:val="00AC420E"/>
    <w:rPr>
      <w:vertAlign w:val="superscript"/>
    </w:rPr>
  </w:style>
  <w:style w:type="character" w:customStyle="1" w:styleId="apple-converted-space">
    <w:name w:val="apple-converted-space"/>
    <w:basedOn w:val="DefaultParagraphFont"/>
    <w:rsid w:val="00AC420E"/>
  </w:style>
  <w:style w:type="paragraph" w:styleId="NormalWeb">
    <w:name w:val="Normal (Web)"/>
    <w:basedOn w:val="Normal"/>
    <w:uiPriority w:val="99"/>
    <w:unhideWhenUsed/>
    <w:rsid w:val="00AC420E"/>
    <w:pPr>
      <w:spacing w:before="100" w:beforeAutospacing="1" w:after="100" w:afterAutospacing="1"/>
    </w:pPr>
    <w:rPr>
      <w:rFonts w:ascii="Times New Roman" w:eastAsiaTheme="minorEastAsia" w:hAnsi="Times New Roman"/>
    </w:rPr>
  </w:style>
  <w:style w:type="paragraph" w:styleId="TOCHeading">
    <w:name w:val="TOC Heading"/>
    <w:basedOn w:val="Heading1"/>
    <w:next w:val="Normal"/>
    <w:uiPriority w:val="39"/>
    <w:unhideWhenUsed/>
    <w:qFormat/>
    <w:rsid w:val="00AC420E"/>
    <w:pPr>
      <w:spacing w:before="480" w:line="276" w:lineRule="auto"/>
      <w:outlineLvl w:val="9"/>
    </w:pPr>
    <w:rPr>
      <w:b/>
      <w:bCs/>
      <w:sz w:val="28"/>
      <w:szCs w:val="28"/>
      <w:lang w:val="en-US" w:eastAsia="en-US"/>
    </w:rPr>
  </w:style>
  <w:style w:type="paragraph" w:styleId="TOC2">
    <w:name w:val="toc 2"/>
    <w:basedOn w:val="Normal"/>
    <w:next w:val="Normal"/>
    <w:autoRedefine/>
    <w:uiPriority w:val="39"/>
    <w:unhideWhenUsed/>
    <w:rsid w:val="00AC420E"/>
    <w:pPr>
      <w:spacing w:before="120"/>
      <w:ind w:left="240"/>
    </w:pPr>
    <w:rPr>
      <w:rFonts w:asciiTheme="minorHAnsi" w:hAnsiTheme="minorHAnsi"/>
      <w:b/>
      <w:bCs/>
      <w:sz w:val="22"/>
      <w:szCs w:val="22"/>
    </w:rPr>
  </w:style>
  <w:style w:type="paragraph" w:styleId="TOC1">
    <w:name w:val="toc 1"/>
    <w:basedOn w:val="Normal"/>
    <w:next w:val="Normal"/>
    <w:autoRedefine/>
    <w:uiPriority w:val="39"/>
    <w:unhideWhenUsed/>
    <w:rsid w:val="00AC420E"/>
    <w:pPr>
      <w:spacing w:before="120"/>
    </w:pPr>
    <w:rPr>
      <w:rFonts w:asciiTheme="minorHAnsi" w:hAnsiTheme="minorHAnsi"/>
      <w:b/>
      <w:bCs/>
      <w:i/>
      <w:iCs/>
    </w:rPr>
  </w:style>
  <w:style w:type="paragraph" w:styleId="TOC3">
    <w:name w:val="toc 3"/>
    <w:basedOn w:val="Normal"/>
    <w:next w:val="Normal"/>
    <w:autoRedefine/>
    <w:uiPriority w:val="39"/>
    <w:unhideWhenUsed/>
    <w:rsid w:val="00AC420E"/>
    <w:pPr>
      <w:ind w:left="480"/>
    </w:pPr>
    <w:rPr>
      <w:rFonts w:asciiTheme="minorHAnsi" w:hAnsiTheme="minorHAnsi"/>
      <w:sz w:val="20"/>
      <w:szCs w:val="20"/>
    </w:rPr>
  </w:style>
  <w:style w:type="paragraph" w:styleId="TOC4">
    <w:name w:val="toc 4"/>
    <w:basedOn w:val="Normal"/>
    <w:next w:val="Normal"/>
    <w:autoRedefine/>
    <w:uiPriority w:val="39"/>
    <w:unhideWhenUsed/>
    <w:rsid w:val="00AC420E"/>
    <w:pPr>
      <w:ind w:left="720"/>
    </w:pPr>
    <w:rPr>
      <w:rFonts w:asciiTheme="minorHAnsi" w:hAnsiTheme="minorHAnsi"/>
      <w:sz w:val="20"/>
      <w:szCs w:val="20"/>
    </w:rPr>
  </w:style>
  <w:style w:type="paragraph" w:styleId="TOC5">
    <w:name w:val="toc 5"/>
    <w:basedOn w:val="Normal"/>
    <w:next w:val="Normal"/>
    <w:autoRedefine/>
    <w:uiPriority w:val="39"/>
    <w:unhideWhenUsed/>
    <w:rsid w:val="00AC420E"/>
    <w:pPr>
      <w:ind w:left="960"/>
    </w:pPr>
    <w:rPr>
      <w:rFonts w:asciiTheme="minorHAnsi" w:hAnsiTheme="minorHAnsi"/>
      <w:sz w:val="20"/>
      <w:szCs w:val="20"/>
    </w:rPr>
  </w:style>
  <w:style w:type="paragraph" w:styleId="TOC6">
    <w:name w:val="toc 6"/>
    <w:basedOn w:val="Normal"/>
    <w:next w:val="Normal"/>
    <w:autoRedefine/>
    <w:uiPriority w:val="39"/>
    <w:unhideWhenUsed/>
    <w:rsid w:val="00AC420E"/>
    <w:pPr>
      <w:ind w:left="1200"/>
    </w:pPr>
    <w:rPr>
      <w:rFonts w:asciiTheme="minorHAnsi" w:hAnsiTheme="minorHAnsi"/>
      <w:sz w:val="20"/>
      <w:szCs w:val="20"/>
    </w:rPr>
  </w:style>
  <w:style w:type="paragraph" w:styleId="TOC7">
    <w:name w:val="toc 7"/>
    <w:basedOn w:val="Normal"/>
    <w:next w:val="Normal"/>
    <w:autoRedefine/>
    <w:uiPriority w:val="39"/>
    <w:unhideWhenUsed/>
    <w:rsid w:val="00AC420E"/>
    <w:pPr>
      <w:ind w:left="1440"/>
    </w:pPr>
    <w:rPr>
      <w:rFonts w:asciiTheme="minorHAnsi" w:hAnsiTheme="minorHAnsi"/>
      <w:sz w:val="20"/>
      <w:szCs w:val="20"/>
    </w:rPr>
  </w:style>
  <w:style w:type="paragraph" w:styleId="TOC8">
    <w:name w:val="toc 8"/>
    <w:basedOn w:val="Normal"/>
    <w:next w:val="Normal"/>
    <w:autoRedefine/>
    <w:uiPriority w:val="39"/>
    <w:unhideWhenUsed/>
    <w:rsid w:val="00AC420E"/>
    <w:pPr>
      <w:ind w:left="1680"/>
    </w:pPr>
    <w:rPr>
      <w:rFonts w:asciiTheme="minorHAnsi" w:hAnsiTheme="minorHAnsi"/>
      <w:sz w:val="20"/>
      <w:szCs w:val="20"/>
    </w:rPr>
  </w:style>
  <w:style w:type="paragraph" w:styleId="TOC9">
    <w:name w:val="toc 9"/>
    <w:basedOn w:val="Normal"/>
    <w:next w:val="Normal"/>
    <w:autoRedefine/>
    <w:uiPriority w:val="39"/>
    <w:unhideWhenUsed/>
    <w:rsid w:val="00AC420E"/>
    <w:pPr>
      <w:ind w:left="1920"/>
    </w:pPr>
    <w:rPr>
      <w:rFonts w:asciiTheme="minorHAnsi" w:hAnsiTheme="minorHAnsi"/>
      <w:sz w:val="20"/>
      <w:szCs w:val="20"/>
    </w:rPr>
  </w:style>
  <w:style w:type="character" w:customStyle="1" w:styleId="xn-money">
    <w:name w:val="xn-money"/>
    <w:basedOn w:val="DefaultParagraphFont"/>
    <w:rsid w:val="00AC420E"/>
  </w:style>
  <w:style w:type="character" w:styleId="UnresolvedMention">
    <w:name w:val="Unresolved Mention"/>
    <w:basedOn w:val="DefaultParagraphFont"/>
    <w:uiPriority w:val="99"/>
    <w:semiHidden/>
    <w:unhideWhenUsed/>
    <w:rsid w:val="00AC420E"/>
    <w:rPr>
      <w:color w:val="605E5C"/>
      <w:shd w:val="clear" w:color="auto" w:fill="E1DFDD"/>
    </w:rPr>
  </w:style>
  <w:style w:type="character" w:styleId="FollowedHyperlink">
    <w:name w:val="FollowedHyperlink"/>
    <w:basedOn w:val="DefaultParagraphFont"/>
    <w:uiPriority w:val="99"/>
    <w:semiHidden/>
    <w:unhideWhenUsed/>
    <w:rsid w:val="00AC420E"/>
    <w:rPr>
      <w:color w:val="800080" w:themeColor="followedHyperlink"/>
      <w:u w:val="single"/>
    </w:rPr>
  </w:style>
  <w:style w:type="paragraph" w:styleId="Title">
    <w:name w:val="Title"/>
    <w:basedOn w:val="Normal"/>
    <w:next w:val="Normal"/>
    <w:link w:val="TitleChar"/>
    <w:uiPriority w:val="10"/>
    <w:qFormat/>
    <w:rsid w:val="00AC420E"/>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AC420E"/>
    <w:rPr>
      <w:rFonts w:asciiTheme="majorHAnsi" w:eastAsiaTheme="majorEastAsia" w:hAnsiTheme="majorHAnsi" w:cstheme="majorBidi"/>
      <w:spacing w:val="-10"/>
      <w:kern w:val="28"/>
      <w:sz w:val="56"/>
      <w:szCs w:val="56"/>
      <w:lang w:eastAsia="en-GB"/>
    </w:rPr>
  </w:style>
  <w:style w:type="paragraph" w:styleId="BodyText2">
    <w:name w:val="Body Text 2"/>
    <w:basedOn w:val="Normal"/>
    <w:link w:val="BodyText2Char"/>
    <w:uiPriority w:val="99"/>
    <w:rsid w:val="00AC420E"/>
    <w:pPr>
      <w:ind w:left="720" w:hanging="720"/>
    </w:pPr>
    <w:rPr>
      <w:rFonts w:ascii="Times New Roman" w:hAnsi="Times New Roman"/>
      <w:b/>
      <w:bCs/>
      <w:sz w:val="22"/>
      <w:szCs w:val="22"/>
      <w:lang w:eastAsia="en-US"/>
    </w:rPr>
  </w:style>
  <w:style w:type="character" w:customStyle="1" w:styleId="BodyText2Char">
    <w:name w:val="Body Text 2 Char"/>
    <w:basedOn w:val="DefaultParagraphFont"/>
    <w:link w:val="BodyText2"/>
    <w:uiPriority w:val="99"/>
    <w:rsid w:val="00AC420E"/>
    <w:rPr>
      <w:rFonts w:ascii="Times New Roman" w:eastAsia="Times New Roman" w:hAnsi="Times New Roman" w:cs="Times New Roman"/>
      <w:b/>
      <w:bCs/>
    </w:rPr>
  </w:style>
  <w:style w:type="paragraph" w:customStyle="1" w:styleId="deannah1">
    <w:name w:val="deannah1"/>
    <w:basedOn w:val="Normal"/>
    <w:uiPriority w:val="99"/>
    <w:rsid w:val="00AC420E"/>
    <w:pPr>
      <w:keepNext/>
      <w:spacing w:after="240"/>
    </w:pPr>
    <w:rPr>
      <w:rFonts w:ascii="Times New Roman" w:hAnsi="Times New Roman"/>
      <w:b/>
      <w:bCs/>
      <w:lang w:eastAsia="en-US"/>
    </w:rPr>
  </w:style>
  <w:style w:type="character" w:customStyle="1" w:styleId="Hyperlink1">
    <w:name w:val="Hyperlink1"/>
    <w:uiPriority w:val="99"/>
    <w:rsid w:val="00AC420E"/>
    <w:rPr>
      <w:color w:val="535353"/>
      <w:u w:val="single"/>
      <w:effect w:val="none"/>
    </w:rPr>
  </w:style>
  <w:style w:type="paragraph" w:customStyle="1" w:styleId="NormalWeb1">
    <w:name w:val="Normal (Web)1"/>
    <w:basedOn w:val="Normal"/>
    <w:uiPriority w:val="99"/>
    <w:rsid w:val="00AC420E"/>
    <w:pPr>
      <w:spacing w:before="100" w:beforeAutospacing="1" w:after="300"/>
    </w:pPr>
    <w:rPr>
      <w:rFonts w:ascii="Times New Roman" w:hAnsi="Times New Roman"/>
    </w:rPr>
  </w:style>
  <w:style w:type="character" w:styleId="CommentReference">
    <w:name w:val="annotation reference"/>
    <w:uiPriority w:val="99"/>
    <w:semiHidden/>
    <w:unhideWhenUsed/>
    <w:rsid w:val="00AC420E"/>
    <w:rPr>
      <w:sz w:val="16"/>
      <w:szCs w:val="16"/>
    </w:rPr>
  </w:style>
  <w:style w:type="paragraph" w:styleId="CommentText">
    <w:name w:val="annotation text"/>
    <w:basedOn w:val="Normal"/>
    <w:link w:val="CommentTextChar"/>
    <w:uiPriority w:val="99"/>
    <w:semiHidden/>
    <w:unhideWhenUsed/>
    <w:rsid w:val="00AC420E"/>
    <w:rPr>
      <w:rFonts w:ascii="Times New Roman" w:hAnsi="Times New Roman"/>
      <w:sz w:val="20"/>
      <w:szCs w:val="20"/>
      <w:lang w:eastAsia="en-US"/>
    </w:rPr>
  </w:style>
  <w:style w:type="character" w:customStyle="1" w:styleId="CommentTextChar">
    <w:name w:val="Comment Text Char"/>
    <w:basedOn w:val="DefaultParagraphFont"/>
    <w:link w:val="CommentText"/>
    <w:uiPriority w:val="99"/>
    <w:semiHidden/>
    <w:rsid w:val="00AC420E"/>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AC420E"/>
    <w:rPr>
      <w:b/>
      <w:bCs/>
    </w:rPr>
  </w:style>
  <w:style w:type="character" w:customStyle="1" w:styleId="CommentSubjectChar">
    <w:name w:val="Comment Subject Char"/>
    <w:basedOn w:val="CommentTextChar"/>
    <w:link w:val="CommentSubject"/>
    <w:uiPriority w:val="99"/>
    <w:semiHidden/>
    <w:rsid w:val="00AC420E"/>
    <w:rPr>
      <w:rFonts w:ascii="Times New Roman" w:eastAsia="Times New Roman" w:hAnsi="Times New Roman" w:cs="Times New Roman"/>
      <w:b/>
      <w:bCs/>
      <w:sz w:val="20"/>
      <w:szCs w:val="20"/>
    </w:rPr>
  </w:style>
  <w:style w:type="character" w:styleId="Strong">
    <w:name w:val="Strong"/>
    <w:uiPriority w:val="22"/>
    <w:qFormat/>
    <w:rsid w:val="00AC420E"/>
    <w:rPr>
      <w:b/>
      <w:bC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1829890">
      <w:bodyDiv w:val="1"/>
      <w:marLeft w:val="0"/>
      <w:marRight w:val="0"/>
      <w:marTop w:val="0"/>
      <w:marBottom w:val="0"/>
      <w:divBdr>
        <w:top w:val="none" w:sz="0" w:space="0" w:color="auto"/>
        <w:left w:val="none" w:sz="0" w:space="0" w:color="auto"/>
        <w:bottom w:val="none" w:sz="0" w:space="0" w:color="auto"/>
        <w:right w:val="none" w:sz="0" w:space="0" w:color="auto"/>
      </w:divBdr>
    </w:div>
    <w:div w:id="546647946">
      <w:bodyDiv w:val="1"/>
      <w:marLeft w:val="0"/>
      <w:marRight w:val="0"/>
      <w:marTop w:val="0"/>
      <w:marBottom w:val="0"/>
      <w:divBdr>
        <w:top w:val="none" w:sz="0" w:space="0" w:color="auto"/>
        <w:left w:val="none" w:sz="0" w:space="0" w:color="auto"/>
        <w:bottom w:val="none" w:sz="0" w:space="0" w:color="auto"/>
        <w:right w:val="none" w:sz="0" w:space="0" w:color="auto"/>
      </w:divBdr>
    </w:div>
    <w:div w:id="964971325">
      <w:bodyDiv w:val="1"/>
      <w:marLeft w:val="0"/>
      <w:marRight w:val="0"/>
      <w:marTop w:val="0"/>
      <w:marBottom w:val="0"/>
      <w:divBdr>
        <w:top w:val="none" w:sz="0" w:space="0" w:color="auto"/>
        <w:left w:val="none" w:sz="0" w:space="0" w:color="auto"/>
        <w:bottom w:val="none" w:sz="0" w:space="0" w:color="auto"/>
        <w:right w:val="none" w:sz="0" w:space="0" w:color="auto"/>
      </w:divBdr>
    </w:div>
    <w:div w:id="1202863249">
      <w:bodyDiv w:val="1"/>
      <w:marLeft w:val="0"/>
      <w:marRight w:val="0"/>
      <w:marTop w:val="0"/>
      <w:marBottom w:val="0"/>
      <w:divBdr>
        <w:top w:val="none" w:sz="0" w:space="0" w:color="auto"/>
        <w:left w:val="none" w:sz="0" w:space="0" w:color="auto"/>
        <w:bottom w:val="none" w:sz="0" w:space="0" w:color="auto"/>
        <w:right w:val="none" w:sz="0" w:space="0" w:color="auto"/>
      </w:divBdr>
    </w:div>
    <w:div w:id="1334408532">
      <w:bodyDiv w:val="1"/>
      <w:marLeft w:val="0"/>
      <w:marRight w:val="0"/>
      <w:marTop w:val="0"/>
      <w:marBottom w:val="0"/>
      <w:divBdr>
        <w:top w:val="none" w:sz="0" w:space="0" w:color="auto"/>
        <w:left w:val="none" w:sz="0" w:space="0" w:color="auto"/>
        <w:bottom w:val="none" w:sz="0" w:space="0" w:color="auto"/>
        <w:right w:val="none" w:sz="0" w:space="0" w:color="auto"/>
      </w:divBdr>
    </w:div>
    <w:div w:id="13851795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hyperlink" Target="https://emea01.safelinks.protection.outlook.com/?url=http%3A%2F%2Fuwtsd.ac.uk%2Flibrary%2Fresearch-data-management%2F&amp;data=02%7C01%7CC.Lohmann-hancock%40uwtsd.ac.uk%7C6c7fd2aa09ff4afeb4c008d6b1c88f0e%7C4e0f11f9046e45059cb8db2152311e21%7C0%7C0%7C636891874087776472&amp;sdata=BhFV1PTaJ7u%2FgPz20s0VNnkSy%2B1ZZW1GJv1k2YdOE0E%3D&amp;reserved=0" TargetMode="External"/><Relationship Id="rId26" Type="http://schemas.openxmlformats.org/officeDocument/2006/relationships/image" Target="media/image3.png"/><Relationship Id="rId39" Type="http://schemas.openxmlformats.org/officeDocument/2006/relationships/hyperlink" Target="https://www.canyon.com/" TargetMode="External"/><Relationship Id="rId21" Type="http://schemas.openxmlformats.org/officeDocument/2006/relationships/hyperlink" Target="https://www.uwtsd.ac.uk/research/research-ethics/" TargetMode="External"/><Relationship Id="rId34" Type="http://schemas.openxmlformats.org/officeDocument/2006/relationships/image" Target="media/image11.jpeg"/><Relationship Id="rId42" Type="http://schemas.openxmlformats.org/officeDocument/2006/relationships/image" Target="media/image16.png"/><Relationship Id="rId47" Type="http://schemas.openxmlformats.org/officeDocument/2006/relationships/image" Target="media/image21.png"/><Relationship Id="rId50" Type="http://schemas.openxmlformats.org/officeDocument/2006/relationships/image" Target="media/image24.png"/><Relationship Id="rId55" Type="http://schemas.openxmlformats.org/officeDocument/2006/relationships/image" Target="media/image26.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yperlink" Target="https://youtu.be/iP16A1WaBA4" TargetMode="External"/><Relationship Id="rId20" Type="http://schemas.openxmlformats.org/officeDocument/2006/relationships/hyperlink" Target="https://eur01.safelinks.protection.outlook.com/?url=https%3A%2F%2Fwww.uwtsd.ac.uk%2Flibrary%2Fresearch-data-management%2F&amp;data=02%7C01%7Cj.venus%40uwtsd.ac.uk%7C981cf28ddfcb48854c9c08d6fa466348%7C4e0f11f9046e45059cb8db2152311e21%7C0%7C0%7C636971577546578291&amp;sdata=S32rzsJ04QxDtX1nsg%2F8%2FxIgMGDV2oXG4QBZj5JdIFI%3D&amp;reserved=0" TargetMode="External"/><Relationship Id="rId29" Type="http://schemas.openxmlformats.org/officeDocument/2006/relationships/image" Target="media/image6.jpeg"/><Relationship Id="rId41" Type="http://schemas.openxmlformats.org/officeDocument/2006/relationships/hyperlink" Target="https://www.statista.com/statistics/491348/health-and-wellness-united-kingdom-uk-market-value/" TargetMode="External"/><Relationship Id="rId54" Type="http://schemas.openxmlformats.org/officeDocument/2006/relationships/hyperlink" Target="tel:93321-1101"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hyperlink" Target="mailto:pgresearch@uwtsd.ac.uk" TargetMode="External"/><Relationship Id="rId32" Type="http://schemas.openxmlformats.org/officeDocument/2006/relationships/image" Target="media/image9.jpeg"/><Relationship Id="rId37" Type="http://schemas.openxmlformats.org/officeDocument/2006/relationships/image" Target="media/image14.png"/><Relationship Id="rId40" Type="http://schemas.openxmlformats.org/officeDocument/2006/relationships/hyperlink" Target="https://nukeproof.com/" TargetMode="External"/><Relationship Id="rId45" Type="http://schemas.openxmlformats.org/officeDocument/2006/relationships/image" Target="media/image19.png"/><Relationship Id="rId53" Type="http://schemas.openxmlformats.org/officeDocument/2006/relationships/hyperlink" Target="file:///C:\Users\Alix\Downloads\AMSJ.16SI.2012.pdf" TargetMode="External"/><Relationship Id="rId58" Type="http://schemas.openxmlformats.org/officeDocument/2006/relationships/image" Target="media/image29.jpeg"/><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s://www.uwtsd.ac.uk/academic-office/appendices-and-forms/" TargetMode="External"/><Relationship Id="rId28" Type="http://schemas.openxmlformats.org/officeDocument/2006/relationships/image" Target="media/image5.png"/><Relationship Id="rId36" Type="http://schemas.openxmlformats.org/officeDocument/2006/relationships/image" Target="media/image13.png"/><Relationship Id="rId49" Type="http://schemas.openxmlformats.org/officeDocument/2006/relationships/image" Target="media/image23.png"/><Relationship Id="rId57" Type="http://schemas.openxmlformats.org/officeDocument/2006/relationships/image" Target="media/image28.png"/><Relationship Id="rId61" Type="http://schemas.openxmlformats.org/officeDocument/2006/relationships/theme" Target="theme/theme1.xml"/><Relationship Id="rId10" Type="http://schemas.openxmlformats.org/officeDocument/2006/relationships/endnotes" Target="endnotes.xml"/><Relationship Id="rId19" Type="http://schemas.openxmlformats.org/officeDocument/2006/relationships/hyperlink" Target="https://eur01.safelinks.protection.outlook.com/?url=https%3A%2F%2Fresearchdata.uwtsd.ac.uk%2F&amp;data=02%7C01%7Cj.venus%40uwtsd.ac.uk%7C981cf28ddfcb48854c9c08d6fa466348%7C4e0f11f9046e45059cb8db2152311e21%7C0%7C0%7C636971577546588290&amp;sdata=GQ7YGAe3R0%2B%2Fb3MjzwgWiPTdMx0%2BDaoMF2MilFdT01I%3D&amp;reserved=0" TargetMode="External"/><Relationship Id="rId31" Type="http://schemas.openxmlformats.org/officeDocument/2006/relationships/image" Target="media/image8.jpeg"/><Relationship Id="rId44" Type="http://schemas.openxmlformats.org/officeDocument/2006/relationships/image" Target="media/image18.png"/><Relationship Id="rId52" Type="http://schemas.openxmlformats.org/officeDocument/2006/relationships/hyperlink" Target="https://journals.sagepub.com/doi/pdf/10.1509/jmkr.47.5.840" TargetMode="External"/><Relationship Id="rId60"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yperlink" Target="mailto:pgresearch@uwtsd.ac.uk" TargetMode="External"/><Relationship Id="rId27" Type="http://schemas.openxmlformats.org/officeDocument/2006/relationships/image" Target="media/image4.png"/><Relationship Id="rId30" Type="http://schemas.openxmlformats.org/officeDocument/2006/relationships/image" Target="media/image7.jpeg"/><Relationship Id="rId35" Type="http://schemas.openxmlformats.org/officeDocument/2006/relationships/image" Target="media/image12.png"/><Relationship Id="rId43" Type="http://schemas.openxmlformats.org/officeDocument/2006/relationships/image" Target="media/image17.png"/><Relationship Id="rId48" Type="http://schemas.openxmlformats.org/officeDocument/2006/relationships/image" Target="media/image22.png"/><Relationship Id="rId56" Type="http://schemas.openxmlformats.org/officeDocument/2006/relationships/image" Target="media/image27.png"/><Relationship Id="rId8" Type="http://schemas.openxmlformats.org/officeDocument/2006/relationships/webSettings" Target="webSettings.xml"/><Relationship Id="rId51" Type="http://schemas.openxmlformats.org/officeDocument/2006/relationships/image" Target="media/image25.pn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hyperlink" Target="file:///C:\Users\c.lohmann-hancock\AppData\Local\Microsoft\Windows\INetCache\REICoP-17-20-v3-Final.pdf" TargetMode="External"/><Relationship Id="rId25" Type="http://schemas.openxmlformats.org/officeDocument/2006/relationships/hyperlink" Target="https://www.nibusinessinfo.co.uk/content/measure-your-online-marketing" TargetMode="External"/><Relationship Id="rId33" Type="http://schemas.openxmlformats.org/officeDocument/2006/relationships/image" Target="media/image10.jpeg"/><Relationship Id="rId38" Type="http://schemas.openxmlformats.org/officeDocument/2006/relationships/image" Target="media/image15.png"/><Relationship Id="rId46" Type="http://schemas.openxmlformats.org/officeDocument/2006/relationships/image" Target="media/image20.jpeg"/><Relationship Id="rId59" Type="http://schemas.openxmlformats.org/officeDocument/2006/relationships/header" Target="header3.xml"/></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Six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B8AD428-5966-1C4D-AE6B-07B418A5460E}">
  <ds:schemaRefs>
    <ds:schemaRef ds:uri="http://schemas.openxmlformats.org/officeDocument/2006/bibliography"/>
  </ds:schemaRefs>
</ds:datastoreItem>
</file>

<file path=customXml/itemProps3.xml><?xml version="1.0" encoding="utf-8"?>
<ds:datastoreItem xmlns:ds="http://schemas.openxmlformats.org/officeDocument/2006/customXml" ds:itemID="{ADAABD6A-A579-45BE-85E1-97C07897E876}">
  <ds:schemaRefs>
    <ds:schemaRef ds:uri="http://schemas.microsoft.com/sharepoint/v3/contenttype/forms"/>
  </ds:schemaRefs>
</ds:datastoreItem>
</file>

<file path=customXml/itemProps4.xml><?xml version="1.0" encoding="utf-8"?>
<ds:datastoreItem xmlns:ds="http://schemas.openxmlformats.org/officeDocument/2006/customXml" ds:itemID="{0233FE8F-A013-4520-834B-699B204B39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Sports Industry Research Project Proposal Template (1)</Template>
  <TotalTime>1</TotalTime>
  <Pages>87</Pages>
  <Words>17760</Words>
  <Characters>101235</Characters>
  <Application>Microsoft Office Word</Application>
  <DocSecurity>0</DocSecurity>
  <Lines>843</Lines>
  <Paragraphs>237</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118758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creator>Administrator</dc:creator>
  <cp:lastModifiedBy>Andrew Thomas</cp:lastModifiedBy>
  <cp:revision>2</cp:revision>
  <cp:lastPrinted>2015-02-09T16:35:00Z</cp:lastPrinted>
  <dcterms:created xsi:type="dcterms:W3CDTF">2021-05-21T21:53:00Z</dcterms:created>
  <dcterms:modified xsi:type="dcterms:W3CDTF">2021-05-21T21:53:00Z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