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 id="2147483684" r:id="rId2"/>
  </p:sldMasterIdLst>
  <p:notesMasterIdLst>
    <p:notesMasterId r:id="rId17"/>
  </p:notesMasterIdLst>
  <p:sldIdLst>
    <p:sldId id="257" r:id="rId3"/>
    <p:sldId id="609" r:id="rId4"/>
    <p:sldId id="727" r:id="rId5"/>
    <p:sldId id="741" r:id="rId6"/>
    <p:sldId id="742" r:id="rId7"/>
    <p:sldId id="749" r:id="rId8"/>
    <p:sldId id="743" r:id="rId9"/>
    <p:sldId id="748" r:id="rId10"/>
    <p:sldId id="744" r:id="rId11"/>
    <p:sldId id="746" r:id="rId12"/>
    <p:sldId id="747" r:id="rId13"/>
    <p:sldId id="745" r:id="rId14"/>
    <p:sldId id="724" r:id="rId15"/>
    <p:sldId id="75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933852-5CAB-439D-8411-7694CC7AF012}" v="206" dt="2023-09-20T11:18:14.8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824"/>
    <p:restoredTop sz="63036"/>
  </p:normalViewPr>
  <p:slideViewPr>
    <p:cSldViewPr snapToGrid="0" snapToObjects="1">
      <p:cViewPr varScale="1">
        <p:scale>
          <a:sx n="70" d="100"/>
          <a:sy n="70" d="100"/>
        </p:scale>
        <p:origin x="2280" y="84"/>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FA933852-5CAB-439D-8411-7694CC7AF012}"/>
    <pc:docChg chg="custSel addSld modSld sldOrd">
      <pc:chgData name="Paul Tinkler" userId="bcebf29c-73c2-433d-80d2-6bad896374bf" providerId="ADAL" clId="{FA933852-5CAB-439D-8411-7694CC7AF012}" dt="2023-09-20T11:19:46.662" v="1815" actId="1076"/>
      <pc:docMkLst>
        <pc:docMk/>
      </pc:docMkLst>
      <pc:sldChg chg="modSp mod">
        <pc:chgData name="Paul Tinkler" userId="bcebf29c-73c2-433d-80d2-6bad896374bf" providerId="ADAL" clId="{FA933852-5CAB-439D-8411-7694CC7AF012}" dt="2023-09-20T10:14:03.680" v="54" actId="20577"/>
        <pc:sldMkLst>
          <pc:docMk/>
          <pc:sldMk cId="3922448629" sldId="257"/>
        </pc:sldMkLst>
        <pc:spChg chg="mod">
          <ac:chgData name="Paul Tinkler" userId="bcebf29c-73c2-433d-80d2-6bad896374bf" providerId="ADAL" clId="{FA933852-5CAB-439D-8411-7694CC7AF012}" dt="2023-09-20T10:14:03.680" v="54" actId="20577"/>
          <ac:spMkLst>
            <pc:docMk/>
            <pc:sldMk cId="3922448629" sldId="257"/>
            <ac:spMk id="2" creationId="{3570C4C4-D4F9-AF47-9CE8-98B486B46F57}"/>
          </ac:spMkLst>
        </pc:spChg>
      </pc:sldChg>
      <pc:sldChg chg="modSp mod">
        <pc:chgData name="Paul Tinkler" userId="bcebf29c-73c2-433d-80d2-6bad896374bf" providerId="ADAL" clId="{FA933852-5CAB-439D-8411-7694CC7AF012}" dt="2023-09-20T10:17:42.145" v="116" actId="1076"/>
        <pc:sldMkLst>
          <pc:docMk/>
          <pc:sldMk cId="2224791002" sldId="609"/>
        </pc:sldMkLst>
        <pc:spChg chg="mod">
          <ac:chgData name="Paul Tinkler" userId="bcebf29c-73c2-433d-80d2-6bad896374bf" providerId="ADAL" clId="{FA933852-5CAB-439D-8411-7694CC7AF012}" dt="2023-09-20T10:14:18.294" v="56" actId="20577"/>
          <ac:spMkLst>
            <pc:docMk/>
            <pc:sldMk cId="2224791002" sldId="609"/>
            <ac:spMk id="2" creationId="{F8FD7420-4331-584C-A3BF-5863AF669A90}"/>
          </ac:spMkLst>
        </pc:spChg>
        <pc:spChg chg="mod">
          <ac:chgData name="Paul Tinkler" userId="bcebf29c-73c2-433d-80d2-6bad896374bf" providerId="ADAL" clId="{FA933852-5CAB-439D-8411-7694CC7AF012}" dt="2023-09-20T10:17:24.037" v="112" actId="207"/>
          <ac:spMkLst>
            <pc:docMk/>
            <pc:sldMk cId="2224791002" sldId="609"/>
            <ac:spMk id="3" creationId="{24A973A9-78E8-E747-AF51-3035BE26A8F3}"/>
          </ac:spMkLst>
        </pc:spChg>
        <pc:spChg chg="mod">
          <ac:chgData name="Paul Tinkler" userId="bcebf29c-73c2-433d-80d2-6bad896374bf" providerId="ADAL" clId="{FA933852-5CAB-439D-8411-7694CC7AF012}" dt="2023-09-20T10:15:40.077" v="98" actId="1076"/>
          <ac:spMkLst>
            <pc:docMk/>
            <pc:sldMk cId="2224791002" sldId="609"/>
            <ac:spMk id="5" creationId="{E03CD4F3-BEB3-4547-BACA-629A7C0937C1}"/>
          </ac:spMkLst>
        </pc:spChg>
        <pc:spChg chg="mod">
          <ac:chgData name="Paul Tinkler" userId="bcebf29c-73c2-433d-80d2-6bad896374bf" providerId="ADAL" clId="{FA933852-5CAB-439D-8411-7694CC7AF012}" dt="2023-09-20T10:17:42.145" v="116" actId="1076"/>
          <ac:spMkLst>
            <pc:docMk/>
            <pc:sldMk cId="2224791002" sldId="609"/>
            <ac:spMk id="6" creationId="{889B092D-2163-6043-AB71-488A8A713124}"/>
          </ac:spMkLst>
        </pc:spChg>
        <pc:spChg chg="mod">
          <ac:chgData name="Paul Tinkler" userId="bcebf29c-73c2-433d-80d2-6bad896374bf" providerId="ADAL" clId="{FA933852-5CAB-439D-8411-7694CC7AF012}" dt="2023-09-20T10:17:11.282" v="111" actId="6549"/>
          <ac:spMkLst>
            <pc:docMk/>
            <pc:sldMk cId="2224791002" sldId="609"/>
            <ac:spMk id="9" creationId="{1F8413DB-875C-2540-B615-A8464A40311F}"/>
          </ac:spMkLst>
        </pc:spChg>
        <pc:cxnChg chg="mod">
          <ac:chgData name="Paul Tinkler" userId="bcebf29c-73c2-433d-80d2-6bad896374bf" providerId="ADAL" clId="{FA933852-5CAB-439D-8411-7694CC7AF012}" dt="2023-09-20T10:16:44.623" v="108" actId="1076"/>
          <ac:cxnSpMkLst>
            <pc:docMk/>
            <pc:sldMk cId="2224791002" sldId="609"/>
            <ac:cxnSpMk id="8" creationId="{5D2D0976-E7FE-B244-AB03-0247B2252541}"/>
          </ac:cxnSpMkLst>
        </pc:cxnChg>
      </pc:sldChg>
      <pc:sldChg chg="addSp delSp modSp mod">
        <pc:chgData name="Paul Tinkler" userId="bcebf29c-73c2-433d-80d2-6bad896374bf" providerId="ADAL" clId="{FA933852-5CAB-439D-8411-7694CC7AF012}" dt="2023-09-20T11:14:19.754" v="1484" actId="1076"/>
        <pc:sldMkLst>
          <pc:docMk/>
          <pc:sldMk cId="3124393521" sldId="724"/>
        </pc:sldMkLst>
        <pc:spChg chg="add del mod">
          <ac:chgData name="Paul Tinkler" userId="bcebf29c-73c2-433d-80d2-6bad896374bf" providerId="ADAL" clId="{FA933852-5CAB-439D-8411-7694CC7AF012}" dt="2023-09-20T11:13:10.440" v="1480" actId="478"/>
          <ac:spMkLst>
            <pc:docMk/>
            <pc:sldMk cId="3124393521" sldId="724"/>
            <ac:spMk id="3" creationId="{CE5E4671-CAF5-EBC1-5A95-6EF3BA1E71E4}"/>
          </ac:spMkLst>
        </pc:spChg>
        <pc:spChg chg="mod">
          <ac:chgData name="Paul Tinkler" userId="bcebf29c-73c2-433d-80d2-6bad896374bf" providerId="ADAL" clId="{FA933852-5CAB-439D-8411-7694CC7AF012}" dt="2023-09-20T11:13:05.039" v="1478" actId="1076"/>
          <ac:spMkLst>
            <pc:docMk/>
            <pc:sldMk cId="3124393521" sldId="724"/>
            <ac:spMk id="9" creationId="{026855F1-54CD-3949-83C7-D1EBA7DBBE27}"/>
          </ac:spMkLst>
        </pc:spChg>
        <pc:picChg chg="add mod">
          <ac:chgData name="Paul Tinkler" userId="bcebf29c-73c2-433d-80d2-6bad896374bf" providerId="ADAL" clId="{FA933852-5CAB-439D-8411-7694CC7AF012}" dt="2023-09-20T11:14:19.754" v="1484" actId="1076"/>
          <ac:picMkLst>
            <pc:docMk/>
            <pc:sldMk cId="3124393521" sldId="724"/>
            <ac:picMk id="5" creationId="{97F1A1B3-A537-715D-CC6D-18F63A363AE8}"/>
          </ac:picMkLst>
        </pc:picChg>
        <pc:picChg chg="del mod">
          <ac:chgData name="Paul Tinkler" userId="bcebf29c-73c2-433d-80d2-6bad896374bf" providerId="ADAL" clId="{FA933852-5CAB-439D-8411-7694CC7AF012}" dt="2023-09-20T11:13:08.407" v="1479" actId="478"/>
          <ac:picMkLst>
            <pc:docMk/>
            <pc:sldMk cId="3124393521" sldId="724"/>
            <ac:picMk id="6" creationId="{E32F50FD-A260-0740-95DC-3F1A4FF01981}"/>
          </ac:picMkLst>
        </pc:picChg>
      </pc:sldChg>
      <pc:sldChg chg="modSp mod">
        <pc:chgData name="Paul Tinkler" userId="bcebf29c-73c2-433d-80d2-6bad896374bf" providerId="ADAL" clId="{FA933852-5CAB-439D-8411-7694CC7AF012}" dt="2023-09-20T10:19:21.239" v="163" actId="166"/>
        <pc:sldMkLst>
          <pc:docMk/>
          <pc:sldMk cId="4006335821" sldId="727"/>
        </pc:sldMkLst>
        <pc:spChg chg="mod">
          <ac:chgData name="Paul Tinkler" userId="bcebf29c-73c2-433d-80d2-6bad896374bf" providerId="ADAL" clId="{FA933852-5CAB-439D-8411-7694CC7AF012}" dt="2023-09-20T10:19:08.607" v="162" actId="207"/>
          <ac:spMkLst>
            <pc:docMk/>
            <pc:sldMk cId="4006335821" sldId="727"/>
            <ac:spMk id="3" creationId="{794C0770-0B80-3D4F-9B2F-45DF0D7C261B}"/>
          </ac:spMkLst>
        </pc:spChg>
        <pc:spChg chg="mod">
          <ac:chgData name="Paul Tinkler" userId="bcebf29c-73c2-433d-80d2-6bad896374bf" providerId="ADAL" clId="{FA933852-5CAB-439D-8411-7694CC7AF012}" dt="2023-09-20T10:19:01.657" v="160" actId="14100"/>
          <ac:spMkLst>
            <pc:docMk/>
            <pc:sldMk cId="4006335821" sldId="727"/>
            <ac:spMk id="8" creationId="{BB9AC8D8-406F-1D48-B063-6916B1C19A01}"/>
          </ac:spMkLst>
        </pc:spChg>
        <pc:picChg chg="ord">
          <ac:chgData name="Paul Tinkler" userId="bcebf29c-73c2-433d-80d2-6bad896374bf" providerId="ADAL" clId="{FA933852-5CAB-439D-8411-7694CC7AF012}" dt="2023-09-20T10:19:21.239" v="163" actId="166"/>
          <ac:picMkLst>
            <pc:docMk/>
            <pc:sldMk cId="4006335821" sldId="727"/>
            <ac:picMk id="4" creationId="{E1782390-5C68-4F7C-8C02-D5DCD8304464}"/>
          </ac:picMkLst>
        </pc:picChg>
      </pc:sldChg>
      <pc:sldChg chg="addSp modSp mod modAnim">
        <pc:chgData name="Paul Tinkler" userId="bcebf29c-73c2-433d-80d2-6bad896374bf" providerId="ADAL" clId="{FA933852-5CAB-439D-8411-7694CC7AF012}" dt="2023-09-20T10:33:30.487" v="260" actId="6549"/>
        <pc:sldMkLst>
          <pc:docMk/>
          <pc:sldMk cId="520794974" sldId="742"/>
        </pc:sldMkLst>
        <pc:spChg chg="add mod">
          <ac:chgData name="Paul Tinkler" userId="bcebf29c-73c2-433d-80d2-6bad896374bf" providerId="ADAL" clId="{FA933852-5CAB-439D-8411-7694CC7AF012}" dt="2023-09-20T10:31:40.868" v="253" actId="1076"/>
          <ac:spMkLst>
            <pc:docMk/>
            <pc:sldMk cId="520794974" sldId="742"/>
            <ac:spMk id="4" creationId="{59A9EEB9-133E-4887-119D-79DF6233A078}"/>
          </ac:spMkLst>
        </pc:spChg>
        <pc:spChg chg="mod">
          <ac:chgData name="Paul Tinkler" userId="bcebf29c-73c2-433d-80d2-6bad896374bf" providerId="ADAL" clId="{FA933852-5CAB-439D-8411-7694CC7AF012}" dt="2023-09-20T10:21:12.194" v="169" actId="113"/>
          <ac:spMkLst>
            <pc:docMk/>
            <pc:sldMk cId="520794974" sldId="742"/>
            <ac:spMk id="5" creationId="{0BC2C0BD-DA67-F64B-B035-313A4184E884}"/>
          </ac:spMkLst>
        </pc:spChg>
        <pc:spChg chg="mod">
          <ac:chgData name="Paul Tinkler" userId="bcebf29c-73c2-433d-80d2-6bad896374bf" providerId="ADAL" clId="{FA933852-5CAB-439D-8411-7694CC7AF012}" dt="2023-09-20T10:33:30.487" v="260" actId="6549"/>
          <ac:spMkLst>
            <pc:docMk/>
            <pc:sldMk cId="520794974" sldId="742"/>
            <ac:spMk id="8" creationId="{2366FCD4-06B8-EA43-A268-2552020956C1}"/>
          </ac:spMkLst>
        </pc:spChg>
      </pc:sldChg>
      <pc:sldChg chg="addSp modSp mod modAnim modNotesTx">
        <pc:chgData name="Paul Tinkler" userId="bcebf29c-73c2-433d-80d2-6bad896374bf" providerId="ADAL" clId="{FA933852-5CAB-439D-8411-7694CC7AF012}" dt="2023-09-20T11:00:54.404" v="1185" actId="6549"/>
        <pc:sldMkLst>
          <pc:docMk/>
          <pc:sldMk cId="2031610180" sldId="743"/>
        </pc:sldMkLst>
        <pc:spChg chg="mod">
          <ac:chgData name="Paul Tinkler" userId="bcebf29c-73c2-433d-80d2-6bad896374bf" providerId="ADAL" clId="{FA933852-5CAB-439D-8411-7694CC7AF012}" dt="2023-09-20T10:58:37.037" v="1130" actId="20577"/>
          <ac:spMkLst>
            <pc:docMk/>
            <pc:sldMk cId="2031610180" sldId="743"/>
            <ac:spMk id="3" creationId="{58FD29B8-72E8-E44D-A72F-AF5FD8713271}"/>
          </ac:spMkLst>
        </pc:spChg>
        <pc:spChg chg="mod">
          <ac:chgData name="Paul Tinkler" userId="bcebf29c-73c2-433d-80d2-6bad896374bf" providerId="ADAL" clId="{FA933852-5CAB-439D-8411-7694CC7AF012}" dt="2023-09-20T10:25:03.837" v="193" actId="20577"/>
          <ac:spMkLst>
            <pc:docMk/>
            <pc:sldMk cId="2031610180" sldId="743"/>
            <ac:spMk id="12" creationId="{66962C20-0B55-E54C-BD67-15C5FA082A7A}"/>
          </ac:spMkLst>
        </pc:spChg>
        <pc:picChg chg="mod">
          <ac:chgData name="Paul Tinkler" userId="bcebf29c-73c2-433d-80d2-6bad896374bf" providerId="ADAL" clId="{FA933852-5CAB-439D-8411-7694CC7AF012}" dt="2023-09-20T10:52:59.563" v="799" actId="14100"/>
          <ac:picMkLst>
            <pc:docMk/>
            <pc:sldMk cId="2031610180" sldId="743"/>
            <ac:picMk id="6" creationId="{823311AF-FC97-E345-8BEF-6AED5633928A}"/>
          </ac:picMkLst>
        </pc:picChg>
        <pc:picChg chg="add mod">
          <ac:chgData name="Paul Tinkler" userId="bcebf29c-73c2-433d-80d2-6bad896374bf" providerId="ADAL" clId="{FA933852-5CAB-439D-8411-7694CC7AF012}" dt="2023-09-20T10:53:02.119" v="800" actId="1076"/>
          <ac:picMkLst>
            <pc:docMk/>
            <pc:sldMk cId="2031610180" sldId="743"/>
            <ac:picMk id="7" creationId="{1ACEDBF0-5A5F-E42A-FC63-BCE2B6588357}"/>
          </ac:picMkLst>
        </pc:picChg>
        <pc:picChg chg="mod">
          <ac:chgData name="Paul Tinkler" userId="bcebf29c-73c2-433d-80d2-6bad896374bf" providerId="ADAL" clId="{FA933852-5CAB-439D-8411-7694CC7AF012}" dt="2023-09-20T10:51:34.976" v="784" actId="1076"/>
          <ac:picMkLst>
            <pc:docMk/>
            <pc:sldMk cId="2031610180" sldId="743"/>
            <ac:picMk id="15" creationId="{426E6C26-56A2-4F67-9607-70A20401208D}"/>
          </ac:picMkLst>
        </pc:picChg>
      </pc:sldChg>
      <pc:sldChg chg="addSp delSp modSp mod modNotesTx">
        <pc:chgData name="Paul Tinkler" userId="bcebf29c-73c2-433d-80d2-6bad896374bf" providerId="ADAL" clId="{FA933852-5CAB-439D-8411-7694CC7AF012}" dt="2023-09-20T11:07:39.573" v="1427"/>
        <pc:sldMkLst>
          <pc:docMk/>
          <pc:sldMk cId="4131973268" sldId="744"/>
        </pc:sldMkLst>
        <pc:spChg chg="mod">
          <ac:chgData name="Paul Tinkler" userId="bcebf29c-73c2-433d-80d2-6bad896374bf" providerId="ADAL" clId="{FA933852-5CAB-439D-8411-7694CC7AF012}" dt="2023-09-20T11:07:13.075" v="1421" actId="1076"/>
          <ac:spMkLst>
            <pc:docMk/>
            <pc:sldMk cId="4131973268" sldId="744"/>
            <ac:spMk id="2" creationId="{AAF638B7-9A1F-8242-8259-F888EC368662}"/>
          </ac:spMkLst>
        </pc:spChg>
        <pc:spChg chg="add del mod">
          <ac:chgData name="Paul Tinkler" userId="bcebf29c-73c2-433d-80d2-6bad896374bf" providerId="ADAL" clId="{FA933852-5CAB-439D-8411-7694CC7AF012}" dt="2023-09-20T11:06:10.255" v="1411" actId="21"/>
          <ac:spMkLst>
            <pc:docMk/>
            <pc:sldMk cId="4131973268" sldId="744"/>
            <ac:spMk id="3" creationId="{028E752D-959F-ECE8-9239-28BCE547180D}"/>
          </ac:spMkLst>
        </pc:spChg>
        <pc:spChg chg="add del mod">
          <ac:chgData name="Paul Tinkler" userId="bcebf29c-73c2-433d-80d2-6bad896374bf" providerId="ADAL" clId="{FA933852-5CAB-439D-8411-7694CC7AF012}" dt="2023-09-20T11:07:39.573" v="1427"/>
          <ac:spMkLst>
            <pc:docMk/>
            <pc:sldMk cId="4131973268" sldId="744"/>
            <ac:spMk id="4" creationId="{AE231EF6-4657-6AFD-B800-2C7A4A0E2DE4}"/>
          </ac:spMkLst>
        </pc:spChg>
        <pc:spChg chg="mod">
          <ac:chgData name="Paul Tinkler" userId="bcebf29c-73c2-433d-80d2-6bad896374bf" providerId="ADAL" clId="{FA933852-5CAB-439D-8411-7694CC7AF012}" dt="2023-09-20T11:07:17.011" v="1422" actId="207"/>
          <ac:spMkLst>
            <pc:docMk/>
            <pc:sldMk cId="4131973268" sldId="744"/>
            <ac:spMk id="6" creationId="{D8D72555-3B7E-F64B-890C-BB7C613D6827}"/>
          </ac:spMkLst>
        </pc:spChg>
        <pc:spChg chg="mod">
          <ac:chgData name="Paul Tinkler" userId="bcebf29c-73c2-433d-80d2-6bad896374bf" providerId="ADAL" clId="{FA933852-5CAB-439D-8411-7694CC7AF012}" dt="2023-09-20T11:07:22.017" v="1423" actId="207"/>
          <ac:spMkLst>
            <pc:docMk/>
            <pc:sldMk cId="4131973268" sldId="744"/>
            <ac:spMk id="7" creationId="{AD38E65E-5346-7E40-9E33-E6125BC2CFCA}"/>
          </ac:spMkLst>
        </pc:spChg>
        <pc:spChg chg="mod">
          <ac:chgData name="Paul Tinkler" userId="bcebf29c-73c2-433d-80d2-6bad896374bf" providerId="ADAL" clId="{FA933852-5CAB-439D-8411-7694CC7AF012}" dt="2023-09-20T11:07:26.245" v="1424" actId="207"/>
          <ac:spMkLst>
            <pc:docMk/>
            <pc:sldMk cId="4131973268" sldId="744"/>
            <ac:spMk id="8" creationId="{C12254A6-492F-504C-86D7-335C366749D9}"/>
          </ac:spMkLst>
        </pc:spChg>
        <pc:spChg chg="mod">
          <ac:chgData name="Paul Tinkler" userId="bcebf29c-73c2-433d-80d2-6bad896374bf" providerId="ADAL" clId="{FA933852-5CAB-439D-8411-7694CC7AF012}" dt="2023-09-20T11:07:30.773" v="1425" actId="207"/>
          <ac:spMkLst>
            <pc:docMk/>
            <pc:sldMk cId="4131973268" sldId="744"/>
            <ac:spMk id="9" creationId="{DB84D013-24F9-FD44-95B4-F5DCF6320E52}"/>
          </ac:spMkLst>
        </pc:spChg>
        <pc:spChg chg="del">
          <ac:chgData name="Paul Tinkler" userId="bcebf29c-73c2-433d-80d2-6bad896374bf" providerId="ADAL" clId="{FA933852-5CAB-439D-8411-7694CC7AF012}" dt="2023-09-20T11:05:56.137" v="1406" actId="21"/>
          <ac:spMkLst>
            <pc:docMk/>
            <pc:sldMk cId="4131973268" sldId="744"/>
            <ac:spMk id="10" creationId="{D705C17D-66AA-4C77-B67C-50204D7572AC}"/>
          </ac:spMkLst>
        </pc:spChg>
      </pc:sldChg>
      <pc:sldChg chg="modSp">
        <pc:chgData name="Paul Tinkler" userId="bcebf29c-73c2-433d-80d2-6bad896374bf" providerId="ADAL" clId="{FA933852-5CAB-439D-8411-7694CC7AF012}" dt="2023-09-20T11:11:12.611" v="1434" actId="20577"/>
        <pc:sldMkLst>
          <pc:docMk/>
          <pc:sldMk cId="3566554018" sldId="746"/>
        </pc:sldMkLst>
        <pc:spChg chg="mod">
          <ac:chgData name="Paul Tinkler" userId="bcebf29c-73c2-433d-80d2-6bad896374bf" providerId="ADAL" clId="{FA933852-5CAB-439D-8411-7694CC7AF012}" dt="2023-09-20T11:11:12.611" v="1434" actId="20577"/>
          <ac:spMkLst>
            <pc:docMk/>
            <pc:sldMk cId="3566554018" sldId="746"/>
            <ac:spMk id="3" creationId="{EA4A358E-57BF-E949-BEA8-6E3C447B5C55}"/>
          </ac:spMkLst>
        </pc:spChg>
      </pc:sldChg>
      <pc:sldChg chg="addSp delSp modSp new mod ord modAnim modNotesTx">
        <pc:chgData name="Paul Tinkler" userId="bcebf29c-73c2-433d-80d2-6bad896374bf" providerId="ADAL" clId="{FA933852-5CAB-439D-8411-7694CC7AF012}" dt="2023-09-20T11:05:33.420" v="1405" actId="20577"/>
        <pc:sldMkLst>
          <pc:docMk/>
          <pc:sldMk cId="457948063" sldId="748"/>
        </pc:sldMkLst>
        <pc:spChg chg="mod">
          <ac:chgData name="Paul Tinkler" userId="bcebf29c-73c2-433d-80d2-6bad896374bf" providerId="ADAL" clId="{FA933852-5CAB-439D-8411-7694CC7AF012}" dt="2023-09-20T10:54:41.948" v="833" actId="20577"/>
          <ac:spMkLst>
            <pc:docMk/>
            <pc:sldMk cId="457948063" sldId="748"/>
            <ac:spMk id="2" creationId="{246AB984-9A7C-E561-7668-8D182F507508}"/>
          </ac:spMkLst>
        </pc:spChg>
        <pc:spChg chg="mod">
          <ac:chgData name="Paul Tinkler" userId="bcebf29c-73c2-433d-80d2-6bad896374bf" providerId="ADAL" clId="{FA933852-5CAB-439D-8411-7694CC7AF012}" dt="2023-09-20T11:02:37.027" v="1194" actId="1076"/>
          <ac:spMkLst>
            <pc:docMk/>
            <pc:sldMk cId="457948063" sldId="748"/>
            <ac:spMk id="3" creationId="{EF7A97E0-6428-33FC-70D1-4BF8194CCB9F}"/>
          </ac:spMkLst>
        </pc:spChg>
        <pc:spChg chg="del">
          <ac:chgData name="Paul Tinkler" userId="bcebf29c-73c2-433d-80d2-6bad896374bf" providerId="ADAL" clId="{FA933852-5CAB-439D-8411-7694CC7AF012}" dt="2023-09-20T10:22:43.814" v="175" actId="478"/>
          <ac:spMkLst>
            <pc:docMk/>
            <pc:sldMk cId="457948063" sldId="748"/>
            <ac:spMk id="4" creationId="{CAE4B916-D067-ED6D-36E7-6E21A5E0DA5F}"/>
          </ac:spMkLst>
        </pc:spChg>
        <pc:spChg chg="add del mod">
          <ac:chgData name="Paul Tinkler" userId="bcebf29c-73c2-433d-80d2-6bad896374bf" providerId="ADAL" clId="{FA933852-5CAB-439D-8411-7694CC7AF012}" dt="2023-09-20T11:02:03.702" v="1187" actId="478"/>
          <ac:spMkLst>
            <pc:docMk/>
            <pc:sldMk cId="457948063" sldId="748"/>
            <ac:spMk id="7" creationId="{2CEFCEC4-D7EB-66C9-D817-EBC59990EDB5}"/>
          </ac:spMkLst>
        </pc:spChg>
        <pc:spChg chg="add mod">
          <ac:chgData name="Paul Tinkler" userId="bcebf29c-73c2-433d-80d2-6bad896374bf" providerId="ADAL" clId="{FA933852-5CAB-439D-8411-7694CC7AF012}" dt="2023-09-20T11:03:28.407" v="1206" actId="1076"/>
          <ac:spMkLst>
            <pc:docMk/>
            <pc:sldMk cId="457948063" sldId="748"/>
            <ac:spMk id="9" creationId="{D4E45AD3-9631-0255-90CF-6086133B2066}"/>
          </ac:spMkLst>
        </pc:spChg>
        <pc:picChg chg="add mod">
          <ac:chgData name="Paul Tinkler" userId="bcebf29c-73c2-433d-80d2-6bad896374bf" providerId="ADAL" clId="{FA933852-5CAB-439D-8411-7694CC7AF012}" dt="2023-09-20T11:02:13.768" v="1189" actId="14100"/>
          <ac:picMkLst>
            <pc:docMk/>
            <pc:sldMk cId="457948063" sldId="748"/>
            <ac:picMk id="6" creationId="{D6A4C8FE-B1ED-66CB-919A-B27654900606}"/>
          </ac:picMkLst>
        </pc:picChg>
      </pc:sldChg>
      <pc:sldChg chg="addSp delSp modSp new mod">
        <pc:chgData name="Paul Tinkler" userId="bcebf29c-73c2-433d-80d2-6bad896374bf" providerId="ADAL" clId="{FA933852-5CAB-439D-8411-7694CC7AF012}" dt="2023-09-20T10:58:47.549" v="1131" actId="478"/>
        <pc:sldMkLst>
          <pc:docMk/>
          <pc:sldMk cId="2261483033" sldId="749"/>
        </pc:sldMkLst>
        <pc:spChg chg="mod">
          <ac:chgData name="Paul Tinkler" userId="bcebf29c-73c2-433d-80d2-6bad896374bf" providerId="ADAL" clId="{FA933852-5CAB-439D-8411-7694CC7AF012}" dt="2023-09-20T10:38:31.430" v="352" actId="122"/>
          <ac:spMkLst>
            <pc:docMk/>
            <pc:sldMk cId="2261483033" sldId="749"/>
            <ac:spMk id="2" creationId="{8F0953F4-E922-5ECE-3856-0D7B561870BD}"/>
          </ac:spMkLst>
        </pc:spChg>
        <pc:spChg chg="mod">
          <ac:chgData name="Paul Tinkler" userId="bcebf29c-73c2-433d-80d2-6bad896374bf" providerId="ADAL" clId="{FA933852-5CAB-439D-8411-7694CC7AF012}" dt="2023-09-20T10:45:40.240" v="473" actId="14100"/>
          <ac:spMkLst>
            <pc:docMk/>
            <pc:sldMk cId="2261483033" sldId="749"/>
            <ac:spMk id="3" creationId="{3697F25C-102E-AE2C-A5B1-F1BF47E21ED0}"/>
          </ac:spMkLst>
        </pc:spChg>
        <pc:spChg chg="del">
          <ac:chgData name="Paul Tinkler" userId="bcebf29c-73c2-433d-80d2-6bad896374bf" providerId="ADAL" clId="{FA933852-5CAB-439D-8411-7694CC7AF012}" dt="2023-09-20T10:58:47.549" v="1131" actId="478"/>
          <ac:spMkLst>
            <pc:docMk/>
            <pc:sldMk cId="2261483033" sldId="749"/>
            <ac:spMk id="4" creationId="{28E86568-D2D4-2D62-41BE-B35F2288F30B}"/>
          </ac:spMkLst>
        </pc:spChg>
        <pc:spChg chg="add mod">
          <ac:chgData name="Paul Tinkler" userId="bcebf29c-73c2-433d-80d2-6bad896374bf" providerId="ADAL" clId="{FA933852-5CAB-439D-8411-7694CC7AF012}" dt="2023-09-20T10:42:38.815" v="409" actId="113"/>
          <ac:spMkLst>
            <pc:docMk/>
            <pc:sldMk cId="2261483033" sldId="749"/>
            <ac:spMk id="6" creationId="{8094146E-81DD-8C22-813D-EDDC7280442A}"/>
          </ac:spMkLst>
        </pc:spChg>
        <pc:picChg chg="add mod">
          <ac:chgData name="Paul Tinkler" userId="bcebf29c-73c2-433d-80d2-6bad896374bf" providerId="ADAL" clId="{FA933852-5CAB-439D-8411-7694CC7AF012}" dt="2023-09-20T10:45:31.652" v="471" actId="1076"/>
          <ac:picMkLst>
            <pc:docMk/>
            <pc:sldMk cId="2261483033" sldId="749"/>
            <ac:picMk id="8" creationId="{994E97CD-B8BD-C11F-DB5D-58B60DA620F5}"/>
          </ac:picMkLst>
        </pc:picChg>
      </pc:sldChg>
      <pc:sldChg chg="addSp delSp modSp new mod">
        <pc:chgData name="Paul Tinkler" userId="bcebf29c-73c2-433d-80d2-6bad896374bf" providerId="ADAL" clId="{FA933852-5CAB-439D-8411-7694CC7AF012}" dt="2023-09-20T11:19:46.662" v="1815" actId="1076"/>
        <pc:sldMkLst>
          <pc:docMk/>
          <pc:sldMk cId="725071049" sldId="750"/>
        </pc:sldMkLst>
        <pc:spChg chg="mod">
          <ac:chgData name="Paul Tinkler" userId="bcebf29c-73c2-433d-80d2-6bad896374bf" providerId="ADAL" clId="{FA933852-5CAB-439D-8411-7694CC7AF012}" dt="2023-09-20T11:15:47.625" v="1513" actId="122"/>
          <ac:spMkLst>
            <pc:docMk/>
            <pc:sldMk cId="725071049" sldId="750"/>
            <ac:spMk id="2" creationId="{AE5D9EB5-D007-4207-C6BB-BACA1245C9C5}"/>
          </ac:spMkLst>
        </pc:spChg>
        <pc:spChg chg="mod">
          <ac:chgData name="Paul Tinkler" userId="bcebf29c-73c2-433d-80d2-6bad896374bf" providerId="ADAL" clId="{FA933852-5CAB-439D-8411-7694CC7AF012}" dt="2023-09-20T11:19:46.662" v="1815" actId="1076"/>
          <ac:spMkLst>
            <pc:docMk/>
            <pc:sldMk cId="725071049" sldId="750"/>
            <ac:spMk id="3" creationId="{3D81C8E3-935C-8DC4-F3DB-05DF0A6E8DE7}"/>
          </ac:spMkLst>
        </pc:spChg>
        <pc:spChg chg="del">
          <ac:chgData name="Paul Tinkler" userId="bcebf29c-73c2-433d-80d2-6bad896374bf" providerId="ADAL" clId="{FA933852-5CAB-439D-8411-7694CC7AF012}" dt="2023-09-20T11:15:24.340" v="1488" actId="478"/>
          <ac:spMkLst>
            <pc:docMk/>
            <pc:sldMk cId="725071049" sldId="750"/>
            <ac:spMk id="4" creationId="{F07C9A18-562E-C7B0-8617-3A0E23BF5AFC}"/>
          </ac:spMkLst>
        </pc:spChg>
        <pc:spChg chg="add mod">
          <ac:chgData name="Paul Tinkler" userId="bcebf29c-73c2-433d-80d2-6bad896374bf" providerId="ADAL" clId="{FA933852-5CAB-439D-8411-7694CC7AF012}" dt="2023-09-20T11:19:42.610" v="1814" actId="1076"/>
          <ac:spMkLst>
            <pc:docMk/>
            <pc:sldMk cId="725071049" sldId="750"/>
            <ac:spMk id="5" creationId="{386D3787-9E0F-AEC3-22DE-2BC0B3E15CF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96FC04-F7A8-F74E-8E08-EA4FA3492BCF}" type="doc">
      <dgm:prSet loTypeId="urn:microsoft.com/office/officeart/2005/8/layout/hProcess3" loCatId="" qsTypeId="urn:microsoft.com/office/officeart/2005/8/quickstyle/simple1" qsCatId="simple" csTypeId="urn:microsoft.com/office/officeart/2005/8/colors/accent1_2" csCatId="accent1" phldr="1"/>
      <dgm:spPr/>
    </dgm:pt>
    <dgm:pt modelId="{473CF920-0B20-AB47-B362-F3A33084D4FE}">
      <dgm:prSet phldrT="[Text]"/>
      <dgm:spPr/>
      <dgm:t>
        <a:bodyPr/>
        <a:lstStyle/>
        <a:p>
          <a:r>
            <a:rPr lang="en-US" b="1" dirty="0">
              <a:solidFill>
                <a:schemeClr val="bg1"/>
              </a:solidFill>
            </a:rPr>
            <a:t>Requires</a:t>
          </a:r>
        </a:p>
      </dgm:t>
    </dgm:pt>
    <dgm:pt modelId="{ACD769BE-BC02-D546-B128-2156F5C21F4C}" type="parTrans" cxnId="{25E25C60-A99C-5646-8952-2F1BCFCF9DE0}">
      <dgm:prSet/>
      <dgm:spPr/>
      <dgm:t>
        <a:bodyPr/>
        <a:lstStyle/>
        <a:p>
          <a:endParaRPr lang="en-US"/>
        </a:p>
      </dgm:t>
    </dgm:pt>
    <dgm:pt modelId="{3B6608B4-B4FA-6944-9B36-2336D6D5594E}" type="sibTrans" cxnId="{25E25C60-A99C-5646-8952-2F1BCFCF9DE0}">
      <dgm:prSet/>
      <dgm:spPr/>
      <dgm:t>
        <a:bodyPr/>
        <a:lstStyle/>
        <a:p>
          <a:endParaRPr lang="en-US"/>
        </a:p>
      </dgm:t>
    </dgm:pt>
    <dgm:pt modelId="{FDE0B4A2-F014-8047-AF1E-24ED97A69507}" type="pres">
      <dgm:prSet presAssocID="{E496FC04-F7A8-F74E-8E08-EA4FA3492BCF}" presName="Name0" presStyleCnt="0">
        <dgm:presLayoutVars>
          <dgm:dir/>
          <dgm:animLvl val="lvl"/>
          <dgm:resizeHandles val="exact"/>
        </dgm:presLayoutVars>
      </dgm:prSet>
      <dgm:spPr/>
    </dgm:pt>
    <dgm:pt modelId="{695F3DB9-F967-2A4A-89A9-589B83623E94}" type="pres">
      <dgm:prSet presAssocID="{E496FC04-F7A8-F74E-8E08-EA4FA3492BCF}" presName="dummy" presStyleCnt="0"/>
      <dgm:spPr/>
    </dgm:pt>
    <dgm:pt modelId="{2E911E0F-6517-8C41-95FE-E2DA8C752D2A}" type="pres">
      <dgm:prSet presAssocID="{E496FC04-F7A8-F74E-8E08-EA4FA3492BCF}" presName="linH" presStyleCnt="0"/>
      <dgm:spPr/>
    </dgm:pt>
    <dgm:pt modelId="{886D3631-4912-0F47-8D43-BD9F9DF32170}" type="pres">
      <dgm:prSet presAssocID="{E496FC04-F7A8-F74E-8E08-EA4FA3492BCF}" presName="padding1" presStyleCnt="0"/>
      <dgm:spPr/>
    </dgm:pt>
    <dgm:pt modelId="{A27ED6B3-349D-2640-8E54-39277EFD7162}" type="pres">
      <dgm:prSet presAssocID="{473CF920-0B20-AB47-B362-F3A33084D4FE}" presName="linV" presStyleCnt="0"/>
      <dgm:spPr/>
    </dgm:pt>
    <dgm:pt modelId="{5C13D394-AC79-2B4A-B810-79234727779D}" type="pres">
      <dgm:prSet presAssocID="{473CF920-0B20-AB47-B362-F3A33084D4FE}" presName="spVertical1" presStyleCnt="0"/>
      <dgm:spPr/>
    </dgm:pt>
    <dgm:pt modelId="{95AB6E2B-0410-B84D-A598-071D8A3272F3}" type="pres">
      <dgm:prSet presAssocID="{473CF920-0B20-AB47-B362-F3A33084D4FE}" presName="parTx" presStyleLbl="revTx" presStyleIdx="0" presStyleCnt="1" custScaleX="43287" custScaleY="95591">
        <dgm:presLayoutVars>
          <dgm:chMax val="0"/>
          <dgm:chPref val="0"/>
          <dgm:bulletEnabled val="1"/>
        </dgm:presLayoutVars>
      </dgm:prSet>
      <dgm:spPr/>
    </dgm:pt>
    <dgm:pt modelId="{A37EC931-9268-7348-A600-3046D45F1D1E}" type="pres">
      <dgm:prSet presAssocID="{473CF920-0B20-AB47-B362-F3A33084D4FE}" presName="spVertical2" presStyleCnt="0"/>
      <dgm:spPr/>
    </dgm:pt>
    <dgm:pt modelId="{53106D6A-1D0E-0242-8DED-7A1B17AF7E6E}" type="pres">
      <dgm:prSet presAssocID="{473CF920-0B20-AB47-B362-F3A33084D4FE}" presName="spVertical3" presStyleCnt="0"/>
      <dgm:spPr/>
    </dgm:pt>
    <dgm:pt modelId="{912D4841-3388-4646-9932-3B6FEF92CD30}" type="pres">
      <dgm:prSet presAssocID="{E496FC04-F7A8-F74E-8E08-EA4FA3492BCF}" presName="padding2" presStyleCnt="0"/>
      <dgm:spPr/>
    </dgm:pt>
    <dgm:pt modelId="{4CBD4CD5-4C25-9143-9015-4E1690F3ACC9}" type="pres">
      <dgm:prSet presAssocID="{E496FC04-F7A8-F74E-8E08-EA4FA3492BCF}" presName="negArrow" presStyleCnt="0"/>
      <dgm:spPr/>
    </dgm:pt>
    <dgm:pt modelId="{62EDB0D3-4544-9C41-BE15-08209A373C12}" type="pres">
      <dgm:prSet presAssocID="{E496FC04-F7A8-F74E-8E08-EA4FA3492BCF}" presName="backgroundArrow" presStyleLbl="node1" presStyleIdx="0" presStyleCnt="1"/>
      <dgm:spPr/>
    </dgm:pt>
  </dgm:ptLst>
  <dgm:cxnLst>
    <dgm:cxn modelId="{E81BE33C-35F7-AB41-A86E-39580456C365}" type="presOf" srcId="{473CF920-0B20-AB47-B362-F3A33084D4FE}" destId="{95AB6E2B-0410-B84D-A598-071D8A3272F3}" srcOrd="0" destOrd="0" presId="urn:microsoft.com/office/officeart/2005/8/layout/hProcess3"/>
    <dgm:cxn modelId="{25E25C60-A99C-5646-8952-2F1BCFCF9DE0}" srcId="{E496FC04-F7A8-F74E-8E08-EA4FA3492BCF}" destId="{473CF920-0B20-AB47-B362-F3A33084D4FE}" srcOrd="0" destOrd="0" parTransId="{ACD769BE-BC02-D546-B128-2156F5C21F4C}" sibTransId="{3B6608B4-B4FA-6944-9B36-2336D6D5594E}"/>
    <dgm:cxn modelId="{243C7B4F-3894-8B4B-BD87-7114FA24D518}" type="presOf" srcId="{E496FC04-F7A8-F74E-8E08-EA4FA3492BCF}" destId="{FDE0B4A2-F014-8047-AF1E-24ED97A69507}" srcOrd="0" destOrd="0" presId="urn:microsoft.com/office/officeart/2005/8/layout/hProcess3"/>
    <dgm:cxn modelId="{ECA1630E-A70F-2B4E-815E-8079D50A9DB2}" type="presParOf" srcId="{FDE0B4A2-F014-8047-AF1E-24ED97A69507}" destId="{695F3DB9-F967-2A4A-89A9-589B83623E94}" srcOrd="0" destOrd="0" presId="urn:microsoft.com/office/officeart/2005/8/layout/hProcess3"/>
    <dgm:cxn modelId="{404251B0-9343-6345-9C80-49C092EA4313}" type="presParOf" srcId="{FDE0B4A2-F014-8047-AF1E-24ED97A69507}" destId="{2E911E0F-6517-8C41-95FE-E2DA8C752D2A}" srcOrd="1" destOrd="0" presId="urn:microsoft.com/office/officeart/2005/8/layout/hProcess3"/>
    <dgm:cxn modelId="{7C6C72FE-70EB-B24A-B3AD-58E55C0E8D40}" type="presParOf" srcId="{2E911E0F-6517-8C41-95FE-E2DA8C752D2A}" destId="{886D3631-4912-0F47-8D43-BD9F9DF32170}" srcOrd="0" destOrd="0" presId="urn:microsoft.com/office/officeart/2005/8/layout/hProcess3"/>
    <dgm:cxn modelId="{5618FA13-2AAD-7F40-BEAC-E3F8945DA167}" type="presParOf" srcId="{2E911E0F-6517-8C41-95FE-E2DA8C752D2A}" destId="{A27ED6B3-349D-2640-8E54-39277EFD7162}" srcOrd="1" destOrd="0" presId="urn:microsoft.com/office/officeart/2005/8/layout/hProcess3"/>
    <dgm:cxn modelId="{6817B23B-E1B4-3241-A81E-59A9F51C8E7E}" type="presParOf" srcId="{A27ED6B3-349D-2640-8E54-39277EFD7162}" destId="{5C13D394-AC79-2B4A-B810-79234727779D}" srcOrd="0" destOrd="0" presId="urn:microsoft.com/office/officeart/2005/8/layout/hProcess3"/>
    <dgm:cxn modelId="{5CBECE77-81DD-AF40-ACC1-9BC3442F2CB9}" type="presParOf" srcId="{A27ED6B3-349D-2640-8E54-39277EFD7162}" destId="{95AB6E2B-0410-B84D-A598-071D8A3272F3}" srcOrd="1" destOrd="0" presId="urn:microsoft.com/office/officeart/2005/8/layout/hProcess3"/>
    <dgm:cxn modelId="{B608A814-9A87-9748-BCB5-810FEC8140EA}" type="presParOf" srcId="{A27ED6B3-349D-2640-8E54-39277EFD7162}" destId="{A37EC931-9268-7348-A600-3046D45F1D1E}" srcOrd="2" destOrd="0" presId="urn:microsoft.com/office/officeart/2005/8/layout/hProcess3"/>
    <dgm:cxn modelId="{7EAD148F-A0DC-1E40-B0B7-4958B7BF27FC}" type="presParOf" srcId="{A27ED6B3-349D-2640-8E54-39277EFD7162}" destId="{53106D6A-1D0E-0242-8DED-7A1B17AF7E6E}" srcOrd="3" destOrd="0" presId="urn:microsoft.com/office/officeart/2005/8/layout/hProcess3"/>
    <dgm:cxn modelId="{94F550E4-8C49-6446-AD05-A736B209B22C}" type="presParOf" srcId="{2E911E0F-6517-8C41-95FE-E2DA8C752D2A}" destId="{912D4841-3388-4646-9932-3B6FEF92CD30}" srcOrd="2" destOrd="0" presId="urn:microsoft.com/office/officeart/2005/8/layout/hProcess3"/>
    <dgm:cxn modelId="{5D599169-609C-7E42-8569-7C21270B2D98}" type="presParOf" srcId="{2E911E0F-6517-8C41-95FE-E2DA8C752D2A}" destId="{4CBD4CD5-4C25-9143-9015-4E1690F3ACC9}" srcOrd="3" destOrd="0" presId="urn:microsoft.com/office/officeart/2005/8/layout/hProcess3"/>
    <dgm:cxn modelId="{95D3D69C-0A7A-6C45-ABDD-40A436DFF8F9}" type="presParOf" srcId="{2E911E0F-6517-8C41-95FE-E2DA8C752D2A}" destId="{62EDB0D3-4544-9C41-BE15-08209A373C12}" srcOrd="4" destOrd="0" presId="urn:microsoft.com/office/officeart/2005/8/layout/h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EDB0D3-4544-9C41-BE15-08209A373C12}">
      <dsp:nvSpPr>
        <dsp:cNvPr id="0" name=""/>
        <dsp:cNvSpPr/>
      </dsp:nvSpPr>
      <dsp:spPr>
        <a:xfrm>
          <a:off x="0" y="703851"/>
          <a:ext cx="2507225" cy="1368000"/>
        </a:xfrm>
        <a:prstGeom prst="right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AB6E2B-0410-B84D-A598-071D8A3272F3}">
      <dsp:nvSpPr>
        <dsp:cNvPr id="0" name=""/>
        <dsp:cNvSpPr/>
      </dsp:nvSpPr>
      <dsp:spPr>
        <a:xfrm>
          <a:off x="784759" y="1045851"/>
          <a:ext cx="889227" cy="653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93040" rIns="0" bIns="193040"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bg1"/>
              </a:solidFill>
            </a:rPr>
            <a:t>Requires</a:t>
          </a:r>
        </a:p>
      </dsp:txBody>
      <dsp:txXfrm>
        <a:off x="784759" y="1045851"/>
        <a:ext cx="889227" cy="653842"/>
      </dsp:txXfrm>
    </dsp:sp>
  </dsp:spTree>
</dsp:drawing>
</file>

<file path=ppt/diagrams/layout1.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0B107-C551-6747-8A6C-DB7F000DB9FE}" type="datetimeFigureOut">
              <a:rPr lang="en-US" smtClean="0"/>
              <a:t>9/20/2023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73EA98-E228-7446-9095-58D875B5B945}" type="slidenum">
              <a:rPr lang="en-US" smtClean="0"/>
              <a:t>‹#›</a:t>
            </a:fld>
            <a:endParaRPr lang="en-US"/>
          </a:p>
        </p:txBody>
      </p:sp>
    </p:spTree>
    <p:extLst>
      <p:ext uri="{BB962C8B-B14F-4D97-AF65-F5344CB8AC3E}">
        <p14:creationId xmlns:p14="http://schemas.microsoft.com/office/powerpoint/2010/main" val="260027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227344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3</a:t>
            </a:fld>
            <a:endParaRPr lang="en-US"/>
          </a:p>
        </p:txBody>
      </p:sp>
    </p:spTree>
    <p:extLst>
      <p:ext uri="{BB962C8B-B14F-4D97-AF65-F5344CB8AC3E}">
        <p14:creationId xmlns:p14="http://schemas.microsoft.com/office/powerpoint/2010/main" val="126416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4</a:t>
            </a:fld>
            <a:endParaRPr lang="en-US"/>
          </a:p>
        </p:txBody>
      </p:sp>
    </p:spTree>
    <p:extLst>
      <p:ext uri="{BB962C8B-B14F-4D97-AF65-F5344CB8AC3E}">
        <p14:creationId xmlns:p14="http://schemas.microsoft.com/office/powerpoint/2010/main" val="38806775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How does the culture in your organisation impact and reflect on this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ability to work effectively with others on a common task; taking actions which respect the needs and contributions of others; contributing to and accepting the consensus; negotiating a win-win solution to achieve the objectives of the team</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Behavioural indicators include:-</a:t>
            </a:r>
          </a:p>
          <a:p>
            <a:r>
              <a:rPr lang="en-GB" sz="1200" b="1" i="0" kern="1200" dirty="0">
                <a:solidFill>
                  <a:schemeClr val="tx1"/>
                </a:solidFill>
                <a:effectLst/>
                <a:latin typeface="+mn-lt"/>
                <a:ea typeface="+mn-ea"/>
                <a:cs typeface="+mn-cs"/>
              </a:rPr>
              <a:t>Building and Maintaining Relationships</a:t>
            </a:r>
          </a:p>
          <a:p>
            <a:r>
              <a:rPr lang="en-GB" sz="1200" b="0" i="0" kern="1200" dirty="0">
                <a:solidFill>
                  <a:schemeClr val="tx1"/>
                </a:solidFill>
                <a:effectLst/>
                <a:latin typeface="+mn-lt"/>
                <a:ea typeface="+mn-ea"/>
                <a:cs typeface="+mn-cs"/>
              </a:rPr>
              <a:t>Give and receive feedback from peers or other team members in order to perform the task.</a:t>
            </a:r>
          </a:p>
          <a:p>
            <a:r>
              <a:rPr lang="en-GB" sz="1200" b="0" i="0" kern="1200" dirty="0">
                <a:solidFill>
                  <a:schemeClr val="tx1"/>
                </a:solidFill>
                <a:effectLst/>
                <a:latin typeface="+mn-lt"/>
                <a:ea typeface="+mn-ea"/>
                <a:cs typeface="+mn-cs"/>
              </a:rPr>
              <a:t>Share credit for good ideas with others.</a:t>
            </a:r>
          </a:p>
          <a:p>
            <a:r>
              <a:rPr lang="en-GB" sz="1200" b="0" i="0" kern="1200" dirty="0">
                <a:solidFill>
                  <a:schemeClr val="tx1"/>
                </a:solidFill>
                <a:effectLst/>
                <a:latin typeface="+mn-lt"/>
                <a:ea typeface="+mn-ea"/>
                <a:cs typeface="+mn-cs"/>
              </a:rPr>
              <a:t>Acknowledge others' skill, experience, creativity, and contributions.</a:t>
            </a:r>
          </a:p>
          <a:p>
            <a:r>
              <a:rPr lang="en-GB" sz="1200" b="0" i="0" kern="1200" dirty="0">
                <a:solidFill>
                  <a:schemeClr val="tx1"/>
                </a:solidFill>
                <a:effectLst/>
                <a:latin typeface="+mn-lt"/>
                <a:ea typeface="+mn-ea"/>
                <a:cs typeface="+mn-cs"/>
              </a:rPr>
              <a:t>Listen to and acknowledge the feelings, concerns, opinions, and ideas of others.</a:t>
            </a:r>
          </a:p>
          <a:p>
            <a:r>
              <a:rPr lang="en-GB" sz="1200" b="0" i="0" kern="1200" dirty="0">
                <a:solidFill>
                  <a:schemeClr val="tx1"/>
                </a:solidFill>
                <a:effectLst/>
                <a:latin typeface="+mn-lt"/>
                <a:ea typeface="+mn-ea"/>
                <a:cs typeface="+mn-cs"/>
              </a:rPr>
              <a:t>Expand on the ideas of a peer or team member.</a:t>
            </a:r>
          </a:p>
          <a:p>
            <a:r>
              <a:rPr lang="en-GB" sz="1200" b="0" i="0" kern="1200" dirty="0">
                <a:solidFill>
                  <a:schemeClr val="tx1"/>
                </a:solidFill>
                <a:effectLst/>
                <a:latin typeface="+mn-lt"/>
                <a:ea typeface="+mn-ea"/>
                <a:cs typeface="+mn-cs"/>
              </a:rPr>
              <a:t>State personal opinions and areas of disagreement tactfully.</a:t>
            </a:r>
          </a:p>
          <a:p>
            <a:r>
              <a:rPr lang="en-GB" sz="1200" b="0" i="0" kern="1200" dirty="0">
                <a:solidFill>
                  <a:schemeClr val="tx1"/>
                </a:solidFill>
                <a:effectLst/>
                <a:latin typeface="+mn-lt"/>
                <a:ea typeface="+mn-ea"/>
                <a:cs typeface="+mn-cs"/>
              </a:rPr>
              <a:t>Listen patiently to others in conflict situations.</a:t>
            </a:r>
          </a:p>
          <a:p>
            <a:r>
              <a:rPr lang="en-GB" sz="1200" b="0" i="0" kern="1200" dirty="0">
                <a:solidFill>
                  <a:schemeClr val="tx1"/>
                </a:solidFill>
                <a:effectLst/>
                <a:latin typeface="+mn-lt"/>
                <a:ea typeface="+mn-ea"/>
                <a:cs typeface="+mn-cs"/>
              </a:rPr>
              <a:t>Define problems in a non-threatening manner.</a:t>
            </a:r>
          </a:p>
          <a:p>
            <a:r>
              <a:rPr lang="en-GB" sz="1200" b="0" i="0" kern="1200" dirty="0">
                <a:solidFill>
                  <a:schemeClr val="tx1"/>
                </a:solidFill>
                <a:effectLst/>
                <a:latin typeface="+mn-lt"/>
                <a:ea typeface="+mn-ea"/>
                <a:cs typeface="+mn-cs"/>
              </a:rPr>
              <a:t>Support group decisions even if not in total agreement.</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Achieving the task</a:t>
            </a:r>
          </a:p>
          <a:p>
            <a:r>
              <a:rPr lang="en-GB" sz="1200" b="0" i="0" kern="1200" dirty="0">
                <a:solidFill>
                  <a:schemeClr val="tx1"/>
                </a:solidFill>
                <a:effectLst/>
                <a:latin typeface="+mn-lt"/>
                <a:ea typeface="+mn-ea"/>
                <a:cs typeface="+mn-cs"/>
              </a:rPr>
              <a:t>Give and seek input from others (in formulating plans for recommendations).</a:t>
            </a:r>
          </a:p>
          <a:p>
            <a:r>
              <a:rPr lang="en-GB" sz="1200" b="0" i="0" kern="1200" dirty="0">
                <a:solidFill>
                  <a:schemeClr val="tx1"/>
                </a:solidFill>
                <a:effectLst/>
                <a:latin typeface="+mn-lt"/>
                <a:ea typeface="+mn-ea"/>
                <a:cs typeface="+mn-cs"/>
              </a:rPr>
              <a:t>Assist others in solving problems and achieving own goals.</a:t>
            </a:r>
          </a:p>
          <a:p>
            <a:r>
              <a:rPr lang="en-GB" sz="1200" b="0" i="0" kern="1200" dirty="0">
                <a:solidFill>
                  <a:schemeClr val="tx1"/>
                </a:solidFill>
                <a:effectLst/>
                <a:latin typeface="+mn-lt"/>
                <a:ea typeface="+mn-ea"/>
                <a:cs typeface="+mn-cs"/>
              </a:rPr>
              <a:t>Share information, ideas, and suggestions.</a:t>
            </a:r>
          </a:p>
          <a:p>
            <a:r>
              <a:rPr lang="en-GB" sz="1200" b="0" i="0" kern="1200" dirty="0">
                <a:solidFill>
                  <a:schemeClr val="tx1"/>
                </a:solidFill>
                <a:effectLst/>
                <a:latin typeface="+mn-lt"/>
                <a:ea typeface="+mn-ea"/>
                <a:cs typeface="+mn-cs"/>
              </a:rPr>
              <a:t>Ask for help in identifying and achieving goals and solving problems.</a:t>
            </a:r>
          </a:p>
          <a:p>
            <a:r>
              <a:rPr lang="en-GB" sz="1200" b="0" i="0" kern="1200" dirty="0">
                <a:solidFill>
                  <a:schemeClr val="tx1"/>
                </a:solidFill>
                <a:effectLst/>
                <a:latin typeface="+mn-lt"/>
                <a:ea typeface="+mn-ea"/>
                <a:cs typeface="+mn-cs"/>
              </a:rPr>
              <a:t>Check for agreement, and gain commitment to shared goals.</a:t>
            </a:r>
          </a:p>
          <a:p>
            <a:r>
              <a:rPr lang="en-GB" sz="1200" b="0" i="0" kern="1200" dirty="0">
                <a:solidFill>
                  <a:schemeClr val="tx1"/>
                </a:solidFill>
                <a:effectLst/>
                <a:latin typeface="+mn-lt"/>
                <a:ea typeface="+mn-ea"/>
                <a:cs typeface="+mn-cs"/>
              </a:rPr>
              <a:t>Notify others of changes or problems in a timely manner.</a:t>
            </a:r>
          </a:p>
          <a:p>
            <a:r>
              <a:rPr lang="en-GB" sz="1200" b="0" i="0" kern="1200" dirty="0">
                <a:solidFill>
                  <a:schemeClr val="tx1"/>
                </a:solidFill>
                <a:effectLst/>
                <a:latin typeface="+mn-lt"/>
                <a:ea typeface="+mn-ea"/>
                <a:cs typeface="+mn-cs"/>
              </a:rPr>
              <a:t>Make procedural suggestions to encourage progress towards goals.</a:t>
            </a:r>
          </a:p>
          <a:p>
            <a:r>
              <a:rPr lang="en-GB" sz="1200" b="0" i="0" kern="1200" dirty="0">
                <a:solidFill>
                  <a:schemeClr val="tx1"/>
                </a:solidFill>
                <a:effectLst/>
                <a:latin typeface="+mn-lt"/>
                <a:ea typeface="+mn-ea"/>
                <a:cs typeface="+mn-cs"/>
              </a:rPr>
              <a:t>Check for understanding.</a:t>
            </a:r>
          </a:p>
          <a:p>
            <a:r>
              <a:rPr lang="en-GB" sz="1200" b="0" i="0" kern="1200" dirty="0">
                <a:solidFill>
                  <a:schemeClr val="tx1"/>
                </a:solidFill>
                <a:effectLst/>
                <a:latin typeface="+mn-lt"/>
                <a:ea typeface="+mn-ea"/>
                <a:cs typeface="+mn-cs"/>
              </a:rPr>
              <a:t>Negotiate to achieve a "win-win" outcome.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5</a:t>
            </a:fld>
            <a:endParaRPr lang="en-US"/>
          </a:p>
        </p:txBody>
      </p:sp>
    </p:spTree>
    <p:extLst>
      <p:ext uri="{BB962C8B-B14F-4D97-AF65-F5344CB8AC3E}">
        <p14:creationId xmlns:p14="http://schemas.microsoft.com/office/powerpoint/2010/main" val="36010565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0000"/>
                </a:solidFill>
                <a:latin typeface="Arial Rounded MT Bold" panose="020F0704030504030204" pitchFamily="34" charset="77"/>
              </a:rPr>
              <a:t>Are there variations on the above?  For example,</a:t>
            </a:r>
          </a:p>
          <a:p>
            <a:endParaRPr lang="en-GB" dirty="0">
              <a:solidFill>
                <a:srgbClr val="FF0000"/>
              </a:solidFill>
              <a:latin typeface="Arial Rounded MT Bold" panose="020F0704030504030204" pitchFamily="34" charset="77"/>
            </a:endParaRPr>
          </a:p>
          <a:p>
            <a:r>
              <a:rPr lang="en-GB" dirty="0">
                <a:solidFill>
                  <a:srgbClr val="FF0000"/>
                </a:solidFill>
                <a:latin typeface="Arial Rounded MT Bold" panose="020F0704030504030204" pitchFamily="34" charset="77"/>
              </a:rPr>
              <a:t>Interviews, surveys, demonstrations, training sessions, shift changeover meetings, team briefings, facilities (layout, rooms, décor, parking, restaurants, desks,. open plan/offices/mix of these).</a:t>
            </a:r>
          </a:p>
          <a:p>
            <a:endParaRPr lang="en-GB" dirty="0">
              <a:solidFill>
                <a:srgbClr val="FF0000"/>
              </a:solidFill>
              <a:latin typeface="Arial Rounded MT Bold" panose="020F0704030504030204" pitchFamily="34" charset="77"/>
            </a:endParaRPr>
          </a:p>
          <a:p>
            <a:r>
              <a:rPr lang="en-GB" dirty="0">
                <a:solidFill>
                  <a:srgbClr val="FF0000"/>
                </a:solidFill>
                <a:latin typeface="Arial Rounded MT Bold" panose="020F0704030504030204" pitchFamily="34" charset="77"/>
              </a:rPr>
              <a:t>All the above can communicate messages, information, stories, attitudes, values, and beliefs.</a:t>
            </a:r>
          </a:p>
          <a:p>
            <a:endParaRPr lang="en-US" dirty="0"/>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7</a:t>
            </a:fld>
            <a:endParaRPr lang="en-US"/>
          </a:p>
        </p:txBody>
      </p:sp>
    </p:spTree>
    <p:extLst>
      <p:ext uri="{BB962C8B-B14F-4D97-AF65-F5344CB8AC3E}">
        <p14:creationId xmlns:p14="http://schemas.microsoft.com/office/powerpoint/2010/main" val="9279832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well as being effective and efficient is using the methods discussed earlier, one would expect the organisation to have appropriate technologies to support those methods.</a:t>
            </a:r>
          </a:p>
        </p:txBody>
      </p:sp>
      <p:sp>
        <p:nvSpPr>
          <p:cNvPr id="4" name="Slide Number Placeholder 3"/>
          <p:cNvSpPr>
            <a:spLocks noGrp="1"/>
          </p:cNvSpPr>
          <p:nvPr>
            <p:ph type="sldNum" sz="quarter" idx="5"/>
          </p:nvPr>
        </p:nvSpPr>
        <p:spPr/>
        <p:txBody>
          <a:bodyPr/>
          <a:lstStyle/>
          <a:p>
            <a:fld id="{4673EA98-E228-7446-9095-58D875B5B945}" type="slidenum">
              <a:rPr lang="en-US" smtClean="0"/>
              <a:t>8</a:t>
            </a:fld>
            <a:endParaRPr lang="en-US"/>
          </a:p>
        </p:txBody>
      </p:sp>
    </p:spTree>
    <p:extLst>
      <p:ext uri="{BB962C8B-B14F-4D97-AF65-F5344CB8AC3E}">
        <p14:creationId xmlns:p14="http://schemas.microsoft.com/office/powerpoint/2010/main" val="41394427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digital workplace framework diagram provides a graphic for the digital workplace and identifies workplace areas to allow a focussed understanding of each one.  Some may not be relevant to communication in the workplace but all play a key role in the framework and contribute towards efficiency. </a:t>
            </a:r>
            <a:r>
              <a:rPr lang="en-GB" i="1" dirty="0">
                <a:solidFill>
                  <a:srgbClr val="0000CC"/>
                </a:solidFill>
              </a:rPr>
              <a:t>https://www2.deloitte.com/content/dam/Deloitte/be/Documents/technology/The_digital_workplace_Deloitte.pdf</a:t>
            </a:r>
          </a:p>
          <a:p>
            <a:endParaRPr lang="en-GB" dirty="0"/>
          </a:p>
          <a:p>
            <a:r>
              <a:rPr lang="en-GB" b="1" dirty="0"/>
              <a:t>Collaborate, communicate, connect </a:t>
            </a:r>
            <a:br>
              <a:rPr lang="en-GB" dirty="0"/>
            </a:br>
            <a:r>
              <a:rPr lang="en-GB" dirty="0"/>
              <a:t>Through the use of collaboration, communication and connection employees’ can forge productive business relationships within and beyond natural work groups and to enable knowledge sharing across the organization. </a:t>
            </a:r>
          </a:p>
          <a:p>
            <a:endParaRPr lang="en-GB" dirty="0"/>
          </a:p>
          <a:p>
            <a:r>
              <a:rPr lang="en-GB" b="1" dirty="0"/>
              <a:t>Technology: the digital toolbox </a:t>
            </a:r>
          </a:p>
          <a:p>
            <a:r>
              <a:rPr lang="en-GB" dirty="0"/>
              <a:t>Technology enables the digital workplace. Almost every organisation has a digital workplace toolbox with different tools. Depending on the industry and business needs, those tools required will vary. The key is to adopt the right tools. </a:t>
            </a:r>
          </a:p>
          <a:p>
            <a:endParaRPr lang="en-GB" dirty="0"/>
          </a:p>
          <a:p>
            <a:r>
              <a:rPr lang="en-GB" b="1" dirty="0"/>
              <a:t>Control: governance, risk and compliance </a:t>
            </a:r>
          </a:p>
          <a:p>
            <a:r>
              <a:rPr lang="en-GB" dirty="0"/>
              <a:t>The effective use of technology in the digital workplace is underpinned by appropriate controls. The digital workplace should comply with appropriate governance structures and management processes while information flow (and use – think KM) must also comply with policies and industry regulations. </a:t>
            </a:r>
          </a:p>
          <a:p>
            <a:endParaRPr lang="en-GB" dirty="0"/>
          </a:p>
          <a:p>
            <a:r>
              <a:rPr lang="en-GB" b="1" dirty="0"/>
              <a:t>Business drivers: measurable business value </a:t>
            </a:r>
          </a:p>
          <a:p>
            <a:r>
              <a:rPr lang="en-GB" dirty="0"/>
              <a:t>As with any core initiative, it is essential for business needs to drive the digital workplace. </a:t>
            </a:r>
          </a:p>
          <a:p>
            <a:r>
              <a:rPr lang="en-GB" dirty="0"/>
              <a:t>To deliver the necessary benefits, the direction of any business should guide the digital workplace. </a:t>
            </a:r>
          </a:p>
        </p:txBody>
      </p:sp>
      <p:sp>
        <p:nvSpPr>
          <p:cNvPr id="4" name="Slide Number Placeholder 3"/>
          <p:cNvSpPr>
            <a:spLocks noGrp="1"/>
          </p:cNvSpPr>
          <p:nvPr>
            <p:ph type="sldNum" sz="quarter" idx="5"/>
          </p:nvPr>
        </p:nvSpPr>
        <p:spPr/>
        <p:txBody>
          <a:bodyPr/>
          <a:lstStyle/>
          <a:p>
            <a:fld id="{4673EA98-E228-7446-9095-58D875B5B945}" type="slidenum">
              <a:rPr lang="en-US" smtClean="0"/>
              <a:t>9</a:t>
            </a:fld>
            <a:endParaRPr lang="en-US"/>
          </a:p>
        </p:txBody>
      </p:sp>
    </p:spTree>
    <p:extLst>
      <p:ext uri="{BB962C8B-B14F-4D97-AF65-F5344CB8AC3E}">
        <p14:creationId xmlns:p14="http://schemas.microsoft.com/office/powerpoint/2010/main" val="32899311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this situation with respect to communication methodologies, processes employed and the pervasive culture.</a:t>
            </a:r>
            <a:br>
              <a:rPr lang="en-US" dirty="0"/>
            </a:br>
            <a:br>
              <a:rPr lang="en-US" dirty="0"/>
            </a:br>
            <a:r>
              <a:rPr lang="en-US" dirty="0"/>
              <a:t>Was the process completed professionally?</a:t>
            </a:r>
            <a:br>
              <a:rPr lang="en-US" dirty="0"/>
            </a:br>
            <a:br>
              <a:rPr lang="en-US" dirty="0"/>
            </a:br>
            <a:r>
              <a:rPr lang="en-US" dirty="0"/>
              <a:t>What communication problems were there?</a:t>
            </a:r>
            <a:br>
              <a:rPr lang="en-US" dirty="0"/>
            </a:br>
            <a:br>
              <a:rPr lang="en-US" dirty="0"/>
            </a:br>
            <a:r>
              <a:rPr lang="en-US" dirty="0"/>
              <a:t>What problems could have been avoided?</a:t>
            </a:r>
          </a:p>
          <a:p>
            <a:endParaRPr lang="en-US" dirty="0"/>
          </a:p>
          <a:p>
            <a:r>
              <a:rPr lang="en-US" dirty="0"/>
              <a:t>Is there any feedback or feedforward available?</a:t>
            </a:r>
            <a:br>
              <a:rPr lang="en-US" dirty="0"/>
            </a:br>
            <a:br>
              <a:rPr lang="en-US" dirty="0"/>
            </a:br>
            <a:r>
              <a:rPr lang="en-US" dirty="0"/>
              <a:t>How does culture manifest in this situation?</a:t>
            </a:r>
            <a:br>
              <a:rPr lang="en-US" dirty="0"/>
            </a:br>
            <a:br>
              <a:rPr lang="en-US" dirty="0"/>
            </a:br>
            <a:r>
              <a:rPr lang="en-US" dirty="0"/>
              <a:t>Can you think of any other workplace examples?</a:t>
            </a:r>
          </a:p>
        </p:txBody>
      </p:sp>
      <p:sp>
        <p:nvSpPr>
          <p:cNvPr id="4" name="Slide Number Placeholder 3"/>
          <p:cNvSpPr>
            <a:spLocks noGrp="1"/>
          </p:cNvSpPr>
          <p:nvPr>
            <p:ph type="sldNum" sz="quarter" idx="5"/>
          </p:nvPr>
        </p:nvSpPr>
        <p:spPr/>
        <p:txBody>
          <a:bodyPr/>
          <a:lstStyle/>
          <a:p>
            <a:fld id="{4673EA98-E228-7446-9095-58D875B5B945}" type="slidenum">
              <a:rPr lang="en-US" smtClean="0"/>
              <a:t>10</a:t>
            </a:fld>
            <a:endParaRPr lang="en-US"/>
          </a:p>
        </p:txBody>
      </p:sp>
    </p:spTree>
    <p:extLst>
      <p:ext uri="{BB962C8B-B14F-4D97-AF65-F5344CB8AC3E}">
        <p14:creationId xmlns:p14="http://schemas.microsoft.com/office/powerpoint/2010/main" val="19290942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Scenario </a:t>
            </a:r>
          </a:p>
          <a:p>
            <a:r>
              <a:rPr lang="en-GB" dirty="0"/>
              <a:t>With ~9,800 employees, Alaska Airlines provides a fleet size of over 117 aircrafts across 91 destinations operating all over the United States.</a:t>
            </a:r>
          </a:p>
          <a:p>
            <a:endParaRPr lang="en-GB" dirty="0"/>
          </a:p>
          <a:p>
            <a:r>
              <a:rPr lang="en-GB" b="1" dirty="0"/>
              <a:t>Challenge</a:t>
            </a:r>
            <a:r>
              <a:rPr lang="en-GB" dirty="0"/>
              <a:t> </a:t>
            </a:r>
          </a:p>
          <a:p>
            <a:r>
              <a:rPr lang="en-GB" dirty="0"/>
              <a:t>Pilots must carry 25 pounds of hardcopy flight manuals every flight. These manuals must also be reprinted for all pilots every time a change is made to their information, quite often weekly and presents a massive problem ensuring manuals are correctly maintained and updated across all 91 locations.</a:t>
            </a:r>
          </a:p>
          <a:p>
            <a:endParaRPr lang="en-GB" dirty="0"/>
          </a:p>
          <a:p>
            <a:r>
              <a:rPr lang="en-GB" b="1" dirty="0"/>
              <a:t>Connectedness solution</a:t>
            </a:r>
          </a:p>
          <a:p>
            <a:r>
              <a:rPr lang="en-GB" dirty="0"/>
              <a:t>They equipped all its pilots with iPad tablets that hold all flight manuals. The iPad enables pilots to find a full repository of information faster and easier in one location, as well as provide instant updates to the manuals before and after a flight. Pilots can also access additional information in the manual with a simple link. </a:t>
            </a:r>
          </a:p>
          <a:p>
            <a:r>
              <a:rPr lang="en-GB" dirty="0"/>
              <a:t>It has become the pilots’ one stop shop for manuals and flight information</a:t>
            </a:r>
            <a:br>
              <a:rPr lang="en-GB" dirty="0"/>
            </a:br>
            <a:br>
              <a:rPr lang="en-GB" dirty="0"/>
            </a:br>
            <a:r>
              <a:rPr lang="en-GB" b="1" dirty="0"/>
              <a:t>Key benefits </a:t>
            </a:r>
          </a:p>
          <a:p>
            <a:r>
              <a:rPr lang="en-GB" dirty="0"/>
              <a:t>The tablet devices give the pilots a lighter and cheaper method to bring all their flight manuals on the plane. Alaska Airlines estimates that it saves ~2.4 million pieces of paper and flight weight of ~25lbs, especially for trips in Alaska where weight is a big concern.</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11</a:t>
            </a:fld>
            <a:endParaRPr lang="en-US"/>
          </a:p>
        </p:txBody>
      </p:sp>
    </p:spTree>
    <p:extLst>
      <p:ext uri="{BB962C8B-B14F-4D97-AF65-F5344CB8AC3E}">
        <p14:creationId xmlns:p14="http://schemas.microsoft.com/office/powerpoint/2010/main" val="5475967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a:t>
            </a:r>
            <a:br>
              <a:rPr lang="en-GB" dirty="0"/>
            </a:br>
            <a:r>
              <a:rPr lang="en-GB" b="1" dirty="0"/>
              <a:t>Communication</a:t>
            </a:r>
          </a:p>
          <a:p>
            <a:pPr marL="0" indent="0">
              <a:buFont typeface="+mj-lt"/>
              <a:buNone/>
            </a:pPr>
            <a:r>
              <a:rPr lang="en-GB" b="1" dirty="0"/>
              <a:t>A</a:t>
            </a:r>
            <a:r>
              <a:rPr lang="en-GB" dirty="0"/>
              <a:t>s information continues to grow at an unprecedented rate, more tools exist which enable people to create their own content, rather than simply consuming existing content. To ensure the right information reaches the right audience, employees need tools that support two-way communication and the personalisation of content.  </a:t>
            </a:r>
          </a:p>
          <a:p>
            <a:pPr marL="171450" indent="-171450">
              <a:buFont typeface="Arial" panose="020B0604020202020204" pitchFamily="34" charset="0"/>
              <a:buChar char="•"/>
            </a:pPr>
            <a:r>
              <a:rPr lang="en-GB" dirty="0"/>
              <a:t>How is this achieved in organisations today?</a:t>
            </a:r>
          </a:p>
          <a:p>
            <a:pPr marL="171450" indent="-171450">
              <a:buFont typeface="Arial" panose="020B0604020202020204" pitchFamily="34" charset="0"/>
              <a:buChar char="•"/>
            </a:pPr>
            <a:r>
              <a:rPr lang="en-GB" dirty="0"/>
              <a:t>What are the unwritten rules and policies employed?</a:t>
            </a:r>
          </a:p>
          <a:p>
            <a:pPr marL="171450" indent="-171450">
              <a:buFont typeface="Arial" panose="020B0604020202020204" pitchFamily="34" charset="0"/>
              <a:buChar char="•"/>
            </a:pPr>
            <a:r>
              <a:rPr lang="en-GB" dirty="0"/>
              <a:t>What rules and procedures govern how employees communicate and how is that governed by culture?</a:t>
            </a:r>
          </a:p>
          <a:p>
            <a:pPr marL="171450" indent="-171450">
              <a:buFont typeface="Arial" panose="020B0604020202020204" pitchFamily="34" charset="0"/>
              <a:buChar char="•"/>
            </a:pPr>
            <a:r>
              <a:rPr lang="en-GB" dirty="0"/>
              <a:t>What is the predominant culture in the organisation? </a:t>
            </a:r>
          </a:p>
          <a:p>
            <a:pPr marL="171450" indent="-171450">
              <a:buFont typeface="Arial" panose="020B0604020202020204" pitchFamily="34" charset="0"/>
              <a:buChar char="•"/>
            </a:pPr>
            <a:r>
              <a:rPr lang="en-GB" dirty="0"/>
              <a:t>How does this affect behaviour? </a:t>
            </a:r>
          </a:p>
          <a:p>
            <a:pPr marL="171450" indent="-171450">
              <a:buFont typeface="Arial" panose="020B0604020202020204" pitchFamily="34" charset="0"/>
              <a:buChar char="•"/>
            </a:pPr>
            <a:r>
              <a:rPr lang="en-GB" dirty="0"/>
              <a:t>How does behaviour affect success/failure?</a:t>
            </a:r>
          </a:p>
          <a:p>
            <a:pPr marL="171450" indent="-171450">
              <a:buFont typeface="Arial" panose="020B0604020202020204" pitchFamily="34" charset="0"/>
              <a:buChar char="•"/>
            </a:pPr>
            <a:r>
              <a:rPr lang="en-GB" dirty="0"/>
              <a:t>Is the organisation invested in employees?  </a:t>
            </a:r>
          </a:p>
          <a:p>
            <a:pPr marL="171450" indent="-171450">
              <a:buFont typeface="Arial" panose="020B0604020202020204" pitchFamily="34" charset="0"/>
              <a:buChar char="•"/>
            </a:pPr>
            <a:r>
              <a:rPr lang="en-GB" dirty="0"/>
              <a:t>Consider Handy/Hofstede/Schein and how their models manifest in the organisation.</a:t>
            </a:r>
          </a:p>
          <a:p>
            <a:pPr marL="171450" indent="-171450">
              <a:buFont typeface="Arial" panose="020B0604020202020204" pitchFamily="34" charset="0"/>
              <a:buChar char="•"/>
            </a:pPr>
            <a:r>
              <a:rPr lang="en-GB" dirty="0"/>
              <a:t>How are the organisation and the workforce connected?</a:t>
            </a:r>
          </a:p>
          <a:p>
            <a:pPr marL="171450" indent="-171450">
              <a:buFont typeface="Arial" panose="020B0604020202020204" pitchFamily="34" charset="0"/>
              <a:buChar char="•"/>
            </a:pPr>
            <a:r>
              <a:rPr lang="en-GB" dirty="0"/>
              <a:t>How does information pass between people?</a:t>
            </a:r>
            <a:br>
              <a:rPr lang="en-GB" dirty="0"/>
            </a:br>
            <a:br>
              <a:rPr lang="en-GB" dirty="0"/>
            </a:br>
            <a:r>
              <a:rPr lang="en-GB" b="1" i="1" dirty="0"/>
              <a:t>Does the digital workplace foster a stronger sense of community and sense of culture?</a:t>
            </a:r>
          </a:p>
        </p:txBody>
      </p:sp>
      <p:sp>
        <p:nvSpPr>
          <p:cNvPr id="4" name="Slide Number Placeholder 3"/>
          <p:cNvSpPr>
            <a:spLocks noGrp="1"/>
          </p:cNvSpPr>
          <p:nvPr>
            <p:ph type="sldNum" sz="quarter" idx="5"/>
          </p:nvPr>
        </p:nvSpPr>
        <p:spPr/>
        <p:txBody>
          <a:bodyPr/>
          <a:lstStyle/>
          <a:p>
            <a:fld id="{4673EA98-E228-7446-9095-58D875B5B945}" type="slidenum">
              <a:rPr lang="en-US" smtClean="0"/>
              <a:t>12</a:t>
            </a:fld>
            <a:endParaRPr lang="en-US"/>
          </a:p>
        </p:txBody>
      </p:sp>
    </p:spTree>
    <p:extLst>
      <p:ext uri="{BB962C8B-B14F-4D97-AF65-F5344CB8AC3E}">
        <p14:creationId xmlns:p14="http://schemas.microsoft.com/office/powerpoint/2010/main" val="40526580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13</a:t>
            </a:fld>
            <a:endParaRPr lang="en-US"/>
          </a:p>
        </p:txBody>
      </p:sp>
    </p:spTree>
    <p:extLst>
      <p:ext uri="{BB962C8B-B14F-4D97-AF65-F5344CB8AC3E}">
        <p14:creationId xmlns:p14="http://schemas.microsoft.com/office/powerpoint/2010/main" val="36967372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20/09/2023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88365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20/09/2023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06228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20/09/2023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0125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20/09/2023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8122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20/09/2023</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839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20/09/2023</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603253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20/09/2023</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61691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20/09/2023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72118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20/09/2023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83208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20/09/2023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50079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20/09/2023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93985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2953233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20/09/2023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195683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20/09/2023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067147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20/09/2023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175152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20/09/2023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097072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20/09/2023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5551400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20/09/2023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793528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20/09/2023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80727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20/09/2023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606783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20/09/2023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2526049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20/09/2023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61393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20/09/2023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3270373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3859299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hyperlink" Target="https://pxhere.com/en/photo/1552125"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pexels.com/photo/crop-woman-with-clipboard-talking-with-anonymous-client-5699435/" TargetMode="External"/><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8" Type="http://schemas.openxmlformats.org/officeDocument/2006/relationships/image" Target="../media/image12.jpg"/><Relationship Id="rId13" Type="http://schemas.openxmlformats.org/officeDocument/2006/relationships/hyperlink" Target="https://publicdomainpictures.net/view-image.php?image=49090" TargetMode="External"/><Relationship Id="rId3" Type="http://schemas.openxmlformats.org/officeDocument/2006/relationships/image" Target="../media/image8.tiff"/><Relationship Id="rId7" Type="http://schemas.openxmlformats.org/officeDocument/2006/relationships/hyperlink" Target="https://eslkidsgames.com/2012/11/5-whiteboard-games.html" TargetMode="External"/><Relationship Id="rId12" Type="http://schemas.openxmlformats.org/officeDocument/2006/relationships/image" Target="../media/image14.jp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11.jpg"/><Relationship Id="rId11" Type="http://schemas.openxmlformats.org/officeDocument/2006/relationships/hyperlink" Target="http://humanityhealing.net/2013/04/extrasensory-perception-telepathy/" TargetMode="External"/><Relationship Id="rId5" Type="http://schemas.openxmlformats.org/officeDocument/2006/relationships/image" Target="../media/image10.tiff"/><Relationship Id="rId10" Type="http://schemas.openxmlformats.org/officeDocument/2006/relationships/image" Target="../media/image13.jpg"/><Relationship Id="rId4" Type="http://schemas.openxmlformats.org/officeDocument/2006/relationships/image" Target="../media/image9.tiff"/><Relationship Id="rId9" Type="http://schemas.openxmlformats.org/officeDocument/2006/relationships/hyperlink" Target="https://www.flickr.com/photos/20998628@N06/5712288667"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hyperlink" Target="https://researchoutreach.org/articles/building-high-performance-teams-team-psychological-safety/"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18.tiff"/></Relationships>
</file>

<file path=ppt/slides/_rels/slide1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hyperlink" Target="https://leadershipfreak.blog/2016/04/16/solution-saturday-culture-in-two-word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hyperlink" Target="https://www.publicdomainpictures.net/en/view-image.php?image=373261&amp;picture=any-questions"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a:xfrm>
            <a:off x="1643269" y="2380215"/>
            <a:ext cx="9144000" cy="2387600"/>
          </a:xfrm>
        </p:spPr>
        <p:txBody>
          <a:bodyPr/>
          <a:lstStyle/>
          <a:p>
            <a:br>
              <a:rPr lang="en-US" sz="5400" b="1" dirty="0">
                <a:solidFill>
                  <a:srgbClr val="0000CC"/>
                </a:solidFill>
              </a:rPr>
            </a:br>
            <a:r>
              <a:rPr lang="en-US" sz="5400" b="1" dirty="0">
                <a:solidFill>
                  <a:srgbClr val="0000CC"/>
                </a:solidFill>
              </a:rPr>
              <a:t>BMSK5009 – </a:t>
            </a:r>
            <a:r>
              <a:rPr lang="en-GB" sz="5400" b="1" dirty="0">
                <a:solidFill>
                  <a:srgbClr val="0000CC"/>
                </a:solidFill>
              </a:rPr>
              <a:t>Developing a High-Performance Culture</a:t>
            </a:r>
            <a:br>
              <a:rPr lang="en-GB" sz="5400" b="1" dirty="0">
                <a:solidFill>
                  <a:srgbClr val="0000CC"/>
                </a:solidFill>
              </a:rPr>
            </a:br>
            <a:br>
              <a:rPr lang="en-GB" sz="5400" b="1" dirty="0">
                <a:solidFill>
                  <a:srgbClr val="0000CC"/>
                </a:solidFill>
              </a:rPr>
            </a:br>
            <a:r>
              <a:rPr lang="en-GB" sz="5400" b="1" i="1" dirty="0">
                <a:solidFill>
                  <a:srgbClr val="0000CC"/>
                </a:solidFill>
              </a:rPr>
              <a:t>Evening Session 2</a:t>
            </a:r>
            <a:endParaRPr lang="en-US" sz="5400" b="1" i="1" dirty="0">
              <a:solidFill>
                <a:srgbClr val="0000CC"/>
              </a:solidFill>
            </a:endParaRPr>
          </a:p>
        </p:txBody>
      </p:sp>
    </p:spTree>
    <p:extLst>
      <p:ext uri="{BB962C8B-B14F-4D97-AF65-F5344CB8AC3E}">
        <p14:creationId xmlns:p14="http://schemas.microsoft.com/office/powerpoint/2010/main" val="3922448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254346" y="112098"/>
            <a:ext cx="11533238" cy="568266"/>
          </a:xfrm>
        </p:spPr>
        <p:txBody>
          <a:bodyPr>
            <a:normAutofit fontScale="90000"/>
          </a:bodyPr>
          <a:lstStyle/>
          <a:p>
            <a:pPr algn="ctr"/>
            <a:r>
              <a:rPr lang="en-GB" dirty="0"/>
              <a:t>Developing a High-Performance Culture</a:t>
            </a: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343260" y="800346"/>
            <a:ext cx="5464709" cy="3260177"/>
          </a:xfrm>
        </p:spPr>
        <p:txBody>
          <a:bodyPr>
            <a:noAutofit/>
          </a:bodyPr>
          <a:lstStyle/>
          <a:p>
            <a:pPr marL="0" indent="0">
              <a:buNone/>
            </a:pPr>
            <a:r>
              <a:rPr lang="en-GB" sz="2000" b="1" dirty="0">
                <a:solidFill>
                  <a:srgbClr val="0000CC"/>
                </a:solidFill>
                <a:latin typeface="Arial" panose="020B0604020202020204" pitchFamily="34" charset="0"/>
                <a:cs typeface="Arial" panose="020B0604020202020204" pitchFamily="34" charset="0"/>
              </a:rPr>
              <a:t>Assignment</a:t>
            </a:r>
            <a:br>
              <a:rPr lang="en-GB" sz="2000" b="1" dirty="0">
                <a:solidFill>
                  <a:srgbClr val="0000CC"/>
                </a:solidFill>
                <a:latin typeface="Arial" panose="020B0604020202020204" pitchFamily="34" charset="0"/>
                <a:cs typeface="Arial" panose="020B0604020202020204" pitchFamily="34" charset="0"/>
              </a:rPr>
            </a:br>
            <a:endParaRPr lang="en-GB" sz="2000" dirty="0">
              <a:solidFill>
                <a:srgbClr val="0000CC"/>
              </a:solidFill>
              <a:latin typeface="Arial" panose="020B0604020202020204" pitchFamily="34" charset="0"/>
              <a:cs typeface="Arial" panose="020B0604020202020204" pitchFamily="34" charset="0"/>
            </a:endParaRPr>
          </a:p>
          <a:p>
            <a:pPr lvl="0" hangingPunct="0"/>
            <a:r>
              <a:rPr lang="en-GB" sz="2000" dirty="0">
                <a:solidFill>
                  <a:srgbClr val="0000CC"/>
                </a:solidFill>
                <a:latin typeface="Arial" panose="020B0604020202020204" pitchFamily="34" charset="0"/>
                <a:cs typeface="Arial" panose="020B0604020202020204" pitchFamily="34" charset="0"/>
              </a:rPr>
              <a:t>Critically assess the culture and context of  an organisation;  </a:t>
            </a:r>
          </a:p>
          <a:p>
            <a:pPr marL="0" indent="0" hangingPunct="0">
              <a:buNone/>
            </a:pPr>
            <a:endParaRPr lang="en-GB" sz="2000" dirty="0">
              <a:solidFill>
                <a:srgbClr val="0000CC"/>
              </a:solidFill>
              <a:latin typeface="Arial" panose="020B0604020202020204" pitchFamily="34" charset="0"/>
              <a:cs typeface="Arial" panose="020B0604020202020204" pitchFamily="34" charset="0"/>
            </a:endParaRPr>
          </a:p>
          <a:p>
            <a:pPr lvl="0" hangingPunct="0"/>
            <a:r>
              <a:rPr lang="en-GB" sz="2000" dirty="0">
                <a:solidFill>
                  <a:srgbClr val="0000CC"/>
                </a:solidFill>
                <a:latin typeface="Arial" panose="020B0604020202020204" pitchFamily="34" charset="0"/>
                <a:cs typeface="Arial" panose="020B0604020202020204" pitchFamily="34" charset="0"/>
              </a:rPr>
              <a:t>Evaluate an organisation within its broader environment using appropriate environmental and organisational analysis techniques;</a:t>
            </a:r>
          </a:p>
          <a:p>
            <a:pPr marL="0" indent="0">
              <a:buNone/>
            </a:pPr>
            <a:endParaRPr lang="en-GB" sz="2000" dirty="0">
              <a:solidFill>
                <a:srgbClr val="0000CC"/>
              </a:solidFill>
              <a:latin typeface="Arial" panose="020B0604020202020204" pitchFamily="34" charset="0"/>
              <a:cs typeface="Arial" panose="020B0604020202020204" pitchFamily="34" charset="0"/>
            </a:endParaRPr>
          </a:p>
          <a:p>
            <a:pPr lvl="0" hangingPunct="0"/>
            <a:r>
              <a:rPr lang="en-GB" sz="2000" dirty="0">
                <a:solidFill>
                  <a:srgbClr val="0000CC"/>
                </a:solidFill>
                <a:latin typeface="Arial" panose="020B0604020202020204" pitchFamily="34" charset="0"/>
                <a:cs typeface="Arial" panose="020B0604020202020204" pitchFamily="34" charset="0"/>
              </a:rPr>
              <a:t>Critically appraise the cultural and ethical behaviour present in one or more organisations.</a:t>
            </a:r>
          </a:p>
          <a:p>
            <a:endParaRPr lang="en-GB" sz="2000" dirty="0">
              <a:solidFill>
                <a:srgbClr val="0000CC"/>
              </a:solidFill>
            </a:endParaRPr>
          </a:p>
        </p:txBody>
      </p:sp>
      <p:sp>
        <p:nvSpPr>
          <p:cNvPr id="6" name="TextBox 5">
            <a:extLst>
              <a:ext uri="{FF2B5EF4-FFF2-40B4-BE49-F238E27FC236}">
                <a16:creationId xmlns:a16="http://schemas.microsoft.com/office/drawing/2014/main" id="{889B092D-2163-6043-AB71-488A8A713124}"/>
              </a:ext>
            </a:extLst>
          </p:cNvPr>
          <p:cNvSpPr txBox="1"/>
          <p:nvPr/>
        </p:nvSpPr>
        <p:spPr>
          <a:xfrm>
            <a:off x="6347211" y="680364"/>
            <a:ext cx="5183740" cy="3682483"/>
          </a:xfrm>
          <a:prstGeom prst="rect">
            <a:avLst/>
          </a:prstGeom>
          <a:noFill/>
        </p:spPr>
        <p:txBody>
          <a:bodyPr wrap="square" rtlCol="0">
            <a:spAutoFit/>
          </a:bodyPr>
          <a:lstStyle/>
          <a:p>
            <a:pPr>
              <a:lnSpc>
                <a:spcPct val="170000"/>
              </a:lnSpc>
            </a:pPr>
            <a:r>
              <a:rPr lang="en-GB" sz="2000" b="1" dirty="0">
                <a:solidFill>
                  <a:srgbClr val="0000CC"/>
                </a:solidFill>
                <a:latin typeface="Arial" panose="020B0604020202020204" pitchFamily="34" charset="0"/>
                <a:cs typeface="Arial" panose="020B0604020202020204" pitchFamily="34" charset="0"/>
              </a:rPr>
              <a:t>Common Assessment Criteria</a:t>
            </a:r>
          </a:p>
          <a:p>
            <a:pPr>
              <a:lnSpc>
                <a:spcPct val="170000"/>
              </a:lnSpc>
            </a:pPr>
            <a:r>
              <a:rPr lang="en-GB" sz="2000" dirty="0">
                <a:solidFill>
                  <a:srgbClr val="0000CC"/>
                </a:solidFill>
                <a:latin typeface="Arial" panose="020B0604020202020204" pitchFamily="34" charset="0"/>
                <a:cs typeface="Arial" panose="020B0604020202020204" pitchFamily="34" charset="0"/>
              </a:rPr>
              <a:t>Engagement with Literature Skills.</a:t>
            </a:r>
          </a:p>
          <a:p>
            <a:pPr>
              <a:lnSpc>
                <a:spcPct val="170000"/>
              </a:lnSpc>
            </a:pPr>
            <a:r>
              <a:rPr lang="en-GB" sz="2000" dirty="0">
                <a:solidFill>
                  <a:srgbClr val="0000CC"/>
                </a:solidFill>
                <a:latin typeface="Arial" panose="020B0604020202020204" pitchFamily="34" charset="0"/>
                <a:cs typeface="Arial" panose="020B0604020202020204" pitchFamily="34" charset="0"/>
              </a:rPr>
              <a:t>Knowledge and Understanding Skills </a:t>
            </a:r>
          </a:p>
          <a:p>
            <a:pPr>
              <a:lnSpc>
                <a:spcPct val="170000"/>
              </a:lnSpc>
            </a:pPr>
            <a:r>
              <a:rPr lang="en-GB" sz="2000" dirty="0">
                <a:solidFill>
                  <a:srgbClr val="0000CC"/>
                </a:solidFill>
                <a:latin typeface="Arial" panose="020B0604020202020204" pitchFamily="34" charset="0"/>
                <a:cs typeface="Arial" panose="020B0604020202020204" pitchFamily="34" charset="0"/>
              </a:rPr>
              <a:t>Cognitive and Intellectual Skills	</a:t>
            </a:r>
          </a:p>
          <a:p>
            <a:pPr>
              <a:lnSpc>
                <a:spcPct val="170000"/>
              </a:lnSpc>
            </a:pPr>
            <a:r>
              <a:rPr lang="en-GB" sz="2000" dirty="0">
                <a:solidFill>
                  <a:srgbClr val="0000CC"/>
                </a:solidFill>
                <a:latin typeface="Arial" panose="020B0604020202020204" pitchFamily="34" charset="0"/>
                <a:cs typeface="Arial" panose="020B0604020202020204" pitchFamily="34" charset="0"/>
              </a:rPr>
              <a:t>Practical Application Skills 	</a:t>
            </a:r>
          </a:p>
          <a:p>
            <a:pPr>
              <a:lnSpc>
                <a:spcPct val="170000"/>
              </a:lnSpc>
            </a:pPr>
            <a:r>
              <a:rPr lang="en-GB" sz="2000" dirty="0">
                <a:solidFill>
                  <a:srgbClr val="0000CC"/>
                </a:solidFill>
                <a:latin typeface="Arial" panose="020B0604020202020204" pitchFamily="34" charset="0"/>
                <a:cs typeface="Arial" panose="020B0604020202020204" pitchFamily="34" charset="0"/>
              </a:rPr>
              <a:t>Transferable Skills for Life &amp; Professional Practice </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6020965" y="1752932"/>
            <a:ext cx="0" cy="2961374"/>
          </a:xfrm>
          <a:prstGeom prst="line">
            <a:avLst/>
          </a:prstGeom>
          <a:ln w="19050"/>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1F8413DB-875C-2540-B615-A8464A40311F}"/>
              </a:ext>
            </a:extLst>
          </p:cNvPr>
          <p:cNvSpPr txBox="1"/>
          <p:nvPr/>
        </p:nvSpPr>
        <p:spPr>
          <a:xfrm>
            <a:off x="11317954" y="1172841"/>
            <a:ext cx="777518" cy="2636043"/>
          </a:xfrm>
          <a:prstGeom prst="rect">
            <a:avLst/>
          </a:prstGeom>
          <a:noFill/>
        </p:spPr>
        <p:txBody>
          <a:bodyPr wrap="square" rtlCol="0">
            <a:spAutoFit/>
          </a:bodyPr>
          <a:lstStyle/>
          <a:p>
            <a:pPr>
              <a:lnSpc>
                <a:spcPct val="170000"/>
              </a:lnSpc>
            </a:pPr>
            <a:r>
              <a:rPr lang="en-GB" sz="2000" dirty="0">
                <a:latin typeface="Arial" panose="020B0604020202020204" pitchFamily="34" charset="0"/>
                <a:cs typeface="Arial" panose="020B0604020202020204" pitchFamily="34" charset="0"/>
              </a:rPr>
              <a:t>20</a:t>
            </a:r>
          </a:p>
          <a:p>
            <a:pPr>
              <a:lnSpc>
                <a:spcPct val="170000"/>
              </a:lnSpc>
            </a:pPr>
            <a:r>
              <a:rPr lang="en-GB" sz="2000" dirty="0">
                <a:latin typeface="Arial" panose="020B0604020202020204" pitchFamily="34" charset="0"/>
                <a:cs typeface="Arial" panose="020B0604020202020204" pitchFamily="34" charset="0"/>
              </a:rPr>
              <a:t>30</a:t>
            </a:r>
          </a:p>
          <a:p>
            <a:pPr>
              <a:lnSpc>
                <a:spcPct val="170000"/>
              </a:lnSpc>
            </a:pPr>
            <a:r>
              <a:rPr lang="en-GB" sz="2000" dirty="0">
                <a:latin typeface="Arial" panose="020B0604020202020204" pitchFamily="34" charset="0"/>
                <a:cs typeface="Arial" panose="020B0604020202020204" pitchFamily="34" charset="0"/>
              </a:rPr>
              <a:t>30</a:t>
            </a:r>
          </a:p>
          <a:p>
            <a:pPr>
              <a:lnSpc>
                <a:spcPct val="170000"/>
              </a:lnSpc>
            </a:pPr>
            <a:r>
              <a:rPr lang="en-GB" sz="2000" dirty="0">
                <a:latin typeface="Arial" panose="020B0604020202020204" pitchFamily="34" charset="0"/>
                <a:cs typeface="Arial" panose="020B0604020202020204" pitchFamily="34" charset="0"/>
              </a:rPr>
              <a:t>10</a:t>
            </a:r>
          </a:p>
          <a:p>
            <a:pPr>
              <a:lnSpc>
                <a:spcPct val="170000"/>
              </a:lnSpc>
            </a:pPr>
            <a:r>
              <a:rPr lang="en-GB" sz="2000" dirty="0">
                <a:latin typeface="Arial" panose="020B0604020202020204" pitchFamily="34" charset="0"/>
                <a:cs typeface="Arial" panose="020B0604020202020204" pitchFamily="34" charset="0"/>
              </a:rPr>
              <a:t>10</a:t>
            </a:r>
          </a:p>
        </p:txBody>
      </p:sp>
      <p:sp>
        <p:nvSpPr>
          <p:cNvPr id="2" name="TextBox 1">
            <a:extLst>
              <a:ext uri="{FF2B5EF4-FFF2-40B4-BE49-F238E27FC236}">
                <a16:creationId xmlns:a16="http://schemas.microsoft.com/office/drawing/2014/main" id="{F8FD7420-4331-584C-A3BF-5863AF669A90}"/>
              </a:ext>
            </a:extLst>
          </p:cNvPr>
          <p:cNvSpPr txBox="1"/>
          <p:nvPr/>
        </p:nvSpPr>
        <p:spPr>
          <a:xfrm>
            <a:off x="1777703" y="5206181"/>
            <a:ext cx="3632854" cy="369332"/>
          </a:xfrm>
          <a:prstGeom prst="rect">
            <a:avLst/>
          </a:prstGeom>
          <a:noFill/>
        </p:spPr>
        <p:txBody>
          <a:bodyPr wrap="none" rtlCol="0">
            <a:spAutoFit/>
          </a:bodyPr>
          <a:lstStyle/>
          <a:p>
            <a:r>
              <a:rPr lang="en-US" dirty="0">
                <a:solidFill>
                  <a:srgbClr val="FF0000"/>
                </a:solidFill>
              </a:rPr>
              <a:t>Submission date: 1</a:t>
            </a:r>
            <a:r>
              <a:rPr lang="en-US" u="sng" dirty="0">
                <a:solidFill>
                  <a:srgbClr val="FF0000"/>
                </a:solidFill>
              </a:rPr>
              <a:t>2 November 2023</a:t>
            </a:r>
          </a:p>
        </p:txBody>
      </p:sp>
    </p:spTree>
    <p:extLst>
      <p:ext uri="{BB962C8B-B14F-4D97-AF65-F5344CB8AC3E}">
        <p14:creationId xmlns:p14="http://schemas.microsoft.com/office/powerpoint/2010/main" val="2224791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B9AC8D8-406F-1D48-B063-6916B1C19A01}"/>
              </a:ext>
            </a:extLst>
          </p:cNvPr>
          <p:cNvSpPr>
            <a:spLocks noGrp="1"/>
          </p:cNvSpPr>
          <p:nvPr>
            <p:ph type="title"/>
          </p:nvPr>
        </p:nvSpPr>
        <p:spPr>
          <a:xfrm>
            <a:off x="581892" y="119744"/>
            <a:ext cx="7907016" cy="712770"/>
          </a:xfrm>
        </p:spPr>
        <p:txBody>
          <a:bodyPr>
            <a:noAutofit/>
          </a:bodyPr>
          <a:lstStyle/>
          <a:p>
            <a:r>
              <a:rPr lang="en-GB" altLang="en-US" sz="3200" dirty="0">
                <a:latin typeface="Arial" panose="020B0604020202020204" pitchFamily="34" charset="0"/>
                <a:cs typeface="Arial" panose="020B0604020202020204" pitchFamily="34" charset="0"/>
              </a:rPr>
              <a:t> </a:t>
            </a:r>
            <a:r>
              <a:rPr lang="en-GB" sz="3200" dirty="0"/>
              <a:t>Developing a High-Performance Culture</a:t>
            </a:r>
            <a:endParaRPr lang="en-GB" alt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4C0770-0B80-3D4F-9B2F-45DF0D7C261B}"/>
              </a:ext>
            </a:extLst>
          </p:cNvPr>
          <p:cNvSpPr>
            <a:spLocks noGrp="1"/>
          </p:cNvSpPr>
          <p:nvPr>
            <p:ph idx="1"/>
          </p:nvPr>
        </p:nvSpPr>
        <p:spPr>
          <a:xfrm>
            <a:off x="609600" y="1174746"/>
            <a:ext cx="10972800" cy="4342487"/>
          </a:xfrm>
        </p:spPr>
        <p:txBody>
          <a:bodyPr>
            <a:normAutofit fontScale="92500" lnSpcReduction="10000"/>
          </a:bodyPr>
          <a:lstStyle/>
          <a:p>
            <a:pPr marL="0" indent="0">
              <a:buNone/>
            </a:pPr>
            <a:r>
              <a:rPr lang="en-GB" sz="2400" dirty="0">
                <a:solidFill>
                  <a:srgbClr val="0000CC"/>
                </a:solidFill>
              </a:rPr>
              <a:t>Delivery Sessions:</a:t>
            </a:r>
            <a:br>
              <a:rPr lang="en-GB" sz="2400" dirty="0">
                <a:solidFill>
                  <a:srgbClr val="0000CC"/>
                </a:solidFill>
              </a:rPr>
            </a:br>
            <a:endParaRPr lang="en-GB" sz="2400" dirty="0">
              <a:solidFill>
                <a:srgbClr val="0000CC"/>
              </a:solidFill>
            </a:endParaRPr>
          </a:p>
          <a:p>
            <a:pPr marL="457200" indent="-457200">
              <a:buFont typeface="+mj-lt"/>
              <a:buAutoNum type="arabicPeriod"/>
            </a:pPr>
            <a:r>
              <a:rPr lang="en-GB" sz="2400" dirty="0">
                <a:solidFill>
                  <a:srgbClr val="0000CC"/>
                </a:solidFill>
              </a:rPr>
              <a:t>Organisational culture, ethos and values.</a:t>
            </a:r>
          </a:p>
          <a:p>
            <a:pPr marL="457200" indent="-457200">
              <a:buFont typeface="+mj-lt"/>
              <a:buAutoNum type="arabicPeriod"/>
            </a:pPr>
            <a:r>
              <a:rPr lang="en-GB" sz="2400" dirty="0">
                <a:solidFill>
                  <a:srgbClr val="0000CC"/>
                </a:solidFill>
              </a:rPr>
              <a:t>Personal ethical standards, values and beliefs.</a:t>
            </a:r>
          </a:p>
          <a:p>
            <a:pPr marL="457200" lvl="0" indent="-457200">
              <a:buFont typeface="+mj-lt"/>
              <a:buAutoNum type="arabicPeriod"/>
            </a:pPr>
            <a:r>
              <a:rPr lang="en-GB" sz="2400" dirty="0">
                <a:solidFill>
                  <a:srgbClr val="0000CC"/>
                </a:solidFill>
              </a:rPr>
              <a:t>Formal and informal relationships between departments and people.</a:t>
            </a:r>
          </a:p>
          <a:p>
            <a:pPr marL="457200" indent="-457200">
              <a:buFont typeface="+mj-lt"/>
              <a:buAutoNum type="arabicPeriod"/>
            </a:pPr>
            <a:r>
              <a:rPr lang="en-GB" sz="2400" b="1" dirty="0">
                <a:solidFill>
                  <a:srgbClr val="0000CC"/>
                </a:solidFill>
              </a:rPr>
              <a:t>Communication channels for sharing information and building relationships.</a:t>
            </a:r>
          </a:p>
          <a:p>
            <a:pPr marL="457200" lvl="0" indent="-457200">
              <a:buFont typeface="+mj-lt"/>
              <a:buAutoNum type="arabicPeriod"/>
            </a:pPr>
            <a:r>
              <a:rPr lang="en-GB" sz="2400" dirty="0">
                <a:solidFill>
                  <a:srgbClr val="0000CC"/>
                </a:solidFill>
              </a:rPr>
              <a:t>Establishing a culture of sustainability within the workplace.</a:t>
            </a:r>
          </a:p>
          <a:p>
            <a:pPr marL="457200" lvl="0" indent="-457200">
              <a:buFont typeface="+mj-lt"/>
              <a:buAutoNum type="arabicPeriod"/>
            </a:pPr>
            <a:r>
              <a:rPr lang="en-GB" sz="2400" dirty="0">
                <a:solidFill>
                  <a:srgbClr val="0000CC"/>
                </a:solidFill>
              </a:rPr>
              <a:t>Corporate social and environmental responsibility.</a:t>
            </a:r>
          </a:p>
          <a:p>
            <a:pPr marL="457200" lvl="0" indent="-457200">
              <a:buFont typeface="+mj-lt"/>
              <a:buAutoNum type="arabicPeriod"/>
            </a:pPr>
            <a:r>
              <a:rPr lang="en-GB" sz="2400" dirty="0">
                <a:solidFill>
                  <a:srgbClr val="0000CC"/>
                </a:solidFill>
              </a:rPr>
              <a:t>Barriers to effective functioning in the organisation and ways to overcome them.</a:t>
            </a:r>
          </a:p>
          <a:p>
            <a:pPr marL="457200" indent="-457200">
              <a:buFont typeface="+mj-lt"/>
              <a:buAutoNum type="arabicPeriod"/>
            </a:pPr>
            <a:r>
              <a:rPr lang="en-GB" sz="2400" dirty="0">
                <a:solidFill>
                  <a:srgbClr val="0000CC"/>
                </a:solidFill>
              </a:rPr>
              <a:t>Impact of external forces on the organisation</a:t>
            </a:r>
          </a:p>
          <a:p>
            <a:pPr marL="457200" indent="-457200">
              <a:buFont typeface="+mj-lt"/>
              <a:buAutoNum type="arabicPeriod"/>
            </a:pPr>
            <a:r>
              <a:rPr lang="en-GB" sz="2400" dirty="0">
                <a:solidFill>
                  <a:srgbClr val="0000CC"/>
                </a:solidFill>
              </a:rPr>
              <a:t>Organisational Efficiency</a:t>
            </a:r>
          </a:p>
          <a:p>
            <a:pPr lvl="0"/>
            <a:endParaRPr lang="en-GB" dirty="0">
              <a:solidFill>
                <a:srgbClr val="0000CC"/>
              </a:solidFill>
            </a:endParaRPr>
          </a:p>
          <a:p>
            <a:endParaRPr lang="en-US" dirty="0">
              <a:solidFill>
                <a:srgbClr val="0000CC"/>
              </a:solidFill>
            </a:endParaRPr>
          </a:p>
        </p:txBody>
      </p:sp>
      <p:pic>
        <p:nvPicPr>
          <p:cNvPr id="4" name="Picture 3" descr="A picture containing mountain, sky, outdoor, nature&#10;&#10;Description automatically generated">
            <a:extLst>
              <a:ext uri="{FF2B5EF4-FFF2-40B4-BE49-F238E27FC236}">
                <a16:creationId xmlns:a16="http://schemas.microsoft.com/office/drawing/2014/main" id="{E1782390-5C68-4F7C-8C02-D5DCD830446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673547" y="0"/>
            <a:ext cx="3518453" cy="2345635"/>
          </a:xfrm>
          <a:prstGeom prst="rect">
            <a:avLst/>
          </a:prstGeom>
        </p:spPr>
      </p:pic>
    </p:spTree>
    <p:extLst>
      <p:ext uri="{BB962C8B-B14F-4D97-AF65-F5344CB8AC3E}">
        <p14:creationId xmlns:p14="http://schemas.microsoft.com/office/powerpoint/2010/main" val="4006335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E3BDA-E623-874B-8F07-664FE086263C}"/>
              </a:ext>
            </a:extLst>
          </p:cNvPr>
          <p:cNvSpPr>
            <a:spLocks noGrp="1"/>
          </p:cNvSpPr>
          <p:nvPr>
            <p:ph type="title"/>
          </p:nvPr>
        </p:nvSpPr>
        <p:spPr>
          <a:xfrm>
            <a:off x="271670" y="160338"/>
            <a:ext cx="11648660" cy="1325563"/>
          </a:xfrm>
        </p:spPr>
        <p:txBody>
          <a:bodyPr/>
          <a:lstStyle/>
          <a:p>
            <a:pPr algn="ctr"/>
            <a:r>
              <a:rPr lang="en-GB" dirty="0"/>
              <a:t>Communication channels for sharing information and building relationships.</a:t>
            </a:r>
          </a:p>
        </p:txBody>
      </p:sp>
      <p:sp>
        <p:nvSpPr>
          <p:cNvPr id="3" name="Content Placeholder 2">
            <a:extLst>
              <a:ext uri="{FF2B5EF4-FFF2-40B4-BE49-F238E27FC236}">
                <a16:creationId xmlns:a16="http://schemas.microsoft.com/office/drawing/2014/main" id="{7C858357-87D1-B342-A006-8B67E29BF00A}"/>
              </a:ext>
            </a:extLst>
          </p:cNvPr>
          <p:cNvSpPr>
            <a:spLocks noGrp="1"/>
          </p:cNvSpPr>
          <p:nvPr>
            <p:ph idx="1"/>
          </p:nvPr>
        </p:nvSpPr>
        <p:spPr>
          <a:xfrm>
            <a:off x="609601" y="1600201"/>
            <a:ext cx="6255026" cy="3917032"/>
          </a:xfrm>
        </p:spPr>
        <p:txBody>
          <a:bodyPr>
            <a:normAutofit/>
          </a:bodyPr>
          <a:lstStyle/>
          <a:p>
            <a:pPr marL="0" indent="0">
              <a:buNone/>
            </a:pPr>
            <a:r>
              <a:rPr lang="en-US" sz="2400" dirty="0"/>
              <a:t>This session will examine:</a:t>
            </a:r>
            <a:br>
              <a:rPr lang="en-US" sz="2400" dirty="0"/>
            </a:br>
            <a:endParaRPr lang="en-US" sz="2400" dirty="0"/>
          </a:p>
          <a:p>
            <a:r>
              <a:rPr lang="en-US" sz="2400" dirty="0"/>
              <a:t>Collaboration</a:t>
            </a:r>
          </a:p>
          <a:p>
            <a:r>
              <a:rPr lang="en-US" sz="2400" dirty="0"/>
              <a:t>Communication</a:t>
            </a:r>
          </a:p>
          <a:p>
            <a:r>
              <a:rPr lang="en-US" sz="2400" dirty="0"/>
              <a:t>Connectedness</a:t>
            </a:r>
          </a:p>
          <a:p>
            <a:pPr marL="0" indent="0">
              <a:buNone/>
            </a:pPr>
            <a:br>
              <a:rPr lang="en-US" sz="2400" dirty="0"/>
            </a:br>
            <a:r>
              <a:rPr lang="en-US" sz="2400" dirty="0"/>
              <a:t>Through the lens of </a:t>
            </a:r>
            <a:r>
              <a:rPr lang="en-US" sz="2400" i="1" dirty="0"/>
              <a:t>culture and improving efficiency</a:t>
            </a:r>
          </a:p>
          <a:p>
            <a:pPr marL="0" indent="0">
              <a:buNone/>
            </a:pPr>
            <a:endParaRPr lang="en-US" dirty="0"/>
          </a:p>
        </p:txBody>
      </p:sp>
      <p:pic>
        <p:nvPicPr>
          <p:cNvPr id="9" name="Picture 8">
            <a:extLst>
              <a:ext uri="{FF2B5EF4-FFF2-40B4-BE49-F238E27FC236}">
                <a16:creationId xmlns:a16="http://schemas.microsoft.com/office/drawing/2014/main" id="{31CD69F3-942B-4144-A209-CFD2F6B3D25D}"/>
              </a:ext>
            </a:extLst>
          </p:cNvPr>
          <p:cNvPicPr>
            <a:picLocks noChangeAspect="1"/>
          </p:cNvPicPr>
          <p:nvPr/>
        </p:nvPicPr>
        <p:blipFill>
          <a:blip r:embed="rId3"/>
          <a:stretch>
            <a:fillRect/>
          </a:stretch>
        </p:blipFill>
        <p:spPr>
          <a:xfrm>
            <a:off x="7779620" y="1828800"/>
            <a:ext cx="3802780" cy="2115357"/>
          </a:xfrm>
          <a:prstGeom prst="rect">
            <a:avLst/>
          </a:prstGeom>
        </p:spPr>
      </p:pic>
    </p:spTree>
    <p:extLst>
      <p:ext uri="{BB962C8B-B14F-4D97-AF65-F5344CB8AC3E}">
        <p14:creationId xmlns:p14="http://schemas.microsoft.com/office/powerpoint/2010/main" val="4182626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D4214-2190-5449-998F-16ED2EFD5FE6}"/>
              </a:ext>
            </a:extLst>
          </p:cNvPr>
          <p:cNvSpPr>
            <a:spLocks noGrp="1"/>
          </p:cNvSpPr>
          <p:nvPr>
            <p:ph type="title"/>
          </p:nvPr>
        </p:nvSpPr>
        <p:spPr>
          <a:xfrm>
            <a:off x="3553118" y="149688"/>
            <a:ext cx="3720548" cy="662781"/>
          </a:xfrm>
        </p:spPr>
        <p:txBody>
          <a:bodyPr/>
          <a:lstStyle/>
          <a:p>
            <a:r>
              <a:rPr lang="en-US" dirty="0"/>
              <a:t>Collaboration</a:t>
            </a:r>
          </a:p>
        </p:txBody>
      </p:sp>
      <p:sp>
        <p:nvSpPr>
          <p:cNvPr id="3" name="Content Placeholder 2">
            <a:extLst>
              <a:ext uri="{FF2B5EF4-FFF2-40B4-BE49-F238E27FC236}">
                <a16:creationId xmlns:a16="http://schemas.microsoft.com/office/drawing/2014/main" id="{D64E9A68-37A6-EF4E-8E62-EF0224B58F0C}"/>
              </a:ext>
            </a:extLst>
          </p:cNvPr>
          <p:cNvSpPr>
            <a:spLocks noGrp="1"/>
          </p:cNvSpPr>
          <p:nvPr>
            <p:ph idx="1"/>
          </p:nvPr>
        </p:nvSpPr>
        <p:spPr>
          <a:xfrm>
            <a:off x="417872" y="1174746"/>
            <a:ext cx="3537155" cy="2051148"/>
          </a:xfrm>
        </p:spPr>
        <p:txBody>
          <a:bodyPr>
            <a:noAutofit/>
          </a:bodyPr>
          <a:lstStyle/>
          <a:p>
            <a:pPr marL="0" indent="0">
              <a:buNone/>
            </a:pPr>
            <a:r>
              <a:rPr lang="en-US" sz="2400" dirty="0"/>
              <a:t>Why collaborate in work?</a:t>
            </a:r>
            <a:br>
              <a:rPr lang="en-US" sz="2400" dirty="0"/>
            </a:br>
            <a:endParaRPr lang="en-US" sz="2400" dirty="0"/>
          </a:p>
          <a:p>
            <a:pPr lvl="1"/>
            <a:r>
              <a:rPr lang="en-US" dirty="0"/>
              <a:t>To work effectively</a:t>
            </a:r>
          </a:p>
          <a:p>
            <a:pPr lvl="1"/>
            <a:r>
              <a:rPr lang="en-US" dirty="0"/>
              <a:t>Common tasks</a:t>
            </a:r>
            <a:br>
              <a:rPr lang="en-US" sz="2000" dirty="0"/>
            </a:br>
            <a:endParaRPr lang="en-US" sz="2000" dirty="0"/>
          </a:p>
        </p:txBody>
      </p:sp>
      <p:sp>
        <p:nvSpPr>
          <p:cNvPr id="5" name="Content Placeholder 2">
            <a:extLst>
              <a:ext uri="{FF2B5EF4-FFF2-40B4-BE49-F238E27FC236}">
                <a16:creationId xmlns:a16="http://schemas.microsoft.com/office/drawing/2014/main" id="{0BC2C0BD-DA67-F64B-B035-313A4184E884}"/>
              </a:ext>
            </a:extLst>
          </p:cNvPr>
          <p:cNvSpPr txBox="1">
            <a:spLocks/>
          </p:cNvSpPr>
          <p:nvPr/>
        </p:nvSpPr>
        <p:spPr>
          <a:xfrm>
            <a:off x="7273666" y="1027907"/>
            <a:ext cx="4124632" cy="391703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400" b="1" dirty="0"/>
              <a:t>Behavioural Indicators </a:t>
            </a:r>
          </a:p>
          <a:p>
            <a:pPr marL="0" indent="0">
              <a:buNone/>
            </a:pPr>
            <a:endParaRPr lang="en-US" sz="2000" dirty="0"/>
          </a:p>
          <a:p>
            <a:pPr marL="0" indent="0">
              <a:buNone/>
            </a:pPr>
            <a:r>
              <a:rPr lang="en-US" sz="2000" b="1" dirty="0"/>
              <a:t>Build &amp; Maintain Relationships</a:t>
            </a:r>
          </a:p>
          <a:p>
            <a:pPr lvl="1">
              <a:buFont typeface="Arial" panose="020B0604020202020204" pitchFamily="34" charset="0"/>
              <a:buChar char="•"/>
            </a:pPr>
            <a:r>
              <a:rPr lang="en-US" sz="2000" dirty="0"/>
              <a:t>Feedback</a:t>
            </a:r>
          </a:p>
          <a:p>
            <a:pPr lvl="1">
              <a:buFont typeface="Arial" panose="020B0604020202020204" pitchFamily="34" charset="0"/>
              <a:buChar char="•"/>
            </a:pPr>
            <a:r>
              <a:rPr lang="en-US" sz="2000" dirty="0"/>
              <a:t>Credit</a:t>
            </a:r>
          </a:p>
          <a:p>
            <a:pPr lvl="1">
              <a:buFont typeface="Arial" panose="020B0604020202020204" pitchFamily="34" charset="0"/>
              <a:buChar char="•"/>
            </a:pPr>
            <a:r>
              <a:rPr lang="en-US" sz="2000" dirty="0"/>
              <a:t>Acknowledge others</a:t>
            </a:r>
          </a:p>
          <a:p>
            <a:pPr lvl="1">
              <a:buFont typeface="Arial" panose="020B0604020202020204" pitchFamily="34" charset="0"/>
              <a:buChar char="•"/>
            </a:pPr>
            <a:r>
              <a:rPr lang="en-US" sz="2000" dirty="0"/>
              <a:t>Listen &amp; support</a:t>
            </a:r>
          </a:p>
          <a:p>
            <a:pPr marL="0" indent="0">
              <a:buNone/>
            </a:pPr>
            <a:r>
              <a:rPr lang="en-US" sz="2000" b="1" dirty="0"/>
              <a:t>Achieving a Task</a:t>
            </a:r>
          </a:p>
          <a:p>
            <a:pPr lvl="1">
              <a:buFont typeface="Arial" panose="020B0604020202020204" pitchFamily="34" charset="0"/>
              <a:buChar char="•"/>
            </a:pPr>
            <a:r>
              <a:rPr lang="en-US" sz="2000" dirty="0"/>
              <a:t>Problem solving</a:t>
            </a:r>
          </a:p>
          <a:p>
            <a:pPr lvl="1">
              <a:buFont typeface="Arial" panose="020B0604020202020204" pitchFamily="34" charset="0"/>
              <a:buChar char="•"/>
            </a:pPr>
            <a:r>
              <a:rPr lang="en-US" sz="2000" dirty="0"/>
              <a:t>Shared goals</a:t>
            </a:r>
          </a:p>
          <a:p>
            <a:pPr lvl="1">
              <a:buFont typeface="Arial" panose="020B0604020202020204" pitchFamily="34" charset="0"/>
              <a:buChar char="•"/>
            </a:pPr>
            <a:r>
              <a:rPr lang="en-US" sz="2000" dirty="0"/>
              <a:t>Mutual understanding</a:t>
            </a:r>
          </a:p>
          <a:p>
            <a:pPr lvl="1">
              <a:buFont typeface="Arial" panose="020B0604020202020204" pitchFamily="34" charset="0"/>
              <a:buChar char="•"/>
            </a:pPr>
            <a:r>
              <a:rPr lang="en-US" sz="2000" dirty="0"/>
              <a:t>Progression</a:t>
            </a:r>
          </a:p>
        </p:txBody>
      </p:sp>
      <p:graphicFrame>
        <p:nvGraphicFramePr>
          <p:cNvPr id="7" name="Diagram 6">
            <a:extLst>
              <a:ext uri="{FF2B5EF4-FFF2-40B4-BE49-F238E27FC236}">
                <a16:creationId xmlns:a16="http://schemas.microsoft.com/office/drawing/2014/main" id="{46C0D0CD-FE71-A14F-9984-ACA59DD13455}"/>
              </a:ext>
            </a:extLst>
          </p:cNvPr>
          <p:cNvGraphicFramePr/>
          <p:nvPr>
            <p:extLst>
              <p:ext uri="{D42A27DB-BD31-4B8C-83A1-F6EECF244321}">
                <p14:modId xmlns:p14="http://schemas.microsoft.com/office/powerpoint/2010/main" val="3503169828"/>
              </p:ext>
            </p:extLst>
          </p:nvPr>
        </p:nvGraphicFramePr>
        <p:xfrm>
          <a:off x="3955027" y="812469"/>
          <a:ext cx="2507225" cy="27757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2366FCD4-06B8-EA43-A268-2552020956C1}"/>
              </a:ext>
            </a:extLst>
          </p:cNvPr>
          <p:cNvSpPr txBox="1"/>
          <p:nvPr/>
        </p:nvSpPr>
        <p:spPr>
          <a:xfrm>
            <a:off x="469239" y="3584966"/>
            <a:ext cx="5348747" cy="2031325"/>
          </a:xfrm>
          <a:prstGeom prst="rect">
            <a:avLst/>
          </a:prstGeom>
          <a:noFill/>
        </p:spPr>
        <p:txBody>
          <a:bodyPr wrap="square" rtlCol="0">
            <a:spAutoFit/>
          </a:bodyPr>
          <a:lstStyle/>
          <a:p>
            <a:r>
              <a:rPr lang="en-GB" dirty="0">
                <a:solidFill>
                  <a:srgbClr val="FF0000"/>
                </a:solidFill>
                <a:latin typeface="Arial Rounded MT Bold" panose="020F0704030504030204" pitchFamily="34" charset="77"/>
              </a:rPr>
              <a:t>Q. Consider how culture in your organisation encourages or affects collaboration?</a:t>
            </a:r>
            <a:br>
              <a:rPr lang="en-GB" dirty="0">
                <a:solidFill>
                  <a:srgbClr val="FF0000"/>
                </a:solidFill>
                <a:latin typeface="Arial Rounded MT Bold" panose="020F0704030504030204" pitchFamily="34" charset="77"/>
              </a:rPr>
            </a:br>
            <a:r>
              <a:rPr lang="en-GB" dirty="0">
                <a:solidFill>
                  <a:srgbClr val="FF0000"/>
                </a:solidFill>
                <a:latin typeface="Arial Rounded MT Bold" panose="020F0704030504030204" pitchFamily="34" charset="77"/>
              </a:rPr>
              <a:t>Q. What points can you identify?</a:t>
            </a:r>
            <a:br>
              <a:rPr lang="en-GB" dirty="0">
                <a:solidFill>
                  <a:srgbClr val="FF0000"/>
                </a:solidFill>
                <a:latin typeface="Arial Rounded MT Bold" panose="020F0704030504030204" pitchFamily="34" charset="77"/>
              </a:rPr>
            </a:br>
            <a:r>
              <a:rPr lang="en-GB" dirty="0">
                <a:solidFill>
                  <a:srgbClr val="FF0000"/>
                </a:solidFill>
                <a:latin typeface="Arial Rounded MT Bold" panose="020F0704030504030204" pitchFamily="34" charset="77"/>
              </a:rPr>
              <a:t>Q. Any improvements/recommendations?</a:t>
            </a:r>
          </a:p>
          <a:p>
            <a:endParaRPr lang="en-GB" dirty="0">
              <a:solidFill>
                <a:srgbClr val="FF0000"/>
              </a:solidFill>
              <a:latin typeface="Arial Rounded MT Bold" panose="020F0704030504030204" pitchFamily="34" charset="77"/>
            </a:endParaRPr>
          </a:p>
          <a:p>
            <a:pPr algn="ctr"/>
            <a:r>
              <a:rPr lang="en-GB" i="1" u="sng" dirty="0">
                <a:solidFill>
                  <a:srgbClr val="FF0000"/>
                </a:solidFill>
                <a:latin typeface="Arial Rounded MT Bold" panose="020F0704030504030204" pitchFamily="34" charset="77"/>
              </a:rPr>
              <a:t>Take 5 mins to gather your thoughts</a:t>
            </a:r>
          </a:p>
          <a:p>
            <a:endParaRPr lang="en-US" dirty="0"/>
          </a:p>
        </p:txBody>
      </p:sp>
      <p:sp>
        <p:nvSpPr>
          <p:cNvPr id="4" name="TextBox 3">
            <a:extLst>
              <a:ext uri="{FF2B5EF4-FFF2-40B4-BE49-F238E27FC236}">
                <a16:creationId xmlns:a16="http://schemas.microsoft.com/office/drawing/2014/main" id="{59A9EEB9-133E-4887-119D-79DF6233A078}"/>
              </a:ext>
            </a:extLst>
          </p:cNvPr>
          <p:cNvSpPr txBox="1"/>
          <p:nvPr/>
        </p:nvSpPr>
        <p:spPr>
          <a:xfrm>
            <a:off x="2075973" y="3037968"/>
            <a:ext cx="1523174" cy="461665"/>
          </a:xfrm>
          <a:prstGeom prst="rect">
            <a:avLst/>
          </a:prstGeom>
          <a:noFill/>
        </p:spPr>
        <p:txBody>
          <a:bodyPr wrap="none" rtlCol="0">
            <a:spAutoFit/>
          </a:bodyPr>
          <a:lstStyle/>
          <a:p>
            <a:r>
              <a:rPr lang="en-GB" sz="2400" b="1" i="1" u="sng" dirty="0">
                <a:solidFill>
                  <a:srgbClr val="FF0000"/>
                </a:solidFill>
              </a:rPr>
              <a:t>Discussion</a:t>
            </a:r>
          </a:p>
        </p:txBody>
      </p:sp>
    </p:spTree>
    <p:extLst>
      <p:ext uri="{BB962C8B-B14F-4D97-AF65-F5344CB8AC3E}">
        <p14:creationId xmlns:p14="http://schemas.microsoft.com/office/powerpoint/2010/main" val="520794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fade">
                                      <p:cBhvr>
                                        <p:cTn id="25" dur="500"/>
                                        <p:tgtEl>
                                          <p:spTgt spid="5">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5">
                                            <p:txEl>
                                              <p:pRg st="2" end="2"/>
                                            </p:txEl>
                                          </p:spTgt>
                                        </p:tgtEl>
                                        <p:attrNameLst>
                                          <p:attrName>style.visibility</p:attrName>
                                        </p:attrNameLst>
                                      </p:cBhvr>
                                      <p:to>
                                        <p:strVal val="visible"/>
                                      </p:to>
                                    </p:set>
                                    <p:animEffect transition="in" filter="fade">
                                      <p:cBhvr>
                                        <p:cTn id="30" dur="500"/>
                                        <p:tgtEl>
                                          <p:spTgt spid="5">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5">
                                            <p:txEl>
                                              <p:pRg st="3" end="3"/>
                                            </p:txEl>
                                          </p:spTgt>
                                        </p:tgtEl>
                                        <p:attrNameLst>
                                          <p:attrName>style.visibility</p:attrName>
                                        </p:attrNameLst>
                                      </p:cBhvr>
                                      <p:to>
                                        <p:strVal val="visible"/>
                                      </p:to>
                                    </p:set>
                                    <p:animEffect transition="in" filter="fade">
                                      <p:cBhvr>
                                        <p:cTn id="35" dur="500"/>
                                        <p:tgtEl>
                                          <p:spTgt spid="5">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5">
                                            <p:txEl>
                                              <p:pRg st="4" end="4"/>
                                            </p:txEl>
                                          </p:spTgt>
                                        </p:tgtEl>
                                        <p:attrNameLst>
                                          <p:attrName>style.visibility</p:attrName>
                                        </p:attrNameLst>
                                      </p:cBhvr>
                                      <p:to>
                                        <p:strVal val="visible"/>
                                      </p:to>
                                    </p:set>
                                    <p:animEffect transition="in" filter="fade">
                                      <p:cBhvr>
                                        <p:cTn id="40" dur="500"/>
                                        <p:tgtEl>
                                          <p:spTgt spid="5">
                                            <p:txEl>
                                              <p:pRg st="4" end="4"/>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5">
                                            <p:txEl>
                                              <p:pRg st="5" end="5"/>
                                            </p:txEl>
                                          </p:spTgt>
                                        </p:tgtEl>
                                        <p:attrNameLst>
                                          <p:attrName>style.visibility</p:attrName>
                                        </p:attrNameLst>
                                      </p:cBhvr>
                                      <p:to>
                                        <p:strVal val="visible"/>
                                      </p:to>
                                    </p:set>
                                    <p:animEffect transition="in" filter="fade">
                                      <p:cBhvr>
                                        <p:cTn id="45" dur="500"/>
                                        <p:tgtEl>
                                          <p:spTgt spid="5">
                                            <p:txEl>
                                              <p:pRg st="5" end="5"/>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5">
                                            <p:txEl>
                                              <p:pRg st="6" end="6"/>
                                            </p:txEl>
                                          </p:spTgt>
                                        </p:tgtEl>
                                        <p:attrNameLst>
                                          <p:attrName>style.visibility</p:attrName>
                                        </p:attrNameLst>
                                      </p:cBhvr>
                                      <p:to>
                                        <p:strVal val="visible"/>
                                      </p:to>
                                    </p:set>
                                    <p:animEffect transition="in" filter="fade">
                                      <p:cBhvr>
                                        <p:cTn id="50" dur="500"/>
                                        <p:tgtEl>
                                          <p:spTgt spid="5">
                                            <p:txEl>
                                              <p:pRg st="6" end="6"/>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5">
                                            <p:txEl>
                                              <p:pRg st="7" end="7"/>
                                            </p:txEl>
                                          </p:spTgt>
                                        </p:tgtEl>
                                        <p:attrNameLst>
                                          <p:attrName>style.visibility</p:attrName>
                                        </p:attrNameLst>
                                      </p:cBhvr>
                                      <p:to>
                                        <p:strVal val="visible"/>
                                      </p:to>
                                    </p:set>
                                    <p:animEffect transition="in" filter="fade">
                                      <p:cBhvr>
                                        <p:cTn id="55" dur="500"/>
                                        <p:tgtEl>
                                          <p:spTgt spid="5">
                                            <p:txEl>
                                              <p:pRg st="7" end="7"/>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5">
                                            <p:txEl>
                                              <p:pRg st="8" end="8"/>
                                            </p:txEl>
                                          </p:spTgt>
                                        </p:tgtEl>
                                        <p:attrNameLst>
                                          <p:attrName>style.visibility</p:attrName>
                                        </p:attrNameLst>
                                      </p:cBhvr>
                                      <p:to>
                                        <p:strVal val="visible"/>
                                      </p:to>
                                    </p:set>
                                    <p:animEffect transition="in" filter="fade">
                                      <p:cBhvr>
                                        <p:cTn id="60" dur="500"/>
                                        <p:tgtEl>
                                          <p:spTgt spid="5">
                                            <p:txEl>
                                              <p:pRg st="8" end="8"/>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5">
                                            <p:txEl>
                                              <p:pRg st="9" end="9"/>
                                            </p:txEl>
                                          </p:spTgt>
                                        </p:tgtEl>
                                        <p:attrNameLst>
                                          <p:attrName>style.visibility</p:attrName>
                                        </p:attrNameLst>
                                      </p:cBhvr>
                                      <p:to>
                                        <p:strVal val="visible"/>
                                      </p:to>
                                    </p:set>
                                    <p:animEffect transition="in" filter="fade">
                                      <p:cBhvr>
                                        <p:cTn id="65" dur="500"/>
                                        <p:tgtEl>
                                          <p:spTgt spid="5">
                                            <p:txEl>
                                              <p:pRg st="9" end="9"/>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5">
                                            <p:txEl>
                                              <p:pRg st="10" end="10"/>
                                            </p:txEl>
                                          </p:spTgt>
                                        </p:tgtEl>
                                        <p:attrNameLst>
                                          <p:attrName>style.visibility</p:attrName>
                                        </p:attrNameLst>
                                      </p:cBhvr>
                                      <p:to>
                                        <p:strVal val="visible"/>
                                      </p:to>
                                    </p:set>
                                    <p:animEffect transition="in" filter="fade">
                                      <p:cBhvr>
                                        <p:cTn id="70" dur="500"/>
                                        <p:tgtEl>
                                          <p:spTgt spid="5">
                                            <p:txEl>
                                              <p:pRg st="10" end="10"/>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5">
                                            <p:txEl>
                                              <p:pRg st="11" end="11"/>
                                            </p:txEl>
                                          </p:spTgt>
                                        </p:tgtEl>
                                        <p:attrNameLst>
                                          <p:attrName>style.visibility</p:attrName>
                                        </p:attrNameLst>
                                      </p:cBhvr>
                                      <p:to>
                                        <p:strVal val="visible"/>
                                      </p:to>
                                    </p:set>
                                    <p:animEffect transition="in" filter="fade">
                                      <p:cBhvr>
                                        <p:cTn id="75" dur="500"/>
                                        <p:tgtEl>
                                          <p:spTgt spid="5">
                                            <p:txEl>
                                              <p:pRg st="11" end="11"/>
                                            </p:txEl>
                                          </p:spTgt>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4"/>
                                        </p:tgtEl>
                                        <p:attrNameLst>
                                          <p:attrName>style.visibility</p:attrName>
                                        </p:attrNameLst>
                                      </p:cBhvr>
                                      <p:to>
                                        <p:strVal val="visible"/>
                                      </p:to>
                                    </p:set>
                                    <p:animEffect transition="in" filter="fade">
                                      <p:cBhvr>
                                        <p:cTn id="80" dur="500"/>
                                        <p:tgtEl>
                                          <p:spTgt spid="4"/>
                                        </p:tgtEl>
                                      </p:cBhvr>
                                    </p:animEffect>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nodeType="clickEffect">
                                  <p:stCondLst>
                                    <p:cond delay="0"/>
                                  </p:stCondLst>
                                  <p:childTnLst>
                                    <p:set>
                                      <p:cBhvr>
                                        <p:cTn id="84" dur="1" fill="hold">
                                          <p:stCondLst>
                                            <p:cond delay="0"/>
                                          </p:stCondLst>
                                        </p:cTn>
                                        <p:tgtEl>
                                          <p:spTgt spid="8">
                                            <p:txEl>
                                              <p:pRg st="0" end="0"/>
                                            </p:txEl>
                                          </p:spTgt>
                                        </p:tgtEl>
                                        <p:attrNameLst>
                                          <p:attrName>style.visibility</p:attrName>
                                        </p:attrNameLst>
                                      </p:cBhvr>
                                      <p:to>
                                        <p:strVal val="visible"/>
                                      </p:to>
                                    </p:set>
                                    <p:animEffect transition="in" filter="fade">
                                      <p:cBhvr>
                                        <p:cTn id="85" dur="500"/>
                                        <p:tgtEl>
                                          <p:spTgt spid="8">
                                            <p:txEl>
                                              <p:pRg st="0" end="0"/>
                                            </p:txEl>
                                          </p:spTgt>
                                        </p:tgtEl>
                                      </p:cBhvr>
                                    </p:animEffect>
                                  </p:childTnLst>
                                </p:cTn>
                              </p:par>
                              <p:par>
                                <p:cTn id="86" presetID="10" presetClass="entr" presetSubtype="0" fill="hold" nodeType="withEffect">
                                  <p:stCondLst>
                                    <p:cond delay="0"/>
                                  </p:stCondLst>
                                  <p:childTnLst>
                                    <p:set>
                                      <p:cBhvr>
                                        <p:cTn id="87" dur="1" fill="hold">
                                          <p:stCondLst>
                                            <p:cond delay="0"/>
                                          </p:stCondLst>
                                        </p:cTn>
                                        <p:tgtEl>
                                          <p:spTgt spid="8">
                                            <p:txEl>
                                              <p:pRg st="2" end="2"/>
                                            </p:txEl>
                                          </p:spTgt>
                                        </p:tgtEl>
                                        <p:attrNameLst>
                                          <p:attrName>style.visibility</p:attrName>
                                        </p:attrNameLst>
                                      </p:cBhvr>
                                      <p:to>
                                        <p:strVal val="visible"/>
                                      </p:to>
                                    </p:set>
                                    <p:animEffect transition="in" filter="fade">
                                      <p:cBhvr>
                                        <p:cTn id="88" dur="5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953F4-E922-5ECE-3856-0D7B561870BD}"/>
              </a:ext>
            </a:extLst>
          </p:cNvPr>
          <p:cNvSpPr>
            <a:spLocks noGrp="1"/>
          </p:cNvSpPr>
          <p:nvPr>
            <p:ph type="title"/>
          </p:nvPr>
        </p:nvSpPr>
        <p:spPr>
          <a:xfrm>
            <a:off x="838200" y="18255"/>
            <a:ext cx="10515600" cy="896145"/>
          </a:xfrm>
        </p:spPr>
        <p:txBody>
          <a:bodyPr/>
          <a:lstStyle/>
          <a:p>
            <a:pPr algn="ctr"/>
            <a:r>
              <a:rPr lang="en-GB" dirty="0"/>
              <a:t>Communication</a:t>
            </a:r>
          </a:p>
        </p:txBody>
      </p:sp>
      <p:sp>
        <p:nvSpPr>
          <p:cNvPr id="3" name="Content Placeholder 2">
            <a:extLst>
              <a:ext uri="{FF2B5EF4-FFF2-40B4-BE49-F238E27FC236}">
                <a16:creationId xmlns:a16="http://schemas.microsoft.com/office/drawing/2014/main" id="{3697F25C-102E-AE2C-A5B1-F1BF47E21ED0}"/>
              </a:ext>
            </a:extLst>
          </p:cNvPr>
          <p:cNvSpPr>
            <a:spLocks noGrp="1"/>
          </p:cNvSpPr>
          <p:nvPr>
            <p:ph idx="1"/>
          </p:nvPr>
        </p:nvSpPr>
        <p:spPr>
          <a:xfrm>
            <a:off x="5044554" y="2947915"/>
            <a:ext cx="6801704" cy="2104930"/>
          </a:xfrm>
        </p:spPr>
        <p:txBody>
          <a:bodyPr/>
          <a:lstStyle/>
          <a:p>
            <a:r>
              <a:rPr lang="en-GB" dirty="0">
                <a:solidFill>
                  <a:srgbClr val="0000CC"/>
                </a:solidFill>
              </a:rPr>
              <a:t>What methodologies can you identify?</a:t>
            </a:r>
          </a:p>
          <a:p>
            <a:r>
              <a:rPr lang="en-GB" dirty="0">
                <a:solidFill>
                  <a:srgbClr val="0000CC"/>
                </a:solidFill>
              </a:rPr>
              <a:t>What issues are there?</a:t>
            </a:r>
          </a:p>
          <a:p>
            <a:r>
              <a:rPr lang="en-GB" dirty="0">
                <a:solidFill>
                  <a:srgbClr val="0000CC"/>
                </a:solidFill>
              </a:rPr>
              <a:t>Are there any options for improvement?</a:t>
            </a:r>
            <a:br>
              <a:rPr lang="en-GB" dirty="0">
                <a:solidFill>
                  <a:srgbClr val="0000CC"/>
                </a:solidFill>
              </a:rPr>
            </a:br>
            <a:r>
              <a:rPr lang="en-GB" dirty="0">
                <a:solidFill>
                  <a:srgbClr val="0000CC"/>
                </a:solidFill>
              </a:rPr>
              <a:t>If so, what are these?</a:t>
            </a:r>
          </a:p>
          <a:p>
            <a:endParaRPr lang="en-GB" dirty="0"/>
          </a:p>
        </p:txBody>
      </p:sp>
      <p:sp>
        <p:nvSpPr>
          <p:cNvPr id="6" name="TextBox 5">
            <a:extLst>
              <a:ext uri="{FF2B5EF4-FFF2-40B4-BE49-F238E27FC236}">
                <a16:creationId xmlns:a16="http://schemas.microsoft.com/office/drawing/2014/main" id="{8094146E-81DD-8C22-813D-EDDC7280442A}"/>
              </a:ext>
            </a:extLst>
          </p:cNvPr>
          <p:cNvSpPr txBox="1"/>
          <p:nvPr/>
        </p:nvSpPr>
        <p:spPr>
          <a:xfrm>
            <a:off x="1992572" y="914400"/>
            <a:ext cx="8502555" cy="954107"/>
          </a:xfrm>
          <a:prstGeom prst="rect">
            <a:avLst/>
          </a:prstGeom>
          <a:noFill/>
        </p:spPr>
        <p:txBody>
          <a:bodyPr wrap="square">
            <a:spAutoFit/>
          </a:bodyPr>
          <a:lstStyle/>
          <a:p>
            <a:pPr marL="0" indent="0" algn="ctr">
              <a:buNone/>
            </a:pPr>
            <a:r>
              <a:rPr lang="en-GB" sz="2800" b="1" dirty="0">
                <a:solidFill>
                  <a:srgbClr val="0000CC"/>
                </a:solidFill>
              </a:rPr>
              <a:t>Consider how communication methodologies in your organisation encourage or affect communication</a:t>
            </a:r>
          </a:p>
        </p:txBody>
      </p:sp>
      <p:pic>
        <p:nvPicPr>
          <p:cNvPr id="8" name="Picture 7" descr="A person holding a tablet and sitting in a room with a plant&#10;&#10;Description automatically generated">
            <a:extLst>
              <a:ext uri="{FF2B5EF4-FFF2-40B4-BE49-F238E27FC236}">
                <a16:creationId xmlns:a16="http://schemas.microsoft.com/office/drawing/2014/main" id="{994E97CD-B8BD-C11F-DB5D-58B60DA620F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2947915"/>
            <a:ext cx="4186451" cy="2790967"/>
          </a:xfrm>
          <a:prstGeom prst="rect">
            <a:avLst/>
          </a:prstGeom>
        </p:spPr>
      </p:pic>
    </p:spTree>
    <p:extLst>
      <p:ext uri="{BB962C8B-B14F-4D97-AF65-F5344CB8AC3E}">
        <p14:creationId xmlns:p14="http://schemas.microsoft.com/office/powerpoint/2010/main" val="2261483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F90FE-F25A-3F4B-8F9E-E778B80F3A3B}"/>
              </a:ext>
            </a:extLst>
          </p:cNvPr>
          <p:cNvSpPr>
            <a:spLocks noGrp="1"/>
          </p:cNvSpPr>
          <p:nvPr>
            <p:ph type="title"/>
          </p:nvPr>
        </p:nvSpPr>
        <p:spPr/>
        <p:txBody>
          <a:bodyPr/>
          <a:lstStyle/>
          <a:p>
            <a:r>
              <a:rPr lang="en-US" dirty="0"/>
              <a:t>Communication</a:t>
            </a:r>
          </a:p>
        </p:txBody>
      </p:sp>
      <p:sp>
        <p:nvSpPr>
          <p:cNvPr id="3" name="Content Placeholder 2">
            <a:extLst>
              <a:ext uri="{FF2B5EF4-FFF2-40B4-BE49-F238E27FC236}">
                <a16:creationId xmlns:a16="http://schemas.microsoft.com/office/drawing/2014/main" id="{58FD29B8-72E8-E44D-A72F-AF5FD8713271}"/>
              </a:ext>
            </a:extLst>
          </p:cNvPr>
          <p:cNvSpPr>
            <a:spLocks noGrp="1"/>
          </p:cNvSpPr>
          <p:nvPr>
            <p:ph idx="1"/>
          </p:nvPr>
        </p:nvSpPr>
        <p:spPr>
          <a:xfrm>
            <a:off x="118926" y="1600201"/>
            <a:ext cx="3814916" cy="3917032"/>
          </a:xfrm>
        </p:spPr>
        <p:txBody>
          <a:bodyPr>
            <a:normAutofit fontScale="92500"/>
          </a:bodyPr>
          <a:lstStyle/>
          <a:p>
            <a:r>
              <a:rPr lang="en-US" sz="2200" dirty="0">
                <a:solidFill>
                  <a:srgbClr val="0000CC"/>
                </a:solidFill>
              </a:rPr>
              <a:t>Messaging</a:t>
            </a:r>
          </a:p>
          <a:p>
            <a:pPr lvl="1">
              <a:buFont typeface="Arial" panose="020B0604020202020204" pitchFamily="34" charset="0"/>
              <a:buChar char="•"/>
            </a:pPr>
            <a:r>
              <a:rPr lang="en-US" sz="2200" dirty="0">
                <a:solidFill>
                  <a:srgbClr val="0000CC"/>
                </a:solidFill>
              </a:rPr>
              <a:t>E-mail</a:t>
            </a:r>
          </a:p>
          <a:p>
            <a:pPr lvl="1">
              <a:buFont typeface="Arial" panose="020B0604020202020204" pitchFamily="34" charset="0"/>
              <a:buChar char="•"/>
            </a:pPr>
            <a:r>
              <a:rPr lang="en-US" sz="2200" dirty="0">
                <a:solidFill>
                  <a:srgbClr val="0000CC"/>
                </a:solidFill>
              </a:rPr>
              <a:t>Instant messaging</a:t>
            </a:r>
          </a:p>
          <a:p>
            <a:pPr lvl="1">
              <a:buFont typeface="Arial" panose="020B0604020202020204" pitchFamily="34" charset="0"/>
              <a:buChar char="•"/>
            </a:pPr>
            <a:r>
              <a:rPr lang="en-US" sz="2200" dirty="0">
                <a:solidFill>
                  <a:srgbClr val="0000CC"/>
                </a:solidFill>
              </a:rPr>
              <a:t>Mobile messaging</a:t>
            </a:r>
          </a:p>
          <a:p>
            <a:r>
              <a:rPr lang="en-US" sz="2200" dirty="0">
                <a:solidFill>
                  <a:srgbClr val="0000CC"/>
                </a:solidFill>
              </a:rPr>
              <a:t>Talking (Phone, Teams, Skype, Gossip?)</a:t>
            </a:r>
          </a:p>
          <a:p>
            <a:r>
              <a:rPr lang="en-US" sz="2200" dirty="0">
                <a:solidFill>
                  <a:srgbClr val="0000CC"/>
                </a:solidFill>
              </a:rPr>
              <a:t>Meeting (One-to-One, Group, Supplier, and Customer, forums)</a:t>
            </a:r>
          </a:p>
          <a:p>
            <a:r>
              <a:rPr lang="en-US" sz="2200" dirty="0">
                <a:solidFill>
                  <a:srgbClr val="0000CC"/>
                </a:solidFill>
              </a:rPr>
              <a:t>Writing</a:t>
            </a:r>
          </a:p>
          <a:p>
            <a:pPr lvl="1">
              <a:buFont typeface="Arial" panose="020B0604020202020204" pitchFamily="34" charset="0"/>
              <a:buChar char="•"/>
            </a:pPr>
            <a:r>
              <a:rPr lang="en-US" sz="2200" dirty="0">
                <a:solidFill>
                  <a:srgbClr val="0000CC"/>
                </a:solidFill>
              </a:rPr>
              <a:t>Formal/informal</a:t>
            </a:r>
          </a:p>
          <a:p>
            <a:r>
              <a:rPr lang="en-US" sz="2200" dirty="0">
                <a:solidFill>
                  <a:srgbClr val="0000CC"/>
                </a:solidFill>
              </a:rPr>
              <a:t>Paralinguistics</a:t>
            </a:r>
          </a:p>
          <a:p>
            <a:endParaRPr lang="en-US" dirty="0">
              <a:solidFill>
                <a:srgbClr val="0000CC"/>
              </a:solidFill>
            </a:endParaRPr>
          </a:p>
        </p:txBody>
      </p:sp>
      <p:pic>
        <p:nvPicPr>
          <p:cNvPr id="6" name="Picture 5">
            <a:extLst>
              <a:ext uri="{FF2B5EF4-FFF2-40B4-BE49-F238E27FC236}">
                <a16:creationId xmlns:a16="http://schemas.microsoft.com/office/drawing/2014/main" id="{823311AF-FC97-E345-8BEF-6AED5633928A}"/>
              </a:ext>
            </a:extLst>
          </p:cNvPr>
          <p:cNvPicPr>
            <a:picLocks noChangeAspect="1"/>
          </p:cNvPicPr>
          <p:nvPr/>
        </p:nvPicPr>
        <p:blipFill>
          <a:blip r:embed="rId3"/>
          <a:stretch>
            <a:fillRect/>
          </a:stretch>
        </p:blipFill>
        <p:spPr>
          <a:xfrm>
            <a:off x="10510642" y="1027907"/>
            <a:ext cx="1577667" cy="986942"/>
          </a:xfrm>
          <a:prstGeom prst="rect">
            <a:avLst/>
          </a:prstGeom>
        </p:spPr>
      </p:pic>
      <p:pic>
        <p:nvPicPr>
          <p:cNvPr id="9" name="Picture 8">
            <a:extLst>
              <a:ext uri="{FF2B5EF4-FFF2-40B4-BE49-F238E27FC236}">
                <a16:creationId xmlns:a16="http://schemas.microsoft.com/office/drawing/2014/main" id="{36C1A52A-B29C-6040-B555-69BFFC2CA2F3}"/>
              </a:ext>
            </a:extLst>
          </p:cNvPr>
          <p:cNvPicPr>
            <a:picLocks noChangeAspect="1"/>
          </p:cNvPicPr>
          <p:nvPr/>
        </p:nvPicPr>
        <p:blipFill>
          <a:blip r:embed="rId4"/>
          <a:stretch>
            <a:fillRect/>
          </a:stretch>
        </p:blipFill>
        <p:spPr>
          <a:xfrm>
            <a:off x="10491649" y="2127386"/>
            <a:ext cx="1090752" cy="1079210"/>
          </a:xfrm>
          <a:prstGeom prst="rect">
            <a:avLst/>
          </a:prstGeom>
        </p:spPr>
      </p:pic>
      <p:pic>
        <p:nvPicPr>
          <p:cNvPr id="11" name="Picture 10">
            <a:extLst>
              <a:ext uri="{FF2B5EF4-FFF2-40B4-BE49-F238E27FC236}">
                <a16:creationId xmlns:a16="http://schemas.microsoft.com/office/drawing/2014/main" id="{E5DA22CF-904E-3A46-9ADA-03E5925EF735}"/>
              </a:ext>
            </a:extLst>
          </p:cNvPr>
          <p:cNvPicPr>
            <a:picLocks noChangeAspect="1"/>
          </p:cNvPicPr>
          <p:nvPr/>
        </p:nvPicPr>
        <p:blipFill>
          <a:blip r:embed="rId5"/>
          <a:stretch>
            <a:fillRect/>
          </a:stretch>
        </p:blipFill>
        <p:spPr>
          <a:xfrm>
            <a:off x="10987548" y="3375422"/>
            <a:ext cx="888070" cy="1784439"/>
          </a:xfrm>
          <a:prstGeom prst="rect">
            <a:avLst/>
          </a:prstGeom>
        </p:spPr>
      </p:pic>
      <p:sp>
        <p:nvSpPr>
          <p:cNvPr id="12" name="Content Placeholder 2">
            <a:extLst>
              <a:ext uri="{FF2B5EF4-FFF2-40B4-BE49-F238E27FC236}">
                <a16:creationId xmlns:a16="http://schemas.microsoft.com/office/drawing/2014/main" id="{66962C20-0B55-E54C-BD67-15C5FA082A7A}"/>
              </a:ext>
            </a:extLst>
          </p:cNvPr>
          <p:cNvSpPr txBox="1">
            <a:spLocks/>
          </p:cNvSpPr>
          <p:nvPr/>
        </p:nvSpPr>
        <p:spPr>
          <a:xfrm>
            <a:off x="4188542" y="1600201"/>
            <a:ext cx="3814916" cy="3917032"/>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200" dirty="0">
                <a:solidFill>
                  <a:srgbClr val="0000CC"/>
                </a:solidFill>
              </a:rPr>
              <a:t>Portals/intranet</a:t>
            </a:r>
          </a:p>
          <a:p>
            <a:r>
              <a:rPr lang="en-US" sz="2200" dirty="0">
                <a:solidFill>
                  <a:srgbClr val="0000CC"/>
                </a:solidFill>
              </a:rPr>
              <a:t>Internet</a:t>
            </a:r>
          </a:p>
          <a:p>
            <a:r>
              <a:rPr lang="en-US" sz="2200" dirty="0">
                <a:solidFill>
                  <a:srgbClr val="0000CC"/>
                </a:solidFill>
              </a:rPr>
              <a:t>Blogs</a:t>
            </a:r>
          </a:p>
          <a:p>
            <a:r>
              <a:rPr lang="en-US" sz="2200" dirty="0">
                <a:solidFill>
                  <a:srgbClr val="0000CC"/>
                </a:solidFill>
              </a:rPr>
              <a:t>Personal webpages</a:t>
            </a:r>
          </a:p>
          <a:p>
            <a:r>
              <a:rPr lang="en-US" sz="2200" dirty="0">
                <a:solidFill>
                  <a:srgbClr val="0000CC"/>
                </a:solidFill>
              </a:rPr>
              <a:t>Collaboration</a:t>
            </a:r>
          </a:p>
          <a:p>
            <a:pPr lvl="1"/>
            <a:r>
              <a:rPr lang="en-US" sz="2200" dirty="0">
                <a:solidFill>
                  <a:srgbClr val="0000CC"/>
                </a:solidFill>
              </a:rPr>
              <a:t>Team rooms</a:t>
            </a:r>
          </a:p>
          <a:p>
            <a:pPr lvl="1"/>
            <a:r>
              <a:rPr lang="en-US" sz="2200" dirty="0">
                <a:solidFill>
                  <a:srgbClr val="0000CC"/>
                </a:solidFill>
              </a:rPr>
              <a:t>Communities</a:t>
            </a:r>
          </a:p>
          <a:p>
            <a:pPr lvl="1"/>
            <a:r>
              <a:rPr lang="en-US" sz="2200" dirty="0">
                <a:solidFill>
                  <a:srgbClr val="0000CC"/>
                </a:solidFill>
              </a:rPr>
              <a:t>Wikis</a:t>
            </a:r>
          </a:p>
          <a:p>
            <a:pPr lvl="1"/>
            <a:r>
              <a:rPr lang="en-US" sz="2200" dirty="0">
                <a:solidFill>
                  <a:srgbClr val="0000CC"/>
                </a:solidFill>
              </a:rPr>
              <a:t>Conferences</a:t>
            </a:r>
          </a:p>
          <a:p>
            <a:pPr lvl="1"/>
            <a:r>
              <a:rPr lang="en-US" sz="2200" dirty="0">
                <a:solidFill>
                  <a:srgbClr val="0000CC"/>
                </a:solidFill>
              </a:rPr>
              <a:t>Notice Boards</a:t>
            </a:r>
          </a:p>
          <a:p>
            <a:endParaRPr lang="en-US" dirty="0">
              <a:solidFill>
                <a:srgbClr val="0000CC"/>
              </a:solidFill>
            </a:endParaRPr>
          </a:p>
        </p:txBody>
      </p:sp>
      <p:pic>
        <p:nvPicPr>
          <p:cNvPr id="5" name="Picture 4">
            <a:extLst>
              <a:ext uri="{FF2B5EF4-FFF2-40B4-BE49-F238E27FC236}">
                <a16:creationId xmlns:a16="http://schemas.microsoft.com/office/drawing/2014/main" id="{E82447AF-CE9E-4F01-B39D-F0DB453F7E12}"/>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551863" y="4632811"/>
            <a:ext cx="3030538" cy="1054100"/>
          </a:xfrm>
          <a:prstGeom prst="rect">
            <a:avLst/>
          </a:prstGeom>
        </p:spPr>
      </p:pic>
      <p:pic>
        <p:nvPicPr>
          <p:cNvPr id="10" name="Picture 9" descr="A picture containing text, indoor&#10;&#10;Description automatically generated">
            <a:extLst>
              <a:ext uri="{FF2B5EF4-FFF2-40B4-BE49-F238E27FC236}">
                <a16:creationId xmlns:a16="http://schemas.microsoft.com/office/drawing/2014/main" id="{AE513BCA-A31E-41F8-8B47-3BE244C5A32C}"/>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229130" y="2776322"/>
            <a:ext cx="2232024" cy="1674018"/>
          </a:xfrm>
          <a:prstGeom prst="rect">
            <a:avLst/>
          </a:prstGeom>
        </p:spPr>
      </p:pic>
      <p:pic>
        <p:nvPicPr>
          <p:cNvPr id="15" name="Picture 14" descr="A picture containing text&#10;&#10;Description automatically generated">
            <a:extLst>
              <a:ext uri="{FF2B5EF4-FFF2-40B4-BE49-F238E27FC236}">
                <a16:creationId xmlns:a16="http://schemas.microsoft.com/office/drawing/2014/main" id="{426E6C26-56A2-4F67-9607-70A20401208D}"/>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5390380" y="0"/>
            <a:ext cx="2286000" cy="1638300"/>
          </a:xfrm>
          <a:prstGeom prst="rect">
            <a:avLst/>
          </a:prstGeom>
        </p:spPr>
      </p:pic>
      <p:pic>
        <p:nvPicPr>
          <p:cNvPr id="7" name="Picture 6" descr="A close-up of two men whispering&#10;&#10;Description automatically generated">
            <a:extLst>
              <a:ext uri="{FF2B5EF4-FFF2-40B4-BE49-F238E27FC236}">
                <a16:creationId xmlns:a16="http://schemas.microsoft.com/office/drawing/2014/main" id="{1ACEDBF0-5A5F-E42A-FC63-BCE2B6588357}"/>
              </a:ext>
            </a:extLst>
          </p:cNvPr>
          <p:cNvPicPr>
            <a:picLocks noChangeAspect="1"/>
          </p:cNvPicPr>
          <p:nvPr/>
        </p:nvPicPr>
        <p:blipFill>
          <a:blip r:embed="rId12">
            <a:extLst>
              <a:ext uri="{837473B0-CC2E-450A-ABE3-18F120FF3D39}">
                <a1611:picAttrSrcUrl xmlns:a1611="http://schemas.microsoft.com/office/drawing/2016/11/main" r:id="rId13"/>
              </a:ext>
            </a:extLst>
          </a:blip>
          <a:stretch>
            <a:fillRect/>
          </a:stretch>
        </p:blipFill>
        <p:spPr>
          <a:xfrm>
            <a:off x="7756922" y="677403"/>
            <a:ext cx="2619554" cy="1845595"/>
          </a:xfrm>
          <a:prstGeom prst="rect">
            <a:avLst/>
          </a:prstGeom>
        </p:spPr>
      </p:pic>
    </p:spTree>
    <p:extLst>
      <p:ext uri="{BB962C8B-B14F-4D97-AF65-F5344CB8AC3E}">
        <p14:creationId xmlns:p14="http://schemas.microsoft.com/office/powerpoint/2010/main" val="2031610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2">
                                            <p:txEl>
                                              <p:pRg st="0" end="0"/>
                                            </p:txEl>
                                          </p:spTgt>
                                        </p:tgtEl>
                                        <p:attrNameLst>
                                          <p:attrName>style.visibility</p:attrName>
                                        </p:attrNameLst>
                                      </p:cBhvr>
                                      <p:to>
                                        <p:strVal val="visible"/>
                                      </p:to>
                                    </p:set>
                                    <p:animEffect transition="in" filter="fade">
                                      <p:cBhvr>
                                        <p:cTn id="52" dur="500"/>
                                        <p:tgtEl>
                                          <p:spTgt spid="12">
                                            <p:txEl>
                                              <p:pRg st="0" end="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2">
                                            <p:txEl>
                                              <p:pRg st="1" end="1"/>
                                            </p:txEl>
                                          </p:spTgt>
                                        </p:tgtEl>
                                        <p:attrNameLst>
                                          <p:attrName>style.visibility</p:attrName>
                                        </p:attrNameLst>
                                      </p:cBhvr>
                                      <p:to>
                                        <p:strVal val="visible"/>
                                      </p:to>
                                    </p:set>
                                    <p:animEffect transition="in" filter="fade">
                                      <p:cBhvr>
                                        <p:cTn id="57" dur="500"/>
                                        <p:tgtEl>
                                          <p:spTgt spid="12">
                                            <p:txEl>
                                              <p:pRg st="1" end="1"/>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12">
                                            <p:txEl>
                                              <p:pRg st="2" end="2"/>
                                            </p:txEl>
                                          </p:spTgt>
                                        </p:tgtEl>
                                        <p:attrNameLst>
                                          <p:attrName>style.visibility</p:attrName>
                                        </p:attrNameLst>
                                      </p:cBhvr>
                                      <p:to>
                                        <p:strVal val="visible"/>
                                      </p:to>
                                    </p:set>
                                    <p:animEffect transition="in" filter="fade">
                                      <p:cBhvr>
                                        <p:cTn id="62" dur="500"/>
                                        <p:tgtEl>
                                          <p:spTgt spid="12">
                                            <p:txEl>
                                              <p:pRg st="2" end="2"/>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12">
                                            <p:txEl>
                                              <p:pRg st="3" end="3"/>
                                            </p:txEl>
                                          </p:spTgt>
                                        </p:tgtEl>
                                        <p:attrNameLst>
                                          <p:attrName>style.visibility</p:attrName>
                                        </p:attrNameLst>
                                      </p:cBhvr>
                                      <p:to>
                                        <p:strVal val="visible"/>
                                      </p:to>
                                    </p:set>
                                    <p:animEffect transition="in" filter="fade">
                                      <p:cBhvr>
                                        <p:cTn id="67" dur="500"/>
                                        <p:tgtEl>
                                          <p:spTgt spid="12">
                                            <p:txEl>
                                              <p:pRg st="3" end="3"/>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12">
                                            <p:txEl>
                                              <p:pRg st="4" end="4"/>
                                            </p:txEl>
                                          </p:spTgt>
                                        </p:tgtEl>
                                        <p:attrNameLst>
                                          <p:attrName>style.visibility</p:attrName>
                                        </p:attrNameLst>
                                      </p:cBhvr>
                                      <p:to>
                                        <p:strVal val="visible"/>
                                      </p:to>
                                    </p:set>
                                    <p:animEffect transition="in" filter="fade">
                                      <p:cBhvr>
                                        <p:cTn id="72" dur="500"/>
                                        <p:tgtEl>
                                          <p:spTgt spid="12">
                                            <p:txEl>
                                              <p:pRg st="4" end="4"/>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12">
                                            <p:txEl>
                                              <p:pRg st="5" end="5"/>
                                            </p:txEl>
                                          </p:spTgt>
                                        </p:tgtEl>
                                        <p:attrNameLst>
                                          <p:attrName>style.visibility</p:attrName>
                                        </p:attrNameLst>
                                      </p:cBhvr>
                                      <p:to>
                                        <p:strVal val="visible"/>
                                      </p:to>
                                    </p:set>
                                    <p:animEffect transition="in" filter="fade">
                                      <p:cBhvr>
                                        <p:cTn id="77" dur="500"/>
                                        <p:tgtEl>
                                          <p:spTgt spid="12">
                                            <p:txEl>
                                              <p:pRg st="5" end="5"/>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12">
                                            <p:txEl>
                                              <p:pRg st="6" end="6"/>
                                            </p:txEl>
                                          </p:spTgt>
                                        </p:tgtEl>
                                        <p:attrNameLst>
                                          <p:attrName>style.visibility</p:attrName>
                                        </p:attrNameLst>
                                      </p:cBhvr>
                                      <p:to>
                                        <p:strVal val="visible"/>
                                      </p:to>
                                    </p:set>
                                    <p:animEffect transition="in" filter="fade">
                                      <p:cBhvr>
                                        <p:cTn id="82" dur="500"/>
                                        <p:tgtEl>
                                          <p:spTgt spid="12">
                                            <p:txEl>
                                              <p:pRg st="6" end="6"/>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nodeType="clickEffect">
                                  <p:stCondLst>
                                    <p:cond delay="0"/>
                                  </p:stCondLst>
                                  <p:childTnLst>
                                    <p:set>
                                      <p:cBhvr>
                                        <p:cTn id="86" dur="1" fill="hold">
                                          <p:stCondLst>
                                            <p:cond delay="0"/>
                                          </p:stCondLst>
                                        </p:cTn>
                                        <p:tgtEl>
                                          <p:spTgt spid="12">
                                            <p:txEl>
                                              <p:pRg st="7" end="7"/>
                                            </p:txEl>
                                          </p:spTgt>
                                        </p:tgtEl>
                                        <p:attrNameLst>
                                          <p:attrName>style.visibility</p:attrName>
                                        </p:attrNameLst>
                                      </p:cBhvr>
                                      <p:to>
                                        <p:strVal val="visible"/>
                                      </p:to>
                                    </p:set>
                                    <p:animEffect transition="in" filter="fade">
                                      <p:cBhvr>
                                        <p:cTn id="87" dur="500"/>
                                        <p:tgtEl>
                                          <p:spTgt spid="12">
                                            <p:txEl>
                                              <p:pRg st="7" end="7"/>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nodeType="clickEffect">
                                  <p:stCondLst>
                                    <p:cond delay="0"/>
                                  </p:stCondLst>
                                  <p:childTnLst>
                                    <p:set>
                                      <p:cBhvr>
                                        <p:cTn id="91" dur="1" fill="hold">
                                          <p:stCondLst>
                                            <p:cond delay="0"/>
                                          </p:stCondLst>
                                        </p:cTn>
                                        <p:tgtEl>
                                          <p:spTgt spid="12">
                                            <p:txEl>
                                              <p:pRg st="8" end="8"/>
                                            </p:txEl>
                                          </p:spTgt>
                                        </p:tgtEl>
                                        <p:attrNameLst>
                                          <p:attrName>style.visibility</p:attrName>
                                        </p:attrNameLst>
                                      </p:cBhvr>
                                      <p:to>
                                        <p:strVal val="visible"/>
                                      </p:to>
                                    </p:set>
                                    <p:animEffect transition="in" filter="fade">
                                      <p:cBhvr>
                                        <p:cTn id="92" dur="500"/>
                                        <p:tgtEl>
                                          <p:spTgt spid="12">
                                            <p:txEl>
                                              <p:pRg st="8" end="8"/>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nodeType="clickEffect">
                                  <p:stCondLst>
                                    <p:cond delay="0"/>
                                  </p:stCondLst>
                                  <p:childTnLst>
                                    <p:set>
                                      <p:cBhvr>
                                        <p:cTn id="96" dur="1" fill="hold">
                                          <p:stCondLst>
                                            <p:cond delay="0"/>
                                          </p:stCondLst>
                                        </p:cTn>
                                        <p:tgtEl>
                                          <p:spTgt spid="12">
                                            <p:txEl>
                                              <p:pRg st="9" end="9"/>
                                            </p:txEl>
                                          </p:spTgt>
                                        </p:tgtEl>
                                        <p:attrNameLst>
                                          <p:attrName>style.visibility</p:attrName>
                                        </p:attrNameLst>
                                      </p:cBhvr>
                                      <p:to>
                                        <p:strVal val="visible"/>
                                      </p:to>
                                    </p:set>
                                    <p:animEffect transition="in" filter="fade">
                                      <p:cBhvr>
                                        <p:cTn id="97" dur="500"/>
                                        <p:tgtEl>
                                          <p:spTgt spid="1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AB984-9A7C-E561-7668-8D182F507508}"/>
              </a:ext>
            </a:extLst>
          </p:cNvPr>
          <p:cNvSpPr>
            <a:spLocks noGrp="1"/>
          </p:cNvSpPr>
          <p:nvPr>
            <p:ph type="title"/>
          </p:nvPr>
        </p:nvSpPr>
        <p:spPr>
          <a:xfrm>
            <a:off x="838200" y="150502"/>
            <a:ext cx="10515600" cy="686082"/>
          </a:xfrm>
        </p:spPr>
        <p:txBody>
          <a:bodyPr/>
          <a:lstStyle/>
          <a:p>
            <a:r>
              <a:rPr lang="en-GB" dirty="0"/>
              <a:t>Discussion/Syndicate Activity</a:t>
            </a:r>
          </a:p>
        </p:txBody>
      </p:sp>
      <p:sp>
        <p:nvSpPr>
          <p:cNvPr id="3" name="Content Placeholder 2">
            <a:extLst>
              <a:ext uri="{FF2B5EF4-FFF2-40B4-BE49-F238E27FC236}">
                <a16:creationId xmlns:a16="http://schemas.microsoft.com/office/drawing/2014/main" id="{EF7A97E0-6428-33FC-70D1-4BF8194CCB9F}"/>
              </a:ext>
            </a:extLst>
          </p:cNvPr>
          <p:cNvSpPr>
            <a:spLocks noGrp="1"/>
          </p:cNvSpPr>
          <p:nvPr>
            <p:ph idx="1"/>
          </p:nvPr>
        </p:nvSpPr>
        <p:spPr>
          <a:xfrm>
            <a:off x="237699" y="2448065"/>
            <a:ext cx="6558886" cy="3043451"/>
          </a:xfrm>
        </p:spPr>
        <p:txBody>
          <a:bodyPr/>
          <a:lstStyle/>
          <a:p>
            <a:pPr marL="514350" indent="-514350">
              <a:buFont typeface="+mj-lt"/>
              <a:buAutoNum type="arabicPeriod"/>
            </a:pPr>
            <a:r>
              <a:rPr lang="en-GB" i="1" dirty="0">
                <a:solidFill>
                  <a:srgbClr val="0000CC"/>
                </a:solidFill>
              </a:rPr>
              <a:t>What would be the aim of communications?</a:t>
            </a:r>
          </a:p>
          <a:p>
            <a:pPr marL="514350" indent="-514350">
              <a:buFont typeface="+mj-lt"/>
              <a:buAutoNum type="arabicPeriod"/>
            </a:pPr>
            <a:r>
              <a:rPr lang="en-GB" i="1" dirty="0">
                <a:solidFill>
                  <a:srgbClr val="0000CC"/>
                </a:solidFill>
              </a:rPr>
              <a:t>What methods would be employed?</a:t>
            </a:r>
          </a:p>
          <a:p>
            <a:pPr marL="514350" indent="-514350">
              <a:buFont typeface="+mj-lt"/>
              <a:buAutoNum type="arabicPeriod"/>
            </a:pPr>
            <a:r>
              <a:rPr lang="en-GB" i="1" dirty="0">
                <a:solidFill>
                  <a:srgbClr val="0000CC"/>
                </a:solidFill>
              </a:rPr>
              <a:t>What attitudes and behaviours would you expect from everyone?</a:t>
            </a:r>
          </a:p>
          <a:p>
            <a:pPr marL="514350" indent="-514350">
              <a:buFont typeface="+mj-lt"/>
              <a:buAutoNum type="arabicPeriod"/>
            </a:pPr>
            <a:r>
              <a:rPr lang="en-GB" i="1" dirty="0">
                <a:solidFill>
                  <a:srgbClr val="0000CC"/>
                </a:solidFill>
              </a:rPr>
              <a:t>How would you embed those practices?</a:t>
            </a:r>
          </a:p>
        </p:txBody>
      </p:sp>
      <p:pic>
        <p:nvPicPr>
          <p:cNvPr id="6" name="Picture 5" descr="A group of people in red uniforms on a race car&#10;&#10;Description automatically generated">
            <a:extLst>
              <a:ext uri="{FF2B5EF4-FFF2-40B4-BE49-F238E27FC236}">
                <a16:creationId xmlns:a16="http://schemas.microsoft.com/office/drawing/2014/main" id="{D6A4C8FE-B1ED-66CB-919A-B2765490060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956376" y="2224584"/>
            <a:ext cx="5235623" cy="3490415"/>
          </a:xfrm>
          <a:prstGeom prst="rect">
            <a:avLst/>
          </a:prstGeom>
        </p:spPr>
      </p:pic>
      <p:sp>
        <p:nvSpPr>
          <p:cNvPr id="9" name="TextBox 8">
            <a:extLst>
              <a:ext uri="{FF2B5EF4-FFF2-40B4-BE49-F238E27FC236}">
                <a16:creationId xmlns:a16="http://schemas.microsoft.com/office/drawing/2014/main" id="{D4E45AD3-9631-0255-90CF-6086133B2066}"/>
              </a:ext>
            </a:extLst>
          </p:cNvPr>
          <p:cNvSpPr txBox="1"/>
          <p:nvPr/>
        </p:nvSpPr>
        <p:spPr>
          <a:xfrm>
            <a:off x="195617" y="1240187"/>
            <a:ext cx="11996382" cy="584775"/>
          </a:xfrm>
          <a:prstGeom prst="rect">
            <a:avLst/>
          </a:prstGeom>
          <a:noFill/>
        </p:spPr>
        <p:txBody>
          <a:bodyPr wrap="square">
            <a:spAutoFit/>
          </a:bodyPr>
          <a:lstStyle/>
          <a:p>
            <a:pPr marL="0" indent="0" algn="ctr">
              <a:buNone/>
            </a:pPr>
            <a:r>
              <a:rPr lang="en-GB" sz="3200" dirty="0">
                <a:solidFill>
                  <a:srgbClr val="0000CC"/>
                </a:solidFill>
              </a:rPr>
              <a:t>What would communications in a ‘High-Performance Culture’ look like?</a:t>
            </a:r>
          </a:p>
        </p:txBody>
      </p:sp>
    </p:spTree>
    <p:extLst>
      <p:ext uri="{BB962C8B-B14F-4D97-AF65-F5344CB8AC3E}">
        <p14:creationId xmlns:p14="http://schemas.microsoft.com/office/powerpoint/2010/main" val="457948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638B7-9A1F-8242-8259-F888EC368662}"/>
              </a:ext>
            </a:extLst>
          </p:cNvPr>
          <p:cNvSpPr>
            <a:spLocks noGrp="1"/>
          </p:cNvSpPr>
          <p:nvPr>
            <p:ph type="title"/>
          </p:nvPr>
        </p:nvSpPr>
        <p:spPr>
          <a:xfrm>
            <a:off x="3754027" y="109228"/>
            <a:ext cx="4780722" cy="757812"/>
          </a:xfrm>
        </p:spPr>
        <p:txBody>
          <a:bodyPr/>
          <a:lstStyle/>
          <a:p>
            <a:r>
              <a:rPr lang="en-US" dirty="0"/>
              <a:t>Digital Workplace</a:t>
            </a:r>
          </a:p>
        </p:txBody>
      </p:sp>
      <p:pic>
        <p:nvPicPr>
          <p:cNvPr id="5" name="Picture 4">
            <a:extLst>
              <a:ext uri="{FF2B5EF4-FFF2-40B4-BE49-F238E27FC236}">
                <a16:creationId xmlns:a16="http://schemas.microsoft.com/office/drawing/2014/main" id="{78FA91E6-CC4A-344D-8B57-A16A10F32ACB}"/>
              </a:ext>
            </a:extLst>
          </p:cNvPr>
          <p:cNvPicPr>
            <a:picLocks noChangeAspect="1"/>
          </p:cNvPicPr>
          <p:nvPr/>
        </p:nvPicPr>
        <p:blipFill>
          <a:blip r:embed="rId3"/>
          <a:stretch>
            <a:fillRect/>
          </a:stretch>
        </p:blipFill>
        <p:spPr>
          <a:xfrm>
            <a:off x="4068149" y="1342104"/>
            <a:ext cx="4055701" cy="4083865"/>
          </a:xfrm>
          <a:prstGeom prst="rect">
            <a:avLst/>
          </a:prstGeom>
        </p:spPr>
      </p:pic>
      <p:sp>
        <p:nvSpPr>
          <p:cNvPr id="6" name="TextBox 5">
            <a:extLst>
              <a:ext uri="{FF2B5EF4-FFF2-40B4-BE49-F238E27FC236}">
                <a16:creationId xmlns:a16="http://schemas.microsoft.com/office/drawing/2014/main" id="{D8D72555-3B7E-F64B-890C-BB7C613D6827}"/>
              </a:ext>
            </a:extLst>
          </p:cNvPr>
          <p:cNvSpPr txBox="1"/>
          <p:nvPr/>
        </p:nvSpPr>
        <p:spPr>
          <a:xfrm>
            <a:off x="609600" y="1342104"/>
            <a:ext cx="4036682" cy="369332"/>
          </a:xfrm>
          <a:prstGeom prst="rect">
            <a:avLst/>
          </a:prstGeom>
          <a:noFill/>
        </p:spPr>
        <p:txBody>
          <a:bodyPr wrap="none" rtlCol="0">
            <a:spAutoFit/>
          </a:bodyPr>
          <a:lstStyle/>
          <a:p>
            <a:r>
              <a:rPr lang="en-GB" b="1" dirty="0">
                <a:solidFill>
                  <a:srgbClr val="0000CC"/>
                </a:solidFill>
              </a:rPr>
              <a:t>Use:</a:t>
            </a:r>
            <a:r>
              <a:rPr lang="en-GB" dirty="0">
                <a:solidFill>
                  <a:srgbClr val="0000CC"/>
                </a:solidFill>
              </a:rPr>
              <a:t> collaborate, communicate, connect</a:t>
            </a:r>
            <a:endParaRPr lang="en-US" dirty="0">
              <a:solidFill>
                <a:srgbClr val="0000CC"/>
              </a:solidFill>
            </a:endParaRPr>
          </a:p>
        </p:txBody>
      </p:sp>
      <p:sp>
        <p:nvSpPr>
          <p:cNvPr id="7" name="TextBox 6">
            <a:extLst>
              <a:ext uri="{FF2B5EF4-FFF2-40B4-BE49-F238E27FC236}">
                <a16:creationId xmlns:a16="http://schemas.microsoft.com/office/drawing/2014/main" id="{AD38E65E-5346-7E40-9E33-E6125BC2CFCA}"/>
              </a:ext>
            </a:extLst>
          </p:cNvPr>
          <p:cNvSpPr txBox="1"/>
          <p:nvPr/>
        </p:nvSpPr>
        <p:spPr>
          <a:xfrm>
            <a:off x="7593233" y="1392499"/>
            <a:ext cx="3198311" cy="369332"/>
          </a:xfrm>
          <a:prstGeom prst="rect">
            <a:avLst/>
          </a:prstGeom>
          <a:noFill/>
        </p:spPr>
        <p:txBody>
          <a:bodyPr wrap="none" rtlCol="0">
            <a:spAutoFit/>
          </a:bodyPr>
          <a:lstStyle/>
          <a:p>
            <a:r>
              <a:rPr lang="en-GB" b="1" dirty="0">
                <a:solidFill>
                  <a:srgbClr val="0000CC"/>
                </a:solidFill>
              </a:rPr>
              <a:t>Technology</a:t>
            </a:r>
            <a:r>
              <a:rPr lang="en-GB" dirty="0">
                <a:solidFill>
                  <a:srgbClr val="0000CC"/>
                </a:solidFill>
              </a:rPr>
              <a:t>: the digital toolbox</a:t>
            </a:r>
            <a:endParaRPr lang="en-US" dirty="0">
              <a:solidFill>
                <a:srgbClr val="0000CC"/>
              </a:solidFill>
            </a:endParaRPr>
          </a:p>
        </p:txBody>
      </p:sp>
      <p:sp>
        <p:nvSpPr>
          <p:cNvPr id="8" name="TextBox 7">
            <a:extLst>
              <a:ext uri="{FF2B5EF4-FFF2-40B4-BE49-F238E27FC236}">
                <a16:creationId xmlns:a16="http://schemas.microsoft.com/office/drawing/2014/main" id="{C12254A6-492F-504C-86D7-335C366749D9}"/>
              </a:ext>
            </a:extLst>
          </p:cNvPr>
          <p:cNvSpPr txBox="1"/>
          <p:nvPr/>
        </p:nvSpPr>
        <p:spPr>
          <a:xfrm>
            <a:off x="430063" y="4837471"/>
            <a:ext cx="4216219" cy="369332"/>
          </a:xfrm>
          <a:prstGeom prst="rect">
            <a:avLst/>
          </a:prstGeom>
          <a:noFill/>
        </p:spPr>
        <p:txBody>
          <a:bodyPr wrap="none" rtlCol="0">
            <a:spAutoFit/>
          </a:bodyPr>
          <a:lstStyle/>
          <a:p>
            <a:r>
              <a:rPr lang="en-GB" b="1" dirty="0">
                <a:solidFill>
                  <a:srgbClr val="0000CC"/>
                </a:solidFill>
              </a:rPr>
              <a:t>Control:</a:t>
            </a:r>
            <a:r>
              <a:rPr lang="en-GB" dirty="0">
                <a:solidFill>
                  <a:srgbClr val="0000CC"/>
                </a:solidFill>
              </a:rPr>
              <a:t> governance, risk and compliance </a:t>
            </a:r>
            <a:endParaRPr lang="en-US" dirty="0">
              <a:solidFill>
                <a:srgbClr val="0000CC"/>
              </a:solidFill>
            </a:endParaRPr>
          </a:p>
        </p:txBody>
      </p:sp>
      <p:sp>
        <p:nvSpPr>
          <p:cNvPr id="9" name="Rectangle 8">
            <a:extLst>
              <a:ext uri="{FF2B5EF4-FFF2-40B4-BE49-F238E27FC236}">
                <a16:creationId xmlns:a16="http://schemas.microsoft.com/office/drawing/2014/main" id="{DB84D013-24F9-FD44-95B4-F5DCF6320E52}"/>
              </a:ext>
            </a:extLst>
          </p:cNvPr>
          <p:cNvSpPr/>
          <p:nvPr/>
        </p:nvSpPr>
        <p:spPr>
          <a:xfrm>
            <a:off x="7593233" y="4837471"/>
            <a:ext cx="4379725" cy="369332"/>
          </a:xfrm>
          <a:prstGeom prst="rect">
            <a:avLst/>
          </a:prstGeom>
        </p:spPr>
        <p:txBody>
          <a:bodyPr wrap="none">
            <a:spAutoFit/>
          </a:bodyPr>
          <a:lstStyle/>
          <a:p>
            <a:r>
              <a:rPr lang="en-GB" b="1" dirty="0">
                <a:solidFill>
                  <a:srgbClr val="0000CC"/>
                </a:solidFill>
              </a:rPr>
              <a:t>Business drivers: </a:t>
            </a:r>
            <a:r>
              <a:rPr lang="en-GB" dirty="0">
                <a:solidFill>
                  <a:srgbClr val="0000CC"/>
                </a:solidFill>
              </a:rPr>
              <a:t>measurable business value</a:t>
            </a:r>
            <a:endParaRPr lang="en-US" dirty="0">
              <a:solidFill>
                <a:srgbClr val="0000CC"/>
              </a:solidFill>
            </a:endParaRPr>
          </a:p>
        </p:txBody>
      </p:sp>
    </p:spTree>
    <p:extLst>
      <p:ext uri="{BB962C8B-B14F-4D97-AF65-F5344CB8AC3E}">
        <p14:creationId xmlns:p14="http://schemas.microsoft.com/office/powerpoint/2010/main" val="4131973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500"/>
                                        <p:tgtEl>
                                          <p:spTgt spid="8">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fade">
                                      <p:cBhvr>
                                        <p:cTn id="2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B6D1A-28F1-5347-B50D-59F9B929B6F7}"/>
              </a:ext>
            </a:extLst>
          </p:cNvPr>
          <p:cNvSpPr>
            <a:spLocks noGrp="1"/>
          </p:cNvSpPr>
          <p:nvPr>
            <p:ph type="title"/>
          </p:nvPr>
        </p:nvSpPr>
        <p:spPr>
          <a:xfrm>
            <a:off x="5049078" y="30567"/>
            <a:ext cx="2544417" cy="661430"/>
          </a:xfrm>
        </p:spPr>
        <p:txBody>
          <a:bodyPr/>
          <a:lstStyle/>
          <a:p>
            <a:r>
              <a:rPr lang="en-US" dirty="0"/>
              <a:t>Example</a:t>
            </a:r>
          </a:p>
        </p:txBody>
      </p:sp>
      <p:sp>
        <p:nvSpPr>
          <p:cNvPr id="3" name="Content Placeholder 2">
            <a:extLst>
              <a:ext uri="{FF2B5EF4-FFF2-40B4-BE49-F238E27FC236}">
                <a16:creationId xmlns:a16="http://schemas.microsoft.com/office/drawing/2014/main" id="{EA4A358E-57BF-E949-BEA8-6E3C447B5C55}"/>
              </a:ext>
            </a:extLst>
          </p:cNvPr>
          <p:cNvSpPr>
            <a:spLocks noGrp="1"/>
          </p:cNvSpPr>
          <p:nvPr>
            <p:ph idx="1"/>
          </p:nvPr>
        </p:nvSpPr>
        <p:spPr>
          <a:xfrm>
            <a:off x="265471" y="693177"/>
            <a:ext cx="11592232" cy="4779972"/>
          </a:xfrm>
        </p:spPr>
        <p:txBody>
          <a:bodyPr>
            <a:noAutofit/>
          </a:bodyPr>
          <a:lstStyle/>
          <a:p>
            <a:pPr marL="0" indent="0">
              <a:buNone/>
            </a:pPr>
            <a:r>
              <a:rPr lang="en-GB" sz="1700" b="1" dirty="0">
                <a:solidFill>
                  <a:srgbClr val="002060"/>
                </a:solidFill>
              </a:rPr>
              <a:t>Challenge</a:t>
            </a:r>
          </a:p>
          <a:p>
            <a:pPr marL="0" indent="0">
              <a:buNone/>
            </a:pPr>
            <a:r>
              <a:rPr lang="en-GB" sz="1700" dirty="0">
                <a:solidFill>
                  <a:srgbClr val="0000CC"/>
                </a:solidFill>
              </a:rPr>
              <a:t>Banks are highly competitive. Employees are often under time pressures to provide answers to customers and information is normally delivered to front line staff in a cascading fashion which does not support two-way communication. </a:t>
            </a:r>
          </a:p>
          <a:p>
            <a:pPr marL="0" indent="0">
              <a:buNone/>
            </a:pPr>
            <a:r>
              <a:rPr lang="en-GB" sz="1700" b="1" dirty="0">
                <a:solidFill>
                  <a:srgbClr val="002060"/>
                </a:solidFill>
              </a:rPr>
              <a:t>Scenario</a:t>
            </a:r>
          </a:p>
          <a:p>
            <a:pPr marL="0" indent="0">
              <a:buNone/>
            </a:pPr>
            <a:r>
              <a:rPr lang="en-GB" sz="1700" dirty="0">
                <a:solidFill>
                  <a:srgbClr val="0000CC"/>
                </a:solidFill>
              </a:rPr>
              <a:t>Andrew, a recent new hire and financial services advisor is meeting with customers to discuss borrowing needs. </a:t>
            </a:r>
          </a:p>
          <a:p>
            <a:pPr marL="0" indent="0">
              <a:buNone/>
            </a:pPr>
            <a:r>
              <a:rPr lang="en-GB" sz="1700" b="1" dirty="0">
                <a:solidFill>
                  <a:srgbClr val="002060"/>
                </a:solidFill>
              </a:rPr>
              <a:t>Traditional Outcome </a:t>
            </a:r>
          </a:p>
          <a:p>
            <a:pPr marL="0" indent="0">
              <a:buNone/>
            </a:pPr>
            <a:r>
              <a:rPr lang="en-GB" sz="1700" dirty="0">
                <a:solidFill>
                  <a:srgbClr val="0000CC"/>
                </a:solidFill>
              </a:rPr>
              <a:t>Unsure of how best to prepare for these meetings, combined with brief training, he calls a few people he has met since joining the bank. Most do not reply, but another person directs him to two other advisors, one of whom provides him with the relevant information.</a:t>
            </a:r>
          </a:p>
          <a:p>
            <a:pPr marL="0" indent="0">
              <a:buNone/>
            </a:pPr>
            <a:r>
              <a:rPr lang="en-GB" sz="1700" b="1" dirty="0">
                <a:solidFill>
                  <a:srgbClr val="002060"/>
                </a:solidFill>
              </a:rPr>
              <a:t>Better Outcome</a:t>
            </a:r>
          </a:p>
          <a:p>
            <a:pPr marL="0" indent="0">
              <a:buNone/>
            </a:pPr>
            <a:r>
              <a:rPr lang="en-GB" sz="1700" dirty="0">
                <a:solidFill>
                  <a:srgbClr val="0000CC"/>
                </a:solidFill>
              </a:rPr>
              <a:t>Andrew comes into the office and sees news personalised to financial service advisors on his home page. He sees a link to subscribe to news and browses the channels. He finds “Small business banking borrowing with professionals”. The news stream is added to his job-related news, and he learns about new developments in this space. He meets his clients with a pre-understanding of the type of challenges they face and greater opportunities for the bank to assist them financially.</a:t>
            </a:r>
            <a:endParaRPr lang="en-US" sz="1700" dirty="0">
              <a:solidFill>
                <a:srgbClr val="0000CC"/>
              </a:solidFill>
            </a:endParaRPr>
          </a:p>
        </p:txBody>
      </p:sp>
    </p:spTree>
    <p:extLst>
      <p:ext uri="{BB962C8B-B14F-4D97-AF65-F5344CB8AC3E}">
        <p14:creationId xmlns:p14="http://schemas.microsoft.com/office/powerpoint/2010/main" val="3566554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8CB7D-DA33-CC43-8A5F-D5BB25E2AC11}"/>
              </a:ext>
            </a:extLst>
          </p:cNvPr>
          <p:cNvSpPr>
            <a:spLocks noGrp="1"/>
          </p:cNvSpPr>
          <p:nvPr>
            <p:ph type="title"/>
          </p:nvPr>
        </p:nvSpPr>
        <p:spPr/>
        <p:txBody>
          <a:bodyPr/>
          <a:lstStyle/>
          <a:p>
            <a:r>
              <a:rPr lang="en-US" dirty="0"/>
              <a:t>Connectedness</a:t>
            </a:r>
          </a:p>
        </p:txBody>
      </p:sp>
      <p:pic>
        <p:nvPicPr>
          <p:cNvPr id="7" name="Picture 6">
            <a:extLst>
              <a:ext uri="{FF2B5EF4-FFF2-40B4-BE49-F238E27FC236}">
                <a16:creationId xmlns:a16="http://schemas.microsoft.com/office/drawing/2014/main" id="{18D90A2A-4F08-9E41-B288-4E3A97DAA02C}"/>
              </a:ext>
            </a:extLst>
          </p:cNvPr>
          <p:cNvPicPr>
            <a:picLocks noChangeAspect="1"/>
          </p:cNvPicPr>
          <p:nvPr/>
        </p:nvPicPr>
        <p:blipFill>
          <a:blip r:embed="rId3"/>
          <a:stretch>
            <a:fillRect/>
          </a:stretch>
        </p:blipFill>
        <p:spPr>
          <a:xfrm>
            <a:off x="6096000" y="1174746"/>
            <a:ext cx="5850194" cy="3883066"/>
          </a:xfrm>
          <a:prstGeom prst="rect">
            <a:avLst/>
          </a:prstGeom>
        </p:spPr>
      </p:pic>
      <p:pic>
        <p:nvPicPr>
          <p:cNvPr id="10" name="Picture 9">
            <a:extLst>
              <a:ext uri="{FF2B5EF4-FFF2-40B4-BE49-F238E27FC236}">
                <a16:creationId xmlns:a16="http://schemas.microsoft.com/office/drawing/2014/main" id="{AA54562E-05F5-794C-9446-320E5A6D2F5E}"/>
              </a:ext>
            </a:extLst>
          </p:cNvPr>
          <p:cNvPicPr>
            <a:picLocks noChangeAspect="1"/>
          </p:cNvPicPr>
          <p:nvPr/>
        </p:nvPicPr>
        <p:blipFill>
          <a:blip r:embed="rId4"/>
          <a:stretch>
            <a:fillRect/>
          </a:stretch>
        </p:blipFill>
        <p:spPr>
          <a:xfrm>
            <a:off x="218438" y="1382624"/>
            <a:ext cx="5136754" cy="3467309"/>
          </a:xfrm>
          <a:prstGeom prst="rect">
            <a:avLst/>
          </a:prstGeom>
        </p:spPr>
      </p:pic>
    </p:spTree>
    <p:extLst>
      <p:ext uri="{BB962C8B-B14F-4D97-AF65-F5344CB8AC3E}">
        <p14:creationId xmlns:p14="http://schemas.microsoft.com/office/powerpoint/2010/main" val="3556385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ppt_x"/>
                                          </p:val>
                                        </p:tav>
                                        <p:tav tm="100000">
                                          <p:val>
                                            <p:strVal val="#ppt_x"/>
                                          </p:val>
                                        </p:tav>
                                      </p:tavLst>
                                    </p:anim>
                                    <p:anim calcmode="lin" valueType="num">
                                      <p:cBhvr additive="base">
                                        <p:cTn id="13"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EBBB2-68B2-8240-B79C-1E6189740A5D}"/>
              </a:ext>
            </a:extLst>
          </p:cNvPr>
          <p:cNvSpPr>
            <a:spLocks noGrp="1"/>
          </p:cNvSpPr>
          <p:nvPr>
            <p:ph type="title"/>
          </p:nvPr>
        </p:nvSpPr>
        <p:spPr/>
        <p:txBody>
          <a:bodyPr/>
          <a:lstStyle/>
          <a:p>
            <a:r>
              <a:rPr lang="en-US" dirty="0"/>
              <a:t>Culture</a:t>
            </a:r>
          </a:p>
        </p:txBody>
      </p:sp>
      <p:sp>
        <p:nvSpPr>
          <p:cNvPr id="3" name="Content Placeholder 2">
            <a:extLst>
              <a:ext uri="{FF2B5EF4-FFF2-40B4-BE49-F238E27FC236}">
                <a16:creationId xmlns:a16="http://schemas.microsoft.com/office/drawing/2014/main" id="{DCA83D00-CC50-BF43-8B2C-23C8FEAD0ADC}"/>
              </a:ext>
            </a:extLst>
          </p:cNvPr>
          <p:cNvSpPr>
            <a:spLocks noGrp="1"/>
          </p:cNvSpPr>
          <p:nvPr>
            <p:ph idx="1"/>
          </p:nvPr>
        </p:nvSpPr>
        <p:spPr>
          <a:xfrm>
            <a:off x="575935" y="1603887"/>
            <a:ext cx="8283678" cy="3650225"/>
          </a:xfrm>
        </p:spPr>
        <p:txBody>
          <a:bodyPr>
            <a:normAutofit fontScale="92500" lnSpcReduction="10000"/>
          </a:bodyPr>
          <a:lstStyle/>
          <a:p>
            <a:r>
              <a:rPr lang="en-US" dirty="0"/>
              <a:t>Drives employee behaviour and work</a:t>
            </a:r>
            <a:br>
              <a:rPr lang="en-US" dirty="0"/>
            </a:br>
            <a:endParaRPr lang="en-US" dirty="0"/>
          </a:p>
          <a:p>
            <a:r>
              <a:rPr lang="en-US" dirty="0"/>
              <a:t>Drives success [and failure]</a:t>
            </a:r>
            <a:br>
              <a:rPr lang="en-US" dirty="0"/>
            </a:br>
            <a:endParaRPr lang="en-US" dirty="0"/>
          </a:p>
          <a:p>
            <a:r>
              <a:rPr lang="en-US" dirty="0"/>
              <a:t>At the centre of performance</a:t>
            </a:r>
            <a:br>
              <a:rPr lang="en-US" dirty="0"/>
            </a:br>
            <a:endParaRPr lang="en-US" dirty="0"/>
          </a:p>
          <a:p>
            <a:r>
              <a:rPr lang="en-US" dirty="0"/>
              <a:t>The key is understanding how employees prefer to work</a:t>
            </a:r>
            <a:br>
              <a:rPr lang="en-US" dirty="0"/>
            </a:br>
            <a:endParaRPr lang="en-US" dirty="0"/>
          </a:p>
          <a:p>
            <a:r>
              <a:rPr lang="en-US" dirty="0"/>
              <a:t>Consider how culture impacts/drives communication</a:t>
            </a:r>
          </a:p>
          <a:p>
            <a:pPr marL="0" indent="0">
              <a:buNone/>
            </a:pPr>
            <a:endParaRPr lang="en-US" dirty="0"/>
          </a:p>
          <a:p>
            <a:endParaRPr lang="en-US" dirty="0"/>
          </a:p>
        </p:txBody>
      </p:sp>
      <p:pic>
        <p:nvPicPr>
          <p:cNvPr id="5" name="Picture 4" descr="A picture containing text, building, megalith&#10;&#10;Description automatically generated">
            <a:extLst>
              <a:ext uri="{FF2B5EF4-FFF2-40B4-BE49-F238E27FC236}">
                <a16:creationId xmlns:a16="http://schemas.microsoft.com/office/drawing/2014/main" id="{E62F1CD3-30AF-43ED-B9FF-D4132ECA169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687086" y="28962"/>
            <a:ext cx="4504914" cy="2994991"/>
          </a:xfrm>
          <a:prstGeom prst="rect">
            <a:avLst/>
          </a:prstGeom>
        </p:spPr>
      </p:pic>
    </p:spTree>
    <p:extLst>
      <p:ext uri="{BB962C8B-B14F-4D97-AF65-F5344CB8AC3E}">
        <p14:creationId xmlns:p14="http://schemas.microsoft.com/office/powerpoint/2010/main" val="3921244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3013115" y="133390"/>
            <a:ext cx="5932435" cy="685475"/>
          </a:xfrm>
        </p:spPr>
        <p:txBody>
          <a:bodyPr>
            <a:noAutofit/>
          </a:bodyPr>
          <a:lstStyle/>
          <a:p>
            <a:r>
              <a:rPr lang="en-GB" altLang="en-US" sz="2800" b="1" dirty="0">
                <a:latin typeface="Arial" panose="020B0604020202020204" pitchFamily="34" charset="0"/>
                <a:cs typeface="Arial" panose="020B0604020202020204" pitchFamily="34" charset="0"/>
              </a:rPr>
              <a:t> </a:t>
            </a:r>
            <a:r>
              <a:rPr lang="en-GB" sz="2800" b="1" dirty="0"/>
              <a:t>Developing a High-Performance Culture</a:t>
            </a:r>
            <a:br>
              <a:rPr lang="en-GB" sz="2800" b="1" dirty="0"/>
            </a:br>
            <a:r>
              <a:rPr lang="en-GB" altLang="en-US" sz="2800" b="1" dirty="0">
                <a:latin typeface="Arial" panose="020B0604020202020204" pitchFamily="34" charset="0"/>
                <a:cs typeface="Arial" panose="020B0604020202020204" pitchFamily="34" charset="0"/>
              </a:rPr>
              <a:t> </a:t>
            </a:r>
          </a:p>
        </p:txBody>
      </p:sp>
      <p:pic>
        <p:nvPicPr>
          <p:cNvPr id="5" name="Picture 4" descr="A blackboard with white text&#10;&#10;Description automatically generated">
            <a:extLst>
              <a:ext uri="{FF2B5EF4-FFF2-40B4-BE49-F238E27FC236}">
                <a16:creationId xmlns:a16="http://schemas.microsoft.com/office/drawing/2014/main" id="{97F1A1B3-A537-715D-CC6D-18F63A363AE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390633" y="659807"/>
            <a:ext cx="7410734" cy="4951718"/>
          </a:xfrm>
          <a:prstGeom prst="rect">
            <a:avLst/>
          </a:prstGeom>
        </p:spPr>
      </p:pic>
    </p:spTree>
    <p:extLst>
      <p:ext uri="{BB962C8B-B14F-4D97-AF65-F5344CB8AC3E}">
        <p14:creationId xmlns:p14="http://schemas.microsoft.com/office/powerpoint/2010/main" val="31243935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D9EB5-D007-4207-C6BB-BACA1245C9C5}"/>
              </a:ext>
            </a:extLst>
          </p:cNvPr>
          <p:cNvSpPr>
            <a:spLocks noGrp="1"/>
          </p:cNvSpPr>
          <p:nvPr>
            <p:ph type="title"/>
          </p:nvPr>
        </p:nvSpPr>
        <p:spPr>
          <a:xfrm>
            <a:off x="838200" y="49686"/>
            <a:ext cx="10515600" cy="946601"/>
          </a:xfrm>
        </p:spPr>
        <p:txBody>
          <a:bodyPr/>
          <a:lstStyle/>
          <a:p>
            <a:pPr algn="ctr"/>
            <a:r>
              <a:rPr lang="en-GB" dirty="0"/>
              <a:t>Post-Session Research</a:t>
            </a:r>
          </a:p>
        </p:txBody>
      </p:sp>
      <p:sp>
        <p:nvSpPr>
          <p:cNvPr id="3" name="Content Placeholder 2">
            <a:extLst>
              <a:ext uri="{FF2B5EF4-FFF2-40B4-BE49-F238E27FC236}">
                <a16:creationId xmlns:a16="http://schemas.microsoft.com/office/drawing/2014/main" id="{3D81C8E3-935C-8DC4-F3DB-05DF0A6E8DE7}"/>
              </a:ext>
            </a:extLst>
          </p:cNvPr>
          <p:cNvSpPr>
            <a:spLocks noGrp="1"/>
          </p:cNvSpPr>
          <p:nvPr>
            <p:ph idx="1"/>
          </p:nvPr>
        </p:nvSpPr>
        <p:spPr>
          <a:xfrm>
            <a:off x="838200" y="1214651"/>
            <a:ext cx="10515600" cy="3101217"/>
          </a:xfrm>
        </p:spPr>
        <p:txBody>
          <a:bodyPr/>
          <a:lstStyle/>
          <a:p>
            <a:r>
              <a:rPr lang="en-GB" dirty="0">
                <a:solidFill>
                  <a:srgbClr val="0000CC"/>
                </a:solidFill>
              </a:rPr>
              <a:t>Take a close look at how your organisation encourages and facilitates effective and efficient communications in the workplace.</a:t>
            </a:r>
          </a:p>
          <a:p>
            <a:endParaRPr lang="en-GB" dirty="0">
              <a:solidFill>
                <a:srgbClr val="0000CC"/>
              </a:solidFill>
            </a:endParaRPr>
          </a:p>
          <a:p>
            <a:r>
              <a:rPr lang="en-GB" dirty="0">
                <a:solidFill>
                  <a:srgbClr val="0000CC"/>
                </a:solidFill>
              </a:rPr>
              <a:t>What does it tell you about the culture of your organisation?</a:t>
            </a:r>
          </a:p>
          <a:p>
            <a:endParaRPr lang="en-GB" dirty="0">
              <a:solidFill>
                <a:srgbClr val="0000CC"/>
              </a:solidFill>
            </a:endParaRPr>
          </a:p>
          <a:p>
            <a:r>
              <a:rPr lang="en-GB" dirty="0">
                <a:solidFill>
                  <a:srgbClr val="0000CC"/>
                </a:solidFill>
              </a:rPr>
              <a:t>What are the core values of your organisation?</a:t>
            </a:r>
          </a:p>
        </p:txBody>
      </p:sp>
      <p:sp>
        <p:nvSpPr>
          <p:cNvPr id="5" name="TextBox 4">
            <a:extLst>
              <a:ext uri="{FF2B5EF4-FFF2-40B4-BE49-F238E27FC236}">
                <a16:creationId xmlns:a16="http://schemas.microsoft.com/office/drawing/2014/main" id="{386D3787-9E0F-AEC3-22DE-2BC0B3E15CF3}"/>
              </a:ext>
            </a:extLst>
          </p:cNvPr>
          <p:cNvSpPr txBox="1"/>
          <p:nvPr/>
        </p:nvSpPr>
        <p:spPr>
          <a:xfrm>
            <a:off x="3289111" y="4812943"/>
            <a:ext cx="6115200" cy="461665"/>
          </a:xfrm>
          <a:prstGeom prst="rect">
            <a:avLst/>
          </a:prstGeom>
          <a:noFill/>
        </p:spPr>
        <p:txBody>
          <a:bodyPr wrap="none" rtlCol="0">
            <a:spAutoFit/>
          </a:bodyPr>
          <a:lstStyle/>
          <a:p>
            <a:r>
              <a:rPr lang="en-GB" sz="2400" dirty="0"/>
              <a:t>(Note: This will help you with your assignment.)</a:t>
            </a:r>
          </a:p>
        </p:txBody>
      </p:sp>
    </p:spTree>
    <p:extLst>
      <p:ext uri="{BB962C8B-B14F-4D97-AF65-F5344CB8AC3E}">
        <p14:creationId xmlns:p14="http://schemas.microsoft.com/office/powerpoint/2010/main" val="72507104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5089</TotalTime>
  <Words>1798</Words>
  <Application>Microsoft Office PowerPoint</Application>
  <PresentationFormat>Widescreen</PresentationFormat>
  <Paragraphs>197</Paragraphs>
  <Slides>14</Slides>
  <Notes>11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14</vt:i4>
      </vt:variant>
    </vt:vector>
  </HeadingPairs>
  <TitlesOfParts>
    <vt:vector size="21" baseType="lpstr">
      <vt:lpstr>Arial</vt:lpstr>
      <vt:lpstr>Arial Rounded MT Bold</vt:lpstr>
      <vt:lpstr>Calibri</vt:lpstr>
      <vt:lpstr>Calibri Light</vt:lpstr>
      <vt:lpstr>Myriad Pro</vt:lpstr>
      <vt:lpstr>20140311PresentationUWTSDTemplate</vt:lpstr>
      <vt:lpstr>UWTSD 200 B</vt:lpstr>
      <vt:lpstr> BMSK5009 – Developing a High-Performance Culture  Evening Session 2</vt:lpstr>
      <vt:lpstr>Developing a High-Performance Culture</vt:lpstr>
      <vt:lpstr> Developing a High-Performance Culture</vt:lpstr>
      <vt:lpstr>Communication channels for sharing information and building relationships.</vt:lpstr>
      <vt:lpstr>Collaboration</vt:lpstr>
      <vt:lpstr>Communication</vt:lpstr>
      <vt:lpstr>Communication</vt:lpstr>
      <vt:lpstr>Discussion/Syndicate Activity</vt:lpstr>
      <vt:lpstr>Digital Workplace</vt:lpstr>
      <vt:lpstr>Example</vt:lpstr>
      <vt:lpstr>Connectedness</vt:lpstr>
      <vt:lpstr>Culture</vt:lpstr>
      <vt:lpstr> Developing a High-Performance Culture  </vt:lpstr>
      <vt:lpstr>Post-Session Research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Giving and receiving feedback</dc:title>
  <dc:creator>Andrew Maund</dc:creator>
  <cp:lastModifiedBy>Paul Tinkler</cp:lastModifiedBy>
  <cp:revision>137</cp:revision>
  <dcterms:created xsi:type="dcterms:W3CDTF">2016-07-21T13:24:53Z</dcterms:created>
  <dcterms:modified xsi:type="dcterms:W3CDTF">2023-09-20T11:19:51Z</dcterms:modified>
</cp:coreProperties>
</file>