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Arial Bold" panose="020B0704020202020204" pitchFamily="34" charset="0"/>
      <p:bold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8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0226A4-0AF4-3215-6963-0FC210F37947}" v="98" dt="2026-06-10T12:04:31.7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主题样式 2 - 强调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38"/>
      </p:cViewPr>
      <p:guideLst>
        <p:guide orient="horz" pos="2188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10.06.2026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508342" y="-265"/>
            <a:ext cx="8948824" cy="10469141"/>
          </a:xfrm>
          <a:custGeom>
            <a:avLst/>
            <a:gdLst/>
            <a:ahLst/>
            <a:cxnLst/>
            <a:rect l="l" t="t" r="r" b="b"/>
            <a:pathLst>
              <a:path w="8948824" h="10469141">
                <a:moveTo>
                  <a:pt x="0" y="0"/>
                </a:moveTo>
                <a:lnTo>
                  <a:pt x="8948825" y="0"/>
                </a:lnTo>
                <a:lnTo>
                  <a:pt x="8948825" y="10469140"/>
                </a:lnTo>
                <a:lnTo>
                  <a:pt x="0" y="104691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4000"/>
            </a:blip>
            <a:stretch>
              <a:fillRect l="-11983" r="-5005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749595" y="600203"/>
            <a:ext cx="5124946" cy="2051281"/>
          </a:xfrm>
          <a:custGeom>
            <a:avLst/>
            <a:gdLst/>
            <a:ahLst/>
            <a:cxnLst/>
            <a:rect l="l" t="t" r="r" b="b"/>
            <a:pathLst>
              <a:path w="5124946" h="2051281">
                <a:moveTo>
                  <a:pt x="0" y="0"/>
                </a:moveTo>
                <a:lnTo>
                  <a:pt x="5124947" y="0"/>
                </a:lnTo>
                <a:lnTo>
                  <a:pt x="5124947" y="2051281"/>
                </a:lnTo>
                <a:lnTo>
                  <a:pt x="0" y="205128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749595" y="3206780"/>
            <a:ext cx="8758747" cy="5475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640"/>
              </a:lnSpc>
            </a:pPr>
            <a:r>
              <a:rPr lang="en-US" sz="4700" b="1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Student Name: Ruhel</a:t>
            </a:r>
            <a:r>
              <a:rPr lang="en-US" sz="4700" b="1" dirty="0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 Ahmed</a:t>
            </a:r>
          </a:p>
          <a:p>
            <a:pPr>
              <a:lnSpc>
                <a:spcPts val="5640"/>
              </a:lnSpc>
            </a:pPr>
            <a:r>
              <a:rPr lang="en-US" sz="4700" b="1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Student Number: 2518796</a:t>
            </a:r>
            <a:endParaRPr lang="en-US" sz="4700" b="1">
              <a:solidFill>
                <a:schemeClr val="bg1"/>
              </a:solidFill>
              <a:latin typeface="Arial Bold" panose="020B0704020202020204"/>
              <a:ea typeface="Arial Bold" panose="020B0704020202020204"/>
              <a:cs typeface="Arial Bold" panose="020B0704020202020204"/>
            </a:endParaRPr>
          </a:p>
          <a:p>
            <a:pPr>
              <a:lnSpc>
                <a:spcPts val="5640"/>
              </a:lnSpc>
            </a:pPr>
            <a:r>
              <a:rPr lang="en-US" sz="4700" b="1" dirty="0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Lecturer’s Name: Annamarie </a:t>
            </a:r>
            <a:r>
              <a:rPr lang="en-US" sz="4700" b="1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Dufficy</a:t>
            </a:r>
            <a:endParaRPr lang="en-US" sz="4700" b="1">
              <a:solidFill>
                <a:schemeClr val="bg1"/>
              </a:solidFill>
              <a:latin typeface="Arial Bold" panose="020B0704020202020204"/>
              <a:ea typeface="Arial Bold" panose="020B0704020202020204"/>
              <a:cs typeface="Arial Bold" panose="020B0704020202020204"/>
            </a:endParaRPr>
          </a:p>
          <a:p>
            <a:pPr algn="l">
              <a:lnSpc>
                <a:spcPts val="5640"/>
              </a:lnSpc>
            </a:pPr>
            <a:r>
              <a:rPr lang="en-US" sz="4700" b="1" dirty="0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Module Code</a:t>
            </a:r>
            <a:r>
              <a:rPr lang="en-US" sz="4700" b="1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: LCLM </a:t>
            </a:r>
            <a:r>
              <a:rPr lang="en-US" sz="4700" b="1" dirty="0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4004</a:t>
            </a:r>
          </a:p>
          <a:p>
            <a:pPr algn="l">
              <a:lnSpc>
                <a:spcPts val="4920"/>
              </a:lnSpc>
            </a:pPr>
            <a:r>
              <a:rPr lang="en-US" sz="4100" b="1" dirty="0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Module Name: Problem Solving and Decision-Making</a:t>
            </a:r>
          </a:p>
          <a:p>
            <a:pPr algn="l">
              <a:lnSpc>
                <a:spcPts val="4920"/>
              </a:lnSpc>
            </a:pPr>
            <a:r>
              <a:rPr lang="en-US" sz="4100" b="1" dirty="0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Component 1: 	Basil’s Bakery</a:t>
            </a:r>
            <a:endParaRPr lang="en-US" sz="4100" b="1" dirty="0">
              <a:solidFill>
                <a:schemeClr val="bg1"/>
              </a:solidFill>
              <a:latin typeface="Arial Bold" panose="020B0704020202020204"/>
              <a:ea typeface="Arial Bold" panose="020B0704020202020204"/>
              <a:cs typeface="Arial Bold" panose="020B070402020202020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72000">
              <a:srgbClr val="808080">
                <a:alpha val="100000"/>
              </a:srgbClr>
            </a:gs>
            <a:gs pos="56000">
              <a:srgbClr val="000000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5681" y="626054"/>
            <a:ext cx="16989723" cy="1121521"/>
            <a:chOff x="0" y="0"/>
            <a:chExt cx="22652965" cy="149536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652966" cy="1495364"/>
            </a:xfrm>
            <a:custGeom>
              <a:avLst/>
              <a:gdLst/>
              <a:ahLst/>
              <a:cxnLst/>
              <a:rect l="l" t="t" r="r" b="b"/>
              <a:pathLst>
                <a:path w="22652966" h="1495364">
                  <a:moveTo>
                    <a:pt x="0" y="0"/>
                  </a:moveTo>
                  <a:lnTo>
                    <a:pt x="22652966" y="0"/>
                  </a:lnTo>
                  <a:lnTo>
                    <a:pt x="22652966" y="1495364"/>
                  </a:lnTo>
                  <a:lnTo>
                    <a:pt x="0" y="149536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245174" b="-245174"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0" y="28575"/>
              <a:ext cx="22652965" cy="146678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5830"/>
                </a:lnSpc>
              </a:pPr>
              <a:r>
                <a:rPr lang="en-US" sz="54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Presentation Overview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788889" y="2261035"/>
            <a:ext cx="16470411" cy="8025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51510" lvl="1" indent="-325755">
              <a:lnSpc>
                <a:spcPts val="5185"/>
              </a:lnSpc>
              <a:buFont typeface="Arial" panose="020B0604020202020204"/>
              <a:buChar char="•"/>
            </a:pPr>
            <a:r>
              <a:rPr lang="en-US" sz="36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Good morning/afternoon. My name is Ruhel Ahmed. I am a business consultant, and today I will be presenting my analysis of Basil’s Bakery.</a:t>
            </a:r>
          </a:p>
          <a:p>
            <a:pPr marL="542925" lvl="1" indent="-271145" algn="l">
              <a:lnSpc>
                <a:spcPts val="4320"/>
              </a:lnSpc>
            </a:pPr>
            <a:endParaRPr lang="en-US" sz="36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651510" lvl="1" indent="-325755" algn="l">
              <a:lnSpc>
                <a:spcPts val="5185"/>
              </a:lnSpc>
              <a:buFont typeface="Arial" panose="020B0604020202020204"/>
              <a:buChar char="•"/>
            </a:pPr>
            <a:r>
              <a:rPr lang="en-US" sz="36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In my presentation I will:</a:t>
            </a:r>
          </a:p>
          <a:p>
            <a:pPr marL="1228725" lvl="2" indent="-409575" algn="l">
              <a:lnSpc>
                <a:spcPts val="4320"/>
              </a:lnSpc>
              <a:buFont typeface="Arial" panose="020B0604020202020204"/>
              <a:buChar char="⚬"/>
            </a:pPr>
            <a:r>
              <a:rPr lang="en-US" sz="30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Provide an overview of Basil's Bakery.</a:t>
            </a:r>
          </a:p>
          <a:p>
            <a:pPr marL="1228725" lvl="2" indent="-409575" algn="l">
              <a:lnSpc>
                <a:spcPts val="4320"/>
              </a:lnSpc>
              <a:buFont typeface="Arial" panose="020B0604020202020204"/>
              <a:buChar char="⚬"/>
            </a:pPr>
            <a:r>
              <a:rPr lang="en-US" sz="3000" dirty="0" err="1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Analyse</a:t>
            </a:r>
            <a:r>
              <a:rPr lang="en-US" sz="3000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the nature and scope of the business problems.</a:t>
            </a:r>
            <a:endParaRPr lang="en-US" sz="3000" dirty="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</a:endParaRPr>
          </a:p>
          <a:p>
            <a:pPr marL="1228725" lvl="2" indent="-409575" algn="l">
              <a:lnSpc>
                <a:spcPts val="4320"/>
              </a:lnSpc>
              <a:buFont typeface="Arial" panose="020B0604020202020204"/>
              <a:buChar char="⚬"/>
            </a:pPr>
            <a:r>
              <a:rPr lang="en-US" sz="30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Critically evaluate the PESTEL framework.</a:t>
            </a:r>
          </a:p>
          <a:p>
            <a:pPr marL="1228725" lvl="2" indent="-409575" algn="l">
              <a:lnSpc>
                <a:spcPts val="4320"/>
              </a:lnSpc>
              <a:buFont typeface="Arial" panose="020B0604020202020204"/>
              <a:buChar char="⚬"/>
            </a:pPr>
            <a:r>
              <a:rPr lang="en-US" sz="30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Apply the PESTEL framework to Basil's Bakery.</a:t>
            </a:r>
          </a:p>
          <a:p>
            <a:pPr marL="1228725" lvl="2" indent="-409575" algn="l">
              <a:lnSpc>
                <a:spcPts val="4320"/>
              </a:lnSpc>
              <a:buFont typeface="Arial" panose="020B0604020202020204"/>
              <a:buChar char="⚬"/>
            </a:pPr>
            <a:r>
              <a:rPr lang="en-US" sz="30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Critically evaluate the Cause-and-Effect model.</a:t>
            </a:r>
          </a:p>
          <a:p>
            <a:pPr marL="1228725" lvl="2" indent="-409575" algn="l">
              <a:lnSpc>
                <a:spcPts val="4320"/>
              </a:lnSpc>
              <a:buFont typeface="Arial" panose="020B0604020202020204"/>
              <a:buChar char="⚬"/>
            </a:pPr>
            <a:r>
              <a:rPr lang="en-US" sz="3000" dirty="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Apply the Cause-and-Effect model to identify root causes.</a:t>
            </a:r>
            <a:endParaRPr lang="en-US" sz="3000" dirty="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</a:endParaRPr>
          </a:p>
          <a:p>
            <a:pPr marL="1228725" lvl="2" indent="-409575" algn="l">
              <a:lnSpc>
                <a:spcPts val="4320"/>
              </a:lnSpc>
              <a:buFont typeface="Arial" panose="020B0604020202020204"/>
              <a:buChar char="⚬"/>
            </a:pPr>
            <a:r>
              <a:rPr lang="en-US" sz="30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Present key findings from the analysis.</a:t>
            </a:r>
          </a:p>
          <a:p>
            <a:pPr marL="1228725" lvl="2" indent="-409575" algn="l">
              <a:lnSpc>
                <a:spcPts val="3240"/>
              </a:lnSpc>
            </a:pPr>
            <a:endParaRPr lang="en-US" sz="30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1228725" lvl="2" indent="-409575" algn="l">
              <a:lnSpc>
                <a:spcPts val="3240"/>
              </a:lnSpc>
            </a:pPr>
            <a:endParaRPr lang="en-US" sz="30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1228725" lvl="2" indent="-409575" algn="l">
              <a:lnSpc>
                <a:spcPts val="3240"/>
              </a:lnSpc>
            </a:pPr>
            <a:endParaRPr lang="en-US" sz="30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1228725" lvl="2" indent="-409575" algn="l">
              <a:lnSpc>
                <a:spcPts val="3240"/>
              </a:lnSpc>
            </a:pPr>
            <a:endParaRPr lang="en-US" sz="30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0000">
              <a:schemeClr val="tx1"/>
            </a:gs>
            <a:gs pos="0">
              <a:schemeClr val="tx1">
                <a:lumMod val="25000"/>
                <a:lumOff val="75000"/>
              </a:schemeClr>
            </a:gs>
            <a:gs pos="100000">
              <a:schemeClr val="tx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37559" y="612381"/>
            <a:ext cx="16769753" cy="1988344"/>
            <a:chOff x="0" y="0"/>
            <a:chExt cx="22359671" cy="26511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359668" cy="2651127"/>
            </a:xfrm>
            <a:custGeom>
              <a:avLst/>
              <a:gdLst/>
              <a:ahLst/>
              <a:cxnLst/>
              <a:rect l="l" t="t" r="r" b="b"/>
              <a:pathLst>
                <a:path w="22359668" h="2651127">
                  <a:moveTo>
                    <a:pt x="0" y="0"/>
                  </a:moveTo>
                  <a:lnTo>
                    <a:pt x="22359668" y="0"/>
                  </a:lnTo>
                  <a:lnTo>
                    <a:pt x="22359668" y="2651127"/>
                  </a:lnTo>
                  <a:lnTo>
                    <a:pt x="0" y="265112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114337" b="-114337"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0" y="28575"/>
              <a:ext cx="22359671" cy="2622551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5830"/>
                </a:lnSpc>
              </a:pPr>
              <a:r>
                <a:rPr lang="en-US" sz="54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Background of Basil's Bakery</a:t>
              </a:r>
            </a:p>
          </p:txBody>
        </p:sp>
      </p:grpSp>
      <p:sp>
        <p:nvSpPr>
          <p:cNvPr id="5" name="Freeform 5"/>
          <p:cNvSpPr/>
          <p:nvPr/>
        </p:nvSpPr>
        <p:spPr>
          <a:xfrm>
            <a:off x="11720912" y="2254914"/>
            <a:ext cx="6403989" cy="6403989"/>
          </a:xfrm>
          <a:custGeom>
            <a:avLst/>
            <a:gdLst/>
            <a:ahLst/>
            <a:cxnLst/>
            <a:rect l="l" t="t" r="r" b="b"/>
            <a:pathLst>
              <a:path w="6403989" h="6403989">
                <a:moveTo>
                  <a:pt x="0" y="0"/>
                </a:moveTo>
                <a:lnTo>
                  <a:pt x="6403989" y="0"/>
                </a:lnTo>
                <a:lnTo>
                  <a:pt x="6403989" y="6403989"/>
                </a:lnTo>
                <a:lnTo>
                  <a:pt x="0" y="640398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8000"/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609518" y="2341364"/>
            <a:ext cx="11301259" cy="6229819"/>
          </a:xfrm>
          <a:custGeom>
            <a:avLst/>
            <a:gdLst/>
            <a:ahLst/>
            <a:cxnLst/>
            <a:rect l="l" t="t" r="r" b="b"/>
            <a:pathLst>
              <a:path w="11301259" h="6229819">
                <a:moveTo>
                  <a:pt x="0" y="0"/>
                </a:moveTo>
                <a:lnTo>
                  <a:pt x="11301259" y="0"/>
                </a:lnTo>
                <a:lnTo>
                  <a:pt x="11301259" y="6229819"/>
                </a:lnTo>
                <a:lnTo>
                  <a:pt x="0" y="622981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23000"/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949643" y="2401252"/>
            <a:ext cx="10241280" cy="6169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2925" lvl="1" indent="-271145" algn="just">
              <a:lnSpc>
                <a:spcPts val="3240"/>
              </a:lnSpc>
              <a:buFont typeface="Arial" panose="020B0604020202020204"/>
              <a:buChar char="•"/>
            </a:pPr>
            <a:r>
              <a:rPr lang="en-US" sz="30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Basil’s Bakery is a small, independent artisan bakery located in a retail park in Coventry, UK. Opened in 2015 by Basil, the business specialises in high-quality, organic cakes, pastries and breads, sourced from premium organic ingredients (Basil’s Bakery, 2021).</a:t>
            </a:r>
          </a:p>
          <a:p>
            <a:pPr marL="542925" lvl="1" indent="-271145" algn="just">
              <a:lnSpc>
                <a:spcPts val="3240"/>
              </a:lnSpc>
              <a:buFont typeface="Arial" panose="020B0604020202020204"/>
              <a:buChar char="•"/>
            </a:pPr>
            <a:r>
              <a:rPr lang="en-US" sz="30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The bakery serves local shoppers, retail workers, office staff and warehouse employees from a nearby industrial site. Sales grew year-on-year from 2015 until 2020, when the COVID-19 pandemic caused a significant drop in footfall.</a:t>
            </a:r>
          </a:p>
          <a:p>
            <a:pPr marL="542925" lvl="1" indent="-271145" algn="just">
              <a:lnSpc>
                <a:spcPts val="3240"/>
              </a:lnSpc>
              <a:buFont typeface="Arial" panose="020B0604020202020204"/>
              <a:buChar char="•"/>
            </a:pPr>
            <a:r>
              <a:rPr lang="en-US" sz="30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Despite post-lockdown recovery, sales have since stagnated at approximately 25% below 2019 levels (2023–2025). Basil has engaged a business consultant to investigate the root causes of this decline.</a:t>
            </a:r>
          </a:p>
          <a:p>
            <a:pPr marL="542925" lvl="1" indent="-271145" algn="just">
              <a:lnSpc>
                <a:spcPts val="3240"/>
              </a:lnSpc>
            </a:pPr>
            <a:endParaRPr lang="en-US" sz="30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" name="Text Box 7"/>
          <p:cNvSpPr txBox="1"/>
          <p:nvPr/>
        </p:nvSpPr>
        <p:spPr>
          <a:xfrm>
            <a:off x="10058400" y="8953500"/>
            <a:ext cx="9144000" cy="8388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>
              <a:lnSpc>
                <a:spcPts val="2915"/>
              </a:lnSpc>
              <a:spcBef>
                <a:spcPct val="0"/>
              </a:spcBef>
            </a:pPr>
            <a:r>
              <a:rPr lang="en-US" sz="2700" b="1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Figure 1:</a:t>
            </a:r>
            <a:r>
              <a:rPr lang="en-US" sz="27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Basil’s Bakery</a:t>
            </a:r>
          </a:p>
          <a:p>
            <a:pPr algn="ctr">
              <a:lnSpc>
                <a:spcPts val="2915"/>
              </a:lnSpc>
              <a:spcBef>
                <a:spcPct val="0"/>
              </a:spcBef>
            </a:pPr>
            <a:r>
              <a:rPr lang="en-US" sz="2700" b="1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Source : (Myself,2026)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59123" y="157248"/>
            <a:ext cx="16769753" cy="1988344"/>
            <a:chOff x="0" y="0"/>
            <a:chExt cx="22359671" cy="26511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359668" cy="2651127"/>
            </a:xfrm>
            <a:custGeom>
              <a:avLst/>
              <a:gdLst/>
              <a:ahLst/>
              <a:cxnLst/>
              <a:rect l="l" t="t" r="r" b="b"/>
              <a:pathLst>
                <a:path w="22359668" h="2651127">
                  <a:moveTo>
                    <a:pt x="0" y="0"/>
                  </a:moveTo>
                  <a:lnTo>
                    <a:pt x="22359668" y="0"/>
                  </a:lnTo>
                  <a:lnTo>
                    <a:pt x="22359668" y="2651127"/>
                  </a:lnTo>
                  <a:lnTo>
                    <a:pt x="0" y="265112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114337" b="-114337"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22359671" cy="261302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130"/>
                </a:lnSpc>
              </a:pPr>
              <a:r>
                <a:rPr lang="en-US" sz="66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Insight into the Problems</a:t>
              </a:r>
            </a:p>
          </p:txBody>
        </p:sp>
      </p:grpSp>
      <p:graphicFrame>
        <p:nvGraphicFramePr>
          <p:cNvPr id="5" name="Table 5"/>
          <p:cNvGraphicFramePr>
            <a:graphicFrameLocks noGrp="1"/>
          </p:cNvGraphicFramePr>
          <p:nvPr/>
        </p:nvGraphicFramePr>
        <p:xfrm>
          <a:off x="1183005" y="8467725"/>
          <a:ext cx="10843260" cy="1278890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54216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21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52730"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Controllable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Uncontrollable</a:t>
                      </a:r>
                    </a:p>
                  </a:txBody>
                  <a:tcPr marL="0" marR="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7335"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Delivery options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Remote working trends</a:t>
                      </a:r>
                    </a:p>
                  </a:txBody>
                  <a:tcPr marL="0" marR="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3365"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Ordering system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Inflation</a:t>
                      </a:r>
                    </a:p>
                  </a:txBody>
                  <a:tcPr marL="0" marR="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2730"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Queue management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Retail park decline</a:t>
                      </a:r>
                    </a:p>
                  </a:txBody>
                  <a:tcPr marL="0" marR="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2730"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Operational efficiency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Customer redundancies</a:t>
                      </a:r>
                    </a:p>
                  </a:txBody>
                  <a:tcPr marL="0" marR="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Freeform 6"/>
          <p:cNvSpPr/>
          <p:nvPr/>
        </p:nvSpPr>
        <p:spPr>
          <a:xfrm>
            <a:off x="11365946" y="2368209"/>
            <a:ext cx="6633605" cy="4419639"/>
          </a:xfrm>
          <a:custGeom>
            <a:avLst/>
            <a:gdLst/>
            <a:ahLst/>
            <a:cxnLst/>
            <a:rect l="l" t="t" r="r" b="b"/>
            <a:pathLst>
              <a:path w="6633605" h="4419639">
                <a:moveTo>
                  <a:pt x="0" y="0"/>
                </a:moveTo>
                <a:lnTo>
                  <a:pt x="6633605" y="0"/>
                </a:lnTo>
                <a:lnTo>
                  <a:pt x="6633605" y="4419639"/>
                </a:lnTo>
                <a:lnTo>
                  <a:pt x="0" y="441963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075372" y="1715452"/>
            <a:ext cx="9988814" cy="66183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4340" lvl="1" indent="-217170" algn="l">
              <a:lnSpc>
                <a:spcPts val="3455"/>
              </a:lnSpc>
              <a:buFont typeface="Arial" panose="020B0604020202020204"/>
              <a:buChar char="•"/>
            </a:pPr>
            <a:r>
              <a:rPr lang="en-US" sz="24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Root Problem:</a:t>
            </a:r>
            <a:r>
              <a:rPr lang="en-US" sz="24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 Sales remain approximately 25% lower than pre-pandemic levels.</a:t>
            </a:r>
          </a:p>
          <a:p>
            <a:pPr marL="380365" lvl="1" indent="-189865" algn="l">
              <a:lnSpc>
                <a:spcPts val="2270"/>
              </a:lnSpc>
            </a:pPr>
            <a:endParaRPr lang="en-US" sz="24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34340" lvl="1" indent="-217170" algn="l">
              <a:lnSpc>
                <a:spcPts val="2590"/>
              </a:lnSpc>
              <a:buFont typeface="Arial" panose="020B0604020202020204"/>
              <a:buChar char="•"/>
            </a:pPr>
            <a:r>
              <a:rPr lang="en-US" sz="24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External Problems (Limited Control):</a:t>
            </a:r>
          </a:p>
          <a:p>
            <a:pPr marL="1066165" lvl="2" indent="-354965" algn="l">
              <a:lnSpc>
                <a:spcPts val="3025"/>
              </a:lnSpc>
              <a:buFont typeface="Arial" panose="020B0604020202020204"/>
              <a:buChar char="⚬"/>
            </a:pPr>
            <a:r>
              <a:rPr lang="en-US" sz="21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Reduced footfall – Retail park declining, shops closing, units left empty.</a:t>
            </a:r>
          </a:p>
          <a:p>
            <a:pPr marL="1066165" lvl="2" indent="-354965" algn="l">
              <a:lnSpc>
                <a:spcPts val="3025"/>
              </a:lnSpc>
              <a:buFont typeface="Arial" panose="020B0604020202020204"/>
              <a:buChar char="⚬"/>
            </a:pPr>
            <a:r>
              <a:rPr lang="en-US" sz="21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Rise of remote working – Office workers no longer visit daily.</a:t>
            </a:r>
          </a:p>
          <a:p>
            <a:pPr marL="1066165" lvl="2" indent="-354965" algn="l">
              <a:lnSpc>
                <a:spcPts val="3025"/>
              </a:lnSpc>
              <a:buFont typeface="Arial" panose="020B0604020202020204"/>
              <a:buChar char="⚬"/>
            </a:pPr>
            <a:r>
              <a:rPr lang="en-US" sz="21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Rising overheads – Utility bills, rent, rates and insurance all increased significantly.</a:t>
            </a:r>
          </a:p>
          <a:p>
            <a:pPr marL="1066165" lvl="2" indent="-354965" algn="l">
              <a:lnSpc>
                <a:spcPts val="3025"/>
              </a:lnSpc>
              <a:buFont typeface="Arial" panose="020B0604020202020204"/>
              <a:buChar char="⚬"/>
            </a:pPr>
            <a:r>
              <a:rPr lang="en-US" sz="21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Unpredictable organic ingredient costs due to crop failure vulnerability (Basil’s Bakery, 2021).</a:t>
            </a:r>
          </a:p>
          <a:p>
            <a:pPr marL="1066165" lvl="2" indent="-354965" algn="l">
              <a:lnSpc>
                <a:spcPts val="2270"/>
              </a:lnSpc>
            </a:pPr>
            <a:endParaRPr lang="en-US" sz="21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434340" lvl="1" indent="-217170" algn="l">
              <a:lnSpc>
                <a:spcPts val="2590"/>
              </a:lnSpc>
              <a:buFont typeface="Arial" panose="020B0604020202020204"/>
              <a:buChar char="•"/>
            </a:pPr>
            <a:r>
              <a:rPr lang="en-US" sz="24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Internal Problems (More Controllable):</a:t>
            </a:r>
          </a:p>
          <a:p>
            <a:pPr marL="1066165" lvl="2" indent="-354965" algn="l">
              <a:lnSpc>
                <a:spcPts val="3025"/>
              </a:lnSpc>
              <a:buFont typeface="Arial" panose="020B0604020202020204"/>
              <a:buChar char="⚬"/>
            </a:pPr>
            <a:r>
              <a:rPr lang="en-US" sz="21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No delivery service – Basil is needed on-site to bake, limiting reach.</a:t>
            </a:r>
          </a:p>
          <a:p>
            <a:pPr marL="1066165" lvl="2" indent="-354965" algn="l">
              <a:lnSpc>
                <a:spcPts val="3025"/>
              </a:lnSpc>
              <a:buFont typeface="Arial" panose="020B0604020202020204"/>
              <a:buChar char="⚬"/>
            </a:pPr>
            <a:r>
              <a:rPr lang="en-US" sz="21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Poor pre-order system – Phone is not always answered, causing customer frustration and wait times.</a:t>
            </a:r>
          </a:p>
          <a:p>
            <a:pPr marL="1066165" lvl="2" indent="-354965" algn="l">
              <a:lnSpc>
                <a:spcPts val="3025"/>
              </a:lnSpc>
            </a:pPr>
            <a:endParaRPr lang="en-US" sz="21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1066165" lvl="2" indent="-354965" algn="l">
              <a:lnSpc>
                <a:spcPts val="3025"/>
              </a:lnSpc>
            </a:pPr>
            <a:endParaRPr lang="en-US" sz="21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1066165" lvl="2" indent="-354965" algn="l">
              <a:lnSpc>
                <a:spcPts val="2270"/>
              </a:lnSpc>
            </a:pPr>
            <a:endParaRPr lang="en-US" sz="21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2440" y="7737157"/>
            <a:ext cx="7688580" cy="371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20140" lvl="2" indent="-373380" algn="l">
              <a:lnSpc>
                <a:spcPts val="2880"/>
              </a:lnSpc>
              <a:buFont typeface="Arial" panose="020B0604020202020204"/>
              <a:buChar char="⚬"/>
            </a:pPr>
            <a:r>
              <a:rPr lang="en-US" sz="24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Controllable vs Uncontrollable Factors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586241" y="7016448"/>
            <a:ext cx="6193014" cy="747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15"/>
              </a:lnSpc>
              <a:spcBef>
                <a:spcPct val="0"/>
              </a:spcBef>
            </a:pPr>
            <a:r>
              <a:rPr lang="en-US" sz="2700" b="1">
                <a:solidFill>
                  <a:srgbClr val="000000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Figure 2:Sales Root Decline Problems</a:t>
            </a:r>
          </a:p>
          <a:p>
            <a:pPr algn="ctr">
              <a:lnSpc>
                <a:spcPts val="2915"/>
              </a:lnSpc>
              <a:spcBef>
                <a:spcPct val="0"/>
              </a:spcBef>
            </a:pPr>
            <a:r>
              <a:rPr lang="en-US" sz="2700" b="1">
                <a:solidFill>
                  <a:srgbClr val="000000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Source : (Myself,2026)</a:t>
            </a:r>
            <a:r>
              <a:rPr lang="en-US" sz="27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0000">
              <a:schemeClr val="tx1"/>
            </a:gs>
            <a:gs pos="0">
              <a:schemeClr val="tx1">
                <a:lumMod val="25000"/>
                <a:lumOff val="75000"/>
              </a:schemeClr>
            </a:gs>
            <a:gs pos="100000">
              <a:schemeClr val="tx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57300" y="366532"/>
            <a:ext cx="15773400" cy="1988344"/>
            <a:chOff x="0" y="0"/>
            <a:chExt cx="21031200" cy="26511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031200" cy="2651127"/>
            </a:xfrm>
            <a:custGeom>
              <a:avLst/>
              <a:gdLst/>
              <a:ahLst/>
              <a:cxnLst/>
              <a:rect l="l" t="t" r="r" b="b"/>
              <a:pathLst>
                <a:path w="21031200" h="2651127">
                  <a:moveTo>
                    <a:pt x="0" y="0"/>
                  </a:moveTo>
                  <a:lnTo>
                    <a:pt x="21031200" y="0"/>
                  </a:lnTo>
                  <a:lnTo>
                    <a:pt x="21031200" y="2651127"/>
                  </a:lnTo>
                  <a:lnTo>
                    <a:pt x="0" y="2651127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104573" b="-104573"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21031200" cy="261302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5185"/>
                </a:lnSpc>
              </a:pPr>
              <a:r>
                <a:rPr lang="en-US" sz="48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Critique of the PESTEL Framework</a:t>
              </a:r>
            </a:p>
          </p:txBody>
        </p:sp>
      </p:grpSp>
      <p:graphicFrame>
        <p:nvGraphicFramePr>
          <p:cNvPr id="5" name="Table 5"/>
          <p:cNvGraphicFramePr>
            <a:graphicFrameLocks noGrp="1"/>
          </p:cNvGraphicFramePr>
          <p:nvPr/>
        </p:nvGraphicFramePr>
        <p:xfrm>
          <a:off x="1447165" y="7310120"/>
          <a:ext cx="9428480" cy="2217420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4714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14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3695"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Benefits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Limitations</a:t>
                      </a:r>
                    </a:p>
                  </a:txBody>
                  <a:tcPr marL="0" marR="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3725"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Identifies external opportunities and threats.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Can be too broad and time-consuming .</a:t>
                      </a:r>
                    </a:p>
                  </a:txBody>
                  <a:tcPr marL="0" marR="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6265"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Supports strategic planning and decision-making.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Does not prioritise the importance of factors.</a:t>
                      </a:r>
                    </a:p>
                  </a:txBody>
                  <a:tcPr marL="0" marR="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3735"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Easy to understand and apply across industries (The Charity Commission, 2026).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980"/>
                        </a:lnSpc>
                        <a:defRPr/>
                      </a:pPr>
                      <a:r>
                        <a:rPr lang="en-US" sz="1650"/>
                        <a:t>Focuses only on external factors and can become outdated quickly (Afshar and Hussain, 2025).</a:t>
                      </a:r>
                    </a:p>
                  </a:txBody>
                  <a:tcPr marL="0" marR="0" marT="0" marB="0">
                    <a:lnL w="12700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Freeform 6"/>
          <p:cNvSpPr/>
          <p:nvPr/>
        </p:nvSpPr>
        <p:spPr>
          <a:xfrm>
            <a:off x="-15875" y="-114300"/>
            <a:ext cx="18303875" cy="10520680"/>
          </a:xfrm>
          <a:custGeom>
            <a:avLst/>
            <a:gdLst/>
            <a:ahLst/>
            <a:cxnLst/>
            <a:rect l="l" t="t" r="r" b="b"/>
            <a:pathLst>
              <a:path w="18529892" h="12368703">
                <a:moveTo>
                  <a:pt x="0" y="0"/>
                </a:moveTo>
                <a:lnTo>
                  <a:pt x="18529892" y="0"/>
                </a:lnTo>
                <a:lnTo>
                  <a:pt x="18529892" y="12368703"/>
                </a:lnTo>
                <a:lnTo>
                  <a:pt x="0" y="1236870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11932920" y="5807238"/>
            <a:ext cx="5947736" cy="3509164"/>
          </a:xfrm>
          <a:custGeom>
            <a:avLst/>
            <a:gdLst/>
            <a:ahLst/>
            <a:cxnLst/>
            <a:rect l="l" t="t" r="r" b="b"/>
            <a:pathLst>
              <a:path w="5947736" h="3509164">
                <a:moveTo>
                  <a:pt x="0" y="0"/>
                </a:moveTo>
                <a:lnTo>
                  <a:pt x="5947736" y="0"/>
                </a:lnTo>
                <a:lnTo>
                  <a:pt x="5947736" y="3509164"/>
                </a:lnTo>
                <a:lnTo>
                  <a:pt x="0" y="350916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348740" y="2765108"/>
            <a:ext cx="12057108" cy="3705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8315" lvl="1" indent="-244475" algn="l">
              <a:lnSpc>
                <a:spcPts val="3240"/>
              </a:lnSpc>
              <a:buFont typeface="Arial" panose="020B0604020202020204"/>
              <a:buChar char="•"/>
            </a:pPr>
            <a:r>
              <a:rPr lang="en-US" sz="27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What is PESTEL?</a:t>
            </a:r>
          </a:p>
          <a:p>
            <a:pPr marL="1174115" lvl="2" indent="-391795" algn="l">
              <a:lnSpc>
                <a:spcPts val="3240"/>
              </a:lnSpc>
              <a:buFont typeface="Arial" panose="020B0604020202020204"/>
              <a:buChar char="⚬"/>
            </a:pPr>
            <a:r>
              <a:rPr lang="en-US" sz="27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 strategic macro-environmental analysis tool examining Political, Economic, Social, Technological, Environmental and Legal factors (Johnson, 2020).</a:t>
            </a:r>
          </a:p>
          <a:p>
            <a:pPr marL="488315" lvl="1" indent="-244475" algn="l">
              <a:lnSpc>
                <a:spcPts val="3240"/>
              </a:lnSpc>
              <a:buFont typeface="Arial" panose="020B0604020202020204"/>
              <a:buChar char="•"/>
            </a:pPr>
            <a:r>
              <a:rPr lang="en-US" sz="27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Why and Where is it Used?</a:t>
            </a:r>
          </a:p>
          <a:p>
            <a:pPr marL="1174115" lvl="2" indent="-391795" algn="l">
              <a:lnSpc>
                <a:spcPts val="3240"/>
              </a:lnSpc>
              <a:buFont typeface="Arial" panose="020B0604020202020204"/>
              <a:buChar char="⚬"/>
            </a:pPr>
            <a:r>
              <a:rPr lang="en-US" sz="27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Used by businesses and consultants to assess external factors shaping strategic decisions, particularly before entering new markets or reviewing business models (Kotler, 2017).</a:t>
            </a:r>
          </a:p>
          <a:p>
            <a:pPr marL="1174115" lvl="2" indent="-391795" algn="l">
              <a:lnSpc>
                <a:spcPts val="3240"/>
              </a:lnSpc>
            </a:pPr>
            <a:endParaRPr lang="en-US" sz="27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447800" y="6688664"/>
            <a:ext cx="10584180" cy="371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4340" lvl="1" indent="-217170" algn="l">
              <a:lnSpc>
                <a:spcPts val="2880"/>
              </a:lnSpc>
              <a:buFont typeface="Arial" panose="020B0604020202020204"/>
              <a:buChar char="•"/>
            </a:pPr>
            <a:r>
              <a:rPr lang="en-US" sz="24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Strengths and Limitations of the PESTEL Framework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0000">
              <a:schemeClr val="tx1"/>
            </a:gs>
            <a:gs pos="0">
              <a:schemeClr val="tx1">
                <a:lumMod val="25000"/>
                <a:lumOff val="75000"/>
              </a:schemeClr>
            </a:gs>
            <a:gs pos="100000">
              <a:schemeClr val="tx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3452" y="733673"/>
            <a:ext cx="16241087" cy="1768503"/>
            <a:chOff x="0" y="0"/>
            <a:chExt cx="21654783" cy="23580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654781" cy="2357999"/>
            </a:xfrm>
            <a:custGeom>
              <a:avLst/>
              <a:gdLst/>
              <a:ahLst/>
              <a:cxnLst/>
              <a:rect l="l" t="t" r="r" b="b"/>
              <a:pathLst>
                <a:path w="21654781" h="2357999">
                  <a:moveTo>
                    <a:pt x="0" y="0"/>
                  </a:moveTo>
                  <a:lnTo>
                    <a:pt x="21654781" y="0"/>
                  </a:lnTo>
                  <a:lnTo>
                    <a:pt x="21654781" y="2357999"/>
                  </a:lnTo>
                  <a:lnTo>
                    <a:pt x="0" y="2357999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28941" b="-128941"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0" y="28575"/>
              <a:ext cx="21654783" cy="23294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6415"/>
                </a:lnSpc>
              </a:pPr>
              <a:r>
                <a:rPr lang="en-US" sz="594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Application of PESTEL to Basil's Bakery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713865" y="2400300"/>
            <a:ext cx="15550515" cy="5688965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l">
              <a:lnSpc>
                <a:spcPts val="2915"/>
              </a:lnSpc>
            </a:pPr>
            <a:endParaRPr/>
          </a:p>
          <a:p>
            <a:pPr algn="l">
              <a:lnSpc>
                <a:spcPts val="4535"/>
              </a:lnSpc>
            </a:pPr>
            <a:r>
              <a:rPr lang="en-US" sz="42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Below is the PESTEL analysis applied to </a:t>
            </a:r>
            <a:r>
              <a:rPr lang="en-US" sz="42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Basil’s Bakery.</a:t>
            </a: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  <a:p>
            <a:pPr marL="488315" lvl="1" indent="-244475" algn="l">
              <a:lnSpc>
                <a:spcPts val="2915"/>
              </a:lnSpc>
            </a:pPr>
            <a:endParaRPr lang="en-US" sz="4200" b="1">
              <a:solidFill>
                <a:srgbClr val="FFFFFF"/>
              </a:solidFill>
              <a:latin typeface="Arial Bold" panose="020B0704020202020204"/>
              <a:ea typeface="Arial Bold" panose="020B0704020202020204"/>
              <a:cs typeface="Arial Bold" panose="020B0704020202020204"/>
              <a:sym typeface="Arial Bold" panose="020B0704020202020204"/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custDataLst>
              <p:tags r:id="rId1"/>
            </p:custDataLst>
          </p:nvPr>
        </p:nvGraphicFramePr>
        <p:xfrm>
          <a:off x="1132840" y="4158615"/>
          <a:ext cx="16073755" cy="6156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5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565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00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23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4688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71907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858010">
                <a:tc>
                  <a:txBody>
                    <a:bodyPr/>
                    <a:lstStyle/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7290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rates &amp; taxation increases post-COVID strain SME finances (</a:t>
                      </a:r>
                      <a:r>
                        <a:rPr lang="en-US" alt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Office for National Statistics</a:t>
                      </a: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2023).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food safety &amp; hygiene regulations must be maintained (FSA, 2022).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of living crisis reduces discretionary spending on artisan food (Bank of England, 2023).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Organic supply costs unpredictable due to inflation and crop failures.</a:t>
                      </a:r>
                    </a:p>
                    <a:p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Rise of remote working reduces lunchtime footfall in retail parks.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Growing consumer demand for healthy, organic food products (Mintel, 2023).</a:t>
                      </a:r>
                    </a:p>
                    <a:p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online ordering/delivery system limits reach to new customers.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payment and pre-order technologies could improve customer experience.</a:t>
                      </a:r>
                    </a:p>
                    <a:p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Food labelling and allergen laws (EU/UK) must be strictly followed (FSA, 2022).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 law compliance required if hiring additional staff for delivery.</a:t>
                      </a:r>
                    </a:p>
                    <a:p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Organic sourcing aligns with sustainability values but increases cost vulnerability.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Climate change threatens organic crop yields, impacting ingredient supply.</a:t>
                      </a:r>
                    </a:p>
                    <a:p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0000">
              <a:schemeClr val="tx1"/>
            </a:gs>
            <a:gs pos="0">
              <a:schemeClr val="tx1">
                <a:lumMod val="25000"/>
                <a:lumOff val="75000"/>
              </a:schemeClr>
            </a:gs>
            <a:gs pos="100000">
              <a:schemeClr val="tx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57300" y="327717"/>
            <a:ext cx="15773400" cy="1988344"/>
            <a:chOff x="0" y="0"/>
            <a:chExt cx="21031200" cy="265112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031200" cy="2651127"/>
            </a:xfrm>
            <a:custGeom>
              <a:avLst/>
              <a:gdLst/>
              <a:ahLst/>
              <a:cxnLst/>
              <a:rect l="l" t="t" r="r" b="b"/>
              <a:pathLst>
                <a:path w="21031200" h="2651127">
                  <a:moveTo>
                    <a:pt x="0" y="0"/>
                  </a:moveTo>
                  <a:lnTo>
                    <a:pt x="21031200" y="0"/>
                  </a:lnTo>
                  <a:lnTo>
                    <a:pt x="21031200" y="2651127"/>
                  </a:lnTo>
                  <a:lnTo>
                    <a:pt x="0" y="2651127"/>
                  </a:lnTo>
                  <a:close/>
                </a:path>
              </a:pathLst>
            </a:custGeom>
            <a:blipFill>
              <a:blip r:embed="rId3">
                <a:alphaModFix amt="0"/>
              </a:blip>
              <a:stretch>
                <a:fillRect t="-104573" b="-104573"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21031200" cy="261302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5185"/>
                </a:lnSpc>
              </a:pPr>
              <a:r>
                <a:rPr lang="en-US" sz="48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Critique of the Cause-and-Effect Model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40381" y="6517748"/>
            <a:ext cx="6599206" cy="3120057"/>
            <a:chOff x="0" y="0"/>
            <a:chExt cx="8798941" cy="416007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798916" cy="4160139"/>
            </a:xfrm>
            <a:custGeom>
              <a:avLst/>
              <a:gdLst/>
              <a:ahLst/>
              <a:cxnLst/>
              <a:rect l="l" t="t" r="r" b="b"/>
              <a:pathLst>
                <a:path w="8798916" h="4160139">
                  <a:moveTo>
                    <a:pt x="0" y="0"/>
                  </a:moveTo>
                  <a:lnTo>
                    <a:pt x="8463407" y="0"/>
                  </a:lnTo>
                  <a:cubicBezTo>
                    <a:pt x="8688705" y="0"/>
                    <a:pt x="8849613" y="218694"/>
                    <a:pt x="8784209" y="435356"/>
                  </a:cubicBezTo>
                  <a:lnTo>
                    <a:pt x="7783703" y="3745230"/>
                  </a:lnTo>
                  <a:cubicBezTo>
                    <a:pt x="7709027" y="3991737"/>
                    <a:pt x="7483222" y="4160139"/>
                    <a:pt x="7226935" y="4160139"/>
                  </a:cubicBezTo>
                  <a:lnTo>
                    <a:pt x="0" y="4160139"/>
                  </a:lnTo>
                </a:path>
              </a:pathLst>
            </a:custGeom>
            <a:gradFill rotWithShape="1">
              <a:gsLst>
                <a:gs pos="0">
                  <a:srgbClr val="A5A5A5">
                    <a:alpha val="100000"/>
                  </a:srgbClr>
                </a:gs>
                <a:gs pos="45000">
                  <a:srgbClr val="A5A5A5">
                    <a:alpha val="0"/>
                  </a:srgbClr>
                </a:gs>
              </a:gsLst>
              <a:lin ang="0"/>
            </a:gradFill>
          </p:spPr>
        </p:sp>
      </p:grpSp>
      <p:grpSp>
        <p:nvGrpSpPr>
          <p:cNvPr id="7" name="Group 7"/>
          <p:cNvGrpSpPr/>
          <p:nvPr/>
        </p:nvGrpSpPr>
        <p:grpSpPr>
          <a:xfrm>
            <a:off x="7059530" y="6512938"/>
            <a:ext cx="6599206" cy="3124876"/>
            <a:chOff x="0" y="0"/>
            <a:chExt cx="8798941" cy="4166502"/>
          </a:xfrm>
        </p:grpSpPr>
        <p:sp>
          <p:nvSpPr>
            <p:cNvPr id="8" name="Freeform 8"/>
            <p:cNvSpPr/>
            <p:nvPr/>
          </p:nvSpPr>
          <p:spPr>
            <a:xfrm>
              <a:off x="24" y="0"/>
              <a:ext cx="8798917" cy="4166489"/>
            </a:xfrm>
            <a:custGeom>
              <a:avLst/>
              <a:gdLst/>
              <a:ahLst/>
              <a:cxnLst/>
              <a:rect l="l" t="t" r="r" b="b"/>
              <a:pathLst>
                <a:path w="8798917" h="4166489">
                  <a:moveTo>
                    <a:pt x="8798917" y="4166489"/>
                  </a:moveTo>
                  <a:lnTo>
                    <a:pt x="335510" y="4166489"/>
                  </a:lnTo>
                  <a:cubicBezTo>
                    <a:pt x="110212" y="4166489"/>
                    <a:pt x="-50697" y="3947795"/>
                    <a:pt x="14708" y="3731133"/>
                  </a:cubicBezTo>
                  <a:lnTo>
                    <a:pt x="994894" y="489331"/>
                  </a:lnTo>
                  <a:cubicBezTo>
                    <a:pt x="1081508" y="202692"/>
                    <a:pt x="1344525" y="6477"/>
                    <a:pt x="1642721" y="6477"/>
                  </a:cubicBezTo>
                  <a:lnTo>
                    <a:pt x="8760182" y="0"/>
                  </a:lnTo>
                </a:path>
              </a:pathLst>
            </a:custGeom>
            <a:gradFill rotWithShape="1">
              <a:gsLst>
                <a:gs pos="56000">
                  <a:srgbClr val="FFC000">
                    <a:alpha val="100000"/>
                  </a:srgbClr>
                </a:gs>
                <a:gs pos="100000">
                  <a:srgbClr val="F2B600">
                    <a:alpha val="0"/>
                  </a:srgbClr>
                </a:gs>
              </a:gsLst>
              <a:lin ang="0"/>
            </a:gradFill>
          </p:spPr>
        </p:sp>
      </p:grpSp>
      <p:grpSp>
        <p:nvGrpSpPr>
          <p:cNvPr id="9" name="Group 9"/>
          <p:cNvGrpSpPr/>
          <p:nvPr/>
        </p:nvGrpSpPr>
        <p:grpSpPr>
          <a:xfrm>
            <a:off x="6321266" y="7201900"/>
            <a:ext cx="1731064" cy="1731064"/>
            <a:chOff x="0" y="0"/>
            <a:chExt cx="2308085" cy="230808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308098" cy="2308098"/>
            </a:xfrm>
            <a:custGeom>
              <a:avLst/>
              <a:gdLst/>
              <a:ahLst/>
              <a:cxnLst/>
              <a:rect l="l" t="t" r="r" b="b"/>
              <a:pathLst>
                <a:path w="2308098" h="2308098">
                  <a:moveTo>
                    <a:pt x="2308098" y="1154049"/>
                  </a:moveTo>
                  <a:cubicBezTo>
                    <a:pt x="2308098" y="1791462"/>
                    <a:pt x="1791462" y="2308098"/>
                    <a:pt x="1154049" y="2308098"/>
                  </a:cubicBezTo>
                  <a:cubicBezTo>
                    <a:pt x="516636" y="2308098"/>
                    <a:pt x="0" y="1791462"/>
                    <a:pt x="0" y="1154049"/>
                  </a:cubicBezTo>
                  <a:cubicBezTo>
                    <a:pt x="0" y="516636"/>
                    <a:pt x="516636" y="0"/>
                    <a:pt x="1154049" y="0"/>
                  </a:cubicBezTo>
                  <a:cubicBezTo>
                    <a:pt x="1791462" y="0"/>
                    <a:pt x="2308098" y="516636"/>
                    <a:pt x="2308098" y="1154049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11" name="Group 11"/>
          <p:cNvGrpSpPr/>
          <p:nvPr/>
        </p:nvGrpSpPr>
        <p:grpSpPr>
          <a:xfrm>
            <a:off x="6472095" y="7355129"/>
            <a:ext cx="1434074" cy="1434074"/>
            <a:chOff x="0" y="0"/>
            <a:chExt cx="1912099" cy="1912099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912112" cy="1912112"/>
            </a:xfrm>
            <a:custGeom>
              <a:avLst/>
              <a:gdLst/>
              <a:ahLst/>
              <a:cxnLst/>
              <a:rect l="l" t="t" r="r" b="b"/>
              <a:pathLst>
                <a:path w="1912112" h="1912112">
                  <a:moveTo>
                    <a:pt x="1912112" y="956056"/>
                  </a:moveTo>
                  <a:cubicBezTo>
                    <a:pt x="1912112" y="1484122"/>
                    <a:pt x="1484122" y="1912112"/>
                    <a:pt x="956056" y="1912112"/>
                  </a:cubicBezTo>
                  <a:cubicBezTo>
                    <a:pt x="427990" y="1912112"/>
                    <a:pt x="0" y="1484122"/>
                    <a:pt x="0" y="956056"/>
                  </a:cubicBezTo>
                  <a:cubicBezTo>
                    <a:pt x="0" y="427990"/>
                    <a:pt x="427990" y="0"/>
                    <a:pt x="956056" y="0"/>
                  </a:cubicBezTo>
                  <a:cubicBezTo>
                    <a:pt x="1484122" y="0"/>
                    <a:pt x="1912112" y="427990"/>
                    <a:pt x="1912112" y="956056"/>
                  </a:cubicBezTo>
                  <a:close/>
                </a:path>
              </a:pathLst>
            </a:custGeom>
            <a:solidFill>
              <a:srgbClr val="A5A5A5">
                <a:alpha val="63922"/>
              </a:srgbClr>
            </a:solidFill>
          </p:spPr>
        </p:sp>
      </p:grpSp>
      <p:sp>
        <p:nvSpPr>
          <p:cNvPr id="13" name="Freeform 13"/>
          <p:cNvSpPr/>
          <p:nvPr/>
        </p:nvSpPr>
        <p:spPr>
          <a:xfrm>
            <a:off x="6748872" y="7715345"/>
            <a:ext cx="875624" cy="704983"/>
          </a:xfrm>
          <a:custGeom>
            <a:avLst/>
            <a:gdLst/>
            <a:ahLst/>
            <a:cxnLst/>
            <a:rect l="l" t="t" r="r" b="b"/>
            <a:pathLst>
              <a:path w="875624" h="704983">
                <a:moveTo>
                  <a:pt x="0" y="0"/>
                </a:moveTo>
                <a:lnTo>
                  <a:pt x="875624" y="0"/>
                </a:lnTo>
                <a:lnTo>
                  <a:pt x="875624" y="704984"/>
                </a:lnTo>
                <a:lnTo>
                  <a:pt x="0" y="7049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4975104" y="4886325"/>
            <a:ext cx="3271266" cy="4114800"/>
          </a:xfrm>
          <a:custGeom>
            <a:avLst/>
            <a:gdLst/>
            <a:ahLst/>
            <a:cxnLst/>
            <a:rect l="l" t="t" r="r" b="b"/>
            <a:pathLst>
              <a:path w="3271266" h="4114800">
                <a:moveTo>
                  <a:pt x="0" y="0"/>
                </a:moveTo>
                <a:lnTo>
                  <a:pt x="3271266" y="0"/>
                </a:lnTo>
                <a:lnTo>
                  <a:pt x="327126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643890" y="2343150"/>
            <a:ext cx="13464439" cy="2885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What is it?</a:t>
            </a:r>
          </a:p>
          <a:p>
            <a:pPr algn="l">
              <a:lnSpc>
                <a:spcPts val="3240"/>
              </a:lnSpc>
            </a:pPr>
            <a:r>
              <a:rPr lang="en-US" sz="27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That is </a:t>
            </a:r>
            <a:r>
              <a:rPr lang="en-US" sz="27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also known as the Fishbone or Ishikawa Diagram, which visually maps root causes of a problem across key categories (Coccia, 2017).</a:t>
            </a:r>
          </a:p>
          <a:p>
            <a:pPr algn="l">
              <a:lnSpc>
                <a:spcPts val="3240"/>
              </a:lnSpc>
            </a:pPr>
            <a:r>
              <a:rPr lang="en-US" sz="27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Why/Where Used?</a:t>
            </a:r>
          </a:p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Widely used in quality management, healthcare and business to systematically identify causes behind a problem (Slack and Brandon-Jones, 2019).</a:t>
            </a:r>
          </a:p>
          <a:p>
            <a:pPr algn="l">
              <a:lnSpc>
                <a:spcPts val="3240"/>
              </a:lnSpc>
            </a:pPr>
            <a:endParaRPr lang="en-US" sz="27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524000" y="5372100"/>
            <a:ext cx="12187238" cy="4286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Strengths and Limitations of Cause-and-Effect Model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915477" y="6838950"/>
            <a:ext cx="4156710" cy="2391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71145" lvl="1" indent="-135890" algn="just">
              <a:lnSpc>
                <a:spcPts val="2700"/>
              </a:lnSpc>
              <a:buFont typeface="Arial" panose="020B0604020202020204"/>
              <a:buChar char="•"/>
            </a:pPr>
            <a:r>
              <a:rPr lang="en-US" sz="15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Identifies root causes.</a:t>
            </a:r>
          </a:p>
          <a:p>
            <a:pPr marL="271145" lvl="1" indent="-135890" algn="just">
              <a:lnSpc>
                <a:spcPts val="2700"/>
              </a:lnSpc>
            </a:pPr>
            <a:endParaRPr lang="en-US" sz="15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71145" lvl="1" indent="-135890" algn="just">
              <a:lnSpc>
                <a:spcPts val="2700"/>
              </a:lnSpc>
              <a:buFont typeface="Arial" panose="020B0604020202020204"/>
              <a:buChar char="•"/>
            </a:pPr>
            <a:r>
              <a:rPr lang="en-US" sz="15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Encourages systematic analysis.</a:t>
            </a:r>
          </a:p>
          <a:p>
            <a:pPr marL="271145" lvl="1" indent="-135890" algn="just">
              <a:lnSpc>
                <a:spcPts val="2700"/>
              </a:lnSpc>
            </a:pPr>
            <a:endParaRPr lang="en-US" sz="15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71145" lvl="1" indent="-135890" algn="just">
              <a:lnSpc>
                <a:spcPts val="2700"/>
              </a:lnSpc>
              <a:buFont typeface="Arial" panose="020B0604020202020204"/>
              <a:buChar char="•"/>
            </a:pPr>
            <a:r>
              <a:rPr lang="en-US" sz="15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Supports team discussion.</a:t>
            </a:r>
          </a:p>
          <a:p>
            <a:pPr marL="271145" lvl="1" indent="-135890" algn="just">
              <a:lnSpc>
                <a:spcPts val="2700"/>
              </a:lnSpc>
            </a:pPr>
            <a:endParaRPr lang="en-US" sz="15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71145" lvl="1" indent="-135890" algn="just">
              <a:lnSpc>
                <a:spcPts val="2700"/>
              </a:lnSpc>
              <a:buFont typeface="Arial" panose="020B0604020202020204"/>
              <a:buChar char="•"/>
            </a:pPr>
            <a:r>
              <a:rPr lang="en-US" sz="15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Easy to visualise.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05800" y="6837997"/>
            <a:ext cx="3822383" cy="23904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71145" lvl="1" indent="-135890" algn="just">
              <a:lnSpc>
                <a:spcPts val="2700"/>
              </a:lnSpc>
              <a:buFont typeface="Arial" panose="020B0604020202020204"/>
              <a:buChar char="•"/>
            </a:pPr>
            <a:r>
              <a:rPr lang="en-US" sz="150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Does not rank causes by importance.</a:t>
            </a:r>
          </a:p>
          <a:p>
            <a:pPr marL="271145" lvl="1" indent="-135890" algn="just">
              <a:lnSpc>
                <a:spcPts val="2700"/>
              </a:lnSpc>
            </a:pPr>
            <a:endParaRPr lang="en-US" sz="150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71145" lvl="1" indent="-135890" algn="just">
              <a:lnSpc>
                <a:spcPts val="2700"/>
              </a:lnSpc>
              <a:buFont typeface="Arial" panose="020B0604020202020204"/>
              <a:buChar char="•"/>
            </a:pPr>
            <a:r>
              <a:rPr lang="en-US" sz="150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May oversimplify complex problems.</a:t>
            </a:r>
          </a:p>
          <a:p>
            <a:pPr marL="271145" lvl="1" indent="-135890" algn="just">
              <a:lnSpc>
                <a:spcPts val="2700"/>
              </a:lnSpc>
            </a:pPr>
            <a:endParaRPr lang="en-US" sz="150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71145" lvl="1" indent="-135890" algn="just">
              <a:lnSpc>
                <a:spcPts val="2700"/>
              </a:lnSpc>
              <a:buFont typeface="Arial" panose="020B0604020202020204"/>
              <a:buChar char="•"/>
            </a:pPr>
            <a:r>
              <a:rPr lang="en-US" sz="150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Dependent on user knowledge.</a:t>
            </a:r>
          </a:p>
          <a:p>
            <a:pPr marL="271145" lvl="1" indent="-135890" algn="just">
              <a:lnSpc>
                <a:spcPts val="2700"/>
              </a:lnSpc>
            </a:pPr>
            <a:endParaRPr lang="en-US" sz="1500">
              <a:solidFill>
                <a:srgbClr val="000000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  <a:p>
            <a:pPr marL="271145" lvl="1" indent="-135890" algn="just">
              <a:lnSpc>
                <a:spcPts val="2700"/>
              </a:lnSpc>
              <a:buFont typeface="Arial" panose="020B0604020202020204"/>
              <a:buChar char="•"/>
            </a:pPr>
            <a:r>
              <a:rPr lang="en-US" sz="1500">
                <a:solidFill>
                  <a:srgbClr val="000000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Does not provide solutions directly.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0000">
              <a:schemeClr val="tx1"/>
            </a:gs>
            <a:gs pos="0">
              <a:schemeClr val="tx1">
                <a:lumMod val="25000"/>
                <a:lumOff val="75000"/>
              </a:schemeClr>
            </a:gs>
            <a:gs pos="100000">
              <a:schemeClr val="tx1">
                <a:lumMod val="8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/>
          <p:cNvSpPr/>
          <p:nvPr/>
        </p:nvSpPr>
        <p:spPr>
          <a:xfrm rot="31740">
            <a:off x="1009821" y="5119688"/>
            <a:ext cx="13009921" cy="0"/>
          </a:xfrm>
          <a:prstGeom prst="line">
            <a:avLst/>
          </a:prstGeom>
          <a:ln w="47625" cap="rnd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 rot="-8113799">
            <a:off x="2107073" y="3971134"/>
            <a:ext cx="3218374" cy="0"/>
          </a:xfrm>
          <a:prstGeom prst="line">
            <a:avLst/>
          </a:prstGeom>
          <a:ln w="47625" cap="rnd">
            <a:solidFill>
              <a:srgbClr val="FFC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 rot="8123160">
            <a:off x="2095329" y="6256230"/>
            <a:ext cx="3241853" cy="0"/>
          </a:xfrm>
          <a:prstGeom prst="line">
            <a:avLst/>
          </a:prstGeom>
          <a:ln w="47625" cap="rnd">
            <a:solidFill>
              <a:srgbClr val="7030A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AutoShape 7"/>
          <p:cNvSpPr/>
          <p:nvPr/>
        </p:nvSpPr>
        <p:spPr>
          <a:xfrm rot="-8149080">
            <a:off x="6415792" y="4008692"/>
            <a:ext cx="3227565" cy="0"/>
          </a:xfrm>
          <a:prstGeom prst="line">
            <a:avLst/>
          </a:prstGeom>
          <a:ln w="47625" cap="rnd">
            <a:solidFill>
              <a:srgbClr val="FF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AutoShape 8"/>
          <p:cNvSpPr/>
          <p:nvPr/>
        </p:nvSpPr>
        <p:spPr>
          <a:xfrm rot="8151720">
            <a:off x="6370206" y="6223825"/>
            <a:ext cx="3225175" cy="0"/>
          </a:xfrm>
          <a:prstGeom prst="line">
            <a:avLst/>
          </a:prstGeom>
          <a:ln w="47625" cap="rnd">
            <a:solidFill>
              <a:srgbClr val="00B0F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AutoShape 9"/>
          <p:cNvSpPr/>
          <p:nvPr/>
        </p:nvSpPr>
        <p:spPr>
          <a:xfrm rot="-8192640">
            <a:off x="10731189" y="4021674"/>
            <a:ext cx="3267637" cy="47625"/>
          </a:xfrm>
          <a:prstGeom prst="line">
            <a:avLst/>
          </a:prstGeom>
          <a:ln w="47625" cap="rnd">
            <a:solidFill>
              <a:srgbClr val="C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AutoShape 10"/>
          <p:cNvSpPr/>
          <p:nvPr/>
        </p:nvSpPr>
        <p:spPr>
          <a:xfrm rot="8168580">
            <a:off x="10726922" y="6244314"/>
            <a:ext cx="3241615" cy="0"/>
          </a:xfrm>
          <a:prstGeom prst="line">
            <a:avLst/>
          </a:prstGeom>
          <a:ln w="47625" cap="rnd">
            <a:solidFill>
              <a:srgbClr val="00B05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11" name="Group 11"/>
          <p:cNvGrpSpPr/>
          <p:nvPr/>
        </p:nvGrpSpPr>
        <p:grpSpPr>
          <a:xfrm>
            <a:off x="869909" y="2183292"/>
            <a:ext cx="3280248" cy="778221"/>
            <a:chOff x="0" y="0"/>
            <a:chExt cx="4373664" cy="103762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373626" cy="1037590"/>
            </a:xfrm>
            <a:custGeom>
              <a:avLst/>
              <a:gdLst/>
              <a:ahLst/>
              <a:cxnLst/>
              <a:rect l="l" t="t" r="r" b="b"/>
              <a:pathLst>
                <a:path w="4373626" h="1037590">
                  <a:moveTo>
                    <a:pt x="0" y="0"/>
                  </a:moveTo>
                  <a:lnTo>
                    <a:pt x="4373626" y="0"/>
                  </a:lnTo>
                  <a:lnTo>
                    <a:pt x="4373626" y="1037590"/>
                  </a:lnTo>
                  <a:lnTo>
                    <a:pt x="0" y="103759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2131" b="-32135"/>
              </a:stretch>
            </a:blipFill>
            <a:ln w="85725" cap="sq">
              <a:solidFill>
                <a:srgbClr val="FFC000"/>
              </a:solidFill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0" y="-28575"/>
              <a:ext cx="4373664" cy="1066203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4320"/>
                </a:lnSpc>
              </a:pPr>
              <a:r>
                <a:rPr lang="en-US" sz="36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Methods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275031" y="2215296"/>
            <a:ext cx="3280248" cy="778221"/>
            <a:chOff x="0" y="0"/>
            <a:chExt cx="4373664" cy="1037628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373626" cy="1037590"/>
            </a:xfrm>
            <a:custGeom>
              <a:avLst/>
              <a:gdLst/>
              <a:ahLst/>
              <a:cxnLst/>
              <a:rect l="l" t="t" r="r" b="b"/>
              <a:pathLst>
                <a:path w="4373626" h="1037590">
                  <a:moveTo>
                    <a:pt x="0" y="0"/>
                  </a:moveTo>
                  <a:lnTo>
                    <a:pt x="4373626" y="0"/>
                  </a:lnTo>
                  <a:lnTo>
                    <a:pt x="4373626" y="1037590"/>
                  </a:lnTo>
                  <a:lnTo>
                    <a:pt x="0" y="103759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2131" b="-32135"/>
              </a:stretch>
            </a:blipFill>
            <a:ln w="85725" cap="sq">
              <a:solidFill>
                <a:srgbClr val="FF0000"/>
              </a:solidFill>
              <a:prstDash val="solid"/>
              <a:miter/>
            </a:ln>
          </p:spPr>
        </p:sp>
        <p:sp>
          <p:nvSpPr>
            <p:cNvPr id="16" name="TextBox 16"/>
            <p:cNvSpPr txBox="1"/>
            <p:nvPr/>
          </p:nvSpPr>
          <p:spPr>
            <a:xfrm>
              <a:off x="0" y="-28575"/>
              <a:ext cx="4373664" cy="1066203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4320"/>
                </a:lnSpc>
              </a:pPr>
              <a:r>
                <a:rPr lang="en-US" sz="36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Machines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565176" y="2229250"/>
            <a:ext cx="3313395" cy="778221"/>
            <a:chOff x="0" y="0"/>
            <a:chExt cx="4417860" cy="1037628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417822" cy="1037590"/>
            </a:xfrm>
            <a:custGeom>
              <a:avLst/>
              <a:gdLst/>
              <a:ahLst/>
              <a:cxnLst/>
              <a:rect l="l" t="t" r="r" b="b"/>
              <a:pathLst>
                <a:path w="4417822" h="1037590">
                  <a:moveTo>
                    <a:pt x="0" y="0"/>
                  </a:moveTo>
                  <a:lnTo>
                    <a:pt x="4417822" y="0"/>
                  </a:lnTo>
                  <a:lnTo>
                    <a:pt x="4417822" y="1037590"/>
                  </a:lnTo>
                  <a:lnTo>
                    <a:pt x="0" y="103759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2961" b="-32965"/>
              </a:stretch>
            </a:blipFill>
            <a:ln w="85725" cap="sq">
              <a:solidFill>
                <a:srgbClr val="C00000"/>
              </a:solidFill>
              <a:prstDash val="solid"/>
              <a:miter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0" y="-28575"/>
              <a:ext cx="4417860" cy="1066203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4320"/>
                </a:lnSpc>
              </a:pPr>
              <a:r>
                <a:rPr lang="en-US" sz="36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People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37895" y="7325487"/>
            <a:ext cx="3312252" cy="778221"/>
            <a:chOff x="0" y="0"/>
            <a:chExt cx="4416336" cy="103762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4416298" cy="1037590"/>
            </a:xfrm>
            <a:custGeom>
              <a:avLst/>
              <a:gdLst/>
              <a:ahLst/>
              <a:cxnLst/>
              <a:rect l="l" t="t" r="r" b="b"/>
              <a:pathLst>
                <a:path w="4416298" h="1037590">
                  <a:moveTo>
                    <a:pt x="0" y="0"/>
                  </a:moveTo>
                  <a:lnTo>
                    <a:pt x="4416298" y="0"/>
                  </a:lnTo>
                  <a:lnTo>
                    <a:pt x="4416298" y="1037590"/>
                  </a:lnTo>
                  <a:lnTo>
                    <a:pt x="0" y="103759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2933" b="-32936"/>
              </a:stretch>
            </a:blipFill>
            <a:ln w="85725" cap="sq">
              <a:solidFill>
                <a:srgbClr val="7030A0"/>
              </a:solidFill>
              <a:prstDash val="solid"/>
              <a:miter/>
            </a:ln>
          </p:spPr>
        </p:sp>
        <p:sp>
          <p:nvSpPr>
            <p:cNvPr id="22" name="TextBox 22"/>
            <p:cNvSpPr txBox="1"/>
            <p:nvPr/>
          </p:nvSpPr>
          <p:spPr>
            <a:xfrm>
              <a:off x="0" y="-28575"/>
              <a:ext cx="4416336" cy="1066203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4320"/>
                </a:lnSpc>
              </a:pPr>
              <a:r>
                <a:rPr lang="en-US" sz="36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Materials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212242" y="7339603"/>
            <a:ext cx="3312252" cy="778221"/>
            <a:chOff x="0" y="0"/>
            <a:chExt cx="4416336" cy="103762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4416298" cy="1037590"/>
            </a:xfrm>
            <a:custGeom>
              <a:avLst/>
              <a:gdLst/>
              <a:ahLst/>
              <a:cxnLst/>
              <a:rect l="l" t="t" r="r" b="b"/>
              <a:pathLst>
                <a:path w="4416298" h="1037590">
                  <a:moveTo>
                    <a:pt x="0" y="0"/>
                  </a:moveTo>
                  <a:lnTo>
                    <a:pt x="4416298" y="0"/>
                  </a:lnTo>
                  <a:lnTo>
                    <a:pt x="4416298" y="1037590"/>
                  </a:lnTo>
                  <a:lnTo>
                    <a:pt x="0" y="103759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2933" b="-32936"/>
              </a:stretch>
            </a:blipFill>
            <a:ln w="85725" cap="sq">
              <a:solidFill>
                <a:srgbClr val="00B0F0"/>
              </a:solidFill>
              <a:prstDash val="solid"/>
              <a:miter/>
            </a:ln>
          </p:spPr>
        </p:sp>
        <p:sp>
          <p:nvSpPr>
            <p:cNvPr id="25" name="TextBox 25"/>
            <p:cNvSpPr txBox="1"/>
            <p:nvPr/>
          </p:nvSpPr>
          <p:spPr>
            <a:xfrm>
              <a:off x="0" y="-28575"/>
              <a:ext cx="4416336" cy="1066203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4320"/>
                </a:lnSpc>
              </a:pPr>
              <a:r>
                <a:rPr lang="en-US" sz="36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Measurement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9535382" y="7332745"/>
            <a:ext cx="3372993" cy="778221"/>
            <a:chOff x="0" y="0"/>
            <a:chExt cx="4497324" cy="1037628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4497324" cy="1037590"/>
            </a:xfrm>
            <a:custGeom>
              <a:avLst/>
              <a:gdLst/>
              <a:ahLst/>
              <a:cxnLst/>
              <a:rect l="l" t="t" r="r" b="b"/>
              <a:pathLst>
                <a:path w="4497324" h="1037590">
                  <a:moveTo>
                    <a:pt x="0" y="0"/>
                  </a:moveTo>
                  <a:lnTo>
                    <a:pt x="4497324" y="0"/>
                  </a:lnTo>
                  <a:lnTo>
                    <a:pt x="4497324" y="1037590"/>
                  </a:lnTo>
                  <a:lnTo>
                    <a:pt x="0" y="103759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34454" b="-34457"/>
              </a:stretch>
            </a:blipFill>
            <a:ln w="85725" cap="sq">
              <a:solidFill>
                <a:srgbClr val="00B050"/>
              </a:solidFill>
              <a:prstDash val="solid"/>
              <a:miter/>
            </a:ln>
          </p:spPr>
        </p:sp>
        <p:sp>
          <p:nvSpPr>
            <p:cNvPr id="28" name="TextBox 28"/>
            <p:cNvSpPr txBox="1"/>
            <p:nvPr/>
          </p:nvSpPr>
          <p:spPr>
            <a:xfrm>
              <a:off x="0" y="-28575"/>
              <a:ext cx="4497324" cy="1066203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4320"/>
                </a:lnSpc>
              </a:pPr>
              <a:r>
                <a:rPr lang="en-US" sz="36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Environment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868352" y="4852810"/>
            <a:ext cx="3336417" cy="660714"/>
            <a:chOff x="0" y="0"/>
            <a:chExt cx="4448556" cy="880951"/>
          </a:xfrm>
          <a:solidFill>
            <a:schemeClr val="tx1">
              <a:lumMod val="50000"/>
              <a:lumOff val="50000"/>
            </a:schemeClr>
          </a:solidFill>
        </p:grpSpPr>
        <p:sp>
          <p:nvSpPr>
            <p:cNvPr id="30" name="Freeform 30"/>
            <p:cNvSpPr/>
            <p:nvPr/>
          </p:nvSpPr>
          <p:spPr>
            <a:xfrm>
              <a:off x="0" y="0"/>
              <a:ext cx="4448556" cy="880918"/>
            </a:xfrm>
            <a:custGeom>
              <a:avLst/>
              <a:gdLst/>
              <a:ahLst/>
              <a:cxnLst/>
              <a:rect l="l" t="t" r="r" b="b"/>
              <a:pathLst>
                <a:path w="4448556" h="880918">
                  <a:moveTo>
                    <a:pt x="0" y="0"/>
                  </a:moveTo>
                  <a:lnTo>
                    <a:pt x="4448556" y="0"/>
                  </a:lnTo>
                  <a:lnTo>
                    <a:pt x="4448556" y="880918"/>
                  </a:lnTo>
                  <a:lnTo>
                    <a:pt x="0" y="880918"/>
                  </a:lnTo>
                  <a:close/>
                </a:path>
              </a:pathLst>
            </a:custGeom>
            <a:grpFill/>
            <a:ln w="857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31" name="TextBox 31"/>
            <p:cNvSpPr txBox="1"/>
            <p:nvPr/>
          </p:nvSpPr>
          <p:spPr>
            <a:xfrm>
              <a:off x="0" y="-19050"/>
              <a:ext cx="4448556" cy="900001"/>
            </a:xfrm>
            <a:prstGeom prst="rect">
              <a:avLst/>
            </a:prstGeom>
            <a:grpFill/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800" b="1">
                  <a:solidFill>
                    <a:schemeClr val="bg1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Stagnation in Sales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9544593" y="6615589"/>
            <a:ext cx="3330445" cy="434550"/>
            <a:chOff x="0" y="0"/>
            <a:chExt cx="4440593" cy="579399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4440555" cy="579374"/>
            </a:xfrm>
            <a:custGeom>
              <a:avLst/>
              <a:gdLst/>
              <a:ahLst/>
              <a:cxnLst/>
              <a:rect l="l" t="t" r="r" b="b"/>
              <a:pathLst>
                <a:path w="4440555" h="579374">
                  <a:moveTo>
                    <a:pt x="0" y="0"/>
                  </a:moveTo>
                  <a:lnTo>
                    <a:pt x="4440555" y="0"/>
                  </a:lnTo>
                  <a:lnTo>
                    <a:pt x="4440555" y="579374"/>
                  </a:lnTo>
                  <a:lnTo>
                    <a:pt x="0" y="57937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9340" b="-99344"/>
              </a:stretch>
            </a:blipFill>
            <a:ln w="19050" cap="sq">
              <a:solidFill>
                <a:schemeClr val="bg1"/>
              </a:solidFill>
              <a:prstDash val="solid"/>
              <a:miter/>
            </a:ln>
          </p:spPr>
        </p:sp>
        <p:sp>
          <p:nvSpPr>
            <p:cNvPr id="34" name="TextBox 34"/>
            <p:cNvSpPr txBox="1"/>
            <p:nvPr/>
          </p:nvSpPr>
          <p:spPr>
            <a:xfrm>
              <a:off x="0" y="-19050"/>
              <a:ext cx="4440593" cy="598449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No delivery service offered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556652" y="5689282"/>
            <a:ext cx="3330445" cy="434550"/>
            <a:chOff x="0" y="0"/>
            <a:chExt cx="4440593" cy="579399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4440555" cy="579374"/>
            </a:xfrm>
            <a:custGeom>
              <a:avLst/>
              <a:gdLst/>
              <a:ahLst/>
              <a:cxnLst/>
              <a:rect l="l" t="t" r="r" b="b"/>
              <a:pathLst>
                <a:path w="4440555" h="579374">
                  <a:moveTo>
                    <a:pt x="0" y="0"/>
                  </a:moveTo>
                  <a:lnTo>
                    <a:pt x="4440555" y="0"/>
                  </a:lnTo>
                  <a:lnTo>
                    <a:pt x="4440555" y="579374"/>
                  </a:lnTo>
                  <a:lnTo>
                    <a:pt x="0" y="57937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9340" b="-99344"/>
              </a:stretch>
            </a:blipFill>
            <a:ln w="19050" cap="sq">
              <a:solidFill>
                <a:schemeClr val="bg1"/>
              </a:solidFill>
              <a:prstDash val="solid"/>
              <a:miter/>
            </a:ln>
          </p:spPr>
        </p:sp>
        <p:sp>
          <p:nvSpPr>
            <p:cNvPr id="37" name="TextBox 37"/>
            <p:cNvSpPr txBox="1"/>
            <p:nvPr/>
          </p:nvSpPr>
          <p:spPr>
            <a:xfrm>
              <a:off x="0" y="-19050"/>
              <a:ext cx="4440593" cy="598449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Pre-order system unreliable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9598514" y="3352895"/>
            <a:ext cx="3330445" cy="434550"/>
            <a:chOff x="0" y="0"/>
            <a:chExt cx="4440593" cy="579399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4440555" cy="579374"/>
            </a:xfrm>
            <a:custGeom>
              <a:avLst/>
              <a:gdLst/>
              <a:ahLst/>
              <a:cxnLst/>
              <a:rect l="l" t="t" r="r" b="b"/>
              <a:pathLst>
                <a:path w="4440555" h="579374">
                  <a:moveTo>
                    <a:pt x="0" y="0"/>
                  </a:moveTo>
                  <a:lnTo>
                    <a:pt x="4440555" y="0"/>
                  </a:lnTo>
                  <a:lnTo>
                    <a:pt x="4440555" y="579374"/>
                  </a:lnTo>
                  <a:lnTo>
                    <a:pt x="0" y="57937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9340" b="-99344"/>
              </a:stretch>
            </a:blip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40" name="TextBox 40"/>
            <p:cNvSpPr txBox="1"/>
            <p:nvPr/>
          </p:nvSpPr>
          <p:spPr>
            <a:xfrm>
              <a:off x="0" y="-19050"/>
              <a:ext cx="4440593" cy="59844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No online ordering platform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598514" y="4211803"/>
            <a:ext cx="3330445" cy="434550"/>
            <a:chOff x="0" y="0"/>
            <a:chExt cx="4440593" cy="579399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4440555" cy="579374"/>
            </a:xfrm>
            <a:custGeom>
              <a:avLst/>
              <a:gdLst/>
              <a:ahLst/>
              <a:cxnLst/>
              <a:rect l="l" t="t" r="r" b="b"/>
              <a:pathLst>
                <a:path w="4440555" h="579374">
                  <a:moveTo>
                    <a:pt x="0" y="0"/>
                  </a:moveTo>
                  <a:lnTo>
                    <a:pt x="4440555" y="0"/>
                  </a:lnTo>
                  <a:lnTo>
                    <a:pt x="4440555" y="579374"/>
                  </a:lnTo>
                  <a:lnTo>
                    <a:pt x="0" y="57937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9340" b="-99344"/>
              </a:stretch>
            </a:blipFill>
            <a:ln w="19050" cap="sq">
              <a:solidFill>
                <a:schemeClr val="bg1"/>
              </a:solidFill>
              <a:prstDash val="solid"/>
              <a:miter/>
            </a:ln>
          </p:spPr>
        </p:sp>
        <p:sp>
          <p:nvSpPr>
            <p:cNvPr id="43" name="TextBox 43"/>
            <p:cNvSpPr txBox="1"/>
            <p:nvPr/>
          </p:nvSpPr>
          <p:spPr>
            <a:xfrm>
              <a:off x="0" y="-19050"/>
              <a:ext cx="4440593" cy="598449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Phone not always answered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249932" y="6615589"/>
            <a:ext cx="3330445" cy="434550"/>
            <a:chOff x="0" y="0"/>
            <a:chExt cx="4440593" cy="579399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4440555" cy="579374"/>
            </a:xfrm>
            <a:custGeom>
              <a:avLst/>
              <a:gdLst/>
              <a:ahLst/>
              <a:cxnLst/>
              <a:rect l="l" t="t" r="r" b="b"/>
              <a:pathLst>
                <a:path w="4440555" h="579374">
                  <a:moveTo>
                    <a:pt x="0" y="0"/>
                  </a:moveTo>
                  <a:lnTo>
                    <a:pt x="4440555" y="0"/>
                  </a:lnTo>
                  <a:lnTo>
                    <a:pt x="4440555" y="579374"/>
                  </a:lnTo>
                  <a:lnTo>
                    <a:pt x="0" y="57937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9340" b="-99344"/>
              </a:stretch>
            </a:blipFill>
            <a:ln w="19050" cap="sq">
              <a:solidFill>
                <a:schemeClr val="bg1"/>
              </a:solidFill>
              <a:prstDash val="solid"/>
              <a:miter/>
            </a:ln>
          </p:spPr>
        </p:sp>
        <p:sp>
          <p:nvSpPr>
            <p:cNvPr id="46" name="TextBox 46"/>
            <p:cNvSpPr txBox="1"/>
            <p:nvPr/>
          </p:nvSpPr>
          <p:spPr>
            <a:xfrm>
              <a:off x="0" y="-19050"/>
              <a:ext cx="4440593" cy="598449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Basil required on-site to bake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5333768" y="5843588"/>
            <a:ext cx="3330445" cy="434550"/>
            <a:chOff x="0" y="0"/>
            <a:chExt cx="4440593" cy="579399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4440555" cy="579374"/>
            </a:xfrm>
            <a:custGeom>
              <a:avLst/>
              <a:gdLst/>
              <a:ahLst/>
              <a:cxnLst/>
              <a:rect l="l" t="t" r="r" b="b"/>
              <a:pathLst>
                <a:path w="4440555" h="579374">
                  <a:moveTo>
                    <a:pt x="0" y="0"/>
                  </a:moveTo>
                  <a:lnTo>
                    <a:pt x="4440555" y="0"/>
                  </a:lnTo>
                  <a:lnTo>
                    <a:pt x="4440555" y="579374"/>
                  </a:lnTo>
                  <a:lnTo>
                    <a:pt x="0" y="57937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9340" b="-99344"/>
              </a:stretch>
            </a:blipFill>
            <a:ln w="19050" cap="sq">
              <a:solidFill>
                <a:schemeClr val="bg1"/>
              </a:solidFill>
              <a:prstDash val="solid"/>
              <a:miter/>
            </a:ln>
          </p:spPr>
        </p:sp>
        <p:sp>
          <p:nvSpPr>
            <p:cNvPr id="49" name="TextBox 49"/>
            <p:cNvSpPr txBox="1"/>
            <p:nvPr/>
          </p:nvSpPr>
          <p:spPr>
            <a:xfrm>
              <a:off x="0" y="-19050"/>
              <a:ext cx="4440593" cy="598449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6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Loyal customers made redundant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912971" y="6574917"/>
            <a:ext cx="3330445" cy="434550"/>
            <a:chOff x="0" y="0"/>
            <a:chExt cx="4440593" cy="579399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4440555" cy="579374"/>
            </a:xfrm>
            <a:custGeom>
              <a:avLst/>
              <a:gdLst/>
              <a:ahLst/>
              <a:cxnLst/>
              <a:rect l="l" t="t" r="r" b="b"/>
              <a:pathLst>
                <a:path w="4440555" h="579374">
                  <a:moveTo>
                    <a:pt x="0" y="0"/>
                  </a:moveTo>
                  <a:lnTo>
                    <a:pt x="4440555" y="0"/>
                  </a:lnTo>
                  <a:lnTo>
                    <a:pt x="4440555" y="579374"/>
                  </a:lnTo>
                  <a:lnTo>
                    <a:pt x="0" y="57937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9340" b="-99344"/>
              </a:stretch>
            </a:blip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52" name="TextBox 52"/>
            <p:cNvSpPr txBox="1"/>
            <p:nvPr/>
          </p:nvSpPr>
          <p:spPr>
            <a:xfrm>
              <a:off x="0" y="-19050"/>
              <a:ext cx="4440593" cy="598449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6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Organic ingredients cost-volatile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912971" y="5689282"/>
            <a:ext cx="3330445" cy="386715"/>
            <a:chOff x="0" y="0"/>
            <a:chExt cx="4440593" cy="515620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4440555" cy="515620"/>
            </a:xfrm>
            <a:custGeom>
              <a:avLst/>
              <a:gdLst/>
              <a:ahLst/>
              <a:cxnLst/>
              <a:rect l="l" t="t" r="r" b="b"/>
              <a:pathLst>
                <a:path w="4440555" h="515620">
                  <a:moveTo>
                    <a:pt x="0" y="0"/>
                  </a:moveTo>
                  <a:lnTo>
                    <a:pt x="4440555" y="0"/>
                  </a:lnTo>
                  <a:lnTo>
                    <a:pt x="4440555" y="515620"/>
                  </a:lnTo>
                  <a:lnTo>
                    <a:pt x="0" y="51562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117807" b="-117807"/>
              </a:stretch>
            </a:blip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55" name="TextBox 55"/>
            <p:cNvSpPr txBox="1"/>
            <p:nvPr/>
          </p:nvSpPr>
          <p:spPr>
            <a:xfrm>
              <a:off x="0" y="-19050"/>
              <a:ext cx="4440593" cy="534670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lIns="50800" tIns="50800" rIns="50800" bIns="50800" rtlCol="0" anchor="t"/>
            <a:lstStyle/>
            <a:p>
              <a:pPr algn="l">
                <a:lnSpc>
                  <a:spcPts val="1800"/>
                </a:lnSpc>
              </a:pPr>
              <a:r>
                <a:rPr lang="en-US" sz="15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Crop failure disrupts supply chain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5228482" y="3257864"/>
            <a:ext cx="3330445" cy="434550"/>
            <a:chOff x="0" y="0"/>
            <a:chExt cx="4440593" cy="579399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4440555" cy="579374"/>
            </a:xfrm>
            <a:custGeom>
              <a:avLst/>
              <a:gdLst/>
              <a:ahLst/>
              <a:cxnLst/>
              <a:rect l="l" t="t" r="r" b="b"/>
              <a:pathLst>
                <a:path w="4440555" h="579374">
                  <a:moveTo>
                    <a:pt x="0" y="0"/>
                  </a:moveTo>
                  <a:lnTo>
                    <a:pt x="4440555" y="0"/>
                  </a:lnTo>
                  <a:lnTo>
                    <a:pt x="4440555" y="579374"/>
                  </a:lnTo>
                  <a:lnTo>
                    <a:pt x="0" y="57937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9340" b="-99344"/>
              </a:stretch>
            </a:blip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58" name="TextBox 58"/>
            <p:cNvSpPr txBox="1"/>
            <p:nvPr/>
          </p:nvSpPr>
          <p:spPr>
            <a:xfrm>
              <a:off x="0" y="-19050"/>
              <a:ext cx="4440593" cy="59844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No KPIs tracked post-COVID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5270335" y="4211803"/>
            <a:ext cx="3330445" cy="434550"/>
            <a:chOff x="0" y="0"/>
            <a:chExt cx="4440593" cy="579399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4440555" cy="579374"/>
            </a:xfrm>
            <a:custGeom>
              <a:avLst/>
              <a:gdLst/>
              <a:ahLst/>
              <a:cxnLst/>
              <a:rect l="l" t="t" r="r" b="b"/>
              <a:pathLst>
                <a:path w="4440555" h="579374">
                  <a:moveTo>
                    <a:pt x="0" y="0"/>
                  </a:moveTo>
                  <a:lnTo>
                    <a:pt x="4440555" y="0"/>
                  </a:lnTo>
                  <a:lnTo>
                    <a:pt x="4440555" y="579374"/>
                  </a:lnTo>
                  <a:lnTo>
                    <a:pt x="0" y="57937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9340" b="-99344"/>
              </a:stretch>
            </a:blip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61" name="TextBox 61"/>
            <p:cNvSpPr txBox="1"/>
            <p:nvPr/>
          </p:nvSpPr>
          <p:spPr>
            <a:xfrm>
              <a:off x="0" y="-19050"/>
              <a:ext cx="4440593" cy="598449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No sales forecasting in place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44810" y="3256683"/>
            <a:ext cx="3330445" cy="434550"/>
            <a:chOff x="0" y="0"/>
            <a:chExt cx="4440593" cy="579399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4440555" cy="579374"/>
            </a:xfrm>
            <a:custGeom>
              <a:avLst/>
              <a:gdLst/>
              <a:ahLst/>
              <a:cxnLst/>
              <a:rect l="l" t="t" r="r" b="b"/>
              <a:pathLst>
                <a:path w="4440555" h="579374">
                  <a:moveTo>
                    <a:pt x="0" y="0"/>
                  </a:moveTo>
                  <a:lnTo>
                    <a:pt x="4440555" y="0"/>
                  </a:lnTo>
                  <a:lnTo>
                    <a:pt x="4440555" y="579374"/>
                  </a:lnTo>
                  <a:lnTo>
                    <a:pt x="0" y="57937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99340" b="-99344"/>
              </a:stretch>
            </a:blip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64" name="TextBox 64"/>
            <p:cNvSpPr txBox="1"/>
            <p:nvPr/>
          </p:nvSpPr>
          <p:spPr>
            <a:xfrm>
              <a:off x="0" y="-19050"/>
              <a:ext cx="4440593" cy="598449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l">
                <a:lnSpc>
                  <a:spcPts val="2160"/>
                </a:lnSpc>
              </a:pPr>
              <a:r>
                <a:rPr lang="en-US" sz="18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Retail park footfall declining</a:t>
              </a:r>
            </a:p>
          </p:txBody>
        </p:sp>
      </p:grpSp>
      <p:grpSp>
        <p:nvGrpSpPr>
          <p:cNvPr id="65" name="Group 65"/>
          <p:cNvGrpSpPr/>
          <p:nvPr/>
        </p:nvGrpSpPr>
        <p:grpSpPr>
          <a:xfrm>
            <a:off x="899598" y="4186504"/>
            <a:ext cx="3330445" cy="386715"/>
            <a:chOff x="0" y="0"/>
            <a:chExt cx="4440593" cy="515620"/>
          </a:xfrm>
        </p:grpSpPr>
        <p:sp>
          <p:nvSpPr>
            <p:cNvPr id="66" name="Freeform 66"/>
            <p:cNvSpPr/>
            <p:nvPr/>
          </p:nvSpPr>
          <p:spPr>
            <a:xfrm>
              <a:off x="0" y="0"/>
              <a:ext cx="4440555" cy="515620"/>
            </a:xfrm>
            <a:custGeom>
              <a:avLst/>
              <a:gdLst/>
              <a:ahLst/>
              <a:cxnLst/>
              <a:rect l="l" t="t" r="r" b="b"/>
              <a:pathLst>
                <a:path w="4440555" h="515620">
                  <a:moveTo>
                    <a:pt x="0" y="0"/>
                  </a:moveTo>
                  <a:lnTo>
                    <a:pt x="4440555" y="0"/>
                  </a:lnTo>
                  <a:lnTo>
                    <a:pt x="4440555" y="515620"/>
                  </a:lnTo>
                  <a:lnTo>
                    <a:pt x="0" y="51562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117807" b="-117807"/>
              </a:stretch>
            </a:blipFill>
            <a:ln w="190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67" name="TextBox 67"/>
            <p:cNvSpPr txBox="1"/>
            <p:nvPr/>
          </p:nvSpPr>
          <p:spPr>
            <a:xfrm>
              <a:off x="0" y="-19050"/>
              <a:ext cx="4440593" cy="534670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txBody>
            <a:bodyPr lIns="50800" tIns="50800" rIns="50800" bIns="50800" rtlCol="0" anchor="t"/>
            <a:lstStyle/>
            <a:p>
              <a:pPr algn="l">
                <a:lnSpc>
                  <a:spcPts val="1800"/>
                </a:lnSpc>
              </a:pPr>
              <a:r>
                <a:rPr lang="en-US" sz="1500">
                  <a:solidFill>
                    <a:srgbClr val="FFFFFF"/>
                  </a:solidFill>
                  <a:latin typeface="Arial" panose="020B0604020202020204"/>
                  <a:ea typeface="Arial" panose="020B0604020202020204"/>
                  <a:cs typeface="Arial" panose="020B0604020202020204"/>
                  <a:sym typeface="Arial" panose="020B0604020202020204"/>
                </a:rPr>
                <a:t>Rise of remote working culture</a:t>
              </a:r>
            </a:p>
          </p:txBody>
        </p:sp>
      </p:grpSp>
      <p:sp>
        <p:nvSpPr>
          <p:cNvPr id="68" name="TextBox 68"/>
          <p:cNvSpPr txBox="1"/>
          <p:nvPr/>
        </p:nvSpPr>
        <p:spPr>
          <a:xfrm>
            <a:off x="838200" y="647700"/>
            <a:ext cx="15505430" cy="7385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760"/>
              </a:lnSpc>
            </a:pPr>
            <a:r>
              <a:rPr lang="en-US" sz="4800" b="1">
                <a:solidFill>
                  <a:srgbClr val="FFFFFF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Application of Cause-and-Effect Model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4538543" y="8603599"/>
            <a:ext cx="8124473" cy="747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15"/>
              </a:lnSpc>
              <a:spcBef>
                <a:spcPct val="0"/>
              </a:spcBef>
            </a:pPr>
            <a:r>
              <a:rPr lang="en-US" sz="2700" b="1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Figure 02: Cause-and-Effect Model</a:t>
            </a:r>
          </a:p>
          <a:p>
            <a:pPr algn="ctr">
              <a:lnSpc>
                <a:spcPts val="2915"/>
              </a:lnSpc>
              <a:spcBef>
                <a:spcPct val="0"/>
              </a:spcBef>
            </a:pPr>
            <a:r>
              <a:rPr lang="en-US" sz="2700" b="1">
                <a:solidFill>
                  <a:schemeClr val="bg1"/>
                </a:solidFill>
                <a:latin typeface="Arial Bold" panose="020B0704020202020204"/>
                <a:ea typeface="Arial Bold" panose="020B0704020202020204"/>
                <a:cs typeface="Arial Bold" panose="020B0704020202020204"/>
                <a:sym typeface="Arial Bold" panose="020B0704020202020204"/>
              </a:rPr>
              <a:t>Source : (Created by Author,Basil’s Bakery, 2021)</a:t>
            </a:r>
          </a:p>
        </p:txBody>
      </p:sp>
      <p:sp>
        <p:nvSpPr>
          <p:cNvPr id="70" name="Freeform 3"/>
          <p:cNvSpPr/>
          <p:nvPr/>
        </p:nvSpPr>
        <p:spPr>
          <a:xfrm>
            <a:off x="76200" y="8648700"/>
            <a:ext cx="2910840" cy="1394460"/>
          </a:xfrm>
          <a:custGeom>
            <a:avLst/>
            <a:gdLst/>
            <a:ahLst/>
            <a:cxnLst/>
            <a:rect l="l" t="t" r="r" b="b"/>
            <a:pathLst>
              <a:path w="5124946" h="2051281">
                <a:moveTo>
                  <a:pt x="0" y="0"/>
                </a:moveTo>
                <a:lnTo>
                  <a:pt x="5124947" y="0"/>
                </a:lnTo>
                <a:lnTo>
                  <a:pt x="5124947" y="2051281"/>
                </a:lnTo>
                <a:lnTo>
                  <a:pt x="0" y="205128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403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57300" y="845296"/>
            <a:ext cx="15773400" cy="1395412"/>
            <a:chOff x="0" y="0"/>
            <a:chExt cx="21031200" cy="18605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031200" cy="1860550"/>
            </a:xfrm>
            <a:custGeom>
              <a:avLst/>
              <a:gdLst/>
              <a:ahLst/>
              <a:cxnLst/>
              <a:rect l="l" t="t" r="r" b="b"/>
              <a:pathLst>
                <a:path w="21031200" h="1860550">
                  <a:moveTo>
                    <a:pt x="0" y="0"/>
                  </a:moveTo>
                  <a:lnTo>
                    <a:pt x="21031200" y="0"/>
                  </a:lnTo>
                  <a:lnTo>
                    <a:pt x="21031200" y="1860550"/>
                  </a:lnTo>
                  <a:lnTo>
                    <a:pt x="0" y="186055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170254" b="-170254"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21031200" cy="18224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7130"/>
                </a:lnSpc>
              </a:pPr>
              <a:r>
                <a:rPr lang="en-US" sz="66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Key Findings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61085" y="3539966"/>
            <a:ext cx="3914775" cy="6058853"/>
            <a:chOff x="0" y="0"/>
            <a:chExt cx="5219700" cy="807847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219700" cy="8078470"/>
            </a:xfrm>
            <a:custGeom>
              <a:avLst/>
              <a:gdLst/>
              <a:ahLst/>
              <a:cxnLst/>
              <a:rect l="l" t="t" r="r" b="b"/>
              <a:pathLst>
                <a:path w="5219700" h="8078470">
                  <a:moveTo>
                    <a:pt x="0" y="117856"/>
                  </a:moveTo>
                  <a:cubicBezTo>
                    <a:pt x="0" y="52705"/>
                    <a:pt x="52705" y="0"/>
                    <a:pt x="117856" y="0"/>
                  </a:cubicBezTo>
                  <a:lnTo>
                    <a:pt x="5101844" y="0"/>
                  </a:lnTo>
                  <a:cubicBezTo>
                    <a:pt x="5166995" y="0"/>
                    <a:pt x="5219700" y="52705"/>
                    <a:pt x="5219700" y="117856"/>
                  </a:cubicBezTo>
                  <a:lnTo>
                    <a:pt x="5219700" y="7960614"/>
                  </a:lnTo>
                  <a:cubicBezTo>
                    <a:pt x="5219700" y="8025765"/>
                    <a:pt x="5166995" y="8078470"/>
                    <a:pt x="5101844" y="8078470"/>
                  </a:cubicBezTo>
                  <a:lnTo>
                    <a:pt x="117856" y="8078470"/>
                  </a:lnTo>
                  <a:cubicBezTo>
                    <a:pt x="52705" y="8078470"/>
                    <a:pt x="0" y="8025765"/>
                    <a:pt x="0" y="7960614"/>
                  </a:cubicBez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148573" r="-148573"/>
              </a:stretch>
            </a:blipFill>
            <a:ln w="38100" cap="sq">
              <a:solidFill>
                <a:srgbClr val="A5A5A5"/>
              </a:solidFill>
              <a:prstDash val="solid"/>
              <a:miter/>
            </a:ln>
          </p:spPr>
        </p:sp>
      </p:grpSp>
      <p:sp>
        <p:nvSpPr>
          <p:cNvPr id="7" name="TextBox 7"/>
          <p:cNvSpPr txBox="1"/>
          <p:nvPr/>
        </p:nvSpPr>
        <p:spPr>
          <a:xfrm>
            <a:off x="1337310" y="5189696"/>
            <a:ext cx="3361372" cy="2853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18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Basil’s Bakery faces a sustained 25% sales decline driven by reduced retail park footfall, the rise of remote working, and a customer base that has shrunk significantly since 2020 (Basil’s Bakery, 2021).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1331595" y="4423886"/>
            <a:ext cx="3373755" cy="663893"/>
            <a:chOff x="0" y="0"/>
            <a:chExt cx="4498340" cy="88519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498340" cy="885190"/>
            </a:xfrm>
            <a:custGeom>
              <a:avLst/>
              <a:gdLst/>
              <a:ahLst/>
              <a:cxnLst/>
              <a:rect l="l" t="t" r="r" b="b"/>
              <a:pathLst>
                <a:path w="4498340" h="885190">
                  <a:moveTo>
                    <a:pt x="0" y="0"/>
                  </a:moveTo>
                  <a:lnTo>
                    <a:pt x="4498340" y="0"/>
                  </a:lnTo>
                  <a:lnTo>
                    <a:pt x="4498340" y="885190"/>
                  </a:lnTo>
                  <a:lnTo>
                    <a:pt x="0" y="88519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49018" b="-49018"/>
              </a:stretch>
            </a:blipFill>
          </p:spPr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4498340" cy="90424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Key Finding 1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444115" y="2942749"/>
            <a:ext cx="1147762" cy="1147762"/>
            <a:chOff x="0" y="0"/>
            <a:chExt cx="1530350" cy="153035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30350" cy="1530350"/>
            </a:xfrm>
            <a:custGeom>
              <a:avLst/>
              <a:gdLst/>
              <a:ahLst/>
              <a:cxnLst/>
              <a:rect l="l" t="t" r="r" b="b"/>
              <a:pathLst>
                <a:path w="1530350" h="1530350">
                  <a:moveTo>
                    <a:pt x="0" y="765175"/>
                  </a:moveTo>
                  <a:cubicBezTo>
                    <a:pt x="0" y="342519"/>
                    <a:pt x="342519" y="0"/>
                    <a:pt x="765175" y="0"/>
                  </a:cubicBezTo>
                  <a:cubicBezTo>
                    <a:pt x="1187831" y="0"/>
                    <a:pt x="1530350" y="342519"/>
                    <a:pt x="1530350" y="765175"/>
                  </a:cubicBezTo>
                  <a:cubicBezTo>
                    <a:pt x="1530350" y="1187831"/>
                    <a:pt x="1187831" y="1530350"/>
                    <a:pt x="765175" y="1530350"/>
                  </a:cubicBezTo>
                  <a:cubicBezTo>
                    <a:pt x="342519" y="1530350"/>
                    <a:pt x="0" y="1187831"/>
                    <a:pt x="0" y="765175"/>
                  </a:cubicBezTo>
                  <a:close/>
                </a:path>
              </a:pathLst>
            </a:custGeom>
            <a:solidFill>
              <a:srgbClr val="A5A5A5">
                <a:alpha val="1961"/>
              </a:srgbClr>
            </a:solidFill>
          </p:spPr>
        </p:sp>
      </p:grpSp>
      <p:grpSp>
        <p:nvGrpSpPr>
          <p:cNvPr id="13" name="Group 13"/>
          <p:cNvGrpSpPr/>
          <p:nvPr/>
        </p:nvGrpSpPr>
        <p:grpSpPr>
          <a:xfrm>
            <a:off x="2483167" y="2941796"/>
            <a:ext cx="1069658" cy="1069658"/>
            <a:chOff x="0" y="0"/>
            <a:chExt cx="1426210" cy="142621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426210" cy="1426210"/>
            </a:xfrm>
            <a:custGeom>
              <a:avLst/>
              <a:gdLst/>
              <a:ahLst/>
              <a:cxnLst/>
              <a:rect l="l" t="t" r="r" b="b"/>
              <a:pathLst>
                <a:path w="1426210" h="1426210">
                  <a:moveTo>
                    <a:pt x="0" y="713105"/>
                  </a:moveTo>
                  <a:cubicBezTo>
                    <a:pt x="0" y="319278"/>
                    <a:pt x="319278" y="0"/>
                    <a:pt x="713105" y="0"/>
                  </a:cubicBezTo>
                  <a:cubicBezTo>
                    <a:pt x="1106932" y="0"/>
                    <a:pt x="1426210" y="319278"/>
                    <a:pt x="1426210" y="713105"/>
                  </a:cubicBezTo>
                  <a:cubicBezTo>
                    <a:pt x="1426210" y="1106932"/>
                    <a:pt x="1106932" y="1426210"/>
                    <a:pt x="713105" y="1426210"/>
                  </a:cubicBezTo>
                  <a:cubicBezTo>
                    <a:pt x="319278" y="1426210"/>
                    <a:pt x="0" y="1106932"/>
                    <a:pt x="0" y="713105"/>
                  </a:cubicBezTo>
                  <a:close/>
                </a:path>
              </a:pathLst>
            </a:custGeom>
            <a:solidFill>
              <a:srgbClr val="A5A5A5"/>
            </a:solidFill>
          </p:spPr>
        </p:sp>
      </p:grpSp>
      <p:grpSp>
        <p:nvGrpSpPr>
          <p:cNvPr id="15" name="Group 15"/>
          <p:cNvGrpSpPr/>
          <p:nvPr/>
        </p:nvGrpSpPr>
        <p:grpSpPr>
          <a:xfrm>
            <a:off x="5144453" y="3539966"/>
            <a:ext cx="3914775" cy="6058853"/>
            <a:chOff x="0" y="0"/>
            <a:chExt cx="5219700" cy="807847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5219700" cy="8078470"/>
            </a:xfrm>
            <a:custGeom>
              <a:avLst/>
              <a:gdLst/>
              <a:ahLst/>
              <a:cxnLst/>
              <a:rect l="l" t="t" r="r" b="b"/>
              <a:pathLst>
                <a:path w="5219700" h="8078470">
                  <a:moveTo>
                    <a:pt x="0" y="117856"/>
                  </a:moveTo>
                  <a:cubicBezTo>
                    <a:pt x="0" y="52705"/>
                    <a:pt x="52705" y="0"/>
                    <a:pt x="117856" y="0"/>
                  </a:cubicBezTo>
                  <a:lnTo>
                    <a:pt x="5101844" y="0"/>
                  </a:lnTo>
                  <a:cubicBezTo>
                    <a:pt x="5166995" y="0"/>
                    <a:pt x="5219700" y="52705"/>
                    <a:pt x="5219700" y="117856"/>
                  </a:cubicBezTo>
                  <a:lnTo>
                    <a:pt x="5219700" y="7960614"/>
                  </a:lnTo>
                  <a:cubicBezTo>
                    <a:pt x="5219700" y="8025765"/>
                    <a:pt x="5166995" y="8078470"/>
                    <a:pt x="5101844" y="8078470"/>
                  </a:cubicBezTo>
                  <a:lnTo>
                    <a:pt x="117856" y="8078470"/>
                  </a:lnTo>
                  <a:cubicBezTo>
                    <a:pt x="52705" y="8078470"/>
                    <a:pt x="0" y="8025765"/>
                    <a:pt x="0" y="7960614"/>
                  </a:cubicBez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148573" r="-148573"/>
              </a:stretch>
            </a:blipFill>
            <a:ln w="38100" cap="sq">
              <a:solidFill>
                <a:srgbClr val="FFC000"/>
              </a:solidFill>
              <a:prstDash val="solid"/>
              <a:miter/>
            </a:ln>
          </p:spPr>
        </p:sp>
      </p:grpSp>
      <p:grpSp>
        <p:nvGrpSpPr>
          <p:cNvPr id="17" name="Group 17"/>
          <p:cNvGrpSpPr/>
          <p:nvPr/>
        </p:nvGrpSpPr>
        <p:grpSpPr>
          <a:xfrm>
            <a:off x="6528435" y="2942749"/>
            <a:ext cx="1147762" cy="1147762"/>
            <a:chOff x="0" y="0"/>
            <a:chExt cx="1530350" cy="153035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530350" cy="1530350"/>
            </a:xfrm>
            <a:custGeom>
              <a:avLst/>
              <a:gdLst/>
              <a:ahLst/>
              <a:cxnLst/>
              <a:rect l="l" t="t" r="r" b="b"/>
              <a:pathLst>
                <a:path w="1530350" h="1530350">
                  <a:moveTo>
                    <a:pt x="0" y="765175"/>
                  </a:moveTo>
                  <a:cubicBezTo>
                    <a:pt x="0" y="342519"/>
                    <a:pt x="342519" y="0"/>
                    <a:pt x="765175" y="0"/>
                  </a:cubicBezTo>
                  <a:cubicBezTo>
                    <a:pt x="1187831" y="0"/>
                    <a:pt x="1530350" y="342519"/>
                    <a:pt x="1530350" y="765175"/>
                  </a:cubicBezTo>
                  <a:cubicBezTo>
                    <a:pt x="1530350" y="1187831"/>
                    <a:pt x="1187831" y="1530350"/>
                    <a:pt x="765175" y="1530350"/>
                  </a:cubicBezTo>
                  <a:cubicBezTo>
                    <a:pt x="342519" y="1530350"/>
                    <a:pt x="0" y="1187831"/>
                    <a:pt x="0" y="765175"/>
                  </a:cubicBezTo>
                  <a:close/>
                </a:path>
              </a:pathLst>
            </a:custGeom>
            <a:solidFill>
              <a:srgbClr val="FFC000">
                <a:alpha val="1961"/>
              </a:srgbClr>
            </a:solidFill>
          </p:spPr>
        </p:sp>
      </p:grpSp>
      <p:grpSp>
        <p:nvGrpSpPr>
          <p:cNvPr id="19" name="Group 19"/>
          <p:cNvGrpSpPr/>
          <p:nvPr/>
        </p:nvGrpSpPr>
        <p:grpSpPr>
          <a:xfrm>
            <a:off x="6567488" y="2941796"/>
            <a:ext cx="1069658" cy="1069658"/>
            <a:chOff x="0" y="0"/>
            <a:chExt cx="1426210" cy="142621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426210" cy="1426210"/>
            </a:xfrm>
            <a:custGeom>
              <a:avLst/>
              <a:gdLst/>
              <a:ahLst/>
              <a:cxnLst/>
              <a:rect l="l" t="t" r="r" b="b"/>
              <a:pathLst>
                <a:path w="1426210" h="1426210">
                  <a:moveTo>
                    <a:pt x="0" y="713105"/>
                  </a:moveTo>
                  <a:cubicBezTo>
                    <a:pt x="0" y="319278"/>
                    <a:pt x="319278" y="0"/>
                    <a:pt x="713105" y="0"/>
                  </a:cubicBezTo>
                  <a:cubicBezTo>
                    <a:pt x="1106932" y="0"/>
                    <a:pt x="1426210" y="319278"/>
                    <a:pt x="1426210" y="713105"/>
                  </a:cubicBezTo>
                  <a:cubicBezTo>
                    <a:pt x="1426210" y="1106932"/>
                    <a:pt x="1106932" y="1426210"/>
                    <a:pt x="713105" y="1426210"/>
                  </a:cubicBezTo>
                  <a:cubicBezTo>
                    <a:pt x="319278" y="1426210"/>
                    <a:pt x="0" y="1106932"/>
                    <a:pt x="0" y="713105"/>
                  </a:cubicBezTo>
                  <a:close/>
                </a:path>
              </a:pathLst>
            </a:custGeom>
            <a:solidFill>
              <a:srgbClr val="FFC000"/>
            </a:solidFill>
          </p:spPr>
        </p:sp>
      </p:grpSp>
      <p:sp>
        <p:nvSpPr>
          <p:cNvPr id="21" name="TextBox 21"/>
          <p:cNvSpPr txBox="1"/>
          <p:nvPr/>
        </p:nvSpPr>
        <p:spPr>
          <a:xfrm>
            <a:off x="5421630" y="5189696"/>
            <a:ext cx="3361372" cy="3627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18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External macro-environmental forces – including economic inflation, changing work patterns, and environmental supply risks – are the primary drivers of the business’s problems, as identified through the PESTEL analysis.</a:t>
            </a:r>
          </a:p>
          <a:p>
            <a:pPr algn="l">
              <a:lnSpc>
                <a:spcPts val="3240"/>
              </a:lnSpc>
            </a:pPr>
            <a:endParaRPr lang="en-US" sz="18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5414962" y="4423886"/>
            <a:ext cx="3373755" cy="663893"/>
            <a:chOff x="0" y="0"/>
            <a:chExt cx="4498340" cy="88519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4498340" cy="885190"/>
            </a:xfrm>
            <a:custGeom>
              <a:avLst/>
              <a:gdLst/>
              <a:ahLst/>
              <a:cxnLst/>
              <a:rect l="l" t="t" r="r" b="b"/>
              <a:pathLst>
                <a:path w="4498340" h="885190">
                  <a:moveTo>
                    <a:pt x="0" y="0"/>
                  </a:moveTo>
                  <a:lnTo>
                    <a:pt x="4498340" y="0"/>
                  </a:lnTo>
                  <a:lnTo>
                    <a:pt x="4498340" y="885190"/>
                  </a:lnTo>
                  <a:lnTo>
                    <a:pt x="0" y="88519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49018" b="-49018"/>
              </a:stretch>
            </a:blipFill>
          </p:spPr>
        </p:sp>
        <p:sp>
          <p:nvSpPr>
            <p:cNvPr id="24" name="TextBox 24"/>
            <p:cNvSpPr txBox="1"/>
            <p:nvPr/>
          </p:nvSpPr>
          <p:spPr>
            <a:xfrm>
              <a:off x="0" y="-19050"/>
              <a:ext cx="4498340" cy="90424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Key Finding 2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9227820" y="3539966"/>
            <a:ext cx="3914775" cy="6058853"/>
            <a:chOff x="0" y="0"/>
            <a:chExt cx="5219700" cy="807847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5219700" cy="8078470"/>
            </a:xfrm>
            <a:custGeom>
              <a:avLst/>
              <a:gdLst/>
              <a:ahLst/>
              <a:cxnLst/>
              <a:rect l="l" t="t" r="r" b="b"/>
              <a:pathLst>
                <a:path w="5219700" h="8078470">
                  <a:moveTo>
                    <a:pt x="0" y="117856"/>
                  </a:moveTo>
                  <a:cubicBezTo>
                    <a:pt x="0" y="52705"/>
                    <a:pt x="52705" y="0"/>
                    <a:pt x="117856" y="0"/>
                  </a:cubicBezTo>
                  <a:lnTo>
                    <a:pt x="5101844" y="0"/>
                  </a:lnTo>
                  <a:cubicBezTo>
                    <a:pt x="5166995" y="0"/>
                    <a:pt x="5219700" y="52705"/>
                    <a:pt x="5219700" y="117856"/>
                  </a:cubicBezTo>
                  <a:lnTo>
                    <a:pt x="5219700" y="7960614"/>
                  </a:lnTo>
                  <a:cubicBezTo>
                    <a:pt x="5219700" y="8025765"/>
                    <a:pt x="5166995" y="8078470"/>
                    <a:pt x="5101844" y="8078470"/>
                  </a:cubicBezTo>
                  <a:lnTo>
                    <a:pt x="117856" y="8078470"/>
                  </a:lnTo>
                  <a:cubicBezTo>
                    <a:pt x="52705" y="8078470"/>
                    <a:pt x="0" y="8025765"/>
                    <a:pt x="0" y="7960614"/>
                  </a:cubicBez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148573" r="-148573"/>
              </a:stretch>
            </a:blipFill>
            <a:ln w="38100" cap="sq">
              <a:solidFill>
                <a:srgbClr val="A5A5A5"/>
              </a:solidFill>
              <a:prstDash val="solid"/>
              <a:miter/>
            </a:ln>
          </p:spPr>
        </p:sp>
      </p:grpSp>
      <p:grpSp>
        <p:nvGrpSpPr>
          <p:cNvPr id="27" name="Group 27"/>
          <p:cNvGrpSpPr/>
          <p:nvPr/>
        </p:nvGrpSpPr>
        <p:grpSpPr>
          <a:xfrm>
            <a:off x="10611802" y="2942749"/>
            <a:ext cx="1147762" cy="1147762"/>
            <a:chOff x="0" y="0"/>
            <a:chExt cx="1530350" cy="153035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530350" cy="1530350"/>
            </a:xfrm>
            <a:custGeom>
              <a:avLst/>
              <a:gdLst/>
              <a:ahLst/>
              <a:cxnLst/>
              <a:rect l="l" t="t" r="r" b="b"/>
              <a:pathLst>
                <a:path w="1530350" h="1530350">
                  <a:moveTo>
                    <a:pt x="0" y="765175"/>
                  </a:moveTo>
                  <a:cubicBezTo>
                    <a:pt x="0" y="342519"/>
                    <a:pt x="342519" y="0"/>
                    <a:pt x="765175" y="0"/>
                  </a:cubicBezTo>
                  <a:cubicBezTo>
                    <a:pt x="1187831" y="0"/>
                    <a:pt x="1530350" y="342519"/>
                    <a:pt x="1530350" y="765175"/>
                  </a:cubicBezTo>
                  <a:cubicBezTo>
                    <a:pt x="1530350" y="1187831"/>
                    <a:pt x="1187831" y="1530350"/>
                    <a:pt x="765175" y="1530350"/>
                  </a:cubicBezTo>
                  <a:cubicBezTo>
                    <a:pt x="342519" y="1530350"/>
                    <a:pt x="0" y="1187831"/>
                    <a:pt x="0" y="765175"/>
                  </a:cubicBezTo>
                  <a:close/>
                </a:path>
              </a:pathLst>
            </a:custGeom>
            <a:solidFill>
              <a:srgbClr val="A5A5A5">
                <a:alpha val="1961"/>
              </a:srgbClr>
            </a:solidFill>
          </p:spPr>
        </p:sp>
      </p:grpSp>
      <p:grpSp>
        <p:nvGrpSpPr>
          <p:cNvPr id="29" name="Group 29"/>
          <p:cNvGrpSpPr/>
          <p:nvPr/>
        </p:nvGrpSpPr>
        <p:grpSpPr>
          <a:xfrm>
            <a:off x="10650855" y="2941796"/>
            <a:ext cx="1069658" cy="1069658"/>
            <a:chOff x="0" y="0"/>
            <a:chExt cx="1426210" cy="142621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426210" cy="1426210"/>
            </a:xfrm>
            <a:custGeom>
              <a:avLst/>
              <a:gdLst/>
              <a:ahLst/>
              <a:cxnLst/>
              <a:rect l="l" t="t" r="r" b="b"/>
              <a:pathLst>
                <a:path w="1426210" h="1426210">
                  <a:moveTo>
                    <a:pt x="0" y="713105"/>
                  </a:moveTo>
                  <a:cubicBezTo>
                    <a:pt x="0" y="319278"/>
                    <a:pt x="319278" y="0"/>
                    <a:pt x="713105" y="0"/>
                  </a:cubicBezTo>
                  <a:cubicBezTo>
                    <a:pt x="1106932" y="0"/>
                    <a:pt x="1426210" y="319278"/>
                    <a:pt x="1426210" y="713105"/>
                  </a:cubicBezTo>
                  <a:cubicBezTo>
                    <a:pt x="1426210" y="1106932"/>
                    <a:pt x="1106932" y="1426210"/>
                    <a:pt x="713105" y="1426210"/>
                  </a:cubicBezTo>
                  <a:cubicBezTo>
                    <a:pt x="319278" y="1426210"/>
                    <a:pt x="0" y="1106932"/>
                    <a:pt x="0" y="713105"/>
                  </a:cubicBezTo>
                  <a:close/>
                </a:path>
              </a:pathLst>
            </a:custGeom>
            <a:solidFill>
              <a:srgbClr val="A5A5A5"/>
            </a:solidFill>
          </p:spPr>
        </p:sp>
      </p:grpSp>
      <p:sp>
        <p:nvSpPr>
          <p:cNvPr id="31" name="TextBox 31"/>
          <p:cNvSpPr txBox="1"/>
          <p:nvPr/>
        </p:nvSpPr>
        <p:spPr>
          <a:xfrm>
            <a:off x="9504998" y="5189696"/>
            <a:ext cx="3361372" cy="3627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18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Internal operational weaknesses, particularly the absence of a delivery service and an unreliable pre-order system, are preventing Basil’s Bakery from retaining and serving existing customers effectively.</a:t>
            </a:r>
          </a:p>
          <a:p>
            <a:pPr algn="l">
              <a:lnSpc>
                <a:spcPts val="3240"/>
              </a:lnSpc>
            </a:pPr>
            <a:endParaRPr lang="en-US" sz="1800">
              <a:solidFill>
                <a:srgbClr val="FFFFFF"/>
              </a:solidFill>
              <a:latin typeface="Arial" panose="020B0604020202020204"/>
              <a:ea typeface="Arial" panose="020B0604020202020204"/>
              <a:cs typeface="Arial" panose="020B0604020202020204"/>
              <a:sym typeface="Arial" panose="020B0604020202020204"/>
            </a:endParaRPr>
          </a:p>
        </p:txBody>
      </p:sp>
      <p:grpSp>
        <p:nvGrpSpPr>
          <p:cNvPr id="32" name="Group 32"/>
          <p:cNvGrpSpPr/>
          <p:nvPr/>
        </p:nvGrpSpPr>
        <p:grpSpPr>
          <a:xfrm>
            <a:off x="9498330" y="4423886"/>
            <a:ext cx="3373755" cy="663893"/>
            <a:chOff x="0" y="0"/>
            <a:chExt cx="4498340" cy="88519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4498340" cy="885190"/>
            </a:xfrm>
            <a:custGeom>
              <a:avLst/>
              <a:gdLst/>
              <a:ahLst/>
              <a:cxnLst/>
              <a:rect l="l" t="t" r="r" b="b"/>
              <a:pathLst>
                <a:path w="4498340" h="885190">
                  <a:moveTo>
                    <a:pt x="0" y="0"/>
                  </a:moveTo>
                  <a:lnTo>
                    <a:pt x="4498340" y="0"/>
                  </a:lnTo>
                  <a:lnTo>
                    <a:pt x="4498340" y="885190"/>
                  </a:lnTo>
                  <a:lnTo>
                    <a:pt x="0" y="88519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49018" b="-49018"/>
              </a:stretch>
            </a:blipFill>
          </p:spPr>
        </p:sp>
        <p:sp>
          <p:nvSpPr>
            <p:cNvPr id="34" name="TextBox 34"/>
            <p:cNvSpPr txBox="1"/>
            <p:nvPr/>
          </p:nvSpPr>
          <p:spPr>
            <a:xfrm>
              <a:off x="0" y="-19050"/>
              <a:ext cx="4498340" cy="90424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Key Finding 3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3311188" y="3539966"/>
            <a:ext cx="3914775" cy="6058853"/>
            <a:chOff x="0" y="0"/>
            <a:chExt cx="5219700" cy="807847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5219700" cy="8078470"/>
            </a:xfrm>
            <a:custGeom>
              <a:avLst/>
              <a:gdLst/>
              <a:ahLst/>
              <a:cxnLst/>
              <a:rect l="l" t="t" r="r" b="b"/>
              <a:pathLst>
                <a:path w="5219700" h="8078470">
                  <a:moveTo>
                    <a:pt x="0" y="117856"/>
                  </a:moveTo>
                  <a:cubicBezTo>
                    <a:pt x="0" y="52705"/>
                    <a:pt x="52705" y="0"/>
                    <a:pt x="117856" y="0"/>
                  </a:cubicBezTo>
                  <a:lnTo>
                    <a:pt x="5101844" y="0"/>
                  </a:lnTo>
                  <a:cubicBezTo>
                    <a:pt x="5166995" y="0"/>
                    <a:pt x="5219700" y="52705"/>
                    <a:pt x="5219700" y="117856"/>
                  </a:cubicBezTo>
                  <a:lnTo>
                    <a:pt x="5219700" y="7960614"/>
                  </a:lnTo>
                  <a:cubicBezTo>
                    <a:pt x="5219700" y="8025765"/>
                    <a:pt x="5166995" y="8078470"/>
                    <a:pt x="5101844" y="8078470"/>
                  </a:cubicBezTo>
                  <a:lnTo>
                    <a:pt x="117856" y="8078470"/>
                  </a:lnTo>
                  <a:cubicBezTo>
                    <a:pt x="52705" y="8078470"/>
                    <a:pt x="0" y="8025765"/>
                    <a:pt x="0" y="7960614"/>
                  </a:cubicBez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148573" r="-148573"/>
              </a:stretch>
            </a:blipFill>
            <a:ln w="38100" cap="sq">
              <a:solidFill>
                <a:srgbClr val="FFC000"/>
              </a:solidFill>
              <a:prstDash val="solid"/>
              <a:miter/>
            </a:ln>
          </p:spPr>
        </p:sp>
      </p:grpSp>
      <p:grpSp>
        <p:nvGrpSpPr>
          <p:cNvPr id="37" name="Group 37"/>
          <p:cNvGrpSpPr/>
          <p:nvPr/>
        </p:nvGrpSpPr>
        <p:grpSpPr>
          <a:xfrm>
            <a:off x="14695170" y="2942749"/>
            <a:ext cx="1147762" cy="1147762"/>
            <a:chOff x="0" y="0"/>
            <a:chExt cx="1530350" cy="153035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1530350" cy="1530350"/>
            </a:xfrm>
            <a:custGeom>
              <a:avLst/>
              <a:gdLst/>
              <a:ahLst/>
              <a:cxnLst/>
              <a:rect l="l" t="t" r="r" b="b"/>
              <a:pathLst>
                <a:path w="1530350" h="1530350">
                  <a:moveTo>
                    <a:pt x="0" y="765175"/>
                  </a:moveTo>
                  <a:cubicBezTo>
                    <a:pt x="0" y="342519"/>
                    <a:pt x="342519" y="0"/>
                    <a:pt x="765175" y="0"/>
                  </a:cubicBezTo>
                  <a:cubicBezTo>
                    <a:pt x="1187831" y="0"/>
                    <a:pt x="1530350" y="342519"/>
                    <a:pt x="1530350" y="765175"/>
                  </a:cubicBezTo>
                  <a:cubicBezTo>
                    <a:pt x="1530350" y="1187831"/>
                    <a:pt x="1187831" y="1530350"/>
                    <a:pt x="765175" y="1530350"/>
                  </a:cubicBezTo>
                  <a:cubicBezTo>
                    <a:pt x="342519" y="1530350"/>
                    <a:pt x="0" y="1187831"/>
                    <a:pt x="0" y="765175"/>
                  </a:cubicBezTo>
                  <a:close/>
                </a:path>
              </a:pathLst>
            </a:custGeom>
            <a:solidFill>
              <a:srgbClr val="FFC000">
                <a:alpha val="1961"/>
              </a:srgbClr>
            </a:solidFill>
          </p:spPr>
        </p:sp>
      </p:grpSp>
      <p:grpSp>
        <p:nvGrpSpPr>
          <p:cNvPr id="39" name="Group 39"/>
          <p:cNvGrpSpPr/>
          <p:nvPr/>
        </p:nvGrpSpPr>
        <p:grpSpPr>
          <a:xfrm>
            <a:off x="14734223" y="2941796"/>
            <a:ext cx="1069658" cy="1069658"/>
            <a:chOff x="0" y="0"/>
            <a:chExt cx="1426210" cy="1426210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426210" cy="1426210"/>
            </a:xfrm>
            <a:custGeom>
              <a:avLst/>
              <a:gdLst/>
              <a:ahLst/>
              <a:cxnLst/>
              <a:rect l="l" t="t" r="r" b="b"/>
              <a:pathLst>
                <a:path w="1426210" h="1426210">
                  <a:moveTo>
                    <a:pt x="0" y="713105"/>
                  </a:moveTo>
                  <a:cubicBezTo>
                    <a:pt x="0" y="319278"/>
                    <a:pt x="319278" y="0"/>
                    <a:pt x="713105" y="0"/>
                  </a:cubicBezTo>
                  <a:cubicBezTo>
                    <a:pt x="1106932" y="0"/>
                    <a:pt x="1426210" y="319278"/>
                    <a:pt x="1426210" y="713105"/>
                  </a:cubicBezTo>
                  <a:cubicBezTo>
                    <a:pt x="1426210" y="1106932"/>
                    <a:pt x="1106932" y="1426210"/>
                    <a:pt x="713105" y="1426210"/>
                  </a:cubicBezTo>
                  <a:cubicBezTo>
                    <a:pt x="319278" y="1426210"/>
                    <a:pt x="0" y="1106932"/>
                    <a:pt x="0" y="713105"/>
                  </a:cubicBezTo>
                  <a:close/>
                </a:path>
              </a:pathLst>
            </a:custGeom>
            <a:solidFill>
              <a:srgbClr val="FFC000"/>
            </a:solidFill>
          </p:spPr>
        </p:sp>
      </p:grpSp>
      <p:sp>
        <p:nvSpPr>
          <p:cNvPr id="41" name="TextBox 41"/>
          <p:cNvSpPr txBox="1"/>
          <p:nvPr/>
        </p:nvSpPr>
        <p:spPr>
          <a:xfrm>
            <a:off x="13588365" y="5189696"/>
            <a:ext cx="3361372" cy="3263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1800">
                <a:solidFill>
                  <a:srgbClr val="FFFFFF"/>
                </a:solidFill>
                <a:latin typeface="Arial" panose="020B0604020202020204"/>
                <a:ea typeface="Arial" panose="020B0604020202020204"/>
                <a:cs typeface="Arial" panose="020B0604020202020204"/>
                <a:sym typeface="Arial" panose="020B0604020202020204"/>
              </a:rPr>
              <a:t>A root-cause analysis using the Cause-and-Effect (Fishbone) model confirms that the stagnation in sales stems from a combination of people, methods, environment and measurement factors, all of which need to be addressed strategically.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13581698" y="4423886"/>
            <a:ext cx="3373755" cy="663893"/>
            <a:chOff x="0" y="0"/>
            <a:chExt cx="4498340" cy="88519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4498342" cy="885190"/>
            </a:xfrm>
            <a:custGeom>
              <a:avLst/>
              <a:gdLst/>
              <a:ahLst/>
              <a:cxnLst/>
              <a:rect l="l" t="t" r="r" b="b"/>
              <a:pathLst>
                <a:path w="4498342" h="885190">
                  <a:moveTo>
                    <a:pt x="0" y="0"/>
                  </a:moveTo>
                  <a:lnTo>
                    <a:pt x="4498342" y="0"/>
                  </a:lnTo>
                  <a:lnTo>
                    <a:pt x="4498342" y="885190"/>
                  </a:lnTo>
                  <a:lnTo>
                    <a:pt x="0" y="885190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49018" b="-49018"/>
              </a:stretch>
            </a:blipFill>
          </p:spPr>
        </p:sp>
        <p:sp>
          <p:nvSpPr>
            <p:cNvPr id="44" name="TextBox 44"/>
            <p:cNvSpPr txBox="1"/>
            <p:nvPr/>
          </p:nvSpPr>
          <p:spPr>
            <a:xfrm>
              <a:off x="0" y="-19050"/>
              <a:ext cx="4498340" cy="904240"/>
            </a:xfrm>
            <a:prstGeom prst="rect">
              <a:avLst/>
            </a:prstGeom>
          </p:spPr>
          <p:txBody>
            <a:bodyPr lIns="0" tIns="0" rIns="0" bIns="0" rtlCol="0" anchor="b"/>
            <a:lstStyle/>
            <a:p>
              <a:pPr algn="ctr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Key Finding 4</a:t>
              </a:r>
            </a:p>
          </p:txBody>
        </p:sp>
      </p:grpSp>
      <p:sp>
        <p:nvSpPr>
          <p:cNvPr id="45" name="Freeform 45"/>
          <p:cNvSpPr/>
          <p:nvPr/>
        </p:nvSpPr>
        <p:spPr>
          <a:xfrm>
            <a:off x="2831783" y="3260884"/>
            <a:ext cx="372389" cy="432121"/>
          </a:xfrm>
          <a:custGeom>
            <a:avLst/>
            <a:gdLst/>
            <a:ahLst/>
            <a:cxnLst/>
            <a:rect l="l" t="t" r="r" b="b"/>
            <a:pathLst>
              <a:path w="372389" h="432121">
                <a:moveTo>
                  <a:pt x="0" y="0"/>
                </a:moveTo>
                <a:lnTo>
                  <a:pt x="372389" y="0"/>
                </a:lnTo>
                <a:lnTo>
                  <a:pt x="372389" y="432120"/>
                </a:lnTo>
                <a:lnTo>
                  <a:pt x="0" y="4321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6" name="Freeform 46"/>
          <p:cNvSpPr/>
          <p:nvPr/>
        </p:nvSpPr>
        <p:spPr>
          <a:xfrm>
            <a:off x="10968990" y="3302794"/>
            <a:ext cx="431911" cy="347253"/>
          </a:xfrm>
          <a:custGeom>
            <a:avLst/>
            <a:gdLst/>
            <a:ahLst/>
            <a:cxnLst/>
            <a:rect l="l" t="t" r="r" b="b"/>
            <a:pathLst>
              <a:path w="431911" h="347253">
                <a:moveTo>
                  <a:pt x="0" y="0"/>
                </a:moveTo>
                <a:lnTo>
                  <a:pt x="431911" y="0"/>
                </a:lnTo>
                <a:lnTo>
                  <a:pt x="431911" y="347253"/>
                </a:lnTo>
                <a:lnTo>
                  <a:pt x="0" y="3472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7" name="Freeform 47"/>
          <p:cNvSpPr/>
          <p:nvPr/>
        </p:nvSpPr>
        <p:spPr>
          <a:xfrm>
            <a:off x="6891338" y="3233261"/>
            <a:ext cx="421195" cy="485775"/>
          </a:xfrm>
          <a:custGeom>
            <a:avLst/>
            <a:gdLst/>
            <a:ahLst/>
            <a:cxnLst/>
            <a:rect l="l" t="t" r="r" b="b"/>
            <a:pathLst>
              <a:path w="421195" h="485775">
                <a:moveTo>
                  <a:pt x="0" y="0"/>
                </a:moveTo>
                <a:lnTo>
                  <a:pt x="421195" y="0"/>
                </a:lnTo>
                <a:lnTo>
                  <a:pt x="421195" y="485775"/>
                </a:lnTo>
                <a:lnTo>
                  <a:pt x="0" y="4857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8" name="Freeform 48"/>
          <p:cNvSpPr/>
          <p:nvPr/>
        </p:nvSpPr>
        <p:spPr>
          <a:xfrm>
            <a:off x="15051405" y="3259931"/>
            <a:ext cx="432435" cy="432435"/>
          </a:xfrm>
          <a:custGeom>
            <a:avLst/>
            <a:gdLst/>
            <a:ahLst/>
            <a:cxnLst/>
            <a:rect l="l" t="t" r="r" b="b"/>
            <a:pathLst>
              <a:path w="432435" h="432435">
                <a:moveTo>
                  <a:pt x="0" y="0"/>
                </a:moveTo>
                <a:lnTo>
                  <a:pt x="432435" y="0"/>
                </a:lnTo>
                <a:lnTo>
                  <a:pt x="432435" y="432435"/>
                </a:lnTo>
                <a:lnTo>
                  <a:pt x="0" y="43243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403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57300" y="547688"/>
            <a:ext cx="15773400" cy="1367670"/>
            <a:chOff x="0" y="0"/>
            <a:chExt cx="21031200" cy="18235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031200" cy="1823559"/>
            </a:xfrm>
            <a:custGeom>
              <a:avLst/>
              <a:gdLst/>
              <a:ahLst/>
              <a:cxnLst/>
              <a:rect l="l" t="t" r="r" b="b"/>
              <a:pathLst>
                <a:path w="21031200" h="1823559">
                  <a:moveTo>
                    <a:pt x="0" y="0"/>
                  </a:moveTo>
                  <a:lnTo>
                    <a:pt x="21031200" y="0"/>
                  </a:lnTo>
                  <a:lnTo>
                    <a:pt x="21031200" y="1823559"/>
                  </a:lnTo>
                  <a:lnTo>
                    <a:pt x="0" y="1823559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181020" b="-168423"/>
              </a:stretch>
            </a:blipFill>
          </p:spPr>
        </p:sp>
        <p:sp>
          <p:nvSpPr>
            <p:cNvPr id="4" name="TextBox 4"/>
            <p:cNvSpPr txBox="1"/>
            <p:nvPr/>
          </p:nvSpPr>
          <p:spPr>
            <a:xfrm>
              <a:off x="0" y="38100"/>
              <a:ext cx="21031200" cy="178545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7130"/>
                </a:lnSpc>
              </a:pPr>
              <a:r>
                <a:rPr lang="en-US" sz="6600" b="1">
                  <a:solidFill>
                    <a:srgbClr val="FFFFFF"/>
                  </a:solidFill>
                  <a:latin typeface="Arial Bold" panose="020B0704020202020204"/>
                  <a:ea typeface="Arial Bold" panose="020B0704020202020204"/>
                  <a:cs typeface="Arial Bold" panose="020B0704020202020204"/>
                  <a:sym typeface="Arial Bold" panose="020B0704020202020204"/>
                </a:rPr>
                <a:t>References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09650" y="2124075"/>
            <a:ext cx="15609570" cy="641350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Afshar, M.Z. and Hussain, M. (2025). Strategic Evaluation Using PESTLE and SWOT Frameworks: Public Sector Perspective. [online] Vol- III(Issue- I), pp.108–114. Doi: https://doi.org/10.5281/zenodo.14854362.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Bank of England (2023). Monetary Policy Report - November 2023. [online] Bank of England. Available at: https://www.bankofengland.co.uk/monetary-policy-report/2023/november-2023.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Basil’s Bakery (2021). Basil’s Bakery. [online] Basil’s Bakery. Available at: https://www.basilsbakery.co.uk.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Coccia, M. (2017). The Fishbone Diagram to identify, systematise, and analyse the Sources of general-purpose technologies. [online] ResearchGate. Available at: https://www.researchgate.net/publication/322526380_The_Fishbone_diagram_to_identify_systematize_and_analyze_the_sources_of_general_purpose_technologies.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FSA (2022). Allergen Guidance for Food Businesses. [online] Food Standards Agency. Available at: https://www.food.gov.uk/business-guidance/allergen-guidance-for-food-businesses.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Johnson, G. (2020). Exploring Strategy, Text and Cases, 12th Edition. 12th ed. Pearson UK.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Kotler, A. (2017). Principles of Marketing. Melbourne: Pearson Australia.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Mintel (2023). UK Bread Market Report 2021 | Mintel.com. [online] store.mintel.com. Available at: https://store.mintel.com/report/uk-bread-market-report.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Office for National Statistics (2023) UK Labour Market Overview. Newport: Office for National Statistics. Available at: https://www.ons.gov.uk/releases/uklabourmarketfebruary2023.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Slack, N. and Brandon-Jones, A. (2019). Operations Management. 9th ed. Harlow, England: Pearson.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r>
              <a:rPr lang="en-US" altLang="en-US" sz="2000">
                <a:solidFill>
                  <a:schemeClr val="bg1"/>
                </a:solidFill>
              </a:rPr>
              <a:t>The Charity Commission (2026). Chapter 2 Tool 3: PESTLE analysis. [online] GOV.UK. Available at: https://www.gov.uk/government/publications/charities-due-diligence-checks-and-monitoring-end-use-of-funds/chapter-2-tool-3-pestle-analysis.</a:t>
            </a:r>
          </a:p>
          <a:p>
            <a:pPr marL="342900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endParaRPr lang="en-US" altLang="en-US" sz="2000">
              <a:solidFill>
                <a:schemeClr val="bg1"/>
              </a:solidFill>
            </a:endParaRPr>
          </a:p>
          <a:p>
            <a:pPr marL="560070" lvl="1" indent="-342900" algn="just">
              <a:lnSpc>
                <a:spcPts val="2330"/>
              </a:lnSpc>
              <a:buFont typeface="Wingdings" panose="05000000000000000000" charset="0"/>
              <a:buChar char="q"/>
            </a:pPr>
            <a:endParaRPr lang="en-US" altLang="en-US" sz="20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493783"/>
            <a:ext cx="18288000" cy="11811431"/>
          </a:xfrm>
          <a:custGeom>
            <a:avLst/>
            <a:gdLst/>
            <a:ahLst/>
            <a:cxnLst/>
            <a:rect l="l" t="t" r="r" b="b"/>
            <a:pathLst>
              <a:path w="18288000" h="11811431">
                <a:moveTo>
                  <a:pt x="0" y="0"/>
                </a:moveTo>
                <a:lnTo>
                  <a:pt x="18288000" y="0"/>
                </a:lnTo>
                <a:lnTo>
                  <a:pt x="18288000" y="11811431"/>
                </a:lnTo>
                <a:lnTo>
                  <a:pt x="0" y="118114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01" b="-901"/>
            </a:stretch>
          </a:blipFill>
        </p:spPr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403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77158" y="2621065"/>
            <a:ext cx="10921020" cy="4618521"/>
            <a:chOff x="0" y="0"/>
            <a:chExt cx="13217157" cy="5589562"/>
          </a:xfrm>
        </p:grpSpPr>
        <p:sp>
          <p:nvSpPr>
            <p:cNvPr id="3" name="Freeform 3" descr="Questions &amp; Answers on Collaboration ..."/>
            <p:cNvSpPr/>
            <p:nvPr/>
          </p:nvSpPr>
          <p:spPr>
            <a:xfrm>
              <a:off x="0" y="0"/>
              <a:ext cx="13217144" cy="5589524"/>
            </a:xfrm>
            <a:custGeom>
              <a:avLst/>
              <a:gdLst/>
              <a:ahLst/>
              <a:cxnLst/>
              <a:rect l="l" t="t" r="r" b="b"/>
              <a:pathLst>
                <a:path w="13217144" h="5589524">
                  <a:moveTo>
                    <a:pt x="0" y="0"/>
                  </a:moveTo>
                  <a:lnTo>
                    <a:pt x="13217144" y="0"/>
                  </a:lnTo>
                  <a:lnTo>
                    <a:pt x="13217144" y="5589524"/>
                  </a:lnTo>
                  <a:lnTo>
                    <a:pt x="0" y="55895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r="-1204"/>
              </a:stretch>
            </a:blipFill>
          </p:spPr>
        </p:sp>
      </p:grp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ABLE_ENDDRAG_ORIGIN_RECT" val="1224*444"/>
  <p:tag name="TABLE_ENDDRAG_RECT" val="130*322*1224*44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1479</Words>
  <Application>Microsoft Office PowerPoint</Application>
  <PresentationFormat>Custom</PresentationFormat>
  <Paragraphs>169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Basils_Bakery_Presentation.pptx</dc:title>
  <dc:creator>USER</dc:creator>
  <cp:lastModifiedBy>Moom Tarin</cp:lastModifiedBy>
  <cp:revision>52</cp:revision>
  <dcterms:created xsi:type="dcterms:W3CDTF">2006-08-16T00:00:00Z</dcterms:created>
  <dcterms:modified xsi:type="dcterms:W3CDTF">2026-06-10T12:35:08Z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1033-12.1.0.26372</vt:lpwstr>
  </property>
  <property fmtid="{D5CDD505-2E9C-101B-9397-08002B2CF9AE}" pid="3" name="ICV">
    <vt:lpwstr>389F8F2AB1BF48EC8DA970F3163C9C66_12</vt:lpwstr>
  </property>
</Properties>
</file>