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66" r:id="rId5"/>
    <p:sldId id="260" r:id="rId6"/>
    <p:sldId id="261" r:id="rId7"/>
    <p:sldId id="262" r:id="rId8"/>
    <p:sldId id="263" r:id="rId9"/>
    <p:sldId id="264" r:id="rId10"/>
    <p:sldId id="265"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F8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9EF0EC-AFC1-A263-FA26-1AE1329CFE87}" v="86" dt="2025-01-12T13:03:43.070"/>
    <p1510:client id="{365F384E-8ED0-E142-1B4F-D783977AED45}" v="469" dt="2025-01-12T18:29:21.804"/>
    <p1510:client id="{39C6E038-277C-227F-E85D-A3EACD577302}" v="238" dt="2025-01-12T18:50:33.776"/>
    <p1510:client id="{6067B8B0-27B8-5705-B9F7-53BE098CF00E}" v="157" dt="2025-01-11T17:08:37.523"/>
    <p1510:client id="{70B8D8D2-B3E5-7310-419A-79387832C4EF}" v="221" dt="2025-01-12T15:38:38.758"/>
    <p1510:client id="{A14454D4-577B-E7C1-4124-6D931559C7BF}" v="58" dt="2025-01-11T15:51:58.152"/>
    <p1510:client id="{AC10D9F6-F64F-9050-C69F-3243935AED42}" v="134" dt="2025-01-11T15:26:34.118"/>
    <p1510:client id="{D0DD6997-F79F-EE9A-A68C-92DE55AF4A4F}" v="104" dt="2025-01-12T19:09:14.939"/>
    <p1510:client id="{DAB26572-193F-0D5A-0BA3-05D49A99B6B6}" v="437" dt="2025-01-12T17:47:45.383"/>
    <p1510:client id="{E3DEFC5A-B29D-9FBF-EB68-7246FA915D8F}" v="186" dt="2025-01-12T12:31:36.5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9C320C-658E-4919-A1D8-49C94697A1F8}" type="datetimeFigureOut">
              <a:t>1/12/2025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163CDB-227B-4B2E-91D6-4731B058278E}" type="slidenum">
              <a:t>‹#›</a:t>
            </a:fld>
            <a:endParaRPr lang="en-US"/>
          </a:p>
        </p:txBody>
      </p:sp>
    </p:spTree>
    <p:extLst>
      <p:ext uri="{BB962C8B-B14F-4D97-AF65-F5344CB8AC3E}">
        <p14:creationId xmlns:p14="http://schemas.microsoft.com/office/powerpoint/2010/main" val="2045376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Introduction: </a:t>
            </a:r>
          </a:p>
          <a:p>
            <a:r>
              <a:rPr lang="en-US" dirty="0">
                <a:ea typeface="Calibri"/>
                <a:cs typeface="Calibri"/>
              </a:rPr>
              <a:t>My name is Ieuan Morgan, Student number 2214077 and this is my presentation discussing an important event which has positively impacted the Welsh culture and language: The Investiture of Prince Charles in Caernarfon Castle 1969. </a:t>
            </a:r>
          </a:p>
        </p:txBody>
      </p:sp>
      <p:sp>
        <p:nvSpPr>
          <p:cNvPr id="4" name="Slide Number Placeholder 3"/>
          <p:cNvSpPr>
            <a:spLocks noGrp="1"/>
          </p:cNvSpPr>
          <p:nvPr>
            <p:ph type="sldNum" sz="quarter" idx="5"/>
          </p:nvPr>
        </p:nvSpPr>
        <p:spPr/>
        <p:txBody>
          <a:bodyPr/>
          <a:lstStyle/>
          <a:p>
            <a:fld id="{DD163CDB-227B-4B2E-91D6-4731B058278E}" type="slidenum">
              <a:rPr lang="en-US"/>
              <a:t>1</a:t>
            </a:fld>
            <a:endParaRPr lang="en-US"/>
          </a:p>
        </p:txBody>
      </p:sp>
    </p:spTree>
    <p:extLst>
      <p:ext uri="{BB962C8B-B14F-4D97-AF65-F5344CB8AC3E}">
        <p14:creationId xmlns:p14="http://schemas.microsoft.com/office/powerpoint/2010/main" val="1163273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my Presentation today I will be exploring a brief history of Wales as a nation to provide context for this event and why I believe it was a pivotal point in our history/culture. I believe this to be important as there are so many moments in Wales' history which we still feel the effects of in modern times and to ignore these events would take away from the big picture which is crucial in understanding this event. </a:t>
            </a:r>
          </a:p>
          <a:p>
            <a:endParaRPr lang="en-US" dirty="0">
              <a:ea typeface="Calibri"/>
              <a:cs typeface="Calibri"/>
            </a:endParaRPr>
          </a:p>
          <a:p>
            <a:r>
              <a:rPr lang="en-US" dirty="0">
                <a:ea typeface="Calibri"/>
                <a:cs typeface="Calibri"/>
              </a:rPr>
              <a:t>After providing the context needed I will move onto the main body of the presentation discussing the investiture in detail regarding the significance of a member of the royal family stepping up and embracing their role as a key figure in our society as well as the consequences and </a:t>
            </a:r>
            <a:r>
              <a:rPr lang="en-US" dirty="0" err="1">
                <a:ea typeface="Calibri"/>
                <a:cs typeface="Calibri"/>
              </a:rPr>
              <a:t>oppertunites</a:t>
            </a:r>
            <a:r>
              <a:rPr lang="en-US" dirty="0">
                <a:ea typeface="Calibri"/>
                <a:cs typeface="Calibri"/>
              </a:rPr>
              <a:t> which arose from this. </a:t>
            </a:r>
          </a:p>
          <a:p>
            <a:endParaRPr lang="en-US" dirty="0">
              <a:ea typeface="Calibri"/>
              <a:cs typeface="Calibri"/>
            </a:endParaRPr>
          </a:p>
          <a:p>
            <a:r>
              <a:rPr lang="en-US" dirty="0">
                <a:ea typeface="Calibri"/>
                <a:cs typeface="Calibri"/>
              </a:rPr>
              <a:t>Without further do, lets begin.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163CDB-227B-4B2E-91D6-4731B058278E}" type="slidenum">
              <a:rPr lang="en-US"/>
              <a:t>2</a:t>
            </a:fld>
            <a:endParaRPr lang="en-US"/>
          </a:p>
        </p:txBody>
      </p:sp>
    </p:spTree>
    <p:extLst>
      <p:ext uri="{BB962C8B-B14F-4D97-AF65-F5344CB8AC3E}">
        <p14:creationId xmlns:p14="http://schemas.microsoft.com/office/powerpoint/2010/main" val="3465445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Wales may be a small nation, but is highly regarded in terms of the Depth of its unique culture. Many people in our country share the viewpoint that we are very much an underdog within the United Kingdom as we have been subject to Oppression, Suppression and passed off as a mere extension of our Neighbour country: England. </a:t>
            </a:r>
            <a:endParaRPr lang="en-US" dirty="0"/>
          </a:p>
          <a:p>
            <a:endParaRPr lang="en-US" dirty="0"/>
          </a:p>
          <a:p>
            <a:r>
              <a:rPr lang="en-US" dirty="0">
                <a:ea typeface="Calibri" panose="020F0502020204030204"/>
                <a:cs typeface="Calibri" panose="020F0502020204030204"/>
              </a:rPr>
              <a:t>Our roots are firmly planted in Celtic heritage as it is believed that Wales was first inhabited around 230,000 years ago (Cadw, 2015). </a:t>
            </a:r>
          </a:p>
          <a:p>
            <a:r>
              <a:rPr lang="en-US" dirty="0">
                <a:ea typeface="Calibri" panose="020F0502020204030204"/>
                <a:cs typeface="Calibri" panose="020F0502020204030204"/>
              </a:rPr>
              <a:t>during our early history the nation was divided among seven different kingdoms who were often at war with each other for land.  Gwynedd, Gwent, Powys, Dyfed, </a:t>
            </a:r>
            <a:r>
              <a:rPr lang="en-US" dirty="0" err="1">
                <a:ea typeface="Calibri" panose="020F0502020204030204"/>
                <a:cs typeface="Calibri" panose="020F0502020204030204"/>
              </a:rPr>
              <a:t>Caredigion</a:t>
            </a:r>
            <a:r>
              <a:rPr lang="en-US" dirty="0">
                <a:ea typeface="Calibri" panose="020F0502020204030204"/>
                <a:cs typeface="Calibri" panose="020F0502020204030204"/>
              </a:rPr>
              <a:t>, </a:t>
            </a:r>
            <a:r>
              <a:rPr lang="en-US" dirty="0" err="1">
                <a:ea typeface="Calibri" panose="020F0502020204030204"/>
                <a:cs typeface="Calibri" panose="020F0502020204030204"/>
              </a:rPr>
              <a:t>Morgannwyg</a:t>
            </a:r>
            <a:r>
              <a:rPr lang="en-US" dirty="0">
                <a:ea typeface="Calibri" panose="020F0502020204030204"/>
                <a:cs typeface="Calibri" panose="020F0502020204030204"/>
              </a:rPr>
              <a:t> and the Ystrad Tywi.  There was not one ruler of Wales as there was in England and this contributed to the belief that the Welsh were tribal and savage people who lacked unity (BBC, 2014). </a:t>
            </a:r>
          </a:p>
          <a:p>
            <a:endParaRPr lang="en-US" dirty="0">
              <a:ea typeface="Calibri" panose="020F0502020204030204"/>
              <a:cs typeface="Calibri" panose="020F0502020204030204"/>
            </a:endParaRPr>
          </a:p>
          <a:p>
            <a:r>
              <a:rPr lang="en-US" dirty="0">
                <a:ea typeface="Calibri" panose="020F0502020204030204"/>
                <a:cs typeface="Calibri" panose="020F0502020204030204"/>
              </a:rPr>
              <a:t> It was this way for many years until </a:t>
            </a:r>
            <a:r>
              <a:rPr lang="en-US" dirty="0"/>
              <a:t>Gruffudd ap Llywelyn (The only Welsh ruler to be </a:t>
            </a:r>
            <a:r>
              <a:rPr lang="en-US" dirty="0" err="1"/>
              <a:t>recognised</a:t>
            </a:r>
            <a:r>
              <a:rPr lang="en-US" dirty="0"/>
              <a:t> as the prince of Wales) managed to unite the country and come to a sort of alliance with England to put an end to fighting between the two countries. (Britannica, 2024).  However after the death of Henry 3rd , this alliance fell apart and England regained control over Wales.  </a:t>
            </a:r>
            <a:endParaRPr lang="en-US" dirty="0" err="1">
              <a:ea typeface="Calibri" panose="020F0502020204030204"/>
              <a:cs typeface="Calibri" panose="020F0502020204030204"/>
            </a:endParaRPr>
          </a:p>
          <a:p>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DD163CDB-227B-4B2E-91D6-4731B058278E}" type="slidenum">
              <a:t>3</a:t>
            </a:fld>
            <a:endParaRPr lang="en-US"/>
          </a:p>
        </p:txBody>
      </p:sp>
    </p:spTree>
    <p:extLst>
      <p:ext uri="{BB962C8B-B14F-4D97-AF65-F5344CB8AC3E}">
        <p14:creationId xmlns:p14="http://schemas.microsoft.com/office/powerpoint/2010/main" val="1459584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skip to 1534 where The break with Rome also known as the English Reformation gave Henry 8th the authority and power to gain greater control over his realm. Battles for divorce and a rift between the king and the church proved to be a difficult time in Henry 8ths reign. </a:t>
            </a:r>
          </a:p>
          <a:p>
            <a:r>
              <a:rPr lang="en-US" dirty="0"/>
              <a:t>Understanding this is crucial as it provides the context for Henry's broader motivations for power, money and control. </a:t>
            </a:r>
            <a:endParaRPr lang="en-US" dirty="0">
              <a:ea typeface="Calibri"/>
              <a:cs typeface="Calibri"/>
            </a:endParaRPr>
          </a:p>
          <a:p>
            <a:endParaRPr lang="en-US" dirty="0"/>
          </a:p>
          <a:p>
            <a:r>
              <a:rPr lang="en-US" dirty="0"/>
              <a:t>Justices of the Peace, followed in 1536 by an ‘act for laws and justice to be ministered in Wales in like form as it is in this realm [of England]’ - These and other legislative pieces went on to be known as the ACTS OF UNION which solidified English rule over Wales and eliminated any legal difference between the two nations, ultimately uniting them as one country.  This prevented Welsh from being spoken in court, at schools and even socially which was crippling for the culture as they had lost the right to speak their language and stripped the Welsh people of their identity. </a:t>
            </a:r>
            <a:endParaRPr lang="en-US" dirty="0">
              <a:ea typeface="Calibri" panose="020F0502020204030204"/>
              <a:cs typeface="Calibri" panose="020F0502020204030204"/>
            </a:endParaRPr>
          </a:p>
          <a:p>
            <a:endParaRPr lang="en-US" dirty="0"/>
          </a:p>
          <a:p>
            <a:r>
              <a:rPr lang="en-US" dirty="0">
                <a:ea typeface="Calibri"/>
                <a:cs typeface="Calibri"/>
              </a:rPr>
              <a:t>This is a vast contrast to the Wales see today as </a:t>
            </a:r>
            <a:r>
              <a:rPr lang="en-US" dirty="0"/>
              <a:t>fortunately over the centuries, the effects of this have been somewhat reversed as the language prevailed and Wales has slowly regained control over its political control of the country. As recently as 1998, the Government of Wales Act provided the legal basis for a Welsh National Assembly and in 2006, the Senedd building was built following an updated Government for Wales Act (2006) which gave Wales primary law making powers. </a:t>
            </a:r>
            <a:endParaRPr lang="en-US" dirty="0">
              <a:ea typeface="Calibri"/>
              <a:cs typeface="Calibri"/>
            </a:endParaRPr>
          </a:p>
          <a:p>
            <a:endParaRPr lang="en-US" dirty="0"/>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163CDB-227B-4B2E-91D6-4731B058278E}" type="slidenum">
              <a:rPr lang="en-US"/>
              <a:t>4</a:t>
            </a:fld>
            <a:endParaRPr lang="en-US"/>
          </a:p>
        </p:txBody>
      </p:sp>
    </p:spTree>
    <p:extLst>
      <p:ext uri="{BB962C8B-B14F-4D97-AF65-F5344CB8AC3E}">
        <p14:creationId xmlns:p14="http://schemas.microsoft.com/office/powerpoint/2010/main" val="3731544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Now that we understand the very deep and complex relationship between England and Wales, we can discuss what I believe to be a very important event in our history which actually benefits our culture and language: The Investiture of Prince Charles as the Prince of Wales.</a:t>
            </a:r>
          </a:p>
          <a:p>
            <a:endParaRPr lang="en-US" dirty="0">
              <a:ea typeface="Calibri"/>
              <a:cs typeface="Calibri"/>
            </a:endParaRPr>
          </a:p>
          <a:p>
            <a:endParaRPr lang="en-US" dirty="0">
              <a:ea typeface="Calibri"/>
              <a:cs typeface="Calibri"/>
            </a:endParaRPr>
          </a:p>
          <a:p>
            <a:r>
              <a:rPr lang="en-US" dirty="0">
                <a:ea typeface="Calibri"/>
                <a:cs typeface="Calibri"/>
              </a:rPr>
              <a:t>On the 1st of July 1969, Prince Charles made the journey to Caernarfon Castle to deliver a speech which would echo for generations. This was one of the biggest and most complex broadcasts on British television since the coronation of Queen Elizabeth 2nd (BBC, 2024). </a:t>
            </a:r>
            <a:endParaRPr lang="en-US" dirty="0"/>
          </a:p>
          <a:p>
            <a:endParaRPr lang="en-US" dirty="0"/>
          </a:p>
          <a:p>
            <a:r>
              <a:rPr lang="en-US" dirty="0"/>
              <a:t>So what made this such an important day in Welsh history? </a:t>
            </a:r>
            <a:endParaRPr lang="en-US"/>
          </a:p>
          <a:p>
            <a:endParaRPr lang="en-US" dirty="0">
              <a:ea typeface="Calibri"/>
              <a:cs typeface="Calibri"/>
            </a:endParaRPr>
          </a:p>
          <a:p>
            <a:r>
              <a:rPr lang="en-US" dirty="0">
                <a:ea typeface="Calibri"/>
                <a:cs typeface="Calibri"/>
              </a:rPr>
              <a:t>Apart from being a royal ceremony which would draw attention anyway, this particular event carried extra weight to it because Prince Charles demonstrated a commitment to his position through learning the mother tongue of his Welsh subjects.  For a member of the royal family, the figureheads which for many symbolized a rivalry and oppression of our ancestors to honor our language for the world to see, this was unprecedented. This signified an acknowledgement and connection from the Royal family to Wales as a country such as their ancestor Henry VII, who was born in Pembroke Castle (Visit Heritage, 2025). </a:t>
            </a:r>
          </a:p>
          <a:p>
            <a:endParaRPr lang="en-US" dirty="0">
              <a:ea typeface="Calibri"/>
              <a:cs typeface="Calibri"/>
            </a:endParaRPr>
          </a:p>
          <a:p>
            <a:r>
              <a:rPr lang="en-US" dirty="0"/>
              <a:t>4000 guests were present in the castle, 19 million saw it at home and another 500 million watched around the world.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163CDB-227B-4B2E-91D6-4731B058278E}" type="slidenum">
              <a:rPr lang="en-US"/>
              <a:t>5</a:t>
            </a:fld>
            <a:endParaRPr lang="en-US"/>
          </a:p>
        </p:txBody>
      </p:sp>
    </p:spTree>
    <p:extLst>
      <p:ext uri="{BB962C8B-B14F-4D97-AF65-F5344CB8AC3E}">
        <p14:creationId xmlns:p14="http://schemas.microsoft.com/office/powerpoint/2010/main" val="1790944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r>
              <a:rPr lang="en-US" dirty="0">
                <a:ea typeface="Calibri"/>
                <a:cs typeface="Calibri"/>
              </a:rPr>
              <a:t>So why was this necessary?  in the late 60s there was an uprise in Welsh nationalism following the traumatic drowning of the </a:t>
            </a:r>
            <a:r>
              <a:rPr lang="en-US" dirty="0"/>
              <a:t>Tryweryn valley in 1965. This was the planned flooding of Capel Celyn, one of the last exclusively Welsh-speaking villages in order to provide Liverpool with drinking water (Felin Fach, 2024). </a:t>
            </a:r>
            <a:endParaRPr lang="en-US" dirty="0">
              <a:ea typeface="Calibri"/>
              <a:cs typeface="Calibri"/>
            </a:endParaRPr>
          </a:p>
          <a:p>
            <a:endParaRPr lang="en-US" dirty="0"/>
          </a:p>
          <a:p>
            <a:r>
              <a:rPr lang="en-US" dirty="0"/>
              <a:t>This was a topic which saw an emotional response from Wales as there were many protests held in the nine year build up to this event. After all the rate</a:t>
            </a:r>
            <a:endParaRPr lang="en-US" dirty="0">
              <a:ea typeface="Calibri"/>
              <a:cs typeface="Calibri"/>
            </a:endParaRPr>
          </a:p>
          <a:p>
            <a:r>
              <a:rPr lang="en-US" dirty="0">
                <a:ea typeface="Calibri"/>
                <a:cs typeface="Calibri"/>
              </a:rPr>
              <a:t>of Welsh speakers was already rapidly declining and this was the final straw </a:t>
            </a:r>
            <a:r>
              <a:rPr lang="en-US" dirty="0"/>
              <a:t>(BBC, 2023).</a:t>
            </a:r>
            <a:endParaRPr lang="en-US" dirty="0">
              <a:ea typeface="Calibri"/>
              <a:cs typeface="Calibri"/>
            </a:endParaRPr>
          </a:p>
          <a:p>
            <a:endParaRPr lang="en-US" dirty="0"/>
          </a:p>
          <a:p>
            <a:r>
              <a:rPr lang="en-US" dirty="0"/>
              <a:t>In an attempt to extend an olive branch to Wales, it was suggested by Harold Wilson British Prime Minister at the time that Prince Charles would go to Wales and learn the language for his Investiture. </a:t>
            </a:r>
            <a:endParaRPr lang="en-US" dirty="0">
              <a:ea typeface="Calibri"/>
              <a:cs typeface="Calibri"/>
            </a:endParaRPr>
          </a:p>
          <a:p>
            <a:endParaRPr lang="en-US" dirty="0">
              <a:ea typeface="Calibri"/>
              <a:cs typeface="Calibri"/>
            </a:endParaRPr>
          </a:p>
          <a:p>
            <a:endParaRPr lang="en-US" dirty="0">
              <a:ea typeface="Calibri"/>
              <a:cs typeface="Calibri"/>
            </a:endParaRPr>
          </a:p>
          <a:p>
            <a:r>
              <a:rPr lang="en-US" dirty="0">
                <a:ea typeface="Calibri"/>
                <a:cs typeface="Calibri"/>
              </a:rPr>
              <a:t>In preparation for this huge undertaking, Prince Charles spent a term away from his usual place of education, Cambridge University, to study the Welsh language in Aberystwyth University (Royal.co.uk,2025). While this was a grand gesture which represented a unity between England and Wales, it should be noted that there were many people in Wales at the time and still to this day, believe it is in bad taste to have a "Prince of Wales" who is English (Dibdin, 2022). </a:t>
            </a:r>
            <a:endParaRPr lang="en-US">
              <a:ea typeface="Calibri"/>
              <a:cs typeface="Calibri"/>
            </a:endParaRPr>
          </a:p>
          <a:p>
            <a:endParaRPr lang="en-US" dirty="0">
              <a:ea typeface="Calibri"/>
              <a:cs typeface="Calibri"/>
            </a:endParaRPr>
          </a:p>
          <a:p>
            <a:r>
              <a:rPr lang="en-US" dirty="0">
                <a:ea typeface="Calibri"/>
                <a:cs typeface="Calibri"/>
              </a:rPr>
              <a:t>Prince Charles was certainly made aware of this as in an interview with the Telegraph he reflected on his experience saying "</a:t>
            </a:r>
            <a:r>
              <a:rPr lang="en-US" dirty="0"/>
              <a:t>Every day I had to go down to the town where I went to these lectures, and most days there seemed to be a demonstration going on against me," .  These protests were mainly made by groups of Welsh Nationalists who wanted the Prince to feel their distain for his heritage.  </a:t>
            </a:r>
            <a:endParaRPr lang="en-US" dirty="0">
              <a:ea typeface="Calibri"/>
              <a:cs typeface="Calibri"/>
            </a:endParaRPr>
          </a:p>
          <a:p>
            <a:endParaRPr lang="en-US" dirty="0">
              <a:ea typeface="Calibri"/>
              <a:cs typeface="Calibri"/>
            </a:endParaRPr>
          </a:p>
          <a:p>
            <a:r>
              <a:rPr lang="en-US" dirty="0">
                <a:ea typeface="Calibri"/>
                <a:cs typeface="Calibri"/>
              </a:rPr>
              <a:t>To add to this, the man who taught Prince Charles the language was </a:t>
            </a:r>
            <a:r>
              <a:rPr lang="en-US" dirty="0"/>
              <a:t>Edward Millward, a Welsh Nationalist. This would have been a very informative experience for both parties involved as the reason for this speech was to amend a rise in Welsh nationalism throughout the country.  (Mccabe, 2022). </a:t>
            </a:r>
            <a:endParaRPr lang="en-US" dirty="0">
              <a:ea typeface="Calibri"/>
              <a:cs typeface="Calibri"/>
            </a:endParaRPr>
          </a:p>
          <a:p>
            <a:r>
              <a:rPr lang="en-GB" dirty="0">
                <a:ea typeface="Calibri"/>
                <a:cs typeface="Calibri"/>
              </a:rPr>
              <a:t>Despite the challenges he faced with angry citizens of Wales, Prince Charles did in fact learn the Welsh language or at least enough to get by! This is reflected in his ability to still make speeches in Welsh today as our King! </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163CDB-227B-4B2E-91D6-4731B058278E}" type="slidenum">
              <a:rPr lang="en-US"/>
              <a:t>6</a:t>
            </a:fld>
            <a:endParaRPr lang="en-US"/>
          </a:p>
        </p:txBody>
      </p:sp>
    </p:spTree>
    <p:extLst>
      <p:ext uri="{BB962C8B-B14F-4D97-AF65-F5344CB8AC3E}">
        <p14:creationId xmlns:p14="http://schemas.microsoft.com/office/powerpoint/2010/main" val="2695471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Finally, the big day came on the 1st of July 1969 where it was time for Prince Charles to become our official Prince of Wales and it was in Caernarfon castle where in front of his Welsh subjects and listeners and watchers from all over the globe, he conversed in Welsh his promise to serve our nation. Of course not everyone is a big fan of his position as our former prince of Wales but it is undeniable that Wales has benefitted from having the eyes and ears of the world in its direction. </a:t>
            </a:r>
          </a:p>
          <a:p>
            <a:endParaRPr lang="en-US" dirty="0">
              <a:ea typeface="Calibri"/>
              <a:cs typeface="Calibri"/>
            </a:endParaRPr>
          </a:p>
          <a:p>
            <a:r>
              <a:rPr lang="en-US" dirty="0">
                <a:ea typeface="Calibri"/>
                <a:cs typeface="Calibri"/>
              </a:rPr>
              <a:t>In his speech he acknowledged the fractured relationship created by past events and declared: "</a:t>
            </a:r>
            <a:r>
              <a:rPr lang="en-US" dirty="0"/>
              <a:t>The demands on a Prince of Wales have altered, but I am determined to serve and to try as best I can to live up to those demands, whatever they might be in the rather uncertain future."  and stated "this will not simply be a faint hope." </a:t>
            </a:r>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163CDB-227B-4B2E-91D6-4731B058278E}" type="slidenum">
              <a:rPr lang="en-US"/>
              <a:t>7</a:t>
            </a:fld>
            <a:endParaRPr lang="en-US"/>
          </a:p>
        </p:txBody>
      </p:sp>
    </p:spTree>
    <p:extLst>
      <p:ext uri="{BB962C8B-B14F-4D97-AF65-F5344CB8AC3E}">
        <p14:creationId xmlns:p14="http://schemas.microsoft.com/office/powerpoint/2010/main" val="71935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 This event has set a very high precedent for the relationship between England and Wales and has demonstrated the importance of respecting the Welsh language due to our Welsh heritage and following the majority of positive feedback,  has also proven that this is the right way for a royal family member to conduct themselves in respect to Wales. </a:t>
            </a:r>
          </a:p>
          <a:p>
            <a:endParaRPr lang="en-US" dirty="0">
              <a:ea typeface="Calibri"/>
              <a:cs typeface="Calibri"/>
            </a:endParaRPr>
          </a:p>
          <a:p>
            <a:r>
              <a:rPr lang="en-US" dirty="0">
                <a:ea typeface="Calibri"/>
                <a:cs typeface="Calibri"/>
              </a:rPr>
              <a:t>This is reflected in modern times as King Charles still speaks Welsh sometimes! </a:t>
            </a:r>
          </a:p>
          <a:p>
            <a:r>
              <a:rPr lang="en-US" dirty="0">
                <a:ea typeface="Calibri"/>
                <a:cs typeface="Calibri"/>
              </a:rPr>
              <a:t>The King as his role as the Prince of Wales has lived up to his promises of service through charitable work and various events in Wales (Royal, 2025)</a:t>
            </a:r>
          </a:p>
          <a:p>
            <a:endParaRPr lang="en-US" dirty="0">
              <a:ea typeface="Calibri"/>
              <a:cs typeface="Calibri"/>
            </a:endParaRPr>
          </a:p>
          <a:p>
            <a:r>
              <a:rPr lang="en-US" dirty="0">
                <a:ea typeface="Calibri"/>
                <a:cs typeface="Calibri"/>
              </a:rPr>
              <a:t>Prince William has now taken the role and has shown promise in following his fathers footsteps (Learning Welsh himself) </a:t>
            </a: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163CDB-227B-4B2E-91D6-4731B058278E}" type="slidenum">
              <a:rPr lang="en-US"/>
              <a:t>8</a:t>
            </a:fld>
            <a:endParaRPr lang="en-US"/>
          </a:p>
        </p:txBody>
      </p:sp>
    </p:spTree>
    <p:extLst>
      <p:ext uri="{BB962C8B-B14F-4D97-AF65-F5344CB8AC3E}">
        <p14:creationId xmlns:p14="http://schemas.microsoft.com/office/powerpoint/2010/main" val="1483424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It is my belief that this event has not only benefitted Welsh language, but it has also played a key role in promoting our culture due to the amount of attention Prince Charles had brought on our country. </a:t>
            </a:r>
          </a:p>
          <a:p>
            <a:endParaRPr lang="en-US" dirty="0">
              <a:ea typeface="Calibri"/>
              <a:cs typeface="Calibri"/>
            </a:endParaRPr>
          </a:p>
          <a:p>
            <a:endParaRPr lang="en-US" dirty="0">
              <a:ea typeface="Calibri"/>
              <a:cs typeface="Calibri"/>
            </a:endParaRPr>
          </a:p>
          <a:p>
            <a:endParaRPr lang="en-US" dirty="0">
              <a:ea typeface="Calibri"/>
              <a:cs typeface="Calibri"/>
            </a:endParaRPr>
          </a:p>
          <a:p>
            <a:r>
              <a:rPr lang="en-US" dirty="0">
                <a:ea typeface="Calibri"/>
                <a:cs typeface="Calibri"/>
              </a:rPr>
              <a:t>That is all from me now, I would like to thank you for listening to this presentation as I know that was a lot of information to take in. </a:t>
            </a:r>
          </a:p>
          <a:p>
            <a:endParaRPr lang="en-US" dirty="0">
              <a:ea typeface="Calibri"/>
              <a:cs typeface="Calibri"/>
            </a:endParaRPr>
          </a:p>
          <a:p>
            <a:r>
              <a:rPr lang="en-US" dirty="0">
                <a:ea typeface="Calibri"/>
                <a:cs typeface="Calibri"/>
              </a:rPr>
              <a:t>Any Questions?</a:t>
            </a:r>
          </a:p>
        </p:txBody>
      </p:sp>
      <p:sp>
        <p:nvSpPr>
          <p:cNvPr id="4" name="Slide Number Placeholder 3"/>
          <p:cNvSpPr>
            <a:spLocks noGrp="1"/>
          </p:cNvSpPr>
          <p:nvPr>
            <p:ph type="sldNum" sz="quarter" idx="5"/>
          </p:nvPr>
        </p:nvSpPr>
        <p:spPr/>
        <p:txBody>
          <a:bodyPr/>
          <a:lstStyle/>
          <a:p>
            <a:fld id="{DD163CDB-227B-4B2E-91D6-4731B058278E}" type="slidenum">
              <a:rPr lang="en-US"/>
              <a:t>9</a:t>
            </a:fld>
            <a:endParaRPr lang="en-US"/>
          </a:p>
        </p:txBody>
      </p:sp>
    </p:spTree>
    <p:extLst>
      <p:ext uri="{BB962C8B-B14F-4D97-AF65-F5344CB8AC3E}">
        <p14:creationId xmlns:p14="http://schemas.microsoft.com/office/powerpoint/2010/main" val="378110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townandcountrymag.com/leisure/arts-and-culture/a29616071/prince-charles-welsh-tutor-edward-millward-the-crown-season-3/" TargetMode="External"/><Relationship Id="rId3" Type="http://schemas.openxmlformats.org/officeDocument/2006/relationships/hyperlink" Target="https://www.bbc.co.uk/news/av/uk-wales-62930785" TargetMode="External"/><Relationship Id="rId7" Type="http://schemas.openxmlformats.org/officeDocument/2006/relationships/hyperlink" Target="https://cadw.gov.wales/learn/sites-through-centuries/prehistoric-wales#:~:text=It%20was%20not%20until%20this,roughly%20spanning%208%2C000%E2%80%93800%20BC.m" TargetMode="External"/><Relationship Id="rId2" Type="http://schemas.openxmlformats.org/officeDocument/2006/relationships/hyperlink" Target="https://www.bbc.co.uk/wales/history/sites/themes/guide/ch1_prehistoric_wales.shtml" TargetMode="External"/><Relationship Id="rId1" Type="http://schemas.openxmlformats.org/officeDocument/2006/relationships/slideLayout" Target="../slideLayouts/slideLayout2.xml"/><Relationship Id="rId6" Type="http://schemas.openxmlformats.org/officeDocument/2006/relationships/hyperlink" Target="https://www.britannica.com/biography/Llywelyn-ap-Gruffudd" TargetMode="External"/><Relationship Id="rId5" Type="http://schemas.openxmlformats.org/officeDocument/2006/relationships/hyperlink" Target="https://www.bbc.com/historyofthebbc/anniversaries/july/investiture-of-the-prince-of-wales" TargetMode="External"/><Relationship Id="rId4" Type="http://schemas.openxmlformats.org/officeDocument/2006/relationships/hyperlink" Target="https://www.bbc.co.uk/news/uk-wales-64799911"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dailymail.co.uk/home/event/article-7162353/Charles-Investiture.html" TargetMode="External"/><Relationship Id="rId3" Type="http://schemas.openxmlformats.org/officeDocument/2006/relationships/hyperlink" Target="https://www.telegraph.co.uk/royal-family/2019/09/25/prince-charles-recalls-splendid-middle-aged-ladies-battled-nationalist/" TargetMode="External"/><Relationship Id="rId7" Type="http://schemas.openxmlformats.org/officeDocument/2006/relationships/hyperlink" Target="https://blog.scienceandmediamuseum.org.uk/history-of-british-television-timeline/" TargetMode="External"/><Relationship Id="rId2" Type="http://schemas.openxmlformats.org/officeDocument/2006/relationships/hyperlink" Target="https://www.felinfach.com/pages/cofiwch-dryweryn-remember-tryweryn?srsltid=AfmBOopXJiaU03c36uhZ3kwmz-AT71eMp1R6ItR0UrwIsXORi3i3iI6T" TargetMode="External"/><Relationship Id="rId1" Type="http://schemas.openxmlformats.org/officeDocument/2006/relationships/slideLayout" Target="../slideLayouts/slideLayout2.xml"/><Relationship Id="rId6" Type="http://schemas.openxmlformats.org/officeDocument/2006/relationships/hyperlink" Target="https://www.express.co.uk/news/royal/1635488/prince-charles-wales-investiture-speech-royal-family-spt" TargetMode="External"/><Relationship Id="rId5" Type="http://schemas.openxmlformats.org/officeDocument/2006/relationships/hyperlink" Target="https://www.marieclaire.com/culture/a29757730/did-prince-charles-go-to-wales-the-crown/" TargetMode="External"/><Relationship Id="rId4" Type="http://schemas.openxmlformats.org/officeDocument/2006/relationships/hyperlink" Target="https://www.britannica.com/place/Wales/Wales-from-the-16th-to-the-21st-century#ref484004"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visitheritage.co.uk/discover/royal-history/house-of-tudor/henry-vii-the-start-of-the-tudor-dynasty" TargetMode="External"/><Relationship Id="rId3" Type="http://schemas.openxmlformats.org/officeDocument/2006/relationships/hyperlink" Target="https://www.walesonline.co.uk/lifestyle/nostalgia/reason-wales-big-red-dragon-27072032" TargetMode="External"/><Relationship Id="rId7" Type="http://schemas.openxmlformats.org/officeDocument/2006/relationships/hyperlink" Target="https://www.legislation.gov.uk/ukpga/2006/32" TargetMode="External"/><Relationship Id="rId2" Type="http://schemas.openxmlformats.org/officeDocument/2006/relationships/hyperlink" Target="https://www.britannica.com/list/charles-iii-a-life-in-pictures" TargetMode="External"/><Relationship Id="rId1" Type="http://schemas.openxmlformats.org/officeDocument/2006/relationships/slideLayout" Target="../slideLayouts/slideLayout2.xml"/><Relationship Id="rId6" Type="http://schemas.openxmlformats.org/officeDocument/2006/relationships/hyperlink" Target="https://senedd.wales/how-we-work/history-of-devolution/" TargetMode="External"/><Relationship Id="rId5" Type="http://schemas.openxmlformats.org/officeDocument/2006/relationships/hyperlink" Target="https://www.royal.uk/their-majesties-work-in-wales#:~:text=Prior%20to%20his%20Investiture%2C%20Prince,phrases%20in%20speeches%20in%20Wales" TargetMode="External"/><Relationship Id="rId4" Type="http://schemas.openxmlformats.org/officeDocument/2006/relationships/hyperlink" Target="https://www.royal.uk/henry-viii" TargetMode="External"/><Relationship Id="rId9" Type="http://schemas.openxmlformats.org/officeDocument/2006/relationships/hyperlink" Target="https://www.walesonline.co.uk/lifestyle/tv/the-crown-charles-aberystwyth-welsh-169962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A8AFA4-5C32-4100-9C6D-839A47E1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B5F253-7949-47C2-9DBD-1570ECDA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5421703"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68426" y="1254763"/>
            <a:ext cx="3444948" cy="2481729"/>
          </a:xfrm>
        </p:spPr>
        <p:txBody>
          <a:bodyPr anchor="b">
            <a:normAutofit/>
          </a:bodyPr>
          <a:lstStyle/>
          <a:p>
            <a:r>
              <a:rPr lang="en-US" sz="3200" dirty="0">
                <a:solidFill>
                  <a:srgbClr val="595959"/>
                </a:solidFill>
                <a:latin typeface="Arial"/>
                <a:cs typeface="Arial"/>
              </a:rPr>
              <a:t>The Investiture of Prince Charles 1969</a:t>
            </a:r>
          </a:p>
        </p:txBody>
      </p:sp>
      <p:sp>
        <p:nvSpPr>
          <p:cNvPr id="3" name="Subtitle 2"/>
          <p:cNvSpPr>
            <a:spLocks noGrp="1"/>
          </p:cNvSpPr>
          <p:nvPr>
            <p:ph type="subTitle" idx="1"/>
          </p:nvPr>
        </p:nvSpPr>
        <p:spPr>
          <a:xfrm>
            <a:off x="1849179" y="4046453"/>
            <a:ext cx="3083442" cy="1785506"/>
          </a:xfrm>
        </p:spPr>
        <p:txBody>
          <a:bodyPr vert="horz" lIns="91440" tIns="45720" rIns="91440" bIns="45720" rtlCol="0" anchor="t">
            <a:normAutofit/>
          </a:bodyPr>
          <a:lstStyle/>
          <a:p>
            <a:r>
              <a:rPr lang="en-US" sz="1400" dirty="0">
                <a:solidFill>
                  <a:srgbClr val="595959"/>
                </a:solidFill>
                <a:latin typeface="Arial"/>
                <a:cs typeface="Arial"/>
              </a:rPr>
              <a:t>Ieuan Morgan (</a:t>
            </a:r>
            <a:r>
              <a:rPr lang="en-US" sz="1400" dirty="0">
                <a:solidFill>
                  <a:srgbClr val="595959"/>
                </a:solidFill>
                <a:latin typeface="Arial"/>
                <a:ea typeface="+mn-lt"/>
                <a:cs typeface="+mn-lt"/>
              </a:rPr>
              <a:t>2214077)</a:t>
            </a:r>
            <a:endParaRPr lang="en-US" sz="1400" dirty="0">
              <a:solidFill>
                <a:srgbClr val="595959"/>
              </a:solidFill>
              <a:latin typeface="Arial"/>
            </a:endParaRPr>
          </a:p>
        </p:txBody>
      </p:sp>
      <p:pic>
        <p:nvPicPr>
          <p:cNvPr id="4" name="Picture 3" descr="Charles III: A Life in Pictures | Britannica">
            <a:extLst>
              <a:ext uri="{FF2B5EF4-FFF2-40B4-BE49-F238E27FC236}">
                <a16:creationId xmlns:a16="http://schemas.microsoft.com/office/drawing/2014/main" id="{43603A8A-6B84-4296-01AA-EB54014D4614}"/>
              </a:ext>
            </a:extLst>
          </p:cNvPr>
          <p:cNvPicPr>
            <a:picLocks noChangeAspect="1"/>
          </p:cNvPicPr>
          <p:nvPr/>
        </p:nvPicPr>
        <p:blipFill>
          <a:blip r:embed="rId3"/>
          <a:stretch>
            <a:fillRect/>
          </a:stretch>
        </p:blipFill>
        <p:spPr>
          <a:xfrm>
            <a:off x="6648138" y="841843"/>
            <a:ext cx="3879954" cy="4986937"/>
          </a:xfrm>
          <a:prstGeom prst="rect">
            <a:avLst/>
          </a:prstGeom>
        </p:spPr>
      </p:pic>
      <p:sp>
        <p:nvSpPr>
          <p:cNvPr id="5" name="TextBox 4">
            <a:extLst>
              <a:ext uri="{FF2B5EF4-FFF2-40B4-BE49-F238E27FC236}">
                <a16:creationId xmlns:a16="http://schemas.microsoft.com/office/drawing/2014/main" id="{23426A42-35AD-1C3B-C535-49822F83634C}"/>
              </a:ext>
            </a:extLst>
          </p:cNvPr>
          <p:cNvSpPr txBox="1"/>
          <p:nvPr/>
        </p:nvSpPr>
        <p:spPr>
          <a:xfrm>
            <a:off x="7801154" y="59896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30000" dirty="0">
                <a:latin typeface="Arial"/>
                <a:cs typeface="Arial"/>
              </a:rPr>
              <a:t>(</a:t>
            </a:r>
            <a:r>
              <a:rPr lang="en-US" baseline="30000" err="1">
                <a:latin typeface="Arial"/>
                <a:cs typeface="Arial"/>
              </a:rPr>
              <a:t>Pruchnie</a:t>
            </a:r>
            <a:r>
              <a:rPr lang="en-US" baseline="30000" dirty="0">
                <a:latin typeface="Arial"/>
                <a:cs typeface="Arial"/>
              </a:rPr>
              <a:t>,  2015)</a:t>
            </a:r>
            <a:endParaRPr lang="en-US" sz="1400" dirty="0">
              <a:latin typeface="Arial"/>
              <a:cs typeface="Aria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74161C1-1709-4F2F-73C5-CCD642FB7830}"/>
              </a:ext>
            </a:extLst>
          </p:cNvPr>
          <p:cNvSpPr>
            <a:spLocks noGrp="1"/>
          </p:cNvSpPr>
          <p:nvPr>
            <p:ph type="title"/>
          </p:nvPr>
        </p:nvSpPr>
        <p:spPr>
          <a:xfrm>
            <a:off x="871442" y="685800"/>
            <a:ext cx="4353116" cy="1474666"/>
          </a:xfrm>
        </p:spPr>
        <p:txBody>
          <a:bodyPr anchor="b">
            <a:normAutofit/>
          </a:bodyPr>
          <a:lstStyle/>
          <a:p>
            <a:pPr algn="ctr"/>
            <a:r>
              <a:rPr lang="en-US" sz="3200" dirty="0">
                <a:solidFill>
                  <a:srgbClr val="595959"/>
                </a:solidFill>
                <a:latin typeface="Arial"/>
                <a:cs typeface="Arial"/>
              </a:rPr>
              <a:t>Introduction – a Summary of contents</a:t>
            </a:r>
          </a:p>
        </p:txBody>
      </p:sp>
      <p:sp>
        <p:nvSpPr>
          <p:cNvPr id="9" name="Content Placeholder 8">
            <a:extLst>
              <a:ext uri="{FF2B5EF4-FFF2-40B4-BE49-F238E27FC236}">
                <a16:creationId xmlns:a16="http://schemas.microsoft.com/office/drawing/2014/main" id="{0EFD0CC8-D38E-F368-D852-9AE12F0BAFB4}"/>
              </a:ext>
            </a:extLst>
          </p:cNvPr>
          <p:cNvSpPr>
            <a:spLocks noGrp="1"/>
          </p:cNvSpPr>
          <p:nvPr>
            <p:ph idx="1"/>
          </p:nvPr>
        </p:nvSpPr>
        <p:spPr>
          <a:xfrm>
            <a:off x="871442" y="2447337"/>
            <a:ext cx="8497934" cy="3770434"/>
          </a:xfrm>
        </p:spPr>
        <p:txBody>
          <a:bodyPr anchor="t">
            <a:normAutofit/>
          </a:bodyPr>
          <a:lstStyle/>
          <a:p>
            <a:r>
              <a:rPr lang="en-US" sz="2000" dirty="0">
                <a:solidFill>
                  <a:srgbClr val="595959"/>
                </a:solidFill>
                <a:latin typeface="Arial"/>
                <a:cs typeface="Arial"/>
              </a:rPr>
              <a:t>A look into Welsh history</a:t>
            </a:r>
            <a:endParaRPr lang="en-US">
              <a:solidFill>
                <a:srgbClr val="000000"/>
              </a:solidFill>
              <a:latin typeface="Arial"/>
              <a:cs typeface="Arial"/>
            </a:endParaRPr>
          </a:p>
          <a:p>
            <a:endParaRPr lang="en-US" sz="2000" dirty="0">
              <a:solidFill>
                <a:srgbClr val="595959"/>
              </a:solidFill>
              <a:latin typeface="Arial"/>
              <a:cs typeface="Arial"/>
            </a:endParaRPr>
          </a:p>
          <a:p>
            <a:r>
              <a:rPr lang="en-US" sz="2000" dirty="0">
                <a:solidFill>
                  <a:srgbClr val="595959"/>
                </a:solidFill>
                <a:latin typeface="Arial"/>
                <a:cs typeface="Arial"/>
              </a:rPr>
              <a:t> Understanding the context and relationship between England and Wales</a:t>
            </a:r>
            <a:endParaRPr lang="en-US">
              <a:latin typeface="Arial"/>
              <a:cs typeface="Arial"/>
            </a:endParaRPr>
          </a:p>
          <a:p>
            <a:endParaRPr lang="en-US" sz="2000" dirty="0">
              <a:solidFill>
                <a:srgbClr val="595959"/>
              </a:solidFill>
              <a:latin typeface="Arial"/>
              <a:cs typeface="Arial"/>
            </a:endParaRPr>
          </a:p>
          <a:p>
            <a:r>
              <a:rPr lang="en-US" sz="2000" dirty="0">
                <a:solidFill>
                  <a:srgbClr val="595959"/>
                </a:solidFill>
                <a:latin typeface="Arial"/>
                <a:cs typeface="Arial"/>
              </a:rPr>
              <a:t>The Investiture </a:t>
            </a:r>
          </a:p>
          <a:p>
            <a:endParaRPr lang="en-US" sz="2000" dirty="0">
              <a:solidFill>
                <a:srgbClr val="595959"/>
              </a:solidFill>
              <a:latin typeface="Arial"/>
              <a:cs typeface="Arial"/>
            </a:endParaRPr>
          </a:p>
          <a:p>
            <a:r>
              <a:rPr lang="en-US" sz="2000" dirty="0">
                <a:solidFill>
                  <a:srgbClr val="595959"/>
                </a:solidFill>
                <a:latin typeface="Arial"/>
                <a:cs typeface="Arial"/>
              </a:rPr>
              <a:t>Conclusion</a:t>
            </a:r>
          </a:p>
          <a:p>
            <a:endParaRPr lang="en-US" sz="2000" dirty="0">
              <a:solidFill>
                <a:srgbClr val="595959"/>
              </a:solidFill>
            </a:endParaRPr>
          </a:p>
          <a:p>
            <a:endParaRPr lang="en-US" sz="2000" dirty="0">
              <a:solidFill>
                <a:srgbClr val="595959"/>
              </a:solidFill>
            </a:endParaRPr>
          </a:p>
          <a:p>
            <a:endParaRPr lang="en-US" sz="2000" dirty="0">
              <a:solidFill>
                <a:srgbClr val="595959"/>
              </a:solidFill>
            </a:endParaRPr>
          </a:p>
          <a:p>
            <a:endParaRPr lang="en-US" sz="2000" dirty="0">
              <a:solidFill>
                <a:srgbClr val="595959"/>
              </a:solidFill>
            </a:endParaRPr>
          </a:p>
        </p:txBody>
      </p:sp>
    </p:spTree>
    <p:extLst>
      <p:ext uri="{BB962C8B-B14F-4D97-AF65-F5344CB8AC3E}">
        <p14:creationId xmlns:p14="http://schemas.microsoft.com/office/powerpoint/2010/main" val="25465786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4" end="4"/>
                                            </p:txEl>
                                          </p:spTgt>
                                        </p:tgtEl>
                                        <p:attrNameLst>
                                          <p:attrName>style.visibility</p:attrName>
                                        </p:attrNameLst>
                                      </p:cBhvr>
                                      <p:to>
                                        <p:strVal val="visible"/>
                                      </p:to>
                                    </p:set>
                                    <p:animEffect transition="in" filter="fade">
                                      <p:cBhvr>
                                        <p:cTn id="22" dur="500"/>
                                        <p:tgtEl>
                                          <p:spTgt spid="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6" end="6"/>
                                            </p:txEl>
                                          </p:spTgt>
                                        </p:tgtEl>
                                        <p:attrNameLst>
                                          <p:attrName>style.visibility</p:attrName>
                                        </p:attrNameLst>
                                      </p:cBhvr>
                                      <p:to>
                                        <p:strVal val="visible"/>
                                      </p:to>
                                    </p:set>
                                    <p:animEffect transition="in" filter="fade">
                                      <p:cBhvr>
                                        <p:cTn id="27" dur="5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C68C3-6350-3A1E-7AF7-478374B537EB}"/>
              </a:ext>
            </a:extLst>
          </p:cNvPr>
          <p:cNvSpPr>
            <a:spLocks noGrp="1"/>
          </p:cNvSpPr>
          <p:nvPr>
            <p:ph type="title"/>
          </p:nvPr>
        </p:nvSpPr>
        <p:spPr/>
        <p:txBody>
          <a:bodyPr>
            <a:normAutofit/>
          </a:bodyPr>
          <a:lstStyle/>
          <a:p>
            <a:r>
              <a:rPr lang="en-US" dirty="0">
                <a:latin typeface="Arial"/>
                <a:ea typeface="Calibri"/>
                <a:cs typeface="Calibri"/>
              </a:rPr>
              <a:t>Welsh history</a:t>
            </a:r>
          </a:p>
        </p:txBody>
      </p:sp>
      <p:sp>
        <p:nvSpPr>
          <p:cNvPr id="3" name="Content Placeholder 2">
            <a:extLst>
              <a:ext uri="{FF2B5EF4-FFF2-40B4-BE49-F238E27FC236}">
                <a16:creationId xmlns:a16="http://schemas.microsoft.com/office/drawing/2014/main" id="{43D7920E-1966-1489-B39F-51ADBC596EBD}"/>
              </a:ext>
            </a:extLst>
          </p:cNvPr>
          <p:cNvSpPr>
            <a:spLocks noGrp="1"/>
          </p:cNvSpPr>
          <p:nvPr>
            <p:ph idx="1"/>
          </p:nvPr>
        </p:nvSpPr>
        <p:spPr>
          <a:xfrm>
            <a:off x="349371" y="1704052"/>
            <a:ext cx="8436194" cy="4861099"/>
          </a:xfrm>
        </p:spPr>
        <p:txBody>
          <a:bodyPr vert="horz" lIns="91440" tIns="45720" rIns="91440" bIns="45720" rtlCol="0" anchor="t">
            <a:normAutofit/>
          </a:bodyPr>
          <a:lstStyle/>
          <a:p>
            <a:pPr>
              <a:buFont typeface="Calibri" panose="020B0604020202020204" pitchFamily="34" charset="0"/>
              <a:buChar char="-"/>
            </a:pPr>
            <a:r>
              <a:rPr lang="en-US" dirty="0">
                <a:latin typeface="Arial"/>
                <a:ea typeface="Calibri"/>
                <a:cs typeface="Courier New"/>
              </a:rPr>
              <a:t>How old is Wales? </a:t>
            </a:r>
            <a:r>
              <a:rPr lang="en-US" sz="1200" dirty="0">
                <a:latin typeface="Calibri"/>
                <a:ea typeface="Calibri"/>
                <a:cs typeface="Calibri"/>
              </a:rPr>
              <a:t>(</a:t>
            </a:r>
            <a:r>
              <a:rPr lang="en-US" sz="1200" dirty="0" err="1">
                <a:latin typeface="Calibri"/>
                <a:ea typeface="Calibri"/>
                <a:cs typeface="Calibri"/>
              </a:rPr>
              <a:t>Cadw</a:t>
            </a:r>
            <a:r>
              <a:rPr lang="en-US" sz="1200" dirty="0">
                <a:latin typeface="Calibri"/>
                <a:ea typeface="Calibri"/>
                <a:cs typeface="Calibri"/>
              </a:rPr>
              <a:t>, 2015). </a:t>
            </a:r>
            <a:endParaRPr lang="en-US" dirty="0">
              <a:latin typeface="Arial"/>
              <a:ea typeface="Calibri"/>
              <a:cs typeface="Courier New"/>
            </a:endParaRPr>
          </a:p>
          <a:p>
            <a:pPr>
              <a:buFont typeface="Calibri" panose="020B0604020202020204" pitchFamily="34" charset="0"/>
              <a:buChar char="-"/>
            </a:pPr>
            <a:r>
              <a:rPr lang="en-US" dirty="0">
                <a:latin typeface="Arial"/>
                <a:ea typeface="Calibri"/>
                <a:cs typeface="Courier New"/>
              </a:rPr>
              <a:t>Formation as a nation</a:t>
            </a:r>
          </a:p>
          <a:p>
            <a:pPr>
              <a:buFont typeface="Calibri" panose="020B0604020202020204" pitchFamily="34" charset="0"/>
              <a:buChar char="-"/>
            </a:pPr>
            <a:r>
              <a:rPr lang="en-US" dirty="0">
                <a:latin typeface="Arial"/>
                <a:ea typeface="Calibri"/>
                <a:cs typeface="Courier New"/>
              </a:rPr>
              <a:t>Wales and England </a:t>
            </a:r>
            <a:r>
              <a:rPr lang="en-US" sz="1200" dirty="0">
                <a:latin typeface="Calibri"/>
                <a:ea typeface="Calibri"/>
                <a:cs typeface="Calibri"/>
              </a:rPr>
              <a:t>(BBC, 2014). </a:t>
            </a:r>
            <a:endParaRPr lang="en-US" dirty="0">
              <a:latin typeface="Arial"/>
              <a:ea typeface="Calibri"/>
              <a:cs typeface="Courier New"/>
            </a:endParaRPr>
          </a:p>
          <a:p>
            <a:pPr>
              <a:buFont typeface="Calibri" panose="020B0604020202020204" pitchFamily="34" charset="0"/>
              <a:buChar char="-"/>
            </a:pPr>
            <a:endParaRPr lang="en-US" dirty="0">
              <a:latin typeface="Courier New"/>
              <a:ea typeface="Calibri"/>
              <a:cs typeface="Courier New"/>
            </a:endParaRPr>
          </a:p>
          <a:p>
            <a:pPr marL="0" indent="0">
              <a:buNone/>
            </a:pPr>
            <a:endParaRPr lang="en-US" sz="1050" dirty="0">
              <a:latin typeface="Courier New"/>
              <a:ea typeface="Calibri"/>
              <a:cs typeface="Courier New"/>
            </a:endParaRPr>
          </a:p>
          <a:p>
            <a:pPr marL="0" indent="0">
              <a:buNone/>
            </a:pPr>
            <a:endParaRPr lang="en-US" sz="1600" dirty="0">
              <a:latin typeface="Courier New"/>
              <a:cs typeface="Courier New"/>
            </a:endParaRPr>
          </a:p>
          <a:p>
            <a:pPr>
              <a:buFont typeface="Calibri" panose="020B0604020202020204" pitchFamily="34" charset="0"/>
              <a:buChar char="-"/>
            </a:pPr>
            <a:endParaRPr lang="en-US" dirty="0"/>
          </a:p>
        </p:txBody>
      </p:sp>
      <p:pic>
        <p:nvPicPr>
          <p:cNvPr id="6" name="Picture 5" descr="A map of the united kingdom&#10;&#10;Description automatically generated">
            <a:extLst>
              <a:ext uri="{FF2B5EF4-FFF2-40B4-BE49-F238E27FC236}">
                <a16:creationId xmlns:a16="http://schemas.microsoft.com/office/drawing/2014/main" id="{7BD565F0-F0E1-C568-24F5-5F593B41A6AD}"/>
              </a:ext>
            </a:extLst>
          </p:cNvPr>
          <p:cNvPicPr>
            <a:picLocks noChangeAspect="1"/>
          </p:cNvPicPr>
          <p:nvPr/>
        </p:nvPicPr>
        <p:blipFill>
          <a:blip r:embed="rId3"/>
          <a:stretch>
            <a:fillRect/>
          </a:stretch>
        </p:blipFill>
        <p:spPr>
          <a:xfrm>
            <a:off x="6929331" y="125954"/>
            <a:ext cx="5045916" cy="5208894"/>
          </a:xfrm>
          <a:prstGeom prst="rect">
            <a:avLst/>
          </a:prstGeom>
        </p:spPr>
      </p:pic>
      <p:sp>
        <p:nvSpPr>
          <p:cNvPr id="4" name="TextBox 3">
            <a:extLst>
              <a:ext uri="{FF2B5EF4-FFF2-40B4-BE49-F238E27FC236}">
                <a16:creationId xmlns:a16="http://schemas.microsoft.com/office/drawing/2014/main" id="{18AA569E-37CB-882B-7B89-DAF5D6B971AF}"/>
              </a:ext>
            </a:extLst>
          </p:cNvPr>
          <p:cNvSpPr txBox="1"/>
          <p:nvPr/>
        </p:nvSpPr>
        <p:spPr>
          <a:xfrm>
            <a:off x="9238891" y="571643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(Gruffudd &amp; Carter, 2025)</a:t>
            </a:r>
          </a:p>
        </p:txBody>
      </p:sp>
    </p:spTree>
    <p:extLst>
      <p:ext uri="{BB962C8B-B14F-4D97-AF65-F5344CB8AC3E}">
        <p14:creationId xmlns:p14="http://schemas.microsoft.com/office/powerpoint/2010/main" val="250054812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945CF3-085A-CC13-E4BB-9E66AB47978F}"/>
              </a:ext>
            </a:extLst>
          </p:cNvPr>
          <p:cNvSpPr>
            <a:spLocks noGrp="1"/>
          </p:cNvSpPr>
          <p:nvPr>
            <p:ph idx="1"/>
          </p:nvPr>
        </p:nvSpPr>
        <p:spPr>
          <a:xfrm>
            <a:off x="392502" y="1825625"/>
            <a:ext cx="10515600" cy="4351338"/>
          </a:xfrm>
        </p:spPr>
        <p:txBody>
          <a:bodyPr vert="horz" lIns="91440" tIns="45720" rIns="91440" bIns="45720" rtlCol="0" anchor="t">
            <a:normAutofit/>
          </a:bodyPr>
          <a:lstStyle/>
          <a:p>
            <a:pPr>
              <a:buFont typeface="Calibri,Sans-Serif" panose="020B0604020202020204" pitchFamily="34" charset="0"/>
              <a:buChar char="-"/>
            </a:pPr>
            <a:endParaRPr lang="en-US" dirty="0">
              <a:latin typeface="Arial"/>
              <a:cs typeface="Courier New"/>
            </a:endParaRPr>
          </a:p>
          <a:p>
            <a:pPr>
              <a:buFont typeface="Calibri,Sans-Serif" panose="020B0604020202020204" pitchFamily="34" charset="0"/>
              <a:buChar char="-"/>
            </a:pPr>
            <a:r>
              <a:rPr lang="en-US" dirty="0">
                <a:latin typeface="Arial"/>
                <a:cs typeface="Courier New"/>
              </a:rPr>
              <a:t>Acts of Union 1536 </a:t>
            </a:r>
            <a:r>
              <a:rPr lang="en-US" sz="1200" dirty="0">
                <a:latin typeface="Arial"/>
                <a:cs typeface="Arial"/>
              </a:rPr>
              <a:t>(Morgan, 2013)</a:t>
            </a:r>
            <a:r>
              <a:rPr lang="en-US" sz="1600" dirty="0">
                <a:latin typeface="Arial"/>
                <a:cs typeface="Arial"/>
              </a:rPr>
              <a:t> </a:t>
            </a:r>
          </a:p>
          <a:p>
            <a:r>
              <a:rPr lang="en-US" dirty="0">
                <a:latin typeface="Arial"/>
                <a:cs typeface="Courier New"/>
              </a:rPr>
              <a:t>Creation of the Senedd </a:t>
            </a:r>
            <a:r>
              <a:rPr lang="en-US" sz="1200" dirty="0">
                <a:latin typeface="Arial"/>
                <a:ea typeface="+mn-lt"/>
                <a:cs typeface="+mn-lt"/>
              </a:rPr>
              <a:t>(UK Parliament, 2006)</a:t>
            </a:r>
          </a:p>
          <a:p>
            <a:pPr>
              <a:buFont typeface="Calibri,Sans-Serif" panose="020B0604020202020204" pitchFamily="34" charset="0"/>
              <a:buChar char="-"/>
            </a:pPr>
            <a:endParaRPr lang="en-US" dirty="0">
              <a:latin typeface="Arial"/>
              <a:cs typeface="Courier New"/>
            </a:endParaRPr>
          </a:p>
          <a:p>
            <a:pPr>
              <a:buFont typeface="Calibri,Sans-Serif" panose="020B0604020202020204" pitchFamily="34" charset="0"/>
              <a:buChar char="-"/>
            </a:pPr>
            <a:endParaRPr lang="en-US" dirty="0">
              <a:latin typeface="Arial"/>
              <a:cs typeface="Courier New"/>
            </a:endParaRPr>
          </a:p>
          <a:p>
            <a:pPr>
              <a:buFont typeface="Calibri,Sans-Serif" panose="020B0604020202020204" pitchFamily="34" charset="0"/>
              <a:buChar char="-"/>
            </a:pPr>
            <a:endParaRPr lang="en-US" dirty="0">
              <a:latin typeface="Arial"/>
              <a:cs typeface="Courier New"/>
            </a:endParaRPr>
          </a:p>
          <a:p>
            <a:pPr marL="0" indent="0">
              <a:buNone/>
            </a:pPr>
            <a:endParaRPr lang="en-US" sz="1600" dirty="0">
              <a:latin typeface="Arial"/>
              <a:cs typeface="Courier New"/>
            </a:endParaRPr>
          </a:p>
        </p:txBody>
      </p:sp>
      <p:sp>
        <p:nvSpPr>
          <p:cNvPr id="5" name="Title 1">
            <a:extLst>
              <a:ext uri="{FF2B5EF4-FFF2-40B4-BE49-F238E27FC236}">
                <a16:creationId xmlns:a16="http://schemas.microsoft.com/office/drawing/2014/main" id="{E16CC149-0EEC-6C01-182D-332EDCC54F6C}"/>
              </a:ext>
            </a:extLst>
          </p:cNvPr>
          <p:cNvSpPr txBox="1">
            <a:spLocks/>
          </p:cNvSpPr>
          <p:nvPr/>
        </p:nvSpPr>
        <p:spPr>
          <a:xfrm>
            <a:off x="659920" y="503148"/>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Calibri"/>
                <a:ea typeface="Calibri"/>
                <a:cs typeface="Calibri"/>
              </a:rPr>
              <a:t>Welsh history: Then and Now</a:t>
            </a:r>
          </a:p>
        </p:txBody>
      </p:sp>
      <p:pic>
        <p:nvPicPr>
          <p:cNvPr id="6" name="Picture 5" descr="A painting of a person wearing a hat&#10;&#10;Description automatically generated">
            <a:extLst>
              <a:ext uri="{FF2B5EF4-FFF2-40B4-BE49-F238E27FC236}">
                <a16:creationId xmlns:a16="http://schemas.microsoft.com/office/drawing/2014/main" id="{1840844F-EA79-6E35-D16C-E9766F4D967D}"/>
              </a:ext>
            </a:extLst>
          </p:cNvPr>
          <p:cNvPicPr>
            <a:picLocks noChangeAspect="1"/>
          </p:cNvPicPr>
          <p:nvPr/>
        </p:nvPicPr>
        <p:blipFill>
          <a:blip r:embed="rId3"/>
          <a:stretch>
            <a:fillRect/>
          </a:stretch>
        </p:blipFill>
        <p:spPr>
          <a:xfrm>
            <a:off x="9229934" y="149219"/>
            <a:ext cx="2297502" cy="2369388"/>
          </a:xfrm>
          <a:prstGeom prst="rect">
            <a:avLst/>
          </a:prstGeom>
        </p:spPr>
      </p:pic>
      <p:pic>
        <p:nvPicPr>
          <p:cNvPr id="2" name="Picture 1" descr="Senedd | VisitWales">
            <a:extLst>
              <a:ext uri="{FF2B5EF4-FFF2-40B4-BE49-F238E27FC236}">
                <a16:creationId xmlns:a16="http://schemas.microsoft.com/office/drawing/2014/main" id="{5DBD62DA-FE0D-C63B-3FE6-6B6ADFFDE1C4}"/>
              </a:ext>
            </a:extLst>
          </p:cNvPr>
          <p:cNvPicPr>
            <a:picLocks noChangeAspect="1"/>
          </p:cNvPicPr>
          <p:nvPr/>
        </p:nvPicPr>
        <p:blipFill>
          <a:blip r:embed="rId4"/>
          <a:stretch>
            <a:fillRect/>
          </a:stretch>
        </p:blipFill>
        <p:spPr>
          <a:xfrm>
            <a:off x="8821948" y="3838036"/>
            <a:ext cx="3131388" cy="2344947"/>
          </a:xfrm>
          <a:prstGeom prst="rect">
            <a:avLst/>
          </a:prstGeom>
        </p:spPr>
      </p:pic>
      <p:sp>
        <p:nvSpPr>
          <p:cNvPr id="4" name="Arrow: Down 3">
            <a:extLst>
              <a:ext uri="{FF2B5EF4-FFF2-40B4-BE49-F238E27FC236}">
                <a16:creationId xmlns:a16="http://schemas.microsoft.com/office/drawing/2014/main" id="{0968B05B-F945-C13C-3D1D-D4A033D968B6}"/>
              </a:ext>
            </a:extLst>
          </p:cNvPr>
          <p:cNvSpPr/>
          <p:nvPr/>
        </p:nvSpPr>
        <p:spPr>
          <a:xfrm>
            <a:off x="10207925" y="2702944"/>
            <a:ext cx="345056" cy="9201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1D59E8C-A628-34E8-FCD1-4039B1BA20B0}"/>
              </a:ext>
            </a:extLst>
          </p:cNvPr>
          <p:cNvSpPr txBox="1"/>
          <p:nvPr/>
        </p:nvSpPr>
        <p:spPr>
          <a:xfrm>
            <a:off x="10575985" y="269719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(Royal, 2025)</a:t>
            </a:r>
          </a:p>
        </p:txBody>
      </p:sp>
      <p:sp>
        <p:nvSpPr>
          <p:cNvPr id="8" name="TextBox 7">
            <a:extLst>
              <a:ext uri="{FF2B5EF4-FFF2-40B4-BE49-F238E27FC236}">
                <a16:creationId xmlns:a16="http://schemas.microsoft.com/office/drawing/2014/main" id="{528D9E9F-C077-6643-3CA5-B5EA05AD2828}"/>
              </a:ext>
            </a:extLst>
          </p:cNvPr>
          <p:cNvSpPr txBox="1"/>
          <p:nvPr/>
        </p:nvSpPr>
        <p:spPr>
          <a:xfrm>
            <a:off x="9325155" y="63490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(Senedd Cymru, 2020)</a:t>
            </a:r>
          </a:p>
        </p:txBody>
      </p:sp>
    </p:spTree>
    <p:extLst>
      <p:ext uri="{BB962C8B-B14F-4D97-AF65-F5344CB8AC3E}">
        <p14:creationId xmlns:p14="http://schemas.microsoft.com/office/powerpoint/2010/main" val="38414406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500"/>
                                        <p:tgtEl>
                                          <p:spTgt spid="2"/>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fade">
                                      <p:cBhvr>
                                        <p:cTn id="4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4" grpId="0" animBg="1"/>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2ACB1-7F68-4F7D-33FF-D1CFBA61B9C3}"/>
              </a:ext>
            </a:extLst>
          </p:cNvPr>
          <p:cNvSpPr>
            <a:spLocks noGrp="1"/>
          </p:cNvSpPr>
          <p:nvPr>
            <p:ph type="title"/>
          </p:nvPr>
        </p:nvSpPr>
        <p:spPr/>
        <p:txBody>
          <a:bodyPr>
            <a:normAutofit/>
          </a:bodyPr>
          <a:lstStyle/>
          <a:p>
            <a:r>
              <a:rPr lang="en-US" sz="3600">
                <a:latin typeface="Aptos"/>
              </a:rPr>
              <a:t>The Investiture of Prince Charles </a:t>
            </a:r>
            <a:endParaRPr lang="en-US" sz="3600"/>
          </a:p>
        </p:txBody>
      </p:sp>
      <p:pic>
        <p:nvPicPr>
          <p:cNvPr id="4" name="Content Placeholder 3" descr="Henry VII | Biography &amp; Facts | Britannica">
            <a:extLst>
              <a:ext uri="{FF2B5EF4-FFF2-40B4-BE49-F238E27FC236}">
                <a16:creationId xmlns:a16="http://schemas.microsoft.com/office/drawing/2014/main" id="{F9EE6782-8FD9-9B88-5A3B-B75D26B7A129}"/>
              </a:ext>
            </a:extLst>
          </p:cNvPr>
          <p:cNvPicPr>
            <a:picLocks noGrp="1" noChangeAspect="1"/>
          </p:cNvPicPr>
          <p:nvPr>
            <p:ph idx="1"/>
          </p:nvPr>
        </p:nvPicPr>
        <p:blipFill>
          <a:blip r:embed="rId3"/>
          <a:stretch>
            <a:fillRect/>
          </a:stretch>
        </p:blipFill>
        <p:spPr>
          <a:xfrm>
            <a:off x="9248295" y="4229004"/>
            <a:ext cx="2935574" cy="2195435"/>
          </a:xfrm>
        </p:spPr>
      </p:pic>
      <p:pic>
        <p:nvPicPr>
          <p:cNvPr id="3" name="Picture 2" descr="History of British television: Timeline, 1926–2017 - National Science and  Media Museum blog">
            <a:extLst>
              <a:ext uri="{FF2B5EF4-FFF2-40B4-BE49-F238E27FC236}">
                <a16:creationId xmlns:a16="http://schemas.microsoft.com/office/drawing/2014/main" id="{373D79B9-7E7A-8FB4-DAA7-96FC6B0D2BD6}"/>
              </a:ext>
            </a:extLst>
          </p:cNvPr>
          <p:cNvPicPr>
            <a:picLocks noChangeAspect="1"/>
          </p:cNvPicPr>
          <p:nvPr/>
        </p:nvPicPr>
        <p:blipFill>
          <a:blip r:embed="rId4"/>
          <a:stretch>
            <a:fillRect/>
          </a:stretch>
        </p:blipFill>
        <p:spPr>
          <a:xfrm>
            <a:off x="9454551" y="56104"/>
            <a:ext cx="2743200" cy="1943753"/>
          </a:xfrm>
          <a:prstGeom prst="rect">
            <a:avLst/>
          </a:prstGeom>
        </p:spPr>
      </p:pic>
      <p:sp>
        <p:nvSpPr>
          <p:cNvPr id="5" name="TextBox 4">
            <a:extLst>
              <a:ext uri="{FF2B5EF4-FFF2-40B4-BE49-F238E27FC236}">
                <a16:creationId xmlns:a16="http://schemas.microsoft.com/office/drawing/2014/main" id="{9A595932-A38F-F6A2-24A2-9BEFFD39F8B0}"/>
              </a:ext>
            </a:extLst>
          </p:cNvPr>
          <p:cNvSpPr txBox="1"/>
          <p:nvPr/>
        </p:nvSpPr>
        <p:spPr>
          <a:xfrm>
            <a:off x="488503" y="1950419"/>
            <a:ext cx="7464136"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latin typeface="Arial"/>
                <a:cs typeface="Arial"/>
              </a:rPr>
              <a:t>Caernarfon Castle</a:t>
            </a:r>
          </a:p>
          <a:p>
            <a:endParaRPr lang="en-US" sz="2800" dirty="0">
              <a:latin typeface="Arial"/>
              <a:cs typeface="Arial"/>
            </a:endParaRPr>
          </a:p>
          <a:p>
            <a:pPr marL="285750" indent="-285750">
              <a:buFont typeface="Arial"/>
              <a:buChar char="•"/>
            </a:pPr>
            <a:r>
              <a:rPr lang="en-US" sz="2800" dirty="0">
                <a:latin typeface="Arial"/>
                <a:cs typeface="Arial"/>
              </a:rPr>
              <a:t>4000 guests</a:t>
            </a:r>
          </a:p>
          <a:p>
            <a:pPr marL="285750" indent="-285750">
              <a:buFont typeface="Arial"/>
              <a:buChar char="•"/>
            </a:pPr>
            <a:r>
              <a:rPr lang="en-US" sz="2800" dirty="0">
                <a:latin typeface="Arial"/>
                <a:cs typeface="Arial"/>
              </a:rPr>
              <a:t>19 million at home </a:t>
            </a:r>
          </a:p>
          <a:p>
            <a:pPr marL="285750" indent="-285750">
              <a:buFont typeface="Arial"/>
              <a:buChar char="•"/>
            </a:pPr>
            <a:r>
              <a:rPr lang="en-US" sz="2800" dirty="0">
                <a:latin typeface="Arial"/>
                <a:cs typeface="Arial"/>
              </a:rPr>
              <a:t>500 million around the globe! </a:t>
            </a:r>
            <a:r>
              <a:rPr lang="en-US" sz="1200" dirty="0">
                <a:latin typeface="Calibri"/>
                <a:ea typeface="Calibri"/>
                <a:cs typeface="Calibri"/>
              </a:rPr>
              <a:t>(BBC, 2024). </a:t>
            </a:r>
          </a:p>
          <a:p>
            <a:pPr marL="285750" indent="-285750">
              <a:buFont typeface="Arial"/>
              <a:buChar char="•"/>
            </a:pPr>
            <a:endParaRPr lang="en-US" sz="2800" dirty="0">
              <a:latin typeface="Arial"/>
              <a:cs typeface="Arial"/>
            </a:endParaRPr>
          </a:p>
          <a:p>
            <a:pPr marL="285750" indent="-285750">
              <a:buFont typeface="Arial"/>
              <a:buChar char="•"/>
            </a:pPr>
            <a:r>
              <a:rPr lang="en-US" sz="2800" dirty="0">
                <a:latin typeface="Arial"/>
                <a:cs typeface="Arial"/>
              </a:rPr>
              <a:t>An olive branch to Wales</a:t>
            </a:r>
          </a:p>
          <a:p>
            <a:r>
              <a:rPr lang="en-US" sz="1200" dirty="0">
                <a:latin typeface="Calibri"/>
                <a:ea typeface="Calibri"/>
                <a:cs typeface="Calibri"/>
              </a:rPr>
              <a:t>(Visit Heritage, 2025)</a:t>
            </a:r>
            <a:endParaRPr lang="en-US" dirty="0"/>
          </a:p>
        </p:txBody>
      </p:sp>
      <p:sp>
        <p:nvSpPr>
          <p:cNvPr id="6" name="TextBox 5">
            <a:extLst>
              <a:ext uri="{FF2B5EF4-FFF2-40B4-BE49-F238E27FC236}">
                <a16:creationId xmlns:a16="http://schemas.microsoft.com/office/drawing/2014/main" id="{E320E23D-CB06-AD6E-2054-B0B93EC011E4}"/>
              </a:ext>
            </a:extLst>
          </p:cNvPr>
          <p:cNvSpPr txBox="1"/>
          <p:nvPr/>
        </p:nvSpPr>
        <p:spPr>
          <a:xfrm>
            <a:off x="9454551" y="217960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 National Science and Media Museum, 2011)</a:t>
            </a:r>
          </a:p>
        </p:txBody>
      </p:sp>
      <p:sp>
        <p:nvSpPr>
          <p:cNvPr id="8" name="TextBox 7">
            <a:extLst>
              <a:ext uri="{FF2B5EF4-FFF2-40B4-BE49-F238E27FC236}">
                <a16:creationId xmlns:a16="http://schemas.microsoft.com/office/drawing/2014/main" id="{4218E2BF-CC17-6962-3AA5-E43D6598D6E2}"/>
              </a:ext>
            </a:extLst>
          </p:cNvPr>
          <p:cNvSpPr txBox="1"/>
          <p:nvPr/>
        </p:nvSpPr>
        <p:spPr>
          <a:xfrm>
            <a:off x="9698966" y="643530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Calibri"/>
                <a:ea typeface="Calibri"/>
                <a:cs typeface="Calibri"/>
              </a:rPr>
              <a:t> </a:t>
            </a:r>
            <a:r>
              <a:rPr lang="en-US" sz="1200" dirty="0">
                <a:latin typeface="Arial"/>
                <a:ea typeface="Calibri"/>
                <a:cs typeface="Calibri"/>
              </a:rPr>
              <a:t>(Unknown, 1505)</a:t>
            </a:r>
            <a:r>
              <a:rPr lang="en-US" sz="1200" dirty="0">
                <a:latin typeface="Arial"/>
                <a:cs typeface="Arial"/>
              </a:rPr>
              <a:t> </a:t>
            </a:r>
          </a:p>
        </p:txBody>
      </p:sp>
    </p:spTree>
    <p:extLst>
      <p:ext uri="{BB962C8B-B14F-4D97-AF65-F5344CB8AC3E}">
        <p14:creationId xmlns:p14="http://schemas.microsoft.com/office/powerpoint/2010/main" val="24131196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B6BEB-1C13-737B-B77E-75C135CAED1C}"/>
              </a:ext>
            </a:extLst>
          </p:cNvPr>
          <p:cNvSpPr>
            <a:spLocks noGrp="1"/>
          </p:cNvSpPr>
          <p:nvPr>
            <p:ph type="title"/>
          </p:nvPr>
        </p:nvSpPr>
        <p:spPr/>
        <p:txBody>
          <a:bodyPr/>
          <a:lstStyle/>
          <a:p>
            <a:r>
              <a:rPr lang="en-US" dirty="0"/>
              <a:t>Context and Preparation</a:t>
            </a:r>
          </a:p>
        </p:txBody>
      </p:sp>
      <p:sp>
        <p:nvSpPr>
          <p:cNvPr id="3" name="Content Placeholder 2">
            <a:extLst>
              <a:ext uri="{FF2B5EF4-FFF2-40B4-BE49-F238E27FC236}">
                <a16:creationId xmlns:a16="http://schemas.microsoft.com/office/drawing/2014/main" id="{729BAC85-F289-1F17-CAA4-3B0C960BF598}"/>
              </a:ext>
            </a:extLst>
          </p:cNvPr>
          <p:cNvSpPr>
            <a:spLocks noGrp="1"/>
          </p:cNvSpPr>
          <p:nvPr>
            <p:ph idx="1"/>
          </p:nvPr>
        </p:nvSpPr>
        <p:spPr/>
        <p:txBody>
          <a:bodyPr vert="horz" lIns="91440" tIns="45720" rIns="91440" bIns="45720" rtlCol="0" anchor="t">
            <a:normAutofit/>
          </a:bodyPr>
          <a:lstStyle/>
          <a:p>
            <a:r>
              <a:rPr lang="en-US" dirty="0">
                <a:latin typeface="Arial"/>
                <a:cs typeface="Arial"/>
              </a:rPr>
              <a:t>Welsh Nationalism  </a:t>
            </a:r>
            <a:r>
              <a:rPr lang="en-US" sz="1200" dirty="0">
                <a:latin typeface="Calibri"/>
                <a:ea typeface="Calibri"/>
                <a:cs typeface="Calibri"/>
              </a:rPr>
              <a:t>(Felin Fach, 2024)</a:t>
            </a:r>
            <a:endParaRPr lang="en-US" dirty="0">
              <a:latin typeface="Arial"/>
              <a:cs typeface="Arial"/>
            </a:endParaRPr>
          </a:p>
          <a:p>
            <a:r>
              <a:rPr lang="en-US" dirty="0">
                <a:latin typeface="Arial"/>
                <a:cs typeface="Arial"/>
              </a:rPr>
              <a:t>Anti-English sentiment </a:t>
            </a:r>
            <a:r>
              <a:rPr lang="en-US" sz="1200" dirty="0">
                <a:latin typeface="Calibri"/>
                <a:ea typeface="Calibri"/>
                <a:cs typeface="Calibri"/>
              </a:rPr>
              <a:t>(BBC, 2023)</a:t>
            </a:r>
          </a:p>
          <a:p>
            <a:r>
              <a:rPr lang="en-US" dirty="0">
                <a:latin typeface="Arial"/>
                <a:cs typeface="Arial"/>
              </a:rPr>
              <a:t>Learning the language </a:t>
            </a:r>
            <a:r>
              <a:rPr lang="en-US" sz="1200" dirty="0">
                <a:latin typeface="Calibri"/>
                <a:ea typeface="Calibri"/>
                <a:cs typeface="Calibri"/>
              </a:rPr>
              <a:t>(Dibdin, 2022)</a:t>
            </a:r>
          </a:p>
          <a:p>
            <a:endParaRPr lang="en-US" dirty="0"/>
          </a:p>
        </p:txBody>
      </p:sp>
      <p:pic>
        <p:nvPicPr>
          <p:cNvPr id="5" name="Picture 4" descr="Did Prince Charles Really Go to Wales, As 'The Crown' Depicts? | Marie  Claire">
            <a:extLst>
              <a:ext uri="{FF2B5EF4-FFF2-40B4-BE49-F238E27FC236}">
                <a16:creationId xmlns:a16="http://schemas.microsoft.com/office/drawing/2014/main" id="{AFBB6F08-07E5-6A0B-7D4D-D73A3CC52249}"/>
              </a:ext>
            </a:extLst>
          </p:cNvPr>
          <p:cNvPicPr>
            <a:picLocks noChangeAspect="1"/>
          </p:cNvPicPr>
          <p:nvPr/>
        </p:nvPicPr>
        <p:blipFill>
          <a:blip r:embed="rId3"/>
          <a:stretch>
            <a:fillRect/>
          </a:stretch>
        </p:blipFill>
        <p:spPr>
          <a:xfrm>
            <a:off x="10090203" y="3108903"/>
            <a:ext cx="1971802" cy="3079630"/>
          </a:xfrm>
          <a:prstGeom prst="rect">
            <a:avLst/>
          </a:prstGeom>
        </p:spPr>
      </p:pic>
      <p:pic>
        <p:nvPicPr>
          <p:cNvPr id="6" name="Picture 5" descr="rock with Welsh writing">
            <a:extLst>
              <a:ext uri="{FF2B5EF4-FFF2-40B4-BE49-F238E27FC236}">
                <a16:creationId xmlns:a16="http://schemas.microsoft.com/office/drawing/2014/main" id="{F8C01BDD-F09B-FB48-7F7C-E4ADE227CF67}"/>
              </a:ext>
            </a:extLst>
          </p:cNvPr>
          <p:cNvPicPr>
            <a:picLocks noChangeAspect="1"/>
          </p:cNvPicPr>
          <p:nvPr/>
        </p:nvPicPr>
        <p:blipFill>
          <a:blip r:embed="rId4"/>
          <a:stretch>
            <a:fillRect/>
          </a:stretch>
        </p:blipFill>
        <p:spPr>
          <a:xfrm>
            <a:off x="7729269" y="371474"/>
            <a:ext cx="4123426" cy="2233163"/>
          </a:xfrm>
          <a:prstGeom prst="rect">
            <a:avLst/>
          </a:prstGeom>
        </p:spPr>
      </p:pic>
      <p:pic>
        <p:nvPicPr>
          <p:cNvPr id="4" name="Picture 3" descr="A person wearing a suit and tie&#10;&#10;Description automatically generated">
            <a:extLst>
              <a:ext uri="{FF2B5EF4-FFF2-40B4-BE49-F238E27FC236}">
                <a16:creationId xmlns:a16="http://schemas.microsoft.com/office/drawing/2014/main" id="{CD8071B6-261A-D2C2-5E67-C914708A51CD}"/>
              </a:ext>
            </a:extLst>
          </p:cNvPr>
          <p:cNvPicPr>
            <a:picLocks noChangeAspect="1"/>
          </p:cNvPicPr>
          <p:nvPr/>
        </p:nvPicPr>
        <p:blipFill>
          <a:blip r:embed="rId5"/>
          <a:stretch>
            <a:fillRect/>
          </a:stretch>
        </p:blipFill>
        <p:spPr>
          <a:xfrm>
            <a:off x="7341080" y="2876263"/>
            <a:ext cx="2455652" cy="1493660"/>
          </a:xfrm>
          <a:prstGeom prst="rect">
            <a:avLst/>
          </a:prstGeom>
        </p:spPr>
      </p:pic>
      <p:sp>
        <p:nvSpPr>
          <p:cNvPr id="7" name="TextBox 6">
            <a:extLst>
              <a:ext uri="{FF2B5EF4-FFF2-40B4-BE49-F238E27FC236}">
                <a16:creationId xmlns:a16="http://schemas.microsoft.com/office/drawing/2014/main" id="{59C5C66D-A931-B197-461C-496028AFC884}"/>
              </a:ext>
            </a:extLst>
          </p:cNvPr>
          <p:cNvSpPr txBox="1"/>
          <p:nvPr/>
        </p:nvSpPr>
        <p:spPr>
          <a:xfrm>
            <a:off x="10245306" y="2596551"/>
            <a:ext cx="136297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(Stephens, 1965)</a:t>
            </a:r>
          </a:p>
        </p:txBody>
      </p:sp>
      <p:sp>
        <p:nvSpPr>
          <p:cNvPr id="8" name="TextBox 7">
            <a:extLst>
              <a:ext uri="{FF2B5EF4-FFF2-40B4-BE49-F238E27FC236}">
                <a16:creationId xmlns:a16="http://schemas.microsoft.com/office/drawing/2014/main" id="{9E8B1938-16D1-7831-D8BA-F3FA25F39571}"/>
              </a:ext>
            </a:extLst>
          </p:cNvPr>
          <p:cNvSpPr txBox="1"/>
          <p:nvPr/>
        </p:nvSpPr>
        <p:spPr>
          <a:xfrm>
            <a:off x="10691004" y="633466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a:t>
            </a:r>
            <a:r>
              <a:rPr lang="en-US" sz="1200" err="1">
                <a:latin typeface="Arial"/>
                <a:cs typeface="Arial"/>
              </a:rPr>
              <a:t>Marieclair</a:t>
            </a:r>
            <a:r>
              <a:rPr lang="en-US" sz="1200" dirty="0">
                <a:latin typeface="Arial"/>
                <a:cs typeface="Arial"/>
              </a:rPr>
              <a:t>, 2019)</a:t>
            </a:r>
          </a:p>
        </p:txBody>
      </p:sp>
      <p:sp>
        <p:nvSpPr>
          <p:cNvPr id="9" name="TextBox 8">
            <a:extLst>
              <a:ext uri="{FF2B5EF4-FFF2-40B4-BE49-F238E27FC236}">
                <a16:creationId xmlns:a16="http://schemas.microsoft.com/office/drawing/2014/main" id="{CA782B2C-40EE-EC0E-2267-9FE36153737B}"/>
              </a:ext>
            </a:extLst>
          </p:cNvPr>
          <p:cNvSpPr txBox="1"/>
          <p:nvPr/>
        </p:nvSpPr>
        <p:spPr>
          <a:xfrm>
            <a:off x="7729268" y="4364966"/>
            <a:ext cx="27432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sz="1200" dirty="0">
                <a:latin typeface="Arial"/>
                <a:cs typeface="Arial"/>
              </a:rPr>
              <a:t>(Wales Online, 2019)</a:t>
            </a:r>
          </a:p>
        </p:txBody>
      </p:sp>
      <p:sp>
        <p:nvSpPr>
          <p:cNvPr id="10" name="TextBox 9">
            <a:extLst>
              <a:ext uri="{FF2B5EF4-FFF2-40B4-BE49-F238E27FC236}">
                <a16:creationId xmlns:a16="http://schemas.microsoft.com/office/drawing/2014/main" id="{BA4D055B-A64C-6882-8095-243B94DE05CE}"/>
              </a:ext>
            </a:extLst>
          </p:cNvPr>
          <p:cNvSpPr txBox="1"/>
          <p:nvPr/>
        </p:nvSpPr>
        <p:spPr>
          <a:xfrm>
            <a:off x="526211" y="3948023"/>
            <a:ext cx="27432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rPr>
              <a:t> "Every day I had to go down to the town where I went to these lectures, and most days there seemed to be a demonstration going on against me,"  </a:t>
            </a:r>
            <a:endParaRPr lang="en-US" dirty="0">
              <a:latin typeface="Calibri"/>
              <a:ea typeface="Calibri"/>
              <a:cs typeface="Calibri"/>
            </a:endParaRPr>
          </a:p>
          <a:p>
            <a:r>
              <a:rPr lang="en-US" sz="1200" dirty="0">
                <a:latin typeface="Calibri"/>
                <a:ea typeface="Calibri"/>
                <a:cs typeface="Calibri"/>
              </a:rPr>
              <a:t>(Telegraph, 2019)</a:t>
            </a:r>
            <a:endParaRPr lang="en-US" dirty="0"/>
          </a:p>
        </p:txBody>
      </p:sp>
      <p:sp>
        <p:nvSpPr>
          <p:cNvPr id="11" name="TextBox 10">
            <a:extLst>
              <a:ext uri="{FF2B5EF4-FFF2-40B4-BE49-F238E27FC236}">
                <a16:creationId xmlns:a16="http://schemas.microsoft.com/office/drawing/2014/main" id="{94B1B921-6A6E-E519-53A7-F3DF9A455427}"/>
              </a:ext>
            </a:extLst>
          </p:cNvPr>
          <p:cNvSpPr txBox="1"/>
          <p:nvPr/>
        </p:nvSpPr>
        <p:spPr>
          <a:xfrm>
            <a:off x="4724400" y="328666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alibri"/>
              </a:rPr>
              <a:t>(Mccabe, 2022)</a:t>
            </a:r>
            <a:endParaRPr lang="en-US" dirty="0"/>
          </a:p>
        </p:txBody>
      </p:sp>
    </p:spTree>
    <p:extLst>
      <p:ext uri="{BB962C8B-B14F-4D97-AF65-F5344CB8AC3E}">
        <p14:creationId xmlns:p14="http://schemas.microsoft.com/office/powerpoint/2010/main" val="208592295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1"/>
                                        </p:tgtEl>
                                        <p:attrNameLst>
                                          <p:attrName>style.visibility</p:attrName>
                                        </p:attrNameLst>
                                      </p:cBhvr>
                                      <p:to>
                                        <p:strVal val="visible"/>
                                      </p:to>
                                    </p:set>
                                    <p:anim calcmode="lin" valueType="num">
                                      <p:cBhvr additive="base">
                                        <p:cTn id="67" dur="500" fill="hold"/>
                                        <p:tgtEl>
                                          <p:spTgt spid="11"/>
                                        </p:tgtEl>
                                        <p:attrNameLst>
                                          <p:attrName>ppt_x</p:attrName>
                                        </p:attrNameLst>
                                      </p:cBhvr>
                                      <p:tavLst>
                                        <p:tav tm="0">
                                          <p:val>
                                            <p:strVal val="#ppt_x"/>
                                          </p:val>
                                        </p:tav>
                                        <p:tav tm="100000">
                                          <p:val>
                                            <p:strVal val="#ppt_x"/>
                                          </p:val>
                                        </p:tav>
                                      </p:tavLst>
                                    </p:anim>
                                    <p:anim calcmode="lin" valueType="num">
                                      <p:cBhvr additive="base">
                                        <p:cTn id="6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8" grpId="0"/>
      <p:bldP spid="9" grpId="0"/>
      <p:bldP spid="10"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C4FC4-3090-2ED5-BE7B-045506904655}"/>
              </a:ext>
            </a:extLst>
          </p:cNvPr>
          <p:cNvSpPr>
            <a:spLocks noGrp="1"/>
          </p:cNvSpPr>
          <p:nvPr>
            <p:ph type="title"/>
          </p:nvPr>
        </p:nvSpPr>
        <p:spPr>
          <a:xfrm>
            <a:off x="61823" y="379502"/>
            <a:ext cx="10515600" cy="1325563"/>
          </a:xfrm>
        </p:spPr>
        <p:txBody>
          <a:bodyPr/>
          <a:lstStyle/>
          <a:p>
            <a:r>
              <a:rPr lang="en-US" dirty="0"/>
              <a:t>The big speech </a:t>
            </a:r>
          </a:p>
        </p:txBody>
      </p:sp>
      <p:pic>
        <p:nvPicPr>
          <p:cNvPr id="4" name="Content Placeholder 3" descr="True Story of Prince Charles's Investiture as the Prince of Wales in 1969">
            <a:extLst>
              <a:ext uri="{FF2B5EF4-FFF2-40B4-BE49-F238E27FC236}">
                <a16:creationId xmlns:a16="http://schemas.microsoft.com/office/drawing/2014/main" id="{2471D1DB-7A4A-7A11-CE70-0901A7DF2495}"/>
              </a:ext>
            </a:extLst>
          </p:cNvPr>
          <p:cNvPicPr>
            <a:picLocks noGrp="1" noChangeAspect="1"/>
          </p:cNvPicPr>
          <p:nvPr>
            <p:ph idx="1"/>
          </p:nvPr>
        </p:nvPicPr>
        <p:blipFill>
          <a:blip r:embed="rId3"/>
          <a:stretch>
            <a:fillRect/>
          </a:stretch>
        </p:blipFill>
        <p:spPr>
          <a:xfrm>
            <a:off x="9092857" y="732946"/>
            <a:ext cx="2977758" cy="4351338"/>
          </a:xfrm>
        </p:spPr>
      </p:pic>
      <p:pic>
        <p:nvPicPr>
          <p:cNvPr id="5" name="Picture 4" descr="Remembering Prince Charles's 1969 investiture | Daily Mail Online">
            <a:extLst>
              <a:ext uri="{FF2B5EF4-FFF2-40B4-BE49-F238E27FC236}">
                <a16:creationId xmlns:a16="http://schemas.microsoft.com/office/drawing/2014/main" id="{80AD7498-9AE8-330E-9983-2B88A1605597}"/>
              </a:ext>
            </a:extLst>
          </p:cNvPr>
          <p:cNvPicPr>
            <a:picLocks noChangeAspect="1"/>
          </p:cNvPicPr>
          <p:nvPr/>
        </p:nvPicPr>
        <p:blipFill>
          <a:blip r:embed="rId4"/>
          <a:stretch>
            <a:fillRect/>
          </a:stretch>
        </p:blipFill>
        <p:spPr>
          <a:xfrm>
            <a:off x="5948596" y="736477"/>
            <a:ext cx="2743199" cy="3236456"/>
          </a:xfrm>
          <a:prstGeom prst="rect">
            <a:avLst/>
          </a:prstGeom>
        </p:spPr>
      </p:pic>
      <p:sp>
        <p:nvSpPr>
          <p:cNvPr id="3" name="TextBox 2">
            <a:extLst>
              <a:ext uri="{FF2B5EF4-FFF2-40B4-BE49-F238E27FC236}">
                <a16:creationId xmlns:a16="http://schemas.microsoft.com/office/drawing/2014/main" id="{ADB67BEB-78CB-F689-9078-171916932007}"/>
              </a:ext>
            </a:extLst>
          </p:cNvPr>
          <p:cNvSpPr txBox="1"/>
          <p:nvPr/>
        </p:nvSpPr>
        <p:spPr>
          <a:xfrm>
            <a:off x="644769" y="2255033"/>
            <a:ext cx="477881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Arial"/>
                <a:cs typeface="Arial"/>
              </a:rPr>
              <a:t>All eyes on Wales</a:t>
            </a:r>
          </a:p>
          <a:p>
            <a:pPr marL="285750" indent="-285750">
              <a:buFont typeface="Arial"/>
              <a:buChar char="•"/>
            </a:pPr>
            <a:r>
              <a:rPr lang="en-US" dirty="0">
                <a:latin typeface="Arial"/>
                <a:cs typeface="Arial"/>
              </a:rPr>
              <a:t>Acknowledgement </a:t>
            </a:r>
          </a:p>
          <a:p>
            <a:pPr marL="285750" indent="-285750">
              <a:buFont typeface="Arial"/>
              <a:buChar char="•"/>
            </a:pPr>
            <a:r>
              <a:rPr lang="en-US" dirty="0">
                <a:latin typeface="Arial"/>
                <a:cs typeface="Arial"/>
              </a:rPr>
              <a:t>Declaration of service to Wales and its people</a:t>
            </a:r>
          </a:p>
          <a:p>
            <a:endParaRPr lang="en-US" dirty="0"/>
          </a:p>
          <a:p>
            <a:endParaRPr lang="en-US" dirty="0"/>
          </a:p>
          <a:p>
            <a:endParaRPr lang="en-US" dirty="0"/>
          </a:p>
        </p:txBody>
      </p:sp>
      <p:sp>
        <p:nvSpPr>
          <p:cNvPr id="6" name="TextBox 5">
            <a:extLst>
              <a:ext uri="{FF2B5EF4-FFF2-40B4-BE49-F238E27FC236}">
                <a16:creationId xmlns:a16="http://schemas.microsoft.com/office/drawing/2014/main" id="{34240F91-359C-CDAD-0436-2ABFA13248C3}"/>
              </a:ext>
            </a:extLst>
          </p:cNvPr>
          <p:cNvSpPr txBox="1"/>
          <p:nvPr/>
        </p:nvSpPr>
        <p:spPr>
          <a:xfrm>
            <a:off x="9914627" y="521323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(Hussein, 1969)</a:t>
            </a:r>
          </a:p>
        </p:txBody>
      </p:sp>
      <p:sp>
        <p:nvSpPr>
          <p:cNvPr id="7" name="TextBox 6">
            <a:extLst>
              <a:ext uri="{FF2B5EF4-FFF2-40B4-BE49-F238E27FC236}">
                <a16:creationId xmlns:a16="http://schemas.microsoft.com/office/drawing/2014/main" id="{7ED6B858-6A2D-497A-606F-420FBAFD336B}"/>
              </a:ext>
            </a:extLst>
          </p:cNvPr>
          <p:cNvSpPr txBox="1"/>
          <p:nvPr/>
        </p:nvSpPr>
        <p:spPr>
          <a:xfrm>
            <a:off x="6492815" y="414930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ea typeface="Calibri"/>
                <a:cs typeface="Calibri"/>
              </a:rPr>
              <a:t> (Unknown, 1969)</a:t>
            </a:r>
            <a:r>
              <a:rPr lang="en-US" sz="1200" dirty="0">
                <a:latin typeface="Arial"/>
                <a:cs typeface="Arial"/>
              </a:rPr>
              <a:t> </a:t>
            </a:r>
          </a:p>
        </p:txBody>
      </p:sp>
    </p:spTree>
    <p:extLst>
      <p:ext uri="{BB962C8B-B14F-4D97-AF65-F5344CB8AC3E}">
        <p14:creationId xmlns:p14="http://schemas.microsoft.com/office/powerpoint/2010/main" val="5614578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ppt_x"/>
                                          </p:val>
                                        </p:tav>
                                        <p:tav tm="100000">
                                          <p:val>
                                            <p:strVal val="#ppt_x"/>
                                          </p:val>
                                        </p:tav>
                                      </p:tavLst>
                                    </p:anim>
                                    <p:anim calcmode="lin" valueType="num">
                                      <p:cBhvr additive="base">
                                        <p:cTn id="2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086BC-3BBF-8A6B-E93C-C27FDAE25EA1}"/>
              </a:ext>
            </a:extLst>
          </p:cNvPr>
          <p:cNvSpPr>
            <a:spLocks noGrp="1"/>
          </p:cNvSpPr>
          <p:nvPr>
            <p:ph type="title"/>
          </p:nvPr>
        </p:nvSpPr>
        <p:spPr/>
        <p:txBody>
          <a:bodyPr/>
          <a:lstStyle/>
          <a:p>
            <a:r>
              <a:rPr lang="en-US" dirty="0"/>
              <a:t>The Effects - Setting a standard</a:t>
            </a:r>
          </a:p>
        </p:txBody>
      </p:sp>
      <p:sp>
        <p:nvSpPr>
          <p:cNvPr id="3" name="Content Placeholder 2">
            <a:extLst>
              <a:ext uri="{FF2B5EF4-FFF2-40B4-BE49-F238E27FC236}">
                <a16:creationId xmlns:a16="http://schemas.microsoft.com/office/drawing/2014/main" id="{B8E101A4-5BEB-120F-6184-B2DFA1330F99}"/>
              </a:ext>
            </a:extLst>
          </p:cNvPr>
          <p:cNvSpPr>
            <a:spLocks noGrp="1"/>
          </p:cNvSpPr>
          <p:nvPr>
            <p:ph idx="1"/>
          </p:nvPr>
        </p:nvSpPr>
        <p:spPr>
          <a:xfrm>
            <a:off x="838200" y="1768116"/>
            <a:ext cx="5325374" cy="4408847"/>
          </a:xfrm>
        </p:spPr>
        <p:txBody>
          <a:bodyPr vert="horz" lIns="91440" tIns="45720" rIns="91440" bIns="45720" rtlCol="0" anchor="t">
            <a:normAutofit/>
          </a:bodyPr>
          <a:lstStyle/>
          <a:p>
            <a:r>
              <a:rPr lang="en-US" dirty="0">
                <a:latin typeface="Arial"/>
                <a:cs typeface="Courier New"/>
              </a:rPr>
              <a:t>Maintaining a positive relationship</a:t>
            </a:r>
          </a:p>
          <a:p>
            <a:r>
              <a:rPr lang="en-US" dirty="0">
                <a:latin typeface="Arial"/>
                <a:cs typeface="Courier New"/>
              </a:rPr>
              <a:t>Still speaking Welsh!</a:t>
            </a:r>
          </a:p>
          <a:p>
            <a:r>
              <a:rPr lang="en-US" dirty="0">
                <a:latin typeface="Arial"/>
                <a:cs typeface="Courier New"/>
              </a:rPr>
              <a:t>Passing on the torch to Prince William</a:t>
            </a:r>
          </a:p>
        </p:txBody>
      </p:sp>
      <p:pic>
        <p:nvPicPr>
          <p:cNvPr id="5" name="Picture 4" descr="A person standing at a podium&#10;&#10;Description automatically generated">
            <a:extLst>
              <a:ext uri="{FF2B5EF4-FFF2-40B4-BE49-F238E27FC236}">
                <a16:creationId xmlns:a16="http://schemas.microsoft.com/office/drawing/2014/main" id="{EE965F57-7069-B106-EF49-D32B8D6DA087}"/>
              </a:ext>
            </a:extLst>
          </p:cNvPr>
          <p:cNvPicPr>
            <a:picLocks noChangeAspect="1"/>
          </p:cNvPicPr>
          <p:nvPr/>
        </p:nvPicPr>
        <p:blipFill>
          <a:blip r:embed="rId3"/>
          <a:srcRect l="3294" t="16229" r="32824" b="10989"/>
          <a:stretch/>
        </p:blipFill>
        <p:spPr>
          <a:xfrm>
            <a:off x="6843623" y="1646629"/>
            <a:ext cx="5352376" cy="3572133"/>
          </a:xfrm>
          <a:prstGeom prst="rect">
            <a:avLst/>
          </a:prstGeom>
        </p:spPr>
      </p:pic>
      <p:sp>
        <p:nvSpPr>
          <p:cNvPr id="6" name="TextBox 5">
            <a:extLst>
              <a:ext uri="{FF2B5EF4-FFF2-40B4-BE49-F238E27FC236}">
                <a16:creationId xmlns:a16="http://schemas.microsoft.com/office/drawing/2014/main" id="{416F26EF-A05F-BDD3-25AA-9531631DA3AD}"/>
              </a:ext>
            </a:extLst>
          </p:cNvPr>
          <p:cNvSpPr txBox="1"/>
          <p:nvPr/>
        </p:nvSpPr>
        <p:spPr>
          <a:xfrm>
            <a:off x="770626" y="42499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rPr>
              <a:t>(Royal, 2025)</a:t>
            </a:r>
            <a:endParaRPr lang="en-US"/>
          </a:p>
        </p:txBody>
      </p:sp>
      <p:sp>
        <p:nvSpPr>
          <p:cNvPr id="8" name="TextBox 7">
            <a:extLst>
              <a:ext uri="{FF2B5EF4-FFF2-40B4-BE49-F238E27FC236}">
                <a16:creationId xmlns:a16="http://schemas.microsoft.com/office/drawing/2014/main" id="{6C8CC0CE-C394-6036-2734-C4E2109FB863}"/>
              </a:ext>
            </a:extLst>
          </p:cNvPr>
          <p:cNvSpPr txBox="1"/>
          <p:nvPr/>
        </p:nvSpPr>
        <p:spPr>
          <a:xfrm>
            <a:off x="10058401" y="5371381"/>
            <a:ext cx="116169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 (BBC, 2022)</a:t>
            </a:r>
          </a:p>
        </p:txBody>
      </p:sp>
    </p:spTree>
    <p:extLst>
      <p:ext uri="{BB962C8B-B14F-4D97-AF65-F5344CB8AC3E}">
        <p14:creationId xmlns:p14="http://schemas.microsoft.com/office/powerpoint/2010/main" val="212455205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ppt_x"/>
                                          </p:val>
                                        </p:tav>
                                        <p:tav tm="100000">
                                          <p:val>
                                            <p:strVal val="#ppt_x"/>
                                          </p:val>
                                        </p:tav>
                                      </p:tavLst>
                                    </p:anim>
                                    <p:anim calcmode="lin" valueType="num">
                                      <p:cBhvr additive="base">
                                        <p:cTn id="3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 calcmode="lin" valueType="num">
                                      <p:cBhvr additive="base">
                                        <p:cTn id="36" dur="500" fill="hold"/>
                                        <p:tgtEl>
                                          <p:spTgt spid="6"/>
                                        </p:tgtEl>
                                        <p:attrNameLst>
                                          <p:attrName>ppt_x</p:attrName>
                                        </p:attrNameLst>
                                      </p:cBhvr>
                                      <p:tavLst>
                                        <p:tav tm="0">
                                          <p:val>
                                            <p:strVal val="#ppt_x"/>
                                          </p:val>
                                        </p:tav>
                                        <p:tav tm="100000">
                                          <p:val>
                                            <p:strVal val="#ppt_x"/>
                                          </p:val>
                                        </p:tav>
                                      </p:tavLst>
                                    </p:anim>
                                    <p:anim calcmode="lin" valueType="num">
                                      <p:cBhvr additive="base">
                                        <p:cTn id="3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 calcmode="lin" valueType="num">
                                      <p:cBhvr additive="base">
                                        <p:cTn id="42" dur="500" fill="hold"/>
                                        <p:tgtEl>
                                          <p:spTgt spid="8"/>
                                        </p:tgtEl>
                                        <p:attrNameLst>
                                          <p:attrName>ppt_x</p:attrName>
                                        </p:attrNameLst>
                                      </p:cBhvr>
                                      <p:tavLst>
                                        <p:tav tm="0">
                                          <p:val>
                                            <p:strVal val="#ppt_x"/>
                                          </p:val>
                                        </p:tav>
                                        <p:tav tm="100000">
                                          <p:val>
                                            <p:strVal val="#ppt_x"/>
                                          </p:val>
                                        </p:tav>
                                      </p:tavLst>
                                    </p:anim>
                                    <p:anim calcmode="lin" valueType="num">
                                      <p:cBhvr additive="base">
                                        <p:cTn id="4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3A660-1149-84BA-59EE-A2D343EF5FE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1DC81B3F-FEF8-EFB4-79D5-39D218CC6303}"/>
              </a:ext>
            </a:extLst>
          </p:cNvPr>
          <p:cNvSpPr>
            <a:spLocks noGrp="1"/>
          </p:cNvSpPr>
          <p:nvPr>
            <p:ph idx="1"/>
          </p:nvPr>
        </p:nvSpPr>
        <p:spPr/>
        <p:txBody>
          <a:bodyPr vert="horz" lIns="91440" tIns="45720" rIns="91440" bIns="45720" rtlCol="0" anchor="t">
            <a:normAutofit/>
          </a:bodyPr>
          <a:lstStyle/>
          <a:p>
            <a:r>
              <a:rPr lang="en-US" dirty="0">
                <a:latin typeface="Arial"/>
                <a:cs typeface="Arial"/>
              </a:rPr>
              <a:t>Thank you!</a:t>
            </a:r>
          </a:p>
          <a:p>
            <a:endParaRPr lang="en-US" dirty="0"/>
          </a:p>
          <a:p>
            <a:endParaRPr lang="en-US" dirty="0"/>
          </a:p>
        </p:txBody>
      </p:sp>
      <p:pic>
        <p:nvPicPr>
          <p:cNvPr id="4" name="Picture 3" descr="A red dragon with a green and white background&#10;&#10;Description automatically generated">
            <a:extLst>
              <a:ext uri="{FF2B5EF4-FFF2-40B4-BE49-F238E27FC236}">
                <a16:creationId xmlns:a16="http://schemas.microsoft.com/office/drawing/2014/main" id="{B812B68A-9FA0-094A-8D23-064CABFC9CBB}"/>
              </a:ext>
            </a:extLst>
          </p:cNvPr>
          <p:cNvPicPr>
            <a:picLocks noChangeAspect="1"/>
          </p:cNvPicPr>
          <p:nvPr/>
        </p:nvPicPr>
        <p:blipFill>
          <a:blip r:embed="rId3"/>
          <a:stretch>
            <a:fillRect/>
          </a:stretch>
        </p:blipFill>
        <p:spPr>
          <a:xfrm>
            <a:off x="4738778" y="1567924"/>
            <a:ext cx="5129840" cy="3420225"/>
          </a:xfrm>
          <a:prstGeom prst="rect">
            <a:avLst/>
          </a:prstGeom>
        </p:spPr>
      </p:pic>
      <p:sp>
        <p:nvSpPr>
          <p:cNvPr id="5" name="TextBox 4">
            <a:extLst>
              <a:ext uri="{FF2B5EF4-FFF2-40B4-BE49-F238E27FC236}">
                <a16:creationId xmlns:a16="http://schemas.microsoft.com/office/drawing/2014/main" id="{556B607F-8F19-DC54-45B0-9D69D5B6B23E}"/>
              </a:ext>
            </a:extLst>
          </p:cNvPr>
          <p:cNvSpPr txBox="1"/>
          <p:nvPr/>
        </p:nvSpPr>
        <p:spPr>
          <a:xfrm>
            <a:off x="6464060" y="511258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(Raymond, 2023)</a:t>
            </a:r>
          </a:p>
        </p:txBody>
      </p:sp>
    </p:spTree>
    <p:extLst>
      <p:ext uri="{BB962C8B-B14F-4D97-AF65-F5344CB8AC3E}">
        <p14:creationId xmlns:p14="http://schemas.microsoft.com/office/powerpoint/2010/main" val="246933387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50D14-FA9C-690B-BC84-3A5BFA780388}"/>
              </a:ext>
            </a:extLst>
          </p:cNvPr>
          <p:cNvSpPr>
            <a:spLocks noGrp="1"/>
          </p:cNvSpPr>
          <p:nvPr>
            <p:ph type="title"/>
          </p:nvPr>
        </p:nvSpPr>
        <p:spPr>
          <a:xfrm>
            <a:off x="133709" y="5691"/>
            <a:ext cx="10515600" cy="1325563"/>
          </a:xfrm>
        </p:spPr>
        <p:txBody>
          <a:bodyPr>
            <a:normAutofit/>
          </a:bodyPr>
          <a:lstStyle/>
          <a:p>
            <a:r>
              <a:rPr lang="en-US" sz="2000" dirty="0">
                <a:latin typeface="Arial"/>
                <a:cs typeface="Arial"/>
              </a:rPr>
              <a:t>References</a:t>
            </a:r>
          </a:p>
        </p:txBody>
      </p:sp>
      <p:sp>
        <p:nvSpPr>
          <p:cNvPr id="4" name="TextBox 3">
            <a:extLst>
              <a:ext uri="{FF2B5EF4-FFF2-40B4-BE49-F238E27FC236}">
                <a16:creationId xmlns:a16="http://schemas.microsoft.com/office/drawing/2014/main" id="{C03AC875-1736-8482-6A1A-E3DEC0DBADC0}"/>
              </a:ext>
            </a:extLst>
          </p:cNvPr>
          <p:cNvSpPr txBox="1"/>
          <p:nvPr/>
        </p:nvSpPr>
        <p:spPr>
          <a:xfrm>
            <a:off x="138023" y="1345721"/>
            <a:ext cx="12217878"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BBC, 2014. </a:t>
            </a:r>
            <a:r>
              <a:rPr lang="en-US" sz="1200" i="1" dirty="0">
                <a:latin typeface="Arial"/>
                <a:cs typeface="Arial"/>
              </a:rPr>
              <a:t>History of Wales.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2"/>
              </a:rPr>
              <a:t>https://www.bbc.co.uk/wales/history/sites/themes/guide/ch1_prehistoric_wales.shtml</a:t>
            </a:r>
            <a:r>
              <a:rPr lang="en-US" sz="1200" u="sng" dirty="0">
                <a:latin typeface="Arial"/>
                <a:cs typeface="Arial"/>
              </a:rPr>
              <a:t> </a:t>
            </a:r>
            <a:br>
              <a:rPr lang="en-US" sz="1200" dirty="0">
                <a:latin typeface="Arial"/>
              </a:rPr>
            </a:br>
            <a:r>
              <a:rPr lang="en-US" sz="1200" dirty="0">
                <a:latin typeface="Arial"/>
                <a:cs typeface="Arial"/>
              </a:rPr>
              <a:t>[Accessed 10 January 2025].</a:t>
            </a:r>
          </a:p>
          <a:p>
            <a:endParaRPr lang="en-US" sz="1200" dirty="0">
              <a:latin typeface="Arial"/>
              <a:ea typeface="+mn-lt"/>
              <a:cs typeface="Arial"/>
            </a:endParaRPr>
          </a:p>
          <a:p>
            <a:r>
              <a:rPr lang="en-US" sz="1200" dirty="0">
                <a:latin typeface="Arial"/>
                <a:ea typeface="+mn-lt"/>
                <a:cs typeface="+mn-lt"/>
              </a:rPr>
              <a:t>BBC, 2022. </a:t>
            </a:r>
            <a:r>
              <a:rPr lang="en-US" sz="1200" i="1" dirty="0">
                <a:latin typeface="Arial"/>
                <a:ea typeface="+mn-lt"/>
                <a:cs typeface="+mn-lt"/>
              </a:rPr>
              <a:t>King Charles III speaks Welsh in the Senedd. </a:t>
            </a:r>
            <a:r>
              <a:rPr lang="en-US" sz="1200" dirty="0">
                <a:latin typeface="Arial"/>
                <a:ea typeface="+mn-lt"/>
                <a:cs typeface="+mn-lt"/>
              </a:rPr>
              <a:t>[Online] </a:t>
            </a:r>
            <a:br>
              <a:rPr lang="en-US" sz="1200" dirty="0">
                <a:latin typeface="Arial"/>
                <a:ea typeface="+mn-lt"/>
                <a:cs typeface="+mn-lt"/>
              </a:rPr>
            </a:br>
            <a:r>
              <a:rPr lang="en-US" sz="1200" dirty="0">
                <a:latin typeface="Arial"/>
                <a:ea typeface="+mn-lt"/>
                <a:cs typeface="+mn-lt"/>
              </a:rPr>
              <a:t>Available at: </a:t>
            </a:r>
            <a:r>
              <a:rPr lang="en-US" sz="1200" u="sng" dirty="0">
                <a:latin typeface="Arial"/>
                <a:ea typeface="+mn-lt"/>
                <a:cs typeface="+mn-lt"/>
                <a:hlinkClick r:id="rId3"/>
              </a:rPr>
              <a:t>https://www.bbc.co.uk/news/av/uk-wales-62930785</a:t>
            </a:r>
            <a:br>
              <a:rPr lang="en-US" sz="1200" u="sng" dirty="0">
                <a:latin typeface="Arial"/>
                <a:ea typeface="+mn-lt"/>
                <a:cs typeface="+mn-lt"/>
              </a:rPr>
            </a:br>
            <a:r>
              <a:rPr lang="en-US" sz="1200" u="sng" dirty="0">
                <a:latin typeface="Arial"/>
                <a:ea typeface="+mn-lt"/>
                <a:cs typeface="+mn-lt"/>
              </a:rPr>
              <a:t> [Accessed 12 January 2025].</a:t>
            </a:r>
            <a:endParaRPr lang="en-US" sz="1200">
              <a:latin typeface="Arial"/>
              <a:cs typeface="Arial"/>
            </a:endParaRPr>
          </a:p>
          <a:p>
            <a:endParaRPr lang="en-US" sz="1200" dirty="0">
              <a:latin typeface="Arial"/>
              <a:cs typeface="Arial"/>
            </a:endParaRPr>
          </a:p>
          <a:p>
            <a:endParaRPr lang="en-US" sz="1200" dirty="0">
              <a:latin typeface="Arial"/>
              <a:cs typeface="Arial"/>
            </a:endParaRPr>
          </a:p>
          <a:p>
            <a:r>
              <a:rPr lang="en-US" sz="1200" dirty="0">
                <a:latin typeface="Arial"/>
                <a:cs typeface="Arial"/>
              </a:rPr>
              <a:t>BBC, 2023. </a:t>
            </a:r>
            <a:r>
              <a:rPr lang="en-US" sz="1200" i="1" dirty="0">
                <a:latin typeface="Arial"/>
                <a:cs typeface="Arial"/>
              </a:rPr>
              <a:t>Tryweryn: The stories behind drowned village Capel Celyn.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4"/>
              </a:rPr>
              <a:t>https://www.bbc.co.uk/news/uk-wales-64799911</a:t>
            </a:r>
            <a:r>
              <a:rPr lang="en-US" sz="1200" u="sng" dirty="0">
                <a:latin typeface="Arial"/>
                <a:cs typeface="Arial"/>
              </a:rPr>
              <a:t> </a:t>
            </a:r>
            <a:br>
              <a:rPr lang="en-US" sz="1200" dirty="0">
                <a:latin typeface="Arial"/>
              </a:rPr>
            </a:br>
            <a:r>
              <a:rPr lang="en-US" sz="1200" dirty="0">
                <a:latin typeface="Arial"/>
                <a:cs typeface="Arial"/>
              </a:rPr>
              <a:t>[Accessed 12 January 2025].</a:t>
            </a:r>
          </a:p>
          <a:p>
            <a:endParaRPr lang="en-US" sz="1200" dirty="0">
              <a:latin typeface="Arial"/>
              <a:cs typeface="Arial"/>
            </a:endParaRPr>
          </a:p>
          <a:p>
            <a:r>
              <a:rPr lang="en-US" sz="1200" dirty="0">
                <a:latin typeface="Arial"/>
                <a:cs typeface="Arial"/>
              </a:rPr>
              <a:t>BBC, 2024. </a:t>
            </a:r>
            <a:r>
              <a:rPr lang="en-US" sz="1200" i="1" dirty="0">
                <a:latin typeface="Arial"/>
                <a:cs typeface="Arial"/>
              </a:rPr>
              <a:t>Investiture of the Prince of Wales.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5"/>
              </a:rPr>
              <a:t>https://www.bbc.com/historyofthebbc/anniversaries/july/investiture-of-the-prince-of-wales</a:t>
            </a:r>
            <a:r>
              <a:rPr lang="en-US" sz="1200" u="sng" dirty="0">
                <a:latin typeface="Arial"/>
                <a:cs typeface="Arial"/>
              </a:rPr>
              <a:t> </a:t>
            </a:r>
            <a:br>
              <a:rPr lang="en-US" sz="1200" dirty="0">
                <a:latin typeface="Arial"/>
              </a:rPr>
            </a:br>
            <a:r>
              <a:rPr lang="en-US" sz="1200" dirty="0">
                <a:latin typeface="Arial"/>
                <a:cs typeface="Arial"/>
              </a:rPr>
              <a:t>[Accessed 06 January 2025].</a:t>
            </a:r>
          </a:p>
          <a:p>
            <a:endParaRPr lang="en-US" sz="1200" dirty="0">
              <a:latin typeface="Arial"/>
              <a:cs typeface="Arial"/>
            </a:endParaRPr>
          </a:p>
          <a:p>
            <a:r>
              <a:rPr lang="en-US" sz="1200" dirty="0">
                <a:latin typeface="Arial"/>
                <a:cs typeface="Arial"/>
              </a:rPr>
              <a:t>Britannica, 2024. </a:t>
            </a:r>
            <a:r>
              <a:rPr lang="en-US" sz="1200" i="1" dirty="0">
                <a:latin typeface="Arial"/>
                <a:cs typeface="Arial"/>
              </a:rPr>
              <a:t>Llywelyn Ap Gruffudd.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6"/>
              </a:rPr>
              <a:t>https://www.britannica.com/biography/Llywelyn-ap-Gruffudd</a:t>
            </a:r>
            <a:r>
              <a:rPr lang="en-US" sz="1200" u="sng" dirty="0">
                <a:latin typeface="Arial"/>
                <a:cs typeface="Arial"/>
              </a:rPr>
              <a:t> </a:t>
            </a:r>
            <a:br>
              <a:rPr lang="en-US" sz="1200" dirty="0">
                <a:latin typeface="Arial"/>
              </a:rPr>
            </a:br>
            <a:r>
              <a:rPr lang="en-US" sz="1200" dirty="0">
                <a:latin typeface="Arial"/>
                <a:cs typeface="Arial"/>
              </a:rPr>
              <a:t>[Accessed 12 January 2025].</a:t>
            </a:r>
          </a:p>
          <a:p>
            <a:endParaRPr lang="en-US" sz="1200" dirty="0">
              <a:latin typeface="Arial"/>
              <a:cs typeface="Arial"/>
            </a:endParaRPr>
          </a:p>
          <a:p>
            <a:r>
              <a:rPr lang="en-US" sz="1200" dirty="0" err="1">
                <a:latin typeface="Arial"/>
                <a:cs typeface="Arial"/>
              </a:rPr>
              <a:t>Cadw</a:t>
            </a:r>
            <a:r>
              <a:rPr lang="en-US" sz="1200" dirty="0">
                <a:latin typeface="Arial"/>
                <a:cs typeface="Arial"/>
              </a:rPr>
              <a:t>, 2025. </a:t>
            </a:r>
            <a:r>
              <a:rPr lang="en-US" sz="1200" i="1" dirty="0">
                <a:latin typeface="Arial"/>
                <a:cs typeface="Arial"/>
              </a:rPr>
              <a:t>Bones and Stones Prehistoric Wales.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7"/>
              </a:rPr>
              <a:t>https://cadw.gov.wales/learn/sites-through-centuries/prehistoric-wales#:~:text=It%20was%20not%20until%20this,roughly%20spanning%208%2C000%E2%80%93800%20BC.m</a:t>
            </a:r>
            <a:r>
              <a:rPr lang="en-US" sz="1200" u="sng" dirty="0">
                <a:latin typeface="Arial"/>
                <a:cs typeface="Arial"/>
              </a:rPr>
              <a:t> </a:t>
            </a:r>
            <a:br>
              <a:rPr lang="en-US" sz="1200" dirty="0">
                <a:latin typeface="Arial"/>
              </a:rPr>
            </a:br>
            <a:r>
              <a:rPr lang="en-US" sz="1200" dirty="0">
                <a:latin typeface="Arial"/>
                <a:cs typeface="Arial"/>
              </a:rPr>
              <a:t>[Accessed 12 January 2025].</a:t>
            </a:r>
          </a:p>
          <a:p>
            <a:endParaRPr lang="en-US" sz="1200" dirty="0">
              <a:latin typeface="Arial"/>
              <a:ea typeface="Calibri"/>
              <a:cs typeface="Calibri"/>
            </a:endParaRPr>
          </a:p>
          <a:p>
            <a:r>
              <a:rPr lang="en-US" sz="1200" dirty="0">
                <a:latin typeface="Arial"/>
                <a:ea typeface="Calibri"/>
                <a:cs typeface="Calibri"/>
              </a:rPr>
              <a:t>Dibdin, E., 2022. </a:t>
            </a:r>
            <a:r>
              <a:rPr lang="en-US" sz="1200" i="1" dirty="0">
                <a:latin typeface="Arial"/>
                <a:ea typeface="Calibri"/>
                <a:cs typeface="Calibri"/>
              </a:rPr>
              <a:t>The True Story of Prince Charles's Welsh Lessons With His Tutor Edward Millward. </a:t>
            </a:r>
            <a:r>
              <a:rPr lang="en-US" sz="1200" dirty="0">
                <a:latin typeface="Arial"/>
                <a:ea typeface="Calibri"/>
                <a:cs typeface="Calibri"/>
              </a:rPr>
              <a:t>[Online]  Available at: </a:t>
            </a:r>
            <a:r>
              <a:rPr lang="en-US" sz="1200" u="sng" dirty="0">
                <a:latin typeface="Arial"/>
                <a:ea typeface="Calibri"/>
                <a:cs typeface="Calibri"/>
                <a:hlinkClick r:id="rId8"/>
              </a:rPr>
              <a:t>https://www.townandcountrymag.com/leisure/arts-and-culture/a29616071/prince-charles-welsh-tutor-edward-millward-the-crown-season-3/</a:t>
            </a:r>
            <a:r>
              <a:rPr lang="en-US" sz="1200" u="sng" dirty="0">
                <a:latin typeface="Arial"/>
                <a:ea typeface="Calibri"/>
                <a:cs typeface="Calibri"/>
              </a:rPr>
              <a:t>  </a:t>
            </a:r>
            <a:br>
              <a:rPr lang="en-US" sz="1200" u="sng" dirty="0">
                <a:latin typeface="Arial"/>
                <a:ea typeface="Calibri"/>
                <a:cs typeface="Calibri"/>
              </a:rPr>
            </a:br>
            <a:r>
              <a:rPr lang="en-US" sz="1200" u="sng" dirty="0">
                <a:latin typeface="Arial"/>
                <a:ea typeface="Calibri"/>
                <a:cs typeface="Calibri"/>
              </a:rPr>
              <a:t> [Accessed 06 January 2025]. </a:t>
            </a:r>
            <a:endParaRPr lang="en-US" sz="1200" dirty="0">
              <a:latin typeface="Arial"/>
            </a:endParaRPr>
          </a:p>
        </p:txBody>
      </p:sp>
    </p:spTree>
    <p:extLst>
      <p:ext uri="{BB962C8B-B14F-4D97-AF65-F5344CB8AC3E}">
        <p14:creationId xmlns:p14="http://schemas.microsoft.com/office/powerpoint/2010/main" val="244315701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1ADA9-3CDD-3B53-2813-05789362149C}"/>
              </a:ext>
            </a:extLst>
          </p:cNvPr>
          <p:cNvSpPr>
            <a:spLocks noGrp="1"/>
          </p:cNvSpPr>
          <p:nvPr>
            <p:ph type="title"/>
          </p:nvPr>
        </p:nvSpPr>
        <p:spPr>
          <a:xfrm>
            <a:off x="4313" y="-66196"/>
            <a:ext cx="10515600" cy="1325563"/>
          </a:xfrm>
        </p:spPr>
        <p:txBody>
          <a:bodyPr>
            <a:normAutofit/>
          </a:bodyPr>
          <a:lstStyle/>
          <a:p>
            <a:r>
              <a:rPr lang="en-US" sz="2000" dirty="0">
                <a:latin typeface="Arial"/>
                <a:cs typeface="Arial"/>
              </a:rPr>
              <a:t>References</a:t>
            </a:r>
          </a:p>
        </p:txBody>
      </p:sp>
      <p:sp>
        <p:nvSpPr>
          <p:cNvPr id="4" name="TextBox 3">
            <a:extLst>
              <a:ext uri="{FF2B5EF4-FFF2-40B4-BE49-F238E27FC236}">
                <a16:creationId xmlns:a16="http://schemas.microsoft.com/office/drawing/2014/main" id="{9B003F69-A3E9-B2FC-6468-58E0EB111BC8}"/>
              </a:ext>
            </a:extLst>
          </p:cNvPr>
          <p:cNvSpPr txBox="1"/>
          <p:nvPr/>
        </p:nvSpPr>
        <p:spPr>
          <a:xfrm>
            <a:off x="-5750" y="856891"/>
            <a:ext cx="12203502"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Felin Fach, 2024. </a:t>
            </a:r>
            <a:r>
              <a:rPr lang="en-US" sz="1200" i="1" err="1">
                <a:latin typeface="Arial"/>
                <a:cs typeface="Arial"/>
              </a:rPr>
              <a:t>Cofiwch</a:t>
            </a:r>
            <a:r>
              <a:rPr lang="en-US" sz="1200" i="1" dirty="0">
                <a:latin typeface="Arial"/>
                <a:cs typeface="Arial"/>
              </a:rPr>
              <a:t> </a:t>
            </a:r>
            <a:r>
              <a:rPr lang="en-US" sz="1200" i="1" err="1">
                <a:latin typeface="Arial"/>
                <a:cs typeface="Arial"/>
              </a:rPr>
              <a:t>Dryweryn</a:t>
            </a:r>
            <a:r>
              <a:rPr lang="en-US" sz="1200" i="1" dirty="0">
                <a:latin typeface="Arial"/>
                <a:cs typeface="Arial"/>
              </a:rPr>
              <a:t> - Remember Tryweryn.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2"/>
              </a:rPr>
              <a:t>https://www.felinfach.com/pages/cofiwch-dryweryn-remember-tryweryn?srsltid=AfmBOopXJiaU03c36uhZ3kwmz-AT71eMp1R6ItR0UrwIsXORi3i3iI6T</a:t>
            </a:r>
            <a:r>
              <a:rPr lang="en-US" sz="1200" u="sng" dirty="0">
                <a:latin typeface="Arial"/>
                <a:cs typeface="Arial"/>
              </a:rPr>
              <a:t> </a:t>
            </a:r>
            <a:br>
              <a:rPr lang="en-US" sz="1200" dirty="0">
                <a:latin typeface="Arial"/>
              </a:rPr>
            </a:br>
            <a:r>
              <a:rPr lang="en-US" sz="1200" dirty="0">
                <a:latin typeface="Arial"/>
                <a:cs typeface="Arial"/>
              </a:rPr>
              <a:t>[Accessed 12 January 2025].</a:t>
            </a:r>
          </a:p>
          <a:p>
            <a:endParaRPr lang="en-US" sz="1200" dirty="0">
              <a:latin typeface="Arial"/>
              <a:cs typeface="Arial"/>
            </a:endParaRPr>
          </a:p>
          <a:p>
            <a:r>
              <a:rPr lang="en-US" sz="1200" dirty="0">
                <a:latin typeface="Arial"/>
                <a:cs typeface="Arial"/>
              </a:rPr>
              <a:t>Furness, H., 2019. </a:t>
            </a:r>
            <a:r>
              <a:rPr lang="en-US" sz="1200" i="1" dirty="0">
                <a:latin typeface="Arial"/>
                <a:cs typeface="Arial"/>
              </a:rPr>
              <a:t>I was targeted by Welsh nationalists at university, Prince Charles reveals.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3"/>
              </a:rPr>
              <a:t>https://www.telegraph.co.uk/royal-family/2019/09/25/prince-charles-recalls-splendid-middle-aged-ladies-battled-nationalist/</a:t>
            </a:r>
            <a:r>
              <a:rPr lang="en-US" sz="1200" u="sng" dirty="0">
                <a:latin typeface="Arial"/>
                <a:cs typeface="Arial"/>
              </a:rPr>
              <a:t> </a:t>
            </a:r>
            <a:br>
              <a:rPr lang="en-US" sz="1200" dirty="0">
                <a:latin typeface="Arial"/>
              </a:rPr>
            </a:br>
            <a:r>
              <a:rPr lang="en-US" sz="1200" dirty="0">
                <a:latin typeface="Arial"/>
                <a:cs typeface="Arial"/>
              </a:rPr>
              <a:t>[Accessed 06 January 2025].</a:t>
            </a:r>
          </a:p>
          <a:p>
            <a:endParaRPr lang="en-US" sz="1200" dirty="0">
              <a:latin typeface="Arial"/>
              <a:cs typeface="Arial"/>
            </a:endParaRPr>
          </a:p>
          <a:p>
            <a:r>
              <a:rPr lang="en-US" sz="1200" dirty="0">
                <a:latin typeface="Arial"/>
                <a:cs typeface="Arial"/>
              </a:rPr>
              <a:t>Gruffudd, P. &amp; Carter, H., 2025. </a:t>
            </a:r>
            <a:r>
              <a:rPr lang="en-US" sz="1200" i="1" dirty="0">
                <a:latin typeface="Arial"/>
                <a:cs typeface="Arial"/>
              </a:rPr>
              <a:t>Wales from the 16th to the 21st century.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4"/>
              </a:rPr>
              <a:t>https://www.britannica.com/place/Wales/Wales-from-the-16th-to-the-21st-century#ref484004</a:t>
            </a:r>
            <a:r>
              <a:rPr lang="en-US" sz="1200" u="sng" dirty="0">
                <a:latin typeface="Arial"/>
                <a:cs typeface="Arial"/>
              </a:rPr>
              <a:t> </a:t>
            </a:r>
            <a:br>
              <a:rPr lang="en-US" sz="1200" dirty="0">
                <a:latin typeface="Arial"/>
              </a:rPr>
            </a:br>
            <a:r>
              <a:rPr lang="en-US" sz="1200" dirty="0">
                <a:latin typeface="Arial"/>
                <a:cs typeface="Arial"/>
              </a:rPr>
              <a:t>[Accessed 11 January 2025].</a:t>
            </a:r>
          </a:p>
          <a:p>
            <a:endParaRPr lang="en-US" sz="1200" dirty="0">
              <a:latin typeface="Arial"/>
              <a:cs typeface="Arial"/>
            </a:endParaRPr>
          </a:p>
          <a:p>
            <a:r>
              <a:rPr lang="en-US" sz="1200" dirty="0">
                <a:latin typeface="Arial"/>
                <a:cs typeface="Arial"/>
              </a:rPr>
              <a:t>Hussein, A., 1969. </a:t>
            </a:r>
            <a:r>
              <a:rPr lang="en-US" sz="1200" i="1" dirty="0">
                <a:latin typeface="Arial"/>
                <a:cs typeface="Arial"/>
              </a:rPr>
              <a:t>Investiture of Prince Charles. </a:t>
            </a:r>
            <a:r>
              <a:rPr lang="en-US" sz="1200" dirty="0">
                <a:latin typeface="Arial"/>
                <a:cs typeface="Arial"/>
              </a:rPr>
              <a:t>[Art] (Getty Images).</a:t>
            </a:r>
          </a:p>
          <a:p>
            <a:r>
              <a:rPr lang="en-US" sz="1200" i="1" dirty="0">
                <a:latin typeface="Arial"/>
                <a:cs typeface="Arial"/>
              </a:rPr>
              <a:t>King Charles III speaks Welsh in the Senedd. </a:t>
            </a:r>
            <a:r>
              <a:rPr lang="en-US" sz="1200" dirty="0">
                <a:latin typeface="Arial"/>
                <a:cs typeface="Arial"/>
              </a:rPr>
              <a:t>2022. [Film] Cardiff: BBC.</a:t>
            </a:r>
          </a:p>
          <a:p>
            <a:endParaRPr lang="en-US" sz="1200" dirty="0">
              <a:latin typeface="Arial"/>
              <a:cs typeface="Arial"/>
            </a:endParaRPr>
          </a:p>
          <a:p>
            <a:r>
              <a:rPr lang="en-US" sz="1200" err="1">
                <a:latin typeface="Arial"/>
                <a:cs typeface="Arial"/>
              </a:rPr>
              <a:t>Marieclair</a:t>
            </a:r>
            <a:r>
              <a:rPr lang="en-US" sz="1200" dirty="0">
                <a:latin typeface="Arial"/>
                <a:cs typeface="Arial"/>
              </a:rPr>
              <a:t>, 2019. </a:t>
            </a:r>
            <a:r>
              <a:rPr lang="en-US" sz="1200" i="1" dirty="0">
                <a:latin typeface="Arial"/>
                <a:cs typeface="Arial"/>
              </a:rPr>
              <a:t>Did Prince Charles Go to Wales for a University Term, As 'The Crown' Depicts?.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5"/>
              </a:rPr>
              <a:t>https://www.marieclaire.com/culture/a29757730/did-prince-charles-go-to-wales-the-crown/</a:t>
            </a:r>
            <a:r>
              <a:rPr lang="en-US" sz="1200" u="sng" dirty="0">
                <a:latin typeface="Arial"/>
                <a:cs typeface="Arial"/>
              </a:rPr>
              <a:t> </a:t>
            </a:r>
            <a:br>
              <a:rPr lang="en-US" sz="1200" dirty="0">
                <a:latin typeface="Arial"/>
              </a:rPr>
            </a:br>
            <a:r>
              <a:rPr lang="en-US" sz="1200" dirty="0">
                <a:latin typeface="Arial"/>
                <a:cs typeface="Arial"/>
              </a:rPr>
              <a:t>[Accessed 12 January 2025].</a:t>
            </a:r>
          </a:p>
          <a:p>
            <a:endParaRPr lang="en-US" sz="1200" dirty="0">
              <a:latin typeface="Arial"/>
              <a:cs typeface="Arial"/>
            </a:endParaRPr>
          </a:p>
          <a:p>
            <a:r>
              <a:rPr lang="en-US" sz="1200" dirty="0">
                <a:latin typeface="Arial"/>
                <a:cs typeface="Arial"/>
              </a:rPr>
              <a:t>Mccabe, S., 2022. </a:t>
            </a:r>
            <a:r>
              <a:rPr lang="en-US" sz="1200" i="1" dirty="0">
                <a:latin typeface="Arial"/>
                <a:cs typeface="Arial"/>
              </a:rPr>
              <a:t>Prince Charles: How he won over the Welsh nation amid growing tensions and resentment.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6"/>
              </a:rPr>
              <a:t>https://www.express.co.uk/news/royal/1635488/prince-charles-wales-investiture-speech-royal-family-spt</a:t>
            </a:r>
            <a:r>
              <a:rPr lang="en-US" sz="1200" u="sng" dirty="0">
                <a:latin typeface="Arial"/>
                <a:cs typeface="Arial"/>
              </a:rPr>
              <a:t> </a:t>
            </a:r>
            <a:br>
              <a:rPr lang="en-US" sz="1200" dirty="0">
                <a:latin typeface="Arial"/>
              </a:rPr>
            </a:br>
            <a:r>
              <a:rPr lang="en-US" sz="1200" dirty="0">
                <a:latin typeface="Arial"/>
                <a:cs typeface="Arial"/>
              </a:rPr>
              <a:t>[Accessed 11 January 2025]. </a:t>
            </a:r>
          </a:p>
          <a:p>
            <a:endParaRPr lang="en-US" sz="1200" dirty="0">
              <a:latin typeface="Arial"/>
              <a:cs typeface="Arial"/>
            </a:endParaRPr>
          </a:p>
          <a:p>
            <a:r>
              <a:rPr lang="en-US" sz="1200" dirty="0">
                <a:latin typeface="Arial"/>
                <a:cs typeface="Arial"/>
              </a:rPr>
              <a:t>Morgan, G., 2013. </a:t>
            </a:r>
            <a:r>
              <a:rPr lang="en-US" sz="1200" i="1" dirty="0">
                <a:latin typeface="Arial"/>
                <a:cs typeface="Arial"/>
              </a:rPr>
              <a:t>A Brief History of Wales. </a:t>
            </a:r>
            <a:r>
              <a:rPr lang="en-US" sz="1200" err="1">
                <a:latin typeface="Arial"/>
                <a:cs typeface="Arial"/>
              </a:rPr>
              <a:t>s.l.:Y</a:t>
            </a:r>
            <a:r>
              <a:rPr lang="en-US" sz="1200" dirty="0">
                <a:latin typeface="Arial"/>
                <a:cs typeface="Arial"/>
              </a:rPr>
              <a:t> </a:t>
            </a:r>
            <a:r>
              <a:rPr lang="en-US" sz="1200" err="1">
                <a:latin typeface="Arial"/>
                <a:cs typeface="Arial"/>
              </a:rPr>
              <a:t>Lolfa</a:t>
            </a:r>
            <a:r>
              <a:rPr lang="en-US" sz="1200" dirty="0">
                <a:latin typeface="Arial"/>
                <a:cs typeface="Arial"/>
              </a:rPr>
              <a:t>.</a:t>
            </a:r>
          </a:p>
          <a:p>
            <a:endParaRPr lang="en-US" sz="1200" dirty="0">
              <a:latin typeface="Arial"/>
              <a:ea typeface="+mn-lt"/>
              <a:cs typeface="Arial"/>
            </a:endParaRPr>
          </a:p>
          <a:p>
            <a:r>
              <a:rPr lang="en-US" sz="1200" dirty="0">
                <a:latin typeface="Arial"/>
                <a:ea typeface="+mn-lt"/>
                <a:cs typeface="+mn-lt"/>
              </a:rPr>
              <a:t>National Science and Media Museum, 2011. </a:t>
            </a:r>
            <a:r>
              <a:rPr lang="en-US" sz="1200" i="1" dirty="0">
                <a:latin typeface="Arial"/>
                <a:ea typeface="+mn-lt"/>
                <a:cs typeface="+mn-lt"/>
              </a:rPr>
              <a:t>History of British television: Timeline, 1926–2017. </a:t>
            </a:r>
            <a:r>
              <a:rPr lang="en-US" sz="1200" dirty="0">
                <a:latin typeface="Arial"/>
                <a:ea typeface="+mn-lt"/>
                <a:cs typeface="+mn-lt"/>
              </a:rPr>
              <a:t>[Online] </a:t>
            </a:r>
            <a:br>
              <a:rPr lang="en-US" sz="1200" dirty="0">
                <a:latin typeface="Arial"/>
                <a:ea typeface="+mn-lt"/>
                <a:cs typeface="+mn-lt"/>
              </a:rPr>
            </a:br>
            <a:r>
              <a:rPr lang="en-US" sz="1200" dirty="0">
                <a:latin typeface="Arial"/>
                <a:ea typeface="+mn-lt"/>
                <a:cs typeface="+mn-lt"/>
              </a:rPr>
              <a:t>Available at: </a:t>
            </a:r>
            <a:r>
              <a:rPr lang="en-US" sz="1200" u="sng" dirty="0">
                <a:latin typeface="Arial"/>
                <a:ea typeface="+mn-lt"/>
                <a:cs typeface="+mn-lt"/>
                <a:hlinkClick r:id="rId7"/>
              </a:rPr>
              <a:t>https://blog.scienceandmediamuseum.org.uk/history-of-british-television-timeline/</a:t>
            </a:r>
            <a:endParaRPr lang="en-US" sz="1200" dirty="0">
              <a:latin typeface="Arial"/>
              <a:cs typeface="Arial"/>
            </a:endParaRPr>
          </a:p>
          <a:p>
            <a:endParaRPr lang="en-US" sz="1200" dirty="0">
              <a:latin typeface="Arial"/>
              <a:cs typeface="Arial"/>
            </a:endParaRPr>
          </a:p>
          <a:p>
            <a:r>
              <a:rPr lang="en-US" sz="1200" dirty="0">
                <a:latin typeface="Arial"/>
                <a:cs typeface="Arial"/>
              </a:rPr>
              <a:t>Oliver, S., 2019. </a:t>
            </a:r>
            <a:r>
              <a:rPr lang="en-US" sz="1200" i="1" dirty="0">
                <a:latin typeface="Arial"/>
                <a:cs typeface="Arial"/>
              </a:rPr>
              <a:t>It was the summer of Woodstock and mini-skirts. Terrorists were hell-bent on wreaking havoc. So how did the Royals turn the investiture of Prince Charles into a TV triumph that electrified the world?. </a:t>
            </a:r>
            <a:r>
              <a:rPr lang="en-US" sz="1200" dirty="0">
                <a:latin typeface="Arial"/>
                <a:cs typeface="Arial"/>
              </a:rPr>
              <a:t>[Online] </a:t>
            </a:r>
            <a:br>
              <a:rPr lang="en-US" sz="1200" dirty="0">
                <a:latin typeface="Arial"/>
                <a:cs typeface="Arial"/>
              </a:rPr>
            </a:br>
            <a:r>
              <a:rPr lang="en-US" sz="1200" dirty="0">
                <a:latin typeface="Arial"/>
                <a:cs typeface="Arial"/>
              </a:rPr>
              <a:t>Available at: </a:t>
            </a:r>
            <a:r>
              <a:rPr lang="en-US" sz="1200" u="sng" dirty="0">
                <a:latin typeface="Arial"/>
                <a:cs typeface="Arial"/>
                <a:hlinkClick r:id="rId8"/>
              </a:rPr>
              <a:t>https://www.dailymail.co.uk/home/event/article-7162353/Charles-Investiture.html</a:t>
            </a:r>
            <a:br>
              <a:rPr lang="en-US" sz="1200" u="sng" dirty="0">
                <a:latin typeface="Arial"/>
                <a:cs typeface="Arial"/>
              </a:rPr>
            </a:br>
            <a:r>
              <a:rPr lang="en-US" sz="1200" u="sng" dirty="0">
                <a:latin typeface="Arial"/>
                <a:cs typeface="Arial"/>
              </a:rPr>
              <a:t>[Accessed 12 January 2025].</a:t>
            </a:r>
            <a:endParaRPr lang="en-US" sz="1200" dirty="0">
              <a:latin typeface="Arial"/>
              <a:cs typeface="Arial"/>
            </a:endParaRPr>
          </a:p>
        </p:txBody>
      </p:sp>
    </p:spTree>
    <p:extLst>
      <p:ext uri="{BB962C8B-B14F-4D97-AF65-F5344CB8AC3E}">
        <p14:creationId xmlns:p14="http://schemas.microsoft.com/office/powerpoint/2010/main" val="1920560637"/>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42105-ACD0-4F4A-5E83-C9AD989B07DB}"/>
              </a:ext>
            </a:extLst>
          </p:cNvPr>
          <p:cNvSpPr>
            <a:spLocks noGrp="1"/>
          </p:cNvSpPr>
          <p:nvPr>
            <p:ph type="title"/>
          </p:nvPr>
        </p:nvSpPr>
        <p:spPr>
          <a:xfrm>
            <a:off x="162464" y="-368120"/>
            <a:ext cx="10515600" cy="1325563"/>
          </a:xfrm>
        </p:spPr>
        <p:txBody>
          <a:bodyPr>
            <a:normAutofit/>
          </a:bodyPr>
          <a:lstStyle/>
          <a:p>
            <a:r>
              <a:rPr lang="en-US" sz="2000" dirty="0">
                <a:latin typeface="Arial"/>
                <a:cs typeface="Arial"/>
              </a:rPr>
              <a:t>References</a:t>
            </a:r>
          </a:p>
        </p:txBody>
      </p:sp>
      <p:sp>
        <p:nvSpPr>
          <p:cNvPr id="8" name="TextBox 7">
            <a:extLst>
              <a:ext uri="{FF2B5EF4-FFF2-40B4-BE49-F238E27FC236}">
                <a16:creationId xmlns:a16="http://schemas.microsoft.com/office/drawing/2014/main" id="{12F74A17-23DB-E749-2C01-2053B4CB9D02}"/>
              </a:ext>
            </a:extLst>
          </p:cNvPr>
          <p:cNvSpPr txBox="1"/>
          <p:nvPr/>
        </p:nvSpPr>
        <p:spPr>
          <a:xfrm>
            <a:off x="166778" y="483081"/>
            <a:ext cx="11211464"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p>
          <a:p>
            <a:r>
              <a:rPr lang="en-US" sz="1200" dirty="0" err="1">
                <a:latin typeface="Arial"/>
                <a:ea typeface="+mn-lt"/>
                <a:cs typeface="+mn-lt"/>
              </a:rPr>
              <a:t>Pruchnie</a:t>
            </a:r>
            <a:r>
              <a:rPr lang="en-US" sz="1200" dirty="0">
                <a:latin typeface="Arial"/>
                <a:ea typeface="+mn-lt"/>
                <a:cs typeface="+mn-lt"/>
              </a:rPr>
              <a:t>, B., 2015. </a:t>
            </a:r>
            <a:r>
              <a:rPr lang="en-US" sz="1200" i="1" dirty="0">
                <a:latin typeface="Arial"/>
                <a:ea typeface="+mn-lt"/>
                <a:cs typeface="+mn-lt"/>
              </a:rPr>
              <a:t>Charles, prince of Wales. </a:t>
            </a:r>
            <a:r>
              <a:rPr lang="en-US" sz="1200" dirty="0">
                <a:latin typeface="Arial"/>
                <a:ea typeface="+mn-lt"/>
                <a:cs typeface="+mn-lt"/>
              </a:rPr>
              <a:t>[Art] (Getty Images). Available: </a:t>
            </a:r>
            <a:r>
              <a:rPr lang="en-US" sz="1200" dirty="0">
                <a:ea typeface="+mn-lt"/>
                <a:cs typeface="+mn-lt"/>
                <a:hlinkClick r:id="rId2"/>
              </a:rPr>
              <a:t>https://www.britannica.com/list/charles-iii-a-life-in-pictures</a:t>
            </a:r>
            <a:r>
              <a:rPr lang="en-US" sz="1200" dirty="0">
                <a:ea typeface="+mn-lt"/>
                <a:cs typeface="+mn-lt"/>
              </a:rPr>
              <a:t> Accessed: 12/01/25</a:t>
            </a:r>
            <a:endParaRPr lang="en-US" sz="1200" dirty="0">
              <a:latin typeface="Arial"/>
              <a:cs typeface="Arial"/>
            </a:endParaRPr>
          </a:p>
          <a:p>
            <a:endParaRPr lang="en-US" sz="1200" dirty="0">
              <a:latin typeface="Arial"/>
              <a:cs typeface="Arial"/>
            </a:endParaRPr>
          </a:p>
          <a:p>
            <a:r>
              <a:rPr lang="en-US" sz="1200" dirty="0">
                <a:latin typeface="Arial"/>
                <a:cs typeface="Arial"/>
              </a:rPr>
              <a:t> </a:t>
            </a:r>
            <a:r>
              <a:rPr lang="en-US" sz="1200" dirty="0">
                <a:ea typeface="+mn-lt"/>
                <a:cs typeface="+mn-lt"/>
              </a:rPr>
              <a:t>Raymond, N., 2023. </a:t>
            </a:r>
            <a:r>
              <a:rPr lang="en-US" sz="1200" i="1" dirty="0">
                <a:ea typeface="+mn-lt"/>
                <a:cs typeface="+mn-lt"/>
              </a:rPr>
              <a:t>Welsh Flag. </a:t>
            </a:r>
            <a:r>
              <a:rPr lang="en-US" sz="1200" dirty="0">
                <a:ea typeface="+mn-lt"/>
                <a:cs typeface="+mn-lt"/>
              </a:rPr>
              <a:t>[Art]. </a:t>
            </a:r>
            <a:r>
              <a:rPr lang="en-US" sz="1200" dirty="0" err="1">
                <a:ea typeface="+mn-lt"/>
                <a:cs typeface="+mn-lt"/>
              </a:rPr>
              <a:t>Availabke</a:t>
            </a:r>
            <a:r>
              <a:rPr lang="en-US" sz="1200" dirty="0">
                <a:ea typeface="+mn-lt"/>
                <a:cs typeface="+mn-lt"/>
              </a:rPr>
              <a:t>: </a:t>
            </a:r>
            <a:r>
              <a:rPr lang="en-US" sz="1200" dirty="0">
                <a:ea typeface="+mn-lt"/>
                <a:cs typeface="+mn-lt"/>
                <a:hlinkClick r:id="rId3"/>
              </a:rPr>
              <a:t>https://www.walesonline.co.uk/lifestyle/nostalgia/reason-wales-big-red-dragon-27072032</a:t>
            </a:r>
            <a:r>
              <a:rPr lang="en-US" sz="1200" dirty="0">
                <a:ea typeface="+mn-lt"/>
                <a:cs typeface="+mn-lt"/>
              </a:rPr>
              <a:t> Accessed: 12/02/25</a:t>
            </a:r>
          </a:p>
          <a:p>
            <a:endParaRPr lang="en-US" sz="1200" dirty="0">
              <a:latin typeface="Arial"/>
              <a:cs typeface="Arial"/>
            </a:endParaRPr>
          </a:p>
          <a:p>
            <a:r>
              <a:rPr lang="en-US" sz="1200" dirty="0">
                <a:latin typeface="Arial"/>
                <a:cs typeface="Arial"/>
              </a:rPr>
              <a:t>Royal, 2025. </a:t>
            </a:r>
            <a:r>
              <a:rPr lang="en-US" sz="1200" i="1" dirty="0">
                <a:latin typeface="Arial"/>
                <a:cs typeface="Arial"/>
              </a:rPr>
              <a:t>Henry VIII (r.1509-1547).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4"/>
              </a:rPr>
              <a:t>https://www.royal.uk/henry-viii</a:t>
            </a:r>
            <a:r>
              <a:rPr lang="en-US" sz="1200" u="sng" dirty="0">
                <a:latin typeface="Arial"/>
                <a:cs typeface="Arial"/>
              </a:rPr>
              <a:t> </a:t>
            </a:r>
            <a:br>
              <a:rPr lang="en-US" sz="1200" dirty="0">
                <a:latin typeface="Arial"/>
              </a:rPr>
            </a:br>
            <a:r>
              <a:rPr lang="en-US" sz="1200" dirty="0">
                <a:latin typeface="Arial"/>
                <a:cs typeface="Arial"/>
              </a:rPr>
              <a:t>[Accessed 07 January 2025].</a:t>
            </a:r>
          </a:p>
          <a:p>
            <a:endParaRPr lang="en-US" sz="1200" dirty="0">
              <a:latin typeface="Arial"/>
              <a:cs typeface="Arial"/>
            </a:endParaRPr>
          </a:p>
          <a:p>
            <a:r>
              <a:rPr lang="en-US" sz="1200" dirty="0">
                <a:latin typeface="Arial"/>
                <a:cs typeface="Arial"/>
              </a:rPr>
              <a:t>Royal, 2025. </a:t>
            </a:r>
            <a:r>
              <a:rPr lang="en-US" sz="1200" i="1" dirty="0">
                <a:latin typeface="Arial"/>
                <a:cs typeface="Arial"/>
              </a:rPr>
              <a:t>Their Majesties' work in Wales.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5"/>
              </a:rPr>
              <a:t>https://www.royal.uk/their-majesties-work-in-wales#:~:text=Prior%20to%20his%20Investiture%2C%20Prince,phrases%20in%20speeches%20in%20Wales</a:t>
            </a:r>
            <a:r>
              <a:rPr lang="en-US" sz="1200" u="sng" dirty="0">
                <a:latin typeface="Arial"/>
                <a:cs typeface="Arial"/>
              </a:rPr>
              <a:t> </a:t>
            </a:r>
            <a:br>
              <a:rPr lang="en-US" sz="1200" dirty="0">
                <a:latin typeface="Arial"/>
              </a:rPr>
            </a:br>
            <a:r>
              <a:rPr lang="en-US" sz="1200" dirty="0">
                <a:latin typeface="Arial"/>
                <a:cs typeface="Arial"/>
              </a:rPr>
              <a:t>[Accessed 07 January 2025].</a:t>
            </a:r>
          </a:p>
          <a:p>
            <a:endParaRPr lang="en-US" sz="1200" dirty="0">
              <a:latin typeface="Arial"/>
              <a:cs typeface="Arial"/>
            </a:endParaRPr>
          </a:p>
          <a:p>
            <a:r>
              <a:rPr lang="en-US" sz="1200" dirty="0">
                <a:latin typeface="Arial"/>
                <a:cs typeface="Arial"/>
              </a:rPr>
              <a:t>Senedd Cymru, 2020. </a:t>
            </a:r>
            <a:r>
              <a:rPr lang="en-US" sz="1200" i="1" dirty="0">
                <a:latin typeface="Arial"/>
                <a:cs typeface="Arial"/>
              </a:rPr>
              <a:t>History of devolution.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6"/>
              </a:rPr>
              <a:t>https://senedd.wales/how-we-work/history-of-devolution/</a:t>
            </a:r>
            <a:r>
              <a:rPr lang="en-US" sz="1200" u="sng" dirty="0">
                <a:latin typeface="Arial"/>
                <a:cs typeface="Arial"/>
              </a:rPr>
              <a:t> </a:t>
            </a:r>
            <a:br>
              <a:rPr lang="en-US" sz="1200" dirty="0">
                <a:latin typeface="Arial"/>
              </a:rPr>
            </a:br>
            <a:r>
              <a:rPr lang="en-US" sz="1200" dirty="0">
                <a:latin typeface="Arial"/>
                <a:cs typeface="Arial"/>
              </a:rPr>
              <a:t>[Accessed 11 January 2025].</a:t>
            </a:r>
          </a:p>
          <a:p>
            <a:endParaRPr lang="en-US" sz="1200" dirty="0">
              <a:latin typeface="Arial"/>
              <a:cs typeface="Arial"/>
            </a:endParaRPr>
          </a:p>
          <a:p>
            <a:r>
              <a:rPr lang="en-US" sz="1200" dirty="0">
                <a:latin typeface="Arial"/>
                <a:cs typeface="Arial"/>
              </a:rPr>
              <a:t>Stephens, M., 1965. </a:t>
            </a:r>
            <a:r>
              <a:rPr lang="en-US" sz="1200" i="1" err="1">
                <a:latin typeface="Arial"/>
                <a:cs typeface="Arial"/>
              </a:rPr>
              <a:t>Cofiwch</a:t>
            </a:r>
            <a:r>
              <a:rPr lang="en-US" sz="1200" i="1" dirty="0">
                <a:latin typeface="Arial"/>
                <a:cs typeface="Arial"/>
              </a:rPr>
              <a:t> </a:t>
            </a:r>
            <a:r>
              <a:rPr lang="en-US" sz="1200" i="1" err="1">
                <a:latin typeface="Arial"/>
                <a:cs typeface="Arial"/>
              </a:rPr>
              <a:t>Dryweryn</a:t>
            </a:r>
            <a:r>
              <a:rPr lang="en-US" sz="1200" i="1" dirty="0">
                <a:latin typeface="Arial"/>
                <a:cs typeface="Arial"/>
              </a:rPr>
              <a:t> mural. </a:t>
            </a:r>
            <a:r>
              <a:rPr lang="en-US" sz="1200" dirty="0">
                <a:latin typeface="Arial"/>
                <a:cs typeface="Arial"/>
              </a:rPr>
              <a:t>[Art].</a:t>
            </a:r>
          </a:p>
          <a:p>
            <a:r>
              <a:rPr lang="en-US" sz="1200" dirty="0">
                <a:latin typeface="Arial"/>
                <a:cs typeface="Arial"/>
              </a:rPr>
              <a:t>UK Parliament, 2006. </a:t>
            </a:r>
            <a:r>
              <a:rPr lang="en-US" sz="1200" i="1" dirty="0">
                <a:latin typeface="Arial"/>
                <a:cs typeface="Arial"/>
              </a:rPr>
              <a:t>Government of Wales Act 2006.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7"/>
              </a:rPr>
              <a:t>https://www.legislation.gov.uk/ukpga/2006/32</a:t>
            </a:r>
            <a:r>
              <a:rPr lang="en-US" sz="1200" u="sng" dirty="0">
                <a:latin typeface="Arial"/>
                <a:cs typeface="Arial"/>
              </a:rPr>
              <a:t> </a:t>
            </a:r>
            <a:br>
              <a:rPr lang="en-US" sz="1200" dirty="0">
                <a:latin typeface="Arial"/>
              </a:rPr>
            </a:br>
            <a:r>
              <a:rPr lang="en-US" sz="1200" dirty="0">
                <a:latin typeface="Arial"/>
                <a:cs typeface="Arial"/>
              </a:rPr>
              <a:t>[Accessed 12 </a:t>
            </a:r>
            <a:r>
              <a:rPr lang="en-US" sz="1200" err="1">
                <a:latin typeface="Arial"/>
                <a:cs typeface="Arial"/>
              </a:rPr>
              <a:t>Janaury</a:t>
            </a:r>
            <a:r>
              <a:rPr lang="en-US" sz="1200" dirty="0">
                <a:latin typeface="Arial"/>
                <a:cs typeface="Arial"/>
              </a:rPr>
              <a:t> 2025].</a:t>
            </a:r>
          </a:p>
          <a:p>
            <a:endParaRPr lang="en-US" sz="1200" dirty="0">
              <a:latin typeface="Arial"/>
              <a:cs typeface="Arial"/>
            </a:endParaRPr>
          </a:p>
          <a:p>
            <a:r>
              <a:rPr lang="en-US" sz="1200" dirty="0">
                <a:latin typeface="Arial"/>
                <a:cs typeface="Arial"/>
              </a:rPr>
              <a:t>Unknown, 1505. </a:t>
            </a:r>
            <a:r>
              <a:rPr lang="en-US" sz="1200" i="1" dirty="0">
                <a:latin typeface="Arial"/>
                <a:cs typeface="Arial"/>
              </a:rPr>
              <a:t>Henry VII. </a:t>
            </a:r>
            <a:r>
              <a:rPr lang="en-US" sz="1200" dirty="0">
                <a:latin typeface="Arial"/>
                <a:cs typeface="Arial"/>
              </a:rPr>
              <a:t>[Art] (National Portrait Gallery).</a:t>
            </a:r>
          </a:p>
          <a:p>
            <a:endParaRPr lang="en-US" sz="1200" dirty="0">
              <a:latin typeface="Arial"/>
              <a:cs typeface="Arial"/>
            </a:endParaRPr>
          </a:p>
          <a:p>
            <a:r>
              <a:rPr lang="en-US" sz="1200" dirty="0">
                <a:latin typeface="Arial"/>
                <a:cs typeface="Arial"/>
              </a:rPr>
              <a:t>Unknown, 1969. </a:t>
            </a:r>
            <a:r>
              <a:rPr lang="en-US" sz="1200" i="1" dirty="0">
                <a:latin typeface="Arial"/>
                <a:cs typeface="Arial"/>
              </a:rPr>
              <a:t>the Queen and the newly invested Prince of Wales parade through the castle. </a:t>
            </a:r>
            <a:r>
              <a:rPr lang="en-US" sz="1200" dirty="0">
                <a:latin typeface="Arial"/>
                <a:cs typeface="Arial"/>
              </a:rPr>
              <a:t>[Art] (Getty Images)</a:t>
            </a:r>
          </a:p>
          <a:p>
            <a:endParaRPr lang="en-US" sz="1200" dirty="0">
              <a:latin typeface="Arial"/>
              <a:cs typeface="Arial"/>
            </a:endParaRPr>
          </a:p>
          <a:p>
            <a:r>
              <a:rPr lang="en-US" sz="1200" dirty="0">
                <a:latin typeface="Arial"/>
                <a:cs typeface="Arial"/>
              </a:rPr>
              <a:t>Visit Heritage, 2025. </a:t>
            </a:r>
            <a:r>
              <a:rPr lang="en-US" sz="1200" i="1" dirty="0">
                <a:latin typeface="Arial"/>
                <a:cs typeface="Arial"/>
              </a:rPr>
              <a:t>Henry VII | The start of the Tudor dynasty.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8"/>
              </a:rPr>
              <a:t>https://www.visitheritage.co.uk/discover/royal-history/house-of-tudor/henry-vii-the-start-of-the-tudor-dynasty</a:t>
            </a:r>
            <a:r>
              <a:rPr lang="en-US" sz="1200" u="sng" dirty="0">
                <a:latin typeface="Arial"/>
                <a:cs typeface="Arial"/>
              </a:rPr>
              <a:t> </a:t>
            </a:r>
            <a:br>
              <a:rPr lang="en-US" sz="1200" dirty="0">
                <a:latin typeface="Arial"/>
              </a:rPr>
            </a:br>
            <a:r>
              <a:rPr lang="en-US" sz="1200" dirty="0">
                <a:latin typeface="Arial"/>
                <a:cs typeface="Arial"/>
              </a:rPr>
              <a:t>[Accessed 06 January 2025].</a:t>
            </a:r>
          </a:p>
          <a:p>
            <a:endParaRPr lang="en-US" sz="1200" dirty="0">
              <a:latin typeface="Arial"/>
              <a:cs typeface="Arial"/>
            </a:endParaRPr>
          </a:p>
          <a:p>
            <a:r>
              <a:rPr lang="en-US" sz="1200" dirty="0">
                <a:latin typeface="Arial"/>
                <a:cs typeface="Arial"/>
              </a:rPr>
              <a:t>Wales Online, 2019. </a:t>
            </a:r>
            <a:r>
              <a:rPr lang="en-US" sz="1200" i="1" dirty="0">
                <a:latin typeface="Arial"/>
                <a:cs typeface="Arial"/>
              </a:rPr>
              <a:t>The Crown series 3: The full story of Prince Charles at Aberystwyth University. </a:t>
            </a:r>
            <a:r>
              <a:rPr lang="en-US" sz="1200" dirty="0">
                <a:latin typeface="Arial"/>
                <a:cs typeface="Arial"/>
              </a:rPr>
              <a:t>[Online] </a:t>
            </a:r>
            <a:br>
              <a:rPr lang="en-US" sz="1200" dirty="0">
                <a:latin typeface="Arial"/>
              </a:rPr>
            </a:br>
            <a:r>
              <a:rPr lang="en-US" sz="1200" dirty="0">
                <a:latin typeface="Arial"/>
                <a:cs typeface="Arial"/>
              </a:rPr>
              <a:t>Available at: </a:t>
            </a:r>
            <a:r>
              <a:rPr lang="en-US" sz="1200" u="sng" dirty="0">
                <a:latin typeface="Arial"/>
                <a:cs typeface="Arial"/>
                <a:hlinkClick r:id="rId9"/>
              </a:rPr>
              <a:t>https://www.walesonline.co.uk/lifestyle/tv/the-crown-charles-aberystwyth-welsh-16996256</a:t>
            </a:r>
            <a:r>
              <a:rPr lang="en-US" sz="1200" u="sng" dirty="0">
                <a:latin typeface="Arial"/>
                <a:cs typeface="Arial"/>
              </a:rPr>
              <a:t> </a:t>
            </a:r>
            <a:br>
              <a:rPr lang="en-US" sz="1200" dirty="0">
                <a:latin typeface="Arial"/>
              </a:rPr>
            </a:br>
            <a:r>
              <a:rPr lang="en-US" sz="1200" dirty="0">
                <a:latin typeface="Arial"/>
                <a:cs typeface="Arial"/>
              </a:rPr>
              <a:t>[Accessed 06 January 2025].</a:t>
            </a:r>
          </a:p>
        </p:txBody>
      </p:sp>
    </p:spTree>
    <p:extLst>
      <p:ext uri="{BB962C8B-B14F-4D97-AF65-F5344CB8AC3E}">
        <p14:creationId xmlns:p14="http://schemas.microsoft.com/office/powerpoint/2010/main" val="2968241749"/>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The Investiture of Prince Charles 1969</vt:lpstr>
      <vt:lpstr>Introduction – a Summary of contents</vt:lpstr>
      <vt:lpstr>Welsh history</vt:lpstr>
      <vt:lpstr>PowerPoint Presentation</vt:lpstr>
      <vt:lpstr>The Investiture of Prince Charles </vt:lpstr>
      <vt:lpstr>Context and Preparation</vt:lpstr>
      <vt:lpstr>The big speech </vt:lpstr>
      <vt:lpstr>The Effects - Setting a standard</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1733</cp:revision>
  <dcterms:created xsi:type="dcterms:W3CDTF">2024-11-05T14:55:01Z</dcterms:created>
  <dcterms:modified xsi:type="dcterms:W3CDTF">2025-01-12T19:12:19Z</dcterms:modified>
</cp:coreProperties>
</file>