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543" y="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2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6071" y="5035138"/>
            <a:ext cx="16494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pic>
        <p:nvPicPr>
          <p:cNvPr id="7" name="Picture 8"/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09" y="5855179"/>
            <a:ext cx="1649412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03CD7C2-4809-4F82-958A-565407B32EED}" type="datetimeFigureOut">
              <a:rPr lang="en-GB" smtClean="0"/>
              <a:t>07/02/2019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ACDBF60E-B7E9-41DD-BADA-62D3B8C53194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GIS</a:t>
            </a:r>
            <a:br>
              <a:rPr lang="en-GB" dirty="0" smtClean="0"/>
            </a:br>
            <a:r>
              <a:rPr lang="en-GB" smtClean="0"/>
              <a:t>B </a:t>
            </a:r>
            <a:r>
              <a:rPr lang="en-GB" smtClean="0"/>
              <a:t>Holland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Longitude and Latitude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5890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3648" y="980728"/>
            <a:ext cx="7024744" cy="601136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Introduction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608" y="1844824"/>
            <a:ext cx="6777317" cy="3508977"/>
          </a:xfrm>
        </p:spPr>
        <p:txBody>
          <a:bodyPr>
            <a:normAutofit fontScale="85000" lnSpcReduction="20000"/>
          </a:bodyPr>
          <a:lstStyle/>
          <a:p>
            <a:pPr>
              <a:defRPr/>
            </a:pPr>
            <a:r>
              <a:rPr lang="en-GB" sz="2400" dirty="0" smtClean="0"/>
              <a:t>The Geographical Information System provides only a computer representation of the read world.</a:t>
            </a:r>
          </a:p>
          <a:p>
            <a:pPr>
              <a:defRPr/>
            </a:pPr>
            <a:r>
              <a:rPr lang="en-GB" sz="2400" dirty="0" smtClean="0"/>
              <a:t>This is a simplified view of reality, but hopefully containing the features important to your study. </a:t>
            </a:r>
          </a:p>
          <a:p>
            <a:pPr>
              <a:defRPr/>
            </a:pPr>
            <a:r>
              <a:rPr lang="en-GB" sz="2400" dirty="0" smtClean="0"/>
              <a:t>The GIS should be populated with ideas about how these data interact and this can be termed a spatial model.</a:t>
            </a:r>
          </a:p>
          <a:p>
            <a:pPr>
              <a:defRPr/>
            </a:pPr>
            <a:r>
              <a:rPr lang="en-GB" sz="2400" dirty="0" smtClean="0"/>
              <a:t>Chorley et al suggest that a spatial model places emphasis on reasoning about the real world by means of translations in space.</a:t>
            </a:r>
          </a:p>
          <a:p>
            <a:pPr>
              <a:defRPr/>
            </a:pPr>
            <a:r>
              <a:rPr lang="en-GB" sz="2400" dirty="0" smtClean="0"/>
              <a:t>Thus we can solve geographical problems that would be otherwise difficult to model.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40285907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81716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en-GB" dirty="0" smtClean="0"/>
              <a:t>Topographic, Thematic etc..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>
              <a:defRPr/>
            </a:pPr>
            <a:r>
              <a:rPr lang="en-GB" sz="2400" dirty="0" smtClean="0"/>
              <a:t>There are many different types of maps. However </a:t>
            </a:r>
            <a:r>
              <a:rPr lang="en-GB" sz="1600" i="1" dirty="0" smtClean="0"/>
              <a:t>(Robinson et al..) </a:t>
            </a:r>
            <a:r>
              <a:rPr lang="en-GB" sz="2400" dirty="0" smtClean="0"/>
              <a:t>the following processes need  to be considered:</a:t>
            </a:r>
          </a:p>
          <a:p>
            <a:pPr>
              <a:defRPr/>
            </a:pPr>
            <a:r>
              <a:rPr lang="en-GB" sz="1800" dirty="0" smtClean="0"/>
              <a:t>Establish the purpose</a:t>
            </a:r>
          </a:p>
          <a:p>
            <a:pPr>
              <a:defRPr/>
            </a:pPr>
            <a:r>
              <a:rPr lang="en-GB" sz="1800" dirty="0" smtClean="0"/>
              <a:t>Define the scale</a:t>
            </a:r>
          </a:p>
          <a:p>
            <a:pPr>
              <a:defRPr/>
            </a:pPr>
            <a:r>
              <a:rPr lang="en-GB" sz="1800" dirty="0" smtClean="0"/>
              <a:t>Select the feature (spatial entities) from the real world that you want to portray</a:t>
            </a:r>
          </a:p>
          <a:p>
            <a:pPr>
              <a:defRPr/>
            </a:pPr>
            <a:r>
              <a:rPr lang="en-GB" sz="1800" dirty="0" smtClean="0"/>
              <a:t>Choose a method to represent the features point line area</a:t>
            </a:r>
          </a:p>
          <a:p>
            <a:pPr>
              <a:defRPr/>
            </a:pPr>
            <a:r>
              <a:rPr lang="en-GB" sz="1800" dirty="0" smtClean="0"/>
              <a:t>Generalize the feature to provide a two dimensional representation</a:t>
            </a:r>
          </a:p>
          <a:p>
            <a:pPr>
              <a:defRPr/>
            </a:pPr>
            <a:r>
              <a:rPr lang="en-GB" sz="1800" dirty="0" smtClean="0"/>
              <a:t>Use a map projection</a:t>
            </a:r>
          </a:p>
          <a:p>
            <a:pPr>
              <a:defRPr/>
            </a:pPr>
            <a:r>
              <a:rPr lang="en-GB" sz="1800" dirty="0" smtClean="0"/>
              <a:t>Apply a spatial referencing system to locate features relative to each other</a:t>
            </a:r>
          </a:p>
          <a:p>
            <a:pPr>
              <a:defRPr/>
            </a:pPr>
            <a:r>
              <a:rPr lang="en-GB" sz="1800" dirty="0" smtClean="0"/>
              <a:t>Annotate your map with keys Legends and appropriate text.</a:t>
            </a:r>
          </a:p>
          <a:p>
            <a:pPr>
              <a:defRPr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35094089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490" y="1027664"/>
            <a:ext cx="7056902" cy="45712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 smtClean="0"/>
              <a:t>Data on the Earths Surface</a:t>
            </a:r>
          </a:p>
        </p:txBody>
      </p:sp>
      <p:pic>
        <p:nvPicPr>
          <p:cNvPr id="6147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05150" y="1600200"/>
            <a:ext cx="2932113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49955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>
          <a:xfrm>
            <a:off x="539552" y="476672"/>
            <a:ext cx="7024744" cy="1143000"/>
          </a:xfrm>
        </p:spPr>
        <p:txBody>
          <a:bodyPr/>
          <a:lstStyle/>
          <a:p>
            <a:pPr eaLnBrk="1" hangingPunct="1">
              <a:defRPr/>
            </a:pPr>
            <a:r>
              <a:rPr lang="en-US" sz="1000" dirty="0" smtClean="0"/>
              <a:t>Examples of (a) paper maps</a:t>
            </a:r>
            <a:r>
              <a:rPr lang="en-US" sz="1000" i="1" dirty="0" smtClean="0"/>
              <a:t/>
            </a:r>
            <a:br>
              <a:rPr lang="en-US" sz="1000" i="1" dirty="0" smtClean="0"/>
            </a:br>
            <a:r>
              <a:rPr lang="en-US" sz="1000" i="1" dirty="0" smtClean="0"/>
              <a:t>Source</a:t>
            </a:r>
            <a:r>
              <a:rPr lang="en-US" sz="1000" dirty="0" smtClean="0"/>
              <a:t>: (a) Maps reproduced by permission of Ordnance Survey on behalf of HMSO. © Crown Copyright 2006. All rights reserved. Ordnance Survey</a:t>
            </a:r>
            <a:br>
              <a:rPr lang="en-US" sz="1000" dirty="0" smtClean="0"/>
            </a:br>
            <a:r>
              <a:rPr lang="en-US" sz="1000" dirty="0" smtClean="0"/>
              <a:t>License number 100030901; image shown on map brochure courtesy of Peter Baker / International </a:t>
            </a:r>
            <a:r>
              <a:rPr lang="en-US" sz="1000" dirty="0" err="1" smtClean="0"/>
              <a:t>Photobank</a:t>
            </a:r>
            <a:r>
              <a:rPr lang="en-US" sz="1000" dirty="0" smtClean="0"/>
              <a:t/>
            </a:r>
            <a:br>
              <a:rPr lang="en-US" sz="1000" dirty="0" smtClean="0"/>
            </a:br>
            <a:endParaRPr lang="en-GB" sz="1000" dirty="0" smtClean="0"/>
          </a:p>
        </p:txBody>
      </p:sp>
      <p:pic>
        <p:nvPicPr>
          <p:cNvPr id="717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90825" y="1600200"/>
            <a:ext cx="3562350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97538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Scale</a:t>
            </a: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dirty="0" smtClean="0"/>
              <a:t>Virtually all maps and spatial data are smaller than the reality they represent.</a:t>
            </a:r>
          </a:p>
          <a:p>
            <a:pPr eaLnBrk="1" hangingPunct="1">
              <a:defRPr/>
            </a:pPr>
            <a:r>
              <a:rPr lang="en-GB" dirty="0" smtClean="0"/>
              <a:t>Scale gives us an indication of their real size.</a:t>
            </a:r>
          </a:p>
          <a:p>
            <a:pPr eaLnBrk="1" hangingPunct="1">
              <a:defRPr/>
            </a:pPr>
            <a:r>
              <a:rPr lang="en-GB" dirty="0" smtClean="0"/>
              <a:t>We could think of scale as an order of magnitude or the level of Generalisation applied to the objects.</a:t>
            </a:r>
          </a:p>
        </p:txBody>
      </p:sp>
    </p:spTree>
    <p:extLst>
      <p:ext uri="{BB962C8B-B14F-4D97-AF65-F5344CB8AC3E}">
        <p14:creationId xmlns:p14="http://schemas.microsoft.com/office/powerpoint/2010/main" val="157110701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mtClean="0"/>
              <a:t>Expressions of scale</a:t>
            </a:r>
            <a:r>
              <a:rPr lang="en-GB" smtClean="0"/>
              <a:t> </a:t>
            </a:r>
          </a:p>
        </p:txBody>
      </p:sp>
      <p:pic>
        <p:nvPicPr>
          <p:cNvPr id="9219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50925" y="2166938"/>
            <a:ext cx="7042150" cy="3395662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722167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Spatial Entities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en-GB" dirty="0" smtClean="0"/>
              <a:t>Usually represented by point line or area</a:t>
            </a:r>
          </a:p>
          <a:p>
            <a:pPr>
              <a:defRPr/>
            </a:pPr>
            <a:r>
              <a:rPr lang="en-GB" dirty="0" smtClean="0"/>
              <a:t>This could depend on the scale of the mapped area you are trying to model</a:t>
            </a:r>
          </a:p>
          <a:p>
            <a:pPr>
              <a:defRPr/>
            </a:pPr>
            <a:r>
              <a:rPr lang="en-GB" dirty="0" smtClean="0"/>
              <a:t>OS used different methods of representation depending on the scale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0893222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433236F-A396-491F-A228-9E7231291562}" type="slidenum">
              <a:rPr lang="en-US" smtClean="0"/>
              <a:pPr>
                <a:defRPr/>
              </a:pPr>
              <a:t>9</a:t>
            </a:fld>
            <a:endParaRPr lang="en-US" smtClean="0"/>
          </a:p>
        </p:txBody>
      </p:sp>
      <p:pic>
        <p:nvPicPr>
          <p:cNvPr id="11267" name="Picture 2" descr="1250b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296" y="692696"/>
            <a:ext cx="2306092" cy="23060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3" descr="10000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621457"/>
            <a:ext cx="2401764" cy="23973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4" descr="25000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624" y="597024"/>
            <a:ext cx="2401764" cy="2401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5" descr="50000b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624" y="3645024"/>
            <a:ext cx="2401764" cy="2401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6" descr="250000b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2124" y="3645024"/>
            <a:ext cx="2401764" cy="2401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8" descr="1000000b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624" y="3645024"/>
            <a:ext cx="2401764" cy="2401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3" name="TextBox 10"/>
          <p:cNvSpPr txBox="1">
            <a:spLocks noChangeArrowheads="1"/>
          </p:cNvSpPr>
          <p:nvPr/>
        </p:nvSpPr>
        <p:spPr bwMode="auto">
          <a:xfrm>
            <a:off x="755576" y="6215063"/>
            <a:ext cx="763594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r>
              <a:rPr lang="en-GB" altLang="en-US" sz="1400" dirty="0"/>
              <a:t>OS </a:t>
            </a:r>
            <a:r>
              <a:rPr lang="en-GB" altLang="en-US" sz="1400" dirty="0" err="1"/>
              <a:t>Superplan</a:t>
            </a:r>
            <a:r>
              <a:rPr lang="en-GB" altLang="en-US" sz="1400" dirty="0"/>
              <a:t>, </a:t>
            </a:r>
            <a:r>
              <a:rPr lang="en-GB" altLang="en-US" sz="1400" dirty="0" err="1"/>
              <a:t>Landplan</a:t>
            </a:r>
            <a:r>
              <a:rPr lang="en-GB" altLang="en-US" sz="1400" dirty="0"/>
              <a:t>, Explorer, </a:t>
            </a:r>
            <a:r>
              <a:rPr lang="en-GB" altLang="en-US" sz="1400" dirty="0" err="1"/>
              <a:t>Landranger</a:t>
            </a:r>
            <a:r>
              <a:rPr lang="en-GB" altLang="en-US" sz="1400" dirty="0"/>
              <a:t>, Tour, Route maps Crown copyright 2006</a:t>
            </a:r>
          </a:p>
        </p:txBody>
      </p:sp>
    </p:spTree>
    <p:extLst>
      <p:ext uri="{BB962C8B-B14F-4D97-AF65-F5344CB8AC3E}">
        <p14:creationId xmlns:p14="http://schemas.microsoft.com/office/powerpoint/2010/main" val="258310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mtClean="0"/>
              <a:t>Scale-related generalization</a:t>
            </a:r>
            <a:r>
              <a:rPr lang="en-GB" smtClean="0"/>
              <a:t> </a:t>
            </a:r>
          </a:p>
        </p:txBody>
      </p:sp>
      <p:pic>
        <p:nvPicPr>
          <p:cNvPr id="1229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072063" y="1714500"/>
            <a:ext cx="3482975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292" name="Rectangle 3"/>
          <p:cNvSpPr>
            <a:spLocks noChangeArrowheads="1"/>
          </p:cNvSpPr>
          <p:nvPr/>
        </p:nvSpPr>
        <p:spPr bwMode="auto">
          <a:xfrm>
            <a:off x="428625" y="1928813"/>
            <a:ext cx="4572000" cy="1050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en-US"/>
              <a:t>the process of reducing detail on a map as a consequence of</a:t>
            </a:r>
          </a:p>
          <a:p>
            <a:pPr eaLnBrk="1" hangingPunct="1">
              <a:spcBef>
                <a:spcPts val="500"/>
              </a:spcBef>
              <a:spcAft>
                <a:spcPts val="500"/>
              </a:spcAft>
            </a:pPr>
            <a:r>
              <a:rPr lang="en-US" altLang="en-US"/>
              <a:t>reducing the map scale</a:t>
            </a:r>
          </a:p>
        </p:txBody>
      </p:sp>
    </p:spTree>
    <p:extLst>
      <p:ext uri="{BB962C8B-B14F-4D97-AF65-F5344CB8AC3E}">
        <p14:creationId xmlns:p14="http://schemas.microsoft.com/office/powerpoint/2010/main" val="181395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pPr eaLnBrk="1" hangingPunct="1">
              <a:defRPr/>
            </a:pPr>
            <a:r>
              <a:rPr lang="en-GB" sz="3200" dirty="0" smtClean="0"/>
              <a:t>Understand Longitude and Latitude Coordinates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dirty="0" smtClean="0"/>
              <a:t>&amp; Map projections</a:t>
            </a:r>
          </a:p>
        </p:txBody>
      </p:sp>
    </p:spTree>
    <p:extLst>
      <p:ext uri="{BB962C8B-B14F-4D97-AF65-F5344CB8AC3E}">
        <p14:creationId xmlns:p14="http://schemas.microsoft.com/office/powerpoint/2010/main" val="24593288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 smtClean="0"/>
              <a:t>X and Y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492" y="1772816"/>
            <a:ext cx="6777317" cy="4059813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>
                <a:latin typeface="Calibri" panose="020F0502020204030204" pitchFamily="34" charset="0"/>
              </a:rPr>
              <a:t>There are two major axes that separate the world. Vertical lines are called Longitude lines, and they refer to the X-coordinate. Horizontal lines are called Latitude lines, and they refer to the Y-coordinate 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>
                <a:latin typeface="Calibri" panose="020F0502020204030204" pitchFamily="34" charset="0"/>
              </a:rPr>
              <a:t>The location of the Equator is identified by the X-axis at zero degrees Latitude (wrapping around the globe like a horizontal belt). The Location of the Prime Meridian is identified by the Y-axis at zero degrees Longitude (wrapping around the globe from top to bottom vertically).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>
                <a:latin typeface="Calibri" panose="020F0502020204030204" pitchFamily="34" charset="0"/>
              </a:rPr>
              <a:t>The place where the Equator and Primer Meridian intersect creates four quadrants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>
                <a:latin typeface="Calibri" panose="020F0502020204030204" pitchFamily="34" charset="0"/>
              </a:rPr>
              <a:t>The first quadrant has both positive X and Y coordinates, the 2nd quadrant has negative X and positive Y coordinates. The third quadrant has negative X and negative Y coordinates, and the 4th has positive X and negative Y. </a:t>
            </a:r>
          </a:p>
          <a:p>
            <a:pPr eaLnBrk="1" hangingPunct="1">
              <a:lnSpc>
                <a:spcPct val="80000"/>
              </a:lnSpc>
              <a:defRPr/>
            </a:pPr>
            <a:r>
              <a:rPr lang="en-GB" sz="2000" dirty="0" smtClean="0">
                <a:latin typeface="Calibri" panose="020F0502020204030204" pitchFamily="34" charset="0"/>
              </a:rPr>
              <a:t>These basic concepts will help you understand how to get your records with coordinate information on the map.</a:t>
            </a:r>
          </a:p>
        </p:txBody>
      </p:sp>
    </p:spTree>
    <p:extLst>
      <p:ext uri="{BB962C8B-B14F-4D97-AF65-F5344CB8AC3E}">
        <p14:creationId xmlns:p14="http://schemas.microsoft.com/office/powerpoint/2010/main" val="2156486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490" y="1027664"/>
            <a:ext cx="7024744" cy="52912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GB" dirty="0" smtClean="0"/>
              <a:t>Create Points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492" y="1700808"/>
            <a:ext cx="6777317" cy="4131821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Some of the data you use may contain X and Y coordinates for the location of that record. If this is the case, MapInfo can read those coordinates and create a point at that location using the “Create Points” command. </a:t>
            </a:r>
          </a:p>
          <a:p>
            <a:pPr eaLnBrk="1" hangingPunct="1">
              <a:lnSpc>
                <a:spcPct val="90000"/>
              </a:lnSpc>
              <a:defRPr/>
            </a:pPr>
            <a:r>
              <a:rPr lang="en-GB" sz="2800" dirty="0" smtClean="0"/>
              <a:t>Before plotting the data on the map, you should have an understanding of the basics of longitude/ latitude coordinates and how they relate to the surface of the earth. </a:t>
            </a:r>
          </a:p>
        </p:txBody>
      </p:sp>
    </p:spTree>
    <p:extLst>
      <p:ext uri="{BB962C8B-B14F-4D97-AF65-F5344CB8AC3E}">
        <p14:creationId xmlns:p14="http://schemas.microsoft.com/office/powerpoint/2010/main" val="14980180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US" sz="2400" smtClean="0"/>
              <a:t>The Earth from space and some commonly used global map projections</a:t>
            </a:r>
            <a:r>
              <a:rPr lang="en-GB" sz="2400" smtClean="0"/>
              <a:t> </a:t>
            </a:r>
          </a:p>
        </p:txBody>
      </p:sp>
      <p:pic>
        <p:nvPicPr>
          <p:cNvPr id="16387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84188" y="2203450"/>
            <a:ext cx="8175625" cy="33226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477465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672" y="1196752"/>
            <a:ext cx="5446713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7810057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490" y="764704"/>
            <a:ext cx="7024744" cy="86409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3200" dirty="0" smtClean="0"/>
              <a:t>Projections: (a) cylindrical; (b) azimuthal</a:t>
            </a:r>
            <a:r>
              <a:rPr lang="en-GB" sz="3200" dirty="0" smtClean="0"/>
              <a:t> </a:t>
            </a:r>
          </a:p>
        </p:txBody>
      </p:sp>
      <p:pic>
        <p:nvPicPr>
          <p:cNvPr id="18435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14438" y="1600200"/>
            <a:ext cx="6715125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75910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smtClean="0"/>
              <a:t>Projections: (c) conic (Continued)</a:t>
            </a:r>
            <a:endParaRPr lang="en-GB" sz="4000" smtClean="0"/>
          </a:p>
        </p:txBody>
      </p:sp>
      <p:pic>
        <p:nvPicPr>
          <p:cNvPr id="19459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2514600"/>
            <a:ext cx="8229600" cy="27003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628946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490" y="1027664"/>
            <a:ext cx="7024744" cy="60113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/>
              <a:t>Latitude and longitude</a:t>
            </a:r>
            <a:r>
              <a:rPr lang="en-GB" dirty="0" smtClean="0"/>
              <a:t> </a:t>
            </a:r>
          </a:p>
        </p:txBody>
      </p:sp>
      <p:pic>
        <p:nvPicPr>
          <p:cNvPr id="20483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771800" y="1700808"/>
            <a:ext cx="4370387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8576947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en-GB" smtClean="0"/>
              <a:t>The first quadrant has both positive X and Y coordinates, the 2nd quadrant has negative X and positive Y coordinates. The third quadrant has negative X and negative Y coordinates, and the 4th has positive X and negative Y. </a:t>
            </a:r>
          </a:p>
        </p:txBody>
      </p:sp>
    </p:spTree>
    <p:extLst>
      <p:ext uri="{BB962C8B-B14F-4D97-AF65-F5344CB8AC3E}">
        <p14:creationId xmlns:p14="http://schemas.microsoft.com/office/powerpoint/2010/main" val="138190120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490" y="1027664"/>
            <a:ext cx="7024744" cy="889168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2800" dirty="0" smtClean="0"/>
              <a:t>a) Latitude and longitude of Moscow; (b) calculating the latitude;</a:t>
            </a:r>
            <a:br>
              <a:rPr lang="en-US" sz="2800" dirty="0" smtClean="0"/>
            </a:br>
            <a:r>
              <a:rPr lang="en-US" sz="2800" dirty="0" smtClean="0"/>
              <a:t>(c) calculating the longitude</a:t>
            </a:r>
            <a:r>
              <a:rPr lang="en-GB" sz="2800" dirty="0" smtClean="0"/>
              <a:t> </a:t>
            </a:r>
          </a:p>
        </p:txBody>
      </p:sp>
      <p:pic>
        <p:nvPicPr>
          <p:cNvPr id="22531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419475" y="1916113"/>
            <a:ext cx="2295525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331210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1043490" y="836712"/>
            <a:ext cx="7024744" cy="1080120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sz="4000" dirty="0" smtClean="0"/>
              <a:t>The Ordnance Survey National Grid system</a:t>
            </a:r>
            <a:r>
              <a:rPr lang="en-GB" sz="4000" dirty="0" smtClean="0"/>
              <a:t> </a:t>
            </a:r>
          </a:p>
        </p:txBody>
      </p:sp>
      <p:pic>
        <p:nvPicPr>
          <p:cNvPr id="23555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131840" y="1916832"/>
            <a:ext cx="3813175" cy="4530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040203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>
          <a:xfrm>
            <a:off x="971600" y="908720"/>
            <a:ext cx="7024744" cy="601136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en-US" dirty="0" smtClean="0"/>
              <a:t>The UK postcode system</a:t>
            </a:r>
            <a:r>
              <a:rPr lang="en-GB" dirty="0" smtClean="0"/>
              <a:t> </a:t>
            </a:r>
          </a:p>
        </p:txBody>
      </p:sp>
      <p:pic>
        <p:nvPicPr>
          <p:cNvPr id="24579" name="Picture 4"/>
          <p:cNvPicPr>
            <a:picLocks noGrp="1" noChangeAspect="1" noChangeArrowheads="1"/>
          </p:cNvPicPr>
          <p:nvPr>
            <p:ph type="body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233307" y="1556793"/>
            <a:ext cx="5769950" cy="439248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204143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AEM template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CAEM template</Template>
  <TotalTime>7</TotalTime>
  <Words>672</Words>
  <Application>Microsoft Office PowerPoint</Application>
  <PresentationFormat>On-screen Show (4:3)</PresentationFormat>
  <Paragraphs>53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Calibri</vt:lpstr>
      <vt:lpstr>Century Gothic</vt:lpstr>
      <vt:lpstr>Verdana</vt:lpstr>
      <vt:lpstr>Wingdings 2</vt:lpstr>
      <vt:lpstr>CAEM template</vt:lpstr>
      <vt:lpstr>GIS B Holland</vt:lpstr>
      <vt:lpstr>Introduction</vt:lpstr>
      <vt:lpstr>Topographic, Thematic etc..</vt:lpstr>
      <vt:lpstr>Data on the Earths Surface</vt:lpstr>
      <vt:lpstr>Examples of (a) paper maps Source: (a) Maps reproduced by permission of Ordnance Survey on behalf of HMSO. © Crown Copyright 2006. All rights reserved. Ordnance Survey License number 100030901; image shown on map brochure courtesy of Peter Baker / International Photobank </vt:lpstr>
      <vt:lpstr>Scale</vt:lpstr>
      <vt:lpstr>Expressions of scale </vt:lpstr>
      <vt:lpstr>Spatial Entities</vt:lpstr>
      <vt:lpstr>PowerPoint Presentation</vt:lpstr>
      <vt:lpstr>Scale-related generalization </vt:lpstr>
      <vt:lpstr>Understand Longitude and Latitude Coordinates </vt:lpstr>
      <vt:lpstr>X and Y</vt:lpstr>
      <vt:lpstr>Create Points</vt:lpstr>
      <vt:lpstr>The Earth from space and some commonly used global map projections </vt:lpstr>
      <vt:lpstr>PowerPoint Presentation</vt:lpstr>
      <vt:lpstr>Projections: (a) cylindrical; (b) azimuthal </vt:lpstr>
      <vt:lpstr>Projections: (c) conic (Continued)</vt:lpstr>
      <vt:lpstr>Latitude and longitude </vt:lpstr>
      <vt:lpstr>PowerPoint Presentation</vt:lpstr>
      <vt:lpstr>a) Latitude and longitude of Moscow; (b) calculating the latitude; (c) calculating the longitude </vt:lpstr>
      <vt:lpstr>The Ordnance Survey National Grid system </vt:lpstr>
      <vt:lpstr>The UK postcode system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CAEM B Holland 2014</dc:title>
  <dc:creator>Holland, Beverley</dc:creator>
  <cp:lastModifiedBy>Beverley Holland</cp:lastModifiedBy>
  <cp:revision>3</cp:revision>
  <dcterms:created xsi:type="dcterms:W3CDTF">2016-10-12T14:41:30Z</dcterms:created>
  <dcterms:modified xsi:type="dcterms:W3CDTF">2019-02-07T11:17:21Z</dcterms:modified>
</cp:coreProperties>
</file>