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82" d="100"/>
          <a:sy n="82" d="100"/>
        </p:scale>
        <p:origin x="69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c:style val="2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Connected IoT devices (billions)</c:v>
                </c:pt>
              </c:strCache>
            </c:strRef>
          </c:tx>
          <c:spPr>
            <a:solidFill>
              <a:srgbClr val="E4572E"/>
            </a:solidFill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300" b="1" i="0" u="none" strike="noStrike">
                    <a:solidFill>
                      <a:srgbClr val="FFFFFF"/>
                    </a:solidFill>
                    <a:latin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2024</c:v>
                </c:pt>
                <c:pt idx="1">
                  <c:v>2030 (proj.)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19</c:v>
                </c:pt>
                <c:pt idx="1">
                  <c:v>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F6A-4470-AA2B-12D4ADAD4C08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60"/>
        <c:axId val="2094734554"/>
        <c:axId val="2094734552"/>
      </c:bar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3A4380"/>
            </a:solidFill>
            <a:prstDash val="solid"/>
            <a:round/>
          </a:ln>
        </c:spPr>
        <c:txPr>
          <a:bodyPr/>
          <a:lstStyle/>
          <a:p>
            <a:pPr>
              <a:defRPr sz="1200" b="0" i="0" u="none" strike="noStrike">
                <a:solidFill>
                  <a:srgbClr val="CADCFC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</c:scaling>
        <c:delete val="1"/>
        <c:axPos val="l"/>
        <c:numFmt formatCode="General" sourceLinked="0"/>
        <c:majorTickMark val="out"/>
        <c:minorTickMark val="none"/>
        <c:tickLblPos val="nextTo"/>
        <c:crossAx val="2094734554"/>
        <c:crosses val="autoZero"/>
        <c:crossBetween val="between"/>
      </c:valAx>
      <c:spPr>
        <a:solidFill>
          <a:srgbClr val="141A47"/>
        </a:solidFill>
        <a:ln>
          <a:noFill/>
        </a:ln>
        <a:effectLst/>
      </c:spPr>
    </c:plotArea>
    <c:plotVisOnly val="1"/>
    <c:dispBlanksAs val="span"/>
    <c:showDLblsOverMax val="1"/>
  </c:chart>
  <c:spPr>
    <a:solidFill>
      <a:srgbClr val="141A47"/>
    </a:solidFill>
    <a:ln>
      <a:noFill/>
    </a:ln>
    <a:effectLst/>
  </c:sp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226129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8.png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41A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548640"/>
            <a:ext cx="73152" cy="73152"/>
          </a:xfrm>
          <a:prstGeom prst="ellipse">
            <a:avLst/>
          </a:prstGeom>
          <a:solidFill>
            <a:srgbClr val="CADCFC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3" name="Shape 1"/>
          <p:cNvSpPr/>
          <p:nvPr/>
        </p:nvSpPr>
        <p:spPr>
          <a:xfrm>
            <a:off x="10195560" y="548640"/>
            <a:ext cx="73152" cy="73152"/>
          </a:xfrm>
          <a:prstGeom prst="ellipse">
            <a:avLst/>
          </a:prstGeom>
          <a:solidFill>
            <a:srgbClr val="CADCFC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4" name="Shape 2"/>
          <p:cNvSpPr/>
          <p:nvPr/>
        </p:nvSpPr>
        <p:spPr>
          <a:xfrm>
            <a:off x="10698480" y="548640"/>
            <a:ext cx="73152" cy="73152"/>
          </a:xfrm>
          <a:prstGeom prst="ellipse">
            <a:avLst/>
          </a:prstGeom>
          <a:solidFill>
            <a:srgbClr val="CADCFC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5" name="Shape 3"/>
          <p:cNvSpPr/>
          <p:nvPr/>
        </p:nvSpPr>
        <p:spPr>
          <a:xfrm>
            <a:off x="9692640" y="1051560"/>
            <a:ext cx="73152" cy="73152"/>
          </a:xfrm>
          <a:prstGeom prst="ellipse">
            <a:avLst/>
          </a:prstGeom>
          <a:solidFill>
            <a:srgbClr val="CADCFC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6" name="Shape 4"/>
          <p:cNvSpPr/>
          <p:nvPr/>
        </p:nvSpPr>
        <p:spPr>
          <a:xfrm>
            <a:off x="10195560" y="1051560"/>
            <a:ext cx="73152" cy="73152"/>
          </a:xfrm>
          <a:prstGeom prst="ellipse">
            <a:avLst/>
          </a:prstGeom>
          <a:solidFill>
            <a:srgbClr val="CADCFC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7" name="Shape 5"/>
          <p:cNvSpPr/>
          <p:nvPr/>
        </p:nvSpPr>
        <p:spPr>
          <a:xfrm>
            <a:off x="10698480" y="1051560"/>
            <a:ext cx="73152" cy="73152"/>
          </a:xfrm>
          <a:prstGeom prst="ellipse">
            <a:avLst/>
          </a:prstGeom>
          <a:solidFill>
            <a:srgbClr val="CADCFC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8" name="Text 6"/>
          <p:cNvSpPr/>
          <p:nvPr/>
        </p:nvSpPr>
        <p:spPr>
          <a:xfrm>
            <a:off x="822960" y="1371600"/>
            <a:ext cx="9601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kern="0" spc="200" dirty="0">
                <a:solidFill>
                  <a:srgbClr val="E457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MSC COMPUTING PORTFOLIO — VIVA PRESENTATION</a:t>
            </a:r>
          </a:p>
          <a:p>
            <a:pPr marL="0" indent="0">
              <a:buNone/>
            </a:pPr>
            <a:r>
              <a:rPr lang="en-US" sz="1400" b="1" kern="0" spc="200" dirty="0">
                <a:solidFill>
                  <a:srgbClr val="E457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By- Yash Deepakkumar Grawal </a:t>
            </a:r>
          </a:p>
          <a:p>
            <a:pPr marL="0" indent="0">
              <a:buNone/>
            </a:pPr>
            <a:r>
              <a:rPr lang="en-US" sz="1400" b="1" kern="0" spc="200" dirty="0">
                <a:solidFill>
                  <a:srgbClr val="E457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Student Id- 2511041</a:t>
            </a:r>
          </a:p>
        </p:txBody>
      </p:sp>
      <p:sp>
        <p:nvSpPr>
          <p:cNvPr id="9" name="Text 7"/>
          <p:cNvSpPr/>
          <p:nvPr/>
        </p:nvSpPr>
        <p:spPr>
          <a:xfrm>
            <a:off x="822960" y="1828800"/>
            <a:ext cx="10241280" cy="1920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ts val="46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Assessing Machine Learning-Based</a:t>
            </a:r>
            <a:endParaRPr lang="en-US" sz="4000" dirty="0"/>
          </a:p>
          <a:p>
            <a:pPr marL="0" indent="0" algn="ctr">
              <a:lnSpc>
                <a:spcPts val="46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Cybersecurity Risk Models of IoT Devices</a:t>
            </a:r>
            <a:endParaRPr lang="en-US" sz="4000" dirty="0"/>
          </a:p>
        </p:txBody>
      </p:sp>
      <p:sp>
        <p:nvSpPr>
          <p:cNvPr id="10" name="Text 8"/>
          <p:cNvSpPr/>
          <p:nvPr/>
        </p:nvSpPr>
        <p:spPr>
          <a:xfrm>
            <a:off x="822960" y="3794760"/>
            <a:ext cx="1042416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i="1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quantitative, machine learning-based approach to assessing and prioritising cybersecurity risk in heterogeneous IoT environments</a:t>
            </a:r>
            <a:endParaRPr lang="en-US" dirty="0"/>
          </a:p>
        </p:txBody>
      </p:sp>
      <p:sp>
        <p:nvSpPr>
          <p:cNvPr id="11" name="Shape 9"/>
          <p:cNvSpPr/>
          <p:nvPr/>
        </p:nvSpPr>
        <p:spPr>
          <a:xfrm>
            <a:off x="822960" y="4617720"/>
            <a:ext cx="1463040" cy="54864"/>
          </a:xfrm>
          <a:prstGeom prst="rect">
            <a:avLst/>
          </a:prstGeom>
          <a:solidFill>
            <a:srgbClr val="E4572E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12" name="Text 10"/>
          <p:cNvSpPr/>
          <p:nvPr/>
        </p:nvSpPr>
        <p:spPr>
          <a:xfrm>
            <a:off x="822960" y="5257800"/>
            <a:ext cx="32918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19bn → 32bn</a:t>
            </a:r>
            <a:endParaRPr lang="en-US" sz="2200" dirty="0"/>
          </a:p>
        </p:txBody>
      </p:sp>
      <p:sp>
        <p:nvSpPr>
          <p:cNvPr id="13" name="Text 11"/>
          <p:cNvSpPr/>
          <p:nvPr/>
        </p:nvSpPr>
        <p:spPr>
          <a:xfrm>
            <a:off x="822960" y="5760720"/>
            <a:ext cx="32918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connected IoT devices, 2024–2030</a:t>
            </a:r>
            <a:endParaRPr lang="en-US" sz="1100" dirty="0"/>
          </a:p>
        </p:txBody>
      </p:sp>
      <p:sp>
        <p:nvSpPr>
          <p:cNvPr id="14" name="Text 12"/>
          <p:cNvSpPr/>
          <p:nvPr/>
        </p:nvSpPr>
        <p:spPr>
          <a:xfrm>
            <a:off x="4389120" y="5257800"/>
            <a:ext cx="32918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CICIoT2023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4389120" y="5760720"/>
            <a:ext cx="32918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public IoT cybersecurity dataset</a:t>
            </a:r>
            <a:endParaRPr lang="en-US" sz="1100" dirty="0"/>
          </a:p>
        </p:txBody>
      </p:sp>
      <p:sp>
        <p:nvSpPr>
          <p:cNvPr id="16" name="Text 14"/>
          <p:cNvSpPr/>
          <p:nvPr/>
        </p:nvSpPr>
        <p:spPr>
          <a:xfrm>
            <a:off x="7955280" y="5257800"/>
            <a:ext cx="32918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 ML models</a:t>
            </a:r>
            <a:endParaRPr lang="en-US" sz="2200" dirty="0"/>
          </a:p>
        </p:txBody>
      </p:sp>
      <p:sp>
        <p:nvSpPr>
          <p:cNvPr id="17" name="Text 15"/>
          <p:cNvSpPr/>
          <p:nvPr/>
        </p:nvSpPr>
        <p:spPr>
          <a:xfrm>
            <a:off x="7955280" y="5760720"/>
            <a:ext cx="32918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Logistic Regression &amp; Random Forest</a:t>
            </a:r>
            <a:endParaRPr lang="en-US" sz="11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65760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E457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CHAPTER 1 · INTRODUCTION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02920" y="658368"/>
            <a:ext cx="987552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3000" b="1" dirty="0">
                <a:solidFill>
                  <a:srgbClr val="1B1F3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The IoT Cybersecurity Challenge</a:t>
            </a:r>
            <a:endParaRPr lang="en-US" sz="3000" dirty="0"/>
          </a:p>
        </p:txBody>
      </p:sp>
      <p:sp>
        <p:nvSpPr>
          <p:cNvPr id="4" name="Text 2"/>
          <p:cNvSpPr/>
          <p:nvPr/>
        </p:nvSpPr>
        <p:spPr>
          <a:xfrm>
            <a:off x="502920" y="1508760"/>
            <a:ext cx="576072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2100"/>
              </a:lnSpc>
              <a:buNone/>
            </a:pPr>
            <a:r>
              <a:rPr lang="en-US" sz="145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rapid growth of connected IoT devices has outpaced the ability of traditional, static methods to assess cybersecurity risk across diverse device populations.</a:t>
            </a:r>
            <a:endParaRPr lang="en-US" sz="1450" dirty="0"/>
          </a:p>
        </p:txBody>
      </p:sp>
      <p:sp>
        <p:nvSpPr>
          <p:cNvPr id="5" name="Shape 3"/>
          <p:cNvSpPr/>
          <p:nvPr/>
        </p:nvSpPr>
        <p:spPr>
          <a:xfrm>
            <a:off x="502920" y="2697480"/>
            <a:ext cx="566928" cy="566928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IN"/>
          </a:p>
        </p:txBody>
      </p:sp>
      <p:pic>
        <p:nvPicPr>
          <p:cNvPr id="6" name="Image 0" descr="/home/claude/work/icons/wif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479" y="2825039"/>
            <a:ext cx="311810" cy="311810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280160" y="2679192"/>
            <a:ext cx="49377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B1F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IoT devices are proliferating fast</a:t>
            </a:r>
            <a:endParaRPr lang="en-US" sz="1400" dirty="0"/>
          </a:p>
        </p:txBody>
      </p:sp>
      <p:sp>
        <p:nvSpPr>
          <p:cNvPr id="8" name="Text 5"/>
          <p:cNvSpPr/>
          <p:nvPr/>
        </p:nvSpPr>
        <p:spPr>
          <a:xfrm>
            <a:off x="1280160" y="2990088"/>
            <a:ext cx="493776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500"/>
              </a:lnSpc>
              <a:buNone/>
            </a:pPr>
            <a:r>
              <a:rPr lang="en-US" sz="115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~19 billion connected devices in 2024, projected to exceed 32 billion by 2030 (Lal et al., 2023).</a:t>
            </a:r>
            <a:endParaRPr lang="en-US" sz="1150" dirty="0"/>
          </a:p>
        </p:txBody>
      </p:sp>
      <p:sp>
        <p:nvSpPr>
          <p:cNvPr id="9" name="Shape 6"/>
          <p:cNvSpPr/>
          <p:nvPr/>
        </p:nvSpPr>
        <p:spPr>
          <a:xfrm>
            <a:off x="502920" y="3904488"/>
            <a:ext cx="566928" cy="566928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IN"/>
          </a:p>
        </p:txBody>
      </p:sp>
      <p:pic>
        <p:nvPicPr>
          <p:cNvPr id="10" name="Image 1" descr="/home/claude/work/icons/shiel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479" y="4032047"/>
            <a:ext cx="311810" cy="311810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1280160" y="3886200"/>
            <a:ext cx="49377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B1F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Detection ≠ risk assessment</a:t>
            </a:r>
            <a:endParaRPr lang="en-US" sz="1400" dirty="0"/>
          </a:p>
        </p:txBody>
      </p:sp>
      <p:sp>
        <p:nvSpPr>
          <p:cNvPr id="12" name="Text 8"/>
          <p:cNvSpPr/>
          <p:nvPr/>
        </p:nvSpPr>
        <p:spPr>
          <a:xfrm>
            <a:off x="1280160" y="4197096"/>
            <a:ext cx="493776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500"/>
              </a:lnSpc>
              <a:buNone/>
            </a:pPr>
            <a:r>
              <a:rPr lang="en-US" sz="115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Most ML research classifies malicious vs benign traffic, but rarely produces a quantitative, prioritised risk score.</a:t>
            </a:r>
            <a:endParaRPr lang="en-US" sz="1150" dirty="0"/>
          </a:p>
        </p:txBody>
      </p:sp>
      <p:sp>
        <p:nvSpPr>
          <p:cNvPr id="13" name="Shape 9"/>
          <p:cNvSpPr/>
          <p:nvPr/>
        </p:nvSpPr>
        <p:spPr>
          <a:xfrm>
            <a:off x="502920" y="5111496"/>
            <a:ext cx="566928" cy="566928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IN"/>
          </a:p>
        </p:txBody>
      </p:sp>
      <p:pic>
        <p:nvPicPr>
          <p:cNvPr id="14" name="Image 2" descr="/home/claude/work/icons/alert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0479" y="5239055"/>
            <a:ext cx="311810" cy="311810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1280160" y="5093208"/>
            <a:ext cx="49377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B1F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Traditional models fall short</a:t>
            </a:r>
            <a:endParaRPr lang="en-US" sz="1400" dirty="0"/>
          </a:p>
        </p:txBody>
      </p:sp>
      <p:sp>
        <p:nvSpPr>
          <p:cNvPr id="16" name="Text 11"/>
          <p:cNvSpPr/>
          <p:nvPr/>
        </p:nvSpPr>
        <p:spPr>
          <a:xfrm>
            <a:off x="1280160" y="5404104"/>
            <a:ext cx="493776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500"/>
              </a:lnSpc>
              <a:buNone/>
            </a:pPr>
            <a:r>
              <a:rPr lang="en-US" sz="115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CVSS and NIST frameworks are structured but static, and struggle to reflect dynamic, heterogeneous IoT behaviour.</a:t>
            </a:r>
            <a:endParaRPr lang="en-US" sz="1150" dirty="0"/>
          </a:p>
        </p:txBody>
      </p:sp>
      <p:sp>
        <p:nvSpPr>
          <p:cNvPr id="17" name="Shape 12"/>
          <p:cNvSpPr/>
          <p:nvPr/>
        </p:nvSpPr>
        <p:spPr>
          <a:xfrm>
            <a:off x="6720840" y="1508760"/>
            <a:ext cx="4937760" cy="4709160"/>
          </a:xfrm>
          <a:prstGeom prst="roundRect">
            <a:avLst>
              <a:gd name="adj" fmla="val 2330"/>
            </a:avLst>
          </a:prstGeom>
          <a:solidFill>
            <a:srgbClr val="141A47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18" name="Text 13"/>
          <p:cNvSpPr/>
          <p:nvPr/>
        </p:nvSpPr>
        <p:spPr>
          <a:xfrm>
            <a:off x="7086600" y="1783080"/>
            <a:ext cx="42062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50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GLOBAL IoT GROWTH</a:t>
            </a:r>
            <a:endParaRPr lang="en-US" sz="1200" dirty="0"/>
          </a:p>
        </p:txBody>
      </p:sp>
      <p:graphicFrame>
        <p:nvGraphicFramePr>
          <p:cNvPr id="19" name="Chart 0"/>
          <p:cNvGraphicFramePr/>
          <p:nvPr/>
        </p:nvGraphicFramePr>
        <p:xfrm>
          <a:off x="7086600" y="2194560"/>
          <a:ext cx="4206240" cy="28346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20" name="Text 14"/>
          <p:cNvSpPr/>
          <p:nvPr/>
        </p:nvSpPr>
        <p:spPr>
          <a:xfrm>
            <a:off x="7086600" y="5074920"/>
            <a:ext cx="420624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400"/>
              </a:lnSpc>
              <a:buNone/>
            </a:pPr>
            <a:r>
              <a:rPr lang="en-US" sz="1100" i="1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Growth of this scale multiplies the number of devices, protocols and behaviours that must be risk-assessed simultaneously.</a:t>
            </a:r>
            <a:endParaRPr lang="en-US" sz="1100" dirty="0"/>
          </a:p>
        </p:txBody>
      </p:sp>
      <p:sp>
        <p:nvSpPr>
          <p:cNvPr id="22" name="Text 16"/>
          <p:cNvSpPr/>
          <p:nvPr/>
        </p:nvSpPr>
        <p:spPr>
          <a:xfrm>
            <a:off x="11548872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</a:t>
            </a:r>
            <a:endParaRPr lang="en-US" sz="1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65760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E457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CHAPTER 1–2 · PROBLEM &amp; GAP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02920" y="658368"/>
            <a:ext cx="987552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3000" b="1" dirty="0">
                <a:solidFill>
                  <a:srgbClr val="1B1F3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Problem Statement &amp; Research Gap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02920" y="1554480"/>
            <a:ext cx="5394960" cy="4480560"/>
          </a:xfrm>
          <a:prstGeom prst="roundRect">
            <a:avLst>
              <a:gd name="adj" fmla="val 2041"/>
            </a:avLst>
          </a:prstGeom>
          <a:solidFill>
            <a:srgbClr val="F4F7FC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5" name="Text 3"/>
          <p:cNvSpPr/>
          <p:nvPr/>
        </p:nvSpPr>
        <p:spPr>
          <a:xfrm>
            <a:off x="822960" y="1783080"/>
            <a:ext cx="45720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50" dirty="0">
                <a:solidFill>
                  <a:srgbClr val="E457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PROBLEM</a:t>
            </a:r>
            <a:endParaRPr lang="en-US" sz="1200" dirty="0"/>
          </a:p>
        </p:txBody>
      </p:sp>
      <p:sp>
        <p:nvSpPr>
          <p:cNvPr id="6" name="Text 4"/>
          <p:cNvSpPr/>
          <p:nvPr/>
        </p:nvSpPr>
        <p:spPr>
          <a:xfrm>
            <a:off x="822960" y="2148840"/>
            <a:ext cx="4754880" cy="1463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900"/>
              </a:lnSpc>
              <a:buNone/>
            </a:pPr>
            <a:r>
              <a:rPr lang="en-US" sz="1350" dirty="0">
                <a:solidFill>
                  <a:srgbClr val="1B1F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Vulnerability scores (e.g. CVSS) and frameworks (e.g. NIST CSF) are consistent, but </a:t>
            </a:r>
            <a:r>
              <a:rPr lang="en-US" sz="1350" b="1" dirty="0">
                <a:solidFill>
                  <a:srgbClr val="1B1F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static</a:t>
            </a:r>
            <a:r>
              <a:rPr lang="en-US" sz="1350" dirty="0">
                <a:solidFill>
                  <a:srgbClr val="1B1F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— they don't capture dynamic network exposure, device behaviour or interaction effects across heterogeneous IoT fleets.</a:t>
            </a:r>
            <a:endParaRPr lang="en-US" sz="1350" dirty="0"/>
          </a:p>
        </p:txBody>
      </p:sp>
      <p:sp>
        <p:nvSpPr>
          <p:cNvPr id="7" name="Shape 5"/>
          <p:cNvSpPr/>
          <p:nvPr/>
        </p:nvSpPr>
        <p:spPr>
          <a:xfrm>
            <a:off x="822960" y="3703320"/>
            <a:ext cx="4754880" cy="0"/>
          </a:xfrm>
          <a:prstGeom prst="line">
            <a:avLst/>
          </a:prstGeom>
          <a:noFill/>
          <a:ln w="12700">
            <a:solidFill>
              <a:srgbClr val="D6DEEE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8" name="Text 6"/>
          <p:cNvSpPr/>
          <p:nvPr/>
        </p:nvSpPr>
        <p:spPr>
          <a:xfrm>
            <a:off x="822960" y="3886200"/>
            <a:ext cx="45720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50" dirty="0">
                <a:solidFill>
                  <a:srgbClr val="E457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LITERATURE GAP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822960" y="4224528"/>
            <a:ext cx="4754880" cy="1691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900"/>
              </a:lnSpc>
              <a:buNone/>
            </a:pPr>
            <a:r>
              <a:rPr lang="en-US" sz="1350" dirty="0">
                <a:solidFill>
                  <a:srgbClr val="1B1F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ML research on IoT security (UNSW-NB15, N-BaIoT, CICIoT2023) is dominated by attack detection &amp; classification — not quantitative, prioritised, device-level risk scoring.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6263640" y="1554480"/>
            <a:ext cx="53949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THIS STUDY ADDRESSES THE GAP BY:</a:t>
            </a:r>
            <a:endParaRPr lang="en-US" sz="1200" dirty="0"/>
          </a:p>
        </p:txBody>
      </p:sp>
      <p:sp>
        <p:nvSpPr>
          <p:cNvPr id="11" name="Shape 9"/>
          <p:cNvSpPr/>
          <p:nvPr/>
        </p:nvSpPr>
        <p:spPr>
          <a:xfrm>
            <a:off x="6263640" y="2057400"/>
            <a:ext cx="502920" cy="50292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IN"/>
          </a:p>
        </p:txBody>
      </p:sp>
      <p:pic>
        <p:nvPicPr>
          <p:cNvPr id="12" name="Image 0" descr="/home/claude/work/icons/targe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6797" y="2170557"/>
            <a:ext cx="276606" cy="276606"/>
          </a:xfrm>
          <a:prstGeom prst="rect">
            <a:avLst/>
          </a:prstGeom>
        </p:spPr>
      </p:pic>
      <p:sp>
        <p:nvSpPr>
          <p:cNvPr id="13" name="Text 10"/>
          <p:cNvSpPr/>
          <p:nvPr/>
        </p:nvSpPr>
        <p:spPr>
          <a:xfrm>
            <a:off x="6949440" y="2075688"/>
            <a:ext cx="46634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600"/>
              </a:lnSpc>
              <a:buNone/>
            </a:pPr>
            <a:r>
              <a:rPr lang="en-US" sz="1300" dirty="0">
                <a:solidFill>
                  <a:srgbClr val="1B1F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Defining a measurable, binary cybersecurity risk outcome from network-flow data</a:t>
            </a:r>
            <a:endParaRPr lang="en-US" sz="1300" dirty="0"/>
          </a:p>
        </p:txBody>
      </p:sp>
      <p:sp>
        <p:nvSpPr>
          <p:cNvPr id="14" name="Shape 11"/>
          <p:cNvSpPr/>
          <p:nvPr/>
        </p:nvSpPr>
        <p:spPr>
          <a:xfrm>
            <a:off x="6263640" y="3017520"/>
            <a:ext cx="502920" cy="502920"/>
          </a:xfrm>
          <a:prstGeom prst="ellipse">
            <a:avLst/>
          </a:prstGeom>
          <a:solidFill>
            <a:srgbClr val="E4572E"/>
          </a:solidFill>
          <a:ln/>
        </p:spPr>
        <p:txBody>
          <a:bodyPr/>
          <a:lstStyle/>
          <a:p>
            <a:endParaRPr lang="en-IN"/>
          </a:p>
        </p:txBody>
      </p:sp>
      <p:pic>
        <p:nvPicPr>
          <p:cNvPr id="15" name="Image 1" descr="/home/claude/work/icons/search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76797" y="3130677"/>
            <a:ext cx="276606" cy="276606"/>
          </a:xfrm>
          <a:prstGeom prst="rect">
            <a:avLst/>
          </a:prstGeom>
        </p:spPr>
      </p:pic>
      <p:sp>
        <p:nvSpPr>
          <p:cNvPr id="16" name="Text 12"/>
          <p:cNvSpPr/>
          <p:nvPr/>
        </p:nvSpPr>
        <p:spPr>
          <a:xfrm>
            <a:off x="6949440" y="3035808"/>
            <a:ext cx="46634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600"/>
              </a:lnSpc>
              <a:buNone/>
            </a:pPr>
            <a:r>
              <a:rPr lang="en-US" sz="1300" dirty="0">
                <a:solidFill>
                  <a:srgbClr val="1B1F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Identifying relevant IoT risk indicators via mutual information analysis</a:t>
            </a:r>
            <a:endParaRPr lang="en-US" sz="1300" dirty="0"/>
          </a:p>
        </p:txBody>
      </p:sp>
      <p:sp>
        <p:nvSpPr>
          <p:cNvPr id="17" name="Shape 13"/>
          <p:cNvSpPr/>
          <p:nvPr/>
        </p:nvSpPr>
        <p:spPr>
          <a:xfrm>
            <a:off x="6263640" y="3977640"/>
            <a:ext cx="502920" cy="50292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IN"/>
          </a:p>
        </p:txBody>
      </p:sp>
      <p:pic>
        <p:nvPicPr>
          <p:cNvPr id="18" name="Image 2" descr="/home/claude/work/icons/git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76797" y="4090797"/>
            <a:ext cx="276606" cy="276606"/>
          </a:xfrm>
          <a:prstGeom prst="rect">
            <a:avLst/>
          </a:prstGeom>
        </p:spPr>
      </p:pic>
      <p:sp>
        <p:nvSpPr>
          <p:cNvPr id="19" name="Text 14"/>
          <p:cNvSpPr/>
          <p:nvPr/>
        </p:nvSpPr>
        <p:spPr>
          <a:xfrm>
            <a:off x="6949440" y="3995928"/>
            <a:ext cx="46634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600"/>
              </a:lnSpc>
              <a:buNone/>
            </a:pPr>
            <a:r>
              <a:rPr lang="en-US" sz="1300" dirty="0">
                <a:solidFill>
                  <a:srgbClr val="1B1F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Building &amp; comparing two complementary ML models (Logistic Regression, Random Forest)</a:t>
            </a:r>
            <a:endParaRPr lang="en-US" sz="1300" dirty="0"/>
          </a:p>
        </p:txBody>
      </p:sp>
      <p:sp>
        <p:nvSpPr>
          <p:cNvPr id="20" name="Shape 15"/>
          <p:cNvSpPr/>
          <p:nvPr/>
        </p:nvSpPr>
        <p:spPr>
          <a:xfrm>
            <a:off x="6263640" y="4937760"/>
            <a:ext cx="502920" cy="502920"/>
          </a:xfrm>
          <a:prstGeom prst="ellipse">
            <a:avLst/>
          </a:prstGeom>
          <a:solidFill>
            <a:srgbClr val="E4572E"/>
          </a:solidFill>
          <a:ln/>
        </p:spPr>
        <p:txBody>
          <a:bodyPr/>
          <a:lstStyle/>
          <a:p>
            <a:endParaRPr lang="en-IN"/>
          </a:p>
        </p:txBody>
      </p:sp>
      <p:pic>
        <p:nvPicPr>
          <p:cNvPr id="21" name="Image 3" descr="/home/claude/work/icons/bar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76797" y="5050917"/>
            <a:ext cx="276606" cy="276606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6949440" y="4956048"/>
            <a:ext cx="46634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600"/>
              </a:lnSpc>
              <a:buNone/>
            </a:pPr>
            <a:r>
              <a:rPr lang="en-US" sz="1300" dirty="0">
                <a:solidFill>
                  <a:srgbClr val="1B1F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Benchmarking ML against a conventional threshold-based heuristic</a:t>
            </a:r>
            <a:endParaRPr lang="en-US" sz="1300" dirty="0"/>
          </a:p>
        </p:txBody>
      </p:sp>
      <p:sp>
        <p:nvSpPr>
          <p:cNvPr id="24" name="Text 18"/>
          <p:cNvSpPr/>
          <p:nvPr/>
        </p:nvSpPr>
        <p:spPr>
          <a:xfrm>
            <a:off x="11548872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</a:t>
            </a:r>
            <a:endParaRPr lang="en-US" sz="1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65760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E457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CHAPTER 1 · AIM &amp; OBJECTIVES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02920" y="658368"/>
            <a:ext cx="987552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3000" b="1" dirty="0">
                <a:solidFill>
                  <a:srgbClr val="1B1F3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Aim, Objectives &amp; Research Questions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02920" y="1508760"/>
            <a:ext cx="11201400" cy="914400"/>
          </a:xfrm>
          <a:prstGeom prst="roundRect">
            <a:avLst>
              <a:gd name="adj" fmla="val 10000"/>
            </a:avLst>
          </a:prstGeom>
          <a:solidFill>
            <a:srgbClr val="1E2761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5" name="Text 3"/>
          <p:cNvSpPr/>
          <p:nvPr/>
        </p:nvSpPr>
        <p:spPr>
          <a:xfrm>
            <a:off x="777240" y="1627632"/>
            <a:ext cx="10972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50" dirty="0">
                <a:solidFill>
                  <a:srgbClr val="E457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AIM</a:t>
            </a:r>
            <a:endParaRPr lang="en-US" sz="1200" dirty="0"/>
          </a:p>
        </p:txBody>
      </p:sp>
      <p:sp>
        <p:nvSpPr>
          <p:cNvPr id="6" name="Text 4"/>
          <p:cNvSpPr/>
          <p:nvPr/>
        </p:nvSpPr>
        <p:spPr>
          <a:xfrm>
            <a:off x="777240" y="1920240"/>
            <a:ext cx="106070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700"/>
              </a:lnSpc>
              <a:buNone/>
            </a:pPr>
            <a:r>
              <a:rPr lang="en-US" sz="1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Develop and evaluate a machine learning-based quantitative cybersecurity risk assessment model for heterogeneous IoT environments.</a:t>
            </a:r>
            <a:endParaRPr lang="en-US" sz="1400" dirty="0"/>
          </a:p>
        </p:txBody>
      </p:sp>
      <p:sp>
        <p:nvSpPr>
          <p:cNvPr id="7" name="Text 5"/>
          <p:cNvSpPr/>
          <p:nvPr/>
        </p:nvSpPr>
        <p:spPr>
          <a:xfrm>
            <a:off x="502920" y="2697480"/>
            <a:ext cx="36576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50" dirty="0">
                <a:solidFill>
                  <a:srgbClr val="E457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OBJECTIVES</a:t>
            </a:r>
            <a:endParaRPr lang="en-US" sz="1200" dirty="0"/>
          </a:p>
        </p:txBody>
      </p:sp>
      <p:sp>
        <p:nvSpPr>
          <p:cNvPr id="8" name="Shape 6"/>
          <p:cNvSpPr/>
          <p:nvPr/>
        </p:nvSpPr>
        <p:spPr>
          <a:xfrm>
            <a:off x="502920" y="3063240"/>
            <a:ext cx="347472" cy="347472"/>
          </a:xfrm>
          <a:prstGeom prst="ellipse">
            <a:avLst/>
          </a:prstGeom>
          <a:solidFill>
            <a:srgbClr val="F4F7FC"/>
          </a:solidFill>
          <a:ln w="15875">
            <a:solidFill>
              <a:srgbClr val="1E2761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9" name="Text 7"/>
          <p:cNvSpPr/>
          <p:nvPr/>
        </p:nvSpPr>
        <p:spPr>
          <a:xfrm>
            <a:off x="502920" y="3063240"/>
            <a:ext cx="347472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300" dirty="0"/>
          </a:p>
        </p:txBody>
      </p:sp>
      <p:sp>
        <p:nvSpPr>
          <p:cNvPr id="10" name="Text 8"/>
          <p:cNvSpPr/>
          <p:nvPr/>
        </p:nvSpPr>
        <p:spPr>
          <a:xfrm>
            <a:off x="987552" y="3017520"/>
            <a:ext cx="470916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450"/>
              </a:lnSpc>
              <a:buNone/>
            </a:pPr>
            <a:r>
              <a:rPr lang="en-US" sz="1180" dirty="0">
                <a:solidFill>
                  <a:srgbClr val="1B1F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Critically review existing risk assessment &amp; ML-based security methodologies for IoT</a:t>
            </a:r>
            <a:endParaRPr lang="en-US" sz="1180" dirty="0"/>
          </a:p>
        </p:txBody>
      </p:sp>
      <p:sp>
        <p:nvSpPr>
          <p:cNvPr id="11" name="Shape 9"/>
          <p:cNvSpPr/>
          <p:nvPr/>
        </p:nvSpPr>
        <p:spPr>
          <a:xfrm>
            <a:off x="502920" y="3904488"/>
            <a:ext cx="347472" cy="347472"/>
          </a:xfrm>
          <a:prstGeom prst="ellipse">
            <a:avLst/>
          </a:prstGeom>
          <a:solidFill>
            <a:srgbClr val="F4F7FC"/>
          </a:solidFill>
          <a:ln w="15875">
            <a:solidFill>
              <a:srgbClr val="1E2761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2" name="Text 10"/>
          <p:cNvSpPr/>
          <p:nvPr/>
        </p:nvSpPr>
        <p:spPr>
          <a:xfrm>
            <a:off x="502920" y="3904488"/>
            <a:ext cx="347472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300" dirty="0"/>
          </a:p>
        </p:txBody>
      </p:sp>
      <p:sp>
        <p:nvSpPr>
          <p:cNvPr id="13" name="Text 11"/>
          <p:cNvSpPr/>
          <p:nvPr/>
        </p:nvSpPr>
        <p:spPr>
          <a:xfrm>
            <a:off x="987552" y="3858768"/>
            <a:ext cx="470916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450"/>
              </a:lnSpc>
              <a:buNone/>
            </a:pPr>
            <a:r>
              <a:rPr lang="en-US" sz="1180" dirty="0">
                <a:solidFill>
                  <a:srgbClr val="1B1F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Identify key IoT cybersecurity risk indicators (vulnerability, behavioural, network exposure)</a:t>
            </a:r>
            <a:endParaRPr lang="en-US" sz="1180" dirty="0"/>
          </a:p>
        </p:txBody>
      </p:sp>
      <p:sp>
        <p:nvSpPr>
          <p:cNvPr id="14" name="Shape 12"/>
          <p:cNvSpPr/>
          <p:nvPr/>
        </p:nvSpPr>
        <p:spPr>
          <a:xfrm>
            <a:off x="502920" y="4745736"/>
            <a:ext cx="347472" cy="347472"/>
          </a:xfrm>
          <a:prstGeom prst="ellipse">
            <a:avLst/>
          </a:prstGeom>
          <a:solidFill>
            <a:srgbClr val="F4F7FC"/>
          </a:solidFill>
          <a:ln w="15875">
            <a:solidFill>
              <a:srgbClr val="1E2761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5" name="Text 13"/>
          <p:cNvSpPr/>
          <p:nvPr/>
        </p:nvSpPr>
        <p:spPr>
          <a:xfrm>
            <a:off x="502920" y="4745736"/>
            <a:ext cx="347472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300" dirty="0"/>
          </a:p>
        </p:txBody>
      </p:sp>
      <p:sp>
        <p:nvSpPr>
          <p:cNvPr id="16" name="Text 14"/>
          <p:cNvSpPr/>
          <p:nvPr/>
        </p:nvSpPr>
        <p:spPr>
          <a:xfrm>
            <a:off x="987552" y="4700016"/>
            <a:ext cx="470916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450"/>
              </a:lnSpc>
              <a:buNone/>
            </a:pPr>
            <a:r>
              <a:rPr lang="en-US" sz="1180" dirty="0">
                <a:solidFill>
                  <a:srgbClr val="1B1F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Develop a ML-based quantitative risk assessment model for IoT devices</a:t>
            </a:r>
            <a:endParaRPr lang="en-US" sz="1180" dirty="0"/>
          </a:p>
        </p:txBody>
      </p:sp>
      <p:sp>
        <p:nvSpPr>
          <p:cNvPr id="17" name="Shape 15"/>
          <p:cNvSpPr/>
          <p:nvPr/>
        </p:nvSpPr>
        <p:spPr>
          <a:xfrm>
            <a:off x="502920" y="5586984"/>
            <a:ext cx="347472" cy="347472"/>
          </a:xfrm>
          <a:prstGeom prst="ellipse">
            <a:avLst/>
          </a:prstGeom>
          <a:solidFill>
            <a:srgbClr val="F4F7FC"/>
          </a:solidFill>
          <a:ln w="15875">
            <a:solidFill>
              <a:srgbClr val="1E2761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8" name="Text 16"/>
          <p:cNvSpPr/>
          <p:nvPr/>
        </p:nvSpPr>
        <p:spPr>
          <a:xfrm>
            <a:off x="502920" y="5586984"/>
            <a:ext cx="347472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300" dirty="0"/>
          </a:p>
        </p:txBody>
      </p:sp>
      <p:sp>
        <p:nvSpPr>
          <p:cNvPr id="19" name="Text 17"/>
          <p:cNvSpPr/>
          <p:nvPr/>
        </p:nvSpPr>
        <p:spPr>
          <a:xfrm>
            <a:off x="987552" y="5541264"/>
            <a:ext cx="470916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450"/>
              </a:lnSpc>
              <a:buNone/>
            </a:pPr>
            <a:r>
              <a:rPr lang="en-US" sz="1180" dirty="0">
                <a:solidFill>
                  <a:srgbClr val="1B1F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Evaluate model performance &amp; reliability against traditional risk assessment approaches</a:t>
            </a:r>
            <a:endParaRPr lang="en-US" sz="1180" dirty="0"/>
          </a:p>
        </p:txBody>
      </p:sp>
      <p:sp>
        <p:nvSpPr>
          <p:cNvPr id="20" name="Text 18"/>
          <p:cNvSpPr/>
          <p:nvPr/>
        </p:nvSpPr>
        <p:spPr>
          <a:xfrm>
            <a:off x="6263640" y="2697480"/>
            <a:ext cx="53949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50" dirty="0">
                <a:solidFill>
                  <a:srgbClr val="E457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RESEARCH QUESTIONS</a:t>
            </a:r>
            <a:endParaRPr lang="en-US" sz="1200" dirty="0"/>
          </a:p>
        </p:txBody>
      </p:sp>
      <p:sp>
        <p:nvSpPr>
          <p:cNvPr id="21" name="Shape 19"/>
          <p:cNvSpPr/>
          <p:nvPr/>
        </p:nvSpPr>
        <p:spPr>
          <a:xfrm>
            <a:off x="6263640" y="3063240"/>
            <a:ext cx="5440680" cy="713232"/>
          </a:xfrm>
          <a:prstGeom prst="roundRect">
            <a:avLst>
              <a:gd name="adj" fmla="val 10256"/>
            </a:avLst>
          </a:prstGeom>
          <a:solidFill>
            <a:srgbClr val="F4F7FC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22" name="Text 20"/>
          <p:cNvSpPr/>
          <p:nvPr/>
        </p:nvSpPr>
        <p:spPr>
          <a:xfrm>
            <a:off x="6446520" y="3063240"/>
            <a:ext cx="822960" cy="7132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E4572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RQ1</a:t>
            </a:r>
            <a:endParaRPr lang="en-US" sz="1600" dirty="0"/>
          </a:p>
        </p:txBody>
      </p:sp>
      <p:sp>
        <p:nvSpPr>
          <p:cNvPr id="23" name="Text 21"/>
          <p:cNvSpPr/>
          <p:nvPr/>
        </p:nvSpPr>
        <p:spPr>
          <a:xfrm>
            <a:off x="7269480" y="3063240"/>
            <a:ext cx="4297680" cy="7132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400"/>
              </a:lnSpc>
              <a:buNone/>
            </a:pPr>
            <a:r>
              <a:rPr lang="en-US" sz="1150" dirty="0">
                <a:solidFill>
                  <a:srgbClr val="1B1F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gaps exist in IoT risk assessment, and what role can ML play?</a:t>
            </a:r>
            <a:endParaRPr lang="en-US" sz="1150" dirty="0"/>
          </a:p>
        </p:txBody>
      </p:sp>
      <p:sp>
        <p:nvSpPr>
          <p:cNvPr id="24" name="Shape 22"/>
          <p:cNvSpPr/>
          <p:nvPr/>
        </p:nvSpPr>
        <p:spPr>
          <a:xfrm>
            <a:off x="6263640" y="3904488"/>
            <a:ext cx="5440680" cy="713232"/>
          </a:xfrm>
          <a:prstGeom prst="roundRect">
            <a:avLst>
              <a:gd name="adj" fmla="val 10256"/>
            </a:avLst>
          </a:prstGeom>
          <a:solidFill>
            <a:srgbClr val="F4F7FC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25" name="Text 23"/>
          <p:cNvSpPr/>
          <p:nvPr/>
        </p:nvSpPr>
        <p:spPr>
          <a:xfrm>
            <a:off x="6446520" y="3904488"/>
            <a:ext cx="822960" cy="7132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E4572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RQ2</a:t>
            </a:r>
            <a:endParaRPr lang="en-US" sz="1600" dirty="0"/>
          </a:p>
        </p:txBody>
      </p:sp>
      <p:sp>
        <p:nvSpPr>
          <p:cNvPr id="26" name="Text 24"/>
          <p:cNvSpPr/>
          <p:nvPr/>
        </p:nvSpPr>
        <p:spPr>
          <a:xfrm>
            <a:off x="7269480" y="3904488"/>
            <a:ext cx="4297680" cy="7132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400"/>
              </a:lnSpc>
              <a:buNone/>
            </a:pPr>
            <a:r>
              <a:rPr lang="en-US" sz="1150" dirty="0">
                <a:solidFill>
                  <a:srgbClr val="1B1F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Which IoT-specific risk indicators are most relevant to cybersecurity risk?</a:t>
            </a:r>
            <a:endParaRPr lang="en-US" sz="1150" dirty="0"/>
          </a:p>
        </p:txBody>
      </p:sp>
      <p:sp>
        <p:nvSpPr>
          <p:cNvPr id="27" name="Shape 25"/>
          <p:cNvSpPr/>
          <p:nvPr/>
        </p:nvSpPr>
        <p:spPr>
          <a:xfrm>
            <a:off x="6263640" y="4745736"/>
            <a:ext cx="5440680" cy="713232"/>
          </a:xfrm>
          <a:prstGeom prst="roundRect">
            <a:avLst>
              <a:gd name="adj" fmla="val 10256"/>
            </a:avLst>
          </a:prstGeom>
          <a:solidFill>
            <a:srgbClr val="F4F7FC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28" name="Text 26"/>
          <p:cNvSpPr/>
          <p:nvPr/>
        </p:nvSpPr>
        <p:spPr>
          <a:xfrm>
            <a:off x="6446520" y="4745736"/>
            <a:ext cx="822960" cy="7132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E4572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RQ3</a:t>
            </a:r>
            <a:endParaRPr lang="en-US" sz="1600" dirty="0"/>
          </a:p>
        </p:txBody>
      </p:sp>
      <p:sp>
        <p:nvSpPr>
          <p:cNvPr id="29" name="Text 27"/>
          <p:cNvSpPr/>
          <p:nvPr/>
        </p:nvSpPr>
        <p:spPr>
          <a:xfrm>
            <a:off x="7269480" y="4745736"/>
            <a:ext cx="4297680" cy="7132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400"/>
              </a:lnSpc>
              <a:buNone/>
            </a:pPr>
            <a:r>
              <a:rPr lang="en-US" sz="1150" dirty="0">
                <a:solidFill>
                  <a:srgbClr val="1B1F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can a ML-based quantitative model be developed to assess IoT risk?</a:t>
            </a:r>
            <a:endParaRPr lang="en-US" sz="1150" dirty="0"/>
          </a:p>
        </p:txBody>
      </p:sp>
      <p:sp>
        <p:nvSpPr>
          <p:cNvPr id="30" name="Shape 28"/>
          <p:cNvSpPr/>
          <p:nvPr/>
        </p:nvSpPr>
        <p:spPr>
          <a:xfrm>
            <a:off x="6263640" y="5586984"/>
            <a:ext cx="5440680" cy="713232"/>
          </a:xfrm>
          <a:prstGeom prst="roundRect">
            <a:avLst>
              <a:gd name="adj" fmla="val 10256"/>
            </a:avLst>
          </a:prstGeom>
          <a:solidFill>
            <a:srgbClr val="F4F7FC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31" name="Text 29"/>
          <p:cNvSpPr/>
          <p:nvPr/>
        </p:nvSpPr>
        <p:spPr>
          <a:xfrm>
            <a:off x="6446520" y="5586984"/>
            <a:ext cx="822960" cy="7132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E4572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RQ4</a:t>
            </a:r>
            <a:endParaRPr lang="en-US" sz="1600" dirty="0"/>
          </a:p>
        </p:txBody>
      </p:sp>
      <p:sp>
        <p:nvSpPr>
          <p:cNvPr id="32" name="Text 30"/>
          <p:cNvSpPr/>
          <p:nvPr/>
        </p:nvSpPr>
        <p:spPr>
          <a:xfrm>
            <a:off x="7269480" y="5586984"/>
            <a:ext cx="4297680" cy="7132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400"/>
              </a:lnSpc>
              <a:buNone/>
            </a:pPr>
            <a:r>
              <a:rPr lang="en-US" sz="1150" dirty="0">
                <a:solidFill>
                  <a:srgbClr val="1B1F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accurately does the proposed ML model perform vs traditional approaches?</a:t>
            </a:r>
            <a:endParaRPr lang="en-US" sz="1150" dirty="0"/>
          </a:p>
        </p:txBody>
      </p:sp>
      <p:sp>
        <p:nvSpPr>
          <p:cNvPr id="34" name="Text 32"/>
          <p:cNvSpPr/>
          <p:nvPr/>
        </p:nvSpPr>
        <p:spPr>
          <a:xfrm>
            <a:off x="11548872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</a:t>
            </a:r>
            <a:endParaRPr lang="en-US" sz="1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65760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E457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CHAPTER 2 · LITERATURE REVIEW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02920" y="658368"/>
            <a:ext cx="987552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3000" b="1" dirty="0">
                <a:solidFill>
                  <a:srgbClr val="1B1F3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Positioning This Study in the Literature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02920" y="1600200"/>
            <a:ext cx="2670048" cy="3246120"/>
          </a:xfrm>
          <a:prstGeom prst="roundRect">
            <a:avLst>
              <a:gd name="adj" fmla="val 3425"/>
            </a:avLst>
          </a:prstGeom>
          <a:solidFill>
            <a:srgbClr val="F4F7FC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5" name="Shape 3"/>
          <p:cNvSpPr/>
          <p:nvPr/>
        </p:nvSpPr>
        <p:spPr>
          <a:xfrm>
            <a:off x="758952" y="1874520"/>
            <a:ext cx="548640" cy="54864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IN"/>
          </a:p>
        </p:txBody>
      </p:sp>
      <p:pic>
        <p:nvPicPr>
          <p:cNvPr id="6" name="Image 0" descr="/home/claude/work/icons/layer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396" y="1997964"/>
            <a:ext cx="301752" cy="301752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731520" y="2514600"/>
            <a:ext cx="22402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600"/>
              </a:lnSpc>
              <a:buNone/>
            </a:pPr>
            <a:r>
              <a:rPr lang="en-US" sz="1350" b="1" dirty="0">
                <a:solidFill>
                  <a:srgbClr val="1B1F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IoT Threat Landscape</a:t>
            </a:r>
            <a:endParaRPr lang="en-US" sz="1350" dirty="0"/>
          </a:p>
        </p:txBody>
      </p:sp>
      <p:sp>
        <p:nvSpPr>
          <p:cNvPr id="8" name="Text 5"/>
          <p:cNvSpPr/>
          <p:nvPr/>
        </p:nvSpPr>
        <p:spPr>
          <a:xfrm>
            <a:off x="731520" y="3063240"/>
            <a:ext cx="2240280" cy="1691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400"/>
              </a:lnSpc>
              <a:buNone/>
            </a:pPr>
            <a:r>
              <a:rPr lang="en-US" sz="108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Heterogeneous devices, protocols and limited on-device security create diverse attack surfaces (Okolo 2023; Alfahaid et al. 2025).</a:t>
            </a:r>
            <a:endParaRPr lang="en-US" sz="1080" dirty="0"/>
          </a:p>
        </p:txBody>
      </p:sp>
      <p:sp>
        <p:nvSpPr>
          <p:cNvPr id="9" name="Shape 6"/>
          <p:cNvSpPr/>
          <p:nvPr/>
        </p:nvSpPr>
        <p:spPr>
          <a:xfrm>
            <a:off x="3355848" y="1600200"/>
            <a:ext cx="2670048" cy="3246120"/>
          </a:xfrm>
          <a:prstGeom prst="roundRect">
            <a:avLst>
              <a:gd name="adj" fmla="val 3425"/>
            </a:avLst>
          </a:prstGeom>
          <a:solidFill>
            <a:srgbClr val="F4F7FC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10" name="Shape 7"/>
          <p:cNvSpPr/>
          <p:nvPr/>
        </p:nvSpPr>
        <p:spPr>
          <a:xfrm>
            <a:off x="3611880" y="1874520"/>
            <a:ext cx="548640" cy="54864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IN"/>
          </a:p>
        </p:txBody>
      </p:sp>
      <p:pic>
        <p:nvPicPr>
          <p:cNvPr id="11" name="Image 1" descr="/home/claude/work/icons/shiel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35324" y="1997964"/>
            <a:ext cx="301752" cy="301752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3584448" y="2514600"/>
            <a:ext cx="22402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600"/>
              </a:lnSpc>
              <a:buNone/>
            </a:pPr>
            <a:r>
              <a:rPr lang="en-US" sz="1350" b="1" dirty="0">
                <a:solidFill>
                  <a:srgbClr val="1B1F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Traditional Models</a:t>
            </a:r>
            <a:endParaRPr lang="en-US" sz="1350" dirty="0"/>
          </a:p>
        </p:txBody>
      </p:sp>
      <p:sp>
        <p:nvSpPr>
          <p:cNvPr id="13" name="Text 9"/>
          <p:cNvSpPr/>
          <p:nvPr/>
        </p:nvSpPr>
        <p:spPr>
          <a:xfrm>
            <a:off x="3584448" y="3063240"/>
            <a:ext cx="2240280" cy="1691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400"/>
              </a:lnSpc>
              <a:buNone/>
            </a:pPr>
            <a:r>
              <a:rPr lang="en-US" sz="108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CVSS &amp; NIST CSF are consistent but static — they don't reflect dynamic network exposure or device behaviour.</a:t>
            </a:r>
            <a:endParaRPr lang="en-US" sz="1080" dirty="0"/>
          </a:p>
        </p:txBody>
      </p:sp>
      <p:sp>
        <p:nvSpPr>
          <p:cNvPr id="14" name="Shape 10"/>
          <p:cNvSpPr/>
          <p:nvPr/>
        </p:nvSpPr>
        <p:spPr>
          <a:xfrm>
            <a:off x="6208776" y="1600200"/>
            <a:ext cx="2670048" cy="3246120"/>
          </a:xfrm>
          <a:prstGeom prst="roundRect">
            <a:avLst>
              <a:gd name="adj" fmla="val 3425"/>
            </a:avLst>
          </a:prstGeom>
          <a:solidFill>
            <a:srgbClr val="F4F7FC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15" name="Shape 11"/>
          <p:cNvSpPr/>
          <p:nvPr/>
        </p:nvSpPr>
        <p:spPr>
          <a:xfrm>
            <a:off x="6464808" y="1874520"/>
            <a:ext cx="548640" cy="54864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IN"/>
          </a:p>
        </p:txBody>
      </p:sp>
      <p:pic>
        <p:nvPicPr>
          <p:cNvPr id="16" name="Image 2" descr="/home/claude/work/icons/cpu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88252" y="1997964"/>
            <a:ext cx="301752" cy="301752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6437376" y="2514600"/>
            <a:ext cx="22402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600"/>
              </a:lnSpc>
              <a:buNone/>
            </a:pPr>
            <a:r>
              <a:rPr lang="en-US" sz="1350" b="1" dirty="0">
                <a:solidFill>
                  <a:srgbClr val="1B1F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ML for IoT Security</a:t>
            </a:r>
            <a:endParaRPr lang="en-US" sz="1350" dirty="0"/>
          </a:p>
        </p:txBody>
      </p:sp>
      <p:sp>
        <p:nvSpPr>
          <p:cNvPr id="18" name="Text 13"/>
          <p:cNvSpPr/>
          <p:nvPr/>
        </p:nvSpPr>
        <p:spPr>
          <a:xfrm>
            <a:off x="6437376" y="3063240"/>
            <a:ext cx="2240280" cy="1691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400"/>
              </a:lnSpc>
              <a:buNone/>
            </a:pPr>
            <a:r>
              <a:rPr lang="en-US" sz="108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Extensive work on intrusion/attack detection (Inayat et al. 2022; Khan et al. 2023) — mostly binary malicious/benign classification.</a:t>
            </a:r>
            <a:endParaRPr lang="en-US" sz="1080" dirty="0"/>
          </a:p>
        </p:txBody>
      </p:sp>
      <p:sp>
        <p:nvSpPr>
          <p:cNvPr id="19" name="Shape 14"/>
          <p:cNvSpPr/>
          <p:nvPr/>
        </p:nvSpPr>
        <p:spPr>
          <a:xfrm>
            <a:off x="9061704" y="1600200"/>
            <a:ext cx="2670048" cy="3246120"/>
          </a:xfrm>
          <a:prstGeom prst="roundRect">
            <a:avLst>
              <a:gd name="adj" fmla="val 3425"/>
            </a:avLst>
          </a:prstGeom>
          <a:solidFill>
            <a:srgbClr val="F4F7FC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20" name="Shape 15"/>
          <p:cNvSpPr/>
          <p:nvPr/>
        </p:nvSpPr>
        <p:spPr>
          <a:xfrm>
            <a:off x="9317736" y="1874520"/>
            <a:ext cx="548640" cy="54864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IN"/>
          </a:p>
        </p:txBody>
      </p:sp>
      <p:pic>
        <p:nvPicPr>
          <p:cNvPr id="21" name="Image 3" descr="/home/claude/work/icons/tren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41180" y="1997964"/>
            <a:ext cx="301752" cy="301752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9290304" y="2514600"/>
            <a:ext cx="22402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600"/>
              </a:lnSpc>
              <a:buNone/>
            </a:pPr>
            <a:r>
              <a:rPr lang="en-US" sz="1350" b="1" dirty="0">
                <a:solidFill>
                  <a:srgbClr val="1B1F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Predictive Risk Modelling</a:t>
            </a:r>
            <a:endParaRPr lang="en-US" sz="1350" dirty="0"/>
          </a:p>
        </p:txBody>
      </p:sp>
      <p:sp>
        <p:nvSpPr>
          <p:cNvPr id="23" name="Text 17"/>
          <p:cNvSpPr/>
          <p:nvPr/>
        </p:nvSpPr>
        <p:spPr>
          <a:xfrm>
            <a:off x="9290304" y="3063240"/>
            <a:ext cx="2240280" cy="1691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400"/>
              </a:lnSpc>
              <a:buNone/>
            </a:pPr>
            <a:r>
              <a:rPr lang="en-US" sz="108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Emerging but limited: Barlybayev et al. (2024), Simanjuntak (2024) explore ML-based risk modelling, rarely device-level &amp; quantitative.</a:t>
            </a:r>
            <a:endParaRPr lang="en-US" sz="1080" dirty="0"/>
          </a:p>
        </p:txBody>
      </p:sp>
      <p:sp>
        <p:nvSpPr>
          <p:cNvPr id="24" name="Shape 18"/>
          <p:cNvSpPr/>
          <p:nvPr/>
        </p:nvSpPr>
        <p:spPr>
          <a:xfrm>
            <a:off x="502920" y="5029200"/>
            <a:ext cx="11201400" cy="1051560"/>
          </a:xfrm>
          <a:prstGeom prst="roundRect">
            <a:avLst>
              <a:gd name="adj" fmla="val 8696"/>
            </a:avLst>
          </a:prstGeom>
          <a:solidFill>
            <a:srgbClr val="1E2761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25" name="Text 19"/>
          <p:cNvSpPr/>
          <p:nvPr/>
        </p:nvSpPr>
        <p:spPr>
          <a:xfrm>
            <a:off x="777240" y="5148072"/>
            <a:ext cx="21031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E457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RESEARCH GAP:</a:t>
            </a:r>
            <a:endParaRPr lang="en-US" sz="1300" dirty="0"/>
          </a:p>
        </p:txBody>
      </p:sp>
      <p:sp>
        <p:nvSpPr>
          <p:cNvPr id="26" name="Text 20"/>
          <p:cNvSpPr/>
          <p:nvPr/>
        </p:nvSpPr>
        <p:spPr>
          <a:xfrm>
            <a:off x="2788920" y="5148072"/>
            <a:ext cx="86868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600"/>
              </a:lnSpc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Existing IoT-ML studies rarely move beyond detection to a quantitative, prioritised, device-level cybersecurity risk score — the specific gap this dissertation addresses.</a:t>
            </a:r>
            <a:endParaRPr lang="en-US" sz="1300" dirty="0"/>
          </a:p>
        </p:txBody>
      </p:sp>
      <p:sp>
        <p:nvSpPr>
          <p:cNvPr id="28" name="Text 22"/>
          <p:cNvSpPr/>
          <p:nvPr/>
        </p:nvSpPr>
        <p:spPr>
          <a:xfrm>
            <a:off x="11548872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</a:t>
            </a:r>
            <a:endParaRPr lang="en-US" sz="1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65760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E457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CHAPTER 3 · METHODOLOGY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02920" y="658368"/>
            <a:ext cx="987552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3000" b="1" dirty="0">
                <a:solidFill>
                  <a:srgbClr val="1B1F3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Research Methodology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02920" y="1554480"/>
            <a:ext cx="3611880" cy="1737360"/>
          </a:xfrm>
          <a:prstGeom prst="roundRect">
            <a:avLst>
              <a:gd name="adj" fmla="val 5263"/>
            </a:avLst>
          </a:prstGeom>
          <a:solidFill>
            <a:srgbClr val="F4F7FC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5" name="Shape 3"/>
          <p:cNvSpPr/>
          <p:nvPr/>
        </p:nvSpPr>
        <p:spPr>
          <a:xfrm>
            <a:off x="731520" y="1783080"/>
            <a:ext cx="502920" cy="50292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IN"/>
          </a:p>
        </p:txBody>
      </p:sp>
      <p:pic>
        <p:nvPicPr>
          <p:cNvPr id="6" name="Image 0" descr="/home/claude/work/icons/targe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4677" y="1896237"/>
            <a:ext cx="276606" cy="276606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371600" y="1783080"/>
            <a:ext cx="26517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B1F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Positivist Philosophy</a:t>
            </a:r>
            <a:endParaRPr lang="en-US" sz="1300" dirty="0"/>
          </a:p>
        </p:txBody>
      </p:sp>
      <p:sp>
        <p:nvSpPr>
          <p:cNvPr id="8" name="Text 5"/>
          <p:cNvSpPr/>
          <p:nvPr/>
        </p:nvSpPr>
        <p:spPr>
          <a:xfrm>
            <a:off x="731520" y="2423160"/>
            <a:ext cx="32004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350"/>
              </a:lnSpc>
              <a:buNone/>
            </a:pPr>
            <a:r>
              <a:rPr lang="en-US" sz="108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Objective, measurable evaluation of numerical network-flow data; no participants or interviews.</a:t>
            </a:r>
            <a:endParaRPr lang="en-US" sz="1080" dirty="0"/>
          </a:p>
        </p:txBody>
      </p:sp>
      <p:sp>
        <p:nvSpPr>
          <p:cNvPr id="9" name="Shape 6"/>
          <p:cNvSpPr/>
          <p:nvPr/>
        </p:nvSpPr>
        <p:spPr>
          <a:xfrm>
            <a:off x="4297680" y="1554480"/>
            <a:ext cx="3611880" cy="1737360"/>
          </a:xfrm>
          <a:prstGeom prst="roundRect">
            <a:avLst>
              <a:gd name="adj" fmla="val 5263"/>
            </a:avLst>
          </a:prstGeom>
          <a:solidFill>
            <a:srgbClr val="F4F7FC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10" name="Shape 7"/>
          <p:cNvSpPr/>
          <p:nvPr/>
        </p:nvSpPr>
        <p:spPr>
          <a:xfrm>
            <a:off x="4526280" y="1783080"/>
            <a:ext cx="502920" cy="50292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IN"/>
          </a:p>
        </p:txBody>
      </p:sp>
      <p:pic>
        <p:nvPicPr>
          <p:cNvPr id="11" name="Image 1" descr="/home/claude/work/icons/git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39437" y="1896237"/>
            <a:ext cx="276606" cy="276606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5166360" y="1783080"/>
            <a:ext cx="26517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B1F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Deductive Approach</a:t>
            </a:r>
            <a:endParaRPr lang="en-US" sz="1300" dirty="0"/>
          </a:p>
        </p:txBody>
      </p:sp>
      <p:sp>
        <p:nvSpPr>
          <p:cNvPr id="13" name="Text 9"/>
          <p:cNvSpPr/>
          <p:nvPr/>
        </p:nvSpPr>
        <p:spPr>
          <a:xfrm>
            <a:off x="4526280" y="2423160"/>
            <a:ext cx="32004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350"/>
              </a:lnSpc>
              <a:buNone/>
            </a:pPr>
            <a:r>
              <a:rPr lang="en-US" sz="108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Theory (Ch.2) → risk indicators → data → preprocessing → modelling → evaluation.</a:t>
            </a:r>
            <a:endParaRPr lang="en-US" sz="1080" dirty="0"/>
          </a:p>
        </p:txBody>
      </p:sp>
      <p:sp>
        <p:nvSpPr>
          <p:cNvPr id="14" name="Shape 10"/>
          <p:cNvSpPr/>
          <p:nvPr/>
        </p:nvSpPr>
        <p:spPr>
          <a:xfrm>
            <a:off x="8092440" y="1554480"/>
            <a:ext cx="3611880" cy="1737360"/>
          </a:xfrm>
          <a:prstGeom prst="roundRect">
            <a:avLst>
              <a:gd name="adj" fmla="val 5263"/>
            </a:avLst>
          </a:prstGeom>
          <a:solidFill>
            <a:srgbClr val="F4F7FC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15" name="Shape 11"/>
          <p:cNvSpPr/>
          <p:nvPr/>
        </p:nvSpPr>
        <p:spPr>
          <a:xfrm>
            <a:off x="8321040" y="1783080"/>
            <a:ext cx="502920" cy="50292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IN"/>
          </a:p>
        </p:txBody>
      </p:sp>
      <p:pic>
        <p:nvPicPr>
          <p:cNvPr id="16" name="Image 2" descr="/home/claude/work/icons/layers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34197" y="1896237"/>
            <a:ext cx="276606" cy="276606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8961120" y="1783080"/>
            <a:ext cx="26517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B1F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Design Science Research</a:t>
            </a:r>
            <a:endParaRPr lang="en-US" sz="1300" dirty="0"/>
          </a:p>
        </p:txBody>
      </p:sp>
      <p:sp>
        <p:nvSpPr>
          <p:cNvPr id="18" name="Text 13"/>
          <p:cNvSpPr/>
          <p:nvPr/>
        </p:nvSpPr>
        <p:spPr>
          <a:xfrm>
            <a:off x="8321040" y="2423160"/>
            <a:ext cx="32004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350"/>
              </a:lnSpc>
              <a:buNone/>
            </a:pPr>
            <a:r>
              <a:rPr lang="en-US" sz="108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Overarching approach: design &amp; evaluate a computational artefact — the risk assessment model.</a:t>
            </a:r>
            <a:endParaRPr lang="en-US" sz="1080" dirty="0"/>
          </a:p>
        </p:txBody>
      </p:sp>
      <p:sp>
        <p:nvSpPr>
          <p:cNvPr id="19" name="Text 14"/>
          <p:cNvSpPr/>
          <p:nvPr/>
        </p:nvSpPr>
        <p:spPr>
          <a:xfrm>
            <a:off x="502920" y="3566160"/>
            <a:ext cx="73152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50" dirty="0">
                <a:solidFill>
                  <a:srgbClr val="E457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CRISP-DM DATA SCIENCE PROCESS</a:t>
            </a:r>
            <a:endParaRPr lang="en-US" sz="1200" dirty="0"/>
          </a:p>
        </p:txBody>
      </p:sp>
      <p:sp>
        <p:nvSpPr>
          <p:cNvPr id="20" name="Shape 15"/>
          <p:cNvSpPr/>
          <p:nvPr/>
        </p:nvSpPr>
        <p:spPr>
          <a:xfrm>
            <a:off x="502920" y="3977640"/>
            <a:ext cx="1755648" cy="1371600"/>
          </a:xfrm>
          <a:prstGeom prst="roundRect">
            <a:avLst>
              <a:gd name="adj" fmla="val 5333"/>
            </a:avLst>
          </a:prstGeom>
          <a:solidFill>
            <a:srgbClr val="1E2761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21" name="Text 16"/>
          <p:cNvSpPr/>
          <p:nvPr/>
        </p:nvSpPr>
        <p:spPr>
          <a:xfrm>
            <a:off x="594360" y="4050792"/>
            <a:ext cx="5486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CADCF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1600" dirty="0"/>
          </a:p>
        </p:txBody>
      </p:sp>
      <p:sp>
        <p:nvSpPr>
          <p:cNvPr id="22" name="Text 17"/>
          <p:cNvSpPr/>
          <p:nvPr/>
        </p:nvSpPr>
        <p:spPr>
          <a:xfrm>
            <a:off x="594360" y="4480560"/>
            <a:ext cx="1572768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3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Business</a:t>
            </a:r>
            <a:endParaRPr lang="en-US" sz="1100" dirty="0"/>
          </a:p>
          <a:p>
            <a:pPr marL="0" indent="0">
              <a:lnSpc>
                <a:spcPts val="13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Understanding</a:t>
            </a:r>
            <a:endParaRPr lang="en-US" sz="1100" dirty="0"/>
          </a:p>
        </p:txBody>
      </p:sp>
      <p:sp>
        <p:nvSpPr>
          <p:cNvPr id="23" name="Text 18"/>
          <p:cNvSpPr/>
          <p:nvPr/>
        </p:nvSpPr>
        <p:spPr>
          <a:xfrm>
            <a:off x="2231136" y="4407408"/>
            <a:ext cx="219456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2000" dirty="0"/>
          </a:p>
        </p:txBody>
      </p:sp>
      <p:sp>
        <p:nvSpPr>
          <p:cNvPr id="24" name="Shape 19"/>
          <p:cNvSpPr/>
          <p:nvPr/>
        </p:nvSpPr>
        <p:spPr>
          <a:xfrm>
            <a:off x="2423160" y="3977640"/>
            <a:ext cx="1755648" cy="1371600"/>
          </a:xfrm>
          <a:prstGeom prst="roundRect">
            <a:avLst>
              <a:gd name="adj" fmla="val 5333"/>
            </a:avLst>
          </a:prstGeom>
          <a:solidFill>
            <a:srgbClr val="1E2761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25" name="Text 20"/>
          <p:cNvSpPr/>
          <p:nvPr/>
        </p:nvSpPr>
        <p:spPr>
          <a:xfrm>
            <a:off x="2514600" y="4050792"/>
            <a:ext cx="5486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CADCF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1600" dirty="0"/>
          </a:p>
        </p:txBody>
      </p:sp>
      <p:sp>
        <p:nvSpPr>
          <p:cNvPr id="26" name="Text 21"/>
          <p:cNvSpPr/>
          <p:nvPr/>
        </p:nvSpPr>
        <p:spPr>
          <a:xfrm>
            <a:off x="2514600" y="4480560"/>
            <a:ext cx="1572768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3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Data</a:t>
            </a:r>
            <a:endParaRPr lang="en-US" sz="1100" dirty="0"/>
          </a:p>
          <a:p>
            <a:pPr marL="0" indent="0">
              <a:lnSpc>
                <a:spcPts val="13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Understanding</a:t>
            </a:r>
            <a:endParaRPr lang="en-US" sz="1100" dirty="0"/>
          </a:p>
        </p:txBody>
      </p:sp>
      <p:sp>
        <p:nvSpPr>
          <p:cNvPr id="27" name="Text 22"/>
          <p:cNvSpPr/>
          <p:nvPr/>
        </p:nvSpPr>
        <p:spPr>
          <a:xfrm>
            <a:off x="4151376" y="4407408"/>
            <a:ext cx="219456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2000" dirty="0"/>
          </a:p>
        </p:txBody>
      </p:sp>
      <p:sp>
        <p:nvSpPr>
          <p:cNvPr id="28" name="Shape 23"/>
          <p:cNvSpPr/>
          <p:nvPr/>
        </p:nvSpPr>
        <p:spPr>
          <a:xfrm>
            <a:off x="4343400" y="3977640"/>
            <a:ext cx="1755648" cy="1371600"/>
          </a:xfrm>
          <a:prstGeom prst="roundRect">
            <a:avLst>
              <a:gd name="adj" fmla="val 5333"/>
            </a:avLst>
          </a:prstGeom>
          <a:solidFill>
            <a:srgbClr val="1E2761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29" name="Text 24"/>
          <p:cNvSpPr/>
          <p:nvPr/>
        </p:nvSpPr>
        <p:spPr>
          <a:xfrm>
            <a:off x="4434840" y="4050792"/>
            <a:ext cx="5486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CADCF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1600" dirty="0"/>
          </a:p>
        </p:txBody>
      </p:sp>
      <p:sp>
        <p:nvSpPr>
          <p:cNvPr id="30" name="Text 25"/>
          <p:cNvSpPr/>
          <p:nvPr/>
        </p:nvSpPr>
        <p:spPr>
          <a:xfrm>
            <a:off x="4434840" y="4480560"/>
            <a:ext cx="1572768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3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Data</a:t>
            </a:r>
            <a:endParaRPr lang="en-US" sz="1100" dirty="0"/>
          </a:p>
          <a:p>
            <a:pPr marL="0" indent="0">
              <a:lnSpc>
                <a:spcPts val="13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Preparation</a:t>
            </a:r>
            <a:endParaRPr lang="en-US" sz="1100" dirty="0"/>
          </a:p>
        </p:txBody>
      </p:sp>
      <p:sp>
        <p:nvSpPr>
          <p:cNvPr id="31" name="Text 26"/>
          <p:cNvSpPr/>
          <p:nvPr/>
        </p:nvSpPr>
        <p:spPr>
          <a:xfrm>
            <a:off x="6071616" y="4407408"/>
            <a:ext cx="219456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2000" dirty="0"/>
          </a:p>
        </p:txBody>
      </p:sp>
      <p:sp>
        <p:nvSpPr>
          <p:cNvPr id="32" name="Shape 27"/>
          <p:cNvSpPr/>
          <p:nvPr/>
        </p:nvSpPr>
        <p:spPr>
          <a:xfrm>
            <a:off x="6263640" y="3977640"/>
            <a:ext cx="1755648" cy="1371600"/>
          </a:xfrm>
          <a:prstGeom prst="roundRect">
            <a:avLst>
              <a:gd name="adj" fmla="val 5333"/>
            </a:avLst>
          </a:prstGeom>
          <a:solidFill>
            <a:srgbClr val="E4572E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33" name="Text 28"/>
          <p:cNvSpPr/>
          <p:nvPr/>
        </p:nvSpPr>
        <p:spPr>
          <a:xfrm>
            <a:off x="6355080" y="4050792"/>
            <a:ext cx="5486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CADCF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1600" dirty="0"/>
          </a:p>
        </p:txBody>
      </p:sp>
      <p:sp>
        <p:nvSpPr>
          <p:cNvPr id="34" name="Text 29"/>
          <p:cNvSpPr/>
          <p:nvPr/>
        </p:nvSpPr>
        <p:spPr>
          <a:xfrm>
            <a:off x="6355080" y="4480560"/>
            <a:ext cx="1572768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3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Modelling</a:t>
            </a:r>
            <a:endParaRPr lang="en-US" sz="1100" dirty="0"/>
          </a:p>
          <a:p>
            <a:pPr marL="0" indent="0">
              <a:lnSpc>
                <a:spcPts val="13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(LR &amp; RF)</a:t>
            </a:r>
            <a:endParaRPr lang="en-US" sz="1100" dirty="0"/>
          </a:p>
        </p:txBody>
      </p:sp>
      <p:sp>
        <p:nvSpPr>
          <p:cNvPr id="35" name="Text 30"/>
          <p:cNvSpPr/>
          <p:nvPr/>
        </p:nvSpPr>
        <p:spPr>
          <a:xfrm>
            <a:off x="7991856" y="4407408"/>
            <a:ext cx="219456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2000" dirty="0"/>
          </a:p>
        </p:txBody>
      </p:sp>
      <p:sp>
        <p:nvSpPr>
          <p:cNvPr id="36" name="Shape 31"/>
          <p:cNvSpPr/>
          <p:nvPr/>
        </p:nvSpPr>
        <p:spPr>
          <a:xfrm>
            <a:off x="8183880" y="3977640"/>
            <a:ext cx="1755648" cy="1371600"/>
          </a:xfrm>
          <a:prstGeom prst="roundRect">
            <a:avLst>
              <a:gd name="adj" fmla="val 5333"/>
            </a:avLst>
          </a:prstGeom>
          <a:solidFill>
            <a:srgbClr val="1E2761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37" name="Text 32"/>
          <p:cNvSpPr/>
          <p:nvPr/>
        </p:nvSpPr>
        <p:spPr>
          <a:xfrm>
            <a:off x="8275320" y="4050792"/>
            <a:ext cx="5486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CADCF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</a:t>
            </a:r>
            <a:endParaRPr lang="en-US" sz="1600" dirty="0"/>
          </a:p>
        </p:txBody>
      </p:sp>
      <p:sp>
        <p:nvSpPr>
          <p:cNvPr id="38" name="Text 33"/>
          <p:cNvSpPr/>
          <p:nvPr/>
        </p:nvSpPr>
        <p:spPr>
          <a:xfrm>
            <a:off x="8275320" y="4480560"/>
            <a:ext cx="1572768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3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Evaluation</a:t>
            </a:r>
            <a:endParaRPr lang="en-US" sz="1100" dirty="0"/>
          </a:p>
        </p:txBody>
      </p:sp>
      <p:sp>
        <p:nvSpPr>
          <p:cNvPr id="39" name="Text 34"/>
          <p:cNvSpPr/>
          <p:nvPr/>
        </p:nvSpPr>
        <p:spPr>
          <a:xfrm>
            <a:off x="9912096" y="4407408"/>
            <a:ext cx="219456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</a:t>
            </a:r>
            <a:endParaRPr lang="en-US" sz="2000" dirty="0"/>
          </a:p>
        </p:txBody>
      </p:sp>
      <p:sp>
        <p:nvSpPr>
          <p:cNvPr id="40" name="Shape 35"/>
          <p:cNvSpPr/>
          <p:nvPr/>
        </p:nvSpPr>
        <p:spPr>
          <a:xfrm>
            <a:off x="10104120" y="3977640"/>
            <a:ext cx="1755648" cy="1371600"/>
          </a:xfrm>
          <a:prstGeom prst="roundRect">
            <a:avLst>
              <a:gd name="adj" fmla="val 5333"/>
            </a:avLst>
          </a:prstGeom>
          <a:solidFill>
            <a:srgbClr val="1E2761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41" name="Text 36"/>
          <p:cNvSpPr/>
          <p:nvPr/>
        </p:nvSpPr>
        <p:spPr>
          <a:xfrm>
            <a:off x="10195560" y="4050792"/>
            <a:ext cx="5486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CADCF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6</a:t>
            </a:r>
            <a:endParaRPr lang="en-US" sz="1600" dirty="0"/>
          </a:p>
        </p:txBody>
      </p:sp>
      <p:sp>
        <p:nvSpPr>
          <p:cNvPr id="42" name="Text 37"/>
          <p:cNvSpPr/>
          <p:nvPr/>
        </p:nvSpPr>
        <p:spPr>
          <a:xfrm>
            <a:off x="10195560" y="4480560"/>
            <a:ext cx="1572768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3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Deployment</a:t>
            </a:r>
            <a:endParaRPr lang="en-US" sz="1100" dirty="0"/>
          </a:p>
          <a:p>
            <a:pPr marL="0" indent="0">
              <a:lnSpc>
                <a:spcPts val="13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(discussion)</a:t>
            </a:r>
            <a:endParaRPr lang="en-US" sz="1100" dirty="0"/>
          </a:p>
        </p:txBody>
      </p:sp>
      <p:sp>
        <p:nvSpPr>
          <p:cNvPr id="43" name="Text 38"/>
          <p:cNvSpPr/>
          <p:nvPr/>
        </p:nvSpPr>
        <p:spPr>
          <a:xfrm>
            <a:off x="502920" y="5623560"/>
            <a:ext cx="112014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i="1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Dataset: CICIoT2023 (public) · Fixed random seed = 42 for reproducibility · Ethics: low-risk — secondary, public, non-human-subjects data</a:t>
            </a:r>
            <a:endParaRPr lang="en-US" sz="1150" dirty="0"/>
          </a:p>
        </p:txBody>
      </p:sp>
      <p:sp>
        <p:nvSpPr>
          <p:cNvPr id="45" name="Text 40"/>
          <p:cNvSpPr/>
          <p:nvPr/>
        </p:nvSpPr>
        <p:spPr>
          <a:xfrm>
            <a:off x="11548872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06</a:t>
            </a:r>
            <a:endParaRPr lang="en-US" sz="1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65760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E457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CHAPTER 4 · DESIGN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02920" y="658368"/>
            <a:ext cx="987552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3000" b="1" dirty="0">
                <a:solidFill>
                  <a:srgbClr val="1B1F3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Dataset &amp; Risk Outcome Design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02920" y="1554480"/>
            <a:ext cx="5394960" cy="4526280"/>
          </a:xfrm>
          <a:prstGeom prst="roundRect">
            <a:avLst>
              <a:gd name="adj" fmla="val 2020"/>
            </a:avLst>
          </a:prstGeom>
          <a:solidFill>
            <a:srgbClr val="F4F7FC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5" name="Text 3"/>
          <p:cNvSpPr/>
          <p:nvPr/>
        </p:nvSpPr>
        <p:spPr>
          <a:xfrm>
            <a:off x="777240" y="1783080"/>
            <a:ext cx="48463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50" dirty="0">
                <a:solidFill>
                  <a:srgbClr val="E457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CICIoT2023 DATASET</a:t>
            </a:r>
            <a:endParaRPr lang="en-US" sz="1200" dirty="0"/>
          </a:p>
        </p:txBody>
      </p:sp>
      <p:sp>
        <p:nvSpPr>
          <p:cNvPr id="6" name="Text 4"/>
          <p:cNvSpPr/>
          <p:nvPr/>
        </p:nvSpPr>
        <p:spPr>
          <a:xfrm>
            <a:off x="777240" y="2121408"/>
            <a:ext cx="48463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600"/>
              </a:lnSpc>
              <a:buNone/>
            </a:pPr>
            <a:r>
              <a:rPr lang="en-US" sz="1250" dirty="0">
                <a:solidFill>
                  <a:srgbClr val="1B1F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Network traffic from 105 real IoT devices, spanning benign traffic and 7 attack categories: DDoS, DoS, Reconnaissance, Web-based, Brute Force, Spoofing, Mirai.</a:t>
            </a:r>
            <a:endParaRPr lang="en-US" sz="1250" dirty="0"/>
          </a:p>
        </p:txBody>
      </p:sp>
      <p:sp>
        <p:nvSpPr>
          <p:cNvPr id="7" name="Text 5"/>
          <p:cNvSpPr/>
          <p:nvPr/>
        </p:nvSpPr>
        <p:spPr>
          <a:xfrm>
            <a:off x="777240" y="3063240"/>
            <a:ext cx="15544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10,000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2331720" y="3118104"/>
            <a:ext cx="32918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observations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777240" y="3630168"/>
            <a:ext cx="15544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14</a:t>
            </a:r>
            <a:endParaRPr lang="en-US" sz="2200" dirty="0"/>
          </a:p>
        </p:txBody>
      </p:sp>
      <p:sp>
        <p:nvSpPr>
          <p:cNvPr id="10" name="Text 8"/>
          <p:cNvSpPr/>
          <p:nvPr/>
        </p:nvSpPr>
        <p:spPr>
          <a:xfrm>
            <a:off x="2331720" y="3685032"/>
            <a:ext cx="32918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variables (13 predictors + category)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777240" y="4197096"/>
            <a:ext cx="15544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80 / 20</a:t>
            </a:r>
            <a:endParaRPr lang="en-US" sz="2200" dirty="0"/>
          </a:p>
        </p:txBody>
      </p:sp>
      <p:sp>
        <p:nvSpPr>
          <p:cNvPr id="12" name="Text 10"/>
          <p:cNvSpPr/>
          <p:nvPr/>
        </p:nvSpPr>
        <p:spPr>
          <a:xfrm>
            <a:off x="2331720" y="4251960"/>
            <a:ext cx="32918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train / test split, stratified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777240" y="4809744"/>
            <a:ext cx="4846320" cy="0"/>
          </a:xfrm>
          <a:prstGeom prst="line">
            <a:avLst/>
          </a:prstGeom>
          <a:noFill/>
          <a:ln w="12700">
            <a:solidFill>
              <a:srgbClr val="D6DEEE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4" name="Text 12"/>
          <p:cNvSpPr/>
          <p:nvPr/>
        </p:nvSpPr>
        <p:spPr>
          <a:xfrm>
            <a:off x="777240" y="4946904"/>
            <a:ext cx="484632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500"/>
              </a:lnSpc>
              <a:buNone/>
            </a:pPr>
            <a:r>
              <a:rPr lang="en-US" sz="1150" i="1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Predictors include flow duration, protocol, packet rate/count, bytes sent/received, TCP flags, packet-size statistics, inter-arrival time, flow rate &amp; ports.</a:t>
            </a:r>
            <a:endParaRPr lang="en-US" sz="1150" dirty="0"/>
          </a:p>
        </p:txBody>
      </p:sp>
      <p:sp>
        <p:nvSpPr>
          <p:cNvPr id="15" name="Text 13"/>
          <p:cNvSpPr/>
          <p:nvPr/>
        </p:nvSpPr>
        <p:spPr>
          <a:xfrm>
            <a:off x="6263640" y="1554480"/>
            <a:ext cx="53949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50" dirty="0">
                <a:solidFill>
                  <a:srgbClr val="E457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RISK OUTCOME OPERATIONALISATION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6263640" y="1965960"/>
            <a:ext cx="5440680" cy="658368"/>
          </a:xfrm>
          <a:prstGeom prst="roundRect">
            <a:avLst>
              <a:gd name="adj" fmla="val 11111"/>
            </a:avLst>
          </a:prstGeom>
          <a:solidFill>
            <a:srgbClr val="F4F7FC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17" name="Shape 15"/>
          <p:cNvSpPr/>
          <p:nvPr/>
        </p:nvSpPr>
        <p:spPr>
          <a:xfrm>
            <a:off x="6263640" y="1965960"/>
            <a:ext cx="109728" cy="658368"/>
          </a:xfrm>
          <a:prstGeom prst="rect">
            <a:avLst/>
          </a:prstGeom>
          <a:solidFill>
            <a:srgbClr val="2E86AB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18" name="Text 16"/>
          <p:cNvSpPr/>
          <p:nvPr/>
        </p:nvSpPr>
        <p:spPr>
          <a:xfrm>
            <a:off x="6537960" y="1965960"/>
            <a:ext cx="292608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B1F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Benign</a:t>
            </a:r>
            <a:endParaRPr lang="en-US" sz="1150" dirty="0"/>
          </a:p>
        </p:txBody>
      </p:sp>
      <p:sp>
        <p:nvSpPr>
          <p:cNvPr id="19" name="Text 17"/>
          <p:cNvSpPr/>
          <p:nvPr/>
        </p:nvSpPr>
        <p:spPr>
          <a:xfrm>
            <a:off x="9418320" y="1965960"/>
            <a:ext cx="219456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100" b="1" dirty="0">
                <a:solidFill>
                  <a:srgbClr val="2E86A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Risk Level 0 — Low</a:t>
            </a:r>
            <a:endParaRPr lang="en-US" sz="1100" dirty="0"/>
          </a:p>
        </p:txBody>
      </p:sp>
      <p:sp>
        <p:nvSpPr>
          <p:cNvPr id="20" name="Shape 18"/>
          <p:cNvSpPr/>
          <p:nvPr/>
        </p:nvSpPr>
        <p:spPr>
          <a:xfrm>
            <a:off x="6263640" y="2752344"/>
            <a:ext cx="5440680" cy="658368"/>
          </a:xfrm>
          <a:prstGeom prst="roundRect">
            <a:avLst>
              <a:gd name="adj" fmla="val 11111"/>
            </a:avLst>
          </a:prstGeom>
          <a:solidFill>
            <a:srgbClr val="F4F7FC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21" name="Shape 19"/>
          <p:cNvSpPr/>
          <p:nvPr/>
        </p:nvSpPr>
        <p:spPr>
          <a:xfrm>
            <a:off x="6263640" y="2752344"/>
            <a:ext cx="109728" cy="658368"/>
          </a:xfrm>
          <a:prstGeom prst="rect">
            <a:avLst/>
          </a:prstGeom>
          <a:solidFill>
            <a:srgbClr val="6E8CC7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22" name="Text 20"/>
          <p:cNvSpPr/>
          <p:nvPr/>
        </p:nvSpPr>
        <p:spPr>
          <a:xfrm>
            <a:off x="6537960" y="2752344"/>
            <a:ext cx="292608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B1F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Reconnaissance, Brute Force, Spoofing</a:t>
            </a:r>
            <a:endParaRPr lang="en-US" sz="1150" dirty="0"/>
          </a:p>
        </p:txBody>
      </p:sp>
      <p:sp>
        <p:nvSpPr>
          <p:cNvPr id="23" name="Text 21"/>
          <p:cNvSpPr/>
          <p:nvPr/>
        </p:nvSpPr>
        <p:spPr>
          <a:xfrm>
            <a:off x="9418320" y="2752344"/>
            <a:ext cx="219456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100" b="1" dirty="0">
                <a:solidFill>
                  <a:srgbClr val="6E8CC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Risk Level 1 — Medium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6263640" y="3538728"/>
            <a:ext cx="5440680" cy="658368"/>
          </a:xfrm>
          <a:prstGeom prst="roundRect">
            <a:avLst>
              <a:gd name="adj" fmla="val 11111"/>
            </a:avLst>
          </a:prstGeom>
          <a:solidFill>
            <a:srgbClr val="F4F7FC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25" name="Shape 23"/>
          <p:cNvSpPr/>
          <p:nvPr/>
        </p:nvSpPr>
        <p:spPr>
          <a:xfrm>
            <a:off x="6263640" y="3538728"/>
            <a:ext cx="109728" cy="658368"/>
          </a:xfrm>
          <a:prstGeom prst="rect">
            <a:avLst/>
          </a:prstGeom>
          <a:solidFill>
            <a:srgbClr val="E4572E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26" name="Text 24"/>
          <p:cNvSpPr/>
          <p:nvPr/>
        </p:nvSpPr>
        <p:spPr>
          <a:xfrm>
            <a:off x="6537960" y="3538728"/>
            <a:ext cx="292608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1B1F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DoS, DDoS, Mirai</a:t>
            </a:r>
            <a:endParaRPr lang="en-US" sz="1150" dirty="0"/>
          </a:p>
        </p:txBody>
      </p:sp>
      <p:sp>
        <p:nvSpPr>
          <p:cNvPr id="27" name="Text 25"/>
          <p:cNvSpPr/>
          <p:nvPr/>
        </p:nvSpPr>
        <p:spPr>
          <a:xfrm>
            <a:off x="9418320" y="3538728"/>
            <a:ext cx="219456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100" b="1" dirty="0">
                <a:solidFill>
                  <a:srgbClr val="E457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Risk Level 2 — High</a:t>
            </a:r>
            <a:endParaRPr lang="en-US" sz="1100" dirty="0"/>
          </a:p>
        </p:txBody>
      </p:sp>
      <p:sp>
        <p:nvSpPr>
          <p:cNvPr id="28" name="Text 26"/>
          <p:cNvSpPr/>
          <p:nvPr/>
        </p:nvSpPr>
        <p:spPr>
          <a:xfrm>
            <a:off x="6263640" y="4370832"/>
            <a:ext cx="54406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i="1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›  binary collapse: risk_level ≥ 2  ›</a:t>
            </a:r>
            <a:endParaRPr lang="en-US" sz="1200" dirty="0"/>
          </a:p>
        </p:txBody>
      </p:sp>
      <p:sp>
        <p:nvSpPr>
          <p:cNvPr id="29" name="Shape 27"/>
          <p:cNvSpPr/>
          <p:nvPr/>
        </p:nvSpPr>
        <p:spPr>
          <a:xfrm>
            <a:off x="6263640" y="4828032"/>
            <a:ext cx="2606040" cy="1005840"/>
          </a:xfrm>
          <a:prstGeom prst="roundRect">
            <a:avLst>
              <a:gd name="adj" fmla="val 9091"/>
            </a:avLst>
          </a:prstGeom>
          <a:solidFill>
            <a:srgbClr val="2E86AB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30" name="Text 28"/>
          <p:cNvSpPr/>
          <p:nvPr/>
        </p:nvSpPr>
        <p:spPr>
          <a:xfrm>
            <a:off x="6263640" y="4919472"/>
            <a:ext cx="26060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LOW RISK</a:t>
            </a:r>
            <a:endParaRPr lang="en-US" sz="1200" dirty="0"/>
          </a:p>
        </p:txBody>
      </p:sp>
      <p:sp>
        <p:nvSpPr>
          <p:cNvPr id="31" name="Text 29"/>
          <p:cNvSpPr/>
          <p:nvPr/>
        </p:nvSpPr>
        <p:spPr>
          <a:xfrm>
            <a:off x="6263640" y="5221224"/>
            <a:ext cx="26060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9,165 obs.</a:t>
            </a:r>
            <a:endParaRPr lang="en-US" sz="2000" dirty="0"/>
          </a:p>
        </p:txBody>
      </p:sp>
      <p:sp>
        <p:nvSpPr>
          <p:cNvPr id="32" name="Shape 30"/>
          <p:cNvSpPr/>
          <p:nvPr/>
        </p:nvSpPr>
        <p:spPr>
          <a:xfrm>
            <a:off x="9052560" y="4828032"/>
            <a:ext cx="2606040" cy="1005840"/>
          </a:xfrm>
          <a:prstGeom prst="roundRect">
            <a:avLst>
              <a:gd name="adj" fmla="val 9091"/>
            </a:avLst>
          </a:prstGeom>
          <a:solidFill>
            <a:srgbClr val="E4572E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33" name="Text 31"/>
          <p:cNvSpPr/>
          <p:nvPr/>
        </p:nvSpPr>
        <p:spPr>
          <a:xfrm>
            <a:off x="9052560" y="4919472"/>
            <a:ext cx="26060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HIGH RISK</a:t>
            </a:r>
            <a:endParaRPr lang="en-US" sz="1200" dirty="0"/>
          </a:p>
        </p:txBody>
      </p:sp>
      <p:sp>
        <p:nvSpPr>
          <p:cNvPr id="34" name="Text 32"/>
          <p:cNvSpPr/>
          <p:nvPr/>
        </p:nvSpPr>
        <p:spPr>
          <a:xfrm>
            <a:off x="9052560" y="5221224"/>
            <a:ext cx="26060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835 obs.</a:t>
            </a:r>
            <a:endParaRPr lang="en-US" sz="2000" dirty="0"/>
          </a:p>
        </p:txBody>
      </p:sp>
      <p:sp>
        <p:nvSpPr>
          <p:cNvPr id="36" name="Text 34"/>
          <p:cNvSpPr/>
          <p:nvPr/>
        </p:nvSpPr>
        <p:spPr>
          <a:xfrm>
            <a:off x="11548872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07</a:t>
            </a:r>
            <a:endParaRPr lang="en-US" sz="1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65760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E457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CHAPTER 4 · DESIGN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02920" y="658368"/>
            <a:ext cx="987552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3000" b="1" dirty="0">
                <a:solidFill>
                  <a:srgbClr val="1B1F3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Feature Selection &amp; Model Design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02920" y="1554480"/>
            <a:ext cx="5394960" cy="4526280"/>
          </a:xfrm>
          <a:prstGeom prst="roundRect">
            <a:avLst>
              <a:gd name="adj" fmla="val 2020"/>
            </a:avLst>
          </a:prstGeom>
          <a:solidFill>
            <a:srgbClr val="F4F7FC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5" name="Text 3"/>
          <p:cNvSpPr/>
          <p:nvPr/>
        </p:nvSpPr>
        <p:spPr>
          <a:xfrm>
            <a:off x="777240" y="1783080"/>
            <a:ext cx="484632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50" dirty="0">
                <a:solidFill>
                  <a:srgbClr val="E457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FEATURE SELECTION</a:t>
            </a:r>
            <a:endParaRPr lang="en-US" sz="1200" dirty="0"/>
          </a:p>
        </p:txBody>
      </p:sp>
      <p:sp>
        <p:nvSpPr>
          <p:cNvPr id="6" name="Text 4"/>
          <p:cNvSpPr/>
          <p:nvPr/>
        </p:nvSpPr>
        <p:spPr>
          <a:xfrm>
            <a:off x="777240" y="2121408"/>
            <a:ext cx="484632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600"/>
              </a:lnSpc>
              <a:buNone/>
            </a:pPr>
            <a:r>
              <a:rPr lang="en-US" sz="1250" dirty="0">
                <a:solidFill>
                  <a:srgbClr val="1B1F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Mutual information (SelectKBest, k='all') ranks the 13 predictors against the binary risk outcome. Variables are kept until cumulative importance reaches ~95%.</a:t>
            </a:r>
            <a:endParaRPr lang="en-US" sz="1250" dirty="0"/>
          </a:p>
        </p:txBody>
      </p:sp>
      <p:sp>
        <p:nvSpPr>
          <p:cNvPr id="7" name="Shape 5"/>
          <p:cNvSpPr/>
          <p:nvPr/>
        </p:nvSpPr>
        <p:spPr>
          <a:xfrm>
            <a:off x="777240" y="3108960"/>
            <a:ext cx="4846320" cy="777240"/>
          </a:xfrm>
          <a:prstGeom prst="roundRect">
            <a:avLst>
              <a:gd name="adj" fmla="val 9412"/>
            </a:avLst>
          </a:prstGeom>
          <a:solidFill>
            <a:srgbClr val="1E2761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8" name="Text 6"/>
          <p:cNvSpPr/>
          <p:nvPr/>
        </p:nvSpPr>
        <p:spPr>
          <a:xfrm>
            <a:off x="960120" y="3108960"/>
            <a:ext cx="14630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7 of 13</a:t>
            </a:r>
            <a:endParaRPr lang="en-US" sz="2400" dirty="0"/>
          </a:p>
        </p:txBody>
      </p:sp>
      <p:sp>
        <p:nvSpPr>
          <p:cNvPr id="9" name="Text 7"/>
          <p:cNvSpPr/>
          <p:nvPr/>
        </p:nvSpPr>
        <p:spPr>
          <a:xfrm>
            <a:off x="2423160" y="3108960"/>
            <a:ext cx="310896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150"/>
              </a:lnSpc>
              <a:buNone/>
            </a:pPr>
            <a:r>
              <a:rPr lang="en-US" sz="980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features selected: tcp_flags, flow_duration, packet_count, bytes_sent, packet_size_mean, packet_size_std, flow_rate</a:t>
            </a:r>
            <a:endParaRPr lang="en-US" sz="980" dirty="0"/>
          </a:p>
        </p:txBody>
      </p:sp>
      <p:sp>
        <p:nvSpPr>
          <p:cNvPr id="10" name="Text 8"/>
          <p:cNvSpPr/>
          <p:nvPr/>
        </p:nvSpPr>
        <p:spPr>
          <a:xfrm>
            <a:off x="777240" y="4069080"/>
            <a:ext cx="484632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50" dirty="0">
                <a:solidFill>
                  <a:srgbClr val="E457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CLASS IMBALANCE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777240" y="4389120"/>
            <a:ext cx="484632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600"/>
              </a:lnSpc>
              <a:buNone/>
            </a:pPr>
            <a:r>
              <a:rPr lang="en-US" sz="1250" dirty="0">
                <a:solidFill>
                  <a:srgbClr val="1B1F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SMOTE applied to the training set only (never the test set) to upsample the minority high-risk class and avoid data leakage.</a:t>
            </a:r>
            <a:endParaRPr lang="en-US" sz="1250" dirty="0"/>
          </a:p>
        </p:txBody>
      </p:sp>
      <p:sp>
        <p:nvSpPr>
          <p:cNvPr id="12" name="Text 10"/>
          <p:cNvSpPr/>
          <p:nvPr/>
        </p:nvSpPr>
        <p:spPr>
          <a:xfrm>
            <a:off x="777240" y="5120640"/>
            <a:ext cx="484632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50" dirty="0">
                <a:solidFill>
                  <a:srgbClr val="E457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REPRODUCIBILITY</a:t>
            </a:r>
            <a:endParaRPr lang="en-US" sz="1200" dirty="0"/>
          </a:p>
        </p:txBody>
      </p:sp>
      <p:sp>
        <p:nvSpPr>
          <p:cNvPr id="13" name="Text 11"/>
          <p:cNvSpPr/>
          <p:nvPr/>
        </p:nvSpPr>
        <p:spPr>
          <a:xfrm>
            <a:off x="777240" y="5440680"/>
            <a:ext cx="48463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600"/>
              </a:lnSpc>
              <a:buNone/>
            </a:pPr>
            <a:r>
              <a:rPr lang="en-US" sz="1250" dirty="0">
                <a:solidFill>
                  <a:srgbClr val="1B1F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Fixed random seed (42) throughout; StandardScaler fit on training data only, then applied to test data.</a:t>
            </a:r>
            <a:endParaRPr lang="en-US" sz="1250" dirty="0"/>
          </a:p>
        </p:txBody>
      </p:sp>
      <p:sp>
        <p:nvSpPr>
          <p:cNvPr id="14" name="Text 12"/>
          <p:cNvSpPr/>
          <p:nvPr/>
        </p:nvSpPr>
        <p:spPr>
          <a:xfrm>
            <a:off x="6263640" y="1554480"/>
            <a:ext cx="544068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50" dirty="0">
                <a:solidFill>
                  <a:srgbClr val="E457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TWO COMPLEMENTARY MODELS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6263640" y="1938528"/>
            <a:ext cx="5440680" cy="1965960"/>
          </a:xfrm>
          <a:prstGeom prst="roundRect">
            <a:avLst>
              <a:gd name="adj" fmla="val 4651"/>
            </a:avLst>
          </a:prstGeom>
          <a:solidFill>
            <a:srgbClr val="1E2761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16" name="Shape 14"/>
          <p:cNvSpPr/>
          <p:nvPr/>
        </p:nvSpPr>
        <p:spPr>
          <a:xfrm>
            <a:off x="6492240" y="2148840"/>
            <a:ext cx="502920" cy="502920"/>
          </a:xfrm>
          <a:prstGeom prst="ellipse">
            <a:avLst/>
          </a:prstGeom>
          <a:solidFill>
            <a:srgbClr val="E4572E"/>
          </a:solidFill>
          <a:ln/>
        </p:spPr>
        <p:txBody>
          <a:bodyPr/>
          <a:lstStyle/>
          <a:p>
            <a:endParaRPr lang="en-IN"/>
          </a:p>
        </p:txBody>
      </p:sp>
      <p:pic>
        <p:nvPicPr>
          <p:cNvPr id="17" name="Image 0" descr="/home/claude/work/icons/gi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5397" y="2261997"/>
            <a:ext cx="276606" cy="276606"/>
          </a:xfrm>
          <a:prstGeom prst="rect">
            <a:avLst/>
          </a:prstGeom>
        </p:spPr>
      </p:pic>
      <p:sp>
        <p:nvSpPr>
          <p:cNvPr id="18" name="Text 15"/>
          <p:cNvSpPr/>
          <p:nvPr/>
        </p:nvSpPr>
        <p:spPr>
          <a:xfrm>
            <a:off x="7132320" y="2148840"/>
            <a:ext cx="44348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Logistic Regression — baseline</a:t>
            </a:r>
            <a:endParaRPr lang="en-US" sz="1400" dirty="0"/>
          </a:p>
        </p:txBody>
      </p:sp>
      <p:sp>
        <p:nvSpPr>
          <p:cNvPr id="19" name="Text 16"/>
          <p:cNvSpPr/>
          <p:nvPr/>
        </p:nvSpPr>
        <p:spPr>
          <a:xfrm>
            <a:off x="6492240" y="2697480"/>
            <a:ext cx="493776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500"/>
              </a:lnSpc>
              <a:buNone/>
            </a:pPr>
            <a:r>
              <a:rPr lang="en-US" sz="1150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Linear, interpretable binary classifier. GridSearchCV (5-fold, F1-optimised) over C ∈ {0.01, 0.1, 1, 10, 100}, solvers {liblinear, lbfgs}, max_iter ∈ {1000, 2000}.</a:t>
            </a:r>
            <a:endParaRPr lang="en-US" sz="1150" dirty="0"/>
          </a:p>
        </p:txBody>
      </p:sp>
      <p:sp>
        <p:nvSpPr>
          <p:cNvPr id="20" name="Shape 17"/>
          <p:cNvSpPr/>
          <p:nvPr/>
        </p:nvSpPr>
        <p:spPr>
          <a:xfrm>
            <a:off x="6263640" y="4069080"/>
            <a:ext cx="5440680" cy="1965960"/>
          </a:xfrm>
          <a:prstGeom prst="roundRect">
            <a:avLst>
              <a:gd name="adj" fmla="val 4651"/>
            </a:avLst>
          </a:prstGeom>
          <a:solidFill>
            <a:srgbClr val="1E2761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21" name="Shape 18"/>
          <p:cNvSpPr/>
          <p:nvPr/>
        </p:nvSpPr>
        <p:spPr>
          <a:xfrm>
            <a:off x="6492240" y="4279392"/>
            <a:ext cx="502920" cy="502920"/>
          </a:xfrm>
          <a:prstGeom prst="ellipse">
            <a:avLst/>
          </a:prstGeom>
          <a:solidFill>
            <a:srgbClr val="E4572E"/>
          </a:solidFill>
          <a:ln/>
        </p:spPr>
        <p:txBody>
          <a:bodyPr/>
          <a:lstStyle/>
          <a:p>
            <a:endParaRPr lang="en-IN"/>
          </a:p>
        </p:txBody>
      </p:sp>
      <p:pic>
        <p:nvPicPr>
          <p:cNvPr id="22" name="Image 1" descr="/home/claude/work/icons/cpu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05397" y="4392549"/>
            <a:ext cx="276606" cy="276606"/>
          </a:xfrm>
          <a:prstGeom prst="rect">
            <a:avLst/>
          </a:prstGeom>
        </p:spPr>
      </p:pic>
      <p:sp>
        <p:nvSpPr>
          <p:cNvPr id="23" name="Text 19"/>
          <p:cNvSpPr/>
          <p:nvPr/>
        </p:nvSpPr>
        <p:spPr>
          <a:xfrm>
            <a:off x="7132320" y="4279392"/>
            <a:ext cx="44348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Random Forest — nonlinear</a:t>
            </a:r>
            <a:endParaRPr lang="en-US" sz="1400" dirty="0"/>
          </a:p>
        </p:txBody>
      </p:sp>
      <p:sp>
        <p:nvSpPr>
          <p:cNvPr id="24" name="Text 20"/>
          <p:cNvSpPr/>
          <p:nvPr/>
        </p:nvSpPr>
        <p:spPr>
          <a:xfrm>
            <a:off x="6492240" y="4828032"/>
            <a:ext cx="493776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500"/>
              </a:lnSpc>
              <a:buNone/>
            </a:pPr>
            <a:r>
              <a:rPr lang="en-US" sz="1150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Tree-based ensemble capturing nonlinear relationships + feature importance. Grid search over 100/200 estimators, max depth 10/20, min split 2/5; 5-fold CV, F1-optimised.</a:t>
            </a:r>
            <a:endParaRPr lang="en-US" sz="1150" dirty="0"/>
          </a:p>
        </p:txBody>
      </p:sp>
      <p:sp>
        <p:nvSpPr>
          <p:cNvPr id="26" name="Text 22"/>
          <p:cNvSpPr/>
          <p:nvPr/>
        </p:nvSpPr>
        <p:spPr>
          <a:xfrm>
            <a:off x="11548872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08</a:t>
            </a:r>
            <a:endParaRPr lang="en-US" sz="1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65760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E457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CHAPTER 6 · RESULTS 1 OF 3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02920" y="658368"/>
            <a:ext cx="987552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3000" b="1" dirty="0">
                <a:solidFill>
                  <a:srgbClr val="1B1F3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Dataset Outcome &amp; Feature Selection Results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02920" y="1600200"/>
            <a:ext cx="5029200" cy="841248"/>
          </a:xfrm>
          <a:prstGeom prst="roundRect">
            <a:avLst>
              <a:gd name="adj" fmla="val 8696"/>
            </a:avLst>
          </a:prstGeom>
          <a:solidFill>
            <a:srgbClr val="F4F7FC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5" name="Text 3"/>
          <p:cNvSpPr/>
          <p:nvPr/>
        </p:nvSpPr>
        <p:spPr>
          <a:xfrm>
            <a:off x="731520" y="1600200"/>
            <a:ext cx="1645920" cy="8412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10,000</a:t>
            </a:r>
            <a:endParaRPr lang="en-US" sz="1900" dirty="0"/>
          </a:p>
        </p:txBody>
      </p:sp>
      <p:sp>
        <p:nvSpPr>
          <p:cNvPr id="6" name="Text 4"/>
          <p:cNvSpPr/>
          <p:nvPr/>
        </p:nvSpPr>
        <p:spPr>
          <a:xfrm>
            <a:off x="2377440" y="1600200"/>
            <a:ext cx="3063240" cy="8412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350"/>
              </a:lnSpc>
              <a:buNone/>
            </a:pPr>
            <a:r>
              <a:rPr lang="en-US" sz="11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total observations, 0 missing values</a:t>
            </a:r>
            <a:endParaRPr lang="en-US" sz="1100" dirty="0"/>
          </a:p>
        </p:txBody>
      </p:sp>
      <p:sp>
        <p:nvSpPr>
          <p:cNvPr id="7" name="Shape 5"/>
          <p:cNvSpPr/>
          <p:nvPr/>
        </p:nvSpPr>
        <p:spPr>
          <a:xfrm>
            <a:off x="502920" y="2587752"/>
            <a:ext cx="5029200" cy="841248"/>
          </a:xfrm>
          <a:prstGeom prst="roundRect">
            <a:avLst>
              <a:gd name="adj" fmla="val 8696"/>
            </a:avLst>
          </a:prstGeom>
          <a:solidFill>
            <a:srgbClr val="F4F7FC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8" name="Text 6"/>
          <p:cNvSpPr/>
          <p:nvPr/>
        </p:nvSpPr>
        <p:spPr>
          <a:xfrm>
            <a:off x="731520" y="2587752"/>
            <a:ext cx="1645920" cy="8412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9,165 / 835</a:t>
            </a:r>
            <a:endParaRPr lang="en-US" sz="1900" dirty="0"/>
          </a:p>
        </p:txBody>
      </p:sp>
      <p:sp>
        <p:nvSpPr>
          <p:cNvPr id="9" name="Text 7"/>
          <p:cNvSpPr/>
          <p:nvPr/>
        </p:nvSpPr>
        <p:spPr>
          <a:xfrm>
            <a:off x="2377440" y="2587752"/>
            <a:ext cx="3063240" cy="8412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350"/>
              </a:lnSpc>
              <a:buNone/>
            </a:pPr>
            <a:r>
              <a:rPr lang="en-US" sz="11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low-risk vs high-risk (91.65% / 8.35%)</a:t>
            </a:r>
            <a:endParaRPr lang="en-US" sz="1100" dirty="0"/>
          </a:p>
        </p:txBody>
      </p:sp>
      <p:sp>
        <p:nvSpPr>
          <p:cNvPr id="10" name="Shape 8"/>
          <p:cNvSpPr/>
          <p:nvPr/>
        </p:nvSpPr>
        <p:spPr>
          <a:xfrm>
            <a:off x="502920" y="3575304"/>
            <a:ext cx="5029200" cy="841248"/>
          </a:xfrm>
          <a:prstGeom prst="roundRect">
            <a:avLst>
              <a:gd name="adj" fmla="val 8696"/>
            </a:avLst>
          </a:prstGeom>
          <a:solidFill>
            <a:srgbClr val="F4F7FC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11" name="Text 9"/>
          <p:cNvSpPr/>
          <p:nvPr/>
        </p:nvSpPr>
        <p:spPr>
          <a:xfrm>
            <a:off x="731520" y="3575304"/>
            <a:ext cx="1645920" cy="8412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14,664</a:t>
            </a:r>
            <a:endParaRPr lang="en-US" sz="1900" dirty="0"/>
          </a:p>
        </p:txBody>
      </p:sp>
      <p:sp>
        <p:nvSpPr>
          <p:cNvPr id="12" name="Text 10"/>
          <p:cNvSpPr/>
          <p:nvPr/>
        </p:nvSpPr>
        <p:spPr>
          <a:xfrm>
            <a:off x="2377440" y="3575304"/>
            <a:ext cx="3063240" cy="8412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350"/>
              </a:lnSpc>
              <a:buNone/>
            </a:pPr>
            <a:r>
              <a:rPr lang="en-US" sz="11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training rows after SMOTE (7,332 / 7,332)</a:t>
            </a:r>
            <a:endParaRPr lang="en-US" sz="1100" dirty="0"/>
          </a:p>
        </p:txBody>
      </p:sp>
      <p:sp>
        <p:nvSpPr>
          <p:cNvPr id="13" name="Shape 11"/>
          <p:cNvSpPr/>
          <p:nvPr/>
        </p:nvSpPr>
        <p:spPr>
          <a:xfrm>
            <a:off x="502920" y="4562856"/>
            <a:ext cx="5029200" cy="841248"/>
          </a:xfrm>
          <a:prstGeom prst="roundRect">
            <a:avLst>
              <a:gd name="adj" fmla="val 8696"/>
            </a:avLst>
          </a:prstGeom>
          <a:solidFill>
            <a:srgbClr val="F4F7FC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14" name="Text 12"/>
          <p:cNvSpPr/>
          <p:nvPr/>
        </p:nvSpPr>
        <p:spPr>
          <a:xfrm>
            <a:off x="731520" y="4562856"/>
            <a:ext cx="1645920" cy="8412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rgbClr val="1E276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7</a:t>
            </a:r>
            <a:endParaRPr lang="en-US" sz="1900" dirty="0"/>
          </a:p>
        </p:txBody>
      </p:sp>
      <p:sp>
        <p:nvSpPr>
          <p:cNvPr id="15" name="Text 13"/>
          <p:cNvSpPr/>
          <p:nvPr/>
        </p:nvSpPr>
        <p:spPr>
          <a:xfrm>
            <a:off x="2377440" y="4562856"/>
            <a:ext cx="3063240" cy="8412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350"/>
              </a:lnSpc>
              <a:buNone/>
            </a:pPr>
            <a:r>
              <a:rPr lang="en-US" sz="11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features retained at ~95% cumulative MI</a:t>
            </a:r>
            <a:endParaRPr lang="en-US" sz="1100" dirty="0"/>
          </a:p>
        </p:txBody>
      </p:sp>
      <p:sp>
        <p:nvSpPr>
          <p:cNvPr id="16" name="Text 14"/>
          <p:cNvSpPr/>
          <p:nvPr/>
        </p:nvSpPr>
        <p:spPr>
          <a:xfrm>
            <a:off x="502920" y="5532120"/>
            <a:ext cx="50292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350"/>
              </a:lnSpc>
              <a:buNone/>
            </a:pPr>
            <a:r>
              <a:rPr lang="en-US" sz="1080" i="1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tcp_flags ranked #1 by mutual information (0.00675) — TCP-control behaviour and connection duration carry the most signal, though absolute MI values remain low.</a:t>
            </a:r>
            <a:endParaRPr lang="en-US" sz="1080" dirty="0"/>
          </a:p>
        </p:txBody>
      </p:sp>
      <p:sp>
        <p:nvSpPr>
          <p:cNvPr id="17" name="Shape 15"/>
          <p:cNvSpPr/>
          <p:nvPr/>
        </p:nvSpPr>
        <p:spPr>
          <a:xfrm>
            <a:off x="5806440" y="1554480"/>
            <a:ext cx="5897880" cy="4709160"/>
          </a:xfrm>
          <a:prstGeom prst="roundRect">
            <a:avLst>
              <a:gd name="adj" fmla="val 1942"/>
            </a:avLst>
          </a:prstGeom>
          <a:solidFill>
            <a:srgbClr val="F4F7FC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18" name="Text 16"/>
          <p:cNvSpPr/>
          <p:nvPr/>
        </p:nvSpPr>
        <p:spPr>
          <a:xfrm>
            <a:off x="6035040" y="1691640"/>
            <a:ext cx="5486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1B1F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Figure 6.3 — Feature Correlation Matrix (selected predictors)</a:t>
            </a:r>
            <a:endParaRPr lang="en-US" sz="1150" dirty="0"/>
          </a:p>
        </p:txBody>
      </p:sp>
      <p:pic>
        <p:nvPicPr>
          <p:cNvPr id="19" name="Image 0" descr="/home/claude/work/media/media/image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200" y="2057400"/>
            <a:ext cx="5166360" cy="4041648"/>
          </a:xfrm>
          <a:prstGeom prst="rect">
            <a:avLst/>
          </a:prstGeom>
        </p:spPr>
      </p:pic>
      <p:sp>
        <p:nvSpPr>
          <p:cNvPr id="21" name="Text 18"/>
          <p:cNvSpPr/>
          <p:nvPr/>
        </p:nvSpPr>
        <p:spPr>
          <a:xfrm>
            <a:off x="11548872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09</a:t>
            </a:r>
            <a:endParaRPr lang="en-US" sz="10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65760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E457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CHAPTER 6 · RESULTS 2 OF 3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02920" y="658368"/>
            <a:ext cx="987552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3000" b="1" dirty="0">
                <a:solidFill>
                  <a:srgbClr val="1B1F3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Logistic Regression vs Random Forest</a:t>
            </a:r>
            <a:endParaRPr lang="en-US" sz="30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02920" y="1536192"/>
          <a:ext cx="5212080" cy="2414016"/>
        </p:xfrm>
        <a:graphic>
          <a:graphicData uri="http://schemas.openxmlformats.org/drawingml/2006/table">
            <a:tbl>
              <a:tblPr/>
              <a:tblGrid>
                <a:gridCol w="17373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373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37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02336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Metric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Logistic Regression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Random Forest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76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2336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dirty="0">
                          <a:solidFill>
                            <a:srgbClr val="1B1F3B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Accuracy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1B1F3B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48.10%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b="1" dirty="0">
                          <a:solidFill>
                            <a:srgbClr val="1B1F3B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89.30%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2336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dirty="0">
                          <a:solidFill>
                            <a:srgbClr val="1B1F3B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Precision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1B1F3B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8.95%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1B1F3B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14.93%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2336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dirty="0">
                          <a:solidFill>
                            <a:srgbClr val="1B1F3B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Recall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b="1" dirty="0">
                          <a:solidFill>
                            <a:srgbClr val="2E86AB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56.89%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1B1F3B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5.99%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2336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dirty="0">
                          <a:solidFill>
                            <a:srgbClr val="1B1F3B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F1-score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b="1" dirty="0">
                          <a:solidFill>
                            <a:srgbClr val="2E86AB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15.47%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1B1F3B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8.55%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2336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dirty="0">
                          <a:solidFill>
                            <a:srgbClr val="1B1F3B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ROC-AUC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1B1F3B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0.5436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50" dirty="0">
                          <a:solidFill>
                            <a:srgbClr val="1B1F3B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0.5311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7F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" name="Text 2"/>
          <p:cNvSpPr/>
          <p:nvPr/>
        </p:nvSpPr>
        <p:spPr>
          <a:xfrm>
            <a:off x="502920" y="4160520"/>
            <a:ext cx="52120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400"/>
              </a:lnSpc>
              <a:buNone/>
            </a:pPr>
            <a:r>
              <a:rPr lang="en-US" sz="1100" i="1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Recall &amp; F1 matter most: they measure whether high-risk devices are actually caught.</a:t>
            </a:r>
            <a:endParaRPr lang="en-US" sz="1100" dirty="0"/>
          </a:p>
        </p:txBody>
      </p:sp>
      <p:sp>
        <p:nvSpPr>
          <p:cNvPr id="6" name="Shape 3"/>
          <p:cNvSpPr/>
          <p:nvPr/>
        </p:nvSpPr>
        <p:spPr>
          <a:xfrm>
            <a:off x="502920" y="4754880"/>
            <a:ext cx="201168" cy="201168"/>
          </a:xfrm>
          <a:prstGeom prst="rect">
            <a:avLst/>
          </a:prstGeom>
          <a:solidFill>
            <a:srgbClr val="2E86AB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7" name="Text 4"/>
          <p:cNvSpPr/>
          <p:nvPr/>
        </p:nvSpPr>
        <p:spPr>
          <a:xfrm>
            <a:off x="795528" y="47091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B1F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Logistic Regression: safer, higher recall</a:t>
            </a:r>
            <a:endParaRPr lang="en-US" sz="1050" dirty="0"/>
          </a:p>
        </p:txBody>
      </p:sp>
      <p:sp>
        <p:nvSpPr>
          <p:cNvPr id="8" name="Shape 5"/>
          <p:cNvSpPr/>
          <p:nvPr/>
        </p:nvSpPr>
        <p:spPr>
          <a:xfrm>
            <a:off x="502920" y="5138928"/>
            <a:ext cx="201168" cy="201168"/>
          </a:xfrm>
          <a:prstGeom prst="rect">
            <a:avLst/>
          </a:prstGeom>
          <a:solidFill>
            <a:srgbClr val="E4572E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9" name="Text 6"/>
          <p:cNvSpPr/>
          <p:nvPr/>
        </p:nvSpPr>
        <p:spPr>
          <a:xfrm>
            <a:off x="795528" y="509320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B1F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Random Forest: higher accuracy, misses high-risk cases</a:t>
            </a:r>
            <a:endParaRPr lang="en-US" sz="1050" dirty="0"/>
          </a:p>
        </p:txBody>
      </p:sp>
      <p:sp>
        <p:nvSpPr>
          <p:cNvPr id="10" name="Text 7"/>
          <p:cNvSpPr/>
          <p:nvPr/>
        </p:nvSpPr>
        <p:spPr>
          <a:xfrm>
            <a:off x="5806440" y="1417320"/>
            <a:ext cx="58978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B1F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Confusion Matrix &amp; ROC — Logistic Regression (Fig. 6.4)</a:t>
            </a:r>
            <a:endParaRPr lang="en-US" sz="1100" dirty="0"/>
          </a:p>
        </p:txBody>
      </p:sp>
      <p:pic>
        <p:nvPicPr>
          <p:cNvPr id="4" name="Image 0" descr="/home/claude/work/media/media/image1_crop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6440" y="1691640"/>
            <a:ext cx="5897880" cy="1856232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5806440" y="3703320"/>
            <a:ext cx="58978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B1F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Confusion Matrix &amp; ROC — Random Forest (Fig. 6.5)</a:t>
            </a:r>
            <a:endParaRPr lang="en-US" sz="1100" dirty="0"/>
          </a:p>
        </p:txBody>
      </p:sp>
      <p:pic>
        <p:nvPicPr>
          <p:cNvPr id="13" name="Image 1" descr="/home/claude/work/media/media/image5_crop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06440" y="3977640"/>
            <a:ext cx="5897880" cy="1856232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11548872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</a:t>
            </a:r>
            <a:endParaRPr lang="en-US" sz="10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65760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E457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CHAPTER 6 · RESULTS 3 OF 3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02920" y="658368"/>
            <a:ext cx="987552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3000" b="1" dirty="0">
                <a:solidFill>
                  <a:srgbClr val="1B1F3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Machine Learning vs Conventional Assessment</a:t>
            </a:r>
            <a:endParaRPr lang="en-US" sz="3000" dirty="0"/>
          </a:p>
        </p:txBody>
      </p:sp>
      <p:pic>
        <p:nvPicPr>
          <p:cNvPr id="4" name="Image 0" descr="/home/claude/work/media/media/image3_crop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" y="1600200"/>
            <a:ext cx="7406640" cy="2212848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502920" y="3840480"/>
            <a:ext cx="7406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i="1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Figure 6.7 — Accuracy, Precision &amp; Recall: Logistic Regression vs Random Forest</a:t>
            </a:r>
            <a:endParaRPr lang="en-US" sz="1050" dirty="0"/>
          </a:p>
        </p:txBody>
      </p:sp>
      <p:sp>
        <p:nvSpPr>
          <p:cNvPr id="6" name="Shape 3"/>
          <p:cNvSpPr/>
          <p:nvPr/>
        </p:nvSpPr>
        <p:spPr>
          <a:xfrm>
            <a:off x="8183880" y="1600200"/>
            <a:ext cx="3520440" cy="2286000"/>
          </a:xfrm>
          <a:prstGeom prst="roundRect">
            <a:avLst>
              <a:gd name="adj" fmla="val 4000"/>
            </a:avLst>
          </a:prstGeom>
          <a:solidFill>
            <a:srgbClr val="F4F7FC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7" name="Text 4"/>
          <p:cNvSpPr/>
          <p:nvPr/>
        </p:nvSpPr>
        <p:spPr>
          <a:xfrm>
            <a:off x="8412480" y="1737360"/>
            <a:ext cx="31089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b="1" kern="0" spc="100" dirty="0">
                <a:solidFill>
                  <a:srgbClr val="E457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CONVENTIONAL HEURISTIC</a:t>
            </a:r>
            <a:endParaRPr lang="en-US" sz="1050" dirty="0"/>
          </a:p>
        </p:txBody>
      </p:sp>
      <p:sp>
        <p:nvSpPr>
          <p:cNvPr id="8" name="Text 5"/>
          <p:cNvSpPr/>
          <p:nvPr/>
        </p:nvSpPr>
        <p:spPr>
          <a:xfrm>
            <a:off x="8412480" y="2011680"/>
            <a:ext cx="31089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200"/>
              </a:lnSpc>
              <a:buNone/>
            </a:pPr>
            <a:r>
              <a:rPr lang="en-US" sz="950" i="1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Flags risk when packet rate, flow rate &amp; packet count exceed test-set means</a:t>
            </a:r>
            <a:endParaRPr lang="en-US" sz="950" dirty="0"/>
          </a:p>
        </p:txBody>
      </p:sp>
      <p:sp>
        <p:nvSpPr>
          <p:cNvPr id="9" name="Text 6"/>
          <p:cNvSpPr/>
          <p:nvPr/>
        </p:nvSpPr>
        <p:spPr>
          <a:xfrm>
            <a:off x="8412480" y="2606040"/>
            <a:ext cx="164592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B1F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Accuracy</a:t>
            </a:r>
            <a:endParaRPr lang="en-US" sz="1100" dirty="0"/>
          </a:p>
        </p:txBody>
      </p:sp>
      <p:sp>
        <p:nvSpPr>
          <p:cNvPr id="10" name="Text 7"/>
          <p:cNvSpPr/>
          <p:nvPr/>
        </p:nvSpPr>
        <p:spPr>
          <a:xfrm>
            <a:off x="9875520" y="2606040"/>
            <a:ext cx="164592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1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73.50%</a:t>
            </a:r>
            <a:endParaRPr lang="en-US" sz="1100" dirty="0"/>
          </a:p>
        </p:txBody>
      </p:sp>
      <p:sp>
        <p:nvSpPr>
          <p:cNvPr id="11" name="Text 8"/>
          <p:cNvSpPr/>
          <p:nvPr/>
        </p:nvSpPr>
        <p:spPr>
          <a:xfrm>
            <a:off x="8412480" y="2935224"/>
            <a:ext cx="164592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B1F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Precision</a:t>
            </a:r>
            <a:endParaRPr lang="en-US" sz="1100" dirty="0"/>
          </a:p>
        </p:txBody>
      </p:sp>
      <p:sp>
        <p:nvSpPr>
          <p:cNvPr id="12" name="Text 9"/>
          <p:cNvSpPr/>
          <p:nvPr/>
        </p:nvSpPr>
        <p:spPr>
          <a:xfrm>
            <a:off x="9875520" y="2935224"/>
            <a:ext cx="164592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1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6.89%</a:t>
            </a:r>
            <a:endParaRPr lang="en-US" sz="1100" dirty="0"/>
          </a:p>
        </p:txBody>
      </p:sp>
      <p:sp>
        <p:nvSpPr>
          <p:cNvPr id="13" name="Text 10"/>
          <p:cNvSpPr/>
          <p:nvPr/>
        </p:nvSpPr>
        <p:spPr>
          <a:xfrm>
            <a:off x="8412480" y="3264408"/>
            <a:ext cx="164592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B1F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Recall</a:t>
            </a:r>
            <a:endParaRPr lang="en-US" sz="1100" dirty="0"/>
          </a:p>
        </p:txBody>
      </p:sp>
      <p:sp>
        <p:nvSpPr>
          <p:cNvPr id="14" name="Text 11"/>
          <p:cNvSpPr/>
          <p:nvPr/>
        </p:nvSpPr>
        <p:spPr>
          <a:xfrm>
            <a:off x="9875520" y="3264408"/>
            <a:ext cx="164592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1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17.37%</a:t>
            </a:r>
            <a:endParaRPr lang="en-US" sz="1100" dirty="0"/>
          </a:p>
        </p:txBody>
      </p:sp>
      <p:sp>
        <p:nvSpPr>
          <p:cNvPr id="15" name="Text 12"/>
          <p:cNvSpPr/>
          <p:nvPr/>
        </p:nvSpPr>
        <p:spPr>
          <a:xfrm>
            <a:off x="8412480" y="3593592"/>
            <a:ext cx="164592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B1F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F1-score</a:t>
            </a:r>
            <a:endParaRPr lang="en-US" sz="1100" dirty="0"/>
          </a:p>
        </p:txBody>
      </p:sp>
      <p:sp>
        <p:nvSpPr>
          <p:cNvPr id="16" name="Text 13"/>
          <p:cNvSpPr/>
          <p:nvPr/>
        </p:nvSpPr>
        <p:spPr>
          <a:xfrm>
            <a:off x="9875520" y="3593592"/>
            <a:ext cx="164592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100" b="1" dirty="0">
                <a:solidFill>
                  <a:srgbClr val="1E276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9.86%</a:t>
            </a:r>
            <a:endParaRPr lang="en-US" sz="1100" dirty="0"/>
          </a:p>
        </p:txBody>
      </p:sp>
      <p:sp>
        <p:nvSpPr>
          <p:cNvPr id="17" name="Shape 14"/>
          <p:cNvSpPr/>
          <p:nvPr/>
        </p:nvSpPr>
        <p:spPr>
          <a:xfrm>
            <a:off x="502920" y="4343400"/>
            <a:ext cx="11201400" cy="1783080"/>
          </a:xfrm>
          <a:prstGeom prst="roundRect">
            <a:avLst>
              <a:gd name="adj" fmla="val 5128"/>
            </a:avLst>
          </a:prstGeom>
          <a:solidFill>
            <a:srgbClr val="1E2761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18" name="Text 15"/>
          <p:cNvSpPr/>
          <p:nvPr/>
        </p:nvSpPr>
        <p:spPr>
          <a:xfrm>
            <a:off x="777240" y="4526280"/>
            <a:ext cx="3657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kern="0" spc="150" dirty="0">
                <a:solidFill>
                  <a:srgbClr val="E457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KEY TAKEAWAY</a:t>
            </a:r>
            <a:endParaRPr lang="en-US" sz="1150" dirty="0"/>
          </a:p>
        </p:txBody>
      </p:sp>
      <p:sp>
        <p:nvSpPr>
          <p:cNvPr id="19" name="Text 16"/>
          <p:cNvSpPr/>
          <p:nvPr/>
        </p:nvSpPr>
        <p:spPr>
          <a:xfrm>
            <a:off x="777240" y="4800600"/>
            <a:ext cx="10607040" cy="1234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650"/>
              </a:lnSpc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single method wins on every metric. </a:t>
            </a:r>
            <a:r>
              <a:rPr lang="en-US" sz="1200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Logistic Regression gives the largest relative gain in Recall (+227.6%) and F1 (+56.9%) over the conventional heuristic — the priority for cybersecurity risk detection. Random Forest achieves the highest Accuracy (+21.5%) and Precision (+116.7%), but at a substantial Recall cost (−65.5%). Both ML models show ROC-AUC close to 0.5, so results should be read cautiously.</a:t>
            </a:r>
            <a:endParaRPr lang="en-US" sz="1200" dirty="0"/>
          </a:p>
        </p:txBody>
      </p:sp>
      <p:sp>
        <p:nvSpPr>
          <p:cNvPr id="21" name="Text 18"/>
          <p:cNvSpPr/>
          <p:nvPr/>
        </p:nvSpPr>
        <p:spPr>
          <a:xfrm>
            <a:off x="11548872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11</a:t>
            </a:r>
            <a:endParaRPr lang="en-US" sz="10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65760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E457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CHAPTER 6 · DISCUSSION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02920" y="658368"/>
            <a:ext cx="987552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3000" b="1" dirty="0">
                <a:solidFill>
                  <a:srgbClr val="1B1F3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Interpreting the Results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02920" y="1600200"/>
            <a:ext cx="5440680" cy="2103120"/>
          </a:xfrm>
          <a:prstGeom prst="roundRect">
            <a:avLst>
              <a:gd name="adj" fmla="val 4348"/>
            </a:avLst>
          </a:prstGeom>
          <a:solidFill>
            <a:srgbClr val="F4F7FC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5" name="Shape 3"/>
          <p:cNvSpPr/>
          <p:nvPr/>
        </p:nvSpPr>
        <p:spPr>
          <a:xfrm>
            <a:off x="758952" y="1856232"/>
            <a:ext cx="548640" cy="548640"/>
          </a:xfrm>
          <a:prstGeom prst="ellipse">
            <a:avLst/>
          </a:prstGeom>
          <a:solidFill>
            <a:srgbClr val="E4572E"/>
          </a:solidFill>
          <a:ln/>
        </p:spPr>
        <p:txBody>
          <a:bodyPr/>
          <a:lstStyle/>
          <a:p>
            <a:endParaRPr lang="en-IN"/>
          </a:p>
        </p:txBody>
      </p:sp>
      <p:pic>
        <p:nvPicPr>
          <p:cNvPr id="6" name="Image 0" descr="/home/claude/work/icons/aler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396" y="1979676"/>
            <a:ext cx="301752" cy="301752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463040" y="1856232"/>
            <a:ext cx="42062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B1F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Accuracy can mislead</a:t>
            </a:r>
            <a:endParaRPr lang="en-US" sz="1400" dirty="0"/>
          </a:p>
        </p:txBody>
      </p:sp>
      <p:sp>
        <p:nvSpPr>
          <p:cNvPr id="8" name="Text 5"/>
          <p:cNvSpPr/>
          <p:nvPr/>
        </p:nvSpPr>
        <p:spPr>
          <a:xfrm>
            <a:off x="777240" y="2496312"/>
            <a:ext cx="493776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500"/>
              </a:lnSpc>
              <a:buNone/>
            </a:pPr>
            <a:r>
              <a:rPr lang="en-US" sz="115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Random Forest's 89.30% accuracy comes largely from correctly classifying the low-risk majority — it caught only 10 of 167 high-risk cases.</a:t>
            </a:r>
            <a:endParaRPr lang="en-US" sz="1150" dirty="0"/>
          </a:p>
        </p:txBody>
      </p:sp>
      <p:sp>
        <p:nvSpPr>
          <p:cNvPr id="9" name="Shape 6"/>
          <p:cNvSpPr/>
          <p:nvPr/>
        </p:nvSpPr>
        <p:spPr>
          <a:xfrm>
            <a:off x="6172200" y="1600200"/>
            <a:ext cx="5440680" cy="2103120"/>
          </a:xfrm>
          <a:prstGeom prst="roundRect">
            <a:avLst>
              <a:gd name="adj" fmla="val 4348"/>
            </a:avLst>
          </a:prstGeom>
          <a:solidFill>
            <a:srgbClr val="F4F7FC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10" name="Shape 7"/>
          <p:cNvSpPr/>
          <p:nvPr/>
        </p:nvSpPr>
        <p:spPr>
          <a:xfrm>
            <a:off x="6428232" y="1856232"/>
            <a:ext cx="548640" cy="54864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IN"/>
          </a:p>
        </p:txBody>
      </p:sp>
      <p:pic>
        <p:nvPicPr>
          <p:cNvPr id="11" name="Image 1" descr="/home/claude/work/icons/shiel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51676" y="1979676"/>
            <a:ext cx="301752" cy="301752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7132320" y="1856232"/>
            <a:ext cx="42062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B1F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Recall is the safety metric</a:t>
            </a:r>
            <a:endParaRPr lang="en-US" sz="1400" dirty="0"/>
          </a:p>
        </p:txBody>
      </p:sp>
      <p:sp>
        <p:nvSpPr>
          <p:cNvPr id="13" name="Text 9"/>
          <p:cNvSpPr/>
          <p:nvPr/>
        </p:nvSpPr>
        <p:spPr>
          <a:xfrm>
            <a:off x="6446520" y="2496312"/>
            <a:ext cx="493776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500"/>
              </a:lnSpc>
              <a:buNone/>
            </a:pPr>
            <a:r>
              <a:rPr lang="en-US" sz="115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 cybersecurity, a false negative (missed high-risk device) is more costly than a false positive. Logistic Regression's 56.89% Recall is the more defensible choice here.</a:t>
            </a:r>
            <a:endParaRPr lang="en-US" sz="1150" dirty="0"/>
          </a:p>
        </p:txBody>
      </p:sp>
      <p:sp>
        <p:nvSpPr>
          <p:cNvPr id="14" name="Shape 10"/>
          <p:cNvSpPr/>
          <p:nvPr/>
        </p:nvSpPr>
        <p:spPr>
          <a:xfrm>
            <a:off x="502920" y="3931920"/>
            <a:ext cx="5440680" cy="2103120"/>
          </a:xfrm>
          <a:prstGeom prst="roundRect">
            <a:avLst>
              <a:gd name="adj" fmla="val 4348"/>
            </a:avLst>
          </a:prstGeom>
          <a:solidFill>
            <a:srgbClr val="F4F7FC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15" name="Shape 11"/>
          <p:cNvSpPr/>
          <p:nvPr/>
        </p:nvSpPr>
        <p:spPr>
          <a:xfrm>
            <a:off x="758952" y="4187952"/>
            <a:ext cx="548640" cy="548640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IN"/>
          </a:p>
        </p:txBody>
      </p:sp>
      <p:pic>
        <p:nvPicPr>
          <p:cNvPr id="16" name="Image 2" descr="/home/claude/work/icons/tren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2396" y="4311396"/>
            <a:ext cx="301752" cy="301752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1463040" y="4187952"/>
            <a:ext cx="42062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B1F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Weak discrimination overall</a:t>
            </a:r>
            <a:endParaRPr lang="en-US" sz="1400" dirty="0"/>
          </a:p>
        </p:txBody>
      </p:sp>
      <p:sp>
        <p:nvSpPr>
          <p:cNvPr id="18" name="Text 13"/>
          <p:cNvSpPr/>
          <p:nvPr/>
        </p:nvSpPr>
        <p:spPr>
          <a:xfrm>
            <a:off x="777240" y="4828032"/>
            <a:ext cx="493776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500"/>
              </a:lnSpc>
              <a:buNone/>
            </a:pPr>
            <a:r>
              <a:rPr lang="en-US" sz="115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Both models' ROC-AUC (~0.53–0.54) sit close to 0.5, indicating limited discriminatory power — a caution against over-claiming predictive strength.</a:t>
            </a:r>
            <a:endParaRPr lang="en-US" sz="1150" dirty="0"/>
          </a:p>
        </p:txBody>
      </p:sp>
      <p:sp>
        <p:nvSpPr>
          <p:cNvPr id="19" name="Shape 14"/>
          <p:cNvSpPr/>
          <p:nvPr/>
        </p:nvSpPr>
        <p:spPr>
          <a:xfrm>
            <a:off x="6172200" y="3931920"/>
            <a:ext cx="5440680" cy="2103120"/>
          </a:xfrm>
          <a:prstGeom prst="roundRect">
            <a:avLst>
              <a:gd name="adj" fmla="val 4348"/>
            </a:avLst>
          </a:prstGeom>
          <a:solidFill>
            <a:srgbClr val="F4F7FC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20" name="Shape 15"/>
          <p:cNvSpPr/>
          <p:nvPr/>
        </p:nvSpPr>
        <p:spPr>
          <a:xfrm>
            <a:off x="6428232" y="4187952"/>
            <a:ext cx="548640" cy="548640"/>
          </a:xfrm>
          <a:prstGeom prst="ellipse">
            <a:avLst/>
          </a:prstGeom>
          <a:solidFill>
            <a:srgbClr val="E4572E"/>
          </a:solidFill>
          <a:ln/>
        </p:spPr>
        <p:txBody>
          <a:bodyPr/>
          <a:lstStyle/>
          <a:p>
            <a:endParaRPr lang="en-IN"/>
          </a:p>
        </p:txBody>
      </p:sp>
      <p:pic>
        <p:nvPicPr>
          <p:cNvPr id="21" name="Image 3" descr="/home/claude/work/icons/flag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51676" y="4311396"/>
            <a:ext cx="301752" cy="301752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7132320" y="4187952"/>
            <a:ext cx="42062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B1F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Label construction matters</a:t>
            </a:r>
            <a:endParaRPr lang="en-US" sz="1400" dirty="0"/>
          </a:p>
        </p:txBody>
      </p:sp>
      <p:sp>
        <p:nvSpPr>
          <p:cNvPr id="23" name="Text 17"/>
          <p:cNvSpPr/>
          <p:nvPr/>
        </p:nvSpPr>
        <p:spPr>
          <a:xfrm>
            <a:off x="6446520" y="4828032"/>
            <a:ext cx="493776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500"/>
              </a:lnSpc>
              <a:buNone/>
            </a:pPr>
            <a:r>
              <a:rPr lang="en-US" sz="115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1,318 'Malicious' observations remain unmapped to the binary outcome; attack labels are largely independent of the network-flow features used.</a:t>
            </a:r>
            <a:endParaRPr lang="en-US" sz="1150" dirty="0"/>
          </a:p>
        </p:txBody>
      </p:sp>
      <p:sp>
        <p:nvSpPr>
          <p:cNvPr id="25" name="Text 19"/>
          <p:cNvSpPr/>
          <p:nvPr/>
        </p:nvSpPr>
        <p:spPr>
          <a:xfrm>
            <a:off x="11548872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</a:t>
            </a:r>
            <a:endParaRPr lang="en-US" sz="10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141A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65760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E457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CHAPTER 7 · CONCLUSIONS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02920" y="658368"/>
            <a:ext cx="987552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3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Conclusions</a:t>
            </a:r>
            <a:endParaRPr lang="en-US" sz="3000" dirty="0"/>
          </a:p>
        </p:txBody>
      </p:sp>
      <p:sp>
        <p:nvSpPr>
          <p:cNvPr id="4" name="Text 2"/>
          <p:cNvSpPr/>
          <p:nvPr/>
        </p:nvSpPr>
        <p:spPr>
          <a:xfrm>
            <a:off x="502920" y="1463040"/>
            <a:ext cx="111556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900"/>
              </a:lnSpc>
              <a:buNone/>
            </a:pPr>
            <a:r>
              <a:rPr lang="en-US" sz="1450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study demonstrates the methodological feasibility of combining network-flow indicators, feature selection, class balancing and ML for quantitative IoT cybersecurity risk assessment.</a:t>
            </a:r>
            <a:endParaRPr lang="en-US" sz="1450" dirty="0"/>
          </a:p>
        </p:txBody>
      </p:sp>
      <p:sp>
        <p:nvSpPr>
          <p:cNvPr id="5" name="Shape 3"/>
          <p:cNvSpPr/>
          <p:nvPr/>
        </p:nvSpPr>
        <p:spPr>
          <a:xfrm>
            <a:off x="502920" y="2331720"/>
            <a:ext cx="512064" cy="512064"/>
          </a:xfrm>
          <a:prstGeom prst="ellipse">
            <a:avLst/>
          </a:prstGeom>
          <a:solidFill>
            <a:srgbClr val="E4572E"/>
          </a:solidFill>
          <a:ln/>
        </p:spPr>
        <p:txBody>
          <a:bodyPr/>
          <a:lstStyle/>
          <a:p>
            <a:endParaRPr lang="en-IN"/>
          </a:p>
        </p:txBody>
      </p:sp>
      <p:pic>
        <p:nvPicPr>
          <p:cNvPr id="6" name="Image 0" descr="/home/claude/work/icons/chec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8134" y="2446934"/>
            <a:ext cx="281635" cy="281635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188720" y="2331720"/>
            <a:ext cx="1042416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600"/>
              </a:lnSpc>
              <a:buNone/>
            </a:pPr>
            <a:r>
              <a:rPr lang="en-US" sz="13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Objectives met: risk indicators identified, ML models built, and evaluated against a conventional baseline</a:t>
            </a:r>
            <a:endParaRPr lang="en-US" sz="1350" dirty="0"/>
          </a:p>
        </p:txBody>
      </p:sp>
      <p:sp>
        <p:nvSpPr>
          <p:cNvPr id="8" name="Shape 5"/>
          <p:cNvSpPr/>
          <p:nvPr/>
        </p:nvSpPr>
        <p:spPr>
          <a:xfrm>
            <a:off x="502920" y="3044952"/>
            <a:ext cx="512064" cy="512064"/>
          </a:xfrm>
          <a:prstGeom prst="ellipse">
            <a:avLst/>
          </a:prstGeom>
          <a:solidFill>
            <a:srgbClr val="E4572E"/>
          </a:solidFill>
          <a:ln/>
        </p:spPr>
        <p:txBody>
          <a:bodyPr/>
          <a:lstStyle/>
          <a:p>
            <a:endParaRPr lang="en-IN"/>
          </a:p>
        </p:txBody>
      </p:sp>
      <p:pic>
        <p:nvPicPr>
          <p:cNvPr id="9" name="Image 1" descr="/home/claude/work/icons/awar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8134" y="3160166"/>
            <a:ext cx="281635" cy="281635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188720" y="3044952"/>
            <a:ext cx="1042416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600"/>
              </a:lnSpc>
              <a:buNone/>
            </a:pPr>
            <a:r>
              <a:rPr lang="en-US" sz="13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Logistic Regression best serves the risk-detection priority (highest Recall &amp; F1)</a:t>
            </a:r>
            <a:endParaRPr lang="en-US" sz="1350" dirty="0"/>
          </a:p>
        </p:txBody>
      </p:sp>
      <p:sp>
        <p:nvSpPr>
          <p:cNvPr id="11" name="Shape 7"/>
          <p:cNvSpPr/>
          <p:nvPr/>
        </p:nvSpPr>
        <p:spPr>
          <a:xfrm>
            <a:off x="502920" y="3758184"/>
            <a:ext cx="512064" cy="512064"/>
          </a:xfrm>
          <a:prstGeom prst="ellipse">
            <a:avLst/>
          </a:prstGeom>
          <a:solidFill>
            <a:srgbClr val="E4572E"/>
          </a:solidFill>
          <a:ln/>
        </p:spPr>
        <p:txBody>
          <a:bodyPr/>
          <a:lstStyle/>
          <a:p>
            <a:endParaRPr lang="en-IN"/>
          </a:p>
        </p:txBody>
      </p:sp>
      <p:pic>
        <p:nvPicPr>
          <p:cNvPr id="12" name="Image 2" descr="/home/claude/work/icons/ba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8134" y="3873398"/>
            <a:ext cx="281635" cy="281635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1188720" y="3758184"/>
            <a:ext cx="1042416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600"/>
              </a:lnSpc>
              <a:buNone/>
            </a:pPr>
            <a:r>
              <a:rPr lang="en-US" sz="13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Random Forest best serves overall Accuracy &amp; Precision, but under-detects high-risk cases</a:t>
            </a:r>
            <a:endParaRPr lang="en-US" sz="1350" dirty="0"/>
          </a:p>
        </p:txBody>
      </p:sp>
      <p:sp>
        <p:nvSpPr>
          <p:cNvPr id="14" name="Shape 9"/>
          <p:cNvSpPr/>
          <p:nvPr/>
        </p:nvSpPr>
        <p:spPr>
          <a:xfrm>
            <a:off x="502920" y="4471416"/>
            <a:ext cx="512064" cy="512064"/>
          </a:xfrm>
          <a:prstGeom prst="ellipse">
            <a:avLst/>
          </a:prstGeom>
          <a:solidFill>
            <a:srgbClr val="E4572E"/>
          </a:solidFill>
          <a:ln/>
        </p:spPr>
        <p:txBody>
          <a:bodyPr/>
          <a:lstStyle/>
          <a:p>
            <a:endParaRPr lang="en-IN"/>
          </a:p>
        </p:txBody>
      </p:sp>
      <p:pic>
        <p:nvPicPr>
          <p:cNvPr id="15" name="Image 3" descr="/home/claude/work/icons/alert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8134" y="4586630"/>
            <a:ext cx="281635" cy="281635"/>
          </a:xfrm>
          <a:prstGeom prst="rect">
            <a:avLst/>
          </a:prstGeom>
        </p:spPr>
      </p:pic>
      <p:sp>
        <p:nvSpPr>
          <p:cNvPr id="16" name="Text 10"/>
          <p:cNvSpPr/>
          <p:nvPr/>
        </p:nvSpPr>
        <p:spPr>
          <a:xfrm>
            <a:off x="1188720" y="4471416"/>
            <a:ext cx="1042416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600"/>
              </a:lnSpc>
              <a:buNone/>
            </a:pPr>
            <a:r>
              <a:rPr lang="en-US" sz="13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Accuracy alone is an insufficient evaluation criterion for cybersecurity risk models</a:t>
            </a:r>
            <a:endParaRPr lang="en-US" sz="1350" dirty="0"/>
          </a:p>
        </p:txBody>
      </p:sp>
      <p:sp>
        <p:nvSpPr>
          <p:cNvPr id="17" name="Shape 11"/>
          <p:cNvSpPr/>
          <p:nvPr/>
        </p:nvSpPr>
        <p:spPr>
          <a:xfrm>
            <a:off x="502920" y="5349240"/>
            <a:ext cx="11201400" cy="914400"/>
          </a:xfrm>
          <a:prstGeom prst="roundRect">
            <a:avLst>
              <a:gd name="adj" fmla="val 10000"/>
            </a:avLst>
          </a:prstGeom>
          <a:solidFill>
            <a:srgbClr val="2A3373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18" name="Text 12"/>
          <p:cNvSpPr/>
          <p:nvPr/>
        </p:nvSpPr>
        <p:spPr>
          <a:xfrm>
            <a:off x="777240" y="5349240"/>
            <a:ext cx="1060704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i="1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Bottom line: choose the evaluation metric — and the model — to match the cybersecurity decision being made, not the other way around.</a:t>
            </a:r>
            <a:endParaRPr lang="en-US" sz="1300" dirty="0"/>
          </a:p>
        </p:txBody>
      </p:sp>
      <p:sp>
        <p:nvSpPr>
          <p:cNvPr id="20" name="Text 14"/>
          <p:cNvSpPr/>
          <p:nvPr/>
        </p:nvSpPr>
        <p:spPr>
          <a:xfrm>
            <a:off x="11548872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13</a:t>
            </a:r>
            <a:endParaRPr lang="en-US" sz="10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365760"/>
            <a:ext cx="7315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E457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CHAPTER 7 · RECOMMENDATIONS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02920" y="658368"/>
            <a:ext cx="9875520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3000" b="1" dirty="0">
                <a:solidFill>
                  <a:srgbClr val="1B1F3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Recommendations &amp; Future Work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02920" y="1600200"/>
            <a:ext cx="11201400" cy="841248"/>
          </a:xfrm>
          <a:prstGeom prst="roundRect">
            <a:avLst>
              <a:gd name="adj" fmla="val 8696"/>
            </a:avLst>
          </a:prstGeom>
          <a:solidFill>
            <a:srgbClr val="F4F7FC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5" name="Shape 3"/>
          <p:cNvSpPr/>
          <p:nvPr/>
        </p:nvSpPr>
        <p:spPr>
          <a:xfrm>
            <a:off x="685800" y="1746504"/>
            <a:ext cx="530352" cy="530352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IN"/>
          </a:p>
        </p:txBody>
      </p:sp>
      <p:pic>
        <p:nvPicPr>
          <p:cNvPr id="6" name="Image 0" descr="/home/claude/work/icons/targe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5129" y="1865833"/>
            <a:ext cx="291694" cy="291694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463040" y="1673352"/>
            <a:ext cx="3108960" cy="6949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450"/>
              </a:lnSpc>
              <a:buNone/>
            </a:pPr>
            <a:r>
              <a:rPr lang="en-US" sz="1250" b="1" dirty="0">
                <a:solidFill>
                  <a:srgbClr val="1B1F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Refine the risk mapping</a:t>
            </a:r>
            <a:endParaRPr lang="en-US" sz="1250" dirty="0"/>
          </a:p>
        </p:txBody>
      </p:sp>
      <p:sp>
        <p:nvSpPr>
          <p:cNvPr id="8" name="Text 5"/>
          <p:cNvSpPr/>
          <p:nvPr/>
        </p:nvSpPr>
        <p:spPr>
          <a:xfrm>
            <a:off x="4663440" y="1673352"/>
            <a:ext cx="6858000" cy="6949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350"/>
              </a:lnSpc>
              <a:buNone/>
            </a:pPr>
            <a:r>
              <a:rPr lang="en-US" sz="11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Give the 1,318 unmapped 'Malicious' observations a clear, defensible risk classification before further model development.</a:t>
            </a:r>
            <a:endParaRPr lang="en-US" sz="1100" dirty="0"/>
          </a:p>
        </p:txBody>
      </p:sp>
      <p:sp>
        <p:nvSpPr>
          <p:cNvPr id="9" name="Shape 6"/>
          <p:cNvSpPr/>
          <p:nvPr/>
        </p:nvSpPr>
        <p:spPr>
          <a:xfrm>
            <a:off x="502920" y="2532888"/>
            <a:ext cx="11201400" cy="841248"/>
          </a:xfrm>
          <a:prstGeom prst="roundRect">
            <a:avLst>
              <a:gd name="adj" fmla="val 8696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10" name="Shape 7"/>
          <p:cNvSpPr/>
          <p:nvPr/>
        </p:nvSpPr>
        <p:spPr>
          <a:xfrm>
            <a:off x="685800" y="2679192"/>
            <a:ext cx="530352" cy="530352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IN"/>
          </a:p>
        </p:txBody>
      </p:sp>
      <p:pic>
        <p:nvPicPr>
          <p:cNvPr id="11" name="Image 1" descr="/home/claude/work/icons/databas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5129" y="2798521"/>
            <a:ext cx="291694" cy="291694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1463040" y="2606040"/>
            <a:ext cx="3108960" cy="6949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450"/>
              </a:lnSpc>
              <a:buNone/>
            </a:pPr>
            <a:r>
              <a:rPr lang="en-US" sz="1250" b="1" dirty="0">
                <a:solidFill>
                  <a:srgbClr val="1B1F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Use richer, labelled real-world data</a:t>
            </a:r>
            <a:endParaRPr lang="en-US" sz="1250" dirty="0"/>
          </a:p>
        </p:txBody>
      </p:sp>
      <p:sp>
        <p:nvSpPr>
          <p:cNvPr id="13" name="Text 9"/>
          <p:cNvSpPr/>
          <p:nvPr/>
        </p:nvSpPr>
        <p:spPr>
          <a:xfrm>
            <a:off x="4663440" y="2606040"/>
            <a:ext cx="6858000" cy="6949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350"/>
              </a:lnSpc>
              <a:buNone/>
            </a:pPr>
            <a:r>
              <a:rPr lang="en-US" sz="11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Broader IoT datasets with more devices, behaviours and attack types to improve discriminatory power (current ROC-AUC ≈ 0.5).</a:t>
            </a:r>
            <a:endParaRPr lang="en-US" sz="1100" dirty="0"/>
          </a:p>
        </p:txBody>
      </p:sp>
      <p:sp>
        <p:nvSpPr>
          <p:cNvPr id="14" name="Shape 10"/>
          <p:cNvSpPr/>
          <p:nvPr/>
        </p:nvSpPr>
        <p:spPr>
          <a:xfrm>
            <a:off x="502920" y="3465576"/>
            <a:ext cx="11201400" cy="841248"/>
          </a:xfrm>
          <a:prstGeom prst="roundRect">
            <a:avLst>
              <a:gd name="adj" fmla="val 8696"/>
            </a:avLst>
          </a:prstGeom>
          <a:solidFill>
            <a:srgbClr val="F4F7FC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15" name="Shape 11"/>
          <p:cNvSpPr/>
          <p:nvPr/>
        </p:nvSpPr>
        <p:spPr>
          <a:xfrm>
            <a:off x="685800" y="3611880"/>
            <a:ext cx="530352" cy="530352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IN"/>
          </a:p>
        </p:txBody>
      </p:sp>
      <p:pic>
        <p:nvPicPr>
          <p:cNvPr id="16" name="Image 2" descr="/home/claude/work/icons/layers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5129" y="3731209"/>
            <a:ext cx="291694" cy="291694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1463040" y="3538728"/>
            <a:ext cx="3108960" cy="6949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450"/>
              </a:lnSpc>
              <a:buNone/>
            </a:pPr>
            <a:r>
              <a:rPr lang="en-US" sz="1250" b="1" dirty="0">
                <a:solidFill>
                  <a:srgbClr val="1B1F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Engineer temporal &amp; behavioural features</a:t>
            </a:r>
            <a:endParaRPr lang="en-US" sz="1250" dirty="0"/>
          </a:p>
        </p:txBody>
      </p:sp>
      <p:sp>
        <p:nvSpPr>
          <p:cNvPr id="18" name="Text 13"/>
          <p:cNvSpPr/>
          <p:nvPr/>
        </p:nvSpPr>
        <p:spPr>
          <a:xfrm>
            <a:off x="4663440" y="3538728"/>
            <a:ext cx="6858000" cy="6949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350"/>
              </a:lnSpc>
              <a:buNone/>
            </a:pPr>
            <a:r>
              <a:rPr lang="en-US" sz="11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Capture patterns that individual flow variables cannot express alone.</a:t>
            </a:r>
            <a:endParaRPr lang="en-US" sz="1100" dirty="0"/>
          </a:p>
        </p:txBody>
      </p:sp>
      <p:sp>
        <p:nvSpPr>
          <p:cNvPr id="19" name="Shape 14"/>
          <p:cNvSpPr/>
          <p:nvPr/>
        </p:nvSpPr>
        <p:spPr>
          <a:xfrm>
            <a:off x="502920" y="4398264"/>
            <a:ext cx="11201400" cy="841248"/>
          </a:xfrm>
          <a:prstGeom prst="roundRect">
            <a:avLst>
              <a:gd name="adj" fmla="val 8696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20" name="Shape 15"/>
          <p:cNvSpPr/>
          <p:nvPr/>
        </p:nvSpPr>
        <p:spPr>
          <a:xfrm>
            <a:off x="685800" y="4544568"/>
            <a:ext cx="530352" cy="530352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IN"/>
          </a:p>
        </p:txBody>
      </p:sp>
      <p:pic>
        <p:nvPicPr>
          <p:cNvPr id="21" name="Image 3" descr="/home/claude/work/icons/bar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5129" y="4663897"/>
            <a:ext cx="291694" cy="291694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1463040" y="4471416"/>
            <a:ext cx="3108960" cy="6949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450"/>
              </a:lnSpc>
              <a:buNone/>
            </a:pPr>
            <a:r>
              <a:rPr lang="en-US" sz="1250" b="1" dirty="0">
                <a:solidFill>
                  <a:srgbClr val="1B1F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Evaluate beyond Accuracy</a:t>
            </a:r>
            <a:endParaRPr lang="en-US" sz="1250" dirty="0"/>
          </a:p>
        </p:txBody>
      </p:sp>
      <p:sp>
        <p:nvSpPr>
          <p:cNvPr id="23" name="Text 17"/>
          <p:cNvSpPr/>
          <p:nvPr/>
        </p:nvSpPr>
        <p:spPr>
          <a:xfrm>
            <a:off x="4663440" y="4471416"/>
            <a:ext cx="6858000" cy="6949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350"/>
              </a:lnSpc>
              <a:buNone/>
            </a:pPr>
            <a:r>
              <a:rPr lang="en-US" sz="11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Prioritise Recall, F1, ROC-AUC &amp; confusion-matrix analysis; explore cost-sensitive learning &amp; threshold optimisation.</a:t>
            </a:r>
            <a:endParaRPr lang="en-US" sz="1100" dirty="0"/>
          </a:p>
        </p:txBody>
      </p:sp>
      <p:sp>
        <p:nvSpPr>
          <p:cNvPr id="24" name="Shape 18"/>
          <p:cNvSpPr/>
          <p:nvPr/>
        </p:nvSpPr>
        <p:spPr>
          <a:xfrm>
            <a:off x="502920" y="5330952"/>
            <a:ext cx="11201400" cy="841248"/>
          </a:xfrm>
          <a:prstGeom prst="roundRect">
            <a:avLst>
              <a:gd name="adj" fmla="val 8696"/>
            </a:avLst>
          </a:prstGeom>
          <a:solidFill>
            <a:srgbClr val="F4F7FC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25" name="Shape 19"/>
          <p:cNvSpPr/>
          <p:nvPr/>
        </p:nvSpPr>
        <p:spPr>
          <a:xfrm>
            <a:off x="685800" y="5477256"/>
            <a:ext cx="530352" cy="530352"/>
          </a:xfrm>
          <a:prstGeom prst="ellipse">
            <a:avLst/>
          </a:prstGeom>
          <a:solidFill>
            <a:srgbClr val="1E2761"/>
          </a:solidFill>
          <a:ln/>
        </p:spPr>
        <p:txBody>
          <a:bodyPr/>
          <a:lstStyle/>
          <a:p>
            <a:endParaRPr lang="en-IN"/>
          </a:p>
        </p:txBody>
      </p:sp>
      <p:pic>
        <p:nvPicPr>
          <p:cNvPr id="26" name="Image 4" descr="/home/claude/work/icons/shiel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5129" y="5596585"/>
            <a:ext cx="291694" cy="291694"/>
          </a:xfrm>
          <a:prstGeom prst="rect">
            <a:avLst/>
          </a:prstGeom>
        </p:spPr>
      </p:pic>
      <p:sp>
        <p:nvSpPr>
          <p:cNvPr id="27" name="Text 20"/>
          <p:cNvSpPr/>
          <p:nvPr/>
        </p:nvSpPr>
        <p:spPr>
          <a:xfrm>
            <a:off x="1463040" y="5404104"/>
            <a:ext cx="3108960" cy="6949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450"/>
              </a:lnSpc>
              <a:buNone/>
            </a:pPr>
            <a:r>
              <a:rPr lang="en-US" sz="1250" b="1" dirty="0">
                <a:solidFill>
                  <a:srgbClr val="1B1F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Validate independently</a:t>
            </a:r>
            <a:endParaRPr lang="en-US" sz="1250" dirty="0"/>
          </a:p>
        </p:txBody>
      </p:sp>
      <p:sp>
        <p:nvSpPr>
          <p:cNvPr id="28" name="Text 21"/>
          <p:cNvSpPr/>
          <p:nvPr/>
        </p:nvSpPr>
        <p:spPr>
          <a:xfrm>
            <a:off x="4663440" y="5404104"/>
            <a:ext cx="6858000" cy="6949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350"/>
              </a:lnSpc>
              <a:buNone/>
            </a:pPr>
            <a:r>
              <a:rPr lang="en-US" sz="11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Test the framework on further datasets under realistic deployment conditions before production use.</a:t>
            </a:r>
            <a:endParaRPr lang="en-US" sz="1100" dirty="0"/>
          </a:p>
        </p:txBody>
      </p:sp>
      <p:sp>
        <p:nvSpPr>
          <p:cNvPr id="30" name="Text 23"/>
          <p:cNvSpPr/>
          <p:nvPr/>
        </p:nvSpPr>
        <p:spPr>
          <a:xfrm>
            <a:off x="11548872" y="644652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B6B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14</a:t>
            </a:r>
            <a:endParaRPr lang="en-US" sz="10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141A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14400" y="548640"/>
            <a:ext cx="64008" cy="64008"/>
          </a:xfrm>
          <a:prstGeom prst="ellipse">
            <a:avLst/>
          </a:prstGeom>
          <a:solidFill>
            <a:srgbClr val="CADCFC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3" name="Shape 1"/>
          <p:cNvSpPr/>
          <p:nvPr/>
        </p:nvSpPr>
        <p:spPr>
          <a:xfrm>
            <a:off x="1371600" y="548640"/>
            <a:ext cx="64008" cy="64008"/>
          </a:xfrm>
          <a:prstGeom prst="ellipse">
            <a:avLst/>
          </a:prstGeom>
          <a:solidFill>
            <a:srgbClr val="CADCFC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4" name="Shape 2"/>
          <p:cNvSpPr/>
          <p:nvPr/>
        </p:nvSpPr>
        <p:spPr>
          <a:xfrm>
            <a:off x="1828800" y="548640"/>
            <a:ext cx="64008" cy="64008"/>
          </a:xfrm>
          <a:prstGeom prst="ellipse">
            <a:avLst/>
          </a:prstGeom>
          <a:solidFill>
            <a:srgbClr val="CADCFC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5" name="Shape 3"/>
          <p:cNvSpPr/>
          <p:nvPr/>
        </p:nvSpPr>
        <p:spPr>
          <a:xfrm>
            <a:off x="2286000" y="548640"/>
            <a:ext cx="64008" cy="64008"/>
          </a:xfrm>
          <a:prstGeom prst="ellipse">
            <a:avLst/>
          </a:prstGeom>
          <a:solidFill>
            <a:srgbClr val="CADCFC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6" name="Shape 4"/>
          <p:cNvSpPr/>
          <p:nvPr/>
        </p:nvSpPr>
        <p:spPr>
          <a:xfrm>
            <a:off x="914400" y="1005840"/>
            <a:ext cx="64008" cy="64008"/>
          </a:xfrm>
          <a:prstGeom prst="ellipse">
            <a:avLst/>
          </a:prstGeom>
          <a:solidFill>
            <a:srgbClr val="CADCFC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7" name="Shape 5"/>
          <p:cNvSpPr/>
          <p:nvPr/>
        </p:nvSpPr>
        <p:spPr>
          <a:xfrm>
            <a:off x="1371600" y="1005840"/>
            <a:ext cx="64008" cy="64008"/>
          </a:xfrm>
          <a:prstGeom prst="ellipse">
            <a:avLst/>
          </a:prstGeom>
          <a:solidFill>
            <a:srgbClr val="CADCFC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8" name="Shape 6"/>
          <p:cNvSpPr/>
          <p:nvPr/>
        </p:nvSpPr>
        <p:spPr>
          <a:xfrm>
            <a:off x="1828800" y="1005840"/>
            <a:ext cx="64008" cy="64008"/>
          </a:xfrm>
          <a:prstGeom prst="ellipse">
            <a:avLst/>
          </a:prstGeom>
          <a:solidFill>
            <a:srgbClr val="CADCFC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9" name="Shape 7"/>
          <p:cNvSpPr/>
          <p:nvPr/>
        </p:nvSpPr>
        <p:spPr>
          <a:xfrm>
            <a:off x="2286000" y="1005840"/>
            <a:ext cx="64008" cy="64008"/>
          </a:xfrm>
          <a:prstGeom prst="ellipse">
            <a:avLst/>
          </a:prstGeom>
          <a:solidFill>
            <a:srgbClr val="CADCFC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10" name="Shape 8"/>
          <p:cNvSpPr/>
          <p:nvPr/>
        </p:nvSpPr>
        <p:spPr>
          <a:xfrm>
            <a:off x="5072623" y="757941"/>
            <a:ext cx="1851901" cy="1798647"/>
          </a:xfrm>
          <a:prstGeom prst="ellipse">
            <a:avLst/>
          </a:prstGeom>
          <a:solidFill>
            <a:srgbClr val="E4572E"/>
          </a:solidFill>
          <a:ln/>
        </p:spPr>
        <p:txBody>
          <a:bodyPr/>
          <a:lstStyle/>
          <a:p>
            <a:endParaRPr lang="en-IN"/>
          </a:p>
        </p:txBody>
      </p:sp>
      <p:pic>
        <p:nvPicPr>
          <p:cNvPr id="11" name="Image 0" descr="/home/claude/work/icons/shiel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9300" y="1081783"/>
            <a:ext cx="1018546" cy="1106908"/>
          </a:xfrm>
          <a:prstGeom prst="rect">
            <a:avLst/>
          </a:prstGeom>
        </p:spPr>
      </p:pic>
      <p:sp>
        <p:nvSpPr>
          <p:cNvPr id="12" name="Text 9"/>
          <p:cNvSpPr/>
          <p:nvPr/>
        </p:nvSpPr>
        <p:spPr>
          <a:xfrm>
            <a:off x="297272" y="2651760"/>
            <a:ext cx="1157443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6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Thank You</a:t>
            </a:r>
            <a:endParaRPr lang="en-US" sz="6000" dirty="0"/>
          </a:p>
        </p:txBody>
      </p:sp>
      <p:sp>
        <p:nvSpPr>
          <p:cNvPr id="13" name="Text 10"/>
          <p:cNvSpPr/>
          <p:nvPr/>
        </p:nvSpPr>
        <p:spPr>
          <a:xfrm>
            <a:off x="300320" y="3502152"/>
            <a:ext cx="1157443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800" i="1" dirty="0">
                <a:solidFill>
                  <a:srgbClr val="CADCF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Questions &amp; Discussion</a:t>
            </a:r>
            <a:endParaRPr lang="en-US" sz="2800" dirty="0"/>
          </a:p>
        </p:txBody>
      </p:sp>
      <p:sp>
        <p:nvSpPr>
          <p:cNvPr id="14" name="Shape 11"/>
          <p:cNvSpPr/>
          <p:nvPr/>
        </p:nvSpPr>
        <p:spPr>
          <a:xfrm>
            <a:off x="3573624" y="4138500"/>
            <a:ext cx="4945225" cy="67739"/>
          </a:xfrm>
          <a:prstGeom prst="rect">
            <a:avLst/>
          </a:prstGeom>
          <a:solidFill>
            <a:srgbClr val="E4572E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15" name="Text 12"/>
          <p:cNvSpPr/>
          <p:nvPr/>
        </p:nvSpPr>
        <p:spPr>
          <a:xfrm>
            <a:off x="0" y="6126480"/>
            <a:ext cx="1218895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8A9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Assessing Machine Learning-Based Cybersecurity Risk Models of IoT Devices</a:t>
            </a:r>
            <a:endParaRPr lang="en-US" sz="11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1767</Words>
  <Application>Microsoft Office PowerPoint</Application>
  <PresentationFormat>Widescreen</PresentationFormat>
  <Paragraphs>251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YUKTA JIGARBHAI BHATT</cp:lastModifiedBy>
  <cp:revision>3</cp:revision>
  <dcterms:created xsi:type="dcterms:W3CDTF">2026-09-03T09:31:55Z</dcterms:created>
  <dcterms:modified xsi:type="dcterms:W3CDTF">2026-09-24T12:52:43Z</dcterms:modified>
</cp:coreProperties>
</file>