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6"/>
  </p:notesMasterIdLst>
  <p:sldIdLst>
    <p:sldId id="257" r:id="rId5"/>
    <p:sldId id="267" r:id="rId6"/>
    <p:sldId id="259" r:id="rId7"/>
    <p:sldId id="260" r:id="rId8"/>
    <p:sldId id="261" r:id="rId9"/>
    <p:sldId id="262" r:id="rId10"/>
    <p:sldId id="263" r:id="rId11"/>
    <p:sldId id="264" r:id="rId12"/>
    <p:sldId id="265" r:id="rId13"/>
    <p:sldId id="266" r:id="rId14"/>
    <p:sldId id="25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540" autoAdjust="0"/>
    <p:restoredTop sz="84314" autoAdjust="0"/>
  </p:normalViewPr>
  <p:slideViewPr>
    <p:cSldViewPr snapToGrid="0" showGuides="1">
      <p:cViewPr>
        <p:scale>
          <a:sx n="75" d="100"/>
          <a:sy n="75" d="100"/>
        </p:scale>
        <p:origin x="768" y="-18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AF23F4-88D4-4643-84FC-D9C6456A576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54E1AB0-29E4-439D-AE6B-7E6F20020EB6}">
      <dgm:prSet/>
      <dgm:spPr/>
      <dgm:t>
        <a:bodyPr/>
        <a:lstStyle/>
        <a:p>
          <a:r>
            <a:rPr lang="en-US" dirty="0"/>
            <a:t>John Bowlby was a British psychologist who developed the  Attachment theory. He believed that children need a close, loving relationship with their main caregivers, usually their mother or father. </a:t>
          </a:r>
          <a:r>
            <a:rPr lang="en-US" i="1" dirty="0"/>
            <a:t>(Bowlby,1969).</a:t>
          </a:r>
          <a:endParaRPr lang="en-US" dirty="0"/>
        </a:p>
      </dgm:t>
    </dgm:pt>
    <dgm:pt modelId="{3D6EAA68-2E81-4795-AC87-56E0E1AFEA2A}" type="parTrans" cxnId="{04302945-CABD-482C-B5F8-302D2990887C}">
      <dgm:prSet/>
      <dgm:spPr/>
      <dgm:t>
        <a:bodyPr/>
        <a:lstStyle/>
        <a:p>
          <a:endParaRPr lang="en-US"/>
        </a:p>
      </dgm:t>
    </dgm:pt>
    <dgm:pt modelId="{4E75DBCC-E191-493F-BC42-CD60CE5BF362}" type="sibTrans" cxnId="{04302945-CABD-482C-B5F8-302D2990887C}">
      <dgm:prSet/>
      <dgm:spPr/>
      <dgm:t>
        <a:bodyPr/>
        <a:lstStyle/>
        <a:p>
          <a:endParaRPr lang="en-US"/>
        </a:p>
      </dgm:t>
    </dgm:pt>
    <dgm:pt modelId="{D9E30C4F-6C67-4C0F-8870-AB4341CB0E00}">
      <dgm:prSet/>
      <dgm:spPr/>
      <dgm:t>
        <a:bodyPr/>
        <a:lstStyle/>
        <a:p>
          <a:r>
            <a:rPr lang="en-US"/>
            <a:t>When a child feels safe and loved, they develop a secure attachment. </a:t>
          </a:r>
        </a:p>
      </dgm:t>
    </dgm:pt>
    <dgm:pt modelId="{7C82BA3F-F9CD-4544-8162-28067B50947E}" type="parTrans" cxnId="{548876A4-C4D9-469A-9AF1-B47E97AD7373}">
      <dgm:prSet/>
      <dgm:spPr/>
      <dgm:t>
        <a:bodyPr/>
        <a:lstStyle/>
        <a:p>
          <a:endParaRPr lang="en-US"/>
        </a:p>
      </dgm:t>
    </dgm:pt>
    <dgm:pt modelId="{4F3C60DB-385A-476B-9DED-30CB98A7D67A}" type="sibTrans" cxnId="{548876A4-C4D9-469A-9AF1-B47E97AD7373}">
      <dgm:prSet/>
      <dgm:spPr/>
      <dgm:t>
        <a:bodyPr/>
        <a:lstStyle/>
        <a:p>
          <a:endParaRPr lang="en-US"/>
        </a:p>
      </dgm:t>
    </dgm:pt>
    <dgm:pt modelId="{7DFD1837-62D0-4620-A0DF-F503DA040243}">
      <dgm:prSet/>
      <dgm:spPr/>
      <dgm:t>
        <a:bodyPr/>
        <a:lstStyle/>
        <a:p>
          <a:r>
            <a:rPr lang="en-US"/>
            <a:t>This helps them :</a:t>
          </a:r>
        </a:p>
      </dgm:t>
    </dgm:pt>
    <dgm:pt modelId="{7588D159-944D-4D94-A3A3-F14D9AFBDF55}" type="parTrans" cxnId="{CE6DEBDA-9EBC-46AA-8A11-B8590CAF9D9C}">
      <dgm:prSet/>
      <dgm:spPr/>
      <dgm:t>
        <a:bodyPr/>
        <a:lstStyle/>
        <a:p>
          <a:endParaRPr lang="en-US"/>
        </a:p>
      </dgm:t>
    </dgm:pt>
    <dgm:pt modelId="{F5A31919-9D98-4354-B801-1200ECF832F0}" type="sibTrans" cxnId="{CE6DEBDA-9EBC-46AA-8A11-B8590CAF9D9C}">
      <dgm:prSet/>
      <dgm:spPr/>
      <dgm:t>
        <a:bodyPr/>
        <a:lstStyle/>
        <a:p>
          <a:endParaRPr lang="en-US"/>
        </a:p>
      </dgm:t>
    </dgm:pt>
    <dgm:pt modelId="{8EA7ED7F-5D90-4684-AE45-C90F49B23F56}">
      <dgm:prSet custT="1"/>
      <dgm:spPr/>
      <dgm:t>
        <a:bodyPr/>
        <a:lstStyle/>
        <a:p>
          <a:r>
            <a:rPr lang="en-US" sz="1200" dirty="0"/>
            <a:t>feel confident</a:t>
          </a:r>
        </a:p>
      </dgm:t>
    </dgm:pt>
    <dgm:pt modelId="{45FE82E0-949C-41F2-8228-D2DA379578DE}" type="parTrans" cxnId="{F30F8E71-8E6F-4555-A014-ED6810CD326F}">
      <dgm:prSet/>
      <dgm:spPr/>
      <dgm:t>
        <a:bodyPr/>
        <a:lstStyle/>
        <a:p>
          <a:endParaRPr lang="en-US"/>
        </a:p>
      </dgm:t>
    </dgm:pt>
    <dgm:pt modelId="{D8A37D64-3E84-4819-B0C2-FC9F1C4DCE50}" type="sibTrans" cxnId="{F30F8E71-8E6F-4555-A014-ED6810CD326F}">
      <dgm:prSet/>
      <dgm:spPr/>
      <dgm:t>
        <a:bodyPr/>
        <a:lstStyle/>
        <a:p>
          <a:endParaRPr lang="en-US"/>
        </a:p>
      </dgm:t>
    </dgm:pt>
    <dgm:pt modelId="{CF48C810-C2D5-4BB9-8078-676A3B42D24A}">
      <dgm:prSet custT="1"/>
      <dgm:spPr/>
      <dgm:t>
        <a:bodyPr/>
        <a:lstStyle/>
        <a:p>
          <a:r>
            <a:rPr lang="en-US" sz="1200" dirty="0"/>
            <a:t>Explore new places </a:t>
          </a:r>
        </a:p>
      </dgm:t>
    </dgm:pt>
    <dgm:pt modelId="{C3474993-3780-4B60-BE5F-D7D989842EDC}" type="parTrans" cxnId="{CCCFFB3E-744D-47E5-BEB5-D167A5ACDA37}">
      <dgm:prSet/>
      <dgm:spPr/>
      <dgm:t>
        <a:bodyPr/>
        <a:lstStyle/>
        <a:p>
          <a:endParaRPr lang="en-US"/>
        </a:p>
      </dgm:t>
    </dgm:pt>
    <dgm:pt modelId="{3E0B6458-39AF-4BC4-8DD6-C09CBD42411A}" type="sibTrans" cxnId="{CCCFFB3E-744D-47E5-BEB5-D167A5ACDA37}">
      <dgm:prSet/>
      <dgm:spPr/>
      <dgm:t>
        <a:bodyPr/>
        <a:lstStyle/>
        <a:p>
          <a:endParaRPr lang="en-US"/>
        </a:p>
      </dgm:t>
    </dgm:pt>
    <dgm:pt modelId="{6A3D0121-4EC1-428B-870C-185F3B4A85EE}">
      <dgm:prSet custT="1"/>
      <dgm:spPr/>
      <dgm:t>
        <a:bodyPr/>
        <a:lstStyle/>
        <a:p>
          <a:r>
            <a:rPr lang="en-US" sz="1200" dirty="0"/>
            <a:t>Play with others </a:t>
          </a:r>
        </a:p>
      </dgm:t>
    </dgm:pt>
    <dgm:pt modelId="{41E255E6-D097-4C7C-A435-730CE906C530}" type="parTrans" cxnId="{EF744653-FE37-497A-891D-3741B45B947F}">
      <dgm:prSet/>
      <dgm:spPr/>
      <dgm:t>
        <a:bodyPr/>
        <a:lstStyle/>
        <a:p>
          <a:endParaRPr lang="en-US"/>
        </a:p>
      </dgm:t>
    </dgm:pt>
    <dgm:pt modelId="{5F664D8D-7B17-4F72-84A3-3418A45810E5}" type="sibTrans" cxnId="{EF744653-FE37-497A-891D-3741B45B947F}">
      <dgm:prSet/>
      <dgm:spPr/>
      <dgm:t>
        <a:bodyPr/>
        <a:lstStyle/>
        <a:p>
          <a:endParaRPr lang="en-US"/>
        </a:p>
      </dgm:t>
    </dgm:pt>
    <dgm:pt modelId="{8A8F54EE-DF94-4D7E-8564-0CC99425AB21}">
      <dgm:prSet custT="1"/>
      <dgm:spPr/>
      <dgm:t>
        <a:bodyPr/>
        <a:lstStyle/>
        <a:p>
          <a:r>
            <a:rPr lang="en-US" sz="1200" dirty="0"/>
            <a:t>Learn new skills </a:t>
          </a:r>
        </a:p>
      </dgm:t>
    </dgm:pt>
    <dgm:pt modelId="{CDB20AD4-1E48-4782-875B-FC9DB0A95AD1}" type="parTrans" cxnId="{ACBC624A-85D2-456A-9F3E-5AEFFA1418D9}">
      <dgm:prSet/>
      <dgm:spPr/>
      <dgm:t>
        <a:bodyPr/>
        <a:lstStyle/>
        <a:p>
          <a:endParaRPr lang="en-US"/>
        </a:p>
      </dgm:t>
    </dgm:pt>
    <dgm:pt modelId="{60FC5903-32F4-441B-BF5A-DCA021DC3DDF}" type="sibTrans" cxnId="{ACBC624A-85D2-456A-9F3E-5AEFFA1418D9}">
      <dgm:prSet/>
      <dgm:spPr/>
      <dgm:t>
        <a:bodyPr/>
        <a:lstStyle/>
        <a:p>
          <a:endParaRPr lang="en-US"/>
        </a:p>
      </dgm:t>
    </dgm:pt>
    <dgm:pt modelId="{39891269-EA19-4195-83D3-305114B710F6}">
      <dgm:prSet/>
      <dgm:spPr/>
      <dgm:t>
        <a:bodyPr/>
        <a:lstStyle/>
        <a:p>
          <a:r>
            <a:rPr lang="en-US"/>
            <a:t>Bowlby called the caregivers a secure base. This means the child knows they can return to their caregiver for comfort and reassurance. </a:t>
          </a:r>
        </a:p>
      </dgm:t>
    </dgm:pt>
    <dgm:pt modelId="{E90C0F5B-60B8-4449-934B-52B5E86CD203}" type="parTrans" cxnId="{AB4A8DD4-91B2-4DDD-A512-FDD4122E10FE}">
      <dgm:prSet/>
      <dgm:spPr/>
      <dgm:t>
        <a:bodyPr/>
        <a:lstStyle/>
        <a:p>
          <a:endParaRPr lang="en-US"/>
        </a:p>
      </dgm:t>
    </dgm:pt>
    <dgm:pt modelId="{05EA39FB-63D7-4134-B182-AE6338032D37}" type="sibTrans" cxnId="{AB4A8DD4-91B2-4DDD-A512-FDD4122E10FE}">
      <dgm:prSet/>
      <dgm:spPr/>
      <dgm:t>
        <a:bodyPr/>
        <a:lstStyle/>
        <a:p>
          <a:endParaRPr lang="en-US"/>
        </a:p>
      </dgm:t>
    </dgm:pt>
    <dgm:pt modelId="{5A1D1781-66D3-447A-AE14-9AB801064E1D}">
      <dgm:prSet/>
      <dgm:spPr/>
      <dgm:t>
        <a:bodyPr/>
        <a:lstStyle/>
        <a:p>
          <a:r>
            <a:rPr lang="en-US"/>
            <a:t>If  a child does not feel secure, they may :</a:t>
          </a:r>
        </a:p>
      </dgm:t>
    </dgm:pt>
    <dgm:pt modelId="{29D246BC-6055-4387-9F15-D81D1F94F917}" type="parTrans" cxnId="{D91B0862-368D-433F-BEB4-4A558421074C}">
      <dgm:prSet/>
      <dgm:spPr/>
      <dgm:t>
        <a:bodyPr/>
        <a:lstStyle/>
        <a:p>
          <a:endParaRPr lang="en-US"/>
        </a:p>
      </dgm:t>
    </dgm:pt>
    <dgm:pt modelId="{F1E72B8C-B18F-4966-B4F7-152763DD807B}" type="sibTrans" cxnId="{D91B0862-368D-433F-BEB4-4A558421074C}">
      <dgm:prSet/>
      <dgm:spPr/>
      <dgm:t>
        <a:bodyPr/>
        <a:lstStyle/>
        <a:p>
          <a:endParaRPr lang="en-US"/>
        </a:p>
      </dgm:t>
    </dgm:pt>
    <dgm:pt modelId="{E183DC01-9EE9-4D9C-B220-33016D3A5789}">
      <dgm:prSet custT="1"/>
      <dgm:spPr/>
      <dgm:t>
        <a:bodyPr/>
        <a:lstStyle/>
        <a:p>
          <a:r>
            <a:rPr lang="en-US" sz="1200" dirty="0"/>
            <a:t>Be clingy </a:t>
          </a:r>
        </a:p>
      </dgm:t>
    </dgm:pt>
    <dgm:pt modelId="{8386A340-8896-4A6A-A379-D77C59F9A0AA}" type="parTrans" cxnId="{6CD7B525-8FE5-4842-AB56-B7E70806B716}">
      <dgm:prSet/>
      <dgm:spPr/>
      <dgm:t>
        <a:bodyPr/>
        <a:lstStyle/>
        <a:p>
          <a:endParaRPr lang="en-US"/>
        </a:p>
      </dgm:t>
    </dgm:pt>
    <dgm:pt modelId="{237F74E7-2D05-4168-85E3-6F9165E26754}" type="sibTrans" cxnId="{6CD7B525-8FE5-4842-AB56-B7E70806B716}">
      <dgm:prSet/>
      <dgm:spPr/>
      <dgm:t>
        <a:bodyPr/>
        <a:lstStyle/>
        <a:p>
          <a:endParaRPr lang="en-US"/>
        </a:p>
      </dgm:t>
    </dgm:pt>
    <dgm:pt modelId="{2C1B170F-BF2F-4C11-874B-82C2482590F4}">
      <dgm:prSet custT="1"/>
      <dgm:spPr/>
      <dgm:t>
        <a:bodyPr/>
        <a:lstStyle/>
        <a:p>
          <a:r>
            <a:rPr lang="en-US" sz="1200" dirty="0"/>
            <a:t>Become upset when separated from their caregiver </a:t>
          </a:r>
        </a:p>
      </dgm:t>
    </dgm:pt>
    <dgm:pt modelId="{5E7A750C-88EA-4680-9149-9786C78CDE75}" type="parTrans" cxnId="{2EF67D64-4B82-4677-98D6-DA5BD706FA97}">
      <dgm:prSet/>
      <dgm:spPr/>
      <dgm:t>
        <a:bodyPr/>
        <a:lstStyle/>
        <a:p>
          <a:endParaRPr lang="en-US"/>
        </a:p>
      </dgm:t>
    </dgm:pt>
    <dgm:pt modelId="{58F8C682-60BD-44AC-9B69-D07910B1AD51}" type="sibTrans" cxnId="{2EF67D64-4B82-4677-98D6-DA5BD706FA97}">
      <dgm:prSet/>
      <dgm:spPr/>
      <dgm:t>
        <a:bodyPr/>
        <a:lstStyle/>
        <a:p>
          <a:endParaRPr lang="en-US"/>
        </a:p>
      </dgm:t>
    </dgm:pt>
    <dgm:pt modelId="{DE26ED8C-1673-40DB-9D85-653237E0A5F3}">
      <dgm:prSet custT="1"/>
      <dgm:spPr/>
      <dgm:t>
        <a:bodyPr/>
        <a:lstStyle/>
        <a:p>
          <a:r>
            <a:rPr lang="en-US" sz="1200" dirty="0"/>
            <a:t>Lack confidence </a:t>
          </a:r>
        </a:p>
      </dgm:t>
    </dgm:pt>
    <dgm:pt modelId="{AAD7B059-E23C-4B4B-B6F5-B971E30459B8}" type="parTrans" cxnId="{0D0B5037-2BAC-4FA2-9ADF-DFD2F2DF5B54}">
      <dgm:prSet/>
      <dgm:spPr/>
      <dgm:t>
        <a:bodyPr/>
        <a:lstStyle/>
        <a:p>
          <a:endParaRPr lang="en-US"/>
        </a:p>
      </dgm:t>
    </dgm:pt>
    <dgm:pt modelId="{78194EED-CAB0-4ADA-AB07-F25293D5CAB6}" type="sibTrans" cxnId="{0D0B5037-2BAC-4FA2-9ADF-DFD2F2DF5B54}">
      <dgm:prSet/>
      <dgm:spPr/>
      <dgm:t>
        <a:bodyPr/>
        <a:lstStyle/>
        <a:p>
          <a:endParaRPr lang="en-US"/>
        </a:p>
      </dgm:t>
    </dgm:pt>
    <dgm:pt modelId="{2D1A9EAA-5F20-4CC6-A4A5-A40CC1B40D33}">
      <dgm:prSet custT="1"/>
      <dgm:spPr/>
      <dgm:t>
        <a:bodyPr/>
        <a:lstStyle/>
        <a:p>
          <a:r>
            <a:rPr lang="en-US" sz="1200" dirty="0"/>
            <a:t>Avoid new situations </a:t>
          </a:r>
        </a:p>
      </dgm:t>
    </dgm:pt>
    <dgm:pt modelId="{C31F443D-0C0D-4CD7-9FBE-8A6E1D155834}" type="parTrans" cxnId="{FE585F02-0FD0-4F4F-85F9-3E9EB0D06062}">
      <dgm:prSet/>
      <dgm:spPr/>
      <dgm:t>
        <a:bodyPr/>
        <a:lstStyle/>
        <a:p>
          <a:endParaRPr lang="en-US"/>
        </a:p>
      </dgm:t>
    </dgm:pt>
    <dgm:pt modelId="{CA20F553-4A69-4BBC-BB99-227569D9EBD9}" type="sibTrans" cxnId="{FE585F02-0FD0-4F4F-85F9-3E9EB0D06062}">
      <dgm:prSet/>
      <dgm:spPr/>
      <dgm:t>
        <a:bodyPr/>
        <a:lstStyle/>
        <a:p>
          <a:endParaRPr lang="en-US"/>
        </a:p>
      </dgm:t>
    </dgm:pt>
    <dgm:pt modelId="{FDCE800B-9F09-4C40-ACFC-8356AF3A11D3}" type="pres">
      <dgm:prSet presAssocID="{1DAF23F4-88D4-4643-84FC-D9C6456A5769}" presName="linear" presStyleCnt="0">
        <dgm:presLayoutVars>
          <dgm:animLvl val="lvl"/>
          <dgm:resizeHandles val="exact"/>
        </dgm:presLayoutVars>
      </dgm:prSet>
      <dgm:spPr/>
    </dgm:pt>
    <dgm:pt modelId="{720D8E22-97A3-4C92-A137-127FFDBFCD97}" type="pres">
      <dgm:prSet presAssocID="{154E1AB0-29E4-439D-AE6B-7E6F20020EB6}" presName="parentText" presStyleLbl="node1" presStyleIdx="0" presStyleCnt="5">
        <dgm:presLayoutVars>
          <dgm:chMax val="0"/>
          <dgm:bulletEnabled val="1"/>
        </dgm:presLayoutVars>
      </dgm:prSet>
      <dgm:spPr/>
    </dgm:pt>
    <dgm:pt modelId="{203A9D57-8DE4-44C3-8628-7B16A97A3509}" type="pres">
      <dgm:prSet presAssocID="{4E75DBCC-E191-493F-BC42-CD60CE5BF362}" presName="spacer" presStyleCnt="0"/>
      <dgm:spPr/>
    </dgm:pt>
    <dgm:pt modelId="{31C0CB3D-7AB8-45CF-8DB0-1DC5AC50EF41}" type="pres">
      <dgm:prSet presAssocID="{D9E30C4F-6C67-4C0F-8870-AB4341CB0E00}" presName="parentText" presStyleLbl="node1" presStyleIdx="1" presStyleCnt="5">
        <dgm:presLayoutVars>
          <dgm:chMax val="0"/>
          <dgm:bulletEnabled val="1"/>
        </dgm:presLayoutVars>
      </dgm:prSet>
      <dgm:spPr/>
    </dgm:pt>
    <dgm:pt modelId="{5C244A41-9992-4096-B37D-4DED4ABB9B0B}" type="pres">
      <dgm:prSet presAssocID="{4F3C60DB-385A-476B-9DED-30CB98A7D67A}" presName="spacer" presStyleCnt="0"/>
      <dgm:spPr/>
    </dgm:pt>
    <dgm:pt modelId="{C66A5A38-FC7F-45FF-869E-12AFC5F13DD4}" type="pres">
      <dgm:prSet presAssocID="{7DFD1837-62D0-4620-A0DF-F503DA040243}" presName="parentText" presStyleLbl="node1" presStyleIdx="2" presStyleCnt="5">
        <dgm:presLayoutVars>
          <dgm:chMax val="0"/>
          <dgm:bulletEnabled val="1"/>
        </dgm:presLayoutVars>
      </dgm:prSet>
      <dgm:spPr/>
    </dgm:pt>
    <dgm:pt modelId="{6EA809EA-56C0-499C-A3DC-DC276D1BEE44}" type="pres">
      <dgm:prSet presAssocID="{7DFD1837-62D0-4620-A0DF-F503DA040243}" presName="childText" presStyleLbl="revTx" presStyleIdx="0" presStyleCnt="2">
        <dgm:presLayoutVars>
          <dgm:bulletEnabled val="1"/>
        </dgm:presLayoutVars>
      </dgm:prSet>
      <dgm:spPr/>
    </dgm:pt>
    <dgm:pt modelId="{6D67152D-BD74-41F1-AB8E-04C3A672C289}" type="pres">
      <dgm:prSet presAssocID="{39891269-EA19-4195-83D3-305114B710F6}" presName="parentText" presStyleLbl="node1" presStyleIdx="3" presStyleCnt="5">
        <dgm:presLayoutVars>
          <dgm:chMax val="0"/>
          <dgm:bulletEnabled val="1"/>
        </dgm:presLayoutVars>
      </dgm:prSet>
      <dgm:spPr/>
    </dgm:pt>
    <dgm:pt modelId="{555CE83D-0EF2-4578-A20A-A64002D30C81}" type="pres">
      <dgm:prSet presAssocID="{05EA39FB-63D7-4134-B182-AE6338032D37}" presName="spacer" presStyleCnt="0"/>
      <dgm:spPr/>
    </dgm:pt>
    <dgm:pt modelId="{77C1E2DD-B7AB-4674-96C6-C176FA4FC07E}" type="pres">
      <dgm:prSet presAssocID="{5A1D1781-66D3-447A-AE14-9AB801064E1D}" presName="parentText" presStyleLbl="node1" presStyleIdx="4" presStyleCnt="5">
        <dgm:presLayoutVars>
          <dgm:chMax val="0"/>
          <dgm:bulletEnabled val="1"/>
        </dgm:presLayoutVars>
      </dgm:prSet>
      <dgm:spPr/>
    </dgm:pt>
    <dgm:pt modelId="{9E388B10-245E-48E4-AFCF-E28ECB53EA5C}" type="pres">
      <dgm:prSet presAssocID="{5A1D1781-66D3-447A-AE14-9AB801064E1D}" presName="childText" presStyleLbl="revTx" presStyleIdx="1" presStyleCnt="2">
        <dgm:presLayoutVars>
          <dgm:bulletEnabled val="1"/>
        </dgm:presLayoutVars>
      </dgm:prSet>
      <dgm:spPr/>
    </dgm:pt>
  </dgm:ptLst>
  <dgm:cxnLst>
    <dgm:cxn modelId="{FE585F02-0FD0-4F4F-85F9-3E9EB0D06062}" srcId="{5A1D1781-66D3-447A-AE14-9AB801064E1D}" destId="{2D1A9EAA-5F20-4CC6-A4A5-A40CC1B40D33}" srcOrd="3" destOrd="0" parTransId="{C31F443D-0C0D-4CD7-9FBE-8A6E1D155834}" sibTransId="{CA20F553-4A69-4BBC-BB99-227569D9EBD9}"/>
    <dgm:cxn modelId="{2C53C60D-042A-4A04-A396-7ED239D16903}" type="presOf" srcId="{5A1D1781-66D3-447A-AE14-9AB801064E1D}" destId="{77C1E2DD-B7AB-4674-96C6-C176FA4FC07E}" srcOrd="0" destOrd="0" presId="urn:microsoft.com/office/officeart/2005/8/layout/vList2"/>
    <dgm:cxn modelId="{E437D913-1603-40CD-95D9-FCB964E5F7B0}" type="presOf" srcId="{CF48C810-C2D5-4BB9-8078-676A3B42D24A}" destId="{6EA809EA-56C0-499C-A3DC-DC276D1BEE44}" srcOrd="0" destOrd="1" presId="urn:microsoft.com/office/officeart/2005/8/layout/vList2"/>
    <dgm:cxn modelId="{64FD5116-2CCD-4300-889E-385ECAEA59A1}" type="presOf" srcId="{E183DC01-9EE9-4D9C-B220-33016D3A5789}" destId="{9E388B10-245E-48E4-AFCF-E28ECB53EA5C}" srcOrd="0" destOrd="0" presId="urn:microsoft.com/office/officeart/2005/8/layout/vList2"/>
    <dgm:cxn modelId="{64B7AD17-D166-47FF-8F78-7BB62FA20776}" type="presOf" srcId="{8A8F54EE-DF94-4D7E-8564-0CC99425AB21}" destId="{6EA809EA-56C0-499C-A3DC-DC276D1BEE44}" srcOrd="0" destOrd="3" presId="urn:microsoft.com/office/officeart/2005/8/layout/vList2"/>
    <dgm:cxn modelId="{6CD7B525-8FE5-4842-AB56-B7E70806B716}" srcId="{5A1D1781-66D3-447A-AE14-9AB801064E1D}" destId="{E183DC01-9EE9-4D9C-B220-33016D3A5789}" srcOrd="0" destOrd="0" parTransId="{8386A340-8896-4A6A-A379-D77C59F9A0AA}" sibTransId="{237F74E7-2D05-4168-85E3-6F9165E26754}"/>
    <dgm:cxn modelId="{8A3E5733-C0BF-4CC3-AE28-6E5AF320C96A}" type="presOf" srcId="{154E1AB0-29E4-439D-AE6B-7E6F20020EB6}" destId="{720D8E22-97A3-4C92-A137-127FFDBFCD97}" srcOrd="0" destOrd="0" presId="urn:microsoft.com/office/officeart/2005/8/layout/vList2"/>
    <dgm:cxn modelId="{0D0B5037-2BAC-4FA2-9ADF-DFD2F2DF5B54}" srcId="{5A1D1781-66D3-447A-AE14-9AB801064E1D}" destId="{DE26ED8C-1673-40DB-9D85-653237E0A5F3}" srcOrd="2" destOrd="0" parTransId="{AAD7B059-E23C-4B4B-B6F5-B971E30459B8}" sibTransId="{78194EED-CAB0-4ADA-AB07-F25293D5CAB6}"/>
    <dgm:cxn modelId="{CCCFFB3E-744D-47E5-BEB5-D167A5ACDA37}" srcId="{7DFD1837-62D0-4620-A0DF-F503DA040243}" destId="{CF48C810-C2D5-4BB9-8078-676A3B42D24A}" srcOrd="1" destOrd="0" parTransId="{C3474993-3780-4B60-BE5F-D7D989842EDC}" sibTransId="{3E0B6458-39AF-4BC4-8DD6-C09CBD42411A}"/>
    <dgm:cxn modelId="{EFF74460-5D4C-4B5E-A721-0BE33D570674}" type="presOf" srcId="{2D1A9EAA-5F20-4CC6-A4A5-A40CC1B40D33}" destId="{9E388B10-245E-48E4-AFCF-E28ECB53EA5C}" srcOrd="0" destOrd="3" presId="urn:microsoft.com/office/officeart/2005/8/layout/vList2"/>
    <dgm:cxn modelId="{D91B0862-368D-433F-BEB4-4A558421074C}" srcId="{1DAF23F4-88D4-4643-84FC-D9C6456A5769}" destId="{5A1D1781-66D3-447A-AE14-9AB801064E1D}" srcOrd="4" destOrd="0" parTransId="{29D246BC-6055-4387-9F15-D81D1F94F917}" sibTransId="{F1E72B8C-B18F-4966-B4F7-152763DD807B}"/>
    <dgm:cxn modelId="{10C81E42-577D-4173-AE84-A38C15F89953}" type="presOf" srcId="{D9E30C4F-6C67-4C0F-8870-AB4341CB0E00}" destId="{31C0CB3D-7AB8-45CF-8DB0-1DC5AC50EF41}" srcOrd="0" destOrd="0" presId="urn:microsoft.com/office/officeart/2005/8/layout/vList2"/>
    <dgm:cxn modelId="{2EF67D64-4B82-4677-98D6-DA5BD706FA97}" srcId="{5A1D1781-66D3-447A-AE14-9AB801064E1D}" destId="{2C1B170F-BF2F-4C11-874B-82C2482590F4}" srcOrd="1" destOrd="0" parTransId="{5E7A750C-88EA-4680-9149-9786C78CDE75}" sibTransId="{58F8C682-60BD-44AC-9B69-D07910B1AD51}"/>
    <dgm:cxn modelId="{04302945-CABD-482C-B5F8-302D2990887C}" srcId="{1DAF23F4-88D4-4643-84FC-D9C6456A5769}" destId="{154E1AB0-29E4-439D-AE6B-7E6F20020EB6}" srcOrd="0" destOrd="0" parTransId="{3D6EAA68-2E81-4795-AC87-56E0E1AFEA2A}" sibTransId="{4E75DBCC-E191-493F-BC42-CD60CE5BF362}"/>
    <dgm:cxn modelId="{B71EBD69-5765-496D-9AD0-DA59BDDC4DF4}" type="presOf" srcId="{6A3D0121-4EC1-428B-870C-185F3B4A85EE}" destId="{6EA809EA-56C0-499C-A3DC-DC276D1BEE44}" srcOrd="0" destOrd="2" presId="urn:microsoft.com/office/officeart/2005/8/layout/vList2"/>
    <dgm:cxn modelId="{ACBC624A-85D2-456A-9F3E-5AEFFA1418D9}" srcId="{7DFD1837-62D0-4620-A0DF-F503DA040243}" destId="{8A8F54EE-DF94-4D7E-8564-0CC99425AB21}" srcOrd="3" destOrd="0" parTransId="{CDB20AD4-1E48-4782-875B-FC9DB0A95AD1}" sibTransId="{60FC5903-32F4-441B-BF5A-DCA021DC3DDF}"/>
    <dgm:cxn modelId="{B1941F70-D08D-4FCF-973A-5BD8B462BD81}" type="presOf" srcId="{7DFD1837-62D0-4620-A0DF-F503DA040243}" destId="{C66A5A38-FC7F-45FF-869E-12AFC5F13DD4}" srcOrd="0" destOrd="0" presId="urn:microsoft.com/office/officeart/2005/8/layout/vList2"/>
    <dgm:cxn modelId="{F30F8E71-8E6F-4555-A014-ED6810CD326F}" srcId="{7DFD1837-62D0-4620-A0DF-F503DA040243}" destId="{8EA7ED7F-5D90-4684-AE45-C90F49B23F56}" srcOrd="0" destOrd="0" parTransId="{45FE82E0-949C-41F2-8228-D2DA379578DE}" sibTransId="{D8A37D64-3E84-4819-B0C2-FC9F1C4DCE50}"/>
    <dgm:cxn modelId="{2FCAA751-51FB-4216-B789-A6519871BA07}" type="presOf" srcId="{8EA7ED7F-5D90-4684-AE45-C90F49B23F56}" destId="{6EA809EA-56C0-499C-A3DC-DC276D1BEE44}" srcOrd="0" destOrd="0" presId="urn:microsoft.com/office/officeart/2005/8/layout/vList2"/>
    <dgm:cxn modelId="{EF744653-FE37-497A-891D-3741B45B947F}" srcId="{7DFD1837-62D0-4620-A0DF-F503DA040243}" destId="{6A3D0121-4EC1-428B-870C-185F3B4A85EE}" srcOrd="2" destOrd="0" parTransId="{41E255E6-D097-4C7C-A435-730CE906C530}" sibTransId="{5F664D8D-7B17-4F72-84A3-3418A45810E5}"/>
    <dgm:cxn modelId="{85EC6C8B-0157-4341-98E0-36D66D5665DD}" type="presOf" srcId="{39891269-EA19-4195-83D3-305114B710F6}" destId="{6D67152D-BD74-41F1-AB8E-04C3A672C289}" srcOrd="0" destOrd="0" presId="urn:microsoft.com/office/officeart/2005/8/layout/vList2"/>
    <dgm:cxn modelId="{3EB86596-A099-4B3D-BF2C-217A18D97EE2}" type="presOf" srcId="{DE26ED8C-1673-40DB-9D85-653237E0A5F3}" destId="{9E388B10-245E-48E4-AFCF-E28ECB53EA5C}" srcOrd="0" destOrd="2" presId="urn:microsoft.com/office/officeart/2005/8/layout/vList2"/>
    <dgm:cxn modelId="{548876A4-C4D9-469A-9AF1-B47E97AD7373}" srcId="{1DAF23F4-88D4-4643-84FC-D9C6456A5769}" destId="{D9E30C4F-6C67-4C0F-8870-AB4341CB0E00}" srcOrd="1" destOrd="0" parTransId="{7C82BA3F-F9CD-4544-8162-28067B50947E}" sibTransId="{4F3C60DB-385A-476B-9DED-30CB98A7D67A}"/>
    <dgm:cxn modelId="{8EDA83A8-B81D-4AE2-9FF3-85C98808586F}" type="presOf" srcId="{1DAF23F4-88D4-4643-84FC-D9C6456A5769}" destId="{FDCE800B-9F09-4C40-ACFC-8356AF3A11D3}" srcOrd="0" destOrd="0" presId="urn:microsoft.com/office/officeart/2005/8/layout/vList2"/>
    <dgm:cxn modelId="{E0281EB1-8DD8-4D0F-84F5-F7A7E95C2942}" type="presOf" srcId="{2C1B170F-BF2F-4C11-874B-82C2482590F4}" destId="{9E388B10-245E-48E4-AFCF-E28ECB53EA5C}" srcOrd="0" destOrd="1" presId="urn:microsoft.com/office/officeart/2005/8/layout/vList2"/>
    <dgm:cxn modelId="{AB4A8DD4-91B2-4DDD-A512-FDD4122E10FE}" srcId="{1DAF23F4-88D4-4643-84FC-D9C6456A5769}" destId="{39891269-EA19-4195-83D3-305114B710F6}" srcOrd="3" destOrd="0" parTransId="{E90C0F5B-60B8-4449-934B-52B5E86CD203}" sibTransId="{05EA39FB-63D7-4134-B182-AE6338032D37}"/>
    <dgm:cxn modelId="{CE6DEBDA-9EBC-46AA-8A11-B8590CAF9D9C}" srcId="{1DAF23F4-88D4-4643-84FC-D9C6456A5769}" destId="{7DFD1837-62D0-4620-A0DF-F503DA040243}" srcOrd="2" destOrd="0" parTransId="{7588D159-944D-4D94-A3A3-F14D9AFBDF55}" sibTransId="{F5A31919-9D98-4354-B801-1200ECF832F0}"/>
    <dgm:cxn modelId="{03B2B318-C552-4FA7-9A49-7E7A59EECB14}" type="presParOf" srcId="{FDCE800B-9F09-4C40-ACFC-8356AF3A11D3}" destId="{720D8E22-97A3-4C92-A137-127FFDBFCD97}" srcOrd="0" destOrd="0" presId="urn:microsoft.com/office/officeart/2005/8/layout/vList2"/>
    <dgm:cxn modelId="{508D102F-C69C-4003-84EA-3C384E44C456}" type="presParOf" srcId="{FDCE800B-9F09-4C40-ACFC-8356AF3A11D3}" destId="{203A9D57-8DE4-44C3-8628-7B16A97A3509}" srcOrd="1" destOrd="0" presId="urn:microsoft.com/office/officeart/2005/8/layout/vList2"/>
    <dgm:cxn modelId="{2DDBFB89-1E1E-4569-AC19-9E1257808FE0}" type="presParOf" srcId="{FDCE800B-9F09-4C40-ACFC-8356AF3A11D3}" destId="{31C0CB3D-7AB8-45CF-8DB0-1DC5AC50EF41}" srcOrd="2" destOrd="0" presId="urn:microsoft.com/office/officeart/2005/8/layout/vList2"/>
    <dgm:cxn modelId="{4A845083-C8DD-4A13-B830-C9FB111ED0B7}" type="presParOf" srcId="{FDCE800B-9F09-4C40-ACFC-8356AF3A11D3}" destId="{5C244A41-9992-4096-B37D-4DED4ABB9B0B}" srcOrd="3" destOrd="0" presId="urn:microsoft.com/office/officeart/2005/8/layout/vList2"/>
    <dgm:cxn modelId="{4A45A24A-7F6A-4F6C-8853-431A0162C510}" type="presParOf" srcId="{FDCE800B-9F09-4C40-ACFC-8356AF3A11D3}" destId="{C66A5A38-FC7F-45FF-869E-12AFC5F13DD4}" srcOrd="4" destOrd="0" presId="urn:microsoft.com/office/officeart/2005/8/layout/vList2"/>
    <dgm:cxn modelId="{99B07C99-B4C2-445B-A0BA-D78C361322D6}" type="presParOf" srcId="{FDCE800B-9F09-4C40-ACFC-8356AF3A11D3}" destId="{6EA809EA-56C0-499C-A3DC-DC276D1BEE44}" srcOrd="5" destOrd="0" presId="urn:microsoft.com/office/officeart/2005/8/layout/vList2"/>
    <dgm:cxn modelId="{6FC76ECE-6823-4EF8-A9FE-AD7C54B55571}" type="presParOf" srcId="{FDCE800B-9F09-4C40-ACFC-8356AF3A11D3}" destId="{6D67152D-BD74-41F1-AB8E-04C3A672C289}" srcOrd="6" destOrd="0" presId="urn:microsoft.com/office/officeart/2005/8/layout/vList2"/>
    <dgm:cxn modelId="{D48A15B6-D22B-4342-B91F-D4FDA3FA918C}" type="presParOf" srcId="{FDCE800B-9F09-4C40-ACFC-8356AF3A11D3}" destId="{555CE83D-0EF2-4578-A20A-A64002D30C81}" srcOrd="7" destOrd="0" presId="urn:microsoft.com/office/officeart/2005/8/layout/vList2"/>
    <dgm:cxn modelId="{7B63B74C-42C0-4693-8B30-9B71C721E7FD}" type="presParOf" srcId="{FDCE800B-9F09-4C40-ACFC-8356AF3A11D3}" destId="{77C1E2DD-B7AB-4674-96C6-C176FA4FC07E}" srcOrd="8" destOrd="0" presId="urn:microsoft.com/office/officeart/2005/8/layout/vList2"/>
    <dgm:cxn modelId="{16401BF3-BD87-49D8-AC98-670D66B1A74F}" type="presParOf" srcId="{FDCE800B-9F09-4C40-ACFC-8356AF3A11D3}" destId="{9E388B10-245E-48E4-AFCF-E28ECB53EA5C}" srcOrd="9"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C3A1641-2DC2-4F7D-B5D3-69935C5B1B50}"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8E60DB5A-6866-4E5D-A0D0-C0C336630DC9}">
      <dgm:prSet/>
      <dgm:spPr/>
      <dgm:t>
        <a:bodyPr/>
        <a:lstStyle/>
        <a:p>
          <a:r>
            <a:rPr lang="en-US"/>
            <a:t>T</a:t>
          </a:r>
          <a:r>
            <a:rPr lang="en-GB"/>
            <a:t>he aim will be to help Isaac feel safe, build his confidence and encourage him to join with the other kids.</a:t>
          </a:r>
          <a:endParaRPr lang="en-US"/>
        </a:p>
      </dgm:t>
    </dgm:pt>
    <dgm:pt modelId="{BA0895E0-FDDC-4DCB-8480-30CA0B9AF4A1}" type="parTrans" cxnId="{367C105D-F628-4B5D-8E50-1CE621AF6CE1}">
      <dgm:prSet/>
      <dgm:spPr/>
      <dgm:t>
        <a:bodyPr/>
        <a:lstStyle/>
        <a:p>
          <a:endParaRPr lang="en-US"/>
        </a:p>
      </dgm:t>
    </dgm:pt>
    <dgm:pt modelId="{402FE165-65D5-4586-BF65-F86875B81147}" type="sibTrans" cxnId="{367C105D-F628-4B5D-8E50-1CE621AF6CE1}">
      <dgm:prSet/>
      <dgm:spPr/>
      <dgm:t>
        <a:bodyPr/>
        <a:lstStyle/>
        <a:p>
          <a:endParaRPr lang="en-US"/>
        </a:p>
      </dgm:t>
    </dgm:pt>
    <dgm:pt modelId="{2F4A3770-BD19-4551-AE1D-4BFB1462A406}">
      <dgm:prSet/>
      <dgm:spPr/>
      <dgm:t>
        <a:bodyPr/>
        <a:lstStyle/>
        <a:p>
          <a:r>
            <a:rPr lang="en-GB"/>
            <a:t>We could encourage social play, where we will plan activities that match Isaac’s interests, such as cars or puzzles and invite other children to join in.</a:t>
          </a:r>
          <a:endParaRPr lang="en-US"/>
        </a:p>
      </dgm:t>
    </dgm:pt>
    <dgm:pt modelId="{E64481E7-3AF7-410E-83AA-2371AA69621B}" type="parTrans" cxnId="{16C93003-DB42-49E6-A3FF-1508C11195ED}">
      <dgm:prSet/>
      <dgm:spPr/>
      <dgm:t>
        <a:bodyPr/>
        <a:lstStyle/>
        <a:p>
          <a:endParaRPr lang="en-US"/>
        </a:p>
      </dgm:t>
    </dgm:pt>
    <dgm:pt modelId="{822DB4DF-F188-46BA-BAD6-AE64EF1A80D5}" type="sibTrans" cxnId="{16C93003-DB42-49E6-A3FF-1508C11195ED}">
      <dgm:prSet/>
      <dgm:spPr/>
      <dgm:t>
        <a:bodyPr/>
        <a:lstStyle/>
        <a:p>
          <a:endParaRPr lang="en-US"/>
        </a:p>
      </dgm:t>
    </dgm:pt>
    <dgm:pt modelId="{D924376A-7181-48AB-8D7E-17E0C1DB2CF6}">
      <dgm:prSet/>
      <dgm:spPr/>
      <dgm:t>
        <a:bodyPr/>
        <a:lstStyle/>
        <a:p>
          <a:r>
            <a:rPr lang="en-GB"/>
            <a:t>He could be assigned a key person so that person will greet him every morning he arrives, and the key person will talk and play with him, and also comfort him if he is upset.</a:t>
          </a:r>
          <a:endParaRPr lang="en-US"/>
        </a:p>
      </dgm:t>
    </dgm:pt>
    <dgm:pt modelId="{7CE7257C-52ED-4607-8B63-5E01E2CD70BE}" type="parTrans" cxnId="{49319D4E-7D80-4592-A3BE-460FB09BC68C}">
      <dgm:prSet/>
      <dgm:spPr/>
      <dgm:t>
        <a:bodyPr/>
        <a:lstStyle/>
        <a:p>
          <a:endParaRPr lang="en-US"/>
        </a:p>
      </dgm:t>
    </dgm:pt>
    <dgm:pt modelId="{0B31055B-3A98-40B3-8737-F9C27E11F704}" type="sibTrans" cxnId="{49319D4E-7D80-4592-A3BE-460FB09BC68C}">
      <dgm:prSet/>
      <dgm:spPr/>
      <dgm:t>
        <a:bodyPr/>
        <a:lstStyle/>
        <a:p>
          <a:endParaRPr lang="en-US"/>
        </a:p>
      </dgm:t>
    </dgm:pt>
    <dgm:pt modelId="{7169EF83-90A4-45A5-9174-A6251BB479D4}">
      <dgm:prSet/>
      <dgm:spPr/>
      <dgm:t>
        <a:bodyPr/>
        <a:lstStyle/>
        <a:p>
          <a:r>
            <a:rPr lang="en-GB"/>
            <a:t>We could also praise and reassure him so whenever he tries something new, talks to other children or even joins an activity. Positive praise helps build confidence </a:t>
          </a:r>
          <a:endParaRPr lang="en-US"/>
        </a:p>
      </dgm:t>
    </dgm:pt>
    <dgm:pt modelId="{093A6365-3725-4A6F-A115-13E685967337}" type="parTrans" cxnId="{FC291C38-C902-41FE-B7A7-EB2A16A2570F}">
      <dgm:prSet/>
      <dgm:spPr/>
      <dgm:t>
        <a:bodyPr/>
        <a:lstStyle/>
        <a:p>
          <a:endParaRPr lang="en-US"/>
        </a:p>
      </dgm:t>
    </dgm:pt>
    <dgm:pt modelId="{AF22D3F3-5C86-473D-8DC0-2FC4BECB100C}" type="sibTrans" cxnId="{FC291C38-C902-41FE-B7A7-EB2A16A2570F}">
      <dgm:prSet/>
      <dgm:spPr/>
      <dgm:t>
        <a:bodyPr/>
        <a:lstStyle/>
        <a:p>
          <a:endParaRPr lang="en-US"/>
        </a:p>
      </dgm:t>
    </dgm:pt>
    <dgm:pt modelId="{0EB80A18-32B9-4CF7-B483-1C4FA4ADEE93}" type="pres">
      <dgm:prSet presAssocID="{BC3A1641-2DC2-4F7D-B5D3-69935C5B1B50}" presName="diagram" presStyleCnt="0">
        <dgm:presLayoutVars>
          <dgm:dir/>
          <dgm:resizeHandles val="exact"/>
        </dgm:presLayoutVars>
      </dgm:prSet>
      <dgm:spPr/>
    </dgm:pt>
    <dgm:pt modelId="{33FFA50A-843F-450D-A09D-21C2F14E0BBF}" type="pres">
      <dgm:prSet presAssocID="{8E60DB5A-6866-4E5D-A0D0-C0C336630DC9}" presName="node" presStyleLbl="node1" presStyleIdx="0" presStyleCnt="1">
        <dgm:presLayoutVars>
          <dgm:bulletEnabled val="1"/>
        </dgm:presLayoutVars>
      </dgm:prSet>
      <dgm:spPr/>
    </dgm:pt>
  </dgm:ptLst>
  <dgm:cxnLst>
    <dgm:cxn modelId="{16C93003-DB42-49E6-A3FF-1508C11195ED}" srcId="{8E60DB5A-6866-4E5D-A0D0-C0C336630DC9}" destId="{2F4A3770-BD19-4551-AE1D-4BFB1462A406}" srcOrd="0" destOrd="0" parTransId="{E64481E7-3AF7-410E-83AA-2371AA69621B}" sibTransId="{822DB4DF-F188-46BA-BAD6-AE64EF1A80D5}"/>
    <dgm:cxn modelId="{FC291C38-C902-41FE-B7A7-EB2A16A2570F}" srcId="{8E60DB5A-6866-4E5D-A0D0-C0C336630DC9}" destId="{7169EF83-90A4-45A5-9174-A6251BB479D4}" srcOrd="2" destOrd="0" parTransId="{093A6365-3725-4A6F-A115-13E685967337}" sibTransId="{AF22D3F3-5C86-473D-8DC0-2FC4BECB100C}"/>
    <dgm:cxn modelId="{367C105D-F628-4B5D-8E50-1CE621AF6CE1}" srcId="{BC3A1641-2DC2-4F7D-B5D3-69935C5B1B50}" destId="{8E60DB5A-6866-4E5D-A0D0-C0C336630DC9}" srcOrd="0" destOrd="0" parTransId="{BA0895E0-FDDC-4DCB-8480-30CA0B9AF4A1}" sibTransId="{402FE165-65D5-4586-BF65-F86875B81147}"/>
    <dgm:cxn modelId="{0AA85844-8B32-4D7A-9C44-C3045004E52F}" type="presOf" srcId="{D924376A-7181-48AB-8D7E-17E0C1DB2CF6}" destId="{33FFA50A-843F-450D-A09D-21C2F14E0BBF}" srcOrd="0" destOrd="2" presId="urn:microsoft.com/office/officeart/2005/8/layout/process5"/>
    <dgm:cxn modelId="{25C68849-908B-4BD2-A9EE-C0A79090534D}" type="presOf" srcId="{8E60DB5A-6866-4E5D-A0D0-C0C336630DC9}" destId="{33FFA50A-843F-450D-A09D-21C2F14E0BBF}" srcOrd="0" destOrd="0" presId="urn:microsoft.com/office/officeart/2005/8/layout/process5"/>
    <dgm:cxn modelId="{49319D4E-7D80-4592-A3BE-460FB09BC68C}" srcId="{8E60DB5A-6866-4E5D-A0D0-C0C336630DC9}" destId="{D924376A-7181-48AB-8D7E-17E0C1DB2CF6}" srcOrd="1" destOrd="0" parTransId="{7CE7257C-52ED-4607-8B63-5E01E2CD70BE}" sibTransId="{0B31055B-3A98-40B3-8737-F9C27E11F704}"/>
    <dgm:cxn modelId="{6D61C877-2C3D-4CBB-BDDA-C86A2BB5FB8D}" type="presOf" srcId="{BC3A1641-2DC2-4F7D-B5D3-69935C5B1B50}" destId="{0EB80A18-32B9-4CF7-B483-1C4FA4ADEE93}" srcOrd="0" destOrd="0" presId="urn:microsoft.com/office/officeart/2005/8/layout/process5"/>
    <dgm:cxn modelId="{E74438ED-BC4A-413F-B16B-4920D2DC1B22}" type="presOf" srcId="{2F4A3770-BD19-4551-AE1D-4BFB1462A406}" destId="{33FFA50A-843F-450D-A09D-21C2F14E0BBF}" srcOrd="0" destOrd="1" presId="urn:microsoft.com/office/officeart/2005/8/layout/process5"/>
    <dgm:cxn modelId="{741226F3-6353-4D97-95EC-8C56F7C14F7B}" type="presOf" srcId="{7169EF83-90A4-45A5-9174-A6251BB479D4}" destId="{33FFA50A-843F-450D-A09D-21C2F14E0BBF}" srcOrd="0" destOrd="3" presId="urn:microsoft.com/office/officeart/2005/8/layout/process5"/>
    <dgm:cxn modelId="{06CB362A-DCF8-4D06-B31B-CAACBF2A5EE3}" type="presParOf" srcId="{0EB80A18-32B9-4CF7-B483-1C4FA4ADEE93}" destId="{33FFA50A-843F-450D-A09D-21C2F14E0BBF}" srcOrd="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7FDA935-30A0-4404-ABE2-18005EB0905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3E8CBBC-2E63-40CD-A255-BE656FDAF903}">
      <dgm:prSet/>
      <dgm:spPr/>
      <dgm:t>
        <a:bodyPr/>
        <a:lstStyle/>
        <a:p>
          <a:r>
            <a:rPr lang="en-GB"/>
            <a:t>Bowlby’s theory is useful as it helped explain why Isaac is clingy, gets upset when his mother leaves, and also avoids group activities. The theory states that children need a secure relationship with a trusted adult to feel safe and confident.</a:t>
          </a:r>
          <a:endParaRPr lang="en-US"/>
        </a:p>
      </dgm:t>
    </dgm:pt>
    <dgm:pt modelId="{B8CCD873-FE87-44A6-AC2D-C346D012AA6F}" type="parTrans" cxnId="{44C728EB-0877-4165-8710-B76485C2FBFF}">
      <dgm:prSet/>
      <dgm:spPr/>
      <dgm:t>
        <a:bodyPr/>
        <a:lstStyle/>
        <a:p>
          <a:endParaRPr lang="en-US"/>
        </a:p>
      </dgm:t>
    </dgm:pt>
    <dgm:pt modelId="{4F414748-3181-41F0-B4A4-BAC58ACC0656}" type="sibTrans" cxnId="{44C728EB-0877-4165-8710-B76485C2FBFF}">
      <dgm:prSet/>
      <dgm:spPr/>
      <dgm:t>
        <a:bodyPr/>
        <a:lstStyle/>
        <a:p>
          <a:endParaRPr lang="en-US"/>
        </a:p>
      </dgm:t>
    </dgm:pt>
    <dgm:pt modelId="{4F8D7AAB-3260-48D8-88E8-4BB06A2BD216}">
      <dgm:prSet/>
      <dgm:spPr/>
      <dgm:t>
        <a:bodyPr/>
        <a:lstStyle/>
        <a:p>
          <a:r>
            <a:rPr lang="en-GB"/>
            <a:t>This theory is supported by research. Ainsworth’s Strange Situation study found that children with secure attachment were more confident and explored more of their surroundings, whereas children with insecure attachments were more anxious when separated from their caregiver </a:t>
          </a:r>
          <a:r>
            <a:rPr lang="en-GB" i="1"/>
            <a:t>(Ainsworth 1978).</a:t>
          </a:r>
          <a:endParaRPr lang="en-US"/>
        </a:p>
      </dgm:t>
    </dgm:pt>
    <dgm:pt modelId="{EA6287FC-B2E0-4A0B-BA51-7BC7FD6D0612}" type="parTrans" cxnId="{0C4DB673-BEBC-4E99-AF49-5D7031EB1115}">
      <dgm:prSet/>
      <dgm:spPr/>
      <dgm:t>
        <a:bodyPr/>
        <a:lstStyle/>
        <a:p>
          <a:endParaRPr lang="en-US"/>
        </a:p>
      </dgm:t>
    </dgm:pt>
    <dgm:pt modelId="{7986444C-9C41-460E-85A6-60C5C6EF80F2}" type="sibTrans" cxnId="{0C4DB673-BEBC-4E99-AF49-5D7031EB1115}">
      <dgm:prSet/>
      <dgm:spPr/>
      <dgm:t>
        <a:bodyPr/>
        <a:lstStyle/>
        <a:p>
          <a:endParaRPr lang="en-US"/>
        </a:p>
      </dgm:t>
    </dgm:pt>
    <dgm:pt modelId="{4F8129C7-E6C5-4EE9-8E8F-7A9BDEC694CA}">
      <dgm:prSet/>
      <dgm:spPr/>
      <dgm:t>
        <a:bodyPr/>
        <a:lstStyle/>
        <a:p>
          <a:r>
            <a:rPr lang="en-GB"/>
            <a:t>The Bowlby theory is useful in the early years because it supports the key person approach. A trusted adult can help the child feel safe, settle into nursery and build confidence.</a:t>
          </a:r>
          <a:endParaRPr lang="en-US"/>
        </a:p>
      </dgm:t>
    </dgm:pt>
    <dgm:pt modelId="{CD11A558-7F93-450E-AE82-385435D41700}" type="parTrans" cxnId="{3E16B2CF-8953-49D0-AE8C-E1C3F0480241}">
      <dgm:prSet/>
      <dgm:spPr/>
      <dgm:t>
        <a:bodyPr/>
        <a:lstStyle/>
        <a:p>
          <a:endParaRPr lang="en-US"/>
        </a:p>
      </dgm:t>
    </dgm:pt>
    <dgm:pt modelId="{FA266108-A3E5-466C-BB2D-F8631E2C6FBF}" type="sibTrans" cxnId="{3E16B2CF-8953-49D0-AE8C-E1C3F0480241}">
      <dgm:prSet/>
      <dgm:spPr/>
      <dgm:t>
        <a:bodyPr/>
        <a:lstStyle/>
        <a:p>
          <a:endParaRPr lang="en-US"/>
        </a:p>
      </dgm:t>
    </dgm:pt>
    <dgm:pt modelId="{1FEEF125-1EDD-491A-9FA3-CCE5C080C1E3}" type="pres">
      <dgm:prSet presAssocID="{47FDA935-30A0-4404-ABE2-18005EB09056}" presName="linear" presStyleCnt="0">
        <dgm:presLayoutVars>
          <dgm:animLvl val="lvl"/>
          <dgm:resizeHandles val="exact"/>
        </dgm:presLayoutVars>
      </dgm:prSet>
      <dgm:spPr/>
    </dgm:pt>
    <dgm:pt modelId="{5E582EFA-F8C3-4A39-AFD8-D1D76117C776}" type="pres">
      <dgm:prSet presAssocID="{D3E8CBBC-2E63-40CD-A255-BE656FDAF903}" presName="parentText" presStyleLbl="node1" presStyleIdx="0" presStyleCnt="3">
        <dgm:presLayoutVars>
          <dgm:chMax val="0"/>
          <dgm:bulletEnabled val="1"/>
        </dgm:presLayoutVars>
      </dgm:prSet>
      <dgm:spPr/>
    </dgm:pt>
    <dgm:pt modelId="{089FFF6B-D2D4-4BFE-AB0D-0E55877940B6}" type="pres">
      <dgm:prSet presAssocID="{4F414748-3181-41F0-B4A4-BAC58ACC0656}" presName="spacer" presStyleCnt="0"/>
      <dgm:spPr/>
    </dgm:pt>
    <dgm:pt modelId="{D5BBA348-21B8-47BC-A410-0B5E22612DF8}" type="pres">
      <dgm:prSet presAssocID="{4F8D7AAB-3260-48D8-88E8-4BB06A2BD216}" presName="parentText" presStyleLbl="node1" presStyleIdx="1" presStyleCnt="3">
        <dgm:presLayoutVars>
          <dgm:chMax val="0"/>
          <dgm:bulletEnabled val="1"/>
        </dgm:presLayoutVars>
      </dgm:prSet>
      <dgm:spPr/>
    </dgm:pt>
    <dgm:pt modelId="{510A5568-0013-4D57-8D07-134368EA6039}" type="pres">
      <dgm:prSet presAssocID="{7986444C-9C41-460E-85A6-60C5C6EF80F2}" presName="spacer" presStyleCnt="0"/>
      <dgm:spPr/>
    </dgm:pt>
    <dgm:pt modelId="{5CCD7A52-832A-40FD-9518-DECBFEB3AD88}" type="pres">
      <dgm:prSet presAssocID="{4F8129C7-E6C5-4EE9-8E8F-7A9BDEC694CA}" presName="parentText" presStyleLbl="node1" presStyleIdx="2" presStyleCnt="3">
        <dgm:presLayoutVars>
          <dgm:chMax val="0"/>
          <dgm:bulletEnabled val="1"/>
        </dgm:presLayoutVars>
      </dgm:prSet>
      <dgm:spPr/>
    </dgm:pt>
  </dgm:ptLst>
  <dgm:cxnLst>
    <dgm:cxn modelId="{B8600D2B-3061-4906-BD7E-B59D5E716805}" type="presOf" srcId="{4F8129C7-E6C5-4EE9-8E8F-7A9BDEC694CA}" destId="{5CCD7A52-832A-40FD-9518-DECBFEB3AD88}" srcOrd="0" destOrd="0" presId="urn:microsoft.com/office/officeart/2005/8/layout/vList2"/>
    <dgm:cxn modelId="{6E001735-FE97-4D12-BBA5-74A958BA921A}" type="presOf" srcId="{4F8D7AAB-3260-48D8-88E8-4BB06A2BD216}" destId="{D5BBA348-21B8-47BC-A410-0B5E22612DF8}" srcOrd="0" destOrd="0" presId="urn:microsoft.com/office/officeart/2005/8/layout/vList2"/>
    <dgm:cxn modelId="{0C4DB673-BEBC-4E99-AF49-5D7031EB1115}" srcId="{47FDA935-30A0-4404-ABE2-18005EB09056}" destId="{4F8D7AAB-3260-48D8-88E8-4BB06A2BD216}" srcOrd="1" destOrd="0" parTransId="{EA6287FC-B2E0-4A0B-BA51-7BC7FD6D0612}" sibTransId="{7986444C-9C41-460E-85A6-60C5C6EF80F2}"/>
    <dgm:cxn modelId="{F6A1908F-39A9-4565-B6C8-77B8925649F0}" type="presOf" srcId="{D3E8CBBC-2E63-40CD-A255-BE656FDAF903}" destId="{5E582EFA-F8C3-4A39-AFD8-D1D76117C776}" srcOrd="0" destOrd="0" presId="urn:microsoft.com/office/officeart/2005/8/layout/vList2"/>
    <dgm:cxn modelId="{76D9BBAE-1F43-4DD2-9381-A9D51D886F2D}" type="presOf" srcId="{47FDA935-30A0-4404-ABE2-18005EB09056}" destId="{1FEEF125-1EDD-491A-9FA3-CCE5C080C1E3}" srcOrd="0" destOrd="0" presId="urn:microsoft.com/office/officeart/2005/8/layout/vList2"/>
    <dgm:cxn modelId="{3E16B2CF-8953-49D0-AE8C-E1C3F0480241}" srcId="{47FDA935-30A0-4404-ABE2-18005EB09056}" destId="{4F8129C7-E6C5-4EE9-8E8F-7A9BDEC694CA}" srcOrd="2" destOrd="0" parTransId="{CD11A558-7F93-450E-AE82-385435D41700}" sibTransId="{FA266108-A3E5-466C-BB2D-F8631E2C6FBF}"/>
    <dgm:cxn modelId="{44C728EB-0877-4165-8710-B76485C2FBFF}" srcId="{47FDA935-30A0-4404-ABE2-18005EB09056}" destId="{D3E8CBBC-2E63-40CD-A255-BE656FDAF903}" srcOrd="0" destOrd="0" parTransId="{B8CCD873-FE87-44A6-AC2D-C346D012AA6F}" sibTransId="{4F414748-3181-41F0-B4A4-BAC58ACC0656}"/>
    <dgm:cxn modelId="{F7FC7EC8-26DA-473C-AAE2-CDCE741D49C1}" type="presParOf" srcId="{1FEEF125-1EDD-491A-9FA3-CCE5C080C1E3}" destId="{5E582EFA-F8C3-4A39-AFD8-D1D76117C776}" srcOrd="0" destOrd="0" presId="urn:microsoft.com/office/officeart/2005/8/layout/vList2"/>
    <dgm:cxn modelId="{8D9E51B4-6B03-4A2A-97F3-AC45AE1D123F}" type="presParOf" srcId="{1FEEF125-1EDD-491A-9FA3-CCE5C080C1E3}" destId="{089FFF6B-D2D4-4BFE-AB0D-0E55877940B6}" srcOrd="1" destOrd="0" presId="urn:microsoft.com/office/officeart/2005/8/layout/vList2"/>
    <dgm:cxn modelId="{B6E1946A-8611-4BD4-B22C-593EF80FE3DB}" type="presParOf" srcId="{1FEEF125-1EDD-491A-9FA3-CCE5C080C1E3}" destId="{D5BBA348-21B8-47BC-A410-0B5E22612DF8}" srcOrd="2" destOrd="0" presId="urn:microsoft.com/office/officeart/2005/8/layout/vList2"/>
    <dgm:cxn modelId="{DAC7FA5D-F246-408B-B65E-05E54533D4DC}" type="presParOf" srcId="{1FEEF125-1EDD-491A-9FA3-CCE5C080C1E3}" destId="{510A5568-0013-4D57-8D07-134368EA6039}" srcOrd="3" destOrd="0" presId="urn:microsoft.com/office/officeart/2005/8/layout/vList2"/>
    <dgm:cxn modelId="{C8E52FED-B8F7-454F-B0EA-FB2584EFD879}" type="presParOf" srcId="{1FEEF125-1EDD-491A-9FA3-CCE5C080C1E3}" destId="{5CCD7A52-832A-40FD-9518-DECBFEB3AD88}"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0D8E22-97A3-4C92-A137-127FFDBFCD97}">
      <dsp:nvSpPr>
        <dsp:cNvPr id="0" name=""/>
        <dsp:cNvSpPr/>
      </dsp:nvSpPr>
      <dsp:spPr>
        <a:xfrm>
          <a:off x="0" y="260446"/>
          <a:ext cx="8129626" cy="5569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John Bowlby was a British psychologist who developed the  Attachment theory. He believed that children need a close, loving relationship with their main caregivers, usually their mother or father. </a:t>
          </a:r>
          <a:r>
            <a:rPr lang="en-US" sz="1400" i="1" kern="1200" dirty="0"/>
            <a:t>(Bowlby,1969).</a:t>
          </a:r>
          <a:endParaRPr lang="en-US" sz="1400" kern="1200" dirty="0"/>
        </a:p>
      </dsp:txBody>
      <dsp:txXfrm>
        <a:off x="27187" y="287633"/>
        <a:ext cx="8075252" cy="502546"/>
      </dsp:txXfrm>
    </dsp:sp>
    <dsp:sp modelId="{31C0CB3D-7AB8-45CF-8DB0-1DC5AC50EF41}">
      <dsp:nvSpPr>
        <dsp:cNvPr id="0" name=""/>
        <dsp:cNvSpPr/>
      </dsp:nvSpPr>
      <dsp:spPr>
        <a:xfrm>
          <a:off x="0" y="857686"/>
          <a:ext cx="8129626" cy="5569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When a child feels safe and loved, they develop a secure attachment. </a:t>
          </a:r>
        </a:p>
      </dsp:txBody>
      <dsp:txXfrm>
        <a:off x="27187" y="884873"/>
        <a:ext cx="8075252" cy="502546"/>
      </dsp:txXfrm>
    </dsp:sp>
    <dsp:sp modelId="{C66A5A38-FC7F-45FF-869E-12AFC5F13DD4}">
      <dsp:nvSpPr>
        <dsp:cNvPr id="0" name=""/>
        <dsp:cNvSpPr/>
      </dsp:nvSpPr>
      <dsp:spPr>
        <a:xfrm>
          <a:off x="0" y="1454926"/>
          <a:ext cx="8129626" cy="5569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This helps them :</a:t>
          </a:r>
        </a:p>
      </dsp:txBody>
      <dsp:txXfrm>
        <a:off x="27187" y="1482113"/>
        <a:ext cx="8075252" cy="502546"/>
      </dsp:txXfrm>
    </dsp:sp>
    <dsp:sp modelId="{6EA809EA-56C0-499C-A3DC-DC276D1BEE44}">
      <dsp:nvSpPr>
        <dsp:cNvPr id="0" name=""/>
        <dsp:cNvSpPr/>
      </dsp:nvSpPr>
      <dsp:spPr>
        <a:xfrm>
          <a:off x="0" y="2011846"/>
          <a:ext cx="8129626" cy="82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8116" tIns="15240" rIns="85344" bIns="15240" numCol="1" spcCol="1270" anchor="t" anchorCtr="0">
          <a:noAutofit/>
        </a:bodyPr>
        <a:lstStyle/>
        <a:p>
          <a:pPr marL="114300" lvl="1" indent="-114300" algn="l" defTabSz="533400">
            <a:lnSpc>
              <a:spcPct val="90000"/>
            </a:lnSpc>
            <a:spcBef>
              <a:spcPct val="0"/>
            </a:spcBef>
            <a:spcAft>
              <a:spcPct val="20000"/>
            </a:spcAft>
            <a:buChar char="•"/>
          </a:pPr>
          <a:r>
            <a:rPr lang="en-US" sz="1200" kern="1200" dirty="0"/>
            <a:t>feel confident</a:t>
          </a:r>
        </a:p>
        <a:p>
          <a:pPr marL="114300" lvl="1" indent="-114300" algn="l" defTabSz="533400">
            <a:lnSpc>
              <a:spcPct val="90000"/>
            </a:lnSpc>
            <a:spcBef>
              <a:spcPct val="0"/>
            </a:spcBef>
            <a:spcAft>
              <a:spcPct val="20000"/>
            </a:spcAft>
            <a:buChar char="•"/>
          </a:pPr>
          <a:r>
            <a:rPr lang="en-US" sz="1200" kern="1200" dirty="0"/>
            <a:t>Explore new places </a:t>
          </a:r>
        </a:p>
        <a:p>
          <a:pPr marL="114300" lvl="1" indent="-114300" algn="l" defTabSz="533400">
            <a:lnSpc>
              <a:spcPct val="90000"/>
            </a:lnSpc>
            <a:spcBef>
              <a:spcPct val="0"/>
            </a:spcBef>
            <a:spcAft>
              <a:spcPct val="20000"/>
            </a:spcAft>
            <a:buChar char="•"/>
          </a:pPr>
          <a:r>
            <a:rPr lang="en-US" sz="1200" kern="1200" dirty="0"/>
            <a:t>Play with others </a:t>
          </a:r>
        </a:p>
        <a:p>
          <a:pPr marL="114300" lvl="1" indent="-114300" algn="l" defTabSz="533400">
            <a:lnSpc>
              <a:spcPct val="90000"/>
            </a:lnSpc>
            <a:spcBef>
              <a:spcPct val="0"/>
            </a:spcBef>
            <a:spcAft>
              <a:spcPct val="20000"/>
            </a:spcAft>
            <a:buChar char="•"/>
          </a:pPr>
          <a:r>
            <a:rPr lang="en-US" sz="1200" kern="1200" dirty="0"/>
            <a:t>Learn new skills </a:t>
          </a:r>
        </a:p>
      </dsp:txBody>
      <dsp:txXfrm>
        <a:off x="0" y="2011846"/>
        <a:ext cx="8129626" cy="825930"/>
      </dsp:txXfrm>
    </dsp:sp>
    <dsp:sp modelId="{6D67152D-BD74-41F1-AB8E-04C3A672C289}">
      <dsp:nvSpPr>
        <dsp:cNvPr id="0" name=""/>
        <dsp:cNvSpPr/>
      </dsp:nvSpPr>
      <dsp:spPr>
        <a:xfrm>
          <a:off x="0" y="2837776"/>
          <a:ext cx="8129626" cy="5569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Bowlby called the caregivers a secure base. This means the child knows they can return to their caregiver for comfort and reassurance. </a:t>
          </a:r>
        </a:p>
      </dsp:txBody>
      <dsp:txXfrm>
        <a:off x="27187" y="2864963"/>
        <a:ext cx="8075252" cy="502546"/>
      </dsp:txXfrm>
    </dsp:sp>
    <dsp:sp modelId="{77C1E2DD-B7AB-4674-96C6-C176FA4FC07E}">
      <dsp:nvSpPr>
        <dsp:cNvPr id="0" name=""/>
        <dsp:cNvSpPr/>
      </dsp:nvSpPr>
      <dsp:spPr>
        <a:xfrm>
          <a:off x="0" y="3435016"/>
          <a:ext cx="8129626" cy="5569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If  a child does not feel secure, they may :</a:t>
          </a:r>
        </a:p>
      </dsp:txBody>
      <dsp:txXfrm>
        <a:off x="27187" y="3462203"/>
        <a:ext cx="8075252" cy="502546"/>
      </dsp:txXfrm>
    </dsp:sp>
    <dsp:sp modelId="{9E388B10-245E-48E4-AFCF-E28ECB53EA5C}">
      <dsp:nvSpPr>
        <dsp:cNvPr id="0" name=""/>
        <dsp:cNvSpPr/>
      </dsp:nvSpPr>
      <dsp:spPr>
        <a:xfrm>
          <a:off x="0" y="3991936"/>
          <a:ext cx="8129626" cy="82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8116" tIns="15240" rIns="85344" bIns="15240" numCol="1" spcCol="1270" anchor="t" anchorCtr="0">
          <a:noAutofit/>
        </a:bodyPr>
        <a:lstStyle/>
        <a:p>
          <a:pPr marL="114300" lvl="1" indent="-114300" algn="l" defTabSz="533400">
            <a:lnSpc>
              <a:spcPct val="90000"/>
            </a:lnSpc>
            <a:spcBef>
              <a:spcPct val="0"/>
            </a:spcBef>
            <a:spcAft>
              <a:spcPct val="20000"/>
            </a:spcAft>
            <a:buChar char="•"/>
          </a:pPr>
          <a:r>
            <a:rPr lang="en-US" sz="1200" kern="1200" dirty="0"/>
            <a:t>Be clingy </a:t>
          </a:r>
        </a:p>
        <a:p>
          <a:pPr marL="114300" lvl="1" indent="-114300" algn="l" defTabSz="533400">
            <a:lnSpc>
              <a:spcPct val="90000"/>
            </a:lnSpc>
            <a:spcBef>
              <a:spcPct val="0"/>
            </a:spcBef>
            <a:spcAft>
              <a:spcPct val="20000"/>
            </a:spcAft>
            <a:buChar char="•"/>
          </a:pPr>
          <a:r>
            <a:rPr lang="en-US" sz="1200" kern="1200" dirty="0"/>
            <a:t>Become upset when separated from their caregiver </a:t>
          </a:r>
        </a:p>
        <a:p>
          <a:pPr marL="114300" lvl="1" indent="-114300" algn="l" defTabSz="533400">
            <a:lnSpc>
              <a:spcPct val="90000"/>
            </a:lnSpc>
            <a:spcBef>
              <a:spcPct val="0"/>
            </a:spcBef>
            <a:spcAft>
              <a:spcPct val="20000"/>
            </a:spcAft>
            <a:buChar char="•"/>
          </a:pPr>
          <a:r>
            <a:rPr lang="en-US" sz="1200" kern="1200" dirty="0"/>
            <a:t>Lack confidence </a:t>
          </a:r>
        </a:p>
        <a:p>
          <a:pPr marL="114300" lvl="1" indent="-114300" algn="l" defTabSz="533400">
            <a:lnSpc>
              <a:spcPct val="90000"/>
            </a:lnSpc>
            <a:spcBef>
              <a:spcPct val="0"/>
            </a:spcBef>
            <a:spcAft>
              <a:spcPct val="20000"/>
            </a:spcAft>
            <a:buChar char="•"/>
          </a:pPr>
          <a:r>
            <a:rPr lang="en-US" sz="1200" kern="1200" dirty="0"/>
            <a:t>Avoid new situations </a:t>
          </a:r>
        </a:p>
      </dsp:txBody>
      <dsp:txXfrm>
        <a:off x="0" y="3991936"/>
        <a:ext cx="8129626" cy="8259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FFA50A-843F-450D-A09D-21C2F14E0BBF}">
      <dsp:nvSpPr>
        <dsp:cNvPr id="0" name=""/>
        <dsp:cNvSpPr/>
      </dsp:nvSpPr>
      <dsp:spPr>
        <a:xfrm>
          <a:off x="269362" y="1711"/>
          <a:ext cx="6816674" cy="40900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a:t>
          </a:r>
          <a:r>
            <a:rPr lang="en-GB" sz="2400" kern="1200"/>
            <a:t>he aim will be to help Isaac feel safe, build his confidence and encourage him to join with the other kids.</a:t>
          </a:r>
          <a:endParaRPr lang="en-US" sz="2400" kern="1200"/>
        </a:p>
        <a:p>
          <a:pPr marL="171450" lvl="1" indent="-171450" algn="l" defTabSz="844550">
            <a:lnSpc>
              <a:spcPct val="90000"/>
            </a:lnSpc>
            <a:spcBef>
              <a:spcPct val="0"/>
            </a:spcBef>
            <a:spcAft>
              <a:spcPct val="15000"/>
            </a:spcAft>
            <a:buChar char="•"/>
          </a:pPr>
          <a:r>
            <a:rPr lang="en-GB" sz="1900" kern="1200"/>
            <a:t>We could encourage social play, where we will plan activities that match Isaac’s interests, such as cars or puzzles and invite other children to join in.</a:t>
          </a:r>
          <a:endParaRPr lang="en-US" sz="1900" kern="1200"/>
        </a:p>
        <a:p>
          <a:pPr marL="171450" lvl="1" indent="-171450" algn="l" defTabSz="844550">
            <a:lnSpc>
              <a:spcPct val="90000"/>
            </a:lnSpc>
            <a:spcBef>
              <a:spcPct val="0"/>
            </a:spcBef>
            <a:spcAft>
              <a:spcPct val="15000"/>
            </a:spcAft>
            <a:buChar char="•"/>
          </a:pPr>
          <a:r>
            <a:rPr lang="en-GB" sz="1900" kern="1200"/>
            <a:t>He could be assigned a key person so that person will greet him every morning he arrives, and the key person will talk and play with him, and also comfort him if he is upset.</a:t>
          </a:r>
          <a:endParaRPr lang="en-US" sz="1900" kern="1200"/>
        </a:p>
        <a:p>
          <a:pPr marL="171450" lvl="1" indent="-171450" algn="l" defTabSz="844550">
            <a:lnSpc>
              <a:spcPct val="90000"/>
            </a:lnSpc>
            <a:spcBef>
              <a:spcPct val="0"/>
            </a:spcBef>
            <a:spcAft>
              <a:spcPct val="15000"/>
            </a:spcAft>
            <a:buChar char="•"/>
          </a:pPr>
          <a:r>
            <a:rPr lang="en-GB" sz="1900" kern="1200"/>
            <a:t>We could also praise and reassure him so whenever he tries something new, talks to other children or even joins an activity. Positive praise helps build confidence </a:t>
          </a:r>
          <a:endParaRPr lang="en-US" sz="1900" kern="1200"/>
        </a:p>
      </dsp:txBody>
      <dsp:txXfrm>
        <a:off x="389154" y="121503"/>
        <a:ext cx="6577090" cy="38504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582EFA-F8C3-4A39-AFD8-D1D76117C776}">
      <dsp:nvSpPr>
        <dsp:cNvPr id="0" name=""/>
        <dsp:cNvSpPr/>
      </dsp:nvSpPr>
      <dsp:spPr>
        <a:xfrm>
          <a:off x="0" y="287732"/>
          <a:ext cx="9799806" cy="9348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Bowlby’s theory is useful as it helped explain why Isaac is clingy, gets upset when his mother leaves, and also avoids group activities. The theory states that children need a secure relationship with a trusted adult to feel safe and confident.</a:t>
          </a:r>
          <a:endParaRPr lang="en-US" sz="1700" kern="1200"/>
        </a:p>
      </dsp:txBody>
      <dsp:txXfrm>
        <a:off x="45635" y="333367"/>
        <a:ext cx="9708536" cy="843560"/>
      </dsp:txXfrm>
    </dsp:sp>
    <dsp:sp modelId="{D5BBA348-21B8-47BC-A410-0B5E22612DF8}">
      <dsp:nvSpPr>
        <dsp:cNvPr id="0" name=""/>
        <dsp:cNvSpPr/>
      </dsp:nvSpPr>
      <dsp:spPr>
        <a:xfrm>
          <a:off x="0" y="1271522"/>
          <a:ext cx="9799806" cy="9348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This theory is supported by research. Ainsworth’s Strange Situation study found that children with secure attachment were more confident and explored more of their surroundings, whereas children with insecure attachments were more anxious when separated from their caregiver </a:t>
          </a:r>
          <a:r>
            <a:rPr lang="en-GB" sz="1700" i="1" kern="1200"/>
            <a:t>(Ainsworth 1978).</a:t>
          </a:r>
          <a:endParaRPr lang="en-US" sz="1700" kern="1200"/>
        </a:p>
      </dsp:txBody>
      <dsp:txXfrm>
        <a:off x="45635" y="1317157"/>
        <a:ext cx="9708536" cy="843560"/>
      </dsp:txXfrm>
    </dsp:sp>
    <dsp:sp modelId="{5CCD7A52-832A-40FD-9518-DECBFEB3AD88}">
      <dsp:nvSpPr>
        <dsp:cNvPr id="0" name=""/>
        <dsp:cNvSpPr/>
      </dsp:nvSpPr>
      <dsp:spPr>
        <a:xfrm>
          <a:off x="0" y="2255312"/>
          <a:ext cx="9799806" cy="9348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Bowlby theory is useful in the early years because it supports the key person approach. A trusted adult can help the child feel safe, settle into nursery and build confidence.</a:t>
          </a:r>
          <a:endParaRPr lang="en-US" sz="1700" kern="1200"/>
        </a:p>
      </dsp:txBody>
      <dsp:txXfrm>
        <a:off x="45635" y="2300947"/>
        <a:ext cx="9708536" cy="84356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BB4826-2D9D-4486-9D83-5DE9F6F9C140}" type="datetimeFigureOut">
              <a:rPr lang="en-GB" smtClean="0"/>
              <a:t>16/07/2026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8D3B30-42D4-493A-B0DB-E450CC73D86E}" type="slidenum">
              <a:rPr lang="en-GB" smtClean="0"/>
              <a:t>‹#›</a:t>
            </a:fld>
            <a:endParaRPr lang="en-GB"/>
          </a:p>
        </p:txBody>
      </p:sp>
    </p:spTree>
    <p:extLst>
      <p:ext uri="{BB962C8B-B14F-4D97-AF65-F5344CB8AC3E}">
        <p14:creationId xmlns:p14="http://schemas.microsoft.com/office/powerpoint/2010/main" val="40564583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8D3B30-42D4-493A-B0DB-E450CC73D86E}" type="slidenum">
              <a:rPr lang="en-GB" smtClean="0"/>
              <a:t>3</a:t>
            </a:fld>
            <a:endParaRPr lang="en-GB"/>
          </a:p>
        </p:txBody>
      </p:sp>
    </p:spTree>
    <p:extLst>
      <p:ext uri="{BB962C8B-B14F-4D97-AF65-F5344CB8AC3E}">
        <p14:creationId xmlns:p14="http://schemas.microsoft.com/office/powerpoint/2010/main" val="8906375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8D3B30-42D4-493A-B0DB-E450CC73D86E}" type="slidenum">
              <a:rPr lang="en-GB" smtClean="0"/>
              <a:t>4</a:t>
            </a:fld>
            <a:endParaRPr lang="en-GB"/>
          </a:p>
        </p:txBody>
      </p:sp>
    </p:spTree>
    <p:extLst>
      <p:ext uri="{BB962C8B-B14F-4D97-AF65-F5344CB8AC3E}">
        <p14:creationId xmlns:p14="http://schemas.microsoft.com/office/powerpoint/2010/main" val="24798773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could be a sign that Isaac could be experiencing an insecure attachment to his mother, as she was not really okay after birth. </a:t>
            </a:r>
            <a:endParaRPr lang="en-GB" dirty="0"/>
          </a:p>
        </p:txBody>
      </p:sp>
      <p:sp>
        <p:nvSpPr>
          <p:cNvPr id="4" name="Slide Number Placeholder 3"/>
          <p:cNvSpPr>
            <a:spLocks noGrp="1"/>
          </p:cNvSpPr>
          <p:nvPr>
            <p:ph type="sldNum" sz="quarter" idx="5"/>
          </p:nvPr>
        </p:nvSpPr>
        <p:spPr/>
        <p:txBody>
          <a:bodyPr/>
          <a:lstStyle/>
          <a:p>
            <a:fld id="{D18D3B30-42D4-493A-B0DB-E450CC73D86E}" type="slidenum">
              <a:rPr lang="en-GB" smtClean="0"/>
              <a:t>5</a:t>
            </a:fld>
            <a:endParaRPr lang="en-GB"/>
          </a:p>
        </p:txBody>
      </p:sp>
    </p:spTree>
    <p:extLst>
      <p:ext uri="{BB962C8B-B14F-4D97-AF65-F5344CB8AC3E}">
        <p14:creationId xmlns:p14="http://schemas.microsoft.com/office/powerpoint/2010/main" val="17863614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8D3B30-42D4-493A-B0DB-E450CC73D86E}" type="slidenum">
              <a:rPr lang="en-GB" smtClean="0"/>
              <a:t>8</a:t>
            </a:fld>
            <a:endParaRPr lang="en-GB"/>
          </a:p>
        </p:txBody>
      </p:sp>
    </p:spTree>
    <p:extLst>
      <p:ext uri="{BB962C8B-B14F-4D97-AF65-F5344CB8AC3E}">
        <p14:creationId xmlns:p14="http://schemas.microsoft.com/office/powerpoint/2010/main" val="7033674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18D3B30-42D4-493A-B0DB-E450CC73D86E}" type="slidenum">
              <a:rPr lang="en-GB" smtClean="0"/>
              <a:t>11</a:t>
            </a:fld>
            <a:endParaRPr lang="en-GB"/>
          </a:p>
        </p:txBody>
      </p:sp>
    </p:spTree>
    <p:extLst>
      <p:ext uri="{BB962C8B-B14F-4D97-AF65-F5344CB8AC3E}">
        <p14:creationId xmlns:p14="http://schemas.microsoft.com/office/powerpoint/2010/main" val="11325036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0CC42-808F-2CCD-A3B7-D5749DD3228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B3865A4-408E-074B-699E-C114C7C7A1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2DCF238-6C45-67D1-3BDB-70F722450D96}"/>
              </a:ext>
            </a:extLst>
          </p:cNvPr>
          <p:cNvSpPr>
            <a:spLocks noGrp="1"/>
          </p:cNvSpPr>
          <p:nvPr>
            <p:ph type="dt" sz="half" idx="10"/>
          </p:nvPr>
        </p:nvSpPr>
        <p:spPr/>
        <p:txBody>
          <a:bodyPr/>
          <a:lstStyle/>
          <a:p>
            <a:fld id="{4E69F914-F75C-DF4A-8E3D-0EE1CE742B98}" type="datetimeFigureOut">
              <a:rPr lang="en-GB" smtClean="0"/>
              <a:t>08/07/2026</a:t>
            </a:fld>
            <a:endParaRPr lang="en-GB"/>
          </a:p>
        </p:txBody>
      </p:sp>
      <p:sp>
        <p:nvSpPr>
          <p:cNvPr id="5" name="Footer Placeholder 4">
            <a:extLst>
              <a:ext uri="{FF2B5EF4-FFF2-40B4-BE49-F238E27FC236}">
                <a16:creationId xmlns:a16="http://schemas.microsoft.com/office/drawing/2014/main" id="{03ECEACF-7E31-E59F-D3C0-E3920B0A35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84EB35-8398-C701-BD34-A4600B20CC9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74202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9ADA0-752E-5085-9260-CD957E82BA1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B4DEF25-9036-5029-2C69-FE82F331284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4DB7DD5-7256-2038-1257-85238511B8DF}"/>
              </a:ext>
            </a:extLst>
          </p:cNvPr>
          <p:cNvSpPr>
            <a:spLocks noGrp="1"/>
          </p:cNvSpPr>
          <p:nvPr>
            <p:ph type="dt" sz="half" idx="10"/>
          </p:nvPr>
        </p:nvSpPr>
        <p:spPr/>
        <p:txBody>
          <a:bodyPr/>
          <a:lstStyle/>
          <a:p>
            <a:fld id="{4E69F914-F75C-DF4A-8E3D-0EE1CE742B98}" type="datetimeFigureOut">
              <a:rPr lang="en-GB" smtClean="0"/>
              <a:t>08/07/2026</a:t>
            </a:fld>
            <a:endParaRPr lang="en-GB"/>
          </a:p>
        </p:txBody>
      </p:sp>
      <p:sp>
        <p:nvSpPr>
          <p:cNvPr id="5" name="Footer Placeholder 4">
            <a:extLst>
              <a:ext uri="{FF2B5EF4-FFF2-40B4-BE49-F238E27FC236}">
                <a16:creationId xmlns:a16="http://schemas.microsoft.com/office/drawing/2014/main" id="{6756E32C-5AFC-65E6-B9CA-6E4153CF65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AB0160-E0A3-EA39-496C-B480A8D6967D}"/>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5192745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90656-9002-7BE6-D578-58CBBF1EF82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324E418-0697-21BE-4EF9-57E1D9F8DB5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35A3436-85AC-9998-8432-E23D910F3808}"/>
              </a:ext>
            </a:extLst>
          </p:cNvPr>
          <p:cNvSpPr>
            <a:spLocks noGrp="1"/>
          </p:cNvSpPr>
          <p:nvPr>
            <p:ph type="dt" sz="half" idx="10"/>
          </p:nvPr>
        </p:nvSpPr>
        <p:spPr/>
        <p:txBody>
          <a:bodyPr/>
          <a:lstStyle/>
          <a:p>
            <a:fld id="{4E69F914-F75C-DF4A-8E3D-0EE1CE742B98}" type="datetimeFigureOut">
              <a:rPr lang="en-GB" smtClean="0"/>
              <a:t>08/07/2026</a:t>
            </a:fld>
            <a:endParaRPr lang="en-GB"/>
          </a:p>
        </p:txBody>
      </p:sp>
      <p:sp>
        <p:nvSpPr>
          <p:cNvPr id="5" name="Footer Placeholder 4">
            <a:extLst>
              <a:ext uri="{FF2B5EF4-FFF2-40B4-BE49-F238E27FC236}">
                <a16:creationId xmlns:a16="http://schemas.microsoft.com/office/drawing/2014/main" id="{7EB3B488-D143-DA76-81A4-409ABCF51F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5A72BA-F43C-F1D7-3905-207B5CA4777F}"/>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9135974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6A984-410A-E89F-251C-E0D1EE75EDF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160A796-B2A1-9BBB-E151-640BBB0CF87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7D9EE35-E278-28BB-DED7-DE30A0246EE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5DE36BA-70E3-CFC8-5A31-9F37517220DC}"/>
              </a:ext>
            </a:extLst>
          </p:cNvPr>
          <p:cNvSpPr>
            <a:spLocks noGrp="1"/>
          </p:cNvSpPr>
          <p:nvPr>
            <p:ph type="dt" sz="half" idx="10"/>
          </p:nvPr>
        </p:nvSpPr>
        <p:spPr/>
        <p:txBody>
          <a:bodyPr/>
          <a:lstStyle/>
          <a:p>
            <a:fld id="{4E69F914-F75C-DF4A-8E3D-0EE1CE742B98}" type="datetimeFigureOut">
              <a:rPr lang="en-GB" smtClean="0"/>
              <a:t>08/07/2026</a:t>
            </a:fld>
            <a:endParaRPr lang="en-GB"/>
          </a:p>
        </p:txBody>
      </p:sp>
      <p:sp>
        <p:nvSpPr>
          <p:cNvPr id="6" name="Footer Placeholder 5">
            <a:extLst>
              <a:ext uri="{FF2B5EF4-FFF2-40B4-BE49-F238E27FC236}">
                <a16:creationId xmlns:a16="http://schemas.microsoft.com/office/drawing/2014/main" id="{FB8C244D-0519-6904-4D07-8EF185EF41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3CE7DB-F670-B5E1-6E0D-70E8A7AAF3A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762488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AAF91-9F4E-6142-AC9C-2E5BD010652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307E359-D523-43F7-FECC-270EB0F91B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EEE4E04-F4B4-9AE6-1AE4-7115D5287AB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1E4068F-12E8-73B7-85CA-E960E4E5B4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06D68F7-B4F6-00F7-C366-5507CF6488B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F61EA94-3C5E-8B16-8A72-6F8B33176825}"/>
              </a:ext>
            </a:extLst>
          </p:cNvPr>
          <p:cNvSpPr>
            <a:spLocks noGrp="1"/>
          </p:cNvSpPr>
          <p:nvPr>
            <p:ph type="dt" sz="half" idx="10"/>
          </p:nvPr>
        </p:nvSpPr>
        <p:spPr/>
        <p:txBody>
          <a:bodyPr/>
          <a:lstStyle/>
          <a:p>
            <a:fld id="{4E69F914-F75C-DF4A-8E3D-0EE1CE742B98}" type="datetimeFigureOut">
              <a:rPr lang="en-GB" smtClean="0"/>
              <a:t>08/07/2026</a:t>
            </a:fld>
            <a:endParaRPr lang="en-GB"/>
          </a:p>
        </p:txBody>
      </p:sp>
      <p:sp>
        <p:nvSpPr>
          <p:cNvPr id="8" name="Footer Placeholder 7">
            <a:extLst>
              <a:ext uri="{FF2B5EF4-FFF2-40B4-BE49-F238E27FC236}">
                <a16:creationId xmlns:a16="http://schemas.microsoft.com/office/drawing/2014/main" id="{C9E5227C-80C1-11AE-21C0-21F5EF8A3EE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EB22750-F746-BCB5-5249-51ADB17ACF66}"/>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441029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E5072-A408-62B9-5309-75C2D099801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6E7167D-45E0-9D81-866A-3DB9A40FE5BE}"/>
              </a:ext>
            </a:extLst>
          </p:cNvPr>
          <p:cNvSpPr>
            <a:spLocks noGrp="1"/>
          </p:cNvSpPr>
          <p:nvPr>
            <p:ph type="dt" sz="half" idx="10"/>
          </p:nvPr>
        </p:nvSpPr>
        <p:spPr/>
        <p:txBody>
          <a:bodyPr/>
          <a:lstStyle/>
          <a:p>
            <a:fld id="{4E69F914-F75C-DF4A-8E3D-0EE1CE742B98}" type="datetimeFigureOut">
              <a:rPr lang="en-GB" smtClean="0"/>
              <a:t>08/07/2026</a:t>
            </a:fld>
            <a:endParaRPr lang="en-GB"/>
          </a:p>
        </p:txBody>
      </p:sp>
      <p:sp>
        <p:nvSpPr>
          <p:cNvPr id="4" name="Footer Placeholder 3">
            <a:extLst>
              <a:ext uri="{FF2B5EF4-FFF2-40B4-BE49-F238E27FC236}">
                <a16:creationId xmlns:a16="http://schemas.microsoft.com/office/drawing/2014/main" id="{E762D9CC-B3D3-370B-C5A9-207C0C6DF60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B1ADE64-0020-C37F-E98A-89794398B93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491294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785793-17BA-9612-1E2C-1BADC5C9C2AD}"/>
              </a:ext>
            </a:extLst>
          </p:cNvPr>
          <p:cNvSpPr>
            <a:spLocks noGrp="1"/>
          </p:cNvSpPr>
          <p:nvPr>
            <p:ph type="dt" sz="half" idx="10"/>
          </p:nvPr>
        </p:nvSpPr>
        <p:spPr/>
        <p:txBody>
          <a:bodyPr/>
          <a:lstStyle/>
          <a:p>
            <a:fld id="{4E69F914-F75C-DF4A-8E3D-0EE1CE742B98}" type="datetimeFigureOut">
              <a:rPr lang="en-GB" smtClean="0"/>
              <a:t>08/07/2026</a:t>
            </a:fld>
            <a:endParaRPr lang="en-GB"/>
          </a:p>
        </p:txBody>
      </p:sp>
      <p:sp>
        <p:nvSpPr>
          <p:cNvPr id="3" name="Footer Placeholder 2">
            <a:extLst>
              <a:ext uri="{FF2B5EF4-FFF2-40B4-BE49-F238E27FC236}">
                <a16:creationId xmlns:a16="http://schemas.microsoft.com/office/drawing/2014/main" id="{97FC386E-BE0D-0D19-F082-D30B2BA5B2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41364C6-71D2-EB16-D321-A203CA416171}"/>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956422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F3028-E3AA-12F5-00B3-724937C0691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F21DDAB-441E-08B3-C88B-2850D31B876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53FA943-9CEE-C9A1-3A4D-4BAEB93F80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3DCA1C-D700-1D67-1F52-14A61CCBE42F}"/>
              </a:ext>
            </a:extLst>
          </p:cNvPr>
          <p:cNvSpPr>
            <a:spLocks noGrp="1"/>
          </p:cNvSpPr>
          <p:nvPr>
            <p:ph type="dt" sz="half" idx="10"/>
          </p:nvPr>
        </p:nvSpPr>
        <p:spPr/>
        <p:txBody>
          <a:bodyPr/>
          <a:lstStyle/>
          <a:p>
            <a:fld id="{4E69F914-F75C-DF4A-8E3D-0EE1CE742B98}" type="datetimeFigureOut">
              <a:rPr lang="en-GB" smtClean="0"/>
              <a:t>08/07/2026</a:t>
            </a:fld>
            <a:endParaRPr lang="en-GB"/>
          </a:p>
        </p:txBody>
      </p:sp>
      <p:sp>
        <p:nvSpPr>
          <p:cNvPr id="6" name="Footer Placeholder 5">
            <a:extLst>
              <a:ext uri="{FF2B5EF4-FFF2-40B4-BE49-F238E27FC236}">
                <a16:creationId xmlns:a16="http://schemas.microsoft.com/office/drawing/2014/main" id="{185700BC-80FE-B0FC-270D-C73B6BDAAE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02D6B9-4A44-8428-FCE2-D22276126E2B}"/>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709891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7B0A3-5D8F-88AD-D47A-8C1547864D3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14F7AD5-C927-8428-97FD-6532B00153F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D7BD74-8CD3-58FD-B9D6-994B172563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B0D7F4C-DC3A-D7CF-4F5A-6B2C955AAFA8}"/>
              </a:ext>
            </a:extLst>
          </p:cNvPr>
          <p:cNvSpPr>
            <a:spLocks noGrp="1"/>
          </p:cNvSpPr>
          <p:nvPr>
            <p:ph type="dt" sz="half" idx="10"/>
          </p:nvPr>
        </p:nvSpPr>
        <p:spPr/>
        <p:txBody>
          <a:bodyPr/>
          <a:lstStyle/>
          <a:p>
            <a:fld id="{4E69F914-F75C-DF4A-8E3D-0EE1CE742B98}" type="datetimeFigureOut">
              <a:rPr lang="en-GB" smtClean="0"/>
              <a:t>08/07/2026</a:t>
            </a:fld>
            <a:endParaRPr lang="en-GB"/>
          </a:p>
        </p:txBody>
      </p:sp>
      <p:sp>
        <p:nvSpPr>
          <p:cNvPr id="6" name="Footer Placeholder 5">
            <a:extLst>
              <a:ext uri="{FF2B5EF4-FFF2-40B4-BE49-F238E27FC236}">
                <a16:creationId xmlns:a16="http://schemas.microsoft.com/office/drawing/2014/main" id="{BF98141B-1421-001F-BEF3-5D7DF9F1D9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6E85ED-1DCB-75AE-777A-4CC33436DC3D}"/>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800322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3BF90-F186-952D-8720-DEE297566E1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30278E0-4BC9-CC19-2A3B-F31F7466799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456413-F833-C7E3-B991-852522984F15}"/>
              </a:ext>
            </a:extLst>
          </p:cNvPr>
          <p:cNvSpPr>
            <a:spLocks noGrp="1"/>
          </p:cNvSpPr>
          <p:nvPr>
            <p:ph type="dt" sz="half" idx="10"/>
          </p:nvPr>
        </p:nvSpPr>
        <p:spPr/>
        <p:txBody>
          <a:bodyPr/>
          <a:lstStyle/>
          <a:p>
            <a:fld id="{4E69F914-F75C-DF4A-8E3D-0EE1CE742B98}" type="datetimeFigureOut">
              <a:rPr lang="en-GB" smtClean="0"/>
              <a:t>08/07/2026</a:t>
            </a:fld>
            <a:endParaRPr lang="en-GB"/>
          </a:p>
        </p:txBody>
      </p:sp>
      <p:sp>
        <p:nvSpPr>
          <p:cNvPr id="5" name="Footer Placeholder 4">
            <a:extLst>
              <a:ext uri="{FF2B5EF4-FFF2-40B4-BE49-F238E27FC236}">
                <a16:creationId xmlns:a16="http://schemas.microsoft.com/office/drawing/2014/main" id="{B7EEC61E-BE6A-758B-D5B3-BD7E13FA98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A57092-7AB0-C3B8-3583-79FED627C7DE}"/>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492402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A1B76D-1F2B-5518-E691-D94AD19146A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0E8209C-2120-B9D2-8EFE-69C0B094964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3F7C464-5685-7CDE-FFC3-B35E5AA4BE89}"/>
              </a:ext>
            </a:extLst>
          </p:cNvPr>
          <p:cNvSpPr>
            <a:spLocks noGrp="1"/>
          </p:cNvSpPr>
          <p:nvPr>
            <p:ph type="dt" sz="half" idx="10"/>
          </p:nvPr>
        </p:nvSpPr>
        <p:spPr/>
        <p:txBody>
          <a:bodyPr/>
          <a:lstStyle/>
          <a:p>
            <a:fld id="{4E69F914-F75C-DF4A-8E3D-0EE1CE742B98}" type="datetimeFigureOut">
              <a:rPr lang="en-GB" smtClean="0"/>
              <a:t>08/07/2026</a:t>
            </a:fld>
            <a:endParaRPr lang="en-GB"/>
          </a:p>
        </p:txBody>
      </p:sp>
      <p:sp>
        <p:nvSpPr>
          <p:cNvPr id="5" name="Footer Placeholder 4">
            <a:extLst>
              <a:ext uri="{FF2B5EF4-FFF2-40B4-BE49-F238E27FC236}">
                <a16:creationId xmlns:a16="http://schemas.microsoft.com/office/drawing/2014/main" id="{C4F16323-D7B8-5EB0-0272-C030A2690D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7D3419-8297-82BB-75E2-1B82B11AF3CF}"/>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318330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A5478A-C627-90F6-FF0F-5FDD1A1DE0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8AC349D-231F-1D2B-8BB1-404088F6BBB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84E9BD-F54C-A39C-46F7-6F07EDB272B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E69F914-F75C-DF4A-8E3D-0EE1CE742B98}" type="datetimeFigureOut">
              <a:rPr lang="en-GB" smtClean="0"/>
              <a:t>08/07/2026</a:t>
            </a:fld>
            <a:endParaRPr lang="en-GB"/>
          </a:p>
        </p:txBody>
      </p:sp>
      <p:sp>
        <p:nvSpPr>
          <p:cNvPr id="5" name="Footer Placeholder 4">
            <a:extLst>
              <a:ext uri="{FF2B5EF4-FFF2-40B4-BE49-F238E27FC236}">
                <a16:creationId xmlns:a16="http://schemas.microsoft.com/office/drawing/2014/main" id="{CDCB274E-F41A-6412-79FF-240E070353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92CD336-E469-A974-392B-2B502DF00C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CFAF8B9-F476-9E49-9916-EFFC20CDCF66}" type="slidenum">
              <a:rPr lang="en-GB" smtClean="0"/>
              <a:t>‹#›</a:t>
            </a:fld>
            <a:endParaRPr lang="en-GB"/>
          </a:p>
        </p:txBody>
      </p:sp>
    </p:spTree>
    <p:extLst>
      <p:ext uri="{BB962C8B-B14F-4D97-AF65-F5344CB8AC3E}">
        <p14:creationId xmlns:p14="http://schemas.microsoft.com/office/powerpoint/2010/main" val="13695927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868237" y="2371241"/>
            <a:ext cx="8539079" cy="967524"/>
          </a:xfrm>
        </p:spPr>
        <p:txBody>
          <a:bodyPr>
            <a:normAutofit fontScale="90000"/>
          </a:bodyPr>
          <a:lstStyle/>
          <a:p>
            <a:pPr algn="l"/>
            <a:br>
              <a:rPr lang="en-GB" sz="667" b="1" dirty="0">
                <a:ea typeface="Aptos" panose="020B0004020202020204" pitchFamily="34" charset="0"/>
              </a:rPr>
            </a:br>
            <a:br>
              <a:rPr lang="en-GB" sz="1800" dirty="0"/>
            </a:br>
            <a:r>
              <a:rPr lang="en-GB" sz="2200" dirty="0">
                <a:latin typeface="Arial" panose="020B0604020202020204" pitchFamily="34" charset="0"/>
                <a:cs typeface="Arial" panose="020B0604020202020204" pitchFamily="34" charset="0"/>
              </a:rPr>
              <a:t>Student name:  Lesley Sebastiao  </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Student number: 2511885</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Lecturer’s name : Odette Jack</a:t>
            </a:r>
            <a:br>
              <a:rPr lang="en-GB" sz="1125" dirty="0"/>
            </a:br>
            <a:endParaRPr lang="en-GB" sz="1125"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480446" y="3519236"/>
            <a:ext cx="11313763" cy="3098539"/>
          </a:xfrm>
        </p:spPr>
        <p:txBody>
          <a:bodyPr>
            <a:noAutofit/>
          </a:bodyPr>
          <a:lstStyle/>
          <a:p>
            <a:pPr algn="l"/>
            <a:r>
              <a:rPr lang="en-GB" sz="1800" b="1" dirty="0">
                <a:latin typeface="Arial" panose="020B0604020202020204" pitchFamily="34" charset="0"/>
                <a:cs typeface="Arial" panose="020B0604020202020204" pitchFamily="34" charset="0"/>
              </a:rPr>
              <a:t>Acknowledgement of the use of AI tools ( Grammarly  )</a:t>
            </a:r>
          </a:p>
          <a:p>
            <a:pPr algn="l"/>
            <a:r>
              <a:rPr lang="en-GB" sz="1800" dirty="0">
                <a:latin typeface="Arial" panose="020B0604020202020204" pitchFamily="34" charset="0"/>
                <a:cs typeface="Arial" panose="020B0604020202020204" pitchFamily="34" charset="0"/>
              </a:rPr>
              <a:t>I confirm that I have </a:t>
            </a:r>
            <a:r>
              <a:rPr lang="en-GB" sz="1800" b="1" dirty="0">
                <a:latin typeface="Arial" panose="020B0604020202020204" pitchFamily="34" charset="0"/>
                <a:cs typeface="Arial" panose="020B0604020202020204" pitchFamily="34" charset="0"/>
              </a:rPr>
              <a:t>not </a:t>
            </a:r>
            <a:r>
              <a:rPr lang="en-GB" sz="1800" dirty="0">
                <a:latin typeface="Arial" panose="020B0604020202020204" pitchFamily="34" charset="0"/>
                <a:cs typeface="Arial" panose="020B0604020202020204" pitchFamily="34" charset="0"/>
              </a:rPr>
              <a:t>used any AI tools in the research and creation of this assignment. I confirm that I have not presented any AI-generated materials as my own work. </a:t>
            </a:r>
          </a:p>
          <a:p>
            <a:r>
              <a:rPr lang="en-GB" b="1" dirty="0">
                <a:latin typeface="Arial" panose="020B0604020202020204" pitchFamily="34" charset="0"/>
                <a:cs typeface="Arial" panose="020B0604020202020204" pitchFamily="34" charset="0"/>
              </a:rPr>
              <a:t>OR</a:t>
            </a:r>
          </a:p>
          <a:p>
            <a:pPr algn="l"/>
            <a:r>
              <a:rPr lang="en-GB" sz="1800" dirty="0">
                <a:latin typeface="Arial" panose="020B0604020202020204" pitchFamily="34" charset="0"/>
                <a:cs typeface="Arial" panose="020B0604020202020204" pitchFamily="34" charset="0"/>
              </a:rPr>
              <a:t>I confirm that I have used AI tools to source images and/or for proofreading this work (Grammarly). I confirm that I have not presented any AI-generated materials as my own work. </a:t>
            </a:r>
            <a:endParaRPr lang="en-GB" sz="1800" b="1" dirty="0">
              <a:latin typeface="Arial" panose="020B0604020202020204" pitchFamily="34" charset="0"/>
              <a:cs typeface="Arial" panose="020B0604020202020204" pitchFamily="34" charset="0"/>
            </a:endParaRPr>
          </a:p>
          <a:p>
            <a:pPr algn="l"/>
            <a:r>
              <a:rPr lang="en-GB" sz="1800" dirty="0">
                <a:latin typeface="Arial" panose="020B0604020202020204" pitchFamily="34" charset="0"/>
                <a:cs typeface="Arial" panose="020B0604020202020204" pitchFamily="34" charset="0"/>
              </a:rPr>
              <a:t>I confirm I have copies of my drafts, notes, and other resources I used, which I may be asked to provide in evidence</a:t>
            </a:r>
          </a:p>
        </p:txBody>
      </p:sp>
      <p:sp>
        <p:nvSpPr>
          <p:cNvPr id="4" name="TextBox 3">
            <a:extLst>
              <a:ext uri="{FF2B5EF4-FFF2-40B4-BE49-F238E27FC236}">
                <a16:creationId xmlns:a16="http://schemas.microsoft.com/office/drawing/2014/main" id="{0DB5D689-0DBF-6610-F166-1771F1505D35}"/>
              </a:ext>
            </a:extLst>
          </p:cNvPr>
          <p:cNvSpPr txBox="1"/>
          <p:nvPr/>
        </p:nvSpPr>
        <p:spPr>
          <a:xfrm>
            <a:off x="3253361" y="1363899"/>
            <a:ext cx="6049210" cy="707886"/>
          </a:xfrm>
          <a:prstGeom prst="rect">
            <a:avLst/>
          </a:prstGeom>
          <a:noFill/>
        </p:spPr>
        <p:txBody>
          <a:bodyPr wrap="square" rtlCol="0">
            <a:spAutoFit/>
          </a:bodyPr>
          <a:lstStyle/>
          <a:p>
            <a:pPr algn="ctr"/>
            <a:r>
              <a:rPr lang="en-GB" sz="2000" b="1" dirty="0">
                <a:latin typeface="Arial" panose="020B0604020202020204" pitchFamily="34" charset="0"/>
                <a:cs typeface="Arial" panose="020B0604020202020204" pitchFamily="34" charset="0"/>
              </a:rPr>
              <a:t>LCHS4010</a:t>
            </a:r>
          </a:p>
          <a:p>
            <a:pPr algn="ctr"/>
            <a:r>
              <a:rPr lang="en-GB" sz="2000" b="1" dirty="0">
                <a:latin typeface="Arial" panose="020B0604020202020204" pitchFamily="34" charset="0"/>
                <a:cs typeface="Arial" panose="020B0604020202020204" pitchFamily="34" charset="0"/>
              </a:rPr>
              <a:t>Psychology in Health and Social Care</a:t>
            </a:r>
            <a:endParaRPr lang="en-GB" sz="2000"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68237" y="-22125"/>
            <a:ext cx="3272089" cy="13088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BD708-3D0A-F357-06C2-04601319088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C6194FD-A7BB-E56A-735F-999A93A71C40}"/>
              </a:ext>
            </a:extLst>
          </p:cNvPr>
          <p:cNvSpPr>
            <a:spLocks noGrp="1"/>
          </p:cNvSpPr>
          <p:nvPr>
            <p:ph idx="1"/>
          </p:nvPr>
        </p:nvSpPr>
        <p:spPr/>
        <p:txBody>
          <a:bodyPr/>
          <a:lstStyle/>
          <a:p>
            <a:pPr marL="0" indent="0">
              <a:buNone/>
            </a:pPr>
            <a:r>
              <a:rPr lang="en-US" sz="1400" dirty="0"/>
              <a:t> My name is Lesley. In this presentation, I will be talking about John Bowlby’s attachment theory and how it helps in the case of Isaac</a:t>
            </a:r>
          </a:p>
          <a:p>
            <a:pPr marL="0" indent="0">
              <a:buNone/>
            </a:pPr>
            <a:r>
              <a:rPr lang="en-US" dirty="0"/>
              <a:t> </a:t>
            </a:r>
            <a:endParaRPr lang="en-GB" dirty="0"/>
          </a:p>
        </p:txBody>
      </p:sp>
    </p:spTree>
    <p:extLst>
      <p:ext uri="{BB962C8B-B14F-4D97-AF65-F5344CB8AC3E}">
        <p14:creationId xmlns:p14="http://schemas.microsoft.com/office/powerpoint/2010/main" val="40847127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3F0F3-A943-03FA-BD6B-E6E6B03FEB21}"/>
              </a:ext>
            </a:extLst>
          </p:cNvPr>
          <p:cNvSpPr>
            <a:spLocks noGrp="1"/>
          </p:cNvSpPr>
          <p:nvPr>
            <p:ph type="title"/>
          </p:nvPr>
        </p:nvSpPr>
        <p:spPr>
          <a:xfrm>
            <a:off x="612058" y="86236"/>
            <a:ext cx="10515600" cy="1325563"/>
          </a:xfrm>
        </p:spPr>
        <p:txBody>
          <a:bodyPr/>
          <a:lstStyle/>
          <a:p>
            <a:pPr algn="ctr"/>
            <a:r>
              <a:rPr lang="en-GB" b="1" dirty="0"/>
              <a:t>INTRODUCTION</a:t>
            </a:r>
          </a:p>
        </p:txBody>
      </p:sp>
      <p:sp>
        <p:nvSpPr>
          <p:cNvPr id="9" name="TextBox 8">
            <a:extLst>
              <a:ext uri="{FF2B5EF4-FFF2-40B4-BE49-F238E27FC236}">
                <a16:creationId xmlns:a16="http://schemas.microsoft.com/office/drawing/2014/main" id="{C57E7828-FF27-B6E1-B8C4-A79BD2AED337}"/>
              </a:ext>
            </a:extLst>
          </p:cNvPr>
          <p:cNvSpPr txBox="1"/>
          <p:nvPr/>
        </p:nvSpPr>
        <p:spPr>
          <a:xfrm>
            <a:off x="580103" y="1436544"/>
            <a:ext cx="6096000" cy="2308324"/>
          </a:xfrm>
          <a:prstGeom prst="rect">
            <a:avLst/>
          </a:prstGeom>
          <a:noFill/>
        </p:spPr>
        <p:txBody>
          <a:bodyPr wrap="square">
            <a:spAutoFit/>
          </a:bodyPr>
          <a:lstStyle/>
          <a:p>
            <a:pPr>
              <a:buNone/>
            </a:pPr>
            <a:r>
              <a:rPr lang="en-GB" b="1" dirty="0"/>
              <a:t>Introduce the case study </a:t>
            </a:r>
          </a:p>
          <a:p>
            <a:pPr>
              <a:buNone/>
            </a:pPr>
            <a:endParaRPr lang="en-GB" b="1" dirty="0"/>
          </a:p>
          <a:p>
            <a:r>
              <a:rPr lang="en-GB" dirty="0"/>
              <a:t>Isaac is a  4-year-old boy who has had disrupted childcare, language delay, Separation anxiety and withdrawal during play. He lives with his single mother, who is experiencing post-natal depression, low confidence, and limited social support. They have recently moved house from another part of London in the UK.</a:t>
            </a:r>
          </a:p>
        </p:txBody>
      </p:sp>
      <p:sp>
        <p:nvSpPr>
          <p:cNvPr id="13" name="TextBox 12">
            <a:extLst>
              <a:ext uri="{FF2B5EF4-FFF2-40B4-BE49-F238E27FC236}">
                <a16:creationId xmlns:a16="http://schemas.microsoft.com/office/drawing/2014/main" id="{2F4B5C98-2AD4-4908-33E5-2D413BE712F4}"/>
              </a:ext>
            </a:extLst>
          </p:cNvPr>
          <p:cNvSpPr txBox="1"/>
          <p:nvPr/>
        </p:nvSpPr>
        <p:spPr>
          <a:xfrm>
            <a:off x="612058" y="4270420"/>
            <a:ext cx="4904352" cy="1477328"/>
          </a:xfrm>
          <a:prstGeom prst="rect">
            <a:avLst/>
          </a:prstGeom>
          <a:noFill/>
        </p:spPr>
        <p:txBody>
          <a:bodyPr wrap="square">
            <a:spAutoFit/>
          </a:bodyPr>
          <a:lstStyle/>
          <a:p>
            <a:pPr>
              <a:buNone/>
            </a:pPr>
            <a:r>
              <a:rPr lang="en-GB" b="1" dirty="0"/>
              <a:t>The theory that I have chosen: </a:t>
            </a:r>
          </a:p>
          <a:p>
            <a:pPr>
              <a:buNone/>
            </a:pPr>
            <a:r>
              <a:rPr lang="en-GB" dirty="0"/>
              <a:t>John Bowlby’s Attachment Theory is the best choice because Isaac’s main difficulties (Separation anxiety, withdrawal behaviour, clinginess and maternal depression). </a:t>
            </a:r>
          </a:p>
        </p:txBody>
      </p:sp>
      <p:pic>
        <p:nvPicPr>
          <p:cNvPr id="16" name="Picture 15" descr="Separation Anxiety in Children | Symptoms &amp; Tips to Help">
            <a:extLst>
              <a:ext uri="{FF2B5EF4-FFF2-40B4-BE49-F238E27FC236}">
                <a16:creationId xmlns:a16="http://schemas.microsoft.com/office/drawing/2014/main" id="{85BF39C4-6332-E981-CAC7-CBF45C3E3E49}"/>
              </a:ext>
            </a:extLst>
          </p:cNvPr>
          <p:cNvPicPr>
            <a:picLocks noChangeAspect="1"/>
          </p:cNvPicPr>
          <p:nvPr/>
        </p:nvPicPr>
        <p:blipFill>
          <a:blip r:embed="rId3"/>
          <a:stretch>
            <a:fillRect/>
          </a:stretch>
        </p:blipFill>
        <p:spPr>
          <a:xfrm>
            <a:off x="7102455" y="1634480"/>
            <a:ext cx="4673233" cy="4431783"/>
          </a:xfrm>
          <a:prstGeom prst="rect">
            <a:avLst/>
          </a:prstGeom>
        </p:spPr>
      </p:pic>
    </p:spTree>
    <p:extLst>
      <p:ext uri="{BB962C8B-B14F-4D97-AF65-F5344CB8AC3E}">
        <p14:creationId xmlns:p14="http://schemas.microsoft.com/office/powerpoint/2010/main" val="23901173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766DD-BFA8-CA6D-388A-DD1342AE7079}"/>
              </a:ext>
            </a:extLst>
          </p:cNvPr>
          <p:cNvSpPr>
            <a:spLocks noGrp="1"/>
          </p:cNvSpPr>
          <p:nvPr>
            <p:ph type="title"/>
          </p:nvPr>
        </p:nvSpPr>
        <p:spPr/>
        <p:txBody>
          <a:bodyPr/>
          <a:lstStyle/>
          <a:p>
            <a:pPr algn="ctr"/>
            <a:r>
              <a:rPr lang="en-GB" b="1" dirty="0"/>
              <a:t>John Bowlby’s Attachment Theory </a:t>
            </a:r>
          </a:p>
        </p:txBody>
      </p:sp>
      <p:sp>
        <p:nvSpPr>
          <p:cNvPr id="7" name="TextBox 6">
            <a:extLst>
              <a:ext uri="{FF2B5EF4-FFF2-40B4-BE49-F238E27FC236}">
                <a16:creationId xmlns:a16="http://schemas.microsoft.com/office/drawing/2014/main" id="{04343E80-AFA8-DD2B-E5DF-62D2D0A22C60}"/>
              </a:ext>
            </a:extLst>
          </p:cNvPr>
          <p:cNvSpPr txBox="1"/>
          <p:nvPr/>
        </p:nvSpPr>
        <p:spPr>
          <a:xfrm>
            <a:off x="9241483" y="1027906"/>
            <a:ext cx="2538282" cy="2308324"/>
          </a:xfrm>
          <a:prstGeom prst="rect">
            <a:avLst/>
          </a:prstGeom>
          <a:noFill/>
        </p:spPr>
        <p:txBody>
          <a:bodyPr wrap="square">
            <a:spAutoFit/>
          </a:bodyPr>
          <a:lstStyle/>
          <a:p>
            <a:pPr>
              <a:buNone/>
            </a:pPr>
            <a:endParaRPr lang="en-GB" b="1" dirty="0"/>
          </a:p>
          <a:p>
            <a:pPr>
              <a:buNone/>
            </a:pPr>
            <a:r>
              <a:rPr lang="en-GB" b="1" dirty="0"/>
              <a:t>Bowlby</a:t>
            </a:r>
          </a:p>
          <a:p>
            <a:pPr>
              <a:buFont typeface="Arial" panose="020B0604020202020204" pitchFamily="34" charset="0"/>
              <a:buChar char="•"/>
            </a:pPr>
            <a:r>
              <a:rPr lang="en-GB" dirty="0"/>
              <a:t>Attachment </a:t>
            </a:r>
          </a:p>
          <a:p>
            <a:pPr>
              <a:buFont typeface="Arial" panose="020B0604020202020204" pitchFamily="34" charset="0"/>
              <a:buChar char="•"/>
            </a:pPr>
            <a:r>
              <a:rPr lang="en-GB" dirty="0"/>
              <a:t>Secure attachment </a:t>
            </a:r>
          </a:p>
          <a:p>
            <a:pPr>
              <a:buFont typeface="Arial" panose="020B0604020202020204" pitchFamily="34" charset="0"/>
              <a:buChar char="•"/>
            </a:pPr>
            <a:r>
              <a:rPr lang="en-GB" dirty="0"/>
              <a:t>Internal working model </a:t>
            </a:r>
          </a:p>
          <a:p>
            <a:pPr>
              <a:buFont typeface="Arial" panose="020B0604020202020204" pitchFamily="34" charset="0"/>
              <a:buChar char="•"/>
            </a:pPr>
            <a:r>
              <a:rPr lang="en-GB" dirty="0"/>
              <a:t>Sensitive period </a:t>
            </a:r>
          </a:p>
          <a:p>
            <a:pPr>
              <a:buFont typeface="Arial" panose="020B0604020202020204" pitchFamily="34" charset="0"/>
              <a:buChar char="•"/>
            </a:pPr>
            <a:r>
              <a:rPr lang="en-GB" dirty="0"/>
              <a:t>Monotropy </a:t>
            </a:r>
          </a:p>
          <a:p>
            <a:endParaRPr lang="en-GB" dirty="0"/>
          </a:p>
        </p:txBody>
      </p:sp>
      <p:pic>
        <p:nvPicPr>
          <p:cNvPr id="6" name="Picture 5" descr="john bowlby">
            <a:extLst>
              <a:ext uri="{FF2B5EF4-FFF2-40B4-BE49-F238E27FC236}">
                <a16:creationId xmlns:a16="http://schemas.microsoft.com/office/drawing/2014/main" id="{C232FA30-B57C-987A-A46F-579870F858E3}"/>
              </a:ext>
            </a:extLst>
          </p:cNvPr>
          <p:cNvPicPr>
            <a:picLocks noChangeAspect="1"/>
          </p:cNvPicPr>
          <p:nvPr/>
        </p:nvPicPr>
        <p:blipFill>
          <a:blip r:embed="rId3"/>
          <a:stretch>
            <a:fillRect/>
          </a:stretch>
        </p:blipFill>
        <p:spPr>
          <a:xfrm>
            <a:off x="8551333" y="3152546"/>
            <a:ext cx="3337779" cy="3705453"/>
          </a:xfrm>
          <a:prstGeom prst="rect">
            <a:avLst/>
          </a:prstGeom>
        </p:spPr>
      </p:pic>
      <p:graphicFrame>
        <p:nvGraphicFramePr>
          <p:cNvPr id="18" name="TextBox 4">
            <a:extLst>
              <a:ext uri="{FF2B5EF4-FFF2-40B4-BE49-F238E27FC236}">
                <a16:creationId xmlns:a16="http://schemas.microsoft.com/office/drawing/2014/main" id="{C94DFA7A-C35A-2A26-7DCE-3E0B5ED9F60E}"/>
              </a:ext>
            </a:extLst>
          </p:cNvPr>
          <p:cNvGraphicFramePr/>
          <p:nvPr>
            <p:extLst>
              <p:ext uri="{D42A27DB-BD31-4B8C-83A1-F6EECF244321}">
                <p14:modId xmlns:p14="http://schemas.microsoft.com/office/powerpoint/2010/main" val="1989699768"/>
              </p:ext>
            </p:extLst>
          </p:nvPr>
        </p:nvGraphicFramePr>
        <p:xfrm>
          <a:off x="178034" y="1414562"/>
          <a:ext cx="8129626" cy="50783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517595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456ED-6DAB-31EB-3438-EF75E77620E3}"/>
              </a:ext>
            </a:extLst>
          </p:cNvPr>
          <p:cNvSpPr>
            <a:spLocks noGrp="1"/>
          </p:cNvSpPr>
          <p:nvPr>
            <p:ph type="title"/>
          </p:nvPr>
        </p:nvSpPr>
        <p:spPr/>
        <p:txBody>
          <a:bodyPr/>
          <a:lstStyle/>
          <a:p>
            <a:pPr algn="ctr"/>
            <a:r>
              <a:rPr lang="en-GB" b="1" dirty="0"/>
              <a:t>THEORY LINKED TO CASE STUDY</a:t>
            </a:r>
          </a:p>
        </p:txBody>
      </p:sp>
      <p:sp>
        <p:nvSpPr>
          <p:cNvPr id="5" name="TextBox 4">
            <a:extLst>
              <a:ext uri="{FF2B5EF4-FFF2-40B4-BE49-F238E27FC236}">
                <a16:creationId xmlns:a16="http://schemas.microsoft.com/office/drawing/2014/main" id="{21081FEA-15F8-B427-B6C7-6FE618B68088}"/>
              </a:ext>
            </a:extLst>
          </p:cNvPr>
          <p:cNvSpPr txBox="1"/>
          <p:nvPr/>
        </p:nvSpPr>
        <p:spPr>
          <a:xfrm>
            <a:off x="234745" y="1410588"/>
            <a:ext cx="8052619" cy="5016758"/>
          </a:xfrm>
          <a:prstGeom prst="rect">
            <a:avLst/>
          </a:prstGeom>
          <a:noFill/>
        </p:spPr>
        <p:txBody>
          <a:bodyPr wrap="square">
            <a:spAutoFit/>
          </a:bodyPr>
          <a:lstStyle/>
          <a:p>
            <a:r>
              <a:rPr lang="en-GB" sz="2000" dirty="0"/>
              <a:t>Isaac is clingy and becomes upset when he is separated from his mother, who is suffering from postpartum depression. So, according to Bowlby’s attachment theory,  Isaac’s mother was not able to give Isaac the emotional support that he required, and she may have found it hard to respond consistently to Isaac’s needs as she was dealing with her own mental health issues.</a:t>
            </a:r>
          </a:p>
          <a:p>
            <a:r>
              <a:rPr lang="en-GB" sz="2000" dirty="0"/>
              <a:t> </a:t>
            </a:r>
          </a:p>
          <a:p>
            <a:r>
              <a:rPr lang="en-GB" sz="2000" dirty="0"/>
              <a:t>Isaac may have avoided group activities and struggled to make friends. Bowlby believed that children who don’t feel secure may lack confidence in new situations. It can also make it a bit difficult to explore new experiences. </a:t>
            </a:r>
          </a:p>
          <a:p>
            <a:endParaRPr lang="en-GB" sz="2000" dirty="0"/>
          </a:p>
          <a:p>
            <a:r>
              <a:rPr lang="en-GB" sz="2000" dirty="0"/>
              <a:t>The Bowlby’s theory does not really say that attachment can cause a language delay. However, if a child is anxious or avoids social situations, they may find it difficult to communicate with other people. </a:t>
            </a:r>
          </a:p>
          <a:p>
            <a:endParaRPr lang="en-GB" sz="2000" dirty="0"/>
          </a:p>
        </p:txBody>
      </p:sp>
      <p:sp>
        <p:nvSpPr>
          <p:cNvPr id="7" name="TextBox 6">
            <a:extLst>
              <a:ext uri="{FF2B5EF4-FFF2-40B4-BE49-F238E27FC236}">
                <a16:creationId xmlns:a16="http://schemas.microsoft.com/office/drawing/2014/main" id="{CC2499A6-48C5-C012-7657-75ACDF95244A}"/>
              </a:ext>
            </a:extLst>
          </p:cNvPr>
          <p:cNvSpPr txBox="1"/>
          <p:nvPr/>
        </p:nvSpPr>
        <p:spPr>
          <a:xfrm>
            <a:off x="8287364" y="1294979"/>
            <a:ext cx="3500284" cy="2554545"/>
          </a:xfrm>
          <a:prstGeom prst="rect">
            <a:avLst/>
          </a:prstGeom>
          <a:noFill/>
        </p:spPr>
        <p:txBody>
          <a:bodyPr wrap="square">
            <a:spAutoFit/>
          </a:bodyPr>
          <a:lstStyle/>
          <a:p>
            <a:pPr>
              <a:buNone/>
            </a:pPr>
            <a:r>
              <a:rPr lang="en-GB" sz="2000" dirty="0"/>
              <a:t>According to Bowlby’s attachment theory, when a baby is born, it is born with a natural need to from close and emotional bond with its caregiver/parent. This bond will help the child to feel safe and protected also loved. </a:t>
            </a:r>
          </a:p>
        </p:txBody>
      </p:sp>
    </p:spTree>
    <p:extLst>
      <p:ext uri="{BB962C8B-B14F-4D97-AF65-F5344CB8AC3E}">
        <p14:creationId xmlns:p14="http://schemas.microsoft.com/office/powerpoint/2010/main" val="751758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40C2A-F63D-3F95-05BA-A7570D2AF02C}"/>
              </a:ext>
            </a:extLst>
          </p:cNvPr>
          <p:cNvSpPr>
            <a:spLocks noGrp="1"/>
          </p:cNvSpPr>
          <p:nvPr>
            <p:ph type="title"/>
          </p:nvPr>
        </p:nvSpPr>
        <p:spPr>
          <a:xfrm>
            <a:off x="762001" y="339160"/>
            <a:ext cx="10109199" cy="598032"/>
          </a:xfrm>
        </p:spPr>
        <p:txBody>
          <a:bodyPr vert="horz" lIns="91440" tIns="45720" rIns="91440" bIns="45720" rtlCol="0" anchor="ctr">
            <a:normAutofit/>
          </a:bodyPr>
          <a:lstStyle/>
          <a:p>
            <a:r>
              <a:rPr lang="en-US" sz="3600" b="1" kern="1200" dirty="0">
                <a:solidFill>
                  <a:schemeClr val="tx1"/>
                </a:solidFill>
                <a:latin typeface="+mj-lt"/>
                <a:ea typeface="+mj-ea"/>
                <a:cs typeface="+mj-cs"/>
              </a:rPr>
              <a:t>STRATEGIES TO HELP…</a:t>
            </a:r>
          </a:p>
        </p:txBody>
      </p:sp>
      <p:sp>
        <p:nvSpPr>
          <p:cNvPr id="9" name="TextBox 8">
            <a:extLst>
              <a:ext uri="{FF2B5EF4-FFF2-40B4-BE49-F238E27FC236}">
                <a16:creationId xmlns:a16="http://schemas.microsoft.com/office/drawing/2014/main" id="{A7902E32-687E-8C11-4078-D3EED4E05D0A}"/>
              </a:ext>
            </a:extLst>
          </p:cNvPr>
          <p:cNvSpPr txBox="1"/>
          <p:nvPr/>
        </p:nvSpPr>
        <p:spPr>
          <a:xfrm>
            <a:off x="762001" y="5672059"/>
            <a:ext cx="10109199" cy="547765"/>
          </a:xfrm>
          <a:prstGeom prst="rect">
            <a:avLst/>
          </a:prstGeom>
        </p:spPr>
        <p:txBody>
          <a:bodyPr vert="horz" lIns="91440" tIns="45720" rIns="91440" bIns="45720" rtlCol="0" anchor="t">
            <a:normAutofit fontScale="25000" lnSpcReduction="20000"/>
          </a:bodyPr>
          <a:lstStyle/>
          <a:p>
            <a:pPr>
              <a:lnSpc>
                <a:spcPct val="90000"/>
              </a:lnSpc>
              <a:spcBef>
                <a:spcPts val="1000"/>
              </a:spcBef>
            </a:pPr>
            <a:endParaRPr lang="en-US" sz="500" kern="1200">
              <a:solidFill>
                <a:schemeClr val="tx1"/>
              </a:solidFill>
              <a:latin typeface="+mn-lt"/>
              <a:ea typeface="+mn-ea"/>
              <a:cs typeface="+mn-cs"/>
            </a:endParaRPr>
          </a:p>
          <a:p>
            <a:pPr>
              <a:lnSpc>
                <a:spcPct val="90000"/>
              </a:lnSpc>
              <a:spcBef>
                <a:spcPts val="1000"/>
              </a:spcBef>
            </a:pPr>
            <a:endParaRPr lang="en-US" sz="500" b="1" kern="1200">
              <a:solidFill>
                <a:schemeClr val="tx1"/>
              </a:solidFill>
              <a:latin typeface="+mn-lt"/>
              <a:ea typeface="+mn-ea"/>
              <a:cs typeface="+mn-cs"/>
            </a:endParaRPr>
          </a:p>
          <a:p>
            <a:pPr>
              <a:lnSpc>
                <a:spcPct val="90000"/>
              </a:lnSpc>
              <a:spcBef>
                <a:spcPts val="1000"/>
              </a:spcBef>
            </a:pPr>
            <a:r>
              <a:rPr lang="en-US" sz="500" b="1" kern="1200">
                <a:solidFill>
                  <a:schemeClr val="tx1"/>
                </a:solidFill>
                <a:latin typeface="+mn-lt"/>
                <a:ea typeface="+mn-ea"/>
                <a:cs typeface="+mn-cs"/>
              </a:rPr>
              <a:t> Bowlby</a:t>
            </a:r>
          </a:p>
          <a:p>
            <a:pPr>
              <a:lnSpc>
                <a:spcPct val="90000"/>
              </a:lnSpc>
              <a:spcBef>
                <a:spcPts val="1000"/>
              </a:spcBef>
            </a:pPr>
            <a:r>
              <a:rPr lang="en-US" sz="500" kern="1200">
                <a:solidFill>
                  <a:schemeClr val="tx1"/>
                </a:solidFill>
                <a:latin typeface="+mn-lt"/>
                <a:ea typeface="+mn-ea"/>
                <a:cs typeface="+mn-cs"/>
              </a:rPr>
              <a:t>Key worker </a:t>
            </a:r>
          </a:p>
          <a:p>
            <a:pPr>
              <a:lnSpc>
                <a:spcPct val="90000"/>
              </a:lnSpc>
              <a:spcBef>
                <a:spcPts val="1000"/>
              </a:spcBef>
            </a:pPr>
            <a:r>
              <a:rPr lang="en-US" sz="500" kern="1200">
                <a:solidFill>
                  <a:schemeClr val="tx1"/>
                </a:solidFill>
                <a:latin typeface="+mn-lt"/>
                <a:ea typeface="+mn-ea"/>
                <a:cs typeface="+mn-cs"/>
              </a:rPr>
              <a:t>Consistent routines </a:t>
            </a:r>
          </a:p>
          <a:p>
            <a:pPr>
              <a:lnSpc>
                <a:spcPct val="90000"/>
              </a:lnSpc>
              <a:spcBef>
                <a:spcPts val="1000"/>
              </a:spcBef>
            </a:pPr>
            <a:r>
              <a:rPr lang="en-US" sz="500" kern="1200">
                <a:solidFill>
                  <a:schemeClr val="tx1"/>
                </a:solidFill>
                <a:latin typeface="+mn-lt"/>
                <a:ea typeface="+mn-ea"/>
                <a:cs typeface="+mn-cs"/>
              </a:rPr>
              <a:t>Responsive caregiving </a:t>
            </a:r>
          </a:p>
          <a:p>
            <a:pPr>
              <a:lnSpc>
                <a:spcPct val="90000"/>
              </a:lnSpc>
              <a:spcBef>
                <a:spcPts val="1000"/>
              </a:spcBef>
            </a:pPr>
            <a:endParaRPr lang="en-US" sz="500" kern="1200">
              <a:solidFill>
                <a:schemeClr val="tx1"/>
              </a:solidFill>
              <a:latin typeface="+mn-lt"/>
              <a:ea typeface="+mn-ea"/>
              <a:cs typeface="+mn-cs"/>
            </a:endParaRPr>
          </a:p>
        </p:txBody>
      </p:sp>
      <p:pic>
        <p:nvPicPr>
          <p:cNvPr id="12" name="Picture 11" descr="A board game">
            <a:extLst>
              <a:ext uri="{FF2B5EF4-FFF2-40B4-BE49-F238E27FC236}">
                <a16:creationId xmlns:a16="http://schemas.microsoft.com/office/drawing/2014/main" id="{1531E3CF-801A-3FB7-FA19-6994FF3132E5}"/>
              </a:ext>
            </a:extLst>
          </p:cNvPr>
          <p:cNvPicPr>
            <a:picLocks noChangeAspect="1"/>
          </p:cNvPicPr>
          <p:nvPr/>
        </p:nvPicPr>
        <p:blipFill>
          <a:blip r:embed="rId2"/>
          <a:srcRect l="2486" r="3" b="3"/>
          <a:stretch>
            <a:fillRect/>
          </a:stretch>
        </p:blipFill>
        <p:spPr>
          <a:xfrm>
            <a:off x="8220541" y="1342586"/>
            <a:ext cx="3817413" cy="4172827"/>
          </a:xfrm>
          <a:prstGeom prst="rect">
            <a:avLst/>
          </a:prstGeom>
        </p:spPr>
      </p:pic>
      <p:cxnSp>
        <p:nvCxnSpPr>
          <p:cNvPr id="15" name="Straight Connector 14">
            <a:extLst>
              <a:ext uri="{FF2B5EF4-FFF2-40B4-BE49-F238E27FC236}">
                <a16:creationId xmlns:a16="http://schemas.microsoft.com/office/drawing/2014/main" id="{7667AA61-5C27-F30F-D229-06CBE5709F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1" y="4811517"/>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17" name="TextBox 4">
            <a:extLst>
              <a:ext uri="{FF2B5EF4-FFF2-40B4-BE49-F238E27FC236}">
                <a16:creationId xmlns:a16="http://schemas.microsoft.com/office/drawing/2014/main" id="{25CB56E4-D017-6B6B-A530-5A46F19864B6}"/>
              </a:ext>
            </a:extLst>
          </p:cNvPr>
          <p:cNvGraphicFramePr/>
          <p:nvPr/>
        </p:nvGraphicFramePr>
        <p:xfrm>
          <a:off x="305488" y="1797733"/>
          <a:ext cx="7355400" cy="40934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284990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descr="A hand touching a small plant">
            <a:extLst>
              <a:ext uri="{FF2B5EF4-FFF2-40B4-BE49-F238E27FC236}">
                <a16:creationId xmlns:a16="http://schemas.microsoft.com/office/drawing/2014/main" id="{8051A415-2CDA-1C99-CD22-B300949D118B}"/>
              </a:ext>
            </a:extLst>
          </p:cNvPr>
          <p:cNvPicPr>
            <a:picLocks noChangeAspect="1"/>
          </p:cNvPicPr>
          <p:nvPr/>
        </p:nvPicPr>
        <p:blipFill>
          <a:blip r:embed="rId2"/>
          <a:srcRect l="32846" r="-1" b="-1"/>
          <a:stretch>
            <a:fillRect/>
          </a:stretch>
        </p:blipFill>
        <p:spPr>
          <a:xfrm>
            <a:off x="8466622" y="0"/>
            <a:ext cx="3608494" cy="6745103"/>
          </a:xfrm>
          <a:prstGeom prst="rect">
            <a:avLst/>
          </a:prstGeom>
        </p:spPr>
      </p:pic>
      <p:sp useBgFill="1">
        <p:nvSpPr>
          <p:cNvPr id="15" name="Rectangle 14">
            <a:extLst>
              <a:ext uri="{FF2B5EF4-FFF2-40B4-BE49-F238E27FC236}">
                <a16:creationId xmlns:a16="http://schemas.microsoft.com/office/drawing/2014/main" id="{8870DEF6-46A2-D4F8-8BE6-91165D93E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83334" y="1474755"/>
            <a:ext cx="3943552" cy="3927961"/>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AD7406-170C-AE62-C328-F7E4D369F02A}"/>
              </a:ext>
            </a:extLst>
          </p:cNvPr>
          <p:cNvSpPr>
            <a:spLocks noGrp="1"/>
          </p:cNvSpPr>
          <p:nvPr>
            <p:ph type="title"/>
          </p:nvPr>
        </p:nvSpPr>
        <p:spPr>
          <a:xfrm>
            <a:off x="224002" y="132698"/>
            <a:ext cx="8094807" cy="1085037"/>
          </a:xfrm>
        </p:spPr>
        <p:txBody>
          <a:bodyPr vert="horz" lIns="91440" tIns="45720" rIns="91440" bIns="45720" rtlCol="0" anchor="t">
            <a:normAutofit/>
          </a:bodyPr>
          <a:lstStyle/>
          <a:p>
            <a:r>
              <a:rPr lang="en-US" sz="2700" b="1" kern="1200" dirty="0">
                <a:solidFill>
                  <a:schemeClr val="tx1"/>
                </a:solidFill>
                <a:latin typeface="+mj-lt"/>
                <a:ea typeface="+mj-ea"/>
                <a:cs typeface="+mj-cs"/>
              </a:rPr>
              <a:t>FACTORS AFFECTING DEVELOPMENT: Environmental and Biological Factors</a:t>
            </a:r>
          </a:p>
        </p:txBody>
      </p:sp>
      <p:sp>
        <p:nvSpPr>
          <p:cNvPr id="9" name="TextBox 8">
            <a:extLst>
              <a:ext uri="{FF2B5EF4-FFF2-40B4-BE49-F238E27FC236}">
                <a16:creationId xmlns:a16="http://schemas.microsoft.com/office/drawing/2014/main" id="{CDC8AAE1-E55A-7E19-01BB-87736BE6E664}"/>
              </a:ext>
            </a:extLst>
          </p:cNvPr>
          <p:cNvSpPr txBox="1"/>
          <p:nvPr/>
        </p:nvSpPr>
        <p:spPr>
          <a:xfrm>
            <a:off x="341885" y="1326996"/>
            <a:ext cx="4699278" cy="3382313"/>
          </a:xfrm>
          <a:prstGeom prst="rect">
            <a:avLst/>
          </a:prstGeom>
        </p:spPr>
        <p:txBody>
          <a:bodyPr vert="horz" lIns="91440" tIns="45720" rIns="91440" bIns="45720" rtlCol="0" anchor="ctr">
            <a:normAutofit/>
          </a:bodyPr>
          <a:lstStyle/>
          <a:p>
            <a:pPr>
              <a:lnSpc>
                <a:spcPct val="90000"/>
              </a:lnSpc>
              <a:spcBef>
                <a:spcPts val="1000"/>
              </a:spcBef>
            </a:pPr>
            <a:r>
              <a:rPr lang="en-US" sz="1600" b="1" kern="1200" dirty="0">
                <a:solidFill>
                  <a:schemeClr val="tx1"/>
                </a:solidFill>
                <a:latin typeface="+mn-lt"/>
                <a:ea typeface="+mn-ea"/>
                <a:cs typeface="+mn-cs"/>
              </a:rPr>
              <a:t>Nurture/Environmental</a:t>
            </a:r>
          </a:p>
          <a:p>
            <a:pPr>
              <a:lnSpc>
                <a:spcPct val="90000"/>
              </a:lnSpc>
              <a:spcBef>
                <a:spcPts val="1000"/>
              </a:spcBef>
            </a:pPr>
            <a:r>
              <a:rPr lang="en-US" sz="1600" kern="1200" dirty="0">
                <a:solidFill>
                  <a:schemeClr val="tx1"/>
                </a:solidFill>
                <a:latin typeface="+mn-lt"/>
                <a:ea typeface="+mn-ea"/>
                <a:cs typeface="+mn-cs"/>
              </a:rPr>
              <a:t>Isaac’s mother is experiencing postpartum depression, which may have made it harder for her to respond to his needs during infancy. </a:t>
            </a:r>
          </a:p>
          <a:p>
            <a:pPr>
              <a:lnSpc>
                <a:spcPct val="90000"/>
              </a:lnSpc>
              <a:spcBef>
                <a:spcPts val="1000"/>
              </a:spcBef>
            </a:pPr>
            <a:r>
              <a:rPr lang="en-US" sz="1600" kern="1200" dirty="0">
                <a:solidFill>
                  <a:schemeClr val="tx1"/>
                </a:solidFill>
                <a:latin typeface="+mn-lt"/>
                <a:ea typeface="+mn-ea"/>
                <a:cs typeface="+mn-cs"/>
              </a:rPr>
              <a:t>When Isaac and his mother had moved houses, Isaac may have lost familiar people and routines.</a:t>
            </a:r>
          </a:p>
          <a:p>
            <a:pPr>
              <a:lnSpc>
                <a:spcPct val="90000"/>
              </a:lnSpc>
              <a:spcBef>
                <a:spcPts val="1000"/>
              </a:spcBef>
            </a:pPr>
            <a:r>
              <a:rPr lang="en-US" sz="1600" kern="1200" dirty="0">
                <a:solidFill>
                  <a:schemeClr val="tx1"/>
                </a:solidFill>
                <a:latin typeface="+mn-lt"/>
                <a:ea typeface="+mn-ea"/>
                <a:cs typeface="+mn-cs"/>
              </a:rPr>
              <a:t>Isaac, now knowing that he would have had to start a new nursery, could have made him worry, especially as he already struggles with separation from his mother. </a:t>
            </a:r>
          </a:p>
        </p:txBody>
      </p:sp>
      <p:cxnSp>
        <p:nvCxnSpPr>
          <p:cNvPr id="17" name="Straight Connector 16">
            <a:extLst>
              <a:ext uri="{FF2B5EF4-FFF2-40B4-BE49-F238E27FC236}">
                <a16:creationId xmlns:a16="http://schemas.microsoft.com/office/drawing/2014/main" id="{8748256A-88AC-4254-406B-0E8EE2CC2B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54585" y="1940933"/>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6595FFB-113D-4243-4712-BCB8AC3B7152}"/>
              </a:ext>
            </a:extLst>
          </p:cNvPr>
          <p:cNvSpPr txBox="1"/>
          <p:nvPr/>
        </p:nvSpPr>
        <p:spPr>
          <a:xfrm>
            <a:off x="3205646" y="4186145"/>
            <a:ext cx="5113163" cy="2539157"/>
          </a:xfrm>
          <a:prstGeom prst="rect">
            <a:avLst/>
          </a:prstGeom>
          <a:noFill/>
        </p:spPr>
        <p:txBody>
          <a:bodyPr wrap="square">
            <a:spAutoFit/>
          </a:bodyPr>
          <a:lstStyle/>
          <a:p>
            <a:pPr>
              <a:spcAft>
                <a:spcPts val="600"/>
              </a:spcAft>
              <a:buNone/>
            </a:pPr>
            <a:r>
              <a:rPr lang="en-GB" sz="1600" b="1" dirty="0"/>
              <a:t>Nature/Biological</a:t>
            </a:r>
          </a:p>
          <a:p>
            <a:pPr marL="342900" indent="-342900">
              <a:spcAft>
                <a:spcPts val="600"/>
              </a:spcAft>
              <a:buFont typeface="Arial" panose="020B0604020202020204" pitchFamily="34" charset="0"/>
              <a:buChar char="•"/>
            </a:pPr>
            <a:r>
              <a:rPr lang="en-GB" sz="1600" dirty="0"/>
              <a:t>Isaac had a language delay, which may have made it difficult for him to communicate with others.</a:t>
            </a:r>
          </a:p>
          <a:p>
            <a:pPr marL="342900" indent="-342900">
              <a:spcAft>
                <a:spcPts val="600"/>
              </a:spcAft>
              <a:buFont typeface="Arial" panose="020B0604020202020204" pitchFamily="34" charset="0"/>
              <a:buChar char="•"/>
            </a:pPr>
            <a:r>
              <a:rPr lang="en-GB" sz="1600" dirty="0"/>
              <a:t>Isaac may have natural shy or anxious, which could have made him less confident in new situations and less likely to join group activities.</a:t>
            </a:r>
          </a:p>
          <a:p>
            <a:pPr marL="342900" indent="-342900">
              <a:spcAft>
                <a:spcPts val="600"/>
              </a:spcAft>
              <a:buFont typeface="Arial" panose="020B0604020202020204" pitchFamily="34" charset="0"/>
              <a:buChar char="•"/>
            </a:pPr>
            <a:r>
              <a:rPr lang="en-GB" sz="1600" dirty="0"/>
              <a:t>Genetics could have also played a part in Isaac’s development. Some children may inherit developmental traits from their family.</a:t>
            </a:r>
          </a:p>
        </p:txBody>
      </p:sp>
    </p:spTree>
    <p:extLst>
      <p:ext uri="{BB962C8B-B14F-4D97-AF65-F5344CB8AC3E}">
        <p14:creationId xmlns:p14="http://schemas.microsoft.com/office/powerpoint/2010/main" val="41769078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37F12-666A-7C2A-9ACD-5F54E720EEED}"/>
              </a:ext>
            </a:extLst>
          </p:cNvPr>
          <p:cNvSpPr>
            <a:spLocks noGrp="1"/>
          </p:cNvSpPr>
          <p:nvPr>
            <p:ph type="title"/>
          </p:nvPr>
        </p:nvSpPr>
        <p:spPr/>
        <p:txBody>
          <a:bodyPr/>
          <a:lstStyle/>
          <a:p>
            <a:pPr algn="ctr"/>
            <a:r>
              <a:rPr lang="en-GB" b="1"/>
              <a:t>STRENGTHS OF THEORY</a:t>
            </a:r>
            <a:endParaRPr lang="en-GB" b="1" dirty="0"/>
          </a:p>
        </p:txBody>
      </p:sp>
      <p:graphicFrame>
        <p:nvGraphicFramePr>
          <p:cNvPr id="26" name="TextBox 4">
            <a:extLst>
              <a:ext uri="{FF2B5EF4-FFF2-40B4-BE49-F238E27FC236}">
                <a16:creationId xmlns:a16="http://schemas.microsoft.com/office/drawing/2014/main" id="{5A55A53D-9BCB-473E-CA4B-3115E534A5D6}"/>
              </a:ext>
            </a:extLst>
          </p:cNvPr>
          <p:cNvGraphicFramePr/>
          <p:nvPr/>
        </p:nvGraphicFramePr>
        <p:xfrm>
          <a:off x="385916" y="1509212"/>
          <a:ext cx="9799806" cy="3477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859431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F771F-32BB-C6A6-EEF1-20FACE9CB65D}"/>
              </a:ext>
            </a:extLst>
          </p:cNvPr>
          <p:cNvSpPr>
            <a:spLocks noGrp="1"/>
          </p:cNvSpPr>
          <p:nvPr>
            <p:ph type="title"/>
          </p:nvPr>
        </p:nvSpPr>
        <p:spPr/>
        <p:txBody>
          <a:bodyPr/>
          <a:lstStyle/>
          <a:p>
            <a:pPr algn="ctr"/>
            <a:r>
              <a:rPr lang="en-GB" b="1" dirty="0"/>
              <a:t>LIMITATIONS OF THEORY</a:t>
            </a:r>
          </a:p>
        </p:txBody>
      </p:sp>
      <p:sp>
        <p:nvSpPr>
          <p:cNvPr id="5" name="TextBox 4">
            <a:extLst>
              <a:ext uri="{FF2B5EF4-FFF2-40B4-BE49-F238E27FC236}">
                <a16:creationId xmlns:a16="http://schemas.microsoft.com/office/drawing/2014/main" id="{0D1BB83A-FF61-D8C0-F1AB-FE368D4E6D95}"/>
              </a:ext>
            </a:extLst>
          </p:cNvPr>
          <p:cNvSpPr txBox="1"/>
          <p:nvPr/>
        </p:nvSpPr>
        <p:spPr>
          <a:xfrm>
            <a:off x="344105" y="2561924"/>
            <a:ext cx="9311722" cy="3477875"/>
          </a:xfrm>
          <a:prstGeom prst="rect">
            <a:avLst/>
          </a:prstGeom>
          <a:noFill/>
        </p:spPr>
        <p:txBody>
          <a:bodyPr wrap="square">
            <a:spAutoFit/>
          </a:bodyPr>
          <a:lstStyle/>
          <a:p>
            <a:pPr marL="342900" indent="-342900">
              <a:buFont typeface="Arial" panose="020B0604020202020204" pitchFamily="34" charset="0"/>
              <a:buChar char="•"/>
            </a:pPr>
            <a:r>
              <a:rPr lang="en-GB" sz="2000" dirty="0"/>
              <a:t>One of the weaknesses in the Bowlby theory is that it does not explain Isaac’s language delay. Language delay can happen for many different reasons. </a:t>
            </a:r>
          </a:p>
          <a:p>
            <a:pPr>
              <a:buNone/>
            </a:pPr>
            <a:endParaRPr lang="en-GB" sz="2000" dirty="0"/>
          </a:p>
          <a:p>
            <a:pPr marL="342900" indent="-342900">
              <a:buFont typeface="Arial" panose="020B0604020202020204" pitchFamily="34" charset="0"/>
              <a:buChar char="•"/>
            </a:pPr>
            <a:r>
              <a:rPr lang="en-GB" sz="2000" dirty="0"/>
              <a:t> One of the limitations can be that the Bowlby attachment theory focuses mainly on the child’s attachment to their main caregiver. In this case, Isaac’s mother experienced postpartum depression. As this could have affected her ability to respond to her child at times, it does not mean that Isaac would have developed an insecure attachment.</a:t>
            </a:r>
          </a:p>
          <a:p>
            <a:pPr marL="342900" indent="-342900">
              <a:buFont typeface="Arial" panose="020B0604020202020204" pitchFamily="34" charset="0"/>
              <a:buChar char="•"/>
            </a:pPr>
            <a:r>
              <a:rPr lang="en-GB" sz="2000" dirty="0"/>
              <a:t>This theory does not necessarily consider individual differences. Isaac may naturally be shy or anxious, which could be why he avoided group activities and struggled to make friends.</a:t>
            </a:r>
          </a:p>
        </p:txBody>
      </p:sp>
      <p:sp>
        <p:nvSpPr>
          <p:cNvPr id="7" name="TextBox 6">
            <a:extLst>
              <a:ext uri="{FF2B5EF4-FFF2-40B4-BE49-F238E27FC236}">
                <a16:creationId xmlns:a16="http://schemas.microsoft.com/office/drawing/2014/main" id="{277A7502-7D62-430F-1E99-E057F0CC07F4}"/>
              </a:ext>
            </a:extLst>
          </p:cNvPr>
          <p:cNvSpPr txBox="1"/>
          <p:nvPr/>
        </p:nvSpPr>
        <p:spPr>
          <a:xfrm>
            <a:off x="9433932" y="920907"/>
            <a:ext cx="2198626" cy="1631216"/>
          </a:xfrm>
          <a:prstGeom prst="rect">
            <a:avLst/>
          </a:prstGeom>
          <a:noFill/>
        </p:spPr>
        <p:txBody>
          <a:bodyPr wrap="square">
            <a:spAutoFit/>
          </a:bodyPr>
          <a:lstStyle/>
          <a:p>
            <a:pPr>
              <a:buNone/>
            </a:pPr>
            <a:endParaRPr lang="en-GB" sz="2000" dirty="0"/>
          </a:p>
          <a:p>
            <a:pPr>
              <a:buNone/>
            </a:pPr>
            <a:r>
              <a:rPr lang="en-GB" sz="2000" b="1" dirty="0"/>
              <a:t>Bowlby</a:t>
            </a:r>
          </a:p>
          <a:p>
            <a:pPr>
              <a:buFont typeface="Arial" panose="020B0604020202020204" pitchFamily="34" charset="0"/>
              <a:buChar char="•"/>
            </a:pPr>
            <a:r>
              <a:rPr lang="en-GB" sz="2000" dirty="0"/>
              <a:t>Overemphasises mothers </a:t>
            </a:r>
          </a:p>
          <a:p>
            <a:endParaRPr lang="en-GB" sz="2000" dirty="0"/>
          </a:p>
        </p:txBody>
      </p:sp>
    </p:spTree>
    <p:extLst>
      <p:ext uri="{BB962C8B-B14F-4D97-AF65-F5344CB8AC3E}">
        <p14:creationId xmlns:p14="http://schemas.microsoft.com/office/powerpoint/2010/main" val="30559369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82266-40BB-EC39-9375-A41DFA84D3FB}"/>
              </a:ext>
            </a:extLst>
          </p:cNvPr>
          <p:cNvSpPr>
            <a:spLocks noGrp="1"/>
          </p:cNvSpPr>
          <p:nvPr>
            <p:ph type="title"/>
          </p:nvPr>
        </p:nvSpPr>
        <p:spPr/>
        <p:txBody>
          <a:bodyPr/>
          <a:lstStyle/>
          <a:p>
            <a:r>
              <a:rPr lang="en-GB" dirty="0"/>
              <a:t>CONCLUSION</a:t>
            </a:r>
          </a:p>
        </p:txBody>
      </p:sp>
      <p:sp>
        <p:nvSpPr>
          <p:cNvPr id="5" name="TextBox 4">
            <a:extLst>
              <a:ext uri="{FF2B5EF4-FFF2-40B4-BE49-F238E27FC236}">
                <a16:creationId xmlns:a16="http://schemas.microsoft.com/office/drawing/2014/main" id="{F266FF70-AC46-9FFB-C3DF-5943440E24B6}"/>
              </a:ext>
            </a:extLst>
          </p:cNvPr>
          <p:cNvSpPr txBox="1"/>
          <p:nvPr/>
        </p:nvSpPr>
        <p:spPr>
          <a:xfrm>
            <a:off x="626327" y="1913712"/>
            <a:ext cx="10727473" cy="2585323"/>
          </a:xfrm>
          <a:prstGeom prst="rect">
            <a:avLst/>
          </a:prstGeom>
          <a:noFill/>
        </p:spPr>
        <p:txBody>
          <a:bodyPr wrap="square">
            <a:spAutoFit/>
          </a:bodyPr>
          <a:lstStyle/>
          <a:p>
            <a:pPr>
              <a:buNone/>
            </a:pPr>
            <a:r>
              <a:rPr lang="en-US" dirty="0"/>
              <a:t>The Bowlby attachment theory helped explain Isaac’s </a:t>
            </a:r>
            <a:r>
              <a:rPr lang="en-US" dirty="0" err="1"/>
              <a:t>behaviour</a:t>
            </a:r>
            <a:r>
              <a:rPr lang="en-US" dirty="0"/>
              <a:t>. It showed why Isaac may have been clingy, become upset when he was separated from his mother and avoid group activities. The theory was appropriate because it helps us understand the importance of a secure relationship and how it can affect a child’s confidence and social development. </a:t>
            </a:r>
          </a:p>
          <a:p>
            <a:pPr>
              <a:buNone/>
            </a:pPr>
            <a:r>
              <a:rPr lang="en-GB" dirty="0"/>
              <a:t>However, the theory doesn’t explain everything. Other factors should also be considered when examining Isaac’s development. </a:t>
            </a:r>
          </a:p>
          <a:p>
            <a:pPr>
              <a:buNone/>
            </a:pPr>
            <a:r>
              <a:rPr lang="en-GB" dirty="0"/>
              <a:t>Overall, </a:t>
            </a:r>
            <a:r>
              <a:rPr lang="en-US" dirty="0"/>
              <a:t>Bowlby’s attachment theory is useful because it helps practitioners understand children’s </a:t>
            </a:r>
            <a:r>
              <a:rPr lang="en-US" dirty="0" err="1"/>
              <a:t>behaviour</a:t>
            </a:r>
            <a:r>
              <a:rPr lang="en-US" dirty="0"/>
              <a:t> and plan appropriate</a:t>
            </a:r>
            <a:r>
              <a:rPr lang="en-GB" dirty="0"/>
              <a:t> support. With continued support from his mother and nursery staff, Isaac can develop confidence, build relationships and settle into nursery.</a:t>
            </a:r>
          </a:p>
        </p:txBody>
      </p:sp>
    </p:spTree>
    <p:extLst>
      <p:ext uri="{BB962C8B-B14F-4D97-AF65-F5344CB8AC3E}">
        <p14:creationId xmlns:p14="http://schemas.microsoft.com/office/powerpoint/2010/main" val="6353089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AD9C4-2521-DCB7-1E6E-1EC3A3E54AB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C0A1F15-2B6F-3DC4-0A13-B27D439F2F08}"/>
              </a:ext>
            </a:extLst>
          </p:cNvPr>
          <p:cNvSpPr>
            <a:spLocks noGrp="1"/>
          </p:cNvSpPr>
          <p:nvPr>
            <p:ph idx="1"/>
          </p:nvPr>
        </p:nvSpPr>
        <p:spPr/>
        <p:txBody>
          <a:bodyPr/>
          <a:lstStyle/>
          <a:p>
            <a:pPr marL="0" indent="0">
              <a:buNone/>
            </a:pPr>
            <a:endParaRPr lang="en-GB" dirty="0"/>
          </a:p>
          <a:p>
            <a:pPr marL="0" indent="0">
              <a:buNone/>
            </a:pPr>
            <a:endParaRPr lang="en-GB" dirty="0"/>
          </a:p>
        </p:txBody>
      </p:sp>
      <p:sp>
        <p:nvSpPr>
          <p:cNvPr id="4" name="TextBox 3">
            <a:extLst>
              <a:ext uri="{FF2B5EF4-FFF2-40B4-BE49-F238E27FC236}">
                <a16:creationId xmlns:a16="http://schemas.microsoft.com/office/drawing/2014/main" id="{8960CF54-87ED-D2F3-4AF4-47048914C1B6}"/>
              </a:ext>
            </a:extLst>
          </p:cNvPr>
          <p:cNvSpPr txBox="1"/>
          <p:nvPr/>
        </p:nvSpPr>
        <p:spPr>
          <a:xfrm>
            <a:off x="1054038" y="1825625"/>
            <a:ext cx="10299762" cy="3693319"/>
          </a:xfrm>
          <a:prstGeom prst="rect">
            <a:avLst/>
          </a:prstGeom>
          <a:noFill/>
        </p:spPr>
        <p:txBody>
          <a:bodyPr wrap="square" rtlCol="0">
            <a:spAutoFit/>
          </a:bodyPr>
          <a:lstStyle/>
          <a:p>
            <a:r>
              <a:rPr lang="en-GB" i="1" dirty="0"/>
              <a:t>Ainsworth, M.D.S., </a:t>
            </a:r>
            <a:r>
              <a:rPr lang="en-GB" i="1" dirty="0" err="1"/>
              <a:t>Blehar</a:t>
            </a:r>
            <a:r>
              <a:rPr lang="en-GB" i="1" dirty="0"/>
              <a:t>, M.C., Waters, E. and Wall, S.N. (1978). Patterns of Attachment. Psychology Press.</a:t>
            </a:r>
          </a:p>
          <a:p>
            <a:endParaRPr lang="en-GB" i="1" dirty="0"/>
          </a:p>
          <a:p>
            <a:r>
              <a:rPr lang="en-GB" i="1" dirty="0"/>
              <a:t>Anderson, K.L. (2008). Attachment theory - an overview | ScienceDirect topics. [online] Www.sciencedirect.com. Available at: https://www.sciencedirect.com/topics/psychology/attachment-theory [Accessed 18 July 2026].</a:t>
            </a:r>
          </a:p>
          <a:p>
            <a:endParaRPr lang="en-GB" i="1" dirty="0"/>
          </a:p>
          <a:p>
            <a:r>
              <a:rPr lang="en-GB" i="1" dirty="0"/>
              <a:t>Bowlby, J. (1973). Attachment and loss: Separation. Anger and anxiety. London: Pimlico.</a:t>
            </a:r>
          </a:p>
          <a:p>
            <a:endParaRPr lang="en-GB" i="1" dirty="0"/>
          </a:p>
          <a:p>
            <a:r>
              <a:rPr lang="en-GB" i="1" dirty="0"/>
              <a:t>Bowlby, J. (1991). Attachment and loss. Harmondsworth, Middlesex: Penguin.</a:t>
            </a:r>
          </a:p>
          <a:p>
            <a:endParaRPr lang="en-GB" i="1" dirty="0"/>
          </a:p>
          <a:p>
            <a:r>
              <a:rPr lang="en-GB" i="1" dirty="0"/>
              <a:t>Holmes, J. (2014). John </a:t>
            </a:r>
            <a:r>
              <a:rPr lang="en-GB" i="1" dirty="0" err="1"/>
              <a:t>bowlby</a:t>
            </a:r>
            <a:r>
              <a:rPr lang="en-GB" i="1" dirty="0"/>
              <a:t> and attachment theory. [online] Routledge. doi:10.4324/9781315879772.</a:t>
            </a:r>
          </a:p>
        </p:txBody>
      </p:sp>
    </p:spTree>
    <p:extLst>
      <p:ext uri="{BB962C8B-B14F-4D97-AF65-F5344CB8AC3E}">
        <p14:creationId xmlns:p14="http://schemas.microsoft.com/office/powerpoint/2010/main" val="41163888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db39ff00f730f3fbcdc637c1d09c3e2e">
  <xsd:schema xmlns:xsd="http://www.w3.org/2001/XMLSchema" xmlns:xs="http://www.w3.org/2001/XMLSchema" xmlns:p="http://schemas.microsoft.com/office/2006/metadata/properties" xmlns:ns3="b4f9f7ee-5770-4a14-8925-17f3d16e50b7" targetNamespace="http://schemas.microsoft.com/office/2006/metadata/properties" ma:root="true" ma:fieldsID="faf4af6be10a5beda12370b7980f0a11"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Props1.xml><?xml version="1.0" encoding="utf-8"?>
<ds:datastoreItem xmlns:ds="http://schemas.openxmlformats.org/officeDocument/2006/customXml" ds:itemID="{E586A43E-B245-4C6E-9C00-3ACF86F2A6B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DCA5A28-A67C-423C-B9FB-92E45D834431}">
  <ds:schemaRefs>
    <ds:schemaRef ds:uri="http://schemas.microsoft.com/sharepoint/v3/contenttype/forms"/>
  </ds:schemaRefs>
</ds:datastoreItem>
</file>

<file path=customXml/itemProps3.xml><?xml version="1.0" encoding="utf-8"?>
<ds:datastoreItem xmlns:ds="http://schemas.openxmlformats.org/officeDocument/2006/customXml" ds:itemID="{C3C01AC2-6B5C-48D7-9D7A-A6AA2965955D}">
  <ds:schemaRefs>
    <ds:schemaRef ds:uri="http://purl.org/dc/dcmitype/"/>
    <ds:schemaRef ds:uri="http://purl.org/dc/elements/1.1/"/>
    <ds:schemaRef ds:uri="http://schemas.microsoft.com/office/2006/metadata/properties"/>
    <ds:schemaRef ds:uri="http://purl.org/dc/terms/"/>
    <ds:schemaRef ds:uri="http://www.w3.org/XML/1998/namespace"/>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otalTime>32630</TotalTime>
  <Words>1413</Words>
  <Application>Microsoft Office PowerPoint</Application>
  <PresentationFormat>Widescreen</PresentationFormat>
  <Paragraphs>96</Paragraphs>
  <Slides>11</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Aptos Display</vt:lpstr>
      <vt:lpstr>Arial</vt:lpstr>
      <vt:lpstr>Office Theme</vt:lpstr>
      <vt:lpstr>  Student name:  Lesley Sebastiao   Student number: 2511885 Lecturer’s name : Odette Jack </vt:lpstr>
      <vt:lpstr>PowerPoint Presentation</vt:lpstr>
      <vt:lpstr>INTRODUCTION</vt:lpstr>
      <vt:lpstr>John Bowlby’s Attachment Theory </vt:lpstr>
      <vt:lpstr>THEORY LINKED TO CASE STUDY</vt:lpstr>
      <vt:lpstr>STRATEGIES TO HELP…</vt:lpstr>
      <vt:lpstr>FACTORS AFFECTING DEVELOPMENT: Environmental and Biological Factors</vt:lpstr>
      <vt:lpstr>STRENGTHS OF THEORY</vt:lpstr>
      <vt:lpstr>LIMITATIONS OF THEORY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Lesley Sebastiao (2511885)</cp:lastModifiedBy>
  <cp:revision>7</cp:revision>
  <dcterms:created xsi:type="dcterms:W3CDTF">2025-10-14T20:52:47Z</dcterms:created>
  <dcterms:modified xsi:type="dcterms:W3CDTF">2026-07-18T01:51:19Z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