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9" r:id="rId7"/>
    <p:sldId id="262" r:id="rId8"/>
    <p:sldId id="267" r:id="rId9"/>
    <p:sldId id="268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136C58A-04EE-46A3-9C7E-9DE9550E2E1E}">
          <p14:sldIdLst>
            <p14:sldId id="256"/>
            <p14:sldId id="257"/>
            <p14:sldId id="258"/>
            <p14:sldId id="259"/>
          </p14:sldIdLst>
        </p14:section>
        <p14:section name="Untitled Section" id="{FCFD37F7-A374-493B-B6BF-3F8611449697}">
          <p14:sldIdLst>
            <p14:sldId id="260"/>
            <p14:sldId id="269"/>
            <p14:sldId id="262"/>
            <p14:sldId id="267"/>
            <p14:sldId id="268"/>
            <p14:sldId id="264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F1C235-23BD-4C03-A1FC-78348981CCC5}" v="206" dt="2025-11-09T22:17:07.7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45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0CF26-4B8A-979F-5A7A-6B54F6E653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6411C9-8B45-0EE4-18CA-85B5D42147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398BB-7790-BE66-6CC9-BD707B1A6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6CA61-980B-B940-923A-C16531ED0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86FDC-33F4-BC40-2CAF-549F5A12E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303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28BEE-8607-4105-CD07-AE8AA3DD9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E7843-115F-8C12-F66F-6308EF327E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086E7-B1DE-B23C-9ACC-8AC64978D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D3EB0-FC96-9EC0-67E2-E63D997E7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4F096-01A5-5EC8-9ADB-8D6F03DE0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977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2B11E-D956-5811-C12F-7EB1EAFEA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2D6F9C-8F77-8717-3695-1DF87B7370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D68F46-C14C-572C-562B-8087E00BE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E8746-E2DB-1FB9-52F6-E8437D27E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13F6A-43A0-2AFB-1762-CB17199F4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94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2F4E8-3CFE-2D3D-029B-7EBF21807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C3EFF-3858-9399-E697-2BD99AF4B8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1B48A9-83D8-44C8-6301-985B28B962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CE46C1-D57A-04CF-0388-D05957622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002C78-9506-AC21-AD13-0744EF8120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0FFA96-358B-42BC-7F6E-139B35EB7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94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F5C42-1C9D-C71B-7530-6D6043C4D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1F5D57-EC6B-E30F-9C6A-E72E2233F5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50689A-86D7-4D0C-42DC-A6FDAB0CE1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47F60E-435E-9D98-6542-4347B29E1B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5B134A-0A53-3E92-A3EA-B851E18D8D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0BECE9-F0A8-17A3-1A80-7B6078D15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EE91E7-7B76-2A7D-D1BF-805C1BF7F6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F46C85-FAC0-31E0-CEC8-A2046548E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653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E26E3-2CEF-5588-8770-D70307DA4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BFAEFC-DF8E-AC6E-19B9-EC6A85ED4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F8C116-386F-CE30-A753-B58B7703A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A6FDAC-2555-0AEE-B9C9-CDA2C17CB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981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C1A7A8-0903-6F68-66FC-814FFCBCD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E4B1C2-A318-A0CA-D1D7-7D0BD1356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7C5582-5F82-089F-FF76-A2ECF95CD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937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5DD61-EA9A-8E35-D927-9E4AB0DD7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8E213-77B4-CEFE-94B3-292131456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63BC78-ABC9-EB0B-F6A0-542D6DBF9F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B05F08-43B7-F8B5-AA6A-EBED8E199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54E23F-35E5-331C-BC33-E46E20501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5FF68-0355-6F4E-4FF7-F067F46B38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423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7EE94-372B-135E-A04E-D7FF7D4E0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5CBBB9-8F98-18DC-6754-163C958D87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70E37B-4655-4A25-92B8-D2DD9317E8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A0F51E-D401-AD75-093E-E2C39C8B5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3B8AA-731E-68C3-838D-1F55B909D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2BE3CD-AF89-E427-0C4B-8C6D49BC2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925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C4B40-ECB2-A7AF-3285-25834100B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2EF848-E73F-6663-0A65-1169090410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E70A37-C19B-7765-F074-6595D054B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EBFF2A-DEE2-3EE3-F8E2-A4A5DF792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300AD4-83DF-6597-BEEA-C79DB54E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782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9A26E5-5E5A-6F34-8381-142A2BB872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5BDB78-CC5C-7FBF-7774-A227697958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F9A5FC-742F-2E93-B4B4-3956ACC65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D0639-9EC2-CF37-C028-D41E6E14E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1A059-8B80-72C6-A627-6D628F72F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207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DADBB5-4C71-CBBA-F965-9C649AF9D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5C7FF0-B30B-207E-2B85-E0C91024F7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912D22-3909-F7D1-889B-29358572CB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042DE0-D178-7435-1BC4-2A7C091935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FE3F38-BE67-7C20-4B6E-C44ADFFA80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5875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uidance/uk-sustainability-reporting-standards" TargetMode="External"/><Relationship Id="rId2" Type="http://schemas.openxmlformats.org/officeDocument/2006/relationships/hyperlink" Target="https://www.gov.uk/government/publications/backing-your-business-our-plan-for-small-and-medium-sized-businesses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337" y="1"/>
            <a:ext cx="12125325" cy="6858000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4400" dirty="0">
                <a:latin typeface="A"/>
              </a:rPr>
              <a:t>MODULE NAME : Problem Solving &amp; Decision Making</a:t>
            </a:r>
            <a:br>
              <a:rPr lang="en-GB" sz="4400" dirty="0">
                <a:latin typeface="A"/>
              </a:rPr>
            </a:br>
            <a:r>
              <a:rPr lang="en-GB" sz="4400" dirty="0">
                <a:latin typeface="A"/>
              </a:rPr>
              <a:t>MODULE CODE: LCLM4004</a:t>
            </a:r>
            <a:br>
              <a:rPr lang="en-GB" sz="4400" dirty="0">
                <a:latin typeface="A"/>
              </a:rPr>
            </a:br>
            <a:br>
              <a:rPr lang="en-GB" sz="4000" dirty="0">
                <a:latin typeface="A"/>
              </a:rPr>
            </a:br>
            <a:r>
              <a:rPr lang="en-GB" sz="3600" dirty="0">
                <a:latin typeface="A"/>
              </a:rPr>
              <a:t>STUDENT NAME : Jose Alfredo Lozano Rojas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STUDENT ID :2422713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LECTURER: Mohammad Rahman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Assignment 1: Presentation</a:t>
            </a:r>
            <a:br>
              <a:rPr lang="en-GB" sz="3100" dirty="0">
                <a:latin typeface="A"/>
              </a:rPr>
            </a:br>
            <a:br>
              <a:rPr lang="en-GB" sz="2800" dirty="0">
                <a:latin typeface="A"/>
              </a:rPr>
            </a:br>
            <a:endParaRPr lang="en-GB" sz="2800" dirty="0">
              <a:latin typeface="A"/>
            </a:endParaRP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0000">
        <p14:reveal/>
      </p:transition>
    </mc:Choice>
    <mc:Fallback xmlns="">
      <p:transition spd="slow" advTm="200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799" y="152400"/>
            <a:ext cx="8534401" cy="950259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OVERVIEW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74376" y="1219201"/>
            <a:ext cx="9932895" cy="5486400"/>
          </a:xfrm>
        </p:spPr>
        <p:txBody>
          <a:bodyPr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sz="3600" b="1" dirty="0">
                <a:solidFill>
                  <a:schemeClr val="tx1"/>
                </a:solidFill>
              </a:rPr>
              <a:t>Introduction. </a:t>
            </a:r>
          </a:p>
          <a:p>
            <a:pPr algn="l">
              <a:lnSpc>
                <a:spcPct val="110000"/>
              </a:lnSpc>
            </a:pPr>
            <a:r>
              <a:rPr lang="en-GB" sz="3600" b="1" dirty="0">
                <a:solidFill>
                  <a:schemeClr val="tx1"/>
                </a:solidFill>
              </a:rPr>
              <a:t>Company background. </a:t>
            </a:r>
          </a:p>
          <a:p>
            <a:pPr algn="l">
              <a:lnSpc>
                <a:spcPct val="110000"/>
              </a:lnSpc>
            </a:pPr>
            <a:r>
              <a:rPr lang="en-GB" sz="3600" b="1" dirty="0">
                <a:solidFill>
                  <a:schemeClr val="tx1"/>
                </a:solidFill>
              </a:rPr>
              <a:t>Problem: Nature and scope, 5W2H Method.</a:t>
            </a:r>
          </a:p>
          <a:p>
            <a:pPr algn="l">
              <a:lnSpc>
                <a:spcPct val="110000"/>
              </a:lnSpc>
            </a:pPr>
            <a:r>
              <a:rPr lang="en-GB" sz="3600" b="1" dirty="0">
                <a:solidFill>
                  <a:schemeClr val="tx1"/>
                </a:solidFill>
              </a:rPr>
              <a:t>PESTLE ANALYSIS: Green Haven Florists.</a:t>
            </a:r>
          </a:p>
          <a:p>
            <a:pPr algn="l">
              <a:lnSpc>
                <a:spcPct val="110000"/>
              </a:lnSpc>
            </a:pPr>
            <a:r>
              <a:rPr lang="en-GB" sz="3600" b="1" dirty="0">
                <a:solidFill>
                  <a:schemeClr val="tx1"/>
                </a:solidFill>
              </a:rPr>
              <a:t>Cause and effect analysis: Fishbone diagram.</a:t>
            </a:r>
          </a:p>
          <a:p>
            <a:pPr algn="l">
              <a:lnSpc>
                <a:spcPct val="110000"/>
              </a:lnSpc>
            </a:pPr>
            <a:r>
              <a:rPr lang="en-GB" sz="3600" b="1" dirty="0">
                <a:solidFill>
                  <a:schemeClr val="tx1"/>
                </a:solidFill>
              </a:rPr>
              <a:t>Conclusion.</a:t>
            </a:r>
          </a:p>
          <a:p>
            <a:pPr algn="l">
              <a:lnSpc>
                <a:spcPct val="110000"/>
              </a:lnSpc>
            </a:pPr>
            <a:r>
              <a:rPr lang="en-GB" sz="3600" b="1" dirty="0">
                <a:solidFill>
                  <a:schemeClr val="tx1"/>
                </a:solidFill>
              </a:rPr>
              <a:t>References.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p:transition spd="med" advTm="15000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3071" y="80682"/>
            <a:ext cx="8213258" cy="995083"/>
          </a:xfrm>
        </p:spPr>
        <p:txBody>
          <a:bodyPr>
            <a:noAutofit/>
          </a:bodyPr>
          <a:lstStyle/>
          <a:p>
            <a:pPr algn="ctr"/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9714" y="959225"/>
            <a:ext cx="10232571" cy="5737410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endParaRPr lang="en-GB" sz="4000" b="1" dirty="0">
              <a:solidFill>
                <a:schemeClr val="tx1"/>
              </a:solidFill>
            </a:endParaRPr>
          </a:p>
          <a:p>
            <a:pPr algn="ctr">
              <a:lnSpc>
                <a:spcPct val="100000"/>
              </a:lnSpc>
            </a:pPr>
            <a:r>
              <a:rPr lang="en-GB" sz="4000" b="1" dirty="0">
                <a:solidFill>
                  <a:schemeClr val="tx1"/>
                </a:solidFill>
              </a:rPr>
              <a:t>Over the past year, Green Haven Florists has experienced a significant downturn in revenue and foot traffic. With rising operational costs and increased competition from online flower delivery services, the business is struggling to maintain profitability.</a:t>
            </a:r>
            <a:endParaRPr lang="en-GB" sz="40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p:transition spd="med" advTm="15000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6471" y="153750"/>
            <a:ext cx="10088187" cy="938675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" y="1092425"/>
            <a:ext cx="12192000" cy="5549007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dirty="0">
                <a:solidFill>
                  <a:schemeClr val="tx1"/>
                </a:solidFill>
              </a:rPr>
              <a:t>Green Haven Florists.</a:t>
            </a:r>
            <a:endParaRPr lang="en-GB" sz="4000" dirty="0">
              <a:solidFill>
                <a:schemeClr val="tx1"/>
              </a:solidFill>
            </a:endParaRPr>
          </a:p>
          <a:p>
            <a:pPr algn="ctr">
              <a:lnSpc>
                <a:spcPct val="100000"/>
              </a:lnSpc>
            </a:pPr>
            <a:r>
              <a:rPr lang="en-GB" sz="4000" b="1" dirty="0">
                <a:solidFill>
                  <a:schemeClr val="tx1"/>
                </a:solidFill>
              </a:rPr>
              <a:t>Founded in 2016.</a:t>
            </a:r>
          </a:p>
          <a:p>
            <a:pPr algn="ctr">
              <a:lnSpc>
                <a:spcPct val="100000"/>
              </a:lnSpc>
            </a:pPr>
            <a:r>
              <a:rPr lang="en-GB" sz="4000" b="1" dirty="0">
                <a:solidFill>
                  <a:schemeClr val="tx1"/>
                </a:solidFill>
              </a:rPr>
              <a:t>Owners: Liam and Priya Patel.</a:t>
            </a:r>
          </a:p>
          <a:p>
            <a:pPr algn="ctr">
              <a:lnSpc>
                <a:spcPct val="100000"/>
              </a:lnSpc>
            </a:pPr>
            <a:r>
              <a:rPr lang="en-GB" sz="4000" b="1" dirty="0">
                <a:solidFill>
                  <a:schemeClr val="tx1"/>
                </a:solidFill>
              </a:rPr>
              <a:t>Green Haven Florists is a small Uk-based floral retailer facing declining sales and profitability due to shifting consumer habits, rising operational costs, and increased competition.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p:transition spd="med" advTm="15000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718" y="1"/>
            <a:ext cx="9908895" cy="977153"/>
          </a:xfrm>
        </p:spPr>
        <p:txBody>
          <a:bodyPr>
            <a:normAutofit/>
          </a:bodyPr>
          <a:lstStyle/>
          <a:p>
            <a:pPr algn="ctr"/>
            <a:r>
              <a:rPr lang="en-GB" sz="5300" b="1" dirty="0"/>
              <a:t>Problem: nature and scope </a:t>
            </a:r>
            <a:r>
              <a:rPr lang="en-GB" sz="5300" b="1" dirty="0">
                <a:solidFill>
                  <a:srgbClr val="FF0000"/>
                </a:solidFill>
              </a:rPr>
              <a:t>5W2H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5364" y="977154"/>
            <a:ext cx="10065503" cy="5782234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solidFill>
                  <a:srgbClr val="FF0000"/>
                </a:solidFill>
              </a:rPr>
              <a:t>Who:</a:t>
            </a:r>
            <a:r>
              <a:rPr lang="en-GB" sz="4000" dirty="0">
                <a:solidFill>
                  <a:schemeClr val="tx1"/>
                </a:solidFill>
              </a:rPr>
              <a:t> </a:t>
            </a:r>
            <a:r>
              <a:rPr lang="en-GB" sz="4000" dirty="0">
                <a:solidFill>
                  <a:schemeClr val="tx1"/>
                </a:solidFill>
                <a:ea typeface="+mn-lt"/>
                <a:cs typeface="+mn-lt"/>
              </a:rPr>
              <a:t>Liam and Priya Patel.</a:t>
            </a:r>
          </a:p>
          <a:p>
            <a:pPr algn="ctr">
              <a:lnSpc>
                <a:spcPct val="150000"/>
              </a:lnSpc>
            </a:pPr>
            <a:r>
              <a:rPr lang="en-GB" sz="4000" b="1" dirty="0">
                <a:solidFill>
                  <a:srgbClr val="FF0000"/>
                </a:solidFill>
              </a:rPr>
              <a:t>Where:</a:t>
            </a:r>
            <a:r>
              <a:rPr lang="en-GB" sz="4000" dirty="0">
                <a:solidFill>
                  <a:schemeClr val="tx1"/>
                </a:solidFill>
              </a:rPr>
              <a:t> Norwich, UK.</a:t>
            </a:r>
          </a:p>
          <a:p>
            <a:pPr algn="ctr">
              <a:lnSpc>
                <a:spcPct val="150000"/>
              </a:lnSpc>
            </a:pPr>
            <a:r>
              <a:rPr lang="en-GB" sz="4000" b="1" dirty="0">
                <a:solidFill>
                  <a:srgbClr val="FF0000"/>
                </a:solidFill>
              </a:rPr>
              <a:t>When:</a:t>
            </a:r>
            <a:r>
              <a:rPr lang="en-GB" sz="4000" dirty="0">
                <a:solidFill>
                  <a:schemeClr val="tx1"/>
                </a:solidFill>
              </a:rPr>
              <a:t> Over the past 12 months. </a:t>
            </a:r>
          </a:p>
          <a:p>
            <a:pPr algn="ctr">
              <a:lnSpc>
                <a:spcPct val="150000"/>
              </a:lnSpc>
            </a:pPr>
            <a:r>
              <a:rPr lang="en-GB" sz="4000" b="1" dirty="0">
                <a:solidFill>
                  <a:srgbClr val="FF0000"/>
                </a:solidFill>
              </a:rPr>
              <a:t>What: </a:t>
            </a:r>
            <a:r>
              <a:rPr lang="en-GB" sz="4000" dirty="0">
                <a:solidFill>
                  <a:schemeClr val="tx1"/>
                </a:solidFill>
              </a:rPr>
              <a:t>Green Haven Florists is losing sales and struggling to keep up online competition and costs rising. 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15000">
        <p15:prstTrans prst="peelOff"/>
      </p:transition>
    </mc:Choice>
    <mc:Fallback xmlns="">
      <p:transition spd="slow" advTm="15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0A6F8B-20CD-B338-7BBC-12A8E303E32C}"/>
              </a:ext>
            </a:extLst>
          </p:cNvPr>
          <p:cNvSpPr txBox="1"/>
          <p:nvPr/>
        </p:nvSpPr>
        <p:spPr>
          <a:xfrm>
            <a:off x="228600" y="421341"/>
            <a:ext cx="11839074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rgbClr val="FF0000"/>
                </a:solidFill>
              </a:rPr>
              <a:t>Why: </a:t>
            </a:r>
            <a:r>
              <a:rPr lang="en-GB" sz="4000" dirty="0"/>
              <a:t>Green Haven Florists is struggling because of customer habits, market conditions, cost, advertisement and competition.</a:t>
            </a:r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r>
              <a:rPr lang="en-GB" sz="4000" b="1" dirty="0">
                <a:solidFill>
                  <a:srgbClr val="FF0000"/>
                </a:solidFill>
              </a:rPr>
              <a:t>How: </a:t>
            </a:r>
            <a:r>
              <a:rPr lang="en-GB" sz="4000" dirty="0">
                <a:solidFill>
                  <a:schemeClr val="tx1"/>
                </a:solidFill>
              </a:rPr>
              <a:t>By assessing the problems, customer feedback, changes to the business model. </a:t>
            </a:r>
            <a:endParaRPr lang="en-GB" sz="4000" dirty="0"/>
          </a:p>
          <a:p>
            <a:pPr algn="ctr"/>
            <a:endParaRPr lang="en-GB" sz="1050" dirty="0"/>
          </a:p>
          <a:p>
            <a:pPr algn="ctr"/>
            <a:endParaRPr lang="en-GB" sz="1050" dirty="0"/>
          </a:p>
          <a:p>
            <a:pPr algn="ctr"/>
            <a:endParaRPr lang="en-GB" sz="1050" dirty="0"/>
          </a:p>
          <a:p>
            <a:pPr algn="ctr"/>
            <a:endParaRPr lang="en-GB" sz="1050" dirty="0"/>
          </a:p>
          <a:p>
            <a:pPr algn="ctr"/>
            <a:r>
              <a:rPr lang="en-GB" sz="4000" b="1" dirty="0">
                <a:solidFill>
                  <a:srgbClr val="FF0000"/>
                </a:solidFill>
              </a:rPr>
              <a:t>How Much: </a:t>
            </a:r>
            <a:r>
              <a:rPr lang="en-GB" sz="4000" dirty="0">
                <a:solidFill>
                  <a:schemeClr val="tx1"/>
                </a:solidFill>
              </a:rPr>
              <a:t>30% drop in in-store sales, Increased cost, identify losses. (</a:t>
            </a:r>
            <a:r>
              <a:rPr lang="en-GB" sz="4000" dirty="0"/>
              <a:t>1)</a:t>
            </a:r>
            <a:endParaRPr lang="en-GB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9126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15000">
        <p15:prstTrans prst="peelOff"/>
      </p:transition>
    </mc:Choice>
    <mc:Fallback xmlns="">
      <p:transition spd="slow" advTm="15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6308" y="226658"/>
            <a:ext cx="9793061" cy="69028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PESTLE ANALYSIS: Green Haven Florists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284" y="1383633"/>
            <a:ext cx="12083715" cy="5393686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2800" b="1" dirty="0">
                <a:solidFill>
                  <a:srgbClr val="FF0000"/>
                </a:solidFill>
              </a:rPr>
              <a:t>POLITICAL. </a:t>
            </a:r>
          </a:p>
          <a:p>
            <a:pPr algn="l">
              <a:lnSpc>
                <a:spcPct val="100000"/>
              </a:lnSpc>
            </a:pPr>
            <a:r>
              <a:rPr lang="en-GB" sz="2800" b="1" dirty="0">
                <a:solidFill>
                  <a:schemeClr val="tx1"/>
                </a:solidFill>
              </a:rPr>
              <a:t>1- Post-Brexit / import barriers.		2- Environmental regulations. (2)</a:t>
            </a:r>
          </a:p>
          <a:p>
            <a:pPr algn="l">
              <a:lnSpc>
                <a:spcPct val="100000"/>
              </a:lnSpc>
            </a:pPr>
            <a:endParaRPr lang="en-GB" sz="2800" b="1" dirty="0">
              <a:solidFill>
                <a:schemeClr val="tx1"/>
              </a:solidFill>
            </a:endParaRPr>
          </a:p>
          <a:p>
            <a:pPr algn="ctr">
              <a:lnSpc>
                <a:spcPct val="100000"/>
              </a:lnSpc>
            </a:pPr>
            <a:r>
              <a:rPr lang="en-GB" sz="2800" b="1" dirty="0">
                <a:solidFill>
                  <a:srgbClr val="FF0000"/>
                </a:solidFill>
              </a:rPr>
              <a:t>ECONOMIC.</a:t>
            </a:r>
          </a:p>
          <a:p>
            <a:pPr algn="l">
              <a:lnSpc>
                <a:spcPct val="100000"/>
              </a:lnSpc>
            </a:pPr>
            <a:r>
              <a:rPr lang="en-GB" sz="2800" b="1" dirty="0">
                <a:solidFill>
                  <a:schemeClr val="tx1"/>
                </a:solidFill>
              </a:rPr>
              <a:t>1- Inflation and cost of living crisis	2- Energy and operational costs.</a:t>
            </a:r>
          </a:p>
          <a:p>
            <a:pPr algn="l">
              <a:lnSpc>
                <a:spcPct val="100000"/>
              </a:lnSpc>
            </a:pPr>
            <a:endParaRPr lang="en-GB" sz="2800" b="1" dirty="0">
              <a:solidFill>
                <a:schemeClr val="tx1"/>
              </a:solidFill>
            </a:endParaRPr>
          </a:p>
          <a:p>
            <a:pPr algn="ctr">
              <a:lnSpc>
                <a:spcPct val="100000"/>
              </a:lnSpc>
            </a:pPr>
            <a:r>
              <a:rPr lang="en-GB" sz="2800" b="1" dirty="0">
                <a:solidFill>
                  <a:srgbClr val="FF0000"/>
                </a:solidFill>
              </a:rPr>
              <a:t>SOCIAL.</a:t>
            </a:r>
          </a:p>
          <a:p>
            <a:pPr algn="l">
              <a:lnSpc>
                <a:spcPct val="100000"/>
              </a:lnSpc>
            </a:pPr>
            <a:r>
              <a:rPr lang="en-GB" sz="2800" b="1" dirty="0">
                <a:solidFill>
                  <a:schemeClr val="tx1"/>
                </a:solidFill>
              </a:rPr>
              <a:t>1- Changing consumer habits		2- Sustainability awareness. 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15000">
        <p15:prstTrans prst="peelOff"/>
      </p:transition>
    </mc:Choice>
    <mc:Fallback xmlns="">
      <p:transition spd="slow" advTm="15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274" y="129472"/>
            <a:ext cx="9921394" cy="712099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84" y="1323474"/>
            <a:ext cx="11899231" cy="504900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b="1" dirty="0">
                <a:solidFill>
                  <a:srgbClr val="FF0000"/>
                </a:solidFill>
              </a:rPr>
              <a:t>TECHNOLOGICAL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1- Digital marketing.				2- Missed tech opportunities.</a:t>
            </a:r>
          </a:p>
          <a:p>
            <a:pPr marL="0" indent="0">
              <a:lnSpc>
                <a:spcPct val="100000"/>
              </a:lnSpc>
              <a:buNone/>
            </a:pPr>
            <a:endParaRPr lang="en-GB" b="1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b="1" dirty="0">
                <a:solidFill>
                  <a:srgbClr val="FF0000"/>
                </a:solidFill>
              </a:rPr>
              <a:t>ENVIRONMENTAL</a:t>
            </a:r>
            <a:r>
              <a:rPr lang="en-GB" b="1" dirty="0"/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1- Sustainable sourcing challenges.	2- Climate impact.</a:t>
            </a:r>
          </a:p>
          <a:p>
            <a:pPr marL="0" indent="0">
              <a:lnSpc>
                <a:spcPct val="100000"/>
              </a:lnSpc>
              <a:buNone/>
            </a:pPr>
            <a:endParaRPr lang="en-GB" b="1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b="1" dirty="0">
                <a:solidFill>
                  <a:srgbClr val="FF0000"/>
                </a:solidFill>
              </a:rPr>
              <a:t>LEGAL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1- Employment regulations.			2- Consumer protections laws.</a:t>
            </a:r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15000">
        <p15:prstTrans prst="peelOff"/>
      </p:transition>
    </mc:Choice>
    <mc:Fallback xmlns="">
      <p:transition spd="slow" advTm="15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304" y="1"/>
            <a:ext cx="10087707" cy="716592"/>
          </a:xfrm>
        </p:spPr>
        <p:txBody>
          <a:bodyPr/>
          <a:lstStyle/>
          <a:p>
            <a:pPr algn="ctr"/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7516" y="684402"/>
            <a:ext cx="11334484" cy="6173597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3C26C0-6E27-CB76-A32A-48FB1290E2D1}"/>
              </a:ext>
            </a:extLst>
          </p:cNvPr>
          <p:cNvSpPr/>
          <p:nvPr/>
        </p:nvSpPr>
        <p:spPr>
          <a:xfrm>
            <a:off x="55145" y="2999874"/>
            <a:ext cx="1437959" cy="1187115"/>
          </a:xfrm>
          <a:prstGeom prst="rect">
            <a:avLst/>
          </a:prstGeom>
          <a:solidFill>
            <a:srgbClr val="00B0F0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Decline in sales and profitability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2DB123B-3356-C81A-5AAE-CDD3FA9D9EF9}"/>
              </a:ext>
            </a:extLst>
          </p:cNvPr>
          <p:cNvCxnSpPr>
            <a:cxnSpLocks/>
          </p:cNvCxnSpPr>
          <p:nvPr/>
        </p:nvCxnSpPr>
        <p:spPr>
          <a:xfrm>
            <a:off x="1493104" y="3729789"/>
            <a:ext cx="10266561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E544170-52E8-0ADC-4DCE-B961E4619CAE}"/>
              </a:ext>
            </a:extLst>
          </p:cNvPr>
          <p:cNvCxnSpPr>
            <a:cxnSpLocks/>
          </p:cNvCxnSpPr>
          <p:nvPr/>
        </p:nvCxnSpPr>
        <p:spPr>
          <a:xfrm flipV="1">
            <a:off x="1718107" y="1759591"/>
            <a:ext cx="1258901" cy="197019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80C5F61-7053-83CD-1105-75905E586C76}"/>
              </a:ext>
            </a:extLst>
          </p:cNvPr>
          <p:cNvCxnSpPr>
            <a:cxnSpLocks/>
          </p:cNvCxnSpPr>
          <p:nvPr/>
        </p:nvCxnSpPr>
        <p:spPr>
          <a:xfrm flipV="1">
            <a:off x="5558121" y="1773069"/>
            <a:ext cx="1083043" cy="194911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66C1F0D-8A41-754A-BED1-B441317DE28A}"/>
              </a:ext>
            </a:extLst>
          </p:cNvPr>
          <p:cNvCxnSpPr>
            <a:cxnSpLocks/>
          </p:cNvCxnSpPr>
          <p:nvPr/>
        </p:nvCxnSpPr>
        <p:spPr>
          <a:xfrm flipV="1">
            <a:off x="9151017" y="1813597"/>
            <a:ext cx="935557" cy="187959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E27CCB3-E906-4403-0A57-0ABD0BC2C2F5}"/>
              </a:ext>
            </a:extLst>
          </p:cNvPr>
          <p:cNvCxnSpPr>
            <a:cxnSpLocks/>
          </p:cNvCxnSpPr>
          <p:nvPr/>
        </p:nvCxnSpPr>
        <p:spPr>
          <a:xfrm>
            <a:off x="1493104" y="3729789"/>
            <a:ext cx="771236" cy="210025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59F79FE-555D-E9EE-F431-38A62AAA6774}"/>
              </a:ext>
            </a:extLst>
          </p:cNvPr>
          <p:cNvCxnSpPr>
            <a:cxnSpLocks/>
            <a:endCxn id="34" idx="0"/>
          </p:cNvCxnSpPr>
          <p:nvPr/>
        </p:nvCxnSpPr>
        <p:spPr>
          <a:xfrm>
            <a:off x="4725395" y="3729789"/>
            <a:ext cx="1280227" cy="210427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A5BBC4C-41E1-7E47-B96C-C7299E503C45}"/>
              </a:ext>
            </a:extLst>
          </p:cNvPr>
          <p:cNvCxnSpPr>
            <a:cxnSpLocks/>
            <a:endCxn id="35" idx="0"/>
          </p:cNvCxnSpPr>
          <p:nvPr/>
        </p:nvCxnSpPr>
        <p:spPr>
          <a:xfrm>
            <a:off x="8061562" y="3729789"/>
            <a:ext cx="1438052" cy="206141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3" name="Oval 32">
            <a:extLst>
              <a:ext uri="{FF2B5EF4-FFF2-40B4-BE49-F238E27FC236}">
                <a16:creationId xmlns:a16="http://schemas.microsoft.com/office/drawing/2014/main" id="{B74B4AE0-2D3E-D12A-74D2-EAB27E161DA8}"/>
              </a:ext>
            </a:extLst>
          </p:cNvPr>
          <p:cNvSpPr/>
          <p:nvPr/>
        </p:nvSpPr>
        <p:spPr>
          <a:xfrm>
            <a:off x="1493104" y="5791200"/>
            <a:ext cx="1829569" cy="98107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Operations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EAFF4A4A-5B45-B97B-1612-392ED1047882}"/>
              </a:ext>
            </a:extLst>
          </p:cNvPr>
          <p:cNvSpPr/>
          <p:nvPr/>
        </p:nvSpPr>
        <p:spPr>
          <a:xfrm>
            <a:off x="5007337" y="5834061"/>
            <a:ext cx="1996569" cy="98107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Technology</a:t>
            </a:r>
          </a:p>
          <a:p>
            <a:pPr algn="ctr"/>
            <a:endParaRPr lang="en-GB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3C44B4FD-CE2B-241E-C426-1EAA291F501D}"/>
              </a:ext>
            </a:extLst>
          </p:cNvPr>
          <p:cNvSpPr/>
          <p:nvPr/>
        </p:nvSpPr>
        <p:spPr>
          <a:xfrm>
            <a:off x="8526378" y="5791199"/>
            <a:ext cx="1946471" cy="1023937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Customers</a:t>
            </a:r>
          </a:p>
          <a:p>
            <a:pPr algn="ctr"/>
            <a:endParaRPr lang="en-GB" dirty="0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B388CBB0-454A-FF8D-BFF1-AD9BFE694717}"/>
              </a:ext>
            </a:extLst>
          </p:cNvPr>
          <p:cNvSpPr/>
          <p:nvPr/>
        </p:nvSpPr>
        <p:spPr>
          <a:xfrm>
            <a:off x="1997242" y="716593"/>
            <a:ext cx="2189077" cy="1023937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Market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2D80DCC8-80A4-800F-3A77-84B2C9FB1653}"/>
              </a:ext>
            </a:extLst>
          </p:cNvPr>
          <p:cNvSpPr/>
          <p:nvPr/>
        </p:nvSpPr>
        <p:spPr>
          <a:xfrm>
            <a:off x="5583323" y="749132"/>
            <a:ext cx="2189077" cy="1023937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Management</a:t>
            </a: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CC811D1D-C14E-2FF2-A6D7-1167501ABD19}"/>
              </a:ext>
            </a:extLst>
          </p:cNvPr>
          <p:cNvSpPr/>
          <p:nvPr/>
        </p:nvSpPr>
        <p:spPr>
          <a:xfrm>
            <a:off x="9055768" y="780987"/>
            <a:ext cx="2085474" cy="1023937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Marketing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5258C2CC-4445-D92A-DFB1-8FBED6FC2CE5}"/>
              </a:ext>
            </a:extLst>
          </p:cNvPr>
          <p:cNvCxnSpPr>
            <a:cxnSpLocks/>
          </p:cNvCxnSpPr>
          <p:nvPr/>
        </p:nvCxnSpPr>
        <p:spPr>
          <a:xfrm>
            <a:off x="11759665" y="3729789"/>
            <a:ext cx="432335" cy="77785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8DB05CC1-711F-A189-644E-E20C6C533B75}"/>
              </a:ext>
            </a:extLst>
          </p:cNvPr>
          <p:cNvCxnSpPr>
            <a:cxnSpLocks/>
          </p:cNvCxnSpPr>
          <p:nvPr/>
        </p:nvCxnSpPr>
        <p:spPr>
          <a:xfrm flipV="1">
            <a:off x="11759665" y="2999874"/>
            <a:ext cx="432335" cy="729915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ECD01CFD-A695-A3B3-740B-3E35DEB86B0D}"/>
              </a:ext>
            </a:extLst>
          </p:cNvPr>
          <p:cNvCxnSpPr>
            <a:cxnSpLocks/>
          </p:cNvCxnSpPr>
          <p:nvPr/>
        </p:nvCxnSpPr>
        <p:spPr>
          <a:xfrm flipH="1">
            <a:off x="2818641" y="2030543"/>
            <a:ext cx="962526" cy="0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7CB35432-01B7-4AD0-5309-E735F6E877B6}"/>
              </a:ext>
            </a:extLst>
          </p:cNvPr>
          <p:cNvCxnSpPr>
            <a:cxnSpLocks/>
            <a:stCxn id="79" idx="1"/>
          </p:cNvCxnSpPr>
          <p:nvPr/>
        </p:nvCxnSpPr>
        <p:spPr>
          <a:xfrm flipH="1">
            <a:off x="2238869" y="3057433"/>
            <a:ext cx="904648" cy="12271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8DE88040-72B1-0ED3-85FF-77D8AFE9D32E}"/>
              </a:ext>
            </a:extLst>
          </p:cNvPr>
          <p:cNvCxnSpPr>
            <a:cxnSpLocks/>
          </p:cNvCxnSpPr>
          <p:nvPr/>
        </p:nvCxnSpPr>
        <p:spPr>
          <a:xfrm flipH="1">
            <a:off x="6470507" y="2201485"/>
            <a:ext cx="1031077" cy="0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30D1C85C-FF2E-91AA-FF92-355B71F29A2D}"/>
              </a:ext>
            </a:extLst>
          </p:cNvPr>
          <p:cNvCxnSpPr>
            <a:cxnSpLocks/>
          </p:cNvCxnSpPr>
          <p:nvPr/>
        </p:nvCxnSpPr>
        <p:spPr>
          <a:xfrm flipH="1">
            <a:off x="5904359" y="3162106"/>
            <a:ext cx="1031077" cy="0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0FF4513B-04E5-C55A-CEF1-4E76C2F11E3A}"/>
              </a:ext>
            </a:extLst>
          </p:cNvPr>
          <p:cNvCxnSpPr>
            <a:cxnSpLocks/>
            <a:stCxn id="87" idx="1"/>
          </p:cNvCxnSpPr>
          <p:nvPr/>
        </p:nvCxnSpPr>
        <p:spPr>
          <a:xfrm flipH="1">
            <a:off x="9927190" y="2274358"/>
            <a:ext cx="335747" cy="0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E6D04844-DCAE-1D64-AEAD-D615FD3F5FCE}"/>
              </a:ext>
            </a:extLst>
          </p:cNvPr>
          <p:cNvCxnSpPr>
            <a:cxnSpLocks/>
          </p:cNvCxnSpPr>
          <p:nvPr/>
        </p:nvCxnSpPr>
        <p:spPr>
          <a:xfrm flipH="1">
            <a:off x="9531996" y="3100342"/>
            <a:ext cx="330502" cy="17549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D5ECE4E3-44E9-C90B-0CF7-7F200E5657E7}"/>
              </a:ext>
            </a:extLst>
          </p:cNvPr>
          <p:cNvCxnSpPr>
            <a:cxnSpLocks/>
            <a:stCxn id="81" idx="1"/>
          </p:cNvCxnSpPr>
          <p:nvPr/>
        </p:nvCxnSpPr>
        <p:spPr>
          <a:xfrm flipH="1">
            <a:off x="1894289" y="4409984"/>
            <a:ext cx="834755" cy="0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4936605B-F70C-D2CB-081A-171CD7D9E902}"/>
              </a:ext>
            </a:extLst>
          </p:cNvPr>
          <p:cNvCxnSpPr>
            <a:cxnSpLocks/>
            <a:stCxn id="82" idx="1"/>
          </p:cNvCxnSpPr>
          <p:nvPr/>
        </p:nvCxnSpPr>
        <p:spPr>
          <a:xfrm flipH="1">
            <a:off x="2238869" y="5486967"/>
            <a:ext cx="517257" cy="14280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D598C11D-D4FE-6692-CDFB-6E05C704055A}"/>
              </a:ext>
            </a:extLst>
          </p:cNvPr>
          <p:cNvCxnSpPr>
            <a:cxnSpLocks/>
          </p:cNvCxnSpPr>
          <p:nvPr/>
        </p:nvCxnSpPr>
        <p:spPr>
          <a:xfrm flipH="1" flipV="1">
            <a:off x="5288128" y="4366371"/>
            <a:ext cx="384870" cy="12284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603CB515-8375-9233-5D1B-B21600E12546}"/>
              </a:ext>
            </a:extLst>
          </p:cNvPr>
          <p:cNvCxnSpPr>
            <a:cxnSpLocks/>
            <a:stCxn id="83" idx="1"/>
          </p:cNvCxnSpPr>
          <p:nvPr/>
        </p:nvCxnSpPr>
        <p:spPr>
          <a:xfrm flipH="1" flipV="1">
            <a:off x="5854516" y="5501247"/>
            <a:ext cx="675292" cy="2156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E3DD4CAB-877E-54FD-A897-70FBA31F8092}"/>
              </a:ext>
            </a:extLst>
          </p:cNvPr>
          <p:cNvCxnSpPr>
            <a:cxnSpLocks/>
          </p:cNvCxnSpPr>
          <p:nvPr/>
        </p:nvCxnSpPr>
        <p:spPr>
          <a:xfrm flipH="1">
            <a:off x="9277690" y="5317694"/>
            <a:ext cx="443845" cy="0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2E0E7258-38C3-47E5-A9C1-A5B76094C16A}"/>
              </a:ext>
            </a:extLst>
          </p:cNvPr>
          <p:cNvCxnSpPr>
            <a:cxnSpLocks/>
          </p:cNvCxnSpPr>
          <p:nvPr/>
        </p:nvCxnSpPr>
        <p:spPr>
          <a:xfrm flipH="1">
            <a:off x="8572250" y="4358552"/>
            <a:ext cx="721632" cy="27678"/>
          </a:xfrm>
          <a:prstGeom prst="straightConnector1">
            <a:avLst/>
          </a:prstGeom>
          <a:ln>
            <a:solidFill>
              <a:srgbClr val="FFFF00"/>
            </a:solidFill>
            <a:headEnd type="none" w="med" len="med"/>
            <a:tailEnd type="arrow" w="med" len="med"/>
          </a:ln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78" name="Flowchart: Preparation 77">
            <a:extLst>
              <a:ext uri="{FF2B5EF4-FFF2-40B4-BE49-F238E27FC236}">
                <a16:creationId xmlns:a16="http://schemas.microsoft.com/office/drawing/2014/main" id="{276DED59-58EC-B883-1B75-33C19C23C6BA}"/>
              </a:ext>
            </a:extLst>
          </p:cNvPr>
          <p:cNvSpPr/>
          <p:nvPr/>
        </p:nvSpPr>
        <p:spPr>
          <a:xfrm>
            <a:off x="3560335" y="1534312"/>
            <a:ext cx="2595395" cy="992462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Online flower delivery and subscriptions </a:t>
            </a:r>
          </a:p>
        </p:txBody>
      </p:sp>
      <p:sp>
        <p:nvSpPr>
          <p:cNvPr id="79" name="Flowchart: Preparation 78">
            <a:extLst>
              <a:ext uri="{FF2B5EF4-FFF2-40B4-BE49-F238E27FC236}">
                <a16:creationId xmlns:a16="http://schemas.microsoft.com/office/drawing/2014/main" id="{6542A7C6-E80E-97F6-AD70-418CEC4A29E2}"/>
              </a:ext>
            </a:extLst>
          </p:cNvPr>
          <p:cNvSpPr/>
          <p:nvPr/>
        </p:nvSpPr>
        <p:spPr>
          <a:xfrm>
            <a:off x="3143517" y="2533922"/>
            <a:ext cx="2499648" cy="1047022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Competitors offer</a:t>
            </a:r>
          </a:p>
        </p:txBody>
      </p:sp>
      <p:sp>
        <p:nvSpPr>
          <p:cNvPr id="80" name="Flowchart: Preparation 79">
            <a:extLst>
              <a:ext uri="{FF2B5EF4-FFF2-40B4-BE49-F238E27FC236}">
                <a16:creationId xmlns:a16="http://schemas.microsoft.com/office/drawing/2014/main" id="{906DE2A4-2BAA-C177-5A4F-D8E8A915FF0A}"/>
              </a:ext>
            </a:extLst>
          </p:cNvPr>
          <p:cNvSpPr/>
          <p:nvPr/>
        </p:nvSpPr>
        <p:spPr>
          <a:xfrm>
            <a:off x="7513373" y="1751492"/>
            <a:ext cx="1997986" cy="914400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Limited strategies</a:t>
            </a:r>
          </a:p>
        </p:txBody>
      </p:sp>
      <p:sp>
        <p:nvSpPr>
          <p:cNvPr id="81" name="Flowchart: Preparation 80">
            <a:extLst>
              <a:ext uri="{FF2B5EF4-FFF2-40B4-BE49-F238E27FC236}">
                <a16:creationId xmlns:a16="http://schemas.microsoft.com/office/drawing/2014/main" id="{B5F5537A-DF6A-A5A2-A430-D9DF6943A15C}"/>
              </a:ext>
            </a:extLst>
          </p:cNvPr>
          <p:cNvSpPr/>
          <p:nvPr/>
        </p:nvSpPr>
        <p:spPr>
          <a:xfrm>
            <a:off x="2729044" y="3894997"/>
            <a:ext cx="2278293" cy="1029974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Manual order processing </a:t>
            </a:r>
          </a:p>
        </p:txBody>
      </p:sp>
      <p:sp>
        <p:nvSpPr>
          <p:cNvPr id="82" name="Flowchart: Preparation 81">
            <a:extLst>
              <a:ext uri="{FF2B5EF4-FFF2-40B4-BE49-F238E27FC236}">
                <a16:creationId xmlns:a16="http://schemas.microsoft.com/office/drawing/2014/main" id="{B8905608-C28D-1F3C-0913-9B0B78508586}"/>
              </a:ext>
            </a:extLst>
          </p:cNvPr>
          <p:cNvSpPr/>
          <p:nvPr/>
        </p:nvSpPr>
        <p:spPr>
          <a:xfrm>
            <a:off x="2756126" y="4941012"/>
            <a:ext cx="2761465" cy="1091909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Lack of system for recurring orders</a:t>
            </a:r>
          </a:p>
        </p:txBody>
      </p:sp>
      <p:sp>
        <p:nvSpPr>
          <p:cNvPr id="83" name="Flowchart: Preparation 82">
            <a:extLst>
              <a:ext uri="{FF2B5EF4-FFF2-40B4-BE49-F238E27FC236}">
                <a16:creationId xmlns:a16="http://schemas.microsoft.com/office/drawing/2014/main" id="{15897144-D3AC-F955-BAEC-68A8B3B887C1}"/>
              </a:ext>
            </a:extLst>
          </p:cNvPr>
          <p:cNvSpPr/>
          <p:nvPr/>
        </p:nvSpPr>
        <p:spPr>
          <a:xfrm>
            <a:off x="6529808" y="4925656"/>
            <a:ext cx="2557505" cy="1155493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No integrated e-commerce</a:t>
            </a:r>
          </a:p>
        </p:txBody>
      </p:sp>
      <p:sp>
        <p:nvSpPr>
          <p:cNvPr id="84" name="Flowchart: Preparation 83">
            <a:extLst>
              <a:ext uri="{FF2B5EF4-FFF2-40B4-BE49-F238E27FC236}">
                <a16:creationId xmlns:a16="http://schemas.microsoft.com/office/drawing/2014/main" id="{443BE344-C600-6A0E-23DF-0B71A0838F3E}"/>
              </a:ext>
            </a:extLst>
          </p:cNvPr>
          <p:cNvSpPr/>
          <p:nvPr/>
        </p:nvSpPr>
        <p:spPr>
          <a:xfrm>
            <a:off x="9577826" y="4860596"/>
            <a:ext cx="2557504" cy="914196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Importance of sustainability </a:t>
            </a:r>
          </a:p>
        </p:txBody>
      </p:sp>
      <p:sp>
        <p:nvSpPr>
          <p:cNvPr id="85" name="Flowchart: Preparation 84">
            <a:extLst>
              <a:ext uri="{FF2B5EF4-FFF2-40B4-BE49-F238E27FC236}">
                <a16:creationId xmlns:a16="http://schemas.microsoft.com/office/drawing/2014/main" id="{1F0EAF2D-07E9-0C8D-2199-D53733350F43}"/>
              </a:ext>
            </a:extLst>
          </p:cNvPr>
          <p:cNvSpPr/>
          <p:nvPr/>
        </p:nvSpPr>
        <p:spPr>
          <a:xfrm>
            <a:off x="9305293" y="3877386"/>
            <a:ext cx="2557505" cy="974616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Seamless online ordering</a:t>
            </a:r>
          </a:p>
        </p:txBody>
      </p:sp>
      <p:sp>
        <p:nvSpPr>
          <p:cNvPr id="86" name="Flowchart: Preparation 85">
            <a:extLst>
              <a:ext uri="{FF2B5EF4-FFF2-40B4-BE49-F238E27FC236}">
                <a16:creationId xmlns:a16="http://schemas.microsoft.com/office/drawing/2014/main" id="{A4CF7459-7C2A-D5F7-8E0D-7E26E2A26970}"/>
              </a:ext>
            </a:extLst>
          </p:cNvPr>
          <p:cNvSpPr/>
          <p:nvPr/>
        </p:nvSpPr>
        <p:spPr>
          <a:xfrm>
            <a:off x="9793705" y="2680919"/>
            <a:ext cx="2183131" cy="823918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Lack of campaigns</a:t>
            </a:r>
          </a:p>
        </p:txBody>
      </p:sp>
      <p:sp>
        <p:nvSpPr>
          <p:cNvPr id="87" name="Flowchart: Preparation 86">
            <a:extLst>
              <a:ext uri="{FF2B5EF4-FFF2-40B4-BE49-F238E27FC236}">
                <a16:creationId xmlns:a16="http://schemas.microsoft.com/office/drawing/2014/main" id="{E35E3FCA-DF4E-09F6-884C-59DF8973675F}"/>
              </a:ext>
            </a:extLst>
          </p:cNvPr>
          <p:cNvSpPr/>
          <p:nvPr/>
        </p:nvSpPr>
        <p:spPr>
          <a:xfrm>
            <a:off x="10262937" y="1875402"/>
            <a:ext cx="1929063" cy="797912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Weak social media</a:t>
            </a:r>
          </a:p>
        </p:txBody>
      </p:sp>
      <p:sp>
        <p:nvSpPr>
          <p:cNvPr id="88" name="Flowchart: Preparation 87">
            <a:extLst>
              <a:ext uri="{FF2B5EF4-FFF2-40B4-BE49-F238E27FC236}">
                <a16:creationId xmlns:a16="http://schemas.microsoft.com/office/drawing/2014/main" id="{AA1055A2-7D49-29BC-0AFD-8DDAD74A2FC6}"/>
              </a:ext>
            </a:extLst>
          </p:cNvPr>
          <p:cNvSpPr/>
          <p:nvPr/>
        </p:nvSpPr>
        <p:spPr>
          <a:xfrm>
            <a:off x="6892410" y="2673314"/>
            <a:ext cx="2388340" cy="977584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Marketing or customer experience</a:t>
            </a:r>
          </a:p>
        </p:txBody>
      </p:sp>
      <p:sp>
        <p:nvSpPr>
          <p:cNvPr id="89" name="Flowchart: Preparation 88">
            <a:extLst>
              <a:ext uri="{FF2B5EF4-FFF2-40B4-BE49-F238E27FC236}">
                <a16:creationId xmlns:a16="http://schemas.microsoft.com/office/drawing/2014/main" id="{F0FC6209-67EF-69CD-6AEF-EFA222785909}"/>
              </a:ext>
            </a:extLst>
          </p:cNvPr>
          <p:cNvSpPr/>
          <p:nvPr/>
        </p:nvSpPr>
        <p:spPr>
          <a:xfrm>
            <a:off x="5678703" y="3877385"/>
            <a:ext cx="2557505" cy="1029974"/>
          </a:xfrm>
          <a:prstGeom prst="flowChartPreparation">
            <a:avLst/>
          </a:prstGeom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No tools for subscriptions 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pPr algn="r"/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5085" y="1111764"/>
            <a:ext cx="10814329" cy="5467061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tx1"/>
                </a:solidFill>
              </a:rPr>
              <a:t>Green Haven has strong values and loyal customers.</a:t>
            </a:r>
          </a:p>
          <a:p>
            <a:endParaRPr lang="en-GB" sz="4000" dirty="0">
              <a:solidFill>
                <a:schemeClr val="tx1"/>
              </a:solidFill>
            </a:endParaRPr>
          </a:p>
          <a:p>
            <a:r>
              <a:rPr lang="en-GB" sz="4000" dirty="0">
                <a:solidFill>
                  <a:schemeClr val="tx1"/>
                </a:solidFill>
              </a:rPr>
              <a:t>Digital gaps and rising expectations are slowing growth.</a:t>
            </a:r>
          </a:p>
          <a:p>
            <a:endParaRPr lang="en-GB" sz="4000" dirty="0">
              <a:solidFill>
                <a:schemeClr val="tx1"/>
              </a:solidFill>
            </a:endParaRPr>
          </a:p>
          <a:p>
            <a:r>
              <a:rPr lang="en-GB" sz="4000" dirty="0">
                <a:solidFill>
                  <a:schemeClr val="tx1"/>
                </a:solidFill>
              </a:rPr>
              <a:t>To stay competitive, Green Haven need smart upgrades in tech, marketing and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15000">
        <p15:prstTrans prst="crush"/>
      </p:transition>
    </mc:Choice>
    <mc:Fallback xmlns="">
      <p:transition spd="slow" advTm="15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>
            <a:normAutofit fontScale="90000"/>
          </a:bodyPr>
          <a:lstStyle/>
          <a:p>
            <a:pPr algn="r"/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0474" y="1600199"/>
            <a:ext cx="12011526" cy="525780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b="1" dirty="0">
                <a:latin typeface="Arial"/>
                <a:ea typeface="Roboto"/>
                <a:cs typeface="Roboto"/>
              </a:rPr>
              <a:t>(1) Department for Business and Trade (2023) Backing your business: Our plan for small and medium-sized business. Available at: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hlinkClick r:id="rId2"/>
              </a:rPr>
              <a:t>Backing your business: our plan for small and medium-sized businesses - GOV.UK</a:t>
            </a:r>
            <a:endParaRPr lang="en-GB" sz="2800" dirty="0"/>
          </a:p>
          <a:p>
            <a:pPr>
              <a:lnSpc>
                <a:spcPct val="100000"/>
              </a:lnSpc>
            </a:pPr>
            <a:r>
              <a:rPr lang="en-GB" sz="2800" b="1" dirty="0">
                <a:latin typeface="Arial"/>
                <a:ea typeface="Roboto"/>
                <a:cs typeface="Roboto"/>
              </a:rPr>
              <a:t>(Accessed: 9 November 2025)</a:t>
            </a:r>
          </a:p>
          <a:p>
            <a:pPr>
              <a:lnSpc>
                <a:spcPct val="100000"/>
              </a:lnSpc>
            </a:pPr>
            <a:endParaRPr lang="en-GB" sz="2800" b="1" dirty="0">
              <a:latin typeface="Arial"/>
              <a:ea typeface="Roboto"/>
              <a:cs typeface="Roboto"/>
            </a:endParaRPr>
          </a:p>
          <a:p>
            <a:pPr>
              <a:lnSpc>
                <a:spcPct val="100000"/>
              </a:lnSpc>
            </a:pPr>
            <a:r>
              <a:rPr lang="en-GB" sz="2800" b="1" dirty="0">
                <a:latin typeface="Arial"/>
                <a:ea typeface="Roboto"/>
                <a:cs typeface="Roboto"/>
              </a:rPr>
              <a:t>(2) Department for Business and Trade (2024) Uk sustainability Reporting Standards. Available at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hlinkClick r:id="rId3"/>
              </a:rPr>
              <a:t>UK Sustainability Reporting Standards - GOV.UK</a:t>
            </a:r>
            <a:endParaRPr lang="en-GB" sz="2800" dirty="0"/>
          </a:p>
          <a:p>
            <a:pPr>
              <a:lnSpc>
                <a:spcPct val="100000"/>
              </a:lnSpc>
            </a:pPr>
            <a:r>
              <a:rPr lang="en-GB" sz="2800" b="1" dirty="0">
                <a:latin typeface="Arial"/>
                <a:ea typeface="Roboto"/>
                <a:cs typeface="Roboto"/>
              </a:rPr>
              <a:t>(Accessed: 9 November 2025)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advTm="15000">
        <p14:flash/>
      </p:transition>
    </mc:Choice>
    <mc:Fallback xmlns="">
      <p:transition spd="slow" advTm="15000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1038</TotalTime>
  <Words>536</Words>
  <Application>Microsoft Office PowerPoint</Application>
  <PresentationFormat>Widescreen</PresentationFormat>
  <Paragraphs>92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</vt:lpstr>
      <vt:lpstr>Aptos</vt:lpstr>
      <vt:lpstr>Aptos Display</vt:lpstr>
      <vt:lpstr>Arial</vt:lpstr>
      <vt:lpstr>Roboto</vt:lpstr>
      <vt:lpstr>Office Theme</vt:lpstr>
      <vt:lpstr>MODULE NAME : Problem Solving &amp; Decision Making MODULE CODE: LCLM4004  STUDENT NAME : Jose Alfredo Lozano Rojas STUDENT ID :2422713 LECTURER: Mohammad Rahman Assignment 1: Presentation  </vt:lpstr>
      <vt:lpstr>OVERVIEW</vt:lpstr>
      <vt:lpstr>Introduction</vt:lpstr>
      <vt:lpstr>Company background</vt:lpstr>
      <vt:lpstr>Problem: nature and scope 5W2H</vt:lpstr>
      <vt:lpstr>PowerPoint Presentation</vt:lpstr>
      <vt:lpstr>PESTLE ANALYSIS: Green Haven Florists</vt:lpstr>
      <vt:lpstr> PESTLE ANALYSIS: Green Haven Florists </vt:lpstr>
      <vt:lpstr>Cause and effect analysis: Fishbone diagram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Jose LRojas</cp:lastModifiedBy>
  <cp:revision>92</cp:revision>
  <dcterms:created xsi:type="dcterms:W3CDTF">2024-10-08T15:58:04Z</dcterms:created>
  <dcterms:modified xsi:type="dcterms:W3CDTF">2025-11-09T22:38:30Z</dcterms:modified>
</cp:coreProperties>
</file>