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8" r:id="rId4"/>
    <p:sldId id="258" r:id="rId5"/>
    <p:sldId id="269" r:id="rId6"/>
    <p:sldId id="259" r:id="rId7"/>
    <p:sldId id="270" r:id="rId8"/>
    <p:sldId id="263" r:id="rId9"/>
    <p:sldId id="272" r:id="rId10"/>
    <p:sldId id="271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48D051-9507-43A3-A9FA-9C7E7C94842A}" v="13" dt="2025-11-06T17:48:56.3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66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tiu Balica" userId="eef07f31285aefb2" providerId="LiveId" clId="{3D06EF98-C289-456E-959C-9A44C4513933}"/>
    <pc:docChg chg="undo custSel addSld delSld modSld">
      <pc:chgData name="Laurentiu Balica" userId="eef07f31285aefb2" providerId="LiveId" clId="{3D06EF98-C289-456E-959C-9A44C4513933}" dt="2025-11-06T17:57:33.696" v="249" actId="20577"/>
      <pc:docMkLst>
        <pc:docMk/>
      </pc:docMkLst>
      <pc:sldChg chg="modSp mod">
        <pc:chgData name="Laurentiu Balica" userId="eef07f31285aefb2" providerId="LiveId" clId="{3D06EF98-C289-456E-959C-9A44C4513933}" dt="2025-11-06T17:39:44.506" v="3" actId="255"/>
        <pc:sldMkLst>
          <pc:docMk/>
          <pc:sldMk cId="0" sldId="256"/>
        </pc:sldMkLst>
        <pc:spChg chg="mod">
          <ac:chgData name="Laurentiu Balica" userId="eef07f31285aefb2" providerId="LiveId" clId="{3D06EF98-C289-456E-959C-9A44C4513933}" dt="2025-11-06T17:39:18.860" v="0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Laurentiu Balica" userId="eef07f31285aefb2" providerId="LiveId" clId="{3D06EF98-C289-456E-959C-9A44C4513933}" dt="2025-11-06T17:39:44.506" v="3" actId="255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Laurentiu Balica" userId="eef07f31285aefb2" providerId="LiveId" clId="{3D06EF98-C289-456E-959C-9A44C4513933}" dt="2025-11-06T17:41:07.038" v="37" actId="20577"/>
        <pc:sldMkLst>
          <pc:docMk/>
          <pc:sldMk cId="0" sldId="257"/>
        </pc:sldMkLst>
        <pc:spChg chg="mod">
          <ac:chgData name="Laurentiu Balica" userId="eef07f31285aefb2" providerId="LiveId" clId="{3D06EF98-C289-456E-959C-9A44C4513933}" dt="2025-11-06T17:41:07.038" v="37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Laurentiu Balica" userId="eef07f31285aefb2" providerId="LiveId" clId="{3D06EF98-C289-456E-959C-9A44C4513933}" dt="2025-11-06T17:40:53.968" v="12" actId="14100"/>
          <ac:spMkLst>
            <pc:docMk/>
            <pc:sldMk cId="0" sldId="257"/>
            <ac:spMk id="3" creationId="{00000000-0000-0000-0000-000000000000}"/>
          </ac:spMkLst>
        </pc:spChg>
        <pc:picChg chg="mod">
          <ac:chgData name="Laurentiu Balica" userId="eef07f31285aefb2" providerId="LiveId" clId="{3D06EF98-C289-456E-959C-9A44C4513933}" dt="2025-11-06T17:40:44.154" v="11" actId="688"/>
          <ac:picMkLst>
            <pc:docMk/>
            <pc:sldMk cId="0" sldId="257"/>
            <ac:picMk id="4" creationId="{8C7DE81F-21E1-051D-BD69-8A4D4B616D8B}"/>
          </ac:picMkLst>
        </pc:picChg>
      </pc:sldChg>
      <pc:sldChg chg="modSp mod">
        <pc:chgData name="Laurentiu Balica" userId="eef07f31285aefb2" providerId="LiveId" clId="{3D06EF98-C289-456E-959C-9A44C4513933}" dt="2025-11-06T17:53:03.102" v="119" actId="27636"/>
        <pc:sldMkLst>
          <pc:docMk/>
          <pc:sldMk cId="0" sldId="259"/>
        </pc:sldMkLst>
        <pc:spChg chg="mod">
          <ac:chgData name="Laurentiu Balica" userId="eef07f31285aefb2" providerId="LiveId" clId="{3D06EF98-C289-456E-959C-9A44C4513933}" dt="2025-11-06T17:43:18.945" v="53" actId="27636"/>
          <ac:spMkLst>
            <pc:docMk/>
            <pc:sldMk cId="0" sldId="259"/>
            <ac:spMk id="2" creationId="{00000000-0000-0000-0000-000000000000}"/>
          </ac:spMkLst>
        </pc:spChg>
        <pc:spChg chg="mod">
          <ac:chgData name="Laurentiu Balica" userId="eef07f31285aefb2" providerId="LiveId" clId="{3D06EF98-C289-456E-959C-9A44C4513933}" dt="2025-11-06T17:53:03.102" v="119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Laurentiu Balica" userId="eef07f31285aefb2" providerId="LiveId" clId="{3D06EF98-C289-456E-959C-9A44C4513933}" dt="2025-11-06T17:53:54.464" v="224" actId="255"/>
        <pc:sldMkLst>
          <pc:docMk/>
          <pc:sldMk cId="0" sldId="263"/>
        </pc:sldMkLst>
        <pc:spChg chg="mod">
          <ac:chgData name="Laurentiu Balica" userId="eef07f31285aefb2" providerId="LiveId" clId="{3D06EF98-C289-456E-959C-9A44C4513933}" dt="2025-11-06T17:53:54.464" v="224" actId="255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Laurentiu Balica" userId="eef07f31285aefb2" providerId="LiveId" clId="{3D06EF98-C289-456E-959C-9A44C4513933}" dt="2025-11-06T17:56:14.534" v="237" actId="27636"/>
        <pc:sldMkLst>
          <pc:docMk/>
          <pc:sldMk cId="0" sldId="265"/>
        </pc:sldMkLst>
        <pc:spChg chg="mod">
          <ac:chgData name="Laurentiu Balica" userId="eef07f31285aefb2" providerId="LiveId" clId="{3D06EF98-C289-456E-959C-9A44C4513933}" dt="2025-11-06T17:56:10.722" v="235" actId="1076"/>
          <ac:spMkLst>
            <pc:docMk/>
            <pc:sldMk cId="0" sldId="265"/>
            <ac:spMk id="2" creationId="{00000000-0000-0000-0000-000000000000}"/>
          </ac:spMkLst>
        </pc:spChg>
        <pc:spChg chg="mod">
          <ac:chgData name="Laurentiu Balica" userId="eef07f31285aefb2" providerId="LiveId" clId="{3D06EF98-C289-456E-959C-9A44C4513933}" dt="2025-11-06T17:56:14.534" v="237" actId="27636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Laurentiu Balica" userId="eef07f31285aefb2" providerId="LiveId" clId="{3D06EF98-C289-456E-959C-9A44C4513933}" dt="2025-11-06T17:56:31.126" v="241" actId="27636"/>
        <pc:sldMkLst>
          <pc:docMk/>
          <pc:sldMk cId="0" sldId="266"/>
        </pc:sldMkLst>
        <pc:spChg chg="mod">
          <ac:chgData name="Laurentiu Balica" userId="eef07f31285aefb2" providerId="LiveId" clId="{3D06EF98-C289-456E-959C-9A44C4513933}" dt="2025-11-06T17:56:31.126" v="241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Laurentiu Balica" userId="eef07f31285aefb2" providerId="LiveId" clId="{3D06EF98-C289-456E-959C-9A44C4513933}" dt="2025-11-06T17:56:42.703" v="245" actId="27636"/>
        <pc:sldMkLst>
          <pc:docMk/>
          <pc:sldMk cId="0" sldId="267"/>
        </pc:sldMkLst>
        <pc:spChg chg="mod">
          <ac:chgData name="Laurentiu Balica" userId="eef07f31285aefb2" providerId="LiveId" clId="{3D06EF98-C289-456E-959C-9A44C4513933}" dt="2025-11-06T17:56:42.703" v="245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Laurentiu Balica" userId="eef07f31285aefb2" providerId="LiveId" clId="{3D06EF98-C289-456E-959C-9A44C4513933}" dt="2025-11-06T17:41:41.460" v="42" actId="14100"/>
        <pc:sldMkLst>
          <pc:docMk/>
          <pc:sldMk cId="3675311130" sldId="268"/>
        </pc:sldMkLst>
        <pc:spChg chg="mod">
          <ac:chgData name="Laurentiu Balica" userId="eef07f31285aefb2" providerId="LiveId" clId="{3D06EF98-C289-456E-959C-9A44C4513933}" dt="2025-11-06T17:41:41.460" v="42" actId="14100"/>
          <ac:spMkLst>
            <pc:docMk/>
            <pc:sldMk cId="3675311130" sldId="268"/>
            <ac:spMk id="3" creationId="{C1ECD7A1-2495-CFD3-D6CC-C1A4155DB8F5}"/>
          </ac:spMkLst>
        </pc:spChg>
        <pc:picChg chg="mod">
          <ac:chgData name="Laurentiu Balica" userId="eef07f31285aefb2" providerId="LiveId" clId="{3D06EF98-C289-456E-959C-9A44C4513933}" dt="2025-11-06T17:41:36.815" v="40" actId="1076"/>
          <ac:picMkLst>
            <pc:docMk/>
            <pc:sldMk cId="3675311130" sldId="268"/>
            <ac:picMk id="2" creationId="{2C7121B3-923D-7FCD-7174-6119FAD2F74F}"/>
          </ac:picMkLst>
        </pc:picChg>
      </pc:sldChg>
      <pc:sldChg chg="modSp mod">
        <pc:chgData name="Laurentiu Balica" userId="eef07f31285aefb2" providerId="LiveId" clId="{3D06EF98-C289-456E-959C-9A44C4513933}" dt="2025-11-06T17:51:52.725" v="113" actId="14100"/>
        <pc:sldMkLst>
          <pc:docMk/>
          <pc:sldMk cId="1702651913" sldId="269"/>
        </pc:sldMkLst>
        <pc:spChg chg="mod">
          <ac:chgData name="Laurentiu Balica" userId="eef07f31285aefb2" providerId="LiveId" clId="{3D06EF98-C289-456E-959C-9A44C4513933}" dt="2025-11-06T17:51:52.725" v="113" actId="14100"/>
          <ac:spMkLst>
            <pc:docMk/>
            <pc:sldMk cId="1702651913" sldId="269"/>
            <ac:spMk id="3" creationId="{3C2C35D1-A162-9DAB-C4BE-6C784BEEB357}"/>
          </ac:spMkLst>
        </pc:spChg>
      </pc:sldChg>
      <pc:sldChg chg="modSp mod">
        <pc:chgData name="Laurentiu Balica" userId="eef07f31285aefb2" providerId="LiveId" clId="{3D06EF98-C289-456E-959C-9A44C4513933}" dt="2025-11-06T17:53:37.972" v="223" actId="255"/>
        <pc:sldMkLst>
          <pc:docMk/>
          <pc:sldMk cId="4107540048" sldId="270"/>
        </pc:sldMkLst>
        <pc:spChg chg="mod">
          <ac:chgData name="Laurentiu Balica" userId="eef07f31285aefb2" providerId="LiveId" clId="{3D06EF98-C289-456E-959C-9A44C4513933}" dt="2025-11-06T17:53:37.972" v="223" actId="255"/>
          <ac:spMkLst>
            <pc:docMk/>
            <pc:sldMk cId="4107540048" sldId="270"/>
            <ac:spMk id="3" creationId="{39FABE1D-947F-1E4D-76F1-3B781CB8F8BD}"/>
          </ac:spMkLst>
        </pc:spChg>
      </pc:sldChg>
      <pc:sldChg chg="delSp modSp mod">
        <pc:chgData name="Laurentiu Balica" userId="eef07f31285aefb2" providerId="LiveId" clId="{3D06EF98-C289-456E-959C-9A44C4513933}" dt="2025-11-06T17:57:33.696" v="249" actId="20577"/>
        <pc:sldMkLst>
          <pc:docMk/>
          <pc:sldMk cId="713078677" sldId="271"/>
        </pc:sldMkLst>
        <pc:spChg chg="mod">
          <ac:chgData name="Laurentiu Balica" userId="eef07f31285aefb2" providerId="LiveId" clId="{3D06EF98-C289-456E-959C-9A44C4513933}" dt="2025-11-06T17:57:33.696" v="249" actId="20577"/>
          <ac:spMkLst>
            <pc:docMk/>
            <pc:sldMk cId="713078677" sldId="271"/>
            <ac:spMk id="3" creationId="{C9D72FC6-A0C6-FAD1-C378-8A40DDD40907}"/>
          </ac:spMkLst>
        </pc:spChg>
        <pc:picChg chg="del">
          <ac:chgData name="Laurentiu Balica" userId="eef07f31285aefb2" providerId="LiveId" clId="{3D06EF98-C289-456E-959C-9A44C4513933}" dt="2025-11-06T17:45:38.804" v="71" actId="21"/>
          <ac:picMkLst>
            <pc:docMk/>
            <pc:sldMk cId="713078677" sldId="271"/>
            <ac:picMk id="2" creationId="{8E9518A2-D3DE-1391-574E-82E455FF1AD1}"/>
          </ac:picMkLst>
        </pc:picChg>
      </pc:sldChg>
      <pc:sldChg chg="new del">
        <pc:chgData name="Laurentiu Balica" userId="eef07f31285aefb2" providerId="LiveId" clId="{3D06EF98-C289-456E-959C-9A44C4513933}" dt="2025-11-06T17:45:14.355" v="68" actId="2696"/>
        <pc:sldMkLst>
          <pc:docMk/>
          <pc:sldMk cId="496427434" sldId="272"/>
        </pc:sldMkLst>
      </pc:sldChg>
      <pc:sldChg chg="addSp modSp new mod">
        <pc:chgData name="Laurentiu Balica" userId="eef07f31285aefb2" providerId="LiveId" clId="{3D06EF98-C289-456E-959C-9A44C4513933}" dt="2025-11-06T17:54:22.744" v="226" actId="20577"/>
        <pc:sldMkLst>
          <pc:docMk/>
          <pc:sldMk cId="1532412436" sldId="272"/>
        </pc:sldMkLst>
        <pc:spChg chg="add">
          <ac:chgData name="Laurentiu Balica" userId="eef07f31285aefb2" providerId="LiveId" clId="{3D06EF98-C289-456E-959C-9A44C4513933}" dt="2025-11-06T17:46:07.687" v="72"/>
          <ac:spMkLst>
            <pc:docMk/>
            <pc:sldMk cId="1532412436" sldId="272"/>
            <ac:spMk id="3" creationId="{D46A3BA2-3AF7-3AE2-E703-06253DC91DD7}"/>
          </ac:spMkLst>
        </pc:spChg>
        <pc:spChg chg="add mod">
          <ac:chgData name="Laurentiu Balica" userId="eef07f31285aefb2" providerId="LiveId" clId="{3D06EF98-C289-456E-959C-9A44C4513933}" dt="2025-11-06T17:54:22.744" v="226" actId="20577"/>
          <ac:spMkLst>
            <pc:docMk/>
            <pc:sldMk cId="1532412436" sldId="272"/>
            <ac:spMk id="4" creationId="{53C06410-06BF-68E3-1031-BEFE8FE387CC}"/>
          </ac:spMkLst>
        </pc:spChg>
        <pc:picChg chg="add mod">
          <ac:chgData name="Laurentiu Balica" userId="eef07f31285aefb2" providerId="LiveId" clId="{3D06EF98-C289-456E-959C-9A44C4513933}" dt="2025-11-06T17:48:38.473" v="110" actId="1076"/>
          <ac:picMkLst>
            <pc:docMk/>
            <pc:sldMk cId="1532412436" sldId="272"/>
            <ac:picMk id="2" creationId="{E0B23A03-064B-851E-70A4-39A19F77DC20}"/>
          </ac:picMkLst>
        </pc:picChg>
      </pc:sldChg>
      <pc:sldChg chg="addSp delSp modSp new del">
        <pc:chgData name="Laurentiu Balica" userId="eef07f31285aefb2" providerId="LiveId" clId="{3D06EF98-C289-456E-959C-9A44C4513933}" dt="2025-11-06T17:45:03.441" v="66" actId="2696"/>
        <pc:sldMkLst>
          <pc:docMk/>
          <pc:sldMk cId="4126874830" sldId="272"/>
        </pc:sldMkLst>
        <pc:spChg chg="del">
          <ac:chgData name="Laurentiu Balica" userId="eef07f31285aefb2" providerId="LiveId" clId="{3D06EF98-C289-456E-959C-9A44C4513933}" dt="2025-11-06T17:44:54.814" v="65"/>
          <ac:spMkLst>
            <pc:docMk/>
            <pc:sldMk cId="4126874830" sldId="272"/>
            <ac:spMk id="3" creationId="{D0C5C6A5-9C27-F952-3B91-9B07AE3D0DEE}"/>
          </ac:spMkLst>
        </pc:spChg>
        <pc:picChg chg="add mod">
          <ac:chgData name="Laurentiu Balica" userId="eef07f31285aefb2" providerId="LiveId" clId="{3D06EF98-C289-456E-959C-9A44C4513933}" dt="2025-11-06T17:44:54.814" v="65"/>
          <ac:picMkLst>
            <pc:docMk/>
            <pc:sldMk cId="4126874830" sldId="272"/>
            <ac:picMk id="4" creationId="{622A85C5-77C8-045A-2B81-083112DB4F9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1023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study focus and significance.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balance of tech &amp; emotional service.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theoretical foundation.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reasoning &amp;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Deliver impactful closing.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Full Harvard format available in written paper.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Full Harvard format available in written paper.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Full Harvard format available in written paper.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233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223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06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301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592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907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825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884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91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577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857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29534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38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9406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5350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610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232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9610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and Human Collaboration in the Hospitality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3" y="2383436"/>
            <a:ext cx="3253807" cy="386496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Adriana Balica 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ID : 2232252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title : Contemporary Themes in the Hotel and Hospitality Sector BMIH 6001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 name : Lola Villard – Coles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text as my own work . I confirm I have copies of my drafts , notes, and other resources I have used before , and after the use of AI tools which I may be asked to provide in evidence 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295C68-9B74-AB06-3DA4-3CF442EAB1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8937" y="3077016"/>
            <a:ext cx="4088720" cy="214657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9447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43" y="1573968"/>
            <a:ext cx="4815185" cy="46744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research explores the contemporary theme of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(AI) and human collaboration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the hospitality and hotel sector. As digital technologies such as predictive analytics, chatbots, and automation become central to operations, hotels are transforming how they deliver services and engage with guests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Buhalis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2020). The topic is highly relevant because hospitality relies on emotional intelligence, empathy, and cultural awareness—qualities that risk being diminished by excessive automation (Jabeen, Al Zaidi and Al Dhaheri, 2021).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7DE81F-21E1-051D-BD69-8A4D4B616D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0991" y="3398639"/>
            <a:ext cx="3006666" cy="150333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7121B3-923D-7FCD-7174-6119FAD2F74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rcRect l="5394" r="27940"/>
          <a:stretch>
            <a:fillRect/>
          </a:stretch>
        </p:blipFill>
        <p:spPr>
          <a:xfrm>
            <a:off x="0" y="0"/>
            <a:ext cx="914398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ECD7A1-2495-CFD3-D6CC-C1A4155DB8F5}"/>
              </a:ext>
            </a:extLst>
          </p:cNvPr>
          <p:cNvSpPr txBox="1"/>
          <p:nvPr/>
        </p:nvSpPr>
        <p:spPr>
          <a:xfrm>
            <a:off x="827484" y="1143000"/>
            <a:ext cx="7743825" cy="5105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study highlights the need to balance technological innovation with human authenticity to sustain guest satisfaction and ethical practice. </a:t>
            </a:r>
            <a:endParaRPr lang="en-GB" sz="24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Using examples from leading hotel chains such as Hilton Hotels, it examines how AI can enhance efficiency and </a:t>
            </a:r>
            <a:r>
              <a:rPr lang="en-GB" sz="24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personalisation </a:t>
            </a:r>
            <a:r>
              <a:rPr lang="en-US" sz="24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without compromising the human connection that defines quality hospitality.</a:t>
            </a:r>
          </a:p>
        </p:txBody>
      </p:sp>
    </p:spTree>
    <p:extLst>
      <p:ext uri="{BB962C8B-B14F-4D97-AF65-F5344CB8AC3E}">
        <p14:creationId xmlns:p14="http://schemas.microsoft.com/office/powerpoint/2010/main" val="3675311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362849A-570D-49DB-954C-63F144E8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A42011-E478-428B-9D15-A98E338BF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9ED2773C-FE51-4632-BA46-036BDCDA6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Review: Key Concepts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E02F9158-C4C2-46A8-BE73-A4F77E139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59D27-9D91-3AD5-6B57-8D6F58FCB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113" y="3229337"/>
            <a:ext cx="4088720" cy="2299905"/>
          </a:xfrm>
          <a:prstGeom prst="rect">
            <a:avLst/>
          </a:prstGeom>
          <a:effectLst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5816" y="2548281"/>
            <a:ext cx="3841955" cy="36586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This paper applies the concept of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Hybrid Intelligence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which combines AI’s analytical precision with human empathy and ethical judgement to enhance service quality and innovation in hotels (Petrescu &amp; Krishen, 2023). Using the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Technology Acceptance Model (TAM)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it explains how staff and guests adopt AI based on perceived usefulness, ease of use, and emotional engagement—factors that improve trust and satisfaction (Pelau, Dabija &amp; Ene, 2021).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2C35D1-A162-9DAB-C4BE-6C784BEEB357}"/>
              </a:ext>
            </a:extLst>
          </p:cNvPr>
          <p:cNvSpPr txBox="1"/>
          <p:nvPr/>
        </p:nvSpPr>
        <p:spPr>
          <a:xfrm>
            <a:off x="317500" y="674557"/>
            <a:ext cx="3798241" cy="53452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Human–AI Symbiosis Theory further illustrates how collaboration fosters creativity and efficiency when supported by effective communication and digital training (</a:t>
            </a:r>
            <a:r>
              <a:rPr lang="en-US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Shi</a:t>
            </a: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Hao</a:t>
            </a: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&amp; Yuan, 2025). At the same time, ethical governance is essential to prevent bias, protect privacy, and ensure transparency in line with GDPR standards (</a:t>
            </a:r>
            <a:r>
              <a:rPr lang="en-US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Ruel</a:t>
            </a: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&amp; </a:t>
            </a:r>
            <a:r>
              <a:rPr lang="en-US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Njoku</a:t>
            </a: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Finally, sustainability research highlights that AI can reduce waste and energy use, but its success depends on maintaining human oversight and authentic service values (</a:t>
            </a:r>
            <a:r>
              <a:rPr lang="en-US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Filimonau</a:t>
            </a: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et al., 2025; Park et al., 2025).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5830F8-E7B9-6EC4-CF44-CBCD59624F1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179" r="21096" b="1"/>
          <a:stretch>
            <a:fillRect/>
          </a:stretch>
        </p:blipFill>
        <p:spPr>
          <a:xfrm>
            <a:off x="4115741" y="1447799"/>
            <a:ext cx="4542483" cy="4572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2651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929711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900" dirty="0"/>
              <a:t>PESTEL Summary and Analysis</a:t>
            </a:r>
            <a:endParaRPr lang="en-GB" sz="3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3" y="1184224"/>
            <a:ext cx="4474045" cy="50641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This study uses a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qualitative approach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based on secondary data from recent academic and industry sources (2020–2025). A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thematic analysis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guided by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Hybrid Intelligence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Technology Acceptance Model (TAM)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Human–AI Symbiosis Theory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links the PESTEL findings to how AI–human collaboration influences the hospitality sector.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shows that political and legal pressures, such as GDPR compliance, demand ethical AI use; economically, AI boosts efficiency but requires high investment; socially, guests value both speed and empathy; technologically, AI enables automation but must be human-centered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and environmentally, AI supports sustainability goals when properly managed.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CDCFAD-3A65-20E2-C738-DF4CBEE592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0991" y="3236822"/>
            <a:ext cx="3006666" cy="182696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FABE1D-947F-1E4D-76F1-3B781CB8F8BD}"/>
              </a:ext>
            </a:extLst>
          </p:cNvPr>
          <p:cNvSpPr txBox="1"/>
          <p:nvPr/>
        </p:nvSpPr>
        <p:spPr>
          <a:xfrm>
            <a:off x="827483" y="329784"/>
            <a:ext cx="3253807" cy="5918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Theoretically, Hybrid Intelligence explains that blending AI precision with human empathy improves outcomes (Petrescu &amp; Krishen, 2023), while TAM highlights the importance of trust and usability (Pelau et al., 2021). Human–AI Symbiosis shows collaboration raises creativity when supported by training (Shi, Hao &amp; Yuan, 2025).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Industry examples such as Hilton’s “Connie” AI concierge and predictive analytics systems illustrate efficiency and innovation but risk losing authenticity if overused. Similarly, AI-driven sustainability initiatives reduce waste yet require human oversight to remain credible (</a:t>
            </a:r>
            <a:r>
              <a:rPr lang="en-US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Filimonau</a:t>
            </a:r>
            <a:r>
              <a:rPr 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et al., 2025).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6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962F5E-02CF-FCE5-D794-B3F66CCB1D0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811" r="24469"/>
          <a:stretch>
            <a:fillRect/>
          </a:stretch>
        </p:blipFill>
        <p:spPr>
          <a:xfrm>
            <a:off x="4568937" y="2052213"/>
            <a:ext cx="4088720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07540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854" y="704539"/>
            <a:ext cx="4474045" cy="48225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study shows that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can transform hospitality when used to enhance, not replace, human capabilities. AI improves efficiency and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personalisations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but genuine guest satisfaction still depends on empathy, ethics, and emotional intelligence. Success relies on continuous staff training, transparent governance, and responsible design.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Ultimately, the research concludes that the future of hospitality lies in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balanced collaboration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—where technology supports human creativity and care, ensuring innovation strengthens the emotional heart of the industry.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9587EA-00BC-832C-1A12-9F868541C9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9231" y="2461772"/>
            <a:ext cx="3006666" cy="168373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B23A03-064B-851E-70A4-39A19F77DC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72" y="116165"/>
            <a:ext cx="3006666" cy="22520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3C06410-06BF-68E3-1031-BEFE8FE387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4420" y="-2445822"/>
            <a:ext cx="8259580" cy="78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Staff Training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 continuous AI and digital-skills training to help employees use technology confidently and maintain service quality (Shi, Hao &amp; Yuan, 2025).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Ethical Governance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Establish AI ethics committees and conduct regular audits to ensure transparency, GDPR compliance, and guest trust (Ruel &amp; Njoku, 2020).</a:t>
            </a:r>
          </a:p>
        </p:txBody>
      </p:sp>
    </p:spTree>
    <p:extLst>
      <p:ext uri="{BB962C8B-B14F-4D97-AF65-F5344CB8AC3E}">
        <p14:creationId xmlns:p14="http://schemas.microsoft.com/office/powerpoint/2010/main" val="1532412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D72FC6-A0C6-FAD1-C378-8A40DDD40907}"/>
              </a:ext>
            </a:extLst>
          </p:cNvPr>
          <p:cNvSpPr txBox="1"/>
          <p:nvPr/>
        </p:nvSpPr>
        <p:spPr>
          <a:xfrm>
            <a:off x="827483" y="539646"/>
            <a:ext cx="7626969" cy="57087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Human </a:t>
            </a:r>
            <a:r>
              <a:rPr lang="en-US" sz="2000" b="1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Centred</a:t>
            </a:r>
            <a:r>
              <a:rPr lang="en-US" sz="2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Design</a:t>
            </a:r>
            <a:br>
              <a:rPr lang="en-US" sz="2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Develop empathic AI systems that respond to guests’ emotions and cultural needs, enhancing rather than replacing human interaction (Pelau et al., 2021).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Sustainability Integration</a:t>
            </a:r>
            <a:br>
              <a:rPr lang="en-US" sz="2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Use AI to reduce energy waste and support CSR goals while keeping human oversight for authenticity (Filimonau et al., 2025).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These strategies ensure AI adoption strengthens efficiency, ethics, and the human values that define hospitality.</a:t>
            </a:r>
          </a:p>
        </p:txBody>
      </p:sp>
    </p:spTree>
    <p:extLst>
      <p:ext uri="{BB962C8B-B14F-4D97-AF65-F5344CB8AC3E}">
        <p14:creationId xmlns:p14="http://schemas.microsoft.com/office/powerpoint/2010/main" val="713078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0"/>
            <a:ext cx="7055380" cy="1400530"/>
          </a:xfrm>
        </p:spPr>
        <p:txBody>
          <a:bodyPr>
            <a:normAutofit/>
          </a:bodyPr>
          <a:lstStyle/>
          <a:p>
            <a:r>
              <a:rPr sz="40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629587"/>
            <a:ext cx="6711654" cy="5618819"/>
          </a:xfrm>
        </p:spPr>
        <p:txBody>
          <a:bodyPr wrap="square">
            <a:normAutofit fontScale="77500" lnSpcReduction="20000"/>
          </a:bodyPr>
          <a:lstStyle/>
          <a:p>
            <a:endParaRPr dirty="0"/>
          </a:p>
          <a:p>
            <a:pPr>
              <a:defRPr sz="1800"/>
            </a:pP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AL‑HYARI, H.S. et al. (2023). AI on Guest Satisfaction. </a:t>
            </a:r>
            <a:r>
              <a:rPr sz="2300" dirty="0" err="1">
                <a:latin typeface="Arial" panose="020B0604020202020204" pitchFamily="34" charset="0"/>
                <a:cs typeface="Arial" panose="020B0604020202020204" pitchFamily="34" charset="0"/>
              </a:rPr>
              <a:t>GeoJournal</a:t>
            </a: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 Tourism </a:t>
            </a:r>
            <a:r>
              <a:rPr sz="2300" dirty="0" err="1">
                <a:latin typeface="Arial" panose="020B0604020202020204" pitchFamily="34" charset="0"/>
                <a:cs typeface="Arial" panose="020B0604020202020204" pitchFamily="34" charset="0"/>
              </a:rPr>
              <a:t>Geosites</a:t>
            </a: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defRPr sz="1800"/>
            </a:pPr>
            <a:r>
              <a:rPr sz="2300" dirty="0" err="1">
                <a:latin typeface="Arial" panose="020B0604020202020204" pitchFamily="34" charset="0"/>
                <a:cs typeface="Arial" panose="020B0604020202020204" pitchFamily="34" charset="0"/>
              </a:rPr>
              <a:t>Alhamzah</a:t>
            </a: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 Alnoor, G. et al. (2024). AI in Regenerative Tourism. Emerald.</a:t>
            </a:r>
          </a:p>
          <a:p>
            <a:pPr>
              <a:defRPr sz="1800"/>
            </a:pP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Amin, D. et al. (2021). Visuals &amp; Booking Intentions. Tourism &amp; Hospitality Research.</a:t>
            </a:r>
          </a:p>
          <a:p>
            <a:pPr>
              <a:defRPr sz="1800"/>
            </a:pPr>
            <a:r>
              <a:rPr sz="2300" dirty="0" err="1">
                <a:latin typeface="Arial" panose="020B0604020202020204" pitchFamily="34" charset="0"/>
                <a:cs typeface="Arial" panose="020B0604020202020204" pitchFamily="34" charset="0"/>
              </a:rPr>
              <a:t>Buhalis</a:t>
            </a: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, D. (2020). ICT to Smart Tourism. Tourism Review.</a:t>
            </a:r>
          </a:p>
          <a:p>
            <a:pPr>
              <a:defRPr sz="1800"/>
            </a:pPr>
            <a:r>
              <a:rPr sz="2300" dirty="0" err="1">
                <a:latin typeface="Arial" panose="020B0604020202020204" pitchFamily="34" charset="0"/>
                <a:cs typeface="Arial" panose="020B0604020202020204" pitchFamily="34" charset="0"/>
              </a:rPr>
              <a:t>Buhalis</a:t>
            </a: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sz="2300" dirty="0" err="1">
                <a:latin typeface="Arial" panose="020B0604020202020204" pitchFamily="34" charset="0"/>
                <a:cs typeface="Arial" panose="020B0604020202020204" pitchFamily="34" charset="0"/>
              </a:rPr>
              <a:t>Moldavska</a:t>
            </a:r>
            <a:r>
              <a:rPr sz="2300" dirty="0">
                <a:latin typeface="Arial" panose="020B0604020202020204" pitchFamily="34" charset="0"/>
                <a:cs typeface="Arial" panose="020B0604020202020204" pitchFamily="34" charset="0"/>
              </a:rPr>
              <a:t> (2021). Voice Assistants. JHTT.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800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BUJDOSÓ, Z. et al. (2025). AI in Tourism Marketing.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Geojournal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Tourism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Geosites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defRPr sz="1800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Kervenoael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R. et al. (2020). Human–robot interaction. Tourism Management.</a:t>
            </a:r>
          </a:p>
          <a:p>
            <a:pPr>
              <a:defRPr sz="1800"/>
            </a:pP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V. et al. (2025). AI &amp; Sustainability. Sustainable Development.</a:t>
            </a:r>
          </a:p>
          <a:p>
            <a:pPr>
              <a:defRPr sz="1800"/>
            </a:pP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Fusté‑Forné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&amp; Jamal (2021). Service Robots. Tourism &amp; Hospitality.</a:t>
            </a:r>
          </a:p>
          <a:p>
            <a:pPr>
              <a:defRPr sz="1800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Jabeen, F. et al. (2021). Automation in Tourism. Tourism Review.</a:t>
            </a:r>
            <a:endParaRPr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34322"/>
            <a:ext cx="8229600" cy="4657660"/>
          </a:xfrm>
        </p:spPr>
        <p:txBody>
          <a:bodyPr wrap="square">
            <a:normAutofit fontScale="92500" lnSpcReduction="10000"/>
          </a:bodyPr>
          <a:lstStyle/>
          <a:p>
            <a:endParaRPr dirty="0"/>
          </a:p>
          <a:p>
            <a:pPr>
              <a:defRPr sz="1800"/>
            </a:pP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BUJDOSÓ, Z. et al. (2025). AI in Tourism Marketing. </a:t>
            </a:r>
            <a:r>
              <a:rPr sz="1900" dirty="0" err="1">
                <a:latin typeface="Arial" panose="020B0604020202020204" pitchFamily="34" charset="0"/>
                <a:cs typeface="Arial" panose="020B0604020202020204" pitchFamily="34" charset="0"/>
              </a:rPr>
              <a:t>Geojournal</a:t>
            </a: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 Tourism </a:t>
            </a:r>
            <a:r>
              <a:rPr sz="1900" dirty="0" err="1">
                <a:latin typeface="Arial" panose="020B0604020202020204" pitchFamily="34" charset="0"/>
                <a:cs typeface="Arial" panose="020B0604020202020204" pitchFamily="34" charset="0"/>
              </a:rPr>
              <a:t>Geosites</a:t>
            </a: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defRPr sz="1800"/>
            </a:pP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sz="1900" dirty="0" err="1">
                <a:latin typeface="Arial" panose="020B0604020202020204" pitchFamily="34" charset="0"/>
                <a:cs typeface="Arial" panose="020B0604020202020204" pitchFamily="34" charset="0"/>
              </a:rPr>
              <a:t>Kervenoael</a:t>
            </a: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, R. et al. (2020). Human–robot interaction. Tourism Management.</a:t>
            </a:r>
          </a:p>
          <a:p>
            <a:pPr>
              <a:defRPr sz="1800"/>
            </a:pPr>
            <a:r>
              <a:rPr sz="19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, V. et al. (2025). AI &amp; Sustainability. Sustainable Development.</a:t>
            </a:r>
          </a:p>
          <a:p>
            <a:pPr>
              <a:defRPr sz="1800"/>
            </a:pPr>
            <a:r>
              <a:rPr sz="1900" dirty="0" err="1">
                <a:latin typeface="Arial" panose="020B0604020202020204" pitchFamily="34" charset="0"/>
                <a:cs typeface="Arial" panose="020B0604020202020204" pitchFamily="34" charset="0"/>
              </a:rPr>
              <a:t>Fusté‑Forné</a:t>
            </a: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 &amp; Jamal (2021). Service Robots. Tourism &amp; Hospitality.</a:t>
            </a:r>
          </a:p>
          <a:p>
            <a:pPr>
              <a:defRPr sz="1800"/>
            </a:pPr>
            <a:r>
              <a:rPr sz="1900" dirty="0">
                <a:latin typeface="Arial" panose="020B0604020202020204" pitchFamily="34" charset="0"/>
                <a:cs typeface="Arial" panose="020B0604020202020204" pitchFamily="34" charset="0"/>
              </a:rPr>
              <a:t>Jabeen, F. et al. (2021). Automation in Tourism. Tourism Review.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Jerez‑Jerez, M.J. et al. (2025). AI &amp; Tourism Sector. Taylor &amp; Francis.</a:t>
            </a:r>
          </a:p>
          <a:p>
            <a:pPr>
              <a:defRPr sz="1800"/>
            </a:pP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Lv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X. et al. (2022). Empathic AI Service Recovery. CHB.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Nam, K. et al. (2020). AI Adoption Challenges. Electronic Markets.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Ndhlovu &amp; Thwala (2024). Global AI Perceptions. Springer.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Park, J. et al. (2025). AI CSR Benefits. JTTM.</a:t>
            </a:r>
          </a:p>
          <a:p>
            <a:pPr>
              <a:defRPr sz="1800"/>
            </a:pP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04538"/>
            <a:ext cx="8229600" cy="4987443"/>
          </a:xfrm>
        </p:spPr>
        <p:txBody>
          <a:bodyPr wrap="square">
            <a:normAutofit fontScale="92500" lnSpcReduction="10000"/>
          </a:bodyPr>
          <a:lstStyle/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Parvez, M.O. (2022). Employee Perception &amp; Robots. EMU.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Pelau, C. et al. (2021). Human‑like AI. CHB.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Petrescu &amp; Krishen (2023). Hybrid Intelligence. JMA.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Ruel &amp; Njoku (2020). AI &amp; Hospitality. JTF.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Santosh, K. et al. (2020). AI in Hospitality. ResearchGate.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Shi, X.C. et al. (2025). Robotics &amp; Creativity. JHMM.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Tuo, Y. et al. (2024). AI Future Agenda. Tourism Review.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Tuomi, A. et al. (2020). Service Robots. Cornell HQ.</a:t>
            </a:r>
          </a:p>
          <a:p>
            <a:pPr>
              <a:defRPr sz="1800"/>
            </a:pP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Tussyadiah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I. (2020). Automation in Tourism. Annals Tourism Research.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van der Meulen, F.J. (2025). AI &amp; Hospitality Future. RHM.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Wang, P.Q. (2024). Generative AI Personalisation. CIT.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Wang, P.Q. et al. (2025). Generational AI Engagement. CIT.</a:t>
            </a:r>
          </a:p>
          <a:p>
            <a:pPr>
              <a:defRPr sz="1800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Zineb &amp; Loubna (2024). Independent Hotels &amp; AI. Springer.</a:t>
            </a:r>
          </a:p>
          <a:p>
            <a:pPr>
              <a:defRPr sz="1800"/>
            </a:pPr>
            <a:endParaRPr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84</TotalTime>
  <Words>1462</Words>
  <Application>Microsoft Office PowerPoint</Application>
  <PresentationFormat>On-screen Show (4:3)</PresentationFormat>
  <Paragraphs>94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Wingdings</vt:lpstr>
      <vt:lpstr>Wingdings 3</vt:lpstr>
      <vt:lpstr>Ion</vt:lpstr>
      <vt:lpstr>Artificial Intelligence and Human Collaboration in the Hospitality Industry</vt:lpstr>
      <vt:lpstr>Introduction</vt:lpstr>
      <vt:lpstr>PowerPoint Presentation</vt:lpstr>
      <vt:lpstr>Literature Review: Key Concepts</vt:lpstr>
      <vt:lpstr>PowerPoint Presentation</vt:lpstr>
      <vt:lpstr>PESTEL Summary and Analysis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and Human Collaboration in the Hospitality Industry</dc:title>
  <dc:subject/>
  <dc:creator/>
  <cp:keywords/>
  <dc:description>generated using python-pptx</dc:description>
  <cp:lastModifiedBy>Laurentiu Balica</cp:lastModifiedBy>
  <cp:revision>6</cp:revision>
  <dcterms:created xsi:type="dcterms:W3CDTF">2013-01-27T09:14:16Z</dcterms:created>
  <dcterms:modified xsi:type="dcterms:W3CDTF">2025-11-06T17:57:41Z</dcterms:modified>
  <cp:category/>
</cp:coreProperties>
</file>