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1"/>
  </p:notesMasterIdLst>
  <p:sldIdLst>
    <p:sldId id="256" r:id="rId2"/>
    <p:sldId id="307" r:id="rId3"/>
    <p:sldId id="308" r:id="rId4"/>
    <p:sldId id="273" r:id="rId5"/>
    <p:sldId id="306" r:id="rId6"/>
    <p:sldId id="285" r:id="rId7"/>
    <p:sldId id="292" r:id="rId8"/>
    <p:sldId id="265" r:id="rId9"/>
    <p:sldId id="289" r:id="rId10"/>
    <p:sldId id="304" r:id="rId11"/>
    <p:sldId id="290" r:id="rId12"/>
    <p:sldId id="291" r:id="rId13"/>
    <p:sldId id="295" r:id="rId14"/>
    <p:sldId id="301" r:id="rId15"/>
    <p:sldId id="305" r:id="rId16"/>
    <p:sldId id="302" r:id="rId17"/>
    <p:sldId id="260" r:id="rId18"/>
    <p:sldId id="280" r:id="rId19"/>
    <p:sldId id="266" r:id="rId20"/>
    <p:sldId id="281" r:id="rId21"/>
    <p:sldId id="262" r:id="rId22"/>
    <p:sldId id="261" r:id="rId23"/>
    <p:sldId id="282" r:id="rId24"/>
    <p:sldId id="275" r:id="rId25"/>
    <p:sldId id="300" r:id="rId26"/>
    <p:sldId id="294" r:id="rId27"/>
    <p:sldId id="263" r:id="rId28"/>
    <p:sldId id="264" r:id="rId29"/>
    <p:sldId id="303" r:id="rId30"/>
    <p:sldId id="278" r:id="rId31"/>
    <p:sldId id="296" r:id="rId32"/>
    <p:sldId id="271" r:id="rId33"/>
    <p:sldId id="286" r:id="rId34"/>
    <p:sldId id="272" r:id="rId35"/>
    <p:sldId id="276" r:id="rId36"/>
    <p:sldId id="297" r:id="rId37"/>
    <p:sldId id="274" r:id="rId38"/>
    <p:sldId id="267" r:id="rId39"/>
    <p:sldId id="293"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94"/>
  </p:normalViewPr>
  <p:slideViewPr>
    <p:cSldViewPr snapToGrid="0">
      <p:cViewPr varScale="1">
        <p:scale>
          <a:sx n="121" d="100"/>
          <a:sy n="121" d="100"/>
        </p:scale>
        <p:origin x="744"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e Coode" userId="e5a45405-9a7c-42fe-972f-cf9e071f7760" providerId="ADAL" clId="{913E130D-CAC2-514A-9E43-653B2C1FC672}"/>
    <pc:docChg chg="undo custSel addSld delSld modSld">
      <pc:chgData name="Kate Coode" userId="e5a45405-9a7c-42fe-972f-cf9e071f7760" providerId="ADAL" clId="{913E130D-CAC2-514A-9E43-653B2C1FC672}" dt="2025-11-04T15:01:21.740" v="3396" actId="20577"/>
      <pc:docMkLst>
        <pc:docMk/>
      </pc:docMkLst>
      <pc:sldChg chg="modSp add mod">
        <pc:chgData name="Kate Coode" userId="e5a45405-9a7c-42fe-972f-cf9e071f7760" providerId="ADAL" clId="{913E130D-CAC2-514A-9E43-653B2C1FC672}" dt="2025-11-04T15:01:21.740" v="3396" actId="20577"/>
        <pc:sldMkLst>
          <pc:docMk/>
          <pc:sldMk cId="2147451006" sldId="307"/>
        </pc:sldMkLst>
        <pc:spChg chg="mod">
          <ac:chgData name="Kate Coode" userId="e5a45405-9a7c-42fe-972f-cf9e071f7760" providerId="ADAL" clId="{913E130D-CAC2-514A-9E43-653B2C1FC672}" dt="2025-11-04T15:01:21.740" v="3396" actId="20577"/>
          <ac:spMkLst>
            <pc:docMk/>
            <pc:sldMk cId="2147451006" sldId="307"/>
            <ac:spMk id="3" creationId="{B8AEF4C7-BA2F-F80E-C163-D11E097FCBC4}"/>
          </ac:spMkLst>
        </pc:sp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2-19T16:14:00.902"/>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0 0 16383,'35'14'0,"-5"0"0,-24-13 0,6 7 0,7-1 0,-4 3 0,6-1 0,-11-3 0,6 4 0,1-3 0,0 3 0,-4-4 0,0 1 0,0-1 0,1 1 0,2 0 0,0-1 0,-5 1 0,11 2 0,-14-2 0,11 3 0,-3-1 0,-4-1 0,6 1 0,-8-2 0,10 6 0,-5-5 0,5 8 0,-7-9 0,4 3 0,-2-3 0,2 2 0,-4-1 0,0 4 0,4-4 0,-2 2 0,2 0 0,-1-3 0,-1 6 0,2-6 0,0 3 0,-3 0 0,3-2 0,0 5 0,-3-6 0,3 6 0,-4-5 0,4 5 0,-5-6 0,4 3 0,-6-1 0,3-1 0,1 1 0,2 1 0,-5 0 0,5 1 0,-6 1 0,3-2 0,-1 3 0,-2-3 0,2 2 0,-2 1 0,4-2 0,-4 5 0,2-3 0,-4-2 0,1 4 0,4 1 0,-5-1 0,7 5 0,-4-3 0,3-3 0,0 6 0,-4-5 0,4 5 0,-4-5 0,4 1 0,-1-2 0,-2-1 0,-2-2 0,1 7 0,-3-7 0,2 11 0,-5-12 0,1 6 0,2-1 0,0 0 0,-1 4 0,0-6 0,-2 0 0,2 3 0,0-3 0,1 3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2-19T16:14:03.357"/>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1383 20 16383,'-46'-7'0,"10"1"0,23 6 0,-1 0 0,-12-3 0,9 2 0,-8-2 0,15 3 0,-3 0 0,-10 0 0,7 0 0,-7 0 0,6 0 0,2 0 0,-5 0 0,5 3 0,-5-2 0,6 5 0,-6-5 0,5 1 0,-1 1 0,0 1 0,3 5 0,-3-5 0,2 5 0,-2-6 0,2 1 0,-5 5 0,8-8 0,-4 10 0,2-6 0,-1 4 0,-2-3 0,3 1 0,-3-1 0,2 1 0,-2-3 0,2 2 0,1-3 0,-4 4 0,3-1 0,-2 1 0,2 0 0,-2-1 0,2 3 0,-2-1 0,0 1 0,-19 9 0,14-9 0,-10 9 0,18-11 0,6-1 0,-11 6 0,9-1 0,-10 6 0,12-7 0,-6 3 0,0 3 0,1-1 0,-3 1 0,7-3 0,-5-6 0,3 9 0,0-5 0,-3 5 0,6-6 0,-6 6 0,5-1 0,-5 3 0,2 2 0,0-2 0,-2 4 0,2-1 0,-4 0 0,1 1 0,-1 3 0,1 1 0,-1 0 0,3 4 0,-1-8 0,4 3 0,-1-7 0,3 2 0,0-5 0,0 2 0,-2-1 0,-2-2 0,1 2 0,1-6 0,-1 6 0,3-6 0,-2 6 0,2-1 0,1-1 0,2 4 0,-1-5 0,1 2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2-19T16:49:48.134"/>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1 2280 16383,'13'-35'0,"-3"8"0,-8 21 0,3-5 0,3-6 0,-1 2 0,1-4 0,-3 9 0,3-4 0,0 0 0,1 1 0,0-2 0,1 4 0,-2-3 0,1 1 0,-3 0 0,3-1 0,-1 2 0,0-3 0,1 2 0,-2 0 0,3-3 0,-3 6 0,3-5 0,-3 3 0,2 0 0,2-2 0,-2 3 0,0-3 0,1 0 0,-4 3 0,4-4 0,0 3 0,-2-1 0,2 0 0,-2 1 0,0 0 0,3-2 0,-4 1 0,3 0 0,-4 0 0,3 0 0,-1-1 0,1 0 0,0 1 0,0 0 0,0 0 0,0-1 0,0 2 0,0-2 0,-1 1 0,1 0 0,-1-1 0,1 0 0,-1 0 0,0 0 0,1 2 0,0 0 0,2-1 0,-1 2 0,0-1 0,0 2 0,0-3 0,1 3 0,0-2 0,2 2 0,-2 1 0,5 0 0,-3 4 0,2 0 0,0 0 0,-2 3 0,5-2 0,-4 3 0,2-1 0,1 0 0,-2-1 0,1 0 0,1 0 0,-5 1 0,7 0 0,-6 0 0,2-1 0,3-1 0,-7 0 0,7-2 0,-5 1 0,2-1 0,1-1 0,-3-1 0,0 0 0,0-3 0,0 3 0,-1-3 0,2 0 0,-3 1 0,2-1 0,0 0 0,-2 2 0,1-2 0,-2-1 0,1 2 0,2-4 0,-2 6 0,1-4 0,-1 4 0,1-5 0,0 2 0,-1-1 0,1 1 0,-2-1 0,1 1 0,-1 0 0,2-1 0,-1 1 0,-2 0 0,3-1 0,-4 1 0,2-3 0,0 3 0,-2-3 0,2 3 0,-2-3 0,3 3 0,-2-3 0,2 2 0,-2 0 0,2-1 0,-2 2 0,1-2 0,-2 0 0,1 0 0,1-1 0,-1 1 0,2-1 0,-1 1 0,-1 0 0,1 1 0,-1-1 0,1 0 0,-2 1 0,1-1 0,-1-1 0,1 2 0,-1-2 0,2 3 0,-2-4 0,1 1 0,0 2 0,0-4 0,-1 4 0,0-2 0,2-2 0,-4 4 0,4-4 0,-3 2 0,1 1 0,0-3 0,-1 2 0,1 1 0,-2-3 0,2 3 0,-2-1 0,1-2 0,0 1 0,-2 1 0,3-3 0,-3 6 0,2-5 0,-1 3 0,-1-1 0,1-2 0,-2 1 0,2-2 0,-1 4 0,0-3 0,1 4 0,-3-4 0,2 1 0,-2-2 0,0 4 0,2-4 0,-2 3 0,3-1 0,-2-1 0,0 3 0,0-5 0,-1 5 0,2-2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2-19T16:49:55.154"/>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2135 2570 16383,'-9'-37'0,"4"8"0,2 23 0,1-4 0,-3-12 0,3 5 0,-2-3 0,0 4 0,2 6 0,-4-12 0,2 8 0,-1-3 0,-2 4 0,2-2 0,-1 0 0,0-2 0,0 3 0,-2-3 0,2 2 0,-2-2 0,4 5 0,-4-7 0,4 6 0,-4-4 0,4 3 0,-4-1 0,2 2 0,-1-3 0,0 1 0,1 2 0,-2-6 0,1 8 0,0-6 0,-1 2 0,2 4 0,-4-10 0,5 13 0,-3-10 0,-2 2 0,4 2 0,-3-3 0,4 4 0,-3-1 0,1-2 0,-1 2 0,1-2 0,-1 4 0,1-2 0,-2-1 0,2 1 0,0 0 0,-2-1 0,1 5 0,-3-5 0,2 5 0,-1-1 0,-2-1 0,0 4 0,-2 0 0,1 2 0,-1-2 0,-1 3 0,0-1 0,-1 2 0,3-1 0,-3-1 0,2-2 0,0 3 0,-2-3 0,4 3 0,-3-4 0,3 1 0,-1 0 0,-2-1 0,3 1 0,-2-2 0,2 1 0,-1-1 0,0-1 0,1 2 0,-1-2 0,2 1 0,-2 1 0,1-2 0,0 2 0,-3-1 0,4 2 0,-2-1 0,0 0 0,2 0 0,-3-1 0,2 1 0,0 0 0,-2 0 0,3 0 0,-4-1 0,6 0 0,-4 0 0,1 0 0,1 0 0,-2 0 0,1 0 0,1 1 0,-2-3 0,2 2 0,0 0 0,-2 0 0,3 0 0,-4-2 0,3 1 0,0 0 0,0-2 0,2 2 0,0-1 0,-2-1 0,1 2 0,-3-2 0,4 2 0,-3-1 0,4 0 0,-1 1 0,0-3 0,-2 2 0,2 2 0,-4-2 0,1 1 0,2 2 0,-5-3 0,5 3 0,-3-2 0,0-1 0,2 2 0,-1-1 0,2 0 0,-2 1 0,-2-3 0,3 3 0,-1-2 0,-1 1 0,2 1 0,-2-1 0,-1 1 0,2 1 0,-2-1 0,2 2 0,0-1 0,0-1 0,-2 0 0,4-1 0,-6 1 0,4-1 0,-1 2 0,0-1 0,-1-1 0,4 3 0,-4-3 0,0 0 0,0 1 0,-1-2 0,3 3 0,1 0 0,-6-3 0,5 1 0,-5-1 0,7 1 0,0 4 0,-5-6 0,5 5 0,-8-8 0,11 9 0,-7-9 0,4 6 0,0-2 0,-4-3 0,7 7 0,-5-6 0,2 2 0,0-1 0,-1 0 0,2 0 0,-1 4 0,-1-6 0,1 4 0,-1-4 0,2 5 0,1-2 0,-3-2 0,4 3 0,-5-8 0,5 11 0,-4-11 0,4 7 0,1 1 0,-2-6 0,1 4 0,0-2 0,-2-1 0,3 5 0,-2-6 0,0 3 0,3-1 0,-4-1 0,5 5 0,-4-6 0,3 3 0,0 0 0,-2-3 0,2 7 0,-1-8 0,1 4 0,1-1 0,-1 1 0,1 0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2-19T16:50:00.272"/>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1 1 16383,'20'31'0,"-5"-5"0,-13-21 0,3 5 0,8 4 0,-4-3 0,9 2 0,-7-7 0,1 0 0,4 4 0,-6-2 0,4 2 0,-3 0 0,-1 0 0,3 0 0,-2 1 0,1-1 0,-1 2 0,0-2 0,2 0 0,0-1 0,1-2 0,-1 1 0,1-1 0,0 1 0,-2 1 0,3 0 0,-4-1 0,2 1 0,1 1 0,-1-3 0,-1 2 0,1-1 0,-1 2 0,4-1 0,-4-1 0,3 2 0,-4-3 0,6 2 0,-3 0 0,2-1 0,-4 0 0,1 0 0,1-1 0,0 2 0,1-1 0,-3 3 0,-1-2 0,2 3 0,-1-2 0,-1 0 0,2 1 0,-5-2 0,5 5 0,-4-5 0,3 4 0,-3-2 0,2 0 0,1 2 0,-2-3 0,3 2 0,-1-1 0,0 0 0,0-1 0,2 1 0,-2-1 0,1-2 0,0 3 0,-2-3 0,3 0 0,0 2 0,-1-2 0,1 3 0,-1-2 0,-1-1 0,1 2 0,0-2 0,-1 1 0,1-1 0,-1 1 0,1-1 0,0 2 0,0-2 0,-1 1 0,4-1 0,-6 0 0,6 2 0,-6-3 0,4 4 0,2-3 0,-4 1 0,5-1 0,-4 1 0,0-3 0,6 4 0,-9-6 0,9 5 0,-9-2 0,5-2 0,-1 5 0,-3-2 0,1 2 0,5 1 0,-5-3 0,2 1 0,0 1 0,-4-3 0,9 6 0,-8-6 0,2 1 0,1 2 0,-5-4 0,9 4 0,-5 0 0,-1-3 0,6 7 0,-10-8 0,7 4 0,-1 2 0,-3-3 0,2 3 0,0-1 0,-4-4 0,7 7 0,-5-6 0,2 5 0,-3-4 0,3 2 0,-2 1 0,4 0 0,-2 1 0,0-2 0,0 0 0,-3-1 0,3 1 0,-2 0 0,1 0 0,-1 0 0,2-1 0,-2 1 0,-1 0 0,1 1 0,-1 3 0,2 1 0,-2-1 0,-2-3 0,-1 0 0,2 1 0,0 1 0,1 1 0,-1 1 0,0-1 0,-1 2 0,0-3 0,0 2 0,-1-1 0,0 1 0,0 0 0,1 1 0,-3 0 0,2 1 0,-1-1 0,2 1 0,-3 1 0,2 0 0,-1-1 0,0 1 0,1 0 0,-1-3 0,-1 3 0,1-5 0,-1 1 0,2 5 0,-2-8 0,2 8 0,-2-7 0,0 1 0,1 0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2-19T16:50:05.175"/>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2176 37 16383,'-38'-12'0,"4"1"0,24 10 0,-1-2 0,-13-1 0,10 2 0,-10-2 0,13 4 0,-5 0 0,-1 0 0,-1 0 0,1 2 0,3-2 0,-5 3 0,5-1 0,-4 2 0,2 1 0,4-2 0,-11 4 0,12-5 0,-6 3 0,3-2 0,0 3 0,-1 0 0,-1 1 0,1-3 0,-1 1 0,1 0 0,2 2 0,1 2 0,0 2 0,1-1 0,0 2 0,0-2 0,-1-2 0,-2 2 0,0-4 0,0 1 0,0 1 0,1-2 0,0 3 0,-1-2 0,-1 0 0,-1 1 0,4-2 0,-7 1 0,8 0 0,-4-2 0,2 5 0,1-4 0,-2 4 0,2 0 0,0 0 0,1 1 0,-2-1 0,2 0 0,0 2 0,-1 1 0,3 0 0,-4-1 0,4 0 0,-3-2 0,2 3 0,-1-2 0,0 4 0,2-5 0,-3 3 0,2-1 0,0-2 0,-2 4 0,1-4 0,0-1 0,-2 3 0,1 0 0,2 0 0,-5 4 0,8-7 0,-4 7 0,1-6 0,1 1 0,-5 4 0,6-7 0,-9 7 0,6-5 0,-3-2 0,-2 4 0,5-6 0,-4 5 0,-1-1 0,2-1 0,0-1 0,-1 0 0,4-3 0,-8 5 0,8-3 0,-4 0 0,1 2 0,0-2 0,-1 3 0,2-2 0,0 2 0,2-3 0,-5 5 0,5-4 0,-2 1 0,0 1 0,1-2 0,-2 1 0,0 1 0,3-3 0,-6 6 0,4-6 0,-2 3 0,1-5 0,1 2 0,-9 2 0,6-3 0,-9 4 0,10-4 0,-1 1 0,2 0 0,2 0 0,-3 2 0,-1 1 0,-1 2 0,0 0 0,3-3 0,3 1 0,-3 1 0,3 0 0,-2 4 0,2-2 0,0 2 0,0-2 0,-1 3 0,1-3 0,0 6 0,0-2 0,0 0 0,-1 3 0,1-2 0,1 3 0,-1 0 0,1 0 0,0 0 0,-1 3 0,3-5 0,-4 4 0,4-2 0,-1 3 0,-1-3 0,2 2 0,-1-3 0,-1 3 0,2-2 0,-2 0 0,3 3 0,-1-3 0,0 0 0,0 2 0,1-3 0,1 3 0,-2-2 0,4 1 0,-3-2 0,3 1 0,-4-1 0,6 0 0,-3-3 0,3 1 0,0 3 0,0-6 0,2 2 0,2-3 0,-1 3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2-19T16:49:48.134"/>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1 2280 16383,'13'-35'0,"-3"8"0,-8 21 0,3-5 0,3-6 0,-1 2 0,1-4 0,-3 9 0,3-4 0,0 0 0,1 1 0,0-2 0,1 4 0,-2-3 0,1 1 0,-3 0 0,3-1 0,-1 2 0,0-3 0,1 2 0,-2 0 0,3-3 0,-3 6 0,3-5 0,-3 3 0,2 0 0,2-2 0,-2 3 0,0-3 0,1 0 0,-4 3 0,4-4 0,0 3 0,-2-1 0,2 0 0,-2 1 0,0 0 0,3-2 0,-4 1 0,3 0 0,-4 0 0,3 0 0,-1-1 0,1 0 0,0 1 0,0 0 0,0 0 0,0-1 0,0 2 0,0-2 0,-1 1 0,1 0 0,-1-1 0,1 0 0,-1 0 0,0 0 0,1 2 0,0 0 0,2-1 0,-1 2 0,0-1 0,0 2 0,0-3 0,1 3 0,0-2 0,2 2 0,-2 1 0,5 0 0,-3 4 0,2 0 0,0 0 0,-2 3 0,5-2 0,-4 3 0,2-1 0,1 0 0,-2-1 0,1 0 0,1 0 0,-5 1 0,7 0 0,-6 0 0,2-1 0,3-1 0,-7 0 0,7-2 0,-5 1 0,2-1 0,1-1 0,-3-1 0,0 0 0,0-3 0,0 3 0,-1-3 0,2 0 0,-3 1 0,2-1 0,0 0 0,-2 2 0,1-2 0,-2-1 0,1 2 0,2-4 0,-2 6 0,1-4 0,-1 4 0,1-5 0,0 2 0,-1-1 0,1 1 0,-2-1 0,1 1 0,-1 0 0,2-1 0,-1 1 0,-2 0 0,3-1 0,-4 1 0,2-3 0,0 3 0,-2-3 0,2 3 0,-2-3 0,3 3 0,-2-3 0,2 2 0,-2 0 0,2-1 0,-2 2 0,1-2 0,-2 0 0,1 0 0,1-1 0,-1 1 0,2-1 0,-1 1 0,-1 0 0,1 1 0,-1-1 0,1 0 0,-2 1 0,1-1 0,-1-1 0,1 2 0,-1-2 0,2 3 0,-2-4 0,1 1 0,0 2 0,0-4 0,-1 4 0,0-2 0,2-2 0,-4 4 0,4-4 0,-3 2 0,1 1 0,0-3 0,-1 2 0,1 1 0,-2-3 0,2 3 0,-2-1 0,1-2 0,0 1 0,-2 1 0,3-3 0,-3 6 0,2-5 0,-1 3 0,-1-1 0,1-2 0,-2 1 0,2-2 0,-1 4 0,0-3 0,1 4 0,-3-4 0,2 1 0,-2-2 0,0 4 0,2-4 0,-2 3 0,3-1 0,-2-1 0,0 3 0,0-5 0,-1 5 0,2-2 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2-19T16:49:55.154"/>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2135 2570 16383,'-9'-37'0,"4"8"0,2 23 0,1-4 0,-3-12 0,3 5 0,-2-3 0,0 4 0,2 6 0,-4-12 0,2 8 0,-1-3 0,-2 4 0,2-2 0,-1 0 0,0-2 0,0 3 0,-2-3 0,2 2 0,-2-2 0,4 5 0,-4-7 0,4 6 0,-4-4 0,4 3 0,-4-1 0,2 2 0,-1-3 0,0 1 0,1 2 0,-2-6 0,1 8 0,0-6 0,-1 2 0,2 4 0,-4-10 0,5 13 0,-3-10 0,-2 2 0,4 2 0,-3-3 0,4 4 0,-3-1 0,1-2 0,-1 2 0,1-2 0,-1 4 0,1-2 0,-2-1 0,2 1 0,0 0 0,-2-1 0,1 5 0,-3-5 0,2 5 0,-1-1 0,-2-1 0,0 4 0,-2 0 0,1 2 0,-1-2 0,-1 3 0,0-1 0,-1 2 0,3-1 0,-3-1 0,2-2 0,0 3 0,-2-3 0,4 3 0,-3-4 0,3 1 0,-1 0 0,-2-1 0,3 1 0,-2-2 0,2 1 0,-1-1 0,0-1 0,1 2 0,-1-2 0,2 1 0,-2 1 0,1-2 0,0 2 0,-3-1 0,4 2 0,-2-1 0,0 0 0,2 0 0,-3-1 0,2 1 0,0 0 0,-2 0 0,3 0 0,-4-1 0,6 0 0,-4 0 0,1 0 0,1 0 0,-2 0 0,1 0 0,1 1 0,-2-3 0,2 2 0,0 0 0,-2 0 0,3 0 0,-4-2 0,3 1 0,0 0 0,0-2 0,2 2 0,0-1 0,-2-1 0,1 2 0,-3-2 0,4 2 0,-3-1 0,4 0 0,-1 1 0,0-3 0,-2 2 0,2 2 0,-4-2 0,1 1 0,2 2 0,-5-3 0,5 3 0,-3-2 0,0-1 0,2 2 0,-1-1 0,2 0 0,-2 1 0,-2-3 0,3 3 0,-1-2 0,-1 1 0,2 1 0,-2-1 0,-1 1 0,2 1 0,-2-1 0,2 2 0,0-1 0,0-1 0,-2 0 0,4-1 0,-6 1 0,4-1 0,-1 2 0,0-1 0,-1-1 0,4 3 0,-4-3 0,0 0 0,0 1 0,-1-2 0,3 3 0,1 0 0,-6-3 0,5 1 0,-5-1 0,7 1 0,0 4 0,-5-6 0,5 5 0,-8-8 0,11 9 0,-7-9 0,4 6 0,0-2 0,-4-3 0,7 7 0,-5-6 0,2 2 0,0-1 0,-1 0 0,2 0 0,-1 4 0,-1-6 0,1 4 0,-1-4 0,2 5 0,1-2 0,-3-2 0,4 3 0,-5-8 0,5 11 0,-4-11 0,4 7 0,1 1 0,-2-6 0,1 4 0,0-2 0,-2-1 0,3 5 0,-2-6 0,0 3 0,3-1 0,-4-1 0,5 5 0,-4-6 0,3 3 0,0 0 0,-2-3 0,2 7 0,-1-8 0,1 4 0,1-1 0,-1 1 0,1 0 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2-19T16:50:00.272"/>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1 1 16383,'20'31'0,"-5"-5"0,-13-21 0,3 5 0,8 4 0,-4-3 0,9 2 0,-7-7 0,1 0 0,4 4 0,-6-2 0,4 2 0,-3 0 0,-1 0 0,3 0 0,-2 1 0,1-1 0,-1 2 0,0-2 0,2 0 0,0-1 0,1-2 0,-1 1 0,1-1 0,0 1 0,-2 1 0,3 0 0,-4-1 0,2 1 0,1 1 0,-1-3 0,-1 2 0,1-1 0,-1 2 0,4-1 0,-4-1 0,3 2 0,-4-3 0,6 2 0,-3 0 0,2-1 0,-4 0 0,1 0 0,1-1 0,0 2 0,1-1 0,-3 3 0,-1-2 0,2 3 0,-1-2 0,-1 0 0,2 1 0,-5-2 0,5 5 0,-4-5 0,3 4 0,-3-2 0,2 0 0,1 2 0,-2-3 0,3 2 0,-1-1 0,0 0 0,0-1 0,2 1 0,-2-1 0,1-2 0,0 3 0,-2-3 0,3 0 0,0 2 0,-1-2 0,1 3 0,-1-2 0,-1-1 0,1 2 0,0-2 0,-1 1 0,1-1 0,-1 1 0,1-1 0,0 2 0,0-2 0,-1 1 0,4-1 0,-6 0 0,6 2 0,-6-3 0,4 4 0,2-3 0,-4 1 0,5-1 0,-4 1 0,0-3 0,6 4 0,-9-6 0,9 5 0,-9-2 0,5-2 0,-1 5 0,-3-2 0,1 2 0,5 1 0,-5-3 0,2 1 0,0 1 0,-4-3 0,9 6 0,-8-6 0,2 1 0,1 2 0,-5-4 0,9 4 0,-5 0 0,-1-3 0,6 7 0,-10-8 0,7 4 0,-1 2 0,-3-3 0,2 3 0,0-1 0,-4-4 0,7 7 0,-5-6 0,2 5 0,-3-4 0,3 2 0,-2 1 0,4 0 0,-2 1 0,0-2 0,0 0 0,-3-1 0,3 1 0,-2 0 0,1 0 0,-1 0 0,2-1 0,-2 1 0,-1 0 0,1 1 0,-1 3 0,2 1 0,-2-1 0,-2-3 0,-1 0 0,2 1 0,0 1 0,1 1 0,-1 1 0,0-1 0,-1 2 0,0-3 0,0 2 0,-1-1 0,0 1 0,0 0 0,1 1 0,-3 0 0,2 1 0,-1-1 0,2 1 0,-3 1 0,2 0 0,-1-1 0,0 1 0,1 0 0,-1-3 0,-1 3 0,1-5 0,-1 1 0,2 5 0,-2-8 0,2 8 0,-2-7 0,0 1 0,1 0 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2-19T16:50:05.175"/>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2176 37 16383,'-38'-12'0,"4"1"0,24 10 0,-1-2 0,-13-1 0,10 2 0,-10-2 0,13 4 0,-5 0 0,-1 0 0,-1 0 0,1 2 0,3-2 0,-5 3 0,5-1 0,-4 2 0,2 1 0,4-2 0,-11 4 0,12-5 0,-6 3 0,3-2 0,0 3 0,-1 0 0,-1 1 0,1-3 0,-1 1 0,1 0 0,2 2 0,1 2 0,0 2 0,1-1 0,0 2 0,0-2 0,-1-2 0,-2 2 0,0-4 0,0 1 0,0 1 0,1-2 0,0 3 0,-1-2 0,-1 0 0,-1 1 0,4-2 0,-7 1 0,8 0 0,-4-2 0,2 5 0,1-4 0,-2 4 0,2 0 0,0 0 0,1 1 0,-2-1 0,2 0 0,0 2 0,-1 1 0,3 0 0,-4-1 0,4 0 0,-3-2 0,2 3 0,-1-2 0,0 4 0,2-5 0,-3 3 0,2-1 0,0-2 0,-2 4 0,1-4 0,0-1 0,-2 3 0,1 0 0,2 0 0,-5 4 0,8-7 0,-4 7 0,1-6 0,1 1 0,-5 4 0,6-7 0,-9 7 0,6-5 0,-3-2 0,-2 4 0,5-6 0,-4 5 0,-1-1 0,2-1 0,0-1 0,-1 0 0,4-3 0,-8 5 0,8-3 0,-4 0 0,1 2 0,0-2 0,-1 3 0,2-2 0,0 2 0,2-3 0,-5 5 0,5-4 0,-2 1 0,0 1 0,1-2 0,-2 1 0,0 1 0,3-3 0,-6 6 0,4-6 0,-2 3 0,1-5 0,1 2 0,-9 2 0,6-3 0,-9 4 0,10-4 0,-1 1 0,2 0 0,2 0 0,-3 2 0,-1 1 0,-1 2 0,0 0 0,3-3 0,3 1 0,-3 1 0,3 0 0,-2 4 0,2-2 0,0 2 0,0-2 0,-1 3 0,1-3 0,0 6 0,0-2 0,0 0 0,-1 3 0,1-2 0,1 3 0,-1 0 0,1 0 0,0 0 0,-1 3 0,3-5 0,-4 4 0,4-2 0,-1 3 0,-1-3 0,2 2 0,-1-3 0,-1 3 0,2-2 0,-2 0 0,3 3 0,-1-3 0,0 0 0,0 2 0,1-3 0,1 3 0,-2-2 0,4 1 0,-3-2 0,3 1 0,-4-1 0,6 0 0,-3-3 0,3 1 0,0 3 0,0-6 0,2 2 0,2-3 0,-1 3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2496BE-1DDA-6F4A-B9A7-FDD4C8C60505}" type="datetimeFigureOut">
              <a:rPr lang="en-US" smtClean="0"/>
              <a:t>11/4/25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ABA68B-72D3-F744-AFA0-583587C4E49C}" type="slidenum">
              <a:rPr lang="en-US" smtClean="0"/>
              <a:t>‹#›</a:t>
            </a:fld>
            <a:endParaRPr lang="en-US"/>
          </a:p>
        </p:txBody>
      </p:sp>
    </p:spTree>
    <p:extLst>
      <p:ext uri="{BB962C8B-B14F-4D97-AF65-F5344CB8AC3E}">
        <p14:creationId xmlns:p14="http://schemas.microsoft.com/office/powerpoint/2010/main" val="30140725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FABA68B-72D3-F744-AFA0-583587C4E49C}" type="slidenum">
              <a:rPr lang="en-US" smtClean="0"/>
              <a:t>28</a:t>
            </a:fld>
            <a:endParaRPr lang="en-US"/>
          </a:p>
        </p:txBody>
      </p:sp>
    </p:spTree>
    <p:extLst>
      <p:ext uri="{BB962C8B-B14F-4D97-AF65-F5344CB8AC3E}">
        <p14:creationId xmlns:p14="http://schemas.microsoft.com/office/powerpoint/2010/main" val="8799829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7D61B7-A1C4-5D88-3EDA-3DFE563A885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AF00941-0EE5-3784-1606-5CCE0F0D014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1290FC5-1BA3-9B2B-8333-FE353E4DDE56}"/>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A4732F13-3494-110E-6351-7B3E3D41EDCB}"/>
              </a:ext>
            </a:extLst>
          </p:cNvPr>
          <p:cNvSpPr>
            <a:spLocks noGrp="1"/>
          </p:cNvSpPr>
          <p:nvPr>
            <p:ph type="sldNum" sz="quarter" idx="5"/>
          </p:nvPr>
        </p:nvSpPr>
        <p:spPr/>
        <p:txBody>
          <a:bodyPr/>
          <a:lstStyle/>
          <a:p>
            <a:fld id="{8FABA68B-72D3-F744-AFA0-583587C4E49C}" type="slidenum">
              <a:rPr lang="en-US" smtClean="0"/>
              <a:t>29</a:t>
            </a:fld>
            <a:endParaRPr lang="en-US"/>
          </a:p>
        </p:txBody>
      </p:sp>
    </p:spTree>
    <p:extLst>
      <p:ext uri="{BB962C8B-B14F-4D97-AF65-F5344CB8AC3E}">
        <p14:creationId xmlns:p14="http://schemas.microsoft.com/office/powerpoint/2010/main" val="19556702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E8F54-2E79-A342-B69F-B90AF8957F4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46381718-6D1C-8F46-9178-4E5DF4887F3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F9F2FA84-0B52-A643-BE13-379C23DD8A63}"/>
              </a:ext>
            </a:extLst>
          </p:cNvPr>
          <p:cNvSpPr>
            <a:spLocks noGrp="1"/>
          </p:cNvSpPr>
          <p:nvPr>
            <p:ph type="dt" sz="half" idx="10"/>
          </p:nvPr>
        </p:nvSpPr>
        <p:spPr/>
        <p:txBody>
          <a:bodyPr/>
          <a:lstStyle/>
          <a:p>
            <a:fld id="{ECB45C8B-DE43-B14F-A959-C3AF14F332EE}" type="datetimeFigureOut">
              <a:rPr lang="en-GB" smtClean="0"/>
              <a:t>04/11/2025</a:t>
            </a:fld>
            <a:endParaRPr lang="en-GB"/>
          </a:p>
        </p:txBody>
      </p:sp>
      <p:sp>
        <p:nvSpPr>
          <p:cNvPr id="5" name="Footer Placeholder 4">
            <a:extLst>
              <a:ext uri="{FF2B5EF4-FFF2-40B4-BE49-F238E27FC236}">
                <a16:creationId xmlns:a16="http://schemas.microsoft.com/office/drawing/2014/main" id="{826357E3-CA8E-9E4B-9D88-3A7812805E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F45DE8-97F9-6B44-95E5-D36F74A09411}"/>
              </a:ext>
            </a:extLst>
          </p:cNvPr>
          <p:cNvSpPr>
            <a:spLocks noGrp="1"/>
          </p:cNvSpPr>
          <p:nvPr>
            <p:ph type="sldNum" sz="quarter" idx="12"/>
          </p:nvPr>
        </p:nvSpPr>
        <p:spPr/>
        <p:txBody>
          <a:bodyPr/>
          <a:lstStyle/>
          <a:p>
            <a:fld id="{08D543C7-BCCB-4D47-88D3-2BB02F3AC1E8}" type="slidenum">
              <a:rPr lang="en-GB" smtClean="0"/>
              <a:t>‹#›</a:t>
            </a:fld>
            <a:endParaRPr lang="en-GB"/>
          </a:p>
        </p:txBody>
      </p:sp>
    </p:spTree>
    <p:extLst>
      <p:ext uri="{BB962C8B-B14F-4D97-AF65-F5344CB8AC3E}">
        <p14:creationId xmlns:p14="http://schemas.microsoft.com/office/powerpoint/2010/main" val="6719059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3F0B8A-1F76-D544-8801-0317EA4520C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7297850-384D-994A-B4B0-C30AECFEF4C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0537EA8-3800-9B46-8196-360F209169C7}"/>
              </a:ext>
            </a:extLst>
          </p:cNvPr>
          <p:cNvSpPr>
            <a:spLocks noGrp="1"/>
          </p:cNvSpPr>
          <p:nvPr>
            <p:ph type="dt" sz="half" idx="10"/>
          </p:nvPr>
        </p:nvSpPr>
        <p:spPr/>
        <p:txBody>
          <a:bodyPr/>
          <a:lstStyle/>
          <a:p>
            <a:fld id="{ECB45C8B-DE43-B14F-A959-C3AF14F332EE}" type="datetimeFigureOut">
              <a:rPr lang="en-GB" smtClean="0"/>
              <a:t>04/11/2025</a:t>
            </a:fld>
            <a:endParaRPr lang="en-GB"/>
          </a:p>
        </p:txBody>
      </p:sp>
      <p:sp>
        <p:nvSpPr>
          <p:cNvPr id="5" name="Footer Placeholder 4">
            <a:extLst>
              <a:ext uri="{FF2B5EF4-FFF2-40B4-BE49-F238E27FC236}">
                <a16:creationId xmlns:a16="http://schemas.microsoft.com/office/drawing/2014/main" id="{6ABC301E-CFEF-B844-B487-85E32D55A7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E993BA-5462-DD40-A97B-6A2C963A7BC1}"/>
              </a:ext>
            </a:extLst>
          </p:cNvPr>
          <p:cNvSpPr>
            <a:spLocks noGrp="1"/>
          </p:cNvSpPr>
          <p:nvPr>
            <p:ph type="sldNum" sz="quarter" idx="12"/>
          </p:nvPr>
        </p:nvSpPr>
        <p:spPr/>
        <p:txBody>
          <a:bodyPr/>
          <a:lstStyle/>
          <a:p>
            <a:fld id="{08D543C7-BCCB-4D47-88D3-2BB02F3AC1E8}" type="slidenum">
              <a:rPr lang="en-GB" smtClean="0"/>
              <a:t>‹#›</a:t>
            </a:fld>
            <a:endParaRPr lang="en-GB"/>
          </a:p>
        </p:txBody>
      </p:sp>
    </p:spTree>
    <p:extLst>
      <p:ext uri="{BB962C8B-B14F-4D97-AF65-F5344CB8AC3E}">
        <p14:creationId xmlns:p14="http://schemas.microsoft.com/office/powerpoint/2010/main" val="15547914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485E09-1663-C848-8042-F6723970ABA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2AD51758-8325-9648-B615-5AD3E12F4C4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6A9BCAF-EBC4-6D4F-A14B-F17553B62817}"/>
              </a:ext>
            </a:extLst>
          </p:cNvPr>
          <p:cNvSpPr>
            <a:spLocks noGrp="1"/>
          </p:cNvSpPr>
          <p:nvPr>
            <p:ph type="dt" sz="half" idx="10"/>
          </p:nvPr>
        </p:nvSpPr>
        <p:spPr/>
        <p:txBody>
          <a:bodyPr/>
          <a:lstStyle/>
          <a:p>
            <a:fld id="{ECB45C8B-DE43-B14F-A959-C3AF14F332EE}" type="datetimeFigureOut">
              <a:rPr lang="en-GB" smtClean="0"/>
              <a:t>04/11/2025</a:t>
            </a:fld>
            <a:endParaRPr lang="en-GB"/>
          </a:p>
        </p:txBody>
      </p:sp>
      <p:sp>
        <p:nvSpPr>
          <p:cNvPr id="5" name="Footer Placeholder 4">
            <a:extLst>
              <a:ext uri="{FF2B5EF4-FFF2-40B4-BE49-F238E27FC236}">
                <a16:creationId xmlns:a16="http://schemas.microsoft.com/office/drawing/2014/main" id="{EC62462D-0C73-6740-83E4-28BF4E949A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4503AF4-0CE6-894A-B89B-E4FFC59C0156}"/>
              </a:ext>
            </a:extLst>
          </p:cNvPr>
          <p:cNvSpPr>
            <a:spLocks noGrp="1"/>
          </p:cNvSpPr>
          <p:nvPr>
            <p:ph type="sldNum" sz="quarter" idx="12"/>
          </p:nvPr>
        </p:nvSpPr>
        <p:spPr/>
        <p:txBody>
          <a:bodyPr/>
          <a:lstStyle/>
          <a:p>
            <a:fld id="{08D543C7-BCCB-4D47-88D3-2BB02F3AC1E8}" type="slidenum">
              <a:rPr lang="en-GB" smtClean="0"/>
              <a:t>‹#›</a:t>
            </a:fld>
            <a:endParaRPr lang="en-GB"/>
          </a:p>
        </p:txBody>
      </p:sp>
    </p:spTree>
    <p:extLst>
      <p:ext uri="{BB962C8B-B14F-4D97-AF65-F5344CB8AC3E}">
        <p14:creationId xmlns:p14="http://schemas.microsoft.com/office/powerpoint/2010/main" val="12092906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B22A3D-024F-5549-BB4A-721E9A021C6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8D5B3BD-25B7-4447-BCF1-F3ACD159BEC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26F7A217-4303-2D44-8AFA-5DED91812C7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46C86A09-628C-7246-857A-5685F610D6DB}"/>
              </a:ext>
            </a:extLst>
          </p:cNvPr>
          <p:cNvSpPr>
            <a:spLocks noGrp="1"/>
          </p:cNvSpPr>
          <p:nvPr>
            <p:ph type="dt" sz="half" idx="10"/>
          </p:nvPr>
        </p:nvSpPr>
        <p:spPr/>
        <p:txBody>
          <a:bodyPr/>
          <a:lstStyle/>
          <a:p>
            <a:fld id="{ECB45C8B-DE43-B14F-A959-C3AF14F332EE}" type="datetimeFigureOut">
              <a:rPr lang="en-GB" smtClean="0"/>
              <a:t>04/11/2025</a:t>
            </a:fld>
            <a:endParaRPr lang="en-GB"/>
          </a:p>
        </p:txBody>
      </p:sp>
      <p:sp>
        <p:nvSpPr>
          <p:cNvPr id="6" name="Footer Placeholder 5">
            <a:extLst>
              <a:ext uri="{FF2B5EF4-FFF2-40B4-BE49-F238E27FC236}">
                <a16:creationId xmlns:a16="http://schemas.microsoft.com/office/drawing/2014/main" id="{4D266EB2-7338-294A-A17F-1D731E8D608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7C1D8B-A533-E348-86E9-5281C9412C75}"/>
              </a:ext>
            </a:extLst>
          </p:cNvPr>
          <p:cNvSpPr>
            <a:spLocks noGrp="1"/>
          </p:cNvSpPr>
          <p:nvPr>
            <p:ph type="sldNum" sz="quarter" idx="12"/>
          </p:nvPr>
        </p:nvSpPr>
        <p:spPr/>
        <p:txBody>
          <a:bodyPr/>
          <a:lstStyle/>
          <a:p>
            <a:fld id="{08D543C7-BCCB-4D47-88D3-2BB02F3AC1E8}" type="slidenum">
              <a:rPr lang="en-GB" smtClean="0"/>
              <a:t>‹#›</a:t>
            </a:fld>
            <a:endParaRPr lang="en-GB"/>
          </a:p>
        </p:txBody>
      </p:sp>
    </p:spTree>
    <p:extLst>
      <p:ext uri="{BB962C8B-B14F-4D97-AF65-F5344CB8AC3E}">
        <p14:creationId xmlns:p14="http://schemas.microsoft.com/office/powerpoint/2010/main" val="26201169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4B884D-529F-2E4F-AB20-D7D7D2BD84F0}"/>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C800A2AF-2530-2D41-915C-ED672E2E926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C37A45D-2BA2-B04A-8C6C-56CC0624C58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29596115-1BB4-A540-89D0-5B31DD0FB81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69F09F7-0F8E-214C-872E-CB39C4F4305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B9BE67EB-D8EC-3C4E-BE14-C04429522DBA}"/>
              </a:ext>
            </a:extLst>
          </p:cNvPr>
          <p:cNvSpPr>
            <a:spLocks noGrp="1"/>
          </p:cNvSpPr>
          <p:nvPr>
            <p:ph type="dt" sz="half" idx="10"/>
          </p:nvPr>
        </p:nvSpPr>
        <p:spPr/>
        <p:txBody>
          <a:bodyPr/>
          <a:lstStyle/>
          <a:p>
            <a:fld id="{ECB45C8B-DE43-B14F-A959-C3AF14F332EE}" type="datetimeFigureOut">
              <a:rPr lang="en-GB" smtClean="0"/>
              <a:t>04/11/2025</a:t>
            </a:fld>
            <a:endParaRPr lang="en-GB"/>
          </a:p>
        </p:txBody>
      </p:sp>
      <p:sp>
        <p:nvSpPr>
          <p:cNvPr id="8" name="Footer Placeholder 7">
            <a:extLst>
              <a:ext uri="{FF2B5EF4-FFF2-40B4-BE49-F238E27FC236}">
                <a16:creationId xmlns:a16="http://schemas.microsoft.com/office/drawing/2014/main" id="{F4987EEC-C353-DE4B-BEBE-DF3D909643D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B868FC7-0949-164D-85DC-ECD784B040D5}"/>
              </a:ext>
            </a:extLst>
          </p:cNvPr>
          <p:cNvSpPr>
            <a:spLocks noGrp="1"/>
          </p:cNvSpPr>
          <p:nvPr>
            <p:ph type="sldNum" sz="quarter" idx="12"/>
          </p:nvPr>
        </p:nvSpPr>
        <p:spPr/>
        <p:txBody>
          <a:bodyPr/>
          <a:lstStyle/>
          <a:p>
            <a:fld id="{08D543C7-BCCB-4D47-88D3-2BB02F3AC1E8}" type="slidenum">
              <a:rPr lang="en-GB" smtClean="0"/>
              <a:t>‹#›</a:t>
            </a:fld>
            <a:endParaRPr lang="en-GB"/>
          </a:p>
        </p:txBody>
      </p:sp>
    </p:spTree>
    <p:extLst>
      <p:ext uri="{BB962C8B-B14F-4D97-AF65-F5344CB8AC3E}">
        <p14:creationId xmlns:p14="http://schemas.microsoft.com/office/powerpoint/2010/main" val="14373723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F883C-A726-654A-A603-AAC73BE25835}"/>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9E6E4831-0E88-D646-8968-251DDA313948}"/>
              </a:ext>
            </a:extLst>
          </p:cNvPr>
          <p:cNvSpPr>
            <a:spLocks noGrp="1"/>
          </p:cNvSpPr>
          <p:nvPr>
            <p:ph type="dt" sz="half" idx="10"/>
          </p:nvPr>
        </p:nvSpPr>
        <p:spPr/>
        <p:txBody>
          <a:bodyPr/>
          <a:lstStyle/>
          <a:p>
            <a:fld id="{ECB45C8B-DE43-B14F-A959-C3AF14F332EE}" type="datetimeFigureOut">
              <a:rPr lang="en-GB" smtClean="0"/>
              <a:t>04/11/2025</a:t>
            </a:fld>
            <a:endParaRPr lang="en-GB"/>
          </a:p>
        </p:txBody>
      </p:sp>
      <p:sp>
        <p:nvSpPr>
          <p:cNvPr id="4" name="Footer Placeholder 3">
            <a:extLst>
              <a:ext uri="{FF2B5EF4-FFF2-40B4-BE49-F238E27FC236}">
                <a16:creationId xmlns:a16="http://schemas.microsoft.com/office/drawing/2014/main" id="{73477521-00E4-C14B-9B32-1432F31B0B0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9559E4D-4F6A-CF44-BF75-974FCFE845C1}"/>
              </a:ext>
            </a:extLst>
          </p:cNvPr>
          <p:cNvSpPr>
            <a:spLocks noGrp="1"/>
          </p:cNvSpPr>
          <p:nvPr>
            <p:ph type="sldNum" sz="quarter" idx="12"/>
          </p:nvPr>
        </p:nvSpPr>
        <p:spPr/>
        <p:txBody>
          <a:bodyPr/>
          <a:lstStyle/>
          <a:p>
            <a:fld id="{08D543C7-BCCB-4D47-88D3-2BB02F3AC1E8}" type="slidenum">
              <a:rPr lang="en-GB" smtClean="0"/>
              <a:t>‹#›</a:t>
            </a:fld>
            <a:endParaRPr lang="en-GB"/>
          </a:p>
        </p:txBody>
      </p:sp>
    </p:spTree>
    <p:extLst>
      <p:ext uri="{BB962C8B-B14F-4D97-AF65-F5344CB8AC3E}">
        <p14:creationId xmlns:p14="http://schemas.microsoft.com/office/powerpoint/2010/main" val="8121814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D0B4984-2CF3-E448-A725-8E3530D58D49}"/>
              </a:ext>
            </a:extLst>
          </p:cNvPr>
          <p:cNvSpPr>
            <a:spLocks noGrp="1"/>
          </p:cNvSpPr>
          <p:nvPr>
            <p:ph type="dt" sz="half" idx="10"/>
          </p:nvPr>
        </p:nvSpPr>
        <p:spPr/>
        <p:txBody>
          <a:bodyPr/>
          <a:lstStyle/>
          <a:p>
            <a:fld id="{ECB45C8B-DE43-B14F-A959-C3AF14F332EE}" type="datetimeFigureOut">
              <a:rPr lang="en-GB" smtClean="0"/>
              <a:t>04/11/2025</a:t>
            </a:fld>
            <a:endParaRPr lang="en-GB"/>
          </a:p>
        </p:txBody>
      </p:sp>
      <p:sp>
        <p:nvSpPr>
          <p:cNvPr id="3" name="Footer Placeholder 2">
            <a:extLst>
              <a:ext uri="{FF2B5EF4-FFF2-40B4-BE49-F238E27FC236}">
                <a16:creationId xmlns:a16="http://schemas.microsoft.com/office/drawing/2014/main" id="{242A22AD-9A1B-3548-B91F-6FB658F643B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DCFBFBA-5B2A-9040-9B53-2225C08747E0}"/>
              </a:ext>
            </a:extLst>
          </p:cNvPr>
          <p:cNvSpPr>
            <a:spLocks noGrp="1"/>
          </p:cNvSpPr>
          <p:nvPr>
            <p:ph type="sldNum" sz="quarter" idx="12"/>
          </p:nvPr>
        </p:nvSpPr>
        <p:spPr/>
        <p:txBody>
          <a:bodyPr/>
          <a:lstStyle/>
          <a:p>
            <a:fld id="{08D543C7-BCCB-4D47-88D3-2BB02F3AC1E8}" type="slidenum">
              <a:rPr lang="en-GB" smtClean="0"/>
              <a:t>‹#›</a:t>
            </a:fld>
            <a:endParaRPr lang="en-GB"/>
          </a:p>
        </p:txBody>
      </p:sp>
    </p:spTree>
    <p:extLst>
      <p:ext uri="{BB962C8B-B14F-4D97-AF65-F5344CB8AC3E}">
        <p14:creationId xmlns:p14="http://schemas.microsoft.com/office/powerpoint/2010/main" val="38401660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939AE9-0EA8-BF49-90BD-8602DD7A749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BDD6D9CF-D376-C241-855A-83DBFC842AC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A39CAC7D-5540-8E42-97C0-DFFE21DB18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71606C5-5293-0749-BA8B-4C321CA7D351}"/>
              </a:ext>
            </a:extLst>
          </p:cNvPr>
          <p:cNvSpPr>
            <a:spLocks noGrp="1"/>
          </p:cNvSpPr>
          <p:nvPr>
            <p:ph type="dt" sz="half" idx="10"/>
          </p:nvPr>
        </p:nvSpPr>
        <p:spPr/>
        <p:txBody>
          <a:bodyPr/>
          <a:lstStyle/>
          <a:p>
            <a:fld id="{ECB45C8B-DE43-B14F-A959-C3AF14F332EE}" type="datetimeFigureOut">
              <a:rPr lang="en-GB" smtClean="0"/>
              <a:t>04/11/2025</a:t>
            </a:fld>
            <a:endParaRPr lang="en-GB"/>
          </a:p>
        </p:txBody>
      </p:sp>
      <p:sp>
        <p:nvSpPr>
          <p:cNvPr id="6" name="Footer Placeholder 5">
            <a:extLst>
              <a:ext uri="{FF2B5EF4-FFF2-40B4-BE49-F238E27FC236}">
                <a16:creationId xmlns:a16="http://schemas.microsoft.com/office/drawing/2014/main" id="{C4E289A8-EBEB-2D4B-8B5D-62122B80DB9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B824D2D-2114-9A4F-A8B5-6E8AC6272021}"/>
              </a:ext>
            </a:extLst>
          </p:cNvPr>
          <p:cNvSpPr>
            <a:spLocks noGrp="1"/>
          </p:cNvSpPr>
          <p:nvPr>
            <p:ph type="sldNum" sz="quarter" idx="12"/>
          </p:nvPr>
        </p:nvSpPr>
        <p:spPr/>
        <p:txBody>
          <a:bodyPr/>
          <a:lstStyle/>
          <a:p>
            <a:fld id="{08D543C7-BCCB-4D47-88D3-2BB02F3AC1E8}" type="slidenum">
              <a:rPr lang="en-GB" smtClean="0"/>
              <a:t>‹#›</a:t>
            </a:fld>
            <a:endParaRPr lang="en-GB"/>
          </a:p>
        </p:txBody>
      </p:sp>
    </p:spTree>
    <p:extLst>
      <p:ext uri="{BB962C8B-B14F-4D97-AF65-F5344CB8AC3E}">
        <p14:creationId xmlns:p14="http://schemas.microsoft.com/office/powerpoint/2010/main" val="14932214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6E03A-07EE-6F41-A8DE-F93EE5C05AD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81BA0FE6-2454-7440-B063-10B61F0808F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30FB8B9-B9AE-304D-A02F-46ABDC388E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E4A3FA3-C8A3-7A40-BC70-1493C8E3545A}"/>
              </a:ext>
            </a:extLst>
          </p:cNvPr>
          <p:cNvSpPr>
            <a:spLocks noGrp="1"/>
          </p:cNvSpPr>
          <p:nvPr>
            <p:ph type="dt" sz="half" idx="10"/>
          </p:nvPr>
        </p:nvSpPr>
        <p:spPr/>
        <p:txBody>
          <a:bodyPr/>
          <a:lstStyle/>
          <a:p>
            <a:fld id="{ECB45C8B-DE43-B14F-A959-C3AF14F332EE}" type="datetimeFigureOut">
              <a:rPr lang="en-GB" smtClean="0"/>
              <a:t>04/11/2025</a:t>
            </a:fld>
            <a:endParaRPr lang="en-GB"/>
          </a:p>
        </p:txBody>
      </p:sp>
      <p:sp>
        <p:nvSpPr>
          <p:cNvPr id="6" name="Footer Placeholder 5">
            <a:extLst>
              <a:ext uri="{FF2B5EF4-FFF2-40B4-BE49-F238E27FC236}">
                <a16:creationId xmlns:a16="http://schemas.microsoft.com/office/drawing/2014/main" id="{22CDFE62-2EB1-EB4B-9B7C-512733CE760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CFB4C1D-4AAE-2C4B-9C4C-F48A1384B843}"/>
              </a:ext>
            </a:extLst>
          </p:cNvPr>
          <p:cNvSpPr>
            <a:spLocks noGrp="1"/>
          </p:cNvSpPr>
          <p:nvPr>
            <p:ph type="sldNum" sz="quarter" idx="12"/>
          </p:nvPr>
        </p:nvSpPr>
        <p:spPr/>
        <p:txBody>
          <a:bodyPr/>
          <a:lstStyle/>
          <a:p>
            <a:fld id="{08D543C7-BCCB-4D47-88D3-2BB02F3AC1E8}" type="slidenum">
              <a:rPr lang="en-GB" smtClean="0"/>
              <a:t>‹#›</a:t>
            </a:fld>
            <a:endParaRPr lang="en-GB"/>
          </a:p>
        </p:txBody>
      </p:sp>
    </p:spTree>
    <p:extLst>
      <p:ext uri="{BB962C8B-B14F-4D97-AF65-F5344CB8AC3E}">
        <p14:creationId xmlns:p14="http://schemas.microsoft.com/office/powerpoint/2010/main" val="41113790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6E8C9-1762-0F4E-9B58-13C300B0A411}"/>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22ABEDE3-0CFF-B74E-96BB-EBB78F65858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6F07D70-AE96-DC42-9EF9-97DAF3268AFA}"/>
              </a:ext>
            </a:extLst>
          </p:cNvPr>
          <p:cNvSpPr>
            <a:spLocks noGrp="1"/>
          </p:cNvSpPr>
          <p:nvPr>
            <p:ph type="dt" sz="half" idx="10"/>
          </p:nvPr>
        </p:nvSpPr>
        <p:spPr/>
        <p:txBody>
          <a:bodyPr/>
          <a:lstStyle/>
          <a:p>
            <a:fld id="{ECB45C8B-DE43-B14F-A959-C3AF14F332EE}" type="datetimeFigureOut">
              <a:rPr lang="en-GB" smtClean="0"/>
              <a:t>04/11/2025</a:t>
            </a:fld>
            <a:endParaRPr lang="en-GB"/>
          </a:p>
        </p:txBody>
      </p:sp>
      <p:sp>
        <p:nvSpPr>
          <p:cNvPr id="5" name="Footer Placeholder 4">
            <a:extLst>
              <a:ext uri="{FF2B5EF4-FFF2-40B4-BE49-F238E27FC236}">
                <a16:creationId xmlns:a16="http://schemas.microsoft.com/office/drawing/2014/main" id="{E1B611AD-DF1F-5146-801A-90AF43F6CC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1B956F-8B42-B742-9353-42B4A7B1420B}"/>
              </a:ext>
            </a:extLst>
          </p:cNvPr>
          <p:cNvSpPr>
            <a:spLocks noGrp="1"/>
          </p:cNvSpPr>
          <p:nvPr>
            <p:ph type="sldNum" sz="quarter" idx="12"/>
          </p:nvPr>
        </p:nvSpPr>
        <p:spPr/>
        <p:txBody>
          <a:bodyPr/>
          <a:lstStyle/>
          <a:p>
            <a:fld id="{08D543C7-BCCB-4D47-88D3-2BB02F3AC1E8}" type="slidenum">
              <a:rPr lang="en-GB" smtClean="0"/>
              <a:t>‹#›</a:t>
            </a:fld>
            <a:endParaRPr lang="en-GB"/>
          </a:p>
        </p:txBody>
      </p:sp>
    </p:spTree>
    <p:extLst>
      <p:ext uri="{BB962C8B-B14F-4D97-AF65-F5344CB8AC3E}">
        <p14:creationId xmlns:p14="http://schemas.microsoft.com/office/powerpoint/2010/main" val="28416112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37BD208-6DEE-4F43-8E92-8F0F3DDC7478}"/>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9DF9F4B-54C0-6148-AC89-7FEAB0C55B5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07575A1-6B26-CC4F-9CC4-235C17398D2D}"/>
              </a:ext>
            </a:extLst>
          </p:cNvPr>
          <p:cNvSpPr>
            <a:spLocks noGrp="1"/>
          </p:cNvSpPr>
          <p:nvPr>
            <p:ph type="dt" sz="half" idx="10"/>
          </p:nvPr>
        </p:nvSpPr>
        <p:spPr/>
        <p:txBody>
          <a:bodyPr/>
          <a:lstStyle/>
          <a:p>
            <a:fld id="{ECB45C8B-DE43-B14F-A959-C3AF14F332EE}" type="datetimeFigureOut">
              <a:rPr lang="en-GB" smtClean="0"/>
              <a:t>04/11/2025</a:t>
            </a:fld>
            <a:endParaRPr lang="en-GB"/>
          </a:p>
        </p:txBody>
      </p:sp>
      <p:sp>
        <p:nvSpPr>
          <p:cNvPr id="5" name="Footer Placeholder 4">
            <a:extLst>
              <a:ext uri="{FF2B5EF4-FFF2-40B4-BE49-F238E27FC236}">
                <a16:creationId xmlns:a16="http://schemas.microsoft.com/office/drawing/2014/main" id="{11CAF71D-C78B-E749-BE82-C2F60F67CB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86D7E0-AB74-8649-A66D-23F1C255FCBA}"/>
              </a:ext>
            </a:extLst>
          </p:cNvPr>
          <p:cNvSpPr>
            <a:spLocks noGrp="1"/>
          </p:cNvSpPr>
          <p:nvPr>
            <p:ph type="sldNum" sz="quarter" idx="12"/>
          </p:nvPr>
        </p:nvSpPr>
        <p:spPr/>
        <p:txBody>
          <a:bodyPr/>
          <a:lstStyle/>
          <a:p>
            <a:fld id="{08D543C7-BCCB-4D47-88D3-2BB02F3AC1E8}" type="slidenum">
              <a:rPr lang="en-GB" smtClean="0"/>
              <a:t>‹#›</a:t>
            </a:fld>
            <a:endParaRPr lang="en-GB"/>
          </a:p>
        </p:txBody>
      </p:sp>
    </p:spTree>
    <p:extLst>
      <p:ext uri="{BB962C8B-B14F-4D97-AF65-F5344CB8AC3E}">
        <p14:creationId xmlns:p14="http://schemas.microsoft.com/office/powerpoint/2010/main" val="38464852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68DDDCC-B75E-2D46-B8D3-663D4EF5C26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F87FCA1A-723F-0348-A09A-FD951BA3760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1F6DA1E-EE3A-104E-96A0-B4BA2F45C41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B45C8B-DE43-B14F-A959-C3AF14F332EE}" type="datetimeFigureOut">
              <a:rPr lang="en-GB" smtClean="0"/>
              <a:t>04/11/2025</a:t>
            </a:fld>
            <a:endParaRPr lang="en-GB"/>
          </a:p>
        </p:txBody>
      </p:sp>
      <p:sp>
        <p:nvSpPr>
          <p:cNvPr id="5" name="Footer Placeholder 4">
            <a:extLst>
              <a:ext uri="{FF2B5EF4-FFF2-40B4-BE49-F238E27FC236}">
                <a16:creationId xmlns:a16="http://schemas.microsoft.com/office/drawing/2014/main" id="{47318C9B-945F-C645-9F6C-59BB4647C0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10E58A9-68A6-284E-96A9-521E4941D05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8D543C7-BCCB-4D47-88D3-2BB02F3AC1E8}" type="slidenum">
              <a:rPr lang="en-GB" smtClean="0"/>
              <a:t>‹#›</a:t>
            </a:fld>
            <a:endParaRPr lang="en-GB"/>
          </a:p>
        </p:txBody>
      </p:sp>
    </p:spTree>
    <p:extLst>
      <p:ext uri="{BB962C8B-B14F-4D97-AF65-F5344CB8AC3E}">
        <p14:creationId xmlns:p14="http://schemas.microsoft.com/office/powerpoint/2010/main" val="349190349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4.jpe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5.png"/><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8.png"/><Relationship Id="rId5" Type="http://schemas.microsoft.com/office/2007/relationships/hdphoto" Target="../media/hdphoto2.wdp"/><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 Id="rId5" Type="http://schemas.microsoft.com/office/2007/relationships/hdphoto" Target="../media/hdphoto3.wdp"/><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7.xml"/><Relationship Id="rId6" Type="http://schemas.openxmlformats.org/officeDocument/2006/relationships/image" Target="../media/image13.png"/><Relationship Id="rId5" Type="http://schemas.microsoft.com/office/2007/relationships/hdphoto" Target="../media/hdphoto2.wdp"/><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emf"/><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4.emf"/><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emf"/><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emf"/><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7.xml"/><Relationship Id="rId4" Type="http://schemas.microsoft.com/office/2007/relationships/hdphoto" Target="../media/hdphoto4.wdp"/></Relationships>
</file>

<file path=ppt/slides/_rels/slide1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3.jpeg"/><Relationship Id="rId1" Type="http://schemas.openxmlformats.org/officeDocument/2006/relationships/slideLayout" Target="../slideLayouts/slideLayout7.xml"/><Relationship Id="rId4" Type="http://schemas.openxmlformats.org/officeDocument/2006/relationships/image" Target="../media/image27.png"/></Relationships>
</file>

<file path=ppt/slides/_rels/slide17.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28.png"/><Relationship Id="rId1" Type="http://schemas.openxmlformats.org/officeDocument/2006/relationships/slideLayout" Target="../slideLayouts/slideLayout7.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18.xml.rels><?xml version="1.0" encoding="UTF-8" standalone="yes"?>
<Relationships xmlns="http://schemas.openxmlformats.org/package/2006/relationships"><Relationship Id="rId3" Type="http://schemas.openxmlformats.org/officeDocument/2006/relationships/image" Target="../media/image33.png"/><Relationship Id="rId7" Type="http://schemas.microsoft.com/office/2007/relationships/hdphoto" Target="../media/hdphoto7.wdp"/><Relationship Id="rId2" Type="http://schemas.openxmlformats.org/officeDocument/2006/relationships/image" Target="../media/image32.png"/><Relationship Id="rId1" Type="http://schemas.openxmlformats.org/officeDocument/2006/relationships/slideLayout" Target="../slideLayouts/slideLayout7.xml"/><Relationship Id="rId6" Type="http://schemas.openxmlformats.org/officeDocument/2006/relationships/image" Target="../media/image34.png"/><Relationship Id="rId5" Type="http://schemas.microsoft.com/office/2007/relationships/hdphoto" Target="../media/hdphoto6.wdp"/><Relationship Id="rId4" Type="http://schemas.openxmlformats.org/officeDocument/2006/relationships/image" Target="../media/image28.png"/></Relationships>
</file>

<file path=ppt/slides/_rels/slide1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jpeg"/><Relationship Id="rId1" Type="http://schemas.openxmlformats.org/officeDocument/2006/relationships/slideLayout" Target="../slideLayouts/slideLayout7.xml"/><Relationship Id="rId6" Type="http://schemas.openxmlformats.org/officeDocument/2006/relationships/image" Target="../media/image39.png"/><Relationship Id="rId5" Type="http://schemas.openxmlformats.org/officeDocument/2006/relationships/image" Target="../media/image38.png"/><Relationship Id="rId4" Type="http://schemas.openxmlformats.org/officeDocument/2006/relationships/image" Target="../media/image37.png"/></Relationships>
</file>

<file path=ppt/slides/_rels/slide20.xml.rels><?xml version="1.0" encoding="UTF-8" standalone="yes"?>
<Relationships xmlns="http://schemas.openxmlformats.org/package/2006/relationships"><Relationship Id="rId8" Type="http://schemas.openxmlformats.org/officeDocument/2006/relationships/customXml" Target="../ink/ink2.xml"/><Relationship Id="rId3" Type="http://schemas.openxmlformats.org/officeDocument/2006/relationships/image" Target="../media/image40.png"/><Relationship Id="rId7" Type="http://schemas.openxmlformats.org/officeDocument/2006/relationships/image" Target="../media/image44.png"/><Relationship Id="rId2" Type="http://schemas.openxmlformats.org/officeDocument/2006/relationships/image" Target="../media/image35.jpeg"/><Relationship Id="rId1" Type="http://schemas.openxmlformats.org/officeDocument/2006/relationships/slideLayout" Target="../slideLayouts/slideLayout7.xml"/><Relationship Id="rId6" Type="http://schemas.openxmlformats.org/officeDocument/2006/relationships/customXml" Target="../ink/ink1.xml"/><Relationship Id="rId5" Type="http://schemas.openxmlformats.org/officeDocument/2006/relationships/image" Target="../media/image42.png"/><Relationship Id="rId4" Type="http://schemas.openxmlformats.org/officeDocument/2006/relationships/image" Target="../media/image41.jpeg"/><Relationship Id="rId9" Type="http://schemas.openxmlformats.org/officeDocument/2006/relationships/image" Target="../media/image45.png"/></Relationships>
</file>

<file path=ppt/slides/_rels/slide21.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43.png"/><Relationship Id="rId1" Type="http://schemas.openxmlformats.org/officeDocument/2006/relationships/slideLayout" Target="../slideLayouts/slideLayout7.xml"/><Relationship Id="rId5" Type="http://schemas.openxmlformats.org/officeDocument/2006/relationships/image" Target="../media/image47.png"/><Relationship Id="rId4" Type="http://schemas.openxmlformats.org/officeDocument/2006/relationships/image" Target="../media/image46.png"/></Relationships>
</file>

<file path=ppt/slides/_rels/slide22.xml.rels><?xml version="1.0" encoding="UTF-8" standalone="yes"?>
<Relationships xmlns="http://schemas.openxmlformats.org/package/2006/relationships"><Relationship Id="rId3" Type="http://schemas.microsoft.com/office/2007/relationships/hdphoto" Target="../media/hdphoto9.wdp"/><Relationship Id="rId2" Type="http://schemas.openxmlformats.org/officeDocument/2006/relationships/image" Target="../media/image48.png"/><Relationship Id="rId1" Type="http://schemas.openxmlformats.org/officeDocument/2006/relationships/slideLayout" Target="../slideLayouts/slideLayout7.xml"/><Relationship Id="rId5" Type="http://schemas.openxmlformats.org/officeDocument/2006/relationships/image" Target="../media/image50.png"/><Relationship Id="rId4" Type="http://schemas.openxmlformats.org/officeDocument/2006/relationships/image" Target="../media/image49.png"/></Relationships>
</file>

<file path=ppt/slides/_rels/slide23.xml.rels><?xml version="1.0" encoding="UTF-8" standalone="yes"?>
<Relationships xmlns="http://schemas.openxmlformats.org/package/2006/relationships"><Relationship Id="rId3" Type="http://schemas.microsoft.com/office/2007/relationships/hdphoto" Target="../media/hdphoto10.wdp"/><Relationship Id="rId2" Type="http://schemas.openxmlformats.org/officeDocument/2006/relationships/image" Target="../media/image51.png"/><Relationship Id="rId1" Type="http://schemas.openxmlformats.org/officeDocument/2006/relationships/slideLayout" Target="../slideLayouts/slideLayout7.xml"/><Relationship Id="rId5" Type="http://schemas.openxmlformats.org/officeDocument/2006/relationships/image" Target="../media/image53.png"/><Relationship Id="rId4" Type="http://schemas.openxmlformats.org/officeDocument/2006/relationships/image" Target="../media/image52.png"/></Relationships>
</file>

<file path=ppt/slides/_rels/slide24.xml.rels><?xml version="1.0" encoding="UTF-8" standalone="yes"?>
<Relationships xmlns="http://schemas.openxmlformats.org/package/2006/relationships"><Relationship Id="rId8" Type="http://schemas.openxmlformats.org/officeDocument/2006/relationships/image" Target="../media/image57.png"/><Relationship Id="rId3" Type="http://schemas.openxmlformats.org/officeDocument/2006/relationships/customXml" Target="../ink/ink3.xml"/><Relationship Id="rId7" Type="http://schemas.openxmlformats.org/officeDocument/2006/relationships/customXml" Target="../ink/ink5.xml"/><Relationship Id="rId2" Type="http://schemas.openxmlformats.org/officeDocument/2006/relationships/image" Target="../media/image54.jpeg"/><Relationship Id="rId1" Type="http://schemas.openxmlformats.org/officeDocument/2006/relationships/slideLayout" Target="../slideLayouts/slideLayout7.xml"/><Relationship Id="rId6" Type="http://schemas.openxmlformats.org/officeDocument/2006/relationships/image" Target="../media/image56.png"/><Relationship Id="rId11" Type="http://schemas.openxmlformats.org/officeDocument/2006/relationships/image" Target="../media/image59.png"/><Relationship Id="rId5" Type="http://schemas.openxmlformats.org/officeDocument/2006/relationships/customXml" Target="../ink/ink4.xml"/><Relationship Id="rId10" Type="http://schemas.openxmlformats.org/officeDocument/2006/relationships/image" Target="../media/image58.png"/><Relationship Id="rId4" Type="http://schemas.openxmlformats.org/officeDocument/2006/relationships/image" Target="../media/image55.png"/><Relationship Id="rId9" Type="http://schemas.openxmlformats.org/officeDocument/2006/relationships/customXml" Target="../ink/ink6.xml"/></Relationships>
</file>

<file path=ppt/slides/_rels/slide25.xml.rels><?xml version="1.0" encoding="UTF-8" standalone="yes"?>
<Relationships xmlns="http://schemas.openxmlformats.org/package/2006/relationships"><Relationship Id="rId8" Type="http://schemas.openxmlformats.org/officeDocument/2006/relationships/image" Target="../media/image57.png"/><Relationship Id="rId3" Type="http://schemas.openxmlformats.org/officeDocument/2006/relationships/customXml" Target="../ink/ink7.xml"/><Relationship Id="rId7" Type="http://schemas.openxmlformats.org/officeDocument/2006/relationships/customXml" Target="../ink/ink9.xml"/><Relationship Id="rId2" Type="http://schemas.openxmlformats.org/officeDocument/2006/relationships/image" Target="../media/image54.jpeg"/><Relationship Id="rId1" Type="http://schemas.openxmlformats.org/officeDocument/2006/relationships/slideLayout" Target="../slideLayouts/slideLayout7.xml"/><Relationship Id="rId6" Type="http://schemas.openxmlformats.org/officeDocument/2006/relationships/image" Target="../media/image56.png"/><Relationship Id="rId11" Type="http://schemas.openxmlformats.org/officeDocument/2006/relationships/image" Target="../media/image60.png"/><Relationship Id="rId5" Type="http://schemas.openxmlformats.org/officeDocument/2006/relationships/customXml" Target="../ink/ink8.xml"/><Relationship Id="rId10" Type="http://schemas.openxmlformats.org/officeDocument/2006/relationships/image" Target="../media/image58.png"/><Relationship Id="rId4" Type="http://schemas.openxmlformats.org/officeDocument/2006/relationships/image" Target="../media/image55.png"/><Relationship Id="rId9" Type="http://schemas.openxmlformats.org/officeDocument/2006/relationships/customXml" Target="../ink/ink10.xml"/></Relationships>
</file>

<file path=ppt/slides/_rels/slide26.xml.rels><?xml version="1.0" encoding="UTF-8" standalone="yes"?>
<Relationships xmlns="http://schemas.openxmlformats.org/package/2006/relationships"><Relationship Id="rId3" Type="http://schemas.microsoft.com/office/2007/relationships/hdphoto" Target="../media/hdphoto11.wdp"/><Relationship Id="rId2" Type="http://schemas.openxmlformats.org/officeDocument/2006/relationships/image" Target="../media/image51.png"/><Relationship Id="rId1" Type="http://schemas.openxmlformats.org/officeDocument/2006/relationships/slideLayout" Target="../slideLayouts/slideLayout7.xml"/><Relationship Id="rId4" Type="http://schemas.openxmlformats.org/officeDocument/2006/relationships/image" Target="../media/image61.png"/></Relationships>
</file>

<file path=ppt/slides/_rels/slide27.xml.rels><?xml version="1.0" encoding="UTF-8" standalone="yes"?>
<Relationships xmlns="http://schemas.openxmlformats.org/package/2006/relationships"><Relationship Id="rId3" Type="http://schemas.microsoft.com/office/2007/relationships/hdphoto" Target="../media/hdphoto12.wdp"/><Relationship Id="rId2" Type="http://schemas.openxmlformats.org/officeDocument/2006/relationships/image" Target="../media/image62.png"/><Relationship Id="rId1" Type="http://schemas.openxmlformats.org/officeDocument/2006/relationships/slideLayout" Target="../slideLayouts/slideLayout7.xml"/><Relationship Id="rId4" Type="http://schemas.openxmlformats.org/officeDocument/2006/relationships/image" Target="../media/image63.png"/></Relationships>
</file>

<file path=ppt/slides/_rels/slide28.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66.png"/><Relationship Id="rId5" Type="http://schemas.openxmlformats.org/officeDocument/2006/relationships/image" Target="../media/image65.png"/><Relationship Id="rId4" Type="http://schemas.microsoft.com/office/2007/relationships/hdphoto" Target="../media/hdphoto13.wdp"/></Relationships>
</file>

<file path=ppt/slides/_rels/slide29.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67.png"/><Relationship Id="rId4" Type="http://schemas.microsoft.com/office/2007/relationships/hdphoto" Target="../media/hdphoto14.wdp"/></Relationships>
</file>

<file path=ppt/slides/_rels/slide30.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68.png"/><Relationship Id="rId1" Type="http://schemas.openxmlformats.org/officeDocument/2006/relationships/slideLayout" Target="../slideLayouts/slideLayout7.xml"/><Relationship Id="rId5" Type="http://schemas.microsoft.com/office/2007/relationships/hdphoto" Target="../media/hdphoto15.wdp"/><Relationship Id="rId4" Type="http://schemas.openxmlformats.org/officeDocument/2006/relationships/image" Target="../media/image70.png"/></Relationships>
</file>

<file path=ppt/slides/_rels/slide31.xml.rels><?xml version="1.0" encoding="UTF-8" standalone="yes"?>
<Relationships xmlns="http://schemas.openxmlformats.org/package/2006/relationships"><Relationship Id="rId3" Type="http://schemas.microsoft.com/office/2007/relationships/hdphoto" Target="../media/hdphoto16.wdp"/><Relationship Id="rId2" Type="http://schemas.openxmlformats.org/officeDocument/2006/relationships/image" Target="../media/image70.png"/><Relationship Id="rId1" Type="http://schemas.openxmlformats.org/officeDocument/2006/relationships/slideLayout" Target="../slideLayouts/slideLayout7.xml"/><Relationship Id="rId4" Type="http://schemas.openxmlformats.org/officeDocument/2006/relationships/image" Target="../media/image71.png"/></Relationships>
</file>

<file path=ppt/slides/_rels/slide32.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72.png"/><Relationship Id="rId1" Type="http://schemas.openxmlformats.org/officeDocument/2006/relationships/slideLayout" Target="../slideLayouts/slideLayout7.xml"/><Relationship Id="rId4" Type="http://schemas.microsoft.com/office/2007/relationships/hdphoto" Target="../media/hdphoto17.wdp"/></Relationships>
</file>

<file path=ppt/slides/_rels/slide33.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image" Target="../media/image73.jpeg"/><Relationship Id="rId1" Type="http://schemas.openxmlformats.org/officeDocument/2006/relationships/slideLayout" Target="../slideLayouts/slideLayout7.xml"/><Relationship Id="rId5" Type="http://schemas.openxmlformats.org/officeDocument/2006/relationships/image" Target="../media/image76.png"/><Relationship Id="rId4" Type="http://schemas.openxmlformats.org/officeDocument/2006/relationships/image" Target="../media/image75.png"/></Relationships>
</file>

<file path=ppt/slides/_rels/slide34.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image" Target="../media/image77.png"/><Relationship Id="rId1" Type="http://schemas.openxmlformats.org/officeDocument/2006/relationships/slideLayout" Target="../slideLayouts/slideLayout7.xml"/><Relationship Id="rId6" Type="http://schemas.openxmlformats.org/officeDocument/2006/relationships/image" Target="../media/image79.png"/><Relationship Id="rId5" Type="http://schemas.microsoft.com/office/2007/relationships/hdphoto" Target="../media/hdphoto18.wdp"/><Relationship Id="rId4" Type="http://schemas.openxmlformats.org/officeDocument/2006/relationships/image" Target="../media/image70.png"/></Relationships>
</file>

<file path=ppt/slides/_rels/slide35.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image" Target="../media/image80.png"/><Relationship Id="rId1" Type="http://schemas.openxmlformats.org/officeDocument/2006/relationships/slideLayout" Target="../slideLayouts/slideLayout7.xml"/><Relationship Id="rId5" Type="http://schemas.microsoft.com/office/2007/relationships/hdphoto" Target="../media/hdphoto19.wdp"/><Relationship Id="rId4" Type="http://schemas.openxmlformats.org/officeDocument/2006/relationships/image" Target="../media/image82.png"/></Relationships>
</file>

<file path=ppt/slides/_rels/slide36.xml.rels><?xml version="1.0" encoding="UTF-8" standalone="yes"?>
<Relationships xmlns="http://schemas.openxmlformats.org/package/2006/relationships"><Relationship Id="rId3" Type="http://schemas.microsoft.com/office/2007/relationships/hdphoto" Target="../media/hdphoto20.wdp"/><Relationship Id="rId2" Type="http://schemas.openxmlformats.org/officeDocument/2006/relationships/image" Target="../media/image83.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image" Target="../media/image84.png"/><Relationship Id="rId1" Type="http://schemas.openxmlformats.org/officeDocument/2006/relationships/slideLayout" Target="../slideLayouts/slideLayout7.xml"/><Relationship Id="rId4" Type="http://schemas.openxmlformats.org/officeDocument/2006/relationships/image" Target="../media/image23.jpeg"/></Relationships>
</file>

<file path=ppt/slides/_rels/slide38.xml.rels><?xml version="1.0" encoding="UTF-8" standalone="yes"?>
<Relationships xmlns="http://schemas.openxmlformats.org/package/2006/relationships"><Relationship Id="rId3" Type="http://schemas.microsoft.com/office/2007/relationships/hdphoto" Target="../media/hdphoto21.wdp"/><Relationship Id="rId2" Type="http://schemas.openxmlformats.org/officeDocument/2006/relationships/image" Target="../media/image70.png"/><Relationship Id="rId1" Type="http://schemas.openxmlformats.org/officeDocument/2006/relationships/slideLayout" Target="../slideLayouts/slideLayout7.xml"/><Relationship Id="rId6" Type="http://schemas.openxmlformats.org/officeDocument/2006/relationships/image" Target="../media/image88.png"/><Relationship Id="rId5" Type="http://schemas.openxmlformats.org/officeDocument/2006/relationships/image" Target="../media/image87.png"/><Relationship Id="rId4" Type="http://schemas.openxmlformats.org/officeDocument/2006/relationships/image" Target="../media/image86.png"/></Relationships>
</file>

<file path=ppt/slides/_rels/slide3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89.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4B743D-506F-D547-B3F9-E3AAD31B1E35}"/>
              </a:ext>
            </a:extLst>
          </p:cNvPr>
          <p:cNvSpPr>
            <a:spLocks noGrp="1"/>
          </p:cNvSpPr>
          <p:nvPr>
            <p:ph type="ctrTitle"/>
          </p:nvPr>
        </p:nvSpPr>
        <p:spPr>
          <a:xfrm>
            <a:off x="1524000" y="372979"/>
            <a:ext cx="9144000" cy="986898"/>
          </a:xfrm>
        </p:spPr>
        <p:txBody>
          <a:bodyPr>
            <a:normAutofit/>
          </a:bodyPr>
          <a:lstStyle/>
          <a:p>
            <a:r>
              <a:rPr lang="en-GB" sz="4400" dirty="0">
                <a:solidFill>
                  <a:schemeClr val="tx1">
                    <a:lumMod val="65000"/>
                    <a:lumOff val="35000"/>
                  </a:schemeClr>
                </a:solidFill>
                <a:latin typeface="Helvetica" pitchFamily="2" charset="0"/>
              </a:rPr>
              <a:t>Quick guide to repeat networks </a:t>
            </a:r>
          </a:p>
        </p:txBody>
      </p:sp>
      <p:sp>
        <p:nvSpPr>
          <p:cNvPr id="3" name="Subtitle 2">
            <a:extLst>
              <a:ext uri="{FF2B5EF4-FFF2-40B4-BE49-F238E27FC236}">
                <a16:creationId xmlns:a16="http://schemas.microsoft.com/office/drawing/2014/main" id="{C16831BE-C539-7B48-A931-C20C8DDFA76C}"/>
              </a:ext>
            </a:extLst>
          </p:cNvPr>
          <p:cNvSpPr>
            <a:spLocks noGrp="1"/>
          </p:cNvSpPr>
          <p:nvPr>
            <p:ph type="subTitle" idx="1"/>
          </p:nvPr>
        </p:nvSpPr>
        <p:spPr>
          <a:xfrm>
            <a:off x="1524000" y="1453663"/>
            <a:ext cx="9144000" cy="4935414"/>
          </a:xfrm>
        </p:spPr>
        <p:txBody>
          <a:bodyPr>
            <a:noAutofit/>
          </a:bodyPr>
          <a:lstStyle/>
          <a:p>
            <a:pPr algn="l"/>
            <a:r>
              <a:rPr lang="en-GB" sz="1600">
                <a:solidFill>
                  <a:schemeClr val="tx1">
                    <a:lumMod val="65000"/>
                    <a:lumOff val="35000"/>
                  </a:schemeClr>
                </a:solidFill>
                <a:latin typeface="Helvetica" pitchFamily="2" charset="0"/>
              </a:rPr>
              <a:t>Repeat patterns usually consist of one tile/ unit of repeat that then repeats out on the vertical and horizontal.   This tile is usually a square or rectangle, that fits into an output size (depends on output, substrate and method) it can also be divided up to accommodate the type of repeat pattern that you wish to design with e.g. scale, ogee, lattice etc and then uses a repeat system to allow the pattern to repeat out e.g. step/ block repeat or a half drop repeat etc. </a:t>
            </a:r>
          </a:p>
          <a:p>
            <a:pPr algn="l"/>
            <a:r>
              <a:rPr lang="en-GB" sz="1600">
                <a:solidFill>
                  <a:schemeClr val="tx1">
                    <a:lumMod val="65000"/>
                    <a:lumOff val="35000"/>
                  </a:schemeClr>
                </a:solidFill>
                <a:latin typeface="Helvetica" pitchFamily="2" charset="0"/>
              </a:rPr>
              <a:t>On the following slides there are examples of the main repeat networks, that show how one tile/ unit of repeat, works when repeated out across the vertical and horizontal.. </a:t>
            </a:r>
          </a:p>
          <a:p>
            <a:pPr algn="l"/>
            <a:r>
              <a:rPr lang="en-GB" sz="1600">
                <a:solidFill>
                  <a:schemeClr val="tx1">
                    <a:lumMod val="65000"/>
                    <a:lumOff val="35000"/>
                  </a:schemeClr>
                </a:solidFill>
                <a:latin typeface="Helvetica" pitchFamily="2" charset="0"/>
              </a:rPr>
              <a:t>Some tiles/ unit of repeats are designed to be viewed in one direction, while others may be designed in such a way that they that can be viewed in multi directions. </a:t>
            </a:r>
          </a:p>
          <a:p>
            <a:pPr algn="l"/>
            <a:r>
              <a:rPr lang="en-GB" sz="1600">
                <a:solidFill>
                  <a:schemeClr val="tx1">
                    <a:lumMod val="65000"/>
                    <a:lumOff val="35000"/>
                  </a:schemeClr>
                </a:solidFill>
                <a:latin typeface="Helvetica" pitchFamily="2" charset="0"/>
              </a:rPr>
              <a:t>The repeat tile/ unit of repeat are shown placed over a drawn grid, illustrating how one unit of repeat is designed to fit within a larger output size.</a:t>
            </a:r>
          </a:p>
          <a:p>
            <a:pPr algn="l"/>
            <a:r>
              <a:rPr lang="en-GB" sz="1600">
                <a:solidFill>
                  <a:schemeClr val="tx1">
                    <a:lumMod val="65000"/>
                    <a:lumOff val="35000"/>
                  </a:schemeClr>
                </a:solidFill>
                <a:latin typeface="Helvetica" pitchFamily="2" charset="0"/>
              </a:rPr>
              <a:t>The size of your tile/ unit of repeat often depends on the output industry uses and therefore needs to use due to production methods. The size of your tile/ unit of repeat will also act a reference to the scale of print design you are working too.</a:t>
            </a:r>
          </a:p>
          <a:p>
            <a:pPr algn="l"/>
            <a:r>
              <a:rPr lang="en-GB" sz="1600">
                <a:solidFill>
                  <a:schemeClr val="tx1">
                    <a:lumMod val="65000"/>
                    <a:lumOff val="35000"/>
                  </a:schemeClr>
                </a:solidFill>
                <a:latin typeface="Helvetica" pitchFamily="2" charset="0"/>
              </a:rPr>
              <a:t>You will need to PLAY and TEST your tiles/ unit of repeats to find the best solution for the client, criteria of a project and the feel that you are trying to achieve.  Fashion and interior scales are different, as are the patterns you create for individual contexts.  </a:t>
            </a:r>
          </a:p>
          <a:p>
            <a:pPr algn="l"/>
            <a:r>
              <a:rPr lang="en-GB" sz="1600">
                <a:solidFill>
                  <a:schemeClr val="tx1">
                    <a:lumMod val="65000"/>
                    <a:lumOff val="35000"/>
                  </a:schemeClr>
                </a:solidFill>
                <a:latin typeface="Helvetica" pitchFamily="2" charset="0"/>
              </a:rPr>
              <a:t>You will also need to research and analyse pattern in context as part of your learning.</a:t>
            </a:r>
          </a:p>
        </p:txBody>
      </p:sp>
    </p:spTree>
    <p:extLst>
      <p:ext uri="{BB962C8B-B14F-4D97-AF65-F5344CB8AC3E}">
        <p14:creationId xmlns:p14="http://schemas.microsoft.com/office/powerpoint/2010/main" val="1529145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A2A209-4B9E-31E4-7F23-7B4CB27EE61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9BA100-EC71-CFD5-83CB-F51710311760}"/>
              </a:ext>
            </a:extLst>
          </p:cNvPr>
          <p:cNvSpPr>
            <a:spLocks noGrp="1"/>
          </p:cNvSpPr>
          <p:nvPr>
            <p:ph type="ctrTitle"/>
          </p:nvPr>
        </p:nvSpPr>
        <p:spPr>
          <a:xfrm>
            <a:off x="1524000" y="372979"/>
            <a:ext cx="9144000" cy="986898"/>
          </a:xfrm>
        </p:spPr>
        <p:txBody>
          <a:bodyPr>
            <a:normAutofit/>
          </a:bodyPr>
          <a:lstStyle/>
          <a:p>
            <a:r>
              <a:rPr lang="en-GB" sz="4400" dirty="0">
                <a:solidFill>
                  <a:schemeClr val="tx1">
                    <a:lumMod val="65000"/>
                    <a:lumOff val="35000"/>
                  </a:schemeClr>
                </a:solidFill>
                <a:latin typeface="Helvetica" pitchFamily="2" charset="0"/>
              </a:rPr>
              <a:t>Main terms for repeat networks </a:t>
            </a:r>
          </a:p>
        </p:txBody>
      </p:sp>
      <p:sp>
        <p:nvSpPr>
          <p:cNvPr id="3" name="Subtitle 2">
            <a:extLst>
              <a:ext uri="{FF2B5EF4-FFF2-40B4-BE49-F238E27FC236}">
                <a16:creationId xmlns:a16="http://schemas.microsoft.com/office/drawing/2014/main" id="{B8AEF4C7-BA2F-F80E-C163-D11E097FCBC4}"/>
              </a:ext>
            </a:extLst>
          </p:cNvPr>
          <p:cNvSpPr>
            <a:spLocks noGrp="1"/>
          </p:cNvSpPr>
          <p:nvPr>
            <p:ph type="subTitle" idx="1"/>
          </p:nvPr>
        </p:nvSpPr>
        <p:spPr>
          <a:xfrm>
            <a:off x="1524000" y="1453663"/>
            <a:ext cx="9144000" cy="4935414"/>
          </a:xfrm>
        </p:spPr>
        <p:txBody>
          <a:bodyPr vert="horz" lIns="91440" tIns="45720" rIns="91440" bIns="45720" rtlCol="0" anchor="t">
            <a:noAutofit/>
          </a:bodyPr>
          <a:lstStyle/>
          <a:p>
            <a:pPr algn="l"/>
            <a:r>
              <a:rPr lang="en-GB" sz="1600" b="1" dirty="0">
                <a:solidFill>
                  <a:schemeClr val="tx1">
                    <a:lumMod val="65000"/>
                    <a:lumOff val="35000"/>
                  </a:schemeClr>
                </a:solidFill>
                <a:latin typeface="Helvetica"/>
                <a:cs typeface="Helvetica"/>
              </a:rPr>
              <a:t>Block repeat:</a:t>
            </a:r>
            <a:r>
              <a:rPr lang="en-GB" sz="1600" b="1" i="1" dirty="0">
                <a:solidFill>
                  <a:schemeClr val="tx1">
                    <a:lumMod val="65000"/>
                    <a:lumOff val="35000"/>
                  </a:schemeClr>
                </a:solidFill>
                <a:latin typeface="Helvetica"/>
                <a:cs typeface="Helvetica"/>
              </a:rPr>
              <a:t> </a:t>
            </a:r>
            <a:r>
              <a:rPr lang="en-GB" sz="1600" i="1" dirty="0">
                <a:solidFill>
                  <a:schemeClr val="tx1">
                    <a:lumMod val="65000"/>
                    <a:lumOff val="35000"/>
                  </a:schemeClr>
                </a:solidFill>
                <a:latin typeface="Helvetica"/>
                <a:cs typeface="Helvetica"/>
              </a:rPr>
              <a:t>tile that repeats out across the width and length to form a repeated design.</a:t>
            </a:r>
          </a:p>
          <a:p>
            <a:pPr algn="l"/>
            <a:r>
              <a:rPr lang="en-GB" sz="1600" b="1" dirty="0">
                <a:solidFill>
                  <a:schemeClr val="tx1">
                    <a:lumMod val="65000"/>
                    <a:lumOff val="35000"/>
                  </a:schemeClr>
                </a:solidFill>
                <a:latin typeface="Helvetica" pitchFamily="2" charset="0"/>
              </a:rPr>
              <a:t>Brick repeat: </a:t>
            </a:r>
            <a:r>
              <a:rPr lang="en-GB" sz="1600" i="1" dirty="0">
                <a:solidFill>
                  <a:schemeClr val="tx1">
                    <a:lumMod val="65000"/>
                    <a:lumOff val="35000"/>
                  </a:schemeClr>
                </a:solidFill>
                <a:latin typeface="Helvetica" pitchFamily="2" charset="0"/>
              </a:rPr>
              <a:t>tile that repeats out across the width and length, with its placement referring to a running brick bond, to form a repeated design.</a:t>
            </a:r>
            <a:endParaRPr lang="en-GB" sz="1600" dirty="0">
              <a:solidFill>
                <a:schemeClr val="tx1">
                  <a:lumMod val="65000"/>
                  <a:lumOff val="35000"/>
                </a:schemeClr>
              </a:solidFill>
            </a:endParaRPr>
          </a:p>
          <a:p>
            <a:pPr algn="l"/>
            <a:r>
              <a:rPr lang="en-GB" sz="1600" b="1" dirty="0">
                <a:solidFill>
                  <a:schemeClr val="tx1">
                    <a:lumMod val="65000"/>
                    <a:lumOff val="35000"/>
                  </a:schemeClr>
                </a:solidFill>
                <a:latin typeface="Helvetica"/>
                <a:cs typeface="Helvetica"/>
              </a:rPr>
              <a:t>Drop / step repeat:</a:t>
            </a:r>
            <a:r>
              <a:rPr lang="en-GB" sz="1600" b="1" i="1" dirty="0">
                <a:solidFill>
                  <a:schemeClr val="tx1">
                    <a:lumMod val="65000"/>
                    <a:lumOff val="35000"/>
                  </a:schemeClr>
                </a:solidFill>
                <a:latin typeface="Helvetica"/>
                <a:cs typeface="Helvetica"/>
              </a:rPr>
              <a:t> </a:t>
            </a:r>
            <a:r>
              <a:rPr lang="en-GB" sz="1600" i="1" dirty="0">
                <a:solidFill>
                  <a:schemeClr val="tx1">
                    <a:lumMod val="65000"/>
                    <a:lumOff val="35000"/>
                  </a:schemeClr>
                </a:solidFill>
                <a:latin typeface="Helvetica"/>
                <a:cs typeface="Helvetica"/>
              </a:rPr>
              <a:t>tile that repeats out across the width and length to form a repeated design, dropping by a fraction as it repeats out for example </a:t>
            </a:r>
            <a:r>
              <a:rPr lang="en-GB" sz="1600" dirty="0">
                <a:solidFill>
                  <a:schemeClr val="tx1">
                    <a:lumMod val="65000"/>
                    <a:lumOff val="35000"/>
                  </a:schemeClr>
                </a:solidFill>
                <a:latin typeface="Helvetica"/>
                <a:cs typeface="Helvetica"/>
              </a:rPr>
              <a:t>½ ¼ ⅓</a:t>
            </a:r>
            <a:r>
              <a:rPr lang="en-GB" sz="1600" i="1" dirty="0">
                <a:solidFill>
                  <a:schemeClr val="tx1">
                    <a:lumMod val="65000"/>
                    <a:lumOff val="35000"/>
                  </a:schemeClr>
                </a:solidFill>
                <a:latin typeface="Helvetica"/>
                <a:cs typeface="Helvetica"/>
              </a:rPr>
              <a:t>.</a:t>
            </a:r>
          </a:p>
          <a:p>
            <a:pPr algn="l"/>
            <a:r>
              <a:rPr lang="en-GB" sz="1600" b="1" dirty="0">
                <a:solidFill>
                  <a:schemeClr val="tx1">
                    <a:lumMod val="65000"/>
                    <a:lumOff val="35000"/>
                  </a:schemeClr>
                </a:solidFill>
                <a:latin typeface="Helvetica"/>
                <a:cs typeface="Helvetica"/>
              </a:rPr>
              <a:t>False drop repeat: </a:t>
            </a:r>
            <a:r>
              <a:rPr lang="en-GB" sz="1600" i="1" dirty="0">
                <a:solidFill>
                  <a:schemeClr val="tx1">
                    <a:lumMod val="65000"/>
                    <a:lumOff val="35000"/>
                  </a:schemeClr>
                </a:solidFill>
                <a:latin typeface="Helvetica"/>
                <a:cs typeface="Helvetica"/>
              </a:rPr>
              <a:t>tile that uses a motif across the width and length that is flipped to form a repeated design dropping by a fraction as it repeats out for example </a:t>
            </a:r>
            <a:r>
              <a:rPr lang="en-GB" sz="1600" dirty="0">
                <a:solidFill>
                  <a:schemeClr val="tx1">
                    <a:lumMod val="65000"/>
                    <a:lumOff val="35000"/>
                  </a:schemeClr>
                </a:solidFill>
                <a:latin typeface="Helvetica"/>
                <a:cs typeface="Helvetica"/>
              </a:rPr>
              <a:t>½ ¼ ⅓</a:t>
            </a:r>
            <a:r>
              <a:rPr lang="en-GB" sz="1600" i="1" dirty="0">
                <a:solidFill>
                  <a:schemeClr val="tx1">
                    <a:lumMod val="65000"/>
                    <a:lumOff val="35000"/>
                  </a:schemeClr>
                </a:solidFill>
                <a:latin typeface="Helvetica"/>
                <a:cs typeface="Helvetica"/>
              </a:rPr>
              <a:t>.</a:t>
            </a:r>
          </a:p>
          <a:p>
            <a:pPr algn="l"/>
            <a:r>
              <a:rPr lang="en-GB" sz="1600" b="1" dirty="0">
                <a:solidFill>
                  <a:schemeClr val="tx1">
                    <a:lumMod val="65000"/>
                    <a:lumOff val="35000"/>
                  </a:schemeClr>
                </a:solidFill>
                <a:latin typeface="Helvetica"/>
                <a:cs typeface="Helvetica"/>
              </a:rPr>
              <a:t>Cut Through repeat: </a:t>
            </a:r>
            <a:r>
              <a:rPr lang="en-GB" sz="1600" i="1" dirty="0">
                <a:solidFill>
                  <a:schemeClr val="tx1">
                    <a:lumMod val="65000"/>
                    <a:lumOff val="35000"/>
                  </a:schemeClr>
                </a:solidFill>
                <a:latin typeface="Helvetica"/>
                <a:cs typeface="Helvetica"/>
              </a:rPr>
              <a:t>tile that has been designed to create the illusion of a seamless pattern, it is a useful method that can be used to repeat out in more than one way.  </a:t>
            </a:r>
          </a:p>
          <a:p>
            <a:pPr algn="l"/>
            <a:r>
              <a:rPr lang="en-GB" sz="1600" b="1" dirty="0">
                <a:solidFill>
                  <a:schemeClr val="tx1">
                    <a:lumMod val="65000"/>
                    <a:lumOff val="35000"/>
                  </a:schemeClr>
                </a:solidFill>
                <a:latin typeface="Helvetica" pitchFamily="2" charset="0"/>
              </a:rPr>
              <a:t>Turned repeat: </a:t>
            </a:r>
            <a:r>
              <a:rPr lang="en-GB" sz="1600" i="1" dirty="0">
                <a:solidFill>
                  <a:schemeClr val="tx1">
                    <a:lumMod val="65000"/>
                    <a:lumOff val="35000"/>
                  </a:schemeClr>
                </a:solidFill>
                <a:latin typeface="Helvetica" pitchFamily="2" charset="0"/>
              </a:rPr>
              <a:t>tile that has been designed so that it  can be rotated and tuned to form the repeat.</a:t>
            </a:r>
          </a:p>
          <a:p>
            <a:pPr algn="l"/>
            <a:r>
              <a:rPr lang="en-GB" sz="1600" b="1" dirty="0">
                <a:solidFill>
                  <a:schemeClr val="tx1">
                    <a:lumMod val="65000"/>
                    <a:lumOff val="35000"/>
                  </a:schemeClr>
                </a:solidFill>
                <a:latin typeface="Helvetica"/>
                <a:cs typeface="Helvetica"/>
              </a:rPr>
              <a:t>Turnover or mirror repeat: </a:t>
            </a:r>
            <a:r>
              <a:rPr lang="en-GB" sz="1600" i="1" dirty="0">
                <a:solidFill>
                  <a:schemeClr val="tx1">
                    <a:lumMod val="65000"/>
                    <a:lumOff val="35000"/>
                  </a:schemeClr>
                </a:solidFill>
                <a:latin typeface="Helvetica"/>
                <a:cs typeface="Helvetica"/>
              </a:rPr>
              <a:t>tile that repeats out across the width and length, being flipped to form a repeated design.  It’s not a favourable system used in industry, but it can work for certain designs when needed, for example, Damask patterns where symmetry is part of the design. </a:t>
            </a:r>
            <a:endParaRPr lang="en-GB" sz="1600" dirty="0">
              <a:solidFill>
                <a:schemeClr val="tx1">
                  <a:lumMod val="65000"/>
                  <a:lumOff val="35000"/>
                </a:schemeClr>
              </a:solidFill>
              <a:latin typeface="Helvetica"/>
              <a:cs typeface="Helvetica"/>
            </a:endParaRPr>
          </a:p>
          <a:p>
            <a:pPr algn="l"/>
            <a:r>
              <a:rPr lang="en-GB" sz="1600" dirty="0">
                <a:solidFill>
                  <a:schemeClr val="tx1">
                    <a:lumMod val="65000"/>
                    <a:lumOff val="35000"/>
                  </a:schemeClr>
                </a:solidFill>
                <a:latin typeface="Helvetica"/>
                <a:cs typeface="Helvetica"/>
              </a:rPr>
              <a:t>Using these systems, you can then begin apply the pattern (see the introductory guide to pattern </a:t>
            </a:r>
            <a:r>
              <a:rPr lang="en-GB" sz="1600">
                <a:solidFill>
                  <a:schemeClr val="tx1">
                    <a:lumMod val="65000"/>
                    <a:lumOff val="35000"/>
                  </a:schemeClr>
                </a:solidFill>
                <a:latin typeface="Helvetica"/>
                <a:cs typeface="Helvetica"/>
              </a:rPr>
              <a:t>types PowerPoint</a:t>
            </a:r>
            <a:r>
              <a:rPr lang="en-GB" sz="1600" dirty="0">
                <a:solidFill>
                  <a:schemeClr val="tx1">
                    <a:lumMod val="65000"/>
                    <a:lumOff val="35000"/>
                  </a:schemeClr>
                </a:solidFill>
                <a:latin typeface="Helvetica"/>
                <a:cs typeface="Helvetica"/>
              </a:rPr>
              <a:t>) and a range of pattern types to your designs and developing collections etc. </a:t>
            </a:r>
          </a:p>
          <a:p>
            <a:pPr algn="l"/>
            <a:endParaRPr lang="en-GB" sz="1600" dirty="0">
              <a:solidFill>
                <a:schemeClr val="tx1">
                  <a:lumMod val="65000"/>
                  <a:lumOff val="35000"/>
                </a:schemeClr>
              </a:solidFill>
              <a:latin typeface="Helvetica" pitchFamily="2" charset="0"/>
            </a:endParaRPr>
          </a:p>
        </p:txBody>
      </p:sp>
    </p:spTree>
    <p:extLst>
      <p:ext uri="{BB962C8B-B14F-4D97-AF65-F5344CB8AC3E}">
        <p14:creationId xmlns:p14="http://schemas.microsoft.com/office/powerpoint/2010/main" val="21474510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968492-356B-A612-CB5F-5EB2F7A6BFB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4FADDEE-2039-5D66-68D8-A0515F4A6C67}"/>
              </a:ext>
            </a:extLst>
          </p:cNvPr>
          <p:cNvSpPr>
            <a:spLocks noGrp="1"/>
          </p:cNvSpPr>
          <p:nvPr>
            <p:ph type="ctrTitle"/>
          </p:nvPr>
        </p:nvSpPr>
        <p:spPr>
          <a:xfrm>
            <a:off x="1524000" y="725213"/>
            <a:ext cx="9144000" cy="1240221"/>
          </a:xfrm>
        </p:spPr>
        <p:txBody>
          <a:bodyPr>
            <a:normAutofit fontScale="90000"/>
          </a:bodyPr>
          <a:lstStyle/>
          <a:p>
            <a:r>
              <a:rPr lang="en-GB" sz="4400" dirty="0">
                <a:solidFill>
                  <a:schemeClr val="tx1">
                    <a:lumMod val="65000"/>
                    <a:lumOff val="35000"/>
                  </a:schemeClr>
                </a:solidFill>
                <a:latin typeface="Helvetica" pitchFamily="2" charset="0"/>
              </a:rPr>
              <a:t>Things to consider when drafting a repeat tile</a:t>
            </a:r>
          </a:p>
        </p:txBody>
      </p:sp>
      <p:sp>
        <p:nvSpPr>
          <p:cNvPr id="3" name="Subtitle 2">
            <a:extLst>
              <a:ext uri="{FF2B5EF4-FFF2-40B4-BE49-F238E27FC236}">
                <a16:creationId xmlns:a16="http://schemas.microsoft.com/office/drawing/2014/main" id="{6701AC23-E4B9-5DB3-178A-40B776497FAC}"/>
              </a:ext>
            </a:extLst>
          </p:cNvPr>
          <p:cNvSpPr>
            <a:spLocks noGrp="1"/>
          </p:cNvSpPr>
          <p:nvPr>
            <p:ph type="subTitle" idx="1"/>
          </p:nvPr>
        </p:nvSpPr>
        <p:spPr>
          <a:xfrm>
            <a:off x="1524000" y="2060027"/>
            <a:ext cx="9144000" cy="4329049"/>
          </a:xfrm>
        </p:spPr>
        <p:txBody>
          <a:bodyPr vert="horz" lIns="91440" tIns="45720" rIns="91440" bIns="45720" rtlCol="0" anchor="t">
            <a:noAutofit/>
          </a:bodyPr>
          <a:lstStyle/>
          <a:p>
            <a:pPr marL="285750" indent="-285750" algn="l">
              <a:buFont typeface="Arial" panose="020B0604020202020204" pitchFamily="34" charset="0"/>
              <a:buChar char="•"/>
            </a:pPr>
            <a:r>
              <a:rPr lang="en-GB" sz="1600" dirty="0">
                <a:solidFill>
                  <a:schemeClr val="tx1">
                    <a:lumMod val="65000"/>
                    <a:lumOff val="35000"/>
                  </a:schemeClr>
                </a:solidFill>
                <a:latin typeface="Helvetica" pitchFamily="2" charset="0"/>
              </a:rPr>
              <a:t>All repeats usually start with a square or rectangular tile.</a:t>
            </a:r>
          </a:p>
          <a:p>
            <a:pPr marL="285750" indent="-285750" algn="l">
              <a:buFont typeface="Arial" panose="020B0604020202020204" pitchFamily="34" charset="0"/>
              <a:buChar char="•"/>
            </a:pPr>
            <a:r>
              <a:rPr lang="en-GB" sz="1600" dirty="0">
                <a:solidFill>
                  <a:schemeClr val="tx1">
                    <a:lumMod val="65000"/>
                    <a:lumOff val="35000"/>
                  </a:schemeClr>
                </a:solidFill>
                <a:latin typeface="Helvetica" pitchFamily="2" charset="0"/>
              </a:rPr>
              <a:t>A tile can be made in any size, however it should ideally de designed to fit the size required for the final output.  Eg: wallpaper has a specific size across the width and so for a design to work as a wallpaper, it must be designed to the correct measurement or divisions of the measurements so that the pattern matches across the wallpapered space.</a:t>
            </a:r>
          </a:p>
          <a:p>
            <a:pPr marL="285750" indent="-285750" algn="l">
              <a:buFont typeface="Arial" panose="020B0604020202020204" pitchFamily="34" charset="0"/>
              <a:buChar char="•"/>
            </a:pPr>
            <a:r>
              <a:rPr lang="en-GB" sz="1600" dirty="0">
                <a:solidFill>
                  <a:schemeClr val="tx1">
                    <a:lumMod val="65000"/>
                    <a:lumOff val="35000"/>
                  </a:schemeClr>
                </a:solidFill>
                <a:latin typeface="Helvetica" pitchFamily="2" charset="0"/>
              </a:rPr>
              <a:t>A tile may also need to work with the limitations of equipment.  Eg: machinery, substrates, cutting beds, embroidery hoops, fabric and paper sizes, printers, silk screens and squeegees.</a:t>
            </a:r>
          </a:p>
          <a:p>
            <a:pPr marL="285750" indent="-285750" algn="l">
              <a:buFont typeface="Arial" panose="020B0604020202020204" pitchFamily="34" charset="0"/>
              <a:buChar char="•"/>
            </a:pPr>
            <a:r>
              <a:rPr lang="en-GB" sz="1600" dirty="0">
                <a:solidFill>
                  <a:schemeClr val="tx1">
                    <a:lumMod val="65000"/>
                    <a:lumOff val="35000"/>
                  </a:schemeClr>
                </a:solidFill>
                <a:latin typeface="Helvetica" pitchFamily="2" charset="0"/>
              </a:rPr>
              <a:t>Work your tile size out, using your intended output as a guide before you start, considering scale and how this will work in the final design/ pattern.</a:t>
            </a:r>
          </a:p>
          <a:p>
            <a:pPr marL="285750" indent="-285750" algn="l">
              <a:buFont typeface="Arial" panose="020B0604020202020204" pitchFamily="34" charset="0"/>
              <a:buChar char="•"/>
            </a:pPr>
            <a:r>
              <a:rPr lang="en-GB" sz="1600" dirty="0">
                <a:solidFill>
                  <a:schemeClr val="tx1">
                    <a:lumMod val="65000"/>
                    <a:lumOff val="35000"/>
                  </a:schemeClr>
                </a:solidFill>
                <a:latin typeface="Helvetica" pitchFamily="2" charset="0"/>
              </a:rPr>
              <a:t>Then consider what repeat system you want to use, block, drop, brick, brick, false, cut-through, turned or turn over.</a:t>
            </a:r>
          </a:p>
          <a:p>
            <a:pPr marL="285750" indent="-285750" algn="l">
              <a:buFont typeface="Arial" panose="020B0604020202020204" pitchFamily="34" charset="0"/>
              <a:buChar char="•"/>
            </a:pPr>
            <a:r>
              <a:rPr lang="en-GB" sz="1600" dirty="0">
                <a:solidFill>
                  <a:schemeClr val="tx1">
                    <a:lumMod val="65000"/>
                    <a:lumOff val="35000"/>
                  </a:schemeClr>
                </a:solidFill>
                <a:latin typeface="Helvetica" pitchFamily="2" charset="0"/>
              </a:rPr>
              <a:t>You will also need to consider the print direction and intended context.  Eg wallpapers are usually viewed in one direction and fabric for fashion or interior may be viewed as a multi directional print.</a:t>
            </a:r>
          </a:p>
          <a:p>
            <a:pPr marL="285750" indent="-285750" algn="l">
              <a:buFont typeface="Arial" panose="020B0604020202020204" pitchFamily="34" charset="0"/>
              <a:buChar char="•"/>
            </a:pPr>
            <a:r>
              <a:rPr lang="en-GB" sz="1600" dirty="0">
                <a:solidFill>
                  <a:schemeClr val="tx1">
                    <a:lumMod val="65000"/>
                    <a:lumOff val="35000"/>
                  </a:schemeClr>
                </a:solidFill>
                <a:latin typeface="Helvetica" pitchFamily="2" charset="0"/>
              </a:rPr>
              <a:t>Finally consider what pattern type to use and ensure that it is suitable for your context and project narrative. </a:t>
            </a:r>
          </a:p>
          <a:p>
            <a:pPr marL="285750" indent="-285750" algn="l">
              <a:buFont typeface="Arial" panose="020B0604020202020204" pitchFamily="34" charset="0"/>
              <a:buChar char="•"/>
            </a:pPr>
            <a:endParaRPr lang="en-GB" sz="1600" dirty="0">
              <a:solidFill>
                <a:schemeClr val="tx1">
                  <a:lumMod val="65000"/>
                  <a:lumOff val="35000"/>
                </a:schemeClr>
              </a:solidFill>
              <a:latin typeface="Helvetica" pitchFamily="2" charset="0"/>
            </a:endParaRPr>
          </a:p>
        </p:txBody>
      </p:sp>
    </p:spTree>
    <p:extLst>
      <p:ext uri="{BB962C8B-B14F-4D97-AF65-F5344CB8AC3E}">
        <p14:creationId xmlns:p14="http://schemas.microsoft.com/office/powerpoint/2010/main" val="6502044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yellow and white pattern&#10;&#10;Description automatically generated">
            <a:extLst>
              <a:ext uri="{FF2B5EF4-FFF2-40B4-BE49-F238E27FC236}">
                <a16:creationId xmlns:a16="http://schemas.microsoft.com/office/drawing/2014/main" id="{1BC52C0E-1F37-8AA8-59E8-9ABFB3A3FA2A}"/>
              </a:ext>
            </a:extLst>
          </p:cNvPr>
          <p:cNvPicPr>
            <a:picLocks noChangeAspect="1"/>
          </p:cNvPicPr>
          <p:nvPr/>
        </p:nvPicPr>
        <p:blipFill>
          <a:blip r:embed="rId2">
            <a:alphaModFix amt="70000"/>
          </a:blip>
          <a:srcRect l="12292" t="17071" r="62963" b="61128"/>
          <a:stretch/>
        </p:blipFill>
        <p:spPr>
          <a:xfrm>
            <a:off x="892231" y="2257611"/>
            <a:ext cx="855150" cy="868723"/>
          </a:xfrm>
          <a:prstGeom prst="rect">
            <a:avLst/>
          </a:prstGeom>
        </p:spPr>
      </p:pic>
      <p:pic>
        <p:nvPicPr>
          <p:cNvPr id="10" name="Picture 9" descr="A painting on paper and a plate with a paintbrush&#10;&#10;Description automatically generated">
            <a:extLst>
              <a:ext uri="{FF2B5EF4-FFF2-40B4-BE49-F238E27FC236}">
                <a16:creationId xmlns:a16="http://schemas.microsoft.com/office/drawing/2014/main" id="{5D8B0011-5D94-0CB4-B2C3-458B1019BB48}"/>
              </a:ext>
            </a:extLst>
          </p:cNvPr>
          <p:cNvPicPr>
            <a:picLocks noChangeAspect="1"/>
          </p:cNvPicPr>
          <p:nvPr/>
        </p:nvPicPr>
        <p:blipFill>
          <a:blip r:embed="rId3"/>
          <a:stretch>
            <a:fillRect/>
          </a:stretch>
        </p:blipFill>
        <p:spPr>
          <a:xfrm>
            <a:off x="703919" y="1921763"/>
            <a:ext cx="3492500" cy="4114800"/>
          </a:xfrm>
          <a:prstGeom prst="rect">
            <a:avLst/>
          </a:prstGeom>
        </p:spPr>
      </p:pic>
      <p:pic>
        <p:nvPicPr>
          <p:cNvPr id="12" name="Picture 11" descr="A drawing of a flower pattern&#10;&#10;AI-generated content may be incorrect.">
            <a:extLst>
              <a:ext uri="{FF2B5EF4-FFF2-40B4-BE49-F238E27FC236}">
                <a16:creationId xmlns:a16="http://schemas.microsoft.com/office/drawing/2014/main" id="{17EFDE17-6E45-3134-F342-46C33A98A522}"/>
              </a:ext>
            </a:extLst>
          </p:cNvPr>
          <p:cNvPicPr>
            <a:picLocks noChangeAspect="1"/>
          </p:cNvPicPr>
          <p:nvPr/>
        </p:nvPicPr>
        <p:blipFill>
          <a:blip r:embed="rId4"/>
          <a:stretch>
            <a:fillRect/>
          </a:stretch>
        </p:blipFill>
        <p:spPr>
          <a:xfrm>
            <a:off x="4564407" y="3339376"/>
            <a:ext cx="3272151" cy="2697187"/>
          </a:xfrm>
          <a:prstGeom prst="rect">
            <a:avLst/>
          </a:prstGeom>
        </p:spPr>
      </p:pic>
      <p:pic>
        <p:nvPicPr>
          <p:cNvPr id="14" name="Picture 13" descr="A drawing of a flower&#10;&#10;Description automatically generated">
            <a:extLst>
              <a:ext uri="{FF2B5EF4-FFF2-40B4-BE49-F238E27FC236}">
                <a16:creationId xmlns:a16="http://schemas.microsoft.com/office/drawing/2014/main" id="{0345B414-48D7-CE8D-78C1-DAEBD27B1437}"/>
              </a:ext>
            </a:extLst>
          </p:cNvPr>
          <p:cNvPicPr>
            <a:picLocks noChangeAspect="1"/>
          </p:cNvPicPr>
          <p:nvPr/>
        </p:nvPicPr>
        <p:blipFill>
          <a:blip r:embed="rId5"/>
          <a:srcRect t="1905" r="7651" b="3810"/>
          <a:stretch/>
        </p:blipFill>
        <p:spPr>
          <a:xfrm>
            <a:off x="8217797" y="2686844"/>
            <a:ext cx="3272152" cy="3340768"/>
          </a:xfrm>
          <a:prstGeom prst="rect">
            <a:avLst/>
          </a:prstGeom>
        </p:spPr>
      </p:pic>
      <p:sp>
        <p:nvSpPr>
          <p:cNvPr id="18" name="TextBox 17">
            <a:extLst>
              <a:ext uri="{FF2B5EF4-FFF2-40B4-BE49-F238E27FC236}">
                <a16:creationId xmlns:a16="http://schemas.microsoft.com/office/drawing/2014/main" id="{72336A85-724C-5DFD-8B95-9B064C27BD33}"/>
              </a:ext>
            </a:extLst>
          </p:cNvPr>
          <p:cNvSpPr txBox="1"/>
          <p:nvPr/>
        </p:nvSpPr>
        <p:spPr>
          <a:xfrm>
            <a:off x="726917" y="814388"/>
            <a:ext cx="10569706" cy="584775"/>
          </a:xfrm>
          <a:prstGeom prst="rect">
            <a:avLst/>
          </a:prstGeom>
          <a:noFill/>
        </p:spPr>
        <p:txBody>
          <a:bodyPr wrap="square" lIns="91440" tIns="45720" rIns="91440" bIns="45720" rtlCol="0" anchor="t">
            <a:spAutoFit/>
          </a:bodyPr>
          <a:lstStyle/>
          <a:p>
            <a:r>
              <a:rPr lang="en-GB">
                <a:solidFill>
                  <a:schemeClr val="tx1">
                    <a:lumMod val="65000"/>
                    <a:lumOff val="35000"/>
                  </a:schemeClr>
                </a:solidFill>
                <a:latin typeface="Helvetica"/>
                <a:cs typeface="Helvetica"/>
              </a:rPr>
              <a:t>Drawings, sketches and painting:  </a:t>
            </a:r>
            <a:r>
              <a:rPr lang="en-GB" sz="1400" i="1">
                <a:solidFill>
                  <a:schemeClr val="tx1">
                    <a:lumMod val="65000"/>
                    <a:lumOff val="35000"/>
                  </a:schemeClr>
                </a:solidFill>
                <a:latin typeface="Helvetica"/>
                <a:cs typeface="Helvetica"/>
              </a:rPr>
              <a:t>showing how designs are developed and sometimes repeated out as tiles/ units of repeat ready for process and processing. </a:t>
            </a:r>
            <a:endParaRPr lang="en-GB" sz="1400" i="1">
              <a:solidFill>
                <a:schemeClr val="tx1">
                  <a:lumMod val="65000"/>
                  <a:lumOff val="35000"/>
                </a:schemeClr>
              </a:solidFill>
              <a:latin typeface="Helvetica" pitchFamily="2" charset="0"/>
              <a:cs typeface="Helvetica"/>
            </a:endParaRPr>
          </a:p>
        </p:txBody>
      </p:sp>
      <p:sp>
        <p:nvSpPr>
          <p:cNvPr id="20" name="TextBox 19">
            <a:extLst>
              <a:ext uri="{FF2B5EF4-FFF2-40B4-BE49-F238E27FC236}">
                <a16:creationId xmlns:a16="http://schemas.microsoft.com/office/drawing/2014/main" id="{5ECCF91E-CFA8-389E-5231-C23A0F929CBA}"/>
              </a:ext>
            </a:extLst>
          </p:cNvPr>
          <p:cNvSpPr txBox="1"/>
          <p:nvPr/>
        </p:nvSpPr>
        <p:spPr>
          <a:xfrm>
            <a:off x="704018" y="6036563"/>
            <a:ext cx="1119217" cy="307777"/>
          </a:xfrm>
          <a:prstGeom prst="rect">
            <a:avLst/>
          </a:prstGeom>
          <a:noFill/>
        </p:spPr>
        <p:txBody>
          <a:bodyPr wrap="none" rtlCol="0">
            <a:spAutoFit/>
          </a:bodyPr>
          <a:lstStyle/>
          <a:p>
            <a:r>
              <a:rPr lang="en-US" sz="1400">
                <a:solidFill>
                  <a:schemeClr val="tx1">
                    <a:lumMod val="65000"/>
                    <a:lumOff val="35000"/>
                  </a:schemeClr>
                </a:solidFill>
                <a:latin typeface="Helvetica" pitchFamily="2" charset="0"/>
              </a:rPr>
              <a:t>Liberty print</a:t>
            </a:r>
          </a:p>
        </p:txBody>
      </p:sp>
      <p:sp>
        <p:nvSpPr>
          <p:cNvPr id="22" name="TextBox 21">
            <a:extLst>
              <a:ext uri="{FF2B5EF4-FFF2-40B4-BE49-F238E27FC236}">
                <a16:creationId xmlns:a16="http://schemas.microsoft.com/office/drawing/2014/main" id="{7EB434F6-4828-2918-A11B-11E83446CFB1}"/>
              </a:ext>
            </a:extLst>
          </p:cNvPr>
          <p:cNvSpPr txBox="1"/>
          <p:nvPr/>
        </p:nvSpPr>
        <p:spPr>
          <a:xfrm>
            <a:off x="4567380" y="6035000"/>
            <a:ext cx="1289135" cy="307777"/>
          </a:xfrm>
          <a:prstGeom prst="rect">
            <a:avLst/>
          </a:prstGeom>
          <a:noFill/>
        </p:spPr>
        <p:txBody>
          <a:bodyPr wrap="none" rtlCol="0">
            <a:spAutoFit/>
          </a:bodyPr>
          <a:lstStyle/>
          <a:p>
            <a:r>
              <a:rPr lang="en-US" sz="1400">
                <a:solidFill>
                  <a:schemeClr val="tx1">
                    <a:lumMod val="65000"/>
                    <a:lumOff val="35000"/>
                  </a:schemeClr>
                </a:solidFill>
                <a:latin typeface="Helvetica" pitchFamily="2" charset="0"/>
              </a:rPr>
              <a:t>J.D </a:t>
            </a:r>
            <a:r>
              <a:rPr lang="en-US" sz="1400" err="1">
                <a:solidFill>
                  <a:schemeClr val="tx1">
                    <a:lumMod val="65000"/>
                    <a:lumOff val="35000"/>
                  </a:schemeClr>
                </a:solidFill>
                <a:latin typeface="Helvetica" pitchFamily="2" charset="0"/>
              </a:rPr>
              <a:t>Cornuaud</a:t>
            </a:r>
            <a:endParaRPr lang="en-US" sz="1400">
              <a:solidFill>
                <a:schemeClr val="tx1">
                  <a:lumMod val="65000"/>
                  <a:lumOff val="35000"/>
                </a:schemeClr>
              </a:solidFill>
              <a:latin typeface="Helvetica" pitchFamily="2" charset="0"/>
            </a:endParaRPr>
          </a:p>
        </p:txBody>
      </p:sp>
      <p:sp>
        <p:nvSpPr>
          <p:cNvPr id="24" name="TextBox 23">
            <a:extLst>
              <a:ext uri="{FF2B5EF4-FFF2-40B4-BE49-F238E27FC236}">
                <a16:creationId xmlns:a16="http://schemas.microsoft.com/office/drawing/2014/main" id="{E7BAF60A-6CD5-299A-7A0A-7EA31CB1BB76}"/>
              </a:ext>
            </a:extLst>
          </p:cNvPr>
          <p:cNvSpPr txBox="1"/>
          <p:nvPr/>
        </p:nvSpPr>
        <p:spPr>
          <a:xfrm>
            <a:off x="8219808" y="6031666"/>
            <a:ext cx="2548908" cy="307777"/>
          </a:xfrm>
          <a:prstGeom prst="rect">
            <a:avLst/>
          </a:prstGeom>
          <a:noFill/>
        </p:spPr>
        <p:txBody>
          <a:bodyPr wrap="square" rtlCol="0">
            <a:spAutoFit/>
          </a:bodyPr>
          <a:lstStyle/>
          <a:p>
            <a:r>
              <a:rPr lang="en-US" sz="1400">
                <a:solidFill>
                  <a:schemeClr val="tx1">
                    <a:lumMod val="65000"/>
                    <a:lumOff val="35000"/>
                  </a:schemeClr>
                </a:solidFill>
                <a:latin typeface="Helvetica" pitchFamily="2" charset="0"/>
              </a:rPr>
              <a:t> Lewis Foreman Day</a:t>
            </a:r>
          </a:p>
        </p:txBody>
      </p:sp>
    </p:spTree>
    <p:extLst>
      <p:ext uri="{BB962C8B-B14F-4D97-AF65-F5344CB8AC3E}">
        <p14:creationId xmlns:p14="http://schemas.microsoft.com/office/powerpoint/2010/main" val="9688634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775E8B-EF20-3E23-C7C2-04A70EF25116}"/>
            </a:ext>
          </a:extLst>
        </p:cNvPr>
        <p:cNvGrpSpPr/>
        <p:nvPr/>
      </p:nvGrpSpPr>
      <p:grpSpPr>
        <a:xfrm>
          <a:off x="0" y="0"/>
          <a:ext cx="0" cy="0"/>
          <a:chOff x="0" y="0"/>
          <a:chExt cx="0" cy="0"/>
        </a:xfrm>
      </p:grpSpPr>
      <p:pic>
        <p:nvPicPr>
          <p:cNvPr id="3" name="Picture 2" descr="Chart&#10;&#10;Description automatically generated">
            <a:extLst>
              <a:ext uri="{FF2B5EF4-FFF2-40B4-BE49-F238E27FC236}">
                <a16:creationId xmlns:a16="http://schemas.microsoft.com/office/drawing/2014/main" id="{887C3E71-1B5B-9298-3121-89B0C1E7AF0B}"/>
              </a:ext>
            </a:extLst>
          </p:cNvPr>
          <p:cNvPicPr>
            <a:picLocks noChangeAspect="1"/>
          </p:cNvPicPr>
          <p:nvPr/>
        </p:nvPicPr>
        <p:blipFill rotWithShape="1">
          <a:blip r:embed="rId2" cstate="screen">
            <a:alphaModFix amt="70000"/>
            <a:extLst>
              <a:ext uri="{BEBA8EAE-BF5A-486C-A8C5-ECC9F3942E4B}">
                <a14:imgProps xmlns:a14="http://schemas.microsoft.com/office/drawing/2010/main">
                  <a14:imgLayer r:embed="rId3">
                    <a14:imgEffect>
                      <a14:brightnessContrast contrast="40000"/>
                    </a14:imgEffect>
                  </a14:imgLayer>
                </a14:imgProps>
              </a:ext>
              <a:ext uri="{28A0092B-C50C-407E-A947-70E740481C1C}">
                <a14:useLocalDpi xmlns:a14="http://schemas.microsoft.com/office/drawing/2010/main"/>
              </a:ext>
            </a:extLst>
          </a:blip>
          <a:srcRect/>
          <a:stretch/>
        </p:blipFill>
        <p:spPr>
          <a:xfrm>
            <a:off x="707039" y="2089003"/>
            <a:ext cx="3954608" cy="3954609"/>
          </a:xfrm>
          <a:prstGeom prst="rect">
            <a:avLst/>
          </a:prstGeom>
        </p:spPr>
      </p:pic>
      <p:sp>
        <p:nvSpPr>
          <p:cNvPr id="5" name="TextBox 4">
            <a:extLst>
              <a:ext uri="{FF2B5EF4-FFF2-40B4-BE49-F238E27FC236}">
                <a16:creationId xmlns:a16="http://schemas.microsoft.com/office/drawing/2014/main" id="{8E542E44-6D33-279B-6A7A-7E07F85C3E57}"/>
              </a:ext>
            </a:extLst>
          </p:cNvPr>
          <p:cNvSpPr txBox="1"/>
          <p:nvPr/>
        </p:nvSpPr>
        <p:spPr>
          <a:xfrm>
            <a:off x="707038" y="814388"/>
            <a:ext cx="10694387" cy="584775"/>
          </a:xfrm>
          <a:prstGeom prst="rect">
            <a:avLst/>
          </a:prstGeom>
          <a:noFill/>
        </p:spPr>
        <p:txBody>
          <a:bodyPr wrap="square" lIns="91440" tIns="45720" rIns="91440" bIns="45720" rtlCol="0" anchor="t">
            <a:spAutoFit/>
          </a:bodyPr>
          <a:lstStyle/>
          <a:p>
            <a:r>
              <a:rPr lang="en-GB">
                <a:solidFill>
                  <a:schemeClr val="tx1">
                    <a:lumMod val="65000"/>
                    <a:lumOff val="35000"/>
                  </a:schemeClr>
                </a:solidFill>
                <a:latin typeface="Helvetica"/>
                <a:cs typeface="Helvetica"/>
              </a:rPr>
              <a:t>Block repeat:</a:t>
            </a:r>
            <a:r>
              <a:rPr lang="en-GB" i="1">
                <a:solidFill>
                  <a:schemeClr val="tx1">
                    <a:lumMod val="65000"/>
                    <a:lumOff val="35000"/>
                  </a:schemeClr>
                </a:solidFill>
                <a:latin typeface="Helvetica"/>
                <a:cs typeface="Helvetica"/>
              </a:rPr>
              <a:t> </a:t>
            </a:r>
            <a:r>
              <a:rPr lang="en-GB" sz="1400" i="1">
                <a:solidFill>
                  <a:schemeClr val="tx1">
                    <a:lumMod val="65000"/>
                    <a:lumOff val="35000"/>
                  </a:schemeClr>
                </a:solidFill>
                <a:latin typeface="Helvetica"/>
                <a:cs typeface="Helvetica"/>
              </a:rPr>
              <a:t>tile that repeats out across the width and length to form a repeated design. The tile/ unit of repeat has been created using a one motif in a square format. </a:t>
            </a:r>
            <a:endParaRPr lang="en-GB" sz="1400">
              <a:solidFill>
                <a:schemeClr val="tx1">
                  <a:lumMod val="65000"/>
                  <a:lumOff val="35000"/>
                </a:schemeClr>
              </a:solidFill>
              <a:latin typeface="Helvetica"/>
              <a:cs typeface="Helvetica"/>
            </a:endParaRPr>
          </a:p>
        </p:txBody>
      </p:sp>
      <p:pic>
        <p:nvPicPr>
          <p:cNvPr id="4" name="Picture 3" descr="A yellow and white pattern&#10;&#10;Description automatically generated">
            <a:extLst>
              <a:ext uri="{FF2B5EF4-FFF2-40B4-BE49-F238E27FC236}">
                <a16:creationId xmlns:a16="http://schemas.microsoft.com/office/drawing/2014/main" id="{BF79AE38-05A1-8D13-0CC9-9FD5FE2DD9D0}"/>
              </a:ext>
            </a:extLst>
          </p:cNvPr>
          <p:cNvPicPr>
            <a:picLocks noChangeAspect="1"/>
          </p:cNvPicPr>
          <p:nvPr/>
        </p:nvPicPr>
        <p:blipFill>
          <a:blip r:embed="rId4"/>
          <a:srcRect t="6690" b="3446"/>
          <a:stretch/>
        </p:blipFill>
        <p:spPr>
          <a:xfrm>
            <a:off x="4862947" y="2089003"/>
            <a:ext cx="3816372" cy="3954609"/>
          </a:xfrm>
          <a:prstGeom prst="rect">
            <a:avLst/>
          </a:prstGeom>
        </p:spPr>
      </p:pic>
      <p:pic>
        <p:nvPicPr>
          <p:cNvPr id="6" name="Picture 5" descr="A yellow and white pattern&#10;&#10;Description automatically generated">
            <a:extLst>
              <a:ext uri="{FF2B5EF4-FFF2-40B4-BE49-F238E27FC236}">
                <a16:creationId xmlns:a16="http://schemas.microsoft.com/office/drawing/2014/main" id="{22DA8489-797C-AE44-1F31-00D7DFDE6A6A}"/>
              </a:ext>
            </a:extLst>
          </p:cNvPr>
          <p:cNvPicPr>
            <a:picLocks noChangeAspect="1"/>
          </p:cNvPicPr>
          <p:nvPr/>
        </p:nvPicPr>
        <p:blipFill>
          <a:blip r:embed="rId4"/>
          <a:srcRect l="12292" t="17071" r="62963" b="61128"/>
          <a:stretch/>
        </p:blipFill>
        <p:spPr>
          <a:xfrm>
            <a:off x="8880619" y="4770996"/>
            <a:ext cx="1252732" cy="1272616"/>
          </a:xfrm>
          <a:prstGeom prst="rect">
            <a:avLst/>
          </a:prstGeom>
        </p:spPr>
      </p:pic>
      <p:pic>
        <p:nvPicPr>
          <p:cNvPr id="7" name="Picture 6" descr="A yellow and white pattern&#10;&#10;Description automatically generated">
            <a:extLst>
              <a:ext uri="{FF2B5EF4-FFF2-40B4-BE49-F238E27FC236}">
                <a16:creationId xmlns:a16="http://schemas.microsoft.com/office/drawing/2014/main" id="{DA52D39F-6FCC-0A01-511E-2236C59B3371}"/>
              </a:ext>
            </a:extLst>
          </p:cNvPr>
          <p:cNvPicPr>
            <a:picLocks noChangeAspect="1"/>
          </p:cNvPicPr>
          <p:nvPr/>
        </p:nvPicPr>
        <p:blipFill>
          <a:blip r:embed="rId4">
            <a:alphaModFix amt="70000"/>
          </a:blip>
          <a:srcRect l="12292" t="17071" r="62963" b="61128"/>
          <a:stretch/>
        </p:blipFill>
        <p:spPr>
          <a:xfrm>
            <a:off x="892231" y="2257611"/>
            <a:ext cx="855150" cy="868723"/>
          </a:xfrm>
          <a:prstGeom prst="rect">
            <a:avLst/>
          </a:prstGeom>
        </p:spPr>
      </p:pic>
      <p:sp>
        <p:nvSpPr>
          <p:cNvPr id="8" name="TextBox 7">
            <a:extLst>
              <a:ext uri="{FF2B5EF4-FFF2-40B4-BE49-F238E27FC236}">
                <a16:creationId xmlns:a16="http://schemas.microsoft.com/office/drawing/2014/main" id="{8373EFB9-BAAC-F4E0-048E-06DD976F2A13}"/>
              </a:ext>
            </a:extLst>
          </p:cNvPr>
          <p:cNvSpPr txBox="1"/>
          <p:nvPr/>
        </p:nvSpPr>
        <p:spPr>
          <a:xfrm>
            <a:off x="4861283" y="6043611"/>
            <a:ext cx="2892327" cy="369332"/>
          </a:xfrm>
          <a:prstGeom prst="rect">
            <a:avLst/>
          </a:prstGeom>
          <a:noFill/>
        </p:spPr>
        <p:txBody>
          <a:bodyPr wrap="square" rtlCol="0">
            <a:spAutoFit/>
          </a:bodyPr>
          <a:lstStyle/>
          <a:p>
            <a:r>
              <a:rPr lang="en-US">
                <a:solidFill>
                  <a:schemeClr val="tx1">
                    <a:lumMod val="65000"/>
                    <a:lumOff val="35000"/>
                  </a:schemeClr>
                </a:solidFill>
                <a:latin typeface="Helvetica" pitchFamily="2" charset="0"/>
              </a:rPr>
              <a:t>Mini Moderns: Breeze</a:t>
            </a:r>
          </a:p>
        </p:txBody>
      </p:sp>
      <p:sp>
        <p:nvSpPr>
          <p:cNvPr id="9" name="TextBox 8">
            <a:extLst>
              <a:ext uri="{FF2B5EF4-FFF2-40B4-BE49-F238E27FC236}">
                <a16:creationId xmlns:a16="http://schemas.microsoft.com/office/drawing/2014/main" id="{329AC155-FBD5-42CB-58B5-8DDB3C05107A}"/>
              </a:ext>
            </a:extLst>
          </p:cNvPr>
          <p:cNvSpPr txBox="1"/>
          <p:nvPr/>
        </p:nvSpPr>
        <p:spPr>
          <a:xfrm>
            <a:off x="641848" y="6037885"/>
            <a:ext cx="3092425" cy="246221"/>
          </a:xfrm>
          <a:prstGeom prst="rect">
            <a:avLst/>
          </a:prstGeom>
          <a:noFill/>
        </p:spPr>
        <p:txBody>
          <a:bodyPr wrap="square" rtlCol="0">
            <a:spAutoFit/>
          </a:bodyPr>
          <a:lstStyle/>
          <a:p>
            <a:pPr algn="l"/>
            <a:r>
              <a:rPr lang="en-GB" sz="1000">
                <a:solidFill>
                  <a:schemeClr val="tx1">
                    <a:lumMod val="65000"/>
                    <a:lumOff val="35000"/>
                  </a:schemeClr>
                </a:solidFill>
                <a:latin typeface="Helvetica" pitchFamily="2" charset="0"/>
              </a:rPr>
              <a:t>Example of 1 unit of repeat, using one motif</a:t>
            </a:r>
            <a:endParaRPr lang="en-GB" sz="1000" i="0">
              <a:solidFill>
                <a:schemeClr val="tx1">
                  <a:lumMod val="65000"/>
                  <a:lumOff val="35000"/>
                </a:schemeClr>
              </a:solidFill>
              <a:effectLst/>
              <a:latin typeface="Helvetica" pitchFamily="2" charset="0"/>
            </a:endParaRPr>
          </a:p>
        </p:txBody>
      </p:sp>
    </p:spTree>
    <p:extLst>
      <p:ext uri="{BB962C8B-B14F-4D97-AF65-F5344CB8AC3E}">
        <p14:creationId xmlns:p14="http://schemas.microsoft.com/office/powerpoint/2010/main" val="31365618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2EF6696-6D44-654C-8D71-E052F6E32AD0}"/>
              </a:ext>
            </a:extLst>
          </p:cNvPr>
          <p:cNvSpPr txBox="1"/>
          <p:nvPr/>
        </p:nvSpPr>
        <p:spPr>
          <a:xfrm>
            <a:off x="707039" y="814388"/>
            <a:ext cx="10580554" cy="584775"/>
          </a:xfrm>
          <a:prstGeom prst="rect">
            <a:avLst/>
          </a:prstGeom>
          <a:noFill/>
        </p:spPr>
        <p:txBody>
          <a:bodyPr wrap="square" lIns="91440" tIns="45720" rIns="91440" bIns="45720" rtlCol="0" anchor="t">
            <a:spAutoFit/>
          </a:bodyPr>
          <a:lstStyle/>
          <a:p>
            <a:r>
              <a:rPr lang="en-GB">
                <a:solidFill>
                  <a:schemeClr val="tx1">
                    <a:lumMod val="65000"/>
                    <a:lumOff val="35000"/>
                  </a:schemeClr>
                </a:solidFill>
                <a:latin typeface="Helvetica"/>
                <a:cs typeface="Helvetica"/>
              </a:rPr>
              <a:t>Block repeat:</a:t>
            </a:r>
            <a:r>
              <a:rPr lang="en-GB" sz="1400" i="1">
                <a:solidFill>
                  <a:schemeClr val="tx1">
                    <a:lumMod val="65000"/>
                    <a:lumOff val="35000"/>
                  </a:schemeClr>
                </a:solidFill>
                <a:latin typeface="Helvetica"/>
                <a:cs typeface="Helvetica"/>
              </a:rPr>
              <a:t> tile that repeats out across the width and length to form a repeated design. The tile/ unit of repeat  has been created using a series of motifs in a square format. </a:t>
            </a:r>
            <a:endParaRPr lang="en-GB">
              <a:solidFill>
                <a:schemeClr val="tx1">
                  <a:lumMod val="65000"/>
                  <a:lumOff val="35000"/>
                </a:schemeClr>
              </a:solidFill>
              <a:latin typeface="Helvetica"/>
              <a:cs typeface="Helvetica"/>
            </a:endParaRPr>
          </a:p>
        </p:txBody>
      </p:sp>
      <p:pic>
        <p:nvPicPr>
          <p:cNvPr id="4" name="Picture 3" descr="A picture containing polygon&#10;&#10;Description automatically generated">
            <a:extLst>
              <a:ext uri="{FF2B5EF4-FFF2-40B4-BE49-F238E27FC236}">
                <a16:creationId xmlns:a16="http://schemas.microsoft.com/office/drawing/2014/main" id="{BE940D76-F937-BF4F-AD6D-CF673444EBAA}"/>
              </a:ext>
            </a:extLst>
          </p:cNvPr>
          <p:cNvPicPr>
            <a:picLocks noChangeAspect="1"/>
          </p:cNvPicPr>
          <p:nvPr/>
        </p:nvPicPr>
        <p:blipFill>
          <a:blip r:embed="rId2"/>
          <a:stretch>
            <a:fillRect/>
          </a:stretch>
        </p:blipFill>
        <p:spPr>
          <a:xfrm>
            <a:off x="4861284" y="2089002"/>
            <a:ext cx="4022792" cy="3954609"/>
          </a:xfrm>
          <a:prstGeom prst="rect">
            <a:avLst/>
          </a:prstGeom>
        </p:spPr>
      </p:pic>
      <p:pic>
        <p:nvPicPr>
          <p:cNvPr id="8" name="Picture 7" descr="A picture containing text, outdoor, street, old&#10;&#10;Description automatically generated">
            <a:extLst>
              <a:ext uri="{FF2B5EF4-FFF2-40B4-BE49-F238E27FC236}">
                <a16:creationId xmlns:a16="http://schemas.microsoft.com/office/drawing/2014/main" id="{C9E0976D-3A0B-EF45-9901-F0535BB688E1}"/>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9083713" y="4107234"/>
            <a:ext cx="1932118" cy="1936377"/>
          </a:xfrm>
          <a:prstGeom prst="rect">
            <a:avLst/>
          </a:prstGeom>
        </p:spPr>
      </p:pic>
      <p:sp>
        <p:nvSpPr>
          <p:cNvPr id="11" name="TextBox 10">
            <a:extLst>
              <a:ext uri="{FF2B5EF4-FFF2-40B4-BE49-F238E27FC236}">
                <a16:creationId xmlns:a16="http://schemas.microsoft.com/office/drawing/2014/main" id="{1FA502CD-9633-B34C-AA59-6EB5F4C4700D}"/>
              </a:ext>
            </a:extLst>
          </p:cNvPr>
          <p:cNvSpPr txBox="1"/>
          <p:nvPr/>
        </p:nvSpPr>
        <p:spPr>
          <a:xfrm>
            <a:off x="4861284" y="6043611"/>
            <a:ext cx="1518364" cy="369332"/>
          </a:xfrm>
          <a:prstGeom prst="rect">
            <a:avLst/>
          </a:prstGeom>
          <a:noFill/>
        </p:spPr>
        <p:txBody>
          <a:bodyPr wrap="none" rtlCol="0">
            <a:spAutoFit/>
          </a:bodyPr>
          <a:lstStyle/>
          <a:p>
            <a:r>
              <a:rPr lang="en-US">
                <a:solidFill>
                  <a:schemeClr val="tx1">
                    <a:lumMod val="65000"/>
                    <a:lumOff val="35000"/>
                  </a:schemeClr>
                </a:solidFill>
                <a:latin typeface="Helvetica" pitchFamily="2" charset="0"/>
              </a:rPr>
              <a:t>Scion: </a:t>
            </a:r>
            <a:r>
              <a:rPr lang="en-US" err="1">
                <a:solidFill>
                  <a:schemeClr val="tx1">
                    <a:lumMod val="65000"/>
                    <a:lumOff val="35000"/>
                  </a:schemeClr>
                </a:solidFill>
                <a:latin typeface="Helvetica" pitchFamily="2" charset="0"/>
              </a:rPr>
              <a:t>Moqui</a:t>
            </a:r>
            <a:endParaRPr lang="en-US">
              <a:solidFill>
                <a:schemeClr val="tx1">
                  <a:lumMod val="65000"/>
                  <a:lumOff val="35000"/>
                </a:schemeClr>
              </a:solidFill>
              <a:latin typeface="Helvetica" pitchFamily="2" charset="0"/>
            </a:endParaRPr>
          </a:p>
        </p:txBody>
      </p:sp>
      <p:sp>
        <p:nvSpPr>
          <p:cNvPr id="2" name="TextBox 1">
            <a:extLst>
              <a:ext uri="{FF2B5EF4-FFF2-40B4-BE49-F238E27FC236}">
                <a16:creationId xmlns:a16="http://schemas.microsoft.com/office/drawing/2014/main" id="{9D58B2A2-E2FD-AEC7-2B0A-51CE8DAB1933}"/>
              </a:ext>
            </a:extLst>
          </p:cNvPr>
          <p:cNvSpPr txBox="1"/>
          <p:nvPr/>
        </p:nvSpPr>
        <p:spPr>
          <a:xfrm>
            <a:off x="641848" y="6037885"/>
            <a:ext cx="3127263" cy="246221"/>
          </a:xfrm>
          <a:prstGeom prst="rect">
            <a:avLst/>
          </a:prstGeom>
          <a:noFill/>
        </p:spPr>
        <p:txBody>
          <a:bodyPr wrap="square" rtlCol="0">
            <a:spAutoFit/>
          </a:bodyPr>
          <a:lstStyle/>
          <a:p>
            <a:pPr algn="l"/>
            <a:r>
              <a:rPr lang="en-GB" sz="1000">
                <a:solidFill>
                  <a:schemeClr val="tx1">
                    <a:lumMod val="65000"/>
                    <a:lumOff val="35000"/>
                  </a:schemeClr>
                </a:solidFill>
                <a:latin typeface="Helvetica" pitchFamily="2" charset="0"/>
              </a:rPr>
              <a:t>Example of 1 unit of repeat, using 4 similar motifs</a:t>
            </a:r>
            <a:endParaRPr lang="en-GB" sz="1000" i="0">
              <a:solidFill>
                <a:schemeClr val="tx1">
                  <a:lumMod val="65000"/>
                  <a:lumOff val="35000"/>
                </a:schemeClr>
              </a:solidFill>
              <a:effectLst/>
              <a:latin typeface="Helvetica" pitchFamily="2" charset="0"/>
            </a:endParaRPr>
          </a:p>
        </p:txBody>
      </p:sp>
      <p:pic>
        <p:nvPicPr>
          <p:cNvPr id="6" name="Picture 5" descr="Chart&#10;&#10;Description automatically generated">
            <a:extLst>
              <a:ext uri="{FF2B5EF4-FFF2-40B4-BE49-F238E27FC236}">
                <a16:creationId xmlns:a16="http://schemas.microsoft.com/office/drawing/2014/main" id="{D2116B64-CC10-BDCA-493D-AED4D1D93CDD}"/>
              </a:ext>
            </a:extLst>
          </p:cNvPr>
          <p:cNvPicPr>
            <a:picLocks noChangeAspect="1"/>
          </p:cNvPicPr>
          <p:nvPr/>
        </p:nvPicPr>
        <p:blipFill rotWithShape="1">
          <a:blip r:embed="rId4" cstate="screen">
            <a:alphaModFix amt="70000"/>
            <a:extLst>
              <a:ext uri="{BEBA8EAE-BF5A-486C-A8C5-ECC9F3942E4B}">
                <a14:imgProps xmlns:a14="http://schemas.microsoft.com/office/drawing/2010/main">
                  <a14:imgLayer r:embed="rId5">
                    <a14:imgEffect>
                      <a14:brightnessContrast contrast="40000"/>
                    </a14:imgEffect>
                  </a14:imgLayer>
                </a14:imgProps>
              </a:ext>
              <a:ext uri="{28A0092B-C50C-407E-A947-70E740481C1C}">
                <a14:useLocalDpi xmlns:a14="http://schemas.microsoft.com/office/drawing/2010/main"/>
              </a:ext>
            </a:extLst>
          </a:blip>
          <a:srcRect/>
          <a:stretch/>
        </p:blipFill>
        <p:spPr>
          <a:xfrm>
            <a:off x="707039" y="2089001"/>
            <a:ext cx="3954608" cy="3954609"/>
          </a:xfrm>
          <a:prstGeom prst="rect">
            <a:avLst/>
          </a:prstGeom>
        </p:spPr>
      </p:pic>
      <p:pic>
        <p:nvPicPr>
          <p:cNvPr id="12" name="Picture 11" descr="A picture containing text, outdoor, street, old&#10;&#10;Description automatically generated">
            <a:extLst>
              <a:ext uri="{FF2B5EF4-FFF2-40B4-BE49-F238E27FC236}">
                <a16:creationId xmlns:a16="http://schemas.microsoft.com/office/drawing/2014/main" id="{DB52DD71-B862-7C48-B3A3-080E6EDAA344}"/>
              </a:ext>
            </a:extLst>
          </p:cNvPr>
          <p:cNvPicPr>
            <a:picLocks noChangeAspect="1"/>
          </p:cNvPicPr>
          <p:nvPr/>
        </p:nvPicPr>
        <p:blipFill rotWithShape="1">
          <a:blip r:embed="rId6" cstate="screen">
            <a:alphaModFix amt="70000"/>
            <a:extLst>
              <a:ext uri="{28A0092B-C50C-407E-A947-70E740481C1C}">
                <a14:useLocalDpi xmlns:a14="http://schemas.microsoft.com/office/drawing/2010/main"/>
              </a:ext>
            </a:extLst>
          </a:blip>
          <a:srcRect/>
          <a:stretch/>
        </p:blipFill>
        <p:spPr>
          <a:xfrm>
            <a:off x="904218" y="2313966"/>
            <a:ext cx="876532" cy="878464"/>
          </a:xfrm>
          <a:prstGeom prst="rect">
            <a:avLst/>
          </a:prstGeom>
        </p:spPr>
      </p:pic>
    </p:spTree>
    <p:extLst>
      <p:ext uri="{BB962C8B-B14F-4D97-AF65-F5344CB8AC3E}">
        <p14:creationId xmlns:p14="http://schemas.microsoft.com/office/powerpoint/2010/main" val="36410854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2C0C1DC-37D9-7929-7D5F-F9D331C40924}"/>
              </a:ext>
            </a:extLst>
          </p:cNvPr>
          <p:cNvSpPr txBox="1"/>
          <p:nvPr/>
        </p:nvSpPr>
        <p:spPr>
          <a:xfrm>
            <a:off x="707039" y="814388"/>
            <a:ext cx="10283316" cy="584775"/>
          </a:xfrm>
          <a:prstGeom prst="rect">
            <a:avLst/>
          </a:prstGeom>
          <a:noFill/>
        </p:spPr>
        <p:txBody>
          <a:bodyPr wrap="square" rtlCol="0">
            <a:spAutoFit/>
          </a:bodyPr>
          <a:lstStyle/>
          <a:p>
            <a:r>
              <a:rPr lang="en-GB">
                <a:solidFill>
                  <a:schemeClr val="tx1">
                    <a:lumMod val="65000"/>
                    <a:lumOff val="35000"/>
                  </a:schemeClr>
                </a:solidFill>
                <a:latin typeface="Helvetica" pitchFamily="2" charset="0"/>
              </a:rPr>
              <a:t>Turned repeat: </a:t>
            </a:r>
            <a:r>
              <a:rPr lang="en-GB" sz="1400" i="1">
                <a:solidFill>
                  <a:schemeClr val="tx1">
                    <a:lumMod val="65000"/>
                    <a:lumOff val="35000"/>
                  </a:schemeClr>
                </a:solidFill>
                <a:latin typeface="Helvetica" pitchFamily="2" charset="0"/>
              </a:rPr>
              <a:t>tile that has been designed so that it  can be rotated and tuned to form the repeat. The tile/ unit of repeat has been created as one motif within a square format and has been turned to form the repeat. </a:t>
            </a:r>
          </a:p>
        </p:txBody>
      </p:sp>
      <p:pic>
        <p:nvPicPr>
          <p:cNvPr id="4" name="Picture 3" descr="Background pattern&#10;&#10;Description automatically generated">
            <a:extLst>
              <a:ext uri="{FF2B5EF4-FFF2-40B4-BE49-F238E27FC236}">
                <a16:creationId xmlns:a16="http://schemas.microsoft.com/office/drawing/2014/main" id="{66F9A8BC-3221-A480-9D2D-15F17312F406}"/>
              </a:ext>
            </a:extLst>
          </p:cNvPr>
          <p:cNvPicPr>
            <a:picLocks noChangeAspect="1"/>
          </p:cNvPicPr>
          <p:nvPr/>
        </p:nvPicPr>
        <p:blipFill>
          <a:blip r:embed="rId2"/>
          <a:stretch>
            <a:fillRect/>
          </a:stretch>
        </p:blipFill>
        <p:spPr>
          <a:xfrm>
            <a:off x="4835681" y="2089003"/>
            <a:ext cx="3843638" cy="3954609"/>
          </a:xfrm>
          <a:prstGeom prst="rect">
            <a:avLst/>
          </a:prstGeom>
        </p:spPr>
      </p:pic>
      <p:pic>
        <p:nvPicPr>
          <p:cNvPr id="5" name="Picture 4" descr="A picture containing text, brass knucks, weapon&#10;&#10;Description automatically generated">
            <a:extLst>
              <a:ext uri="{FF2B5EF4-FFF2-40B4-BE49-F238E27FC236}">
                <a16:creationId xmlns:a16="http://schemas.microsoft.com/office/drawing/2014/main" id="{19AF2FF8-1DEB-C582-1D38-665AA9586B65}"/>
              </a:ext>
            </a:extLst>
          </p:cNvPr>
          <p:cNvPicPr>
            <a:picLocks noChangeAspect="1"/>
          </p:cNvPicPr>
          <p:nvPr/>
        </p:nvPicPr>
        <p:blipFill>
          <a:blip r:embed="rId3"/>
          <a:srcRect r="48499" b="48937"/>
          <a:stretch/>
        </p:blipFill>
        <p:spPr>
          <a:xfrm>
            <a:off x="8853353" y="5576696"/>
            <a:ext cx="464383" cy="466916"/>
          </a:xfrm>
          <a:prstGeom prst="rect">
            <a:avLst/>
          </a:prstGeom>
        </p:spPr>
      </p:pic>
      <p:sp>
        <p:nvSpPr>
          <p:cNvPr id="6" name="TextBox 5">
            <a:extLst>
              <a:ext uri="{FF2B5EF4-FFF2-40B4-BE49-F238E27FC236}">
                <a16:creationId xmlns:a16="http://schemas.microsoft.com/office/drawing/2014/main" id="{AC0C88E1-D23A-FA06-47C2-BC687E170659}"/>
              </a:ext>
            </a:extLst>
          </p:cNvPr>
          <p:cNvSpPr txBox="1"/>
          <p:nvPr/>
        </p:nvSpPr>
        <p:spPr>
          <a:xfrm>
            <a:off x="4835681" y="6043612"/>
            <a:ext cx="2967479" cy="369332"/>
          </a:xfrm>
          <a:prstGeom prst="rect">
            <a:avLst/>
          </a:prstGeom>
          <a:noFill/>
        </p:spPr>
        <p:txBody>
          <a:bodyPr wrap="none" rtlCol="0">
            <a:spAutoFit/>
          </a:bodyPr>
          <a:lstStyle/>
          <a:p>
            <a:r>
              <a:rPr lang="en-US">
                <a:solidFill>
                  <a:schemeClr val="tx1">
                    <a:lumMod val="65000"/>
                    <a:lumOff val="35000"/>
                  </a:schemeClr>
                </a:solidFill>
                <a:latin typeface="Helvetica" pitchFamily="2" charset="0"/>
              </a:rPr>
              <a:t>Orla Kiely: Small acorn cup</a:t>
            </a:r>
          </a:p>
        </p:txBody>
      </p:sp>
      <p:sp>
        <p:nvSpPr>
          <p:cNvPr id="7" name="TextBox 6">
            <a:extLst>
              <a:ext uri="{FF2B5EF4-FFF2-40B4-BE49-F238E27FC236}">
                <a16:creationId xmlns:a16="http://schemas.microsoft.com/office/drawing/2014/main" id="{27E5AB2C-8BFA-E3C4-80D6-4D773F790851}"/>
              </a:ext>
            </a:extLst>
          </p:cNvPr>
          <p:cNvSpPr txBox="1"/>
          <p:nvPr/>
        </p:nvSpPr>
        <p:spPr>
          <a:xfrm>
            <a:off x="641849" y="6037885"/>
            <a:ext cx="4019798" cy="246221"/>
          </a:xfrm>
          <a:prstGeom prst="rect">
            <a:avLst/>
          </a:prstGeom>
          <a:noFill/>
        </p:spPr>
        <p:txBody>
          <a:bodyPr wrap="square" rtlCol="0">
            <a:spAutoFit/>
          </a:bodyPr>
          <a:lstStyle/>
          <a:p>
            <a:pPr algn="l"/>
            <a:r>
              <a:rPr lang="en-GB" sz="1000">
                <a:solidFill>
                  <a:schemeClr val="tx1">
                    <a:lumMod val="65000"/>
                    <a:lumOff val="35000"/>
                  </a:schemeClr>
                </a:solidFill>
                <a:latin typeface="Helvetica" pitchFamily="2" charset="0"/>
              </a:rPr>
              <a:t>Example of 1 unit of repeat, using 1 motif that turns and alternates</a:t>
            </a:r>
            <a:endParaRPr lang="en-GB" sz="1000" i="0">
              <a:solidFill>
                <a:schemeClr val="tx1">
                  <a:lumMod val="65000"/>
                  <a:lumOff val="35000"/>
                </a:schemeClr>
              </a:solidFill>
              <a:effectLst/>
              <a:latin typeface="Helvetica" pitchFamily="2" charset="0"/>
            </a:endParaRPr>
          </a:p>
        </p:txBody>
      </p:sp>
      <p:pic>
        <p:nvPicPr>
          <p:cNvPr id="8" name="Picture 7" descr="Chart&#10;&#10;Description automatically generated">
            <a:extLst>
              <a:ext uri="{FF2B5EF4-FFF2-40B4-BE49-F238E27FC236}">
                <a16:creationId xmlns:a16="http://schemas.microsoft.com/office/drawing/2014/main" id="{0C317679-0CBE-2DC6-49E0-A42849365136}"/>
              </a:ext>
            </a:extLst>
          </p:cNvPr>
          <p:cNvPicPr>
            <a:picLocks noChangeAspect="1"/>
          </p:cNvPicPr>
          <p:nvPr/>
        </p:nvPicPr>
        <p:blipFill rotWithShape="1">
          <a:blip r:embed="rId4" cstate="screen">
            <a:alphaModFix amt="70000"/>
            <a:extLst>
              <a:ext uri="{BEBA8EAE-BF5A-486C-A8C5-ECC9F3942E4B}">
                <a14:imgProps xmlns:a14="http://schemas.microsoft.com/office/drawing/2010/main">
                  <a14:imgLayer r:embed="rId5">
                    <a14:imgEffect>
                      <a14:brightnessContrast contrast="40000"/>
                    </a14:imgEffect>
                  </a14:imgLayer>
                </a14:imgProps>
              </a:ext>
              <a:ext uri="{28A0092B-C50C-407E-A947-70E740481C1C}">
                <a14:useLocalDpi xmlns:a14="http://schemas.microsoft.com/office/drawing/2010/main"/>
              </a:ext>
            </a:extLst>
          </a:blip>
          <a:srcRect/>
          <a:stretch/>
        </p:blipFill>
        <p:spPr>
          <a:xfrm>
            <a:off x="707039" y="2089002"/>
            <a:ext cx="3954608" cy="3954609"/>
          </a:xfrm>
          <a:prstGeom prst="rect">
            <a:avLst/>
          </a:prstGeom>
        </p:spPr>
      </p:pic>
      <p:pic>
        <p:nvPicPr>
          <p:cNvPr id="9" name="Picture 8" descr="A picture containing text, brass knucks, weapon&#10;&#10;Description automatically generated">
            <a:extLst>
              <a:ext uri="{FF2B5EF4-FFF2-40B4-BE49-F238E27FC236}">
                <a16:creationId xmlns:a16="http://schemas.microsoft.com/office/drawing/2014/main" id="{78AB2AA7-8979-021F-6073-CCDC5873BCB4}"/>
              </a:ext>
            </a:extLst>
          </p:cNvPr>
          <p:cNvPicPr>
            <a:picLocks noChangeAspect="1"/>
          </p:cNvPicPr>
          <p:nvPr/>
        </p:nvPicPr>
        <p:blipFill>
          <a:blip r:embed="rId3"/>
          <a:srcRect l="2355" r="51183" b="50929"/>
          <a:stretch/>
        </p:blipFill>
        <p:spPr>
          <a:xfrm>
            <a:off x="896112" y="2232922"/>
            <a:ext cx="826463" cy="885182"/>
          </a:xfrm>
          <a:prstGeom prst="rect">
            <a:avLst/>
          </a:prstGeom>
        </p:spPr>
      </p:pic>
    </p:spTree>
    <p:extLst>
      <p:ext uri="{BB962C8B-B14F-4D97-AF65-F5344CB8AC3E}">
        <p14:creationId xmlns:p14="http://schemas.microsoft.com/office/powerpoint/2010/main" val="31279965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sofa, seat&#10;&#10;Description automatically generated">
            <a:extLst>
              <a:ext uri="{FF2B5EF4-FFF2-40B4-BE49-F238E27FC236}">
                <a16:creationId xmlns:a16="http://schemas.microsoft.com/office/drawing/2014/main" id="{19950E61-1AD6-554E-81BD-D1AE0652B710}"/>
              </a:ext>
            </a:extLst>
          </p:cNvPr>
          <p:cNvPicPr>
            <a:picLocks noChangeAspect="1"/>
          </p:cNvPicPr>
          <p:nvPr/>
        </p:nvPicPr>
        <p:blipFill>
          <a:blip r:embed="rId2"/>
          <a:stretch>
            <a:fillRect/>
          </a:stretch>
        </p:blipFill>
        <p:spPr>
          <a:xfrm>
            <a:off x="4896879" y="2102337"/>
            <a:ext cx="3926541" cy="3941275"/>
          </a:xfrm>
          <a:prstGeom prst="rect">
            <a:avLst/>
          </a:prstGeom>
        </p:spPr>
      </p:pic>
      <p:pic>
        <p:nvPicPr>
          <p:cNvPr id="7" name="Picture 6" descr="A picture containing black, outdoor object, manhole cover&#10;&#10;Description automatically generated">
            <a:extLst>
              <a:ext uri="{FF2B5EF4-FFF2-40B4-BE49-F238E27FC236}">
                <a16:creationId xmlns:a16="http://schemas.microsoft.com/office/drawing/2014/main" id="{447924AE-773E-3C45-B286-065556C70AE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9062348" y="3610946"/>
            <a:ext cx="2422613" cy="2432665"/>
          </a:xfrm>
          <a:prstGeom prst="rect">
            <a:avLst/>
          </a:prstGeom>
        </p:spPr>
      </p:pic>
      <p:sp>
        <p:nvSpPr>
          <p:cNvPr id="8" name="TextBox 7">
            <a:extLst>
              <a:ext uri="{FF2B5EF4-FFF2-40B4-BE49-F238E27FC236}">
                <a16:creationId xmlns:a16="http://schemas.microsoft.com/office/drawing/2014/main" id="{B79D98BD-C867-6D47-BC6A-FA7B6898ED52}"/>
              </a:ext>
            </a:extLst>
          </p:cNvPr>
          <p:cNvSpPr txBox="1"/>
          <p:nvPr/>
        </p:nvSpPr>
        <p:spPr>
          <a:xfrm>
            <a:off x="4896879" y="6043611"/>
            <a:ext cx="3506088" cy="369332"/>
          </a:xfrm>
          <a:prstGeom prst="rect">
            <a:avLst/>
          </a:prstGeom>
          <a:noFill/>
        </p:spPr>
        <p:txBody>
          <a:bodyPr wrap="none" rtlCol="0">
            <a:spAutoFit/>
          </a:bodyPr>
          <a:lstStyle/>
          <a:p>
            <a:r>
              <a:rPr lang="en-US">
                <a:solidFill>
                  <a:schemeClr val="tx1">
                    <a:lumMod val="65000"/>
                    <a:lumOff val="35000"/>
                  </a:schemeClr>
                </a:solidFill>
                <a:latin typeface="Helvetica" pitchFamily="2" charset="0"/>
              </a:rPr>
              <a:t>John Lewis and Partners: Persia</a:t>
            </a:r>
          </a:p>
        </p:txBody>
      </p:sp>
      <p:sp>
        <p:nvSpPr>
          <p:cNvPr id="10" name="TextBox 9">
            <a:extLst>
              <a:ext uri="{FF2B5EF4-FFF2-40B4-BE49-F238E27FC236}">
                <a16:creationId xmlns:a16="http://schemas.microsoft.com/office/drawing/2014/main" id="{DD0B94C9-3CDF-A17C-A530-6D483FCED8C9}"/>
              </a:ext>
            </a:extLst>
          </p:cNvPr>
          <p:cNvSpPr txBox="1"/>
          <p:nvPr/>
        </p:nvSpPr>
        <p:spPr>
          <a:xfrm>
            <a:off x="707039" y="814388"/>
            <a:ext cx="10777922" cy="800219"/>
          </a:xfrm>
          <a:prstGeom prst="rect">
            <a:avLst/>
          </a:prstGeom>
          <a:noFill/>
        </p:spPr>
        <p:txBody>
          <a:bodyPr wrap="square" lIns="91440" tIns="45720" rIns="91440" bIns="45720" rtlCol="0" anchor="t">
            <a:spAutoFit/>
          </a:bodyPr>
          <a:lstStyle/>
          <a:p>
            <a:r>
              <a:rPr lang="en-GB">
                <a:solidFill>
                  <a:schemeClr val="tx1">
                    <a:lumMod val="65000"/>
                    <a:lumOff val="35000"/>
                  </a:schemeClr>
                </a:solidFill>
                <a:latin typeface="Helvetica"/>
                <a:cs typeface="Helvetica"/>
              </a:rPr>
              <a:t>Block repeat:</a:t>
            </a:r>
            <a:r>
              <a:rPr lang="en-GB" sz="1400" i="1">
                <a:solidFill>
                  <a:schemeClr val="tx1">
                    <a:lumMod val="65000"/>
                    <a:lumOff val="35000"/>
                  </a:schemeClr>
                </a:solidFill>
                <a:latin typeface="Helvetica"/>
                <a:cs typeface="Helvetica"/>
              </a:rPr>
              <a:t> tile that repeats out across the width and length to form a repeated design. The tile/ unit of repeat has been made using a circular pattern within the format of a square, it may also have been  designed as a quarter turn, </a:t>
            </a:r>
            <a:r>
              <a:rPr lang="en-GB" sz="1400" i="1" err="1">
                <a:solidFill>
                  <a:schemeClr val="tx1">
                    <a:lumMod val="65000"/>
                    <a:lumOff val="35000"/>
                  </a:schemeClr>
                </a:solidFill>
                <a:latin typeface="Helvetica"/>
                <a:cs typeface="Helvetica"/>
              </a:rPr>
              <a:t>eg</a:t>
            </a:r>
            <a:r>
              <a:rPr lang="en-GB" sz="1400" i="1">
                <a:solidFill>
                  <a:schemeClr val="tx1">
                    <a:lumMod val="65000"/>
                    <a:lumOff val="35000"/>
                  </a:schemeClr>
                </a:solidFill>
                <a:latin typeface="Helvetica"/>
                <a:cs typeface="Helvetica"/>
              </a:rPr>
              <a:t> 1 quarter of the circle designed to be turned to form the final repeat.</a:t>
            </a:r>
            <a:endParaRPr lang="en-GB">
              <a:solidFill>
                <a:schemeClr val="tx1">
                  <a:lumMod val="65000"/>
                  <a:lumOff val="35000"/>
                </a:schemeClr>
              </a:solidFill>
              <a:latin typeface="Helvetica"/>
              <a:cs typeface="Helvetica"/>
            </a:endParaRPr>
          </a:p>
        </p:txBody>
      </p:sp>
      <p:sp>
        <p:nvSpPr>
          <p:cNvPr id="2" name="TextBox 1">
            <a:extLst>
              <a:ext uri="{FF2B5EF4-FFF2-40B4-BE49-F238E27FC236}">
                <a16:creationId xmlns:a16="http://schemas.microsoft.com/office/drawing/2014/main" id="{925C1BE5-7771-8C88-AD6A-06E6F5358CAA}"/>
              </a:ext>
            </a:extLst>
          </p:cNvPr>
          <p:cNvSpPr txBox="1"/>
          <p:nvPr/>
        </p:nvSpPr>
        <p:spPr>
          <a:xfrm>
            <a:off x="641848" y="6037885"/>
            <a:ext cx="4130873" cy="400110"/>
          </a:xfrm>
          <a:prstGeom prst="rect">
            <a:avLst/>
          </a:prstGeom>
          <a:noFill/>
        </p:spPr>
        <p:txBody>
          <a:bodyPr wrap="square" rtlCol="0">
            <a:spAutoFit/>
          </a:bodyPr>
          <a:lstStyle/>
          <a:p>
            <a:pPr algn="l"/>
            <a:r>
              <a:rPr lang="en-GB" sz="1000">
                <a:solidFill>
                  <a:schemeClr val="tx1">
                    <a:lumMod val="65000"/>
                    <a:lumOff val="35000"/>
                  </a:schemeClr>
                </a:solidFill>
                <a:latin typeface="Helvetica" pitchFamily="2" charset="0"/>
              </a:rPr>
              <a:t>Example of 1 unit of repeat, multiple motifs designed to fit the circular shape in the repeat tile </a:t>
            </a:r>
            <a:endParaRPr lang="en-GB" sz="1000" i="0">
              <a:solidFill>
                <a:schemeClr val="tx1">
                  <a:lumMod val="65000"/>
                  <a:lumOff val="35000"/>
                </a:schemeClr>
              </a:solidFill>
              <a:effectLst/>
              <a:latin typeface="Helvetica" pitchFamily="2" charset="0"/>
            </a:endParaRPr>
          </a:p>
        </p:txBody>
      </p:sp>
      <p:pic>
        <p:nvPicPr>
          <p:cNvPr id="12" name="Picture 11" descr="Chart&#10;&#10;Description automatically generated">
            <a:extLst>
              <a:ext uri="{FF2B5EF4-FFF2-40B4-BE49-F238E27FC236}">
                <a16:creationId xmlns:a16="http://schemas.microsoft.com/office/drawing/2014/main" id="{710E79A9-F3FB-650A-EA27-DCD299418C29}"/>
              </a:ext>
            </a:extLst>
          </p:cNvPr>
          <p:cNvPicPr>
            <a:picLocks noChangeAspect="1"/>
          </p:cNvPicPr>
          <p:nvPr/>
        </p:nvPicPr>
        <p:blipFill rotWithShape="1">
          <a:blip r:embed="rId4" cstate="screen">
            <a:alphaModFix amt="70000"/>
            <a:extLst>
              <a:ext uri="{BEBA8EAE-BF5A-486C-A8C5-ECC9F3942E4B}">
                <a14:imgProps xmlns:a14="http://schemas.microsoft.com/office/drawing/2010/main">
                  <a14:imgLayer r:embed="rId5">
                    <a14:imgEffect>
                      <a14:brightnessContrast contrast="40000"/>
                    </a14:imgEffect>
                  </a14:imgLayer>
                </a14:imgProps>
              </a:ext>
              <a:ext uri="{28A0092B-C50C-407E-A947-70E740481C1C}">
                <a14:useLocalDpi xmlns:a14="http://schemas.microsoft.com/office/drawing/2010/main"/>
              </a:ext>
            </a:extLst>
          </a:blip>
          <a:srcRect/>
          <a:stretch/>
        </p:blipFill>
        <p:spPr>
          <a:xfrm>
            <a:off x="703343" y="2102337"/>
            <a:ext cx="3954608" cy="3954609"/>
          </a:xfrm>
          <a:prstGeom prst="rect">
            <a:avLst/>
          </a:prstGeom>
        </p:spPr>
      </p:pic>
      <p:pic>
        <p:nvPicPr>
          <p:cNvPr id="9" name="Picture 8" descr="A picture containing black, outdoor object, manhole cover&#10;&#10;Description automatically generated">
            <a:extLst>
              <a:ext uri="{FF2B5EF4-FFF2-40B4-BE49-F238E27FC236}">
                <a16:creationId xmlns:a16="http://schemas.microsoft.com/office/drawing/2014/main" id="{1224F6A7-AF25-E643-841A-C9CE258ECC8D}"/>
              </a:ext>
            </a:extLst>
          </p:cNvPr>
          <p:cNvPicPr>
            <a:picLocks noChangeAspect="1"/>
          </p:cNvPicPr>
          <p:nvPr/>
        </p:nvPicPr>
        <p:blipFill>
          <a:blip r:embed="rId6" cstate="screen">
            <a:alphaModFix amt="50000"/>
            <a:extLst>
              <a:ext uri="{28A0092B-C50C-407E-A947-70E740481C1C}">
                <a14:useLocalDpi xmlns:a14="http://schemas.microsoft.com/office/drawing/2010/main"/>
              </a:ext>
            </a:extLst>
          </a:blip>
          <a:stretch>
            <a:fillRect/>
          </a:stretch>
        </p:blipFill>
        <p:spPr>
          <a:xfrm>
            <a:off x="870358" y="2260916"/>
            <a:ext cx="898967" cy="902698"/>
          </a:xfrm>
          <a:prstGeom prst="rect">
            <a:avLst/>
          </a:prstGeom>
        </p:spPr>
      </p:pic>
    </p:spTree>
    <p:extLst>
      <p:ext uri="{BB962C8B-B14F-4D97-AF65-F5344CB8AC3E}">
        <p14:creationId xmlns:p14="http://schemas.microsoft.com/office/powerpoint/2010/main" val="2694060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3472B0C-758B-4234-BA31-E7657220651B}"/>
              </a:ext>
            </a:extLst>
          </p:cNvPr>
          <p:cNvPicPr>
            <a:picLocks noChangeAspect="1"/>
          </p:cNvPicPr>
          <p:nvPr/>
        </p:nvPicPr>
        <p:blipFill>
          <a:blip r:embed="rId2"/>
          <a:stretch>
            <a:fillRect/>
          </a:stretch>
        </p:blipFill>
        <p:spPr>
          <a:xfrm>
            <a:off x="707038" y="1595092"/>
            <a:ext cx="4448517" cy="4448519"/>
          </a:xfrm>
          <a:prstGeom prst="rect">
            <a:avLst/>
          </a:prstGeom>
        </p:spPr>
      </p:pic>
      <p:cxnSp>
        <p:nvCxnSpPr>
          <p:cNvPr id="9" name="Straight Connector 8">
            <a:extLst>
              <a:ext uri="{FF2B5EF4-FFF2-40B4-BE49-F238E27FC236}">
                <a16:creationId xmlns:a16="http://schemas.microsoft.com/office/drawing/2014/main" id="{672C221C-3209-5E2E-4710-37659D9AC6C3}"/>
              </a:ext>
            </a:extLst>
          </p:cNvPr>
          <p:cNvCxnSpPr>
            <a:cxnSpLocks/>
          </p:cNvCxnSpPr>
          <p:nvPr/>
        </p:nvCxnSpPr>
        <p:spPr>
          <a:xfrm>
            <a:off x="1564395" y="1595092"/>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D2997B6F-E856-B651-02A5-C04BD52FC62C}"/>
              </a:ext>
            </a:extLst>
          </p:cNvPr>
          <p:cNvCxnSpPr>
            <a:cxnSpLocks/>
          </p:cNvCxnSpPr>
          <p:nvPr/>
        </p:nvCxnSpPr>
        <p:spPr>
          <a:xfrm>
            <a:off x="2454925" y="1595092"/>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3D1D05D-A709-3209-1CF7-3E7D59B01409}"/>
              </a:ext>
            </a:extLst>
          </p:cNvPr>
          <p:cNvCxnSpPr>
            <a:cxnSpLocks/>
          </p:cNvCxnSpPr>
          <p:nvPr/>
        </p:nvCxnSpPr>
        <p:spPr>
          <a:xfrm>
            <a:off x="3358308" y="1595092"/>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E45B241-24D3-8F61-839B-7914B925C876}"/>
              </a:ext>
            </a:extLst>
          </p:cNvPr>
          <p:cNvCxnSpPr>
            <a:cxnSpLocks/>
          </p:cNvCxnSpPr>
          <p:nvPr/>
        </p:nvCxnSpPr>
        <p:spPr>
          <a:xfrm>
            <a:off x="4239658" y="1595092"/>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8FD694C4-1CDE-6057-96F4-3ADF96E32BA8}"/>
              </a:ext>
            </a:extLst>
          </p:cNvPr>
          <p:cNvCxnSpPr>
            <a:cxnSpLocks/>
          </p:cNvCxnSpPr>
          <p:nvPr/>
        </p:nvCxnSpPr>
        <p:spPr>
          <a:xfrm flipH="1">
            <a:off x="707038" y="5160426"/>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4ADDE2C-F977-CFA6-2BA8-992009502A5C}"/>
              </a:ext>
            </a:extLst>
          </p:cNvPr>
          <p:cNvCxnSpPr>
            <a:cxnSpLocks/>
          </p:cNvCxnSpPr>
          <p:nvPr/>
        </p:nvCxnSpPr>
        <p:spPr>
          <a:xfrm flipH="1">
            <a:off x="707038" y="4282967"/>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7E389C5A-6662-0EBC-3CD7-3B47333E26FB}"/>
              </a:ext>
            </a:extLst>
          </p:cNvPr>
          <p:cNvCxnSpPr>
            <a:cxnSpLocks/>
          </p:cNvCxnSpPr>
          <p:nvPr/>
        </p:nvCxnSpPr>
        <p:spPr>
          <a:xfrm flipH="1">
            <a:off x="707037" y="3351824"/>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E503444A-A74C-1F10-2832-D8A643A6D35A}"/>
              </a:ext>
            </a:extLst>
          </p:cNvPr>
          <p:cNvCxnSpPr>
            <a:cxnSpLocks/>
          </p:cNvCxnSpPr>
          <p:nvPr/>
        </p:nvCxnSpPr>
        <p:spPr>
          <a:xfrm flipH="1">
            <a:off x="707037" y="2448441"/>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A7793B4C-6D43-2967-C1ED-13193F808DB3}"/>
              </a:ext>
            </a:extLst>
          </p:cNvPr>
          <p:cNvSpPr txBox="1"/>
          <p:nvPr/>
        </p:nvSpPr>
        <p:spPr>
          <a:xfrm>
            <a:off x="707039" y="814388"/>
            <a:ext cx="10719248" cy="584775"/>
          </a:xfrm>
          <a:prstGeom prst="rect">
            <a:avLst/>
          </a:prstGeom>
          <a:noFill/>
        </p:spPr>
        <p:txBody>
          <a:bodyPr wrap="square" lIns="91440" tIns="45720" rIns="91440" bIns="45720" rtlCol="0" anchor="t">
            <a:spAutoFit/>
          </a:bodyPr>
          <a:lstStyle/>
          <a:p>
            <a:r>
              <a:rPr lang="en-GB">
                <a:solidFill>
                  <a:schemeClr val="tx1">
                    <a:lumMod val="65000"/>
                    <a:lumOff val="35000"/>
                  </a:schemeClr>
                </a:solidFill>
                <a:latin typeface="Helvetica"/>
                <a:cs typeface="Helvetica"/>
              </a:rPr>
              <a:t>Block repeat:</a:t>
            </a:r>
            <a:r>
              <a:rPr lang="en-GB" i="1">
                <a:solidFill>
                  <a:schemeClr val="tx1">
                    <a:lumMod val="65000"/>
                    <a:lumOff val="35000"/>
                  </a:schemeClr>
                </a:solidFill>
                <a:latin typeface="Helvetica"/>
                <a:cs typeface="Helvetica"/>
              </a:rPr>
              <a:t> </a:t>
            </a:r>
            <a:r>
              <a:rPr lang="en-GB" sz="1400" i="1">
                <a:solidFill>
                  <a:schemeClr val="tx1">
                    <a:lumMod val="65000"/>
                    <a:lumOff val="35000"/>
                  </a:schemeClr>
                </a:solidFill>
                <a:latin typeface="Helvetica"/>
                <a:cs typeface="Helvetica"/>
              </a:rPr>
              <a:t>tile that repeats out across the width and length to form a repeated design. The tile/ unit of repeat has been created as a 5x spot layout in a square format.  </a:t>
            </a:r>
            <a:endParaRPr lang="en-GB" sz="1400">
              <a:solidFill>
                <a:schemeClr val="tx1">
                  <a:lumMod val="65000"/>
                  <a:lumOff val="35000"/>
                </a:schemeClr>
              </a:solidFill>
              <a:latin typeface="Helvetica"/>
              <a:cs typeface="Helvetica"/>
            </a:endParaRPr>
          </a:p>
        </p:txBody>
      </p:sp>
      <p:sp>
        <p:nvSpPr>
          <p:cNvPr id="7" name="TextBox 6">
            <a:extLst>
              <a:ext uri="{FF2B5EF4-FFF2-40B4-BE49-F238E27FC236}">
                <a16:creationId xmlns:a16="http://schemas.microsoft.com/office/drawing/2014/main" id="{392D5A24-BA17-7B5D-CD03-BBD8F7E85EB7}"/>
              </a:ext>
            </a:extLst>
          </p:cNvPr>
          <p:cNvSpPr txBox="1"/>
          <p:nvPr/>
        </p:nvSpPr>
        <p:spPr>
          <a:xfrm>
            <a:off x="641848" y="6037885"/>
            <a:ext cx="4245002" cy="246221"/>
          </a:xfrm>
          <a:prstGeom prst="rect">
            <a:avLst/>
          </a:prstGeom>
          <a:noFill/>
        </p:spPr>
        <p:txBody>
          <a:bodyPr wrap="square" rtlCol="0">
            <a:spAutoFit/>
          </a:bodyPr>
          <a:lstStyle/>
          <a:p>
            <a:pPr algn="l"/>
            <a:r>
              <a:rPr lang="en-GB" sz="1000">
                <a:solidFill>
                  <a:schemeClr val="tx1">
                    <a:lumMod val="65000"/>
                    <a:lumOff val="35000"/>
                  </a:schemeClr>
                </a:solidFill>
                <a:latin typeface="Helvetica" pitchFamily="2" charset="0"/>
              </a:rPr>
              <a:t>Example of a 5x spot layout, using 5 different motifs</a:t>
            </a:r>
            <a:endParaRPr lang="en-GB" sz="1000" i="0">
              <a:solidFill>
                <a:schemeClr val="tx1">
                  <a:lumMod val="65000"/>
                  <a:lumOff val="35000"/>
                </a:schemeClr>
              </a:solidFill>
              <a:effectLst/>
              <a:latin typeface="Helvetica" pitchFamily="2" charset="0"/>
            </a:endParaRPr>
          </a:p>
        </p:txBody>
      </p:sp>
      <p:sp>
        <p:nvSpPr>
          <p:cNvPr id="21" name="TextBox 20">
            <a:extLst>
              <a:ext uri="{FF2B5EF4-FFF2-40B4-BE49-F238E27FC236}">
                <a16:creationId xmlns:a16="http://schemas.microsoft.com/office/drawing/2014/main" id="{CE2766C4-6215-565F-EF1F-FCF1A17BB528}"/>
              </a:ext>
            </a:extLst>
          </p:cNvPr>
          <p:cNvSpPr txBox="1"/>
          <p:nvPr/>
        </p:nvSpPr>
        <p:spPr>
          <a:xfrm>
            <a:off x="5469626" y="6037885"/>
            <a:ext cx="1505540" cy="369332"/>
          </a:xfrm>
          <a:prstGeom prst="rect">
            <a:avLst/>
          </a:prstGeom>
          <a:noFill/>
        </p:spPr>
        <p:txBody>
          <a:bodyPr wrap="none" rtlCol="0">
            <a:spAutoFit/>
          </a:bodyPr>
          <a:lstStyle/>
          <a:p>
            <a:r>
              <a:rPr lang="en-US">
                <a:solidFill>
                  <a:schemeClr val="tx1">
                    <a:lumMod val="65000"/>
                    <a:lumOff val="35000"/>
                  </a:schemeClr>
                </a:solidFill>
                <a:latin typeface="Helvetica" pitchFamily="2" charset="0"/>
              </a:rPr>
              <a:t>Scion: Lionel</a:t>
            </a:r>
          </a:p>
        </p:txBody>
      </p:sp>
      <p:pic>
        <p:nvPicPr>
          <p:cNvPr id="23" name="Picture 22" descr="A pattern of cheetahs on a blue background&#10;&#10;Description automatically generated">
            <a:extLst>
              <a:ext uri="{FF2B5EF4-FFF2-40B4-BE49-F238E27FC236}">
                <a16:creationId xmlns:a16="http://schemas.microsoft.com/office/drawing/2014/main" id="{0C840243-0AEF-21C0-F93F-C13FEA272A37}"/>
              </a:ext>
            </a:extLst>
          </p:cNvPr>
          <p:cNvPicPr>
            <a:picLocks noChangeAspect="1"/>
          </p:cNvPicPr>
          <p:nvPr/>
        </p:nvPicPr>
        <p:blipFill>
          <a:blip r:embed="rId3"/>
          <a:srcRect l="17300"/>
          <a:stretch/>
        </p:blipFill>
        <p:spPr>
          <a:xfrm>
            <a:off x="5469628" y="1614162"/>
            <a:ext cx="4448517" cy="4423724"/>
          </a:xfrm>
          <a:prstGeom prst="rect">
            <a:avLst/>
          </a:prstGeom>
        </p:spPr>
      </p:pic>
      <p:pic>
        <p:nvPicPr>
          <p:cNvPr id="24" name="Picture 23" descr="A pattern of cheetahs on a blue background&#10;&#10;Description automatically generated">
            <a:extLst>
              <a:ext uri="{FF2B5EF4-FFF2-40B4-BE49-F238E27FC236}">
                <a16:creationId xmlns:a16="http://schemas.microsoft.com/office/drawing/2014/main" id="{C531FBAC-1F33-05CF-48EE-1B56919E8553}"/>
              </a:ext>
            </a:extLst>
          </p:cNvPr>
          <p:cNvPicPr>
            <a:picLocks noChangeAspect="1"/>
          </p:cNvPicPr>
          <p:nvPr/>
        </p:nvPicPr>
        <p:blipFill>
          <a:blip r:embed="rId3"/>
          <a:srcRect l="48989" r="15437" b="59469"/>
          <a:stretch/>
        </p:blipFill>
        <p:spPr>
          <a:xfrm>
            <a:off x="10091914" y="4787622"/>
            <a:ext cx="1334373" cy="1250264"/>
          </a:xfrm>
          <a:prstGeom prst="rect">
            <a:avLst/>
          </a:prstGeom>
        </p:spPr>
      </p:pic>
    </p:spTree>
    <p:extLst>
      <p:ext uri="{BB962C8B-B14F-4D97-AF65-F5344CB8AC3E}">
        <p14:creationId xmlns:p14="http://schemas.microsoft.com/office/powerpoint/2010/main" val="28209846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A46897-AF1F-8645-7F61-3E9DEEEA278C}"/>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692D4449-ED5A-3F8D-338A-9E124CA3FA22}"/>
              </a:ext>
            </a:extLst>
          </p:cNvPr>
          <p:cNvPicPr>
            <a:picLocks noChangeAspect="1"/>
          </p:cNvPicPr>
          <p:nvPr/>
        </p:nvPicPr>
        <p:blipFill>
          <a:blip r:embed="rId2"/>
          <a:stretch>
            <a:fillRect/>
          </a:stretch>
        </p:blipFill>
        <p:spPr>
          <a:xfrm>
            <a:off x="707038" y="1595092"/>
            <a:ext cx="4448517" cy="4448519"/>
          </a:xfrm>
          <a:prstGeom prst="rect">
            <a:avLst/>
          </a:prstGeom>
        </p:spPr>
      </p:pic>
      <p:cxnSp>
        <p:nvCxnSpPr>
          <p:cNvPr id="9" name="Straight Connector 8">
            <a:extLst>
              <a:ext uri="{FF2B5EF4-FFF2-40B4-BE49-F238E27FC236}">
                <a16:creationId xmlns:a16="http://schemas.microsoft.com/office/drawing/2014/main" id="{8317644F-E43E-43ED-36DD-885C077EB893}"/>
              </a:ext>
            </a:extLst>
          </p:cNvPr>
          <p:cNvCxnSpPr>
            <a:cxnSpLocks/>
          </p:cNvCxnSpPr>
          <p:nvPr/>
        </p:nvCxnSpPr>
        <p:spPr>
          <a:xfrm>
            <a:off x="1564395" y="1595092"/>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CD91E424-9931-AFFE-0FDC-271DAB12A702}"/>
              </a:ext>
            </a:extLst>
          </p:cNvPr>
          <p:cNvCxnSpPr>
            <a:cxnSpLocks/>
          </p:cNvCxnSpPr>
          <p:nvPr/>
        </p:nvCxnSpPr>
        <p:spPr>
          <a:xfrm>
            <a:off x="2454925" y="1595092"/>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A336D97-6CD4-B2E8-6F63-3963C8DFFD04}"/>
              </a:ext>
            </a:extLst>
          </p:cNvPr>
          <p:cNvCxnSpPr>
            <a:cxnSpLocks/>
          </p:cNvCxnSpPr>
          <p:nvPr/>
        </p:nvCxnSpPr>
        <p:spPr>
          <a:xfrm>
            <a:off x="3358308" y="1595092"/>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13A25A8-3D50-2F3C-9767-47F814A685DC}"/>
              </a:ext>
            </a:extLst>
          </p:cNvPr>
          <p:cNvCxnSpPr>
            <a:cxnSpLocks/>
          </p:cNvCxnSpPr>
          <p:nvPr/>
        </p:nvCxnSpPr>
        <p:spPr>
          <a:xfrm>
            <a:off x="4239658" y="1595092"/>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1867C4D5-414F-1F3A-7B19-92D834B0B5C3}"/>
              </a:ext>
            </a:extLst>
          </p:cNvPr>
          <p:cNvCxnSpPr>
            <a:cxnSpLocks/>
          </p:cNvCxnSpPr>
          <p:nvPr/>
        </p:nvCxnSpPr>
        <p:spPr>
          <a:xfrm flipH="1">
            <a:off x="707038" y="5160426"/>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F04BDEA-7905-E72D-8C44-B8A8DA005AF7}"/>
              </a:ext>
            </a:extLst>
          </p:cNvPr>
          <p:cNvCxnSpPr>
            <a:cxnSpLocks/>
          </p:cNvCxnSpPr>
          <p:nvPr/>
        </p:nvCxnSpPr>
        <p:spPr>
          <a:xfrm flipH="1">
            <a:off x="707038" y="4282967"/>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FE5A7D31-7651-6C6F-9FD8-A5BB492BF019}"/>
              </a:ext>
            </a:extLst>
          </p:cNvPr>
          <p:cNvCxnSpPr>
            <a:cxnSpLocks/>
          </p:cNvCxnSpPr>
          <p:nvPr/>
        </p:nvCxnSpPr>
        <p:spPr>
          <a:xfrm flipH="1">
            <a:off x="707037" y="3351824"/>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3828A1EF-13CB-B504-6B33-759485AC43ED}"/>
              </a:ext>
            </a:extLst>
          </p:cNvPr>
          <p:cNvCxnSpPr>
            <a:cxnSpLocks/>
          </p:cNvCxnSpPr>
          <p:nvPr/>
        </p:nvCxnSpPr>
        <p:spPr>
          <a:xfrm flipH="1">
            <a:off x="707037" y="2448441"/>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5369F138-FBFF-8AC9-DDA7-2C79B652A663}"/>
              </a:ext>
            </a:extLst>
          </p:cNvPr>
          <p:cNvSpPr txBox="1"/>
          <p:nvPr/>
        </p:nvSpPr>
        <p:spPr>
          <a:xfrm>
            <a:off x="707039" y="814388"/>
            <a:ext cx="10719248" cy="584775"/>
          </a:xfrm>
          <a:prstGeom prst="rect">
            <a:avLst/>
          </a:prstGeom>
          <a:noFill/>
        </p:spPr>
        <p:txBody>
          <a:bodyPr wrap="square" lIns="91440" tIns="45720" rIns="91440" bIns="45720" rtlCol="0" anchor="t">
            <a:spAutoFit/>
          </a:bodyPr>
          <a:lstStyle/>
          <a:p>
            <a:r>
              <a:rPr lang="en-GB">
                <a:solidFill>
                  <a:schemeClr val="tx1">
                    <a:lumMod val="65000"/>
                    <a:lumOff val="35000"/>
                  </a:schemeClr>
                </a:solidFill>
                <a:latin typeface="Helvetica"/>
                <a:cs typeface="Helvetica"/>
              </a:rPr>
              <a:t>Block repeat:</a:t>
            </a:r>
            <a:r>
              <a:rPr lang="en-GB" i="1">
                <a:solidFill>
                  <a:schemeClr val="tx1">
                    <a:lumMod val="65000"/>
                    <a:lumOff val="35000"/>
                  </a:schemeClr>
                </a:solidFill>
                <a:latin typeface="Helvetica"/>
                <a:cs typeface="Helvetica"/>
              </a:rPr>
              <a:t> </a:t>
            </a:r>
            <a:r>
              <a:rPr lang="en-GB" sz="1400" i="1">
                <a:solidFill>
                  <a:schemeClr val="tx1">
                    <a:lumMod val="65000"/>
                    <a:lumOff val="35000"/>
                  </a:schemeClr>
                </a:solidFill>
                <a:latin typeface="Helvetica"/>
                <a:cs typeface="Helvetica"/>
              </a:rPr>
              <a:t>tile that repeats out across the width and length to form a repeated design. The tile/ unit of repeat has been created as a 5x spot layout in a square format.  </a:t>
            </a:r>
            <a:endParaRPr lang="en-GB" sz="1400">
              <a:solidFill>
                <a:schemeClr val="tx1">
                  <a:lumMod val="65000"/>
                  <a:lumOff val="35000"/>
                </a:schemeClr>
              </a:solidFill>
              <a:latin typeface="Helvetica"/>
              <a:cs typeface="Helvetica"/>
            </a:endParaRPr>
          </a:p>
        </p:txBody>
      </p:sp>
      <p:sp>
        <p:nvSpPr>
          <p:cNvPr id="7" name="TextBox 6">
            <a:extLst>
              <a:ext uri="{FF2B5EF4-FFF2-40B4-BE49-F238E27FC236}">
                <a16:creationId xmlns:a16="http://schemas.microsoft.com/office/drawing/2014/main" id="{4B032899-7566-7069-11EA-0386676D39A0}"/>
              </a:ext>
            </a:extLst>
          </p:cNvPr>
          <p:cNvSpPr txBox="1"/>
          <p:nvPr/>
        </p:nvSpPr>
        <p:spPr>
          <a:xfrm>
            <a:off x="641849" y="6037885"/>
            <a:ext cx="4513702" cy="246221"/>
          </a:xfrm>
          <a:prstGeom prst="rect">
            <a:avLst/>
          </a:prstGeom>
          <a:noFill/>
        </p:spPr>
        <p:txBody>
          <a:bodyPr wrap="square" rtlCol="0">
            <a:spAutoFit/>
          </a:bodyPr>
          <a:lstStyle/>
          <a:p>
            <a:pPr algn="l"/>
            <a:r>
              <a:rPr lang="en-GB" sz="1000">
                <a:solidFill>
                  <a:schemeClr val="tx1">
                    <a:lumMod val="65000"/>
                    <a:lumOff val="35000"/>
                  </a:schemeClr>
                </a:solidFill>
                <a:latin typeface="Helvetica" pitchFamily="2" charset="0"/>
              </a:rPr>
              <a:t>Example of a 5x spot layout, using 5 different motifs</a:t>
            </a:r>
            <a:endParaRPr lang="en-GB" sz="1000" i="0">
              <a:solidFill>
                <a:schemeClr val="tx1">
                  <a:lumMod val="65000"/>
                  <a:lumOff val="35000"/>
                </a:schemeClr>
              </a:solidFill>
              <a:effectLst/>
              <a:latin typeface="Helvetica" pitchFamily="2" charset="0"/>
            </a:endParaRPr>
          </a:p>
        </p:txBody>
      </p:sp>
      <p:pic>
        <p:nvPicPr>
          <p:cNvPr id="18" name="Picture 17" descr="A pattern of windmills and hot air balloons&#10;&#10;Description automatically generated">
            <a:extLst>
              <a:ext uri="{FF2B5EF4-FFF2-40B4-BE49-F238E27FC236}">
                <a16:creationId xmlns:a16="http://schemas.microsoft.com/office/drawing/2014/main" id="{9E1F0D7D-93C2-DFB7-D7C4-92418B5BCA5E}"/>
              </a:ext>
            </a:extLst>
          </p:cNvPr>
          <p:cNvPicPr>
            <a:picLocks noChangeAspect="1"/>
          </p:cNvPicPr>
          <p:nvPr/>
        </p:nvPicPr>
        <p:blipFill>
          <a:blip r:embed="rId3"/>
          <a:stretch>
            <a:fillRect/>
          </a:stretch>
        </p:blipFill>
        <p:spPr>
          <a:xfrm>
            <a:off x="5377736" y="1611623"/>
            <a:ext cx="4349947" cy="4426262"/>
          </a:xfrm>
          <a:prstGeom prst="rect">
            <a:avLst/>
          </a:prstGeom>
        </p:spPr>
      </p:pic>
      <p:pic>
        <p:nvPicPr>
          <p:cNvPr id="19" name="Picture 18" descr="A pattern of windmills and hot air balloons&#10;&#10;Description automatically generated">
            <a:extLst>
              <a:ext uri="{FF2B5EF4-FFF2-40B4-BE49-F238E27FC236}">
                <a16:creationId xmlns:a16="http://schemas.microsoft.com/office/drawing/2014/main" id="{3938899D-4698-9D85-7312-7613A55FC732}"/>
              </a:ext>
            </a:extLst>
          </p:cNvPr>
          <p:cNvPicPr>
            <a:picLocks noChangeAspect="1"/>
          </p:cNvPicPr>
          <p:nvPr/>
        </p:nvPicPr>
        <p:blipFill>
          <a:blip r:embed="rId3"/>
          <a:srcRect l="33042" t="8277" r="15943" b="41334"/>
          <a:stretch/>
        </p:blipFill>
        <p:spPr>
          <a:xfrm>
            <a:off x="9949866" y="4571999"/>
            <a:ext cx="1458505" cy="1465885"/>
          </a:xfrm>
          <a:prstGeom prst="rect">
            <a:avLst/>
          </a:prstGeom>
        </p:spPr>
      </p:pic>
      <p:sp>
        <p:nvSpPr>
          <p:cNvPr id="21" name="TextBox 20">
            <a:extLst>
              <a:ext uri="{FF2B5EF4-FFF2-40B4-BE49-F238E27FC236}">
                <a16:creationId xmlns:a16="http://schemas.microsoft.com/office/drawing/2014/main" id="{449264E4-4068-33C3-405A-006DAF8C0BE6}"/>
              </a:ext>
            </a:extLst>
          </p:cNvPr>
          <p:cNvSpPr txBox="1"/>
          <p:nvPr/>
        </p:nvSpPr>
        <p:spPr>
          <a:xfrm>
            <a:off x="5377734" y="6037884"/>
            <a:ext cx="3493264" cy="369332"/>
          </a:xfrm>
          <a:prstGeom prst="rect">
            <a:avLst/>
          </a:prstGeom>
          <a:noFill/>
        </p:spPr>
        <p:txBody>
          <a:bodyPr wrap="none" rtlCol="0">
            <a:spAutoFit/>
          </a:bodyPr>
          <a:lstStyle/>
          <a:p>
            <a:r>
              <a:rPr lang="en-US">
                <a:solidFill>
                  <a:schemeClr val="tx1">
                    <a:lumMod val="65000"/>
                    <a:lumOff val="35000"/>
                  </a:schemeClr>
                </a:solidFill>
                <a:latin typeface="Helvetica" pitchFamily="2" charset="0"/>
              </a:rPr>
              <a:t>Designers Guild: </a:t>
            </a:r>
            <a:r>
              <a:rPr lang="en-GB">
                <a:solidFill>
                  <a:schemeClr val="tx1">
                    <a:lumMod val="65000"/>
                    <a:lumOff val="35000"/>
                  </a:schemeClr>
                </a:solidFill>
                <a:latin typeface="Helvetica" pitchFamily="2" charset="0"/>
              </a:rPr>
              <a:t>Meadowsweet </a:t>
            </a:r>
            <a:endParaRPr lang="en-US">
              <a:solidFill>
                <a:schemeClr val="tx1">
                  <a:lumMod val="65000"/>
                  <a:lumOff val="35000"/>
                </a:schemeClr>
              </a:solidFill>
              <a:latin typeface="Helvetica" pitchFamily="2" charset="0"/>
            </a:endParaRPr>
          </a:p>
        </p:txBody>
      </p:sp>
    </p:spTree>
    <p:extLst>
      <p:ext uri="{BB962C8B-B14F-4D97-AF65-F5344CB8AC3E}">
        <p14:creationId xmlns:p14="http://schemas.microsoft.com/office/powerpoint/2010/main" val="2316727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1496498-083A-4B4E-AD61-DEB56D60916C}"/>
              </a:ext>
            </a:extLst>
          </p:cNvPr>
          <p:cNvSpPr txBox="1"/>
          <p:nvPr/>
        </p:nvSpPr>
        <p:spPr>
          <a:xfrm>
            <a:off x="5501522" y="6052131"/>
            <a:ext cx="5092291" cy="369332"/>
          </a:xfrm>
          <a:prstGeom prst="rect">
            <a:avLst/>
          </a:prstGeom>
          <a:noFill/>
        </p:spPr>
        <p:txBody>
          <a:bodyPr wrap="none" rtlCol="0">
            <a:spAutoFit/>
          </a:bodyPr>
          <a:lstStyle/>
          <a:p>
            <a:r>
              <a:rPr lang="en-US">
                <a:solidFill>
                  <a:schemeClr val="tx1">
                    <a:lumMod val="65000"/>
                    <a:lumOff val="35000"/>
                  </a:schemeClr>
                </a:solidFill>
                <a:latin typeface="Helvetica" pitchFamily="2" charset="0"/>
              </a:rPr>
              <a:t>Liberty Print: Sunflower Spot </a:t>
            </a:r>
            <a:r>
              <a:rPr lang="en-GB" i="0">
                <a:solidFill>
                  <a:schemeClr val="tx1">
                    <a:lumMod val="65000"/>
                    <a:lumOff val="35000"/>
                  </a:schemeClr>
                </a:solidFill>
                <a:effectLst/>
                <a:latin typeface="Helvetica" pitchFamily="2" charset="0"/>
              </a:rPr>
              <a:t>Tana Lawn Cotton</a:t>
            </a:r>
            <a:r>
              <a:rPr lang="en-US">
                <a:solidFill>
                  <a:schemeClr val="tx1">
                    <a:lumMod val="65000"/>
                    <a:lumOff val="35000"/>
                  </a:schemeClr>
                </a:solidFill>
                <a:latin typeface="Helvetica" pitchFamily="2" charset="0"/>
              </a:rPr>
              <a:t> </a:t>
            </a:r>
          </a:p>
        </p:txBody>
      </p:sp>
      <p:pic>
        <p:nvPicPr>
          <p:cNvPr id="5" name="Picture 4">
            <a:extLst>
              <a:ext uri="{FF2B5EF4-FFF2-40B4-BE49-F238E27FC236}">
                <a16:creationId xmlns:a16="http://schemas.microsoft.com/office/drawing/2014/main" id="{548D3217-466C-5918-1591-6F3E498D64CB}"/>
              </a:ext>
            </a:extLst>
          </p:cNvPr>
          <p:cNvPicPr>
            <a:picLocks noChangeAspect="1"/>
          </p:cNvPicPr>
          <p:nvPr/>
        </p:nvPicPr>
        <p:blipFill>
          <a:blip r:embed="rId2"/>
          <a:stretch>
            <a:fillRect/>
          </a:stretch>
        </p:blipFill>
        <p:spPr>
          <a:xfrm>
            <a:off x="828438" y="1603076"/>
            <a:ext cx="4448514" cy="4448518"/>
          </a:xfrm>
          <a:prstGeom prst="rect">
            <a:avLst/>
          </a:prstGeom>
        </p:spPr>
      </p:pic>
      <p:cxnSp>
        <p:nvCxnSpPr>
          <p:cNvPr id="9" name="Straight Connector 8">
            <a:extLst>
              <a:ext uri="{FF2B5EF4-FFF2-40B4-BE49-F238E27FC236}">
                <a16:creationId xmlns:a16="http://schemas.microsoft.com/office/drawing/2014/main" id="{46AE4690-2164-EC25-8E61-C2ABD104C75C}"/>
              </a:ext>
            </a:extLst>
          </p:cNvPr>
          <p:cNvCxnSpPr>
            <a:cxnSpLocks/>
          </p:cNvCxnSpPr>
          <p:nvPr/>
        </p:nvCxnSpPr>
        <p:spPr>
          <a:xfrm>
            <a:off x="1502915" y="1593358"/>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99BBDDC-957D-924E-D996-4D41495FC0B0}"/>
              </a:ext>
            </a:extLst>
          </p:cNvPr>
          <p:cNvCxnSpPr>
            <a:cxnSpLocks/>
          </p:cNvCxnSpPr>
          <p:nvPr/>
        </p:nvCxnSpPr>
        <p:spPr>
          <a:xfrm>
            <a:off x="2126859" y="1593358"/>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9A93917-FBCE-0A5F-C8A2-72CB64513488}"/>
              </a:ext>
            </a:extLst>
          </p:cNvPr>
          <p:cNvCxnSpPr>
            <a:cxnSpLocks/>
          </p:cNvCxnSpPr>
          <p:nvPr/>
        </p:nvCxnSpPr>
        <p:spPr>
          <a:xfrm>
            <a:off x="2729287" y="1593358"/>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FE5BE6E-1374-3167-188B-598DD364EECB}"/>
              </a:ext>
            </a:extLst>
          </p:cNvPr>
          <p:cNvCxnSpPr>
            <a:cxnSpLocks/>
          </p:cNvCxnSpPr>
          <p:nvPr/>
        </p:nvCxnSpPr>
        <p:spPr>
          <a:xfrm>
            <a:off x="3363988" y="1593358"/>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88335356-A445-1134-34E1-83D3A54FD59B}"/>
              </a:ext>
            </a:extLst>
          </p:cNvPr>
          <p:cNvCxnSpPr>
            <a:cxnSpLocks/>
          </p:cNvCxnSpPr>
          <p:nvPr/>
        </p:nvCxnSpPr>
        <p:spPr>
          <a:xfrm>
            <a:off x="3977174" y="1593358"/>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7DDF10DF-0D61-D579-88C0-D7DAF44764D5}"/>
              </a:ext>
            </a:extLst>
          </p:cNvPr>
          <p:cNvCxnSpPr>
            <a:cxnSpLocks/>
          </p:cNvCxnSpPr>
          <p:nvPr/>
        </p:nvCxnSpPr>
        <p:spPr>
          <a:xfrm>
            <a:off x="4605235" y="1593358"/>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1AE1B48C-DFD4-4066-6F64-F048B181EBEE}"/>
              </a:ext>
            </a:extLst>
          </p:cNvPr>
          <p:cNvCxnSpPr>
            <a:cxnSpLocks/>
          </p:cNvCxnSpPr>
          <p:nvPr/>
        </p:nvCxnSpPr>
        <p:spPr>
          <a:xfrm flipH="1">
            <a:off x="838155" y="2252029"/>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BF8D18B2-7A2B-7569-83B4-C1B3ADD588F7}"/>
              </a:ext>
            </a:extLst>
          </p:cNvPr>
          <p:cNvCxnSpPr>
            <a:cxnSpLocks/>
          </p:cNvCxnSpPr>
          <p:nvPr/>
        </p:nvCxnSpPr>
        <p:spPr>
          <a:xfrm flipH="1">
            <a:off x="828438" y="2895698"/>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C161869-59AE-67B0-934F-99856CB2305D}"/>
              </a:ext>
            </a:extLst>
          </p:cNvPr>
          <p:cNvCxnSpPr>
            <a:cxnSpLocks/>
          </p:cNvCxnSpPr>
          <p:nvPr/>
        </p:nvCxnSpPr>
        <p:spPr>
          <a:xfrm flipH="1">
            <a:off x="828438" y="3513915"/>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92276BFA-24B2-64C3-5254-E6B17EB45E7A}"/>
              </a:ext>
            </a:extLst>
          </p:cNvPr>
          <p:cNvCxnSpPr>
            <a:cxnSpLocks/>
          </p:cNvCxnSpPr>
          <p:nvPr/>
        </p:nvCxnSpPr>
        <p:spPr>
          <a:xfrm flipH="1">
            <a:off x="838155" y="4123859"/>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713AAB8-FEAF-A965-3C94-AE78D2C7A348}"/>
              </a:ext>
            </a:extLst>
          </p:cNvPr>
          <p:cNvCxnSpPr>
            <a:cxnSpLocks/>
          </p:cNvCxnSpPr>
          <p:nvPr/>
        </p:nvCxnSpPr>
        <p:spPr>
          <a:xfrm flipH="1">
            <a:off x="828438" y="4801591"/>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89EA317B-6003-8195-17C8-882FE0BA330A}"/>
              </a:ext>
            </a:extLst>
          </p:cNvPr>
          <p:cNvCxnSpPr>
            <a:cxnSpLocks/>
          </p:cNvCxnSpPr>
          <p:nvPr/>
        </p:nvCxnSpPr>
        <p:spPr>
          <a:xfrm flipH="1">
            <a:off x="828438" y="5404019"/>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20B66F1A-FC2C-12C5-AD9C-86C2A797AB50}"/>
              </a:ext>
            </a:extLst>
          </p:cNvPr>
          <p:cNvSpPr txBox="1"/>
          <p:nvPr/>
        </p:nvSpPr>
        <p:spPr>
          <a:xfrm>
            <a:off x="707039" y="814388"/>
            <a:ext cx="10719248" cy="584775"/>
          </a:xfrm>
          <a:prstGeom prst="rect">
            <a:avLst/>
          </a:prstGeom>
          <a:noFill/>
        </p:spPr>
        <p:txBody>
          <a:bodyPr wrap="square" lIns="91440" tIns="45720" rIns="91440" bIns="45720" rtlCol="0" anchor="t">
            <a:spAutoFit/>
          </a:bodyPr>
          <a:lstStyle/>
          <a:p>
            <a:r>
              <a:rPr lang="en-GB">
                <a:solidFill>
                  <a:schemeClr val="tx1">
                    <a:lumMod val="65000"/>
                    <a:lumOff val="35000"/>
                  </a:schemeClr>
                </a:solidFill>
                <a:latin typeface="Helvetica"/>
                <a:cs typeface="Helvetica"/>
              </a:rPr>
              <a:t>Block repeat:</a:t>
            </a:r>
            <a:r>
              <a:rPr lang="en-GB" i="1">
                <a:solidFill>
                  <a:schemeClr val="tx1">
                    <a:lumMod val="65000"/>
                    <a:lumOff val="35000"/>
                  </a:schemeClr>
                </a:solidFill>
                <a:latin typeface="Helvetica"/>
                <a:cs typeface="Helvetica"/>
              </a:rPr>
              <a:t> </a:t>
            </a:r>
            <a:r>
              <a:rPr lang="en-GB" sz="1400" i="1">
                <a:solidFill>
                  <a:schemeClr val="tx1">
                    <a:lumMod val="65000"/>
                    <a:lumOff val="35000"/>
                  </a:schemeClr>
                </a:solidFill>
                <a:latin typeface="Helvetica"/>
                <a:cs typeface="Helvetica"/>
              </a:rPr>
              <a:t>tile that repeats out across the width and length to form a repeated design. The tile/ unit of repeat has been created as a 7x spot layout in a square format.  </a:t>
            </a:r>
            <a:endParaRPr lang="en-GB" sz="1400">
              <a:solidFill>
                <a:schemeClr val="tx1">
                  <a:lumMod val="65000"/>
                  <a:lumOff val="35000"/>
                </a:schemeClr>
              </a:solidFill>
              <a:latin typeface="Helvetica"/>
              <a:cs typeface="Helvetica"/>
            </a:endParaRPr>
          </a:p>
        </p:txBody>
      </p:sp>
      <p:pic>
        <p:nvPicPr>
          <p:cNvPr id="3" name="Picture 2" descr="A red fabric with white flowers&#10;&#10;Description automatically generated">
            <a:extLst>
              <a:ext uri="{FF2B5EF4-FFF2-40B4-BE49-F238E27FC236}">
                <a16:creationId xmlns:a16="http://schemas.microsoft.com/office/drawing/2014/main" id="{8135173F-2BEF-C41E-0C7C-CA6C45462381}"/>
              </a:ext>
            </a:extLst>
          </p:cNvPr>
          <p:cNvPicPr>
            <a:picLocks noChangeAspect="1"/>
          </p:cNvPicPr>
          <p:nvPr/>
        </p:nvPicPr>
        <p:blipFill>
          <a:blip r:embed="rId3"/>
          <a:stretch>
            <a:fillRect/>
          </a:stretch>
        </p:blipFill>
        <p:spPr>
          <a:xfrm>
            <a:off x="5501522" y="1593358"/>
            <a:ext cx="4426127" cy="4448519"/>
          </a:xfrm>
          <a:prstGeom prst="rect">
            <a:avLst/>
          </a:prstGeom>
        </p:spPr>
      </p:pic>
      <p:pic>
        <p:nvPicPr>
          <p:cNvPr id="6" name="Picture 5" descr="A red fabric with white flowers&#10;&#10;Description automatically generated">
            <a:extLst>
              <a:ext uri="{FF2B5EF4-FFF2-40B4-BE49-F238E27FC236}">
                <a16:creationId xmlns:a16="http://schemas.microsoft.com/office/drawing/2014/main" id="{2439D527-C34A-DCAB-3981-35D03229B290}"/>
              </a:ext>
            </a:extLst>
          </p:cNvPr>
          <p:cNvPicPr>
            <a:picLocks noChangeAspect="1"/>
          </p:cNvPicPr>
          <p:nvPr/>
        </p:nvPicPr>
        <p:blipFill>
          <a:blip r:embed="rId3"/>
          <a:srcRect t="28438" r="27587"/>
          <a:stretch/>
        </p:blipFill>
        <p:spPr>
          <a:xfrm rot="5400000">
            <a:off x="10138355" y="4805733"/>
            <a:ext cx="1226754" cy="1218469"/>
          </a:xfrm>
          <a:prstGeom prst="rect">
            <a:avLst/>
          </a:prstGeom>
        </p:spPr>
      </p:pic>
      <p:sp>
        <p:nvSpPr>
          <p:cNvPr id="7" name="TextBox 6">
            <a:extLst>
              <a:ext uri="{FF2B5EF4-FFF2-40B4-BE49-F238E27FC236}">
                <a16:creationId xmlns:a16="http://schemas.microsoft.com/office/drawing/2014/main" id="{FD02DA18-C213-EF1C-DE67-DC3281C94324}"/>
              </a:ext>
            </a:extLst>
          </p:cNvPr>
          <p:cNvSpPr txBox="1"/>
          <p:nvPr/>
        </p:nvSpPr>
        <p:spPr>
          <a:xfrm>
            <a:off x="707038" y="6112961"/>
            <a:ext cx="4087985" cy="246221"/>
          </a:xfrm>
          <a:prstGeom prst="rect">
            <a:avLst/>
          </a:prstGeom>
          <a:noFill/>
        </p:spPr>
        <p:txBody>
          <a:bodyPr wrap="square" rtlCol="0">
            <a:spAutoFit/>
          </a:bodyPr>
          <a:lstStyle/>
          <a:p>
            <a:pPr algn="l"/>
            <a:r>
              <a:rPr lang="en-GB" sz="1000">
                <a:solidFill>
                  <a:schemeClr val="tx1">
                    <a:lumMod val="65000"/>
                    <a:lumOff val="35000"/>
                  </a:schemeClr>
                </a:solidFill>
                <a:latin typeface="Helvetica" pitchFamily="2" charset="0"/>
              </a:rPr>
              <a:t>Example of a 7x spot layout, using 1 motif </a:t>
            </a:r>
            <a:endParaRPr lang="en-GB" sz="1000" i="0">
              <a:solidFill>
                <a:schemeClr val="tx1">
                  <a:lumMod val="65000"/>
                  <a:lumOff val="35000"/>
                </a:schemeClr>
              </a:solidFill>
              <a:effectLst/>
              <a:latin typeface="Helvetica" pitchFamily="2" charset="0"/>
            </a:endParaRPr>
          </a:p>
        </p:txBody>
      </p:sp>
    </p:spTree>
    <p:extLst>
      <p:ext uri="{BB962C8B-B14F-4D97-AF65-F5344CB8AC3E}">
        <p14:creationId xmlns:p14="http://schemas.microsoft.com/office/powerpoint/2010/main" val="2185565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1496498-083A-4B4E-AD61-DEB56D60916C}"/>
              </a:ext>
            </a:extLst>
          </p:cNvPr>
          <p:cNvSpPr txBox="1"/>
          <p:nvPr/>
        </p:nvSpPr>
        <p:spPr>
          <a:xfrm>
            <a:off x="5466661" y="5878971"/>
            <a:ext cx="5506139" cy="369332"/>
          </a:xfrm>
          <a:prstGeom prst="rect">
            <a:avLst/>
          </a:prstGeom>
          <a:noFill/>
        </p:spPr>
        <p:txBody>
          <a:bodyPr wrap="square" rtlCol="0">
            <a:spAutoFit/>
          </a:bodyPr>
          <a:lstStyle/>
          <a:p>
            <a:pPr algn="l"/>
            <a:r>
              <a:rPr lang="en-GB" i="0">
                <a:solidFill>
                  <a:schemeClr val="tx1">
                    <a:lumMod val="65000"/>
                    <a:lumOff val="35000"/>
                  </a:schemeClr>
                </a:solidFill>
                <a:effectLst/>
                <a:latin typeface="Helvetica" pitchFamily="2" charset="0"/>
              </a:rPr>
              <a:t>Liberty Print</a:t>
            </a:r>
            <a:r>
              <a:rPr lang="en-GB">
                <a:solidFill>
                  <a:schemeClr val="tx1">
                    <a:lumMod val="65000"/>
                    <a:lumOff val="35000"/>
                  </a:schemeClr>
                </a:solidFill>
                <a:latin typeface="Helvetica" pitchFamily="2" charset="0"/>
              </a:rPr>
              <a:t>: </a:t>
            </a:r>
            <a:r>
              <a:rPr lang="en-GB" i="0">
                <a:solidFill>
                  <a:schemeClr val="tx1">
                    <a:lumMod val="65000"/>
                    <a:lumOff val="35000"/>
                  </a:schemeClr>
                </a:solidFill>
                <a:effectLst/>
                <a:latin typeface="Helvetica" pitchFamily="2" charset="0"/>
              </a:rPr>
              <a:t>Paintbrush Blossom Tana Lawn Cotton</a:t>
            </a:r>
          </a:p>
        </p:txBody>
      </p:sp>
      <p:pic>
        <p:nvPicPr>
          <p:cNvPr id="5" name="Picture 4">
            <a:extLst>
              <a:ext uri="{FF2B5EF4-FFF2-40B4-BE49-F238E27FC236}">
                <a16:creationId xmlns:a16="http://schemas.microsoft.com/office/drawing/2014/main" id="{09CF200D-BA14-FB7D-66C9-007A47387EA4}"/>
              </a:ext>
            </a:extLst>
          </p:cNvPr>
          <p:cNvPicPr>
            <a:picLocks noChangeAspect="1"/>
          </p:cNvPicPr>
          <p:nvPr/>
        </p:nvPicPr>
        <p:blipFill>
          <a:blip r:embed="rId2"/>
          <a:stretch>
            <a:fillRect/>
          </a:stretch>
        </p:blipFill>
        <p:spPr>
          <a:xfrm>
            <a:off x="784233" y="1361450"/>
            <a:ext cx="4482074" cy="4503544"/>
          </a:xfrm>
          <a:prstGeom prst="rect">
            <a:avLst/>
          </a:prstGeom>
        </p:spPr>
      </p:pic>
      <p:cxnSp>
        <p:nvCxnSpPr>
          <p:cNvPr id="17" name="Straight Connector 16">
            <a:extLst>
              <a:ext uri="{FF2B5EF4-FFF2-40B4-BE49-F238E27FC236}">
                <a16:creationId xmlns:a16="http://schemas.microsoft.com/office/drawing/2014/main" id="{C718D3C9-F7EA-F908-758A-D3967BE75AB4}"/>
              </a:ext>
            </a:extLst>
          </p:cNvPr>
          <p:cNvCxnSpPr>
            <a:cxnSpLocks/>
          </p:cNvCxnSpPr>
          <p:nvPr/>
        </p:nvCxnSpPr>
        <p:spPr>
          <a:xfrm flipH="1">
            <a:off x="806603" y="1843438"/>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AADA693C-6656-E482-DB06-1FD679B1BC6C}"/>
              </a:ext>
            </a:extLst>
          </p:cNvPr>
          <p:cNvCxnSpPr>
            <a:cxnSpLocks/>
          </p:cNvCxnSpPr>
          <p:nvPr/>
        </p:nvCxnSpPr>
        <p:spPr>
          <a:xfrm flipH="1">
            <a:off x="817788" y="2306017"/>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F2F8B5DC-C1FD-4502-952C-CACD2A5E9808}"/>
              </a:ext>
            </a:extLst>
          </p:cNvPr>
          <p:cNvCxnSpPr>
            <a:cxnSpLocks/>
          </p:cNvCxnSpPr>
          <p:nvPr/>
        </p:nvCxnSpPr>
        <p:spPr>
          <a:xfrm flipH="1">
            <a:off x="806603" y="2802776"/>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C60030D-35BE-A01A-1244-ACFA05083DC8}"/>
              </a:ext>
            </a:extLst>
          </p:cNvPr>
          <p:cNvCxnSpPr>
            <a:cxnSpLocks/>
          </p:cNvCxnSpPr>
          <p:nvPr/>
        </p:nvCxnSpPr>
        <p:spPr>
          <a:xfrm flipH="1">
            <a:off x="790421" y="3295365"/>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3CE664BF-6448-7DA1-8EF6-916ED4B9F777}"/>
              </a:ext>
            </a:extLst>
          </p:cNvPr>
          <p:cNvCxnSpPr>
            <a:cxnSpLocks/>
          </p:cNvCxnSpPr>
          <p:nvPr/>
        </p:nvCxnSpPr>
        <p:spPr>
          <a:xfrm flipH="1">
            <a:off x="806603" y="3782134"/>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1323DE9A-8C4F-7126-AE29-45CB3DA8F62E}"/>
              </a:ext>
            </a:extLst>
          </p:cNvPr>
          <p:cNvCxnSpPr>
            <a:cxnSpLocks/>
          </p:cNvCxnSpPr>
          <p:nvPr/>
        </p:nvCxnSpPr>
        <p:spPr>
          <a:xfrm flipH="1">
            <a:off x="806718" y="4294618"/>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499108C-32F5-9891-709C-C452D9D40D9B}"/>
              </a:ext>
            </a:extLst>
          </p:cNvPr>
          <p:cNvCxnSpPr>
            <a:cxnSpLocks/>
          </p:cNvCxnSpPr>
          <p:nvPr/>
        </p:nvCxnSpPr>
        <p:spPr>
          <a:xfrm flipH="1">
            <a:off x="779664" y="4798674"/>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F5252ACB-3DD2-D7DB-5A32-16A1DBE799D8}"/>
              </a:ext>
            </a:extLst>
          </p:cNvPr>
          <p:cNvCxnSpPr>
            <a:cxnSpLocks/>
          </p:cNvCxnSpPr>
          <p:nvPr/>
        </p:nvCxnSpPr>
        <p:spPr>
          <a:xfrm flipH="1">
            <a:off x="790421" y="5289568"/>
            <a:ext cx="4448519" cy="0"/>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BCE1DC2A-DFFF-F857-0FB4-3EF300852FBA}"/>
              </a:ext>
            </a:extLst>
          </p:cNvPr>
          <p:cNvCxnSpPr>
            <a:cxnSpLocks/>
          </p:cNvCxnSpPr>
          <p:nvPr/>
        </p:nvCxnSpPr>
        <p:spPr>
          <a:xfrm>
            <a:off x="1299758" y="1383820"/>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F0A56150-B58D-9773-7E07-EDDDD0375B0E}"/>
              </a:ext>
            </a:extLst>
          </p:cNvPr>
          <p:cNvCxnSpPr>
            <a:cxnSpLocks/>
          </p:cNvCxnSpPr>
          <p:nvPr/>
        </p:nvCxnSpPr>
        <p:spPr>
          <a:xfrm>
            <a:off x="1786000" y="1383820"/>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788ECCC7-5ADD-0C9D-062D-81D35785FB1F}"/>
              </a:ext>
            </a:extLst>
          </p:cNvPr>
          <p:cNvCxnSpPr>
            <a:cxnSpLocks/>
          </p:cNvCxnSpPr>
          <p:nvPr/>
        </p:nvCxnSpPr>
        <p:spPr>
          <a:xfrm>
            <a:off x="2257188" y="1383820"/>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52C5B8FF-EDE5-DE43-6924-C188DC8F62AE}"/>
              </a:ext>
            </a:extLst>
          </p:cNvPr>
          <p:cNvCxnSpPr>
            <a:cxnSpLocks/>
          </p:cNvCxnSpPr>
          <p:nvPr/>
        </p:nvCxnSpPr>
        <p:spPr>
          <a:xfrm>
            <a:off x="2816586" y="1383820"/>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622F04B7-37C0-D008-1C10-E434D2F0CA95}"/>
              </a:ext>
            </a:extLst>
          </p:cNvPr>
          <p:cNvCxnSpPr>
            <a:cxnSpLocks/>
          </p:cNvCxnSpPr>
          <p:nvPr/>
        </p:nvCxnSpPr>
        <p:spPr>
          <a:xfrm>
            <a:off x="3300680" y="1383820"/>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A1CC8A91-223B-96FC-E9ED-02229A05FABB}"/>
              </a:ext>
            </a:extLst>
          </p:cNvPr>
          <p:cNvCxnSpPr>
            <a:cxnSpLocks/>
          </p:cNvCxnSpPr>
          <p:nvPr/>
        </p:nvCxnSpPr>
        <p:spPr>
          <a:xfrm>
            <a:off x="3763258" y="1383820"/>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51F10952-5983-E5D2-6683-37CFF0F63423}"/>
              </a:ext>
            </a:extLst>
          </p:cNvPr>
          <p:cNvCxnSpPr>
            <a:cxnSpLocks/>
          </p:cNvCxnSpPr>
          <p:nvPr/>
        </p:nvCxnSpPr>
        <p:spPr>
          <a:xfrm>
            <a:off x="4282145" y="1361449"/>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328FB6AC-C4EA-AF24-7D25-2E2E517F64A8}"/>
              </a:ext>
            </a:extLst>
          </p:cNvPr>
          <p:cNvCxnSpPr>
            <a:cxnSpLocks/>
          </p:cNvCxnSpPr>
          <p:nvPr/>
        </p:nvCxnSpPr>
        <p:spPr>
          <a:xfrm>
            <a:off x="4800896" y="1383820"/>
            <a:ext cx="0" cy="4448519"/>
          </a:xfrm>
          <a:prstGeom prst="line">
            <a:avLst/>
          </a:prstGeom>
          <a:ln>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8DC8D974-347A-C8B3-AA28-11494F3BA0C8}"/>
              </a:ext>
            </a:extLst>
          </p:cNvPr>
          <p:cNvSpPr txBox="1"/>
          <p:nvPr/>
        </p:nvSpPr>
        <p:spPr>
          <a:xfrm>
            <a:off x="707039" y="814388"/>
            <a:ext cx="10719248" cy="584775"/>
          </a:xfrm>
          <a:prstGeom prst="rect">
            <a:avLst/>
          </a:prstGeom>
          <a:noFill/>
        </p:spPr>
        <p:txBody>
          <a:bodyPr wrap="square" lIns="91440" tIns="45720" rIns="91440" bIns="45720" rtlCol="0" anchor="t">
            <a:spAutoFit/>
          </a:bodyPr>
          <a:lstStyle/>
          <a:p>
            <a:r>
              <a:rPr lang="en-GB">
                <a:solidFill>
                  <a:schemeClr val="tx1">
                    <a:lumMod val="65000"/>
                    <a:lumOff val="35000"/>
                  </a:schemeClr>
                </a:solidFill>
                <a:latin typeface="Helvetica"/>
                <a:cs typeface="Helvetica"/>
              </a:rPr>
              <a:t>Block repeat:</a:t>
            </a:r>
            <a:r>
              <a:rPr lang="en-GB" i="1">
                <a:solidFill>
                  <a:schemeClr val="tx1">
                    <a:lumMod val="65000"/>
                    <a:lumOff val="35000"/>
                  </a:schemeClr>
                </a:solidFill>
                <a:latin typeface="Helvetica"/>
                <a:cs typeface="Helvetica"/>
              </a:rPr>
              <a:t> </a:t>
            </a:r>
            <a:r>
              <a:rPr lang="en-GB" sz="1400" i="1">
                <a:solidFill>
                  <a:schemeClr val="tx1">
                    <a:lumMod val="65000"/>
                    <a:lumOff val="35000"/>
                  </a:schemeClr>
                </a:solidFill>
                <a:latin typeface="Helvetica"/>
                <a:cs typeface="Helvetica"/>
              </a:rPr>
              <a:t>tile that repeats out across the width and length to form a repeated design. The tile/ unit of repeat has been created as a 9x spot layout in a rectangular format.  </a:t>
            </a:r>
            <a:endParaRPr lang="en-GB" sz="1400">
              <a:solidFill>
                <a:schemeClr val="tx1">
                  <a:lumMod val="65000"/>
                  <a:lumOff val="35000"/>
                </a:schemeClr>
              </a:solidFill>
              <a:latin typeface="Helvetica"/>
              <a:cs typeface="Helvetica"/>
            </a:endParaRPr>
          </a:p>
        </p:txBody>
      </p:sp>
      <p:pic>
        <p:nvPicPr>
          <p:cNvPr id="3" name="Picture 2" descr="A red and white floral pattern&#10;&#10;Description automatically generated">
            <a:extLst>
              <a:ext uri="{FF2B5EF4-FFF2-40B4-BE49-F238E27FC236}">
                <a16:creationId xmlns:a16="http://schemas.microsoft.com/office/drawing/2014/main" id="{F7164C5C-7518-14A2-5D4C-451DA1366A6B}"/>
              </a:ext>
            </a:extLst>
          </p:cNvPr>
          <p:cNvPicPr>
            <a:picLocks noChangeAspect="1"/>
          </p:cNvPicPr>
          <p:nvPr/>
        </p:nvPicPr>
        <p:blipFill>
          <a:blip r:embed="rId3"/>
          <a:srcRect l="2523" t="4478" r="69475" b="78554"/>
          <a:stretch/>
        </p:blipFill>
        <p:spPr>
          <a:xfrm>
            <a:off x="9375414" y="4375561"/>
            <a:ext cx="2026165" cy="1489433"/>
          </a:xfrm>
          <a:prstGeom prst="rect">
            <a:avLst/>
          </a:prstGeom>
        </p:spPr>
      </p:pic>
      <p:pic>
        <p:nvPicPr>
          <p:cNvPr id="6" name="Picture 5" descr="A red and white floral pattern&#10;&#10;Description automatically generated">
            <a:extLst>
              <a:ext uri="{FF2B5EF4-FFF2-40B4-BE49-F238E27FC236}">
                <a16:creationId xmlns:a16="http://schemas.microsoft.com/office/drawing/2014/main" id="{ECAEAC46-E5FE-2885-82EC-AD5B98C59CC7}"/>
              </a:ext>
            </a:extLst>
          </p:cNvPr>
          <p:cNvPicPr>
            <a:picLocks noChangeAspect="1"/>
          </p:cNvPicPr>
          <p:nvPr/>
        </p:nvPicPr>
        <p:blipFill>
          <a:blip r:embed="rId3"/>
          <a:stretch>
            <a:fillRect/>
          </a:stretch>
        </p:blipFill>
        <p:spPr>
          <a:xfrm>
            <a:off x="5466661" y="1361449"/>
            <a:ext cx="3724096" cy="4517522"/>
          </a:xfrm>
          <a:prstGeom prst="rect">
            <a:avLst/>
          </a:prstGeom>
        </p:spPr>
      </p:pic>
      <p:sp>
        <p:nvSpPr>
          <p:cNvPr id="7" name="TextBox 6">
            <a:extLst>
              <a:ext uri="{FF2B5EF4-FFF2-40B4-BE49-F238E27FC236}">
                <a16:creationId xmlns:a16="http://schemas.microsoft.com/office/drawing/2014/main" id="{9E586316-0451-BE5A-7BF3-CC913869702A}"/>
              </a:ext>
            </a:extLst>
          </p:cNvPr>
          <p:cNvSpPr txBox="1"/>
          <p:nvPr/>
        </p:nvSpPr>
        <p:spPr>
          <a:xfrm>
            <a:off x="707039" y="5878971"/>
            <a:ext cx="4559268" cy="246221"/>
          </a:xfrm>
          <a:prstGeom prst="rect">
            <a:avLst/>
          </a:prstGeom>
          <a:noFill/>
        </p:spPr>
        <p:txBody>
          <a:bodyPr wrap="square" rtlCol="0">
            <a:spAutoFit/>
          </a:bodyPr>
          <a:lstStyle/>
          <a:p>
            <a:pPr algn="l"/>
            <a:r>
              <a:rPr lang="en-GB" sz="1000">
                <a:solidFill>
                  <a:schemeClr val="tx1">
                    <a:lumMod val="65000"/>
                    <a:lumOff val="35000"/>
                  </a:schemeClr>
                </a:solidFill>
                <a:latin typeface="Helvetica" pitchFamily="2" charset="0"/>
              </a:rPr>
              <a:t>Example of a 9x spot layout, using multiple similar motifs</a:t>
            </a:r>
            <a:endParaRPr lang="en-GB" sz="1000" i="0">
              <a:solidFill>
                <a:schemeClr val="tx1">
                  <a:lumMod val="65000"/>
                  <a:lumOff val="35000"/>
                </a:schemeClr>
              </a:solidFill>
              <a:effectLst/>
              <a:latin typeface="Helvetica" pitchFamily="2" charset="0"/>
            </a:endParaRPr>
          </a:p>
        </p:txBody>
      </p:sp>
    </p:spTree>
    <p:extLst>
      <p:ext uri="{BB962C8B-B14F-4D97-AF65-F5344CB8AC3E}">
        <p14:creationId xmlns:p14="http://schemas.microsoft.com/office/powerpoint/2010/main" val="14913338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073A77-A5AA-671A-3CA9-6A35850667E1}"/>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3542D015-E4AD-B61E-3C91-92C339735B96}"/>
              </a:ext>
            </a:extLst>
          </p:cNvPr>
          <p:cNvSpPr txBox="1"/>
          <p:nvPr/>
        </p:nvSpPr>
        <p:spPr>
          <a:xfrm>
            <a:off x="707039" y="814388"/>
            <a:ext cx="10608660" cy="584775"/>
          </a:xfrm>
          <a:prstGeom prst="rect">
            <a:avLst/>
          </a:prstGeom>
          <a:noFill/>
        </p:spPr>
        <p:txBody>
          <a:bodyPr wrap="square" lIns="91440" tIns="45720" rIns="91440" bIns="45720" rtlCol="0" anchor="t">
            <a:spAutoFit/>
          </a:bodyPr>
          <a:lstStyle/>
          <a:p>
            <a:r>
              <a:rPr lang="en-GB">
                <a:solidFill>
                  <a:schemeClr val="tx1">
                    <a:lumMod val="65000"/>
                    <a:lumOff val="35000"/>
                  </a:schemeClr>
                </a:solidFill>
                <a:latin typeface="Helvetica"/>
                <a:cs typeface="Helvetica"/>
              </a:rPr>
              <a:t>Block repeat:</a:t>
            </a:r>
            <a:r>
              <a:rPr lang="en-GB" sz="1400" i="1">
                <a:solidFill>
                  <a:schemeClr val="tx1">
                    <a:lumMod val="65000"/>
                    <a:lumOff val="35000"/>
                  </a:schemeClr>
                </a:solidFill>
                <a:latin typeface="Helvetica"/>
                <a:cs typeface="Helvetica"/>
              </a:rPr>
              <a:t> tile that repeats out across the width and length to form a repeated design. The tile/ unit of repeat has been created using a chevron pattern within a rectangular format. </a:t>
            </a:r>
          </a:p>
        </p:txBody>
      </p:sp>
      <p:pic>
        <p:nvPicPr>
          <p:cNvPr id="13" name="Picture 12" descr="A pink and white chevron pattern&#10;&#10;Description automatically generated">
            <a:extLst>
              <a:ext uri="{FF2B5EF4-FFF2-40B4-BE49-F238E27FC236}">
                <a16:creationId xmlns:a16="http://schemas.microsoft.com/office/drawing/2014/main" id="{87B2C356-DE08-190B-365C-022D40EC85DD}"/>
              </a:ext>
            </a:extLst>
          </p:cNvPr>
          <p:cNvPicPr>
            <a:picLocks noChangeAspect="1"/>
          </p:cNvPicPr>
          <p:nvPr/>
        </p:nvPicPr>
        <p:blipFill>
          <a:blip r:embed="rId2"/>
          <a:stretch>
            <a:fillRect/>
          </a:stretch>
        </p:blipFill>
        <p:spPr>
          <a:xfrm>
            <a:off x="4938116" y="1984004"/>
            <a:ext cx="3675133" cy="4059608"/>
          </a:xfrm>
          <a:prstGeom prst="rect">
            <a:avLst/>
          </a:prstGeom>
        </p:spPr>
      </p:pic>
      <p:sp>
        <p:nvSpPr>
          <p:cNvPr id="15" name="TextBox 14">
            <a:extLst>
              <a:ext uri="{FF2B5EF4-FFF2-40B4-BE49-F238E27FC236}">
                <a16:creationId xmlns:a16="http://schemas.microsoft.com/office/drawing/2014/main" id="{486222F8-F055-AC2A-79E7-B34F1234E376}"/>
              </a:ext>
            </a:extLst>
          </p:cNvPr>
          <p:cNvSpPr txBox="1"/>
          <p:nvPr/>
        </p:nvSpPr>
        <p:spPr>
          <a:xfrm>
            <a:off x="4937760" y="6143624"/>
            <a:ext cx="3675134" cy="369332"/>
          </a:xfrm>
          <a:prstGeom prst="rect">
            <a:avLst/>
          </a:prstGeom>
          <a:noFill/>
        </p:spPr>
        <p:txBody>
          <a:bodyPr wrap="square" rtlCol="0">
            <a:spAutoFit/>
          </a:bodyPr>
          <a:lstStyle/>
          <a:p>
            <a:r>
              <a:rPr lang="en-GB" err="1">
                <a:solidFill>
                  <a:schemeClr val="tx1">
                    <a:lumMod val="65000"/>
                    <a:lumOff val="35000"/>
                  </a:schemeClr>
                </a:solidFill>
                <a:latin typeface="Helvetica" pitchFamily="2" charset="0"/>
              </a:rPr>
              <a:t>Ohpopsi</a:t>
            </a:r>
            <a:r>
              <a:rPr lang="en-GB">
                <a:solidFill>
                  <a:schemeClr val="tx1">
                    <a:lumMod val="65000"/>
                    <a:lumOff val="35000"/>
                  </a:schemeClr>
                </a:solidFill>
                <a:latin typeface="Helvetica" pitchFamily="2" charset="0"/>
              </a:rPr>
              <a:t>: Illusion Chevron</a:t>
            </a:r>
            <a:endParaRPr lang="en-GB" b="0" i="0">
              <a:solidFill>
                <a:schemeClr val="tx1">
                  <a:lumMod val="65000"/>
                  <a:lumOff val="35000"/>
                </a:schemeClr>
              </a:solidFill>
              <a:effectLst/>
              <a:latin typeface="Helvetica" pitchFamily="2" charset="0"/>
            </a:endParaRPr>
          </a:p>
        </p:txBody>
      </p:sp>
      <p:pic>
        <p:nvPicPr>
          <p:cNvPr id="16" name="Picture 15" descr="A pink and white chevron pattern&#10;&#10;Description automatically generated">
            <a:extLst>
              <a:ext uri="{FF2B5EF4-FFF2-40B4-BE49-F238E27FC236}">
                <a16:creationId xmlns:a16="http://schemas.microsoft.com/office/drawing/2014/main" id="{DCA22A5B-8B88-7D85-DB19-49A2DB4625D2}"/>
              </a:ext>
            </a:extLst>
          </p:cNvPr>
          <p:cNvPicPr>
            <a:picLocks noChangeAspect="1"/>
          </p:cNvPicPr>
          <p:nvPr/>
        </p:nvPicPr>
        <p:blipFill>
          <a:blip r:embed="rId2"/>
          <a:srcRect l="23921" t="15483" r="22408" b="48800"/>
          <a:stretch/>
        </p:blipFill>
        <p:spPr>
          <a:xfrm>
            <a:off x="8831973" y="4593633"/>
            <a:ext cx="1972492" cy="1449979"/>
          </a:xfrm>
          <a:prstGeom prst="rect">
            <a:avLst/>
          </a:prstGeom>
        </p:spPr>
      </p:pic>
      <p:sp>
        <p:nvSpPr>
          <p:cNvPr id="2" name="TextBox 1">
            <a:extLst>
              <a:ext uri="{FF2B5EF4-FFF2-40B4-BE49-F238E27FC236}">
                <a16:creationId xmlns:a16="http://schemas.microsoft.com/office/drawing/2014/main" id="{BB1837A4-1134-D746-8691-EFD085E57B7F}"/>
              </a:ext>
            </a:extLst>
          </p:cNvPr>
          <p:cNvSpPr txBox="1"/>
          <p:nvPr/>
        </p:nvSpPr>
        <p:spPr>
          <a:xfrm>
            <a:off x="641849" y="6037885"/>
            <a:ext cx="1845092" cy="246221"/>
          </a:xfrm>
          <a:prstGeom prst="rect">
            <a:avLst/>
          </a:prstGeom>
          <a:noFill/>
        </p:spPr>
        <p:txBody>
          <a:bodyPr wrap="square" rtlCol="0">
            <a:spAutoFit/>
          </a:bodyPr>
          <a:lstStyle/>
          <a:p>
            <a:pPr algn="l"/>
            <a:r>
              <a:rPr lang="en-GB" sz="1000">
                <a:solidFill>
                  <a:schemeClr val="tx1">
                    <a:lumMod val="65000"/>
                    <a:lumOff val="35000"/>
                  </a:schemeClr>
                </a:solidFill>
                <a:latin typeface="Helvetica" pitchFamily="2" charset="0"/>
              </a:rPr>
              <a:t>Example of 1 unit of repeat</a:t>
            </a:r>
            <a:endParaRPr lang="en-GB" sz="1000" i="0">
              <a:solidFill>
                <a:schemeClr val="tx1">
                  <a:lumMod val="65000"/>
                  <a:lumOff val="35000"/>
                </a:schemeClr>
              </a:solidFill>
              <a:effectLst/>
              <a:latin typeface="Helvetica" pitchFamily="2" charset="0"/>
            </a:endParaRPr>
          </a:p>
        </p:txBody>
      </p:sp>
      <p:pic>
        <p:nvPicPr>
          <p:cNvPr id="9" name="Picture 8" descr="A graph paper with a green line&#10;&#10;AI-generated content may be incorrect.">
            <a:extLst>
              <a:ext uri="{FF2B5EF4-FFF2-40B4-BE49-F238E27FC236}">
                <a16:creationId xmlns:a16="http://schemas.microsoft.com/office/drawing/2014/main" id="{807CE66A-2067-3FE6-9AB3-B8282AA59A3C}"/>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20000"/>
                    </a14:imgEffect>
                  </a14:imgLayer>
                </a14:imgProps>
              </a:ext>
            </a:extLst>
          </a:blip>
          <a:srcRect l="13679" t="18371" r="32191" b="44074"/>
          <a:stretch>
            <a:fillRect/>
          </a:stretch>
        </p:blipFill>
        <p:spPr>
          <a:xfrm rot="10800000">
            <a:off x="641849" y="1986867"/>
            <a:ext cx="4143985" cy="4053881"/>
          </a:xfrm>
          <a:prstGeom prst="rect">
            <a:avLst/>
          </a:prstGeom>
        </p:spPr>
      </p:pic>
      <p:pic>
        <p:nvPicPr>
          <p:cNvPr id="14" name="Picture 13" descr="A pink and white chevron pattern&#10;&#10;Description automatically generated">
            <a:extLst>
              <a:ext uri="{FF2B5EF4-FFF2-40B4-BE49-F238E27FC236}">
                <a16:creationId xmlns:a16="http://schemas.microsoft.com/office/drawing/2014/main" id="{B68CC261-02BA-5637-9252-EBB1BC94E5F8}"/>
              </a:ext>
            </a:extLst>
          </p:cNvPr>
          <p:cNvPicPr>
            <a:picLocks noChangeAspect="1"/>
          </p:cNvPicPr>
          <p:nvPr/>
        </p:nvPicPr>
        <p:blipFill>
          <a:blip r:embed="rId2">
            <a:alphaModFix amt="70000"/>
          </a:blip>
          <a:srcRect l="23921" t="15483" r="22408" b="48800"/>
          <a:stretch/>
        </p:blipFill>
        <p:spPr>
          <a:xfrm>
            <a:off x="858586" y="2069527"/>
            <a:ext cx="1972492" cy="1449979"/>
          </a:xfrm>
          <a:prstGeom prst="rect">
            <a:avLst/>
          </a:prstGeom>
        </p:spPr>
      </p:pic>
    </p:spTree>
    <p:extLst>
      <p:ext uri="{BB962C8B-B14F-4D97-AF65-F5344CB8AC3E}">
        <p14:creationId xmlns:p14="http://schemas.microsoft.com/office/powerpoint/2010/main" val="17079891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C81EA7-B1B7-89C3-65E5-1074982326F3}"/>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837C7C56-9182-1208-8B95-7BB0D9AA6089}"/>
              </a:ext>
            </a:extLst>
          </p:cNvPr>
          <p:cNvSpPr txBox="1"/>
          <p:nvPr/>
        </p:nvSpPr>
        <p:spPr>
          <a:xfrm>
            <a:off x="707039" y="814388"/>
            <a:ext cx="10608660" cy="584775"/>
          </a:xfrm>
          <a:prstGeom prst="rect">
            <a:avLst/>
          </a:prstGeom>
          <a:noFill/>
        </p:spPr>
        <p:txBody>
          <a:bodyPr wrap="square" lIns="91440" tIns="45720" rIns="91440" bIns="45720" rtlCol="0" anchor="t">
            <a:spAutoFit/>
          </a:bodyPr>
          <a:lstStyle/>
          <a:p>
            <a:r>
              <a:rPr lang="en-GB">
                <a:solidFill>
                  <a:schemeClr val="tx1">
                    <a:lumMod val="65000"/>
                    <a:lumOff val="35000"/>
                  </a:schemeClr>
                </a:solidFill>
                <a:latin typeface="Helvetica"/>
                <a:cs typeface="Helvetica"/>
              </a:rPr>
              <a:t>Block repeat: </a:t>
            </a:r>
            <a:r>
              <a:rPr lang="en-GB" sz="1400" i="1">
                <a:solidFill>
                  <a:schemeClr val="tx1">
                    <a:lumMod val="65000"/>
                    <a:lumOff val="35000"/>
                  </a:schemeClr>
                </a:solidFill>
                <a:latin typeface="Helvetica"/>
                <a:cs typeface="Helvetica"/>
              </a:rPr>
              <a:t>tile that repeats out across the width and length to form a repeated design. The tile/ unit of repeat has been created using a stripe/ check pattern in a square format. </a:t>
            </a:r>
          </a:p>
        </p:txBody>
      </p:sp>
      <p:pic>
        <p:nvPicPr>
          <p:cNvPr id="2" name="Picture 1" descr="Chart&#10;&#10;Description automatically generated">
            <a:extLst>
              <a:ext uri="{FF2B5EF4-FFF2-40B4-BE49-F238E27FC236}">
                <a16:creationId xmlns:a16="http://schemas.microsoft.com/office/drawing/2014/main" id="{81937AA2-CC9A-8E50-D9AC-6212C575FC7C}"/>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707039" y="1984004"/>
            <a:ext cx="4012353" cy="4059608"/>
          </a:xfrm>
          <a:prstGeom prst="rect">
            <a:avLst/>
          </a:prstGeom>
        </p:spPr>
      </p:pic>
      <p:pic>
        <p:nvPicPr>
          <p:cNvPr id="4" name="Picture 3">
            <a:extLst>
              <a:ext uri="{FF2B5EF4-FFF2-40B4-BE49-F238E27FC236}">
                <a16:creationId xmlns:a16="http://schemas.microsoft.com/office/drawing/2014/main" id="{7F9AAE2C-57F4-387D-A2C8-47E809C952CA}"/>
              </a:ext>
            </a:extLst>
          </p:cNvPr>
          <p:cNvPicPr>
            <a:picLocks noChangeAspect="1"/>
          </p:cNvPicPr>
          <p:nvPr/>
        </p:nvPicPr>
        <p:blipFill>
          <a:blip r:embed="rId3"/>
          <a:srcRect t="5418" r="4062"/>
          <a:stretch/>
        </p:blipFill>
        <p:spPr>
          <a:xfrm>
            <a:off x="5044105" y="1984004"/>
            <a:ext cx="4117829" cy="4059608"/>
          </a:xfrm>
          <a:prstGeom prst="rect">
            <a:avLst/>
          </a:prstGeom>
        </p:spPr>
      </p:pic>
      <p:sp>
        <p:nvSpPr>
          <p:cNvPr id="5" name="TextBox 4">
            <a:extLst>
              <a:ext uri="{FF2B5EF4-FFF2-40B4-BE49-F238E27FC236}">
                <a16:creationId xmlns:a16="http://schemas.microsoft.com/office/drawing/2014/main" id="{F56B7B62-161A-281A-3364-62A9FC4090FA}"/>
              </a:ext>
            </a:extLst>
          </p:cNvPr>
          <p:cNvSpPr txBox="1"/>
          <p:nvPr/>
        </p:nvSpPr>
        <p:spPr>
          <a:xfrm>
            <a:off x="4937759" y="6143624"/>
            <a:ext cx="4519749" cy="369332"/>
          </a:xfrm>
          <a:prstGeom prst="rect">
            <a:avLst/>
          </a:prstGeom>
          <a:noFill/>
        </p:spPr>
        <p:txBody>
          <a:bodyPr wrap="square" rtlCol="0">
            <a:spAutoFit/>
          </a:bodyPr>
          <a:lstStyle/>
          <a:p>
            <a:r>
              <a:rPr lang="en-GB">
                <a:solidFill>
                  <a:schemeClr val="tx1">
                    <a:lumMod val="65000"/>
                    <a:lumOff val="35000"/>
                  </a:schemeClr>
                </a:solidFill>
                <a:latin typeface="Helvetica" pitchFamily="2" charset="0"/>
              </a:rPr>
              <a:t>Vanessa </a:t>
            </a:r>
            <a:r>
              <a:rPr lang="en-GB" err="1">
                <a:solidFill>
                  <a:schemeClr val="tx1">
                    <a:lumMod val="65000"/>
                    <a:lumOff val="35000"/>
                  </a:schemeClr>
                </a:solidFill>
                <a:latin typeface="Helvetica" pitchFamily="2" charset="0"/>
              </a:rPr>
              <a:t>Arbuthnott</a:t>
            </a:r>
            <a:r>
              <a:rPr lang="en-GB">
                <a:solidFill>
                  <a:schemeClr val="tx1">
                    <a:lumMod val="65000"/>
                    <a:lumOff val="35000"/>
                  </a:schemeClr>
                </a:solidFill>
                <a:latin typeface="Helvetica" pitchFamily="2" charset="0"/>
              </a:rPr>
              <a:t>: Wild Garden</a:t>
            </a:r>
            <a:endParaRPr lang="en-GB" b="0" i="0">
              <a:solidFill>
                <a:schemeClr val="tx1">
                  <a:lumMod val="65000"/>
                  <a:lumOff val="35000"/>
                </a:schemeClr>
              </a:solidFill>
              <a:effectLst/>
              <a:latin typeface="Helvetica" pitchFamily="2" charset="0"/>
            </a:endParaRPr>
          </a:p>
        </p:txBody>
      </p:sp>
      <p:pic>
        <p:nvPicPr>
          <p:cNvPr id="6" name="Picture 5">
            <a:extLst>
              <a:ext uri="{FF2B5EF4-FFF2-40B4-BE49-F238E27FC236}">
                <a16:creationId xmlns:a16="http://schemas.microsoft.com/office/drawing/2014/main" id="{263D80CE-35DA-5AF4-BC72-44236918713D}"/>
              </a:ext>
            </a:extLst>
          </p:cNvPr>
          <p:cNvPicPr>
            <a:picLocks noChangeAspect="1"/>
          </p:cNvPicPr>
          <p:nvPr/>
        </p:nvPicPr>
        <p:blipFill>
          <a:blip r:embed="rId3"/>
          <a:srcRect t="5418" r="4062"/>
          <a:stretch/>
        </p:blipFill>
        <p:spPr>
          <a:xfrm>
            <a:off x="9486647" y="4073551"/>
            <a:ext cx="1998314" cy="1970061"/>
          </a:xfrm>
          <a:prstGeom prst="rect">
            <a:avLst/>
          </a:prstGeom>
        </p:spPr>
      </p:pic>
      <p:pic>
        <p:nvPicPr>
          <p:cNvPr id="7" name="Picture 6">
            <a:extLst>
              <a:ext uri="{FF2B5EF4-FFF2-40B4-BE49-F238E27FC236}">
                <a16:creationId xmlns:a16="http://schemas.microsoft.com/office/drawing/2014/main" id="{93A5512C-F578-9EAD-88F7-34F0C8DB1764}"/>
              </a:ext>
            </a:extLst>
          </p:cNvPr>
          <p:cNvPicPr>
            <a:picLocks noChangeAspect="1"/>
          </p:cNvPicPr>
          <p:nvPr/>
        </p:nvPicPr>
        <p:blipFill>
          <a:blip r:embed="rId3">
            <a:alphaModFix amt="70000"/>
          </a:blip>
          <a:srcRect t="5418" r="4062"/>
          <a:stretch/>
        </p:blipFill>
        <p:spPr>
          <a:xfrm>
            <a:off x="890255" y="2276365"/>
            <a:ext cx="1822960" cy="1797186"/>
          </a:xfrm>
          <a:prstGeom prst="rect">
            <a:avLst/>
          </a:prstGeom>
        </p:spPr>
      </p:pic>
      <p:sp>
        <p:nvSpPr>
          <p:cNvPr id="9" name="TextBox 8">
            <a:extLst>
              <a:ext uri="{FF2B5EF4-FFF2-40B4-BE49-F238E27FC236}">
                <a16:creationId xmlns:a16="http://schemas.microsoft.com/office/drawing/2014/main" id="{99F6BFD9-7351-D81A-3B24-590094E36840}"/>
              </a:ext>
            </a:extLst>
          </p:cNvPr>
          <p:cNvSpPr txBox="1"/>
          <p:nvPr/>
        </p:nvSpPr>
        <p:spPr>
          <a:xfrm>
            <a:off x="708667" y="6044279"/>
            <a:ext cx="1845092" cy="246221"/>
          </a:xfrm>
          <a:prstGeom prst="rect">
            <a:avLst/>
          </a:prstGeom>
          <a:noFill/>
        </p:spPr>
        <p:txBody>
          <a:bodyPr wrap="square" rtlCol="0">
            <a:spAutoFit/>
          </a:bodyPr>
          <a:lstStyle/>
          <a:p>
            <a:pPr algn="l"/>
            <a:r>
              <a:rPr lang="en-GB" sz="1000">
                <a:solidFill>
                  <a:schemeClr val="tx1">
                    <a:lumMod val="65000"/>
                    <a:lumOff val="35000"/>
                  </a:schemeClr>
                </a:solidFill>
                <a:latin typeface="Helvetica" pitchFamily="2" charset="0"/>
              </a:rPr>
              <a:t>Example of 1 unit of repeat</a:t>
            </a:r>
            <a:endParaRPr lang="en-GB" sz="1000" i="0">
              <a:solidFill>
                <a:schemeClr val="tx1">
                  <a:lumMod val="65000"/>
                  <a:lumOff val="35000"/>
                </a:schemeClr>
              </a:solidFill>
              <a:effectLst/>
              <a:latin typeface="Helvetica" pitchFamily="2" charset="0"/>
            </a:endParaRPr>
          </a:p>
        </p:txBody>
      </p:sp>
    </p:spTree>
    <p:extLst>
      <p:ext uri="{BB962C8B-B14F-4D97-AF65-F5344CB8AC3E}">
        <p14:creationId xmlns:p14="http://schemas.microsoft.com/office/powerpoint/2010/main" val="3698452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B1FC9B-102D-0940-0583-7ABE6C37D4D3}"/>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2EE894F5-02A5-282B-8D3E-3BCB2A02A438}"/>
              </a:ext>
            </a:extLst>
          </p:cNvPr>
          <p:cNvSpPr txBox="1"/>
          <p:nvPr/>
        </p:nvSpPr>
        <p:spPr>
          <a:xfrm>
            <a:off x="707039" y="814388"/>
            <a:ext cx="10608660" cy="584775"/>
          </a:xfrm>
          <a:prstGeom prst="rect">
            <a:avLst/>
          </a:prstGeom>
          <a:noFill/>
        </p:spPr>
        <p:txBody>
          <a:bodyPr wrap="square" lIns="91440" tIns="45720" rIns="91440" bIns="45720" rtlCol="0" anchor="t">
            <a:spAutoFit/>
          </a:bodyPr>
          <a:lstStyle/>
          <a:p>
            <a:r>
              <a:rPr lang="en-GB">
                <a:solidFill>
                  <a:schemeClr val="tx1">
                    <a:lumMod val="65000"/>
                    <a:lumOff val="35000"/>
                  </a:schemeClr>
                </a:solidFill>
                <a:latin typeface="Helvetica"/>
                <a:cs typeface="Helvetica"/>
              </a:rPr>
              <a:t>Block repeat: </a:t>
            </a:r>
            <a:r>
              <a:rPr lang="en-GB" sz="1400" i="1">
                <a:solidFill>
                  <a:schemeClr val="tx1">
                    <a:lumMod val="65000"/>
                    <a:lumOff val="35000"/>
                  </a:schemeClr>
                </a:solidFill>
                <a:latin typeface="Helvetica"/>
                <a:cs typeface="Helvetica"/>
              </a:rPr>
              <a:t>tile that repeats out across the width and length to form a repeated design. The tile/ unit of repeat has been created using a stripe pattern within a rectangular format. </a:t>
            </a:r>
          </a:p>
        </p:txBody>
      </p:sp>
      <p:pic>
        <p:nvPicPr>
          <p:cNvPr id="2" name="Picture 1" descr="Chart&#10;&#10;Description automatically generated">
            <a:extLst>
              <a:ext uri="{FF2B5EF4-FFF2-40B4-BE49-F238E27FC236}">
                <a16:creationId xmlns:a16="http://schemas.microsoft.com/office/drawing/2014/main" id="{4DCD5F7A-AF22-9E09-9F4A-AF468900CC0C}"/>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707039" y="1984004"/>
            <a:ext cx="4012353" cy="4059608"/>
          </a:xfrm>
          <a:prstGeom prst="rect">
            <a:avLst/>
          </a:prstGeom>
        </p:spPr>
      </p:pic>
      <p:sp>
        <p:nvSpPr>
          <p:cNvPr id="5" name="TextBox 4">
            <a:extLst>
              <a:ext uri="{FF2B5EF4-FFF2-40B4-BE49-F238E27FC236}">
                <a16:creationId xmlns:a16="http://schemas.microsoft.com/office/drawing/2014/main" id="{12862DF1-A059-078F-C4CE-25A31ADBBF8E}"/>
              </a:ext>
            </a:extLst>
          </p:cNvPr>
          <p:cNvSpPr txBox="1"/>
          <p:nvPr/>
        </p:nvSpPr>
        <p:spPr>
          <a:xfrm>
            <a:off x="4857549" y="6143624"/>
            <a:ext cx="5346625" cy="369332"/>
          </a:xfrm>
          <a:prstGeom prst="rect">
            <a:avLst/>
          </a:prstGeom>
          <a:noFill/>
        </p:spPr>
        <p:txBody>
          <a:bodyPr wrap="square" rtlCol="0">
            <a:spAutoFit/>
          </a:bodyPr>
          <a:lstStyle/>
          <a:p>
            <a:r>
              <a:rPr lang="en-GB">
                <a:solidFill>
                  <a:schemeClr val="tx1">
                    <a:lumMod val="65000"/>
                    <a:lumOff val="35000"/>
                  </a:schemeClr>
                </a:solidFill>
                <a:latin typeface="Helvetica" pitchFamily="2" charset="0"/>
              </a:rPr>
              <a:t>The Vintage Collection Wallpaper: St Tropez</a:t>
            </a:r>
            <a:endParaRPr lang="en-GB" b="0" i="0">
              <a:solidFill>
                <a:schemeClr val="tx1">
                  <a:lumMod val="65000"/>
                  <a:lumOff val="35000"/>
                </a:schemeClr>
              </a:solidFill>
              <a:effectLst/>
              <a:latin typeface="Helvetica" pitchFamily="2" charset="0"/>
            </a:endParaRPr>
          </a:p>
        </p:txBody>
      </p:sp>
      <p:pic>
        <p:nvPicPr>
          <p:cNvPr id="9" name="Picture 8" descr="A pattern of boats and buildings&#10;&#10;Description automatically generated">
            <a:extLst>
              <a:ext uri="{FF2B5EF4-FFF2-40B4-BE49-F238E27FC236}">
                <a16:creationId xmlns:a16="http://schemas.microsoft.com/office/drawing/2014/main" id="{23612901-39C6-5611-B433-39F450E4CD8F}"/>
              </a:ext>
            </a:extLst>
          </p:cNvPr>
          <p:cNvPicPr>
            <a:picLocks noChangeAspect="1"/>
          </p:cNvPicPr>
          <p:nvPr/>
        </p:nvPicPr>
        <p:blipFill>
          <a:blip r:embed="rId3"/>
          <a:stretch>
            <a:fillRect/>
          </a:stretch>
        </p:blipFill>
        <p:spPr>
          <a:xfrm>
            <a:off x="4937759" y="1984004"/>
            <a:ext cx="4103543" cy="4059608"/>
          </a:xfrm>
          <a:prstGeom prst="rect">
            <a:avLst/>
          </a:prstGeom>
        </p:spPr>
      </p:pic>
      <p:pic>
        <p:nvPicPr>
          <p:cNvPr id="10" name="Picture 9" descr="A pattern of boats and buildings&#10;&#10;Description automatically generated">
            <a:extLst>
              <a:ext uri="{FF2B5EF4-FFF2-40B4-BE49-F238E27FC236}">
                <a16:creationId xmlns:a16="http://schemas.microsoft.com/office/drawing/2014/main" id="{92AAD815-1D59-349C-9478-B2EB8A242428}"/>
              </a:ext>
            </a:extLst>
          </p:cNvPr>
          <p:cNvPicPr>
            <a:picLocks noChangeAspect="1"/>
          </p:cNvPicPr>
          <p:nvPr/>
        </p:nvPicPr>
        <p:blipFill>
          <a:blip r:embed="rId3"/>
          <a:srcRect l="20152" t="31628" r="50221" b="42649"/>
          <a:stretch/>
        </p:blipFill>
        <p:spPr>
          <a:xfrm>
            <a:off x="9211540" y="4236195"/>
            <a:ext cx="2104159" cy="1807417"/>
          </a:xfrm>
          <a:prstGeom prst="rect">
            <a:avLst/>
          </a:prstGeom>
        </p:spPr>
      </p:pic>
      <p:pic>
        <p:nvPicPr>
          <p:cNvPr id="11" name="Picture 10" descr="A pattern of boats and buildings&#10;&#10;Description automatically generated">
            <a:extLst>
              <a:ext uri="{FF2B5EF4-FFF2-40B4-BE49-F238E27FC236}">
                <a16:creationId xmlns:a16="http://schemas.microsoft.com/office/drawing/2014/main" id="{89CA2F3B-66FF-49F4-5BDA-227A586DB305}"/>
              </a:ext>
            </a:extLst>
          </p:cNvPr>
          <p:cNvPicPr>
            <a:picLocks noChangeAspect="1"/>
          </p:cNvPicPr>
          <p:nvPr/>
        </p:nvPicPr>
        <p:blipFill>
          <a:blip r:embed="rId3">
            <a:alphaModFix amt="70000"/>
          </a:blip>
          <a:srcRect l="20152" t="31628" r="50221" b="42649"/>
          <a:stretch/>
        </p:blipFill>
        <p:spPr>
          <a:xfrm>
            <a:off x="908605" y="2248106"/>
            <a:ext cx="1763736" cy="1515002"/>
          </a:xfrm>
          <a:prstGeom prst="rect">
            <a:avLst/>
          </a:prstGeom>
        </p:spPr>
      </p:pic>
      <p:sp>
        <p:nvSpPr>
          <p:cNvPr id="12" name="TextBox 11">
            <a:extLst>
              <a:ext uri="{FF2B5EF4-FFF2-40B4-BE49-F238E27FC236}">
                <a16:creationId xmlns:a16="http://schemas.microsoft.com/office/drawing/2014/main" id="{A8749B05-CC52-A991-9BF7-29046C9A788C}"/>
              </a:ext>
            </a:extLst>
          </p:cNvPr>
          <p:cNvSpPr txBox="1"/>
          <p:nvPr/>
        </p:nvSpPr>
        <p:spPr>
          <a:xfrm>
            <a:off x="641849" y="6037885"/>
            <a:ext cx="1845092" cy="246221"/>
          </a:xfrm>
          <a:prstGeom prst="rect">
            <a:avLst/>
          </a:prstGeom>
          <a:noFill/>
        </p:spPr>
        <p:txBody>
          <a:bodyPr wrap="square" rtlCol="0">
            <a:spAutoFit/>
          </a:bodyPr>
          <a:lstStyle/>
          <a:p>
            <a:pPr algn="l"/>
            <a:r>
              <a:rPr lang="en-GB" sz="1000">
                <a:solidFill>
                  <a:schemeClr val="tx1">
                    <a:lumMod val="65000"/>
                    <a:lumOff val="35000"/>
                  </a:schemeClr>
                </a:solidFill>
                <a:latin typeface="Helvetica" pitchFamily="2" charset="0"/>
              </a:rPr>
              <a:t>Example of 1 unit of repeat</a:t>
            </a:r>
            <a:endParaRPr lang="en-GB" sz="1000" i="0">
              <a:solidFill>
                <a:schemeClr val="tx1">
                  <a:lumMod val="65000"/>
                  <a:lumOff val="35000"/>
                </a:schemeClr>
              </a:solidFill>
              <a:effectLst/>
              <a:latin typeface="Helvetica" pitchFamily="2" charset="0"/>
            </a:endParaRPr>
          </a:p>
        </p:txBody>
      </p:sp>
    </p:spTree>
    <p:extLst>
      <p:ext uri="{BB962C8B-B14F-4D97-AF65-F5344CB8AC3E}">
        <p14:creationId xmlns:p14="http://schemas.microsoft.com/office/powerpoint/2010/main" val="27682541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59D924-646F-2BA6-A5DE-13DB3F586F44}"/>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EFF9AA05-A3FA-3749-01D5-F3DB9C1FDC39}"/>
              </a:ext>
            </a:extLst>
          </p:cNvPr>
          <p:cNvSpPr txBox="1"/>
          <p:nvPr/>
        </p:nvSpPr>
        <p:spPr>
          <a:xfrm>
            <a:off x="707039" y="814388"/>
            <a:ext cx="10608660" cy="584775"/>
          </a:xfrm>
          <a:prstGeom prst="rect">
            <a:avLst/>
          </a:prstGeom>
          <a:noFill/>
        </p:spPr>
        <p:txBody>
          <a:bodyPr wrap="square" lIns="91440" tIns="45720" rIns="91440" bIns="45720" rtlCol="0" anchor="t">
            <a:spAutoFit/>
          </a:bodyPr>
          <a:lstStyle/>
          <a:p>
            <a:r>
              <a:rPr lang="en-GB">
                <a:solidFill>
                  <a:schemeClr val="tx1">
                    <a:lumMod val="65000"/>
                    <a:lumOff val="35000"/>
                  </a:schemeClr>
                </a:solidFill>
                <a:latin typeface="Helvetica"/>
                <a:cs typeface="Helvetica"/>
              </a:rPr>
              <a:t>Block repeat: </a:t>
            </a:r>
            <a:r>
              <a:rPr lang="en-GB" sz="1400" i="1">
                <a:solidFill>
                  <a:schemeClr val="tx1">
                    <a:lumMod val="65000"/>
                    <a:lumOff val="35000"/>
                  </a:schemeClr>
                </a:solidFill>
                <a:latin typeface="Helvetica"/>
                <a:cs typeface="Helvetica"/>
              </a:rPr>
              <a:t>tile that repeats out across the width and length to form a repeated design. The tile/ unit of repeat has been created using a stripe  pattern within a square format. </a:t>
            </a:r>
          </a:p>
        </p:txBody>
      </p:sp>
      <p:pic>
        <p:nvPicPr>
          <p:cNvPr id="2" name="Picture 1" descr="Chart&#10;&#10;Description automatically generated">
            <a:extLst>
              <a:ext uri="{FF2B5EF4-FFF2-40B4-BE49-F238E27FC236}">
                <a16:creationId xmlns:a16="http://schemas.microsoft.com/office/drawing/2014/main" id="{540D05C8-EAC0-38F3-1EB6-AFE3B77CA1AA}"/>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707039" y="1984004"/>
            <a:ext cx="4012353" cy="4059608"/>
          </a:xfrm>
          <a:prstGeom prst="rect">
            <a:avLst/>
          </a:prstGeom>
        </p:spPr>
      </p:pic>
      <p:sp>
        <p:nvSpPr>
          <p:cNvPr id="5" name="TextBox 4">
            <a:extLst>
              <a:ext uri="{FF2B5EF4-FFF2-40B4-BE49-F238E27FC236}">
                <a16:creationId xmlns:a16="http://schemas.microsoft.com/office/drawing/2014/main" id="{F675FC81-B214-735D-2C68-A9103DD2E93E}"/>
              </a:ext>
            </a:extLst>
          </p:cNvPr>
          <p:cNvSpPr txBox="1"/>
          <p:nvPr/>
        </p:nvSpPr>
        <p:spPr>
          <a:xfrm>
            <a:off x="4937759" y="6143624"/>
            <a:ext cx="6377940" cy="646331"/>
          </a:xfrm>
          <a:prstGeom prst="rect">
            <a:avLst/>
          </a:prstGeom>
          <a:noFill/>
        </p:spPr>
        <p:txBody>
          <a:bodyPr wrap="square" rtlCol="0">
            <a:spAutoFit/>
          </a:bodyPr>
          <a:lstStyle/>
          <a:p>
            <a:r>
              <a:rPr lang="en-GB">
                <a:solidFill>
                  <a:schemeClr val="tx1">
                    <a:lumMod val="65000"/>
                    <a:lumOff val="35000"/>
                  </a:schemeClr>
                </a:solidFill>
                <a:latin typeface="Helvetica" pitchFamily="2" charset="0"/>
              </a:rPr>
              <a:t>Liberty Print: </a:t>
            </a:r>
            <a:r>
              <a:rPr lang="en-GB" b="0" i="0">
                <a:solidFill>
                  <a:schemeClr val="tx1">
                    <a:lumMod val="65000"/>
                    <a:lumOff val="35000"/>
                  </a:schemeClr>
                </a:solidFill>
                <a:effectLst/>
                <a:latin typeface="Helvetica" pitchFamily="2" charset="0"/>
              </a:rPr>
              <a:t>Topiary Stripe </a:t>
            </a:r>
            <a:r>
              <a:rPr lang="en-GB" b="0" i="0" err="1">
                <a:solidFill>
                  <a:schemeClr val="tx1">
                    <a:lumMod val="65000"/>
                    <a:lumOff val="35000"/>
                  </a:schemeClr>
                </a:solidFill>
                <a:effectLst/>
                <a:latin typeface="Helvetica" pitchFamily="2" charset="0"/>
              </a:rPr>
              <a:t>Lasenby</a:t>
            </a:r>
            <a:r>
              <a:rPr lang="en-GB" b="0" i="0">
                <a:solidFill>
                  <a:schemeClr val="tx1">
                    <a:lumMod val="65000"/>
                    <a:lumOff val="35000"/>
                  </a:schemeClr>
                </a:solidFill>
                <a:effectLst/>
                <a:latin typeface="Helvetica" pitchFamily="2" charset="0"/>
              </a:rPr>
              <a:t> Quilting Cotton</a:t>
            </a:r>
          </a:p>
          <a:p>
            <a:endParaRPr lang="en-GB" b="0" i="0">
              <a:solidFill>
                <a:schemeClr val="tx1">
                  <a:lumMod val="65000"/>
                  <a:lumOff val="35000"/>
                </a:schemeClr>
              </a:solidFill>
              <a:effectLst/>
              <a:latin typeface="Helvetica" pitchFamily="2" charset="0"/>
            </a:endParaRPr>
          </a:p>
        </p:txBody>
      </p:sp>
      <p:pic>
        <p:nvPicPr>
          <p:cNvPr id="7" name="Picture 6" descr="A close-up of a fabric&#10;&#10;Description automatically generated">
            <a:extLst>
              <a:ext uri="{FF2B5EF4-FFF2-40B4-BE49-F238E27FC236}">
                <a16:creationId xmlns:a16="http://schemas.microsoft.com/office/drawing/2014/main" id="{B3B2DDBD-6538-52EA-F59E-0626B66AE5F4}"/>
              </a:ext>
            </a:extLst>
          </p:cNvPr>
          <p:cNvPicPr>
            <a:picLocks noChangeAspect="1"/>
          </p:cNvPicPr>
          <p:nvPr/>
        </p:nvPicPr>
        <p:blipFill>
          <a:blip r:embed="rId3"/>
          <a:stretch>
            <a:fillRect/>
          </a:stretch>
        </p:blipFill>
        <p:spPr>
          <a:xfrm>
            <a:off x="4937759" y="1984004"/>
            <a:ext cx="3764363" cy="4059608"/>
          </a:xfrm>
          <a:prstGeom prst="rect">
            <a:avLst/>
          </a:prstGeom>
        </p:spPr>
      </p:pic>
      <p:pic>
        <p:nvPicPr>
          <p:cNvPr id="9" name="Picture 8">
            <a:extLst>
              <a:ext uri="{FF2B5EF4-FFF2-40B4-BE49-F238E27FC236}">
                <a16:creationId xmlns:a16="http://schemas.microsoft.com/office/drawing/2014/main" id="{D638B20C-EE17-A423-7EAC-8ECA7D8641D6}"/>
              </a:ext>
            </a:extLst>
          </p:cNvPr>
          <p:cNvPicPr>
            <a:picLocks noChangeAspect="1"/>
          </p:cNvPicPr>
          <p:nvPr/>
        </p:nvPicPr>
        <p:blipFill>
          <a:blip r:embed="rId4"/>
          <a:stretch>
            <a:fillRect/>
          </a:stretch>
        </p:blipFill>
        <p:spPr>
          <a:xfrm>
            <a:off x="8920489" y="3823545"/>
            <a:ext cx="2395210" cy="2220067"/>
          </a:xfrm>
          <a:prstGeom prst="rect">
            <a:avLst/>
          </a:prstGeom>
        </p:spPr>
      </p:pic>
      <p:pic>
        <p:nvPicPr>
          <p:cNvPr id="10" name="Picture 9">
            <a:extLst>
              <a:ext uri="{FF2B5EF4-FFF2-40B4-BE49-F238E27FC236}">
                <a16:creationId xmlns:a16="http://schemas.microsoft.com/office/drawing/2014/main" id="{7BEBD3DE-B316-49B4-EF13-84F625D28711}"/>
              </a:ext>
            </a:extLst>
          </p:cNvPr>
          <p:cNvPicPr>
            <a:picLocks noChangeAspect="1"/>
          </p:cNvPicPr>
          <p:nvPr/>
        </p:nvPicPr>
        <p:blipFill>
          <a:blip r:embed="rId4">
            <a:alphaModFix amt="50000"/>
          </a:blip>
          <a:stretch>
            <a:fillRect/>
          </a:stretch>
        </p:blipFill>
        <p:spPr>
          <a:xfrm>
            <a:off x="933809" y="2226598"/>
            <a:ext cx="1923331" cy="1782693"/>
          </a:xfrm>
          <a:prstGeom prst="rect">
            <a:avLst/>
          </a:prstGeom>
        </p:spPr>
      </p:pic>
      <p:sp>
        <p:nvSpPr>
          <p:cNvPr id="11" name="TextBox 10">
            <a:extLst>
              <a:ext uri="{FF2B5EF4-FFF2-40B4-BE49-F238E27FC236}">
                <a16:creationId xmlns:a16="http://schemas.microsoft.com/office/drawing/2014/main" id="{AA508913-036A-6199-E97A-1F9EA0AE9050}"/>
              </a:ext>
            </a:extLst>
          </p:cNvPr>
          <p:cNvSpPr txBox="1"/>
          <p:nvPr/>
        </p:nvSpPr>
        <p:spPr>
          <a:xfrm>
            <a:off x="641849" y="6037885"/>
            <a:ext cx="1845092" cy="246221"/>
          </a:xfrm>
          <a:prstGeom prst="rect">
            <a:avLst/>
          </a:prstGeom>
          <a:noFill/>
        </p:spPr>
        <p:txBody>
          <a:bodyPr wrap="square" rtlCol="0">
            <a:spAutoFit/>
          </a:bodyPr>
          <a:lstStyle/>
          <a:p>
            <a:pPr algn="l"/>
            <a:r>
              <a:rPr lang="en-GB" sz="1000">
                <a:solidFill>
                  <a:schemeClr val="tx1">
                    <a:lumMod val="65000"/>
                    <a:lumOff val="35000"/>
                  </a:schemeClr>
                </a:solidFill>
                <a:latin typeface="Helvetica" pitchFamily="2" charset="0"/>
              </a:rPr>
              <a:t>Example of 1 unit of repeat</a:t>
            </a:r>
            <a:endParaRPr lang="en-GB" sz="1000" i="0">
              <a:solidFill>
                <a:schemeClr val="tx1">
                  <a:lumMod val="65000"/>
                  <a:lumOff val="35000"/>
                </a:schemeClr>
              </a:solidFill>
              <a:effectLst/>
              <a:latin typeface="Helvetica" pitchFamily="2" charset="0"/>
            </a:endParaRPr>
          </a:p>
        </p:txBody>
      </p:sp>
    </p:spTree>
    <p:extLst>
      <p:ext uri="{BB962C8B-B14F-4D97-AF65-F5344CB8AC3E}">
        <p14:creationId xmlns:p14="http://schemas.microsoft.com/office/powerpoint/2010/main" val="29840772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 outdoor, player, green&#10;&#10;Description automatically generated">
            <a:extLst>
              <a:ext uri="{FF2B5EF4-FFF2-40B4-BE49-F238E27FC236}">
                <a16:creationId xmlns:a16="http://schemas.microsoft.com/office/drawing/2014/main" id="{194CC8CF-133E-444C-AE7A-6C838FF6ED90}"/>
              </a:ext>
            </a:extLst>
          </p:cNvPr>
          <p:cNvPicPr>
            <a:picLocks noChangeAspect="1"/>
          </p:cNvPicPr>
          <p:nvPr/>
        </p:nvPicPr>
        <p:blipFill rotWithShape="1">
          <a:blip r:embed="rId2" cstate="screen">
            <a:alphaModFix amt="50000"/>
            <a:extLst>
              <a:ext uri="{BEBA8EAE-BF5A-486C-A8C5-ECC9F3942E4B}">
                <a14:imgProps xmlns:a14="http://schemas.microsoft.com/office/drawing/2010/main">
                  <a14:imgLayer r:embed="rId3">
                    <a14:imgEffect>
                      <a14:sharpenSoften amount="-25000"/>
                    </a14:imgEffect>
                    <a14:imgEffect>
                      <a14:brightnessContrast contrast="40000"/>
                    </a14:imgEffect>
                  </a14:imgLayer>
                </a14:imgProps>
              </a:ext>
              <a:ext uri="{28A0092B-C50C-407E-A947-70E740481C1C}">
                <a14:useLocalDpi xmlns:a14="http://schemas.microsoft.com/office/drawing/2010/main"/>
              </a:ext>
            </a:extLst>
          </a:blip>
          <a:srcRect/>
          <a:stretch/>
        </p:blipFill>
        <p:spPr>
          <a:xfrm>
            <a:off x="707039" y="2098578"/>
            <a:ext cx="3858855" cy="3945034"/>
          </a:xfrm>
          <a:prstGeom prst="rect">
            <a:avLst/>
          </a:prstGeom>
        </p:spPr>
      </p:pic>
      <p:sp>
        <p:nvSpPr>
          <p:cNvPr id="5" name="TextBox 4">
            <a:extLst>
              <a:ext uri="{FF2B5EF4-FFF2-40B4-BE49-F238E27FC236}">
                <a16:creationId xmlns:a16="http://schemas.microsoft.com/office/drawing/2014/main" id="{993B44A6-0CE5-8342-898A-DAA2AD0329DB}"/>
              </a:ext>
            </a:extLst>
          </p:cNvPr>
          <p:cNvSpPr txBox="1"/>
          <p:nvPr/>
        </p:nvSpPr>
        <p:spPr>
          <a:xfrm>
            <a:off x="707039" y="814388"/>
            <a:ext cx="10608660" cy="584775"/>
          </a:xfrm>
          <a:prstGeom prst="rect">
            <a:avLst/>
          </a:prstGeom>
          <a:noFill/>
        </p:spPr>
        <p:txBody>
          <a:bodyPr wrap="square" lIns="91440" tIns="45720" rIns="91440" bIns="45720" rtlCol="0" anchor="t">
            <a:spAutoFit/>
          </a:bodyPr>
          <a:lstStyle/>
          <a:p>
            <a:r>
              <a:rPr lang="en-GB">
                <a:solidFill>
                  <a:schemeClr val="tx1">
                    <a:lumMod val="65000"/>
                    <a:lumOff val="35000"/>
                  </a:schemeClr>
                </a:solidFill>
                <a:latin typeface="Helvetica" pitchFamily="2" charset="0"/>
              </a:rPr>
              <a:t>Brick repeat: </a:t>
            </a:r>
            <a:r>
              <a:rPr lang="en-GB" sz="1400" i="1">
                <a:solidFill>
                  <a:schemeClr val="tx1">
                    <a:lumMod val="65000"/>
                    <a:lumOff val="35000"/>
                  </a:schemeClr>
                </a:solidFill>
                <a:latin typeface="Helvetica" pitchFamily="2" charset="0"/>
              </a:rPr>
              <a:t>tile that repeats out across the width and length, with its placement referring to a running brick bond, to form a repeated design. The tile/ unit of repeat has been created using a stripe pattern within a rectangular format.  </a:t>
            </a:r>
          </a:p>
        </p:txBody>
      </p:sp>
      <p:pic>
        <p:nvPicPr>
          <p:cNvPr id="11" name="Picture 10" descr="A picture containing orange&#10;&#10;Description automatically generated">
            <a:extLst>
              <a:ext uri="{FF2B5EF4-FFF2-40B4-BE49-F238E27FC236}">
                <a16:creationId xmlns:a16="http://schemas.microsoft.com/office/drawing/2014/main" id="{B3F48187-17C8-4146-96C8-8165A9CC3B05}"/>
              </a:ext>
            </a:extLst>
          </p:cNvPr>
          <p:cNvPicPr>
            <a:picLocks noChangeAspect="1"/>
          </p:cNvPicPr>
          <p:nvPr/>
        </p:nvPicPr>
        <p:blipFill>
          <a:blip r:embed="rId4"/>
          <a:stretch>
            <a:fillRect/>
          </a:stretch>
        </p:blipFill>
        <p:spPr>
          <a:xfrm>
            <a:off x="4793707" y="2098578"/>
            <a:ext cx="4045493" cy="3949780"/>
          </a:xfrm>
          <a:prstGeom prst="rect">
            <a:avLst/>
          </a:prstGeom>
        </p:spPr>
      </p:pic>
      <p:pic>
        <p:nvPicPr>
          <p:cNvPr id="13" name="Picture 12" descr="A picture containing text&#10;&#10;Description automatically generated">
            <a:extLst>
              <a:ext uri="{FF2B5EF4-FFF2-40B4-BE49-F238E27FC236}">
                <a16:creationId xmlns:a16="http://schemas.microsoft.com/office/drawing/2014/main" id="{3466C857-EC26-5949-8407-197ECEEE928B}"/>
              </a:ext>
            </a:extLst>
          </p:cNvPr>
          <p:cNvPicPr>
            <a:picLocks noChangeAspect="1"/>
          </p:cNvPicPr>
          <p:nvPr/>
        </p:nvPicPr>
        <p:blipFill>
          <a:blip r:embed="rId5"/>
          <a:stretch>
            <a:fillRect/>
          </a:stretch>
        </p:blipFill>
        <p:spPr>
          <a:xfrm>
            <a:off x="9067012" y="4860911"/>
            <a:ext cx="2248687" cy="1182701"/>
          </a:xfrm>
          <a:prstGeom prst="rect">
            <a:avLst/>
          </a:prstGeom>
        </p:spPr>
      </p:pic>
      <p:sp>
        <p:nvSpPr>
          <p:cNvPr id="14" name="TextBox 13">
            <a:extLst>
              <a:ext uri="{FF2B5EF4-FFF2-40B4-BE49-F238E27FC236}">
                <a16:creationId xmlns:a16="http://schemas.microsoft.com/office/drawing/2014/main" id="{8FA67467-D699-354A-8F19-EC556C6DE625}"/>
              </a:ext>
            </a:extLst>
          </p:cNvPr>
          <p:cNvSpPr txBox="1"/>
          <p:nvPr/>
        </p:nvSpPr>
        <p:spPr>
          <a:xfrm>
            <a:off x="4793706" y="6043612"/>
            <a:ext cx="1608133" cy="369332"/>
          </a:xfrm>
          <a:prstGeom prst="rect">
            <a:avLst/>
          </a:prstGeom>
          <a:noFill/>
        </p:spPr>
        <p:txBody>
          <a:bodyPr wrap="none" rtlCol="0">
            <a:spAutoFit/>
          </a:bodyPr>
          <a:lstStyle/>
          <a:p>
            <a:r>
              <a:rPr lang="en-US">
                <a:solidFill>
                  <a:schemeClr val="tx1">
                    <a:lumMod val="65000"/>
                    <a:lumOff val="35000"/>
                  </a:schemeClr>
                </a:solidFill>
                <a:latin typeface="Helvetica" pitchFamily="2" charset="0"/>
              </a:rPr>
              <a:t>Scion: </a:t>
            </a:r>
            <a:r>
              <a:rPr lang="en-US" err="1">
                <a:solidFill>
                  <a:schemeClr val="tx1">
                    <a:lumMod val="65000"/>
                    <a:lumOff val="35000"/>
                  </a:schemeClr>
                </a:solidFill>
                <a:latin typeface="Helvetica" pitchFamily="2" charset="0"/>
              </a:rPr>
              <a:t>Mr</a:t>
            </a:r>
            <a:r>
              <a:rPr lang="en-US">
                <a:solidFill>
                  <a:schemeClr val="tx1">
                    <a:lumMod val="65000"/>
                    <a:lumOff val="35000"/>
                  </a:schemeClr>
                </a:solidFill>
                <a:latin typeface="Helvetica" pitchFamily="2" charset="0"/>
              </a:rPr>
              <a:t> Fox</a:t>
            </a:r>
          </a:p>
        </p:txBody>
      </p:sp>
      <p:pic>
        <p:nvPicPr>
          <p:cNvPr id="7" name="Picture 6" descr="A picture containing text&#10;&#10;Description automatically generated">
            <a:extLst>
              <a:ext uri="{FF2B5EF4-FFF2-40B4-BE49-F238E27FC236}">
                <a16:creationId xmlns:a16="http://schemas.microsoft.com/office/drawing/2014/main" id="{26F7C890-5B60-5C49-9A2F-58F9B401B540}"/>
              </a:ext>
            </a:extLst>
          </p:cNvPr>
          <p:cNvPicPr>
            <a:picLocks noChangeAspect="1"/>
          </p:cNvPicPr>
          <p:nvPr/>
        </p:nvPicPr>
        <p:blipFill>
          <a:blip r:embed="rId6" cstate="screen">
            <a:alphaModFix amt="50000"/>
            <a:extLst>
              <a:ext uri="{28A0092B-C50C-407E-A947-70E740481C1C}">
                <a14:useLocalDpi xmlns:a14="http://schemas.microsoft.com/office/drawing/2010/main"/>
              </a:ext>
            </a:extLst>
          </a:blip>
          <a:stretch>
            <a:fillRect/>
          </a:stretch>
        </p:blipFill>
        <p:spPr>
          <a:xfrm>
            <a:off x="966348" y="2355392"/>
            <a:ext cx="1594916" cy="838849"/>
          </a:xfrm>
          <a:prstGeom prst="rect">
            <a:avLst/>
          </a:prstGeom>
        </p:spPr>
      </p:pic>
      <p:sp>
        <p:nvSpPr>
          <p:cNvPr id="2" name="TextBox 1">
            <a:extLst>
              <a:ext uri="{FF2B5EF4-FFF2-40B4-BE49-F238E27FC236}">
                <a16:creationId xmlns:a16="http://schemas.microsoft.com/office/drawing/2014/main" id="{1200F7A4-E7E9-8BBD-E968-E326D9FBF1A2}"/>
              </a:ext>
            </a:extLst>
          </p:cNvPr>
          <p:cNvSpPr txBox="1"/>
          <p:nvPr/>
        </p:nvSpPr>
        <p:spPr>
          <a:xfrm>
            <a:off x="641849" y="6037885"/>
            <a:ext cx="1845092" cy="246221"/>
          </a:xfrm>
          <a:prstGeom prst="rect">
            <a:avLst/>
          </a:prstGeom>
          <a:noFill/>
        </p:spPr>
        <p:txBody>
          <a:bodyPr wrap="square" rtlCol="0">
            <a:spAutoFit/>
          </a:bodyPr>
          <a:lstStyle/>
          <a:p>
            <a:pPr algn="l"/>
            <a:r>
              <a:rPr lang="en-GB" sz="1000">
                <a:solidFill>
                  <a:schemeClr val="tx1">
                    <a:lumMod val="65000"/>
                    <a:lumOff val="35000"/>
                  </a:schemeClr>
                </a:solidFill>
                <a:latin typeface="Helvetica" pitchFamily="2" charset="0"/>
              </a:rPr>
              <a:t>Example of 1 unit of repeat</a:t>
            </a:r>
            <a:endParaRPr lang="en-GB" sz="1000" i="0">
              <a:solidFill>
                <a:schemeClr val="tx1">
                  <a:lumMod val="65000"/>
                  <a:lumOff val="35000"/>
                </a:schemeClr>
              </a:solidFill>
              <a:effectLst/>
              <a:latin typeface="Helvetica" pitchFamily="2" charset="0"/>
            </a:endParaRPr>
          </a:p>
        </p:txBody>
      </p:sp>
    </p:spTree>
    <p:extLst>
      <p:ext uri="{BB962C8B-B14F-4D97-AF65-F5344CB8AC3E}">
        <p14:creationId xmlns:p14="http://schemas.microsoft.com/office/powerpoint/2010/main" val="38771445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F9A9AD9-7F20-A348-93D0-0B38E533EB2F}"/>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819686" y="2140741"/>
            <a:ext cx="3781361" cy="3910538"/>
          </a:xfrm>
          <a:prstGeom prst="rect">
            <a:avLst/>
          </a:prstGeom>
        </p:spPr>
      </p:pic>
      <p:pic>
        <p:nvPicPr>
          <p:cNvPr id="7" name="Picture 6" descr="A picture containing rug, gear&#10;&#10;Description automatically generated">
            <a:extLst>
              <a:ext uri="{FF2B5EF4-FFF2-40B4-BE49-F238E27FC236}">
                <a16:creationId xmlns:a16="http://schemas.microsoft.com/office/drawing/2014/main" id="{6130327C-54DF-9148-A69A-684F90236B4A}"/>
              </a:ext>
            </a:extLst>
          </p:cNvPr>
          <p:cNvPicPr>
            <a:picLocks noChangeAspect="1"/>
          </p:cNvPicPr>
          <p:nvPr/>
        </p:nvPicPr>
        <p:blipFill>
          <a:blip r:embed="rId3"/>
          <a:stretch>
            <a:fillRect/>
          </a:stretch>
        </p:blipFill>
        <p:spPr>
          <a:xfrm>
            <a:off x="8805187" y="3408824"/>
            <a:ext cx="2670076" cy="2642455"/>
          </a:xfrm>
          <a:prstGeom prst="rect">
            <a:avLst/>
          </a:prstGeom>
        </p:spPr>
      </p:pic>
      <p:sp>
        <p:nvSpPr>
          <p:cNvPr id="8" name="TextBox 7">
            <a:extLst>
              <a:ext uri="{FF2B5EF4-FFF2-40B4-BE49-F238E27FC236}">
                <a16:creationId xmlns:a16="http://schemas.microsoft.com/office/drawing/2014/main" id="{583538B6-6E70-6B48-8F56-30D6D71BAF27}"/>
              </a:ext>
            </a:extLst>
          </p:cNvPr>
          <p:cNvSpPr txBox="1"/>
          <p:nvPr/>
        </p:nvSpPr>
        <p:spPr>
          <a:xfrm>
            <a:off x="4819685" y="6051279"/>
            <a:ext cx="1338828" cy="369332"/>
          </a:xfrm>
          <a:prstGeom prst="rect">
            <a:avLst/>
          </a:prstGeom>
          <a:noFill/>
        </p:spPr>
        <p:txBody>
          <a:bodyPr wrap="none" rtlCol="0">
            <a:spAutoFit/>
          </a:bodyPr>
          <a:lstStyle/>
          <a:p>
            <a:r>
              <a:rPr lang="en-US">
                <a:solidFill>
                  <a:schemeClr val="tx1">
                    <a:lumMod val="65000"/>
                    <a:lumOff val="35000"/>
                  </a:schemeClr>
                </a:solidFill>
                <a:latin typeface="Helvetica" pitchFamily="2" charset="0"/>
              </a:rPr>
              <a:t>Scion: Kimi</a:t>
            </a:r>
          </a:p>
        </p:txBody>
      </p:sp>
      <p:sp>
        <p:nvSpPr>
          <p:cNvPr id="2" name="TextBox 1">
            <a:extLst>
              <a:ext uri="{FF2B5EF4-FFF2-40B4-BE49-F238E27FC236}">
                <a16:creationId xmlns:a16="http://schemas.microsoft.com/office/drawing/2014/main" id="{19162EB0-F59E-C56B-34C5-C8CBB31CDDEF}"/>
              </a:ext>
            </a:extLst>
          </p:cNvPr>
          <p:cNvSpPr txBox="1"/>
          <p:nvPr/>
        </p:nvSpPr>
        <p:spPr>
          <a:xfrm>
            <a:off x="719231" y="814388"/>
            <a:ext cx="10608660" cy="584775"/>
          </a:xfrm>
          <a:prstGeom prst="rect">
            <a:avLst/>
          </a:prstGeom>
          <a:noFill/>
        </p:spPr>
        <p:txBody>
          <a:bodyPr wrap="square" lIns="91440" tIns="45720" rIns="91440" bIns="45720" rtlCol="0" anchor="t">
            <a:spAutoFit/>
          </a:bodyPr>
          <a:lstStyle/>
          <a:p>
            <a:r>
              <a:rPr lang="en-GB">
                <a:solidFill>
                  <a:schemeClr val="tx1">
                    <a:lumMod val="65000"/>
                    <a:lumOff val="35000"/>
                  </a:schemeClr>
                </a:solidFill>
                <a:latin typeface="Helvetica" pitchFamily="2" charset="0"/>
              </a:rPr>
              <a:t>Brick repeat: </a:t>
            </a:r>
            <a:r>
              <a:rPr lang="en-GB" sz="1400" i="1">
                <a:solidFill>
                  <a:schemeClr val="tx1">
                    <a:lumMod val="65000"/>
                    <a:lumOff val="35000"/>
                  </a:schemeClr>
                </a:solidFill>
                <a:latin typeface="Helvetica" pitchFamily="2" charset="0"/>
              </a:rPr>
              <a:t>tile that repeats out across the width and length, with its placement referring to a running brick bond, to form a repeated design. The tile/ unit of repeat has been created using a circular pattern within a square format.</a:t>
            </a:r>
          </a:p>
        </p:txBody>
      </p:sp>
      <p:sp>
        <p:nvSpPr>
          <p:cNvPr id="5" name="TextBox 4">
            <a:extLst>
              <a:ext uri="{FF2B5EF4-FFF2-40B4-BE49-F238E27FC236}">
                <a16:creationId xmlns:a16="http://schemas.microsoft.com/office/drawing/2014/main" id="{D3A00E76-6AF7-505C-D30B-26A835D1B391}"/>
              </a:ext>
            </a:extLst>
          </p:cNvPr>
          <p:cNvSpPr txBox="1"/>
          <p:nvPr/>
        </p:nvSpPr>
        <p:spPr>
          <a:xfrm>
            <a:off x="641849" y="6037885"/>
            <a:ext cx="1845092" cy="246221"/>
          </a:xfrm>
          <a:prstGeom prst="rect">
            <a:avLst/>
          </a:prstGeom>
          <a:noFill/>
        </p:spPr>
        <p:txBody>
          <a:bodyPr wrap="square" rtlCol="0">
            <a:spAutoFit/>
          </a:bodyPr>
          <a:lstStyle/>
          <a:p>
            <a:pPr algn="l"/>
            <a:r>
              <a:rPr lang="en-GB" sz="1000">
                <a:solidFill>
                  <a:schemeClr val="tx1">
                    <a:lumMod val="65000"/>
                    <a:lumOff val="35000"/>
                  </a:schemeClr>
                </a:solidFill>
                <a:latin typeface="Helvetica" pitchFamily="2" charset="0"/>
              </a:rPr>
              <a:t>Example of 1 unit of repeat</a:t>
            </a:r>
            <a:endParaRPr lang="en-GB" sz="1000" i="0">
              <a:solidFill>
                <a:schemeClr val="tx1">
                  <a:lumMod val="65000"/>
                  <a:lumOff val="35000"/>
                </a:schemeClr>
              </a:solidFill>
              <a:effectLst/>
              <a:latin typeface="Helvetica" pitchFamily="2" charset="0"/>
            </a:endParaRPr>
          </a:p>
        </p:txBody>
      </p:sp>
      <p:pic>
        <p:nvPicPr>
          <p:cNvPr id="10" name="Picture 9" descr="A picture containing text, outdoor, player, green&#10;&#10;Description automatically generated">
            <a:extLst>
              <a:ext uri="{FF2B5EF4-FFF2-40B4-BE49-F238E27FC236}">
                <a16:creationId xmlns:a16="http://schemas.microsoft.com/office/drawing/2014/main" id="{500B5623-FB26-ECB7-2A0E-1E8C7ECB6332}"/>
              </a:ext>
            </a:extLst>
          </p:cNvPr>
          <p:cNvPicPr>
            <a:picLocks noChangeAspect="1"/>
          </p:cNvPicPr>
          <p:nvPr/>
        </p:nvPicPr>
        <p:blipFill rotWithShape="1">
          <a:blip r:embed="rId4" cstate="screen">
            <a:alphaModFix amt="50000"/>
            <a:extLst>
              <a:ext uri="{BEBA8EAE-BF5A-486C-A8C5-ECC9F3942E4B}">
                <a14:imgProps xmlns:a14="http://schemas.microsoft.com/office/drawing/2010/main">
                  <a14:imgLayer r:embed="rId5">
                    <a14:imgEffect>
                      <a14:sharpenSoften amount="-25000"/>
                    </a14:imgEffect>
                    <a14:imgEffect>
                      <a14:brightnessContrast contrast="40000"/>
                    </a14:imgEffect>
                  </a14:imgLayer>
                </a14:imgProps>
              </a:ext>
              <a:ext uri="{28A0092B-C50C-407E-A947-70E740481C1C}">
                <a14:useLocalDpi xmlns:a14="http://schemas.microsoft.com/office/drawing/2010/main"/>
              </a:ext>
            </a:extLst>
          </a:blip>
          <a:srcRect/>
          <a:stretch/>
        </p:blipFill>
        <p:spPr>
          <a:xfrm>
            <a:off x="716737" y="2140741"/>
            <a:ext cx="3812011" cy="3897144"/>
          </a:xfrm>
          <a:prstGeom prst="rect">
            <a:avLst/>
          </a:prstGeom>
        </p:spPr>
      </p:pic>
      <p:pic>
        <p:nvPicPr>
          <p:cNvPr id="9" name="Picture 8" descr="A picture containing rug, gear&#10;&#10;Description automatically generated">
            <a:extLst>
              <a:ext uri="{FF2B5EF4-FFF2-40B4-BE49-F238E27FC236}">
                <a16:creationId xmlns:a16="http://schemas.microsoft.com/office/drawing/2014/main" id="{556E5F00-F012-AF4A-8515-42883A7CBB35}"/>
              </a:ext>
            </a:extLst>
          </p:cNvPr>
          <p:cNvPicPr>
            <a:picLocks noChangeAspect="1"/>
          </p:cNvPicPr>
          <p:nvPr/>
        </p:nvPicPr>
        <p:blipFill>
          <a:blip r:embed="rId6" cstate="screen">
            <a:alphaModFix amt="35000"/>
            <a:extLst>
              <a:ext uri="{BEBA8EAE-BF5A-486C-A8C5-ECC9F3942E4B}">
                <a14:imgProps xmlns:a14="http://schemas.microsoft.com/office/drawing/2010/main">
                  <a14:imgLayer r:embed="rId7">
                    <a14:imgEffect>
                      <a14:brightnessContrast bright="-20000" contrast="40000"/>
                    </a14:imgEffect>
                  </a14:imgLayer>
                </a14:imgProps>
              </a:ext>
              <a:ext uri="{28A0092B-C50C-407E-A947-70E740481C1C}">
                <a14:useLocalDpi xmlns:a14="http://schemas.microsoft.com/office/drawing/2010/main"/>
              </a:ext>
            </a:extLst>
          </a:blip>
          <a:stretch>
            <a:fillRect/>
          </a:stretch>
        </p:blipFill>
        <p:spPr>
          <a:xfrm>
            <a:off x="974344" y="2462886"/>
            <a:ext cx="1737983" cy="1720003"/>
          </a:xfrm>
          <a:prstGeom prst="rect">
            <a:avLst/>
          </a:prstGeom>
        </p:spPr>
      </p:pic>
    </p:spTree>
    <p:extLst>
      <p:ext uri="{BB962C8B-B14F-4D97-AF65-F5344CB8AC3E}">
        <p14:creationId xmlns:p14="http://schemas.microsoft.com/office/powerpoint/2010/main" val="15843450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hart&#10;&#10;Description automatically generated with medium confidence">
            <a:extLst>
              <a:ext uri="{FF2B5EF4-FFF2-40B4-BE49-F238E27FC236}">
                <a16:creationId xmlns:a16="http://schemas.microsoft.com/office/drawing/2014/main" id="{49B78D15-63DD-1D4D-BCA6-BE880FDBB2F2}"/>
              </a:ext>
            </a:extLst>
          </p:cNvPr>
          <p:cNvPicPr>
            <a:picLocks noChangeAspect="1"/>
          </p:cNvPicPr>
          <p:nvPr/>
        </p:nvPicPr>
        <p:blipFill rotWithShape="1">
          <a:blip r:embed="rId2" cstate="screen">
            <a:alphaModFix amt="50000"/>
            <a:extLst>
              <a:ext uri="{28A0092B-C50C-407E-A947-70E740481C1C}">
                <a14:useLocalDpi xmlns:a14="http://schemas.microsoft.com/office/drawing/2010/main"/>
              </a:ext>
            </a:extLst>
          </a:blip>
          <a:srcRect/>
          <a:stretch/>
        </p:blipFill>
        <p:spPr>
          <a:xfrm>
            <a:off x="707039" y="2094659"/>
            <a:ext cx="3978423" cy="3948953"/>
          </a:xfrm>
          <a:prstGeom prst="rect">
            <a:avLst/>
          </a:prstGeom>
        </p:spPr>
      </p:pic>
      <p:pic>
        <p:nvPicPr>
          <p:cNvPr id="4" name="Picture 3" descr="Background pattern&#10;&#10;Description automatically generated">
            <a:extLst>
              <a:ext uri="{FF2B5EF4-FFF2-40B4-BE49-F238E27FC236}">
                <a16:creationId xmlns:a16="http://schemas.microsoft.com/office/drawing/2014/main" id="{9302C8D6-59F9-6A4F-B3A8-B99B5A16FAF1}"/>
              </a:ext>
            </a:extLst>
          </p:cNvPr>
          <p:cNvPicPr>
            <a:picLocks noChangeAspect="1"/>
          </p:cNvPicPr>
          <p:nvPr/>
        </p:nvPicPr>
        <p:blipFill>
          <a:blip r:embed="rId3"/>
          <a:stretch>
            <a:fillRect/>
          </a:stretch>
        </p:blipFill>
        <p:spPr>
          <a:xfrm>
            <a:off x="4880085" y="2094659"/>
            <a:ext cx="3506398" cy="3948953"/>
          </a:xfrm>
          <a:prstGeom prst="rect">
            <a:avLst/>
          </a:prstGeom>
        </p:spPr>
      </p:pic>
      <p:pic>
        <p:nvPicPr>
          <p:cNvPr id="9" name="Picture 8" descr="A picture containing text, building, arch&#10;&#10;Description automatically generated">
            <a:extLst>
              <a:ext uri="{FF2B5EF4-FFF2-40B4-BE49-F238E27FC236}">
                <a16:creationId xmlns:a16="http://schemas.microsoft.com/office/drawing/2014/main" id="{73AEB23E-3FD2-3346-A3B0-43BC0E6E5CAC}"/>
              </a:ext>
            </a:extLst>
          </p:cNvPr>
          <p:cNvPicPr>
            <a:picLocks noChangeAspect="1"/>
          </p:cNvPicPr>
          <p:nvPr/>
        </p:nvPicPr>
        <p:blipFill>
          <a:blip r:embed="rId4"/>
          <a:stretch>
            <a:fillRect/>
          </a:stretch>
        </p:blipFill>
        <p:spPr>
          <a:xfrm>
            <a:off x="8581106" y="4887912"/>
            <a:ext cx="1143000" cy="1155700"/>
          </a:xfrm>
          <a:prstGeom prst="rect">
            <a:avLst/>
          </a:prstGeom>
        </p:spPr>
      </p:pic>
      <p:pic>
        <p:nvPicPr>
          <p:cNvPr id="11" name="Picture 10" descr="Background pattern&#10;&#10;Description automatically generated">
            <a:extLst>
              <a:ext uri="{FF2B5EF4-FFF2-40B4-BE49-F238E27FC236}">
                <a16:creationId xmlns:a16="http://schemas.microsoft.com/office/drawing/2014/main" id="{98C27657-9E63-7042-B0D3-0B5B56B64883}"/>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8581106" y="2094659"/>
            <a:ext cx="2522047" cy="2617040"/>
          </a:xfrm>
          <a:prstGeom prst="rect">
            <a:avLst/>
          </a:prstGeom>
        </p:spPr>
      </p:pic>
      <p:pic>
        <p:nvPicPr>
          <p:cNvPr id="13" name="Picture 12" descr="Background pattern&#10;&#10;Description automatically generated">
            <a:extLst>
              <a:ext uri="{FF2B5EF4-FFF2-40B4-BE49-F238E27FC236}">
                <a16:creationId xmlns:a16="http://schemas.microsoft.com/office/drawing/2014/main" id="{1FFCFFC0-526A-E44B-A349-39AD4F13DCC7}"/>
              </a:ext>
            </a:extLst>
          </p:cNvPr>
          <p:cNvPicPr>
            <a:picLocks noChangeAspect="1"/>
          </p:cNvPicPr>
          <p:nvPr/>
        </p:nvPicPr>
        <p:blipFill>
          <a:blip r:embed="rId6"/>
          <a:stretch>
            <a:fillRect/>
          </a:stretch>
        </p:blipFill>
        <p:spPr>
          <a:xfrm>
            <a:off x="9918729" y="4887912"/>
            <a:ext cx="1812192" cy="1155700"/>
          </a:xfrm>
          <a:prstGeom prst="rect">
            <a:avLst/>
          </a:prstGeom>
        </p:spPr>
      </p:pic>
      <p:sp>
        <p:nvSpPr>
          <p:cNvPr id="14" name="TextBox 13">
            <a:extLst>
              <a:ext uri="{FF2B5EF4-FFF2-40B4-BE49-F238E27FC236}">
                <a16:creationId xmlns:a16="http://schemas.microsoft.com/office/drawing/2014/main" id="{5442F99E-EB68-0043-8557-53D11726EE07}"/>
              </a:ext>
            </a:extLst>
          </p:cNvPr>
          <p:cNvSpPr txBox="1"/>
          <p:nvPr/>
        </p:nvSpPr>
        <p:spPr>
          <a:xfrm>
            <a:off x="8604362" y="1684052"/>
            <a:ext cx="2628733" cy="369332"/>
          </a:xfrm>
          <a:prstGeom prst="rect">
            <a:avLst/>
          </a:prstGeom>
          <a:noFill/>
        </p:spPr>
        <p:txBody>
          <a:bodyPr wrap="none" rtlCol="0">
            <a:spAutoFit/>
          </a:bodyPr>
          <a:lstStyle/>
          <a:p>
            <a:r>
              <a:rPr lang="en-US">
                <a:solidFill>
                  <a:schemeClr val="tx1">
                    <a:lumMod val="65000"/>
                    <a:lumOff val="35000"/>
                  </a:schemeClr>
                </a:solidFill>
              </a:rPr>
              <a:t>Cole and Son: Feather Fan</a:t>
            </a:r>
          </a:p>
        </p:txBody>
      </p:sp>
      <p:sp>
        <p:nvSpPr>
          <p:cNvPr id="15" name="TextBox 14">
            <a:extLst>
              <a:ext uri="{FF2B5EF4-FFF2-40B4-BE49-F238E27FC236}">
                <a16:creationId xmlns:a16="http://schemas.microsoft.com/office/drawing/2014/main" id="{20F3D703-756E-5043-96A9-E31AED018E4F}"/>
              </a:ext>
            </a:extLst>
          </p:cNvPr>
          <p:cNvSpPr txBox="1"/>
          <p:nvPr/>
        </p:nvSpPr>
        <p:spPr>
          <a:xfrm>
            <a:off x="4880085" y="6043612"/>
            <a:ext cx="2082814" cy="369332"/>
          </a:xfrm>
          <a:prstGeom prst="rect">
            <a:avLst/>
          </a:prstGeom>
          <a:noFill/>
        </p:spPr>
        <p:txBody>
          <a:bodyPr wrap="none" rtlCol="0">
            <a:spAutoFit/>
          </a:bodyPr>
          <a:lstStyle/>
          <a:p>
            <a:r>
              <a:rPr lang="en-US">
                <a:solidFill>
                  <a:schemeClr val="tx1">
                    <a:lumMod val="65000"/>
                    <a:lumOff val="35000"/>
                  </a:schemeClr>
                </a:solidFill>
                <a:latin typeface="Helvetica" pitchFamily="2" charset="0"/>
              </a:rPr>
              <a:t>Albany: Deco Arch</a:t>
            </a:r>
          </a:p>
        </p:txBody>
      </p:sp>
      <p:pic>
        <p:nvPicPr>
          <p:cNvPr id="10" name="Picture 9" descr="A picture containing text, building, arch&#10;&#10;Description automatically generated">
            <a:extLst>
              <a:ext uri="{FF2B5EF4-FFF2-40B4-BE49-F238E27FC236}">
                <a16:creationId xmlns:a16="http://schemas.microsoft.com/office/drawing/2014/main" id="{52DB4E88-78EE-EB47-8EA1-75F30DC2E2DA}"/>
              </a:ext>
            </a:extLst>
          </p:cNvPr>
          <p:cNvPicPr>
            <a:picLocks noChangeAspect="1"/>
          </p:cNvPicPr>
          <p:nvPr/>
        </p:nvPicPr>
        <p:blipFill>
          <a:blip r:embed="rId4">
            <a:alphaModFix amt="35000"/>
          </a:blip>
          <a:stretch>
            <a:fillRect/>
          </a:stretch>
        </p:blipFill>
        <p:spPr>
          <a:xfrm>
            <a:off x="996090" y="2207463"/>
            <a:ext cx="840026" cy="849359"/>
          </a:xfrm>
          <a:prstGeom prst="rect">
            <a:avLst/>
          </a:prstGeom>
        </p:spPr>
      </p:pic>
      <p:sp>
        <p:nvSpPr>
          <p:cNvPr id="2" name="TextBox 1">
            <a:extLst>
              <a:ext uri="{FF2B5EF4-FFF2-40B4-BE49-F238E27FC236}">
                <a16:creationId xmlns:a16="http://schemas.microsoft.com/office/drawing/2014/main" id="{43CDD91D-8221-F391-D051-5C2FF41F7E96}"/>
              </a:ext>
            </a:extLst>
          </p:cNvPr>
          <p:cNvSpPr txBox="1"/>
          <p:nvPr/>
        </p:nvSpPr>
        <p:spPr>
          <a:xfrm>
            <a:off x="707039" y="814388"/>
            <a:ext cx="10608660" cy="584775"/>
          </a:xfrm>
          <a:prstGeom prst="rect">
            <a:avLst/>
          </a:prstGeom>
          <a:noFill/>
        </p:spPr>
        <p:txBody>
          <a:bodyPr wrap="square" lIns="91440" tIns="45720" rIns="91440" bIns="45720" rtlCol="0" anchor="t">
            <a:spAutoFit/>
          </a:bodyPr>
          <a:lstStyle/>
          <a:p>
            <a:r>
              <a:rPr lang="en-GB">
                <a:solidFill>
                  <a:schemeClr val="tx1">
                    <a:lumMod val="65000"/>
                    <a:lumOff val="35000"/>
                  </a:schemeClr>
                </a:solidFill>
                <a:latin typeface="Helvetica"/>
                <a:cs typeface="Helvetica"/>
              </a:rPr>
              <a:t>Brick / Block or Drop repeat: </a:t>
            </a:r>
            <a:r>
              <a:rPr lang="en-GB" sz="1400" i="1">
                <a:solidFill>
                  <a:schemeClr val="tx1">
                    <a:lumMod val="65000"/>
                    <a:lumOff val="35000"/>
                  </a:schemeClr>
                </a:solidFill>
                <a:latin typeface="Helvetica"/>
                <a:cs typeface="Helvetica"/>
              </a:rPr>
              <a:t>tile that repeats out across the width and length, with its placement referring to a running brick bond, to form a repeated design. The tile/ unit of repeat has been created using a scale pattern within a square format.  </a:t>
            </a:r>
          </a:p>
        </p:txBody>
      </p:sp>
      <p:sp>
        <p:nvSpPr>
          <p:cNvPr id="5" name="TextBox 4">
            <a:extLst>
              <a:ext uri="{FF2B5EF4-FFF2-40B4-BE49-F238E27FC236}">
                <a16:creationId xmlns:a16="http://schemas.microsoft.com/office/drawing/2014/main" id="{F1A0765D-DA9E-D3F2-C824-3C2E39A9A5AE}"/>
              </a:ext>
            </a:extLst>
          </p:cNvPr>
          <p:cNvSpPr txBox="1"/>
          <p:nvPr/>
        </p:nvSpPr>
        <p:spPr>
          <a:xfrm>
            <a:off x="641849" y="6037885"/>
            <a:ext cx="1845092" cy="246221"/>
          </a:xfrm>
          <a:prstGeom prst="rect">
            <a:avLst/>
          </a:prstGeom>
          <a:noFill/>
        </p:spPr>
        <p:txBody>
          <a:bodyPr wrap="square" rtlCol="0">
            <a:spAutoFit/>
          </a:bodyPr>
          <a:lstStyle/>
          <a:p>
            <a:pPr algn="l"/>
            <a:r>
              <a:rPr lang="en-GB" sz="1000">
                <a:solidFill>
                  <a:schemeClr val="tx1">
                    <a:lumMod val="65000"/>
                    <a:lumOff val="35000"/>
                  </a:schemeClr>
                </a:solidFill>
                <a:latin typeface="Helvetica" pitchFamily="2" charset="0"/>
              </a:rPr>
              <a:t>Example of 1 unit of repeat</a:t>
            </a:r>
            <a:endParaRPr lang="en-GB" sz="1000" i="0">
              <a:solidFill>
                <a:schemeClr val="tx1">
                  <a:lumMod val="65000"/>
                  <a:lumOff val="35000"/>
                </a:schemeClr>
              </a:solidFill>
              <a:effectLst/>
              <a:latin typeface="Helvetica" pitchFamily="2" charset="0"/>
            </a:endParaRPr>
          </a:p>
        </p:txBody>
      </p:sp>
    </p:spTree>
    <p:extLst>
      <p:ext uri="{BB962C8B-B14F-4D97-AF65-F5344CB8AC3E}">
        <p14:creationId xmlns:p14="http://schemas.microsoft.com/office/powerpoint/2010/main" val="42048097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hart&#10;&#10;Description automatically generated with medium confidence">
            <a:extLst>
              <a:ext uri="{FF2B5EF4-FFF2-40B4-BE49-F238E27FC236}">
                <a16:creationId xmlns:a16="http://schemas.microsoft.com/office/drawing/2014/main" id="{49B78D15-63DD-1D4D-BCA6-BE880FDBB2F2}"/>
              </a:ext>
            </a:extLst>
          </p:cNvPr>
          <p:cNvPicPr>
            <a:picLocks noChangeAspect="1"/>
          </p:cNvPicPr>
          <p:nvPr/>
        </p:nvPicPr>
        <p:blipFill rotWithShape="1">
          <a:blip r:embed="rId2" cstate="screen">
            <a:alphaModFix amt="50000"/>
            <a:extLst>
              <a:ext uri="{28A0092B-C50C-407E-A947-70E740481C1C}">
                <a14:useLocalDpi xmlns:a14="http://schemas.microsoft.com/office/drawing/2010/main"/>
              </a:ext>
            </a:extLst>
          </a:blip>
          <a:srcRect/>
          <a:stretch/>
        </p:blipFill>
        <p:spPr>
          <a:xfrm>
            <a:off x="707039" y="2094659"/>
            <a:ext cx="3978423" cy="3948953"/>
          </a:xfrm>
          <a:prstGeom prst="rect">
            <a:avLst/>
          </a:prstGeom>
        </p:spPr>
      </p:pic>
      <p:pic>
        <p:nvPicPr>
          <p:cNvPr id="8" name="Picture 7" descr="Background pattern&#10;&#10;Description automatically generated">
            <a:extLst>
              <a:ext uri="{FF2B5EF4-FFF2-40B4-BE49-F238E27FC236}">
                <a16:creationId xmlns:a16="http://schemas.microsoft.com/office/drawing/2014/main" id="{79566529-63C1-D94B-BD82-EC1ECAD18E2E}"/>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9063329" y="3565135"/>
            <a:ext cx="2421631" cy="2478477"/>
          </a:xfrm>
          <a:prstGeom prst="rect">
            <a:avLst/>
          </a:prstGeom>
        </p:spPr>
      </p:pic>
      <p:pic>
        <p:nvPicPr>
          <p:cNvPr id="12" name="Picture 11" descr="Background pattern&#10;&#10;Description automatically generated">
            <a:extLst>
              <a:ext uri="{FF2B5EF4-FFF2-40B4-BE49-F238E27FC236}">
                <a16:creationId xmlns:a16="http://schemas.microsoft.com/office/drawing/2014/main" id="{B970F5CB-AB51-AA41-B483-120B700EA998}"/>
              </a:ext>
            </a:extLst>
          </p:cNvPr>
          <p:cNvPicPr>
            <a:picLocks noChangeAspect="1"/>
          </p:cNvPicPr>
          <p:nvPr/>
        </p:nvPicPr>
        <p:blipFill>
          <a:blip r:embed="rId4"/>
          <a:stretch>
            <a:fillRect/>
          </a:stretch>
        </p:blipFill>
        <p:spPr>
          <a:xfrm>
            <a:off x="4899919" y="2094659"/>
            <a:ext cx="3948954" cy="3948954"/>
          </a:xfrm>
          <a:prstGeom prst="rect">
            <a:avLst/>
          </a:prstGeom>
        </p:spPr>
      </p:pic>
      <p:sp>
        <p:nvSpPr>
          <p:cNvPr id="19" name="TextBox 18">
            <a:extLst>
              <a:ext uri="{FF2B5EF4-FFF2-40B4-BE49-F238E27FC236}">
                <a16:creationId xmlns:a16="http://schemas.microsoft.com/office/drawing/2014/main" id="{05E6D28B-2D9A-1C43-9531-7BB16E588F34}"/>
              </a:ext>
            </a:extLst>
          </p:cNvPr>
          <p:cNvSpPr txBox="1"/>
          <p:nvPr/>
        </p:nvSpPr>
        <p:spPr>
          <a:xfrm>
            <a:off x="4898454" y="6043612"/>
            <a:ext cx="2903359" cy="369332"/>
          </a:xfrm>
          <a:prstGeom prst="rect">
            <a:avLst/>
          </a:prstGeom>
          <a:noFill/>
        </p:spPr>
        <p:txBody>
          <a:bodyPr wrap="none" rtlCol="0">
            <a:spAutoFit/>
          </a:bodyPr>
          <a:lstStyle/>
          <a:p>
            <a:r>
              <a:rPr lang="en-US">
                <a:solidFill>
                  <a:schemeClr val="tx1">
                    <a:lumMod val="65000"/>
                    <a:lumOff val="35000"/>
                  </a:schemeClr>
                </a:solidFill>
                <a:latin typeface="Helvetica" pitchFamily="2" charset="0"/>
              </a:rPr>
              <a:t>John Lewis: </a:t>
            </a:r>
            <a:r>
              <a:rPr lang="en-US" err="1">
                <a:solidFill>
                  <a:schemeClr val="tx1">
                    <a:lumMod val="65000"/>
                    <a:lumOff val="35000"/>
                  </a:schemeClr>
                </a:solidFill>
                <a:latin typeface="Helvetica" pitchFamily="2" charset="0"/>
              </a:rPr>
              <a:t>Cummersdale</a:t>
            </a:r>
            <a:endParaRPr lang="en-US">
              <a:solidFill>
                <a:schemeClr val="tx1">
                  <a:lumMod val="65000"/>
                  <a:lumOff val="35000"/>
                </a:schemeClr>
              </a:solidFill>
              <a:latin typeface="Helvetica" pitchFamily="2" charset="0"/>
            </a:endParaRPr>
          </a:p>
        </p:txBody>
      </p:sp>
      <p:pic>
        <p:nvPicPr>
          <p:cNvPr id="7" name="Picture 6" descr="Background pattern&#10;&#10;Description automatically generated">
            <a:extLst>
              <a:ext uri="{FF2B5EF4-FFF2-40B4-BE49-F238E27FC236}">
                <a16:creationId xmlns:a16="http://schemas.microsoft.com/office/drawing/2014/main" id="{3DCEC112-BACD-9D46-AECA-93C77F8585DB}"/>
              </a:ext>
            </a:extLst>
          </p:cNvPr>
          <p:cNvPicPr>
            <a:picLocks noChangeAspect="1"/>
          </p:cNvPicPr>
          <p:nvPr/>
        </p:nvPicPr>
        <p:blipFill>
          <a:blip r:embed="rId5" cstate="screen">
            <a:alphaModFix amt="35000"/>
            <a:extLst>
              <a:ext uri="{28A0092B-C50C-407E-A947-70E740481C1C}">
                <a14:useLocalDpi xmlns:a14="http://schemas.microsoft.com/office/drawing/2010/main"/>
              </a:ext>
            </a:extLst>
          </a:blip>
          <a:stretch>
            <a:fillRect/>
          </a:stretch>
        </p:blipFill>
        <p:spPr>
          <a:xfrm>
            <a:off x="973700" y="2250183"/>
            <a:ext cx="889112" cy="909983"/>
          </a:xfrm>
          <a:prstGeom prst="rect">
            <a:avLst/>
          </a:prstGeom>
        </p:spPr>
      </p:pic>
      <mc:AlternateContent xmlns:mc="http://schemas.openxmlformats.org/markup-compatibility/2006" xmlns:p14="http://schemas.microsoft.com/office/powerpoint/2010/main">
        <mc:Choice Requires="p14">
          <p:contentPart p14:bwMode="auto" r:id="rId6">
            <p14:nvContentPartPr>
              <p14:cNvPr id="5" name="Ink 4">
                <a:extLst>
                  <a:ext uri="{FF2B5EF4-FFF2-40B4-BE49-F238E27FC236}">
                    <a16:creationId xmlns:a16="http://schemas.microsoft.com/office/drawing/2014/main" id="{E3BCE39A-3205-7844-B52B-290308C607F8}"/>
                  </a:ext>
                </a:extLst>
              </p14:cNvPr>
              <p14:cNvContentPartPr/>
              <p14:nvPr/>
            </p14:nvContentPartPr>
            <p14:xfrm>
              <a:off x="904262" y="2821493"/>
              <a:ext cx="443880" cy="375120"/>
            </p14:xfrm>
          </p:contentPart>
        </mc:Choice>
        <mc:Fallback xmlns="">
          <p:pic>
            <p:nvPicPr>
              <p:cNvPr id="5" name="Ink 4">
                <a:extLst>
                  <a:ext uri="{FF2B5EF4-FFF2-40B4-BE49-F238E27FC236}">
                    <a16:creationId xmlns:a16="http://schemas.microsoft.com/office/drawing/2014/main" id="{E3BCE39A-3205-7844-B52B-290308C607F8}"/>
                  </a:ext>
                </a:extLst>
              </p:cNvPr>
              <p:cNvPicPr/>
              <p:nvPr/>
            </p:nvPicPr>
            <p:blipFill>
              <a:blip r:embed="rId7"/>
              <a:stretch>
                <a:fillRect/>
              </a:stretch>
            </p:blipFill>
            <p:spPr>
              <a:xfrm>
                <a:off x="850306" y="2713493"/>
                <a:ext cx="551433" cy="59076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6" name="Ink 5">
                <a:extLst>
                  <a:ext uri="{FF2B5EF4-FFF2-40B4-BE49-F238E27FC236}">
                    <a16:creationId xmlns:a16="http://schemas.microsoft.com/office/drawing/2014/main" id="{4721969B-481C-A146-97A8-E36A0390021C}"/>
                  </a:ext>
                </a:extLst>
              </p14:cNvPr>
              <p14:cNvContentPartPr/>
              <p14:nvPr/>
            </p14:nvContentPartPr>
            <p14:xfrm>
              <a:off x="1429502" y="2861453"/>
              <a:ext cx="498240" cy="357840"/>
            </p14:xfrm>
          </p:contentPart>
        </mc:Choice>
        <mc:Fallback xmlns="">
          <p:pic>
            <p:nvPicPr>
              <p:cNvPr id="6" name="Ink 5">
                <a:extLst>
                  <a:ext uri="{FF2B5EF4-FFF2-40B4-BE49-F238E27FC236}">
                    <a16:creationId xmlns:a16="http://schemas.microsoft.com/office/drawing/2014/main" id="{4721969B-481C-A146-97A8-E36A0390021C}"/>
                  </a:ext>
                </a:extLst>
              </p:cNvPr>
              <p:cNvPicPr/>
              <p:nvPr/>
            </p:nvPicPr>
            <p:blipFill>
              <a:blip r:embed="rId9"/>
              <a:stretch>
                <a:fillRect/>
              </a:stretch>
            </p:blipFill>
            <p:spPr>
              <a:xfrm>
                <a:off x="1375502" y="2753453"/>
                <a:ext cx="605880" cy="573480"/>
              </a:xfrm>
              <a:prstGeom prst="rect">
                <a:avLst/>
              </a:prstGeom>
            </p:spPr>
          </p:pic>
        </mc:Fallback>
      </mc:AlternateContent>
      <p:sp>
        <p:nvSpPr>
          <p:cNvPr id="2" name="TextBox 1">
            <a:extLst>
              <a:ext uri="{FF2B5EF4-FFF2-40B4-BE49-F238E27FC236}">
                <a16:creationId xmlns:a16="http://schemas.microsoft.com/office/drawing/2014/main" id="{4CA39B02-D5A2-E221-63A0-43A25D5A4EA8}"/>
              </a:ext>
            </a:extLst>
          </p:cNvPr>
          <p:cNvSpPr txBox="1"/>
          <p:nvPr/>
        </p:nvSpPr>
        <p:spPr>
          <a:xfrm>
            <a:off x="707039" y="814388"/>
            <a:ext cx="10608660" cy="584775"/>
          </a:xfrm>
          <a:prstGeom prst="rect">
            <a:avLst/>
          </a:prstGeom>
          <a:noFill/>
        </p:spPr>
        <p:txBody>
          <a:bodyPr wrap="square" lIns="91440" tIns="45720" rIns="91440" bIns="45720" rtlCol="0" anchor="t">
            <a:spAutoFit/>
          </a:bodyPr>
          <a:lstStyle/>
          <a:p>
            <a:r>
              <a:rPr lang="en-GB">
                <a:solidFill>
                  <a:schemeClr val="tx1">
                    <a:lumMod val="65000"/>
                    <a:lumOff val="35000"/>
                  </a:schemeClr>
                </a:solidFill>
                <a:latin typeface="Helvetica"/>
                <a:cs typeface="Helvetica"/>
              </a:rPr>
              <a:t>Brick / Block or </a:t>
            </a:r>
            <a:r>
              <a:rPr lang="en-GB" err="1">
                <a:solidFill>
                  <a:schemeClr val="tx1">
                    <a:lumMod val="65000"/>
                    <a:lumOff val="35000"/>
                  </a:schemeClr>
                </a:solidFill>
                <a:latin typeface="Helvetica"/>
                <a:cs typeface="Helvetica"/>
              </a:rPr>
              <a:t>Droprepeat</a:t>
            </a:r>
            <a:r>
              <a:rPr lang="en-GB">
                <a:solidFill>
                  <a:schemeClr val="tx1">
                    <a:lumMod val="65000"/>
                    <a:lumOff val="35000"/>
                  </a:schemeClr>
                </a:solidFill>
                <a:latin typeface="Helvetica"/>
                <a:cs typeface="Helvetica"/>
              </a:rPr>
              <a:t>: </a:t>
            </a:r>
            <a:r>
              <a:rPr lang="en-GB" sz="1400" i="1">
                <a:solidFill>
                  <a:schemeClr val="tx1">
                    <a:lumMod val="65000"/>
                    <a:lumOff val="35000"/>
                  </a:schemeClr>
                </a:solidFill>
                <a:latin typeface="Helvetica"/>
                <a:cs typeface="Helvetica"/>
              </a:rPr>
              <a:t>tile that repeats out across the width and length, with its placement referring to a running brick bond, to form a repeated design. The tile/ unit of repeat has been created using a scale pattern within a square format.  </a:t>
            </a:r>
          </a:p>
        </p:txBody>
      </p:sp>
      <p:sp>
        <p:nvSpPr>
          <p:cNvPr id="4" name="TextBox 3">
            <a:extLst>
              <a:ext uri="{FF2B5EF4-FFF2-40B4-BE49-F238E27FC236}">
                <a16:creationId xmlns:a16="http://schemas.microsoft.com/office/drawing/2014/main" id="{B9C73969-65CC-A027-E816-D8AA0071114F}"/>
              </a:ext>
            </a:extLst>
          </p:cNvPr>
          <p:cNvSpPr txBox="1"/>
          <p:nvPr/>
        </p:nvSpPr>
        <p:spPr>
          <a:xfrm>
            <a:off x="641849" y="6037885"/>
            <a:ext cx="1845092" cy="246221"/>
          </a:xfrm>
          <a:prstGeom prst="rect">
            <a:avLst/>
          </a:prstGeom>
          <a:noFill/>
        </p:spPr>
        <p:txBody>
          <a:bodyPr wrap="square" rtlCol="0">
            <a:spAutoFit/>
          </a:bodyPr>
          <a:lstStyle/>
          <a:p>
            <a:pPr algn="l"/>
            <a:r>
              <a:rPr lang="en-GB" sz="1000">
                <a:solidFill>
                  <a:schemeClr val="tx1">
                    <a:lumMod val="65000"/>
                    <a:lumOff val="35000"/>
                  </a:schemeClr>
                </a:solidFill>
                <a:latin typeface="Helvetica" pitchFamily="2" charset="0"/>
              </a:rPr>
              <a:t>Example of 1 unit of repeat</a:t>
            </a:r>
            <a:endParaRPr lang="en-GB" sz="1000" i="0">
              <a:solidFill>
                <a:schemeClr val="tx1">
                  <a:lumMod val="65000"/>
                  <a:lumOff val="35000"/>
                </a:schemeClr>
              </a:solidFill>
              <a:effectLst/>
              <a:latin typeface="Helvetica" pitchFamily="2" charset="0"/>
            </a:endParaRPr>
          </a:p>
        </p:txBody>
      </p:sp>
    </p:spTree>
    <p:extLst>
      <p:ext uri="{BB962C8B-B14F-4D97-AF65-F5344CB8AC3E}">
        <p14:creationId xmlns:p14="http://schemas.microsoft.com/office/powerpoint/2010/main" val="37715148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building, player, net&#10;&#10;Description automatically generated">
            <a:extLst>
              <a:ext uri="{FF2B5EF4-FFF2-40B4-BE49-F238E27FC236}">
                <a16:creationId xmlns:a16="http://schemas.microsoft.com/office/drawing/2014/main" id="{ED24A0F0-F18D-3447-8A97-8799BD141701}"/>
              </a:ext>
            </a:extLst>
          </p:cNvPr>
          <p:cNvPicPr>
            <a:picLocks noChangeAspect="1"/>
          </p:cNvPicPr>
          <p:nvPr/>
        </p:nvPicPr>
        <p:blipFill rotWithShape="1">
          <a:blip r:embed="rId2" cstate="screen">
            <a:alphaModFix amt="50000"/>
            <a:extLst>
              <a:ext uri="{BEBA8EAE-BF5A-486C-A8C5-ECC9F3942E4B}">
                <a14:imgProps xmlns:a14="http://schemas.microsoft.com/office/drawing/2010/main">
                  <a14:imgLayer r:embed="rId3">
                    <a14:imgEffect>
                      <a14:sharpenSoften amount="25000"/>
                    </a14:imgEffect>
                    <a14:imgEffect>
                      <a14:brightnessContrast bright="20000" contrast="40000"/>
                    </a14:imgEffect>
                  </a14:imgLayer>
                </a14:imgProps>
              </a:ext>
              <a:ext uri="{28A0092B-C50C-407E-A947-70E740481C1C}">
                <a14:useLocalDpi xmlns:a14="http://schemas.microsoft.com/office/drawing/2010/main"/>
              </a:ext>
            </a:extLst>
          </a:blip>
          <a:srcRect/>
          <a:stretch/>
        </p:blipFill>
        <p:spPr>
          <a:xfrm>
            <a:off x="707039" y="2101940"/>
            <a:ext cx="3931743" cy="3941672"/>
          </a:xfrm>
          <a:prstGeom prst="rect">
            <a:avLst/>
          </a:prstGeom>
        </p:spPr>
      </p:pic>
      <p:pic>
        <p:nvPicPr>
          <p:cNvPr id="4" name="Picture 3">
            <a:extLst>
              <a:ext uri="{FF2B5EF4-FFF2-40B4-BE49-F238E27FC236}">
                <a16:creationId xmlns:a16="http://schemas.microsoft.com/office/drawing/2014/main" id="{A4D50A10-AB57-124F-9733-6F55BAC562FF}"/>
              </a:ext>
            </a:extLst>
          </p:cNvPr>
          <p:cNvPicPr>
            <a:picLocks noChangeAspect="1"/>
          </p:cNvPicPr>
          <p:nvPr/>
        </p:nvPicPr>
        <p:blipFill>
          <a:blip r:embed="rId4"/>
          <a:stretch>
            <a:fillRect/>
          </a:stretch>
        </p:blipFill>
        <p:spPr>
          <a:xfrm>
            <a:off x="4806950" y="2101940"/>
            <a:ext cx="3714750" cy="3942504"/>
          </a:xfrm>
          <a:prstGeom prst="rect">
            <a:avLst/>
          </a:prstGeom>
        </p:spPr>
      </p:pic>
      <p:pic>
        <p:nvPicPr>
          <p:cNvPr id="6" name="Picture 5" descr="A white and black flower&#10;&#10;Description automatically generated with medium confidence">
            <a:extLst>
              <a:ext uri="{FF2B5EF4-FFF2-40B4-BE49-F238E27FC236}">
                <a16:creationId xmlns:a16="http://schemas.microsoft.com/office/drawing/2014/main" id="{E8EFDE7B-636A-3041-8DBC-73ADD7E4218B}"/>
              </a:ext>
            </a:extLst>
          </p:cNvPr>
          <p:cNvPicPr>
            <a:picLocks noChangeAspect="1"/>
          </p:cNvPicPr>
          <p:nvPr/>
        </p:nvPicPr>
        <p:blipFill>
          <a:blip r:embed="rId5"/>
          <a:stretch>
            <a:fillRect/>
          </a:stretch>
        </p:blipFill>
        <p:spPr>
          <a:xfrm>
            <a:off x="8689868" y="4913312"/>
            <a:ext cx="1143000" cy="1130300"/>
          </a:xfrm>
          <a:prstGeom prst="rect">
            <a:avLst/>
          </a:prstGeom>
        </p:spPr>
      </p:pic>
      <p:sp>
        <p:nvSpPr>
          <p:cNvPr id="7" name="TextBox 6">
            <a:extLst>
              <a:ext uri="{FF2B5EF4-FFF2-40B4-BE49-F238E27FC236}">
                <a16:creationId xmlns:a16="http://schemas.microsoft.com/office/drawing/2014/main" id="{CCD6E08C-6DA2-7449-96CF-C7D656B0AC4F}"/>
              </a:ext>
            </a:extLst>
          </p:cNvPr>
          <p:cNvSpPr txBox="1"/>
          <p:nvPr/>
        </p:nvSpPr>
        <p:spPr>
          <a:xfrm>
            <a:off x="4806950" y="6043612"/>
            <a:ext cx="2493631" cy="369332"/>
          </a:xfrm>
          <a:prstGeom prst="rect">
            <a:avLst/>
          </a:prstGeom>
          <a:noFill/>
        </p:spPr>
        <p:txBody>
          <a:bodyPr wrap="none" rtlCol="0">
            <a:spAutoFit/>
          </a:bodyPr>
          <a:lstStyle/>
          <a:p>
            <a:r>
              <a:rPr lang="en-US" err="1">
                <a:solidFill>
                  <a:schemeClr val="tx1">
                    <a:lumMod val="65000"/>
                    <a:lumOff val="35000"/>
                  </a:schemeClr>
                </a:solidFill>
                <a:latin typeface="Helvetica" pitchFamily="2" charset="0"/>
              </a:rPr>
              <a:t>Caselio</a:t>
            </a:r>
            <a:r>
              <a:rPr lang="en-US">
                <a:solidFill>
                  <a:schemeClr val="tx1">
                    <a:lumMod val="65000"/>
                    <a:lumOff val="35000"/>
                  </a:schemeClr>
                </a:solidFill>
                <a:latin typeface="Helvetica" pitchFamily="2" charset="0"/>
              </a:rPr>
              <a:t>: </a:t>
            </a:r>
            <a:r>
              <a:rPr lang="en-US" err="1">
                <a:solidFill>
                  <a:schemeClr val="tx1">
                    <a:lumMod val="65000"/>
                    <a:lumOff val="35000"/>
                  </a:schemeClr>
                </a:solidFill>
                <a:latin typeface="Helvetica" pitchFamily="2" charset="0"/>
              </a:rPr>
              <a:t>Traveller</a:t>
            </a:r>
            <a:r>
              <a:rPr lang="en-US">
                <a:solidFill>
                  <a:schemeClr val="tx1">
                    <a:lumMod val="65000"/>
                    <a:lumOff val="35000"/>
                  </a:schemeClr>
                </a:solidFill>
                <a:latin typeface="Helvetica" pitchFamily="2" charset="0"/>
              </a:rPr>
              <a:t> Tree</a:t>
            </a:r>
          </a:p>
        </p:txBody>
      </p:sp>
      <p:pic>
        <p:nvPicPr>
          <p:cNvPr id="10" name="Picture 9" descr="A white and black flower&#10;&#10;Description automatically generated with medium confidence">
            <a:extLst>
              <a:ext uri="{FF2B5EF4-FFF2-40B4-BE49-F238E27FC236}">
                <a16:creationId xmlns:a16="http://schemas.microsoft.com/office/drawing/2014/main" id="{984B62F3-87DA-4042-A267-B28EBB17749C}"/>
              </a:ext>
            </a:extLst>
          </p:cNvPr>
          <p:cNvPicPr>
            <a:picLocks noChangeAspect="1"/>
          </p:cNvPicPr>
          <p:nvPr/>
        </p:nvPicPr>
        <p:blipFill>
          <a:blip r:embed="rId5">
            <a:alphaModFix amt="50000"/>
          </a:blip>
          <a:stretch>
            <a:fillRect/>
          </a:stretch>
        </p:blipFill>
        <p:spPr>
          <a:xfrm>
            <a:off x="1885251" y="3346011"/>
            <a:ext cx="1668813" cy="1650271"/>
          </a:xfrm>
          <a:prstGeom prst="rect">
            <a:avLst/>
          </a:prstGeom>
        </p:spPr>
      </p:pic>
      <p:sp>
        <p:nvSpPr>
          <p:cNvPr id="2" name="TextBox 1">
            <a:extLst>
              <a:ext uri="{FF2B5EF4-FFF2-40B4-BE49-F238E27FC236}">
                <a16:creationId xmlns:a16="http://schemas.microsoft.com/office/drawing/2014/main" id="{FDDAC1DE-E970-1730-6460-98DCCB3A7CC2}"/>
              </a:ext>
            </a:extLst>
          </p:cNvPr>
          <p:cNvSpPr txBox="1"/>
          <p:nvPr/>
        </p:nvSpPr>
        <p:spPr>
          <a:xfrm>
            <a:off x="707039" y="814388"/>
            <a:ext cx="10608660" cy="584775"/>
          </a:xfrm>
          <a:prstGeom prst="rect">
            <a:avLst/>
          </a:prstGeom>
          <a:noFill/>
        </p:spPr>
        <p:txBody>
          <a:bodyPr wrap="square" lIns="91440" tIns="45720" rIns="91440" bIns="45720" rtlCol="0" anchor="t">
            <a:spAutoFit/>
          </a:bodyPr>
          <a:lstStyle/>
          <a:p>
            <a:r>
              <a:rPr lang="en-GB">
                <a:solidFill>
                  <a:schemeClr val="tx1">
                    <a:lumMod val="65000"/>
                    <a:lumOff val="35000"/>
                  </a:schemeClr>
                </a:solidFill>
                <a:latin typeface="Helvetica"/>
                <a:cs typeface="Helvetica"/>
              </a:rPr>
              <a:t>Brick / Block or Drop repeat: </a:t>
            </a:r>
            <a:r>
              <a:rPr lang="en-GB" sz="1400" i="1">
                <a:solidFill>
                  <a:schemeClr val="tx1">
                    <a:lumMod val="65000"/>
                    <a:lumOff val="35000"/>
                  </a:schemeClr>
                </a:solidFill>
                <a:latin typeface="Helvetica"/>
                <a:cs typeface="Helvetica"/>
              </a:rPr>
              <a:t>tile that repeats out across the width and length, with its placement referring to a running brick bond, to form a repeated design.  The tile/ unit of repeat has been created using a a diamond pattern within a square format.  </a:t>
            </a:r>
          </a:p>
        </p:txBody>
      </p:sp>
      <p:sp>
        <p:nvSpPr>
          <p:cNvPr id="5" name="TextBox 4">
            <a:extLst>
              <a:ext uri="{FF2B5EF4-FFF2-40B4-BE49-F238E27FC236}">
                <a16:creationId xmlns:a16="http://schemas.microsoft.com/office/drawing/2014/main" id="{D7E83FC7-AC22-A308-0A63-ADF33D3D2B37}"/>
              </a:ext>
            </a:extLst>
          </p:cNvPr>
          <p:cNvSpPr txBox="1"/>
          <p:nvPr/>
        </p:nvSpPr>
        <p:spPr>
          <a:xfrm>
            <a:off x="641849" y="6037885"/>
            <a:ext cx="1845092" cy="246221"/>
          </a:xfrm>
          <a:prstGeom prst="rect">
            <a:avLst/>
          </a:prstGeom>
          <a:noFill/>
        </p:spPr>
        <p:txBody>
          <a:bodyPr wrap="square" rtlCol="0">
            <a:spAutoFit/>
          </a:bodyPr>
          <a:lstStyle/>
          <a:p>
            <a:pPr algn="l"/>
            <a:r>
              <a:rPr lang="en-GB" sz="1000">
                <a:solidFill>
                  <a:schemeClr val="tx1">
                    <a:lumMod val="65000"/>
                    <a:lumOff val="35000"/>
                  </a:schemeClr>
                </a:solidFill>
                <a:latin typeface="Helvetica" pitchFamily="2" charset="0"/>
              </a:rPr>
              <a:t>Example of 1 unit of repeat</a:t>
            </a:r>
            <a:endParaRPr lang="en-GB" sz="1000" i="0">
              <a:solidFill>
                <a:schemeClr val="tx1">
                  <a:lumMod val="65000"/>
                  <a:lumOff val="35000"/>
                </a:schemeClr>
              </a:solidFill>
              <a:effectLst/>
              <a:latin typeface="Helvetica" pitchFamily="2" charset="0"/>
            </a:endParaRPr>
          </a:p>
        </p:txBody>
      </p:sp>
    </p:spTree>
    <p:extLst>
      <p:ext uri="{BB962C8B-B14F-4D97-AF65-F5344CB8AC3E}">
        <p14:creationId xmlns:p14="http://schemas.microsoft.com/office/powerpoint/2010/main" val="135414361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building, player&#10;&#10;Description automatically generated">
            <a:extLst>
              <a:ext uri="{FF2B5EF4-FFF2-40B4-BE49-F238E27FC236}">
                <a16:creationId xmlns:a16="http://schemas.microsoft.com/office/drawing/2014/main" id="{7C644147-839F-B94C-AA2F-4DD6C5C77530}"/>
              </a:ext>
            </a:extLst>
          </p:cNvPr>
          <p:cNvPicPr>
            <a:picLocks noChangeAspect="1"/>
          </p:cNvPicPr>
          <p:nvPr/>
        </p:nvPicPr>
        <p:blipFill rotWithShape="1">
          <a:blip r:embed="rId2" cstate="screen">
            <a:alphaModFix amt="50000"/>
            <a:extLst>
              <a:ext uri="{BEBA8EAE-BF5A-486C-A8C5-ECC9F3942E4B}">
                <a14:imgProps xmlns:a14="http://schemas.microsoft.com/office/drawing/2010/main">
                  <a14:imgLayer r:embed="rId3">
                    <a14:imgEffect>
                      <a14:brightnessContrast bright="20000" contrast="20000"/>
                    </a14:imgEffect>
                  </a14:imgLayer>
                </a14:imgProps>
              </a:ext>
              <a:ext uri="{28A0092B-C50C-407E-A947-70E740481C1C}">
                <a14:useLocalDpi xmlns:a14="http://schemas.microsoft.com/office/drawing/2010/main"/>
              </a:ext>
            </a:extLst>
          </a:blip>
          <a:srcRect/>
          <a:stretch/>
        </p:blipFill>
        <p:spPr>
          <a:xfrm>
            <a:off x="707039" y="2086499"/>
            <a:ext cx="3907773" cy="3957113"/>
          </a:xfrm>
          <a:prstGeom prst="rect">
            <a:avLst/>
          </a:prstGeom>
        </p:spPr>
      </p:pic>
      <p:pic>
        <p:nvPicPr>
          <p:cNvPr id="4" name="Picture 3" descr="Background pattern&#10;&#10;Description automatically generated">
            <a:extLst>
              <a:ext uri="{FF2B5EF4-FFF2-40B4-BE49-F238E27FC236}">
                <a16:creationId xmlns:a16="http://schemas.microsoft.com/office/drawing/2014/main" id="{30EF4073-68D6-774F-AC75-092C78414714}"/>
              </a:ext>
            </a:extLst>
          </p:cNvPr>
          <p:cNvPicPr>
            <a:picLocks noChangeAspect="1"/>
          </p:cNvPicPr>
          <p:nvPr/>
        </p:nvPicPr>
        <p:blipFill>
          <a:blip r:embed="rId4"/>
          <a:stretch>
            <a:fillRect/>
          </a:stretch>
        </p:blipFill>
        <p:spPr>
          <a:xfrm>
            <a:off x="4838352" y="2086499"/>
            <a:ext cx="3917007" cy="3957113"/>
          </a:xfrm>
          <a:prstGeom prst="rect">
            <a:avLst/>
          </a:prstGeom>
        </p:spPr>
      </p:pic>
      <p:pic>
        <p:nvPicPr>
          <p:cNvPr id="7" name="Picture 6" descr="Background pattern&#10;&#10;Description automatically generated with medium confidence">
            <a:extLst>
              <a:ext uri="{FF2B5EF4-FFF2-40B4-BE49-F238E27FC236}">
                <a16:creationId xmlns:a16="http://schemas.microsoft.com/office/drawing/2014/main" id="{06773B95-0148-E94F-9098-36AA63BF9052}"/>
              </a:ext>
            </a:extLst>
          </p:cNvPr>
          <p:cNvPicPr>
            <a:picLocks noChangeAspect="1"/>
          </p:cNvPicPr>
          <p:nvPr/>
        </p:nvPicPr>
        <p:blipFill>
          <a:blip r:embed="rId5"/>
          <a:stretch>
            <a:fillRect/>
          </a:stretch>
        </p:blipFill>
        <p:spPr>
          <a:xfrm>
            <a:off x="8978899" y="3904981"/>
            <a:ext cx="2506062" cy="2138631"/>
          </a:xfrm>
          <a:prstGeom prst="rect">
            <a:avLst/>
          </a:prstGeom>
        </p:spPr>
      </p:pic>
      <p:sp>
        <p:nvSpPr>
          <p:cNvPr id="8" name="TextBox 7">
            <a:extLst>
              <a:ext uri="{FF2B5EF4-FFF2-40B4-BE49-F238E27FC236}">
                <a16:creationId xmlns:a16="http://schemas.microsoft.com/office/drawing/2014/main" id="{D077115E-4623-DE46-AEE0-616DF022F5C8}"/>
              </a:ext>
            </a:extLst>
          </p:cNvPr>
          <p:cNvSpPr txBox="1"/>
          <p:nvPr/>
        </p:nvSpPr>
        <p:spPr>
          <a:xfrm>
            <a:off x="4838352" y="6043612"/>
            <a:ext cx="2775312" cy="369332"/>
          </a:xfrm>
          <a:prstGeom prst="rect">
            <a:avLst/>
          </a:prstGeom>
          <a:noFill/>
        </p:spPr>
        <p:txBody>
          <a:bodyPr wrap="none" rtlCol="0">
            <a:spAutoFit/>
          </a:bodyPr>
          <a:lstStyle/>
          <a:p>
            <a:r>
              <a:rPr lang="en-US">
                <a:solidFill>
                  <a:schemeClr val="tx1">
                    <a:lumMod val="65000"/>
                    <a:lumOff val="35000"/>
                  </a:schemeClr>
                </a:solidFill>
                <a:latin typeface="Helvetica" pitchFamily="2" charset="0"/>
              </a:rPr>
              <a:t>Farrow and Ball: </a:t>
            </a:r>
            <a:r>
              <a:rPr lang="en-US" err="1">
                <a:solidFill>
                  <a:schemeClr val="tx1">
                    <a:lumMod val="65000"/>
                    <a:lumOff val="35000"/>
                  </a:schemeClr>
                </a:solidFill>
                <a:latin typeface="Helvetica" pitchFamily="2" charset="0"/>
              </a:rPr>
              <a:t>Aranami</a:t>
            </a:r>
            <a:endParaRPr lang="en-US">
              <a:solidFill>
                <a:schemeClr val="tx1">
                  <a:lumMod val="65000"/>
                  <a:lumOff val="35000"/>
                </a:schemeClr>
              </a:solidFill>
              <a:latin typeface="Helvetica" pitchFamily="2" charset="0"/>
            </a:endParaRPr>
          </a:p>
        </p:txBody>
      </p:sp>
      <p:pic>
        <p:nvPicPr>
          <p:cNvPr id="9" name="Picture 8" descr="Background pattern&#10;&#10;Description automatically generated with medium confidence">
            <a:extLst>
              <a:ext uri="{FF2B5EF4-FFF2-40B4-BE49-F238E27FC236}">
                <a16:creationId xmlns:a16="http://schemas.microsoft.com/office/drawing/2014/main" id="{232C3AE8-0C33-CB4C-B7E8-7ACEEAB5D364}"/>
              </a:ext>
            </a:extLst>
          </p:cNvPr>
          <p:cNvPicPr>
            <a:picLocks noChangeAspect="1"/>
          </p:cNvPicPr>
          <p:nvPr/>
        </p:nvPicPr>
        <p:blipFill>
          <a:blip r:embed="rId5">
            <a:alphaModFix amt="35000"/>
          </a:blip>
          <a:stretch>
            <a:fillRect/>
          </a:stretch>
        </p:blipFill>
        <p:spPr>
          <a:xfrm>
            <a:off x="897262" y="2559974"/>
            <a:ext cx="3527326" cy="3010161"/>
          </a:xfrm>
          <a:prstGeom prst="rect">
            <a:avLst/>
          </a:prstGeom>
        </p:spPr>
      </p:pic>
      <p:sp>
        <p:nvSpPr>
          <p:cNvPr id="2" name="TextBox 1">
            <a:extLst>
              <a:ext uri="{FF2B5EF4-FFF2-40B4-BE49-F238E27FC236}">
                <a16:creationId xmlns:a16="http://schemas.microsoft.com/office/drawing/2014/main" id="{D8E94C87-8CF9-C150-61DB-4F84F4CD2D1A}"/>
              </a:ext>
            </a:extLst>
          </p:cNvPr>
          <p:cNvSpPr txBox="1"/>
          <p:nvPr/>
        </p:nvSpPr>
        <p:spPr>
          <a:xfrm>
            <a:off x="707039" y="814388"/>
            <a:ext cx="10608660" cy="800219"/>
          </a:xfrm>
          <a:prstGeom prst="rect">
            <a:avLst/>
          </a:prstGeom>
          <a:noFill/>
        </p:spPr>
        <p:txBody>
          <a:bodyPr wrap="square" lIns="91440" tIns="45720" rIns="91440" bIns="45720" rtlCol="0" anchor="t">
            <a:spAutoFit/>
          </a:bodyPr>
          <a:lstStyle/>
          <a:p>
            <a:r>
              <a:rPr lang="en-GB">
                <a:solidFill>
                  <a:schemeClr val="tx1">
                    <a:lumMod val="65000"/>
                    <a:lumOff val="35000"/>
                  </a:schemeClr>
                </a:solidFill>
                <a:latin typeface="Helvetica"/>
                <a:cs typeface="Helvetica"/>
              </a:rPr>
              <a:t>Brick / Block or Drop repeat: </a:t>
            </a:r>
            <a:r>
              <a:rPr lang="en-GB" sz="1400" i="1">
                <a:solidFill>
                  <a:schemeClr val="tx1">
                    <a:lumMod val="65000"/>
                    <a:lumOff val="35000"/>
                  </a:schemeClr>
                </a:solidFill>
                <a:latin typeface="Helvetica"/>
                <a:cs typeface="Helvetica"/>
              </a:rPr>
              <a:t>tile that repeats out across the width and length, with its placement referring to a running brick bond, to form a repeated design. The tile/ unit of repeat has been created using a diamond pattern within a rectangular format, using several similar motifs.  </a:t>
            </a:r>
          </a:p>
        </p:txBody>
      </p:sp>
      <p:sp>
        <p:nvSpPr>
          <p:cNvPr id="5" name="TextBox 4">
            <a:extLst>
              <a:ext uri="{FF2B5EF4-FFF2-40B4-BE49-F238E27FC236}">
                <a16:creationId xmlns:a16="http://schemas.microsoft.com/office/drawing/2014/main" id="{C637EAB2-1C99-0082-ECAA-84CB0B8A2F99}"/>
              </a:ext>
            </a:extLst>
          </p:cNvPr>
          <p:cNvSpPr txBox="1"/>
          <p:nvPr/>
        </p:nvSpPr>
        <p:spPr>
          <a:xfrm>
            <a:off x="641849" y="6037885"/>
            <a:ext cx="1845092" cy="246221"/>
          </a:xfrm>
          <a:prstGeom prst="rect">
            <a:avLst/>
          </a:prstGeom>
          <a:noFill/>
        </p:spPr>
        <p:txBody>
          <a:bodyPr wrap="square" rtlCol="0">
            <a:spAutoFit/>
          </a:bodyPr>
          <a:lstStyle/>
          <a:p>
            <a:pPr algn="l"/>
            <a:r>
              <a:rPr lang="en-GB" sz="1000">
                <a:solidFill>
                  <a:schemeClr val="tx1">
                    <a:lumMod val="65000"/>
                    <a:lumOff val="35000"/>
                  </a:schemeClr>
                </a:solidFill>
                <a:latin typeface="Helvetica" pitchFamily="2" charset="0"/>
              </a:rPr>
              <a:t>Example of 1 unit of repeat</a:t>
            </a:r>
            <a:endParaRPr lang="en-GB" sz="1000" i="0">
              <a:solidFill>
                <a:schemeClr val="tx1">
                  <a:lumMod val="65000"/>
                  <a:lumOff val="35000"/>
                </a:schemeClr>
              </a:solidFill>
              <a:effectLst/>
              <a:latin typeface="Helvetica" pitchFamily="2" charset="0"/>
            </a:endParaRPr>
          </a:p>
        </p:txBody>
      </p:sp>
    </p:spTree>
    <p:extLst>
      <p:ext uri="{BB962C8B-B14F-4D97-AF65-F5344CB8AC3E}">
        <p14:creationId xmlns:p14="http://schemas.microsoft.com/office/powerpoint/2010/main" val="22518207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building, player, net&#10;&#10;Description automatically generated">
            <a:extLst>
              <a:ext uri="{FF2B5EF4-FFF2-40B4-BE49-F238E27FC236}">
                <a16:creationId xmlns:a16="http://schemas.microsoft.com/office/drawing/2014/main" id="{ED24A0F0-F18D-3447-8A97-8799BD141701}"/>
              </a:ext>
            </a:extLst>
          </p:cNvPr>
          <p:cNvPicPr>
            <a:picLocks noChangeAspect="1"/>
          </p:cNvPicPr>
          <p:nvPr/>
        </p:nvPicPr>
        <p:blipFill rotWithShape="1">
          <a:blip r:embed="rId2" cstate="screen">
            <a:alphaModFix amt="50000"/>
            <a:extLst>
              <a:ext uri="{BEBA8EAE-BF5A-486C-A8C5-ECC9F3942E4B}">
                <a14:imgProps xmlns:a14="http://schemas.microsoft.com/office/drawing/2010/main">
                  <a14:imgLayer r:embed="rId3">
                    <a14:imgEffect>
                      <a14:brightnessContrast bright="20000" contrast="20000"/>
                    </a14:imgEffect>
                  </a14:imgLayer>
                </a14:imgProps>
              </a:ext>
              <a:ext uri="{28A0092B-C50C-407E-A947-70E740481C1C}">
                <a14:useLocalDpi xmlns:a14="http://schemas.microsoft.com/office/drawing/2010/main"/>
              </a:ext>
            </a:extLst>
          </a:blip>
          <a:srcRect/>
          <a:stretch/>
        </p:blipFill>
        <p:spPr>
          <a:xfrm>
            <a:off x="707039" y="2101940"/>
            <a:ext cx="3931743" cy="3941672"/>
          </a:xfrm>
          <a:prstGeom prst="rect">
            <a:avLst/>
          </a:prstGeom>
        </p:spPr>
      </p:pic>
      <p:pic>
        <p:nvPicPr>
          <p:cNvPr id="8" name="Picture 7" descr="Background pattern&#10;&#10;Description automatically generated">
            <a:extLst>
              <a:ext uri="{FF2B5EF4-FFF2-40B4-BE49-F238E27FC236}">
                <a16:creationId xmlns:a16="http://schemas.microsoft.com/office/drawing/2014/main" id="{8E3916FD-3CF5-E145-B167-D0592DE1EEDE}"/>
              </a:ext>
            </a:extLst>
          </p:cNvPr>
          <p:cNvPicPr>
            <a:picLocks noChangeAspect="1"/>
          </p:cNvPicPr>
          <p:nvPr/>
        </p:nvPicPr>
        <p:blipFill>
          <a:blip r:embed="rId4"/>
          <a:stretch>
            <a:fillRect/>
          </a:stretch>
        </p:blipFill>
        <p:spPr>
          <a:xfrm>
            <a:off x="4844515" y="2101939"/>
            <a:ext cx="3829738" cy="3941671"/>
          </a:xfrm>
          <a:prstGeom prst="rect">
            <a:avLst/>
          </a:prstGeom>
        </p:spPr>
      </p:pic>
      <p:pic>
        <p:nvPicPr>
          <p:cNvPr id="13" name="Picture 12" descr="Background pattern&#10;&#10;Description automatically generated">
            <a:extLst>
              <a:ext uri="{FF2B5EF4-FFF2-40B4-BE49-F238E27FC236}">
                <a16:creationId xmlns:a16="http://schemas.microsoft.com/office/drawing/2014/main" id="{CB5FA599-B7CE-8240-B2C4-4BD08793C56D}"/>
              </a:ext>
            </a:extLst>
          </p:cNvPr>
          <p:cNvPicPr>
            <a:picLocks noChangeAspect="1"/>
          </p:cNvPicPr>
          <p:nvPr/>
        </p:nvPicPr>
        <p:blipFill>
          <a:blip r:embed="rId5"/>
          <a:stretch>
            <a:fillRect/>
          </a:stretch>
        </p:blipFill>
        <p:spPr>
          <a:xfrm>
            <a:off x="8872671" y="3287710"/>
            <a:ext cx="1701800" cy="2755900"/>
          </a:xfrm>
          <a:prstGeom prst="rect">
            <a:avLst/>
          </a:prstGeom>
        </p:spPr>
      </p:pic>
      <p:sp>
        <p:nvSpPr>
          <p:cNvPr id="15" name="TextBox 14">
            <a:extLst>
              <a:ext uri="{FF2B5EF4-FFF2-40B4-BE49-F238E27FC236}">
                <a16:creationId xmlns:a16="http://schemas.microsoft.com/office/drawing/2014/main" id="{86BE14D4-8657-8643-9697-9880ED88B143}"/>
              </a:ext>
            </a:extLst>
          </p:cNvPr>
          <p:cNvSpPr txBox="1"/>
          <p:nvPr/>
        </p:nvSpPr>
        <p:spPr>
          <a:xfrm>
            <a:off x="4844515" y="6043610"/>
            <a:ext cx="3155864" cy="369332"/>
          </a:xfrm>
          <a:prstGeom prst="rect">
            <a:avLst/>
          </a:prstGeom>
          <a:noFill/>
        </p:spPr>
        <p:txBody>
          <a:bodyPr wrap="none" rtlCol="0">
            <a:spAutoFit/>
          </a:bodyPr>
          <a:lstStyle/>
          <a:p>
            <a:r>
              <a:rPr lang="en-US">
                <a:solidFill>
                  <a:schemeClr val="tx1">
                    <a:lumMod val="65000"/>
                    <a:lumOff val="35000"/>
                  </a:schemeClr>
                </a:solidFill>
                <a:latin typeface="Helvetica" pitchFamily="2" charset="0"/>
              </a:rPr>
              <a:t>Liberty Print: Tapestry Hearts</a:t>
            </a:r>
          </a:p>
        </p:txBody>
      </p:sp>
      <p:pic>
        <p:nvPicPr>
          <p:cNvPr id="7" name="Picture 6" descr="Background pattern&#10;&#10;Description automatically generated">
            <a:extLst>
              <a:ext uri="{FF2B5EF4-FFF2-40B4-BE49-F238E27FC236}">
                <a16:creationId xmlns:a16="http://schemas.microsoft.com/office/drawing/2014/main" id="{E36D042A-6582-7E46-A5DC-08CD4BFB80C9}"/>
              </a:ext>
            </a:extLst>
          </p:cNvPr>
          <p:cNvPicPr>
            <a:picLocks noChangeAspect="1"/>
          </p:cNvPicPr>
          <p:nvPr/>
        </p:nvPicPr>
        <p:blipFill>
          <a:blip r:embed="rId5">
            <a:alphaModFix amt="35000"/>
          </a:blip>
          <a:stretch>
            <a:fillRect/>
          </a:stretch>
        </p:blipFill>
        <p:spPr>
          <a:xfrm>
            <a:off x="2156097" y="3191289"/>
            <a:ext cx="1121111" cy="1815530"/>
          </a:xfrm>
          <a:prstGeom prst="rect">
            <a:avLst/>
          </a:prstGeom>
        </p:spPr>
      </p:pic>
      <p:sp>
        <p:nvSpPr>
          <p:cNvPr id="2" name="TextBox 1">
            <a:extLst>
              <a:ext uri="{FF2B5EF4-FFF2-40B4-BE49-F238E27FC236}">
                <a16:creationId xmlns:a16="http://schemas.microsoft.com/office/drawing/2014/main" id="{C10CAA64-55A8-1288-4074-BB992D20A4A7}"/>
              </a:ext>
            </a:extLst>
          </p:cNvPr>
          <p:cNvSpPr txBox="1"/>
          <p:nvPr/>
        </p:nvSpPr>
        <p:spPr>
          <a:xfrm>
            <a:off x="707039" y="814388"/>
            <a:ext cx="10608660" cy="584775"/>
          </a:xfrm>
          <a:prstGeom prst="rect">
            <a:avLst/>
          </a:prstGeom>
          <a:noFill/>
        </p:spPr>
        <p:txBody>
          <a:bodyPr wrap="square" lIns="91440" tIns="45720" rIns="91440" bIns="45720" rtlCol="0" anchor="t">
            <a:spAutoFit/>
          </a:bodyPr>
          <a:lstStyle/>
          <a:p>
            <a:r>
              <a:rPr lang="en-GB">
                <a:solidFill>
                  <a:schemeClr val="tx1">
                    <a:lumMod val="65000"/>
                    <a:lumOff val="35000"/>
                  </a:schemeClr>
                </a:solidFill>
                <a:latin typeface="Helvetica"/>
                <a:cs typeface="Helvetica"/>
              </a:rPr>
              <a:t>Brick / Block or Drop repeat: </a:t>
            </a:r>
            <a:r>
              <a:rPr lang="en-GB" sz="1400" i="1">
                <a:solidFill>
                  <a:schemeClr val="tx1">
                    <a:lumMod val="65000"/>
                    <a:lumOff val="35000"/>
                  </a:schemeClr>
                </a:solidFill>
                <a:latin typeface="Helvetica"/>
                <a:cs typeface="Helvetica"/>
              </a:rPr>
              <a:t>tile that repeats out across the width and length, with its placement referring to a running brick bond, to form a repeated design. The tile/ unit of repeat has been created using a diamond pattern within a rectangular format.  </a:t>
            </a:r>
          </a:p>
        </p:txBody>
      </p:sp>
      <p:sp>
        <p:nvSpPr>
          <p:cNvPr id="4" name="TextBox 3">
            <a:extLst>
              <a:ext uri="{FF2B5EF4-FFF2-40B4-BE49-F238E27FC236}">
                <a16:creationId xmlns:a16="http://schemas.microsoft.com/office/drawing/2014/main" id="{5A1F4FCD-64BA-074D-0E48-EE6B21D089B7}"/>
              </a:ext>
            </a:extLst>
          </p:cNvPr>
          <p:cNvSpPr txBox="1"/>
          <p:nvPr/>
        </p:nvSpPr>
        <p:spPr>
          <a:xfrm>
            <a:off x="641849" y="6037885"/>
            <a:ext cx="1845092" cy="246221"/>
          </a:xfrm>
          <a:prstGeom prst="rect">
            <a:avLst/>
          </a:prstGeom>
          <a:noFill/>
        </p:spPr>
        <p:txBody>
          <a:bodyPr wrap="square" rtlCol="0">
            <a:spAutoFit/>
          </a:bodyPr>
          <a:lstStyle/>
          <a:p>
            <a:pPr algn="l"/>
            <a:r>
              <a:rPr lang="en-GB" sz="1000">
                <a:solidFill>
                  <a:schemeClr val="tx1">
                    <a:lumMod val="65000"/>
                    <a:lumOff val="35000"/>
                  </a:schemeClr>
                </a:solidFill>
                <a:latin typeface="Helvetica" pitchFamily="2" charset="0"/>
              </a:rPr>
              <a:t>Example of 1 unit of repeat</a:t>
            </a:r>
            <a:endParaRPr lang="en-GB" sz="1000" i="0">
              <a:solidFill>
                <a:schemeClr val="tx1">
                  <a:lumMod val="65000"/>
                  <a:lumOff val="35000"/>
                </a:schemeClr>
              </a:solidFill>
              <a:effectLst/>
              <a:latin typeface="Helvetica" pitchFamily="2" charset="0"/>
            </a:endParaRPr>
          </a:p>
        </p:txBody>
      </p:sp>
    </p:spTree>
    <p:extLst>
      <p:ext uri="{BB962C8B-B14F-4D97-AF65-F5344CB8AC3E}">
        <p14:creationId xmlns:p14="http://schemas.microsoft.com/office/powerpoint/2010/main" val="42154941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2D7E81B-0A9B-C24F-AA54-87BDE5684098}"/>
              </a:ext>
            </a:extLst>
          </p:cNvPr>
          <p:cNvSpPr txBox="1"/>
          <p:nvPr/>
        </p:nvSpPr>
        <p:spPr>
          <a:xfrm>
            <a:off x="828675" y="2643188"/>
            <a:ext cx="184731" cy="369332"/>
          </a:xfrm>
          <a:prstGeom prst="rect">
            <a:avLst/>
          </a:prstGeom>
          <a:noFill/>
        </p:spPr>
        <p:txBody>
          <a:bodyPr wrap="none" lIns="91440" tIns="45720" rIns="91440" bIns="45720" rtlCol="0" anchor="t">
            <a:spAutoFit/>
          </a:bodyPr>
          <a:lstStyle/>
          <a:p>
            <a:endParaRPr lang="en-GB"/>
          </a:p>
        </p:txBody>
      </p:sp>
      <p:pic>
        <p:nvPicPr>
          <p:cNvPr id="5" name="Picture 4" descr="Chart&#10;&#10;Description automatically generated">
            <a:extLst>
              <a:ext uri="{FF2B5EF4-FFF2-40B4-BE49-F238E27FC236}">
                <a16:creationId xmlns:a16="http://schemas.microsoft.com/office/drawing/2014/main" id="{8DDC608D-F185-B84E-97C8-52870D6EC935}"/>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707039" y="2049308"/>
            <a:ext cx="3900820" cy="3994304"/>
          </a:xfrm>
          <a:prstGeom prst="rect">
            <a:avLst/>
          </a:prstGeom>
        </p:spPr>
      </p:pic>
      <mc:AlternateContent xmlns:mc="http://schemas.openxmlformats.org/markup-compatibility/2006" xmlns:p14="http://schemas.microsoft.com/office/powerpoint/2010/main">
        <mc:Choice Requires="p14">
          <p:contentPart p14:bwMode="auto" r:id="rId3">
            <p14:nvContentPartPr>
              <p14:cNvPr id="19" name="Ink 18">
                <a:extLst>
                  <a:ext uri="{FF2B5EF4-FFF2-40B4-BE49-F238E27FC236}">
                    <a16:creationId xmlns:a16="http://schemas.microsoft.com/office/drawing/2014/main" id="{2C4AD1BB-2B96-7248-97F2-98BFC3F727A7}"/>
                  </a:ext>
                </a:extLst>
              </p14:cNvPr>
              <p14:cNvContentPartPr/>
              <p14:nvPr/>
            </p14:nvContentPartPr>
            <p14:xfrm>
              <a:off x="1083990" y="2246660"/>
              <a:ext cx="643320" cy="820800"/>
            </p14:xfrm>
          </p:contentPart>
        </mc:Choice>
        <mc:Fallback xmlns="">
          <p:pic>
            <p:nvPicPr>
              <p:cNvPr id="19" name="Ink 18">
                <a:extLst>
                  <a:ext uri="{FF2B5EF4-FFF2-40B4-BE49-F238E27FC236}">
                    <a16:creationId xmlns:a16="http://schemas.microsoft.com/office/drawing/2014/main" id="{2C4AD1BB-2B96-7248-97F2-98BFC3F727A7}"/>
                  </a:ext>
                </a:extLst>
              </p:cNvPr>
              <p:cNvPicPr/>
              <p:nvPr/>
            </p:nvPicPr>
            <p:blipFill>
              <a:blip r:embed="rId4"/>
              <a:stretch>
                <a:fillRect/>
              </a:stretch>
            </p:blipFill>
            <p:spPr>
              <a:xfrm>
                <a:off x="1029990" y="2138660"/>
                <a:ext cx="750960" cy="103644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20" name="Ink 19">
                <a:extLst>
                  <a:ext uri="{FF2B5EF4-FFF2-40B4-BE49-F238E27FC236}">
                    <a16:creationId xmlns:a16="http://schemas.microsoft.com/office/drawing/2014/main" id="{3D5D831A-1BB5-AE4F-826C-2AABB35A6603}"/>
                  </a:ext>
                </a:extLst>
              </p14:cNvPr>
              <p14:cNvContentPartPr/>
              <p14:nvPr/>
            </p14:nvContentPartPr>
            <p14:xfrm>
              <a:off x="1828110" y="2261420"/>
              <a:ext cx="768600" cy="925560"/>
            </p14:xfrm>
          </p:contentPart>
        </mc:Choice>
        <mc:Fallback xmlns="">
          <p:pic>
            <p:nvPicPr>
              <p:cNvPr id="20" name="Ink 19">
                <a:extLst>
                  <a:ext uri="{FF2B5EF4-FFF2-40B4-BE49-F238E27FC236}">
                    <a16:creationId xmlns:a16="http://schemas.microsoft.com/office/drawing/2014/main" id="{3D5D831A-1BB5-AE4F-826C-2AABB35A6603}"/>
                  </a:ext>
                </a:extLst>
              </p:cNvPr>
              <p:cNvPicPr/>
              <p:nvPr/>
            </p:nvPicPr>
            <p:blipFill>
              <a:blip r:embed="rId6"/>
              <a:stretch>
                <a:fillRect/>
              </a:stretch>
            </p:blipFill>
            <p:spPr>
              <a:xfrm>
                <a:off x="1774110" y="2153420"/>
                <a:ext cx="876240" cy="11412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21" name="Ink 20">
                <a:extLst>
                  <a:ext uri="{FF2B5EF4-FFF2-40B4-BE49-F238E27FC236}">
                    <a16:creationId xmlns:a16="http://schemas.microsoft.com/office/drawing/2014/main" id="{ECDD885D-AD2D-2942-997C-22C572BDE73F}"/>
                  </a:ext>
                </a:extLst>
              </p14:cNvPr>
              <p14:cNvContentPartPr/>
              <p14:nvPr/>
            </p14:nvContentPartPr>
            <p14:xfrm>
              <a:off x="1037910" y="3329900"/>
              <a:ext cx="743760" cy="705960"/>
            </p14:xfrm>
          </p:contentPart>
        </mc:Choice>
        <mc:Fallback xmlns="">
          <p:pic>
            <p:nvPicPr>
              <p:cNvPr id="21" name="Ink 20">
                <a:extLst>
                  <a:ext uri="{FF2B5EF4-FFF2-40B4-BE49-F238E27FC236}">
                    <a16:creationId xmlns:a16="http://schemas.microsoft.com/office/drawing/2014/main" id="{ECDD885D-AD2D-2942-997C-22C572BDE73F}"/>
                  </a:ext>
                </a:extLst>
              </p:cNvPr>
              <p:cNvPicPr/>
              <p:nvPr/>
            </p:nvPicPr>
            <p:blipFill>
              <a:blip r:embed="rId8"/>
              <a:stretch>
                <a:fillRect/>
              </a:stretch>
            </p:blipFill>
            <p:spPr>
              <a:xfrm>
                <a:off x="983910" y="3221900"/>
                <a:ext cx="851400" cy="9216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22" name="Ink 21">
                <a:extLst>
                  <a:ext uri="{FF2B5EF4-FFF2-40B4-BE49-F238E27FC236}">
                    <a16:creationId xmlns:a16="http://schemas.microsoft.com/office/drawing/2014/main" id="{E1D74C3E-2536-3F4A-AFCC-4BDCCCA78DD8}"/>
                  </a:ext>
                </a:extLst>
              </p14:cNvPr>
              <p14:cNvContentPartPr/>
              <p14:nvPr/>
            </p14:nvContentPartPr>
            <p14:xfrm>
              <a:off x="1910190" y="3362300"/>
              <a:ext cx="783720" cy="690840"/>
            </p14:xfrm>
          </p:contentPart>
        </mc:Choice>
        <mc:Fallback xmlns="">
          <p:pic>
            <p:nvPicPr>
              <p:cNvPr id="22" name="Ink 21">
                <a:extLst>
                  <a:ext uri="{FF2B5EF4-FFF2-40B4-BE49-F238E27FC236}">
                    <a16:creationId xmlns:a16="http://schemas.microsoft.com/office/drawing/2014/main" id="{E1D74C3E-2536-3F4A-AFCC-4BDCCCA78DD8}"/>
                  </a:ext>
                </a:extLst>
              </p:cNvPr>
              <p:cNvPicPr/>
              <p:nvPr/>
            </p:nvPicPr>
            <p:blipFill>
              <a:blip r:embed="rId10"/>
              <a:stretch>
                <a:fillRect/>
              </a:stretch>
            </p:blipFill>
            <p:spPr>
              <a:xfrm>
                <a:off x="1856190" y="3254356"/>
                <a:ext cx="891360" cy="906368"/>
              </a:xfrm>
              <a:prstGeom prst="rect">
                <a:avLst/>
              </a:prstGeom>
            </p:spPr>
          </p:pic>
        </mc:Fallback>
      </mc:AlternateContent>
      <p:sp>
        <p:nvSpPr>
          <p:cNvPr id="4" name="TextBox 3">
            <a:extLst>
              <a:ext uri="{FF2B5EF4-FFF2-40B4-BE49-F238E27FC236}">
                <a16:creationId xmlns:a16="http://schemas.microsoft.com/office/drawing/2014/main" id="{85455B17-ED22-B0DB-98BA-56BDA2DDDB27}"/>
              </a:ext>
            </a:extLst>
          </p:cNvPr>
          <p:cNvSpPr txBox="1"/>
          <p:nvPr/>
        </p:nvSpPr>
        <p:spPr>
          <a:xfrm>
            <a:off x="707039" y="814388"/>
            <a:ext cx="10608660" cy="584775"/>
          </a:xfrm>
          <a:prstGeom prst="rect">
            <a:avLst/>
          </a:prstGeom>
          <a:noFill/>
        </p:spPr>
        <p:txBody>
          <a:bodyPr wrap="square" lIns="91440" tIns="45720" rIns="91440" bIns="45720" rtlCol="0" anchor="t">
            <a:spAutoFit/>
          </a:bodyPr>
          <a:lstStyle/>
          <a:p>
            <a:r>
              <a:rPr lang="en-GB">
                <a:solidFill>
                  <a:schemeClr val="tx1">
                    <a:lumMod val="65000"/>
                    <a:lumOff val="35000"/>
                  </a:schemeClr>
                </a:solidFill>
                <a:latin typeface="Helvetica"/>
                <a:cs typeface="Helvetica"/>
              </a:rPr>
              <a:t>Brick / Block or Drop repeat: </a:t>
            </a:r>
            <a:r>
              <a:rPr lang="en-GB" sz="1400" i="1">
                <a:solidFill>
                  <a:schemeClr val="tx1">
                    <a:lumMod val="65000"/>
                    <a:lumOff val="35000"/>
                  </a:schemeClr>
                </a:solidFill>
                <a:latin typeface="Helvetica"/>
                <a:cs typeface="Helvetica"/>
              </a:rPr>
              <a:t>tile that repeats out across the width and length, with its placement referring to a running brick bond, to form a repeated design. The tile/ unit of repeat has been created using an ogee pattern within a rectangular format.  </a:t>
            </a:r>
          </a:p>
        </p:txBody>
      </p:sp>
      <p:pic>
        <p:nvPicPr>
          <p:cNvPr id="12" name="Picture 11" descr="A close-up of a fabric&#10;&#10;Description automatically generated">
            <a:extLst>
              <a:ext uri="{FF2B5EF4-FFF2-40B4-BE49-F238E27FC236}">
                <a16:creationId xmlns:a16="http://schemas.microsoft.com/office/drawing/2014/main" id="{BC31A3A5-EC60-EA77-2903-9AAA3CBC248C}"/>
              </a:ext>
            </a:extLst>
          </p:cNvPr>
          <p:cNvPicPr>
            <a:picLocks noChangeAspect="1"/>
          </p:cNvPicPr>
          <p:nvPr/>
        </p:nvPicPr>
        <p:blipFill>
          <a:blip r:embed="rId11"/>
          <a:stretch>
            <a:fillRect/>
          </a:stretch>
        </p:blipFill>
        <p:spPr>
          <a:xfrm>
            <a:off x="4938730" y="2049308"/>
            <a:ext cx="3591316" cy="3997775"/>
          </a:xfrm>
          <a:prstGeom prst="rect">
            <a:avLst/>
          </a:prstGeom>
        </p:spPr>
      </p:pic>
      <p:pic>
        <p:nvPicPr>
          <p:cNvPr id="13" name="Picture 12" descr="A close-up of a fabric&#10;&#10;Description automatically generated">
            <a:extLst>
              <a:ext uri="{FF2B5EF4-FFF2-40B4-BE49-F238E27FC236}">
                <a16:creationId xmlns:a16="http://schemas.microsoft.com/office/drawing/2014/main" id="{B5405649-8CF9-55BD-2636-71BBA86FAD4D}"/>
              </a:ext>
            </a:extLst>
          </p:cNvPr>
          <p:cNvPicPr>
            <a:picLocks noChangeAspect="1"/>
          </p:cNvPicPr>
          <p:nvPr/>
        </p:nvPicPr>
        <p:blipFill>
          <a:blip r:embed="rId11">
            <a:alphaModFix amt="35000"/>
          </a:blip>
          <a:srcRect l="23297" t="14731" r="13777" b="40942"/>
          <a:stretch/>
        </p:blipFill>
        <p:spPr>
          <a:xfrm>
            <a:off x="856042" y="2406304"/>
            <a:ext cx="1944135" cy="1524474"/>
          </a:xfrm>
          <a:prstGeom prst="rect">
            <a:avLst/>
          </a:prstGeom>
        </p:spPr>
      </p:pic>
      <p:sp>
        <p:nvSpPr>
          <p:cNvPr id="14" name="TextBox 13">
            <a:extLst>
              <a:ext uri="{FF2B5EF4-FFF2-40B4-BE49-F238E27FC236}">
                <a16:creationId xmlns:a16="http://schemas.microsoft.com/office/drawing/2014/main" id="{1723B712-BCA1-1BDE-A673-F82C58B305BB}"/>
              </a:ext>
            </a:extLst>
          </p:cNvPr>
          <p:cNvSpPr txBox="1"/>
          <p:nvPr/>
        </p:nvSpPr>
        <p:spPr>
          <a:xfrm>
            <a:off x="4844515" y="6043610"/>
            <a:ext cx="2428870" cy="369332"/>
          </a:xfrm>
          <a:prstGeom prst="rect">
            <a:avLst/>
          </a:prstGeom>
          <a:noFill/>
        </p:spPr>
        <p:txBody>
          <a:bodyPr wrap="none" rtlCol="0">
            <a:spAutoFit/>
          </a:bodyPr>
          <a:lstStyle/>
          <a:p>
            <a:r>
              <a:rPr lang="en-US">
                <a:solidFill>
                  <a:schemeClr val="tx1">
                    <a:lumMod val="65000"/>
                    <a:lumOff val="35000"/>
                  </a:schemeClr>
                </a:solidFill>
                <a:latin typeface="Helvetica" pitchFamily="2" charset="0"/>
              </a:rPr>
              <a:t>Liberty Print: </a:t>
            </a:r>
            <a:r>
              <a:rPr lang="en-GB" b="0" i="0">
                <a:solidFill>
                  <a:schemeClr val="tx1">
                    <a:lumMod val="65000"/>
                    <a:lumOff val="35000"/>
                  </a:schemeClr>
                </a:solidFill>
                <a:effectLst/>
                <a:latin typeface="Helvetica" pitchFamily="2" charset="0"/>
              </a:rPr>
              <a:t>Palazzo </a:t>
            </a:r>
          </a:p>
        </p:txBody>
      </p:sp>
      <p:pic>
        <p:nvPicPr>
          <p:cNvPr id="15" name="Picture 14" descr="A close-up of a fabric&#10;&#10;Description automatically generated">
            <a:extLst>
              <a:ext uri="{FF2B5EF4-FFF2-40B4-BE49-F238E27FC236}">
                <a16:creationId xmlns:a16="http://schemas.microsoft.com/office/drawing/2014/main" id="{DA56BAAE-9394-A9BA-5EFE-E9D1719E5872}"/>
              </a:ext>
            </a:extLst>
          </p:cNvPr>
          <p:cNvPicPr>
            <a:picLocks noChangeAspect="1"/>
          </p:cNvPicPr>
          <p:nvPr/>
        </p:nvPicPr>
        <p:blipFill>
          <a:blip r:embed="rId11">
            <a:alphaModFix/>
          </a:blip>
          <a:srcRect l="23297" t="14731" r="13777" b="40942"/>
          <a:stretch/>
        </p:blipFill>
        <p:spPr>
          <a:xfrm>
            <a:off x="8772490" y="4519136"/>
            <a:ext cx="1944135" cy="1524474"/>
          </a:xfrm>
          <a:prstGeom prst="rect">
            <a:avLst/>
          </a:prstGeom>
        </p:spPr>
      </p:pic>
      <p:sp>
        <p:nvSpPr>
          <p:cNvPr id="2" name="TextBox 1">
            <a:extLst>
              <a:ext uri="{FF2B5EF4-FFF2-40B4-BE49-F238E27FC236}">
                <a16:creationId xmlns:a16="http://schemas.microsoft.com/office/drawing/2014/main" id="{3E59F7F2-E577-933B-3BE4-2B07A3C1D2AF}"/>
              </a:ext>
            </a:extLst>
          </p:cNvPr>
          <p:cNvSpPr txBox="1"/>
          <p:nvPr/>
        </p:nvSpPr>
        <p:spPr>
          <a:xfrm>
            <a:off x="641849" y="6037885"/>
            <a:ext cx="1845092" cy="246221"/>
          </a:xfrm>
          <a:prstGeom prst="rect">
            <a:avLst/>
          </a:prstGeom>
          <a:noFill/>
        </p:spPr>
        <p:txBody>
          <a:bodyPr wrap="square" rtlCol="0">
            <a:spAutoFit/>
          </a:bodyPr>
          <a:lstStyle/>
          <a:p>
            <a:pPr algn="l"/>
            <a:r>
              <a:rPr lang="en-GB" sz="1000">
                <a:solidFill>
                  <a:schemeClr val="tx1">
                    <a:lumMod val="65000"/>
                    <a:lumOff val="35000"/>
                  </a:schemeClr>
                </a:solidFill>
                <a:latin typeface="Helvetica" pitchFamily="2" charset="0"/>
              </a:rPr>
              <a:t>Example of 1 unit of repeat</a:t>
            </a:r>
            <a:endParaRPr lang="en-GB" sz="1000" i="0">
              <a:solidFill>
                <a:schemeClr val="tx1">
                  <a:lumMod val="65000"/>
                  <a:lumOff val="35000"/>
                </a:schemeClr>
              </a:solidFill>
              <a:effectLst/>
              <a:latin typeface="Helvetica" pitchFamily="2" charset="0"/>
            </a:endParaRPr>
          </a:p>
        </p:txBody>
      </p:sp>
    </p:spTree>
    <p:extLst>
      <p:ext uri="{BB962C8B-B14F-4D97-AF65-F5344CB8AC3E}">
        <p14:creationId xmlns:p14="http://schemas.microsoft.com/office/powerpoint/2010/main" val="209025291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EC48E0-6E9B-2695-C9A9-488A7EA06DAE}"/>
            </a:ext>
          </a:extLst>
        </p:cNvPr>
        <p:cNvGrpSpPr/>
        <p:nvPr/>
      </p:nvGrpSpPr>
      <p:grpSpPr>
        <a:xfrm>
          <a:off x="0" y="0"/>
          <a:ext cx="0" cy="0"/>
          <a:chOff x="0" y="0"/>
          <a:chExt cx="0" cy="0"/>
        </a:xfrm>
      </p:grpSpPr>
      <p:sp>
        <p:nvSpPr>
          <p:cNvPr id="6" name="TextBox 5">
            <a:extLst>
              <a:ext uri="{FF2B5EF4-FFF2-40B4-BE49-F238E27FC236}">
                <a16:creationId xmlns:a16="http://schemas.microsoft.com/office/drawing/2014/main" id="{5F7F696D-6AA0-A309-D6AF-BDDA5963C0EC}"/>
              </a:ext>
            </a:extLst>
          </p:cNvPr>
          <p:cNvSpPr txBox="1"/>
          <p:nvPr/>
        </p:nvSpPr>
        <p:spPr>
          <a:xfrm>
            <a:off x="828675" y="2643188"/>
            <a:ext cx="184731" cy="369332"/>
          </a:xfrm>
          <a:prstGeom prst="rect">
            <a:avLst/>
          </a:prstGeom>
          <a:noFill/>
        </p:spPr>
        <p:txBody>
          <a:bodyPr wrap="none" lIns="91440" tIns="45720" rIns="91440" bIns="45720" rtlCol="0" anchor="t">
            <a:spAutoFit/>
          </a:bodyPr>
          <a:lstStyle/>
          <a:p>
            <a:endParaRPr lang="en-GB"/>
          </a:p>
        </p:txBody>
      </p:sp>
      <p:pic>
        <p:nvPicPr>
          <p:cNvPr id="5" name="Picture 4" descr="Chart&#10;&#10;Description automatically generated">
            <a:extLst>
              <a:ext uri="{FF2B5EF4-FFF2-40B4-BE49-F238E27FC236}">
                <a16:creationId xmlns:a16="http://schemas.microsoft.com/office/drawing/2014/main" id="{6879175B-8649-9B75-FBE3-805A33A2FD54}"/>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707039" y="2049308"/>
            <a:ext cx="3900820" cy="3994304"/>
          </a:xfrm>
          <a:prstGeom prst="rect">
            <a:avLst/>
          </a:prstGeom>
        </p:spPr>
      </p:pic>
      <mc:AlternateContent xmlns:mc="http://schemas.openxmlformats.org/markup-compatibility/2006" xmlns:p14="http://schemas.microsoft.com/office/powerpoint/2010/main">
        <mc:Choice Requires="p14">
          <p:contentPart p14:bwMode="auto" r:id="rId3">
            <p14:nvContentPartPr>
              <p14:cNvPr id="19" name="Ink 18">
                <a:extLst>
                  <a:ext uri="{FF2B5EF4-FFF2-40B4-BE49-F238E27FC236}">
                    <a16:creationId xmlns:a16="http://schemas.microsoft.com/office/drawing/2014/main" id="{EC229845-D7C3-FEB8-7412-0A575B80DF7E}"/>
                  </a:ext>
                </a:extLst>
              </p14:cNvPr>
              <p14:cNvContentPartPr/>
              <p14:nvPr/>
            </p14:nvContentPartPr>
            <p14:xfrm>
              <a:off x="1083990" y="2246660"/>
              <a:ext cx="643320" cy="820800"/>
            </p14:xfrm>
          </p:contentPart>
        </mc:Choice>
        <mc:Fallback xmlns="">
          <p:pic>
            <p:nvPicPr>
              <p:cNvPr id="19" name="Ink 18">
                <a:extLst>
                  <a:ext uri="{FF2B5EF4-FFF2-40B4-BE49-F238E27FC236}">
                    <a16:creationId xmlns:a16="http://schemas.microsoft.com/office/drawing/2014/main" id="{EC229845-D7C3-FEB8-7412-0A575B80DF7E}"/>
                  </a:ext>
                </a:extLst>
              </p:cNvPr>
              <p:cNvPicPr/>
              <p:nvPr/>
            </p:nvPicPr>
            <p:blipFill>
              <a:blip r:embed="rId4"/>
              <a:stretch>
                <a:fillRect/>
              </a:stretch>
            </p:blipFill>
            <p:spPr>
              <a:xfrm>
                <a:off x="1029990" y="2138660"/>
                <a:ext cx="750960" cy="103644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20" name="Ink 19">
                <a:extLst>
                  <a:ext uri="{FF2B5EF4-FFF2-40B4-BE49-F238E27FC236}">
                    <a16:creationId xmlns:a16="http://schemas.microsoft.com/office/drawing/2014/main" id="{3D2D2258-0AA3-2694-2525-17FE533ACB6F}"/>
                  </a:ext>
                </a:extLst>
              </p14:cNvPr>
              <p14:cNvContentPartPr/>
              <p14:nvPr/>
            </p14:nvContentPartPr>
            <p14:xfrm>
              <a:off x="1828110" y="2261420"/>
              <a:ext cx="768600" cy="925560"/>
            </p14:xfrm>
          </p:contentPart>
        </mc:Choice>
        <mc:Fallback xmlns="">
          <p:pic>
            <p:nvPicPr>
              <p:cNvPr id="20" name="Ink 19">
                <a:extLst>
                  <a:ext uri="{FF2B5EF4-FFF2-40B4-BE49-F238E27FC236}">
                    <a16:creationId xmlns:a16="http://schemas.microsoft.com/office/drawing/2014/main" id="{3D2D2258-0AA3-2694-2525-17FE533ACB6F}"/>
                  </a:ext>
                </a:extLst>
              </p:cNvPr>
              <p:cNvPicPr/>
              <p:nvPr/>
            </p:nvPicPr>
            <p:blipFill>
              <a:blip r:embed="rId6"/>
              <a:stretch>
                <a:fillRect/>
              </a:stretch>
            </p:blipFill>
            <p:spPr>
              <a:xfrm>
                <a:off x="1774110" y="2153420"/>
                <a:ext cx="876240" cy="11412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21" name="Ink 20">
                <a:extLst>
                  <a:ext uri="{FF2B5EF4-FFF2-40B4-BE49-F238E27FC236}">
                    <a16:creationId xmlns:a16="http://schemas.microsoft.com/office/drawing/2014/main" id="{52E662FA-A396-B9F8-697A-E9B419C206EB}"/>
                  </a:ext>
                </a:extLst>
              </p14:cNvPr>
              <p14:cNvContentPartPr/>
              <p14:nvPr/>
            </p14:nvContentPartPr>
            <p14:xfrm>
              <a:off x="1037910" y="3329900"/>
              <a:ext cx="743760" cy="705960"/>
            </p14:xfrm>
          </p:contentPart>
        </mc:Choice>
        <mc:Fallback xmlns="">
          <p:pic>
            <p:nvPicPr>
              <p:cNvPr id="21" name="Ink 20">
                <a:extLst>
                  <a:ext uri="{FF2B5EF4-FFF2-40B4-BE49-F238E27FC236}">
                    <a16:creationId xmlns:a16="http://schemas.microsoft.com/office/drawing/2014/main" id="{52E662FA-A396-B9F8-697A-E9B419C206EB}"/>
                  </a:ext>
                </a:extLst>
              </p:cNvPr>
              <p:cNvPicPr/>
              <p:nvPr/>
            </p:nvPicPr>
            <p:blipFill>
              <a:blip r:embed="rId8"/>
              <a:stretch>
                <a:fillRect/>
              </a:stretch>
            </p:blipFill>
            <p:spPr>
              <a:xfrm>
                <a:off x="983910" y="3221900"/>
                <a:ext cx="851400" cy="9216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22" name="Ink 21">
                <a:extLst>
                  <a:ext uri="{FF2B5EF4-FFF2-40B4-BE49-F238E27FC236}">
                    <a16:creationId xmlns:a16="http://schemas.microsoft.com/office/drawing/2014/main" id="{434EB3D0-BB3C-F315-EE73-B6EE3535E063}"/>
                  </a:ext>
                </a:extLst>
              </p14:cNvPr>
              <p14:cNvContentPartPr/>
              <p14:nvPr/>
            </p14:nvContentPartPr>
            <p14:xfrm>
              <a:off x="1910190" y="3362300"/>
              <a:ext cx="783720" cy="690840"/>
            </p14:xfrm>
          </p:contentPart>
        </mc:Choice>
        <mc:Fallback xmlns="">
          <p:pic>
            <p:nvPicPr>
              <p:cNvPr id="22" name="Ink 21">
                <a:extLst>
                  <a:ext uri="{FF2B5EF4-FFF2-40B4-BE49-F238E27FC236}">
                    <a16:creationId xmlns:a16="http://schemas.microsoft.com/office/drawing/2014/main" id="{434EB3D0-BB3C-F315-EE73-B6EE3535E063}"/>
                  </a:ext>
                </a:extLst>
              </p:cNvPr>
              <p:cNvPicPr/>
              <p:nvPr/>
            </p:nvPicPr>
            <p:blipFill>
              <a:blip r:embed="rId10"/>
              <a:stretch>
                <a:fillRect/>
              </a:stretch>
            </p:blipFill>
            <p:spPr>
              <a:xfrm>
                <a:off x="1856190" y="3254356"/>
                <a:ext cx="891360" cy="906368"/>
              </a:xfrm>
              <a:prstGeom prst="rect">
                <a:avLst/>
              </a:prstGeom>
            </p:spPr>
          </p:pic>
        </mc:Fallback>
      </mc:AlternateContent>
      <p:sp>
        <p:nvSpPr>
          <p:cNvPr id="4" name="TextBox 3">
            <a:extLst>
              <a:ext uri="{FF2B5EF4-FFF2-40B4-BE49-F238E27FC236}">
                <a16:creationId xmlns:a16="http://schemas.microsoft.com/office/drawing/2014/main" id="{6456AC3B-7616-A063-131A-746DCC3DDF0E}"/>
              </a:ext>
            </a:extLst>
          </p:cNvPr>
          <p:cNvSpPr txBox="1"/>
          <p:nvPr/>
        </p:nvSpPr>
        <p:spPr>
          <a:xfrm>
            <a:off x="707039" y="814388"/>
            <a:ext cx="10608660" cy="584775"/>
          </a:xfrm>
          <a:prstGeom prst="rect">
            <a:avLst/>
          </a:prstGeom>
          <a:noFill/>
        </p:spPr>
        <p:txBody>
          <a:bodyPr wrap="square" lIns="91440" tIns="45720" rIns="91440" bIns="45720" rtlCol="0" anchor="t">
            <a:spAutoFit/>
          </a:bodyPr>
          <a:lstStyle/>
          <a:p>
            <a:r>
              <a:rPr lang="en-GB">
                <a:solidFill>
                  <a:schemeClr val="tx1">
                    <a:lumMod val="65000"/>
                    <a:lumOff val="35000"/>
                  </a:schemeClr>
                </a:solidFill>
                <a:latin typeface="Helvetica"/>
                <a:cs typeface="Helvetica"/>
              </a:rPr>
              <a:t>Brick / Block or Drop repeat: </a:t>
            </a:r>
            <a:r>
              <a:rPr lang="en-GB" sz="1400" i="1">
                <a:solidFill>
                  <a:schemeClr val="tx1">
                    <a:lumMod val="65000"/>
                    <a:lumOff val="35000"/>
                  </a:schemeClr>
                </a:solidFill>
                <a:latin typeface="Helvetica"/>
                <a:cs typeface="Helvetica"/>
              </a:rPr>
              <a:t>tile that repeats out across the width and length, with its placement referring to a running brick bond, to form a repeated design. The tile/ unit of repeat has been created using an ogee pattern within a rectangular format.  </a:t>
            </a:r>
          </a:p>
        </p:txBody>
      </p:sp>
      <p:pic>
        <p:nvPicPr>
          <p:cNvPr id="3" name="Picture 2" descr="A close up of a fabric&#10;&#10;Description automatically generated">
            <a:extLst>
              <a:ext uri="{FF2B5EF4-FFF2-40B4-BE49-F238E27FC236}">
                <a16:creationId xmlns:a16="http://schemas.microsoft.com/office/drawing/2014/main" id="{D24F8552-B412-D377-8729-871981CC27A3}"/>
              </a:ext>
            </a:extLst>
          </p:cNvPr>
          <p:cNvPicPr>
            <a:picLocks noChangeAspect="1"/>
          </p:cNvPicPr>
          <p:nvPr/>
        </p:nvPicPr>
        <p:blipFill>
          <a:blip r:embed="rId11"/>
          <a:stretch>
            <a:fillRect/>
          </a:stretch>
        </p:blipFill>
        <p:spPr>
          <a:xfrm>
            <a:off x="4938730" y="2049308"/>
            <a:ext cx="3595670" cy="3993807"/>
          </a:xfrm>
          <a:prstGeom prst="rect">
            <a:avLst/>
          </a:prstGeom>
        </p:spPr>
      </p:pic>
      <p:pic>
        <p:nvPicPr>
          <p:cNvPr id="11" name="Picture 10" descr="A close up of a fabric&#10;&#10;Description automatically generated">
            <a:extLst>
              <a:ext uri="{FF2B5EF4-FFF2-40B4-BE49-F238E27FC236}">
                <a16:creationId xmlns:a16="http://schemas.microsoft.com/office/drawing/2014/main" id="{358D3B21-7347-7D71-5197-7F3F86FA5AD8}"/>
              </a:ext>
            </a:extLst>
          </p:cNvPr>
          <p:cNvPicPr>
            <a:picLocks noChangeAspect="1"/>
          </p:cNvPicPr>
          <p:nvPr/>
        </p:nvPicPr>
        <p:blipFill>
          <a:blip r:embed="rId11"/>
          <a:srcRect l="10993" t="5290" r="54747" b="29521"/>
          <a:stretch/>
        </p:blipFill>
        <p:spPr>
          <a:xfrm>
            <a:off x="8776371" y="3429000"/>
            <a:ext cx="1231900" cy="2603500"/>
          </a:xfrm>
          <a:prstGeom prst="rect">
            <a:avLst/>
          </a:prstGeom>
        </p:spPr>
      </p:pic>
      <p:pic>
        <p:nvPicPr>
          <p:cNvPr id="12" name="Picture 11" descr="A close up of a fabric&#10;&#10;Description automatically generated">
            <a:extLst>
              <a:ext uri="{FF2B5EF4-FFF2-40B4-BE49-F238E27FC236}">
                <a16:creationId xmlns:a16="http://schemas.microsoft.com/office/drawing/2014/main" id="{F606E508-B0FC-9751-A4F5-D7B8C2A8B590}"/>
              </a:ext>
            </a:extLst>
          </p:cNvPr>
          <p:cNvPicPr>
            <a:picLocks noChangeAspect="1"/>
          </p:cNvPicPr>
          <p:nvPr/>
        </p:nvPicPr>
        <p:blipFill>
          <a:blip r:embed="rId11">
            <a:alphaModFix amt="50000"/>
          </a:blip>
          <a:srcRect l="10993" t="5290" r="54747" b="29521"/>
          <a:stretch/>
        </p:blipFill>
        <p:spPr>
          <a:xfrm>
            <a:off x="1221780" y="1765710"/>
            <a:ext cx="1231900" cy="2603500"/>
          </a:xfrm>
          <a:prstGeom prst="rect">
            <a:avLst/>
          </a:prstGeom>
        </p:spPr>
      </p:pic>
      <p:sp>
        <p:nvSpPr>
          <p:cNvPr id="13" name="TextBox 12">
            <a:extLst>
              <a:ext uri="{FF2B5EF4-FFF2-40B4-BE49-F238E27FC236}">
                <a16:creationId xmlns:a16="http://schemas.microsoft.com/office/drawing/2014/main" id="{AF6DD70B-216A-6E8D-5C1A-BAAA7AEA5353}"/>
              </a:ext>
            </a:extLst>
          </p:cNvPr>
          <p:cNvSpPr txBox="1"/>
          <p:nvPr/>
        </p:nvSpPr>
        <p:spPr>
          <a:xfrm>
            <a:off x="4844515" y="6043610"/>
            <a:ext cx="3211135" cy="369332"/>
          </a:xfrm>
          <a:prstGeom prst="rect">
            <a:avLst/>
          </a:prstGeom>
          <a:noFill/>
        </p:spPr>
        <p:txBody>
          <a:bodyPr wrap="none" rtlCol="0">
            <a:spAutoFit/>
          </a:bodyPr>
          <a:lstStyle/>
          <a:p>
            <a:r>
              <a:rPr lang="en-US">
                <a:solidFill>
                  <a:schemeClr val="tx1">
                    <a:lumMod val="65000"/>
                    <a:lumOff val="35000"/>
                  </a:schemeClr>
                </a:solidFill>
                <a:latin typeface="Helvetica" pitchFamily="2" charset="0"/>
              </a:rPr>
              <a:t>Liberty Print: </a:t>
            </a:r>
            <a:r>
              <a:rPr lang="en-GB" b="0" i="0">
                <a:solidFill>
                  <a:schemeClr val="tx1">
                    <a:lumMod val="65000"/>
                    <a:lumOff val="35000"/>
                  </a:schemeClr>
                </a:solidFill>
                <a:effectLst/>
                <a:latin typeface="Helvetica" pitchFamily="2" charset="0"/>
              </a:rPr>
              <a:t>Felix &amp; Florence</a:t>
            </a:r>
          </a:p>
        </p:txBody>
      </p:sp>
      <p:sp>
        <p:nvSpPr>
          <p:cNvPr id="2" name="TextBox 1">
            <a:extLst>
              <a:ext uri="{FF2B5EF4-FFF2-40B4-BE49-F238E27FC236}">
                <a16:creationId xmlns:a16="http://schemas.microsoft.com/office/drawing/2014/main" id="{05A568CA-6850-2189-7002-96FE744B2766}"/>
              </a:ext>
            </a:extLst>
          </p:cNvPr>
          <p:cNvSpPr txBox="1"/>
          <p:nvPr/>
        </p:nvSpPr>
        <p:spPr>
          <a:xfrm>
            <a:off x="641849" y="6037885"/>
            <a:ext cx="1845092" cy="246221"/>
          </a:xfrm>
          <a:prstGeom prst="rect">
            <a:avLst/>
          </a:prstGeom>
          <a:noFill/>
        </p:spPr>
        <p:txBody>
          <a:bodyPr wrap="square" rtlCol="0">
            <a:spAutoFit/>
          </a:bodyPr>
          <a:lstStyle/>
          <a:p>
            <a:pPr algn="l"/>
            <a:r>
              <a:rPr lang="en-GB" sz="1000">
                <a:solidFill>
                  <a:schemeClr val="tx1">
                    <a:lumMod val="65000"/>
                    <a:lumOff val="35000"/>
                  </a:schemeClr>
                </a:solidFill>
                <a:latin typeface="Helvetica" pitchFamily="2" charset="0"/>
              </a:rPr>
              <a:t>Example of 1 unit of repeat</a:t>
            </a:r>
            <a:endParaRPr lang="en-GB" sz="1000" i="0">
              <a:solidFill>
                <a:schemeClr val="tx1">
                  <a:lumMod val="65000"/>
                  <a:lumOff val="35000"/>
                </a:schemeClr>
              </a:solidFill>
              <a:effectLst/>
              <a:latin typeface="Helvetica" pitchFamily="2" charset="0"/>
            </a:endParaRPr>
          </a:p>
        </p:txBody>
      </p:sp>
    </p:spTree>
    <p:extLst>
      <p:ext uri="{BB962C8B-B14F-4D97-AF65-F5344CB8AC3E}">
        <p14:creationId xmlns:p14="http://schemas.microsoft.com/office/powerpoint/2010/main" val="18261340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26F729-380C-74E4-CC7A-6D6958B354B9}"/>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0FA293B2-70D4-828A-F176-A21DCA7541D1}"/>
              </a:ext>
            </a:extLst>
          </p:cNvPr>
          <p:cNvSpPr txBox="1"/>
          <p:nvPr/>
        </p:nvSpPr>
        <p:spPr>
          <a:xfrm>
            <a:off x="707039" y="814388"/>
            <a:ext cx="10608660" cy="584775"/>
          </a:xfrm>
          <a:prstGeom prst="rect">
            <a:avLst/>
          </a:prstGeom>
          <a:noFill/>
        </p:spPr>
        <p:txBody>
          <a:bodyPr wrap="square" lIns="91440" tIns="45720" rIns="91440" bIns="45720" rtlCol="0" anchor="t">
            <a:spAutoFit/>
          </a:bodyPr>
          <a:lstStyle/>
          <a:p>
            <a:r>
              <a:rPr lang="en-GB">
                <a:solidFill>
                  <a:schemeClr val="tx1">
                    <a:lumMod val="65000"/>
                    <a:lumOff val="35000"/>
                  </a:schemeClr>
                </a:solidFill>
                <a:latin typeface="Helvetica"/>
                <a:cs typeface="Helvetica"/>
              </a:rPr>
              <a:t>Brick / Block or Drop repeat: </a:t>
            </a:r>
            <a:r>
              <a:rPr lang="en-GB" sz="1400" i="1">
                <a:solidFill>
                  <a:schemeClr val="tx1">
                    <a:lumMod val="65000"/>
                    <a:lumOff val="35000"/>
                  </a:schemeClr>
                </a:solidFill>
                <a:latin typeface="Helvetica"/>
                <a:cs typeface="Helvetica"/>
              </a:rPr>
              <a:t>tile that repeats out across the width and length, with its placement referring to a running brick bond, to form a repeated design. The tile/ unit of repeat has been created using a trellis/ lattice pattern within a square format.  </a:t>
            </a:r>
          </a:p>
        </p:txBody>
      </p:sp>
      <p:pic>
        <p:nvPicPr>
          <p:cNvPr id="4" name="Picture 3" descr="A picture containing building, player, net&#10;&#10;Description automatically generated">
            <a:extLst>
              <a:ext uri="{FF2B5EF4-FFF2-40B4-BE49-F238E27FC236}">
                <a16:creationId xmlns:a16="http://schemas.microsoft.com/office/drawing/2014/main" id="{F144E625-2CC5-127F-BD54-92EA444E3052}"/>
              </a:ext>
            </a:extLst>
          </p:cNvPr>
          <p:cNvPicPr>
            <a:picLocks noChangeAspect="1"/>
          </p:cNvPicPr>
          <p:nvPr/>
        </p:nvPicPr>
        <p:blipFill rotWithShape="1">
          <a:blip r:embed="rId2" cstate="screen">
            <a:alphaModFix amt="50000"/>
            <a:extLst>
              <a:ext uri="{BEBA8EAE-BF5A-486C-A8C5-ECC9F3942E4B}">
                <a14:imgProps xmlns:a14="http://schemas.microsoft.com/office/drawing/2010/main">
                  <a14:imgLayer r:embed="rId3">
                    <a14:imgEffect>
                      <a14:brightnessContrast bright="20000" contrast="20000"/>
                    </a14:imgEffect>
                  </a14:imgLayer>
                </a14:imgProps>
              </a:ext>
              <a:ext uri="{28A0092B-C50C-407E-A947-70E740481C1C}">
                <a14:useLocalDpi xmlns:a14="http://schemas.microsoft.com/office/drawing/2010/main"/>
              </a:ext>
            </a:extLst>
          </a:blip>
          <a:srcRect/>
          <a:stretch/>
        </p:blipFill>
        <p:spPr>
          <a:xfrm>
            <a:off x="707039" y="2101940"/>
            <a:ext cx="3931743" cy="3941672"/>
          </a:xfrm>
          <a:prstGeom prst="rect">
            <a:avLst/>
          </a:prstGeom>
        </p:spPr>
      </p:pic>
      <p:pic>
        <p:nvPicPr>
          <p:cNvPr id="2" name="Picture 1">
            <a:extLst>
              <a:ext uri="{FF2B5EF4-FFF2-40B4-BE49-F238E27FC236}">
                <a16:creationId xmlns:a16="http://schemas.microsoft.com/office/drawing/2014/main" id="{D8BD70D0-0C9D-B80E-53DA-891171EEE692}"/>
              </a:ext>
            </a:extLst>
          </p:cNvPr>
          <p:cNvPicPr>
            <a:picLocks noChangeAspect="1"/>
          </p:cNvPicPr>
          <p:nvPr/>
        </p:nvPicPr>
        <p:blipFill>
          <a:blip r:embed="rId4"/>
          <a:stretch>
            <a:fillRect/>
          </a:stretch>
        </p:blipFill>
        <p:spPr>
          <a:xfrm>
            <a:off x="5052815" y="2101940"/>
            <a:ext cx="3941672" cy="3941672"/>
          </a:xfrm>
          <a:prstGeom prst="rect">
            <a:avLst/>
          </a:prstGeom>
        </p:spPr>
      </p:pic>
      <p:pic>
        <p:nvPicPr>
          <p:cNvPr id="5" name="Picture 4">
            <a:extLst>
              <a:ext uri="{FF2B5EF4-FFF2-40B4-BE49-F238E27FC236}">
                <a16:creationId xmlns:a16="http://schemas.microsoft.com/office/drawing/2014/main" id="{E0D493FC-F707-3168-28B0-F6EDF193CF54}"/>
              </a:ext>
            </a:extLst>
          </p:cNvPr>
          <p:cNvPicPr>
            <a:picLocks noChangeAspect="1"/>
          </p:cNvPicPr>
          <p:nvPr/>
        </p:nvPicPr>
        <p:blipFill>
          <a:blip r:embed="rId4"/>
          <a:srcRect l="26167" t="28199" r="25449" b="29381"/>
          <a:stretch/>
        </p:blipFill>
        <p:spPr>
          <a:xfrm>
            <a:off x="9408521" y="4371565"/>
            <a:ext cx="1907178" cy="1672047"/>
          </a:xfrm>
          <a:prstGeom prst="rect">
            <a:avLst/>
          </a:prstGeom>
        </p:spPr>
      </p:pic>
      <p:pic>
        <p:nvPicPr>
          <p:cNvPr id="6" name="Picture 5">
            <a:extLst>
              <a:ext uri="{FF2B5EF4-FFF2-40B4-BE49-F238E27FC236}">
                <a16:creationId xmlns:a16="http://schemas.microsoft.com/office/drawing/2014/main" id="{A1060C41-8696-5EB8-868C-F1A1B6CC96B4}"/>
              </a:ext>
            </a:extLst>
          </p:cNvPr>
          <p:cNvPicPr>
            <a:picLocks noChangeAspect="1"/>
          </p:cNvPicPr>
          <p:nvPr/>
        </p:nvPicPr>
        <p:blipFill>
          <a:blip r:embed="rId4">
            <a:alphaModFix amt="35000"/>
          </a:blip>
          <a:srcRect l="26167" t="28199" r="25449" b="29381"/>
          <a:stretch/>
        </p:blipFill>
        <p:spPr>
          <a:xfrm>
            <a:off x="939434" y="2400729"/>
            <a:ext cx="1907178" cy="1672047"/>
          </a:xfrm>
          <a:prstGeom prst="rect">
            <a:avLst/>
          </a:prstGeom>
        </p:spPr>
      </p:pic>
      <p:sp>
        <p:nvSpPr>
          <p:cNvPr id="7" name="TextBox 6">
            <a:extLst>
              <a:ext uri="{FF2B5EF4-FFF2-40B4-BE49-F238E27FC236}">
                <a16:creationId xmlns:a16="http://schemas.microsoft.com/office/drawing/2014/main" id="{C5912D1C-2A4F-4B32-F7CB-0B0B70805D04}"/>
              </a:ext>
            </a:extLst>
          </p:cNvPr>
          <p:cNvSpPr txBox="1"/>
          <p:nvPr/>
        </p:nvSpPr>
        <p:spPr>
          <a:xfrm>
            <a:off x="4937760" y="6143624"/>
            <a:ext cx="3941672" cy="369332"/>
          </a:xfrm>
          <a:prstGeom prst="rect">
            <a:avLst/>
          </a:prstGeom>
          <a:noFill/>
        </p:spPr>
        <p:txBody>
          <a:bodyPr wrap="square" rtlCol="0">
            <a:spAutoFit/>
          </a:bodyPr>
          <a:lstStyle/>
          <a:p>
            <a:r>
              <a:rPr lang="en-GB">
                <a:solidFill>
                  <a:schemeClr val="tx1">
                    <a:lumMod val="65000"/>
                    <a:lumOff val="35000"/>
                  </a:schemeClr>
                </a:solidFill>
                <a:latin typeface="Helvetica" pitchFamily="2" charset="0"/>
              </a:rPr>
              <a:t>Vanessa </a:t>
            </a:r>
            <a:r>
              <a:rPr lang="en-GB" err="1">
                <a:solidFill>
                  <a:schemeClr val="tx1">
                    <a:lumMod val="65000"/>
                    <a:lumOff val="35000"/>
                  </a:schemeClr>
                </a:solidFill>
                <a:latin typeface="Helvetica" pitchFamily="2" charset="0"/>
              </a:rPr>
              <a:t>Arbuthnott</a:t>
            </a:r>
            <a:r>
              <a:rPr lang="en-GB">
                <a:solidFill>
                  <a:schemeClr val="tx1">
                    <a:lumMod val="65000"/>
                    <a:lumOff val="35000"/>
                  </a:schemeClr>
                </a:solidFill>
                <a:latin typeface="Helvetica" pitchFamily="2" charset="0"/>
              </a:rPr>
              <a:t>: Fruit Detail</a:t>
            </a:r>
            <a:endParaRPr lang="en-GB" b="0" i="0">
              <a:solidFill>
                <a:schemeClr val="tx1">
                  <a:lumMod val="65000"/>
                  <a:lumOff val="35000"/>
                </a:schemeClr>
              </a:solidFill>
              <a:effectLst/>
              <a:latin typeface="Helvetica" pitchFamily="2" charset="0"/>
            </a:endParaRPr>
          </a:p>
        </p:txBody>
      </p:sp>
      <p:sp>
        <p:nvSpPr>
          <p:cNvPr id="8" name="TextBox 7">
            <a:extLst>
              <a:ext uri="{FF2B5EF4-FFF2-40B4-BE49-F238E27FC236}">
                <a16:creationId xmlns:a16="http://schemas.microsoft.com/office/drawing/2014/main" id="{AC6D8028-3C04-08D8-09A4-64F015AFD8DF}"/>
              </a:ext>
            </a:extLst>
          </p:cNvPr>
          <p:cNvSpPr txBox="1"/>
          <p:nvPr/>
        </p:nvSpPr>
        <p:spPr>
          <a:xfrm>
            <a:off x="641849" y="6037885"/>
            <a:ext cx="1845092" cy="246221"/>
          </a:xfrm>
          <a:prstGeom prst="rect">
            <a:avLst/>
          </a:prstGeom>
          <a:noFill/>
        </p:spPr>
        <p:txBody>
          <a:bodyPr wrap="square" rtlCol="0">
            <a:spAutoFit/>
          </a:bodyPr>
          <a:lstStyle/>
          <a:p>
            <a:pPr algn="l"/>
            <a:r>
              <a:rPr lang="en-GB" sz="1000">
                <a:solidFill>
                  <a:schemeClr val="tx1">
                    <a:lumMod val="65000"/>
                    <a:lumOff val="35000"/>
                  </a:schemeClr>
                </a:solidFill>
                <a:latin typeface="Helvetica" pitchFamily="2" charset="0"/>
              </a:rPr>
              <a:t>Example of 1 unit of repeat</a:t>
            </a:r>
            <a:endParaRPr lang="en-GB" sz="1000" i="0">
              <a:solidFill>
                <a:schemeClr val="tx1">
                  <a:lumMod val="65000"/>
                  <a:lumOff val="35000"/>
                </a:schemeClr>
              </a:solidFill>
              <a:effectLst/>
              <a:latin typeface="Helvetica" pitchFamily="2" charset="0"/>
            </a:endParaRPr>
          </a:p>
        </p:txBody>
      </p:sp>
    </p:spTree>
    <p:extLst>
      <p:ext uri="{BB962C8B-B14F-4D97-AF65-F5344CB8AC3E}">
        <p14:creationId xmlns:p14="http://schemas.microsoft.com/office/powerpoint/2010/main" val="370780178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building&#10;&#10;Description automatically generated">
            <a:extLst>
              <a:ext uri="{FF2B5EF4-FFF2-40B4-BE49-F238E27FC236}">
                <a16:creationId xmlns:a16="http://schemas.microsoft.com/office/drawing/2014/main" id="{CEADBC5D-84D8-7949-AA3D-EE3C4EFBD4BF}"/>
              </a:ext>
            </a:extLst>
          </p:cNvPr>
          <p:cNvPicPr>
            <a:picLocks noChangeAspect="1"/>
          </p:cNvPicPr>
          <p:nvPr/>
        </p:nvPicPr>
        <p:blipFill rotWithShape="1">
          <a:blip r:embed="rId2" cstate="screen">
            <a:alphaModFix amt="50000"/>
            <a:extLst>
              <a:ext uri="{BEBA8EAE-BF5A-486C-A8C5-ECC9F3942E4B}">
                <a14:imgProps xmlns:a14="http://schemas.microsoft.com/office/drawing/2010/main">
                  <a14:imgLayer r:embed="rId3">
                    <a14:imgEffect>
                      <a14:brightnessContrast bright="20000" contrast="20000"/>
                    </a14:imgEffect>
                  </a14:imgLayer>
                </a14:imgProps>
              </a:ext>
              <a:ext uri="{28A0092B-C50C-407E-A947-70E740481C1C}">
                <a14:useLocalDpi xmlns:a14="http://schemas.microsoft.com/office/drawing/2010/main"/>
              </a:ext>
            </a:extLst>
          </a:blip>
          <a:srcRect/>
          <a:stretch/>
        </p:blipFill>
        <p:spPr>
          <a:xfrm>
            <a:off x="707039" y="2145088"/>
            <a:ext cx="3911520" cy="3898524"/>
          </a:xfrm>
          <a:prstGeom prst="rect">
            <a:avLst/>
          </a:prstGeom>
        </p:spPr>
      </p:pic>
      <p:pic>
        <p:nvPicPr>
          <p:cNvPr id="4" name="Picture 3" descr="A picture containing building&#10;&#10;Description automatically generated">
            <a:extLst>
              <a:ext uri="{FF2B5EF4-FFF2-40B4-BE49-F238E27FC236}">
                <a16:creationId xmlns:a16="http://schemas.microsoft.com/office/drawing/2014/main" id="{A4574762-98AB-654A-B18E-67B696CE49C6}"/>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842212" y="2145088"/>
            <a:ext cx="4154433" cy="3898524"/>
          </a:xfrm>
          <a:prstGeom prst="rect">
            <a:avLst/>
          </a:prstGeom>
        </p:spPr>
      </p:pic>
      <p:sp>
        <p:nvSpPr>
          <p:cNvPr id="6" name="TextBox 5">
            <a:extLst>
              <a:ext uri="{FF2B5EF4-FFF2-40B4-BE49-F238E27FC236}">
                <a16:creationId xmlns:a16="http://schemas.microsoft.com/office/drawing/2014/main" id="{E3BA49D0-96A1-B34A-9B53-2F3401D7B0ED}"/>
              </a:ext>
            </a:extLst>
          </p:cNvPr>
          <p:cNvSpPr txBox="1"/>
          <p:nvPr/>
        </p:nvSpPr>
        <p:spPr>
          <a:xfrm>
            <a:off x="4940300" y="6159500"/>
            <a:ext cx="2531462" cy="369332"/>
          </a:xfrm>
          <a:prstGeom prst="rect">
            <a:avLst/>
          </a:prstGeom>
          <a:noFill/>
        </p:spPr>
        <p:txBody>
          <a:bodyPr wrap="none" rtlCol="0">
            <a:spAutoFit/>
          </a:bodyPr>
          <a:lstStyle/>
          <a:p>
            <a:r>
              <a:rPr lang="en-US" err="1">
                <a:solidFill>
                  <a:schemeClr val="tx1">
                    <a:lumMod val="65000"/>
                    <a:lumOff val="35000"/>
                  </a:schemeClr>
                </a:solidFill>
                <a:latin typeface="Helvetica" pitchFamily="2" charset="0"/>
              </a:rPr>
              <a:t>Custhom</a:t>
            </a:r>
            <a:r>
              <a:rPr lang="en-US">
                <a:solidFill>
                  <a:schemeClr val="tx1">
                    <a:lumMod val="65000"/>
                    <a:lumOff val="35000"/>
                  </a:schemeClr>
                </a:solidFill>
                <a:latin typeface="Helvetica" pitchFamily="2" charset="0"/>
              </a:rPr>
              <a:t>: Bermondsey</a:t>
            </a:r>
          </a:p>
        </p:txBody>
      </p:sp>
      <p:sp>
        <p:nvSpPr>
          <p:cNvPr id="2" name="TextBox 1">
            <a:extLst>
              <a:ext uri="{FF2B5EF4-FFF2-40B4-BE49-F238E27FC236}">
                <a16:creationId xmlns:a16="http://schemas.microsoft.com/office/drawing/2014/main" id="{91FAFD1B-8761-6118-E3E6-4DE2B30DDE25}"/>
              </a:ext>
            </a:extLst>
          </p:cNvPr>
          <p:cNvSpPr txBox="1"/>
          <p:nvPr/>
        </p:nvSpPr>
        <p:spPr>
          <a:xfrm>
            <a:off x="707039" y="814388"/>
            <a:ext cx="10608660" cy="584775"/>
          </a:xfrm>
          <a:prstGeom prst="rect">
            <a:avLst/>
          </a:prstGeom>
          <a:noFill/>
        </p:spPr>
        <p:txBody>
          <a:bodyPr wrap="square" lIns="91440" tIns="45720" rIns="91440" bIns="45720" rtlCol="0" anchor="t">
            <a:spAutoFit/>
          </a:bodyPr>
          <a:lstStyle/>
          <a:p>
            <a:r>
              <a:rPr lang="en-GB">
                <a:solidFill>
                  <a:schemeClr val="tx1">
                    <a:lumMod val="65000"/>
                    <a:lumOff val="35000"/>
                  </a:schemeClr>
                </a:solidFill>
                <a:latin typeface="Helvetica"/>
                <a:cs typeface="Helvetica"/>
              </a:rPr>
              <a:t>Brick / Block or Drop repeat: </a:t>
            </a:r>
            <a:r>
              <a:rPr lang="en-GB" sz="1400" i="1">
                <a:solidFill>
                  <a:schemeClr val="tx1">
                    <a:lumMod val="65000"/>
                    <a:lumOff val="35000"/>
                  </a:schemeClr>
                </a:solidFill>
                <a:latin typeface="Helvetica"/>
                <a:cs typeface="Helvetica"/>
              </a:rPr>
              <a:t>tile that repeats out across the width and length, with its placement referring to a running brick bond, to form a repeated design. The tile/ unit of repeat has been created using a triangular pattern.  </a:t>
            </a:r>
          </a:p>
        </p:txBody>
      </p:sp>
    </p:spTree>
    <p:extLst>
      <p:ext uri="{BB962C8B-B14F-4D97-AF65-F5344CB8AC3E}">
        <p14:creationId xmlns:p14="http://schemas.microsoft.com/office/powerpoint/2010/main" val="39721817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nnis, athletic game, outdoor, player&#10;&#10;Description automatically generated">
            <a:extLst>
              <a:ext uri="{FF2B5EF4-FFF2-40B4-BE49-F238E27FC236}">
                <a16:creationId xmlns:a16="http://schemas.microsoft.com/office/drawing/2014/main" id="{20881E11-A03B-8245-9AF0-621A776F4EE5}"/>
              </a:ext>
            </a:extLst>
          </p:cNvPr>
          <p:cNvPicPr>
            <a:picLocks noChangeAspect="1"/>
          </p:cNvPicPr>
          <p:nvPr/>
        </p:nvPicPr>
        <p:blipFill rotWithShape="1">
          <a:blip r:embed="rId3" cstate="screen">
            <a:alphaModFix amt="50000"/>
            <a:extLst>
              <a:ext uri="{BEBA8EAE-BF5A-486C-A8C5-ECC9F3942E4B}">
                <a14:imgProps xmlns:a14="http://schemas.microsoft.com/office/drawing/2010/main">
                  <a14:imgLayer r:embed="rId4">
                    <a14:imgEffect>
                      <a14:brightnessContrast bright="20000" contrast="20000"/>
                    </a14:imgEffect>
                  </a14:imgLayer>
                </a14:imgProps>
              </a:ext>
              <a:ext uri="{28A0092B-C50C-407E-A947-70E740481C1C}">
                <a14:useLocalDpi xmlns:a14="http://schemas.microsoft.com/office/drawing/2010/main"/>
              </a:ext>
            </a:extLst>
          </a:blip>
          <a:srcRect/>
          <a:stretch/>
        </p:blipFill>
        <p:spPr>
          <a:xfrm rot="5400000">
            <a:off x="707039" y="2073718"/>
            <a:ext cx="3940268" cy="3969894"/>
          </a:xfrm>
          <a:prstGeom prst="rect">
            <a:avLst/>
          </a:prstGeom>
        </p:spPr>
      </p:pic>
      <p:pic>
        <p:nvPicPr>
          <p:cNvPr id="4" name="Picture 3" descr="Background pattern&#10;&#10;Description automatically generated">
            <a:extLst>
              <a:ext uri="{FF2B5EF4-FFF2-40B4-BE49-F238E27FC236}">
                <a16:creationId xmlns:a16="http://schemas.microsoft.com/office/drawing/2014/main" id="{D69ED525-6929-7D4F-9242-CA37680B1405}"/>
              </a:ext>
            </a:extLst>
          </p:cNvPr>
          <p:cNvPicPr>
            <a:picLocks noChangeAspect="1"/>
          </p:cNvPicPr>
          <p:nvPr/>
        </p:nvPicPr>
        <p:blipFill>
          <a:blip r:embed="rId5"/>
          <a:stretch>
            <a:fillRect/>
          </a:stretch>
        </p:blipFill>
        <p:spPr>
          <a:xfrm>
            <a:off x="4877892" y="2088529"/>
            <a:ext cx="3866448" cy="3940270"/>
          </a:xfrm>
          <a:prstGeom prst="rect">
            <a:avLst/>
          </a:prstGeom>
        </p:spPr>
      </p:pic>
      <p:pic>
        <p:nvPicPr>
          <p:cNvPr id="7" name="Picture 6" descr="Diagram&#10;&#10;Description automatically generated">
            <a:extLst>
              <a:ext uri="{FF2B5EF4-FFF2-40B4-BE49-F238E27FC236}">
                <a16:creationId xmlns:a16="http://schemas.microsoft.com/office/drawing/2014/main" id="{4BC51026-AC62-AD41-94C6-D8B37CE1B876}"/>
              </a:ext>
            </a:extLst>
          </p:cNvPr>
          <p:cNvPicPr>
            <a:picLocks noChangeAspect="1"/>
          </p:cNvPicPr>
          <p:nvPr/>
        </p:nvPicPr>
        <p:blipFill>
          <a:blip r:embed="rId6"/>
          <a:stretch>
            <a:fillRect/>
          </a:stretch>
        </p:blipFill>
        <p:spPr>
          <a:xfrm>
            <a:off x="8960112" y="4758799"/>
            <a:ext cx="1219200" cy="1270000"/>
          </a:xfrm>
          <a:prstGeom prst="rect">
            <a:avLst/>
          </a:prstGeom>
        </p:spPr>
      </p:pic>
      <p:sp>
        <p:nvSpPr>
          <p:cNvPr id="8" name="TextBox 7">
            <a:extLst>
              <a:ext uri="{FF2B5EF4-FFF2-40B4-BE49-F238E27FC236}">
                <a16:creationId xmlns:a16="http://schemas.microsoft.com/office/drawing/2014/main" id="{1FD4FA45-9FB5-C840-8033-53B92A8E1267}"/>
              </a:ext>
            </a:extLst>
          </p:cNvPr>
          <p:cNvSpPr txBox="1"/>
          <p:nvPr/>
        </p:nvSpPr>
        <p:spPr>
          <a:xfrm>
            <a:off x="4877892" y="6043612"/>
            <a:ext cx="2608406" cy="369332"/>
          </a:xfrm>
          <a:prstGeom prst="rect">
            <a:avLst/>
          </a:prstGeom>
          <a:noFill/>
        </p:spPr>
        <p:txBody>
          <a:bodyPr wrap="none" rtlCol="0">
            <a:spAutoFit/>
          </a:bodyPr>
          <a:lstStyle/>
          <a:p>
            <a:r>
              <a:rPr lang="en-US">
                <a:solidFill>
                  <a:schemeClr val="tx1">
                    <a:lumMod val="65000"/>
                    <a:lumOff val="35000"/>
                  </a:schemeClr>
                </a:solidFill>
                <a:latin typeface="Helvetica" pitchFamily="2" charset="0"/>
              </a:rPr>
              <a:t>Mini Moderns: Bauhaus</a:t>
            </a:r>
          </a:p>
        </p:txBody>
      </p:sp>
      <p:sp>
        <p:nvSpPr>
          <p:cNvPr id="2" name="TextBox 1">
            <a:extLst>
              <a:ext uri="{FF2B5EF4-FFF2-40B4-BE49-F238E27FC236}">
                <a16:creationId xmlns:a16="http://schemas.microsoft.com/office/drawing/2014/main" id="{63872052-E60A-9F6C-59B7-03E23ED8E5DB}"/>
              </a:ext>
            </a:extLst>
          </p:cNvPr>
          <p:cNvSpPr txBox="1"/>
          <p:nvPr/>
        </p:nvSpPr>
        <p:spPr>
          <a:xfrm>
            <a:off x="707039" y="814388"/>
            <a:ext cx="10608660" cy="584775"/>
          </a:xfrm>
          <a:prstGeom prst="rect">
            <a:avLst/>
          </a:prstGeom>
          <a:noFill/>
        </p:spPr>
        <p:txBody>
          <a:bodyPr wrap="square" lIns="91440" tIns="45720" rIns="91440" bIns="45720" rtlCol="0" anchor="t">
            <a:spAutoFit/>
          </a:bodyPr>
          <a:lstStyle/>
          <a:p>
            <a:r>
              <a:rPr lang="en-GB">
                <a:solidFill>
                  <a:schemeClr val="tx1">
                    <a:lumMod val="65000"/>
                    <a:lumOff val="35000"/>
                  </a:schemeClr>
                </a:solidFill>
                <a:latin typeface="Helvetica"/>
                <a:cs typeface="Helvetica"/>
              </a:rPr>
              <a:t>Brick / Block or Drop repeat: </a:t>
            </a:r>
            <a:r>
              <a:rPr lang="en-GB" sz="1400" i="1">
                <a:solidFill>
                  <a:schemeClr val="tx1">
                    <a:lumMod val="65000"/>
                    <a:lumOff val="35000"/>
                  </a:schemeClr>
                </a:solidFill>
                <a:latin typeface="Helvetica"/>
                <a:cs typeface="Helvetica"/>
              </a:rPr>
              <a:t>tile that repeats out across the width and length, with its placement referring to a running brick bond, to form a repeated design. The tile/ unit of repeat has been created using a triangular pattern within a square format.  </a:t>
            </a:r>
          </a:p>
        </p:txBody>
      </p:sp>
      <p:pic>
        <p:nvPicPr>
          <p:cNvPr id="5" name="Picture 4" descr="Diagram&#10;&#10;Description automatically generated">
            <a:extLst>
              <a:ext uri="{FF2B5EF4-FFF2-40B4-BE49-F238E27FC236}">
                <a16:creationId xmlns:a16="http://schemas.microsoft.com/office/drawing/2014/main" id="{8FE44204-0B3E-52E1-FCC2-27B616CCA5C1}"/>
              </a:ext>
            </a:extLst>
          </p:cNvPr>
          <p:cNvPicPr>
            <a:picLocks noChangeAspect="1"/>
          </p:cNvPicPr>
          <p:nvPr/>
        </p:nvPicPr>
        <p:blipFill>
          <a:blip r:embed="rId6">
            <a:alphaModFix amt="50000"/>
          </a:blip>
          <a:stretch>
            <a:fillRect/>
          </a:stretch>
        </p:blipFill>
        <p:spPr>
          <a:xfrm>
            <a:off x="1653621" y="2561546"/>
            <a:ext cx="1219200" cy="1270000"/>
          </a:xfrm>
          <a:prstGeom prst="rect">
            <a:avLst/>
          </a:prstGeom>
        </p:spPr>
      </p:pic>
      <p:sp>
        <p:nvSpPr>
          <p:cNvPr id="9" name="TextBox 8">
            <a:extLst>
              <a:ext uri="{FF2B5EF4-FFF2-40B4-BE49-F238E27FC236}">
                <a16:creationId xmlns:a16="http://schemas.microsoft.com/office/drawing/2014/main" id="{5BE08629-828C-7C7B-7213-9BE7754D6505}"/>
              </a:ext>
            </a:extLst>
          </p:cNvPr>
          <p:cNvSpPr txBox="1"/>
          <p:nvPr/>
        </p:nvSpPr>
        <p:spPr>
          <a:xfrm>
            <a:off x="641849" y="6037885"/>
            <a:ext cx="1845092" cy="246221"/>
          </a:xfrm>
          <a:prstGeom prst="rect">
            <a:avLst/>
          </a:prstGeom>
          <a:noFill/>
        </p:spPr>
        <p:txBody>
          <a:bodyPr wrap="square" rtlCol="0">
            <a:spAutoFit/>
          </a:bodyPr>
          <a:lstStyle/>
          <a:p>
            <a:pPr algn="l"/>
            <a:r>
              <a:rPr lang="en-GB" sz="1000">
                <a:solidFill>
                  <a:schemeClr val="tx1">
                    <a:lumMod val="65000"/>
                    <a:lumOff val="35000"/>
                  </a:schemeClr>
                </a:solidFill>
                <a:latin typeface="Helvetica" pitchFamily="2" charset="0"/>
              </a:rPr>
              <a:t>Example of 1 unit of repeat</a:t>
            </a:r>
            <a:endParaRPr lang="en-GB" sz="1000" i="0">
              <a:solidFill>
                <a:schemeClr val="tx1">
                  <a:lumMod val="65000"/>
                  <a:lumOff val="35000"/>
                </a:schemeClr>
              </a:solidFill>
              <a:effectLst/>
              <a:latin typeface="Helvetica" pitchFamily="2" charset="0"/>
            </a:endParaRPr>
          </a:p>
        </p:txBody>
      </p:sp>
    </p:spTree>
    <p:extLst>
      <p:ext uri="{BB962C8B-B14F-4D97-AF65-F5344CB8AC3E}">
        <p14:creationId xmlns:p14="http://schemas.microsoft.com/office/powerpoint/2010/main" val="404580854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45BCD6-6CE3-F6A6-0638-C7EF9CDC8711}"/>
            </a:ext>
          </a:extLst>
        </p:cNvPr>
        <p:cNvGrpSpPr/>
        <p:nvPr/>
      </p:nvGrpSpPr>
      <p:grpSpPr>
        <a:xfrm>
          <a:off x="0" y="0"/>
          <a:ext cx="0" cy="0"/>
          <a:chOff x="0" y="0"/>
          <a:chExt cx="0" cy="0"/>
        </a:xfrm>
      </p:grpSpPr>
      <p:pic>
        <p:nvPicPr>
          <p:cNvPr id="3" name="Picture 2" descr="A picture containing tennis, athletic game, outdoor, player&#10;&#10;Description automatically generated">
            <a:extLst>
              <a:ext uri="{FF2B5EF4-FFF2-40B4-BE49-F238E27FC236}">
                <a16:creationId xmlns:a16="http://schemas.microsoft.com/office/drawing/2014/main" id="{DC9308F6-64AD-2EB4-7A99-AF1C8752A7DF}"/>
              </a:ext>
            </a:extLst>
          </p:cNvPr>
          <p:cNvPicPr>
            <a:picLocks noChangeAspect="1"/>
          </p:cNvPicPr>
          <p:nvPr/>
        </p:nvPicPr>
        <p:blipFill rotWithShape="1">
          <a:blip r:embed="rId3" cstate="screen">
            <a:alphaModFix amt="50000"/>
            <a:extLst>
              <a:ext uri="{BEBA8EAE-BF5A-486C-A8C5-ECC9F3942E4B}">
                <a14:imgProps xmlns:a14="http://schemas.microsoft.com/office/drawing/2010/main">
                  <a14:imgLayer r:embed="rId4">
                    <a14:imgEffect>
                      <a14:brightnessContrast bright="20000" contrast="20000"/>
                    </a14:imgEffect>
                  </a14:imgLayer>
                </a14:imgProps>
              </a:ext>
              <a:ext uri="{28A0092B-C50C-407E-A947-70E740481C1C}">
                <a14:useLocalDpi xmlns:a14="http://schemas.microsoft.com/office/drawing/2010/main"/>
              </a:ext>
            </a:extLst>
          </a:blip>
          <a:srcRect/>
          <a:stretch/>
        </p:blipFill>
        <p:spPr>
          <a:xfrm rot="5400000">
            <a:off x="707039" y="2073718"/>
            <a:ext cx="3940268" cy="3969894"/>
          </a:xfrm>
          <a:prstGeom prst="rect">
            <a:avLst/>
          </a:prstGeom>
        </p:spPr>
      </p:pic>
      <p:sp>
        <p:nvSpPr>
          <p:cNvPr id="8" name="TextBox 7">
            <a:extLst>
              <a:ext uri="{FF2B5EF4-FFF2-40B4-BE49-F238E27FC236}">
                <a16:creationId xmlns:a16="http://schemas.microsoft.com/office/drawing/2014/main" id="{A7C648A7-7C62-C30A-5131-7AA0DB0023F1}"/>
              </a:ext>
            </a:extLst>
          </p:cNvPr>
          <p:cNvSpPr txBox="1"/>
          <p:nvPr/>
        </p:nvSpPr>
        <p:spPr>
          <a:xfrm>
            <a:off x="4877892" y="6043612"/>
            <a:ext cx="2993127" cy="646331"/>
          </a:xfrm>
          <a:prstGeom prst="rect">
            <a:avLst/>
          </a:prstGeom>
          <a:noFill/>
        </p:spPr>
        <p:txBody>
          <a:bodyPr wrap="none" rtlCol="0">
            <a:spAutoFit/>
          </a:bodyPr>
          <a:lstStyle/>
          <a:p>
            <a:r>
              <a:rPr lang="en-US">
                <a:solidFill>
                  <a:schemeClr val="tx1">
                    <a:lumMod val="65000"/>
                    <a:lumOff val="35000"/>
                  </a:schemeClr>
                </a:solidFill>
                <a:latin typeface="Helvetica" pitchFamily="2" charset="0"/>
              </a:rPr>
              <a:t>Designers Guild: </a:t>
            </a:r>
            <a:r>
              <a:rPr lang="en-US" err="1">
                <a:solidFill>
                  <a:schemeClr val="tx1">
                    <a:lumMod val="65000"/>
                    <a:lumOff val="35000"/>
                  </a:schemeClr>
                </a:solidFill>
                <a:latin typeface="Helvetica" pitchFamily="2" charset="0"/>
              </a:rPr>
              <a:t>Kappazuri</a:t>
            </a:r>
            <a:endParaRPr lang="en-GB" b="0" i="0" cap="all">
              <a:solidFill>
                <a:srgbClr val="4E4E4E"/>
              </a:solidFill>
              <a:effectLst/>
              <a:latin typeface="Open Sans" panose="020B0606030504020204" pitchFamily="34" charset="0"/>
            </a:endParaRPr>
          </a:p>
          <a:p>
            <a:endParaRPr lang="en-US">
              <a:solidFill>
                <a:schemeClr val="tx1">
                  <a:lumMod val="65000"/>
                  <a:lumOff val="35000"/>
                </a:schemeClr>
              </a:solidFill>
              <a:latin typeface="Helvetica" pitchFamily="2" charset="0"/>
            </a:endParaRPr>
          </a:p>
        </p:txBody>
      </p:sp>
      <p:sp>
        <p:nvSpPr>
          <p:cNvPr id="2" name="TextBox 1">
            <a:extLst>
              <a:ext uri="{FF2B5EF4-FFF2-40B4-BE49-F238E27FC236}">
                <a16:creationId xmlns:a16="http://schemas.microsoft.com/office/drawing/2014/main" id="{22264E94-A139-7887-DEC0-93AE4B200759}"/>
              </a:ext>
            </a:extLst>
          </p:cNvPr>
          <p:cNvSpPr txBox="1"/>
          <p:nvPr/>
        </p:nvSpPr>
        <p:spPr>
          <a:xfrm>
            <a:off x="707039" y="814388"/>
            <a:ext cx="10608660" cy="584775"/>
          </a:xfrm>
          <a:prstGeom prst="rect">
            <a:avLst/>
          </a:prstGeom>
          <a:noFill/>
        </p:spPr>
        <p:txBody>
          <a:bodyPr wrap="square" lIns="91440" tIns="45720" rIns="91440" bIns="45720" rtlCol="0" anchor="t">
            <a:spAutoFit/>
          </a:bodyPr>
          <a:lstStyle/>
          <a:p>
            <a:r>
              <a:rPr lang="en-GB">
                <a:solidFill>
                  <a:schemeClr val="tx1">
                    <a:lumMod val="65000"/>
                    <a:lumOff val="35000"/>
                  </a:schemeClr>
                </a:solidFill>
                <a:latin typeface="Helvetica"/>
                <a:cs typeface="Helvetica"/>
              </a:rPr>
              <a:t>Brick / Block or Drop repeat: </a:t>
            </a:r>
            <a:r>
              <a:rPr lang="en-GB" sz="1400" i="1">
                <a:solidFill>
                  <a:schemeClr val="tx1">
                    <a:lumMod val="65000"/>
                    <a:lumOff val="35000"/>
                  </a:schemeClr>
                </a:solidFill>
                <a:latin typeface="Helvetica"/>
                <a:cs typeface="Helvetica"/>
              </a:rPr>
              <a:t>tile that repeats out across the width and length, with its placement referring to a running brick bond, to form a repeated design. The tile/ unit of repeat has been created using a triangular pattern within a square format.  </a:t>
            </a:r>
          </a:p>
        </p:txBody>
      </p:sp>
      <p:pic>
        <p:nvPicPr>
          <p:cNvPr id="11" name="Picture 10" descr="A black and white pattern&#10;&#10;Description automatically generated">
            <a:extLst>
              <a:ext uri="{FF2B5EF4-FFF2-40B4-BE49-F238E27FC236}">
                <a16:creationId xmlns:a16="http://schemas.microsoft.com/office/drawing/2014/main" id="{AB820C99-C1F5-801D-0805-8A76C42174E4}"/>
              </a:ext>
            </a:extLst>
          </p:cNvPr>
          <p:cNvPicPr>
            <a:picLocks noChangeAspect="1"/>
          </p:cNvPicPr>
          <p:nvPr/>
        </p:nvPicPr>
        <p:blipFill>
          <a:blip r:embed="rId5"/>
          <a:stretch>
            <a:fillRect/>
          </a:stretch>
        </p:blipFill>
        <p:spPr>
          <a:xfrm>
            <a:off x="4877892" y="2088530"/>
            <a:ext cx="3917747" cy="3924537"/>
          </a:xfrm>
          <a:prstGeom prst="rect">
            <a:avLst/>
          </a:prstGeom>
        </p:spPr>
      </p:pic>
      <p:pic>
        <p:nvPicPr>
          <p:cNvPr id="12" name="Picture 11" descr="A black and white pattern&#10;&#10;Description automatically generated">
            <a:extLst>
              <a:ext uri="{FF2B5EF4-FFF2-40B4-BE49-F238E27FC236}">
                <a16:creationId xmlns:a16="http://schemas.microsoft.com/office/drawing/2014/main" id="{B5BF637F-E27D-5C69-DF1D-C8D328BFF3AE}"/>
              </a:ext>
            </a:extLst>
          </p:cNvPr>
          <p:cNvPicPr>
            <a:picLocks noChangeAspect="1"/>
          </p:cNvPicPr>
          <p:nvPr/>
        </p:nvPicPr>
        <p:blipFill>
          <a:blip r:embed="rId5"/>
          <a:srcRect l="36866" r="36749" b="75045"/>
          <a:stretch/>
        </p:blipFill>
        <p:spPr>
          <a:xfrm>
            <a:off x="9011411" y="4550230"/>
            <a:ext cx="1543975" cy="1462838"/>
          </a:xfrm>
          <a:prstGeom prst="rect">
            <a:avLst/>
          </a:prstGeom>
        </p:spPr>
      </p:pic>
      <p:pic>
        <p:nvPicPr>
          <p:cNvPr id="13" name="Picture 12" descr="A black and white pattern&#10;&#10;Description automatically generated">
            <a:extLst>
              <a:ext uri="{FF2B5EF4-FFF2-40B4-BE49-F238E27FC236}">
                <a16:creationId xmlns:a16="http://schemas.microsoft.com/office/drawing/2014/main" id="{2C07CE37-A369-D5EA-3968-C447305168C4}"/>
              </a:ext>
            </a:extLst>
          </p:cNvPr>
          <p:cNvPicPr>
            <a:picLocks noChangeAspect="1"/>
          </p:cNvPicPr>
          <p:nvPr/>
        </p:nvPicPr>
        <p:blipFill>
          <a:blip r:embed="rId5">
            <a:alphaModFix amt="50000"/>
          </a:blip>
          <a:srcRect l="36866" r="36749" b="75045"/>
          <a:stretch/>
        </p:blipFill>
        <p:spPr>
          <a:xfrm>
            <a:off x="901435" y="2316503"/>
            <a:ext cx="1843668" cy="1746782"/>
          </a:xfrm>
          <a:prstGeom prst="rect">
            <a:avLst/>
          </a:prstGeom>
        </p:spPr>
      </p:pic>
      <p:sp>
        <p:nvSpPr>
          <p:cNvPr id="14" name="TextBox 13">
            <a:extLst>
              <a:ext uri="{FF2B5EF4-FFF2-40B4-BE49-F238E27FC236}">
                <a16:creationId xmlns:a16="http://schemas.microsoft.com/office/drawing/2014/main" id="{CB50E92C-3234-1EC0-3A44-980E267FAF47}"/>
              </a:ext>
            </a:extLst>
          </p:cNvPr>
          <p:cNvSpPr txBox="1"/>
          <p:nvPr/>
        </p:nvSpPr>
        <p:spPr>
          <a:xfrm>
            <a:off x="641849" y="6037885"/>
            <a:ext cx="1845092" cy="246221"/>
          </a:xfrm>
          <a:prstGeom prst="rect">
            <a:avLst/>
          </a:prstGeom>
          <a:noFill/>
        </p:spPr>
        <p:txBody>
          <a:bodyPr wrap="square" rtlCol="0">
            <a:spAutoFit/>
          </a:bodyPr>
          <a:lstStyle/>
          <a:p>
            <a:pPr algn="l"/>
            <a:r>
              <a:rPr lang="en-GB" sz="1000">
                <a:solidFill>
                  <a:schemeClr val="tx1">
                    <a:lumMod val="65000"/>
                    <a:lumOff val="35000"/>
                  </a:schemeClr>
                </a:solidFill>
                <a:latin typeface="Helvetica" pitchFamily="2" charset="0"/>
              </a:rPr>
              <a:t>Example of 1 unit of repeat</a:t>
            </a:r>
            <a:endParaRPr lang="en-GB" sz="1000" i="0">
              <a:solidFill>
                <a:schemeClr val="tx1">
                  <a:lumMod val="65000"/>
                  <a:lumOff val="35000"/>
                </a:schemeClr>
              </a:solidFill>
              <a:effectLst/>
              <a:latin typeface="Helvetica" pitchFamily="2" charset="0"/>
            </a:endParaRPr>
          </a:p>
        </p:txBody>
      </p:sp>
    </p:spTree>
    <p:extLst>
      <p:ext uri="{BB962C8B-B14F-4D97-AF65-F5344CB8AC3E}">
        <p14:creationId xmlns:p14="http://schemas.microsoft.com/office/powerpoint/2010/main" val="4657242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icture containing indoor, green, decorated, furniture&#10;&#10;Description automatically generated">
            <a:extLst>
              <a:ext uri="{FF2B5EF4-FFF2-40B4-BE49-F238E27FC236}">
                <a16:creationId xmlns:a16="http://schemas.microsoft.com/office/drawing/2014/main" id="{6CC29F25-9ED8-A746-908C-90BC2E638F43}"/>
              </a:ext>
            </a:extLst>
          </p:cNvPr>
          <p:cNvPicPr>
            <a:picLocks noChangeAspect="1"/>
          </p:cNvPicPr>
          <p:nvPr/>
        </p:nvPicPr>
        <p:blipFill>
          <a:blip r:embed="rId2"/>
          <a:stretch>
            <a:fillRect/>
          </a:stretch>
        </p:blipFill>
        <p:spPr>
          <a:xfrm>
            <a:off x="4835984" y="2184311"/>
            <a:ext cx="4071803" cy="3859301"/>
          </a:xfrm>
          <a:prstGeom prst="rect">
            <a:avLst/>
          </a:prstGeom>
        </p:spPr>
      </p:pic>
      <p:pic>
        <p:nvPicPr>
          <p:cNvPr id="3" name="Picture 2" descr="Icon&#10;&#10;Description automatically generated with low confidence">
            <a:extLst>
              <a:ext uri="{FF2B5EF4-FFF2-40B4-BE49-F238E27FC236}">
                <a16:creationId xmlns:a16="http://schemas.microsoft.com/office/drawing/2014/main" id="{46A07D9E-5FA9-4F4B-AC2A-36C759283A0E}"/>
              </a:ext>
            </a:extLst>
          </p:cNvPr>
          <p:cNvPicPr>
            <a:picLocks noChangeAspect="1"/>
          </p:cNvPicPr>
          <p:nvPr/>
        </p:nvPicPr>
        <p:blipFill>
          <a:blip r:embed="rId3"/>
          <a:stretch>
            <a:fillRect/>
          </a:stretch>
        </p:blipFill>
        <p:spPr>
          <a:xfrm>
            <a:off x="9138546" y="3126447"/>
            <a:ext cx="2346415" cy="2917165"/>
          </a:xfrm>
          <a:prstGeom prst="rect">
            <a:avLst/>
          </a:prstGeom>
        </p:spPr>
      </p:pic>
      <p:sp>
        <p:nvSpPr>
          <p:cNvPr id="4" name="TextBox 3">
            <a:extLst>
              <a:ext uri="{FF2B5EF4-FFF2-40B4-BE49-F238E27FC236}">
                <a16:creationId xmlns:a16="http://schemas.microsoft.com/office/drawing/2014/main" id="{9DCA479B-8260-FA44-B9A5-97C7D4EB69DE}"/>
              </a:ext>
            </a:extLst>
          </p:cNvPr>
          <p:cNvSpPr txBox="1"/>
          <p:nvPr/>
        </p:nvSpPr>
        <p:spPr>
          <a:xfrm>
            <a:off x="4835984" y="6037885"/>
            <a:ext cx="2134110" cy="369332"/>
          </a:xfrm>
          <a:prstGeom prst="rect">
            <a:avLst/>
          </a:prstGeom>
          <a:noFill/>
        </p:spPr>
        <p:txBody>
          <a:bodyPr wrap="none" rtlCol="0">
            <a:spAutoFit/>
          </a:bodyPr>
          <a:lstStyle/>
          <a:p>
            <a:r>
              <a:rPr lang="en-US">
                <a:solidFill>
                  <a:schemeClr val="tx1">
                    <a:lumMod val="65000"/>
                    <a:lumOff val="35000"/>
                  </a:schemeClr>
                </a:solidFill>
                <a:latin typeface="Helvetica" pitchFamily="2" charset="0"/>
              </a:rPr>
              <a:t>Mini Moderns: FAB</a:t>
            </a:r>
          </a:p>
        </p:txBody>
      </p:sp>
      <p:pic>
        <p:nvPicPr>
          <p:cNvPr id="5" name="Picture 4" descr="Chart&#10;&#10;Description automatically generated">
            <a:extLst>
              <a:ext uri="{FF2B5EF4-FFF2-40B4-BE49-F238E27FC236}">
                <a16:creationId xmlns:a16="http://schemas.microsoft.com/office/drawing/2014/main" id="{60BD669B-6043-4D49-8F58-3B653426CFDC}"/>
              </a:ext>
            </a:extLst>
          </p:cNvPr>
          <p:cNvPicPr>
            <a:picLocks noChangeAspect="1"/>
          </p:cNvPicPr>
          <p:nvPr/>
        </p:nvPicPr>
        <p:blipFill rotWithShape="1">
          <a:blip r:embed="rId4" cstate="screen">
            <a:alphaModFix amt="70000"/>
            <a:extLst>
              <a:ext uri="{BEBA8EAE-BF5A-486C-A8C5-ECC9F3942E4B}">
                <a14:imgProps xmlns:a14="http://schemas.microsoft.com/office/drawing/2010/main">
                  <a14:imgLayer r:embed="rId5">
                    <a14:imgEffect>
                      <a14:brightnessContrast contrast="40000"/>
                    </a14:imgEffect>
                  </a14:imgLayer>
                </a14:imgProps>
              </a:ext>
              <a:ext uri="{28A0092B-C50C-407E-A947-70E740481C1C}">
                <a14:useLocalDpi xmlns:a14="http://schemas.microsoft.com/office/drawing/2010/main"/>
              </a:ext>
            </a:extLst>
          </a:blip>
          <a:srcRect/>
          <a:stretch/>
        </p:blipFill>
        <p:spPr>
          <a:xfrm>
            <a:off x="707039" y="2184311"/>
            <a:ext cx="3898186" cy="3859301"/>
          </a:xfrm>
          <a:prstGeom prst="rect">
            <a:avLst/>
          </a:prstGeom>
        </p:spPr>
      </p:pic>
      <p:sp>
        <p:nvSpPr>
          <p:cNvPr id="6" name="TextBox 5">
            <a:extLst>
              <a:ext uri="{FF2B5EF4-FFF2-40B4-BE49-F238E27FC236}">
                <a16:creationId xmlns:a16="http://schemas.microsoft.com/office/drawing/2014/main" id="{74C8BBBC-C751-5248-BC2E-067E7E3C015D}"/>
              </a:ext>
            </a:extLst>
          </p:cNvPr>
          <p:cNvSpPr txBox="1"/>
          <p:nvPr/>
        </p:nvSpPr>
        <p:spPr>
          <a:xfrm>
            <a:off x="707039" y="814388"/>
            <a:ext cx="10777922" cy="584775"/>
          </a:xfrm>
          <a:prstGeom prst="rect">
            <a:avLst/>
          </a:prstGeom>
          <a:noFill/>
        </p:spPr>
        <p:txBody>
          <a:bodyPr wrap="square" lIns="91440" tIns="45720" rIns="91440" bIns="45720" rtlCol="0" anchor="t">
            <a:spAutoFit/>
          </a:bodyPr>
          <a:lstStyle/>
          <a:p>
            <a:r>
              <a:rPr lang="en-GB" dirty="0">
                <a:solidFill>
                  <a:schemeClr val="tx1">
                    <a:lumMod val="65000"/>
                    <a:lumOff val="35000"/>
                  </a:schemeClr>
                </a:solidFill>
                <a:latin typeface="Helvetica"/>
                <a:cs typeface="Helvetica"/>
              </a:rPr>
              <a:t>½ Drop repeat:</a:t>
            </a:r>
            <a:r>
              <a:rPr lang="en-GB" sz="1400" i="1" dirty="0">
                <a:solidFill>
                  <a:schemeClr val="tx1">
                    <a:lumMod val="65000"/>
                    <a:lumOff val="35000"/>
                  </a:schemeClr>
                </a:solidFill>
                <a:latin typeface="Helvetica"/>
                <a:cs typeface="Helvetica"/>
              </a:rPr>
              <a:t> tile that repeats out across the width and length to form a repeated design, dropping by a half.  The tile/ unit of repeat has been created using a series of shapes/motifs placed within a rectangle format.</a:t>
            </a:r>
            <a:endParaRPr lang="en-GB" sz="1400" dirty="0">
              <a:solidFill>
                <a:schemeClr val="tx1">
                  <a:lumMod val="65000"/>
                  <a:lumOff val="35000"/>
                </a:schemeClr>
              </a:solidFill>
              <a:latin typeface="Helvetica"/>
              <a:cs typeface="Helvetica"/>
            </a:endParaRPr>
          </a:p>
        </p:txBody>
      </p:sp>
      <p:pic>
        <p:nvPicPr>
          <p:cNvPr id="9" name="Picture 8" descr="Icon&#10;&#10;Description automatically generated with low confidence">
            <a:extLst>
              <a:ext uri="{FF2B5EF4-FFF2-40B4-BE49-F238E27FC236}">
                <a16:creationId xmlns:a16="http://schemas.microsoft.com/office/drawing/2014/main" id="{D31B5048-73D9-6649-9AAD-D6C312B5BE96}"/>
              </a:ext>
            </a:extLst>
          </p:cNvPr>
          <p:cNvPicPr>
            <a:picLocks noChangeAspect="1"/>
          </p:cNvPicPr>
          <p:nvPr/>
        </p:nvPicPr>
        <p:blipFill>
          <a:blip r:embed="rId3">
            <a:alphaModFix amt="50000"/>
          </a:blip>
          <a:stretch>
            <a:fillRect/>
          </a:stretch>
        </p:blipFill>
        <p:spPr>
          <a:xfrm>
            <a:off x="921861" y="2341200"/>
            <a:ext cx="781209" cy="971233"/>
          </a:xfrm>
          <a:prstGeom prst="rect">
            <a:avLst/>
          </a:prstGeom>
        </p:spPr>
      </p:pic>
      <p:sp>
        <p:nvSpPr>
          <p:cNvPr id="8" name="TextBox 7">
            <a:extLst>
              <a:ext uri="{FF2B5EF4-FFF2-40B4-BE49-F238E27FC236}">
                <a16:creationId xmlns:a16="http://schemas.microsoft.com/office/drawing/2014/main" id="{57988BAD-D9BC-2E79-2091-FCF8F4E58014}"/>
              </a:ext>
            </a:extLst>
          </p:cNvPr>
          <p:cNvSpPr txBox="1"/>
          <p:nvPr/>
        </p:nvSpPr>
        <p:spPr>
          <a:xfrm>
            <a:off x="641848" y="6037885"/>
            <a:ext cx="3059062" cy="246221"/>
          </a:xfrm>
          <a:prstGeom prst="rect">
            <a:avLst/>
          </a:prstGeom>
          <a:noFill/>
        </p:spPr>
        <p:txBody>
          <a:bodyPr wrap="square" lIns="91440" tIns="45720" rIns="91440" bIns="45720" rtlCol="0" anchor="t">
            <a:spAutoFit/>
          </a:bodyPr>
          <a:lstStyle/>
          <a:p>
            <a:r>
              <a:rPr lang="en-GB" sz="1000">
                <a:solidFill>
                  <a:schemeClr val="tx1">
                    <a:lumMod val="65000"/>
                    <a:lumOff val="35000"/>
                  </a:schemeClr>
                </a:solidFill>
                <a:latin typeface="Helvetica"/>
                <a:cs typeface="Helvetica"/>
              </a:rPr>
              <a:t>Example of 1 unit of repeat and how it drops</a:t>
            </a:r>
            <a:endParaRPr lang="en-GB" sz="1000" i="0">
              <a:solidFill>
                <a:schemeClr val="tx1">
                  <a:lumMod val="65000"/>
                  <a:lumOff val="35000"/>
                </a:schemeClr>
              </a:solidFill>
              <a:effectLst/>
              <a:latin typeface="Helvetica"/>
              <a:cs typeface="Helvetica"/>
            </a:endParaRPr>
          </a:p>
        </p:txBody>
      </p:sp>
      <p:pic>
        <p:nvPicPr>
          <p:cNvPr id="14" name="Picture 13" descr="Icon&#10;&#10;Description automatically generated with low confidence">
            <a:extLst>
              <a:ext uri="{FF2B5EF4-FFF2-40B4-BE49-F238E27FC236}">
                <a16:creationId xmlns:a16="http://schemas.microsoft.com/office/drawing/2014/main" id="{8ED194D5-9102-0FB1-235F-EA998EABC26C}"/>
              </a:ext>
            </a:extLst>
          </p:cNvPr>
          <p:cNvPicPr>
            <a:picLocks noChangeAspect="1"/>
          </p:cNvPicPr>
          <p:nvPr/>
        </p:nvPicPr>
        <p:blipFill>
          <a:blip r:embed="rId3">
            <a:alphaModFix amt="50000"/>
          </a:blip>
          <a:stretch>
            <a:fillRect/>
          </a:stretch>
        </p:blipFill>
        <p:spPr>
          <a:xfrm>
            <a:off x="1703070" y="2826816"/>
            <a:ext cx="781209" cy="971233"/>
          </a:xfrm>
          <a:prstGeom prst="rect">
            <a:avLst/>
          </a:prstGeom>
        </p:spPr>
      </p:pic>
    </p:spTree>
    <p:extLst>
      <p:ext uri="{BB962C8B-B14F-4D97-AF65-F5344CB8AC3E}">
        <p14:creationId xmlns:p14="http://schemas.microsoft.com/office/powerpoint/2010/main" val="205540442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7DFE72-5099-D719-1CA7-C692C098F054}"/>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D3F2C6E8-2A0D-953A-06C5-EECE3B243EE5}"/>
              </a:ext>
            </a:extLst>
          </p:cNvPr>
          <p:cNvSpPr txBox="1"/>
          <p:nvPr/>
        </p:nvSpPr>
        <p:spPr>
          <a:xfrm>
            <a:off x="4835984" y="6043612"/>
            <a:ext cx="3839513" cy="646331"/>
          </a:xfrm>
          <a:prstGeom prst="rect">
            <a:avLst/>
          </a:prstGeom>
          <a:noFill/>
        </p:spPr>
        <p:txBody>
          <a:bodyPr wrap="none" rtlCol="0">
            <a:spAutoFit/>
          </a:bodyPr>
          <a:lstStyle/>
          <a:p>
            <a:r>
              <a:rPr lang="en-US">
                <a:solidFill>
                  <a:schemeClr val="tx1">
                    <a:lumMod val="65000"/>
                    <a:lumOff val="35000"/>
                  </a:schemeClr>
                </a:solidFill>
                <a:latin typeface="Helvetica" pitchFamily="2" charset="0"/>
              </a:rPr>
              <a:t>Liberty Print: </a:t>
            </a:r>
            <a:r>
              <a:rPr lang="en-GB" b="0" i="0">
                <a:solidFill>
                  <a:schemeClr val="tx1">
                    <a:lumMod val="65000"/>
                    <a:lumOff val="35000"/>
                  </a:schemeClr>
                </a:solidFill>
                <a:effectLst/>
                <a:latin typeface="Helvetica" pitchFamily="2" charset="0"/>
              </a:rPr>
              <a:t>Mabelle Hall Silk Satin</a:t>
            </a:r>
          </a:p>
          <a:p>
            <a:endParaRPr lang="en-US">
              <a:solidFill>
                <a:schemeClr val="tx1">
                  <a:lumMod val="65000"/>
                  <a:lumOff val="35000"/>
                </a:schemeClr>
              </a:solidFill>
              <a:latin typeface="Helvetica" pitchFamily="2" charset="0"/>
            </a:endParaRPr>
          </a:p>
        </p:txBody>
      </p:sp>
      <p:pic>
        <p:nvPicPr>
          <p:cNvPr id="5" name="Picture 4" descr="Chart&#10;&#10;Description automatically generated">
            <a:extLst>
              <a:ext uri="{FF2B5EF4-FFF2-40B4-BE49-F238E27FC236}">
                <a16:creationId xmlns:a16="http://schemas.microsoft.com/office/drawing/2014/main" id="{186EA514-8DA6-40FE-14C4-489D4DD37507}"/>
              </a:ext>
            </a:extLst>
          </p:cNvPr>
          <p:cNvPicPr>
            <a:picLocks noChangeAspect="1"/>
          </p:cNvPicPr>
          <p:nvPr/>
        </p:nvPicPr>
        <p:blipFill rotWithShape="1">
          <a:blip r:embed="rId2" cstate="screen">
            <a:alphaModFix amt="70000"/>
            <a:extLst>
              <a:ext uri="{BEBA8EAE-BF5A-486C-A8C5-ECC9F3942E4B}">
                <a14:imgProps xmlns:a14="http://schemas.microsoft.com/office/drawing/2010/main">
                  <a14:imgLayer r:embed="rId3">
                    <a14:imgEffect>
                      <a14:brightnessContrast contrast="40000"/>
                    </a14:imgEffect>
                  </a14:imgLayer>
                </a14:imgProps>
              </a:ext>
              <a:ext uri="{28A0092B-C50C-407E-A947-70E740481C1C}">
                <a14:useLocalDpi xmlns:a14="http://schemas.microsoft.com/office/drawing/2010/main"/>
              </a:ext>
            </a:extLst>
          </a:blip>
          <a:srcRect/>
          <a:stretch/>
        </p:blipFill>
        <p:spPr>
          <a:xfrm>
            <a:off x="707039" y="2184311"/>
            <a:ext cx="3898186" cy="3859301"/>
          </a:xfrm>
          <a:prstGeom prst="rect">
            <a:avLst/>
          </a:prstGeom>
        </p:spPr>
      </p:pic>
      <p:sp>
        <p:nvSpPr>
          <p:cNvPr id="6" name="TextBox 5">
            <a:extLst>
              <a:ext uri="{FF2B5EF4-FFF2-40B4-BE49-F238E27FC236}">
                <a16:creationId xmlns:a16="http://schemas.microsoft.com/office/drawing/2014/main" id="{3CC27266-D175-402C-7F85-5FA28478D42F}"/>
              </a:ext>
            </a:extLst>
          </p:cNvPr>
          <p:cNvSpPr txBox="1"/>
          <p:nvPr/>
        </p:nvSpPr>
        <p:spPr>
          <a:xfrm>
            <a:off x="707039" y="814388"/>
            <a:ext cx="10651524" cy="584775"/>
          </a:xfrm>
          <a:prstGeom prst="rect">
            <a:avLst/>
          </a:prstGeom>
          <a:noFill/>
        </p:spPr>
        <p:txBody>
          <a:bodyPr wrap="square" lIns="91440" tIns="45720" rIns="91440" bIns="45720" rtlCol="0" anchor="t">
            <a:spAutoFit/>
          </a:bodyPr>
          <a:lstStyle/>
          <a:p>
            <a:r>
              <a:rPr lang="en-GB">
                <a:solidFill>
                  <a:schemeClr val="tx1">
                    <a:lumMod val="65000"/>
                    <a:lumOff val="35000"/>
                  </a:schemeClr>
                </a:solidFill>
                <a:latin typeface="Helvetica"/>
                <a:cs typeface="Helvetica"/>
              </a:rPr>
              <a:t>½ Drop repeat:</a:t>
            </a:r>
            <a:r>
              <a:rPr lang="en-GB" sz="1400" i="1">
                <a:solidFill>
                  <a:schemeClr val="tx1">
                    <a:lumMod val="65000"/>
                    <a:lumOff val="35000"/>
                  </a:schemeClr>
                </a:solidFill>
                <a:latin typeface="Helvetica"/>
                <a:cs typeface="Helvetica"/>
              </a:rPr>
              <a:t> tile that repeats out across the width and length to form a repeated design dropping by a half. The tile/ unit of repeat has been created using floral motifs placed within a square format.  </a:t>
            </a:r>
            <a:endParaRPr lang="en-GB">
              <a:solidFill>
                <a:schemeClr val="tx1">
                  <a:lumMod val="65000"/>
                  <a:lumOff val="35000"/>
                </a:schemeClr>
              </a:solidFill>
              <a:latin typeface="Helvetica"/>
              <a:cs typeface="Helvetica"/>
            </a:endParaRPr>
          </a:p>
        </p:txBody>
      </p:sp>
      <p:pic>
        <p:nvPicPr>
          <p:cNvPr id="8" name="Picture 7" descr="A close up of a fabric with Bubblegum Alley in the background&#10;&#10;Description automatically generated">
            <a:extLst>
              <a:ext uri="{FF2B5EF4-FFF2-40B4-BE49-F238E27FC236}">
                <a16:creationId xmlns:a16="http://schemas.microsoft.com/office/drawing/2014/main" id="{7A478597-4E2A-DBD4-F67F-450FBE1F4E3F}"/>
              </a:ext>
            </a:extLst>
          </p:cNvPr>
          <p:cNvPicPr>
            <a:picLocks noChangeAspect="1"/>
          </p:cNvPicPr>
          <p:nvPr/>
        </p:nvPicPr>
        <p:blipFill>
          <a:blip r:embed="rId4"/>
          <a:stretch>
            <a:fillRect/>
          </a:stretch>
        </p:blipFill>
        <p:spPr>
          <a:xfrm>
            <a:off x="4807413" y="2184311"/>
            <a:ext cx="3898186" cy="3877524"/>
          </a:xfrm>
          <a:prstGeom prst="rect">
            <a:avLst/>
          </a:prstGeom>
        </p:spPr>
      </p:pic>
      <p:pic>
        <p:nvPicPr>
          <p:cNvPr id="11" name="Picture 10" descr="A close up of a fabric with Bubblegum Alley in the background&#10;&#10;Description automatically generated">
            <a:extLst>
              <a:ext uri="{FF2B5EF4-FFF2-40B4-BE49-F238E27FC236}">
                <a16:creationId xmlns:a16="http://schemas.microsoft.com/office/drawing/2014/main" id="{26766740-C25D-926E-5723-C5A4EFBEC822}"/>
              </a:ext>
            </a:extLst>
          </p:cNvPr>
          <p:cNvPicPr>
            <a:picLocks noChangeAspect="1"/>
          </p:cNvPicPr>
          <p:nvPr/>
        </p:nvPicPr>
        <p:blipFill>
          <a:blip r:embed="rId4"/>
          <a:srcRect l="52392" t="50000" r="29434" b="30933"/>
          <a:stretch/>
        </p:blipFill>
        <p:spPr>
          <a:xfrm>
            <a:off x="8907787" y="4166135"/>
            <a:ext cx="1799031" cy="1877477"/>
          </a:xfrm>
          <a:prstGeom prst="rect">
            <a:avLst/>
          </a:prstGeom>
        </p:spPr>
      </p:pic>
      <p:pic>
        <p:nvPicPr>
          <p:cNvPr id="12" name="Picture 11" descr="A close up of a fabric with Bubblegum Alley in the background&#10;&#10;Description automatically generated">
            <a:extLst>
              <a:ext uri="{FF2B5EF4-FFF2-40B4-BE49-F238E27FC236}">
                <a16:creationId xmlns:a16="http://schemas.microsoft.com/office/drawing/2014/main" id="{8A956873-1C62-69E2-AE58-5253F9908A4E}"/>
              </a:ext>
            </a:extLst>
          </p:cNvPr>
          <p:cNvPicPr>
            <a:picLocks noChangeAspect="1"/>
          </p:cNvPicPr>
          <p:nvPr/>
        </p:nvPicPr>
        <p:blipFill>
          <a:blip r:embed="rId4"/>
          <a:srcRect l="52392" t="50000" r="29434" b="30933"/>
          <a:stretch/>
        </p:blipFill>
        <p:spPr>
          <a:xfrm>
            <a:off x="952407" y="2355849"/>
            <a:ext cx="849889" cy="886949"/>
          </a:xfrm>
          <a:prstGeom prst="rect">
            <a:avLst/>
          </a:prstGeom>
        </p:spPr>
      </p:pic>
      <p:pic>
        <p:nvPicPr>
          <p:cNvPr id="14" name="Picture 13" descr="A close up of a fabric with Bubblegum Alley in the background&#10;&#10;Description automatically generated">
            <a:extLst>
              <a:ext uri="{FF2B5EF4-FFF2-40B4-BE49-F238E27FC236}">
                <a16:creationId xmlns:a16="http://schemas.microsoft.com/office/drawing/2014/main" id="{F81C7699-147E-5081-F272-DB8B47B58904}"/>
              </a:ext>
            </a:extLst>
          </p:cNvPr>
          <p:cNvPicPr>
            <a:picLocks noChangeAspect="1"/>
          </p:cNvPicPr>
          <p:nvPr/>
        </p:nvPicPr>
        <p:blipFill>
          <a:blip r:embed="rId4"/>
          <a:srcRect l="52392" t="50000" r="29434" b="30933"/>
          <a:stretch/>
        </p:blipFill>
        <p:spPr>
          <a:xfrm>
            <a:off x="1802296" y="2837423"/>
            <a:ext cx="849889" cy="886949"/>
          </a:xfrm>
          <a:prstGeom prst="rect">
            <a:avLst/>
          </a:prstGeom>
        </p:spPr>
      </p:pic>
      <p:sp>
        <p:nvSpPr>
          <p:cNvPr id="3" name="TextBox 2">
            <a:extLst>
              <a:ext uri="{FF2B5EF4-FFF2-40B4-BE49-F238E27FC236}">
                <a16:creationId xmlns:a16="http://schemas.microsoft.com/office/drawing/2014/main" id="{CCAD25E9-B554-D934-B121-147594BECDBB}"/>
              </a:ext>
            </a:extLst>
          </p:cNvPr>
          <p:cNvSpPr txBox="1"/>
          <p:nvPr/>
        </p:nvSpPr>
        <p:spPr>
          <a:xfrm>
            <a:off x="641848" y="6037885"/>
            <a:ext cx="3078941" cy="246221"/>
          </a:xfrm>
          <a:prstGeom prst="rect">
            <a:avLst/>
          </a:prstGeom>
          <a:noFill/>
        </p:spPr>
        <p:txBody>
          <a:bodyPr wrap="square" lIns="91440" tIns="45720" rIns="91440" bIns="45720" rtlCol="0" anchor="t">
            <a:spAutoFit/>
          </a:bodyPr>
          <a:lstStyle/>
          <a:p>
            <a:r>
              <a:rPr lang="en-GB" sz="1000">
                <a:solidFill>
                  <a:schemeClr val="tx1">
                    <a:lumMod val="65000"/>
                    <a:lumOff val="35000"/>
                  </a:schemeClr>
                </a:solidFill>
                <a:latin typeface="Helvetica"/>
                <a:cs typeface="Helvetica"/>
              </a:rPr>
              <a:t>Example of 1 unit of repeat and how it drops</a:t>
            </a:r>
            <a:endParaRPr lang="en-GB" sz="1000" i="0">
              <a:solidFill>
                <a:schemeClr val="tx1">
                  <a:lumMod val="65000"/>
                  <a:lumOff val="35000"/>
                </a:schemeClr>
              </a:solidFill>
              <a:effectLst/>
              <a:latin typeface="Helvetica" pitchFamily="2" charset="0"/>
            </a:endParaRPr>
          </a:p>
        </p:txBody>
      </p:sp>
    </p:spTree>
    <p:extLst>
      <p:ext uri="{BB962C8B-B14F-4D97-AF65-F5344CB8AC3E}">
        <p14:creationId xmlns:p14="http://schemas.microsoft.com/office/powerpoint/2010/main" val="398954690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B539AB92-4BDA-5D49-8C07-54E59C56605F}"/>
              </a:ext>
            </a:extLst>
          </p:cNvPr>
          <p:cNvSpPr txBox="1"/>
          <p:nvPr/>
        </p:nvSpPr>
        <p:spPr>
          <a:xfrm>
            <a:off x="4841863" y="6037885"/>
            <a:ext cx="2492990" cy="369332"/>
          </a:xfrm>
          <a:prstGeom prst="rect">
            <a:avLst/>
          </a:prstGeom>
          <a:noFill/>
        </p:spPr>
        <p:txBody>
          <a:bodyPr wrap="none" rtlCol="0">
            <a:spAutoFit/>
          </a:bodyPr>
          <a:lstStyle/>
          <a:p>
            <a:r>
              <a:rPr lang="en-US">
                <a:solidFill>
                  <a:schemeClr val="tx1">
                    <a:lumMod val="65000"/>
                    <a:lumOff val="35000"/>
                  </a:schemeClr>
                </a:solidFill>
                <a:latin typeface="Helvetica" pitchFamily="2" charset="0"/>
              </a:rPr>
              <a:t>Liberty: Ottoman Spot </a:t>
            </a:r>
          </a:p>
        </p:txBody>
      </p:sp>
      <p:sp>
        <p:nvSpPr>
          <p:cNvPr id="2" name="TextBox 1">
            <a:extLst>
              <a:ext uri="{FF2B5EF4-FFF2-40B4-BE49-F238E27FC236}">
                <a16:creationId xmlns:a16="http://schemas.microsoft.com/office/drawing/2014/main" id="{D4E9E000-4C14-2F60-C631-2FA5DD17818C}"/>
              </a:ext>
            </a:extLst>
          </p:cNvPr>
          <p:cNvSpPr txBox="1"/>
          <p:nvPr/>
        </p:nvSpPr>
        <p:spPr>
          <a:xfrm>
            <a:off x="707038" y="814388"/>
            <a:ext cx="10777921" cy="584775"/>
          </a:xfrm>
          <a:prstGeom prst="rect">
            <a:avLst/>
          </a:prstGeom>
          <a:noFill/>
        </p:spPr>
        <p:txBody>
          <a:bodyPr wrap="square" lIns="91440" tIns="45720" rIns="91440" bIns="45720" rtlCol="0" anchor="t">
            <a:spAutoFit/>
          </a:bodyPr>
          <a:lstStyle/>
          <a:p>
            <a:r>
              <a:rPr lang="en-GB">
                <a:solidFill>
                  <a:schemeClr val="tx1">
                    <a:lumMod val="65000"/>
                    <a:lumOff val="35000"/>
                  </a:schemeClr>
                </a:solidFill>
                <a:latin typeface="Helvetica"/>
                <a:cs typeface="Helvetica"/>
              </a:rPr>
              <a:t>½ Drop repeat:</a:t>
            </a:r>
            <a:r>
              <a:rPr lang="en-GB" sz="1400" i="1">
                <a:solidFill>
                  <a:schemeClr val="tx1">
                    <a:lumMod val="65000"/>
                    <a:lumOff val="35000"/>
                  </a:schemeClr>
                </a:solidFill>
                <a:latin typeface="Helvetica"/>
                <a:cs typeface="Helvetica"/>
              </a:rPr>
              <a:t> tile that repeats out across the width and length to form a repeated design dropping by a half.  The tile/ unit of repeat has been created using a circular motif placed within a square format.</a:t>
            </a:r>
          </a:p>
        </p:txBody>
      </p:sp>
      <p:pic>
        <p:nvPicPr>
          <p:cNvPr id="5" name="Picture 4" descr="A close-up of a fabric&#10;&#10;Description automatically generated">
            <a:extLst>
              <a:ext uri="{FF2B5EF4-FFF2-40B4-BE49-F238E27FC236}">
                <a16:creationId xmlns:a16="http://schemas.microsoft.com/office/drawing/2014/main" id="{71076FA4-D302-9E7A-C228-F2277392E35B}"/>
              </a:ext>
            </a:extLst>
          </p:cNvPr>
          <p:cNvPicPr>
            <a:picLocks noChangeAspect="1"/>
          </p:cNvPicPr>
          <p:nvPr/>
        </p:nvPicPr>
        <p:blipFill>
          <a:blip r:embed="rId2"/>
          <a:stretch>
            <a:fillRect/>
          </a:stretch>
        </p:blipFill>
        <p:spPr>
          <a:xfrm>
            <a:off x="4841863" y="2144805"/>
            <a:ext cx="3473482" cy="3898806"/>
          </a:xfrm>
          <a:prstGeom prst="rect">
            <a:avLst/>
          </a:prstGeom>
        </p:spPr>
      </p:pic>
      <p:pic>
        <p:nvPicPr>
          <p:cNvPr id="9" name="Picture 8" descr="A close-up of a fabric&#10;&#10;Description automatically generated">
            <a:extLst>
              <a:ext uri="{FF2B5EF4-FFF2-40B4-BE49-F238E27FC236}">
                <a16:creationId xmlns:a16="http://schemas.microsoft.com/office/drawing/2014/main" id="{00D344E5-5CBB-20B4-C707-AC782B8DB913}"/>
              </a:ext>
            </a:extLst>
          </p:cNvPr>
          <p:cNvPicPr>
            <a:picLocks noChangeAspect="1"/>
          </p:cNvPicPr>
          <p:nvPr/>
        </p:nvPicPr>
        <p:blipFill>
          <a:blip r:embed="rId2">
            <a:alphaModFix/>
          </a:blip>
          <a:srcRect l="39063" t="11035" r="42327" b="69825"/>
          <a:stretch/>
        </p:blipFill>
        <p:spPr>
          <a:xfrm>
            <a:off x="8531965" y="5058040"/>
            <a:ext cx="853698" cy="985571"/>
          </a:xfrm>
          <a:prstGeom prst="rect">
            <a:avLst/>
          </a:prstGeom>
        </p:spPr>
      </p:pic>
      <p:sp>
        <p:nvSpPr>
          <p:cNvPr id="8" name="TextBox 7">
            <a:extLst>
              <a:ext uri="{FF2B5EF4-FFF2-40B4-BE49-F238E27FC236}">
                <a16:creationId xmlns:a16="http://schemas.microsoft.com/office/drawing/2014/main" id="{85052D32-8A7A-08EF-F56D-97E2E7F8732D}"/>
              </a:ext>
            </a:extLst>
          </p:cNvPr>
          <p:cNvSpPr txBox="1"/>
          <p:nvPr/>
        </p:nvSpPr>
        <p:spPr>
          <a:xfrm>
            <a:off x="641848" y="6037885"/>
            <a:ext cx="2833775" cy="246221"/>
          </a:xfrm>
          <a:prstGeom prst="rect">
            <a:avLst/>
          </a:prstGeom>
          <a:noFill/>
        </p:spPr>
        <p:txBody>
          <a:bodyPr wrap="square" lIns="91440" tIns="45720" rIns="91440" bIns="45720" rtlCol="0" anchor="t">
            <a:spAutoFit/>
          </a:bodyPr>
          <a:lstStyle/>
          <a:p>
            <a:r>
              <a:rPr lang="en-GB" sz="1000">
                <a:solidFill>
                  <a:schemeClr val="tx1">
                    <a:lumMod val="65000"/>
                    <a:lumOff val="35000"/>
                  </a:schemeClr>
                </a:solidFill>
                <a:latin typeface="Helvetica"/>
                <a:cs typeface="Helvetica"/>
              </a:rPr>
              <a:t>Example of 1 unit of repeat and how it drops</a:t>
            </a:r>
            <a:endParaRPr lang="en-GB" sz="1000" i="0">
              <a:solidFill>
                <a:schemeClr val="tx1">
                  <a:lumMod val="65000"/>
                  <a:lumOff val="35000"/>
                </a:schemeClr>
              </a:solidFill>
              <a:effectLst/>
              <a:latin typeface="Helvetica" pitchFamily="2" charset="0"/>
            </a:endParaRPr>
          </a:p>
        </p:txBody>
      </p:sp>
      <p:pic>
        <p:nvPicPr>
          <p:cNvPr id="4" name="Picture 3" descr="Chart&#10;&#10;Description automatically generated">
            <a:extLst>
              <a:ext uri="{FF2B5EF4-FFF2-40B4-BE49-F238E27FC236}">
                <a16:creationId xmlns:a16="http://schemas.microsoft.com/office/drawing/2014/main" id="{E0AEAE93-A653-3C33-DB36-B648B959FB84}"/>
              </a:ext>
            </a:extLst>
          </p:cNvPr>
          <p:cNvPicPr>
            <a:picLocks noChangeAspect="1"/>
          </p:cNvPicPr>
          <p:nvPr/>
        </p:nvPicPr>
        <p:blipFill rotWithShape="1">
          <a:blip r:embed="rId3" cstate="screen">
            <a:alphaModFix amt="70000"/>
            <a:extLst>
              <a:ext uri="{BEBA8EAE-BF5A-486C-A8C5-ECC9F3942E4B}">
                <a14:imgProps xmlns:a14="http://schemas.microsoft.com/office/drawing/2010/main">
                  <a14:imgLayer r:embed="rId4">
                    <a14:imgEffect>
                      <a14:brightnessContrast contrast="40000"/>
                    </a14:imgEffect>
                  </a14:imgLayer>
                </a14:imgProps>
              </a:ext>
              <a:ext uri="{28A0092B-C50C-407E-A947-70E740481C1C}">
                <a14:useLocalDpi xmlns:a14="http://schemas.microsoft.com/office/drawing/2010/main"/>
              </a:ext>
            </a:extLst>
          </a:blip>
          <a:srcRect/>
          <a:stretch/>
        </p:blipFill>
        <p:spPr>
          <a:xfrm>
            <a:off x="692938" y="2144805"/>
            <a:ext cx="3932305" cy="3893080"/>
          </a:xfrm>
          <a:prstGeom prst="rect">
            <a:avLst/>
          </a:prstGeom>
        </p:spPr>
      </p:pic>
      <p:pic>
        <p:nvPicPr>
          <p:cNvPr id="6" name="Picture 5" descr="A close-up of a fabric&#10;&#10;Description automatically generated">
            <a:extLst>
              <a:ext uri="{FF2B5EF4-FFF2-40B4-BE49-F238E27FC236}">
                <a16:creationId xmlns:a16="http://schemas.microsoft.com/office/drawing/2014/main" id="{0DB2A85F-B8B4-B76C-0508-791AD45F4212}"/>
              </a:ext>
            </a:extLst>
          </p:cNvPr>
          <p:cNvPicPr>
            <a:picLocks noChangeAspect="1"/>
          </p:cNvPicPr>
          <p:nvPr/>
        </p:nvPicPr>
        <p:blipFill>
          <a:blip r:embed="rId2">
            <a:alphaModFix amt="50000"/>
          </a:blip>
          <a:srcRect l="39063" t="11035" r="42327" b="69825"/>
          <a:stretch/>
        </p:blipFill>
        <p:spPr>
          <a:xfrm>
            <a:off x="956441" y="2369759"/>
            <a:ext cx="853698" cy="985571"/>
          </a:xfrm>
          <a:prstGeom prst="rect">
            <a:avLst/>
          </a:prstGeom>
        </p:spPr>
      </p:pic>
      <p:pic>
        <p:nvPicPr>
          <p:cNvPr id="7" name="Picture 6" descr="A close-up of a fabric&#10;&#10;Description automatically generated">
            <a:extLst>
              <a:ext uri="{FF2B5EF4-FFF2-40B4-BE49-F238E27FC236}">
                <a16:creationId xmlns:a16="http://schemas.microsoft.com/office/drawing/2014/main" id="{FCF53B92-1724-443E-C1E3-A0775B7AA393}"/>
              </a:ext>
            </a:extLst>
          </p:cNvPr>
          <p:cNvPicPr>
            <a:picLocks noChangeAspect="1"/>
          </p:cNvPicPr>
          <p:nvPr/>
        </p:nvPicPr>
        <p:blipFill>
          <a:blip r:embed="rId2">
            <a:alphaModFix amt="50000"/>
          </a:blip>
          <a:srcRect l="39063" t="11035" r="42327" b="69825"/>
          <a:stretch/>
        </p:blipFill>
        <p:spPr>
          <a:xfrm>
            <a:off x="1810139" y="2862544"/>
            <a:ext cx="853698" cy="985571"/>
          </a:xfrm>
          <a:prstGeom prst="rect">
            <a:avLst/>
          </a:prstGeom>
        </p:spPr>
      </p:pic>
    </p:spTree>
    <p:extLst>
      <p:ext uri="{BB962C8B-B14F-4D97-AF65-F5344CB8AC3E}">
        <p14:creationId xmlns:p14="http://schemas.microsoft.com/office/powerpoint/2010/main" val="405388660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2D7E81B-0A9B-C24F-AA54-87BDE5684098}"/>
              </a:ext>
            </a:extLst>
          </p:cNvPr>
          <p:cNvSpPr txBox="1"/>
          <p:nvPr/>
        </p:nvSpPr>
        <p:spPr>
          <a:xfrm>
            <a:off x="828675" y="2643188"/>
            <a:ext cx="184731" cy="646331"/>
          </a:xfrm>
          <a:prstGeom prst="rect">
            <a:avLst/>
          </a:prstGeom>
          <a:noFill/>
        </p:spPr>
        <p:txBody>
          <a:bodyPr wrap="none" lIns="91440" tIns="45720" rIns="91440" bIns="45720" rtlCol="0" anchor="t">
            <a:spAutoFit/>
          </a:bodyPr>
          <a:lstStyle/>
          <a:p>
            <a:endParaRPr lang="en-GB">
              <a:cs typeface="Calibri"/>
            </a:endParaRPr>
          </a:p>
          <a:p>
            <a:endParaRPr lang="en-GB"/>
          </a:p>
        </p:txBody>
      </p:sp>
      <p:pic>
        <p:nvPicPr>
          <p:cNvPr id="2" name="Picture 3" descr="Chart&#10;&#10;Description automatically generated">
            <a:extLst>
              <a:ext uri="{FF2B5EF4-FFF2-40B4-BE49-F238E27FC236}">
                <a16:creationId xmlns:a16="http://schemas.microsoft.com/office/drawing/2014/main" id="{6679C5D3-9ECE-424B-9F39-F50D497BB4F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828675" y="2073648"/>
            <a:ext cx="3925852" cy="3969964"/>
          </a:xfrm>
          <a:prstGeom prst="rect">
            <a:avLst/>
          </a:prstGeom>
        </p:spPr>
      </p:pic>
      <p:pic>
        <p:nvPicPr>
          <p:cNvPr id="8" name="Picture 7" descr="Background pattern&#10;&#10;Description automatically generated">
            <a:extLst>
              <a:ext uri="{FF2B5EF4-FFF2-40B4-BE49-F238E27FC236}">
                <a16:creationId xmlns:a16="http://schemas.microsoft.com/office/drawing/2014/main" id="{99C22BDE-37B9-1C47-8B70-7D954E20C4E7}"/>
              </a:ext>
            </a:extLst>
          </p:cNvPr>
          <p:cNvPicPr>
            <a:picLocks noChangeAspect="1"/>
          </p:cNvPicPr>
          <p:nvPr/>
        </p:nvPicPr>
        <p:blipFill>
          <a:blip r:embed="rId3"/>
          <a:stretch>
            <a:fillRect/>
          </a:stretch>
        </p:blipFill>
        <p:spPr>
          <a:xfrm>
            <a:off x="4925398" y="2073648"/>
            <a:ext cx="3659204" cy="3969964"/>
          </a:xfrm>
          <a:prstGeom prst="rect">
            <a:avLst/>
          </a:prstGeom>
        </p:spPr>
      </p:pic>
      <p:pic>
        <p:nvPicPr>
          <p:cNvPr id="11" name="Picture 10" descr="A picture containing plant&#10;&#10;Description automatically generated">
            <a:extLst>
              <a:ext uri="{FF2B5EF4-FFF2-40B4-BE49-F238E27FC236}">
                <a16:creationId xmlns:a16="http://schemas.microsoft.com/office/drawing/2014/main" id="{E0ECAC96-2C37-8C43-9EF1-5C07E5C728FB}"/>
              </a:ext>
            </a:extLst>
          </p:cNvPr>
          <p:cNvPicPr>
            <a:picLocks noChangeAspect="1"/>
          </p:cNvPicPr>
          <p:nvPr/>
        </p:nvPicPr>
        <p:blipFill>
          <a:blip r:embed="rId4"/>
          <a:stretch>
            <a:fillRect/>
          </a:stretch>
        </p:blipFill>
        <p:spPr>
          <a:xfrm>
            <a:off x="8755473" y="3951764"/>
            <a:ext cx="2323158" cy="2091848"/>
          </a:xfrm>
          <a:prstGeom prst="rect">
            <a:avLst/>
          </a:prstGeom>
        </p:spPr>
      </p:pic>
      <p:sp>
        <p:nvSpPr>
          <p:cNvPr id="12" name="TextBox 11">
            <a:extLst>
              <a:ext uri="{FF2B5EF4-FFF2-40B4-BE49-F238E27FC236}">
                <a16:creationId xmlns:a16="http://schemas.microsoft.com/office/drawing/2014/main" id="{96FA6BAB-969D-9F4A-BCD6-E2323AB8110B}"/>
              </a:ext>
            </a:extLst>
          </p:cNvPr>
          <p:cNvSpPr txBox="1"/>
          <p:nvPr/>
        </p:nvSpPr>
        <p:spPr>
          <a:xfrm>
            <a:off x="4941354" y="6037885"/>
            <a:ext cx="1954381" cy="369332"/>
          </a:xfrm>
          <a:prstGeom prst="rect">
            <a:avLst/>
          </a:prstGeom>
          <a:noFill/>
        </p:spPr>
        <p:txBody>
          <a:bodyPr wrap="none" rtlCol="0">
            <a:spAutoFit/>
          </a:bodyPr>
          <a:lstStyle/>
          <a:p>
            <a:r>
              <a:rPr lang="en-US">
                <a:solidFill>
                  <a:schemeClr val="tx1">
                    <a:lumMod val="65000"/>
                    <a:lumOff val="35000"/>
                  </a:schemeClr>
                </a:solidFill>
                <a:latin typeface="Helvetica" pitchFamily="2" charset="0"/>
              </a:rPr>
              <a:t>Scion: </a:t>
            </a:r>
            <a:r>
              <a:rPr lang="en-US" err="1">
                <a:solidFill>
                  <a:schemeClr val="tx1">
                    <a:lumMod val="65000"/>
                    <a:lumOff val="35000"/>
                  </a:schemeClr>
                </a:solidFill>
                <a:latin typeface="Helvetica" pitchFamily="2" charset="0"/>
              </a:rPr>
              <a:t>Hikkadwa</a:t>
            </a:r>
            <a:r>
              <a:rPr lang="en-US">
                <a:solidFill>
                  <a:schemeClr val="tx1">
                    <a:lumMod val="65000"/>
                    <a:lumOff val="35000"/>
                  </a:schemeClr>
                </a:solidFill>
                <a:latin typeface="Helvetica" pitchFamily="2" charset="0"/>
              </a:rPr>
              <a:t> </a:t>
            </a:r>
          </a:p>
        </p:txBody>
      </p:sp>
      <p:pic>
        <p:nvPicPr>
          <p:cNvPr id="13" name="Picture 12" descr="A picture containing plant&#10;&#10;Description automatically generated">
            <a:extLst>
              <a:ext uri="{FF2B5EF4-FFF2-40B4-BE49-F238E27FC236}">
                <a16:creationId xmlns:a16="http://schemas.microsoft.com/office/drawing/2014/main" id="{8B1015A8-1024-084E-9FD8-AE2CEBA9C309}"/>
              </a:ext>
            </a:extLst>
          </p:cNvPr>
          <p:cNvPicPr>
            <a:picLocks noChangeAspect="1"/>
          </p:cNvPicPr>
          <p:nvPr/>
        </p:nvPicPr>
        <p:blipFill>
          <a:blip r:embed="rId5" cstate="screen">
            <a:alphaModFix amt="70000"/>
            <a:extLst>
              <a:ext uri="{28A0092B-C50C-407E-A947-70E740481C1C}">
                <a14:useLocalDpi xmlns:a14="http://schemas.microsoft.com/office/drawing/2010/main"/>
              </a:ext>
            </a:extLst>
          </a:blip>
          <a:stretch>
            <a:fillRect/>
          </a:stretch>
        </p:blipFill>
        <p:spPr>
          <a:xfrm>
            <a:off x="1067235" y="2335287"/>
            <a:ext cx="1127320" cy="1015076"/>
          </a:xfrm>
          <a:prstGeom prst="rect">
            <a:avLst/>
          </a:prstGeom>
        </p:spPr>
      </p:pic>
      <p:pic>
        <p:nvPicPr>
          <p:cNvPr id="16" name="Picture 15" descr="A picture containing plant&#10;&#10;Description automatically generated">
            <a:extLst>
              <a:ext uri="{FF2B5EF4-FFF2-40B4-BE49-F238E27FC236}">
                <a16:creationId xmlns:a16="http://schemas.microsoft.com/office/drawing/2014/main" id="{4FB14B5D-A18D-CC48-9918-216BC63A0C44}"/>
              </a:ext>
            </a:extLst>
          </p:cNvPr>
          <p:cNvPicPr>
            <a:picLocks noChangeAspect="1"/>
          </p:cNvPicPr>
          <p:nvPr/>
        </p:nvPicPr>
        <p:blipFill>
          <a:blip r:embed="rId5" cstate="screen">
            <a:alphaModFix amt="70000"/>
            <a:extLst>
              <a:ext uri="{28A0092B-C50C-407E-A947-70E740481C1C}">
                <a14:useLocalDpi xmlns:a14="http://schemas.microsoft.com/office/drawing/2010/main"/>
              </a:ext>
            </a:extLst>
          </a:blip>
          <a:stretch>
            <a:fillRect/>
          </a:stretch>
        </p:blipFill>
        <p:spPr>
          <a:xfrm>
            <a:off x="2059693" y="2842825"/>
            <a:ext cx="1127320" cy="1015076"/>
          </a:xfrm>
          <a:prstGeom prst="rect">
            <a:avLst/>
          </a:prstGeom>
        </p:spPr>
      </p:pic>
      <p:sp>
        <p:nvSpPr>
          <p:cNvPr id="4" name="TextBox 3">
            <a:extLst>
              <a:ext uri="{FF2B5EF4-FFF2-40B4-BE49-F238E27FC236}">
                <a16:creationId xmlns:a16="http://schemas.microsoft.com/office/drawing/2014/main" id="{A0CB429D-664A-4249-4B1F-87A09C1BD4C3}"/>
              </a:ext>
            </a:extLst>
          </p:cNvPr>
          <p:cNvSpPr txBox="1"/>
          <p:nvPr/>
        </p:nvSpPr>
        <p:spPr>
          <a:xfrm>
            <a:off x="707039" y="814388"/>
            <a:ext cx="10371592" cy="584775"/>
          </a:xfrm>
          <a:prstGeom prst="rect">
            <a:avLst/>
          </a:prstGeom>
          <a:noFill/>
        </p:spPr>
        <p:txBody>
          <a:bodyPr wrap="square" lIns="91440" tIns="45720" rIns="91440" bIns="45720" rtlCol="0" anchor="t">
            <a:spAutoFit/>
          </a:bodyPr>
          <a:lstStyle/>
          <a:p>
            <a:r>
              <a:rPr lang="en-GB">
                <a:solidFill>
                  <a:schemeClr val="tx1">
                    <a:lumMod val="65000"/>
                    <a:lumOff val="35000"/>
                  </a:schemeClr>
                </a:solidFill>
                <a:latin typeface="Helvetica"/>
                <a:cs typeface="Helvetica"/>
              </a:rPr>
              <a:t>½ Drop repeat:</a:t>
            </a:r>
            <a:r>
              <a:rPr lang="en-GB" sz="1400" i="1">
                <a:solidFill>
                  <a:schemeClr val="tx1">
                    <a:lumMod val="65000"/>
                    <a:lumOff val="35000"/>
                  </a:schemeClr>
                </a:solidFill>
                <a:latin typeface="Helvetica"/>
                <a:cs typeface="Helvetica"/>
              </a:rPr>
              <a:t> tile that repeats out across the width and length to form a repeated design dropping by a half.  The tile/ unit of repeat has been created using a stripe or column pattern placed within a rectangular format.  </a:t>
            </a:r>
            <a:endParaRPr lang="en-GB">
              <a:solidFill>
                <a:schemeClr val="tx1">
                  <a:lumMod val="65000"/>
                  <a:lumOff val="35000"/>
                </a:schemeClr>
              </a:solidFill>
              <a:latin typeface="Helvetica"/>
              <a:cs typeface="Helvetica"/>
            </a:endParaRPr>
          </a:p>
        </p:txBody>
      </p:sp>
      <p:sp>
        <p:nvSpPr>
          <p:cNvPr id="5" name="TextBox 4">
            <a:extLst>
              <a:ext uri="{FF2B5EF4-FFF2-40B4-BE49-F238E27FC236}">
                <a16:creationId xmlns:a16="http://schemas.microsoft.com/office/drawing/2014/main" id="{EB81CEEE-29E6-7469-C658-400BB9334C60}"/>
              </a:ext>
            </a:extLst>
          </p:cNvPr>
          <p:cNvSpPr txBox="1"/>
          <p:nvPr/>
        </p:nvSpPr>
        <p:spPr>
          <a:xfrm>
            <a:off x="641848" y="6037885"/>
            <a:ext cx="3039184" cy="246221"/>
          </a:xfrm>
          <a:prstGeom prst="rect">
            <a:avLst/>
          </a:prstGeom>
          <a:noFill/>
        </p:spPr>
        <p:txBody>
          <a:bodyPr wrap="square" lIns="91440" tIns="45720" rIns="91440" bIns="45720" rtlCol="0" anchor="t">
            <a:spAutoFit/>
          </a:bodyPr>
          <a:lstStyle/>
          <a:p>
            <a:r>
              <a:rPr lang="en-GB" sz="1000">
                <a:solidFill>
                  <a:schemeClr val="tx1">
                    <a:lumMod val="65000"/>
                    <a:lumOff val="35000"/>
                  </a:schemeClr>
                </a:solidFill>
                <a:latin typeface="Helvetica"/>
                <a:cs typeface="Helvetica"/>
              </a:rPr>
              <a:t>Example of 1 unit of repeat and how it drops</a:t>
            </a:r>
            <a:endParaRPr lang="en-GB" sz="1000" i="0">
              <a:solidFill>
                <a:schemeClr val="tx1">
                  <a:lumMod val="65000"/>
                  <a:lumOff val="35000"/>
                </a:schemeClr>
              </a:solidFill>
              <a:effectLst/>
              <a:latin typeface="Helvetica"/>
              <a:cs typeface="Helvetica"/>
            </a:endParaRPr>
          </a:p>
        </p:txBody>
      </p:sp>
    </p:spTree>
    <p:extLst>
      <p:ext uri="{BB962C8B-B14F-4D97-AF65-F5344CB8AC3E}">
        <p14:creationId xmlns:p14="http://schemas.microsoft.com/office/powerpoint/2010/main" val="110142383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Background pattern&#10;&#10;Description automatically generated">
            <a:extLst>
              <a:ext uri="{FF2B5EF4-FFF2-40B4-BE49-F238E27FC236}">
                <a16:creationId xmlns:a16="http://schemas.microsoft.com/office/drawing/2014/main" id="{06562740-1CCC-C142-B844-10ED0200D565}"/>
              </a:ext>
            </a:extLst>
          </p:cNvPr>
          <p:cNvPicPr>
            <a:picLocks noChangeAspect="1"/>
          </p:cNvPicPr>
          <p:nvPr/>
        </p:nvPicPr>
        <p:blipFill>
          <a:blip r:embed="rId2"/>
          <a:stretch>
            <a:fillRect/>
          </a:stretch>
        </p:blipFill>
        <p:spPr>
          <a:xfrm>
            <a:off x="4916095" y="1975752"/>
            <a:ext cx="4012353" cy="4067860"/>
          </a:xfrm>
          <a:prstGeom prst="rect">
            <a:avLst/>
          </a:prstGeom>
        </p:spPr>
      </p:pic>
      <p:sp>
        <p:nvSpPr>
          <p:cNvPr id="5" name="TextBox 4">
            <a:extLst>
              <a:ext uri="{FF2B5EF4-FFF2-40B4-BE49-F238E27FC236}">
                <a16:creationId xmlns:a16="http://schemas.microsoft.com/office/drawing/2014/main" id="{77859EF1-F8C0-0A46-80EB-D9B61453A980}"/>
              </a:ext>
            </a:extLst>
          </p:cNvPr>
          <p:cNvSpPr txBox="1"/>
          <p:nvPr/>
        </p:nvSpPr>
        <p:spPr>
          <a:xfrm>
            <a:off x="4916094" y="6043612"/>
            <a:ext cx="1428596" cy="369332"/>
          </a:xfrm>
          <a:prstGeom prst="rect">
            <a:avLst/>
          </a:prstGeom>
          <a:noFill/>
        </p:spPr>
        <p:txBody>
          <a:bodyPr wrap="none" rtlCol="0">
            <a:spAutoFit/>
          </a:bodyPr>
          <a:lstStyle/>
          <a:p>
            <a:r>
              <a:rPr lang="en-US">
                <a:solidFill>
                  <a:schemeClr val="tx1">
                    <a:lumMod val="65000"/>
                    <a:lumOff val="35000"/>
                  </a:schemeClr>
                </a:solidFill>
                <a:latin typeface="Helvetica" pitchFamily="2" charset="0"/>
              </a:rPr>
              <a:t>Scion: Ester</a:t>
            </a:r>
          </a:p>
        </p:txBody>
      </p:sp>
      <p:pic>
        <p:nvPicPr>
          <p:cNvPr id="8" name="Picture 7" descr="Background pattern&#10;&#10;Description automatically generated">
            <a:extLst>
              <a:ext uri="{FF2B5EF4-FFF2-40B4-BE49-F238E27FC236}">
                <a16:creationId xmlns:a16="http://schemas.microsoft.com/office/drawing/2014/main" id="{E148FA5C-8D58-D046-B0EA-4327713EF932}"/>
              </a:ext>
            </a:extLst>
          </p:cNvPr>
          <p:cNvPicPr>
            <a:picLocks noChangeAspect="1"/>
          </p:cNvPicPr>
          <p:nvPr/>
        </p:nvPicPr>
        <p:blipFill>
          <a:blip r:embed="rId3"/>
          <a:stretch>
            <a:fillRect/>
          </a:stretch>
        </p:blipFill>
        <p:spPr>
          <a:xfrm>
            <a:off x="9125150" y="3818965"/>
            <a:ext cx="2390901" cy="2224647"/>
          </a:xfrm>
          <a:prstGeom prst="rect">
            <a:avLst/>
          </a:prstGeom>
        </p:spPr>
      </p:pic>
      <p:sp>
        <p:nvSpPr>
          <p:cNvPr id="2" name="TextBox 1">
            <a:extLst>
              <a:ext uri="{FF2B5EF4-FFF2-40B4-BE49-F238E27FC236}">
                <a16:creationId xmlns:a16="http://schemas.microsoft.com/office/drawing/2014/main" id="{D23C43C3-4A5D-9BBD-F2F2-F7C8E35DAE32}"/>
              </a:ext>
            </a:extLst>
          </p:cNvPr>
          <p:cNvSpPr txBox="1"/>
          <p:nvPr/>
        </p:nvSpPr>
        <p:spPr>
          <a:xfrm>
            <a:off x="707039" y="814388"/>
            <a:ext cx="10809012" cy="584775"/>
          </a:xfrm>
          <a:prstGeom prst="rect">
            <a:avLst/>
          </a:prstGeom>
          <a:noFill/>
        </p:spPr>
        <p:txBody>
          <a:bodyPr wrap="square" lIns="91440" tIns="45720" rIns="91440" bIns="45720" rtlCol="0" anchor="t">
            <a:spAutoFit/>
          </a:bodyPr>
          <a:lstStyle/>
          <a:p>
            <a:r>
              <a:rPr lang="en-GB">
                <a:solidFill>
                  <a:schemeClr val="tx1">
                    <a:lumMod val="65000"/>
                    <a:lumOff val="35000"/>
                  </a:schemeClr>
                </a:solidFill>
                <a:latin typeface="Helvetica"/>
                <a:cs typeface="Helvetica"/>
              </a:rPr>
              <a:t>½ Drop repeat:</a:t>
            </a:r>
            <a:r>
              <a:rPr lang="en-GB" sz="1400" i="1">
                <a:solidFill>
                  <a:schemeClr val="tx1">
                    <a:lumMod val="65000"/>
                    <a:lumOff val="35000"/>
                  </a:schemeClr>
                </a:solidFill>
                <a:latin typeface="Helvetica"/>
                <a:cs typeface="Helvetica"/>
              </a:rPr>
              <a:t> t tile that repeats out across the width and length to form a repeated design dropping by a half.  The tile/ unit of repeat has been created using a scatter pattern within a rectangular format. </a:t>
            </a:r>
            <a:endParaRPr lang="en-GB">
              <a:solidFill>
                <a:schemeClr val="tx1">
                  <a:lumMod val="65000"/>
                  <a:lumOff val="35000"/>
                </a:schemeClr>
              </a:solidFill>
              <a:latin typeface="Helvetica"/>
              <a:cs typeface="Helvetica"/>
            </a:endParaRPr>
          </a:p>
        </p:txBody>
      </p:sp>
      <p:sp>
        <p:nvSpPr>
          <p:cNvPr id="7" name="TextBox 6">
            <a:extLst>
              <a:ext uri="{FF2B5EF4-FFF2-40B4-BE49-F238E27FC236}">
                <a16:creationId xmlns:a16="http://schemas.microsoft.com/office/drawing/2014/main" id="{F9602E59-D079-9A69-DE9E-18BFD930A8F1}"/>
              </a:ext>
            </a:extLst>
          </p:cNvPr>
          <p:cNvSpPr txBox="1"/>
          <p:nvPr/>
        </p:nvSpPr>
        <p:spPr>
          <a:xfrm>
            <a:off x="641848" y="6044511"/>
            <a:ext cx="3304227" cy="246221"/>
          </a:xfrm>
          <a:prstGeom prst="rect">
            <a:avLst/>
          </a:prstGeom>
          <a:noFill/>
        </p:spPr>
        <p:txBody>
          <a:bodyPr wrap="square" lIns="91440" tIns="45720" rIns="91440" bIns="45720" rtlCol="0" anchor="t">
            <a:spAutoFit/>
          </a:bodyPr>
          <a:lstStyle/>
          <a:p>
            <a:r>
              <a:rPr lang="en-GB" sz="1000">
                <a:solidFill>
                  <a:schemeClr val="tx1">
                    <a:lumMod val="65000"/>
                    <a:lumOff val="35000"/>
                  </a:schemeClr>
                </a:solidFill>
                <a:latin typeface="Helvetica"/>
                <a:cs typeface="Helvetica"/>
              </a:rPr>
              <a:t>Example of 1 unit of repeat and how it drops</a:t>
            </a:r>
            <a:endParaRPr lang="en-GB" sz="1000" i="0">
              <a:solidFill>
                <a:schemeClr val="tx1">
                  <a:lumMod val="65000"/>
                  <a:lumOff val="35000"/>
                </a:schemeClr>
              </a:solidFill>
              <a:effectLst/>
              <a:latin typeface="Helvetica" pitchFamily="2" charset="0"/>
            </a:endParaRPr>
          </a:p>
        </p:txBody>
      </p:sp>
      <p:pic>
        <p:nvPicPr>
          <p:cNvPr id="3" name="Picture 2" descr="Chart&#10;&#10;Description automatically generated">
            <a:extLst>
              <a:ext uri="{FF2B5EF4-FFF2-40B4-BE49-F238E27FC236}">
                <a16:creationId xmlns:a16="http://schemas.microsoft.com/office/drawing/2014/main" id="{72B43A12-9870-C8BF-993E-4626AF051021}"/>
              </a:ext>
            </a:extLst>
          </p:cNvPr>
          <p:cNvPicPr>
            <a:picLocks noChangeAspect="1"/>
          </p:cNvPicPr>
          <p:nvPr/>
        </p:nvPicPr>
        <p:blipFill rotWithShape="1">
          <a:blip r:embed="rId4" cstate="screen">
            <a:alphaModFix amt="70000"/>
            <a:extLst>
              <a:ext uri="{BEBA8EAE-BF5A-486C-A8C5-ECC9F3942E4B}">
                <a14:imgProps xmlns:a14="http://schemas.microsoft.com/office/drawing/2010/main">
                  <a14:imgLayer r:embed="rId5">
                    <a14:imgEffect>
                      <a14:brightnessContrast contrast="40000"/>
                    </a14:imgEffect>
                  </a14:imgLayer>
                </a14:imgProps>
              </a:ext>
              <a:ext uri="{28A0092B-C50C-407E-A947-70E740481C1C}">
                <a14:useLocalDpi xmlns:a14="http://schemas.microsoft.com/office/drawing/2010/main"/>
              </a:ext>
            </a:extLst>
          </a:blip>
          <a:srcRect/>
          <a:stretch/>
        </p:blipFill>
        <p:spPr>
          <a:xfrm>
            <a:off x="675949" y="1975752"/>
            <a:ext cx="4108846" cy="4067860"/>
          </a:xfrm>
          <a:prstGeom prst="rect">
            <a:avLst/>
          </a:prstGeom>
        </p:spPr>
      </p:pic>
      <p:pic>
        <p:nvPicPr>
          <p:cNvPr id="9" name="Picture 8" descr="Background pattern&#10;&#10;Description automatically generated">
            <a:extLst>
              <a:ext uri="{FF2B5EF4-FFF2-40B4-BE49-F238E27FC236}">
                <a16:creationId xmlns:a16="http://schemas.microsoft.com/office/drawing/2014/main" id="{CC323EF8-DDA8-0A4C-923A-3D813E379BCD}"/>
              </a:ext>
            </a:extLst>
          </p:cNvPr>
          <p:cNvPicPr>
            <a:picLocks noChangeAspect="1"/>
          </p:cNvPicPr>
          <p:nvPr/>
        </p:nvPicPr>
        <p:blipFill>
          <a:blip r:embed="rId6" cstate="screen">
            <a:alphaModFix amt="70000"/>
            <a:extLst>
              <a:ext uri="{28A0092B-C50C-407E-A947-70E740481C1C}">
                <a14:useLocalDpi xmlns:a14="http://schemas.microsoft.com/office/drawing/2010/main"/>
              </a:ext>
            </a:extLst>
          </a:blip>
          <a:stretch>
            <a:fillRect/>
          </a:stretch>
        </p:blipFill>
        <p:spPr>
          <a:xfrm>
            <a:off x="878202" y="2186455"/>
            <a:ext cx="930025" cy="865355"/>
          </a:xfrm>
          <a:prstGeom prst="rect">
            <a:avLst/>
          </a:prstGeom>
        </p:spPr>
      </p:pic>
      <p:pic>
        <p:nvPicPr>
          <p:cNvPr id="10" name="Picture 9" descr="Background pattern&#10;&#10;Description automatically generated">
            <a:extLst>
              <a:ext uri="{FF2B5EF4-FFF2-40B4-BE49-F238E27FC236}">
                <a16:creationId xmlns:a16="http://schemas.microsoft.com/office/drawing/2014/main" id="{E8D566C7-D0B7-5608-A440-2E67391D3151}"/>
              </a:ext>
            </a:extLst>
          </p:cNvPr>
          <p:cNvPicPr>
            <a:picLocks noChangeAspect="1"/>
          </p:cNvPicPr>
          <p:nvPr/>
        </p:nvPicPr>
        <p:blipFill>
          <a:blip r:embed="rId6" cstate="screen">
            <a:alphaModFix amt="70000"/>
            <a:extLst>
              <a:ext uri="{28A0092B-C50C-407E-A947-70E740481C1C}">
                <a14:useLocalDpi xmlns:a14="http://schemas.microsoft.com/office/drawing/2010/main"/>
              </a:ext>
            </a:extLst>
          </a:blip>
          <a:stretch>
            <a:fillRect/>
          </a:stretch>
        </p:blipFill>
        <p:spPr>
          <a:xfrm>
            <a:off x="1808227" y="2593732"/>
            <a:ext cx="930025" cy="865355"/>
          </a:xfrm>
          <a:prstGeom prst="rect">
            <a:avLst/>
          </a:prstGeom>
        </p:spPr>
      </p:pic>
    </p:spTree>
    <p:extLst>
      <p:ext uri="{BB962C8B-B14F-4D97-AF65-F5344CB8AC3E}">
        <p14:creationId xmlns:p14="http://schemas.microsoft.com/office/powerpoint/2010/main" val="238593849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2D7E81B-0A9B-C24F-AA54-87BDE5684098}"/>
              </a:ext>
            </a:extLst>
          </p:cNvPr>
          <p:cNvSpPr txBox="1"/>
          <p:nvPr/>
        </p:nvSpPr>
        <p:spPr>
          <a:xfrm>
            <a:off x="828675" y="2643188"/>
            <a:ext cx="184731" cy="646331"/>
          </a:xfrm>
          <a:prstGeom prst="rect">
            <a:avLst/>
          </a:prstGeom>
          <a:noFill/>
        </p:spPr>
        <p:txBody>
          <a:bodyPr wrap="none" lIns="91440" tIns="45720" rIns="91440" bIns="45720" rtlCol="0" anchor="t">
            <a:spAutoFit/>
          </a:bodyPr>
          <a:lstStyle/>
          <a:p>
            <a:endParaRPr lang="en-GB">
              <a:cs typeface="Calibri"/>
            </a:endParaRPr>
          </a:p>
          <a:p>
            <a:endParaRPr lang="en-GB"/>
          </a:p>
        </p:txBody>
      </p:sp>
      <p:pic>
        <p:nvPicPr>
          <p:cNvPr id="5" name="Picture 4" descr="A picture containing decorated, flower&#10;&#10;Description automatically generated">
            <a:extLst>
              <a:ext uri="{FF2B5EF4-FFF2-40B4-BE49-F238E27FC236}">
                <a16:creationId xmlns:a16="http://schemas.microsoft.com/office/drawing/2014/main" id="{0C876DAD-2987-D543-81A7-62F5339270D0}"/>
              </a:ext>
            </a:extLst>
          </p:cNvPr>
          <p:cNvPicPr>
            <a:picLocks noChangeAspect="1"/>
          </p:cNvPicPr>
          <p:nvPr/>
        </p:nvPicPr>
        <p:blipFill>
          <a:blip r:embed="rId2"/>
          <a:stretch>
            <a:fillRect/>
          </a:stretch>
        </p:blipFill>
        <p:spPr>
          <a:xfrm>
            <a:off x="4946650" y="2073648"/>
            <a:ext cx="4091416" cy="3969964"/>
          </a:xfrm>
          <a:prstGeom prst="rect">
            <a:avLst/>
          </a:prstGeom>
        </p:spPr>
      </p:pic>
      <p:sp>
        <p:nvSpPr>
          <p:cNvPr id="7" name="TextBox 6">
            <a:extLst>
              <a:ext uri="{FF2B5EF4-FFF2-40B4-BE49-F238E27FC236}">
                <a16:creationId xmlns:a16="http://schemas.microsoft.com/office/drawing/2014/main" id="{554DE6D8-9FAE-D34E-A95E-EDAB66FE4C60}"/>
              </a:ext>
            </a:extLst>
          </p:cNvPr>
          <p:cNvSpPr txBox="1"/>
          <p:nvPr/>
        </p:nvSpPr>
        <p:spPr>
          <a:xfrm>
            <a:off x="4946650" y="6043611"/>
            <a:ext cx="3762568" cy="369332"/>
          </a:xfrm>
          <a:prstGeom prst="rect">
            <a:avLst/>
          </a:prstGeom>
          <a:noFill/>
        </p:spPr>
        <p:txBody>
          <a:bodyPr wrap="none" rtlCol="0">
            <a:spAutoFit/>
          </a:bodyPr>
          <a:lstStyle/>
          <a:p>
            <a:r>
              <a:rPr lang="en-US">
                <a:solidFill>
                  <a:schemeClr val="tx1">
                    <a:lumMod val="65000"/>
                    <a:lumOff val="35000"/>
                  </a:schemeClr>
                </a:solidFill>
                <a:latin typeface="Helvetica" pitchFamily="2" charset="0"/>
              </a:rPr>
              <a:t>Harlequin: Standing Ovation </a:t>
            </a:r>
            <a:r>
              <a:rPr lang="en-US" err="1">
                <a:solidFill>
                  <a:schemeClr val="tx1">
                    <a:lumMod val="65000"/>
                    <a:lumOff val="35000"/>
                  </a:schemeClr>
                </a:solidFill>
                <a:latin typeface="Helvetica" pitchFamily="2" charset="0"/>
              </a:rPr>
              <a:t>Salice</a:t>
            </a:r>
            <a:endParaRPr lang="en-US">
              <a:solidFill>
                <a:schemeClr val="tx1">
                  <a:lumMod val="65000"/>
                  <a:lumOff val="35000"/>
                </a:schemeClr>
              </a:solidFill>
              <a:latin typeface="Helvetica" pitchFamily="2" charset="0"/>
            </a:endParaRPr>
          </a:p>
        </p:txBody>
      </p:sp>
      <p:pic>
        <p:nvPicPr>
          <p:cNvPr id="9" name="Picture 8" descr="A close - up of a plant&#10;&#10;Description automatically generated with low confidence">
            <a:extLst>
              <a:ext uri="{FF2B5EF4-FFF2-40B4-BE49-F238E27FC236}">
                <a16:creationId xmlns:a16="http://schemas.microsoft.com/office/drawing/2014/main" id="{4A3899D4-0A9C-4A40-85CC-B085FC557D13}"/>
              </a:ext>
            </a:extLst>
          </p:cNvPr>
          <p:cNvPicPr>
            <a:picLocks noChangeAspect="1"/>
          </p:cNvPicPr>
          <p:nvPr/>
        </p:nvPicPr>
        <p:blipFill>
          <a:blip r:embed="rId3"/>
          <a:stretch>
            <a:fillRect/>
          </a:stretch>
        </p:blipFill>
        <p:spPr>
          <a:xfrm>
            <a:off x="9230190" y="3416100"/>
            <a:ext cx="2133136" cy="2627511"/>
          </a:xfrm>
          <a:prstGeom prst="rect">
            <a:avLst/>
          </a:prstGeom>
        </p:spPr>
      </p:pic>
      <p:sp>
        <p:nvSpPr>
          <p:cNvPr id="12" name="TextBox 11">
            <a:extLst>
              <a:ext uri="{FF2B5EF4-FFF2-40B4-BE49-F238E27FC236}">
                <a16:creationId xmlns:a16="http://schemas.microsoft.com/office/drawing/2014/main" id="{A28BF772-9122-3BC2-FEC9-090938D0F2D8}"/>
              </a:ext>
            </a:extLst>
          </p:cNvPr>
          <p:cNvSpPr txBox="1"/>
          <p:nvPr/>
        </p:nvSpPr>
        <p:spPr>
          <a:xfrm>
            <a:off x="707040" y="814388"/>
            <a:ext cx="10656286" cy="584775"/>
          </a:xfrm>
          <a:prstGeom prst="rect">
            <a:avLst/>
          </a:prstGeom>
          <a:noFill/>
        </p:spPr>
        <p:txBody>
          <a:bodyPr wrap="square" lIns="91440" tIns="45720" rIns="91440" bIns="45720" rtlCol="0" anchor="t">
            <a:spAutoFit/>
          </a:bodyPr>
          <a:lstStyle/>
          <a:p>
            <a:r>
              <a:rPr lang="en-GB">
                <a:solidFill>
                  <a:schemeClr val="tx1">
                    <a:lumMod val="65000"/>
                    <a:lumOff val="35000"/>
                  </a:schemeClr>
                </a:solidFill>
                <a:latin typeface="Helvetica"/>
                <a:cs typeface="Helvetica"/>
              </a:rPr>
              <a:t>¼ Drop repeat: </a:t>
            </a:r>
            <a:r>
              <a:rPr lang="en-GB" sz="1400" i="1">
                <a:solidFill>
                  <a:schemeClr val="tx1">
                    <a:lumMod val="65000"/>
                    <a:lumOff val="35000"/>
                  </a:schemeClr>
                </a:solidFill>
                <a:latin typeface="Helvetica"/>
                <a:cs typeface="Helvetica"/>
              </a:rPr>
              <a:t>tile that repeats out across the width and length to form a repeated design dropping by a quarter. The tile/ unit of repeat has been created using motifs placed in a stripe or column pattern placed within a rectangular format. </a:t>
            </a:r>
            <a:endParaRPr lang="en-GB">
              <a:solidFill>
                <a:schemeClr val="tx1">
                  <a:lumMod val="65000"/>
                  <a:lumOff val="35000"/>
                </a:schemeClr>
              </a:solidFill>
              <a:latin typeface="Helvetica"/>
              <a:cs typeface="Helvetica"/>
            </a:endParaRPr>
          </a:p>
        </p:txBody>
      </p:sp>
      <p:sp>
        <p:nvSpPr>
          <p:cNvPr id="4" name="TextBox 3">
            <a:extLst>
              <a:ext uri="{FF2B5EF4-FFF2-40B4-BE49-F238E27FC236}">
                <a16:creationId xmlns:a16="http://schemas.microsoft.com/office/drawing/2014/main" id="{3EB81457-DA2B-19A2-9F68-901A8EC56F21}"/>
              </a:ext>
            </a:extLst>
          </p:cNvPr>
          <p:cNvSpPr txBox="1"/>
          <p:nvPr/>
        </p:nvSpPr>
        <p:spPr>
          <a:xfrm>
            <a:off x="707040" y="6043611"/>
            <a:ext cx="3423497" cy="246221"/>
          </a:xfrm>
          <a:prstGeom prst="rect">
            <a:avLst/>
          </a:prstGeom>
          <a:noFill/>
        </p:spPr>
        <p:txBody>
          <a:bodyPr wrap="square" lIns="91440" tIns="45720" rIns="91440" bIns="45720" rtlCol="0" anchor="t">
            <a:spAutoFit/>
          </a:bodyPr>
          <a:lstStyle/>
          <a:p>
            <a:r>
              <a:rPr lang="en-GB" sz="1000">
                <a:solidFill>
                  <a:schemeClr val="tx1">
                    <a:lumMod val="65000"/>
                    <a:lumOff val="35000"/>
                  </a:schemeClr>
                </a:solidFill>
                <a:latin typeface="Helvetica"/>
                <a:cs typeface="Helvetica"/>
              </a:rPr>
              <a:t>Example of 1 unit of repeat and how it drops</a:t>
            </a:r>
            <a:endParaRPr lang="en-GB" sz="1000" i="0">
              <a:solidFill>
                <a:schemeClr val="tx1">
                  <a:lumMod val="65000"/>
                  <a:lumOff val="35000"/>
                </a:schemeClr>
              </a:solidFill>
              <a:effectLst/>
              <a:latin typeface="Helvetica" pitchFamily="2" charset="0"/>
            </a:endParaRPr>
          </a:p>
        </p:txBody>
      </p:sp>
      <p:pic>
        <p:nvPicPr>
          <p:cNvPr id="11" name="Picture 10" descr="A graph paper with a square and a square&#10;&#10;AI-generated content may be incorrect.">
            <a:extLst>
              <a:ext uri="{FF2B5EF4-FFF2-40B4-BE49-F238E27FC236}">
                <a16:creationId xmlns:a16="http://schemas.microsoft.com/office/drawing/2014/main" id="{A9293D7B-EF67-21A4-743F-7E7236314C30}"/>
              </a:ext>
            </a:extLst>
          </p:cNvPr>
          <p:cNvPicPr>
            <a:picLocks noChangeAspect="1"/>
          </p:cNvPicPr>
          <p:nvPr/>
        </p:nvPicPr>
        <p:blipFill>
          <a:blip r:embed="rId4">
            <a:extLst>
              <a:ext uri="{BEBA8EAE-BF5A-486C-A8C5-ECC9F3942E4B}">
                <a14:imgProps xmlns:a14="http://schemas.microsoft.com/office/drawing/2010/main">
                  <a14:imgLayer r:embed="rId5">
                    <a14:imgEffect>
                      <a14:brightnessContrast contrast="40000"/>
                    </a14:imgEffect>
                  </a14:imgLayer>
                </a14:imgProps>
              </a:ext>
            </a:extLst>
          </a:blip>
          <a:srcRect l="15300" t="30237" r="30304" b="31667"/>
          <a:stretch>
            <a:fillRect/>
          </a:stretch>
        </p:blipFill>
        <p:spPr>
          <a:xfrm>
            <a:off x="707040" y="2073647"/>
            <a:ext cx="4020092" cy="3969963"/>
          </a:xfrm>
          <a:prstGeom prst="rect">
            <a:avLst/>
          </a:prstGeom>
        </p:spPr>
      </p:pic>
    </p:spTree>
    <p:extLst>
      <p:ext uri="{BB962C8B-B14F-4D97-AF65-F5344CB8AC3E}">
        <p14:creationId xmlns:p14="http://schemas.microsoft.com/office/powerpoint/2010/main" val="139620968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A27BEC-7C55-14DD-AA42-D7F37D3C1929}"/>
            </a:ext>
          </a:extLst>
        </p:cNvPr>
        <p:cNvGrpSpPr/>
        <p:nvPr/>
      </p:nvGrpSpPr>
      <p:grpSpPr>
        <a:xfrm>
          <a:off x="0" y="0"/>
          <a:ext cx="0" cy="0"/>
          <a:chOff x="0" y="0"/>
          <a:chExt cx="0" cy="0"/>
        </a:xfrm>
      </p:grpSpPr>
      <p:pic>
        <p:nvPicPr>
          <p:cNvPr id="2" name="Picture 1" descr="A picture containing text, player, net&#10;&#10;Description automatically generated">
            <a:extLst>
              <a:ext uri="{FF2B5EF4-FFF2-40B4-BE49-F238E27FC236}">
                <a16:creationId xmlns:a16="http://schemas.microsoft.com/office/drawing/2014/main" id="{FDBEB992-56CE-A146-2FCA-B3A151D70733}"/>
              </a:ext>
            </a:extLst>
          </p:cNvPr>
          <p:cNvPicPr>
            <a:picLocks noChangeAspect="1"/>
          </p:cNvPicPr>
          <p:nvPr/>
        </p:nvPicPr>
        <p:blipFill rotWithShape="1">
          <a:blip r:embed="rId2" cstate="screen">
            <a:alphaModFix amt="70000"/>
            <a:extLst>
              <a:ext uri="{BEBA8EAE-BF5A-486C-A8C5-ECC9F3942E4B}">
                <a14:imgProps xmlns:a14="http://schemas.microsoft.com/office/drawing/2010/main">
                  <a14:imgLayer r:embed="rId3">
                    <a14:imgEffect>
                      <a14:brightnessContrast contrast="40000"/>
                    </a14:imgEffect>
                  </a14:imgLayer>
                </a14:imgProps>
              </a:ext>
              <a:ext uri="{28A0092B-C50C-407E-A947-70E740481C1C}">
                <a14:useLocalDpi xmlns:a14="http://schemas.microsoft.com/office/drawing/2010/main"/>
              </a:ext>
            </a:extLst>
          </a:blip>
          <a:srcRect/>
          <a:stretch/>
        </p:blipFill>
        <p:spPr>
          <a:xfrm>
            <a:off x="707039" y="2155118"/>
            <a:ext cx="3926788" cy="3916948"/>
          </a:xfrm>
          <a:prstGeom prst="rect">
            <a:avLst/>
          </a:prstGeom>
        </p:spPr>
      </p:pic>
      <p:sp>
        <p:nvSpPr>
          <p:cNvPr id="10" name="TextBox 9">
            <a:extLst>
              <a:ext uri="{FF2B5EF4-FFF2-40B4-BE49-F238E27FC236}">
                <a16:creationId xmlns:a16="http://schemas.microsoft.com/office/drawing/2014/main" id="{C7D824F8-E50E-A593-D6DB-5AD968E6C2BA}"/>
              </a:ext>
            </a:extLst>
          </p:cNvPr>
          <p:cNvSpPr txBox="1"/>
          <p:nvPr/>
        </p:nvSpPr>
        <p:spPr>
          <a:xfrm>
            <a:off x="707039" y="814388"/>
            <a:ext cx="10283316" cy="584775"/>
          </a:xfrm>
          <a:prstGeom prst="rect">
            <a:avLst/>
          </a:prstGeom>
          <a:noFill/>
        </p:spPr>
        <p:txBody>
          <a:bodyPr wrap="square" lIns="91440" tIns="45720" rIns="91440" bIns="45720" rtlCol="0" anchor="t">
            <a:spAutoFit/>
          </a:bodyPr>
          <a:lstStyle/>
          <a:p>
            <a:r>
              <a:rPr lang="en-GB">
                <a:solidFill>
                  <a:schemeClr val="tx1">
                    <a:lumMod val="65000"/>
                    <a:lumOff val="35000"/>
                  </a:schemeClr>
                </a:solidFill>
                <a:latin typeface="Helvetica"/>
                <a:cs typeface="Helvetica"/>
              </a:rPr>
              <a:t>⅓ Drop repeat: </a:t>
            </a:r>
            <a:r>
              <a:rPr lang="en-GB" sz="1400" i="1">
                <a:solidFill>
                  <a:schemeClr val="tx1">
                    <a:lumMod val="65000"/>
                    <a:lumOff val="35000"/>
                  </a:schemeClr>
                </a:solidFill>
                <a:latin typeface="Helvetica"/>
                <a:cs typeface="Helvetica"/>
              </a:rPr>
              <a:t>tile that repeats out across the width and length to form a repeated design dropping by a third. The tile/ unit of repeat has been created using a .  </a:t>
            </a:r>
          </a:p>
        </p:txBody>
      </p:sp>
      <p:sp>
        <p:nvSpPr>
          <p:cNvPr id="3" name="TextBox 2">
            <a:extLst>
              <a:ext uri="{FF2B5EF4-FFF2-40B4-BE49-F238E27FC236}">
                <a16:creationId xmlns:a16="http://schemas.microsoft.com/office/drawing/2014/main" id="{6F932BBD-AFB2-F5C3-378D-7228247FCF60}"/>
              </a:ext>
            </a:extLst>
          </p:cNvPr>
          <p:cNvSpPr txBox="1"/>
          <p:nvPr/>
        </p:nvSpPr>
        <p:spPr>
          <a:xfrm>
            <a:off x="641849" y="6037885"/>
            <a:ext cx="1845092" cy="246221"/>
          </a:xfrm>
          <a:prstGeom prst="rect">
            <a:avLst/>
          </a:prstGeom>
          <a:noFill/>
        </p:spPr>
        <p:txBody>
          <a:bodyPr wrap="square" rtlCol="0">
            <a:spAutoFit/>
          </a:bodyPr>
          <a:lstStyle/>
          <a:p>
            <a:pPr algn="l"/>
            <a:r>
              <a:rPr lang="en-GB" sz="1000">
                <a:solidFill>
                  <a:schemeClr val="tx1">
                    <a:lumMod val="65000"/>
                    <a:lumOff val="35000"/>
                  </a:schemeClr>
                </a:solidFill>
                <a:latin typeface="Helvetica" pitchFamily="2" charset="0"/>
              </a:rPr>
              <a:t>Example of 1 unit of repeat</a:t>
            </a:r>
            <a:endParaRPr lang="en-GB" sz="1000" i="0">
              <a:solidFill>
                <a:schemeClr val="tx1">
                  <a:lumMod val="65000"/>
                  <a:lumOff val="35000"/>
                </a:schemeClr>
              </a:solidFill>
              <a:effectLst/>
              <a:latin typeface="Helvetica" pitchFamily="2" charset="0"/>
            </a:endParaRPr>
          </a:p>
        </p:txBody>
      </p:sp>
    </p:spTree>
    <p:extLst>
      <p:ext uri="{BB962C8B-B14F-4D97-AF65-F5344CB8AC3E}">
        <p14:creationId xmlns:p14="http://schemas.microsoft.com/office/powerpoint/2010/main" val="283158117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77C63380-BCC2-D373-664D-5084586F0363}"/>
              </a:ext>
            </a:extLst>
          </p:cNvPr>
          <p:cNvSpPr txBox="1"/>
          <p:nvPr/>
        </p:nvSpPr>
        <p:spPr>
          <a:xfrm>
            <a:off x="707039" y="814388"/>
            <a:ext cx="10283316" cy="584775"/>
          </a:xfrm>
          <a:prstGeom prst="rect">
            <a:avLst/>
          </a:prstGeom>
          <a:noFill/>
        </p:spPr>
        <p:txBody>
          <a:bodyPr wrap="square" lIns="91440" tIns="45720" rIns="91440" bIns="45720" rtlCol="0" anchor="t">
            <a:spAutoFit/>
          </a:bodyPr>
          <a:lstStyle/>
          <a:p>
            <a:r>
              <a:rPr lang="en-GB">
                <a:solidFill>
                  <a:schemeClr val="tx1">
                    <a:lumMod val="65000"/>
                    <a:lumOff val="35000"/>
                  </a:schemeClr>
                </a:solidFill>
                <a:latin typeface="Helvetica"/>
                <a:cs typeface="Helvetica"/>
              </a:rPr>
              <a:t>⅑ Drop / Step repeat: </a:t>
            </a:r>
            <a:r>
              <a:rPr lang="en-GB" sz="1400" i="1">
                <a:solidFill>
                  <a:schemeClr val="tx1">
                    <a:lumMod val="65000"/>
                    <a:lumOff val="35000"/>
                  </a:schemeClr>
                </a:solidFill>
                <a:latin typeface="Helvetica"/>
                <a:cs typeface="Helvetica"/>
              </a:rPr>
              <a:t>tile that repeats out across the width and length to form a repeated design dropping by a ninth. The tile/ unit of repeat has been created using floral motifs within a rectangular format.</a:t>
            </a:r>
          </a:p>
        </p:txBody>
      </p:sp>
      <p:pic>
        <p:nvPicPr>
          <p:cNvPr id="4" name="Picture 3" descr="A close up of a fabric&#10;&#10;Description automatically generated">
            <a:extLst>
              <a:ext uri="{FF2B5EF4-FFF2-40B4-BE49-F238E27FC236}">
                <a16:creationId xmlns:a16="http://schemas.microsoft.com/office/drawing/2014/main" id="{DD78442A-B786-E3DE-759B-4D3A0CE908C3}"/>
              </a:ext>
            </a:extLst>
          </p:cNvPr>
          <p:cNvPicPr>
            <a:picLocks noChangeAspect="1"/>
          </p:cNvPicPr>
          <p:nvPr/>
        </p:nvPicPr>
        <p:blipFill>
          <a:blip r:embed="rId2"/>
          <a:srcRect l="2420" t="14940" r="57685" b="42716"/>
          <a:stretch/>
        </p:blipFill>
        <p:spPr>
          <a:xfrm>
            <a:off x="8730145" y="4085937"/>
            <a:ext cx="1761295" cy="1957675"/>
          </a:xfrm>
          <a:prstGeom prst="rect">
            <a:avLst/>
          </a:prstGeom>
        </p:spPr>
      </p:pic>
      <p:pic>
        <p:nvPicPr>
          <p:cNvPr id="8" name="Picture 7" descr="A close-up of a fabric&#10;&#10;Description automatically generated">
            <a:extLst>
              <a:ext uri="{FF2B5EF4-FFF2-40B4-BE49-F238E27FC236}">
                <a16:creationId xmlns:a16="http://schemas.microsoft.com/office/drawing/2014/main" id="{A2B6105B-C60B-C3D9-00E7-9D014BACD05A}"/>
              </a:ext>
            </a:extLst>
          </p:cNvPr>
          <p:cNvPicPr>
            <a:picLocks noChangeAspect="1"/>
          </p:cNvPicPr>
          <p:nvPr/>
        </p:nvPicPr>
        <p:blipFill>
          <a:blip r:embed="rId3"/>
          <a:stretch>
            <a:fillRect/>
          </a:stretch>
        </p:blipFill>
        <p:spPr>
          <a:xfrm>
            <a:off x="4861757" y="2155119"/>
            <a:ext cx="3640458" cy="3916948"/>
          </a:xfrm>
          <a:prstGeom prst="rect">
            <a:avLst/>
          </a:prstGeom>
        </p:spPr>
      </p:pic>
      <p:sp>
        <p:nvSpPr>
          <p:cNvPr id="9" name="TextBox 8">
            <a:extLst>
              <a:ext uri="{FF2B5EF4-FFF2-40B4-BE49-F238E27FC236}">
                <a16:creationId xmlns:a16="http://schemas.microsoft.com/office/drawing/2014/main" id="{ADF14E68-287F-D358-4E1D-8CFFF1E02AFC}"/>
              </a:ext>
            </a:extLst>
          </p:cNvPr>
          <p:cNvSpPr txBox="1"/>
          <p:nvPr/>
        </p:nvSpPr>
        <p:spPr>
          <a:xfrm>
            <a:off x="4861757" y="6072066"/>
            <a:ext cx="3980577" cy="646331"/>
          </a:xfrm>
          <a:prstGeom prst="rect">
            <a:avLst/>
          </a:prstGeom>
          <a:noFill/>
        </p:spPr>
        <p:txBody>
          <a:bodyPr wrap="none" rtlCol="0">
            <a:spAutoFit/>
          </a:bodyPr>
          <a:lstStyle/>
          <a:p>
            <a:r>
              <a:rPr lang="en-US">
                <a:solidFill>
                  <a:schemeClr val="tx1">
                    <a:lumMod val="65000"/>
                    <a:lumOff val="35000"/>
                  </a:schemeClr>
                </a:solidFill>
                <a:latin typeface="Helvetica" pitchFamily="2" charset="0"/>
              </a:rPr>
              <a:t>Liberty Print: </a:t>
            </a:r>
            <a:r>
              <a:rPr lang="en-GB" b="0" i="0">
                <a:solidFill>
                  <a:schemeClr val="tx1">
                    <a:lumMod val="65000"/>
                    <a:lumOff val="35000"/>
                  </a:schemeClr>
                </a:solidFill>
                <a:effectLst/>
                <a:latin typeface="Helvetica" pitchFamily="2" charset="0"/>
              </a:rPr>
              <a:t>Jannah Crepe de Chine</a:t>
            </a:r>
          </a:p>
          <a:p>
            <a:endParaRPr lang="en-US">
              <a:solidFill>
                <a:schemeClr val="tx1">
                  <a:lumMod val="65000"/>
                  <a:lumOff val="35000"/>
                </a:schemeClr>
              </a:solidFill>
              <a:latin typeface="Helvetica" pitchFamily="2" charset="0"/>
            </a:endParaRPr>
          </a:p>
        </p:txBody>
      </p:sp>
      <p:sp>
        <p:nvSpPr>
          <p:cNvPr id="11" name="TextBox 10">
            <a:extLst>
              <a:ext uri="{FF2B5EF4-FFF2-40B4-BE49-F238E27FC236}">
                <a16:creationId xmlns:a16="http://schemas.microsoft.com/office/drawing/2014/main" id="{07ED5CAD-44A1-EA7A-7278-F3153FD1026D}"/>
              </a:ext>
            </a:extLst>
          </p:cNvPr>
          <p:cNvSpPr txBox="1"/>
          <p:nvPr/>
        </p:nvSpPr>
        <p:spPr>
          <a:xfrm>
            <a:off x="641848" y="6037885"/>
            <a:ext cx="3125323" cy="246221"/>
          </a:xfrm>
          <a:prstGeom prst="rect">
            <a:avLst/>
          </a:prstGeom>
          <a:noFill/>
        </p:spPr>
        <p:txBody>
          <a:bodyPr wrap="square" lIns="91440" tIns="45720" rIns="91440" bIns="45720" rtlCol="0" anchor="t">
            <a:spAutoFit/>
          </a:bodyPr>
          <a:lstStyle/>
          <a:p>
            <a:r>
              <a:rPr lang="en-GB" sz="1000">
                <a:solidFill>
                  <a:schemeClr val="tx1">
                    <a:lumMod val="65000"/>
                    <a:lumOff val="35000"/>
                  </a:schemeClr>
                </a:solidFill>
                <a:latin typeface="Helvetica"/>
                <a:cs typeface="Helvetica"/>
              </a:rPr>
              <a:t>Example of 1 unit of repeat and how it drops</a:t>
            </a:r>
            <a:endParaRPr lang="en-GB" sz="1000" i="0">
              <a:solidFill>
                <a:schemeClr val="tx1">
                  <a:lumMod val="65000"/>
                  <a:lumOff val="35000"/>
                </a:schemeClr>
              </a:solidFill>
              <a:effectLst/>
              <a:latin typeface="Helvetica" pitchFamily="2" charset="0"/>
            </a:endParaRPr>
          </a:p>
        </p:txBody>
      </p:sp>
      <p:pic>
        <p:nvPicPr>
          <p:cNvPr id="3" name="Picture 2" descr="Chart&#10;&#10;Description automatically generated">
            <a:extLst>
              <a:ext uri="{FF2B5EF4-FFF2-40B4-BE49-F238E27FC236}">
                <a16:creationId xmlns:a16="http://schemas.microsoft.com/office/drawing/2014/main" id="{2E4DFE96-CF71-FE86-E6BE-131E7B2BBBBF}"/>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641848" y="2146582"/>
            <a:ext cx="3879790" cy="3925484"/>
          </a:xfrm>
          <a:prstGeom prst="rect">
            <a:avLst/>
          </a:prstGeom>
        </p:spPr>
      </p:pic>
      <p:pic>
        <p:nvPicPr>
          <p:cNvPr id="5" name="Picture 4" descr="A close up of a fabric&#10;&#10;Description automatically generated">
            <a:extLst>
              <a:ext uri="{FF2B5EF4-FFF2-40B4-BE49-F238E27FC236}">
                <a16:creationId xmlns:a16="http://schemas.microsoft.com/office/drawing/2014/main" id="{C98C978F-E99F-5584-5525-742FFC1965D2}"/>
              </a:ext>
            </a:extLst>
          </p:cNvPr>
          <p:cNvPicPr>
            <a:picLocks noChangeAspect="1"/>
          </p:cNvPicPr>
          <p:nvPr/>
        </p:nvPicPr>
        <p:blipFill>
          <a:blip r:embed="rId2"/>
          <a:srcRect l="2420" t="14940" r="57685" b="42716"/>
          <a:stretch/>
        </p:blipFill>
        <p:spPr>
          <a:xfrm>
            <a:off x="934969" y="2340775"/>
            <a:ext cx="878333" cy="976265"/>
          </a:xfrm>
          <a:prstGeom prst="rect">
            <a:avLst/>
          </a:prstGeom>
        </p:spPr>
      </p:pic>
      <p:pic>
        <p:nvPicPr>
          <p:cNvPr id="6" name="Picture 5" descr="A close up of a fabric&#10;&#10;Description automatically generated">
            <a:extLst>
              <a:ext uri="{FF2B5EF4-FFF2-40B4-BE49-F238E27FC236}">
                <a16:creationId xmlns:a16="http://schemas.microsoft.com/office/drawing/2014/main" id="{B19D10AE-7302-77C0-7AAA-D32A44E6A98A}"/>
              </a:ext>
            </a:extLst>
          </p:cNvPr>
          <p:cNvPicPr>
            <a:picLocks noChangeAspect="1"/>
          </p:cNvPicPr>
          <p:nvPr/>
        </p:nvPicPr>
        <p:blipFill>
          <a:blip r:embed="rId2"/>
          <a:srcRect l="2420" t="14940" r="57685" b="42716"/>
          <a:stretch/>
        </p:blipFill>
        <p:spPr>
          <a:xfrm>
            <a:off x="1820278" y="2421657"/>
            <a:ext cx="878333" cy="976265"/>
          </a:xfrm>
          <a:prstGeom prst="rect">
            <a:avLst/>
          </a:prstGeom>
        </p:spPr>
      </p:pic>
    </p:spTree>
    <p:extLst>
      <p:ext uri="{BB962C8B-B14F-4D97-AF65-F5344CB8AC3E}">
        <p14:creationId xmlns:p14="http://schemas.microsoft.com/office/powerpoint/2010/main" val="343560545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hart&#10;&#10;Description automatically generated">
            <a:extLst>
              <a:ext uri="{FF2B5EF4-FFF2-40B4-BE49-F238E27FC236}">
                <a16:creationId xmlns:a16="http://schemas.microsoft.com/office/drawing/2014/main" id="{2C586B25-A4F2-5A4E-A89E-8ED6B4E323EF}"/>
              </a:ext>
            </a:extLst>
          </p:cNvPr>
          <p:cNvPicPr>
            <a:picLocks noChangeAspect="1"/>
          </p:cNvPicPr>
          <p:nvPr/>
        </p:nvPicPr>
        <p:blipFill rotWithShape="1">
          <a:blip r:embed="rId2" cstate="screen">
            <a:alphaModFix amt="70000"/>
            <a:extLst>
              <a:ext uri="{BEBA8EAE-BF5A-486C-A8C5-ECC9F3942E4B}">
                <a14:imgProps xmlns:a14="http://schemas.microsoft.com/office/drawing/2010/main">
                  <a14:imgLayer r:embed="rId3">
                    <a14:imgEffect>
                      <a14:brightnessContrast contrast="40000"/>
                    </a14:imgEffect>
                  </a14:imgLayer>
                </a14:imgProps>
              </a:ext>
              <a:ext uri="{28A0092B-C50C-407E-A947-70E740481C1C}">
                <a14:useLocalDpi xmlns:a14="http://schemas.microsoft.com/office/drawing/2010/main"/>
              </a:ext>
            </a:extLst>
          </a:blip>
          <a:srcRect/>
          <a:stretch/>
        </p:blipFill>
        <p:spPr>
          <a:xfrm>
            <a:off x="707039" y="2184310"/>
            <a:ext cx="3898186" cy="3859301"/>
          </a:xfrm>
          <a:prstGeom prst="rect">
            <a:avLst/>
          </a:prstGeom>
        </p:spPr>
      </p:pic>
      <p:sp>
        <p:nvSpPr>
          <p:cNvPr id="5" name="TextBox 4">
            <a:extLst>
              <a:ext uri="{FF2B5EF4-FFF2-40B4-BE49-F238E27FC236}">
                <a16:creationId xmlns:a16="http://schemas.microsoft.com/office/drawing/2014/main" id="{2F11DDCC-CF98-C44C-BF4E-548E7A0BEAF7}"/>
              </a:ext>
            </a:extLst>
          </p:cNvPr>
          <p:cNvSpPr txBox="1"/>
          <p:nvPr/>
        </p:nvSpPr>
        <p:spPr>
          <a:xfrm>
            <a:off x="675617" y="814388"/>
            <a:ext cx="10919624" cy="800219"/>
          </a:xfrm>
          <a:prstGeom prst="rect">
            <a:avLst/>
          </a:prstGeom>
          <a:noFill/>
        </p:spPr>
        <p:txBody>
          <a:bodyPr wrap="square" lIns="91440" tIns="45720" rIns="91440" bIns="45720" rtlCol="0" anchor="t">
            <a:spAutoFit/>
          </a:bodyPr>
          <a:lstStyle/>
          <a:p>
            <a:r>
              <a:rPr lang="en-GB">
                <a:solidFill>
                  <a:schemeClr val="tx1">
                    <a:lumMod val="65000"/>
                    <a:lumOff val="35000"/>
                  </a:schemeClr>
                </a:solidFill>
                <a:latin typeface="Helvetica"/>
                <a:cs typeface="Helvetica"/>
              </a:rPr>
              <a:t>False ½ Drop repeat: </a:t>
            </a:r>
            <a:r>
              <a:rPr lang="en-GB" sz="1400" i="1">
                <a:solidFill>
                  <a:schemeClr val="tx1">
                    <a:lumMod val="65000"/>
                    <a:lumOff val="35000"/>
                  </a:schemeClr>
                </a:solidFill>
                <a:latin typeface="Helvetica"/>
                <a:cs typeface="Helvetica"/>
              </a:rPr>
              <a:t>tile that uses a motif across the width and length that is flipped to form a repeated design dropping by a half.  The tile/ unit of repeat has been created using one motif within a rectangular format and has been flipped and dropped by half to form the repeat.</a:t>
            </a:r>
          </a:p>
        </p:txBody>
      </p:sp>
      <p:sp>
        <p:nvSpPr>
          <p:cNvPr id="12" name="TextBox 11">
            <a:extLst>
              <a:ext uri="{FF2B5EF4-FFF2-40B4-BE49-F238E27FC236}">
                <a16:creationId xmlns:a16="http://schemas.microsoft.com/office/drawing/2014/main" id="{FA29E392-C8FF-E348-95EF-58863EFCC65E}"/>
              </a:ext>
            </a:extLst>
          </p:cNvPr>
          <p:cNvSpPr txBox="1"/>
          <p:nvPr/>
        </p:nvSpPr>
        <p:spPr>
          <a:xfrm>
            <a:off x="4844948" y="6037885"/>
            <a:ext cx="2908077" cy="369332"/>
          </a:xfrm>
          <a:prstGeom prst="rect">
            <a:avLst/>
          </a:prstGeom>
          <a:noFill/>
        </p:spPr>
        <p:txBody>
          <a:bodyPr wrap="square" rtlCol="0">
            <a:spAutoFit/>
          </a:bodyPr>
          <a:lstStyle/>
          <a:p>
            <a:r>
              <a:rPr lang="en-US">
                <a:solidFill>
                  <a:schemeClr val="tx1">
                    <a:lumMod val="65000"/>
                    <a:lumOff val="35000"/>
                  </a:schemeClr>
                </a:solidFill>
                <a:latin typeface="Helvetica" pitchFamily="2" charset="0"/>
              </a:rPr>
              <a:t>Scion: Zanzibar</a:t>
            </a:r>
          </a:p>
        </p:txBody>
      </p:sp>
      <p:pic>
        <p:nvPicPr>
          <p:cNvPr id="4" name="Picture 3" descr="A picture containing kite, flying, sky, outdoor&#10;&#10;Description automatically generated">
            <a:extLst>
              <a:ext uri="{FF2B5EF4-FFF2-40B4-BE49-F238E27FC236}">
                <a16:creationId xmlns:a16="http://schemas.microsoft.com/office/drawing/2014/main" id="{3066BA3C-4E2A-1E40-A722-4ADB2698F70F}"/>
              </a:ext>
            </a:extLst>
          </p:cNvPr>
          <p:cNvPicPr>
            <a:picLocks noChangeAspect="1"/>
          </p:cNvPicPr>
          <p:nvPr/>
        </p:nvPicPr>
        <p:blipFill>
          <a:blip r:embed="rId4"/>
          <a:stretch>
            <a:fillRect/>
          </a:stretch>
        </p:blipFill>
        <p:spPr>
          <a:xfrm>
            <a:off x="4837430" y="2184310"/>
            <a:ext cx="3622020" cy="3859301"/>
          </a:xfrm>
          <a:prstGeom prst="rect">
            <a:avLst/>
          </a:prstGeom>
        </p:spPr>
      </p:pic>
      <p:pic>
        <p:nvPicPr>
          <p:cNvPr id="7" name="Picture 6">
            <a:extLst>
              <a:ext uri="{FF2B5EF4-FFF2-40B4-BE49-F238E27FC236}">
                <a16:creationId xmlns:a16="http://schemas.microsoft.com/office/drawing/2014/main" id="{838AA2FD-2EBD-B24F-AE81-E4A392D86BF2}"/>
              </a:ext>
            </a:extLst>
          </p:cNvPr>
          <p:cNvPicPr>
            <a:picLocks noChangeAspect="1"/>
          </p:cNvPicPr>
          <p:nvPr/>
        </p:nvPicPr>
        <p:blipFill>
          <a:blip r:embed="rId5"/>
          <a:stretch>
            <a:fillRect/>
          </a:stretch>
        </p:blipFill>
        <p:spPr>
          <a:xfrm>
            <a:off x="8691655" y="3033711"/>
            <a:ext cx="2298700" cy="3009900"/>
          </a:xfrm>
          <a:prstGeom prst="rect">
            <a:avLst/>
          </a:prstGeom>
        </p:spPr>
      </p:pic>
      <p:pic>
        <p:nvPicPr>
          <p:cNvPr id="14" name="Picture 13">
            <a:extLst>
              <a:ext uri="{FF2B5EF4-FFF2-40B4-BE49-F238E27FC236}">
                <a16:creationId xmlns:a16="http://schemas.microsoft.com/office/drawing/2014/main" id="{E345A032-3562-754C-89E7-EFC811C37D0F}"/>
              </a:ext>
            </a:extLst>
          </p:cNvPr>
          <p:cNvPicPr>
            <a:picLocks noChangeAspect="1"/>
          </p:cNvPicPr>
          <p:nvPr/>
        </p:nvPicPr>
        <p:blipFill rotWithShape="1">
          <a:blip r:embed="rId6" cstate="screen">
            <a:alphaModFix amt="70000"/>
            <a:extLst>
              <a:ext uri="{28A0092B-C50C-407E-A947-70E740481C1C}">
                <a14:useLocalDpi xmlns:a14="http://schemas.microsoft.com/office/drawing/2010/main"/>
              </a:ext>
            </a:extLst>
          </a:blip>
          <a:srcRect/>
          <a:stretch/>
        </p:blipFill>
        <p:spPr>
          <a:xfrm>
            <a:off x="872359" y="2355743"/>
            <a:ext cx="904823" cy="889164"/>
          </a:xfrm>
          <a:prstGeom prst="rect">
            <a:avLst/>
          </a:prstGeom>
        </p:spPr>
      </p:pic>
      <p:pic>
        <p:nvPicPr>
          <p:cNvPr id="15" name="Picture 14">
            <a:extLst>
              <a:ext uri="{FF2B5EF4-FFF2-40B4-BE49-F238E27FC236}">
                <a16:creationId xmlns:a16="http://schemas.microsoft.com/office/drawing/2014/main" id="{667929F8-99EF-9347-8C74-097B8D350F3F}"/>
              </a:ext>
            </a:extLst>
          </p:cNvPr>
          <p:cNvPicPr>
            <a:picLocks noChangeAspect="1"/>
          </p:cNvPicPr>
          <p:nvPr/>
        </p:nvPicPr>
        <p:blipFill rotWithShape="1">
          <a:blip r:embed="rId6" cstate="screen">
            <a:alphaModFix amt="70000"/>
            <a:extLst>
              <a:ext uri="{28A0092B-C50C-407E-A947-70E740481C1C}">
                <a14:useLocalDpi xmlns:a14="http://schemas.microsoft.com/office/drawing/2010/main"/>
              </a:ext>
            </a:extLst>
          </a:blip>
          <a:srcRect/>
          <a:stretch/>
        </p:blipFill>
        <p:spPr>
          <a:xfrm flipH="1">
            <a:off x="1777182" y="2800325"/>
            <a:ext cx="878950" cy="889164"/>
          </a:xfrm>
          <a:prstGeom prst="rect">
            <a:avLst/>
          </a:prstGeom>
        </p:spPr>
      </p:pic>
      <p:sp>
        <p:nvSpPr>
          <p:cNvPr id="6" name="TextBox 5">
            <a:extLst>
              <a:ext uri="{FF2B5EF4-FFF2-40B4-BE49-F238E27FC236}">
                <a16:creationId xmlns:a16="http://schemas.microsoft.com/office/drawing/2014/main" id="{E5FE3FA7-7473-1992-36BF-30CD60333156}"/>
              </a:ext>
            </a:extLst>
          </p:cNvPr>
          <p:cNvSpPr txBox="1"/>
          <p:nvPr/>
        </p:nvSpPr>
        <p:spPr>
          <a:xfrm>
            <a:off x="641848" y="6037885"/>
            <a:ext cx="3264471" cy="246221"/>
          </a:xfrm>
          <a:prstGeom prst="rect">
            <a:avLst/>
          </a:prstGeom>
          <a:noFill/>
        </p:spPr>
        <p:txBody>
          <a:bodyPr wrap="square" lIns="91440" tIns="45720" rIns="91440" bIns="45720" rtlCol="0" anchor="t">
            <a:spAutoFit/>
          </a:bodyPr>
          <a:lstStyle/>
          <a:p>
            <a:r>
              <a:rPr lang="en-GB" sz="1000">
                <a:solidFill>
                  <a:schemeClr val="tx1">
                    <a:lumMod val="65000"/>
                    <a:lumOff val="35000"/>
                  </a:schemeClr>
                </a:solidFill>
                <a:latin typeface="Helvetica"/>
                <a:cs typeface="Helvetica"/>
              </a:rPr>
              <a:t>Example of 1 unit of repeat and how it drops</a:t>
            </a:r>
            <a:endParaRPr lang="en-GB" sz="1000" i="0">
              <a:solidFill>
                <a:schemeClr val="tx1">
                  <a:lumMod val="65000"/>
                  <a:lumOff val="35000"/>
                </a:schemeClr>
              </a:solidFill>
              <a:effectLst/>
              <a:latin typeface="Helvetica"/>
              <a:cs typeface="Helvetica"/>
            </a:endParaRPr>
          </a:p>
        </p:txBody>
      </p:sp>
    </p:spTree>
    <p:extLst>
      <p:ext uri="{BB962C8B-B14F-4D97-AF65-F5344CB8AC3E}">
        <p14:creationId xmlns:p14="http://schemas.microsoft.com/office/powerpoint/2010/main" val="79063366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ED8D93D-7A36-A53B-3594-57918E86616E}"/>
              </a:ext>
            </a:extLst>
          </p:cNvPr>
          <p:cNvSpPr txBox="1"/>
          <p:nvPr/>
        </p:nvSpPr>
        <p:spPr>
          <a:xfrm>
            <a:off x="707038" y="814388"/>
            <a:ext cx="10716335" cy="800219"/>
          </a:xfrm>
          <a:prstGeom prst="rect">
            <a:avLst/>
          </a:prstGeom>
          <a:noFill/>
        </p:spPr>
        <p:txBody>
          <a:bodyPr wrap="square" lIns="91440" tIns="45720" rIns="91440" bIns="45720" rtlCol="0" anchor="t">
            <a:spAutoFit/>
          </a:bodyPr>
          <a:lstStyle/>
          <a:p>
            <a:r>
              <a:rPr lang="en-GB">
                <a:solidFill>
                  <a:schemeClr val="tx1">
                    <a:lumMod val="65000"/>
                    <a:lumOff val="35000"/>
                  </a:schemeClr>
                </a:solidFill>
                <a:latin typeface="Helvetica"/>
                <a:cs typeface="Helvetica"/>
              </a:rPr>
              <a:t>Turnover- Mirror repeat: </a:t>
            </a:r>
            <a:r>
              <a:rPr lang="en-GB" sz="1400" i="1">
                <a:solidFill>
                  <a:schemeClr val="tx1">
                    <a:lumMod val="65000"/>
                    <a:lumOff val="35000"/>
                  </a:schemeClr>
                </a:solidFill>
                <a:latin typeface="Helvetica"/>
                <a:cs typeface="Helvetica"/>
              </a:rPr>
              <a:t>tile that repeats out across the width and length, being flipped to form a repeated design.  The tile/ unit of repeat has been created using elements and motifs within a rectangular format, that allows it to be mirrored on the horizontal to form the repeat.  </a:t>
            </a:r>
          </a:p>
        </p:txBody>
      </p:sp>
      <p:sp>
        <p:nvSpPr>
          <p:cNvPr id="3" name="TextBox 2">
            <a:extLst>
              <a:ext uri="{FF2B5EF4-FFF2-40B4-BE49-F238E27FC236}">
                <a16:creationId xmlns:a16="http://schemas.microsoft.com/office/drawing/2014/main" id="{8CF633C7-71EE-1387-DA14-E3A3CBE2AD89}"/>
              </a:ext>
            </a:extLst>
          </p:cNvPr>
          <p:cNvSpPr txBox="1"/>
          <p:nvPr/>
        </p:nvSpPr>
        <p:spPr>
          <a:xfrm>
            <a:off x="641849" y="6037885"/>
            <a:ext cx="1845092" cy="246221"/>
          </a:xfrm>
          <a:prstGeom prst="rect">
            <a:avLst/>
          </a:prstGeom>
          <a:noFill/>
        </p:spPr>
        <p:txBody>
          <a:bodyPr wrap="square" rtlCol="0">
            <a:spAutoFit/>
          </a:bodyPr>
          <a:lstStyle/>
          <a:p>
            <a:pPr algn="l"/>
            <a:r>
              <a:rPr lang="en-GB" sz="1000">
                <a:solidFill>
                  <a:schemeClr val="tx1">
                    <a:lumMod val="65000"/>
                    <a:lumOff val="35000"/>
                  </a:schemeClr>
                </a:solidFill>
                <a:latin typeface="Helvetica" pitchFamily="2" charset="0"/>
              </a:rPr>
              <a:t>Example of 1 unit of repeat</a:t>
            </a:r>
            <a:endParaRPr lang="en-GB" sz="1000" i="0">
              <a:solidFill>
                <a:schemeClr val="tx1">
                  <a:lumMod val="65000"/>
                  <a:lumOff val="35000"/>
                </a:schemeClr>
              </a:solidFill>
              <a:effectLst/>
              <a:latin typeface="Helvetica" pitchFamily="2" charset="0"/>
            </a:endParaRPr>
          </a:p>
        </p:txBody>
      </p:sp>
      <p:pic>
        <p:nvPicPr>
          <p:cNvPr id="6" name="Picture 5" descr="A blue patterned wallpaper&#10;&#10;Description automatically generated">
            <a:extLst>
              <a:ext uri="{FF2B5EF4-FFF2-40B4-BE49-F238E27FC236}">
                <a16:creationId xmlns:a16="http://schemas.microsoft.com/office/drawing/2014/main" id="{4CF7AB6B-D148-BE2F-7698-0D2A38F5B8BB}"/>
              </a:ext>
            </a:extLst>
          </p:cNvPr>
          <p:cNvPicPr>
            <a:picLocks noChangeAspect="1"/>
          </p:cNvPicPr>
          <p:nvPr/>
        </p:nvPicPr>
        <p:blipFill>
          <a:blip r:embed="rId2"/>
          <a:stretch>
            <a:fillRect/>
          </a:stretch>
        </p:blipFill>
        <p:spPr>
          <a:xfrm>
            <a:off x="5032134" y="1978680"/>
            <a:ext cx="4094774" cy="4059205"/>
          </a:xfrm>
          <a:prstGeom prst="rect">
            <a:avLst/>
          </a:prstGeom>
        </p:spPr>
      </p:pic>
      <p:pic>
        <p:nvPicPr>
          <p:cNvPr id="7" name="Picture 6" descr="Chart&#10;&#10;Description automatically generated">
            <a:extLst>
              <a:ext uri="{FF2B5EF4-FFF2-40B4-BE49-F238E27FC236}">
                <a16:creationId xmlns:a16="http://schemas.microsoft.com/office/drawing/2014/main" id="{1EC25958-844A-D8B6-4FBB-37207E61089F}"/>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707039" y="1984004"/>
            <a:ext cx="4012353" cy="4059608"/>
          </a:xfrm>
          <a:prstGeom prst="rect">
            <a:avLst/>
          </a:prstGeom>
        </p:spPr>
      </p:pic>
      <p:pic>
        <p:nvPicPr>
          <p:cNvPr id="8" name="Picture 7" descr="A blue patterned wallpaper&#10;&#10;Description automatically generated">
            <a:extLst>
              <a:ext uri="{FF2B5EF4-FFF2-40B4-BE49-F238E27FC236}">
                <a16:creationId xmlns:a16="http://schemas.microsoft.com/office/drawing/2014/main" id="{90D74E66-BCD1-CBA8-2BF2-5C2E6306C7E1}"/>
              </a:ext>
            </a:extLst>
          </p:cNvPr>
          <p:cNvPicPr>
            <a:picLocks noChangeAspect="1"/>
          </p:cNvPicPr>
          <p:nvPr/>
        </p:nvPicPr>
        <p:blipFill>
          <a:blip r:embed="rId2"/>
          <a:srcRect l="30748" t="35395" r="51870" b="21856"/>
          <a:stretch/>
        </p:blipFill>
        <p:spPr>
          <a:xfrm>
            <a:off x="9439650" y="4302603"/>
            <a:ext cx="711777" cy="1735282"/>
          </a:xfrm>
          <a:prstGeom prst="rect">
            <a:avLst/>
          </a:prstGeom>
        </p:spPr>
      </p:pic>
      <p:pic>
        <p:nvPicPr>
          <p:cNvPr id="11" name="Picture 10" descr="A blue patterned wallpaper&#10;&#10;Description automatically generated">
            <a:extLst>
              <a:ext uri="{FF2B5EF4-FFF2-40B4-BE49-F238E27FC236}">
                <a16:creationId xmlns:a16="http://schemas.microsoft.com/office/drawing/2014/main" id="{FFDF0094-978E-6970-08D3-1B61642A491F}"/>
              </a:ext>
            </a:extLst>
          </p:cNvPr>
          <p:cNvPicPr>
            <a:picLocks noChangeAspect="1"/>
          </p:cNvPicPr>
          <p:nvPr/>
        </p:nvPicPr>
        <p:blipFill>
          <a:blip r:embed="rId2">
            <a:alphaModFix amt="70000"/>
          </a:blip>
          <a:srcRect l="30748" t="35395" r="51870" b="21856"/>
          <a:stretch/>
        </p:blipFill>
        <p:spPr>
          <a:xfrm>
            <a:off x="968312" y="2273000"/>
            <a:ext cx="711777" cy="1735282"/>
          </a:xfrm>
          <a:prstGeom prst="rect">
            <a:avLst/>
          </a:prstGeom>
        </p:spPr>
      </p:pic>
      <p:sp>
        <p:nvSpPr>
          <p:cNvPr id="13" name="TextBox 12">
            <a:extLst>
              <a:ext uri="{FF2B5EF4-FFF2-40B4-BE49-F238E27FC236}">
                <a16:creationId xmlns:a16="http://schemas.microsoft.com/office/drawing/2014/main" id="{329F61D5-4E77-1F0A-5B57-9A0A4D08125F}"/>
              </a:ext>
            </a:extLst>
          </p:cNvPr>
          <p:cNvSpPr txBox="1"/>
          <p:nvPr/>
        </p:nvSpPr>
        <p:spPr>
          <a:xfrm>
            <a:off x="5032134" y="6037885"/>
            <a:ext cx="2908077" cy="369332"/>
          </a:xfrm>
          <a:prstGeom prst="rect">
            <a:avLst/>
          </a:prstGeom>
          <a:noFill/>
        </p:spPr>
        <p:txBody>
          <a:bodyPr wrap="square" rtlCol="0">
            <a:spAutoFit/>
          </a:bodyPr>
          <a:lstStyle/>
          <a:p>
            <a:r>
              <a:rPr lang="en-US">
                <a:solidFill>
                  <a:schemeClr val="tx1">
                    <a:lumMod val="65000"/>
                    <a:lumOff val="35000"/>
                  </a:schemeClr>
                </a:solidFill>
                <a:latin typeface="Helvetica" pitchFamily="2" charset="0"/>
              </a:rPr>
              <a:t>Harlequin: Florence</a:t>
            </a:r>
          </a:p>
        </p:txBody>
      </p:sp>
    </p:spTree>
    <p:extLst>
      <p:ext uri="{BB962C8B-B14F-4D97-AF65-F5344CB8AC3E}">
        <p14:creationId xmlns:p14="http://schemas.microsoft.com/office/powerpoint/2010/main" val="176548551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55</TotalTime>
  <Words>2910</Words>
  <Application>Microsoft Macintosh PowerPoint</Application>
  <PresentationFormat>Widescreen</PresentationFormat>
  <Paragraphs>135</Paragraphs>
  <Slides>39</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39</vt:i4>
      </vt:variant>
    </vt:vector>
  </HeadingPairs>
  <TitlesOfParts>
    <vt:vector size="46" baseType="lpstr">
      <vt:lpstr>Aptos</vt:lpstr>
      <vt:lpstr>Arial</vt:lpstr>
      <vt:lpstr>Calibri</vt:lpstr>
      <vt:lpstr>Calibri Light</vt:lpstr>
      <vt:lpstr>Helvetica</vt:lpstr>
      <vt:lpstr>Open Sans</vt:lpstr>
      <vt:lpstr>Office Theme</vt:lpstr>
      <vt:lpstr>Quick guide to repeat networks </vt:lpstr>
      <vt:lpstr>Main terms for repeat networks </vt:lpstr>
      <vt:lpstr>Things to consider when drafting a repeat tile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Quick guide to repeat networks </dc:title>
  <dc:creator>Kate Coode</dc:creator>
  <cp:lastModifiedBy>Kate Coode</cp:lastModifiedBy>
  <cp:revision>1</cp:revision>
  <dcterms:created xsi:type="dcterms:W3CDTF">2021-01-04T15:17:18Z</dcterms:created>
  <dcterms:modified xsi:type="dcterms:W3CDTF">2025-11-04T15:01:25Z</dcterms:modified>
</cp:coreProperties>
</file>