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3" d="100"/>
          <a:sy n="83" d="100"/>
        </p:scale>
        <p:origin x="21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5480A7-3BD4-4C37-B326-76BF4061C4D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9D3E8DA-1463-437F-8383-E0075BB6A24A}">
      <dgm:prSet/>
      <dgm:spPr/>
      <dgm:t>
        <a:bodyPr/>
        <a:lstStyle/>
        <a:p>
          <a:r>
            <a:rPr lang="en-GB" b="0" i="0"/>
            <a:t>Foreign Languages &amp; Cultural Awareness</a:t>
          </a:r>
          <a:endParaRPr lang="en-US"/>
        </a:p>
      </dgm:t>
    </dgm:pt>
    <dgm:pt modelId="{9D37220C-9252-46D2-88F7-8BBCC1FDB3A1}" type="parTrans" cxnId="{ECB0EE4B-88F8-49F6-AA2E-459EBFA3247B}">
      <dgm:prSet/>
      <dgm:spPr/>
      <dgm:t>
        <a:bodyPr/>
        <a:lstStyle/>
        <a:p>
          <a:endParaRPr lang="en-US"/>
        </a:p>
      </dgm:t>
    </dgm:pt>
    <dgm:pt modelId="{C91FBF9C-7DC8-4857-A9E4-61407FCB0E88}" type="sibTrans" cxnId="{ECB0EE4B-88F8-49F6-AA2E-459EBFA3247B}">
      <dgm:prSet/>
      <dgm:spPr/>
      <dgm:t>
        <a:bodyPr/>
        <a:lstStyle/>
        <a:p>
          <a:endParaRPr lang="en-US"/>
        </a:p>
      </dgm:t>
    </dgm:pt>
    <dgm:pt modelId="{C79B749F-907A-4F15-8F70-194FAA167B0F}">
      <dgm:prSet/>
      <dgm:spPr/>
      <dgm:t>
        <a:bodyPr/>
        <a:lstStyle/>
        <a:p>
          <a:r>
            <a:rPr lang="en-GB" b="0" i="0"/>
            <a:t>BMIH 5003</a:t>
          </a:r>
          <a:endParaRPr lang="en-US"/>
        </a:p>
      </dgm:t>
    </dgm:pt>
    <dgm:pt modelId="{9022910E-B3DF-4723-B113-6AB0DCFFE589}" type="parTrans" cxnId="{6BAE8B4A-725D-4624-BF91-FD8863597999}">
      <dgm:prSet/>
      <dgm:spPr/>
      <dgm:t>
        <a:bodyPr/>
        <a:lstStyle/>
        <a:p>
          <a:endParaRPr lang="en-US"/>
        </a:p>
      </dgm:t>
    </dgm:pt>
    <dgm:pt modelId="{D786BB61-9106-4701-AF96-2E1C0544DFBC}" type="sibTrans" cxnId="{6BAE8B4A-725D-4624-BF91-FD8863597999}">
      <dgm:prSet/>
      <dgm:spPr/>
      <dgm:t>
        <a:bodyPr/>
        <a:lstStyle/>
        <a:p>
          <a:endParaRPr lang="en-US"/>
        </a:p>
      </dgm:t>
    </dgm:pt>
    <dgm:pt modelId="{587421EE-878F-46CE-9B53-0BA96AEBE5AE}">
      <dgm:prSet/>
      <dgm:spPr/>
      <dgm:t>
        <a:bodyPr/>
        <a:lstStyle/>
        <a:p>
          <a:r>
            <a:rPr lang="en-GB" b="0" i="0"/>
            <a:t>Lecturer </a:t>
          </a:r>
          <a:endParaRPr lang="en-US"/>
        </a:p>
      </dgm:t>
    </dgm:pt>
    <dgm:pt modelId="{BF806B67-6003-4DE9-9119-A5E47E6448EF}" type="parTrans" cxnId="{911DBBA5-5760-4D27-B5CE-CDDD1B02D2FA}">
      <dgm:prSet/>
      <dgm:spPr/>
      <dgm:t>
        <a:bodyPr/>
        <a:lstStyle/>
        <a:p>
          <a:endParaRPr lang="en-US"/>
        </a:p>
      </dgm:t>
    </dgm:pt>
    <dgm:pt modelId="{2FA3B42D-7A75-4228-AA84-767F9A5A873F}" type="sibTrans" cxnId="{911DBBA5-5760-4D27-B5CE-CDDD1B02D2FA}">
      <dgm:prSet/>
      <dgm:spPr/>
      <dgm:t>
        <a:bodyPr/>
        <a:lstStyle/>
        <a:p>
          <a:endParaRPr lang="en-US"/>
        </a:p>
      </dgm:t>
    </dgm:pt>
    <dgm:pt modelId="{3C404D1F-DF95-441E-8C57-667485EE2F1D}">
      <dgm:prSet/>
      <dgm:spPr/>
      <dgm:t>
        <a:bodyPr/>
        <a:lstStyle/>
        <a:p>
          <a:r>
            <a:rPr lang="en-GB" b="0" i="0"/>
            <a:t>Mr Rodrigo Fernandes Aguilera</a:t>
          </a:r>
          <a:endParaRPr lang="en-US"/>
        </a:p>
      </dgm:t>
    </dgm:pt>
    <dgm:pt modelId="{61575F33-34EB-45B4-A006-737EF5DF15E7}" type="parTrans" cxnId="{7C3205DA-6533-44EA-9590-B8597D353B82}">
      <dgm:prSet/>
      <dgm:spPr/>
      <dgm:t>
        <a:bodyPr/>
        <a:lstStyle/>
        <a:p>
          <a:endParaRPr lang="en-US"/>
        </a:p>
      </dgm:t>
    </dgm:pt>
    <dgm:pt modelId="{9882DB10-1074-40E9-919D-8C43F00BF05F}" type="sibTrans" cxnId="{7C3205DA-6533-44EA-9590-B8597D353B82}">
      <dgm:prSet/>
      <dgm:spPr/>
      <dgm:t>
        <a:bodyPr/>
        <a:lstStyle/>
        <a:p>
          <a:endParaRPr lang="en-US"/>
        </a:p>
      </dgm:t>
    </dgm:pt>
    <dgm:pt modelId="{02BA1FD8-09EC-493C-9E4F-A52876AE519C}" type="pres">
      <dgm:prSet presAssocID="{FE5480A7-3BD4-4C37-B326-76BF4061C4DD}" presName="linear" presStyleCnt="0">
        <dgm:presLayoutVars>
          <dgm:animLvl val="lvl"/>
          <dgm:resizeHandles val="exact"/>
        </dgm:presLayoutVars>
      </dgm:prSet>
      <dgm:spPr/>
    </dgm:pt>
    <dgm:pt modelId="{5FAECAC4-FF96-4F35-A14A-C9E47D164CD9}" type="pres">
      <dgm:prSet presAssocID="{69D3E8DA-1463-437F-8383-E0075BB6A24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07CA1BA-6928-443B-AEEE-2DBF53AF65DB}" type="pres">
      <dgm:prSet presAssocID="{C91FBF9C-7DC8-4857-A9E4-61407FCB0E88}" presName="spacer" presStyleCnt="0"/>
      <dgm:spPr/>
    </dgm:pt>
    <dgm:pt modelId="{5A84E1AF-44D3-496A-B776-5E16FDC168F2}" type="pres">
      <dgm:prSet presAssocID="{C79B749F-907A-4F15-8F70-194FAA167B0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15DF76A-A07A-4FA9-9A15-E8A599815453}" type="pres">
      <dgm:prSet presAssocID="{D786BB61-9106-4701-AF96-2E1C0544DFBC}" presName="spacer" presStyleCnt="0"/>
      <dgm:spPr/>
    </dgm:pt>
    <dgm:pt modelId="{8F0ABCEF-09BA-48BF-87E5-1281DA4CC00D}" type="pres">
      <dgm:prSet presAssocID="{587421EE-878F-46CE-9B53-0BA96AEBE5A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7C7D030-21C3-4DE3-9F8F-1BC61B671DDF}" type="pres">
      <dgm:prSet presAssocID="{2FA3B42D-7A75-4228-AA84-767F9A5A873F}" presName="spacer" presStyleCnt="0"/>
      <dgm:spPr/>
    </dgm:pt>
    <dgm:pt modelId="{7D5A250F-2FE8-49BD-B6C3-C31606B3A2FD}" type="pres">
      <dgm:prSet presAssocID="{3C404D1F-DF95-441E-8C57-667485EE2F1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22D0062-623E-4395-8A99-AC4C4689240C}" type="presOf" srcId="{3C404D1F-DF95-441E-8C57-667485EE2F1D}" destId="{7D5A250F-2FE8-49BD-B6C3-C31606B3A2FD}" srcOrd="0" destOrd="0" presId="urn:microsoft.com/office/officeart/2005/8/layout/vList2"/>
    <dgm:cxn modelId="{6BAE8B4A-725D-4624-BF91-FD8863597999}" srcId="{FE5480A7-3BD4-4C37-B326-76BF4061C4DD}" destId="{C79B749F-907A-4F15-8F70-194FAA167B0F}" srcOrd="1" destOrd="0" parTransId="{9022910E-B3DF-4723-B113-6AB0DCFFE589}" sibTransId="{D786BB61-9106-4701-AF96-2E1C0544DFBC}"/>
    <dgm:cxn modelId="{ECB0EE4B-88F8-49F6-AA2E-459EBFA3247B}" srcId="{FE5480A7-3BD4-4C37-B326-76BF4061C4DD}" destId="{69D3E8DA-1463-437F-8383-E0075BB6A24A}" srcOrd="0" destOrd="0" parTransId="{9D37220C-9252-46D2-88F7-8BBCC1FDB3A1}" sibTransId="{C91FBF9C-7DC8-4857-A9E4-61407FCB0E88}"/>
    <dgm:cxn modelId="{42E43186-430E-4051-9F29-3190A1E393CB}" type="presOf" srcId="{587421EE-878F-46CE-9B53-0BA96AEBE5AE}" destId="{8F0ABCEF-09BA-48BF-87E5-1281DA4CC00D}" srcOrd="0" destOrd="0" presId="urn:microsoft.com/office/officeart/2005/8/layout/vList2"/>
    <dgm:cxn modelId="{2477C786-8F04-4D8A-B9B3-D3BD6459BEF0}" type="presOf" srcId="{FE5480A7-3BD4-4C37-B326-76BF4061C4DD}" destId="{02BA1FD8-09EC-493C-9E4F-A52876AE519C}" srcOrd="0" destOrd="0" presId="urn:microsoft.com/office/officeart/2005/8/layout/vList2"/>
    <dgm:cxn modelId="{911DBBA5-5760-4D27-B5CE-CDDD1B02D2FA}" srcId="{FE5480A7-3BD4-4C37-B326-76BF4061C4DD}" destId="{587421EE-878F-46CE-9B53-0BA96AEBE5AE}" srcOrd="2" destOrd="0" parTransId="{BF806B67-6003-4DE9-9119-A5E47E6448EF}" sibTransId="{2FA3B42D-7A75-4228-AA84-767F9A5A873F}"/>
    <dgm:cxn modelId="{B0B04AB1-B4E7-4DED-BBCA-3DECD04704BF}" type="presOf" srcId="{C79B749F-907A-4F15-8F70-194FAA167B0F}" destId="{5A84E1AF-44D3-496A-B776-5E16FDC168F2}" srcOrd="0" destOrd="0" presId="urn:microsoft.com/office/officeart/2005/8/layout/vList2"/>
    <dgm:cxn modelId="{7C3205DA-6533-44EA-9590-B8597D353B82}" srcId="{FE5480A7-3BD4-4C37-B326-76BF4061C4DD}" destId="{3C404D1F-DF95-441E-8C57-667485EE2F1D}" srcOrd="3" destOrd="0" parTransId="{61575F33-34EB-45B4-A006-737EF5DF15E7}" sibTransId="{9882DB10-1074-40E9-919D-8C43F00BF05F}"/>
    <dgm:cxn modelId="{E6129BDB-03F3-4405-9B2C-242C544AEFDC}" type="presOf" srcId="{69D3E8DA-1463-437F-8383-E0075BB6A24A}" destId="{5FAECAC4-FF96-4F35-A14A-C9E47D164CD9}" srcOrd="0" destOrd="0" presId="urn:microsoft.com/office/officeart/2005/8/layout/vList2"/>
    <dgm:cxn modelId="{8B8CD594-690D-447B-A36E-26D0FA3A2668}" type="presParOf" srcId="{02BA1FD8-09EC-493C-9E4F-A52876AE519C}" destId="{5FAECAC4-FF96-4F35-A14A-C9E47D164CD9}" srcOrd="0" destOrd="0" presId="urn:microsoft.com/office/officeart/2005/8/layout/vList2"/>
    <dgm:cxn modelId="{22A5B545-141E-4E08-A7B8-DDFC583F9B5E}" type="presParOf" srcId="{02BA1FD8-09EC-493C-9E4F-A52876AE519C}" destId="{D07CA1BA-6928-443B-AEEE-2DBF53AF65DB}" srcOrd="1" destOrd="0" presId="urn:microsoft.com/office/officeart/2005/8/layout/vList2"/>
    <dgm:cxn modelId="{385F6404-B9F4-4D39-A2B5-A036399C2B47}" type="presParOf" srcId="{02BA1FD8-09EC-493C-9E4F-A52876AE519C}" destId="{5A84E1AF-44D3-496A-B776-5E16FDC168F2}" srcOrd="2" destOrd="0" presId="urn:microsoft.com/office/officeart/2005/8/layout/vList2"/>
    <dgm:cxn modelId="{015740F0-58F8-49E4-BDDC-8036BB37FB87}" type="presParOf" srcId="{02BA1FD8-09EC-493C-9E4F-A52876AE519C}" destId="{915DF76A-A07A-4FA9-9A15-E8A599815453}" srcOrd="3" destOrd="0" presId="urn:microsoft.com/office/officeart/2005/8/layout/vList2"/>
    <dgm:cxn modelId="{C7E6EFD2-F5DA-4C8C-B193-285578CDF65F}" type="presParOf" srcId="{02BA1FD8-09EC-493C-9E4F-A52876AE519C}" destId="{8F0ABCEF-09BA-48BF-87E5-1281DA4CC00D}" srcOrd="4" destOrd="0" presId="urn:microsoft.com/office/officeart/2005/8/layout/vList2"/>
    <dgm:cxn modelId="{9160D29E-87C5-40C7-BD70-A192A26280A0}" type="presParOf" srcId="{02BA1FD8-09EC-493C-9E4F-A52876AE519C}" destId="{77C7D030-21C3-4DE3-9F8F-1BC61B671DDF}" srcOrd="5" destOrd="0" presId="urn:microsoft.com/office/officeart/2005/8/layout/vList2"/>
    <dgm:cxn modelId="{87B9DA93-AAFC-4F88-BBC9-B0E56830CACC}" type="presParOf" srcId="{02BA1FD8-09EC-493C-9E4F-A52876AE519C}" destId="{7D5A250F-2FE8-49BD-B6C3-C31606B3A2F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AECAC4-FF96-4F35-A14A-C9E47D164CD9}">
      <dsp:nvSpPr>
        <dsp:cNvPr id="0" name=""/>
        <dsp:cNvSpPr/>
      </dsp:nvSpPr>
      <dsp:spPr>
        <a:xfrm>
          <a:off x="0" y="23063"/>
          <a:ext cx="6391275" cy="12331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/>
            <a:t>Foreign Languages &amp; Cultural Awareness</a:t>
          </a:r>
          <a:endParaRPr lang="en-US" sz="3100" kern="1200"/>
        </a:p>
      </dsp:txBody>
      <dsp:txXfrm>
        <a:off x="60199" y="83262"/>
        <a:ext cx="6270877" cy="1112781"/>
      </dsp:txXfrm>
    </dsp:sp>
    <dsp:sp modelId="{5A84E1AF-44D3-496A-B776-5E16FDC168F2}">
      <dsp:nvSpPr>
        <dsp:cNvPr id="0" name=""/>
        <dsp:cNvSpPr/>
      </dsp:nvSpPr>
      <dsp:spPr>
        <a:xfrm>
          <a:off x="0" y="1345523"/>
          <a:ext cx="6391275" cy="1233179"/>
        </a:xfrm>
        <a:prstGeom prst="roundRect">
          <a:avLst/>
        </a:prstGeom>
        <a:solidFill>
          <a:schemeClr val="accent2">
            <a:hueOff val="-6588574"/>
            <a:satOff val="30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/>
            <a:t>BMIH 5003</a:t>
          </a:r>
          <a:endParaRPr lang="en-US" sz="3100" kern="1200"/>
        </a:p>
      </dsp:txBody>
      <dsp:txXfrm>
        <a:off x="60199" y="1405722"/>
        <a:ext cx="6270877" cy="1112781"/>
      </dsp:txXfrm>
    </dsp:sp>
    <dsp:sp modelId="{8F0ABCEF-09BA-48BF-87E5-1281DA4CC00D}">
      <dsp:nvSpPr>
        <dsp:cNvPr id="0" name=""/>
        <dsp:cNvSpPr/>
      </dsp:nvSpPr>
      <dsp:spPr>
        <a:xfrm>
          <a:off x="0" y="2667983"/>
          <a:ext cx="6391275" cy="1233179"/>
        </a:xfrm>
        <a:prstGeom prst="roundRect">
          <a:avLst/>
        </a:prstGeom>
        <a:solidFill>
          <a:schemeClr val="accent2">
            <a:hueOff val="-13177148"/>
            <a:satOff val="6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/>
            <a:t>Lecturer </a:t>
          </a:r>
          <a:endParaRPr lang="en-US" sz="3100" kern="1200"/>
        </a:p>
      </dsp:txBody>
      <dsp:txXfrm>
        <a:off x="60199" y="2728182"/>
        <a:ext cx="6270877" cy="1112781"/>
      </dsp:txXfrm>
    </dsp:sp>
    <dsp:sp modelId="{7D5A250F-2FE8-49BD-B6C3-C31606B3A2FD}">
      <dsp:nvSpPr>
        <dsp:cNvPr id="0" name=""/>
        <dsp:cNvSpPr/>
      </dsp:nvSpPr>
      <dsp:spPr>
        <a:xfrm>
          <a:off x="0" y="3990443"/>
          <a:ext cx="6391275" cy="1233179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/>
            <a:t>Mr Rodrigo Fernandes Aguilera</a:t>
          </a:r>
          <a:endParaRPr lang="en-US" sz="3100" kern="1200"/>
        </a:p>
      </dsp:txBody>
      <dsp:txXfrm>
        <a:off x="60199" y="4050642"/>
        <a:ext cx="6270877" cy="11127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BB7FCB60-2E12-4C9F-95D2-AB4DBF5AED86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840E671C-964C-45B7-BAC8-5B288DE1F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2881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CB60-2E12-4C9F-95D2-AB4DBF5AED86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E671C-964C-45B7-BAC8-5B288DE1F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314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CB60-2E12-4C9F-95D2-AB4DBF5AED86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E671C-964C-45B7-BAC8-5B288DE1F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676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CB60-2E12-4C9F-95D2-AB4DBF5AED86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E671C-964C-45B7-BAC8-5B288DE1F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637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CB60-2E12-4C9F-95D2-AB4DBF5AED86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E671C-964C-45B7-BAC8-5B288DE1F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873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CB60-2E12-4C9F-95D2-AB4DBF5AED86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E671C-964C-45B7-BAC8-5B288DE1F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53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CB60-2E12-4C9F-95D2-AB4DBF5AED86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E671C-964C-45B7-BAC8-5B288DE1F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322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CB60-2E12-4C9F-95D2-AB4DBF5AED86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E671C-964C-45B7-BAC8-5B288DE1F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602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CB60-2E12-4C9F-95D2-AB4DBF5AED86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E671C-964C-45B7-BAC8-5B288DE1F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2573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CB60-2E12-4C9F-95D2-AB4DBF5AED86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E671C-964C-45B7-BAC8-5B288DE1F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9780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CB60-2E12-4C9F-95D2-AB4DBF5AED86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E671C-964C-45B7-BAC8-5B288DE1F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4265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CB60-2E12-4C9F-95D2-AB4DBF5AED86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E671C-964C-45B7-BAC8-5B288DE1F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471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CB60-2E12-4C9F-95D2-AB4DBF5AED86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E671C-964C-45B7-BAC8-5B288DE1F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3540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CB60-2E12-4C9F-95D2-AB4DBF5AED86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E671C-964C-45B7-BAC8-5B288DE1F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727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FCB60-2E12-4C9F-95D2-AB4DBF5AED86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E671C-964C-45B7-BAC8-5B288DE1F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5100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BB7FCB60-2E12-4C9F-95D2-AB4DBF5AED86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E671C-964C-45B7-BAC8-5B288DE1F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4123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BB7FCB60-2E12-4C9F-95D2-AB4DBF5AED86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E671C-964C-45B7-BAC8-5B288DE1F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809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BB7FCB60-2E12-4C9F-95D2-AB4DBF5AED86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840E671C-964C-45B7-BAC8-5B288DE1F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8572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AF06E03-1E58-4FD2-92AB-AF7F81252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EBEBEB"/>
                </a:solidFill>
              </a:rPr>
              <a:t>Andreea Nicolae</a:t>
            </a:r>
            <a:br>
              <a:rPr lang="en-GB" b="1">
                <a:solidFill>
                  <a:srgbClr val="EBEBEB"/>
                </a:solidFill>
              </a:rPr>
            </a:br>
            <a:r>
              <a:rPr lang="en-GB" b="1">
                <a:solidFill>
                  <a:srgbClr val="EBEBEB"/>
                </a:solidFill>
              </a:rPr>
              <a:t>Student ID 2019850</a:t>
            </a:r>
            <a:endParaRPr lang="en-GB">
              <a:solidFill>
                <a:srgbClr val="EBEBEB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8679BF-49FE-43A4-90C8-B6E9D29AD7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2473997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283100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9F349-F97C-4CE6-A29A-EA17145A11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3171" y="346978"/>
            <a:ext cx="8825658" cy="1223666"/>
          </a:xfrm>
        </p:spPr>
        <p:txBody>
          <a:bodyPr>
            <a:normAutofit/>
          </a:bodyPr>
          <a:lstStyle/>
          <a:p>
            <a:r>
              <a:rPr lang="en-GB" sz="2800" b="1" dirty="0" err="1"/>
              <a:t>Tableros</a:t>
            </a:r>
            <a:r>
              <a:rPr lang="en-GB" sz="2800" b="1" dirty="0"/>
              <a:t> de </a:t>
            </a:r>
            <a:r>
              <a:rPr lang="en-GB" sz="2800" b="1" dirty="0" err="1"/>
              <a:t>precios</a:t>
            </a:r>
            <a:r>
              <a:rPr lang="en-GB" sz="2800" b="1" dirty="0"/>
              <a:t>  HOTEL PRESIDENTE</a:t>
            </a:r>
            <a:br>
              <a:rPr lang="en-GB" sz="2800" b="1" dirty="0"/>
            </a:br>
            <a:r>
              <a:rPr lang="en-GB" sz="2400" b="1" dirty="0"/>
              <a:t>Price Board  HOTEL PRESIDENTE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63BFC0-1D09-4841-96C1-68C31565BA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2080620"/>
            <a:ext cx="8825658" cy="3442433"/>
          </a:xfrm>
        </p:spPr>
        <p:txBody>
          <a:bodyPr/>
          <a:lstStyle/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2CF3D55-840C-4528-B18D-4B4CA2D445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8310974"/>
              </p:ext>
            </p:extLst>
          </p:nvPr>
        </p:nvGraphicFramePr>
        <p:xfrm>
          <a:off x="1154955" y="1570644"/>
          <a:ext cx="8891871" cy="31677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3425">
                  <a:extLst>
                    <a:ext uri="{9D8B030D-6E8A-4147-A177-3AD203B41FA5}">
                      <a16:colId xmlns:a16="http://schemas.microsoft.com/office/drawing/2014/main" val="1001736584"/>
                    </a:ext>
                  </a:extLst>
                </a:gridCol>
                <a:gridCol w="1177635">
                  <a:extLst>
                    <a:ext uri="{9D8B030D-6E8A-4147-A177-3AD203B41FA5}">
                      <a16:colId xmlns:a16="http://schemas.microsoft.com/office/drawing/2014/main" val="3222029711"/>
                    </a:ext>
                  </a:extLst>
                </a:gridCol>
                <a:gridCol w="2210530">
                  <a:extLst>
                    <a:ext uri="{9D8B030D-6E8A-4147-A177-3AD203B41FA5}">
                      <a16:colId xmlns:a16="http://schemas.microsoft.com/office/drawing/2014/main" val="3568991348"/>
                    </a:ext>
                  </a:extLst>
                </a:gridCol>
                <a:gridCol w="2260281">
                  <a:extLst>
                    <a:ext uri="{9D8B030D-6E8A-4147-A177-3AD203B41FA5}">
                      <a16:colId xmlns:a16="http://schemas.microsoft.com/office/drawing/2014/main" val="3206770969"/>
                    </a:ext>
                  </a:extLst>
                </a:gridCol>
              </a:tblGrid>
              <a:tr h="350753">
                <a:tc>
                  <a:txBody>
                    <a:bodyPr/>
                    <a:lstStyle/>
                    <a:p>
                      <a:r>
                        <a:rPr lang="en-GB" sz="1600" b="1" dirty="0"/>
                        <a:t>HABITACION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PRECIO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SERVICIOS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Precio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3160062"/>
                  </a:ext>
                </a:extLst>
              </a:tr>
              <a:tr h="371419">
                <a:tc>
                  <a:txBody>
                    <a:bodyPr/>
                    <a:lstStyle/>
                    <a:p>
                      <a:r>
                        <a:rPr lang="en-GB" sz="1600" b="1" dirty="0"/>
                        <a:t>Individual </a:t>
                      </a:r>
                      <a:r>
                        <a:rPr lang="en-GB" sz="1600" b="1" dirty="0" err="1"/>
                        <a:t>basica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CLP 54.99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 Parking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Gratis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8683095"/>
                  </a:ext>
                </a:extLst>
              </a:tr>
              <a:tr h="371419">
                <a:tc>
                  <a:txBody>
                    <a:bodyPr/>
                    <a:lstStyle/>
                    <a:p>
                      <a:r>
                        <a:rPr lang="en-GB" sz="1600" b="1" dirty="0"/>
                        <a:t>Individual </a:t>
                      </a:r>
                      <a:r>
                        <a:rPr lang="en-GB" sz="1600" b="1" dirty="0" err="1"/>
                        <a:t>estandar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CLP 58.99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err="1"/>
                        <a:t>Lavanderia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CLP 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5461379"/>
                  </a:ext>
                </a:extLst>
              </a:tr>
              <a:tr h="572002">
                <a:tc>
                  <a:txBody>
                    <a:bodyPr/>
                    <a:lstStyle/>
                    <a:p>
                      <a:r>
                        <a:rPr lang="en-GB" sz="1600" b="1" dirty="0" err="1"/>
                        <a:t>Estandar</a:t>
                      </a:r>
                      <a:r>
                        <a:rPr lang="en-GB" sz="1600" b="1" dirty="0"/>
                        <a:t> con 2 camas </a:t>
                      </a:r>
                      <a:r>
                        <a:rPr lang="en-GB" sz="1600" b="1" dirty="0" err="1"/>
                        <a:t>individuales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CLP 71.99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Jardin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Gratis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3799542"/>
                  </a:ext>
                </a:extLst>
              </a:tr>
              <a:tr h="371419">
                <a:tc>
                  <a:txBody>
                    <a:bodyPr/>
                    <a:lstStyle/>
                    <a:p>
                      <a:r>
                        <a:rPr lang="en-GB" sz="1600" b="1" dirty="0"/>
                        <a:t>Doble </a:t>
                      </a:r>
                      <a:r>
                        <a:rPr lang="en-GB" sz="1600" b="1" dirty="0" err="1"/>
                        <a:t>estandar</a:t>
                      </a:r>
                      <a:r>
                        <a:rPr lang="en-GB" sz="1600" b="1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CLP 79.99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err="1"/>
                        <a:t>Terraza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Gratis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5352085"/>
                  </a:ext>
                </a:extLst>
              </a:tr>
              <a:tr h="371419">
                <a:tc>
                  <a:txBody>
                    <a:bodyPr/>
                    <a:lstStyle/>
                    <a:p>
                      <a:r>
                        <a:rPr lang="en-GB" sz="1600" b="1" dirty="0" err="1"/>
                        <a:t>Ejecutiva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CLP 85.99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 err="1"/>
                        <a:t>Restaurante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N/A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3374406"/>
                  </a:ext>
                </a:extLst>
              </a:tr>
              <a:tr h="371419">
                <a:tc>
                  <a:txBody>
                    <a:bodyPr/>
                    <a:lstStyle/>
                    <a:p>
                      <a:r>
                        <a:rPr lang="en-GB" sz="1600" b="1" dirty="0"/>
                        <a:t>Triple Familiar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CLP</a:t>
                      </a:r>
                      <a:r>
                        <a:rPr lang="en-GB" dirty="0"/>
                        <a:t> </a:t>
                      </a:r>
                      <a:r>
                        <a:rPr lang="en-GB" sz="1600" dirty="0"/>
                        <a:t>99.99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Piscina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CLP 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5226640"/>
                  </a:ext>
                </a:extLst>
              </a:tr>
              <a:tr h="36126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9731490"/>
                  </a:ext>
                </a:extLst>
              </a:tr>
            </a:tbl>
          </a:graphicData>
        </a:graphic>
      </p:graphicFrame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4277CA02-5F3F-49FB-82B0-66D94E06F1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3312196"/>
              </p:ext>
            </p:extLst>
          </p:nvPr>
        </p:nvGraphicFramePr>
        <p:xfrm>
          <a:off x="1154956" y="4398380"/>
          <a:ext cx="8891870" cy="19614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35616">
                  <a:extLst>
                    <a:ext uri="{9D8B030D-6E8A-4147-A177-3AD203B41FA5}">
                      <a16:colId xmlns:a16="http://schemas.microsoft.com/office/drawing/2014/main" val="610446697"/>
                    </a:ext>
                  </a:extLst>
                </a:gridCol>
                <a:gridCol w="2187616">
                  <a:extLst>
                    <a:ext uri="{9D8B030D-6E8A-4147-A177-3AD203B41FA5}">
                      <a16:colId xmlns:a16="http://schemas.microsoft.com/office/drawing/2014/main" val="3545360115"/>
                    </a:ext>
                  </a:extLst>
                </a:gridCol>
                <a:gridCol w="2268638">
                  <a:extLst>
                    <a:ext uri="{9D8B030D-6E8A-4147-A177-3AD203B41FA5}">
                      <a16:colId xmlns:a16="http://schemas.microsoft.com/office/drawing/2014/main" val="4286716367"/>
                    </a:ext>
                  </a:extLst>
                </a:gridCol>
              </a:tblGrid>
              <a:tr h="432355">
                <a:tc>
                  <a:txBody>
                    <a:bodyPr/>
                    <a:lstStyle/>
                    <a:p>
                      <a:r>
                        <a:rPr lang="en-GB" dirty="0"/>
                        <a:t>EXTRAS</a:t>
                      </a:r>
                      <a:r>
                        <a:rPr lang="en-GB" baseline="0" dirty="0"/>
                        <a:t> OPCIONALES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39494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 err="1"/>
                        <a:t>Servicio</a:t>
                      </a:r>
                      <a:r>
                        <a:rPr lang="en-GB" sz="1600" b="1" baseline="0" dirty="0"/>
                        <a:t> de </a:t>
                      </a:r>
                      <a:r>
                        <a:rPr lang="en-GB" sz="1600" b="1" baseline="0" dirty="0" err="1"/>
                        <a:t>transfero</a:t>
                      </a:r>
                      <a:r>
                        <a:rPr lang="en-GB" sz="1600" b="1" baseline="0" dirty="0"/>
                        <a:t> </a:t>
                      </a:r>
                      <a:r>
                        <a:rPr lang="en-GB" sz="1600" b="1" baseline="0" dirty="0" err="1"/>
                        <a:t>desde</a:t>
                      </a:r>
                      <a:r>
                        <a:rPr lang="en-GB" sz="1600" b="1" baseline="0" dirty="0"/>
                        <a:t>/</a:t>
                      </a:r>
                      <a:r>
                        <a:rPr lang="en-GB" sz="1600" b="1" baseline="0" dirty="0" err="1"/>
                        <a:t>hacia</a:t>
                      </a:r>
                      <a:r>
                        <a:rPr lang="en-GB" sz="1600" b="1" baseline="0" dirty="0"/>
                        <a:t> </a:t>
                      </a:r>
                      <a:r>
                        <a:rPr lang="en-GB" sz="1600" b="1" baseline="0" dirty="0" err="1"/>
                        <a:t>el</a:t>
                      </a:r>
                      <a:r>
                        <a:rPr lang="en-GB" sz="1600" b="1" baseline="0" dirty="0"/>
                        <a:t> </a:t>
                      </a:r>
                      <a:r>
                        <a:rPr lang="en-GB" sz="1600" b="1" baseline="0" dirty="0" err="1"/>
                        <a:t>aeropuerto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CLP 25.99/persona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85195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68522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b="1" dirty="0"/>
                        <a:t> </a:t>
                      </a:r>
                      <a:r>
                        <a:rPr lang="en-GB" sz="1600" b="1" dirty="0" err="1"/>
                        <a:t>Asistencia</a:t>
                      </a:r>
                      <a:r>
                        <a:rPr lang="en-GB" sz="1600" b="1" baseline="0" dirty="0"/>
                        <a:t> </a:t>
                      </a:r>
                      <a:r>
                        <a:rPr lang="en-GB" sz="1600" b="1" baseline="0" dirty="0" err="1"/>
                        <a:t>turistica</a:t>
                      </a:r>
                      <a:r>
                        <a:rPr lang="en-GB" sz="1600" b="1" baseline="0" dirty="0"/>
                        <a:t> 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Pregunta</a:t>
                      </a:r>
                      <a:r>
                        <a:rPr lang="en-GB" sz="1600" dirty="0"/>
                        <a:t> a la reception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7226743"/>
                  </a:ext>
                </a:extLst>
              </a:tr>
            </a:tbl>
          </a:graphicData>
        </a:graphic>
      </p:graphicFrame>
      <p:sp>
        <p:nvSpPr>
          <p:cNvPr id="8" name="Star: 5 Points 7">
            <a:extLst>
              <a:ext uri="{FF2B5EF4-FFF2-40B4-BE49-F238E27FC236}">
                <a16:creationId xmlns:a16="http://schemas.microsoft.com/office/drawing/2014/main" id="{8BCB3399-6142-4E54-9A63-7F0D7379A7EA}"/>
              </a:ext>
            </a:extLst>
          </p:cNvPr>
          <p:cNvSpPr/>
          <p:nvPr/>
        </p:nvSpPr>
        <p:spPr>
          <a:xfrm>
            <a:off x="8461092" y="674277"/>
            <a:ext cx="590309" cy="50264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E4F52999-4E3F-40D3-89FF-E64261FE71BF}"/>
              </a:ext>
            </a:extLst>
          </p:cNvPr>
          <p:cNvSpPr/>
          <p:nvPr/>
        </p:nvSpPr>
        <p:spPr>
          <a:xfrm>
            <a:off x="9086124" y="674277"/>
            <a:ext cx="590309" cy="50264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3176F496-A3C6-4651-8C50-994A96322795}"/>
              </a:ext>
            </a:extLst>
          </p:cNvPr>
          <p:cNvSpPr/>
          <p:nvPr/>
        </p:nvSpPr>
        <p:spPr>
          <a:xfrm>
            <a:off x="9711156" y="679644"/>
            <a:ext cx="590309" cy="50264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0482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71</TotalTime>
  <Words>96</Words>
  <Application>Microsoft Office PowerPoint</Application>
  <PresentationFormat>Widescreen</PresentationFormat>
  <Paragraphs>39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 3</vt:lpstr>
      <vt:lpstr>Ion Boardroom</vt:lpstr>
      <vt:lpstr>Andreea Nicolae Student ID 2019850</vt:lpstr>
      <vt:lpstr>Tableros de precios  HOTEL PRESIDENTE Price Board  HOTEL PRESIDENTE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Andreea Nicolae Student ID 2019850</dc:title>
  <dc:creator>Andreea Nicolae</dc:creator>
  <cp:lastModifiedBy>Andreea Nicolae</cp:lastModifiedBy>
  <cp:revision>1</cp:revision>
  <dcterms:created xsi:type="dcterms:W3CDTF">2022-03-09T15:07:28Z</dcterms:created>
  <dcterms:modified xsi:type="dcterms:W3CDTF">2022-03-09T16:18:51Z</dcterms:modified>
</cp:coreProperties>
</file>