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404" r:id="rId3"/>
    <p:sldId id="325" r:id="rId4"/>
    <p:sldId id="305" r:id="rId5"/>
    <p:sldId id="333" r:id="rId6"/>
    <p:sldId id="471" r:id="rId7"/>
    <p:sldId id="476" r:id="rId8"/>
    <p:sldId id="473" r:id="rId9"/>
    <p:sldId id="477" r:id="rId10"/>
    <p:sldId id="334" r:id="rId11"/>
    <p:sldId id="336" r:id="rId12"/>
    <p:sldId id="335" r:id="rId13"/>
    <p:sldId id="474" r:id="rId14"/>
    <p:sldId id="472" r:id="rId15"/>
    <p:sldId id="339" r:id="rId16"/>
    <p:sldId id="340" r:id="rId17"/>
    <p:sldId id="344" r:id="rId18"/>
    <p:sldId id="346" r:id="rId19"/>
    <p:sldId id="478" r:id="rId20"/>
    <p:sldId id="406" r:id="rId21"/>
    <p:sldId id="418" r:id="rId22"/>
    <p:sldId id="419" r:id="rId23"/>
    <p:sldId id="426" r:id="rId24"/>
    <p:sldId id="475" r:id="rId25"/>
    <p:sldId id="427" r:id="rId26"/>
    <p:sldId id="428" r:id="rId27"/>
    <p:sldId id="430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52A773-F627-4AEA-BD0C-6EC0C717790B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F04843-F573-40BD-8864-FA97461B2E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124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31036FB-9F2F-4186-A5E6-7CBE5A3EE9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67E1B28-2307-453A-B2D2-014411BC28E7}" type="slidenum">
              <a:rPr lang="en-US" altLang="en-US" sz="1200" i="0"/>
              <a:pPr/>
              <a:t>1</a:t>
            </a:fld>
            <a:endParaRPr lang="en-US" altLang="en-US" sz="1200" i="0"/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6E9A1DF7-F54C-41DE-A265-F3F87593216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F45E693E-3FEA-4EA7-B56C-22F1194F4D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>
            <a:extLst>
              <a:ext uri="{FF2B5EF4-FFF2-40B4-BE49-F238E27FC236}">
                <a16:creationId xmlns:a16="http://schemas.microsoft.com/office/drawing/2014/main" id="{F1F922BD-B981-4B4A-9C34-682E548138C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7A18F0-B043-4C9C-A831-C61472EA3229}" type="slidenum">
              <a:rPr lang="en-US" altLang="en-US" sz="1200" i="0"/>
              <a:pPr/>
              <a:t>2</a:t>
            </a:fld>
            <a:endParaRPr lang="en-US" altLang="en-US" sz="1200" i="0"/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CA387A2E-A836-4BE9-A852-6C9C5095BCD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5622BA30-7B89-4759-8972-FCD41A593E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>
            <a:extLst>
              <a:ext uri="{FF2B5EF4-FFF2-40B4-BE49-F238E27FC236}">
                <a16:creationId xmlns:a16="http://schemas.microsoft.com/office/drawing/2014/main" id="{57957FC6-6C07-4613-8D57-DE738016633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62B15B7-4CAF-459A-8B55-F9FAC157ED6F}" type="slidenum">
              <a:rPr lang="en-US" altLang="en-US" sz="1200" i="0"/>
              <a:pPr/>
              <a:t>3</a:t>
            </a:fld>
            <a:endParaRPr lang="en-US" altLang="en-US" sz="1200" i="0"/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B7756A73-D961-461E-9D6E-5B960408D27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47EA5353-59E8-410C-B43D-D00174E464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>
            <a:extLst>
              <a:ext uri="{FF2B5EF4-FFF2-40B4-BE49-F238E27FC236}">
                <a16:creationId xmlns:a16="http://schemas.microsoft.com/office/drawing/2014/main" id="{23B03C17-27A5-4F65-BF14-CB6D307553E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A17BF16-6E48-41B1-BA2E-5C5DC9B839AC}" type="slidenum">
              <a:rPr lang="en-US" altLang="en-US" sz="1200" i="0"/>
              <a:pPr/>
              <a:t>4</a:t>
            </a:fld>
            <a:endParaRPr lang="en-US" altLang="en-US" sz="1200" i="0"/>
          </a:p>
        </p:txBody>
      </p:sp>
      <p:sp>
        <p:nvSpPr>
          <p:cNvPr id="55299" name="Rectangle 2">
            <a:extLst>
              <a:ext uri="{FF2B5EF4-FFF2-40B4-BE49-F238E27FC236}">
                <a16:creationId xmlns:a16="http://schemas.microsoft.com/office/drawing/2014/main" id="{704F529C-F1A2-40A4-AC4C-01BEFDA91BA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>
            <a:extLst>
              <a:ext uri="{FF2B5EF4-FFF2-40B4-BE49-F238E27FC236}">
                <a16:creationId xmlns:a16="http://schemas.microsoft.com/office/drawing/2014/main" id="{E7FFECC6-F471-4ABD-A6DF-507D117FB0A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>
            <a:extLst>
              <a:ext uri="{FF2B5EF4-FFF2-40B4-BE49-F238E27FC236}">
                <a16:creationId xmlns:a16="http://schemas.microsoft.com/office/drawing/2014/main" id="{FE87123F-5B53-408B-A9D0-1FFC85DEF92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9C6A088-EF98-4E75-A89B-E25D3EBE4C9C}" type="slidenum">
              <a:rPr lang="en-US" altLang="en-US" sz="1200" i="0"/>
              <a:pPr/>
              <a:t>5</a:t>
            </a:fld>
            <a:endParaRPr lang="en-US" altLang="en-US" sz="1200" i="0"/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750BC168-27CD-4405-98DF-651D6534782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9DC4ED55-3402-40F1-B20A-FCE24E98E11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>
            <a:extLst>
              <a:ext uri="{FF2B5EF4-FFF2-40B4-BE49-F238E27FC236}">
                <a16:creationId xmlns:a16="http://schemas.microsoft.com/office/drawing/2014/main" id="{F610F3AF-DE8C-4B5F-8AC3-69CB0584282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F53251A-5066-498D-9FF4-671917FA86EE}" type="slidenum">
              <a:rPr lang="en-US" altLang="en-US" sz="1200" i="0"/>
              <a:pPr/>
              <a:t>6</a:t>
            </a:fld>
            <a:endParaRPr lang="en-US" altLang="en-US" sz="1200" i="0"/>
          </a:p>
        </p:txBody>
      </p:sp>
      <p:sp>
        <p:nvSpPr>
          <p:cNvPr id="57347" name="Rectangle 2">
            <a:extLst>
              <a:ext uri="{FF2B5EF4-FFF2-40B4-BE49-F238E27FC236}">
                <a16:creationId xmlns:a16="http://schemas.microsoft.com/office/drawing/2014/main" id="{02AE277B-C79D-437B-B0F1-4BFCB6342FF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>
            <a:extLst>
              <a:ext uri="{FF2B5EF4-FFF2-40B4-BE49-F238E27FC236}">
                <a16:creationId xmlns:a16="http://schemas.microsoft.com/office/drawing/2014/main" id="{E1D77DE0-9BA0-4BF7-9C95-E601BD9189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>
            <a:extLst>
              <a:ext uri="{FF2B5EF4-FFF2-40B4-BE49-F238E27FC236}">
                <a16:creationId xmlns:a16="http://schemas.microsoft.com/office/drawing/2014/main" id="{6FEE4EF7-EAF0-4ED0-A7F6-F75908B5FB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F649DFD-0960-45A0-99B9-9D81FD44C505}" type="slidenum">
              <a:rPr lang="en-US" altLang="en-US" sz="1200" i="0"/>
              <a:pPr/>
              <a:t>8</a:t>
            </a:fld>
            <a:endParaRPr lang="en-US" altLang="en-US" sz="1200" i="0"/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D5633C07-487B-47EE-BBD0-C2FE4940479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5C26F3CE-6F0F-42FF-B4B3-F18C87DBCC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>
            <a:extLst>
              <a:ext uri="{FF2B5EF4-FFF2-40B4-BE49-F238E27FC236}">
                <a16:creationId xmlns:a16="http://schemas.microsoft.com/office/drawing/2014/main" id="{8911894B-D6E9-4E65-8FA8-8AF65D99D8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4CA6F76-0C48-4631-BDC2-1EF892392656}" type="slidenum">
              <a:rPr lang="en-US" altLang="en-US" sz="1200" i="0"/>
              <a:pPr/>
              <a:t>10</a:t>
            </a:fld>
            <a:endParaRPr lang="en-US" altLang="en-US" sz="1200" i="0"/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0C79D4BA-A46E-4595-B56D-120ED5A2C59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83C844C7-1A40-4EF5-9E5D-63E69C63FD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>
            <a:extLst>
              <a:ext uri="{FF2B5EF4-FFF2-40B4-BE49-F238E27FC236}">
                <a16:creationId xmlns:a16="http://schemas.microsoft.com/office/drawing/2014/main" id="{97F5C8D4-269B-4DDE-A097-14BA849E47C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EED820B-2424-4BD3-971C-F46E22677160}" type="slidenum">
              <a:rPr lang="en-US" altLang="en-US" sz="1200" i="0"/>
              <a:pPr/>
              <a:t>11</a:t>
            </a:fld>
            <a:endParaRPr lang="en-US" altLang="en-US" sz="1200" i="0"/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89FC9C35-FDDA-40C2-9CF1-7D9E01E3ED9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>
            <a:extLst>
              <a:ext uri="{FF2B5EF4-FFF2-40B4-BE49-F238E27FC236}">
                <a16:creationId xmlns:a16="http://schemas.microsoft.com/office/drawing/2014/main" id="{4ECCCA1E-8F88-4475-9339-5014D99F41C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>
            <a:extLst>
              <a:ext uri="{FF2B5EF4-FFF2-40B4-BE49-F238E27FC236}">
                <a16:creationId xmlns:a16="http://schemas.microsoft.com/office/drawing/2014/main" id="{411F788B-3ECE-4E18-B9D7-5D6DF57AA8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B689CE5E-0A3B-4004-A2F8-530C3A683072}" type="slidenum">
              <a:rPr lang="en-US" altLang="en-US" sz="1200" i="0"/>
              <a:pPr/>
              <a:t>12</a:t>
            </a:fld>
            <a:endParaRPr lang="en-US" altLang="en-US" sz="1200" i="0"/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F7AA5057-5973-4D01-A6D6-A821F408FDA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33859E16-EE9D-4239-9EC6-05123C5B82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>
            <a:extLst>
              <a:ext uri="{FF2B5EF4-FFF2-40B4-BE49-F238E27FC236}">
                <a16:creationId xmlns:a16="http://schemas.microsoft.com/office/drawing/2014/main" id="{8EA083E7-6225-45E6-9B41-49A7E42ECC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F7B5AC8-B039-4D44-9103-A6BAB52F1824}" type="slidenum">
              <a:rPr lang="en-US" altLang="en-US" sz="1200" i="0"/>
              <a:pPr/>
              <a:t>13</a:t>
            </a:fld>
            <a:endParaRPr lang="en-US" altLang="en-US" sz="1200" i="0"/>
          </a:p>
        </p:txBody>
      </p:sp>
      <p:sp>
        <p:nvSpPr>
          <p:cNvPr id="62467" name="Rectangle 2">
            <a:extLst>
              <a:ext uri="{FF2B5EF4-FFF2-40B4-BE49-F238E27FC236}">
                <a16:creationId xmlns:a16="http://schemas.microsoft.com/office/drawing/2014/main" id="{89CD5EA4-697A-4953-B94B-6AC050910F8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>
            <a:extLst>
              <a:ext uri="{FF2B5EF4-FFF2-40B4-BE49-F238E27FC236}">
                <a16:creationId xmlns:a16="http://schemas.microsoft.com/office/drawing/2014/main" id="{8C85ABA4-79AB-449B-87F7-F185F37B77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>
            <a:extLst>
              <a:ext uri="{FF2B5EF4-FFF2-40B4-BE49-F238E27FC236}">
                <a16:creationId xmlns:a16="http://schemas.microsoft.com/office/drawing/2014/main" id="{E92230CE-FB6E-459E-9AF1-DB993A9B8E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6018FA6-32FA-4B7E-BA8D-B0925AA92B06}" type="slidenum">
              <a:rPr lang="en-US" altLang="en-US" sz="1200" i="0"/>
              <a:pPr/>
              <a:t>14</a:t>
            </a:fld>
            <a:endParaRPr lang="en-US" altLang="en-US" sz="1200" i="0"/>
          </a:p>
        </p:txBody>
      </p:sp>
      <p:sp>
        <p:nvSpPr>
          <p:cNvPr id="64515" name="Rectangle 2">
            <a:extLst>
              <a:ext uri="{FF2B5EF4-FFF2-40B4-BE49-F238E27FC236}">
                <a16:creationId xmlns:a16="http://schemas.microsoft.com/office/drawing/2014/main" id="{5A90A719-1975-45AE-8B23-4B282BB6473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>
            <a:extLst>
              <a:ext uri="{FF2B5EF4-FFF2-40B4-BE49-F238E27FC236}">
                <a16:creationId xmlns:a16="http://schemas.microsoft.com/office/drawing/2014/main" id="{52B88BB9-4318-49D8-AC31-49569D0DD6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>
            <a:extLst>
              <a:ext uri="{FF2B5EF4-FFF2-40B4-BE49-F238E27FC236}">
                <a16:creationId xmlns:a16="http://schemas.microsoft.com/office/drawing/2014/main" id="{3B993BF2-F15B-408F-922F-DA28DE0796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700FFD4-9DD8-4EDB-BB4F-0ABDA2D6C5EF}" type="slidenum">
              <a:rPr lang="en-US" altLang="en-US" sz="1200" i="0"/>
              <a:pPr/>
              <a:t>15</a:t>
            </a:fld>
            <a:endParaRPr lang="en-US" altLang="en-US" sz="1200" i="0"/>
          </a:p>
        </p:txBody>
      </p:sp>
      <p:sp>
        <p:nvSpPr>
          <p:cNvPr id="66563" name="Rectangle 2">
            <a:extLst>
              <a:ext uri="{FF2B5EF4-FFF2-40B4-BE49-F238E27FC236}">
                <a16:creationId xmlns:a16="http://schemas.microsoft.com/office/drawing/2014/main" id="{3466F64C-5A5D-4972-8BC2-01F324F35DD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>
            <a:extLst>
              <a:ext uri="{FF2B5EF4-FFF2-40B4-BE49-F238E27FC236}">
                <a16:creationId xmlns:a16="http://schemas.microsoft.com/office/drawing/2014/main" id="{C1FBCB60-475C-421A-9FD4-D15C6D545A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7">
            <a:extLst>
              <a:ext uri="{FF2B5EF4-FFF2-40B4-BE49-F238E27FC236}">
                <a16:creationId xmlns:a16="http://schemas.microsoft.com/office/drawing/2014/main" id="{5D993B31-3CE1-453E-9287-022834D3670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2017B20-F963-4F94-9935-5A9493A9E8A8}" type="slidenum">
              <a:rPr lang="en-US" altLang="en-US" sz="1200" i="0"/>
              <a:pPr/>
              <a:t>16</a:t>
            </a:fld>
            <a:endParaRPr lang="en-US" altLang="en-US" sz="1200" i="0"/>
          </a:p>
        </p:txBody>
      </p:sp>
      <p:sp>
        <p:nvSpPr>
          <p:cNvPr id="67587" name="Rectangle 2">
            <a:extLst>
              <a:ext uri="{FF2B5EF4-FFF2-40B4-BE49-F238E27FC236}">
                <a16:creationId xmlns:a16="http://schemas.microsoft.com/office/drawing/2014/main" id="{A0CD70D5-1FD1-4E70-8655-58BC93727A0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8" name="Rectangle 3">
            <a:extLst>
              <a:ext uri="{FF2B5EF4-FFF2-40B4-BE49-F238E27FC236}">
                <a16:creationId xmlns:a16="http://schemas.microsoft.com/office/drawing/2014/main" id="{F57EB861-B364-4A61-A9AF-46E11F814B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7">
            <a:extLst>
              <a:ext uri="{FF2B5EF4-FFF2-40B4-BE49-F238E27FC236}">
                <a16:creationId xmlns:a16="http://schemas.microsoft.com/office/drawing/2014/main" id="{49B71F2C-D11D-4546-885C-F0356D4EE3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26C5169-BDC8-4915-888E-551D37A43F62}" type="slidenum">
              <a:rPr lang="en-US" altLang="en-US" sz="1200" i="0"/>
              <a:pPr/>
              <a:t>17</a:t>
            </a:fld>
            <a:endParaRPr lang="en-US" altLang="en-US" sz="1200" i="0"/>
          </a:p>
        </p:txBody>
      </p:sp>
      <p:sp>
        <p:nvSpPr>
          <p:cNvPr id="70659" name="Rectangle 2">
            <a:extLst>
              <a:ext uri="{FF2B5EF4-FFF2-40B4-BE49-F238E27FC236}">
                <a16:creationId xmlns:a16="http://schemas.microsoft.com/office/drawing/2014/main" id="{CEA4E15F-B312-401B-BF9A-D3D22D4974F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0" name="Rectangle 3">
            <a:extLst>
              <a:ext uri="{FF2B5EF4-FFF2-40B4-BE49-F238E27FC236}">
                <a16:creationId xmlns:a16="http://schemas.microsoft.com/office/drawing/2014/main" id="{24B253FA-0411-480E-B897-4EA6D9D4BAE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>
            <a:extLst>
              <a:ext uri="{FF2B5EF4-FFF2-40B4-BE49-F238E27FC236}">
                <a16:creationId xmlns:a16="http://schemas.microsoft.com/office/drawing/2014/main" id="{0A12E61E-FC52-4029-A441-9BC60001089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EC5DA10-BF75-4A96-8926-EB1099F2BB2A}" type="slidenum">
              <a:rPr lang="en-US" altLang="en-US" sz="1200" i="0"/>
              <a:pPr/>
              <a:t>18</a:t>
            </a:fld>
            <a:endParaRPr lang="en-US" altLang="en-US" sz="1200" i="0"/>
          </a:p>
        </p:txBody>
      </p:sp>
      <p:sp>
        <p:nvSpPr>
          <p:cNvPr id="71683" name="Rectangle 2">
            <a:extLst>
              <a:ext uri="{FF2B5EF4-FFF2-40B4-BE49-F238E27FC236}">
                <a16:creationId xmlns:a16="http://schemas.microsoft.com/office/drawing/2014/main" id="{721A638E-E7B4-41C0-8C12-6C40971CDC7D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>
            <a:extLst>
              <a:ext uri="{FF2B5EF4-FFF2-40B4-BE49-F238E27FC236}">
                <a16:creationId xmlns:a16="http://schemas.microsoft.com/office/drawing/2014/main" id="{0AA1F899-BE05-4222-977F-62AD885D9F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7">
            <a:extLst>
              <a:ext uri="{FF2B5EF4-FFF2-40B4-BE49-F238E27FC236}">
                <a16:creationId xmlns:a16="http://schemas.microsoft.com/office/drawing/2014/main" id="{9CF22E44-BCA8-4584-B167-CCEEFDC466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2FA2210-AF14-4CA4-8F5E-70AC2D666A36}" type="slidenum">
              <a:rPr lang="en-US" altLang="en-US" sz="1200" i="0"/>
              <a:pPr/>
              <a:t>20</a:t>
            </a:fld>
            <a:endParaRPr lang="en-US" altLang="en-US" sz="1200" i="0"/>
          </a:p>
        </p:txBody>
      </p:sp>
      <p:sp>
        <p:nvSpPr>
          <p:cNvPr id="72707" name="Rectangle 2">
            <a:extLst>
              <a:ext uri="{FF2B5EF4-FFF2-40B4-BE49-F238E27FC236}">
                <a16:creationId xmlns:a16="http://schemas.microsoft.com/office/drawing/2014/main" id="{8015855D-D46E-46F4-94FF-AD18C9F57D6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8" name="Rectangle 3">
            <a:extLst>
              <a:ext uri="{FF2B5EF4-FFF2-40B4-BE49-F238E27FC236}">
                <a16:creationId xmlns:a16="http://schemas.microsoft.com/office/drawing/2014/main" id="{0C91EB8B-D53A-485D-BEC3-6AA49248C7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7">
            <a:extLst>
              <a:ext uri="{FF2B5EF4-FFF2-40B4-BE49-F238E27FC236}">
                <a16:creationId xmlns:a16="http://schemas.microsoft.com/office/drawing/2014/main" id="{EF1BCB77-5411-4817-B1FA-2ACBE79F3C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577577D-1957-4EE1-8F15-F384F3925A61}" type="slidenum">
              <a:rPr lang="en-US" altLang="en-US" sz="1200" i="0"/>
              <a:pPr/>
              <a:t>21</a:t>
            </a:fld>
            <a:endParaRPr lang="en-US" altLang="en-US" sz="1200" i="0"/>
          </a:p>
        </p:txBody>
      </p:sp>
      <p:sp>
        <p:nvSpPr>
          <p:cNvPr id="75779" name="Rectangle 2">
            <a:extLst>
              <a:ext uri="{FF2B5EF4-FFF2-40B4-BE49-F238E27FC236}">
                <a16:creationId xmlns:a16="http://schemas.microsoft.com/office/drawing/2014/main" id="{06B8F92E-8E13-4876-AA2D-91CD64AC917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0" name="Rectangle 3">
            <a:extLst>
              <a:ext uri="{FF2B5EF4-FFF2-40B4-BE49-F238E27FC236}">
                <a16:creationId xmlns:a16="http://schemas.microsoft.com/office/drawing/2014/main" id="{14AD0F15-DFB0-46C3-8581-79E32B173C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7">
            <a:extLst>
              <a:ext uri="{FF2B5EF4-FFF2-40B4-BE49-F238E27FC236}">
                <a16:creationId xmlns:a16="http://schemas.microsoft.com/office/drawing/2014/main" id="{51CC80E5-9BBA-4DE2-97C5-F941CF853C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427E801-32CC-42B3-929E-C3A5C29A410F}" type="slidenum">
              <a:rPr lang="en-US" altLang="en-US" sz="1200" i="0"/>
              <a:pPr/>
              <a:t>22</a:t>
            </a:fld>
            <a:endParaRPr lang="en-US" altLang="en-US" sz="1200" i="0"/>
          </a:p>
        </p:txBody>
      </p:sp>
      <p:sp>
        <p:nvSpPr>
          <p:cNvPr id="76803" name="Rectangle 2">
            <a:extLst>
              <a:ext uri="{FF2B5EF4-FFF2-40B4-BE49-F238E27FC236}">
                <a16:creationId xmlns:a16="http://schemas.microsoft.com/office/drawing/2014/main" id="{22AE7AE1-9D2A-4AED-9A93-DF66B1FD0C7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4" name="Rectangle 3">
            <a:extLst>
              <a:ext uri="{FF2B5EF4-FFF2-40B4-BE49-F238E27FC236}">
                <a16:creationId xmlns:a16="http://schemas.microsoft.com/office/drawing/2014/main" id="{19D07B23-43AA-4A49-9454-4BA6F8AAAE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>
            <a:extLst>
              <a:ext uri="{FF2B5EF4-FFF2-40B4-BE49-F238E27FC236}">
                <a16:creationId xmlns:a16="http://schemas.microsoft.com/office/drawing/2014/main" id="{64B98F5E-1DC1-47FD-8B4A-8D4DBEFA54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BFD354B-D87C-4D49-B126-C6EDAF01F6C3}" type="slidenum">
              <a:rPr lang="en-US" altLang="en-US" sz="1200" i="0"/>
              <a:pPr/>
              <a:t>23</a:t>
            </a:fld>
            <a:endParaRPr lang="en-US" altLang="en-US" sz="1200" i="0"/>
          </a:p>
        </p:txBody>
      </p:sp>
      <p:sp>
        <p:nvSpPr>
          <p:cNvPr id="77827" name="Rectangle 2">
            <a:extLst>
              <a:ext uri="{FF2B5EF4-FFF2-40B4-BE49-F238E27FC236}">
                <a16:creationId xmlns:a16="http://schemas.microsoft.com/office/drawing/2014/main" id="{99B6267C-961B-4735-9BD4-89CBE689996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8" name="Rectangle 3">
            <a:extLst>
              <a:ext uri="{FF2B5EF4-FFF2-40B4-BE49-F238E27FC236}">
                <a16:creationId xmlns:a16="http://schemas.microsoft.com/office/drawing/2014/main" id="{9D0555F3-988B-4A5B-BB43-D5C6F84F7C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>
            <a:extLst>
              <a:ext uri="{FF2B5EF4-FFF2-40B4-BE49-F238E27FC236}">
                <a16:creationId xmlns:a16="http://schemas.microsoft.com/office/drawing/2014/main" id="{F84F11F0-A2D1-4345-981A-A687B7B064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73D4D3F-9E86-4A2D-BA64-EF38222136B4}" type="slidenum">
              <a:rPr lang="en-US" altLang="en-US" sz="1200" i="0"/>
              <a:pPr/>
              <a:t>24</a:t>
            </a:fld>
            <a:endParaRPr lang="en-US" altLang="en-US" sz="1200" i="0"/>
          </a:p>
        </p:txBody>
      </p:sp>
      <p:sp>
        <p:nvSpPr>
          <p:cNvPr id="78851" name="Rectangle 2">
            <a:extLst>
              <a:ext uri="{FF2B5EF4-FFF2-40B4-BE49-F238E27FC236}">
                <a16:creationId xmlns:a16="http://schemas.microsoft.com/office/drawing/2014/main" id="{48A65ADA-DA17-4B08-BBB2-00A4C365160E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2" name="Rectangle 3">
            <a:extLst>
              <a:ext uri="{FF2B5EF4-FFF2-40B4-BE49-F238E27FC236}">
                <a16:creationId xmlns:a16="http://schemas.microsoft.com/office/drawing/2014/main" id="{7D1F960C-69F4-4F0C-B1B7-9BC9E4115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>
            <a:extLst>
              <a:ext uri="{FF2B5EF4-FFF2-40B4-BE49-F238E27FC236}">
                <a16:creationId xmlns:a16="http://schemas.microsoft.com/office/drawing/2014/main" id="{A0EE9CF4-5F57-4202-8A18-F079442678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99CAA55-53E8-49E4-845D-A0DE48E0FD07}" type="slidenum">
              <a:rPr lang="en-US" altLang="en-US" sz="1200" i="0"/>
              <a:pPr/>
              <a:t>25</a:t>
            </a:fld>
            <a:endParaRPr lang="en-US" altLang="en-US" sz="1200" i="0"/>
          </a:p>
        </p:txBody>
      </p:sp>
      <p:sp>
        <p:nvSpPr>
          <p:cNvPr id="79875" name="Rectangle 2">
            <a:extLst>
              <a:ext uri="{FF2B5EF4-FFF2-40B4-BE49-F238E27FC236}">
                <a16:creationId xmlns:a16="http://schemas.microsoft.com/office/drawing/2014/main" id="{45A286E3-60DB-431B-9EC5-0469325E173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6" name="Rectangle 3">
            <a:extLst>
              <a:ext uri="{FF2B5EF4-FFF2-40B4-BE49-F238E27FC236}">
                <a16:creationId xmlns:a16="http://schemas.microsoft.com/office/drawing/2014/main" id="{918C40E2-D60D-4B13-95A1-FC17C96D89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7">
            <a:extLst>
              <a:ext uri="{FF2B5EF4-FFF2-40B4-BE49-F238E27FC236}">
                <a16:creationId xmlns:a16="http://schemas.microsoft.com/office/drawing/2014/main" id="{C33F953A-9303-4759-9768-CDD0E90FFA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5E0A5A6D-A2A3-499B-808C-800D1C08521B}" type="slidenum">
              <a:rPr lang="en-US" altLang="en-US" sz="1200" i="0"/>
              <a:pPr/>
              <a:t>26</a:t>
            </a:fld>
            <a:endParaRPr lang="en-US" altLang="en-US" sz="1200" i="0"/>
          </a:p>
        </p:txBody>
      </p:sp>
      <p:sp>
        <p:nvSpPr>
          <p:cNvPr id="80899" name="Rectangle 2">
            <a:extLst>
              <a:ext uri="{FF2B5EF4-FFF2-40B4-BE49-F238E27FC236}">
                <a16:creationId xmlns:a16="http://schemas.microsoft.com/office/drawing/2014/main" id="{EB1D3A44-1532-4F90-BB64-089F0DF266C1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0" name="Rectangle 3">
            <a:extLst>
              <a:ext uri="{FF2B5EF4-FFF2-40B4-BE49-F238E27FC236}">
                <a16:creationId xmlns:a16="http://schemas.microsoft.com/office/drawing/2014/main" id="{6DA1F522-BB08-4CB0-A482-AD85757AB4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7">
            <a:extLst>
              <a:ext uri="{FF2B5EF4-FFF2-40B4-BE49-F238E27FC236}">
                <a16:creationId xmlns:a16="http://schemas.microsoft.com/office/drawing/2014/main" id="{1658C36A-E313-4702-8656-DF68D191DEB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29F6FB5-C81C-48B2-BE1F-F54D903B2839}" type="slidenum">
              <a:rPr lang="en-US" altLang="en-US" sz="1200" i="0"/>
              <a:pPr/>
              <a:t>27</a:t>
            </a:fld>
            <a:endParaRPr lang="en-US" altLang="en-US" sz="1200" i="0"/>
          </a:p>
        </p:txBody>
      </p:sp>
      <p:sp>
        <p:nvSpPr>
          <p:cNvPr id="81923" name="Rectangle 2">
            <a:extLst>
              <a:ext uri="{FF2B5EF4-FFF2-40B4-BE49-F238E27FC236}">
                <a16:creationId xmlns:a16="http://schemas.microsoft.com/office/drawing/2014/main" id="{488355F3-D68D-4DF2-AA0F-B78225AA60B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4" name="Rectangle 3">
            <a:extLst>
              <a:ext uri="{FF2B5EF4-FFF2-40B4-BE49-F238E27FC236}">
                <a16:creationId xmlns:a16="http://schemas.microsoft.com/office/drawing/2014/main" id="{E2910C10-87C6-4EE5-B828-4F5037D4D7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A214F-4E4B-4709-95BF-F3011433A0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C299F7-EE85-43BF-B2A4-88F5F78D7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FD1D6-435C-4637-A2F4-7C12ABF3C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6C6826-62EC-4E1A-9D36-B59942533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479B2-1F51-4C64-9598-B687EC692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247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22068-AE52-462F-AE19-E7E5ADA3A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60D01-F7AA-476C-A72F-D03C8002B5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6EDA9-8E8F-4829-B45A-BAE0C54C3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4C3DF-3724-43E6-B059-222F42B44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657A5F-667F-4C92-9E26-21CE78A08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52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236DF-DBC4-4B91-8D53-A0B474CFC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F79EEF-43D0-49EB-A8FD-885972A481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C7C62-9E16-463F-A7AA-822E9EBD5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E9ABC-3455-4131-B333-B91B244FE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E97B98-D7BB-4CDB-B5A4-F9E6ED034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68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B37EF-25FD-449C-80E4-755F19B42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04B8C-9FA3-4699-A584-32C75B1779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F679DB-0A66-4A2A-A8D6-BBBE9391F7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4463B-8EAF-4640-A1E4-E600A66AF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9C53A8-3B18-4271-9D71-F4F8C79F1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88DC6F-425D-42AE-820D-75749A35A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45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68842-A089-4E92-8991-B3557A7156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83B40B-25CD-4EED-A88F-D05D3EBE63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843ABF-69D0-42A5-B7D4-8831A6A175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4DD50F9-CCB0-4BD3-BA22-AB9264F0A7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B8E6D2-8D23-4D4D-850F-A433A14582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DF8B84-437E-4BA1-9768-DA88AA7CF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9B86F8-A03D-40BC-840B-214852D0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DDFFC9-DC35-41BD-AD65-F881AD8F3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07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660D8-05B4-4E36-9269-6C8BC1428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558066-6B7E-418A-968D-C9E95A4D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678D11-62CC-4C52-AEB0-0C0C71554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238AF9-6838-483C-BDF8-8301692E6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10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1603AF-4326-4187-A10F-61E9F8A49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C5017D-EE9F-4E98-8174-5577D499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E35DF-7ED3-499D-9A30-B3F30B8D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255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700B1A-2E87-4D56-A4EF-292A2826AC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5FE7B-9BA2-494D-A144-7932185A22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95A2BE-8ADB-484E-8EF7-843AE06D69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CFEE33-B8C1-4910-A11D-981AE0629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8FE6E-B525-42B1-9D5A-7219CFB02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45DA7-38D4-4DBA-AA87-8CD39BAE37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505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EDB56-9D1C-4B32-97C8-65475DC23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8767EC-447D-4D48-AFC9-9B493A04C5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3A24E4-CF76-427A-BD64-9E0AD8140C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E489A-6C8D-4101-8D79-319F616FE7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D8556D-2E8A-4D26-92B6-01F731A50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160CCC-CF0B-4436-B5FD-B564966CE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407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7015D-F89B-4CD4-8FBD-AA29298BB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05A32-43B8-4BDE-841C-995A88DCEC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E5E60-C2DC-4E17-A60A-AD9CD5DE8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50306-8021-4A2A-AD05-1B7AB738C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F66FB-BC5C-4FFE-AEFE-CD9585BF9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571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88C199-DE45-40BF-BFAF-0DD108A4DFC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EF452-C235-426A-8CAA-253DA01342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29C84-83DA-4A70-95E2-390823D13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4339A-0326-418B-87EA-EEAB70BC9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9192A0-7372-4623-AD57-25D966106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51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CB2E37-80FC-40A5-9189-2F73240DF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164F5A-0548-4110-AE23-F4AA38263A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199533-C1E4-460A-97A3-0E5438C5EF1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06BC00-7734-4DE6-B8D6-30316B9EFD8A}" type="datetimeFigureOut">
              <a:rPr lang="en-GB" smtClean="0"/>
              <a:t>08/10/2020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E14E83-9086-49CF-9369-756E71AF4D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61BEBA-792A-40BA-A1BB-7DA8EB8251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86B2C5-7C81-49AD-A026-788C1859F0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243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CNHpK1Xtd8?feature=oembed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MJfiDsOgc8?feature=oembed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8E407A64-B908-492C-972A-F9918FB022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748C1917-CD6B-4E33-9A74-BD8F1FDD4B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Describe function and structure of different  types of blood vessels.</a:t>
            </a:r>
          </a:p>
          <a:p>
            <a:pPr eaLnBrk="1" hangingPunct="1"/>
            <a:r>
              <a:rPr lang="en-US" altLang="en-US"/>
              <a:t>Describe fluid and dissolved material transport into and out of the cardiovascular system.</a:t>
            </a:r>
          </a:p>
          <a:p>
            <a:pPr eaLnBrk="1" hangingPunct="1"/>
            <a:r>
              <a:rPr lang="en-US" altLang="en-US"/>
              <a:t>Describe the factors that influence blood pressure and blood pressure regulation.</a:t>
            </a:r>
          </a:p>
          <a:p>
            <a:pPr eaLnBrk="1" hangingPunct="1"/>
            <a:r>
              <a:rPr lang="en-US" altLang="en-US"/>
              <a:t>Discuss the mechanisms involved in the movement of fluids between capillaries and interstitial spaces.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2" name="Rectangle 3">
            <a:extLst>
              <a:ext uri="{FF2B5EF4-FFF2-40B4-BE49-F238E27FC236}">
                <a16:creationId xmlns:a16="http://schemas.microsoft.com/office/drawing/2014/main" id="{62935A9D-4228-4D9D-9D36-8F2FFB7A78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Learning Objectives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3" name="Rectangle 2">
            <a:extLst>
              <a:ext uri="{FF2B5EF4-FFF2-40B4-BE49-F238E27FC236}">
                <a16:creationId xmlns:a16="http://schemas.microsoft.com/office/drawing/2014/main" id="{EDCAD85F-A369-47FA-905C-EC3D8BD666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Describe how blood flow and pressure in tissues is regulated.</a:t>
            </a:r>
          </a:p>
          <a:p>
            <a:pPr eaLnBrk="1" hangingPunct="1"/>
            <a:r>
              <a:rPr lang="en-US" altLang="en-US"/>
              <a:t>Identify the principle blood vessels of each circuit and the areas they serve.</a:t>
            </a:r>
          </a:p>
          <a:p>
            <a:pPr eaLnBrk="1" hangingPunct="1"/>
            <a:r>
              <a:rPr lang="en-US" altLang="en-US"/>
              <a:t>Describe fetal circulation patterns and the changes that occur in these patterns at birth and during aging.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5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147" name="Rectangle 1027">
            <a:extLst>
              <a:ext uri="{FF2B5EF4-FFF2-40B4-BE49-F238E27FC236}">
                <a16:creationId xmlns:a16="http://schemas.microsoft.com/office/drawing/2014/main" id="{019B4487-9D91-4AE3-87EE-F96539D7198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US" altLang="en-US" sz="4000" b="1" i="0">
                <a:solidFill>
                  <a:srgbClr val="FFFFFF"/>
                </a:solidFill>
              </a:rPr>
              <a:t>Structure of vessel walls</a:t>
            </a:r>
            <a:br>
              <a:rPr lang="en-US" altLang="en-US" sz="4000" b="1" i="0">
                <a:solidFill>
                  <a:srgbClr val="FFFFFF"/>
                </a:solidFill>
              </a:rPr>
            </a:br>
            <a:endParaRPr lang="en-US" altLang="en-US" sz="4000">
              <a:solidFill>
                <a:srgbClr val="FFFFFF"/>
              </a:solidFill>
            </a:endParaRPr>
          </a:p>
        </p:txBody>
      </p:sp>
      <p:sp>
        <p:nvSpPr>
          <p:cNvPr id="6146" name="Rectangle 1026">
            <a:extLst>
              <a:ext uri="{FF2B5EF4-FFF2-40B4-BE49-F238E27FC236}">
                <a16:creationId xmlns:a16="http://schemas.microsoft.com/office/drawing/2014/main" id="{E732381A-D42D-4965-909A-D24372C9E7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 dirty="0"/>
              <a:t>Walls of arteries and veins contain three distinct layers</a:t>
            </a:r>
          </a:p>
          <a:p>
            <a:pPr lvl="1" eaLnBrk="1" hangingPunct="1"/>
            <a:r>
              <a:rPr lang="en-US" altLang="en-US" dirty="0"/>
              <a:t>Tunic intima</a:t>
            </a:r>
          </a:p>
          <a:p>
            <a:pPr lvl="1" eaLnBrk="1" hangingPunct="1"/>
            <a:r>
              <a:rPr lang="en-US" altLang="en-US" dirty="0"/>
              <a:t>Tunica media</a:t>
            </a:r>
          </a:p>
          <a:p>
            <a:pPr lvl="1" eaLnBrk="1" hangingPunct="1"/>
            <a:r>
              <a:rPr lang="en-US" altLang="en-US" dirty="0"/>
              <a:t>Tunica externa</a:t>
            </a:r>
          </a:p>
          <a:p>
            <a:pPr lvl="1" eaLnBrk="1" hangingPunct="1"/>
            <a:endParaRPr lang="en-US" altLang="en-US" dirty="0"/>
          </a:p>
          <a:p>
            <a:pPr lvl="1" eaLnBrk="1" hangingPunct="1"/>
            <a:endParaRPr lang="en-US" altLang="en-US" dirty="0"/>
          </a:p>
        </p:txBody>
      </p:sp>
      <p:pic>
        <p:nvPicPr>
          <p:cNvPr id="3" name="Picture 2" descr="A picture containing light&#10;&#10;Description automatically generated">
            <a:extLst>
              <a:ext uri="{FF2B5EF4-FFF2-40B4-BE49-F238E27FC236}">
                <a16:creationId xmlns:a16="http://schemas.microsoft.com/office/drawing/2014/main" id="{984271D1-17DA-40A8-B34F-F3569E44EB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1" b="1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>
            <a:extLst>
              <a:ext uri="{FF2B5EF4-FFF2-40B4-BE49-F238E27FC236}">
                <a16:creationId xmlns:a16="http://schemas.microsoft.com/office/drawing/2014/main" id="{6BDB4B60-E87B-4360-A56C-3612F09332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09600"/>
            <a:ext cx="9144000" cy="228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9332" name="Rectangle 4">
            <a:extLst>
              <a:ext uri="{FF2B5EF4-FFF2-40B4-BE49-F238E27FC236}">
                <a16:creationId xmlns:a16="http://schemas.microsoft.com/office/drawing/2014/main" id="{7570E7CA-A3C7-4D9A-A41B-CBF78C4757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066800"/>
            <a:ext cx="9144000" cy="76200"/>
          </a:xfrm>
          <a:prstGeom prst="rect">
            <a:avLst/>
          </a:pr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99331" name="Rectangle 3">
            <a:extLst>
              <a:ext uri="{FF2B5EF4-FFF2-40B4-BE49-F238E27FC236}">
                <a16:creationId xmlns:a16="http://schemas.microsoft.com/office/drawing/2014/main" id="{14196386-13CB-4CB7-8F1C-63F550AC5F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76201"/>
            <a:ext cx="8763000" cy="9683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A Comparison of a Typical Artery and a Typical Vein</a:t>
            </a:r>
          </a:p>
        </p:txBody>
      </p:sp>
      <p:pic>
        <p:nvPicPr>
          <p:cNvPr id="7173" name="Picture 2">
            <a:extLst>
              <a:ext uri="{FF2B5EF4-FFF2-40B4-BE49-F238E27FC236}">
                <a16:creationId xmlns:a16="http://schemas.microsoft.com/office/drawing/2014/main" id="{FE3D02A2-3843-44E3-AFFC-74957C976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700214"/>
            <a:ext cx="8991600" cy="439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9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 animBg="1"/>
      <p:bldP spid="99331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BCAFC49-2032-418B-BEFD-F6B445F6C52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Differences between arteries and veins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59834984-59B8-4855-BDDE-240B67B4C4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Compared to veins, arteries </a:t>
            </a:r>
          </a:p>
          <a:p>
            <a:pPr lvl="1" eaLnBrk="1" hangingPunct="1"/>
            <a:r>
              <a:rPr lang="en-US" altLang="en-US"/>
              <a:t>Have thicker walls</a:t>
            </a:r>
          </a:p>
          <a:p>
            <a:pPr lvl="1" eaLnBrk="1" hangingPunct="1"/>
            <a:r>
              <a:rPr lang="en-US" altLang="en-US"/>
              <a:t>Have more smooth muscle and elastic fibers</a:t>
            </a:r>
          </a:p>
          <a:p>
            <a:pPr lvl="1" eaLnBrk="1" hangingPunct="1"/>
            <a:r>
              <a:rPr lang="en-US" altLang="en-US"/>
              <a:t>Are more resilient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19" name="Rectangle 2">
            <a:extLst>
              <a:ext uri="{FF2B5EF4-FFF2-40B4-BE49-F238E27FC236}">
                <a16:creationId xmlns:a16="http://schemas.microsoft.com/office/drawing/2014/main" id="{DDD76DFF-7948-4471-B185-5F9CD68F63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Blood Flow Through the Blood Vessels</a:t>
            </a:r>
          </a:p>
        </p:txBody>
      </p:sp>
      <p:sp>
        <p:nvSpPr>
          <p:cNvPr id="9218" name="Rectangle 3">
            <a:extLst>
              <a:ext uri="{FF2B5EF4-FFF2-40B4-BE49-F238E27FC236}">
                <a16:creationId xmlns:a16="http://schemas.microsoft.com/office/drawing/2014/main" id="{E523AC29-6355-4C2E-ADB6-84B1C75B03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/>
              <a:t>Blood flows through the blood vessels from the heart and back to the heart in the following order:</a:t>
            </a:r>
          </a:p>
          <a:p>
            <a:pPr lvl="1" eaLnBrk="1" hangingPunct="1"/>
            <a:r>
              <a:rPr lang="en-US" altLang="en-US"/>
              <a:t>Elastic Arteries e.g. Aorta, pulmonary artery</a:t>
            </a:r>
          </a:p>
          <a:p>
            <a:pPr lvl="1" eaLnBrk="1" hangingPunct="1"/>
            <a:r>
              <a:rPr lang="en-US" altLang="en-US"/>
              <a:t>Muscular Arteries</a:t>
            </a:r>
          </a:p>
          <a:p>
            <a:pPr lvl="1" eaLnBrk="1" hangingPunct="1"/>
            <a:r>
              <a:rPr lang="en-US" altLang="en-US"/>
              <a:t>Arterioles</a:t>
            </a:r>
          </a:p>
          <a:p>
            <a:pPr lvl="1" eaLnBrk="1" hangingPunct="1"/>
            <a:r>
              <a:rPr lang="en-US" altLang="en-US"/>
              <a:t>Capillaries – the only vessels that allow exchange</a:t>
            </a:r>
          </a:p>
          <a:p>
            <a:pPr lvl="1" eaLnBrk="1" hangingPunct="1"/>
            <a:r>
              <a:rPr lang="en-US" altLang="en-US"/>
              <a:t>Venules</a:t>
            </a:r>
          </a:p>
          <a:p>
            <a:pPr lvl="1" eaLnBrk="1" hangingPunct="1"/>
            <a:r>
              <a:rPr lang="en-US" altLang="en-US"/>
              <a:t>Medium Veins</a:t>
            </a:r>
          </a:p>
          <a:p>
            <a:pPr lvl="1" eaLnBrk="1" hangingPunct="1"/>
            <a:r>
              <a:rPr lang="en-US" altLang="en-US"/>
              <a:t>Large Veins e.g. vena cava, pulmonary vein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D6E799EE-0389-4281-84B8-034655AB9B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1370668"/>
            <a:ext cx="10905066" cy="4116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6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4BB095FB-572F-404A-A459-EB5920FA61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Blood Flow Through the Blood Vessels</a:t>
            </a:r>
          </a:p>
        </p:txBody>
      </p:sp>
      <p:sp>
        <p:nvSpPr>
          <p:cNvPr id="80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F6E47526-0464-41F1-A272-B2FF2B2CE0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>
                <a:solidFill>
                  <a:srgbClr val="FEFFFF"/>
                </a:solidFill>
              </a:rPr>
              <a:t>As blood flows from the aorta toward the capillaries and from capillaries toward the vena cava:</a:t>
            </a:r>
          </a:p>
          <a:p>
            <a:pPr lvl="1" eaLnBrk="1" hangingPunct="1"/>
            <a:r>
              <a:rPr lang="en-US" altLang="en-US">
                <a:solidFill>
                  <a:srgbClr val="FEFFFF"/>
                </a:solidFill>
              </a:rPr>
              <a:t>Pressure decreases</a:t>
            </a:r>
          </a:p>
          <a:p>
            <a:pPr lvl="1" eaLnBrk="1" hangingPunct="1"/>
            <a:r>
              <a:rPr lang="en-US" altLang="en-US">
                <a:solidFill>
                  <a:srgbClr val="FEFFFF"/>
                </a:solidFill>
              </a:rPr>
              <a:t>Flow decreases</a:t>
            </a:r>
          </a:p>
          <a:p>
            <a:pPr lvl="1" eaLnBrk="1" hangingPunct="1"/>
            <a:r>
              <a:rPr lang="en-US" altLang="en-US">
                <a:solidFill>
                  <a:srgbClr val="FEFFFF"/>
                </a:solidFill>
              </a:rPr>
              <a:t>Resistance increases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CF01E-034F-42E6-B78E-0644D9B1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Blood vessels</a:t>
            </a:r>
            <a:endParaRPr lang="en-GB" dirty="0"/>
          </a:p>
        </p:txBody>
      </p:sp>
      <p:pic>
        <p:nvPicPr>
          <p:cNvPr id="4" name="Online Media 3" title="The Circulatory System Part 2: Blood Vessels">
            <a:hlinkClick r:id="" action="ppaction://media"/>
            <a:extLst>
              <a:ext uri="{FF2B5EF4-FFF2-40B4-BE49-F238E27FC236}">
                <a16:creationId xmlns:a16="http://schemas.microsoft.com/office/drawing/2014/main" id="{E16F0178-8DCA-43CB-9AB7-9B4ADDA764B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18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7" name="Rectangle 2">
            <a:extLst>
              <a:ext uri="{FF2B5EF4-FFF2-40B4-BE49-F238E27FC236}">
                <a16:creationId xmlns:a16="http://schemas.microsoft.com/office/drawing/2014/main" id="{B2F4721E-41DC-4DD6-ACB9-0E06352BA5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>
                <a:solidFill>
                  <a:srgbClr val="FFFFFF"/>
                </a:solidFill>
              </a:rPr>
              <a:t>Arteries 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73EDE270-4116-424E-8906-626D0D2032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Undergo changes in diameter in order to increase or decrease the size of the artery:</a:t>
            </a:r>
          </a:p>
          <a:p>
            <a:pPr lvl="1" eaLnBrk="1" hangingPunct="1"/>
            <a:r>
              <a:rPr lang="en-US" altLang="en-US"/>
              <a:t>Vasoconstriction – decreases the size of the lumen</a:t>
            </a:r>
          </a:p>
          <a:p>
            <a:pPr lvl="1" eaLnBrk="1" hangingPunct="1"/>
            <a:r>
              <a:rPr lang="en-US" altLang="en-US"/>
              <a:t>Vasodilation – increases the size of the lumen</a:t>
            </a:r>
          </a:p>
          <a:p>
            <a:pPr eaLnBrk="1" hangingPunct="1"/>
            <a:r>
              <a:rPr lang="en-US" altLang="en-US"/>
              <a:t>Arteries include:</a:t>
            </a:r>
          </a:p>
          <a:p>
            <a:pPr lvl="1" eaLnBrk="1" hangingPunct="1"/>
            <a:r>
              <a:rPr lang="en-US" altLang="en-US"/>
              <a:t>Elastic -conducting</a:t>
            </a:r>
          </a:p>
          <a:p>
            <a:pPr lvl="1" eaLnBrk="1" hangingPunct="1"/>
            <a:r>
              <a:rPr lang="en-US" altLang="en-US"/>
              <a:t>Muscular – distributes the blood</a:t>
            </a:r>
          </a:p>
          <a:p>
            <a:pPr lvl="1" eaLnBrk="1" hangingPunct="1"/>
            <a:r>
              <a:rPr lang="en-US" altLang="en-US"/>
              <a:t>Arteriole - small arteries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>
            <a:extLst>
              <a:ext uri="{FF2B5EF4-FFF2-40B4-BE49-F238E27FC236}">
                <a16:creationId xmlns:a16="http://schemas.microsoft.com/office/drawing/2014/main" id="{BDEC88B0-00E2-4431-988A-581925BBAF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09600"/>
            <a:ext cx="9144000" cy="228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444" name="Rectangle 4">
            <a:extLst>
              <a:ext uri="{FF2B5EF4-FFF2-40B4-BE49-F238E27FC236}">
                <a16:creationId xmlns:a16="http://schemas.microsoft.com/office/drawing/2014/main" id="{C7A470A6-F8A6-4DFB-9B71-046A705C9A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066800"/>
            <a:ext cx="9144000" cy="76200"/>
          </a:xfrm>
          <a:prstGeom prst="rect">
            <a:avLst/>
          </a:pr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E2AC455B-8385-4D64-BAA4-53B6C87A9B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Histological Structure of Blood Vessels</a:t>
            </a:r>
          </a:p>
        </p:txBody>
      </p:sp>
      <p:pic>
        <p:nvPicPr>
          <p:cNvPr id="12293" name="Picture 2">
            <a:extLst>
              <a:ext uri="{FF2B5EF4-FFF2-40B4-BE49-F238E27FC236}">
                <a16:creationId xmlns:a16="http://schemas.microsoft.com/office/drawing/2014/main" id="{DF8781EC-0A18-4FD1-B6E6-33996493F3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1655213"/>
            <a:ext cx="6705600" cy="534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4" grpId="0" animBg="1"/>
      <p:bldP spid="61443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5" name="Rectangle 2">
            <a:extLst>
              <a:ext uri="{FF2B5EF4-FFF2-40B4-BE49-F238E27FC236}">
                <a16:creationId xmlns:a16="http://schemas.microsoft.com/office/drawing/2014/main" id="{CF02497C-9075-45FE-97BB-6E5AEEFE80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Capillaries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C9E4815A-D142-4348-8352-70400734B2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Capillaries form networks called capillary bed</a:t>
            </a:r>
          </a:p>
          <a:p>
            <a:pPr eaLnBrk="1" hangingPunct="1"/>
            <a:r>
              <a:rPr lang="en-US" altLang="en-US"/>
              <a:t>Blood flow through the capillary is regulated by pre-capillary sphincter.</a:t>
            </a:r>
          </a:p>
          <a:p>
            <a:pPr eaLnBrk="1" hangingPunct="1"/>
            <a:r>
              <a:rPr lang="en-US" altLang="en-US"/>
              <a:t>Capillaries allow exchange between interstitial fluid and blood by</a:t>
            </a:r>
          </a:p>
          <a:p>
            <a:pPr lvl="1" eaLnBrk="1" hangingPunct="1"/>
            <a:r>
              <a:rPr lang="en-US" altLang="en-US"/>
              <a:t>Active transport</a:t>
            </a:r>
          </a:p>
          <a:p>
            <a:pPr lvl="1" eaLnBrk="1" hangingPunct="1"/>
            <a:r>
              <a:rPr lang="en-US" altLang="en-US"/>
              <a:t>Passive transport</a:t>
            </a:r>
          </a:p>
          <a:p>
            <a:pPr lvl="2" eaLnBrk="1" hangingPunct="1"/>
            <a:r>
              <a:rPr lang="en-US" altLang="en-US"/>
              <a:t>Osmosis, </a:t>
            </a:r>
          </a:p>
          <a:p>
            <a:pPr lvl="2" eaLnBrk="1" hangingPunct="1"/>
            <a:r>
              <a:rPr lang="en-US" altLang="en-US"/>
              <a:t>Diffusion, </a:t>
            </a:r>
          </a:p>
          <a:p>
            <a:pPr lvl="2" eaLnBrk="1" hangingPunct="1"/>
            <a:r>
              <a:rPr lang="en-US" altLang="en-US"/>
              <a:t>Filtration,</a:t>
            </a:r>
          </a:p>
          <a:p>
            <a:pPr lvl="2" eaLnBrk="1" hangingPunct="1"/>
            <a:r>
              <a:rPr lang="en-US" altLang="en-US"/>
              <a:t>Facilitated Transportation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38" name="Rectangle 2">
            <a:extLst>
              <a:ext uri="{FF2B5EF4-FFF2-40B4-BE49-F238E27FC236}">
                <a16:creationId xmlns:a16="http://schemas.microsoft.com/office/drawing/2014/main" id="{630BFD33-C29A-4056-971C-F70E4DC71C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Capillary Filtration</a:t>
            </a:r>
          </a:p>
        </p:txBody>
      </p:sp>
      <p:pic>
        <p:nvPicPr>
          <p:cNvPr id="14339" name="Picture 4">
            <a:extLst>
              <a:ext uri="{FF2B5EF4-FFF2-40B4-BE49-F238E27FC236}">
                <a16:creationId xmlns:a16="http://schemas.microsoft.com/office/drawing/2014/main" id="{6C7A5E8B-D33D-4B3F-B656-058ECC51BB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6554" y="492573"/>
            <a:ext cx="5028080" cy="588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F24C30BA-E25C-4A25-B38F-90232C9EBB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Capillaries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E1C90B9D-958D-4888-9881-51C3CEA9A0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Capillaries have two basic structures</a:t>
            </a:r>
          </a:p>
          <a:p>
            <a:pPr lvl="1" eaLnBrk="1" hangingPunct="1"/>
            <a:r>
              <a:rPr lang="en-US" altLang="en-US"/>
              <a:t>Continuous capillaries</a:t>
            </a:r>
          </a:p>
          <a:p>
            <a:pPr lvl="2" eaLnBrk="1" hangingPunct="1"/>
            <a:r>
              <a:rPr lang="en-US" altLang="en-US"/>
              <a:t>Have complete lining</a:t>
            </a:r>
          </a:p>
          <a:p>
            <a:pPr lvl="2" eaLnBrk="1" hangingPunct="1"/>
            <a:r>
              <a:rPr lang="en-US" altLang="en-US"/>
              <a:t>Supply most region of body </a:t>
            </a:r>
          </a:p>
          <a:p>
            <a:pPr lvl="2" eaLnBrk="1" hangingPunct="1"/>
            <a:r>
              <a:rPr lang="en-US" altLang="en-US"/>
              <a:t>Can be found in all tissues except epithelial and cartilage </a:t>
            </a:r>
          </a:p>
          <a:p>
            <a:pPr lvl="1" eaLnBrk="1" hangingPunct="1"/>
            <a:r>
              <a:rPr lang="en-US" altLang="en-US"/>
              <a:t>Fenestrated capilaries</a:t>
            </a:r>
          </a:p>
          <a:p>
            <a:pPr lvl="2" eaLnBrk="1" hangingPunct="1"/>
            <a:r>
              <a:rPr lang="en-US" altLang="en-US"/>
              <a:t>Contain windows (pores) that span endothelial lining </a:t>
            </a:r>
          </a:p>
          <a:p>
            <a:pPr lvl="2" eaLnBrk="1" hangingPunct="1"/>
            <a:r>
              <a:rPr lang="en-US" altLang="en-US"/>
              <a:t>Permit rapid exchange of large solutes as large as peptide </a:t>
            </a:r>
          </a:p>
          <a:p>
            <a:pPr lvl="2" eaLnBrk="1" hangingPunct="1"/>
            <a:r>
              <a:rPr lang="en-US" altLang="en-US"/>
              <a:t>Flattened fenestrated capillaries = sinusoids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E35DD64B-6F2C-4923-A94F-24DC13AD31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Veins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CE3B8EF0-8E7A-4B4D-9584-B93C0BC75A3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Collect blood from all tissues and organs and return it to the heart</a:t>
            </a:r>
          </a:p>
          <a:p>
            <a:pPr eaLnBrk="1" hangingPunct="1"/>
            <a:r>
              <a:rPr lang="en-US" altLang="en-US"/>
              <a:t>Vein are classified according to their size  into:</a:t>
            </a:r>
          </a:p>
          <a:p>
            <a:pPr lvl="1" eaLnBrk="1" hangingPunct="1"/>
            <a:r>
              <a:rPr lang="en-US" altLang="en-US"/>
              <a:t>Venules</a:t>
            </a:r>
          </a:p>
          <a:p>
            <a:pPr lvl="1" eaLnBrk="1" hangingPunct="1"/>
            <a:r>
              <a:rPr lang="en-US" altLang="en-US"/>
              <a:t>Medium-sized veins</a:t>
            </a:r>
          </a:p>
          <a:p>
            <a:pPr lvl="1" eaLnBrk="1" hangingPunct="1"/>
            <a:r>
              <a:rPr lang="en-US" altLang="en-US"/>
              <a:t>Large veins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8" name="Group 137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9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Rectangle 142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19459" name="Rectangle 2">
            <a:extLst>
              <a:ext uri="{FF2B5EF4-FFF2-40B4-BE49-F238E27FC236}">
                <a16:creationId xmlns:a16="http://schemas.microsoft.com/office/drawing/2014/main" id="{6FBE30C4-B0CA-41DC-8AC1-E4D01935B0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>
                <a:solidFill>
                  <a:srgbClr val="FFFFFF"/>
                </a:solidFill>
              </a:rPr>
              <a:t>Venous Valves</a:t>
            </a: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1522EEE4-132E-4D47-9E79-62D13D3AE66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400"/>
              <a:t>Venules and medium-sized veins  contain valves </a:t>
            </a:r>
          </a:p>
          <a:p>
            <a:pPr lvl="1" eaLnBrk="1" hangingPunct="1"/>
            <a:r>
              <a:rPr lang="en-US" altLang="en-US" dirty="0"/>
              <a:t>Valves prevent backflow of blood </a:t>
            </a:r>
          </a:p>
          <a:p>
            <a:pPr lvl="1" eaLnBrk="1" hangingPunct="1"/>
            <a:endParaRPr lang="en-US" altLang="en-US" dirty="0"/>
          </a:p>
          <a:p>
            <a:pPr lvl="1" eaLnBrk="1" hangingPunct="1"/>
            <a:endParaRPr lang="en-US" altLang="en-US" dirty="0"/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FCC3ED2-58B4-47FE-929D-AEBBD0DF98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135" r="-1" b="15505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5BB4FECF-3F96-4B97-B02B-0950D5540E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FFFFFF"/>
                </a:solidFill>
              </a:rPr>
              <a:t>Cardiovascular Physiology</a:t>
            </a: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02061987-58D9-4A9F-89E0-2D1925AFBF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Circulatory pressure is divided into three components</a:t>
            </a:r>
          </a:p>
          <a:p>
            <a:pPr lvl="1" eaLnBrk="1" hangingPunct="1"/>
            <a:r>
              <a:rPr lang="en-US" altLang="en-US"/>
              <a:t>Blood pressure (BP)</a:t>
            </a:r>
          </a:p>
          <a:p>
            <a:pPr lvl="1" eaLnBrk="1" hangingPunct="1"/>
            <a:r>
              <a:rPr lang="en-US" altLang="en-US"/>
              <a:t>Capillary hydrostatic pressure (CHP)</a:t>
            </a:r>
          </a:p>
          <a:p>
            <a:pPr lvl="1" eaLnBrk="1" hangingPunct="1"/>
            <a:r>
              <a:rPr lang="en-US" altLang="en-US"/>
              <a:t>Venous pressure  </a:t>
            </a:r>
          </a:p>
          <a:p>
            <a:pPr eaLnBrk="1" hangingPunct="1"/>
            <a:r>
              <a:rPr lang="en-US" altLang="en-US"/>
              <a:t>Blood pressure is influenced by:</a:t>
            </a:r>
          </a:p>
          <a:p>
            <a:pPr lvl="1" eaLnBrk="1" hangingPunct="1"/>
            <a:r>
              <a:rPr lang="en-US" altLang="en-US"/>
              <a:t>Weight of the person</a:t>
            </a:r>
          </a:p>
          <a:p>
            <a:pPr lvl="1" eaLnBrk="1" hangingPunct="1"/>
            <a:r>
              <a:rPr lang="en-US" altLang="en-US"/>
              <a:t>Age of the person</a:t>
            </a:r>
          </a:p>
          <a:p>
            <a:pPr lvl="1" eaLnBrk="1" hangingPunct="1"/>
            <a:r>
              <a:rPr lang="en-US" altLang="en-US"/>
              <a:t>Gender of the person</a:t>
            </a:r>
          </a:p>
          <a:p>
            <a:pPr lvl="1" eaLnBrk="1" hangingPunct="1"/>
            <a:r>
              <a:rPr lang="en-US" altLang="en-US"/>
              <a:t>Time of the day</a:t>
            </a:r>
          </a:p>
        </p:txBody>
      </p:sp>
      <p:sp>
        <p:nvSpPr>
          <p:cNvPr id="22532" name="Rectangle 4">
            <a:extLst>
              <a:ext uri="{FF2B5EF4-FFF2-40B4-BE49-F238E27FC236}">
                <a16:creationId xmlns:a16="http://schemas.microsoft.com/office/drawing/2014/main" id="{D50C4EFA-9036-4028-A51C-41B9F21883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1" y="838200"/>
            <a:ext cx="383222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Aft>
                <a:spcPts val="600"/>
              </a:spcAft>
            </a:pPr>
            <a:r>
              <a:rPr lang="en-US" altLang="en-US" sz="3200" b="1" i="0">
                <a:solidFill>
                  <a:srgbClr val="993333"/>
                </a:solidFill>
              </a:rPr>
              <a:t>Circulatory Pressure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5" name="Rectangle 2">
            <a:extLst>
              <a:ext uri="{FF2B5EF4-FFF2-40B4-BE49-F238E27FC236}">
                <a16:creationId xmlns:a16="http://schemas.microsoft.com/office/drawing/2014/main" id="{3D25983F-89CE-45AA-B64E-8BD40C645C6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Resistance (R)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A804D2FC-8B4E-419F-884C-11C8AA8C94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Resistance of the cardiovascular system opposes the movement of blood</a:t>
            </a:r>
          </a:p>
          <a:p>
            <a:pPr eaLnBrk="1" hangingPunct="1"/>
            <a:r>
              <a:rPr lang="en-US" altLang="en-US"/>
              <a:t>For blood to flow, the pressure gradient must overcome total peripheral resistance</a:t>
            </a:r>
          </a:p>
          <a:p>
            <a:pPr lvl="1" eaLnBrk="1" hangingPunct="1"/>
            <a:r>
              <a:rPr lang="en-US" altLang="en-US"/>
              <a:t>Peripheral resistance (PR) is the resistance of the arterial system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64C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E7F479-86AC-4D6C-9E42-B8A9EC9E4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Systemic resistance </a:t>
            </a:r>
          </a:p>
        </p:txBody>
      </p:sp>
      <p:pic>
        <p:nvPicPr>
          <p:cNvPr id="4" name="Online Media 3" title="Systemic Vascular Resistance (Total Peripheral Resistance) | Cardiology">
            <a:hlinkClick r:id="" action="ppaction://media"/>
            <a:extLst>
              <a:ext uri="{FF2B5EF4-FFF2-40B4-BE49-F238E27FC236}">
                <a16:creationId xmlns:a16="http://schemas.microsoft.com/office/drawing/2014/main" id="{4A311442-E235-4E5C-8415-9F344FC215C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8600" y="1405625"/>
            <a:ext cx="7188199" cy="404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85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86B5756-BCE8-45C1-B0A1-03E524252E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>
                <a:solidFill>
                  <a:srgbClr val="FFFFFF"/>
                </a:solidFill>
              </a:rPr>
              <a:t>Arterial blood pressure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BCB6022A-33B9-4274-876F-0B152AADF9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Arterial blood pressure</a:t>
            </a:r>
          </a:p>
          <a:p>
            <a:pPr lvl="1" eaLnBrk="1" hangingPunct="1"/>
            <a:r>
              <a:rPr lang="en-US" altLang="en-US"/>
              <a:t>Maintains blood flow through capillary beds</a:t>
            </a:r>
          </a:p>
          <a:p>
            <a:pPr lvl="1" eaLnBrk="1" hangingPunct="1"/>
            <a:r>
              <a:rPr lang="en-US" altLang="en-US"/>
              <a:t>Rises during ventricular systole and falls during ventricular diastole</a:t>
            </a:r>
          </a:p>
          <a:p>
            <a:pPr eaLnBrk="1" hangingPunct="1"/>
            <a:r>
              <a:rPr lang="en-US" altLang="en-US"/>
              <a:t>Pulse is a rhythmic pressure oscillation that accompanies each heartbeat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D5DFA0B5-3476-4355-9D11-0BF8896FD3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FFFFFF"/>
                </a:solidFill>
              </a:rPr>
              <a:t>Cardiovascular Regulation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36BAB110-5740-4202-A0FB-173ECE8C8C6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Autoregulation </a:t>
            </a:r>
          </a:p>
          <a:p>
            <a:pPr eaLnBrk="1" hangingPunct="1"/>
            <a:r>
              <a:rPr lang="en-US" altLang="en-US"/>
              <a:t>Neural mechanisms </a:t>
            </a:r>
          </a:p>
          <a:p>
            <a:pPr eaLnBrk="1" hangingPunct="1"/>
            <a:r>
              <a:rPr lang="en-US" altLang="en-US"/>
              <a:t>Endocrine mechanisms 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3C312D38-BA89-4A0E-AEE6-F7FF14398C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700">
                <a:solidFill>
                  <a:srgbClr val="FFFFFF"/>
                </a:solidFill>
              </a:rPr>
              <a:t>Autoregulation of blood flow within tissues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D2A5BF06-E20B-4FB4-BCBE-090EDF04BB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Local vasodilators accelerate blood flow in response to:</a:t>
            </a:r>
          </a:p>
          <a:p>
            <a:pPr lvl="1" eaLnBrk="1" hangingPunct="1"/>
            <a:r>
              <a:rPr lang="en-US" altLang="en-US"/>
              <a:t>Decreased tissue O</a:t>
            </a:r>
            <a:r>
              <a:rPr lang="en-US" altLang="en-US" baseline="-25000"/>
              <a:t>2</a:t>
            </a:r>
            <a:r>
              <a:rPr lang="en-US" altLang="en-US"/>
              <a:t> levels or increased CO</a:t>
            </a:r>
            <a:r>
              <a:rPr lang="en-US" altLang="en-US" baseline="-25000"/>
              <a:t>2</a:t>
            </a:r>
            <a:r>
              <a:rPr lang="en-US" altLang="en-US"/>
              <a:t> levels</a:t>
            </a:r>
          </a:p>
          <a:p>
            <a:pPr lvl="1" eaLnBrk="1" hangingPunct="1"/>
            <a:r>
              <a:rPr lang="en-US" altLang="en-US"/>
              <a:t>Generation of lactic acid</a:t>
            </a:r>
          </a:p>
          <a:p>
            <a:pPr lvl="1" eaLnBrk="1" hangingPunct="1"/>
            <a:r>
              <a:rPr lang="en-US" altLang="en-US"/>
              <a:t>Release of nitric acid</a:t>
            </a:r>
          </a:p>
          <a:p>
            <a:pPr lvl="1" eaLnBrk="1" hangingPunct="1"/>
            <a:r>
              <a:rPr lang="en-US" altLang="en-US"/>
              <a:t>Rising K</a:t>
            </a:r>
            <a:r>
              <a:rPr lang="en-US" altLang="en-US" baseline="30000"/>
              <a:t>+</a:t>
            </a:r>
            <a:r>
              <a:rPr lang="en-US" altLang="en-US"/>
              <a:t> or H</a:t>
            </a:r>
            <a:r>
              <a:rPr lang="en-US" altLang="en-US" baseline="30000"/>
              <a:t>+</a:t>
            </a:r>
            <a:r>
              <a:rPr lang="en-US" altLang="en-US"/>
              <a:t> concentrations in interstitial fluid</a:t>
            </a:r>
          </a:p>
          <a:p>
            <a:pPr lvl="1" eaLnBrk="1" hangingPunct="1"/>
            <a:r>
              <a:rPr lang="en-US" altLang="en-US"/>
              <a:t>Local inflammation</a:t>
            </a:r>
          </a:p>
          <a:p>
            <a:pPr lvl="1" eaLnBrk="1" hangingPunct="1"/>
            <a:r>
              <a:rPr lang="en-US" altLang="en-US"/>
              <a:t>Elevated temperature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7B5E5DCE-096A-460D-B067-177E642A2B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>
                <a:solidFill>
                  <a:srgbClr val="FFFFFF"/>
                </a:solidFill>
              </a:rPr>
              <a:t>Hormones and cardiovascular regulation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5B8FAB82-7213-4C20-A77D-4734E98B53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Low Blood pressure stimulates release of renin by juxtaglomerular cells</a:t>
            </a:r>
          </a:p>
          <a:p>
            <a:pPr lvl="1" eaLnBrk="1" hangingPunct="1"/>
            <a:r>
              <a:rPr lang="en-US" altLang="en-US"/>
              <a:t>Renin converts Angiotensin to Angiotensin I</a:t>
            </a:r>
          </a:p>
          <a:p>
            <a:pPr lvl="1" eaLnBrk="1" hangingPunct="1"/>
            <a:r>
              <a:rPr lang="en-US" altLang="en-US"/>
              <a:t>Angiotensin I is converted into Angiotensin II at the lungs</a:t>
            </a:r>
          </a:p>
          <a:p>
            <a:pPr lvl="1" eaLnBrk="1" hangingPunct="1"/>
            <a:r>
              <a:rPr lang="en-US" altLang="en-US"/>
              <a:t>Angiotensin II stimulate:</a:t>
            </a:r>
          </a:p>
          <a:p>
            <a:pPr lvl="2" eaLnBrk="1" hangingPunct="1"/>
            <a:r>
              <a:rPr lang="en-US" altLang="en-US"/>
              <a:t>Release of Antidiuretic hormone</a:t>
            </a:r>
          </a:p>
          <a:p>
            <a:pPr lvl="2" eaLnBrk="1" hangingPunct="1"/>
            <a:r>
              <a:rPr lang="en-US" altLang="en-US"/>
              <a:t>Thirst</a:t>
            </a:r>
          </a:p>
          <a:p>
            <a:pPr lvl="3" eaLnBrk="1" hangingPunct="1"/>
            <a:r>
              <a:rPr lang="en-US" altLang="en-US"/>
              <a:t>Increased thirst promotes water absorption across the digestive tract</a:t>
            </a:r>
          </a:p>
          <a:p>
            <a:pPr lvl="2" eaLnBrk="1" hangingPunct="1"/>
            <a:r>
              <a:rPr lang="en-US" altLang="en-US"/>
              <a:t>Secretion of aldosterone by  adrenal gland</a:t>
            </a:r>
          </a:p>
          <a:p>
            <a:pPr lvl="1" eaLnBrk="1" hangingPunct="1"/>
            <a:r>
              <a:rPr lang="en-US" altLang="en-US"/>
              <a:t>Aldosterone and ADH promote fluid retention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E3216C0-7F16-4573-BBB0-7A9577DC32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100">
                <a:solidFill>
                  <a:srgbClr val="FFFFFF"/>
                </a:solidFill>
              </a:rPr>
              <a:t>Hormones and cardiovascular regulation</a:t>
            </a:r>
          </a:p>
        </p:txBody>
      </p:sp>
      <p:sp>
        <p:nvSpPr>
          <p:cNvPr id="76" name="Arc 7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8C5D17CC-C942-4AA1-AA7B-3F3587A4442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/>
              <a:t>Erythropoietin – released if BP falls or O</a:t>
            </a:r>
            <a:r>
              <a:rPr lang="en-US" altLang="en-US" baseline="-25000"/>
              <a:t>2</a:t>
            </a:r>
            <a:r>
              <a:rPr lang="en-US" altLang="en-US"/>
              <a:t> levels are abnormally low</a:t>
            </a:r>
          </a:p>
          <a:p>
            <a:pPr lvl="1" eaLnBrk="1" hangingPunct="1"/>
            <a:r>
              <a:rPr lang="en-US" altLang="en-US"/>
              <a:t>Erythropoietin ultimately increases blood volume and improves O</a:t>
            </a:r>
            <a:r>
              <a:rPr lang="en-US" altLang="en-US" baseline="-25000"/>
              <a:t>2</a:t>
            </a:r>
            <a:r>
              <a:rPr lang="en-US" altLang="en-US"/>
              <a:t> delivery</a:t>
            </a:r>
          </a:p>
          <a:p>
            <a:pPr eaLnBrk="1" hangingPunct="1"/>
            <a:r>
              <a:rPr lang="en-US" altLang="en-US"/>
              <a:t>Natriuretic peptides – released in response to excessive right atrial stretch i.e. when BP is high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>
            <a:extLst>
              <a:ext uri="{FF2B5EF4-FFF2-40B4-BE49-F238E27FC236}">
                <a16:creationId xmlns:a16="http://schemas.microsoft.com/office/drawing/2014/main" id="{89AD60D9-E81B-4C35-BF3C-D7BFB9A3E1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09600"/>
            <a:ext cx="9144000" cy="228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15044" name="Rectangle 4">
            <a:extLst>
              <a:ext uri="{FF2B5EF4-FFF2-40B4-BE49-F238E27FC236}">
                <a16:creationId xmlns:a16="http://schemas.microsoft.com/office/drawing/2014/main" id="{6BA63EF1-F73C-4CD9-9482-15C1C77A6E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066800"/>
            <a:ext cx="9144000" cy="76200"/>
          </a:xfrm>
          <a:prstGeom prst="rect">
            <a:avLst/>
          </a:pr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15045" name="Rectangle 5">
            <a:extLst>
              <a:ext uri="{FF2B5EF4-FFF2-40B4-BE49-F238E27FC236}">
                <a16:creationId xmlns:a16="http://schemas.microsoft.com/office/drawing/2014/main" id="{CA7D4A37-054C-4340-B434-25B8091927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76201"/>
            <a:ext cx="8763000" cy="9683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The Regulation of Blood Pressure and Blood Volume</a:t>
            </a:r>
          </a:p>
        </p:txBody>
      </p:sp>
      <p:pic>
        <p:nvPicPr>
          <p:cNvPr id="31749" name="Picture 6">
            <a:extLst>
              <a:ext uri="{FF2B5EF4-FFF2-40B4-BE49-F238E27FC236}">
                <a16:creationId xmlns:a16="http://schemas.microsoft.com/office/drawing/2014/main" id="{3182FE69-2EA4-40CB-84E7-BFAF13D964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1143000"/>
            <a:ext cx="5195888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5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44" grpId="0" animBg="1"/>
      <p:bldP spid="215045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>
            <a:extLst>
              <a:ext uri="{FF2B5EF4-FFF2-40B4-BE49-F238E27FC236}">
                <a16:creationId xmlns:a16="http://schemas.microsoft.com/office/drawing/2014/main" id="{4DDB52A6-E41C-40C9-9566-F6FEE5DDB2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609600"/>
            <a:ext cx="9144000" cy="2286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16068" name="Rectangle 4">
            <a:extLst>
              <a:ext uri="{FF2B5EF4-FFF2-40B4-BE49-F238E27FC236}">
                <a16:creationId xmlns:a16="http://schemas.microsoft.com/office/drawing/2014/main" id="{F7EA7C46-3BBB-45B6-A17C-186560883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1066800"/>
            <a:ext cx="9144000" cy="76200"/>
          </a:xfrm>
          <a:prstGeom prst="rect">
            <a:avLst/>
          </a:pr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i="1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216069" name="Rectangle 5">
            <a:extLst>
              <a:ext uri="{FF2B5EF4-FFF2-40B4-BE49-F238E27FC236}">
                <a16:creationId xmlns:a16="http://schemas.microsoft.com/office/drawing/2014/main" id="{66A80130-2B16-4014-9648-89340536FC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52600" y="76201"/>
            <a:ext cx="8763000" cy="9683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/>
              <a:t>The Regulation of Blood Pressure and Blood Volume</a:t>
            </a:r>
          </a:p>
        </p:txBody>
      </p:sp>
      <p:pic>
        <p:nvPicPr>
          <p:cNvPr id="32773" name="Picture 6">
            <a:extLst>
              <a:ext uri="{FF2B5EF4-FFF2-40B4-BE49-F238E27FC236}">
                <a16:creationId xmlns:a16="http://schemas.microsoft.com/office/drawing/2014/main" id="{C7287736-0998-4A56-9DAC-8ACBC148F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179514"/>
            <a:ext cx="5867400" cy="5411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60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16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6068" grpId="0" animBg="1"/>
      <p:bldP spid="216069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0ED98C46-15B1-4EB6-AA7D-536FD3A60C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altLang="en-US" sz="3700" dirty="0">
                <a:solidFill>
                  <a:srgbClr val="FFFFFF"/>
                </a:solidFill>
              </a:rPr>
              <a:t>Patterns of Cardiovascular Response</a:t>
            </a:r>
            <a:br>
              <a:rPr lang="en-US" altLang="en-US" sz="3700" dirty="0">
                <a:solidFill>
                  <a:srgbClr val="FFFFFF"/>
                </a:solidFill>
              </a:rPr>
            </a:br>
            <a:br>
              <a:rPr lang="en-US" altLang="en-US" sz="3700" dirty="0">
                <a:solidFill>
                  <a:srgbClr val="FFFFFF"/>
                </a:solidFill>
              </a:rPr>
            </a:br>
            <a:r>
              <a:rPr lang="en-US" altLang="en-US" sz="4000" b="1" i="0" dirty="0">
                <a:solidFill>
                  <a:srgbClr val="993333"/>
                </a:solidFill>
              </a:rPr>
              <a:t>Exercise and the Cardiovascular System</a:t>
            </a:r>
            <a:br>
              <a:rPr lang="en-US" altLang="en-US" sz="4000" b="1" i="0" dirty="0">
                <a:solidFill>
                  <a:srgbClr val="993333"/>
                </a:solidFill>
              </a:rPr>
            </a:br>
            <a:endParaRPr lang="en-US" altLang="en-US" sz="3700" dirty="0">
              <a:solidFill>
                <a:srgbClr val="FFFFFF"/>
              </a:solidFill>
            </a:endParaRPr>
          </a:p>
        </p:txBody>
      </p:sp>
      <p:sp>
        <p:nvSpPr>
          <p:cNvPr id="77" name="Arc 7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A53BE549-AB82-4FA6-B1DA-27B8F18742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dirty="0"/>
              <a:t>Light exercise results in</a:t>
            </a:r>
          </a:p>
          <a:p>
            <a:pPr lvl="1" eaLnBrk="1" hangingPunct="1"/>
            <a:r>
              <a:rPr lang="en-US" altLang="en-US" dirty="0"/>
              <a:t>Extensive vasodilation </a:t>
            </a:r>
          </a:p>
          <a:p>
            <a:pPr lvl="1" eaLnBrk="1" hangingPunct="1"/>
            <a:r>
              <a:rPr lang="en-US" altLang="en-US" dirty="0"/>
              <a:t>Increased venous return</a:t>
            </a:r>
          </a:p>
          <a:p>
            <a:pPr lvl="1" eaLnBrk="1" hangingPunct="1"/>
            <a:r>
              <a:rPr lang="en-US" altLang="en-US" dirty="0"/>
              <a:t>A rise in cardiac output</a:t>
            </a:r>
          </a:p>
          <a:p>
            <a:pPr eaLnBrk="1" hangingPunct="1"/>
            <a:r>
              <a:rPr lang="en-US" altLang="en-US" dirty="0"/>
              <a:t>Heavy exercise results in</a:t>
            </a:r>
          </a:p>
          <a:p>
            <a:pPr lvl="1" eaLnBrk="1" hangingPunct="1"/>
            <a:r>
              <a:rPr lang="en-US" altLang="en-US" dirty="0"/>
              <a:t>Increased blood flow to skeletal muscles</a:t>
            </a:r>
          </a:p>
          <a:p>
            <a:pPr lvl="1" eaLnBrk="1" hangingPunct="1"/>
            <a:r>
              <a:rPr lang="en-US" altLang="en-US" dirty="0"/>
              <a:t>Restriction of blood flow to nonessential organs</a:t>
            </a:r>
          </a:p>
          <a:p>
            <a:pPr lvl="1" eaLnBrk="1" hangingPunct="1"/>
            <a:r>
              <a:rPr lang="en-US" altLang="en-US" dirty="0"/>
              <a:t>Increases venous return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790</Words>
  <Application>Microsoft Office PowerPoint</Application>
  <PresentationFormat>Widescreen</PresentationFormat>
  <Paragraphs>156</Paragraphs>
  <Slides>27</Slides>
  <Notes>24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Office Theme</vt:lpstr>
      <vt:lpstr>Learning Objectives</vt:lpstr>
      <vt:lpstr>Learning Objectives</vt:lpstr>
      <vt:lpstr>Structure of vessel walls </vt:lpstr>
      <vt:lpstr>A Comparison of a Typical Artery and a Typical Vein</vt:lpstr>
      <vt:lpstr>Differences between arteries and veins</vt:lpstr>
      <vt:lpstr>Blood Flow Through the Blood Vessels</vt:lpstr>
      <vt:lpstr>PowerPoint Presentation</vt:lpstr>
      <vt:lpstr>Blood Flow Through the Blood Vessels</vt:lpstr>
      <vt:lpstr>Blood vessels</vt:lpstr>
      <vt:lpstr>Arteries </vt:lpstr>
      <vt:lpstr>Histological Structure of Blood Vessels</vt:lpstr>
      <vt:lpstr>Capillaries</vt:lpstr>
      <vt:lpstr>Capillary Filtration</vt:lpstr>
      <vt:lpstr>Capillaries</vt:lpstr>
      <vt:lpstr>Veins</vt:lpstr>
      <vt:lpstr>Venous Valves</vt:lpstr>
      <vt:lpstr>Cardiovascular Physiology</vt:lpstr>
      <vt:lpstr>Resistance (R)</vt:lpstr>
      <vt:lpstr>Systemic resistance </vt:lpstr>
      <vt:lpstr>Arterial blood pressure</vt:lpstr>
      <vt:lpstr>Cardiovascular Regulation</vt:lpstr>
      <vt:lpstr>Autoregulation of blood flow within tissues</vt:lpstr>
      <vt:lpstr>Hormones and cardiovascular regulation</vt:lpstr>
      <vt:lpstr>Hormones and cardiovascular regulation</vt:lpstr>
      <vt:lpstr>The Regulation of Blood Pressure and Blood Volume</vt:lpstr>
      <vt:lpstr>The Regulation of Blood Pressure and Blood Volume</vt:lpstr>
      <vt:lpstr>Patterns of Cardiovascular Response  Exercise and the Cardiovascular System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</dc:title>
  <dc:creator>Felicity Page</dc:creator>
  <cp:lastModifiedBy>Felicity Page</cp:lastModifiedBy>
  <cp:revision>1</cp:revision>
  <dcterms:created xsi:type="dcterms:W3CDTF">2020-10-08T12:29:24Z</dcterms:created>
  <dcterms:modified xsi:type="dcterms:W3CDTF">2020-10-08T12:29:58Z</dcterms:modified>
</cp:coreProperties>
</file>