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504" autoAdjust="0"/>
    <p:restoredTop sz="94660"/>
  </p:normalViewPr>
  <p:slideViewPr>
    <p:cSldViewPr snapToGrid="0">
      <p:cViewPr varScale="1">
        <p:scale>
          <a:sx n="89" d="100"/>
          <a:sy n="89" d="100"/>
        </p:scale>
        <p:origin x="638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viewProps" Target="viewProps.xml" /><Relationship Id="rId5" Type="http://schemas.openxmlformats.org/officeDocument/2006/relationships/slide" Target="slides/slide4.xml" /><Relationship Id="rId10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1BF744-8065-4B16-A717-4CD6F700629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D7E89C9-9BF4-4701-B1FA-1D4E5ABF903B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2000">
              <a:latin typeface="Times New Roman" panose="02020603050405020304" pitchFamily="18" charset="0"/>
              <a:cs typeface="Times New Roman" panose="02020603050405020304" pitchFamily="18" charset="0"/>
            </a:rPr>
            <a:t>The presentation will discuss the benefits of multilingualism.</a:t>
          </a:r>
        </a:p>
      </dgm:t>
    </dgm:pt>
    <dgm:pt modelId="{5BF4B4AE-0D20-4AF7-A76E-32EE3D1D195C}" type="parTrans" cxnId="{AF5CF6E0-D72D-478F-8505-3D3B8647D16E}">
      <dgm:prSet/>
      <dgm:spPr/>
      <dgm:t>
        <a:bodyPr/>
        <a:lstStyle/>
        <a:p>
          <a:endParaRPr lang="en-US"/>
        </a:p>
      </dgm:t>
    </dgm:pt>
    <dgm:pt modelId="{528C4647-2C23-4541-AAB6-3E7E5AFCD05D}" type="sibTrans" cxnId="{AF5CF6E0-D72D-478F-8505-3D3B8647D16E}">
      <dgm:prSet/>
      <dgm:spPr/>
      <dgm:t>
        <a:bodyPr/>
        <a:lstStyle/>
        <a:p>
          <a:endParaRPr lang="en-US"/>
        </a:p>
      </dgm:t>
    </dgm:pt>
    <dgm:pt modelId="{DCA27A13-EEC0-4F6F-96E7-E69140055BF4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The presentation will highlight the importance of language awareness skills. </a:t>
          </a:r>
        </a:p>
      </dgm:t>
    </dgm:pt>
    <dgm:pt modelId="{CC23B20C-C13B-43C7-9AC9-4A45A1DCB13E}" type="parTrans" cxnId="{7ABC72E9-87A6-491F-B3F7-27D7D0EBDA4A}">
      <dgm:prSet/>
      <dgm:spPr/>
      <dgm:t>
        <a:bodyPr/>
        <a:lstStyle/>
        <a:p>
          <a:endParaRPr lang="en-US"/>
        </a:p>
      </dgm:t>
    </dgm:pt>
    <dgm:pt modelId="{1BE8E119-0471-41F5-9652-520C87C70263}" type="sibTrans" cxnId="{7ABC72E9-87A6-491F-B3F7-27D7D0EBDA4A}">
      <dgm:prSet/>
      <dgm:spPr/>
      <dgm:t>
        <a:bodyPr/>
        <a:lstStyle/>
        <a:p>
          <a:endParaRPr lang="en-US"/>
        </a:p>
      </dgm:t>
    </dgm:pt>
    <dgm:pt modelId="{0D6CA49A-415F-43AB-A9EE-8C73ACFB621E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2000">
              <a:latin typeface="Times New Roman" panose="02020603050405020304" pitchFamily="18" charset="0"/>
              <a:cs typeface="Times New Roman" panose="02020603050405020304" pitchFamily="18" charset="0"/>
            </a:rPr>
            <a:t>The presentation will also discuss different European languages and their importance in a business context.</a:t>
          </a:r>
        </a:p>
      </dgm:t>
    </dgm:pt>
    <dgm:pt modelId="{7FCF90A9-EC68-4866-B161-6AA6D159633F}" type="parTrans" cxnId="{A9D72F54-C907-4CDD-840D-CE1E3BE3D45D}">
      <dgm:prSet/>
      <dgm:spPr/>
      <dgm:t>
        <a:bodyPr/>
        <a:lstStyle/>
        <a:p>
          <a:endParaRPr lang="en-US"/>
        </a:p>
      </dgm:t>
    </dgm:pt>
    <dgm:pt modelId="{58485D17-DC51-4E20-A4A9-784630644C3E}" type="sibTrans" cxnId="{A9D72F54-C907-4CDD-840D-CE1E3BE3D45D}">
      <dgm:prSet/>
      <dgm:spPr/>
      <dgm:t>
        <a:bodyPr/>
        <a:lstStyle/>
        <a:p>
          <a:endParaRPr lang="en-US"/>
        </a:p>
      </dgm:t>
    </dgm:pt>
    <dgm:pt modelId="{51AF7EA7-6E97-4584-AA95-BFC61FFB4D16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Diversity Hotel &amp; Spa in London is a 5-star UK-based hotel company. </a:t>
          </a:r>
        </a:p>
      </dgm:t>
    </dgm:pt>
    <dgm:pt modelId="{24855404-CB4A-4BEB-8C16-1D6652B84BAC}" type="parTrans" cxnId="{42B36012-8B5E-4922-B5CB-F9FD0B3665B9}">
      <dgm:prSet/>
      <dgm:spPr/>
      <dgm:t>
        <a:bodyPr/>
        <a:lstStyle/>
        <a:p>
          <a:endParaRPr lang="en-US"/>
        </a:p>
      </dgm:t>
    </dgm:pt>
    <dgm:pt modelId="{446BBC9B-3D13-49E1-B2B1-4B8A24404F77}" type="sibTrans" cxnId="{42B36012-8B5E-4922-B5CB-F9FD0B3665B9}">
      <dgm:prSet/>
      <dgm:spPr/>
      <dgm:t>
        <a:bodyPr/>
        <a:lstStyle/>
        <a:p>
          <a:endParaRPr lang="en-US"/>
        </a:p>
      </dgm:t>
    </dgm:pt>
    <dgm:pt modelId="{78ADEC01-143B-4B6F-A956-24F10550F762}" type="pres">
      <dgm:prSet presAssocID="{D51BF744-8065-4B16-A717-4CD6F700629B}" presName="linear" presStyleCnt="0">
        <dgm:presLayoutVars>
          <dgm:animLvl val="lvl"/>
          <dgm:resizeHandles val="exact"/>
        </dgm:presLayoutVars>
      </dgm:prSet>
      <dgm:spPr/>
    </dgm:pt>
    <dgm:pt modelId="{219D2B29-51B2-4B45-A9ED-F0288983D1F1}" type="pres">
      <dgm:prSet presAssocID="{ED7E89C9-9BF4-4701-B1FA-1D4E5ABF903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B3CC858-A649-4C28-B01B-BF3DAC44EC3C}" type="pres">
      <dgm:prSet presAssocID="{528C4647-2C23-4541-AAB6-3E7E5AFCD05D}" presName="spacer" presStyleCnt="0"/>
      <dgm:spPr/>
    </dgm:pt>
    <dgm:pt modelId="{632BA464-1AB6-4AC9-A41B-EB68AA4B3972}" type="pres">
      <dgm:prSet presAssocID="{DCA27A13-EEC0-4F6F-96E7-E69140055BF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0010460-68B1-40E0-B99C-5AEA8267C8FB}" type="pres">
      <dgm:prSet presAssocID="{1BE8E119-0471-41F5-9652-520C87C70263}" presName="spacer" presStyleCnt="0"/>
      <dgm:spPr/>
    </dgm:pt>
    <dgm:pt modelId="{C72B3F62-8BF2-43D3-A986-1D26EE1FDA51}" type="pres">
      <dgm:prSet presAssocID="{0D6CA49A-415F-43AB-A9EE-8C73ACFB621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3D6AE4E-1BE3-40FE-9C19-769BE6723E52}" type="pres">
      <dgm:prSet presAssocID="{58485D17-DC51-4E20-A4A9-784630644C3E}" presName="spacer" presStyleCnt="0"/>
      <dgm:spPr/>
    </dgm:pt>
    <dgm:pt modelId="{074B0A52-6C2E-4990-948C-D55AD0D7BE8D}" type="pres">
      <dgm:prSet presAssocID="{51AF7EA7-6E97-4584-AA95-BFC61FFB4D1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2B36012-8B5E-4922-B5CB-F9FD0B3665B9}" srcId="{D51BF744-8065-4B16-A717-4CD6F700629B}" destId="{51AF7EA7-6E97-4584-AA95-BFC61FFB4D16}" srcOrd="3" destOrd="0" parTransId="{24855404-CB4A-4BEB-8C16-1D6652B84BAC}" sibTransId="{446BBC9B-3D13-49E1-B2B1-4B8A24404F77}"/>
    <dgm:cxn modelId="{82AF101A-D4AF-4C46-8761-BB22822396E9}" type="presOf" srcId="{ED7E89C9-9BF4-4701-B1FA-1D4E5ABF903B}" destId="{219D2B29-51B2-4B45-A9ED-F0288983D1F1}" srcOrd="0" destOrd="0" presId="urn:microsoft.com/office/officeart/2005/8/layout/vList2"/>
    <dgm:cxn modelId="{15BC5847-FFFC-432E-8185-14CDE965C002}" type="presOf" srcId="{DCA27A13-EEC0-4F6F-96E7-E69140055BF4}" destId="{632BA464-1AB6-4AC9-A41B-EB68AA4B3972}" srcOrd="0" destOrd="0" presId="urn:microsoft.com/office/officeart/2005/8/layout/vList2"/>
    <dgm:cxn modelId="{BB16064D-5181-4B27-ABBC-DBE965AF2001}" type="presOf" srcId="{0D6CA49A-415F-43AB-A9EE-8C73ACFB621E}" destId="{C72B3F62-8BF2-43D3-A986-1D26EE1FDA51}" srcOrd="0" destOrd="0" presId="urn:microsoft.com/office/officeart/2005/8/layout/vList2"/>
    <dgm:cxn modelId="{EE4AFF72-92DF-4ACB-B897-E2BB1A1B32CD}" type="presOf" srcId="{D51BF744-8065-4B16-A717-4CD6F700629B}" destId="{78ADEC01-143B-4B6F-A956-24F10550F762}" srcOrd="0" destOrd="0" presId="urn:microsoft.com/office/officeart/2005/8/layout/vList2"/>
    <dgm:cxn modelId="{A9D72F54-C907-4CDD-840D-CE1E3BE3D45D}" srcId="{D51BF744-8065-4B16-A717-4CD6F700629B}" destId="{0D6CA49A-415F-43AB-A9EE-8C73ACFB621E}" srcOrd="2" destOrd="0" parTransId="{7FCF90A9-EC68-4866-B161-6AA6D159633F}" sibTransId="{58485D17-DC51-4E20-A4A9-784630644C3E}"/>
    <dgm:cxn modelId="{AB5EC1DC-09F8-44B8-9B41-F1F8712617BC}" type="presOf" srcId="{51AF7EA7-6E97-4584-AA95-BFC61FFB4D16}" destId="{074B0A52-6C2E-4990-948C-D55AD0D7BE8D}" srcOrd="0" destOrd="0" presId="urn:microsoft.com/office/officeart/2005/8/layout/vList2"/>
    <dgm:cxn modelId="{AF5CF6E0-D72D-478F-8505-3D3B8647D16E}" srcId="{D51BF744-8065-4B16-A717-4CD6F700629B}" destId="{ED7E89C9-9BF4-4701-B1FA-1D4E5ABF903B}" srcOrd="0" destOrd="0" parTransId="{5BF4B4AE-0D20-4AF7-A76E-32EE3D1D195C}" sibTransId="{528C4647-2C23-4541-AAB6-3E7E5AFCD05D}"/>
    <dgm:cxn modelId="{7ABC72E9-87A6-491F-B3F7-27D7D0EBDA4A}" srcId="{D51BF744-8065-4B16-A717-4CD6F700629B}" destId="{DCA27A13-EEC0-4F6F-96E7-E69140055BF4}" srcOrd="1" destOrd="0" parTransId="{CC23B20C-C13B-43C7-9AC9-4A45A1DCB13E}" sibTransId="{1BE8E119-0471-41F5-9652-520C87C70263}"/>
    <dgm:cxn modelId="{23E4D6B9-1B2A-4A45-B190-86AA45DD379A}" type="presParOf" srcId="{78ADEC01-143B-4B6F-A956-24F10550F762}" destId="{219D2B29-51B2-4B45-A9ED-F0288983D1F1}" srcOrd="0" destOrd="0" presId="urn:microsoft.com/office/officeart/2005/8/layout/vList2"/>
    <dgm:cxn modelId="{0DC0F9E1-2915-4F6A-85F1-3100634E4705}" type="presParOf" srcId="{78ADEC01-143B-4B6F-A956-24F10550F762}" destId="{3B3CC858-A649-4C28-B01B-BF3DAC44EC3C}" srcOrd="1" destOrd="0" presId="urn:microsoft.com/office/officeart/2005/8/layout/vList2"/>
    <dgm:cxn modelId="{B986F412-3BCB-48B6-96F0-6B00ECD24417}" type="presParOf" srcId="{78ADEC01-143B-4B6F-A956-24F10550F762}" destId="{632BA464-1AB6-4AC9-A41B-EB68AA4B3972}" srcOrd="2" destOrd="0" presId="urn:microsoft.com/office/officeart/2005/8/layout/vList2"/>
    <dgm:cxn modelId="{EA687C76-E839-4D43-871E-560D99402F08}" type="presParOf" srcId="{78ADEC01-143B-4B6F-A956-24F10550F762}" destId="{A0010460-68B1-40E0-B99C-5AEA8267C8FB}" srcOrd="3" destOrd="0" presId="urn:microsoft.com/office/officeart/2005/8/layout/vList2"/>
    <dgm:cxn modelId="{F17E4BAC-29DD-4955-B0D4-7673251B6368}" type="presParOf" srcId="{78ADEC01-143B-4B6F-A956-24F10550F762}" destId="{C72B3F62-8BF2-43D3-A986-1D26EE1FDA51}" srcOrd="4" destOrd="0" presId="urn:microsoft.com/office/officeart/2005/8/layout/vList2"/>
    <dgm:cxn modelId="{F19F5002-034D-475C-9743-91387AADE9D3}" type="presParOf" srcId="{78ADEC01-143B-4B6F-A956-24F10550F762}" destId="{83D6AE4E-1BE3-40FE-9C19-769BE6723E52}" srcOrd="5" destOrd="0" presId="urn:microsoft.com/office/officeart/2005/8/layout/vList2"/>
    <dgm:cxn modelId="{DB333083-FF2B-4DB3-BEFD-B7DAB2F60BDC}" type="presParOf" srcId="{78ADEC01-143B-4B6F-A956-24F10550F762}" destId="{074B0A52-6C2E-4990-948C-D55AD0D7BE8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E1ACE0B-B5B5-4D9D-99FD-00C8B5134875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4DC7627-98C9-42A0-998C-8DACAF386B9B}">
      <dgm:prSet/>
      <dgm:spPr/>
      <dgm:t>
        <a:bodyPr/>
        <a:lstStyle/>
        <a:p>
          <a:pPr algn="just">
            <a:lnSpc>
              <a:spcPct val="150000"/>
            </a:lnSpc>
          </a:pPr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Awareness of different languages helps hotel staff to easily deal with the customers and interact with them confidently. </a:t>
          </a:r>
        </a:p>
      </dgm:t>
    </dgm:pt>
    <dgm:pt modelId="{13526891-91BF-4D69-B805-D6B5B611B948}" type="parTrans" cxnId="{1D85A38A-2844-4013-A0D0-11658057787B}">
      <dgm:prSet/>
      <dgm:spPr/>
      <dgm:t>
        <a:bodyPr/>
        <a:lstStyle/>
        <a:p>
          <a:endParaRPr lang="en-US"/>
        </a:p>
      </dgm:t>
    </dgm:pt>
    <dgm:pt modelId="{8FC77B3E-BA47-4419-BD9C-CD5E7D225A7E}" type="sibTrans" cxnId="{1D85A38A-2844-4013-A0D0-11658057787B}">
      <dgm:prSet/>
      <dgm:spPr/>
      <dgm:t>
        <a:bodyPr/>
        <a:lstStyle/>
        <a:p>
          <a:endParaRPr lang="en-US"/>
        </a:p>
      </dgm:t>
    </dgm:pt>
    <dgm:pt modelId="{C9F2A584-78FC-4C84-B673-B7B8DE657E2E}">
      <dgm:prSet/>
      <dgm:spPr/>
      <dgm:t>
        <a:bodyPr/>
        <a:lstStyle/>
        <a:p>
          <a:pPr algn="just">
            <a:lnSpc>
              <a:spcPct val="150000"/>
            </a:lnSpc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The two European languages commonly used in the Diversity Hotel &amp; Spa London are discussed in the above presentation. </a:t>
          </a:r>
        </a:p>
      </dgm:t>
    </dgm:pt>
    <dgm:pt modelId="{47926C14-F9F2-4885-A901-6E086B36B370}" type="parTrans" cxnId="{A336504B-09C1-4F97-B5F0-A6F2B58876CB}">
      <dgm:prSet/>
      <dgm:spPr/>
      <dgm:t>
        <a:bodyPr/>
        <a:lstStyle/>
        <a:p>
          <a:endParaRPr lang="en-US"/>
        </a:p>
      </dgm:t>
    </dgm:pt>
    <dgm:pt modelId="{63845DED-BE89-45E9-8DE6-41BA87900126}" type="sibTrans" cxnId="{A336504B-09C1-4F97-B5F0-A6F2B58876CB}">
      <dgm:prSet/>
      <dgm:spPr/>
      <dgm:t>
        <a:bodyPr/>
        <a:lstStyle/>
        <a:p>
          <a:endParaRPr lang="en-US"/>
        </a:p>
      </dgm:t>
    </dgm:pt>
    <dgm:pt modelId="{C62859C5-746D-47CB-B8A3-F3C79DBC67D4}">
      <dgm:prSet/>
      <dgm:spPr/>
      <dgm:t>
        <a:bodyPr/>
        <a:lstStyle/>
        <a:p>
          <a:pPr algn="just">
            <a:lnSpc>
              <a:spcPct val="150000"/>
            </a:lnSpc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Those who are multilingual are more equipped to recognize the subtle cultural differences among our guests and make them feel at home.</a:t>
          </a:r>
        </a:p>
      </dgm:t>
    </dgm:pt>
    <dgm:pt modelId="{333880DB-1002-43AA-A8E5-1DED60D38FAD}" type="parTrans" cxnId="{124261EC-0EB1-4085-A3D3-357A78BCAF9A}">
      <dgm:prSet/>
      <dgm:spPr/>
      <dgm:t>
        <a:bodyPr/>
        <a:lstStyle/>
        <a:p>
          <a:endParaRPr lang="en-US"/>
        </a:p>
      </dgm:t>
    </dgm:pt>
    <dgm:pt modelId="{DFA5221C-B5C6-4DDC-96DA-DCA077137B2D}" type="sibTrans" cxnId="{124261EC-0EB1-4085-A3D3-357A78BCAF9A}">
      <dgm:prSet/>
      <dgm:spPr/>
      <dgm:t>
        <a:bodyPr/>
        <a:lstStyle/>
        <a:p>
          <a:endParaRPr lang="en-US"/>
        </a:p>
      </dgm:t>
    </dgm:pt>
    <dgm:pt modelId="{C36C9E8C-D9C9-4C94-81D7-42A8E6A5AA12}" type="pres">
      <dgm:prSet presAssocID="{3E1ACE0B-B5B5-4D9D-99FD-00C8B5134875}" presName="vert0" presStyleCnt="0">
        <dgm:presLayoutVars>
          <dgm:dir/>
          <dgm:animOne val="branch"/>
          <dgm:animLvl val="lvl"/>
        </dgm:presLayoutVars>
      </dgm:prSet>
      <dgm:spPr/>
    </dgm:pt>
    <dgm:pt modelId="{15B22D41-B4D8-46FB-9B97-B5C5A8FDD878}" type="pres">
      <dgm:prSet presAssocID="{44DC7627-98C9-42A0-998C-8DACAF386B9B}" presName="thickLine" presStyleLbl="alignNode1" presStyleIdx="0" presStyleCnt="3"/>
      <dgm:spPr/>
    </dgm:pt>
    <dgm:pt modelId="{799A4477-F50B-44C8-80DC-989884868EBE}" type="pres">
      <dgm:prSet presAssocID="{44DC7627-98C9-42A0-998C-8DACAF386B9B}" presName="horz1" presStyleCnt="0"/>
      <dgm:spPr/>
    </dgm:pt>
    <dgm:pt modelId="{47A50186-B347-490F-82FB-A975A08EB09B}" type="pres">
      <dgm:prSet presAssocID="{44DC7627-98C9-42A0-998C-8DACAF386B9B}" presName="tx1" presStyleLbl="revTx" presStyleIdx="0" presStyleCnt="3"/>
      <dgm:spPr/>
    </dgm:pt>
    <dgm:pt modelId="{4EB72AD3-07C4-4D7A-A1BD-62D7AEA1ECE1}" type="pres">
      <dgm:prSet presAssocID="{44DC7627-98C9-42A0-998C-8DACAF386B9B}" presName="vert1" presStyleCnt="0"/>
      <dgm:spPr/>
    </dgm:pt>
    <dgm:pt modelId="{FA7C03E9-E00F-41C0-B292-0B7B489A8105}" type="pres">
      <dgm:prSet presAssocID="{C9F2A584-78FC-4C84-B673-B7B8DE657E2E}" presName="thickLine" presStyleLbl="alignNode1" presStyleIdx="1" presStyleCnt="3"/>
      <dgm:spPr/>
    </dgm:pt>
    <dgm:pt modelId="{2CA1835F-606F-438A-A76E-A4EFD9258678}" type="pres">
      <dgm:prSet presAssocID="{C9F2A584-78FC-4C84-B673-B7B8DE657E2E}" presName="horz1" presStyleCnt="0"/>
      <dgm:spPr/>
    </dgm:pt>
    <dgm:pt modelId="{CD1B547E-13E8-4ABF-8E5D-82F42DA2F774}" type="pres">
      <dgm:prSet presAssocID="{C9F2A584-78FC-4C84-B673-B7B8DE657E2E}" presName="tx1" presStyleLbl="revTx" presStyleIdx="1" presStyleCnt="3"/>
      <dgm:spPr/>
    </dgm:pt>
    <dgm:pt modelId="{59C93647-CB0F-4B3D-8E07-BBC8C733456B}" type="pres">
      <dgm:prSet presAssocID="{C9F2A584-78FC-4C84-B673-B7B8DE657E2E}" presName="vert1" presStyleCnt="0"/>
      <dgm:spPr/>
    </dgm:pt>
    <dgm:pt modelId="{21EBB577-DD47-41C5-A3F3-B6E186F1D10D}" type="pres">
      <dgm:prSet presAssocID="{C62859C5-746D-47CB-B8A3-F3C79DBC67D4}" presName="thickLine" presStyleLbl="alignNode1" presStyleIdx="2" presStyleCnt="3"/>
      <dgm:spPr/>
    </dgm:pt>
    <dgm:pt modelId="{2AF35348-5746-4C4E-8102-47524E3D70B0}" type="pres">
      <dgm:prSet presAssocID="{C62859C5-746D-47CB-B8A3-F3C79DBC67D4}" presName="horz1" presStyleCnt="0"/>
      <dgm:spPr/>
    </dgm:pt>
    <dgm:pt modelId="{A662B1D7-54A1-4C04-9A57-9B05E25C25D6}" type="pres">
      <dgm:prSet presAssocID="{C62859C5-746D-47CB-B8A3-F3C79DBC67D4}" presName="tx1" presStyleLbl="revTx" presStyleIdx="2" presStyleCnt="3"/>
      <dgm:spPr/>
    </dgm:pt>
    <dgm:pt modelId="{15F7F46C-9480-4EAC-9139-BEA99C75ADAE}" type="pres">
      <dgm:prSet presAssocID="{C62859C5-746D-47CB-B8A3-F3C79DBC67D4}" presName="vert1" presStyleCnt="0"/>
      <dgm:spPr/>
    </dgm:pt>
  </dgm:ptLst>
  <dgm:cxnLst>
    <dgm:cxn modelId="{A336504B-09C1-4F97-B5F0-A6F2B58876CB}" srcId="{3E1ACE0B-B5B5-4D9D-99FD-00C8B5134875}" destId="{C9F2A584-78FC-4C84-B673-B7B8DE657E2E}" srcOrd="1" destOrd="0" parTransId="{47926C14-F9F2-4885-A901-6E086B36B370}" sibTransId="{63845DED-BE89-45E9-8DE6-41BA87900126}"/>
    <dgm:cxn modelId="{4233694E-59C6-44CC-B94B-0945A91CF55E}" type="presOf" srcId="{C62859C5-746D-47CB-B8A3-F3C79DBC67D4}" destId="{A662B1D7-54A1-4C04-9A57-9B05E25C25D6}" srcOrd="0" destOrd="0" presId="urn:microsoft.com/office/officeart/2008/layout/LinedList"/>
    <dgm:cxn modelId="{1D85A38A-2844-4013-A0D0-11658057787B}" srcId="{3E1ACE0B-B5B5-4D9D-99FD-00C8B5134875}" destId="{44DC7627-98C9-42A0-998C-8DACAF386B9B}" srcOrd="0" destOrd="0" parTransId="{13526891-91BF-4D69-B805-D6B5B611B948}" sibTransId="{8FC77B3E-BA47-4419-BD9C-CD5E7D225A7E}"/>
    <dgm:cxn modelId="{67B478A4-D0BB-43DE-AD4B-229662560A00}" type="presOf" srcId="{3E1ACE0B-B5B5-4D9D-99FD-00C8B5134875}" destId="{C36C9E8C-D9C9-4C94-81D7-42A8E6A5AA12}" srcOrd="0" destOrd="0" presId="urn:microsoft.com/office/officeart/2008/layout/LinedList"/>
    <dgm:cxn modelId="{3FFB63CF-4F47-47E7-9F66-49DD8C7065DE}" type="presOf" srcId="{C9F2A584-78FC-4C84-B673-B7B8DE657E2E}" destId="{CD1B547E-13E8-4ABF-8E5D-82F42DA2F774}" srcOrd="0" destOrd="0" presId="urn:microsoft.com/office/officeart/2008/layout/LinedList"/>
    <dgm:cxn modelId="{54817BCF-D065-4BB8-AAD1-F78DF20C41C2}" type="presOf" srcId="{44DC7627-98C9-42A0-998C-8DACAF386B9B}" destId="{47A50186-B347-490F-82FB-A975A08EB09B}" srcOrd="0" destOrd="0" presId="urn:microsoft.com/office/officeart/2008/layout/LinedList"/>
    <dgm:cxn modelId="{124261EC-0EB1-4085-A3D3-357A78BCAF9A}" srcId="{3E1ACE0B-B5B5-4D9D-99FD-00C8B5134875}" destId="{C62859C5-746D-47CB-B8A3-F3C79DBC67D4}" srcOrd="2" destOrd="0" parTransId="{333880DB-1002-43AA-A8E5-1DED60D38FAD}" sibTransId="{DFA5221C-B5C6-4DDC-96DA-DCA077137B2D}"/>
    <dgm:cxn modelId="{9D108304-E557-45F1-91C6-7013A8D4AB74}" type="presParOf" srcId="{C36C9E8C-D9C9-4C94-81D7-42A8E6A5AA12}" destId="{15B22D41-B4D8-46FB-9B97-B5C5A8FDD878}" srcOrd="0" destOrd="0" presId="urn:microsoft.com/office/officeart/2008/layout/LinedList"/>
    <dgm:cxn modelId="{250B2005-8A66-4227-B4D6-025BF4C846B2}" type="presParOf" srcId="{C36C9E8C-D9C9-4C94-81D7-42A8E6A5AA12}" destId="{799A4477-F50B-44C8-80DC-989884868EBE}" srcOrd="1" destOrd="0" presId="urn:microsoft.com/office/officeart/2008/layout/LinedList"/>
    <dgm:cxn modelId="{70F4A946-EFB4-4A6E-9DED-8A7F07631BBA}" type="presParOf" srcId="{799A4477-F50B-44C8-80DC-989884868EBE}" destId="{47A50186-B347-490F-82FB-A975A08EB09B}" srcOrd="0" destOrd="0" presId="urn:microsoft.com/office/officeart/2008/layout/LinedList"/>
    <dgm:cxn modelId="{CC1E51D3-7BE9-4EC6-B59B-8A0A0714BD42}" type="presParOf" srcId="{799A4477-F50B-44C8-80DC-989884868EBE}" destId="{4EB72AD3-07C4-4D7A-A1BD-62D7AEA1ECE1}" srcOrd="1" destOrd="0" presId="urn:microsoft.com/office/officeart/2008/layout/LinedList"/>
    <dgm:cxn modelId="{02A1E698-5073-4765-A3DF-616514754D6E}" type="presParOf" srcId="{C36C9E8C-D9C9-4C94-81D7-42A8E6A5AA12}" destId="{FA7C03E9-E00F-41C0-B292-0B7B489A8105}" srcOrd="2" destOrd="0" presId="urn:microsoft.com/office/officeart/2008/layout/LinedList"/>
    <dgm:cxn modelId="{75383535-7F5C-47A2-A8EA-0CEBCAF9D258}" type="presParOf" srcId="{C36C9E8C-D9C9-4C94-81D7-42A8E6A5AA12}" destId="{2CA1835F-606F-438A-A76E-A4EFD9258678}" srcOrd="3" destOrd="0" presId="urn:microsoft.com/office/officeart/2008/layout/LinedList"/>
    <dgm:cxn modelId="{582A4EDD-5F85-4894-A929-A0C0C927DAE1}" type="presParOf" srcId="{2CA1835F-606F-438A-A76E-A4EFD9258678}" destId="{CD1B547E-13E8-4ABF-8E5D-82F42DA2F774}" srcOrd="0" destOrd="0" presId="urn:microsoft.com/office/officeart/2008/layout/LinedList"/>
    <dgm:cxn modelId="{19EF5F0D-BD3F-46F0-BF4A-688F4B4FBDC5}" type="presParOf" srcId="{2CA1835F-606F-438A-A76E-A4EFD9258678}" destId="{59C93647-CB0F-4B3D-8E07-BBC8C733456B}" srcOrd="1" destOrd="0" presId="urn:microsoft.com/office/officeart/2008/layout/LinedList"/>
    <dgm:cxn modelId="{43297EE4-FA01-44BB-8FB6-F1D0964A9A0B}" type="presParOf" srcId="{C36C9E8C-D9C9-4C94-81D7-42A8E6A5AA12}" destId="{21EBB577-DD47-41C5-A3F3-B6E186F1D10D}" srcOrd="4" destOrd="0" presId="urn:microsoft.com/office/officeart/2008/layout/LinedList"/>
    <dgm:cxn modelId="{27C04F57-9108-4583-AFCE-B6001CD53C49}" type="presParOf" srcId="{C36C9E8C-D9C9-4C94-81D7-42A8E6A5AA12}" destId="{2AF35348-5746-4C4E-8102-47524E3D70B0}" srcOrd="5" destOrd="0" presId="urn:microsoft.com/office/officeart/2008/layout/LinedList"/>
    <dgm:cxn modelId="{66BEEF9A-59ED-403F-B4F3-9502482A5DD3}" type="presParOf" srcId="{2AF35348-5746-4C4E-8102-47524E3D70B0}" destId="{A662B1D7-54A1-4C04-9A57-9B05E25C25D6}" srcOrd="0" destOrd="0" presId="urn:microsoft.com/office/officeart/2008/layout/LinedList"/>
    <dgm:cxn modelId="{677B88F8-7C4F-4753-873C-A8728C1639B4}" type="presParOf" srcId="{2AF35348-5746-4C4E-8102-47524E3D70B0}" destId="{15F7F46C-9480-4EAC-9139-BEA99C75ADA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9D2B29-51B2-4B45-A9ED-F0288983D1F1}">
      <dsp:nvSpPr>
        <dsp:cNvPr id="0" name=""/>
        <dsp:cNvSpPr/>
      </dsp:nvSpPr>
      <dsp:spPr>
        <a:xfrm>
          <a:off x="0" y="1294"/>
          <a:ext cx="11029950" cy="91033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The presentation will discuss the benefits of multilingualism.</a:t>
          </a:r>
        </a:p>
      </dsp:txBody>
      <dsp:txXfrm>
        <a:off x="44439" y="45733"/>
        <a:ext cx="10941072" cy="821459"/>
      </dsp:txXfrm>
    </dsp:sp>
    <dsp:sp modelId="{632BA464-1AB6-4AC9-A41B-EB68AA4B3972}">
      <dsp:nvSpPr>
        <dsp:cNvPr id="0" name=""/>
        <dsp:cNvSpPr/>
      </dsp:nvSpPr>
      <dsp:spPr>
        <a:xfrm>
          <a:off x="0" y="923064"/>
          <a:ext cx="11029950" cy="910337"/>
        </a:xfrm>
        <a:prstGeom prst="roundRect">
          <a:avLst/>
        </a:prstGeom>
        <a:solidFill>
          <a:schemeClr val="accent2">
            <a:hueOff val="-203903"/>
            <a:satOff val="10845"/>
            <a:lumOff val="3137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presentation will highlight the importance of language awareness skills. </a:t>
          </a:r>
        </a:p>
      </dsp:txBody>
      <dsp:txXfrm>
        <a:off x="44439" y="967503"/>
        <a:ext cx="10941072" cy="821459"/>
      </dsp:txXfrm>
    </dsp:sp>
    <dsp:sp modelId="{C72B3F62-8BF2-43D3-A986-1D26EE1FDA51}">
      <dsp:nvSpPr>
        <dsp:cNvPr id="0" name=""/>
        <dsp:cNvSpPr/>
      </dsp:nvSpPr>
      <dsp:spPr>
        <a:xfrm>
          <a:off x="0" y="1844835"/>
          <a:ext cx="11029950" cy="910337"/>
        </a:xfrm>
        <a:prstGeom prst="roundRect">
          <a:avLst/>
        </a:prstGeom>
        <a:solidFill>
          <a:schemeClr val="accent2">
            <a:hueOff val="-407806"/>
            <a:satOff val="21690"/>
            <a:lumOff val="6274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The presentation will also discuss different European languages and their importance in a business context.</a:t>
          </a:r>
        </a:p>
      </dsp:txBody>
      <dsp:txXfrm>
        <a:off x="44439" y="1889274"/>
        <a:ext cx="10941072" cy="821459"/>
      </dsp:txXfrm>
    </dsp:sp>
    <dsp:sp modelId="{074B0A52-6C2E-4990-948C-D55AD0D7BE8D}">
      <dsp:nvSpPr>
        <dsp:cNvPr id="0" name=""/>
        <dsp:cNvSpPr/>
      </dsp:nvSpPr>
      <dsp:spPr>
        <a:xfrm>
          <a:off x="0" y="2766605"/>
          <a:ext cx="11029950" cy="910337"/>
        </a:xfrm>
        <a:prstGeom prst="roundRect">
          <a:avLst/>
        </a:prstGeom>
        <a:solidFill>
          <a:schemeClr val="accent2">
            <a:hueOff val="-611709"/>
            <a:satOff val="32535"/>
            <a:lumOff val="9411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Diversity Hotel &amp; Spa in London is a 5-star UK-based hotel company. </a:t>
          </a:r>
        </a:p>
      </dsp:txBody>
      <dsp:txXfrm>
        <a:off x="44439" y="2811044"/>
        <a:ext cx="10941072" cy="82145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B22D41-B4D8-46FB-9B97-B5C5A8FDD878}">
      <dsp:nvSpPr>
        <dsp:cNvPr id="0" name=""/>
        <dsp:cNvSpPr/>
      </dsp:nvSpPr>
      <dsp:spPr>
        <a:xfrm>
          <a:off x="0" y="2299"/>
          <a:ext cx="701237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dk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7A50186-B347-490F-82FB-A975A08EB09B}">
      <dsp:nvSpPr>
        <dsp:cNvPr id="0" name=""/>
        <dsp:cNvSpPr/>
      </dsp:nvSpPr>
      <dsp:spPr>
        <a:xfrm>
          <a:off x="0" y="2299"/>
          <a:ext cx="7012370" cy="1568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just" defTabSz="9779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Times New Roman" panose="02020603050405020304" pitchFamily="18" charset="0"/>
              <a:cs typeface="Times New Roman" panose="02020603050405020304" pitchFamily="18" charset="0"/>
            </a:rPr>
            <a:t>Awareness of different languages helps hotel staff to easily deal with the customers and interact with them confidently. </a:t>
          </a:r>
        </a:p>
      </dsp:txBody>
      <dsp:txXfrm>
        <a:off x="0" y="2299"/>
        <a:ext cx="7012370" cy="1568177"/>
      </dsp:txXfrm>
    </dsp:sp>
    <dsp:sp modelId="{FA7C03E9-E00F-41C0-B292-0B7B489A8105}">
      <dsp:nvSpPr>
        <dsp:cNvPr id="0" name=""/>
        <dsp:cNvSpPr/>
      </dsp:nvSpPr>
      <dsp:spPr>
        <a:xfrm>
          <a:off x="0" y="1570476"/>
          <a:ext cx="701237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dk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D1B547E-13E8-4ABF-8E5D-82F42DA2F774}">
      <dsp:nvSpPr>
        <dsp:cNvPr id="0" name=""/>
        <dsp:cNvSpPr/>
      </dsp:nvSpPr>
      <dsp:spPr>
        <a:xfrm>
          <a:off x="0" y="1570476"/>
          <a:ext cx="7012370" cy="1568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just" defTabSz="9779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two European languages commonly used in the Diversity Hotel &amp; Spa London are discussed in the above presentation. </a:t>
          </a:r>
        </a:p>
      </dsp:txBody>
      <dsp:txXfrm>
        <a:off x="0" y="1570476"/>
        <a:ext cx="7012370" cy="1568177"/>
      </dsp:txXfrm>
    </dsp:sp>
    <dsp:sp modelId="{21EBB577-DD47-41C5-A3F3-B6E186F1D10D}">
      <dsp:nvSpPr>
        <dsp:cNvPr id="0" name=""/>
        <dsp:cNvSpPr/>
      </dsp:nvSpPr>
      <dsp:spPr>
        <a:xfrm>
          <a:off x="0" y="3138654"/>
          <a:ext cx="701237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dk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662B1D7-54A1-4C04-9A57-9B05E25C25D6}">
      <dsp:nvSpPr>
        <dsp:cNvPr id="0" name=""/>
        <dsp:cNvSpPr/>
      </dsp:nvSpPr>
      <dsp:spPr>
        <a:xfrm>
          <a:off x="0" y="3138654"/>
          <a:ext cx="7012370" cy="1568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just" defTabSz="9779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Those who are multilingual are more equipped to recognize the subtle cultural differences among our guests and make them feel at home.</a:t>
          </a:r>
        </a:p>
      </dsp:txBody>
      <dsp:txXfrm>
        <a:off x="0" y="3138654"/>
        <a:ext cx="7012370" cy="15681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9D7C13F-A74A-458C-BD0A-E94D29F59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8175"/>
            <a:ext cx="12191999" cy="621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logo with text on it&#10;&#10;Description automatically generated"/>
          <p:cNvPicPr/>
          <p:nvPr/>
        </p:nvPicPr>
        <p:blipFill>
          <a:blip r:embed="rId2"/>
          <a:stretch>
            <a:fillRect/>
          </a:stretch>
        </p:blipFill>
        <p:spPr>
          <a:xfrm>
            <a:off x="893269" y="723899"/>
            <a:ext cx="5164834" cy="326675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4EA0D2BB-E66C-43E1-9553-F0782C709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6079" y="723899"/>
            <a:ext cx="5009388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82814" y="2386065"/>
            <a:ext cx="4115917" cy="2085869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Foreign Languages</a:t>
            </a:r>
            <a:br>
              <a:rPr lang="en-US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PRESENTATION</a:t>
            </a:r>
            <a:br>
              <a:rPr lang="en-US" dirty="0">
                <a:solidFill>
                  <a:srgbClr val="FFFFFF"/>
                </a:solidFill>
              </a:rPr>
            </a:b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40413" y="4486222"/>
            <a:ext cx="36832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Name: Nita Alexandra </a:t>
            </a: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2215565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 BMIH5003 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Lecturer: Giulia </a:t>
            </a:r>
            <a:r>
              <a:rPr lang="en-GB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Chifari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FD4DED-9F6C-2CFB-A920-2866E8F5FB12}"/>
              </a:ext>
            </a:extLst>
          </p:cNvPr>
          <p:cNvSpPr txBox="1"/>
          <p:nvPr/>
        </p:nvSpPr>
        <p:spPr>
          <a:xfrm>
            <a:off x="5164063" y="4315959"/>
            <a:ext cx="60960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https://uowtsd-my.sharepoint.com/:v:/r/personal/2215565_student_uwtsd_ac_uk/Documents/Recording-20231027_135958.webm?csf=1&amp;web=1&amp;e=QxJPZP&amp;nav=eyJyZWZlcnJhbEluZm8iOnsicmVmZXJyYWxBcHAiOiJTdHJlYW1XZWJBcHAiLCJyZWZlcnJhbFZpZXciOiJTaGFyZURpYWxvZyIsInJlZmVycmFsQXBwUGxhdGZvcm0iOiJXZWIiLCJyZWZlcnJhbE1vZGUiOiJ2aWV3In19</a:t>
            </a:r>
          </a:p>
        </p:txBody>
      </p:sp>
    </p:spTree>
    <p:extLst>
      <p:ext uri="{BB962C8B-B14F-4D97-AF65-F5344CB8AC3E}">
        <p14:creationId xmlns:p14="http://schemas.microsoft.com/office/powerpoint/2010/main" val="26397895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E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D6D666-6B6E-DC69-5A42-2E5B728367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5265837"/>
              </p:ext>
            </p:extLst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16626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15E636-2C9E-42CB-B482-436AA81BF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handing a card to a person&#10;&#10;Description automatically generated"/>
          <p:cNvPicPr>
            <a:picLocks noChangeAspect="1"/>
          </p:cNvPicPr>
          <p:nvPr/>
        </p:nvPicPr>
        <p:blipFill rotWithShape="1">
          <a:blip r:embed="rId2"/>
          <a:srcRect r="13940" b="90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01D4AEDF-0CF9-4271-ABB7-3D3489BB4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2"/>
            <a:chOff x="438068" y="457200"/>
            <a:chExt cx="3703320" cy="5935132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5CA534D-375A-405E-B686-06B63E6630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18067"/>
              <a:ext cx="3702134" cy="5774265"/>
            </a:xfrm>
            <a:prstGeom prst="rect">
              <a:avLst/>
            </a:prstGeom>
            <a:solidFill>
              <a:schemeClr val="accent1">
                <a:alpha val="97000"/>
              </a:scheme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A2342F7-EF54-4210-9029-E977C9D576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4200" y="1006956"/>
            <a:ext cx="3412067" cy="1372177"/>
          </a:xfrm>
        </p:spPr>
        <p:txBody>
          <a:bodyPr anchor="ctr">
            <a:normAutofit/>
          </a:bodyPr>
          <a:lstStyle/>
          <a:p>
            <a:r>
              <a:rPr 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Benefits of Multilingualism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3" y="2438399"/>
            <a:ext cx="3415074" cy="3564467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Multilingualism is beneficial in;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Enhancing communication with guests.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Improving service delivery.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Competing well in the hotel market and attracting a wider range of clients (Hussain, 2023).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Observing different cultures.</a:t>
            </a:r>
          </a:p>
        </p:txBody>
      </p:sp>
    </p:spTree>
    <p:extLst>
      <p:ext uri="{BB962C8B-B14F-4D97-AF65-F5344CB8AC3E}">
        <p14:creationId xmlns:p14="http://schemas.microsoft.com/office/powerpoint/2010/main" val="22735211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AB084A1-F3A2-4BF8-BB6A-E677B5BD7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1"/>
            <a:ext cx="12191999" cy="63093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E0965C0-22E8-4A47-9A17-4E6078D00D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38174"/>
            <a:ext cx="3705323" cy="576262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anchor="ctr">
            <a:normAutofit/>
          </a:bodyPr>
          <a:lstStyle/>
          <a:p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Language Awareness Skills for Hotel Staff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3D63C01-EC27-44CF-85D4-0C65696F1D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B57BCC7-232D-4B6C-920B-D0696A3C8B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8E8CD9E-3CE2-487B-AA8E-6E386CD195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" name="Picture 5" descr="A person on the phone and looking at a tablet&#10;&#10;Description automatically generated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7078" y="780711"/>
            <a:ext cx="2909363" cy="2167476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E8F42A1F-0F67-4856-AEB3-D2AC390D2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1923" y="654222"/>
            <a:ext cx="3702878" cy="2437844"/>
          </a:xfrm>
          <a:prstGeom prst="rect">
            <a:avLst/>
          </a:prstGeom>
          <a:noFill/>
          <a:ln w="190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holding a sign&#10;&#10;Description automatically generated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88827" y="912519"/>
            <a:ext cx="3400442" cy="1921249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E18DC9CC-CE0B-48A6-8164-0D10E9E6C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36239" y="654222"/>
            <a:ext cx="3702878" cy="2437844"/>
          </a:xfrm>
          <a:prstGeom prst="rect">
            <a:avLst/>
          </a:prstGeom>
          <a:noFill/>
          <a:ln w="190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1870" y="3425295"/>
            <a:ext cx="6864154" cy="2800477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Language awareness helps hotel staff in clear communication with guests.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also enhances cultural intelligence and proficiency.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command of different languages, hotel staff can fix issues of the guest (Prima, 2022).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Language awareness skills help in meeting the satisfaction of the guests.</a:t>
            </a:r>
          </a:p>
        </p:txBody>
      </p:sp>
    </p:spTree>
    <p:extLst>
      <p:ext uri="{BB962C8B-B14F-4D97-AF65-F5344CB8AC3E}">
        <p14:creationId xmlns:p14="http://schemas.microsoft.com/office/powerpoint/2010/main" val="22502141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373F125-DEF3-41D6-9918-AB21A2ACC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1E9F226-EB6E-48C9-ADDA-636DE4BF4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581" y="485678"/>
            <a:ext cx="4174743" cy="588877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9157" y="1113764"/>
            <a:ext cx="3269749" cy="4624327"/>
          </a:xfrm>
        </p:spPr>
        <p:txBody>
          <a:bodyPr anchor="ctr">
            <a:normAutofit/>
          </a:bodyPr>
          <a:lstStyle/>
          <a:p>
            <a:r>
              <a:rPr lang="en-US" sz="3200" b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European Languages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5905" y="239282"/>
            <a:ext cx="6108179" cy="6349525"/>
          </a:xfrm>
        </p:spPr>
        <p:txBody>
          <a:bodyPr anchor="ctr">
            <a:normAutofit fontScale="85000" lnSpcReduction="20000"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 multinational society, German and English are two major European languages.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English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not only the official language of the UK.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language is threatening to foreigners because of its complicated spelling, difficult pronunciation, and extensive vocabulary (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Ibrohimova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Ziyaboyeva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2022).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Kind greetings, courteous inquiries, and sincere appreciation are all characteristics of civil discourse in English language.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b="1" i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German</a:t>
            </a:r>
            <a:r>
              <a:rPr lang="en-US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is acknowledged as the official language of Germany, Austria, and Liechtenstein.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Word genders and complex sentence structures are only two areas where non-native language learners encounter difficulties.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standards of German custom are observed while conversing with non-native speakers of the language.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Unpleasant conduct includes things like forgetting to greet a guest, asking for something too quickly, or failing to acknowledge and appreciate their business.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74651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E8BCA1D-ACDF-4D63-9AA0-366C4F855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US" b="1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DB82E3F-D9C4-42E7-AABF-D760C2F56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F145784-B126-48E6-B33B-0BEA2EBF1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AD7FED-ECA8-4F84-9067-C1B1E9610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4DF12F2-5059-41AC-A8BD-D5E115CDC2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D07F6E-BCEB-8EF0-A3F8-9C1DB65542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375532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184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EA81853-BCE1-4B7C-922E-A502B7B5F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A53F3F5-328C-4AC3-B3C4-6A9D4C3D3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41830" y="863695"/>
            <a:ext cx="7498617" cy="4947169"/>
          </a:xfrm>
        </p:spPr>
        <p:txBody>
          <a:bodyPr anchor="ctr">
            <a:normAutofit/>
          </a:bodyPr>
          <a:lstStyle/>
          <a:p>
            <a:r>
              <a:rPr lang="en-US" sz="4400" b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 </a:t>
            </a:r>
            <a:endParaRPr lang="en-US" sz="4400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0ECACBD-42EC-44A4-B0DE-2DEDB73E1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BBB5757-5277-4AC5-8E2C-46B13387BC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3643"/>
            <a:ext cx="7503637" cy="94997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0675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6872" y="2072988"/>
            <a:ext cx="11458408" cy="4495451"/>
          </a:xfrm>
        </p:spPr>
        <p:txBody>
          <a:bodyPr>
            <a:normAutofit fontScale="62500" lnSpcReduction="20000"/>
          </a:bodyPr>
          <a:lstStyle/>
          <a:p>
            <a:pPr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Hussain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A., 2023. The Impact of Multilingualism on Personality Development. Strength for Today and Bright Hope for Tomorrow Volume 23: 6 June 2023 ISSN 1930-2940, p.146.</a:t>
            </a:r>
          </a:p>
          <a:p>
            <a:pPr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Ibrohimova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 and </a:t>
            </a:r>
            <a:r>
              <a:rPr lang="en-US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Ziyaboyeva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S., 2022. English as a global language in the XXI century. The American Journal of Social Science and Education Innovations, 4(01), pp.5-8.</a:t>
            </a:r>
          </a:p>
          <a:p>
            <a:pPr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Liu, Y., Liu, J. and King, B., 2022. Intercultural communicative competence: Hospitality industry and education perspectives. Journal of Hospitality, Leisure, Sport &amp; Tourism Education, 30, p.100371.</a:t>
            </a:r>
          </a:p>
          <a:p>
            <a:pPr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Obremski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D., </a:t>
            </a:r>
            <a:r>
              <a:rPr lang="en-US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Hering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H.B., Friedrich, P. and </a:t>
            </a:r>
            <a:r>
              <a:rPr lang="en-US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Lugrin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B., 2022. Mixed-Cultural Speech for Intelligent Virtual Agents-the Impact of Different Non-Native Accents Using Natural or Synthetic Speech in the English Language. In Proceedings of the 10th International Conference on Human-Agent Interaction (pp. 67-75).</a:t>
            </a:r>
          </a:p>
          <a:p>
            <a:pPr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Prima, S., 2022. A study of perception of the importance of English language skills among Indonesian hotel employees. J-SHMIC: Journal of English for Academic, 9(1), pp.73-86.</a:t>
            </a:r>
          </a:p>
        </p:txBody>
      </p:sp>
    </p:spTree>
    <p:extLst>
      <p:ext uri="{BB962C8B-B14F-4D97-AF65-F5344CB8AC3E}">
        <p14:creationId xmlns:p14="http://schemas.microsoft.com/office/powerpoint/2010/main" val="2159995273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1A3260"/>
      </a:accent1>
      <a:accent2>
        <a:srgbClr val="4590B8"/>
      </a:accent2>
      <a:accent3>
        <a:srgbClr val="45CBE8"/>
      </a:accent3>
      <a:accent4>
        <a:srgbClr val="969FA7"/>
      </a:accent4>
      <a:accent5>
        <a:srgbClr val="A2C777"/>
      </a:accent5>
      <a:accent6>
        <a:srgbClr val="42955F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66F1C100-1D2B-4BEA-AD01-C4F230B3B96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TM03457464[[fn=Dividend]]</Template>
  <TotalTime>21</TotalTime>
  <Words>564</Words>
  <Application>Microsoft Office PowerPoint</Application>
  <PresentationFormat>Widescreen</PresentationFormat>
  <Paragraphs>39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Dividend</vt:lpstr>
      <vt:lpstr>Foreign Languages PRESENTATION </vt:lpstr>
      <vt:lpstr>Introduction</vt:lpstr>
      <vt:lpstr>Benefits of Multilingualism</vt:lpstr>
      <vt:lpstr>Importance of Language Awareness Skills for Hotel Staff</vt:lpstr>
      <vt:lpstr>European Languages</vt:lpstr>
      <vt:lpstr>CONCLUSION</vt:lpstr>
      <vt:lpstr>Thank you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NM TRADERS</dc:creator>
  <cp:lastModifiedBy>Alexandra Nita</cp:lastModifiedBy>
  <cp:revision>27</cp:revision>
  <dcterms:created xsi:type="dcterms:W3CDTF">2023-10-02T09:56:32Z</dcterms:created>
  <dcterms:modified xsi:type="dcterms:W3CDTF">2023-10-27T13:16:38Z</dcterms:modified>
</cp:coreProperties>
</file>